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Helvetica Neue"/>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840"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tide.predictions@noaa.gov"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bff013594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endParaRPr/>
          </a:p>
        </p:txBody>
      </p:sp>
      <p:sp>
        <p:nvSpPr>
          <p:cNvPr id="65" name="Google Shape;65;g2bff013594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06bc3af472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 sz="1400">
                <a:solidFill>
                  <a:schemeClr val="dk1"/>
                </a:solidFill>
              </a:rPr>
              <a:t>And then, of course, sea levels are always changing: hourly, according to the tides, but also daily, monthly, seasonally, decadally.</a:t>
            </a:r>
            <a:endParaRPr sz="1400">
              <a:solidFill>
                <a:schemeClr val="dk1"/>
              </a:solidFill>
            </a:endParaRPr>
          </a:p>
        </p:txBody>
      </p:sp>
      <p:sp>
        <p:nvSpPr>
          <p:cNvPr id="122" name="Google Shape;122;g306bc3af472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06bc3af472_0_2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 sz="1400">
                <a:solidFill>
                  <a:schemeClr val="dk1"/>
                </a:solidFill>
              </a:rPr>
              <a:t>For this reason, when NOAA published the official tidal datums at their long-term tide stations, they refer to what’s called the “National Tidal Datum Epoch.”</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The NTDE is an approximately 18-year period that averages out the largest of the known cyclic phenomena acting on water levels.</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So the current NTDE is from 1983-2001</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With global sea levels rising, it’s clear that tidal datums from about 30 years ago are too low compared to water levels today</a:t>
            </a:r>
            <a:endParaRPr sz="1400">
              <a:solidFill>
                <a:schemeClr val="dk1"/>
              </a:solidFill>
            </a:endParaRPr>
          </a:p>
        </p:txBody>
      </p:sp>
      <p:sp>
        <p:nvSpPr>
          <p:cNvPr id="129" name="Google Shape;129;g306bc3af47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f93b3b63f0_1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 sz="1400">
                <a:solidFill>
                  <a:schemeClr val="dk1"/>
                </a:solidFill>
              </a:rPr>
              <a:t>New tidal datums will be published soon, that will be based on a more updated NTDE (2001-2020).</a:t>
            </a:r>
            <a:endParaRPr sz="1400">
              <a:solidFill>
                <a:schemeClr val="dk1"/>
              </a:solidFill>
            </a:endParaRPr>
          </a:p>
        </p:txBody>
      </p:sp>
      <p:sp>
        <p:nvSpPr>
          <p:cNvPr id="140" name="Google Shape;140;g2f93b3b63f0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06bc3af472_0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Clr>
                <a:schemeClr val="dk1"/>
              </a:buClr>
              <a:buSzPts val="1400"/>
              <a:buChar char="●"/>
            </a:pPr>
            <a:r>
              <a:rPr lang="en" sz="1400" dirty="0">
                <a:solidFill>
                  <a:schemeClr val="dk1"/>
                </a:solidFill>
              </a:rPr>
              <a:t>The official orthometric (vertical) datum of the United States, The North American Vertical Datum of 1988 (NAVD 88), is related to mean sea level. When it was established, it held fixed the height of the Primary Tidal bench mark referenced to the International Great Lakes vertical Datum (IGLD) of 1985 local mean sea level at Point-au-Pere, Quebec.</a:t>
            </a:r>
          </a:p>
          <a:p>
            <a:pPr marL="457200" lvl="0" indent="-317500" algn="l" rtl="0">
              <a:spcBef>
                <a:spcPts val="0"/>
              </a:spcBef>
              <a:spcAft>
                <a:spcPts val="0"/>
              </a:spcAft>
              <a:buClr>
                <a:schemeClr val="dk1"/>
              </a:buClr>
              <a:buSzPts val="1400"/>
              <a:buChar char="●"/>
            </a:pPr>
            <a:r>
              <a:rPr lang="en" sz="1400" dirty="0">
                <a:solidFill>
                  <a:schemeClr val="dk1"/>
                </a:solidFill>
              </a:rPr>
              <a:t>The national leveling adjustment that created NAVD 88 was based on high precision geodetic leveling spanning many decades. Som of the oldest level lines came from the end of the 19</a:t>
            </a:r>
            <a:r>
              <a:rPr lang="en" sz="1400" baseline="30000" dirty="0">
                <a:solidFill>
                  <a:schemeClr val="dk1"/>
                </a:solidFill>
              </a:rPr>
              <a:t>th</a:t>
            </a:r>
            <a:r>
              <a:rPr lang="en" sz="1400" dirty="0">
                <a:solidFill>
                  <a:schemeClr val="dk1"/>
                </a:solidFill>
              </a:rPr>
              <a:t> century and the begin</a:t>
            </a:r>
            <a:r>
              <a:rPr lang="en-US" sz="1400" dirty="0">
                <a:solidFill>
                  <a:schemeClr val="dk1"/>
                </a:solidFill>
              </a:rPr>
              <a:t>n</a:t>
            </a:r>
            <a:r>
              <a:rPr lang="en" sz="1400" dirty="0">
                <a:solidFill>
                  <a:schemeClr val="dk1"/>
                </a:solidFill>
              </a:rPr>
              <a:t>ing of the 20</a:t>
            </a:r>
            <a:r>
              <a:rPr lang="en" sz="1400" baseline="30000" dirty="0">
                <a:solidFill>
                  <a:schemeClr val="dk1"/>
                </a:solidFill>
              </a:rPr>
              <a:t>th</a:t>
            </a:r>
            <a:r>
              <a:rPr lang="en" sz="1400" dirty="0">
                <a:solidFill>
                  <a:schemeClr val="dk1"/>
                </a:solidFill>
              </a:rPr>
              <a:t> century. Most of the long level lines that stretched across the nation were conducted in the post-Great Depression years in the 1930’s. More modern leveling is simply densification of the existing network.</a:t>
            </a:r>
          </a:p>
          <a:p>
            <a:pPr marL="457200" lvl="0" indent="-317500" algn="l" rtl="0">
              <a:spcBef>
                <a:spcPts val="0"/>
              </a:spcBef>
              <a:spcAft>
                <a:spcPts val="0"/>
              </a:spcAft>
              <a:buClr>
                <a:schemeClr val="dk1"/>
              </a:buClr>
              <a:buSzPts val="1400"/>
              <a:buChar char="●"/>
            </a:pPr>
            <a:r>
              <a:rPr lang="en" sz="1400" dirty="0">
                <a:solidFill>
                  <a:schemeClr val="dk1"/>
                </a:solidFill>
              </a:rPr>
              <a:t>That means that most of our NAVD 88 network is based on a backbone of very old leveling.</a:t>
            </a:r>
            <a:endParaRPr sz="1400" dirty="0">
              <a:solidFill>
                <a:schemeClr val="dk1"/>
              </a:solidFill>
            </a:endParaRPr>
          </a:p>
        </p:txBody>
      </p:sp>
      <p:sp>
        <p:nvSpPr>
          <p:cNvPr id="150" name="Google Shape;150;g306bc3af472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06bc3af472_0_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US" sz="1400" dirty="0">
                <a:solidFill>
                  <a:schemeClr val="dk1"/>
                </a:solidFill>
              </a:rPr>
              <a:t>The problem with leveling is that it is very expensive.</a:t>
            </a:r>
          </a:p>
          <a:p>
            <a:pPr marL="457200" lvl="0" indent="-317500" algn="l" rtl="0">
              <a:lnSpc>
                <a:spcPct val="100000"/>
              </a:lnSpc>
              <a:spcBef>
                <a:spcPts val="0"/>
              </a:spcBef>
              <a:spcAft>
                <a:spcPts val="0"/>
              </a:spcAft>
              <a:buClr>
                <a:schemeClr val="dk1"/>
              </a:buClr>
              <a:buSzPts val="1400"/>
              <a:buChar char="●"/>
            </a:pPr>
            <a:r>
              <a:rPr lang="en-US" sz="1400" dirty="0">
                <a:solidFill>
                  <a:schemeClr val="dk1"/>
                </a:solidFill>
              </a:rPr>
              <a:t>It also requires the recovery of existing bench marks with published NAVD 88 heights on them.</a:t>
            </a:r>
          </a:p>
          <a:p>
            <a:pPr marL="457200" lvl="0" indent="-317500" algn="l" rtl="0">
              <a:lnSpc>
                <a:spcPct val="100000"/>
              </a:lnSpc>
              <a:spcBef>
                <a:spcPts val="0"/>
              </a:spcBef>
              <a:spcAft>
                <a:spcPts val="0"/>
              </a:spcAft>
              <a:buClr>
                <a:schemeClr val="dk1"/>
              </a:buClr>
              <a:buSzPts val="1400"/>
              <a:buChar char="●"/>
            </a:pPr>
            <a:r>
              <a:rPr lang="en-US" sz="1400" dirty="0">
                <a:solidFill>
                  <a:schemeClr val="dk1"/>
                </a:solidFill>
              </a:rPr>
              <a:t>Bench marks often get damaged and destroyed over time, so tying in to an existing level line can be problematic.</a:t>
            </a:r>
          </a:p>
          <a:p>
            <a:pPr marL="457200" lvl="0" indent="-317500" algn="l" rtl="0">
              <a:lnSpc>
                <a:spcPct val="100000"/>
              </a:lnSpc>
              <a:spcBef>
                <a:spcPts val="0"/>
              </a:spcBef>
              <a:spcAft>
                <a:spcPts val="0"/>
              </a:spcAft>
              <a:buClr>
                <a:schemeClr val="dk1"/>
              </a:buClr>
              <a:buSzPts val="1400"/>
              <a:buChar char="●"/>
            </a:pPr>
            <a:r>
              <a:rPr lang="en-US" sz="1400" dirty="0">
                <a:solidFill>
                  <a:schemeClr val="dk1"/>
                </a:solidFill>
              </a:rPr>
              <a:t>And as stated earlier, much of our leveling network is old.</a:t>
            </a:r>
            <a:endParaRPr sz="1400" dirty="0">
              <a:solidFill>
                <a:schemeClr val="dk1"/>
              </a:solidFill>
            </a:endParaRPr>
          </a:p>
        </p:txBody>
      </p:sp>
      <p:sp>
        <p:nvSpPr>
          <p:cNvPr id="159" name="Google Shape;159;g306bc3af472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08ff177bd2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US" sz="1400" dirty="0">
                <a:solidFill>
                  <a:schemeClr val="dk1"/>
                </a:solidFill>
              </a:rPr>
              <a:t>Land, like water, is constantly moving, both horizontally and vertically. Subsidence and uplift are two expressions of Vertical Land Motion, or VLM. </a:t>
            </a:r>
          </a:p>
          <a:p>
            <a:pPr marL="457200" lvl="0" indent="-317500" algn="l" rtl="0">
              <a:lnSpc>
                <a:spcPct val="100000"/>
              </a:lnSpc>
              <a:spcBef>
                <a:spcPts val="0"/>
              </a:spcBef>
              <a:spcAft>
                <a:spcPts val="0"/>
              </a:spcAft>
              <a:buClr>
                <a:schemeClr val="dk1"/>
              </a:buClr>
              <a:buSzPts val="1400"/>
              <a:buChar char="●"/>
            </a:pPr>
            <a:r>
              <a:rPr lang="en-US" sz="1400" dirty="0">
                <a:solidFill>
                  <a:schemeClr val="dk1"/>
                </a:solidFill>
              </a:rPr>
              <a:t>We actually know better how global sea levels are rising than we know how local land moves vertically!</a:t>
            </a:r>
          </a:p>
          <a:p>
            <a:pPr marL="457200" lvl="0" indent="-317500" algn="l" rtl="0">
              <a:lnSpc>
                <a:spcPct val="100000"/>
              </a:lnSpc>
              <a:spcBef>
                <a:spcPts val="0"/>
              </a:spcBef>
              <a:spcAft>
                <a:spcPts val="0"/>
              </a:spcAft>
              <a:buClr>
                <a:schemeClr val="dk1"/>
              </a:buClr>
              <a:buSzPts val="1400"/>
              <a:buChar char="●"/>
            </a:pPr>
            <a:r>
              <a:rPr lang="en-US" sz="1400" dirty="0">
                <a:solidFill>
                  <a:schemeClr val="dk1"/>
                </a:solidFill>
              </a:rPr>
              <a:t>So heights are not like fine wine, they don’t age well at all.</a:t>
            </a:r>
            <a:endParaRPr sz="1400" dirty="0">
              <a:solidFill>
                <a:schemeClr val="dk1"/>
              </a:solidFill>
            </a:endParaRPr>
          </a:p>
        </p:txBody>
      </p:sp>
      <p:sp>
        <p:nvSpPr>
          <p:cNvPr id="168" name="Google Shape;168;g308ff177bd2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06bc3af472_0_2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US" sz="1400" dirty="0">
                <a:solidFill>
                  <a:schemeClr val="dk1"/>
                </a:solidFill>
              </a:rPr>
              <a:t>Given that our existing vertical datum has aged quite a lot, NGS is in the process of developing a whole new suite of datums.</a:t>
            </a:r>
            <a:endParaRPr sz="1400" dirty="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dirty="0">
                <a:solidFill>
                  <a:schemeClr val="dk1"/>
                </a:solidFill>
              </a:rPr>
              <a:t>We are modernizing the entire National Spatial Reference System</a:t>
            </a:r>
            <a:endParaRPr sz="1400" dirty="0">
              <a:solidFill>
                <a:schemeClr val="dk1"/>
              </a:solidFill>
            </a:endParaRPr>
          </a:p>
        </p:txBody>
      </p:sp>
      <p:sp>
        <p:nvSpPr>
          <p:cNvPr id="195" name="Google Shape;195;g306bc3af472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08ff177bd2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US" sz="1400" dirty="0">
                <a:solidFill>
                  <a:schemeClr val="dk1"/>
                </a:solidFill>
              </a:rPr>
              <a:t>We are developing four new terrestrial reference frames.</a:t>
            </a:r>
          </a:p>
          <a:p>
            <a:pPr marL="457200" lvl="0" indent="-317500" algn="l" rtl="0">
              <a:lnSpc>
                <a:spcPct val="100000"/>
              </a:lnSpc>
              <a:spcBef>
                <a:spcPts val="0"/>
              </a:spcBef>
              <a:spcAft>
                <a:spcPts val="0"/>
              </a:spcAft>
              <a:buClr>
                <a:schemeClr val="dk1"/>
              </a:buClr>
              <a:buSzPts val="1400"/>
              <a:buChar char="●"/>
            </a:pPr>
            <a:r>
              <a:rPr lang="en-US" sz="1400" dirty="0">
                <a:solidFill>
                  <a:schemeClr val="dk1"/>
                </a:solidFill>
              </a:rPr>
              <a:t>The frames themselves will move, but the coordinates with respect to the frames will be fixed to the plates, so they will be unaffected by plate rotation</a:t>
            </a:r>
          </a:p>
          <a:p>
            <a:pPr marL="457200" lvl="0" indent="-317500" algn="l" rtl="0">
              <a:lnSpc>
                <a:spcPct val="100000"/>
              </a:lnSpc>
              <a:spcBef>
                <a:spcPts val="0"/>
              </a:spcBef>
              <a:spcAft>
                <a:spcPts val="0"/>
              </a:spcAft>
              <a:buClr>
                <a:schemeClr val="dk1"/>
              </a:buClr>
              <a:buSzPts val="1400"/>
              <a:buChar char="●"/>
            </a:pPr>
            <a:r>
              <a:rPr lang="en-US" sz="1400" dirty="0">
                <a:solidFill>
                  <a:schemeClr val="dk1"/>
                </a:solidFill>
              </a:rPr>
              <a:t>The new terrestrial reference frames will also have a mathematically defined relationship to the International Terrestrial Reference Frame (ITRF).</a:t>
            </a:r>
            <a:endParaRPr sz="1400" dirty="0">
              <a:solidFill>
                <a:schemeClr val="dk1"/>
              </a:solidFill>
            </a:endParaRPr>
          </a:p>
        </p:txBody>
      </p:sp>
      <p:sp>
        <p:nvSpPr>
          <p:cNvPr id="201" name="Google Shape;201;g308ff177bd2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08ff177bd2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 sz="1400">
                <a:solidFill>
                  <a:schemeClr val="dk1"/>
                </a:solidFill>
              </a:rPr>
              <a:t>The new geopotential datum is based on the completed Gravity for the Redefinition of the American Vertical Datum, which relied on airborne gravimetry flown above the entire US continent and territories</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This new, geographically extensive data collection, in conjunction with ground-based absolute and relative gravity data, is the foundation of a new purely gravimetric geoid, that is, a model of Earth’s gravity field</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The new geoid is slated to have a 1-cm (1 Std) accuracy</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NGS aims to provide orthometric heights with an absolute accuracy of 4 cm at 95% CI</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The target accuracy is 2 cm anywhere GNSS signals can be received.</a:t>
            </a:r>
            <a:endParaRPr sz="1400">
              <a:solidFill>
                <a:schemeClr val="dk1"/>
              </a:solidFill>
            </a:endParaRPr>
          </a:p>
        </p:txBody>
      </p:sp>
      <p:sp>
        <p:nvSpPr>
          <p:cNvPr id="208" name="Google Shape;208;g308ff177bd2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08ff177bd2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endParaRPr sz="1400">
              <a:solidFill>
                <a:schemeClr val="dk1"/>
              </a:solidFill>
            </a:endParaRPr>
          </a:p>
        </p:txBody>
      </p:sp>
      <p:sp>
        <p:nvSpPr>
          <p:cNvPr id="215" name="Google Shape;215;g308ff177bd2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06bc3af47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 sz="1400">
                <a:solidFill>
                  <a:schemeClr val="dk1"/>
                </a:solidFill>
              </a:rPr>
              <a:t>Vertical datums are simply a common way to express heights</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When we say how tall we are, we really mean our height with respect to the floor upon which we stand</a:t>
            </a:r>
            <a:endParaRPr sz="1400">
              <a:solidFill>
                <a:schemeClr val="dk1"/>
              </a:solidFill>
            </a:endParaRPr>
          </a:p>
        </p:txBody>
      </p:sp>
      <p:sp>
        <p:nvSpPr>
          <p:cNvPr id="71" name="Google Shape;71;g306bc3af4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08ff177bd2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 sz="1400">
                <a:solidFill>
                  <a:schemeClr val="dk1"/>
                </a:solidFill>
              </a:rPr>
              <a:t>No requirement to recover previously established geodetic level lines</a:t>
            </a:r>
            <a:endParaRPr sz="1400">
              <a:solidFill>
                <a:schemeClr val="dk1"/>
              </a:solidFill>
            </a:endParaRPr>
          </a:p>
          <a:p>
            <a:pPr marL="0" lvl="0" indent="0" algn="l" rtl="0">
              <a:lnSpc>
                <a:spcPct val="100000"/>
              </a:lnSpc>
              <a:spcBef>
                <a:spcPts val="0"/>
              </a:spcBef>
              <a:spcAft>
                <a:spcPts val="0"/>
              </a:spcAft>
              <a:buNone/>
            </a:pPr>
            <a:endParaRPr sz="1400">
              <a:solidFill>
                <a:schemeClr val="dk1"/>
              </a:solidFill>
            </a:endParaRPr>
          </a:p>
        </p:txBody>
      </p:sp>
      <p:sp>
        <p:nvSpPr>
          <p:cNvPr id="223" name="Google Shape;223;g308ff177bd2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06bc3af472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US" sz="1400" dirty="0">
                <a:solidFill>
                  <a:schemeClr val="dk1"/>
                </a:solidFill>
              </a:rPr>
              <a:t>This slide shows that a user will be able to derive an orthometric height simple by using GNSS (which will give them an ellipsoid height) and applying the geoid which will give</a:t>
            </a:r>
            <a:endParaRPr sz="1400" dirty="0">
              <a:solidFill>
                <a:schemeClr val="dk1"/>
              </a:solidFill>
            </a:endParaRPr>
          </a:p>
        </p:txBody>
      </p:sp>
      <p:sp>
        <p:nvSpPr>
          <p:cNvPr id="229" name="Google Shape;229;g306bc3af47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093b21dcfb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 sz="1400">
                <a:solidFill>
                  <a:schemeClr val="dk1"/>
                </a:solidFill>
              </a:rPr>
              <a:t>However, best practices remain to establish a local control network through long static GNSS observations</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That way, you can check your local work via RTK or Real-Time Networks (RTN)</a:t>
            </a:r>
            <a:endParaRPr sz="1400">
              <a:solidFill>
                <a:schemeClr val="dk1"/>
              </a:solidFill>
            </a:endParaRPr>
          </a:p>
        </p:txBody>
      </p:sp>
      <p:sp>
        <p:nvSpPr>
          <p:cNvPr id="234" name="Google Shape;234;g3093b21dcf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093b21dcfb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 sz="1400">
                <a:solidFill>
                  <a:schemeClr val="dk1"/>
                </a:solidFill>
              </a:rPr>
              <a:t>Additionally, observing the tidal bench marks (simultaneously if possible) will create the tightest connection between your site and the tidal datums at the long-term station (en lieu of actually computing tidal datums at your site!)</a:t>
            </a:r>
            <a:endParaRPr sz="1400">
              <a:solidFill>
                <a:schemeClr val="dk1"/>
              </a:solidFill>
            </a:endParaRPr>
          </a:p>
        </p:txBody>
      </p:sp>
      <p:sp>
        <p:nvSpPr>
          <p:cNvPr id="239" name="Google Shape;239;g3093b21dcf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093b21dcfb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endParaRPr sz="1400">
              <a:solidFill>
                <a:schemeClr val="dk1"/>
              </a:solidFill>
            </a:endParaRPr>
          </a:p>
          <a:p>
            <a:pPr marL="0" lvl="0" indent="0" algn="l" rtl="0">
              <a:lnSpc>
                <a:spcPct val="100000"/>
              </a:lnSpc>
              <a:spcBef>
                <a:spcPts val="0"/>
              </a:spcBef>
              <a:spcAft>
                <a:spcPts val="0"/>
              </a:spcAft>
              <a:buNone/>
            </a:pPr>
            <a:endParaRPr sz="1400">
              <a:solidFill>
                <a:schemeClr val="dk1"/>
              </a:solidFill>
            </a:endParaRPr>
          </a:p>
        </p:txBody>
      </p:sp>
      <p:sp>
        <p:nvSpPr>
          <p:cNvPr id="244" name="Google Shape;244;g3093b21dcf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06bc3af472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06bc3af47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11150" algn="l" rtl="0">
              <a:lnSpc>
                <a:spcPct val="115000"/>
              </a:lnSpc>
              <a:spcBef>
                <a:spcPts val="0"/>
              </a:spcBef>
              <a:spcAft>
                <a:spcPts val="0"/>
              </a:spcAft>
              <a:buClr>
                <a:schemeClr val="dk1"/>
              </a:buClr>
              <a:buSzPts val="1300"/>
              <a:buChar char="○"/>
            </a:pPr>
            <a:r>
              <a:rPr lang="en" sz="1300">
                <a:solidFill>
                  <a:schemeClr val="dk1"/>
                </a:solidFill>
              </a:rPr>
              <a:t>The National Tidal Datum Epoch (NTDE) is a common water level reference frame. A common </a:t>
            </a:r>
            <a:r>
              <a:rPr lang="en" sz="1300" i="1" u="sng">
                <a:solidFill>
                  <a:schemeClr val="dk1"/>
                </a:solidFill>
              </a:rPr>
              <a:t>water level reference</a:t>
            </a:r>
            <a:r>
              <a:rPr lang="en" sz="1300">
                <a:solidFill>
                  <a:schemeClr val="dk1"/>
                </a:solidFill>
              </a:rPr>
              <a:t> is needed for safe maritime navigation, coastal management, and understanding sea level rise. As shown in the graphic, these tidal datums serve as a baseline elevation to which sounding depths or topographic heights are referenced. They hold legal implications for property lines, shoreline boundaries, authorized dredging depths, and more. </a:t>
            </a:r>
            <a:endParaRPr sz="1300">
              <a:solidFill>
                <a:schemeClr val="dk1"/>
              </a:solidFill>
            </a:endParaRPr>
          </a:p>
          <a:p>
            <a:pPr marL="914400" lvl="1" indent="-311150" algn="l" rtl="0">
              <a:lnSpc>
                <a:spcPct val="115000"/>
              </a:lnSpc>
              <a:spcBef>
                <a:spcPts val="0"/>
              </a:spcBef>
              <a:spcAft>
                <a:spcPts val="0"/>
              </a:spcAft>
              <a:buClr>
                <a:schemeClr val="dk1"/>
              </a:buClr>
              <a:buSzPts val="1300"/>
              <a:buChar char="○"/>
            </a:pPr>
            <a:r>
              <a:rPr lang="en" sz="1300">
                <a:solidFill>
                  <a:schemeClr val="dk1"/>
                </a:solidFill>
              </a:rPr>
              <a:t>The NTDE is a specific 19-year period used for data collection that corresponds to a full rotation of the longest lunar cycle. The need to update the NTDE is entirely driven by changes in mean sea level and vertical land motion.  Once mean sea level changes by .1 feet or .03 meters across the country, NOAA receives a signal that it’s time to update the NTDE. Mean sea level is anticipated to change by 2-3 inches on average across the U.S. </a:t>
            </a:r>
            <a:endParaRPr sz="1300">
              <a:solidFill>
                <a:schemeClr val="dk1"/>
              </a:solidFill>
            </a:endParaRPr>
          </a:p>
          <a:p>
            <a:pPr marL="914400" lvl="1" indent="-311150" algn="l" rtl="0">
              <a:lnSpc>
                <a:spcPct val="115000"/>
              </a:lnSpc>
              <a:spcBef>
                <a:spcPts val="0"/>
              </a:spcBef>
              <a:spcAft>
                <a:spcPts val="0"/>
              </a:spcAft>
              <a:buClr>
                <a:schemeClr val="dk1"/>
              </a:buClr>
              <a:buSzPts val="1300"/>
              <a:buChar char="○"/>
            </a:pPr>
            <a:r>
              <a:rPr lang="en" sz="1300">
                <a:solidFill>
                  <a:schemeClr val="dk1"/>
                </a:solidFill>
              </a:rPr>
              <a:t>The National Water Level Observation Network (NWLON), a network of 210 long-term, continuously operating water level stations throughout the US and its territories, provides the data required to maintain the epoch and make primary and secondary determinations of tidal datums.</a:t>
            </a:r>
            <a:endParaRPr sz="1300">
              <a:solidFill>
                <a:schemeClr val="dk1"/>
              </a:solidFill>
            </a:endParaRPr>
          </a:p>
          <a:p>
            <a:pPr marL="914400" lvl="1" indent="-311150" algn="l" rtl="0">
              <a:lnSpc>
                <a:spcPct val="115000"/>
              </a:lnSpc>
              <a:spcBef>
                <a:spcPts val="0"/>
              </a:spcBef>
              <a:spcAft>
                <a:spcPts val="0"/>
              </a:spcAft>
              <a:buClr>
                <a:schemeClr val="dk1"/>
              </a:buClr>
              <a:buSzPts val="1300"/>
              <a:buChar char="○"/>
            </a:pPr>
            <a:r>
              <a:rPr lang="en" sz="1300">
                <a:solidFill>
                  <a:schemeClr val="dk1"/>
                </a:solidFill>
              </a:rPr>
              <a:t>And that finds us here today.  The current NTDE uses tidal datums generated from observations collected between 1983-2001. NOAA is currently updating this NTDE and will replace it with a new NTDE, which will use tidal and water level observations collected between 2002-2020. The expected release date for this new NTDE is currently </a:t>
            </a:r>
            <a:r>
              <a:rPr lang="en" sz="1300" b="1">
                <a:solidFill>
                  <a:schemeClr val="dk1"/>
                </a:solidFill>
              </a:rPr>
              <a:t>after 2026</a:t>
            </a:r>
            <a:r>
              <a:rPr lang="en" sz="1300">
                <a:solidFill>
                  <a:schemeClr val="dk1"/>
                </a:solidFill>
              </a:rPr>
              <a:t>.</a:t>
            </a:r>
            <a:endParaRPr sz="1300">
              <a:solidFill>
                <a:schemeClr val="dk1"/>
              </a:solidFill>
            </a:endParaRPr>
          </a:p>
          <a:p>
            <a:pPr marL="914400" lvl="1" indent="-311150" algn="l" rtl="0">
              <a:lnSpc>
                <a:spcPct val="115000"/>
              </a:lnSpc>
              <a:spcBef>
                <a:spcPts val="0"/>
              </a:spcBef>
              <a:spcAft>
                <a:spcPts val="0"/>
              </a:spcAft>
              <a:buClr>
                <a:schemeClr val="dk1"/>
              </a:buClr>
              <a:buSzPts val="1300"/>
              <a:buChar char="○"/>
            </a:pPr>
            <a:r>
              <a:rPr lang="en" sz="1300">
                <a:solidFill>
                  <a:schemeClr val="dk1"/>
                </a:solidFill>
              </a:rPr>
              <a:t>A few anticipated impacts include impacts to products and services, such as the NOAA Physical Oceanographic Real-Time System (PORTS), CO-OPS tides and currents webpages, NOAA sea level rise viewer, and NOAA forecast systems.  Additionally, new bench mark sheets and tidal datums will be available. </a:t>
            </a:r>
            <a:endParaRPr sz="1300">
              <a:solidFill>
                <a:schemeClr val="dk1"/>
              </a:solidFill>
            </a:endParaRPr>
          </a:p>
          <a:p>
            <a:pPr marL="914400" lvl="1" indent="-311150" algn="l" rtl="0">
              <a:lnSpc>
                <a:spcPct val="115000"/>
              </a:lnSpc>
              <a:spcBef>
                <a:spcPts val="0"/>
              </a:spcBef>
              <a:spcAft>
                <a:spcPts val="0"/>
              </a:spcAft>
              <a:buClr>
                <a:schemeClr val="dk1"/>
              </a:buClr>
              <a:buSzPts val="1300"/>
              <a:buChar char="○"/>
            </a:pPr>
            <a:r>
              <a:rPr lang="en" sz="1300">
                <a:solidFill>
                  <a:schemeClr val="dk1"/>
                </a:solidFill>
              </a:rPr>
              <a:t>Please email </a:t>
            </a:r>
            <a:r>
              <a:rPr lang="en" sz="1300" u="sng">
                <a:solidFill>
                  <a:schemeClr val="hlink"/>
                </a:solidFill>
                <a:hlinkClick r:id="rId3"/>
              </a:rPr>
              <a:t>tide.predictions@noaa.gov</a:t>
            </a:r>
            <a:r>
              <a:rPr lang="en" sz="1300">
                <a:solidFill>
                  <a:schemeClr val="dk1"/>
                </a:solidFill>
              </a:rPr>
              <a:t> to learn more. </a:t>
            </a:r>
            <a:endParaRPr sz="13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093b21dcfb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endParaRPr sz="1400">
              <a:solidFill>
                <a:schemeClr val="dk1"/>
              </a:solidFill>
            </a:endParaRPr>
          </a:p>
          <a:p>
            <a:pPr marL="0" lvl="0" indent="0" algn="l" rtl="0">
              <a:lnSpc>
                <a:spcPct val="100000"/>
              </a:lnSpc>
              <a:spcBef>
                <a:spcPts val="0"/>
              </a:spcBef>
              <a:spcAft>
                <a:spcPts val="0"/>
              </a:spcAft>
              <a:buNone/>
            </a:pPr>
            <a:endParaRPr sz="1400">
              <a:solidFill>
                <a:schemeClr val="dk1"/>
              </a:solidFill>
            </a:endParaRPr>
          </a:p>
        </p:txBody>
      </p:sp>
      <p:sp>
        <p:nvSpPr>
          <p:cNvPr id="268" name="Google Shape;268;g3093b21dcf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093b21dcfb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400">
              <a:solidFill>
                <a:schemeClr val="dk1"/>
              </a:solidFill>
            </a:endParaRPr>
          </a:p>
        </p:txBody>
      </p:sp>
      <p:sp>
        <p:nvSpPr>
          <p:cNvPr id="274" name="Google Shape;274;g3093b21dcf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093b21dcfb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endParaRPr sz="1400">
              <a:solidFill>
                <a:schemeClr val="dk1"/>
              </a:solidFill>
            </a:endParaRPr>
          </a:p>
          <a:p>
            <a:pPr marL="0" lvl="0" indent="0" algn="l" rtl="0">
              <a:lnSpc>
                <a:spcPct val="100000"/>
              </a:lnSpc>
              <a:spcBef>
                <a:spcPts val="0"/>
              </a:spcBef>
              <a:spcAft>
                <a:spcPts val="0"/>
              </a:spcAft>
              <a:buNone/>
            </a:pPr>
            <a:endParaRPr sz="1400">
              <a:solidFill>
                <a:schemeClr val="dk1"/>
              </a:solidFill>
            </a:endParaRPr>
          </a:p>
        </p:txBody>
      </p:sp>
      <p:sp>
        <p:nvSpPr>
          <p:cNvPr id="282" name="Google Shape;282;g3093b21dcf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093b21dcfb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endParaRPr sz="1400">
              <a:solidFill>
                <a:schemeClr val="dk1"/>
              </a:solidFill>
            </a:endParaRPr>
          </a:p>
          <a:p>
            <a:pPr marL="0" lvl="0" indent="0" algn="l" rtl="0">
              <a:lnSpc>
                <a:spcPct val="100000"/>
              </a:lnSpc>
              <a:spcBef>
                <a:spcPts val="0"/>
              </a:spcBef>
              <a:spcAft>
                <a:spcPts val="0"/>
              </a:spcAft>
              <a:buNone/>
            </a:pPr>
            <a:endParaRPr sz="1400">
              <a:solidFill>
                <a:schemeClr val="dk1"/>
              </a:solidFill>
            </a:endParaRPr>
          </a:p>
        </p:txBody>
      </p:sp>
      <p:sp>
        <p:nvSpPr>
          <p:cNvPr id="289" name="Google Shape;289;g3093b21dcf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08d3cf3476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 sz="1400">
                <a:solidFill>
                  <a:schemeClr val="dk1"/>
                </a:solidFill>
              </a:rPr>
              <a:t>Of course, we could conceive of other ways of measuring height</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If we were stuck with a shorter ruler, we could express height with respect to the surface of the coffee table</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As long as all heights were measured consistently with respect to that reference surface, then all heights would be correct relative to each other</a:t>
            </a:r>
            <a:endParaRPr sz="1400">
              <a:solidFill>
                <a:schemeClr val="dk1"/>
              </a:solidFill>
            </a:endParaRPr>
          </a:p>
        </p:txBody>
      </p:sp>
      <p:sp>
        <p:nvSpPr>
          <p:cNvPr id="79" name="Google Shape;79;g308d3cf347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06bc3af472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endParaRPr sz="1400">
              <a:solidFill>
                <a:schemeClr val="dk1"/>
              </a:solidFill>
            </a:endParaRPr>
          </a:p>
        </p:txBody>
      </p:sp>
      <p:sp>
        <p:nvSpPr>
          <p:cNvPr id="298" name="Google Shape;298;g306bc3af472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08ff177bd2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 sz="1400">
                <a:solidFill>
                  <a:schemeClr val="dk1"/>
                </a:solidFill>
              </a:rPr>
              <a:t>Jumping to the coastal practitioner: we need to make sure that our coastal elevations are accurate and precise with respect to local water levels</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Water levels are expressed as vertical datums: mean sea level, mean high water, mean low water - these are all tidal datums</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Best practices would involve installing tidal bench marks and a local tide gauge, and then leveling from the water level sensor to the bench marks, ensuring sensor stability</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Tidal datums would be computed from our local water level data (corrected and adjusted by comparing to the nearest long-term tide station)</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The elevation of the tidal bench marks could be expressed with respect to the local tidal datums, so the coastal practitioner could simply survey off these bench marks and off they go. No need for any geodetic (vertical) datums at all.</a:t>
            </a:r>
            <a:endParaRPr sz="1400">
              <a:solidFill>
                <a:schemeClr val="dk1"/>
              </a:solidFill>
            </a:endParaRPr>
          </a:p>
        </p:txBody>
      </p:sp>
      <p:sp>
        <p:nvSpPr>
          <p:cNvPr id="89" name="Google Shape;89;g308ff177bd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08d3cf3476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 sz="1400">
                <a:solidFill>
                  <a:schemeClr val="dk1"/>
                </a:solidFill>
              </a:rPr>
              <a:t>Of course, this idealized scenario is not always available</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If there are no local water level data, tidal datums have to be obtained from the nearest long-term tide station</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In many cases, this could be tens of kilometers away</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At the Blackwater National Wildlife Refuge on Maryland’s Eastern Shore, the nearest NOAA tide stations are over 20 km’s away from the central Blackwater lake</a:t>
            </a:r>
            <a:endParaRPr sz="1400">
              <a:solidFill>
                <a:schemeClr val="dk1"/>
              </a:solidFill>
            </a:endParaRPr>
          </a:p>
        </p:txBody>
      </p:sp>
      <p:sp>
        <p:nvSpPr>
          <p:cNvPr id="94" name="Google Shape;94;g308d3cf347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08ff177bd2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 sz="1400">
                <a:solidFill>
                  <a:schemeClr val="dk1"/>
                </a:solidFill>
              </a:rPr>
              <a:t>When the nearest available tidal datums are too far away, typical survey techniques such as RTK GPS won’t allow you to measure heights with respect to those datums directly</a:t>
            </a:r>
            <a:endParaRPr sz="1400">
              <a:solidFill>
                <a:schemeClr val="dk1"/>
              </a:solidFill>
            </a:endParaRPr>
          </a:p>
        </p:txBody>
      </p:sp>
      <p:sp>
        <p:nvSpPr>
          <p:cNvPr id="99" name="Google Shape;99;g308ff177bd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08ff177bd2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 sz="1400">
                <a:solidFill>
                  <a:schemeClr val="dk1"/>
                </a:solidFill>
              </a:rPr>
              <a:t>In that situation, you’d want to bring the tidal datums in by surveying both the tidal bench marks and your local control mark</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However, for the highest accuracy and precision, you’d need to observe the tidal bench marks for quite a number of hours, and on separate days</a:t>
            </a:r>
            <a:endParaRPr sz="1400">
              <a:solidFill>
                <a:schemeClr val="dk1"/>
              </a:solidFill>
            </a:endParaRPr>
          </a:p>
        </p:txBody>
      </p:sp>
      <p:sp>
        <p:nvSpPr>
          <p:cNvPr id="104" name="Google Shape;104;g308ff177bd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08ff177bd2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 sz="1400">
                <a:solidFill>
                  <a:schemeClr val="dk1"/>
                </a:solidFill>
              </a:rPr>
              <a:t>Another possibility would be to use survey marks which have already been surveyed and have an official, published orthometric height on NGS datasheets</a:t>
            </a:r>
            <a:endParaRPr sz="1400">
              <a:solidFill>
                <a:schemeClr val="dk1"/>
              </a:solidFill>
            </a:endParaRPr>
          </a:p>
        </p:txBody>
      </p:sp>
      <p:sp>
        <p:nvSpPr>
          <p:cNvPr id="109" name="Google Shape;109;g308ff177bd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06bc3af472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 sz="1400">
                <a:solidFill>
                  <a:schemeClr val="dk1"/>
                </a:solidFill>
              </a:rPr>
              <a:t>So let’s consider tidal datums for a moment</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The concept of “mean sea level” resonates with everyone, since we know that water reaches an equilibrium surface very quickly (anyone who has spilled anything can attest to that!)</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But what do we really mean when we say “mean sea level?”</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First of all, we have to realize that “mean sea level” is not a constant distance from the center of Earth. Earth’s non-uniform gravity field, the rotation of the planet, and ocean circulation patterns cause significant deviations from the idealized scenario</a:t>
            </a:r>
            <a:endParaRPr sz="1400">
              <a:solidFill>
                <a:schemeClr val="dk1"/>
              </a:solidFill>
            </a:endParaRPr>
          </a:p>
        </p:txBody>
      </p:sp>
      <p:sp>
        <p:nvSpPr>
          <p:cNvPr id="114" name="Google Shape;114;g306bc3af472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52" name="Google Shape;52;p13"/>
          <p:cNvSpPr txBox="1">
            <a:spLocks noGrp="1"/>
          </p:cNvSpPr>
          <p:nvPr>
            <p:ph type="body" idx="1"/>
          </p:nvPr>
        </p:nvSpPr>
        <p:spPr>
          <a:xfrm>
            <a:off x="457200" y="1200151"/>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1600"/>
              </a:spcBef>
              <a:spcAft>
                <a:spcPts val="16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body" idx="2"/>
          </p:nvPr>
        </p:nvSpPr>
        <p:spPr>
          <a:xfrm>
            <a:off x="4648200" y="1200151"/>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1600"/>
              </a:spcBef>
              <a:spcAft>
                <a:spcPts val="16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59" name="Google Shape;59;p14"/>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mailto:Tide.Predictions@noaa.gov"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208425" y="1800650"/>
            <a:ext cx="8769900" cy="11433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400" b="1">
                <a:latin typeface="Times New Roman"/>
                <a:ea typeface="Times New Roman"/>
                <a:cs typeface="Times New Roman"/>
                <a:sym typeface="Times New Roman"/>
              </a:rPr>
              <a:t>Exploring how the Modernized National Spatial Reference System will affect Coastal Restoration Practitioners</a:t>
            </a:r>
            <a:endParaRPr sz="2400" b="1" i="1">
              <a:solidFill>
                <a:srgbClr val="888888"/>
              </a:solidFill>
              <a:latin typeface="Times New Roman"/>
              <a:ea typeface="Times New Roman"/>
              <a:cs typeface="Times New Roman"/>
              <a:sym typeface="Times New Roman"/>
            </a:endParaRPr>
          </a:p>
        </p:txBody>
      </p:sp>
      <p:sp>
        <p:nvSpPr>
          <p:cNvPr id="68" name="Google Shape;68;p15"/>
          <p:cNvSpPr txBox="1">
            <a:spLocks noGrp="1"/>
          </p:cNvSpPr>
          <p:nvPr>
            <p:ph type="body" idx="1"/>
          </p:nvPr>
        </p:nvSpPr>
        <p:spPr>
          <a:xfrm>
            <a:off x="457200" y="2943950"/>
            <a:ext cx="8229600" cy="219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 sz="1900">
                <a:latin typeface="Times New Roman"/>
                <a:ea typeface="Times New Roman"/>
                <a:cs typeface="Times New Roman"/>
                <a:sym typeface="Times New Roman"/>
              </a:rPr>
              <a:t>Philippe Hensel, Galen Scott, Nina Garfield</a:t>
            </a:r>
            <a:endParaRPr sz="1900">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Font typeface="Arial"/>
              <a:buNone/>
            </a:pPr>
            <a:r>
              <a:rPr lang="en" sz="1900">
                <a:latin typeface="Times New Roman"/>
                <a:ea typeface="Times New Roman"/>
                <a:cs typeface="Times New Roman"/>
                <a:sym typeface="Times New Roman"/>
              </a:rPr>
              <a:t>NOAA National Geodetic Survey</a:t>
            </a:r>
            <a:endParaRPr sz="1900">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Font typeface="Arial"/>
              <a:buNone/>
            </a:pPr>
            <a:endParaRPr sz="1900">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Font typeface="Arial"/>
              <a:buNone/>
            </a:pPr>
            <a:r>
              <a:rPr lang="en" sz="1900">
                <a:latin typeface="Times New Roman"/>
                <a:ea typeface="Times New Roman"/>
                <a:cs typeface="Times New Roman"/>
                <a:sym typeface="Times New Roman"/>
              </a:rPr>
              <a:t>David Wolcott, Paul Fanelli</a:t>
            </a:r>
            <a:endParaRPr sz="1900">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Font typeface="Arial"/>
              <a:buNone/>
            </a:pPr>
            <a:r>
              <a:rPr lang="en" sz="1900">
                <a:latin typeface="Times New Roman"/>
                <a:ea typeface="Times New Roman"/>
                <a:cs typeface="Times New Roman"/>
                <a:sym typeface="Times New Roman"/>
              </a:rPr>
              <a:t>NOAA Center for Operational Oceanographic Products &amp; Services</a:t>
            </a:r>
            <a:endParaRPr sz="1900">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Font typeface="Arial"/>
              <a:buNone/>
            </a:pPr>
            <a:endParaRPr sz="1900">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Font typeface="Arial"/>
              <a:buNone/>
            </a:pPr>
            <a:r>
              <a:rPr lang="en" sz="1900">
                <a:latin typeface="Times New Roman"/>
                <a:ea typeface="Times New Roman"/>
                <a:cs typeface="Times New Roman"/>
                <a:sym typeface="Times New Roman"/>
              </a:rPr>
              <a:t>2024 Coastal &amp; Estuarine Summit, Hyatt Regency, Crystal City VA</a:t>
            </a:r>
            <a:endParaRPr sz="1900">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Font typeface="Arial"/>
              <a:buNone/>
            </a:pPr>
            <a:endParaRPr sz="1900">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Font typeface="Arial"/>
              <a:buNone/>
            </a:pPr>
            <a:endParaRPr sz="1900">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What are Vertical Datums and why should I care?</a:t>
            </a:r>
            <a:endParaRPr>
              <a:latin typeface="Times New Roman"/>
              <a:ea typeface="Times New Roman"/>
              <a:cs typeface="Times New Roman"/>
              <a:sym typeface="Times New Roman"/>
            </a:endParaRPr>
          </a:p>
        </p:txBody>
      </p:sp>
      <p:sp>
        <p:nvSpPr>
          <p:cNvPr id="125" name="Google Shape;125;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Heights have to be expressed with respect to a reference zero</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“Mean Sea Level” as a vertical datum</a:t>
            </a:r>
            <a:endParaRPr sz="2400">
              <a:solidFill>
                <a:schemeClr val="dk1"/>
              </a:solidFill>
              <a:latin typeface="Times New Roman"/>
              <a:ea typeface="Times New Roman"/>
              <a:cs typeface="Times New Roman"/>
              <a:sym typeface="Times New Roman"/>
            </a:endParaRPr>
          </a:p>
        </p:txBody>
      </p:sp>
      <p:pic>
        <p:nvPicPr>
          <p:cNvPr id="126" name="Google Shape;126;p24"/>
          <p:cNvPicPr preferRelativeResize="0"/>
          <p:nvPr/>
        </p:nvPicPr>
        <p:blipFill rotWithShape="1">
          <a:blip r:embed="rId4">
            <a:alphaModFix/>
          </a:blip>
          <a:srcRect t="15923"/>
          <a:stretch/>
        </p:blipFill>
        <p:spPr>
          <a:xfrm>
            <a:off x="916975" y="2146600"/>
            <a:ext cx="7111926" cy="2863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What are Vertical Datums and why should I care?</a:t>
            </a:r>
            <a:endParaRPr>
              <a:latin typeface="Times New Roman"/>
              <a:ea typeface="Times New Roman"/>
              <a:cs typeface="Times New Roman"/>
              <a:sym typeface="Times New Roman"/>
            </a:endParaRPr>
          </a:p>
        </p:txBody>
      </p:sp>
      <p:sp>
        <p:nvSpPr>
          <p:cNvPr id="132" name="Google Shape;132;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Heights have to be expressed with respect to a reference zero</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“Mean Sea Level” as a vertical datum</a:t>
            </a:r>
            <a:endParaRPr sz="2400">
              <a:solidFill>
                <a:schemeClr val="dk1"/>
              </a:solidFill>
              <a:latin typeface="Times New Roman"/>
              <a:ea typeface="Times New Roman"/>
              <a:cs typeface="Times New Roman"/>
              <a:sym typeface="Times New Roman"/>
            </a:endParaRPr>
          </a:p>
        </p:txBody>
      </p:sp>
      <p:grpSp>
        <p:nvGrpSpPr>
          <p:cNvPr id="133" name="Google Shape;133;p25"/>
          <p:cNvGrpSpPr/>
          <p:nvPr/>
        </p:nvGrpSpPr>
        <p:grpSpPr>
          <a:xfrm>
            <a:off x="549000" y="2138250"/>
            <a:ext cx="7111926" cy="2863525"/>
            <a:chOff x="916975" y="2146600"/>
            <a:chExt cx="7111926" cy="2863525"/>
          </a:xfrm>
        </p:grpSpPr>
        <p:pic>
          <p:nvPicPr>
            <p:cNvPr id="134" name="Google Shape;134;p25"/>
            <p:cNvPicPr preferRelativeResize="0"/>
            <p:nvPr/>
          </p:nvPicPr>
          <p:blipFill rotWithShape="1">
            <a:blip r:embed="rId4">
              <a:alphaModFix/>
            </a:blip>
            <a:srcRect t="15923"/>
            <a:stretch/>
          </p:blipFill>
          <p:spPr>
            <a:xfrm>
              <a:off x="916975" y="2146600"/>
              <a:ext cx="7111926" cy="2863525"/>
            </a:xfrm>
            <a:prstGeom prst="rect">
              <a:avLst/>
            </a:prstGeom>
            <a:noFill/>
            <a:ln>
              <a:noFill/>
            </a:ln>
          </p:spPr>
        </p:pic>
        <p:sp>
          <p:nvSpPr>
            <p:cNvPr id="135" name="Google Shape;135;p25"/>
            <p:cNvSpPr/>
            <p:nvPr/>
          </p:nvSpPr>
          <p:spPr>
            <a:xfrm rot="927">
              <a:off x="5126825" y="2624225"/>
              <a:ext cx="1112400" cy="16434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 name="Google Shape;136;p25"/>
            <p:cNvSpPr txBox="1"/>
            <p:nvPr/>
          </p:nvSpPr>
          <p:spPr>
            <a:xfrm rot="-1085">
              <a:off x="4684935" y="4151874"/>
              <a:ext cx="1900800" cy="41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latin typeface="Times New Roman"/>
                  <a:ea typeface="Times New Roman"/>
                  <a:cs typeface="Times New Roman"/>
                  <a:sym typeface="Times New Roman"/>
                </a:rPr>
                <a:t>1983-2001 Epoch</a:t>
              </a:r>
              <a:endParaRPr sz="1800">
                <a:solidFill>
                  <a:srgbClr val="FF0000"/>
                </a:solidFill>
                <a:latin typeface="Times New Roman"/>
                <a:ea typeface="Times New Roman"/>
                <a:cs typeface="Times New Roman"/>
                <a:sym typeface="Times New Roman"/>
              </a:endParaRPr>
            </a:p>
          </p:txBody>
        </p:sp>
      </p:grpSp>
      <p:sp>
        <p:nvSpPr>
          <p:cNvPr id="137" name="Google Shape;137;p25"/>
          <p:cNvSpPr txBox="1"/>
          <p:nvPr/>
        </p:nvSpPr>
        <p:spPr>
          <a:xfrm>
            <a:off x="7769625" y="2509025"/>
            <a:ext cx="1254600" cy="23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0000"/>
                </a:solidFill>
                <a:latin typeface="Times New Roman"/>
                <a:ea typeface="Times New Roman"/>
                <a:cs typeface="Times New Roman"/>
                <a:sym typeface="Times New Roman"/>
              </a:rPr>
              <a:t>NTDE</a:t>
            </a:r>
            <a:r>
              <a:rPr lang="en" sz="1800">
                <a:solidFill>
                  <a:srgbClr val="FF0000"/>
                </a:solidFill>
                <a:latin typeface="Times New Roman"/>
                <a:ea typeface="Times New Roman"/>
                <a:cs typeface="Times New Roman"/>
                <a:sym typeface="Times New Roman"/>
              </a:rPr>
              <a:t>: National Tidal Datum Epoch</a:t>
            </a:r>
            <a:endParaRPr sz="1800">
              <a:solidFill>
                <a:srgbClr val="FF0000"/>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142" name="Google Shape;142;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Heights have to be expressed with respect to a reference zero</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“Mean Sea Level” as a vertical datum</a:t>
            </a:r>
            <a:endParaRPr sz="2400">
              <a:solidFill>
                <a:schemeClr val="dk1"/>
              </a:solidFill>
              <a:latin typeface="Times New Roman"/>
              <a:ea typeface="Times New Roman"/>
              <a:cs typeface="Times New Roman"/>
              <a:sym typeface="Times New Roman"/>
            </a:endParaRPr>
          </a:p>
        </p:txBody>
      </p:sp>
      <p:pic>
        <p:nvPicPr>
          <p:cNvPr id="143" name="Google Shape;143;p26"/>
          <p:cNvPicPr preferRelativeResize="0"/>
          <p:nvPr/>
        </p:nvPicPr>
        <p:blipFill rotWithShape="1">
          <a:blip r:embed="rId4">
            <a:alphaModFix/>
          </a:blip>
          <a:srcRect t="15923"/>
          <a:stretch/>
        </p:blipFill>
        <p:spPr>
          <a:xfrm>
            <a:off x="549000" y="2138250"/>
            <a:ext cx="7111926" cy="2863525"/>
          </a:xfrm>
          <a:prstGeom prst="rect">
            <a:avLst/>
          </a:prstGeom>
          <a:noFill/>
          <a:ln>
            <a:noFill/>
          </a:ln>
        </p:spPr>
      </p:pic>
      <p:sp>
        <p:nvSpPr>
          <p:cNvPr id="144" name="Google Shape;144;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What are Vertical Datums and why should I care?</a:t>
            </a:r>
            <a:endParaRPr>
              <a:latin typeface="Times New Roman"/>
              <a:ea typeface="Times New Roman"/>
              <a:cs typeface="Times New Roman"/>
              <a:sym typeface="Times New Roman"/>
            </a:endParaRPr>
          </a:p>
        </p:txBody>
      </p:sp>
      <p:sp>
        <p:nvSpPr>
          <p:cNvPr id="145" name="Google Shape;145;p26"/>
          <p:cNvSpPr/>
          <p:nvPr/>
        </p:nvSpPr>
        <p:spPr>
          <a:xfrm rot="1036">
            <a:off x="5912925" y="2615875"/>
            <a:ext cx="995400" cy="16434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6" name="Google Shape;146;p26"/>
          <p:cNvSpPr txBox="1"/>
          <p:nvPr/>
        </p:nvSpPr>
        <p:spPr>
          <a:xfrm rot="-1085">
            <a:off x="5588185" y="4151874"/>
            <a:ext cx="1900800" cy="41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latin typeface="Times New Roman"/>
                <a:ea typeface="Times New Roman"/>
                <a:cs typeface="Times New Roman"/>
                <a:sym typeface="Times New Roman"/>
              </a:rPr>
              <a:t>2002-2020 Epoch</a:t>
            </a:r>
            <a:endParaRPr sz="1800">
              <a:solidFill>
                <a:srgbClr val="FF0000"/>
              </a:solidFill>
              <a:latin typeface="Times New Roman"/>
              <a:ea typeface="Times New Roman"/>
              <a:cs typeface="Times New Roman"/>
              <a:sym typeface="Times New Roman"/>
            </a:endParaRPr>
          </a:p>
        </p:txBody>
      </p:sp>
      <p:sp>
        <p:nvSpPr>
          <p:cNvPr id="147" name="Google Shape;147;p26"/>
          <p:cNvSpPr txBox="1"/>
          <p:nvPr/>
        </p:nvSpPr>
        <p:spPr>
          <a:xfrm>
            <a:off x="7769625" y="2495550"/>
            <a:ext cx="1254600" cy="22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0000"/>
                </a:solidFill>
                <a:latin typeface="Times New Roman"/>
                <a:ea typeface="Times New Roman"/>
                <a:cs typeface="Times New Roman"/>
                <a:sym typeface="Times New Roman"/>
              </a:rPr>
              <a:t>NTDE</a:t>
            </a:r>
            <a:r>
              <a:rPr lang="en" sz="1800">
                <a:solidFill>
                  <a:srgbClr val="FF0000"/>
                </a:solidFill>
                <a:latin typeface="Times New Roman"/>
                <a:ea typeface="Times New Roman"/>
                <a:cs typeface="Times New Roman"/>
                <a:sym typeface="Times New Roman"/>
              </a:rPr>
              <a:t>: National Tidal Datum Epoch</a:t>
            </a:r>
            <a:endParaRPr sz="1800">
              <a:solidFill>
                <a:srgbClr val="FF0000"/>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pic>
        <p:nvPicPr>
          <p:cNvPr id="152" name="Google Shape;152;p27"/>
          <p:cNvPicPr preferRelativeResize="0"/>
          <p:nvPr/>
        </p:nvPicPr>
        <p:blipFill>
          <a:blip r:embed="rId4">
            <a:alphaModFix/>
          </a:blip>
          <a:stretch>
            <a:fillRect/>
          </a:stretch>
        </p:blipFill>
        <p:spPr>
          <a:xfrm>
            <a:off x="152400" y="152400"/>
            <a:ext cx="6451601" cy="4838701"/>
          </a:xfrm>
          <a:prstGeom prst="rect">
            <a:avLst/>
          </a:prstGeom>
          <a:noFill/>
          <a:ln>
            <a:noFill/>
          </a:ln>
        </p:spPr>
      </p:pic>
      <p:sp>
        <p:nvSpPr>
          <p:cNvPr id="153" name="Google Shape;153;p27"/>
          <p:cNvSpPr/>
          <p:nvPr/>
        </p:nvSpPr>
        <p:spPr>
          <a:xfrm>
            <a:off x="5749275" y="754000"/>
            <a:ext cx="158925" cy="225825"/>
          </a:xfrm>
          <a:prstGeom prst="flowChartMerge">
            <a:avLst/>
          </a:prstGeom>
          <a:solidFill>
            <a:srgbClr val="FFFF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 name="Google Shape;154;p27"/>
          <p:cNvSpPr txBox="1"/>
          <p:nvPr/>
        </p:nvSpPr>
        <p:spPr>
          <a:xfrm>
            <a:off x="7042000" y="786150"/>
            <a:ext cx="1789800" cy="99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Point-au-Père, Quebec</a:t>
            </a:r>
            <a:endParaRPr sz="1800">
              <a:solidFill>
                <a:schemeClr val="dk2"/>
              </a:solidFill>
            </a:endParaRPr>
          </a:p>
        </p:txBody>
      </p:sp>
      <p:sp>
        <p:nvSpPr>
          <p:cNvPr id="155" name="Google Shape;155;p27"/>
          <p:cNvSpPr/>
          <p:nvPr/>
        </p:nvSpPr>
        <p:spPr>
          <a:xfrm>
            <a:off x="6883075" y="906400"/>
            <a:ext cx="158925" cy="225825"/>
          </a:xfrm>
          <a:prstGeom prst="flowChartMerge">
            <a:avLst/>
          </a:prstGeom>
          <a:solidFill>
            <a:srgbClr val="FFFF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6" name="Google Shape;156;p27"/>
          <p:cNvSpPr txBox="1"/>
          <p:nvPr/>
        </p:nvSpPr>
        <p:spPr>
          <a:xfrm>
            <a:off x="6941625" y="1773050"/>
            <a:ext cx="1965300" cy="321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2"/>
                </a:solidFill>
              </a:rPr>
              <a:t>NAVD 88: defined by IGLD 1985, local mean sea level at Point-au-Père </a:t>
            </a:r>
            <a:endParaRPr sz="18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chOff x="0" y="0"/>
          <a:chExt cx="0" cy="0"/>
        </a:xfrm>
      </p:grpSpPr>
      <p:sp>
        <p:nvSpPr>
          <p:cNvPr id="161" name="Google Shape;161;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Problems with leveled heights</a:t>
            </a:r>
            <a:endParaRPr>
              <a:latin typeface="Times New Roman"/>
              <a:ea typeface="Times New Roman"/>
              <a:cs typeface="Times New Roman"/>
              <a:sym typeface="Times New Roman"/>
            </a:endParaRPr>
          </a:p>
        </p:txBody>
      </p:sp>
      <p:sp>
        <p:nvSpPr>
          <p:cNvPr id="162" name="Google Shape;162;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Leveling is very time consuming/expen$$$ive</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Leveling requires the recovery of existing bench marks</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Short level lines will not reveal Vertical Land Motion</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Most long level lines were established during the Great Depression (1930’s)</a:t>
            </a:r>
            <a:endParaRPr sz="2400">
              <a:solidFill>
                <a:schemeClr val="dk1"/>
              </a:solidFill>
              <a:latin typeface="Times New Roman"/>
              <a:ea typeface="Times New Roman"/>
              <a:cs typeface="Times New Roman"/>
              <a:sym typeface="Times New Roman"/>
            </a:endParaRPr>
          </a:p>
        </p:txBody>
      </p:sp>
      <p:pic>
        <p:nvPicPr>
          <p:cNvPr id="163" name="Google Shape;163;p28"/>
          <p:cNvPicPr preferRelativeResize="0"/>
          <p:nvPr/>
        </p:nvPicPr>
        <p:blipFill>
          <a:blip r:embed="rId4">
            <a:alphaModFix/>
          </a:blip>
          <a:stretch>
            <a:fillRect/>
          </a:stretch>
        </p:blipFill>
        <p:spPr>
          <a:xfrm>
            <a:off x="6333446" y="2976075"/>
            <a:ext cx="2316374" cy="2125750"/>
          </a:xfrm>
          <a:prstGeom prst="rect">
            <a:avLst/>
          </a:prstGeom>
          <a:noFill/>
          <a:ln>
            <a:noFill/>
          </a:ln>
        </p:spPr>
      </p:pic>
      <p:pic>
        <p:nvPicPr>
          <p:cNvPr id="164" name="Google Shape;164;p28"/>
          <p:cNvPicPr preferRelativeResize="0"/>
          <p:nvPr/>
        </p:nvPicPr>
        <p:blipFill>
          <a:blip r:embed="rId5">
            <a:alphaModFix/>
          </a:blip>
          <a:stretch>
            <a:fillRect/>
          </a:stretch>
        </p:blipFill>
        <p:spPr>
          <a:xfrm>
            <a:off x="3376199" y="3180300"/>
            <a:ext cx="2752999" cy="1786051"/>
          </a:xfrm>
          <a:prstGeom prst="rect">
            <a:avLst/>
          </a:prstGeom>
          <a:noFill/>
          <a:ln>
            <a:noFill/>
          </a:ln>
        </p:spPr>
      </p:pic>
      <p:pic>
        <p:nvPicPr>
          <p:cNvPr id="165" name="Google Shape;165;p28"/>
          <p:cNvPicPr preferRelativeResize="0"/>
          <p:nvPr/>
        </p:nvPicPr>
        <p:blipFill>
          <a:blip r:embed="rId6">
            <a:alphaModFix/>
          </a:blip>
          <a:stretch>
            <a:fillRect/>
          </a:stretch>
        </p:blipFill>
        <p:spPr>
          <a:xfrm>
            <a:off x="695151" y="3386176"/>
            <a:ext cx="2199675" cy="1648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sp>
        <p:nvSpPr>
          <p:cNvPr id="170" name="Google Shape;170;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Problems with leveled heights</a:t>
            </a:r>
            <a:endParaRPr>
              <a:latin typeface="Times New Roman"/>
              <a:ea typeface="Times New Roman"/>
              <a:cs typeface="Times New Roman"/>
              <a:sym typeface="Times New Roman"/>
            </a:endParaRPr>
          </a:p>
        </p:txBody>
      </p:sp>
      <p:sp>
        <p:nvSpPr>
          <p:cNvPr id="171" name="Google Shape;171;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Leveling is very time consuming/expen$$$ive</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Leveling requires the recovery of existing bench marks</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Short level lines will not reveal Vertical Land Motion</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Most long level lines were established during the Great Depression (1930’s)</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Land moves over time (including subsidence and uplift)</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Heights are not like fine wine</a:t>
            </a:r>
            <a:endParaRPr sz="2400">
              <a:solidFill>
                <a:schemeClr val="dk1"/>
              </a:solidFill>
              <a:latin typeface="Times New Roman"/>
              <a:ea typeface="Times New Roman"/>
              <a:cs typeface="Times New Roman"/>
              <a:sym typeface="Times New Roman"/>
            </a:endParaRPr>
          </a:p>
        </p:txBody>
      </p:sp>
      <p:pic>
        <p:nvPicPr>
          <p:cNvPr id="172" name="Google Shape;172;p29"/>
          <p:cNvPicPr preferRelativeResize="0"/>
          <p:nvPr/>
        </p:nvPicPr>
        <p:blipFill>
          <a:blip r:embed="rId4">
            <a:alphaModFix/>
          </a:blip>
          <a:stretch>
            <a:fillRect/>
          </a:stretch>
        </p:blipFill>
        <p:spPr>
          <a:xfrm>
            <a:off x="7830300" y="3546091"/>
            <a:ext cx="953375" cy="1528300"/>
          </a:xfrm>
          <a:prstGeom prst="rect">
            <a:avLst/>
          </a:prstGeom>
          <a:noFill/>
          <a:ln>
            <a:noFill/>
          </a:ln>
        </p:spPr>
      </p:pic>
      <p:grpSp>
        <p:nvGrpSpPr>
          <p:cNvPr id="173" name="Google Shape;173;p29"/>
          <p:cNvGrpSpPr/>
          <p:nvPr/>
        </p:nvGrpSpPr>
        <p:grpSpPr>
          <a:xfrm>
            <a:off x="7652858" y="3469910"/>
            <a:ext cx="1334643" cy="1528291"/>
            <a:chOff x="4959500" y="3136275"/>
            <a:chExt cx="1881900" cy="1881900"/>
          </a:xfrm>
        </p:grpSpPr>
        <p:sp>
          <p:nvSpPr>
            <p:cNvPr id="174" name="Google Shape;174;p29"/>
            <p:cNvSpPr/>
            <p:nvPr/>
          </p:nvSpPr>
          <p:spPr>
            <a:xfrm>
              <a:off x="4959500" y="3136275"/>
              <a:ext cx="1881900" cy="1881900"/>
            </a:xfrm>
            <a:prstGeom prst="ellipse">
              <a:avLst/>
            </a:prstGeom>
            <a:noFill/>
            <a:ln w="152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75" name="Google Shape;175;p29"/>
            <p:cNvCxnSpPr>
              <a:stCxn id="174" idx="1"/>
            </p:cNvCxnSpPr>
            <p:nvPr/>
          </p:nvCxnSpPr>
          <p:spPr>
            <a:xfrm>
              <a:off x="5235098" y="3411873"/>
              <a:ext cx="1330800" cy="1330800"/>
            </a:xfrm>
            <a:prstGeom prst="straightConnector1">
              <a:avLst/>
            </a:prstGeom>
            <a:noFill/>
            <a:ln w="152400" cap="flat" cmpd="sng">
              <a:solidFill>
                <a:srgbClr val="FF0000"/>
              </a:solidFill>
              <a:prstDash val="solid"/>
              <a:round/>
              <a:headEnd type="none" w="med" len="med"/>
              <a:tailEnd type="none" w="med" len="med"/>
            </a:ln>
          </p:spPr>
        </p:cxn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Modernization of the National Spatial Reference System (NSRS)</a:t>
            </a:r>
            <a:endParaRPr>
              <a:latin typeface="Times New Roman"/>
              <a:ea typeface="Times New Roman"/>
              <a:cs typeface="Times New Roman"/>
              <a:sym typeface="Times New Roman"/>
            </a:endParaRPr>
          </a:p>
        </p:txBody>
      </p:sp>
      <p:sp>
        <p:nvSpPr>
          <p:cNvPr id="198" name="Google Shape;198;p31"/>
          <p:cNvSpPr txBox="1">
            <a:spLocks noGrp="1"/>
          </p:cNvSpPr>
          <p:nvPr>
            <p:ph type="body" idx="1"/>
          </p:nvPr>
        </p:nvSpPr>
        <p:spPr>
          <a:xfrm>
            <a:off x="311700" y="1508875"/>
            <a:ext cx="8520600" cy="30600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New reference frames defined by Global Navigation Satellite Systems (GNSS) and updated models of plate rotation</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Plate-fixed </a:t>
            </a:r>
            <a:r>
              <a:rPr lang="en" sz="2400" i="1">
                <a:solidFill>
                  <a:schemeClr val="dk1"/>
                </a:solidFill>
                <a:latin typeface="Times New Roman"/>
                <a:ea typeface="Times New Roman"/>
                <a:cs typeface="Times New Roman"/>
                <a:sym typeface="Times New Roman"/>
              </a:rPr>
              <a:t>coordinate system</a:t>
            </a:r>
            <a:r>
              <a:rPr lang="en" sz="2400">
                <a:solidFill>
                  <a:schemeClr val="dk1"/>
                </a:solidFill>
                <a:latin typeface="Times New Roman"/>
                <a:ea typeface="Times New Roman"/>
                <a:cs typeface="Times New Roman"/>
                <a:sym typeface="Times New Roman"/>
              </a:rPr>
              <a:t> (&amp; updated connection to Earth’s center of mass)</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2"/>
        <p:cNvGrpSpPr/>
        <p:nvPr/>
      </p:nvGrpSpPr>
      <p:grpSpPr>
        <a:xfrm>
          <a:off x="0" y="0"/>
          <a:ext cx="0" cy="0"/>
          <a:chOff x="0" y="0"/>
          <a:chExt cx="0" cy="0"/>
        </a:xfrm>
      </p:grpSpPr>
      <p:sp>
        <p:nvSpPr>
          <p:cNvPr id="203" name="Google Shape;203;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Modernization of the National Spatial Reference System (NSRS)</a:t>
            </a:r>
            <a:endParaRPr>
              <a:latin typeface="Times New Roman"/>
              <a:ea typeface="Times New Roman"/>
              <a:cs typeface="Times New Roman"/>
              <a:sym typeface="Times New Roman"/>
            </a:endParaRPr>
          </a:p>
        </p:txBody>
      </p:sp>
      <p:pic>
        <p:nvPicPr>
          <p:cNvPr id="204" name="Google Shape;204;p32"/>
          <p:cNvPicPr preferRelativeResize="0"/>
          <p:nvPr/>
        </p:nvPicPr>
        <p:blipFill>
          <a:blip r:embed="rId4">
            <a:alphaModFix/>
          </a:blip>
          <a:stretch>
            <a:fillRect/>
          </a:stretch>
        </p:blipFill>
        <p:spPr>
          <a:xfrm>
            <a:off x="3955900" y="1476050"/>
            <a:ext cx="5008801" cy="3516925"/>
          </a:xfrm>
          <a:prstGeom prst="rect">
            <a:avLst/>
          </a:prstGeom>
          <a:noFill/>
          <a:ln>
            <a:noFill/>
          </a:ln>
        </p:spPr>
      </p:pic>
      <p:sp>
        <p:nvSpPr>
          <p:cNvPr id="205" name="Google Shape;205;p32"/>
          <p:cNvSpPr txBox="1">
            <a:spLocks noGrp="1"/>
          </p:cNvSpPr>
          <p:nvPr>
            <p:ph type="body" idx="1"/>
          </p:nvPr>
        </p:nvSpPr>
        <p:spPr>
          <a:xfrm>
            <a:off x="311700" y="1508875"/>
            <a:ext cx="3460200" cy="30600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4 Fixed-Plate Terrestrial Reference Frames:</a:t>
            </a:r>
            <a:endParaRPr sz="2000">
              <a:solidFill>
                <a:schemeClr val="dk1"/>
              </a:solidFill>
              <a:latin typeface="Times New Roman"/>
              <a:ea typeface="Times New Roman"/>
              <a:cs typeface="Times New Roman"/>
              <a:sym typeface="Times New Roman"/>
            </a:endParaRPr>
          </a:p>
          <a:p>
            <a:pPr marL="914400" lvl="1" indent="-355600" algn="l" rtl="0">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North American </a:t>
            </a:r>
            <a:endParaRPr sz="2000">
              <a:solidFill>
                <a:schemeClr val="dk1"/>
              </a:solidFill>
              <a:latin typeface="Times New Roman"/>
              <a:ea typeface="Times New Roman"/>
              <a:cs typeface="Times New Roman"/>
              <a:sym typeface="Times New Roman"/>
            </a:endParaRPr>
          </a:p>
          <a:p>
            <a:pPr marL="914400" lvl="1" indent="-355600" algn="l" rtl="0">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Pacific </a:t>
            </a:r>
            <a:endParaRPr sz="2000">
              <a:solidFill>
                <a:schemeClr val="dk1"/>
              </a:solidFill>
              <a:latin typeface="Times New Roman"/>
              <a:ea typeface="Times New Roman"/>
              <a:cs typeface="Times New Roman"/>
              <a:sym typeface="Times New Roman"/>
            </a:endParaRPr>
          </a:p>
          <a:p>
            <a:pPr marL="914400" lvl="1" indent="-355600" algn="l" rtl="0">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Caribbean </a:t>
            </a:r>
            <a:endParaRPr sz="2000">
              <a:solidFill>
                <a:schemeClr val="dk1"/>
              </a:solidFill>
              <a:latin typeface="Times New Roman"/>
              <a:ea typeface="Times New Roman"/>
              <a:cs typeface="Times New Roman"/>
              <a:sym typeface="Times New Roman"/>
            </a:endParaRPr>
          </a:p>
          <a:p>
            <a:pPr marL="914400" lvl="1" indent="-355600" algn="l" rtl="0">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Mariana </a:t>
            </a:r>
            <a:endParaRPr sz="2000">
              <a:solidFill>
                <a:schemeClr val="dk1"/>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9"/>
        <p:cNvGrpSpPr/>
        <p:nvPr/>
      </p:nvGrpSpPr>
      <p:grpSpPr>
        <a:xfrm>
          <a:off x="0" y="0"/>
          <a:ext cx="0" cy="0"/>
          <a:chOff x="0" y="0"/>
          <a:chExt cx="0" cy="0"/>
        </a:xfrm>
      </p:grpSpPr>
      <p:sp>
        <p:nvSpPr>
          <p:cNvPr id="210" name="Google Shape;210;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North American-Pacific Geopotential Datum of 2022</a:t>
            </a:r>
            <a:endParaRPr>
              <a:latin typeface="Times New Roman"/>
              <a:ea typeface="Times New Roman"/>
              <a:cs typeface="Times New Roman"/>
              <a:sym typeface="Times New Roman"/>
            </a:endParaRPr>
          </a:p>
        </p:txBody>
      </p:sp>
      <p:sp>
        <p:nvSpPr>
          <p:cNvPr id="211" name="Google Shape;211;p33"/>
          <p:cNvSpPr txBox="1">
            <a:spLocks noGrp="1"/>
          </p:cNvSpPr>
          <p:nvPr>
            <p:ph type="body" idx="1"/>
          </p:nvPr>
        </p:nvSpPr>
        <p:spPr>
          <a:xfrm>
            <a:off x="311700" y="1508875"/>
            <a:ext cx="3811500" cy="35091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Based on GRAV-D</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Gravimetric GEOID2022 (2cm 95% CI)</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NAPGD2022 absolute accuracy of 4cm 95%CI</a:t>
            </a:r>
            <a:endParaRPr sz="2200">
              <a:solidFill>
                <a:schemeClr val="dk1"/>
              </a:solidFill>
              <a:latin typeface="Times New Roman"/>
              <a:ea typeface="Times New Roman"/>
              <a:cs typeface="Times New Roman"/>
              <a:sym typeface="Times New Roman"/>
            </a:endParaRPr>
          </a:p>
        </p:txBody>
      </p:sp>
      <p:pic>
        <p:nvPicPr>
          <p:cNvPr id="212" name="Google Shape;212;p33"/>
          <p:cNvPicPr preferRelativeResize="0"/>
          <p:nvPr/>
        </p:nvPicPr>
        <p:blipFill>
          <a:blip r:embed="rId4">
            <a:alphaModFix/>
          </a:blip>
          <a:stretch>
            <a:fillRect/>
          </a:stretch>
        </p:blipFill>
        <p:spPr>
          <a:xfrm>
            <a:off x="4123197" y="1508875"/>
            <a:ext cx="5197276" cy="3593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6"/>
        <p:cNvGrpSpPr/>
        <p:nvPr/>
      </p:nvGrpSpPr>
      <p:grpSpPr>
        <a:xfrm>
          <a:off x="0" y="0"/>
          <a:ext cx="0" cy="0"/>
          <a:chOff x="0" y="0"/>
          <a:chExt cx="0" cy="0"/>
        </a:xfrm>
      </p:grpSpPr>
      <p:sp>
        <p:nvSpPr>
          <p:cNvPr id="217" name="Google Shape;21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North American-Pacific Geopotential Datum of 2022</a:t>
            </a:r>
            <a:endParaRPr>
              <a:latin typeface="Times New Roman"/>
              <a:ea typeface="Times New Roman"/>
              <a:cs typeface="Times New Roman"/>
              <a:sym typeface="Times New Roman"/>
            </a:endParaRPr>
          </a:p>
        </p:txBody>
      </p:sp>
      <p:sp>
        <p:nvSpPr>
          <p:cNvPr id="218" name="Google Shape;218;p34"/>
          <p:cNvSpPr txBox="1">
            <a:spLocks noGrp="1"/>
          </p:cNvSpPr>
          <p:nvPr>
            <p:ph type="body" idx="1"/>
          </p:nvPr>
        </p:nvSpPr>
        <p:spPr>
          <a:xfrm>
            <a:off x="311700" y="1434800"/>
            <a:ext cx="4971600" cy="35091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Geoid2022 is unrelated to accumulated errors seen in NAVD 88</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Will allow seamless transition of water flow models across entire watersheds, from the Piedmont to the Coastal Plain</a:t>
            </a:r>
            <a:endParaRPr sz="2200">
              <a:solidFill>
                <a:schemeClr val="dk1"/>
              </a:solidFill>
              <a:latin typeface="Times New Roman"/>
              <a:ea typeface="Times New Roman"/>
              <a:cs typeface="Times New Roman"/>
              <a:sym typeface="Times New Roman"/>
            </a:endParaRPr>
          </a:p>
        </p:txBody>
      </p:sp>
      <p:pic>
        <p:nvPicPr>
          <p:cNvPr id="219" name="Google Shape;219;p34"/>
          <p:cNvPicPr preferRelativeResize="0"/>
          <p:nvPr/>
        </p:nvPicPr>
        <p:blipFill>
          <a:blip r:embed="rId4">
            <a:alphaModFix/>
          </a:blip>
          <a:stretch>
            <a:fillRect/>
          </a:stretch>
        </p:blipFill>
        <p:spPr>
          <a:xfrm>
            <a:off x="5397500" y="1388588"/>
            <a:ext cx="3552400" cy="2820712"/>
          </a:xfrm>
          <a:prstGeom prst="rect">
            <a:avLst/>
          </a:prstGeom>
          <a:noFill/>
          <a:ln>
            <a:noFill/>
          </a:ln>
        </p:spPr>
      </p:pic>
      <p:sp>
        <p:nvSpPr>
          <p:cNvPr id="220" name="Google Shape;220;p34"/>
          <p:cNvSpPr txBox="1"/>
          <p:nvPr/>
        </p:nvSpPr>
        <p:spPr>
          <a:xfrm>
            <a:off x="5067150" y="4143450"/>
            <a:ext cx="4006200" cy="10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Times New Roman"/>
                <a:ea typeface="Times New Roman"/>
                <a:cs typeface="Times New Roman"/>
                <a:sym typeface="Times New Roman"/>
              </a:rPr>
              <a:t>NAPGD2022 will support higher accuracy floodplain modeling</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What are Vertical Datums and why should I care?</a:t>
            </a:r>
            <a:endParaRPr>
              <a:latin typeface="Times New Roman"/>
              <a:ea typeface="Times New Roman"/>
              <a:cs typeface="Times New Roman"/>
              <a:sym typeface="Times New Roman"/>
            </a:endParaRPr>
          </a:p>
        </p:txBody>
      </p:sp>
      <p:sp>
        <p:nvSpPr>
          <p:cNvPr id="74" name="Google Shape;74;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Heights have to be expressed with respect to a reference zero</a:t>
            </a:r>
            <a:endParaRPr sz="2400">
              <a:solidFill>
                <a:schemeClr val="dk1"/>
              </a:solidFill>
              <a:latin typeface="Times New Roman"/>
              <a:ea typeface="Times New Roman"/>
              <a:cs typeface="Times New Roman"/>
              <a:sym typeface="Times New Roman"/>
            </a:endParaRPr>
          </a:p>
        </p:txBody>
      </p:sp>
      <p:pic>
        <p:nvPicPr>
          <p:cNvPr id="75" name="Google Shape;75;p16"/>
          <p:cNvPicPr preferRelativeResize="0"/>
          <p:nvPr/>
        </p:nvPicPr>
        <p:blipFill>
          <a:blip r:embed="rId4">
            <a:alphaModFix/>
          </a:blip>
          <a:stretch>
            <a:fillRect/>
          </a:stretch>
        </p:blipFill>
        <p:spPr>
          <a:xfrm>
            <a:off x="3192828" y="1778650"/>
            <a:ext cx="1730074" cy="3156449"/>
          </a:xfrm>
          <a:prstGeom prst="rect">
            <a:avLst/>
          </a:prstGeom>
          <a:noFill/>
          <a:ln>
            <a:noFill/>
          </a:ln>
        </p:spPr>
      </p:pic>
      <p:sp>
        <p:nvSpPr>
          <p:cNvPr id="76" name="Google Shape;76;p16"/>
          <p:cNvSpPr txBox="1"/>
          <p:nvPr/>
        </p:nvSpPr>
        <p:spPr>
          <a:xfrm>
            <a:off x="5251875" y="4259850"/>
            <a:ext cx="3659700" cy="67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Times New Roman"/>
                <a:ea typeface="Times New Roman"/>
                <a:cs typeface="Times New Roman"/>
                <a:sym typeface="Times New Roman"/>
              </a:rPr>
              <a:t>Floor = reference zero</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4"/>
        <p:cNvGrpSpPr/>
        <p:nvPr/>
      </p:nvGrpSpPr>
      <p:grpSpPr>
        <a:xfrm>
          <a:off x="0" y="0"/>
          <a:ext cx="0" cy="0"/>
          <a:chOff x="0" y="0"/>
          <a:chExt cx="0" cy="0"/>
        </a:xfrm>
      </p:grpSpPr>
      <p:sp>
        <p:nvSpPr>
          <p:cNvPr id="225" name="Google Shape;225;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Implications of Modernized NSRS for Coastal Practitioners</a:t>
            </a:r>
            <a:endParaRPr>
              <a:latin typeface="Times New Roman"/>
              <a:ea typeface="Times New Roman"/>
              <a:cs typeface="Times New Roman"/>
              <a:sym typeface="Times New Roman"/>
            </a:endParaRPr>
          </a:p>
        </p:txBody>
      </p:sp>
      <p:sp>
        <p:nvSpPr>
          <p:cNvPr id="226" name="Google Shape;226;p35"/>
          <p:cNvSpPr txBox="1">
            <a:spLocks noGrp="1"/>
          </p:cNvSpPr>
          <p:nvPr>
            <p:ph type="body" idx="1"/>
          </p:nvPr>
        </p:nvSpPr>
        <p:spPr>
          <a:xfrm>
            <a:off x="311700" y="1508875"/>
            <a:ext cx="8168700" cy="35091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Tie to the reference frame and heights is principally via GNSS</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Importance of creating a new connection to the NSRS</a:t>
            </a:r>
            <a:endParaRPr sz="2200">
              <a:solidFill>
                <a:schemeClr val="dk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0"/>
        <p:cNvGrpSpPr/>
        <p:nvPr/>
      </p:nvGrpSpPr>
      <p:grpSpPr>
        <a:xfrm>
          <a:off x="0" y="0"/>
          <a:ext cx="0" cy="0"/>
          <a:chOff x="0" y="0"/>
          <a:chExt cx="0" cy="0"/>
        </a:xfrm>
      </p:grpSpPr>
      <p:pic>
        <p:nvPicPr>
          <p:cNvPr id="231" name="Google Shape;231;p36"/>
          <p:cNvPicPr preferRelativeResize="0"/>
          <p:nvPr/>
        </p:nvPicPr>
        <p:blipFill rotWithShape="1">
          <a:blip r:embed="rId4">
            <a:alphaModFix/>
          </a:blip>
          <a:srcRect l="5824" r="4424"/>
          <a:stretch/>
        </p:blipFill>
        <p:spPr>
          <a:xfrm>
            <a:off x="666600" y="152400"/>
            <a:ext cx="7933327" cy="4527500"/>
          </a:xfrm>
          <a:prstGeom prst="rect">
            <a:avLst/>
          </a:prstGeom>
          <a:noFill/>
          <a:ln>
            <a:noFill/>
          </a:ln>
        </p:spPr>
      </p:pic>
      <p:grpSp>
        <p:nvGrpSpPr>
          <p:cNvPr id="437" name="Group 436">
            <a:extLst>
              <a:ext uri="{FF2B5EF4-FFF2-40B4-BE49-F238E27FC236}">
                <a16:creationId xmlns:a16="http://schemas.microsoft.com/office/drawing/2014/main" id="{6406EDF7-3F62-4FD4-9D3B-E0879525E230}"/>
              </a:ext>
            </a:extLst>
          </p:cNvPr>
          <p:cNvGrpSpPr/>
          <p:nvPr/>
        </p:nvGrpSpPr>
        <p:grpSpPr>
          <a:xfrm>
            <a:off x="601187" y="1213164"/>
            <a:ext cx="2404564" cy="3159660"/>
            <a:chOff x="601187" y="1213164"/>
            <a:chExt cx="2404564" cy="3159660"/>
          </a:xfrm>
        </p:grpSpPr>
        <p:sp>
          <p:nvSpPr>
            <p:cNvPr id="2" name="Rectangle 1">
              <a:extLst>
                <a:ext uri="{FF2B5EF4-FFF2-40B4-BE49-F238E27FC236}">
                  <a16:creationId xmlns:a16="http://schemas.microsoft.com/office/drawing/2014/main" id="{48B243D5-039F-484C-8E8C-6F84234C15BF}"/>
                </a:ext>
              </a:extLst>
            </p:cNvPr>
            <p:cNvSpPr/>
            <p:nvPr/>
          </p:nvSpPr>
          <p:spPr>
            <a:xfrm>
              <a:off x="1113576" y="3684760"/>
              <a:ext cx="1077363" cy="253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2" name="Straight Arrow Connector 431">
              <a:extLst>
                <a:ext uri="{FF2B5EF4-FFF2-40B4-BE49-F238E27FC236}">
                  <a16:creationId xmlns:a16="http://schemas.microsoft.com/office/drawing/2014/main" id="{182911E1-66B4-4040-BF13-32582DF94434}"/>
                </a:ext>
              </a:extLst>
            </p:cNvPr>
            <p:cNvCxnSpPr/>
            <p:nvPr/>
          </p:nvCxnSpPr>
          <p:spPr>
            <a:xfrm>
              <a:off x="878186" y="1213164"/>
              <a:ext cx="0" cy="3159660"/>
            </a:xfrm>
            <a:prstGeom prst="straightConnector1">
              <a:avLst/>
            </a:prstGeom>
            <a:ln w="1905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3" name="TextBox 432">
              <a:extLst>
                <a:ext uri="{FF2B5EF4-FFF2-40B4-BE49-F238E27FC236}">
                  <a16:creationId xmlns:a16="http://schemas.microsoft.com/office/drawing/2014/main" id="{23E76181-A3C9-4E2E-80CA-F90FC2895664}"/>
                </a:ext>
              </a:extLst>
            </p:cNvPr>
            <p:cNvSpPr txBox="1"/>
            <p:nvPr/>
          </p:nvSpPr>
          <p:spPr>
            <a:xfrm rot="16200000">
              <a:off x="91017" y="1890822"/>
              <a:ext cx="1297340" cy="276999"/>
            </a:xfrm>
            <a:prstGeom prst="rect">
              <a:avLst/>
            </a:prstGeom>
            <a:noFill/>
          </p:spPr>
          <p:txBody>
            <a:bodyPr wrap="square" rtlCol="0">
              <a:spAutoFit/>
            </a:bodyPr>
            <a:lstStyle/>
            <a:p>
              <a:pPr algn="ctr"/>
              <a:r>
                <a:rPr lang="en-US" sz="1200" dirty="0">
                  <a:solidFill>
                    <a:srgbClr val="00B0F0"/>
                  </a:solidFill>
                </a:rPr>
                <a:t>Geoid Height</a:t>
              </a:r>
            </a:p>
          </p:txBody>
        </p:sp>
        <p:cxnSp>
          <p:nvCxnSpPr>
            <p:cNvPr id="435" name="Straight Arrow Connector 434">
              <a:extLst>
                <a:ext uri="{FF2B5EF4-FFF2-40B4-BE49-F238E27FC236}">
                  <a16:creationId xmlns:a16="http://schemas.microsoft.com/office/drawing/2014/main" id="{74169C3F-D793-4684-ADDA-BC25700C2179}"/>
                </a:ext>
              </a:extLst>
            </p:cNvPr>
            <p:cNvCxnSpPr/>
            <p:nvPr/>
          </p:nvCxnSpPr>
          <p:spPr>
            <a:xfrm>
              <a:off x="1086417" y="3114392"/>
              <a:ext cx="0" cy="1258432"/>
            </a:xfrm>
            <a:prstGeom prst="straightConnector1">
              <a:avLst/>
            </a:prstGeom>
            <a:ln w="28575">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6" name="TextBox 435">
              <a:extLst>
                <a:ext uri="{FF2B5EF4-FFF2-40B4-BE49-F238E27FC236}">
                  <a16:creationId xmlns:a16="http://schemas.microsoft.com/office/drawing/2014/main" id="{C13D1DD6-A173-4A0B-A8CD-841B15FE435B}"/>
                </a:ext>
              </a:extLst>
            </p:cNvPr>
            <p:cNvSpPr txBox="1"/>
            <p:nvPr/>
          </p:nvSpPr>
          <p:spPr>
            <a:xfrm>
              <a:off x="1086417" y="3550695"/>
              <a:ext cx="1919334" cy="276999"/>
            </a:xfrm>
            <a:prstGeom prst="rect">
              <a:avLst/>
            </a:prstGeom>
            <a:noFill/>
          </p:spPr>
          <p:txBody>
            <a:bodyPr wrap="square" rtlCol="0">
              <a:spAutoFit/>
            </a:bodyPr>
            <a:lstStyle/>
            <a:p>
              <a:r>
                <a:rPr lang="en-US" sz="1200" dirty="0">
                  <a:solidFill>
                    <a:schemeClr val="accent4"/>
                  </a:solidFill>
                </a:rPr>
                <a:t>Orthometric Height</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5"/>
        <p:cNvGrpSpPr/>
        <p:nvPr/>
      </p:nvGrpSpPr>
      <p:grpSpPr>
        <a:xfrm>
          <a:off x="0" y="0"/>
          <a:ext cx="0" cy="0"/>
          <a:chOff x="0" y="0"/>
          <a:chExt cx="0" cy="0"/>
        </a:xfrm>
      </p:grpSpPr>
      <p:pic>
        <p:nvPicPr>
          <p:cNvPr id="236" name="Google Shape;236;p37"/>
          <p:cNvPicPr preferRelativeResize="0"/>
          <p:nvPr/>
        </p:nvPicPr>
        <p:blipFill rotWithShape="1">
          <a:blip r:embed="rId4">
            <a:alphaModFix/>
          </a:blip>
          <a:srcRect l="5633" r="4800"/>
          <a:stretch/>
        </p:blipFill>
        <p:spPr>
          <a:xfrm>
            <a:off x="650150" y="152400"/>
            <a:ext cx="7916877" cy="4527500"/>
          </a:xfrm>
          <a:prstGeom prst="rect">
            <a:avLst/>
          </a:prstGeom>
          <a:noFill/>
          <a:ln>
            <a:noFill/>
          </a:ln>
        </p:spPr>
      </p:pic>
      <p:grpSp>
        <p:nvGrpSpPr>
          <p:cNvPr id="3" name="Group 2">
            <a:extLst>
              <a:ext uri="{FF2B5EF4-FFF2-40B4-BE49-F238E27FC236}">
                <a16:creationId xmlns:a16="http://schemas.microsoft.com/office/drawing/2014/main" id="{94D1A600-B0F3-4D73-86C7-CB73925A7526}"/>
              </a:ext>
            </a:extLst>
          </p:cNvPr>
          <p:cNvGrpSpPr/>
          <p:nvPr/>
        </p:nvGrpSpPr>
        <p:grpSpPr>
          <a:xfrm>
            <a:off x="601187" y="1213164"/>
            <a:ext cx="2404564" cy="3159660"/>
            <a:chOff x="601187" y="1213164"/>
            <a:chExt cx="2404564" cy="3159660"/>
          </a:xfrm>
        </p:grpSpPr>
        <p:sp>
          <p:nvSpPr>
            <p:cNvPr id="4" name="Rectangle 3">
              <a:extLst>
                <a:ext uri="{FF2B5EF4-FFF2-40B4-BE49-F238E27FC236}">
                  <a16:creationId xmlns:a16="http://schemas.microsoft.com/office/drawing/2014/main" id="{D3B23300-EC86-4599-88FC-24100E4169D6}"/>
                </a:ext>
              </a:extLst>
            </p:cNvPr>
            <p:cNvSpPr/>
            <p:nvPr/>
          </p:nvSpPr>
          <p:spPr>
            <a:xfrm>
              <a:off x="1113576" y="3684760"/>
              <a:ext cx="1077363" cy="253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09A28AED-C7F7-4E99-93C4-EF1185794B76}"/>
                </a:ext>
              </a:extLst>
            </p:cNvPr>
            <p:cNvCxnSpPr/>
            <p:nvPr/>
          </p:nvCxnSpPr>
          <p:spPr>
            <a:xfrm>
              <a:off x="878186" y="1213164"/>
              <a:ext cx="0" cy="3159660"/>
            </a:xfrm>
            <a:prstGeom prst="straightConnector1">
              <a:avLst/>
            </a:prstGeom>
            <a:ln w="1905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D4F022F-93C8-4680-AC4E-3546BE5EDE54}"/>
                </a:ext>
              </a:extLst>
            </p:cNvPr>
            <p:cNvSpPr txBox="1"/>
            <p:nvPr/>
          </p:nvSpPr>
          <p:spPr>
            <a:xfrm rot="16200000">
              <a:off x="91017" y="1890822"/>
              <a:ext cx="1297340" cy="276999"/>
            </a:xfrm>
            <a:prstGeom prst="rect">
              <a:avLst/>
            </a:prstGeom>
            <a:noFill/>
          </p:spPr>
          <p:txBody>
            <a:bodyPr wrap="square" rtlCol="0">
              <a:spAutoFit/>
            </a:bodyPr>
            <a:lstStyle/>
            <a:p>
              <a:pPr algn="ctr"/>
              <a:r>
                <a:rPr lang="en-US" sz="1200" dirty="0">
                  <a:solidFill>
                    <a:srgbClr val="00B0F0"/>
                  </a:solidFill>
                </a:rPr>
                <a:t>Geoid Height</a:t>
              </a:r>
            </a:p>
          </p:txBody>
        </p:sp>
        <p:cxnSp>
          <p:nvCxnSpPr>
            <p:cNvPr id="7" name="Straight Arrow Connector 6">
              <a:extLst>
                <a:ext uri="{FF2B5EF4-FFF2-40B4-BE49-F238E27FC236}">
                  <a16:creationId xmlns:a16="http://schemas.microsoft.com/office/drawing/2014/main" id="{ACF15BA1-882C-4114-A427-DC2B45CBD510}"/>
                </a:ext>
              </a:extLst>
            </p:cNvPr>
            <p:cNvCxnSpPr/>
            <p:nvPr/>
          </p:nvCxnSpPr>
          <p:spPr>
            <a:xfrm>
              <a:off x="1086417" y="3114392"/>
              <a:ext cx="0" cy="1258432"/>
            </a:xfrm>
            <a:prstGeom prst="straightConnector1">
              <a:avLst/>
            </a:prstGeom>
            <a:ln w="28575">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1F46F79-E678-4CF6-B35D-20C3A01CF9F7}"/>
                </a:ext>
              </a:extLst>
            </p:cNvPr>
            <p:cNvSpPr txBox="1"/>
            <p:nvPr/>
          </p:nvSpPr>
          <p:spPr>
            <a:xfrm>
              <a:off x="1086417" y="3550695"/>
              <a:ext cx="1919334" cy="276999"/>
            </a:xfrm>
            <a:prstGeom prst="rect">
              <a:avLst/>
            </a:prstGeom>
            <a:noFill/>
          </p:spPr>
          <p:txBody>
            <a:bodyPr wrap="square" rtlCol="0">
              <a:spAutoFit/>
            </a:bodyPr>
            <a:lstStyle/>
            <a:p>
              <a:r>
                <a:rPr lang="en-US" sz="1200" dirty="0">
                  <a:solidFill>
                    <a:schemeClr val="accent4"/>
                  </a:solidFill>
                </a:rPr>
                <a:t>Orthometric Height</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0"/>
        <p:cNvGrpSpPr/>
        <p:nvPr/>
      </p:nvGrpSpPr>
      <p:grpSpPr>
        <a:xfrm>
          <a:off x="0" y="0"/>
          <a:ext cx="0" cy="0"/>
          <a:chOff x="0" y="0"/>
          <a:chExt cx="0" cy="0"/>
        </a:xfrm>
      </p:grpSpPr>
      <p:pic>
        <p:nvPicPr>
          <p:cNvPr id="241" name="Google Shape;241;p38"/>
          <p:cNvPicPr preferRelativeResize="0"/>
          <p:nvPr/>
        </p:nvPicPr>
        <p:blipFill rotWithShape="1">
          <a:blip r:embed="rId4">
            <a:alphaModFix/>
          </a:blip>
          <a:srcRect l="5444" r="4707"/>
          <a:stretch/>
        </p:blipFill>
        <p:spPr>
          <a:xfrm>
            <a:off x="633675" y="152400"/>
            <a:ext cx="7941576" cy="4527500"/>
          </a:xfrm>
          <a:prstGeom prst="rect">
            <a:avLst/>
          </a:prstGeom>
          <a:noFill/>
          <a:ln>
            <a:noFill/>
          </a:ln>
        </p:spPr>
      </p:pic>
      <p:grpSp>
        <p:nvGrpSpPr>
          <p:cNvPr id="3" name="Group 2">
            <a:extLst>
              <a:ext uri="{FF2B5EF4-FFF2-40B4-BE49-F238E27FC236}">
                <a16:creationId xmlns:a16="http://schemas.microsoft.com/office/drawing/2014/main" id="{79FBC680-D72E-4319-AB0D-442AD0DF36EC}"/>
              </a:ext>
            </a:extLst>
          </p:cNvPr>
          <p:cNvGrpSpPr/>
          <p:nvPr/>
        </p:nvGrpSpPr>
        <p:grpSpPr>
          <a:xfrm>
            <a:off x="601187" y="1213164"/>
            <a:ext cx="2404564" cy="3159660"/>
            <a:chOff x="601187" y="1213164"/>
            <a:chExt cx="2404564" cy="3159660"/>
          </a:xfrm>
        </p:grpSpPr>
        <p:sp>
          <p:nvSpPr>
            <p:cNvPr id="4" name="Rectangle 3">
              <a:extLst>
                <a:ext uri="{FF2B5EF4-FFF2-40B4-BE49-F238E27FC236}">
                  <a16:creationId xmlns:a16="http://schemas.microsoft.com/office/drawing/2014/main" id="{F63AE321-E6B0-4F01-BAAB-4F7148EFBB3F}"/>
                </a:ext>
              </a:extLst>
            </p:cNvPr>
            <p:cNvSpPr/>
            <p:nvPr/>
          </p:nvSpPr>
          <p:spPr>
            <a:xfrm>
              <a:off x="1113576" y="3684760"/>
              <a:ext cx="1077363" cy="253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40190931-841E-43DC-B764-1C0FF29E44B9}"/>
                </a:ext>
              </a:extLst>
            </p:cNvPr>
            <p:cNvCxnSpPr/>
            <p:nvPr/>
          </p:nvCxnSpPr>
          <p:spPr>
            <a:xfrm>
              <a:off x="878186" y="1213164"/>
              <a:ext cx="0" cy="3159660"/>
            </a:xfrm>
            <a:prstGeom prst="straightConnector1">
              <a:avLst/>
            </a:prstGeom>
            <a:ln w="1905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B1C80E6-EA86-44C8-8896-1BF1B41F4DA5}"/>
                </a:ext>
              </a:extLst>
            </p:cNvPr>
            <p:cNvSpPr txBox="1"/>
            <p:nvPr/>
          </p:nvSpPr>
          <p:spPr>
            <a:xfrm rot="16200000">
              <a:off x="91017" y="1890822"/>
              <a:ext cx="1297340" cy="276999"/>
            </a:xfrm>
            <a:prstGeom prst="rect">
              <a:avLst/>
            </a:prstGeom>
            <a:noFill/>
          </p:spPr>
          <p:txBody>
            <a:bodyPr wrap="square" rtlCol="0">
              <a:spAutoFit/>
            </a:bodyPr>
            <a:lstStyle/>
            <a:p>
              <a:pPr algn="ctr"/>
              <a:r>
                <a:rPr lang="en-US" sz="1200" dirty="0">
                  <a:solidFill>
                    <a:srgbClr val="00B0F0"/>
                  </a:solidFill>
                </a:rPr>
                <a:t>Geoid Height</a:t>
              </a:r>
            </a:p>
          </p:txBody>
        </p:sp>
        <p:cxnSp>
          <p:nvCxnSpPr>
            <p:cNvPr id="7" name="Straight Arrow Connector 6">
              <a:extLst>
                <a:ext uri="{FF2B5EF4-FFF2-40B4-BE49-F238E27FC236}">
                  <a16:creationId xmlns:a16="http://schemas.microsoft.com/office/drawing/2014/main" id="{D0C0F8D9-EE44-4480-BEE6-AB422755052D}"/>
                </a:ext>
              </a:extLst>
            </p:cNvPr>
            <p:cNvCxnSpPr/>
            <p:nvPr/>
          </p:nvCxnSpPr>
          <p:spPr>
            <a:xfrm>
              <a:off x="1086417" y="3114392"/>
              <a:ext cx="0" cy="1258432"/>
            </a:xfrm>
            <a:prstGeom prst="straightConnector1">
              <a:avLst/>
            </a:prstGeom>
            <a:ln w="28575">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9653961-9E70-4F31-8808-AA63473F6259}"/>
                </a:ext>
              </a:extLst>
            </p:cNvPr>
            <p:cNvSpPr txBox="1"/>
            <p:nvPr/>
          </p:nvSpPr>
          <p:spPr>
            <a:xfrm>
              <a:off x="1086417" y="3550695"/>
              <a:ext cx="1919334" cy="276999"/>
            </a:xfrm>
            <a:prstGeom prst="rect">
              <a:avLst/>
            </a:prstGeom>
            <a:noFill/>
          </p:spPr>
          <p:txBody>
            <a:bodyPr wrap="square" rtlCol="0">
              <a:spAutoFit/>
            </a:bodyPr>
            <a:lstStyle/>
            <a:p>
              <a:r>
                <a:rPr lang="en-US" sz="1200" dirty="0">
                  <a:solidFill>
                    <a:schemeClr val="accent4"/>
                  </a:solidFill>
                </a:rPr>
                <a:t>Orthometric Height</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5"/>
        <p:cNvGrpSpPr/>
        <p:nvPr/>
      </p:nvGrpSpPr>
      <p:grpSpPr>
        <a:xfrm>
          <a:off x="0" y="0"/>
          <a:ext cx="0" cy="0"/>
          <a:chOff x="0" y="0"/>
          <a:chExt cx="0" cy="0"/>
        </a:xfrm>
      </p:grpSpPr>
      <p:sp>
        <p:nvSpPr>
          <p:cNvPr id="246" name="Google Shape;246;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Implications of Modernized NSRS for Coastal Practitioners</a:t>
            </a:r>
            <a:endParaRPr>
              <a:latin typeface="Times New Roman"/>
              <a:ea typeface="Times New Roman"/>
              <a:cs typeface="Times New Roman"/>
              <a:sym typeface="Times New Roman"/>
            </a:endParaRPr>
          </a:p>
        </p:txBody>
      </p:sp>
      <p:sp>
        <p:nvSpPr>
          <p:cNvPr id="247" name="Google Shape;247;p39"/>
          <p:cNvSpPr txBox="1">
            <a:spLocks noGrp="1"/>
          </p:cNvSpPr>
          <p:nvPr>
            <p:ph type="body" idx="1"/>
          </p:nvPr>
        </p:nvSpPr>
        <p:spPr>
          <a:xfrm>
            <a:off x="311700" y="1508875"/>
            <a:ext cx="8168700" cy="35091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When the new datums are ready to be released, the Federal Geodetic Control Subcommittee of the Federal Geographic Data Committee will vote to accept the new datums as official policy of the USA</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All NOAA geographic data products will be converted</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Everyone is urged to adopt the new datums, meaning convert existing GIS data</a:t>
            </a:r>
            <a:endParaRPr sz="2200">
              <a:solidFill>
                <a:schemeClr val="dk1"/>
              </a:solidFill>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0"/>
          <p:cNvSpPr/>
          <p:nvPr/>
        </p:nvSpPr>
        <p:spPr>
          <a:xfrm>
            <a:off x="-125" y="1725875"/>
            <a:ext cx="9144000" cy="3040200"/>
          </a:xfrm>
          <a:prstGeom prst="rect">
            <a:avLst/>
          </a:prstGeom>
          <a:solidFill>
            <a:srgbClr val="008FD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3" name="Google Shape;253;p40"/>
          <p:cNvSpPr txBox="1"/>
          <p:nvPr/>
        </p:nvSpPr>
        <p:spPr>
          <a:xfrm>
            <a:off x="295975" y="259675"/>
            <a:ext cx="7030800" cy="60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chemeClr val="dk1"/>
                </a:solidFill>
                <a:latin typeface="Helvetica Neue"/>
                <a:ea typeface="Helvetica Neue"/>
                <a:cs typeface="Helvetica Neue"/>
                <a:sym typeface="Helvetica Neue"/>
              </a:rPr>
              <a:t>National Tidal Datum Epoch (NTDE) Update</a:t>
            </a:r>
            <a:endParaRPr sz="2300" b="1">
              <a:solidFill>
                <a:schemeClr val="dk1"/>
              </a:solidFill>
              <a:latin typeface="Helvetica Neue"/>
              <a:ea typeface="Helvetica Neue"/>
              <a:cs typeface="Helvetica Neue"/>
              <a:sym typeface="Helvetica Neue"/>
            </a:endParaRPr>
          </a:p>
        </p:txBody>
      </p:sp>
      <p:sp>
        <p:nvSpPr>
          <p:cNvPr id="254" name="Google Shape;254;p40"/>
          <p:cNvSpPr txBox="1"/>
          <p:nvPr/>
        </p:nvSpPr>
        <p:spPr>
          <a:xfrm>
            <a:off x="295975" y="759888"/>
            <a:ext cx="8317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i="1">
                <a:solidFill>
                  <a:schemeClr val="dk1"/>
                </a:solidFill>
                <a:latin typeface="Helvetica Neue"/>
                <a:ea typeface="Helvetica Neue"/>
                <a:cs typeface="Helvetica Neue"/>
                <a:sym typeface="Helvetica Neue"/>
              </a:rPr>
              <a:t>The NTDE is a common water level reference system used by NOAA to collect water level observations and calculate tidal datums.</a:t>
            </a:r>
            <a:endParaRPr sz="1500" i="1">
              <a:solidFill>
                <a:schemeClr val="dk1"/>
              </a:solidFill>
              <a:latin typeface="Helvetica Neue"/>
              <a:ea typeface="Helvetica Neue"/>
              <a:cs typeface="Helvetica Neue"/>
              <a:sym typeface="Helvetica Neue"/>
            </a:endParaRPr>
          </a:p>
        </p:txBody>
      </p:sp>
      <p:pic>
        <p:nvPicPr>
          <p:cNvPr id="255" name="Google Shape;255;p40"/>
          <p:cNvPicPr preferRelativeResize="0"/>
          <p:nvPr/>
        </p:nvPicPr>
        <p:blipFill rotWithShape="1">
          <a:blip r:embed="rId3">
            <a:alphaModFix/>
          </a:blip>
          <a:srcRect l="49812" t="32236" r="37577" b="49455"/>
          <a:stretch/>
        </p:blipFill>
        <p:spPr>
          <a:xfrm>
            <a:off x="242574" y="1881484"/>
            <a:ext cx="789806" cy="579747"/>
          </a:xfrm>
          <a:prstGeom prst="rect">
            <a:avLst/>
          </a:prstGeom>
          <a:noFill/>
          <a:ln>
            <a:noFill/>
          </a:ln>
        </p:spPr>
      </p:pic>
      <p:pic>
        <p:nvPicPr>
          <p:cNvPr id="256" name="Google Shape;256;p40"/>
          <p:cNvPicPr preferRelativeResize="0"/>
          <p:nvPr/>
        </p:nvPicPr>
        <p:blipFill rotWithShape="1">
          <a:blip r:embed="rId4">
            <a:alphaModFix/>
          </a:blip>
          <a:srcRect l="27919" t="28737" r="62524" b="50893"/>
          <a:stretch/>
        </p:blipFill>
        <p:spPr>
          <a:xfrm>
            <a:off x="236687" y="2417175"/>
            <a:ext cx="708500" cy="793607"/>
          </a:xfrm>
          <a:prstGeom prst="rect">
            <a:avLst/>
          </a:prstGeom>
          <a:noFill/>
          <a:ln>
            <a:noFill/>
          </a:ln>
        </p:spPr>
      </p:pic>
      <p:pic>
        <p:nvPicPr>
          <p:cNvPr id="257" name="Google Shape;257;p40"/>
          <p:cNvPicPr preferRelativeResize="0"/>
          <p:nvPr/>
        </p:nvPicPr>
        <p:blipFill rotWithShape="1">
          <a:blip r:embed="rId4">
            <a:alphaModFix/>
          </a:blip>
          <a:srcRect l="29172" t="51115" r="63613" b="35953"/>
          <a:stretch/>
        </p:blipFill>
        <p:spPr>
          <a:xfrm>
            <a:off x="283225" y="3164700"/>
            <a:ext cx="615424" cy="579750"/>
          </a:xfrm>
          <a:prstGeom prst="rect">
            <a:avLst/>
          </a:prstGeom>
          <a:noFill/>
          <a:ln>
            <a:noFill/>
          </a:ln>
        </p:spPr>
      </p:pic>
      <p:sp>
        <p:nvSpPr>
          <p:cNvPr id="258" name="Google Shape;258;p40"/>
          <p:cNvSpPr txBox="1"/>
          <p:nvPr/>
        </p:nvSpPr>
        <p:spPr>
          <a:xfrm>
            <a:off x="991251" y="1915157"/>
            <a:ext cx="3322200" cy="5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FFFFFF"/>
                </a:solidFill>
                <a:latin typeface="Helvetica Neue"/>
                <a:ea typeface="Helvetica Neue"/>
                <a:cs typeface="Helvetica Neue"/>
                <a:sym typeface="Helvetica Neue"/>
              </a:rPr>
              <a:t>Epoch </a:t>
            </a:r>
            <a:r>
              <a:rPr lang="en" sz="1600">
                <a:solidFill>
                  <a:srgbClr val="FFFFFF"/>
                </a:solidFill>
                <a:latin typeface="Helvetica Neue"/>
                <a:ea typeface="Helvetica Neue"/>
                <a:cs typeface="Helvetica Neue"/>
                <a:sym typeface="Helvetica Neue"/>
              </a:rPr>
              <a:t>- 19-year period</a:t>
            </a:r>
            <a:endParaRPr sz="1600">
              <a:solidFill>
                <a:srgbClr val="FFFFFF"/>
              </a:solidFill>
              <a:latin typeface="Helvetica Neue"/>
              <a:ea typeface="Helvetica Neue"/>
              <a:cs typeface="Helvetica Neue"/>
              <a:sym typeface="Helvetica Neue"/>
            </a:endParaRPr>
          </a:p>
        </p:txBody>
      </p:sp>
      <p:sp>
        <p:nvSpPr>
          <p:cNvPr id="259" name="Google Shape;259;p40"/>
          <p:cNvSpPr txBox="1"/>
          <p:nvPr/>
        </p:nvSpPr>
        <p:spPr>
          <a:xfrm>
            <a:off x="991251" y="2464688"/>
            <a:ext cx="3496500" cy="69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FFFFFF"/>
                </a:solidFill>
                <a:latin typeface="Helvetica Neue"/>
                <a:ea typeface="Helvetica Neue"/>
                <a:cs typeface="Helvetica Neue"/>
                <a:sym typeface="Helvetica Neue"/>
              </a:rPr>
              <a:t>Changing</a:t>
            </a:r>
            <a:r>
              <a:rPr lang="en" sz="1600">
                <a:solidFill>
                  <a:srgbClr val="FFFFFF"/>
                </a:solidFill>
                <a:latin typeface="Helvetica Neue"/>
                <a:ea typeface="Helvetica Neue"/>
                <a:cs typeface="Helvetica Neue"/>
                <a:sym typeface="Helvetica Neue"/>
              </a:rPr>
              <a:t> - Updated every 20-25 years</a:t>
            </a:r>
            <a:endParaRPr sz="1600">
              <a:solidFill>
                <a:srgbClr val="FFFFFF"/>
              </a:solidFill>
              <a:latin typeface="Helvetica Neue"/>
              <a:ea typeface="Helvetica Neue"/>
              <a:cs typeface="Helvetica Neue"/>
              <a:sym typeface="Helvetica Neue"/>
            </a:endParaRPr>
          </a:p>
        </p:txBody>
      </p:sp>
      <p:sp>
        <p:nvSpPr>
          <p:cNvPr id="260" name="Google Shape;260;p40"/>
          <p:cNvSpPr txBox="1"/>
          <p:nvPr/>
        </p:nvSpPr>
        <p:spPr>
          <a:xfrm>
            <a:off x="991251" y="3104570"/>
            <a:ext cx="3496500" cy="6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FFFFFF"/>
                </a:solidFill>
                <a:latin typeface="Helvetica Neue"/>
                <a:ea typeface="Helvetica Neue"/>
                <a:cs typeface="Helvetica Neue"/>
                <a:sym typeface="Helvetica Neue"/>
              </a:rPr>
              <a:t>Instrumental </a:t>
            </a:r>
            <a:r>
              <a:rPr lang="en" sz="1600">
                <a:solidFill>
                  <a:srgbClr val="FFFFFF"/>
                </a:solidFill>
                <a:latin typeface="Helvetica Neue"/>
                <a:ea typeface="Helvetica Neue"/>
                <a:cs typeface="Helvetica Neue"/>
                <a:sym typeface="Helvetica Neue"/>
              </a:rPr>
              <a:t>- ensures safe navigation</a:t>
            </a:r>
            <a:endParaRPr sz="1600">
              <a:solidFill>
                <a:srgbClr val="FFFFFF"/>
              </a:solidFill>
              <a:latin typeface="Helvetica Neue"/>
              <a:ea typeface="Helvetica Neue"/>
              <a:cs typeface="Helvetica Neue"/>
              <a:sym typeface="Helvetica Neue"/>
            </a:endParaRPr>
          </a:p>
        </p:txBody>
      </p:sp>
      <p:pic>
        <p:nvPicPr>
          <p:cNvPr id="261" name="Google Shape;261;p40"/>
          <p:cNvPicPr preferRelativeResize="0"/>
          <p:nvPr/>
        </p:nvPicPr>
        <p:blipFill rotWithShape="1">
          <a:blip r:embed="rId5">
            <a:alphaModFix/>
          </a:blip>
          <a:srcRect b="33840"/>
          <a:stretch/>
        </p:blipFill>
        <p:spPr>
          <a:xfrm>
            <a:off x="8477615" y="93025"/>
            <a:ext cx="615435" cy="539099"/>
          </a:xfrm>
          <a:prstGeom prst="rect">
            <a:avLst/>
          </a:prstGeom>
          <a:noFill/>
          <a:ln>
            <a:noFill/>
          </a:ln>
        </p:spPr>
      </p:pic>
      <p:sp>
        <p:nvSpPr>
          <p:cNvPr id="262" name="Google Shape;262;p40"/>
          <p:cNvSpPr txBox="1"/>
          <p:nvPr/>
        </p:nvSpPr>
        <p:spPr>
          <a:xfrm>
            <a:off x="4174550" y="4766175"/>
            <a:ext cx="4918500" cy="339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i="1">
                <a:solidFill>
                  <a:schemeClr val="dk1"/>
                </a:solidFill>
              </a:rPr>
              <a:t>For more information, please contact</a:t>
            </a:r>
            <a:r>
              <a:rPr lang="en" sz="1200" i="1">
                <a:solidFill>
                  <a:schemeClr val="dk2"/>
                </a:solidFill>
              </a:rPr>
              <a:t> </a:t>
            </a:r>
            <a:r>
              <a:rPr lang="en" sz="1200" i="1" u="sng">
                <a:solidFill>
                  <a:schemeClr val="hlink"/>
                </a:solidFill>
                <a:hlinkClick r:id="rId6"/>
              </a:rPr>
              <a:t>Tide.Predictions@noaa.gov</a:t>
            </a:r>
            <a:r>
              <a:rPr lang="en" sz="1200" i="1">
                <a:solidFill>
                  <a:schemeClr val="dk2"/>
                </a:solidFill>
              </a:rPr>
              <a:t> </a:t>
            </a:r>
            <a:endParaRPr sz="1200" i="1">
              <a:solidFill>
                <a:schemeClr val="dk2"/>
              </a:solidFill>
            </a:endParaRPr>
          </a:p>
        </p:txBody>
      </p:sp>
      <p:sp>
        <p:nvSpPr>
          <p:cNvPr id="263" name="Google Shape;263;p40"/>
          <p:cNvSpPr/>
          <p:nvPr/>
        </p:nvSpPr>
        <p:spPr>
          <a:xfrm>
            <a:off x="5013913" y="1406400"/>
            <a:ext cx="3711470" cy="3113643"/>
          </a:xfrm>
          <a:custGeom>
            <a:avLst/>
            <a:gdLst/>
            <a:ahLst/>
            <a:cxnLst/>
            <a:rect l="l" t="t" r="r" b="b"/>
            <a:pathLst>
              <a:path w="7349445" h="6880980" extrusionOk="0">
                <a:moveTo>
                  <a:pt x="0" y="0"/>
                </a:moveTo>
                <a:lnTo>
                  <a:pt x="7349445" y="0"/>
                </a:lnTo>
                <a:lnTo>
                  <a:pt x="7349445" y="6880979"/>
                </a:lnTo>
                <a:lnTo>
                  <a:pt x="0" y="6880979"/>
                </a:lnTo>
                <a:lnTo>
                  <a:pt x="0" y="0"/>
                </a:lnTo>
                <a:close/>
              </a:path>
            </a:pathLst>
          </a:custGeom>
          <a:blipFill rotWithShape="1">
            <a:blip r:embed="rId7">
              <a:alphaModFix/>
            </a:blip>
            <a:stretch>
              <a:fillRect t="-1539" r="-6159" b="-3699"/>
            </a:stretch>
          </a:blipFill>
          <a:ln w="9525" cap="flat" cmpd="sng">
            <a:solidFill>
              <a:srgbClr val="000000"/>
            </a:solidFill>
            <a:prstDash val="solid"/>
            <a:round/>
            <a:headEnd type="none" w="sm" len="sm"/>
            <a:tailEnd type="none" w="sm" len="sm"/>
          </a:ln>
        </p:spPr>
      </p:sp>
      <p:sp>
        <p:nvSpPr>
          <p:cNvPr id="264" name="Google Shape;264;p40"/>
          <p:cNvSpPr txBox="1"/>
          <p:nvPr/>
        </p:nvSpPr>
        <p:spPr>
          <a:xfrm>
            <a:off x="991226" y="3802845"/>
            <a:ext cx="3496500" cy="6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FFFFFF"/>
                </a:solidFill>
                <a:latin typeface="Helvetica Neue"/>
                <a:ea typeface="Helvetica Neue"/>
                <a:cs typeface="Helvetica Neue"/>
                <a:sym typeface="Helvetica Neue"/>
              </a:rPr>
              <a:t>Update </a:t>
            </a:r>
            <a:r>
              <a:rPr lang="en" sz="1600">
                <a:solidFill>
                  <a:srgbClr val="FFFFFF"/>
                </a:solidFill>
                <a:latin typeface="Helvetica Neue"/>
                <a:ea typeface="Helvetica Neue"/>
                <a:cs typeface="Helvetica Neue"/>
                <a:sym typeface="Helvetica Neue"/>
              </a:rPr>
              <a:t>- NTDE release date expected after 2026</a:t>
            </a:r>
            <a:endParaRPr sz="1600">
              <a:solidFill>
                <a:srgbClr val="FFFFFF"/>
              </a:solidFill>
              <a:latin typeface="Helvetica Neue"/>
              <a:ea typeface="Helvetica Neue"/>
              <a:cs typeface="Helvetica Neue"/>
              <a:sym typeface="Helvetica Neue"/>
            </a:endParaRPr>
          </a:p>
        </p:txBody>
      </p:sp>
      <p:pic>
        <p:nvPicPr>
          <p:cNvPr id="265" name="Google Shape;265;p40"/>
          <p:cNvPicPr preferRelativeResize="0"/>
          <p:nvPr/>
        </p:nvPicPr>
        <p:blipFill rotWithShape="1">
          <a:blip r:embed="rId8">
            <a:alphaModFix/>
          </a:blip>
          <a:srcRect/>
          <a:stretch/>
        </p:blipFill>
        <p:spPr>
          <a:xfrm>
            <a:off x="340140" y="3923125"/>
            <a:ext cx="512397" cy="5124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9"/>
        <p:cNvGrpSpPr/>
        <p:nvPr/>
      </p:nvGrpSpPr>
      <p:grpSpPr>
        <a:xfrm>
          <a:off x="0" y="0"/>
          <a:ext cx="0" cy="0"/>
          <a:chOff x="0" y="0"/>
          <a:chExt cx="0" cy="0"/>
        </a:xfrm>
      </p:grpSpPr>
      <p:sp>
        <p:nvSpPr>
          <p:cNvPr id="270" name="Google Shape;270;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Implications of updated NTDE</a:t>
            </a:r>
            <a:endParaRPr>
              <a:latin typeface="Times New Roman"/>
              <a:ea typeface="Times New Roman"/>
              <a:cs typeface="Times New Roman"/>
              <a:sym typeface="Times New Roman"/>
            </a:endParaRPr>
          </a:p>
        </p:txBody>
      </p:sp>
      <p:sp>
        <p:nvSpPr>
          <p:cNvPr id="271" name="Google Shape;271;p41"/>
          <p:cNvSpPr txBox="1">
            <a:spLocks noGrp="1"/>
          </p:cNvSpPr>
          <p:nvPr>
            <p:ph type="body" idx="1"/>
          </p:nvPr>
        </p:nvSpPr>
        <p:spPr>
          <a:xfrm>
            <a:off x="311700" y="1508875"/>
            <a:ext cx="8168700" cy="35091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Flooding thresholds in existing coastal models are based on water levels above a tidal datum (typically MHHW -on the current NTDE)</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If the value of MHHW was increased in the upcoming epoch, observed water levels relative to that datum will </a:t>
            </a:r>
            <a:r>
              <a:rPr lang="en" sz="2200" u="sng">
                <a:solidFill>
                  <a:schemeClr val="dk1"/>
                </a:solidFill>
                <a:latin typeface="Times New Roman"/>
                <a:ea typeface="Times New Roman"/>
                <a:cs typeface="Times New Roman"/>
                <a:sym typeface="Times New Roman"/>
              </a:rPr>
              <a:t>decrease</a:t>
            </a:r>
            <a:endParaRPr sz="2200" u="sng">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If the threshold used to compute flooding risk does not take the NTDE update into account, the threshold will be too high, and will </a:t>
            </a:r>
            <a:r>
              <a:rPr lang="en" sz="2200" u="sng">
                <a:solidFill>
                  <a:schemeClr val="dk1"/>
                </a:solidFill>
                <a:latin typeface="Times New Roman"/>
                <a:ea typeface="Times New Roman"/>
                <a:cs typeface="Times New Roman"/>
                <a:sym typeface="Times New Roman"/>
              </a:rPr>
              <a:t>under-predict</a:t>
            </a:r>
            <a:r>
              <a:rPr lang="en" sz="2200">
                <a:solidFill>
                  <a:schemeClr val="dk1"/>
                </a:solidFill>
                <a:latin typeface="Times New Roman"/>
                <a:ea typeface="Times New Roman"/>
                <a:cs typeface="Times New Roman"/>
                <a:sym typeface="Times New Roman"/>
              </a:rPr>
              <a:t> flooding risk</a:t>
            </a:r>
            <a:endParaRPr sz="2200">
              <a:solidFill>
                <a:schemeClr val="dk1"/>
              </a:solidFill>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5"/>
        <p:cNvGrpSpPr/>
        <p:nvPr/>
      </p:nvGrpSpPr>
      <p:grpSpPr>
        <a:xfrm>
          <a:off x="0" y="0"/>
          <a:ext cx="0" cy="0"/>
          <a:chOff x="0" y="0"/>
          <a:chExt cx="0" cy="0"/>
        </a:xfrm>
      </p:grpSpPr>
      <p:sp>
        <p:nvSpPr>
          <p:cNvPr id="276" name="Google Shape;276;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Case Study: Impact to NWS Coastal Flood Thresholds</a:t>
            </a:r>
            <a:endParaRPr>
              <a:latin typeface="Times New Roman"/>
              <a:ea typeface="Times New Roman"/>
              <a:cs typeface="Times New Roman"/>
              <a:sym typeface="Times New Roman"/>
            </a:endParaRPr>
          </a:p>
        </p:txBody>
      </p:sp>
      <p:sp>
        <p:nvSpPr>
          <p:cNvPr id="277" name="Google Shape;277;p42"/>
          <p:cNvSpPr txBox="1">
            <a:spLocks noGrp="1"/>
          </p:cNvSpPr>
          <p:nvPr>
            <p:ph type="body" idx="1"/>
          </p:nvPr>
        </p:nvSpPr>
        <p:spPr>
          <a:xfrm>
            <a:off x="0" y="1303125"/>
            <a:ext cx="3833400" cy="3509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NWS displays data for Sewells Point relative to MLLW</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Thresholds above MLLW are:</a:t>
            </a:r>
            <a:endParaRPr>
              <a:solidFill>
                <a:schemeClr val="dk1"/>
              </a:solidFill>
              <a:latin typeface="Times New Roman"/>
              <a:ea typeface="Times New Roman"/>
              <a:cs typeface="Times New Roman"/>
              <a:sym typeface="Times New Roman"/>
            </a:endParaRPr>
          </a:p>
          <a:p>
            <a:pPr marL="914400" lvl="1" indent="-342900" algn="l" rtl="0">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Action - 4.0 ft</a:t>
            </a:r>
            <a:endParaRPr sz="1800">
              <a:solidFill>
                <a:schemeClr val="dk1"/>
              </a:solidFill>
              <a:latin typeface="Times New Roman"/>
              <a:ea typeface="Times New Roman"/>
              <a:cs typeface="Times New Roman"/>
              <a:sym typeface="Times New Roman"/>
            </a:endParaRPr>
          </a:p>
          <a:p>
            <a:pPr marL="914400" lvl="1" indent="-342900" algn="l" rtl="0">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Minor - 4.5 ft</a:t>
            </a:r>
            <a:endParaRPr sz="1800">
              <a:solidFill>
                <a:schemeClr val="dk1"/>
              </a:solidFill>
              <a:latin typeface="Times New Roman"/>
              <a:ea typeface="Times New Roman"/>
              <a:cs typeface="Times New Roman"/>
              <a:sym typeface="Times New Roman"/>
            </a:endParaRPr>
          </a:p>
          <a:p>
            <a:pPr marL="914400" lvl="1" indent="-342900" algn="l" rtl="0">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Moderate -5.5 ft</a:t>
            </a:r>
            <a:endParaRPr sz="1800">
              <a:solidFill>
                <a:schemeClr val="dk1"/>
              </a:solidFill>
              <a:latin typeface="Times New Roman"/>
              <a:ea typeface="Times New Roman"/>
              <a:cs typeface="Times New Roman"/>
              <a:sym typeface="Times New Roman"/>
            </a:endParaRPr>
          </a:p>
          <a:p>
            <a:pPr marL="914400" lvl="1" indent="-342900" algn="l" rtl="0">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Major - 6.5 ft</a:t>
            </a:r>
            <a:endParaRPr sz="180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For this example, assume a +0.3 ft change in MLLW</a:t>
            </a:r>
            <a:endParaRPr>
              <a:solidFill>
                <a:schemeClr val="dk1"/>
              </a:solidFill>
              <a:latin typeface="Times New Roman"/>
              <a:ea typeface="Times New Roman"/>
              <a:cs typeface="Times New Roman"/>
              <a:sym typeface="Times New Roman"/>
            </a:endParaRPr>
          </a:p>
        </p:txBody>
      </p:sp>
      <p:pic>
        <p:nvPicPr>
          <p:cNvPr id="278" name="Google Shape;278;p42"/>
          <p:cNvPicPr preferRelativeResize="0"/>
          <p:nvPr/>
        </p:nvPicPr>
        <p:blipFill>
          <a:blip r:embed="rId4">
            <a:alphaModFix/>
          </a:blip>
          <a:stretch>
            <a:fillRect/>
          </a:stretch>
        </p:blipFill>
        <p:spPr>
          <a:xfrm>
            <a:off x="3985900" y="1017725"/>
            <a:ext cx="4998790" cy="3884300"/>
          </a:xfrm>
          <a:prstGeom prst="rect">
            <a:avLst/>
          </a:prstGeom>
          <a:noFill/>
          <a:ln>
            <a:noFill/>
          </a:ln>
        </p:spPr>
      </p:pic>
      <p:cxnSp>
        <p:nvCxnSpPr>
          <p:cNvPr id="279" name="Google Shape;279;p42"/>
          <p:cNvCxnSpPr/>
          <p:nvPr/>
        </p:nvCxnSpPr>
        <p:spPr>
          <a:xfrm flipH="1">
            <a:off x="2798225" y="1794050"/>
            <a:ext cx="600600" cy="576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3"/>
        <p:cNvGrpSpPr/>
        <p:nvPr/>
      </p:nvGrpSpPr>
      <p:grpSpPr>
        <a:xfrm>
          <a:off x="0" y="0"/>
          <a:ext cx="0" cy="0"/>
          <a:chOff x="0" y="0"/>
          <a:chExt cx="0" cy="0"/>
        </a:xfrm>
      </p:grpSpPr>
      <p:sp>
        <p:nvSpPr>
          <p:cNvPr id="284" name="Google Shape;284;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Case Study: Impact to NWS Coastal Flood Thresholds</a:t>
            </a:r>
            <a:endParaRPr>
              <a:latin typeface="Times New Roman"/>
              <a:ea typeface="Times New Roman"/>
              <a:cs typeface="Times New Roman"/>
              <a:sym typeface="Times New Roman"/>
            </a:endParaRPr>
          </a:p>
        </p:txBody>
      </p:sp>
      <p:sp>
        <p:nvSpPr>
          <p:cNvPr id="285" name="Google Shape;285;p43"/>
          <p:cNvSpPr txBox="1">
            <a:spLocks noGrp="1"/>
          </p:cNvSpPr>
          <p:nvPr>
            <p:ph type="body" idx="1"/>
          </p:nvPr>
        </p:nvSpPr>
        <p:spPr>
          <a:xfrm>
            <a:off x="0" y="1303125"/>
            <a:ext cx="3966600" cy="3509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After NTDE update, water levels will shift to the new MLLW datum (now +0.3 ft)</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As a result, water levels relative to new MLLW will </a:t>
            </a:r>
            <a:r>
              <a:rPr lang="en" u="sng">
                <a:solidFill>
                  <a:schemeClr val="dk1"/>
                </a:solidFill>
                <a:latin typeface="Times New Roman"/>
                <a:ea typeface="Times New Roman"/>
                <a:cs typeface="Times New Roman"/>
                <a:sym typeface="Times New Roman"/>
              </a:rPr>
              <a:t>decrease</a:t>
            </a:r>
            <a:r>
              <a:rPr lang="en">
                <a:solidFill>
                  <a:schemeClr val="dk1"/>
                </a:solidFill>
                <a:latin typeface="Times New Roman"/>
                <a:ea typeface="Times New Roman"/>
                <a:cs typeface="Times New Roman"/>
                <a:sym typeface="Times New Roman"/>
              </a:rPr>
              <a:t> by 0.3 ft.</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Failing to adjust the flood thresholds downward will result in flooding criteria which are too high</a:t>
            </a:r>
            <a:endParaRPr>
              <a:solidFill>
                <a:schemeClr val="dk1"/>
              </a:solidFill>
              <a:latin typeface="Times New Roman"/>
              <a:ea typeface="Times New Roman"/>
              <a:cs typeface="Times New Roman"/>
              <a:sym typeface="Times New Roman"/>
            </a:endParaRPr>
          </a:p>
        </p:txBody>
      </p:sp>
      <p:pic>
        <p:nvPicPr>
          <p:cNvPr id="286" name="Google Shape;286;p43"/>
          <p:cNvPicPr preferRelativeResize="0"/>
          <p:nvPr/>
        </p:nvPicPr>
        <p:blipFill>
          <a:blip r:embed="rId4">
            <a:alphaModFix/>
          </a:blip>
          <a:stretch>
            <a:fillRect/>
          </a:stretch>
        </p:blipFill>
        <p:spPr>
          <a:xfrm>
            <a:off x="3985900" y="1017725"/>
            <a:ext cx="4998801" cy="388431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0"/>
        <p:cNvGrpSpPr/>
        <p:nvPr/>
      </p:nvGrpSpPr>
      <p:grpSpPr>
        <a:xfrm>
          <a:off x="0" y="0"/>
          <a:ext cx="0" cy="0"/>
          <a:chOff x="0" y="0"/>
          <a:chExt cx="0" cy="0"/>
        </a:xfrm>
      </p:grpSpPr>
      <p:sp>
        <p:nvSpPr>
          <p:cNvPr id="291" name="Google Shape;291;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Case Study: Impact to NWS Coastal Flood Thresholds</a:t>
            </a:r>
            <a:endParaRPr>
              <a:latin typeface="Times New Roman"/>
              <a:ea typeface="Times New Roman"/>
              <a:cs typeface="Times New Roman"/>
              <a:sym typeface="Times New Roman"/>
            </a:endParaRPr>
          </a:p>
        </p:txBody>
      </p:sp>
      <p:sp>
        <p:nvSpPr>
          <p:cNvPr id="292" name="Google Shape;292;p44"/>
          <p:cNvSpPr txBox="1">
            <a:spLocks noGrp="1"/>
          </p:cNvSpPr>
          <p:nvPr>
            <p:ph type="body" idx="1"/>
          </p:nvPr>
        </p:nvSpPr>
        <p:spPr>
          <a:xfrm>
            <a:off x="0" y="1303125"/>
            <a:ext cx="3966600" cy="3509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Adjust flood thresholds </a:t>
            </a:r>
            <a:r>
              <a:rPr lang="en" u="sng">
                <a:solidFill>
                  <a:schemeClr val="dk1"/>
                </a:solidFill>
                <a:latin typeface="Times New Roman"/>
                <a:ea typeface="Times New Roman"/>
                <a:cs typeface="Times New Roman"/>
                <a:sym typeface="Times New Roman"/>
              </a:rPr>
              <a:t>downward</a:t>
            </a:r>
            <a:r>
              <a:rPr lang="en">
                <a:solidFill>
                  <a:schemeClr val="dk1"/>
                </a:solidFill>
                <a:latin typeface="Times New Roman"/>
                <a:ea typeface="Times New Roman"/>
                <a:cs typeface="Times New Roman"/>
                <a:sym typeface="Times New Roman"/>
              </a:rPr>
              <a:t> by 0.3 ft</a:t>
            </a:r>
            <a:endParaRPr>
              <a:solidFill>
                <a:schemeClr val="dk1"/>
              </a:solidFill>
              <a:latin typeface="Times New Roman"/>
              <a:ea typeface="Times New Roman"/>
              <a:cs typeface="Times New Roman"/>
              <a:sym typeface="Times New Roman"/>
            </a:endParaRPr>
          </a:p>
          <a:p>
            <a:pPr marL="0" lvl="0" indent="0" algn="l" rtl="0">
              <a:spcBef>
                <a:spcPts val="1600"/>
              </a:spcBef>
              <a:spcAft>
                <a:spcPts val="1600"/>
              </a:spcAft>
              <a:buNone/>
            </a:pPr>
            <a:endParaRPr>
              <a:solidFill>
                <a:schemeClr val="dk1"/>
              </a:solidFill>
              <a:latin typeface="Times New Roman"/>
              <a:ea typeface="Times New Roman"/>
              <a:cs typeface="Times New Roman"/>
              <a:sym typeface="Times New Roman"/>
            </a:endParaRPr>
          </a:p>
        </p:txBody>
      </p:sp>
      <p:pic>
        <p:nvPicPr>
          <p:cNvPr id="293" name="Google Shape;293;p44"/>
          <p:cNvPicPr preferRelativeResize="0"/>
          <p:nvPr/>
        </p:nvPicPr>
        <p:blipFill>
          <a:blip r:embed="rId4">
            <a:alphaModFix/>
          </a:blip>
          <a:stretch>
            <a:fillRect/>
          </a:stretch>
        </p:blipFill>
        <p:spPr>
          <a:xfrm>
            <a:off x="3985900" y="1017725"/>
            <a:ext cx="4998802" cy="3884325"/>
          </a:xfrm>
          <a:prstGeom prst="rect">
            <a:avLst/>
          </a:prstGeom>
          <a:noFill/>
          <a:ln>
            <a:noFill/>
          </a:ln>
        </p:spPr>
      </p:pic>
      <p:cxnSp>
        <p:nvCxnSpPr>
          <p:cNvPr id="294" name="Google Shape;294;p44"/>
          <p:cNvCxnSpPr/>
          <p:nvPr/>
        </p:nvCxnSpPr>
        <p:spPr>
          <a:xfrm rot="10800000" flipH="1">
            <a:off x="2197300" y="2090450"/>
            <a:ext cx="2016300" cy="1152000"/>
          </a:xfrm>
          <a:prstGeom prst="straightConnector1">
            <a:avLst/>
          </a:prstGeom>
          <a:noFill/>
          <a:ln w="9525" cap="flat" cmpd="sng">
            <a:solidFill>
              <a:srgbClr val="FF0000"/>
            </a:solidFill>
            <a:prstDash val="solid"/>
            <a:round/>
            <a:headEnd type="none" w="med" len="med"/>
            <a:tailEnd type="triangle" w="med" len="med"/>
          </a:ln>
        </p:spPr>
      </p:cxnSp>
      <p:sp>
        <p:nvSpPr>
          <p:cNvPr id="295" name="Google Shape;295;p44"/>
          <p:cNvSpPr txBox="1"/>
          <p:nvPr/>
        </p:nvSpPr>
        <p:spPr>
          <a:xfrm>
            <a:off x="633675" y="3316550"/>
            <a:ext cx="2337300" cy="79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Note downward change in scale</a:t>
            </a:r>
            <a:endParaRPr sz="180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What are Vertical Datums and why should I care?</a:t>
            </a:r>
            <a:endParaRPr>
              <a:latin typeface="Times New Roman"/>
              <a:ea typeface="Times New Roman"/>
              <a:cs typeface="Times New Roman"/>
              <a:sym typeface="Times New Roman"/>
            </a:endParaRPr>
          </a:p>
        </p:txBody>
      </p:sp>
      <p:sp>
        <p:nvSpPr>
          <p:cNvPr id="82" name="Google Shape;82;p17"/>
          <p:cNvSpPr txBox="1">
            <a:spLocks noGrp="1"/>
          </p:cNvSpPr>
          <p:nvPr>
            <p:ph type="body" idx="1"/>
          </p:nvPr>
        </p:nvSpPr>
        <p:spPr>
          <a:xfrm>
            <a:off x="311700" y="1144100"/>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Heights have to be expressed with respect to a reference zero</a:t>
            </a:r>
            <a:endParaRPr sz="2400">
              <a:solidFill>
                <a:schemeClr val="dk1"/>
              </a:solidFill>
              <a:latin typeface="Times New Roman"/>
              <a:ea typeface="Times New Roman"/>
              <a:cs typeface="Times New Roman"/>
              <a:sym typeface="Times New Roman"/>
            </a:endParaRPr>
          </a:p>
        </p:txBody>
      </p:sp>
      <p:pic>
        <p:nvPicPr>
          <p:cNvPr id="83" name="Google Shape;83;p17"/>
          <p:cNvPicPr preferRelativeResize="0"/>
          <p:nvPr/>
        </p:nvPicPr>
        <p:blipFill>
          <a:blip r:embed="rId4">
            <a:alphaModFix/>
          </a:blip>
          <a:stretch>
            <a:fillRect/>
          </a:stretch>
        </p:blipFill>
        <p:spPr>
          <a:xfrm>
            <a:off x="3192828" y="1778650"/>
            <a:ext cx="1730074" cy="3156449"/>
          </a:xfrm>
          <a:prstGeom prst="rect">
            <a:avLst/>
          </a:prstGeom>
          <a:noFill/>
          <a:ln>
            <a:noFill/>
          </a:ln>
        </p:spPr>
      </p:pic>
      <p:sp>
        <p:nvSpPr>
          <p:cNvPr id="84" name="Google Shape;84;p17"/>
          <p:cNvSpPr txBox="1"/>
          <p:nvPr/>
        </p:nvSpPr>
        <p:spPr>
          <a:xfrm>
            <a:off x="5251875" y="4259850"/>
            <a:ext cx="3659700" cy="67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Times New Roman"/>
                <a:ea typeface="Times New Roman"/>
                <a:cs typeface="Times New Roman"/>
                <a:sym typeface="Times New Roman"/>
              </a:rPr>
              <a:t>Table = reference zero</a:t>
            </a:r>
            <a:endParaRPr sz="1800">
              <a:solidFill>
                <a:schemeClr val="dk1"/>
              </a:solidFill>
              <a:latin typeface="Times New Roman"/>
              <a:ea typeface="Times New Roman"/>
              <a:cs typeface="Times New Roman"/>
              <a:sym typeface="Times New Roman"/>
            </a:endParaRPr>
          </a:p>
        </p:txBody>
      </p:sp>
      <p:pic>
        <p:nvPicPr>
          <p:cNvPr id="85" name="Google Shape;85;p17"/>
          <p:cNvPicPr preferRelativeResize="0"/>
          <p:nvPr/>
        </p:nvPicPr>
        <p:blipFill rotWithShape="1">
          <a:blip r:embed="rId5">
            <a:alphaModFix/>
          </a:blip>
          <a:srcRect l="6815" t="13837" r="5133"/>
          <a:stretch/>
        </p:blipFill>
        <p:spPr>
          <a:xfrm>
            <a:off x="869800" y="3596213"/>
            <a:ext cx="2910450" cy="2002575"/>
          </a:xfrm>
          <a:prstGeom prst="rect">
            <a:avLst/>
          </a:prstGeom>
          <a:noFill/>
          <a:ln>
            <a:noFill/>
          </a:ln>
        </p:spPr>
      </p:pic>
      <p:pic>
        <p:nvPicPr>
          <p:cNvPr id="86" name="Google Shape;86;p17"/>
          <p:cNvPicPr preferRelativeResize="0"/>
          <p:nvPr/>
        </p:nvPicPr>
        <p:blipFill rotWithShape="1">
          <a:blip r:embed="rId4">
            <a:alphaModFix/>
          </a:blip>
          <a:srcRect l="7313" t="10314" r="76195" b="29119"/>
          <a:stretch/>
        </p:blipFill>
        <p:spPr>
          <a:xfrm>
            <a:off x="3370450" y="1931050"/>
            <a:ext cx="285300" cy="19117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9"/>
        <p:cNvGrpSpPr/>
        <p:nvPr/>
      </p:nvGrpSpPr>
      <p:grpSpPr>
        <a:xfrm>
          <a:off x="0" y="0"/>
          <a:ext cx="0" cy="0"/>
          <a:chOff x="0" y="0"/>
          <a:chExt cx="0" cy="0"/>
        </a:xfrm>
      </p:grpSpPr>
      <p:sp>
        <p:nvSpPr>
          <p:cNvPr id="300" name="Google Shape;300;p45"/>
          <p:cNvSpPr txBox="1">
            <a:spLocks noGrp="1"/>
          </p:cNvSpPr>
          <p:nvPr>
            <p:ph type="title"/>
          </p:nvPr>
        </p:nvSpPr>
        <p:spPr>
          <a:xfrm>
            <a:off x="2928725" y="1539575"/>
            <a:ext cx="3737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Thank you very much!</a:t>
            </a:r>
            <a:endParaRPr>
              <a:latin typeface="Times New Roman"/>
              <a:ea typeface="Times New Roman"/>
              <a:cs typeface="Times New Roman"/>
              <a:sym typeface="Times New Roman"/>
            </a:endParaRPr>
          </a:p>
        </p:txBody>
      </p:sp>
      <p:sp>
        <p:nvSpPr>
          <p:cNvPr id="301" name="Google Shape;301;p45"/>
          <p:cNvSpPr txBox="1"/>
          <p:nvPr/>
        </p:nvSpPr>
        <p:spPr>
          <a:xfrm>
            <a:off x="773575" y="4476900"/>
            <a:ext cx="8254200" cy="51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Times New Roman"/>
                <a:ea typeface="Times New Roman"/>
                <a:cs typeface="Times New Roman"/>
                <a:sym typeface="Times New Roman"/>
              </a:rPr>
              <a:t>Address your questions to: ngs.infocenter@noaa.gov</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pic>
        <p:nvPicPr>
          <p:cNvPr id="91" name="Google Shape;91;p18"/>
          <p:cNvPicPr preferRelativeResize="0"/>
          <p:nvPr/>
        </p:nvPicPr>
        <p:blipFill rotWithShape="1">
          <a:blip r:embed="rId4">
            <a:alphaModFix/>
          </a:blip>
          <a:srcRect l="1879" r="759"/>
          <a:stretch/>
        </p:blipFill>
        <p:spPr>
          <a:xfrm>
            <a:off x="317800" y="478575"/>
            <a:ext cx="8605972" cy="4458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pic>
        <p:nvPicPr>
          <p:cNvPr id="96" name="Google Shape;96;p19"/>
          <p:cNvPicPr preferRelativeResize="0"/>
          <p:nvPr/>
        </p:nvPicPr>
        <p:blipFill>
          <a:blip r:embed="rId4">
            <a:alphaModFix/>
          </a:blip>
          <a:stretch>
            <a:fillRect/>
          </a:stretch>
        </p:blipFill>
        <p:spPr>
          <a:xfrm>
            <a:off x="152400" y="152400"/>
            <a:ext cx="7011692" cy="48386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101" name="Google Shape;101;p20"/>
          <p:cNvPicPr preferRelativeResize="0"/>
          <p:nvPr/>
        </p:nvPicPr>
        <p:blipFill rotWithShape="1">
          <a:blip r:embed="rId4">
            <a:alphaModFix/>
          </a:blip>
          <a:srcRect l="1785" r="624"/>
          <a:stretch/>
        </p:blipFill>
        <p:spPr>
          <a:xfrm>
            <a:off x="309450" y="152400"/>
            <a:ext cx="8580849" cy="48387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pic>
        <p:nvPicPr>
          <p:cNvPr id="106" name="Google Shape;106;p21"/>
          <p:cNvPicPr preferRelativeResize="0"/>
          <p:nvPr/>
        </p:nvPicPr>
        <p:blipFill rotWithShape="1">
          <a:blip r:embed="rId4">
            <a:alphaModFix/>
          </a:blip>
          <a:srcRect l="1545" r="645"/>
          <a:stretch/>
        </p:blipFill>
        <p:spPr>
          <a:xfrm>
            <a:off x="288025" y="152400"/>
            <a:ext cx="8608174" cy="48387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pic>
        <p:nvPicPr>
          <p:cNvPr id="111" name="Google Shape;111;p22"/>
          <p:cNvPicPr preferRelativeResize="0"/>
          <p:nvPr/>
        </p:nvPicPr>
        <p:blipFill rotWithShape="1">
          <a:blip r:embed="rId4">
            <a:alphaModFix/>
          </a:blip>
          <a:srcRect l="1829" r="837"/>
          <a:stretch/>
        </p:blipFill>
        <p:spPr>
          <a:xfrm>
            <a:off x="296726" y="152400"/>
            <a:ext cx="8550548" cy="4838700"/>
          </a:xfrm>
          <a:prstGeom prst="rect">
            <a:avLst/>
          </a:prstGeom>
          <a:noFill/>
          <a:ln>
            <a:noFill/>
          </a:ln>
        </p:spPr>
      </p:pic>
      <p:sp>
        <p:nvSpPr>
          <p:cNvPr id="2" name="TextBox 1">
            <a:extLst>
              <a:ext uri="{FF2B5EF4-FFF2-40B4-BE49-F238E27FC236}">
                <a16:creationId xmlns:a16="http://schemas.microsoft.com/office/drawing/2014/main" id="{B8CB21CF-91AE-4CE6-BEC0-C2E1A6933B06}"/>
              </a:ext>
            </a:extLst>
          </p:cNvPr>
          <p:cNvSpPr txBox="1"/>
          <p:nvPr/>
        </p:nvSpPr>
        <p:spPr>
          <a:xfrm>
            <a:off x="8397928" y="1335822"/>
            <a:ext cx="746072" cy="230832"/>
          </a:xfrm>
          <a:prstGeom prst="rect">
            <a:avLst/>
          </a:prstGeom>
          <a:noFill/>
        </p:spPr>
        <p:txBody>
          <a:bodyPr wrap="square" rtlCol="0">
            <a:spAutoFit/>
          </a:bodyPr>
          <a:lstStyle/>
          <a:p>
            <a:r>
              <a:rPr lang="en-US" sz="900" b="1" dirty="0">
                <a:solidFill>
                  <a:srgbClr val="FF0000"/>
                </a:solidFill>
              </a:rPr>
              <a:t>NAVD 88</a:t>
            </a:r>
          </a:p>
        </p:txBody>
      </p:sp>
      <p:cxnSp>
        <p:nvCxnSpPr>
          <p:cNvPr id="4" name="Straight Connector 3">
            <a:extLst>
              <a:ext uri="{FF2B5EF4-FFF2-40B4-BE49-F238E27FC236}">
                <a16:creationId xmlns:a16="http://schemas.microsoft.com/office/drawing/2014/main" id="{93636BEF-3F74-4FA1-A055-B01D6F22758C}"/>
              </a:ext>
            </a:extLst>
          </p:cNvPr>
          <p:cNvCxnSpPr/>
          <p:nvPr/>
        </p:nvCxnSpPr>
        <p:spPr>
          <a:xfrm>
            <a:off x="8229600" y="1415332"/>
            <a:ext cx="1987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What are Vertical Datums and why should I care?</a:t>
            </a:r>
            <a:endParaRPr>
              <a:latin typeface="Times New Roman"/>
              <a:ea typeface="Times New Roman"/>
              <a:cs typeface="Times New Roman"/>
              <a:sym typeface="Times New Roman"/>
            </a:endParaRPr>
          </a:p>
        </p:txBody>
      </p:sp>
      <p:sp>
        <p:nvSpPr>
          <p:cNvPr id="117" name="Google Shape;117;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Heights have to be expressed with respect to a reference zero</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“Mean Sea Level” as a vertical datum</a:t>
            </a:r>
            <a:endParaRPr sz="2400">
              <a:solidFill>
                <a:schemeClr val="dk1"/>
              </a:solidFill>
              <a:latin typeface="Times New Roman"/>
              <a:ea typeface="Times New Roman"/>
              <a:cs typeface="Times New Roman"/>
              <a:sym typeface="Times New Roman"/>
            </a:endParaRPr>
          </a:p>
        </p:txBody>
      </p:sp>
      <p:pic>
        <p:nvPicPr>
          <p:cNvPr id="118" name="Google Shape;118;p23"/>
          <p:cNvPicPr preferRelativeResize="0"/>
          <p:nvPr/>
        </p:nvPicPr>
        <p:blipFill rotWithShape="1">
          <a:blip r:embed="rId4">
            <a:alphaModFix/>
          </a:blip>
          <a:srcRect t="6576"/>
          <a:stretch/>
        </p:blipFill>
        <p:spPr>
          <a:xfrm>
            <a:off x="2259150" y="2114275"/>
            <a:ext cx="4532150" cy="3029225"/>
          </a:xfrm>
          <a:prstGeom prst="rect">
            <a:avLst/>
          </a:prstGeom>
          <a:noFill/>
          <a:ln>
            <a:noFill/>
          </a:ln>
        </p:spPr>
      </p:pic>
      <p:sp>
        <p:nvSpPr>
          <p:cNvPr id="119" name="Google Shape;119;p23"/>
          <p:cNvSpPr txBox="1"/>
          <p:nvPr/>
        </p:nvSpPr>
        <p:spPr>
          <a:xfrm>
            <a:off x="6885800" y="4568875"/>
            <a:ext cx="2184000" cy="51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Times New Roman"/>
                <a:ea typeface="Times New Roman"/>
                <a:cs typeface="Times New Roman"/>
                <a:sym typeface="Times New Roman"/>
              </a:rPr>
              <a:t>What is Sea Level? audible.com/minutephysics </a:t>
            </a:r>
            <a:endParaRPr>
              <a:solidFill>
                <a:schemeClr val="dk1"/>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2489</Words>
  <Application>Microsoft Office PowerPoint</Application>
  <PresentationFormat>On-screen Show (16:9)</PresentationFormat>
  <Paragraphs>163</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vt:lpstr>
      <vt:lpstr>Helvetica Neue</vt:lpstr>
      <vt:lpstr>Times New Roman</vt:lpstr>
      <vt:lpstr>Arial</vt:lpstr>
      <vt:lpstr>Simple Light</vt:lpstr>
      <vt:lpstr>Exploring how the Modernized National Spatial Reference System will affect Coastal Restoration Practitioners</vt:lpstr>
      <vt:lpstr>What are Vertical Datums and why should I care?</vt:lpstr>
      <vt:lpstr>What are Vertical Datums and why should I care?</vt:lpstr>
      <vt:lpstr>PowerPoint Presentation</vt:lpstr>
      <vt:lpstr>PowerPoint Presentation</vt:lpstr>
      <vt:lpstr>PowerPoint Presentation</vt:lpstr>
      <vt:lpstr>PowerPoint Presentation</vt:lpstr>
      <vt:lpstr>PowerPoint Presentation</vt:lpstr>
      <vt:lpstr>What are Vertical Datums and why should I care?</vt:lpstr>
      <vt:lpstr>What are Vertical Datums and why should I care?</vt:lpstr>
      <vt:lpstr>What are Vertical Datums and why should I care?</vt:lpstr>
      <vt:lpstr>What are Vertical Datums and why should I care?</vt:lpstr>
      <vt:lpstr>PowerPoint Presentation</vt:lpstr>
      <vt:lpstr>Problems with leveled heights</vt:lpstr>
      <vt:lpstr>Problems with leveled heights</vt:lpstr>
      <vt:lpstr>Modernization of the National Spatial Reference System (NSRS)</vt:lpstr>
      <vt:lpstr>Modernization of the National Spatial Reference System (NSRS)</vt:lpstr>
      <vt:lpstr>North American-Pacific Geopotential Datum of 2022</vt:lpstr>
      <vt:lpstr>North American-Pacific Geopotential Datum of 2022</vt:lpstr>
      <vt:lpstr>Implications of Modernized NSRS for Coastal Practitioners</vt:lpstr>
      <vt:lpstr>PowerPoint Presentation</vt:lpstr>
      <vt:lpstr>PowerPoint Presentation</vt:lpstr>
      <vt:lpstr>PowerPoint Presentation</vt:lpstr>
      <vt:lpstr>Implications of Modernized NSRS for Coastal Practitioners</vt:lpstr>
      <vt:lpstr>PowerPoint Presentation</vt:lpstr>
      <vt:lpstr>Implications of updated NTDE</vt:lpstr>
      <vt:lpstr>Case Study: Impact to NWS Coastal Flood Thresholds</vt:lpstr>
      <vt:lpstr>Case Study: Impact to NWS Coastal Flood Thresholds</vt:lpstr>
      <vt:lpstr>Case Study: Impact to NWS Coastal Flood Thresholds</vt:lpstr>
      <vt:lpstr>Thank you very much!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how the Modernized National Spatial Reference System will affect Coastal Restoration Practitioners</dc:title>
  <cp:lastModifiedBy>Philippe Hensel</cp:lastModifiedBy>
  <cp:revision>4</cp:revision>
  <dcterms:modified xsi:type="dcterms:W3CDTF">2024-10-10T20:37:54Z</dcterms:modified>
</cp:coreProperties>
</file>