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Lst>
  <p:notesMasterIdLst>
    <p:notesMasterId r:id="rId87"/>
  </p:notesMasterIdLst>
  <p:sldIdLst>
    <p:sldId id="256" r:id="rId5"/>
    <p:sldId id="329" r:id="rId6"/>
    <p:sldId id="721" r:id="rId7"/>
    <p:sldId id="298" r:id="rId8"/>
    <p:sldId id="708" r:id="rId9"/>
    <p:sldId id="257" r:id="rId10"/>
    <p:sldId id="716" r:id="rId11"/>
    <p:sldId id="516" r:id="rId12"/>
    <p:sldId id="517" r:id="rId13"/>
    <p:sldId id="518" r:id="rId14"/>
    <p:sldId id="515" r:id="rId15"/>
    <p:sldId id="520" r:id="rId16"/>
    <p:sldId id="332" r:id="rId17"/>
    <p:sldId id="521" r:id="rId18"/>
    <p:sldId id="707" r:id="rId19"/>
    <p:sldId id="709" r:id="rId20"/>
    <p:sldId id="264" r:id="rId21"/>
    <p:sldId id="266" r:id="rId22"/>
    <p:sldId id="316" r:id="rId23"/>
    <p:sldId id="310" r:id="rId24"/>
    <p:sldId id="290" r:id="rId25"/>
    <p:sldId id="307" r:id="rId26"/>
    <p:sldId id="263" r:id="rId27"/>
    <p:sldId id="265" r:id="rId28"/>
    <p:sldId id="291" r:id="rId29"/>
    <p:sldId id="308" r:id="rId30"/>
    <p:sldId id="319" r:id="rId31"/>
    <p:sldId id="309" r:id="rId32"/>
    <p:sldId id="312" r:id="rId33"/>
    <p:sldId id="313" r:id="rId34"/>
    <p:sldId id="314" r:id="rId35"/>
    <p:sldId id="292" r:id="rId36"/>
    <p:sldId id="318" r:id="rId37"/>
    <p:sldId id="717" r:id="rId38"/>
    <p:sldId id="261" r:id="rId39"/>
    <p:sldId id="262" r:id="rId40"/>
    <p:sldId id="720" r:id="rId41"/>
    <p:sldId id="710" r:id="rId42"/>
    <p:sldId id="267" r:id="rId43"/>
    <p:sldId id="268" r:id="rId44"/>
    <p:sldId id="269" r:id="rId45"/>
    <p:sldId id="270" r:id="rId46"/>
    <p:sldId id="272" r:id="rId47"/>
    <p:sldId id="273" r:id="rId48"/>
    <p:sldId id="274" r:id="rId49"/>
    <p:sldId id="275" r:id="rId50"/>
    <p:sldId id="276" r:id="rId51"/>
    <p:sldId id="277" r:id="rId52"/>
    <p:sldId id="711" r:id="rId53"/>
    <p:sldId id="320" r:id="rId54"/>
    <p:sldId id="324" r:id="rId55"/>
    <p:sldId id="315" r:id="rId56"/>
    <p:sldId id="323" r:id="rId57"/>
    <p:sldId id="325" r:id="rId58"/>
    <p:sldId id="326" r:id="rId59"/>
    <p:sldId id="714" r:id="rId60"/>
    <p:sldId id="712" r:id="rId61"/>
    <p:sldId id="328" r:id="rId62"/>
    <p:sldId id="722" r:id="rId63"/>
    <p:sldId id="327" r:id="rId64"/>
    <p:sldId id="330" r:id="rId65"/>
    <p:sldId id="713" r:id="rId66"/>
    <p:sldId id="278" r:id="rId67"/>
    <p:sldId id="280" r:id="rId68"/>
    <p:sldId id="718" r:id="rId69"/>
    <p:sldId id="719" r:id="rId70"/>
    <p:sldId id="281" r:id="rId71"/>
    <p:sldId id="282" r:id="rId72"/>
    <p:sldId id="283" r:id="rId73"/>
    <p:sldId id="284" r:id="rId74"/>
    <p:sldId id="302" r:id="rId75"/>
    <p:sldId id="286" r:id="rId76"/>
    <p:sldId id="304" r:id="rId77"/>
    <p:sldId id="288" r:id="rId78"/>
    <p:sldId id="303" r:id="rId79"/>
    <p:sldId id="295" r:id="rId80"/>
    <p:sldId id="305" r:id="rId81"/>
    <p:sldId id="294" r:id="rId82"/>
    <p:sldId id="293" r:id="rId83"/>
    <p:sldId id="723" r:id="rId84"/>
    <p:sldId id="258" r:id="rId85"/>
    <p:sldId id="297" r:id="rId86"/>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90276" autoAdjust="0"/>
  </p:normalViewPr>
  <p:slideViewPr>
    <p:cSldViewPr snapToGrid="0">
      <p:cViewPr varScale="1">
        <p:scale>
          <a:sx n="97" d="100"/>
          <a:sy n="97" d="100"/>
        </p:scale>
        <p:origin x="114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8" d="100"/>
          <a:sy n="78" d="100"/>
        </p:scale>
        <p:origin x="373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E24C684-DA0B-45F3-9AAE-5EF9EA602AB6}" type="datetimeFigureOut">
              <a:rPr lang="en-US" smtClean="0"/>
              <a:t>11/18/2019</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8C5A6246-21F9-416C-BD6D-2D5049A04672}" type="slidenum">
              <a:rPr lang="en-US" smtClean="0"/>
              <a:t>‹#›</a:t>
            </a:fld>
            <a:endParaRPr lang="en-US"/>
          </a:p>
        </p:txBody>
      </p:sp>
    </p:spTree>
    <p:extLst>
      <p:ext uri="{BB962C8B-B14F-4D97-AF65-F5344CB8AC3E}">
        <p14:creationId xmlns:p14="http://schemas.microsoft.com/office/powerpoint/2010/main" val="49103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ubs.er.usgs.gov/pubs/index.jsp?jboEventVo=PubResultView&amp;jboEvent=Search&amp;view=adv&amp;pxfield_series=PP&amp;pxfield_rpt_year=&amp;pxfield_rpt_seq=543&amp;pxorderby=0&amp;performSearch=Search+Now"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ema.gov/media-library-data/1482961817559-4474b885572f17920a22b2f6fd063bff/FIS_Report_Template_Nov_2016.doc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Hello everyone, and welcome.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Thank you all for your time to attend this presentation.</a:t>
            </a:r>
          </a:p>
          <a:p>
            <a:pPr marL="0" marR="0" lvl="0" indent="0" algn="l" defTabSz="92445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*Special thanks to </a:t>
            </a:r>
            <a:r>
              <a:rPr kumimoji="0" lang="en-US" sz="1200" b="0" i="0" u="none" strike="noStrike" kern="1200" cap="none" spc="0" normalizeH="0" baseline="0" noProof="0" dirty="0" err="1">
                <a:ln>
                  <a:noFill/>
                </a:ln>
                <a:solidFill>
                  <a:prstClr val="black"/>
                </a:solidFill>
                <a:effectLst/>
                <a:uLnTx/>
                <a:uFillTx/>
                <a:latin typeface="+mn-lt"/>
                <a:ea typeface="+mn-ea"/>
                <a:cs typeface="+mn-cs"/>
              </a:rPr>
              <a:t>Celinda</a:t>
            </a:r>
            <a:r>
              <a:rPr kumimoji="0" lang="en-US" sz="1200" b="0" i="0" u="none" strike="noStrike" kern="1200" cap="none" spc="0" normalizeH="0" baseline="0" noProof="0" dirty="0">
                <a:ln>
                  <a:noFill/>
                </a:ln>
                <a:solidFill>
                  <a:prstClr val="black"/>
                </a:solidFill>
                <a:effectLst/>
                <a:uLnTx/>
                <a:uFillTx/>
                <a:latin typeface="+mn-lt"/>
                <a:ea typeface="+mn-ea"/>
                <a:cs typeface="+mn-cs"/>
              </a:rPr>
              <a:t> Adair, Mike Magyar, Lisa Phipps, and Gail </a:t>
            </a:r>
            <a:r>
              <a:rPr kumimoji="0" lang="en-US" sz="1200" b="0" i="0" u="none" strike="noStrike" kern="1200" cap="none" spc="0" normalizeH="0" baseline="0" noProof="0" dirty="0" err="1">
                <a:ln>
                  <a:noFill/>
                </a:ln>
                <a:solidFill>
                  <a:prstClr val="black"/>
                </a:solidFill>
                <a:effectLst/>
                <a:uLnTx/>
                <a:uFillTx/>
                <a:latin typeface="+mn-lt"/>
                <a:ea typeface="+mn-ea"/>
                <a:cs typeface="+mn-cs"/>
              </a:rPr>
              <a:t>Henrikson</a:t>
            </a:r>
            <a:r>
              <a:rPr kumimoji="0" lang="en-US" sz="1200" b="0" i="0" u="none" strike="noStrike" kern="1200" cap="none" spc="0" normalizeH="0" baseline="0" noProof="0" dirty="0">
                <a:ln>
                  <a:noFill/>
                </a:ln>
                <a:solidFill>
                  <a:prstClr val="black"/>
                </a:solidFill>
                <a:effectLst/>
                <a:uLnTx/>
                <a:uFillTx/>
                <a:latin typeface="+mn-lt"/>
                <a:ea typeface="+mn-ea"/>
                <a:cs typeface="+mn-cs"/>
              </a:rPr>
              <a:t> for planning and putting together this event, and to everyone else who helped us spread the word. I know that you are very interested in today’s presentation topic.</a:t>
            </a:r>
          </a:p>
          <a:p>
            <a:endParaRPr lang="en-US" baseline="0" dirty="0">
              <a:sym typeface="Wingdings" panose="05000000000000000000" pitchFamily="2" charset="2"/>
            </a:endParaRPr>
          </a:p>
          <a:p>
            <a:r>
              <a:rPr lang="en-US" baseline="0" dirty="0">
                <a:sym typeface="Wingdings" panose="05000000000000000000" pitchFamily="2" charset="2"/>
              </a:rPr>
              <a:t>Two ways I’d like to set the stage:</a:t>
            </a:r>
          </a:p>
          <a:p>
            <a:pPr marL="231115" indent="-231115">
              <a:buAutoNum type="arabicPeriod"/>
            </a:pPr>
            <a:r>
              <a:rPr lang="en-US" baseline="0" dirty="0">
                <a:sym typeface="Wingdings" panose="05000000000000000000" pitchFamily="2" charset="2"/>
              </a:rPr>
              <a:t>Me…   My name is Dan Determan.  I am your NGS Regional Geodetic Advisor for the Northwest.  The Northwest includes WA, OR, and ID.</a:t>
            </a:r>
          </a:p>
          <a:p>
            <a:pPr marL="693344" lvl="1" indent="-231115">
              <a:buFont typeface="Arial" panose="020B0604020202020204" pitchFamily="34" charset="0"/>
              <a:buChar char="•"/>
            </a:pPr>
            <a:r>
              <a:rPr lang="en-US" dirty="0"/>
              <a:t>My</a:t>
            </a:r>
            <a:r>
              <a:rPr lang="en-US" baseline="0" dirty="0"/>
              <a:t> b</a:t>
            </a:r>
            <a:r>
              <a:rPr lang="en-US" dirty="0"/>
              <a:t>ackground is in surveying,</a:t>
            </a:r>
            <a:r>
              <a:rPr lang="en-US" baseline="0" dirty="0"/>
              <a:t> mapping and </a:t>
            </a:r>
            <a:r>
              <a:rPr lang="en-US" dirty="0"/>
              <a:t>geodesy. I’ve been a Cartographer</a:t>
            </a:r>
            <a:r>
              <a:rPr lang="en-US" baseline="0" dirty="0"/>
              <a:t> and/or </a:t>
            </a:r>
            <a:r>
              <a:rPr lang="en-US" dirty="0"/>
              <a:t>Geodesist with the Federal Government for over 25 years</a:t>
            </a:r>
          </a:p>
          <a:p>
            <a:pPr marL="462229" lvl="1" indent="0">
              <a:buFont typeface="Arial" panose="020B0604020202020204" pitchFamily="34" charset="0"/>
              <a:buNone/>
            </a:pPr>
            <a:r>
              <a:rPr lang="en-US" dirty="0"/>
              <a:t>*cartography (~4yrs)</a:t>
            </a:r>
            <a:r>
              <a:rPr lang="en-US" baseline="0" dirty="0"/>
              <a:t>, geodetic surveying (&gt;10yrs), GPS MSNCC (~3yrs) ; [&gt;16yrs DOD (DMA/NIMA/NGA)] : Real-Time GPS Network Operation (RTN’s) ; [~8yrs DOI (USGS/ESC)] : and ~15 months as NGS Regional Geodetic Advisor for the Northwest (WA, OR, ID) [DOC - NOAA/NOS/NGS]                                                </a:t>
            </a:r>
          </a:p>
          <a:p>
            <a:pPr marL="693344" lvl="1" indent="-231115">
              <a:buFont typeface="Arial" panose="020B0604020202020204" pitchFamily="34" charset="0"/>
              <a:buChar char="•"/>
            </a:pPr>
            <a:r>
              <a:rPr lang="en-US" baseline="0" dirty="0">
                <a:sym typeface="Wingdings" panose="05000000000000000000" pitchFamily="2" charset="2"/>
              </a:rPr>
              <a:t>What does geodesy have to do with flood mapping? </a:t>
            </a:r>
          </a:p>
          <a:p>
            <a:pPr marL="1155573" lvl="2" indent="-231115">
              <a:buFont typeface="Arial" panose="020B0604020202020204" pitchFamily="34" charset="0"/>
              <a:buChar char="•"/>
            </a:pPr>
            <a:r>
              <a:rPr lang="en-US" baseline="0" dirty="0">
                <a:sym typeface="Wingdings" panose="05000000000000000000" pitchFamily="2" charset="2"/>
              </a:rPr>
              <a:t>Geodesy is the science of determining where the heck things are in space and time</a:t>
            </a:r>
          </a:p>
          <a:p>
            <a:pPr marL="1155573" lvl="2" indent="-231115">
              <a:buFont typeface="Arial" panose="020B0604020202020204" pitchFamily="34" charset="0"/>
              <a:buChar char="•"/>
            </a:pPr>
            <a:r>
              <a:rPr lang="en-US" baseline="0" dirty="0">
                <a:sym typeface="Wingdings" panose="05000000000000000000" pitchFamily="2" charset="2"/>
              </a:rPr>
              <a:t>During a flood you need to know where the water is relative to the land and relative to critical infrastructure  all of this requires a sound positional framework, if you are going to set insurance rates or make critical evacuation calls that could save human lives.</a:t>
            </a:r>
          </a:p>
          <a:p>
            <a:pPr marL="1155573" lvl="2" indent="-231115">
              <a:buFont typeface="Arial" panose="020B0604020202020204" pitchFamily="34" charset="0"/>
              <a:buChar char="•"/>
            </a:pPr>
            <a:r>
              <a:rPr lang="en-US" baseline="0" dirty="0">
                <a:sym typeface="Wingdings" panose="05000000000000000000" pitchFamily="2" charset="2"/>
              </a:rPr>
              <a:t>NGS is responsible for and provides this positional framework through the National Spatial Reference System (NSRS).</a:t>
            </a:r>
          </a:p>
          <a:p>
            <a:pPr marL="231115" indent="-231115">
              <a:buAutoNum type="arabicPeriod" startAt="2"/>
            </a:pPr>
            <a:r>
              <a:rPr lang="en-US" baseline="0" dirty="0">
                <a:sym typeface="Wingdings" panose="05000000000000000000" pitchFamily="2" charset="2"/>
              </a:rPr>
              <a:t>On the title slide I have shown a bench mark to highlight how our understanding and ability to provide accurate and consistent heights has evolved. While this mark is still a useful tool, it reveals itself to be an artifact of the past in three ways:</a:t>
            </a:r>
          </a:p>
          <a:p>
            <a:pPr marL="693344" lvl="1" indent="-231115">
              <a:buAutoNum type="arabicPeriod"/>
            </a:pPr>
            <a:r>
              <a:rPr lang="en-US" baseline="0" dirty="0">
                <a:sym typeface="Wingdings" panose="05000000000000000000" pitchFamily="2" charset="2"/>
              </a:rPr>
              <a:t>First of all, it says “above mean sea level” -&gt; but local MSL is not the same everywhere</a:t>
            </a:r>
          </a:p>
          <a:p>
            <a:pPr marL="693344" lvl="1" indent="-231115">
              <a:buAutoNum type="arabicPeriod"/>
            </a:pPr>
            <a:r>
              <a:rPr lang="en-US" baseline="0" dirty="0">
                <a:sym typeface="Wingdings" panose="05000000000000000000" pitchFamily="2" charset="2"/>
              </a:rPr>
              <a:t>Second, the stamped height assumes fixed position -&gt; but we know the earth is in motion and the land moves up and down on human and engineering scales</a:t>
            </a:r>
          </a:p>
          <a:p>
            <a:pPr marL="693344" lvl="1" indent="-231115">
              <a:buAutoNum type="arabicPeriod"/>
            </a:pPr>
            <a:r>
              <a:rPr lang="en-US" baseline="0" dirty="0">
                <a:sym typeface="Wingdings" panose="05000000000000000000" pitchFamily="2" charset="2"/>
              </a:rPr>
              <a:t>Third, the establishing agency has changed names</a:t>
            </a:r>
          </a:p>
          <a:p>
            <a:pPr marL="633679" lvl="1" indent="-171450">
              <a:buFont typeface="Wingdings" panose="05000000000000000000" pitchFamily="2" charset="2"/>
              <a:buChar char="à"/>
            </a:pPr>
            <a:r>
              <a:rPr lang="en-US" baseline="0" dirty="0">
                <a:sym typeface="Wingdings" panose="05000000000000000000" pitchFamily="2" charset="2"/>
              </a:rPr>
              <a:t>Because of these things, we now recognize this bench mark to be an unreliable narrator when it comes to elevation.</a:t>
            </a:r>
          </a:p>
        </p:txBody>
      </p:sp>
      <p:sp>
        <p:nvSpPr>
          <p:cNvPr id="4" name="Slide Number Placeholder 3"/>
          <p:cNvSpPr>
            <a:spLocks noGrp="1"/>
          </p:cNvSpPr>
          <p:nvPr>
            <p:ph type="sldNum" sz="quarter" idx="10"/>
          </p:nvPr>
        </p:nvSpPr>
        <p:spPr/>
        <p:txBody>
          <a:bodyPr/>
          <a:lstStyle/>
          <a:p>
            <a:pPr defTabSz="924458" fontAlgn="base">
              <a:spcBef>
                <a:spcPct val="0"/>
              </a:spcBef>
              <a:spcAft>
                <a:spcPct val="0"/>
              </a:spcAft>
              <a:defRPr/>
            </a:pPr>
            <a:fld id="{0BB61E35-BFDD-405B-89B5-EDCF0FB433D1}" type="slidenum">
              <a:rPr lang="en-US" altLang="en-US">
                <a:solidFill>
                  <a:prstClr val="black"/>
                </a:solidFill>
                <a:latin typeface="Gill Sans MT" pitchFamily="34" charset="0"/>
                <a:ea typeface="ＭＳ Ｐゴシック" pitchFamily="34" charset="-128"/>
                <a:cs typeface="Arial" pitchFamily="34" charset="0"/>
              </a:rPr>
              <a:pPr defTabSz="924458" fontAlgn="base">
                <a:spcBef>
                  <a:spcPct val="0"/>
                </a:spcBef>
                <a:spcAft>
                  <a:spcPct val="0"/>
                </a:spcAft>
                <a:defRPr/>
              </a:pPr>
              <a:t>1</a:t>
            </a:fld>
            <a:endParaRPr lang="en-US" altLang="en-US">
              <a:solidFill>
                <a:prstClr val="black"/>
              </a:solidFill>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682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The primary mission of</a:t>
            </a:r>
            <a:r>
              <a:rPr lang="en-US" baseline="0" dirty="0"/>
              <a:t> NGS is, “to define, maintain, and provide access to the NSRS to meet our nations economic, social, and environmental needs”.</a:t>
            </a:r>
            <a:endParaRPr lang="en-US" dirty="0"/>
          </a:p>
          <a:p>
            <a:pPr marL="173336" indent="-173336">
              <a:buFont typeface="Arial" panose="020B0604020202020204" pitchFamily="34" charset="0"/>
              <a:buChar char="•"/>
            </a:pPr>
            <a:r>
              <a:rPr lang="en-US" dirty="0"/>
              <a:t>NSRS is a consistent geospatial framework, common to all Federal</a:t>
            </a:r>
            <a:r>
              <a:rPr lang="en-US" baseline="0" dirty="0"/>
              <a:t> agencies and other users</a:t>
            </a:r>
          </a:p>
          <a:p>
            <a:pPr marL="173336" indent="-173336">
              <a:buFont typeface="Arial" panose="020B0604020202020204" pitchFamily="34" charset="0"/>
              <a:buChar char="•"/>
            </a:pPr>
            <a:r>
              <a:rPr lang="en-US" dirty="0"/>
              <a:t>NSRS supports </a:t>
            </a:r>
            <a:r>
              <a:rPr lang="en-US" altLang="en-US" dirty="0">
                <a:cs typeface="Arial" panose="020B0604020202020204" pitchFamily="34" charset="0"/>
              </a:rPr>
              <a:t>informed decision-making for mapping and charting, navigation, flood risk determination, transportation, land management, and more</a:t>
            </a:r>
          </a:p>
          <a:p>
            <a:pPr marL="173336" indent="-173336">
              <a:buFont typeface="Arial" panose="020B0604020202020204" pitchFamily="34" charset="0"/>
              <a:buChar char="•"/>
            </a:pPr>
            <a:r>
              <a:rPr lang="en-US" altLang="en-US" dirty="0">
                <a:cs typeface="Arial" panose="020B0604020202020204" pitchFamily="34" charset="0"/>
              </a:rPr>
              <a:t>Elements of NSRS include (but are not limited to):  latitude, longitude, elevation, gravity, shoreline position + their changes over time …other elements include scale</a:t>
            </a:r>
            <a:r>
              <a:rPr lang="en-US" altLang="en-US" baseline="0" dirty="0">
                <a:cs typeface="Arial" panose="020B0604020202020204" pitchFamily="34" charset="0"/>
              </a:rPr>
              <a:t>, earth</a:t>
            </a:r>
            <a:r>
              <a:rPr lang="en-US" altLang="en-US" dirty="0">
                <a:cs typeface="Arial" panose="020B0604020202020204" pitchFamily="34" charset="0"/>
              </a:rPr>
              <a:t> orientation parameters and others</a:t>
            </a:r>
          </a:p>
          <a:p>
            <a:pPr marL="173336" indent="-173336">
              <a:buFont typeface="Arial" panose="020B0604020202020204" pitchFamily="34" charset="0"/>
              <a:buChar char="•"/>
            </a:pPr>
            <a:r>
              <a:rPr lang="en-US" altLang="en-US" dirty="0">
                <a:cs typeface="Arial" panose="020B0604020202020204" pitchFamily="34" charset="0"/>
                <a:sym typeface="Wingdings" panose="05000000000000000000" pitchFamily="2" charset="2"/>
              </a:rPr>
              <a:t>The vertical component of the NSRS currently</a:t>
            </a:r>
            <a:r>
              <a:rPr lang="en-US" altLang="en-US" baseline="0" dirty="0">
                <a:cs typeface="Arial" panose="020B0604020202020204" pitchFamily="34" charset="0"/>
                <a:sym typeface="Wingdings" panose="05000000000000000000" pitchFamily="2" charset="2"/>
              </a:rPr>
              <a:t> utilizes the</a:t>
            </a:r>
            <a:r>
              <a:rPr lang="en-US" altLang="en-US" dirty="0">
                <a:cs typeface="Arial" panose="020B0604020202020204" pitchFamily="34" charset="0"/>
                <a:sym typeface="Wingdings" panose="05000000000000000000" pitchFamily="2" charset="2"/>
              </a:rPr>
              <a:t> North American Vertical Datum of 1988 (NAVD88)</a:t>
            </a:r>
            <a:endParaRPr lang="en-US" altLang="en-US" dirty="0">
              <a:cs typeface="Arial" panose="020B0604020202020204" pitchFamily="34" charset="0"/>
            </a:endParaRPr>
          </a:p>
          <a:p>
            <a:pPr eaLnBrk="1" hangingPunct="1">
              <a:buFont typeface="Arial" panose="020B0604020202020204" pitchFamily="34" charset="0"/>
              <a:buNone/>
            </a:pPr>
            <a:endParaRPr lang="en-US" altLang="en-US" dirty="0">
              <a:cs typeface="Arial" panose="020B0604020202020204" pitchFamily="34" charset="0"/>
            </a:endParaRPr>
          </a:p>
          <a:p>
            <a:pPr eaLnBrk="1" hangingPunct="1">
              <a:buFont typeface="Arial" panose="020B0604020202020204" pitchFamily="34" charset="0"/>
              <a:buNone/>
            </a:pPr>
            <a:r>
              <a:rPr lang="en-US" altLang="en-US" u="sng" dirty="0">
                <a:cs typeface="Arial" panose="020B0604020202020204" pitchFamily="34" charset="0"/>
              </a:rPr>
              <a:t>Example of why we need consistent coordinates (illustrated):</a:t>
            </a:r>
          </a:p>
          <a:p>
            <a:pPr eaLnBrk="1" hangingPunct="1">
              <a:buFont typeface="Arial" panose="020B0604020202020204" pitchFamily="34" charset="0"/>
              <a:buNone/>
            </a:pPr>
            <a:r>
              <a:rPr lang="en-US" altLang="en-US" dirty="0">
                <a:cs typeface="Arial" panose="020B0604020202020204" pitchFamily="34" charset="0"/>
              </a:rPr>
              <a:t>Just in the making of a single FIRM, data collected at different points in time using different methods (aerial </a:t>
            </a:r>
            <a:r>
              <a:rPr lang="en-US" altLang="en-US" dirty="0" err="1">
                <a:cs typeface="Arial" panose="020B0604020202020204" pitchFamily="34" charset="0"/>
              </a:rPr>
              <a:t>lidar</a:t>
            </a:r>
            <a:r>
              <a:rPr lang="en-US" altLang="en-US" dirty="0">
                <a:cs typeface="Arial" panose="020B0604020202020204" pitchFamily="34" charset="0"/>
              </a:rPr>
              <a:t>, stream hydrograph, and elevation certificate).</a:t>
            </a:r>
            <a:r>
              <a:rPr lang="en-US" altLang="en-US" baseline="0" dirty="0">
                <a:cs typeface="Arial" panose="020B0604020202020204" pitchFamily="34" charset="0"/>
              </a:rPr>
              <a:t>  All of these </a:t>
            </a:r>
            <a:r>
              <a:rPr lang="en-US" altLang="en-US" dirty="0">
                <a:cs typeface="Arial" panose="020B0604020202020204" pitchFamily="34" charset="0"/>
              </a:rPr>
              <a:t>must be reliably aligned and combined with historical data,</a:t>
            </a:r>
            <a:r>
              <a:rPr lang="en-US" altLang="en-US" baseline="0" dirty="0">
                <a:cs typeface="Arial" panose="020B0604020202020204" pitchFamily="34" charset="0"/>
              </a:rPr>
              <a:t> </a:t>
            </a:r>
            <a:r>
              <a:rPr lang="en-US" altLang="en-US" dirty="0">
                <a:cs typeface="Arial" panose="020B0604020202020204" pitchFamily="34" charset="0"/>
              </a:rPr>
              <a:t>in both the horizontal and vertical components, to produce a final product in which all of this information is available in one place, to assist the planner in appropriate flood mitigation.</a:t>
            </a:r>
          </a:p>
          <a:p>
            <a:pPr eaLnBrk="1" hangingPunct="1">
              <a:buFont typeface="Arial" panose="020B0604020202020204" pitchFamily="34" charset="0"/>
              <a:buNone/>
            </a:pPr>
            <a:r>
              <a:rPr lang="en-US" altLang="en-US" dirty="0">
                <a:cs typeface="Arial" panose="020B0604020202020204" pitchFamily="34" charset="0"/>
                <a:sym typeface="Wingdings" panose="05000000000000000000" pitchFamily="2" charset="2"/>
              </a:rPr>
              <a:t>Therefore, Reliable Flood Rate Insurance products rely on the NSRS</a:t>
            </a:r>
            <a:endParaRPr lang="en-US" alt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23</a:t>
            </a:fld>
            <a:endParaRPr lang="en-US" altLang="en-US"/>
          </a:p>
        </p:txBody>
      </p:sp>
    </p:spTree>
    <p:extLst>
      <p:ext uri="{BB962C8B-B14F-4D97-AF65-F5344CB8AC3E}">
        <p14:creationId xmlns:p14="http://schemas.microsoft.com/office/powerpoint/2010/main" val="157967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spcBef>
                <a:spcPct val="0"/>
              </a:spcBef>
              <a:defRPr/>
            </a:pPr>
            <a:r>
              <a:rPr lang="en-US" altLang="en-US" dirty="0">
                <a:latin typeface="Times New Roman" pitchFamily="18" charset="0"/>
                <a:sym typeface="Wingdings" panose="05000000000000000000" pitchFamily="2" charset="2"/>
              </a:rPr>
              <a:t>As I</a:t>
            </a:r>
            <a:r>
              <a:rPr lang="en-US" altLang="en-US" baseline="0" dirty="0">
                <a:latin typeface="Times New Roman" pitchFamily="18" charset="0"/>
                <a:sym typeface="Wingdings" panose="05000000000000000000" pitchFamily="2" charset="2"/>
              </a:rPr>
              <a:t> mentioned before, an important part of the </a:t>
            </a:r>
            <a:r>
              <a:rPr lang="en-US" altLang="en-US" dirty="0">
                <a:latin typeface="Times New Roman" pitchFamily="18" charset="0"/>
                <a:sym typeface="Wingdings" panose="05000000000000000000" pitchFamily="2" charset="2"/>
              </a:rPr>
              <a:t>NGS mission is to </a:t>
            </a:r>
            <a:r>
              <a:rPr lang="en-US" altLang="en-US" u="sng" baseline="0" dirty="0">
                <a:latin typeface="Times New Roman" pitchFamily="18" charset="0"/>
                <a:sym typeface="Wingdings" panose="05000000000000000000" pitchFamily="2" charset="2"/>
              </a:rPr>
              <a:t>provides access</a:t>
            </a:r>
            <a:r>
              <a:rPr lang="en-US" altLang="en-US" u="none" baseline="0" dirty="0">
                <a:latin typeface="Times New Roman" pitchFamily="18" charset="0"/>
                <a:sym typeface="Wingdings" panose="05000000000000000000" pitchFamily="2" charset="2"/>
              </a:rPr>
              <a:t> </a:t>
            </a:r>
            <a:r>
              <a:rPr lang="en-US" altLang="en-US" baseline="0" dirty="0">
                <a:latin typeface="Times New Roman" pitchFamily="18" charset="0"/>
                <a:sym typeface="Wingdings" panose="05000000000000000000" pitchFamily="2" charset="2"/>
              </a:rPr>
              <a:t>to the NSRS. </a:t>
            </a:r>
            <a:endParaRPr lang="en-US" baseline="0" dirty="0"/>
          </a:p>
          <a:p>
            <a:pPr defTabSz="924458">
              <a:spcBef>
                <a:spcPct val="0"/>
              </a:spcBef>
              <a:defRPr/>
            </a:pPr>
            <a:r>
              <a:rPr lang="en-US" altLang="en-US" b="1" dirty="0">
                <a:latin typeface="Arial" panose="020B0604020202020204" pitchFamily="34" charset="0"/>
                <a:cs typeface="Arial" panose="020B0604020202020204" pitchFamily="34" charset="0"/>
                <a:sym typeface="Wingdings" panose="05000000000000000000" pitchFamily="2" charset="2"/>
              </a:rPr>
              <a:t>- Accessing NSRS today - </a:t>
            </a:r>
            <a:r>
              <a:rPr lang="en-US" altLang="en-US" b="0" dirty="0">
                <a:latin typeface="Arial" panose="020B0604020202020204" pitchFamily="34" charset="0"/>
                <a:cs typeface="Arial" panose="020B0604020202020204" pitchFamily="34" charset="0"/>
                <a:sym typeface="Wingdings" panose="05000000000000000000" pitchFamily="2" charset="2"/>
              </a:rPr>
              <a:t>Over</a:t>
            </a:r>
            <a:r>
              <a:rPr lang="en-US" altLang="en-US" dirty="0">
                <a:latin typeface="Arial" panose="020B0604020202020204" pitchFamily="34" charset="0"/>
                <a:cs typeface="Arial" panose="020B0604020202020204" pitchFamily="34" charset="0"/>
                <a:sym typeface="Wingdings" panose="05000000000000000000" pitchFamily="2" charset="2"/>
              </a:rPr>
              <a:t> time, and with advances in technology, there are now two paths to access NSRS or NAVD 88 heights. </a:t>
            </a:r>
            <a:endParaRPr lang="en-US" baseline="0" dirty="0"/>
          </a:p>
          <a:p>
            <a:pPr defTabSz="924458">
              <a:defRPr/>
            </a:pPr>
            <a:r>
              <a:rPr lang="en-US" b="1" baseline="0" dirty="0"/>
              <a:t>Path (1) </a:t>
            </a:r>
            <a:r>
              <a:rPr lang="en-US" baseline="0" dirty="0"/>
              <a:t>Since the NSRS is presently defined by a network of passive control, NGS provides primary access to the NSRS at published passive control that is in the IDB – Integrated Data Base.  At present, this remains the ‘official’ gateway to NSRS positions.</a:t>
            </a:r>
          </a:p>
          <a:p>
            <a:pPr defTabSz="924458">
              <a:spcBef>
                <a:spcPct val="0"/>
              </a:spcBef>
              <a:defRPr/>
            </a:pPr>
            <a:r>
              <a:rPr lang="en-US" b="1" baseline="0" dirty="0"/>
              <a:t>Path (2) </a:t>
            </a:r>
            <a:r>
              <a:rPr lang="en-US" baseline="0" dirty="0"/>
              <a:t>NGS also supports GPS/GNSS-enabled access to the NSRS via OPUS. </a:t>
            </a:r>
            <a:r>
              <a:rPr lang="en-US" altLang="en-US" dirty="0">
                <a:latin typeface="Times New Roman" pitchFamily="18" charset="0"/>
                <a:sym typeface="Wingdings" panose="05000000000000000000" pitchFamily="2" charset="2"/>
              </a:rPr>
              <a:t>For GPS/GNSS-enabled access to NSRS heights, NGS maintains</a:t>
            </a:r>
            <a:r>
              <a:rPr lang="en-US" altLang="en-US" baseline="0" dirty="0">
                <a:latin typeface="Times New Roman" pitchFamily="18" charset="0"/>
                <a:sym typeface="Wingdings" panose="05000000000000000000" pitchFamily="2" charset="2"/>
              </a:rPr>
              <a:t> g</a:t>
            </a:r>
            <a:r>
              <a:rPr lang="en-US" altLang="en-US" dirty="0">
                <a:latin typeface="Times New Roman" pitchFamily="18" charset="0"/>
                <a:sym typeface="Wingdings" panose="05000000000000000000" pitchFamily="2" charset="2"/>
              </a:rPr>
              <a:t>eoid models,</a:t>
            </a:r>
            <a:r>
              <a:rPr lang="en-US" altLang="en-US" baseline="0" dirty="0">
                <a:latin typeface="Times New Roman" pitchFamily="18" charset="0"/>
                <a:sym typeface="Wingdings" panose="05000000000000000000" pitchFamily="2" charset="2"/>
              </a:rPr>
              <a:t> which</a:t>
            </a:r>
            <a:r>
              <a:rPr lang="en-US" altLang="en-US" dirty="0">
                <a:latin typeface="Times New Roman" pitchFamily="18" charset="0"/>
              </a:rPr>
              <a:t> are necessary to convert GPS measurements,</a:t>
            </a:r>
            <a:r>
              <a:rPr lang="en-US" altLang="en-US" baseline="0" dirty="0">
                <a:latin typeface="Times New Roman" pitchFamily="18" charset="0"/>
              </a:rPr>
              <a:t> which are </a:t>
            </a:r>
            <a:r>
              <a:rPr lang="en-US" altLang="en-US" dirty="0">
                <a:latin typeface="Times New Roman" pitchFamily="18" charset="0"/>
              </a:rPr>
              <a:t>ellipsoid-based, into real-world elevations.</a:t>
            </a:r>
            <a:r>
              <a:rPr lang="en-US" altLang="en-US" baseline="0" dirty="0">
                <a:latin typeface="Times New Roman" pitchFamily="18" charset="0"/>
                <a:sym typeface="Wingdings" panose="05000000000000000000" pitchFamily="2" charset="2"/>
              </a:rPr>
              <a:t> The current geoid model (GEOID12B) that is used to access NSRS orthometric heights (NAVD88) is a hybrid geoid.  This means it’s a surface of constant gravity potential that has been warped to align with published values on bench marks.</a:t>
            </a:r>
            <a:endParaRPr lang="en-US" baseline="0" dirty="0"/>
          </a:p>
          <a:p>
            <a:pPr defTabSz="924458">
              <a:defRPr/>
            </a:pPr>
            <a:r>
              <a:rPr lang="en-US" altLang="en-US" i="1" baseline="0" dirty="0">
                <a:latin typeface="Times New Roman" pitchFamily="18" charset="0"/>
                <a:sym typeface="Wingdings" panose="05000000000000000000" pitchFamily="2" charset="2"/>
              </a:rPr>
              <a:t> Because of this warping, in an ideal/static world, these two pathways lead you to the same coordinates.  Unfortunately, our world is not static, which leads to discrepancies due to plate </a:t>
            </a:r>
            <a:r>
              <a:rPr lang="en-US" altLang="en-US" i="1" baseline="0" dirty="0" err="1">
                <a:latin typeface="Times New Roman" pitchFamily="18" charset="0"/>
                <a:sym typeface="Wingdings" panose="05000000000000000000" pitchFamily="2" charset="2"/>
              </a:rPr>
              <a:t>tektonics</a:t>
            </a:r>
            <a:r>
              <a:rPr lang="en-US" altLang="en-US" i="1" baseline="0" dirty="0">
                <a:latin typeface="Times New Roman" pitchFamily="18" charset="0"/>
                <a:sym typeface="Wingdings" panose="05000000000000000000" pitchFamily="2" charset="2"/>
              </a:rPr>
              <a:t>, earthquakes, uplift from </a:t>
            </a:r>
            <a:r>
              <a:rPr lang="en-US" altLang="en-US" i="1" baseline="0" dirty="0" err="1">
                <a:latin typeface="Times New Roman" pitchFamily="18" charset="0"/>
                <a:sym typeface="Wingdings" panose="05000000000000000000" pitchFamily="2" charset="2"/>
              </a:rPr>
              <a:t>iso</a:t>
            </a:r>
            <a:r>
              <a:rPr lang="en-US" altLang="en-US" i="1" baseline="0" dirty="0">
                <a:latin typeface="Times New Roman" pitchFamily="18" charset="0"/>
                <a:sym typeface="Wingdings" panose="05000000000000000000" pitchFamily="2" charset="2"/>
              </a:rPr>
              <a:t>-static rebound, aquifer recharge and mountain building processes, subsidence from petroleum and water pumping, etc…</a:t>
            </a:r>
            <a:endParaRPr lang="en-US" altLang="en-US" i="1" dirty="0">
              <a:latin typeface="Times New Roman" pitchFamily="18" charset="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105252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buClr>
                <a:schemeClr val="dk1"/>
              </a:buClr>
              <a:buSzPct val="100000"/>
            </a:pPr>
            <a:r>
              <a:rPr lang="en-US" sz="2000" dirty="0">
                <a:solidFill>
                  <a:schemeClr val="dk1"/>
                </a:solidFill>
                <a:latin typeface="Rokkitt"/>
                <a:ea typeface="Rokkitt"/>
                <a:cs typeface="Rokkitt"/>
                <a:sym typeface="Rokkitt"/>
              </a:rPr>
              <a:t>In 2022 we are switching the official access path to NSRS coordinates.</a:t>
            </a:r>
          </a:p>
          <a:p>
            <a:pPr marL="751122" lvl="1" indent="-288893">
              <a:spcBef>
                <a:spcPts val="404"/>
              </a:spcBef>
              <a:buClr>
                <a:srgbClr val="C00000"/>
              </a:buClr>
              <a:buSzPct val="100000"/>
              <a:buFont typeface="Noto Sans Symbols"/>
              <a:buChar char="▪"/>
            </a:pPr>
            <a:r>
              <a:rPr lang="en-US" sz="2000" dirty="0">
                <a:solidFill>
                  <a:srgbClr val="C00000"/>
                </a:solidFill>
                <a:latin typeface="Rokkitt"/>
                <a:ea typeface="Rokkitt"/>
                <a:cs typeface="Rokkitt"/>
                <a:sym typeface="Rokkitt"/>
              </a:rPr>
              <a:t>Active </a:t>
            </a:r>
            <a:r>
              <a:rPr lang="en-US" sz="2000" dirty="0">
                <a:solidFill>
                  <a:schemeClr val="dk1"/>
                </a:solidFill>
                <a:latin typeface="Rokkitt"/>
                <a:ea typeface="Rokkitt"/>
                <a:cs typeface="Rokkitt"/>
                <a:sym typeface="Rokkitt"/>
              </a:rPr>
              <a:t>geodetic control (CORS) and a ‘pure’ or  un-warped geoid model will replace </a:t>
            </a:r>
            <a:r>
              <a:rPr lang="en-US" sz="2000" dirty="0">
                <a:solidFill>
                  <a:srgbClr val="C00000"/>
                </a:solidFill>
                <a:latin typeface="Rokkitt"/>
                <a:ea typeface="Rokkitt"/>
                <a:cs typeface="Rokkitt"/>
                <a:sym typeface="Rokkitt"/>
              </a:rPr>
              <a:t>passive </a:t>
            </a:r>
            <a:r>
              <a:rPr lang="en-US" sz="2000" dirty="0">
                <a:solidFill>
                  <a:schemeClr val="dk1"/>
                </a:solidFill>
                <a:latin typeface="Rokkitt"/>
                <a:ea typeface="Rokkitt"/>
                <a:cs typeface="Rokkitt"/>
                <a:sym typeface="Rokkitt"/>
              </a:rPr>
              <a:t>geodetic control,</a:t>
            </a:r>
            <a:r>
              <a:rPr lang="en-US" sz="2000" baseline="0" dirty="0">
                <a:solidFill>
                  <a:schemeClr val="dk1"/>
                </a:solidFill>
                <a:latin typeface="Rokkitt"/>
                <a:ea typeface="Rokkitt"/>
                <a:cs typeface="Rokkitt"/>
                <a:sym typeface="Rokkitt"/>
              </a:rPr>
              <a:t> or </a:t>
            </a:r>
            <a:r>
              <a:rPr lang="en-US" sz="2000" dirty="0">
                <a:solidFill>
                  <a:schemeClr val="dk1"/>
                </a:solidFill>
                <a:latin typeface="Rokkitt"/>
                <a:ea typeface="Rokkitt"/>
                <a:cs typeface="Rokkitt"/>
                <a:sym typeface="Rokkitt"/>
              </a:rPr>
              <a:t>bench marks. </a:t>
            </a:r>
          </a:p>
          <a:p>
            <a:pPr marL="751122" lvl="1" indent="-288893">
              <a:spcBef>
                <a:spcPts val="404"/>
              </a:spcBef>
              <a:buClr>
                <a:srgbClr val="C00000"/>
              </a:buClr>
              <a:buSzPct val="100000"/>
              <a:buFont typeface="Noto Sans Symbols"/>
              <a:buChar char="▪"/>
            </a:pPr>
            <a:r>
              <a:rPr lang="en-US" sz="2000" dirty="0">
                <a:solidFill>
                  <a:srgbClr val="C00000"/>
                </a:solidFill>
                <a:latin typeface="Rokkitt"/>
                <a:ea typeface="Rokkitt"/>
                <a:cs typeface="Rokkitt"/>
                <a:sym typeface="Rokkitt"/>
              </a:rPr>
              <a:t>GPS/GNSS</a:t>
            </a:r>
            <a:r>
              <a:rPr lang="en-US" sz="2000" dirty="0">
                <a:solidFill>
                  <a:schemeClr val="dk1"/>
                </a:solidFill>
                <a:latin typeface="Rokkitt"/>
                <a:ea typeface="Rokkitt"/>
                <a:cs typeface="Rokkitt"/>
                <a:sym typeface="Rokkitt"/>
              </a:rPr>
              <a:t> will be the official gateway to the NSRS</a:t>
            </a:r>
          </a:p>
          <a:p>
            <a:pPr marL="751122" lvl="1" indent="-288893">
              <a:spcBef>
                <a:spcPts val="404"/>
              </a:spcBef>
              <a:buClr>
                <a:schemeClr val="dk1"/>
              </a:buClr>
              <a:buSzPct val="100000"/>
              <a:buFont typeface="Noto Sans Symbols"/>
              <a:buChar char="▪"/>
            </a:pPr>
            <a:r>
              <a:rPr lang="en-US" sz="2000" dirty="0">
                <a:solidFill>
                  <a:schemeClr val="dk1"/>
                </a:solidFill>
                <a:latin typeface="Rokkitt"/>
                <a:ea typeface="Rokkitt"/>
                <a:cs typeface="Rokkitt"/>
                <a:sym typeface="Rokkitt"/>
              </a:rPr>
              <a:t>The GRAV-D project, for a refined </a:t>
            </a:r>
            <a:r>
              <a:rPr lang="en-US" sz="2000" i="1" dirty="0">
                <a:solidFill>
                  <a:schemeClr val="dk1"/>
                </a:solidFill>
                <a:latin typeface="Rokkitt"/>
                <a:ea typeface="Rokkitt"/>
                <a:cs typeface="Rokkitt"/>
                <a:sym typeface="Rokkitt"/>
              </a:rPr>
              <a:t>gravimetric</a:t>
            </a:r>
            <a:r>
              <a:rPr lang="en-US" sz="2000" dirty="0">
                <a:solidFill>
                  <a:schemeClr val="dk1"/>
                </a:solidFill>
                <a:latin typeface="Rokkitt"/>
                <a:ea typeface="Rokkitt"/>
                <a:cs typeface="Rokkitt"/>
                <a:sym typeface="Rokkitt"/>
              </a:rPr>
              <a:t> geoid for the US, will enable access to </a:t>
            </a:r>
            <a:r>
              <a:rPr lang="en-US" sz="2000" dirty="0" err="1">
                <a:solidFill>
                  <a:schemeClr val="dk1"/>
                </a:solidFill>
                <a:latin typeface="Rokkitt"/>
                <a:ea typeface="Rokkitt"/>
                <a:cs typeface="Rokkitt"/>
                <a:sym typeface="Rokkitt"/>
              </a:rPr>
              <a:t>orthometric</a:t>
            </a:r>
            <a:r>
              <a:rPr lang="en-US" sz="2000" dirty="0">
                <a:solidFill>
                  <a:schemeClr val="dk1"/>
                </a:solidFill>
                <a:latin typeface="Rokkitt"/>
                <a:ea typeface="Rokkitt"/>
                <a:cs typeface="Rokkitt"/>
                <a:sym typeface="Rokkitt"/>
              </a:rPr>
              <a:t> heights w/in 2 cm accuracy using GPS/GNSS.</a:t>
            </a:r>
            <a:r>
              <a:rPr lang="en-US" sz="2000" baseline="0" dirty="0">
                <a:solidFill>
                  <a:schemeClr val="dk1"/>
                </a:solidFill>
                <a:latin typeface="Rokkitt"/>
                <a:ea typeface="Rokkitt"/>
                <a:cs typeface="Rokkitt"/>
                <a:sym typeface="Rokkitt"/>
              </a:rPr>
              <a:t>  </a:t>
            </a:r>
            <a:r>
              <a:rPr lang="en-US" sz="2000" dirty="0">
                <a:solidFill>
                  <a:schemeClr val="dk1"/>
                </a:solidFill>
                <a:latin typeface="Rokkitt"/>
                <a:ea typeface="Rokkitt"/>
                <a:cs typeface="Rokkitt"/>
                <a:sym typeface="Rokkitt"/>
              </a:rPr>
              <a:t>There is no warping to published benchmark heights.</a:t>
            </a:r>
          </a:p>
          <a:p>
            <a:pPr>
              <a:buClr>
                <a:schemeClr val="dk1"/>
              </a:buClr>
              <a:buSzPct val="100000"/>
            </a:pPr>
            <a:r>
              <a:rPr lang="en-US" sz="2000" i="1" dirty="0">
                <a:solidFill>
                  <a:schemeClr val="dk1"/>
                </a:solidFill>
                <a:latin typeface="Arial" panose="020B0604020202020204" pitchFamily="34" charset="0"/>
                <a:ea typeface="Rokkitt"/>
                <a:cs typeface="Arial" panose="020B0604020202020204" pitchFamily="34" charset="0"/>
                <a:sym typeface="Rokkitt"/>
              </a:rPr>
              <a:t>*While the prevalence of active control will reduce our reliance on passive control, it will still have its place.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25</a:t>
            </a:fld>
            <a:endParaRPr lang="en-US" altLang="en-US"/>
          </a:p>
        </p:txBody>
      </p:sp>
    </p:spTree>
    <p:extLst>
      <p:ext uri="{BB962C8B-B14F-4D97-AF65-F5344CB8AC3E}">
        <p14:creationId xmlns:p14="http://schemas.microsoft.com/office/powerpoint/2010/main" val="103129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aseline="0" dirty="0"/>
              <a:t>So, GPS/GNSS technologies simplify and improve access to, and the accuracy of, our spatial reference system.</a:t>
            </a:r>
            <a:endParaRPr lang="en-US" dirty="0"/>
          </a:p>
          <a:p>
            <a:r>
              <a:rPr lang="en-US" dirty="0">
                <a:sym typeface="Wingdings" panose="05000000000000000000" pitchFamily="2" charset="2"/>
              </a:rPr>
              <a:t> By adding a 4</a:t>
            </a:r>
            <a:r>
              <a:rPr lang="en-US" baseline="30000" dirty="0">
                <a:sym typeface="Wingdings" panose="05000000000000000000" pitchFamily="2" charset="2"/>
              </a:rPr>
              <a:t>th</a:t>
            </a:r>
            <a:r>
              <a:rPr lang="en-US" dirty="0">
                <a:sym typeface="Wingdings" panose="05000000000000000000" pitchFamily="2" charset="2"/>
              </a:rPr>
              <a:t> dimension to all coordinates (time),</a:t>
            </a:r>
            <a:r>
              <a:rPr lang="en-US" baseline="0" dirty="0">
                <a:sym typeface="Wingdings" panose="05000000000000000000" pitchFamily="2" charset="2"/>
              </a:rPr>
              <a:t> marks can serve as more faithful access points.</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26</a:t>
            </a:fld>
            <a:endParaRPr lang="en-US"/>
          </a:p>
        </p:txBody>
      </p:sp>
    </p:spTree>
    <p:extLst>
      <p:ext uri="{BB962C8B-B14F-4D97-AF65-F5344CB8AC3E}">
        <p14:creationId xmlns:p14="http://schemas.microsoft.com/office/powerpoint/2010/main" val="3611621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27</a:t>
            </a:fld>
            <a:endParaRPr lang="en-US"/>
          </a:p>
        </p:txBody>
      </p:sp>
    </p:spTree>
    <p:extLst>
      <p:ext uri="{BB962C8B-B14F-4D97-AF65-F5344CB8AC3E}">
        <p14:creationId xmlns:p14="http://schemas.microsoft.com/office/powerpoint/2010/main" val="205620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are still 3 years away, but users can get a sneak peak at the future in the Blueprints for 2022 Technical Report Series.</a:t>
            </a:r>
          </a:p>
          <a:p>
            <a:r>
              <a:rPr lang="en-US" dirty="0"/>
              <a:t>BP Part 1 = Geometric Coordinates (NATRF2022);  Part</a:t>
            </a:r>
            <a:r>
              <a:rPr lang="en-US" baseline="0" dirty="0"/>
              <a:t> 2 = Geopotential Coordinates (NAPGD2022);  Part 3 = Working in the Modernized NSRS.</a:t>
            </a:r>
          </a:p>
          <a:p>
            <a:r>
              <a:rPr lang="en-US" baseline="0" dirty="0"/>
              <a:t>An informal summary of the contents is provided here to pique further interest.</a:t>
            </a:r>
          </a:p>
          <a:p>
            <a:r>
              <a:rPr lang="en-US" baseline="0" dirty="0"/>
              <a:t>Crack them open! Let NGS know what you think.</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28</a:t>
            </a:fld>
            <a:endParaRPr lang="en-US"/>
          </a:p>
        </p:txBody>
      </p:sp>
    </p:spTree>
    <p:extLst>
      <p:ext uri="{BB962C8B-B14F-4D97-AF65-F5344CB8AC3E}">
        <p14:creationId xmlns:p14="http://schemas.microsoft.com/office/powerpoint/2010/main" val="2950808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NAD83 is offset from the center of the earths</a:t>
            </a:r>
            <a:r>
              <a:rPr lang="en-US" baseline="0" dirty="0"/>
              <a:t> mass by ~2.2 meters.</a:t>
            </a:r>
          </a:p>
          <a:p>
            <a:r>
              <a:rPr lang="en-US" baseline="0" dirty="0"/>
              <a:t>Correcting this will cause a “shift” in coordinates.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D449D3-B696-034B-B8AB-D8F68B6700F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43789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a:t>
            </a:r>
            <a:r>
              <a:rPr lang="en-US" dirty="0"/>
              <a:t>hange to horizontal coordinates are indicated by this graphic and varies by your location.</a:t>
            </a:r>
          </a:p>
          <a:p>
            <a:r>
              <a:rPr lang="en-US" dirty="0"/>
              <a:t>The</a:t>
            </a:r>
            <a:r>
              <a:rPr lang="en-US" baseline="0" dirty="0"/>
              <a:t> horizontal s</a:t>
            </a:r>
            <a:r>
              <a:rPr lang="en-US" dirty="0"/>
              <a:t>hift</a:t>
            </a:r>
            <a:r>
              <a:rPr lang="en-US" baseline="0" dirty="0"/>
              <a:t> varies</a:t>
            </a:r>
            <a:r>
              <a:rPr lang="en-US" dirty="0"/>
              <a:t> from ~.7m on SE tip of Florida to ~1.5m in</a:t>
            </a:r>
            <a:r>
              <a:rPr lang="en-US" baseline="0" dirty="0"/>
              <a:t> the NW.</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D449D3-B696-034B-B8AB-D8F68B6700F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81067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c</a:t>
            </a:r>
            <a:r>
              <a:rPr lang="en-US" dirty="0"/>
              <a:t>hange to ellipsoid heights are indicated by this graphic, and also varies by your location.</a:t>
            </a:r>
          </a:p>
          <a:p>
            <a:r>
              <a:rPr lang="en-US" dirty="0"/>
              <a:t>The change to ellipsoid heights varies from</a:t>
            </a:r>
            <a:r>
              <a:rPr lang="en-US" baseline="0" dirty="0"/>
              <a:t> over -1.5m in Southern Florida to + 0.7m in NW Washington.</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D449D3-B696-034B-B8AB-D8F68B6700F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35227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Obviously, Coordinates will change</a:t>
            </a:r>
          </a:p>
          <a:p>
            <a:pPr marL="231115" indent="-231115">
              <a:buFont typeface="+mj-lt"/>
              <a:buAutoNum type="arabicPeriod"/>
            </a:pPr>
            <a:r>
              <a:rPr lang="en-US" dirty="0">
                <a:latin typeface="Arial" panose="020B0604020202020204" pitchFamily="34" charset="0"/>
                <a:cs typeface="Arial" panose="020B0604020202020204" pitchFamily="34" charset="0"/>
              </a:rPr>
              <a:t>There will be a 0 to 1.5 meter </a:t>
            </a:r>
            <a:r>
              <a:rPr lang="en-US" b="1" dirty="0">
                <a:latin typeface="Arial" panose="020B0604020202020204" pitchFamily="34" charset="0"/>
                <a:cs typeface="Arial" panose="020B0604020202020204" pitchFamily="34" charset="0"/>
              </a:rPr>
              <a:t>shift</a:t>
            </a:r>
            <a:r>
              <a:rPr lang="en-US" dirty="0">
                <a:latin typeface="Arial" panose="020B0604020202020204" pitchFamily="34" charset="0"/>
                <a:cs typeface="Arial" panose="020B0604020202020204" pitchFamily="34" charset="0"/>
              </a:rPr>
              <a:t> in your vertical coordinates depending on where you are in the country.</a:t>
            </a:r>
            <a:r>
              <a:rPr lang="en-US" baseline="0" dirty="0">
                <a:latin typeface="Arial" panose="020B0604020202020204" pitchFamily="34" charset="0"/>
                <a:cs typeface="Arial" panose="020B0604020202020204" pitchFamily="34" charset="0"/>
              </a:rPr>
              <a:t>  This </a:t>
            </a:r>
            <a:r>
              <a:rPr lang="en-US" dirty="0">
                <a:latin typeface="Arial" panose="020B0604020202020204" pitchFamily="34" charset="0"/>
                <a:cs typeface="Arial" panose="020B0604020202020204" pitchFamily="34" charset="0"/>
              </a:rPr>
              <a:t>corrects a tilt</a:t>
            </a:r>
            <a:r>
              <a:rPr lang="en-US" baseline="0" dirty="0">
                <a:latin typeface="Arial" panose="020B0604020202020204" pitchFamily="34" charset="0"/>
                <a:cs typeface="Arial" panose="020B0604020202020204" pitchFamily="34" charset="0"/>
              </a:rPr>
              <a:t> and bias present in NAVD 88</a:t>
            </a:r>
            <a:r>
              <a:rPr lang="en-US" dirty="0">
                <a:latin typeface="Arial" panose="020B0604020202020204" pitchFamily="34" charset="0"/>
                <a:cs typeface="Arial" panose="020B0604020202020204" pitchFamily="34" charset="0"/>
              </a:rPr>
              <a:t>. </a:t>
            </a:r>
          </a:p>
          <a:p>
            <a:pPr marL="231115" indent="-231115">
              <a:buFont typeface="+mj-lt"/>
              <a:buAutoNum type="arabicPeriod"/>
            </a:pPr>
            <a:r>
              <a:rPr lang="en-US" dirty="0">
                <a:latin typeface="Arial" panose="020B0604020202020204" pitchFamily="34" charset="0"/>
                <a:cs typeface="Arial" panose="020B0604020202020204" pitchFamily="34" charset="0"/>
              </a:rPr>
              <a:t>This </a:t>
            </a:r>
            <a:r>
              <a:rPr lang="en-US" b="1" dirty="0">
                <a:latin typeface="Arial" panose="020B0604020202020204" pitchFamily="34" charset="0"/>
                <a:cs typeface="Arial" panose="020B0604020202020204" pitchFamily="34" charset="0"/>
              </a:rPr>
              <a:t>offset</a:t>
            </a:r>
            <a:r>
              <a:rPr lang="en-US" dirty="0">
                <a:latin typeface="Arial" panose="020B0604020202020204" pitchFamily="34" charset="0"/>
                <a:cs typeface="Arial" panose="020B0604020202020204" pitchFamily="34" charset="0"/>
              </a:rPr>
              <a:t> could have implications if you try and mix data from sources in the old and new vertical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t>
            </a:r>
          </a:p>
          <a:p>
            <a:pPr marL="693344" lvl="1" indent="-231115">
              <a:buFont typeface="+mj-lt"/>
              <a:buAutoNum type="arabicPeriod"/>
            </a:pPr>
            <a:r>
              <a:rPr lang="en-US" dirty="0">
                <a:latin typeface="Arial" panose="020B0604020202020204" pitchFamily="34" charset="0"/>
                <a:cs typeface="Arial" panose="020B0604020202020204" pitchFamily="34" charset="0"/>
              </a:rPr>
              <a:t>See the offset with the DEM</a:t>
            </a:r>
          </a:p>
          <a:p>
            <a:pPr marL="693344" lvl="1" indent="-231115">
              <a:buFont typeface="+mj-lt"/>
              <a:buAutoNum type="arabicPeriod"/>
            </a:pPr>
            <a:r>
              <a:rPr lang="en-US" dirty="0">
                <a:latin typeface="Arial" panose="020B0604020202020204" pitchFamily="34" charset="0"/>
                <a:cs typeface="Arial" panose="020B0604020202020204" pitchFamily="34" charset="0"/>
              </a:rPr>
              <a:t>See the offset in the </a:t>
            </a:r>
            <a:r>
              <a:rPr lang="en-US" dirty="0" err="1">
                <a:latin typeface="Arial" panose="020B0604020202020204" pitchFamily="34" charset="0"/>
                <a:cs typeface="Arial" panose="020B0604020202020204" pitchFamily="34" charset="0"/>
              </a:rPr>
              <a:t>orthophotography</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Do you want to see what the offset is </a:t>
            </a:r>
            <a:r>
              <a:rPr lang="en-US" b="1" dirty="0">
                <a:latin typeface="Arial" panose="020B0604020202020204" pitchFamily="34" charset="0"/>
                <a:cs typeface="Arial" panose="020B0604020202020204" pitchFamily="34" charset="0"/>
              </a:rPr>
              <a:t>for your area</a:t>
            </a:r>
            <a:r>
              <a:rPr lang="en-US" dirty="0">
                <a:latin typeface="Arial" panose="020B0604020202020204" pitchFamily="34" charset="0"/>
                <a:cs typeface="Arial" panose="020B0604020202020204" pitchFamily="34" charset="0"/>
              </a:rPr>
              <a:t>?</a:t>
            </a:r>
          </a:p>
          <a:p>
            <a:pPr marL="693344" lvl="1" indent="-231115">
              <a:buFont typeface="+mj-lt"/>
              <a:buAutoNum type="arabicPeriod"/>
            </a:pPr>
            <a:r>
              <a:rPr lang="en-US" b="1" dirty="0">
                <a:latin typeface="Arial" panose="020B0604020202020204" pitchFamily="34" charset="0"/>
                <a:cs typeface="Arial" panose="020B0604020202020204" pitchFamily="34" charset="0"/>
              </a:rPr>
              <a:t>Maps</a:t>
            </a:r>
            <a:r>
              <a:rPr lang="en-US" dirty="0">
                <a:latin typeface="Arial" panose="020B0604020202020204" pitchFamily="34" charset="0"/>
                <a:cs typeface="Arial" panose="020B0604020202020204" pitchFamily="34" charset="0"/>
              </a:rPr>
              <a:t> and materials are online</a:t>
            </a:r>
          </a:p>
          <a:p>
            <a:pPr marL="693344" lvl="1" indent="-231115">
              <a:buFont typeface="+mj-lt"/>
              <a:buAutoNum type="arabicPeriod"/>
            </a:pPr>
            <a:r>
              <a:rPr lang="en-US" dirty="0">
                <a:latin typeface="Arial" panose="020B0604020202020204" pitchFamily="34" charset="0"/>
                <a:cs typeface="Arial" panose="020B0604020202020204" pitchFamily="34" charset="0"/>
              </a:rPr>
              <a:t>You can also use our </a:t>
            </a:r>
            <a:r>
              <a:rPr lang="en-US" b="1" dirty="0">
                <a:latin typeface="Arial" panose="020B0604020202020204" pitchFamily="34" charset="0"/>
                <a:cs typeface="Arial" panose="020B0604020202020204" pitchFamily="34" charset="0"/>
              </a:rPr>
              <a:t>experimental geoid tool</a:t>
            </a:r>
            <a:r>
              <a:rPr lang="en-US" dirty="0">
                <a:latin typeface="Arial" panose="020B0604020202020204" pitchFamily="34" charset="0"/>
                <a:cs typeface="Arial" panose="020B0604020202020204" pitchFamily="34" charset="0"/>
              </a:rPr>
              <a:t>. Every year, we come out with our latest experimental geoid that incorporates new gravity data that is improving our geoid model from the one we use today.  Geoid18</a:t>
            </a:r>
            <a:r>
              <a:rPr lang="en-US" baseline="0" dirty="0">
                <a:latin typeface="Arial" panose="020B0604020202020204" pitchFamily="34" charset="0"/>
                <a:cs typeface="Arial" panose="020B0604020202020204" pitchFamily="34" charset="0"/>
              </a:rPr>
              <a:t> will be out soon!</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32</a:t>
            </a:fld>
            <a:endParaRPr lang="en-US" altLang="en-US"/>
          </a:p>
        </p:txBody>
      </p:sp>
    </p:spTree>
    <p:extLst>
      <p:ext uri="{BB962C8B-B14F-4D97-AF65-F5344CB8AC3E}">
        <p14:creationId xmlns:p14="http://schemas.microsoft.com/office/powerpoint/2010/main" val="428115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a:t>
            </a:r>
            <a:r>
              <a:rPr lang="en-US" baseline="0" dirty="0">
                <a:latin typeface="Arial" panose="020B0604020202020204" pitchFamily="34" charset="0"/>
                <a:cs typeface="Arial" panose="020B0604020202020204" pitchFamily="34" charset="0"/>
              </a:rPr>
              <a:t> presentation will describe w</a:t>
            </a:r>
            <a:r>
              <a:rPr lang="en-US" dirty="0">
                <a:latin typeface="Arial" panose="020B0604020202020204" pitchFamily="34" charset="0"/>
                <a:cs typeface="Arial" panose="020B0604020202020204" pitchFamily="34" charset="0"/>
              </a:rPr>
              <a:t>hat NGS is doing to remedy the situation</a:t>
            </a:r>
            <a:r>
              <a:rPr lang="en-US" baseline="0" dirty="0">
                <a:latin typeface="Arial" panose="020B0604020202020204" pitchFamily="34" charset="0"/>
                <a:cs typeface="Arial" panose="020B0604020202020204" pitchFamily="34" charset="0"/>
              </a:rPr>
              <a:t> in our ongoing mission to maintain the very best possible height system for the nation.</a:t>
            </a:r>
            <a:endParaRPr lang="en-US" dirty="0">
              <a:latin typeface="Arial" panose="020B0604020202020204" pitchFamily="34" charset="0"/>
              <a:cs typeface="Arial" panose="020B0604020202020204" pitchFamily="34" charset="0"/>
            </a:endParaRPr>
          </a:p>
          <a:p>
            <a:pPr>
              <a:buFont typeface="+mj-lt"/>
              <a:buAutoNum type="arabicPeriod"/>
            </a:pPr>
            <a:r>
              <a:rPr lang="en-US" dirty="0">
                <a:latin typeface="Arial" panose="020B0604020202020204" pitchFamily="34" charset="0"/>
                <a:cs typeface="Arial" panose="020B0604020202020204" pitchFamily="34" charset="0"/>
              </a:rPr>
              <a:t> I’ll start with a basic intro to the National Geodetic Survey,</a:t>
            </a:r>
            <a:r>
              <a:rPr lang="en-US" baseline="0" dirty="0">
                <a:latin typeface="Arial" panose="020B0604020202020204" pitchFamily="34" charset="0"/>
                <a:cs typeface="Arial" panose="020B0604020202020204" pitchFamily="34" charset="0"/>
              </a:rPr>
              <a:t> vertical </a:t>
            </a:r>
            <a:r>
              <a:rPr lang="en-US" baseline="0" dirty="0" err="1">
                <a:latin typeface="Arial" panose="020B0604020202020204" pitchFamily="34" charset="0"/>
                <a:cs typeface="Arial" panose="020B0604020202020204" pitchFamily="34" charset="0"/>
              </a:rPr>
              <a:t>datums</a:t>
            </a:r>
            <a:r>
              <a:rPr lang="en-US" baseline="0" dirty="0">
                <a:latin typeface="Arial" panose="020B0604020202020204" pitchFamily="34" charset="0"/>
                <a:cs typeface="Arial" panose="020B0604020202020204" pitchFamily="34" charset="0"/>
              </a:rPr>
              <a:t> in general, and explain why NAVD 88 heights </a:t>
            </a:r>
            <a:r>
              <a:rPr lang="en-US" dirty="0">
                <a:latin typeface="Arial" panose="020B0604020202020204" pitchFamily="34" charset="0"/>
                <a:cs typeface="Arial" panose="020B0604020202020204" pitchFamily="34" charset="0"/>
              </a:rPr>
              <a:t>matter to the floodplain management community.</a:t>
            </a:r>
          </a:p>
          <a:p>
            <a:pPr>
              <a:buFont typeface="+mj-lt"/>
              <a:buAutoNum type="arabicPeriod"/>
            </a:pPr>
            <a:r>
              <a:rPr lang="en-US" dirty="0">
                <a:latin typeface="Arial" panose="020B0604020202020204" pitchFamily="34" charset="0"/>
                <a:cs typeface="Arial" panose="020B0604020202020204" pitchFamily="34" charset="0"/>
              </a:rPr>
              <a:t> Then, I’ll explain the upcoming</a:t>
            </a:r>
            <a:r>
              <a:rPr lang="en-US" baseline="0" dirty="0">
                <a:latin typeface="Arial" panose="020B0604020202020204" pitchFamily="34" charset="0"/>
                <a:cs typeface="Arial" panose="020B0604020202020204" pitchFamily="34" charset="0"/>
              </a:rPr>
              <a:t> changes to the National Spatial Reference System, with emphasis on the vertical component and what will replace NAVD 88</a:t>
            </a:r>
            <a:endParaRPr lang="en-US" dirty="0">
              <a:latin typeface="Arial" panose="020B0604020202020204" pitchFamily="34" charset="0"/>
              <a:cs typeface="Arial" panose="020B0604020202020204" pitchFamily="34" charset="0"/>
            </a:endParaRPr>
          </a:p>
          <a:p>
            <a:pPr>
              <a:buFont typeface="+mj-lt"/>
              <a:buAutoNum type="arabicPeriod"/>
            </a:pPr>
            <a:r>
              <a:rPr lang="en-US" dirty="0">
                <a:latin typeface="Arial" panose="020B0604020202020204" pitchFamily="34" charset="0"/>
                <a:cs typeface="Arial" panose="020B0604020202020204" pitchFamily="34" charset="0"/>
              </a:rPr>
              <a:t> Beyond</a:t>
            </a:r>
            <a:r>
              <a:rPr lang="en-US" baseline="0" dirty="0">
                <a:latin typeface="Arial" panose="020B0604020202020204" pitchFamily="34" charset="0"/>
                <a:cs typeface="Arial" panose="020B0604020202020204" pitchFamily="34" charset="0"/>
              </a:rPr>
              <a:t> just telling you that these changes will enhance floodplain mapping, I will walk you through a few case studies from Alaska that will show the direct benefits of the coming changes</a:t>
            </a:r>
          </a:p>
          <a:p>
            <a:pPr>
              <a:buFont typeface="+mj-lt"/>
              <a:buAutoNum type="arabicPeriod"/>
            </a:pP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 will present you with some practical guidance, specific</a:t>
            </a:r>
            <a:r>
              <a:rPr lang="en-US" baseline="0" dirty="0">
                <a:latin typeface="Arial" panose="020B0604020202020204" pitchFamily="34" charset="0"/>
                <a:cs typeface="Arial" panose="020B0604020202020204" pitchFamily="34" charset="0"/>
              </a:rPr>
              <a:t> to things like BFEs, </a:t>
            </a:r>
            <a:r>
              <a:rPr lang="en-US" dirty="0">
                <a:latin typeface="Arial" panose="020B0604020202020204" pitchFamily="34" charset="0"/>
                <a:cs typeface="Arial" panose="020B0604020202020204" pitchFamily="34" charset="0"/>
              </a:rPr>
              <a:t>which will be increasingly</a:t>
            </a:r>
            <a:r>
              <a:rPr lang="en-US" baseline="0" dirty="0">
                <a:latin typeface="Arial" panose="020B0604020202020204" pitchFamily="34" charset="0"/>
                <a:cs typeface="Arial" panose="020B0604020202020204" pitchFamily="34" charset="0"/>
              </a:rPr>
              <a:t> useful as we approach </a:t>
            </a:r>
            <a:r>
              <a:rPr lang="en-US" dirty="0">
                <a:latin typeface="Arial" panose="020B0604020202020204" pitchFamily="34" charset="0"/>
                <a:cs typeface="Arial" panose="020B0604020202020204" pitchFamily="34" charset="0"/>
              </a:rPr>
              <a:t>NAVD 88 replacement.</a:t>
            </a:r>
          </a:p>
          <a:p>
            <a:pPr>
              <a:buFont typeface="+mj-lt"/>
              <a:buAutoNum type="arabicPeriod"/>
            </a:pPr>
            <a:r>
              <a:rPr lang="en-US" dirty="0">
                <a:latin typeface="Arial" panose="020B0604020202020204" pitchFamily="34" charset="0"/>
                <a:cs typeface="Arial" panose="020B0604020202020204" pitchFamily="34" charset="0"/>
              </a:rPr>
              <a:t> Finally, I’ll</a:t>
            </a:r>
            <a:r>
              <a:rPr lang="en-US" baseline="0" dirty="0">
                <a:latin typeface="Arial" panose="020B0604020202020204" pitchFamily="34" charset="0"/>
                <a:cs typeface="Arial" panose="020B0604020202020204" pitchFamily="34" charset="0"/>
              </a:rPr>
              <a:t> show you where you can find extra resources to learn about how </a:t>
            </a:r>
            <a:r>
              <a:rPr lang="en-US" dirty="0">
                <a:latin typeface="Arial" panose="020B0604020202020204" pitchFamily="34" charset="0"/>
                <a:cs typeface="Arial" panose="020B0604020202020204" pitchFamily="34" charset="0"/>
              </a:rPr>
              <a:t>coordination, education and preparation will help make the transition away from NAVD 88 as smooth as possible.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a:t>
            </a:fld>
            <a:endParaRPr lang="en-US" altLang="en-US"/>
          </a:p>
        </p:txBody>
      </p:sp>
    </p:spTree>
    <p:extLst>
      <p:ext uri="{BB962C8B-B14F-4D97-AF65-F5344CB8AC3E}">
        <p14:creationId xmlns:p14="http://schemas.microsoft.com/office/powerpoint/2010/main" val="4205833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4F2C83-8416-4912-A426-CACDBDBB5BA6}"/>
              </a:ext>
            </a:extLst>
          </p:cNvPr>
          <p:cNvSpPr>
            <a:spLocks noGrp="1"/>
          </p:cNvSpPr>
          <p:nvPr>
            <p:ph type="body" idx="1"/>
          </p:nvPr>
        </p:nvSpPr>
        <p:spPr/>
        <p:txBody>
          <a:bodyPr/>
          <a:lstStyle/>
          <a:p>
            <a:pPr marL="173336" indent="-173336">
              <a:buFont typeface="Arial" panose="020B0604020202020204" pitchFamily="34" charset="0"/>
              <a:buChar char="•"/>
            </a:pPr>
            <a:r>
              <a:rPr lang="en-US" dirty="0"/>
              <a:t>These</a:t>
            </a:r>
            <a:r>
              <a:rPr lang="en-US" baseline="0" dirty="0"/>
              <a:t> are m</a:t>
            </a:r>
            <a:r>
              <a:rPr lang="en-US" dirty="0"/>
              <a:t>aps showing the extent of the high-resolution part of the geopotential model,</a:t>
            </a:r>
            <a:r>
              <a:rPr lang="en-US" baseline="0" dirty="0"/>
              <a:t> </a:t>
            </a:r>
            <a:r>
              <a:rPr lang="en-US" dirty="0"/>
              <a:t>which includes the new geoid, deflection of the vertical, and surface gravity models,</a:t>
            </a:r>
            <a:r>
              <a:rPr lang="en-US" baseline="0" dirty="0"/>
              <a:t> among other things (</a:t>
            </a:r>
            <a:r>
              <a:rPr lang="en-US" baseline="0" dirty="0" err="1"/>
              <a:t>ie</a:t>
            </a:r>
            <a:r>
              <a:rPr lang="en-US" baseline="0" dirty="0"/>
              <a:t>. EPP’s, IFVM, etc.).</a:t>
            </a:r>
            <a:endParaRPr lang="en-US" dirty="0"/>
          </a:p>
          <a:p>
            <a:pPr marL="635565" lvl="1" indent="-173336">
              <a:buFont typeface="Arial" panose="020B0604020202020204" pitchFamily="34" charset="0"/>
              <a:buChar char="•"/>
            </a:pPr>
            <a:r>
              <a:rPr lang="en-US" dirty="0"/>
              <a:t>Most of the model is equator-to-pole and includes all of North and Central America and Hawaii</a:t>
            </a:r>
          </a:p>
          <a:p>
            <a:pPr marL="635565" lvl="1" indent="-173336">
              <a:buFont typeface="Arial" panose="020B0604020202020204" pitchFamily="34" charset="0"/>
              <a:buChar char="•"/>
            </a:pPr>
            <a:r>
              <a:rPr lang="en-US" dirty="0"/>
              <a:t>There are two smaller grids for Guam/CNMI and American Samoa</a:t>
            </a:r>
          </a:p>
        </p:txBody>
      </p:sp>
    </p:spTree>
    <p:extLst>
      <p:ext uri="{BB962C8B-B14F-4D97-AF65-F5344CB8AC3E}">
        <p14:creationId xmlns:p14="http://schemas.microsoft.com/office/powerpoint/2010/main" val="106182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vertical</a:t>
            </a:r>
            <a:r>
              <a:rPr lang="en-US" baseline="0" dirty="0"/>
              <a:t> reference system is a reference surface that can be used to measure heights in a uniform way.</a:t>
            </a:r>
          </a:p>
          <a:p>
            <a:r>
              <a:rPr lang="en-US" dirty="0"/>
              <a:t>So,</a:t>
            </a:r>
            <a:r>
              <a:rPr lang="en-US" baseline="0" dirty="0"/>
              <a:t> h</a:t>
            </a:r>
            <a:r>
              <a:rPr lang="en-US" dirty="0"/>
              <a:t>ow much taller is</a:t>
            </a:r>
            <a:r>
              <a:rPr lang="en-US" baseline="0" dirty="0"/>
              <a:t> Sally?</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35</a:t>
            </a:fld>
            <a:endParaRPr lang="en-US"/>
          </a:p>
        </p:txBody>
      </p:sp>
    </p:spTree>
    <p:extLst>
      <p:ext uri="{BB962C8B-B14F-4D97-AF65-F5344CB8AC3E}">
        <p14:creationId xmlns:p14="http://schemas.microsoft.com/office/powerpoint/2010/main" val="877298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we need to know how tall, or the slope of the hill.</a:t>
            </a:r>
          </a:p>
          <a:p>
            <a:r>
              <a:rPr lang="en-US" dirty="0"/>
              <a:t>-You cannot compare heights that are measured from different panes of reference.</a:t>
            </a:r>
          </a:p>
          <a:p>
            <a:r>
              <a:rPr lang="en-US" dirty="0"/>
              <a:t>*If we</a:t>
            </a:r>
            <a:r>
              <a:rPr lang="en-US" baseline="0" dirty="0"/>
              <a:t> replace Sally and Jane with an example more related to floodplains:</a:t>
            </a:r>
          </a:p>
          <a:p>
            <a:r>
              <a:rPr lang="en-US" baseline="0" dirty="0"/>
              <a:t>What if we want to compare a BFE height in 1990 and a BFE height 2010</a:t>
            </a:r>
          </a:p>
          <a:p>
            <a:pPr marL="173336" indent="-173336">
              <a:buFont typeface="Wingdings" panose="05000000000000000000" pitchFamily="2" charset="2"/>
              <a:buChar char="à"/>
            </a:pPr>
            <a:r>
              <a:rPr lang="en-US" baseline="0" dirty="0">
                <a:sym typeface="Wingdings" panose="05000000000000000000" pitchFamily="2" charset="2"/>
              </a:rPr>
              <a:t>what if the land has subsided under that base flood elevation over time?</a:t>
            </a:r>
          </a:p>
          <a:p>
            <a:r>
              <a:rPr lang="en-US" baseline="0" dirty="0">
                <a:sym typeface="Wingdings" panose="05000000000000000000" pitchFamily="2" charset="2"/>
              </a:rPr>
              <a:t>	…hold that thought.</a:t>
            </a:r>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36</a:t>
            </a:fld>
            <a:endParaRPr lang="en-US"/>
          </a:p>
        </p:txBody>
      </p:sp>
    </p:spTree>
    <p:extLst>
      <p:ext uri="{BB962C8B-B14F-4D97-AF65-F5344CB8AC3E}">
        <p14:creationId xmlns:p14="http://schemas.microsoft.com/office/powerpoint/2010/main" val="1934626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I just explained to you how we are modernizing NSRS and told you that it</a:t>
            </a:r>
            <a:r>
              <a:rPr lang="en-US" baseline="0" dirty="0"/>
              <a:t> is a good thing for floodplain mapping, but now I am going to show you why with some case studies***</a:t>
            </a:r>
            <a:endParaRPr lang="en-US" dirty="0"/>
          </a:p>
          <a:p>
            <a:endParaRPr lang="en-US" dirty="0"/>
          </a:p>
          <a:p>
            <a:r>
              <a:rPr lang="en-US" dirty="0"/>
              <a:t>Alaska is</a:t>
            </a:r>
            <a:r>
              <a:rPr lang="en-US" baseline="0" dirty="0"/>
              <a:t> a great illustrative end-member.  </a:t>
            </a:r>
          </a:p>
          <a:p>
            <a:r>
              <a:rPr lang="en-US" baseline="0" dirty="0"/>
              <a:t>The issues posed by </a:t>
            </a:r>
            <a:r>
              <a:rPr lang="en-US" baseline="0" dirty="0" err="1"/>
              <a:t>datums</a:t>
            </a:r>
            <a:r>
              <a:rPr lang="en-US" baseline="0" dirty="0"/>
              <a:t> with limited time-dependency shown in the following examples are measurable and apparent, but they are relevant to areas nationwide because these changes are happening everywhere (at slower and less-apparent rates) and they reinforce why NSRS modernization is critical for improved flood mapping, particularly in areas experiencing changes in local relative sea level.</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39</a:t>
            </a:fld>
            <a:endParaRPr lang="en-US" altLang="en-US"/>
          </a:p>
        </p:txBody>
      </p:sp>
    </p:spTree>
    <p:extLst>
      <p:ext uri="{BB962C8B-B14F-4D97-AF65-F5344CB8AC3E}">
        <p14:creationId xmlns:p14="http://schemas.microsoft.com/office/powerpoint/2010/main" val="1365002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Juneau:</a:t>
            </a:r>
          </a:p>
          <a:p>
            <a:r>
              <a:rPr lang="en-US" dirty="0"/>
              <a:t>The</a:t>
            </a:r>
            <a:r>
              <a:rPr lang="en-US" baseline="0" dirty="0"/>
              <a:t> b</a:t>
            </a:r>
            <a:r>
              <a:rPr lang="en-US" dirty="0"/>
              <a:t>ottom plot is the Negative</a:t>
            </a:r>
            <a:r>
              <a:rPr lang="en-US" baseline="0" dirty="0"/>
              <a:t> Relative Sea Level (RSL) trend in Juneau.  The sea is falling relative to the land, because, even though the sea is rising globally the land is rising even faster, and outpacing the ocean.</a:t>
            </a:r>
          </a:p>
          <a:p>
            <a:r>
              <a:rPr lang="en-US" baseline="0" dirty="0"/>
              <a:t>*The largest component is due to isostatic rebound of the crust as terrestrial glaciers melt.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40</a:t>
            </a:fld>
            <a:endParaRPr lang="en-US" altLang="en-US"/>
          </a:p>
        </p:txBody>
      </p:sp>
    </p:spTree>
    <p:extLst>
      <p:ext uri="{BB962C8B-B14F-4D97-AF65-F5344CB8AC3E}">
        <p14:creationId xmlns:p14="http://schemas.microsoft.com/office/powerpoint/2010/main" val="1448737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photo, rapid uplift is monitored with a continuous GNSS site at Mendenhall Glacier.  It is a Continuously Operating Reference Station or CORS.  -The young lady you see is NGS’s Regional Geodetic Advisor for Alaska and the US Arctic, Nicole (</a:t>
            </a:r>
            <a:r>
              <a:rPr lang="en-US" baseline="0" dirty="0" err="1"/>
              <a:t>Nic</a:t>
            </a:r>
            <a:r>
              <a:rPr lang="en-US" baseline="0" dirty="0"/>
              <a:t>) Kinsman, who might normally have been giving this presentation, if it weren’t for her special rotational assignment within NGS.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41</a:t>
            </a:fld>
            <a:endParaRPr lang="en-US" altLang="en-US"/>
          </a:p>
        </p:txBody>
      </p:sp>
    </p:spTree>
    <p:extLst>
      <p:ext uri="{BB962C8B-B14F-4D97-AF65-F5344CB8AC3E}">
        <p14:creationId xmlns:p14="http://schemas.microsoft.com/office/powerpoint/2010/main" val="1537867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**Juneau rates have been generalized for illustrative purposes in this figure**</a:t>
            </a:r>
          </a:p>
          <a:p>
            <a:pPr marL="173336" indent="-173336">
              <a:buFont typeface="Arial" panose="020B0604020202020204" pitchFamily="34" charset="0"/>
              <a:buChar char="•"/>
            </a:pPr>
            <a:r>
              <a:rPr lang="en-US" dirty="0"/>
              <a:t>Local sea level is rising (in blue)</a:t>
            </a:r>
          </a:p>
          <a:p>
            <a:pPr marL="173336" indent="-173336">
              <a:buFont typeface="Arial" panose="020B0604020202020204" pitchFamily="34" charset="0"/>
              <a:buChar char="•"/>
            </a:pPr>
            <a:r>
              <a:rPr lang="en-US" dirty="0"/>
              <a:t>Land is rising faster (in red)</a:t>
            </a:r>
          </a:p>
          <a:p>
            <a:pPr marL="173336" indent="-173336">
              <a:buFont typeface="Arial" panose="020B0604020202020204" pitchFamily="34" charset="0"/>
              <a:buChar char="•"/>
            </a:pPr>
            <a:r>
              <a:rPr lang="en-US" dirty="0"/>
              <a:t>Vertical</a:t>
            </a:r>
            <a:r>
              <a:rPr lang="en-US" baseline="0" dirty="0"/>
              <a:t> r</a:t>
            </a:r>
            <a:r>
              <a:rPr lang="en-US" dirty="0"/>
              <a:t>elationship between tidal and ‘terrestrial’ </a:t>
            </a:r>
            <a:r>
              <a:rPr lang="en-US" dirty="0" err="1"/>
              <a:t>datums</a:t>
            </a:r>
            <a:r>
              <a:rPr lang="en-US" dirty="0"/>
              <a:t> changes</a:t>
            </a:r>
            <a:r>
              <a:rPr lang="en-US" baseline="0" dirty="0"/>
              <a:t> (increasing here as shown in green) through time such that if you applied the 2004 relationship 10 years later, the expected position of local MLLW would be significantly off (shown with the red x)</a:t>
            </a:r>
          </a:p>
          <a:p>
            <a:endParaRPr lang="en-US" baseline="0" dirty="0"/>
          </a:p>
          <a:p>
            <a:r>
              <a:rPr lang="en-US" b="1" baseline="0" dirty="0"/>
              <a:t>Thought experiment in the creation of a new FIRM: </a:t>
            </a:r>
          </a:p>
          <a:p>
            <a:r>
              <a:rPr lang="en-US" baseline="0" dirty="0"/>
              <a:t>The mark shown has an official NAVD88 height published in IDB in 2004. </a:t>
            </a:r>
          </a:p>
          <a:p>
            <a:r>
              <a:rPr lang="en-US" baseline="0" dirty="0">
                <a:sym typeface="Wingdings" panose="05000000000000000000" pitchFamily="2" charset="2"/>
              </a:rPr>
              <a:t></a:t>
            </a:r>
            <a:r>
              <a:rPr lang="en-US" baseline="0" dirty="0"/>
              <a:t> Just 10 years later, a surveyor uses this published height value to complete a NAVD88 elevation certificate. </a:t>
            </a:r>
          </a:p>
          <a:p>
            <a:pPr marL="171450" indent="-171450">
              <a:buFont typeface="Wingdings" panose="05000000000000000000" pitchFamily="2" charset="2"/>
              <a:buChar char="à"/>
            </a:pPr>
            <a:r>
              <a:rPr lang="en-US" baseline="0" dirty="0"/>
              <a:t>A </a:t>
            </a:r>
            <a:r>
              <a:rPr lang="en-US" baseline="0" dirty="0" err="1"/>
              <a:t>lidar</a:t>
            </a:r>
            <a:r>
              <a:rPr lang="en-US" baseline="0" dirty="0"/>
              <a:t> contractor delivers a new 2014 DEM for Juneau and uses the same mark for control with a NAVD88 height value based on a GPS occupation of the mark (processed with OPUS).</a:t>
            </a:r>
          </a:p>
          <a:p>
            <a:pPr marL="0" indent="0">
              <a:buFont typeface="Wingdings" panose="05000000000000000000" pitchFamily="2" charset="2"/>
              <a:buNone/>
            </a:pPr>
            <a:r>
              <a:rPr lang="en-US" baseline="0" dirty="0"/>
              <a:t>?? Are the surveyor and the </a:t>
            </a:r>
            <a:r>
              <a:rPr lang="en-US" baseline="0" dirty="0" err="1"/>
              <a:t>lidar</a:t>
            </a:r>
            <a:r>
              <a:rPr lang="en-US" baseline="0" dirty="0"/>
              <a:t> contractor working in a consistent vertical datum?  NO. *One (the surveyor) is using a NAVD88 height published in 2004, the other (the </a:t>
            </a:r>
            <a:r>
              <a:rPr lang="en-US" baseline="0" dirty="0" err="1"/>
              <a:t>lidar</a:t>
            </a:r>
            <a:r>
              <a:rPr lang="en-US" baseline="0" dirty="0"/>
              <a:t> contractor) is using a current (2014) NAVD88 height, from OPUS. </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42</a:t>
            </a:fld>
            <a:endParaRPr lang="en-US" altLang="en-US"/>
          </a:p>
        </p:txBody>
      </p:sp>
    </p:spTree>
    <p:extLst>
      <p:ext uri="{BB962C8B-B14F-4D97-AF65-F5344CB8AC3E}">
        <p14:creationId xmlns:p14="http://schemas.microsoft.com/office/powerpoint/2010/main" val="2407736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Cordova, AK: </a:t>
            </a:r>
          </a:p>
          <a:p>
            <a:r>
              <a:rPr lang="en-US" dirty="0"/>
              <a:t>Complex</a:t>
            </a:r>
            <a:r>
              <a:rPr lang="en-US" baseline="0" dirty="0"/>
              <a:t> RSL trend, positive to steady… why?</a:t>
            </a:r>
          </a:p>
          <a:p>
            <a:endParaRPr lang="en-US" baseline="0" dirty="0"/>
          </a:p>
          <a:p>
            <a:r>
              <a:rPr lang="en-US" baseline="0" dirty="0"/>
              <a:t>Note: record starts in 1964 (see next slide for answer).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43</a:t>
            </a:fld>
            <a:endParaRPr lang="en-US" altLang="en-US"/>
          </a:p>
        </p:txBody>
      </p:sp>
    </p:spTree>
    <p:extLst>
      <p:ext uri="{BB962C8B-B14F-4D97-AF65-F5344CB8AC3E}">
        <p14:creationId xmlns:p14="http://schemas.microsoft.com/office/powerpoint/2010/main" val="14509087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Alaska Earthquake happened March 27, 1964. The</a:t>
            </a:r>
            <a:r>
              <a:rPr lang="en-US" baseline="0" dirty="0">
                <a:latin typeface="Gill Sans MT" pitchFamily="34" charset="0"/>
                <a:ea typeface="MS PGothic" pitchFamily="34" charset="-128"/>
                <a:cs typeface="ＭＳ Ｐゴシック" charset="0"/>
              </a:rPr>
              <a:t> b</a:t>
            </a:r>
            <a:r>
              <a:rPr lang="en-US" dirty="0">
                <a:latin typeface="Gill Sans MT" pitchFamily="34" charset="0"/>
                <a:ea typeface="MS PGothic" pitchFamily="34" charset="-128"/>
                <a:cs typeface="ＭＳ Ｐゴシック" charset="0"/>
              </a:rPr>
              <a:t>arnacle line clearly marked by the upper limit of light-gray barnacles and desiccated rockweed in dark patches, and by the lower growth limit of dark-gray encrusting lichens of the splash zone. </a:t>
            </a:r>
            <a:r>
              <a:rPr lang="en-US" baseline="0" dirty="0">
                <a:latin typeface="Gill Sans MT" pitchFamily="34" charset="0"/>
                <a:ea typeface="MS PGothic" pitchFamily="34" charset="-128"/>
                <a:cs typeface="ＭＳ Ｐゴシック" charset="0"/>
              </a:rPr>
              <a:t> There was u</a:t>
            </a:r>
            <a:r>
              <a:rPr lang="en-US" dirty="0">
                <a:latin typeface="Gill Sans MT" pitchFamily="34" charset="0"/>
                <a:ea typeface="MS PGothic" pitchFamily="34" charset="-128"/>
                <a:cs typeface="ＭＳ Ｐゴシック" charset="0"/>
              </a:rPr>
              <a:t>plift of 3.2 feet in Whale Bay in western Prince William Sound (not far from Cordova). </a:t>
            </a:r>
          </a:p>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This</a:t>
            </a:r>
            <a:r>
              <a:rPr lang="en-US" baseline="0" dirty="0">
                <a:latin typeface="Gill Sans MT" pitchFamily="34" charset="0"/>
                <a:ea typeface="MS PGothic" pitchFamily="34" charset="-128"/>
                <a:cs typeface="ＭＳ Ｐゴシック" charset="0"/>
              </a:rPr>
              <a:t> p</a:t>
            </a:r>
            <a:r>
              <a:rPr lang="en-US" dirty="0">
                <a:latin typeface="Gill Sans MT" pitchFamily="34" charset="0"/>
                <a:ea typeface="MS PGothic" pitchFamily="34" charset="-128"/>
                <a:cs typeface="ＭＳ Ｐゴシック" charset="0"/>
              </a:rPr>
              <a:t>hoto was taken at 3-foot tide stage. June 22, 1964. Figure 6, U.S. Geological Survey </a:t>
            </a:r>
            <a:r>
              <a:rPr lang="en-US" dirty="0">
                <a:latin typeface="Gill Sans MT" pitchFamily="34" charset="0"/>
                <a:ea typeface="MS PGothic" pitchFamily="34" charset="-128"/>
                <a:cs typeface="ＭＳ Ｐゴシック" charset="0"/>
                <a:hlinkClick r:id="rId3"/>
              </a:rPr>
              <a:t>Professional paper 543</a:t>
            </a:r>
            <a:r>
              <a:rPr lang="en-US" dirty="0">
                <a:latin typeface="Gill Sans MT" pitchFamily="34" charset="0"/>
                <a:ea typeface="MS PGothic" pitchFamily="34" charset="-128"/>
                <a:cs typeface="ＭＳ Ｐゴシック" charset="0"/>
              </a:rPr>
              <a:t>-I.</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a:p>
            <a:r>
              <a:rPr lang="en-US" dirty="0"/>
              <a:t>=</a:t>
            </a:r>
            <a:r>
              <a:rPr lang="en-US" baseline="0" dirty="0"/>
              <a:t> Cordova experienced post-seismic adjustment following the 1964 quake = accelerated RSL rise (unfortunately coinciding with a period of major development in Cordova). </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44</a:t>
            </a:fld>
            <a:endParaRPr lang="en-US" altLang="en-US"/>
          </a:p>
        </p:txBody>
      </p:sp>
    </p:spTree>
    <p:extLst>
      <p:ext uri="{BB962C8B-B14F-4D97-AF65-F5344CB8AC3E}">
        <p14:creationId xmlns:p14="http://schemas.microsoft.com/office/powerpoint/2010/main" val="2002164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Here</a:t>
            </a:r>
            <a:r>
              <a:rPr lang="en-US" baseline="0" dirty="0">
                <a:latin typeface="Gill Sans MT" pitchFamily="34" charset="0"/>
                <a:ea typeface="MS PGothic" pitchFamily="34" charset="-128"/>
                <a:cs typeface="ＭＳ Ｐゴシック" charset="0"/>
              </a:rPr>
              <a:t> is an </a:t>
            </a:r>
            <a:r>
              <a:rPr lang="en-US" dirty="0">
                <a:latin typeface="Gill Sans MT" pitchFamily="34" charset="0"/>
                <a:ea typeface="MS PGothic" pitchFamily="34" charset="-128"/>
                <a:cs typeface="ＭＳ Ｐゴシック" charset="0"/>
              </a:rPr>
              <a:t>Experiment:</a:t>
            </a:r>
            <a:endParaRPr lang="en-US" b="1" dirty="0">
              <a:latin typeface="Gill Sans MT" pitchFamily="34" charset="0"/>
              <a:ea typeface="MS PGothic" pitchFamily="34" charset="-128"/>
              <a:cs typeface="Times New Roman" panose="02020603050405020304" pitchFamily="18" charset="0"/>
            </a:endParaRPr>
          </a:p>
          <a:p>
            <a:pPr defTabSz="924458" eaLnBrk="0" fontAlgn="base" hangingPunct="0">
              <a:spcBef>
                <a:spcPct val="30000"/>
              </a:spcBef>
              <a:spcAft>
                <a:spcPct val="0"/>
              </a:spcAft>
              <a:defRPr/>
            </a:pPr>
            <a:r>
              <a:rPr lang="en-US" b="1" dirty="0">
                <a:latin typeface="Gill Sans MT" pitchFamily="34" charset="0"/>
                <a:ea typeface="MS PGothic" pitchFamily="34" charset="-128"/>
                <a:cs typeface="Times New Roman" panose="02020603050405020304" pitchFamily="18" charset="0"/>
              </a:rPr>
              <a:t>*******NOTE: BFE in Cordova is relative to local MLLW, not NAVD88***********</a:t>
            </a:r>
          </a:p>
          <a:p>
            <a:pPr defTabSz="924458" eaLnBrk="0" fontAlgn="base" hangingPunct="0">
              <a:spcBef>
                <a:spcPct val="30000"/>
              </a:spcBef>
              <a:spcAft>
                <a:spcPct val="0"/>
              </a:spcAft>
              <a:defRPr/>
            </a:pPr>
            <a:r>
              <a:rPr lang="en-US" b="1" dirty="0">
                <a:latin typeface="Gill Sans MT" pitchFamily="34" charset="0"/>
                <a:ea typeface="MS PGothic" pitchFamily="34" charset="-128"/>
                <a:cs typeface="Times New Roman" panose="02020603050405020304" pitchFamily="18" charset="0"/>
              </a:rPr>
              <a:t>BFE in 1979 FIS/FIRM</a:t>
            </a:r>
            <a:r>
              <a:rPr lang="en-US" b="1" baseline="0" dirty="0">
                <a:latin typeface="Gill Sans MT" pitchFamily="34" charset="0"/>
                <a:ea typeface="MS PGothic" pitchFamily="34" charset="-128"/>
                <a:cs typeface="Times New Roman" panose="02020603050405020304" pitchFamily="18" charset="0"/>
              </a:rPr>
              <a:t> = 18 feet relative to MLLW</a:t>
            </a:r>
          </a:p>
          <a:p>
            <a:pPr defTabSz="924458" eaLnBrk="0" fontAlgn="base" hangingPunct="0">
              <a:spcBef>
                <a:spcPct val="30000"/>
              </a:spcBef>
              <a:spcAft>
                <a:spcPct val="0"/>
              </a:spcAft>
              <a:defRPr/>
            </a:pPr>
            <a:r>
              <a:rPr lang="en-US" b="1" baseline="0" dirty="0">
                <a:latin typeface="Gill Sans MT" pitchFamily="34" charset="0"/>
                <a:ea typeface="MS PGothic" pitchFamily="34" charset="-128"/>
                <a:cs typeface="Times New Roman" panose="02020603050405020304" pitchFamily="18" charset="0"/>
              </a:rPr>
              <a:t>And Fred obtains an Elevation Certificate (EC) in </a:t>
            </a:r>
            <a:r>
              <a:rPr lang="en-US" b="1" baseline="0" dirty="0" err="1">
                <a:latin typeface="Gill Sans MT" pitchFamily="34" charset="0"/>
                <a:ea typeface="MS PGothic" pitchFamily="34" charset="-128"/>
                <a:cs typeface="Times New Roman" panose="02020603050405020304" pitchFamily="18" charset="0"/>
              </a:rPr>
              <a:t>Cardova</a:t>
            </a:r>
            <a:r>
              <a:rPr lang="en-US" b="1" baseline="0" dirty="0">
                <a:latin typeface="Gill Sans MT" pitchFamily="34" charset="0"/>
                <a:ea typeface="MS PGothic" pitchFamily="34" charset="-128"/>
                <a:cs typeface="Times New Roman" panose="02020603050405020304" pitchFamily="18" charset="0"/>
              </a:rPr>
              <a:t> in 1994 that determines he is 18.1 </a:t>
            </a:r>
            <a:r>
              <a:rPr lang="en-US" b="1" baseline="0" dirty="0" err="1">
                <a:latin typeface="Gill Sans MT" pitchFamily="34" charset="0"/>
                <a:ea typeface="MS PGothic" pitchFamily="34" charset="-128"/>
                <a:cs typeface="Times New Roman" panose="02020603050405020304" pitchFamily="18" charset="0"/>
              </a:rPr>
              <a:t>ft</a:t>
            </a:r>
            <a:r>
              <a:rPr lang="en-US" b="1" baseline="0" dirty="0">
                <a:latin typeface="Gill Sans MT" pitchFamily="34" charset="0"/>
                <a:ea typeface="MS PGothic" pitchFamily="34" charset="-128"/>
                <a:cs typeface="Times New Roman" panose="02020603050405020304" pitchFamily="18" charset="0"/>
              </a:rPr>
              <a:t> above MLLW.</a:t>
            </a:r>
            <a:endParaRPr lang="en-US" b="1" dirty="0">
              <a:latin typeface="Gill Sans MT" pitchFamily="34" charset="0"/>
              <a:ea typeface="MS PGothic"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45</a:t>
            </a:fld>
            <a:endParaRPr lang="en-US" altLang="en-US"/>
          </a:p>
        </p:txBody>
      </p:sp>
    </p:spTree>
    <p:extLst>
      <p:ext uri="{BB962C8B-B14F-4D97-AF65-F5344CB8AC3E}">
        <p14:creationId xmlns:p14="http://schemas.microsoft.com/office/powerpoint/2010/main" val="1949807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t>You may recognize NGS from</a:t>
            </a:r>
            <a:r>
              <a:rPr lang="en-US" baseline="0" dirty="0"/>
              <a:t> such prestigious appearances like </a:t>
            </a:r>
            <a:r>
              <a:rPr lang="en-US" b="1" baseline="0" dirty="0"/>
              <a:t>section 6.1 of </a:t>
            </a:r>
            <a:r>
              <a:rPr lang="en-US" b="1" dirty="0">
                <a:hlinkClick r:id="rId3" tooltip="Download file: FIS_Report_Template_Nov_2016.docx"/>
              </a:rPr>
              <a:t>Template: Flood Insurance Study (FIS) Report (Nov 2016</a:t>
            </a:r>
            <a:r>
              <a:rPr lang="en-US" dirty="0">
                <a:hlinkClick r:id="rId3" tooltip="Download file: FIS_Report_Template_Nov_2016.docx"/>
              </a:rPr>
              <a:t>)</a:t>
            </a:r>
            <a:endParaRPr lang="en-US" dirty="0"/>
          </a:p>
          <a:p>
            <a:pPr defTabSz="924458" eaLnBrk="0" fontAlgn="base" hangingPunct="0">
              <a:spcBef>
                <a:spcPct val="30000"/>
              </a:spcBef>
              <a:spcAft>
                <a:spcPct val="0"/>
              </a:spcAft>
              <a:defRPr/>
            </a:pPr>
            <a:r>
              <a:rPr lang="en-US" dirty="0"/>
              <a:t>or the </a:t>
            </a:r>
            <a:r>
              <a:rPr lang="en-US" b="1" dirty="0"/>
              <a:t>“NOTE THE USERS” </a:t>
            </a:r>
            <a:r>
              <a:rPr lang="en-US" b="0" dirty="0"/>
              <a:t>section of your favorite FIRM </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a:t>
            </a:fld>
            <a:endParaRPr lang="en-US" altLang="en-US"/>
          </a:p>
        </p:txBody>
      </p:sp>
    </p:spTree>
    <p:extLst>
      <p:ext uri="{BB962C8B-B14F-4D97-AF65-F5344CB8AC3E}">
        <p14:creationId xmlns:p14="http://schemas.microsoft.com/office/powerpoint/2010/main" val="344872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Talk about Susan, 10 years later (water is up and land down in this time </a:t>
            </a:r>
            <a:r>
              <a:rPr lang="en-US" dirty="0">
                <a:latin typeface="Gill Sans MT" pitchFamily="34" charset="0"/>
                <a:ea typeface="MS PGothic" pitchFamily="34" charset="-128"/>
                <a:cs typeface="ＭＳ Ｐゴシック" charset="0"/>
                <a:sym typeface="Wingdings" panose="05000000000000000000" pitchFamily="2" charset="2"/>
              </a:rPr>
              <a:t> risk of flood is increasing for both houses)</a:t>
            </a:r>
            <a:endParaRPr lang="en-US" dirty="0">
              <a:latin typeface="Gill Sans MT" pitchFamily="34" charset="0"/>
              <a:ea typeface="MS PGothic" pitchFamily="34" charset="-128"/>
              <a:cs typeface="Times New Roman" panose="02020603050405020304" pitchFamily="18" charset="0"/>
            </a:endParaRP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Note: Susan’s house is actually up small hill from Fred’s, but in 2004 her EC determines</a:t>
            </a:r>
            <a:r>
              <a:rPr lang="en-US" baseline="0" dirty="0">
                <a:latin typeface="Gill Sans MT" pitchFamily="34" charset="0"/>
                <a:ea typeface="MS PGothic" pitchFamily="34" charset="-128"/>
                <a:cs typeface="Times New Roman" panose="02020603050405020304" pitchFamily="18" charset="0"/>
              </a:rPr>
              <a:t> she’s at 17.9 feet above MLLW.</a:t>
            </a:r>
          </a:p>
          <a:p>
            <a:pPr defTabSz="924458" eaLnBrk="0" fontAlgn="base" hangingPunct="0">
              <a:spcBef>
                <a:spcPct val="30000"/>
              </a:spcBef>
              <a:spcAft>
                <a:spcPct val="0"/>
              </a:spcAft>
              <a:defRPr/>
            </a:pPr>
            <a:r>
              <a:rPr lang="en-US" baseline="0" dirty="0">
                <a:latin typeface="Gill Sans MT" pitchFamily="34" charset="0"/>
                <a:ea typeface="MS PGothic" pitchFamily="34" charset="-128"/>
                <a:cs typeface="Times New Roman" panose="02020603050405020304" pitchFamily="18" charset="0"/>
              </a:rPr>
              <a:t>*Is her EC correct?</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46</a:t>
            </a:fld>
            <a:endParaRPr lang="en-US" altLang="en-US"/>
          </a:p>
        </p:txBody>
      </p:sp>
    </p:spTree>
    <p:extLst>
      <p:ext uri="{BB962C8B-B14F-4D97-AF65-F5344CB8AC3E}">
        <p14:creationId xmlns:p14="http://schemas.microsoft.com/office/powerpoint/2010/main" val="3821157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a:t>
            </a:r>
            <a:r>
              <a:rPr lang="en-US" dirty="0"/>
              <a:t>Fred</a:t>
            </a:r>
            <a:r>
              <a:rPr lang="en-US" baseline="0" dirty="0"/>
              <a:t> is “out” of flood zone due to his grandfathered elevation, but Susan in “in” (she is not really, because these elevations are not relative to the same FIS datum)</a:t>
            </a:r>
          </a:p>
          <a:p>
            <a:r>
              <a:rPr lang="en-US" baseline="0" dirty="0">
                <a:sym typeface="Wingdings" panose="05000000000000000000" pitchFamily="2" charset="2"/>
              </a:rPr>
              <a:t> No one in this scenario paid attention to the tidal epoch of the MLLW datum</a:t>
            </a:r>
            <a:endParaRPr lang="en-US" dirty="0"/>
          </a:p>
          <a:p>
            <a:r>
              <a:rPr lang="en-US" dirty="0"/>
              <a:t>*FEMA guidance says that “BFE stays fixed</a:t>
            </a:r>
            <a:r>
              <a:rPr lang="en-US" baseline="0" dirty="0"/>
              <a:t> even if there is subsidence.” (a bit ambiguous if BFE is relative to a non-fixed datum)</a:t>
            </a:r>
            <a:endParaRPr lang="en-US" dirty="0"/>
          </a:p>
          <a:p>
            <a:r>
              <a:rPr lang="en-US" dirty="0"/>
              <a:t>Susan’s EC is NOT to the same datum as the BFE,</a:t>
            </a:r>
            <a:r>
              <a:rPr lang="en-US" baseline="0" dirty="0"/>
              <a:t> but p</a:t>
            </a:r>
            <a:r>
              <a:rPr lang="en-US" dirty="0"/>
              <a:t>erhaps </a:t>
            </a:r>
            <a:r>
              <a:rPr lang="en-US" baseline="0" dirty="0"/>
              <a:t>Susan’s EC reflects her true risk, and Fred just got lucky with timing?</a:t>
            </a:r>
          </a:p>
          <a:p>
            <a:r>
              <a:rPr lang="en-US" baseline="0" dirty="0">
                <a:sym typeface="Wingdings" panose="05000000000000000000" pitchFamily="2" charset="2"/>
              </a:rPr>
              <a:t> This is not how we want to be calculating elevations for the purposes of informed flood preparedness.</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47</a:t>
            </a:fld>
            <a:endParaRPr lang="en-US" altLang="en-US"/>
          </a:p>
        </p:txBody>
      </p:sp>
    </p:spTree>
    <p:extLst>
      <p:ext uri="{BB962C8B-B14F-4D97-AF65-F5344CB8AC3E}">
        <p14:creationId xmlns:p14="http://schemas.microsoft.com/office/powerpoint/2010/main" val="1992813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dirty="0">
                <a:latin typeface="Gill Sans MT" pitchFamily="34" charset="0"/>
                <a:ea typeface="MS PGothic" pitchFamily="34" charset="-128"/>
                <a:cs typeface="ＭＳ Ｐゴシック" charset="0"/>
              </a:rPr>
              <a:t>The Cordova 1979 FIS was updated in 2015.</a:t>
            </a:r>
          </a:p>
          <a:p>
            <a:pPr defTabSz="924458" eaLnBrk="0" fontAlgn="base" hangingPunct="0">
              <a:spcBef>
                <a:spcPct val="30000"/>
              </a:spcBef>
              <a:spcAft>
                <a:spcPct val="0"/>
              </a:spcAft>
              <a:defRPr/>
            </a:pPr>
            <a:r>
              <a:rPr lang="en-US" b="1" dirty="0">
                <a:latin typeface="Gill Sans MT" pitchFamily="34" charset="0"/>
                <a:ea typeface="MS PGothic" pitchFamily="34" charset="-128"/>
                <a:cs typeface="Times New Roman" panose="02020603050405020304" pitchFamily="18" charset="0"/>
              </a:rPr>
              <a:t>The FIS was updated for BFEs relative to NAVD88</a:t>
            </a:r>
            <a:r>
              <a:rPr lang="en-US" dirty="0">
                <a:latin typeface="Gill Sans MT" pitchFamily="34" charset="0"/>
                <a:ea typeface="MS PGothic" pitchFamily="34" charset="-128"/>
                <a:cs typeface="Times New Roman" panose="02020603050405020304" pitchFamily="18" charset="0"/>
              </a:rPr>
              <a:t>, and a conversion value was provided that does not specify tidal epoch.</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If this equation is used on Susan’s EC, her elevation is now ‘correct’?</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*Without</a:t>
            </a:r>
            <a:r>
              <a:rPr lang="en-US" baseline="0" dirty="0">
                <a:latin typeface="Gill Sans MT" pitchFamily="34" charset="0"/>
                <a:ea typeface="MS PGothic" pitchFamily="34" charset="-128"/>
                <a:cs typeface="Times New Roman" panose="02020603050405020304" pitchFamily="18" charset="0"/>
              </a:rPr>
              <a:t> a</a:t>
            </a:r>
            <a:r>
              <a:rPr lang="en-US" dirty="0">
                <a:latin typeface="Gill Sans MT" pitchFamily="34" charset="0"/>
                <a:ea typeface="MS PGothic" pitchFamily="34" charset="-128"/>
                <a:cs typeface="Times New Roman" panose="02020603050405020304" pitchFamily="18" charset="0"/>
              </a:rPr>
              <a:t> NTDE defined, can we know for sure?  -NO</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If this equation is applied to Fred’s EC, does he now have a NAVD88 EC compliant with the new FIS?  NO </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How would the local Flood Plain Manager know the difference when going through the process of Elevation Certificate updates?   </a:t>
            </a:r>
          </a:p>
          <a:p>
            <a:pPr defTabSz="924458" eaLnBrk="0" fontAlgn="base" hangingPunct="0">
              <a:spcBef>
                <a:spcPct val="30000"/>
              </a:spcBef>
              <a:spcAft>
                <a:spcPct val="0"/>
              </a:spcAft>
              <a:defRPr/>
            </a:pPr>
            <a:r>
              <a:rPr lang="en-US" dirty="0">
                <a:latin typeface="Gill Sans MT" pitchFamily="34" charset="0"/>
                <a:ea typeface="MS PGothic" pitchFamily="34" charset="-128"/>
                <a:cs typeface="Times New Roman" panose="02020603050405020304" pitchFamily="18" charset="0"/>
              </a:rPr>
              <a:t>*This</a:t>
            </a:r>
            <a:r>
              <a:rPr lang="en-US" baseline="0" dirty="0">
                <a:latin typeface="Gill Sans MT" pitchFamily="34" charset="0"/>
                <a:ea typeface="MS PGothic" pitchFamily="34" charset="-128"/>
                <a:cs typeface="Times New Roman" panose="02020603050405020304" pitchFamily="18" charset="0"/>
              </a:rPr>
              <a:t> example is one of many that </a:t>
            </a:r>
            <a:r>
              <a:rPr lang="en-US" b="1" dirty="0">
                <a:latin typeface="Gill Sans MT" pitchFamily="34" charset="0"/>
                <a:ea typeface="MS PGothic" pitchFamily="34" charset="-128"/>
                <a:cs typeface="Times New Roman" panose="02020603050405020304" pitchFamily="18" charset="0"/>
              </a:rPr>
              <a:t>REINFORCES THE IMPORTANCE OF METADATA!!!!!</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48</a:t>
            </a:fld>
            <a:endParaRPr lang="en-US" altLang="en-US"/>
          </a:p>
        </p:txBody>
      </p:sp>
    </p:spTree>
    <p:extLst>
      <p:ext uri="{BB962C8B-B14F-4D97-AF65-F5344CB8AC3E}">
        <p14:creationId xmlns:p14="http://schemas.microsoft.com/office/powerpoint/2010/main" val="3159035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The exact content and format may vary, but these general recommendations are specific to projects with a vertical emphasis.</a:t>
            </a:r>
          </a:p>
          <a:p>
            <a:r>
              <a:rPr lang="en-US" i="1" baseline="0" dirty="0"/>
              <a:t>Also, whenever possible, even before 2022:</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Document</a:t>
            </a:r>
            <a:r>
              <a:rPr lang="en-US" baseline="0" dirty="0">
                <a:latin typeface="Arial" panose="020B0604020202020204" pitchFamily="34" charset="0"/>
                <a:cs typeface="Arial" panose="020B0604020202020204" pitchFamily="34" charset="0"/>
              </a:rPr>
              <a:t> equipment used,</a:t>
            </a:r>
            <a:r>
              <a:rPr lang="en-US" dirty="0">
                <a:latin typeface="Arial" panose="020B0604020202020204" pitchFamily="34" charset="0"/>
                <a:cs typeface="Arial" panose="020B0604020202020204" pitchFamily="34" charset="0"/>
              </a:rPr>
              <a:t> source/date of survey, any software used for conversions</a:t>
            </a:r>
            <a:r>
              <a:rPr lang="en-US" baseline="0" dirty="0">
                <a:latin typeface="Arial" panose="020B0604020202020204" pitchFamily="34" charset="0"/>
                <a:cs typeface="Arial" panose="020B0604020202020204" pitchFamily="34" charset="0"/>
              </a:rPr>
              <a:t> and/or </a:t>
            </a:r>
            <a:r>
              <a:rPr lang="en-US" dirty="0">
                <a:latin typeface="Arial" panose="020B0604020202020204" pitchFamily="34" charset="0"/>
                <a:cs typeface="Arial" panose="020B0604020202020204" pitchFamily="34" charset="0"/>
              </a:rPr>
              <a:t>transformations,</a:t>
            </a:r>
            <a:r>
              <a:rPr lang="en-US" baseline="0" dirty="0">
                <a:latin typeface="Arial" panose="020B0604020202020204" pitchFamily="34" charset="0"/>
                <a:cs typeface="Arial" panose="020B0604020202020204" pitchFamily="34" charset="0"/>
              </a:rPr>
              <a:t> and record their parameters and</a:t>
            </a:r>
            <a:r>
              <a:rPr lang="en-US" dirty="0">
                <a:latin typeface="Arial" panose="020B0604020202020204" pitchFamily="34" charset="0"/>
                <a:cs typeface="Arial" panose="020B0604020202020204" pitchFamily="34" charset="0"/>
              </a:rPr>
              <a:t> the</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name</a:t>
            </a:r>
            <a:r>
              <a:rPr lang="en-US" baseline="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version numbers.</a:t>
            </a:r>
          </a:p>
          <a:p>
            <a:pPr marL="231115" indent="-231115">
              <a:buFont typeface="+mj-lt"/>
              <a:buAutoNum type="arabicPeriod"/>
            </a:pPr>
            <a:r>
              <a:rPr lang="en-US" dirty="0">
                <a:latin typeface="Arial" panose="020B0604020202020204" pitchFamily="34" charset="0"/>
                <a:cs typeface="Arial" panose="020B0604020202020204" pitchFamily="34" charset="0"/>
              </a:rPr>
              <a:t>Retain your raw GPS/GNSS files and all other raw data files and</a:t>
            </a:r>
            <a:r>
              <a:rPr lang="en-US" baseline="0" dirty="0">
                <a:latin typeface="Arial" panose="020B0604020202020204" pitchFamily="34" charset="0"/>
                <a:cs typeface="Arial" panose="020B0604020202020204" pitchFamily="34" charset="0"/>
              </a:rPr>
              <a:t> information collected</a:t>
            </a:r>
            <a:r>
              <a:rPr lang="en-US" dirty="0">
                <a:latin typeface="Arial" panose="020B0604020202020204" pitchFamily="34" charset="0"/>
                <a:cs typeface="Arial" panose="020B0604020202020204" pitchFamily="34" charset="0"/>
              </a:rPr>
              <a:t>.</a:t>
            </a:r>
          </a:p>
          <a:p>
            <a:pPr marL="231115" indent="-231115">
              <a:buFont typeface="+mj-lt"/>
              <a:buAutoNum type="arabicPeriod"/>
            </a:pPr>
            <a:r>
              <a:rPr lang="en-US" dirty="0">
                <a:latin typeface="Arial" panose="020B0604020202020204" pitchFamily="34" charset="0"/>
                <a:cs typeface="Arial" panose="020B0604020202020204" pitchFamily="34" charset="0"/>
              </a:rPr>
              <a:t>Document any additional potentially relative information.</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64</a:t>
            </a:fld>
            <a:endParaRPr lang="en-US" altLang="en-US"/>
          </a:p>
        </p:txBody>
      </p:sp>
    </p:spTree>
    <p:extLst>
      <p:ext uri="{BB962C8B-B14F-4D97-AF65-F5344CB8AC3E}">
        <p14:creationId xmlns:p14="http://schemas.microsoft.com/office/powerpoint/2010/main" val="3680198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have made improvements over time, as seen in the old Elevation Certificate Forms (this one is from Juneau)</a:t>
            </a:r>
            <a:endParaRPr lang="en-US" dirty="0"/>
          </a:p>
          <a:p>
            <a:pPr marL="173336" indent="-173336">
              <a:buFont typeface="Arial" panose="020B0604020202020204" pitchFamily="34" charset="0"/>
              <a:buChar char="•"/>
            </a:pPr>
            <a:r>
              <a:rPr lang="en-US" dirty="0"/>
              <a:t>The</a:t>
            </a:r>
            <a:r>
              <a:rPr lang="en-US" baseline="0" dirty="0"/>
              <a:t> o</a:t>
            </a:r>
            <a:r>
              <a:rPr lang="en-US" dirty="0"/>
              <a:t>ld</a:t>
            </a:r>
            <a:r>
              <a:rPr lang="en-US" baseline="0" dirty="0"/>
              <a:t> form has issues.  Not enough metadata</a:t>
            </a:r>
          </a:p>
          <a:p>
            <a:pPr marL="173336" indent="-173336">
              <a:buFont typeface="Arial" panose="020B0604020202020204" pitchFamily="34" charset="0"/>
              <a:buChar char="•"/>
            </a:pPr>
            <a:r>
              <a:rPr lang="en-US" baseline="0" dirty="0"/>
              <a:t>This is a very common issue in Alaska</a:t>
            </a:r>
          </a:p>
          <a:p>
            <a:pPr marL="173336" indent="-173336">
              <a:buFont typeface="Arial" panose="020B0604020202020204" pitchFamily="34" charset="0"/>
              <a:buChar char="•"/>
            </a:pPr>
            <a:r>
              <a:rPr lang="en-US" baseline="0" dirty="0"/>
              <a:t>The insurer takes the datum label on the EC at face value</a:t>
            </a:r>
          </a:p>
          <a:p>
            <a:pPr marL="173336" indent="-173336">
              <a:buFont typeface="Arial" panose="020B0604020202020204" pitchFamily="34" charset="0"/>
              <a:buChar char="•"/>
            </a:pPr>
            <a:r>
              <a:rPr lang="en-US" baseline="0" dirty="0"/>
              <a:t>A conversion value may not exist OR may demonstrate that datum is </a:t>
            </a:r>
            <a:r>
              <a:rPr lang="en-US" baseline="0" dirty="0" err="1"/>
              <a:t>mis</a:t>
            </a:r>
            <a:r>
              <a:rPr lang="en-US" baseline="0" dirty="0"/>
              <a:t>-labeled by resulting in an unreasonable elevation</a:t>
            </a:r>
          </a:p>
          <a:p>
            <a:pPr marL="173336" indent="-173336">
              <a:buFont typeface="Arial" panose="020B0604020202020204" pitchFamily="34" charset="0"/>
              <a:buChar char="•"/>
            </a:pPr>
            <a:r>
              <a:rPr lang="en-US" baseline="0" dirty="0"/>
              <a:t>In these cases, you must defer to a licensed surveyor for interpretation, or the property will require a re-survey</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67</a:t>
            </a:fld>
            <a:endParaRPr lang="en-US" altLang="en-US"/>
          </a:p>
        </p:txBody>
      </p:sp>
    </p:spTree>
    <p:extLst>
      <p:ext uri="{BB962C8B-B14F-4D97-AF65-F5344CB8AC3E}">
        <p14:creationId xmlns:p14="http://schemas.microsoft.com/office/powerpoint/2010/main" val="990145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3"/>
          <p:cNvSpPr>
            <a:spLocks noGrp="1" noChangeArrowheads="1"/>
          </p:cNvSpPr>
          <p:nvPr>
            <p:ph type="dt" sz="quarter" idx="1"/>
          </p:nvPr>
        </p:nvSpPr>
        <p:spPr>
          <a:noFill/>
        </p:spPr>
        <p:txBody>
          <a:bodyPr/>
          <a:lstStyle/>
          <a:p>
            <a:pPr defTabSz="924458" fontAlgn="base">
              <a:spcBef>
                <a:spcPct val="0"/>
              </a:spcBef>
              <a:spcAft>
                <a:spcPct val="0"/>
              </a:spcAft>
              <a:defRPr/>
            </a:pPr>
            <a:r>
              <a:rPr lang="en-US">
                <a:solidFill>
                  <a:prstClr val="black"/>
                </a:solidFill>
                <a:latin typeface="Arial" pitchFamily="34" charset="0"/>
                <a:ea typeface="ＭＳ Ｐゴシック" pitchFamily="34" charset="-128"/>
              </a:rPr>
              <a:t>December 18, 2009</a:t>
            </a:r>
          </a:p>
        </p:txBody>
      </p:sp>
      <p:sp>
        <p:nvSpPr>
          <p:cNvPr id="375810" name="Rectangle 7"/>
          <p:cNvSpPr>
            <a:spLocks noGrp="1" noChangeArrowheads="1"/>
          </p:cNvSpPr>
          <p:nvPr>
            <p:ph type="sldNum" sz="quarter" idx="5"/>
          </p:nvPr>
        </p:nvSpPr>
        <p:spPr>
          <a:noFill/>
        </p:spPr>
        <p:txBody>
          <a:bodyPr/>
          <a:lstStyle/>
          <a:p>
            <a:pPr defTabSz="924458" fontAlgn="base">
              <a:spcBef>
                <a:spcPct val="0"/>
              </a:spcBef>
              <a:spcAft>
                <a:spcPct val="0"/>
              </a:spcAft>
              <a:defRPr/>
            </a:pPr>
            <a:fld id="{BC436DC6-0B13-48FB-AC36-6CE22D9CC57C}" type="slidenum">
              <a:rPr lang="en-US">
                <a:solidFill>
                  <a:prstClr val="black"/>
                </a:solidFill>
                <a:latin typeface="Arial" pitchFamily="34" charset="0"/>
                <a:ea typeface="ＭＳ Ｐゴシック" pitchFamily="34" charset="-128"/>
              </a:rPr>
              <a:pPr defTabSz="924458" fontAlgn="base">
                <a:spcBef>
                  <a:spcPct val="0"/>
                </a:spcBef>
                <a:spcAft>
                  <a:spcPct val="0"/>
                </a:spcAft>
                <a:defRPr/>
              </a:pPr>
              <a:t>68</a:t>
            </a:fld>
            <a:endParaRPr lang="en-US">
              <a:solidFill>
                <a:prstClr val="black"/>
              </a:solidFill>
              <a:latin typeface="Arial" pitchFamily="34" charset="0"/>
              <a:ea typeface="ＭＳ Ｐゴシック" pitchFamily="34" charset="-128"/>
            </a:endParaRPr>
          </a:p>
        </p:txBody>
      </p:sp>
      <p:sp>
        <p:nvSpPr>
          <p:cNvPr id="375811" name="Rectangle 2"/>
          <p:cNvSpPr>
            <a:spLocks noGrp="1" noRot="1" noChangeAspect="1" noChangeArrowheads="1" noTextEdit="1"/>
          </p:cNvSpPr>
          <p:nvPr>
            <p:ph type="sldImg"/>
          </p:nvPr>
        </p:nvSpPr>
        <p:spPr>
          <a:xfrm>
            <a:off x="1239838" y="733425"/>
            <a:ext cx="4857750" cy="3643313"/>
          </a:xfrm>
          <a:ln/>
        </p:spPr>
      </p:sp>
      <p:sp>
        <p:nvSpPr>
          <p:cNvPr id="375812" name="Rectangle 3"/>
          <p:cNvSpPr>
            <a:spLocks noGrp="1" noChangeArrowheads="1"/>
          </p:cNvSpPr>
          <p:nvPr>
            <p:ph type="body" idx="1"/>
          </p:nvPr>
        </p:nvSpPr>
        <p:spPr>
          <a:xfrm>
            <a:off x="979413" y="4622510"/>
            <a:ext cx="5381779" cy="4376064"/>
          </a:xfrm>
          <a:noFill/>
          <a:ln/>
        </p:spPr>
        <p:txBody>
          <a:bodyPr>
            <a:normAutofit/>
          </a:bodyPr>
          <a:lstStyle/>
          <a:p>
            <a:pPr lvl="1" eaLnBrk="1" hangingPunct="1">
              <a:buFont typeface="Wingdings" pitchFamily="2" charset="2"/>
              <a:buNone/>
            </a:pPr>
            <a:r>
              <a:rPr lang="en-US" sz="1100" dirty="0">
                <a:solidFill>
                  <a:srgbClr val="333333"/>
                </a:solidFill>
                <a:latin typeface="Arial" charset="0"/>
              </a:rPr>
              <a:t>On</a:t>
            </a:r>
            <a:r>
              <a:rPr lang="en-US" sz="1100" baseline="0" dirty="0">
                <a:solidFill>
                  <a:srgbClr val="333333"/>
                </a:solidFill>
                <a:latin typeface="Arial" charset="0"/>
              </a:rPr>
              <a:t> the n</a:t>
            </a:r>
            <a:r>
              <a:rPr lang="en-US" sz="1100" dirty="0">
                <a:solidFill>
                  <a:srgbClr val="333333"/>
                </a:solidFill>
                <a:latin typeface="Arial" charset="0"/>
              </a:rPr>
              <a:t>ew elevation</a:t>
            </a:r>
            <a:r>
              <a:rPr lang="en-US" sz="1100" baseline="0" dirty="0">
                <a:solidFill>
                  <a:srgbClr val="333333"/>
                </a:solidFill>
                <a:latin typeface="Arial" charset="0"/>
              </a:rPr>
              <a:t> certificate documents:</a:t>
            </a:r>
            <a:endParaRPr lang="en-US" sz="1100" dirty="0">
              <a:solidFill>
                <a:srgbClr val="333333"/>
              </a:solidFill>
              <a:latin typeface="Arial" charset="0"/>
            </a:endParaRPr>
          </a:p>
          <a:p>
            <a:pPr lvl="1" eaLnBrk="1" hangingPunct="1">
              <a:buFont typeface="Wingdings" pitchFamily="2" charset="2"/>
              <a:buNone/>
            </a:pPr>
            <a:r>
              <a:rPr lang="en-US" sz="1100" dirty="0">
                <a:solidFill>
                  <a:srgbClr val="333333"/>
                </a:solidFill>
                <a:latin typeface="Arial" charset="0"/>
              </a:rPr>
              <a:t>There</a:t>
            </a:r>
            <a:r>
              <a:rPr lang="en-US" sz="1100" baseline="0" dirty="0">
                <a:solidFill>
                  <a:srgbClr val="333333"/>
                </a:solidFill>
                <a:latin typeface="Arial" charset="0"/>
              </a:rPr>
              <a:t> is </a:t>
            </a:r>
            <a:r>
              <a:rPr lang="en-US" sz="1100" dirty="0">
                <a:solidFill>
                  <a:srgbClr val="333333"/>
                </a:solidFill>
                <a:latin typeface="Arial" charset="0"/>
              </a:rPr>
              <a:t>extra space to add information about the source.</a:t>
            </a:r>
          </a:p>
          <a:p>
            <a:pPr lvl="1" eaLnBrk="1" hangingPunct="1">
              <a:buFont typeface="Wingdings" pitchFamily="2" charset="2"/>
              <a:buNone/>
            </a:pPr>
            <a:r>
              <a:rPr lang="en-US" sz="1100" dirty="0">
                <a:solidFill>
                  <a:srgbClr val="333333"/>
                </a:solidFill>
                <a:latin typeface="Arial" charset="0"/>
              </a:rPr>
              <a:t>If you look in the instructions, licensed professionals completing this form are not restricted to just this space, and they may provide attachments if extra explanation is necessary.</a:t>
            </a:r>
          </a:p>
        </p:txBody>
      </p:sp>
    </p:spTree>
    <p:extLst>
      <p:ext uri="{BB962C8B-B14F-4D97-AF65-F5344CB8AC3E}">
        <p14:creationId xmlns:p14="http://schemas.microsoft.com/office/powerpoint/2010/main" val="35385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8C5A6246-21F9-416C-BD6D-2D5049A04672}" type="slidenum">
              <a:rPr lang="en-US" smtClean="0"/>
              <a:t>69</a:t>
            </a:fld>
            <a:endParaRPr lang="en-US"/>
          </a:p>
        </p:txBody>
      </p:sp>
    </p:spTree>
    <p:extLst>
      <p:ext uri="{BB962C8B-B14F-4D97-AF65-F5344CB8AC3E}">
        <p14:creationId xmlns:p14="http://schemas.microsoft.com/office/powerpoint/2010/main" val="2166065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This presentation is</a:t>
            </a:r>
            <a:r>
              <a:rPr lang="en-US" baseline="0" dirty="0"/>
              <a:t> intended to raise awareness about the upcoming changes and what they mean for floodplain mapping, but you probably have lots of remaining questions and w</a:t>
            </a:r>
            <a:r>
              <a:rPr lang="en-US" dirty="0">
                <a:latin typeface="Arial" panose="020B0604020202020204" pitchFamily="34" charset="0"/>
                <a:cs typeface="Arial" panose="020B0604020202020204" pitchFamily="34" charset="0"/>
              </a:rPr>
              <a:t>e have a lot of </a:t>
            </a:r>
            <a:r>
              <a:rPr lang="en-US" b="1" dirty="0">
                <a:latin typeface="Arial" panose="020B0604020202020204" pitchFamily="34" charset="0"/>
                <a:cs typeface="Arial" panose="020B0604020202020204" pitchFamily="34" charset="0"/>
              </a:rPr>
              <a:t>resources online </a:t>
            </a:r>
            <a:r>
              <a:rPr lang="en-US" dirty="0">
                <a:latin typeface="Arial" panose="020B0604020202020204" pitchFamily="34" charset="0"/>
                <a:cs typeface="Arial" panose="020B0604020202020204" pitchFamily="34" charset="0"/>
              </a:rPr>
              <a:t>at our website</a:t>
            </a:r>
          </a:p>
          <a:p>
            <a:endParaRPr lang="en-US" b="1"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Please spread the word, and </a:t>
            </a:r>
          </a:p>
          <a:p>
            <a:pPr marL="231115" indent="-231115">
              <a:buFont typeface="+mj-lt"/>
              <a:buAutoNum type="arabicPeriod"/>
            </a:pPr>
            <a:r>
              <a:rPr lang="en-US" dirty="0">
                <a:latin typeface="Arial" panose="020B0604020202020204" pitchFamily="34" charset="0"/>
                <a:cs typeface="Arial" panose="020B0604020202020204" pitchFamily="34" charset="0"/>
              </a:rPr>
              <a:t>make an effort to keep yourself and your colleagues informed. </a:t>
            </a:r>
          </a:p>
          <a:p>
            <a:pPr marL="231115" indent="-231115">
              <a:buFont typeface="+mj-lt"/>
              <a:buAutoNum type="arabicPeriod"/>
            </a:pPr>
            <a:r>
              <a:rPr lang="en-US" dirty="0">
                <a:latin typeface="Arial" panose="020B0604020202020204" pitchFamily="34" charset="0"/>
                <a:cs typeface="Arial" panose="020B0604020202020204" pitchFamily="34" charset="0"/>
              </a:rPr>
              <a:t>Tell us what content is missing or how we can make it better!</a:t>
            </a:r>
          </a:p>
          <a:p>
            <a:endParaRPr lang="en-US" dirty="0"/>
          </a:p>
        </p:txBody>
      </p:sp>
      <p:sp>
        <p:nvSpPr>
          <p:cNvPr id="4" name="Slide Number Placeholder 3"/>
          <p:cNvSpPr>
            <a:spLocks noGrp="1"/>
          </p:cNvSpPr>
          <p:nvPr>
            <p:ph type="sldNum" sz="quarter" idx="10"/>
          </p:nvPr>
        </p:nvSpPr>
        <p:spPr/>
        <p:txBody>
          <a:bodyPr/>
          <a:lstStyle/>
          <a:p>
            <a:fld id="{8C5A6246-21F9-416C-BD6D-2D5049A04672}" type="slidenum">
              <a:rPr lang="en-US" smtClean="0"/>
              <a:t>70</a:t>
            </a:fld>
            <a:endParaRPr lang="en-US"/>
          </a:p>
        </p:txBody>
      </p:sp>
    </p:spTree>
    <p:extLst>
      <p:ext uri="{BB962C8B-B14F-4D97-AF65-F5344CB8AC3E}">
        <p14:creationId xmlns:p14="http://schemas.microsoft.com/office/powerpoint/2010/main" val="3814378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latin typeface="Arial" panose="020B0604020202020204" pitchFamily="34" charset="0"/>
                <a:cs typeface="Arial" panose="020B0604020202020204" pitchFamily="34" charset="0"/>
              </a:rPr>
              <a:t>I’m</a:t>
            </a:r>
            <a:r>
              <a:rPr lang="en-US" i="1" baseline="0" dirty="0">
                <a:latin typeface="Arial" panose="020B0604020202020204" pitchFamily="34" charset="0"/>
                <a:cs typeface="Arial" panose="020B0604020202020204" pitchFamily="34" charset="0"/>
              </a:rPr>
              <a:t> going to highlight a few</a:t>
            </a:r>
            <a:r>
              <a:rPr lang="en-US" i="1" dirty="0">
                <a:latin typeface="Arial" panose="020B0604020202020204" pitchFamily="34" charset="0"/>
                <a:cs typeface="Arial" panose="020B0604020202020204" pitchFamily="34" charset="0"/>
              </a:rPr>
              <a:t> online resources, beginning with our </a:t>
            </a:r>
            <a:r>
              <a:rPr lang="en-US" b="1" i="1" dirty="0">
                <a:latin typeface="Arial" panose="020B0604020202020204" pitchFamily="34" charset="0"/>
                <a:cs typeface="Arial" panose="020B0604020202020204" pitchFamily="34" charset="0"/>
              </a:rPr>
              <a:t>new </a:t>
            </a:r>
            <a:r>
              <a:rPr lang="en-US" b="1" i="1" dirty="0" err="1">
                <a:latin typeface="Arial" panose="020B0604020202020204" pitchFamily="34" charset="0"/>
                <a:cs typeface="Arial" panose="020B0604020202020204" pitchFamily="34" charset="0"/>
              </a:rPr>
              <a:t>datums</a:t>
            </a:r>
            <a:r>
              <a:rPr lang="en-US" b="1" i="1"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web site.</a:t>
            </a:r>
          </a:p>
          <a:p>
            <a:r>
              <a:rPr lang="en-US" dirty="0">
                <a:latin typeface="Arial" panose="020B0604020202020204" pitchFamily="34" charset="0"/>
                <a:cs typeface="Arial" panose="020B0604020202020204" pitchFamily="34" charset="0"/>
              </a:rPr>
              <a:t>Visit our site. It has information today, and we’ll continue to update it.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71</a:t>
            </a:fld>
            <a:endParaRPr lang="en-US" altLang="en-US"/>
          </a:p>
        </p:txBody>
      </p:sp>
    </p:spTree>
    <p:extLst>
      <p:ext uri="{BB962C8B-B14F-4D97-AF65-F5344CB8AC3E}">
        <p14:creationId xmlns:p14="http://schemas.microsoft.com/office/powerpoint/2010/main" val="21145467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You can also access our science and education resources from the drop</a:t>
            </a:r>
            <a:r>
              <a:rPr lang="en-US" b="1" baseline="0" dirty="0">
                <a:latin typeface="Arial" panose="020B0604020202020204" pitchFamily="34" charset="0"/>
                <a:cs typeface="Arial" panose="020B0604020202020204" pitchFamily="34" charset="0"/>
              </a:rPr>
              <a:t> down menu on our main page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C5A6246-21F9-416C-BD6D-2D5049A04672}" type="slidenum">
              <a:rPr lang="en-US" smtClean="0"/>
              <a:t>72</a:t>
            </a:fld>
            <a:endParaRPr lang="en-US"/>
          </a:p>
        </p:txBody>
      </p:sp>
    </p:spTree>
    <p:extLst>
      <p:ext uri="{BB962C8B-B14F-4D97-AF65-F5344CB8AC3E}">
        <p14:creationId xmlns:p14="http://schemas.microsoft.com/office/powerpoint/2010/main" val="2865481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eaLnBrk="0" fontAlgn="base" hangingPunct="0">
              <a:spcBef>
                <a:spcPct val="30000"/>
              </a:spcBef>
              <a:spcAft>
                <a:spcPct val="0"/>
              </a:spcAft>
              <a:defRPr/>
            </a:pPr>
            <a:r>
              <a:rPr lang="en-US" b="1" dirty="0">
                <a:latin typeface="Arial" panose="020B0604020202020204" pitchFamily="34" charset="0"/>
                <a:cs typeface="Arial" panose="020B0604020202020204" pitchFamily="34" charset="0"/>
              </a:rPr>
              <a:t>Here,</a:t>
            </a:r>
            <a:r>
              <a:rPr lang="en-US" b="1" baseline="0" dirty="0">
                <a:latin typeface="Arial" panose="020B0604020202020204" pitchFamily="34" charset="0"/>
                <a:cs typeface="Arial" panose="020B0604020202020204" pitchFamily="34" charset="0"/>
              </a:rPr>
              <a:t> we </a:t>
            </a:r>
            <a:r>
              <a:rPr lang="en-US" b="1" dirty="0">
                <a:latin typeface="Arial" panose="020B0604020202020204" pitchFamily="34" charset="0"/>
                <a:cs typeface="Arial" panose="020B0604020202020204" pitchFamily="34" charset="0"/>
              </a:rPr>
              <a:t>simplify the NSRS </a:t>
            </a:r>
            <a:r>
              <a:rPr lang="en-US" dirty="0">
                <a:latin typeface="Arial" panose="020B0604020202020204" pitchFamily="34" charset="0"/>
                <a:cs typeface="Arial" panose="020B0604020202020204" pitchFamily="34" charset="0"/>
              </a:rPr>
              <a:t>down to its primary elements:</a:t>
            </a:r>
          </a:p>
          <a:p>
            <a:pPr defTabSz="924458" eaLnBrk="0" fontAlgn="base" hangingPunct="0">
              <a:spcBef>
                <a:spcPct val="30000"/>
              </a:spcBef>
              <a:spcAft>
                <a:spcPct val="0"/>
              </a:spcAft>
              <a:defRPr/>
            </a:pPr>
            <a:endParaRPr lang="en-US" dirty="0">
              <a:latin typeface="Arial" panose="020B0604020202020204" pitchFamily="34" charset="0"/>
              <a:cs typeface="Arial" panose="020B0604020202020204" pitchFamily="34" charset="0"/>
            </a:endParaRPr>
          </a:p>
          <a:p>
            <a:pPr marL="231115" indent="-231115" defTabSz="924458" eaLnBrk="0" fontAlgn="base" hangingPunct="0">
              <a:spcBef>
                <a:spcPct val="30000"/>
              </a:spcBef>
              <a:spcAft>
                <a:spcPct val="0"/>
              </a:spcAft>
              <a:buFont typeface="+mj-lt"/>
              <a:buAutoNum type="arabicPeriod"/>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horizontal</a:t>
            </a:r>
            <a:r>
              <a:rPr lang="en-US" dirty="0">
                <a:latin typeface="Arial" panose="020B0604020202020204" pitchFamily="34" charset="0"/>
                <a:cs typeface="Arial" panose="020B0604020202020204" pitchFamily="34" charset="0"/>
              </a:rPr>
              <a:t> component is the North American Datum of 1983</a:t>
            </a:r>
            <a:r>
              <a:rPr lang="en-US" baseline="0"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sym typeface="Wingdings" panose="05000000000000000000" pitchFamily="2" charset="2"/>
              </a:rPr>
              <a:t> NA</a:t>
            </a:r>
            <a:r>
              <a:rPr lang="en-US" dirty="0">
                <a:latin typeface="Arial" panose="020B0604020202020204" pitchFamily="34" charset="0"/>
                <a:cs typeface="Arial" panose="020B0604020202020204" pitchFamily="34" charset="0"/>
              </a:rPr>
              <a:t>D 83(2011) epoch 2010.00</a:t>
            </a:r>
            <a:r>
              <a:rPr lang="en-US" baseline="0"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sym typeface="Wingdings" panose="05000000000000000000" pitchFamily="2" charset="2"/>
              </a:rPr>
              <a:t> Horizontal Datum; Realization/Adjustment; Reference Epoch</a:t>
            </a:r>
            <a:r>
              <a:rPr lang="en-US" dirty="0">
                <a:latin typeface="Arial" panose="020B0604020202020204" pitchFamily="34" charset="0"/>
                <a:cs typeface="Arial" panose="020B0604020202020204" pitchFamily="34" charset="0"/>
              </a:rPr>
              <a:t> </a:t>
            </a:r>
          </a:p>
          <a:p>
            <a:pPr marL="231115" indent="-231115" defTabSz="924458" eaLnBrk="0" fontAlgn="base" hangingPunct="0">
              <a:spcBef>
                <a:spcPct val="30000"/>
              </a:spcBef>
              <a:spcAft>
                <a:spcPct val="0"/>
              </a:spcAft>
              <a:buFont typeface="+mj-lt"/>
              <a:buAutoNum type="arabicPeriod"/>
              <a:defRPr/>
            </a:pPr>
            <a:endParaRPr lang="en-US" dirty="0">
              <a:latin typeface="Arial" panose="020B0604020202020204" pitchFamily="34" charset="0"/>
              <a:cs typeface="Arial" panose="020B0604020202020204" pitchFamily="34" charset="0"/>
            </a:endParaRPr>
          </a:p>
          <a:p>
            <a:pPr marL="231115" indent="-231115" defTabSz="924458" eaLnBrk="0" fontAlgn="base" hangingPunct="0">
              <a:spcBef>
                <a:spcPct val="30000"/>
              </a:spcBef>
              <a:spcAft>
                <a:spcPct val="0"/>
              </a:spcAft>
              <a:buFont typeface="+mj-lt"/>
              <a:buAutoNum type="arabicPeriod"/>
              <a:defRP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vertical</a:t>
            </a:r>
            <a:r>
              <a:rPr lang="en-US" dirty="0">
                <a:latin typeface="Arial" panose="020B0604020202020204" pitchFamily="34" charset="0"/>
                <a:cs typeface="Arial" panose="020B0604020202020204" pitchFamily="34" charset="0"/>
              </a:rPr>
              <a:t> component is the North American Vertical Datum of 1988, from which we get NAVD88 orthometric heights.</a:t>
            </a:r>
          </a:p>
          <a:p>
            <a:pPr marL="0" indent="0" defTabSz="924458" eaLnBrk="0" fontAlgn="base" hangingPunct="0">
              <a:spcBef>
                <a:spcPct val="30000"/>
              </a:spcBef>
              <a:spcAft>
                <a:spcPct val="0"/>
              </a:spcAft>
              <a:buFont typeface="+mj-lt"/>
              <a:buNone/>
              <a:defRPr/>
            </a:pPr>
            <a:r>
              <a:rPr lang="en-US" dirty="0">
                <a:latin typeface="Arial" panose="020B0604020202020204" pitchFamily="34" charset="0"/>
                <a:cs typeface="Arial" panose="020B0604020202020204" pitchFamily="34" charset="0"/>
                <a:sym typeface="Wingdings" panose="05000000000000000000" pitchFamily="2" charset="2"/>
              </a:rPr>
              <a:t>           </a:t>
            </a:r>
            <a:r>
              <a:rPr lang="en-US" dirty="0">
                <a:latin typeface="Arial" panose="020B0604020202020204" pitchFamily="34" charset="0"/>
                <a:cs typeface="Arial" panose="020B0604020202020204" pitchFamily="34" charset="0"/>
              </a:rPr>
              <a:t>NAVD88 (GRS80, Geoid12B) </a:t>
            </a:r>
            <a:r>
              <a:rPr lang="en-US" dirty="0">
                <a:latin typeface="Arial" panose="020B0604020202020204" pitchFamily="34" charset="0"/>
                <a:cs typeface="Arial" panose="020B0604020202020204" pitchFamily="34" charset="0"/>
                <a:sym typeface="Wingdings" panose="05000000000000000000" pitchFamily="2" charset="2"/>
              </a:rPr>
              <a:t> Vertical Datum; Reference Ellipsoid; Geoid Model</a:t>
            </a:r>
          </a:p>
          <a:p>
            <a:pPr marL="0" indent="0" defTabSz="924458" eaLnBrk="0" fontAlgn="base" hangingPunct="0">
              <a:spcBef>
                <a:spcPct val="30000"/>
              </a:spcBef>
              <a:spcAft>
                <a:spcPct val="0"/>
              </a:spcAft>
              <a:buFont typeface="+mj-lt"/>
              <a:buNone/>
              <a:defRPr/>
            </a:pPr>
            <a:endParaRPr lang="en-US" dirty="0">
              <a:latin typeface="Arial" panose="020B0604020202020204" pitchFamily="34" charset="0"/>
              <a:cs typeface="Arial" panose="020B0604020202020204" pitchFamily="34" charset="0"/>
            </a:endParaRPr>
          </a:p>
          <a:p>
            <a:pPr marL="0" indent="0" defTabSz="924458" eaLnBrk="0" fontAlgn="base" hangingPunct="0">
              <a:spcBef>
                <a:spcPct val="30000"/>
              </a:spcBef>
              <a:spcAft>
                <a:spcPct val="0"/>
              </a:spcAft>
              <a:buFont typeface="+mj-lt"/>
              <a:buNone/>
              <a:defRPr/>
            </a:pPr>
            <a:r>
              <a:rPr lang="en-US" dirty="0">
                <a:latin typeface="Arial" panose="020B0604020202020204" pitchFamily="34" charset="0"/>
                <a:cs typeface="Arial" panose="020B0604020202020204" pitchFamily="34" charset="0"/>
              </a:rPr>
              <a:t>*This system was defined on and based on connections to published </a:t>
            </a:r>
            <a:r>
              <a:rPr lang="en-US" b="1" dirty="0">
                <a:latin typeface="Arial" panose="020B0604020202020204" pitchFamily="34" charset="0"/>
                <a:cs typeface="Arial" panose="020B0604020202020204" pitchFamily="34" charset="0"/>
              </a:rPr>
              <a:t>passive control</a:t>
            </a:r>
            <a:r>
              <a:rPr lang="en-US" dirty="0">
                <a:latin typeface="Arial" panose="020B0604020202020204" pitchFamily="34" charset="0"/>
                <a:cs typeface="Arial" panose="020B0604020202020204" pitchFamily="34" charset="0"/>
              </a:rPr>
              <a:t> or physical survey markers you can find in the ground.</a:t>
            </a: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17</a:t>
            </a:fld>
            <a:endParaRPr lang="en-US" altLang="en-US"/>
          </a:p>
        </p:txBody>
      </p:sp>
    </p:spTree>
    <p:extLst>
      <p:ext uri="{BB962C8B-B14F-4D97-AF65-F5344CB8AC3E}">
        <p14:creationId xmlns:p14="http://schemas.microsoft.com/office/powerpoint/2010/main" val="3485819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Educational videos and online tutorials – </a:t>
            </a:r>
          </a:p>
          <a:p>
            <a:r>
              <a:rPr lang="en-US" dirty="0">
                <a:latin typeface="Arial" panose="020B0604020202020204" pitchFamily="34" charset="0"/>
                <a:cs typeface="Arial" panose="020B0604020202020204" pitchFamily="34" charset="0"/>
              </a:rPr>
              <a:t>Our library of lessons and videos are great resources, and will reinforce a lot of information we covered today. </a:t>
            </a:r>
          </a:p>
          <a:p>
            <a:pPr marL="231115" indent="-231115">
              <a:buFont typeface="+mj-lt"/>
              <a:buAutoNum type="arabicPeriod"/>
            </a:pPr>
            <a:r>
              <a:rPr lang="en-US" dirty="0">
                <a:latin typeface="Arial" panose="020B0604020202020204" pitchFamily="34" charset="0"/>
                <a:cs typeface="Arial" panose="020B0604020202020204" pitchFamily="34" charset="0"/>
              </a:rPr>
              <a:t>The videos are just 3-5 minutes long.</a:t>
            </a:r>
          </a:p>
          <a:p>
            <a:pPr marL="231115" indent="-231115">
              <a:buFont typeface="+mj-lt"/>
              <a:buAutoNum type="arabicPeriod"/>
            </a:pPr>
            <a:r>
              <a:rPr lang="en-US" dirty="0">
                <a:latin typeface="Arial" panose="020B0604020202020204" pitchFamily="34" charset="0"/>
                <a:cs typeface="Arial" panose="020B0604020202020204" pitchFamily="34" charset="0"/>
              </a:rPr>
              <a:t>the lesson is a deeper dive but still only takes an hour.</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73</a:t>
            </a:fld>
            <a:endParaRPr lang="en-US" altLang="en-US"/>
          </a:p>
        </p:txBody>
      </p:sp>
    </p:spTree>
    <p:extLst>
      <p:ext uri="{BB962C8B-B14F-4D97-AF65-F5344CB8AC3E}">
        <p14:creationId xmlns:p14="http://schemas.microsoft.com/office/powerpoint/2010/main" val="3764635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c</a:t>
            </a:r>
            <a:r>
              <a:rPr lang="en-US" dirty="0"/>
              <a:t>onsult with</a:t>
            </a:r>
            <a:r>
              <a:rPr lang="en-US" baseline="0" dirty="0"/>
              <a:t> your local NGS life-line.</a:t>
            </a:r>
          </a:p>
          <a:p>
            <a:pPr defTabSz="924458">
              <a:defRPr/>
            </a:pPr>
            <a:r>
              <a:rPr lang="en-US" b="1" dirty="0">
                <a:latin typeface="Arial" panose="020B0604020202020204" pitchFamily="34" charset="0"/>
                <a:cs typeface="Arial" panose="020B0604020202020204" pitchFamily="34" charset="0"/>
              </a:rPr>
              <a:t>NGS Regional geodetic advisors </a:t>
            </a:r>
            <a:r>
              <a:rPr lang="en-US" dirty="0">
                <a:latin typeface="Arial" panose="020B0604020202020204" pitchFamily="34" charset="0"/>
                <a:cs typeface="Arial" panose="020B0604020202020204" pitchFamily="34" charset="0"/>
              </a:rPr>
              <a:t>are located around the country for questions and/or support.</a:t>
            </a:r>
          </a:p>
          <a:p>
            <a:pPr defTabSz="924458">
              <a:defRPr/>
            </a:pPr>
            <a:r>
              <a:rPr lang="en-US" dirty="0">
                <a:latin typeface="Arial" panose="020B0604020202020204" pitchFamily="34" charset="0"/>
                <a:cs typeface="Arial" panose="020B0604020202020204" pitchFamily="34" charset="0"/>
              </a:rPr>
              <a:t>We also have State Coordinators.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74</a:t>
            </a:fld>
            <a:endParaRPr lang="en-US" altLang="en-US"/>
          </a:p>
        </p:txBody>
      </p:sp>
    </p:spTree>
    <p:extLst>
      <p:ext uri="{BB962C8B-B14F-4D97-AF65-F5344CB8AC3E}">
        <p14:creationId xmlns:p14="http://schemas.microsoft.com/office/powerpoint/2010/main" val="2102145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cs typeface="Arial" panose="020B0604020202020204" pitchFamily="34" charset="0"/>
              </a:rPr>
              <a:t>Email Subscription – </a:t>
            </a:r>
            <a:endParaRPr lang="en-US" altLang="en-US" dirty="0">
              <a:latin typeface="Arial" panose="020B0604020202020204" pitchFamily="34" charset="0"/>
              <a:cs typeface="Arial" panose="020B0604020202020204" pitchFamily="34" charset="0"/>
            </a:endParaRP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Sign up for notifications about News, webinars, and training opportunities with NGS. </a:t>
            </a:r>
          </a:p>
          <a:p>
            <a:pPr marL="231115" indent="-231115">
              <a:spcBef>
                <a:spcPct val="0"/>
              </a:spcBef>
              <a:buFont typeface="+mj-lt"/>
              <a:buAutoNum type="arabicPeriod"/>
            </a:pPr>
            <a:r>
              <a:rPr lang="en-US" altLang="en-US" dirty="0">
                <a:latin typeface="Arial" panose="020B0604020202020204" pitchFamily="34" charset="0"/>
                <a:cs typeface="Arial" panose="020B0604020202020204" pitchFamily="34" charset="0"/>
              </a:rPr>
              <a:t>We also use our News subscription list to send out our quarterly NSRS Modernization Newsletter.</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676" indent="-287841" eaLnBrk="0" hangingPunct="0">
              <a:spcBef>
                <a:spcPct val="30000"/>
              </a:spcBef>
              <a:defRPr sz="1200">
                <a:solidFill>
                  <a:schemeClr val="tx1"/>
                </a:solidFill>
                <a:latin typeface="Calibri" pitchFamily="34" charset="0"/>
              </a:defRPr>
            </a:lvl2pPr>
            <a:lvl3pPr marL="1156269" indent="-230600" eaLnBrk="0" hangingPunct="0">
              <a:spcBef>
                <a:spcPct val="30000"/>
              </a:spcBef>
              <a:defRPr sz="1200">
                <a:solidFill>
                  <a:schemeClr val="tx1"/>
                </a:solidFill>
                <a:latin typeface="Calibri" pitchFamily="34" charset="0"/>
              </a:defRPr>
            </a:lvl3pPr>
            <a:lvl4pPr marL="1619102" indent="-230600" eaLnBrk="0" hangingPunct="0">
              <a:spcBef>
                <a:spcPct val="30000"/>
              </a:spcBef>
              <a:defRPr sz="1200">
                <a:solidFill>
                  <a:schemeClr val="tx1"/>
                </a:solidFill>
                <a:latin typeface="Calibri" pitchFamily="34" charset="0"/>
              </a:defRPr>
            </a:lvl4pPr>
            <a:lvl5pPr marL="2081937" indent="-230600" eaLnBrk="0" hangingPunct="0">
              <a:spcBef>
                <a:spcPct val="30000"/>
              </a:spcBef>
              <a:defRPr sz="1200">
                <a:solidFill>
                  <a:schemeClr val="tx1"/>
                </a:solidFill>
                <a:latin typeface="Calibri" pitchFamily="34" charset="0"/>
              </a:defRPr>
            </a:lvl5pPr>
            <a:lvl6pPr marL="2552949" indent="-230600" defTabSz="471012" eaLnBrk="0" fontAlgn="base" hangingPunct="0">
              <a:spcBef>
                <a:spcPct val="30000"/>
              </a:spcBef>
              <a:spcAft>
                <a:spcPct val="0"/>
              </a:spcAft>
              <a:defRPr sz="1200">
                <a:solidFill>
                  <a:schemeClr val="tx1"/>
                </a:solidFill>
                <a:latin typeface="Calibri" pitchFamily="34" charset="0"/>
              </a:defRPr>
            </a:lvl6pPr>
            <a:lvl7pPr marL="3023960" indent="-230600" defTabSz="471012" eaLnBrk="0" fontAlgn="base" hangingPunct="0">
              <a:spcBef>
                <a:spcPct val="30000"/>
              </a:spcBef>
              <a:spcAft>
                <a:spcPct val="0"/>
              </a:spcAft>
              <a:defRPr sz="1200">
                <a:solidFill>
                  <a:schemeClr val="tx1"/>
                </a:solidFill>
                <a:latin typeface="Calibri" pitchFamily="34" charset="0"/>
              </a:defRPr>
            </a:lvl7pPr>
            <a:lvl8pPr marL="3494971" indent="-230600" defTabSz="471012" eaLnBrk="0" fontAlgn="base" hangingPunct="0">
              <a:spcBef>
                <a:spcPct val="30000"/>
              </a:spcBef>
              <a:spcAft>
                <a:spcPct val="0"/>
              </a:spcAft>
              <a:defRPr sz="1200">
                <a:solidFill>
                  <a:schemeClr val="tx1"/>
                </a:solidFill>
                <a:latin typeface="Calibri" pitchFamily="34" charset="0"/>
              </a:defRPr>
            </a:lvl8pPr>
            <a:lvl9pPr marL="3965983" indent="-230600" defTabSz="471012"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287DD4-DB9E-4F0A-B145-24E10F384AA7}" type="slidenum">
              <a:rPr lang="en-US" altLang="en-US" smtClean="0">
                <a:solidFill>
                  <a:srgbClr val="000000"/>
                </a:solidFill>
                <a:latin typeface="Gill Sans MT" pitchFamily="34" charset="0"/>
                <a:ea typeface="MS PGothic" pitchFamily="34" charset="-128"/>
              </a:rPr>
              <a:pPr eaLnBrk="1" hangingPunct="1">
                <a:spcBef>
                  <a:spcPct val="0"/>
                </a:spcBef>
              </a:pPr>
              <a:t>75</a:t>
            </a:fld>
            <a:endParaRPr lang="en-US" altLang="en-US">
              <a:solidFill>
                <a:srgbClr val="000000"/>
              </a:solidFill>
              <a:latin typeface="Gill Sans MT" pitchFamily="34" charset="0"/>
              <a:ea typeface="MS PGothic" pitchFamily="34" charset="-128"/>
            </a:endParaRPr>
          </a:p>
        </p:txBody>
      </p:sp>
    </p:spTree>
    <p:extLst>
      <p:ext uri="{BB962C8B-B14F-4D97-AF65-F5344CB8AC3E}">
        <p14:creationId xmlns:p14="http://schemas.microsoft.com/office/powerpoint/2010/main" val="2301138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Coordinate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-Spread the word and tell others about NSRS 	Modernization</a:t>
            </a: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Educate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-Review materials and ask for support from NGS</a:t>
            </a:r>
          </a:p>
          <a:p>
            <a:pPr>
              <a:spcBef>
                <a:spcPts val="1213"/>
              </a:spcBef>
            </a:pPr>
            <a:endParaRPr lang="en-US" i="1" kern="0" dirty="0">
              <a:solidFill>
                <a:sysClr val="windowText" lastClr="000000"/>
              </a:solidFill>
              <a:latin typeface="Arial" panose="020B0604020202020204" pitchFamily="34" charset="0"/>
              <a:cs typeface="Arial" panose="020B0604020202020204" pitchFamily="34" charset="0"/>
            </a:endParaRPr>
          </a:p>
          <a:p>
            <a:pPr>
              <a:spcBef>
                <a:spcPts val="1213"/>
              </a:spcBef>
            </a:pPr>
            <a:r>
              <a:rPr lang="en-US" kern="0" dirty="0">
                <a:solidFill>
                  <a:sysClr val="windowText" lastClr="000000"/>
                </a:solidFill>
                <a:latin typeface="Arial Black" panose="020B0A04020102020204" pitchFamily="34" charset="0"/>
                <a:cs typeface="Arial" panose="020B0604020202020204" pitchFamily="34" charset="0"/>
              </a:rPr>
              <a:t>Prepare</a:t>
            </a:r>
          </a:p>
          <a:p>
            <a:pPr>
              <a:spcBef>
                <a:spcPts val="1213"/>
              </a:spcBef>
            </a:pPr>
            <a:r>
              <a:rPr lang="en-US" i="1" kern="0" dirty="0">
                <a:solidFill>
                  <a:sysClr val="windowText" lastClr="000000"/>
                </a:solidFill>
                <a:latin typeface="Arial" panose="020B0604020202020204" pitchFamily="34" charset="0"/>
                <a:cs typeface="Arial" panose="020B0604020202020204" pitchFamily="34" charset="0"/>
              </a:rPr>
              <a:t>-Lead by example and use the best metadata practices</a:t>
            </a:r>
          </a:p>
        </p:txBody>
      </p:sp>
      <p:sp>
        <p:nvSpPr>
          <p:cNvPr id="4" name="Slide Number Placeholder 3"/>
          <p:cNvSpPr>
            <a:spLocks noGrp="1"/>
          </p:cNvSpPr>
          <p:nvPr>
            <p:ph type="sldNum" sz="quarter" idx="10"/>
          </p:nvPr>
        </p:nvSpPr>
        <p:spPr/>
        <p:txBody>
          <a:bodyPr/>
          <a:lstStyle/>
          <a:p>
            <a:fld id="{8C5A6246-21F9-416C-BD6D-2D5049A04672}" type="slidenum">
              <a:rPr lang="en-US" smtClean="0"/>
              <a:t>76</a:t>
            </a:fld>
            <a:endParaRPr lang="en-US"/>
          </a:p>
        </p:txBody>
      </p:sp>
    </p:spTree>
    <p:extLst>
      <p:ext uri="{BB962C8B-B14F-4D97-AF65-F5344CB8AC3E}">
        <p14:creationId xmlns:p14="http://schemas.microsoft.com/office/powerpoint/2010/main" val="2071514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0178" name="Shape 1037"/>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50179" name="Shape 1038"/>
          <p:cNvSpPr>
            <a:spLocks noGrp="1"/>
          </p:cNvSpPr>
          <p:nvPr>
            <p:ph type="body" idx="1"/>
          </p:nvPr>
        </p:nvSpPr>
        <p:spPr bwMode="auto">
          <a:xfrm>
            <a:off x="688182" y="4415790"/>
            <a:ext cx="5505450" cy="418499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97" tIns="46198" rIns="92397" bIns="46198" numCol="1" anchor="t" anchorCtr="0" compatLnSpc="1">
            <a:prstTxWarp prst="textNoShape">
              <a:avLst/>
            </a:prstTxWarp>
            <a:normAutofit lnSpcReduction="10000"/>
          </a:bodyPr>
          <a:lstStyle/>
          <a:p>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For</a:t>
            </a:r>
            <a:r>
              <a:rPr lang="en-US" altLang="en-US" sz="1800" b="1" baseline="0" dirty="0">
                <a:latin typeface="Arial" panose="020B0604020202020204" pitchFamily="34" charset="0"/>
                <a:ea typeface="ＭＳ Ｐゴシック" panose="020B0600070205080204" pitchFamily="34" charset="-128"/>
                <a:cs typeface="Arial" panose="020B0604020202020204" pitchFamily="34" charset="0"/>
              </a:rPr>
              <a:t> m</a:t>
            </a: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ore active NSRS users, a few points:</a:t>
            </a:r>
          </a:p>
          <a:p>
            <a:pPr marL="346672" indent="-346672">
              <a:buFont typeface="+mj-lt"/>
              <a:buAutoNum type="arabicPeriod"/>
            </a:pP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Metadata</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metadata, metadata..</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Please</a:t>
            </a:r>
            <a:r>
              <a:rPr lang="en-US" altLang="en-US" sz="1800" baseline="0" dirty="0">
                <a:latin typeface="Arial" panose="020B0604020202020204" pitchFamily="34" charset="0"/>
                <a:ea typeface="ＭＳ Ｐゴシック" panose="020B0600070205080204" pitchFamily="34" charset="-128"/>
                <a:cs typeface="Arial" panose="020B0604020202020204" pitchFamily="34" charset="0"/>
              </a:rPr>
              <a:t> r</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equire</a:t>
            </a:r>
            <a:r>
              <a:rPr lang="en-US" altLang="en-US" sz="1800" baseline="0" dirty="0">
                <a:latin typeface="Arial" panose="020B0604020202020204" pitchFamily="34" charset="0"/>
                <a:ea typeface="ＭＳ Ｐゴシック" panose="020B0600070205080204" pitchFamily="34" charset="-128"/>
                <a:cs typeface="Arial" panose="020B0604020202020204" pitchFamily="34" charset="0"/>
              </a:rPr>
              <a:t> and/or </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provide complete metadata for all mapping contracts.</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How did they get the positions/heights? Document it!</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Lead by example and use best metadata practices</a:t>
            </a:r>
          </a:p>
          <a:p>
            <a:pPr marL="346672"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Use </a:t>
            </a: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current</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a:t>
            </a:r>
            <a:r>
              <a:rPr lang="en-US" altLang="en-US" sz="1800" dirty="0" err="1">
                <a:latin typeface="Arial" panose="020B0604020202020204" pitchFamily="34" charset="0"/>
                <a:ea typeface="ＭＳ Ｐゴシック" panose="020B0600070205080204" pitchFamily="34" charset="-128"/>
                <a:cs typeface="Arial" panose="020B0604020202020204" pitchFamily="34" charset="0"/>
              </a:rPr>
              <a:t>datums</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 realizations.</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NAD 83(2011) epoch 2010.00</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USGG12 (gravimetric geoid) / GEOID12B(hybrid geoid)</a:t>
            </a:r>
          </a:p>
          <a:p>
            <a:pPr marL="808901" lvl="1"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NAVD 88 (get off of NGVD 29)</a:t>
            </a:r>
          </a:p>
          <a:p>
            <a:pPr marL="346672" indent="-346672">
              <a:buFont typeface="+mj-lt"/>
              <a:buAutoNum type="arabicPeriod"/>
            </a:pPr>
            <a:r>
              <a:rPr lang="en-US" altLang="en-US" sz="1800" dirty="0">
                <a:latin typeface="Arial" panose="020B0604020202020204" pitchFamily="34" charset="0"/>
                <a:ea typeface="ＭＳ Ｐゴシック" panose="020B0600070205080204" pitchFamily="34" charset="-128"/>
                <a:cs typeface="Arial" panose="020B0604020202020204" pitchFamily="34" charset="0"/>
              </a:rPr>
              <a:t>Keep </a:t>
            </a:r>
            <a:r>
              <a:rPr lang="en-US" altLang="en-US" sz="1800" b="1" dirty="0">
                <a:latin typeface="Arial" panose="020B0604020202020204" pitchFamily="34" charset="0"/>
                <a:ea typeface="ＭＳ Ｐゴシック" panose="020B0600070205080204" pitchFamily="34" charset="-128"/>
                <a:cs typeface="Arial" panose="020B0604020202020204" pitchFamily="34" charset="0"/>
              </a:rPr>
              <a:t>original</a:t>
            </a:r>
            <a:r>
              <a:rPr lang="en-US" altLang="en-US" sz="1800" dirty="0">
                <a:latin typeface="Arial" panose="020B0604020202020204" pitchFamily="34" charset="0"/>
                <a:ea typeface="ＭＳ Ｐゴシック" panose="020B0600070205080204" pitchFamily="34" charset="-128"/>
                <a:cs typeface="Arial" panose="020B0604020202020204" pitchFamily="34" charset="0"/>
              </a:rPr>
              <a:t> (“raw”) GNSS observation files. This will improve the quality of future transformations.</a:t>
            </a:r>
          </a:p>
        </p:txBody>
      </p:sp>
      <p:sp>
        <p:nvSpPr>
          <p:cNvPr id="50180" name="Shape 1039"/>
          <p:cNvSpPr>
            <a:spLocks noGrp="1"/>
          </p:cNvSpPr>
          <p:nvPr>
            <p:ph type="sldNum" sz="quarter" idx="5"/>
          </p:nvPr>
        </p:nvSpPr>
        <p:spPr bwMode="auto">
          <a:xfrm>
            <a:off x="3896508" y="8828352"/>
            <a:ext cx="2983712" cy="4664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97" tIns="46198" rIns="92397" bIns="46198"/>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36678" indent="-282473" eaLnBrk="0" hangingPunct="0">
              <a:defRPr>
                <a:solidFill>
                  <a:schemeClr val="tx1"/>
                </a:solidFill>
                <a:latin typeface="Calibri" panose="020F0502020204030204" pitchFamily="34" charset="0"/>
                <a:ea typeface="ＭＳ Ｐゴシック" panose="020B0600070205080204" pitchFamily="34" charset="-128"/>
              </a:defRPr>
            </a:lvl2pPr>
            <a:lvl3pPr marL="1134709" indent="-226300" eaLnBrk="0" hangingPunct="0">
              <a:defRPr>
                <a:solidFill>
                  <a:schemeClr val="tx1"/>
                </a:solidFill>
                <a:latin typeface="Calibri" panose="020F0502020204030204" pitchFamily="34" charset="0"/>
                <a:ea typeface="ＭＳ Ｐゴシック" panose="020B0600070205080204" pitchFamily="34" charset="-128"/>
              </a:defRPr>
            </a:lvl3pPr>
            <a:lvl4pPr marL="1588913" indent="-226300" eaLnBrk="0" hangingPunct="0">
              <a:defRPr>
                <a:solidFill>
                  <a:schemeClr val="tx1"/>
                </a:solidFill>
                <a:latin typeface="Calibri" panose="020F0502020204030204" pitchFamily="34" charset="0"/>
                <a:ea typeface="ＭＳ Ｐゴシック" panose="020B0600070205080204" pitchFamily="34" charset="-128"/>
              </a:defRPr>
            </a:lvl4pPr>
            <a:lvl5pPr marL="2043118" indent="-226300" eaLnBrk="0" hangingPunct="0">
              <a:defRPr>
                <a:solidFill>
                  <a:schemeClr val="tx1"/>
                </a:solidFill>
                <a:latin typeface="Calibri" panose="020F0502020204030204" pitchFamily="34" charset="0"/>
                <a:ea typeface="ＭＳ Ｐゴシック" panose="020B0600070205080204" pitchFamily="34" charset="-128"/>
              </a:defRPr>
            </a:lvl5pPr>
            <a:lvl6pPr marL="2505347"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67576"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805"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92035" indent="-226300" defTabSz="46222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buSzPct val="25000"/>
            </a:pPr>
            <a:r>
              <a:rPr lang="en-US" altLang="en-US">
                <a:solidFill>
                  <a:srgbClr val="000000"/>
                </a:solidFill>
                <a:latin typeface="Gill Sans MT" panose="020B0502020104020203" pitchFamily="34" charset="0"/>
              </a:rPr>
              <a:t> </a:t>
            </a:r>
          </a:p>
        </p:txBody>
      </p:sp>
    </p:spTree>
    <p:extLst>
      <p:ext uri="{BB962C8B-B14F-4D97-AF65-F5344CB8AC3E}">
        <p14:creationId xmlns:p14="http://schemas.microsoft.com/office/powerpoint/2010/main" val="1204350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latin typeface="Arial" panose="020B0604020202020204" pitchFamily="34" charset="0"/>
                <a:cs typeface="Arial" panose="020B0604020202020204" pitchFamily="34" charset="0"/>
              </a:rPr>
              <a:t>We are coordinating with other Federal Agencies - since Federal mapping agencies </a:t>
            </a:r>
            <a:r>
              <a:rPr lang="en-US" b="1" dirty="0">
                <a:latin typeface="Arial" panose="020B0604020202020204" pitchFamily="34" charset="0"/>
                <a:cs typeface="Arial" panose="020B0604020202020204" pitchFamily="34" charset="0"/>
              </a:rPr>
              <a:t>must use </a:t>
            </a:r>
            <a:r>
              <a:rPr lang="en-US" dirty="0">
                <a:latin typeface="Arial" panose="020B0604020202020204" pitchFamily="34" charset="0"/>
                <a:cs typeface="Arial" panose="020B0604020202020204" pitchFamily="34" charset="0"/>
              </a:rPr>
              <a:t>the NSRS, we’ve made a particular effort to engage federal agencies</a:t>
            </a:r>
          </a:p>
          <a:p>
            <a:pPr marL="231115" indent="-231115">
              <a:buFont typeface="+mj-lt"/>
              <a:buAutoNum type="arabicPeriod"/>
            </a:pPr>
            <a:r>
              <a:rPr lang="en-US" dirty="0">
                <a:latin typeface="Arial" panose="020B0604020202020204" pitchFamily="34" charset="0"/>
                <a:cs typeface="Arial" panose="020B0604020202020204" pitchFamily="34" charset="0"/>
              </a:rPr>
              <a:t>Our director chairs the Federal Geodetic Control subcommittee (</a:t>
            </a:r>
            <a:r>
              <a:rPr lang="en-US" b="1" dirty="0">
                <a:latin typeface="Arial" panose="020B0604020202020204" pitchFamily="34" charset="0"/>
                <a:cs typeface="Arial" panose="020B0604020202020204" pitchFamily="34" charset="0"/>
              </a:rPr>
              <a:t>FGCS</a:t>
            </a:r>
            <a:r>
              <a:rPr lang="en-US" dirty="0">
                <a:latin typeface="Arial" panose="020B0604020202020204" pitchFamily="34" charset="0"/>
                <a:cs typeface="Arial" panose="020B0604020202020204" pitchFamily="34" charset="0"/>
              </a:rPr>
              <a:t>), and they will adopt the new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in 2022</a:t>
            </a:r>
          </a:p>
          <a:p>
            <a:pPr marL="231115" indent="-231115">
              <a:buFont typeface="+mj-lt"/>
              <a:buAutoNum type="arabicPeriod"/>
            </a:pPr>
            <a:r>
              <a:rPr lang="en-US" dirty="0">
                <a:latin typeface="Arial" panose="020B0604020202020204" pitchFamily="34" charset="0"/>
                <a:cs typeface="Arial" panose="020B0604020202020204" pitchFamily="34" charset="0"/>
              </a:rPr>
              <a:t>We hosted Geospatial </a:t>
            </a:r>
            <a:r>
              <a:rPr lang="en-US" b="1" dirty="0">
                <a:latin typeface="Arial" panose="020B0604020202020204" pitchFamily="34" charset="0"/>
                <a:cs typeface="Arial" panose="020B0604020202020204" pitchFamily="34" charset="0"/>
              </a:rPr>
              <a:t>summits</a:t>
            </a:r>
            <a:r>
              <a:rPr lang="en-US" dirty="0">
                <a:latin typeface="Arial" panose="020B0604020202020204" pitchFamily="34" charset="0"/>
                <a:cs typeface="Arial" panose="020B0604020202020204" pitchFamily="34" charset="0"/>
              </a:rPr>
              <a:t> in 2010, 2015, 2017 and most recently in 2019.</a:t>
            </a:r>
          </a:p>
          <a:p>
            <a:pPr marL="693344" lvl="1" indent="-231115">
              <a:buFont typeface="+mj-lt"/>
              <a:buAutoNum type="arabicPeriod"/>
            </a:pPr>
            <a:r>
              <a:rPr lang="en-US" dirty="0">
                <a:latin typeface="Arial" panose="020B0604020202020204" pitchFamily="34" charset="0"/>
                <a:cs typeface="Arial" panose="020B0604020202020204" pitchFamily="34" charset="0"/>
              </a:rPr>
              <a:t>We asked federal agencies to </a:t>
            </a:r>
            <a:r>
              <a:rPr lang="en-US" b="1" dirty="0">
                <a:latin typeface="Arial" panose="020B0604020202020204" pitchFamily="34" charset="0"/>
                <a:cs typeface="Arial" panose="020B0604020202020204" pitchFamily="34" charset="0"/>
              </a:rPr>
              <a:t>share</a:t>
            </a:r>
            <a:r>
              <a:rPr lang="en-US" dirty="0">
                <a:latin typeface="Arial" panose="020B0604020202020204" pitchFamily="34" charset="0"/>
                <a:cs typeface="Arial" panose="020B0604020202020204" pitchFamily="34" charset="0"/>
              </a:rPr>
              <a:t> their requirements and concerns.</a:t>
            </a:r>
          </a:p>
          <a:p>
            <a:pPr marL="693344" lvl="1" indent="-231115">
              <a:buFont typeface="+mj-lt"/>
              <a:buAutoNum type="arabicPeriod"/>
            </a:pPr>
            <a:r>
              <a:rPr lang="en-US" dirty="0">
                <a:latin typeface="Arial" panose="020B0604020202020204" pitchFamily="34" charset="0"/>
                <a:cs typeface="Arial" panose="020B0604020202020204" pitchFamily="34" charset="0"/>
              </a:rPr>
              <a:t>Check out what </a:t>
            </a:r>
            <a:r>
              <a:rPr lang="en-US" b="1" dirty="0">
                <a:latin typeface="Arial" panose="020B0604020202020204" pitchFamily="34" charset="0"/>
                <a:cs typeface="Arial" panose="020B0604020202020204" pitchFamily="34" charset="0"/>
              </a:rPr>
              <a:t>FEMA shared and their </a:t>
            </a:r>
            <a:r>
              <a:rPr lang="en-US" b="1" dirty="0" err="1">
                <a:latin typeface="Arial" panose="020B0604020202020204" pitchFamily="34" charset="0"/>
                <a:cs typeface="Arial" panose="020B0604020202020204" pitchFamily="34" charset="0"/>
              </a:rPr>
              <a:t>copperative</a:t>
            </a:r>
            <a:r>
              <a:rPr lang="en-US" b="1" dirty="0">
                <a:latin typeface="Arial" panose="020B0604020202020204" pitchFamily="34" charset="0"/>
                <a:cs typeface="Arial" panose="020B0604020202020204" pitchFamily="34" charset="0"/>
              </a:rPr>
              <a:t> agreement with North Carolina </a:t>
            </a:r>
            <a:r>
              <a:rPr lang="en-US" dirty="0">
                <a:latin typeface="Arial" panose="020B0604020202020204" pitchFamily="34" charset="0"/>
                <a:cs typeface="Arial" panose="020B0604020202020204" pitchFamily="34" charset="0"/>
              </a:rPr>
              <a:t>by visiting our website.</a:t>
            </a:r>
          </a:p>
        </p:txBody>
      </p:sp>
      <p:sp>
        <p:nvSpPr>
          <p:cNvPr id="4" name="Slide Number Placeholder 3"/>
          <p:cNvSpPr>
            <a:spLocks noGrp="1"/>
          </p:cNvSpPr>
          <p:nvPr>
            <p:ph type="sldNum" sz="quarter" idx="10"/>
          </p:nvPr>
        </p:nvSpPr>
        <p:spPr/>
        <p:txBody>
          <a:bodyPr/>
          <a:lstStyle/>
          <a:p>
            <a:fld id="{8C5A6246-21F9-416C-BD6D-2D5049A04672}" type="slidenum">
              <a:rPr lang="en-US" smtClean="0"/>
              <a:t>78</a:t>
            </a:fld>
            <a:endParaRPr lang="en-US"/>
          </a:p>
        </p:txBody>
      </p:sp>
    </p:spTree>
    <p:extLst>
      <p:ext uri="{BB962C8B-B14F-4D97-AF65-F5344CB8AC3E}">
        <p14:creationId xmlns:p14="http://schemas.microsoft.com/office/powerpoint/2010/main" val="53063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NOAA/FEMA </a:t>
            </a:r>
            <a:r>
              <a:rPr lang="en-US" dirty="0">
                <a:latin typeface="Arial" panose="020B0604020202020204" pitchFamily="34" charset="0"/>
                <a:cs typeface="Arial" panose="020B0604020202020204" pitchFamily="34" charset="0"/>
              </a:rPr>
              <a:t>– NOAA</a:t>
            </a:r>
            <a:r>
              <a:rPr lang="en-US" baseline="0" dirty="0">
                <a:latin typeface="Arial" panose="020B0604020202020204" pitchFamily="34" charset="0"/>
                <a:cs typeface="Arial" panose="020B0604020202020204" pitchFamily="34" charset="0"/>
              </a:rPr>
              <a:t> w</a:t>
            </a:r>
            <a:r>
              <a:rPr lang="en-US" dirty="0">
                <a:latin typeface="Arial" panose="020B0604020202020204" pitchFamily="34" charset="0"/>
                <a:cs typeface="Arial" panose="020B0604020202020204" pitchFamily="34" charset="0"/>
              </a:rPr>
              <a:t>orking</a:t>
            </a:r>
            <a:r>
              <a:rPr lang="en-US" baseline="0" dirty="0">
                <a:latin typeface="Arial" panose="020B0604020202020204" pitchFamily="34" charset="0"/>
                <a:cs typeface="Arial" panose="020B0604020202020204" pitchFamily="34" charset="0"/>
              </a:rPr>
              <a:t> with</a:t>
            </a:r>
            <a:r>
              <a:rPr lang="en-US" dirty="0">
                <a:latin typeface="Arial" panose="020B0604020202020204" pitchFamily="34" charset="0"/>
                <a:cs typeface="Arial" panose="020B0604020202020204" pitchFamily="34" charset="0"/>
              </a:rPr>
              <a:t> FEMA to implement the new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is incredibly important.</a:t>
            </a:r>
          </a:p>
          <a:p>
            <a:pPr marL="231115" indent="-231115">
              <a:buFont typeface="+mj-lt"/>
              <a:buAutoNum type="arabicPeriod"/>
            </a:pPr>
            <a:r>
              <a:rPr lang="en-US" dirty="0">
                <a:latin typeface="Arial" panose="020B0604020202020204" pitchFamily="34" charset="0"/>
                <a:cs typeface="Arial" panose="020B0604020202020204" pitchFamily="34" charset="0"/>
              </a:rPr>
              <a:t>In</a:t>
            </a:r>
            <a:r>
              <a:rPr lang="en-US" baseline="0" dirty="0">
                <a:latin typeface="Arial" panose="020B0604020202020204" pitchFamily="34" charset="0"/>
                <a:cs typeface="Arial" panose="020B0604020202020204" pitchFamily="34" charset="0"/>
              </a:rPr>
              <a:t> 2011 we</a:t>
            </a:r>
            <a:r>
              <a:rPr lang="en-US" dirty="0">
                <a:latin typeface="Arial" panose="020B0604020202020204" pitchFamily="34" charset="0"/>
                <a:cs typeface="Arial" panose="020B0604020202020204" pitchFamily="34" charset="0"/>
              </a:rPr>
              <a:t> commissioned a socio-economic benefit study that found improved floodplain maps are</a:t>
            </a:r>
            <a:r>
              <a:rPr lang="en-US" baseline="0" dirty="0">
                <a:latin typeface="Arial" panose="020B0604020202020204" pitchFamily="34" charset="0"/>
                <a:cs typeface="Arial" panose="020B0604020202020204" pitchFamily="34" charset="0"/>
              </a:rPr>
              <a:t> of</a:t>
            </a:r>
            <a:r>
              <a:rPr lang="en-US" dirty="0">
                <a:latin typeface="Arial" panose="020B0604020202020204" pitchFamily="34" charset="0"/>
                <a:cs typeface="Arial" panose="020B0604020202020204" pitchFamily="34" charset="0"/>
              </a:rPr>
              <a:t> tremendous value to the nation. </a:t>
            </a:r>
          </a:p>
          <a:p>
            <a:r>
              <a:rPr lang="en-US" dirty="0">
                <a:latin typeface="Arial" panose="020B0604020202020204" pitchFamily="34" charset="0"/>
                <a:cs typeface="Arial" panose="020B0604020202020204" pitchFamily="34" charset="0"/>
              </a:rPr>
              <a:t>This study was a huge driver in getting funding for our </a:t>
            </a:r>
            <a:r>
              <a:rPr lang="en-US" b="1" dirty="0">
                <a:latin typeface="Arial" panose="020B0604020202020204" pitchFamily="34" charset="0"/>
                <a:cs typeface="Arial" panose="020B0604020202020204" pitchFamily="34" charset="0"/>
              </a:rPr>
              <a:t>GRAVD project. </a:t>
            </a:r>
          </a:p>
          <a:p>
            <a:pPr marL="0" indent="0">
              <a:buFont typeface="+mj-lt"/>
              <a:buNone/>
            </a:pPr>
            <a:r>
              <a:rPr lang="en-US" dirty="0">
                <a:latin typeface="Arial" panose="020B0604020202020204" pitchFamily="34" charset="0"/>
                <a:cs typeface="Arial" panose="020B0604020202020204" pitchFamily="34" charset="0"/>
              </a:rPr>
              <a:t>*We completed a pilot study in 2010 in North Carolina</a:t>
            </a:r>
          </a:p>
          <a:p>
            <a:pPr marL="693344" lvl="1" indent="-231115">
              <a:buFont typeface="+mj-lt"/>
              <a:buAutoNum type="arabicPeriod"/>
            </a:pPr>
            <a:r>
              <a:rPr lang="en-US" dirty="0">
                <a:latin typeface="Arial" panose="020B0604020202020204" pitchFamily="34" charset="0"/>
                <a:cs typeface="Arial" panose="020B0604020202020204" pitchFamily="34" charset="0"/>
              </a:rPr>
              <a:t>NGS</a:t>
            </a:r>
            <a:r>
              <a:rPr lang="en-US" baseline="0" dirty="0">
                <a:latin typeface="Arial" panose="020B0604020202020204" pitchFamily="34" charset="0"/>
                <a:cs typeface="Arial" panose="020B0604020202020204" pitchFamily="34" charset="0"/>
              </a:rPr>
              <a:t> m</a:t>
            </a:r>
            <a:r>
              <a:rPr lang="en-US" dirty="0">
                <a:latin typeface="Arial" panose="020B0604020202020204" pitchFamily="34" charset="0"/>
                <a:cs typeface="Arial" panose="020B0604020202020204" pitchFamily="34" charset="0"/>
              </a:rPr>
              <a:t>ade a recommendation that FEMA create an </a:t>
            </a:r>
            <a:r>
              <a:rPr lang="en-US" b="1" dirty="0">
                <a:latin typeface="Arial" panose="020B0604020202020204" pitchFamily="34" charset="0"/>
                <a:cs typeface="Arial" panose="020B0604020202020204" pitchFamily="34" charset="0"/>
              </a:rPr>
              <a:t>implementation plan </a:t>
            </a:r>
            <a:r>
              <a:rPr lang="en-US" dirty="0">
                <a:latin typeface="Arial" panose="020B0604020202020204" pitchFamily="34" charset="0"/>
                <a:cs typeface="Arial" panose="020B0604020202020204" pitchFamily="34" charset="0"/>
              </a:rPr>
              <a:t>to account for coordinate and height shifts.</a:t>
            </a:r>
          </a:p>
          <a:p>
            <a:pPr marL="693344" lvl="1" indent="-231115">
              <a:buFont typeface="+mj-lt"/>
              <a:buAutoNum type="arabicPeriod"/>
            </a:pPr>
            <a:r>
              <a:rPr lang="en-US" dirty="0">
                <a:latin typeface="Arial" panose="020B0604020202020204" pitchFamily="34" charset="0"/>
                <a:cs typeface="Arial" panose="020B0604020202020204" pitchFamily="34" charset="0"/>
              </a:rPr>
              <a:t>NGS</a:t>
            </a:r>
            <a:r>
              <a:rPr lang="en-US" baseline="0" dirty="0">
                <a:latin typeface="Arial" panose="020B0604020202020204" pitchFamily="34" charset="0"/>
                <a:cs typeface="Arial" panose="020B0604020202020204" pitchFamily="34" charset="0"/>
              </a:rPr>
              <a:t> and FEMA f</a:t>
            </a:r>
            <a:r>
              <a:rPr lang="en-US" dirty="0">
                <a:latin typeface="Arial" panose="020B0604020202020204" pitchFamily="34" charset="0"/>
                <a:cs typeface="Arial" panose="020B0604020202020204" pitchFamily="34" charset="0"/>
              </a:rPr>
              <a:t>ound that </a:t>
            </a:r>
            <a:r>
              <a:rPr lang="en-US" b="1" dirty="0">
                <a:latin typeface="Arial" panose="020B0604020202020204" pitchFamily="34" charset="0"/>
                <a:cs typeface="Arial" panose="020B0604020202020204" pitchFamily="34" charset="0"/>
              </a:rPr>
              <a:t>improved</a:t>
            </a:r>
            <a:r>
              <a:rPr lang="en-US" dirty="0">
                <a:latin typeface="Arial" panose="020B0604020202020204" pitchFamily="34" charset="0"/>
                <a:cs typeface="Arial" panose="020B0604020202020204" pitchFamily="34" charset="0"/>
              </a:rPr>
              <a:t> relative positional </a:t>
            </a:r>
            <a:r>
              <a:rPr lang="en-US" b="1" dirty="0">
                <a:latin typeface="Arial" panose="020B0604020202020204" pitchFamily="34" charset="0"/>
                <a:cs typeface="Arial" panose="020B0604020202020204" pitchFamily="34" charset="0"/>
              </a:rPr>
              <a:t>accuracies</a:t>
            </a:r>
            <a:r>
              <a:rPr lang="en-US" dirty="0">
                <a:latin typeface="Arial" panose="020B0604020202020204" pitchFamily="34" charset="0"/>
                <a:cs typeface="Arial" panose="020B0604020202020204" pitchFamily="34" charset="0"/>
              </a:rPr>
              <a:t> and greater understanding of height uncertainties will </a:t>
            </a:r>
            <a:r>
              <a:rPr lang="en-US" b="1" dirty="0">
                <a:latin typeface="Arial" panose="020B0604020202020204" pitchFamily="34" charset="0"/>
                <a:cs typeface="Arial" panose="020B0604020202020204" pitchFamily="34" charset="0"/>
              </a:rPr>
              <a:t>enhance the quality </a:t>
            </a:r>
            <a:r>
              <a:rPr lang="en-US" dirty="0">
                <a:latin typeface="Arial" panose="020B0604020202020204" pitchFamily="34" charset="0"/>
                <a:cs typeface="Arial" panose="020B0604020202020204" pitchFamily="34" charset="0"/>
              </a:rPr>
              <a:t>of flood mapping.</a:t>
            </a:r>
          </a:p>
          <a:p>
            <a:pPr marL="0" indent="0">
              <a:buFont typeface="+mj-lt"/>
              <a:buNone/>
            </a:pPr>
            <a:r>
              <a:rPr lang="en-US" dirty="0">
                <a:latin typeface="Arial" panose="020B0604020202020204" pitchFamily="34" charset="0"/>
                <a:cs typeface="Arial" panose="020B0604020202020204" pitchFamily="34" charset="0"/>
              </a:rPr>
              <a:t>**We recognize there will be </a:t>
            </a:r>
            <a:r>
              <a:rPr lang="en-US" b="1" dirty="0">
                <a:latin typeface="Arial" panose="020B0604020202020204" pitchFamily="34" charset="0"/>
                <a:cs typeface="Arial" panose="020B0604020202020204" pitchFamily="34" charset="0"/>
              </a:rPr>
              <a:t>challenges</a:t>
            </a:r>
            <a:r>
              <a:rPr lang="en-US" dirty="0">
                <a:latin typeface="Arial" panose="020B0604020202020204" pitchFamily="34" charset="0"/>
                <a:cs typeface="Arial" panose="020B0604020202020204" pitchFamily="34" charset="0"/>
              </a:rPr>
              <a:t>, but we really are looking forward to working with FEMA and all of you, to make the transition work as well as possible.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79</a:t>
            </a:fld>
            <a:endParaRPr lang="en-US" altLang="en-US"/>
          </a:p>
        </p:txBody>
      </p:sp>
    </p:spTree>
    <p:extLst>
      <p:ext uri="{BB962C8B-B14F-4D97-AF65-F5344CB8AC3E}">
        <p14:creationId xmlns:p14="http://schemas.microsoft.com/office/powerpoint/2010/main" val="17143454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231115" indent="-231115">
              <a:buFont typeface="+mj-lt"/>
              <a:buAutoNum type="arabicPeriod"/>
            </a:pPr>
            <a:r>
              <a:rPr lang="en-US" baseline="0" dirty="0"/>
              <a:t>No way that I can cover everything in today’s presentation, therefore I like to highlight the opportunity to invite speakers for future events.</a:t>
            </a:r>
          </a:p>
          <a:p>
            <a:pPr marL="231115" indent="-231115">
              <a:buFont typeface="+mj-lt"/>
              <a:buAutoNum type="arabicPeriod"/>
            </a:pPr>
            <a:r>
              <a:rPr lang="en-US" baseline="0" dirty="0"/>
              <a:t>I also want to point out that Blueprints I, II, and III are now published and available on the NGS website shown.  </a:t>
            </a:r>
          </a:p>
          <a:p>
            <a:pPr marL="0" indent="0">
              <a:buFont typeface="+mj-lt"/>
              <a:buNone/>
            </a:pPr>
            <a:r>
              <a:rPr lang="en-US" baseline="0" dirty="0"/>
              <a:t>*BPI,BPII and BPIII are the technical documents that describe the modernized National Spatial Reference System of 2022 (NSRS2022) and explain how to access and use it.</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81</a:t>
            </a:fld>
            <a:endParaRPr lang="en-US" altLang="en-US"/>
          </a:p>
        </p:txBody>
      </p:sp>
    </p:spTree>
    <p:extLst>
      <p:ext uri="{BB962C8B-B14F-4D97-AF65-F5344CB8AC3E}">
        <p14:creationId xmlns:p14="http://schemas.microsoft.com/office/powerpoint/2010/main" val="2918893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is not pulling the rug out from under you, we are re-leveling and bracing</a:t>
            </a:r>
            <a:r>
              <a:rPr lang="en-US" baseline="0" dirty="0"/>
              <a:t> the subfloor for longevity.</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b="1" dirty="0">
                <a:latin typeface="Arial" panose="020B0604020202020204" pitchFamily="34" charset="0"/>
                <a:cs typeface="Arial" panose="020B0604020202020204" pitchFamily="34" charset="0"/>
              </a:rPr>
              <a:t>Geodesy</a:t>
            </a:r>
            <a:r>
              <a:rPr lang="en-US" b="1" baseline="0" dirty="0">
                <a:latin typeface="Arial" panose="020B0604020202020204" pitchFamily="34" charset="0"/>
                <a:cs typeface="Arial" panose="020B0604020202020204" pitchFamily="34" charset="0"/>
              </a:rPr>
              <a:t> and the NSRS are </a:t>
            </a:r>
            <a:r>
              <a:rPr lang="en-US" dirty="0">
                <a:latin typeface="Arial" panose="020B0604020202020204" pitchFamily="34" charset="0"/>
                <a:cs typeface="Arial" panose="020B0604020202020204" pitchFamily="34" charset="0"/>
              </a:rPr>
              <a:t>critical to floodplain mapping</a:t>
            </a:r>
          </a:p>
          <a:p>
            <a:pPr marL="693344" lvl="1" indent="-231115">
              <a:buFont typeface="+mj-lt"/>
              <a:buAutoNum type="arabicPeriod"/>
            </a:pPr>
            <a:r>
              <a:rPr lang="en-US" dirty="0">
                <a:latin typeface="Arial" panose="020B0604020202020204" pitchFamily="34" charset="0"/>
                <a:cs typeface="Arial" panose="020B0604020202020204" pitchFamily="34" charset="0"/>
              </a:rPr>
              <a:t>Ellipsoidal, orthometric, and tidal vertical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each have a role…</a:t>
            </a:r>
          </a:p>
          <a:p>
            <a:pPr marL="231115" indent="-231115">
              <a:buFont typeface="+mj-lt"/>
              <a:buAutoNum type="arabicPeriod"/>
            </a:pPr>
            <a:r>
              <a:rPr lang="en-US" dirty="0">
                <a:latin typeface="Arial" panose="020B0604020202020204" pitchFamily="34" charset="0"/>
                <a:cs typeface="Arial" panose="020B0604020202020204" pitchFamily="34" charset="0"/>
              </a:rPr>
              <a:t>NAVD 88 is going to be </a:t>
            </a:r>
            <a:r>
              <a:rPr lang="en-US" b="1" dirty="0">
                <a:latin typeface="Arial" panose="020B0604020202020204" pitchFamily="34" charset="0"/>
                <a:cs typeface="Arial" panose="020B0604020202020204" pitchFamily="34" charset="0"/>
              </a:rPr>
              <a:t>replaced in 2022</a:t>
            </a:r>
            <a:r>
              <a:rPr lang="en-US" dirty="0">
                <a:latin typeface="Arial" panose="020B0604020202020204" pitchFamily="34" charset="0"/>
                <a:cs typeface="Arial" panose="020B0604020202020204" pitchFamily="34" charset="0"/>
              </a:rPr>
              <a:t> </a:t>
            </a:r>
          </a:p>
          <a:p>
            <a:pPr marL="693344" lvl="1" indent="-231115">
              <a:buFont typeface="+mj-lt"/>
              <a:buAutoNum type="arabicPeriod"/>
            </a:pPr>
            <a:r>
              <a:rPr lang="en-US" dirty="0">
                <a:latin typeface="Arial" panose="020B0604020202020204" pitchFamily="34" charset="0"/>
                <a:cs typeface="Arial" panose="020B0604020202020204" pitchFamily="34" charset="0"/>
              </a:rPr>
              <a:t>By NAPGD 2022, part of larger NSRS Modernization effort (2022).</a:t>
            </a:r>
          </a:p>
          <a:p>
            <a:pPr marL="693344" lvl="1" indent="-231115">
              <a:buFont typeface="+mj-lt"/>
              <a:buAutoNum type="arabicPeriod"/>
            </a:pPr>
            <a:r>
              <a:rPr lang="en-US" dirty="0">
                <a:latin typeface="Arial" panose="020B0604020202020204" pitchFamily="34" charset="0"/>
                <a:cs typeface="Arial" panose="020B0604020202020204" pitchFamily="34" charset="0"/>
              </a:rPr>
              <a:t>Replacement is in 2022, but the time to prepare is now.</a:t>
            </a:r>
          </a:p>
          <a:p>
            <a:pPr marL="231115" indent="-231115">
              <a:buFont typeface="+mj-lt"/>
              <a:buAutoNum type="arabicPeriod"/>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tools</a:t>
            </a:r>
            <a:r>
              <a:rPr lang="en-US" dirty="0">
                <a:latin typeface="Arial" panose="020B0604020202020204" pitchFamily="34" charset="0"/>
                <a:cs typeface="Arial" panose="020B0604020202020204" pitchFamily="34" charset="0"/>
              </a:rPr>
              <a:t> you use today will be expanded for 2022</a:t>
            </a:r>
          </a:p>
          <a:p>
            <a:pPr marL="693344" lvl="1" indent="-231115">
              <a:buFont typeface="+mj-lt"/>
              <a:buAutoNum type="arabicPeriod"/>
            </a:pPr>
            <a:r>
              <a:rPr lang="en-US" dirty="0">
                <a:latin typeface="Arial" panose="020B0604020202020204" pitchFamily="34" charset="0"/>
                <a:cs typeface="Arial" panose="020B0604020202020204" pitchFamily="34" charset="0"/>
              </a:rPr>
              <a:t>Tools for accessing NSRS (OPUS, CORS, Data Explorer)</a:t>
            </a:r>
          </a:p>
          <a:p>
            <a:pPr marL="693344" lvl="1" indent="-231115">
              <a:buFont typeface="+mj-lt"/>
              <a:buAutoNum type="arabicPeriod"/>
            </a:pPr>
            <a:r>
              <a:rPr lang="en-US" dirty="0">
                <a:latin typeface="Arial" panose="020B0604020202020204" pitchFamily="34" charset="0"/>
                <a:cs typeface="Arial" panose="020B0604020202020204" pitchFamily="34" charset="0"/>
              </a:rPr>
              <a:t>Tools for transformations (NCAT and VDATUM)</a:t>
            </a:r>
          </a:p>
          <a:p>
            <a:pPr marL="693344" lvl="1" indent="-231115">
              <a:buFont typeface="+mj-lt"/>
              <a:buAutoNum type="arabicPeriod"/>
            </a:pPr>
            <a:r>
              <a:rPr lang="en-US" dirty="0">
                <a:latin typeface="Arial" panose="020B0604020202020204" pitchFamily="34" charset="0"/>
                <a:cs typeface="Arial" panose="020B0604020202020204" pitchFamily="34" charset="0"/>
              </a:rPr>
              <a:t>This ALL requires good metadata,</a:t>
            </a:r>
            <a:r>
              <a:rPr lang="en-US" baseline="0" dirty="0">
                <a:latin typeface="Arial" panose="020B0604020202020204" pitchFamily="34" charset="0"/>
                <a:cs typeface="Arial" panose="020B0604020202020204" pitchFamily="34" charset="0"/>
              </a:rPr>
              <a:t> so </a:t>
            </a:r>
            <a:r>
              <a:rPr lang="en-US" dirty="0">
                <a:latin typeface="Arial" panose="020B0604020202020204" pitchFamily="34" charset="0"/>
                <a:cs typeface="Arial" panose="020B0604020202020204" pitchFamily="34" charset="0"/>
              </a:rPr>
              <a:t>lead by example!</a:t>
            </a:r>
          </a:p>
          <a:p>
            <a:pPr marL="462229" lvl="1" indent="0">
              <a:buFont typeface="+mj-lt"/>
              <a:buNone/>
            </a:pPr>
            <a:r>
              <a:rPr lang="en-US" dirty="0">
                <a:latin typeface="Arial" panose="020B0604020202020204" pitchFamily="34" charset="0"/>
                <a:cs typeface="Arial" panose="020B0604020202020204" pitchFamily="34" charset="0"/>
              </a:rPr>
              <a:t>THANK</a:t>
            </a:r>
            <a:r>
              <a:rPr lang="en-US" baseline="0" dirty="0">
                <a:latin typeface="Arial" panose="020B0604020202020204" pitchFamily="34" charset="0"/>
                <a:cs typeface="Arial" panose="020B0604020202020204" pitchFamily="34" charset="0"/>
              </a:rPr>
              <a:t> YOU!!</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C5A6246-21F9-416C-BD6D-2D5049A04672}" type="slidenum">
              <a:rPr lang="en-US" smtClean="0"/>
              <a:t>82</a:t>
            </a:fld>
            <a:endParaRPr lang="en-US"/>
          </a:p>
        </p:txBody>
      </p:sp>
    </p:spTree>
    <p:extLst>
      <p:ext uri="{BB962C8B-B14F-4D97-AF65-F5344CB8AC3E}">
        <p14:creationId xmlns:p14="http://schemas.microsoft.com/office/powerpoint/2010/main" val="233302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aseline="0" dirty="0">
                <a:latin typeface="Times New Roman" pitchFamily="18" charset="0"/>
              </a:rPr>
              <a:t>This slide illustrates the 3 categories of vertical </a:t>
            </a:r>
            <a:r>
              <a:rPr lang="en-US" altLang="en-US" baseline="0" dirty="0" err="1">
                <a:latin typeface="Times New Roman" pitchFamily="18" charset="0"/>
              </a:rPr>
              <a:t>datums</a:t>
            </a:r>
            <a:r>
              <a:rPr lang="en-US" altLang="en-US" baseline="0" dirty="0">
                <a:latin typeface="Times New Roman" pitchFamily="18" charset="0"/>
              </a:rPr>
              <a:t> and examples of where each is directly used They are project and application dependent.</a:t>
            </a:r>
            <a:endParaRPr lang="en-US" dirty="0">
              <a:latin typeface="Arial" panose="020B0604020202020204" pitchFamily="34" charset="0"/>
              <a:cs typeface="Arial" panose="020B0604020202020204" pitchFamily="34" charset="0"/>
            </a:endParaRPr>
          </a:p>
          <a:p>
            <a:pPr marL="231115" indent="-231115">
              <a:buFont typeface="+mj-lt"/>
              <a:buAutoNum type="arabicPeriod"/>
            </a:pPr>
            <a:r>
              <a:rPr lang="en-US" dirty="0">
                <a:latin typeface="Arial" panose="020B0604020202020204" pitchFamily="34" charset="0"/>
                <a:cs typeface="Arial" panose="020B0604020202020204" pitchFamily="34" charset="0"/>
              </a:rPr>
              <a:t>First, we have </a:t>
            </a:r>
            <a:r>
              <a:rPr lang="en-US" b="1" dirty="0">
                <a:latin typeface="Arial" panose="020B0604020202020204" pitchFamily="34" charset="0"/>
                <a:cs typeface="Arial" panose="020B0604020202020204" pitchFamily="34" charset="0"/>
              </a:rPr>
              <a:t>ellipsoidal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Examples include WGS84 and</a:t>
            </a:r>
            <a:r>
              <a:rPr lang="en-US" baseline="0" dirty="0">
                <a:latin typeface="Arial" panose="020B0604020202020204" pitchFamily="34" charset="0"/>
                <a:cs typeface="Arial" panose="020B0604020202020204" pitchFamily="34" charset="0"/>
              </a:rPr>
              <a:t> NAD83</a:t>
            </a:r>
            <a:r>
              <a:rPr lang="en-US" dirty="0">
                <a:latin typeface="Arial" panose="020B0604020202020204" pitchFamily="34" charset="0"/>
                <a:cs typeface="Arial" panose="020B0604020202020204" pitchFamily="34" charset="0"/>
              </a:rPr>
              <a:t> (North American Datum of 1983).  You will encounter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frequently in hydrographic surveys that are vertically referenced with RTK-GPS; any native GPS measurements; and even raw </a:t>
            </a:r>
            <a:r>
              <a:rPr lang="en-US" dirty="0" err="1">
                <a:latin typeface="Arial" panose="020B0604020202020204" pitchFamily="34" charset="0"/>
                <a:cs typeface="Arial" panose="020B0604020202020204" pitchFamily="34" charset="0"/>
              </a:rPr>
              <a:t>lidar</a:t>
            </a:r>
            <a:r>
              <a:rPr lang="en-US" dirty="0">
                <a:latin typeface="Arial" panose="020B0604020202020204" pitchFamily="34" charset="0"/>
                <a:cs typeface="Arial" panose="020B0604020202020204" pitchFamily="34" charset="0"/>
              </a:rPr>
              <a:t> datasets.</a:t>
            </a:r>
          </a:p>
          <a:p>
            <a:pPr marL="231115" indent="-231115">
              <a:buFont typeface="+mj-lt"/>
              <a:buAutoNum type="arabicPeriod"/>
            </a:pPr>
            <a:r>
              <a:rPr lang="en-US" dirty="0">
                <a:latin typeface="Arial" panose="020B0604020202020204" pitchFamily="34" charset="0"/>
                <a:cs typeface="Arial" panose="020B0604020202020204" pitchFamily="34" charset="0"/>
              </a:rPr>
              <a:t>Next, we have </a:t>
            </a:r>
            <a:r>
              <a:rPr lang="en-US" b="1" dirty="0">
                <a:latin typeface="Arial" panose="020B0604020202020204" pitchFamily="34" charset="0"/>
                <a:cs typeface="Arial" panose="020B0604020202020204" pitchFamily="34" charset="0"/>
              </a:rPr>
              <a:t>orthometric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These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are very important because height differences referenced to orthometric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will allow us to know the direction water will flow,</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have been “gravity-corrected”. The North American Vertical Datum of 1988 (or NAVD 88) is an orthometric datum, which you will see on USGS topographic maps, engineering and development site surveys, and FEMA Flood Insurance Rate Maps.</a:t>
            </a:r>
          </a:p>
          <a:p>
            <a:pPr marL="231115" indent="-231115">
              <a:buFont typeface="+mj-lt"/>
              <a:buAutoNum type="arabicPeriod"/>
            </a:pPr>
            <a:r>
              <a:rPr lang="en-US" dirty="0">
                <a:latin typeface="Arial" panose="020B0604020202020204" pitchFamily="34" charset="0"/>
                <a:cs typeface="Arial" panose="020B0604020202020204" pitchFamily="34" charset="0"/>
              </a:rPr>
              <a:t>Finally, we have </a:t>
            </a:r>
            <a:r>
              <a:rPr lang="en-US" b="1" dirty="0">
                <a:latin typeface="Arial" panose="020B0604020202020204" pitchFamily="34" charset="0"/>
                <a:cs typeface="Arial" panose="020B0604020202020204" pitchFamily="34" charset="0"/>
              </a:rPr>
              <a:t>Tidal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Datums</a:t>
            </a:r>
            <a:r>
              <a:rPr lang="en-US" dirty="0">
                <a:latin typeface="Arial" panose="020B0604020202020204" pitchFamily="34" charset="0"/>
                <a:cs typeface="Arial" panose="020B0604020202020204" pitchFamily="34" charset="0"/>
              </a:rPr>
              <a:t>, which are derived from water level measurements. They have extremely important applications including daily and extreme water levels; NOAA nautical charts, and shoreline mapping or boundaries along the coast.</a:t>
            </a:r>
          </a:p>
          <a:p>
            <a:pPr defTabSz="924458">
              <a:defRPr/>
            </a:pPr>
            <a:r>
              <a:rPr lang="en-US" altLang="en-US" baseline="0" dirty="0">
                <a:latin typeface="Arial" panose="020B0604020202020204" pitchFamily="34" charset="0"/>
                <a:cs typeface="Arial" panose="020B0604020202020204" pitchFamily="34" charset="0"/>
              </a:rPr>
              <a:t>*</a:t>
            </a:r>
            <a:r>
              <a:rPr lang="en-US" altLang="en-US" baseline="0" dirty="0">
                <a:latin typeface="Times New Roman" pitchFamily="18" charset="0"/>
              </a:rPr>
              <a:t>NOAA provides tools (like NCAT and </a:t>
            </a:r>
            <a:r>
              <a:rPr lang="en-US" altLang="en-US" baseline="0" dirty="0" err="1">
                <a:latin typeface="Times New Roman" pitchFamily="18" charset="0"/>
              </a:rPr>
              <a:t>Vdatum</a:t>
            </a:r>
            <a:r>
              <a:rPr lang="en-US" altLang="en-US" baseline="0" dirty="0">
                <a:latin typeface="Times New Roman" pitchFamily="18" charset="0"/>
              </a:rPr>
              <a:t>) to transform between these different height systems.</a:t>
            </a: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18</a:t>
            </a:fld>
            <a:endParaRPr lang="en-US" altLang="en-US"/>
          </a:p>
        </p:txBody>
      </p:sp>
    </p:spTree>
    <p:extLst>
      <p:ext uri="{BB962C8B-B14F-4D97-AF65-F5344CB8AC3E}">
        <p14:creationId xmlns:p14="http://schemas.microsoft.com/office/powerpoint/2010/main" val="2844674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NAVD88</a:t>
            </a:r>
            <a:r>
              <a:rPr lang="en-US" baseline="0" dirty="0"/>
              <a:t> is</a:t>
            </a:r>
            <a:r>
              <a:rPr lang="en-US" dirty="0"/>
              <a:t> based on Millions of Miles of Leveling</a:t>
            </a:r>
          </a:p>
          <a:p>
            <a:endParaRPr lang="en-US" dirty="0"/>
          </a:p>
          <a:p>
            <a:r>
              <a:rPr lang="en-US" dirty="0"/>
              <a:t>This</a:t>
            </a:r>
            <a:r>
              <a:rPr lang="en-US" baseline="0" dirty="0"/>
              <a:t> is </a:t>
            </a:r>
            <a:r>
              <a:rPr lang="en-US" dirty="0"/>
              <a:t>a</a:t>
            </a:r>
            <a:r>
              <a:rPr lang="en-US" baseline="0" dirty="0"/>
              <a:t> l</a:t>
            </a:r>
            <a:r>
              <a:rPr lang="en-US" dirty="0"/>
              <a:t>ot of work and is too costly</a:t>
            </a:r>
            <a:r>
              <a:rPr lang="en-US" baseline="0" dirty="0"/>
              <a:t> to maintain.</a:t>
            </a:r>
          </a:p>
          <a:p>
            <a:endParaRPr lang="en-US" baseline="0" dirty="0"/>
          </a:p>
          <a:p>
            <a:r>
              <a:rPr lang="en-US" baseline="0" dirty="0"/>
              <a:t>It is simply no longer practical!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4D449D3-B696-034B-B8AB-D8F68B6700F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23304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from NAVD88 to NAPGD2022…</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20</a:t>
            </a:fld>
            <a:endParaRPr lang="en-US" altLang="en-US"/>
          </a:p>
        </p:txBody>
      </p:sp>
    </p:spTree>
    <p:extLst>
      <p:ext uri="{BB962C8B-B14F-4D97-AF65-F5344CB8AC3E}">
        <p14:creationId xmlns:p14="http://schemas.microsoft.com/office/powerpoint/2010/main" val="3643047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2800" dirty="0">
                <a:latin typeface="Gill Sans MT" pitchFamily="34" charset="0"/>
                <a:ea typeface="MS PGothic" pitchFamily="34" charset="-128"/>
                <a:cs typeface="ＭＳ Ｐゴシック" charset="0"/>
              </a:rPr>
              <a:t>The primary element are:</a:t>
            </a:r>
          </a:p>
          <a:p>
            <a:r>
              <a:rPr lang="en-US" sz="2800" dirty="0">
                <a:latin typeface="Gill Sans MT" pitchFamily="34" charset="0"/>
                <a:ea typeface="MS PGothic" pitchFamily="34" charset="-128"/>
                <a:cs typeface="ＭＳ Ｐゴシック" charset="0"/>
              </a:rPr>
              <a:t>Horizontal Component: NATRF2022 (BPI – Geometric Coordinates) +</a:t>
            </a:r>
            <a:r>
              <a:rPr lang="en-US" sz="2800" dirty="0" err="1">
                <a:latin typeface="Gill Sans MT" pitchFamily="34" charset="0"/>
                <a:ea typeface="MS PGothic" pitchFamily="34" charset="-128"/>
                <a:cs typeface="ＭＳ Ｐゴシック" charset="0"/>
              </a:rPr>
              <a:t>Carribean</a:t>
            </a:r>
            <a:r>
              <a:rPr lang="en-US" sz="2800" dirty="0">
                <a:latin typeface="Gill Sans MT" pitchFamily="34" charset="0"/>
                <a:ea typeface="MS PGothic" pitchFamily="34" charset="-128"/>
                <a:cs typeface="ＭＳ Ｐゴシック" charset="0"/>
              </a:rPr>
              <a:t>, Pacific, &amp; Mariana plates.</a:t>
            </a:r>
          </a:p>
          <a:p>
            <a:r>
              <a:rPr lang="en-US" sz="2800" dirty="0">
                <a:latin typeface="Gill Sans MT" pitchFamily="34" charset="0"/>
                <a:ea typeface="MS PGothic" pitchFamily="34" charset="-128"/>
                <a:cs typeface="ＭＳ Ｐゴシック" charset="0"/>
              </a:rPr>
              <a:t>Vertical Component:</a:t>
            </a:r>
            <a:r>
              <a:rPr lang="en-US" sz="2800" baseline="0" dirty="0">
                <a:latin typeface="Gill Sans MT" pitchFamily="34" charset="0"/>
                <a:ea typeface="MS PGothic" pitchFamily="34" charset="-128"/>
                <a:cs typeface="ＭＳ Ｐゴシック" charset="0"/>
              </a:rPr>
              <a:t> NAPGD2022 (BPII – Geopotential Coordinates)</a:t>
            </a:r>
          </a:p>
          <a:p>
            <a:r>
              <a:rPr lang="en-US" sz="2800" baseline="0" dirty="0">
                <a:latin typeface="Gill Sans MT" pitchFamily="34" charset="0"/>
                <a:ea typeface="MS PGothic" pitchFamily="34" charset="-128"/>
                <a:cs typeface="ＭＳ Ｐゴシック" charset="0"/>
              </a:rPr>
              <a:t>The new reference </a:t>
            </a:r>
            <a:r>
              <a:rPr lang="en-US" sz="2800" baseline="0" dirty="0" err="1">
                <a:latin typeface="Gill Sans MT" pitchFamily="34" charset="0"/>
                <a:ea typeface="MS PGothic" pitchFamily="34" charset="-128"/>
                <a:cs typeface="ＭＳ Ｐゴシック" charset="0"/>
              </a:rPr>
              <a:t>sustem</a:t>
            </a:r>
            <a:r>
              <a:rPr lang="en-US" sz="2800" baseline="0" dirty="0">
                <a:latin typeface="Gill Sans MT" pitchFamily="34" charset="0"/>
                <a:ea typeface="MS PGothic" pitchFamily="34" charset="-128"/>
                <a:cs typeface="ＭＳ Ｐゴシック" charset="0"/>
              </a:rPr>
              <a:t> is:</a:t>
            </a:r>
          </a:p>
          <a:p>
            <a:r>
              <a:rPr lang="en-US" sz="2800" baseline="0" dirty="0">
                <a:latin typeface="Gill Sans MT" pitchFamily="34" charset="0"/>
                <a:ea typeface="MS PGothic" pitchFamily="34" charset="-128"/>
                <a:cs typeface="ＭＳ Ｐゴシック" charset="0"/>
              </a:rPr>
              <a:t>Time </a:t>
            </a:r>
            <a:r>
              <a:rPr lang="en-US" sz="2800" baseline="0" dirty="0" err="1">
                <a:latin typeface="Gill Sans MT" pitchFamily="34" charset="0"/>
                <a:ea typeface="MS PGothic" pitchFamily="34" charset="-128"/>
                <a:cs typeface="ＭＳ Ｐゴシック" charset="0"/>
              </a:rPr>
              <a:t>Dependant</a:t>
            </a:r>
            <a:r>
              <a:rPr lang="en-US" sz="2800" baseline="0" dirty="0">
                <a:latin typeface="Gill Sans MT" pitchFamily="34" charset="0"/>
                <a:ea typeface="MS PGothic" pitchFamily="34" charset="-128"/>
                <a:cs typeface="ＭＳ Ｐゴシック" charset="0"/>
              </a:rPr>
              <a:t> and Geocentric</a:t>
            </a:r>
          </a:p>
          <a:p>
            <a:r>
              <a:rPr lang="en-US" sz="2800" baseline="0" dirty="0">
                <a:latin typeface="Gill Sans MT" pitchFamily="34" charset="0"/>
                <a:ea typeface="MS PGothic" pitchFamily="34" charset="-128"/>
                <a:cs typeface="ＭＳ Ｐゴシック" charset="0"/>
              </a:rPr>
              <a:t>Defined by relationships to a global/international ideal frame</a:t>
            </a:r>
          </a:p>
          <a:p>
            <a:r>
              <a:rPr lang="en-US" sz="2800" baseline="0" dirty="0">
                <a:latin typeface="Gill Sans MT" pitchFamily="34" charset="0"/>
                <a:ea typeface="MS PGothic" pitchFamily="34" charset="-128"/>
                <a:cs typeface="ＭＳ Ｐゴシック" charset="0"/>
              </a:rPr>
              <a:t>Primarily accessed via GPS/GNSS technology and a newly refined gravimetric geoid model.</a:t>
            </a:r>
            <a:endParaRPr lang="en-US" sz="2800" dirty="0">
              <a:latin typeface="Gill Sans MT" pitchFamily="34" charset="0"/>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5C7FDA5B-9D0D-4B8C-AC0F-2DE92514A503}" type="slidenum">
              <a:rPr lang="en-US" altLang="en-US" smtClean="0"/>
              <a:pPr>
                <a:defRPr/>
              </a:pPr>
              <a:t>21</a:t>
            </a:fld>
            <a:endParaRPr lang="en-US" altLang="en-US"/>
          </a:p>
        </p:txBody>
      </p:sp>
    </p:spTree>
    <p:extLst>
      <p:ext uri="{BB962C8B-B14F-4D97-AF65-F5344CB8AC3E}">
        <p14:creationId xmlns:p14="http://schemas.microsoft.com/office/powerpoint/2010/main" val="397545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 reference system to be useful to the public it </a:t>
            </a:r>
            <a:r>
              <a:rPr lang="en-US" b="1" i="1" u="sng" baseline="0" dirty="0"/>
              <a:t>must be </a:t>
            </a:r>
            <a:r>
              <a:rPr lang="en-US" baseline="0" dirty="0"/>
              <a:t>CONSISTENT, meaning it possess </a:t>
            </a:r>
            <a:r>
              <a:rPr lang="en-US" baseline="0" dirty="0" err="1"/>
              <a:t>spaciotemporal</a:t>
            </a:r>
            <a:r>
              <a:rPr lang="en-US" baseline="0" dirty="0"/>
              <a:t> reliability and repeatability, and CONVENIENT, meaning it is readily accessible by users.</a:t>
            </a:r>
          </a:p>
          <a:p>
            <a:endParaRPr lang="en-US" baseline="0" dirty="0"/>
          </a:p>
          <a:p>
            <a:pPr defTabSz="924458">
              <a:defRPr/>
            </a:pPr>
            <a:r>
              <a:rPr lang="en-US" baseline="0" dirty="0"/>
              <a:t>Additionally, as a society we have also adopted an expectation that our spatial reference system is defined in a manner that provides some level of CONSTANCY, that objects considered to be stationary have fixed coordinates and/or heights.  We have also come to expect that heights and depths are relative to some definition of sea level, and this COHERENCE with a natural equipotential surface also ensures that water will flow from higher to lower height values. </a:t>
            </a:r>
          </a:p>
          <a:p>
            <a:endParaRPr lang="en-US" baseline="0" dirty="0"/>
          </a:p>
          <a:p>
            <a:pPr defTabSz="924458">
              <a:defRPr/>
            </a:pPr>
            <a:r>
              <a:rPr lang="en-US" dirty="0"/>
              <a:t>As NGS continues to fulfil our primary mission of defining, maintaining, and providing access to the NSRS, we have recognized the need to modernize the current NSRS in tandem with advances in geodesy, geophysics, and technology (especially GPS/GNSS);</a:t>
            </a:r>
            <a:r>
              <a:rPr lang="en-US" baseline="0" dirty="0"/>
              <a:t> to meet evolving requirements and expectations of the NSRS.</a:t>
            </a:r>
            <a:r>
              <a:rPr lang="en-US" dirty="0"/>
              <a:t>  Decisions</a:t>
            </a:r>
            <a:r>
              <a:rPr lang="en-US" baseline="0" dirty="0"/>
              <a:t> about how to best modernize the NSRS must achieve improved consistency (especially between passive and active control), and convenience - while not fully departing from expected characteristics that are part of the fabric of how our Nation uses precise positions.</a:t>
            </a:r>
          </a:p>
        </p:txBody>
      </p:sp>
      <p:sp>
        <p:nvSpPr>
          <p:cNvPr id="4" name="Slide Number Placeholder 3"/>
          <p:cNvSpPr>
            <a:spLocks noGrp="1"/>
          </p:cNvSpPr>
          <p:nvPr>
            <p:ph type="sldNum" sz="quarter" idx="10"/>
          </p:nvPr>
        </p:nvSpPr>
        <p:spPr/>
        <p:txBody>
          <a:bodyPr/>
          <a:lstStyle/>
          <a:p>
            <a:fld id="{8C5A6246-21F9-416C-BD6D-2D5049A04672}" type="slidenum">
              <a:rPr lang="en-US" smtClean="0"/>
              <a:t>22</a:t>
            </a:fld>
            <a:endParaRPr lang="en-US"/>
          </a:p>
        </p:txBody>
      </p:sp>
    </p:spTree>
    <p:extLst>
      <p:ext uri="{BB962C8B-B14F-4D97-AF65-F5344CB8AC3E}">
        <p14:creationId xmlns:p14="http://schemas.microsoft.com/office/powerpoint/2010/main" val="1922450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16786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391766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3126068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a:p>
        </p:txBody>
      </p:sp>
    </p:spTree>
    <p:extLst>
      <p:ext uri="{BB962C8B-B14F-4D97-AF65-F5344CB8AC3E}">
        <p14:creationId xmlns:p14="http://schemas.microsoft.com/office/powerpoint/2010/main" val="218491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a:p>
        </p:txBody>
      </p:sp>
    </p:spTree>
    <p:extLst>
      <p:ext uri="{BB962C8B-B14F-4D97-AF65-F5344CB8AC3E}">
        <p14:creationId xmlns:p14="http://schemas.microsoft.com/office/powerpoint/2010/main" val="4227193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a:p>
        </p:txBody>
      </p:sp>
    </p:spTree>
    <p:extLst>
      <p:ext uri="{BB962C8B-B14F-4D97-AF65-F5344CB8AC3E}">
        <p14:creationId xmlns:p14="http://schemas.microsoft.com/office/powerpoint/2010/main" val="248473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a:p>
        </p:txBody>
      </p:sp>
    </p:spTree>
    <p:extLst>
      <p:ext uri="{BB962C8B-B14F-4D97-AF65-F5344CB8AC3E}">
        <p14:creationId xmlns:p14="http://schemas.microsoft.com/office/powerpoint/2010/main" val="41455305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November 14, 2019</a:t>
            </a:r>
          </a:p>
        </p:txBody>
      </p:sp>
      <p:sp>
        <p:nvSpPr>
          <p:cNvPr id="8"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a:p>
        </p:txBody>
      </p:sp>
    </p:spTree>
    <p:extLst>
      <p:ext uri="{BB962C8B-B14F-4D97-AF65-F5344CB8AC3E}">
        <p14:creationId xmlns:p14="http://schemas.microsoft.com/office/powerpoint/2010/main" val="3644347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14, 2019</a:t>
            </a:r>
          </a:p>
        </p:txBody>
      </p:sp>
      <p:sp>
        <p:nvSpPr>
          <p:cNvPr id="4"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a:p>
        </p:txBody>
      </p:sp>
    </p:spTree>
    <p:extLst>
      <p:ext uri="{BB962C8B-B14F-4D97-AF65-F5344CB8AC3E}">
        <p14:creationId xmlns:p14="http://schemas.microsoft.com/office/powerpoint/2010/main" val="122344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14, 2019</a:t>
            </a:r>
          </a:p>
        </p:txBody>
      </p:sp>
      <p:sp>
        <p:nvSpPr>
          <p:cNvPr id="3"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a:p>
        </p:txBody>
      </p:sp>
    </p:spTree>
    <p:extLst>
      <p:ext uri="{BB962C8B-B14F-4D97-AF65-F5344CB8AC3E}">
        <p14:creationId xmlns:p14="http://schemas.microsoft.com/office/powerpoint/2010/main" val="857094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a:p>
        </p:txBody>
      </p:sp>
    </p:spTree>
    <p:extLst>
      <p:ext uri="{BB962C8B-B14F-4D97-AF65-F5344CB8AC3E}">
        <p14:creationId xmlns:p14="http://schemas.microsoft.com/office/powerpoint/2010/main" val="3952732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614949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a:p>
        </p:txBody>
      </p:sp>
    </p:spTree>
    <p:extLst>
      <p:ext uri="{BB962C8B-B14F-4D97-AF65-F5344CB8AC3E}">
        <p14:creationId xmlns:p14="http://schemas.microsoft.com/office/powerpoint/2010/main" val="3983600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a:p>
        </p:txBody>
      </p:sp>
    </p:spTree>
    <p:extLst>
      <p:ext uri="{BB962C8B-B14F-4D97-AF65-F5344CB8AC3E}">
        <p14:creationId xmlns:p14="http://schemas.microsoft.com/office/powerpoint/2010/main" val="3194080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November 14, 2019</a:t>
            </a:r>
          </a:p>
        </p:txBody>
      </p:sp>
      <p:sp>
        <p:nvSpPr>
          <p:cNvPr id="5"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a:p>
        </p:txBody>
      </p:sp>
    </p:spTree>
    <p:extLst>
      <p:ext uri="{BB962C8B-B14F-4D97-AF65-F5344CB8AC3E}">
        <p14:creationId xmlns:p14="http://schemas.microsoft.com/office/powerpoint/2010/main" val="3321861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08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November 14, 2019</a:t>
            </a:r>
          </a:p>
        </p:txBody>
      </p:sp>
      <p:sp>
        <p:nvSpPr>
          <p:cNvPr id="5" name="Footer Placeholder 4"/>
          <p:cNvSpPr>
            <a:spLocks noGrp="1"/>
          </p:cNvSpPr>
          <p:nvPr>
            <p:ph type="ftr" sz="quarter" idx="11"/>
          </p:nvPr>
        </p:nvSpPr>
        <p:spPr/>
        <p:txBody>
          <a:bodyPr/>
          <a:lstStyle/>
          <a:p>
            <a:r>
              <a:rPr lang="en-US"/>
              <a:t>MN Assoc of Floodplain Managers</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98471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November 14, 2019</a:t>
            </a:r>
          </a:p>
        </p:txBody>
      </p:sp>
      <p:sp>
        <p:nvSpPr>
          <p:cNvPr id="5" name="Footer Placeholder 4"/>
          <p:cNvSpPr>
            <a:spLocks noGrp="1"/>
          </p:cNvSpPr>
          <p:nvPr>
            <p:ph type="ftr" sz="quarter" idx="11"/>
          </p:nvPr>
        </p:nvSpPr>
        <p:spPr/>
        <p:txBody>
          <a:bodyPr/>
          <a:lstStyle/>
          <a:p>
            <a:r>
              <a:rPr lang="en-US"/>
              <a:t>MN Assoc of Floodplain Managers</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06011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November 14, 2019</a:t>
            </a:r>
          </a:p>
        </p:txBody>
      </p:sp>
      <p:sp>
        <p:nvSpPr>
          <p:cNvPr id="5" name="Footer Placeholder 4"/>
          <p:cNvSpPr>
            <a:spLocks noGrp="1"/>
          </p:cNvSpPr>
          <p:nvPr>
            <p:ph type="ftr" sz="quarter" idx="11"/>
          </p:nvPr>
        </p:nvSpPr>
        <p:spPr/>
        <p:txBody>
          <a:bodyPr/>
          <a:lstStyle/>
          <a:p>
            <a:r>
              <a:rPr lang="en-US"/>
              <a:t>MN Assoc of Floodplain Managers</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24573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November 14, 2019</a:t>
            </a:r>
          </a:p>
        </p:txBody>
      </p:sp>
      <p:sp>
        <p:nvSpPr>
          <p:cNvPr id="6" name="Footer Placeholder 5"/>
          <p:cNvSpPr>
            <a:spLocks noGrp="1"/>
          </p:cNvSpPr>
          <p:nvPr>
            <p:ph type="ftr" sz="quarter" idx="11"/>
          </p:nvPr>
        </p:nvSpPr>
        <p:spPr/>
        <p:txBody>
          <a:bodyPr/>
          <a:lstStyle/>
          <a:p>
            <a:r>
              <a:rPr lang="en-US"/>
              <a:t>MN Assoc of Floodplain Managers</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64215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November 14, 2019</a:t>
            </a:r>
          </a:p>
        </p:txBody>
      </p:sp>
      <p:sp>
        <p:nvSpPr>
          <p:cNvPr id="8" name="Footer Placeholder 7"/>
          <p:cNvSpPr>
            <a:spLocks noGrp="1"/>
          </p:cNvSpPr>
          <p:nvPr>
            <p:ph type="ftr" sz="quarter" idx="11"/>
          </p:nvPr>
        </p:nvSpPr>
        <p:spPr/>
        <p:txBody>
          <a:bodyPr/>
          <a:lstStyle/>
          <a:p>
            <a:r>
              <a:rPr lang="en-US"/>
              <a:t>MN Assoc of Floodplain Managers</a:t>
            </a:r>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574437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14, 2019</a:t>
            </a:r>
          </a:p>
        </p:txBody>
      </p:sp>
      <p:sp>
        <p:nvSpPr>
          <p:cNvPr id="4" name="Footer Placeholder 3"/>
          <p:cNvSpPr>
            <a:spLocks noGrp="1"/>
          </p:cNvSpPr>
          <p:nvPr>
            <p:ph type="ftr" sz="quarter" idx="11"/>
          </p:nvPr>
        </p:nvSpPr>
        <p:spPr/>
        <p:txBody>
          <a:bodyPr/>
          <a:lstStyle/>
          <a:p>
            <a:r>
              <a:rPr lang="en-US"/>
              <a:t>MN Assoc of Floodplain Managers</a:t>
            </a:r>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85570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5"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294230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14, 2019</a:t>
            </a:r>
          </a:p>
        </p:txBody>
      </p:sp>
      <p:sp>
        <p:nvSpPr>
          <p:cNvPr id="3" name="Footer Placeholder 2"/>
          <p:cNvSpPr>
            <a:spLocks noGrp="1"/>
          </p:cNvSpPr>
          <p:nvPr>
            <p:ph type="ftr" sz="quarter" idx="11"/>
          </p:nvPr>
        </p:nvSpPr>
        <p:spPr/>
        <p:txBody>
          <a:bodyPr/>
          <a:lstStyle/>
          <a:p>
            <a:r>
              <a:rPr lang="en-US"/>
              <a:t>MN Assoc of Floodplain Managers</a:t>
            </a:r>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75758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14, 2019</a:t>
            </a:r>
          </a:p>
        </p:txBody>
      </p:sp>
      <p:sp>
        <p:nvSpPr>
          <p:cNvPr id="6" name="Footer Placeholder 5"/>
          <p:cNvSpPr>
            <a:spLocks noGrp="1"/>
          </p:cNvSpPr>
          <p:nvPr>
            <p:ph type="ftr" sz="quarter" idx="11"/>
          </p:nvPr>
        </p:nvSpPr>
        <p:spPr/>
        <p:txBody>
          <a:bodyPr/>
          <a:lstStyle/>
          <a:p>
            <a:r>
              <a:rPr lang="en-US"/>
              <a:t>MN Assoc of Floodplain Managers</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6091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November 14, 2019</a:t>
            </a:r>
          </a:p>
        </p:txBody>
      </p:sp>
      <p:sp>
        <p:nvSpPr>
          <p:cNvPr id="6" name="Footer Placeholder 5"/>
          <p:cNvSpPr>
            <a:spLocks noGrp="1"/>
          </p:cNvSpPr>
          <p:nvPr>
            <p:ph type="ftr" sz="quarter" idx="11"/>
          </p:nvPr>
        </p:nvSpPr>
        <p:spPr/>
        <p:txBody>
          <a:bodyPr/>
          <a:lstStyle/>
          <a:p>
            <a:r>
              <a:rPr lang="en-US"/>
              <a:t>MN Assoc of Floodplain Managers</a:t>
            </a:r>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521541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November 14, 2019</a:t>
            </a:r>
          </a:p>
        </p:txBody>
      </p:sp>
      <p:sp>
        <p:nvSpPr>
          <p:cNvPr id="5" name="Footer Placeholder 4"/>
          <p:cNvSpPr>
            <a:spLocks noGrp="1"/>
          </p:cNvSpPr>
          <p:nvPr>
            <p:ph type="ftr" sz="quarter" idx="11"/>
          </p:nvPr>
        </p:nvSpPr>
        <p:spPr/>
        <p:txBody>
          <a:bodyPr/>
          <a:lstStyle/>
          <a:p>
            <a:r>
              <a:rPr lang="en-US"/>
              <a:t>MN Assoc of Floodplain Managers</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590579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November 14, 2019</a:t>
            </a:r>
          </a:p>
        </p:txBody>
      </p:sp>
      <p:sp>
        <p:nvSpPr>
          <p:cNvPr id="5" name="Footer Placeholder 4"/>
          <p:cNvSpPr>
            <a:spLocks noGrp="1"/>
          </p:cNvSpPr>
          <p:nvPr>
            <p:ph type="ftr" sz="quarter" idx="11"/>
          </p:nvPr>
        </p:nvSpPr>
        <p:spPr/>
        <p:txBody>
          <a:bodyPr/>
          <a:lstStyle/>
          <a:p>
            <a:r>
              <a:rPr lang="en-US"/>
              <a:t>MN Assoc of Floodplain Managers</a:t>
            </a:r>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839722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r>
              <a:rPr lang="en-US"/>
              <a:t>November 14, 2019</a:t>
            </a:r>
          </a:p>
        </p:txBody>
      </p:sp>
      <p:sp>
        <p:nvSpPr>
          <p:cNvPr id="4"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a:defRPr/>
            </a:lvl1pPr>
          </a:lstStyle>
          <a:p>
            <a:pPr>
              <a:defRPr/>
            </a:pPr>
            <a:fld id="{C3237A8D-1B98-463E-B300-2FB9FBC88D00}" type="slidenum">
              <a:rPr lang="en-US" altLang="en-US"/>
              <a:pPr>
                <a:defRPr/>
              </a:pPr>
              <a:t>‹#›</a:t>
            </a:fld>
            <a:endParaRPr lang="en-US" altLang="en-US"/>
          </a:p>
        </p:txBody>
      </p:sp>
    </p:spTree>
    <p:extLst>
      <p:ext uri="{BB962C8B-B14F-4D97-AF65-F5344CB8AC3E}">
        <p14:creationId xmlns:p14="http://schemas.microsoft.com/office/powerpoint/2010/main" val="3699100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42057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pPr>
              <a:defRPr/>
            </a:pPr>
            <a:r>
              <a:rPr lang="en-US"/>
              <a:t>November 14, 2019</a:t>
            </a:r>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pPr>
              <a:defRPr/>
            </a:pPr>
            <a:r>
              <a:rPr lang="en-US"/>
              <a:t>MN Assoc of Floodplain Managers</a:t>
            </a:r>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pPr>
              <a:defRPr/>
            </a:pPr>
            <a:fld id="{BF6EBFE9-79BB-431F-AEDF-EF334E7ED36B}" type="slidenum">
              <a:rPr lang="en-US" smtClean="0"/>
              <a:pPr>
                <a:defRPr/>
              </a:pPr>
              <a:t>‹#›</a:t>
            </a:fld>
            <a:endParaRPr lang="en-US" dirty="0"/>
          </a:p>
        </p:txBody>
      </p:sp>
    </p:spTree>
    <p:extLst>
      <p:ext uri="{BB962C8B-B14F-4D97-AF65-F5344CB8AC3E}">
        <p14:creationId xmlns:p14="http://schemas.microsoft.com/office/powerpoint/2010/main" val="3183020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November 14, 2019</a:t>
            </a:r>
          </a:p>
        </p:txBody>
      </p:sp>
      <p:sp>
        <p:nvSpPr>
          <p:cNvPr id="6"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a:defRPr/>
            </a:lvl1pPr>
          </a:lstStyle>
          <a:p>
            <a:pPr>
              <a:defRPr/>
            </a:pPr>
            <a:fld id="{C9B33EEF-DFCF-4914-8D02-439C78478151}" type="slidenum">
              <a:rPr lang="en-US" smtClean="0"/>
              <a:pPr>
                <a:defRPr/>
              </a:pPr>
              <a:t>‹#›</a:t>
            </a:fld>
            <a:endParaRPr lang="en-US"/>
          </a:p>
        </p:txBody>
      </p:sp>
    </p:spTree>
    <p:extLst>
      <p:ext uri="{BB962C8B-B14F-4D97-AF65-F5344CB8AC3E}">
        <p14:creationId xmlns:p14="http://schemas.microsoft.com/office/powerpoint/2010/main" val="280427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November 14, 2019</a:t>
            </a:r>
          </a:p>
        </p:txBody>
      </p:sp>
      <p:sp>
        <p:nvSpPr>
          <p:cNvPr id="4"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a:defRPr/>
            </a:lvl1pPr>
          </a:lstStyle>
          <a:p>
            <a:pPr>
              <a:defRPr/>
            </a:pPr>
            <a:fld id="{8521C175-7EF2-4F00-94D5-418B427E826E}" type="slidenum">
              <a:rPr lang="en-US" smtClean="0"/>
              <a:pPr>
                <a:defRPr/>
              </a:pPr>
              <a:t>‹#›</a:t>
            </a:fld>
            <a:endParaRPr lang="en-US"/>
          </a:p>
        </p:txBody>
      </p:sp>
    </p:spTree>
    <p:extLst>
      <p:ext uri="{BB962C8B-B14F-4D97-AF65-F5344CB8AC3E}">
        <p14:creationId xmlns:p14="http://schemas.microsoft.com/office/powerpoint/2010/main" val="1747457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383373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November 14, 2019</a:t>
            </a:r>
          </a:p>
        </p:txBody>
      </p:sp>
      <p:sp>
        <p:nvSpPr>
          <p:cNvPr id="3" name="Footer Placeholder 4"/>
          <p:cNvSpPr>
            <a:spLocks noGrp="1"/>
          </p:cNvSpPr>
          <p:nvPr>
            <p:ph type="ftr" sz="quarter" idx="11"/>
          </p:nvPr>
        </p:nvSpPr>
        <p:spPr/>
        <p:txBody>
          <a:bodyPr/>
          <a:lstStyle>
            <a:lvl1pPr>
              <a:defRPr/>
            </a:lvl1pPr>
          </a:lstStyle>
          <a:p>
            <a:pPr>
              <a:defRPr/>
            </a:pPr>
            <a:r>
              <a:rPr lang="en-US"/>
              <a:t>MN Assoc of Floodplain Managers</a:t>
            </a:r>
          </a:p>
        </p:txBody>
      </p:sp>
      <p:sp>
        <p:nvSpPr>
          <p:cNvPr id="4" name="Slide Number Placeholder 5"/>
          <p:cNvSpPr>
            <a:spLocks noGrp="1"/>
          </p:cNvSpPr>
          <p:nvPr>
            <p:ph type="sldNum" sz="quarter" idx="12"/>
          </p:nvPr>
        </p:nvSpPr>
        <p:spPr/>
        <p:txBody>
          <a:bodyPr/>
          <a:lstStyle>
            <a:lvl1pPr>
              <a:defRPr/>
            </a:lvl1pPr>
          </a:lstStyle>
          <a:p>
            <a:pPr>
              <a:defRPr/>
            </a:pPr>
            <a:fld id="{18F78EF0-46D9-49D1-A73D-CC3C5E0924CA}" type="slidenum">
              <a:rPr lang="en-US" smtClean="0"/>
              <a:pPr>
                <a:defRPr/>
              </a:pPr>
              <a:t>‹#›</a:t>
            </a:fld>
            <a:endParaRPr lang="en-US"/>
          </a:p>
        </p:txBody>
      </p:sp>
    </p:spTree>
    <p:extLst>
      <p:ext uri="{BB962C8B-B14F-4D97-AF65-F5344CB8AC3E}">
        <p14:creationId xmlns:p14="http://schemas.microsoft.com/office/powerpoint/2010/main" val="2874834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8"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5695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4"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1228271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3"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1568177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133063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a:t>November 14, 2019</a:t>
            </a:r>
          </a:p>
        </p:txBody>
      </p:sp>
      <p:sp>
        <p:nvSpPr>
          <p:cNvPr id="6" name="Footer Placeholder 4"/>
          <p:cNvSpPr>
            <a:spLocks noGrp="1"/>
          </p:cNvSpPr>
          <p:nvPr>
            <p:ph type="ftr" sz="quarter" idx="11"/>
          </p:nvPr>
        </p:nvSpPr>
        <p:spPr/>
        <p:txBody>
          <a:bodyPr/>
          <a:lstStyle>
            <a:lvl1pPr defTabSz="914400">
              <a:defRPr/>
            </a:lvl1pPr>
          </a:lstStyle>
          <a:p>
            <a:pPr>
              <a:defRPr/>
            </a:pPr>
            <a:r>
              <a:rPr lang="en-US"/>
              <a:t>MN Assoc of Floodplain Managers</a:t>
            </a:r>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228537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4.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2032290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November 14, 2019</a:t>
            </a: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MN Assoc of Floodplain Managers</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a:p>
        </p:txBody>
      </p:sp>
    </p:spTree>
    <p:extLst>
      <p:ext uri="{BB962C8B-B14F-4D97-AF65-F5344CB8AC3E}">
        <p14:creationId xmlns:p14="http://schemas.microsoft.com/office/powerpoint/2010/main" val="3421005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fontAlgn="base" hangingPunct="1">
        <a:spcBef>
          <a:spcPct val="0"/>
        </a:spcBef>
        <a:spcAft>
          <a:spcPct val="0"/>
        </a:spcAft>
        <a:defRPr sz="2800" kern="1200">
          <a:solidFill>
            <a:schemeClr val="tx2"/>
          </a:solidFill>
          <a:latin typeface="Arial Black"/>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a:buChar char="•"/>
        <a:defRPr sz="2400" kern="1200">
          <a:solidFill>
            <a:schemeClr val="tx2"/>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a:buChar char="•"/>
        <a:defRPr sz="2100" kern="1200">
          <a:solidFill>
            <a:schemeClr val="tx2"/>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a:buChar char="•"/>
        <a:defRPr sz="2100" kern="1200">
          <a:solidFill>
            <a:schemeClr val="tx2"/>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a:buChar char="•"/>
        <a:defRPr sz="1800" kern="1200">
          <a:solidFill>
            <a:schemeClr val="tx2"/>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400" kern="1200">
          <a:solidFill>
            <a:schemeClr val="tx2"/>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14, 2019</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MN Assoc of Floodplain Managers</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5112339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defRPr>
            </a:lvl1pPr>
          </a:lstStyle>
          <a:p>
            <a:pPr>
              <a:defRPr/>
            </a:pPr>
            <a:r>
              <a:rPr lang="en-US"/>
              <a:t>November 14, 2019</a:t>
            </a:r>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a:defRPr/>
            </a:pPr>
            <a:r>
              <a:rPr lang="en-US"/>
              <a:t>MN Assoc of Floodplain Managers</a:t>
            </a:r>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FD0F6734-3762-42A7-936F-6CB6153703F4}" type="slidenum">
              <a:rPr lang="en-US" smtClean="0"/>
              <a:pPr>
                <a:defRPr/>
              </a:pPr>
              <a:t>‹#›</a:t>
            </a:fld>
            <a:endParaRPr lang="en-US"/>
          </a:p>
        </p:txBody>
      </p:sp>
    </p:spTree>
    <p:extLst>
      <p:ext uri="{BB962C8B-B14F-4D97-AF65-F5344CB8AC3E}">
        <p14:creationId xmlns:p14="http://schemas.microsoft.com/office/powerpoint/2010/main" val="22186778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48.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53.png"/><Relationship Id="rId10" Type="http://schemas.openxmlformats.org/officeDocument/2006/relationships/image" Target="../media/image54.png"/><Relationship Id="rId4" Type="http://schemas.microsoft.com/office/2007/relationships/hdphoto" Target="../media/hdphoto1.wdp"/><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geodesy.noaa.gov/datums/newdatums/index.shtml"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7.jp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emf"/></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fema.gov/media-library-data/1482961817559-4474b885572f17920a22b2f6fd063bff/FIS_Report_Template_Nov_2016.docx" TargetMode="External"/><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71.jp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fema.gov/media-library-data/1482961817559-4474b885572f17920a22b2f6fd063bff/FIS_Report_Template_Nov_2016.docx"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6.wdp"/></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hyperlink" Target="https://www.ngs.noaa.gov/geospatial-summit/presentations/fema.shtml" TargetMode="External"/><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ngs.noaa.gov/web/science_edu/webinar_series/2018-webinars.shtml"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899887" y="1297409"/>
            <a:ext cx="7699827" cy="1892758"/>
          </a:xfrm>
          <a:prstGeom prst="rect">
            <a:avLst/>
          </a:prstGeom>
          <a:noFill/>
          <a:ln w="9525">
            <a:noFill/>
            <a:miter lim="800000"/>
            <a:headEnd/>
            <a:tailEnd/>
          </a:ln>
          <a:effectLst/>
        </p:spPr>
        <p:txBody>
          <a:bodyPr anchor="ctr"/>
          <a:lstStyle/>
          <a:p>
            <a:pPr algn="ctr" fontAlgn="base">
              <a:spcBef>
                <a:spcPct val="0"/>
              </a:spcBef>
              <a:spcAft>
                <a:spcPct val="0"/>
              </a:spcAft>
              <a:defRPr/>
            </a:pPr>
            <a:r>
              <a:rPr lang="en-US" sz="5400" b="1" dirty="0"/>
              <a:t>Vertical Datum Changes for Floodplain Mapping</a:t>
            </a:r>
          </a:p>
          <a:p>
            <a:pPr algn="ctr" fontAlgn="base">
              <a:spcBef>
                <a:spcPct val="0"/>
              </a:spcBef>
              <a:spcAft>
                <a:spcPct val="0"/>
              </a:spcAft>
              <a:defRPr/>
            </a:pPr>
            <a:r>
              <a:rPr lang="en-US" sz="2400" i="1" dirty="0">
                <a:solidFill>
                  <a:prstClr val="black"/>
                </a:solidFill>
                <a:latin typeface="Verdana" pitchFamily="34" charset="0"/>
                <a:ea typeface="MS PGothic" pitchFamily="34" charset="-128"/>
              </a:rPr>
              <a:t>A Modernized Vertical Datum for the Future</a:t>
            </a:r>
          </a:p>
          <a:p>
            <a:pPr algn="ctr" fontAlgn="base">
              <a:spcBef>
                <a:spcPct val="0"/>
              </a:spcBef>
              <a:spcAft>
                <a:spcPct val="0"/>
              </a:spcAft>
              <a:defRPr/>
            </a:pPr>
            <a:endParaRPr lang="en-US" sz="2400" i="1" dirty="0">
              <a:solidFill>
                <a:prstClr val="black"/>
              </a:solidFill>
              <a:latin typeface="Verdana" pitchFamily="34" charset="0"/>
              <a:ea typeface="MS PGothic" pitchFamily="34" charset="-128"/>
            </a:endParaRPr>
          </a:p>
        </p:txBody>
      </p:sp>
      <p:pic>
        <p:nvPicPr>
          <p:cNvPr id="3" name="Picture 3"/>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899887" y="3407379"/>
            <a:ext cx="3098801" cy="3131535"/>
          </a:xfrm>
          <a:prstGeom prst="rect">
            <a:avLst/>
          </a:prstGeom>
        </p:spPr>
      </p:pic>
      <p:sp>
        <p:nvSpPr>
          <p:cNvPr id="2" name="Rectangle 1"/>
          <p:cNvSpPr/>
          <p:nvPr/>
        </p:nvSpPr>
        <p:spPr>
          <a:xfrm>
            <a:off x="3545633" y="3363191"/>
            <a:ext cx="5355772" cy="3046988"/>
          </a:xfrm>
          <a:prstGeom prst="rect">
            <a:avLst/>
          </a:prstGeom>
        </p:spPr>
        <p:txBody>
          <a:bodyPr wrap="square">
            <a:spAutoFit/>
          </a:bodyPr>
          <a:lstStyle/>
          <a:p>
            <a:pPr algn="ctr" fontAlgn="base">
              <a:spcBef>
                <a:spcPct val="0"/>
              </a:spcBef>
              <a:spcAft>
                <a:spcPct val="0"/>
              </a:spcAft>
              <a:defRPr/>
            </a:pPr>
            <a:r>
              <a:rPr lang="en-US" b="1" dirty="0">
                <a:solidFill>
                  <a:prstClr val="black"/>
                </a:solidFill>
                <a:latin typeface="Verdana" pitchFamily="34" charset="0"/>
                <a:ea typeface="MS PGothic" pitchFamily="34" charset="-128"/>
              </a:rPr>
              <a:t>MN Association of Floodplain Managers</a:t>
            </a:r>
          </a:p>
          <a:p>
            <a:pPr algn="ctr" fontAlgn="base">
              <a:spcBef>
                <a:spcPct val="0"/>
              </a:spcBef>
              <a:spcAft>
                <a:spcPct val="0"/>
              </a:spcAft>
              <a:defRPr/>
            </a:pPr>
            <a:endParaRPr lang="en-US" i="1" dirty="0">
              <a:solidFill>
                <a:prstClr val="black"/>
              </a:solidFill>
              <a:latin typeface="Verdana" pitchFamily="34" charset="0"/>
              <a:ea typeface="MS PGothic" pitchFamily="34" charset="-128"/>
            </a:endParaRPr>
          </a:p>
          <a:p>
            <a:pPr algn="ctr" fontAlgn="base">
              <a:spcBef>
                <a:spcPct val="0"/>
              </a:spcBef>
              <a:spcAft>
                <a:spcPct val="0"/>
              </a:spcAft>
              <a:defRPr/>
            </a:pPr>
            <a:r>
              <a:rPr lang="en-US" sz="1600" i="1" dirty="0">
                <a:solidFill>
                  <a:prstClr val="black"/>
                </a:solidFill>
                <a:latin typeface="Verdana" pitchFamily="34" charset="0"/>
                <a:ea typeface="MS PGothic" pitchFamily="34" charset="-128"/>
              </a:rPr>
              <a:t>NGS Presentation</a:t>
            </a:r>
          </a:p>
          <a:p>
            <a:pPr algn="ctr" fontAlgn="base">
              <a:spcBef>
                <a:spcPct val="0"/>
              </a:spcBef>
              <a:spcAft>
                <a:spcPct val="0"/>
              </a:spcAft>
              <a:defRPr/>
            </a:pPr>
            <a:r>
              <a:rPr lang="en-US" sz="1600" i="1" dirty="0">
                <a:solidFill>
                  <a:prstClr val="black"/>
                </a:solidFill>
                <a:latin typeface="Verdana" pitchFamily="34" charset="0"/>
                <a:ea typeface="MS PGothic" pitchFamily="34" charset="-128"/>
              </a:rPr>
              <a:t>November 14, 2019</a:t>
            </a:r>
          </a:p>
          <a:p>
            <a:pPr algn="ctr" fontAlgn="base">
              <a:spcBef>
                <a:spcPct val="0"/>
              </a:spcBef>
              <a:spcAft>
                <a:spcPct val="0"/>
              </a:spcAft>
              <a:defRPr/>
            </a:pPr>
            <a:r>
              <a:rPr lang="en-US" sz="1600" i="1" dirty="0">
                <a:solidFill>
                  <a:prstClr val="black"/>
                </a:solidFill>
                <a:latin typeface="Verdana" pitchFamily="34" charset="0"/>
                <a:ea typeface="MS PGothic" pitchFamily="34" charset="-128"/>
              </a:rPr>
              <a:t>Marshall MN</a:t>
            </a:r>
          </a:p>
          <a:p>
            <a:pPr algn="ctr" fontAlgn="base">
              <a:spcBef>
                <a:spcPct val="0"/>
              </a:spcBef>
              <a:spcAft>
                <a:spcPct val="0"/>
              </a:spcAft>
              <a:defRPr/>
            </a:pPr>
            <a:endParaRPr lang="en-US" b="1" dirty="0">
              <a:solidFill>
                <a:prstClr val="black"/>
              </a:solidFill>
              <a:latin typeface="Verdana" pitchFamily="34" charset="0"/>
              <a:ea typeface="MS PGothic" pitchFamily="34" charset="-128"/>
            </a:endParaRPr>
          </a:p>
          <a:p>
            <a:pPr algn="ctr" fontAlgn="base">
              <a:spcBef>
                <a:spcPct val="0"/>
              </a:spcBef>
              <a:spcAft>
                <a:spcPct val="0"/>
              </a:spcAft>
              <a:defRPr/>
            </a:pPr>
            <a:r>
              <a:rPr lang="en-US" b="1" dirty="0">
                <a:solidFill>
                  <a:prstClr val="black"/>
                </a:solidFill>
                <a:latin typeface="Verdana" pitchFamily="34" charset="0"/>
                <a:ea typeface="MS PGothic" pitchFamily="34" charset="-128"/>
              </a:rPr>
              <a:t>Dave Zenk </a:t>
            </a:r>
          </a:p>
          <a:p>
            <a:pPr algn="ctr" fontAlgn="base">
              <a:spcBef>
                <a:spcPct val="0"/>
              </a:spcBef>
              <a:spcAft>
                <a:spcPct val="0"/>
              </a:spcAft>
              <a:defRPr/>
            </a:pPr>
            <a:r>
              <a:rPr lang="en-US" dirty="0">
                <a:solidFill>
                  <a:prstClr val="black"/>
                </a:solidFill>
                <a:latin typeface="Verdana" pitchFamily="34" charset="0"/>
                <a:ea typeface="MS PGothic" pitchFamily="34" charset="-128"/>
              </a:rPr>
              <a:t>Northern Plains Regional Advisor</a:t>
            </a:r>
          </a:p>
          <a:p>
            <a:pPr algn="ctr" fontAlgn="base">
              <a:spcBef>
                <a:spcPct val="0"/>
              </a:spcBef>
              <a:spcAft>
                <a:spcPct val="0"/>
              </a:spcAft>
              <a:defRPr/>
            </a:pPr>
            <a:r>
              <a:rPr lang="en-US" dirty="0">
                <a:solidFill>
                  <a:prstClr val="black"/>
                </a:solidFill>
                <a:latin typeface="Verdana" pitchFamily="34" charset="0"/>
                <a:ea typeface="MS PGothic" pitchFamily="34" charset="-128"/>
              </a:rPr>
              <a:t>and </a:t>
            </a:r>
          </a:p>
          <a:p>
            <a:pPr algn="ctr" fontAlgn="base">
              <a:spcBef>
                <a:spcPct val="0"/>
              </a:spcBef>
              <a:spcAft>
                <a:spcPct val="0"/>
              </a:spcAft>
              <a:defRPr/>
            </a:pPr>
            <a:r>
              <a:rPr lang="en-US" b="1" dirty="0">
                <a:solidFill>
                  <a:prstClr val="black"/>
                </a:solidFill>
                <a:latin typeface="Verdana" pitchFamily="34" charset="0"/>
                <a:ea typeface="MS PGothic" pitchFamily="34" charset="-128"/>
              </a:rPr>
              <a:t>Nicole Kinsman</a:t>
            </a:r>
          </a:p>
          <a:p>
            <a:pPr algn="ctr" fontAlgn="base">
              <a:spcBef>
                <a:spcPct val="0"/>
              </a:spcBef>
              <a:spcAft>
                <a:spcPct val="0"/>
              </a:spcAft>
              <a:defRPr/>
            </a:pPr>
            <a:r>
              <a:rPr lang="en-US" dirty="0">
                <a:solidFill>
                  <a:prstClr val="black"/>
                </a:solidFill>
                <a:latin typeface="Verdana" pitchFamily="34" charset="0"/>
                <a:ea typeface="MS PGothic" pitchFamily="34" charset="-128"/>
              </a:rPr>
              <a:t>Alaska Regional Advisor</a:t>
            </a:r>
          </a:p>
        </p:txBody>
      </p:sp>
      <p:sp>
        <p:nvSpPr>
          <p:cNvPr id="4" name="Date Placeholder 3">
            <a:extLst>
              <a:ext uri="{FF2B5EF4-FFF2-40B4-BE49-F238E27FC236}">
                <a16:creationId xmlns:a16="http://schemas.microsoft.com/office/drawing/2014/main" id="{667A7742-2AA2-482E-8ED4-A9EA063E4E4C}"/>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D1B90CDC-77E4-44B7-B60F-061635460EE0}"/>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7C60CA49-28E7-41EF-A992-01B24D4D5EE6}"/>
              </a:ext>
            </a:extLst>
          </p:cNvPr>
          <p:cNvSpPr>
            <a:spLocks noGrp="1"/>
          </p:cNvSpPr>
          <p:nvPr>
            <p:ph type="sldNum" sz="quarter" idx="12"/>
          </p:nvPr>
        </p:nvSpPr>
        <p:spPr/>
        <p:txBody>
          <a:bodyPr/>
          <a:lstStyle/>
          <a:p>
            <a:pPr>
              <a:defRPr/>
            </a:pPr>
            <a:fld id="{58280CB3-0FF6-4D07-A0F6-C78040BEDDEE}" type="slidenum">
              <a:rPr lang="en-US" smtClean="0"/>
              <a:pPr>
                <a:defRPr/>
              </a:pPr>
              <a:t>1</a:t>
            </a:fld>
            <a:endParaRPr lang="en-US"/>
          </a:p>
        </p:txBody>
      </p:sp>
    </p:spTree>
    <p:extLst>
      <p:ext uri="{BB962C8B-B14F-4D97-AF65-F5344CB8AC3E}">
        <p14:creationId xmlns:p14="http://schemas.microsoft.com/office/powerpoint/2010/main" val="613249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dirty="0"/>
              <a:t>VERTCON</a:t>
            </a:r>
          </a:p>
        </p:txBody>
      </p:sp>
      <p:sp>
        <p:nvSpPr>
          <p:cNvPr id="4" name="Date Placeholder 3">
            <a:extLst>
              <a:ext uri="{FF2B5EF4-FFF2-40B4-BE49-F238E27FC236}">
                <a16:creationId xmlns:a16="http://schemas.microsoft.com/office/drawing/2014/main" id="{4A88BF4E-C546-48BC-BCEA-9A035C633289}"/>
              </a:ext>
            </a:extLst>
          </p:cNvPr>
          <p:cNvSpPr>
            <a:spLocks noGrp="1"/>
          </p:cNvSpPr>
          <p:nvPr>
            <p:ph type="dt" sz="half" idx="10"/>
          </p:nvPr>
        </p:nvSpPr>
        <p:spPr/>
        <p:txBody>
          <a:bodyPr/>
          <a:lstStyle/>
          <a:p>
            <a:pPr>
              <a:defRPr/>
            </a:pPr>
            <a:r>
              <a:rPr lang="en-US"/>
              <a:t>October 22, 2019</a:t>
            </a:r>
            <a:endParaRPr lang="en-US" dirty="0"/>
          </a:p>
        </p:txBody>
      </p:sp>
      <p:sp>
        <p:nvSpPr>
          <p:cNvPr id="5" name="Footer Placeholder 4">
            <a:extLst>
              <a:ext uri="{FF2B5EF4-FFF2-40B4-BE49-F238E27FC236}">
                <a16:creationId xmlns:a16="http://schemas.microsoft.com/office/drawing/2014/main" id="{B475DDEC-C550-4F53-A3EB-C28EB7FB2DE8}"/>
              </a:ext>
            </a:extLst>
          </p:cNvPr>
          <p:cNvSpPr>
            <a:spLocks noGrp="1"/>
          </p:cNvSpPr>
          <p:nvPr>
            <p:ph type="ftr" sz="quarter" idx="11"/>
          </p:nvPr>
        </p:nvSpPr>
        <p:spPr/>
        <p:txBody>
          <a:bodyPr/>
          <a:lstStyle/>
          <a:p>
            <a:pPr>
              <a:defRPr/>
            </a:pPr>
            <a:r>
              <a:rPr lang="en-US"/>
              <a:t>2019 Black Hills Digital Mapping Ass'n Rapid City SD</a:t>
            </a:r>
          </a:p>
        </p:txBody>
      </p:sp>
      <p:sp>
        <p:nvSpPr>
          <p:cNvPr id="6" name="Slide Number Placeholder 5">
            <a:extLst>
              <a:ext uri="{FF2B5EF4-FFF2-40B4-BE49-F238E27FC236}">
                <a16:creationId xmlns:a16="http://schemas.microsoft.com/office/drawing/2014/main" id="{85F3C0EE-1D57-4594-BDF0-134A5800288A}"/>
              </a:ext>
            </a:extLst>
          </p:cNvPr>
          <p:cNvSpPr>
            <a:spLocks noGrp="1"/>
          </p:cNvSpPr>
          <p:nvPr>
            <p:ph type="sldNum" sz="quarter" idx="12"/>
          </p:nvPr>
        </p:nvSpPr>
        <p:spPr/>
        <p:txBody>
          <a:bodyPr/>
          <a:lstStyle/>
          <a:p>
            <a:pPr>
              <a:defRPr/>
            </a:pPr>
            <a:fld id="{E220C3D0-729A-4A15-8E23-72CBC95666E6}" type="slidenum">
              <a:rPr lang="en-US" smtClean="0"/>
              <a:pPr>
                <a:defRPr/>
              </a:pPr>
              <a:t>10</a:t>
            </a:fld>
            <a:endParaRPr lang="en-US"/>
          </a:p>
        </p:txBody>
      </p:sp>
      <p:sp>
        <p:nvSpPr>
          <p:cNvPr id="7" name="TextBox 6">
            <a:extLst>
              <a:ext uri="{FF2B5EF4-FFF2-40B4-BE49-F238E27FC236}">
                <a16:creationId xmlns:a16="http://schemas.microsoft.com/office/drawing/2014/main" id="{49E39CD6-6E4A-4542-9B24-4D4F274D5305}"/>
              </a:ext>
            </a:extLst>
          </p:cNvPr>
          <p:cNvSpPr txBox="1"/>
          <p:nvPr/>
        </p:nvSpPr>
        <p:spPr>
          <a:xfrm>
            <a:off x="364732" y="1723907"/>
            <a:ext cx="8229600" cy="1815882"/>
          </a:xfrm>
          <a:prstGeom prst="rect">
            <a:avLst/>
          </a:prstGeom>
          <a:noFill/>
          <a:ln w="19050">
            <a:solidFill>
              <a:srgbClr val="0070C0"/>
            </a:solidFill>
          </a:ln>
        </p:spPr>
        <p:txBody>
          <a:bodyPr wrap="square" rtlCol="0">
            <a:spAutoFit/>
          </a:bodyPr>
          <a:lstStyle/>
          <a:p>
            <a:r>
              <a:rPr lang="en-US" sz="1600" b="1" dirty="0">
                <a:latin typeface="Courier New" panose="02070309020205020404" pitchFamily="49" charset="0"/>
                <a:cs typeface="Courier New" panose="02070309020205020404" pitchFamily="49" charset="0"/>
              </a:rPr>
              <a:t>Questions concerning the VERTCON process may be mailed to NGS</a:t>
            </a:r>
          </a:p>
          <a:p>
            <a:pPr lvl="1"/>
            <a:r>
              <a:rPr lang="en-US" sz="1600" b="1" dirty="0">
                <a:latin typeface="Courier New" panose="02070309020205020404" pitchFamily="49" charset="0"/>
                <a:cs typeface="Courier New" panose="02070309020205020404" pitchFamily="49" charset="0"/>
              </a:rPr>
              <a:t>       Latitude:       43 46 26</a:t>
            </a:r>
          </a:p>
          <a:p>
            <a:pPr lvl="1"/>
            <a:r>
              <a:rPr lang="en-US" sz="1600" b="1" dirty="0">
                <a:latin typeface="Courier New" panose="02070309020205020404" pitchFamily="49" charset="0"/>
                <a:cs typeface="Courier New" panose="02070309020205020404" pitchFamily="49" charset="0"/>
              </a:rPr>
              <a:t>      Longitude:      099 18 46</a:t>
            </a:r>
          </a:p>
          <a:p>
            <a:pPr lvl="1"/>
            <a:r>
              <a:rPr lang="en-US" sz="1600" b="1" dirty="0">
                <a:latin typeface="Courier New" panose="02070309020205020404" pitchFamily="49" charset="0"/>
                <a:cs typeface="Courier New" panose="02070309020205020404" pitchFamily="49" charset="0"/>
              </a:rPr>
              <a:t> NAVD 88 height:        517.279</a:t>
            </a:r>
          </a:p>
          <a:p>
            <a:pPr lvl="1"/>
            <a:endParaRPr lang="en-US" sz="1600" b="1" dirty="0">
              <a:latin typeface="Courier New" panose="02070309020205020404" pitchFamily="49" charset="0"/>
              <a:cs typeface="Courier New" panose="02070309020205020404" pitchFamily="49" charset="0"/>
            </a:endParaRPr>
          </a:p>
          <a:p>
            <a:pPr lvl="1"/>
            <a:r>
              <a:rPr lang="en-US" sz="1600" b="1" dirty="0">
                <a:latin typeface="Courier New" panose="02070309020205020404" pitchFamily="49" charset="0"/>
                <a:cs typeface="Courier New" panose="02070309020205020404" pitchFamily="49" charset="0"/>
              </a:rPr>
              <a:t>Datum shift(NAVD 88 minus NGVD 29):    0.343 meter</a:t>
            </a:r>
          </a:p>
          <a:p>
            <a:pPr lvl="1"/>
            <a:r>
              <a:rPr lang="en-US" sz="1600" b="1" dirty="0">
                <a:latin typeface="Courier New" panose="02070309020205020404" pitchFamily="49" charset="0"/>
                <a:cs typeface="Courier New" panose="02070309020205020404" pitchFamily="49" charset="0"/>
              </a:rPr>
              <a:t>       Converted to NGVD 29 height:  516.936 meters</a:t>
            </a:r>
          </a:p>
        </p:txBody>
      </p:sp>
      <p:sp>
        <p:nvSpPr>
          <p:cNvPr id="11" name="TextBox 10">
            <a:extLst>
              <a:ext uri="{FF2B5EF4-FFF2-40B4-BE49-F238E27FC236}">
                <a16:creationId xmlns:a16="http://schemas.microsoft.com/office/drawing/2014/main" id="{5E3A646A-E51E-48B4-A5E0-A80547D47E11}"/>
              </a:ext>
            </a:extLst>
          </p:cNvPr>
          <p:cNvSpPr txBox="1"/>
          <p:nvPr/>
        </p:nvSpPr>
        <p:spPr>
          <a:xfrm rot="20918783">
            <a:off x="5098344" y="2256075"/>
            <a:ext cx="3262454"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Actual OUTPUT from VERTCON</a:t>
            </a:r>
          </a:p>
        </p:txBody>
      </p:sp>
      <p:sp>
        <p:nvSpPr>
          <p:cNvPr id="8" name="Rectangle: Rounded Corners 7">
            <a:extLst>
              <a:ext uri="{FF2B5EF4-FFF2-40B4-BE49-F238E27FC236}">
                <a16:creationId xmlns:a16="http://schemas.microsoft.com/office/drawing/2014/main" id="{1F14CD67-0674-4707-BFCC-F03074FD6DBD}"/>
              </a:ext>
            </a:extLst>
          </p:cNvPr>
          <p:cNvSpPr/>
          <p:nvPr/>
        </p:nvSpPr>
        <p:spPr>
          <a:xfrm>
            <a:off x="5331824" y="2968931"/>
            <a:ext cx="1863425" cy="513708"/>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6">
            <a:extLst>
              <a:ext uri="{FF2B5EF4-FFF2-40B4-BE49-F238E27FC236}">
                <a16:creationId xmlns:a16="http://schemas.microsoft.com/office/drawing/2014/main" id="{B07EE4A3-B46E-4F62-8A4B-BFAF8F953D0F}"/>
              </a:ext>
            </a:extLst>
          </p:cNvPr>
          <p:cNvGraphicFramePr>
            <a:graphicFrameLocks noGrp="1"/>
          </p:cNvGraphicFramePr>
          <p:nvPr>
            <p:ph idx="1"/>
          </p:nvPr>
        </p:nvGraphicFramePr>
        <p:xfrm>
          <a:off x="364732" y="4832719"/>
          <a:ext cx="8229600" cy="1097280"/>
        </p:xfrm>
        <a:graphic>
          <a:graphicData uri="http://schemas.openxmlformats.org/drawingml/2006/table">
            <a:tbl>
              <a:tblPr firstRow="1" bandRow="1">
                <a:tableStyleId>{5C22544A-7EE6-4342-B048-85BDC9FD1C3A}</a:tableStyleId>
              </a:tblPr>
              <a:tblGrid>
                <a:gridCol w="2912724">
                  <a:extLst>
                    <a:ext uri="{9D8B030D-6E8A-4147-A177-3AD203B41FA5}">
                      <a16:colId xmlns:a16="http://schemas.microsoft.com/office/drawing/2014/main" val="1476228419"/>
                    </a:ext>
                  </a:extLst>
                </a:gridCol>
                <a:gridCol w="2845941">
                  <a:extLst>
                    <a:ext uri="{9D8B030D-6E8A-4147-A177-3AD203B41FA5}">
                      <a16:colId xmlns:a16="http://schemas.microsoft.com/office/drawing/2014/main" val="824933"/>
                    </a:ext>
                  </a:extLst>
                </a:gridCol>
                <a:gridCol w="2470935">
                  <a:extLst>
                    <a:ext uri="{9D8B030D-6E8A-4147-A177-3AD203B41FA5}">
                      <a16:colId xmlns:a16="http://schemas.microsoft.com/office/drawing/2014/main" val="2617139008"/>
                    </a:ext>
                  </a:extLst>
                </a:gridCol>
              </a:tblGrid>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Expected NGVD29 Height (Datasheet)</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Output NGVD29 Height (VERTCON)</a:t>
                      </a:r>
                    </a:p>
                  </a:txBody>
                  <a:tcPr/>
                </a:tc>
                <a:tc>
                  <a:txBody>
                    <a:bodyPr/>
                    <a:lstStyle/>
                    <a:p>
                      <a:pPr algn="ctr"/>
                      <a:r>
                        <a:rPr lang="en-US" sz="2000" dirty="0"/>
                        <a:t>Difference </a:t>
                      </a:r>
                    </a:p>
                  </a:txBody>
                  <a:tcPr/>
                </a:tc>
                <a:extLst>
                  <a:ext uri="{0D108BD9-81ED-4DB2-BD59-A6C34878D82A}">
                    <a16:rowId xmlns:a16="http://schemas.microsoft.com/office/drawing/2014/main" val="1005987025"/>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516.937 meters</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516.936 meters</a:t>
                      </a:r>
                    </a:p>
                  </a:txBody>
                  <a:tcPr/>
                </a:tc>
                <a:tc>
                  <a:txBody>
                    <a:bodyPr/>
                    <a:lstStyle/>
                    <a:p>
                      <a:pPr algn="ctr"/>
                      <a:r>
                        <a:rPr lang="en-US" sz="2000" dirty="0"/>
                        <a:t>0.001 meters</a:t>
                      </a:r>
                    </a:p>
                  </a:txBody>
                  <a:tcPr/>
                </a:tc>
                <a:extLst>
                  <a:ext uri="{0D108BD9-81ED-4DB2-BD59-A6C34878D82A}">
                    <a16:rowId xmlns:a16="http://schemas.microsoft.com/office/drawing/2014/main" val="3839695920"/>
                  </a:ext>
                </a:extLst>
              </a:tr>
            </a:tbl>
          </a:graphicData>
        </a:graphic>
      </p:graphicFrame>
      <p:sp>
        <p:nvSpPr>
          <p:cNvPr id="10" name="TextBox 9">
            <a:extLst>
              <a:ext uri="{FF2B5EF4-FFF2-40B4-BE49-F238E27FC236}">
                <a16:creationId xmlns:a16="http://schemas.microsoft.com/office/drawing/2014/main" id="{5655DCF2-A3D8-4B65-88D3-B6797FBBE8B4}"/>
              </a:ext>
            </a:extLst>
          </p:cNvPr>
          <p:cNvSpPr txBox="1"/>
          <p:nvPr/>
        </p:nvSpPr>
        <p:spPr>
          <a:xfrm>
            <a:off x="3421293" y="4246108"/>
            <a:ext cx="2732927" cy="523220"/>
          </a:xfrm>
          <a:prstGeom prst="rect">
            <a:avLst/>
          </a:prstGeom>
          <a:noFill/>
        </p:spPr>
        <p:txBody>
          <a:bodyPr wrap="square" rtlCol="0">
            <a:spAutoFit/>
          </a:bodyPr>
          <a:lstStyle/>
          <a:p>
            <a:r>
              <a:rPr lang="en-US" sz="2800" dirty="0"/>
              <a:t>Compare Results</a:t>
            </a:r>
          </a:p>
        </p:txBody>
      </p:sp>
      <p:sp>
        <p:nvSpPr>
          <p:cNvPr id="12" name="TextBox 11">
            <a:extLst>
              <a:ext uri="{FF2B5EF4-FFF2-40B4-BE49-F238E27FC236}">
                <a16:creationId xmlns:a16="http://schemas.microsoft.com/office/drawing/2014/main" id="{C9E20FAB-2731-4D95-8418-3CA411C95672}"/>
              </a:ext>
            </a:extLst>
          </p:cNvPr>
          <p:cNvSpPr txBox="1"/>
          <p:nvPr/>
        </p:nvSpPr>
        <p:spPr>
          <a:xfrm rot="20918783">
            <a:off x="6384978" y="3869360"/>
            <a:ext cx="2522853" cy="646331"/>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Note: lack of uncertainty statement (std error)</a:t>
            </a:r>
          </a:p>
        </p:txBody>
      </p:sp>
    </p:spTree>
    <p:extLst>
      <p:ext uri="{BB962C8B-B14F-4D97-AF65-F5344CB8AC3E}">
        <p14:creationId xmlns:p14="http://schemas.microsoft.com/office/powerpoint/2010/main" val="163742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dirty="0"/>
              <a:t>VERTCON</a:t>
            </a:r>
          </a:p>
        </p:txBody>
      </p:sp>
      <p:sp>
        <p:nvSpPr>
          <p:cNvPr id="3" name="Content Placeholder 2">
            <a:extLst>
              <a:ext uri="{FF2B5EF4-FFF2-40B4-BE49-F238E27FC236}">
                <a16:creationId xmlns:a16="http://schemas.microsoft.com/office/drawing/2014/main" id="{47F7FE6B-AACD-40A0-A097-7890FE7EC050}"/>
              </a:ext>
            </a:extLst>
          </p:cNvPr>
          <p:cNvSpPr>
            <a:spLocks noGrp="1"/>
          </p:cNvSpPr>
          <p:nvPr>
            <p:ph idx="1"/>
          </p:nvPr>
        </p:nvSpPr>
        <p:spPr/>
        <p:txBody>
          <a:bodyPr/>
          <a:lstStyle/>
          <a:p>
            <a:r>
              <a:rPr lang="en-US" sz="2400" dirty="0"/>
              <a:t>If the ORTHOMETRIC height is not known, VERTCON will compute just the </a:t>
            </a:r>
            <a:r>
              <a:rPr lang="en-US" sz="2400" dirty="0">
                <a:solidFill>
                  <a:srgbClr val="FF0000"/>
                </a:solidFill>
              </a:rPr>
              <a:t>SHIFT</a:t>
            </a:r>
            <a:r>
              <a:rPr lang="en-US" sz="2400" dirty="0"/>
              <a:t> at that location.</a:t>
            </a:r>
          </a:p>
        </p:txBody>
      </p:sp>
      <p:sp>
        <p:nvSpPr>
          <p:cNvPr id="4" name="Date Placeholder 3">
            <a:extLst>
              <a:ext uri="{FF2B5EF4-FFF2-40B4-BE49-F238E27FC236}">
                <a16:creationId xmlns:a16="http://schemas.microsoft.com/office/drawing/2014/main" id="{4A88BF4E-C546-48BC-BCEA-9A035C633289}"/>
              </a:ext>
            </a:extLst>
          </p:cNvPr>
          <p:cNvSpPr>
            <a:spLocks noGrp="1"/>
          </p:cNvSpPr>
          <p:nvPr>
            <p:ph type="dt" sz="half" idx="10"/>
          </p:nvPr>
        </p:nvSpPr>
        <p:spPr/>
        <p:txBody>
          <a:bodyPr/>
          <a:lstStyle/>
          <a:p>
            <a:pPr>
              <a:defRPr/>
            </a:pPr>
            <a:r>
              <a:rPr lang="en-US"/>
              <a:t>October 22, 2019</a:t>
            </a:r>
            <a:endParaRPr lang="en-US" dirty="0"/>
          </a:p>
        </p:txBody>
      </p:sp>
      <p:sp>
        <p:nvSpPr>
          <p:cNvPr id="5" name="Footer Placeholder 4">
            <a:extLst>
              <a:ext uri="{FF2B5EF4-FFF2-40B4-BE49-F238E27FC236}">
                <a16:creationId xmlns:a16="http://schemas.microsoft.com/office/drawing/2014/main" id="{B475DDEC-C550-4F53-A3EB-C28EB7FB2DE8}"/>
              </a:ext>
            </a:extLst>
          </p:cNvPr>
          <p:cNvSpPr>
            <a:spLocks noGrp="1"/>
          </p:cNvSpPr>
          <p:nvPr>
            <p:ph type="ftr" sz="quarter" idx="11"/>
          </p:nvPr>
        </p:nvSpPr>
        <p:spPr/>
        <p:txBody>
          <a:bodyPr/>
          <a:lstStyle/>
          <a:p>
            <a:pPr>
              <a:defRPr/>
            </a:pPr>
            <a:r>
              <a:rPr lang="en-US"/>
              <a:t>2019 Black Hills Digital Mapping Ass'n Rapid City SD</a:t>
            </a:r>
          </a:p>
        </p:txBody>
      </p:sp>
      <p:sp>
        <p:nvSpPr>
          <p:cNvPr id="6" name="Slide Number Placeholder 5">
            <a:extLst>
              <a:ext uri="{FF2B5EF4-FFF2-40B4-BE49-F238E27FC236}">
                <a16:creationId xmlns:a16="http://schemas.microsoft.com/office/drawing/2014/main" id="{85F3C0EE-1D57-4594-BDF0-134A5800288A}"/>
              </a:ext>
            </a:extLst>
          </p:cNvPr>
          <p:cNvSpPr>
            <a:spLocks noGrp="1"/>
          </p:cNvSpPr>
          <p:nvPr>
            <p:ph type="sldNum" sz="quarter" idx="12"/>
          </p:nvPr>
        </p:nvSpPr>
        <p:spPr/>
        <p:txBody>
          <a:bodyPr/>
          <a:lstStyle/>
          <a:p>
            <a:pPr>
              <a:defRPr/>
            </a:pPr>
            <a:fld id="{E220C3D0-729A-4A15-8E23-72CBC95666E6}" type="slidenum">
              <a:rPr lang="en-US" smtClean="0"/>
              <a:pPr>
                <a:defRPr/>
              </a:pPr>
              <a:t>11</a:t>
            </a:fld>
            <a:endParaRPr lang="en-US"/>
          </a:p>
        </p:txBody>
      </p:sp>
      <p:pic>
        <p:nvPicPr>
          <p:cNvPr id="8" name="Picture 7" descr="Screen Clipping">
            <a:extLst>
              <a:ext uri="{FF2B5EF4-FFF2-40B4-BE49-F238E27FC236}">
                <a16:creationId xmlns:a16="http://schemas.microsoft.com/office/drawing/2014/main" id="{F5292AC9-334B-460B-A64D-A1AD31F34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98" y="2462111"/>
            <a:ext cx="6013102" cy="2158373"/>
          </a:xfrm>
          <a:prstGeom prst="rect">
            <a:avLst/>
          </a:prstGeom>
          <a:ln w="19050">
            <a:solidFill>
              <a:srgbClr val="0070C0"/>
            </a:solidFill>
          </a:ln>
        </p:spPr>
      </p:pic>
      <p:sp>
        <p:nvSpPr>
          <p:cNvPr id="9" name="TextBox 8">
            <a:extLst>
              <a:ext uri="{FF2B5EF4-FFF2-40B4-BE49-F238E27FC236}">
                <a16:creationId xmlns:a16="http://schemas.microsoft.com/office/drawing/2014/main" id="{42D48FC2-DC9C-4326-89BD-5A20D323E8E8}"/>
              </a:ext>
            </a:extLst>
          </p:cNvPr>
          <p:cNvSpPr txBox="1"/>
          <p:nvPr/>
        </p:nvSpPr>
        <p:spPr>
          <a:xfrm>
            <a:off x="540099" y="4733498"/>
            <a:ext cx="8229600" cy="1569660"/>
          </a:xfrm>
          <a:prstGeom prst="rect">
            <a:avLst/>
          </a:prstGeom>
          <a:noFill/>
          <a:ln w="19050">
            <a:solidFill>
              <a:srgbClr val="0070C0"/>
            </a:solidFill>
          </a:ln>
        </p:spPr>
        <p:txBody>
          <a:bodyPr wrap="square" rtlCol="0">
            <a:spAutoFit/>
          </a:bodyPr>
          <a:lstStyle/>
          <a:p>
            <a:r>
              <a:rPr lang="en-US" sz="1600" b="1" dirty="0">
                <a:latin typeface="Courier New" panose="02070309020205020404" pitchFamily="49" charset="0"/>
                <a:cs typeface="Courier New" panose="02070309020205020404" pitchFamily="49" charset="0"/>
              </a:rPr>
              <a:t>Questions concerning the VERTCON process may be mailed to NGS</a:t>
            </a:r>
          </a:p>
          <a:p>
            <a:r>
              <a:rPr lang="en-US" sz="1600" b="1" dirty="0">
                <a:latin typeface="Courier New" panose="02070309020205020404" pitchFamily="49" charset="0"/>
                <a:cs typeface="Courier New" panose="02070309020205020404" pitchFamily="49" charset="0"/>
              </a:rPr>
              <a:t>            Latitude:      43 46 26</a:t>
            </a:r>
          </a:p>
          <a:p>
            <a:r>
              <a:rPr lang="en-US" sz="1600" b="1" dirty="0">
                <a:latin typeface="Courier New" panose="02070309020205020404" pitchFamily="49" charset="0"/>
                <a:cs typeface="Courier New" panose="02070309020205020404" pitchFamily="49" charset="0"/>
              </a:rPr>
              <a:t>           Longitude:     099 18 46</a:t>
            </a:r>
          </a:p>
          <a:p>
            <a:r>
              <a:rPr lang="en-US" sz="1600" b="1" dirty="0">
                <a:latin typeface="Courier New" panose="02070309020205020404" pitchFamily="49" charset="0"/>
                <a:cs typeface="Courier New" panose="02070309020205020404" pitchFamily="49" charset="0"/>
              </a:rPr>
              <a:t>      NAVD 88 height:</a:t>
            </a:r>
          </a:p>
          <a:p>
            <a:endParaRPr lang="en-US" sz="1600" b="1" dirty="0">
              <a:latin typeface="Courier New" panose="02070309020205020404" pitchFamily="49" charset="0"/>
              <a:cs typeface="Courier New" panose="02070309020205020404" pitchFamily="49" charset="0"/>
            </a:endParaRPr>
          </a:p>
          <a:p>
            <a:r>
              <a:rPr lang="en-US" sz="1600" b="1" dirty="0">
                <a:latin typeface="Courier New" panose="02070309020205020404" pitchFamily="49" charset="0"/>
                <a:cs typeface="Courier New" panose="02070309020205020404" pitchFamily="49" charset="0"/>
              </a:rPr>
              <a:t>Datum shift(NAVD 88 minus NGVD 29):    0.343 meter</a:t>
            </a:r>
          </a:p>
        </p:txBody>
      </p:sp>
      <p:sp>
        <p:nvSpPr>
          <p:cNvPr id="10" name="TextBox 9">
            <a:extLst>
              <a:ext uri="{FF2B5EF4-FFF2-40B4-BE49-F238E27FC236}">
                <a16:creationId xmlns:a16="http://schemas.microsoft.com/office/drawing/2014/main" id="{8A0022AE-117B-4233-9908-BA7E396D1F3D}"/>
              </a:ext>
            </a:extLst>
          </p:cNvPr>
          <p:cNvSpPr txBox="1"/>
          <p:nvPr/>
        </p:nvSpPr>
        <p:spPr>
          <a:xfrm rot="20918783">
            <a:off x="4391367" y="2734956"/>
            <a:ext cx="2028177"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INPUT to VERTCON</a:t>
            </a:r>
          </a:p>
        </p:txBody>
      </p:sp>
      <p:sp>
        <p:nvSpPr>
          <p:cNvPr id="11" name="TextBox 10">
            <a:extLst>
              <a:ext uri="{FF2B5EF4-FFF2-40B4-BE49-F238E27FC236}">
                <a16:creationId xmlns:a16="http://schemas.microsoft.com/office/drawing/2014/main" id="{D0A569B5-E3C1-471C-8B38-52B79CCF3E6B}"/>
              </a:ext>
            </a:extLst>
          </p:cNvPr>
          <p:cNvSpPr txBox="1"/>
          <p:nvPr/>
        </p:nvSpPr>
        <p:spPr>
          <a:xfrm rot="20918783">
            <a:off x="5121257" y="5276511"/>
            <a:ext cx="3262454"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Actual OUTPUT from VERTCON</a:t>
            </a:r>
          </a:p>
        </p:txBody>
      </p:sp>
      <p:sp>
        <p:nvSpPr>
          <p:cNvPr id="12" name="Rectangle: Rounded Corners 11">
            <a:extLst>
              <a:ext uri="{FF2B5EF4-FFF2-40B4-BE49-F238E27FC236}">
                <a16:creationId xmlns:a16="http://schemas.microsoft.com/office/drawing/2014/main" id="{56CE7AF6-CFBC-47DA-B3CE-50072EAD23AD}"/>
              </a:ext>
            </a:extLst>
          </p:cNvPr>
          <p:cNvSpPr/>
          <p:nvPr/>
        </p:nvSpPr>
        <p:spPr>
          <a:xfrm>
            <a:off x="5199316" y="5988050"/>
            <a:ext cx="1863425" cy="251129"/>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294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dirty="0"/>
              <a:t>VERTCON</a:t>
            </a:r>
          </a:p>
        </p:txBody>
      </p:sp>
      <p:pic>
        <p:nvPicPr>
          <p:cNvPr id="8" name="Content Placeholder 7" descr="Screen Clipping">
            <a:extLst>
              <a:ext uri="{FF2B5EF4-FFF2-40B4-BE49-F238E27FC236}">
                <a16:creationId xmlns:a16="http://schemas.microsoft.com/office/drawing/2014/main" id="{B71993C2-9162-4226-9AD8-52B281540E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43" y="1129369"/>
            <a:ext cx="5760016" cy="5092487"/>
          </a:xfrm>
          <a:ln w="19050">
            <a:solidFill>
              <a:srgbClr val="0070C0"/>
            </a:solidFill>
          </a:ln>
        </p:spPr>
      </p:pic>
      <p:sp>
        <p:nvSpPr>
          <p:cNvPr id="4" name="Date Placeholder 3">
            <a:extLst>
              <a:ext uri="{FF2B5EF4-FFF2-40B4-BE49-F238E27FC236}">
                <a16:creationId xmlns:a16="http://schemas.microsoft.com/office/drawing/2014/main" id="{4A88BF4E-C546-48BC-BCEA-9A035C633289}"/>
              </a:ext>
            </a:extLst>
          </p:cNvPr>
          <p:cNvSpPr>
            <a:spLocks noGrp="1"/>
          </p:cNvSpPr>
          <p:nvPr>
            <p:ph type="dt" sz="half" idx="10"/>
          </p:nvPr>
        </p:nvSpPr>
        <p:spPr/>
        <p:txBody>
          <a:bodyPr/>
          <a:lstStyle/>
          <a:p>
            <a:pPr>
              <a:defRPr/>
            </a:pPr>
            <a:r>
              <a:rPr lang="en-US"/>
              <a:t>October 22, 2019</a:t>
            </a:r>
            <a:endParaRPr lang="en-US" dirty="0"/>
          </a:p>
        </p:txBody>
      </p:sp>
      <p:sp>
        <p:nvSpPr>
          <p:cNvPr id="5" name="Footer Placeholder 4">
            <a:extLst>
              <a:ext uri="{FF2B5EF4-FFF2-40B4-BE49-F238E27FC236}">
                <a16:creationId xmlns:a16="http://schemas.microsoft.com/office/drawing/2014/main" id="{B475DDEC-C550-4F53-A3EB-C28EB7FB2DE8}"/>
              </a:ext>
            </a:extLst>
          </p:cNvPr>
          <p:cNvSpPr>
            <a:spLocks noGrp="1"/>
          </p:cNvSpPr>
          <p:nvPr>
            <p:ph type="ftr" sz="quarter" idx="11"/>
          </p:nvPr>
        </p:nvSpPr>
        <p:spPr/>
        <p:txBody>
          <a:bodyPr/>
          <a:lstStyle/>
          <a:p>
            <a:pPr>
              <a:defRPr/>
            </a:pPr>
            <a:r>
              <a:rPr lang="en-US"/>
              <a:t>2019 Black Hills Digital Mapping Ass'n Rapid City SD</a:t>
            </a:r>
          </a:p>
        </p:txBody>
      </p:sp>
      <p:sp>
        <p:nvSpPr>
          <p:cNvPr id="6" name="Slide Number Placeholder 5">
            <a:extLst>
              <a:ext uri="{FF2B5EF4-FFF2-40B4-BE49-F238E27FC236}">
                <a16:creationId xmlns:a16="http://schemas.microsoft.com/office/drawing/2014/main" id="{85F3C0EE-1D57-4594-BDF0-134A5800288A}"/>
              </a:ext>
            </a:extLst>
          </p:cNvPr>
          <p:cNvSpPr>
            <a:spLocks noGrp="1"/>
          </p:cNvSpPr>
          <p:nvPr>
            <p:ph type="sldNum" sz="quarter" idx="12"/>
          </p:nvPr>
        </p:nvSpPr>
        <p:spPr>
          <a:xfrm>
            <a:off x="6553200" y="6356352"/>
            <a:ext cx="2133600" cy="365125"/>
          </a:xfrm>
        </p:spPr>
        <p:txBody>
          <a:bodyPr/>
          <a:lstStyle/>
          <a:p>
            <a:pPr>
              <a:defRPr/>
            </a:pPr>
            <a:fld id="{E220C3D0-729A-4A15-8E23-72CBC95666E6}" type="slidenum">
              <a:rPr lang="en-US" smtClean="0"/>
              <a:pPr>
                <a:defRPr/>
              </a:pPr>
              <a:t>12</a:t>
            </a:fld>
            <a:endParaRPr lang="en-US" dirty="0"/>
          </a:p>
        </p:txBody>
      </p:sp>
      <p:sp>
        <p:nvSpPr>
          <p:cNvPr id="3" name="Rectangle 2">
            <a:extLst>
              <a:ext uri="{FF2B5EF4-FFF2-40B4-BE49-F238E27FC236}">
                <a16:creationId xmlns:a16="http://schemas.microsoft.com/office/drawing/2014/main" id="{26E47A47-B3E3-4323-AE8E-E693657EB543}"/>
              </a:ext>
            </a:extLst>
          </p:cNvPr>
          <p:cNvSpPr/>
          <p:nvPr/>
        </p:nvSpPr>
        <p:spPr>
          <a:xfrm>
            <a:off x="2387600" y="2311400"/>
            <a:ext cx="1200150" cy="122555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0090505A-F1A9-47F1-9274-E02CC18DB4EC}"/>
              </a:ext>
            </a:extLst>
          </p:cNvPr>
          <p:cNvGrpSpPr/>
          <p:nvPr/>
        </p:nvGrpSpPr>
        <p:grpSpPr>
          <a:xfrm>
            <a:off x="5917374" y="1916181"/>
            <a:ext cx="3150783" cy="3524348"/>
            <a:chOff x="5917374" y="1916181"/>
            <a:chExt cx="3150783" cy="3524348"/>
          </a:xfrm>
        </p:grpSpPr>
        <p:grpSp>
          <p:nvGrpSpPr>
            <p:cNvPr id="9" name="Group 8">
              <a:extLst>
                <a:ext uri="{FF2B5EF4-FFF2-40B4-BE49-F238E27FC236}">
                  <a16:creationId xmlns:a16="http://schemas.microsoft.com/office/drawing/2014/main" id="{4672EB78-18EF-46F8-AE62-36BB7C6C6870}"/>
                </a:ext>
              </a:extLst>
            </p:cNvPr>
            <p:cNvGrpSpPr/>
            <p:nvPr/>
          </p:nvGrpSpPr>
          <p:grpSpPr>
            <a:xfrm>
              <a:off x="5917374" y="1916181"/>
              <a:ext cx="3150783" cy="3524348"/>
              <a:chOff x="5917374" y="1916181"/>
              <a:chExt cx="3150783" cy="3524348"/>
            </a:xfrm>
          </p:grpSpPr>
          <p:grpSp>
            <p:nvGrpSpPr>
              <p:cNvPr id="7" name="Group 6">
                <a:extLst>
                  <a:ext uri="{FF2B5EF4-FFF2-40B4-BE49-F238E27FC236}">
                    <a16:creationId xmlns:a16="http://schemas.microsoft.com/office/drawing/2014/main" id="{45E08213-7DBF-4551-A911-6CA8D3D1326C}"/>
                  </a:ext>
                </a:extLst>
              </p:cNvPr>
              <p:cNvGrpSpPr/>
              <p:nvPr/>
            </p:nvGrpSpPr>
            <p:grpSpPr>
              <a:xfrm>
                <a:off x="5917374" y="1916181"/>
                <a:ext cx="3150783" cy="3524348"/>
                <a:chOff x="5917374" y="1916181"/>
                <a:chExt cx="3150783" cy="3524348"/>
              </a:xfrm>
            </p:grpSpPr>
            <p:grpSp>
              <p:nvGrpSpPr>
                <p:cNvPr id="17" name="Group 16">
                  <a:extLst>
                    <a:ext uri="{FF2B5EF4-FFF2-40B4-BE49-F238E27FC236}">
                      <a16:creationId xmlns:a16="http://schemas.microsoft.com/office/drawing/2014/main" id="{1982001A-72BA-4235-A290-D246AF97E3E5}"/>
                    </a:ext>
                  </a:extLst>
                </p:cNvPr>
                <p:cNvGrpSpPr/>
                <p:nvPr/>
              </p:nvGrpSpPr>
              <p:grpSpPr>
                <a:xfrm>
                  <a:off x="5917374" y="1916181"/>
                  <a:ext cx="3150783" cy="3524348"/>
                  <a:chOff x="5917374" y="2078910"/>
                  <a:chExt cx="3150783" cy="3524348"/>
                </a:xfrm>
              </p:grpSpPr>
              <p:pic>
                <p:nvPicPr>
                  <p:cNvPr id="10" name="Picture 9" descr="Screen Clipping">
                    <a:extLst>
                      <a:ext uri="{FF2B5EF4-FFF2-40B4-BE49-F238E27FC236}">
                        <a16:creationId xmlns:a16="http://schemas.microsoft.com/office/drawing/2014/main" id="{314A2489-4336-4601-99DA-213D2B7D4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374" y="2078910"/>
                    <a:ext cx="3150783" cy="3087768"/>
                  </a:xfrm>
                  <a:prstGeom prst="rect">
                    <a:avLst/>
                  </a:prstGeom>
                  <a:ln w="25400">
                    <a:solidFill>
                      <a:srgbClr val="FF0000"/>
                    </a:solidFill>
                  </a:ln>
                </p:spPr>
              </p:pic>
              <p:sp>
                <p:nvSpPr>
                  <p:cNvPr id="11" name="TextBox 10">
                    <a:extLst>
                      <a:ext uri="{FF2B5EF4-FFF2-40B4-BE49-F238E27FC236}">
                        <a16:creationId xmlns:a16="http://schemas.microsoft.com/office/drawing/2014/main" id="{F6893FA2-549D-4F5C-B63B-FACC644028E3}"/>
                      </a:ext>
                    </a:extLst>
                  </p:cNvPr>
                  <p:cNvSpPr txBox="1"/>
                  <p:nvPr/>
                </p:nvSpPr>
                <p:spPr>
                  <a:xfrm>
                    <a:off x="6487632" y="5233926"/>
                    <a:ext cx="2264735" cy="369332"/>
                  </a:xfrm>
                  <a:prstGeom prst="rect">
                    <a:avLst/>
                  </a:prstGeom>
                  <a:noFill/>
                  <a:ln w="25400">
                    <a:noFill/>
                  </a:ln>
                </p:spPr>
                <p:txBody>
                  <a:bodyPr wrap="square" rtlCol="0">
                    <a:spAutoFit/>
                  </a:bodyPr>
                  <a:lstStyle/>
                  <a:p>
                    <a:r>
                      <a:rPr lang="en-US" dirty="0"/>
                      <a:t>Upper Midwest Area</a:t>
                    </a:r>
                  </a:p>
                </p:txBody>
              </p:sp>
              <p:sp>
                <p:nvSpPr>
                  <p:cNvPr id="12" name="TextBox 11">
                    <a:extLst>
                      <a:ext uri="{FF2B5EF4-FFF2-40B4-BE49-F238E27FC236}">
                        <a16:creationId xmlns:a16="http://schemas.microsoft.com/office/drawing/2014/main" id="{E3F97BA4-02B1-4AC3-9FD5-07C0AEEF3556}"/>
                      </a:ext>
                    </a:extLst>
                  </p:cNvPr>
                  <p:cNvSpPr txBox="1"/>
                  <p:nvPr/>
                </p:nvSpPr>
                <p:spPr>
                  <a:xfrm>
                    <a:off x="7759286" y="4111500"/>
                    <a:ext cx="540133" cy="369332"/>
                  </a:xfrm>
                  <a:prstGeom prst="rect">
                    <a:avLst/>
                  </a:prstGeom>
                  <a:noFill/>
                  <a:ln w="25400">
                    <a:noFill/>
                  </a:ln>
                </p:spPr>
                <p:txBody>
                  <a:bodyPr wrap="square" rtlCol="0">
                    <a:spAutoFit/>
                  </a:bodyPr>
                  <a:lstStyle/>
                  <a:p>
                    <a:r>
                      <a:rPr lang="en-US" dirty="0">
                        <a:solidFill>
                          <a:srgbClr val="FF0000"/>
                        </a:solidFill>
                      </a:rPr>
                      <a:t>IA</a:t>
                    </a:r>
                  </a:p>
                </p:txBody>
              </p:sp>
              <p:sp>
                <p:nvSpPr>
                  <p:cNvPr id="13" name="TextBox 12">
                    <a:extLst>
                      <a:ext uri="{FF2B5EF4-FFF2-40B4-BE49-F238E27FC236}">
                        <a16:creationId xmlns:a16="http://schemas.microsoft.com/office/drawing/2014/main" id="{334BA588-40A4-4F31-967B-E1172C736B21}"/>
                      </a:ext>
                    </a:extLst>
                  </p:cNvPr>
                  <p:cNvSpPr txBox="1"/>
                  <p:nvPr/>
                </p:nvSpPr>
                <p:spPr>
                  <a:xfrm>
                    <a:off x="7688395" y="3244334"/>
                    <a:ext cx="540133" cy="369332"/>
                  </a:xfrm>
                  <a:prstGeom prst="rect">
                    <a:avLst/>
                  </a:prstGeom>
                  <a:noFill/>
                  <a:ln w="25400">
                    <a:noFill/>
                  </a:ln>
                </p:spPr>
                <p:txBody>
                  <a:bodyPr wrap="square" rtlCol="0">
                    <a:spAutoFit/>
                  </a:bodyPr>
                  <a:lstStyle/>
                  <a:p>
                    <a:r>
                      <a:rPr lang="en-US" dirty="0">
                        <a:solidFill>
                          <a:srgbClr val="FF0000"/>
                        </a:solidFill>
                      </a:rPr>
                      <a:t>MN</a:t>
                    </a:r>
                  </a:p>
                </p:txBody>
              </p:sp>
              <p:sp>
                <p:nvSpPr>
                  <p:cNvPr id="14" name="TextBox 13">
                    <a:extLst>
                      <a:ext uri="{FF2B5EF4-FFF2-40B4-BE49-F238E27FC236}">
                        <a16:creationId xmlns:a16="http://schemas.microsoft.com/office/drawing/2014/main" id="{5BF8591A-E4F9-481B-8F0B-8330C417CF58}"/>
                      </a:ext>
                    </a:extLst>
                  </p:cNvPr>
                  <p:cNvSpPr txBox="1"/>
                  <p:nvPr/>
                </p:nvSpPr>
                <p:spPr>
                  <a:xfrm>
                    <a:off x="6801999" y="3490946"/>
                    <a:ext cx="540133" cy="369332"/>
                  </a:xfrm>
                  <a:prstGeom prst="rect">
                    <a:avLst/>
                  </a:prstGeom>
                  <a:noFill/>
                  <a:ln w="25400">
                    <a:noFill/>
                  </a:ln>
                </p:spPr>
                <p:txBody>
                  <a:bodyPr wrap="square" rtlCol="0">
                    <a:spAutoFit/>
                  </a:bodyPr>
                  <a:lstStyle/>
                  <a:p>
                    <a:r>
                      <a:rPr lang="en-US" dirty="0">
                        <a:solidFill>
                          <a:srgbClr val="FF0000"/>
                        </a:solidFill>
                      </a:rPr>
                      <a:t>SD</a:t>
                    </a:r>
                  </a:p>
                </p:txBody>
              </p:sp>
              <p:sp>
                <p:nvSpPr>
                  <p:cNvPr id="15" name="TextBox 14">
                    <a:extLst>
                      <a:ext uri="{FF2B5EF4-FFF2-40B4-BE49-F238E27FC236}">
                        <a16:creationId xmlns:a16="http://schemas.microsoft.com/office/drawing/2014/main" id="{19FB138A-C388-4551-872A-10D98FF4C40C}"/>
                      </a:ext>
                    </a:extLst>
                  </p:cNvPr>
                  <p:cNvSpPr txBox="1"/>
                  <p:nvPr/>
                </p:nvSpPr>
                <p:spPr>
                  <a:xfrm>
                    <a:off x="6749193" y="2915575"/>
                    <a:ext cx="540133" cy="369332"/>
                  </a:xfrm>
                  <a:prstGeom prst="rect">
                    <a:avLst/>
                  </a:prstGeom>
                  <a:noFill/>
                  <a:ln w="25400">
                    <a:noFill/>
                  </a:ln>
                </p:spPr>
                <p:txBody>
                  <a:bodyPr wrap="square" rtlCol="0">
                    <a:spAutoFit/>
                  </a:bodyPr>
                  <a:lstStyle/>
                  <a:p>
                    <a:r>
                      <a:rPr lang="en-US" dirty="0">
                        <a:solidFill>
                          <a:srgbClr val="FF0000"/>
                        </a:solidFill>
                      </a:rPr>
                      <a:t>ND</a:t>
                    </a:r>
                  </a:p>
                </p:txBody>
              </p:sp>
              <p:sp>
                <p:nvSpPr>
                  <p:cNvPr id="16" name="TextBox 15">
                    <a:extLst>
                      <a:ext uri="{FF2B5EF4-FFF2-40B4-BE49-F238E27FC236}">
                        <a16:creationId xmlns:a16="http://schemas.microsoft.com/office/drawing/2014/main" id="{45EC8362-60D1-4F77-8AF4-3993153E1C38}"/>
                      </a:ext>
                    </a:extLst>
                  </p:cNvPr>
                  <p:cNvSpPr txBox="1"/>
                  <p:nvPr/>
                </p:nvSpPr>
                <p:spPr>
                  <a:xfrm>
                    <a:off x="6792431" y="4296166"/>
                    <a:ext cx="540133" cy="369332"/>
                  </a:xfrm>
                  <a:prstGeom prst="rect">
                    <a:avLst/>
                  </a:prstGeom>
                  <a:noFill/>
                  <a:ln w="25400">
                    <a:noFill/>
                  </a:ln>
                </p:spPr>
                <p:txBody>
                  <a:bodyPr wrap="square" rtlCol="0">
                    <a:spAutoFit/>
                  </a:bodyPr>
                  <a:lstStyle/>
                  <a:p>
                    <a:r>
                      <a:rPr lang="en-US" dirty="0">
                        <a:solidFill>
                          <a:srgbClr val="FF0000"/>
                        </a:solidFill>
                      </a:rPr>
                      <a:t>NE</a:t>
                    </a:r>
                  </a:p>
                </p:txBody>
              </p:sp>
            </p:grpSp>
            <p:sp>
              <p:nvSpPr>
                <p:cNvPr id="18" name="TextBox 17">
                  <a:extLst>
                    <a:ext uri="{FF2B5EF4-FFF2-40B4-BE49-F238E27FC236}">
                      <a16:creationId xmlns:a16="http://schemas.microsoft.com/office/drawing/2014/main" id="{AA314C2F-002D-4F01-B8F6-A4418C834BF0}"/>
                    </a:ext>
                  </a:extLst>
                </p:cNvPr>
                <p:cNvSpPr txBox="1"/>
                <p:nvPr/>
              </p:nvSpPr>
              <p:spPr>
                <a:xfrm rot="17985450">
                  <a:off x="8053642" y="3328217"/>
                  <a:ext cx="540133" cy="369332"/>
                </a:xfrm>
                <a:prstGeom prst="rect">
                  <a:avLst/>
                </a:prstGeom>
                <a:noFill/>
                <a:ln w="25400">
                  <a:noFill/>
                </a:ln>
              </p:spPr>
              <p:txBody>
                <a:bodyPr wrap="square" rtlCol="0">
                  <a:spAutoFit/>
                </a:bodyPr>
                <a:lstStyle/>
                <a:p>
                  <a:r>
                    <a:rPr lang="en-US" dirty="0">
                      <a:solidFill>
                        <a:srgbClr val="FFFF00"/>
                      </a:solidFill>
                    </a:rPr>
                    <a:t>0</a:t>
                  </a:r>
                </a:p>
              </p:txBody>
            </p:sp>
            <p:sp>
              <p:nvSpPr>
                <p:cNvPr id="19" name="TextBox 18">
                  <a:extLst>
                    <a:ext uri="{FF2B5EF4-FFF2-40B4-BE49-F238E27FC236}">
                      <a16:creationId xmlns:a16="http://schemas.microsoft.com/office/drawing/2014/main" id="{F4B6A87F-E56E-4FE9-B900-925E78D7F681}"/>
                    </a:ext>
                  </a:extLst>
                </p:cNvPr>
                <p:cNvSpPr txBox="1"/>
                <p:nvPr/>
              </p:nvSpPr>
              <p:spPr>
                <a:xfrm rot="17764531">
                  <a:off x="7266777" y="3273560"/>
                  <a:ext cx="540133" cy="369332"/>
                </a:xfrm>
                <a:prstGeom prst="rect">
                  <a:avLst/>
                </a:prstGeom>
                <a:noFill/>
                <a:ln w="25400">
                  <a:noFill/>
                </a:ln>
              </p:spPr>
              <p:txBody>
                <a:bodyPr wrap="square" rtlCol="0">
                  <a:spAutoFit/>
                </a:bodyPr>
                <a:lstStyle/>
                <a:p>
                  <a:r>
                    <a:rPr lang="en-US" dirty="0">
                      <a:solidFill>
                        <a:srgbClr val="FFFF00"/>
                      </a:solidFill>
                    </a:rPr>
                    <a:t>20</a:t>
                  </a:r>
                </a:p>
              </p:txBody>
            </p:sp>
            <p:sp>
              <p:nvSpPr>
                <p:cNvPr id="20" name="TextBox 19">
                  <a:extLst>
                    <a:ext uri="{FF2B5EF4-FFF2-40B4-BE49-F238E27FC236}">
                      <a16:creationId xmlns:a16="http://schemas.microsoft.com/office/drawing/2014/main" id="{0CF2E562-443D-41D2-BD50-2C2B7BBED1D1}"/>
                    </a:ext>
                  </a:extLst>
                </p:cNvPr>
                <p:cNvSpPr txBox="1"/>
                <p:nvPr/>
              </p:nvSpPr>
              <p:spPr>
                <a:xfrm rot="17692530">
                  <a:off x="6456723" y="2978567"/>
                  <a:ext cx="527520" cy="369332"/>
                </a:xfrm>
                <a:prstGeom prst="rect">
                  <a:avLst/>
                </a:prstGeom>
                <a:noFill/>
                <a:ln w="25400">
                  <a:noFill/>
                </a:ln>
              </p:spPr>
              <p:txBody>
                <a:bodyPr wrap="square" rtlCol="0">
                  <a:spAutoFit/>
                </a:bodyPr>
                <a:lstStyle/>
                <a:p>
                  <a:r>
                    <a:rPr lang="en-US" dirty="0">
                      <a:solidFill>
                        <a:srgbClr val="FFFF00"/>
                      </a:solidFill>
                    </a:rPr>
                    <a:t>40</a:t>
                  </a:r>
                </a:p>
              </p:txBody>
            </p:sp>
          </p:grpSp>
          <p:sp>
            <p:nvSpPr>
              <p:cNvPr id="21" name="TextBox 20">
                <a:extLst>
                  <a:ext uri="{FF2B5EF4-FFF2-40B4-BE49-F238E27FC236}">
                    <a16:creationId xmlns:a16="http://schemas.microsoft.com/office/drawing/2014/main" id="{0E5B31D7-6B1E-4CF5-983E-F7183026F25C}"/>
                  </a:ext>
                </a:extLst>
              </p:cNvPr>
              <p:cNvSpPr txBox="1"/>
              <p:nvPr/>
            </p:nvSpPr>
            <p:spPr>
              <a:xfrm rot="17692530">
                <a:off x="5958952" y="2824407"/>
                <a:ext cx="501408" cy="369332"/>
              </a:xfrm>
              <a:prstGeom prst="rect">
                <a:avLst/>
              </a:prstGeom>
              <a:noFill/>
              <a:ln w="25400">
                <a:noFill/>
              </a:ln>
            </p:spPr>
            <p:txBody>
              <a:bodyPr wrap="square" rtlCol="0">
                <a:spAutoFit/>
              </a:bodyPr>
              <a:lstStyle/>
              <a:p>
                <a:r>
                  <a:rPr lang="en-US" dirty="0">
                    <a:solidFill>
                      <a:srgbClr val="FFFF00"/>
                    </a:solidFill>
                  </a:rPr>
                  <a:t>60</a:t>
                </a:r>
              </a:p>
            </p:txBody>
          </p:sp>
        </p:grpSp>
        <p:sp>
          <p:nvSpPr>
            <p:cNvPr id="25" name="Freeform: Shape 24">
              <a:extLst>
                <a:ext uri="{FF2B5EF4-FFF2-40B4-BE49-F238E27FC236}">
                  <a16:creationId xmlns:a16="http://schemas.microsoft.com/office/drawing/2014/main" id="{B003E8A3-7D2E-4EB1-8565-9665E0E2D84B}"/>
                </a:ext>
              </a:extLst>
            </p:cNvPr>
            <p:cNvSpPr/>
            <p:nvPr/>
          </p:nvSpPr>
          <p:spPr>
            <a:xfrm>
              <a:off x="7259204" y="2390957"/>
              <a:ext cx="1326428" cy="1764417"/>
            </a:xfrm>
            <a:custGeom>
              <a:avLst/>
              <a:gdLst>
                <a:gd name="connsiteX0" fmla="*/ 515620 w 528320"/>
                <a:gd name="connsiteY0" fmla="*/ 27940 h 353060"/>
                <a:gd name="connsiteX1" fmla="*/ 523240 w 528320"/>
                <a:gd name="connsiteY1" fmla="*/ 99060 h 353060"/>
                <a:gd name="connsiteX2" fmla="*/ 523240 w 528320"/>
                <a:gd name="connsiteY2" fmla="*/ 241300 h 353060"/>
                <a:gd name="connsiteX3" fmla="*/ 525780 w 528320"/>
                <a:gd name="connsiteY3" fmla="*/ 276860 h 353060"/>
                <a:gd name="connsiteX4" fmla="*/ 528320 w 528320"/>
                <a:gd name="connsiteY4" fmla="*/ 353060 h 353060"/>
                <a:gd name="connsiteX5" fmla="*/ 477520 w 528320"/>
                <a:gd name="connsiteY5" fmla="*/ 325120 h 353060"/>
                <a:gd name="connsiteX6" fmla="*/ 416560 w 528320"/>
                <a:gd name="connsiteY6" fmla="*/ 327660 h 353060"/>
                <a:gd name="connsiteX7" fmla="*/ 381000 w 528320"/>
                <a:gd name="connsiteY7" fmla="*/ 304800 h 353060"/>
                <a:gd name="connsiteX8" fmla="*/ 0 w 528320"/>
                <a:gd name="connsiteY8" fmla="*/ 281940 h 353060"/>
                <a:gd name="connsiteX9" fmla="*/ 30480 w 528320"/>
                <a:gd name="connsiteY9" fmla="*/ 0 h 353060"/>
                <a:gd name="connsiteX10" fmla="*/ 464820 w 528320"/>
                <a:gd name="connsiteY10" fmla="*/ 27940 h 35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320" h="353060">
                  <a:moveTo>
                    <a:pt x="515620" y="27940"/>
                  </a:moveTo>
                  <a:lnTo>
                    <a:pt x="523240" y="99060"/>
                  </a:lnTo>
                  <a:lnTo>
                    <a:pt x="523240" y="241300"/>
                  </a:lnTo>
                  <a:lnTo>
                    <a:pt x="525780" y="276860"/>
                  </a:lnTo>
                  <a:cubicBezTo>
                    <a:pt x="526627" y="302260"/>
                    <a:pt x="527473" y="327660"/>
                    <a:pt x="528320" y="353060"/>
                  </a:cubicBezTo>
                  <a:lnTo>
                    <a:pt x="477520" y="325120"/>
                  </a:lnTo>
                  <a:lnTo>
                    <a:pt x="416560" y="327660"/>
                  </a:lnTo>
                  <a:lnTo>
                    <a:pt x="381000" y="304800"/>
                  </a:lnTo>
                  <a:lnTo>
                    <a:pt x="0" y="281940"/>
                  </a:lnTo>
                  <a:lnTo>
                    <a:pt x="30480" y="0"/>
                  </a:lnTo>
                  <a:lnTo>
                    <a:pt x="464820" y="27940"/>
                  </a:lnTo>
                </a:path>
              </a:pathLst>
            </a:cu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AA4C6605-85AE-445C-BFD4-1B943D488F41}"/>
              </a:ext>
            </a:extLst>
          </p:cNvPr>
          <p:cNvSpPr txBox="1"/>
          <p:nvPr/>
        </p:nvSpPr>
        <p:spPr>
          <a:xfrm rot="20641782">
            <a:off x="6870083" y="1275939"/>
            <a:ext cx="1980658" cy="369332"/>
          </a:xfrm>
          <a:prstGeom prst="rect">
            <a:avLst/>
          </a:prstGeom>
          <a:noFill/>
        </p:spPr>
        <p:txBody>
          <a:bodyPr wrap="square" rtlCol="0">
            <a:spAutoFit/>
          </a:bodyPr>
          <a:lstStyle/>
          <a:p>
            <a:r>
              <a:rPr lang="en-US" dirty="0">
                <a:solidFill>
                  <a:srgbClr val="FF0000"/>
                </a:solidFill>
              </a:rPr>
              <a:t>~ 0 to 30 cm in MN</a:t>
            </a:r>
          </a:p>
        </p:txBody>
      </p:sp>
      <p:cxnSp>
        <p:nvCxnSpPr>
          <p:cNvPr id="24" name="Straight Arrow Connector 23">
            <a:extLst>
              <a:ext uri="{FF2B5EF4-FFF2-40B4-BE49-F238E27FC236}">
                <a16:creationId xmlns:a16="http://schemas.microsoft.com/office/drawing/2014/main" id="{0F5A7DBA-3800-46BF-8D8A-5E080DA7AEA7}"/>
              </a:ext>
            </a:extLst>
          </p:cNvPr>
          <p:cNvCxnSpPr>
            <a:cxnSpLocks/>
            <a:stCxn id="22" idx="1"/>
          </p:cNvCxnSpPr>
          <p:nvPr/>
        </p:nvCxnSpPr>
        <p:spPr>
          <a:xfrm>
            <a:off x="6908305" y="1733083"/>
            <a:ext cx="913118" cy="140139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A71D592-27C6-4B0C-AEC3-1B6093059C1F}"/>
              </a:ext>
            </a:extLst>
          </p:cNvPr>
          <p:cNvCxnSpPr>
            <a:cxnSpLocks/>
            <a:stCxn id="3" idx="3"/>
            <a:endCxn id="22" idx="1"/>
          </p:cNvCxnSpPr>
          <p:nvPr/>
        </p:nvCxnSpPr>
        <p:spPr>
          <a:xfrm flipV="1">
            <a:off x="3587750" y="1733083"/>
            <a:ext cx="3320555" cy="11910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938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71F0-4147-4A87-A649-2D0CC65580DC}"/>
              </a:ext>
            </a:extLst>
          </p:cNvPr>
          <p:cNvSpPr>
            <a:spLocks noGrp="1"/>
          </p:cNvSpPr>
          <p:nvPr>
            <p:ph type="title"/>
          </p:nvPr>
        </p:nvSpPr>
        <p:spPr/>
        <p:txBody>
          <a:bodyPr/>
          <a:lstStyle/>
          <a:p>
            <a:r>
              <a:rPr lang="en-US" dirty="0"/>
              <a:t>NCAT (beta)</a:t>
            </a:r>
          </a:p>
        </p:txBody>
      </p:sp>
      <p:sp>
        <p:nvSpPr>
          <p:cNvPr id="4" name="Date Placeholder 3">
            <a:extLst>
              <a:ext uri="{FF2B5EF4-FFF2-40B4-BE49-F238E27FC236}">
                <a16:creationId xmlns:a16="http://schemas.microsoft.com/office/drawing/2014/main" id="{4BFEC6C5-0D8E-4904-BCFF-E9F38E62E0B6}"/>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C2D5FE4D-3D05-421E-8D98-81A4CF3238AB}"/>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0C573DA2-27F3-4139-83D0-8E5EC67A5ED5}"/>
              </a:ext>
            </a:extLst>
          </p:cNvPr>
          <p:cNvSpPr>
            <a:spLocks noGrp="1"/>
          </p:cNvSpPr>
          <p:nvPr>
            <p:ph type="sldNum" sz="quarter" idx="12"/>
          </p:nvPr>
        </p:nvSpPr>
        <p:spPr/>
        <p:txBody>
          <a:bodyPr/>
          <a:lstStyle/>
          <a:p>
            <a:pPr>
              <a:defRPr/>
            </a:pPr>
            <a:fld id="{EB6791C4-DF4E-4C17-A41C-B2BEB15390BD}" type="slidenum">
              <a:rPr lang="en-US" smtClean="0"/>
              <a:pPr>
                <a:defRPr/>
              </a:pPr>
              <a:t>13</a:t>
            </a:fld>
            <a:endParaRPr lang="en-US"/>
          </a:p>
        </p:txBody>
      </p:sp>
      <p:pic>
        <p:nvPicPr>
          <p:cNvPr id="7" name="Picture 6">
            <a:extLst>
              <a:ext uri="{FF2B5EF4-FFF2-40B4-BE49-F238E27FC236}">
                <a16:creationId xmlns:a16="http://schemas.microsoft.com/office/drawing/2014/main" id="{514B3C55-12BA-4519-AED6-DEED2EFA982A}"/>
              </a:ext>
            </a:extLst>
          </p:cNvPr>
          <p:cNvPicPr>
            <a:picLocks noChangeAspect="1"/>
          </p:cNvPicPr>
          <p:nvPr/>
        </p:nvPicPr>
        <p:blipFill rotWithShape="1">
          <a:blip r:embed="rId2"/>
          <a:srcRect t="20671" b="4005"/>
          <a:stretch/>
        </p:blipFill>
        <p:spPr>
          <a:xfrm>
            <a:off x="240451" y="1417638"/>
            <a:ext cx="8663097" cy="5165724"/>
          </a:xfrm>
          <a:prstGeom prst="rect">
            <a:avLst/>
          </a:prstGeom>
          <a:ln w="15875">
            <a:solidFill>
              <a:schemeClr val="accent1">
                <a:shade val="95000"/>
                <a:satMod val="105000"/>
              </a:schemeClr>
            </a:solidFill>
          </a:ln>
        </p:spPr>
      </p:pic>
      <p:sp>
        <p:nvSpPr>
          <p:cNvPr id="8" name="Rectangle 7">
            <a:extLst>
              <a:ext uri="{FF2B5EF4-FFF2-40B4-BE49-F238E27FC236}">
                <a16:creationId xmlns:a16="http://schemas.microsoft.com/office/drawing/2014/main" id="{975D12CB-D8E0-4B80-B43A-35176BCC70E7}"/>
              </a:ext>
            </a:extLst>
          </p:cNvPr>
          <p:cNvSpPr/>
          <p:nvPr/>
        </p:nvSpPr>
        <p:spPr>
          <a:xfrm>
            <a:off x="3586163" y="5245100"/>
            <a:ext cx="1069181" cy="2730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992B0C-869E-42BA-978D-A3095DB3CAD6}"/>
              </a:ext>
            </a:extLst>
          </p:cNvPr>
          <p:cNvSpPr/>
          <p:nvPr/>
        </p:nvSpPr>
        <p:spPr>
          <a:xfrm>
            <a:off x="4500563" y="5540376"/>
            <a:ext cx="1069181" cy="2730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338A5E-A0D0-40AE-B85B-169A18A74E6A}"/>
              </a:ext>
            </a:extLst>
          </p:cNvPr>
          <p:cNvSpPr/>
          <p:nvPr/>
        </p:nvSpPr>
        <p:spPr>
          <a:xfrm>
            <a:off x="7427913" y="5540376"/>
            <a:ext cx="1069181" cy="2730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929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D5EF-E43E-4803-86C5-4C33DF6FBF75}"/>
              </a:ext>
            </a:extLst>
          </p:cNvPr>
          <p:cNvSpPr>
            <a:spLocks noGrp="1"/>
          </p:cNvSpPr>
          <p:nvPr>
            <p:ph type="title"/>
          </p:nvPr>
        </p:nvSpPr>
        <p:spPr/>
        <p:txBody>
          <a:bodyPr/>
          <a:lstStyle/>
          <a:p>
            <a:r>
              <a:rPr lang="en-US" dirty="0"/>
              <a:t>NCAT (beta)</a:t>
            </a:r>
          </a:p>
        </p:txBody>
      </p:sp>
      <p:sp>
        <p:nvSpPr>
          <p:cNvPr id="4" name="Date Placeholder 3">
            <a:extLst>
              <a:ext uri="{FF2B5EF4-FFF2-40B4-BE49-F238E27FC236}">
                <a16:creationId xmlns:a16="http://schemas.microsoft.com/office/drawing/2014/main" id="{24E6DEF5-D947-4B87-991F-0CE78E667959}"/>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DC877D74-5FE9-471A-A030-637BB75B6F24}"/>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4D085AD3-0531-44A7-8A48-201ACA53DD1F}"/>
              </a:ext>
            </a:extLst>
          </p:cNvPr>
          <p:cNvSpPr>
            <a:spLocks noGrp="1"/>
          </p:cNvSpPr>
          <p:nvPr>
            <p:ph type="sldNum" sz="quarter" idx="12"/>
          </p:nvPr>
        </p:nvSpPr>
        <p:spPr/>
        <p:txBody>
          <a:bodyPr/>
          <a:lstStyle/>
          <a:p>
            <a:pPr>
              <a:defRPr/>
            </a:pPr>
            <a:fld id="{EB6791C4-DF4E-4C17-A41C-B2BEB15390BD}" type="slidenum">
              <a:rPr lang="en-US" smtClean="0"/>
              <a:pPr>
                <a:defRPr/>
              </a:pPr>
              <a:t>14</a:t>
            </a:fld>
            <a:endParaRPr lang="en-US"/>
          </a:p>
        </p:txBody>
      </p:sp>
      <p:pic>
        <p:nvPicPr>
          <p:cNvPr id="7" name="Picture 6">
            <a:extLst>
              <a:ext uri="{FF2B5EF4-FFF2-40B4-BE49-F238E27FC236}">
                <a16:creationId xmlns:a16="http://schemas.microsoft.com/office/drawing/2014/main" id="{4FF3F96F-F27C-4B96-8A76-319080AD1BE3}"/>
              </a:ext>
            </a:extLst>
          </p:cNvPr>
          <p:cNvPicPr>
            <a:picLocks noChangeAspect="1"/>
          </p:cNvPicPr>
          <p:nvPr/>
        </p:nvPicPr>
        <p:blipFill rotWithShape="1">
          <a:blip r:embed="rId2"/>
          <a:srcRect t="42453" b="7538"/>
          <a:stretch/>
        </p:blipFill>
        <p:spPr>
          <a:xfrm>
            <a:off x="346776" y="1227529"/>
            <a:ext cx="8663097" cy="3429532"/>
          </a:xfrm>
          <a:prstGeom prst="rect">
            <a:avLst/>
          </a:prstGeom>
        </p:spPr>
      </p:pic>
      <p:sp>
        <p:nvSpPr>
          <p:cNvPr id="8" name="Rectangle 7">
            <a:extLst>
              <a:ext uri="{FF2B5EF4-FFF2-40B4-BE49-F238E27FC236}">
                <a16:creationId xmlns:a16="http://schemas.microsoft.com/office/drawing/2014/main" id="{29C2F2AD-17D2-44A5-9A7F-660D102F62CE}"/>
              </a:ext>
            </a:extLst>
          </p:cNvPr>
          <p:cNvSpPr/>
          <p:nvPr/>
        </p:nvSpPr>
        <p:spPr>
          <a:xfrm>
            <a:off x="663538" y="3745360"/>
            <a:ext cx="1069181" cy="523875"/>
          </a:xfrm>
          <a:prstGeom prst="rect">
            <a:avLst/>
          </a:prstGeom>
          <a:solidFill>
            <a:srgbClr val="92D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E4770F-95DB-40D3-8679-6CBAF60E1747}"/>
              </a:ext>
            </a:extLst>
          </p:cNvPr>
          <p:cNvSpPr/>
          <p:nvPr/>
        </p:nvSpPr>
        <p:spPr>
          <a:xfrm>
            <a:off x="663538" y="4293048"/>
            <a:ext cx="1069181" cy="204789"/>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Content Placeholder 6">
            <a:extLst>
              <a:ext uri="{FF2B5EF4-FFF2-40B4-BE49-F238E27FC236}">
                <a16:creationId xmlns:a16="http://schemas.microsoft.com/office/drawing/2014/main" id="{3DF50BFB-9A18-4D8D-A5AE-5D96D0A597AD}"/>
              </a:ext>
            </a:extLst>
          </p:cNvPr>
          <p:cNvGraphicFramePr>
            <a:graphicFrameLocks/>
          </p:cNvGraphicFramePr>
          <p:nvPr>
            <p:extLst>
              <p:ext uri="{D42A27DB-BD31-4B8C-83A1-F6EECF244321}">
                <p14:modId xmlns:p14="http://schemas.microsoft.com/office/powerpoint/2010/main" val="2538558680"/>
              </p:ext>
            </p:extLst>
          </p:nvPr>
        </p:nvGraphicFramePr>
        <p:xfrm>
          <a:off x="457200" y="5081832"/>
          <a:ext cx="8229600" cy="1097280"/>
        </p:xfrm>
        <a:graphic>
          <a:graphicData uri="http://schemas.openxmlformats.org/drawingml/2006/table">
            <a:tbl>
              <a:tblPr firstRow="1" bandRow="1">
                <a:tableStyleId>{5C22544A-7EE6-4342-B048-85BDC9FD1C3A}</a:tableStyleId>
              </a:tblPr>
              <a:tblGrid>
                <a:gridCol w="2912724">
                  <a:extLst>
                    <a:ext uri="{9D8B030D-6E8A-4147-A177-3AD203B41FA5}">
                      <a16:colId xmlns:a16="http://schemas.microsoft.com/office/drawing/2014/main" val="1476228419"/>
                    </a:ext>
                  </a:extLst>
                </a:gridCol>
                <a:gridCol w="2845941">
                  <a:extLst>
                    <a:ext uri="{9D8B030D-6E8A-4147-A177-3AD203B41FA5}">
                      <a16:colId xmlns:a16="http://schemas.microsoft.com/office/drawing/2014/main" val="824933"/>
                    </a:ext>
                  </a:extLst>
                </a:gridCol>
                <a:gridCol w="2470935">
                  <a:extLst>
                    <a:ext uri="{9D8B030D-6E8A-4147-A177-3AD203B41FA5}">
                      <a16:colId xmlns:a16="http://schemas.microsoft.com/office/drawing/2014/main" val="2617139008"/>
                    </a:ext>
                  </a:extLst>
                </a:gridCol>
              </a:tblGrid>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Expected NGVD29 Height (Datasheet)</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Output NGVD29 Height (NCAT beta)</a:t>
                      </a:r>
                    </a:p>
                  </a:txBody>
                  <a:tcPr/>
                </a:tc>
                <a:tc>
                  <a:txBody>
                    <a:bodyPr/>
                    <a:lstStyle/>
                    <a:p>
                      <a:pPr algn="ctr"/>
                      <a:r>
                        <a:rPr lang="en-US" sz="2000" dirty="0"/>
                        <a:t>Difference </a:t>
                      </a:r>
                    </a:p>
                  </a:txBody>
                  <a:tcPr/>
                </a:tc>
                <a:extLst>
                  <a:ext uri="{0D108BD9-81ED-4DB2-BD59-A6C34878D82A}">
                    <a16:rowId xmlns:a16="http://schemas.microsoft.com/office/drawing/2014/main" val="1005987025"/>
                  </a:ext>
                </a:extLst>
              </a:tr>
              <a:tr h="370840">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516.937 meters</a:t>
                      </a:r>
                    </a:p>
                  </a:txBody>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2000" dirty="0"/>
                        <a:t>516.937 meters</a:t>
                      </a:r>
                    </a:p>
                  </a:txBody>
                  <a:tcPr/>
                </a:tc>
                <a:tc>
                  <a:txBody>
                    <a:bodyPr/>
                    <a:lstStyle/>
                    <a:p>
                      <a:pPr algn="ctr"/>
                      <a:r>
                        <a:rPr lang="en-US" sz="2000" dirty="0"/>
                        <a:t>0.000 meters</a:t>
                      </a:r>
                    </a:p>
                  </a:txBody>
                  <a:tcPr/>
                </a:tc>
                <a:extLst>
                  <a:ext uri="{0D108BD9-81ED-4DB2-BD59-A6C34878D82A}">
                    <a16:rowId xmlns:a16="http://schemas.microsoft.com/office/drawing/2014/main" val="3839695920"/>
                  </a:ext>
                </a:extLst>
              </a:tr>
            </a:tbl>
          </a:graphicData>
        </a:graphic>
      </p:graphicFrame>
      <p:sp>
        <p:nvSpPr>
          <p:cNvPr id="11" name="TextBox 10">
            <a:extLst>
              <a:ext uri="{FF2B5EF4-FFF2-40B4-BE49-F238E27FC236}">
                <a16:creationId xmlns:a16="http://schemas.microsoft.com/office/drawing/2014/main" id="{FF8312B7-6248-42D6-9D30-7D503969B67F}"/>
              </a:ext>
            </a:extLst>
          </p:cNvPr>
          <p:cNvSpPr txBox="1"/>
          <p:nvPr/>
        </p:nvSpPr>
        <p:spPr>
          <a:xfrm>
            <a:off x="3513761" y="4559019"/>
            <a:ext cx="2732927" cy="523220"/>
          </a:xfrm>
          <a:prstGeom prst="rect">
            <a:avLst/>
          </a:prstGeom>
          <a:noFill/>
        </p:spPr>
        <p:txBody>
          <a:bodyPr wrap="square" rtlCol="0">
            <a:spAutoFit/>
          </a:bodyPr>
          <a:lstStyle/>
          <a:p>
            <a:r>
              <a:rPr lang="en-US" sz="2800" dirty="0"/>
              <a:t>Compare Results</a:t>
            </a:r>
          </a:p>
        </p:txBody>
      </p:sp>
      <p:sp>
        <p:nvSpPr>
          <p:cNvPr id="12" name="TextBox 11">
            <a:extLst>
              <a:ext uri="{FF2B5EF4-FFF2-40B4-BE49-F238E27FC236}">
                <a16:creationId xmlns:a16="http://schemas.microsoft.com/office/drawing/2014/main" id="{6DCC958C-5D8B-4AA7-A74C-8BE08CDFD359}"/>
              </a:ext>
            </a:extLst>
          </p:cNvPr>
          <p:cNvSpPr txBox="1"/>
          <p:nvPr/>
        </p:nvSpPr>
        <p:spPr>
          <a:xfrm rot="20918783">
            <a:off x="5234792" y="3459231"/>
            <a:ext cx="2044244" cy="523220"/>
          </a:xfrm>
          <a:prstGeom prst="rect">
            <a:avLst/>
          </a:prstGeom>
          <a:solidFill>
            <a:srgbClr val="FF0000">
              <a:alpha val="16000"/>
            </a:srgbClr>
          </a:solidFill>
          <a:ln w="12700">
            <a:solidFill>
              <a:srgbClr val="0070C0"/>
            </a:solidFill>
          </a:ln>
        </p:spPr>
        <p:txBody>
          <a:bodyPr wrap="square" rtlCol="0">
            <a:spAutoFit/>
          </a:bodyPr>
          <a:lstStyle/>
          <a:p>
            <a:r>
              <a:rPr lang="en-US" sz="1400" dirty="0">
                <a:solidFill>
                  <a:srgbClr val="FF0000"/>
                </a:solidFill>
              </a:rPr>
              <a:t>Note: explicit uncertainty statement (std error)</a:t>
            </a:r>
          </a:p>
        </p:txBody>
      </p:sp>
      <p:cxnSp>
        <p:nvCxnSpPr>
          <p:cNvPr id="13" name="Straight Arrow Connector 12">
            <a:extLst>
              <a:ext uri="{FF2B5EF4-FFF2-40B4-BE49-F238E27FC236}">
                <a16:creationId xmlns:a16="http://schemas.microsoft.com/office/drawing/2014/main" id="{83012DE9-3A97-4C4B-BA58-219DAC2712F0}"/>
              </a:ext>
            </a:extLst>
          </p:cNvPr>
          <p:cNvCxnSpPr>
            <a:cxnSpLocks/>
          </p:cNvCxnSpPr>
          <p:nvPr/>
        </p:nvCxnSpPr>
        <p:spPr>
          <a:xfrm flipH="1">
            <a:off x="1801670" y="3895725"/>
            <a:ext cx="3389504" cy="5204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681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5A6B-5296-4C61-8B58-5773EE8B381A}"/>
              </a:ext>
            </a:extLst>
          </p:cNvPr>
          <p:cNvSpPr>
            <a:spLocks noGrp="1"/>
          </p:cNvSpPr>
          <p:nvPr>
            <p:ph type="title"/>
          </p:nvPr>
        </p:nvSpPr>
        <p:spPr/>
        <p:txBody>
          <a:bodyPr/>
          <a:lstStyle/>
          <a:p>
            <a:r>
              <a:rPr lang="en-US" dirty="0"/>
              <a:t>Good News</a:t>
            </a:r>
          </a:p>
        </p:txBody>
      </p:sp>
      <p:sp>
        <p:nvSpPr>
          <p:cNvPr id="3" name="Content Placeholder 2">
            <a:extLst>
              <a:ext uri="{FF2B5EF4-FFF2-40B4-BE49-F238E27FC236}">
                <a16:creationId xmlns:a16="http://schemas.microsoft.com/office/drawing/2014/main" id="{F54C04DE-8860-4810-985C-4C02D5E74A6D}"/>
              </a:ext>
            </a:extLst>
          </p:cNvPr>
          <p:cNvSpPr>
            <a:spLocks noGrp="1"/>
          </p:cNvSpPr>
          <p:nvPr>
            <p:ph idx="1"/>
          </p:nvPr>
        </p:nvSpPr>
        <p:spPr>
          <a:xfrm>
            <a:off x="457200" y="1600202"/>
            <a:ext cx="3702818" cy="4525963"/>
          </a:xfrm>
        </p:spPr>
        <p:txBody>
          <a:bodyPr/>
          <a:lstStyle/>
          <a:p>
            <a:r>
              <a:rPr lang="en-US" dirty="0"/>
              <a:t>NCAT will incorporate the functionality of VERTCON to convert heights.</a:t>
            </a:r>
          </a:p>
        </p:txBody>
      </p:sp>
      <p:sp>
        <p:nvSpPr>
          <p:cNvPr id="4" name="Date Placeholder 3">
            <a:extLst>
              <a:ext uri="{FF2B5EF4-FFF2-40B4-BE49-F238E27FC236}">
                <a16:creationId xmlns:a16="http://schemas.microsoft.com/office/drawing/2014/main" id="{1BE2332C-7E46-451F-96A0-F3F22AB749F2}"/>
              </a:ext>
            </a:extLst>
          </p:cNvPr>
          <p:cNvSpPr>
            <a:spLocks noGrp="1"/>
          </p:cNvSpPr>
          <p:nvPr>
            <p:ph type="dt" sz="half" idx="10"/>
          </p:nvPr>
        </p:nvSpPr>
        <p:spPr/>
        <p:txBody>
          <a:bodyPr/>
          <a:lstStyle/>
          <a:p>
            <a:pPr>
              <a:defRPr/>
            </a:pPr>
            <a:r>
              <a:rPr lang="en-US"/>
              <a:t>October 22, 2019</a:t>
            </a:r>
            <a:endParaRPr lang="en-US" dirty="0"/>
          </a:p>
        </p:txBody>
      </p:sp>
      <p:sp>
        <p:nvSpPr>
          <p:cNvPr id="5" name="Footer Placeholder 4">
            <a:extLst>
              <a:ext uri="{FF2B5EF4-FFF2-40B4-BE49-F238E27FC236}">
                <a16:creationId xmlns:a16="http://schemas.microsoft.com/office/drawing/2014/main" id="{F2B5A409-4C58-44F0-9014-7680C44B6DF0}"/>
              </a:ext>
            </a:extLst>
          </p:cNvPr>
          <p:cNvSpPr>
            <a:spLocks noGrp="1"/>
          </p:cNvSpPr>
          <p:nvPr>
            <p:ph type="ftr" sz="quarter" idx="11"/>
          </p:nvPr>
        </p:nvSpPr>
        <p:spPr/>
        <p:txBody>
          <a:bodyPr/>
          <a:lstStyle/>
          <a:p>
            <a:pPr>
              <a:defRPr/>
            </a:pPr>
            <a:r>
              <a:rPr lang="en-US"/>
              <a:t>2019 Black Hills Digital Mapping Ass'n Rapid City SD</a:t>
            </a:r>
          </a:p>
        </p:txBody>
      </p:sp>
      <p:sp>
        <p:nvSpPr>
          <p:cNvPr id="6" name="Slide Number Placeholder 5">
            <a:extLst>
              <a:ext uri="{FF2B5EF4-FFF2-40B4-BE49-F238E27FC236}">
                <a16:creationId xmlns:a16="http://schemas.microsoft.com/office/drawing/2014/main" id="{D6D60D85-DE9E-403A-8279-520B83644B92}"/>
              </a:ext>
            </a:extLst>
          </p:cNvPr>
          <p:cNvSpPr>
            <a:spLocks noGrp="1"/>
          </p:cNvSpPr>
          <p:nvPr>
            <p:ph type="sldNum" sz="quarter" idx="12"/>
          </p:nvPr>
        </p:nvSpPr>
        <p:spPr/>
        <p:txBody>
          <a:bodyPr/>
          <a:lstStyle/>
          <a:p>
            <a:pPr>
              <a:defRPr/>
            </a:pPr>
            <a:fld id="{E220C3D0-729A-4A15-8E23-72CBC95666E6}" type="slidenum">
              <a:rPr lang="en-US" smtClean="0"/>
              <a:pPr>
                <a:defRPr/>
              </a:pPr>
              <a:t>15</a:t>
            </a:fld>
            <a:endParaRPr lang="en-US"/>
          </a:p>
        </p:txBody>
      </p:sp>
      <p:sp>
        <p:nvSpPr>
          <p:cNvPr id="47" name="TextBox 46">
            <a:extLst>
              <a:ext uri="{FF2B5EF4-FFF2-40B4-BE49-F238E27FC236}">
                <a16:creationId xmlns:a16="http://schemas.microsoft.com/office/drawing/2014/main" id="{6FA9F934-BA13-413C-9FBD-1C8DA339A48E}"/>
              </a:ext>
            </a:extLst>
          </p:cNvPr>
          <p:cNvSpPr txBox="1"/>
          <p:nvPr/>
        </p:nvSpPr>
        <p:spPr>
          <a:xfrm>
            <a:off x="6694715" y="5552943"/>
            <a:ext cx="1426866" cy="369332"/>
          </a:xfrm>
          <a:prstGeom prst="rect">
            <a:avLst/>
          </a:prstGeom>
          <a:noFill/>
        </p:spPr>
        <p:txBody>
          <a:bodyPr wrap="square" rtlCol="0">
            <a:spAutoFit/>
          </a:bodyPr>
          <a:lstStyle/>
          <a:p>
            <a:r>
              <a:rPr lang="en-US" dirty="0"/>
              <a:t>NAPGD2022</a:t>
            </a:r>
          </a:p>
        </p:txBody>
      </p:sp>
      <p:sp>
        <p:nvSpPr>
          <p:cNvPr id="48" name="TextBox 47">
            <a:extLst>
              <a:ext uri="{FF2B5EF4-FFF2-40B4-BE49-F238E27FC236}">
                <a16:creationId xmlns:a16="http://schemas.microsoft.com/office/drawing/2014/main" id="{6CFE8D9B-7B1B-48D3-A61F-BC1D74597C50}"/>
              </a:ext>
            </a:extLst>
          </p:cNvPr>
          <p:cNvSpPr txBox="1"/>
          <p:nvPr/>
        </p:nvSpPr>
        <p:spPr>
          <a:xfrm>
            <a:off x="1917560" y="5558297"/>
            <a:ext cx="1003160" cy="369332"/>
          </a:xfrm>
          <a:prstGeom prst="rect">
            <a:avLst/>
          </a:prstGeom>
          <a:noFill/>
        </p:spPr>
        <p:txBody>
          <a:bodyPr wrap="square" rtlCol="0">
            <a:spAutoFit/>
          </a:bodyPr>
          <a:lstStyle/>
          <a:p>
            <a:r>
              <a:rPr lang="en-US" dirty="0"/>
              <a:t>NAVD88</a:t>
            </a:r>
          </a:p>
        </p:txBody>
      </p:sp>
      <p:sp>
        <p:nvSpPr>
          <p:cNvPr id="49" name="TextBox 48">
            <a:extLst>
              <a:ext uri="{FF2B5EF4-FFF2-40B4-BE49-F238E27FC236}">
                <a16:creationId xmlns:a16="http://schemas.microsoft.com/office/drawing/2014/main" id="{E2F1C6B3-50CF-4C20-AA9F-173D268B53E7}"/>
              </a:ext>
            </a:extLst>
          </p:cNvPr>
          <p:cNvSpPr txBox="1"/>
          <p:nvPr/>
        </p:nvSpPr>
        <p:spPr>
          <a:xfrm>
            <a:off x="4282482" y="2416576"/>
            <a:ext cx="1023675" cy="369332"/>
          </a:xfrm>
          <a:prstGeom prst="rect">
            <a:avLst/>
          </a:prstGeom>
          <a:noFill/>
        </p:spPr>
        <p:txBody>
          <a:bodyPr wrap="square" rtlCol="0">
            <a:spAutoFit/>
          </a:bodyPr>
          <a:lstStyle/>
          <a:p>
            <a:r>
              <a:rPr lang="en-US" dirty="0"/>
              <a:t>NGVD29</a:t>
            </a:r>
          </a:p>
        </p:txBody>
      </p:sp>
      <p:cxnSp>
        <p:nvCxnSpPr>
          <p:cNvPr id="9" name="Straight Arrow Connector 8">
            <a:extLst>
              <a:ext uri="{FF2B5EF4-FFF2-40B4-BE49-F238E27FC236}">
                <a16:creationId xmlns:a16="http://schemas.microsoft.com/office/drawing/2014/main" id="{7B5A2611-C938-4EA1-A968-33038BAAF114}"/>
              </a:ext>
            </a:extLst>
          </p:cNvPr>
          <p:cNvCxnSpPr>
            <a:cxnSpLocks/>
            <a:endCxn id="48" idx="3"/>
          </p:cNvCxnSpPr>
          <p:nvPr/>
        </p:nvCxnSpPr>
        <p:spPr>
          <a:xfrm flipH="1">
            <a:off x="2920720" y="2863850"/>
            <a:ext cx="1822730" cy="2879113"/>
          </a:xfrm>
          <a:prstGeom prst="straightConnector1">
            <a:avLst/>
          </a:prstGeom>
          <a:ln w="28575">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2B009063-DAE0-41F4-A20D-6C35B73F0AA2}"/>
              </a:ext>
            </a:extLst>
          </p:cNvPr>
          <p:cNvCxnSpPr>
            <a:cxnSpLocks/>
          </p:cNvCxnSpPr>
          <p:nvPr/>
        </p:nvCxnSpPr>
        <p:spPr>
          <a:xfrm>
            <a:off x="4794320" y="2785908"/>
            <a:ext cx="1829218" cy="2857655"/>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2C7CB57-5BCA-41B6-AFDE-34E883774FE1}"/>
              </a:ext>
            </a:extLst>
          </p:cNvPr>
          <p:cNvCxnSpPr>
            <a:cxnSpLocks/>
          </p:cNvCxnSpPr>
          <p:nvPr/>
        </p:nvCxnSpPr>
        <p:spPr>
          <a:xfrm flipH="1">
            <a:off x="3041650" y="5737609"/>
            <a:ext cx="3653065" cy="0"/>
          </a:xfrm>
          <a:prstGeom prst="straightConnector1">
            <a:avLst/>
          </a:prstGeom>
          <a:ln w="28575">
            <a:prstDash val="dash"/>
            <a:headEnd type="stealth" w="lg" len="lg"/>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3695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0F1C21-4ECA-41B8-9F64-842730301603}"/>
              </a:ext>
            </a:extLst>
          </p:cNvPr>
          <p:cNvSpPr>
            <a:spLocks noGrp="1"/>
          </p:cNvSpPr>
          <p:nvPr>
            <p:ph type="ctrTitle"/>
          </p:nvPr>
        </p:nvSpPr>
        <p:spPr/>
        <p:txBody>
          <a:bodyPr/>
          <a:lstStyle/>
          <a:p>
            <a:r>
              <a:rPr lang="en-US" dirty="0"/>
              <a:t>The Future</a:t>
            </a:r>
          </a:p>
        </p:txBody>
      </p:sp>
      <p:sp>
        <p:nvSpPr>
          <p:cNvPr id="8" name="Subtitle 7">
            <a:extLst>
              <a:ext uri="{FF2B5EF4-FFF2-40B4-BE49-F238E27FC236}">
                <a16:creationId xmlns:a16="http://schemas.microsoft.com/office/drawing/2014/main" id="{A7672614-B92C-4F61-AEC4-F38066C7D0AA}"/>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567B63BB-384D-4CB8-8B73-58417F9AD0EC}"/>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B12C3894-CB72-439B-B44C-6D05A05EC13A}"/>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3D8CFD16-7830-45C3-B1C3-17A0D0B717BD}"/>
              </a:ext>
            </a:extLst>
          </p:cNvPr>
          <p:cNvSpPr>
            <a:spLocks noGrp="1"/>
          </p:cNvSpPr>
          <p:nvPr>
            <p:ph type="sldNum" sz="quarter" idx="12"/>
          </p:nvPr>
        </p:nvSpPr>
        <p:spPr/>
        <p:txBody>
          <a:bodyPr/>
          <a:lstStyle/>
          <a:p>
            <a:pPr>
              <a:defRPr/>
            </a:pPr>
            <a:fld id="{EB6791C4-DF4E-4C17-A41C-B2BEB15390BD}" type="slidenum">
              <a:rPr lang="en-US" smtClean="0"/>
              <a:pPr>
                <a:defRPr/>
              </a:pPr>
              <a:t>16</a:t>
            </a:fld>
            <a:endParaRPr lang="en-US"/>
          </a:p>
        </p:txBody>
      </p:sp>
    </p:spTree>
    <p:extLst>
      <p:ext uri="{BB962C8B-B14F-4D97-AF65-F5344CB8AC3E}">
        <p14:creationId xmlns:p14="http://schemas.microsoft.com/office/powerpoint/2010/main" val="3318194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effectLst/>
                <a:uLnTx/>
                <a:uFillTx/>
                <a:latin typeface="Calibri Light" panose="020F0302020204030204"/>
                <a:ea typeface="+mj-ea"/>
                <a:cs typeface="+mj-cs"/>
              </a:rPr>
              <a:t>The NSRS of Today </a:t>
            </a:r>
            <a:r>
              <a:rPr kumimoji="0" lang="en-US" sz="4400" b="1" i="1" u="none" strike="noStrike" kern="1200" cap="none" spc="0" normalizeH="0" baseline="0" noProof="0" dirty="0">
                <a:ln>
                  <a:noFill/>
                </a:ln>
                <a:effectLst/>
                <a:uLnTx/>
                <a:uFillTx/>
                <a:latin typeface="Calibri Light" panose="020F0302020204030204"/>
                <a:ea typeface="+mj-ea"/>
                <a:cs typeface="+mj-cs"/>
              </a:rPr>
              <a:t>(simplified)</a:t>
            </a:r>
          </a:p>
        </p:txBody>
      </p:sp>
      <p:grpSp>
        <p:nvGrpSpPr>
          <p:cNvPr id="26" name="Group 25"/>
          <p:cNvGrpSpPr>
            <a:grpSpLocks noChangeAspect="1"/>
          </p:cNvGrpSpPr>
          <p:nvPr/>
        </p:nvGrpSpPr>
        <p:grpSpPr>
          <a:xfrm>
            <a:off x="0" y="1649360"/>
            <a:ext cx="9143999" cy="4874810"/>
            <a:chOff x="1286400" y="1068790"/>
            <a:chExt cx="7857599" cy="4189010"/>
          </a:xfrm>
        </p:grpSpPr>
        <p:pic>
          <p:nvPicPr>
            <p:cNvPr id="16" name="Picture 15"/>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76110"/>
            <a:stretch/>
          </p:blipFill>
          <p:spPr>
            <a:xfrm flipH="1">
              <a:off x="2191862" y="1068790"/>
              <a:ext cx="1500388" cy="4189010"/>
            </a:xfrm>
            <a:prstGeom prst="rect">
              <a:avLst/>
            </a:prstGeom>
          </p:spPr>
        </p:pic>
        <p:pic>
          <p:nvPicPr>
            <p:cNvPr id="17" name="Picture 16"/>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l="8830" r="76110"/>
            <a:stretch/>
          </p:blipFill>
          <p:spPr>
            <a:xfrm>
              <a:off x="1286400" y="1068790"/>
              <a:ext cx="945844" cy="4189010"/>
            </a:xfrm>
            <a:prstGeom prst="rect">
              <a:avLst/>
            </a:prstGeom>
          </p:spPr>
        </p:pic>
        <p:pic>
          <p:nvPicPr>
            <p:cNvPr id="18" name="Picture 17"/>
            <p:cNvPicPr>
              <a:picLocks noChangeAspect="1"/>
            </p:cNvPicPr>
            <p:nvPr/>
          </p:nvPicPr>
          <p:blipFill rotWithShape="1">
            <a:blip r:embed="rId3">
              <a:duotone>
                <a:srgbClr val="E7E6E6">
                  <a:shade val="45000"/>
                  <a:satMod val="135000"/>
                </a:srgbClr>
                <a:prstClr val="white"/>
              </a:duotone>
              <a:extLst>
                <a:ext uri="{28A0092B-C50C-407E-A947-70E740481C1C}">
                  <a14:useLocalDpi xmlns:a14="http://schemas.microsoft.com/office/drawing/2010/main" val="0"/>
                </a:ext>
              </a:extLst>
            </a:blip>
            <a:srcRect r="13170"/>
            <a:stretch/>
          </p:blipFill>
          <p:spPr>
            <a:xfrm>
              <a:off x="3690684" y="1068790"/>
              <a:ext cx="5453315" cy="4189010"/>
            </a:xfrm>
            <a:prstGeom prst="rect">
              <a:avLst/>
            </a:prstGeom>
          </p:spPr>
        </p:pic>
      </p:grpSp>
      <p:sp>
        <p:nvSpPr>
          <p:cNvPr id="22" name="Content Placeholder 2"/>
          <p:cNvSpPr txBox="1">
            <a:spLocks/>
          </p:cNvSpPr>
          <p:nvPr/>
        </p:nvSpPr>
        <p:spPr>
          <a:xfrm>
            <a:off x="416908" y="1905346"/>
            <a:ext cx="4547570" cy="383044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0" cap="none" spc="0" normalizeH="0" baseline="0" noProof="0" dirty="0">
              <a:ln>
                <a:noFill/>
              </a:ln>
              <a:solidFill>
                <a:srgbClr val="000000"/>
              </a:solidFill>
              <a:effectLst/>
              <a:uLnTx/>
              <a:uFillTx/>
              <a:latin typeface="Arial"/>
              <a:ea typeface="Cabin"/>
              <a:cs typeface="Cabin"/>
              <a:sym typeface="Cabin"/>
            </a:endParaRPr>
          </a:p>
          <a:p>
            <a:pPr marL="0" indent="0">
              <a:buNone/>
              <a:defRPr/>
            </a:pPr>
            <a:r>
              <a:rPr lang="en-US" b="1" i="1" kern="0" dirty="0">
                <a:solidFill>
                  <a:srgbClr val="FF0000"/>
                </a:solidFill>
                <a:ea typeface="Cabin"/>
                <a:cs typeface="Cabin"/>
                <a:sym typeface="Cabin"/>
              </a:rPr>
              <a:t>System based on connections to published passive control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rPr>
              <a:t>Primary elements: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rPr>
              <a:t>Horizontal:  North American Datum of 1983 - </a:t>
            </a:r>
            <a:r>
              <a:rPr kumimoji="0" lang="en-US" sz="2800" b="1" i="0" u="none" strike="noStrike" kern="0" cap="none" spc="0" normalizeH="0" baseline="0" noProof="0" dirty="0">
                <a:ln>
                  <a:noFill/>
                </a:ln>
                <a:solidFill>
                  <a:srgbClr val="C00000"/>
                </a:solidFill>
                <a:effectLst/>
                <a:uLnTx/>
                <a:uFillTx/>
                <a:latin typeface="Calibri" panose="020F0502020204030204"/>
                <a:ea typeface="Cabin"/>
                <a:cs typeface="Cabin"/>
                <a:sym typeface="Cabin"/>
              </a:rPr>
              <a:t>NAD 83 (2011) epoch</a:t>
            </a:r>
            <a:r>
              <a:rPr kumimoji="0" lang="en-US" sz="2800" b="1" i="0" u="none" strike="noStrike" kern="0" cap="none" spc="0" normalizeH="0" noProof="0" dirty="0">
                <a:ln>
                  <a:noFill/>
                </a:ln>
                <a:solidFill>
                  <a:srgbClr val="C00000"/>
                </a:solidFill>
                <a:effectLst/>
                <a:uLnTx/>
                <a:uFillTx/>
                <a:latin typeface="Calibri" panose="020F0502020204030204"/>
                <a:ea typeface="Cabin"/>
                <a:cs typeface="Cabin"/>
                <a:sym typeface="Cabin"/>
              </a:rPr>
              <a:t> </a:t>
            </a:r>
            <a:r>
              <a:rPr kumimoji="0" lang="en-US" sz="2800" b="1" i="0" u="none" strike="noStrike" kern="0" cap="none" spc="0" normalizeH="0" baseline="0" noProof="0" dirty="0">
                <a:ln>
                  <a:noFill/>
                </a:ln>
                <a:solidFill>
                  <a:srgbClr val="C00000"/>
                </a:solidFill>
                <a:effectLst/>
                <a:uLnTx/>
                <a:uFillTx/>
                <a:latin typeface="Calibri" panose="020F0502020204030204"/>
                <a:ea typeface="Cabin"/>
                <a:cs typeface="Cabin"/>
                <a:sym typeface="Cabin"/>
              </a:rPr>
              <a:t>2010.00 </a:t>
            </a:r>
            <a:r>
              <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rPr>
              <a:t>coordinates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rPr>
              <a:t>Vertical:  North American Vertical Datum of 1988  - </a:t>
            </a:r>
            <a:r>
              <a:rPr kumimoji="0" lang="en-US" sz="2800" b="1" i="0" u="none" strike="noStrike" kern="0" cap="none" spc="0" normalizeH="0" baseline="0" noProof="0" dirty="0">
                <a:ln>
                  <a:noFill/>
                </a:ln>
                <a:solidFill>
                  <a:srgbClr val="C00000"/>
                </a:solidFill>
                <a:effectLst/>
                <a:uLnTx/>
                <a:uFillTx/>
                <a:latin typeface="Calibri" panose="020F0502020204030204"/>
                <a:ea typeface="Cabin"/>
                <a:cs typeface="Cabin"/>
                <a:sym typeface="Cabin"/>
              </a:rPr>
              <a:t>NAVD88 (GRS80, Geoid</a:t>
            </a:r>
            <a:r>
              <a:rPr kumimoji="0" lang="en-US" sz="2800" b="1" i="0" u="none" strike="noStrike" kern="0" cap="none" spc="0" normalizeH="0" noProof="0" dirty="0">
                <a:ln>
                  <a:noFill/>
                </a:ln>
                <a:solidFill>
                  <a:srgbClr val="C00000"/>
                </a:solidFill>
                <a:effectLst/>
                <a:uLnTx/>
                <a:uFillTx/>
                <a:latin typeface="Calibri" panose="020F0502020204030204"/>
                <a:ea typeface="Cabin"/>
                <a:cs typeface="Cabin"/>
                <a:sym typeface="Cabin"/>
              </a:rPr>
              <a:t> 18)</a:t>
            </a:r>
            <a:r>
              <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rPr>
              <a:t> orthometric heights</a:t>
            </a:r>
          </a:p>
          <a:p>
            <a:pPr marL="0" marR="0" lvl="0" indent="0" algn="l" defTabSz="914400" rtl="0" eaLnBrk="1" fontAlgn="auto" latinLnBrk="0" hangingPunct="1">
              <a:lnSpc>
                <a:spcPct val="90000"/>
              </a:lnSpc>
              <a:spcBef>
                <a:spcPts val="1000"/>
              </a:spcBef>
              <a:spcAft>
                <a:spcPts val="0"/>
              </a:spcAft>
              <a:buClrTx/>
              <a:buSzTx/>
              <a:buNone/>
              <a:tabLst/>
              <a:defRPr/>
            </a:pPr>
            <a:endParaRPr lang="en-US" kern="0" noProof="0" dirty="0">
              <a:solidFill>
                <a:srgbClr val="000000"/>
              </a:solidFill>
              <a:latin typeface="Calibri" panose="020F0502020204030204"/>
              <a:ea typeface="Cabin"/>
              <a:cs typeface="Cabin"/>
              <a:sym typeface="Cabin"/>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0" cap="none" spc="0" normalizeH="0" baseline="0" dirty="0">
                <a:ln>
                  <a:noFill/>
                </a:ln>
                <a:solidFill>
                  <a:srgbClr val="000000"/>
                </a:solidFill>
                <a:effectLst/>
                <a:uLnTx/>
                <a:uFillTx/>
                <a:latin typeface="Calibri" panose="020F0502020204030204"/>
                <a:ea typeface="Cabin"/>
                <a:cs typeface="Cabin"/>
                <a:sym typeface="Cabin"/>
              </a:rPr>
              <a:t>These</a:t>
            </a:r>
            <a:r>
              <a:rPr kumimoji="0" lang="en-US" sz="2800" b="0" i="0" u="none" strike="noStrike" kern="0" cap="none" spc="0" normalizeH="0" dirty="0">
                <a:ln>
                  <a:noFill/>
                </a:ln>
                <a:solidFill>
                  <a:srgbClr val="000000"/>
                </a:solidFill>
                <a:effectLst/>
                <a:uLnTx/>
                <a:uFillTx/>
                <a:latin typeface="Calibri" panose="020F0502020204030204"/>
                <a:ea typeface="Cabin"/>
                <a:cs typeface="Cabin"/>
                <a:sym typeface="Cabin"/>
              </a:rPr>
              <a:t> elements are </a:t>
            </a:r>
            <a:r>
              <a:rPr kumimoji="0" lang="en-US" sz="2800" b="1" i="0" u="none" strike="noStrike" kern="0" cap="none" spc="0" normalizeH="0" dirty="0">
                <a:ln>
                  <a:noFill/>
                </a:ln>
                <a:solidFill>
                  <a:srgbClr val="C00000"/>
                </a:solidFill>
                <a:effectLst/>
                <a:uLnTx/>
                <a:uFillTx/>
                <a:latin typeface="Calibri" panose="020F0502020204030204"/>
                <a:ea typeface="Cabin"/>
                <a:cs typeface="Cabin"/>
                <a:sym typeface="Cabin"/>
              </a:rPr>
              <a:t>geodetic </a:t>
            </a:r>
            <a:r>
              <a:rPr kumimoji="0" lang="en-US" sz="2800" b="1" i="0" u="none" strike="noStrike" kern="0" cap="none" spc="0" normalizeH="0" dirty="0" err="1">
                <a:ln>
                  <a:noFill/>
                </a:ln>
                <a:solidFill>
                  <a:srgbClr val="C00000"/>
                </a:solidFill>
                <a:effectLst/>
                <a:uLnTx/>
                <a:uFillTx/>
                <a:latin typeface="Calibri" panose="020F0502020204030204"/>
                <a:ea typeface="Cabin"/>
                <a:cs typeface="Cabin"/>
                <a:sym typeface="Cabin"/>
              </a:rPr>
              <a:t>datums</a:t>
            </a:r>
            <a:r>
              <a:rPr kumimoji="0" lang="en-US" sz="2800" b="0" i="0" u="none" strike="noStrike" kern="0" cap="none" spc="0" normalizeH="0" dirty="0">
                <a:ln>
                  <a:noFill/>
                </a:ln>
                <a:solidFill>
                  <a:srgbClr val="C00000"/>
                </a:solidFill>
                <a:effectLst/>
                <a:uLnTx/>
                <a:uFillTx/>
                <a:latin typeface="Calibri" panose="020F0502020204030204"/>
                <a:ea typeface="Cabin"/>
                <a:cs typeface="Cabin"/>
                <a:sym typeface="Cabin"/>
              </a:rPr>
              <a:t> </a:t>
            </a:r>
            <a:r>
              <a:rPr kumimoji="0" lang="en-US" sz="2800" b="0" i="0" u="none" strike="noStrike" kern="0" cap="none" spc="0" normalizeH="0" dirty="0">
                <a:ln>
                  <a:noFill/>
                </a:ln>
                <a:solidFill>
                  <a:srgbClr val="000000"/>
                </a:solidFill>
                <a:effectLst/>
                <a:uLnTx/>
                <a:uFillTx/>
                <a:latin typeface="Calibri" panose="020F0502020204030204"/>
                <a:ea typeface="Cabin"/>
                <a:cs typeface="Cabin"/>
                <a:sym typeface="Cabin"/>
              </a:rPr>
              <a:t>that define the shape and size of the earth to enable precise positioning  </a:t>
            </a:r>
            <a:endPar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Calibri" panose="020F0502020204030204"/>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Arial"/>
              <a:ea typeface="Cabin"/>
              <a:cs typeface="Cabin"/>
              <a:sym typeface="Cabin"/>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3" name="Freeform 22"/>
          <p:cNvSpPr/>
          <p:nvPr/>
        </p:nvSpPr>
        <p:spPr>
          <a:xfrm flipV="1">
            <a:off x="2797898" y="2521931"/>
            <a:ext cx="2583488" cy="438478"/>
          </a:xfrm>
          <a:custGeom>
            <a:avLst/>
            <a:gdLst>
              <a:gd name="connsiteX0" fmla="*/ 0 w 4475181"/>
              <a:gd name="connsiteY0" fmla="*/ 473336 h 473336"/>
              <a:gd name="connsiteX1" fmla="*/ 3829723 w 4475181"/>
              <a:gd name="connsiteY1" fmla="*/ 473336 h 473336"/>
              <a:gd name="connsiteX2" fmla="*/ 4475181 w 4475181"/>
              <a:gd name="connsiteY2" fmla="*/ 0 h 473336"/>
            </a:gdLst>
            <a:ahLst/>
            <a:cxnLst>
              <a:cxn ang="0">
                <a:pos x="connsiteX0" y="connsiteY0"/>
              </a:cxn>
              <a:cxn ang="0">
                <a:pos x="connsiteX1" y="connsiteY1"/>
              </a:cxn>
              <a:cxn ang="0">
                <a:pos x="connsiteX2" y="connsiteY2"/>
              </a:cxn>
            </a:cxnLst>
            <a:rect l="l" t="t" r="r" b="b"/>
            <a:pathLst>
              <a:path w="4475181" h="473336">
                <a:moveTo>
                  <a:pt x="0" y="473336"/>
                </a:moveTo>
                <a:lnTo>
                  <a:pt x="3829723" y="473336"/>
                </a:lnTo>
                <a:lnTo>
                  <a:pt x="4475181" y="0"/>
                </a:lnTo>
              </a:path>
            </a:pathLst>
          </a:custGeom>
          <a:noFill/>
          <a:ln w="57150" cap="flat" cmpd="sng" algn="ctr">
            <a:solidFill>
              <a:sysClr val="windowText" lastClr="000000"/>
            </a:solidFill>
            <a:prstDash val="solid"/>
            <a:miter lim="800000"/>
            <a:headEnd type="none" w="med" len="med"/>
            <a:tailEnd type="triangl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0" y="15878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524170"/>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Date Placeholder 1">
            <a:extLst>
              <a:ext uri="{FF2B5EF4-FFF2-40B4-BE49-F238E27FC236}">
                <a16:creationId xmlns:a16="http://schemas.microsoft.com/office/drawing/2014/main" id="{E5442C00-2753-4FFB-9160-E375B6CFCB90}"/>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12C30A70-1B64-4F87-B137-30800C7C3BC4}"/>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CC8B57D7-B1CD-4C7F-8767-7DB668475BC1}"/>
              </a:ext>
            </a:extLst>
          </p:cNvPr>
          <p:cNvSpPr>
            <a:spLocks noGrp="1"/>
          </p:cNvSpPr>
          <p:nvPr>
            <p:ph type="sldNum" sz="quarter" idx="12"/>
          </p:nvPr>
        </p:nvSpPr>
        <p:spPr/>
        <p:txBody>
          <a:bodyPr/>
          <a:lstStyle/>
          <a:p>
            <a:pPr>
              <a:defRPr/>
            </a:pPr>
            <a:fld id="{EB6791C4-DF4E-4C17-A41C-B2BEB15390BD}" type="slidenum">
              <a:rPr lang="en-US" smtClean="0"/>
              <a:pPr>
                <a:defRPr/>
              </a:pPr>
              <a:t>17</a:t>
            </a:fld>
            <a:endParaRPr lang="en-US"/>
          </a:p>
        </p:txBody>
      </p:sp>
      <p:sp>
        <p:nvSpPr>
          <p:cNvPr id="14" name="Rectangle 13">
            <a:extLst>
              <a:ext uri="{FF2B5EF4-FFF2-40B4-BE49-F238E27FC236}">
                <a16:creationId xmlns:a16="http://schemas.microsoft.com/office/drawing/2014/main" id="{5044F2A4-5DFE-4595-93FC-D67478B183AF}"/>
              </a:ext>
            </a:extLst>
          </p:cNvPr>
          <p:cNvSpPr/>
          <p:nvPr/>
        </p:nvSpPr>
        <p:spPr>
          <a:xfrm>
            <a:off x="178163" y="2109173"/>
            <a:ext cx="5397138" cy="902036"/>
          </a:xfrm>
          <a:prstGeom prst="rect">
            <a:avLst/>
          </a:prstGeom>
          <a:solidFill>
            <a:srgbClr val="FF00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7329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txBox="1">
            <a:spLocks/>
          </p:cNvSpPr>
          <p:nvPr/>
        </p:nvSpPr>
        <p:spPr>
          <a:xfrm>
            <a:off x="101598" y="50791"/>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3 Categories of Vertical </a:t>
            </a:r>
            <a:r>
              <a:rPr kumimoji="0" lang="en-US" sz="4400" b="1"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Datums</a:t>
            </a:r>
            <a:endParaRPr kumimoji="0" lang="en-US" sz="44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grpSp>
        <p:nvGrpSpPr>
          <p:cNvPr id="8" name="Group 7">
            <a:extLst>
              <a:ext uri="{FF2B5EF4-FFF2-40B4-BE49-F238E27FC236}">
                <a16:creationId xmlns:a16="http://schemas.microsoft.com/office/drawing/2014/main" id="{818ACE52-6F92-441C-B9F1-251D443B477F}"/>
              </a:ext>
            </a:extLst>
          </p:cNvPr>
          <p:cNvGrpSpPr/>
          <p:nvPr/>
        </p:nvGrpSpPr>
        <p:grpSpPr>
          <a:xfrm>
            <a:off x="217710" y="1127903"/>
            <a:ext cx="3506544" cy="3620432"/>
            <a:chOff x="217710" y="1127903"/>
            <a:chExt cx="3506544" cy="3620432"/>
          </a:xfrm>
        </p:grpSpPr>
        <p:sp>
          <p:nvSpPr>
            <p:cNvPr id="54" name="Text Placeholder 4"/>
            <p:cNvSpPr txBox="1">
              <a:spLocks/>
            </p:cNvSpPr>
            <p:nvPr/>
          </p:nvSpPr>
          <p:spPr>
            <a:xfrm>
              <a:off x="308444" y="1127903"/>
              <a:ext cx="1736444" cy="41446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a:solidFill>
                    <a:prstClr val="black"/>
                  </a:solidFill>
                  <a:latin typeface="Calibri" panose="020F0502020204030204"/>
                </a:rPr>
                <a:t>Ellipsoidal</a:t>
              </a:r>
            </a:p>
          </p:txBody>
        </p:sp>
        <p:pic>
          <p:nvPicPr>
            <p:cNvPr id="56" name="Shape 104" descr="C:\Vicki\Work\Presentations\GRAV-D images\MN12\BaseStation.JPG"/>
            <p:cNvPicPr preferRelativeResize="0"/>
            <p:nvPr/>
          </p:nvPicPr>
          <p:blipFill rotWithShape="1">
            <a:blip r:embed="rId3">
              <a:alphaModFix/>
            </a:blip>
            <a:srcRect l="13724" r="11664"/>
            <a:stretch/>
          </p:blipFill>
          <p:spPr>
            <a:xfrm>
              <a:off x="297539" y="2993976"/>
              <a:ext cx="1200002" cy="1472351"/>
            </a:xfrm>
            <a:prstGeom prst="rect">
              <a:avLst/>
            </a:prstGeom>
            <a:noFill/>
            <a:ln w="25400" cap="flat" cmpd="sng">
              <a:solidFill>
                <a:sysClr val="window" lastClr="FFFFFF"/>
              </a:solidFill>
              <a:prstDash val="solid"/>
              <a:miter lim="800000"/>
              <a:headEnd type="none" w="med" len="med"/>
              <a:tailEnd type="none" w="med" len="med"/>
            </a:ln>
          </p:spPr>
        </p:pic>
        <p:sp>
          <p:nvSpPr>
            <p:cNvPr id="57" name="Shape 105"/>
            <p:cNvSpPr txBox="1"/>
            <p:nvPr/>
          </p:nvSpPr>
          <p:spPr>
            <a:xfrm>
              <a:off x="217710" y="4481263"/>
              <a:ext cx="1600200" cy="267072"/>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Native GPS measurements</a:t>
              </a:r>
            </a:p>
          </p:txBody>
        </p:sp>
        <p:pic>
          <p:nvPicPr>
            <p:cNvPr id="58" name="Shape 106" descr="GPShydro"/>
            <p:cNvPicPr preferRelativeResize="0"/>
            <p:nvPr/>
          </p:nvPicPr>
          <p:blipFill rotWithShape="1">
            <a:blip r:embed="rId4">
              <a:alphaModFix/>
            </a:blip>
            <a:srcRect/>
            <a:stretch/>
          </p:blipFill>
          <p:spPr>
            <a:xfrm>
              <a:off x="297539" y="1644288"/>
              <a:ext cx="1612429" cy="1232226"/>
            </a:xfrm>
            <a:prstGeom prst="rect">
              <a:avLst/>
            </a:prstGeom>
            <a:noFill/>
            <a:ln w="25400" cap="flat" cmpd="sng">
              <a:solidFill>
                <a:sysClr val="window" lastClr="FFFFFF"/>
              </a:solidFill>
              <a:prstDash val="solid"/>
              <a:miter lim="800000"/>
              <a:headEnd type="none" w="med" len="med"/>
              <a:tailEnd type="none" w="med" len="med"/>
            </a:ln>
          </p:spPr>
        </p:pic>
        <p:sp>
          <p:nvSpPr>
            <p:cNvPr id="59" name="Shape 107"/>
            <p:cNvSpPr txBox="1"/>
            <p:nvPr/>
          </p:nvSpPr>
          <p:spPr>
            <a:xfrm>
              <a:off x="1895454" y="1558111"/>
              <a:ext cx="1828800" cy="646331"/>
            </a:xfrm>
            <a:prstGeom prst="rect">
              <a:avLst/>
            </a:prstGeom>
            <a:noFill/>
            <a:ln>
              <a:noFill/>
            </a:ln>
          </p:spPr>
          <p:txBody>
            <a:bodyPr wrap="square" lIns="91425" tIns="45700" rIns="91425" bIns="45700" anchor="t"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Hydrographic Surveys vertically referenced with RTK-GPS</a:t>
              </a:r>
            </a:p>
          </p:txBody>
        </p:sp>
        <p:pic>
          <p:nvPicPr>
            <p:cNvPr id="64" name="Shape 118" descr="plane fig reduced1"/>
            <p:cNvPicPr preferRelativeResize="0"/>
            <p:nvPr/>
          </p:nvPicPr>
          <p:blipFill rotWithShape="1">
            <a:blip r:embed="rId5">
              <a:alphaModFix/>
            </a:blip>
            <a:srcRect/>
            <a:stretch/>
          </p:blipFill>
          <p:spPr>
            <a:xfrm>
              <a:off x="2044888" y="2506656"/>
              <a:ext cx="1563621" cy="1932864"/>
            </a:xfrm>
            <a:prstGeom prst="rect">
              <a:avLst/>
            </a:prstGeom>
            <a:noFill/>
            <a:ln w="25400" cap="flat" cmpd="sng">
              <a:solidFill>
                <a:sysClr val="window" lastClr="FFFFFF"/>
              </a:solidFill>
              <a:prstDash val="solid"/>
              <a:round/>
              <a:headEnd type="none" w="med" len="med"/>
              <a:tailEnd type="none" w="med" len="med"/>
            </a:ln>
          </p:spPr>
        </p:pic>
        <p:sp>
          <p:nvSpPr>
            <p:cNvPr id="66" name="Shape 121"/>
            <p:cNvSpPr/>
            <p:nvPr/>
          </p:nvSpPr>
          <p:spPr>
            <a:xfrm>
              <a:off x="1795492" y="4465265"/>
              <a:ext cx="1892766"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Raw Lidar</a:t>
              </a:r>
            </a:p>
          </p:txBody>
        </p:sp>
      </p:grpSp>
      <p:grpSp>
        <p:nvGrpSpPr>
          <p:cNvPr id="6" name="Group 5">
            <a:extLst>
              <a:ext uri="{FF2B5EF4-FFF2-40B4-BE49-F238E27FC236}">
                <a16:creationId xmlns:a16="http://schemas.microsoft.com/office/drawing/2014/main" id="{BC3EE013-5BC0-4322-BF39-0E0AA4F16C8C}"/>
              </a:ext>
            </a:extLst>
          </p:cNvPr>
          <p:cNvGrpSpPr/>
          <p:nvPr/>
        </p:nvGrpSpPr>
        <p:grpSpPr>
          <a:xfrm>
            <a:off x="4343334" y="965770"/>
            <a:ext cx="4749864" cy="3119995"/>
            <a:chOff x="4343334" y="965770"/>
            <a:chExt cx="4749864" cy="3119995"/>
          </a:xfrm>
        </p:grpSpPr>
        <p:sp>
          <p:nvSpPr>
            <p:cNvPr id="52" name="Text Placeholder 4"/>
            <p:cNvSpPr txBox="1">
              <a:spLocks/>
            </p:cNvSpPr>
            <p:nvPr/>
          </p:nvSpPr>
          <p:spPr>
            <a:xfrm>
              <a:off x="4584380" y="965770"/>
              <a:ext cx="1883143" cy="414459"/>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err="1">
                  <a:solidFill>
                    <a:prstClr val="black"/>
                  </a:solidFill>
                  <a:latin typeface="Calibri" panose="020F0502020204030204"/>
                </a:rPr>
                <a:t>Orthometric</a:t>
              </a:r>
              <a:endParaRPr lang="en-US" sz="2400" b="1" u="sng" dirty="0">
                <a:solidFill>
                  <a:prstClr val="black"/>
                </a:solidFill>
                <a:latin typeface="Calibri" panose="020F0502020204030204"/>
              </a:endParaRPr>
            </a:p>
          </p:txBody>
        </p:sp>
        <p:sp>
          <p:nvSpPr>
            <p:cNvPr id="62" name="Shape 111"/>
            <p:cNvSpPr/>
            <p:nvPr/>
          </p:nvSpPr>
          <p:spPr>
            <a:xfrm>
              <a:off x="6467523" y="1428790"/>
              <a:ext cx="929639"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USGS </a:t>
              </a:r>
            </a:p>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Topography</a:t>
              </a:r>
            </a:p>
          </p:txBody>
        </p:sp>
        <p:pic>
          <p:nvPicPr>
            <p:cNvPr id="63" name="Shape 117"/>
            <p:cNvPicPr preferRelativeResize="0"/>
            <p:nvPr/>
          </p:nvPicPr>
          <p:blipFill rotWithShape="1">
            <a:blip r:embed="rId6">
              <a:alphaModFix/>
            </a:blip>
            <a:srcRect l="28124" t="16406" r="28125" b="10155"/>
            <a:stretch/>
          </p:blipFill>
          <p:spPr>
            <a:xfrm>
              <a:off x="7833535" y="1425744"/>
              <a:ext cx="1259663" cy="1886673"/>
            </a:xfrm>
            <a:prstGeom prst="rect">
              <a:avLst/>
            </a:prstGeom>
            <a:noFill/>
            <a:ln w="25400" cap="flat" cmpd="sng">
              <a:solidFill>
                <a:sysClr val="window" lastClr="FFFFFF"/>
              </a:solidFill>
              <a:prstDash val="solid"/>
              <a:miter lim="800000"/>
              <a:headEnd type="none" w="med" len="med"/>
              <a:tailEnd type="none" w="med" len="med"/>
            </a:ln>
          </p:spPr>
        </p:pic>
        <p:pic>
          <p:nvPicPr>
            <p:cNvPr id="67" name="Shape 123" descr="using digital level"/>
            <p:cNvPicPr preferRelativeResize="0"/>
            <p:nvPr/>
          </p:nvPicPr>
          <p:blipFill rotWithShape="1">
            <a:blip r:embed="rId7">
              <a:alphaModFix/>
            </a:blip>
            <a:srcRect/>
            <a:stretch/>
          </p:blipFill>
          <p:spPr>
            <a:xfrm>
              <a:off x="6630470" y="2426405"/>
              <a:ext cx="1059174" cy="1596744"/>
            </a:xfrm>
            <a:prstGeom prst="rect">
              <a:avLst/>
            </a:prstGeom>
            <a:noFill/>
            <a:ln w="25400" cap="flat" cmpd="sng">
              <a:solidFill>
                <a:sysClr val="window" lastClr="FFFFFF"/>
              </a:solidFill>
              <a:prstDash val="solid"/>
              <a:round/>
              <a:headEnd type="none" w="med" len="med"/>
              <a:tailEnd type="none" w="med" len="med"/>
            </a:ln>
          </p:spPr>
        </p:pic>
        <p:pic>
          <p:nvPicPr>
            <p:cNvPr id="68" name="Picture 6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3334" y="1473407"/>
              <a:ext cx="2124189" cy="2124189"/>
            </a:xfrm>
            <a:prstGeom prst="rect">
              <a:avLst/>
            </a:prstGeom>
          </p:spPr>
        </p:pic>
        <p:sp>
          <p:nvSpPr>
            <p:cNvPr id="70" name="Shape 111"/>
            <p:cNvSpPr/>
            <p:nvPr/>
          </p:nvSpPr>
          <p:spPr>
            <a:xfrm>
              <a:off x="7730333" y="3431629"/>
              <a:ext cx="1084214" cy="396454"/>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FEMA Flood Insurance Rate Maps</a:t>
              </a:r>
            </a:p>
          </p:txBody>
        </p:sp>
        <p:sp>
          <p:nvSpPr>
            <p:cNvPr id="71" name="Shape 111"/>
            <p:cNvSpPr/>
            <p:nvPr/>
          </p:nvSpPr>
          <p:spPr>
            <a:xfrm>
              <a:off x="4801643" y="3689311"/>
              <a:ext cx="1828827" cy="396454"/>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a:ea typeface="Calibri"/>
                  <a:cs typeface="Calibri"/>
                  <a:sym typeface="Calibri"/>
                </a:rPr>
                <a:t>Engineering and Development Site Surveys</a:t>
              </a:r>
            </a:p>
          </p:txBody>
        </p:sp>
      </p:grpSp>
      <p:grpSp>
        <p:nvGrpSpPr>
          <p:cNvPr id="7" name="Group 6">
            <a:extLst>
              <a:ext uri="{FF2B5EF4-FFF2-40B4-BE49-F238E27FC236}">
                <a16:creationId xmlns:a16="http://schemas.microsoft.com/office/drawing/2014/main" id="{CDD68D0F-CC2D-446D-9107-60BF596197EE}"/>
              </a:ext>
            </a:extLst>
          </p:cNvPr>
          <p:cNvGrpSpPr/>
          <p:nvPr/>
        </p:nvGrpSpPr>
        <p:grpSpPr>
          <a:xfrm>
            <a:off x="304123" y="3998098"/>
            <a:ext cx="8622167" cy="2431228"/>
            <a:chOff x="227917" y="4351796"/>
            <a:chExt cx="8622167" cy="2431228"/>
          </a:xfrm>
        </p:grpSpPr>
        <p:sp>
          <p:nvSpPr>
            <p:cNvPr id="55" name="Text Placeholder 4"/>
            <p:cNvSpPr txBox="1">
              <a:spLocks/>
            </p:cNvSpPr>
            <p:nvPr/>
          </p:nvSpPr>
          <p:spPr>
            <a:xfrm>
              <a:off x="4370951" y="4351796"/>
              <a:ext cx="4114800" cy="823912"/>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u="sng" dirty="0">
                  <a:solidFill>
                    <a:prstClr val="black"/>
                  </a:solidFill>
                  <a:latin typeface="Calibri" panose="020F0502020204030204"/>
                </a:rPr>
                <a:t>Tidal</a:t>
              </a:r>
            </a:p>
          </p:txBody>
        </p:sp>
        <p:pic>
          <p:nvPicPr>
            <p:cNvPr id="60" name="Shape 109" descr="bathgrid"/>
            <p:cNvPicPr preferRelativeResize="0"/>
            <p:nvPr/>
          </p:nvPicPr>
          <p:blipFill rotWithShape="1">
            <a:blip r:embed="rId9">
              <a:alphaModFix/>
            </a:blip>
            <a:srcRect l="2213" t="613" b="3962"/>
            <a:stretch/>
          </p:blipFill>
          <p:spPr>
            <a:xfrm>
              <a:off x="3625554" y="5253498"/>
              <a:ext cx="1084262" cy="1271587"/>
            </a:xfrm>
            <a:prstGeom prst="rect">
              <a:avLst/>
            </a:prstGeom>
            <a:noFill/>
            <a:ln w="25400" cap="flat" cmpd="dbl">
              <a:solidFill>
                <a:sysClr val="window" lastClr="FFFFFF"/>
              </a:solidFill>
              <a:prstDash val="solid"/>
              <a:miter lim="800000"/>
              <a:headEnd type="none" w="med" len="med"/>
              <a:tailEnd type="none" w="med" len="med"/>
            </a:ln>
          </p:spPr>
        </p:pic>
        <p:sp>
          <p:nvSpPr>
            <p:cNvPr id="61" name="Shape 110"/>
            <p:cNvSpPr/>
            <p:nvPr/>
          </p:nvSpPr>
          <p:spPr>
            <a:xfrm>
              <a:off x="4709625" y="5290914"/>
              <a:ext cx="1463675" cy="228600"/>
            </a:xfrm>
            <a:prstGeom prst="rect">
              <a:avLst/>
            </a:prstGeom>
            <a:noFill/>
            <a:ln>
              <a:noFill/>
            </a:ln>
          </p:spPr>
          <p:txBody>
            <a:bodyPr wrap="square" lIns="91425" tIns="45700" rIns="91425" bIns="45700" anchor="ctr" anchorCtr="0">
              <a:noAutofit/>
            </a:bodyPr>
            <a:lstStyle/>
            <a:p>
              <a:pP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NOAA Bathymetry (MLLW)</a:t>
              </a:r>
            </a:p>
          </p:txBody>
        </p:sp>
        <p:pic>
          <p:nvPicPr>
            <p:cNvPr id="65" name="Shape 119" descr="8723970b"/>
            <p:cNvPicPr preferRelativeResize="0"/>
            <p:nvPr/>
          </p:nvPicPr>
          <p:blipFill rotWithShape="1">
            <a:blip r:embed="rId10">
              <a:alphaModFix/>
            </a:blip>
            <a:srcRect/>
            <a:stretch/>
          </p:blipFill>
          <p:spPr>
            <a:xfrm>
              <a:off x="1701234" y="5258227"/>
              <a:ext cx="1798398" cy="1524797"/>
            </a:xfrm>
            <a:prstGeom prst="rect">
              <a:avLst/>
            </a:prstGeom>
            <a:noFill/>
            <a:ln w="25400" cap="flat" cmpd="sng">
              <a:solidFill>
                <a:sysClr val="window" lastClr="FFFFFF"/>
              </a:solidFill>
              <a:prstDash val="solid"/>
              <a:miter lim="800000"/>
              <a:headEnd type="none" w="med" len="med"/>
              <a:tailEnd type="none" w="med" len="med"/>
            </a:ln>
          </p:spPr>
        </p:pic>
        <p:pic>
          <p:nvPicPr>
            <p:cNvPr id="73" name="Picture 7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6038" y="4698990"/>
              <a:ext cx="2304046" cy="1943080"/>
            </a:xfrm>
            <a:prstGeom prst="rect">
              <a:avLst/>
            </a:prstGeom>
          </p:spPr>
        </p:pic>
        <p:sp>
          <p:nvSpPr>
            <p:cNvPr id="74" name="Shape 110"/>
            <p:cNvSpPr/>
            <p:nvPr/>
          </p:nvSpPr>
          <p:spPr>
            <a:xfrm>
              <a:off x="227917" y="6475880"/>
              <a:ext cx="1463675" cy="228600"/>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Daily and Extreme Water Levels</a:t>
              </a:r>
            </a:p>
          </p:txBody>
        </p:sp>
        <p:sp>
          <p:nvSpPr>
            <p:cNvPr id="75" name="Shape 110"/>
            <p:cNvSpPr/>
            <p:nvPr/>
          </p:nvSpPr>
          <p:spPr>
            <a:xfrm>
              <a:off x="4580733" y="6162422"/>
              <a:ext cx="1994766" cy="386752"/>
            </a:xfrm>
            <a:prstGeom prst="rect">
              <a:avLst/>
            </a:prstGeom>
            <a:noFill/>
            <a:ln>
              <a:noFill/>
            </a:ln>
          </p:spPr>
          <p:txBody>
            <a:bodyPr wrap="square" lIns="91425" tIns="45700" rIns="91425" bIns="45700" anchor="ctr" anchorCtr="0">
              <a:noAutofit/>
            </a:bodyPr>
            <a:lstStyle/>
            <a:p>
              <a:pPr algn="r" eaLnBrk="1" fontAlgn="auto" hangingPunct="1">
                <a:spcBef>
                  <a:spcPts val="0"/>
                </a:spcBef>
                <a:spcAft>
                  <a:spcPts val="0"/>
                </a:spcAft>
                <a:buSzPct val="25000"/>
              </a:pPr>
              <a:r>
                <a:rPr lang="en-US" sz="1200" i="1" dirty="0">
                  <a:solidFill>
                    <a:prstClr val="black"/>
                  </a:solidFill>
                  <a:latin typeface="Calibri" panose="020F0502020204030204"/>
                  <a:ea typeface="Calibri"/>
                  <a:cs typeface="Calibri"/>
                  <a:sym typeface="Calibri"/>
                </a:rPr>
                <a:t>Shoreline Mapping (MHW) and Regulatory Boundaries at the Coast</a:t>
              </a:r>
            </a:p>
          </p:txBody>
        </p:sp>
      </p:grpSp>
      <p:sp>
        <p:nvSpPr>
          <p:cNvPr id="2" name="Date Placeholder 1">
            <a:extLst>
              <a:ext uri="{FF2B5EF4-FFF2-40B4-BE49-F238E27FC236}">
                <a16:creationId xmlns:a16="http://schemas.microsoft.com/office/drawing/2014/main" id="{8F5B1D32-AA11-4AC6-A48A-408D64EAB91F}"/>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ACE72F33-4CF9-4300-8B8D-9DF5CE4F1E31}"/>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50422C24-EED3-425F-8819-4F90E632B020}"/>
              </a:ext>
            </a:extLst>
          </p:cNvPr>
          <p:cNvSpPr>
            <a:spLocks noGrp="1"/>
          </p:cNvSpPr>
          <p:nvPr>
            <p:ph type="sldNum" sz="quarter" idx="12"/>
          </p:nvPr>
        </p:nvSpPr>
        <p:spPr/>
        <p:txBody>
          <a:bodyPr/>
          <a:lstStyle/>
          <a:p>
            <a:pPr>
              <a:defRPr/>
            </a:pPr>
            <a:fld id="{EB6791C4-DF4E-4C17-A41C-B2BEB15390BD}" type="slidenum">
              <a:rPr lang="en-US" smtClean="0"/>
              <a:pPr>
                <a:defRPr/>
              </a:pPr>
              <a:t>18</a:t>
            </a:fld>
            <a:endParaRPr lang="en-US"/>
          </a:p>
        </p:txBody>
      </p:sp>
    </p:spTree>
    <p:extLst>
      <p:ext uri="{BB962C8B-B14F-4D97-AF65-F5344CB8AC3E}">
        <p14:creationId xmlns:p14="http://schemas.microsoft.com/office/powerpoint/2010/main" val="22651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3" y="980099"/>
            <a:ext cx="9121774" cy="857250"/>
          </a:xfrm>
        </p:spPr>
        <p:txBody>
          <a:bodyPr>
            <a:noAutofit/>
          </a:bodyPr>
          <a:lstStyle/>
          <a:p>
            <a:r>
              <a:rPr lang="en-US" sz="3400" dirty="0"/>
              <a:t>North American Vertical Datum of 1988 (NAVD88)</a:t>
            </a:r>
          </a:p>
        </p:txBody>
      </p:sp>
      <p:pic>
        <p:nvPicPr>
          <p:cNvPr id="9" name="Picture 8"/>
          <p:cNvPicPr>
            <a:picLocks noChangeAspect="1"/>
          </p:cNvPicPr>
          <p:nvPr/>
        </p:nvPicPr>
        <p:blipFill rotWithShape="1">
          <a:blip r:embed="rId3"/>
          <a:srcRect l="5806" r="5806" b="12043"/>
          <a:stretch/>
        </p:blipFill>
        <p:spPr>
          <a:xfrm>
            <a:off x="2805388" y="1733745"/>
            <a:ext cx="6288308" cy="394489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17" y="2036020"/>
            <a:ext cx="2731692" cy="1779502"/>
          </a:xfrm>
          <a:prstGeom prst="rect">
            <a:avLst/>
          </a:prstGeo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3033" y="4451788"/>
            <a:ext cx="1502688" cy="151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99" y="4062906"/>
            <a:ext cx="2702348" cy="1574538"/>
          </a:xfrm>
          <a:prstGeom prst="rect">
            <a:avLst/>
          </a:prstGeom>
        </p:spPr>
      </p:pic>
      <p:sp>
        <p:nvSpPr>
          <p:cNvPr id="4" name="Date Placeholder 3">
            <a:extLst>
              <a:ext uri="{FF2B5EF4-FFF2-40B4-BE49-F238E27FC236}">
                <a16:creationId xmlns:a16="http://schemas.microsoft.com/office/drawing/2014/main" id="{CE3FE70D-4807-4231-B3A2-134CA78A76ED}"/>
              </a:ext>
            </a:extLst>
          </p:cNvPr>
          <p:cNvSpPr>
            <a:spLocks noGrp="1"/>
          </p:cNvSpPr>
          <p:nvPr>
            <p:ph type="dt" sz="half" idx="10"/>
          </p:nvPr>
        </p:nvSpPr>
        <p:spPr/>
        <p:txBody>
          <a:bodyPr/>
          <a:lstStyle/>
          <a:p>
            <a:r>
              <a:rPr lang="en-US"/>
              <a:t>November 14, 2019</a:t>
            </a:r>
          </a:p>
        </p:txBody>
      </p:sp>
      <p:sp>
        <p:nvSpPr>
          <p:cNvPr id="5" name="Footer Placeholder 4">
            <a:extLst>
              <a:ext uri="{FF2B5EF4-FFF2-40B4-BE49-F238E27FC236}">
                <a16:creationId xmlns:a16="http://schemas.microsoft.com/office/drawing/2014/main" id="{917ECFB4-F487-4B9C-965A-7DF1A236199E}"/>
              </a:ext>
            </a:extLst>
          </p:cNvPr>
          <p:cNvSpPr>
            <a:spLocks noGrp="1"/>
          </p:cNvSpPr>
          <p:nvPr>
            <p:ph type="ftr" sz="quarter" idx="11"/>
          </p:nvPr>
        </p:nvSpPr>
        <p:spPr/>
        <p:txBody>
          <a:bodyPr/>
          <a:lstStyle/>
          <a:p>
            <a:r>
              <a:rPr lang="en-US"/>
              <a:t>MN Assoc of Floodplain Managers</a:t>
            </a:r>
          </a:p>
        </p:txBody>
      </p:sp>
      <p:sp>
        <p:nvSpPr>
          <p:cNvPr id="6" name="Slide Number Placeholder 5">
            <a:extLst>
              <a:ext uri="{FF2B5EF4-FFF2-40B4-BE49-F238E27FC236}">
                <a16:creationId xmlns:a16="http://schemas.microsoft.com/office/drawing/2014/main" id="{00533D5C-9864-4ECD-8995-C39F3B4A0CD9}"/>
              </a:ext>
            </a:extLst>
          </p:cNvPr>
          <p:cNvSpPr>
            <a:spLocks noGrp="1"/>
          </p:cNvSpPr>
          <p:nvPr>
            <p:ph type="sldNum" sz="quarter" idx="12"/>
          </p:nvPr>
        </p:nvSpPr>
        <p:spPr/>
        <p:txBody>
          <a:bodyPr/>
          <a:lstStyle/>
          <a:p>
            <a:fld id="{D3D538F9-49A3-B84F-B36B-A7030CDE5D5B}" type="slidenum">
              <a:rPr lang="en-US" smtClean="0"/>
              <a:t>19</a:t>
            </a:fld>
            <a:endParaRPr lang="en-US"/>
          </a:p>
        </p:txBody>
      </p:sp>
    </p:spTree>
    <p:extLst>
      <p:ext uri="{BB962C8B-B14F-4D97-AF65-F5344CB8AC3E}">
        <p14:creationId xmlns:p14="http://schemas.microsoft.com/office/powerpoint/2010/main" val="420654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617BE4-F6A1-48A4-A94B-FCC741421889}"/>
              </a:ext>
            </a:extLst>
          </p:cNvPr>
          <p:cNvSpPr>
            <a:spLocks noGrp="1"/>
          </p:cNvSpPr>
          <p:nvPr>
            <p:ph type="title"/>
          </p:nvPr>
        </p:nvSpPr>
        <p:spPr/>
        <p:txBody>
          <a:bodyPr/>
          <a:lstStyle/>
          <a:p>
            <a:r>
              <a:rPr lang="en-US" dirty="0"/>
              <a:t>Bottom Line</a:t>
            </a:r>
          </a:p>
        </p:txBody>
      </p:sp>
      <p:sp>
        <p:nvSpPr>
          <p:cNvPr id="8" name="Content Placeholder 7">
            <a:extLst>
              <a:ext uri="{FF2B5EF4-FFF2-40B4-BE49-F238E27FC236}">
                <a16:creationId xmlns:a16="http://schemas.microsoft.com/office/drawing/2014/main" id="{6C692A58-6D5A-4A0E-AD1D-4A023CA8F5A7}"/>
              </a:ext>
            </a:extLst>
          </p:cNvPr>
          <p:cNvSpPr>
            <a:spLocks noGrp="1"/>
          </p:cNvSpPr>
          <p:nvPr>
            <p:ph idx="1"/>
          </p:nvPr>
        </p:nvSpPr>
        <p:spPr/>
        <p:txBody>
          <a:bodyPr/>
          <a:lstStyle/>
          <a:p>
            <a:r>
              <a:rPr lang="en-US" dirty="0"/>
              <a:t>There will be a new vertical datum called </a:t>
            </a:r>
          </a:p>
          <a:p>
            <a:pPr lvl="1"/>
            <a:r>
              <a:rPr lang="en-US" dirty="0"/>
              <a:t>North American Pacific Geopotential Datum 2022 (NAPGD2022)</a:t>
            </a:r>
          </a:p>
          <a:p>
            <a:endParaRPr lang="en-US" dirty="0"/>
          </a:p>
          <a:p>
            <a:r>
              <a:rPr lang="en-US" dirty="0"/>
              <a:t>Will you be ready?</a:t>
            </a:r>
          </a:p>
        </p:txBody>
      </p:sp>
      <p:sp>
        <p:nvSpPr>
          <p:cNvPr id="4" name="Date Placeholder 3">
            <a:extLst>
              <a:ext uri="{FF2B5EF4-FFF2-40B4-BE49-F238E27FC236}">
                <a16:creationId xmlns:a16="http://schemas.microsoft.com/office/drawing/2014/main" id="{419E2B58-3D0B-4F60-8739-FE1755F47A4C}"/>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CC508E62-F0E9-4837-AFE4-F7B1EDC8FA3B}"/>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416F76F4-A3D0-4476-9D26-8B00433257E6}"/>
              </a:ext>
            </a:extLst>
          </p:cNvPr>
          <p:cNvSpPr>
            <a:spLocks noGrp="1"/>
          </p:cNvSpPr>
          <p:nvPr>
            <p:ph type="sldNum" sz="quarter" idx="12"/>
          </p:nvPr>
        </p:nvSpPr>
        <p:spPr/>
        <p:txBody>
          <a:bodyPr/>
          <a:lstStyle/>
          <a:p>
            <a:pPr>
              <a:defRPr/>
            </a:pPr>
            <a:fld id="{70739471-F808-4705-A7AA-D92294A1C557}" type="slidenum">
              <a:rPr lang="en-US" smtClean="0"/>
              <a:pPr>
                <a:defRPr/>
              </a:pPr>
              <a:t>2</a:t>
            </a:fld>
            <a:endParaRPr lang="en-US"/>
          </a:p>
        </p:txBody>
      </p:sp>
    </p:spTree>
    <p:extLst>
      <p:ext uri="{BB962C8B-B14F-4D97-AF65-F5344CB8AC3E}">
        <p14:creationId xmlns:p14="http://schemas.microsoft.com/office/powerpoint/2010/main" val="2417868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sz="2400" dirty="0">
                <a:solidFill>
                  <a:schemeClr val="bg1"/>
                </a:solidFill>
              </a:rPr>
              <a:t>From</a:t>
            </a:r>
            <a:r>
              <a:rPr lang="en-US" dirty="0">
                <a:solidFill>
                  <a:schemeClr val="bg1"/>
                </a:solidFill>
              </a:rPr>
              <a:t> NAVD 88 </a:t>
            </a:r>
            <a:r>
              <a:rPr lang="en-US" sz="2400" dirty="0">
                <a:solidFill>
                  <a:schemeClr val="bg1"/>
                </a:solidFill>
              </a:rPr>
              <a:t>to</a:t>
            </a:r>
            <a:r>
              <a:rPr lang="en-US" dirty="0">
                <a:solidFill>
                  <a:schemeClr val="bg1"/>
                </a:solidFill>
              </a:rPr>
              <a:t> NAPGD 2022</a:t>
            </a:r>
          </a:p>
        </p:txBody>
      </p:sp>
      <p:sp>
        <p:nvSpPr>
          <p:cNvPr id="6" name="Text Placeholder 5"/>
          <p:cNvSpPr>
            <a:spLocks noGrp="1"/>
          </p:cNvSpPr>
          <p:nvPr>
            <p:ph type="body" idx="1"/>
          </p:nvPr>
        </p:nvSpPr>
        <p:spPr/>
        <p:txBody>
          <a:bodyPr/>
          <a:lstStyle/>
          <a:p>
            <a:r>
              <a:rPr lang="en-US" dirty="0">
                <a:solidFill>
                  <a:schemeClr val="bg1"/>
                </a:solidFill>
              </a:rPr>
              <a:t>Modernization of the National Spatial Reference System</a:t>
            </a:r>
          </a:p>
        </p:txBody>
      </p:sp>
      <p:sp>
        <p:nvSpPr>
          <p:cNvPr id="3" name="Date Placeholder 2">
            <a:extLst>
              <a:ext uri="{FF2B5EF4-FFF2-40B4-BE49-F238E27FC236}">
                <a16:creationId xmlns:a16="http://schemas.microsoft.com/office/drawing/2014/main" id="{EAB5189D-4AE8-4501-BCB6-C85DF87D8F80}"/>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15D7BEC2-D9B5-4412-B7FF-4110E490E28E}"/>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8D707625-2FFE-4BFB-A5AE-3C6C2F87D715}"/>
              </a:ext>
            </a:extLst>
          </p:cNvPr>
          <p:cNvSpPr>
            <a:spLocks noGrp="1"/>
          </p:cNvSpPr>
          <p:nvPr>
            <p:ph type="sldNum" sz="quarter" idx="12"/>
          </p:nvPr>
        </p:nvSpPr>
        <p:spPr/>
        <p:txBody>
          <a:bodyPr/>
          <a:lstStyle/>
          <a:p>
            <a:pPr>
              <a:defRPr/>
            </a:pPr>
            <a:fld id="{70739471-F808-4705-A7AA-D92294A1C557}" type="slidenum">
              <a:rPr lang="en-US" smtClean="0"/>
              <a:pPr>
                <a:defRPr/>
              </a:pPr>
              <a:t>20</a:t>
            </a:fld>
            <a:endParaRPr lang="en-US"/>
          </a:p>
        </p:txBody>
      </p:sp>
    </p:spTree>
    <p:extLst>
      <p:ext uri="{BB962C8B-B14F-4D97-AF65-F5344CB8AC3E}">
        <p14:creationId xmlns:p14="http://schemas.microsoft.com/office/powerpoint/2010/main" val="2341344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p:cNvPicPr>
            <a:picLocks noGrp="1" noChangeAspect="1"/>
          </p:cNvPicPr>
          <p:nvPr>
            <p:ph sz="half" idx="1"/>
          </p:nvPr>
        </p:nvPicPr>
        <p:blipFill rotWithShape="1">
          <a:blip r:embed="rId3">
            <a:lum bright="70000" contrast="-70000"/>
            <a:extLst>
              <a:ext uri="{28A0092B-C50C-407E-A947-70E740481C1C}">
                <a14:useLocalDpi xmlns:a14="http://schemas.microsoft.com/office/drawing/2010/main" val="0"/>
              </a:ext>
            </a:extLst>
          </a:blip>
          <a:srcRect l="13796" t="9991" b="3831"/>
          <a:stretch/>
        </p:blipFill>
        <p:spPr>
          <a:xfrm>
            <a:off x="0" y="1654119"/>
            <a:ext cx="9139252" cy="5040386"/>
          </a:xfrm>
        </p:spPr>
      </p:pic>
      <p:sp>
        <p:nvSpPr>
          <p:cNvPr id="21" name="Title 1"/>
          <p:cNvSpPr txBox="1">
            <a:spLocks/>
          </p:cNvSpPr>
          <p:nvPr/>
        </p:nvSpPr>
        <p:spPr>
          <a:xfrm>
            <a:off x="-17254" y="338311"/>
            <a:ext cx="91612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fontAlgn="auto">
              <a:spcAft>
                <a:spcPts val="0"/>
              </a:spcAft>
              <a:defRPr/>
            </a:pPr>
            <a:r>
              <a:rPr lang="en-US" b="1" dirty="0">
                <a:latin typeface="Calibri Light" panose="020F0302020204030204"/>
              </a:rPr>
              <a:t>The NSRS of Tomorrow (2022)</a:t>
            </a:r>
            <a:endParaRPr lang="en-US" b="1" i="1" dirty="0">
              <a:latin typeface="Calibri Light" panose="020F0302020204030204"/>
            </a:endParaRPr>
          </a:p>
        </p:txBody>
      </p:sp>
      <p:sp>
        <p:nvSpPr>
          <p:cNvPr id="20" name="Rectangle 19"/>
          <p:cNvSpPr/>
          <p:nvPr/>
        </p:nvSpPr>
        <p:spPr>
          <a:xfrm>
            <a:off x="0" y="1511648"/>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0" y="6729445"/>
            <a:ext cx="9144000" cy="123024"/>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p:cNvSpPr txBox="1">
            <a:spLocks/>
          </p:cNvSpPr>
          <p:nvPr/>
        </p:nvSpPr>
        <p:spPr>
          <a:xfrm>
            <a:off x="669110" y="1663874"/>
            <a:ext cx="8160657" cy="534571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kern="0" dirty="0">
                <a:solidFill>
                  <a:srgbClr val="000000"/>
                </a:solidFill>
                <a:ea typeface="Cabin"/>
                <a:cs typeface="Cabin"/>
                <a:sym typeface="Cabin"/>
              </a:rPr>
              <a:t>The New reference system is:</a:t>
            </a:r>
          </a:p>
          <a:p>
            <a:pPr fontAlgn="auto">
              <a:spcAft>
                <a:spcPts val="0"/>
              </a:spcAft>
            </a:pPr>
            <a:r>
              <a:rPr lang="en-US" sz="3000" kern="0" dirty="0">
                <a:solidFill>
                  <a:srgbClr val="000000"/>
                </a:solidFill>
                <a:ea typeface="Cabin"/>
                <a:cs typeface="Cabin"/>
                <a:sym typeface="Cabin"/>
              </a:rPr>
              <a:t>Time-dependent and geocentric</a:t>
            </a:r>
          </a:p>
          <a:p>
            <a:pPr fontAlgn="auto">
              <a:spcAft>
                <a:spcPts val="0"/>
              </a:spcAft>
            </a:pPr>
            <a:r>
              <a:rPr lang="en-US" sz="3000" kern="0" dirty="0">
                <a:solidFill>
                  <a:srgbClr val="000000"/>
                </a:solidFill>
                <a:ea typeface="Cabin"/>
                <a:cs typeface="Cabin"/>
                <a:sym typeface="Cabin"/>
              </a:rPr>
              <a:t>Defined by relationships to a global/international ideal frame</a:t>
            </a:r>
          </a:p>
          <a:p>
            <a:r>
              <a:rPr lang="en-US" sz="3000" kern="0" dirty="0">
                <a:solidFill>
                  <a:srgbClr val="000000"/>
                </a:solidFill>
                <a:ea typeface="Cabin"/>
                <a:cs typeface="Cabin"/>
                <a:sym typeface="Cabin"/>
              </a:rPr>
              <a:t>Primarily accessed via GPS technology and a </a:t>
            </a:r>
            <a:r>
              <a:rPr lang="en-US" dirty="0"/>
              <a:t>newly refined gravimetric geoid model</a:t>
            </a:r>
            <a:endParaRPr lang="en-US" sz="3000" kern="0" dirty="0">
              <a:solidFill>
                <a:srgbClr val="000000"/>
              </a:solidFill>
              <a:ea typeface="Cabin"/>
              <a:cs typeface="Cabin"/>
              <a:sym typeface="Cabin"/>
            </a:endParaRPr>
          </a:p>
          <a:p>
            <a:pPr marL="0" indent="0">
              <a:buNone/>
            </a:pPr>
            <a:r>
              <a:rPr lang="en-US" sz="3000" b="1" kern="0" dirty="0">
                <a:solidFill>
                  <a:srgbClr val="000000"/>
                </a:solidFill>
                <a:ea typeface="Cabin"/>
                <a:cs typeface="Cabin"/>
                <a:sym typeface="Cabin"/>
              </a:rPr>
              <a:t>Primary elements are:</a:t>
            </a:r>
          </a:p>
          <a:p>
            <a:pPr fontAlgn="auto">
              <a:spcAft>
                <a:spcPts val="0"/>
              </a:spcAft>
            </a:pPr>
            <a:r>
              <a:rPr lang="en-US" sz="3000" kern="0" dirty="0">
                <a:solidFill>
                  <a:srgbClr val="000000"/>
                </a:solidFill>
                <a:latin typeface="Calibri" panose="020F0502020204030204"/>
                <a:ea typeface="Cabin"/>
                <a:cs typeface="Cabin"/>
                <a:sym typeface="Cabin"/>
              </a:rPr>
              <a:t>The Horizontal Component is The North American Terrestrial Reference Frame of 2022 (</a:t>
            </a:r>
            <a:r>
              <a:rPr lang="en-US" sz="3000" b="1" kern="0" dirty="0">
                <a:solidFill>
                  <a:srgbClr val="C00000"/>
                </a:solidFill>
                <a:latin typeface="Calibri" panose="020F0502020204030204"/>
                <a:ea typeface="Cabin"/>
                <a:cs typeface="Cabin"/>
                <a:sym typeface="Cabin"/>
              </a:rPr>
              <a:t>NATRF2022</a:t>
            </a:r>
            <a:r>
              <a:rPr lang="en-US" sz="3000" kern="0" dirty="0">
                <a:solidFill>
                  <a:srgbClr val="000000"/>
                </a:solidFill>
                <a:latin typeface="Calibri" panose="020F0502020204030204"/>
                <a:ea typeface="Cabin"/>
                <a:cs typeface="Cabin"/>
                <a:sym typeface="Cabin"/>
              </a:rPr>
              <a:t>)   BPI – Geometric Coordinates</a:t>
            </a:r>
          </a:p>
          <a:p>
            <a:pPr marL="0" indent="0" fontAlgn="auto">
              <a:spcAft>
                <a:spcPts val="0"/>
              </a:spcAft>
              <a:buNone/>
            </a:pPr>
            <a:r>
              <a:rPr lang="en-US" sz="3000" i="1" kern="0" dirty="0">
                <a:solidFill>
                  <a:srgbClr val="000000"/>
                </a:solidFill>
                <a:latin typeface="Calibri" panose="020F0502020204030204"/>
                <a:ea typeface="Cabin"/>
                <a:cs typeface="Cabin"/>
                <a:sym typeface="Cabin"/>
              </a:rPr>
              <a:t>	*</a:t>
            </a:r>
            <a:r>
              <a:rPr lang="en-US" sz="2600" i="1" kern="0" dirty="0">
                <a:solidFill>
                  <a:srgbClr val="000000"/>
                </a:solidFill>
                <a:latin typeface="Calibri" panose="020F0502020204030204"/>
                <a:ea typeface="Cabin"/>
                <a:cs typeface="Cabin"/>
                <a:sym typeface="Cabin"/>
              </a:rPr>
              <a:t>plus the Caribbean, Pacific, and Mariana plates</a:t>
            </a:r>
          </a:p>
          <a:p>
            <a:pPr fontAlgn="auto">
              <a:spcAft>
                <a:spcPts val="0"/>
              </a:spcAft>
            </a:pPr>
            <a:r>
              <a:rPr lang="en-US" sz="3000" kern="0" dirty="0">
                <a:solidFill>
                  <a:srgbClr val="000000"/>
                </a:solidFill>
                <a:latin typeface="Calibri" panose="020F0502020204030204"/>
                <a:ea typeface="Cabin"/>
                <a:cs typeface="Cabin"/>
                <a:sym typeface="Cabin"/>
              </a:rPr>
              <a:t>The Vertical Component is The North American-Pacific Geopotential Datum of 2022 (</a:t>
            </a:r>
            <a:r>
              <a:rPr lang="en-US" sz="3000" b="1" kern="0" dirty="0">
                <a:solidFill>
                  <a:srgbClr val="C00000"/>
                </a:solidFill>
                <a:latin typeface="Calibri" panose="020F0502020204030204"/>
                <a:ea typeface="Cabin"/>
                <a:cs typeface="Cabin"/>
                <a:sym typeface="Cabin"/>
              </a:rPr>
              <a:t>NAPGD2022</a:t>
            </a:r>
            <a:r>
              <a:rPr lang="en-US" sz="3000" kern="0" dirty="0">
                <a:solidFill>
                  <a:srgbClr val="000000"/>
                </a:solidFill>
                <a:latin typeface="Calibri" panose="020F0502020204030204"/>
                <a:ea typeface="Cabin"/>
                <a:cs typeface="Cabin"/>
                <a:sym typeface="Cabin"/>
              </a:rPr>
              <a:t>)   BPII – Geopotential Coordinates</a:t>
            </a:r>
          </a:p>
          <a:p>
            <a:pPr fontAlgn="auto">
              <a:spcAft>
                <a:spcPts val="0"/>
              </a:spcAft>
            </a:pPr>
            <a:endParaRPr lang="en-US" sz="2400" dirty="0">
              <a:solidFill>
                <a:prstClr val="black"/>
              </a:solidFill>
              <a:latin typeface="Calibri" panose="020F0502020204030204"/>
            </a:endParaRPr>
          </a:p>
        </p:txBody>
      </p:sp>
      <p:sp>
        <p:nvSpPr>
          <p:cNvPr id="2" name="Date Placeholder 1">
            <a:extLst>
              <a:ext uri="{FF2B5EF4-FFF2-40B4-BE49-F238E27FC236}">
                <a16:creationId xmlns:a16="http://schemas.microsoft.com/office/drawing/2014/main" id="{A88B1BA7-83E9-4994-994F-19D147846A8B}"/>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06BB8289-C297-4ABB-B69D-B758ACEA6951}"/>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CB8D1080-1C8B-4550-98C3-D0403D4AF66F}"/>
              </a:ext>
            </a:extLst>
          </p:cNvPr>
          <p:cNvSpPr>
            <a:spLocks noGrp="1"/>
          </p:cNvSpPr>
          <p:nvPr>
            <p:ph type="sldNum" sz="quarter" idx="12"/>
          </p:nvPr>
        </p:nvSpPr>
        <p:spPr/>
        <p:txBody>
          <a:bodyPr/>
          <a:lstStyle/>
          <a:p>
            <a:pPr>
              <a:defRPr/>
            </a:pPr>
            <a:fld id="{EB6791C4-DF4E-4C17-A41C-B2BEB15390BD}" type="slidenum">
              <a:rPr lang="en-US" smtClean="0"/>
              <a:pPr>
                <a:defRPr/>
              </a:pPr>
              <a:t>21</a:t>
            </a:fld>
            <a:endParaRPr lang="en-US"/>
          </a:p>
        </p:txBody>
      </p:sp>
      <p:sp>
        <p:nvSpPr>
          <p:cNvPr id="5" name="Rectangle 4">
            <a:extLst>
              <a:ext uri="{FF2B5EF4-FFF2-40B4-BE49-F238E27FC236}">
                <a16:creationId xmlns:a16="http://schemas.microsoft.com/office/drawing/2014/main" id="{201AD3FB-CFDC-426B-BBC1-2F8D3FB20243}"/>
              </a:ext>
            </a:extLst>
          </p:cNvPr>
          <p:cNvSpPr/>
          <p:nvPr/>
        </p:nvSpPr>
        <p:spPr>
          <a:xfrm>
            <a:off x="669110" y="3108683"/>
            <a:ext cx="8160657" cy="833120"/>
          </a:xfrm>
          <a:prstGeom prst="rect">
            <a:avLst/>
          </a:prstGeom>
          <a:solidFill>
            <a:srgbClr val="FF00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17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p:cNvSpPr txBox="1">
            <a:spLocks/>
          </p:cNvSpPr>
          <p:nvPr/>
        </p:nvSpPr>
        <p:spPr>
          <a:xfrm>
            <a:off x="100013" y="1768908"/>
            <a:ext cx="5157787"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CONSISTENCY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CONVENIENCE</a:t>
            </a:r>
          </a:p>
        </p:txBody>
      </p:sp>
      <p:sp>
        <p:nvSpPr>
          <p:cNvPr id="9" name="Text Placeholder 6"/>
          <p:cNvSpPr txBox="1">
            <a:spLocks/>
          </p:cNvSpPr>
          <p:nvPr/>
        </p:nvSpPr>
        <p:spPr>
          <a:xfrm>
            <a:off x="4321580" y="936171"/>
            <a:ext cx="464422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C00000"/>
                </a:solidFill>
                <a:effectLst/>
                <a:uLnTx/>
                <a:uFillTx/>
                <a:latin typeface="Calibri" panose="020F0502020204030204"/>
                <a:ea typeface="+mn-ea"/>
                <a:cs typeface="+mn-cs"/>
              </a:rPr>
              <a:t>Expectations</a:t>
            </a:r>
          </a:p>
        </p:txBody>
      </p:sp>
      <p:sp>
        <p:nvSpPr>
          <p:cNvPr id="10" name="Content Placeholder 7"/>
          <p:cNvSpPr txBox="1">
            <a:spLocks/>
          </p:cNvSpPr>
          <p:nvPr/>
        </p:nvSpPr>
        <p:spPr>
          <a:xfrm>
            <a:off x="4321580" y="1764046"/>
            <a:ext cx="5183188"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Semi-CONSTANT Coordinates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COHERENCE with Sea Level</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4600" t="4388" r="2743" b="12912"/>
          <a:stretch/>
        </p:blipFill>
        <p:spPr>
          <a:xfrm>
            <a:off x="4433523" y="4812046"/>
            <a:ext cx="2640739" cy="1767708"/>
          </a:xfrm>
          <a:prstGeom prst="rect">
            <a:avLst/>
          </a:prstGeom>
          <a:ln>
            <a:solidFill>
              <a:sysClr val="windowText" lastClr="000000"/>
            </a:solidFill>
          </a:ln>
          <a:effectLst>
            <a:outerShdw blurRad="292100" dist="139700" dir="2700000" algn="tl" rotWithShape="0">
              <a:srgbClr val="333333">
                <a:alpha val="65000"/>
              </a:srgbClr>
            </a:outerShdw>
          </a:effectLst>
        </p:spPr>
      </p:pic>
      <p:pic>
        <p:nvPicPr>
          <p:cNvPr id="13" name="Picture 2" descr="http://images-01.delcampe-static.net/img_large/auction/000/285/759/177_0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1" t="3071" r="2032" b="5131"/>
          <a:stretch/>
        </p:blipFill>
        <p:spPr bwMode="auto">
          <a:xfrm rot="20917087">
            <a:off x="7017745" y="5214311"/>
            <a:ext cx="1851360" cy="11645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rot="20894753">
            <a:off x="7025363" y="5172090"/>
            <a:ext cx="1935076" cy="1223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Up-Down Arrow 14"/>
          <p:cNvSpPr/>
          <p:nvPr/>
        </p:nvSpPr>
        <p:spPr bwMode="auto">
          <a:xfrm rot="7347938">
            <a:off x="7120144" y="4688175"/>
            <a:ext cx="154924" cy="965929"/>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Verdana" pitchFamily="34" charset="0"/>
              <a:cs typeface="+mn-cs"/>
            </a:endParaRP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2320" t="12321" r="19071" b="11393"/>
          <a:stretch/>
        </p:blipFill>
        <p:spPr>
          <a:xfrm>
            <a:off x="6795930" y="2380008"/>
            <a:ext cx="1930359" cy="1876176"/>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18" name="Block Arc 17"/>
          <p:cNvSpPr/>
          <p:nvPr/>
        </p:nvSpPr>
        <p:spPr>
          <a:xfrm>
            <a:off x="7018721" y="2627602"/>
            <a:ext cx="1467005" cy="1320889"/>
          </a:xfrm>
          <a:prstGeom prst="blockArc">
            <a:avLst>
              <a:gd name="adj1" fmla="val 11190172"/>
              <a:gd name="adj2" fmla="val 3"/>
              <a:gd name="adj3" fmla="val 16400"/>
            </a:avLst>
          </a:prstGeom>
          <a:no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9" name="Straight Arrow Connector 18"/>
          <p:cNvCxnSpPr/>
          <p:nvPr/>
        </p:nvCxnSpPr>
        <p:spPr>
          <a:xfrm flipV="1">
            <a:off x="6247046" y="3288046"/>
            <a:ext cx="771675" cy="2220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4688182" y="3464684"/>
            <a:ext cx="1718372" cy="646331"/>
          </a:xfrm>
          <a:prstGeom prst="rect">
            <a:avLst/>
          </a:prstGeom>
          <a:noFill/>
        </p:spPr>
        <p:txBody>
          <a:bodyPr wrap="square" rtlCol="0">
            <a:spAutoFit/>
          </a:bodyPr>
          <a:lstStyle/>
          <a:p>
            <a:pPr algn="ctr" eaLnBrk="1" fontAlgn="auto" hangingPunct="1">
              <a:spcBef>
                <a:spcPts val="0"/>
              </a:spcBef>
              <a:spcAft>
                <a:spcPts val="0"/>
              </a:spcAft>
            </a:pPr>
            <a:r>
              <a:rPr lang="en-US" b="1" i="1" dirty="0">
                <a:solidFill>
                  <a:prstClr val="black"/>
                </a:solidFill>
                <a:latin typeface="Calibri" panose="020F0502020204030204"/>
                <a:cs typeface="+mn-cs"/>
              </a:rPr>
              <a:t>stamped with elevation</a:t>
            </a:r>
          </a:p>
        </p:txBody>
      </p:sp>
      <p:sp>
        <p:nvSpPr>
          <p:cNvPr id="7" name="Text Placeholder 4"/>
          <p:cNvSpPr txBox="1">
            <a:spLocks/>
          </p:cNvSpPr>
          <p:nvPr/>
        </p:nvSpPr>
        <p:spPr>
          <a:xfrm>
            <a:off x="0" y="936171"/>
            <a:ext cx="406441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srgbClr val="C00000"/>
                </a:solidFill>
                <a:effectLst/>
                <a:uLnTx/>
                <a:uFillTx/>
                <a:latin typeface="Calibri" panose="020F0502020204030204"/>
                <a:ea typeface="+mn-ea"/>
                <a:cs typeface="+mn-cs"/>
              </a:rPr>
              <a:t>Requirements</a:t>
            </a:r>
          </a:p>
        </p:txBody>
      </p:sp>
      <p:sp>
        <p:nvSpPr>
          <p:cNvPr id="22" name="Rectangle 21"/>
          <p:cNvSpPr/>
          <p:nvPr/>
        </p:nvSpPr>
        <p:spPr bwMode="auto">
          <a:xfrm>
            <a:off x="1042733" y="2225448"/>
            <a:ext cx="2344295" cy="1821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23" name="Down Arrow 22"/>
          <p:cNvSpPr/>
          <p:nvPr/>
        </p:nvSpPr>
        <p:spPr>
          <a:xfrm>
            <a:off x="1977287" y="3587287"/>
            <a:ext cx="323358" cy="383618"/>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705" r="28801"/>
          <a:stretch/>
        </p:blipFill>
        <p:spPr>
          <a:xfrm>
            <a:off x="1110772" y="2423094"/>
            <a:ext cx="2213758" cy="1297471"/>
          </a:xfrm>
          <a:prstGeom prst="rect">
            <a:avLst/>
          </a:prstGeom>
          <a:ln>
            <a:noFill/>
          </a:ln>
          <a:effectLst>
            <a:outerShdw blurRad="292100" dist="139700" dir="2700000" algn="tl" rotWithShape="0">
              <a:srgbClr val="333333">
                <a:alpha val="65000"/>
              </a:srgbClr>
            </a:outerShdw>
          </a:effectLst>
        </p:spPr>
      </p:pic>
      <p:sp>
        <p:nvSpPr>
          <p:cNvPr id="25" name="Down Arrow 24"/>
          <p:cNvSpPr/>
          <p:nvPr/>
        </p:nvSpPr>
        <p:spPr>
          <a:xfrm rot="10800000">
            <a:off x="1977286" y="2299155"/>
            <a:ext cx="323358" cy="383618"/>
          </a:xfrm>
          <a:prstGeom prst="downArrow">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t="18628" b="19807"/>
          <a:stretch/>
        </p:blipFill>
        <p:spPr>
          <a:xfrm>
            <a:off x="152400" y="4816908"/>
            <a:ext cx="3835400" cy="1770927"/>
          </a:xfrm>
          <a:prstGeom prst="rect">
            <a:avLst/>
          </a:prstGeom>
          <a:ln>
            <a:solidFill>
              <a:sysClr val="windowText" lastClr="000000"/>
            </a:solidFill>
          </a:ln>
          <a:effectLst>
            <a:outerShdw blurRad="292100" dist="139700" dir="2700000" algn="tl" rotWithShape="0">
              <a:srgbClr val="333333">
                <a:alpha val="65000"/>
              </a:srgbClr>
            </a:outerShdw>
          </a:effectLst>
        </p:spPr>
      </p:pic>
      <p:sp>
        <p:nvSpPr>
          <p:cNvPr id="27" name="Title 1"/>
          <p:cNvSpPr txBox="1">
            <a:spLocks/>
          </p:cNvSpPr>
          <p:nvPr/>
        </p:nvSpPr>
        <p:spPr>
          <a:xfrm>
            <a:off x="0" y="321108"/>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mn-lt"/>
                <a:ea typeface="+mj-ea"/>
                <a:cs typeface="+mj-cs"/>
              </a:rPr>
              <a:t>NSRS Considerations – The 4 C’s</a:t>
            </a:r>
          </a:p>
        </p:txBody>
      </p:sp>
      <p:sp>
        <p:nvSpPr>
          <p:cNvPr id="2" name="Date Placeholder 1">
            <a:extLst>
              <a:ext uri="{FF2B5EF4-FFF2-40B4-BE49-F238E27FC236}">
                <a16:creationId xmlns:a16="http://schemas.microsoft.com/office/drawing/2014/main" id="{E48E0216-F1AC-440D-8B36-8025BA465896}"/>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AAB0F681-E13F-4FD7-8C28-C5673E701F30}"/>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9ED5B8A5-0D29-4FE0-B255-845339CB3050}"/>
              </a:ext>
            </a:extLst>
          </p:cNvPr>
          <p:cNvSpPr>
            <a:spLocks noGrp="1"/>
          </p:cNvSpPr>
          <p:nvPr>
            <p:ph type="sldNum" sz="quarter" idx="12"/>
          </p:nvPr>
        </p:nvSpPr>
        <p:spPr/>
        <p:txBody>
          <a:bodyPr/>
          <a:lstStyle/>
          <a:p>
            <a:pPr>
              <a:defRPr/>
            </a:pPr>
            <a:fld id="{EB6791C4-DF4E-4C17-A41C-B2BEB15390BD}" type="slidenum">
              <a:rPr lang="en-US" smtClean="0"/>
              <a:pPr>
                <a:defRPr/>
              </a:pPr>
              <a:t>22</a:t>
            </a:fld>
            <a:endParaRPr lang="en-US"/>
          </a:p>
        </p:txBody>
      </p:sp>
      <p:cxnSp>
        <p:nvCxnSpPr>
          <p:cNvPr id="16" name="Straight Connector 15">
            <a:extLst>
              <a:ext uri="{FF2B5EF4-FFF2-40B4-BE49-F238E27FC236}">
                <a16:creationId xmlns:a16="http://schemas.microsoft.com/office/drawing/2014/main" id="{996624B4-D922-49AA-AE5B-1DF8A1B6A0B5}"/>
              </a:ext>
            </a:extLst>
          </p:cNvPr>
          <p:cNvCxnSpPr>
            <a:cxnSpLocks/>
          </p:cNvCxnSpPr>
          <p:nvPr/>
        </p:nvCxnSpPr>
        <p:spPr>
          <a:xfrm>
            <a:off x="4216400" y="1288348"/>
            <a:ext cx="0" cy="506800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0017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088398" y="4880855"/>
            <a:ext cx="893103" cy="878300"/>
          </a:xfrm>
          <a:prstGeom prst="rect">
            <a:avLst/>
          </a:prstGeom>
          <a:ln>
            <a:noFill/>
          </a:ln>
          <a:effectLst>
            <a:outerShdw blurRad="292100" dist="139700" dir="2700000" algn="tl" rotWithShape="0">
              <a:srgbClr val="333333">
                <a:alpha val="65000"/>
              </a:srgbClr>
            </a:outerShdw>
          </a:effectLst>
        </p:spPr>
      </p:pic>
      <p:sp>
        <p:nvSpPr>
          <p:cNvPr id="16" name="Title 1"/>
          <p:cNvSpPr txBox="1">
            <a:spLocks/>
          </p:cNvSpPr>
          <p:nvPr/>
        </p:nvSpPr>
        <p:spPr>
          <a:xfrm>
            <a:off x="0" y="429076"/>
            <a:ext cx="9144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National Spatial Reference System (NSRS)</a:t>
            </a:r>
          </a:p>
        </p:txBody>
      </p:sp>
      <p:sp>
        <p:nvSpPr>
          <p:cNvPr id="17" name="Content Placeholder 2"/>
          <p:cNvSpPr txBox="1">
            <a:spLocks/>
          </p:cNvSpPr>
          <p:nvPr/>
        </p:nvSpPr>
        <p:spPr>
          <a:xfrm>
            <a:off x="0" y="1765121"/>
            <a:ext cx="9144000" cy="1961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A </a:t>
            </a:r>
            <a:r>
              <a:rPr kumimoji="0" lang="en-US" altLang="en-US" sz="2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common</a:t>
            </a:r>
            <a:r>
              <a:rPr kumimoji="0" lang="en-US" altLang="en-US" sz="2800" b="0" i="0" u="none" strike="noStrike" kern="1200" cap="none" spc="0" normalizeH="0" noProof="0" dirty="0">
                <a:ln>
                  <a:noFill/>
                </a:ln>
                <a:solidFill>
                  <a:sysClr val="windowText" lastClr="000000"/>
                </a:solidFill>
                <a:effectLst/>
                <a:uLnTx/>
                <a:uFillTx/>
                <a:latin typeface="Calibri" panose="020F0502020204030204"/>
                <a:ea typeface="+mn-ea"/>
                <a:cs typeface="Arial" panose="020B0604020202020204" pitchFamily="34" charset="0"/>
              </a:rPr>
              <a:t> and </a:t>
            </a:r>
            <a:r>
              <a:rPr kumimoji="0" lang="en-US" altLang="en-US" sz="2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consistent</a:t>
            </a:r>
            <a:r>
              <a:rPr kumimoji="0" lang="en-US" altLang="en-US" sz="28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geospatial framework to meet the economic, social, and environmental positioning needs of our Nation.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rPr>
              <a:t>   Foundational elements include: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8" name="Rectangle 17"/>
          <p:cNvSpPr/>
          <p:nvPr/>
        </p:nvSpPr>
        <p:spPr>
          <a:xfrm>
            <a:off x="5316998" y="2649929"/>
            <a:ext cx="3346304" cy="1200329"/>
          </a:xfrm>
          <a:prstGeom prst="rect">
            <a:avLst/>
          </a:prstGeom>
          <a:ln w="19050">
            <a:solidFill>
              <a:sysClr val="windowText" lastClr="000000"/>
            </a:solid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Latitude • Longitude • Elevation • Gravity • Shoreline Position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0" i="0" u="none" strike="noStrike" kern="0" cap="none" spc="0" normalizeH="0" baseline="0" noProof="0" dirty="0">
                <a:ln>
                  <a:noFill/>
                </a:ln>
                <a:solidFill>
                  <a:prstClr val="black"/>
                </a:solidFill>
                <a:effectLst/>
                <a:uLnTx/>
                <a:uFillTx/>
                <a:latin typeface="Tw Cen MT Condensed" panose="020B0606020104020203" pitchFamily="34" charset="0"/>
              </a:rPr>
              <a:t>      + changes over time </a:t>
            </a:r>
          </a:p>
        </p:txBody>
      </p:sp>
      <p:sp>
        <p:nvSpPr>
          <p:cNvPr id="23" name="TextBox 22"/>
          <p:cNvSpPr txBox="1"/>
          <p:nvPr/>
        </p:nvSpPr>
        <p:spPr>
          <a:xfrm>
            <a:off x="1785068" y="5017145"/>
            <a:ext cx="873197"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4" name="TextBox 23"/>
          <p:cNvSpPr txBox="1"/>
          <p:nvPr/>
        </p:nvSpPr>
        <p:spPr>
          <a:xfrm>
            <a:off x="4114800" y="5014680"/>
            <a:ext cx="25391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5" name="TextBox 24"/>
          <p:cNvSpPr txBox="1"/>
          <p:nvPr/>
        </p:nvSpPr>
        <p:spPr>
          <a:xfrm>
            <a:off x="6444588" y="5014680"/>
            <a:ext cx="1065126" cy="461665"/>
          </a:xfrm>
          <a:prstGeom prst="rect">
            <a:avLst/>
          </a:prstGeom>
          <a:noFill/>
        </p:spPr>
        <p:txBody>
          <a:bodyPr wrap="square" rtlCol="0">
            <a:spAutoFit/>
          </a:bodyPr>
          <a:lstStyle/>
          <a:p>
            <a:pPr eaLnBrk="1" fontAlgn="auto" hangingPunct="1">
              <a:spcBef>
                <a:spcPts val="0"/>
              </a:spcBef>
              <a:spcAft>
                <a:spcPts val="0"/>
              </a:spcAft>
            </a:pPr>
            <a:r>
              <a:rPr lang="en-US" sz="2400" b="1" dirty="0">
                <a:solidFill>
                  <a:prstClr val="black"/>
                </a:solidFill>
                <a:latin typeface="Calibri" panose="020F0502020204030204"/>
                <a:cs typeface="+mn-cs"/>
              </a:rPr>
              <a:t>=</a:t>
            </a:r>
          </a:p>
        </p:txBody>
      </p:sp>
      <p:sp>
        <p:nvSpPr>
          <p:cNvPr id="26" name="TextBox 25"/>
          <p:cNvSpPr txBox="1"/>
          <p:nvPr/>
        </p:nvSpPr>
        <p:spPr>
          <a:xfrm>
            <a:off x="-123290" y="6174266"/>
            <a:ext cx="9144000" cy="369332"/>
          </a:xfrm>
          <a:prstGeom prst="rect">
            <a:avLst/>
          </a:prstGeom>
          <a:noFill/>
        </p:spPr>
        <p:txBody>
          <a:bodyPr wrap="square" rtlCol="0">
            <a:spAutoFit/>
          </a:bodyPr>
          <a:lstStyle/>
          <a:p>
            <a:pPr algn="ctr" eaLnBrk="1" fontAlgn="auto" hangingPunct="1">
              <a:spcBef>
                <a:spcPts val="0"/>
              </a:spcBef>
              <a:spcAft>
                <a:spcPts val="0"/>
              </a:spcAft>
            </a:pPr>
            <a:r>
              <a:rPr lang="en-US" dirty="0">
                <a:solidFill>
                  <a:prstClr val="black"/>
                </a:solidFill>
                <a:latin typeface="Calibri" panose="020F0502020204030204"/>
                <a:cs typeface="+mn-cs"/>
              </a:rPr>
              <a:t>Reliable FIRMs require data from disparate sources and that dates be </a:t>
            </a:r>
            <a:r>
              <a:rPr lang="en-US" dirty="0">
                <a:solidFill>
                  <a:prstClr val="black"/>
                </a:solidFill>
                <a:latin typeface="Calibri" panose="020F0502020204030204"/>
              </a:rPr>
              <a:t>consistently </a:t>
            </a:r>
            <a:r>
              <a:rPr lang="en-US" dirty="0">
                <a:solidFill>
                  <a:prstClr val="black"/>
                </a:solidFill>
                <a:latin typeface="Calibri" panose="020F0502020204030204"/>
                <a:cs typeface="+mn-cs"/>
              </a:rPr>
              <a:t>aligned</a:t>
            </a:r>
          </a:p>
        </p:txBody>
      </p:sp>
      <p:pic>
        <p:nvPicPr>
          <p:cNvPr id="2" name="Picture 1"/>
          <p:cNvPicPr>
            <a:picLocks noChangeAspect="1"/>
          </p:cNvPicPr>
          <p:nvPr/>
        </p:nvPicPr>
        <p:blipFill rotWithShape="1">
          <a:blip r:embed="rId4"/>
          <a:srcRect l="19012" r="418"/>
          <a:stretch/>
        </p:blipFill>
        <p:spPr>
          <a:xfrm>
            <a:off x="205523" y="4606149"/>
            <a:ext cx="1470877" cy="145600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rot="10800000">
            <a:off x="4140116" y="4321689"/>
            <a:ext cx="2388736" cy="5689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76200" y="4174173"/>
            <a:ext cx="1346211" cy="111761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r="32081"/>
          <a:stretch/>
        </p:blipFill>
        <p:spPr>
          <a:xfrm>
            <a:off x="6934503" y="4416822"/>
            <a:ext cx="1980897" cy="1749939"/>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2221667" y="4321689"/>
            <a:ext cx="1616327" cy="1723649"/>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F7915D08-9A6D-4A56-B1B4-08E6062566A2}"/>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404058A7-3740-4630-9CCC-2B7C00790EA1}"/>
              </a:ext>
            </a:extLst>
          </p:cNvPr>
          <p:cNvSpPr>
            <a:spLocks noGrp="1"/>
          </p:cNvSpPr>
          <p:nvPr>
            <p:ph type="ftr" sz="quarter" idx="11"/>
          </p:nvPr>
        </p:nvSpPr>
        <p:spPr/>
        <p:txBody>
          <a:bodyPr/>
          <a:lstStyle/>
          <a:p>
            <a:pPr>
              <a:defRPr/>
            </a:pPr>
            <a:r>
              <a:rPr lang="en-US"/>
              <a:t>MN Assoc of Floodplain Managers</a:t>
            </a:r>
          </a:p>
        </p:txBody>
      </p:sp>
      <p:sp>
        <p:nvSpPr>
          <p:cNvPr id="10" name="Slide Number Placeholder 9">
            <a:extLst>
              <a:ext uri="{FF2B5EF4-FFF2-40B4-BE49-F238E27FC236}">
                <a16:creationId xmlns:a16="http://schemas.microsoft.com/office/drawing/2014/main" id="{BBA2CE6A-BA47-437C-8253-B6E235359867}"/>
              </a:ext>
            </a:extLst>
          </p:cNvPr>
          <p:cNvSpPr>
            <a:spLocks noGrp="1"/>
          </p:cNvSpPr>
          <p:nvPr>
            <p:ph type="sldNum" sz="quarter" idx="12"/>
          </p:nvPr>
        </p:nvSpPr>
        <p:spPr/>
        <p:txBody>
          <a:bodyPr/>
          <a:lstStyle/>
          <a:p>
            <a:pPr>
              <a:defRPr/>
            </a:pPr>
            <a:fld id="{EB6791C4-DF4E-4C17-A41C-B2BEB15390BD}" type="slidenum">
              <a:rPr lang="en-US" smtClean="0"/>
              <a:pPr>
                <a:defRPr/>
              </a:pPr>
              <a:t>23</a:t>
            </a:fld>
            <a:endParaRPr lang="en-US"/>
          </a:p>
        </p:txBody>
      </p:sp>
    </p:spTree>
    <p:extLst>
      <p:ext uri="{BB962C8B-B14F-4D97-AF65-F5344CB8AC3E}">
        <p14:creationId xmlns:p14="http://schemas.microsoft.com/office/powerpoint/2010/main" val="13510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4991"/>
            <a:ext cx="9144000" cy="6858000"/>
          </a:xfrm>
        </p:spPr>
      </p:pic>
      <p:sp>
        <p:nvSpPr>
          <p:cNvPr id="55" name="Freeform 54"/>
          <p:cNvSpPr/>
          <p:nvPr/>
        </p:nvSpPr>
        <p:spPr>
          <a:xfrm>
            <a:off x="0" y="1992696"/>
            <a:ext cx="4817413" cy="3126295"/>
          </a:xfrm>
          <a:custGeom>
            <a:avLst/>
            <a:gdLst>
              <a:gd name="connsiteX0" fmla="*/ 0 w 4970055"/>
              <a:gd name="connsiteY0" fmla="*/ 3142211 h 3142211"/>
              <a:gd name="connsiteX1" fmla="*/ 4438996 w 4970055"/>
              <a:gd name="connsiteY1" fmla="*/ 980902 h 3142211"/>
              <a:gd name="connsiteX2" fmla="*/ 4721629 w 4970055"/>
              <a:gd name="connsiteY2" fmla="*/ 0 h 3142211"/>
            </a:gdLst>
            <a:ahLst/>
            <a:cxnLst>
              <a:cxn ang="0">
                <a:pos x="connsiteX0" y="connsiteY0"/>
              </a:cxn>
              <a:cxn ang="0">
                <a:pos x="connsiteX1" y="connsiteY1"/>
              </a:cxn>
              <a:cxn ang="0">
                <a:pos x="connsiteX2" y="connsiteY2"/>
              </a:cxn>
            </a:cxnLst>
            <a:rect l="l" t="t" r="r" b="b"/>
            <a:pathLst>
              <a:path w="4970055" h="3142211">
                <a:moveTo>
                  <a:pt x="0" y="3142211"/>
                </a:moveTo>
                <a:cubicBezTo>
                  <a:pt x="1826029" y="2323407"/>
                  <a:pt x="3652058" y="1504604"/>
                  <a:pt x="4438996" y="980902"/>
                </a:cubicBezTo>
                <a:cubicBezTo>
                  <a:pt x="5225934" y="457200"/>
                  <a:pt x="4973781" y="228600"/>
                  <a:pt x="4721629"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NGS Supports Access to NAVD88 Heights</a:t>
            </a:r>
          </a:p>
        </p:txBody>
      </p:sp>
      <p:sp>
        <p:nvSpPr>
          <p:cNvPr id="4" name="Date Placeholder 3"/>
          <p:cNvSpPr>
            <a:spLocks noGrp="1"/>
          </p:cNvSpPr>
          <p:nvPr>
            <p:ph type="dt" sz="half" idx="10"/>
          </p:nvPr>
        </p:nvSpPr>
        <p:spPr/>
        <p:txBody>
          <a:bodyPr/>
          <a:lstStyle/>
          <a:p>
            <a:pPr>
              <a:defRPr/>
            </a:pPr>
            <a:r>
              <a:rPr lang="en-US"/>
              <a:t>November 14, 2019</a:t>
            </a:r>
          </a:p>
        </p:txBody>
      </p:sp>
      <p:pic>
        <p:nvPicPr>
          <p:cNvPr id="8" name="Picture 7"/>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306436" y="1215460"/>
            <a:ext cx="1757378" cy="1129743"/>
          </a:xfrm>
          <a:prstGeom prst="rect">
            <a:avLst/>
          </a:prstGeom>
        </p:spPr>
      </p:pic>
      <p:pic>
        <p:nvPicPr>
          <p:cNvPr id="11" name="Picture 10"/>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6541505" y="5118993"/>
            <a:ext cx="1122059" cy="1054672"/>
          </a:xfrm>
          <a:prstGeom prst="rect">
            <a:avLst/>
          </a:prstGeom>
        </p:spPr>
      </p:pic>
      <p:sp>
        <p:nvSpPr>
          <p:cNvPr id="12" name="Freeform 11"/>
          <p:cNvSpPr/>
          <p:nvPr/>
        </p:nvSpPr>
        <p:spPr>
          <a:xfrm>
            <a:off x="5559831" y="5155924"/>
            <a:ext cx="2064426" cy="257191"/>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 name="connsiteX0" fmla="*/ 0 w 1463147"/>
              <a:gd name="connsiteY0" fmla="*/ 134919 h 500477"/>
              <a:gd name="connsiteX1" fmla="*/ 617758 w 1463147"/>
              <a:gd name="connsiteY1" fmla="*/ 16304 h 500477"/>
              <a:gd name="connsiteX2" fmla="*/ 1055188 w 1463147"/>
              <a:gd name="connsiteY2" fmla="*/ 499570 h 500477"/>
              <a:gd name="connsiteX3" fmla="*/ 1463147 w 1463147"/>
              <a:gd name="connsiteY3" fmla="*/ 137073 h 500477"/>
            </a:gdLst>
            <a:ahLst/>
            <a:cxnLst>
              <a:cxn ang="0">
                <a:pos x="connsiteX0" y="connsiteY0"/>
              </a:cxn>
              <a:cxn ang="0">
                <a:pos x="connsiteX1" y="connsiteY1"/>
              </a:cxn>
              <a:cxn ang="0">
                <a:pos x="connsiteX2" y="connsiteY2"/>
              </a:cxn>
              <a:cxn ang="0">
                <a:pos x="connsiteX3" y="connsiteY3"/>
              </a:cxn>
            </a:cxnLst>
            <a:rect l="l" t="t" r="r" b="b"/>
            <a:pathLst>
              <a:path w="1463147" h="500477">
                <a:moveTo>
                  <a:pt x="0" y="134919"/>
                </a:moveTo>
                <a:cubicBezTo>
                  <a:pt x="80513" y="80285"/>
                  <a:pt x="441893" y="-44471"/>
                  <a:pt x="617758" y="16304"/>
                </a:cubicBezTo>
                <a:cubicBezTo>
                  <a:pt x="793623" y="77079"/>
                  <a:pt x="914290" y="479442"/>
                  <a:pt x="1055188" y="499570"/>
                </a:cubicBezTo>
                <a:cubicBezTo>
                  <a:pt x="1196086" y="519698"/>
                  <a:pt x="1317935" y="198895"/>
                  <a:pt x="1463147" y="137073"/>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a:off x="7002805" y="5069759"/>
            <a:ext cx="190200" cy="182582"/>
          </a:xfrm>
          <a:prstGeom prst="downArrow">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flipV="1">
            <a:off x="6209765" y="4990508"/>
            <a:ext cx="223040" cy="111433"/>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9"/>
          <a:stretch>
            <a:fillRect/>
          </a:stretch>
        </p:blipFill>
        <p:spPr>
          <a:xfrm>
            <a:off x="7226578" y="5649137"/>
            <a:ext cx="82533" cy="77577"/>
          </a:xfrm>
          <a:prstGeom prst="rect">
            <a:avLst/>
          </a:prstGeom>
        </p:spPr>
      </p:pic>
      <p:pic>
        <p:nvPicPr>
          <p:cNvPr id="16" name="Picture 15"/>
          <p:cNvPicPr>
            <a:picLocks noChangeAspect="1"/>
          </p:cNvPicPr>
          <p:nvPr/>
        </p:nvPicPr>
        <p:blipFill>
          <a:blip r:embed="rId9"/>
          <a:stretch>
            <a:fillRect/>
          </a:stretch>
        </p:blipFill>
        <p:spPr>
          <a:xfrm>
            <a:off x="7309111" y="5642459"/>
            <a:ext cx="82533" cy="77577"/>
          </a:xfrm>
          <a:prstGeom prst="rect">
            <a:avLst/>
          </a:prstGeom>
        </p:spPr>
      </p:pic>
      <p:pic>
        <p:nvPicPr>
          <p:cNvPr id="17" name="Picture 16"/>
          <p:cNvPicPr>
            <a:picLocks noChangeAspect="1"/>
          </p:cNvPicPr>
          <p:nvPr/>
        </p:nvPicPr>
        <p:blipFill>
          <a:blip r:embed="rId9"/>
          <a:stretch>
            <a:fillRect/>
          </a:stretch>
        </p:blipFill>
        <p:spPr>
          <a:xfrm>
            <a:off x="7110471" y="5712630"/>
            <a:ext cx="82533" cy="77577"/>
          </a:xfrm>
          <a:prstGeom prst="rect">
            <a:avLst/>
          </a:prstGeom>
        </p:spPr>
      </p:pic>
      <p:pic>
        <p:nvPicPr>
          <p:cNvPr id="18" name="Picture 17"/>
          <p:cNvPicPr>
            <a:picLocks noChangeAspect="1"/>
          </p:cNvPicPr>
          <p:nvPr/>
        </p:nvPicPr>
        <p:blipFill>
          <a:blip r:embed="rId9"/>
          <a:stretch>
            <a:fillRect/>
          </a:stretch>
        </p:blipFill>
        <p:spPr>
          <a:xfrm>
            <a:off x="7039459" y="5718818"/>
            <a:ext cx="82533" cy="77577"/>
          </a:xfrm>
          <a:prstGeom prst="rect">
            <a:avLst/>
          </a:prstGeom>
        </p:spPr>
      </p:pic>
      <p:pic>
        <p:nvPicPr>
          <p:cNvPr id="19" name="Picture 18"/>
          <p:cNvPicPr>
            <a:picLocks noChangeAspect="1"/>
          </p:cNvPicPr>
          <p:nvPr/>
        </p:nvPicPr>
        <p:blipFill>
          <a:blip r:embed="rId9"/>
          <a:stretch>
            <a:fillRect/>
          </a:stretch>
        </p:blipFill>
        <p:spPr>
          <a:xfrm>
            <a:off x="7049992" y="5666878"/>
            <a:ext cx="82533" cy="77577"/>
          </a:xfrm>
          <a:prstGeom prst="rect">
            <a:avLst/>
          </a:prstGeom>
        </p:spPr>
      </p:pic>
      <p:pic>
        <p:nvPicPr>
          <p:cNvPr id="20" name="Picture 19"/>
          <p:cNvPicPr>
            <a:picLocks noChangeAspect="1"/>
          </p:cNvPicPr>
          <p:nvPr/>
        </p:nvPicPr>
        <p:blipFill>
          <a:blip r:embed="rId9"/>
          <a:stretch>
            <a:fillRect/>
          </a:stretch>
        </p:blipFill>
        <p:spPr>
          <a:xfrm>
            <a:off x="6976195" y="5705665"/>
            <a:ext cx="82533" cy="77577"/>
          </a:xfrm>
          <a:prstGeom prst="rect">
            <a:avLst/>
          </a:prstGeom>
        </p:spPr>
      </p:pic>
      <p:pic>
        <p:nvPicPr>
          <p:cNvPr id="21" name="Picture 20"/>
          <p:cNvPicPr>
            <a:picLocks noChangeAspect="1"/>
          </p:cNvPicPr>
          <p:nvPr/>
        </p:nvPicPr>
        <p:blipFill>
          <a:blip r:embed="rId9"/>
          <a:stretch>
            <a:fillRect/>
          </a:stretch>
        </p:blipFill>
        <p:spPr>
          <a:xfrm>
            <a:off x="6920272" y="5686216"/>
            <a:ext cx="82533" cy="77577"/>
          </a:xfrm>
          <a:prstGeom prst="rect">
            <a:avLst/>
          </a:prstGeom>
        </p:spPr>
      </p:pic>
      <p:pic>
        <p:nvPicPr>
          <p:cNvPr id="22" name="Picture 21"/>
          <p:cNvPicPr>
            <a:picLocks noChangeAspect="1"/>
          </p:cNvPicPr>
          <p:nvPr/>
        </p:nvPicPr>
        <p:blipFill>
          <a:blip r:embed="rId9"/>
          <a:stretch>
            <a:fillRect/>
          </a:stretch>
        </p:blipFill>
        <p:spPr>
          <a:xfrm>
            <a:off x="6851352" y="5666248"/>
            <a:ext cx="82533" cy="77577"/>
          </a:xfrm>
          <a:prstGeom prst="rect">
            <a:avLst/>
          </a:prstGeom>
        </p:spPr>
      </p:pic>
      <p:pic>
        <p:nvPicPr>
          <p:cNvPr id="23" name="Picture 22"/>
          <p:cNvPicPr>
            <a:picLocks noChangeAspect="1"/>
          </p:cNvPicPr>
          <p:nvPr/>
        </p:nvPicPr>
        <p:blipFill>
          <a:blip r:embed="rId9"/>
          <a:stretch>
            <a:fillRect/>
          </a:stretch>
        </p:blipFill>
        <p:spPr>
          <a:xfrm>
            <a:off x="6763060" y="5647427"/>
            <a:ext cx="82533" cy="77577"/>
          </a:xfrm>
          <a:prstGeom prst="rect">
            <a:avLst/>
          </a:prstGeom>
        </p:spPr>
      </p:pic>
      <p:pic>
        <p:nvPicPr>
          <p:cNvPr id="24" name="Picture 23"/>
          <p:cNvPicPr>
            <a:picLocks noChangeAspect="1"/>
          </p:cNvPicPr>
          <p:nvPr/>
        </p:nvPicPr>
        <p:blipFill>
          <a:blip r:embed="rId9"/>
          <a:stretch>
            <a:fillRect/>
          </a:stretch>
        </p:blipFill>
        <p:spPr>
          <a:xfrm>
            <a:off x="6823992" y="5642459"/>
            <a:ext cx="82533" cy="77577"/>
          </a:xfrm>
          <a:prstGeom prst="rect">
            <a:avLst/>
          </a:prstGeom>
        </p:spPr>
      </p:pic>
      <p:pic>
        <p:nvPicPr>
          <p:cNvPr id="25" name="Picture 24"/>
          <p:cNvPicPr>
            <a:picLocks noChangeAspect="1"/>
          </p:cNvPicPr>
          <p:nvPr/>
        </p:nvPicPr>
        <p:blipFill>
          <a:blip r:embed="rId9"/>
          <a:stretch>
            <a:fillRect/>
          </a:stretch>
        </p:blipFill>
        <p:spPr>
          <a:xfrm>
            <a:off x="6699114" y="5589816"/>
            <a:ext cx="82533" cy="77577"/>
          </a:xfrm>
          <a:prstGeom prst="rect">
            <a:avLst/>
          </a:prstGeom>
        </p:spPr>
      </p:pic>
      <p:pic>
        <p:nvPicPr>
          <p:cNvPr id="26" name="Picture 25"/>
          <p:cNvPicPr>
            <a:picLocks noChangeAspect="1"/>
          </p:cNvPicPr>
          <p:nvPr/>
        </p:nvPicPr>
        <p:blipFill>
          <a:blip r:embed="rId9"/>
          <a:stretch>
            <a:fillRect/>
          </a:stretch>
        </p:blipFill>
        <p:spPr>
          <a:xfrm>
            <a:off x="6741458" y="5608639"/>
            <a:ext cx="82533" cy="77577"/>
          </a:xfrm>
          <a:prstGeom prst="rect">
            <a:avLst/>
          </a:prstGeom>
        </p:spPr>
      </p:pic>
      <p:pic>
        <p:nvPicPr>
          <p:cNvPr id="28" name="Picture 27"/>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7773" y="3042264"/>
            <a:ext cx="2858430" cy="1741005"/>
          </a:xfrm>
          <a:prstGeom prst="rect">
            <a:avLst/>
          </a:prstGeom>
        </p:spPr>
      </p:pic>
      <p:sp>
        <p:nvSpPr>
          <p:cNvPr id="10" name="TextBox 9"/>
          <p:cNvSpPr txBox="1"/>
          <p:nvPr/>
        </p:nvSpPr>
        <p:spPr>
          <a:xfrm>
            <a:off x="6138232" y="1852343"/>
            <a:ext cx="1818959" cy="1200329"/>
          </a:xfrm>
          <a:prstGeom prst="rect">
            <a:avLst/>
          </a:prstGeom>
          <a:solidFill>
            <a:schemeClr val="bg1">
              <a:alpha val="21000"/>
            </a:schemeClr>
          </a:solidFill>
        </p:spPr>
        <p:txBody>
          <a:bodyPr wrap="none" rtlCol="0">
            <a:spAutoFit/>
          </a:bodyPr>
          <a:lstStyle/>
          <a:p>
            <a:r>
              <a:rPr lang="en-US" sz="2400" dirty="0">
                <a:solidFill>
                  <a:srgbClr val="C00000"/>
                </a:solidFill>
                <a:latin typeface="Franklin Gothic Heavy" panose="020B0903020102020204" pitchFamily="34" charset="0"/>
              </a:rPr>
              <a:t>GEOID12B, </a:t>
            </a:r>
          </a:p>
          <a:p>
            <a:r>
              <a:rPr lang="en-US" sz="2400" dirty="0">
                <a:solidFill>
                  <a:srgbClr val="C00000"/>
                </a:solidFill>
                <a:latin typeface="Franklin Gothic Heavy" panose="020B0903020102020204" pitchFamily="34" charset="0"/>
              </a:rPr>
              <a:t>now use </a:t>
            </a:r>
          </a:p>
          <a:p>
            <a:r>
              <a:rPr lang="en-US" sz="2400" dirty="0">
                <a:solidFill>
                  <a:srgbClr val="C00000"/>
                </a:solidFill>
                <a:latin typeface="Franklin Gothic Heavy" panose="020B0903020102020204" pitchFamily="34" charset="0"/>
              </a:rPr>
              <a:t>GEOID18</a:t>
            </a:r>
          </a:p>
        </p:txBody>
      </p:sp>
      <p:pic>
        <p:nvPicPr>
          <p:cNvPr id="29" name="Picture 28"/>
          <p:cNvPicPr>
            <a:picLocks noChangeAspect="1"/>
          </p:cNvPicPr>
          <p:nvPr/>
        </p:nvPicPr>
        <p:blipFill>
          <a:blip r:embed="rId7" cstate="print">
            <a:clrChange>
              <a:clrFrom>
                <a:srgbClr val="FEFEFE"/>
              </a:clrFrom>
              <a:clrTo>
                <a:srgbClr val="FEFEFE">
                  <a:alpha val="0"/>
                </a:srgbClr>
              </a:clrTo>
            </a:clrChange>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pic>
        <p:nvPicPr>
          <p:cNvPr id="30" name="Picture 29"/>
          <p:cNvPicPr>
            <a:picLocks noChangeAspect="1"/>
          </p:cNvPicPr>
          <p:nvPr/>
        </p:nvPicPr>
        <p:blipFill>
          <a:blip r:embed="rId11"/>
          <a:stretch>
            <a:fillRect/>
          </a:stretch>
        </p:blipFill>
        <p:spPr>
          <a:xfrm rot="21168474">
            <a:off x="1490540" y="3690751"/>
            <a:ext cx="2339002" cy="2555679"/>
          </a:xfrm>
          <a:prstGeom prst="rect">
            <a:avLst/>
          </a:prstGeom>
          <a:ln>
            <a:noFill/>
          </a:ln>
          <a:effectLst>
            <a:outerShdw blurRad="292100" dist="139700" dir="2700000" algn="tl" rotWithShape="0">
              <a:srgbClr val="333333">
                <a:alpha val="65000"/>
              </a:srgbClr>
            </a:outerShdw>
          </a:effectLst>
        </p:spPr>
      </p:pic>
      <p:grpSp>
        <p:nvGrpSpPr>
          <p:cNvPr id="51" name="Group 50"/>
          <p:cNvGrpSpPr/>
          <p:nvPr/>
        </p:nvGrpSpPr>
        <p:grpSpPr>
          <a:xfrm>
            <a:off x="4914069" y="4993010"/>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19623933">
            <a:off x="3551544" y="3087804"/>
            <a:ext cx="1479892" cy="369332"/>
          </a:xfrm>
          <a:prstGeom prst="rect">
            <a:avLst/>
          </a:prstGeom>
          <a:noFill/>
        </p:spPr>
        <p:txBody>
          <a:bodyPr wrap="none" rtlCol="0">
            <a:spAutoFit/>
          </a:bodyPr>
          <a:lstStyle/>
          <a:p>
            <a:r>
              <a:rPr lang="en-US" b="1" dirty="0">
                <a:solidFill>
                  <a:srgbClr val="C00000"/>
                </a:solidFill>
              </a:rPr>
              <a:t>official path</a:t>
            </a:r>
          </a:p>
        </p:txBody>
      </p:sp>
      <p:sp>
        <p:nvSpPr>
          <p:cNvPr id="3" name="Footer Placeholder 2">
            <a:extLst>
              <a:ext uri="{FF2B5EF4-FFF2-40B4-BE49-F238E27FC236}">
                <a16:creationId xmlns:a16="http://schemas.microsoft.com/office/drawing/2014/main" id="{23A7F594-14A4-40CE-9000-9551BF794330}"/>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E151C351-18B4-4EE8-9C8E-284AF1158DB2}"/>
              </a:ext>
            </a:extLst>
          </p:cNvPr>
          <p:cNvSpPr>
            <a:spLocks noGrp="1"/>
          </p:cNvSpPr>
          <p:nvPr>
            <p:ph type="sldNum" sz="quarter" idx="12"/>
          </p:nvPr>
        </p:nvSpPr>
        <p:spPr/>
        <p:txBody>
          <a:bodyPr/>
          <a:lstStyle/>
          <a:p>
            <a:pPr>
              <a:defRPr/>
            </a:pPr>
            <a:fld id="{EB6791C4-DF4E-4C17-A41C-B2BEB15390BD}" type="slidenum">
              <a:rPr lang="en-US" smtClean="0"/>
              <a:pPr>
                <a:defRPr/>
              </a:pPr>
              <a:t>24</a:t>
            </a:fld>
            <a:endParaRPr lang="en-US"/>
          </a:p>
        </p:txBody>
      </p:sp>
      <p:sp>
        <p:nvSpPr>
          <p:cNvPr id="7" name="TextBox 6">
            <a:extLst>
              <a:ext uri="{FF2B5EF4-FFF2-40B4-BE49-F238E27FC236}">
                <a16:creationId xmlns:a16="http://schemas.microsoft.com/office/drawing/2014/main" id="{BBFBE8AF-A028-4AD9-98C1-C7DD4B1776EA}"/>
              </a:ext>
            </a:extLst>
          </p:cNvPr>
          <p:cNvSpPr txBox="1"/>
          <p:nvPr/>
        </p:nvSpPr>
        <p:spPr>
          <a:xfrm rot="21231376">
            <a:off x="578402" y="1654785"/>
            <a:ext cx="2260600" cy="1200329"/>
          </a:xfrm>
          <a:prstGeom prst="rect">
            <a:avLst/>
          </a:prstGeom>
          <a:solidFill>
            <a:schemeClr val="bg1">
              <a:alpha val="45000"/>
            </a:schemeClr>
          </a:solidFill>
        </p:spPr>
        <p:txBody>
          <a:bodyPr wrap="square" rtlCol="0">
            <a:spAutoFit/>
          </a:bodyPr>
          <a:lstStyle/>
          <a:p>
            <a:r>
              <a:rPr lang="en-US" sz="2400" dirty="0">
                <a:solidFill>
                  <a:srgbClr val="FF0000"/>
                </a:solidFill>
              </a:rPr>
              <a:t>Passive Marks, Datasheets, and Leveling</a:t>
            </a:r>
          </a:p>
        </p:txBody>
      </p:sp>
    </p:spTree>
    <p:extLst>
      <p:ext uri="{BB962C8B-B14F-4D97-AF65-F5344CB8AC3E}">
        <p14:creationId xmlns:p14="http://schemas.microsoft.com/office/powerpoint/2010/main" val="1151160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CrisscrossEtching/>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4617" y="0"/>
            <a:ext cx="9144000" cy="6858000"/>
          </a:xfrm>
        </p:spPr>
      </p:pic>
      <p:pic>
        <p:nvPicPr>
          <p:cNvPr id="3" name="Picture 2"/>
          <p:cNvPicPr>
            <a:picLocks noChangeAspect="1"/>
          </p:cNvPicPr>
          <p:nvPr/>
        </p:nvPicPr>
        <p:blipFill>
          <a:blip r:embed="rId5"/>
          <a:stretch>
            <a:fillRect/>
          </a:stretch>
        </p:blipFill>
        <p:spPr>
          <a:xfrm rot="21204713">
            <a:off x="1475835" y="3657731"/>
            <a:ext cx="2357165" cy="2823836"/>
          </a:xfrm>
          <a:prstGeom prst="rect">
            <a:avLst/>
          </a:prstGeom>
          <a:ln>
            <a:noFill/>
          </a:ln>
          <a:effectLst>
            <a:outerShdw blurRad="292100" dist="139700" dir="2700000" algn="tl" rotWithShape="0">
              <a:srgbClr val="333333">
                <a:alpha val="65000"/>
              </a:srgbClr>
            </a:outerShdw>
          </a:effectLst>
        </p:spPr>
      </p:pic>
      <p:sp>
        <p:nvSpPr>
          <p:cNvPr id="55" name="Freeform 54"/>
          <p:cNvSpPr/>
          <p:nvPr/>
        </p:nvSpPr>
        <p:spPr>
          <a:xfrm>
            <a:off x="4576618" y="1992696"/>
            <a:ext cx="4700386" cy="3863713"/>
          </a:xfrm>
          <a:custGeom>
            <a:avLst/>
            <a:gdLst>
              <a:gd name="connsiteX0" fmla="*/ 0 w 4970055"/>
              <a:gd name="connsiteY0" fmla="*/ 3142211 h 3142211"/>
              <a:gd name="connsiteX1" fmla="*/ 4438996 w 4970055"/>
              <a:gd name="connsiteY1" fmla="*/ 980902 h 3142211"/>
              <a:gd name="connsiteX2" fmla="*/ 4721629 w 4970055"/>
              <a:gd name="connsiteY2" fmla="*/ 0 h 3142211"/>
              <a:gd name="connsiteX0" fmla="*/ 0 w 5855773"/>
              <a:gd name="connsiteY0" fmla="*/ 3142211 h 3142211"/>
              <a:gd name="connsiteX1" fmla="*/ 5622501 w 5855773"/>
              <a:gd name="connsiteY1" fmla="*/ 1365234 h 3142211"/>
              <a:gd name="connsiteX2" fmla="*/ 4721629 w 5855773"/>
              <a:gd name="connsiteY2" fmla="*/ 0 h 3142211"/>
              <a:gd name="connsiteX0" fmla="*/ 4557732 w 4974301"/>
              <a:gd name="connsiteY0" fmla="*/ 3827325 h 3827325"/>
              <a:gd name="connsiteX1" fmla="*/ 900872 w 4974301"/>
              <a:gd name="connsiteY1" fmla="*/ 1365234 h 3827325"/>
              <a:gd name="connsiteX2" fmla="*/ 0 w 4974301"/>
              <a:gd name="connsiteY2" fmla="*/ 0 h 3827325"/>
              <a:gd name="connsiteX0" fmla="*/ 4557732 w 4557732"/>
              <a:gd name="connsiteY0" fmla="*/ 3827325 h 3827325"/>
              <a:gd name="connsiteX1" fmla="*/ 900872 w 4557732"/>
              <a:gd name="connsiteY1" fmla="*/ 1365234 h 3827325"/>
              <a:gd name="connsiteX2" fmla="*/ 0 w 4557732"/>
              <a:gd name="connsiteY2" fmla="*/ 0 h 3827325"/>
              <a:gd name="connsiteX0" fmla="*/ 4660646 w 4660646"/>
              <a:gd name="connsiteY0" fmla="*/ 3760484 h 3760484"/>
              <a:gd name="connsiteX1" fmla="*/ 900872 w 4660646"/>
              <a:gd name="connsiteY1" fmla="*/ 1365234 h 3760484"/>
              <a:gd name="connsiteX2" fmla="*/ 0 w 4660646"/>
              <a:gd name="connsiteY2" fmla="*/ 0 h 3760484"/>
            </a:gdLst>
            <a:ahLst/>
            <a:cxnLst>
              <a:cxn ang="0">
                <a:pos x="connsiteX0" y="connsiteY0"/>
              </a:cxn>
              <a:cxn ang="0">
                <a:pos x="connsiteX1" y="connsiteY1"/>
              </a:cxn>
              <a:cxn ang="0">
                <a:pos x="connsiteX2" y="connsiteY2"/>
              </a:cxn>
            </a:cxnLst>
            <a:rect l="l" t="t" r="r" b="b"/>
            <a:pathLst>
              <a:path w="4660646" h="3760484">
                <a:moveTo>
                  <a:pt x="4660646" y="3760484"/>
                </a:moveTo>
                <a:cubicBezTo>
                  <a:pt x="3313511" y="2774578"/>
                  <a:pt x="1677646" y="1991981"/>
                  <a:pt x="900872" y="1365234"/>
                </a:cubicBezTo>
                <a:cubicBezTo>
                  <a:pt x="124098" y="738487"/>
                  <a:pt x="252152" y="228600"/>
                  <a:pt x="0" y="0"/>
                </a:cubicBezTo>
              </a:path>
            </a:pathLst>
          </a:custGeom>
          <a:noFill/>
          <a:ln w="76200">
            <a:solidFill>
              <a:srgbClr val="C0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NGS Will Support Access to </a:t>
            </a:r>
            <a:br>
              <a:rPr lang="en-US" dirty="0"/>
            </a:br>
            <a:r>
              <a:rPr lang="en-US" dirty="0"/>
              <a:t>NAPGD 2022 Heights</a:t>
            </a:r>
          </a:p>
        </p:txBody>
      </p:sp>
      <p:sp>
        <p:nvSpPr>
          <p:cNvPr id="4" name="Date Placeholder 3"/>
          <p:cNvSpPr>
            <a:spLocks noGrp="1"/>
          </p:cNvSpPr>
          <p:nvPr>
            <p:ph type="dt" sz="half" idx="10"/>
          </p:nvPr>
        </p:nvSpPr>
        <p:spPr/>
        <p:txBody>
          <a:bodyPr/>
          <a:lstStyle/>
          <a:p>
            <a:pPr>
              <a:defRPr/>
            </a:pPr>
            <a:r>
              <a:rPr lang="en-US"/>
              <a:t>November 14, 2019</a:t>
            </a:r>
          </a:p>
        </p:txBody>
      </p:sp>
      <p:pic>
        <p:nvPicPr>
          <p:cNvPr id="8" name="Picture 7"/>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306436" y="1215460"/>
            <a:ext cx="1757378" cy="1129743"/>
          </a:xfrm>
          <a:prstGeom prst="rect">
            <a:avLst/>
          </a:prstGeom>
        </p:spPr>
      </p:pic>
      <p:sp>
        <p:nvSpPr>
          <p:cNvPr id="10" name="TextBox 9"/>
          <p:cNvSpPr txBox="1"/>
          <p:nvPr/>
        </p:nvSpPr>
        <p:spPr>
          <a:xfrm>
            <a:off x="6128651" y="2846241"/>
            <a:ext cx="1896673" cy="461665"/>
          </a:xfrm>
          <a:prstGeom prst="rect">
            <a:avLst/>
          </a:prstGeom>
          <a:solidFill>
            <a:schemeClr val="bg1">
              <a:alpha val="22000"/>
            </a:schemeClr>
          </a:solidFill>
        </p:spPr>
        <p:txBody>
          <a:bodyPr wrap="none" rtlCol="0">
            <a:spAutoFit/>
          </a:bodyPr>
          <a:lstStyle/>
          <a:p>
            <a:r>
              <a:rPr lang="en-US" sz="2400" dirty="0">
                <a:solidFill>
                  <a:srgbClr val="C00000"/>
                </a:solidFill>
                <a:latin typeface="Franklin Gothic Heavy" panose="020B0903020102020204" pitchFamily="34" charset="0"/>
              </a:rPr>
              <a:t>GEOID 2022</a:t>
            </a:r>
          </a:p>
        </p:txBody>
      </p:sp>
      <p:pic>
        <p:nvPicPr>
          <p:cNvPr id="29" name="Picture 28"/>
          <p:cNvPicPr>
            <a:picLocks noChangeAspect="1"/>
          </p:cNvPicPr>
          <p:nvPr/>
        </p:nvPicPr>
        <p:blipFill>
          <a:blip r:embed="rId8" cstate="print">
            <a:clrChange>
              <a:clrFrom>
                <a:srgbClr val="FEFEFE"/>
              </a:clrFrom>
              <a:clrTo>
                <a:srgbClr val="FEFEFE">
                  <a:alpha val="0"/>
                </a:srgbClr>
              </a:clrTo>
            </a:clrChange>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tretch>
            <a:fillRect/>
          </a:stretch>
        </p:blipFill>
        <p:spPr>
          <a:xfrm>
            <a:off x="289903" y="5075703"/>
            <a:ext cx="1122059" cy="1054672"/>
          </a:xfrm>
          <a:prstGeom prst="rect">
            <a:avLst/>
          </a:prstGeom>
        </p:spPr>
      </p:pic>
      <p:grpSp>
        <p:nvGrpSpPr>
          <p:cNvPr id="51" name="Group 50"/>
          <p:cNvGrpSpPr/>
          <p:nvPr/>
        </p:nvGrpSpPr>
        <p:grpSpPr>
          <a:xfrm>
            <a:off x="6385436" y="5010208"/>
            <a:ext cx="1572156" cy="1208090"/>
            <a:chOff x="-3890426" y="1371198"/>
            <a:chExt cx="5068383" cy="3560994"/>
          </a:xfrm>
        </p:grpSpPr>
        <p:sp>
          <p:nvSpPr>
            <p:cNvPr id="34" name="Oval 33"/>
            <p:cNvSpPr/>
            <p:nvPr/>
          </p:nvSpPr>
          <p:spPr>
            <a:xfrm>
              <a:off x="-3890426" y="2028305"/>
              <a:ext cx="4554882" cy="2903887"/>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90426" y="3159805"/>
              <a:ext cx="4554882" cy="703549"/>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V="1">
              <a:off x="-1612236" y="1371198"/>
              <a:ext cx="0" cy="2140382"/>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612236" y="3507971"/>
              <a:ext cx="2790193" cy="3608"/>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3640970" y="3511579"/>
              <a:ext cx="2028734" cy="1271690"/>
            </a:xfrm>
            <a:prstGeom prst="line">
              <a:avLst/>
            </a:prstGeom>
            <a:ln w="190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rot="2019703">
            <a:off x="7807342" y="5389388"/>
            <a:ext cx="1479892" cy="369332"/>
          </a:xfrm>
          <a:prstGeom prst="rect">
            <a:avLst/>
          </a:prstGeom>
          <a:noFill/>
        </p:spPr>
        <p:txBody>
          <a:bodyPr wrap="none" rtlCol="0">
            <a:spAutoFit/>
          </a:bodyPr>
          <a:lstStyle/>
          <a:p>
            <a:r>
              <a:rPr lang="en-US" b="1" dirty="0">
                <a:solidFill>
                  <a:srgbClr val="C00000"/>
                </a:solidFill>
              </a:rPr>
              <a:t>official path</a:t>
            </a:r>
          </a:p>
        </p:txBody>
      </p:sp>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3273" t="5155" r="2363" b="24641"/>
          <a:stretch/>
        </p:blipFill>
        <p:spPr>
          <a:xfrm>
            <a:off x="5487488" y="3284285"/>
            <a:ext cx="3199312" cy="1565752"/>
          </a:xfrm>
          <a:prstGeom prst="rect">
            <a:avLst/>
          </a:prstGeom>
        </p:spPr>
      </p:pic>
      <p:sp>
        <p:nvSpPr>
          <p:cNvPr id="7" name="Footer Placeholder 6">
            <a:extLst>
              <a:ext uri="{FF2B5EF4-FFF2-40B4-BE49-F238E27FC236}">
                <a16:creationId xmlns:a16="http://schemas.microsoft.com/office/drawing/2014/main" id="{BC59A46F-EABE-43F7-AEBE-61B0D957734B}"/>
              </a:ext>
            </a:extLst>
          </p:cNvPr>
          <p:cNvSpPr>
            <a:spLocks noGrp="1"/>
          </p:cNvSpPr>
          <p:nvPr>
            <p:ph type="ftr" sz="quarter" idx="11"/>
          </p:nvPr>
        </p:nvSpPr>
        <p:spPr/>
        <p:txBody>
          <a:bodyPr/>
          <a:lstStyle/>
          <a:p>
            <a:pPr>
              <a:defRPr/>
            </a:pPr>
            <a:r>
              <a:rPr lang="en-US"/>
              <a:t>MN Assoc of Floodplain Managers</a:t>
            </a:r>
          </a:p>
        </p:txBody>
      </p:sp>
      <p:sp>
        <p:nvSpPr>
          <p:cNvPr id="9" name="Slide Number Placeholder 8">
            <a:extLst>
              <a:ext uri="{FF2B5EF4-FFF2-40B4-BE49-F238E27FC236}">
                <a16:creationId xmlns:a16="http://schemas.microsoft.com/office/drawing/2014/main" id="{4C60B612-6127-4436-8B36-1D2619162FC3}"/>
              </a:ext>
            </a:extLst>
          </p:cNvPr>
          <p:cNvSpPr>
            <a:spLocks noGrp="1"/>
          </p:cNvSpPr>
          <p:nvPr>
            <p:ph type="sldNum" sz="quarter" idx="12"/>
          </p:nvPr>
        </p:nvSpPr>
        <p:spPr/>
        <p:txBody>
          <a:bodyPr/>
          <a:lstStyle/>
          <a:p>
            <a:pPr>
              <a:defRPr/>
            </a:pPr>
            <a:fld id="{EB6791C4-DF4E-4C17-A41C-B2BEB15390BD}" type="slidenum">
              <a:rPr lang="en-US" smtClean="0"/>
              <a:pPr>
                <a:defRPr/>
              </a:pPr>
              <a:t>25</a:t>
            </a:fld>
            <a:endParaRPr lang="en-US"/>
          </a:p>
        </p:txBody>
      </p:sp>
      <p:sp>
        <p:nvSpPr>
          <p:cNvPr id="20" name="TextBox 19">
            <a:extLst>
              <a:ext uri="{FF2B5EF4-FFF2-40B4-BE49-F238E27FC236}">
                <a16:creationId xmlns:a16="http://schemas.microsoft.com/office/drawing/2014/main" id="{257BC997-8BE3-4CF7-9DD9-021A5383B42D}"/>
              </a:ext>
            </a:extLst>
          </p:cNvPr>
          <p:cNvSpPr txBox="1"/>
          <p:nvPr/>
        </p:nvSpPr>
        <p:spPr>
          <a:xfrm rot="21231376">
            <a:off x="628067" y="1631857"/>
            <a:ext cx="2260600" cy="1938992"/>
          </a:xfrm>
          <a:prstGeom prst="rect">
            <a:avLst/>
          </a:prstGeom>
          <a:solidFill>
            <a:schemeClr val="bg1">
              <a:alpha val="45000"/>
            </a:schemeClr>
          </a:solidFill>
        </p:spPr>
        <p:txBody>
          <a:bodyPr wrap="square" rtlCol="0">
            <a:spAutoFit/>
          </a:bodyPr>
          <a:lstStyle/>
          <a:p>
            <a:r>
              <a:rPr lang="en-US" sz="2400" dirty="0">
                <a:solidFill>
                  <a:srgbClr val="FF0000"/>
                </a:solidFill>
              </a:rPr>
              <a:t>Passive Marks, Datasheets, and Leveling </a:t>
            </a:r>
            <a:r>
              <a:rPr lang="en-US" sz="2400" i="1" dirty="0">
                <a:solidFill>
                  <a:srgbClr val="FF0000"/>
                </a:solidFill>
              </a:rPr>
              <a:t>become secondary due to motion</a:t>
            </a:r>
          </a:p>
        </p:txBody>
      </p:sp>
    </p:spTree>
    <p:extLst>
      <p:ext uri="{BB962C8B-B14F-4D97-AF65-F5344CB8AC3E}">
        <p14:creationId xmlns:p14="http://schemas.microsoft.com/office/powerpoint/2010/main" val="2989245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614093"/>
            <a:ext cx="9144001" cy="857250"/>
          </a:xfrm>
          <a:prstGeom prst="rect">
            <a:avLst/>
          </a:prstGeom>
        </p:spPr>
        <p:txBody>
          <a:bodyPr/>
          <a:lstStyle>
            <a:lvl1pPr>
              <a:defRPr>
                <a:latin typeface="+mj-lt"/>
                <a:ea typeface="+mj-ea"/>
                <a:cs typeface="+mj-cs"/>
              </a:defRPr>
            </a:lvl1pPr>
          </a:lstStyle>
          <a:p>
            <a:pPr algn="ctr"/>
            <a:r>
              <a:rPr lang="en-US" sz="4800" b="1" kern="0" dirty="0">
                <a:solidFill>
                  <a:sysClr val="windowText" lastClr="000000"/>
                </a:solidFill>
                <a:latin typeface="+mn-lt"/>
                <a:cs typeface="Arial" panose="020B0604020202020204" pitchFamily="34" charset="0"/>
              </a:rPr>
              <a:t>Continued Role of Passive Control</a:t>
            </a:r>
          </a:p>
        </p:txBody>
      </p:sp>
      <p:sp>
        <p:nvSpPr>
          <p:cNvPr id="7" name="Content Placeholder 2"/>
          <p:cNvSpPr txBox="1">
            <a:spLocks/>
          </p:cNvSpPr>
          <p:nvPr/>
        </p:nvSpPr>
        <p:spPr>
          <a:xfrm>
            <a:off x="4114801" y="2118941"/>
            <a:ext cx="4876799" cy="440714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b="1" kern="0" dirty="0">
                <a:solidFill>
                  <a:sysClr val="windowText" lastClr="000000"/>
                </a:solidFill>
                <a:latin typeface="Arial" panose="020B0604020202020204" pitchFamily="34" charset="0"/>
                <a:cs typeface="Arial" panose="020B0604020202020204" pitchFamily="34" charset="0"/>
              </a:rPr>
              <a:t>Calibration</a:t>
            </a:r>
            <a:r>
              <a:rPr lang="en-US" sz="2000" kern="0" dirty="0">
                <a:solidFill>
                  <a:sysClr val="windowText" lastClr="000000"/>
                </a:solidFill>
                <a:latin typeface="Arial" panose="020B0604020202020204" pitchFamily="34" charset="0"/>
                <a:cs typeface="Arial" panose="020B0604020202020204" pitchFamily="34" charset="0"/>
              </a:rPr>
              <a:t> sites for GNSS technology, Real Time Network validation, and verification of datum transformation tool results.</a:t>
            </a:r>
          </a:p>
          <a:p>
            <a:endParaRPr lang="en-US" sz="2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Monitoring</a:t>
            </a:r>
            <a:r>
              <a:rPr lang="en-US" sz="2000" kern="0" dirty="0">
                <a:solidFill>
                  <a:sysClr val="windowText" lastClr="000000"/>
                </a:solidFill>
                <a:latin typeface="Arial" panose="020B0604020202020204" pitchFamily="34" charset="0"/>
                <a:cs typeface="Arial" panose="020B0604020202020204" pitchFamily="34" charset="0"/>
              </a:rPr>
              <a:t> Sites for to enhance velocity models (via repeat/campaign GNSS occupations)</a:t>
            </a:r>
          </a:p>
          <a:p>
            <a:endParaRPr lang="en-US" sz="2000" kern="0" dirty="0">
              <a:solidFill>
                <a:sysClr val="windowText" lastClr="000000"/>
              </a:solidFill>
              <a:latin typeface="Arial" panose="020B0604020202020204" pitchFamily="34" charset="0"/>
              <a:cs typeface="Arial" panose="020B0604020202020204" pitchFamily="34" charset="0"/>
            </a:endParaRPr>
          </a:p>
          <a:p>
            <a:r>
              <a:rPr lang="en-US" sz="2000" b="1" kern="0" dirty="0">
                <a:solidFill>
                  <a:sysClr val="windowText" lastClr="000000"/>
                </a:solidFill>
                <a:latin typeface="Arial" panose="020B0604020202020204" pitchFamily="34" charset="0"/>
                <a:cs typeface="Arial" panose="020B0604020202020204" pitchFamily="34" charset="0"/>
              </a:rPr>
              <a:t>Convenience</a:t>
            </a:r>
            <a:r>
              <a:rPr lang="en-US" sz="2000" kern="0" dirty="0">
                <a:solidFill>
                  <a:sysClr val="windowText" lastClr="000000"/>
                </a:solidFill>
                <a:latin typeface="Arial" panose="020B0604020202020204" pitchFamily="34" charset="0"/>
                <a:cs typeface="Arial" panose="020B0604020202020204" pitchFamily="34" charset="0"/>
              </a:rPr>
              <a:t> for local project control, in areas with limited GNSS coverage (e.g. cities, forests), or in the event of GNSS failure (e.g. geomagnetic storms)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64" y="2345669"/>
            <a:ext cx="3573263" cy="3474720"/>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C3D36C94-D996-4B65-B51A-E1ADE3D26F20}"/>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7EB9F127-47B1-4A8A-96BD-DD26F1A7C3E1}"/>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3B888CC8-2EAE-4816-9E53-65D745014D97}"/>
              </a:ext>
            </a:extLst>
          </p:cNvPr>
          <p:cNvSpPr>
            <a:spLocks noGrp="1"/>
          </p:cNvSpPr>
          <p:nvPr>
            <p:ph type="sldNum" sz="quarter" idx="12"/>
          </p:nvPr>
        </p:nvSpPr>
        <p:spPr/>
        <p:txBody>
          <a:bodyPr/>
          <a:lstStyle/>
          <a:p>
            <a:pPr>
              <a:defRPr/>
            </a:pPr>
            <a:fld id="{EB6791C4-DF4E-4C17-A41C-B2BEB15390BD}" type="slidenum">
              <a:rPr lang="en-US" smtClean="0"/>
              <a:pPr>
                <a:defRPr/>
              </a:pPr>
              <a:t>26</a:t>
            </a:fld>
            <a:endParaRPr lang="en-US"/>
          </a:p>
        </p:txBody>
      </p:sp>
    </p:spTree>
    <p:extLst>
      <p:ext uri="{BB962C8B-B14F-4D97-AF65-F5344CB8AC3E}">
        <p14:creationId xmlns:p14="http://schemas.microsoft.com/office/powerpoint/2010/main" val="148350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Content Placeholder 21"/>
          <p:cNvPicPr>
            <a:picLocks noGrp="1" noChangeAspect="1"/>
          </p:cNvPicPr>
          <p:nvPr>
            <p:ph idx="1"/>
          </p:nvPr>
        </p:nvPicPr>
        <p:blipFill>
          <a:blip r:embed="rId3"/>
          <a:stretch>
            <a:fillRect/>
          </a:stretch>
        </p:blipFill>
        <p:spPr>
          <a:xfrm>
            <a:off x="0" y="1103546"/>
            <a:ext cx="9144000" cy="5063657"/>
          </a:xfrm>
          <a:prstGeom prst="rect">
            <a:avLst/>
          </a:prstGeom>
        </p:spPr>
      </p:pic>
      <p:sp>
        <p:nvSpPr>
          <p:cNvPr id="2" name="Date Placeholder 1">
            <a:extLst>
              <a:ext uri="{FF2B5EF4-FFF2-40B4-BE49-F238E27FC236}">
                <a16:creationId xmlns:a16="http://schemas.microsoft.com/office/drawing/2014/main" id="{B5A545BA-FA87-4BCE-B039-078AE0EBFE28}"/>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F86FCC7E-C8BC-47CF-8F53-F6092FD76A1D}"/>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685D968F-6773-442C-8EBF-27609017C21B}"/>
              </a:ext>
            </a:extLst>
          </p:cNvPr>
          <p:cNvSpPr>
            <a:spLocks noGrp="1"/>
          </p:cNvSpPr>
          <p:nvPr>
            <p:ph type="sldNum" sz="quarter" idx="12"/>
          </p:nvPr>
        </p:nvSpPr>
        <p:spPr/>
        <p:txBody>
          <a:bodyPr/>
          <a:lstStyle/>
          <a:p>
            <a:pPr>
              <a:defRPr/>
            </a:pPr>
            <a:fld id="{EB6791C4-DF4E-4C17-A41C-B2BEB15390BD}" type="slidenum">
              <a:rPr lang="en-US" smtClean="0"/>
              <a:pPr>
                <a:defRPr/>
              </a:pPr>
              <a:t>27</a:t>
            </a:fld>
            <a:endParaRPr lang="en-US"/>
          </a:p>
        </p:txBody>
      </p:sp>
      <p:sp>
        <p:nvSpPr>
          <p:cNvPr id="5" name="Rectangle 4">
            <a:extLst>
              <a:ext uri="{FF2B5EF4-FFF2-40B4-BE49-F238E27FC236}">
                <a16:creationId xmlns:a16="http://schemas.microsoft.com/office/drawing/2014/main" id="{08D88899-2891-4A58-9F1D-3D13F47BC0E2}"/>
              </a:ext>
            </a:extLst>
          </p:cNvPr>
          <p:cNvSpPr/>
          <p:nvPr/>
        </p:nvSpPr>
        <p:spPr>
          <a:xfrm>
            <a:off x="38100" y="5043253"/>
            <a:ext cx="9001125" cy="1123950"/>
          </a:xfrm>
          <a:prstGeom prst="rect">
            <a:avLst/>
          </a:prstGeom>
          <a:solidFill>
            <a:srgbClr val="FF0000">
              <a:alpha val="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727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rot="21358309">
            <a:off x="294719" y="506776"/>
            <a:ext cx="2952460" cy="38862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rot="21298007">
            <a:off x="2199646" y="2113349"/>
            <a:ext cx="2945767" cy="388620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440838" y="2576532"/>
            <a:ext cx="3659350" cy="2831544"/>
          </a:xfrm>
          <a:prstGeom prst="rect">
            <a:avLst/>
          </a:prstGeom>
        </p:spPr>
        <p:txBody>
          <a:bodyPr wrap="square">
            <a:spAutoFit/>
          </a:bodyPr>
          <a:lstStyle/>
          <a:p>
            <a:r>
              <a:rPr lang="en-US" sz="2000" dirty="0"/>
              <a:t>Part 1: </a:t>
            </a:r>
          </a:p>
          <a:p>
            <a:r>
              <a:rPr lang="en-US" sz="2000" dirty="0"/>
              <a:t>Geometric Coordinates</a:t>
            </a:r>
          </a:p>
          <a:p>
            <a:endParaRPr lang="en-US" sz="2000" dirty="0"/>
          </a:p>
          <a:p>
            <a:r>
              <a:rPr lang="en-US" sz="2000" dirty="0"/>
              <a:t>Part 2: </a:t>
            </a:r>
          </a:p>
          <a:p>
            <a:r>
              <a:rPr lang="en-US" sz="2000" dirty="0"/>
              <a:t>Geopotential Coordinates</a:t>
            </a:r>
          </a:p>
          <a:p>
            <a:endParaRPr lang="en-US" sz="2000" i="1" dirty="0"/>
          </a:p>
          <a:p>
            <a:r>
              <a:rPr lang="en-US" sz="2000" i="1" dirty="0"/>
              <a:t>Part 3: </a:t>
            </a:r>
          </a:p>
          <a:p>
            <a:r>
              <a:rPr lang="en-US" sz="2000" i="1" dirty="0"/>
              <a:t>Working in the Modernized NSRS</a:t>
            </a:r>
          </a:p>
          <a:p>
            <a:endParaRPr lang="en-US" dirty="0"/>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rot="21243496">
            <a:off x="926269" y="4132522"/>
            <a:ext cx="2910748" cy="38862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310209" y="6324180"/>
            <a:ext cx="3757503" cy="369332"/>
          </a:xfrm>
          <a:prstGeom prst="rect">
            <a:avLst/>
          </a:prstGeom>
        </p:spPr>
        <p:txBody>
          <a:bodyPr wrap="none">
            <a:spAutoFit/>
          </a:bodyPr>
          <a:lstStyle/>
          <a:p>
            <a:pPr algn="r"/>
            <a:r>
              <a:rPr lang="en-US" b="1" dirty="0"/>
              <a:t>… or check out related past webinars.</a:t>
            </a:r>
          </a:p>
        </p:txBody>
      </p:sp>
      <p:sp>
        <p:nvSpPr>
          <p:cNvPr id="12" name="Rectangle 11"/>
          <p:cNvSpPr/>
          <p:nvPr/>
        </p:nvSpPr>
        <p:spPr>
          <a:xfrm>
            <a:off x="4467436" y="591896"/>
            <a:ext cx="3886449" cy="1200329"/>
          </a:xfrm>
          <a:prstGeom prst="rect">
            <a:avLst/>
          </a:prstGeom>
        </p:spPr>
        <p:txBody>
          <a:bodyPr wrap="square">
            <a:spAutoFit/>
          </a:bodyPr>
          <a:lstStyle/>
          <a:p>
            <a:r>
              <a:rPr lang="en-US" sz="3600" dirty="0"/>
              <a:t>Details Available in Blueprints for 2022 </a:t>
            </a:r>
          </a:p>
        </p:txBody>
      </p:sp>
      <p:sp>
        <p:nvSpPr>
          <p:cNvPr id="2" name="Date Placeholder 1">
            <a:extLst>
              <a:ext uri="{FF2B5EF4-FFF2-40B4-BE49-F238E27FC236}">
                <a16:creationId xmlns:a16="http://schemas.microsoft.com/office/drawing/2014/main" id="{10834C5D-8793-450E-AA14-232DEA343378}"/>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CC59F0A6-2353-4933-81A0-E12ADA8A4D8F}"/>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DEF8189B-72F2-4239-ADCA-D70169536FD3}"/>
              </a:ext>
            </a:extLst>
          </p:cNvPr>
          <p:cNvSpPr>
            <a:spLocks noGrp="1"/>
          </p:cNvSpPr>
          <p:nvPr>
            <p:ph type="sldNum" sz="quarter" idx="12"/>
          </p:nvPr>
        </p:nvSpPr>
        <p:spPr/>
        <p:txBody>
          <a:bodyPr/>
          <a:lstStyle/>
          <a:p>
            <a:pPr>
              <a:defRPr/>
            </a:pPr>
            <a:fld id="{EB6791C4-DF4E-4C17-A41C-B2BEB15390BD}" type="slidenum">
              <a:rPr lang="en-US" smtClean="0"/>
              <a:pPr>
                <a:defRPr/>
              </a:pPr>
              <a:t>28</a:t>
            </a:fld>
            <a:endParaRPr lang="en-US"/>
          </a:p>
        </p:txBody>
      </p:sp>
    </p:spTree>
    <p:extLst>
      <p:ext uri="{BB962C8B-B14F-4D97-AF65-F5344CB8AC3E}">
        <p14:creationId xmlns:p14="http://schemas.microsoft.com/office/powerpoint/2010/main" val="23775170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
          <p:cNvGrpSpPr>
            <a:grpSpLocks/>
          </p:cNvGrpSpPr>
          <p:nvPr/>
        </p:nvGrpSpPr>
        <p:grpSpPr bwMode="auto">
          <a:xfrm>
            <a:off x="504268" y="2557952"/>
            <a:ext cx="5600700" cy="3028950"/>
            <a:chOff x="528" y="864"/>
            <a:chExt cx="4704" cy="2544"/>
          </a:xfrm>
        </p:grpSpPr>
        <p:sp>
          <p:nvSpPr>
            <p:cNvPr id="8" name="Arc 13"/>
            <p:cNvSpPr>
              <a:spLocks/>
            </p:cNvSpPr>
            <p:nvPr/>
          </p:nvSpPr>
          <p:spPr bwMode="auto">
            <a:xfrm>
              <a:off x="672" y="1056"/>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9" name="Line 14"/>
            <p:cNvSpPr>
              <a:spLocks noChangeShapeType="1"/>
            </p:cNvSpPr>
            <p:nvPr/>
          </p:nvSpPr>
          <p:spPr bwMode="auto">
            <a:xfrm>
              <a:off x="672" y="864"/>
              <a:ext cx="0" cy="2544"/>
            </a:xfrm>
            <a:prstGeom prst="line">
              <a:avLst/>
            </a:prstGeom>
            <a:noFill/>
            <a:ln w="25400">
              <a:solidFill>
                <a:srgbClr val="FF0000"/>
              </a:solidFill>
              <a:round/>
              <a:headEnd type="triangle" w="med" len="me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0" name="Line 15"/>
            <p:cNvSpPr>
              <a:spLocks noChangeShapeType="1"/>
            </p:cNvSpPr>
            <p:nvPr/>
          </p:nvSpPr>
          <p:spPr bwMode="auto">
            <a:xfrm flipH="1">
              <a:off x="528" y="3264"/>
              <a:ext cx="4704" cy="0"/>
            </a:xfrm>
            <a:prstGeom prst="line">
              <a:avLst/>
            </a:prstGeom>
            <a:noFill/>
            <a:ln w="25400">
              <a:solidFill>
                <a:srgbClr val="FF0000"/>
              </a:solidFill>
              <a:round/>
              <a:headEnd type="triangle" w="med" len="me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grpSp>
      <p:grpSp>
        <p:nvGrpSpPr>
          <p:cNvPr id="11" name="Group 20"/>
          <p:cNvGrpSpPr>
            <a:grpSpLocks/>
          </p:cNvGrpSpPr>
          <p:nvPr/>
        </p:nvGrpSpPr>
        <p:grpSpPr bwMode="auto">
          <a:xfrm>
            <a:off x="1532968" y="2237674"/>
            <a:ext cx="5600700" cy="3028950"/>
            <a:chOff x="960" y="672"/>
            <a:chExt cx="4704" cy="2544"/>
          </a:xfrm>
        </p:grpSpPr>
        <p:sp>
          <p:nvSpPr>
            <p:cNvPr id="12" name="Arc 16"/>
            <p:cNvSpPr>
              <a:spLocks/>
            </p:cNvSpPr>
            <p:nvPr/>
          </p:nvSpPr>
          <p:spPr bwMode="auto">
            <a:xfrm>
              <a:off x="1104" y="864"/>
              <a:ext cx="4272" cy="220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3" name="Line 17"/>
            <p:cNvSpPr>
              <a:spLocks noChangeShapeType="1"/>
            </p:cNvSpPr>
            <p:nvPr/>
          </p:nvSpPr>
          <p:spPr bwMode="auto">
            <a:xfrm>
              <a:off x="1104" y="672"/>
              <a:ext cx="0" cy="2544"/>
            </a:xfrm>
            <a:prstGeom prst="line">
              <a:avLst/>
            </a:prstGeom>
            <a:noFill/>
            <a:ln w="25400">
              <a:solidFill>
                <a:schemeClr val="tx1"/>
              </a:solidFill>
              <a:round/>
              <a:headEnd type="triangle" w="med" len="me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4" name="Line 18"/>
            <p:cNvSpPr>
              <a:spLocks noChangeShapeType="1"/>
            </p:cNvSpPr>
            <p:nvPr/>
          </p:nvSpPr>
          <p:spPr bwMode="auto">
            <a:xfrm flipH="1">
              <a:off x="960" y="3072"/>
              <a:ext cx="4704" cy="0"/>
            </a:xfrm>
            <a:prstGeom prst="line">
              <a:avLst/>
            </a:prstGeom>
            <a:noFill/>
            <a:ln w="25400">
              <a:solidFill>
                <a:schemeClr val="tx1"/>
              </a:solidFill>
              <a:round/>
              <a:headEnd type="triangle" w="med" len="me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grpSp>
      <p:sp>
        <p:nvSpPr>
          <p:cNvPr id="15" name="Line 21"/>
          <p:cNvSpPr>
            <a:spLocks noChangeShapeType="1"/>
          </p:cNvSpPr>
          <p:nvPr/>
        </p:nvSpPr>
        <p:spPr bwMode="auto">
          <a:xfrm flipV="1">
            <a:off x="682862" y="5095175"/>
            <a:ext cx="1021556" cy="307181"/>
          </a:xfrm>
          <a:prstGeom prst="line">
            <a:avLst/>
          </a:prstGeom>
          <a:noFill/>
          <a:ln w="9525">
            <a:solidFill>
              <a:schemeClr val="tx1"/>
            </a:solidFill>
            <a:prstDash val="dash"/>
            <a:round/>
            <a:headEnd type="triangle" w="med" len="med"/>
            <a:tailEnd type="triangle" w="med" len="me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6" name="Freeform 22"/>
          <p:cNvSpPr>
            <a:spLocks/>
          </p:cNvSpPr>
          <p:nvPr/>
        </p:nvSpPr>
        <p:spPr bwMode="auto">
          <a:xfrm rot="21195126">
            <a:off x="3758246" y="1804288"/>
            <a:ext cx="1804988" cy="626269"/>
          </a:xfrm>
          <a:custGeom>
            <a:avLst/>
            <a:gdLst/>
            <a:ahLst/>
            <a:cxnLst>
              <a:cxn ang="0">
                <a:pos x="0" y="0"/>
              </a:cxn>
              <a:cxn ang="0">
                <a:pos x="91" y="36"/>
              </a:cxn>
              <a:cxn ang="0">
                <a:pos x="203" y="51"/>
              </a:cxn>
              <a:cxn ang="0">
                <a:pos x="602" y="86"/>
              </a:cxn>
              <a:cxn ang="0">
                <a:pos x="657" y="101"/>
              </a:cxn>
              <a:cxn ang="0">
                <a:pos x="814" y="192"/>
              </a:cxn>
              <a:cxn ang="0">
                <a:pos x="971" y="207"/>
              </a:cxn>
              <a:cxn ang="0">
                <a:pos x="1092" y="238"/>
              </a:cxn>
              <a:cxn ang="0">
                <a:pos x="1158" y="258"/>
              </a:cxn>
              <a:cxn ang="0">
                <a:pos x="1238" y="303"/>
              </a:cxn>
              <a:cxn ang="0">
                <a:pos x="1274" y="349"/>
              </a:cxn>
              <a:cxn ang="0">
                <a:pos x="1471" y="500"/>
              </a:cxn>
              <a:cxn ang="0">
                <a:pos x="1516" y="526"/>
              </a:cxn>
            </a:cxnLst>
            <a:rect l="0" t="0" r="r" b="b"/>
            <a:pathLst>
              <a:path w="1516" h="526">
                <a:moveTo>
                  <a:pt x="0" y="0"/>
                </a:moveTo>
                <a:cubicBezTo>
                  <a:pt x="31" y="10"/>
                  <a:pt x="59" y="28"/>
                  <a:pt x="91" y="36"/>
                </a:cubicBezTo>
                <a:cubicBezTo>
                  <a:pt x="147" y="51"/>
                  <a:pt x="131" y="46"/>
                  <a:pt x="203" y="51"/>
                </a:cubicBezTo>
                <a:cubicBezTo>
                  <a:pt x="338" y="28"/>
                  <a:pt x="470" y="70"/>
                  <a:pt x="602" y="86"/>
                </a:cubicBezTo>
                <a:cubicBezTo>
                  <a:pt x="621" y="91"/>
                  <a:pt x="638" y="96"/>
                  <a:pt x="657" y="101"/>
                </a:cubicBezTo>
                <a:cubicBezTo>
                  <a:pt x="704" y="135"/>
                  <a:pt x="758" y="178"/>
                  <a:pt x="814" y="192"/>
                </a:cubicBezTo>
                <a:cubicBezTo>
                  <a:pt x="863" y="204"/>
                  <a:pt x="921" y="203"/>
                  <a:pt x="971" y="207"/>
                </a:cubicBezTo>
                <a:cubicBezTo>
                  <a:pt x="1014" y="214"/>
                  <a:pt x="1050" y="232"/>
                  <a:pt x="1092" y="238"/>
                </a:cubicBezTo>
                <a:cubicBezTo>
                  <a:pt x="1114" y="247"/>
                  <a:pt x="1136" y="251"/>
                  <a:pt x="1158" y="258"/>
                </a:cubicBezTo>
                <a:cubicBezTo>
                  <a:pt x="1184" y="275"/>
                  <a:pt x="1212" y="286"/>
                  <a:pt x="1238" y="303"/>
                </a:cubicBezTo>
                <a:cubicBezTo>
                  <a:pt x="1261" y="318"/>
                  <a:pt x="1253" y="328"/>
                  <a:pt x="1274" y="349"/>
                </a:cubicBezTo>
                <a:cubicBezTo>
                  <a:pt x="1331" y="406"/>
                  <a:pt x="1393" y="474"/>
                  <a:pt x="1471" y="500"/>
                </a:cubicBezTo>
                <a:cubicBezTo>
                  <a:pt x="1480" y="510"/>
                  <a:pt x="1502" y="526"/>
                  <a:pt x="1516" y="526"/>
                </a:cubicBezTo>
              </a:path>
            </a:pathLst>
          </a:custGeom>
          <a:noFill/>
          <a:ln w="50800" cap="flat" cmpd="sng">
            <a:solidFill>
              <a:srgbClr val="339966"/>
            </a:solidFill>
            <a:prstDash val="solid"/>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7" name="Oval 23"/>
          <p:cNvSpPr>
            <a:spLocks noChangeArrowheads="1"/>
          </p:cNvSpPr>
          <p:nvPr/>
        </p:nvSpPr>
        <p:spPr bwMode="auto">
          <a:xfrm>
            <a:off x="4733368" y="2009074"/>
            <a:ext cx="57150" cy="57150"/>
          </a:xfrm>
          <a:prstGeom prst="ellipse">
            <a:avLst/>
          </a:prstGeom>
          <a:solidFill>
            <a:schemeClr val="accent1"/>
          </a:solidFill>
          <a:ln w="9525" algn="ctr">
            <a:solidFill>
              <a:schemeClr val="tx1"/>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8" name="Line 25"/>
          <p:cNvSpPr>
            <a:spLocks noChangeShapeType="1"/>
          </p:cNvSpPr>
          <p:nvPr/>
        </p:nvSpPr>
        <p:spPr bwMode="auto">
          <a:xfrm flipH="1">
            <a:off x="4020185" y="2035269"/>
            <a:ext cx="735806" cy="1410891"/>
          </a:xfrm>
          <a:prstGeom prst="line">
            <a:avLst/>
          </a:prstGeom>
          <a:noFill/>
          <a:ln w="25400" cap="rnd">
            <a:solidFill>
              <a:srgbClr val="FF0000"/>
            </a:solidFill>
            <a:prstDash val="sysDot"/>
            <a:round/>
            <a:headEnd type="stealth" w="med" len="me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19" name="Text Box 26"/>
          <p:cNvSpPr txBox="1">
            <a:spLocks noChangeArrowheads="1"/>
          </p:cNvSpPr>
          <p:nvPr/>
        </p:nvSpPr>
        <p:spPr bwMode="auto">
          <a:xfrm rot="20455494">
            <a:off x="646945" y="4971826"/>
            <a:ext cx="829073" cy="369332"/>
          </a:xfrm>
          <a:prstGeom prst="rect">
            <a:avLst/>
          </a:prstGeom>
          <a:noFill/>
          <a:ln w="9525" algn="ctr">
            <a:noFill/>
            <a:miter lim="800000"/>
            <a:headEnd/>
            <a:tailEnd/>
          </a:ln>
          <a:effectLst/>
        </p:spPr>
        <p:txBody>
          <a:bodyPr wrap="none">
            <a:spAutoFit/>
          </a:bodyPr>
          <a:lstStyle/>
          <a:p>
            <a:pPr defTabSz="457200" fontAlgn="base">
              <a:spcBef>
                <a:spcPct val="0"/>
              </a:spcBef>
              <a:spcAft>
                <a:spcPct val="0"/>
              </a:spcAft>
            </a:pPr>
            <a:r>
              <a:rPr lang="en-US" dirty="0">
                <a:solidFill>
                  <a:prstClr val="black"/>
                </a:solidFill>
                <a:latin typeface="Calibri" charset="0"/>
                <a:ea typeface="ＭＳ Ｐゴシック" charset="0"/>
              </a:rPr>
              <a:t>~2.2 m</a:t>
            </a:r>
          </a:p>
        </p:txBody>
      </p:sp>
      <p:sp>
        <p:nvSpPr>
          <p:cNvPr id="20" name="Text Box 27"/>
          <p:cNvSpPr txBox="1">
            <a:spLocks noChangeArrowheads="1"/>
          </p:cNvSpPr>
          <p:nvPr/>
        </p:nvSpPr>
        <p:spPr bwMode="auto">
          <a:xfrm>
            <a:off x="1153159" y="5515882"/>
            <a:ext cx="1487908" cy="369332"/>
          </a:xfrm>
          <a:prstGeom prst="rect">
            <a:avLst/>
          </a:prstGeom>
          <a:noFill/>
          <a:ln w="9525" algn="ctr">
            <a:noFill/>
            <a:miter lim="800000"/>
            <a:headEnd/>
            <a:tailEnd/>
          </a:ln>
          <a:effectLst/>
        </p:spPr>
        <p:txBody>
          <a:bodyPr wrap="none">
            <a:spAutoFit/>
          </a:bodyPr>
          <a:lstStyle/>
          <a:p>
            <a:pPr defTabSz="457200" fontAlgn="base">
              <a:spcBef>
                <a:spcPct val="0"/>
              </a:spcBef>
              <a:spcAft>
                <a:spcPct val="0"/>
              </a:spcAft>
            </a:pPr>
            <a:r>
              <a:rPr lang="en-US" dirty="0">
                <a:solidFill>
                  <a:prstClr val="black"/>
                </a:solidFill>
                <a:latin typeface="Calibri" charset="0"/>
                <a:ea typeface="ＭＳ Ｐゴシック" charset="0"/>
              </a:rPr>
              <a:t>NAD 83 origin</a:t>
            </a:r>
          </a:p>
        </p:txBody>
      </p:sp>
      <p:sp>
        <p:nvSpPr>
          <p:cNvPr id="21" name="Line 28"/>
          <p:cNvSpPr>
            <a:spLocks noChangeShapeType="1"/>
          </p:cNvSpPr>
          <p:nvPr/>
        </p:nvSpPr>
        <p:spPr bwMode="auto">
          <a:xfrm flipH="1" flipV="1">
            <a:off x="740013" y="5480936"/>
            <a:ext cx="413147" cy="113951"/>
          </a:xfrm>
          <a:prstGeom prst="line">
            <a:avLst/>
          </a:prstGeom>
          <a:noFill/>
          <a:ln w="9525">
            <a:solidFill>
              <a:schemeClr val="tx1"/>
            </a:solidFill>
            <a:round/>
            <a:headEnd/>
            <a:tailEnd type="triangle" w="med" len="me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2" name="Text Box 29"/>
          <p:cNvSpPr txBox="1">
            <a:spLocks noChangeArrowheads="1"/>
          </p:cNvSpPr>
          <p:nvPr/>
        </p:nvSpPr>
        <p:spPr bwMode="auto">
          <a:xfrm>
            <a:off x="1821099" y="4267690"/>
            <a:ext cx="1375698" cy="369332"/>
          </a:xfrm>
          <a:prstGeom prst="rect">
            <a:avLst/>
          </a:prstGeom>
          <a:noFill/>
          <a:ln w="9525" algn="ctr">
            <a:noFill/>
            <a:miter lim="800000"/>
            <a:headEnd/>
            <a:tailEnd/>
          </a:ln>
          <a:effectLst/>
        </p:spPr>
        <p:txBody>
          <a:bodyPr wrap="none">
            <a:spAutoFit/>
          </a:bodyPr>
          <a:lstStyle/>
          <a:p>
            <a:pPr defTabSz="457200" fontAlgn="base">
              <a:spcBef>
                <a:spcPct val="0"/>
              </a:spcBef>
              <a:spcAft>
                <a:spcPct val="0"/>
              </a:spcAft>
            </a:pPr>
            <a:r>
              <a:rPr lang="en-US" dirty="0" err="1">
                <a:solidFill>
                  <a:prstClr val="black"/>
                </a:solidFill>
                <a:latin typeface="Calibri" charset="0"/>
                <a:ea typeface="ＭＳ Ｐゴシック" charset="0"/>
              </a:rPr>
              <a:t>ITRFxx</a:t>
            </a:r>
            <a:r>
              <a:rPr lang="en-US" dirty="0">
                <a:solidFill>
                  <a:prstClr val="black"/>
                </a:solidFill>
                <a:latin typeface="Calibri" charset="0"/>
                <a:ea typeface="ＭＳ Ｐゴシック" charset="0"/>
              </a:rPr>
              <a:t> origin</a:t>
            </a:r>
          </a:p>
        </p:txBody>
      </p:sp>
      <p:sp>
        <p:nvSpPr>
          <p:cNvPr id="23" name="Line 30"/>
          <p:cNvSpPr>
            <a:spLocks noChangeShapeType="1"/>
          </p:cNvSpPr>
          <p:nvPr/>
        </p:nvSpPr>
        <p:spPr bwMode="auto">
          <a:xfrm flipH="1">
            <a:off x="1755616" y="4521294"/>
            <a:ext cx="233363" cy="531019"/>
          </a:xfrm>
          <a:prstGeom prst="line">
            <a:avLst/>
          </a:prstGeom>
          <a:noFill/>
          <a:ln w="9525">
            <a:solidFill>
              <a:schemeClr val="tx1"/>
            </a:solidFill>
            <a:round/>
            <a:headEnd/>
            <a:tailEnd type="triangle" w="med" len="me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4" name="Line 31"/>
          <p:cNvSpPr>
            <a:spLocks noChangeShapeType="1"/>
          </p:cNvSpPr>
          <p:nvPr/>
        </p:nvSpPr>
        <p:spPr bwMode="auto">
          <a:xfrm>
            <a:off x="4092812" y="3306855"/>
            <a:ext cx="126206" cy="67866"/>
          </a:xfrm>
          <a:prstGeom prst="line">
            <a:avLst/>
          </a:prstGeom>
          <a:noFill/>
          <a:ln w="9525">
            <a:solidFill>
              <a:schemeClr val="tx1"/>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5" name="Line 32"/>
          <p:cNvSpPr>
            <a:spLocks noChangeShapeType="1"/>
          </p:cNvSpPr>
          <p:nvPr/>
        </p:nvSpPr>
        <p:spPr bwMode="auto">
          <a:xfrm flipV="1">
            <a:off x="4161869" y="3374721"/>
            <a:ext cx="60722" cy="117872"/>
          </a:xfrm>
          <a:prstGeom prst="line">
            <a:avLst/>
          </a:prstGeom>
          <a:noFill/>
          <a:ln w="9525">
            <a:solidFill>
              <a:schemeClr val="tx1"/>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6" name="Line 33"/>
          <p:cNvSpPr>
            <a:spLocks noChangeShapeType="1"/>
          </p:cNvSpPr>
          <p:nvPr/>
        </p:nvSpPr>
        <p:spPr bwMode="auto">
          <a:xfrm>
            <a:off x="4503579" y="2769884"/>
            <a:ext cx="146447" cy="45244"/>
          </a:xfrm>
          <a:prstGeom prst="line">
            <a:avLst/>
          </a:prstGeom>
          <a:noFill/>
          <a:ln w="9525">
            <a:solidFill>
              <a:schemeClr val="tx1"/>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7" name="Line 34"/>
          <p:cNvSpPr>
            <a:spLocks noChangeShapeType="1"/>
          </p:cNvSpPr>
          <p:nvPr/>
        </p:nvSpPr>
        <p:spPr bwMode="auto">
          <a:xfrm flipV="1">
            <a:off x="4615497" y="2815127"/>
            <a:ext cx="38100" cy="117872"/>
          </a:xfrm>
          <a:prstGeom prst="line">
            <a:avLst/>
          </a:prstGeom>
          <a:noFill/>
          <a:ln w="9525">
            <a:solidFill>
              <a:schemeClr val="tx1"/>
            </a:solidFill>
            <a:round/>
            <a:headEn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8" name="Line 24"/>
          <p:cNvSpPr>
            <a:spLocks noChangeShapeType="1"/>
          </p:cNvSpPr>
          <p:nvPr/>
        </p:nvSpPr>
        <p:spPr bwMode="auto">
          <a:xfrm flipH="1">
            <a:off x="4464288" y="2043603"/>
            <a:ext cx="294085" cy="847725"/>
          </a:xfrm>
          <a:prstGeom prst="line">
            <a:avLst/>
          </a:prstGeom>
          <a:noFill/>
          <a:ln w="25400" cap="rnd">
            <a:solidFill>
              <a:schemeClr val="tx1"/>
            </a:solidFill>
            <a:prstDash val="sysDot"/>
            <a:round/>
            <a:headEnd type="stealth" w="med" len="med"/>
            <a:tailEnd/>
          </a:ln>
          <a:effectLst/>
        </p:spPr>
        <p:txBody>
          <a:bodyPr wrap="none" anchor="ctr"/>
          <a:lstStyle/>
          <a:p>
            <a:pPr defTabSz="457200" fontAlgn="base">
              <a:spcBef>
                <a:spcPct val="0"/>
              </a:spcBef>
              <a:spcAft>
                <a:spcPct val="0"/>
              </a:spcAft>
            </a:pPr>
            <a:endParaRPr lang="en-US">
              <a:solidFill>
                <a:prstClr val="black"/>
              </a:solidFill>
              <a:latin typeface="Calibri" charset="0"/>
              <a:ea typeface="ＭＳ Ｐゴシック" charset="0"/>
            </a:endParaRPr>
          </a:p>
        </p:txBody>
      </p:sp>
      <p:sp>
        <p:nvSpPr>
          <p:cNvPr id="29" name="Text Box 35"/>
          <p:cNvSpPr txBox="1">
            <a:spLocks noChangeArrowheads="1"/>
          </p:cNvSpPr>
          <p:nvPr/>
        </p:nvSpPr>
        <p:spPr bwMode="auto">
          <a:xfrm rot="1677118">
            <a:off x="4825598" y="1974428"/>
            <a:ext cx="1566454" cy="369332"/>
          </a:xfrm>
          <a:prstGeom prst="rect">
            <a:avLst/>
          </a:prstGeom>
          <a:noFill/>
          <a:ln w="9525" algn="ctr">
            <a:noFill/>
            <a:miter lim="800000"/>
            <a:headEnd/>
            <a:tailEnd/>
          </a:ln>
          <a:effectLst/>
        </p:spPr>
        <p:txBody>
          <a:bodyPr wrap="none">
            <a:spAutoFit/>
          </a:bodyPr>
          <a:lstStyle/>
          <a:p>
            <a:pPr defTabSz="457200" fontAlgn="base">
              <a:spcBef>
                <a:spcPct val="0"/>
              </a:spcBef>
              <a:spcAft>
                <a:spcPct val="0"/>
              </a:spcAft>
            </a:pPr>
            <a:r>
              <a:rPr lang="en-US" dirty="0">
                <a:solidFill>
                  <a:prstClr val="black"/>
                </a:solidFill>
                <a:latin typeface="Calibri" charset="0"/>
                <a:ea typeface="ＭＳ Ｐゴシック" charset="0"/>
              </a:rPr>
              <a:t>Earth’s Surface</a:t>
            </a:r>
          </a:p>
        </p:txBody>
      </p:sp>
      <p:sp>
        <p:nvSpPr>
          <p:cNvPr id="30" name="Text Box 36"/>
          <p:cNvSpPr txBox="1">
            <a:spLocks noChangeArrowheads="1"/>
          </p:cNvSpPr>
          <p:nvPr/>
        </p:nvSpPr>
        <p:spPr bwMode="auto">
          <a:xfrm>
            <a:off x="3846353" y="2294824"/>
            <a:ext cx="747320" cy="369332"/>
          </a:xfrm>
          <a:prstGeom prst="rect">
            <a:avLst/>
          </a:prstGeom>
          <a:noFill/>
          <a:ln w="9525" algn="ctr">
            <a:noFill/>
            <a:miter lim="800000"/>
            <a:headEnd/>
            <a:tailEnd/>
          </a:ln>
          <a:effectLst/>
        </p:spPr>
        <p:txBody>
          <a:bodyPr wrap="none">
            <a:spAutoFit/>
          </a:bodyPr>
          <a:lstStyle/>
          <a:p>
            <a:pPr defTabSz="457200" fontAlgn="base">
              <a:spcBef>
                <a:spcPct val="0"/>
              </a:spcBef>
              <a:spcAft>
                <a:spcPct val="0"/>
              </a:spcAft>
            </a:pPr>
            <a:r>
              <a:rPr lang="en-US">
                <a:solidFill>
                  <a:srgbClr val="FF3300"/>
                </a:solidFill>
                <a:latin typeface="Calibri" charset="0"/>
                <a:ea typeface="ＭＳ Ｐゴシック" charset="0"/>
              </a:rPr>
              <a:t>h</a:t>
            </a:r>
            <a:r>
              <a:rPr lang="en-US" baseline="-25000">
                <a:solidFill>
                  <a:srgbClr val="FF3300"/>
                </a:solidFill>
                <a:latin typeface="Calibri" charset="0"/>
                <a:ea typeface="ＭＳ Ｐゴシック" charset="0"/>
              </a:rPr>
              <a:t>NAD83</a:t>
            </a:r>
          </a:p>
        </p:txBody>
      </p:sp>
      <p:sp>
        <p:nvSpPr>
          <p:cNvPr id="31" name="Text Box 37"/>
          <p:cNvSpPr txBox="1">
            <a:spLocks noChangeArrowheads="1"/>
          </p:cNvSpPr>
          <p:nvPr/>
        </p:nvSpPr>
        <p:spPr bwMode="auto">
          <a:xfrm>
            <a:off x="4588112" y="2409124"/>
            <a:ext cx="647934" cy="369332"/>
          </a:xfrm>
          <a:prstGeom prst="rect">
            <a:avLst/>
          </a:prstGeom>
          <a:noFill/>
          <a:ln w="9525" algn="ctr">
            <a:noFill/>
            <a:miter lim="800000"/>
            <a:headEnd/>
            <a:tailEnd/>
          </a:ln>
          <a:effectLst/>
        </p:spPr>
        <p:txBody>
          <a:bodyPr wrap="none">
            <a:spAutoFit/>
          </a:bodyPr>
          <a:lstStyle/>
          <a:p>
            <a:pPr defTabSz="457200" fontAlgn="base">
              <a:spcBef>
                <a:spcPct val="0"/>
              </a:spcBef>
              <a:spcAft>
                <a:spcPct val="0"/>
              </a:spcAft>
            </a:pPr>
            <a:r>
              <a:rPr lang="en-US" dirty="0" err="1">
                <a:solidFill>
                  <a:prstClr val="black"/>
                </a:solidFill>
                <a:latin typeface="Calibri" charset="0"/>
                <a:ea typeface="ＭＳ Ｐゴシック" charset="0"/>
              </a:rPr>
              <a:t>h</a:t>
            </a:r>
            <a:r>
              <a:rPr lang="en-US" baseline="-25000" dirty="0" err="1">
                <a:solidFill>
                  <a:prstClr val="black"/>
                </a:solidFill>
                <a:latin typeface="Calibri" charset="0"/>
                <a:ea typeface="ＭＳ Ｐゴシック" charset="0"/>
              </a:rPr>
              <a:t>IGSxx</a:t>
            </a:r>
            <a:endParaRPr lang="en-US" baseline="-25000" dirty="0">
              <a:solidFill>
                <a:prstClr val="black"/>
              </a:solidFill>
              <a:latin typeface="Calibri" charset="0"/>
              <a:ea typeface="ＭＳ Ｐゴシック" charset="0"/>
            </a:endParaRPr>
          </a:p>
        </p:txBody>
      </p:sp>
      <p:sp>
        <p:nvSpPr>
          <p:cNvPr id="34" name="Text Box 39"/>
          <p:cNvSpPr txBox="1">
            <a:spLocks noChangeArrowheads="1"/>
          </p:cNvSpPr>
          <p:nvPr/>
        </p:nvSpPr>
        <p:spPr bwMode="auto">
          <a:xfrm>
            <a:off x="7190220" y="2280960"/>
            <a:ext cx="1667513" cy="923330"/>
          </a:xfrm>
          <a:prstGeom prst="rect">
            <a:avLst/>
          </a:prstGeom>
          <a:noFill/>
          <a:ln w="9525" algn="ctr">
            <a:noFill/>
            <a:miter lim="800000"/>
            <a:headEnd/>
            <a:tailEnd/>
          </a:ln>
          <a:effectLst/>
        </p:spPr>
        <p:txBody>
          <a:bodyPr wrap="square">
            <a:spAutoFit/>
          </a:bodyPr>
          <a:lstStyle/>
          <a:p>
            <a:pPr defTabSz="457200" fontAlgn="base">
              <a:spcBef>
                <a:spcPct val="0"/>
              </a:spcBef>
              <a:spcAft>
                <a:spcPct val="0"/>
              </a:spcAft>
            </a:pPr>
            <a:r>
              <a:rPr lang="en-US" dirty="0">
                <a:solidFill>
                  <a:prstClr val="black"/>
                </a:solidFill>
                <a:latin typeface="Symbol" panose="05050102010706020507" pitchFamily="18" charset="2"/>
                <a:ea typeface="ＭＳ Ｐゴシック" charset="0"/>
              </a:rPr>
              <a:t>f</a:t>
            </a:r>
            <a:r>
              <a:rPr lang="en-US" baseline="-25000" dirty="0">
                <a:solidFill>
                  <a:prstClr val="black"/>
                </a:solidFill>
                <a:latin typeface="Calibri" charset="0"/>
                <a:ea typeface="ＭＳ Ｐゴシック" charset="0"/>
              </a:rPr>
              <a:t>NAD83</a:t>
            </a:r>
            <a:r>
              <a:rPr lang="en-US" dirty="0">
                <a:solidFill>
                  <a:prstClr val="black"/>
                </a:solidFill>
                <a:latin typeface="Calibri" charset="0"/>
                <a:ea typeface="ＭＳ Ｐゴシック" charset="0"/>
              </a:rPr>
              <a:t> – </a:t>
            </a:r>
            <a:r>
              <a:rPr lang="en-US" dirty="0" err="1">
                <a:solidFill>
                  <a:prstClr val="black"/>
                </a:solidFill>
                <a:latin typeface="Symbol" panose="05050102010706020507" pitchFamily="18" charset="2"/>
                <a:ea typeface="ＭＳ Ｐゴシック" charset="0"/>
              </a:rPr>
              <a:t>f</a:t>
            </a:r>
            <a:r>
              <a:rPr lang="en-US" baseline="-25000" dirty="0" err="1">
                <a:solidFill>
                  <a:prstClr val="black"/>
                </a:solidFill>
                <a:latin typeface="Calibri" charset="0"/>
                <a:ea typeface="ＭＳ Ｐゴシック" charset="0"/>
              </a:rPr>
              <a:t>ITRFxx</a:t>
            </a:r>
            <a:r>
              <a:rPr lang="en-US" baseline="-25000" dirty="0">
                <a:solidFill>
                  <a:prstClr val="black"/>
                </a:solidFill>
                <a:latin typeface="Calibri" charset="0"/>
                <a:ea typeface="ＭＳ Ｐゴシック" charset="0"/>
              </a:rPr>
              <a:t> </a:t>
            </a:r>
          </a:p>
          <a:p>
            <a:pPr defTabSz="457200" fontAlgn="base">
              <a:spcBef>
                <a:spcPct val="0"/>
              </a:spcBef>
              <a:spcAft>
                <a:spcPct val="0"/>
              </a:spcAft>
            </a:pPr>
            <a:r>
              <a:rPr lang="en-US" dirty="0">
                <a:solidFill>
                  <a:prstClr val="black"/>
                </a:solidFill>
                <a:latin typeface="Symbol" panose="05050102010706020507" pitchFamily="18" charset="2"/>
                <a:ea typeface="ＭＳ Ｐゴシック" charset="0"/>
              </a:rPr>
              <a:t>l</a:t>
            </a:r>
            <a:r>
              <a:rPr lang="en-US" baseline="-25000" dirty="0">
                <a:solidFill>
                  <a:prstClr val="black"/>
                </a:solidFill>
                <a:latin typeface="Calibri" charset="0"/>
                <a:ea typeface="ＭＳ Ｐゴシック" charset="0"/>
              </a:rPr>
              <a:t>NAD83</a:t>
            </a:r>
            <a:r>
              <a:rPr lang="en-US" dirty="0">
                <a:solidFill>
                  <a:prstClr val="black"/>
                </a:solidFill>
                <a:latin typeface="Calibri" charset="0"/>
                <a:ea typeface="ＭＳ Ｐゴシック" charset="0"/>
              </a:rPr>
              <a:t> – </a:t>
            </a:r>
            <a:r>
              <a:rPr lang="en-US" dirty="0" err="1">
                <a:solidFill>
                  <a:prstClr val="black"/>
                </a:solidFill>
                <a:latin typeface="Symbol" panose="05050102010706020507" pitchFamily="18" charset="2"/>
                <a:ea typeface="ＭＳ Ｐゴシック" charset="0"/>
              </a:rPr>
              <a:t>l</a:t>
            </a:r>
            <a:r>
              <a:rPr lang="en-US" baseline="-25000" dirty="0" err="1">
                <a:solidFill>
                  <a:prstClr val="black"/>
                </a:solidFill>
                <a:latin typeface="Calibri" charset="0"/>
                <a:ea typeface="ＭＳ Ｐゴシック" charset="0"/>
              </a:rPr>
              <a:t>ITRFxx</a:t>
            </a:r>
            <a:r>
              <a:rPr lang="en-US" baseline="-25000" dirty="0">
                <a:solidFill>
                  <a:prstClr val="black"/>
                </a:solidFill>
                <a:latin typeface="Calibri" charset="0"/>
                <a:ea typeface="ＭＳ Ｐゴシック" charset="0"/>
              </a:rPr>
              <a:t> </a:t>
            </a:r>
          </a:p>
          <a:p>
            <a:pPr defTabSz="457200" fontAlgn="base">
              <a:spcBef>
                <a:spcPct val="0"/>
              </a:spcBef>
              <a:spcAft>
                <a:spcPct val="0"/>
              </a:spcAft>
            </a:pPr>
            <a:r>
              <a:rPr lang="en-US" dirty="0">
                <a:solidFill>
                  <a:prstClr val="black"/>
                </a:solidFill>
                <a:latin typeface="Calibri" charset="0"/>
                <a:ea typeface="ＭＳ Ｐゴシック" charset="0"/>
              </a:rPr>
              <a:t>h</a:t>
            </a:r>
            <a:r>
              <a:rPr lang="en-US" baseline="-25000" dirty="0">
                <a:solidFill>
                  <a:prstClr val="black"/>
                </a:solidFill>
                <a:latin typeface="Calibri" charset="0"/>
                <a:ea typeface="ＭＳ Ｐゴシック" charset="0"/>
              </a:rPr>
              <a:t>NAD83</a:t>
            </a:r>
            <a:r>
              <a:rPr lang="en-US" dirty="0">
                <a:solidFill>
                  <a:prstClr val="black"/>
                </a:solidFill>
                <a:latin typeface="Calibri" charset="0"/>
                <a:ea typeface="ＭＳ Ｐゴシック" charset="0"/>
              </a:rPr>
              <a:t> – </a:t>
            </a:r>
            <a:r>
              <a:rPr lang="en-US" dirty="0" err="1">
                <a:solidFill>
                  <a:prstClr val="black"/>
                </a:solidFill>
                <a:latin typeface="Calibri" charset="0"/>
                <a:ea typeface="ＭＳ Ｐゴシック" charset="0"/>
              </a:rPr>
              <a:t>h</a:t>
            </a:r>
            <a:r>
              <a:rPr lang="en-US" baseline="-25000" dirty="0" err="1">
                <a:solidFill>
                  <a:prstClr val="black"/>
                </a:solidFill>
                <a:latin typeface="Calibri" charset="0"/>
                <a:ea typeface="ＭＳ Ｐゴシック" charset="0"/>
              </a:rPr>
              <a:t>ITRFxx</a:t>
            </a:r>
            <a:r>
              <a:rPr lang="en-US" baseline="-25000" dirty="0">
                <a:solidFill>
                  <a:prstClr val="black"/>
                </a:solidFill>
                <a:latin typeface="Calibri" charset="0"/>
                <a:ea typeface="ＭＳ Ｐゴシック" charset="0"/>
              </a:rPr>
              <a:t> </a:t>
            </a:r>
          </a:p>
        </p:txBody>
      </p:sp>
      <p:sp>
        <p:nvSpPr>
          <p:cNvPr id="2" name="TextBox 1"/>
          <p:cNvSpPr txBox="1"/>
          <p:nvPr/>
        </p:nvSpPr>
        <p:spPr>
          <a:xfrm>
            <a:off x="5767899" y="4209573"/>
            <a:ext cx="965777" cy="923330"/>
          </a:xfrm>
          <a:prstGeom prst="rect">
            <a:avLst/>
          </a:prstGeom>
          <a:noFill/>
        </p:spPr>
        <p:txBody>
          <a:bodyPr wrap="none" rtlCol="0">
            <a:spAutoFit/>
          </a:bodyPr>
          <a:lstStyle/>
          <a:p>
            <a:pPr defTabSz="457200" fontAlgn="base">
              <a:spcBef>
                <a:spcPct val="0"/>
              </a:spcBef>
              <a:spcAft>
                <a:spcPct val="0"/>
              </a:spcAft>
            </a:pPr>
            <a:r>
              <a:rPr lang="en-US" dirty="0">
                <a:solidFill>
                  <a:srgbClr val="4F81BD"/>
                </a:solidFill>
                <a:latin typeface="Calibri" charset="0"/>
                <a:ea typeface="ＭＳ Ｐゴシック" charset="0"/>
              </a:rPr>
              <a:t>same</a:t>
            </a:r>
          </a:p>
          <a:p>
            <a:pPr defTabSz="457200" fontAlgn="base">
              <a:spcBef>
                <a:spcPct val="0"/>
              </a:spcBef>
              <a:spcAft>
                <a:spcPct val="0"/>
              </a:spcAft>
            </a:pPr>
            <a:r>
              <a:rPr lang="en-US" dirty="0">
                <a:solidFill>
                  <a:srgbClr val="4F81BD"/>
                </a:solidFill>
                <a:latin typeface="Calibri" charset="0"/>
                <a:ea typeface="ＭＳ Ｐゴシック" charset="0"/>
              </a:rPr>
              <a:t>GRS-80</a:t>
            </a:r>
          </a:p>
          <a:p>
            <a:pPr defTabSz="457200" fontAlgn="base">
              <a:spcBef>
                <a:spcPct val="0"/>
              </a:spcBef>
              <a:spcAft>
                <a:spcPct val="0"/>
              </a:spcAft>
            </a:pPr>
            <a:r>
              <a:rPr lang="en-US" dirty="0">
                <a:solidFill>
                  <a:srgbClr val="4F81BD"/>
                </a:solidFill>
                <a:latin typeface="Calibri" charset="0"/>
                <a:ea typeface="ＭＳ Ｐゴシック" charset="0"/>
              </a:rPr>
              <a:t>ellipsoid</a:t>
            </a:r>
          </a:p>
        </p:txBody>
      </p:sp>
      <p:cxnSp>
        <p:nvCxnSpPr>
          <p:cNvPr id="6" name="Straight Arrow Connector 5"/>
          <p:cNvCxnSpPr>
            <a:stCxn id="2" idx="0"/>
          </p:cNvCxnSpPr>
          <p:nvPr/>
        </p:nvCxnSpPr>
        <p:spPr>
          <a:xfrm flipV="1">
            <a:off x="6277013" y="3971871"/>
            <a:ext cx="27981" cy="2377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 idx="1"/>
          </p:cNvCxnSpPr>
          <p:nvPr/>
        </p:nvCxnSpPr>
        <p:spPr>
          <a:xfrm flipH="1" flipV="1">
            <a:off x="5520238" y="4598684"/>
            <a:ext cx="247660" cy="7255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itle 1"/>
          <p:cNvSpPr>
            <a:spLocks noGrp="1"/>
          </p:cNvSpPr>
          <p:nvPr>
            <p:ph type="title"/>
          </p:nvPr>
        </p:nvSpPr>
        <p:spPr>
          <a:xfrm>
            <a:off x="1400175" y="1030686"/>
            <a:ext cx="6343650" cy="779318"/>
          </a:xfrm>
        </p:spPr>
        <p:txBody>
          <a:bodyPr/>
          <a:lstStyle/>
          <a:p>
            <a:r>
              <a:rPr lang="en-US" dirty="0"/>
              <a:t>NAD 83’s non-</a:t>
            </a:r>
            <a:r>
              <a:rPr lang="en-US" dirty="0" err="1"/>
              <a:t>geocentricity</a:t>
            </a:r>
            <a:endParaRPr lang="en-US" dirty="0"/>
          </a:p>
        </p:txBody>
      </p:sp>
      <p:sp>
        <p:nvSpPr>
          <p:cNvPr id="43" name="Rectangle 42"/>
          <p:cNvSpPr/>
          <p:nvPr/>
        </p:nvSpPr>
        <p:spPr>
          <a:xfrm>
            <a:off x="7133668" y="2189455"/>
            <a:ext cx="1654192" cy="1202531"/>
          </a:xfrm>
          <a:prstGeom prst="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 name="Rectangle 2">
            <a:extLst>
              <a:ext uri="{FF2B5EF4-FFF2-40B4-BE49-F238E27FC236}">
                <a16:creationId xmlns:a16="http://schemas.microsoft.com/office/drawing/2014/main" id="{65773A38-04E0-354A-9296-5885D1561B51}"/>
              </a:ext>
            </a:extLst>
          </p:cNvPr>
          <p:cNvSpPr/>
          <p:nvPr/>
        </p:nvSpPr>
        <p:spPr>
          <a:xfrm>
            <a:off x="6694363" y="3444197"/>
            <a:ext cx="2500393" cy="923330"/>
          </a:xfrm>
          <a:prstGeom prst="rect">
            <a:avLst/>
          </a:prstGeom>
        </p:spPr>
        <p:txBody>
          <a:bodyPr wrap="square">
            <a:spAutoFit/>
          </a:bodyPr>
          <a:lstStyle/>
          <a:p>
            <a:pPr algn="ctr" defTabSz="457200" fontAlgn="base">
              <a:spcBef>
                <a:spcPct val="0"/>
              </a:spcBef>
              <a:spcAft>
                <a:spcPct val="0"/>
              </a:spcAft>
            </a:pPr>
            <a:r>
              <a:rPr lang="en-US" dirty="0">
                <a:solidFill>
                  <a:prstClr val="black"/>
                </a:solidFill>
                <a:latin typeface="Calibri" charset="0"/>
                <a:ea typeface="ＭＳ Ｐゴシック" charset="0"/>
              </a:rPr>
              <a:t>Coordinates Smoothly varying by</a:t>
            </a:r>
          </a:p>
          <a:p>
            <a:pPr algn="ctr" defTabSz="457200" fontAlgn="base">
              <a:spcBef>
                <a:spcPct val="0"/>
              </a:spcBef>
              <a:spcAft>
                <a:spcPct val="0"/>
              </a:spcAft>
            </a:pPr>
            <a:r>
              <a:rPr lang="en-US" dirty="0">
                <a:solidFill>
                  <a:prstClr val="black"/>
                </a:solidFill>
                <a:latin typeface="Calibri" charset="0"/>
                <a:ea typeface="ＭＳ Ｐゴシック" charset="0"/>
              </a:rPr>
              <a:t>latitude and longitude</a:t>
            </a:r>
          </a:p>
        </p:txBody>
      </p:sp>
      <p:sp>
        <p:nvSpPr>
          <p:cNvPr id="4" name="Date Placeholder 3">
            <a:extLst>
              <a:ext uri="{FF2B5EF4-FFF2-40B4-BE49-F238E27FC236}">
                <a16:creationId xmlns:a16="http://schemas.microsoft.com/office/drawing/2014/main" id="{72188FFF-40A7-4B98-AF06-FCAD974D6E5E}"/>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D9475607-A159-44D4-BB3B-DBCE2FCD6F8F}"/>
              </a:ext>
            </a:extLst>
          </p:cNvPr>
          <p:cNvSpPr>
            <a:spLocks noGrp="1"/>
          </p:cNvSpPr>
          <p:nvPr>
            <p:ph type="ftr" sz="quarter" idx="11"/>
          </p:nvPr>
        </p:nvSpPr>
        <p:spPr/>
        <p:txBody>
          <a:bodyPr/>
          <a:lstStyle/>
          <a:p>
            <a:pPr>
              <a:defRPr/>
            </a:pPr>
            <a:r>
              <a:rPr lang="en-US"/>
              <a:t>MN Assoc of Floodplain Managers</a:t>
            </a:r>
          </a:p>
        </p:txBody>
      </p:sp>
      <p:sp>
        <p:nvSpPr>
          <p:cNvPr id="32" name="Slide Number Placeholder 31">
            <a:extLst>
              <a:ext uri="{FF2B5EF4-FFF2-40B4-BE49-F238E27FC236}">
                <a16:creationId xmlns:a16="http://schemas.microsoft.com/office/drawing/2014/main" id="{34074134-C813-46C3-BCCD-77B51567BA34}"/>
              </a:ext>
            </a:extLst>
          </p:cNvPr>
          <p:cNvSpPr>
            <a:spLocks noGrp="1"/>
          </p:cNvSpPr>
          <p:nvPr>
            <p:ph type="sldNum" sz="quarter" idx="12"/>
          </p:nvPr>
        </p:nvSpPr>
        <p:spPr/>
        <p:txBody>
          <a:bodyPr/>
          <a:lstStyle/>
          <a:p>
            <a:pPr>
              <a:defRPr/>
            </a:pPr>
            <a:fld id="{C92D6AEA-48A7-924D-9406-EC6E0EBC20ED}" type="slidenum">
              <a:rPr lang="en-US" smtClean="0"/>
              <a:pPr>
                <a:defRPr/>
              </a:pPr>
              <a:t>29</a:t>
            </a:fld>
            <a:endParaRPr lang="en-US"/>
          </a:p>
        </p:txBody>
      </p:sp>
    </p:spTree>
    <p:extLst>
      <p:ext uri="{BB962C8B-B14F-4D97-AF65-F5344CB8AC3E}">
        <p14:creationId xmlns:p14="http://schemas.microsoft.com/office/powerpoint/2010/main" val="2034585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22175-924B-4B5A-921B-0423EBE6FAD9}"/>
              </a:ext>
            </a:extLst>
          </p:cNvPr>
          <p:cNvSpPr>
            <a:spLocks noGrp="1"/>
          </p:cNvSpPr>
          <p:nvPr>
            <p:ph type="title"/>
          </p:nvPr>
        </p:nvSpPr>
        <p:spPr/>
        <p:txBody>
          <a:bodyPr/>
          <a:lstStyle/>
          <a:p>
            <a:r>
              <a:rPr lang="en-US" dirty="0"/>
              <a:t>Perfect World – Myth Busting</a:t>
            </a:r>
          </a:p>
        </p:txBody>
      </p:sp>
      <p:sp>
        <p:nvSpPr>
          <p:cNvPr id="3" name="Content Placeholder 2">
            <a:extLst>
              <a:ext uri="{FF2B5EF4-FFF2-40B4-BE49-F238E27FC236}">
                <a16:creationId xmlns:a16="http://schemas.microsoft.com/office/drawing/2014/main" id="{B1F08A34-7F6F-4BA6-B6E6-081696642E39}"/>
              </a:ext>
            </a:extLst>
          </p:cNvPr>
          <p:cNvSpPr>
            <a:spLocks noGrp="1"/>
          </p:cNvSpPr>
          <p:nvPr>
            <p:ph idx="1"/>
          </p:nvPr>
        </p:nvSpPr>
        <p:spPr/>
        <p:txBody>
          <a:bodyPr/>
          <a:lstStyle/>
          <a:p>
            <a:r>
              <a:rPr lang="en-US" dirty="0"/>
              <a:t>Datums are parallel and smooth</a:t>
            </a:r>
          </a:p>
          <a:p>
            <a:r>
              <a:rPr lang="en-US" dirty="0"/>
              <a:t>Measuring Errors don’t exist</a:t>
            </a:r>
          </a:p>
          <a:p>
            <a:r>
              <a:rPr lang="en-US" dirty="0"/>
              <a:t>Adjustments always agree</a:t>
            </a:r>
          </a:p>
          <a:p>
            <a:r>
              <a:rPr lang="en-US" dirty="0"/>
              <a:t>Nothing moves</a:t>
            </a:r>
          </a:p>
        </p:txBody>
      </p:sp>
      <p:sp>
        <p:nvSpPr>
          <p:cNvPr id="4" name="Date Placeholder 3">
            <a:extLst>
              <a:ext uri="{FF2B5EF4-FFF2-40B4-BE49-F238E27FC236}">
                <a16:creationId xmlns:a16="http://schemas.microsoft.com/office/drawing/2014/main" id="{639945E0-C891-4B3C-985C-FAF230F68769}"/>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A071DF17-9F9E-4465-8F51-CEB1C03E52EC}"/>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7E09FC46-9268-46BA-8EFF-6F2F7D259DBB}"/>
              </a:ext>
            </a:extLst>
          </p:cNvPr>
          <p:cNvSpPr>
            <a:spLocks noGrp="1"/>
          </p:cNvSpPr>
          <p:nvPr>
            <p:ph type="sldNum" sz="quarter" idx="12"/>
          </p:nvPr>
        </p:nvSpPr>
        <p:spPr/>
        <p:txBody>
          <a:bodyPr/>
          <a:lstStyle/>
          <a:p>
            <a:pPr>
              <a:defRPr/>
            </a:pPr>
            <a:fld id="{EB6791C4-DF4E-4C17-A41C-B2BEB15390BD}" type="slidenum">
              <a:rPr lang="en-US" smtClean="0"/>
              <a:pPr>
                <a:defRPr/>
              </a:pPr>
              <a:t>3</a:t>
            </a:fld>
            <a:endParaRPr lang="en-US"/>
          </a:p>
        </p:txBody>
      </p:sp>
      <p:sp>
        <p:nvSpPr>
          <p:cNvPr id="7" name="TextBox 6">
            <a:extLst>
              <a:ext uri="{FF2B5EF4-FFF2-40B4-BE49-F238E27FC236}">
                <a16:creationId xmlns:a16="http://schemas.microsoft.com/office/drawing/2014/main" id="{BBF1EE2C-0D66-4F18-8361-DFDBE1119C3C}"/>
              </a:ext>
            </a:extLst>
          </p:cNvPr>
          <p:cNvSpPr txBox="1"/>
          <p:nvPr/>
        </p:nvSpPr>
        <p:spPr>
          <a:xfrm rot="20422268">
            <a:off x="6233589" y="1315691"/>
            <a:ext cx="1337388" cy="523220"/>
          </a:xfrm>
          <a:prstGeom prst="rect">
            <a:avLst/>
          </a:prstGeom>
          <a:solidFill>
            <a:srgbClr val="FF0000">
              <a:alpha val="19000"/>
            </a:srgbClr>
          </a:solidFill>
        </p:spPr>
        <p:txBody>
          <a:bodyPr wrap="square" rtlCol="0">
            <a:spAutoFit/>
          </a:bodyPr>
          <a:lstStyle/>
          <a:p>
            <a:r>
              <a:rPr lang="en-US" sz="2800" dirty="0">
                <a:solidFill>
                  <a:srgbClr val="FF0000"/>
                </a:solidFill>
              </a:rPr>
              <a:t>Busted</a:t>
            </a:r>
          </a:p>
        </p:txBody>
      </p:sp>
      <p:sp>
        <p:nvSpPr>
          <p:cNvPr id="11" name="TextBox 10">
            <a:extLst>
              <a:ext uri="{FF2B5EF4-FFF2-40B4-BE49-F238E27FC236}">
                <a16:creationId xmlns:a16="http://schemas.microsoft.com/office/drawing/2014/main" id="{9793D17B-9914-4150-B667-F4871E343819}"/>
              </a:ext>
            </a:extLst>
          </p:cNvPr>
          <p:cNvSpPr txBox="1"/>
          <p:nvPr/>
        </p:nvSpPr>
        <p:spPr>
          <a:xfrm rot="20422268">
            <a:off x="5608030" y="2175670"/>
            <a:ext cx="1337388" cy="523220"/>
          </a:xfrm>
          <a:prstGeom prst="rect">
            <a:avLst/>
          </a:prstGeom>
          <a:solidFill>
            <a:srgbClr val="FF0000">
              <a:alpha val="19000"/>
            </a:srgbClr>
          </a:solidFill>
        </p:spPr>
        <p:txBody>
          <a:bodyPr wrap="square" rtlCol="0">
            <a:spAutoFit/>
          </a:bodyPr>
          <a:lstStyle/>
          <a:p>
            <a:r>
              <a:rPr lang="en-US" sz="2800" dirty="0">
                <a:solidFill>
                  <a:srgbClr val="FF0000"/>
                </a:solidFill>
              </a:rPr>
              <a:t>Busted</a:t>
            </a:r>
          </a:p>
        </p:txBody>
      </p:sp>
      <p:sp>
        <p:nvSpPr>
          <p:cNvPr id="12" name="TextBox 11">
            <a:extLst>
              <a:ext uri="{FF2B5EF4-FFF2-40B4-BE49-F238E27FC236}">
                <a16:creationId xmlns:a16="http://schemas.microsoft.com/office/drawing/2014/main" id="{6F1DB086-6577-4EA7-AEC4-B139A392AF55}"/>
              </a:ext>
            </a:extLst>
          </p:cNvPr>
          <p:cNvSpPr txBox="1"/>
          <p:nvPr/>
        </p:nvSpPr>
        <p:spPr>
          <a:xfrm rot="20422268">
            <a:off x="5351106" y="2923552"/>
            <a:ext cx="1337388" cy="523220"/>
          </a:xfrm>
          <a:prstGeom prst="rect">
            <a:avLst/>
          </a:prstGeom>
          <a:solidFill>
            <a:srgbClr val="FF0000">
              <a:alpha val="19000"/>
            </a:srgbClr>
          </a:solidFill>
        </p:spPr>
        <p:txBody>
          <a:bodyPr wrap="square" rtlCol="0">
            <a:spAutoFit/>
          </a:bodyPr>
          <a:lstStyle/>
          <a:p>
            <a:r>
              <a:rPr lang="en-US" sz="2800" dirty="0">
                <a:solidFill>
                  <a:srgbClr val="FF0000"/>
                </a:solidFill>
              </a:rPr>
              <a:t>Busted</a:t>
            </a:r>
          </a:p>
        </p:txBody>
      </p:sp>
      <p:sp>
        <p:nvSpPr>
          <p:cNvPr id="13" name="TextBox 12">
            <a:extLst>
              <a:ext uri="{FF2B5EF4-FFF2-40B4-BE49-F238E27FC236}">
                <a16:creationId xmlns:a16="http://schemas.microsoft.com/office/drawing/2014/main" id="{5AF2CF68-A09C-49C0-98CA-EDE0CB775AEE}"/>
              </a:ext>
            </a:extLst>
          </p:cNvPr>
          <p:cNvSpPr txBox="1"/>
          <p:nvPr/>
        </p:nvSpPr>
        <p:spPr>
          <a:xfrm rot="20422268">
            <a:off x="3495868" y="3601572"/>
            <a:ext cx="1337388" cy="523220"/>
          </a:xfrm>
          <a:prstGeom prst="rect">
            <a:avLst/>
          </a:prstGeom>
          <a:solidFill>
            <a:srgbClr val="FF0000">
              <a:alpha val="19000"/>
            </a:srgbClr>
          </a:solidFill>
        </p:spPr>
        <p:txBody>
          <a:bodyPr wrap="square" rtlCol="0">
            <a:spAutoFit/>
          </a:bodyPr>
          <a:lstStyle/>
          <a:p>
            <a:r>
              <a:rPr lang="en-US" sz="2800" dirty="0">
                <a:solidFill>
                  <a:srgbClr val="FF0000"/>
                </a:solidFill>
              </a:rPr>
              <a:t>Busted</a:t>
            </a:r>
          </a:p>
        </p:txBody>
      </p:sp>
    </p:spTree>
    <p:extLst>
      <p:ext uri="{BB962C8B-B14F-4D97-AF65-F5344CB8AC3E}">
        <p14:creationId xmlns:p14="http://schemas.microsoft.com/office/powerpoint/2010/main" val="2412002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0-#ppt_w/2"/>
                                          </p:val>
                                        </p:tav>
                                        <p:tav tm="100000">
                                          <p:val>
                                            <p:strVal val="#ppt_x"/>
                                          </p:val>
                                        </p:tav>
                                      </p:tavLst>
                                    </p:anim>
                                    <p:anim calcmode="lin" valueType="num">
                                      <p:cBhvr additive="base">
                                        <p:cTn id="2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4619" name="Picture 11" descr="D:\GIS\NGS\Datum_trans\HTDP\MapDoc_v325\Export\NAD832011_2010_to_IGS08_slide_topo_globe_v325.png">
            <a:extLst>
              <a:ext uri="{FF2B5EF4-FFF2-40B4-BE49-F238E27FC236}">
                <a16:creationId xmlns:a16="http://schemas.microsoft.com/office/drawing/2014/main" id="{5FF4A0F5-BA22-544A-9E1E-3C552C312CCA}"/>
              </a:ext>
            </a:extLst>
          </p:cNvPr>
          <p:cNvPicPr>
            <a:picLocks noChangeAspect="1" noChangeArrowheads="1"/>
          </p:cNvPicPr>
          <p:nvPr/>
        </p:nvPicPr>
        <p:blipFill>
          <a:blip r:embed="rId3"/>
          <a:srcRect l="4400" t="4400" r="4400" b="4400"/>
          <a:stretch>
            <a:fillRect/>
          </a:stretch>
        </p:blipFill>
        <p:spPr bwMode="auto">
          <a:xfrm>
            <a:off x="4548253" y="1406129"/>
            <a:ext cx="4457700" cy="4457700"/>
          </a:xfrm>
          <a:prstGeom prst="rect">
            <a:avLst/>
          </a:prstGeom>
          <a:noFill/>
          <a:effectLst>
            <a:outerShdw blurRad="63500" sx="102000" sy="102000" algn="ctr" rotWithShape="0">
              <a:prstClr val="black">
                <a:alpha val="40000"/>
              </a:prstClr>
            </a:outerShdw>
          </a:effectLst>
        </p:spPr>
      </p:pic>
      <p:sp>
        <p:nvSpPr>
          <p:cNvPr id="14" name="Oval 13">
            <a:extLst>
              <a:ext uri="{FF2B5EF4-FFF2-40B4-BE49-F238E27FC236}">
                <a16:creationId xmlns:a16="http://schemas.microsoft.com/office/drawing/2014/main" id="{04090BB9-097A-4942-A5B6-5238384936C3}"/>
              </a:ext>
            </a:extLst>
          </p:cNvPr>
          <p:cNvSpPr>
            <a:spLocks noChangeAspect="1"/>
          </p:cNvSpPr>
          <p:nvPr/>
        </p:nvSpPr>
        <p:spPr>
          <a:xfrm>
            <a:off x="4547818" y="1405890"/>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b="1">
              <a:solidFill>
                <a:srgbClr val="FFFFFF"/>
              </a:solidFill>
              <a:latin typeface="Calibri"/>
            </a:endParaRPr>
          </a:p>
        </p:txBody>
      </p:sp>
      <p:pic>
        <p:nvPicPr>
          <p:cNvPr id="91142" name="Picture 13" descr="D:\GIS\NGS\Datum_trans\HTDP\MapDoc_v325\Export\NAD832011_2010_to_IGS08_slide_globe_6000km_40N_110W.png">
            <a:extLst>
              <a:ext uri="{FF2B5EF4-FFF2-40B4-BE49-F238E27FC236}">
                <a16:creationId xmlns:a16="http://schemas.microsoft.com/office/drawing/2014/main" id="{3B013ABD-D5C5-3D4B-AA89-E2F0F61620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401" t="4401" r="4401" b="4401"/>
          <a:stretch>
            <a:fillRect/>
          </a:stretch>
        </p:blipFill>
        <p:spPr bwMode="auto">
          <a:xfrm>
            <a:off x="4548253" y="1406129"/>
            <a:ext cx="4457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43" name="Group 21">
            <a:extLst>
              <a:ext uri="{FF2B5EF4-FFF2-40B4-BE49-F238E27FC236}">
                <a16:creationId xmlns:a16="http://schemas.microsoft.com/office/drawing/2014/main" id="{027322B9-72AA-3A43-875A-2066DA246029}"/>
              </a:ext>
            </a:extLst>
          </p:cNvPr>
          <p:cNvGrpSpPr>
            <a:grpSpLocks/>
          </p:cNvGrpSpPr>
          <p:nvPr/>
        </p:nvGrpSpPr>
        <p:grpSpPr bwMode="auto">
          <a:xfrm>
            <a:off x="4548253" y="1406129"/>
            <a:ext cx="4457700" cy="4457700"/>
            <a:chOff x="2560320" y="731520"/>
            <a:chExt cx="5943600" cy="5943600"/>
          </a:xfrm>
        </p:grpSpPr>
        <p:sp>
          <p:nvSpPr>
            <p:cNvPr id="18" name="Oval 17">
              <a:extLst>
                <a:ext uri="{FF2B5EF4-FFF2-40B4-BE49-F238E27FC236}">
                  <a16:creationId xmlns:a16="http://schemas.microsoft.com/office/drawing/2014/main" id="{F30F4C44-6DBD-CE4B-95DC-ED4BB00D1292}"/>
                </a:ext>
              </a:extLst>
            </p:cNvPr>
            <p:cNvSpPr>
              <a:spLocks noChangeAspect="1"/>
            </p:cNvSpPr>
            <p:nvPr/>
          </p:nvSpPr>
          <p:spPr>
            <a:xfrm>
              <a:off x="2560320" y="731520"/>
              <a:ext cx="5943600" cy="59436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b="1">
                <a:solidFill>
                  <a:srgbClr val="FFFFFF"/>
                </a:solidFill>
                <a:latin typeface="Calibri"/>
              </a:endParaRPr>
            </a:p>
          </p:txBody>
        </p:sp>
        <p:sp>
          <p:nvSpPr>
            <p:cNvPr id="20" name="Rectangle 19">
              <a:extLst>
                <a:ext uri="{FF2B5EF4-FFF2-40B4-BE49-F238E27FC236}">
                  <a16:creationId xmlns:a16="http://schemas.microsoft.com/office/drawing/2014/main" id="{899A2FE5-ECA9-9448-8E27-47EF173E775F}"/>
                </a:ext>
              </a:extLst>
            </p:cNvPr>
            <p:cNvSpPr/>
            <p:nvPr/>
          </p:nvSpPr>
          <p:spPr>
            <a:xfrm rot="3300000">
              <a:off x="2973863" y="5310664"/>
              <a:ext cx="92075" cy="46038"/>
            </a:xfrm>
            <a:prstGeom prst="rect">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b="1">
                <a:solidFill>
                  <a:srgbClr val="FFFFFF"/>
                </a:solidFill>
                <a:latin typeface="Calibri"/>
              </a:endParaRPr>
            </a:p>
          </p:txBody>
        </p:sp>
      </p:grpSp>
      <p:sp>
        <p:nvSpPr>
          <p:cNvPr id="4" name="TextBox 3">
            <a:extLst>
              <a:ext uri="{FF2B5EF4-FFF2-40B4-BE49-F238E27FC236}">
                <a16:creationId xmlns:a16="http://schemas.microsoft.com/office/drawing/2014/main" id="{51ACB2AA-8943-C543-ADA1-5C11612AC99E}"/>
              </a:ext>
            </a:extLst>
          </p:cNvPr>
          <p:cNvSpPr txBox="1"/>
          <p:nvPr/>
        </p:nvSpPr>
        <p:spPr>
          <a:xfrm>
            <a:off x="7040230" y="3406380"/>
            <a:ext cx="1157288" cy="323165"/>
          </a:xfrm>
          <a:prstGeom prst="rect">
            <a:avLst/>
          </a:prstGeom>
          <a:noFill/>
        </p:spPr>
        <p:txBody>
          <a:bodyPr>
            <a:spAutoFit/>
          </a:bodyPr>
          <a:lstStyle/>
          <a:p>
            <a:pPr algn="ctr" defTabSz="457200" fontAlgn="base">
              <a:spcBef>
                <a:spcPct val="0"/>
              </a:spcBef>
              <a:spcAft>
                <a:spcPct val="0"/>
              </a:spcAft>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NATRF2022</a:t>
            </a:r>
          </a:p>
        </p:txBody>
      </p:sp>
      <p:sp>
        <p:nvSpPr>
          <p:cNvPr id="10" name="TextBox 9">
            <a:extLst>
              <a:ext uri="{FF2B5EF4-FFF2-40B4-BE49-F238E27FC236}">
                <a16:creationId xmlns:a16="http://schemas.microsoft.com/office/drawing/2014/main" id="{70ADD5D4-5B88-BD44-B510-AE3CE0AADB7C}"/>
              </a:ext>
            </a:extLst>
          </p:cNvPr>
          <p:cNvSpPr txBox="1"/>
          <p:nvPr/>
        </p:nvSpPr>
        <p:spPr>
          <a:xfrm>
            <a:off x="4685175" y="3718324"/>
            <a:ext cx="1158479" cy="323165"/>
          </a:xfrm>
          <a:prstGeom prst="rect">
            <a:avLst/>
          </a:prstGeom>
          <a:noFill/>
        </p:spPr>
        <p:txBody>
          <a:bodyPr>
            <a:spAutoFit/>
          </a:bodyPr>
          <a:lstStyle/>
          <a:p>
            <a:pPr algn="ctr" defTabSz="457200" fontAlgn="base">
              <a:spcBef>
                <a:spcPct val="0"/>
              </a:spcBef>
              <a:spcAft>
                <a:spcPct val="0"/>
              </a:spcAft>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PATRF2022</a:t>
            </a:r>
          </a:p>
        </p:txBody>
      </p:sp>
      <p:sp>
        <p:nvSpPr>
          <p:cNvPr id="11" name="TextBox 10">
            <a:extLst>
              <a:ext uri="{FF2B5EF4-FFF2-40B4-BE49-F238E27FC236}">
                <a16:creationId xmlns:a16="http://schemas.microsoft.com/office/drawing/2014/main" id="{4BBE1F71-31C1-4D41-9F47-83A38F4E8458}"/>
              </a:ext>
            </a:extLst>
          </p:cNvPr>
          <p:cNvSpPr txBox="1"/>
          <p:nvPr/>
        </p:nvSpPr>
        <p:spPr>
          <a:xfrm>
            <a:off x="7809375" y="4485086"/>
            <a:ext cx="1089422" cy="323165"/>
          </a:xfrm>
          <a:prstGeom prst="rect">
            <a:avLst/>
          </a:prstGeom>
          <a:noFill/>
        </p:spPr>
        <p:txBody>
          <a:bodyPr>
            <a:spAutoFit/>
          </a:bodyPr>
          <a:lstStyle/>
          <a:p>
            <a:pPr algn="ctr" defTabSz="457200" fontAlgn="base">
              <a:spcBef>
                <a:spcPct val="0"/>
              </a:spcBef>
              <a:spcAft>
                <a:spcPct val="0"/>
              </a:spcAft>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CATRF2022</a:t>
            </a:r>
          </a:p>
        </p:txBody>
      </p:sp>
      <p:sp>
        <p:nvSpPr>
          <p:cNvPr id="13" name="TextBox 12">
            <a:extLst>
              <a:ext uri="{FF2B5EF4-FFF2-40B4-BE49-F238E27FC236}">
                <a16:creationId xmlns:a16="http://schemas.microsoft.com/office/drawing/2014/main" id="{BC2225D9-94B7-2C48-BDF2-92C2200A4837}"/>
              </a:ext>
            </a:extLst>
          </p:cNvPr>
          <p:cNvSpPr txBox="1"/>
          <p:nvPr/>
        </p:nvSpPr>
        <p:spPr>
          <a:xfrm>
            <a:off x="-248882" y="1912721"/>
            <a:ext cx="5567083" cy="646331"/>
          </a:xfrm>
          <a:prstGeom prst="rect">
            <a:avLst/>
          </a:prstGeom>
          <a:noFill/>
        </p:spPr>
        <p:txBody>
          <a:bodyPr wrap="square">
            <a:spAutoFit/>
          </a:bodyPr>
          <a:lstStyle/>
          <a:p>
            <a:pPr algn="ctr" defTabSz="685800" fontAlgn="base">
              <a:spcBef>
                <a:spcPct val="0"/>
              </a:spcBef>
              <a:spcAft>
                <a:spcPct val="0"/>
              </a:spcAft>
              <a:defRPr/>
            </a:pPr>
            <a:r>
              <a:rPr lang="en-US" b="1" dirty="0">
                <a:solidFill>
                  <a:srgbClr val="1F497D"/>
                </a:solidFill>
                <a:latin typeface="Arial" pitchFamily="34" charset="0"/>
                <a:ea typeface="ＭＳ Ｐゴシック" charset="0"/>
                <a:cs typeface="Arial" pitchFamily="34" charset="0"/>
              </a:rPr>
              <a:t>NAD 83 (2011/PA11/MA11) epoch 2010.00</a:t>
            </a:r>
          </a:p>
          <a:p>
            <a:pPr algn="ctr" defTabSz="685800" fontAlgn="base">
              <a:spcBef>
                <a:spcPct val="0"/>
              </a:spcBef>
              <a:spcAft>
                <a:spcPct val="0"/>
              </a:spcAft>
              <a:defRPr/>
            </a:pPr>
            <a:r>
              <a:rPr lang="en-US" b="1" dirty="0">
                <a:solidFill>
                  <a:srgbClr val="1F497D"/>
                </a:solidFill>
                <a:latin typeface="Arial" pitchFamily="34" charset="0"/>
                <a:ea typeface="ＭＳ Ｐゴシック" charset="0"/>
                <a:cs typeface="Arial" pitchFamily="34" charset="0"/>
                <a:sym typeface="Wingdings" pitchFamily="2" charset="2"/>
              </a:rPr>
              <a:t></a:t>
            </a:r>
            <a:r>
              <a:rPr lang="en-US" b="1" dirty="0">
                <a:solidFill>
                  <a:srgbClr val="1F497D"/>
                </a:solidFill>
                <a:latin typeface="Arial" pitchFamily="34" charset="0"/>
                <a:ea typeface="ＭＳ Ｐゴシック" charset="0"/>
                <a:cs typeface="Arial" pitchFamily="34" charset="0"/>
              </a:rPr>
              <a:t> 2022 Terrestrial Reference Frames</a:t>
            </a:r>
          </a:p>
        </p:txBody>
      </p:sp>
      <p:sp>
        <p:nvSpPr>
          <p:cNvPr id="91148" name="TextBox 14">
            <a:extLst>
              <a:ext uri="{FF2B5EF4-FFF2-40B4-BE49-F238E27FC236}">
                <a16:creationId xmlns:a16="http://schemas.microsoft.com/office/drawing/2014/main" id="{DD5C7FE7-377C-4747-8FCC-15F8FF30C438}"/>
              </a:ext>
            </a:extLst>
          </p:cNvPr>
          <p:cNvSpPr txBox="1">
            <a:spLocks noChangeArrowheads="1"/>
          </p:cNvSpPr>
          <p:nvPr/>
        </p:nvSpPr>
        <p:spPr bwMode="auto">
          <a:xfrm>
            <a:off x="1661545" y="3013963"/>
            <a:ext cx="26891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457200" fontAlgn="base">
              <a:spcBef>
                <a:spcPct val="0"/>
              </a:spcBef>
              <a:spcAft>
                <a:spcPct val="0"/>
              </a:spcAft>
              <a:buNone/>
            </a:pPr>
            <a:r>
              <a:rPr lang="en-US" altLang="en-US" sz="1800" b="1" i="1" dirty="0">
                <a:solidFill>
                  <a:srgbClr val="C00000"/>
                </a:solidFill>
              </a:rPr>
              <a:t>Horizontal change </a:t>
            </a:r>
            <a:r>
              <a:rPr lang="en-US" altLang="en-US" sz="1800" b="1" i="1" dirty="0">
                <a:solidFill>
                  <a:srgbClr val="1F497D"/>
                </a:solidFill>
              </a:rPr>
              <a:t>at</a:t>
            </a:r>
            <a:br>
              <a:rPr lang="en-US" altLang="en-US" sz="1800" b="1" i="1" dirty="0">
                <a:solidFill>
                  <a:srgbClr val="1F497D"/>
                </a:solidFill>
              </a:rPr>
            </a:br>
            <a:r>
              <a:rPr lang="en-US" altLang="en-US" sz="1800" b="1" i="1" dirty="0">
                <a:solidFill>
                  <a:srgbClr val="1F497D"/>
                </a:solidFill>
              </a:rPr>
              <a:t> epoch 2022.00</a:t>
            </a:r>
          </a:p>
          <a:p>
            <a:pPr algn="ctr" defTabSz="457200" fontAlgn="base">
              <a:spcBef>
                <a:spcPct val="0"/>
              </a:spcBef>
              <a:spcAft>
                <a:spcPct val="0"/>
              </a:spcAft>
              <a:buNone/>
            </a:pPr>
            <a:endParaRPr lang="en-US" altLang="en-US" sz="1500" b="1" i="1" dirty="0">
              <a:solidFill>
                <a:srgbClr val="1F497D"/>
              </a:solidFill>
            </a:endParaRPr>
          </a:p>
          <a:p>
            <a:pPr algn="ctr" defTabSz="457200" fontAlgn="base">
              <a:spcBef>
                <a:spcPct val="0"/>
              </a:spcBef>
              <a:spcAft>
                <a:spcPct val="0"/>
              </a:spcAft>
              <a:buNone/>
            </a:pPr>
            <a:r>
              <a:rPr lang="en-US" altLang="en-US" sz="1500" b="1" i="1" dirty="0">
                <a:solidFill>
                  <a:srgbClr val="1F497D"/>
                </a:solidFill>
              </a:rPr>
              <a:t>(contours in meters)</a:t>
            </a:r>
          </a:p>
        </p:txBody>
      </p:sp>
      <p:sp>
        <p:nvSpPr>
          <p:cNvPr id="2" name="TextBox 1">
            <a:extLst>
              <a:ext uri="{FF2B5EF4-FFF2-40B4-BE49-F238E27FC236}">
                <a16:creationId xmlns:a16="http://schemas.microsoft.com/office/drawing/2014/main" id="{DD2D9AF7-8363-4101-9ACE-341F274815B1}"/>
              </a:ext>
            </a:extLst>
          </p:cNvPr>
          <p:cNvSpPr txBox="1"/>
          <p:nvPr/>
        </p:nvSpPr>
        <p:spPr>
          <a:xfrm rot="20939860">
            <a:off x="1347693" y="5068242"/>
            <a:ext cx="3054268" cy="369332"/>
          </a:xfrm>
          <a:prstGeom prst="rect">
            <a:avLst/>
          </a:prstGeom>
          <a:noFill/>
        </p:spPr>
        <p:txBody>
          <a:bodyPr wrap="square" rtlCol="0">
            <a:spAutoFit/>
          </a:bodyPr>
          <a:lstStyle/>
          <a:p>
            <a:r>
              <a:rPr lang="en-US" dirty="0"/>
              <a:t>About 1.3 meters in MN</a:t>
            </a:r>
          </a:p>
        </p:txBody>
      </p:sp>
      <p:sp>
        <p:nvSpPr>
          <p:cNvPr id="3" name="Oval 2">
            <a:extLst>
              <a:ext uri="{FF2B5EF4-FFF2-40B4-BE49-F238E27FC236}">
                <a16:creationId xmlns:a16="http://schemas.microsoft.com/office/drawing/2014/main" id="{F47360E3-F095-4910-A729-F2F741820502}"/>
              </a:ext>
            </a:extLst>
          </p:cNvPr>
          <p:cNvSpPr/>
          <p:nvPr/>
        </p:nvSpPr>
        <p:spPr>
          <a:xfrm>
            <a:off x="7387205" y="3096462"/>
            <a:ext cx="190500" cy="1841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1A094C99-4077-4793-8362-7184D765A053}"/>
              </a:ext>
            </a:extLst>
          </p:cNvPr>
          <p:cNvSpPr>
            <a:spLocks noGrp="1"/>
          </p:cNvSpPr>
          <p:nvPr>
            <p:ph type="dt" sz="half" idx="10"/>
          </p:nvPr>
        </p:nvSpPr>
        <p:spPr/>
        <p:txBody>
          <a:bodyPr/>
          <a:lstStyle/>
          <a:p>
            <a:pPr>
              <a:defRPr/>
            </a:pPr>
            <a:r>
              <a:rPr lang="en-US"/>
              <a:t>November 14, 2019</a:t>
            </a:r>
          </a:p>
        </p:txBody>
      </p:sp>
      <p:sp>
        <p:nvSpPr>
          <p:cNvPr id="6" name="Footer Placeholder 5">
            <a:extLst>
              <a:ext uri="{FF2B5EF4-FFF2-40B4-BE49-F238E27FC236}">
                <a16:creationId xmlns:a16="http://schemas.microsoft.com/office/drawing/2014/main" id="{8202A40E-C087-4349-82ED-12479B5C3EB8}"/>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18AFB9CA-4DA7-4E31-95FD-F9D1EF856480}"/>
              </a:ext>
            </a:extLst>
          </p:cNvPr>
          <p:cNvSpPr>
            <a:spLocks noGrp="1"/>
          </p:cNvSpPr>
          <p:nvPr>
            <p:ph type="sldNum" sz="quarter" idx="12"/>
          </p:nvPr>
        </p:nvSpPr>
        <p:spPr/>
        <p:txBody>
          <a:bodyPr/>
          <a:lstStyle/>
          <a:p>
            <a:pPr>
              <a:defRPr/>
            </a:pPr>
            <a:fld id="{C92D6AEA-48A7-924D-9406-EC6E0EBC20ED}" type="slidenum">
              <a:rPr lang="en-US" smtClean="0"/>
              <a:pPr>
                <a:defRPr/>
              </a:pPr>
              <a:t>30</a:t>
            </a:fld>
            <a:endParaRPr lang="en-US"/>
          </a:p>
        </p:txBody>
      </p:sp>
    </p:spTree>
    <p:extLst>
      <p:ext uri="{BB962C8B-B14F-4D97-AF65-F5344CB8AC3E}">
        <p14:creationId xmlns:p14="http://schemas.microsoft.com/office/powerpoint/2010/main" val="2261163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D:\GIS\NGS\Datum_trans\HTDP\MapDoc_v325\Export\NAD83_to_IGS08_2022_vert_slide_globe_15000km_30N_140W.png">
            <a:extLst>
              <a:ext uri="{FF2B5EF4-FFF2-40B4-BE49-F238E27FC236}">
                <a16:creationId xmlns:a16="http://schemas.microsoft.com/office/drawing/2014/main" id="{409AE84B-E6A8-8643-B0EE-7B747076DE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401" t="4401" r="4401" b="4401"/>
          <a:stretch>
            <a:fillRect/>
          </a:stretch>
        </p:blipFill>
        <p:spPr bwMode="auto">
          <a:xfrm>
            <a:off x="4575637" y="1406129"/>
            <a:ext cx="44577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a:extLst>
              <a:ext uri="{FF2B5EF4-FFF2-40B4-BE49-F238E27FC236}">
                <a16:creationId xmlns:a16="http://schemas.microsoft.com/office/drawing/2014/main" id="{71935C2A-8445-654A-AA9E-8DBD9302C4D3}"/>
              </a:ext>
            </a:extLst>
          </p:cNvPr>
          <p:cNvSpPr>
            <a:spLocks noChangeAspect="1"/>
          </p:cNvSpPr>
          <p:nvPr/>
        </p:nvSpPr>
        <p:spPr>
          <a:xfrm>
            <a:off x="4575637" y="1453515"/>
            <a:ext cx="4457700" cy="4457700"/>
          </a:xfrm>
          <a:prstGeom prst="ellipse">
            <a:avLst/>
          </a:prstGeom>
          <a:gradFill flip="none" rotWithShape="1">
            <a:gsLst>
              <a:gs pos="70000">
                <a:schemeClr val="accent1">
                  <a:lumMod val="20000"/>
                  <a:lumOff val="80000"/>
                  <a:alpha val="10000"/>
                </a:schemeClr>
              </a:gs>
              <a:gs pos="81000">
                <a:schemeClr val="accent1">
                  <a:lumMod val="50000"/>
                </a:schemeClr>
              </a:gs>
              <a:gs pos="100000">
                <a:schemeClr val="accent1">
                  <a:lumMod val="75000"/>
                  <a:alpha val="1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fontAlgn="base">
              <a:spcBef>
                <a:spcPct val="0"/>
              </a:spcBef>
              <a:spcAft>
                <a:spcPct val="0"/>
              </a:spcAft>
              <a:defRPr/>
            </a:pPr>
            <a:endParaRPr lang="en-US" b="1">
              <a:solidFill>
                <a:srgbClr val="FFFFFF"/>
              </a:solidFill>
              <a:latin typeface="Calibri"/>
            </a:endParaRPr>
          </a:p>
        </p:txBody>
      </p:sp>
      <p:sp>
        <p:nvSpPr>
          <p:cNvPr id="5" name="TextBox 4">
            <a:extLst>
              <a:ext uri="{FF2B5EF4-FFF2-40B4-BE49-F238E27FC236}">
                <a16:creationId xmlns:a16="http://schemas.microsoft.com/office/drawing/2014/main" id="{A4379456-E860-5142-B85B-F716CDE174DA}"/>
              </a:ext>
            </a:extLst>
          </p:cNvPr>
          <p:cNvSpPr txBox="1"/>
          <p:nvPr/>
        </p:nvSpPr>
        <p:spPr>
          <a:xfrm>
            <a:off x="6065109" y="3883820"/>
            <a:ext cx="1158478" cy="323165"/>
          </a:xfrm>
          <a:prstGeom prst="rect">
            <a:avLst/>
          </a:prstGeom>
          <a:noFill/>
        </p:spPr>
        <p:txBody>
          <a:bodyPr>
            <a:spAutoFit/>
          </a:bodyPr>
          <a:lstStyle/>
          <a:p>
            <a:pPr algn="ctr" defTabSz="457200" fontAlgn="base">
              <a:spcBef>
                <a:spcPct val="0"/>
              </a:spcBef>
              <a:spcAft>
                <a:spcPct val="0"/>
              </a:spcAft>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PATRF2022</a:t>
            </a:r>
          </a:p>
        </p:txBody>
      </p:sp>
      <p:sp>
        <p:nvSpPr>
          <p:cNvPr id="6" name="TextBox 5">
            <a:extLst>
              <a:ext uri="{FF2B5EF4-FFF2-40B4-BE49-F238E27FC236}">
                <a16:creationId xmlns:a16="http://schemas.microsoft.com/office/drawing/2014/main" id="{41886D07-3C5E-0540-B823-C426062E3EFA}"/>
              </a:ext>
            </a:extLst>
          </p:cNvPr>
          <p:cNvSpPr txBox="1"/>
          <p:nvPr/>
        </p:nvSpPr>
        <p:spPr>
          <a:xfrm>
            <a:off x="7609350" y="2738439"/>
            <a:ext cx="1158479" cy="323165"/>
          </a:xfrm>
          <a:prstGeom prst="rect">
            <a:avLst/>
          </a:prstGeom>
          <a:noFill/>
        </p:spPr>
        <p:txBody>
          <a:bodyPr>
            <a:spAutoFit/>
          </a:bodyPr>
          <a:lstStyle/>
          <a:p>
            <a:pPr algn="ctr" defTabSz="457200" fontAlgn="base">
              <a:spcBef>
                <a:spcPct val="0"/>
              </a:spcBef>
              <a:spcAft>
                <a:spcPct val="0"/>
              </a:spcAft>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NATRF2022</a:t>
            </a:r>
          </a:p>
        </p:txBody>
      </p:sp>
      <p:sp>
        <p:nvSpPr>
          <p:cNvPr id="9" name="TextBox 8">
            <a:extLst>
              <a:ext uri="{FF2B5EF4-FFF2-40B4-BE49-F238E27FC236}">
                <a16:creationId xmlns:a16="http://schemas.microsoft.com/office/drawing/2014/main" id="{2537D049-B337-4349-8988-A9889AD17B86}"/>
              </a:ext>
            </a:extLst>
          </p:cNvPr>
          <p:cNvSpPr txBox="1"/>
          <p:nvPr/>
        </p:nvSpPr>
        <p:spPr>
          <a:xfrm>
            <a:off x="-443752" y="1916613"/>
            <a:ext cx="5901713" cy="646331"/>
          </a:xfrm>
          <a:prstGeom prst="rect">
            <a:avLst/>
          </a:prstGeom>
          <a:noFill/>
        </p:spPr>
        <p:txBody>
          <a:bodyPr wrap="square">
            <a:spAutoFit/>
          </a:bodyPr>
          <a:lstStyle/>
          <a:p>
            <a:pPr algn="ctr" defTabSz="685800" fontAlgn="base">
              <a:spcBef>
                <a:spcPct val="0"/>
              </a:spcBef>
              <a:spcAft>
                <a:spcPct val="0"/>
              </a:spcAft>
              <a:defRPr/>
            </a:pPr>
            <a:r>
              <a:rPr lang="en-US" b="1" dirty="0">
                <a:solidFill>
                  <a:srgbClr val="1F497D"/>
                </a:solidFill>
                <a:latin typeface="Arial" pitchFamily="34" charset="0"/>
                <a:ea typeface="ＭＳ Ｐゴシック" charset="0"/>
                <a:cs typeface="Arial" pitchFamily="34" charset="0"/>
              </a:rPr>
              <a:t>NAD 83 (2011/PA11/MA11) epoch 2010.00 </a:t>
            </a:r>
          </a:p>
          <a:p>
            <a:pPr algn="ctr" defTabSz="685800" fontAlgn="base">
              <a:spcBef>
                <a:spcPct val="0"/>
              </a:spcBef>
              <a:spcAft>
                <a:spcPct val="0"/>
              </a:spcAft>
              <a:defRPr/>
            </a:pPr>
            <a:r>
              <a:rPr lang="en-US" b="1" dirty="0">
                <a:solidFill>
                  <a:srgbClr val="1F497D"/>
                </a:solidFill>
                <a:latin typeface="Arial" pitchFamily="34" charset="0"/>
                <a:ea typeface="ＭＳ Ｐゴシック" charset="0"/>
                <a:cs typeface="Arial" pitchFamily="34" charset="0"/>
                <a:sym typeface="Wingdings" pitchFamily="2" charset="2"/>
              </a:rPr>
              <a:t></a:t>
            </a:r>
            <a:r>
              <a:rPr lang="en-US" b="1" dirty="0">
                <a:solidFill>
                  <a:srgbClr val="1F497D"/>
                </a:solidFill>
                <a:latin typeface="Arial" pitchFamily="34" charset="0"/>
                <a:ea typeface="ＭＳ Ｐゴシック" charset="0"/>
                <a:cs typeface="Arial" pitchFamily="34" charset="0"/>
              </a:rPr>
              <a:t> 2022 Terrestrial Reference Frames</a:t>
            </a:r>
          </a:p>
        </p:txBody>
      </p:sp>
      <p:sp>
        <p:nvSpPr>
          <p:cNvPr id="92169" name="TextBox 9">
            <a:extLst>
              <a:ext uri="{FF2B5EF4-FFF2-40B4-BE49-F238E27FC236}">
                <a16:creationId xmlns:a16="http://schemas.microsoft.com/office/drawing/2014/main" id="{A48CF67D-1593-8D42-863A-DD9889D4651C}"/>
              </a:ext>
            </a:extLst>
          </p:cNvPr>
          <p:cNvSpPr txBox="1">
            <a:spLocks noChangeArrowheads="1"/>
          </p:cNvSpPr>
          <p:nvPr/>
        </p:nvSpPr>
        <p:spPr bwMode="auto">
          <a:xfrm>
            <a:off x="1997934" y="2729658"/>
            <a:ext cx="21717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7200" fontAlgn="base">
              <a:spcBef>
                <a:spcPct val="0"/>
              </a:spcBef>
              <a:spcAft>
                <a:spcPct val="0"/>
              </a:spcAft>
              <a:buNone/>
            </a:pPr>
            <a:r>
              <a:rPr lang="en-US" altLang="en-US" sz="1800" b="1" i="1" dirty="0">
                <a:solidFill>
                  <a:srgbClr val="1F497D"/>
                </a:solidFill>
              </a:rPr>
              <a:t>Change in </a:t>
            </a:r>
            <a:r>
              <a:rPr lang="en-US" altLang="en-US" sz="1800" b="1" i="1" dirty="0">
                <a:solidFill>
                  <a:srgbClr val="C00000"/>
                </a:solidFill>
              </a:rPr>
              <a:t>ellipsoid heights</a:t>
            </a:r>
            <a:r>
              <a:rPr lang="en-US" altLang="en-US" sz="1800" b="1" i="1" dirty="0">
                <a:solidFill>
                  <a:srgbClr val="1F497D"/>
                </a:solidFill>
              </a:rPr>
              <a:t> at epoch 2022.00</a:t>
            </a:r>
          </a:p>
          <a:p>
            <a:pPr defTabSz="457200" fontAlgn="base">
              <a:spcBef>
                <a:spcPct val="0"/>
              </a:spcBef>
              <a:spcAft>
                <a:spcPct val="0"/>
              </a:spcAft>
              <a:buNone/>
            </a:pPr>
            <a:endParaRPr lang="en-US" altLang="en-US" sz="1500" b="1" i="1" dirty="0">
              <a:solidFill>
                <a:srgbClr val="1F497D"/>
              </a:solidFill>
            </a:endParaRPr>
          </a:p>
          <a:p>
            <a:pPr defTabSz="457200" fontAlgn="base">
              <a:spcBef>
                <a:spcPct val="0"/>
              </a:spcBef>
              <a:spcAft>
                <a:spcPct val="0"/>
              </a:spcAft>
              <a:buNone/>
            </a:pPr>
            <a:r>
              <a:rPr lang="en-US" altLang="en-US" sz="1500" b="1" i="1" dirty="0">
                <a:solidFill>
                  <a:srgbClr val="1F497D"/>
                </a:solidFill>
              </a:rPr>
              <a:t>(contours in meters)</a:t>
            </a:r>
          </a:p>
        </p:txBody>
      </p:sp>
      <p:sp>
        <p:nvSpPr>
          <p:cNvPr id="11" name="TextBox 10">
            <a:extLst>
              <a:ext uri="{FF2B5EF4-FFF2-40B4-BE49-F238E27FC236}">
                <a16:creationId xmlns:a16="http://schemas.microsoft.com/office/drawing/2014/main" id="{2E7B17B5-6047-FF4A-AE76-9618E8BCD581}"/>
              </a:ext>
            </a:extLst>
          </p:cNvPr>
          <p:cNvSpPr txBox="1"/>
          <p:nvPr/>
        </p:nvSpPr>
        <p:spPr>
          <a:xfrm>
            <a:off x="4435143" y="3425430"/>
            <a:ext cx="1157288" cy="323165"/>
          </a:xfrm>
          <a:prstGeom prst="rect">
            <a:avLst/>
          </a:prstGeom>
          <a:noFill/>
        </p:spPr>
        <p:txBody>
          <a:bodyPr>
            <a:spAutoFit/>
          </a:bodyPr>
          <a:lstStyle/>
          <a:p>
            <a:pPr algn="ctr" defTabSz="457200" fontAlgn="base">
              <a:spcBef>
                <a:spcPct val="0"/>
              </a:spcBef>
              <a:spcAft>
                <a:spcPct val="0"/>
              </a:spcAft>
              <a:defRPr/>
            </a:pPr>
            <a:r>
              <a:rPr lang="en-US" sz="1500" b="1" i="1" dirty="0">
                <a:solidFill>
                  <a:srgbClr val="FFFF00"/>
                </a:solidFill>
                <a:effectLst>
                  <a:outerShdw blurRad="38100" dist="38100" dir="2700000" algn="tl">
                    <a:srgbClr val="000000">
                      <a:alpha val="43137"/>
                    </a:srgbClr>
                  </a:outerShdw>
                </a:effectLst>
                <a:latin typeface="Calibri" charset="0"/>
                <a:ea typeface="ＭＳ Ｐゴシック" charset="0"/>
              </a:rPr>
              <a:t>MATRF2022</a:t>
            </a:r>
          </a:p>
        </p:txBody>
      </p:sp>
      <p:sp>
        <p:nvSpPr>
          <p:cNvPr id="10" name="TextBox 9">
            <a:extLst>
              <a:ext uri="{FF2B5EF4-FFF2-40B4-BE49-F238E27FC236}">
                <a16:creationId xmlns:a16="http://schemas.microsoft.com/office/drawing/2014/main" id="{11D4CF50-A128-4681-B790-30C0EE80F54A}"/>
              </a:ext>
            </a:extLst>
          </p:cNvPr>
          <p:cNvSpPr txBox="1"/>
          <p:nvPr/>
        </p:nvSpPr>
        <p:spPr>
          <a:xfrm rot="20939860">
            <a:off x="1420694" y="5061211"/>
            <a:ext cx="2980590" cy="369332"/>
          </a:xfrm>
          <a:prstGeom prst="rect">
            <a:avLst/>
          </a:prstGeom>
          <a:noFill/>
        </p:spPr>
        <p:txBody>
          <a:bodyPr wrap="square" rtlCol="0">
            <a:spAutoFit/>
          </a:bodyPr>
          <a:lstStyle/>
          <a:p>
            <a:r>
              <a:rPr lang="en-US" dirty="0"/>
              <a:t>About -0.80 meters in MN</a:t>
            </a:r>
          </a:p>
        </p:txBody>
      </p:sp>
      <p:sp>
        <p:nvSpPr>
          <p:cNvPr id="12" name="Oval 11">
            <a:extLst>
              <a:ext uri="{FF2B5EF4-FFF2-40B4-BE49-F238E27FC236}">
                <a16:creationId xmlns:a16="http://schemas.microsoft.com/office/drawing/2014/main" id="{86149D75-4222-4CF1-BE8A-2CE35738005E}"/>
              </a:ext>
            </a:extLst>
          </p:cNvPr>
          <p:cNvSpPr/>
          <p:nvPr/>
        </p:nvSpPr>
        <p:spPr>
          <a:xfrm>
            <a:off x="8130155" y="2562944"/>
            <a:ext cx="190500" cy="1841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7011B318-16B7-43A8-B576-ED58D50BC541}"/>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D99471F9-A2AB-4BA7-9A75-165FBB8983EE}"/>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A4360065-E618-489A-B0C2-8F9CDB541973}"/>
              </a:ext>
            </a:extLst>
          </p:cNvPr>
          <p:cNvSpPr>
            <a:spLocks noGrp="1"/>
          </p:cNvSpPr>
          <p:nvPr>
            <p:ph type="sldNum" sz="quarter" idx="12"/>
          </p:nvPr>
        </p:nvSpPr>
        <p:spPr/>
        <p:txBody>
          <a:bodyPr/>
          <a:lstStyle/>
          <a:p>
            <a:pPr>
              <a:defRPr/>
            </a:pPr>
            <a:fld id="{C92D6AEA-48A7-924D-9406-EC6E0EBC20ED}" type="slidenum">
              <a:rPr lang="en-US" smtClean="0"/>
              <a:pPr>
                <a:defRPr/>
              </a:pPr>
              <a:t>31</a:t>
            </a:fld>
            <a:endParaRPr lang="en-US"/>
          </a:p>
        </p:txBody>
      </p:sp>
    </p:spTree>
    <p:extLst>
      <p:ext uri="{BB962C8B-B14F-4D97-AF65-F5344CB8AC3E}">
        <p14:creationId xmlns:p14="http://schemas.microsoft.com/office/powerpoint/2010/main" val="1415149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NSRS Modernization: Vertical Change</a:t>
            </a:r>
          </a:p>
        </p:txBody>
      </p:sp>
      <p:pic>
        <p:nvPicPr>
          <p:cNvPr id="26" name="Picture 25"/>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886199" y="1509234"/>
            <a:ext cx="5260343" cy="3410336"/>
          </a:xfrm>
          <a:prstGeom prst="rect">
            <a:avLst/>
          </a:prstGeom>
          <a:ln>
            <a:noFill/>
          </a:ln>
          <a:effectLst>
            <a:outerShdw blurRad="292100" dist="139700" dir="2700000" algn="tl" rotWithShape="0">
              <a:srgbClr val="333333">
                <a:alpha val="65000"/>
              </a:srgbClr>
            </a:outerShdw>
          </a:effectLst>
        </p:spPr>
      </p:pic>
      <p:grpSp>
        <p:nvGrpSpPr>
          <p:cNvPr id="27" name="Group 26"/>
          <p:cNvGrpSpPr/>
          <p:nvPr/>
        </p:nvGrpSpPr>
        <p:grpSpPr>
          <a:xfrm>
            <a:off x="0" y="2569523"/>
            <a:ext cx="4419600" cy="4076491"/>
            <a:chOff x="0" y="1333709"/>
            <a:chExt cx="5055114" cy="4914691"/>
          </a:xfrm>
        </p:grpSpPr>
        <p:pic>
          <p:nvPicPr>
            <p:cNvPr id="4" name="Picture 3"/>
            <p:cNvPicPr>
              <a:picLocks noChangeAspect="1"/>
            </p:cNvPicPr>
            <p:nvPr/>
          </p:nvPicPr>
          <p:blipFill rotWithShape="1">
            <a:blip r:embed="rId4">
              <a:clrChange>
                <a:clrFrom>
                  <a:srgbClr val="408080"/>
                </a:clrFrom>
                <a:clrTo>
                  <a:srgbClr val="408080">
                    <a:alpha val="0"/>
                  </a:srgbClr>
                </a:clrTo>
              </a:clrChange>
            </a:blip>
            <a:srcRect l="15998" t="10245" r="24723" b="3346"/>
            <a:stretch/>
          </p:blipFill>
          <p:spPr>
            <a:xfrm>
              <a:off x="0" y="1333709"/>
              <a:ext cx="4879194" cy="3852461"/>
            </a:xfrm>
            <a:prstGeom prst="rect">
              <a:avLst/>
            </a:prstGeom>
            <a:ln>
              <a:noFill/>
            </a:ln>
            <a:effectLst>
              <a:outerShdw blurRad="292100" dist="139700" dir="2700000" algn="tl" rotWithShape="0">
                <a:srgbClr val="333333">
                  <a:alpha val="65000"/>
                </a:srgbClr>
              </a:outerShdw>
            </a:effectLst>
          </p:spPr>
        </p:pic>
        <p:sp>
          <p:nvSpPr>
            <p:cNvPr id="5" name="Freeform 4"/>
            <p:cNvSpPr/>
            <p:nvPr/>
          </p:nvSpPr>
          <p:spPr>
            <a:xfrm>
              <a:off x="149228" y="3681103"/>
              <a:ext cx="2742496" cy="2567297"/>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43201"/>
                <a:gd name="connsiteY0" fmla="*/ 2496314 h 2507332"/>
                <a:gd name="connsiteX1" fmla="*/ 1972022 w 2743201"/>
                <a:gd name="connsiteY1" fmla="*/ 0 h 2507332"/>
                <a:gd name="connsiteX2" fmla="*/ 2743201 w 2743201"/>
                <a:gd name="connsiteY2" fmla="*/ 2507332 h 2507332"/>
                <a:gd name="connsiteX3" fmla="*/ 0 w 2743201"/>
                <a:gd name="connsiteY3" fmla="*/ 2496314 h 2507332"/>
                <a:gd name="connsiteX0" fmla="*/ 0 w 2743201"/>
                <a:gd name="connsiteY0" fmla="*/ 2454003 h 2465021"/>
                <a:gd name="connsiteX1" fmla="*/ 2236494 w 2743201"/>
                <a:gd name="connsiteY1" fmla="*/ 0 h 2465021"/>
                <a:gd name="connsiteX2" fmla="*/ 2743201 w 2743201"/>
                <a:gd name="connsiteY2" fmla="*/ 2465021 h 2465021"/>
                <a:gd name="connsiteX3" fmla="*/ 0 w 2743201"/>
                <a:gd name="connsiteY3" fmla="*/ 2454003 h 2465021"/>
              </a:gdLst>
              <a:ahLst/>
              <a:cxnLst>
                <a:cxn ang="0">
                  <a:pos x="connsiteX0" y="connsiteY0"/>
                </a:cxn>
                <a:cxn ang="0">
                  <a:pos x="connsiteX1" y="connsiteY1"/>
                </a:cxn>
                <a:cxn ang="0">
                  <a:pos x="connsiteX2" y="connsiteY2"/>
                </a:cxn>
                <a:cxn ang="0">
                  <a:pos x="connsiteX3" y="connsiteY3"/>
                </a:cxn>
              </a:cxnLst>
              <a:rect l="l" t="t" r="r" b="b"/>
              <a:pathLst>
                <a:path w="2743201" h="2465021">
                  <a:moveTo>
                    <a:pt x="0" y="2454003"/>
                  </a:moveTo>
                  <a:lnTo>
                    <a:pt x="2236494" y="0"/>
                  </a:lnTo>
                  <a:lnTo>
                    <a:pt x="2743201" y="2465021"/>
                  </a:lnTo>
                  <a:lnTo>
                    <a:pt x="0" y="2454003"/>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155848" y="3685543"/>
              <a:ext cx="2758371" cy="493601"/>
            </a:xfrm>
            <a:custGeom>
              <a:avLst/>
              <a:gdLst>
                <a:gd name="connsiteX0" fmla="*/ 0 w 2809302"/>
                <a:gd name="connsiteY0" fmla="*/ 495759 h 561861"/>
                <a:gd name="connsiteX1" fmla="*/ 2005070 w 2809302"/>
                <a:gd name="connsiteY1" fmla="*/ 0 h 561861"/>
                <a:gd name="connsiteX2" fmla="*/ 2809302 w 2809302"/>
                <a:gd name="connsiteY2" fmla="*/ 561861 h 561861"/>
                <a:gd name="connsiteX3" fmla="*/ 0 w 2809302"/>
                <a:gd name="connsiteY3" fmla="*/ 495759 h 561861"/>
                <a:gd name="connsiteX0" fmla="*/ 0 w 2765235"/>
                <a:gd name="connsiteY0" fmla="*/ 528810 h 561861"/>
                <a:gd name="connsiteX1" fmla="*/ 1961003 w 2765235"/>
                <a:gd name="connsiteY1" fmla="*/ 0 h 561861"/>
                <a:gd name="connsiteX2" fmla="*/ 2765235 w 2765235"/>
                <a:gd name="connsiteY2" fmla="*/ 561861 h 561861"/>
                <a:gd name="connsiteX3" fmla="*/ 0 w 2765235"/>
                <a:gd name="connsiteY3" fmla="*/ 528810 h 561861"/>
                <a:gd name="connsiteX0" fmla="*/ 0 w 2743201"/>
                <a:gd name="connsiteY0" fmla="*/ 528810 h 539828"/>
                <a:gd name="connsiteX1" fmla="*/ 1961003 w 2743201"/>
                <a:gd name="connsiteY1" fmla="*/ 0 h 539828"/>
                <a:gd name="connsiteX2" fmla="*/ 2743201 w 2743201"/>
                <a:gd name="connsiteY2" fmla="*/ 539828 h 539828"/>
                <a:gd name="connsiteX3" fmla="*/ 0 w 2743201"/>
                <a:gd name="connsiteY3" fmla="*/ 528810 h 539828"/>
                <a:gd name="connsiteX0" fmla="*/ 0 w 2774959"/>
                <a:gd name="connsiteY0" fmla="*/ 531859 h 539828"/>
                <a:gd name="connsiteX1" fmla="*/ 1992761 w 2774959"/>
                <a:gd name="connsiteY1" fmla="*/ 0 h 539828"/>
                <a:gd name="connsiteX2" fmla="*/ 2774959 w 2774959"/>
                <a:gd name="connsiteY2" fmla="*/ 539828 h 539828"/>
                <a:gd name="connsiteX3" fmla="*/ 0 w 2774959"/>
                <a:gd name="connsiteY3" fmla="*/ 531859 h 539828"/>
                <a:gd name="connsiteX0" fmla="*/ 0 w 2759080"/>
                <a:gd name="connsiteY0" fmla="*/ 531859 h 531859"/>
                <a:gd name="connsiteX1" fmla="*/ 1992761 w 2759080"/>
                <a:gd name="connsiteY1" fmla="*/ 0 h 531859"/>
                <a:gd name="connsiteX2" fmla="*/ 2759080 w 2759080"/>
                <a:gd name="connsiteY2" fmla="*/ 530682 h 531859"/>
                <a:gd name="connsiteX3" fmla="*/ 0 w 2759080"/>
                <a:gd name="connsiteY3" fmla="*/ 531859 h 531859"/>
                <a:gd name="connsiteX0" fmla="*/ 0 w 2759080"/>
                <a:gd name="connsiteY0" fmla="*/ 473937 h 473937"/>
                <a:gd name="connsiteX1" fmla="*/ 2230947 w 2759080"/>
                <a:gd name="connsiteY1" fmla="*/ 0 h 473937"/>
                <a:gd name="connsiteX2" fmla="*/ 2759080 w 2759080"/>
                <a:gd name="connsiteY2" fmla="*/ 472760 h 473937"/>
                <a:gd name="connsiteX3" fmla="*/ 0 w 2759080"/>
                <a:gd name="connsiteY3" fmla="*/ 473937 h 473937"/>
              </a:gdLst>
              <a:ahLst/>
              <a:cxnLst>
                <a:cxn ang="0">
                  <a:pos x="connsiteX0" y="connsiteY0"/>
                </a:cxn>
                <a:cxn ang="0">
                  <a:pos x="connsiteX1" y="connsiteY1"/>
                </a:cxn>
                <a:cxn ang="0">
                  <a:pos x="connsiteX2" y="connsiteY2"/>
                </a:cxn>
                <a:cxn ang="0">
                  <a:pos x="connsiteX3" y="connsiteY3"/>
                </a:cxn>
              </a:cxnLst>
              <a:rect l="l" t="t" r="r" b="b"/>
              <a:pathLst>
                <a:path w="2759080" h="473937">
                  <a:moveTo>
                    <a:pt x="0" y="473937"/>
                  </a:moveTo>
                  <a:lnTo>
                    <a:pt x="2230947" y="0"/>
                  </a:lnTo>
                  <a:lnTo>
                    <a:pt x="2759080" y="472760"/>
                  </a:lnTo>
                  <a:lnTo>
                    <a:pt x="0" y="473937"/>
                  </a:lnTo>
                  <a:close/>
                </a:path>
              </a:pathLst>
            </a:custGeom>
            <a:solidFill>
              <a:sysClr val="windowText" lastClr="000000">
                <a:alpha val="50196"/>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5"/>
            <a:srcRect l="33217" t="9231" r="2881" b="3077"/>
            <a:stretch/>
          </p:blipFill>
          <p:spPr>
            <a:xfrm>
              <a:off x="164832" y="4192254"/>
              <a:ext cx="2732709" cy="2031261"/>
            </a:xfrm>
            <a:prstGeom prst="rect">
              <a:avLst/>
            </a:prstGeom>
            <a:ln w="19050">
              <a:solidFill>
                <a:sysClr val="windowText" lastClr="000000"/>
              </a:solidFill>
            </a:ln>
          </p:spPr>
        </p:pic>
        <p:sp>
          <p:nvSpPr>
            <p:cNvPr id="9" name="Up-Down Arrow 8"/>
            <p:cNvSpPr/>
            <p:nvPr/>
          </p:nvSpPr>
          <p:spPr bwMode="auto">
            <a:xfrm>
              <a:off x="1687710" y="5400433"/>
              <a:ext cx="211118" cy="512059"/>
            </a:xfrm>
            <a:prstGeom prst="upDownArrow">
              <a:avLst/>
            </a:prstGeom>
            <a:solidFill>
              <a:srgbClr val="E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Verdana" pitchFamily="34" charset="0"/>
                <a:cs typeface="+mn-cs"/>
              </a:endParaRPr>
            </a:p>
          </p:txBody>
        </p:sp>
        <p:sp>
          <p:nvSpPr>
            <p:cNvPr id="10" name="TextBox 9"/>
            <p:cNvSpPr txBox="1"/>
            <p:nvPr/>
          </p:nvSpPr>
          <p:spPr>
            <a:xfrm>
              <a:off x="2877398" y="5355900"/>
              <a:ext cx="1985995" cy="556592"/>
            </a:xfrm>
            <a:prstGeom prst="rect">
              <a:avLst/>
            </a:prstGeom>
            <a:noFill/>
          </p:spPr>
          <p:txBody>
            <a:bodyPr wrap="square" rtlCol="0">
              <a:spAutoFit/>
            </a:bodyPr>
            <a:lstStyle/>
            <a:p>
              <a:pPr eaLnBrk="1" fontAlgn="auto" hangingPunct="1">
                <a:spcBef>
                  <a:spcPts val="0"/>
                </a:spcBef>
                <a:spcAft>
                  <a:spcPts val="0"/>
                </a:spcAft>
              </a:pPr>
              <a:r>
                <a:rPr lang="en-US" sz="1200" b="1" i="1" dirty="0">
                  <a:solidFill>
                    <a:srgbClr val="E00000"/>
                  </a:solidFill>
                  <a:latin typeface="Calibri" panose="020F0502020204030204"/>
                  <a:cs typeface="+mn-cs"/>
                </a:rPr>
                <a:t>Vertical offset of more than 1 meter</a:t>
              </a:r>
              <a:endParaRPr lang="en-US" sz="1200" i="1" dirty="0">
                <a:solidFill>
                  <a:srgbClr val="E00000"/>
                </a:solidFill>
                <a:latin typeface="Calibri" panose="020F0502020204030204"/>
                <a:cs typeface="+mn-cs"/>
              </a:endParaRPr>
            </a:p>
          </p:txBody>
        </p:sp>
        <p:sp>
          <p:nvSpPr>
            <p:cNvPr id="11" name="TextBox 10"/>
            <p:cNvSpPr txBox="1"/>
            <p:nvPr/>
          </p:nvSpPr>
          <p:spPr>
            <a:xfrm>
              <a:off x="3011555" y="3812371"/>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GEOID12B (NAVD88)</a:t>
              </a:r>
              <a:endParaRPr lang="en-US" sz="1200" i="1" dirty="0">
                <a:solidFill>
                  <a:prstClr val="black"/>
                </a:solidFill>
                <a:latin typeface="Calibri" panose="020F0502020204030204"/>
                <a:cs typeface="+mn-cs"/>
              </a:endParaRPr>
            </a:p>
          </p:txBody>
        </p:sp>
        <p:sp>
          <p:nvSpPr>
            <p:cNvPr id="12" name="TextBox 11"/>
            <p:cNvSpPr txBox="1"/>
            <p:nvPr/>
          </p:nvSpPr>
          <p:spPr>
            <a:xfrm>
              <a:off x="3069119" y="4751063"/>
              <a:ext cx="1985995" cy="338554"/>
            </a:xfrm>
            <a:prstGeom prst="rect">
              <a:avLst/>
            </a:prstGeom>
            <a:noFill/>
          </p:spPr>
          <p:txBody>
            <a:bodyPr wrap="square" rtlCol="0">
              <a:spAutoFit/>
            </a:bodyPr>
            <a:lstStyle/>
            <a:p>
              <a:pPr eaLnBrk="1" fontAlgn="auto" hangingPunct="1">
                <a:spcBef>
                  <a:spcPts val="0"/>
                </a:spcBef>
                <a:spcAft>
                  <a:spcPts val="0"/>
                </a:spcAft>
              </a:pPr>
              <a:r>
                <a:rPr lang="en-US" sz="1200" b="1" i="1" dirty="0">
                  <a:solidFill>
                    <a:prstClr val="black"/>
                  </a:solidFill>
                  <a:latin typeface="Calibri" panose="020F0502020204030204"/>
                  <a:cs typeface="+mn-cs"/>
                </a:rPr>
                <a:t>xGEOID17</a:t>
              </a:r>
              <a:endParaRPr lang="en-US" sz="1200" i="1" dirty="0">
                <a:solidFill>
                  <a:prstClr val="black"/>
                </a:solidFill>
                <a:latin typeface="Calibri" panose="020F0502020204030204"/>
                <a:cs typeface="+mn-cs"/>
              </a:endParaRPr>
            </a:p>
          </p:txBody>
        </p:sp>
        <p:sp>
          <p:nvSpPr>
            <p:cNvPr id="13" name="Up-Down Arrow 12"/>
            <p:cNvSpPr/>
            <p:nvPr/>
          </p:nvSpPr>
          <p:spPr bwMode="auto">
            <a:xfrm rot="1858838" flipH="1">
              <a:off x="3481732" y="4084712"/>
              <a:ext cx="205147" cy="635763"/>
            </a:xfrm>
            <a:prstGeom prst="upDownArrow">
              <a:avLst/>
            </a:prstGeom>
            <a:solidFill>
              <a:sysClr val="windowText" lastClr="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Verdana" pitchFamily="34" charset="0"/>
                <a:cs typeface="+mn-cs"/>
              </a:endParaRPr>
            </a:p>
          </p:txBody>
        </p:sp>
      </p:grpSp>
      <p:cxnSp>
        <p:nvCxnSpPr>
          <p:cNvPr id="29" name="Curved Connector 28"/>
          <p:cNvCxnSpPr/>
          <p:nvPr/>
        </p:nvCxnSpPr>
        <p:spPr bwMode="auto">
          <a:xfrm rot="10800000" flipV="1">
            <a:off x="3048001" y="1837264"/>
            <a:ext cx="1213269" cy="1143000"/>
          </a:xfrm>
          <a:prstGeom prst="curvedConnector3">
            <a:avLst>
              <a:gd name="adj1" fmla="val 99198"/>
            </a:avLst>
          </a:prstGeom>
          <a:solidFill>
            <a:schemeClr val="accent1"/>
          </a:solidFill>
          <a:ln w="38100" cap="flat" cmpd="sng" algn="ctr">
            <a:solidFill>
              <a:schemeClr val="tx1"/>
            </a:solidFill>
            <a:prstDash val="solid"/>
            <a:round/>
            <a:headEnd type="none" w="med" len="med"/>
            <a:tailEnd type="triangle"/>
          </a:ln>
          <a:effectLst/>
        </p:spPr>
      </p:cxnSp>
      <p:sp>
        <p:nvSpPr>
          <p:cNvPr id="31" name="TextBox 30"/>
          <p:cNvSpPr txBox="1"/>
          <p:nvPr/>
        </p:nvSpPr>
        <p:spPr>
          <a:xfrm>
            <a:off x="4801169" y="5266264"/>
            <a:ext cx="3810000" cy="923330"/>
          </a:xfrm>
          <a:prstGeom prst="rect">
            <a:avLst/>
          </a:prstGeom>
          <a:noFill/>
        </p:spPr>
        <p:txBody>
          <a:bodyPr wrap="square" rtlCol="0">
            <a:spAutoFit/>
          </a:bodyPr>
          <a:lstStyle/>
          <a:p>
            <a:pPr algn="ctr"/>
            <a:r>
              <a:rPr lang="en-US" dirty="0"/>
              <a:t>Updates available online from the </a:t>
            </a:r>
            <a:r>
              <a:rPr lang="en-US" b="1" dirty="0">
                <a:solidFill>
                  <a:srgbClr val="C00000"/>
                </a:solidFill>
              </a:rPr>
              <a:t>New </a:t>
            </a:r>
            <a:r>
              <a:rPr lang="en-US" b="1" dirty="0" err="1">
                <a:solidFill>
                  <a:srgbClr val="C00000"/>
                </a:solidFill>
              </a:rPr>
              <a:t>Datums</a:t>
            </a:r>
            <a:r>
              <a:rPr lang="en-US" b="1" dirty="0">
                <a:solidFill>
                  <a:srgbClr val="C00000"/>
                </a:solidFill>
              </a:rPr>
              <a:t> </a:t>
            </a:r>
            <a:r>
              <a:rPr lang="en-US" dirty="0"/>
              <a:t>website and </a:t>
            </a:r>
            <a:r>
              <a:rPr lang="en-US" b="1" dirty="0">
                <a:solidFill>
                  <a:srgbClr val="C00000"/>
                </a:solidFill>
              </a:rPr>
              <a:t>Modernization News</a:t>
            </a:r>
          </a:p>
        </p:txBody>
      </p:sp>
      <p:sp>
        <p:nvSpPr>
          <p:cNvPr id="32" name="Rectangle 31"/>
          <p:cNvSpPr/>
          <p:nvPr/>
        </p:nvSpPr>
        <p:spPr>
          <a:xfrm>
            <a:off x="3009900" y="6333064"/>
            <a:ext cx="7162800" cy="646331"/>
          </a:xfrm>
          <a:prstGeom prst="rect">
            <a:avLst/>
          </a:prstGeom>
        </p:spPr>
        <p:txBody>
          <a:bodyPr wrap="square">
            <a:spAutoFit/>
          </a:bodyPr>
          <a:lstStyle/>
          <a:p>
            <a:r>
              <a:rPr lang="en-US" dirty="0">
                <a:hlinkClick r:id="rId6"/>
              </a:rPr>
              <a:t>https://geodesy.noaa.gov/datums/newdatums/index.shtml</a:t>
            </a:r>
            <a:endParaRPr lang="en-US" dirty="0"/>
          </a:p>
          <a:p>
            <a:endParaRPr lang="en-US" dirty="0"/>
          </a:p>
        </p:txBody>
      </p:sp>
      <p:sp>
        <p:nvSpPr>
          <p:cNvPr id="17" name="TextBox 16">
            <a:extLst>
              <a:ext uri="{FF2B5EF4-FFF2-40B4-BE49-F238E27FC236}">
                <a16:creationId xmlns:a16="http://schemas.microsoft.com/office/drawing/2014/main" id="{065B088B-5AEF-424F-8F39-4EA15AFEA4AC}"/>
              </a:ext>
            </a:extLst>
          </p:cNvPr>
          <p:cNvSpPr txBox="1"/>
          <p:nvPr/>
        </p:nvSpPr>
        <p:spPr>
          <a:xfrm rot="20939860">
            <a:off x="715184" y="1681644"/>
            <a:ext cx="2931145" cy="369332"/>
          </a:xfrm>
          <a:prstGeom prst="rect">
            <a:avLst/>
          </a:prstGeom>
          <a:noFill/>
        </p:spPr>
        <p:txBody>
          <a:bodyPr wrap="square" rtlCol="0">
            <a:spAutoFit/>
          </a:bodyPr>
          <a:lstStyle/>
          <a:p>
            <a:r>
              <a:rPr lang="en-US" dirty="0"/>
              <a:t>About -0.80 meters in MN</a:t>
            </a:r>
          </a:p>
        </p:txBody>
      </p:sp>
      <p:sp>
        <p:nvSpPr>
          <p:cNvPr id="18" name="Oval 17">
            <a:extLst>
              <a:ext uri="{FF2B5EF4-FFF2-40B4-BE49-F238E27FC236}">
                <a16:creationId xmlns:a16="http://schemas.microsoft.com/office/drawing/2014/main" id="{466906DE-8335-4EB7-B104-496CB007E6E7}"/>
              </a:ext>
            </a:extLst>
          </p:cNvPr>
          <p:cNvSpPr/>
          <p:nvPr/>
        </p:nvSpPr>
        <p:spPr>
          <a:xfrm>
            <a:off x="6682355" y="2258262"/>
            <a:ext cx="190500" cy="1841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47D6CABA-D3F6-4F13-9EEC-F8FEC233FDB2}"/>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BD0A633E-7CD1-4070-B556-29A850A5EA1A}"/>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2FAD3AF4-670F-4D95-8F11-00CB77D9E8EB}"/>
              </a:ext>
            </a:extLst>
          </p:cNvPr>
          <p:cNvSpPr>
            <a:spLocks noGrp="1"/>
          </p:cNvSpPr>
          <p:nvPr>
            <p:ph type="sldNum" sz="quarter" idx="12"/>
          </p:nvPr>
        </p:nvSpPr>
        <p:spPr/>
        <p:txBody>
          <a:bodyPr/>
          <a:lstStyle/>
          <a:p>
            <a:pPr>
              <a:defRPr/>
            </a:pPr>
            <a:fld id="{EB6791C4-DF4E-4C17-A41C-B2BEB15390BD}" type="slidenum">
              <a:rPr lang="en-US" smtClean="0"/>
              <a:pPr>
                <a:defRPr/>
              </a:pPr>
              <a:t>32</a:t>
            </a:fld>
            <a:endParaRPr lang="en-US"/>
          </a:p>
        </p:txBody>
      </p:sp>
    </p:spTree>
    <p:extLst>
      <p:ext uri="{BB962C8B-B14F-4D97-AF65-F5344CB8AC3E}">
        <p14:creationId xmlns:p14="http://schemas.microsoft.com/office/powerpoint/2010/main" val="3630117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6">
            <a:extLst>
              <a:ext uri="{FF2B5EF4-FFF2-40B4-BE49-F238E27FC236}">
                <a16:creationId xmlns:a16="http://schemas.microsoft.com/office/drawing/2014/main" id="{BC98B81A-22CA-4CF2-8E8B-5685A61FDC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0169" y="1816377"/>
            <a:ext cx="4267200" cy="41290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Box 7">
            <a:extLst>
              <a:ext uri="{FF2B5EF4-FFF2-40B4-BE49-F238E27FC236}">
                <a16:creationId xmlns:a16="http://schemas.microsoft.com/office/drawing/2014/main" id="{3AEC3E27-11B3-44C5-8D57-2605D3209BE9}"/>
              </a:ext>
            </a:extLst>
          </p:cNvPr>
          <p:cNvSpPr txBox="1">
            <a:spLocks noChangeArrowheads="1"/>
          </p:cNvSpPr>
          <p:nvPr/>
        </p:nvSpPr>
        <p:spPr bwMode="auto">
          <a:xfrm>
            <a:off x="1143000" y="1129904"/>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defTabSz="685800">
              <a:spcBef>
                <a:spcPct val="0"/>
              </a:spcBef>
              <a:buNone/>
            </a:pPr>
            <a:r>
              <a:rPr lang="en-US" altLang="en-US" sz="1800" b="1" dirty="0">
                <a:solidFill>
                  <a:prstClr val="black"/>
                </a:solidFill>
                <a:latin typeface="Verdana" panose="020B0604030504040204" pitchFamily="34" charset="0"/>
                <a:cs typeface="Arial" panose="020B0604020202020204" pitchFamily="34" charset="0"/>
              </a:rPr>
              <a:t>Extent of NAPGD2022 gravimetric geoid model</a:t>
            </a:r>
          </a:p>
        </p:txBody>
      </p:sp>
      <p:pic>
        <p:nvPicPr>
          <p:cNvPr id="7" name="Picture 6">
            <a:extLst>
              <a:ext uri="{FF2B5EF4-FFF2-40B4-BE49-F238E27FC236}">
                <a16:creationId xmlns:a16="http://schemas.microsoft.com/office/drawing/2014/main" id="{3AAFFAE9-9DB0-4234-8478-04C26EFE2A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817" y="4245882"/>
            <a:ext cx="1988820" cy="168416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633556-855C-428A-8832-B1D63AF846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454" y="1766940"/>
            <a:ext cx="1303020" cy="205408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E72FCFC-340A-4832-93B8-5FF57FFB263B}"/>
              </a:ext>
            </a:extLst>
          </p:cNvPr>
          <p:cNvSpPr txBox="1"/>
          <p:nvPr/>
        </p:nvSpPr>
        <p:spPr>
          <a:xfrm>
            <a:off x="1191401" y="3968882"/>
            <a:ext cx="1393908" cy="300082"/>
          </a:xfrm>
          <a:prstGeom prst="rect">
            <a:avLst/>
          </a:prstGeom>
          <a:noFill/>
        </p:spPr>
        <p:txBody>
          <a:bodyPr wrap="none" rtlCol="0">
            <a:spAutoFit/>
          </a:bodyPr>
          <a:lstStyle/>
          <a:p>
            <a:pPr defTabSz="685800"/>
            <a:r>
              <a:rPr lang="en-US" sz="1350" b="1" dirty="0">
                <a:solidFill>
                  <a:prstClr val="black"/>
                </a:solidFill>
                <a:latin typeface="Calibri"/>
                <a:ea typeface="ＭＳ Ｐゴシック" charset="0"/>
              </a:rPr>
              <a:t>American Samoa</a:t>
            </a:r>
          </a:p>
        </p:txBody>
      </p:sp>
      <p:sp>
        <p:nvSpPr>
          <p:cNvPr id="10" name="TextBox 9">
            <a:extLst>
              <a:ext uri="{FF2B5EF4-FFF2-40B4-BE49-F238E27FC236}">
                <a16:creationId xmlns:a16="http://schemas.microsoft.com/office/drawing/2014/main" id="{50C865D5-030C-4B18-A1BD-F0C143122679}"/>
              </a:ext>
            </a:extLst>
          </p:cNvPr>
          <p:cNvSpPr txBox="1"/>
          <p:nvPr/>
        </p:nvSpPr>
        <p:spPr>
          <a:xfrm>
            <a:off x="1136310" y="1483045"/>
            <a:ext cx="2854765" cy="300082"/>
          </a:xfrm>
          <a:prstGeom prst="rect">
            <a:avLst/>
          </a:prstGeom>
          <a:noFill/>
        </p:spPr>
        <p:txBody>
          <a:bodyPr wrap="square" rtlCol="0">
            <a:spAutoFit/>
          </a:bodyPr>
          <a:lstStyle/>
          <a:p>
            <a:pPr defTabSz="685800"/>
            <a:r>
              <a:rPr lang="en-US" sz="1350" b="1" dirty="0">
                <a:solidFill>
                  <a:prstClr val="black"/>
                </a:solidFill>
                <a:latin typeface="Calibri"/>
                <a:ea typeface="ＭＳ Ｐゴシック" charset="0"/>
              </a:rPr>
              <a:t>Guam and Northern Marianas Islands</a:t>
            </a:r>
          </a:p>
        </p:txBody>
      </p:sp>
      <p:cxnSp>
        <p:nvCxnSpPr>
          <p:cNvPr id="6" name="Straight Connector 5">
            <a:extLst>
              <a:ext uri="{FF2B5EF4-FFF2-40B4-BE49-F238E27FC236}">
                <a16:creationId xmlns:a16="http://schemas.microsoft.com/office/drawing/2014/main" id="{5C193A57-49DC-41F0-9604-2A075C20A864}"/>
              </a:ext>
            </a:extLst>
          </p:cNvPr>
          <p:cNvCxnSpPr>
            <a:cxnSpLocks/>
          </p:cNvCxnSpPr>
          <p:nvPr/>
        </p:nvCxnSpPr>
        <p:spPr>
          <a:xfrm flipV="1">
            <a:off x="3228227" y="4623993"/>
            <a:ext cx="707465" cy="13060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E4FEA51-A27B-4597-8671-AB8B77EA8F91}"/>
              </a:ext>
            </a:extLst>
          </p:cNvPr>
          <p:cNvCxnSpPr>
            <a:cxnSpLocks/>
          </p:cNvCxnSpPr>
          <p:nvPr/>
        </p:nvCxnSpPr>
        <p:spPr>
          <a:xfrm>
            <a:off x="3198462" y="4245883"/>
            <a:ext cx="737230" cy="34783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A271795-08BC-4831-A459-268786F435ED}"/>
              </a:ext>
            </a:extLst>
          </p:cNvPr>
          <p:cNvCxnSpPr>
            <a:cxnSpLocks/>
          </p:cNvCxnSpPr>
          <p:nvPr/>
        </p:nvCxnSpPr>
        <p:spPr>
          <a:xfrm>
            <a:off x="2693475" y="1786101"/>
            <a:ext cx="1130611" cy="16870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BC72EDF-5BC7-4C05-AF3D-D03561B704B9}"/>
              </a:ext>
            </a:extLst>
          </p:cNvPr>
          <p:cNvCxnSpPr>
            <a:cxnSpLocks/>
          </p:cNvCxnSpPr>
          <p:nvPr/>
        </p:nvCxnSpPr>
        <p:spPr>
          <a:xfrm flipV="1">
            <a:off x="2708559" y="3499246"/>
            <a:ext cx="1115527" cy="32177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DD8F5E12-5939-4478-97FD-FF4784AF8219}"/>
              </a:ext>
            </a:extLst>
          </p:cNvPr>
          <p:cNvSpPr>
            <a:spLocks noGrp="1"/>
          </p:cNvSpPr>
          <p:nvPr>
            <p:ph type="sldNum" sz="quarter" idx="12"/>
          </p:nvPr>
        </p:nvSpPr>
        <p:spPr/>
        <p:txBody>
          <a:bodyPr/>
          <a:lstStyle/>
          <a:p>
            <a:pPr defTabSz="685800">
              <a:defRPr/>
            </a:pPr>
            <a:fld id="{BF6EBFE9-79BB-431F-AEDF-EF334E7ED36B}" type="slidenum">
              <a:rPr lang="en-US">
                <a:solidFill>
                  <a:prstClr val="black">
                    <a:tint val="75000"/>
                  </a:prstClr>
                </a:solidFill>
                <a:latin typeface="Calibri"/>
                <a:ea typeface="ＭＳ Ｐゴシック" charset="0"/>
              </a:rPr>
              <a:pPr defTabSz="685800">
                <a:defRPr/>
              </a:pPr>
              <a:t>33</a:t>
            </a:fld>
            <a:endParaRPr lang="en-US" dirty="0">
              <a:solidFill>
                <a:prstClr val="black">
                  <a:tint val="75000"/>
                </a:prstClr>
              </a:solidFill>
              <a:latin typeface="Calibri"/>
              <a:ea typeface="ＭＳ Ｐゴシック" charset="0"/>
            </a:endParaRPr>
          </a:p>
        </p:txBody>
      </p:sp>
      <p:sp>
        <p:nvSpPr>
          <p:cNvPr id="3" name="Date Placeholder 2">
            <a:extLst>
              <a:ext uri="{FF2B5EF4-FFF2-40B4-BE49-F238E27FC236}">
                <a16:creationId xmlns:a16="http://schemas.microsoft.com/office/drawing/2014/main" id="{529BB27A-DCB1-455F-91C7-5CB07C97781C}"/>
              </a:ext>
            </a:extLst>
          </p:cNvPr>
          <p:cNvSpPr>
            <a:spLocks noGrp="1"/>
          </p:cNvSpPr>
          <p:nvPr>
            <p:ph type="dt" sz="half" idx="10"/>
          </p:nvPr>
        </p:nvSpPr>
        <p:spPr/>
        <p:txBody>
          <a:bodyPr/>
          <a:lstStyle/>
          <a:p>
            <a:pPr>
              <a:defRPr/>
            </a:pPr>
            <a:r>
              <a:rPr lang="en-US"/>
              <a:t>November 14, 2019</a:t>
            </a:r>
            <a:endParaRPr lang="en-US" dirty="0"/>
          </a:p>
        </p:txBody>
      </p:sp>
      <p:sp>
        <p:nvSpPr>
          <p:cNvPr id="4" name="Footer Placeholder 3">
            <a:extLst>
              <a:ext uri="{FF2B5EF4-FFF2-40B4-BE49-F238E27FC236}">
                <a16:creationId xmlns:a16="http://schemas.microsoft.com/office/drawing/2014/main" id="{C94C3AFC-0DBB-4774-9B29-E38B8B5E3874}"/>
              </a:ext>
            </a:extLst>
          </p:cNvPr>
          <p:cNvSpPr>
            <a:spLocks noGrp="1"/>
          </p:cNvSpPr>
          <p:nvPr>
            <p:ph type="ftr" sz="quarter" idx="11"/>
          </p:nvPr>
        </p:nvSpPr>
        <p:spPr/>
        <p:txBody>
          <a:bodyPr/>
          <a:lstStyle/>
          <a:p>
            <a:pPr>
              <a:defRPr/>
            </a:pPr>
            <a:r>
              <a:rPr lang="en-US"/>
              <a:t>MN Assoc of Floodplain Managers</a:t>
            </a:r>
          </a:p>
        </p:txBody>
      </p:sp>
    </p:spTree>
    <p:extLst>
      <p:ext uri="{BB962C8B-B14F-4D97-AF65-F5344CB8AC3E}">
        <p14:creationId xmlns:p14="http://schemas.microsoft.com/office/powerpoint/2010/main" val="223451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anim calcmode="lin" valueType="num">
                                      <p:cBhvr>
                                        <p:cTn id="10" dur="750" fill="hold"/>
                                        <p:tgtEl>
                                          <p:spTgt spid="10"/>
                                        </p:tgtEl>
                                        <p:attrNameLst>
                                          <p:attrName>ppt_x</p:attrName>
                                        </p:attrNameLst>
                                      </p:cBhvr>
                                      <p:tavLst>
                                        <p:tav tm="0">
                                          <p:val>
                                            <p:fltVal val="0.5"/>
                                          </p:val>
                                        </p:tav>
                                        <p:tav tm="100000">
                                          <p:val>
                                            <p:strVal val="#ppt_x"/>
                                          </p:val>
                                        </p:tav>
                                      </p:tavLst>
                                    </p:anim>
                                    <p:anim calcmode="lin" valueType="num">
                                      <p:cBhvr>
                                        <p:cTn id="11" dur="750" fill="hold"/>
                                        <p:tgtEl>
                                          <p:spTgt spid="10"/>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750" fill="hold"/>
                                        <p:tgtEl>
                                          <p:spTgt spid="8"/>
                                        </p:tgtEl>
                                        <p:attrNameLst>
                                          <p:attrName>ppt_w</p:attrName>
                                        </p:attrNameLst>
                                      </p:cBhvr>
                                      <p:tavLst>
                                        <p:tav tm="0">
                                          <p:val>
                                            <p:fltVal val="0"/>
                                          </p:val>
                                        </p:tav>
                                        <p:tav tm="100000">
                                          <p:val>
                                            <p:strVal val="#ppt_w"/>
                                          </p:val>
                                        </p:tav>
                                      </p:tavLst>
                                    </p:anim>
                                    <p:anim calcmode="lin" valueType="num">
                                      <p:cBhvr>
                                        <p:cTn id="15" dur="750" fill="hold"/>
                                        <p:tgtEl>
                                          <p:spTgt spid="8"/>
                                        </p:tgtEl>
                                        <p:attrNameLst>
                                          <p:attrName>ppt_h</p:attrName>
                                        </p:attrNameLst>
                                      </p:cBhvr>
                                      <p:tavLst>
                                        <p:tav tm="0">
                                          <p:val>
                                            <p:fltVal val="0"/>
                                          </p:val>
                                        </p:tav>
                                        <p:tav tm="100000">
                                          <p:val>
                                            <p:strVal val="#ppt_h"/>
                                          </p:val>
                                        </p:tav>
                                      </p:tavLst>
                                    </p:anim>
                                    <p:animEffect transition="in" filter="fade">
                                      <p:cBhvr>
                                        <p:cTn id="16" dur="750"/>
                                        <p:tgtEl>
                                          <p:spTgt spid="8"/>
                                        </p:tgtEl>
                                      </p:cBhvr>
                                    </p:animEffect>
                                    <p:anim calcmode="lin" valueType="num">
                                      <p:cBhvr>
                                        <p:cTn id="17" dur="750" fill="hold"/>
                                        <p:tgtEl>
                                          <p:spTgt spid="8"/>
                                        </p:tgtEl>
                                        <p:attrNameLst>
                                          <p:attrName>ppt_x</p:attrName>
                                        </p:attrNameLst>
                                      </p:cBhvr>
                                      <p:tavLst>
                                        <p:tav tm="0">
                                          <p:val>
                                            <p:fltVal val="0.5"/>
                                          </p:val>
                                        </p:tav>
                                        <p:tav tm="100000">
                                          <p:val>
                                            <p:strVal val="#ppt_x"/>
                                          </p:val>
                                        </p:tav>
                                      </p:tavLst>
                                    </p:anim>
                                    <p:anim calcmode="lin" valueType="num">
                                      <p:cBhvr>
                                        <p:cTn id="18" dur="75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750" fill="hold"/>
                                        <p:tgtEl>
                                          <p:spTgt spid="24"/>
                                        </p:tgtEl>
                                        <p:attrNameLst>
                                          <p:attrName>ppt_w</p:attrName>
                                        </p:attrNameLst>
                                      </p:cBhvr>
                                      <p:tavLst>
                                        <p:tav tm="0">
                                          <p:val>
                                            <p:fltVal val="0"/>
                                          </p:val>
                                        </p:tav>
                                        <p:tav tm="100000">
                                          <p:val>
                                            <p:strVal val="#ppt_w"/>
                                          </p:val>
                                        </p:tav>
                                      </p:tavLst>
                                    </p:anim>
                                    <p:anim calcmode="lin" valueType="num">
                                      <p:cBhvr>
                                        <p:cTn id="22" dur="750" fill="hold"/>
                                        <p:tgtEl>
                                          <p:spTgt spid="24"/>
                                        </p:tgtEl>
                                        <p:attrNameLst>
                                          <p:attrName>ppt_h</p:attrName>
                                        </p:attrNameLst>
                                      </p:cBhvr>
                                      <p:tavLst>
                                        <p:tav tm="0">
                                          <p:val>
                                            <p:fltVal val="0"/>
                                          </p:val>
                                        </p:tav>
                                        <p:tav tm="100000">
                                          <p:val>
                                            <p:strVal val="#ppt_h"/>
                                          </p:val>
                                        </p:tav>
                                      </p:tavLst>
                                    </p:anim>
                                    <p:animEffect transition="in" filter="fade">
                                      <p:cBhvr>
                                        <p:cTn id="23" dur="750"/>
                                        <p:tgtEl>
                                          <p:spTgt spid="24"/>
                                        </p:tgtEl>
                                      </p:cBhvr>
                                    </p:animEffect>
                                    <p:anim calcmode="lin" valueType="num">
                                      <p:cBhvr>
                                        <p:cTn id="24" dur="750" fill="hold"/>
                                        <p:tgtEl>
                                          <p:spTgt spid="24"/>
                                        </p:tgtEl>
                                        <p:attrNameLst>
                                          <p:attrName>ppt_x</p:attrName>
                                        </p:attrNameLst>
                                      </p:cBhvr>
                                      <p:tavLst>
                                        <p:tav tm="0">
                                          <p:val>
                                            <p:fltVal val="0.5"/>
                                          </p:val>
                                        </p:tav>
                                        <p:tav tm="100000">
                                          <p:val>
                                            <p:strVal val="#ppt_x"/>
                                          </p:val>
                                        </p:tav>
                                      </p:tavLst>
                                    </p:anim>
                                    <p:anim calcmode="lin" valueType="num">
                                      <p:cBhvr>
                                        <p:cTn id="25" dur="750" fill="hold"/>
                                        <p:tgtEl>
                                          <p:spTgt spid="24"/>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750" fill="hold"/>
                                        <p:tgtEl>
                                          <p:spTgt spid="26"/>
                                        </p:tgtEl>
                                        <p:attrNameLst>
                                          <p:attrName>ppt_w</p:attrName>
                                        </p:attrNameLst>
                                      </p:cBhvr>
                                      <p:tavLst>
                                        <p:tav tm="0">
                                          <p:val>
                                            <p:fltVal val="0"/>
                                          </p:val>
                                        </p:tav>
                                        <p:tav tm="100000">
                                          <p:val>
                                            <p:strVal val="#ppt_w"/>
                                          </p:val>
                                        </p:tav>
                                      </p:tavLst>
                                    </p:anim>
                                    <p:anim calcmode="lin" valueType="num">
                                      <p:cBhvr>
                                        <p:cTn id="29" dur="750" fill="hold"/>
                                        <p:tgtEl>
                                          <p:spTgt spid="26"/>
                                        </p:tgtEl>
                                        <p:attrNameLst>
                                          <p:attrName>ppt_h</p:attrName>
                                        </p:attrNameLst>
                                      </p:cBhvr>
                                      <p:tavLst>
                                        <p:tav tm="0">
                                          <p:val>
                                            <p:fltVal val="0"/>
                                          </p:val>
                                        </p:tav>
                                        <p:tav tm="100000">
                                          <p:val>
                                            <p:strVal val="#ppt_h"/>
                                          </p:val>
                                        </p:tav>
                                      </p:tavLst>
                                    </p:anim>
                                    <p:animEffect transition="in" filter="fade">
                                      <p:cBhvr>
                                        <p:cTn id="30" dur="750"/>
                                        <p:tgtEl>
                                          <p:spTgt spid="26"/>
                                        </p:tgtEl>
                                      </p:cBhvr>
                                    </p:animEffect>
                                    <p:anim calcmode="lin" valueType="num">
                                      <p:cBhvr>
                                        <p:cTn id="31" dur="750" fill="hold"/>
                                        <p:tgtEl>
                                          <p:spTgt spid="26"/>
                                        </p:tgtEl>
                                        <p:attrNameLst>
                                          <p:attrName>ppt_x</p:attrName>
                                        </p:attrNameLst>
                                      </p:cBhvr>
                                      <p:tavLst>
                                        <p:tav tm="0">
                                          <p:val>
                                            <p:fltVal val="0.5"/>
                                          </p:val>
                                        </p:tav>
                                        <p:tav tm="100000">
                                          <p:val>
                                            <p:strVal val="#ppt_x"/>
                                          </p:val>
                                        </p:tav>
                                      </p:tavLst>
                                    </p:anim>
                                    <p:anim calcmode="lin" valueType="num">
                                      <p:cBhvr>
                                        <p:cTn id="32" dur="750" fill="hold"/>
                                        <p:tgtEl>
                                          <p:spTgt spid="26"/>
                                        </p:tgtEl>
                                        <p:attrNameLst>
                                          <p:attrName>ppt_y</p:attrName>
                                        </p:attrNameLst>
                                      </p:cBhvr>
                                      <p:tavLst>
                                        <p:tav tm="0">
                                          <p:val>
                                            <p:fltVal val="0.5"/>
                                          </p:val>
                                        </p:tav>
                                        <p:tav tm="100000">
                                          <p:val>
                                            <p:strVal val="#ppt_y"/>
                                          </p:val>
                                        </p:tav>
                                      </p:tavLst>
                                    </p:anim>
                                  </p:childTnLst>
                                </p:cTn>
                              </p:par>
                            </p:childTnLst>
                          </p:cTn>
                        </p:par>
                        <p:par>
                          <p:cTn id="33" fill="hold">
                            <p:stCondLst>
                              <p:cond delay="750"/>
                            </p:stCondLst>
                            <p:childTnLst>
                              <p:par>
                                <p:cTn id="34" presetID="53" presetClass="entr" presetSubtype="52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750" fill="hold"/>
                                        <p:tgtEl>
                                          <p:spTgt spid="9"/>
                                        </p:tgtEl>
                                        <p:attrNameLst>
                                          <p:attrName>ppt_w</p:attrName>
                                        </p:attrNameLst>
                                      </p:cBhvr>
                                      <p:tavLst>
                                        <p:tav tm="0">
                                          <p:val>
                                            <p:fltVal val="0"/>
                                          </p:val>
                                        </p:tav>
                                        <p:tav tm="100000">
                                          <p:val>
                                            <p:strVal val="#ppt_w"/>
                                          </p:val>
                                        </p:tav>
                                      </p:tavLst>
                                    </p:anim>
                                    <p:anim calcmode="lin" valueType="num">
                                      <p:cBhvr>
                                        <p:cTn id="37" dur="750" fill="hold"/>
                                        <p:tgtEl>
                                          <p:spTgt spid="9"/>
                                        </p:tgtEl>
                                        <p:attrNameLst>
                                          <p:attrName>ppt_h</p:attrName>
                                        </p:attrNameLst>
                                      </p:cBhvr>
                                      <p:tavLst>
                                        <p:tav tm="0">
                                          <p:val>
                                            <p:fltVal val="0"/>
                                          </p:val>
                                        </p:tav>
                                        <p:tav tm="100000">
                                          <p:val>
                                            <p:strVal val="#ppt_h"/>
                                          </p:val>
                                        </p:tav>
                                      </p:tavLst>
                                    </p:anim>
                                    <p:animEffect transition="in" filter="fade">
                                      <p:cBhvr>
                                        <p:cTn id="38" dur="750"/>
                                        <p:tgtEl>
                                          <p:spTgt spid="9"/>
                                        </p:tgtEl>
                                      </p:cBhvr>
                                    </p:animEffect>
                                    <p:anim calcmode="lin" valueType="num">
                                      <p:cBhvr>
                                        <p:cTn id="39" dur="750" fill="hold"/>
                                        <p:tgtEl>
                                          <p:spTgt spid="9"/>
                                        </p:tgtEl>
                                        <p:attrNameLst>
                                          <p:attrName>ppt_x</p:attrName>
                                        </p:attrNameLst>
                                      </p:cBhvr>
                                      <p:tavLst>
                                        <p:tav tm="0">
                                          <p:val>
                                            <p:fltVal val="0.5"/>
                                          </p:val>
                                        </p:tav>
                                        <p:tav tm="100000">
                                          <p:val>
                                            <p:strVal val="#ppt_x"/>
                                          </p:val>
                                        </p:tav>
                                      </p:tavLst>
                                    </p:anim>
                                    <p:anim calcmode="lin" valueType="num">
                                      <p:cBhvr>
                                        <p:cTn id="40" dur="750" fill="hold"/>
                                        <p:tgtEl>
                                          <p:spTgt spid="9"/>
                                        </p:tgtEl>
                                        <p:attrNameLst>
                                          <p:attrName>ppt_y</p:attrName>
                                        </p:attrNameLst>
                                      </p:cBhvr>
                                      <p:tavLst>
                                        <p:tav tm="0">
                                          <p:val>
                                            <p:fltVal val="0.5"/>
                                          </p:val>
                                        </p:tav>
                                        <p:tav tm="100000">
                                          <p:val>
                                            <p:strVal val="#ppt_y"/>
                                          </p:val>
                                        </p:tav>
                                      </p:tavLst>
                                    </p:anim>
                                  </p:childTnLst>
                                </p:cTn>
                              </p:par>
                              <p:par>
                                <p:cTn id="41" presetID="53" presetClass="entr" presetSubtype="528"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750" fill="hold"/>
                                        <p:tgtEl>
                                          <p:spTgt spid="7"/>
                                        </p:tgtEl>
                                        <p:attrNameLst>
                                          <p:attrName>ppt_w</p:attrName>
                                        </p:attrNameLst>
                                      </p:cBhvr>
                                      <p:tavLst>
                                        <p:tav tm="0">
                                          <p:val>
                                            <p:fltVal val="0"/>
                                          </p:val>
                                        </p:tav>
                                        <p:tav tm="100000">
                                          <p:val>
                                            <p:strVal val="#ppt_w"/>
                                          </p:val>
                                        </p:tav>
                                      </p:tavLst>
                                    </p:anim>
                                    <p:anim calcmode="lin" valueType="num">
                                      <p:cBhvr>
                                        <p:cTn id="44" dur="750" fill="hold"/>
                                        <p:tgtEl>
                                          <p:spTgt spid="7"/>
                                        </p:tgtEl>
                                        <p:attrNameLst>
                                          <p:attrName>ppt_h</p:attrName>
                                        </p:attrNameLst>
                                      </p:cBhvr>
                                      <p:tavLst>
                                        <p:tav tm="0">
                                          <p:val>
                                            <p:fltVal val="0"/>
                                          </p:val>
                                        </p:tav>
                                        <p:tav tm="100000">
                                          <p:val>
                                            <p:strVal val="#ppt_h"/>
                                          </p:val>
                                        </p:tav>
                                      </p:tavLst>
                                    </p:anim>
                                    <p:animEffect transition="in" filter="fade">
                                      <p:cBhvr>
                                        <p:cTn id="45" dur="750"/>
                                        <p:tgtEl>
                                          <p:spTgt spid="7"/>
                                        </p:tgtEl>
                                      </p:cBhvr>
                                    </p:animEffect>
                                    <p:anim calcmode="lin" valueType="num">
                                      <p:cBhvr>
                                        <p:cTn id="46" dur="750" fill="hold"/>
                                        <p:tgtEl>
                                          <p:spTgt spid="7"/>
                                        </p:tgtEl>
                                        <p:attrNameLst>
                                          <p:attrName>ppt_x</p:attrName>
                                        </p:attrNameLst>
                                      </p:cBhvr>
                                      <p:tavLst>
                                        <p:tav tm="0">
                                          <p:val>
                                            <p:fltVal val="0.5"/>
                                          </p:val>
                                        </p:tav>
                                        <p:tav tm="100000">
                                          <p:val>
                                            <p:strVal val="#ppt_x"/>
                                          </p:val>
                                        </p:tav>
                                      </p:tavLst>
                                    </p:anim>
                                    <p:anim calcmode="lin" valueType="num">
                                      <p:cBhvr>
                                        <p:cTn id="47" dur="750" fill="hold"/>
                                        <p:tgtEl>
                                          <p:spTgt spid="7"/>
                                        </p:tgtEl>
                                        <p:attrNameLst>
                                          <p:attrName>ppt_y</p:attrName>
                                        </p:attrNameLst>
                                      </p:cBhvr>
                                      <p:tavLst>
                                        <p:tav tm="0">
                                          <p:val>
                                            <p:fltVal val="0.5"/>
                                          </p:val>
                                        </p:tav>
                                        <p:tav tm="100000">
                                          <p:val>
                                            <p:strVal val="#ppt_y"/>
                                          </p:val>
                                        </p:tav>
                                      </p:tavLst>
                                    </p:anim>
                                  </p:childTnLst>
                                </p:cTn>
                              </p:par>
                              <p:par>
                                <p:cTn id="48" presetID="53" presetClass="entr" presetSubtype="528"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750" fill="hold"/>
                                        <p:tgtEl>
                                          <p:spTgt spid="15"/>
                                        </p:tgtEl>
                                        <p:attrNameLst>
                                          <p:attrName>ppt_w</p:attrName>
                                        </p:attrNameLst>
                                      </p:cBhvr>
                                      <p:tavLst>
                                        <p:tav tm="0">
                                          <p:val>
                                            <p:fltVal val="0"/>
                                          </p:val>
                                        </p:tav>
                                        <p:tav tm="100000">
                                          <p:val>
                                            <p:strVal val="#ppt_w"/>
                                          </p:val>
                                        </p:tav>
                                      </p:tavLst>
                                    </p:anim>
                                    <p:anim calcmode="lin" valueType="num">
                                      <p:cBhvr>
                                        <p:cTn id="51" dur="750" fill="hold"/>
                                        <p:tgtEl>
                                          <p:spTgt spid="15"/>
                                        </p:tgtEl>
                                        <p:attrNameLst>
                                          <p:attrName>ppt_h</p:attrName>
                                        </p:attrNameLst>
                                      </p:cBhvr>
                                      <p:tavLst>
                                        <p:tav tm="0">
                                          <p:val>
                                            <p:fltVal val="0"/>
                                          </p:val>
                                        </p:tav>
                                        <p:tav tm="100000">
                                          <p:val>
                                            <p:strVal val="#ppt_h"/>
                                          </p:val>
                                        </p:tav>
                                      </p:tavLst>
                                    </p:anim>
                                    <p:animEffect transition="in" filter="fade">
                                      <p:cBhvr>
                                        <p:cTn id="52" dur="750"/>
                                        <p:tgtEl>
                                          <p:spTgt spid="15"/>
                                        </p:tgtEl>
                                      </p:cBhvr>
                                    </p:animEffect>
                                    <p:anim calcmode="lin" valueType="num">
                                      <p:cBhvr>
                                        <p:cTn id="53" dur="750" fill="hold"/>
                                        <p:tgtEl>
                                          <p:spTgt spid="15"/>
                                        </p:tgtEl>
                                        <p:attrNameLst>
                                          <p:attrName>ppt_x</p:attrName>
                                        </p:attrNameLst>
                                      </p:cBhvr>
                                      <p:tavLst>
                                        <p:tav tm="0">
                                          <p:val>
                                            <p:fltVal val="0.5"/>
                                          </p:val>
                                        </p:tav>
                                        <p:tav tm="100000">
                                          <p:val>
                                            <p:strVal val="#ppt_x"/>
                                          </p:val>
                                        </p:tav>
                                      </p:tavLst>
                                    </p:anim>
                                    <p:anim calcmode="lin" valueType="num">
                                      <p:cBhvr>
                                        <p:cTn id="54" dur="750" fill="hold"/>
                                        <p:tgtEl>
                                          <p:spTgt spid="15"/>
                                        </p:tgtEl>
                                        <p:attrNameLst>
                                          <p:attrName>ppt_y</p:attrName>
                                        </p:attrNameLst>
                                      </p:cBhvr>
                                      <p:tavLst>
                                        <p:tav tm="0">
                                          <p:val>
                                            <p:fltVal val="0.5"/>
                                          </p:val>
                                        </p:tav>
                                        <p:tav tm="100000">
                                          <p:val>
                                            <p:strVal val="#ppt_y"/>
                                          </p:val>
                                        </p:tav>
                                      </p:tavLst>
                                    </p:anim>
                                  </p:childTnLst>
                                </p:cTn>
                              </p:par>
                              <p:par>
                                <p:cTn id="55" presetID="53" presetClass="entr" presetSubtype="528"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750" fill="hold"/>
                                        <p:tgtEl>
                                          <p:spTgt spid="6"/>
                                        </p:tgtEl>
                                        <p:attrNameLst>
                                          <p:attrName>ppt_w</p:attrName>
                                        </p:attrNameLst>
                                      </p:cBhvr>
                                      <p:tavLst>
                                        <p:tav tm="0">
                                          <p:val>
                                            <p:fltVal val="0"/>
                                          </p:val>
                                        </p:tav>
                                        <p:tav tm="100000">
                                          <p:val>
                                            <p:strVal val="#ppt_w"/>
                                          </p:val>
                                        </p:tav>
                                      </p:tavLst>
                                    </p:anim>
                                    <p:anim calcmode="lin" valueType="num">
                                      <p:cBhvr>
                                        <p:cTn id="58" dur="750" fill="hold"/>
                                        <p:tgtEl>
                                          <p:spTgt spid="6"/>
                                        </p:tgtEl>
                                        <p:attrNameLst>
                                          <p:attrName>ppt_h</p:attrName>
                                        </p:attrNameLst>
                                      </p:cBhvr>
                                      <p:tavLst>
                                        <p:tav tm="0">
                                          <p:val>
                                            <p:fltVal val="0"/>
                                          </p:val>
                                        </p:tav>
                                        <p:tav tm="100000">
                                          <p:val>
                                            <p:strVal val="#ppt_h"/>
                                          </p:val>
                                        </p:tav>
                                      </p:tavLst>
                                    </p:anim>
                                    <p:animEffect transition="in" filter="fade">
                                      <p:cBhvr>
                                        <p:cTn id="59" dur="750"/>
                                        <p:tgtEl>
                                          <p:spTgt spid="6"/>
                                        </p:tgtEl>
                                      </p:cBhvr>
                                    </p:animEffect>
                                    <p:anim calcmode="lin" valueType="num">
                                      <p:cBhvr>
                                        <p:cTn id="60" dur="750" fill="hold"/>
                                        <p:tgtEl>
                                          <p:spTgt spid="6"/>
                                        </p:tgtEl>
                                        <p:attrNameLst>
                                          <p:attrName>ppt_x</p:attrName>
                                        </p:attrNameLst>
                                      </p:cBhvr>
                                      <p:tavLst>
                                        <p:tav tm="0">
                                          <p:val>
                                            <p:fltVal val="0.5"/>
                                          </p:val>
                                        </p:tav>
                                        <p:tav tm="100000">
                                          <p:val>
                                            <p:strVal val="#ppt_x"/>
                                          </p:val>
                                        </p:tav>
                                      </p:tavLst>
                                    </p:anim>
                                    <p:anim calcmode="lin" valueType="num">
                                      <p:cBhvr>
                                        <p:cTn id="61" dur="75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15A1DB-686D-49A9-BF5D-52CB149FFF68}"/>
              </a:ext>
            </a:extLst>
          </p:cNvPr>
          <p:cNvSpPr>
            <a:spLocks noGrp="1"/>
          </p:cNvSpPr>
          <p:nvPr>
            <p:ph type="ctrTitle"/>
          </p:nvPr>
        </p:nvSpPr>
        <p:spPr/>
        <p:txBody>
          <a:bodyPr/>
          <a:lstStyle/>
          <a:p>
            <a:r>
              <a:rPr lang="en-US" dirty="0"/>
              <a:t>Comparing Heights</a:t>
            </a:r>
          </a:p>
        </p:txBody>
      </p:sp>
      <p:sp>
        <p:nvSpPr>
          <p:cNvPr id="8" name="Subtitle 7">
            <a:extLst>
              <a:ext uri="{FF2B5EF4-FFF2-40B4-BE49-F238E27FC236}">
                <a16:creationId xmlns:a16="http://schemas.microsoft.com/office/drawing/2014/main" id="{BC30F110-5984-441B-85B0-15A2322DFB68}"/>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7218A045-925E-4FF8-B4B3-0E10087613A9}"/>
              </a:ext>
            </a:extLst>
          </p:cNvPr>
          <p:cNvSpPr>
            <a:spLocks noGrp="1"/>
          </p:cNvSpPr>
          <p:nvPr>
            <p:ph type="dt" sz="half" idx="10"/>
          </p:nvPr>
        </p:nvSpPr>
        <p:spPr/>
        <p:txBody>
          <a:bodyPr/>
          <a:lstStyle/>
          <a:p>
            <a:pPr>
              <a:defRPr/>
            </a:pPr>
            <a:r>
              <a:rPr lang="en-US"/>
              <a:t>November 14, 2019</a:t>
            </a:r>
            <a:endParaRPr lang="en-US" dirty="0"/>
          </a:p>
        </p:txBody>
      </p:sp>
      <p:sp>
        <p:nvSpPr>
          <p:cNvPr id="5" name="Footer Placeholder 4">
            <a:extLst>
              <a:ext uri="{FF2B5EF4-FFF2-40B4-BE49-F238E27FC236}">
                <a16:creationId xmlns:a16="http://schemas.microsoft.com/office/drawing/2014/main" id="{9FE731F6-426E-474C-B300-8D85B98D952A}"/>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43AB662F-4972-419A-91EA-BE574AFD1FCF}"/>
              </a:ext>
            </a:extLst>
          </p:cNvPr>
          <p:cNvSpPr>
            <a:spLocks noGrp="1"/>
          </p:cNvSpPr>
          <p:nvPr>
            <p:ph type="sldNum" sz="quarter" idx="12"/>
          </p:nvPr>
        </p:nvSpPr>
        <p:spPr/>
        <p:txBody>
          <a:bodyPr/>
          <a:lstStyle/>
          <a:p>
            <a:pPr>
              <a:defRPr/>
            </a:pPr>
            <a:fld id="{BF6EBFE9-79BB-431F-AEDF-EF334E7ED36B}" type="slidenum">
              <a:rPr lang="en-US" smtClean="0"/>
              <a:pPr>
                <a:defRPr/>
              </a:pPr>
              <a:t>34</a:t>
            </a:fld>
            <a:endParaRPr lang="en-US" dirty="0"/>
          </a:p>
        </p:txBody>
      </p:sp>
    </p:spTree>
    <p:extLst>
      <p:ext uri="{BB962C8B-B14F-4D97-AF65-F5344CB8AC3E}">
        <p14:creationId xmlns:p14="http://schemas.microsoft.com/office/powerpoint/2010/main" val="2601132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914400"/>
            <a:ext cx="8534400" cy="5632311"/>
          </a:xfrm>
          <a:prstGeom prst="rect">
            <a:avLst/>
          </a:prstGeom>
          <a:solidFill>
            <a:schemeClr val="bg1"/>
          </a:solidFill>
          <a:ln w="19050">
            <a:solidFill>
              <a:srgbClr val="09817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A vertical datum is a reference surface</a:t>
            </a:r>
            <a:r>
              <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that can be used to measure heights in a uniform 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5240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819400" y="2499486"/>
            <a:ext cx="989970" cy="3400661"/>
          </a:xfrm>
          <a:prstGeom prst="rect">
            <a:avLst/>
          </a:prstGeom>
          <a:noFill/>
        </p:spPr>
      </p:pic>
      <p:sp>
        <p:nvSpPr>
          <p:cNvPr id="25" name="Freeform 24"/>
          <p:cNvSpPr/>
          <p:nvPr/>
        </p:nvSpPr>
        <p:spPr>
          <a:xfrm>
            <a:off x="17683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219200" y="4038600"/>
            <a:ext cx="3276600" cy="1905000"/>
          </a:xfrm>
          <a:prstGeom prst="rect">
            <a:avLst/>
          </a:prstGeom>
          <a:solidFill>
            <a:schemeClr val="tx1">
              <a:alpha val="7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0" name="TextBox 29"/>
          <p:cNvSpPr txBox="1"/>
          <p:nvPr/>
        </p:nvSpPr>
        <p:spPr>
          <a:xfrm>
            <a:off x="1981200" y="2514600"/>
            <a:ext cx="611065" cy="369332"/>
          </a:xfrm>
          <a:prstGeom prst="rect">
            <a:avLst/>
          </a:prstGeom>
          <a:noFill/>
        </p:spPr>
        <p:txBody>
          <a:bodyPr wrap="none" rtlCol="0">
            <a:spAutoFit/>
          </a:bodyPr>
          <a:lstStyle/>
          <a:p>
            <a:r>
              <a:rPr lang="en-US" dirty="0">
                <a:solidFill>
                  <a:schemeClr val="accent5">
                    <a:lumMod val="75000"/>
                  </a:schemeClr>
                </a:solidFill>
              </a:rPr>
              <a:t>Sally</a:t>
            </a:r>
          </a:p>
        </p:txBody>
      </p:sp>
      <p:sp>
        <p:nvSpPr>
          <p:cNvPr id="31" name="TextBox 30"/>
          <p:cNvSpPr txBox="1"/>
          <p:nvPr/>
        </p:nvSpPr>
        <p:spPr>
          <a:xfrm>
            <a:off x="2743200" y="2514600"/>
            <a:ext cx="606256" cy="369332"/>
          </a:xfrm>
          <a:prstGeom prst="rect">
            <a:avLst/>
          </a:prstGeom>
          <a:noFill/>
        </p:spPr>
        <p:txBody>
          <a:bodyPr wrap="none" rtlCol="0">
            <a:spAutoFit/>
          </a:bodyPr>
          <a:lstStyle/>
          <a:p>
            <a:r>
              <a:rPr lang="en-US" dirty="0">
                <a:solidFill>
                  <a:schemeClr val="accent6"/>
                </a:solidFill>
              </a:rPr>
              <a:t>Jane</a:t>
            </a:r>
          </a:p>
        </p:txBody>
      </p:sp>
      <p:sp>
        <p:nvSpPr>
          <p:cNvPr id="32" name="TextBox 31"/>
          <p:cNvSpPr txBox="1"/>
          <p:nvPr/>
        </p:nvSpPr>
        <p:spPr>
          <a:xfrm>
            <a:off x="5257800" y="2971800"/>
            <a:ext cx="3190240" cy="2308324"/>
          </a:xfrm>
          <a:prstGeom prst="rect">
            <a:avLst/>
          </a:prstGeom>
          <a:noFill/>
        </p:spPr>
        <p:txBody>
          <a:bodyPr wrap="square" rtlCol="0">
            <a:spAutoFit/>
          </a:bodyPr>
          <a:lstStyle/>
          <a:p>
            <a:r>
              <a:rPr lang="en-US" dirty="0">
                <a:latin typeface="Times New Roman" pitchFamily="18" charset="0"/>
                <a:cs typeface="Times New Roman" pitchFamily="18" charset="0"/>
              </a:rPr>
              <a:t>How much taller is Sally than Jane?</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We could measure directly from top of head to top of head.</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Or, from floor up to tops of heads and then subtract!</a:t>
            </a:r>
          </a:p>
        </p:txBody>
      </p:sp>
      <p:sp>
        <p:nvSpPr>
          <p:cNvPr id="33" name="Left Brace 32"/>
          <p:cNvSpPr/>
          <p:nvPr/>
        </p:nvSpPr>
        <p:spPr>
          <a:xfrm>
            <a:off x="18288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TextBox 33"/>
          <p:cNvSpPr txBox="1"/>
          <p:nvPr/>
        </p:nvSpPr>
        <p:spPr>
          <a:xfrm>
            <a:off x="1142370" y="2948499"/>
            <a:ext cx="610230" cy="369332"/>
          </a:xfrm>
          <a:prstGeom prst="rect">
            <a:avLst/>
          </a:prstGeom>
          <a:noFill/>
        </p:spPr>
        <p:txBody>
          <a:bodyPr wrap="square" rtlCol="0">
            <a:spAutoFit/>
          </a:bodyPr>
          <a:lstStyle/>
          <a:p>
            <a:r>
              <a:rPr lang="en-US" dirty="0"/>
              <a:t>X= ?</a:t>
            </a:r>
          </a:p>
        </p:txBody>
      </p:sp>
      <p:sp>
        <p:nvSpPr>
          <p:cNvPr id="2" name="Date Placeholder 1">
            <a:extLst>
              <a:ext uri="{FF2B5EF4-FFF2-40B4-BE49-F238E27FC236}">
                <a16:creationId xmlns:a16="http://schemas.microsoft.com/office/drawing/2014/main" id="{86CBB788-A6DE-4C90-BF7B-B1368AA934F4}"/>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1439DCD3-7CA8-475A-97F5-8FE5891638E4}"/>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B99A822F-30B6-4BF2-9281-B708EFDC4422}"/>
              </a:ext>
            </a:extLst>
          </p:cNvPr>
          <p:cNvSpPr>
            <a:spLocks noGrp="1"/>
          </p:cNvSpPr>
          <p:nvPr>
            <p:ph type="sldNum" sz="quarter" idx="12"/>
          </p:nvPr>
        </p:nvSpPr>
        <p:spPr/>
        <p:txBody>
          <a:bodyPr/>
          <a:lstStyle/>
          <a:p>
            <a:pPr>
              <a:defRPr/>
            </a:pPr>
            <a:fld id="{5A837433-97E9-4D94-B898-19FA6F4A2CA7}" type="slidenum">
              <a:rPr lang="en-US" smtClean="0"/>
              <a:pPr>
                <a:defRPr/>
              </a:pPr>
              <a:t>35</a:t>
            </a:fld>
            <a:endParaRPr lang="en-US"/>
          </a:p>
        </p:txBody>
      </p:sp>
      <p:cxnSp>
        <p:nvCxnSpPr>
          <p:cNvPr id="16" name="Straight Connector 15">
            <a:extLst>
              <a:ext uri="{FF2B5EF4-FFF2-40B4-BE49-F238E27FC236}">
                <a16:creationId xmlns:a16="http://schemas.microsoft.com/office/drawing/2014/main" id="{A00E2AC9-F4F7-422F-9909-93F17716AAF7}"/>
              </a:ext>
            </a:extLst>
          </p:cNvPr>
          <p:cNvCxnSpPr/>
          <p:nvPr/>
        </p:nvCxnSpPr>
        <p:spPr>
          <a:xfrm>
            <a:off x="695960" y="3317831"/>
            <a:ext cx="23577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D253060-FA2B-42BB-A721-154E23A95135}"/>
              </a:ext>
            </a:extLst>
          </p:cNvPr>
          <p:cNvCxnSpPr/>
          <p:nvPr/>
        </p:nvCxnSpPr>
        <p:spPr>
          <a:xfrm>
            <a:off x="649922" y="2929688"/>
            <a:ext cx="2357755" cy="0"/>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BF298E4F-545A-4BD8-BB35-0A6B0D743D93}"/>
              </a:ext>
            </a:extLst>
          </p:cNvPr>
          <p:cNvSpPr txBox="1"/>
          <p:nvPr/>
        </p:nvSpPr>
        <p:spPr>
          <a:xfrm>
            <a:off x="4648202" y="4328286"/>
            <a:ext cx="4282440" cy="369332"/>
          </a:xfrm>
          <a:prstGeom prst="rect">
            <a:avLst/>
          </a:prstGeom>
          <a:noFill/>
        </p:spPr>
        <p:txBody>
          <a:bodyPr wrap="square" rtlCol="0">
            <a:spAutoFit/>
          </a:bodyPr>
          <a:lstStyle/>
          <a:p>
            <a:r>
              <a:rPr lang="en-US" i="1" dirty="0">
                <a:solidFill>
                  <a:srgbClr val="0070C0"/>
                </a:solidFill>
              </a:rPr>
              <a:t>That’s a relative height or height difference</a:t>
            </a:r>
          </a:p>
        </p:txBody>
      </p:sp>
      <p:sp>
        <p:nvSpPr>
          <p:cNvPr id="19" name="TextBox 18">
            <a:extLst>
              <a:ext uri="{FF2B5EF4-FFF2-40B4-BE49-F238E27FC236}">
                <a16:creationId xmlns:a16="http://schemas.microsoft.com/office/drawing/2014/main" id="{A5733102-9C4F-4772-900E-4ACE2FE0D9AC}"/>
              </a:ext>
            </a:extLst>
          </p:cNvPr>
          <p:cNvSpPr txBox="1"/>
          <p:nvPr/>
        </p:nvSpPr>
        <p:spPr>
          <a:xfrm>
            <a:off x="4507207" y="5232526"/>
            <a:ext cx="4331993" cy="369332"/>
          </a:xfrm>
          <a:prstGeom prst="rect">
            <a:avLst/>
          </a:prstGeom>
          <a:noFill/>
        </p:spPr>
        <p:txBody>
          <a:bodyPr wrap="square" rtlCol="0">
            <a:spAutoFit/>
          </a:bodyPr>
          <a:lstStyle/>
          <a:p>
            <a:r>
              <a:rPr lang="en-US" i="1" dirty="0">
                <a:solidFill>
                  <a:srgbClr val="0070C0"/>
                </a:solidFill>
              </a:rPr>
              <a:t>That’s a difference in heights above a datum</a:t>
            </a:r>
          </a:p>
        </p:txBody>
      </p:sp>
    </p:spTree>
    <p:extLst>
      <p:ext uri="{BB962C8B-B14F-4D97-AF65-F5344CB8AC3E}">
        <p14:creationId xmlns:p14="http://schemas.microsoft.com/office/powerpoint/2010/main" val="4265901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04800" y="914400"/>
            <a:ext cx="8534400" cy="5632311"/>
          </a:xfrm>
          <a:prstGeom prst="rect">
            <a:avLst/>
          </a:prstGeom>
          <a:solidFill>
            <a:schemeClr val="bg1"/>
          </a:solidFill>
          <a:ln w="19050">
            <a:solidFill>
              <a:srgbClr val="09817E"/>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A vertical datum is a reference surface</a:t>
            </a:r>
            <a:r>
              <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that can be used to measure heights in a uniform way.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kern="0" baseline="0" dirty="0">
              <a:solidFill>
                <a:sysClr val="windowText" lastClr="000000"/>
              </a:solidFill>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noProof="0" dirty="0">
              <a:ln>
                <a:noFill/>
              </a:ln>
              <a:solidFill>
                <a:sysClr val="windowText" lastClr="000000"/>
              </a:solidFill>
              <a:effectLst/>
              <a:uLnTx/>
              <a:uFillTx/>
              <a:latin typeface="Times New Roman"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 </a:t>
            </a:r>
          </a:p>
        </p:txBody>
      </p:sp>
      <p:pic>
        <p:nvPicPr>
          <p:cNvPr id="72706" name="Picture 2" descr="http://www.pseudohypoparathyroidism.com/wp-content/uploads/2011/06/kids-height.gif"/>
          <p:cNvPicPr>
            <a:picLocks noChangeAspect="1" noChangeArrowheads="1"/>
          </p:cNvPicPr>
          <p:nvPr/>
        </p:nvPicPr>
        <p:blipFill>
          <a:blip r:embed="rId3" cstate="print"/>
          <a:srcRect r="28125"/>
          <a:stretch>
            <a:fillRect/>
          </a:stretch>
        </p:blipFill>
        <p:spPr bwMode="auto">
          <a:xfrm>
            <a:off x="1524000" y="2550735"/>
            <a:ext cx="2359583" cy="3036304"/>
          </a:xfrm>
          <a:prstGeom prst="rect">
            <a:avLst/>
          </a:prstGeom>
          <a:noFill/>
        </p:spPr>
      </p:pic>
      <p:pic>
        <p:nvPicPr>
          <p:cNvPr id="22" name="Picture 2" descr="http://www.pseudohypoparathyroidism.com/wp-content/uploads/2011/06/kids-height.gif"/>
          <p:cNvPicPr>
            <a:picLocks noChangeAspect="1" noChangeArrowheads="1"/>
          </p:cNvPicPr>
          <p:nvPr/>
        </p:nvPicPr>
        <p:blipFill>
          <a:blip r:embed="rId3" cstate="print"/>
          <a:srcRect l="39994" r="29851"/>
          <a:stretch>
            <a:fillRect/>
          </a:stretch>
        </p:blipFill>
        <p:spPr bwMode="auto">
          <a:xfrm>
            <a:off x="2819400" y="2499486"/>
            <a:ext cx="989970" cy="3400661"/>
          </a:xfrm>
          <a:prstGeom prst="rect">
            <a:avLst/>
          </a:prstGeom>
          <a:noFill/>
        </p:spPr>
      </p:pic>
      <p:sp>
        <p:nvSpPr>
          <p:cNvPr id="25" name="Freeform 24"/>
          <p:cNvSpPr/>
          <p:nvPr/>
        </p:nvSpPr>
        <p:spPr>
          <a:xfrm>
            <a:off x="1768344" y="5401717"/>
            <a:ext cx="1937470" cy="334065"/>
          </a:xfrm>
          <a:custGeom>
            <a:avLst/>
            <a:gdLst>
              <a:gd name="connsiteX0" fmla="*/ 120912 w 1937470"/>
              <a:gd name="connsiteY0" fmla="*/ 99797 h 334065"/>
              <a:gd name="connsiteX1" fmla="*/ 120912 w 1937470"/>
              <a:gd name="connsiteY1" fmla="*/ 99797 h 334065"/>
              <a:gd name="connsiteX2" fmla="*/ 188925 w 1937470"/>
              <a:gd name="connsiteY2" fmla="*/ 92240 h 334065"/>
              <a:gd name="connsiteX3" fmla="*/ 249382 w 1937470"/>
              <a:gd name="connsiteY3" fmla="*/ 77126 h 334065"/>
              <a:gd name="connsiteX4" fmla="*/ 279610 w 1937470"/>
              <a:gd name="connsiteY4" fmla="*/ 69569 h 334065"/>
              <a:gd name="connsiteX5" fmla="*/ 324952 w 1937470"/>
              <a:gd name="connsiteY5" fmla="*/ 54455 h 334065"/>
              <a:gd name="connsiteX6" fmla="*/ 385408 w 1937470"/>
              <a:gd name="connsiteY6" fmla="*/ 39341 h 334065"/>
              <a:gd name="connsiteX7" fmla="*/ 408079 w 1937470"/>
              <a:gd name="connsiteY7" fmla="*/ 31784 h 334065"/>
              <a:gd name="connsiteX8" fmla="*/ 665018 w 1937470"/>
              <a:gd name="connsiteY8" fmla="*/ 24227 h 334065"/>
              <a:gd name="connsiteX9" fmla="*/ 763259 w 1937470"/>
              <a:gd name="connsiteY9" fmla="*/ 16670 h 334065"/>
              <a:gd name="connsiteX10" fmla="*/ 853944 w 1937470"/>
              <a:gd name="connsiteY10" fmla="*/ 1556 h 334065"/>
              <a:gd name="connsiteX11" fmla="*/ 982413 w 1937470"/>
              <a:gd name="connsiteY11" fmla="*/ 9113 h 334065"/>
              <a:gd name="connsiteX12" fmla="*/ 1027755 w 1937470"/>
              <a:gd name="connsiteY12" fmla="*/ 39341 h 334065"/>
              <a:gd name="connsiteX13" fmla="*/ 1057983 w 1937470"/>
              <a:gd name="connsiteY13" fmla="*/ 84683 h 334065"/>
              <a:gd name="connsiteX14" fmla="*/ 1065540 w 1937470"/>
              <a:gd name="connsiteY14" fmla="*/ 107354 h 334065"/>
              <a:gd name="connsiteX15" fmla="*/ 1095768 w 1937470"/>
              <a:gd name="connsiteY15" fmla="*/ 152696 h 334065"/>
              <a:gd name="connsiteX16" fmla="*/ 1118439 w 1937470"/>
              <a:gd name="connsiteY16" fmla="*/ 167810 h 334065"/>
              <a:gd name="connsiteX17" fmla="*/ 1133554 w 1937470"/>
              <a:gd name="connsiteY17" fmla="*/ 182924 h 334065"/>
              <a:gd name="connsiteX18" fmla="*/ 1156225 w 1937470"/>
              <a:gd name="connsiteY18" fmla="*/ 190481 h 334065"/>
              <a:gd name="connsiteX19" fmla="*/ 1178896 w 1937470"/>
              <a:gd name="connsiteY19" fmla="*/ 205595 h 334065"/>
              <a:gd name="connsiteX20" fmla="*/ 1224238 w 1937470"/>
              <a:gd name="connsiteY20" fmla="*/ 220709 h 334065"/>
              <a:gd name="connsiteX21" fmla="*/ 1246909 w 1937470"/>
              <a:gd name="connsiteY21" fmla="*/ 228266 h 334065"/>
              <a:gd name="connsiteX22" fmla="*/ 1269580 w 1937470"/>
              <a:gd name="connsiteY22" fmla="*/ 235823 h 334065"/>
              <a:gd name="connsiteX23" fmla="*/ 1723001 w 1937470"/>
              <a:gd name="connsiteY23" fmla="*/ 250938 h 334065"/>
              <a:gd name="connsiteX24" fmla="*/ 1904370 w 1937470"/>
              <a:gd name="connsiteY24" fmla="*/ 258495 h 334065"/>
              <a:gd name="connsiteX25" fmla="*/ 1934598 w 1937470"/>
              <a:gd name="connsiteY25" fmla="*/ 266052 h 334065"/>
              <a:gd name="connsiteX26" fmla="*/ 1911927 w 1937470"/>
              <a:gd name="connsiteY26" fmla="*/ 281166 h 334065"/>
              <a:gd name="connsiteX27" fmla="*/ 1730558 w 1937470"/>
              <a:gd name="connsiteY27" fmla="*/ 288723 h 334065"/>
              <a:gd name="connsiteX28" fmla="*/ 1700330 w 1937470"/>
              <a:gd name="connsiteY28" fmla="*/ 296280 h 334065"/>
              <a:gd name="connsiteX29" fmla="*/ 1677659 w 1937470"/>
              <a:gd name="connsiteY29" fmla="*/ 303837 h 334065"/>
              <a:gd name="connsiteX30" fmla="*/ 1518962 w 1937470"/>
              <a:gd name="connsiteY30" fmla="*/ 318951 h 334065"/>
              <a:gd name="connsiteX31" fmla="*/ 1352707 w 1937470"/>
              <a:gd name="connsiteY31" fmla="*/ 326508 h 334065"/>
              <a:gd name="connsiteX32" fmla="*/ 1224238 w 1937470"/>
              <a:gd name="connsiteY32" fmla="*/ 334065 h 334065"/>
              <a:gd name="connsiteX33" fmla="*/ 665018 w 1937470"/>
              <a:gd name="connsiteY33" fmla="*/ 326508 h 334065"/>
              <a:gd name="connsiteX34" fmla="*/ 634790 w 1937470"/>
              <a:gd name="connsiteY34" fmla="*/ 318951 h 334065"/>
              <a:gd name="connsiteX35" fmla="*/ 68013 w 1937470"/>
              <a:gd name="connsiteY35" fmla="*/ 303837 h 334065"/>
              <a:gd name="connsiteX36" fmla="*/ 52899 w 1937470"/>
              <a:gd name="connsiteY36" fmla="*/ 281166 h 334065"/>
              <a:gd name="connsiteX37" fmla="*/ 45342 w 1937470"/>
              <a:gd name="connsiteY37" fmla="*/ 250938 h 334065"/>
              <a:gd name="connsiteX38" fmla="*/ 37785 w 1937470"/>
              <a:gd name="connsiteY38" fmla="*/ 228266 h 334065"/>
              <a:gd name="connsiteX39" fmla="*/ 15114 w 1937470"/>
              <a:gd name="connsiteY39" fmla="*/ 122468 h 334065"/>
              <a:gd name="connsiteX40" fmla="*/ 0 w 1937470"/>
              <a:gd name="connsiteY40" fmla="*/ 99797 h 334065"/>
              <a:gd name="connsiteX41" fmla="*/ 22671 w 1937470"/>
              <a:gd name="connsiteY41" fmla="*/ 84683 h 334065"/>
              <a:gd name="connsiteX42" fmla="*/ 120912 w 1937470"/>
              <a:gd name="connsiteY42" fmla="*/ 99797 h 33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37470" h="334065">
                <a:moveTo>
                  <a:pt x="120912" y="99797"/>
                </a:moveTo>
                <a:lnTo>
                  <a:pt x="120912" y="99797"/>
                </a:lnTo>
                <a:cubicBezTo>
                  <a:pt x="143583" y="97278"/>
                  <a:pt x="166344" y="95466"/>
                  <a:pt x="188925" y="92240"/>
                </a:cubicBezTo>
                <a:cubicBezTo>
                  <a:pt x="235020" y="85655"/>
                  <a:pt x="214217" y="87173"/>
                  <a:pt x="249382" y="77126"/>
                </a:cubicBezTo>
                <a:cubicBezTo>
                  <a:pt x="259368" y="74273"/>
                  <a:pt x="269662" y="72553"/>
                  <a:pt x="279610" y="69569"/>
                </a:cubicBezTo>
                <a:cubicBezTo>
                  <a:pt x="294870" y="64991"/>
                  <a:pt x="309496" y="58319"/>
                  <a:pt x="324952" y="54455"/>
                </a:cubicBezTo>
                <a:cubicBezTo>
                  <a:pt x="345104" y="49417"/>
                  <a:pt x="365702" y="45910"/>
                  <a:pt x="385408" y="39341"/>
                </a:cubicBezTo>
                <a:cubicBezTo>
                  <a:pt x="392965" y="36822"/>
                  <a:pt x="400125" y="32214"/>
                  <a:pt x="408079" y="31784"/>
                </a:cubicBezTo>
                <a:cubicBezTo>
                  <a:pt x="493637" y="27159"/>
                  <a:pt x="579372" y="26746"/>
                  <a:pt x="665018" y="24227"/>
                </a:cubicBezTo>
                <a:cubicBezTo>
                  <a:pt x="697765" y="21708"/>
                  <a:pt x="730578" y="19938"/>
                  <a:pt x="763259" y="16670"/>
                </a:cubicBezTo>
                <a:cubicBezTo>
                  <a:pt x="800752" y="12921"/>
                  <a:pt x="818971" y="8550"/>
                  <a:pt x="853944" y="1556"/>
                </a:cubicBezTo>
                <a:cubicBezTo>
                  <a:pt x="896767" y="4075"/>
                  <a:pt x="940495" y="0"/>
                  <a:pt x="982413" y="9113"/>
                </a:cubicBezTo>
                <a:cubicBezTo>
                  <a:pt x="1000163" y="12972"/>
                  <a:pt x="1027755" y="39341"/>
                  <a:pt x="1027755" y="39341"/>
                </a:cubicBezTo>
                <a:cubicBezTo>
                  <a:pt x="1037831" y="54455"/>
                  <a:pt x="1052239" y="67450"/>
                  <a:pt x="1057983" y="84683"/>
                </a:cubicBezTo>
                <a:cubicBezTo>
                  <a:pt x="1060502" y="92240"/>
                  <a:pt x="1061671" y="100391"/>
                  <a:pt x="1065540" y="107354"/>
                </a:cubicBezTo>
                <a:cubicBezTo>
                  <a:pt x="1074362" y="123233"/>
                  <a:pt x="1080654" y="142620"/>
                  <a:pt x="1095768" y="152696"/>
                </a:cubicBezTo>
                <a:cubicBezTo>
                  <a:pt x="1103325" y="157734"/>
                  <a:pt x="1111347" y="162136"/>
                  <a:pt x="1118439" y="167810"/>
                </a:cubicBezTo>
                <a:cubicBezTo>
                  <a:pt x="1124003" y="172261"/>
                  <a:pt x="1127444" y="179258"/>
                  <a:pt x="1133554" y="182924"/>
                </a:cubicBezTo>
                <a:cubicBezTo>
                  <a:pt x="1140385" y="187022"/>
                  <a:pt x="1149100" y="186919"/>
                  <a:pt x="1156225" y="190481"/>
                </a:cubicBezTo>
                <a:cubicBezTo>
                  <a:pt x="1164349" y="194543"/>
                  <a:pt x="1170596" y="201906"/>
                  <a:pt x="1178896" y="205595"/>
                </a:cubicBezTo>
                <a:cubicBezTo>
                  <a:pt x="1193454" y="212065"/>
                  <a:pt x="1209124" y="215671"/>
                  <a:pt x="1224238" y="220709"/>
                </a:cubicBezTo>
                <a:lnTo>
                  <a:pt x="1246909" y="228266"/>
                </a:lnTo>
                <a:lnTo>
                  <a:pt x="1269580" y="235823"/>
                </a:lnTo>
                <a:cubicBezTo>
                  <a:pt x="1428496" y="288799"/>
                  <a:pt x="1284086" y="243238"/>
                  <a:pt x="1723001" y="250938"/>
                </a:cubicBezTo>
                <a:cubicBezTo>
                  <a:pt x="1783457" y="253457"/>
                  <a:pt x="1844015" y="254184"/>
                  <a:pt x="1904370" y="258495"/>
                </a:cubicBezTo>
                <a:cubicBezTo>
                  <a:pt x="1914730" y="259235"/>
                  <a:pt x="1931314" y="256199"/>
                  <a:pt x="1934598" y="266052"/>
                </a:cubicBezTo>
                <a:cubicBezTo>
                  <a:pt x="1937470" y="274668"/>
                  <a:pt x="1920954" y="280163"/>
                  <a:pt x="1911927" y="281166"/>
                </a:cubicBezTo>
                <a:cubicBezTo>
                  <a:pt x="1851788" y="287848"/>
                  <a:pt x="1791014" y="286204"/>
                  <a:pt x="1730558" y="288723"/>
                </a:cubicBezTo>
                <a:cubicBezTo>
                  <a:pt x="1720482" y="291242"/>
                  <a:pt x="1710316" y="293427"/>
                  <a:pt x="1700330" y="296280"/>
                </a:cubicBezTo>
                <a:cubicBezTo>
                  <a:pt x="1692671" y="298468"/>
                  <a:pt x="1685496" y="302412"/>
                  <a:pt x="1677659" y="303837"/>
                </a:cubicBezTo>
                <a:cubicBezTo>
                  <a:pt x="1638641" y="310931"/>
                  <a:pt x="1550077" y="317173"/>
                  <a:pt x="1518962" y="318951"/>
                </a:cubicBezTo>
                <a:cubicBezTo>
                  <a:pt x="1463577" y="322116"/>
                  <a:pt x="1408110" y="323667"/>
                  <a:pt x="1352707" y="326508"/>
                </a:cubicBezTo>
                <a:lnTo>
                  <a:pt x="1224238" y="334065"/>
                </a:lnTo>
                <a:lnTo>
                  <a:pt x="665018" y="326508"/>
                </a:lnTo>
                <a:cubicBezTo>
                  <a:pt x="654635" y="326242"/>
                  <a:pt x="645162" y="319497"/>
                  <a:pt x="634790" y="318951"/>
                </a:cubicBezTo>
                <a:cubicBezTo>
                  <a:pt x="570743" y="315580"/>
                  <a:pt x="106426" y="304774"/>
                  <a:pt x="68013" y="303837"/>
                </a:cubicBezTo>
                <a:cubicBezTo>
                  <a:pt x="62975" y="296280"/>
                  <a:pt x="56477" y="289514"/>
                  <a:pt x="52899" y="281166"/>
                </a:cubicBezTo>
                <a:cubicBezTo>
                  <a:pt x="48808" y="271620"/>
                  <a:pt x="48195" y="260925"/>
                  <a:pt x="45342" y="250938"/>
                </a:cubicBezTo>
                <a:cubicBezTo>
                  <a:pt x="43154" y="243278"/>
                  <a:pt x="40304" y="235823"/>
                  <a:pt x="37785" y="228266"/>
                </a:cubicBezTo>
                <a:cubicBezTo>
                  <a:pt x="34587" y="202685"/>
                  <a:pt x="31680" y="147317"/>
                  <a:pt x="15114" y="122468"/>
                </a:cubicBezTo>
                <a:lnTo>
                  <a:pt x="0" y="99797"/>
                </a:lnTo>
                <a:cubicBezTo>
                  <a:pt x="7557" y="94759"/>
                  <a:pt x="13609" y="85287"/>
                  <a:pt x="22671" y="84683"/>
                </a:cubicBezTo>
                <a:cubicBezTo>
                  <a:pt x="93478" y="79963"/>
                  <a:pt x="104538" y="97278"/>
                  <a:pt x="120912" y="99797"/>
                </a:cubicBezTo>
                <a:close/>
              </a:path>
            </a:pathLst>
          </a:custGeom>
          <a:solidFill>
            <a:srgbClr val="D4D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810000" y="3124200"/>
            <a:ext cx="6096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81200" y="2514600"/>
            <a:ext cx="611065" cy="369332"/>
          </a:xfrm>
          <a:prstGeom prst="rect">
            <a:avLst/>
          </a:prstGeom>
          <a:noFill/>
        </p:spPr>
        <p:txBody>
          <a:bodyPr wrap="none" rtlCol="0">
            <a:spAutoFit/>
          </a:bodyPr>
          <a:lstStyle/>
          <a:p>
            <a:r>
              <a:rPr lang="en-US" dirty="0">
                <a:solidFill>
                  <a:schemeClr val="accent5">
                    <a:lumMod val="75000"/>
                  </a:schemeClr>
                </a:solidFill>
              </a:rPr>
              <a:t>Sally</a:t>
            </a:r>
          </a:p>
        </p:txBody>
      </p:sp>
      <p:sp>
        <p:nvSpPr>
          <p:cNvPr id="31" name="TextBox 30"/>
          <p:cNvSpPr txBox="1"/>
          <p:nvPr/>
        </p:nvSpPr>
        <p:spPr>
          <a:xfrm>
            <a:off x="2743200" y="2514600"/>
            <a:ext cx="606256" cy="369332"/>
          </a:xfrm>
          <a:prstGeom prst="rect">
            <a:avLst/>
          </a:prstGeom>
          <a:noFill/>
        </p:spPr>
        <p:txBody>
          <a:bodyPr wrap="none" rtlCol="0">
            <a:spAutoFit/>
          </a:bodyPr>
          <a:lstStyle/>
          <a:p>
            <a:r>
              <a:rPr lang="en-US" dirty="0">
                <a:solidFill>
                  <a:schemeClr val="accent6"/>
                </a:solidFill>
              </a:rPr>
              <a:t>Jane</a:t>
            </a:r>
          </a:p>
        </p:txBody>
      </p:sp>
      <p:sp>
        <p:nvSpPr>
          <p:cNvPr id="32" name="TextBox 31"/>
          <p:cNvSpPr txBox="1"/>
          <p:nvPr/>
        </p:nvSpPr>
        <p:spPr>
          <a:xfrm>
            <a:off x="5257800" y="2971800"/>
            <a:ext cx="3506088" cy="369332"/>
          </a:xfrm>
          <a:prstGeom prst="rect">
            <a:avLst/>
          </a:prstGeom>
          <a:noFill/>
        </p:spPr>
        <p:txBody>
          <a:bodyPr wrap="none" rtlCol="0">
            <a:spAutoFit/>
          </a:bodyPr>
          <a:lstStyle/>
          <a:p>
            <a:r>
              <a:rPr lang="en-US" dirty="0">
                <a:latin typeface="Times New Roman" pitchFamily="18" charset="0"/>
                <a:cs typeface="Times New Roman" pitchFamily="18" charset="0"/>
              </a:rPr>
              <a:t>How much taller is Sally than Jane?</a:t>
            </a:r>
          </a:p>
        </p:txBody>
      </p:sp>
      <p:sp>
        <p:nvSpPr>
          <p:cNvPr id="33" name="Left Brace 32"/>
          <p:cNvSpPr/>
          <p:nvPr/>
        </p:nvSpPr>
        <p:spPr>
          <a:xfrm>
            <a:off x="1828800" y="2971800"/>
            <a:ext cx="76200" cy="304800"/>
          </a:xfrm>
          <a:prstGeom prst="leftBrace">
            <a:avLst/>
          </a:prstGeom>
          <a:no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TextBox 35"/>
          <p:cNvSpPr txBox="1"/>
          <p:nvPr/>
        </p:nvSpPr>
        <p:spPr>
          <a:xfrm>
            <a:off x="5257800" y="3516869"/>
            <a:ext cx="3352800" cy="2585323"/>
          </a:xfrm>
          <a:prstGeom prst="rect">
            <a:avLst/>
          </a:prstGeom>
          <a:noFill/>
        </p:spPr>
        <p:txBody>
          <a:bodyPr wrap="square" rtlCol="0">
            <a:spAutoFit/>
          </a:bodyPr>
          <a:lstStyle/>
          <a:p>
            <a:r>
              <a:rPr lang="en-US" dirty="0">
                <a:latin typeface="Times New Roman" pitchFamily="18" charset="0"/>
                <a:cs typeface="Times New Roman" pitchFamily="18" charset="0"/>
              </a:rPr>
              <a:t>Need to know what they’re standing on!</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 you cannot compare heights that are measured from different planes of reference (datums)</a:t>
            </a: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And what if Sally and Jane are growing?</a:t>
            </a:r>
          </a:p>
        </p:txBody>
      </p:sp>
      <p:cxnSp>
        <p:nvCxnSpPr>
          <p:cNvPr id="3" name="Straight Connector 2">
            <a:extLst>
              <a:ext uri="{FF2B5EF4-FFF2-40B4-BE49-F238E27FC236}">
                <a16:creationId xmlns:a16="http://schemas.microsoft.com/office/drawing/2014/main" id="{C6C42F52-C207-41B8-B4B4-5B33448B0E2F}"/>
              </a:ext>
            </a:extLst>
          </p:cNvPr>
          <p:cNvCxnSpPr>
            <a:cxnSpLocks/>
          </p:cNvCxnSpPr>
          <p:nvPr/>
        </p:nvCxnSpPr>
        <p:spPr>
          <a:xfrm>
            <a:off x="1362075" y="5311775"/>
            <a:ext cx="12763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C577E35-30B7-4595-9271-64B827BCABE0}"/>
              </a:ext>
            </a:extLst>
          </p:cNvPr>
          <p:cNvCxnSpPr>
            <a:cxnSpLocks/>
          </p:cNvCxnSpPr>
          <p:nvPr/>
        </p:nvCxnSpPr>
        <p:spPr>
          <a:xfrm>
            <a:off x="1362075" y="5615614"/>
            <a:ext cx="18796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7E63C9C-5461-4664-9FA2-2F33AF45E085}"/>
              </a:ext>
            </a:extLst>
          </p:cNvPr>
          <p:cNvSpPr txBox="1"/>
          <p:nvPr/>
        </p:nvSpPr>
        <p:spPr>
          <a:xfrm>
            <a:off x="520700" y="5139292"/>
            <a:ext cx="899744" cy="338554"/>
          </a:xfrm>
          <a:prstGeom prst="rect">
            <a:avLst/>
          </a:prstGeom>
          <a:noFill/>
        </p:spPr>
        <p:txBody>
          <a:bodyPr wrap="square" rtlCol="0">
            <a:spAutoFit/>
          </a:bodyPr>
          <a:lstStyle/>
          <a:p>
            <a:r>
              <a:rPr lang="en-US" sz="1600" dirty="0"/>
              <a:t>NAVD88</a:t>
            </a:r>
          </a:p>
        </p:txBody>
      </p:sp>
      <p:sp>
        <p:nvSpPr>
          <p:cNvPr id="19" name="TextBox 18">
            <a:extLst>
              <a:ext uri="{FF2B5EF4-FFF2-40B4-BE49-F238E27FC236}">
                <a16:creationId xmlns:a16="http://schemas.microsoft.com/office/drawing/2014/main" id="{BA9DDB77-83A0-4E5E-9B97-A07D6821DE3D}"/>
              </a:ext>
            </a:extLst>
          </p:cNvPr>
          <p:cNvSpPr txBox="1"/>
          <p:nvPr/>
        </p:nvSpPr>
        <p:spPr>
          <a:xfrm>
            <a:off x="520700" y="5460488"/>
            <a:ext cx="899744" cy="338554"/>
          </a:xfrm>
          <a:prstGeom prst="rect">
            <a:avLst/>
          </a:prstGeom>
          <a:noFill/>
        </p:spPr>
        <p:txBody>
          <a:bodyPr wrap="square" rtlCol="0">
            <a:spAutoFit/>
          </a:bodyPr>
          <a:lstStyle/>
          <a:p>
            <a:r>
              <a:rPr lang="en-US" sz="1600" dirty="0"/>
              <a:t>NGVD29</a:t>
            </a:r>
          </a:p>
        </p:txBody>
      </p:sp>
      <p:sp>
        <p:nvSpPr>
          <p:cNvPr id="2" name="Date Placeholder 1">
            <a:extLst>
              <a:ext uri="{FF2B5EF4-FFF2-40B4-BE49-F238E27FC236}">
                <a16:creationId xmlns:a16="http://schemas.microsoft.com/office/drawing/2014/main" id="{1A1D5663-5406-4744-A249-BDF0966E772C}"/>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801C6A30-B865-4612-8656-19C366DCE8F3}"/>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232E6A54-A493-49A2-B570-34AED4018F67}"/>
              </a:ext>
            </a:extLst>
          </p:cNvPr>
          <p:cNvSpPr>
            <a:spLocks noGrp="1"/>
          </p:cNvSpPr>
          <p:nvPr>
            <p:ph type="sldNum" sz="quarter" idx="12"/>
          </p:nvPr>
        </p:nvSpPr>
        <p:spPr/>
        <p:txBody>
          <a:bodyPr/>
          <a:lstStyle/>
          <a:p>
            <a:pPr>
              <a:defRPr/>
            </a:pPr>
            <a:fld id="{5A837433-97E9-4D94-B898-19FA6F4A2CA7}" type="slidenum">
              <a:rPr lang="en-US" smtClean="0"/>
              <a:pPr>
                <a:defRPr/>
              </a:pPr>
              <a:t>36</a:t>
            </a:fld>
            <a:endParaRPr lang="en-US"/>
          </a:p>
        </p:txBody>
      </p:sp>
      <p:cxnSp>
        <p:nvCxnSpPr>
          <p:cNvPr id="8" name="Straight Connector 7">
            <a:extLst>
              <a:ext uri="{FF2B5EF4-FFF2-40B4-BE49-F238E27FC236}">
                <a16:creationId xmlns:a16="http://schemas.microsoft.com/office/drawing/2014/main" id="{A0767953-F8DA-4685-AADE-A381A4B82E33}"/>
              </a:ext>
            </a:extLst>
          </p:cNvPr>
          <p:cNvCxnSpPr/>
          <p:nvPr/>
        </p:nvCxnSpPr>
        <p:spPr>
          <a:xfrm>
            <a:off x="695960" y="3317831"/>
            <a:ext cx="23577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5FE7FD6-4D7A-412C-BCF0-BC32A59A5539}"/>
              </a:ext>
            </a:extLst>
          </p:cNvPr>
          <p:cNvCxnSpPr/>
          <p:nvPr/>
        </p:nvCxnSpPr>
        <p:spPr>
          <a:xfrm>
            <a:off x="649922" y="2929688"/>
            <a:ext cx="2357755"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AA9759A-56D2-49BD-A51D-DD06D64BF10B}"/>
              </a:ext>
            </a:extLst>
          </p:cNvPr>
          <p:cNvSpPr txBox="1"/>
          <p:nvPr/>
        </p:nvSpPr>
        <p:spPr>
          <a:xfrm>
            <a:off x="1142370" y="2948499"/>
            <a:ext cx="610230" cy="369332"/>
          </a:xfrm>
          <a:prstGeom prst="rect">
            <a:avLst/>
          </a:prstGeom>
          <a:solidFill>
            <a:srgbClr val="92D050">
              <a:alpha val="54000"/>
            </a:srgbClr>
          </a:solidFill>
        </p:spPr>
        <p:txBody>
          <a:bodyPr wrap="square" rtlCol="0">
            <a:spAutoFit/>
          </a:bodyPr>
          <a:lstStyle/>
          <a:p>
            <a:r>
              <a:rPr lang="en-US" dirty="0"/>
              <a:t>X= ?</a:t>
            </a:r>
          </a:p>
        </p:txBody>
      </p:sp>
      <p:cxnSp>
        <p:nvCxnSpPr>
          <p:cNvPr id="10" name="Straight Arrow Connector 9">
            <a:extLst>
              <a:ext uri="{FF2B5EF4-FFF2-40B4-BE49-F238E27FC236}">
                <a16:creationId xmlns:a16="http://schemas.microsoft.com/office/drawing/2014/main" id="{4AAD5EC0-6812-4418-81B7-7336D265D64D}"/>
              </a:ext>
            </a:extLst>
          </p:cNvPr>
          <p:cNvCxnSpPr>
            <a:cxnSpLocks/>
          </p:cNvCxnSpPr>
          <p:nvPr/>
        </p:nvCxnSpPr>
        <p:spPr>
          <a:xfrm>
            <a:off x="2122434" y="3317831"/>
            <a:ext cx="21326" cy="2305343"/>
          </a:xfrm>
          <a:prstGeom prst="straightConnector1">
            <a:avLst/>
          </a:prstGeom>
          <a:ln>
            <a:solidFill>
              <a:srgbClr val="0070C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D3C5E187-573C-4166-A2A8-9934316246AB}"/>
              </a:ext>
            </a:extLst>
          </p:cNvPr>
          <p:cNvCxnSpPr>
            <a:cxnSpLocks/>
          </p:cNvCxnSpPr>
          <p:nvPr/>
        </p:nvCxnSpPr>
        <p:spPr>
          <a:xfrm>
            <a:off x="1971675" y="2943788"/>
            <a:ext cx="9525" cy="2329968"/>
          </a:xfrm>
          <a:prstGeom prst="straightConnector1">
            <a:avLst/>
          </a:prstGeom>
          <a:ln>
            <a:solidFill>
              <a:srgbClr val="0070C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8C591A4-A9D4-4583-A270-F13ADC2223CF}"/>
              </a:ext>
            </a:extLst>
          </p:cNvPr>
          <p:cNvSpPr txBox="1"/>
          <p:nvPr/>
        </p:nvSpPr>
        <p:spPr>
          <a:xfrm>
            <a:off x="1007578" y="3664742"/>
            <a:ext cx="947594" cy="369332"/>
          </a:xfrm>
          <a:prstGeom prst="rect">
            <a:avLst/>
          </a:prstGeom>
          <a:solidFill>
            <a:srgbClr val="92D050">
              <a:alpha val="54000"/>
            </a:srgbClr>
          </a:solidFill>
        </p:spPr>
        <p:txBody>
          <a:bodyPr wrap="square" rtlCol="0">
            <a:spAutoFit/>
          </a:bodyPr>
          <a:lstStyle/>
          <a:p>
            <a:r>
              <a:rPr lang="en-US" dirty="0" err="1"/>
              <a:t>H_Sally</a:t>
            </a:r>
            <a:endParaRPr lang="en-US" dirty="0"/>
          </a:p>
        </p:txBody>
      </p:sp>
      <p:sp>
        <p:nvSpPr>
          <p:cNvPr id="37" name="TextBox 36">
            <a:extLst>
              <a:ext uri="{FF2B5EF4-FFF2-40B4-BE49-F238E27FC236}">
                <a16:creationId xmlns:a16="http://schemas.microsoft.com/office/drawing/2014/main" id="{1B39F015-7F60-45AE-BA46-504B9AB5F597}"/>
              </a:ext>
            </a:extLst>
          </p:cNvPr>
          <p:cNvSpPr txBox="1"/>
          <p:nvPr/>
        </p:nvSpPr>
        <p:spPr>
          <a:xfrm>
            <a:off x="1161126" y="4413521"/>
            <a:ext cx="947595" cy="369332"/>
          </a:xfrm>
          <a:prstGeom prst="rect">
            <a:avLst/>
          </a:prstGeom>
          <a:solidFill>
            <a:srgbClr val="92D050">
              <a:alpha val="54000"/>
            </a:srgbClr>
          </a:solidFill>
        </p:spPr>
        <p:txBody>
          <a:bodyPr wrap="square" rtlCol="0">
            <a:spAutoFit/>
          </a:bodyPr>
          <a:lstStyle/>
          <a:p>
            <a:r>
              <a:rPr lang="en-US" dirty="0" err="1"/>
              <a:t>H_Jane</a:t>
            </a:r>
            <a:endParaRPr lang="en-US" dirty="0"/>
          </a:p>
        </p:txBody>
      </p:sp>
      <p:sp>
        <p:nvSpPr>
          <p:cNvPr id="38" name="TextBox 37">
            <a:extLst>
              <a:ext uri="{FF2B5EF4-FFF2-40B4-BE49-F238E27FC236}">
                <a16:creationId xmlns:a16="http://schemas.microsoft.com/office/drawing/2014/main" id="{B6BEEC42-0844-4412-BC62-883CC546102D}"/>
              </a:ext>
            </a:extLst>
          </p:cNvPr>
          <p:cNvSpPr txBox="1"/>
          <p:nvPr/>
        </p:nvSpPr>
        <p:spPr>
          <a:xfrm rot="20934003">
            <a:off x="4168236" y="2506766"/>
            <a:ext cx="2613278" cy="369332"/>
          </a:xfrm>
          <a:prstGeom prst="rect">
            <a:avLst/>
          </a:prstGeom>
          <a:solidFill>
            <a:srgbClr val="92D050">
              <a:alpha val="54000"/>
            </a:srgbClr>
          </a:solidFill>
        </p:spPr>
        <p:txBody>
          <a:bodyPr wrap="square" rtlCol="0">
            <a:spAutoFit/>
          </a:bodyPr>
          <a:lstStyle/>
          <a:p>
            <a:r>
              <a:rPr lang="en-US" i="1" dirty="0"/>
              <a:t>X = (</a:t>
            </a:r>
            <a:r>
              <a:rPr lang="en-US" i="1" dirty="0" err="1"/>
              <a:t>H_Sally</a:t>
            </a:r>
            <a:r>
              <a:rPr lang="en-US" i="1" dirty="0"/>
              <a:t>) – (</a:t>
            </a:r>
            <a:r>
              <a:rPr lang="en-US" i="1" dirty="0" err="1"/>
              <a:t>H_Jane</a:t>
            </a:r>
            <a:r>
              <a:rPr lang="en-US" i="1" dirty="0"/>
              <a:t>)  ?</a:t>
            </a:r>
          </a:p>
        </p:txBody>
      </p:sp>
    </p:spTree>
    <p:extLst>
      <p:ext uri="{BB962C8B-B14F-4D97-AF65-F5344CB8AC3E}">
        <p14:creationId xmlns:p14="http://schemas.microsoft.com/office/powerpoint/2010/main" val="227000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AA3F-4226-47B3-AEA3-07754BDE8706}"/>
              </a:ext>
            </a:extLst>
          </p:cNvPr>
          <p:cNvSpPr>
            <a:spLocks noGrp="1"/>
          </p:cNvSpPr>
          <p:nvPr>
            <p:ph type="title"/>
          </p:nvPr>
        </p:nvSpPr>
        <p:spPr/>
        <p:txBody>
          <a:bodyPr/>
          <a:lstStyle/>
          <a:p>
            <a:r>
              <a:rPr lang="en-US" dirty="0"/>
              <a:t>“Height Differences” vs “Heights”</a:t>
            </a:r>
          </a:p>
        </p:txBody>
      </p:sp>
      <p:sp>
        <p:nvSpPr>
          <p:cNvPr id="3" name="Date Placeholder 2">
            <a:extLst>
              <a:ext uri="{FF2B5EF4-FFF2-40B4-BE49-F238E27FC236}">
                <a16:creationId xmlns:a16="http://schemas.microsoft.com/office/drawing/2014/main" id="{FCB4D8A4-BF7F-4120-834A-4142EE120D95}"/>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BF098CB7-6D1D-438F-9BEE-46D8461988F0}"/>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3D9391E7-D586-48D3-B4C7-E4A9503512D7}"/>
              </a:ext>
            </a:extLst>
          </p:cNvPr>
          <p:cNvSpPr>
            <a:spLocks noGrp="1"/>
          </p:cNvSpPr>
          <p:nvPr>
            <p:ph type="sldNum" sz="quarter" idx="12"/>
          </p:nvPr>
        </p:nvSpPr>
        <p:spPr/>
        <p:txBody>
          <a:bodyPr/>
          <a:lstStyle/>
          <a:p>
            <a:pPr>
              <a:defRPr/>
            </a:pPr>
            <a:fld id="{5A837433-97E9-4D94-B898-19FA6F4A2CA7}" type="slidenum">
              <a:rPr lang="en-US" smtClean="0"/>
              <a:pPr>
                <a:defRPr/>
              </a:pPr>
              <a:t>37</a:t>
            </a:fld>
            <a:endParaRPr lang="en-US"/>
          </a:p>
        </p:txBody>
      </p:sp>
      <p:sp>
        <p:nvSpPr>
          <p:cNvPr id="6" name="TextBox 5">
            <a:extLst>
              <a:ext uri="{FF2B5EF4-FFF2-40B4-BE49-F238E27FC236}">
                <a16:creationId xmlns:a16="http://schemas.microsoft.com/office/drawing/2014/main" id="{627FB876-14C9-404D-B681-45FD80A9F608}"/>
              </a:ext>
            </a:extLst>
          </p:cNvPr>
          <p:cNvSpPr txBox="1"/>
          <p:nvPr/>
        </p:nvSpPr>
        <p:spPr>
          <a:xfrm>
            <a:off x="1533525" y="1503347"/>
            <a:ext cx="6057900" cy="646331"/>
          </a:xfrm>
          <a:prstGeom prst="rect">
            <a:avLst/>
          </a:prstGeom>
          <a:solidFill>
            <a:srgbClr val="FF0000">
              <a:alpha val="8000"/>
            </a:srgbClr>
          </a:solidFill>
          <a:ln w="12700">
            <a:solidFill>
              <a:schemeClr val="accent1"/>
            </a:solidFill>
          </a:ln>
        </p:spPr>
        <p:txBody>
          <a:bodyPr wrap="square" rtlCol="0">
            <a:spAutoFit/>
          </a:bodyPr>
          <a:lstStyle/>
          <a:p>
            <a:r>
              <a:rPr lang="en-US" dirty="0"/>
              <a:t>Height Differences and Heights must always refer to consistent datums, determinations, and dates (= metadata records)</a:t>
            </a:r>
          </a:p>
        </p:txBody>
      </p:sp>
      <p:grpSp>
        <p:nvGrpSpPr>
          <p:cNvPr id="7" name="Group 6">
            <a:extLst>
              <a:ext uri="{FF2B5EF4-FFF2-40B4-BE49-F238E27FC236}">
                <a16:creationId xmlns:a16="http://schemas.microsoft.com/office/drawing/2014/main" id="{CEB7C7FC-25CD-4927-814A-D01654BC4D61}"/>
              </a:ext>
            </a:extLst>
          </p:cNvPr>
          <p:cNvGrpSpPr/>
          <p:nvPr/>
        </p:nvGrpSpPr>
        <p:grpSpPr>
          <a:xfrm>
            <a:off x="631031" y="2549036"/>
            <a:ext cx="3721444" cy="3041842"/>
            <a:chOff x="631031" y="2549036"/>
            <a:chExt cx="3721444" cy="3041842"/>
          </a:xfrm>
        </p:grpSpPr>
        <p:grpSp>
          <p:nvGrpSpPr>
            <p:cNvPr id="8" name="Group 7">
              <a:extLst>
                <a:ext uri="{FF2B5EF4-FFF2-40B4-BE49-F238E27FC236}">
                  <a16:creationId xmlns:a16="http://schemas.microsoft.com/office/drawing/2014/main" id="{DE2ADB93-2124-48AA-85B8-54D275837CB5}"/>
                </a:ext>
              </a:extLst>
            </p:cNvPr>
            <p:cNvGrpSpPr/>
            <p:nvPr/>
          </p:nvGrpSpPr>
          <p:grpSpPr>
            <a:xfrm>
              <a:off x="631031" y="2549036"/>
              <a:ext cx="3721444" cy="3041842"/>
              <a:chOff x="631031" y="2549036"/>
              <a:chExt cx="3721444" cy="3041842"/>
            </a:xfrm>
          </p:grpSpPr>
          <p:grpSp>
            <p:nvGrpSpPr>
              <p:cNvPr id="11" name="Group 10">
                <a:extLst>
                  <a:ext uri="{FF2B5EF4-FFF2-40B4-BE49-F238E27FC236}">
                    <a16:creationId xmlns:a16="http://schemas.microsoft.com/office/drawing/2014/main" id="{7D5039AA-AA84-4913-A237-0667A42225DA}"/>
                  </a:ext>
                </a:extLst>
              </p:cNvPr>
              <p:cNvGrpSpPr/>
              <p:nvPr/>
            </p:nvGrpSpPr>
            <p:grpSpPr>
              <a:xfrm>
                <a:off x="802480" y="2870200"/>
                <a:ext cx="695326" cy="1923257"/>
                <a:chOff x="1364455" y="2600721"/>
                <a:chExt cx="695326" cy="1923257"/>
              </a:xfrm>
              <a:solidFill>
                <a:srgbClr val="0070C0"/>
              </a:solidFill>
            </p:grpSpPr>
            <p:sp>
              <p:nvSpPr>
                <p:cNvPr id="27" name="Oval 26">
                  <a:extLst>
                    <a:ext uri="{FF2B5EF4-FFF2-40B4-BE49-F238E27FC236}">
                      <a16:creationId xmlns:a16="http://schemas.microsoft.com/office/drawing/2014/main" id="{4707C7C3-B662-4C84-A3D1-10131E55EECC}"/>
                    </a:ext>
                  </a:extLst>
                </p:cNvPr>
                <p:cNvSpPr/>
                <p:nvPr/>
              </p:nvSpPr>
              <p:spPr>
                <a:xfrm>
                  <a:off x="1533524" y="2600721"/>
                  <a:ext cx="209551" cy="241299"/>
                </a:xfrm>
                <a:prstGeom prst="ellipse">
                  <a:avLst/>
                </a:prstGeom>
                <a:grp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C8AFD52-54B3-41E6-8D28-63BBE54307E8}"/>
                    </a:ext>
                  </a:extLst>
                </p:cNvPr>
                <p:cNvCxnSpPr>
                  <a:cxnSpLocks/>
                </p:cNvCxnSpPr>
                <p:nvPr/>
              </p:nvCxnSpPr>
              <p:spPr>
                <a:xfrm>
                  <a:off x="1638299" y="2842020"/>
                  <a:ext cx="0" cy="786607"/>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192C935-9EBA-4D27-BAB9-3465B182F179}"/>
                    </a:ext>
                  </a:extLst>
                </p:cNvPr>
                <p:cNvCxnSpPr>
                  <a:cxnSpLocks/>
                </p:cNvCxnSpPr>
                <p:nvPr/>
              </p:nvCxnSpPr>
              <p:spPr>
                <a:xfrm>
                  <a:off x="1638299" y="3628627"/>
                  <a:ext cx="247651" cy="895351"/>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C1F369A-D8BE-4B74-9F52-1BD86064DF65}"/>
                    </a:ext>
                  </a:extLst>
                </p:cNvPr>
                <p:cNvCxnSpPr>
                  <a:cxnSpLocks/>
                </p:cNvCxnSpPr>
                <p:nvPr/>
              </p:nvCxnSpPr>
              <p:spPr>
                <a:xfrm flipH="1">
                  <a:off x="1364456" y="3628627"/>
                  <a:ext cx="273843" cy="895351"/>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A74F5C3-A34A-4ED4-959A-843B109166F2}"/>
                    </a:ext>
                  </a:extLst>
                </p:cNvPr>
                <p:cNvCxnSpPr/>
                <p:nvPr/>
              </p:nvCxnSpPr>
              <p:spPr>
                <a:xfrm>
                  <a:off x="1364455" y="4523978"/>
                  <a:ext cx="150019" cy="0"/>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AF927D5-F45F-4BC4-87B3-4C33D055FB33}"/>
                    </a:ext>
                  </a:extLst>
                </p:cNvPr>
                <p:cNvCxnSpPr/>
                <p:nvPr/>
              </p:nvCxnSpPr>
              <p:spPr>
                <a:xfrm>
                  <a:off x="1885950" y="4523978"/>
                  <a:ext cx="173831" cy="0"/>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364FA15-1A05-4763-B6CC-7C46070B72FE}"/>
                    </a:ext>
                  </a:extLst>
                </p:cNvPr>
                <p:cNvCxnSpPr/>
                <p:nvPr/>
              </p:nvCxnSpPr>
              <p:spPr>
                <a:xfrm flipH="1">
                  <a:off x="1409699" y="3083319"/>
                  <a:ext cx="228600" cy="209552"/>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CFDBFFC-FACE-4D65-AEA2-3C98F2C12BD8}"/>
                    </a:ext>
                  </a:extLst>
                </p:cNvPr>
                <p:cNvCxnSpPr>
                  <a:cxnSpLocks/>
                </p:cNvCxnSpPr>
                <p:nvPr/>
              </p:nvCxnSpPr>
              <p:spPr>
                <a:xfrm flipH="1" flipV="1">
                  <a:off x="1619249" y="3083318"/>
                  <a:ext cx="266701" cy="209553"/>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grpSp>
          <p:cxnSp>
            <p:nvCxnSpPr>
              <p:cNvPr id="12" name="Straight Connector 11">
                <a:extLst>
                  <a:ext uri="{FF2B5EF4-FFF2-40B4-BE49-F238E27FC236}">
                    <a16:creationId xmlns:a16="http://schemas.microsoft.com/office/drawing/2014/main" id="{8F667C47-A143-4B5C-9F9E-13F6FD4B4917}"/>
                  </a:ext>
                </a:extLst>
              </p:cNvPr>
              <p:cNvCxnSpPr>
                <a:cxnSpLocks/>
              </p:cNvCxnSpPr>
              <p:nvPr/>
            </p:nvCxnSpPr>
            <p:spPr>
              <a:xfrm>
                <a:off x="631031" y="5185173"/>
                <a:ext cx="173355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5218D9ED-1597-4330-8ECA-CD60A49DC851}"/>
                  </a:ext>
                </a:extLst>
              </p:cNvPr>
              <p:cNvGrpSpPr/>
              <p:nvPr/>
            </p:nvGrpSpPr>
            <p:grpSpPr>
              <a:xfrm>
                <a:off x="1533525" y="3181377"/>
                <a:ext cx="666745" cy="1612080"/>
                <a:chOff x="1364455" y="2600721"/>
                <a:chExt cx="695326" cy="1923257"/>
              </a:xfrm>
              <a:solidFill>
                <a:srgbClr val="0070C0"/>
              </a:solidFill>
            </p:grpSpPr>
            <p:sp>
              <p:nvSpPr>
                <p:cNvPr id="19" name="Oval 18">
                  <a:extLst>
                    <a:ext uri="{FF2B5EF4-FFF2-40B4-BE49-F238E27FC236}">
                      <a16:creationId xmlns:a16="http://schemas.microsoft.com/office/drawing/2014/main" id="{72959338-0A50-4131-8090-69869A91FF62}"/>
                    </a:ext>
                  </a:extLst>
                </p:cNvPr>
                <p:cNvSpPr/>
                <p:nvPr/>
              </p:nvSpPr>
              <p:spPr>
                <a:xfrm>
                  <a:off x="1533524" y="2600721"/>
                  <a:ext cx="209551" cy="241299"/>
                </a:xfrm>
                <a:prstGeom prst="ellipse">
                  <a:avLst/>
                </a:prstGeom>
                <a:grp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FD4DCCD-0861-4B5E-802E-5C2CDF5CFBD0}"/>
                    </a:ext>
                  </a:extLst>
                </p:cNvPr>
                <p:cNvCxnSpPr>
                  <a:cxnSpLocks/>
                </p:cNvCxnSpPr>
                <p:nvPr/>
              </p:nvCxnSpPr>
              <p:spPr>
                <a:xfrm>
                  <a:off x="1638299" y="2842020"/>
                  <a:ext cx="0" cy="786607"/>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71DE38C-DE55-40F9-B025-3059064333EE}"/>
                    </a:ext>
                  </a:extLst>
                </p:cNvPr>
                <p:cNvCxnSpPr>
                  <a:cxnSpLocks/>
                </p:cNvCxnSpPr>
                <p:nvPr/>
              </p:nvCxnSpPr>
              <p:spPr>
                <a:xfrm>
                  <a:off x="1638299" y="3628627"/>
                  <a:ext cx="247651" cy="895351"/>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E540C98-567C-42B2-A856-AD980AE83D35}"/>
                    </a:ext>
                  </a:extLst>
                </p:cNvPr>
                <p:cNvCxnSpPr>
                  <a:cxnSpLocks/>
                </p:cNvCxnSpPr>
                <p:nvPr/>
              </p:nvCxnSpPr>
              <p:spPr>
                <a:xfrm flipH="1">
                  <a:off x="1364456" y="3628627"/>
                  <a:ext cx="273843" cy="895351"/>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4BBB2DB-7CE5-44ED-888B-18D47A20B513}"/>
                    </a:ext>
                  </a:extLst>
                </p:cNvPr>
                <p:cNvCxnSpPr/>
                <p:nvPr/>
              </p:nvCxnSpPr>
              <p:spPr>
                <a:xfrm>
                  <a:off x="1364455" y="4523978"/>
                  <a:ext cx="150019" cy="0"/>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3183F21-A03F-4243-ACC2-B34D1F51A352}"/>
                    </a:ext>
                  </a:extLst>
                </p:cNvPr>
                <p:cNvCxnSpPr/>
                <p:nvPr/>
              </p:nvCxnSpPr>
              <p:spPr>
                <a:xfrm>
                  <a:off x="1885950" y="4523978"/>
                  <a:ext cx="173831" cy="0"/>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F54405F-7A2F-467D-B8BE-134F923E5D78}"/>
                    </a:ext>
                  </a:extLst>
                </p:cNvPr>
                <p:cNvCxnSpPr/>
                <p:nvPr/>
              </p:nvCxnSpPr>
              <p:spPr>
                <a:xfrm flipH="1">
                  <a:off x="1409699" y="3083319"/>
                  <a:ext cx="228600" cy="209552"/>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8008847F-410C-44ED-981E-EDB2CD1765B6}"/>
                    </a:ext>
                  </a:extLst>
                </p:cNvPr>
                <p:cNvCxnSpPr>
                  <a:cxnSpLocks/>
                </p:cNvCxnSpPr>
                <p:nvPr/>
              </p:nvCxnSpPr>
              <p:spPr>
                <a:xfrm flipH="1" flipV="1">
                  <a:off x="1619249" y="3083318"/>
                  <a:ext cx="266701" cy="209553"/>
                </a:xfrm>
                <a:prstGeom prst="line">
                  <a:avLst/>
                </a:prstGeom>
                <a:grpFill/>
                <a:ln>
                  <a:solidFill>
                    <a:srgbClr val="0070C0"/>
                  </a:solidFill>
                </a:ln>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0ABE983F-86CC-40E3-89D1-052CFB2193E0}"/>
                  </a:ext>
                </a:extLst>
              </p:cNvPr>
              <p:cNvSpPr txBox="1"/>
              <p:nvPr/>
            </p:nvSpPr>
            <p:spPr>
              <a:xfrm>
                <a:off x="695325" y="5129213"/>
                <a:ext cx="1341663" cy="461665"/>
              </a:xfrm>
              <a:prstGeom prst="rect">
                <a:avLst/>
              </a:prstGeom>
              <a:noFill/>
            </p:spPr>
            <p:txBody>
              <a:bodyPr wrap="square" rtlCol="0">
                <a:spAutoFit/>
              </a:bodyPr>
              <a:lstStyle/>
              <a:p>
                <a:r>
                  <a:rPr lang="en-US" sz="2400" dirty="0">
                    <a:solidFill>
                      <a:srgbClr val="0070C0"/>
                    </a:solidFill>
                  </a:rPr>
                  <a:t>NGVD29</a:t>
                </a:r>
              </a:p>
            </p:txBody>
          </p:sp>
          <p:cxnSp>
            <p:nvCxnSpPr>
              <p:cNvPr id="15" name="Straight Connector 14">
                <a:extLst>
                  <a:ext uri="{FF2B5EF4-FFF2-40B4-BE49-F238E27FC236}">
                    <a16:creationId xmlns:a16="http://schemas.microsoft.com/office/drawing/2014/main" id="{B739D087-FC95-4E1A-B3BB-1B7973B7851D}"/>
                  </a:ext>
                </a:extLst>
              </p:cNvPr>
              <p:cNvCxnSpPr>
                <a:cxnSpLocks/>
              </p:cNvCxnSpPr>
              <p:nvPr/>
            </p:nvCxnSpPr>
            <p:spPr>
              <a:xfrm flipV="1">
                <a:off x="1323975" y="2870200"/>
                <a:ext cx="272415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6FB3F98-5D2D-497D-81B4-D3B16365D5D2}"/>
                  </a:ext>
                </a:extLst>
              </p:cNvPr>
              <p:cNvCxnSpPr>
                <a:cxnSpLocks/>
              </p:cNvCxnSpPr>
              <p:nvPr/>
            </p:nvCxnSpPr>
            <p:spPr>
              <a:xfrm>
                <a:off x="2033584" y="3181377"/>
                <a:ext cx="2001515"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C758FA9-0714-486B-8E49-6BA64C7BADA9}"/>
                  </a:ext>
                </a:extLst>
              </p:cNvPr>
              <p:cNvSpPr txBox="1"/>
              <p:nvPr/>
            </p:nvSpPr>
            <p:spPr>
              <a:xfrm>
                <a:off x="1262071" y="2549036"/>
                <a:ext cx="2390771" cy="369332"/>
              </a:xfrm>
              <a:prstGeom prst="rect">
                <a:avLst/>
              </a:prstGeom>
              <a:noFill/>
            </p:spPr>
            <p:txBody>
              <a:bodyPr wrap="square" rtlCol="0">
                <a:spAutoFit/>
              </a:bodyPr>
              <a:lstStyle/>
              <a:p>
                <a:r>
                  <a:rPr lang="en-US" dirty="0">
                    <a:solidFill>
                      <a:srgbClr val="0070C0"/>
                    </a:solidFill>
                  </a:rPr>
                  <a:t>Elevation = 900.25 feet </a:t>
                </a:r>
              </a:p>
            </p:txBody>
          </p:sp>
          <p:sp>
            <p:nvSpPr>
              <p:cNvPr id="18" name="TextBox 17">
                <a:extLst>
                  <a:ext uri="{FF2B5EF4-FFF2-40B4-BE49-F238E27FC236}">
                    <a16:creationId xmlns:a16="http://schemas.microsoft.com/office/drawing/2014/main" id="{DFFFF2A9-5CBE-4DFF-B764-FFE29FA65061}"/>
                  </a:ext>
                </a:extLst>
              </p:cNvPr>
              <p:cNvSpPr txBox="1"/>
              <p:nvPr/>
            </p:nvSpPr>
            <p:spPr>
              <a:xfrm>
                <a:off x="1961704" y="2871793"/>
                <a:ext cx="2390771" cy="369332"/>
              </a:xfrm>
              <a:prstGeom prst="rect">
                <a:avLst/>
              </a:prstGeom>
              <a:noFill/>
            </p:spPr>
            <p:txBody>
              <a:bodyPr wrap="square" rtlCol="0">
                <a:spAutoFit/>
              </a:bodyPr>
              <a:lstStyle/>
              <a:p>
                <a:r>
                  <a:rPr lang="en-US" dirty="0">
                    <a:solidFill>
                      <a:srgbClr val="0070C0"/>
                    </a:solidFill>
                  </a:rPr>
                  <a:t>Elevation = 900.00 feet </a:t>
                </a:r>
              </a:p>
            </p:txBody>
          </p:sp>
        </p:grpSp>
        <p:sp>
          <p:nvSpPr>
            <p:cNvPr id="9" name="TextBox 8">
              <a:extLst>
                <a:ext uri="{FF2B5EF4-FFF2-40B4-BE49-F238E27FC236}">
                  <a16:creationId xmlns:a16="http://schemas.microsoft.com/office/drawing/2014/main" id="{D2EA5CF7-C440-4E7A-AE26-7AF9AB7483A1}"/>
                </a:ext>
              </a:extLst>
            </p:cNvPr>
            <p:cNvSpPr txBox="1"/>
            <p:nvPr/>
          </p:nvSpPr>
          <p:spPr>
            <a:xfrm>
              <a:off x="797882" y="4797188"/>
              <a:ext cx="676275" cy="369332"/>
            </a:xfrm>
            <a:prstGeom prst="rect">
              <a:avLst/>
            </a:prstGeom>
            <a:noFill/>
          </p:spPr>
          <p:txBody>
            <a:bodyPr wrap="square" rtlCol="0">
              <a:spAutoFit/>
            </a:bodyPr>
            <a:lstStyle/>
            <a:p>
              <a:r>
                <a:rPr lang="en-US" dirty="0">
                  <a:solidFill>
                    <a:srgbClr val="0070C0"/>
                  </a:solidFill>
                </a:rPr>
                <a:t>Sally</a:t>
              </a:r>
            </a:p>
          </p:txBody>
        </p:sp>
        <p:sp>
          <p:nvSpPr>
            <p:cNvPr id="10" name="TextBox 9">
              <a:extLst>
                <a:ext uri="{FF2B5EF4-FFF2-40B4-BE49-F238E27FC236}">
                  <a16:creationId xmlns:a16="http://schemas.microsoft.com/office/drawing/2014/main" id="{F19CF60D-704E-4805-9288-A0E027DD7E61}"/>
                </a:ext>
              </a:extLst>
            </p:cNvPr>
            <p:cNvSpPr txBox="1"/>
            <p:nvPr/>
          </p:nvSpPr>
          <p:spPr>
            <a:xfrm>
              <a:off x="1576710" y="4787481"/>
              <a:ext cx="676275" cy="369332"/>
            </a:xfrm>
            <a:prstGeom prst="rect">
              <a:avLst/>
            </a:prstGeom>
            <a:noFill/>
          </p:spPr>
          <p:txBody>
            <a:bodyPr wrap="square" rtlCol="0">
              <a:spAutoFit/>
            </a:bodyPr>
            <a:lstStyle/>
            <a:p>
              <a:r>
                <a:rPr lang="en-US" dirty="0">
                  <a:solidFill>
                    <a:srgbClr val="0070C0"/>
                  </a:solidFill>
                </a:rPr>
                <a:t>Jane</a:t>
              </a:r>
            </a:p>
          </p:txBody>
        </p:sp>
      </p:grpSp>
      <p:grpSp>
        <p:nvGrpSpPr>
          <p:cNvPr id="35" name="Group 34">
            <a:extLst>
              <a:ext uri="{FF2B5EF4-FFF2-40B4-BE49-F238E27FC236}">
                <a16:creationId xmlns:a16="http://schemas.microsoft.com/office/drawing/2014/main" id="{B88033D3-5160-4258-AFC3-AA7D72D49935}"/>
              </a:ext>
            </a:extLst>
          </p:cNvPr>
          <p:cNvGrpSpPr/>
          <p:nvPr/>
        </p:nvGrpSpPr>
        <p:grpSpPr>
          <a:xfrm>
            <a:off x="4593431" y="2482994"/>
            <a:ext cx="3883125" cy="3425742"/>
            <a:chOff x="4593431" y="2482994"/>
            <a:chExt cx="3883125" cy="3425742"/>
          </a:xfrm>
        </p:grpSpPr>
        <p:grpSp>
          <p:nvGrpSpPr>
            <p:cNvPr id="36" name="Group 35">
              <a:extLst>
                <a:ext uri="{FF2B5EF4-FFF2-40B4-BE49-F238E27FC236}">
                  <a16:creationId xmlns:a16="http://schemas.microsoft.com/office/drawing/2014/main" id="{357E8C94-7B60-485E-A79C-52305DE8DA6B}"/>
                </a:ext>
              </a:extLst>
            </p:cNvPr>
            <p:cNvGrpSpPr/>
            <p:nvPr/>
          </p:nvGrpSpPr>
          <p:grpSpPr>
            <a:xfrm>
              <a:off x="4593431" y="2482994"/>
              <a:ext cx="3883125" cy="3425742"/>
              <a:chOff x="4863198" y="2447082"/>
              <a:chExt cx="3883125" cy="3425742"/>
            </a:xfrm>
          </p:grpSpPr>
          <p:grpSp>
            <p:nvGrpSpPr>
              <p:cNvPr id="39" name="Group 38">
                <a:extLst>
                  <a:ext uri="{FF2B5EF4-FFF2-40B4-BE49-F238E27FC236}">
                    <a16:creationId xmlns:a16="http://schemas.microsoft.com/office/drawing/2014/main" id="{7E874AF2-9303-4333-83F0-15B6F15146A8}"/>
                  </a:ext>
                </a:extLst>
              </p:cNvPr>
              <p:cNvGrpSpPr/>
              <p:nvPr/>
            </p:nvGrpSpPr>
            <p:grpSpPr>
              <a:xfrm>
                <a:off x="5041105" y="2830619"/>
                <a:ext cx="695326" cy="1923257"/>
                <a:chOff x="1364455" y="2600721"/>
                <a:chExt cx="695326" cy="1923257"/>
              </a:xfrm>
              <a:solidFill>
                <a:srgbClr val="FF0000"/>
              </a:solidFill>
            </p:grpSpPr>
            <p:sp>
              <p:nvSpPr>
                <p:cNvPr id="55" name="Oval 54">
                  <a:extLst>
                    <a:ext uri="{FF2B5EF4-FFF2-40B4-BE49-F238E27FC236}">
                      <a16:creationId xmlns:a16="http://schemas.microsoft.com/office/drawing/2014/main" id="{107C0464-7075-4F4D-B4A2-1DB8A3F77B5F}"/>
                    </a:ext>
                  </a:extLst>
                </p:cNvPr>
                <p:cNvSpPr/>
                <p:nvPr/>
              </p:nvSpPr>
              <p:spPr>
                <a:xfrm>
                  <a:off x="1533524" y="2600721"/>
                  <a:ext cx="209551" cy="241299"/>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0DAC835-B15F-425B-810D-50311CCE7A1D}"/>
                    </a:ext>
                  </a:extLst>
                </p:cNvPr>
                <p:cNvCxnSpPr>
                  <a:cxnSpLocks/>
                </p:cNvCxnSpPr>
                <p:nvPr/>
              </p:nvCxnSpPr>
              <p:spPr>
                <a:xfrm>
                  <a:off x="1638299" y="2842020"/>
                  <a:ext cx="0" cy="786607"/>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0A21D8F2-FC23-437F-B5A5-7C29412988C5}"/>
                    </a:ext>
                  </a:extLst>
                </p:cNvPr>
                <p:cNvCxnSpPr>
                  <a:cxnSpLocks/>
                </p:cNvCxnSpPr>
                <p:nvPr/>
              </p:nvCxnSpPr>
              <p:spPr>
                <a:xfrm>
                  <a:off x="1638299" y="3628627"/>
                  <a:ext cx="247651" cy="895351"/>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F8A79C1-C452-4DD6-8BAA-8010F9EEAD72}"/>
                    </a:ext>
                  </a:extLst>
                </p:cNvPr>
                <p:cNvCxnSpPr>
                  <a:cxnSpLocks/>
                </p:cNvCxnSpPr>
                <p:nvPr/>
              </p:nvCxnSpPr>
              <p:spPr>
                <a:xfrm flipH="1">
                  <a:off x="1364456" y="3628627"/>
                  <a:ext cx="273843" cy="895351"/>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9F520C8-BC13-40B6-8E80-FAA5CE965C34}"/>
                    </a:ext>
                  </a:extLst>
                </p:cNvPr>
                <p:cNvCxnSpPr/>
                <p:nvPr/>
              </p:nvCxnSpPr>
              <p:spPr>
                <a:xfrm>
                  <a:off x="1364455" y="4523978"/>
                  <a:ext cx="150019" cy="0"/>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D877E6E-84E3-42B9-B08F-8AAF4DE378F3}"/>
                    </a:ext>
                  </a:extLst>
                </p:cNvPr>
                <p:cNvCxnSpPr/>
                <p:nvPr/>
              </p:nvCxnSpPr>
              <p:spPr>
                <a:xfrm>
                  <a:off x="1885950" y="4523978"/>
                  <a:ext cx="173831" cy="0"/>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9989E43-94A7-4D7D-B57D-E31246C7CEE8}"/>
                    </a:ext>
                  </a:extLst>
                </p:cNvPr>
                <p:cNvCxnSpPr/>
                <p:nvPr/>
              </p:nvCxnSpPr>
              <p:spPr>
                <a:xfrm flipH="1">
                  <a:off x="1409699" y="3083319"/>
                  <a:ext cx="228600" cy="209552"/>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FE571FC-DC8B-4873-93BD-8950497BCB7A}"/>
                    </a:ext>
                  </a:extLst>
                </p:cNvPr>
                <p:cNvCxnSpPr>
                  <a:cxnSpLocks/>
                </p:cNvCxnSpPr>
                <p:nvPr/>
              </p:nvCxnSpPr>
              <p:spPr>
                <a:xfrm flipH="1" flipV="1">
                  <a:off x="1619249" y="3083318"/>
                  <a:ext cx="266701" cy="209553"/>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40" name="Straight Connector 39">
                <a:extLst>
                  <a:ext uri="{FF2B5EF4-FFF2-40B4-BE49-F238E27FC236}">
                    <a16:creationId xmlns:a16="http://schemas.microsoft.com/office/drawing/2014/main" id="{042C1345-4CB6-4401-B7A8-38DA1A378BDB}"/>
                  </a:ext>
                </a:extLst>
              </p:cNvPr>
              <p:cNvCxnSpPr>
                <a:cxnSpLocks/>
              </p:cNvCxnSpPr>
              <p:nvPr/>
            </p:nvCxnSpPr>
            <p:spPr>
              <a:xfrm>
                <a:off x="4924429" y="5407806"/>
                <a:ext cx="17335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F23B43DD-D3E3-4E16-8315-A99CAAEEDB40}"/>
                  </a:ext>
                </a:extLst>
              </p:cNvPr>
              <p:cNvGrpSpPr/>
              <p:nvPr/>
            </p:nvGrpSpPr>
            <p:grpSpPr>
              <a:xfrm>
                <a:off x="5772150" y="3141796"/>
                <a:ext cx="666745" cy="1612080"/>
                <a:chOff x="1364455" y="2600721"/>
                <a:chExt cx="695326" cy="1923257"/>
              </a:xfrm>
              <a:solidFill>
                <a:srgbClr val="FF0000"/>
              </a:solidFill>
            </p:grpSpPr>
            <p:sp>
              <p:nvSpPr>
                <p:cNvPr id="47" name="Oval 46">
                  <a:extLst>
                    <a:ext uri="{FF2B5EF4-FFF2-40B4-BE49-F238E27FC236}">
                      <a16:creationId xmlns:a16="http://schemas.microsoft.com/office/drawing/2014/main" id="{D606EF52-311C-4059-AD53-F7DF8C2943FD}"/>
                    </a:ext>
                  </a:extLst>
                </p:cNvPr>
                <p:cNvSpPr/>
                <p:nvPr/>
              </p:nvSpPr>
              <p:spPr>
                <a:xfrm>
                  <a:off x="1533524" y="2600721"/>
                  <a:ext cx="209551" cy="241299"/>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103E2DB2-E546-45EB-BF5B-8B633D897D11}"/>
                    </a:ext>
                  </a:extLst>
                </p:cNvPr>
                <p:cNvCxnSpPr>
                  <a:cxnSpLocks/>
                </p:cNvCxnSpPr>
                <p:nvPr/>
              </p:nvCxnSpPr>
              <p:spPr>
                <a:xfrm>
                  <a:off x="1638299" y="2842020"/>
                  <a:ext cx="0" cy="786607"/>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21634AAC-5776-453D-83BB-5417A194FD3D}"/>
                    </a:ext>
                  </a:extLst>
                </p:cNvPr>
                <p:cNvCxnSpPr>
                  <a:cxnSpLocks/>
                </p:cNvCxnSpPr>
                <p:nvPr/>
              </p:nvCxnSpPr>
              <p:spPr>
                <a:xfrm>
                  <a:off x="1638299" y="3628627"/>
                  <a:ext cx="247651" cy="895351"/>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9C27874-DB05-48E7-A404-1ECE03D2383D}"/>
                    </a:ext>
                  </a:extLst>
                </p:cNvPr>
                <p:cNvCxnSpPr>
                  <a:cxnSpLocks/>
                </p:cNvCxnSpPr>
                <p:nvPr/>
              </p:nvCxnSpPr>
              <p:spPr>
                <a:xfrm flipH="1">
                  <a:off x="1364456" y="3628627"/>
                  <a:ext cx="273843" cy="895351"/>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18E71C4D-DD97-448E-9013-CAB60DA510B2}"/>
                    </a:ext>
                  </a:extLst>
                </p:cNvPr>
                <p:cNvCxnSpPr/>
                <p:nvPr/>
              </p:nvCxnSpPr>
              <p:spPr>
                <a:xfrm>
                  <a:off x="1364455" y="4523978"/>
                  <a:ext cx="150019" cy="0"/>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094153B-3B47-418E-8F08-B7866B26BD44}"/>
                    </a:ext>
                  </a:extLst>
                </p:cNvPr>
                <p:cNvCxnSpPr/>
                <p:nvPr/>
              </p:nvCxnSpPr>
              <p:spPr>
                <a:xfrm>
                  <a:off x="1885950" y="4523978"/>
                  <a:ext cx="173831" cy="0"/>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68C4E563-28C3-4BC0-8F8E-331D62FD7423}"/>
                    </a:ext>
                  </a:extLst>
                </p:cNvPr>
                <p:cNvCxnSpPr/>
                <p:nvPr/>
              </p:nvCxnSpPr>
              <p:spPr>
                <a:xfrm flipH="1">
                  <a:off x="1409699" y="3083319"/>
                  <a:ext cx="228600" cy="209552"/>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BA7C4C2-E56E-45A5-A0FE-8E0D14A37B6C}"/>
                    </a:ext>
                  </a:extLst>
                </p:cNvPr>
                <p:cNvCxnSpPr>
                  <a:cxnSpLocks/>
                </p:cNvCxnSpPr>
                <p:nvPr/>
              </p:nvCxnSpPr>
              <p:spPr>
                <a:xfrm flipH="1" flipV="1">
                  <a:off x="1619249" y="3083318"/>
                  <a:ext cx="266701" cy="209553"/>
                </a:xfrm>
                <a:prstGeom prst="line">
                  <a:avLst/>
                </a:prstGeom>
                <a:grpFill/>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2" name="TextBox 41">
                <a:extLst>
                  <a:ext uri="{FF2B5EF4-FFF2-40B4-BE49-F238E27FC236}">
                    <a16:creationId xmlns:a16="http://schemas.microsoft.com/office/drawing/2014/main" id="{9A1A5CA3-CD96-4497-A28F-805CCE61BFEC}"/>
                  </a:ext>
                </a:extLst>
              </p:cNvPr>
              <p:cNvSpPr txBox="1"/>
              <p:nvPr/>
            </p:nvSpPr>
            <p:spPr>
              <a:xfrm>
                <a:off x="4863198" y="5411159"/>
                <a:ext cx="1341663" cy="461665"/>
              </a:xfrm>
              <a:prstGeom prst="rect">
                <a:avLst/>
              </a:prstGeom>
              <a:noFill/>
            </p:spPr>
            <p:txBody>
              <a:bodyPr wrap="square" rtlCol="0">
                <a:spAutoFit/>
              </a:bodyPr>
              <a:lstStyle/>
              <a:p>
                <a:r>
                  <a:rPr lang="en-US" sz="2400" dirty="0">
                    <a:solidFill>
                      <a:srgbClr val="FF0000"/>
                    </a:solidFill>
                  </a:rPr>
                  <a:t>NAVD88</a:t>
                </a:r>
              </a:p>
            </p:txBody>
          </p:sp>
          <p:cxnSp>
            <p:nvCxnSpPr>
              <p:cNvPr id="43" name="Straight Connector 42">
                <a:extLst>
                  <a:ext uri="{FF2B5EF4-FFF2-40B4-BE49-F238E27FC236}">
                    <a16:creationId xmlns:a16="http://schemas.microsoft.com/office/drawing/2014/main" id="{866BA19E-D675-48EA-AC42-CE050F401B7E}"/>
                  </a:ext>
                </a:extLst>
              </p:cNvPr>
              <p:cNvCxnSpPr>
                <a:cxnSpLocks/>
              </p:cNvCxnSpPr>
              <p:nvPr/>
            </p:nvCxnSpPr>
            <p:spPr>
              <a:xfrm>
                <a:off x="5736428" y="2806959"/>
                <a:ext cx="2664617" cy="94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534CF5D2-13E9-4FD2-B975-2048F9F05464}"/>
                  </a:ext>
                </a:extLst>
              </p:cNvPr>
              <p:cNvCxnSpPr>
                <a:cxnSpLocks/>
              </p:cNvCxnSpPr>
              <p:nvPr/>
            </p:nvCxnSpPr>
            <p:spPr>
              <a:xfrm>
                <a:off x="6438895" y="3141796"/>
                <a:ext cx="19621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1C6F21BC-EADE-4592-8154-F26904A60D78}"/>
                  </a:ext>
                </a:extLst>
              </p:cNvPr>
              <p:cNvSpPr txBox="1"/>
              <p:nvPr/>
            </p:nvSpPr>
            <p:spPr>
              <a:xfrm>
                <a:off x="5676899" y="2447082"/>
                <a:ext cx="2390771" cy="369332"/>
              </a:xfrm>
              <a:prstGeom prst="rect">
                <a:avLst/>
              </a:prstGeom>
              <a:noFill/>
            </p:spPr>
            <p:txBody>
              <a:bodyPr wrap="square" rtlCol="0">
                <a:spAutoFit/>
              </a:bodyPr>
              <a:lstStyle/>
              <a:p>
                <a:r>
                  <a:rPr lang="en-US" dirty="0">
                    <a:solidFill>
                      <a:srgbClr val="FF0000"/>
                    </a:solidFill>
                  </a:rPr>
                  <a:t>Elevation = 901.25 feet </a:t>
                </a:r>
              </a:p>
            </p:txBody>
          </p:sp>
          <p:sp>
            <p:nvSpPr>
              <p:cNvPr id="46" name="TextBox 45">
                <a:extLst>
                  <a:ext uri="{FF2B5EF4-FFF2-40B4-BE49-F238E27FC236}">
                    <a16:creationId xmlns:a16="http://schemas.microsoft.com/office/drawing/2014/main" id="{48E51BB2-BAE4-4C65-A0B7-D2B3698610DA}"/>
                  </a:ext>
                </a:extLst>
              </p:cNvPr>
              <p:cNvSpPr txBox="1"/>
              <p:nvPr/>
            </p:nvSpPr>
            <p:spPr>
              <a:xfrm>
                <a:off x="6355552" y="2830619"/>
                <a:ext cx="2390771" cy="369332"/>
              </a:xfrm>
              <a:prstGeom prst="rect">
                <a:avLst/>
              </a:prstGeom>
              <a:noFill/>
            </p:spPr>
            <p:txBody>
              <a:bodyPr wrap="square" rtlCol="0">
                <a:spAutoFit/>
              </a:bodyPr>
              <a:lstStyle/>
              <a:p>
                <a:r>
                  <a:rPr lang="en-US" dirty="0">
                    <a:solidFill>
                      <a:srgbClr val="FF0000"/>
                    </a:solidFill>
                  </a:rPr>
                  <a:t>Elevation = 901.00 feet </a:t>
                </a:r>
              </a:p>
            </p:txBody>
          </p:sp>
        </p:grpSp>
        <p:sp>
          <p:nvSpPr>
            <p:cNvPr id="37" name="TextBox 36">
              <a:extLst>
                <a:ext uri="{FF2B5EF4-FFF2-40B4-BE49-F238E27FC236}">
                  <a16:creationId xmlns:a16="http://schemas.microsoft.com/office/drawing/2014/main" id="{A3EEAB86-FE46-4E7D-BDE9-769D9DAB8C7E}"/>
                </a:ext>
              </a:extLst>
            </p:cNvPr>
            <p:cNvSpPr txBox="1"/>
            <p:nvPr/>
          </p:nvSpPr>
          <p:spPr>
            <a:xfrm>
              <a:off x="4766740" y="4787481"/>
              <a:ext cx="676275" cy="369332"/>
            </a:xfrm>
            <a:prstGeom prst="rect">
              <a:avLst/>
            </a:prstGeom>
            <a:noFill/>
          </p:spPr>
          <p:txBody>
            <a:bodyPr wrap="square" rtlCol="0">
              <a:spAutoFit/>
            </a:bodyPr>
            <a:lstStyle/>
            <a:p>
              <a:r>
                <a:rPr lang="en-US" dirty="0">
                  <a:solidFill>
                    <a:srgbClr val="FF0000"/>
                  </a:solidFill>
                </a:rPr>
                <a:t>Sally</a:t>
              </a:r>
            </a:p>
          </p:txBody>
        </p:sp>
        <p:sp>
          <p:nvSpPr>
            <p:cNvPr id="38" name="TextBox 37">
              <a:extLst>
                <a:ext uri="{FF2B5EF4-FFF2-40B4-BE49-F238E27FC236}">
                  <a16:creationId xmlns:a16="http://schemas.microsoft.com/office/drawing/2014/main" id="{623BEFBB-35B2-4733-B8B4-6473953E1B6A}"/>
                </a:ext>
              </a:extLst>
            </p:cNvPr>
            <p:cNvSpPr txBox="1"/>
            <p:nvPr/>
          </p:nvSpPr>
          <p:spPr>
            <a:xfrm>
              <a:off x="5521437" y="4793140"/>
              <a:ext cx="676275" cy="369332"/>
            </a:xfrm>
            <a:prstGeom prst="rect">
              <a:avLst/>
            </a:prstGeom>
            <a:noFill/>
          </p:spPr>
          <p:txBody>
            <a:bodyPr wrap="square" rtlCol="0">
              <a:spAutoFit/>
            </a:bodyPr>
            <a:lstStyle/>
            <a:p>
              <a:r>
                <a:rPr lang="en-US" dirty="0">
                  <a:solidFill>
                    <a:srgbClr val="FF0000"/>
                  </a:solidFill>
                </a:rPr>
                <a:t>Jane</a:t>
              </a:r>
            </a:p>
          </p:txBody>
        </p:sp>
      </p:grpSp>
      <p:sp>
        <p:nvSpPr>
          <p:cNvPr id="63" name="TextBox 62">
            <a:extLst>
              <a:ext uri="{FF2B5EF4-FFF2-40B4-BE49-F238E27FC236}">
                <a16:creationId xmlns:a16="http://schemas.microsoft.com/office/drawing/2014/main" id="{4B02EA2A-F67E-47E7-B5D5-1BFE9A3AFACD}"/>
              </a:ext>
            </a:extLst>
          </p:cNvPr>
          <p:cNvSpPr txBox="1"/>
          <p:nvPr/>
        </p:nvSpPr>
        <p:spPr>
          <a:xfrm>
            <a:off x="6578123" y="3872746"/>
            <a:ext cx="2083753" cy="646331"/>
          </a:xfrm>
          <a:prstGeom prst="rect">
            <a:avLst/>
          </a:prstGeom>
          <a:solidFill>
            <a:srgbClr val="FF0000">
              <a:alpha val="8000"/>
            </a:srgbClr>
          </a:solidFill>
          <a:ln w="12700">
            <a:solidFill>
              <a:schemeClr val="accent1"/>
            </a:solidFill>
          </a:ln>
        </p:spPr>
        <p:txBody>
          <a:bodyPr wrap="square" rtlCol="0">
            <a:spAutoFit/>
          </a:bodyPr>
          <a:lstStyle/>
          <a:p>
            <a:r>
              <a:rPr lang="en-US" dirty="0"/>
              <a:t>What if Sally and Jane are growing?</a:t>
            </a:r>
          </a:p>
        </p:txBody>
      </p:sp>
    </p:spTree>
    <p:extLst>
      <p:ext uri="{BB962C8B-B14F-4D97-AF65-F5344CB8AC3E}">
        <p14:creationId xmlns:p14="http://schemas.microsoft.com/office/powerpoint/2010/main" val="3556098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1500" fill="hold"/>
                                        <p:tgtEl>
                                          <p:spTgt spid="35"/>
                                        </p:tgtEl>
                                        <p:attrNameLst>
                                          <p:attrName>ppt_x</p:attrName>
                                        </p:attrNameLst>
                                      </p:cBhvr>
                                      <p:tavLst>
                                        <p:tav tm="0">
                                          <p:val>
                                            <p:strVal val="0-#ppt_w/2"/>
                                          </p:val>
                                        </p:tav>
                                        <p:tav tm="100000">
                                          <p:val>
                                            <p:strVal val="#ppt_x"/>
                                          </p:val>
                                        </p:tav>
                                      </p:tavLst>
                                    </p:anim>
                                    <p:anim calcmode="lin" valueType="num">
                                      <p:cBhvr additive="base">
                                        <p:cTn id="12" dur="1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1500" fill="hold"/>
                                        <p:tgtEl>
                                          <p:spTgt spid="63"/>
                                        </p:tgtEl>
                                        <p:attrNameLst>
                                          <p:attrName>ppt_x</p:attrName>
                                        </p:attrNameLst>
                                      </p:cBhvr>
                                      <p:tavLst>
                                        <p:tav tm="0">
                                          <p:val>
                                            <p:strVal val="0-#ppt_w/2"/>
                                          </p:val>
                                        </p:tav>
                                        <p:tav tm="100000">
                                          <p:val>
                                            <p:strVal val="#ppt_x"/>
                                          </p:val>
                                        </p:tav>
                                      </p:tavLst>
                                    </p:anim>
                                    <p:anim calcmode="lin" valueType="num">
                                      <p:cBhvr additive="base">
                                        <p:cTn id="16" dur="1500" fill="hold"/>
                                        <p:tgtEl>
                                          <p:spTgt spid="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0-#ppt_w/2"/>
                                          </p:val>
                                        </p:tav>
                                        <p:tav tm="100000">
                                          <p:val>
                                            <p:strVal val="#ppt_x"/>
                                          </p:val>
                                        </p:tav>
                                      </p:tavLst>
                                    </p:anim>
                                    <p:anim calcmode="lin" valueType="num">
                                      <p:cBhvr additive="base">
                                        <p:cTn id="20" dur="1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76DCF6-3B64-468E-9B4C-21E233AA03A8}"/>
              </a:ext>
            </a:extLst>
          </p:cNvPr>
          <p:cNvSpPr>
            <a:spLocks noGrp="1"/>
          </p:cNvSpPr>
          <p:nvPr>
            <p:ph type="ctrTitle"/>
          </p:nvPr>
        </p:nvSpPr>
        <p:spPr/>
        <p:txBody>
          <a:bodyPr/>
          <a:lstStyle/>
          <a:p>
            <a:r>
              <a:rPr lang="en-US" dirty="0"/>
              <a:t>What if Things Move?</a:t>
            </a:r>
          </a:p>
        </p:txBody>
      </p:sp>
      <p:sp>
        <p:nvSpPr>
          <p:cNvPr id="2" name="Subtitle 1">
            <a:extLst>
              <a:ext uri="{FF2B5EF4-FFF2-40B4-BE49-F238E27FC236}">
                <a16:creationId xmlns:a16="http://schemas.microsoft.com/office/drawing/2014/main" id="{2BF2D887-4C07-47C9-9061-FC7CA8ADDA43}"/>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0F024B83-E469-4646-BB0E-4A03E6DD7D40}"/>
              </a:ext>
            </a:extLst>
          </p:cNvPr>
          <p:cNvSpPr>
            <a:spLocks noGrp="1"/>
          </p:cNvSpPr>
          <p:nvPr>
            <p:ph type="dt" sz="half" idx="10"/>
          </p:nvPr>
        </p:nvSpPr>
        <p:spPr/>
        <p:txBody>
          <a:bodyPr/>
          <a:lstStyle/>
          <a:p>
            <a:pPr>
              <a:defRPr/>
            </a:pPr>
            <a:r>
              <a:rPr lang="en-US"/>
              <a:t>November 14, 2019</a:t>
            </a:r>
            <a:endParaRPr lang="en-US" dirty="0"/>
          </a:p>
        </p:txBody>
      </p:sp>
      <p:sp>
        <p:nvSpPr>
          <p:cNvPr id="5" name="Footer Placeholder 4">
            <a:extLst>
              <a:ext uri="{FF2B5EF4-FFF2-40B4-BE49-F238E27FC236}">
                <a16:creationId xmlns:a16="http://schemas.microsoft.com/office/drawing/2014/main" id="{C836D167-E130-4BC9-A0C0-B7C50A566F3D}"/>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F6BDA420-2379-44F2-AC29-EFB5FAAF8DEF}"/>
              </a:ext>
            </a:extLst>
          </p:cNvPr>
          <p:cNvSpPr>
            <a:spLocks noGrp="1"/>
          </p:cNvSpPr>
          <p:nvPr>
            <p:ph type="sldNum" sz="quarter" idx="12"/>
          </p:nvPr>
        </p:nvSpPr>
        <p:spPr/>
        <p:txBody>
          <a:bodyPr/>
          <a:lstStyle/>
          <a:p>
            <a:pPr>
              <a:defRPr/>
            </a:pPr>
            <a:fld id="{BF6EBFE9-79BB-431F-AEDF-EF334E7ED36B}" type="slidenum">
              <a:rPr lang="en-US" smtClean="0"/>
              <a:pPr>
                <a:defRPr/>
              </a:pPr>
              <a:t>38</a:t>
            </a:fld>
            <a:endParaRPr lang="en-US" dirty="0"/>
          </a:p>
        </p:txBody>
      </p:sp>
    </p:spTree>
    <p:extLst>
      <p:ext uri="{BB962C8B-B14F-4D97-AF65-F5344CB8AC3E}">
        <p14:creationId xmlns:p14="http://schemas.microsoft.com/office/powerpoint/2010/main" val="951949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dirty="0">
                <a:solidFill>
                  <a:schemeClr val="bg1"/>
                </a:solidFill>
              </a:rPr>
              <a:t>ALASKA Case Studies</a:t>
            </a:r>
            <a:endParaRPr lang="en-US" sz="3200" dirty="0">
              <a:solidFill>
                <a:schemeClr val="bg1"/>
              </a:solidFill>
            </a:endParaRPr>
          </a:p>
        </p:txBody>
      </p:sp>
      <p:sp>
        <p:nvSpPr>
          <p:cNvPr id="6" name="Text Placeholder 5"/>
          <p:cNvSpPr>
            <a:spLocks noGrp="1"/>
          </p:cNvSpPr>
          <p:nvPr>
            <p:ph type="body" idx="1"/>
          </p:nvPr>
        </p:nvSpPr>
        <p:spPr/>
        <p:txBody>
          <a:bodyPr/>
          <a:lstStyle/>
          <a:p>
            <a:r>
              <a:rPr lang="en-US" dirty="0">
                <a:solidFill>
                  <a:schemeClr val="bg1"/>
                </a:solidFill>
              </a:rPr>
              <a:t>Illustrative	</a:t>
            </a:r>
          </a:p>
        </p:txBody>
      </p:sp>
      <p:sp>
        <p:nvSpPr>
          <p:cNvPr id="3" name="Date Placeholder 2">
            <a:extLst>
              <a:ext uri="{FF2B5EF4-FFF2-40B4-BE49-F238E27FC236}">
                <a16:creationId xmlns:a16="http://schemas.microsoft.com/office/drawing/2014/main" id="{AA8944F2-7F67-46B6-B47A-3A1C98459B04}"/>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C7A8BBFB-EAAC-4192-BB17-9A5C12943B01}"/>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BA7168AC-B363-40BE-A14C-15202A83A15E}"/>
              </a:ext>
            </a:extLst>
          </p:cNvPr>
          <p:cNvSpPr>
            <a:spLocks noGrp="1"/>
          </p:cNvSpPr>
          <p:nvPr>
            <p:ph type="sldNum" sz="quarter" idx="12"/>
          </p:nvPr>
        </p:nvSpPr>
        <p:spPr/>
        <p:txBody>
          <a:bodyPr/>
          <a:lstStyle/>
          <a:p>
            <a:pPr>
              <a:defRPr/>
            </a:pPr>
            <a:fld id="{70739471-F808-4705-A7AA-D92294A1C557}" type="slidenum">
              <a:rPr lang="en-US" smtClean="0"/>
              <a:pPr>
                <a:defRPr/>
              </a:pPr>
              <a:t>39</a:t>
            </a:fld>
            <a:endParaRPr lang="en-US"/>
          </a:p>
        </p:txBody>
      </p:sp>
    </p:spTree>
    <p:extLst>
      <p:ext uri="{BB962C8B-B14F-4D97-AF65-F5344CB8AC3E}">
        <p14:creationId xmlns:p14="http://schemas.microsoft.com/office/powerpoint/2010/main" val="2837546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57200"/>
            <a:ext cx="9144000" cy="1143000"/>
          </a:xfrm>
        </p:spPr>
        <p:txBody>
          <a:bodyPr/>
          <a:lstStyle/>
          <a:p>
            <a:r>
              <a:rPr lang="en-US" sz="2400" dirty="0"/>
              <a:t>Today’s Topic: </a:t>
            </a:r>
            <a:br>
              <a:rPr lang="en-US" dirty="0"/>
            </a:br>
            <a:r>
              <a:rPr lang="en-US" dirty="0"/>
              <a:t>When Vertical </a:t>
            </a:r>
            <a:r>
              <a:rPr lang="en-US" dirty="0" err="1"/>
              <a:t>Datums</a:t>
            </a:r>
            <a:r>
              <a:rPr lang="en-US" dirty="0"/>
              <a:t> let us Down</a:t>
            </a:r>
          </a:p>
        </p:txBody>
      </p:sp>
      <p:sp>
        <p:nvSpPr>
          <p:cNvPr id="5" name="Content Placeholder 4"/>
          <p:cNvSpPr>
            <a:spLocks noGrp="1"/>
          </p:cNvSpPr>
          <p:nvPr>
            <p:ph sz="half" idx="1"/>
          </p:nvPr>
        </p:nvSpPr>
        <p:spPr>
          <a:xfrm>
            <a:off x="3305654" y="4105974"/>
            <a:ext cx="4038600" cy="2555648"/>
          </a:xfrm>
          <a:solidFill>
            <a:srgbClr val="C3D3E9"/>
          </a:solidFill>
        </p:spPr>
        <p:txBody>
          <a:bodyPr/>
          <a:lstStyle/>
          <a:p>
            <a:pPr marL="0" indent="0" algn="ctr">
              <a:buNone/>
            </a:pPr>
            <a:r>
              <a:rPr lang="en-US" dirty="0"/>
              <a:t>Vertical </a:t>
            </a:r>
            <a:r>
              <a:rPr lang="en-US" dirty="0" err="1"/>
              <a:t>Datums</a:t>
            </a:r>
            <a:endParaRPr lang="en-US" dirty="0"/>
          </a:p>
          <a:p>
            <a:pPr marL="0" indent="0" algn="ctr">
              <a:buNone/>
            </a:pPr>
            <a:r>
              <a:rPr lang="en-US" dirty="0"/>
              <a:t>Outline of Changes</a:t>
            </a:r>
          </a:p>
          <a:p>
            <a:pPr marL="0" indent="0" algn="ctr">
              <a:buNone/>
            </a:pPr>
            <a:r>
              <a:rPr lang="en-US" dirty="0"/>
              <a:t>Case Studies</a:t>
            </a:r>
          </a:p>
          <a:p>
            <a:pPr marL="0" indent="0" algn="ctr">
              <a:buNone/>
            </a:pPr>
            <a:r>
              <a:rPr lang="en-US" dirty="0"/>
              <a:t>Practical Guidance</a:t>
            </a:r>
          </a:p>
          <a:p>
            <a:pPr marL="0" indent="0" algn="ctr">
              <a:buNone/>
            </a:pPr>
            <a:r>
              <a:rPr lang="en-US" dirty="0"/>
              <a:t>Extra Resources</a:t>
            </a:r>
          </a:p>
          <a:p>
            <a:pPr marL="0" indent="0" algn="ctr">
              <a:buNone/>
            </a:pPr>
            <a:endParaRPr lang="en-US" dirty="0"/>
          </a:p>
          <a:p>
            <a:pPr marL="0" indent="0" algn="ctr">
              <a:buNone/>
            </a:pPr>
            <a:endParaRPr lang="en-US" dirty="0"/>
          </a:p>
        </p:txBody>
      </p:sp>
      <p:sp>
        <p:nvSpPr>
          <p:cNvPr id="9" name="Rectangle 8"/>
          <p:cNvSpPr/>
          <p:nvPr/>
        </p:nvSpPr>
        <p:spPr>
          <a:xfrm>
            <a:off x="774699" y="3489332"/>
            <a:ext cx="7289801" cy="707886"/>
          </a:xfrm>
          <a:prstGeom prst="rect">
            <a:avLst/>
          </a:prstGeom>
        </p:spPr>
        <p:txBody>
          <a:bodyPr wrap="square">
            <a:spAutoFit/>
          </a:bodyPr>
          <a:lstStyle/>
          <a:p>
            <a:pPr lvl="0" defTabSz="457200" eaLnBrk="0" hangingPunct="0">
              <a:spcBef>
                <a:spcPct val="20000"/>
              </a:spcBef>
            </a:pPr>
            <a:r>
              <a:rPr lang="en-US" sz="4000" dirty="0">
                <a:solidFill>
                  <a:prstClr val="black"/>
                </a:solidFill>
                <a:latin typeface="Calibri"/>
              </a:rPr>
              <a:t>… and what NGS is doing about it.</a:t>
            </a:r>
            <a:endParaRPr lang="en-US" sz="2400" dirty="0">
              <a:solidFill>
                <a:prstClr val="black"/>
              </a:solidFill>
              <a:latin typeface="Calibri"/>
            </a:endParaRPr>
          </a:p>
        </p:txBody>
      </p:sp>
      <p:sp>
        <p:nvSpPr>
          <p:cNvPr id="10" name="Cloud 9"/>
          <p:cNvSpPr/>
          <p:nvPr/>
        </p:nvSpPr>
        <p:spPr>
          <a:xfrm>
            <a:off x="432263" y="1812178"/>
            <a:ext cx="2310938"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Insufficient Metadata</a:t>
            </a:r>
          </a:p>
        </p:txBody>
      </p:sp>
      <p:sp>
        <p:nvSpPr>
          <p:cNvPr id="11" name="Cloud 10"/>
          <p:cNvSpPr/>
          <p:nvPr/>
        </p:nvSpPr>
        <p:spPr>
          <a:xfrm>
            <a:off x="3279371" y="1898948"/>
            <a:ext cx="2585258"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Inconsistent Access/Heights</a:t>
            </a:r>
          </a:p>
        </p:txBody>
      </p:sp>
      <p:sp>
        <p:nvSpPr>
          <p:cNvPr id="12" name="Cloud 11"/>
          <p:cNvSpPr/>
          <p:nvPr/>
        </p:nvSpPr>
        <p:spPr>
          <a:xfrm flipH="1">
            <a:off x="6245627" y="1789715"/>
            <a:ext cx="2416234" cy="1080654"/>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‘Stale’ Elevations</a:t>
            </a:r>
          </a:p>
        </p:txBody>
      </p:sp>
      <p:sp>
        <p:nvSpPr>
          <p:cNvPr id="13" name="TextBox 12"/>
          <p:cNvSpPr txBox="1"/>
          <p:nvPr/>
        </p:nvSpPr>
        <p:spPr>
          <a:xfrm rot="16200000">
            <a:off x="1966613" y="4026351"/>
            <a:ext cx="2261062" cy="707886"/>
          </a:xfrm>
          <a:prstGeom prst="rect">
            <a:avLst/>
          </a:prstGeom>
          <a:noFill/>
        </p:spPr>
        <p:txBody>
          <a:bodyPr wrap="square" rtlCol="0">
            <a:spAutoFit/>
          </a:bodyPr>
          <a:lstStyle/>
          <a:p>
            <a:r>
              <a:rPr lang="en-US" sz="4000" dirty="0">
                <a:latin typeface="Tw Cen MT Condensed" panose="020B0606020104020203" pitchFamily="34" charset="0"/>
              </a:rPr>
              <a:t>OUTLINE</a:t>
            </a:r>
          </a:p>
        </p:txBody>
      </p:sp>
      <p:sp>
        <p:nvSpPr>
          <p:cNvPr id="2" name="Date Placeholder 1">
            <a:extLst>
              <a:ext uri="{FF2B5EF4-FFF2-40B4-BE49-F238E27FC236}">
                <a16:creationId xmlns:a16="http://schemas.microsoft.com/office/drawing/2014/main" id="{1DDDDFDC-5C5A-4AE2-87F4-8324A99BCD2A}"/>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3E391B77-0F52-413E-89E3-4AB1A6676762}"/>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8F2FD23E-4E9C-4695-AF3C-6841523BC2B0}"/>
              </a:ext>
            </a:extLst>
          </p:cNvPr>
          <p:cNvSpPr>
            <a:spLocks noGrp="1"/>
          </p:cNvSpPr>
          <p:nvPr>
            <p:ph type="sldNum" sz="quarter" idx="12"/>
          </p:nvPr>
        </p:nvSpPr>
        <p:spPr/>
        <p:txBody>
          <a:bodyPr/>
          <a:lstStyle/>
          <a:p>
            <a:pPr>
              <a:defRPr/>
            </a:pPr>
            <a:fld id="{F02D534D-F749-4E34-9E16-A977421D79C9}" type="slidenum">
              <a:rPr lang="en-US" smtClean="0"/>
              <a:pPr>
                <a:defRPr/>
              </a:pPr>
              <a:t>4</a:t>
            </a:fld>
            <a:endParaRPr lang="en-US"/>
          </a:p>
        </p:txBody>
      </p:sp>
      <p:sp>
        <p:nvSpPr>
          <p:cNvPr id="14" name="Rectangle 13">
            <a:extLst>
              <a:ext uri="{FF2B5EF4-FFF2-40B4-BE49-F238E27FC236}">
                <a16:creationId xmlns:a16="http://schemas.microsoft.com/office/drawing/2014/main" id="{0515C8FE-D401-4A69-A83A-C97143745C17}"/>
              </a:ext>
            </a:extLst>
          </p:cNvPr>
          <p:cNvSpPr/>
          <p:nvPr/>
        </p:nvSpPr>
        <p:spPr>
          <a:xfrm>
            <a:off x="787399" y="2942397"/>
            <a:ext cx="7289801" cy="584775"/>
          </a:xfrm>
          <a:prstGeom prst="rect">
            <a:avLst/>
          </a:prstGeom>
        </p:spPr>
        <p:txBody>
          <a:bodyPr wrap="square">
            <a:spAutoFit/>
          </a:bodyPr>
          <a:lstStyle/>
          <a:p>
            <a:pPr lvl="0" defTabSz="457200" eaLnBrk="0" hangingPunct="0">
              <a:spcBef>
                <a:spcPct val="20000"/>
              </a:spcBef>
            </a:pPr>
            <a:r>
              <a:rPr lang="en-US" sz="3200" i="1" dirty="0">
                <a:solidFill>
                  <a:srgbClr val="00B050"/>
                </a:solidFill>
                <a:latin typeface="Calibri"/>
              </a:rPr>
              <a:t>Trust                        Access                   Motion</a:t>
            </a:r>
            <a:endParaRPr lang="en-US" i="1" dirty="0">
              <a:solidFill>
                <a:srgbClr val="00B050"/>
              </a:solidFill>
              <a:latin typeface="Calibri"/>
            </a:endParaRPr>
          </a:p>
        </p:txBody>
      </p:sp>
    </p:spTree>
    <p:extLst>
      <p:ext uri="{BB962C8B-B14F-4D97-AF65-F5344CB8AC3E}">
        <p14:creationId xmlns:p14="http://schemas.microsoft.com/office/powerpoint/2010/main" val="291110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Juneau, AK</a:t>
            </a: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9" name="5-Point Star 8"/>
          <p:cNvSpPr/>
          <p:nvPr/>
        </p:nvSpPr>
        <p:spPr>
          <a:xfrm>
            <a:off x="8080287" y="222005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4" name="Picture 13"/>
          <p:cNvPicPr>
            <a:picLocks noChangeAspect="1"/>
          </p:cNvPicPr>
          <p:nvPr/>
        </p:nvPicPr>
        <p:blipFill>
          <a:blip r:embed="rId5"/>
          <a:stretch>
            <a:fillRect/>
          </a:stretch>
        </p:blipFill>
        <p:spPr>
          <a:xfrm>
            <a:off x="363336" y="3220128"/>
            <a:ext cx="8452331" cy="34119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3439" y="1475859"/>
            <a:ext cx="2463078" cy="1633842"/>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581584" y="1605701"/>
            <a:ext cx="3156155" cy="1446550"/>
          </a:xfrm>
          <a:prstGeom prst="rect">
            <a:avLst/>
          </a:prstGeom>
          <a:noFill/>
        </p:spPr>
        <p:txBody>
          <a:bodyPr wrap="square" rtlCol="0">
            <a:spAutoFit/>
          </a:bodyPr>
          <a:lstStyle/>
          <a:p>
            <a:r>
              <a:rPr lang="en-US" dirty="0"/>
              <a:t>2015 Population: </a:t>
            </a:r>
          </a:p>
          <a:p>
            <a:r>
              <a:rPr lang="en-US" dirty="0"/>
              <a:t>32,756</a:t>
            </a:r>
          </a:p>
          <a:p>
            <a:endParaRPr lang="en-US" dirty="0"/>
          </a:p>
          <a:p>
            <a:endParaRPr lang="en-US" dirty="0"/>
          </a:p>
          <a:p>
            <a:endParaRPr lang="en-US" sz="800" dirty="0"/>
          </a:p>
          <a:p>
            <a:endParaRPr lang="en-US" sz="800" dirty="0"/>
          </a:p>
        </p:txBody>
      </p:sp>
      <p:sp>
        <p:nvSpPr>
          <p:cNvPr id="3" name="Date Placeholder 2">
            <a:extLst>
              <a:ext uri="{FF2B5EF4-FFF2-40B4-BE49-F238E27FC236}">
                <a16:creationId xmlns:a16="http://schemas.microsoft.com/office/drawing/2014/main" id="{275B2749-25D6-44AE-8F18-E17AD9C4F58D}"/>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B1C19837-F1B2-4ED2-AB9F-F61CDEADAA3F}"/>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73A4F8C5-C582-40B0-9FB4-9503E2A3BECB}"/>
              </a:ext>
            </a:extLst>
          </p:cNvPr>
          <p:cNvSpPr>
            <a:spLocks noGrp="1"/>
          </p:cNvSpPr>
          <p:nvPr>
            <p:ph type="sldNum" sz="quarter" idx="12"/>
          </p:nvPr>
        </p:nvSpPr>
        <p:spPr/>
        <p:txBody>
          <a:bodyPr/>
          <a:lstStyle/>
          <a:p>
            <a:pPr>
              <a:defRPr/>
            </a:pPr>
            <a:fld id="{5A837433-97E9-4D94-B898-19FA6F4A2CA7}" type="slidenum">
              <a:rPr lang="en-US" smtClean="0"/>
              <a:pPr>
                <a:defRPr/>
              </a:pPr>
              <a:t>40</a:t>
            </a:fld>
            <a:endParaRPr lang="en-US"/>
          </a:p>
        </p:txBody>
      </p:sp>
      <p:sp>
        <p:nvSpPr>
          <p:cNvPr id="12" name="TextBox 11">
            <a:extLst>
              <a:ext uri="{FF2B5EF4-FFF2-40B4-BE49-F238E27FC236}">
                <a16:creationId xmlns:a16="http://schemas.microsoft.com/office/drawing/2014/main" id="{2369FEF6-006E-455A-B318-CABCB597B543}"/>
              </a:ext>
            </a:extLst>
          </p:cNvPr>
          <p:cNvSpPr txBox="1"/>
          <p:nvPr/>
        </p:nvSpPr>
        <p:spPr>
          <a:xfrm rot="20821002">
            <a:off x="1560699" y="4928526"/>
            <a:ext cx="2809088" cy="646331"/>
          </a:xfrm>
          <a:prstGeom prst="rect">
            <a:avLst/>
          </a:prstGeom>
          <a:solidFill>
            <a:srgbClr val="92D050"/>
          </a:solidFill>
        </p:spPr>
        <p:txBody>
          <a:bodyPr wrap="square" rtlCol="0">
            <a:spAutoFit/>
          </a:bodyPr>
          <a:lstStyle/>
          <a:p>
            <a:r>
              <a:rPr lang="en-US" dirty="0">
                <a:solidFill>
                  <a:srgbClr val="FF0000"/>
                </a:solidFill>
              </a:rPr>
              <a:t>Looks like sea level is falling 13 mm/</a:t>
            </a:r>
            <a:r>
              <a:rPr lang="en-US" dirty="0" err="1">
                <a:solidFill>
                  <a:srgbClr val="FF0000"/>
                </a:solidFill>
              </a:rPr>
              <a:t>yr</a:t>
            </a:r>
            <a:r>
              <a:rPr lang="en-US" dirty="0">
                <a:solidFill>
                  <a:srgbClr val="FF0000"/>
                </a:solidFill>
              </a:rPr>
              <a:t>,  but what if…</a:t>
            </a:r>
          </a:p>
        </p:txBody>
      </p:sp>
      <p:sp>
        <p:nvSpPr>
          <p:cNvPr id="15" name="TextBox 14">
            <a:extLst>
              <a:ext uri="{FF2B5EF4-FFF2-40B4-BE49-F238E27FC236}">
                <a16:creationId xmlns:a16="http://schemas.microsoft.com/office/drawing/2014/main" id="{FF482529-4A69-4575-B88E-C41284CE7C27}"/>
              </a:ext>
            </a:extLst>
          </p:cNvPr>
          <p:cNvSpPr txBox="1"/>
          <p:nvPr/>
        </p:nvSpPr>
        <p:spPr>
          <a:xfrm>
            <a:off x="3358342" y="3450369"/>
            <a:ext cx="819150" cy="369332"/>
          </a:xfrm>
          <a:prstGeom prst="rect">
            <a:avLst/>
          </a:prstGeom>
          <a:noFill/>
        </p:spPr>
        <p:txBody>
          <a:bodyPr wrap="square" rtlCol="0">
            <a:spAutoFit/>
          </a:bodyPr>
          <a:lstStyle/>
          <a:p>
            <a:r>
              <a:rPr lang="en-US" dirty="0">
                <a:solidFill>
                  <a:srgbClr val="FF0000"/>
                </a:solidFill>
              </a:rPr>
              <a:t>1940</a:t>
            </a:r>
          </a:p>
        </p:txBody>
      </p:sp>
      <p:sp>
        <p:nvSpPr>
          <p:cNvPr id="16" name="TextBox 15">
            <a:extLst>
              <a:ext uri="{FF2B5EF4-FFF2-40B4-BE49-F238E27FC236}">
                <a16:creationId xmlns:a16="http://schemas.microsoft.com/office/drawing/2014/main" id="{C6660CD0-A881-4395-9A14-A0C7642F8D49}"/>
              </a:ext>
            </a:extLst>
          </p:cNvPr>
          <p:cNvSpPr txBox="1"/>
          <p:nvPr/>
        </p:nvSpPr>
        <p:spPr>
          <a:xfrm>
            <a:off x="7996517" y="5193038"/>
            <a:ext cx="819150" cy="369332"/>
          </a:xfrm>
          <a:prstGeom prst="rect">
            <a:avLst/>
          </a:prstGeom>
          <a:noFill/>
        </p:spPr>
        <p:txBody>
          <a:bodyPr wrap="square" rtlCol="0">
            <a:spAutoFit/>
          </a:bodyPr>
          <a:lstStyle/>
          <a:p>
            <a:r>
              <a:rPr lang="en-US" dirty="0">
                <a:solidFill>
                  <a:srgbClr val="FF0000"/>
                </a:solidFill>
              </a:rPr>
              <a:t>2014</a:t>
            </a:r>
          </a:p>
        </p:txBody>
      </p:sp>
    </p:spTree>
    <p:extLst>
      <p:ext uri="{BB962C8B-B14F-4D97-AF65-F5344CB8AC3E}">
        <p14:creationId xmlns:p14="http://schemas.microsoft.com/office/powerpoint/2010/main" val="2700951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Juneau, AK</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78" r="857"/>
          <a:stretch/>
        </p:blipFill>
        <p:spPr>
          <a:xfrm>
            <a:off x="722485" y="918874"/>
            <a:ext cx="7590239" cy="5703523"/>
          </a:xfrm>
          <a:prstGeom prst="rect">
            <a:avLst/>
          </a:prstGeom>
        </p:spPr>
      </p:pic>
      <p:sp>
        <p:nvSpPr>
          <p:cNvPr id="2" name="Date Placeholder 1">
            <a:extLst>
              <a:ext uri="{FF2B5EF4-FFF2-40B4-BE49-F238E27FC236}">
                <a16:creationId xmlns:a16="http://schemas.microsoft.com/office/drawing/2014/main" id="{58DD09FF-A845-4807-B9B6-F7AB04B7C4C0}"/>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8A93B863-138A-46B7-B904-69A9F55BB5E0}"/>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73F5DD2F-28D7-4304-B159-9F35F6924B18}"/>
              </a:ext>
            </a:extLst>
          </p:cNvPr>
          <p:cNvSpPr>
            <a:spLocks noGrp="1"/>
          </p:cNvSpPr>
          <p:nvPr>
            <p:ph type="sldNum" sz="quarter" idx="12"/>
          </p:nvPr>
        </p:nvSpPr>
        <p:spPr/>
        <p:txBody>
          <a:bodyPr/>
          <a:lstStyle/>
          <a:p>
            <a:pPr>
              <a:defRPr/>
            </a:pPr>
            <a:fld id="{5A837433-97E9-4D94-B898-19FA6F4A2CA7}" type="slidenum">
              <a:rPr lang="en-US" smtClean="0"/>
              <a:pPr>
                <a:defRPr/>
              </a:pPr>
              <a:t>41</a:t>
            </a:fld>
            <a:endParaRPr lang="en-US"/>
          </a:p>
        </p:txBody>
      </p:sp>
      <p:sp>
        <p:nvSpPr>
          <p:cNvPr id="11" name="TextBox 10">
            <a:extLst>
              <a:ext uri="{FF2B5EF4-FFF2-40B4-BE49-F238E27FC236}">
                <a16:creationId xmlns:a16="http://schemas.microsoft.com/office/drawing/2014/main" id="{1EB16F21-66CA-470F-975E-72F7A902CB03}"/>
              </a:ext>
            </a:extLst>
          </p:cNvPr>
          <p:cNvSpPr txBox="1"/>
          <p:nvPr/>
        </p:nvSpPr>
        <p:spPr>
          <a:xfrm rot="20821002">
            <a:off x="1567385" y="4987297"/>
            <a:ext cx="2285911" cy="646331"/>
          </a:xfrm>
          <a:prstGeom prst="rect">
            <a:avLst/>
          </a:prstGeom>
          <a:solidFill>
            <a:srgbClr val="92D050"/>
          </a:solidFill>
        </p:spPr>
        <p:txBody>
          <a:bodyPr wrap="square" rtlCol="0">
            <a:spAutoFit/>
          </a:bodyPr>
          <a:lstStyle/>
          <a:p>
            <a:r>
              <a:rPr lang="en-US" dirty="0">
                <a:solidFill>
                  <a:srgbClr val="FF0000"/>
                </a:solidFill>
              </a:rPr>
              <a:t>what if…the land is rising 15 mm/</a:t>
            </a:r>
            <a:r>
              <a:rPr lang="en-US" dirty="0" err="1">
                <a:solidFill>
                  <a:srgbClr val="FF0000"/>
                </a:solidFill>
              </a:rPr>
              <a:t>yr</a:t>
            </a:r>
            <a:r>
              <a:rPr lang="en-US" dirty="0">
                <a:solidFill>
                  <a:srgbClr val="FF0000"/>
                </a:solidFill>
              </a:rPr>
              <a:t>, and…</a:t>
            </a:r>
          </a:p>
        </p:txBody>
      </p:sp>
    </p:spTree>
    <p:extLst>
      <p:ext uri="{BB962C8B-B14F-4D97-AF65-F5344CB8AC3E}">
        <p14:creationId xmlns:p14="http://schemas.microsoft.com/office/powerpoint/2010/main" val="2818698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82386"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Juneau, AK</a:t>
            </a:r>
          </a:p>
        </p:txBody>
      </p:sp>
      <p:pic>
        <p:nvPicPr>
          <p:cNvPr id="12" name="Picture 11"/>
          <p:cNvPicPr>
            <a:picLocks/>
          </p:cNvPicPr>
          <p:nvPr/>
        </p:nvPicPr>
        <p:blipFill rotWithShape="1">
          <a:blip r:embed="rId4"/>
          <a:srcRect l="2322" r="2619"/>
          <a:stretch/>
        </p:blipFill>
        <p:spPr>
          <a:xfrm>
            <a:off x="382386" y="1988626"/>
            <a:ext cx="8406014" cy="447514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2404" y="5013192"/>
            <a:ext cx="1346868" cy="101284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247743" y="1500763"/>
            <a:ext cx="7361824" cy="369332"/>
          </a:xfrm>
          <a:prstGeom prst="rect">
            <a:avLst/>
          </a:prstGeom>
          <a:noFill/>
        </p:spPr>
        <p:txBody>
          <a:bodyPr wrap="none" rtlCol="0">
            <a:spAutoFit/>
          </a:bodyPr>
          <a:lstStyle/>
          <a:p>
            <a:r>
              <a:rPr lang="en-US" b="1" dirty="0"/>
              <a:t>*** When and how you access or transform to NAVD88 matters ***</a:t>
            </a:r>
          </a:p>
        </p:txBody>
      </p:sp>
      <p:sp>
        <p:nvSpPr>
          <p:cNvPr id="2" name="Date Placeholder 1">
            <a:extLst>
              <a:ext uri="{FF2B5EF4-FFF2-40B4-BE49-F238E27FC236}">
                <a16:creationId xmlns:a16="http://schemas.microsoft.com/office/drawing/2014/main" id="{3F2AD0B0-F51D-4C67-87F3-67E2DE43F23A}"/>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5936D766-FC27-4FFC-80AD-B20179D595BA}"/>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1EE4EE5F-5DC6-4180-8E42-2A28E4BD5E4B}"/>
              </a:ext>
            </a:extLst>
          </p:cNvPr>
          <p:cNvSpPr>
            <a:spLocks noGrp="1"/>
          </p:cNvSpPr>
          <p:nvPr>
            <p:ph type="sldNum" sz="quarter" idx="12"/>
          </p:nvPr>
        </p:nvSpPr>
        <p:spPr/>
        <p:txBody>
          <a:bodyPr/>
          <a:lstStyle/>
          <a:p>
            <a:pPr>
              <a:defRPr/>
            </a:pPr>
            <a:fld id="{5A837433-97E9-4D94-B898-19FA6F4A2CA7}" type="slidenum">
              <a:rPr lang="en-US" smtClean="0"/>
              <a:pPr>
                <a:defRPr/>
              </a:pPr>
              <a:t>42</a:t>
            </a:fld>
            <a:endParaRPr lang="en-US"/>
          </a:p>
        </p:txBody>
      </p:sp>
      <p:sp>
        <p:nvSpPr>
          <p:cNvPr id="11" name="TextBox 10">
            <a:extLst>
              <a:ext uri="{FF2B5EF4-FFF2-40B4-BE49-F238E27FC236}">
                <a16:creationId xmlns:a16="http://schemas.microsoft.com/office/drawing/2014/main" id="{76C813CD-383A-47DD-9105-DFC43B6D4A7C}"/>
              </a:ext>
            </a:extLst>
          </p:cNvPr>
          <p:cNvSpPr txBox="1"/>
          <p:nvPr/>
        </p:nvSpPr>
        <p:spPr>
          <a:xfrm rot="20821002">
            <a:off x="1279227" y="4524220"/>
            <a:ext cx="2198736" cy="646331"/>
          </a:xfrm>
          <a:prstGeom prst="rect">
            <a:avLst/>
          </a:prstGeom>
          <a:solidFill>
            <a:srgbClr val="92D050"/>
          </a:solidFill>
        </p:spPr>
        <p:txBody>
          <a:bodyPr wrap="square" rtlCol="0">
            <a:spAutoFit/>
          </a:bodyPr>
          <a:lstStyle/>
          <a:p>
            <a:r>
              <a:rPr lang="en-US" dirty="0">
                <a:solidFill>
                  <a:srgbClr val="FF0000"/>
                </a:solidFill>
              </a:rPr>
              <a:t>…sea level is also rising by 2 mm/</a:t>
            </a:r>
            <a:r>
              <a:rPr lang="en-US" dirty="0" err="1">
                <a:solidFill>
                  <a:srgbClr val="FF0000"/>
                </a:solidFill>
              </a:rPr>
              <a:t>yr</a:t>
            </a:r>
            <a:endParaRPr lang="en-US" dirty="0">
              <a:solidFill>
                <a:srgbClr val="FF0000"/>
              </a:solidFill>
            </a:endParaRPr>
          </a:p>
        </p:txBody>
      </p:sp>
      <p:sp>
        <p:nvSpPr>
          <p:cNvPr id="6" name="Oval 5">
            <a:extLst>
              <a:ext uri="{FF2B5EF4-FFF2-40B4-BE49-F238E27FC236}">
                <a16:creationId xmlns:a16="http://schemas.microsoft.com/office/drawing/2014/main" id="{5D928AA2-716A-4623-AB17-36CC93EADC4D}"/>
              </a:ext>
            </a:extLst>
          </p:cNvPr>
          <p:cNvSpPr/>
          <p:nvPr/>
        </p:nvSpPr>
        <p:spPr>
          <a:xfrm>
            <a:off x="7462672" y="5469774"/>
            <a:ext cx="1400542" cy="993996"/>
          </a:xfrm>
          <a:prstGeom prst="ellipse">
            <a:avLst/>
          </a:prstGeom>
          <a:solidFill>
            <a:srgbClr val="92D05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8771F9B-1153-4839-8B38-09AAED3B85E1}"/>
              </a:ext>
            </a:extLst>
          </p:cNvPr>
          <p:cNvSpPr txBox="1"/>
          <p:nvPr/>
        </p:nvSpPr>
        <p:spPr>
          <a:xfrm rot="21007790">
            <a:off x="1339441" y="2236507"/>
            <a:ext cx="4241800" cy="369332"/>
          </a:xfrm>
          <a:prstGeom prst="rect">
            <a:avLst/>
          </a:prstGeom>
          <a:noFill/>
        </p:spPr>
        <p:txBody>
          <a:bodyPr wrap="square" rtlCol="0">
            <a:spAutoFit/>
          </a:bodyPr>
          <a:lstStyle/>
          <a:p>
            <a:r>
              <a:rPr lang="en-US" dirty="0">
                <a:solidFill>
                  <a:srgbClr val="FF0000"/>
                </a:solidFill>
              </a:rPr>
              <a:t>Is the flood risk changing in Juneau AK ?</a:t>
            </a:r>
          </a:p>
        </p:txBody>
      </p:sp>
    </p:spTree>
    <p:extLst>
      <p:ext uri="{BB962C8B-B14F-4D97-AF65-F5344CB8AC3E}">
        <p14:creationId xmlns:p14="http://schemas.microsoft.com/office/powerpoint/2010/main" val="948831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0260" y="952125"/>
            <a:ext cx="3051117" cy="2157576"/>
          </a:xfrm>
          <a:prstGeom prst="rect">
            <a:avLst/>
          </a:prstGeom>
        </p:spPr>
      </p:pic>
      <p:sp>
        <p:nvSpPr>
          <p:cNvPr id="12" name="5-Point Star 11"/>
          <p:cNvSpPr/>
          <p:nvPr/>
        </p:nvSpPr>
        <p:spPr>
          <a:xfrm>
            <a:off x="7546887" y="2098131"/>
            <a:ext cx="189808" cy="178887"/>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365761" y="3233932"/>
            <a:ext cx="8449626" cy="340201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804" y="1198220"/>
            <a:ext cx="2032382" cy="191856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581585" y="1605701"/>
            <a:ext cx="2594146" cy="1569660"/>
          </a:xfrm>
          <a:prstGeom prst="rect">
            <a:avLst/>
          </a:prstGeom>
          <a:noFill/>
        </p:spPr>
        <p:txBody>
          <a:bodyPr wrap="square" rtlCol="0">
            <a:spAutoFit/>
          </a:bodyPr>
          <a:lstStyle/>
          <a:p>
            <a:r>
              <a:rPr lang="en-US" dirty="0"/>
              <a:t>2010 Population: 2,239</a:t>
            </a:r>
          </a:p>
          <a:p>
            <a:endParaRPr lang="en-US" sz="800" dirty="0"/>
          </a:p>
          <a:p>
            <a:r>
              <a:rPr lang="en-US" dirty="0"/>
              <a:t>Prior FIS: 1979-2015</a:t>
            </a:r>
          </a:p>
          <a:p>
            <a:endParaRPr lang="en-US" sz="800" dirty="0"/>
          </a:p>
          <a:p>
            <a:r>
              <a:rPr lang="en-US" dirty="0"/>
              <a:t>New FIS Effective: 12/16/2015</a:t>
            </a:r>
          </a:p>
          <a:p>
            <a:endParaRPr lang="en-US" sz="800" dirty="0"/>
          </a:p>
        </p:txBody>
      </p:sp>
      <p:sp>
        <p:nvSpPr>
          <p:cNvPr id="4" name="Date Placeholder 3">
            <a:extLst>
              <a:ext uri="{FF2B5EF4-FFF2-40B4-BE49-F238E27FC236}">
                <a16:creationId xmlns:a16="http://schemas.microsoft.com/office/drawing/2014/main" id="{F0EB8F65-43B6-430B-BE52-D4C15709CF64}"/>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C4422130-5022-482F-9E65-4B0A106C6793}"/>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41FE65DA-0C61-45D3-AA4D-71E425F854B6}"/>
              </a:ext>
            </a:extLst>
          </p:cNvPr>
          <p:cNvSpPr>
            <a:spLocks noGrp="1"/>
          </p:cNvSpPr>
          <p:nvPr>
            <p:ph type="sldNum" sz="quarter" idx="12"/>
          </p:nvPr>
        </p:nvSpPr>
        <p:spPr/>
        <p:txBody>
          <a:bodyPr/>
          <a:lstStyle/>
          <a:p>
            <a:pPr>
              <a:defRPr/>
            </a:pPr>
            <a:fld id="{5A837433-97E9-4D94-B898-19FA6F4A2CA7}" type="slidenum">
              <a:rPr lang="en-US" smtClean="0"/>
              <a:pPr>
                <a:defRPr/>
              </a:pPr>
              <a:t>43</a:t>
            </a:fld>
            <a:endParaRPr lang="en-US"/>
          </a:p>
        </p:txBody>
      </p:sp>
      <p:sp>
        <p:nvSpPr>
          <p:cNvPr id="9" name="TextBox 8">
            <a:extLst>
              <a:ext uri="{FF2B5EF4-FFF2-40B4-BE49-F238E27FC236}">
                <a16:creationId xmlns:a16="http://schemas.microsoft.com/office/drawing/2014/main" id="{4E0273F1-6032-49DC-A141-D02E10A78572}"/>
              </a:ext>
            </a:extLst>
          </p:cNvPr>
          <p:cNvSpPr txBox="1"/>
          <p:nvPr/>
        </p:nvSpPr>
        <p:spPr>
          <a:xfrm>
            <a:off x="5652827" y="5773812"/>
            <a:ext cx="819150" cy="369332"/>
          </a:xfrm>
          <a:prstGeom prst="rect">
            <a:avLst/>
          </a:prstGeom>
          <a:noFill/>
        </p:spPr>
        <p:txBody>
          <a:bodyPr wrap="square" rtlCol="0">
            <a:spAutoFit/>
          </a:bodyPr>
          <a:lstStyle/>
          <a:p>
            <a:r>
              <a:rPr lang="en-US" dirty="0">
                <a:solidFill>
                  <a:srgbClr val="FF0000"/>
                </a:solidFill>
              </a:rPr>
              <a:t>1979</a:t>
            </a:r>
          </a:p>
        </p:txBody>
      </p:sp>
      <p:sp>
        <p:nvSpPr>
          <p:cNvPr id="14" name="TextBox 13">
            <a:extLst>
              <a:ext uri="{FF2B5EF4-FFF2-40B4-BE49-F238E27FC236}">
                <a16:creationId xmlns:a16="http://schemas.microsoft.com/office/drawing/2014/main" id="{ACE1F806-9302-45AB-8A18-4F289282606F}"/>
              </a:ext>
            </a:extLst>
          </p:cNvPr>
          <p:cNvSpPr txBox="1"/>
          <p:nvPr/>
        </p:nvSpPr>
        <p:spPr>
          <a:xfrm>
            <a:off x="4719247" y="5768333"/>
            <a:ext cx="819150" cy="369332"/>
          </a:xfrm>
          <a:prstGeom prst="rect">
            <a:avLst/>
          </a:prstGeom>
          <a:noFill/>
        </p:spPr>
        <p:txBody>
          <a:bodyPr wrap="square" rtlCol="0">
            <a:spAutoFit/>
          </a:bodyPr>
          <a:lstStyle/>
          <a:p>
            <a:r>
              <a:rPr lang="en-US" dirty="0">
                <a:solidFill>
                  <a:srgbClr val="FF0000"/>
                </a:solidFill>
              </a:rPr>
              <a:t>1964</a:t>
            </a:r>
          </a:p>
        </p:txBody>
      </p:sp>
      <p:sp>
        <p:nvSpPr>
          <p:cNvPr id="13" name="TextBox 12">
            <a:extLst>
              <a:ext uri="{FF2B5EF4-FFF2-40B4-BE49-F238E27FC236}">
                <a16:creationId xmlns:a16="http://schemas.microsoft.com/office/drawing/2014/main" id="{2FC75596-6235-4052-8374-759C3FA3DBAC}"/>
              </a:ext>
            </a:extLst>
          </p:cNvPr>
          <p:cNvSpPr txBox="1"/>
          <p:nvPr/>
        </p:nvSpPr>
        <p:spPr>
          <a:xfrm rot="21123943">
            <a:off x="1901529" y="4816704"/>
            <a:ext cx="1942416" cy="646331"/>
          </a:xfrm>
          <a:prstGeom prst="rect">
            <a:avLst/>
          </a:prstGeom>
          <a:solidFill>
            <a:srgbClr val="FF0000">
              <a:alpha val="17000"/>
            </a:srgbClr>
          </a:solidFill>
        </p:spPr>
        <p:txBody>
          <a:bodyPr wrap="square" rtlCol="0">
            <a:spAutoFit/>
          </a:bodyPr>
          <a:lstStyle/>
          <a:p>
            <a:r>
              <a:rPr lang="en-US" i="1" dirty="0">
                <a:solidFill>
                  <a:srgbClr val="FF0000"/>
                </a:solidFill>
              </a:rPr>
              <a:t>Land is falling and sea level is rising</a:t>
            </a:r>
          </a:p>
        </p:txBody>
      </p:sp>
    </p:spTree>
    <p:extLst>
      <p:ext uri="{BB962C8B-B14F-4D97-AF65-F5344CB8AC3E}">
        <p14:creationId xmlns:p14="http://schemas.microsoft.com/office/powerpoint/2010/main" val="427331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pic>
        <p:nvPicPr>
          <p:cNvPr id="5" name="Picture 4"/>
          <p:cNvPicPr>
            <a:picLocks noChangeAspect="1"/>
          </p:cNvPicPr>
          <p:nvPr/>
        </p:nvPicPr>
        <p:blipFill>
          <a:blip r:embed="rId4"/>
          <a:stretch>
            <a:fillRect/>
          </a:stretch>
        </p:blipFill>
        <p:spPr>
          <a:xfrm>
            <a:off x="532013" y="985375"/>
            <a:ext cx="8079972" cy="5575798"/>
          </a:xfrm>
          <a:prstGeom prst="rect">
            <a:avLst/>
          </a:prstGeom>
        </p:spPr>
      </p:pic>
      <p:sp>
        <p:nvSpPr>
          <p:cNvPr id="6" name="TextBox 5"/>
          <p:cNvSpPr txBox="1"/>
          <p:nvPr/>
        </p:nvSpPr>
        <p:spPr>
          <a:xfrm>
            <a:off x="5928038" y="6298916"/>
            <a:ext cx="3016456" cy="307777"/>
          </a:xfrm>
          <a:prstGeom prst="rect">
            <a:avLst/>
          </a:prstGeom>
          <a:noFill/>
        </p:spPr>
        <p:txBody>
          <a:bodyPr wrap="square" rtlCol="0">
            <a:spAutoFit/>
          </a:bodyPr>
          <a:lstStyle/>
          <a:p>
            <a:r>
              <a:rPr lang="en-US" sz="1400" i="1" dirty="0">
                <a:solidFill>
                  <a:srgbClr val="000000"/>
                </a:solidFill>
              </a:rPr>
              <a:t>USGS Professional Paper 531-I</a:t>
            </a:r>
          </a:p>
        </p:txBody>
      </p:sp>
      <p:sp>
        <p:nvSpPr>
          <p:cNvPr id="2" name="Date Placeholder 1">
            <a:extLst>
              <a:ext uri="{FF2B5EF4-FFF2-40B4-BE49-F238E27FC236}">
                <a16:creationId xmlns:a16="http://schemas.microsoft.com/office/drawing/2014/main" id="{3DB96298-52BA-43FA-97A6-FF8655E360AE}"/>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AD630CF9-E9E6-4258-9FD8-0E5095FADF7C}"/>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52D2A881-3BD3-4DD7-80A6-C37B3902E24C}"/>
              </a:ext>
            </a:extLst>
          </p:cNvPr>
          <p:cNvSpPr>
            <a:spLocks noGrp="1"/>
          </p:cNvSpPr>
          <p:nvPr>
            <p:ph type="sldNum" sz="quarter" idx="12"/>
          </p:nvPr>
        </p:nvSpPr>
        <p:spPr/>
        <p:txBody>
          <a:bodyPr/>
          <a:lstStyle/>
          <a:p>
            <a:pPr>
              <a:defRPr/>
            </a:pPr>
            <a:fld id="{5A837433-97E9-4D94-B898-19FA6F4A2CA7}" type="slidenum">
              <a:rPr lang="en-US" smtClean="0"/>
              <a:pPr>
                <a:defRPr/>
              </a:pPr>
              <a:t>44</a:t>
            </a:fld>
            <a:endParaRPr lang="en-US"/>
          </a:p>
        </p:txBody>
      </p:sp>
    </p:spTree>
    <p:extLst>
      <p:ext uri="{BB962C8B-B14F-4D97-AF65-F5344CB8AC3E}">
        <p14:creationId xmlns:p14="http://schemas.microsoft.com/office/powerpoint/2010/main" val="2233341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cxnSp>
        <p:nvCxnSpPr>
          <p:cNvPr id="9" name="Straight Connector 8"/>
          <p:cNvCxnSpPr>
            <a:endCxn id="12" idx="0"/>
          </p:cNvCxnSpPr>
          <p:nvPr/>
        </p:nvCxnSpPr>
        <p:spPr bwMode="auto">
          <a:xfrm>
            <a:off x="274638" y="3709374"/>
            <a:ext cx="3816349" cy="8996"/>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a:stCxn id="12" idx="0"/>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923330"/>
          </a:xfrm>
          <a:prstGeom prst="rect">
            <a:avLst/>
          </a:prstGeom>
        </p:spPr>
        <p:txBody>
          <a:bodyPr wrap="square">
            <a:spAutoFit/>
          </a:bodyPr>
          <a:lstStyle/>
          <a:p>
            <a:r>
              <a:rPr lang="en-US" dirty="0">
                <a:latin typeface="+mj-lt"/>
              </a:rPr>
              <a:t>Fred obtains an Elevation Certificate in Cordova in 1994:</a:t>
            </a:r>
          </a:p>
          <a:p>
            <a:r>
              <a:rPr lang="en-US" dirty="0">
                <a:latin typeface="+mj-lt"/>
              </a:rPr>
              <a:t>	</a:t>
            </a:r>
            <a:r>
              <a:rPr lang="en-US" b="1" dirty="0">
                <a:latin typeface="+mj-lt"/>
              </a:rPr>
              <a:t>18.1’ MLLW (1960-78 tidal epoch) 		</a:t>
            </a:r>
            <a:r>
              <a:rPr lang="en-US" b="1" dirty="0">
                <a:latin typeface="+mj-lt"/>
                <a:sym typeface="Wingdings" panose="05000000000000000000" pitchFamily="2" charset="2"/>
              </a:rPr>
              <a:t> Above BFE</a:t>
            </a:r>
            <a:endParaRPr lang="en-US" b="1" dirty="0"/>
          </a:p>
          <a:p>
            <a:endParaRPr lang="en-US" b="1" dirty="0">
              <a:latin typeface="+mj-lt"/>
            </a:endParaRPr>
          </a:p>
        </p:txBody>
      </p:sp>
      <p:sp>
        <p:nvSpPr>
          <p:cNvPr id="23" name="TextBox 22"/>
          <p:cNvSpPr txBox="1"/>
          <p:nvPr/>
        </p:nvSpPr>
        <p:spPr>
          <a:xfrm>
            <a:off x="193385" y="3692213"/>
            <a:ext cx="2978701" cy="369332"/>
          </a:xfrm>
          <a:prstGeom prst="rect">
            <a:avLst/>
          </a:prstGeom>
          <a:noFill/>
        </p:spPr>
        <p:txBody>
          <a:bodyPr wrap="none" rtlCol="0">
            <a:spAutoFit/>
          </a:bodyPr>
          <a:lstStyle/>
          <a:p>
            <a:r>
              <a:rPr lang="en-US" b="1" dirty="0">
                <a:solidFill>
                  <a:srgbClr val="00B0F0"/>
                </a:solidFill>
                <a:latin typeface="Agency FB" panose="020B0503020202020204" pitchFamily="34" charset="0"/>
              </a:rPr>
              <a:t>Local MLLW in 1994 (1960-78 NTDE)</a:t>
            </a: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a:latin typeface="+mj-lt"/>
              </a:rPr>
              <a:t>BFE in 1979 FIS/FIRM: “18 feet relative to MLLW”</a:t>
            </a:r>
          </a:p>
          <a:p>
            <a:r>
              <a:rPr lang="en-US" i="1" dirty="0">
                <a:latin typeface="+mj-lt"/>
              </a:rPr>
              <a:t>(illustration not to scale)</a:t>
            </a: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a:t>Fred</a:t>
            </a:r>
          </a:p>
        </p:txBody>
      </p:sp>
      <p:pic>
        <p:nvPicPr>
          <p:cNvPr id="24"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4162DE8-629D-42BB-B2E9-4198E5107AF3}"/>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B895ACD1-8866-467D-84C8-52197F9671EC}"/>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C86F0BDA-A022-48A6-98C1-E8C03C9B14F1}"/>
              </a:ext>
            </a:extLst>
          </p:cNvPr>
          <p:cNvSpPr>
            <a:spLocks noGrp="1"/>
          </p:cNvSpPr>
          <p:nvPr>
            <p:ph type="sldNum" sz="quarter" idx="12"/>
          </p:nvPr>
        </p:nvSpPr>
        <p:spPr/>
        <p:txBody>
          <a:bodyPr/>
          <a:lstStyle/>
          <a:p>
            <a:pPr>
              <a:defRPr/>
            </a:pPr>
            <a:fld id="{5A837433-97E9-4D94-B898-19FA6F4A2CA7}" type="slidenum">
              <a:rPr lang="en-US" smtClean="0"/>
              <a:pPr>
                <a:defRPr/>
              </a:pPr>
              <a:t>45</a:t>
            </a:fld>
            <a:endParaRPr lang="en-US"/>
          </a:p>
        </p:txBody>
      </p:sp>
    </p:spTree>
    <p:extLst>
      <p:ext uri="{BB962C8B-B14F-4D97-AF65-F5344CB8AC3E}">
        <p14:creationId xmlns:p14="http://schemas.microsoft.com/office/powerpoint/2010/main" val="3644142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cxnSp>
        <p:nvCxnSpPr>
          <p:cNvPr id="18" name="Straight Connector 17"/>
          <p:cNvCxnSpPr>
            <a:cxnSpLocks noChangeShapeType="1"/>
          </p:cNvCxnSpPr>
          <p:nvPr/>
        </p:nvCxnSpPr>
        <p:spPr bwMode="auto">
          <a:xfrm flipV="1">
            <a:off x="4281128" y="3571807"/>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a:latin typeface="+mj-lt"/>
              </a:rPr>
              <a:t>Fred obtains an Elevation Certificate in Cordova in 1994:</a:t>
            </a:r>
          </a:p>
          <a:p>
            <a:r>
              <a:rPr lang="en-US" dirty="0">
                <a:latin typeface="+mj-lt"/>
              </a:rPr>
              <a:t>	</a:t>
            </a:r>
            <a:r>
              <a:rPr lang="en-US" b="1" dirty="0">
                <a:latin typeface="+mj-lt"/>
              </a:rPr>
              <a:t>18.1’ MLLW (1960-78 tidal epoch) 		</a:t>
            </a:r>
            <a:r>
              <a:rPr lang="en-US" b="1" dirty="0">
                <a:latin typeface="+mj-lt"/>
                <a:sym typeface="Wingdings" panose="05000000000000000000" pitchFamily="2" charset="2"/>
              </a:rPr>
              <a:t> Above BFE</a:t>
            </a:r>
            <a:endParaRPr lang="en-US" b="1" dirty="0"/>
          </a:p>
          <a:p>
            <a:endParaRPr lang="en-US" b="1" dirty="0">
              <a:latin typeface="+mj-lt"/>
            </a:endParaRPr>
          </a:p>
          <a:p>
            <a:r>
              <a:rPr lang="en-US" dirty="0">
                <a:latin typeface="+mj-lt"/>
              </a:rPr>
              <a:t>A decade later (2004), his next door neighbor Susan hires a surveyor to get an Elevation Certificate:</a:t>
            </a:r>
          </a:p>
          <a:p>
            <a:r>
              <a:rPr lang="en-US" dirty="0">
                <a:latin typeface="+mj-lt"/>
              </a:rPr>
              <a:t>	</a:t>
            </a:r>
            <a:r>
              <a:rPr lang="en-US" b="1" dirty="0">
                <a:latin typeface="+mj-lt"/>
              </a:rPr>
              <a:t>17.9’ MLLW (1983-2001 tidal epoch)		</a:t>
            </a:r>
            <a:r>
              <a:rPr lang="en-US" b="1" dirty="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a:latin typeface="+mj-lt"/>
              </a:rPr>
              <a:t>BFE in 1979 FIS/FIRM: “18 feet relative to MLLW”</a:t>
            </a:r>
          </a:p>
          <a:p>
            <a:r>
              <a:rPr lang="en-US" i="1" dirty="0">
                <a:latin typeface="+mj-lt"/>
              </a:rPr>
              <a:t>(illustration not to scale)</a:t>
            </a: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a:t>Fred</a:t>
            </a:r>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a:t>Susan</a:t>
            </a:r>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a:solidFill>
                  <a:srgbClr val="00B0F0"/>
                </a:solidFill>
                <a:latin typeface="Agency FB" panose="020B0503020202020204" pitchFamily="34" charset="0"/>
              </a:rPr>
              <a:t>Local MLLW in 2004 (1983-2001 NTDE)</a:t>
            </a:r>
          </a:p>
        </p:txBody>
      </p:sp>
      <p:cxnSp>
        <p:nvCxnSpPr>
          <p:cNvPr id="39" name="Straight Arrow Connector 38"/>
          <p:cNvCxnSpPr>
            <a:cxnSpLocks noChangeShapeType="1"/>
          </p:cNvCxnSpPr>
          <p:nvPr/>
        </p:nvCxnSpPr>
        <p:spPr bwMode="auto">
          <a:xfrm flipH="1">
            <a:off x="8229599" y="2659737"/>
            <a:ext cx="0" cy="283464"/>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V="1">
            <a:off x="3491346" y="3479118"/>
            <a:ext cx="0" cy="265176"/>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5" name="Rectangle 44"/>
          <p:cNvSpPr/>
          <p:nvPr/>
        </p:nvSpPr>
        <p:spPr>
          <a:xfrm>
            <a:off x="3308467" y="5161288"/>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321259" y="6225766"/>
            <a:ext cx="2592226" cy="508000"/>
          </a:xfrm>
          <a:prstGeom prst="rect">
            <a:avLst/>
          </a:prstGeom>
          <a:solidFill>
            <a:srgbClr val="E2E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7AE036F2-AD19-4537-9D50-2ACEDA842833}"/>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C5940EC1-73BB-4C9E-B24C-3D167DA6FB9B}"/>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223DABD2-2097-4373-9436-7ADA93FEF093}"/>
              </a:ext>
            </a:extLst>
          </p:cNvPr>
          <p:cNvSpPr>
            <a:spLocks noGrp="1"/>
          </p:cNvSpPr>
          <p:nvPr>
            <p:ph type="sldNum" sz="quarter" idx="12"/>
          </p:nvPr>
        </p:nvSpPr>
        <p:spPr/>
        <p:txBody>
          <a:bodyPr/>
          <a:lstStyle/>
          <a:p>
            <a:pPr>
              <a:defRPr/>
            </a:pPr>
            <a:fld id="{5A837433-97E9-4D94-B898-19FA6F4A2CA7}" type="slidenum">
              <a:rPr lang="en-US" smtClean="0"/>
              <a:pPr>
                <a:defRPr/>
              </a:pPr>
              <a:t>46</a:t>
            </a:fld>
            <a:endParaRPr lang="en-US"/>
          </a:p>
        </p:txBody>
      </p:sp>
    </p:spTree>
    <p:extLst>
      <p:ext uri="{BB962C8B-B14F-4D97-AF65-F5344CB8AC3E}">
        <p14:creationId xmlns:p14="http://schemas.microsoft.com/office/powerpoint/2010/main" val="3294861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cxnSp>
        <p:nvCxnSpPr>
          <p:cNvPr id="9" name="Straight Connector 8"/>
          <p:cNvCxnSpPr>
            <a:endCxn id="12" idx="0"/>
          </p:cNvCxnSpPr>
          <p:nvPr/>
        </p:nvCxnSpPr>
        <p:spPr bwMode="auto">
          <a:xfrm>
            <a:off x="274638" y="3709374"/>
            <a:ext cx="3816349" cy="8996"/>
          </a:xfrm>
          <a:prstGeom prst="line">
            <a:avLst/>
          </a:prstGeom>
          <a:ln w="28575">
            <a:solidFill>
              <a:srgbClr val="43CE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2" name="Freeform 6"/>
          <p:cNvSpPr>
            <a:spLocks/>
          </p:cNvSpPr>
          <p:nvPr/>
        </p:nvSpPr>
        <p:spPr bwMode="auto">
          <a:xfrm>
            <a:off x="4090987" y="2703938"/>
            <a:ext cx="4807479" cy="1014432"/>
          </a:xfrm>
          <a:custGeom>
            <a:avLst/>
            <a:gdLst>
              <a:gd name="T0" fmla="*/ 0 w 4926564"/>
              <a:gd name="T1" fmla="*/ 1255658 h 1253359"/>
              <a:gd name="T2" fmla="*/ 690235 w 4926564"/>
              <a:gd name="T3" fmla="*/ 900445 h 1253359"/>
              <a:gd name="T4" fmla="*/ 2518420 w 4926564"/>
              <a:gd name="T5" fmla="*/ 657404 h 1253359"/>
              <a:gd name="T6" fmla="*/ 4048124 w 4926564"/>
              <a:gd name="T7" fmla="*/ 77845 h 1253359"/>
              <a:gd name="T8" fmla="*/ 4924908 w 4926564"/>
              <a:gd name="T9" fmla="*/ 21757 h 1253359"/>
              <a:gd name="T10" fmla="*/ 0 60000 65536"/>
              <a:gd name="T11" fmla="*/ 0 60000 65536"/>
              <a:gd name="T12" fmla="*/ 0 60000 65536"/>
              <a:gd name="T13" fmla="*/ 0 60000 65536"/>
              <a:gd name="T14" fmla="*/ 0 60000 65536"/>
              <a:gd name="connsiteX0" fmla="*/ 0 w 4926564"/>
              <a:gd name="connsiteY0" fmla="*/ 1232714 h 1232714"/>
              <a:gd name="connsiteX1" fmla="*/ 690466 w 4926564"/>
              <a:gd name="connsiteY1" fmla="*/ 878151 h 1232714"/>
              <a:gd name="connsiteX2" fmla="*/ 2519266 w 4926564"/>
              <a:gd name="connsiteY2" fmla="*/ 635555 h 1232714"/>
              <a:gd name="connsiteX3" fmla="*/ 3270465 w 4926564"/>
              <a:gd name="connsiteY3" fmla="*/ 497055 h 1232714"/>
              <a:gd name="connsiteX4" fmla="*/ 4926564 w 4926564"/>
              <a:gd name="connsiteY4" fmla="*/ 1073 h 1232714"/>
              <a:gd name="connsiteX0" fmla="*/ 0 w 4808018"/>
              <a:gd name="connsiteY0" fmla="*/ 1013813 h 1013813"/>
              <a:gd name="connsiteX1" fmla="*/ 690466 w 4808018"/>
              <a:gd name="connsiteY1" fmla="*/ 659250 h 1013813"/>
              <a:gd name="connsiteX2" fmla="*/ 2519266 w 4808018"/>
              <a:gd name="connsiteY2" fmla="*/ 416654 h 1013813"/>
              <a:gd name="connsiteX3" fmla="*/ 3270465 w 4808018"/>
              <a:gd name="connsiteY3" fmla="*/ 278154 h 1013813"/>
              <a:gd name="connsiteX4" fmla="*/ 4808018 w 4808018"/>
              <a:gd name="connsiteY4" fmla="*/ 2171 h 101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8018" h="1013813">
                <a:moveTo>
                  <a:pt x="0" y="1013813"/>
                </a:moveTo>
                <a:cubicBezTo>
                  <a:pt x="135294" y="886294"/>
                  <a:pt x="270588" y="758776"/>
                  <a:pt x="690466" y="659250"/>
                </a:cubicBezTo>
                <a:cubicBezTo>
                  <a:pt x="1110344" y="559724"/>
                  <a:pt x="2089266" y="480170"/>
                  <a:pt x="2519266" y="416654"/>
                </a:cubicBezTo>
                <a:cubicBezTo>
                  <a:pt x="2949266" y="353138"/>
                  <a:pt x="2869249" y="383901"/>
                  <a:pt x="3270465" y="278154"/>
                </a:cubicBezTo>
                <a:cubicBezTo>
                  <a:pt x="3671681" y="172407"/>
                  <a:pt x="4570087" y="-22711"/>
                  <a:pt x="4808018" y="2171"/>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12"/>
          <p:cNvSpPr>
            <a:spLocks/>
          </p:cNvSpPr>
          <p:nvPr/>
        </p:nvSpPr>
        <p:spPr bwMode="auto">
          <a:xfrm>
            <a:off x="281711" y="3718369"/>
            <a:ext cx="3810864" cy="522288"/>
          </a:xfrm>
          <a:custGeom>
            <a:avLst/>
            <a:gdLst>
              <a:gd name="T0" fmla="*/ 4069992 w 4068147"/>
              <a:gd name="T1" fmla="*/ 0 h 522514"/>
              <a:gd name="T2" fmla="*/ 2725774 w 4068147"/>
              <a:gd name="T3" fmla="*/ 354103 h 522514"/>
              <a:gd name="T4" fmla="*/ 0 w 4068147"/>
              <a:gd name="T5" fmla="*/ 521835 h 522514"/>
              <a:gd name="T6" fmla="*/ 0 60000 65536"/>
              <a:gd name="T7" fmla="*/ 0 60000 65536"/>
              <a:gd name="T8" fmla="*/ 0 60000 65536"/>
            </a:gdLst>
            <a:ahLst/>
            <a:cxnLst>
              <a:cxn ang="T6">
                <a:pos x="T0" y="T1"/>
              </a:cxn>
              <a:cxn ang="T7">
                <a:pos x="T2" y="T3"/>
              </a:cxn>
              <a:cxn ang="T8">
                <a:pos x="T4" y="T5"/>
              </a:cxn>
            </a:cxnLst>
            <a:rect l="0" t="0" r="r" b="b"/>
            <a:pathLst>
              <a:path w="4068147" h="522514">
                <a:moveTo>
                  <a:pt x="4068147" y="0"/>
                </a:moveTo>
                <a:cubicBezTo>
                  <a:pt x="3735354" y="133738"/>
                  <a:pt x="3402562" y="267477"/>
                  <a:pt x="2724538" y="354563"/>
                </a:cubicBezTo>
                <a:cubicBezTo>
                  <a:pt x="2046514" y="441649"/>
                  <a:pt x="1023257" y="482081"/>
                  <a:pt x="0" y="522514"/>
                </a:cubicBezTo>
              </a:path>
            </a:pathLst>
          </a:custGeom>
          <a:noFill/>
          <a:ln w="28575" cap="flat" cmpd="sng" algn="ctr">
            <a:solidFill>
              <a:srgbClr val="6633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TextBox 7"/>
          <p:cNvSpPr txBox="1">
            <a:spLocks noChangeArrowheads="1"/>
          </p:cNvSpPr>
          <p:nvPr/>
        </p:nvSpPr>
        <p:spPr bwMode="auto">
          <a:xfrm>
            <a:off x="274638" y="2199132"/>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endParaRPr lang="en-US" altLang="en-US">
              <a:solidFill>
                <a:srgbClr val="00B050"/>
              </a:solidFill>
            </a:endParaRPr>
          </a:p>
        </p:txBody>
      </p:sp>
      <p:pic>
        <p:nvPicPr>
          <p:cNvPr id="20" name="Picture 3" descr="C:\Users\Nicole\AppData\Local\Microsoft\Windows\Temporary Internet Files\Content.IE5\TZQWLJ83\MC90043383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852" y="2569019"/>
            <a:ext cx="1476375" cy="100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Nicole\AppData\Local\Microsoft\Windows\Temporary Internet Files\Content.IE5\TZQWLJ83\MC900433839[1].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718937" y="2369505"/>
            <a:ext cx="1064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54545" y="4822410"/>
            <a:ext cx="7075054" cy="1754326"/>
          </a:xfrm>
          <a:prstGeom prst="rect">
            <a:avLst/>
          </a:prstGeom>
        </p:spPr>
        <p:txBody>
          <a:bodyPr wrap="square">
            <a:spAutoFit/>
          </a:bodyPr>
          <a:lstStyle/>
          <a:p>
            <a:r>
              <a:rPr lang="en-US" dirty="0">
                <a:latin typeface="+mj-lt"/>
              </a:rPr>
              <a:t>Fred obtains an Elevation Certificate in Cordova in 1994:</a:t>
            </a:r>
          </a:p>
          <a:p>
            <a:r>
              <a:rPr lang="en-US" dirty="0">
                <a:latin typeface="+mj-lt"/>
              </a:rPr>
              <a:t>	</a:t>
            </a:r>
            <a:r>
              <a:rPr lang="en-US" b="1" dirty="0">
                <a:latin typeface="+mj-lt"/>
              </a:rPr>
              <a:t>18.1’ MLLW (1960-78 tidal epoch) 		</a:t>
            </a:r>
            <a:r>
              <a:rPr lang="en-US" b="1" dirty="0">
                <a:latin typeface="+mj-lt"/>
                <a:sym typeface="Wingdings" panose="05000000000000000000" pitchFamily="2" charset="2"/>
              </a:rPr>
              <a:t> Above BFE</a:t>
            </a:r>
            <a:endParaRPr lang="en-US" b="1" dirty="0"/>
          </a:p>
          <a:p>
            <a:endParaRPr lang="en-US" b="1" dirty="0">
              <a:latin typeface="+mj-lt"/>
            </a:endParaRPr>
          </a:p>
          <a:p>
            <a:r>
              <a:rPr lang="en-US" dirty="0">
                <a:latin typeface="+mj-lt"/>
              </a:rPr>
              <a:t>A decade later (2004), his next door neighbor Susan hires a surveyor to get an Elevation Certificate:</a:t>
            </a:r>
          </a:p>
          <a:p>
            <a:r>
              <a:rPr lang="en-US" dirty="0">
                <a:latin typeface="+mj-lt"/>
              </a:rPr>
              <a:t>	</a:t>
            </a:r>
            <a:r>
              <a:rPr lang="en-US" b="1" dirty="0">
                <a:latin typeface="+mj-lt"/>
              </a:rPr>
              <a:t>17.9’ MLLW (1983-2001 tidal epoch)		</a:t>
            </a:r>
            <a:r>
              <a:rPr lang="en-US" b="1" dirty="0">
                <a:latin typeface="+mj-lt"/>
                <a:sym typeface="Wingdings" panose="05000000000000000000" pitchFamily="2" charset="2"/>
              </a:rPr>
              <a:t> Below BFE?</a:t>
            </a:r>
            <a:endParaRPr lang="en-US" b="1" dirty="0">
              <a:latin typeface="+mj-lt"/>
            </a:endParaRPr>
          </a:p>
        </p:txBody>
      </p:sp>
      <p:cxnSp>
        <p:nvCxnSpPr>
          <p:cNvPr id="19" name="Straight Arrow Connector 18"/>
          <p:cNvCxnSpPr>
            <a:cxnSpLocks noChangeShapeType="1"/>
          </p:cNvCxnSpPr>
          <p:nvPr/>
        </p:nvCxnSpPr>
        <p:spPr bwMode="auto">
          <a:xfrm flipV="1">
            <a:off x="6284366" y="3384554"/>
            <a:ext cx="0" cy="32459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sp>
        <p:nvSpPr>
          <p:cNvPr id="28" name="TextBox 27"/>
          <p:cNvSpPr txBox="1"/>
          <p:nvPr/>
        </p:nvSpPr>
        <p:spPr>
          <a:xfrm>
            <a:off x="931333" y="1633150"/>
            <a:ext cx="4874668" cy="646331"/>
          </a:xfrm>
          <a:prstGeom prst="rect">
            <a:avLst/>
          </a:prstGeom>
          <a:noFill/>
        </p:spPr>
        <p:txBody>
          <a:bodyPr wrap="none" rtlCol="0">
            <a:spAutoFit/>
          </a:bodyPr>
          <a:lstStyle/>
          <a:p>
            <a:r>
              <a:rPr lang="en-US" b="1" dirty="0">
                <a:latin typeface="+mj-lt"/>
              </a:rPr>
              <a:t>BFE in 1979 FIS/FIRM: “18 feet relative to MLLW”</a:t>
            </a:r>
          </a:p>
          <a:p>
            <a:r>
              <a:rPr lang="en-US" i="1" dirty="0">
                <a:latin typeface="+mj-lt"/>
              </a:rPr>
              <a:t>(illustration not to scale)</a:t>
            </a:r>
          </a:p>
        </p:txBody>
      </p:sp>
      <p:sp>
        <p:nvSpPr>
          <p:cNvPr id="29" name="TextBox 28"/>
          <p:cNvSpPr txBox="1"/>
          <p:nvPr/>
        </p:nvSpPr>
        <p:spPr>
          <a:xfrm>
            <a:off x="5775294" y="2422458"/>
            <a:ext cx="863600" cy="369332"/>
          </a:xfrm>
          <a:prstGeom prst="rect">
            <a:avLst/>
          </a:prstGeom>
          <a:noFill/>
        </p:spPr>
        <p:txBody>
          <a:bodyPr wrap="square" rtlCol="0">
            <a:spAutoFit/>
          </a:bodyPr>
          <a:lstStyle/>
          <a:p>
            <a:r>
              <a:rPr lang="en-US" dirty="0"/>
              <a:t>Fred</a:t>
            </a:r>
          </a:p>
        </p:txBody>
      </p:sp>
      <p:sp>
        <p:nvSpPr>
          <p:cNvPr id="30" name="TextBox 29"/>
          <p:cNvSpPr txBox="1"/>
          <p:nvPr/>
        </p:nvSpPr>
        <p:spPr>
          <a:xfrm>
            <a:off x="6853478" y="2194361"/>
            <a:ext cx="863600" cy="369332"/>
          </a:xfrm>
          <a:prstGeom prst="rect">
            <a:avLst/>
          </a:prstGeom>
          <a:noFill/>
        </p:spPr>
        <p:txBody>
          <a:bodyPr wrap="square" rtlCol="0">
            <a:spAutoFit/>
          </a:bodyPr>
          <a:lstStyle/>
          <a:p>
            <a:r>
              <a:rPr lang="en-US" dirty="0"/>
              <a:t>Susan</a:t>
            </a:r>
          </a:p>
        </p:txBody>
      </p:sp>
      <p:cxnSp>
        <p:nvCxnSpPr>
          <p:cNvPr id="31" name="Straight Arrow Connector 30"/>
          <p:cNvCxnSpPr>
            <a:cxnSpLocks noChangeShapeType="1"/>
          </p:cNvCxnSpPr>
          <p:nvPr/>
        </p:nvCxnSpPr>
        <p:spPr bwMode="auto">
          <a:xfrm flipV="1">
            <a:off x="7339345" y="3270055"/>
            <a:ext cx="480" cy="301752"/>
          </a:xfrm>
          <a:prstGeom prst="straightConnector1">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cxnSp>
        <p:nvCxnSpPr>
          <p:cNvPr id="37" name="Straight Connector 36"/>
          <p:cNvCxnSpPr/>
          <p:nvPr/>
        </p:nvCxnSpPr>
        <p:spPr bwMode="auto">
          <a:xfrm>
            <a:off x="308504" y="3571807"/>
            <a:ext cx="3948365" cy="0"/>
          </a:xfrm>
          <a:prstGeom prst="line">
            <a:avLst/>
          </a:prstGeom>
          <a:ln w="28575">
            <a:solidFill>
              <a:srgbClr val="00B0F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8" name="TextBox 37"/>
          <p:cNvSpPr txBox="1"/>
          <p:nvPr/>
        </p:nvSpPr>
        <p:spPr>
          <a:xfrm>
            <a:off x="203973" y="3254768"/>
            <a:ext cx="3191899" cy="369332"/>
          </a:xfrm>
          <a:prstGeom prst="rect">
            <a:avLst/>
          </a:prstGeom>
          <a:noFill/>
        </p:spPr>
        <p:txBody>
          <a:bodyPr wrap="none" rtlCol="0">
            <a:spAutoFit/>
          </a:bodyPr>
          <a:lstStyle/>
          <a:p>
            <a:r>
              <a:rPr lang="en-US" b="1" dirty="0">
                <a:solidFill>
                  <a:srgbClr val="00B0F0"/>
                </a:solidFill>
                <a:latin typeface="Agency FB" panose="020B0503020202020204" pitchFamily="34" charset="0"/>
              </a:rPr>
              <a:t>Local MLLW in 2004 (1983-2001 NTDE)</a:t>
            </a:r>
          </a:p>
        </p:txBody>
      </p:sp>
      <p:cxnSp>
        <p:nvCxnSpPr>
          <p:cNvPr id="24" name="Straight Connector 23"/>
          <p:cNvCxnSpPr>
            <a:cxnSpLocks noChangeShapeType="1"/>
          </p:cNvCxnSpPr>
          <p:nvPr/>
        </p:nvCxnSpPr>
        <p:spPr bwMode="auto">
          <a:xfrm flipV="1">
            <a:off x="4090987" y="3718369"/>
            <a:ext cx="4807479" cy="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 name="Straight Connector 3"/>
          <p:cNvCxnSpPr/>
          <p:nvPr/>
        </p:nvCxnSpPr>
        <p:spPr>
          <a:xfrm>
            <a:off x="7339345" y="3571807"/>
            <a:ext cx="0" cy="137339"/>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
        <p:nvSpPr>
          <p:cNvPr id="3" name="Date Placeholder 2">
            <a:extLst>
              <a:ext uri="{FF2B5EF4-FFF2-40B4-BE49-F238E27FC236}">
                <a16:creationId xmlns:a16="http://schemas.microsoft.com/office/drawing/2014/main" id="{ADD34342-0808-4E1C-BE03-787E889DA16A}"/>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1B79B2C2-D5E8-43A3-8807-9766A3E8031A}"/>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C421C913-AAE2-4435-A684-6884E4C5A1D7}"/>
              </a:ext>
            </a:extLst>
          </p:cNvPr>
          <p:cNvSpPr>
            <a:spLocks noGrp="1"/>
          </p:cNvSpPr>
          <p:nvPr>
            <p:ph type="sldNum" sz="quarter" idx="12"/>
          </p:nvPr>
        </p:nvSpPr>
        <p:spPr/>
        <p:txBody>
          <a:bodyPr/>
          <a:lstStyle/>
          <a:p>
            <a:pPr>
              <a:defRPr/>
            </a:pPr>
            <a:fld id="{5A837433-97E9-4D94-B898-19FA6F4A2CA7}" type="slidenum">
              <a:rPr lang="en-US" smtClean="0"/>
              <a:pPr>
                <a:defRPr/>
              </a:pPr>
              <a:t>47</a:t>
            </a:fld>
            <a:endParaRPr lang="en-US"/>
          </a:p>
        </p:txBody>
      </p:sp>
      <p:sp>
        <p:nvSpPr>
          <p:cNvPr id="11" name="TextBox 10">
            <a:extLst>
              <a:ext uri="{FF2B5EF4-FFF2-40B4-BE49-F238E27FC236}">
                <a16:creationId xmlns:a16="http://schemas.microsoft.com/office/drawing/2014/main" id="{7F42A406-DE6B-46D1-9A10-770270CCF6D6}"/>
              </a:ext>
            </a:extLst>
          </p:cNvPr>
          <p:cNvSpPr txBox="1"/>
          <p:nvPr/>
        </p:nvSpPr>
        <p:spPr>
          <a:xfrm rot="21007790">
            <a:off x="4086951" y="4089200"/>
            <a:ext cx="4241800" cy="369332"/>
          </a:xfrm>
          <a:prstGeom prst="rect">
            <a:avLst/>
          </a:prstGeom>
          <a:noFill/>
        </p:spPr>
        <p:txBody>
          <a:bodyPr wrap="square" rtlCol="0">
            <a:spAutoFit/>
          </a:bodyPr>
          <a:lstStyle/>
          <a:p>
            <a:r>
              <a:rPr lang="en-US" dirty="0">
                <a:solidFill>
                  <a:srgbClr val="FF0000"/>
                </a:solidFill>
              </a:rPr>
              <a:t>Is the flood risk changing in Cordova AK ?</a:t>
            </a:r>
          </a:p>
        </p:txBody>
      </p:sp>
    </p:spTree>
    <p:extLst>
      <p:ext uri="{BB962C8B-B14F-4D97-AF65-F5344CB8AC3E}">
        <p14:creationId xmlns:p14="http://schemas.microsoft.com/office/powerpoint/2010/main" val="3148076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332511" y="448886"/>
            <a:ext cx="2975956" cy="369332"/>
          </a:xfrm>
          <a:prstGeom prst="rect">
            <a:avLst/>
          </a:prstGeom>
          <a:noFill/>
        </p:spPr>
        <p:txBody>
          <a:bodyPr wrap="square" rtlCol="0">
            <a:spAutoFit/>
          </a:bodyPr>
          <a:lstStyle/>
          <a:p>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Cordova, AK</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09"/>
          <a:stretch/>
        </p:blipFill>
        <p:spPr>
          <a:xfrm>
            <a:off x="558800" y="1628774"/>
            <a:ext cx="6139215" cy="4501093"/>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5928223" y="1444108"/>
            <a:ext cx="840295" cy="369332"/>
          </a:xfrm>
          <a:prstGeom prst="rect">
            <a:avLst/>
          </a:prstGeom>
          <a:noFill/>
        </p:spPr>
        <p:txBody>
          <a:bodyPr wrap="none" rtlCol="0">
            <a:spAutoFit/>
          </a:bodyPr>
          <a:lstStyle/>
          <a:p>
            <a:r>
              <a:rPr lang="en-US" b="1" dirty="0">
                <a:latin typeface="Agency FB" panose="020B0503020202020204" pitchFamily="34" charset="0"/>
              </a:rPr>
              <a:t>2015 FIS</a:t>
            </a:r>
          </a:p>
        </p:txBody>
      </p:sp>
      <p:sp>
        <p:nvSpPr>
          <p:cNvPr id="5" name="Rectangle 4"/>
          <p:cNvSpPr/>
          <p:nvPr/>
        </p:nvSpPr>
        <p:spPr>
          <a:xfrm>
            <a:off x="2912533" y="3640667"/>
            <a:ext cx="1811867" cy="38946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04791" y="2286670"/>
            <a:ext cx="2252946" cy="1754326"/>
          </a:xfrm>
          <a:prstGeom prst="rect">
            <a:avLst/>
          </a:prstGeom>
          <a:noFill/>
        </p:spPr>
        <p:txBody>
          <a:bodyPr wrap="square" rtlCol="0">
            <a:spAutoFit/>
          </a:bodyPr>
          <a:lstStyle/>
          <a:p>
            <a:pPr algn="ctr"/>
            <a:r>
              <a:rPr lang="en-US" dirty="0"/>
              <a:t>Based on NOAA tidal BM records; this conversion value is for NAVD88 to Local MLLW (1983-2001)</a:t>
            </a:r>
          </a:p>
        </p:txBody>
      </p:sp>
      <p:cxnSp>
        <p:nvCxnSpPr>
          <p:cNvPr id="15" name="Straight Arrow Connector 14"/>
          <p:cNvCxnSpPr/>
          <p:nvPr/>
        </p:nvCxnSpPr>
        <p:spPr>
          <a:xfrm flipH="1">
            <a:off x="5012267" y="3835400"/>
            <a:ext cx="202676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704791" y="4980198"/>
            <a:ext cx="2259722" cy="1754326"/>
          </a:xfrm>
          <a:prstGeom prst="rect">
            <a:avLst/>
          </a:prstGeom>
          <a:noFill/>
        </p:spPr>
        <p:txBody>
          <a:bodyPr wrap="square" rtlCol="0">
            <a:spAutoFit/>
          </a:bodyPr>
          <a:lstStyle/>
          <a:p>
            <a:pPr algn="ctr"/>
            <a:r>
              <a:rPr lang="en-US" i="1" dirty="0"/>
              <a:t>Can this equation be used to update all Cordova MLLW Elevation Certificates to NAVD88?</a:t>
            </a:r>
          </a:p>
        </p:txBody>
      </p:sp>
      <p:sp>
        <p:nvSpPr>
          <p:cNvPr id="2" name="Date Placeholder 1">
            <a:extLst>
              <a:ext uri="{FF2B5EF4-FFF2-40B4-BE49-F238E27FC236}">
                <a16:creationId xmlns:a16="http://schemas.microsoft.com/office/drawing/2014/main" id="{1745F2EE-C137-4826-966E-2A7E5286BCBB}"/>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5AF37FDD-B1B4-4E04-8F6E-55FD1F3F5890}"/>
              </a:ext>
            </a:extLst>
          </p:cNvPr>
          <p:cNvSpPr>
            <a:spLocks noGrp="1"/>
          </p:cNvSpPr>
          <p:nvPr>
            <p:ph type="ftr" sz="quarter" idx="11"/>
          </p:nvPr>
        </p:nvSpPr>
        <p:spPr/>
        <p:txBody>
          <a:bodyPr/>
          <a:lstStyle/>
          <a:p>
            <a:pPr>
              <a:defRPr/>
            </a:pPr>
            <a:r>
              <a:rPr lang="en-US"/>
              <a:t>MN Assoc of Floodplain Managers</a:t>
            </a:r>
          </a:p>
        </p:txBody>
      </p:sp>
      <p:sp>
        <p:nvSpPr>
          <p:cNvPr id="9" name="Slide Number Placeholder 8">
            <a:extLst>
              <a:ext uri="{FF2B5EF4-FFF2-40B4-BE49-F238E27FC236}">
                <a16:creationId xmlns:a16="http://schemas.microsoft.com/office/drawing/2014/main" id="{BB75A02C-092E-48B8-B274-6129A6793BC5}"/>
              </a:ext>
            </a:extLst>
          </p:cNvPr>
          <p:cNvSpPr>
            <a:spLocks noGrp="1"/>
          </p:cNvSpPr>
          <p:nvPr>
            <p:ph type="sldNum" sz="quarter" idx="12"/>
          </p:nvPr>
        </p:nvSpPr>
        <p:spPr/>
        <p:txBody>
          <a:bodyPr/>
          <a:lstStyle/>
          <a:p>
            <a:pPr>
              <a:defRPr/>
            </a:pPr>
            <a:fld id="{5A837433-97E9-4D94-B898-19FA6F4A2CA7}" type="slidenum">
              <a:rPr lang="en-US" smtClean="0"/>
              <a:pPr>
                <a:defRPr/>
              </a:pPr>
              <a:t>48</a:t>
            </a:fld>
            <a:endParaRPr lang="en-US"/>
          </a:p>
        </p:txBody>
      </p:sp>
    </p:spTree>
    <p:extLst>
      <p:ext uri="{BB962C8B-B14F-4D97-AF65-F5344CB8AC3E}">
        <p14:creationId xmlns:p14="http://schemas.microsoft.com/office/powerpoint/2010/main" val="1383379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5107FC-41DA-4A76-B446-0E3324ADCDAF}"/>
              </a:ext>
            </a:extLst>
          </p:cNvPr>
          <p:cNvSpPr>
            <a:spLocks noGrp="1"/>
          </p:cNvSpPr>
          <p:nvPr>
            <p:ph type="ctrTitle"/>
          </p:nvPr>
        </p:nvSpPr>
        <p:spPr/>
        <p:txBody>
          <a:bodyPr/>
          <a:lstStyle/>
          <a:p>
            <a:r>
              <a:rPr lang="en-US" dirty="0"/>
              <a:t>Datum Differences</a:t>
            </a:r>
          </a:p>
        </p:txBody>
      </p:sp>
      <p:sp>
        <p:nvSpPr>
          <p:cNvPr id="8" name="Subtitle 7">
            <a:extLst>
              <a:ext uri="{FF2B5EF4-FFF2-40B4-BE49-F238E27FC236}">
                <a16:creationId xmlns:a16="http://schemas.microsoft.com/office/drawing/2014/main" id="{8282048C-FD59-4C68-9F12-CD37BD5F1BDC}"/>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BFA5EBD1-4EB1-44A6-9F66-AEF7DC2BEF5F}"/>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551D6A8E-D152-46DC-840A-4AEAC7D4B45B}"/>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3784F72E-33DC-4A7E-AB5A-C354D50C7C06}"/>
              </a:ext>
            </a:extLst>
          </p:cNvPr>
          <p:cNvSpPr>
            <a:spLocks noGrp="1"/>
          </p:cNvSpPr>
          <p:nvPr>
            <p:ph type="sldNum" sz="quarter" idx="12"/>
          </p:nvPr>
        </p:nvSpPr>
        <p:spPr/>
        <p:txBody>
          <a:bodyPr/>
          <a:lstStyle/>
          <a:p>
            <a:pPr>
              <a:defRPr/>
            </a:pPr>
            <a:fld id="{EB6791C4-DF4E-4C17-A41C-B2BEB15390BD}" type="slidenum">
              <a:rPr lang="en-US" smtClean="0"/>
              <a:pPr>
                <a:defRPr/>
              </a:pPr>
              <a:t>49</a:t>
            </a:fld>
            <a:endParaRPr lang="en-US"/>
          </a:p>
        </p:txBody>
      </p:sp>
    </p:spTree>
    <p:extLst>
      <p:ext uri="{BB962C8B-B14F-4D97-AF65-F5344CB8AC3E}">
        <p14:creationId xmlns:p14="http://schemas.microsoft.com/office/powerpoint/2010/main" val="2391102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503047-543D-48CC-B978-9DC3130C4858}"/>
              </a:ext>
            </a:extLst>
          </p:cNvPr>
          <p:cNvSpPr>
            <a:spLocks noGrp="1"/>
          </p:cNvSpPr>
          <p:nvPr>
            <p:ph type="ctrTitle"/>
          </p:nvPr>
        </p:nvSpPr>
        <p:spPr/>
        <p:txBody>
          <a:bodyPr/>
          <a:lstStyle/>
          <a:p>
            <a:r>
              <a:rPr lang="en-US" dirty="0"/>
              <a:t>Current Practice</a:t>
            </a:r>
          </a:p>
        </p:txBody>
      </p:sp>
      <p:sp>
        <p:nvSpPr>
          <p:cNvPr id="9" name="Subtitle 8">
            <a:extLst>
              <a:ext uri="{FF2B5EF4-FFF2-40B4-BE49-F238E27FC236}">
                <a16:creationId xmlns:a16="http://schemas.microsoft.com/office/drawing/2014/main" id="{317EB53A-A7B5-4603-9686-F4E057A0D98B}"/>
              </a:ext>
            </a:extLst>
          </p:cNvPr>
          <p:cNvSpPr>
            <a:spLocks noGrp="1"/>
          </p:cNvSpPr>
          <p:nvPr>
            <p:ph type="subTitle" idx="1"/>
          </p:nvPr>
        </p:nvSpPr>
        <p:spPr/>
        <p:txBody>
          <a:bodyPr/>
          <a:lstStyle/>
          <a:p>
            <a:endParaRPr lang="en-US"/>
          </a:p>
        </p:txBody>
      </p:sp>
      <p:sp>
        <p:nvSpPr>
          <p:cNvPr id="5" name="Date Placeholder 4">
            <a:extLst>
              <a:ext uri="{FF2B5EF4-FFF2-40B4-BE49-F238E27FC236}">
                <a16:creationId xmlns:a16="http://schemas.microsoft.com/office/drawing/2014/main" id="{6DA5BAA2-64E0-41C6-A90B-E592ED51D31F}"/>
              </a:ext>
            </a:extLst>
          </p:cNvPr>
          <p:cNvSpPr>
            <a:spLocks noGrp="1"/>
          </p:cNvSpPr>
          <p:nvPr>
            <p:ph type="dt" sz="half" idx="10"/>
          </p:nvPr>
        </p:nvSpPr>
        <p:spPr/>
        <p:txBody>
          <a:bodyPr/>
          <a:lstStyle/>
          <a:p>
            <a:pPr>
              <a:defRPr/>
            </a:pPr>
            <a:r>
              <a:rPr lang="en-US"/>
              <a:t>November 14, 2019</a:t>
            </a:r>
          </a:p>
        </p:txBody>
      </p:sp>
      <p:sp>
        <p:nvSpPr>
          <p:cNvPr id="6" name="Footer Placeholder 5">
            <a:extLst>
              <a:ext uri="{FF2B5EF4-FFF2-40B4-BE49-F238E27FC236}">
                <a16:creationId xmlns:a16="http://schemas.microsoft.com/office/drawing/2014/main" id="{3FAC93F2-9AA4-4FCE-89AB-348969E90B16}"/>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4C8F9168-07BC-4C38-BDF1-080473E39154}"/>
              </a:ext>
            </a:extLst>
          </p:cNvPr>
          <p:cNvSpPr>
            <a:spLocks noGrp="1"/>
          </p:cNvSpPr>
          <p:nvPr>
            <p:ph type="sldNum" sz="quarter" idx="12"/>
          </p:nvPr>
        </p:nvSpPr>
        <p:spPr/>
        <p:txBody>
          <a:bodyPr/>
          <a:lstStyle/>
          <a:p>
            <a:pPr>
              <a:defRPr/>
            </a:pPr>
            <a:fld id="{F02D534D-F749-4E34-9E16-A977421D79C9}" type="slidenum">
              <a:rPr lang="en-US" smtClean="0"/>
              <a:pPr>
                <a:defRPr/>
              </a:pPr>
              <a:t>5</a:t>
            </a:fld>
            <a:endParaRPr lang="en-US"/>
          </a:p>
        </p:txBody>
      </p:sp>
    </p:spTree>
    <p:extLst>
      <p:ext uri="{BB962C8B-B14F-4D97-AF65-F5344CB8AC3E}">
        <p14:creationId xmlns:p14="http://schemas.microsoft.com/office/powerpoint/2010/main" val="91567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16B8-CB8E-4F49-B097-067A4F393C74}"/>
              </a:ext>
            </a:extLst>
          </p:cNvPr>
          <p:cNvSpPr>
            <a:spLocks noGrp="1"/>
          </p:cNvSpPr>
          <p:nvPr>
            <p:ph type="title"/>
          </p:nvPr>
        </p:nvSpPr>
        <p:spPr/>
        <p:txBody>
          <a:bodyPr/>
          <a:lstStyle/>
          <a:p>
            <a:r>
              <a:rPr lang="en-US" dirty="0"/>
              <a:t>Minnesota Vertical datums</a:t>
            </a:r>
          </a:p>
        </p:txBody>
      </p:sp>
      <p:sp>
        <p:nvSpPr>
          <p:cNvPr id="6" name="Content Placeholder 5">
            <a:extLst>
              <a:ext uri="{FF2B5EF4-FFF2-40B4-BE49-F238E27FC236}">
                <a16:creationId xmlns:a16="http://schemas.microsoft.com/office/drawing/2014/main" id="{5624B5F7-8590-4DE0-912F-1426179F4460}"/>
              </a:ext>
            </a:extLst>
          </p:cNvPr>
          <p:cNvSpPr>
            <a:spLocks noGrp="1"/>
          </p:cNvSpPr>
          <p:nvPr>
            <p:ph idx="1"/>
          </p:nvPr>
        </p:nvSpPr>
        <p:spPr/>
        <p:txBody>
          <a:bodyPr/>
          <a:lstStyle/>
          <a:p>
            <a:r>
              <a:rPr lang="en-US" dirty="0"/>
              <a:t>Minnesota has had 3 major vertical datums</a:t>
            </a:r>
          </a:p>
          <a:p>
            <a:pPr lvl="1"/>
            <a:r>
              <a:rPr lang="en-US" dirty="0"/>
              <a:t>GA1912 (4</a:t>
            </a:r>
            <a:r>
              <a:rPr lang="en-US" baseline="30000" dirty="0"/>
              <a:t>th</a:t>
            </a:r>
            <a:r>
              <a:rPr lang="en-US" dirty="0"/>
              <a:t> General Adjustment)</a:t>
            </a:r>
          </a:p>
          <a:p>
            <a:pPr lvl="1"/>
            <a:r>
              <a:rPr lang="en-US" dirty="0"/>
              <a:t>NGVD29</a:t>
            </a:r>
          </a:p>
          <a:p>
            <a:pPr lvl="1"/>
            <a:r>
              <a:rPr lang="en-US" dirty="0"/>
              <a:t>NAVD88</a:t>
            </a:r>
          </a:p>
          <a:p>
            <a:r>
              <a:rPr lang="en-US" dirty="0"/>
              <a:t>It will soon have a 4</a:t>
            </a:r>
            <a:r>
              <a:rPr lang="en-US" baseline="30000" dirty="0"/>
              <a:t>th</a:t>
            </a:r>
            <a:r>
              <a:rPr lang="en-US" dirty="0"/>
              <a:t> vertical datum</a:t>
            </a:r>
          </a:p>
          <a:p>
            <a:pPr lvl="1"/>
            <a:r>
              <a:rPr lang="en-US" dirty="0"/>
              <a:t>NAPGD2022</a:t>
            </a:r>
          </a:p>
        </p:txBody>
      </p:sp>
      <p:sp>
        <p:nvSpPr>
          <p:cNvPr id="3" name="Date Placeholder 2">
            <a:extLst>
              <a:ext uri="{FF2B5EF4-FFF2-40B4-BE49-F238E27FC236}">
                <a16:creationId xmlns:a16="http://schemas.microsoft.com/office/drawing/2014/main" id="{4F32C073-2391-450F-858B-31DA31ECB57C}"/>
              </a:ext>
            </a:extLst>
          </p:cNvPr>
          <p:cNvSpPr>
            <a:spLocks noGrp="1"/>
          </p:cNvSpPr>
          <p:nvPr>
            <p:ph type="dt" sz="half" idx="10"/>
          </p:nvPr>
        </p:nvSpPr>
        <p:spPr/>
        <p:txBody>
          <a:bodyPr/>
          <a:lstStyle/>
          <a:p>
            <a:pPr>
              <a:defRPr/>
            </a:pPr>
            <a:r>
              <a:rPr lang="en-US"/>
              <a:t>November 14, 2019</a:t>
            </a:r>
          </a:p>
        </p:txBody>
      </p:sp>
      <p:sp>
        <p:nvSpPr>
          <p:cNvPr id="4" name="Footer Placeholder 3">
            <a:extLst>
              <a:ext uri="{FF2B5EF4-FFF2-40B4-BE49-F238E27FC236}">
                <a16:creationId xmlns:a16="http://schemas.microsoft.com/office/drawing/2014/main" id="{9EA45889-965F-43FF-9A05-1E5096B3EF2C}"/>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48DC2C38-10FA-4CB7-BF05-98057CE15D65}"/>
              </a:ext>
            </a:extLst>
          </p:cNvPr>
          <p:cNvSpPr>
            <a:spLocks noGrp="1"/>
          </p:cNvSpPr>
          <p:nvPr>
            <p:ph type="sldNum" sz="quarter" idx="12"/>
          </p:nvPr>
        </p:nvSpPr>
        <p:spPr/>
        <p:txBody>
          <a:bodyPr/>
          <a:lstStyle/>
          <a:p>
            <a:pPr>
              <a:defRPr/>
            </a:pPr>
            <a:fld id="{5A837433-97E9-4D94-B898-19FA6F4A2CA7}" type="slidenum">
              <a:rPr lang="en-US" smtClean="0"/>
              <a:pPr>
                <a:defRPr/>
              </a:pPr>
              <a:t>50</a:t>
            </a:fld>
            <a:endParaRPr lang="en-US"/>
          </a:p>
        </p:txBody>
      </p:sp>
    </p:spTree>
    <p:extLst>
      <p:ext uri="{BB962C8B-B14F-4D97-AF65-F5344CB8AC3E}">
        <p14:creationId xmlns:p14="http://schemas.microsoft.com/office/powerpoint/2010/main" val="180627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7">
            <a:extLst>
              <a:ext uri="{FF2B5EF4-FFF2-40B4-BE49-F238E27FC236}">
                <a16:creationId xmlns:a16="http://schemas.microsoft.com/office/drawing/2014/main" id="{E72444D2-1BD7-47EF-B002-8F55B065CA9A}"/>
              </a:ext>
            </a:extLst>
          </p:cNvPr>
          <p:cNvSpPr>
            <a:spLocks noGrp="1"/>
          </p:cNvSpPr>
          <p:nvPr>
            <p:ph type="title"/>
          </p:nvPr>
        </p:nvSpPr>
        <p:spPr/>
        <p:txBody>
          <a:bodyPr/>
          <a:lstStyle/>
          <a:p>
            <a:pPr algn="l" eaLnBrk="1" hangingPunct="1"/>
            <a:r>
              <a:rPr lang="en-US" altLang="en-US" sz="3200" dirty="0">
                <a:ea typeface="ＭＳ Ｐゴシック" panose="020B0600070205080204" pitchFamily="34" charset="-128"/>
              </a:rPr>
              <a:t>Vertical Datums </a:t>
            </a:r>
            <a:br>
              <a:rPr lang="en-US" altLang="en-US" sz="3200" dirty="0">
                <a:ea typeface="ＭＳ Ｐゴシック" panose="020B0600070205080204" pitchFamily="34" charset="-128"/>
              </a:rPr>
            </a:br>
            <a:r>
              <a:rPr lang="en-US" altLang="en-US" sz="3200" dirty="0">
                <a:ea typeface="ＭＳ Ｐゴシック" panose="020B0600070205080204" pitchFamily="34" charset="-128"/>
              </a:rPr>
              <a:t>and Shifts</a:t>
            </a:r>
          </a:p>
        </p:txBody>
      </p:sp>
      <p:sp>
        <p:nvSpPr>
          <p:cNvPr id="36867" name="Content Placeholder 8">
            <a:extLst>
              <a:ext uri="{FF2B5EF4-FFF2-40B4-BE49-F238E27FC236}">
                <a16:creationId xmlns:a16="http://schemas.microsoft.com/office/drawing/2014/main" id="{59B5F7F8-4C91-44E1-8C35-20139294E491}"/>
              </a:ext>
            </a:extLst>
          </p:cNvPr>
          <p:cNvSpPr>
            <a:spLocks noGrp="1"/>
          </p:cNvSpPr>
          <p:nvPr>
            <p:ph idx="1"/>
          </p:nvPr>
        </p:nvSpPr>
        <p:spPr>
          <a:xfrm>
            <a:off x="457200" y="1600200"/>
            <a:ext cx="8534400" cy="4525963"/>
          </a:xfrm>
        </p:spPr>
        <p:txBody>
          <a:bodyPr/>
          <a:lstStyle/>
          <a:p>
            <a:pPr eaLnBrk="1" hangingPunct="1"/>
            <a:r>
              <a:rPr lang="en-US" altLang="en-US" sz="2400">
                <a:ea typeface="ＭＳ Ｐゴシック" panose="020B0600070205080204" pitchFamily="34" charset="-128"/>
              </a:rPr>
              <a:t>GA1912 to NGVD29</a:t>
            </a:r>
          </a:p>
        </p:txBody>
      </p:sp>
      <p:pic>
        <p:nvPicPr>
          <p:cNvPr id="36868" name="Picture 2">
            <a:extLst>
              <a:ext uri="{FF2B5EF4-FFF2-40B4-BE49-F238E27FC236}">
                <a16:creationId xmlns:a16="http://schemas.microsoft.com/office/drawing/2014/main" id="{C0B3F7FA-2C11-46FE-959D-6C59C2AF7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5334000"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4">
            <a:extLst>
              <a:ext uri="{FF2B5EF4-FFF2-40B4-BE49-F238E27FC236}">
                <a16:creationId xmlns:a16="http://schemas.microsoft.com/office/drawing/2014/main" id="{A29BDD2A-59C7-401B-A64F-407BB88E9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2500313"/>
            <a:ext cx="1993900" cy="420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TextBox 1">
            <a:extLst>
              <a:ext uri="{FF2B5EF4-FFF2-40B4-BE49-F238E27FC236}">
                <a16:creationId xmlns:a16="http://schemas.microsoft.com/office/drawing/2014/main" id="{B6DEA0BA-B56F-46A1-9367-A92A8418D33F}"/>
              </a:ext>
            </a:extLst>
          </p:cNvPr>
          <p:cNvSpPr txBox="1">
            <a:spLocks noChangeArrowheads="1"/>
          </p:cNvSpPr>
          <p:nvPr/>
        </p:nvSpPr>
        <p:spPr bwMode="auto">
          <a:xfrm>
            <a:off x="1447800" y="2133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Meters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7">
            <a:extLst>
              <a:ext uri="{FF2B5EF4-FFF2-40B4-BE49-F238E27FC236}">
                <a16:creationId xmlns:a16="http://schemas.microsoft.com/office/drawing/2014/main" id="{44CC7928-585B-404F-870D-F7C2FCBCAF89}"/>
              </a:ext>
            </a:extLst>
          </p:cNvPr>
          <p:cNvSpPr>
            <a:spLocks noGrp="1"/>
          </p:cNvSpPr>
          <p:nvPr>
            <p:ph type="title"/>
          </p:nvPr>
        </p:nvSpPr>
        <p:spPr/>
        <p:txBody>
          <a:bodyPr/>
          <a:lstStyle/>
          <a:p>
            <a:pPr algn="l" eaLnBrk="1" hangingPunct="1"/>
            <a:r>
              <a:rPr lang="en-US" altLang="en-US" sz="3200">
                <a:ea typeface="ＭＳ Ｐゴシック" panose="020B0600070205080204" pitchFamily="34" charset="-128"/>
              </a:rPr>
              <a:t>Vertical Datums </a:t>
            </a:r>
            <a:br>
              <a:rPr lang="en-US" altLang="en-US" sz="3200">
                <a:ea typeface="ＭＳ Ｐゴシック" panose="020B0600070205080204" pitchFamily="34" charset="-128"/>
              </a:rPr>
            </a:br>
            <a:r>
              <a:rPr lang="en-US" altLang="en-US" sz="3200">
                <a:ea typeface="ＭＳ Ｐゴシック" panose="020B0600070205080204" pitchFamily="34" charset="-128"/>
              </a:rPr>
              <a:t>and Shifts</a:t>
            </a:r>
          </a:p>
        </p:txBody>
      </p:sp>
      <p:sp>
        <p:nvSpPr>
          <p:cNvPr id="37891" name="Content Placeholder 8">
            <a:extLst>
              <a:ext uri="{FF2B5EF4-FFF2-40B4-BE49-F238E27FC236}">
                <a16:creationId xmlns:a16="http://schemas.microsoft.com/office/drawing/2014/main" id="{DBC4E81B-8B8B-4FAA-9864-39327E9763E1}"/>
              </a:ext>
            </a:extLst>
          </p:cNvPr>
          <p:cNvSpPr>
            <a:spLocks noGrp="1"/>
          </p:cNvSpPr>
          <p:nvPr>
            <p:ph idx="1"/>
          </p:nvPr>
        </p:nvSpPr>
        <p:spPr>
          <a:xfrm>
            <a:off x="457200" y="1600200"/>
            <a:ext cx="8534400" cy="4525963"/>
          </a:xfrm>
        </p:spPr>
        <p:txBody>
          <a:bodyPr/>
          <a:lstStyle/>
          <a:p>
            <a:pPr eaLnBrk="1" hangingPunct="1"/>
            <a:r>
              <a:rPr lang="en-US" altLang="en-US" sz="2400">
                <a:ea typeface="ＭＳ Ｐゴシック" panose="020B0600070205080204" pitchFamily="34" charset="-128"/>
              </a:rPr>
              <a:t>NGVD29 to NAVD88</a:t>
            </a:r>
          </a:p>
        </p:txBody>
      </p:sp>
      <p:pic>
        <p:nvPicPr>
          <p:cNvPr id="37892" name="Picture 5">
            <a:extLst>
              <a:ext uri="{FF2B5EF4-FFF2-40B4-BE49-F238E27FC236}">
                <a16:creationId xmlns:a16="http://schemas.microsoft.com/office/drawing/2014/main" id="{81FE2EC8-12D3-427F-83F6-5FE7442B7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0"/>
            <a:ext cx="5495925" cy="688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6">
            <a:extLst>
              <a:ext uri="{FF2B5EF4-FFF2-40B4-BE49-F238E27FC236}">
                <a16:creationId xmlns:a16="http://schemas.microsoft.com/office/drawing/2014/main" id="{7478A3DD-4DBF-47A4-9B55-84A5360E3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0613"/>
            <a:ext cx="1905000"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Box 1">
            <a:extLst>
              <a:ext uri="{FF2B5EF4-FFF2-40B4-BE49-F238E27FC236}">
                <a16:creationId xmlns:a16="http://schemas.microsoft.com/office/drawing/2014/main" id="{D6DED131-1DDC-4884-AA4E-2A3F4AB4BE87}"/>
              </a:ext>
            </a:extLst>
          </p:cNvPr>
          <p:cNvSpPr txBox="1">
            <a:spLocks noChangeArrowheads="1"/>
          </p:cNvSpPr>
          <p:nvPr/>
        </p:nvSpPr>
        <p:spPr bwMode="auto">
          <a:xfrm>
            <a:off x="1447800" y="2133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a:t>Meters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7FE48-1A0B-49B1-8C39-1E56F2629D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8E2A1E-CB0F-4F27-91B9-F19C7EDDA83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54290C3-6436-4497-A884-03EAD4237C8D}"/>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25DB0383-B234-4AD8-8C15-E195A7AFD221}"/>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58ABA0D6-9B24-4EE9-8F7E-366A5528ABDD}"/>
              </a:ext>
            </a:extLst>
          </p:cNvPr>
          <p:cNvSpPr>
            <a:spLocks noGrp="1"/>
          </p:cNvSpPr>
          <p:nvPr>
            <p:ph type="sldNum" sz="quarter" idx="12"/>
          </p:nvPr>
        </p:nvSpPr>
        <p:spPr/>
        <p:txBody>
          <a:bodyPr/>
          <a:lstStyle/>
          <a:p>
            <a:pPr>
              <a:defRPr/>
            </a:pPr>
            <a:fld id="{EB6791C4-DF4E-4C17-A41C-B2BEB15390BD}" type="slidenum">
              <a:rPr lang="en-US" smtClean="0"/>
              <a:pPr>
                <a:defRPr/>
              </a:pPr>
              <a:t>53</a:t>
            </a:fld>
            <a:endParaRPr lang="en-US"/>
          </a:p>
        </p:txBody>
      </p:sp>
      <p:pic>
        <p:nvPicPr>
          <p:cNvPr id="7" name="Picture 6">
            <a:extLst>
              <a:ext uri="{FF2B5EF4-FFF2-40B4-BE49-F238E27FC236}">
                <a16:creationId xmlns:a16="http://schemas.microsoft.com/office/drawing/2014/main" id="{EA37522D-0ABE-4925-999B-8581C2661693}"/>
              </a:ext>
            </a:extLst>
          </p:cNvPr>
          <p:cNvPicPr>
            <a:picLocks noChangeAspect="1"/>
          </p:cNvPicPr>
          <p:nvPr/>
        </p:nvPicPr>
        <p:blipFill>
          <a:blip r:embed="rId2"/>
          <a:stretch>
            <a:fillRect/>
          </a:stretch>
        </p:blipFill>
        <p:spPr>
          <a:xfrm>
            <a:off x="0" y="-7143"/>
            <a:ext cx="9144000" cy="6248401"/>
          </a:xfrm>
          <a:prstGeom prst="rect">
            <a:avLst/>
          </a:prstGeom>
        </p:spPr>
      </p:pic>
    </p:spTree>
    <p:extLst>
      <p:ext uri="{BB962C8B-B14F-4D97-AF65-F5344CB8AC3E}">
        <p14:creationId xmlns:p14="http://schemas.microsoft.com/office/powerpoint/2010/main" val="3689415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4AAE-E6D1-47C8-BC35-1554A9736269}"/>
              </a:ext>
            </a:extLst>
          </p:cNvPr>
          <p:cNvSpPr>
            <a:spLocks noGrp="1"/>
          </p:cNvSpPr>
          <p:nvPr>
            <p:ph type="title"/>
          </p:nvPr>
        </p:nvSpPr>
        <p:spPr/>
        <p:txBody>
          <a:bodyPr/>
          <a:lstStyle/>
          <a:p>
            <a:pPr algn="l"/>
            <a:r>
              <a:rPr lang="en-US" dirty="0"/>
              <a:t>MnDOT Datasheet</a:t>
            </a:r>
          </a:p>
        </p:txBody>
      </p:sp>
      <p:sp>
        <p:nvSpPr>
          <p:cNvPr id="3" name="Content Placeholder 2">
            <a:extLst>
              <a:ext uri="{FF2B5EF4-FFF2-40B4-BE49-F238E27FC236}">
                <a16:creationId xmlns:a16="http://schemas.microsoft.com/office/drawing/2014/main" id="{CDD1FDF4-48F8-44DC-9E06-52417E2643F9}"/>
              </a:ext>
            </a:extLst>
          </p:cNvPr>
          <p:cNvSpPr>
            <a:spLocks noGrp="1"/>
          </p:cNvSpPr>
          <p:nvPr>
            <p:ph idx="1"/>
          </p:nvPr>
        </p:nvSpPr>
        <p:spPr/>
        <p:txBody>
          <a:bodyPr/>
          <a:lstStyle/>
          <a:p>
            <a:r>
              <a:rPr lang="en-US" dirty="0"/>
              <a:t>Lake City MN (PID: PP0082)</a:t>
            </a:r>
          </a:p>
          <a:p>
            <a:endParaRPr lang="en-US" dirty="0"/>
          </a:p>
        </p:txBody>
      </p:sp>
      <p:sp>
        <p:nvSpPr>
          <p:cNvPr id="4" name="Date Placeholder 3">
            <a:extLst>
              <a:ext uri="{FF2B5EF4-FFF2-40B4-BE49-F238E27FC236}">
                <a16:creationId xmlns:a16="http://schemas.microsoft.com/office/drawing/2014/main" id="{B08E12AB-967E-43BD-953D-88E49EE1C922}"/>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C8A401D5-4E99-47D2-A6E0-438B0F424A09}"/>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BC5451AD-AF0F-4566-BD7B-AC33129A8C8C}"/>
              </a:ext>
            </a:extLst>
          </p:cNvPr>
          <p:cNvSpPr>
            <a:spLocks noGrp="1"/>
          </p:cNvSpPr>
          <p:nvPr>
            <p:ph type="sldNum" sz="quarter" idx="12"/>
          </p:nvPr>
        </p:nvSpPr>
        <p:spPr/>
        <p:txBody>
          <a:bodyPr/>
          <a:lstStyle/>
          <a:p>
            <a:pPr>
              <a:defRPr/>
            </a:pPr>
            <a:fld id="{EB6791C4-DF4E-4C17-A41C-B2BEB15390BD}" type="slidenum">
              <a:rPr lang="en-US" smtClean="0"/>
              <a:pPr>
                <a:defRPr/>
              </a:pPr>
              <a:t>54</a:t>
            </a:fld>
            <a:endParaRPr lang="en-US"/>
          </a:p>
        </p:txBody>
      </p:sp>
      <p:graphicFrame>
        <p:nvGraphicFramePr>
          <p:cNvPr id="7" name="Object 6">
            <a:extLst>
              <a:ext uri="{FF2B5EF4-FFF2-40B4-BE49-F238E27FC236}">
                <a16:creationId xmlns:a16="http://schemas.microsoft.com/office/drawing/2014/main" id="{46D7204F-337E-4045-957F-C17565ED224F}"/>
              </a:ext>
            </a:extLst>
          </p:cNvPr>
          <p:cNvGraphicFramePr>
            <a:graphicFrameLocks noChangeAspect="1"/>
          </p:cNvGraphicFramePr>
          <p:nvPr>
            <p:extLst>
              <p:ext uri="{D42A27DB-BD31-4B8C-83A1-F6EECF244321}">
                <p14:modId xmlns:p14="http://schemas.microsoft.com/office/powerpoint/2010/main" val="3171335702"/>
              </p:ext>
            </p:extLst>
          </p:nvPr>
        </p:nvGraphicFramePr>
        <p:xfrm>
          <a:off x="98425" y="2244729"/>
          <a:ext cx="3140075" cy="4064000"/>
        </p:xfrm>
        <a:graphic>
          <a:graphicData uri="http://schemas.openxmlformats.org/presentationml/2006/ole">
            <mc:AlternateContent xmlns:mc="http://schemas.openxmlformats.org/markup-compatibility/2006">
              <mc:Choice xmlns:v="urn:schemas-microsoft-com:vml" Requires="v">
                <p:oleObj spid="_x0000_s1063" name="Acrobat Document" r:id="rId3" imgW="5829165" imgH="7543680" progId="AcroExch.Document.DC">
                  <p:embed/>
                </p:oleObj>
              </mc:Choice>
              <mc:Fallback>
                <p:oleObj name="Acrobat Document" r:id="rId3" imgW="5829165" imgH="7543680" progId="AcroExch.Document.DC">
                  <p:embed/>
                  <p:pic>
                    <p:nvPicPr>
                      <p:cNvPr id="0" name=""/>
                      <p:cNvPicPr/>
                      <p:nvPr/>
                    </p:nvPicPr>
                    <p:blipFill>
                      <a:blip r:embed="rId4"/>
                      <a:stretch>
                        <a:fillRect/>
                      </a:stretch>
                    </p:blipFill>
                    <p:spPr>
                      <a:xfrm>
                        <a:off x="98425" y="2244729"/>
                        <a:ext cx="3140075" cy="4064000"/>
                      </a:xfrm>
                      <a:prstGeom prst="rect">
                        <a:avLst/>
                      </a:prstGeom>
                      <a:ln w="12700">
                        <a:solidFill>
                          <a:schemeClr val="dk1">
                            <a:shade val="50000"/>
                          </a:schemeClr>
                        </a:solidFill>
                      </a:ln>
                    </p:spPr>
                  </p:pic>
                </p:oleObj>
              </mc:Fallback>
            </mc:AlternateContent>
          </a:graphicData>
        </a:graphic>
      </p:graphicFrame>
      <p:pic>
        <p:nvPicPr>
          <p:cNvPr id="8" name="Picture 7">
            <a:extLst>
              <a:ext uri="{FF2B5EF4-FFF2-40B4-BE49-F238E27FC236}">
                <a16:creationId xmlns:a16="http://schemas.microsoft.com/office/drawing/2014/main" id="{8D0E6BBA-711D-4DEE-80E3-86919F3D951E}"/>
              </a:ext>
            </a:extLst>
          </p:cNvPr>
          <p:cNvPicPr>
            <a:picLocks noChangeAspect="1"/>
          </p:cNvPicPr>
          <p:nvPr/>
        </p:nvPicPr>
        <p:blipFill rotWithShape="1">
          <a:blip r:embed="rId5"/>
          <a:srcRect l="11944" t="19469" r="9583" b="2098"/>
          <a:stretch/>
        </p:blipFill>
        <p:spPr>
          <a:xfrm>
            <a:off x="3406026" y="2428696"/>
            <a:ext cx="5682615" cy="2997202"/>
          </a:xfrm>
          <a:prstGeom prst="rect">
            <a:avLst/>
          </a:prstGeom>
          <a:solidFill>
            <a:srgbClr val="92D050"/>
          </a:solidFill>
          <a:ln w="12700">
            <a:solidFill>
              <a:schemeClr val="dk1">
                <a:shade val="50000"/>
              </a:schemeClr>
            </a:solidFill>
          </a:ln>
        </p:spPr>
      </p:pic>
      <p:pic>
        <p:nvPicPr>
          <p:cNvPr id="10" name="Picture 9">
            <a:extLst>
              <a:ext uri="{FF2B5EF4-FFF2-40B4-BE49-F238E27FC236}">
                <a16:creationId xmlns:a16="http://schemas.microsoft.com/office/drawing/2014/main" id="{DFFC4EF1-B613-4163-A5B0-3530ED4CE0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25398"/>
            <a:ext cx="3124200" cy="2343150"/>
          </a:xfrm>
          <a:prstGeom prst="rect">
            <a:avLst/>
          </a:prstGeom>
        </p:spPr>
      </p:pic>
      <p:sp>
        <p:nvSpPr>
          <p:cNvPr id="11" name="TextBox 10">
            <a:extLst>
              <a:ext uri="{FF2B5EF4-FFF2-40B4-BE49-F238E27FC236}">
                <a16:creationId xmlns:a16="http://schemas.microsoft.com/office/drawing/2014/main" id="{70983910-9807-4966-A61D-64F08BFBEC66}"/>
              </a:ext>
            </a:extLst>
          </p:cNvPr>
          <p:cNvSpPr txBox="1"/>
          <p:nvPr/>
        </p:nvSpPr>
        <p:spPr>
          <a:xfrm rot="20889467">
            <a:off x="6267123" y="5585306"/>
            <a:ext cx="2369766" cy="923330"/>
          </a:xfrm>
          <a:prstGeom prst="rect">
            <a:avLst/>
          </a:prstGeom>
          <a:noFill/>
        </p:spPr>
        <p:txBody>
          <a:bodyPr wrap="square" rtlCol="0">
            <a:spAutoFit/>
          </a:bodyPr>
          <a:lstStyle/>
          <a:p>
            <a:r>
              <a:rPr lang="en-US" dirty="0">
                <a:solidFill>
                  <a:srgbClr val="FF0000"/>
                </a:solidFill>
              </a:rPr>
              <a:t>Note that all 3 vertical datums were published for this mark</a:t>
            </a:r>
          </a:p>
        </p:txBody>
      </p:sp>
      <p:sp>
        <p:nvSpPr>
          <p:cNvPr id="9" name="Rectangle 8">
            <a:extLst>
              <a:ext uri="{FF2B5EF4-FFF2-40B4-BE49-F238E27FC236}">
                <a16:creationId xmlns:a16="http://schemas.microsoft.com/office/drawing/2014/main" id="{CFA5DADD-246F-4116-996E-C1BFD30E6F39}"/>
              </a:ext>
            </a:extLst>
          </p:cNvPr>
          <p:cNvSpPr/>
          <p:nvPr/>
        </p:nvSpPr>
        <p:spPr>
          <a:xfrm>
            <a:off x="219638" y="3667124"/>
            <a:ext cx="2904562" cy="1590674"/>
          </a:xfrm>
          <a:prstGeom prst="rect">
            <a:avLst/>
          </a:prstGeom>
          <a:solidFill>
            <a:srgbClr val="92D05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286A6E-6EC7-4186-98CE-FB64D5404C78}"/>
              </a:ext>
            </a:extLst>
          </p:cNvPr>
          <p:cNvSpPr/>
          <p:nvPr/>
        </p:nvSpPr>
        <p:spPr>
          <a:xfrm>
            <a:off x="3406026" y="2440796"/>
            <a:ext cx="5737974" cy="2985102"/>
          </a:xfrm>
          <a:prstGeom prst="rect">
            <a:avLst/>
          </a:prstGeom>
          <a:solidFill>
            <a:srgbClr val="92D05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209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5BB4-2633-4FAC-B9A8-305C8E9E77D4}"/>
              </a:ext>
            </a:extLst>
          </p:cNvPr>
          <p:cNvSpPr>
            <a:spLocks noGrp="1"/>
          </p:cNvSpPr>
          <p:nvPr>
            <p:ph type="title"/>
          </p:nvPr>
        </p:nvSpPr>
        <p:spPr/>
        <p:txBody>
          <a:bodyPr/>
          <a:lstStyle/>
          <a:p>
            <a:pPr algn="l"/>
            <a:r>
              <a:rPr lang="en-US" dirty="0"/>
              <a:t>NGS Datasheet </a:t>
            </a:r>
          </a:p>
        </p:txBody>
      </p:sp>
      <p:sp>
        <p:nvSpPr>
          <p:cNvPr id="4" name="Date Placeholder 3">
            <a:extLst>
              <a:ext uri="{FF2B5EF4-FFF2-40B4-BE49-F238E27FC236}">
                <a16:creationId xmlns:a16="http://schemas.microsoft.com/office/drawing/2014/main" id="{0350CC72-3F78-416B-B903-E55D0199C708}"/>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C4A342EA-CC25-4A60-A17F-AF66094F0D1A}"/>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14F83798-7A2C-4A0D-827C-A0B31696C036}"/>
              </a:ext>
            </a:extLst>
          </p:cNvPr>
          <p:cNvSpPr>
            <a:spLocks noGrp="1"/>
          </p:cNvSpPr>
          <p:nvPr>
            <p:ph type="sldNum" sz="quarter" idx="12"/>
          </p:nvPr>
        </p:nvSpPr>
        <p:spPr/>
        <p:txBody>
          <a:bodyPr/>
          <a:lstStyle/>
          <a:p>
            <a:pPr>
              <a:defRPr/>
            </a:pPr>
            <a:fld id="{EB6791C4-DF4E-4C17-A41C-B2BEB15390BD}" type="slidenum">
              <a:rPr lang="en-US" smtClean="0"/>
              <a:pPr>
                <a:defRPr/>
              </a:pPr>
              <a:t>55</a:t>
            </a:fld>
            <a:endParaRPr lang="en-US"/>
          </a:p>
        </p:txBody>
      </p:sp>
      <p:pic>
        <p:nvPicPr>
          <p:cNvPr id="7" name="Picture 6">
            <a:extLst>
              <a:ext uri="{FF2B5EF4-FFF2-40B4-BE49-F238E27FC236}">
                <a16:creationId xmlns:a16="http://schemas.microsoft.com/office/drawing/2014/main" id="{D6752595-9664-4C72-B4DB-84D31D6BBFDA}"/>
              </a:ext>
            </a:extLst>
          </p:cNvPr>
          <p:cNvPicPr>
            <a:picLocks noChangeAspect="1"/>
          </p:cNvPicPr>
          <p:nvPr/>
        </p:nvPicPr>
        <p:blipFill rotWithShape="1">
          <a:blip r:embed="rId2"/>
          <a:srcRect t="14236"/>
          <a:stretch/>
        </p:blipFill>
        <p:spPr>
          <a:xfrm>
            <a:off x="0" y="1170172"/>
            <a:ext cx="4859676" cy="5687827"/>
          </a:xfrm>
          <a:prstGeom prst="rect">
            <a:avLst/>
          </a:prstGeom>
        </p:spPr>
      </p:pic>
      <p:sp>
        <p:nvSpPr>
          <p:cNvPr id="8" name="TextBox 7">
            <a:extLst>
              <a:ext uri="{FF2B5EF4-FFF2-40B4-BE49-F238E27FC236}">
                <a16:creationId xmlns:a16="http://schemas.microsoft.com/office/drawing/2014/main" id="{B826F367-F20F-47AD-8D5D-002326BC83B7}"/>
              </a:ext>
            </a:extLst>
          </p:cNvPr>
          <p:cNvSpPr txBox="1"/>
          <p:nvPr/>
        </p:nvSpPr>
        <p:spPr>
          <a:xfrm>
            <a:off x="1901014" y="3160005"/>
            <a:ext cx="6831723" cy="1708160"/>
          </a:xfrm>
          <a:prstGeom prst="rect">
            <a:avLst/>
          </a:prstGeom>
          <a:solidFill>
            <a:schemeClr val="bg1"/>
          </a:solidFill>
          <a:ln>
            <a:solidFill>
              <a:schemeClr val="accent1">
                <a:shade val="95000"/>
                <a:satMod val="105000"/>
              </a:schemeClr>
            </a:solidFill>
          </a:ln>
        </p:spPr>
        <p:txBody>
          <a:bodyPr wrap="square" rtlCol="0">
            <a:spAutoFit/>
          </a:bodyPr>
          <a:lstStyle/>
          <a:p>
            <a:r>
              <a:rPr lang="en-US" sz="1050" b="1" dirty="0">
                <a:latin typeface="Courier New" panose="02070309020205020404" pitchFamily="49" charset="0"/>
                <a:cs typeface="Courier New" panose="02070309020205020404" pitchFamily="49" charset="0"/>
              </a:rPr>
              <a:t> PP0082                         *CURRENT SURVEY CONTROL</a:t>
            </a:r>
          </a:p>
          <a:p>
            <a:r>
              <a:rPr lang="en-US" sz="1050" b="1" dirty="0">
                <a:latin typeface="Courier New" panose="02070309020205020404" pitchFamily="49" charset="0"/>
                <a:cs typeface="Courier New" panose="02070309020205020404" pitchFamily="49" charset="0"/>
              </a:rPr>
              <a:t> PP0082  ______________________________________________________________________</a:t>
            </a:r>
          </a:p>
          <a:p>
            <a:r>
              <a:rPr lang="en-US" sz="1050" b="1" dirty="0">
                <a:latin typeface="Courier New" panose="02070309020205020404" pitchFamily="49" charset="0"/>
                <a:cs typeface="Courier New" panose="02070309020205020404" pitchFamily="49" charset="0"/>
              </a:rPr>
              <a:t> PP0082* NAD 83(1986) POSITION- 44 26 57.0    (N) 092 15 54.0    (W)   HD_HELD2  </a:t>
            </a:r>
          </a:p>
          <a:p>
            <a:r>
              <a:rPr lang="en-US" sz="1050" b="1" dirty="0">
                <a:latin typeface="Courier New" panose="02070309020205020404" pitchFamily="49" charset="0"/>
                <a:cs typeface="Courier New" panose="02070309020205020404" pitchFamily="49" charset="0"/>
              </a:rPr>
              <a:t> PP0082* NAVD 88 ORTHO HEIGHT -   210.111 (meters)      689.34  (feet) ADJUSTED  </a:t>
            </a:r>
          </a:p>
          <a:p>
            <a:r>
              <a:rPr lang="en-US" sz="1050" b="1" dirty="0">
                <a:latin typeface="Courier New" panose="02070309020205020404" pitchFamily="49" charset="0"/>
                <a:cs typeface="Courier New" panose="02070309020205020404" pitchFamily="49" charset="0"/>
              </a:rPr>
              <a:t> PP0082  ______________________________________________________________________</a:t>
            </a:r>
          </a:p>
          <a:p>
            <a:endParaRPr lang="en-US" sz="1050" b="1" dirty="0">
              <a:latin typeface="Courier New" panose="02070309020205020404" pitchFamily="49" charset="0"/>
              <a:cs typeface="Courier New" panose="02070309020205020404" pitchFamily="49" charset="0"/>
            </a:endParaRPr>
          </a:p>
          <a:p>
            <a:r>
              <a:rPr lang="en-US" sz="1050" b="1" dirty="0">
                <a:latin typeface="Courier New" panose="02070309020205020404" pitchFamily="49" charset="0"/>
                <a:cs typeface="Courier New" panose="02070309020205020404" pitchFamily="49" charset="0"/>
              </a:rPr>
              <a:t> PP0082                          SUPERSEDED SURVEY CONTROL</a:t>
            </a:r>
          </a:p>
          <a:p>
            <a:r>
              <a:rPr lang="en-US" sz="1050" b="1" dirty="0">
                <a:latin typeface="Courier New" panose="02070309020205020404" pitchFamily="49" charset="0"/>
                <a:cs typeface="Courier New" panose="02070309020205020404" pitchFamily="49" charset="0"/>
              </a:rPr>
              <a:t> PP0082</a:t>
            </a:r>
          </a:p>
          <a:p>
            <a:r>
              <a:rPr lang="en-US" sz="1050" b="1" dirty="0">
                <a:latin typeface="Courier New" panose="02070309020205020404" pitchFamily="49" charset="0"/>
                <a:cs typeface="Courier New" panose="02070309020205020404" pitchFamily="49" charset="0"/>
              </a:rPr>
              <a:t> PP0082  NAVD 88 (06/15/91)  210.109  (m)          689.33   (f) SUPERSEDED  1 1</a:t>
            </a:r>
          </a:p>
          <a:p>
            <a:r>
              <a:rPr lang="en-US" sz="1050" b="1" dirty="0">
                <a:latin typeface="Courier New" panose="02070309020205020404" pitchFamily="49" charset="0"/>
                <a:cs typeface="Courier New" panose="02070309020205020404" pitchFamily="49" charset="0"/>
              </a:rPr>
              <a:t> PP0082  NGVD 29 (??/??/92)  210.076  (m)          689.22   (f) ADJ UNCH    1 1</a:t>
            </a:r>
          </a:p>
        </p:txBody>
      </p:sp>
      <p:sp>
        <p:nvSpPr>
          <p:cNvPr id="11" name="TextBox 10">
            <a:extLst>
              <a:ext uri="{FF2B5EF4-FFF2-40B4-BE49-F238E27FC236}">
                <a16:creationId xmlns:a16="http://schemas.microsoft.com/office/drawing/2014/main" id="{605BDF2C-4AB7-41F6-B372-9BF423C889CB}"/>
              </a:ext>
            </a:extLst>
          </p:cNvPr>
          <p:cNvSpPr txBox="1"/>
          <p:nvPr/>
        </p:nvSpPr>
        <p:spPr>
          <a:xfrm rot="20889467">
            <a:off x="6267123" y="5585306"/>
            <a:ext cx="2369766" cy="923330"/>
          </a:xfrm>
          <a:prstGeom prst="rect">
            <a:avLst/>
          </a:prstGeom>
          <a:noFill/>
        </p:spPr>
        <p:txBody>
          <a:bodyPr wrap="square" rtlCol="0">
            <a:spAutoFit/>
          </a:bodyPr>
          <a:lstStyle/>
          <a:p>
            <a:r>
              <a:rPr lang="en-US" dirty="0">
                <a:solidFill>
                  <a:srgbClr val="FF0000"/>
                </a:solidFill>
              </a:rPr>
              <a:t>Note that only 2 of 3 vertical datums were published for this mark</a:t>
            </a:r>
          </a:p>
        </p:txBody>
      </p:sp>
      <p:sp>
        <p:nvSpPr>
          <p:cNvPr id="9" name="Rectangle 8">
            <a:extLst>
              <a:ext uri="{FF2B5EF4-FFF2-40B4-BE49-F238E27FC236}">
                <a16:creationId xmlns:a16="http://schemas.microsoft.com/office/drawing/2014/main" id="{8A9C0E4E-CCEE-49EE-82DD-6CDB689F78CB}"/>
              </a:ext>
            </a:extLst>
          </p:cNvPr>
          <p:cNvSpPr/>
          <p:nvPr/>
        </p:nvSpPr>
        <p:spPr>
          <a:xfrm>
            <a:off x="457199" y="1988430"/>
            <a:ext cx="3629025" cy="554745"/>
          </a:xfrm>
          <a:prstGeom prst="rect">
            <a:avLst/>
          </a:prstGeom>
          <a:solidFill>
            <a:srgbClr val="92D05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098F95-BD1F-47C8-85BA-D6FC99359FB3}"/>
              </a:ext>
            </a:extLst>
          </p:cNvPr>
          <p:cNvSpPr/>
          <p:nvPr/>
        </p:nvSpPr>
        <p:spPr>
          <a:xfrm>
            <a:off x="457199" y="5665085"/>
            <a:ext cx="3629025" cy="554745"/>
          </a:xfrm>
          <a:prstGeom prst="rect">
            <a:avLst/>
          </a:prstGeom>
          <a:solidFill>
            <a:srgbClr val="92D05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F81FDF-11BB-4303-BC6F-2ECEDD48BF95}"/>
              </a:ext>
            </a:extLst>
          </p:cNvPr>
          <p:cNvSpPr/>
          <p:nvPr/>
        </p:nvSpPr>
        <p:spPr>
          <a:xfrm>
            <a:off x="1899612" y="3165651"/>
            <a:ext cx="6831723" cy="865712"/>
          </a:xfrm>
          <a:prstGeom prst="rect">
            <a:avLst/>
          </a:prstGeom>
          <a:solidFill>
            <a:srgbClr val="92D05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0E6A79-2EEB-4D53-A730-854B6EA83A46}"/>
              </a:ext>
            </a:extLst>
          </p:cNvPr>
          <p:cNvSpPr/>
          <p:nvPr/>
        </p:nvSpPr>
        <p:spPr>
          <a:xfrm>
            <a:off x="1899612" y="4095019"/>
            <a:ext cx="6831723" cy="773146"/>
          </a:xfrm>
          <a:prstGeom prst="rect">
            <a:avLst/>
          </a:prstGeom>
          <a:solidFill>
            <a:srgbClr val="92D050">
              <a:alpha val="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9471069-D785-4430-A281-AE7FD3ACCA9C}"/>
              </a:ext>
            </a:extLst>
          </p:cNvPr>
          <p:cNvSpPr/>
          <p:nvPr/>
        </p:nvSpPr>
        <p:spPr>
          <a:xfrm rot="20847435">
            <a:off x="5638269" y="1301281"/>
            <a:ext cx="3028950" cy="1200329"/>
          </a:xfrm>
          <a:prstGeom prst="rect">
            <a:avLst/>
          </a:prstGeom>
          <a:solidFill>
            <a:srgbClr val="FF0000">
              <a:alpha val="8000"/>
            </a:srgbClr>
          </a:solidFill>
        </p:spPr>
        <p:txBody>
          <a:bodyPr wrap="square">
            <a:spAutoFit/>
          </a:bodyPr>
          <a:lstStyle/>
          <a:p>
            <a:r>
              <a:rPr lang="en-US" dirty="0"/>
              <a:t>NGVD29 to NAVD88 Offset</a:t>
            </a:r>
          </a:p>
          <a:p>
            <a:r>
              <a:rPr lang="en-US" dirty="0"/>
              <a:t>689.22 to 689.33 = +0.11 feet</a:t>
            </a:r>
          </a:p>
          <a:p>
            <a:r>
              <a:rPr lang="en-US" dirty="0"/>
              <a:t>689.22 to 689.34 = +0.12 feet</a:t>
            </a:r>
          </a:p>
          <a:p>
            <a:r>
              <a:rPr lang="en-US" i="1" dirty="0"/>
              <a:t>Which is correct?</a:t>
            </a:r>
          </a:p>
        </p:txBody>
      </p:sp>
      <p:sp>
        <p:nvSpPr>
          <p:cNvPr id="14" name="Oval 13">
            <a:extLst>
              <a:ext uri="{FF2B5EF4-FFF2-40B4-BE49-F238E27FC236}">
                <a16:creationId xmlns:a16="http://schemas.microsoft.com/office/drawing/2014/main" id="{7384E421-80A9-4BB9-9B7B-6A003F147FFB}"/>
              </a:ext>
            </a:extLst>
          </p:cNvPr>
          <p:cNvSpPr/>
          <p:nvPr/>
        </p:nvSpPr>
        <p:spPr>
          <a:xfrm rot="1643373">
            <a:off x="5986665" y="3482209"/>
            <a:ext cx="942975" cy="1542389"/>
          </a:xfrm>
          <a:prstGeom prst="ellipse">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58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D803-7BC9-4606-A511-FCFCAEBF7079}"/>
              </a:ext>
            </a:extLst>
          </p:cNvPr>
          <p:cNvSpPr>
            <a:spLocks noGrp="1"/>
          </p:cNvSpPr>
          <p:nvPr>
            <p:ph type="title"/>
          </p:nvPr>
        </p:nvSpPr>
        <p:spPr/>
        <p:txBody>
          <a:bodyPr/>
          <a:lstStyle/>
          <a:p>
            <a:r>
              <a:rPr lang="en-US" dirty="0"/>
              <a:t>Offset from NGVD29 to NAVD88 </a:t>
            </a:r>
          </a:p>
        </p:txBody>
      </p:sp>
      <p:sp>
        <p:nvSpPr>
          <p:cNvPr id="3" name="Content Placeholder 2">
            <a:extLst>
              <a:ext uri="{FF2B5EF4-FFF2-40B4-BE49-F238E27FC236}">
                <a16:creationId xmlns:a16="http://schemas.microsoft.com/office/drawing/2014/main" id="{E1C84CBC-DB1B-4285-A5F5-528C63D124CC}"/>
              </a:ext>
            </a:extLst>
          </p:cNvPr>
          <p:cNvSpPr>
            <a:spLocks noGrp="1"/>
          </p:cNvSpPr>
          <p:nvPr>
            <p:ph idx="1"/>
          </p:nvPr>
        </p:nvSpPr>
        <p:spPr/>
        <p:txBody>
          <a:bodyPr/>
          <a:lstStyle/>
          <a:p>
            <a:r>
              <a:rPr lang="en-US" dirty="0"/>
              <a:t>At Lake City MN (PP0082)</a:t>
            </a:r>
          </a:p>
          <a:p>
            <a:pPr lvl="1"/>
            <a:r>
              <a:rPr lang="en-US" dirty="0"/>
              <a:t>NGVD29 to NAVD88 Offset</a:t>
            </a:r>
          </a:p>
          <a:p>
            <a:pPr lvl="1"/>
            <a:r>
              <a:rPr lang="en-US" dirty="0"/>
              <a:t>689.22 to 689.33 = +0.11 feet</a:t>
            </a:r>
          </a:p>
          <a:p>
            <a:pPr lvl="1"/>
            <a:r>
              <a:rPr lang="en-US" dirty="0"/>
              <a:t>689.22 to 689.34 = +0.12 feet</a:t>
            </a:r>
          </a:p>
          <a:p>
            <a:r>
              <a:rPr lang="en-US" dirty="0"/>
              <a:t>Note that measurement and adjustment uncertainty influences the computed offset.</a:t>
            </a:r>
          </a:p>
          <a:p>
            <a:r>
              <a:rPr lang="en-US" dirty="0"/>
              <a:t>Could movement be occurring?</a:t>
            </a:r>
          </a:p>
        </p:txBody>
      </p:sp>
      <p:sp>
        <p:nvSpPr>
          <p:cNvPr id="4" name="Date Placeholder 3">
            <a:extLst>
              <a:ext uri="{FF2B5EF4-FFF2-40B4-BE49-F238E27FC236}">
                <a16:creationId xmlns:a16="http://schemas.microsoft.com/office/drawing/2014/main" id="{CB4C17B1-98D3-4B90-A903-5E80DADE1F20}"/>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B981AAB9-0B80-48C1-A1BB-E3AAE36BC837}"/>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C6194085-0AB8-4A11-8511-AC63D8375218}"/>
              </a:ext>
            </a:extLst>
          </p:cNvPr>
          <p:cNvSpPr>
            <a:spLocks noGrp="1"/>
          </p:cNvSpPr>
          <p:nvPr>
            <p:ph type="sldNum" sz="quarter" idx="12"/>
          </p:nvPr>
        </p:nvSpPr>
        <p:spPr/>
        <p:txBody>
          <a:bodyPr/>
          <a:lstStyle/>
          <a:p>
            <a:pPr>
              <a:defRPr/>
            </a:pPr>
            <a:fld id="{EB6791C4-DF4E-4C17-A41C-B2BEB15390BD}" type="slidenum">
              <a:rPr lang="en-US" smtClean="0"/>
              <a:pPr>
                <a:defRPr/>
              </a:pPr>
              <a:t>56</a:t>
            </a:fld>
            <a:endParaRPr lang="en-US"/>
          </a:p>
        </p:txBody>
      </p:sp>
    </p:spTree>
    <p:extLst>
      <p:ext uri="{BB962C8B-B14F-4D97-AF65-F5344CB8AC3E}">
        <p14:creationId xmlns:p14="http://schemas.microsoft.com/office/powerpoint/2010/main" val="3568065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5139EB-7AB5-4F91-85DB-4912E3242F1E}"/>
              </a:ext>
            </a:extLst>
          </p:cNvPr>
          <p:cNvSpPr>
            <a:spLocks noGrp="1"/>
          </p:cNvSpPr>
          <p:nvPr>
            <p:ph type="ctrTitle"/>
          </p:nvPr>
        </p:nvSpPr>
        <p:spPr/>
        <p:txBody>
          <a:bodyPr/>
          <a:lstStyle/>
          <a:p>
            <a:r>
              <a:rPr lang="en-US" dirty="0"/>
              <a:t>Watch for Measuring Errors and Analysis Differences</a:t>
            </a:r>
          </a:p>
        </p:txBody>
      </p:sp>
      <p:sp>
        <p:nvSpPr>
          <p:cNvPr id="8" name="Subtitle 7">
            <a:extLst>
              <a:ext uri="{FF2B5EF4-FFF2-40B4-BE49-F238E27FC236}">
                <a16:creationId xmlns:a16="http://schemas.microsoft.com/office/drawing/2014/main" id="{4EE1D6BD-31CF-47B1-883D-1DFAC5E679D6}"/>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54E0DAA0-1EAC-48C6-9C7C-B3C297ED9692}"/>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A4A1717A-92DC-40EF-89A9-ACCFD2A81D95}"/>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BF114B91-DB22-4DC2-BBE5-AEE450BB4D61}"/>
              </a:ext>
            </a:extLst>
          </p:cNvPr>
          <p:cNvSpPr>
            <a:spLocks noGrp="1"/>
          </p:cNvSpPr>
          <p:nvPr>
            <p:ph type="sldNum" sz="quarter" idx="12"/>
          </p:nvPr>
        </p:nvSpPr>
        <p:spPr/>
        <p:txBody>
          <a:bodyPr/>
          <a:lstStyle/>
          <a:p>
            <a:pPr>
              <a:defRPr/>
            </a:pPr>
            <a:fld id="{EB6791C4-DF4E-4C17-A41C-B2BEB15390BD}" type="slidenum">
              <a:rPr lang="en-US" smtClean="0"/>
              <a:pPr>
                <a:defRPr/>
              </a:pPr>
              <a:t>57</a:t>
            </a:fld>
            <a:endParaRPr lang="en-US"/>
          </a:p>
        </p:txBody>
      </p:sp>
    </p:spTree>
    <p:extLst>
      <p:ext uri="{BB962C8B-B14F-4D97-AF65-F5344CB8AC3E}">
        <p14:creationId xmlns:p14="http://schemas.microsoft.com/office/powerpoint/2010/main" val="3072971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1F0E1-EEE1-4961-AE54-646FA0884BFA}"/>
              </a:ext>
            </a:extLst>
          </p:cNvPr>
          <p:cNvSpPr>
            <a:spLocks noGrp="1"/>
          </p:cNvSpPr>
          <p:nvPr>
            <p:ph type="title"/>
          </p:nvPr>
        </p:nvSpPr>
        <p:spPr/>
        <p:txBody>
          <a:bodyPr/>
          <a:lstStyle/>
          <a:p>
            <a:pPr algn="l"/>
            <a:r>
              <a:rPr lang="en-US" dirty="0"/>
              <a:t>NW Minnesota Example</a:t>
            </a:r>
          </a:p>
        </p:txBody>
      </p:sp>
      <p:sp>
        <p:nvSpPr>
          <p:cNvPr id="3" name="Content Placeholder 2">
            <a:extLst>
              <a:ext uri="{FF2B5EF4-FFF2-40B4-BE49-F238E27FC236}">
                <a16:creationId xmlns:a16="http://schemas.microsoft.com/office/drawing/2014/main" id="{CB0B0D49-791E-486A-A4BF-3BE7174EE2B8}"/>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7C374593-A06C-4F19-AFDC-32158EA460AC}"/>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107B7133-758C-48F7-8F4F-2F46C8345287}"/>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C4EB7925-0AB2-42B7-B9BD-5BA7B9174A68}"/>
              </a:ext>
            </a:extLst>
          </p:cNvPr>
          <p:cNvSpPr>
            <a:spLocks noGrp="1"/>
          </p:cNvSpPr>
          <p:nvPr>
            <p:ph type="sldNum" sz="quarter" idx="12"/>
          </p:nvPr>
        </p:nvSpPr>
        <p:spPr/>
        <p:txBody>
          <a:bodyPr/>
          <a:lstStyle/>
          <a:p>
            <a:pPr>
              <a:defRPr/>
            </a:pPr>
            <a:fld id="{EB6791C4-DF4E-4C17-A41C-B2BEB15390BD}" type="slidenum">
              <a:rPr lang="en-US" smtClean="0"/>
              <a:pPr>
                <a:defRPr/>
              </a:pPr>
              <a:t>58</a:t>
            </a:fld>
            <a:endParaRPr lang="en-US"/>
          </a:p>
        </p:txBody>
      </p:sp>
      <p:pic>
        <p:nvPicPr>
          <p:cNvPr id="8" name="Picture 7">
            <a:extLst>
              <a:ext uri="{FF2B5EF4-FFF2-40B4-BE49-F238E27FC236}">
                <a16:creationId xmlns:a16="http://schemas.microsoft.com/office/drawing/2014/main" id="{37EDD7F1-B6A2-484A-AA13-617D851D45FC}"/>
              </a:ext>
            </a:extLst>
          </p:cNvPr>
          <p:cNvPicPr>
            <a:picLocks noChangeAspect="1"/>
          </p:cNvPicPr>
          <p:nvPr/>
        </p:nvPicPr>
        <p:blipFill rotWithShape="1">
          <a:blip r:embed="rId2"/>
          <a:srcRect l="6353" t="20631" r="6353" b="7255"/>
          <a:stretch/>
        </p:blipFill>
        <p:spPr>
          <a:xfrm>
            <a:off x="0" y="1181528"/>
            <a:ext cx="7817518" cy="5676472"/>
          </a:xfrm>
          <a:prstGeom prst="rect">
            <a:avLst/>
          </a:prstGeom>
        </p:spPr>
      </p:pic>
      <p:sp>
        <p:nvSpPr>
          <p:cNvPr id="9" name="Rectangle 8">
            <a:extLst>
              <a:ext uri="{FF2B5EF4-FFF2-40B4-BE49-F238E27FC236}">
                <a16:creationId xmlns:a16="http://schemas.microsoft.com/office/drawing/2014/main" id="{8608C1DC-849B-43AE-AF43-C9D1AF25E83C}"/>
              </a:ext>
            </a:extLst>
          </p:cNvPr>
          <p:cNvSpPr/>
          <p:nvPr/>
        </p:nvSpPr>
        <p:spPr>
          <a:xfrm>
            <a:off x="0" y="5496673"/>
            <a:ext cx="7654565" cy="328773"/>
          </a:xfrm>
          <a:prstGeom prst="rect">
            <a:avLst/>
          </a:prstGeom>
          <a:solidFill>
            <a:srgbClr val="92D050">
              <a:alpha val="1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D58148-05EC-44C8-A5D3-209BF7B5C27E}"/>
              </a:ext>
            </a:extLst>
          </p:cNvPr>
          <p:cNvCxnSpPr>
            <a:cxnSpLocks/>
          </p:cNvCxnSpPr>
          <p:nvPr/>
        </p:nvCxnSpPr>
        <p:spPr>
          <a:xfrm>
            <a:off x="7691438" y="5734050"/>
            <a:ext cx="2333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41BF9E1-4BF0-48C6-A173-FB32718EDA62}"/>
              </a:ext>
            </a:extLst>
          </p:cNvPr>
          <p:cNvCxnSpPr>
            <a:cxnSpLocks/>
          </p:cNvCxnSpPr>
          <p:nvPr/>
        </p:nvCxnSpPr>
        <p:spPr>
          <a:xfrm>
            <a:off x="7691438" y="6246817"/>
            <a:ext cx="2333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F765CD2-3D33-41CA-8DF3-4278293B6C5B}"/>
              </a:ext>
            </a:extLst>
          </p:cNvPr>
          <p:cNvCxnSpPr>
            <a:cxnSpLocks/>
          </p:cNvCxnSpPr>
          <p:nvPr/>
        </p:nvCxnSpPr>
        <p:spPr>
          <a:xfrm>
            <a:off x="7691438" y="5569742"/>
            <a:ext cx="233362"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FE2C35-E401-4BDC-B2EE-ECF299ED1E83}"/>
              </a:ext>
            </a:extLst>
          </p:cNvPr>
          <p:cNvSpPr txBox="1"/>
          <p:nvPr/>
        </p:nvSpPr>
        <p:spPr>
          <a:xfrm>
            <a:off x="7806893" y="5534101"/>
            <a:ext cx="795778" cy="261610"/>
          </a:xfrm>
          <a:prstGeom prst="rect">
            <a:avLst/>
          </a:prstGeom>
          <a:noFill/>
        </p:spPr>
        <p:txBody>
          <a:bodyPr wrap="square" rtlCol="0">
            <a:spAutoFit/>
          </a:bodyPr>
          <a:lstStyle/>
          <a:p>
            <a:r>
              <a:rPr lang="en-US" sz="1100" dirty="0"/>
              <a:t>0.272 feet</a:t>
            </a:r>
          </a:p>
        </p:txBody>
      </p:sp>
      <p:sp>
        <p:nvSpPr>
          <p:cNvPr id="17" name="TextBox 16">
            <a:extLst>
              <a:ext uri="{FF2B5EF4-FFF2-40B4-BE49-F238E27FC236}">
                <a16:creationId xmlns:a16="http://schemas.microsoft.com/office/drawing/2014/main" id="{18E91FFC-AAC0-46BA-A868-3EF3D41FEB5E}"/>
              </a:ext>
            </a:extLst>
          </p:cNvPr>
          <p:cNvSpPr txBox="1"/>
          <p:nvPr/>
        </p:nvSpPr>
        <p:spPr>
          <a:xfrm>
            <a:off x="7802129" y="5866775"/>
            <a:ext cx="800542" cy="261610"/>
          </a:xfrm>
          <a:prstGeom prst="rect">
            <a:avLst/>
          </a:prstGeom>
          <a:noFill/>
        </p:spPr>
        <p:txBody>
          <a:bodyPr wrap="square" rtlCol="0">
            <a:spAutoFit/>
          </a:bodyPr>
          <a:lstStyle/>
          <a:p>
            <a:r>
              <a:rPr lang="en-US" sz="1100" dirty="0"/>
              <a:t>0.046 feet</a:t>
            </a:r>
          </a:p>
        </p:txBody>
      </p:sp>
      <p:sp>
        <p:nvSpPr>
          <p:cNvPr id="18" name="Oval 17">
            <a:extLst>
              <a:ext uri="{FF2B5EF4-FFF2-40B4-BE49-F238E27FC236}">
                <a16:creationId xmlns:a16="http://schemas.microsoft.com/office/drawing/2014/main" id="{51040FC6-1D2B-4F00-B42B-BE699AD7B8ED}"/>
              </a:ext>
            </a:extLst>
          </p:cNvPr>
          <p:cNvSpPr/>
          <p:nvPr/>
        </p:nvSpPr>
        <p:spPr>
          <a:xfrm rot="1643373">
            <a:off x="7640278" y="5054252"/>
            <a:ext cx="942975" cy="1542389"/>
          </a:xfrm>
          <a:prstGeom prst="ellipse">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426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2553-1735-45D6-A443-FFBB92B98A93}"/>
              </a:ext>
            </a:extLst>
          </p:cNvPr>
          <p:cNvSpPr>
            <a:spLocks noGrp="1"/>
          </p:cNvSpPr>
          <p:nvPr>
            <p:ph type="title"/>
          </p:nvPr>
        </p:nvSpPr>
        <p:spPr/>
        <p:txBody>
          <a:bodyPr/>
          <a:lstStyle/>
          <a:p>
            <a:endParaRPr lang="en-US"/>
          </a:p>
        </p:txBody>
      </p:sp>
      <p:sp>
        <p:nvSpPr>
          <p:cNvPr id="4" name="Date Placeholder 3">
            <a:extLst>
              <a:ext uri="{FF2B5EF4-FFF2-40B4-BE49-F238E27FC236}">
                <a16:creationId xmlns:a16="http://schemas.microsoft.com/office/drawing/2014/main" id="{306A48DF-C37E-4F3B-9973-91CE3DA6D7DC}"/>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DFF9B06D-330C-4E45-B0D4-9C9E121D2CE8}"/>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938BDAD7-8D22-46C5-A341-997C6A739E3A}"/>
              </a:ext>
            </a:extLst>
          </p:cNvPr>
          <p:cNvSpPr>
            <a:spLocks noGrp="1"/>
          </p:cNvSpPr>
          <p:nvPr>
            <p:ph type="sldNum" sz="quarter" idx="12"/>
          </p:nvPr>
        </p:nvSpPr>
        <p:spPr/>
        <p:txBody>
          <a:bodyPr/>
          <a:lstStyle/>
          <a:p>
            <a:pPr>
              <a:defRPr/>
            </a:pPr>
            <a:fld id="{EB6791C4-DF4E-4C17-A41C-B2BEB15390BD}" type="slidenum">
              <a:rPr lang="en-US" smtClean="0"/>
              <a:pPr>
                <a:defRPr/>
              </a:pPr>
              <a:t>59</a:t>
            </a:fld>
            <a:endParaRPr lang="en-US"/>
          </a:p>
        </p:txBody>
      </p:sp>
      <p:pic>
        <p:nvPicPr>
          <p:cNvPr id="7" name="Picture 6">
            <a:extLst>
              <a:ext uri="{FF2B5EF4-FFF2-40B4-BE49-F238E27FC236}">
                <a16:creationId xmlns:a16="http://schemas.microsoft.com/office/drawing/2014/main" id="{201F9929-BF10-4132-B934-BD345875ECF7}"/>
              </a:ext>
            </a:extLst>
          </p:cNvPr>
          <p:cNvPicPr>
            <a:picLocks noChangeAspect="1"/>
          </p:cNvPicPr>
          <p:nvPr/>
        </p:nvPicPr>
        <p:blipFill rotWithShape="1">
          <a:blip r:embed="rId2"/>
          <a:srcRect l="6353" t="67575" r="6353" b="7255"/>
          <a:stretch/>
        </p:blipFill>
        <p:spPr>
          <a:xfrm>
            <a:off x="-1" y="1370014"/>
            <a:ext cx="9026467" cy="2287585"/>
          </a:xfrm>
          <a:prstGeom prst="rect">
            <a:avLst/>
          </a:prstGeom>
        </p:spPr>
      </p:pic>
      <p:sp>
        <p:nvSpPr>
          <p:cNvPr id="9" name="TextBox 8">
            <a:extLst>
              <a:ext uri="{FF2B5EF4-FFF2-40B4-BE49-F238E27FC236}">
                <a16:creationId xmlns:a16="http://schemas.microsoft.com/office/drawing/2014/main" id="{1B2997EE-786A-46D6-9466-7B9E299892A4}"/>
              </a:ext>
            </a:extLst>
          </p:cNvPr>
          <p:cNvSpPr txBox="1"/>
          <p:nvPr/>
        </p:nvSpPr>
        <p:spPr>
          <a:xfrm>
            <a:off x="3124200" y="5645149"/>
            <a:ext cx="5562600" cy="369332"/>
          </a:xfrm>
          <a:prstGeom prst="rect">
            <a:avLst/>
          </a:prstGeom>
          <a:noFill/>
        </p:spPr>
        <p:txBody>
          <a:bodyPr wrap="square" rtlCol="0">
            <a:spAutoFit/>
          </a:bodyPr>
          <a:lstStyle/>
          <a:p>
            <a:r>
              <a:rPr lang="en-US" dirty="0"/>
              <a:t>NGS adjustment of MNDOT data (local)</a:t>
            </a:r>
          </a:p>
        </p:txBody>
      </p:sp>
      <p:sp>
        <p:nvSpPr>
          <p:cNvPr id="10" name="TextBox 9">
            <a:extLst>
              <a:ext uri="{FF2B5EF4-FFF2-40B4-BE49-F238E27FC236}">
                <a16:creationId xmlns:a16="http://schemas.microsoft.com/office/drawing/2014/main" id="{46CE3827-866E-4236-81EF-35B3CC5844F1}"/>
              </a:ext>
            </a:extLst>
          </p:cNvPr>
          <p:cNvSpPr txBox="1"/>
          <p:nvPr/>
        </p:nvSpPr>
        <p:spPr>
          <a:xfrm>
            <a:off x="3124200" y="5931930"/>
            <a:ext cx="5562600" cy="369332"/>
          </a:xfrm>
          <a:prstGeom prst="rect">
            <a:avLst/>
          </a:prstGeom>
          <a:noFill/>
        </p:spPr>
        <p:txBody>
          <a:bodyPr wrap="square" rtlCol="0">
            <a:spAutoFit/>
          </a:bodyPr>
          <a:lstStyle/>
          <a:p>
            <a:r>
              <a:rPr lang="en-US" dirty="0"/>
              <a:t>MNDOT measurement and adjustment</a:t>
            </a:r>
          </a:p>
        </p:txBody>
      </p:sp>
      <p:sp>
        <p:nvSpPr>
          <p:cNvPr id="11" name="TextBox 10">
            <a:extLst>
              <a:ext uri="{FF2B5EF4-FFF2-40B4-BE49-F238E27FC236}">
                <a16:creationId xmlns:a16="http://schemas.microsoft.com/office/drawing/2014/main" id="{8F3E3D6A-F511-4761-BBD6-72BDFFB87905}"/>
              </a:ext>
            </a:extLst>
          </p:cNvPr>
          <p:cNvSpPr txBox="1"/>
          <p:nvPr/>
        </p:nvSpPr>
        <p:spPr>
          <a:xfrm>
            <a:off x="3121343" y="5056482"/>
            <a:ext cx="5562600" cy="369332"/>
          </a:xfrm>
          <a:prstGeom prst="rect">
            <a:avLst/>
          </a:prstGeom>
          <a:noFill/>
        </p:spPr>
        <p:txBody>
          <a:bodyPr wrap="square" rtlCol="0">
            <a:spAutoFit/>
          </a:bodyPr>
          <a:lstStyle/>
          <a:p>
            <a:r>
              <a:rPr lang="en-US" dirty="0"/>
              <a:t>NGS adjustment of MNDOT data (local)</a:t>
            </a:r>
          </a:p>
        </p:txBody>
      </p:sp>
      <p:sp>
        <p:nvSpPr>
          <p:cNvPr id="12" name="TextBox 11">
            <a:extLst>
              <a:ext uri="{FF2B5EF4-FFF2-40B4-BE49-F238E27FC236}">
                <a16:creationId xmlns:a16="http://schemas.microsoft.com/office/drawing/2014/main" id="{CFA31D05-1ED6-402F-BC8A-264EAD414DE7}"/>
              </a:ext>
            </a:extLst>
          </p:cNvPr>
          <p:cNvSpPr txBox="1"/>
          <p:nvPr/>
        </p:nvSpPr>
        <p:spPr>
          <a:xfrm>
            <a:off x="3124200" y="5363843"/>
            <a:ext cx="5562600" cy="369332"/>
          </a:xfrm>
          <a:prstGeom prst="rect">
            <a:avLst/>
          </a:prstGeom>
          <a:noFill/>
        </p:spPr>
        <p:txBody>
          <a:bodyPr wrap="square" rtlCol="0">
            <a:spAutoFit/>
          </a:bodyPr>
          <a:lstStyle/>
          <a:p>
            <a:r>
              <a:rPr lang="en-US" dirty="0"/>
              <a:t>MNDOT measurement and adjustment</a:t>
            </a:r>
          </a:p>
        </p:txBody>
      </p:sp>
      <p:cxnSp>
        <p:nvCxnSpPr>
          <p:cNvPr id="14" name="Straight Connector 13">
            <a:extLst>
              <a:ext uri="{FF2B5EF4-FFF2-40B4-BE49-F238E27FC236}">
                <a16:creationId xmlns:a16="http://schemas.microsoft.com/office/drawing/2014/main" id="{7C35C4FE-0EB9-4ACA-AC85-41350813F465}"/>
              </a:ext>
            </a:extLst>
          </p:cNvPr>
          <p:cNvCxnSpPr>
            <a:cxnSpLocks/>
            <a:endCxn id="10" idx="1"/>
          </p:cNvCxnSpPr>
          <p:nvPr/>
        </p:nvCxnSpPr>
        <p:spPr>
          <a:xfrm>
            <a:off x="792480" y="2961183"/>
            <a:ext cx="2331720" cy="31554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D20DA25-14C7-410D-A4A0-A4E2213E701F}"/>
              </a:ext>
            </a:extLst>
          </p:cNvPr>
          <p:cNvCxnSpPr>
            <a:cxnSpLocks/>
            <a:endCxn id="9" idx="1"/>
          </p:cNvCxnSpPr>
          <p:nvPr/>
        </p:nvCxnSpPr>
        <p:spPr>
          <a:xfrm>
            <a:off x="804863" y="2769394"/>
            <a:ext cx="2319337" cy="306042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1149E35-35B2-4B21-A11F-4DE5F0EC8C78}"/>
              </a:ext>
            </a:extLst>
          </p:cNvPr>
          <p:cNvCxnSpPr>
            <a:cxnSpLocks/>
            <a:endCxn id="12" idx="1"/>
          </p:cNvCxnSpPr>
          <p:nvPr/>
        </p:nvCxnSpPr>
        <p:spPr>
          <a:xfrm>
            <a:off x="807720" y="2575560"/>
            <a:ext cx="2316480" cy="2972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C9D046C-77FA-4D1C-BAEA-B706482FF0F0}"/>
              </a:ext>
            </a:extLst>
          </p:cNvPr>
          <p:cNvCxnSpPr>
            <a:cxnSpLocks/>
          </p:cNvCxnSpPr>
          <p:nvPr/>
        </p:nvCxnSpPr>
        <p:spPr>
          <a:xfrm>
            <a:off x="792480" y="2369344"/>
            <a:ext cx="2316480" cy="2852731"/>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4224F00-A13B-4CE7-9A8D-F5B88C852943}"/>
              </a:ext>
            </a:extLst>
          </p:cNvPr>
          <p:cNvSpPr txBox="1"/>
          <p:nvPr/>
        </p:nvSpPr>
        <p:spPr>
          <a:xfrm>
            <a:off x="3121343" y="4760742"/>
            <a:ext cx="5562600" cy="369332"/>
          </a:xfrm>
          <a:prstGeom prst="rect">
            <a:avLst/>
          </a:prstGeom>
          <a:noFill/>
        </p:spPr>
        <p:txBody>
          <a:bodyPr wrap="square" rtlCol="0">
            <a:spAutoFit/>
          </a:bodyPr>
          <a:lstStyle/>
          <a:p>
            <a:r>
              <a:rPr lang="en-US" dirty="0"/>
              <a:t>NGS adjustment of MNDOT data (regional)</a:t>
            </a:r>
          </a:p>
        </p:txBody>
      </p:sp>
      <p:cxnSp>
        <p:nvCxnSpPr>
          <p:cNvPr id="28" name="Straight Connector 27">
            <a:extLst>
              <a:ext uri="{FF2B5EF4-FFF2-40B4-BE49-F238E27FC236}">
                <a16:creationId xmlns:a16="http://schemas.microsoft.com/office/drawing/2014/main" id="{51D0CF85-3B3D-49C7-9FAD-931EBDAC6F3E}"/>
              </a:ext>
            </a:extLst>
          </p:cNvPr>
          <p:cNvCxnSpPr>
            <a:cxnSpLocks/>
            <a:endCxn id="27" idx="1"/>
          </p:cNvCxnSpPr>
          <p:nvPr/>
        </p:nvCxnSpPr>
        <p:spPr>
          <a:xfrm>
            <a:off x="819150" y="2146735"/>
            <a:ext cx="2302193" cy="27986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011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50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50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91480" y="3096382"/>
            <a:ext cx="5243014" cy="3767655"/>
          </a:xfrm>
          <a:prstGeom prst="rect">
            <a:avLst/>
          </a:prstGeom>
        </p:spPr>
      </p:pic>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654" y="4740729"/>
            <a:ext cx="3676650" cy="21172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36304" y="192315"/>
            <a:ext cx="2606914" cy="1731736"/>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3886200" y="3962400"/>
            <a:ext cx="903514" cy="6676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Connector 19"/>
          <p:cNvCxnSpPr>
            <a:stCxn id="18" idx="0"/>
            <a:endCxn id="17" idx="0"/>
          </p:cNvCxnSpPr>
          <p:nvPr/>
        </p:nvCxnSpPr>
        <p:spPr>
          <a:xfrm flipV="1">
            <a:off x="4337957" y="2205718"/>
            <a:ext cx="2169965" cy="175668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6"/>
          <a:stretch>
            <a:fillRect/>
          </a:stretch>
        </p:blipFill>
        <p:spPr>
          <a:xfrm>
            <a:off x="4898803" y="2205718"/>
            <a:ext cx="3218238" cy="2556782"/>
          </a:xfrm>
          <a:prstGeom prst="rect">
            <a:avLst/>
          </a:prstGeom>
          <a:ln w="12700">
            <a:solidFill>
              <a:schemeClr val="tx1"/>
            </a:solidFill>
          </a:ln>
          <a:effectLst>
            <a:outerShdw blurRad="292100" dist="139700" dir="2700000" algn="tl" rotWithShape="0">
              <a:srgbClr val="333333">
                <a:alpha val="65000"/>
              </a:srgbClr>
            </a:outerShdw>
          </a:effectLst>
        </p:spPr>
      </p:pic>
      <p:sp>
        <p:nvSpPr>
          <p:cNvPr id="30" name="TextBox 29"/>
          <p:cNvSpPr txBox="1"/>
          <p:nvPr/>
        </p:nvSpPr>
        <p:spPr>
          <a:xfrm>
            <a:off x="6830326" y="429912"/>
            <a:ext cx="1914982" cy="1569660"/>
          </a:xfrm>
          <a:prstGeom prst="rect">
            <a:avLst/>
          </a:prstGeom>
          <a:noFill/>
        </p:spPr>
        <p:txBody>
          <a:bodyPr wrap="square" rtlCol="0">
            <a:spAutoFit/>
          </a:bodyPr>
          <a:lstStyle/>
          <a:p>
            <a:pPr algn="ctr"/>
            <a:r>
              <a:rPr lang="en-US" sz="3200" b="1" dirty="0">
                <a:solidFill>
                  <a:srgbClr val="C00000"/>
                </a:solidFill>
              </a:rPr>
              <a:t>National Geodetic Survey</a:t>
            </a:r>
          </a:p>
        </p:txBody>
      </p:sp>
      <p:pic>
        <p:nvPicPr>
          <p:cNvPr id="2" name="Picture 1"/>
          <p:cNvPicPr>
            <a:picLocks noChangeAspect="1"/>
          </p:cNvPicPr>
          <p:nvPr/>
        </p:nvPicPr>
        <p:blipFill>
          <a:blip r:embed="rId7"/>
          <a:stretch>
            <a:fillRect/>
          </a:stretch>
        </p:blipFill>
        <p:spPr>
          <a:xfrm>
            <a:off x="0" y="1111"/>
            <a:ext cx="3889585" cy="4761389"/>
          </a:xfrm>
          <a:prstGeom prst="rect">
            <a:avLst/>
          </a:prstGeom>
        </p:spPr>
      </p:pic>
      <p:sp>
        <p:nvSpPr>
          <p:cNvPr id="4" name="TextBox 3">
            <a:extLst>
              <a:ext uri="{FF2B5EF4-FFF2-40B4-BE49-F238E27FC236}">
                <a16:creationId xmlns:a16="http://schemas.microsoft.com/office/drawing/2014/main" id="{56E95295-C9BE-4C50-8A8F-728D787BDA17}"/>
              </a:ext>
            </a:extLst>
          </p:cNvPr>
          <p:cNvSpPr txBox="1"/>
          <p:nvPr/>
        </p:nvSpPr>
        <p:spPr>
          <a:xfrm>
            <a:off x="1709150" y="-87953"/>
            <a:ext cx="6981619" cy="369332"/>
          </a:xfrm>
          <a:prstGeom prst="rect">
            <a:avLst/>
          </a:prstGeom>
          <a:noFill/>
        </p:spPr>
        <p:txBody>
          <a:bodyPr wrap="square" rtlCol="0">
            <a:spAutoFit/>
          </a:bodyPr>
          <a:lstStyle/>
          <a:p>
            <a:r>
              <a:rPr lang="en-US" b="1" dirty="0"/>
              <a:t>Section 6.1 of </a:t>
            </a:r>
            <a:r>
              <a:rPr lang="en-US" b="1" dirty="0">
                <a:hlinkClick r:id="rId8" tooltip="Download file: FIS_Report_Template_Nov_2016.docx">
                  <a:extLst>
                    <a:ext uri="{A12FA001-AC4F-418D-AE19-62706E023703}">
                      <ahyp:hlinkClr xmlns:ahyp="http://schemas.microsoft.com/office/drawing/2018/hyperlinkcolor" val="tx"/>
                    </a:ext>
                  </a:extLst>
                </a:hlinkClick>
              </a:rPr>
              <a:t>Template: Flood Insurance Study (FIS) Report (Nov 2016</a:t>
            </a:r>
            <a:r>
              <a:rPr lang="en-US" dirty="0">
                <a:hlinkClick r:id="rId8" tooltip="Download file: FIS_Report_Template_Nov_2016.docx">
                  <a:extLst>
                    <a:ext uri="{A12FA001-AC4F-418D-AE19-62706E023703}">
                      <ahyp:hlinkClr xmlns:ahyp="http://schemas.microsoft.com/office/drawing/2018/hyperlinkcolor" val="tx"/>
                    </a:ext>
                  </a:extLst>
                </a:hlinkClick>
              </a:rPr>
              <a:t>)</a:t>
            </a:r>
            <a:endParaRPr lang="en-US" dirty="0"/>
          </a:p>
        </p:txBody>
      </p:sp>
      <p:sp>
        <p:nvSpPr>
          <p:cNvPr id="5" name="Date Placeholder 4">
            <a:extLst>
              <a:ext uri="{FF2B5EF4-FFF2-40B4-BE49-F238E27FC236}">
                <a16:creationId xmlns:a16="http://schemas.microsoft.com/office/drawing/2014/main" id="{D82F73F2-2822-497A-92E8-A3E02B199EBB}"/>
              </a:ext>
            </a:extLst>
          </p:cNvPr>
          <p:cNvSpPr>
            <a:spLocks noGrp="1"/>
          </p:cNvSpPr>
          <p:nvPr>
            <p:ph type="dt" sz="half" idx="10"/>
          </p:nvPr>
        </p:nvSpPr>
        <p:spPr/>
        <p:txBody>
          <a:bodyPr/>
          <a:lstStyle/>
          <a:p>
            <a:pPr>
              <a:defRPr/>
            </a:pPr>
            <a:r>
              <a:rPr lang="en-US"/>
              <a:t>November 14, 2019</a:t>
            </a:r>
          </a:p>
        </p:txBody>
      </p:sp>
      <p:sp>
        <p:nvSpPr>
          <p:cNvPr id="6" name="Footer Placeholder 5">
            <a:extLst>
              <a:ext uri="{FF2B5EF4-FFF2-40B4-BE49-F238E27FC236}">
                <a16:creationId xmlns:a16="http://schemas.microsoft.com/office/drawing/2014/main" id="{5C1ED433-DCDE-422A-A0E0-EA4F0DB592BA}"/>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AF9E47D9-008C-4BA3-8EE0-802B193D0AD4}"/>
              </a:ext>
            </a:extLst>
          </p:cNvPr>
          <p:cNvSpPr>
            <a:spLocks noGrp="1"/>
          </p:cNvSpPr>
          <p:nvPr>
            <p:ph type="sldNum" sz="quarter" idx="12"/>
          </p:nvPr>
        </p:nvSpPr>
        <p:spPr/>
        <p:txBody>
          <a:bodyPr/>
          <a:lstStyle/>
          <a:p>
            <a:pPr>
              <a:defRPr/>
            </a:pPr>
            <a:fld id="{70739471-F808-4705-A7AA-D92294A1C557}" type="slidenum">
              <a:rPr lang="en-US" smtClean="0"/>
              <a:pPr>
                <a:defRPr/>
              </a:pPr>
              <a:t>6</a:t>
            </a:fld>
            <a:endParaRPr lang="en-US"/>
          </a:p>
        </p:txBody>
      </p:sp>
      <p:sp>
        <p:nvSpPr>
          <p:cNvPr id="9" name="Rectangle: Rounded Corners 8">
            <a:extLst>
              <a:ext uri="{FF2B5EF4-FFF2-40B4-BE49-F238E27FC236}">
                <a16:creationId xmlns:a16="http://schemas.microsoft.com/office/drawing/2014/main" id="{DF3EFB8D-6778-46E8-A394-7531D53493A1}"/>
              </a:ext>
            </a:extLst>
          </p:cNvPr>
          <p:cNvSpPr/>
          <p:nvPr/>
        </p:nvSpPr>
        <p:spPr>
          <a:xfrm>
            <a:off x="71919" y="192315"/>
            <a:ext cx="3764385" cy="2704997"/>
          </a:xfrm>
          <a:prstGeom prst="roundRect">
            <a:avLst/>
          </a:prstGeom>
          <a:solidFill>
            <a:srgbClr val="92D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7C09E1-84A1-40DF-9AB3-FDB72AC7C44C}"/>
              </a:ext>
            </a:extLst>
          </p:cNvPr>
          <p:cNvSpPr txBox="1"/>
          <p:nvPr/>
        </p:nvSpPr>
        <p:spPr>
          <a:xfrm rot="20687521">
            <a:off x="4278236" y="473813"/>
            <a:ext cx="4161694" cy="1323439"/>
          </a:xfrm>
          <a:prstGeom prst="rect">
            <a:avLst/>
          </a:prstGeom>
          <a:solidFill>
            <a:srgbClr val="92D050"/>
          </a:solidFill>
          <a:ln w="19050">
            <a:solidFill>
              <a:srgbClr val="FF0000"/>
            </a:solidFill>
          </a:ln>
        </p:spPr>
        <p:txBody>
          <a:bodyPr wrap="square" rtlCol="0">
            <a:spAutoFit/>
          </a:bodyPr>
          <a:lstStyle/>
          <a:p>
            <a:r>
              <a:rPr lang="en-US" sz="2000" b="1" i="1" dirty="0">
                <a:solidFill>
                  <a:srgbClr val="FF0000"/>
                </a:solidFill>
              </a:rPr>
              <a:t>FIS Report (Sec 6.1) states the need to know the datum for the FIRM and to consult NGS for datum conversion if needed.</a:t>
            </a:r>
          </a:p>
        </p:txBody>
      </p:sp>
      <p:cxnSp>
        <p:nvCxnSpPr>
          <p:cNvPr id="12" name="Straight Arrow Connector 11">
            <a:extLst>
              <a:ext uri="{FF2B5EF4-FFF2-40B4-BE49-F238E27FC236}">
                <a16:creationId xmlns:a16="http://schemas.microsoft.com/office/drawing/2014/main" id="{6EAF20AA-9C21-4FA1-8727-EC9F4F6E9B85}"/>
              </a:ext>
            </a:extLst>
          </p:cNvPr>
          <p:cNvCxnSpPr>
            <a:cxnSpLocks/>
            <a:stCxn id="10" idx="1"/>
          </p:cNvCxnSpPr>
          <p:nvPr/>
        </p:nvCxnSpPr>
        <p:spPr>
          <a:xfrm flipH="1" flipV="1">
            <a:off x="3247201" y="1526122"/>
            <a:ext cx="1103906" cy="155266"/>
          </a:xfrm>
          <a:prstGeom prst="straightConnector1">
            <a:avLst/>
          </a:prstGeom>
          <a:ln w="3492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6D6433A5-32D5-40F5-A41C-9F63651AEF40}"/>
              </a:ext>
            </a:extLst>
          </p:cNvPr>
          <p:cNvCxnSpPr>
            <a:cxnSpLocks/>
            <a:stCxn id="10" idx="1"/>
          </p:cNvCxnSpPr>
          <p:nvPr/>
        </p:nvCxnSpPr>
        <p:spPr>
          <a:xfrm flipH="1" flipV="1">
            <a:off x="1126751" y="1665998"/>
            <a:ext cx="3224356" cy="15390"/>
          </a:xfrm>
          <a:prstGeom prst="straightConnector1">
            <a:avLst/>
          </a:prstGeom>
          <a:ln w="3492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C1C340C-420A-4929-92C6-C6C65EA7921C}"/>
              </a:ext>
            </a:extLst>
          </p:cNvPr>
          <p:cNvCxnSpPr>
            <a:cxnSpLocks/>
          </p:cNvCxnSpPr>
          <p:nvPr/>
        </p:nvCxnSpPr>
        <p:spPr>
          <a:xfrm flipH="1" flipV="1">
            <a:off x="3368040" y="1000882"/>
            <a:ext cx="969918" cy="680048"/>
          </a:xfrm>
          <a:prstGeom prst="straightConnector1">
            <a:avLst/>
          </a:prstGeom>
          <a:ln w="3492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60A865AA-0AEA-4E43-827F-B7BC94408616}"/>
              </a:ext>
            </a:extLst>
          </p:cNvPr>
          <p:cNvCxnSpPr>
            <a:cxnSpLocks/>
            <a:stCxn id="10" idx="1"/>
            <a:endCxn id="18" idx="0"/>
          </p:cNvCxnSpPr>
          <p:nvPr/>
        </p:nvCxnSpPr>
        <p:spPr>
          <a:xfrm flipH="1">
            <a:off x="4337957" y="1681388"/>
            <a:ext cx="13150" cy="2281012"/>
          </a:xfrm>
          <a:prstGeom prst="straightConnector1">
            <a:avLst/>
          </a:prstGeom>
          <a:ln w="3492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8145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000"/>
                                        <p:tgtEl>
                                          <p:spTgt spid="20"/>
                                        </p:tgtEl>
                                      </p:cBhvr>
                                    </p:animEffect>
                                  </p:childTnLst>
                                </p:cTn>
                              </p:par>
                              <p:par>
                                <p:cTn id="8" presetID="22" presetClass="entr" presetSubtype="4"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1000"/>
                                        <p:tgtEl>
                                          <p:spTgt spid="12"/>
                                        </p:tgtEl>
                                      </p:cBhvr>
                                    </p:animEffect>
                                  </p:childTnLst>
                                </p:cTn>
                              </p:par>
                              <p:par>
                                <p:cTn id="11" presetID="22" presetClass="entr" presetSubtype="4" fill="hold" nodeType="withEffect">
                                  <p:stCondLst>
                                    <p:cond delay="50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1000"/>
                                        <p:tgtEl>
                                          <p:spTgt spid="22"/>
                                        </p:tgtEl>
                                      </p:cBhvr>
                                    </p:animEffect>
                                  </p:childTnLst>
                                </p:cTn>
                              </p:par>
                              <p:par>
                                <p:cTn id="14" presetID="22" presetClass="entr" presetSubtype="4" fill="hold" nodeType="withEffect">
                                  <p:stCondLst>
                                    <p:cond delay="50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1000"/>
                                        <p:tgtEl>
                                          <p:spTgt spid="24"/>
                                        </p:tgtEl>
                                      </p:cBhvr>
                                    </p:animEffect>
                                  </p:childTnLst>
                                </p:cTn>
                              </p:par>
                              <p:par>
                                <p:cTn id="17" presetID="22" presetClass="entr" presetSubtype="4" fill="hold" nodeType="withEffect">
                                  <p:stCondLst>
                                    <p:cond delay="50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1000"/>
                                        <p:tgtEl>
                                          <p:spTgt spid="27"/>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4CA1-C7E4-4944-BE05-CB93D066E434}"/>
              </a:ext>
            </a:extLst>
          </p:cNvPr>
          <p:cNvSpPr>
            <a:spLocks noGrp="1"/>
          </p:cNvSpPr>
          <p:nvPr>
            <p:ph type="title"/>
          </p:nvPr>
        </p:nvSpPr>
        <p:spPr/>
        <p:txBody>
          <a:bodyPr/>
          <a:lstStyle/>
          <a:p>
            <a:pPr algn="l"/>
            <a:r>
              <a:rPr lang="en-US" dirty="0"/>
              <a:t>Dig Deeper</a:t>
            </a:r>
          </a:p>
        </p:txBody>
      </p:sp>
      <p:sp>
        <p:nvSpPr>
          <p:cNvPr id="3" name="Content Placeholder 2">
            <a:extLst>
              <a:ext uri="{FF2B5EF4-FFF2-40B4-BE49-F238E27FC236}">
                <a16:creationId xmlns:a16="http://schemas.microsoft.com/office/drawing/2014/main" id="{B0982E52-FD0B-4DE5-8468-A8BB29F5288C}"/>
              </a:ext>
            </a:extLst>
          </p:cNvPr>
          <p:cNvSpPr>
            <a:spLocks noGrp="1"/>
          </p:cNvSpPr>
          <p:nvPr>
            <p:ph idx="1"/>
          </p:nvPr>
        </p:nvSpPr>
        <p:spPr/>
        <p:txBody>
          <a:bodyPr/>
          <a:lstStyle/>
          <a:p>
            <a:r>
              <a:rPr lang="en-US" sz="2800" dirty="0"/>
              <a:t>Recent MNDOT surveys showed historic leveling (NAVD88) did not agree with new leveling.</a:t>
            </a:r>
          </a:p>
          <a:p>
            <a:r>
              <a:rPr lang="en-US" sz="2800" dirty="0"/>
              <a:t>NGS readjusted NW Minnesota (00000941).</a:t>
            </a:r>
          </a:p>
          <a:p>
            <a:r>
              <a:rPr lang="en-US" sz="2800" dirty="0"/>
              <a:t>Not all marks were included and the adjustment did not extend far into North Dakota.</a:t>
            </a:r>
          </a:p>
          <a:p>
            <a:r>
              <a:rPr lang="en-US" sz="2800" dirty="0"/>
              <a:t>So, heights pre-date August 2019 (00000941) and some post-date August 2019.</a:t>
            </a:r>
          </a:p>
          <a:p>
            <a:pPr lvl="1"/>
            <a:r>
              <a:rPr lang="en-US" sz="2400" dirty="0"/>
              <a:t>Pay attention to dates and adjustment references</a:t>
            </a:r>
          </a:p>
        </p:txBody>
      </p:sp>
      <p:sp>
        <p:nvSpPr>
          <p:cNvPr id="4" name="Date Placeholder 3">
            <a:extLst>
              <a:ext uri="{FF2B5EF4-FFF2-40B4-BE49-F238E27FC236}">
                <a16:creationId xmlns:a16="http://schemas.microsoft.com/office/drawing/2014/main" id="{773928FD-2298-44D8-9F65-3F5C47449340}"/>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DBC225A4-3BDA-43AD-8B64-CAC44B1E32F4}"/>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8FD9E236-33BF-450E-9AD7-9703DF89BBE9}"/>
              </a:ext>
            </a:extLst>
          </p:cNvPr>
          <p:cNvSpPr>
            <a:spLocks noGrp="1"/>
          </p:cNvSpPr>
          <p:nvPr>
            <p:ph type="sldNum" sz="quarter" idx="12"/>
          </p:nvPr>
        </p:nvSpPr>
        <p:spPr/>
        <p:txBody>
          <a:bodyPr/>
          <a:lstStyle/>
          <a:p>
            <a:pPr>
              <a:defRPr/>
            </a:pPr>
            <a:fld id="{EB6791C4-DF4E-4C17-A41C-B2BEB15390BD}" type="slidenum">
              <a:rPr lang="en-US" smtClean="0"/>
              <a:pPr>
                <a:defRPr/>
              </a:pPr>
              <a:t>60</a:t>
            </a:fld>
            <a:endParaRPr lang="en-US"/>
          </a:p>
        </p:txBody>
      </p:sp>
    </p:spTree>
    <p:extLst>
      <p:ext uri="{BB962C8B-B14F-4D97-AF65-F5344CB8AC3E}">
        <p14:creationId xmlns:p14="http://schemas.microsoft.com/office/powerpoint/2010/main" val="3885370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8ACE6-06E2-4016-BC03-06285779EECD}"/>
              </a:ext>
            </a:extLst>
          </p:cNvPr>
          <p:cNvSpPr>
            <a:spLocks noGrp="1"/>
          </p:cNvSpPr>
          <p:nvPr>
            <p:ph type="title"/>
          </p:nvPr>
        </p:nvSpPr>
        <p:spPr/>
        <p:txBody>
          <a:bodyPr/>
          <a:lstStyle/>
          <a:p>
            <a:r>
              <a:rPr lang="en-US" dirty="0"/>
              <a:t>NW Minnesota (00000941)</a:t>
            </a:r>
          </a:p>
        </p:txBody>
      </p:sp>
      <p:sp>
        <p:nvSpPr>
          <p:cNvPr id="4" name="Date Placeholder 3">
            <a:extLst>
              <a:ext uri="{FF2B5EF4-FFF2-40B4-BE49-F238E27FC236}">
                <a16:creationId xmlns:a16="http://schemas.microsoft.com/office/drawing/2014/main" id="{DB0FECE5-E0D7-457B-8602-9BD34BD75CCA}"/>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2A5CE420-CD97-484A-AD60-F69ABB759C69}"/>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A906BAD1-F5F2-4ED4-817E-1CA67D8EDFA3}"/>
              </a:ext>
            </a:extLst>
          </p:cNvPr>
          <p:cNvSpPr>
            <a:spLocks noGrp="1"/>
          </p:cNvSpPr>
          <p:nvPr>
            <p:ph type="sldNum" sz="quarter" idx="12"/>
          </p:nvPr>
        </p:nvSpPr>
        <p:spPr/>
        <p:txBody>
          <a:bodyPr/>
          <a:lstStyle/>
          <a:p>
            <a:pPr>
              <a:defRPr/>
            </a:pPr>
            <a:fld id="{EB6791C4-DF4E-4C17-A41C-B2BEB15390BD}" type="slidenum">
              <a:rPr lang="en-US" smtClean="0"/>
              <a:pPr>
                <a:defRPr/>
              </a:pPr>
              <a:t>61</a:t>
            </a:fld>
            <a:endParaRPr lang="en-US"/>
          </a:p>
        </p:txBody>
      </p:sp>
      <p:pic>
        <p:nvPicPr>
          <p:cNvPr id="7" name="Picture 6">
            <a:extLst>
              <a:ext uri="{FF2B5EF4-FFF2-40B4-BE49-F238E27FC236}">
                <a16:creationId xmlns:a16="http://schemas.microsoft.com/office/drawing/2014/main" id="{BEF3D20C-15B1-40CB-BC15-FFF9769352CA}"/>
              </a:ext>
            </a:extLst>
          </p:cNvPr>
          <p:cNvPicPr>
            <a:picLocks noChangeAspect="1"/>
          </p:cNvPicPr>
          <p:nvPr/>
        </p:nvPicPr>
        <p:blipFill>
          <a:blip r:embed="rId2"/>
          <a:stretch>
            <a:fillRect/>
          </a:stretch>
        </p:blipFill>
        <p:spPr>
          <a:xfrm>
            <a:off x="0" y="1325366"/>
            <a:ext cx="4150580" cy="5532634"/>
          </a:xfrm>
          <a:prstGeom prst="rect">
            <a:avLst/>
          </a:prstGeom>
        </p:spPr>
      </p:pic>
      <p:pic>
        <p:nvPicPr>
          <p:cNvPr id="8" name="Picture 7">
            <a:extLst>
              <a:ext uri="{FF2B5EF4-FFF2-40B4-BE49-F238E27FC236}">
                <a16:creationId xmlns:a16="http://schemas.microsoft.com/office/drawing/2014/main" id="{66124EF3-66FA-4ACE-81DA-08195DDC53AC}"/>
              </a:ext>
            </a:extLst>
          </p:cNvPr>
          <p:cNvPicPr>
            <a:picLocks noChangeAspect="1"/>
          </p:cNvPicPr>
          <p:nvPr/>
        </p:nvPicPr>
        <p:blipFill>
          <a:blip r:embed="rId3"/>
          <a:stretch>
            <a:fillRect/>
          </a:stretch>
        </p:blipFill>
        <p:spPr>
          <a:xfrm>
            <a:off x="4977192" y="1325366"/>
            <a:ext cx="4166808" cy="5532634"/>
          </a:xfrm>
          <a:prstGeom prst="rect">
            <a:avLst/>
          </a:prstGeom>
        </p:spPr>
      </p:pic>
      <p:sp>
        <p:nvSpPr>
          <p:cNvPr id="9" name="TextBox 8">
            <a:extLst>
              <a:ext uri="{FF2B5EF4-FFF2-40B4-BE49-F238E27FC236}">
                <a16:creationId xmlns:a16="http://schemas.microsoft.com/office/drawing/2014/main" id="{CCA9083C-7CA8-47C6-8438-3621FC5A6A61}"/>
              </a:ext>
            </a:extLst>
          </p:cNvPr>
          <p:cNvSpPr txBox="1"/>
          <p:nvPr/>
        </p:nvSpPr>
        <p:spPr>
          <a:xfrm>
            <a:off x="653266" y="1048306"/>
            <a:ext cx="2844048" cy="369332"/>
          </a:xfrm>
          <a:prstGeom prst="rect">
            <a:avLst/>
          </a:prstGeom>
          <a:noFill/>
        </p:spPr>
        <p:txBody>
          <a:bodyPr wrap="square" rtlCol="0">
            <a:spAutoFit/>
          </a:bodyPr>
          <a:lstStyle/>
          <a:p>
            <a:r>
              <a:rPr lang="en-US" dirty="0"/>
              <a:t>Marks included in 00000941</a:t>
            </a:r>
          </a:p>
        </p:txBody>
      </p:sp>
      <p:sp>
        <p:nvSpPr>
          <p:cNvPr id="10" name="TextBox 9">
            <a:extLst>
              <a:ext uri="{FF2B5EF4-FFF2-40B4-BE49-F238E27FC236}">
                <a16:creationId xmlns:a16="http://schemas.microsoft.com/office/drawing/2014/main" id="{97B6ECC2-3A92-4E59-A40F-27BC72F21733}"/>
              </a:ext>
            </a:extLst>
          </p:cNvPr>
          <p:cNvSpPr txBox="1"/>
          <p:nvPr/>
        </p:nvSpPr>
        <p:spPr>
          <a:xfrm>
            <a:off x="5484031" y="1079470"/>
            <a:ext cx="3153129" cy="369332"/>
          </a:xfrm>
          <a:prstGeom prst="rect">
            <a:avLst/>
          </a:prstGeom>
          <a:noFill/>
        </p:spPr>
        <p:txBody>
          <a:bodyPr wrap="square" rtlCol="0">
            <a:spAutoFit/>
          </a:bodyPr>
          <a:lstStyle/>
          <a:p>
            <a:r>
              <a:rPr lang="en-US" dirty="0"/>
              <a:t>Height changes in 00000941</a:t>
            </a:r>
          </a:p>
        </p:txBody>
      </p:sp>
      <p:sp>
        <p:nvSpPr>
          <p:cNvPr id="11" name="TextBox 10">
            <a:extLst>
              <a:ext uri="{FF2B5EF4-FFF2-40B4-BE49-F238E27FC236}">
                <a16:creationId xmlns:a16="http://schemas.microsoft.com/office/drawing/2014/main" id="{49E8C74F-37E7-4F28-9033-E3FCEB9F5B06}"/>
              </a:ext>
            </a:extLst>
          </p:cNvPr>
          <p:cNvSpPr txBox="1"/>
          <p:nvPr/>
        </p:nvSpPr>
        <p:spPr>
          <a:xfrm>
            <a:off x="7932168" y="3121223"/>
            <a:ext cx="1211832" cy="307777"/>
          </a:xfrm>
          <a:prstGeom prst="rect">
            <a:avLst/>
          </a:prstGeom>
          <a:noFill/>
        </p:spPr>
        <p:txBody>
          <a:bodyPr wrap="square" rtlCol="0">
            <a:spAutoFit/>
          </a:bodyPr>
          <a:lstStyle/>
          <a:p>
            <a:r>
              <a:rPr lang="en-US" sz="1400" dirty="0"/>
              <a:t>Fargo Inset</a:t>
            </a:r>
          </a:p>
        </p:txBody>
      </p:sp>
      <p:sp>
        <p:nvSpPr>
          <p:cNvPr id="12" name="TextBox 11">
            <a:extLst>
              <a:ext uri="{FF2B5EF4-FFF2-40B4-BE49-F238E27FC236}">
                <a16:creationId xmlns:a16="http://schemas.microsoft.com/office/drawing/2014/main" id="{F81E2C8B-378D-4E98-8BD0-D9A78FB59B3B}"/>
              </a:ext>
            </a:extLst>
          </p:cNvPr>
          <p:cNvSpPr txBox="1"/>
          <p:nvPr/>
        </p:nvSpPr>
        <p:spPr>
          <a:xfrm>
            <a:off x="1790874" y="1975548"/>
            <a:ext cx="2020839" cy="738664"/>
          </a:xfrm>
          <a:prstGeom prst="rect">
            <a:avLst/>
          </a:prstGeom>
          <a:noFill/>
        </p:spPr>
        <p:txBody>
          <a:bodyPr wrap="square" rtlCol="0">
            <a:spAutoFit/>
          </a:bodyPr>
          <a:lstStyle/>
          <a:p>
            <a:r>
              <a:rPr lang="en-US" sz="1400" i="1" dirty="0"/>
              <a:t>4699 marks</a:t>
            </a:r>
          </a:p>
          <a:p>
            <a:r>
              <a:rPr lang="en-US" sz="1400" i="1" dirty="0"/>
              <a:t>3450 miles of leveling</a:t>
            </a:r>
          </a:p>
          <a:p>
            <a:r>
              <a:rPr lang="en-US" sz="1400" i="1" dirty="0"/>
              <a:t>(red = constrained)</a:t>
            </a:r>
          </a:p>
        </p:txBody>
      </p:sp>
      <p:sp>
        <p:nvSpPr>
          <p:cNvPr id="14" name="TextBox 13">
            <a:extLst>
              <a:ext uri="{FF2B5EF4-FFF2-40B4-BE49-F238E27FC236}">
                <a16:creationId xmlns:a16="http://schemas.microsoft.com/office/drawing/2014/main" id="{B74BE126-F110-470E-8B59-D42B58815132}"/>
              </a:ext>
            </a:extLst>
          </p:cNvPr>
          <p:cNvSpPr txBox="1"/>
          <p:nvPr/>
        </p:nvSpPr>
        <p:spPr>
          <a:xfrm rot="20992106">
            <a:off x="3724764" y="3441774"/>
            <a:ext cx="1774005" cy="646331"/>
          </a:xfrm>
          <a:prstGeom prst="rect">
            <a:avLst/>
          </a:prstGeom>
          <a:noFill/>
        </p:spPr>
        <p:txBody>
          <a:bodyPr wrap="square" rtlCol="0">
            <a:spAutoFit/>
          </a:bodyPr>
          <a:lstStyle/>
          <a:p>
            <a:r>
              <a:rPr lang="en-US" sz="1200" dirty="0"/>
              <a:t>0.05 to 0.10 meter height change around Fargo ND &amp; Thief River Falls MN</a:t>
            </a:r>
          </a:p>
        </p:txBody>
      </p:sp>
      <p:sp>
        <p:nvSpPr>
          <p:cNvPr id="15" name="Rectangle 14">
            <a:extLst>
              <a:ext uri="{FF2B5EF4-FFF2-40B4-BE49-F238E27FC236}">
                <a16:creationId xmlns:a16="http://schemas.microsoft.com/office/drawing/2014/main" id="{33ADB5A4-865B-40D6-83F4-C4C9F7AA9793}"/>
              </a:ext>
            </a:extLst>
          </p:cNvPr>
          <p:cNvSpPr/>
          <p:nvPr/>
        </p:nvSpPr>
        <p:spPr>
          <a:xfrm>
            <a:off x="7715250" y="1350766"/>
            <a:ext cx="1384300" cy="2103634"/>
          </a:xfrm>
          <a:prstGeom prst="rect">
            <a:avLst/>
          </a:prstGeom>
          <a:solidFill>
            <a:srgbClr val="92D050">
              <a:alpha val="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420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081E-6E61-4E62-9448-D5391FF2DBE9}"/>
              </a:ext>
            </a:extLst>
          </p:cNvPr>
          <p:cNvSpPr>
            <a:spLocks noGrp="1"/>
          </p:cNvSpPr>
          <p:nvPr>
            <p:ph type="title"/>
          </p:nvPr>
        </p:nvSpPr>
        <p:spPr/>
        <p:txBody>
          <a:bodyPr/>
          <a:lstStyle/>
          <a:p>
            <a:r>
              <a:rPr lang="en-US" b="1" dirty="0"/>
              <a:t>Recommendations</a:t>
            </a:r>
            <a:endParaRPr lang="en-US" dirty="0"/>
          </a:p>
        </p:txBody>
      </p:sp>
      <p:sp>
        <p:nvSpPr>
          <p:cNvPr id="4" name="Date Placeholder 3">
            <a:extLst>
              <a:ext uri="{FF2B5EF4-FFF2-40B4-BE49-F238E27FC236}">
                <a16:creationId xmlns:a16="http://schemas.microsoft.com/office/drawing/2014/main" id="{4F7574D2-027F-4865-8886-FBB93BDAC9B7}"/>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03AA3D3A-0529-4943-B815-07AA636FA6AA}"/>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E2ADDF82-894B-4717-A063-A4568447A4FA}"/>
              </a:ext>
            </a:extLst>
          </p:cNvPr>
          <p:cNvSpPr>
            <a:spLocks noGrp="1"/>
          </p:cNvSpPr>
          <p:nvPr>
            <p:ph type="sldNum" sz="quarter" idx="12"/>
          </p:nvPr>
        </p:nvSpPr>
        <p:spPr/>
        <p:txBody>
          <a:bodyPr/>
          <a:lstStyle/>
          <a:p>
            <a:pPr>
              <a:defRPr/>
            </a:pPr>
            <a:fld id="{EB6791C4-DF4E-4C17-A41C-B2BEB15390BD}" type="slidenum">
              <a:rPr lang="en-US" smtClean="0"/>
              <a:pPr>
                <a:defRPr/>
              </a:pPr>
              <a:t>62</a:t>
            </a:fld>
            <a:endParaRPr lang="en-US"/>
          </a:p>
        </p:txBody>
      </p:sp>
      <p:sp>
        <p:nvSpPr>
          <p:cNvPr id="7" name="TextBox 6">
            <a:extLst>
              <a:ext uri="{FF2B5EF4-FFF2-40B4-BE49-F238E27FC236}">
                <a16:creationId xmlns:a16="http://schemas.microsoft.com/office/drawing/2014/main" id="{959BF4D3-310A-44CC-850F-ED589FFE8B1F}"/>
              </a:ext>
            </a:extLst>
          </p:cNvPr>
          <p:cNvSpPr txBox="1"/>
          <p:nvPr/>
        </p:nvSpPr>
        <p:spPr>
          <a:xfrm>
            <a:off x="457200" y="1582340"/>
            <a:ext cx="8229600" cy="4678204"/>
          </a:xfrm>
          <a:prstGeom prst="rect">
            <a:avLst/>
          </a:prstGeom>
          <a:noFill/>
        </p:spPr>
        <p:txBody>
          <a:bodyPr wrap="square" rtlCol="0">
            <a:spAutoFit/>
          </a:bodyPr>
          <a:lstStyle/>
          <a:p>
            <a:r>
              <a:rPr lang="en-US" sz="2800" b="1" dirty="0"/>
              <a:t>Recommendations</a:t>
            </a:r>
            <a:endParaRPr lang="en-US" sz="2800" dirty="0"/>
          </a:p>
          <a:p>
            <a:r>
              <a:rPr lang="en-US" sz="2800" dirty="0"/>
              <a:t>Users should conform their surveys and computations to be consistent with the heights used in crafting the many existing data products and maps that were based on the published heights prior to this August 2019 adjustment. </a:t>
            </a:r>
          </a:p>
          <a:p>
            <a:r>
              <a:rPr lang="en-US" sz="2800" dirty="0"/>
              <a:t> </a:t>
            </a:r>
          </a:p>
          <a:p>
            <a:r>
              <a:rPr lang="en-US" sz="2800" dirty="0"/>
              <a:t>Users should not mix heights from the August 2019 adjustment (00000941) with heights from other references, especially if height differences are large.</a:t>
            </a:r>
          </a:p>
          <a:p>
            <a:endParaRPr lang="en-US" dirty="0"/>
          </a:p>
        </p:txBody>
      </p:sp>
    </p:spTree>
    <p:extLst>
      <p:ext uri="{BB962C8B-B14F-4D97-AF65-F5344CB8AC3E}">
        <p14:creationId xmlns:p14="http://schemas.microsoft.com/office/powerpoint/2010/main" val="4190454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dggs.alaska.gov/file_transfer/for_CO-OPS/2014_aerial_test/UNK_FishDock_ortho_screengrab.JPG"/>
          <p:cNvPicPr>
            <a:picLocks noChangeAspect="1" noChangeArrowheads="1"/>
          </p:cNvPicPr>
          <p:nvPr/>
        </p:nvPicPr>
        <p:blipFill rotWithShape="1">
          <a:blip r:embed="rId2">
            <a:duotone>
              <a:prstClr val="black"/>
              <a:schemeClr val="accent1">
                <a:tint val="45000"/>
                <a:satMod val="400000"/>
              </a:schemeClr>
            </a:duotone>
            <a:extLst>
              <a:ext uri="{28A0092B-C50C-407E-A947-70E740481C1C}">
                <a14:useLocalDpi xmlns:a14="http://schemas.microsoft.com/office/drawing/2010/main" val="0"/>
              </a:ext>
            </a:extLst>
          </a:blip>
          <a:srcRect r="60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rgbClr val="10253F">
              <a:alpha val="69804"/>
            </a:srgbClr>
          </a:solidFill>
        </p:spPr>
        <p:txBody>
          <a:bodyPr/>
          <a:lstStyle/>
          <a:p>
            <a:r>
              <a:rPr lang="en-US" dirty="0">
                <a:solidFill>
                  <a:schemeClr val="bg1"/>
                </a:solidFill>
              </a:rPr>
              <a:t>DOCUMENTATION OF DATUMS (metadata)</a:t>
            </a:r>
          </a:p>
        </p:txBody>
      </p:sp>
      <p:sp>
        <p:nvSpPr>
          <p:cNvPr id="6" name="Text Placeholder 5"/>
          <p:cNvSpPr>
            <a:spLocks noGrp="1"/>
          </p:cNvSpPr>
          <p:nvPr>
            <p:ph type="body" idx="1"/>
          </p:nvPr>
        </p:nvSpPr>
        <p:spPr>
          <a:xfrm>
            <a:off x="722313" y="3846286"/>
            <a:ext cx="7772400" cy="560614"/>
          </a:xfrm>
          <a:solidFill>
            <a:srgbClr val="10253F">
              <a:alpha val="69804"/>
            </a:srgbClr>
          </a:solidFill>
        </p:spPr>
        <p:txBody>
          <a:bodyPr/>
          <a:lstStyle/>
          <a:p>
            <a:r>
              <a:rPr lang="en-US" dirty="0">
                <a:solidFill>
                  <a:schemeClr val="bg1"/>
                </a:solidFill>
              </a:rPr>
              <a:t>Practical Guidance on</a:t>
            </a:r>
          </a:p>
        </p:txBody>
      </p:sp>
      <p:sp>
        <p:nvSpPr>
          <p:cNvPr id="2" name="Date Placeholder 1">
            <a:extLst>
              <a:ext uri="{FF2B5EF4-FFF2-40B4-BE49-F238E27FC236}">
                <a16:creationId xmlns:a16="http://schemas.microsoft.com/office/drawing/2014/main" id="{50AD2D77-7BB3-4C2D-B555-CD772967D61B}"/>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C679AC68-AF34-47D8-AA18-3972906E7A3C}"/>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660C5310-A76D-417D-810E-BB2BA282E2B1}"/>
              </a:ext>
            </a:extLst>
          </p:cNvPr>
          <p:cNvSpPr>
            <a:spLocks noGrp="1"/>
          </p:cNvSpPr>
          <p:nvPr>
            <p:ph type="sldNum" sz="quarter" idx="12"/>
          </p:nvPr>
        </p:nvSpPr>
        <p:spPr/>
        <p:txBody>
          <a:bodyPr/>
          <a:lstStyle/>
          <a:p>
            <a:pPr>
              <a:defRPr/>
            </a:pPr>
            <a:fld id="{70739471-F808-4705-A7AA-D92294A1C557}" type="slidenum">
              <a:rPr lang="en-US" smtClean="0"/>
              <a:pPr>
                <a:defRPr/>
              </a:pPr>
              <a:t>63</a:t>
            </a:fld>
            <a:endParaRPr lang="en-US"/>
          </a:p>
        </p:txBody>
      </p:sp>
    </p:spTree>
    <p:extLst>
      <p:ext uri="{BB962C8B-B14F-4D97-AF65-F5344CB8AC3E}">
        <p14:creationId xmlns:p14="http://schemas.microsoft.com/office/powerpoint/2010/main" val="2030490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u="sng" dirty="0"/>
              <a:t>Complete</a:t>
            </a:r>
            <a:r>
              <a:rPr lang="en-US" dirty="0"/>
              <a:t> Nomenclature</a:t>
            </a:r>
          </a:p>
        </p:txBody>
      </p:sp>
      <p:sp>
        <p:nvSpPr>
          <p:cNvPr id="4" name="TextBox 3"/>
          <p:cNvSpPr txBox="1"/>
          <p:nvPr/>
        </p:nvSpPr>
        <p:spPr>
          <a:xfrm>
            <a:off x="0" y="1240093"/>
            <a:ext cx="9143999" cy="923330"/>
          </a:xfrm>
          <a:prstGeom prst="rect">
            <a:avLst/>
          </a:prstGeom>
          <a:noFill/>
        </p:spPr>
        <p:txBody>
          <a:bodyPr wrap="square" rtlCol="0">
            <a:spAutoFit/>
          </a:bodyPr>
          <a:lstStyle/>
          <a:p>
            <a:r>
              <a:rPr lang="en-US" sz="5400" dirty="0"/>
              <a:t>NAD83 (2011) epoch 2010.00</a:t>
            </a:r>
          </a:p>
        </p:txBody>
      </p:sp>
      <p:sp>
        <p:nvSpPr>
          <p:cNvPr id="5" name="Right Brace 4"/>
          <p:cNvSpPr/>
          <p:nvPr/>
        </p:nvSpPr>
        <p:spPr>
          <a:xfrm rot="5400000">
            <a:off x="1021137" y="1248875"/>
            <a:ext cx="370726" cy="20828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6" name="Right Brace 5"/>
          <p:cNvSpPr/>
          <p:nvPr/>
        </p:nvSpPr>
        <p:spPr>
          <a:xfrm rot="5400000">
            <a:off x="3061034" y="1355277"/>
            <a:ext cx="380332" cy="1879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 name="Right Brace 6"/>
          <p:cNvSpPr/>
          <p:nvPr/>
        </p:nvSpPr>
        <p:spPr>
          <a:xfrm rot="5400000">
            <a:off x="6409029" y="-15943"/>
            <a:ext cx="389941" cy="45974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p:cNvSpPr txBox="1"/>
          <p:nvPr/>
        </p:nvSpPr>
        <p:spPr>
          <a:xfrm>
            <a:off x="96839" y="2506912"/>
            <a:ext cx="2070100" cy="369332"/>
          </a:xfrm>
          <a:prstGeom prst="rect">
            <a:avLst/>
          </a:prstGeom>
          <a:noFill/>
        </p:spPr>
        <p:txBody>
          <a:bodyPr wrap="square" rtlCol="0">
            <a:spAutoFit/>
          </a:bodyPr>
          <a:lstStyle/>
          <a:p>
            <a:pPr algn="ctr"/>
            <a:r>
              <a:rPr lang="en-US" dirty="0"/>
              <a:t>Horizontal Datum</a:t>
            </a:r>
          </a:p>
        </p:txBody>
      </p:sp>
      <p:sp>
        <p:nvSpPr>
          <p:cNvPr id="11" name="TextBox 10"/>
          <p:cNvSpPr txBox="1"/>
          <p:nvPr/>
        </p:nvSpPr>
        <p:spPr>
          <a:xfrm>
            <a:off x="2098677" y="2475638"/>
            <a:ext cx="2749550" cy="369332"/>
          </a:xfrm>
          <a:prstGeom prst="rect">
            <a:avLst/>
          </a:prstGeom>
          <a:noFill/>
        </p:spPr>
        <p:txBody>
          <a:bodyPr wrap="square" rtlCol="0">
            <a:spAutoFit/>
          </a:bodyPr>
          <a:lstStyle/>
          <a:p>
            <a:pPr algn="ctr"/>
            <a:r>
              <a:rPr lang="en-US" dirty="0"/>
              <a:t>Realization/Adjustment</a:t>
            </a:r>
          </a:p>
        </p:txBody>
      </p:sp>
      <p:sp>
        <p:nvSpPr>
          <p:cNvPr id="12" name="TextBox 11"/>
          <p:cNvSpPr txBox="1"/>
          <p:nvPr/>
        </p:nvSpPr>
        <p:spPr>
          <a:xfrm>
            <a:off x="5670549" y="2506912"/>
            <a:ext cx="2070100" cy="369332"/>
          </a:xfrm>
          <a:prstGeom prst="rect">
            <a:avLst/>
          </a:prstGeom>
          <a:noFill/>
        </p:spPr>
        <p:txBody>
          <a:bodyPr wrap="square" rtlCol="0">
            <a:spAutoFit/>
          </a:bodyPr>
          <a:lstStyle/>
          <a:p>
            <a:pPr algn="ctr"/>
            <a:r>
              <a:rPr lang="en-US" dirty="0"/>
              <a:t>Reference Epoch</a:t>
            </a:r>
          </a:p>
        </p:txBody>
      </p:sp>
      <p:sp>
        <p:nvSpPr>
          <p:cNvPr id="3" name="Date Placeholder 2">
            <a:extLst>
              <a:ext uri="{FF2B5EF4-FFF2-40B4-BE49-F238E27FC236}">
                <a16:creationId xmlns:a16="http://schemas.microsoft.com/office/drawing/2014/main" id="{A257A9F7-D733-4031-8968-773378C150C5}"/>
              </a:ext>
            </a:extLst>
          </p:cNvPr>
          <p:cNvSpPr>
            <a:spLocks noGrp="1"/>
          </p:cNvSpPr>
          <p:nvPr>
            <p:ph type="dt" sz="half" idx="10"/>
          </p:nvPr>
        </p:nvSpPr>
        <p:spPr/>
        <p:txBody>
          <a:bodyPr/>
          <a:lstStyle/>
          <a:p>
            <a:pPr>
              <a:defRPr/>
            </a:pPr>
            <a:r>
              <a:rPr lang="en-US"/>
              <a:t>November 14, 2019</a:t>
            </a:r>
          </a:p>
        </p:txBody>
      </p:sp>
      <p:sp>
        <p:nvSpPr>
          <p:cNvPr id="9" name="Footer Placeholder 8">
            <a:extLst>
              <a:ext uri="{FF2B5EF4-FFF2-40B4-BE49-F238E27FC236}">
                <a16:creationId xmlns:a16="http://schemas.microsoft.com/office/drawing/2014/main" id="{1016626E-1ED0-4475-8BC0-A2F43176BE6B}"/>
              </a:ext>
            </a:extLst>
          </p:cNvPr>
          <p:cNvSpPr>
            <a:spLocks noGrp="1"/>
          </p:cNvSpPr>
          <p:nvPr>
            <p:ph type="ftr" sz="quarter" idx="11"/>
          </p:nvPr>
        </p:nvSpPr>
        <p:spPr/>
        <p:txBody>
          <a:bodyPr/>
          <a:lstStyle/>
          <a:p>
            <a:pPr>
              <a:defRPr/>
            </a:pPr>
            <a:r>
              <a:rPr lang="en-US"/>
              <a:t>MN Assoc of Floodplain Managers</a:t>
            </a:r>
          </a:p>
        </p:txBody>
      </p:sp>
      <p:sp>
        <p:nvSpPr>
          <p:cNvPr id="10" name="Slide Number Placeholder 9">
            <a:extLst>
              <a:ext uri="{FF2B5EF4-FFF2-40B4-BE49-F238E27FC236}">
                <a16:creationId xmlns:a16="http://schemas.microsoft.com/office/drawing/2014/main" id="{BA690C14-364B-42EF-A301-FE2EA03E5E1A}"/>
              </a:ext>
            </a:extLst>
          </p:cNvPr>
          <p:cNvSpPr>
            <a:spLocks noGrp="1"/>
          </p:cNvSpPr>
          <p:nvPr>
            <p:ph type="sldNum" sz="quarter" idx="12"/>
          </p:nvPr>
        </p:nvSpPr>
        <p:spPr/>
        <p:txBody>
          <a:bodyPr/>
          <a:lstStyle/>
          <a:p>
            <a:pPr>
              <a:defRPr/>
            </a:pPr>
            <a:fld id="{EB6791C4-DF4E-4C17-A41C-B2BEB15390BD}" type="slidenum">
              <a:rPr lang="en-US" smtClean="0"/>
              <a:pPr>
                <a:defRPr/>
              </a:pPr>
              <a:t>64</a:t>
            </a:fld>
            <a:endParaRPr lang="en-US"/>
          </a:p>
        </p:txBody>
      </p:sp>
      <p:sp>
        <p:nvSpPr>
          <p:cNvPr id="13" name="TextBox 12">
            <a:extLst>
              <a:ext uri="{FF2B5EF4-FFF2-40B4-BE49-F238E27FC236}">
                <a16:creationId xmlns:a16="http://schemas.microsoft.com/office/drawing/2014/main" id="{D42BE4B3-ACB9-4B4D-9C6E-F8D905DBEF0D}"/>
              </a:ext>
            </a:extLst>
          </p:cNvPr>
          <p:cNvSpPr txBox="1"/>
          <p:nvPr/>
        </p:nvSpPr>
        <p:spPr>
          <a:xfrm>
            <a:off x="574158" y="3051544"/>
            <a:ext cx="1271643" cy="1200329"/>
          </a:xfrm>
          <a:prstGeom prst="rect">
            <a:avLst/>
          </a:prstGeom>
          <a:noFill/>
        </p:spPr>
        <p:txBody>
          <a:bodyPr wrap="square" rtlCol="0">
            <a:spAutoFit/>
          </a:bodyPr>
          <a:lstStyle/>
          <a:p>
            <a:r>
              <a:rPr lang="en-US" dirty="0"/>
              <a:t>USSD</a:t>
            </a:r>
          </a:p>
          <a:p>
            <a:r>
              <a:rPr lang="en-US" dirty="0"/>
              <a:t>NAD27</a:t>
            </a:r>
          </a:p>
          <a:p>
            <a:r>
              <a:rPr lang="en-US" dirty="0"/>
              <a:t>NAD83</a:t>
            </a:r>
          </a:p>
          <a:p>
            <a:r>
              <a:rPr lang="en-US" dirty="0"/>
              <a:t>NATRF2022</a:t>
            </a:r>
          </a:p>
        </p:txBody>
      </p:sp>
      <p:sp>
        <p:nvSpPr>
          <p:cNvPr id="28" name="TextBox 27">
            <a:extLst>
              <a:ext uri="{FF2B5EF4-FFF2-40B4-BE49-F238E27FC236}">
                <a16:creationId xmlns:a16="http://schemas.microsoft.com/office/drawing/2014/main" id="{78603E83-540A-4DF8-BF24-F299D20C483B}"/>
              </a:ext>
            </a:extLst>
          </p:cNvPr>
          <p:cNvSpPr txBox="1"/>
          <p:nvPr/>
        </p:nvSpPr>
        <p:spPr>
          <a:xfrm>
            <a:off x="2785895" y="3116178"/>
            <a:ext cx="869362" cy="1200329"/>
          </a:xfrm>
          <a:prstGeom prst="rect">
            <a:avLst/>
          </a:prstGeom>
          <a:noFill/>
        </p:spPr>
        <p:txBody>
          <a:bodyPr wrap="square" rtlCol="0">
            <a:spAutoFit/>
          </a:bodyPr>
          <a:lstStyle/>
          <a:p>
            <a:r>
              <a:rPr lang="en-US" dirty="0"/>
              <a:t>1986</a:t>
            </a:r>
          </a:p>
          <a:p>
            <a:r>
              <a:rPr lang="en-US" dirty="0"/>
              <a:t>1996</a:t>
            </a:r>
          </a:p>
          <a:p>
            <a:r>
              <a:rPr lang="en-US" dirty="0"/>
              <a:t>2007</a:t>
            </a:r>
          </a:p>
          <a:p>
            <a:r>
              <a:rPr lang="en-US" dirty="0"/>
              <a:t>2011</a:t>
            </a:r>
          </a:p>
        </p:txBody>
      </p:sp>
      <p:sp>
        <p:nvSpPr>
          <p:cNvPr id="29" name="TextBox 28">
            <a:extLst>
              <a:ext uri="{FF2B5EF4-FFF2-40B4-BE49-F238E27FC236}">
                <a16:creationId xmlns:a16="http://schemas.microsoft.com/office/drawing/2014/main" id="{9120E908-69C6-4923-B925-FC8757F8A4A8}"/>
              </a:ext>
            </a:extLst>
          </p:cNvPr>
          <p:cNvSpPr txBox="1"/>
          <p:nvPr/>
        </p:nvSpPr>
        <p:spPr>
          <a:xfrm>
            <a:off x="6053487" y="3044449"/>
            <a:ext cx="1687162" cy="923330"/>
          </a:xfrm>
          <a:prstGeom prst="rect">
            <a:avLst/>
          </a:prstGeom>
          <a:noFill/>
        </p:spPr>
        <p:txBody>
          <a:bodyPr wrap="square" rtlCol="0">
            <a:spAutoFit/>
          </a:bodyPr>
          <a:lstStyle/>
          <a:p>
            <a:r>
              <a:rPr lang="en-US" dirty="0"/>
              <a:t>Epoch 1991.0</a:t>
            </a:r>
          </a:p>
          <a:p>
            <a:r>
              <a:rPr lang="en-US" dirty="0"/>
              <a:t>Epoch 2010.0</a:t>
            </a:r>
          </a:p>
          <a:p>
            <a:r>
              <a:rPr lang="en-US" dirty="0"/>
              <a:t>Epoch 2025.0</a:t>
            </a:r>
          </a:p>
        </p:txBody>
      </p:sp>
      <p:sp>
        <p:nvSpPr>
          <p:cNvPr id="18" name="TextBox 17">
            <a:extLst>
              <a:ext uri="{FF2B5EF4-FFF2-40B4-BE49-F238E27FC236}">
                <a16:creationId xmlns:a16="http://schemas.microsoft.com/office/drawing/2014/main" id="{D00D76F6-E96F-487D-9D88-49481D740A34}"/>
              </a:ext>
            </a:extLst>
          </p:cNvPr>
          <p:cNvSpPr txBox="1"/>
          <p:nvPr/>
        </p:nvSpPr>
        <p:spPr>
          <a:xfrm rot="21415859">
            <a:off x="1366837" y="5465512"/>
            <a:ext cx="6410324" cy="646331"/>
          </a:xfrm>
          <a:prstGeom prst="rect">
            <a:avLst/>
          </a:prstGeom>
          <a:solidFill>
            <a:srgbClr val="FF0000">
              <a:alpha val="15000"/>
            </a:srgbClr>
          </a:solidFill>
        </p:spPr>
        <p:txBody>
          <a:bodyPr wrap="square" rtlCol="0">
            <a:spAutoFit/>
          </a:bodyPr>
          <a:lstStyle/>
          <a:p>
            <a:r>
              <a:rPr lang="en-US" dirty="0"/>
              <a:t>Your report should have a paragraph describing the sources and methods used to determine the horizontal coordinate system used</a:t>
            </a:r>
          </a:p>
        </p:txBody>
      </p:sp>
    </p:spTree>
    <p:extLst>
      <p:ext uri="{BB962C8B-B14F-4D97-AF65-F5344CB8AC3E}">
        <p14:creationId xmlns:p14="http://schemas.microsoft.com/office/powerpoint/2010/main" val="1360101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3612-35F2-4B3F-B64A-4B89FBD082C6}"/>
              </a:ext>
            </a:extLst>
          </p:cNvPr>
          <p:cNvSpPr>
            <a:spLocks noGrp="1"/>
          </p:cNvSpPr>
          <p:nvPr>
            <p:ph type="title"/>
          </p:nvPr>
        </p:nvSpPr>
        <p:spPr/>
        <p:txBody>
          <a:bodyPr/>
          <a:lstStyle/>
          <a:p>
            <a:r>
              <a:rPr lang="en-US" dirty="0"/>
              <a:t>Use </a:t>
            </a:r>
            <a:r>
              <a:rPr lang="en-US" u="sng" dirty="0"/>
              <a:t>Complete</a:t>
            </a:r>
            <a:r>
              <a:rPr lang="en-US" dirty="0"/>
              <a:t> Nomenclature</a:t>
            </a:r>
          </a:p>
        </p:txBody>
      </p:sp>
      <p:sp>
        <p:nvSpPr>
          <p:cNvPr id="4" name="Date Placeholder 3">
            <a:extLst>
              <a:ext uri="{FF2B5EF4-FFF2-40B4-BE49-F238E27FC236}">
                <a16:creationId xmlns:a16="http://schemas.microsoft.com/office/drawing/2014/main" id="{9A5FB7A4-936A-45BC-9E3C-4A6A817C599B}"/>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81924CE9-AEB1-4A01-B490-660A483CCDCD}"/>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039A33AB-1051-4D21-9242-6131067F4558}"/>
              </a:ext>
            </a:extLst>
          </p:cNvPr>
          <p:cNvSpPr>
            <a:spLocks noGrp="1"/>
          </p:cNvSpPr>
          <p:nvPr>
            <p:ph type="sldNum" sz="quarter" idx="12"/>
          </p:nvPr>
        </p:nvSpPr>
        <p:spPr/>
        <p:txBody>
          <a:bodyPr/>
          <a:lstStyle/>
          <a:p>
            <a:pPr>
              <a:defRPr/>
            </a:pPr>
            <a:fld id="{EB6791C4-DF4E-4C17-A41C-B2BEB15390BD}" type="slidenum">
              <a:rPr lang="en-US" smtClean="0"/>
              <a:pPr>
                <a:defRPr/>
              </a:pPr>
              <a:t>65</a:t>
            </a:fld>
            <a:endParaRPr lang="en-US"/>
          </a:p>
        </p:txBody>
      </p:sp>
      <p:sp>
        <p:nvSpPr>
          <p:cNvPr id="7" name="TextBox 6">
            <a:extLst>
              <a:ext uri="{FF2B5EF4-FFF2-40B4-BE49-F238E27FC236}">
                <a16:creationId xmlns:a16="http://schemas.microsoft.com/office/drawing/2014/main" id="{2CB432A1-6425-4588-A9DD-1E7D9A239BE8}"/>
              </a:ext>
            </a:extLst>
          </p:cNvPr>
          <p:cNvSpPr txBox="1"/>
          <p:nvPr/>
        </p:nvSpPr>
        <p:spPr>
          <a:xfrm>
            <a:off x="133755" y="1417638"/>
            <a:ext cx="9143999" cy="830997"/>
          </a:xfrm>
          <a:prstGeom prst="rect">
            <a:avLst/>
          </a:prstGeom>
          <a:noFill/>
        </p:spPr>
        <p:txBody>
          <a:bodyPr wrap="square" rtlCol="0">
            <a:spAutoFit/>
          </a:bodyPr>
          <a:lstStyle/>
          <a:p>
            <a:r>
              <a:rPr lang="en-US" sz="4800" dirty="0"/>
              <a:t>NAVD88 </a:t>
            </a:r>
            <a:r>
              <a:rPr lang="en-US" sz="4800" i="1" dirty="0">
                <a:solidFill>
                  <a:schemeClr val="bg1">
                    <a:lumMod val="65000"/>
                  </a:schemeClr>
                </a:solidFill>
              </a:rPr>
              <a:t>(</a:t>
            </a:r>
            <a:r>
              <a:rPr lang="en-US" sz="4400" i="1" dirty="0">
                <a:solidFill>
                  <a:schemeClr val="bg1">
                    <a:lumMod val="65000"/>
                  </a:schemeClr>
                </a:solidFill>
              </a:rPr>
              <a:t>ell </a:t>
            </a:r>
            <a:r>
              <a:rPr lang="en-US" sz="4400" i="1" dirty="0" err="1">
                <a:solidFill>
                  <a:schemeClr val="bg1">
                    <a:lumMod val="65000"/>
                  </a:schemeClr>
                </a:solidFill>
              </a:rPr>
              <a:t>ht</a:t>
            </a:r>
            <a:r>
              <a:rPr lang="en-US" sz="4400" i="1" dirty="0">
                <a:solidFill>
                  <a:schemeClr val="bg1">
                    <a:lumMod val="65000"/>
                  </a:schemeClr>
                </a:solidFill>
              </a:rPr>
              <a:t> source, Geoid Model)</a:t>
            </a:r>
            <a:endParaRPr lang="en-US" sz="4800" i="1" dirty="0">
              <a:solidFill>
                <a:schemeClr val="bg1">
                  <a:lumMod val="65000"/>
                </a:schemeClr>
              </a:solidFill>
            </a:endParaRPr>
          </a:p>
        </p:txBody>
      </p:sp>
      <p:sp>
        <p:nvSpPr>
          <p:cNvPr id="8" name="Right Brace 7">
            <a:extLst>
              <a:ext uri="{FF2B5EF4-FFF2-40B4-BE49-F238E27FC236}">
                <a16:creationId xmlns:a16="http://schemas.microsoft.com/office/drawing/2014/main" id="{A7F8D00C-B629-46A1-B484-9249F796DF83}"/>
              </a:ext>
            </a:extLst>
          </p:cNvPr>
          <p:cNvSpPr/>
          <p:nvPr/>
        </p:nvSpPr>
        <p:spPr>
          <a:xfrm rot="5400000">
            <a:off x="1260679" y="1346034"/>
            <a:ext cx="260751" cy="21336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36C45A99-290E-4EFE-9456-03774457DAC5}"/>
              </a:ext>
            </a:extLst>
          </p:cNvPr>
          <p:cNvSpPr/>
          <p:nvPr/>
        </p:nvSpPr>
        <p:spPr>
          <a:xfrm rot="5400000">
            <a:off x="5472421" y="-653740"/>
            <a:ext cx="317801" cy="6110959"/>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EE6DB79B-410F-44EF-8AC8-400BE4F31A7C}"/>
              </a:ext>
            </a:extLst>
          </p:cNvPr>
          <p:cNvSpPr txBox="1"/>
          <p:nvPr/>
        </p:nvSpPr>
        <p:spPr>
          <a:xfrm>
            <a:off x="356004" y="2662475"/>
            <a:ext cx="2070100" cy="369332"/>
          </a:xfrm>
          <a:prstGeom prst="rect">
            <a:avLst/>
          </a:prstGeom>
          <a:noFill/>
        </p:spPr>
        <p:txBody>
          <a:bodyPr wrap="square" rtlCol="0">
            <a:spAutoFit/>
          </a:bodyPr>
          <a:lstStyle/>
          <a:p>
            <a:pPr algn="ctr"/>
            <a:r>
              <a:rPr lang="en-US" dirty="0"/>
              <a:t>Vertical Datum</a:t>
            </a:r>
          </a:p>
        </p:txBody>
      </p:sp>
      <p:sp>
        <p:nvSpPr>
          <p:cNvPr id="12" name="TextBox 11">
            <a:extLst>
              <a:ext uri="{FF2B5EF4-FFF2-40B4-BE49-F238E27FC236}">
                <a16:creationId xmlns:a16="http://schemas.microsoft.com/office/drawing/2014/main" id="{D2A142A3-DA6F-4FDF-8DF3-9A827496606B}"/>
              </a:ext>
            </a:extLst>
          </p:cNvPr>
          <p:cNvSpPr txBox="1"/>
          <p:nvPr/>
        </p:nvSpPr>
        <p:spPr>
          <a:xfrm>
            <a:off x="3970219" y="3280033"/>
            <a:ext cx="4422185" cy="646331"/>
          </a:xfrm>
          <a:prstGeom prst="rect">
            <a:avLst/>
          </a:prstGeom>
          <a:noFill/>
        </p:spPr>
        <p:txBody>
          <a:bodyPr wrap="square" rtlCol="0">
            <a:spAutoFit/>
          </a:bodyPr>
          <a:lstStyle/>
          <a:p>
            <a:r>
              <a:rPr lang="en-US" dirty="0"/>
              <a:t>For NGS-published leveling-derived Heights:</a:t>
            </a:r>
          </a:p>
          <a:p>
            <a:r>
              <a:rPr lang="en-US" dirty="0"/>
              <a:t>PID PP0082, dated 06/15/91</a:t>
            </a:r>
          </a:p>
        </p:txBody>
      </p:sp>
      <p:sp>
        <p:nvSpPr>
          <p:cNvPr id="14" name="TextBox 13">
            <a:extLst>
              <a:ext uri="{FF2B5EF4-FFF2-40B4-BE49-F238E27FC236}">
                <a16:creationId xmlns:a16="http://schemas.microsoft.com/office/drawing/2014/main" id="{EBC0AC98-543E-4581-81CC-E0716D57FC6C}"/>
              </a:ext>
            </a:extLst>
          </p:cNvPr>
          <p:cNvSpPr txBox="1"/>
          <p:nvPr/>
        </p:nvSpPr>
        <p:spPr>
          <a:xfrm>
            <a:off x="574158" y="3051544"/>
            <a:ext cx="1360968" cy="1200329"/>
          </a:xfrm>
          <a:prstGeom prst="rect">
            <a:avLst/>
          </a:prstGeom>
          <a:noFill/>
        </p:spPr>
        <p:txBody>
          <a:bodyPr wrap="square" rtlCol="0">
            <a:spAutoFit/>
          </a:bodyPr>
          <a:lstStyle/>
          <a:p>
            <a:r>
              <a:rPr lang="en-US" dirty="0"/>
              <a:t>GA1912 ?</a:t>
            </a:r>
          </a:p>
          <a:p>
            <a:r>
              <a:rPr lang="en-US" dirty="0"/>
              <a:t>NGVD29</a:t>
            </a:r>
          </a:p>
          <a:p>
            <a:r>
              <a:rPr lang="en-US" dirty="0"/>
              <a:t>NAVD88</a:t>
            </a:r>
          </a:p>
          <a:p>
            <a:r>
              <a:rPr lang="en-US" dirty="0"/>
              <a:t>NAPGD2022</a:t>
            </a:r>
          </a:p>
        </p:txBody>
      </p:sp>
      <p:sp>
        <p:nvSpPr>
          <p:cNvPr id="16" name="TextBox 15">
            <a:extLst>
              <a:ext uri="{FF2B5EF4-FFF2-40B4-BE49-F238E27FC236}">
                <a16:creationId xmlns:a16="http://schemas.microsoft.com/office/drawing/2014/main" id="{EA47DF47-A7E9-4D19-BEB1-C8D7689A9FE4}"/>
              </a:ext>
            </a:extLst>
          </p:cNvPr>
          <p:cNvSpPr txBox="1"/>
          <p:nvPr/>
        </p:nvSpPr>
        <p:spPr>
          <a:xfrm>
            <a:off x="3970220" y="2662475"/>
            <a:ext cx="3322201" cy="646331"/>
          </a:xfrm>
          <a:prstGeom prst="rect">
            <a:avLst/>
          </a:prstGeom>
          <a:noFill/>
        </p:spPr>
        <p:txBody>
          <a:bodyPr wrap="square" rtlCol="0">
            <a:spAutoFit/>
          </a:bodyPr>
          <a:lstStyle/>
          <a:p>
            <a:r>
              <a:rPr lang="en-US" dirty="0"/>
              <a:t>For GPS-derived Heights:</a:t>
            </a:r>
          </a:p>
          <a:p>
            <a:r>
              <a:rPr lang="en-US" dirty="0"/>
              <a:t>NAD83(2011), 2010.0, GEOID12B</a:t>
            </a:r>
          </a:p>
        </p:txBody>
      </p:sp>
      <p:sp>
        <p:nvSpPr>
          <p:cNvPr id="13" name="TextBox 12">
            <a:extLst>
              <a:ext uri="{FF2B5EF4-FFF2-40B4-BE49-F238E27FC236}">
                <a16:creationId xmlns:a16="http://schemas.microsoft.com/office/drawing/2014/main" id="{7CDA53DA-55CB-4906-B69F-482796658398}"/>
              </a:ext>
            </a:extLst>
          </p:cNvPr>
          <p:cNvSpPr txBox="1"/>
          <p:nvPr/>
        </p:nvSpPr>
        <p:spPr>
          <a:xfrm>
            <a:off x="3970218" y="3887190"/>
            <a:ext cx="4422185" cy="646331"/>
          </a:xfrm>
          <a:prstGeom prst="rect">
            <a:avLst/>
          </a:prstGeom>
          <a:noFill/>
        </p:spPr>
        <p:txBody>
          <a:bodyPr wrap="square" rtlCol="0">
            <a:spAutoFit/>
          </a:bodyPr>
          <a:lstStyle/>
          <a:p>
            <a:r>
              <a:rPr lang="en-US" dirty="0"/>
              <a:t>For non-published leveling-derived Heights:</a:t>
            </a:r>
          </a:p>
          <a:p>
            <a:r>
              <a:rPr lang="en-US" dirty="0"/>
              <a:t>PID PP0082, dated 06/15/91</a:t>
            </a:r>
          </a:p>
        </p:txBody>
      </p:sp>
      <p:sp>
        <p:nvSpPr>
          <p:cNvPr id="15" name="TextBox 14">
            <a:extLst>
              <a:ext uri="{FF2B5EF4-FFF2-40B4-BE49-F238E27FC236}">
                <a16:creationId xmlns:a16="http://schemas.microsoft.com/office/drawing/2014/main" id="{A6438C85-45F9-43A6-8CD6-71BF6713FF03}"/>
              </a:ext>
            </a:extLst>
          </p:cNvPr>
          <p:cNvSpPr txBox="1"/>
          <p:nvPr/>
        </p:nvSpPr>
        <p:spPr>
          <a:xfrm>
            <a:off x="3970218" y="4546209"/>
            <a:ext cx="5021381" cy="646331"/>
          </a:xfrm>
          <a:prstGeom prst="rect">
            <a:avLst/>
          </a:prstGeom>
          <a:noFill/>
        </p:spPr>
        <p:txBody>
          <a:bodyPr wrap="square" rtlCol="0">
            <a:spAutoFit/>
          </a:bodyPr>
          <a:lstStyle/>
          <a:p>
            <a:r>
              <a:rPr lang="en-US" dirty="0"/>
              <a:t>For other situations:</a:t>
            </a:r>
          </a:p>
          <a:p>
            <a:r>
              <a:rPr lang="en-US" dirty="0"/>
              <a:t>Specify source and method of height determination</a:t>
            </a:r>
          </a:p>
        </p:txBody>
      </p:sp>
      <p:sp>
        <p:nvSpPr>
          <p:cNvPr id="17" name="TextBox 16">
            <a:extLst>
              <a:ext uri="{FF2B5EF4-FFF2-40B4-BE49-F238E27FC236}">
                <a16:creationId xmlns:a16="http://schemas.microsoft.com/office/drawing/2014/main" id="{7F7F0D9D-04AB-4D4F-B4B0-2646B0CE2FA6}"/>
              </a:ext>
            </a:extLst>
          </p:cNvPr>
          <p:cNvSpPr txBox="1"/>
          <p:nvPr/>
        </p:nvSpPr>
        <p:spPr>
          <a:xfrm rot="21415859">
            <a:off x="1366837" y="5465512"/>
            <a:ext cx="6410324" cy="646331"/>
          </a:xfrm>
          <a:prstGeom prst="rect">
            <a:avLst/>
          </a:prstGeom>
          <a:solidFill>
            <a:srgbClr val="FF0000">
              <a:alpha val="15000"/>
            </a:srgbClr>
          </a:solidFill>
        </p:spPr>
        <p:txBody>
          <a:bodyPr wrap="square" rtlCol="0">
            <a:spAutoFit/>
          </a:bodyPr>
          <a:lstStyle/>
          <a:p>
            <a:r>
              <a:rPr lang="en-US" dirty="0"/>
              <a:t>Your report should have a paragraph describing the sources and methods used to determine the vertical height system used</a:t>
            </a:r>
          </a:p>
        </p:txBody>
      </p:sp>
    </p:spTree>
    <p:extLst>
      <p:ext uri="{BB962C8B-B14F-4D97-AF65-F5344CB8AC3E}">
        <p14:creationId xmlns:p14="http://schemas.microsoft.com/office/powerpoint/2010/main" val="495112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50172-7579-4112-864F-4956C65E5575}"/>
              </a:ext>
            </a:extLst>
          </p:cNvPr>
          <p:cNvSpPr>
            <a:spLocks noGrp="1"/>
          </p:cNvSpPr>
          <p:nvPr>
            <p:ph type="title"/>
          </p:nvPr>
        </p:nvSpPr>
        <p:spPr/>
        <p:txBody>
          <a:bodyPr/>
          <a:lstStyle/>
          <a:p>
            <a:r>
              <a:rPr lang="en-US" dirty="0"/>
              <a:t>Use </a:t>
            </a:r>
            <a:r>
              <a:rPr lang="en-US" u="sng" dirty="0"/>
              <a:t>Complete</a:t>
            </a:r>
            <a:r>
              <a:rPr lang="en-US" dirty="0"/>
              <a:t> Nomenclature</a:t>
            </a:r>
          </a:p>
        </p:txBody>
      </p:sp>
      <p:sp>
        <p:nvSpPr>
          <p:cNvPr id="4" name="Date Placeholder 3">
            <a:extLst>
              <a:ext uri="{FF2B5EF4-FFF2-40B4-BE49-F238E27FC236}">
                <a16:creationId xmlns:a16="http://schemas.microsoft.com/office/drawing/2014/main" id="{AB0BF7AD-C959-4885-A282-63A2CE3A2B16}"/>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6CEA04E1-7B4E-4585-B84C-A9FFA1876FE9}"/>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C17C9FFC-2CD5-4728-9358-C0750F3B1DA1}"/>
              </a:ext>
            </a:extLst>
          </p:cNvPr>
          <p:cNvSpPr>
            <a:spLocks noGrp="1"/>
          </p:cNvSpPr>
          <p:nvPr>
            <p:ph type="sldNum" sz="quarter" idx="12"/>
          </p:nvPr>
        </p:nvSpPr>
        <p:spPr/>
        <p:txBody>
          <a:bodyPr/>
          <a:lstStyle/>
          <a:p>
            <a:pPr>
              <a:defRPr/>
            </a:pPr>
            <a:fld id="{EB6791C4-DF4E-4C17-A41C-B2BEB15390BD}" type="slidenum">
              <a:rPr lang="en-US" smtClean="0"/>
              <a:pPr>
                <a:defRPr/>
              </a:pPr>
              <a:t>66</a:t>
            </a:fld>
            <a:endParaRPr lang="en-US"/>
          </a:p>
        </p:txBody>
      </p:sp>
      <p:sp>
        <p:nvSpPr>
          <p:cNvPr id="14" name="TextBox 13">
            <a:extLst>
              <a:ext uri="{FF2B5EF4-FFF2-40B4-BE49-F238E27FC236}">
                <a16:creationId xmlns:a16="http://schemas.microsoft.com/office/drawing/2014/main" id="{32AFC872-6F42-4E63-8138-D93156B6F341}"/>
              </a:ext>
            </a:extLst>
          </p:cNvPr>
          <p:cNvSpPr txBox="1"/>
          <p:nvPr/>
        </p:nvSpPr>
        <p:spPr>
          <a:xfrm>
            <a:off x="0" y="1599370"/>
            <a:ext cx="9143999" cy="830997"/>
          </a:xfrm>
          <a:prstGeom prst="rect">
            <a:avLst/>
          </a:prstGeom>
          <a:noFill/>
        </p:spPr>
        <p:txBody>
          <a:bodyPr wrap="square" rtlCol="0">
            <a:spAutoFit/>
          </a:bodyPr>
          <a:lstStyle/>
          <a:p>
            <a:r>
              <a:rPr lang="en-US" sz="4800" dirty="0"/>
              <a:t>MLLW (9452210; 1960-78 #2128)  </a:t>
            </a:r>
          </a:p>
        </p:txBody>
      </p:sp>
      <p:sp>
        <p:nvSpPr>
          <p:cNvPr id="15" name="Right Brace 14">
            <a:extLst>
              <a:ext uri="{FF2B5EF4-FFF2-40B4-BE49-F238E27FC236}">
                <a16:creationId xmlns:a16="http://schemas.microsoft.com/office/drawing/2014/main" id="{BF1876D1-5205-4E64-8EAC-C1D217A6BD02}"/>
              </a:ext>
            </a:extLst>
          </p:cNvPr>
          <p:cNvSpPr/>
          <p:nvPr/>
        </p:nvSpPr>
        <p:spPr>
          <a:xfrm rot="5400000">
            <a:off x="780109" y="1845085"/>
            <a:ext cx="332081" cy="15113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692C0D3D-3DD8-4669-B70C-F7E2C8F8070D}"/>
              </a:ext>
            </a:extLst>
          </p:cNvPr>
          <p:cNvSpPr/>
          <p:nvPr/>
        </p:nvSpPr>
        <p:spPr>
          <a:xfrm rot="5400000">
            <a:off x="2816202" y="1400343"/>
            <a:ext cx="349295" cy="23495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10D01C40-D161-402A-BBCF-F9325B76CF77}"/>
              </a:ext>
            </a:extLst>
          </p:cNvPr>
          <p:cNvSpPr/>
          <p:nvPr/>
        </p:nvSpPr>
        <p:spPr>
          <a:xfrm rot="5400000">
            <a:off x="6226152" y="553779"/>
            <a:ext cx="349295" cy="4076700"/>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BC81C36-8205-4027-8297-115EFB3440C0}"/>
              </a:ext>
            </a:extLst>
          </p:cNvPr>
          <p:cNvSpPr txBox="1"/>
          <p:nvPr/>
        </p:nvSpPr>
        <p:spPr>
          <a:xfrm>
            <a:off x="-88901" y="2924676"/>
            <a:ext cx="2070100" cy="369332"/>
          </a:xfrm>
          <a:prstGeom prst="rect">
            <a:avLst/>
          </a:prstGeom>
          <a:noFill/>
        </p:spPr>
        <p:txBody>
          <a:bodyPr wrap="square" rtlCol="0">
            <a:spAutoFit/>
          </a:bodyPr>
          <a:lstStyle/>
          <a:p>
            <a:pPr algn="ctr"/>
            <a:r>
              <a:rPr lang="en-US" dirty="0"/>
              <a:t>Tidal Datum</a:t>
            </a:r>
          </a:p>
        </p:txBody>
      </p:sp>
      <p:sp>
        <p:nvSpPr>
          <p:cNvPr id="19" name="TextBox 18">
            <a:extLst>
              <a:ext uri="{FF2B5EF4-FFF2-40B4-BE49-F238E27FC236}">
                <a16:creationId xmlns:a16="http://schemas.microsoft.com/office/drawing/2014/main" id="{DE241940-D74C-4618-A7FD-5891E09EF2EB}"/>
              </a:ext>
            </a:extLst>
          </p:cNvPr>
          <p:cNvSpPr txBox="1"/>
          <p:nvPr/>
        </p:nvSpPr>
        <p:spPr>
          <a:xfrm>
            <a:off x="2292350" y="2902933"/>
            <a:ext cx="2070100" cy="369332"/>
          </a:xfrm>
          <a:prstGeom prst="rect">
            <a:avLst/>
          </a:prstGeom>
          <a:noFill/>
        </p:spPr>
        <p:txBody>
          <a:bodyPr wrap="square" rtlCol="0">
            <a:spAutoFit/>
          </a:bodyPr>
          <a:lstStyle/>
          <a:p>
            <a:pPr algn="ctr"/>
            <a:r>
              <a:rPr lang="en-US" dirty="0"/>
              <a:t>NOAA Tide Station</a:t>
            </a:r>
          </a:p>
        </p:txBody>
      </p:sp>
      <p:sp>
        <p:nvSpPr>
          <p:cNvPr id="20" name="TextBox 19">
            <a:extLst>
              <a:ext uri="{FF2B5EF4-FFF2-40B4-BE49-F238E27FC236}">
                <a16:creationId xmlns:a16="http://schemas.microsoft.com/office/drawing/2014/main" id="{FB2F5BC6-D497-4412-ADE0-4537561E8E00}"/>
              </a:ext>
            </a:extLst>
          </p:cNvPr>
          <p:cNvSpPr txBox="1"/>
          <p:nvPr/>
        </p:nvSpPr>
        <p:spPr>
          <a:xfrm>
            <a:off x="4980857" y="2871396"/>
            <a:ext cx="3741583" cy="646331"/>
          </a:xfrm>
          <a:prstGeom prst="rect">
            <a:avLst/>
          </a:prstGeom>
          <a:noFill/>
        </p:spPr>
        <p:txBody>
          <a:bodyPr wrap="square" rtlCol="0">
            <a:spAutoFit/>
          </a:bodyPr>
          <a:lstStyle/>
          <a:p>
            <a:pPr algn="ctr"/>
            <a:r>
              <a:rPr lang="en-US" dirty="0"/>
              <a:t>National Tidal Datum Epoch &amp;  Published Sheet Number (if available)</a:t>
            </a:r>
          </a:p>
        </p:txBody>
      </p:sp>
      <p:sp>
        <p:nvSpPr>
          <p:cNvPr id="21" name="TextBox 20">
            <a:extLst>
              <a:ext uri="{FF2B5EF4-FFF2-40B4-BE49-F238E27FC236}">
                <a16:creationId xmlns:a16="http://schemas.microsoft.com/office/drawing/2014/main" id="{09BFFE8D-D41C-4150-91D8-A65530CE9498}"/>
              </a:ext>
            </a:extLst>
          </p:cNvPr>
          <p:cNvSpPr txBox="1"/>
          <p:nvPr/>
        </p:nvSpPr>
        <p:spPr>
          <a:xfrm rot="21415859">
            <a:off x="1366345" y="5447180"/>
            <a:ext cx="7095145" cy="646331"/>
          </a:xfrm>
          <a:prstGeom prst="rect">
            <a:avLst/>
          </a:prstGeom>
          <a:solidFill>
            <a:srgbClr val="FF0000">
              <a:alpha val="15000"/>
            </a:srgbClr>
          </a:solidFill>
        </p:spPr>
        <p:txBody>
          <a:bodyPr wrap="square" rtlCol="0">
            <a:spAutoFit/>
          </a:bodyPr>
          <a:lstStyle/>
          <a:p>
            <a:r>
              <a:rPr lang="en-US" dirty="0"/>
              <a:t>Your report should have a paragraph describing the sources and methods used to determine the Tidal Height System and Epoch system used</a:t>
            </a:r>
          </a:p>
        </p:txBody>
      </p:sp>
    </p:spTree>
    <p:extLst>
      <p:ext uri="{BB962C8B-B14F-4D97-AF65-F5344CB8AC3E}">
        <p14:creationId xmlns:p14="http://schemas.microsoft.com/office/powerpoint/2010/main" val="2591306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761" y="952125"/>
            <a:ext cx="6251170" cy="4517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p:cNvPicPr>
          <p:nvPr/>
        </p:nvPicPr>
        <p:blipFill rotWithShape="1">
          <a:blip r:embed="rId3">
            <a:clrChange>
              <a:clrFrom>
                <a:srgbClr val="FFFFFF"/>
              </a:clrFrom>
              <a:clrTo>
                <a:srgbClr val="FFFFFF">
                  <a:alpha val="0"/>
                </a:srgbClr>
              </a:clrTo>
            </a:clrChange>
            <a:grayscl/>
            <a:extLst>
              <a:ext uri="{28A0092B-C50C-407E-A947-70E740481C1C}">
                <a14:useLocalDpi xmlns:a14="http://schemas.microsoft.com/office/drawing/2010/main" val="0"/>
              </a:ext>
            </a:extLst>
          </a:blip>
          <a:srcRect l="13377" t="9292" r="13449" b="13904"/>
          <a:stretch/>
        </p:blipFill>
        <p:spPr>
          <a:xfrm>
            <a:off x="-83127" y="-99752"/>
            <a:ext cx="9326879" cy="7026492"/>
          </a:xfrm>
          <a:prstGeom prst="rect">
            <a:avLst/>
          </a:prstGeom>
        </p:spPr>
      </p:pic>
      <p:sp>
        <p:nvSpPr>
          <p:cNvPr id="10" name="TextBox 9"/>
          <p:cNvSpPr txBox="1"/>
          <p:nvPr/>
        </p:nvSpPr>
        <p:spPr>
          <a:xfrm>
            <a:off x="281712" y="448886"/>
            <a:ext cx="2975956" cy="369332"/>
          </a:xfrm>
          <a:prstGeom prst="rect">
            <a:avLst/>
          </a:prstGeom>
          <a:noFill/>
        </p:spPr>
        <p:txBody>
          <a:bodyPr wrap="square" rtlCol="0">
            <a:spAutoFit/>
          </a:bodyPr>
          <a:lstStyle/>
          <a:p>
            <a:pPr algn="ctr"/>
            <a:r>
              <a:rPr lang="en-US" dirty="0" err="1">
                <a:solidFill>
                  <a:srgbClr val="C00000"/>
                </a:solidFill>
                <a:latin typeface="Stencil" panose="040409050D0802020404" pitchFamily="82" charset="0"/>
              </a:rPr>
              <a:t>CaSe</a:t>
            </a:r>
            <a:r>
              <a:rPr lang="en-US" dirty="0">
                <a:solidFill>
                  <a:srgbClr val="C00000"/>
                </a:solidFill>
                <a:latin typeface="Stencil" panose="040409050D0802020404" pitchFamily="82" charset="0"/>
              </a:rPr>
              <a:t> File: METADATA</a:t>
            </a:r>
          </a:p>
        </p:txBody>
      </p:sp>
      <p:pic>
        <p:nvPicPr>
          <p:cNvPr id="18" name="Picture 1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22402" y="3454101"/>
            <a:ext cx="3372679" cy="3101635"/>
          </a:xfrm>
          <a:prstGeom prst="rect">
            <a:avLst/>
          </a:prstGeom>
        </p:spPr>
      </p:pic>
      <p:pic>
        <p:nvPicPr>
          <p:cNvPr id="19" name="Picture 1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99921" y="3448733"/>
            <a:ext cx="3175682" cy="3123936"/>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37248" y="2386957"/>
            <a:ext cx="8340531" cy="910893"/>
          </a:xfrm>
          <a:prstGeom prst="rect">
            <a:avLst/>
          </a:prstGeom>
        </p:spPr>
      </p:pic>
      <p:pic>
        <p:nvPicPr>
          <p:cNvPr id="21" name="Picture 20"/>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7248" y="1811476"/>
            <a:ext cx="8340531" cy="508000"/>
          </a:xfrm>
          <a:prstGeom prst="rect">
            <a:avLst/>
          </a:prstGeom>
        </p:spPr>
      </p:pic>
      <p:pic>
        <p:nvPicPr>
          <p:cNvPr id="22" name="Picture 21"/>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37248" y="1540933"/>
            <a:ext cx="8340531" cy="203200"/>
          </a:xfrm>
          <a:prstGeom prst="rect">
            <a:avLst/>
          </a:prstGeom>
        </p:spPr>
      </p:pic>
      <p:sp>
        <p:nvSpPr>
          <p:cNvPr id="23" name="TextBox 22"/>
          <p:cNvSpPr txBox="1"/>
          <p:nvPr/>
        </p:nvSpPr>
        <p:spPr>
          <a:xfrm>
            <a:off x="7536317" y="1376390"/>
            <a:ext cx="1260281" cy="369332"/>
          </a:xfrm>
          <a:prstGeom prst="rect">
            <a:avLst/>
          </a:prstGeom>
          <a:noFill/>
        </p:spPr>
        <p:txBody>
          <a:bodyPr wrap="none" rtlCol="0">
            <a:spAutoFit/>
          </a:bodyPr>
          <a:lstStyle/>
          <a:p>
            <a:r>
              <a:rPr lang="en-US" b="1" dirty="0">
                <a:latin typeface="Agency FB" panose="020B0503020202020204" pitchFamily="34" charset="0"/>
              </a:rPr>
              <a:t>1995 EC Form</a:t>
            </a:r>
          </a:p>
        </p:txBody>
      </p:sp>
      <p:sp>
        <p:nvSpPr>
          <p:cNvPr id="24" name="TextBox 23"/>
          <p:cNvSpPr txBox="1"/>
          <p:nvPr/>
        </p:nvSpPr>
        <p:spPr>
          <a:xfrm rot="16200000">
            <a:off x="521594" y="4069060"/>
            <a:ext cx="1717137" cy="369332"/>
          </a:xfrm>
          <a:prstGeom prst="rect">
            <a:avLst/>
          </a:prstGeom>
          <a:noFill/>
        </p:spPr>
        <p:txBody>
          <a:bodyPr wrap="none" rtlCol="0">
            <a:spAutoFit/>
          </a:bodyPr>
          <a:lstStyle/>
          <a:p>
            <a:r>
              <a:rPr lang="en-US" b="1" dirty="0">
                <a:latin typeface="Agency FB" panose="020B0503020202020204" pitchFamily="34" charset="0"/>
              </a:rPr>
              <a:t>1981 FIRM - JUNEAU</a:t>
            </a:r>
          </a:p>
        </p:txBody>
      </p:sp>
      <p:sp>
        <p:nvSpPr>
          <p:cNvPr id="2" name="Date Placeholder 1">
            <a:extLst>
              <a:ext uri="{FF2B5EF4-FFF2-40B4-BE49-F238E27FC236}">
                <a16:creationId xmlns:a16="http://schemas.microsoft.com/office/drawing/2014/main" id="{3B1AE0FD-352B-4305-A4D4-913CC7ACF451}"/>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48C8EFB9-8F92-4E33-904B-704B1D11407B}"/>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0CED5195-6829-4282-9EAA-6457DCEA130B}"/>
              </a:ext>
            </a:extLst>
          </p:cNvPr>
          <p:cNvSpPr>
            <a:spLocks noGrp="1"/>
          </p:cNvSpPr>
          <p:nvPr>
            <p:ph type="sldNum" sz="quarter" idx="12"/>
          </p:nvPr>
        </p:nvSpPr>
        <p:spPr/>
        <p:txBody>
          <a:bodyPr/>
          <a:lstStyle/>
          <a:p>
            <a:pPr>
              <a:defRPr/>
            </a:pPr>
            <a:fld id="{5A837433-97E9-4D94-B898-19FA6F4A2CA7}" type="slidenum">
              <a:rPr lang="en-US" smtClean="0"/>
              <a:pPr>
                <a:defRPr/>
              </a:pPr>
              <a:t>67</a:t>
            </a:fld>
            <a:endParaRPr lang="en-US"/>
          </a:p>
        </p:txBody>
      </p:sp>
      <p:sp>
        <p:nvSpPr>
          <p:cNvPr id="5" name="TextBox 4">
            <a:extLst>
              <a:ext uri="{FF2B5EF4-FFF2-40B4-BE49-F238E27FC236}">
                <a16:creationId xmlns:a16="http://schemas.microsoft.com/office/drawing/2014/main" id="{C10FB32C-0531-4903-A198-C4E8017B8BB4}"/>
              </a:ext>
            </a:extLst>
          </p:cNvPr>
          <p:cNvSpPr txBox="1"/>
          <p:nvPr/>
        </p:nvSpPr>
        <p:spPr>
          <a:xfrm rot="20651732">
            <a:off x="4211725" y="3244333"/>
            <a:ext cx="2413792" cy="369332"/>
          </a:xfrm>
          <a:prstGeom prst="rect">
            <a:avLst/>
          </a:prstGeom>
          <a:noFill/>
        </p:spPr>
        <p:txBody>
          <a:bodyPr wrap="square" rtlCol="0">
            <a:spAutoFit/>
          </a:bodyPr>
          <a:lstStyle/>
          <a:p>
            <a:r>
              <a:rPr lang="en-US" dirty="0">
                <a:solidFill>
                  <a:srgbClr val="FF0000"/>
                </a:solidFill>
              </a:rPr>
              <a:t>Weak datum metadata</a:t>
            </a:r>
          </a:p>
        </p:txBody>
      </p:sp>
    </p:spTree>
    <p:extLst>
      <p:ext uri="{BB962C8B-B14F-4D97-AF65-F5344CB8AC3E}">
        <p14:creationId xmlns:p14="http://schemas.microsoft.com/office/powerpoint/2010/main" val="3255889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16" y="1238402"/>
            <a:ext cx="9032615" cy="2943484"/>
          </a:xfrm>
          <a:prstGeom prst="rect">
            <a:avLst/>
          </a:prstGeom>
        </p:spPr>
      </p:pic>
      <p:sp>
        <p:nvSpPr>
          <p:cNvPr id="374787" name="Rectangle 2"/>
          <p:cNvSpPr>
            <a:spLocks noGrp="1" noChangeArrowheads="1"/>
          </p:cNvSpPr>
          <p:nvPr>
            <p:ph type="title"/>
          </p:nvPr>
        </p:nvSpPr>
        <p:spPr>
          <a:xfrm>
            <a:off x="304800" y="381000"/>
            <a:ext cx="8839200" cy="838200"/>
          </a:xfrm>
        </p:spPr>
        <p:txBody>
          <a:bodyPr/>
          <a:lstStyle/>
          <a:p>
            <a:pPr eaLnBrk="1" hangingPunct="1"/>
            <a:r>
              <a:rPr lang="en-US" dirty="0"/>
              <a:t>Section B &amp; C – FIRM Information</a:t>
            </a:r>
          </a:p>
        </p:txBody>
      </p:sp>
      <p:cxnSp>
        <p:nvCxnSpPr>
          <p:cNvPr id="16" name="Straight Arrow Connector 15"/>
          <p:cNvCxnSpPr/>
          <p:nvPr/>
        </p:nvCxnSpPr>
        <p:spPr bwMode="auto">
          <a:xfrm flipH="1" flipV="1">
            <a:off x="7874758" y="3985146"/>
            <a:ext cx="204717" cy="245660"/>
          </a:xfrm>
          <a:prstGeom prst="straightConnector1">
            <a:avLst/>
          </a:prstGeom>
          <a:solidFill>
            <a:schemeClr val="accent1"/>
          </a:solidFill>
          <a:ln w="34925" cap="flat" cmpd="sng" algn="ctr">
            <a:solidFill>
              <a:srgbClr val="C00000"/>
            </a:solidFill>
            <a:prstDash val="solid"/>
            <a:round/>
            <a:headEnd type="none" w="med" len="med"/>
            <a:tailEnd type="arrow"/>
          </a:ln>
          <a:effectLst/>
        </p:spPr>
      </p:cxnSp>
      <p:sp>
        <p:nvSpPr>
          <p:cNvPr id="13" name="Rounded Rectangle 12"/>
          <p:cNvSpPr/>
          <p:nvPr/>
        </p:nvSpPr>
        <p:spPr bwMode="auto">
          <a:xfrm>
            <a:off x="477672" y="3275463"/>
            <a:ext cx="7083188" cy="259307"/>
          </a:xfrm>
          <a:prstGeom prst="roundRect">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ＭＳ Ｐゴシック" pitchFamily="34" charset="-128"/>
              <a:cs typeface="+mn-cs"/>
            </a:endParaRPr>
          </a:p>
        </p:txBody>
      </p:sp>
      <p:pic>
        <p:nvPicPr>
          <p:cNvPr id="3" name="Picture 2"/>
          <p:cNvPicPr>
            <a:picLocks noChangeAspect="1"/>
          </p:cNvPicPr>
          <p:nvPr/>
        </p:nvPicPr>
        <p:blipFill>
          <a:blip r:embed="rId4"/>
          <a:stretch>
            <a:fillRect/>
          </a:stretch>
        </p:blipFill>
        <p:spPr>
          <a:xfrm>
            <a:off x="221973" y="3985146"/>
            <a:ext cx="8825158" cy="1945604"/>
          </a:xfrm>
          <a:prstGeom prst="rect">
            <a:avLst/>
          </a:prstGeom>
          <a:solidFill>
            <a:schemeClr val="bg1"/>
          </a:solidFill>
          <a:ln>
            <a:noFill/>
          </a:ln>
          <a:effectLst>
            <a:outerShdw blurRad="292100" dist="139700" dir="2700000" algn="tl" rotWithShape="0">
              <a:srgbClr val="333333">
                <a:alpha val="65000"/>
              </a:srgbClr>
            </a:outerShdw>
          </a:effectLst>
        </p:spPr>
      </p:pic>
      <p:sp>
        <p:nvSpPr>
          <p:cNvPr id="8" name="Rounded Rectangle 7"/>
          <p:cNvSpPr/>
          <p:nvPr/>
        </p:nvSpPr>
        <p:spPr bwMode="auto">
          <a:xfrm>
            <a:off x="477672" y="2721307"/>
            <a:ext cx="6113628" cy="269543"/>
          </a:xfrm>
          <a:prstGeom prst="roundRect">
            <a:avLst/>
          </a:prstGeom>
          <a:solidFill>
            <a:schemeClr val="bg1"/>
          </a:solidFill>
          <a:ln w="2857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8" charset="0"/>
              <a:ea typeface="ＭＳ Ｐゴシック" pitchFamily="34" charset="-128"/>
              <a:cs typeface="+mn-cs"/>
            </a:endParaRPr>
          </a:p>
        </p:txBody>
      </p:sp>
      <p:sp>
        <p:nvSpPr>
          <p:cNvPr id="4" name="Date Placeholder 3">
            <a:extLst>
              <a:ext uri="{FF2B5EF4-FFF2-40B4-BE49-F238E27FC236}">
                <a16:creationId xmlns:a16="http://schemas.microsoft.com/office/drawing/2014/main" id="{23F4A908-245E-42FE-8D59-EA968D6C4C00}"/>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0CBAF21C-E8B2-49B9-852A-7B799BF77DD2}"/>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69EEF164-80D5-44E8-8A7C-8A78D1C5CF4A}"/>
              </a:ext>
            </a:extLst>
          </p:cNvPr>
          <p:cNvSpPr>
            <a:spLocks noGrp="1"/>
          </p:cNvSpPr>
          <p:nvPr>
            <p:ph type="sldNum" sz="quarter" idx="12"/>
          </p:nvPr>
        </p:nvSpPr>
        <p:spPr/>
        <p:txBody>
          <a:bodyPr/>
          <a:lstStyle/>
          <a:p>
            <a:pPr>
              <a:defRPr/>
            </a:pPr>
            <a:fld id="{EB6791C4-DF4E-4C17-A41C-B2BEB15390BD}" type="slidenum">
              <a:rPr lang="en-US" smtClean="0"/>
              <a:pPr>
                <a:defRPr/>
              </a:pPr>
              <a:t>68</a:t>
            </a:fld>
            <a:endParaRPr lang="en-US"/>
          </a:p>
        </p:txBody>
      </p:sp>
      <p:sp>
        <p:nvSpPr>
          <p:cNvPr id="11" name="TextBox 10">
            <a:extLst>
              <a:ext uri="{FF2B5EF4-FFF2-40B4-BE49-F238E27FC236}">
                <a16:creationId xmlns:a16="http://schemas.microsoft.com/office/drawing/2014/main" id="{7DFB8826-3D1A-4C13-8E81-D8EE4E7F11C4}"/>
              </a:ext>
            </a:extLst>
          </p:cNvPr>
          <p:cNvSpPr txBox="1"/>
          <p:nvPr/>
        </p:nvSpPr>
        <p:spPr>
          <a:xfrm rot="20651732">
            <a:off x="6667862" y="2606926"/>
            <a:ext cx="2413792" cy="369332"/>
          </a:xfrm>
          <a:prstGeom prst="rect">
            <a:avLst/>
          </a:prstGeom>
          <a:noFill/>
        </p:spPr>
        <p:txBody>
          <a:bodyPr wrap="square" rtlCol="0">
            <a:spAutoFit/>
          </a:bodyPr>
          <a:lstStyle/>
          <a:p>
            <a:r>
              <a:rPr lang="en-US" dirty="0">
                <a:solidFill>
                  <a:srgbClr val="FF0000"/>
                </a:solidFill>
              </a:rPr>
              <a:t>Better datum metadata</a:t>
            </a:r>
          </a:p>
        </p:txBody>
      </p:sp>
      <p:sp>
        <p:nvSpPr>
          <p:cNvPr id="12" name="TextBox 11">
            <a:extLst>
              <a:ext uri="{FF2B5EF4-FFF2-40B4-BE49-F238E27FC236}">
                <a16:creationId xmlns:a16="http://schemas.microsoft.com/office/drawing/2014/main" id="{FAB76066-6EF0-4CB2-AD44-D198CEBF8450}"/>
              </a:ext>
            </a:extLst>
          </p:cNvPr>
          <p:cNvSpPr txBox="1"/>
          <p:nvPr/>
        </p:nvSpPr>
        <p:spPr>
          <a:xfrm rot="20651732">
            <a:off x="5905863" y="5239693"/>
            <a:ext cx="2413792" cy="369332"/>
          </a:xfrm>
          <a:prstGeom prst="rect">
            <a:avLst/>
          </a:prstGeom>
          <a:noFill/>
        </p:spPr>
        <p:txBody>
          <a:bodyPr wrap="square" rtlCol="0">
            <a:spAutoFit/>
          </a:bodyPr>
          <a:lstStyle/>
          <a:p>
            <a:r>
              <a:rPr lang="en-US" dirty="0">
                <a:solidFill>
                  <a:srgbClr val="FF0000"/>
                </a:solidFill>
              </a:rPr>
              <a:t>Better datum metadata</a:t>
            </a:r>
          </a:p>
        </p:txBody>
      </p:sp>
    </p:spTree>
    <p:extLst>
      <p:ext uri="{BB962C8B-B14F-4D97-AF65-F5344CB8AC3E}">
        <p14:creationId xmlns:p14="http://schemas.microsoft.com/office/powerpoint/2010/main" val="3732179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Complete Records</a:t>
            </a:r>
          </a:p>
        </p:txBody>
      </p:sp>
      <p:sp>
        <p:nvSpPr>
          <p:cNvPr id="3" name="TextBox 2"/>
          <p:cNvSpPr txBox="1"/>
          <p:nvPr/>
        </p:nvSpPr>
        <p:spPr>
          <a:xfrm>
            <a:off x="457200" y="1417638"/>
            <a:ext cx="803275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If </a:t>
            </a:r>
            <a:r>
              <a:rPr lang="en-US" sz="2000" b="1" dirty="0">
                <a:solidFill>
                  <a:srgbClr val="C00000"/>
                </a:solidFill>
              </a:rPr>
              <a:t>local passive control </a:t>
            </a:r>
            <a:r>
              <a:rPr lang="en-US" sz="2000" dirty="0"/>
              <a:t>are used in the FIS, retain a record of:</a:t>
            </a:r>
          </a:p>
          <a:p>
            <a:pPr marL="742950" lvl="1" indent="-285750">
              <a:buFont typeface="Arial" panose="020B0604020202020204" pitchFamily="34" charset="0"/>
              <a:buChar char="•"/>
            </a:pPr>
            <a:r>
              <a:rPr lang="en-US" sz="2000" dirty="0"/>
              <a:t>Monument stampings/locations</a:t>
            </a:r>
          </a:p>
          <a:p>
            <a:pPr marL="742950" lvl="1" indent="-285750">
              <a:buFont typeface="Arial" panose="020B0604020202020204" pitchFamily="34" charset="0"/>
              <a:buChar char="•"/>
            </a:pPr>
            <a:r>
              <a:rPr lang="en-US" sz="2000" dirty="0"/>
              <a:t>PIDs or other unique IDs</a:t>
            </a:r>
          </a:p>
          <a:p>
            <a:pPr marL="742950" lvl="1" indent="-285750">
              <a:buFont typeface="Arial" panose="020B0604020202020204" pitchFamily="34" charset="0"/>
              <a:buChar char="•"/>
            </a:pPr>
            <a:r>
              <a:rPr lang="en-US" sz="2000" dirty="0"/>
              <a:t>Position at time of FIS survey (with complete metadata)</a:t>
            </a:r>
          </a:p>
          <a:p>
            <a:pPr marL="285750" indent="-285750">
              <a:buFont typeface="Arial" panose="020B0604020202020204" pitchFamily="34" charset="0"/>
              <a:buChar char="•"/>
            </a:pPr>
            <a:r>
              <a:rPr lang="en-US" sz="2000" dirty="0"/>
              <a:t>If you do any transformations, keep a record of the </a:t>
            </a:r>
            <a:r>
              <a:rPr lang="en-US" sz="2000" b="1" dirty="0">
                <a:solidFill>
                  <a:srgbClr val="C00000"/>
                </a:solidFill>
              </a:rPr>
              <a:t>parameters </a:t>
            </a:r>
            <a:r>
              <a:rPr lang="en-US" sz="2000" dirty="0"/>
              <a:t>and the </a:t>
            </a:r>
            <a:r>
              <a:rPr lang="en-US" sz="2000" b="1" dirty="0">
                <a:solidFill>
                  <a:srgbClr val="C00000"/>
                </a:solidFill>
              </a:rPr>
              <a:t>name and version number</a:t>
            </a:r>
            <a:r>
              <a:rPr lang="en-US" sz="2000" dirty="0"/>
              <a:t> if a tool was used (like </a:t>
            </a:r>
            <a:r>
              <a:rPr lang="en-US" sz="2000" dirty="0" err="1"/>
              <a:t>Vdatum</a:t>
            </a:r>
            <a:r>
              <a:rPr lang="en-US" sz="2000" dirty="0"/>
              <a:t>, VERTCON, NCAT, </a:t>
            </a:r>
            <a:r>
              <a:rPr lang="en-US" sz="2000" dirty="0" err="1"/>
              <a:t>etc</a:t>
            </a:r>
            <a:r>
              <a:rPr lang="en-US" sz="2000" dirty="0"/>
              <a:t>)</a:t>
            </a:r>
          </a:p>
          <a:p>
            <a:pPr marL="285750" indent="-285750">
              <a:buFont typeface="Arial" panose="020B0604020202020204" pitchFamily="34" charset="0"/>
              <a:buChar char="•"/>
            </a:pPr>
            <a:r>
              <a:rPr lang="en-US" sz="2000" dirty="0"/>
              <a:t>In areas of uplift/subsidence, inquire about </a:t>
            </a:r>
            <a:r>
              <a:rPr lang="en-US" sz="2000" b="1" dirty="0">
                <a:solidFill>
                  <a:srgbClr val="C00000"/>
                </a:solidFill>
              </a:rPr>
              <a:t>source and ”</a:t>
            </a:r>
            <a:r>
              <a:rPr lang="en-US" sz="2000" b="1" i="1" dirty="0">
                <a:solidFill>
                  <a:srgbClr val="C00000"/>
                </a:solidFill>
              </a:rPr>
              <a:t>vintage”</a:t>
            </a:r>
            <a:r>
              <a:rPr lang="en-US" sz="2000" b="1" dirty="0">
                <a:solidFill>
                  <a:srgbClr val="C00000"/>
                </a:solidFill>
              </a:rPr>
              <a:t> of heights</a:t>
            </a:r>
          </a:p>
          <a:p>
            <a:pPr marL="742950" lvl="1" indent="-285750">
              <a:buFont typeface="Arial" panose="020B0604020202020204" pitchFamily="34" charset="0"/>
              <a:buChar char="•"/>
            </a:pPr>
            <a:r>
              <a:rPr lang="en-US" sz="2000" dirty="0"/>
              <a:t>For NAVD88, which realization, reference epoch?</a:t>
            </a:r>
          </a:p>
          <a:p>
            <a:pPr marL="742950" lvl="1" indent="-285750">
              <a:buFont typeface="Arial" panose="020B0604020202020204" pitchFamily="34" charset="0"/>
              <a:buChar char="•"/>
            </a:pPr>
            <a:r>
              <a:rPr lang="en-US" sz="2000" dirty="0"/>
              <a:t>For Tidal Datums, what tide station, tidal epoch, published sheet number?</a:t>
            </a:r>
            <a:endParaRPr lang="en-US" sz="2000" b="1" dirty="0"/>
          </a:p>
          <a:p>
            <a:pPr marL="285750" indent="-285750">
              <a:buFont typeface="Arial" panose="020B0604020202020204" pitchFamily="34" charset="0"/>
              <a:buChar char="•"/>
            </a:pPr>
            <a:r>
              <a:rPr lang="en-US" sz="2000" dirty="0"/>
              <a:t>FEMA EC guidance provides for the use of OPUS reports; OPUS solutions of 4+ hours in duration on marks of significance can be archived w/ NGS as an ‘</a:t>
            </a:r>
            <a:r>
              <a:rPr lang="en-US" sz="2000" b="1" dirty="0">
                <a:solidFill>
                  <a:srgbClr val="C00000"/>
                </a:solidFill>
              </a:rPr>
              <a:t>OPUS Shared Solution</a:t>
            </a:r>
            <a:r>
              <a:rPr lang="en-US" sz="2000" dirty="0"/>
              <a:t>’ with minimal extra effort.</a:t>
            </a:r>
          </a:p>
        </p:txBody>
      </p:sp>
      <p:sp>
        <p:nvSpPr>
          <p:cNvPr id="4" name="Date Placeholder 3">
            <a:extLst>
              <a:ext uri="{FF2B5EF4-FFF2-40B4-BE49-F238E27FC236}">
                <a16:creationId xmlns:a16="http://schemas.microsoft.com/office/drawing/2014/main" id="{61926AB8-CA9D-483B-A1FC-52A80C384F1F}"/>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309F86A9-8F59-4711-91B9-FAFC76A2A151}"/>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9D1D1E28-E3C2-4B83-8B57-E4CFAB989754}"/>
              </a:ext>
            </a:extLst>
          </p:cNvPr>
          <p:cNvSpPr>
            <a:spLocks noGrp="1"/>
          </p:cNvSpPr>
          <p:nvPr>
            <p:ph type="sldNum" sz="quarter" idx="12"/>
          </p:nvPr>
        </p:nvSpPr>
        <p:spPr/>
        <p:txBody>
          <a:bodyPr/>
          <a:lstStyle/>
          <a:p>
            <a:pPr>
              <a:defRPr/>
            </a:pPr>
            <a:fld id="{5A837433-97E9-4D94-B898-19FA6F4A2CA7}" type="slidenum">
              <a:rPr lang="en-US" smtClean="0"/>
              <a:pPr>
                <a:defRPr/>
              </a:pPr>
              <a:t>69</a:t>
            </a:fld>
            <a:endParaRPr lang="en-US"/>
          </a:p>
        </p:txBody>
      </p:sp>
      <p:sp>
        <p:nvSpPr>
          <p:cNvPr id="7" name="TextBox 6">
            <a:extLst>
              <a:ext uri="{FF2B5EF4-FFF2-40B4-BE49-F238E27FC236}">
                <a16:creationId xmlns:a16="http://schemas.microsoft.com/office/drawing/2014/main" id="{D06A1933-5488-46E1-8730-80CE507EAD81}"/>
              </a:ext>
            </a:extLst>
          </p:cNvPr>
          <p:cNvSpPr txBox="1"/>
          <p:nvPr/>
        </p:nvSpPr>
        <p:spPr>
          <a:xfrm rot="21340154">
            <a:off x="4794250" y="1877676"/>
            <a:ext cx="3794125" cy="369332"/>
          </a:xfrm>
          <a:prstGeom prst="rect">
            <a:avLst/>
          </a:prstGeom>
          <a:noFill/>
        </p:spPr>
        <p:txBody>
          <a:bodyPr wrap="square" rtlCol="0">
            <a:spAutoFit/>
          </a:bodyPr>
          <a:lstStyle/>
          <a:p>
            <a:r>
              <a:rPr lang="en-US" i="1" dirty="0">
                <a:solidFill>
                  <a:srgbClr val="0070C0"/>
                </a:solidFill>
              </a:rPr>
              <a:t>Copies of NGS and MNDOT Datasheets</a:t>
            </a:r>
          </a:p>
        </p:txBody>
      </p:sp>
    </p:spTree>
    <p:extLst>
      <p:ext uri="{BB962C8B-B14F-4D97-AF65-F5344CB8AC3E}">
        <p14:creationId xmlns:p14="http://schemas.microsoft.com/office/powerpoint/2010/main" val="3169787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2E882-F1BD-493E-B26C-5E9D79ADD5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CB0A8F-C21E-4378-AA91-61573D52119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8ADD073-72F2-4300-965F-20EFD23C755B}"/>
              </a:ext>
            </a:extLst>
          </p:cNvPr>
          <p:cNvSpPr>
            <a:spLocks noGrp="1"/>
          </p:cNvSpPr>
          <p:nvPr>
            <p:ph type="dt" sz="half" idx="10"/>
          </p:nvPr>
        </p:nvSpPr>
        <p:spPr/>
        <p:txBody>
          <a:bodyPr/>
          <a:lstStyle/>
          <a:p>
            <a:pPr>
              <a:defRPr/>
            </a:pPr>
            <a:r>
              <a:rPr lang="en-US"/>
              <a:t>November 14, 2019</a:t>
            </a:r>
          </a:p>
        </p:txBody>
      </p:sp>
      <p:sp>
        <p:nvSpPr>
          <p:cNvPr id="5" name="Footer Placeholder 4">
            <a:extLst>
              <a:ext uri="{FF2B5EF4-FFF2-40B4-BE49-F238E27FC236}">
                <a16:creationId xmlns:a16="http://schemas.microsoft.com/office/drawing/2014/main" id="{ECF54C1A-E8A5-462D-A875-15CFE9248928}"/>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27529ACB-F329-4862-8296-E0D575605A17}"/>
              </a:ext>
            </a:extLst>
          </p:cNvPr>
          <p:cNvSpPr>
            <a:spLocks noGrp="1"/>
          </p:cNvSpPr>
          <p:nvPr>
            <p:ph type="sldNum" sz="quarter" idx="12"/>
          </p:nvPr>
        </p:nvSpPr>
        <p:spPr/>
        <p:txBody>
          <a:bodyPr/>
          <a:lstStyle/>
          <a:p>
            <a:pPr>
              <a:defRPr/>
            </a:pPr>
            <a:fld id="{EB6791C4-DF4E-4C17-A41C-B2BEB15390BD}" type="slidenum">
              <a:rPr lang="en-US" smtClean="0"/>
              <a:pPr>
                <a:defRPr/>
              </a:pPr>
              <a:t>7</a:t>
            </a:fld>
            <a:endParaRPr lang="en-US"/>
          </a:p>
        </p:txBody>
      </p:sp>
      <p:pic>
        <p:nvPicPr>
          <p:cNvPr id="8" name="Picture 7">
            <a:extLst>
              <a:ext uri="{FF2B5EF4-FFF2-40B4-BE49-F238E27FC236}">
                <a16:creationId xmlns:a16="http://schemas.microsoft.com/office/drawing/2014/main" id="{3926CA98-CE52-4DA0-AAA8-F0594418925F}"/>
              </a:ext>
            </a:extLst>
          </p:cNvPr>
          <p:cNvPicPr>
            <a:picLocks noChangeAspect="1"/>
          </p:cNvPicPr>
          <p:nvPr/>
        </p:nvPicPr>
        <p:blipFill>
          <a:blip r:embed="rId2"/>
          <a:stretch>
            <a:fillRect/>
          </a:stretch>
        </p:blipFill>
        <p:spPr>
          <a:xfrm>
            <a:off x="3891480" y="3096382"/>
            <a:ext cx="5243014" cy="3767655"/>
          </a:xfrm>
          <a:prstGeom prst="rect">
            <a:avLst/>
          </a:prstGeom>
        </p:spPr>
      </p:pic>
      <p:pic>
        <p:nvPicPr>
          <p:cNvPr id="9" name="Picture 8">
            <a:extLst>
              <a:ext uri="{FF2B5EF4-FFF2-40B4-BE49-F238E27FC236}">
                <a16:creationId xmlns:a16="http://schemas.microsoft.com/office/drawing/2014/main" id="{AFA3C10A-7795-4B5F-A579-62335AA2F0D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9654" y="4740729"/>
            <a:ext cx="3676650" cy="2117271"/>
          </a:xfrm>
          <a:prstGeom prst="rect">
            <a:avLst/>
          </a:prstGeom>
        </p:spPr>
      </p:pic>
      <p:pic>
        <p:nvPicPr>
          <p:cNvPr id="10" name="Picture 9">
            <a:extLst>
              <a:ext uri="{FF2B5EF4-FFF2-40B4-BE49-F238E27FC236}">
                <a16:creationId xmlns:a16="http://schemas.microsoft.com/office/drawing/2014/main" id="{B91CE5C5-E23E-4391-B51B-EB690B03F6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6304" y="192315"/>
            <a:ext cx="2606914" cy="173173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9F76C253-4309-4BED-AD51-BB8914E9DF58}"/>
              </a:ext>
            </a:extLst>
          </p:cNvPr>
          <p:cNvSpPr/>
          <p:nvPr/>
        </p:nvSpPr>
        <p:spPr>
          <a:xfrm>
            <a:off x="3886200" y="3962400"/>
            <a:ext cx="903514" cy="667657"/>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EB52623-E3F1-4344-BE5E-8786F1878162}"/>
              </a:ext>
            </a:extLst>
          </p:cNvPr>
          <p:cNvPicPr>
            <a:picLocks noChangeAspect="1"/>
          </p:cNvPicPr>
          <p:nvPr/>
        </p:nvPicPr>
        <p:blipFill>
          <a:blip r:embed="rId5"/>
          <a:stretch>
            <a:fillRect/>
          </a:stretch>
        </p:blipFill>
        <p:spPr>
          <a:xfrm>
            <a:off x="4898803" y="2205718"/>
            <a:ext cx="3218238" cy="2556782"/>
          </a:xfrm>
          <a:prstGeom prst="rect">
            <a:avLst/>
          </a:prstGeom>
          <a:ln w="12700">
            <a:solidFill>
              <a:schemeClr val="tx1"/>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EDC3CF2-A007-4294-81DA-96ECB53DE8FE}"/>
              </a:ext>
            </a:extLst>
          </p:cNvPr>
          <p:cNvPicPr>
            <a:picLocks noChangeAspect="1"/>
          </p:cNvPicPr>
          <p:nvPr/>
        </p:nvPicPr>
        <p:blipFill>
          <a:blip r:embed="rId6"/>
          <a:stretch>
            <a:fillRect/>
          </a:stretch>
        </p:blipFill>
        <p:spPr>
          <a:xfrm>
            <a:off x="0" y="1111"/>
            <a:ext cx="3889585" cy="4761389"/>
          </a:xfrm>
          <a:prstGeom prst="rect">
            <a:avLst/>
          </a:prstGeom>
        </p:spPr>
      </p:pic>
      <p:sp>
        <p:nvSpPr>
          <p:cNvPr id="16" name="TextBox 15">
            <a:extLst>
              <a:ext uri="{FF2B5EF4-FFF2-40B4-BE49-F238E27FC236}">
                <a16:creationId xmlns:a16="http://schemas.microsoft.com/office/drawing/2014/main" id="{778688D7-D10A-4678-B40E-664A6C819809}"/>
              </a:ext>
            </a:extLst>
          </p:cNvPr>
          <p:cNvSpPr txBox="1"/>
          <p:nvPr/>
        </p:nvSpPr>
        <p:spPr>
          <a:xfrm>
            <a:off x="1709150" y="-87953"/>
            <a:ext cx="6981619" cy="369332"/>
          </a:xfrm>
          <a:prstGeom prst="rect">
            <a:avLst/>
          </a:prstGeom>
          <a:noFill/>
        </p:spPr>
        <p:txBody>
          <a:bodyPr wrap="square" rtlCol="0">
            <a:spAutoFit/>
          </a:bodyPr>
          <a:lstStyle/>
          <a:p>
            <a:r>
              <a:rPr lang="en-US" b="1" dirty="0"/>
              <a:t>Section 6.1 of </a:t>
            </a:r>
            <a:r>
              <a:rPr lang="en-US" b="1" dirty="0">
                <a:hlinkClick r:id="rId7" tooltip="Download file: FIS_Report_Template_Nov_2016.docx">
                  <a:extLst>
                    <a:ext uri="{A12FA001-AC4F-418D-AE19-62706E023703}">
                      <ahyp:hlinkClr xmlns:ahyp="http://schemas.microsoft.com/office/drawing/2018/hyperlinkcolor" val="tx"/>
                    </a:ext>
                  </a:extLst>
                </a:hlinkClick>
              </a:rPr>
              <a:t>Template: Flood Insurance Study (FIS) Report (Nov 2016</a:t>
            </a:r>
            <a:r>
              <a:rPr lang="en-US" dirty="0">
                <a:hlinkClick r:id="rId7" tooltip="Download file: FIS_Report_Template_Nov_2016.docx">
                  <a:extLst>
                    <a:ext uri="{A12FA001-AC4F-418D-AE19-62706E023703}">
                      <ahyp:hlinkClr xmlns:ahyp="http://schemas.microsoft.com/office/drawing/2018/hyperlinkcolor" val="tx"/>
                    </a:ext>
                  </a:extLst>
                </a:hlinkClick>
              </a:rPr>
              <a:t>)</a:t>
            </a:r>
            <a:endParaRPr lang="en-US" dirty="0"/>
          </a:p>
        </p:txBody>
      </p:sp>
      <p:sp>
        <p:nvSpPr>
          <p:cNvPr id="17" name="Date Placeholder 4">
            <a:extLst>
              <a:ext uri="{FF2B5EF4-FFF2-40B4-BE49-F238E27FC236}">
                <a16:creationId xmlns:a16="http://schemas.microsoft.com/office/drawing/2014/main" id="{C72CE2A7-0AA0-45C5-A51F-9D9ED38ED7A1}"/>
              </a:ext>
            </a:extLst>
          </p:cNvPr>
          <p:cNvSpPr txBox="1">
            <a:spLocks/>
          </p:cNvSpPr>
          <p:nvPr/>
        </p:nvSpPr>
        <p:spPr>
          <a:xfrm>
            <a:off x="457200" y="6356352"/>
            <a:ext cx="2133600" cy="365125"/>
          </a:xfrm>
          <a:prstGeom prst="rect">
            <a:avLst/>
          </a:prstGeom>
        </p:spPr>
        <p:txBody>
          <a:bodyPr vert="horz" lIns="91440" tIns="45720" rIns="91440" bIns="45720" rtlCol="0" anchor="ctr"/>
          <a:lstStyle>
            <a:defPPr>
              <a:defRPr lang="en-US"/>
            </a:defPPr>
            <a:lvl1pPr marL="0" algn="l"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November 14, 2019</a:t>
            </a:r>
          </a:p>
        </p:txBody>
      </p:sp>
      <p:sp>
        <p:nvSpPr>
          <p:cNvPr id="18" name="Footer Placeholder 5">
            <a:extLst>
              <a:ext uri="{FF2B5EF4-FFF2-40B4-BE49-F238E27FC236}">
                <a16:creationId xmlns:a16="http://schemas.microsoft.com/office/drawing/2014/main" id="{26752456-D393-4CA8-8F6B-7A874E71A6C8}"/>
              </a:ext>
            </a:extLst>
          </p:cNvPr>
          <p:cNvSpPr txBox="1">
            <a:spLocks/>
          </p:cNvSpPr>
          <p:nvPr/>
        </p:nvSpPr>
        <p:spPr>
          <a:xfrm>
            <a:off x="3124200" y="6356352"/>
            <a:ext cx="2895600" cy="365125"/>
          </a:xfrm>
          <a:prstGeom prst="rect">
            <a:avLst/>
          </a:prstGeom>
        </p:spPr>
        <p:txBody>
          <a:bodyPr vert="horz" lIns="91440" tIns="45720" rIns="91440" bIns="45720" rtlCol="0" anchor="ctr"/>
          <a:lstStyle>
            <a:defPPr>
              <a:defRPr lang="en-US"/>
            </a:defPPr>
            <a:lvl1pPr marL="0" algn="ct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MN Assoc of Floodplain Managers</a:t>
            </a:r>
          </a:p>
        </p:txBody>
      </p:sp>
      <p:sp>
        <p:nvSpPr>
          <p:cNvPr id="19" name="Slide Number Placeholder 6">
            <a:extLst>
              <a:ext uri="{FF2B5EF4-FFF2-40B4-BE49-F238E27FC236}">
                <a16:creationId xmlns:a16="http://schemas.microsoft.com/office/drawing/2014/main" id="{AC2A53BF-49BF-45C3-A39F-2E820483F316}"/>
              </a:ext>
            </a:extLst>
          </p:cNvPr>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prstClr val="black">
                    <a:tint val="75000"/>
                  </a:prst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0739471-F808-4705-A7AA-D92294A1C557}" type="slidenum">
              <a:rPr lang="en-US" smtClean="0"/>
              <a:pPr>
                <a:defRPr/>
              </a:pPr>
              <a:t>7</a:t>
            </a:fld>
            <a:endParaRPr lang="en-US"/>
          </a:p>
        </p:txBody>
      </p:sp>
      <p:sp>
        <p:nvSpPr>
          <p:cNvPr id="20" name="Rectangle: Rounded Corners 19">
            <a:extLst>
              <a:ext uri="{FF2B5EF4-FFF2-40B4-BE49-F238E27FC236}">
                <a16:creationId xmlns:a16="http://schemas.microsoft.com/office/drawing/2014/main" id="{FD80CF4C-6C4B-4698-B783-219E713B796B}"/>
              </a:ext>
            </a:extLst>
          </p:cNvPr>
          <p:cNvSpPr/>
          <p:nvPr/>
        </p:nvSpPr>
        <p:spPr>
          <a:xfrm>
            <a:off x="147858" y="2895600"/>
            <a:ext cx="3764385" cy="1866900"/>
          </a:xfrm>
          <a:prstGeom prst="roundRect">
            <a:avLst/>
          </a:prstGeom>
          <a:solidFill>
            <a:srgbClr val="92D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BD1A08C-FC13-4688-904B-02B6B07E0F97}"/>
              </a:ext>
            </a:extLst>
          </p:cNvPr>
          <p:cNvSpPr txBox="1"/>
          <p:nvPr/>
        </p:nvSpPr>
        <p:spPr>
          <a:xfrm rot="20687521">
            <a:off x="4278236" y="781589"/>
            <a:ext cx="4161694" cy="707886"/>
          </a:xfrm>
          <a:prstGeom prst="rect">
            <a:avLst/>
          </a:prstGeom>
          <a:solidFill>
            <a:srgbClr val="92D050"/>
          </a:solidFill>
          <a:ln w="19050">
            <a:solidFill>
              <a:srgbClr val="FF0000"/>
            </a:solidFill>
          </a:ln>
        </p:spPr>
        <p:txBody>
          <a:bodyPr wrap="square" rtlCol="0">
            <a:spAutoFit/>
          </a:bodyPr>
          <a:lstStyle/>
          <a:p>
            <a:r>
              <a:rPr lang="en-US" sz="2000" b="1" i="1" dirty="0">
                <a:solidFill>
                  <a:srgbClr val="FF0000"/>
                </a:solidFill>
              </a:rPr>
              <a:t>Do you trust Table 20 or should you “Verify, Then Trust” ?</a:t>
            </a:r>
          </a:p>
        </p:txBody>
      </p:sp>
      <p:cxnSp>
        <p:nvCxnSpPr>
          <p:cNvPr id="27" name="Straight Arrow Connector 26">
            <a:extLst>
              <a:ext uri="{FF2B5EF4-FFF2-40B4-BE49-F238E27FC236}">
                <a16:creationId xmlns:a16="http://schemas.microsoft.com/office/drawing/2014/main" id="{0A3833D5-1A76-4B4A-8F7F-ADDEBBF9F96A}"/>
              </a:ext>
            </a:extLst>
          </p:cNvPr>
          <p:cNvCxnSpPr>
            <a:cxnSpLocks/>
          </p:cNvCxnSpPr>
          <p:nvPr/>
        </p:nvCxnSpPr>
        <p:spPr>
          <a:xfrm flipH="1">
            <a:off x="3209925" y="1681388"/>
            <a:ext cx="1141182" cy="1309462"/>
          </a:xfrm>
          <a:prstGeom prst="straightConnector1">
            <a:avLst/>
          </a:prstGeom>
          <a:ln w="34925">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162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4573" t="385" r="9811" b="1643"/>
          <a:stretch/>
        </p:blipFill>
        <p:spPr>
          <a:xfrm>
            <a:off x="-43543" y="0"/>
            <a:ext cx="9187543" cy="6858000"/>
          </a:xfrm>
          <a:prstGeom prst="rect">
            <a:avLst/>
          </a:prstGeom>
        </p:spPr>
      </p:pic>
      <p:sp>
        <p:nvSpPr>
          <p:cNvPr id="5" name="Title 4"/>
          <p:cNvSpPr>
            <a:spLocks noGrp="1"/>
          </p:cNvSpPr>
          <p:nvPr>
            <p:ph type="title"/>
          </p:nvPr>
        </p:nvSpPr>
        <p:spPr/>
        <p:txBody>
          <a:bodyPr/>
          <a:lstStyle/>
          <a:p>
            <a:r>
              <a:rPr lang="en-US" dirty="0"/>
              <a:t>Training and Resources</a:t>
            </a:r>
          </a:p>
        </p:txBody>
      </p:sp>
      <p:sp>
        <p:nvSpPr>
          <p:cNvPr id="6" name="Text Placeholder 5"/>
          <p:cNvSpPr>
            <a:spLocks noGrp="1"/>
          </p:cNvSpPr>
          <p:nvPr>
            <p:ph type="body" idx="1"/>
          </p:nvPr>
        </p:nvSpPr>
        <p:spPr/>
        <p:txBody>
          <a:bodyPr/>
          <a:lstStyle/>
          <a:p>
            <a:r>
              <a:rPr lang="en-US" dirty="0">
                <a:solidFill>
                  <a:schemeClr val="tx1"/>
                </a:solidFill>
              </a:rPr>
              <a:t>Additional</a:t>
            </a:r>
          </a:p>
        </p:txBody>
      </p:sp>
      <p:sp>
        <p:nvSpPr>
          <p:cNvPr id="2" name="Date Placeholder 1">
            <a:extLst>
              <a:ext uri="{FF2B5EF4-FFF2-40B4-BE49-F238E27FC236}">
                <a16:creationId xmlns:a16="http://schemas.microsoft.com/office/drawing/2014/main" id="{544102DB-3979-4A17-A043-3DB6A65F0911}"/>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3EE50DD4-8FAE-4118-A7BE-B9063EC9B758}"/>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DE27A85B-BD76-48E9-9AA9-DB25869546B0}"/>
              </a:ext>
            </a:extLst>
          </p:cNvPr>
          <p:cNvSpPr>
            <a:spLocks noGrp="1"/>
          </p:cNvSpPr>
          <p:nvPr>
            <p:ph type="sldNum" sz="quarter" idx="12"/>
          </p:nvPr>
        </p:nvSpPr>
        <p:spPr/>
        <p:txBody>
          <a:bodyPr/>
          <a:lstStyle/>
          <a:p>
            <a:pPr>
              <a:defRPr/>
            </a:pPr>
            <a:fld id="{70739471-F808-4705-A7AA-D92294A1C557}" type="slidenum">
              <a:rPr lang="en-US" smtClean="0"/>
              <a:pPr>
                <a:defRPr/>
              </a:pPr>
              <a:t>70</a:t>
            </a:fld>
            <a:endParaRPr lang="en-US"/>
          </a:p>
        </p:txBody>
      </p:sp>
    </p:spTree>
    <p:extLst>
      <p:ext uri="{BB962C8B-B14F-4D97-AF65-F5344CB8AC3E}">
        <p14:creationId xmlns:p14="http://schemas.microsoft.com/office/powerpoint/2010/main" val="4188018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dirty="0">
                <a:latin typeface="Arial Black" pitchFamily="34" charset="0"/>
                <a:cs typeface="Arial" pitchFamily="34" charset="0"/>
              </a:rPr>
              <a:t>Resources from geodesy.noaa.gov </a:t>
            </a:r>
          </a:p>
        </p:txBody>
      </p:sp>
      <p:pic>
        <p:nvPicPr>
          <p:cNvPr id="9" name="Picture 8"/>
          <p:cNvPicPr>
            <a:picLocks noChangeAspect="1"/>
          </p:cNvPicPr>
          <p:nvPr/>
        </p:nvPicPr>
        <p:blipFill rotWithShape="1">
          <a:blip r:embed="rId3"/>
          <a:srcRect l="10428" r="10429" b="31143"/>
          <a:stretch/>
        </p:blipFill>
        <p:spPr>
          <a:xfrm>
            <a:off x="0" y="1062039"/>
            <a:ext cx="9144000" cy="5738812"/>
          </a:xfrm>
          <a:prstGeom prst="rect">
            <a:avLst/>
          </a:prstGeom>
        </p:spPr>
      </p:pic>
      <p:grpSp>
        <p:nvGrpSpPr>
          <p:cNvPr id="15" name="Group 14"/>
          <p:cNvGrpSpPr/>
          <p:nvPr/>
        </p:nvGrpSpPr>
        <p:grpSpPr>
          <a:xfrm>
            <a:off x="6638017" y="2758047"/>
            <a:ext cx="2141948" cy="3934568"/>
            <a:chOff x="6638017" y="2758047"/>
            <a:chExt cx="2141948" cy="3934568"/>
          </a:xfrm>
        </p:grpSpPr>
        <p:sp>
          <p:nvSpPr>
            <p:cNvPr id="10" name="Rectangle 9"/>
            <p:cNvSpPr/>
            <p:nvPr/>
          </p:nvSpPr>
          <p:spPr>
            <a:xfrm rot="377769">
              <a:off x="6638017" y="2758047"/>
              <a:ext cx="2060864" cy="3934568"/>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ming in 2022 New Datums Learn m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7769">
              <a:off x="6858222" y="4677833"/>
              <a:ext cx="1428750" cy="17621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377769">
              <a:off x="6795363" y="2880298"/>
              <a:ext cx="1984602" cy="646331"/>
            </a:xfrm>
            <a:prstGeom prst="rect">
              <a:avLst/>
            </a:prstGeom>
            <a:noFill/>
          </p:spPr>
          <p:txBody>
            <a:bodyPr wrap="square" rtlCol="0">
              <a:spAutoFit/>
            </a:bodyPr>
            <a:lstStyle/>
            <a:p>
              <a:pPr algn="ctr"/>
              <a:r>
                <a:rPr lang="en-US" i="1" dirty="0"/>
                <a:t>Click icon on home-page</a:t>
              </a:r>
            </a:p>
          </p:txBody>
        </p:sp>
        <p:sp>
          <p:nvSpPr>
            <p:cNvPr id="14" name="Right Arrow 13"/>
            <p:cNvSpPr/>
            <p:nvPr/>
          </p:nvSpPr>
          <p:spPr>
            <a:xfrm rot="5835021">
              <a:off x="7199216" y="3720598"/>
              <a:ext cx="938464"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ate Placeholder 1">
            <a:extLst>
              <a:ext uri="{FF2B5EF4-FFF2-40B4-BE49-F238E27FC236}">
                <a16:creationId xmlns:a16="http://schemas.microsoft.com/office/drawing/2014/main" id="{6AC4015C-1F34-4A4B-BC9B-294F557652CE}"/>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8A97C193-B4C5-4D70-8768-4FEB8E2A5D24}"/>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48BBC1EA-ADA5-43FD-AB5C-2017CAA9D75F}"/>
              </a:ext>
            </a:extLst>
          </p:cNvPr>
          <p:cNvSpPr>
            <a:spLocks noGrp="1"/>
          </p:cNvSpPr>
          <p:nvPr>
            <p:ph type="sldNum" sz="quarter" idx="12"/>
          </p:nvPr>
        </p:nvSpPr>
        <p:spPr/>
        <p:txBody>
          <a:bodyPr/>
          <a:lstStyle/>
          <a:p>
            <a:pPr>
              <a:defRPr/>
            </a:pPr>
            <a:fld id="{58280CB3-0FF6-4D07-A0F6-C78040BEDDEE}" type="slidenum">
              <a:rPr lang="en-US" smtClean="0"/>
              <a:pPr>
                <a:defRPr/>
              </a:pPr>
              <a:t>71</a:t>
            </a:fld>
            <a:endParaRPr lang="en-US"/>
          </a:p>
        </p:txBody>
      </p:sp>
    </p:spTree>
    <p:extLst>
      <p:ext uri="{BB962C8B-B14F-4D97-AF65-F5344CB8AC3E}">
        <p14:creationId xmlns:p14="http://schemas.microsoft.com/office/powerpoint/2010/main" val="3413343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November 14, 2019</a:t>
            </a:r>
          </a:p>
        </p:txBody>
      </p:sp>
      <p:sp>
        <p:nvSpPr>
          <p:cNvPr id="3" name="Slide Number Placeholder 2"/>
          <p:cNvSpPr>
            <a:spLocks noGrp="1"/>
          </p:cNvSpPr>
          <p:nvPr>
            <p:ph type="sldNum" sz="quarter" idx="12"/>
          </p:nvPr>
        </p:nvSpPr>
        <p:spPr/>
        <p:txBody>
          <a:bodyPr/>
          <a:lstStyle/>
          <a:p>
            <a:pPr>
              <a:defRPr/>
            </a:pPr>
            <a:fld id="{58280CB3-0FF6-4D07-A0F6-C78040BEDDEE}" type="slidenum">
              <a:rPr lang="en-US" smtClean="0"/>
              <a:pPr>
                <a:defRPr/>
              </a:pPr>
              <a:t>72</a:t>
            </a:fld>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4" y="1037770"/>
            <a:ext cx="9187544" cy="5849258"/>
          </a:xfrm>
          <a:prstGeom prst="rect">
            <a:avLst/>
          </a:prstGeom>
        </p:spPr>
      </p:pic>
      <p:sp>
        <p:nvSpPr>
          <p:cNvPr id="5" name="Rectangle 4"/>
          <p:cNvSpPr/>
          <p:nvPr/>
        </p:nvSpPr>
        <p:spPr>
          <a:xfrm>
            <a:off x="4521201" y="1631495"/>
            <a:ext cx="1458685" cy="2989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Title 1"/>
          <p:cNvSpPr txBox="1">
            <a:spLocks/>
          </p:cNvSpPr>
          <p:nvPr/>
        </p:nvSpPr>
        <p:spPr>
          <a:xfrm>
            <a:off x="0" y="395288"/>
            <a:ext cx="9144000"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a:latin typeface="Arial Black" pitchFamily="34" charset="0"/>
                <a:cs typeface="Arial" pitchFamily="34" charset="0"/>
              </a:rPr>
              <a:t>Online Resources from ngs.noaa.gov </a:t>
            </a:r>
          </a:p>
        </p:txBody>
      </p:sp>
      <p:sp>
        <p:nvSpPr>
          <p:cNvPr id="7" name="Footer Placeholder 6">
            <a:extLst>
              <a:ext uri="{FF2B5EF4-FFF2-40B4-BE49-F238E27FC236}">
                <a16:creationId xmlns:a16="http://schemas.microsoft.com/office/drawing/2014/main" id="{6FC07C70-ED99-47AA-843B-E172D1E60210}"/>
              </a:ext>
            </a:extLst>
          </p:cNvPr>
          <p:cNvSpPr>
            <a:spLocks noGrp="1"/>
          </p:cNvSpPr>
          <p:nvPr>
            <p:ph type="ftr" sz="quarter" idx="11"/>
          </p:nvPr>
        </p:nvSpPr>
        <p:spPr/>
        <p:txBody>
          <a:bodyPr/>
          <a:lstStyle/>
          <a:p>
            <a:pPr>
              <a:defRPr/>
            </a:pPr>
            <a:r>
              <a:rPr lang="en-US"/>
              <a:t>MN Assoc of Floodplain Managers</a:t>
            </a:r>
          </a:p>
        </p:txBody>
      </p:sp>
    </p:spTree>
    <p:extLst>
      <p:ext uri="{BB962C8B-B14F-4D97-AF65-F5344CB8AC3E}">
        <p14:creationId xmlns:p14="http://schemas.microsoft.com/office/powerpoint/2010/main" val="497444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159" y="1263327"/>
            <a:ext cx="4410777" cy="5546548"/>
            <a:chOff x="60159" y="12041"/>
            <a:chExt cx="4410777" cy="5546548"/>
          </a:xfrm>
        </p:grpSpPr>
        <p:pic>
          <p:nvPicPr>
            <p:cNvPr id="6" name="Picture 5"/>
            <p:cNvPicPr>
              <a:picLocks noChangeAspect="1"/>
            </p:cNvPicPr>
            <p:nvPr/>
          </p:nvPicPr>
          <p:blipFill rotWithShape="1">
            <a:blip r:embed="rId3"/>
            <a:srcRect l="26914" b="18598"/>
            <a:stretch/>
          </p:blipFill>
          <p:spPr>
            <a:xfrm>
              <a:off x="60159" y="12041"/>
              <a:ext cx="4410777" cy="5546548"/>
            </a:xfrm>
            <a:prstGeom prst="rect">
              <a:avLst/>
            </a:prstGeom>
            <a:effectLst>
              <a:outerShdw blurRad="50800" dist="38100" dir="2700000" algn="tl" rotWithShape="0">
                <a:prstClr val="black">
                  <a:alpha val="40000"/>
                </a:prstClr>
              </a:outerShdw>
            </a:effectLst>
          </p:spPr>
        </p:pic>
        <p:sp>
          <p:nvSpPr>
            <p:cNvPr id="10" name="Rectangle 9"/>
            <p:cNvSpPr/>
            <p:nvPr/>
          </p:nvSpPr>
          <p:spPr>
            <a:xfrm>
              <a:off x="1341322" y="931912"/>
              <a:ext cx="1200811" cy="28327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ight Arrow 10"/>
            <p:cNvSpPr/>
            <p:nvPr/>
          </p:nvSpPr>
          <p:spPr>
            <a:xfrm rot="6585725">
              <a:off x="2337684" y="185746"/>
              <a:ext cx="676864" cy="639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4"/>
          <a:stretch>
            <a:fillRect/>
          </a:stretch>
        </p:blipFill>
        <p:spPr>
          <a:xfrm>
            <a:off x="4482791" y="1287384"/>
            <a:ext cx="4661210" cy="3909193"/>
          </a:xfrm>
          <a:prstGeom prst="rect">
            <a:avLst/>
          </a:prstGeom>
        </p:spPr>
      </p:pic>
      <p:sp>
        <p:nvSpPr>
          <p:cNvPr id="8" name="Title 1"/>
          <p:cNvSpPr txBox="1">
            <a:spLocks/>
          </p:cNvSpPr>
          <p:nvPr/>
        </p:nvSpPr>
        <p:spPr>
          <a:xfrm>
            <a:off x="-1" y="460492"/>
            <a:ext cx="9144001" cy="6858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200" b="1" dirty="0">
                <a:latin typeface="Arial Black" pitchFamily="34" charset="0"/>
                <a:cs typeface="Arial" pitchFamily="34" charset="0"/>
              </a:rPr>
              <a:t>Educational Videos &amp; Online Tutorials</a:t>
            </a:r>
          </a:p>
        </p:txBody>
      </p:sp>
      <p:grpSp>
        <p:nvGrpSpPr>
          <p:cNvPr id="15" name="Group 14"/>
          <p:cNvGrpSpPr/>
          <p:nvPr/>
        </p:nvGrpSpPr>
        <p:grpSpPr>
          <a:xfrm>
            <a:off x="4461315" y="5281860"/>
            <a:ext cx="4586432" cy="1399549"/>
            <a:chOff x="4461315" y="5378115"/>
            <a:chExt cx="4586432" cy="1399549"/>
          </a:xfrm>
        </p:grpSpPr>
        <p:sp>
          <p:nvSpPr>
            <p:cNvPr id="12" name="Rectangle 11"/>
            <p:cNvSpPr/>
            <p:nvPr/>
          </p:nvSpPr>
          <p:spPr>
            <a:xfrm>
              <a:off x="4461315" y="5378115"/>
              <a:ext cx="4586432" cy="1399549"/>
            </a:xfrm>
            <a:prstGeom prst="rect">
              <a:avLst/>
            </a:prstGeom>
            <a:solidFill>
              <a:schemeClr val="bg1">
                <a:lumMod val="85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68151" y="5692131"/>
              <a:ext cx="1647191" cy="646331"/>
            </a:xfrm>
            <a:prstGeom prst="rect">
              <a:avLst/>
            </a:prstGeom>
            <a:noFill/>
          </p:spPr>
          <p:txBody>
            <a:bodyPr wrap="square" rtlCol="0">
              <a:spAutoFit/>
            </a:bodyPr>
            <a:lstStyle/>
            <a:p>
              <a:pPr algn="ctr"/>
              <a:r>
                <a:rPr lang="en-US" b="1" dirty="0">
                  <a:solidFill>
                    <a:srgbClr val="781D22"/>
                  </a:solidFill>
                </a:rPr>
                <a:t>Videos are ~3-5 minutes</a:t>
              </a:r>
            </a:p>
          </p:txBody>
        </p:sp>
        <p:sp>
          <p:nvSpPr>
            <p:cNvPr id="9" name="TextBox 8"/>
            <p:cNvSpPr txBox="1"/>
            <p:nvPr/>
          </p:nvSpPr>
          <p:spPr>
            <a:xfrm>
              <a:off x="6608810" y="5692131"/>
              <a:ext cx="2291134" cy="646331"/>
            </a:xfrm>
            <a:prstGeom prst="rect">
              <a:avLst/>
            </a:prstGeom>
            <a:noFill/>
          </p:spPr>
          <p:txBody>
            <a:bodyPr wrap="square" rtlCol="0">
              <a:spAutoFit/>
            </a:bodyPr>
            <a:lstStyle/>
            <a:p>
              <a:pPr algn="ctr"/>
              <a:r>
                <a:rPr lang="en-US" b="1" dirty="0">
                  <a:solidFill>
                    <a:srgbClr val="781D22"/>
                  </a:solidFill>
                </a:rPr>
                <a:t>Vertical </a:t>
              </a:r>
              <a:r>
                <a:rPr lang="en-US" b="1" dirty="0" err="1">
                  <a:solidFill>
                    <a:srgbClr val="781D22"/>
                  </a:solidFill>
                </a:rPr>
                <a:t>Datums</a:t>
              </a:r>
              <a:r>
                <a:rPr lang="en-US" b="1" dirty="0">
                  <a:solidFill>
                    <a:srgbClr val="781D22"/>
                  </a:solidFill>
                </a:rPr>
                <a:t> Tutorial is ~1 hour</a:t>
              </a:r>
            </a:p>
          </p:txBody>
        </p:sp>
      </p:grpSp>
      <p:sp>
        <p:nvSpPr>
          <p:cNvPr id="2" name="Date Placeholder 1">
            <a:extLst>
              <a:ext uri="{FF2B5EF4-FFF2-40B4-BE49-F238E27FC236}">
                <a16:creationId xmlns:a16="http://schemas.microsoft.com/office/drawing/2014/main" id="{BEFB1D8C-009E-4DD6-A0D2-654DD086ACE8}"/>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E447A45D-A9BC-4DD9-A858-D761B3E8CFA7}"/>
              </a:ext>
            </a:extLst>
          </p:cNvPr>
          <p:cNvSpPr>
            <a:spLocks noGrp="1"/>
          </p:cNvSpPr>
          <p:nvPr>
            <p:ph type="ftr" sz="quarter" idx="11"/>
          </p:nvPr>
        </p:nvSpPr>
        <p:spPr/>
        <p:txBody>
          <a:bodyPr/>
          <a:lstStyle/>
          <a:p>
            <a:pPr>
              <a:defRPr/>
            </a:pPr>
            <a:r>
              <a:rPr lang="en-US"/>
              <a:t>MN Assoc of Floodplain Managers</a:t>
            </a:r>
          </a:p>
        </p:txBody>
      </p:sp>
      <p:sp>
        <p:nvSpPr>
          <p:cNvPr id="5" name="Slide Number Placeholder 4">
            <a:extLst>
              <a:ext uri="{FF2B5EF4-FFF2-40B4-BE49-F238E27FC236}">
                <a16:creationId xmlns:a16="http://schemas.microsoft.com/office/drawing/2014/main" id="{C0DB6FBC-2611-49A0-AD46-F70970F24D89}"/>
              </a:ext>
            </a:extLst>
          </p:cNvPr>
          <p:cNvSpPr>
            <a:spLocks noGrp="1"/>
          </p:cNvSpPr>
          <p:nvPr>
            <p:ph type="sldNum" sz="quarter" idx="12"/>
          </p:nvPr>
        </p:nvSpPr>
        <p:spPr/>
        <p:txBody>
          <a:bodyPr/>
          <a:lstStyle/>
          <a:p>
            <a:pPr>
              <a:defRPr/>
            </a:pPr>
            <a:fld id="{58280CB3-0FF6-4D07-A0F6-C78040BEDDEE}" type="slidenum">
              <a:rPr lang="en-US" smtClean="0"/>
              <a:pPr>
                <a:defRPr/>
              </a:pPr>
              <a:t>73</a:t>
            </a:fld>
            <a:endParaRPr lang="en-US"/>
          </a:p>
        </p:txBody>
      </p:sp>
    </p:spTree>
    <p:extLst>
      <p:ext uri="{BB962C8B-B14F-4D97-AF65-F5344CB8AC3E}">
        <p14:creationId xmlns:p14="http://schemas.microsoft.com/office/powerpoint/2010/main" val="727924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31B755-0255-4756-924C-D51C5B07BBC0}"/>
              </a:ext>
            </a:extLst>
          </p:cNvPr>
          <p:cNvPicPr>
            <a:picLocks noChangeAspect="1"/>
          </p:cNvPicPr>
          <p:nvPr/>
        </p:nvPicPr>
        <p:blipFill>
          <a:blip r:embed="rId3"/>
          <a:stretch>
            <a:fillRect/>
          </a:stretch>
        </p:blipFill>
        <p:spPr>
          <a:xfrm>
            <a:off x="266700" y="94849"/>
            <a:ext cx="8682037" cy="6610751"/>
          </a:xfrm>
          <a:prstGeom prst="rect">
            <a:avLst/>
          </a:prstGeom>
        </p:spPr>
      </p:pic>
      <p:sp>
        <p:nvSpPr>
          <p:cNvPr id="2" name="Date Placeholder 1"/>
          <p:cNvSpPr>
            <a:spLocks noGrp="1"/>
          </p:cNvSpPr>
          <p:nvPr>
            <p:ph type="dt" sz="half" idx="10"/>
          </p:nvPr>
        </p:nvSpPr>
        <p:spPr/>
        <p:txBody>
          <a:bodyPr/>
          <a:lstStyle/>
          <a:p>
            <a:pPr>
              <a:defRPr/>
            </a:pPr>
            <a:r>
              <a:rPr lang="en-US"/>
              <a:t>November 14, 2019</a:t>
            </a:r>
            <a:endParaRPr lang="en-US" dirty="0"/>
          </a:p>
        </p:txBody>
      </p:sp>
      <p:sp>
        <p:nvSpPr>
          <p:cNvPr id="3" name="Slide Number Placeholder 2"/>
          <p:cNvSpPr>
            <a:spLocks noGrp="1"/>
          </p:cNvSpPr>
          <p:nvPr>
            <p:ph type="sldNum" sz="quarter" idx="12"/>
          </p:nvPr>
        </p:nvSpPr>
        <p:spPr/>
        <p:txBody>
          <a:bodyPr/>
          <a:lstStyle/>
          <a:p>
            <a:pPr>
              <a:defRPr/>
            </a:pPr>
            <a:fld id="{58280CB3-0FF6-4D07-A0F6-C78040BEDDEE}" type="slidenum">
              <a:rPr lang="en-US" smtClean="0"/>
              <a:pPr>
                <a:defRPr/>
              </a:pPr>
              <a:t>74</a:t>
            </a:fld>
            <a:endParaRPr lang="en-US" dirty="0"/>
          </a:p>
        </p:txBody>
      </p:sp>
      <p:sp>
        <p:nvSpPr>
          <p:cNvPr id="5" name="TextBox 4"/>
          <p:cNvSpPr txBox="1"/>
          <p:nvPr/>
        </p:nvSpPr>
        <p:spPr>
          <a:xfrm>
            <a:off x="2068714" y="224496"/>
            <a:ext cx="5579861" cy="523220"/>
          </a:xfrm>
          <a:prstGeom prst="rect">
            <a:avLst/>
          </a:prstGeom>
          <a:noFill/>
        </p:spPr>
        <p:txBody>
          <a:bodyPr wrap="none" rtlCol="0">
            <a:spAutoFit/>
          </a:bodyPr>
          <a:lstStyle/>
          <a:p>
            <a:r>
              <a:rPr lang="en-US" sz="2800" b="1" dirty="0"/>
              <a:t>NGS Regional Advisor Program</a:t>
            </a:r>
          </a:p>
        </p:txBody>
      </p:sp>
      <p:sp>
        <p:nvSpPr>
          <p:cNvPr id="4" name="Footer Placeholder 3">
            <a:extLst>
              <a:ext uri="{FF2B5EF4-FFF2-40B4-BE49-F238E27FC236}">
                <a16:creationId xmlns:a16="http://schemas.microsoft.com/office/drawing/2014/main" id="{25C9AC98-BE07-4CFD-BF70-F683A3D08ED2}"/>
              </a:ext>
            </a:extLst>
          </p:cNvPr>
          <p:cNvSpPr>
            <a:spLocks noGrp="1"/>
          </p:cNvSpPr>
          <p:nvPr>
            <p:ph type="ftr" sz="quarter" idx="11"/>
          </p:nvPr>
        </p:nvSpPr>
        <p:spPr/>
        <p:txBody>
          <a:bodyPr/>
          <a:lstStyle/>
          <a:p>
            <a:pPr>
              <a:defRPr/>
            </a:pPr>
            <a:r>
              <a:rPr lang="en-US"/>
              <a:t>MN Assoc of Floodplain Managers</a:t>
            </a:r>
          </a:p>
        </p:txBody>
      </p:sp>
    </p:spTree>
    <p:extLst>
      <p:ext uri="{BB962C8B-B14F-4D97-AF65-F5344CB8AC3E}">
        <p14:creationId xmlns:p14="http://schemas.microsoft.com/office/powerpoint/2010/main" val="1910396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5940" b="7332"/>
          <a:stretch/>
        </p:blipFill>
        <p:spPr>
          <a:xfrm>
            <a:off x="4295274" y="409075"/>
            <a:ext cx="4740442" cy="6344651"/>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rot="1039653">
            <a:off x="6717518" y="3696040"/>
            <a:ext cx="2060864" cy="2065341"/>
            <a:chOff x="446495" y="2637298"/>
            <a:chExt cx="2060864" cy="2065341"/>
          </a:xfrm>
        </p:grpSpPr>
        <p:grpSp>
          <p:nvGrpSpPr>
            <p:cNvPr id="14" name="Group 13"/>
            <p:cNvGrpSpPr/>
            <p:nvPr/>
          </p:nvGrpSpPr>
          <p:grpSpPr>
            <a:xfrm rot="20656215">
              <a:off x="446495" y="2637298"/>
              <a:ext cx="2060864" cy="2065341"/>
              <a:chOff x="6740514" y="2763684"/>
              <a:chExt cx="2060864" cy="2065341"/>
            </a:xfrm>
          </p:grpSpPr>
          <p:sp>
            <p:nvSpPr>
              <p:cNvPr id="15" name="Rectangle 14"/>
              <p:cNvSpPr/>
              <p:nvPr/>
            </p:nvSpPr>
            <p:spPr>
              <a:xfrm rot="377769">
                <a:off x="6740514" y="2763684"/>
                <a:ext cx="2060864" cy="2065341"/>
              </a:xfrm>
              <a:prstGeom prst="rect">
                <a:avLst/>
              </a:prstGeom>
              <a:solidFill>
                <a:schemeClr val="bg1">
                  <a:lumMod val="85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377769">
                <a:off x="6795363" y="2911076"/>
                <a:ext cx="1984602" cy="584775"/>
              </a:xfrm>
              <a:prstGeom prst="rect">
                <a:avLst/>
              </a:prstGeom>
              <a:noFill/>
            </p:spPr>
            <p:txBody>
              <a:bodyPr wrap="square" rtlCol="0">
                <a:spAutoFit/>
              </a:bodyPr>
              <a:lstStyle/>
              <a:p>
                <a:pPr algn="ctr"/>
                <a:r>
                  <a:rPr lang="en-US" sz="1600" i="1" dirty="0"/>
                  <a:t>Click icon </a:t>
                </a:r>
              </a:p>
              <a:p>
                <a:pPr algn="ctr"/>
                <a:r>
                  <a:rPr lang="en-US" sz="1600" i="1" dirty="0"/>
                  <a:t>on home-page</a:t>
                </a:r>
              </a:p>
            </p:txBody>
          </p:sp>
          <p:sp>
            <p:nvSpPr>
              <p:cNvPr id="18" name="Right Arrow 17"/>
              <p:cNvSpPr/>
              <p:nvPr/>
            </p:nvSpPr>
            <p:spPr>
              <a:xfrm rot="5835021">
                <a:off x="7475216" y="3477487"/>
                <a:ext cx="448322" cy="7436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4"/>
            <a:stretch>
              <a:fillRect/>
            </a:stretch>
          </p:blipFill>
          <p:spPr>
            <a:xfrm rot="20986419">
              <a:off x="854526" y="4062246"/>
              <a:ext cx="1485900" cy="400050"/>
            </a:xfrm>
            <a:prstGeom prst="rect">
              <a:avLst/>
            </a:prstGeom>
          </p:spPr>
        </p:pic>
      </p:grpSp>
      <p:sp>
        <p:nvSpPr>
          <p:cNvPr id="26" name="Title 1"/>
          <p:cNvSpPr txBox="1">
            <a:spLocks/>
          </p:cNvSpPr>
          <p:nvPr/>
        </p:nvSpPr>
        <p:spPr>
          <a:xfrm>
            <a:off x="-110778" y="518205"/>
            <a:ext cx="4389120" cy="137335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b="1">
                <a:latin typeface="Arial Black" pitchFamily="34" charset="0"/>
                <a:cs typeface="Arial" pitchFamily="34" charset="0"/>
              </a:rPr>
              <a:t>Email Subscriptions</a:t>
            </a:r>
            <a:endParaRPr lang="en-US" altLang="en-US" sz="3600" b="1" dirty="0">
              <a:latin typeface="Arial Black" pitchFamily="34" charset="0"/>
              <a:cs typeface="Arial" pitchFamily="34" charset="0"/>
            </a:endParaRPr>
          </a:p>
        </p:txBody>
      </p:sp>
      <p:sp>
        <p:nvSpPr>
          <p:cNvPr id="27" name="TextBox 26"/>
          <p:cNvSpPr txBox="1"/>
          <p:nvPr/>
        </p:nvSpPr>
        <p:spPr>
          <a:xfrm>
            <a:off x="304689" y="1870097"/>
            <a:ext cx="3558185" cy="4185761"/>
          </a:xfrm>
          <a:prstGeom prst="rect">
            <a:avLst/>
          </a:prstGeom>
          <a:noFill/>
        </p:spPr>
        <p:txBody>
          <a:bodyPr wrap="square" rtlCol="0">
            <a:spAutoFit/>
          </a:bodyPr>
          <a:lstStyle/>
          <a:p>
            <a:pPr>
              <a:spcBef>
                <a:spcPts val="600"/>
              </a:spcBef>
            </a:pPr>
            <a:endParaRPr lang="en-US" b="1" dirty="0"/>
          </a:p>
          <a:p>
            <a:pPr>
              <a:spcBef>
                <a:spcPts val="600"/>
              </a:spcBef>
            </a:pPr>
            <a:r>
              <a:rPr lang="en-US" b="1" dirty="0">
                <a:latin typeface="Arial Black" panose="020B0A04020102020204" pitchFamily="34" charset="0"/>
              </a:rPr>
              <a:t>Stay informed!</a:t>
            </a:r>
          </a:p>
          <a:p>
            <a:pPr>
              <a:spcBef>
                <a:spcPts val="600"/>
              </a:spcBef>
            </a:pPr>
            <a:endParaRPr lang="en-US" b="1" dirty="0"/>
          </a:p>
          <a:p>
            <a:pPr marL="285750" indent="-285750">
              <a:spcBef>
                <a:spcPts val="600"/>
              </a:spcBef>
              <a:buFont typeface="Arial" panose="020B0604020202020204" pitchFamily="34" charset="0"/>
              <a:buChar char="•"/>
            </a:pPr>
            <a:r>
              <a:rPr lang="en-US" b="1" dirty="0"/>
              <a:t>NGS News</a:t>
            </a:r>
          </a:p>
          <a:p>
            <a:pPr lvl="1">
              <a:spcBef>
                <a:spcPts val="600"/>
              </a:spcBef>
            </a:pPr>
            <a:r>
              <a:rPr lang="en-US" i="1" dirty="0"/>
              <a:t>Includes quarterly NSRS Modernization newsletter</a:t>
            </a:r>
          </a:p>
          <a:p>
            <a:pPr>
              <a:spcBef>
                <a:spcPts val="600"/>
              </a:spcBef>
            </a:pPr>
            <a:endParaRPr lang="en-US" dirty="0"/>
          </a:p>
          <a:p>
            <a:pPr marL="285750" indent="-285750">
              <a:spcBef>
                <a:spcPts val="600"/>
              </a:spcBef>
              <a:buFont typeface="Arial" panose="020B0604020202020204" pitchFamily="34" charset="0"/>
              <a:buChar char="•"/>
            </a:pPr>
            <a:r>
              <a:rPr lang="en-US" b="1" dirty="0"/>
              <a:t>NGS Webinar</a:t>
            </a:r>
          </a:p>
          <a:p>
            <a:pPr marL="285750" indent="-285750">
              <a:spcBef>
                <a:spcPts val="600"/>
              </a:spcBef>
              <a:buFont typeface="Arial" panose="020B0604020202020204" pitchFamily="34" charset="0"/>
              <a:buChar char="•"/>
            </a:pPr>
            <a:endParaRPr lang="en-US" dirty="0"/>
          </a:p>
          <a:p>
            <a:pPr marL="285750" indent="-285750">
              <a:spcBef>
                <a:spcPts val="600"/>
              </a:spcBef>
              <a:buFont typeface="Arial" panose="020B0604020202020204" pitchFamily="34" charset="0"/>
              <a:buChar char="•"/>
            </a:pPr>
            <a:r>
              <a:rPr lang="en-US" b="1" dirty="0"/>
              <a:t>NGS Training</a:t>
            </a:r>
          </a:p>
          <a:p>
            <a:pPr marL="285750" indent="-285750">
              <a:spcBef>
                <a:spcPts val="600"/>
              </a:spcBef>
              <a:buFont typeface="Arial" panose="020B0604020202020204" pitchFamily="34" charset="0"/>
              <a:buChar char="•"/>
            </a:pPr>
            <a:endParaRPr lang="en-US" dirty="0"/>
          </a:p>
          <a:p>
            <a:pPr>
              <a:spcBef>
                <a:spcPts val="600"/>
              </a:spcBef>
            </a:pPr>
            <a:r>
              <a:rPr lang="en-US" i="1" dirty="0"/>
              <a:t>Only 1-2 messages / month</a:t>
            </a:r>
          </a:p>
        </p:txBody>
      </p:sp>
      <p:sp>
        <p:nvSpPr>
          <p:cNvPr id="2" name="Date Placeholder 1">
            <a:extLst>
              <a:ext uri="{FF2B5EF4-FFF2-40B4-BE49-F238E27FC236}">
                <a16:creationId xmlns:a16="http://schemas.microsoft.com/office/drawing/2014/main" id="{5390E330-2E9B-4158-AC2F-BD4D082C38F9}"/>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4EAABCD2-D454-488A-9447-198F2B7F1941}"/>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DC167107-DB9B-47A4-9A4B-FD51FE60F89E}"/>
              </a:ext>
            </a:extLst>
          </p:cNvPr>
          <p:cNvSpPr>
            <a:spLocks noGrp="1"/>
          </p:cNvSpPr>
          <p:nvPr>
            <p:ph type="sldNum" sz="quarter" idx="12"/>
          </p:nvPr>
        </p:nvSpPr>
        <p:spPr/>
        <p:txBody>
          <a:bodyPr/>
          <a:lstStyle/>
          <a:p>
            <a:pPr>
              <a:defRPr/>
            </a:pPr>
            <a:fld id="{EB6791C4-DF4E-4C17-A41C-B2BEB15390BD}" type="slidenum">
              <a:rPr lang="en-US" smtClean="0"/>
              <a:pPr>
                <a:defRPr/>
              </a:pPr>
              <a:t>75</a:t>
            </a:fld>
            <a:endParaRPr lang="en-US"/>
          </a:p>
        </p:txBody>
      </p:sp>
    </p:spTree>
    <p:extLst>
      <p:ext uri="{BB962C8B-B14F-4D97-AF65-F5344CB8AC3E}">
        <p14:creationId xmlns:p14="http://schemas.microsoft.com/office/powerpoint/2010/main" val="607753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can everyone do?</a:t>
            </a:r>
          </a:p>
        </p:txBody>
      </p:sp>
      <p:sp>
        <p:nvSpPr>
          <p:cNvPr id="5" name="Content Placeholder 4"/>
          <p:cNvSpPr>
            <a:spLocks noGrp="1"/>
          </p:cNvSpPr>
          <p:nvPr>
            <p:ph idx="1"/>
          </p:nvPr>
        </p:nvSpPr>
        <p:spPr/>
        <p:txBody>
          <a:bodyPr/>
          <a:lstStyle/>
          <a:p>
            <a:r>
              <a:rPr lang="en-US" dirty="0"/>
              <a:t>Be aware and help spread the word about upcoming </a:t>
            </a:r>
            <a:r>
              <a:rPr lang="en-US" b="1" dirty="0">
                <a:solidFill>
                  <a:srgbClr val="C00000"/>
                </a:solidFill>
              </a:rPr>
              <a:t>NSRS modernization</a:t>
            </a:r>
            <a:r>
              <a:rPr lang="en-US" dirty="0"/>
              <a:t>:</a:t>
            </a:r>
          </a:p>
          <a:p>
            <a:pPr lvl="1"/>
            <a:r>
              <a:rPr lang="en-US" dirty="0"/>
              <a:t>Proactively ask agencies, surveyors, and engineers about what preparations they are taking to learn about and prepare for the upcoming changes</a:t>
            </a:r>
          </a:p>
          <a:p>
            <a:r>
              <a:rPr lang="en-US" b="1" dirty="0">
                <a:solidFill>
                  <a:srgbClr val="C00000"/>
                </a:solidFill>
              </a:rPr>
              <a:t>Reach out </a:t>
            </a:r>
            <a:r>
              <a:rPr lang="en-US" dirty="0"/>
              <a:t>to NGS for support as needed</a:t>
            </a:r>
          </a:p>
          <a:p>
            <a:r>
              <a:rPr lang="en-US" dirty="0"/>
              <a:t>Lead by example and exercise </a:t>
            </a:r>
            <a:r>
              <a:rPr lang="en-US" b="1" dirty="0">
                <a:solidFill>
                  <a:srgbClr val="C00000"/>
                </a:solidFill>
              </a:rPr>
              <a:t>best metadata practices</a:t>
            </a:r>
          </a:p>
        </p:txBody>
      </p:sp>
      <p:sp>
        <p:nvSpPr>
          <p:cNvPr id="2" name="Date Placeholder 1">
            <a:extLst>
              <a:ext uri="{FF2B5EF4-FFF2-40B4-BE49-F238E27FC236}">
                <a16:creationId xmlns:a16="http://schemas.microsoft.com/office/drawing/2014/main" id="{8024F953-E196-4640-AD76-1DCC2B3E131D}"/>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E0F4233F-E1DA-4341-A5B0-6BE359AE69A7}"/>
              </a:ext>
            </a:extLst>
          </p:cNvPr>
          <p:cNvSpPr>
            <a:spLocks noGrp="1"/>
          </p:cNvSpPr>
          <p:nvPr>
            <p:ph type="ftr" sz="quarter" idx="11"/>
          </p:nvPr>
        </p:nvSpPr>
        <p:spPr/>
        <p:txBody>
          <a:bodyPr/>
          <a:lstStyle/>
          <a:p>
            <a:pPr>
              <a:defRPr/>
            </a:pPr>
            <a:r>
              <a:rPr lang="en-US"/>
              <a:t>MN Assoc of Floodplain Managers</a:t>
            </a:r>
          </a:p>
        </p:txBody>
      </p:sp>
      <p:sp>
        <p:nvSpPr>
          <p:cNvPr id="6" name="Slide Number Placeholder 5">
            <a:extLst>
              <a:ext uri="{FF2B5EF4-FFF2-40B4-BE49-F238E27FC236}">
                <a16:creationId xmlns:a16="http://schemas.microsoft.com/office/drawing/2014/main" id="{E5CCF4C6-628B-47C8-A090-D93657D6D14D}"/>
              </a:ext>
            </a:extLst>
          </p:cNvPr>
          <p:cNvSpPr>
            <a:spLocks noGrp="1"/>
          </p:cNvSpPr>
          <p:nvPr>
            <p:ph type="sldNum" sz="quarter" idx="12"/>
          </p:nvPr>
        </p:nvSpPr>
        <p:spPr/>
        <p:txBody>
          <a:bodyPr/>
          <a:lstStyle/>
          <a:p>
            <a:pPr>
              <a:defRPr/>
            </a:pPr>
            <a:fld id="{EB6791C4-DF4E-4C17-A41C-B2BEB15390BD}" type="slidenum">
              <a:rPr lang="en-US" smtClean="0"/>
              <a:pPr>
                <a:defRPr/>
              </a:pPr>
              <a:t>76</a:t>
            </a:fld>
            <a:endParaRPr lang="en-US"/>
          </a:p>
        </p:txBody>
      </p:sp>
    </p:spTree>
    <p:extLst>
      <p:ext uri="{BB962C8B-B14F-4D97-AF65-F5344CB8AC3E}">
        <p14:creationId xmlns:p14="http://schemas.microsoft.com/office/powerpoint/2010/main" val="356785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hape 1031"/>
          <p:cNvSpPr>
            <a:spLocks noGrp="1"/>
          </p:cNvSpPr>
          <p:nvPr>
            <p:ph type="title"/>
          </p:nvPr>
        </p:nvSpPr>
        <p:spPr>
          <a:xfrm>
            <a:off x="361950" y="430213"/>
            <a:ext cx="8324850" cy="977900"/>
          </a:xfrm>
        </p:spPr>
        <p:txBody>
          <a:bodyPr lIns="91425" tIns="45700" rIns="91425" bIns="45700"/>
          <a:lstStyle/>
          <a:p>
            <a:pPr eaLnBrk="1" hangingPunct="1">
              <a:buSzPct val="25000"/>
            </a:pPr>
            <a:r>
              <a:rPr lang="en-US" altLang="en-US" sz="3600" b="1" dirty="0">
                <a:solidFill>
                  <a:schemeClr val="tx1"/>
                </a:solidFill>
                <a:latin typeface="Arial Black" panose="020B0A04020102020204" pitchFamily="34" charset="0"/>
                <a:ea typeface="ＭＳ Ｐゴシック" panose="020B0600070205080204" pitchFamily="34" charset="-128"/>
                <a:sym typeface="Calibri" panose="020F0502020204030204" pitchFamily="34" charset="0"/>
              </a:rPr>
              <a:t>Get Prepared</a:t>
            </a:r>
            <a:endParaRPr lang="en-US" altLang="en-US" sz="3600" b="1" dirty="0">
              <a:solidFill>
                <a:schemeClr val="tx1"/>
              </a:solidFill>
              <a:latin typeface="Arial" panose="020B0604020202020204" pitchFamily="34" charset="0"/>
              <a:ea typeface="ＭＳ Ｐゴシック" panose="020B0600070205080204" pitchFamily="34" charset="-128"/>
              <a:sym typeface="Calibri" panose="020F0502020204030204" pitchFamily="34" charset="0"/>
            </a:endParaRPr>
          </a:p>
        </p:txBody>
      </p:sp>
      <p:sp>
        <p:nvSpPr>
          <p:cNvPr id="55299" name="Shape 1032"/>
          <p:cNvSpPr>
            <a:spLocks noGrp="1"/>
          </p:cNvSpPr>
          <p:nvPr>
            <p:ph type="body" idx="1"/>
          </p:nvPr>
        </p:nvSpPr>
        <p:spPr>
          <a:xfrm>
            <a:off x="349250" y="1408113"/>
            <a:ext cx="4691982" cy="5106987"/>
          </a:xfrm>
        </p:spPr>
        <p:txBody>
          <a:bodyPr lIns="91425" tIns="45700" rIns="91425" bIns="45700"/>
          <a:lstStyle/>
          <a:p>
            <a:pPr marL="0" indent="0" eaLnBrk="1" hangingPunct="1">
              <a:spcBef>
                <a:spcPts val="600"/>
              </a:spcBef>
              <a:buClr>
                <a:srgbClr val="000000"/>
              </a:buClr>
              <a:buNone/>
              <a:defRPr/>
            </a:pPr>
            <a:endParaRPr lang="en-US" altLang="en-US" sz="2000" b="1"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endPar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marL="0" indent="0" eaLnBrk="1" hangingPunct="1">
              <a:spcBef>
                <a:spcPts val="600"/>
              </a:spcBef>
              <a:buClr>
                <a:srgbClr val="000000"/>
              </a:buClr>
              <a:buNone/>
              <a:defRPr/>
            </a:pPr>
            <a:r>
              <a:rPr lang="en-US" altLang="en-US" sz="2000" b="1"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More active NSRS users</a:t>
            </a:r>
          </a:p>
          <a:p>
            <a:pPr eaLnBrk="1" hangingPunct="1">
              <a:spcBef>
                <a:spcPts val="600"/>
              </a:spcBef>
              <a:buClr>
                <a:srgbClr val="000000"/>
              </a:buClr>
              <a:buFont typeface="Wingdings" pitchFamily="2" charset="2"/>
              <a:buChar char="§"/>
              <a:defRPr/>
            </a:pP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Metadata, metadata, metadata..</a:t>
            </a:r>
          </a:p>
          <a:p>
            <a:pPr eaLnBrk="1" hangingPunct="1">
              <a:spcBef>
                <a:spcPts val="600"/>
              </a:spcBef>
              <a:buClr>
                <a:srgbClr val="000000"/>
              </a:buClr>
              <a:buFont typeface="Wingdings" pitchFamily="2" charset="2"/>
              <a:buChar char="§"/>
              <a:defRPr/>
            </a:pPr>
            <a:endParaRPr lang="en-US" altLang="en-US" sz="16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Use current </a:t>
            </a:r>
            <a:r>
              <a:rPr lang="en-US" altLang="en-US" sz="2000" dirty="0" err="1">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datums</a:t>
            </a: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 realizations</a:t>
            </a:r>
            <a:endParaRPr lang="en-US" altLang="en-US" sz="16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lvl="1" eaLnBrk="1" hangingPunct="1">
              <a:spcBef>
                <a:spcPts val="600"/>
              </a:spcBef>
              <a:buClr>
                <a:srgbClr val="000000"/>
              </a:buClr>
              <a:defRPr/>
            </a:pPr>
            <a:br>
              <a:rPr lang="en-US" altLang="en-US" sz="8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br>
            <a:endParaRPr lang="en-US" altLang="en-US" sz="8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endParaRPr>
          </a:p>
          <a:p>
            <a:pPr eaLnBrk="1" hangingPunct="1">
              <a:spcBef>
                <a:spcPts val="600"/>
              </a:spcBef>
              <a:buClr>
                <a:srgbClr val="000000"/>
              </a:buClr>
              <a:buFont typeface="Wingdings" pitchFamily="2" charset="2"/>
              <a:buChar char="§"/>
              <a:defRPr/>
            </a:pPr>
            <a:r>
              <a:rPr lang="en-US" altLang="en-US" sz="20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Keep original (“raw”) GNSS observation files</a:t>
            </a:r>
          </a:p>
          <a:p>
            <a:pPr marL="0" indent="0" eaLnBrk="1" hangingPunct="1">
              <a:spcBef>
                <a:spcPts val="600"/>
              </a:spcBef>
              <a:buClr>
                <a:srgbClr val="000000"/>
              </a:buClr>
              <a:buFont typeface="Arial" charset="0"/>
              <a:buNone/>
              <a:tabLst>
                <a:tab pos="349250" algn="l"/>
              </a:tabLst>
              <a:defRPr/>
            </a:pPr>
            <a:r>
              <a:rPr lang="en-US" altLang="en-US" sz="1600" dirty="0">
                <a:solidFill>
                  <a:srgbClr val="000000"/>
                </a:solidFill>
                <a:latin typeface="Arial" panose="020B0604020202020204" pitchFamily="34" charset="0"/>
                <a:ea typeface="ＭＳ Ｐゴシック" pitchFamily="34" charset="-128"/>
                <a:cs typeface="Arial" panose="020B0604020202020204" pitchFamily="34" charset="0"/>
                <a:sym typeface="Calibri" pitchFamily="34" charset="0"/>
              </a:rPr>
              <a:t>	</a:t>
            </a:r>
          </a:p>
        </p:txBody>
      </p:sp>
      <p:sp>
        <p:nvSpPr>
          <p:cNvPr id="20484" name="Shape 103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SzPct val="25000"/>
              <a:buFontTx/>
              <a:buNone/>
            </a:pPr>
            <a:r>
              <a:rPr lang="en-US" altLang="en-US" sz="1200">
                <a:solidFill>
                  <a:srgbClr val="898989"/>
                </a:solidFill>
                <a:latin typeface="Gill Sans MT" panose="020B0502020104020203" pitchFamily="34" charset="0"/>
              </a:rPr>
              <a:t> </a:t>
            </a:r>
          </a:p>
        </p:txBody>
      </p:sp>
      <p:grpSp>
        <p:nvGrpSpPr>
          <p:cNvPr id="4" name="Group 3"/>
          <p:cNvGrpSpPr/>
          <p:nvPr/>
        </p:nvGrpSpPr>
        <p:grpSpPr>
          <a:xfrm rot="203843">
            <a:off x="5115168" y="2021305"/>
            <a:ext cx="3595409" cy="3441282"/>
            <a:chOff x="5115168" y="2021305"/>
            <a:chExt cx="3595409" cy="3441282"/>
          </a:xfrm>
          <a:effectLst>
            <a:outerShdw blurRad="292100" dist="139700" dir="5400000" algn="ctr" rotWithShape="0">
              <a:srgbClr val="000000">
                <a:alpha val="65000"/>
              </a:srgbClr>
            </a:outerShdw>
          </a:effectLst>
        </p:grpSpPr>
        <p:pic>
          <p:nvPicPr>
            <p:cNvPr id="2" name="Picture 1"/>
            <p:cNvPicPr>
              <a:picLocks noChangeAspect="1"/>
            </p:cNvPicPr>
            <p:nvPr/>
          </p:nvPicPr>
          <p:blipFill>
            <a:blip r:embed="rId3"/>
            <a:stretch>
              <a:fillRect/>
            </a:stretch>
          </p:blipFill>
          <p:spPr>
            <a:xfrm>
              <a:off x="5115168" y="2021305"/>
              <a:ext cx="3497696" cy="3441282"/>
            </a:xfrm>
            <a:prstGeom prst="rect">
              <a:avLst/>
            </a:prstGeom>
          </p:spPr>
        </p:pic>
        <p:sp>
          <p:nvSpPr>
            <p:cNvPr id="3" name="Oval 2"/>
            <p:cNvSpPr/>
            <p:nvPr/>
          </p:nvSpPr>
          <p:spPr>
            <a:xfrm>
              <a:off x="6779510" y="2791326"/>
              <a:ext cx="1931067" cy="745958"/>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CDB54126-5573-4A2D-9D37-7CE4A3E92911}"/>
              </a:ext>
            </a:extLst>
          </p:cNvPr>
          <p:cNvSpPr>
            <a:spLocks noGrp="1"/>
          </p:cNvSpPr>
          <p:nvPr>
            <p:ph type="dt" sz="half" idx="10"/>
          </p:nvPr>
        </p:nvSpPr>
        <p:spPr/>
        <p:txBody>
          <a:bodyPr/>
          <a:lstStyle/>
          <a:p>
            <a:pPr>
              <a:defRPr/>
            </a:pPr>
            <a:r>
              <a:rPr lang="en-US"/>
              <a:t>November 14, 2019</a:t>
            </a:r>
          </a:p>
        </p:txBody>
      </p:sp>
      <p:sp>
        <p:nvSpPr>
          <p:cNvPr id="6" name="Footer Placeholder 5">
            <a:extLst>
              <a:ext uri="{FF2B5EF4-FFF2-40B4-BE49-F238E27FC236}">
                <a16:creationId xmlns:a16="http://schemas.microsoft.com/office/drawing/2014/main" id="{153985D7-04E1-43A9-941A-16C5E7077193}"/>
              </a:ext>
            </a:extLst>
          </p:cNvPr>
          <p:cNvSpPr>
            <a:spLocks noGrp="1"/>
          </p:cNvSpPr>
          <p:nvPr>
            <p:ph type="ftr" sz="quarter" idx="11"/>
          </p:nvPr>
        </p:nvSpPr>
        <p:spPr/>
        <p:txBody>
          <a:bodyPr/>
          <a:lstStyle/>
          <a:p>
            <a:pPr>
              <a:defRPr/>
            </a:pPr>
            <a:r>
              <a:rPr lang="en-US"/>
              <a:t>MN Assoc of Floodplain Managers</a:t>
            </a:r>
          </a:p>
        </p:txBody>
      </p:sp>
    </p:spTree>
    <p:extLst>
      <p:ext uri="{BB962C8B-B14F-4D97-AF65-F5344CB8AC3E}">
        <p14:creationId xmlns:p14="http://schemas.microsoft.com/office/powerpoint/2010/main" val="1556467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txBox="1">
            <a:spLocks/>
          </p:cNvSpPr>
          <p:nvPr/>
        </p:nvSpPr>
        <p:spPr bwMode="auto">
          <a:xfrm>
            <a:off x="2876020" y="1697273"/>
            <a:ext cx="74469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3600" b="1" dirty="0">
                <a:solidFill>
                  <a:schemeClr val="accent2">
                    <a:lumMod val="75000"/>
                  </a:schemeClr>
                </a:solidFill>
                <a:latin typeface="Times New Roman" charset="0"/>
                <a:cs typeface="Times New Roman" charset="0"/>
              </a:rPr>
              <a:t>Feedback on the New </a:t>
            </a:r>
            <a:r>
              <a:rPr lang="en-US" sz="3600" b="1" dirty="0" err="1">
                <a:solidFill>
                  <a:schemeClr val="accent2">
                    <a:lumMod val="75000"/>
                  </a:schemeClr>
                </a:solidFill>
                <a:latin typeface="Times New Roman" charset="0"/>
                <a:cs typeface="Times New Roman" charset="0"/>
              </a:rPr>
              <a:t>Datums</a:t>
            </a:r>
            <a:endParaRPr lang="en-US" sz="3600" i="1" dirty="0">
              <a:solidFill>
                <a:schemeClr val="accent2">
                  <a:lumMod val="75000"/>
                </a:schemeClr>
              </a:solidFill>
              <a:latin typeface="Times New Roman" charset="0"/>
              <a:cs typeface="Times New Roman" charset="0"/>
            </a:endParaRPr>
          </a:p>
        </p:txBody>
      </p:sp>
      <p:sp>
        <p:nvSpPr>
          <p:cNvPr id="3075" name="Content Placeholder 2"/>
          <p:cNvSpPr txBox="1">
            <a:spLocks/>
          </p:cNvSpPr>
          <p:nvPr/>
        </p:nvSpPr>
        <p:spPr bwMode="auto">
          <a:xfrm>
            <a:off x="5698066" y="3154752"/>
            <a:ext cx="38322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2017 Geospatial Summit</a:t>
            </a:r>
          </a:p>
          <a:p>
            <a:pPr eaLnBrk="1" hangingPunct="1">
              <a:spcBef>
                <a:spcPct val="0"/>
              </a:spcBef>
              <a:buFontTx/>
              <a:buNone/>
            </a:pPr>
            <a:r>
              <a:rPr lang="en-US" altLang="en-US" sz="2400" dirty="0">
                <a:latin typeface="Times New Roman" panose="02020603050405020304" pitchFamily="18" charset="0"/>
                <a:cs typeface="Times New Roman" panose="02020603050405020304" pitchFamily="18" charset="0"/>
              </a:rPr>
              <a:t>April 24 to 25, 2017</a:t>
            </a:r>
          </a:p>
        </p:txBody>
      </p:sp>
      <p:sp>
        <p:nvSpPr>
          <p:cNvPr id="3076" name="Title 1"/>
          <p:cNvSpPr txBox="1">
            <a:spLocks/>
          </p:cNvSpPr>
          <p:nvPr/>
        </p:nvSpPr>
        <p:spPr bwMode="auto">
          <a:xfrm>
            <a:off x="2638954" y="2173084"/>
            <a:ext cx="68913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Kimberly Pettit, FEMA GIS Coordinator</a:t>
            </a:r>
          </a:p>
          <a:p>
            <a:pPr algn="ctr" eaLnBrk="1" hangingPunct="1">
              <a:spcBef>
                <a:spcPct val="0"/>
              </a:spcBef>
              <a:buFontTx/>
              <a:buNone/>
            </a:pPr>
            <a:r>
              <a:rPr lang="en-US" altLang="en-US" sz="2800" b="1" dirty="0">
                <a:latin typeface="Times New Roman" panose="02020603050405020304" pitchFamily="18" charset="0"/>
                <a:cs typeface="Times New Roman" panose="02020603050405020304" pitchFamily="18" charset="0"/>
              </a:rPr>
              <a:t>Prepared with Paul Rooney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966" b="-7634"/>
          <a:stretch/>
        </p:blipFill>
        <p:spPr>
          <a:xfrm>
            <a:off x="202160" y="1582024"/>
            <a:ext cx="2128157" cy="235373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5088" y="3021977"/>
            <a:ext cx="3089804" cy="1095336"/>
          </a:xfrm>
          <a:prstGeom prst="rect">
            <a:avLst/>
          </a:prstGeom>
        </p:spPr>
      </p:pic>
      <p:sp>
        <p:nvSpPr>
          <p:cNvPr id="8" name="Title 1"/>
          <p:cNvSpPr txBox="1">
            <a:spLocks/>
          </p:cNvSpPr>
          <p:nvPr/>
        </p:nvSpPr>
        <p:spPr>
          <a:xfrm>
            <a:off x="0" y="423328"/>
            <a:ext cx="914400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Ongoing</a:t>
            </a:r>
            <a:r>
              <a:rPr kumimoji="0" lang="en-US" b="1" i="0" u="none" strike="noStrike" kern="1200" cap="none" spc="0" normalizeH="0" noProof="0" dirty="0">
                <a:ln>
                  <a:noFill/>
                </a:ln>
                <a:solidFill>
                  <a:sysClr val="windowText" lastClr="000000"/>
                </a:solidFill>
                <a:effectLst/>
                <a:uLnTx/>
                <a:uFillTx/>
                <a:latin typeface="Calibri Light" panose="020F0302020204030204"/>
                <a:ea typeface="+mj-ea"/>
                <a:cs typeface="+mj-cs"/>
              </a:rPr>
              <a:t> NOAA/FEMA Coordination</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3" name="Rectangle 2"/>
          <p:cNvSpPr/>
          <p:nvPr/>
        </p:nvSpPr>
        <p:spPr>
          <a:xfrm>
            <a:off x="880533" y="4198101"/>
            <a:ext cx="7382933" cy="646331"/>
          </a:xfrm>
          <a:prstGeom prst="rect">
            <a:avLst/>
          </a:prstGeom>
        </p:spPr>
        <p:txBody>
          <a:bodyPr wrap="square">
            <a:spAutoFit/>
          </a:bodyPr>
          <a:lstStyle/>
          <a:p>
            <a:r>
              <a:rPr lang="en-US" dirty="0">
                <a:hlinkClick r:id="rId5"/>
              </a:rPr>
              <a:t>https://www.ngs.noaa.gov/geospatial-summit/presentations/fema.shtml</a:t>
            </a:r>
            <a:endParaRPr lang="en-US" dirty="0"/>
          </a:p>
          <a:p>
            <a:endParaRPr lang="en-US" dirty="0"/>
          </a:p>
        </p:txBody>
      </p:sp>
      <p:pic>
        <p:nvPicPr>
          <p:cNvPr id="5" name="Picture 4"/>
          <p:cNvPicPr>
            <a:picLocks noChangeAspect="1"/>
          </p:cNvPicPr>
          <p:nvPr/>
        </p:nvPicPr>
        <p:blipFill>
          <a:blip r:embed="rId6"/>
          <a:stretch>
            <a:fillRect/>
          </a:stretch>
        </p:blipFill>
        <p:spPr>
          <a:xfrm>
            <a:off x="371494" y="4737806"/>
            <a:ext cx="2998240" cy="1733358"/>
          </a:xfrm>
          <a:prstGeom prst="rect">
            <a:avLst/>
          </a:prstGeom>
        </p:spPr>
      </p:pic>
      <p:sp>
        <p:nvSpPr>
          <p:cNvPr id="7" name="TextBox 6"/>
          <p:cNvSpPr txBox="1"/>
          <p:nvPr/>
        </p:nvSpPr>
        <p:spPr>
          <a:xfrm>
            <a:off x="1095316" y="6427762"/>
            <a:ext cx="1509772" cy="369332"/>
          </a:xfrm>
          <a:prstGeom prst="rect">
            <a:avLst/>
          </a:prstGeom>
          <a:noFill/>
        </p:spPr>
        <p:txBody>
          <a:bodyPr wrap="none" rtlCol="0">
            <a:spAutoFit/>
          </a:bodyPr>
          <a:lstStyle/>
          <a:p>
            <a:r>
              <a:rPr lang="en-US" i="1" dirty="0"/>
              <a:t>watch online</a:t>
            </a:r>
          </a:p>
        </p:txBody>
      </p:sp>
      <p:sp>
        <p:nvSpPr>
          <p:cNvPr id="9" name="TextBox 8"/>
          <p:cNvSpPr txBox="1"/>
          <p:nvPr/>
        </p:nvSpPr>
        <p:spPr>
          <a:xfrm>
            <a:off x="3369734" y="4737806"/>
            <a:ext cx="5604933" cy="1754326"/>
          </a:xfrm>
          <a:prstGeom prst="rect">
            <a:avLst/>
          </a:prstGeom>
          <a:noFill/>
        </p:spPr>
        <p:txBody>
          <a:bodyPr wrap="square" rtlCol="0">
            <a:spAutoFit/>
          </a:bodyPr>
          <a:lstStyle/>
          <a:p>
            <a:pPr marL="285750" indent="-285750">
              <a:buFont typeface="Arial" panose="020B0604020202020204" pitchFamily="34" charset="0"/>
              <a:buChar char="•"/>
            </a:pPr>
            <a:r>
              <a:rPr lang="en-US" dirty="0"/>
              <a:t>Assessment</a:t>
            </a:r>
          </a:p>
          <a:p>
            <a:pPr marL="285750" indent="-285750">
              <a:buFont typeface="Arial" panose="020B0604020202020204" pitchFamily="34" charset="0"/>
              <a:buChar char="•"/>
            </a:pPr>
            <a:r>
              <a:rPr lang="en-US" dirty="0"/>
              <a:t>Preparations to-date</a:t>
            </a:r>
          </a:p>
          <a:p>
            <a:pPr marL="285750" indent="-285750">
              <a:buFont typeface="Arial" panose="020B0604020202020204" pitchFamily="34" charset="0"/>
              <a:buChar char="•"/>
            </a:pPr>
            <a:r>
              <a:rPr lang="en-US" dirty="0"/>
              <a:t>Advantages and challenges</a:t>
            </a:r>
          </a:p>
          <a:p>
            <a:pPr marL="285750" indent="-285750">
              <a:buFont typeface="Arial" panose="020B0604020202020204" pitchFamily="34" charset="0"/>
              <a:buChar char="•"/>
            </a:pPr>
            <a:r>
              <a:rPr lang="en-US" dirty="0"/>
              <a:t>Concerns</a:t>
            </a:r>
          </a:p>
          <a:p>
            <a:pPr marL="285750" indent="-285750">
              <a:buFont typeface="Arial" panose="020B0604020202020204" pitchFamily="34" charset="0"/>
              <a:buChar char="•"/>
            </a:pPr>
            <a:r>
              <a:rPr lang="en-US" dirty="0"/>
              <a:t>Necessary transition tools, products, and services</a:t>
            </a:r>
          </a:p>
          <a:p>
            <a:pPr marL="285750" indent="-285750">
              <a:buFont typeface="Arial" panose="020B0604020202020204" pitchFamily="34" charset="0"/>
              <a:buChar char="•"/>
            </a:pPr>
            <a:r>
              <a:rPr lang="en-US" dirty="0"/>
              <a:t>Outreach priorities</a:t>
            </a:r>
          </a:p>
        </p:txBody>
      </p:sp>
      <p:sp>
        <p:nvSpPr>
          <p:cNvPr id="4" name="Date Placeholder 3">
            <a:extLst>
              <a:ext uri="{FF2B5EF4-FFF2-40B4-BE49-F238E27FC236}">
                <a16:creationId xmlns:a16="http://schemas.microsoft.com/office/drawing/2014/main" id="{AC1E4E65-6EA1-4D99-BFDA-AFF15997C266}"/>
              </a:ext>
            </a:extLst>
          </p:cNvPr>
          <p:cNvSpPr>
            <a:spLocks noGrp="1"/>
          </p:cNvSpPr>
          <p:nvPr>
            <p:ph type="dt" sz="half" idx="10"/>
          </p:nvPr>
        </p:nvSpPr>
        <p:spPr/>
        <p:txBody>
          <a:bodyPr/>
          <a:lstStyle/>
          <a:p>
            <a:pPr>
              <a:defRPr/>
            </a:pPr>
            <a:r>
              <a:rPr lang="en-US"/>
              <a:t>November 14, 2019</a:t>
            </a:r>
          </a:p>
        </p:txBody>
      </p:sp>
      <p:sp>
        <p:nvSpPr>
          <p:cNvPr id="10" name="Footer Placeholder 9">
            <a:extLst>
              <a:ext uri="{FF2B5EF4-FFF2-40B4-BE49-F238E27FC236}">
                <a16:creationId xmlns:a16="http://schemas.microsoft.com/office/drawing/2014/main" id="{5271F170-6CB4-4393-B9BA-D33BD5ED1C73}"/>
              </a:ext>
            </a:extLst>
          </p:cNvPr>
          <p:cNvSpPr>
            <a:spLocks noGrp="1"/>
          </p:cNvSpPr>
          <p:nvPr>
            <p:ph type="ftr" sz="quarter" idx="11"/>
          </p:nvPr>
        </p:nvSpPr>
        <p:spPr/>
        <p:txBody>
          <a:bodyPr/>
          <a:lstStyle/>
          <a:p>
            <a:pPr>
              <a:defRPr/>
            </a:pPr>
            <a:r>
              <a:rPr lang="en-US"/>
              <a:t>MN Assoc of Floodplain Managers</a:t>
            </a:r>
          </a:p>
        </p:txBody>
      </p:sp>
      <p:sp>
        <p:nvSpPr>
          <p:cNvPr id="11" name="Slide Number Placeholder 10">
            <a:extLst>
              <a:ext uri="{FF2B5EF4-FFF2-40B4-BE49-F238E27FC236}">
                <a16:creationId xmlns:a16="http://schemas.microsoft.com/office/drawing/2014/main" id="{F92D2EDC-D393-4A29-8CB0-753B74E8D1D8}"/>
              </a:ext>
            </a:extLst>
          </p:cNvPr>
          <p:cNvSpPr>
            <a:spLocks noGrp="1"/>
          </p:cNvSpPr>
          <p:nvPr>
            <p:ph type="sldNum" sz="quarter" idx="12"/>
          </p:nvPr>
        </p:nvSpPr>
        <p:spPr/>
        <p:txBody>
          <a:bodyPr/>
          <a:lstStyle/>
          <a:p>
            <a:pPr>
              <a:defRPr/>
            </a:pPr>
            <a:fld id="{58280CB3-0FF6-4D07-A0F6-C78040BEDDEE}" type="slidenum">
              <a:rPr lang="en-US" smtClean="0"/>
              <a:pPr>
                <a:defRPr/>
              </a:pPr>
              <a:t>78</a:t>
            </a:fld>
            <a:endParaRPr lang="en-US"/>
          </a:p>
        </p:txBody>
      </p:sp>
    </p:spTree>
    <p:extLst>
      <p:ext uri="{BB962C8B-B14F-4D97-AF65-F5344CB8AC3E}">
        <p14:creationId xmlns:p14="http://schemas.microsoft.com/office/powerpoint/2010/main" val="384755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21402958">
            <a:off x="541867" y="539023"/>
            <a:ext cx="4543954" cy="6016822"/>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5162303" y="619352"/>
            <a:ext cx="4023020" cy="9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noProof="0" dirty="0">
                <a:ln>
                  <a:noFill/>
                </a:ln>
                <a:solidFill>
                  <a:sysClr val="windowText" lastClr="000000"/>
                </a:solidFill>
                <a:effectLst/>
                <a:uLnTx/>
                <a:uFillTx/>
                <a:latin typeface="Calibri Light" panose="020F0302020204030204"/>
                <a:ea typeface="+mj-ea"/>
                <a:cs typeface="+mj-cs"/>
              </a:rPr>
              <a:t>NOAA/FEMA Coordination</a:t>
            </a:r>
            <a:endParaRPr kumimoji="0" lang="en-US" b="1"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6" name="TextBox 5"/>
          <p:cNvSpPr txBox="1"/>
          <p:nvPr/>
        </p:nvSpPr>
        <p:spPr>
          <a:xfrm>
            <a:off x="5389894" y="1660396"/>
            <a:ext cx="3567839" cy="5355312"/>
          </a:xfrm>
          <a:prstGeom prst="rect">
            <a:avLst/>
          </a:prstGeom>
          <a:noFill/>
        </p:spPr>
        <p:txBody>
          <a:bodyPr wrap="square" rtlCol="0">
            <a:spAutoFit/>
          </a:bodyPr>
          <a:lstStyle/>
          <a:p>
            <a:r>
              <a:rPr lang="en-US" dirty="0"/>
              <a:t>Cooperative Pilot Study (2011):</a:t>
            </a:r>
          </a:p>
          <a:p>
            <a:pPr marL="742950" lvl="1" indent="-285750">
              <a:buFont typeface="Arial" panose="020B0604020202020204" pitchFamily="34" charset="0"/>
              <a:buChar char="•"/>
            </a:pPr>
            <a:r>
              <a:rPr lang="en-US" dirty="0"/>
              <a:t>National Geodetic Survey,</a:t>
            </a:r>
          </a:p>
          <a:p>
            <a:pPr marL="742950" lvl="1" indent="-285750">
              <a:buFont typeface="Arial" panose="020B0604020202020204" pitchFamily="34" charset="0"/>
              <a:buChar char="•"/>
            </a:pPr>
            <a:r>
              <a:rPr lang="en-US" dirty="0"/>
              <a:t>North Carolina Floodplain Mapping Program,</a:t>
            </a:r>
          </a:p>
          <a:p>
            <a:pPr marL="742950" lvl="1" indent="-285750">
              <a:buFont typeface="Arial" panose="020B0604020202020204" pitchFamily="34" charset="0"/>
              <a:buChar char="•"/>
            </a:pPr>
            <a:r>
              <a:rPr lang="en-US" dirty="0"/>
              <a:t>North Carolina Geodetic Survey, and </a:t>
            </a:r>
          </a:p>
          <a:p>
            <a:pPr marL="742950" lvl="1" indent="-285750">
              <a:buFont typeface="Arial" panose="020B0604020202020204" pitchFamily="34" charset="0"/>
              <a:buChar char="•"/>
            </a:pPr>
            <a:r>
              <a:rPr lang="en-US" dirty="0"/>
              <a:t>Federal Emergency Management Agency</a:t>
            </a:r>
          </a:p>
          <a:p>
            <a:pPr marL="742950" lvl="1" indent="-285750">
              <a:buFont typeface="Arial" panose="020B0604020202020204" pitchFamily="34" charset="0"/>
              <a:buChar char="•"/>
            </a:pPr>
            <a:endParaRPr lang="en-US" sz="800" dirty="0"/>
          </a:p>
          <a:p>
            <a:r>
              <a:rPr lang="en-US" dirty="0"/>
              <a:t>Key Outcomes:</a:t>
            </a:r>
          </a:p>
          <a:p>
            <a:pPr marL="285750" indent="-285750">
              <a:buFont typeface="Arial" panose="020B0604020202020204" pitchFamily="34" charset="0"/>
              <a:buChar char="•"/>
            </a:pPr>
            <a:r>
              <a:rPr lang="en-US" dirty="0"/>
              <a:t>Recommendation of FEMA </a:t>
            </a:r>
            <a:r>
              <a:rPr lang="en-US" b="1" dirty="0">
                <a:solidFill>
                  <a:srgbClr val="C00000"/>
                </a:solidFill>
              </a:rPr>
              <a:t>implementation plan </a:t>
            </a:r>
            <a:r>
              <a:rPr lang="en-US" dirty="0"/>
              <a:t>to account for coordinate and height shifts.</a:t>
            </a:r>
          </a:p>
          <a:p>
            <a:pPr marL="285750" indent="-285750">
              <a:buFont typeface="Arial" panose="020B0604020202020204" pitchFamily="34" charset="0"/>
              <a:buChar char="•"/>
            </a:pPr>
            <a:r>
              <a:rPr lang="en-US" dirty="0"/>
              <a:t>Improved relative positional accuracies and greater understanding of height uncertainties </a:t>
            </a:r>
            <a:r>
              <a:rPr lang="en-US" b="1" dirty="0">
                <a:solidFill>
                  <a:srgbClr val="C00000"/>
                </a:solidFill>
              </a:rPr>
              <a:t>will enhance quality of flood mapping</a:t>
            </a:r>
            <a:r>
              <a:rPr lang="en-US" dirty="0">
                <a:solidFill>
                  <a:srgbClr val="C00000"/>
                </a:solidFill>
              </a:rPr>
              <a:t>.</a:t>
            </a:r>
          </a:p>
        </p:txBody>
      </p:sp>
      <p:sp>
        <p:nvSpPr>
          <p:cNvPr id="2" name="Date Placeholder 1">
            <a:extLst>
              <a:ext uri="{FF2B5EF4-FFF2-40B4-BE49-F238E27FC236}">
                <a16:creationId xmlns:a16="http://schemas.microsoft.com/office/drawing/2014/main" id="{AB979438-37E8-459E-A87D-E9357E8A915D}"/>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821C29D3-3B04-4697-A40A-8AC67C060900}"/>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27FC28E6-BE40-4351-9E6B-BD2334E844B0}"/>
              </a:ext>
            </a:extLst>
          </p:cNvPr>
          <p:cNvSpPr>
            <a:spLocks noGrp="1"/>
          </p:cNvSpPr>
          <p:nvPr>
            <p:ph type="sldNum" sz="quarter" idx="12"/>
          </p:nvPr>
        </p:nvSpPr>
        <p:spPr/>
        <p:txBody>
          <a:bodyPr/>
          <a:lstStyle/>
          <a:p>
            <a:pPr>
              <a:defRPr/>
            </a:pPr>
            <a:fld id="{58280CB3-0FF6-4D07-A0F6-C78040BEDDEE}" type="slidenum">
              <a:rPr lang="en-US" smtClean="0"/>
              <a:pPr>
                <a:defRPr/>
              </a:pPr>
              <a:t>79</a:t>
            </a:fld>
            <a:endParaRPr lang="en-US" dirty="0"/>
          </a:p>
        </p:txBody>
      </p:sp>
    </p:spTree>
    <p:extLst>
      <p:ext uri="{BB962C8B-B14F-4D97-AF65-F5344CB8AC3E}">
        <p14:creationId xmlns:p14="http://schemas.microsoft.com/office/powerpoint/2010/main" val="75572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dirty="0"/>
              <a:t>VERTCON</a:t>
            </a:r>
          </a:p>
        </p:txBody>
      </p:sp>
      <p:sp>
        <p:nvSpPr>
          <p:cNvPr id="3" name="Content Placeholder 2">
            <a:extLst>
              <a:ext uri="{FF2B5EF4-FFF2-40B4-BE49-F238E27FC236}">
                <a16:creationId xmlns:a16="http://schemas.microsoft.com/office/drawing/2014/main" id="{47F7FE6B-AACD-40A0-A097-7890FE7EC050}"/>
              </a:ext>
            </a:extLst>
          </p:cNvPr>
          <p:cNvSpPr>
            <a:spLocks noGrp="1"/>
          </p:cNvSpPr>
          <p:nvPr>
            <p:ph idx="1"/>
          </p:nvPr>
        </p:nvSpPr>
        <p:spPr/>
        <p:txBody>
          <a:bodyPr/>
          <a:lstStyle/>
          <a:p>
            <a:r>
              <a:rPr lang="en-US" dirty="0"/>
              <a:t>Use mark C 300 (OR0485) as example near Chamberlain SD</a:t>
            </a:r>
          </a:p>
        </p:txBody>
      </p:sp>
      <p:sp>
        <p:nvSpPr>
          <p:cNvPr id="4" name="Date Placeholder 3">
            <a:extLst>
              <a:ext uri="{FF2B5EF4-FFF2-40B4-BE49-F238E27FC236}">
                <a16:creationId xmlns:a16="http://schemas.microsoft.com/office/drawing/2014/main" id="{4A88BF4E-C546-48BC-BCEA-9A035C633289}"/>
              </a:ext>
            </a:extLst>
          </p:cNvPr>
          <p:cNvSpPr>
            <a:spLocks noGrp="1"/>
          </p:cNvSpPr>
          <p:nvPr>
            <p:ph type="dt" sz="half" idx="10"/>
          </p:nvPr>
        </p:nvSpPr>
        <p:spPr/>
        <p:txBody>
          <a:bodyPr/>
          <a:lstStyle/>
          <a:p>
            <a:pPr>
              <a:defRPr/>
            </a:pPr>
            <a:r>
              <a:rPr lang="en-US"/>
              <a:t>October 22, 2019</a:t>
            </a:r>
            <a:endParaRPr lang="en-US" dirty="0"/>
          </a:p>
        </p:txBody>
      </p:sp>
      <p:sp>
        <p:nvSpPr>
          <p:cNvPr id="5" name="Footer Placeholder 4">
            <a:extLst>
              <a:ext uri="{FF2B5EF4-FFF2-40B4-BE49-F238E27FC236}">
                <a16:creationId xmlns:a16="http://schemas.microsoft.com/office/drawing/2014/main" id="{B475DDEC-C550-4F53-A3EB-C28EB7FB2DE8}"/>
              </a:ext>
            </a:extLst>
          </p:cNvPr>
          <p:cNvSpPr>
            <a:spLocks noGrp="1"/>
          </p:cNvSpPr>
          <p:nvPr>
            <p:ph type="ftr" sz="quarter" idx="11"/>
          </p:nvPr>
        </p:nvSpPr>
        <p:spPr/>
        <p:txBody>
          <a:bodyPr/>
          <a:lstStyle/>
          <a:p>
            <a:pPr>
              <a:defRPr/>
            </a:pPr>
            <a:r>
              <a:rPr lang="en-US"/>
              <a:t>2019 Black Hills Digital Mapping Ass'n Rapid City SD</a:t>
            </a:r>
            <a:endParaRPr lang="en-US" dirty="0"/>
          </a:p>
        </p:txBody>
      </p:sp>
      <p:sp>
        <p:nvSpPr>
          <p:cNvPr id="6" name="Slide Number Placeholder 5">
            <a:extLst>
              <a:ext uri="{FF2B5EF4-FFF2-40B4-BE49-F238E27FC236}">
                <a16:creationId xmlns:a16="http://schemas.microsoft.com/office/drawing/2014/main" id="{85F3C0EE-1D57-4594-BDF0-134A5800288A}"/>
              </a:ext>
            </a:extLst>
          </p:cNvPr>
          <p:cNvSpPr>
            <a:spLocks noGrp="1"/>
          </p:cNvSpPr>
          <p:nvPr>
            <p:ph type="sldNum" sz="quarter" idx="12"/>
          </p:nvPr>
        </p:nvSpPr>
        <p:spPr/>
        <p:txBody>
          <a:bodyPr/>
          <a:lstStyle/>
          <a:p>
            <a:pPr>
              <a:defRPr/>
            </a:pPr>
            <a:fld id="{E220C3D0-729A-4A15-8E23-72CBC95666E6}" type="slidenum">
              <a:rPr lang="en-US" smtClean="0"/>
              <a:pPr>
                <a:defRPr/>
              </a:pPr>
              <a:t>8</a:t>
            </a:fld>
            <a:endParaRPr lang="en-US" dirty="0"/>
          </a:p>
        </p:txBody>
      </p:sp>
      <p:sp>
        <p:nvSpPr>
          <p:cNvPr id="7" name="TextBox 6">
            <a:extLst>
              <a:ext uri="{FF2B5EF4-FFF2-40B4-BE49-F238E27FC236}">
                <a16:creationId xmlns:a16="http://schemas.microsoft.com/office/drawing/2014/main" id="{9BCD3B31-A173-4FFE-9ABF-B8988F1C5346}"/>
              </a:ext>
            </a:extLst>
          </p:cNvPr>
          <p:cNvSpPr txBox="1"/>
          <p:nvPr/>
        </p:nvSpPr>
        <p:spPr>
          <a:xfrm>
            <a:off x="457200" y="2596901"/>
            <a:ext cx="8378575" cy="3416320"/>
          </a:xfrm>
          <a:prstGeom prst="rect">
            <a:avLst/>
          </a:prstGeom>
          <a:noFill/>
        </p:spPr>
        <p:txBody>
          <a:bodyPr wrap="square" rtlCol="0">
            <a:spAutoFit/>
          </a:bodyPr>
          <a:lstStyle/>
          <a:p>
            <a:r>
              <a:rPr lang="en-US" sz="1200" b="1" dirty="0">
                <a:latin typeface="Courier New" panose="02070309020205020404" pitchFamily="49" charset="0"/>
                <a:cs typeface="Courier New" panose="02070309020205020404" pitchFamily="49" charset="0"/>
              </a:rPr>
              <a:t>1        National Geodetic Survey,   Retrieval Date = DECEMBER 19, 2017</a:t>
            </a:r>
          </a:p>
          <a:p>
            <a:r>
              <a:rPr lang="en-US" sz="1200" b="1" dirty="0">
                <a:latin typeface="Courier New" panose="02070309020205020404" pitchFamily="49" charset="0"/>
                <a:cs typeface="Courier New" panose="02070309020205020404" pitchFamily="49" charset="0"/>
              </a:rPr>
              <a:t> OR0485 ***********************************************************************</a:t>
            </a:r>
          </a:p>
          <a:p>
            <a:r>
              <a:rPr lang="en-US" sz="1200" b="1" dirty="0">
                <a:latin typeface="Courier New" panose="02070309020205020404" pitchFamily="49" charset="0"/>
                <a:cs typeface="Courier New" panose="02070309020205020404" pitchFamily="49" charset="0"/>
              </a:rPr>
              <a:t> OR0485  DESIGNATION -  C 300</a:t>
            </a:r>
          </a:p>
          <a:p>
            <a:r>
              <a:rPr lang="en-US" sz="1200" b="1" dirty="0">
                <a:latin typeface="Courier New" panose="02070309020205020404" pitchFamily="49" charset="0"/>
                <a:cs typeface="Courier New" panose="02070309020205020404" pitchFamily="49" charset="0"/>
              </a:rPr>
              <a:t> OR0485                       *CURRENT SURVEY CONTROL</a:t>
            </a:r>
          </a:p>
          <a:p>
            <a:r>
              <a:rPr lang="en-US" sz="1200" b="1" dirty="0">
                <a:latin typeface="Courier New" panose="02070309020205020404" pitchFamily="49" charset="0"/>
                <a:cs typeface="Courier New" panose="02070309020205020404" pitchFamily="49" charset="0"/>
              </a:rPr>
              <a:t> OR0485  ______________________________________________________________________</a:t>
            </a:r>
          </a:p>
          <a:p>
            <a:r>
              <a:rPr lang="en-US" sz="1200" b="1" dirty="0">
                <a:latin typeface="Courier New" panose="02070309020205020404" pitchFamily="49" charset="0"/>
                <a:cs typeface="Courier New" panose="02070309020205020404" pitchFamily="49" charset="0"/>
              </a:rPr>
              <a:t> OR0485* NAD 83(1986) POSITION- 43 46 26.     (N) 099 18 46.     (W)   SCALED    </a:t>
            </a:r>
          </a:p>
          <a:p>
            <a:r>
              <a:rPr lang="en-US" sz="1200" b="1" dirty="0">
                <a:latin typeface="Courier New" panose="02070309020205020404" pitchFamily="49" charset="0"/>
                <a:cs typeface="Courier New" panose="02070309020205020404" pitchFamily="49" charset="0"/>
              </a:rPr>
              <a:t> OR0485* NAVD 88 ORTHO HEIGHT -   517.279 (meters)     1697.11  (feet) ADJUSTED  </a:t>
            </a:r>
          </a:p>
          <a:p>
            <a:r>
              <a:rPr lang="en-US" sz="1200" b="1" dirty="0">
                <a:latin typeface="Courier New" panose="02070309020205020404" pitchFamily="49" charset="0"/>
                <a:cs typeface="Courier New" panose="02070309020205020404" pitchFamily="49" charset="0"/>
              </a:rPr>
              <a:t> OR0485  ______________________________________________________________________</a:t>
            </a:r>
          </a:p>
          <a:p>
            <a:r>
              <a:rPr lang="en-US" sz="1200" b="1" dirty="0">
                <a:latin typeface="Courier New" panose="02070309020205020404" pitchFamily="49" charset="0"/>
                <a:cs typeface="Courier New" panose="02070309020205020404" pitchFamily="49" charset="0"/>
              </a:rPr>
              <a:t> OR0485  GEOID HEIGHT    -        -25.673 (meters)                     GEOID12B</a:t>
            </a:r>
          </a:p>
          <a:p>
            <a:r>
              <a:rPr lang="en-US" sz="1200" b="1" dirty="0">
                <a:latin typeface="Courier New" panose="02070309020205020404" pitchFamily="49" charset="0"/>
                <a:cs typeface="Courier New" panose="02070309020205020404" pitchFamily="49" charset="0"/>
              </a:rPr>
              <a:t> OR0485  DYNAMIC HEIGHT  -        517.137 (meters)     1696.64  (feet) COMP</a:t>
            </a:r>
          </a:p>
          <a:p>
            <a:r>
              <a:rPr lang="en-US" sz="1200" b="1" dirty="0">
                <a:latin typeface="Courier New" panose="02070309020205020404" pitchFamily="49" charset="0"/>
                <a:cs typeface="Courier New" panose="02070309020205020404" pitchFamily="49" charset="0"/>
              </a:rPr>
              <a:t> OR0485  MODELED GRAVITY -    980,328.6   (</a:t>
            </a:r>
            <a:r>
              <a:rPr lang="en-US" sz="1200" b="1" dirty="0" err="1">
                <a:latin typeface="Courier New" panose="02070309020205020404" pitchFamily="49" charset="0"/>
                <a:cs typeface="Courier New" panose="02070309020205020404" pitchFamily="49" charset="0"/>
              </a:rPr>
              <a:t>mgal</a:t>
            </a:r>
            <a:r>
              <a:rPr lang="en-US" sz="1200" b="1" dirty="0">
                <a:latin typeface="Courier New" panose="02070309020205020404" pitchFamily="49" charset="0"/>
                <a:cs typeface="Courier New" panose="02070309020205020404" pitchFamily="49" charset="0"/>
              </a:rPr>
              <a:t>)                       NAVD 88</a:t>
            </a:r>
          </a:p>
          <a:p>
            <a:r>
              <a:rPr lang="en-US" sz="1200" b="1" dirty="0">
                <a:latin typeface="Courier New" panose="02070309020205020404" pitchFamily="49" charset="0"/>
                <a:cs typeface="Courier New" panose="02070309020205020404" pitchFamily="49" charset="0"/>
              </a:rPr>
              <a:t> OR0485</a:t>
            </a:r>
          </a:p>
          <a:p>
            <a:r>
              <a:rPr lang="en-US" sz="1200" b="1" dirty="0">
                <a:latin typeface="Courier New" panose="02070309020205020404" pitchFamily="49" charset="0"/>
                <a:cs typeface="Courier New" panose="02070309020205020404" pitchFamily="49" charset="0"/>
              </a:rPr>
              <a:t> OR0485  VERT ORDER      -  SECOND    CLASS 0</a:t>
            </a:r>
          </a:p>
          <a:p>
            <a:r>
              <a:rPr lang="en-US" sz="1200" b="1" dirty="0">
                <a:latin typeface="Courier New" panose="02070309020205020404" pitchFamily="49" charset="0"/>
                <a:cs typeface="Courier New" panose="02070309020205020404" pitchFamily="49" charset="0"/>
              </a:rPr>
              <a:t> OR0485</a:t>
            </a:r>
          </a:p>
          <a:p>
            <a:r>
              <a:rPr lang="en-US" sz="1200" b="1" dirty="0">
                <a:latin typeface="Courier New" panose="02070309020205020404" pitchFamily="49" charset="0"/>
                <a:cs typeface="Courier New" panose="02070309020205020404" pitchFamily="49" charset="0"/>
              </a:rPr>
              <a:t> OR0485                    SUPERSEDED SURVEY CONTROL</a:t>
            </a:r>
          </a:p>
          <a:p>
            <a:r>
              <a:rPr lang="en-US" sz="1200" b="1" dirty="0">
                <a:latin typeface="Courier New" panose="02070309020205020404" pitchFamily="49" charset="0"/>
                <a:cs typeface="Courier New" panose="02070309020205020404" pitchFamily="49" charset="0"/>
              </a:rPr>
              <a:t> OR0485</a:t>
            </a:r>
          </a:p>
          <a:p>
            <a:r>
              <a:rPr lang="en-US" sz="1200" b="1" dirty="0">
                <a:latin typeface="Courier New" panose="02070309020205020404" pitchFamily="49" charset="0"/>
                <a:cs typeface="Courier New" panose="02070309020205020404" pitchFamily="49" charset="0"/>
              </a:rPr>
              <a:t> OR0485  NGVD 29 (??/??/92)  516.937  (m)         1695.98   (f) ADJ UNCH    2 0</a:t>
            </a:r>
          </a:p>
          <a:p>
            <a:endParaRPr lang="en-US" sz="1200" b="1" dirty="0">
              <a:latin typeface="Courier New" panose="02070309020205020404" pitchFamily="49" charset="0"/>
              <a:cs typeface="Courier New" panose="02070309020205020404" pitchFamily="49" charset="0"/>
            </a:endParaRPr>
          </a:p>
        </p:txBody>
      </p:sp>
      <p:sp>
        <p:nvSpPr>
          <p:cNvPr id="8" name="Rectangle: Rounded Corners 7">
            <a:extLst>
              <a:ext uri="{FF2B5EF4-FFF2-40B4-BE49-F238E27FC236}">
                <a16:creationId xmlns:a16="http://schemas.microsoft.com/office/drawing/2014/main" id="{4277D3DC-9DA0-4EFB-AF22-0C861F126D23}"/>
              </a:ext>
            </a:extLst>
          </p:cNvPr>
          <p:cNvSpPr/>
          <p:nvPr/>
        </p:nvSpPr>
        <p:spPr>
          <a:xfrm>
            <a:off x="1324274" y="3489326"/>
            <a:ext cx="6537025" cy="457200"/>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1F763D1-35FF-438D-808D-6BEA4A48FD00}"/>
              </a:ext>
            </a:extLst>
          </p:cNvPr>
          <p:cNvSpPr/>
          <p:nvPr/>
        </p:nvSpPr>
        <p:spPr>
          <a:xfrm>
            <a:off x="1324275" y="5547520"/>
            <a:ext cx="6537024" cy="221455"/>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368F11-11C5-456D-B5CC-8B2B6A2B2E0C}"/>
              </a:ext>
            </a:extLst>
          </p:cNvPr>
          <p:cNvSpPr txBox="1"/>
          <p:nvPr/>
        </p:nvSpPr>
        <p:spPr>
          <a:xfrm rot="20918783">
            <a:off x="6897642" y="2923971"/>
            <a:ext cx="2028177"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INPUT to VERTCON</a:t>
            </a:r>
          </a:p>
        </p:txBody>
      </p:sp>
      <p:sp>
        <p:nvSpPr>
          <p:cNvPr id="11" name="TextBox 10">
            <a:extLst>
              <a:ext uri="{FF2B5EF4-FFF2-40B4-BE49-F238E27FC236}">
                <a16:creationId xmlns:a16="http://schemas.microsoft.com/office/drawing/2014/main" id="{ABCD8EDC-D24E-40E3-A31B-06CF1745DC93}"/>
              </a:ext>
            </a:extLst>
          </p:cNvPr>
          <p:cNvSpPr txBox="1"/>
          <p:nvPr/>
        </p:nvSpPr>
        <p:spPr>
          <a:xfrm rot="20918783">
            <a:off x="5519886" y="4839644"/>
            <a:ext cx="3419546"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Expected OUTPUT from VERTCON</a:t>
            </a:r>
          </a:p>
        </p:txBody>
      </p:sp>
    </p:spTree>
    <p:extLst>
      <p:ext uri="{BB962C8B-B14F-4D97-AF65-F5344CB8AC3E}">
        <p14:creationId xmlns:p14="http://schemas.microsoft.com/office/powerpoint/2010/main" val="1773608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7C4D97C-47E9-441A-BB01-633721AD9493}"/>
              </a:ext>
            </a:extLst>
          </p:cNvPr>
          <p:cNvSpPr>
            <a:spLocks noGrp="1"/>
          </p:cNvSpPr>
          <p:nvPr>
            <p:ph type="title"/>
          </p:nvPr>
        </p:nvSpPr>
        <p:spPr/>
        <p:txBody>
          <a:bodyPr/>
          <a:lstStyle/>
          <a:p>
            <a:r>
              <a:rPr lang="en-US" dirty="0"/>
              <a:t>Floodplain Mapping Webinar</a:t>
            </a:r>
          </a:p>
        </p:txBody>
      </p:sp>
      <p:sp>
        <p:nvSpPr>
          <p:cNvPr id="10" name="Content Placeholder 9">
            <a:extLst>
              <a:ext uri="{FF2B5EF4-FFF2-40B4-BE49-F238E27FC236}">
                <a16:creationId xmlns:a16="http://schemas.microsoft.com/office/drawing/2014/main" id="{9D30DA85-0B14-4706-A6B5-4D610C1E2141}"/>
              </a:ext>
            </a:extLst>
          </p:cNvPr>
          <p:cNvSpPr>
            <a:spLocks noGrp="1"/>
          </p:cNvSpPr>
          <p:nvPr>
            <p:ph idx="1"/>
          </p:nvPr>
        </p:nvSpPr>
        <p:spPr/>
        <p:txBody>
          <a:bodyPr/>
          <a:lstStyle/>
          <a:p>
            <a:r>
              <a:rPr lang="en-US" dirty="0"/>
              <a:t>NGS Webinar Series</a:t>
            </a:r>
          </a:p>
          <a:p>
            <a:pPr lvl="1"/>
            <a:r>
              <a:rPr lang="en-US" sz="2000" dirty="0">
                <a:hlinkClick r:id="rId2"/>
              </a:rPr>
              <a:t>https://www.ngs.noaa.gov/web/science_edu/webinar_series/2018-webinars.shtml</a:t>
            </a:r>
            <a:endParaRPr lang="en-US" sz="2000" dirty="0"/>
          </a:p>
          <a:p>
            <a:r>
              <a:rPr lang="en-US" sz="2400" i="1" dirty="0"/>
              <a:t>Follow up FAQ posted:</a:t>
            </a:r>
          </a:p>
          <a:p>
            <a:pPr lvl="1"/>
            <a:r>
              <a:rPr lang="en-US" sz="2000" i="1" dirty="0">
                <a:solidFill>
                  <a:srgbClr val="FF0000"/>
                </a:solidFill>
              </a:rPr>
              <a:t>https://www.ngs.noaa.gov/web/science_edu/webinar_series/Responses_webinar_2018-11-15.pdf</a:t>
            </a:r>
          </a:p>
        </p:txBody>
      </p:sp>
      <p:sp>
        <p:nvSpPr>
          <p:cNvPr id="2" name="Date Placeholder 1">
            <a:extLst>
              <a:ext uri="{FF2B5EF4-FFF2-40B4-BE49-F238E27FC236}">
                <a16:creationId xmlns:a16="http://schemas.microsoft.com/office/drawing/2014/main" id="{F417F5BA-D0A2-45A5-AD62-9EFC415EB47A}"/>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800E29A5-85D8-4C8F-9588-343F98EC26EB}"/>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27B508B0-1D97-4F2C-A3A9-EC081C320FCC}"/>
              </a:ext>
            </a:extLst>
          </p:cNvPr>
          <p:cNvSpPr>
            <a:spLocks noGrp="1"/>
          </p:cNvSpPr>
          <p:nvPr>
            <p:ph type="sldNum" sz="quarter" idx="12"/>
          </p:nvPr>
        </p:nvSpPr>
        <p:spPr/>
        <p:txBody>
          <a:bodyPr/>
          <a:lstStyle/>
          <a:p>
            <a:pPr>
              <a:defRPr/>
            </a:pPr>
            <a:fld id="{58280CB3-0FF6-4D07-A0F6-C78040BEDDEE}" type="slidenum">
              <a:rPr lang="en-US" smtClean="0"/>
              <a:pPr>
                <a:defRPr/>
              </a:pPr>
              <a:t>80</a:t>
            </a:fld>
            <a:endParaRPr lang="en-US"/>
          </a:p>
        </p:txBody>
      </p:sp>
      <p:pic>
        <p:nvPicPr>
          <p:cNvPr id="11" name="Picture 10">
            <a:extLst>
              <a:ext uri="{FF2B5EF4-FFF2-40B4-BE49-F238E27FC236}">
                <a16:creationId xmlns:a16="http://schemas.microsoft.com/office/drawing/2014/main" id="{51C8842C-ADC5-449A-990E-3D3B9E0AA6B2}"/>
              </a:ext>
            </a:extLst>
          </p:cNvPr>
          <p:cNvPicPr>
            <a:picLocks noChangeAspect="1"/>
          </p:cNvPicPr>
          <p:nvPr/>
        </p:nvPicPr>
        <p:blipFill rotWithShape="1">
          <a:blip r:embed="rId3"/>
          <a:srcRect l="30860" t="54893" r="14086" b="15830"/>
          <a:stretch/>
        </p:blipFill>
        <p:spPr>
          <a:xfrm>
            <a:off x="2054942" y="4092675"/>
            <a:ext cx="5034116" cy="1779639"/>
          </a:xfrm>
          <a:prstGeom prst="rect">
            <a:avLst/>
          </a:prstGeom>
          <a:ln w="15875">
            <a:solidFill>
              <a:schemeClr val="accent1"/>
            </a:solidFill>
          </a:ln>
        </p:spPr>
      </p:pic>
    </p:spTree>
    <p:extLst>
      <p:ext uri="{BB962C8B-B14F-4D97-AF65-F5344CB8AC3E}">
        <p14:creationId xmlns:p14="http://schemas.microsoft.com/office/powerpoint/2010/main" val="2603897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5252721" y="2260219"/>
            <a:ext cx="3519036" cy="2159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endParaRPr lang="en-US" sz="2000" dirty="0"/>
          </a:p>
        </p:txBody>
      </p:sp>
      <p:sp>
        <p:nvSpPr>
          <p:cNvPr id="2" name="Date Placeholder 1">
            <a:extLst>
              <a:ext uri="{FF2B5EF4-FFF2-40B4-BE49-F238E27FC236}">
                <a16:creationId xmlns:a16="http://schemas.microsoft.com/office/drawing/2014/main" id="{01887D52-A7CD-4B68-9E66-0EC39702B680}"/>
              </a:ext>
            </a:extLst>
          </p:cNvPr>
          <p:cNvSpPr>
            <a:spLocks noGrp="1"/>
          </p:cNvSpPr>
          <p:nvPr>
            <p:ph type="dt" sz="half" idx="10"/>
          </p:nvPr>
        </p:nvSpPr>
        <p:spPr/>
        <p:txBody>
          <a:bodyPr/>
          <a:lstStyle/>
          <a:p>
            <a:pPr>
              <a:defRPr/>
            </a:pPr>
            <a:r>
              <a:rPr lang="en-US"/>
              <a:t>November 14, 2019</a:t>
            </a:r>
          </a:p>
        </p:txBody>
      </p:sp>
      <p:sp>
        <p:nvSpPr>
          <p:cNvPr id="3" name="Footer Placeholder 2">
            <a:extLst>
              <a:ext uri="{FF2B5EF4-FFF2-40B4-BE49-F238E27FC236}">
                <a16:creationId xmlns:a16="http://schemas.microsoft.com/office/drawing/2014/main" id="{D16C8911-EDD9-4198-88D2-2B1ADD0F5347}"/>
              </a:ext>
            </a:extLst>
          </p:cNvPr>
          <p:cNvSpPr>
            <a:spLocks noGrp="1"/>
          </p:cNvSpPr>
          <p:nvPr>
            <p:ph type="ftr" sz="quarter" idx="11"/>
          </p:nvPr>
        </p:nvSpPr>
        <p:spPr/>
        <p:txBody>
          <a:bodyPr/>
          <a:lstStyle/>
          <a:p>
            <a:pPr>
              <a:defRPr/>
            </a:pPr>
            <a:r>
              <a:rPr lang="en-US"/>
              <a:t>MN Assoc of Floodplain Managers</a:t>
            </a:r>
          </a:p>
        </p:txBody>
      </p:sp>
      <p:sp>
        <p:nvSpPr>
          <p:cNvPr id="4" name="Slide Number Placeholder 3">
            <a:extLst>
              <a:ext uri="{FF2B5EF4-FFF2-40B4-BE49-F238E27FC236}">
                <a16:creationId xmlns:a16="http://schemas.microsoft.com/office/drawing/2014/main" id="{CFE33C81-59ED-4685-A11B-F027B471E668}"/>
              </a:ext>
            </a:extLst>
          </p:cNvPr>
          <p:cNvSpPr>
            <a:spLocks noGrp="1"/>
          </p:cNvSpPr>
          <p:nvPr>
            <p:ph type="sldNum" sz="quarter" idx="12"/>
          </p:nvPr>
        </p:nvSpPr>
        <p:spPr/>
        <p:txBody>
          <a:bodyPr/>
          <a:lstStyle/>
          <a:p>
            <a:pPr>
              <a:defRPr/>
            </a:pPr>
            <a:fld id="{70739471-F808-4705-A7AA-D92294A1C557}" type="slidenum">
              <a:rPr lang="en-US" smtClean="0"/>
              <a:pPr>
                <a:defRPr/>
              </a:pPr>
              <a:t>81</a:t>
            </a:fld>
            <a:endParaRPr lang="en-US"/>
          </a:p>
        </p:txBody>
      </p:sp>
      <p:pic>
        <p:nvPicPr>
          <p:cNvPr id="6" name="Picture 5">
            <a:extLst>
              <a:ext uri="{FF2B5EF4-FFF2-40B4-BE49-F238E27FC236}">
                <a16:creationId xmlns:a16="http://schemas.microsoft.com/office/drawing/2014/main" id="{1DC51228-61F8-42C8-A2D4-06B8867145DF}"/>
              </a:ext>
            </a:extLst>
          </p:cNvPr>
          <p:cNvPicPr>
            <a:picLocks noChangeAspect="1"/>
          </p:cNvPicPr>
          <p:nvPr/>
        </p:nvPicPr>
        <p:blipFill>
          <a:blip r:embed="rId3"/>
          <a:stretch>
            <a:fillRect/>
          </a:stretch>
        </p:blipFill>
        <p:spPr>
          <a:xfrm>
            <a:off x="1894215" y="2438532"/>
            <a:ext cx="4872345" cy="3709944"/>
          </a:xfrm>
          <a:prstGeom prst="rect">
            <a:avLst/>
          </a:prstGeom>
        </p:spPr>
      </p:pic>
      <p:sp>
        <p:nvSpPr>
          <p:cNvPr id="5" name="Rectangle 4">
            <a:extLst>
              <a:ext uri="{FF2B5EF4-FFF2-40B4-BE49-F238E27FC236}">
                <a16:creationId xmlns:a16="http://schemas.microsoft.com/office/drawing/2014/main" id="{EE312EF2-3CC2-444C-8D82-BCCF7984D5D9}"/>
              </a:ext>
            </a:extLst>
          </p:cNvPr>
          <p:cNvSpPr/>
          <p:nvPr/>
        </p:nvSpPr>
        <p:spPr>
          <a:xfrm>
            <a:off x="955040" y="876345"/>
            <a:ext cx="7588250" cy="830997"/>
          </a:xfrm>
          <a:prstGeom prst="rect">
            <a:avLst/>
          </a:prstGeom>
        </p:spPr>
        <p:txBody>
          <a:bodyPr wrap="square">
            <a:spAutoFit/>
          </a:bodyPr>
          <a:lstStyle/>
          <a:p>
            <a:pPr lvl="0">
              <a:defRPr/>
            </a:pPr>
            <a:r>
              <a:rPr lang="en-US" sz="2400" dirty="0">
                <a:latin typeface="+mj-lt"/>
              </a:rPr>
              <a:t>Please consider inviting a </a:t>
            </a:r>
            <a:r>
              <a:rPr lang="en-US" sz="2400" b="1" dirty="0">
                <a:solidFill>
                  <a:srgbClr val="C00000"/>
                </a:solidFill>
                <a:latin typeface="+mj-lt"/>
              </a:rPr>
              <a:t>National Geodetic Survey (NGS) Speaker</a:t>
            </a:r>
            <a:r>
              <a:rPr lang="en-US" sz="2400" dirty="0">
                <a:latin typeface="+mj-lt"/>
              </a:rPr>
              <a:t> to upcoming meetings or conferences.</a:t>
            </a:r>
          </a:p>
        </p:txBody>
      </p:sp>
    </p:spTree>
    <p:extLst>
      <p:ext uri="{BB962C8B-B14F-4D97-AF65-F5344CB8AC3E}">
        <p14:creationId xmlns:p14="http://schemas.microsoft.com/office/powerpoint/2010/main" val="1797525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pics for talk\IMG_4063.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0" y="1158338"/>
            <a:ext cx="9144000" cy="5062109"/>
          </a:xfrm>
          <a:prstGeom prst="rect">
            <a:avLst/>
          </a:prstGeom>
          <a:noFill/>
        </p:spPr>
      </p:pic>
      <p:sp>
        <p:nvSpPr>
          <p:cNvPr id="5" name="Rectangle 4"/>
          <p:cNvSpPr/>
          <p:nvPr/>
        </p:nvSpPr>
        <p:spPr>
          <a:xfrm>
            <a:off x="5688309" y="1431966"/>
            <a:ext cx="3455691" cy="923330"/>
          </a:xfrm>
          <a:prstGeom prst="rect">
            <a:avLst/>
          </a:prstGeom>
          <a:noFill/>
        </p:spPr>
        <p:txBody>
          <a:bodyPr wrap="none" lIns="91440" tIns="45720" rIns="91440" bIns="45720">
            <a:spAutoFit/>
          </a:bodyPr>
          <a:lstStyle/>
          <a:p>
            <a:pPr algn="ctr"/>
            <a:r>
              <a:rPr lang="en-US" sz="5400" b="0" cap="none" spc="0" dirty="0">
                <a:ln w="0"/>
                <a:solidFill>
                  <a:srgbClr val="356893"/>
                </a:solidFill>
                <a:effectLst>
                  <a:reflection blurRad="6350" stA="53000" endA="300" endPos="35500" dir="5400000" sy="-90000" algn="bl" rotWithShape="0"/>
                </a:effectLst>
              </a:rPr>
              <a:t>Thank You</a:t>
            </a:r>
          </a:p>
        </p:txBody>
      </p:sp>
      <p:sp>
        <p:nvSpPr>
          <p:cNvPr id="2" name="Rectangle 1"/>
          <p:cNvSpPr/>
          <p:nvPr/>
        </p:nvSpPr>
        <p:spPr>
          <a:xfrm>
            <a:off x="-1" y="1005591"/>
            <a:ext cx="9144001" cy="152747"/>
          </a:xfrm>
          <a:prstGeom prst="rect">
            <a:avLst/>
          </a:prstGeom>
          <a:solidFill>
            <a:srgbClr val="9816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utoShape 2" descr="Image result for starr 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p:nvPr/>
        </p:nvSpPr>
        <p:spPr>
          <a:xfrm>
            <a:off x="-2" y="6220447"/>
            <a:ext cx="9144001" cy="152748"/>
          </a:xfrm>
          <a:prstGeom prst="rect">
            <a:avLst/>
          </a:prstGeom>
          <a:solidFill>
            <a:srgbClr val="9816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8898D0C-0DC5-4478-ABF0-7EFFA2E37F12}"/>
              </a:ext>
            </a:extLst>
          </p:cNvPr>
          <p:cNvSpPr>
            <a:spLocks noGrp="1"/>
          </p:cNvSpPr>
          <p:nvPr>
            <p:ph type="dt" sz="half" idx="10"/>
          </p:nvPr>
        </p:nvSpPr>
        <p:spPr/>
        <p:txBody>
          <a:bodyPr/>
          <a:lstStyle/>
          <a:p>
            <a:pPr>
              <a:defRPr/>
            </a:pPr>
            <a:r>
              <a:rPr lang="en-US"/>
              <a:t>November 14, 2019</a:t>
            </a:r>
          </a:p>
        </p:txBody>
      </p:sp>
      <p:sp>
        <p:nvSpPr>
          <p:cNvPr id="6" name="Footer Placeholder 5">
            <a:extLst>
              <a:ext uri="{FF2B5EF4-FFF2-40B4-BE49-F238E27FC236}">
                <a16:creationId xmlns:a16="http://schemas.microsoft.com/office/drawing/2014/main" id="{F233B1CD-A6CE-4769-B238-67BA5D1B6AA5}"/>
              </a:ext>
            </a:extLst>
          </p:cNvPr>
          <p:cNvSpPr>
            <a:spLocks noGrp="1"/>
          </p:cNvSpPr>
          <p:nvPr>
            <p:ph type="ftr" sz="quarter" idx="11"/>
          </p:nvPr>
        </p:nvSpPr>
        <p:spPr/>
        <p:txBody>
          <a:bodyPr/>
          <a:lstStyle/>
          <a:p>
            <a:pPr>
              <a:defRPr/>
            </a:pPr>
            <a:r>
              <a:rPr lang="en-US"/>
              <a:t>MN Assoc of Floodplain Managers</a:t>
            </a:r>
          </a:p>
        </p:txBody>
      </p:sp>
      <p:sp>
        <p:nvSpPr>
          <p:cNvPr id="7" name="Slide Number Placeholder 6">
            <a:extLst>
              <a:ext uri="{FF2B5EF4-FFF2-40B4-BE49-F238E27FC236}">
                <a16:creationId xmlns:a16="http://schemas.microsoft.com/office/drawing/2014/main" id="{6F13490D-DDC3-407B-969A-11EF54C4EFA4}"/>
              </a:ext>
            </a:extLst>
          </p:cNvPr>
          <p:cNvSpPr>
            <a:spLocks noGrp="1"/>
          </p:cNvSpPr>
          <p:nvPr>
            <p:ph type="sldNum" sz="quarter" idx="12"/>
          </p:nvPr>
        </p:nvSpPr>
        <p:spPr/>
        <p:txBody>
          <a:bodyPr/>
          <a:lstStyle/>
          <a:p>
            <a:pPr>
              <a:defRPr/>
            </a:pPr>
            <a:fld id="{58280CB3-0FF6-4D07-A0F6-C78040BEDDEE}" type="slidenum">
              <a:rPr lang="en-US" smtClean="0"/>
              <a:pPr>
                <a:defRPr/>
              </a:pPr>
              <a:t>82</a:t>
            </a:fld>
            <a:endParaRPr lang="en-US"/>
          </a:p>
        </p:txBody>
      </p:sp>
    </p:spTree>
    <p:extLst>
      <p:ext uri="{BB962C8B-B14F-4D97-AF65-F5344CB8AC3E}">
        <p14:creationId xmlns:p14="http://schemas.microsoft.com/office/powerpoint/2010/main" val="3917804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B6A2-A4DE-454A-9C0C-AE2AF2EBA016}"/>
              </a:ext>
            </a:extLst>
          </p:cNvPr>
          <p:cNvSpPr>
            <a:spLocks noGrp="1"/>
          </p:cNvSpPr>
          <p:nvPr>
            <p:ph type="title"/>
          </p:nvPr>
        </p:nvSpPr>
        <p:spPr/>
        <p:txBody>
          <a:bodyPr/>
          <a:lstStyle/>
          <a:p>
            <a:r>
              <a:rPr lang="en-US" dirty="0"/>
              <a:t>VERTCON</a:t>
            </a:r>
          </a:p>
        </p:txBody>
      </p:sp>
      <p:pic>
        <p:nvPicPr>
          <p:cNvPr id="8" name="Content Placeholder 7" descr="Screen Clipping">
            <a:extLst>
              <a:ext uri="{FF2B5EF4-FFF2-40B4-BE49-F238E27FC236}">
                <a16:creationId xmlns:a16="http://schemas.microsoft.com/office/drawing/2014/main" id="{96FCDDF8-E613-4406-8694-B581EBE402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450296"/>
            <a:ext cx="8229600" cy="2825770"/>
          </a:xfrm>
          <a:ln w="19050">
            <a:solidFill>
              <a:srgbClr val="0070C0"/>
            </a:solidFill>
          </a:ln>
        </p:spPr>
      </p:pic>
      <p:sp>
        <p:nvSpPr>
          <p:cNvPr id="4" name="Date Placeholder 3">
            <a:extLst>
              <a:ext uri="{FF2B5EF4-FFF2-40B4-BE49-F238E27FC236}">
                <a16:creationId xmlns:a16="http://schemas.microsoft.com/office/drawing/2014/main" id="{4A88BF4E-C546-48BC-BCEA-9A035C633289}"/>
              </a:ext>
            </a:extLst>
          </p:cNvPr>
          <p:cNvSpPr>
            <a:spLocks noGrp="1"/>
          </p:cNvSpPr>
          <p:nvPr>
            <p:ph type="dt" sz="half" idx="10"/>
          </p:nvPr>
        </p:nvSpPr>
        <p:spPr/>
        <p:txBody>
          <a:bodyPr/>
          <a:lstStyle/>
          <a:p>
            <a:pPr>
              <a:defRPr/>
            </a:pPr>
            <a:r>
              <a:rPr lang="en-US"/>
              <a:t>October 22, 2019</a:t>
            </a:r>
            <a:endParaRPr lang="en-US" dirty="0"/>
          </a:p>
        </p:txBody>
      </p:sp>
      <p:sp>
        <p:nvSpPr>
          <p:cNvPr id="5" name="Footer Placeholder 4">
            <a:extLst>
              <a:ext uri="{FF2B5EF4-FFF2-40B4-BE49-F238E27FC236}">
                <a16:creationId xmlns:a16="http://schemas.microsoft.com/office/drawing/2014/main" id="{B475DDEC-C550-4F53-A3EB-C28EB7FB2DE8}"/>
              </a:ext>
            </a:extLst>
          </p:cNvPr>
          <p:cNvSpPr>
            <a:spLocks noGrp="1"/>
          </p:cNvSpPr>
          <p:nvPr>
            <p:ph type="ftr" sz="quarter" idx="11"/>
          </p:nvPr>
        </p:nvSpPr>
        <p:spPr/>
        <p:txBody>
          <a:bodyPr/>
          <a:lstStyle/>
          <a:p>
            <a:pPr>
              <a:defRPr/>
            </a:pPr>
            <a:r>
              <a:rPr lang="en-US"/>
              <a:t>2019 Black Hills Digital Mapping Ass'n Rapid City SD</a:t>
            </a:r>
          </a:p>
        </p:txBody>
      </p:sp>
      <p:sp>
        <p:nvSpPr>
          <p:cNvPr id="6" name="Slide Number Placeholder 5">
            <a:extLst>
              <a:ext uri="{FF2B5EF4-FFF2-40B4-BE49-F238E27FC236}">
                <a16:creationId xmlns:a16="http://schemas.microsoft.com/office/drawing/2014/main" id="{85F3C0EE-1D57-4594-BDF0-134A5800288A}"/>
              </a:ext>
            </a:extLst>
          </p:cNvPr>
          <p:cNvSpPr>
            <a:spLocks noGrp="1"/>
          </p:cNvSpPr>
          <p:nvPr>
            <p:ph type="sldNum" sz="quarter" idx="12"/>
          </p:nvPr>
        </p:nvSpPr>
        <p:spPr/>
        <p:txBody>
          <a:bodyPr/>
          <a:lstStyle/>
          <a:p>
            <a:pPr>
              <a:defRPr/>
            </a:pPr>
            <a:fld id="{E220C3D0-729A-4A15-8E23-72CBC95666E6}" type="slidenum">
              <a:rPr lang="en-US" smtClean="0"/>
              <a:pPr>
                <a:defRPr/>
              </a:pPr>
              <a:t>9</a:t>
            </a:fld>
            <a:endParaRPr lang="en-US"/>
          </a:p>
        </p:txBody>
      </p:sp>
      <p:sp>
        <p:nvSpPr>
          <p:cNvPr id="11" name="TextBox 10">
            <a:extLst>
              <a:ext uri="{FF2B5EF4-FFF2-40B4-BE49-F238E27FC236}">
                <a16:creationId xmlns:a16="http://schemas.microsoft.com/office/drawing/2014/main" id="{996DB04C-F86E-4B62-BBC8-1E0D0847F804}"/>
              </a:ext>
            </a:extLst>
          </p:cNvPr>
          <p:cNvSpPr txBox="1"/>
          <p:nvPr/>
        </p:nvSpPr>
        <p:spPr>
          <a:xfrm rot="20918783">
            <a:off x="5575314" y="2790256"/>
            <a:ext cx="2028177" cy="369332"/>
          </a:xfrm>
          <a:prstGeom prst="rect">
            <a:avLst/>
          </a:prstGeom>
          <a:solidFill>
            <a:srgbClr val="FF0000">
              <a:alpha val="16000"/>
            </a:srgbClr>
          </a:solidFill>
          <a:ln w="12700">
            <a:solidFill>
              <a:srgbClr val="0070C0"/>
            </a:solidFill>
          </a:ln>
        </p:spPr>
        <p:txBody>
          <a:bodyPr wrap="square" rtlCol="0">
            <a:spAutoFit/>
          </a:bodyPr>
          <a:lstStyle/>
          <a:p>
            <a:r>
              <a:rPr lang="en-US" dirty="0">
                <a:solidFill>
                  <a:srgbClr val="FF0000"/>
                </a:solidFill>
              </a:rPr>
              <a:t>INPUT to VERTCON</a:t>
            </a:r>
          </a:p>
        </p:txBody>
      </p:sp>
      <p:sp>
        <p:nvSpPr>
          <p:cNvPr id="13" name="TextBox 12">
            <a:extLst>
              <a:ext uri="{FF2B5EF4-FFF2-40B4-BE49-F238E27FC236}">
                <a16:creationId xmlns:a16="http://schemas.microsoft.com/office/drawing/2014/main" id="{099561C9-B25C-48D1-B2AB-39619A7A2C88}"/>
              </a:ext>
            </a:extLst>
          </p:cNvPr>
          <p:cNvSpPr txBox="1"/>
          <p:nvPr/>
        </p:nvSpPr>
        <p:spPr>
          <a:xfrm>
            <a:off x="1706526" y="1869423"/>
            <a:ext cx="5730948" cy="369332"/>
          </a:xfrm>
          <a:prstGeom prst="rect">
            <a:avLst/>
          </a:prstGeom>
          <a:noFill/>
        </p:spPr>
        <p:txBody>
          <a:bodyPr wrap="square" rtlCol="0">
            <a:spAutoFit/>
          </a:bodyPr>
          <a:lstStyle/>
          <a:p>
            <a:r>
              <a:rPr lang="en-US" dirty="0">
                <a:solidFill>
                  <a:srgbClr val="FF0000"/>
                </a:solidFill>
              </a:rPr>
              <a:t>https://www.ngs.noaa.gov/cgi-bin/VERTCON/vert_con.prl</a:t>
            </a:r>
          </a:p>
        </p:txBody>
      </p:sp>
      <p:sp>
        <p:nvSpPr>
          <p:cNvPr id="9" name="Rectangle: Rounded Corners 8">
            <a:extLst>
              <a:ext uri="{FF2B5EF4-FFF2-40B4-BE49-F238E27FC236}">
                <a16:creationId xmlns:a16="http://schemas.microsoft.com/office/drawing/2014/main" id="{D6413E6F-60B0-4F73-B31D-0E70C5D8DF4C}"/>
              </a:ext>
            </a:extLst>
          </p:cNvPr>
          <p:cNvSpPr/>
          <p:nvPr/>
        </p:nvSpPr>
        <p:spPr>
          <a:xfrm>
            <a:off x="2899075" y="2552700"/>
            <a:ext cx="1863425"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B4A57B9-D963-4A5F-BED1-805BEFBF7EF5}"/>
              </a:ext>
            </a:extLst>
          </p:cNvPr>
          <p:cNvSpPr/>
          <p:nvPr/>
        </p:nvSpPr>
        <p:spPr>
          <a:xfrm>
            <a:off x="2899075" y="2983909"/>
            <a:ext cx="1863425"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B88EB8-D9FF-4A57-A611-26F375456EAB}"/>
              </a:ext>
            </a:extLst>
          </p:cNvPr>
          <p:cNvSpPr/>
          <p:nvPr/>
        </p:nvSpPr>
        <p:spPr>
          <a:xfrm>
            <a:off x="2899075" y="3415118"/>
            <a:ext cx="1863425"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355B076-52A4-4935-8293-365AB54DE4B2}"/>
              </a:ext>
            </a:extLst>
          </p:cNvPr>
          <p:cNvSpPr/>
          <p:nvPr/>
        </p:nvSpPr>
        <p:spPr>
          <a:xfrm>
            <a:off x="3908286" y="3846327"/>
            <a:ext cx="1049478" cy="262987"/>
          </a:xfrm>
          <a:prstGeom prst="roundRect">
            <a:avLst/>
          </a:prstGeom>
          <a:solidFill>
            <a:srgbClr val="FF0000">
              <a:alpha val="16000"/>
            </a:srgbClr>
          </a:solidFill>
          <a:ln w="127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343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0" grpId="0" animBg="1"/>
      <p:bldP spid="12"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GS Template 1.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8985</TotalTime>
  <Words>8358</Words>
  <Application>Microsoft Office PowerPoint</Application>
  <PresentationFormat>On-screen Show (4:3)</PresentationFormat>
  <Paragraphs>1102</Paragraphs>
  <Slides>82</Slides>
  <Notes>48</Notes>
  <HiddenSlides>3</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1</vt:i4>
      </vt:variant>
      <vt:variant>
        <vt:lpstr>Slide Titles</vt:lpstr>
      </vt:variant>
      <vt:variant>
        <vt:i4>82</vt:i4>
      </vt:variant>
    </vt:vector>
  </HeadingPairs>
  <TitlesOfParts>
    <vt:vector size="104" baseType="lpstr">
      <vt:lpstr>Agency FB</vt:lpstr>
      <vt:lpstr>Arial</vt:lpstr>
      <vt:lpstr>Arial Black</vt:lpstr>
      <vt:lpstr>Calibri</vt:lpstr>
      <vt:lpstr>Calibri Light</vt:lpstr>
      <vt:lpstr>Courier New</vt:lpstr>
      <vt:lpstr>Franklin Gothic Heavy</vt:lpstr>
      <vt:lpstr>Gill Sans MT</vt:lpstr>
      <vt:lpstr>Noto Sans Symbols</vt:lpstr>
      <vt:lpstr>Rokkitt</vt:lpstr>
      <vt:lpstr>Stencil</vt:lpstr>
      <vt:lpstr>Symbol</vt:lpstr>
      <vt:lpstr>Times</vt:lpstr>
      <vt:lpstr>Times New Roman</vt:lpstr>
      <vt:lpstr>Tw Cen MT Condensed</vt:lpstr>
      <vt:lpstr>Verdana</vt:lpstr>
      <vt:lpstr>Wingdings</vt:lpstr>
      <vt:lpstr>1_Office Theme</vt:lpstr>
      <vt:lpstr>NGSPowerPointTemplate</vt:lpstr>
      <vt:lpstr>2_Office Theme</vt:lpstr>
      <vt:lpstr>NGS Template 1.2019</vt:lpstr>
      <vt:lpstr>Acrobat Document</vt:lpstr>
      <vt:lpstr>PowerPoint Presentation</vt:lpstr>
      <vt:lpstr>Bottom Line</vt:lpstr>
      <vt:lpstr>Perfect World – Myth Busting</vt:lpstr>
      <vt:lpstr>Today’s Topic:  When Vertical Datums let us Down</vt:lpstr>
      <vt:lpstr>Current Practice</vt:lpstr>
      <vt:lpstr>PowerPoint Presentation</vt:lpstr>
      <vt:lpstr>PowerPoint Presentation</vt:lpstr>
      <vt:lpstr>VERTCON</vt:lpstr>
      <vt:lpstr>VERTCON</vt:lpstr>
      <vt:lpstr>VERTCON</vt:lpstr>
      <vt:lpstr>VERTCON</vt:lpstr>
      <vt:lpstr>VERTCON</vt:lpstr>
      <vt:lpstr>NCAT (beta)</vt:lpstr>
      <vt:lpstr>NCAT (beta)</vt:lpstr>
      <vt:lpstr>Good News</vt:lpstr>
      <vt:lpstr>The Future</vt:lpstr>
      <vt:lpstr>PowerPoint Presentation</vt:lpstr>
      <vt:lpstr>PowerPoint Presentation</vt:lpstr>
      <vt:lpstr>North American Vertical Datum of 1988 (NAVD88)</vt:lpstr>
      <vt:lpstr>From NAVD 88 to NAPGD 2022</vt:lpstr>
      <vt:lpstr>PowerPoint Presentation</vt:lpstr>
      <vt:lpstr>PowerPoint Presentation</vt:lpstr>
      <vt:lpstr>PowerPoint Presentation</vt:lpstr>
      <vt:lpstr>NGS Supports Access to NAVD88 Heights</vt:lpstr>
      <vt:lpstr>NGS Will Support Access to  NAPGD 2022 Heights</vt:lpstr>
      <vt:lpstr>PowerPoint Presentation</vt:lpstr>
      <vt:lpstr>PowerPoint Presentation</vt:lpstr>
      <vt:lpstr>PowerPoint Presentation</vt:lpstr>
      <vt:lpstr>NAD 83’s non-geocentricity</vt:lpstr>
      <vt:lpstr>PowerPoint Presentation</vt:lpstr>
      <vt:lpstr>PowerPoint Presentation</vt:lpstr>
      <vt:lpstr>PowerPoint Presentation</vt:lpstr>
      <vt:lpstr>PowerPoint Presentation</vt:lpstr>
      <vt:lpstr>Comparing Heights</vt:lpstr>
      <vt:lpstr>PowerPoint Presentation</vt:lpstr>
      <vt:lpstr>PowerPoint Presentation</vt:lpstr>
      <vt:lpstr>“Height Differences” vs “Heights”</vt:lpstr>
      <vt:lpstr>What if Things Move?</vt:lpstr>
      <vt:lpstr>ALASKA 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Datum Differences</vt:lpstr>
      <vt:lpstr>Minnesota Vertical datums</vt:lpstr>
      <vt:lpstr>Vertical Datums  and Shifts</vt:lpstr>
      <vt:lpstr>Vertical Datums  and Shifts</vt:lpstr>
      <vt:lpstr>PowerPoint Presentation</vt:lpstr>
      <vt:lpstr>MnDOT Datasheet</vt:lpstr>
      <vt:lpstr>NGS Datasheet </vt:lpstr>
      <vt:lpstr>Offset from NGVD29 to NAVD88 </vt:lpstr>
      <vt:lpstr>Watch for Measuring Errors and Analysis Differences</vt:lpstr>
      <vt:lpstr>NW Minnesota Example</vt:lpstr>
      <vt:lpstr>PowerPoint Presentation</vt:lpstr>
      <vt:lpstr>Dig Deeper</vt:lpstr>
      <vt:lpstr>NW Minnesota (00000941)</vt:lpstr>
      <vt:lpstr>Recommendations</vt:lpstr>
      <vt:lpstr>DOCUMENTATION OF DATUMS (metadata)</vt:lpstr>
      <vt:lpstr>Use Complete Nomenclature</vt:lpstr>
      <vt:lpstr>Use Complete Nomenclature</vt:lpstr>
      <vt:lpstr>Use Complete Nomenclature</vt:lpstr>
      <vt:lpstr>PowerPoint Presentation</vt:lpstr>
      <vt:lpstr>Section B &amp; C – FIRM Information</vt:lpstr>
      <vt:lpstr>Keep Complete Records</vt:lpstr>
      <vt:lpstr>Training and Resources</vt:lpstr>
      <vt:lpstr>PowerPoint Presentation</vt:lpstr>
      <vt:lpstr>PowerPoint Presentation</vt:lpstr>
      <vt:lpstr>PowerPoint Presentation</vt:lpstr>
      <vt:lpstr>PowerPoint Presentation</vt:lpstr>
      <vt:lpstr>PowerPoint Presentation</vt:lpstr>
      <vt:lpstr>What can everyone do?</vt:lpstr>
      <vt:lpstr>Get Prepared</vt:lpstr>
      <vt:lpstr>PowerPoint Presentation</vt:lpstr>
      <vt:lpstr>PowerPoint Presentation</vt:lpstr>
      <vt:lpstr>Floodplain Mapping Webinar</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Kinsman</dc:creator>
  <cp:lastModifiedBy>David Zenk</cp:lastModifiedBy>
  <cp:revision>262</cp:revision>
  <cp:lastPrinted>2019-08-26T20:31:52Z</cp:lastPrinted>
  <dcterms:created xsi:type="dcterms:W3CDTF">2018-11-15T01:51:21Z</dcterms:created>
  <dcterms:modified xsi:type="dcterms:W3CDTF">2019-11-18T14:24:47Z</dcterms:modified>
</cp:coreProperties>
</file>