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9"/>
  </p:notesMasterIdLst>
  <p:sldIdLst>
    <p:sldId id="256" r:id="rId2"/>
    <p:sldId id="263" r:id="rId3"/>
    <p:sldId id="260" r:id="rId4"/>
    <p:sldId id="264" r:id="rId5"/>
    <p:sldId id="265" r:id="rId6"/>
    <p:sldId id="266" r:id="rId7"/>
    <p:sldId id="262" r:id="rId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B8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659" autoAdjust="0"/>
  </p:normalViewPr>
  <p:slideViewPr>
    <p:cSldViewPr>
      <p:cViewPr varScale="1">
        <p:scale>
          <a:sx n="75" d="100"/>
          <a:sy n="75" d="100"/>
        </p:scale>
        <p:origin x="-10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324"/>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24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F707D81-294B-4F18-805A-DA981F40D49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4F99461C-3339-4B4E-B5A6-B404349C6F5E}" type="slidenum">
              <a:rPr lang="en-US" smtClean="0"/>
              <a:pPr/>
              <a:t>2</a:t>
            </a:fld>
            <a:endParaRPr lang="en-US"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r>
              <a:rPr lang="en-US" dirty="0" err="1" smtClean="0"/>
              <a:t>Vdatum</a:t>
            </a:r>
            <a:r>
              <a:rPr lang="en-US" dirty="0" smtClean="0"/>
              <a:t> uses the grids that were employed by the IGLD85 tool, need to pull down the grid files for the Great Lakes.  GRAV-D 2012 the program should be starting in the Great Lakes.  </a:t>
            </a:r>
            <a:r>
              <a:rPr lang="en-US" dirty="0" err="1" smtClean="0"/>
              <a:t>Windesc</a:t>
            </a:r>
            <a:r>
              <a:rPr lang="en-US" dirty="0" smtClean="0"/>
              <a:t> – show examples of data entry, </a:t>
            </a:r>
            <a:r>
              <a:rPr lang="en-US" dirty="0" err="1" smtClean="0"/>
              <a:t>Translev</a:t>
            </a:r>
            <a:r>
              <a:rPr lang="en-US" dirty="0" smtClean="0"/>
              <a:t> – show example, LOCUS run data through, can be use whether or not your instrument or rods are in the database, LOCUS, OPUS processing tools, currently still need to blue book to get data into the IDB.  GEOID09 release </a:t>
            </a:r>
            <a:r>
              <a:rPr lang="en-US" dirty="0" smtClean="0"/>
              <a:t>there </a:t>
            </a:r>
            <a:r>
              <a:rPr lang="en-US" smtClean="0"/>
              <a:t>are still </a:t>
            </a:r>
            <a:r>
              <a:rPr lang="en-US" dirty="0" smtClean="0"/>
              <a:t>areas in the state that are still lacking good GPSBMS, Corbin Learning Center and classes offered.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Show examples</a:t>
            </a:r>
            <a:r>
              <a:rPr lang="en-US" baseline="0" dirty="0" smtClean="0"/>
              <a:t> programs as well as the location on our website where they can be ran interactively or downloaded for use on PC.</a:t>
            </a:r>
            <a:endParaRPr lang="en-US" dirty="0"/>
          </a:p>
        </p:txBody>
      </p:sp>
      <p:sp>
        <p:nvSpPr>
          <p:cNvPr id="4" name="Slide Number Placeholder 3"/>
          <p:cNvSpPr>
            <a:spLocks noGrp="1"/>
          </p:cNvSpPr>
          <p:nvPr>
            <p:ph type="sldNum" sz="quarter" idx="10"/>
          </p:nvPr>
        </p:nvSpPr>
        <p:spPr/>
        <p:txBody>
          <a:bodyPr/>
          <a:lstStyle/>
          <a:p>
            <a:pPr>
              <a:defRPr/>
            </a:pPr>
            <a:fld id="{6F707D81-294B-4F18-805A-DA981F40D495}"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pPr eaLnBrk="1" hangingPunct="1"/>
            <a:r>
              <a:rPr lang="en-US" smtClean="0"/>
              <a:t>2018 datum changes, OPUS LOCUS tools will be used rather than bluebooking, new description format that will allow users to choose what they want to received back from NGS for a specific station.</a:t>
            </a:r>
          </a:p>
        </p:txBody>
      </p:sp>
      <p:sp>
        <p:nvSpPr>
          <p:cNvPr id="12292" name="Slide Number Placeholder 3"/>
          <p:cNvSpPr>
            <a:spLocks noGrp="1"/>
          </p:cNvSpPr>
          <p:nvPr>
            <p:ph type="sldNum" sz="quarter" idx="5"/>
          </p:nvPr>
        </p:nvSpPr>
        <p:spPr>
          <a:noFill/>
        </p:spPr>
        <p:txBody>
          <a:bodyPr/>
          <a:lstStyle/>
          <a:p>
            <a:fld id="{BC9ACDD2-28A5-4F92-9028-D18A17A15754}" type="slidenum">
              <a:rPr lang="en-US" smtClean="0"/>
              <a:pPr/>
              <a:t>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p:cNvPicPr>
            <a:picLocks noChangeAspect="1" noChangeArrowheads="1"/>
          </p:cNvPicPr>
          <p:nvPr/>
        </p:nvPicPr>
        <p:blipFill>
          <a:blip r:embed="rId2" cstate="print"/>
          <a:srcRect/>
          <a:stretch>
            <a:fillRect/>
          </a:stretch>
        </p:blipFill>
        <p:spPr bwMode="auto">
          <a:xfrm>
            <a:off x="0" y="0"/>
            <a:ext cx="9145588" cy="6859588"/>
          </a:xfrm>
          <a:prstGeom prst="rect">
            <a:avLst/>
          </a:prstGeom>
          <a:noFill/>
          <a:ln w="9525">
            <a:noFill/>
            <a:miter lim="800000"/>
            <a:headEnd/>
            <a:tailEnd/>
          </a:ln>
        </p:spPr>
      </p:pic>
      <p:sp>
        <p:nvSpPr>
          <p:cNvPr id="17411" name="Rectangle 3"/>
          <p:cNvSpPr>
            <a:spLocks noGrp="1" noChangeArrowheads="1"/>
          </p:cNvSpPr>
          <p:nvPr>
            <p:ph type="ctrTitle"/>
          </p:nvPr>
        </p:nvSpPr>
        <p:spPr>
          <a:xfrm>
            <a:off x="2209800" y="1295400"/>
            <a:ext cx="6553200" cy="1143000"/>
          </a:xfrm>
        </p:spPr>
        <p:txBody>
          <a:bodyPr/>
          <a:lstStyle>
            <a:lvl1pPr>
              <a:defRPr sz="3600"/>
            </a:lvl1pPr>
          </a:lstStyle>
          <a:p>
            <a:r>
              <a:rPr lang="en-US"/>
              <a:t>Click to edit Master title style</a:t>
            </a:r>
          </a:p>
        </p:txBody>
      </p:sp>
      <p:sp>
        <p:nvSpPr>
          <p:cNvPr id="17412" name="Rectangle 4"/>
          <p:cNvSpPr>
            <a:spLocks noGrp="1" noChangeArrowheads="1"/>
          </p:cNvSpPr>
          <p:nvPr>
            <p:ph type="subTitle" idx="1"/>
          </p:nvPr>
        </p:nvSpPr>
        <p:spPr>
          <a:xfrm>
            <a:off x="2209800" y="2743200"/>
            <a:ext cx="6553200" cy="2209800"/>
          </a:xfrm>
        </p:spPr>
        <p:txBody>
          <a:bodyPr/>
          <a:lstStyle>
            <a:lvl1pPr marL="0" indent="0">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9000" y="1219200"/>
            <a:ext cx="1676400" cy="4267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09800" y="1219200"/>
            <a:ext cx="4876800" cy="4267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09800" y="2438400"/>
            <a:ext cx="32766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38800" y="2438400"/>
            <a:ext cx="32766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p:cNvPicPr>
            <a:picLocks noChangeAspect="1" noChangeArrowheads="1"/>
          </p:cNvPicPr>
          <p:nvPr/>
        </p:nvPicPr>
        <p:blipFill>
          <a:blip r:embed="rId13" cstate="print"/>
          <a:srcRect/>
          <a:stretch>
            <a:fillRect/>
          </a:stretch>
        </p:blipFill>
        <p:spPr bwMode="auto">
          <a:xfrm>
            <a:off x="0" y="0"/>
            <a:ext cx="9145588" cy="6859588"/>
          </a:xfrm>
          <a:prstGeom prst="rect">
            <a:avLst/>
          </a:prstGeom>
          <a:noFill/>
          <a:ln w="9525">
            <a:noFill/>
            <a:miter lim="800000"/>
            <a:headEnd/>
            <a:tailEnd/>
          </a:ln>
        </p:spPr>
      </p:pic>
      <p:sp>
        <p:nvSpPr>
          <p:cNvPr id="16388" name="Text Box 4"/>
          <p:cNvSpPr txBox="1">
            <a:spLocks noChangeArrowheads="1"/>
          </p:cNvSpPr>
          <p:nvPr/>
        </p:nvSpPr>
        <p:spPr bwMode="auto">
          <a:xfrm>
            <a:off x="898525" y="1736725"/>
            <a:ext cx="184150" cy="457200"/>
          </a:xfrm>
          <a:prstGeom prst="rect">
            <a:avLst/>
          </a:prstGeom>
          <a:noFill/>
          <a:ln w="9525">
            <a:noFill/>
            <a:miter lim="800000"/>
            <a:headEnd/>
            <a:tailEnd/>
          </a:ln>
          <a:effectLst/>
        </p:spPr>
        <p:txBody>
          <a:bodyPr wrap="none">
            <a:spAutoFit/>
          </a:bodyPr>
          <a:lstStyle/>
          <a:p>
            <a:pPr>
              <a:defRPr/>
            </a:pPr>
            <a:endParaRPr lang="en-US"/>
          </a:p>
        </p:txBody>
      </p:sp>
      <p:sp>
        <p:nvSpPr>
          <p:cNvPr id="16389" name="Text Box 5"/>
          <p:cNvSpPr txBox="1">
            <a:spLocks noChangeArrowheads="1"/>
          </p:cNvSpPr>
          <p:nvPr/>
        </p:nvSpPr>
        <p:spPr bwMode="auto">
          <a:xfrm>
            <a:off x="2362200" y="1600200"/>
            <a:ext cx="6096000" cy="457200"/>
          </a:xfrm>
          <a:prstGeom prst="rect">
            <a:avLst/>
          </a:prstGeom>
          <a:noFill/>
          <a:ln w="9525">
            <a:noFill/>
            <a:miter lim="800000"/>
            <a:headEnd/>
            <a:tailEnd/>
          </a:ln>
          <a:effectLst/>
        </p:spPr>
        <p:txBody>
          <a:bodyPr>
            <a:spAutoFit/>
          </a:bodyPr>
          <a:lstStyle/>
          <a:p>
            <a:pPr>
              <a:spcBef>
                <a:spcPct val="50000"/>
              </a:spcBef>
              <a:defRPr/>
            </a:pPr>
            <a:endParaRPr lang="en-US"/>
          </a:p>
        </p:txBody>
      </p:sp>
      <p:sp>
        <p:nvSpPr>
          <p:cNvPr id="1029" name="Rectangle 13"/>
          <p:cNvSpPr>
            <a:spLocks noGrp="1" noChangeArrowheads="1"/>
          </p:cNvSpPr>
          <p:nvPr>
            <p:ph type="title"/>
          </p:nvPr>
        </p:nvSpPr>
        <p:spPr bwMode="auto">
          <a:xfrm>
            <a:off x="2209800" y="1219200"/>
            <a:ext cx="6705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14"/>
          <p:cNvSpPr>
            <a:spLocks noGrp="1" noChangeArrowheads="1"/>
          </p:cNvSpPr>
          <p:nvPr>
            <p:ph type="body" idx="1"/>
          </p:nvPr>
        </p:nvSpPr>
        <p:spPr bwMode="auto">
          <a:xfrm>
            <a:off x="2209800" y="2438400"/>
            <a:ext cx="6705600"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817"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xStyles>
    <p:titleStyle>
      <a:lvl1pPr algn="l" rtl="0" eaLnBrk="0" fontAlgn="base" hangingPunct="0">
        <a:spcBef>
          <a:spcPct val="0"/>
        </a:spcBef>
        <a:spcAft>
          <a:spcPct val="0"/>
        </a:spcAft>
        <a:defRPr sz="2400" b="1">
          <a:solidFill>
            <a:schemeClr val="bg1"/>
          </a:solidFill>
          <a:latin typeface="+mj-lt"/>
          <a:ea typeface="+mj-ea"/>
          <a:cs typeface="+mj-cs"/>
        </a:defRPr>
      </a:lvl1pPr>
      <a:lvl2pPr algn="l" rtl="0" eaLnBrk="0" fontAlgn="base" hangingPunct="0">
        <a:spcBef>
          <a:spcPct val="0"/>
        </a:spcBef>
        <a:spcAft>
          <a:spcPct val="0"/>
        </a:spcAft>
        <a:defRPr sz="2400" b="1">
          <a:solidFill>
            <a:schemeClr val="bg1"/>
          </a:solidFill>
          <a:latin typeface="Verdana" pitchFamily="34" charset="0"/>
        </a:defRPr>
      </a:lvl2pPr>
      <a:lvl3pPr algn="l" rtl="0" eaLnBrk="0" fontAlgn="base" hangingPunct="0">
        <a:spcBef>
          <a:spcPct val="0"/>
        </a:spcBef>
        <a:spcAft>
          <a:spcPct val="0"/>
        </a:spcAft>
        <a:defRPr sz="2400" b="1">
          <a:solidFill>
            <a:schemeClr val="bg1"/>
          </a:solidFill>
          <a:latin typeface="Verdana" pitchFamily="34" charset="0"/>
        </a:defRPr>
      </a:lvl3pPr>
      <a:lvl4pPr algn="l" rtl="0" eaLnBrk="0" fontAlgn="base" hangingPunct="0">
        <a:spcBef>
          <a:spcPct val="0"/>
        </a:spcBef>
        <a:spcAft>
          <a:spcPct val="0"/>
        </a:spcAft>
        <a:defRPr sz="2400" b="1">
          <a:solidFill>
            <a:schemeClr val="bg1"/>
          </a:solidFill>
          <a:latin typeface="Verdana" pitchFamily="34" charset="0"/>
        </a:defRPr>
      </a:lvl4pPr>
      <a:lvl5pPr algn="l" rtl="0" eaLnBrk="0" fontAlgn="base" hangingPunct="0">
        <a:spcBef>
          <a:spcPct val="0"/>
        </a:spcBef>
        <a:spcAft>
          <a:spcPct val="0"/>
        </a:spcAft>
        <a:defRPr sz="2400" b="1">
          <a:solidFill>
            <a:schemeClr val="bg1"/>
          </a:solidFill>
          <a:latin typeface="Verdana" pitchFamily="34" charset="0"/>
        </a:defRPr>
      </a:lvl5pPr>
      <a:lvl6pPr marL="457200" algn="l" rtl="0" fontAlgn="base">
        <a:spcBef>
          <a:spcPct val="0"/>
        </a:spcBef>
        <a:spcAft>
          <a:spcPct val="0"/>
        </a:spcAft>
        <a:defRPr sz="2400" b="1">
          <a:solidFill>
            <a:schemeClr val="bg1"/>
          </a:solidFill>
          <a:latin typeface="Verdana" pitchFamily="34" charset="0"/>
        </a:defRPr>
      </a:lvl6pPr>
      <a:lvl7pPr marL="914400" algn="l" rtl="0" fontAlgn="base">
        <a:spcBef>
          <a:spcPct val="0"/>
        </a:spcBef>
        <a:spcAft>
          <a:spcPct val="0"/>
        </a:spcAft>
        <a:defRPr sz="2400" b="1">
          <a:solidFill>
            <a:schemeClr val="bg1"/>
          </a:solidFill>
          <a:latin typeface="Verdana" pitchFamily="34" charset="0"/>
        </a:defRPr>
      </a:lvl7pPr>
      <a:lvl8pPr marL="1371600" algn="l" rtl="0" fontAlgn="base">
        <a:spcBef>
          <a:spcPct val="0"/>
        </a:spcBef>
        <a:spcAft>
          <a:spcPct val="0"/>
        </a:spcAft>
        <a:defRPr sz="2400" b="1">
          <a:solidFill>
            <a:schemeClr val="bg1"/>
          </a:solidFill>
          <a:latin typeface="Verdana" pitchFamily="34" charset="0"/>
        </a:defRPr>
      </a:lvl8pPr>
      <a:lvl9pPr marL="1828800" algn="l" rtl="0" fontAlgn="base">
        <a:spcBef>
          <a:spcPct val="0"/>
        </a:spcBef>
        <a:spcAft>
          <a:spcPct val="0"/>
        </a:spcAft>
        <a:defRPr sz="2400" b="1">
          <a:solidFill>
            <a:schemeClr val="bg1"/>
          </a:solidFill>
          <a:latin typeface="Verdana" pitchFamily="34" charset="0"/>
        </a:defRPr>
      </a:lvl9pPr>
    </p:titleStyle>
    <p:bodyStyle>
      <a:lvl1pPr marL="342900" indent="-342900" algn="l" rtl="0" eaLnBrk="0" fontAlgn="base" hangingPunct="0">
        <a:spcBef>
          <a:spcPct val="20000"/>
        </a:spcBef>
        <a:spcAft>
          <a:spcPct val="0"/>
        </a:spcAft>
        <a:buChar char="•"/>
        <a:defRPr>
          <a:solidFill>
            <a:schemeClr val="bg1"/>
          </a:solidFill>
          <a:latin typeface="+mn-lt"/>
          <a:ea typeface="+mn-ea"/>
          <a:cs typeface="+mn-cs"/>
        </a:defRPr>
      </a:lvl1pPr>
      <a:lvl2pPr marL="742950" indent="-285750" algn="l" rtl="0" eaLnBrk="0" fontAlgn="base" hangingPunct="0">
        <a:spcBef>
          <a:spcPct val="20000"/>
        </a:spcBef>
        <a:spcAft>
          <a:spcPct val="0"/>
        </a:spcAft>
        <a:buChar char="–"/>
        <a:defRPr>
          <a:solidFill>
            <a:schemeClr val="bg1"/>
          </a:solidFill>
          <a:latin typeface="+mn-lt"/>
        </a:defRPr>
      </a:lvl2pPr>
      <a:lvl3pPr marL="1143000" indent="-228600" algn="l" rtl="0" eaLnBrk="0" fontAlgn="base" hangingPunct="0">
        <a:spcBef>
          <a:spcPct val="20000"/>
        </a:spcBef>
        <a:spcAft>
          <a:spcPct val="0"/>
        </a:spcAft>
        <a:buChar char="•"/>
        <a:defRPr>
          <a:solidFill>
            <a:schemeClr val="bg1"/>
          </a:solidFill>
          <a:latin typeface="+mn-lt"/>
        </a:defRPr>
      </a:lvl3pPr>
      <a:lvl4pPr marL="1600200" indent="-228600" algn="l" rtl="0" eaLnBrk="0" fontAlgn="base" hangingPunct="0">
        <a:spcBef>
          <a:spcPct val="20000"/>
        </a:spcBef>
        <a:spcAft>
          <a:spcPct val="0"/>
        </a:spcAft>
        <a:buChar char="–"/>
        <a:defRPr>
          <a:solidFill>
            <a:schemeClr val="bg1"/>
          </a:solidFill>
          <a:latin typeface="+mn-lt"/>
        </a:defRPr>
      </a:lvl4pPr>
      <a:lvl5pPr marL="2057400" indent="-228600" algn="l" rtl="0" eaLnBrk="0" fontAlgn="base" hangingPunct="0">
        <a:spcBef>
          <a:spcPct val="20000"/>
        </a:spcBef>
        <a:spcAft>
          <a:spcPct val="0"/>
        </a:spcAft>
        <a:buChar char="»"/>
        <a:defRPr>
          <a:solidFill>
            <a:schemeClr val="bg1"/>
          </a:solidFill>
          <a:latin typeface="+mn-lt"/>
        </a:defRPr>
      </a:lvl5pPr>
      <a:lvl6pPr marL="2514600" indent="-228600" algn="l" rtl="0" fontAlgn="base">
        <a:spcBef>
          <a:spcPct val="20000"/>
        </a:spcBef>
        <a:spcAft>
          <a:spcPct val="0"/>
        </a:spcAft>
        <a:buChar char="»"/>
        <a:defRPr>
          <a:solidFill>
            <a:schemeClr val="bg1"/>
          </a:solidFill>
          <a:latin typeface="+mn-lt"/>
        </a:defRPr>
      </a:lvl6pPr>
      <a:lvl7pPr marL="2971800" indent="-228600" algn="l" rtl="0" fontAlgn="base">
        <a:spcBef>
          <a:spcPct val="20000"/>
        </a:spcBef>
        <a:spcAft>
          <a:spcPct val="0"/>
        </a:spcAft>
        <a:buChar char="»"/>
        <a:defRPr>
          <a:solidFill>
            <a:schemeClr val="bg1"/>
          </a:solidFill>
          <a:latin typeface="+mn-lt"/>
        </a:defRPr>
      </a:lvl7pPr>
      <a:lvl8pPr marL="3429000" indent="-228600" algn="l" rtl="0" fontAlgn="base">
        <a:spcBef>
          <a:spcPct val="20000"/>
        </a:spcBef>
        <a:spcAft>
          <a:spcPct val="0"/>
        </a:spcAft>
        <a:buChar char="»"/>
        <a:defRPr>
          <a:solidFill>
            <a:schemeClr val="bg1"/>
          </a:solidFill>
          <a:latin typeface="+mn-lt"/>
        </a:defRPr>
      </a:lvl8pPr>
      <a:lvl9pPr marL="3886200" indent="-228600" algn="l" rtl="0" fontAlgn="base">
        <a:spcBef>
          <a:spcPct val="20000"/>
        </a:spcBef>
        <a:spcAft>
          <a:spcPct val="0"/>
        </a:spcAft>
        <a:buChar char="»"/>
        <a:defRPr>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ngs.noaa.gov/"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NGS10yearplan.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43000" y="1143000"/>
            <a:ext cx="7162800" cy="1143000"/>
          </a:xfrm>
        </p:spPr>
        <p:txBody>
          <a:bodyPr/>
          <a:lstStyle/>
          <a:p>
            <a:pPr algn="ctr" eaLnBrk="1" hangingPunct="1"/>
            <a:r>
              <a:rPr lang="en-US" smtClean="0"/>
              <a:t>Update on NGS Products and Services</a:t>
            </a:r>
          </a:p>
        </p:txBody>
      </p:sp>
      <p:sp>
        <p:nvSpPr>
          <p:cNvPr id="3075" name="Rectangle 3"/>
          <p:cNvSpPr>
            <a:spLocks noGrp="1" noChangeArrowheads="1"/>
          </p:cNvSpPr>
          <p:nvPr>
            <p:ph type="subTitle" idx="1"/>
          </p:nvPr>
        </p:nvSpPr>
        <p:spPr>
          <a:xfrm>
            <a:off x="1143000" y="2743200"/>
            <a:ext cx="6324600" cy="2209800"/>
          </a:xfrm>
        </p:spPr>
        <p:txBody>
          <a:bodyPr/>
          <a:lstStyle/>
          <a:p>
            <a:pPr algn="ctr" eaLnBrk="1" hangingPunct="1"/>
            <a:r>
              <a:rPr lang="en-US" b="1" smtClean="0"/>
              <a:t>Michigan Society of Professional Surveyors </a:t>
            </a:r>
          </a:p>
          <a:p>
            <a:pPr algn="ctr" eaLnBrk="1" hangingPunct="1"/>
            <a:r>
              <a:rPr lang="en-US" b="1" smtClean="0"/>
              <a:t>69</a:t>
            </a:r>
            <a:r>
              <a:rPr lang="en-US" b="1" baseline="30000" smtClean="0"/>
              <a:t>th</a:t>
            </a:r>
            <a:r>
              <a:rPr lang="en-US" b="1" smtClean="0"/>
              <a:t> Annual Meeting</a:t>
            </a:r>
          </a:p>
          <a:p>
            <a:pPr algn="ctr" eaLnBrk="1" hangingPunct="1"/>
            <a:endParaRPr lang="en-US" b="1" smtClean="0"/>
          </a:p>
          <a:p>
            <a:pPr algn="ctr" eaLnBrk="1" hangingPunct="1"/>
            <a:r>
              <a:rPr lang="en-US" b="1" smtClean="0"/>
              <a:t>Lansing, MI</a:t>
            </a:r>
          </a:p>
          <a:p>
            <a:pPr algn="ctr" eaLnBrk="1" hangingPunct="1"/>
            <a:endParaRPr lang="en-US" b="1" smtClean="0"/>
          </a:p>
          <a:p>
            <a:pPr algn="ctr" eaLnBrk="1" hangingPunct="1"/>
            <a:r>
              <a:rPr lang="en-US" b="1" smtClean="0"/>
              <a:t>February 25</a:t>
            </a:r>
            <a:r>
              <a:rPr lang="en-US" b="1" baseline="30000" smtClean="0"/>
              <a:t>th</a:t>
            </a:r>
            <a:r>
              <a:rPr lang="en-US" b="1" smtClean="0"/>
              <a:t> 2010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219200" y="0"/>
            <a:ext cx="6705600" cy="838200"/>
          </a:xfrm>
        </p:spPr>
        <p:txBody>
          <a:bodyPr/>
          <a:lstStyle/>
          <a:p>
            <a:pPr algn="ctr" eaLnBrk="1" hangingPunct="1"/>
            <a:r>
              <a:rPr lang="en-US" smtClean="0"/>
              <a:t>New and Updated Products &amp; Services</a:t>
            </a:r>
          </a:p>
        </p:txBody>
      </p:sp>
      <p:sp>
        <p:nvSpPr>
          <p:cNvPr id="4099" name="Rectangle 3"/>
          <p:cNvSpPr>
            <a:spLocks noGrp="1" noChangeArrowheads="1"/>
          </p:cNvSpPr>
          <p:nvPr>
            <p:ph type="body" idx="1"/>
          </p:nvPr>
        </p:nvSpPr>
        <p:spPr>
          <a:xfrm>
            <a:off x="609600" y="1219200"/>
            <a:ext cx="8153400" cy="5257800"/>
          </a:xfrm>
        </p:spPr>
        <p:txBody>
          <a:bodyPr/>
          <a:lstStyle/>
          <a:p>
            <a:pPr eaLnBrk="1" hangingPunct="1"/>
            <a:r>
              <a:rPr lang="en-US" sz="1400" b="1" smtClean="0"/>
              <a:t>VDatum – Replaces the IGLD85 Tool</a:t>
            </a:r>
          </a:p>
          <a:p>
            <a:pPr eaLnBrk="1" hangingPunct="1"/>
            <a:endParaRPr lang="en-US" sz="1400" b="1" smtClean="0"/>
          </a:p>
          <a:p>
            <a:pPr eaLnBrk="1" hangingPunct="1"/>
            <a:r>
              <a:rPr lang="en-US" sz="1400" b="1" smtClean="0"/>
              <a:t>DSWORLD </a:t>
            </a:r>
          </a:p>
          <a:p>
            <a:pPr eaLnBrk="1" hangingPunct="1">
              <a:buFontTx/>
              <a:buNone/>
            </a:pPr>
            <a:r>
              <a:rPr lang="en-US" sz="1400" smtClean="0"/>
              <a:t>	</a:t>
            </a:r>
          </a:p>
          <a:p>
            <a:pPr eaLnBrk="1" hangingPunct="1"/>
            <a:r>
              <a:rPr lang="en-US" sz="1400" b="1" smtClean="0"/>
              <a:t>GRAV-D </a:t>
            </a:r>
          </a:p>
          <a:p>
            <a:pPr eaLnBrk="1" hangingPunct="1"/>
            <a:endParaRPr lang="en-US" sz="1400" b="1" smtClean="0"/>
          </a:p>
          <a:p>
            <a:pPr eaLnBrk="1" hangingPunct="1"/>
            <a:r>
              <a:rPr lang="en-US" sz="1400" b="1" smtClean="0"/>
              <a:t>Windesc  </a:t>
            </a:r>
          </a:p>
          <a:p>
            <a:pPr eaLnBrk="1" hangingPunct="1"/>
            <a:endParaRPr lang="en-US" sz="1400" b="1" smtClean="0"/>
          </a:p>
          <a:p>
            <a:pPr eaLnBrk="1" hangingPunct="1"/>
            <a:r>
              <a:rPr lang="en-US" sz="1400" b="1" smtClean="0"/>
              <a:t>Translev </a:t>
            </a:r>
          </a:p>
          <a:p>
            <a:pPr eaLnBrk="1" hangingPunct="1"/>
            <a:endParaRPr lang="en-US" sz="1400" b="1" smtClean="0"/>
          </a:p>
          <a:p>
            <a:pPr eaLnBrk="1" hangingPunct="1"/>
            <a:r>
              <a:rPr lang="en-US" sz="1400" b="1" smtClean="0"/>
              <a:t>LOCUS - (Leveling Online Computing Service)</a:t>
            </a:r>
          </a:p>
          <a:p>
            <a:pPr eaLnBrk="1" hangingPunct="1"/>
            <a:endParaRPr lang="en-US" sz="1400" b="1" smtClean="0"/>
          </a:p>
          <a:p>
            <a:pPr eaLnBrk="1" hangingPunct="1"/>
            <a:r>
              <a:rPr lang="en-US" sz="1400" b="1" smtClean="0"/>
              <a:t>OPUS - (Online Positioning User Service)</a:t>
            </a:r>
          </a:p>
          <a:p>
            <a:pPr eaLnBrk="1" hangingPunct="1"/>
            <a:endParaRPr lang="en-US" sz="1400" b="1" smtClean="0"/>
          </a:p>
          <a:p>
            <a:pPr eaLnBrk="1" hangingPunct="1"/>
            <a:r>
              <a:rPr lang="en-US" sz="1400" b="1" smtClean="0"/>
              <a:t>GEOID09</a:t>
            </a:r>
          </a:p>
          <a:p>
            <a:pPr eaLnBrk="1" hangingPunct="1"/>
            <a:endParaRPr lang="en-US" sz="1400" b="1" smtClean="0"/>
          </a:p>
          <a:p>
            <a:pPr eaLnBrk="1" hangingPunct="1"/>
            <a:r>
              <a:rPr lang="en-US" sz="1400" b="1" smtClean="0"/>
              <a:t>Corbin Learning Center</a:t>
            </a:r>
          </a:p>
          <a:p>
            <a:pPr eaLnBrk="1" hangingPunct="1"/>
            <a:endParaRPr lang="en-US" sz="1600" b="1" smtClean="0"/>
          </a:p>
          <a:p>
            <a:pPr eaLnBrk="1" hangingPunct="1"/>
            <a:endParaRPr lang="en-US" b="1" smtClean="0"/>
          </a:p>
          <a:p>
            <a:pPr eaLnBrk="1" hangingPunct="1"/>
            <a:endParaRPr lang="en-US" smtClean="0"/>
          </a:p>
          <a:p>
            <a:pPr eaLnBrk="1" hangingPunct="1"/>
            <a:endParaRPr lang="en-US" b="1" smtClean="0"/>
          </a:p>
          <a:p>
            <a:pPr eaLnBrk="1" hangingPunct="1"/>
            <a:endParaRPr lang="en-US"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 calcmode="lin" valueType="num">
                                      <p:cBhvr additive="base">
                                        <p:cTn id="13"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4" end="4"/>
                                            </p:txEl>
                                          </p:spTgt>
                                        </p:tgtEl>
                                        <p:attrNameLst>
                                          <p:attrName>style.visibility</p:attrName>
                                        </p:attrNameLst>
                                      </p:cBhvr>
                                      <p:to>
                                        <p:strVal val="visible"/>
                                      </p:to>
                                    </p:set>
                                    <p:anim calcmode="lin" valueType="num">
                                      <p:cBhvr additive="base">
                                        <p:cTn id="25"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anim calcmode="lin" valueType="num">
                                      <p:cBhvr additive="base">
                                        <p:cTn id="31"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099">
                                            <p:txEl>
                                              <p:pRg st="8" end="8"/>
                                            </p:txEl>
                                          </p:spTgt>
                                        </p:tgtEl>
                                        <p:attrNameLst>
                                          <p:attrName>style.visibility</p:attrName>
                                        </p:attrNameLst>
                                      </p:cBhvr>
                                      <p:to>
                                        <p:strVal val="visible"/>
                                      </p:to>
                                    </p:set>
                                    <p:anim calcmode="lin" valueType="num">
                                      <p:cBhvr additive="base">
                                        <p:cTn id="37" dur="500" fill="hold"/>
                                        <p:tgtEl>
                                          <p:spTgt spid="4099">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099">
                                            <p:txEl>
                                              <p:pRg st="10" end="10"/>
                                            </p:txEl>
                                          </p:spTgt>
                                        </p:tgtEl>
                                        <p:attrNameLst>
                                          <p:attrName>style.visibility</p:attrName>
                                        </p:attrNameLst>
                                      </p:cBhvr>
                                      <p:to>
                                        <p:strVal val="visible"/>
                                      </p:to>
                                    </p:set>
                                    <p:anim calcmode="lin" valueType="num">
                                      <p:cBhvr additive="base">
                                        <p:cTn id="43" dur="5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09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099">
                                            <p:txEl>
                                              <p:pRg st="12" end="12"/>
                                            </p:txEl>
                                          </p:spTgt>
                                        </p:tgtEl>
                                        <p:attrNameLst>
                                          <p:attrName>style.visibility</p:attrName>
                                        </p:attrNameLst>
                                      </p:cBhvr>
                                      <p:to>
                                        <p:strVal val="visible"/>
                                      </p:to>
                                    </p:set>
                                    <p:anim calcmode="lin" valueType="num">
                                      <p:cBhvr additive="base">
                                        <p:cTn id="49" dur="500" fill="hold"/>
                                        <p:tgtEl>
                                          <p:spTgt spid="4099">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099">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099">
                                            <p:txEl>
                                              <p:pRg st="14" end="14"/>
                                            </p:txEl>
                                          </p:spTgt>
                                        </p:tgtEl>
                                        <p:attrNameLst>
                                          <p:attrName>style.visibility</p:attrName>
                                        </p:attrNameLst>
                                      </p:cBhvr>
                                      <p:to>
                                        <p:strVal val="visible"/>
                                      </p:to>
                                    </p:set>
                                    <p:anim calcmode="lin" valueType="num">
                                      <p:cBhvr additive="base">
                                        <p:cTn id="55" dur="500" fill="hold"/>
                                        <p:tgtEl>
                                          <p:spTgt spid="4099">
                                            <p:txEl>
                                              <p:pRg st="14" end="1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099">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099">
                                            <p:txEl>
                                              <p:pRg st="16" end="16"/>
                                            </p:txEl>
                                          </p:spTgt>
                                        </p:tgtEl>
                                        <p:attrNameLst>
                                          <p:attrName>style.visibility</p:attrName>
                                        </p:attrNameLst>
                                      </p:cBhvr>
                                      <p:to>
                                        <p:strVal val="visible"/>
                                      </p:to>
                                    </p:set>
                                    <p:anim calcmode="lin" valueType="num">
                                      <p:cBhvr additive="base">
                                        <p:cTn id="61" dur="500" fill="hold"/>
                                        <p:tgtEl>
                                          <p:spTgt spid="4099">
                                            <p:txEl>
                                              <p:pRg st="16" end="1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099">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5"/>
          <p:cNvSpPr txBox="1">
            <a:spLocks noChangeArrowheads="1"/>
          </p:cNvSpPr>
          <p:nvPr/>
        </p:nvSpPr>
        <p:spPr bwMode="auto">
          <a:xfrm>
            <a:off x="3260725" y="3013075"/>
            <a:ext cx="3497263" cy="457200"/>
          </a:xfrm>
          <a:prstGeom prst="rect">
            <a:avLst/>
          </a:prstGeom>
          <a:noFill/>
          <a:ln w="9525">
            <a:noFill/>
            <a:miter lim="800000"/>
            <a:headEnd/>
            <a:tailEnd/>
          </a:ln>
        </p:spPr>
        <p:txBody>
          <a:bodyPr wrap="none">
            <a:spAutoFit/>
          </a:bodyPr>
          <a:lstStyle/>
          <a:p>
            <a:r>
              <a:rPr lang="en-US" b="1">
                <a:solidFill>
                  <a:schemeClr val="accent2"/>
                </a:solidFill>
                <a:hlinkClick r:id="rId3"/>
              </a:rPr>
              <a:t>http://www.ngs.noaa.gov/</a:t>
            </a:r>
            <a:endParaRPr lang="en-US" b="1">
              <a:solidFill>
                <a:schemeClr val="accent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505200" y="0"/>
            <a:ext cx="1371600" cy="1143000"/>
          </a:xfrm>
        </p:spPr>
        <p:txBody>
          <a:bodyPr/>
          <a:lstStyle/>
          <a:p>
            <a:pPr eaLnBrk="1" hangingPunct="1"/>
            <a:r>
              <a:rPr lang="en-US" smtClean="0"/>
              <a:t>Future</a:t>
            </a:r>
          </a:p>
        </p:txBody>
      </p:sp>
      <p:sp>
        <p:nvSpPr>
          <p:cNvPr id="6147" name="Rectangle 3"/>
          <p:cNvSpPr>
            <a:spLocks noGrp="1" noChangeArrowheads="1"/>
          </p:cNvSpPr>
          <p:nvPr>
            <p:ph type="body" idx="1"/>
          </p:nvPr>
        </p:nvSpPr>
        <p:spPr>
          <a:xfrm>
            <a:off x="304800" y="1905000"/>
            <a:ext cx="8686800" cy="3048000"/>
          </a:xfrm>
        </p:spPr>
        <p:txBody>
          <a:bodyPr/>
          <a:lstStyle/>
          <a:p>
            <a:pPr eaLnBrk="1" hangingPunct="1"/>
            <a:r>
              <a:rPr lang="en-US" b="1" smtClean="0"/>
              <a:t>NGS 10 Year Plan  </a:t>
            </a:r>
            <a:r>
              <a:rPr lang="en-US" b="1" smtClean="0">
                <a:hlinkClick r:id="rId3" action="ppaction://hlinkfile"/>
              </a:rPr>
              <a:t>NGS10yearplan.pdf</a:t>
            </a:r>
            <a:endParaRPr lang="en-US" b="1" smtClean="0"/>
          </a:p>
          <a:p>
            <a:pPr eaLnBrk="1" hangingPunct="1">
              <a:buFontTx/>
              <a:buNone/>
            </a:pPr>
            <a:endParaRPr lang="en-US" smtClean="0"/>
          </a:p>
          <a:p>
            <a:pPr eaLnBrk="1" hangingPunct="1"/>
            <a:r>
              <a:rPr lang="en-US" b="1" smtClean="0"/>
              <a:t>Online Processing Services to replace “Blue Booking”</a:t>
            </a:r>
          </a:p>
          <a:p>
            <a:pPr eaLnBrk="1" hangingPunct="1"/>
            <a:endParaRPr lang="en-US" smtClean="0"/>
          </a:p>
          <a:p>
            <a:pPr eaLnBrk="1" hangingPunct="1"/>
            <a:r>
              <a:rPr lang="en-US" b="1" smtClean="0"/>
              <a:t>Survey mark descriptions “al a carte”.</a:t>
            </a:r>
          </a:p>
          <a:p>
            <a:pPr eaLnBrk="1" hangingPunct="1"/>
            <a:endParaRPr lang="en-US" b="1" smtClean="0"/>
          </a:p>
          <a:p>
            <a:pPr eaLnBrk="1" hangingPunct="1"/>
            <a:r>
              <a:rPr lang="en-US" b="1" smtClean="0"/>
              <a:t>CBL’s </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3"/>
          <p:cNvSpPr txBox="1">
            <a:spLocks noChangeArrowheads="1"/>
          </p:cNvSpPr>
          <p:nvPr/>
        </p:nvSpPr>
        <p:spPr bwMode="auto">
          <a:xfrm>
            <a:off x="0" y="381000"/>
            <a:ext cx="9144000" cy="4216400"/>
          </a:xfrm>
          <a:prstGeom prst="rect">
            <a:avLst/>
          </a:prstGeom>
          <a:noFill/>
          <a:ln w="9525">
            <a:noFill/>
            <a:miter lim="800000"/>
            <a:headEnd/>
            <a:tailEnd/>
          </a:ln>
        </p:spPr>
        <p:txBody>
          <a:bodyPr>
            <a:spAutoFit/>
          </a:bodyPr>
          <a:lstStyle/>
          <a:p>
            <a:r>
              <a:rPr lang="en-US" sz="1800" b="1">
                <a:solidFill>
                  <a:schemeClr val="bg1"/>
                </a:solidFill>
                <a:latin typeface="Arial Black" pitchFamily="34" charset="0"/>
              </a:rPr>
              <a:t>Reasons for replacing NAD 83 with a geocentric reference system</a:t>
            </a:r>
          </a:p>
          <a:p>
            <a:r>
              <a:rPr lang="en-US" b="1">
                <a:solidFill>
                  <a:schemeClr val="bg1"/>
                </a:solidFill>
                <a:latin typeface="Arial Black" pitchFamily="34" charset="0"/>
              </a:rPr>
              <a:t> </a:t>
            </a:r>
          </a:p>
          <a:p>
            <a:r>
              <a:rPr lang="en-US" sz="1600">
                <a:latin typeface="Arial Black" pitchFamily="34" charset="0"/>
              </a:rPr>
              <a:t>Ellipsoid heights can be converted to corresponding orthometric heights in the proposed new U.S. geopotential datum via the equation H = h – N where N is based on a true gravimetric geoid</a:t>
            </a:r>
          </a:p>
          <a:p>
            <a:endParaRPr lang="en-US" sz="1600">
              <a:latin typeface="Arial Black" pitchFamily="34" charset="0"/>
            </a:endParaRPr>
          </a:p>
          <a:p>
            <a:r>
              <a:rPr lang="en-US" sz="1600">
                <a:latin typeface="Arial Black" pitchFamily="34" charset="0"/>
              </a:rPr>
              <a:t>Geocentric coordinates would closely approximate WGS 84 coordinates (WGS 84 is an extremely popular reference system because it is the underlying reference system for GPS)</a:t>
            </a:r>
          </a:p>
          <a:p>
            <a:endParaRPr lang="en-US" sz="1600">
              <a:latin typeface="Arial Black" pitchFamily="34" charset="0"/>
            </a:endParaRPr>
          </a:p>
          <a:p>
            <a:r>
              <a:rPr lang="en-US" sz="1600">
                <a:latin typeface="Arial Black" pitchFamily="34" charset="0"/>
              </a:rPr>
              <a:t>Geocentric coordinates would closely approximate ITRF coordinates which is popular within the scientific community</a:t>
            </a:r>
          </a:p>
          <a:p>
            <a:endParaRPr lang="en-US" sz="1600">
              <a:latin typeface="Arial Black" pitchFamily="34" charset="0"/>
            </a:endParaRPr>
          </a:p>
          <a:p>
            <a:r>
              <a:rPr lang="en-US" sz="1600">
                <a:latin typeface="Arial Black" pitchFamily="34" charset="0"/>
              </a:rPr>
              <a:t>The Wide Area Augmentation System (WAAS) uses ITRF</a:t>
            </a:r>
          </a:p>
          <a:p>
            <a:endParaRPr lang="en-US" sz="1600">
              <a:latin typeface="Arial Black" pitchFamily="34" charset="0"/>
            </a:endParaRPr>
          </a:p>
          <a:p>
            <a:r>
              <a:rPr lang="en-US" sz="1600">
                <a:latin typeface="Arial Black" pitchFamily="34" charset="0"/>
              </a:rPr>
              <a:t>Other Countries have adopted a geocentric reference </a:t>
            </a:r>
            <a:r>
              <a:rPr lang="en-US" sz="1800">
                <a:latin typeface="Arial Black" pitchFamily="34" charset="0"/>
              </a:rPr>
              <a:t>system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 calcmode="lin" valueType="num">
                                      <p:cBhvr additive="base">
                                        <p:cTn id="7" dur="500" fill="hold"/>
                                        <p:tgtEl>
                                          <p:spTgt spid="71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0">
                                            <p:txEl>
                                              <p:pRg st="1" end="1"/>
                                            </p:txEl>
                                          </p:spTgt>
                                        </p:tgtEl>
                                        <p:attrNameLst>
                                          <p:attrName>style.visibility</p:attrName>
                                        </p:attrNameLst>
                                      </p:cBhvr>
                                      <p:to>
                                        <p:strVal val="visible"/>
                                      </p:to>
                                    </p:set>
                                    <p:anim calcmode="lin" valueType="num">
                                      <p:cBhvr additive="base">
                                        <p:cTn id="13" dur="500" fill="hold"/>
                                        <p:tgtEl>
                                          <p:spTgt spid="717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0">
                                            <p:txEl>
                                              <p:pRg st="2" end="2"/>
                                            </p:txEl>
                                          </p:spTgt>
                                        </p:tgtEl>
                                        <p:attrNameLst>
                                          <p:attrName>style.visibility</p:attrName>
                                        </p:attrNameLst>
                                      </p:cBhvr>
                                      <p:to>
                                        <p:strVal val="visible"/>
                                      </p:to>
                                    </p:set>
                                    <p:anim calcmode="lin" valueType="num">
                                      <p:cBhvr additive="base">
                                        <p:cTn id="19" dur="500" fill="hold"/>
                                        <p:tgtEl>
                                          <p:spTgt spid="717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170">
                                            <p:txEl>
                                              <p:pRg st="4" end="4"/>
                                            </p:txEl>
                                          </p:spTgt>
                                        </p:tgtEl>
                                        <p:attrNameLst>
                                          <p:attrName>style.visibility</p:attrName>
                                        </p:attrNameLst>
                                      </p:cBhvr>
                                      <p:to>
                                        <p:strVal val="visible"/>
                                      </p:to>
                                    </p:set>
                                    <p:anim calcmode="lin" valueType="num">
                                      <p:cBhvr additive="base">
                                        <p:cTn id="25" dur="500" fill="hold"/>
                                        <p:tgtEl>
                                          <p:spTgt spid="717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170">
                                            <p:txEl>
                                              <p:pRg st="6" end="6"/>
                                            </p:txEl>
                                          </p:spTgt>
                                        </p:tgtEl>
                                        <p:attrNameLst>
                                          <p:attrName>style.visibility</p:attrName>
                                        </p:attrNameLst>
                                      </p:cBhvr>
                                      <p:to>
                                        <p:strVal val="visible"/>
                                      </p:to>
                                    </p:set>
                                    <p:anim calcmode="lin" valueType="num">
                                      <p:cBhvr additive="base">
                                        <p:cTn id="31" dur="500" fill="hold"/>
                                        <p:tgtEl>
                                          <p:spTgt spid="7170">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170">
                                            <p:txEl>
                                              <p:pRg st="8" end="8"/>
                                            </p:txEl>
                                          </p:spTgt>
                                        </p:tgtEl>
                                        <p:attrNameLst>
                                          <p:attrName>style.visibility</p:attrName>
                                        </p:attrNameLst>
                                      </p:cBhvr>
                                      <p:to>
                                        <p:strVal val="visible"/>
                                      </p:to>
                                    </p:set>
                                    <p:anim calcmode="lin" valueType="num">
                                      <p:cBhvr additive="base">
                                        <p:cTn id="37" dur="500" fill="hold"/>
                                        <p:tgtEl>
                                          <p:spTgt spid="7170">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17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170">
                                            <p:txEl>
                                              <p:pRg st="10" end="10"/>
                                            </p:txEl>
                                          </p:spTgt>
                                        </p:tgtEl>
                                        <p:attrNameLst>
                                          <p:attrName>style.visibility</p:attrName>
                                        </p:attrNameLst>
                                      </p:cBhvr>
                                      <p:to>
                                        <p:strVal val="visible"/>
                                      </p:to>
                                    </p:set>
                                    <p:anim calcmode="lin" valueType="num">
                                      <p:cBhvr additive="base">
                                        <p:cTn id="43" dur="500" fill="hold"/>
                                        <p:tgtEl>
                                          <p:spTgt spid="7170">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170">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0" y="428625"/>
            <a:ext cx="9144000" cy="4892675"/>
          </a:xfrm>
          <a:prstGeom prst="rect">
            <a:avLst/>
          </a:prstGeom>
          <a:noFill/>
          <a:ln w="9525">
            <a:noFill/>
            <a:miter lim="800000"/>
            <a:headEnd/>
            <a:tailEnd/>
          </a:ln>
        </p:spPr>
        <p:txBody>
          <a:bodyPr anchor="ctr">
            <a:spAutoFit/>
          </a:bodyPr>
          <a:lstStyle/>
          <a:p>
            <a:r>
              <a:rPr lang="en-US" sz="1800" b="1">
                <a:solidFill>
                  <a:schemeClr val="bg1"/>
                </a:solidFill>
                <a:latin typeface="Arial Black" pitchFamily="34" charset="0"/>
                <a:ea typeface="Calibri" pitchFamily="34" charset="0"/>
                <a:cs typeface="Times New Roman" pitchFamily="18" charset="0"/>
              </a:rPr>
              <a:t>Reasons for staying with NAD 83</a:t>
            </a:r>
          </a:p>
          <a:p>
            <a:endParaRPr lang="en-US" sz="1800" b="1">
              <a:solidFill>
                <a:schemeClr val="bg1"/>
              </a:solidFill>
              <a:latin typeface="Arial Black" pitchFamily="34" charset="0"/>
              <a:ea typeface="Calibri" pitchFamily="34" charset="0"/>
              <a:cs typeface="Times New Roman" pitchFamily="18" charset="0"/>
            </a:endParaRPr>
          </a:p>
          <a:p>
            <a:endParaRPr lang="en-US" sz="1800">
              <a:solidFill>
                <a:schemeClr val="bg1"/>
              </a:solidFill>
              <a:latin typeface="Arial Black" pitchFamily="34" charset="0"/>
              <a:ea typeface="Calibri" pitchFamily="34" charset="0"/>
              <a:cs typeface="Times New Roman" pitchFamily="18" charset="0"/>
            </a:endParaRPr>
          </a:p>
          <a:p>
            <a:pPr>
              <a:buFontTx/>
              <a:buChar char="•"/>
            </a:pPr>
            <a:r>
              <a:rPr lang="en-US" sz="1800">
                <a:latin typeface="Arial Black" pitchFamily="34" charset="0"/>
                <a:ea typeface="Calibri" pitchFamily="34" charset="0"/>
                <a:cs typeface="Times New Roman" pitchFamily="18" charset="0"/>
              </a:rPr>
              <a:t> </a:t>
            </a:r>
            <a:r>
              <a:rPr lang="en-US" sz="1600">
                <a:latin typeface="Arial Black" pitchFamily="34" charset="0"/>
                <a:ea typeface="Calibri" pitchFamily="34" charset="0"/>
                <a:cs typeface="Times New Roman" pitchFamily="18" charset="0"/>
              </a:rPr>
              <a:t>State Plane Coordinates are based on NAD 83</a:t>
            </a:r>
          </a:p>
          <a:p>
            <a:pPr>
              <a:buFontTx/>
              <a:buChar char="•"/>
            </a:pPr>
            <a:endParaRPr lang="en-US" sz="1600">
              <a:latin typeface="Arial Black" pitchFamily="34" charset="0"/>
              <a:ea typeface="Calibri" pitchFamily="34" charset="0"/>
              <a:cs typeface="Times New Roman" pitchFamily="18" charset="0"/>
            </a:endParaRPr>
          </a:p>
          <a:p>
            <a:pPr>
              <a:buFontTx/>
              <a:buChar char="•"/>
            </a:pPr>
            <a:r>
              <a:rPr lang="en-US" sz="1600">
                <a:latin typeface="Arial Black" pitchFamily="34" charset="0"/>
                <a:ea typeface="Calibri" pitchFamily="34" charset="0"/>
                <a:cs typeface="Times New Roman" pitchFamily="18" charset="0"/>
              </a:rPr>
              <a:t>Legislation in 48 states requires the use of NAD 83</a:t>
            </a:r>
          </a:p>
          <a:p>
            <a:pPr>
              <a:buFontTx/>
              <a:buChar char="•"/>
            </a:pPr>
            <a:endParaRPr lang="en-US" sz="1600">
              <a:latin typeface="Arial Black" pitchFamily="34" charset="0"/>
              <a:ea typeface="Calibri" pitchFamily="34" charset="0"/>
              <a:cs typeface="Times New Roman" pitchFamily="18" charset="0"/>
            </a:endParaRPr>
          </a:p>
          <a:p>
            <a:pPr>
              <a:buFontTx/>
              <a:buChar char="•"/>
            </a:pPr>
            <a:r>
              <a:rPr lang="en-US" sz="1600">
                <a:latin typeface="Arial Black" pitchFamily="34" charset="0"/>
                <a:ea typeface="Calibri" pitchFamily="34" charset="0"/>
                <a:cs typeface="Times New Roman" pitchFamily="18" charset="0"/>
              </a:rPr>
              <a:t>The NGS Integrated Data Base (NGSIDB) contains only NAD 83 coordinates for more than 300,000 passive reference stations</a:t>
            </a:r>
          </a:p>
          <a:p>
            <a:pPr>
              <a:buFontTx/>
              <a:buChar char="•"/>
            </a:pPr>
            <a:endParaRPr lang="en-US" sz="1600">
              <a:latin typeface="Arial Black" pitchFamily="34" charset="0"/>
              <a:ea typeface="Calibri" pitchFamily="34" charset="0"/>
              <a:cs typeface="Times New Roman" pitchFamily="18" charset="0"/>
            </a:endParaRPr>
          </a:p>
          <a:p>
            <a:pPr>
              <a:buFontTx/>
              <a:buChar char="•"/>
            </a:pPr>
            <a:r>
              <a:rPr lang="en-US" sz="1600">
                <a:latin typeface="Arial Black" pitchFamily="34" charset="0"/>
                <a:ea typeface="Calibri" pitchFamily="34" charset="0"/>
                <a:cs typeface="Times New Roman" pitchFamily="18" charset="0"/>
              </a:rPr>
              <a:t> Perhaps several million passive reference stations in the U.S. (in addition to those archived in the NGSIDB) have only NAD 83 coordinates </a:t>
            </a:r>
          </a:p>
          <a:p>
            <a:pPr>
              <a:buFontTx/>
              <a:buChar char="•"/>
            </a:pPr>
            <a:endParaRPr lang="en-US" sz="1600">
              <a:latin typeface="Arial Black" pitchFamily="34" charset="0"/>
              <a:ea typeface="Calibri" pitchFamily="34" charset="0"/>
              <a:cs typeface="Times New Roman" pitchFamily="18" charset="0"/>
            </a:endParaRPr>
          </a:p>
          <a:p>
            <a:pPr>
              <a:buFontTx/>
              <a:buChar char="•"/>
            </a:pPr>
            <a:r>
              <a:rPr lang="en-US" sz="1600">
                <a:latin typeface="Arial Black" pitchFamily="34" charset="0"/>
                <a:ea typeface="Calibri" pitchFamily="34" charset="0"/>
                <a:cs typeface="Times New Roman" pitchFamily="18" charset="0"/>
              </a:rPr>
              <a:t>Many GIS’s and maps are based on NAD 83 coordinates</a:t>
            </a:r>
          </a:p>
          <a:p>
            <a:pPr>
              <a:buFontTx/>
              <a:buChar char="•"/>
            </a:pPr>
            <a:endParaRPr lang="en-US" sz="1600">
              <a:latin typeface="Arial Black" pitchFamily="34" charset="0"/>
              <a:ea typeface="Calibri" pitchFamily="34" charset="0"/>
              <a:cs typeface="Times New Roman" pitchFamily="18" charset="0"/>
            </a:endParaRPr>
          </a:p>
          <a:p>
            <a:pPr>
              <a:buFontTx/>
              <a:buChar char="•"/>
            </a:pPr>
            <a:r>
              <a:rPr lang="en-US" sz="1600">
                <a:latin typeface="Arial Black" pitchFamily="34" charset="0"/>
                <a:ea typeface="Calibri" pitchFamily="34" charset="0"/>
                <a:cs typeface="Times New Roman" pitchFamily="18" charset="0"/>
              </a:rPr>
              <a:t>A significant amount of imagery is tied to NAD 83 coordinates</a:t>
            </a:r>
          </a:p>
          <a:p>
            <a:pPr>
              <a:buFontTx/>
              <a:buChar char="•"/>
            </a:pPr>
            <a:endParaRPr lang="en-US" sz="1600">
              <a:latin typeface="Arial Black" pitchFamily="34" charset="0"/>
              <a:ea typeface="Calibri" pitchFamily="34" charset="0"/>
              <a:cs typeface="Times New Roman" pitchFamily="18" charset="0"/>
            </a:endParaRPr>
          </a:p>
          <a:p>
            <a:pPr>
              <a:buFontTx/>
              <a:buChar char="•"/>
            </a:pPr>
            <a:r>
              <a:rPr lang="en-US" sz="1600">
                <a:latin typeface="Arial Black" pitchFamily="34" charset="0"/>
                <a:ea typeface="Calibri" pitchFamily="34" charset="0"/>
                <a:cs typeface="Times New Roman" pitchFamily="18" charset="0"/>
              </a:rPr>
              <a:t>The Nationwide Differential GPS service uses NAD 83</a:t>
            </a:r>
          </a:p>
          <a:p>
            <a:endParaRPr lang="en-US" sz="1600">
              <a:latin typeface="Arial Black" pitchFamily="34" charset="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anim calcmode="lin" valueType="num">
                                      <p:cBhvr additive="base">
                                        <p:cTn id="7" dur="500" fill="hold"/>
                                        <p:tgtEl>
                                          <p:spTgt spid="81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4">
                                            <p:txEl>
                                              <p:pRg st="3" end="3"/>
                                            </p:txEl>
                                          </p:spTgt>
                                        </p:tgtEl>
                                        <p:attrNameLst>
                                          <p:attrName>style.visibility</p:attrName>
                                        </p:attrNameLst>
                                      </p:cBhvr>
                                      <p:to>
                                        <p:strVal val="visible"/>
                                      </p:to>
                                    </p:set>
                                    <p:anim calcmode="lin" valueType="num">
                                      <p:cBhvr additive="base">
                                        <p:cTn id="13" dur="500" fill="hold"/>
                                        <p:tgtEl>
                                          <p:spTgt spid="819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4">
                                            <p:txEl>
                                              <p:pRg st="5" end="5"/>
                                            </p:txEl>
                                          </p:spTgt>
                                        </p:tgtEl>
                                        <p:attrNameLst>
                                          <p:attrName>style.visibility</p:attrName>
                                        </p:attrNameLst>
                                      </p:cBhvr>
                                      <p:to>
                                        <p:strVal val="visible"/>
                                      </p:to>
                                    </p:set>
                                    <p:anim calcmode="lin" valueType="num">
                                      <p:cBhvr additive="base">
                                        <p:cTn id="19" dur="500" fill="hold"/>
                                        <p:tgtEl>
                                          <p:spTgt spid="819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94">
                                            <p:txEl>
                                              <p:pRg st="7" end="7"/>
                                            </p:txEl>
                                          </p:spTgt>
                                        </p:tgtEl>
                                        <p:attrNameLst>
                                          <p:attrName>style.visibility</p:attrName>
                                        </p:attrNameLst>
                                      </p:cBhvr>
                                      <p:to>
                                        <p:strVal val="visible"/>
                                      </p:to>
                                    </p:set>
                                    <p:anim calcmode="lin" valueType="num">
                                      <p:cBhvr additive="base">
                                        <p:cTn id="25" dur="500" fill="hold"/>
                                        <p:tgtEl>
                                          <p:spTgt spid="8194">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194">
                                            <p:txEl>
                                              <p:pRg st="9" end="9"/>
                                            </p:txEl>
                                          </p:spTgt>
                                        </p:tgtEl>
                                        <p:attrNameLst>
                                          <p:attrName>style.visibility</p:attrName>
                                        </p:attrNameLst>
                                      </p:cBhvr>
                                      <p:to>
                                        <p:strVal val="visible"/>
                                      </p:to>
                                    </p:set>
                                    <p:anim calcmode="lin" valueType="num">
                                      <p:cBhvr additive="base">
                                        <p:cTn id="31" dur="500" fill="hold"/>
                                        <p:tgtEl>
                                          <p:spTgt spid="819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194">
                                            <p:txEl>
                                              <p:pRg st="11" end="11"/>
                                            </p:txEl>
                                          </p:spTgt>
                                        </p:tgtEl>
                                        <p:attrNameLst>
                                          <p:attrName>style.visibility</p:attrName>
                                        </p:attrNameLst>
                                      </p:cBhvr>
                                      <p:to>
                                        <p:strVal val="visible"/>
                                      </p:to>
                                    </p:set>
                                    <p:anim calcmode="lin" valueType="num">
                                      <p:cBhvr additive="base">
                                        <p:cTn id="37" dur="500" fill="hold"/>
                                        <p:tgtEl>
                                          <p:spTgt spid="8194">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19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194">
                                            <p:txEl>
                                              <p:pRg st="13" end="13"/>
                                            </p:txEl>
                                          </p:spTgt>
                                        </p:tgtEl>
                                        <p:attrNameLst>
                                          <p:attrName>style.visibility</p:attrName>
                                        </p:attrNameLst>
                                      </p:cBhvr>
                                      <p:to>
                                        <p:strVal val="visible"/>
                                      </p:to>
                                    </p:set>
                                    <p:anim calcmode="lin" valueType="num">
                                      <p:cBhvr additive="base">
                                        <p:cTn id="43" dur="500" fill="hold"/>
                                        <p:tgtEl>
                                          <p:spTgt spid="819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19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194">
                                            <p:txEl>
                                              <p:pRg st="15" end="15"/>
                                            </p:txEl>
                                          </p:spTgt>
                                        </p:tgtEl>
                                        <p:attrNameLst>
                                          <p:attrName>style.visibility</p:attrName>
                                        </p:attrNameLst>
                                      </p:cBhvr>
                                      <p:to>
                                        <p:strVal val="visible"/>
                                      </p:to>
                                    </p:set>
                                    <p:anim calcmode="lin" valueType="num">
                                      <p:cBhvr additive="base">
                                        <p:cTn id="49" dur="500" fill="hold"/>
                                        <p:tgtEl>
                                          <p:spTgt spid="8194">
                                            <p:txEl>
                                              <p:pRg st="15" end="1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194">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3429000" y="3352800"/>
            <a:ext cx="2216150" cy="641350"/>
          </a:xfrm>
          <a:prstGeom prst="rect">
            <a:avLst/>
          </a:prstGeom>
          <a:noFill/>
          <a:ln w="9525">
            <a:noFill/>
            <a:miter lim="800000"/>
            <a:headEnd/>
            <a:tailEnd/>
          </a:ln>
        </p:spPr>
        <p:txBody>
          <a:bodyPr wrap="none">
            <a:spAutoFit/>
          </a:bodyPr>
          <a:lstStyle/>
          <a:p>
            <a:r>
              <a:rPr lang="en-US" sz="3600">
                <a:solidFill>
                  <a:schemeClr val="bg1"/>
                </a:solidFill>
              </a:rPr>
              <a:t>Questions?</a:t>
            </a:r>
          </a:p>
        </p:txBody>
      </p:sp>
      <p:sp>
        <p:nvSpPr>
          <p:cNvPr id="9219" name="Text Box 5"/>
          <p:cNvSpPr txBox="1">
            <a:spLocks noChangeArrowheads="1"/>
          </p:cNvSpPr>
          <p:nvPr/>
        </p:nvSpPr>
        <p:spPr bwMode="auto">
          <a:xfrm>
            <a:off x="838200" y="1219200"/>
            <a:ext cx="7165975" cy="1917700"/>
          </a:xfrm>
          <a:prstGeom prst="rect">
            <a:avLst/>
          </a:prstGeom>
          <a:noFill/>
          <a:ln w="9525">
            <a:noFill/>
            <a:miter lim="800000"/>
            <a:headEnd/>
            <a:tailEnd/>
          </a:ln>
        </p:spPr>
        <p:txBody>
          <a:bodyPr wrap="none">
            <a:spAutoFit/>
          </a:bodyPr>
          <a:lstStyle/>
          <a:p>
            <a:pPr algn="ctr"/>
            <a:r>
              <a:rPr lang="en-US">
                <a:solidFill>
                  <a:schemeClr val="bg1"/>
                </a:solidFill>
              </a:rPr>
              <a:t>NGS Mission Statement</a:t>
            </a:r>
          </a:p>
          <a:p>
            <a:pPr algn="ctr"/>
            <a:endParaRPr lang="en-US">
              <a:solidFill>
                <a:schemeClr val="bg1"/>
              </a:solidFill>
            </a:endParaRPr>
          </a:p>
          <a:p>
            <a:pPr algn="ctr"/>
            <a:r>
              <a:rPr lang="en-US">
                <a:solidFill>
                  <a:schemeClr val="bg1"/>
                </a:solidFill>
              </a:rPr>
              <a:t>“To define, maintain and provide access to the  National</a:t>
            </a:r>
          </a:p>
          <a:p>
            <a:pPr algn="ctr"/>
            <a:r>
              <a:rPr lang="en-US">
                <a:solidFill>
                  <a:schemeClr val="bg1"/>
                </a:solidFill>
              </a:rPr>
              <a:t>Spatial Reference System to meet our nation’s economic,</a:t>
            </a:r>
          </a:p>
          <a:p>
            <a:pPr algn="ctr"/>
            <a:r>
              <a:rPr lang="en-US">
                <a:solidFill>
                  <a:schemeClr val="bg1"/>
                </a:solidFill>
              </a:rPr>
              <a:t>social, and environmental needs”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438</TotalTime>
  <Words>376</Words>
  <Application>Microsoft Office PowerPoint</Application>
  <PresentationFormat>On-screen Show (4:3)</PresentationFormat>
  <Paragraphs>76</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Update on NGS Products and Services</vt:lpstr>
      <vt:lpstr>New and Updated Products &amp; Services</vt:lpstr>
      <vt:lpstr>Slide 3</vt:lpstr>
      <vt:lpstr>Future</vt:lpstr>
      <vt:lpstr>Slide 5</vt:lpstr>
      <vt:lpstr>Slide 6</vt:lpstr>
      <vt:lpstr>Slide 7</vt:lpstr>
    </vt:vector>
  </TitlesOfParts>
  <Company>NOAA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MSPS</dc:title>
  <dc:subject>NGS Products and Services update</dc:subject>
  <dc:creator>Dave Rigney</dc:creator>
  <cp:lastModifiedBy>DaveR</cp:lastModifiedBy>
  <cp:revision>51</cp:revision>
  <dcterms:created xsi:type="dcterms:W3CDTF">2006-01-30T20:38:42Z</dcterms:created>
  <dcterms:modified xsi:type="dcterms:W3CDTF">2011-03-29T12:28:36Z</dcterms:modified>
</cp:coreProperties>
</file>