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70" r:id="rId14"/>
    <p:sldId id="272" r:id="rId15"/>
    <p:sldId id="273" r:id="rId16"/>
    <p:sldId id="271" r:id="rId17"/>
    <p:sldId id="274" r:id="rId18"/>
    <p:sldId id="276" r:id="rId19"/>
    <p:sldId id="275" r:id="rId20"/>
    <p:sldId id="277" r:id="rId21"/>
    <p:sldId id="278" r:id="rId22"/>
    <p:sldId id="282" r:id="rId23"/>
    <p:sldId id="283" r:id="rId24"/>
    <p:sldId id="281" r:id="rId25"/>
    <p:sldId id="279" r:id="rId26"/>
    <p:sldId id="280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70FD-7DC0-496C-A49A-1ADB80B00DE2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ED3B-5FCF-43CD-BCCA-18F87FFE3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D748F7-1200-4AF2-9050-F7AD562C32B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0B055B8-8324-46F3-BCF7-FE052D89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northern CA specific changes, these arrows illustrate the changes, at the same epoch,</a:t>
            </a:r>
            <a:r>
              <a:rPr lang="en-US" baseline="0" dirty="0" smtClean="0"/>
              <a:t> due to reference frame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hover the mouse over</a:t>
            </a:r>
            <a:r>
              <a:rPr lang="en-US" baseline="0" dirty="0" smtClean="0"/>
              <a:t> a location, the 4-char ID of the site pops up and the 3 nearest sites for that location show up in the left column of the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GPS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2708-867A-428F-AD4E-17552DB577F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A5CD-FBB9-4670-9883-B8F8365F2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AF55-815B-4B60-921B-7963B29ED709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BD76-1B89-4E0D-8542-94A0ADE4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web/news/NGS_Announces_News_Service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cgi-bin/HTDP/htdp.prl?f1=1&amp;f2=1" TargetMode="External"/><Relationship Id="rId2" Type="http://schemas.openxmlformats.org/officeDocument/2006/relationships/hyperlink" Target="http://www.ngs.noaa.gov/TOOLS/Htdp/Htdp_displacem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s.noaa.gov/cgi-bin/HTDP/htdp.prl?f1=1&amp;f2=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henning@noaa.gov" TargetMode="External"/><Relationship Id="rId2" Type="http://schemas.openxmlformats.org/officeDocument/2006/relationships/hyperlink" Target="http://www.ngs.noaa.gov/PUBS_LIB/NGS.RTN.Public.v2.0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gs.noaa.gov/PC_PROD/PARTNERS/index.s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NGS Updates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MARTI  IKEHARA, Geodetic Advisor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CLSA Marin Chapter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June 2011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9144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1981200" y="46482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9906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Sorted by Online date (online for NGS) to find recent additions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	CA TOST SCGN CS1999 TOST 2011081 NULL 15 1440 UNAVPB</a:t>
            </a:r>
            <a:br>
              <a:rPr lang="en-US" dirty="0" smtClean="0"/>
            </a:br>
            <a:r>
              <a:rPr lang="en-US" dirty="0" smtClean="0"/>
              <a:t>CA CRBT SCGN CN2001 CRBT 2011082 NULL 15 1440 UNAVPB</a:t>
            </a:r>
            <a:br>
              <a:rPr lang="en-US" dirty="0" smtClean="0"/>
            </a:br>
            <a:r>
              <a:rPr lang="en-US" dirty="0" smtClean="0"/>
              <a:t>CA GNPS SCGN CS1999 GNPS 2011082 NULL 15 1440 UNAVPB</a:t>
            </a:r>
            <a:br>
              <a:rPr lang="en-US" dirty="0" smtClean="0"/>
            </a:br>
            <a:r>
              <a:rPr lang="en-US" dirty="0" smtClean="0"/>
              <a:t>CA HNPS SCGN CS1999 HNPS 2011082 NULL 15 1440 UNAVPB</a:t>
            </a:r>
            <a:br>
              <a:rPr lang="en-US" dirty="0" smtClean="0"/>
            </a:br>
            <a:r>
              <a:rPr lang="en-US" dirty="0" smtClean="0"/>
              <a:t>CA IID2 SCGN CS1998 IID2 2011082 NULL 15 1440 UNAVPB</a:t>
            </a:r>
            <a:br>
              <a:rPr lang="en-US" dirty="0" smtClean="0"/>
            </a:br>
            <a:r>
              <a:rPr lang="en-US" dirty="0" smtClean="0"/>
              <a:t>CA IMPS SCGN CS1999 IMPS 2011082 NULL 15 1440 UNAVPB</a:t>
            </a:r>
            <a:br>
              <a:rPr lang="en-US" dirty="0" smtClean="0"/>
            </a:br>
            <a:r>
              <a:rPr lang="en-US" dirty="0" smtClean="0"/>
              <a:t>CA LORS SCGN CS1998 LORS 2011082 NULL 15 1440 UNAVPB</a:t>
            </a:r>
            <a:br>
              <a:rPr lang="en-US" dirty="0" smtClean="0"/>
            </a:br>
            <a:r>
              <a:rPr lang="en-US" dirty="0" smtClean="0"/>
              <a:t>CA ORES SCGN CS1999 ORES 2011082 NULL 15 1440 UNAVPB</a:t>
            </a:r>
            <a:br>
              <a:rPr lang="en-US" dirty="0" smtClean="0"/>
            </a:br>
            <a:r>
              <a:rPr lang="en-US" dirty="0" smtClean="0"/>
              <a:t>CA POSTRANCH CN2008 P172 2011082 NULL 15 1440 UNAVPB</a:t>
            </a:r>
            <a:br>
              <a:rPr lang="en-US" dirty="0" smtClean="0"/>
            </a:br>
            <a:r>
              <a:rPr lang="en-US" dirty="0" smtClean="0"/>
              <a:t>CA MEACHUMLFLCN2006 P196 2011082 NULL 15 1440 UNAVPB</a:t>
            </a:r>
            <a:br>
              <a:rPr lang="en-US" dirty="0" smtClean="0"/>
            </a:br>
            <a:r>
              <a:rPr lang="en-US" dirty="0" smtClean="0"/>
              <a:t>CA HOPKINSLIGHCN2005 P270 2011082 NULL 15 1440 UNAVPB</a:t>
            </a:r>
            <a:br>
              <a:rPr lang="en-US" dirty="0" smtClean="0"/>
            </a:br>
            <a:r>
              <a:rPr lang="en-US" dirty="0" smtClean="0"/>
              <a:t>CA BALLARAT CS2007 P463 2011082 NULL 15 1440 UNAVPB</a:t>
            </a:r>
            <a:br>
              <a:rPr lang="en-US" dirty="0" smtClean="0"/>
            </a:br>
            <a:r>
              <a:rPr lang="en-US" dirty="0" smtClean="0"/>
              <a:t>CA MAZOURKAPKCS2006 P468 2011082 NULL 15 1440 UNAVPB</a:t>
            </a:r>
            <a:br>
              <a:rPr lang="en-US" dirty="0" smtClean="0"/>
            </a:br>
            <a:r>
              <a:rPr lang="en-US" dirty="0" smtClean="0"/>
              <a:t>CA RAMER LAKECS2005 P506 2011082 NULL 15 1440 UNAVPB</a:t>
            </a:r>
            <a:br>
              <a:rPr lang="en-US" dirty="0" smtClean="0"/>
            </a:br>
            <a:r>
              <a:rPr lang="en-US" dirty="0" smtClean="0"/>
              <a:t>CA MCPHERSON CS2008 P521 2011082 NULL 15 1440 UNAVPB</a:t>
            </a:r>
            <a:br>
              <a:rPr lang="en-US" dirty="0" smtClean="0"/>
            </a:br>
            <a:r>
              <a:rPr lang="en-US" dirty="0" smtClean="0"/>
              <a:t>CA COOKEPEAK CN2007 P534 2011082 NULL 15 1440 UNAVPB</a:t>
            </a:r>
            <a:br>
              <a:rPr lang="en-US" dirty="0" smtClean="0"/>
            </a:br>
            <a:r>
              <a:rPr lang="en-US" dirty="0" smtClean="0"/>
              <a:t>CA BUTTONWILLCS2005 P563 2011082 NULL 15 1440 UNAVPB</a:t>
            </a:r>
            <a:br>
              <a:rPr lang="en-US" dirty="0" smtClean="0"/>
            </a:br>
            <a:r>
              <a:rPr lang="en-US" dirty="0" smtClean="0"/>
              <a:t>CA I40CORRIDOCS2007 P603 2011082 NULL 15 1440 UNAVPB</a:t>
            </a:r>
            <a:br>
              <a:rPr lang="en-US" dirty="0" smtClean="0"/>
            </a:br>
            <a:r>
              <a:rPr lang="en-US" dirty="0" smtClean="0"/>
              <a:t>CA PAINTDRCKSCS2006 P615 2011082 NULL 15 1440 UNAVPB</a:t>
            </a:r>
            <a:br>
              <a:rPr lang="en-US" dirty="0" smtClean="0"/>
            </a:br>
            <a:r>
              <a:rPr lang="en-US" dirty="0" smtClean="0"/>
              <a:t>CA LOGCABINRFCS2007 P636 2011082 NULL 15 1440 UNAVPB</a:t>
            </a:r>
            <a:br>
              <a:rPr lang="en-US" dirty="0" smtClean="0"/>
            </a:br>
            <a:r>
              <a:rPr lang="en-US" dirty="0" smtClean="0"/>
              <a:t>CA SBCC SCGN CS1999 SBCC 2011082 NULL 15 1440 UNAVPB</a:t>
            </a:r>
            <a:br>
              <a:rPr lang="en-US" dirty="0" smtClean="0"/>
            </a:br>
            <a:r>
              <a:rPr lang="en-US" dirty="0" smtClean="0"/>
              <a:t>CA POINTARENACN2006 P059 2011083 NULL 15 1440 UNAVPB</a:t>
            </a:r>
            <a:br>
              <a:rPr lang="en-US" dirty="0" smtClean="0"/>
            </a:br>
            <a:r>
              <a:rPr lang="en-US" dirty="0" smtClean="0"/>
              <a:t>CA BURGHRANCHCN2006 P165 2011083 NULL 15 1440 UNAVPB</a:t>
            </a:r>
            <a:br>
              <a:rPr lang="en-US" dirty="0" smtClean="0"/>
            </a:br>
            <a:r>
              <a:rPr lang="en-US" dirty="0" smtClean="0"/>
              <a:t>CA WONDERLANDCN2005 P349 2011083 NULL 15 1440 UNAVPB</a:t>
            </a:r>
            <a:br>
              <a:rPr lang="en-US" dirty="0" smtClean="0"/>
            </a:br>
            <a:r>
              <a:rPr lang="en-US" dirty="0" smtClean="0"/>
              <a:t>CA SLATEMTN CN2006 P140 2011086 NULL 15 1440 UNAVPB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906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 rot="19442729">
            <a:off x="1701146" y="4575547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7620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352800" y="16002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52600" y="60198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 that IMPACTS the CORS program, June 15, 2011 (today)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CORS Coordinates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emailed directly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requests@willamette.nos.noaa.gov</a:t>
            </a:r>
            <a:r>
              <a:rPr lang="en-US" dirty="0" smtClean="0"/>
              <a:t> with subject "Subscribe </a:t>
            </a:r>
            <a:r>
              <a:rPr lang="en-US" dirty="0" err="1" smtClean="0"/>
              <a:t>NGS_CORS_news</a:t>
            </a:r>
            <a:r>
              <a:rPr lang="en-US" dirty="0" smtClean="0"/>
              <a:t>“</a:t>
            </a:r>
          </a:p>
          <a:p>
            <a:r>
              <a:rPr lang="en-US" sz="2800" b="1" dirty="0" smtClean="0">
                <a:hlinkClick r:id="rId2"/>
              </a:rPr>
              <a:t>04/20/2011 - NGS Launches Public News Subscription Service</a:t>
            </a:r>
            <a:r>
              <a:rPr lang="en-US" sz="2800" b="1" dirty="0" smtClean="0"/>
              <a:t>  </a:t>
            </a:r>
            <a:r>
              <a:rPr lang="en-US" sz="2800" dirty="0" smtClean="0"/>
              <a:t>NOAA's National Geodetic Survey (NGS) now has a subscription news service to keep the public informed of NGS activities. Subscribing (and unsubscribing) is easy!...</a:t>
            </a:r>
            <a:r>
              <a:rPr lang="en-US" sz="2800" dirty="0" smtClean="0">
                <a:hlinkClick r:id="rId2"/>
              </a:rPr>
              <a:t>more</a:t>
            </a:r>
            <a:endParaRPr lang="en-US" sz="2800" dirty="0" smtClean="0"/>
          </a:p>
          <a:p>
            <a:pPr lvl="1">
              <a:buNone/>
            </a:pPr>
            <a:r>
              <a:rPr lang="en-US" sz="3200" dirty="0" smtClean="0"/>
              <a:t>subject  “Subscribe </a:t>
            </a:r>
            <a:r>
              <a:rPr lang="en-US" sz="3200" dirty="0" err="1" smtClean="0"/>
              <a:t>NGS.news</a:t>
            </a:r>
            <a:r>
              <a:rPr lang="en-US" sz="3200" dirty="0" smtClean="0"/>
              <a:t>”</a:t>
            </a:r>
          </a:p>
          <a:p>
            <a:r>
              <a:rPr lang="en-US" sz="2800" dirty="0" smtClean="0"/>
              <a:t>This story found on ‘main’ NGS page (</a:t>
            </a:r>
            <a:r>
              <a:rPr lang="en-US" sz="2800" dirty="0" err="1" smtClean="0"/>
              <a:t>chron</a:t>
            </a:r>
            <a:r>
              <a:rPr lang="en-US" sz="2800" dirty="0" smtClean="0"/>
              <a:t> order)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HTDP v 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 action="ppaction://hlinkfile"/>
              </a:rPr>
              <a:t>Interactively estimate displacements between two dates. </a:t>
            </a:r>
            <a:endParaRPr lang="en-US" sz="2400" dirty="0" smtClean="0"/>
          </a:p>
          <a:p>
            <a:r>
              <a:rPr lang="en-US" sz="2400" b="1" dirty="0" smtClean="0">
                <a:hlinkClick r:id="rId3" action="ppaction://hlinkfile"/>
              </a:rPr>
              <a:t>Individual points entered interactively</a:t>
            </a:r>
            <a:r>
              <a:rPr lang="en-US" sz="2400" b="1" dirty="0" smtClean="0"/>
              <a:t> or</a:t>
            </a:r>
          </a:p>
          <a:p>
            <a:r>
              <a:rPr lang="en-US" sz="2400" b="1" dirty="0" smtClean="0">
                <a:hlinkClick r:id="rId4" action="ppaction://hlinkfile"/>
              </a:rPr>
              <a:t>Points on a specified grid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Select NAD83(CORS96) or NAD83(NSRS2007)</a:t>
            </a:r>
          </a:p>
          <a:p>
            <a:r>
              <a:rPr lang="en-US" sz="2400" dirty="0" smtClean="0"/>
              <a:t>Select the dot for </a:t>
            </a:r>
            <a:r>
              <a:rPr lang="en-US" sz="2400" dirty="0" err="1" smtClean="0"/>
              <a:t>Deci</a:t>
            </a:r>
            <a:r>
              <a:rPr lang="en-US" sz="2400" dirty="0" smtClean="0"/>
              <a:t>-year format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8382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20974491">
            <a:off x="6351524" y="917786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0190280">
            <a:off x="2019243" y="367168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143" r="50683"/>
          <a:stretch>
            <a:fillRect/>
          </a:stretch>
        </p:blipFill>
        <p:spPr bwMode="auto">
          <a:xfrm>
            <a:off x="3733800" y="511814"/>
            <a:ext cx="5943600" cy="634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276600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Grid output now available; Example:</a:t>
            </a:r>
            <a:br>
              <a:rPr lang="en-US" sz="3600" dirty="0" smtClean="0"/>
            </a:br>
            <a:r>
              <a:rPr lang="en-US" sz="3600" dirty="0" smtClean="0"/>
              <a:t>15sec increment for a lat/long box, </a:t>
            </a:r>
            <a:r>
              <a:rPr lang="en-US" sz="3600" dirty="0" err="1" smtClean="0"/>
              <a:t>fr</a:t>
            </a:r>
            <a:r>
              <a:rPr lang="en-US" sz="3600" dirty="0" smtClean="0"/>
              <a:t> 1991.35 -2011.35</a:t>
            </a:r>
          </a:p>
          <a:p>
            <a:r>
              <a:rPr lang="en-US" sz="3600" dirty="0" smtClean="0"/>
              <a:t>Velocity for N, E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21310118">
            <a:off x="4357819" y="133323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Reference frame changing for CORS</a:t>
            </a:r>
          </a:p>
          <a:p>
            <a:r>
              <a:rPr lang="en-US" dirty="0" smtClean="0"/>
              <a:t>Adjustment/Datum tag changing for passive</a:t>
            </a:r>
          </a:p>
          <a:p>
            <a:r>
              <a:rPr lang="en-US" dirty="0" smtClean="0"/>
              <a:t>CORS – what’s different?</a:t>
            </a:r>
          </a:p>
          <a:p>
            <a:r>
              <a:rPr lang="en-US" dirty="0" smtClean="0"/>
              <a:t>Want to keep up?</a:t>
            </a:r>
          </a:p>
          <a:p>
            <a:r>
              <a:rPr lang="en-US" dirty="0" smtClean="0"/>
              <a:t>HTDP – what’s different?</a:t>
            </a:r>
          </a:p>
          <a:p>
            <a:r>
              <a:rPr lang="en-US" dirty="0" smtClean="0"/>
              <a:t>RTN Guidelines</a:t>
            </a:r>
          </a:p>
          <a:p>
            <a:r>
              <a:rPr lang="en-US" dirty="0" smtClean="0"/>
              <a:t>GC Mapping tools</a:t>
            </a:r>
          </a:p>
          <a:p>
            <a:r>
              <a:rPr lang="en-US" dirty="0" smtClean="0"/>
              <a:t>Learning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Real Time GNSS Networks - Draft Release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via Science and Education tab, then</a:t>
            </a:r>
          </a:p>
          <a:p>
            <a:r>
              <a:rPr lang="en-US" dirty="0" smtClean="0"/>
              <a:t>online Publications page under the subject GPS: Technology, Orbits, CORS. The direct link: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http://www.ngs.noaa.gov/PUBS_LIB/NGS.RTN.Public.v2.0.pdf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Comments desired now(soon); write to: </a:t>
            </a:r>
            <a:r>
              <a:rPr lang="en-US" dirty="0" smtClean="0">
                <a:hlinkClick r:id="rId3"/>
              </a:rPr>
              <a:t>william.henning@noaa.gov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http://www.ngs.noaa.gov/PC_PROD/PARTNERS/index.shtml</a:t>
            </a:r>
            <a:r>
              <a:rPr lang="en-US" dirty="0" smtClean="0"/>
              <a:t>  (</a:t>
            </a:r>
            <a:r>
              <a:rPr lang="en-US" dirty="0" err="1" smtClean="0"/>
              <a:t>DSWorld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199"/>
            <a:ext cx="8578653" cy="52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http://www.dot.ca.gov/hq/row/landsurveys/geodetic/geodetic_control.html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12" r="47945"/>
          <a:stretch>
            <a:fillRect/>
          </a:stretch>
        </p:blipFill>
        <p:spPr bwMode="auto">
          <a:xfrm>
            <a:off x="1600200" y="1371600"/>
            <a:ext cx="5715000" cy="57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14945932" flipV="1">
            <a:off x="2189174" y="5168555"/>
            <a:ext cx="702716" cy="1134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and Education</a:t>
            </a:r>
          </a:p>
          <a:p>
            <a:r>
              <a:rPr lang="en-US" dirty="0" smtClean="0"/>
              <a:t>Workshops/Training (also email notification)</a:t>
            </a:r>
          </a:p>
          <a:p>
            <a:r>
              <a:rPr lang="en-US" dirty="0" smtClean="0"/>
              <a:t>Online Learning Resources (for past webinars)</a:t>
            </a:r>
          </a:p>
          <a:p>
            <a:r>
              <a:rPr lang="en-US" dirty="0" smtClean="0"/>
              <a:t>Presentations Archive</a:t>
            </a:r>
          </a:p>
          <a:p>
            <a:pPr lvl="1">
              <a:buNone/>
            </a:pPr>
            <a:r>
              <a:rPr lang="en-US" dirty="0" smtClean="0"/>
              <a:t>Look for (sort by) date or name or location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3672"/>
          <a:stretch>
            <a:fillRect/>
          </a:stretch>
        </p:blipFill>
        <p:spPr bwMode="auto">
          <a:xfrm>
            <a:off x="0" y="1676400"/>
            <a:ext cx="100434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http://www.ngs.noaa.gov/web/science_edu/presentations_archive/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Reference Frame Changing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20925"/>
          </a:xfrm>
        </p:spPr>
        <p:txBody>
          <a:bodyPr/>
          <a:lstStyle/>
          <a:p>
            <a:r>
              <a:rPr lang="en-US" dirty="0" smtClean="0"/>
              <a:t>ITRF2000 1997.00</a:t>
            </a:r>
          </a:p>
          <a:p>
            <a:r>
              <a:rPr lang="en-US" dirty="0" smtClean="0"/>
              <a:t>NAD83(CORS96) 2002.00</a:t>
            </a:r>
          </a:p>
          <a:p>
            <a:r>
              <a:rPr lang="en-US" dirty="0" smtClean="0"/>
              <a:t>Relative antenna calibration</a:t>
            </a:r>
          </a:p>
          <a:p>
            <a:r>
              <a:rPr lang="en-US" dirty="0" smtClean="0"/>
              <a:t>ITRF2000, defined by only 8 global stations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2092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IGS08 (2011)  2005.00</a:t>
            </a:r>
          </a:p>
          <a:p>
            <a:r>
              <a:rPr lang="en-US" dirty="0" smtClean="0"/>
              <a:t>NAD83(2011)  2010.00</a:t>
            </a:r>
          </a:p>
          <a:p>
            <a:r>
              <a:rPr lang="en-US" dirty="0" smtClean="0"/>
              <a:t>Absolute</a:t>
            </a:r>
          </a:p>
          <a:p>
            <a:r>
              <a:rPr lang="en-US" dirty="0" smtClean="0"/>
              <a:t>ITRF2008 uses ~230 stations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What does this all mean?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648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differences of NAD 83(2011) epoch 2002.00 </a:t>
            </a:r>
            <a:r>
              <a:rPr lang="en-US" b="1" dirty="0" smtClean="0"/>
              <a:t>minus</a:t>
            </a:r>
            <a:r>
              <a:rPr lang="en-US" dirty="0" smtClean="0"/>
              <a:t> NAD 83(CORS96) epoch 2002.00: </a:t>
            </a:r>
          </a:p>
          <a:p>
            <a:r>
              <a:rPr lang="en-US" b="1" dirty="0" smtClean="0"/>
              <a:t>East -0.18±1.86 cm; North 0.14±1.07 cm; </a:t>
            </a:r>
          </a:p>
          <a:p>
            <a:r>
              <a:rPr lang="en-US" b="1" dirty="0" smtClean="0"/>
              <a:t>Vertical 0.17±2.11 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562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&lt; 2 mm </a:t>
            </a:r>
            <a:r>
              <a:rPr lang="en-US" sz="2800" dirty="0" smtClean="0"/>
              <a:t>+/- 1-2 cm</a:t>
            </a:r>
          </a:p>
          <a:p>
            <a:pPr algn="ctr"/>
            <a:r>
              <a:rPr lang="en-US" sz="2800" dirty="0" smtClean="0"/>
              <a:t>(nationally)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3402" b="3093"/>
          <a:stretch>
            <a:fillRect/>
          </a:stretch>
        </p:blipFill>
        <p:spPr bwMode="auto">
          <a:xfrm>
            <a:off x="-381000" y="685800"/>
            <a:ext cx="1219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2512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network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the coordinates of passive stations to maintain consistency with the CORS’ representation of the NSRS,  NGS will be doing another national adjustment this year</a:t>
            </a:r>
          </a:p>
          <a:p>
            <a:r>
              <a:rPr lang="en-US" dirty="0" smtClean="0"/>
              <a:t>The datum tag that will be adopted for both CORS (active) and passive is NAD83(2011)</a:t>
            </a:r>
          </a:p>
          <a:p>
            <a:r>
              <a:rPr lang="en-US" dirty="0" smtClean="0"/>
              <a:t>CORS (only) will be the control for the LSA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will be included?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4127 projects --3411 projects for 2007 adjustment, 21% increase</a:t>
            </a:r>
          </a:p>
          <a:p>
            <a:pPr lvl="1">
              <a:buNone/>
            </a:pPr>
            <a:r>
              <a:rPr lang="en-US" dirty="0" smtClean="0"/>
              <a:t>77,694 stations --67,693 stations , 15% increase</a:t>
            </a:r>
          </a:p>
          <a:p>
            <a:pPr lvl="1">
              <a:buNone/>
            </a:pPr>
            <a:r>
              <a:rPr lang="en-US" dirty="0" smtClean="0"/>
              <a:t>398,588 vectors --313,477 vectors , 27% increase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FAQ document available on </a:t>
            </a:r>
            <a:r>
              <a:rPr lang="en-US" dirty="0" smtClean="0"/>
              <a:t>this NGS </a:t>
            </a:r>
            <a:r>
              <a:rPr lang="en-US" sz="2800" dirty="0" smtClean="0"/>
              <a:t>webpage:</a:t>
            </a:r>
            <a:r>
              <a:rPr lang="en-US" dirty="0" smtClean="0"/>
              <a:t> http</a:t>
            </a:r>
            <a:r>
              <a:rPr lang="en-US" dirty="0" smtClean="0"/>
              <a:t>://www.ngs.noaa.gov/web/news/NA2011_Project.shtml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407</TotalTime>
  <Words>505</Words>
  <Application>Microsoft Office PowerPoint</Application>
  <PresentationFormat>On-screen Show (4:3)</PresentationFormat>
  <Paragraphs>76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template</vt:lpstr>
      <vt:lpstr>Office Theme</vt:lpstr>
      <vt:lpstr>NGS Updates MARTI  IKEHARA, Geodetic Advisor</vt:lpstr>
      <vt:lpstr>Slide 2</vt:lpstr>
      <vt:lpstr>CORS Reference Frame Changing</vt:lpstr>
      <vt:lpstr>Slide 4</vt:lpstr>
      <vt:lpstr>Slide 5</vt:lpstr>
      <vt:lpstr>Slide 6</vt:lpstr>
      <vt:lpstr>Slide 7</vt:lpstr>
      <vt:lpstr>Passive network update</vt:lpstr>
      <vt:lpstr>What will be included?</vt:lpstr>
      <vt:lpstr>Slide 10</vt:lpstr>
      <vt:lpstr>Sorted by Online date (online for NGS) to find recent additions</vt:lpstr>
      <vt:lpstr>Slide 12</vt:lpstr>
      <vt:lpstr>Slide 13</vt:lpstr>
      <vt:lpstr>Slide 14</vt:lpstr>
      <vt:lpstr>Updates emailed directly to you</vt:lpstr>
      <vt:lpstr>HTDP v 3.1</vt:lpstr>
      <vt:lpstr>Slide 17</vt:lpstr>
      <vt:lpstr>Slide 18</vt:lpstr>
      <vt:lpstr>Slide 19</vt:lpstr>
      <vt:lpstr>Guidelines for Real Time GNSS Networks - Draft Release </vt:lpstr>
      <vt:lpstr>http://www.ngs.noaa.gov/PC_PROD/PARTNERS/index.shtml  (DSWorld)</vt:lpstr>
      <vt:lpstr>Slide 22</vt:lpstr>
      <vt:lpstr>http://www.dot.ca.gov/hq/row/landsurveys/geodetic/geodetic_control.html</vt:lpstr>
      <vt:lpstr>Learning Materials</vt:lpstr>
      <vt:lpstr>http://www.ngs.noaa.gov/web/science_edu/presentations_archive/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Marti.Ikehara</dc:creator>
  <cp:lastModifiedBy>mikehara</cp:lastModifiedBy>
  <cp:revision>32</cp:revision>
  <dcterms:created xsi:type="dcterms:W3CDTF">2011-06-15T14:27:20Z</dcterms:created>
  <dcterms:modified xsi:type="dcterms:W3CDTF">2011-06-16T17:54:00Z</dcterms:modified>
</cp:coreProperties>
</file>