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805" r:id="rId2"/>
    <p:sldMasterId id="2147484016" r:id="rId3"/>
  </p:sldMasterIdLst>
  <p:notesMasterIdLst>
    <p:notesMasterId r:id="rId203"/>
  </p:notesMasterIdLst>
  <p:handoutMasterIdLst>
    <p:handoutMasterId r:id="rId204"/>
  </p:handoutMasterIdLst>
  <p:sldIdLst>
    <p:sldId id="349" r:id="rId4"/>
    <p:sldId id="714" r:id="rId5"/>
    <p:sldId id="378" r:id="rId6"/>
    <p:sldId id="419" r:id="rId7"/>
    <p:sldId id="562" r:id="rId8"/>
    <p:sldId id="360" r:id="rId9"/>
    <p:sldId id="366" r:id="rId10"/>
    <p:sldId id="367" r:id="rId11"/>
    <p:sldId id="368" r:id="rId12"/>
    <p:sldId id="382" r:id="rId13"/>
    <p:sldId id="580" r:id="rId14"/>
    <p:sldId id="373" r:id="rId15"/>
    <p:sldId id="384" r:id="rId16"/>
    <p:sldId id="385" r:id="rId17"/>
    <p:sldId id="561" r:id="rId18"/>
    <p:sldId id="564" r:id="rId19"/>
    <p:sldId id="565" r:id="rId20"/>
    <p:sldId id="389" r:id="rId21"/>
    <p:sldId id="390" r:id="rId22"/>
    <p:sldId id="391" r:id="rId23"/>
    <p:sldId id="725" r:id="rId24"/>
    <p:sldId id="597" r:id="rId25"/>
    <p:sldId id="598" r:id="rId26"/>
    <p:sldId id="599" r:id="rId27"/>
    <p:sldId id="600" r:id="rId28"/>
    <p:sldId id="604" r:id="rId29"/>
    <p:sldId id="601" r:id="rId30"/>
    <p:sldId id="602" r:id="rId31"/>
    <p:sldId id="603" r:id="rId32"/>
    <p:sldId id="605" r:id="rId33"/>
    <p:sldId id="606" r:id="rId34"/>
    <p:sldId id="608" r:id="rId35"/>
    <p:sldId id="610" r:id="rId36"/>
    <p:sldId id="607" r:id="rId37"/>
    <p:sldId id="609" r:id="rId38"/>
    <p:sldId id="611" r:id="rId39"/>
    <p:sldId id="715" r:id="rId40"/>
    <p:sldId id="563" r:id="rId41"/>
    <p:sldId id="392" r:id="rId42"/>
    <p:sldId id="388" r:id="rId43"/>
    <p:sldId id="393" r:id="rId44"/>
    <p:sldId id="394" r:id="rId45"/>
    <p:sldId id="567" r:id="rId46"/>
    <p:sldId id="387" r:id="rId47"/>
    <p:sldId id="396" r:id="rId48"/>
    <p:sldId id="397" r:id="rId49"/>
    <p:sldId id="398" r:id="rId50"/>
    <p:sldId id="399" r:id="rId51"/>
    <p:sldId id="400" r:id="rId52"/>
    <p:sldId id="379" r:id="rId53"/>
    <p:sldId id="410" r:id="rId54"/>
    <p:sldId id="369" r:id="rId55"/>
    <p:sldId id="380" r:id="rId56"/>
    <p:sldId id="370" r:id="rId57"/>
    <p:sldId id="401" r:id="rId58"/>
    <p:sldId id="402" r:id="rId59"/>
    <p:sldId id="403" r:id="rId60"/>
    <p:sldId id="718" r:id="rId61"/>
    <p:sldId id="717" r:id="rId62"/>
    <p:sldId id="568" r:id="rId63"/>
    <p:sldId id="614" r:id="rId64"/>
    <p:sldId id="408" r:id="rId65"/>
    <p:sldId id="409" r:id="rId66"/>
    <p:sldId id="550" r:id="rId67"/>
    <p:sldId id="404" r:id="rId68"/>
    <p:sldId id="406" r:id="rId69"/>
    <p:sldId id="549" r:id="rId70"/>
    <p:sldId id="407" r:id="rId71"/>
    <p:sldId id="716" r:id="rId72"/>
    <p:sldId id="383" r:id="rId73"/>
    <p:sldId id="411" r:id="rId74"/>
    <p:sldId id="371" r:id="rId75"/>
    <p:sldId id="412" r:id="rId76"/>
    <p:sldId id="372" r:id="rId77"/>
    <p:sldId id="413" r:id="rId78"/>
    <p:sldId id="416" r:id="rId79"/>
    <p:sldId id="414" r:id="rId80"/>
    <p:sldId id="415" r:id="rId81"/>
    <p:sldId id="417" r:id="rId82"/>
    <p:sldId id="418" r:id="rId83"/>
    <p:sldId id="726" r:id="rId84"/>
    <p:sldId id="727" r:id="rId85"/>
    <p:sldId id="420" r:id="rId86"/>
    <p:sldId id="421" r:id="rId87"/>
    <p:sldId id="720" r:id="rId88"/>
    <p:sldId id="713" r:id="rId89"/>
    <p:sldId id="721" r:id="rId90"/>
    <p:sldId id="722" r:id="rId91"/>
    <p:sldId id="723" r:id="rId92"/>
    <p:sldId id="423" r:id="rId93"/>
    <p:sldId id="424" r:id="rId94"/>
    <p:sldId id="425" r:id="rId95"/>
    <p:sldId id="427" r:id="rId96"/>
    <p:sldId id="428" r:id="rId97"/>
    <p:sldId id="623" r:id="rId98"/>
    <p:sldId id="377" r:id="rId99"/>
    <p:sldId id="701" r:id="rId100"/>
    <p:sldId id="729" r:id="rId101"/>
    <p:sldId id="730" r:id="rId102"/>
    <p:sldId id="728" r:id="rId103"/>
    <p:sldId id="731" r:id="rId104"/>
    <p:sldId id="704" r:id="rId105"/>
    <p:sldId id="705" r:id="rId106"/>
    <p:sldId id="732" r:id="rId107"/>
    <p:sldId id="733" r:id="rId108"/>
    <p:sldId id="734" r:id="rId109"/>
    <p:sldId id="624" r:id="rId110"/>
    <p:sldId id="431" r:id="rId111"/>
    <p:sldId id="572" r:id="rId112"/>
    <p:sldId id="433" r:id="rId113"/>
    <p:sldId id="434" r:id="rId114"/>
    <p:sldId id="708" r:id="rId115"/>
    <p:sldId id="435" r:id="rId116"/>
    <p:sldId id="735" r:id="rId117"/>
    <p:sldId id="736" r:id="rId118"/>
    <p:sldId id="737" r:id="rId119"/>
    <p:sldId id="571" r:id="rId120"/>
    <p:sldId id="627" r:id="rId121"/>
    <p:sldId id="574" r:id="rId122"/>
    <p:sldId id="437" r:id="rId123"/>
    <p:sldId id="575" r:id="rId124"/>
    <p:sldId id="576" r:id="rId125"/>
    <p:sldId id="577" r:id="rId126"/>
    <p:sldId id="578" r:id="rId127"/>
    <p:sldId id="441" r:id="rId128"/>
    <p:sldId id="442" r:id="rId129"/>
    <p:sldId id="443" r:id="rId130"/>
    <p:sldId id="444" r:id="rId131"/>
    <p:sldId id="628" r:id="rId132"/>
    <p:sldId id="629" r:id="rId133"/>
    <p:sldId id="630" r:id="rId134"/>
    <p:sldId id="631" r:id="rId135"/>
    <p:sldId id="632" r:id="rId136"/>
    <p:sldId id="633" r:id="rId137"/>
    <p:sldId id="634" r:id="rId138"/>
    <p:sldId id="635" r:id="rId139"/>
    <p:sldId id="636" r:id="rId140"/>
    <p:sldId id="637" r:id="rId141"/>
    <p:sldId id="638" r:id="rId142"/>
    <p:sldId id="639" r:id="rId143"/>
    <p:sldId id="738" r:id="rId144"/>
    <p:sldId id="641" r:id="rId145"/>
    <p:sldId id="642" r:id="rId146"/>
    <p:sldId id="643" r:id="rId147"/>
    <p:sldId id="644" r:id="rId148"/>
    <p:sldId id="645" r:id="rId149"/>
    <p:sldId id="646" r:id="rId150"/>
    <p:sldId id="649" r:id="rId151"/>
    <p:sldId id="739" r:id="rId152"/>
    <p:sldId id="740" r:id="rId153"/>
    <p:sldId id="741" r:id="rId154"/>
    <p:sldId id="742" r:id="rId155"/>
    <p:sldId id="743" r:id="rId156"/>
    <p:sldId id="662" r:id="rId157"/>
    <p:sldId id="654" r:id="rId158"/>
    <p:sldId id="655" r:id="rId159"/>
    <p:sldId id="656" r:id="rId160"/>
    <p:sldId id="657" r:id="rId161"/>
    <p:sldId id="658" r:id="rId162"/>
    <p:sldId id="659" r:id="rId163"/>
    <p:sldId id="660" r:id="rId164"/>
    <p:sldId id="664" r:id="rId165"/>
    <p:sldId id="663" r:id="rId166"/>
    <p:sldId id="665" r:id="rId167"/>
    <p:sldId id="748" r:id="rId168"/>
    <p:sldId id="744" r:id="rId169"/>
    <p:sldId id="745" r:id="rId170"/>
    <p:sldId id="746" r:id="rId171"/>
    <p:sldId id="747" r:id="rId172"/>
    <p:sldId id="500" r:id="rId173"/>
    <p:sldId id="666" r:id="rId174"/>
    <p:sldId id="667" r:id="rId175"/>
    <p:sldId id="668" r:id="rId176"/>
    <p:sldId id="669" r:id="rId177"/>
    <p:sldId id="670" r:id="rId178"/>
    <p:sldId id="671" r:id="rId179"/>
    <p:sldId id="672" r:id="rId180"/>
    <p:sldId id="673" r:id="rId181"/>
    <p:sldId id="674" r:id="rId182"/>
    <p:sldId id="678" r:id="rId183"/>
    <p:sldId id="681" r:id="rId184"/>
    <p:sldId id="682" r:id="rId185"/>
    <p:sldId id="683" r:id="rId186"/>
    <p:sldId id="685" r:id="rId187"/>
    <p:sldId id="686" r:id="rId188"/>
    <p:sldId id="688" r:id="rId189"/>
    <p:sldId id="690" r:id="rId190"/>
    <p:sldId id="684" r:id="rId191"/>
    <p:sldId id="692" r:id="rId192"/>
    <p:sldId id="693" r:id="rId193"/>
    <p:sldId id="749" r:id="rId194"/>
    <p:sldId id="750" r:id="rId195"/>
    <p:sldId id="751" r:id="rId196"/>
    <p:sldId id="752" r:id="rId197"/>
    <p:sldId id="753" r:id="rId198"/>
    <p:sldId id="754" r:id="rId199"/>
    <p:sldId id="755" r:id="rId200"/>
    <p:sldId id="756" r:id="rId201"/>
    <p:sldId id="724" r:id="rId20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3300"/>
    <a:srgbClr val="FFFFCC"/>
    <a:srgbClr val="AFFFAF"/>
    <a:srgbClr val="006400"/>
    <a:srgbClr val="FFFF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88089" autoAdjust="0"/>
  </p:normalViewPr>
  <p:slideViewPr>
    <p:cSldViewPr snapToGrid="0">
      <p:cViewPr varScale="1">
        <p:scale>
          <a:sx n="81" d="100"/>
          <a:sy n="81" d="100"/>
        </p:scale>
        <p:origin x="-1224" y="-84"/>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viewProps" Target="viewProps.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handoutMaster" Target="handoutMasters/handout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r>
              <a:rPr lang="en-US"/>
              <a:t>New Developments for OPUS</a:t>
            </a:r>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F4255199-34D3-4FC8-A7B3-349E1727969A}" type="slidenum">
              <a:rPr lang="en-US"/>
              <a:pPr>
                <a:defRPr/>
              </a:pPr>
              <a:t>‹#›</a:t>
            </a:fld>
            <a:endParaRPr lang="en-US"/>
          </a:p>
        </p:txBody>
      </p:sp>
    </p:spTree>
    <p:extLst>
      <p:ext uri="{BB962C8B-B14F-4D97-AF65-F5344CB8AC3E}">
        <p14:creationId xmlns:p14="http://schemas.microsoft.com/office/powerpoint/2010/main" val="284085122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cs typeface="+mn-cs"/>
              </a:defRPr>
            </a:lvl1pPr>
          </a:lstStyle>
          <a:p>
            <a:pPr>
              <a:defRPr/>
            </a:pPr>
            <a:r>
              <a:rPr lang="en-US"/>
              <a:t>New Developments for OPUS</a:t>
            </a:r>
          </a:p>
        </p:txBody>
      </p:sp>
      <p:sp>
        <p:nvSpPr>
          <p:cNvPr id="2191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cs typeface="+mn-cs"/>
              </a:defRPr>
            </a:lvl1pPr>
          </a:lstStyle>
          <a:p>
            <a:pPr>
              <a:defRPr/>
            </a:pPr>
            <a:fld id="{EA594595-A2A6-4F8F-BC89-6D66621065BE}" type="slidenum">
              <a:rPr lang="en-US"/>
              <a:pPr>
                <a:defRPr/>
              </a:pPr>
              <a:t>‹#›</a:t>
            </a:fld>
            <a:endParaRPr lang="en-US"/>
          </a:p>
        </p:txBody>
      </p:sp>
    </p:spTree>
    <p:extLst>
      <p:ext uri="{BB962C8B-B14F-4D97-AF65-F5344CB8AC3E}">
        <p14:creationId xmlns:p14="http://schemas.microsoft.com/office/powerpoint/2010/main" val="428983890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52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84F6F21-D9C5-4A94-9FFC-3166B76303FA}" type="slidenum">
              <a:rPr lang="en-US" smtClean="0"/>
              <a:pPr eaLnBrk="1" hangingPunct="1">
                <a:defRPr/>
              </a:pPr>
              <a:t>1</a:t>
            </a:fld>
            <a:endParaRPr lang="en-US" smtClean="0"/>
          </a:p>
        </p:txBody>
      </p:sp>
      <p:sp>
        <p:nvSpPr>
          <p:cNvPr id="2252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105</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106</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EA594595-A2A6-4F8F-BC89-6D66621065BE}" type="slidenum">
              <a:rPr lang="en-US" smtClean="0"/>
              <a:pPr>
                <a:defRPr/>
              </a:pPr>
              <a:t>120</a:t>
            </a:fld>
            <a:endParaRPr lang="en-US"/>
          </a:p>
        </p:txBody>
      </p:sp>
    </p:spTree>
    <p:extLst>
      <p:ext uri="{BB962C8B-B14F-4D97-AF65-F5344CB8AC3E}">
        <p14:creationId xmlns:p14="http://schemas.microsoft.com/office/powerpoint/2010/main" val="45179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r>
              <a:rPr lang="en-US" sz="1300" dirty="0" smtClean="0">
                <a:latin typeface="Arial" pitchFamily="34" charset="0"/>
              </a:rPr>
              <a:t>The OPUS gateway page is found at http://geodesy.noaa.gov/OPUS/.</a:t>
            </a:r>
          </a:p>
        </p:txBody>
      </p:sp>
      <p:sp>
        <p:nvSpPr>
          <p:cNvPr id="2345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AF50FA3-C1EE-4302-BCDB-51D514AF7616}" type="slidenum">
              <a:rPr lang="en-US" smtClean="0"/>
              <a:pPr eaLnBrk="1" hangingPunct="1">
                <a:defRPr/>
              </a:pPr>
              <a:t>129</a:t>
            </a:fld>
            <a:endParaRPr lang="en-US" smtClean="0"/>
          </a:p>
        </p:txBody>
      </p:sp>
      <p:sp>
        <p:nvSpPr>
          <p:cNvPr id="23450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endParaRPr lang="en-US" sz="1300" dirty="0" smtClean="0">
              <a:latin typeface="Arial" pitchFamily="34" charset="0"/>
            </a:endParaRPr>
          </a:p>
        </p:txBody>
      </p:sp>
      <p:sp>
        <p:nvSpPr>
          <p:cNvPr id="2355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B963563-994A-46DA-964A-D6E4DB700502}" type="slidenum">
              <a:rPr lang="en-US" smtClean="0"/>
              <a:pPr eaLnBrk="1" hangingPunct="1">
                <a:defRPr/>
              </a:pPr>
              <a:t>130</a:t>
            </a:fld>
            <a:endParaRPr lang="en-US" smtClean="0"/>
          </a:p>
        </p:txBody>
      </p:sp>
      <p:sp>
        <p:nvSpPr>
          <p:cNvPr id="2355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a:spcBef>
                <a:spcPct val="50000"/>
              </a:spcBef>
            </a:pPr>
            <a:r>
              <a:rPr lang="en-US" sz="1300" dirty="0" smtClean="0">
                <a:latin typeface="Arial" pitchFamily="34" charset="0"/>
              </a:rPr>
              <a:t>Informally, one can access the OPUS-Projects gateway page directly at http://geodesy.noaa.gov/OPUSI/OpusProjects.html</a:t>
            </a:r>
            <a:endParaRPr lang="en-US" sz="1300" dirty="0" smtClean="0">
              <a:solidFill>
                <a:srgbClr val="FFFFFF"/>
              </a:solidFill>
              <a:latin typeface="Arial" pitchFamily="34" charset="0"/>
            </a:endParaRPr>
          </a:p>
        </p:txBody>
      </p:sp>
      <p:sp>
        <p:nvSpPr>
          <p:cNvPr id="2365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5029507-D3BF-4AE5-AF99-FBC7137503F5}" type="slidenum">
              <a:rPr lang="en-US" smtClean="0"/>
              <a:pPr eaLnBrk="1" hangingPunct="1">
                <a:defRPr/>
              </a:pPr>
              <a:t>131</a:t>
            </a:fld>
            <a:endParaRPr lang="en-US" smtClean="0"/>
          </a:p>
        </p:txBody>
      </p:sp>
      <p:sp>
        <p:nvSpPr>
          <p:cNvPr id="23654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00" smtClean="0">
              <a:solidFill>
                <a:srgbClr val="FFFFFF"/>
              </a:solidFill>
              <a:latin typeface="Arial" pitchFamily="34" charset="0"/>
            </a:endParaRPr>
          </a:p>
        </p:txBody>
      </p:sp>
      <p:sp>
        <p:nvSpPr>
          <p:cNvPr id="2375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8CC34C7-3A42-4AA6-B2C8-A1F6DC241A29}" type="slidenum">
              <a:rPr lang="en-US" smtClean="0"/>
              <a:pPr eaLnBrk="1" hangingPunct="1">
                <a:defRPr/>
              </a:pPr>
              <a:t>132</a:t>
            </a:fld>
            <a:endParaRPr lang="en-US" smtClean="0"/>
          </a:p>
        </p:txBody>
      </p:sp>
      <p:sp>
        <p:nvSpPr>
          <p:cNvPr id="23757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r>
              <a:rPr lang="en-US" sz="1300" dirty="0" smtClean="0">
                <a:latin typeface="Arial" pitchFamily="34" charset="0"/>
              </a:rPr>
              <a:t>The OPUS gateway page is found at http://geodesy.noaa.gov/OPUS/.</a:t>
            </a:r>
          </a:p>
        </p:txBody>
      </p:sp>
      <p:sp>
        <p:nvSpPr>
          <p:cNvPr id="2385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F63C15B-F4D2-4498-B6FA-2FCAFB7EB3A2}" type="slidenum">
              <a:rPr lang="en-US" smtClean="0"/>
              <a:pPr eaLnBrk="1" hangingPunct="1">
                <a:defRPr/>
              </a:pPr>
              <a:t>142</a:t>
            </a:fld>
            <a:endParaRPr lang="en-US" smtClean="0"/>
          </a:p>
        </p:txBody>
      </p:sp>
      <p:sp>
        <p:nvSpPr>
          <p:cNvPr id="23859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endParaRPr lang="en-US" sz="1300" smtClean="0">
              <a:latin typeface="Arial" pitchFamily="34" charset="0"/>
            </a:endParaRPr>
          </a:p>
        </p:txBody>
      </p:sp>
      <p:sp>
        <p:nvSpPr>
          <p:cNvPr id="2396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6C65F99-5CDC-459E-9CA2-20A8C0860936}" type="slidenum">
              <a:rPr lang="en-US" smtClean="0"/>
              <a:pPr eaLnBrk="1" hangingPunct="1">
                <a:defRPr/>
              </a:pPr>
              <a:t>143</a:t>
            </a:fld>
            <a:endParaRPr lang="en-US" smtClean="0"/>
          </a:p>
        </p:txBody>
      </p:sp>
      <p:sp>
        <p:nvSpPr>
          <p:cNvPr id="23962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5" indent="-3175" defTabSz="965200">
              <a:spcBef>
                <a:spcPct val="50000"/>
              </a:spcBef>
            </a:pPr>
            <a:endParaRPr lang="en-US" sz="1300" smtClean="0">
              <a:latin typeface="Arial" pitchFamily="34" charset="0"/>
            </a:endParaRPr>
          </a:p>
        </p:txBody>
      </p:sp>
      <p:sp>
        <p:nvSpPr>
          <p:cNvPr id="2406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BB3C476C-9648-4189-BF64-B9F2BFDC0924}" type="slidenum">
              <a:rPr lang="en-US" smtClean="0"/>
              <a:pPr eaLnBrk="1" hangingPunct="1">
                <a:defRPr/>
              </a:pPr>
              <a:t>144</a:t>
            </a:fld>
            <a:endParaRPr lang="en-US" smtClean="0"/>
          </a:p>
        </p:txBody>
      </p:sp>
      <p:sp>
        <p:nvSpPr>
          <p:cNvPr id="24064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63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8DFEBE7-A7CE-42BC-B57F-C977B35EB4AC}" type="slidenum">
              <a:rPr lang="en-US" smtClean="0"/>
              <a:pPr eaLnBrk="1" hangingPunct="1">
                <a:defRPr/>
              </a:pPr>
              <a:t>96</a:t>
            </a:fld>
            <a:endParaRPr lang="en-US" smtClean="0"/>
          </a:p>
        </p:txBody>
      </p:sp>
      <p:sp>
        <p:nvSpPr>
          <p:cNvPr id="22630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 OPUS “upload complete” page.</a:t>
            </a:r>
          </a:p>
        </p:txBody>
      </p:sp>
      <p:sp>
        <p:nvSpPr>
          <p:cNvPr id="2416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B49A263-0CAC-4389-A738-4295F626AA62}" type="slidenum">
              <a:rPr lang="en-US" smtClean="0"/>
              <a:pPr eaLnBrk="1" hangingPunct="1">
                <a:defRPr/>
              </a:pPr>
              <a:t>145</a:t>
            </a:fld>
            <a:endParaRPr lang="en-US" smtClean="0"/>
          </a:p>
        </p:txBody>
      </p:sp>
      <p:sp>
        <p:nvSpPr>
          <p:cNvPr id="24166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Mark 2126 has not been uploaded to the project before so the options to describe appear after upload.</a:t>
            </a:r>
          </a:p>
        </p:txBody>
      </p:sp>
      <p:sp>
        <p:nvSpPr>
          <p:cNvPr id="2426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7BF7C1F-5009-41CC-9C19-41E1BAF0B0D3}" type="slidenum">
              <a:rPr lang="en-US" smtClean="0"/>
              <a:pPr eaLnBrk="1" hangingPunct="1">
                <a:defRPr/>
              </a:pPr>
              <a:t>146</a:t>
            </a:fld>
            <a:endParaRPr lang="en-US" smtClean="0"/>
          </a:p>
        </p:txBody>
      </p:sp>
      <p:sp>
        <p:nvSpPr>
          <p:cNvPr id="24269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Mark 2126 metadata page (top).</a:t>
            </a:r>
          </a:p>
        </p:txBody>
      </p:sp>
      <p:sp>
        <p:nvSpPr>
          <p:cNvPr id="2437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6CB99E07-EE8A-4E13-8B7D-817403FBECB6}" type="slidenum">
              <a:rPr lang="en-US" smtClean="0"/>
              <a:pPr eaLnBrk="1" hangingPunct="1">
                <a:defRPr/>
              </a:pPr>
              <a:t>147</a:t>
            </a:fld>
            <a:endParaRPr lang="en-US" smtClean="0"/>
          </a:p>
        </p:txBody>
      </p:sp>
      <p:sp>
        <p:nvSpPr>
          <p:cNvPr id="24371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OPUS solution report for 2126275a.06o.</a:t>
            </a:r>
          </a:p>
        </p:txBody>
      </p:sp>
      <p:sp>
        <p:nvSpPr>
          <p:cNvPr id="2467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B5E8F0A-366B-4D03-8B18-687F82619B0A}" type="slidenum">
              <a:rPr lang="en-US" smtClean="0"/>
              <a:pPr eaLnBrk="1" hangingPunct="1">
                <a:defRPr/>
              </a:pPr>
              <a:t>148</a:t>
            </a:fld>
            <a:endParaRPr lang="en-US" smtClean="0"/>
          </a:p>
        </p:txBody>
      </p:sp>
      <p:sp>
        <p:nvSpPr>
          <p:cNvPr id="24678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498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03088019-1AC8-475F-84A3-009DB1728859}" type="slidenum">
              <a:rPr lang="en-US" smtClean="0"/>
              <a:pPr eaLnBrk="1" hangingPunct="1">
                <a:defRPr/>
              </a:pPr>
              <a:t>154</a:t>
            </a:fld>
            <a:endParaRPr lang="en-US" smtClean="0"/>
          </a:p>
        </p:txBody>
      </p:sp>
      <p:sp>
        <p:nvSpPr>
          <p:cNvPr id="24986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300" smtClean="0">
                <a:solidFill>
                  <a:schemeClr val="bg1"/>
                </a:solidFill>
                <a:latin typeface="Arial" pitchFamily="34" charset="0"/>
              </a:rPr>
              <a:t>This is the page for session 2006-274-A of “Training data set 1”. The components of this page are:</a:t>
            </a:r>
          </a:p>
        </p:txBody>
      </p:sp>
      <p:sp>
        <p:nvSpPr>
          <p:cNvPr id="2508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B0032E5-E654-4A6D-92D2-12D182DD9726}" type="slidenum">
              <a:rPr lang="en-US" smtClean="0"/>
              <a:pPr eaLnBrk="1" hangingPunct="1">
                <a:defRPr/>
              </a:pPr>
              <a:t>155</a:t>
            </a:fld>
            <a:endParaRPr lang="en-US" smtClean="0"/>
          </a:p>
        </p:txBody>
      </p:sp>
      <p:sp>
        <p:nvSpPr>
          <p:cNvPr id="2508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19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D745AD5-A19D-4900-9FFA-8761B5AD5550}" type="slidenum">
              <a:rPr lang="en-US" smtClean="0"/>
              <a:pPr eaLnBrk="1" hangingPunct="1">
                <a:defRPr/>
              </a:pPr>
              <a:t>156</a:t>
            </a:fld>
            <a:endParaRPr lang="en-US" smtClean="0"/>
          </a:p>
        </p:txBody>
      </p:sp>
      <p:sp>
        <p:nvSpPr>
          <p:cNvPr id="25190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29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FCD4680-43F5-4460-8BE1-FD2F37D41900}" type="slidenum">
              <a:rPr lang="en-US" smtClean="0"/>
              <a:pPr eaLnBrk="1" hangingPunct="1">
                <a:defRPr/>
              </a:pPr>
              <a:t>157</a:t>
            </a:fld>
            <a:endParaRPr lang="en-US" smtClean="0"/>
          </a:p>
        </p:txBody>
      </p:sp>
      <p:sp>
        <p:nvSpPr>
          <p:cNvPr id="2529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39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339235E-6AFD-4DD6-9D6D-4EED657AC6B4}" type="slidenum">
              <a:rPr lang="en-US" smtClean="0"/>
              <a:pPr eaLnBrk="1" hangingPunct="1">
                <a:defRPr/>
              </a:pPr>
              <a:t>158</a:t>
            </a:fld>
            <a:endParaRPr lang="en-US" smtClean="0"/>
          </a:p>
        </p:txBody>
      </p:sp>
      <p:sp>
        <p:nvSpPr>
          <p:cNvPr id="25395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49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BCBFB5E-CC29-4FFE-BEE1-913BAE3169E0}" type="slidenum">
              <a:rPr lang="en-US" smtClean="0"/>
              <a:pPr eaLnBrk="1" hangingPunct="1">
                <a:defRPr/>
              </a:pPr>
              <a:t>159</a:t>
            </a:fld>
            <a:endParaRPr lang="en-US" smtClean="0"/>
          </a:p>
        </p:txBody>
      </p:sp>
      <p:sp>
        <p:nvSpPr>
          <p:cNvPr id="25498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97</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60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350932B5-006A-4834-BD93-9F63B68330E6}" type="slidenum">
              <a:rPr lang="en-US" smtClean="0"/>
              <a:pPr eaLnBrk="1" hangingPunct="1">
                <a:defRPr/>
              </a:pPr>
              <a:t>160</a:t>
            </a:fld>
            <a:endParaRPr lang="en-US" smtClean="0"/>
          </a:p>
        </p:txBody>
      </p:sp>
      <p:sp>
        <p:nvSpPr>
          <p:cNvPr id="25600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70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DF117AC-B195-4A5B-986E-EB91F7D1B448}" type="slidenum">
              <a:rPr lang="en-US" smtClean="0"/>
              <a:pPr eaLnBrk="1" hangingPunct="1">
                <a:defRPr/>
              </a:pPr>
              <a:t>161</a:t>
            </a:fld>
            <a:endParaRPr lang="en-US" smtClean="0"/>
          </a:p>
        </p:txBody>
      </p:sp>
      <p:sp>
        <p:nvSpPr>
          <p:cNvPr id="25702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90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B2A8B37-C042-47D5-BD3A-37D13E223676}" type="slidenum">
              <a:rPr lang="en-US" smtClean="0"/>
              <a:pPr eaLnBrk="1" hangingPunct="1">
                <a:defRPr/>
              </a:pPr>
              <a:t>162</a:t>
            </a:fld>
            <a:endParaRPr lang="en-US" smtClean="0"/>
          </a:p>
        </p:txBody>
      </p:sp>
      <p:sp>
        <p:nvSpPr>
          <p:cNvPr id="25907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80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B259407-F55A-4316-876E-BD8B1606960E}" type="slidenum">
              <a:rPr lang="en-US" smtClean="0"/>
              <a:pPr eaLnBrk="1" hangingPunct="1">
                <a:defRPr/>
              </a:pPr>
              <a:t>163</a:t>
            </a:fld>
            <a:endParaRPr lang="en-US" smtClean="0"/>
          </a:p>
        </p:txBody>
      </p:sp>
      <p:sp>
        <p:nvSpPr>
          <p:cNvPr id="2580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01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FFDDB60-5F9D-442F-86E3-A562329D20AE}" type="slidenum">
              <a:rPr lang="en-US" smtClean="0"/>
              <a:pPr eaLnBrk="1" hangingPunct="1">
                <a:defRPr/>
              </a:pPr>
              <a:t>164</a:t>
            </a:fld>
            <a:endParaRPr lang="en-US" smtClean="0"/>
          </a:p>
        </p:txBody>
      </p:sp>
      <p:sp>
        <p:nvSpPr>
          <p:cNvPr id="26010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6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FD3FF87-6E37-475A-B5F1-13896E899488}" type="slidenum">
              <a:rPr lang="en-US" smtClean="0"/>
              <a:pPr eaLnBrk="1" hangingPunct="1">
                <a:defRPr/>
              </a:pPr>
              <a:t>165</a:t>
            </a:fld>
            <a:endParaRPr lang="en-US" smtClean="0"/>
          </a:p>
        </p:txBody>
      </p:sp>
      <p:sp>
        <p:nvSpPr>
          <p:cNvPr id="2764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just a suggestion. Generally, there is no right or wrong design. Always follow your project’s specifications.</a:t>
            </a:r>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EA594595-A2A6-4F8F-BC89-6D66621065BE}" type="slidenum">
              <a:rPr lang="en-US" smtClean="0"/>
              <a:pPr>
                <a:defRPr/>
              </a:pPr>
              <a:t>167</a:t>
            </a:fld>
            <a:endParaRPr lang="en-US"/>
          </a:p>
        </p:txBody>
      </p:sp>
    </p:spTree>
    <p:extLst>
      <p:ext uri="{BB962C8B-B14F-4D97-AF65-F5344CB8AC3E}">
        <p14:creationId xmlns:p14="http://schemas.microsoft.com/office/powerpoint/2010/main" val="224369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is just a suggestion. Generally, there is no right or wrong design. Always follow your project’s specifications.</a:t>
            </a:r>
            <a:endParaRPr lang="en-US" dirty="0" smtClean="0"/>
          </a:p>
          <a:p>
            <a:endParaRPr lang="en-US" dirty="0"/>
          </a:p>
        </p:txBody>
      </p:sp>
      <p:sp>
        <p:nvSpPr>
          <p:cNvPr id="4" name="Date Placeholder 3"/>
          <p:cNvSpPr>
            <a:spLocks noGrp="1"/>
          </p:cNvSpPr>
          <p:nvPr>
            <p:ph type="dt" idx="10"/>
          </p:nvPr>
        </p:nvSpPr>
        <p:spPr/>
        <p:txBody>
          <a:bodyPr/>
          <a:lstStyle/>
          <a:p>
            <a:pPr>
              <a:defRPr/>
            </a:pPr>
            <a:r>
              <a:rPr lang="en-US" smtClean="0"/>
              <a:t>New Developments for OPUS</a:t>
            </a:r>
            <a:endParaRPr lang="en-US"/>
          </a:p>
        </p:txBody>
      </p:sp>
      <p:sp>
        <p:nvSpPr>
          <p:cNvPr id="5" name="Slide Number Placeholder 4"/>
          <p:cNvSpPr>
            <a:spLocks noGrp="1"/>
          </p:cNvSpPr>
          <p:nvPr>
            <p:ph type="sldNum" sz="quarter" idx="11"/>
          </p:nvPr>
        </p:nvSpPr>
        <p:spPr/>
        <p:txBody>
          <a:bodyPr/>
          <a:lstStyle/>
          <a:p>
            <a:pPr>
              <a:defRPr/>
            </a:pPr>
            <a:fld id="{EA594595-A2A6-4F8F-BC89-6D66621065BE}" type="slidenum">
              <a:rPr lang="en-US" smtClean="0"/>
              <a:pPr>
                <a:defRPr/>
              </a:pPr>
              <a:t>168</a:t>
            </a:fld>
            <a:endParaRPr lang="en-US"/>
          </a:p>
        </p:txBody>
      </p:sp>
    </p:spTree>
    <p:extLst>
      <p:ext uri="{BB962C8B-B14F-4D97-AF65-F5344CB8AC3E}">
        <p14:creationId xmlns:p14="http://schemas.microsoft.com/office/powerpoint/2010/main" val="2087115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611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B4ED00A-E78B-4C5E-AC27-630A55EEB55A}" type="slidenum">
              <a:rPr lang="en-US" smtClean="0"/>
              <a:pPr eaLnBrk="1" hangingPunct="1">
                <a:defRPr/>
              </a:pPr>
              <a:t>171</a:t>
            </a:fld>
            <a:endParaRPr lang="en-US" smtClean="0"/>
          </a:p>
        </p:txBody>
      </p:sp>
      <p:sp>
        <p:nvSpPr>
          <p:cNvPr id="26112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21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1EE626C-7952-4892-B553-97CE04974863}" type="slidenum">
              <a:rPr lang="en-US" smtClean="0"/>
              <a:pPr eaLnBrk="1" hangingPunct="1">
                <a:defRPr/>
              </a:pPr>
              <a:t>172</a:t>
            </a:fld>
            <a:endParaRPr lang="en-US" smtClean="0"/>
          </a:p>
        </p:txBody>
      </p:sp>
      <p:sp>
        <p:nvSpPr>
          <p:cNvPr id="26214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98</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31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D5224CE-FDDA-48D2-B478-A70B499973CD}" type="slidenum">
              <a:rPr lang="en-US" smtClean="0"/>
              <a:pPr eaLnBrk="1" hangingPunct="1">
                <a:defRPr/>
              </a:pPr>
              <a:t>173</a:t>
            </a:fld>
            <a:endParaRPr lang="en-US" smtClean="0"/>
          </a:p>
        </p:txBody>
      </p:sp>
      <p:sp>
        <p:nvSpPr>
          <p:cNvPr id="26317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41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9ED3A25-0909-4DF6-BB4B-1510C006E818}" type="slidenum">
              <a:rPr lang="en-US" smtClean="0"/>
              <a:pPr eaLnBrk="1" hangingPunct="1">
                <a:defRPr/>
              </a:pPr>
              <a:t>174</a:t>
            </a:fld>
            <a:endParaRPr lang="en-US" smtClean="0"/>
          </a:p>
        </p:txBody>
      </p:sp>
      <p:sp>
        <p:nvSpPr>
          <p:cNvPr id="26419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52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F9F36B4-C10D-480F-BF01-D753A583FAC4}" type="slidenum">
              <a:rPr lang="en-US" smtClean="0"/>
              <a:pPr eaLnBrk="1" hangingPunct="1">
                <a:defRPr/>
              </a:pPr>
              <a:t>175</a:t>
            </a:fld>
            <a:endParaRPr lang="en-US" smtClean="0"/>
          </a:p>
        </p:txBody>
      </p:sp>
      <p:sp>
        <p:nvSpPr>
          <p:cNvPr id="26522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624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9DA34082-C698-4740-9E58-B1E580915D32}" type="slidenum">
              <a:rPr lang="en-US" smtClean="0"/>
              <a:pPr eaLnBrk="1" hangingPunct="1">
                <a:defRPr/>
              </a:pPr>
              <a:t>176</a:t>
            </a:fld>
            <a:endParaRPr lang="en-US" smtClean="0"/>
          </a:p>
        </p:txBody>
      </p:sp>
      <p:sp>
        <p:nvSpPr>
          <p:cNvPr id="26624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672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83FBD217-B6A7-4357-8725-43A6F79EEAA0}" type="slidenum">
              <a:rPr lang="en-US" smtClean="0"/>
              <a:pPr eaLnBrk="1" hangingPunct="1">
                <a:defRPr/>
              </a:pPr>
              <a:t>177</a:t>
            </a:fld>
            <a:endParaRPr lang="en-US" smtClean="0"/>
          </a:p>
        </p:txBody>
      </p:sp>
      <p:sp>
        <p:nvSpPr>
          <p:cNvPr id="26726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 column headers are links to individual Sessions (and later, solutions).</a:t>
            </a:r>
          </a:p>
        </p:txBody>
      </p:sp>
      <p:sp>
        <p:nvSpPr>
          <p:cNvPr id="26829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6046E59-CB01-4BDE-9166-E8802814F003}" type="slidenum">
              <a:rPr lang="en-US" smtClean="0"/>
              <a:pPr eaLnBrk="1" hangingPunct="1">
                <a:defRPr/>
              </a:pPr>
              <a:t>178</a:t>
            </a:fld>
            <a:endParaRPr lang="en-US" smtClean="0"/>
          </a:p>
        </p:txBody>
      </p:sp>
      <p:sp>
        <p:nvSpPr>
          <p:cNvPr id="26829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The row headers are links to individual marks.</a:t>
            </a:r>
          </a:p>
        </p:txBody>
      </p:sp>
      <p:sp>
        <p:nvSpPr>
          <p:cNvPr id="2693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47E7312-4700-4784-9802-405933378B44}" type="slidenum">
              <a:rPr lang="en-US" smtClean="0"/>
              <a:pPr eaLnBrk="1" hangingPunct="1">
                <a:defRPr/>
              </a:pPr>
              <a:t>179</a:t>
            </a:fld>
            <a:endParaRPr lang="en-US" smtClean="0"/>
          </a:p>
        </p:txBody>
      </p:sp>
      <p:sp>
        <p:nvSpPr>
          <p:cNvPr id="26931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03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2051B5B-BC3B-4B69-A6F1-373DC6EECCA9}" type="slidenum">
              <a:rPr lang="en-US" smtClean="0"/>
              <a:pPr eaLnBrk="1" hangingPunct="1">
                <a:defRPr/>
              </a:pPr>
              <a:t>180</a:t>
            </a:fld>
            <a:endParaRPr lang="en-US" smtClean="0"/>
          </a:p>
        </p:txBody>
      </p:sp>
      <p:sp>
        <p:nvSpPr>
          <p:cNvPr id="27034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341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02C7707-1402-49F4-B7D7-3728324ABA1B}" type="slidenum">
              <a:rPr lang="en-US" smtClean="0"/>
              <a:pPr eaLnBrk="1" hangingPunct="1">
                <a:defRPr/>
              </a:pPr>
              <a:t>181</a:t>
            </a:fld>
            <a:endParaRPr lang="en-US" smtClean="0"/>
          </a:p>
        </p:txBody>
      </p:sp>
      <p:sp>
        <p:nvSpPr>
          <p:cNvPr id="27341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44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DDB040BE-8F5D-4387-9C9F-5AB86E975D95}" type="slidenum">
              <a:rPr lang="en-US" smtClean="0"/>
              <a:pPr eaLnBrk="1" hangingPunct="1">
                <a:defRPr/>
              </a:pPr>
              <a:t>182</a:t>
            </a:fld>
            <a:endParaRPr lang="en-US" smtClean="0"/>
          </a:p>
        </p:txBody>
      </p:sp>
      <p:sp>
        <p:nvSpPr>
          <p:cNvPr id="27443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99</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54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0EFA307-CC68-4B57-BF21-740C9C2E0A52}" type="slidenum">
              <a:rPr lang="en-US" smtClean="0"/>
              <a:pPr eaLnBrk="1" hangingPunct="1">
                <a:defRPr/>
              </a:pPr>
              <a:t>183</a:t>
            </a:fld>
            <a:endParaRPr lang="en-US" smtClean="0"/>
          </a:p>
        </p:txBody>
      </p:sp>
      <p:sp>
        <p:nvSpPr>
          <p:cNvPr id="275461"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750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5EF1CB5D-E4C9-48DF-92BA-03A4CB566DFE}" type="slidenum">
              <a:rPr lang="en-US" smtClean="0"/>
              <a:pPr eaLnBrk="1" hangingPunct="1">
                <a:defRPr/>
              </a:pPr>
              <a:t>184</a:t>
            </a:fld>
            <a:endParaRPr lang="en-US" smtClean="0"/>
          </a:p>
        </p:txBody>
      </p:sp>
      <p:sp>
        <p:nvSpPr>
          <p:cNvPr id="27750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85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E0FC9F57-516D-4D9E-8CDE-C0E31A55BB06}" type="slidenum">
              <a:rPr lang="en-US" smtClean="0"/>
              <a:pPr eaLnBrk="1" hangingPunct="1">
                <a:defRPr/>
              </a:pPr>
              <a:t>185</a:t>
            </a:fld>
            <a:endParaRPr lang="en-US" smtClean="0"/>
          </a:p>
        </p:txBody>
      </p:sp>
      <p:sp>
        <p:nvSpPr>
          <p:cNvPr id="2785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95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1C92BFE7-C3EE-496F-A96D-4C19EC95567A}" type="slidenum">
              <a:rPr lang="en-US" smtClean="0"/>
              <a:pPr eaLnBrk="1" hangingPunct="1">
                <a:defRPr/>
              </a:pPr>
              <a:t>186</a:t>
            </a:fld>
            <a:endParaRPr lang="en-US" smtClean="0"/>
          </a:p>
        </p:txBody>
      </p:sp>
      <p:sp>
        <p:nvSpPr>
          <p:cNvPr id="279557"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816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2A29ED3F-3F21-4784-9E9C-BEA22CB325F8}" type="slidenum">
              <a:rPr lang="en-US" smtClean="0"/>
              <a:pPr eaLnBrk="1" hangingPunct="1">
                <a:defRPr/>
              </a:pPr>
              <a:t>187</a:t>
            </a:fld>
            <a:endParaRPr lang="en-US" smtClean="0"/>
          </a:p>
        </p:txBody>
      </p:sp>
      <p:sp>
        <p:nvSpPr>
          <p:cNvPr id="28160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764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CFD3FF87-6E37-475A-B5F1-13896E899488}" type="slidenum">
              <a:rPr lang="en-US" smtClean="0"/>
              <a:pPr eaLnBrk="1" hangingPunct="1">
                <a:defRPr/>
              </a:pPr>
              <a:t>188</a:t>
            </a:fld>
            <a:endParaRPr lang="en-US" smtClean="0"/>
          </a:p>
        </p:txBody>
      </p:sp>
      <p:sp>
        <p:nvSpPr>
          <p:cNvPr id="2764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Going back to the manager’s page, now let’s go to a mark.</a:t>
            </a:r>
          </a:p>
        </p:txBody>
      </p:sp>
      <p:sp>
        <p:nvSpPr>
          <p:cNvPr id="2826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2EF6595-A406-4C38-B0FC-8E3D5C75591D}" type="slidenum">
              <a:rPr lang="en-US" smtClean="0"/>
              <a:pPr eaLnBrk="1" hangingPunct="1">
                <a:defRPr/>
              </a:pPr>
              <a:t>189</a:t>
            </a:fld>
            <a:endParaRPr lang="en-US" smtClean="0"/>
          </a:p>
        </p:txBody>
      </p:sp>
      <p:sp>
        <p:nvSpPr>
          <p:cNvPr id="282629"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Mark 2126 page (top).</a:t>
            </a:r>
          </a:p>
          <a:p>
            <a:r>
              <a:rPr lang="en-US" dirty="0" smtClean="0">
                <a:latin typeface="Arial" pitchFamily="34" charset="0"/>
              </a:rPr>
              <a:t>Note that this is the page the manager sees. Others will see a slightly different presentation.</a:t>
            </a: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190</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191</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192</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101</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193</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194</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195</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196</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2836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471C4461-92E4-47CB-A4C3-E661A27C4F96}" type="slidenum">
              <a:rPr lang="en-US" smtClean="0"/>
              <a:pPr eaLnBrk="1" hangingPunct="1">
                <a:defRPr/>
              </a:pPr>
              <a:t>197</a:t>
            </a:fld>
            <a:endParaRPr lang="en-US" smtClean="0"/>
          </a:p>
        </p:txBody>
      </p:sp>
      <p:sp>
        <p:nvSpPr>
          <p:cNvPr id="28365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528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84F6F21-D9C5-4A94-9FFC-3166B76303FA}" type="slidenum">
              <a:rPr lang="en-US" smtClean="0"/>
              <a:pPr eaLnBrk="1" hangingPunct="1">
                <a:defRPr/>
              </a:pPr>
              <a:t>199</a:t>
            </a:fld>
            <a:endParaRPr lang="en-US" smtClean="0"/>
          </a:p>
        </p:txBody>
      </p:sp>
      <p:sp>
        <p:nvSpPr>
          <p:cNvPr id="225285"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5283"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175" y="871538"/>
            <a:ext cx="3910013" cy="2976562"/>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226307" name="Notes Placeholder 2"/>
          <p:cNvSpPr>
            <a:spLocks noGrp="1"/>
          </p:cNvSpPr>
          <p:nvPr>
            <p:ph type="body" sz="quarter" idx="1"/>
          </p:nvPr>
        </p:nvSpPr>
        <p:spPr>
          <a:xfrm>
            <a:off x="984250" y="4138613"/>
            <a:ext cx="448945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Times New Roman" pitchFamily="18" charset="0"/>
              <a:buChar char="•"/>
            </a:pPr>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273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6071B70-00F8-4E8F-B77D-44B545162CB9}" type="slidenum">
              <a:rPr lang="en-US" smtClean="0"/>
              <a:pPr eaLnBrk="1" hangingPunct="1">
                <a:defRPr/>
              </a:pPr>
              <a:t>104</a:t>
            </a:fld>
            <a:endParaRPr lang="en-US" smtClean="0"/>
          </a:p>
        </p:txBody>
      </p:sp>
      <p:sp>
        <p:nvSpPr>
          <p:cNvPr id="227333" name="Date Placeholder 4"/>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mtClean="0"/>
              <a:t>New Developments for OPUS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33043-3DF8-4E26-8BC8-B77CFB13DF67}" type="slidenum">
              <a:rPr lang="en-US"/>
              <a:pPr>
                <a:defRPr/>
              </a:pPr>
              <a:t>‹#›</a:t>
            </a:fld>
            <a:endParaRPr lang="en-US"/>
          </a:p>
        </p:txBody>
      </p:sp>
    </p:spTree>
    <p:extLst>
      <p:ext uri="{BB962C8B-B14F-4D97-AF65-F5344CB8AC3E}">
        <p14:creationId xmlns:p14="http://schemas.microsoft.com/office/powerpoint/2010/main" val="235462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D5965C-321C-4DEA-B8D5-EDA1676A5470}" type="slidenum">
              <a:rPr lang="en-US"/>
              <a:pPr>
                <a:defRPr/>
              </a:pPr>
              <a:t>‹#›</a:t>
            </a:fld>
            <a:endParaRPr lang="en-US"/>
          </a:p>
        </p:txBody>
      </p:sp>
    </p:spTree>
    <p:extLst>
      <p:ext uri="{BB962C8B-B14F-4D97-AF65-F5344CB8AC3E}">
        <p14:creationId xmlns:p14="http://schemas.microsoft.com/office/powerpoint/2010/main" val="409747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18F0B-CE73-4D8E-97AF-6094008F9A5B}" type="slidenum">
              <a:rPr lang="en-US"/>
              <a:pPr>
                <a:defRPr/>
              </a:pPr>
              <a:t>‹#›</a:t>
            </a:fld>
            <a:endParaRPr lang="en-US"/>
          </a:p>
        </p:txBody>
      </p:sp>
    </p:spTree>
    <p:extLst>
      <p:ext uri="{BB962C8B-B14F-4D97-AF65-F5344CB8AC3E}">
        <p14:creationId xmlns:p14="http://schemas.microsoft.com/office/powerpoint/2010/main" val="261006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A04C1E-40A0-4D92-B5F7-8405AC708C81}" type="slidenum">
              <a:rPr lang="en-US"/>
              <a:pPr>
                <a:defRPr/>
              </a:pPr>
              <a:t>‹#›</a:t>
            </a:fld>
            <a:endParaRPr lang="en-US"/>
          </a:p>
        </p:txBody>
      </p:sp>
    </p:spTree>
    <p:extLst>
      <p:ext uri="{BB962C8B-B14F-4D97-AF65-F5344CB8AC3E}">
        <p14:creationId xmlns:p14="http://schemas.microsoft.com/office/powerpoint/2010/main" val="1535281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6A690-9C76-40E1-BEFF-BE61A990D4EA}" type="slidenum">
              <a:rPr lang="en-US"/>
              <a:pPr>
                <a:defRPr/>
              </a:pPr>
              <a:t>‹#›</a:t>
            </a:fld>
            <a:endParaRPr lang="en-US"/>
          </a:p>
        </p:txBody>
      </p:sp>
    </p:spTree>
    <p:extLst>
      <p:ext uri="{BB962C8B-B14F-4D97-AF65-F5344CB8AC3E}">
        <p14:creationId xmlns:p14="http://schemas.microsoft.com/office/powerpoint/2010/main" val="363918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Date Placeholder 6"/>
          <p:cNvSpPr>
            <a:spLocks noGrp="1"/>
          </p:cNvSpPr>
          <p:nvPr>
            <p:ph type="dt" sz="half" idx="11"/>
          </p:nvPr>
        </p:nvSpPr>
        <p:spPr/>
        <p:txBody>
          <a:bodyPr/>
          <a:lstStyle>
            <a:lvl1pPr>
              <a:defRPr/>
            </a:lvl1pPr>
          </a:lstStyle>
          <a:p>
            <a:pPr>
              <a:defRPr/>
            </a:pPr>
            <a:r>
              <a:rPr lang="en-US" smtClean="0"/>
              <a:t>2013 LSPS Shreveport, LA</a:t>
            </a:r>
            <a:endParaRPr lang="en-US" dirty="0"/>
          </a:p>
        </p:txBody>
      </p:sp>
      <p:sp>
        <p:nvSpPr>
          <p:cNvPr id="6" name="Slide Number Placeholder 7"/>
          <p:cNvSpPr>
            <a:spLocks noGrp="1"/>
          </p:cNvSpPr>
          <p:nvPr>
            <p:ph type="sldNum" sz="quarter" idx="12"/>
          </p:nvPr>
        </p:nvSpPr>
        <p:spPr/>
        <p:txBody>
          <a:bodyPr/>
          <a:lstStyle>
            <a:lvl1pPr>
              <a:defRPr sz="1000">
                <a:solidFill>
                  <a:schemeClr val="tx1"/>
                </a:solidFill>
              </a:defRPr>
            </a:lvl1pPr>
          </a:lstStyle>
          <a:p>
            <a:pPr>
              <a:defRPr/>
            </a:pPr>
            <a:fld id="{1ED04ADC-6A7D-4EAC-84BE-AC696452133E}" type="slidenum">
              <a:rPr lang="en-US"/>
              <a:pPr>
                <a:defRPr/>
              </a:pPr>
              <a:t>‹#›</a:t>
            </a:fld>
            <a:endParaRPr lang="en-US" dirty="0"/>
          </a:p>
        </p:txBody>
      </p:sp>
    </p:spTree>
    <p:extLst>
      <p:ext uri="{BB962C8B-B14F-4D97-AF65-F5344CB8AC3E}">
        <p14:creationId xmlns:p14="http://schemas.microsoft.com/office/powerpoint/2010/main" val="1358458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C62535-31B9-4961-A8D9-7DF8E95E241E}" type="slidenum">
              <a:rPr lang="en-US"/>
              <a:pPr>
                <a:defRPr/>
              </a:pPr>
              <a:t>‹#›</a:t>
            </a:fld>
            <a:endParaRPr lang="en-US"/>
          </a:p>
        </p:txBody>
      </p:sp>
    </p:spTree>
    <p:extLst>
      <p:ext uri="{BB962C8B-B14F-4D97-AF65-F5344CB8AC3E}">
        <p14:creationId xmlns:p14="http://schemas.microsoft.com/office/powerpoint/2010/main" val="3842220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B0C153-046B-4E27-AC36-E7B197B0C990}" type="slidenum">
              <a:rPr lang="en-US"/>
              <a:pPr>
                <a:defRPr/>
              </a:pPr>
              <a:t>‹#›</a:t>
            </a:fld>
            <a:endParaRPr lang="en-US"/>
          </a:p>
        </p:txBody>
      </p:sp>
    </p:spTree>
    <p:extLst>
      <p:ext uri="{BB962C8B-B14F-4D97-AF65-F5344CB8AC3E}">
        <p14:creationId xmlns:p14="http://schemas.microsoft.com/office/powerpoint/2010/main" val="869379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101933-DF57-4FD4-9AFA-7A962FDE964D}" type="slidenum">
              <a:rPr lang="en-US"/>
              <a:pPr>
                <a:defRPr/>
              </a:pPr>
              <a:t>‹#›</a:t>
            </a:fld>
            <a:endParaRPr lang="en-US"/>
          </a:p>
        </p:txBody>
      </p:sp>
    </p:spTree>
    <p:extLst>
      <p:ext uri="{BB962C8B-B14F-4D97-AF65-F5344CB8AC3E}">
        <p14:creationId xmlns:p14="http://schemas.microsoft.com/office/powerpoint/2010/main" val="1523818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5240DD-DA2B-4710-9D6A-12D7F88B50DB}" type="slidenum">
              <a:rPr lang="en-US"/>
              <a:pPr>
                <a:defRPr/>
              </a:pPr>
              <a:t>‹#›</a:t>
            </a:fld>
            <a:endParaRPr lang="en-US"/>
          </a:p>
        </p:txBody>
      </p:sp>
    </p:spTree>
    <p:extLst>
      <p:ext uri="{BB962C8B-B14F-4D97-AF65-F5344CB8AC3E}">
        <p14:creationId xmlns:p14="http://schemas.microsoft.com/office/powerpoint/2010/main" val="3573417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54082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F5F33-99A2-4EB6-9F8C-20BB440EC76C}" type="slidenum">
              <a:rPr lang="en-US"/>
              <a:pPr>
                <a:defRPr/>
              </a:pPr>
              <a:t>‹#›</a:t>
            </a:fld>
            <a:endParaRPr lang="en-US"/>
          </a:p>
        </p:txBody>
      </p:sp>
    </p:spTree>
    <p:extLst>
      <p:ext uri="{BB962C8B-B14F-4D97-AF65-F5344CB8AC3E}">
        <p14:creationId xmlns:p14="http://schemas.microsoft.com/office/powerpoint/2010/main" val="1001715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B98CC4-5D6A-44D9-B4D1-BE2BE4FDCA7B}" type="slidenum">
              <a:rPr lang="en-US"/>
              <a:pPr>
                <a:defRPr/>
              </a:pPr>
              <a:t>‹#›</a:t>
            </a:fld>
            <a:endParaRPr lang="en-US"/>
          </a:p>
        </p:txBody>
      </p:sp>
    </p:spTree>
    <p:extLst>
      <p:ext uri="{BB962C8B-B14F-4D97-AF65-F5344CB8AC3E}">
        <p14:creationId xmlns:p14="http://schemas.microsoft.com/office/powerpoint/2010/main" val="109902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D9D2E-39AC-4086-960E-8463A1EA676D}" type="slidenum">
              <a:rPr lang="en-US"/>
              <a:pPr>
                <a:defRPr/>
              </a:pPr>
              <a:t>‹#›</a:t>
            </a:fld>
            <a:endParaRPr lang="en-US"/>
          </a:p>
        </p:txBody>
      </p:sp>
    </p:spTree>
    <p:extLst>
      <p:ext uri="{BB962C8B-B14F-4D97-AF65-F5344CB8AC3E}">
        <p14:creationId xmlns:p14="http://schemas.microsoft.com/office/powerpoint/2010/main" val="545662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84E473-75B3-46E3-AC75-50F6010C4A2E}" type="slidenum">
              <a:rPr lang="en-US"/>
              <a:pPr>
                <a:defRPr/>
              </a:pPr>
              <a:t>‹#›</a:t>
            </a:fld>
            <a:endParaRPr lang="en-US"/>
          </a:p>
        </p:txBody>
      </p:sp>
    </p:spTree>
    <p:extLst>
      <p:ext uri="{BB962C8B-B14F-4D97-AF65-F5344CB8AC3E}">
        <p14:creationId xmlns:p14="http://schemas.microsoft.com/office/powerpoint/2010/main" val="4011994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CF6CD3-706C-4FE7-85CB-906A0F6F7918}" type="slidenum">
              <a:rPr lang="en-US"/>
              <a:pPr>
                <a:defRPr/>
              </a:pPr>
              <a:t>‹#›</a:t>
            </a:fld>
            <a:endParaRPr lang="en-US"/>
          </a:p>
        </p:txBody>
      </p:sp>
    </p:spTree>
    <p:extLst>
      <p:ext uri="{BB962C8B-B14F-4D97-AF65-F5344CB8AC3E}">
        <p14:creationId xmlns:p14="http://schemas.microsoft.com/office/powerpoint/2010/main" val="317132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671808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9A8D9C-1E25-45F5-B055-38C75F05C37D}" type="slidenum">
              <a:rPr lang="en-US"/>
              <a:pPr>
                <a:defRPr/>
              </a:pPr>
              <a:t>‹#›</a:t>
            </a:fld>
            <a:endParaRPr lang="en-US"/>
          </a:p>
        </p:txBody>
      </p:sp>
    </p:spTree>
    <p:extLst>
      <p:ext uri="{BB962C8B-B14F-4D97-AF65-F5344CB8AC3E}">
        <p14:creationId xmlns:p14="http://schemas.microsoft.com/office/powerpoint/2010/main" val="2779017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4DD9C1-655A-43E7-979F-BDF6495BA82C}" type="slidenum">
              <a:rPr lang="en-US"/>
              <a:pPr>
                <a:defRPr/>
              </a:pPr>
              <a:t>‹#›</a:t>
            </a:fld>
            <a:endParaRPr lang="en-US"/>
          </a:p>
        </p:txBody>
      </p:sp>
    </p:spTree>
    <p:extLst>
      <p:ext uri="{BB962C8B-B14F-4D97-AF65-F5344CB8AC3E}">
        <p14:creationId xmlns:p14="http://schemas.microsoft.com/office/powerpoint/2010/main" val="2698604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A2AD4D-3A60-4105-B4D3-3186A6120A91}" type="slidenum">
              <a:rPr lang="en-US"/>
              <a:pPr>
                <a:defRPr/>
              </a:pPr>
              <a:t>‹#›</a:t>
            </a:fld>
            <a:endParaRPr lang="en-US"/>
          </a:p>
        </p:txBody>
      </p:sp>
    </p:spTree>
    <p:extLst>
      <p:ext uri="{BB962C8B-B14F-4D97-AF65-F5344CB8AC3E}">
        <p14:creationId xmlns:p14="http://schemas.microsoft.com/office/powerpoint/2010/main" val="283873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97E7DD-CD10-47CC-964E-648293715912}" type="slidenum">
              <a:rPr lang="en-US"/>
              <a:pPr>
                <a:defRPr/>
              </a:pPr>
              <a:t>‹#›</a:t>
            </a:fld>
            <a:endParaRPr lang="en-US"/>
          </a:p>
        </p:txBody>
      </p:sp>
    </p:spTree>
    <p:extLst>
      <p:ext uri="{BB962C8B-B14F-4D97-AF65-F5344CB8AC3E}">
        <p14:creationId xmlns:p14="http://schemas.microsoft.com/office/powerpoint/2010/main" val="1653756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3CDC1C8-2F2E-4F35-995D-CB8BEB8C3D88}" type="slidenum">
              <a:rPr lang="en-US"/>
              <a:pPr>
                <a:defRPr/>
              </a:pPr>
              <a:t>‹#›</a:t>
            </a:fld>
            <a:endParaRPr lang="en-US"/>
          </a:p>
        </p:txBody>
      </p:sp>
    </p:spTree>
    <p:extLst>
      <p:ext uri="{BB962C8B-B14F-4D97-AF65-F5344CB8AC3E}">
        <p14:creationId xmlns:p14="http://schemas.microsoft.com/office/powerpoint/2010/main" val="303516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B9314-36D4-44B5-B221-253D43F5A119}" type="slidenum">
              <a:rPr lang="en-US"/>
              <a:pPr>
                <a:defRPr/>
              </a:pPr>
              <a:t>‹#›</a:t>
            </a:fld>
            <a:endParaRPr lang="en-US"/>
          </a:p>
        </p:txBody>
      </p:sp>
    </p:spTree>
    <p:extLst>
      <p:ext uri="{BB962C8B-B14F-4D97-AF65-F5344CB8AC3E}">
        <p14:creationId xmlns:p14="http://schemas.microsoft.com/office/powerpoint/2010/main" val="1718527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176373-6F8F-4BA7-8AC6-BFDAA95C9887}" type="slidenum">
              <a:rPr lang="en-US"/>
              <a:pPr>
                <a:defRPr/>
              </a:pPr>
              <a:t>‹#›</a:t>
            </a:fld>
            <a:endParaRPr lang="en-US"/>
          </a:p>
        </p:txBody>
      </p:sp>
    </p:spTree>
    <p:extLst>
      <p:ext uri="{BB962C8B-B14F-4D97-AF65-F5344CB8AC3E}">
        <p14:creationId xmlns:p14="http://schemas.microsoft.com/office/powerpoint/2010/main" val="2983095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7683F67-2A07-426A-AC55-19DBE7961D93}" type="slidenum">
              <a:rPr lang="en-US"/>
              <a:pPr>
                <a:defRPr/>
              </a:pPr>
              <a:t>‹#›</a:t>
            </a:fld>
            <a:endParaRPr lang="en-US"/>
          </a:p>
        </p:txBody>
      </p:sp>
    </p:spTree>
    <p:extLst>
      <p:ext uri="{BB962C8B-B14F-4D97-AF65-F5344CB8AC3E}">
        <p14:creationId xmlns:p14="http://schemas.microsoft.com/office/powerpoint/2010/main" val="145531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A542E2-4ABA-4983-B741-7A4B96E154E8}" type="slidenum">
              <a:rPr lang="en-US"/>
              <a:pPr>
                <a:defRPr/>
              </a:pPr>
              <a:t>‹#›</a:t>
            </a:fld>
            <a:endParaRPr lang="en-US"/>
          </a:p>
        </p:txBody>
      </p:sp>
    </p:spTree>
    <p:extLst>
      <p:ext uri="{BB962C8B-B14F-4D97-AF65-F5344CB8AC3E}">
        <p14:creationId xmlns:p14="http://schemas.microsoft.com/office/powerpoint/2010/main" val="3614379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4CB5EC-1198-4CE1-B4B5-F178E7D33E17}" type="slidenum">
              <a:rPr lang="en-US"/>
              <a:pPr>
                <a:defRPr/>
              </a:pPr>
              <a:t>‹#›</a:t>
            </a:fld>
            <a:endParaRPr lang="en-US"/>
          </a:p>
        </p:txBody>
      </p:sp>
    </p:spTree>
    <p:extLst>
      <p:ext uri="{BB962C8B-B14F-4D97-AF65-F5344CB8AC3E}">
        <p14:creationId xmlns:p14="http://schemas.microsoft.com/office/powerpoint/2010/main" val="387476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41571B-5135-4926-AF72-9CFCFA46658F}" type="slidenum">
              <a:rPr lang="en-US"/>
              <a:pPr>
                <a:defRPr/>
              </a:pPr>
              <a:t>‹#›</a:t>
            </a:fld>
            <a:endParaRPr lang="en-US"/>
          </a:p>
        </p:txBody>
      </p:sp>
    </p:spTree>
    <p:extLst>
      <p:ext uri="{BB962C8B-B14F-4D97-AF65-F5344CB8AC3E}">
        <p14:creationId xmlns:p14="http://schemas.microsoft.com/office/powerpoint/2010/main" val="276492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2013 LSPS Shreveport, LA</a:t>
            </a: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D959C2-9AA9-415D-A7BC-F5820F5D34B3}" type="slidenum">
              <a:rPr lang="en-US"/>
              <a:pPr>
                <a:defRPr/>
              </a:pPr>
              <a:t>‹#›</a:t>
            </a:fld>
            <a:endParaRPr lang="en-US"/>
          </a:p>
        </p:txBody>
      </p:sp>
    </p:spTree>
    <p:extLst>
      <p:ext uri="{BB962C8B-B14F-4D97-AF65-F5344CB8AC3E}">
        <p14:creationId xmlns:p14="http://schemas.microsoft.com/office/powerpoint/2010/main" val="40023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6FE08A-B97A-4B62-BFCE-03165AA31F92}" type="slidenum">
              <a:rPr lang="en-US"/>
              <a:pPr>
                <a:defRPr/>
              </a:pPr>
              <a:t>‹#›</a:t>
            </a:fld>
            <a:endParaRPr lang="en-US"/>
          </a:p>
        </p:txBody>
      </p:sp>
    </p:spTree>
    <p:extLst>
      <p:ext uri="{BB962C8B-B14F-4D97-AF65-F5344CB8AC3E}">
        <p14:creationId xmlns:p14="http://schemas.microsoft.com/office/powerpoint/2010/main" val="222476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3C1271-8DF9-4DDB-A4F3-A44B2871B1DA}" type="slidenum">
              <a:rPr lang="en-US"/>
              <a:pPr>
                <a:defRPr/>
              </a:pPr>
              <a:t>‹#›</a:t>
            </a:fld>
            <a:endParaRPr lang="en-US"/>
          </a:p>
        </p:txBody>
      </p:sp>
    </p:spTree>
    <p:extLst>
      <p:ext uri="{BB962C8B-B14F-4D97-AF65-F5344CB8AC3E}">
        <p14:creationId xmlns:p14="http://schemas.microsoft.com/office/powerpoint/2010/main" val="320660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E51252-3EB0-4B14-AC4F-02C2929FCD19}" type="slidenum">
              <a:rPr lang="en-US"/>
              <a:pPr>
                <a:defRPr/>
              </a:pPr>
              <a:t>‹#›</a:t>
            </a:fld>
            <a:endParaRPr lang="en-US"/>
          </a:p>
        </p:txBody>
      </p:sp>
    </p:spTree>
    <p:extLst>
      <p:ext uri="{BB962C8B-B14F-4D97-AF65-F5344CB8AC3E}">
        <p14:creationId xmlns:p14="http://schemas.microsoft.com/office/powerpoint/2010/main" val="1413035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70374C-FC29-4944-B845-C948345F749F}" type="slidenum">
              <a:rPr lang="en-US"/>
              <a:pPr>
                <a:defRPr/>
              </a:pPr>
              <a:t>‹#›</a:t>
            </a:fld>
            <a:endParaRPr lang="en-US"/>
          </a:p>
        </p:txBody>
      </p:sp>
    </p:spTree>
    <p:extLst>
      <p:ext uri="{BB962C8B-B14F-4D97-AF65-F5344CB8AC3E}">
        <p14:creationId xmlns:p14="http://schemas.microsoft.com/office/powerpoint/2010/main" val="148823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50840A-BFCC-4D90-A2D2-9536B2D6F896}" type="slidenum">
              <a:rPr lang="en-US"/>
              <a:pPr>
                <a:defRPr/>
              </a:pPr>
              <a:t>‹#›</a:t>
            </a:fld>
            <a:endParaRPr lang="en-US"/>
          </a:p>
        </p:txBody>
      </p:sp>
    </p:spTree>
    <p:extLst>
      <p:ext uri="{BB962C8B-B14F-4D97-AF65-F5344CB8AC3E}">
        <p14:creationId xmlns:p14="http://schemas.microsoft.com/office/powerpoint/2010/main" val="95755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2013 LSPS Shreveport, LA</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B00B-B4B7-4E25-8087-ABF4DC2EB68E}" type="slidenum">
              <a:rPr lang="en-US"/>
              <a:pPr>
                <a:defRPr/>
              </a:pPr>
              <a:t>‹#›</a:t>
            </a:fld>
            <a:endParaRPr lang="en-US"/>
          </a:p>
        </p:txBody>
      </p:sp>
    </p:spTree>
    <p:extLst>
      <p:ext uri="{BB962C8B-B14F-4D97-AF65-F5344CB8AC3E}">
        <p14:creationId xmlns:p14="http://schemas.microsoft.com/office/powerpoint/2010/main" val="22290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r>
              <a:rPr lang="en-US" smtClean="0"/>
              <a:t>2013 LSPS Shreveport, LA</a:t>
            </a: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77396A26-100D-4615-9BB9-78B25EC8644C}" type="slidenum">
              <a:rPr lang="en-US"/>
              <a:pPr>
                <a:defRPr/>
              </a:pPr>
              <a:t>‹#›</a:t>
            </a:fld>
            <a:endParaRPr lang="en-US"/>
          </a:p>
        </p:txBody>
      </p:sp>
      <p:sp>
        <p:nvSpPr>
          <p:cNvPr id="10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2" name="Picture 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28600" y="228600"/>
            <a:ext cx="117633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3" name="Picture 9" descr="doc_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96200" y="228600"/>
            <a:ext cx="12192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Lst>
  <p:hf hdr="0" ft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r>
              <a:rPr lang="en-US" smtClean="0"/>
              <a:t>2013 LSPS Shreveport, LA</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7D0D52C-9BA2-4115-A938-947186676A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101" r:id="rId2"/>
    <p:sldLayoutId id="2147484082" r:id="rId3"/>
    <p:sldLayoutId id="2147484083" r:id="rId4"/>
    <p:sldLayoutId id="2147484084" r:id="rId5"/>
    <p:sldLayoutId id="2147484085" r:id="rId6"/>
    <p:sldLayoutId id="2147484102" r:id="rId7"/>
    <p:sldLayoutId id="2147484086" r:id="rId8"/>
    <p:sldLayoutId id="2147484087" r:id="rId9"/>
    <p:sldLayoutId id="2147484088" r:id="rId10"/>
    <p:sldLayoutId id="2147484089" r:id="rId11"/>
    <p:sldLayoutId id="2147484103" r:id="rId1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r>
              <a:rPr lang="en-US" smtClean="0"/>
              <a:t>2013 LSPS Shreveport, LA</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64CE64EB-9DFA-4A22-BECD-8C5910FE16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1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1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1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1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1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1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1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0" y="2541588"/>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dirty="0"/>
              <a:t>Dr. Mark </a:t>
            </a:r>
            <a:r>
              <a:rPr lang="en-US" sz="2800" b="1" dirty="0" smtClean="0"/>
              <a:t>Schenewerk</a:t>
            </a:r>
            <a:endParaRPr lang="en-US" sz="2000" b="1" dirty="0" smtClean="0"/>
          </a:p>
          <a:p>
            <a:pPr algn="ctr" eaLnBrk="1" hangingPunct="1"/>
            <a:r>
              <a:rPr lang="en-US" sz="2000" b="1" dirty="0"/>
              <a:t>National Geodetic Survey</a:t>
            </a:r>
          </a:p>
          <a:p>
            <a:pPr algn="ctr" eaLnBrk="1" hangingPunct="1"/>
            <a:r>
              <a:rPr lang="en-US" sz="2000" b="1" dirty="0"/>
              <a:t>Silver Spring, MD</a:t>
            </a:r>
          </a:p>
          <a:p>
            <a:pPr algn="ctr" eaLnBrk="1" hangingPunct="1"/>
            <a:endParaRPr lang="en-US" sz="2000" b="1" dirty="0"/>
          </a:p>
          <a:p>
            <a:pPr algn="ctr" eaLnBrk="1" hangingPunct="1"/>
            <a:r>
              <a:rPr lang="en-US" sz="2000" b="1" dirty="0"/>
              <a:t>2013 LSPS Spring Technical Session</a:t>
            </a:r>
          </a:p>
          <a:p>
            <a:pPr algn="ctr" eaLnBrk="1" hangingPunct="1"/>
            <a:r>
              <a:rPr lang="en-US" sz="2000" b="1" dirty="0"/>
              <a:t>Shreveport, LA</a:t>
            </a:r>
          </a:p>
          <a:p>
            <a:pPr algn="ctr" eaLnBrk="1" hangingPunct="1"/>
            <a:r>
              <a:rPr lang="en-US" sz="2000" b="1" dirty="0"/>
              <a:t>April 26, 2013</a:t>
            </a:r>
          </a:p>
          <a:p>
            <a:pPr algn="ctr" eaLnBrk="1" hangingPunct="1"/>
            <a:endParaRPr lang="en-US" sz="2800" b="1" dirty="0"/>
          </a:p>
        </p:txBody>
      </p:sp>
      <p:sp>
        <p:nvSpPr>
          <p:cNvPr id="7170" name="Title 24"/>
          <p:cNvSpPr>
            <a:spLocks noGrp="1"/>
          </p:cNvSpPr>
          <p:nvPr>
            <p:ph type="title"/>
          </p:nvPr>
        </p:nvSpPr>
        <p:spPr>
          <a:xfrm>
            <a:off x="0" y="1333500"/>
            <a:ext cx="9144000" cy="1068388"/>
          </a:xfrm>
        </p:spPr>
        <p:txBody>
          <a:bodyPr/>
          <a:lstStyle/>
          <a:p>
            <a:r>
              <a:rPr lang="en-US" b="1" dirty="0" smtClean="0"/>
              <a:t>New Developments for OPUS</a:t>
            </a:r>
            <a:endParaRPr lang="en-US" sz="3200" dirty="0" smtClean="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a:t>
            </a:fld>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84095" y="1887538"/>
            <a:ext cx="8426544" cy="3046988"/>
          </a:xfrm>
          <a:prstGeom prst="rect">
            <a:avLst/>
          </a:prstGeom>
          <a:noFill/>
        </p:spPr>
        <p:txBody>
          <a:bodyPr wrap="square">
            <a:spAutoFit/>
          </a:bodyPr>
          <a:lstStyle/>
          <a:p>
            <a:pPr>
              <a:defRPr/>
            </a:pPr>
            <a:r>
              <a:rPr lang="en-US" sz="2400" dirty="0">
                <a:cs typeface="+mn-cs"/>
              </a:rPr>
              <a:t>Beautiful in its simplicity, the user need only provide:</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The antenna type.</a:t>
            </a:r>
          </a:p>
          <a:p>
            <a:pPr marL="804863" indent="-341313">
              <a:buFont typeface="Arial" pitchFamily="34" charset="0"/>
              <a:buChar char="•"/>
              <a:defRPr/>
            </a:pPr>
            <a:r>
              <a:rPr lang="en-US" sz="2400" dirty="0">
                <a:cs typeface="+mn-cs"/>
              </a:rPr>
              <a:t>The offset to the </a:t>
            </a:r>
            <a:r>
              <a:rPr lang="en-US" sz="2400" b="1" dirty="0">
                <a:cs typeface="+mn-cs"/>
              </a:rPr>
              <a:t>antenna reference point </a:t>
            </a:r>
            <a:r>
              <a:rPr lang="en-US" sz="2400" dirty="0">
                <a:cs typeface="+mn-cs"/>
              </a:rPr>
              <a:t>(ARP).</a:t>
            </a:r>
          </a:p>
          <a:p>
            <a:pPr marL="804863" indent="-341313">
              <a:buFont typeface="Arial" pitchFamily="34" charset="0"/>
              <a:buChar char="•"/>
              <a:defRPr/>
            </a:pPr>
            <a:r>
              <a:rPr lang="en-US" sz="2400" dirty="0">
                <a:cs typeface="+mn-cs"/>
              </a:rPr>
              <a:t>2- to 48-hours of GPS L1 + L2 data.</a:t>
            </a:r>
          </a:p>
          <a:p>
            <a:pPr>
              <a:defRPr/>
            </a:pPr>
            <a:endParaRPr lang="en-US" sz="2400" dirty="0">
              <a:cs typeface="+mn-cs"/>
            </a:endParaRPr>
          </a:p>
          <a:p>
            <a:pPr>
              <a:defRPr/>
            </a:pPr>
            <a:r>
              <a:rPr lang="en-US" sz="2400" dirty="0">
                <a:cs typeface="+mn-cs"/>
              </a:rPr>
              <a:t>In turn, the user receives:</a:t>
            </a:r>
          </a:p>
          <a:p>
            <a:pPr marL="804863" indent="-341313">
              <a:buFont typeface="Arial" pitchFamily="34" charset="0"/>
              <a:buChar char="•"/>
              <a:defRPr/>
            </a:pPr>
            <a:r>
              <a:rPr lang="en-US" sz="2400" dirty="0">
                <a:cs typeface="+mn-cs"/>
              </a:rPr>
              <a:t>Coordinates accurate to a few centimeters.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a:t>
            </a:fld>
            <a:endParaRPr lang="en-US" dirty="0"/>
          </a:p>
        </p:txBody>
      </p:sp>
      <p:sp>
        <p:nvSpPr>
          <p:cNvPr id="6" name="Title 5"/>
          <p:cNvSpPr>
            <a:spLocks noGrp="1"/>
          </p:cNvSpPr>
          <p:nvPr>
            <p:ph type="title"/>
          </p:nvPr>
        </p:nvSpPr>
        <p:spPr/>
        <p:txBody>
          <a:bodyPr/>
          <a:lstStyle/>
          <a:p>
            <a:pPr algn="l"/>
            <a:r>
              <a:rPr lang="en-US" dirty="0" smtClean="0"/>
              <a:t>The OPUS Static Interface</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99"/>
            <a:ext cx="7772400" cy="1402773"/>
          </a:xfrm>
        </p:spPr>
        <p:txBody>
          <a:bodyPr/>
          <a:lstStyle/>
          <a:p>
            <a:pPr algn="ctr">
              <a:defRPr/>
            </a:pPr>
            <a:r>
              <a:rPr lang="en-US" dirty="0" smtClean="0"/>
              <a:t>NAD 83(2011) and GEOID12A</a:t>
            </a:r>
            <a:endParaRPr lang="en-US" dirty="0"/>
          </a:p>
        </p:txBody>
      </p:sp>
      <p:sp>
        <p:nvSpPr>
          <p:cNvPr id="6" name="Date Placeholder 5"/>
          <p:cNvSpPr>
            <a:spLocks noGrp="1"/>
          </p:cNvSpPr>
          <p:nvPr>
            <p:ph type="dt" sz="half" idx="10"/>
          </p:nvPr>
        </p:nvSpPr>
        <p:spPr/>
        <p:txBody>
          <a:bodyPr/>
          <a:lstStyle/>
          <a:p>
            <a:pPr>
              <a:defRPr/>
            </a:pPr>
            <a:r>
              <a:rPr lang="en-US" smtClean="0"/>
              <a:t>2013 LSPS Shreveport, LA</a:t>
            </a:r>
            <a:endParaRPr lang="en-US" dirty="0"/>
          </a:p>
        </p:txBody>
      </p:sp>
      <p:sp>
        <p:nvSpPr>
          <p:cNvPr id="7" name="Slide Number Placeholder 6"/>
          <p:cNvSpPr>
            <a:spLocks noGrp="1"/>
          </p:cNvSpPr>
          <p:nvPr>
            <p:ph type="sldNum" sz="quarter" idx="12"/>
          </p:nvPr>
        </p:nvSpPr>
        <p:spPr/>
        <p:txBody>
          <a:bodyPr/>
          <a:lstStyle/>
          <a:p>
            <a:pPr>
              <a:defRPr/>
            </a:pPr>
            <a:fld id="{F6C62535-31B9-4961-A8D9-7DF8E95E241E}" type="slidenum">
              <a:rPr lang="en-US" smtClean="0"/>
              <a:pPr>
                <a:defRPr/>
              </a:pPr>
              <a:t>100</a:t>
            </a:fld>
            <a:endParaRPr lang="en-US"/>
          </a:p>
        </p:txBody>
      </p:sp>
    </p:spTree>
    <p:extLst>
      <p:ext uri="{BB962C8B-B14F-4D97-AF65-F5344CB8AC3E}">
        <p14:creationId xmlns:p14="http://schemas.microsoft.com/office/powerpoint/2010/main" val="312800540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101</a:t>
            </a:fld>
            <a:endParaRPr lang="en-US" dirty="0"/>
          </a:p>
        </p:txBody>
      </p:sp>
      <p:sp>
        <p:nvSpPr>
          <p:cNvPr id="6" name="Title 5"/>
          <p:cNvSpPr>
            <a:spLocks noGrp="1"/>
          </p:cNvSpPr>
          <p:nvPr>
            <p:ph type="title"/>
          </p:nvPr>
        </p:nvSpPr>
        <p:spPr/>
        <p:txBody>
          <a:bodyPr/>
          <a:lstStyle/>
          <a:p>
            <a:pPr algn="l">
              <a:defRPr/>
            </a:pPr>
            <a:r>
              <a:rPr lang="en-US" dirty="0"/>
              <a:t>NAD 83 (2011)</a:t>
            </a:r>
          </a:p>
        </p:txBody>
      </p:sp>
      <p:sp>
        <p:nvSpPr>
          <p:cNvPr id="8" name="TextBox 7"/>
          <p:cNvSpPr txBox="1"/>
          <p:nvPr/>
        </p:nvSpPr>
        <p:spPr>
          <a:xfrm>
            <a:off x="448727" y="1365007"/>
            <a:ext cx="8291512" cy="4677819"/>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ea typeface="Gothic" pitchFamily="2"/>
              </a:rPr>
              <a:t>As mentioned earlier, the NGS </a:t>
            </a:r>
            <a:r>
              <a:rPr lang="en-US" sz="2200" dirty="0">
                <a:ea typeface="Gothic" pitchFamily="2"/>
              </a:rPr>
              <a:t>used its contribution to the IGS08 plus the </a:t>
            </a:r>
            <a:r>
              <a:rPr lang="en-US" sz="2200" dirty="0" smtClean="0">
                <a:ea typeface="Gothic" pitchFamily="2"/>
              </a:rPr>
              <a:t>CORS to </a:t>
            </a:r>
            <a:r>
              <a:rPr lang="en-US" sz="2200" dirty="0">
                <a:ea typeface="Gothic" pitchFamily="2"/>
              </a:rPr>
              <a:t>produce improved IGS08 coordinates and velocities for the CORS network. From this, improved CORS coordinates and velocities in the NAD 83 frame were </a:t>
            </a:r>
            <a:r>
              <a:rPr lang="en-US" sz="2200" dirty="0" smtClean="0">
                <a:ea typeface="Gothic" pitchFamily="2"/>
              </a:rPr>
              <a:t>defined at epoch 2010.0. To </a:t>
            </a:r>
            <a:r>
              <a:rPr lang="en-US" sz="2200" dirty="0">
                <a:ea typeface="Gothic" pitchFamily="2"/>
              </a:rPr>
              <a:t>distinguish this from earlier realizations, </a:t>
            </a:r>
            <a:r>
              <a:rPr lang="en-US" sz="2200" dirty="0" smtClean="0">
                <a:ea typeface="Gothic" pitchFamily="2"/>
              </a:rPr>
              <a:t>it is called </a:t>
            </a:r>
            <a:r>
              <a:rPr lang="en-US" sz="2200" dirty="0">
                <a:ea typeface="Gothic" pitchFamily="2"/>
              </a:rPr>
              <a:t>the NAD 83 (2011</a:t>
            </a:r>
            <a:r>
              <a:rPr lang="en-US" sz="2200" dirty="0" smtClean="0">
                <a:ea typeface="Gothic" pitchFamily="2"/>
              </a:rPr>
              <a:t>).</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ea typeface="Gothic" pitchFamily="2"/>
              </a:rPr>
              <a:t>This </a:t>
            </a:r>
            <a:r>
              <a:rPr lang="en-US" sz="2200" dirty="0">
                <a:ea typeface="Gothic" pitchFamily="2"/>
              </a:rPr>
              <a:t>is </a:t>
            </a:r>
            <a:r>
              <a:rPr lang="en-US" sz="2200" i="1" dirty="0">
                <a:ea typeface="Gothic" pitchFamily="2"/>
              </a:rPr>
              <a:t>not</a:t>
            </a:r>
            <a:r>
              <a:rPr lang="en-US" sz="2200" dirty="0">
                <a:ea typeface="Gothic" pitchFamily="2"/>
              </a:rPr>
              <a:t> a new datum: the </a:t>
            </a:r>
            <a:r>
              <a:rPr lang="en-US" sz="2200" dirty="0">
                <a:cs typeface="+mn-cs"/>
              </a:rPr>
              <a:t>origin, scale and orientation are the same as in the previous </a:t>
            </a:r>
            <a:r>
              <a:rPr lang="en-US" sz="2200" dirty="0" smtClean="0">
                <a:cs typeface="+mn-cs"/>
              </a:rPr>
              <a:t>realization of the NAD 83.</a:t>
            </a: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In September 2011, NGS formally released IGS08 and NAD 83 (2011) coordinates and velocities for the CORS. </a:t>
            </a:r>
            <a:r>
              <a:rPr lang="en-GB" sz="2200" dirty="0">
                <a:latin typeface="Arial" pitchFamily="34"/>
                <a:ea typeface="Gothic" pitchFamily="2"/>
                <a:cs typeface="Gothic" pitchFamily="2"/>
              </a:rPr>
              <a:t>Information about the IGS08 and NAD 83 (2011) can be found at </a:t>
            </a:r>
            <a:r>
              <a:rPr lang="en-GB" sz="2200" dirty="0" smtClean="0">
                <a:latin typeface="Arial" pitchFamily="34"/>
                <a:ea typeface="Gothic" pitchFamily="2"/>
                <a:cs typeface="Gothic" pitchFamily="2"/>
              </a:rPr>
              <a:t>http://geodesy.noaa.gov/CORS/coords.shtml</a:t>
            </a:r>
            <a:r>
              <a:rPr lang="en-GB" sz="2200" dirty="0">
                <a:latin typeface="Arial" pitchFamily="34"/>
                <a:ea typeface="Gothic" pitchFamily="2"/>
                <a:cs typeface="Gothic" pitchFamily="2"/>
              </a:rPr>
              <a:t>.</a:t>
            </a:r>
          </a:p>
        </p:txBody>
      </p:sp>
    </p:spTree>
    <p:extLst>
      <p:ext uri="{BB962C8B-B14F-4D97-AF65-F5344CB8AC3E}">
        <p14:creationId xmlns:p14="http://schemas.microsoft.com/office/powerpoint/2010/main" val="15616137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Horizontal Differences In CORS Positions</a:t>
            </a:r>
            <a:endParaRPr lang="en-US" sz="4000" dirty="0">
              <a:latin typeface="+mj-lt"/>
              <a:ea typeface="+mj-ea"/>
              <a:cs typeface="+mj-cs"/>
            </a:endParaRPr>
          </a:p>
        </p:txBody>
      </p:sp>
      <p:pic>
        <p:nvPicPr>
          <p:cNvPr id="98309"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l="1370" t="10416" r="51686" b="5421"/>
          <a:stretch>
            <a:fillRect/>
          </a:stretch>
        </p:blipFill>
        <p:spPr bwMode="auto">
          <a:xfrm>
            <a:off x="558800" y="1104900"/>
            <a:ext cx="8026400" cy="4797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cs typeface="+mn-cs"/>
              </a:rPr>
              <a:t>Horizontal difference in positions of NAD 83(2011) epoch 2002.00 minus NAD 83(CORS96) epoch 2002.00.</a:t>
            </a:r>
            <a:endParaRPr lang="en-GB" sz="1600" dirty="0">
              <a:latin typeface="Arial" pitchFamily="34"/>
              <a:ea typeface="Gothic" pitchFamily="2"/>
              <a:cs typeface="Gothic" pitchFamily="2"/>
            </a:endParaRPr>
          </a:p>
        </p:txBody>
      </p:sp>
      <p:sp>
        <p:nvSpPr>
          <p:cNvPr id="16" name="Date Placeholder 3"/>
          <p:cNvSpPr>
            <a:spLocks noGrp="1"/>
          </p:cNvSpPr>
          <p:nvPr/>
        </p:nvSpPr>
        <p:spPr>
          <a:xfrm>
            <a:off x="457200" y="634474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8" name="Slide Number Placeholder 4"/>
          <p:cNvSpPr>
            <a:spLocks noGrp="1"/>
          </p:cNvSpPr>
          <p:nvPr/>
        </p:nvSpPr>
        <p:spPr>
          <a:xfrm>
            <a:off x="6553200" y="634474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102</a:t>
            </a:fld>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p:cNvSpPr txBox="1">
            <a:spLocks/>
          </p:cNvSpPr>
          <p:nvPr/>
        </p:nvSpPr>
        <p:spPr>
          <a:xfrm>
            <a:off x="228600" y="457200"/>
            <a:ext cx="8686800" cy="593725"/>
          </a:xfrm>
          <a:prstGeom prst="rect">
            <a:avLst/>
          </a:prstGeom>
        </p:spPr>
        <p:txBody>
          <a:bodyPr/>
          <a:lstStyle/>
          <a:p>
            <a:pPr eaLnBrk="0" hangingPunct="0">
              <a:defRPr/>
            </a:pPr>
            <a:r>
              <a:rPr lang="en-US" sz="4000" dirty="0">
                <a:latin typeface="+mj-lt"/>
                <a:ea typeface="Gothic" pitchFamily="2"/>
              </a:rPr>
              <a:t>Vertical Differences In CORS Positions</a:t>
            </a:r>
            <a:endParaRPr lang="en-US" sz="4000" dirty="0">
              <a:latin typeface="+mj-lt"/>
              <a:ea typeface="+mj-ea"/>
              <a:cs typeface="+mj-cs"/>
            </a:endParaRPr>
          </a:p>
        </p:txBody>
      </p:sp>
      <p:pic>
        <p:nvPicPr>
          <p:cNvPr id="99333" name="Picture 2" descr="http://geodesy.noaa.gov/CORS/coord_info/diff_plots/nam-all-nad83-02-02.hori.vert.png"/>
          <p:cNvPicPr>
            <a:picLocks noChangeAspect="1" noChangeArrowheads="1"/>
          </p:cNvPicPr>
          <p:nvPr/>
        </p:nvPicPr>
        <p:blipFill>
          <a:blip r:embed="rId3">
            <a:extLst>
              <a:ext uri="{28A0092B-C50C-407E-A947-70E740481C1C}">
                <a14:useLocalDpi xmlns:a14="http://schemas.microsoft.com/office/drawing/2010/main" val="0"/>
              </a:ext>
            </a:extLst>
          </a:blip>
          <a:srcRect l="51437" t="10416" r="1553" b="5421"/>
          <a:stretch>
            <a:fillRect/>
          </a:stretch>
        </p:blipFill>
        <p:spPr bwMode="auto">
          <a:xfrm>
            <a:off x="552450" y="1104900"/>
            <a:ext cx="8039100" cy="47974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11163" y="5905500"/>
            <a:ext cx="8291512" cy="48577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1600" dirty="0">
                <a:cs typeface="+mn-cs"/>
              </a:rPr>
              <a:t>Vertical difference in positions of NAD 83(2011) epoch 2002.00 minus NAD 83(CORS96) epoch 2002.00.</a:t>
            </a:r>
            <a:endParaRPr lang="en-GB" sz="1600" dirty="0">
              <a:latin typeface="Arial" pitchFamily="34"/>
              <a:ea typeface="Gothic" pitchFamily="2"/>
              <a:cs typeface="Gothic" pitchFamily="2"/>
            </a:endParaRPr>
          </a:p>
        </p:txBody>
      </p:sp>
      <p:sp>
        <p:nvSpPr>
          <p:cNvPr id="16"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8"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103</a:t>
            </a:fld>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104</a:t>
            </a:fld>
            <a:endParaRPr lang="en-US" dirty="0"/>
          </a:p>
        </p:txBody>
      </p:sp>
      <p:sp>
        <p:nvSpPr>
          <p:cNvPr id="6" name="Title 5"/>
          <p:cNvSpPr>
            <a:spLocks noGrp="1"/>
          </p:cNvSpPr>
          <p:nvPr>
            <p:ph type="title"/>
          </p:nvPr>
        </p:nvSpPr>
        <p:spPr/>
        <p:txBody>
          <a:bodyPr/>
          <a:lstStyle/>
          <a:p>
            <a:pPr algn="l">
              <a:defRPr/>
            </a:pPr>
            <a:r>
              <a:rPr lang="en-US" dirty="0">
                <a:ea typeface="Gothic" pitchFamily="2"/>
              </a:rPr>
              <a:t>NAD 83 (2011) And OPUS</a:t>
            </a:r>
            <a:endParaRPr lang="en-US" dirty="0"/>
          </a:p>
        </p:txBody>
      </p:sp>
      <p:sp>
        <p:nvSpPr>
          <p:cNvPr id="7" name="TextBox 6"/>
          <p:cNvSpPr txBox="1"/>
          <p:nvPr/>
        </p:nvSpPr>
        <p:spPr>
          <a:xfrm>
            <a:off x="399274" y="1323975"/>
            <a:ext cx="8291513" cy="3979231"/>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ea typeface="Gothic" pitchFamily="2"/>
              </a:rPr>
              <a:t>The OPUS also began offering results in the IGS08 and NAD 83(2011) reference frames in September 2011.</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0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a:cs typeface="+mn-cs"/>
              </a:rPr>
              <a:t>T</a:t>
            </a:r>
            <a:r>
              <a:rPr lang="en-US" sz="2200" dirty="0" smtClean="0">
                <a:cs typeface="+mn-cs"/>
              </a:rPr>
              <a:t>he </a:t>
            </a:r>
            <a:r>
              <a:rPr lang="en-US" sz="2200" dirty="0">
                <a:cs typeface="+mn-cs"/>
              </a:rPr>
              <a:t>CORS </a:t>
            </a:r>
            <a:r>
              <a:rPr lang="en-US" sz="2200" dirty="0" smtClean="0">
                <a:cs typeface="+mn-cs"/>
              </a:rPr>
              <a:t>coordinates, antenna models and ephemerides </a:t>
            </a:r>
            <a:r>
              <a:rPr lang="en-US" sz="2200" dirty="0">
                <a:cs typeface="+mn-cs"/>
              </a:rPr>
              <a:t>used by OPUS </a:t>
            </a:r>
            <a:r>
              <a:rPr lang="en-US" sz="2200" dirty="0" smtClean="0">
                <a:cs typeface="+mn-cs"/>
              </a:rPr>
              <a:t>are improved; therefore, OPUS results are improved.</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ea typeface="Gothic" pitchFamily="2"/>
              <a:cs typeface="+mn-cs"/>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t>So, although the </a:t>
            </a:r>
            <a:r>
              <a:rPr lang="en-US" sz="2200" dirty="0"/>
              <a:t>NAD 83 (2011) is not a new datum</a:t>
            </a:r>
            <a:r>
              <a:rPr lang="en-US" sz="2200" dirty="0" smtClean="0"/>
              <a:t>, there are cases which behoove you to reprocess older results through OPUS to gain the advantages of the new reference system.</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200" dirty="0" smtClean="0"/>
              <a:t>Similarly, if you process data outside of OPUS, there are cases for which you should consider reprocessing for the same reasons.</a:t>
            </a:r>
            <a:endParaRPr lang="en-US" sz="2200" dirty="0">
              <a:ea typeface="Gothic" pitchFamily="2"/>
            </a:endParaRPr>
          </a:p>
        </p:txBody>
      </p:sp>
    </p:spTree>
    <p:extLst>
      <p:ext uri="{BB962C8B-B14F-4D97-AF65-F5344CB8AC3E}">
        <p14:creationId xmlns:p14="http://schemas.microsoft.com/office/powerpoint/2010/main" val="29510442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GIS\NGS\NA2011\CONUS\CONUS_2012-01-03\Export\CONUS_vectors_1983-2011.jpg"/>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rcRect/>
          <a:stretch>
            <a:fillRect/>
          </a:stretch>
        </p:blipFill>
        <p:spPr bwMode="auto">
          <a:xfrm>
            <a:off x="0" y="0"/>
            <a:ext cx="9144000" cy="6858000"/>
          </a:xfrm>
          <a:prstGeom prst="rect">
            <a:avLst/>
          </a:prstGeom>
          <a:noFill/>
        </p:spPr>
      </p:pic>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105</a:t>
            </a:fld>
            <a:endParaRPr lang="en-US" dirty="0"/>
          </a:p>
        </p:txBody>
      </p:sp>
      <p:sp>
        <p:nvSpPr>
          <p:cNvPr id="6" name="Title 5"/>
          <p:cNvSpPr>
            <a:spLocks noGrp="1"/>
          </p:cNvSpPr>
          <p:nvPr>
            <p:ph type="title"/>
          </p:nvPr>
        </p:nvSpPr>
        <p:spPr/>
        <p:txBody>
          <a:bodyPr/>
          <a:lstStyle/>
          <a:p>
            <a:pPr algn="l">
              <a:defRPr/>
            </a:pPr>
            <a:r>
              <a:rPr lang="en-US" dirty="0"/>
              <a:t>NAD 83 (2011) </a:t>
            </a:r>
            <a:r>
              <a:rPr lang="en-US" dirty="0" smtClean="0"/>
              <a:t>And</a:t>
            </a:r>
            <a:br>
              <a:rPr lang="en-US" dirty="0" smtClean="0"/>
            </a:br>
            <a:r>
              <a:rPr lang="en-US" dirty="0" smtClean="0"/>
              <a:t>Passive </a:t>
            </a:r>
            <a:r>
              <a:rPr lang="en-US" dirty="0"/>
              <a:t>Control Marks</a:t>
            </a:r>
          </a:p>
        </p:txBody>
      </p:sp>
      <p:sp>
        <p:nvSpPr>
          <p:cNvPr id="8" name="TextBox 7"/>
          <p:cNvSpPr txBox="1"/>
          <p:nvPr/>
        </p:nvSpPr>
        <p:spPr>
          <a:xfrm>
            <a:off x="502702" y="1586078"/>
            <a:ext cx="8291512" cy="4708405"/>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a:latin typeface="Arial" pitchFamily="34"/>
                <a:ea typeface="Gothic" pitchFamily="2"/>
              </a:rPr>
              <a:t>In addition, </a:t>
            </a:r>
            <a:r>
              <a:rPr lang="en-US" sz="2400" dirty="0" smtClean="0">
                <a:latin typeface="Arial" pitchFamily="34"/>
                <a:ea typeface="Gothic" pitchFamily="2"/>
              </a:rPr>
              <a:t>approximately 80,000 </a:t>
            </a:r>
            <a:r>
              <a:rPr lang="en-US" sz="2400" dirty="0">
                <a:latin typeface="Arial" pitchFamily="34"/>
                <a:ea typeface="Gothic" pitchFamily="2"/>
              </a:rPr>
              <a:t>passive control marks </a:t>
            </a:r>
            <a:r>
              <a:rPr lang="en-US" sz="2400" dirty="0" smtClean="0">
                <a:latin typeface="Arial" pitchFamily="34"/>
                <a:ea typeface="Gothic" pitchFamily="2"/>
              </a:rPr>
              <a:t>were readjusted </a:t>
            </a:r>
            <a:r>
              <a:rPr lang="en-US" sz="2400" dirty="0">
                <a:latin typeface="Arial" pitchFamily="34"/>
                <a:ea typeface="Gothic" pitchFamily="2"/>
              </a:rPr>
              <a:t>to provide the best possible consistency with the improved CORS coordinates and </a:t>
            </a:r>
            <a:r>
              <a:rPr lang="en-US" sz="2400" dirty="0" smtClean="0">
                <a:latin typeface="Arial" pitchFamily="34"/>
                <a:ea typeface="Gothic" pitchFamily="2"/>
              </a:rPr>
              <a:t>velocities.</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latin typeface="Arial" pitchFamily="34"/>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latin typeface="Arial" pitchFamily="34"/>
                <a:ea typeface="Gothic" pitchFamily="2"/>
              </a:rPr>
              <a:t>Known </a:t>
            </a:r>
            <a:r>
              <a:rPr lang="en-US" sz="2400" dirty="0">
                <a:latin typeface="Arial" pitchFamily="34"/>
                <a:ea typeface="Gothic" pitchFamily="2"/>
              </a:rPr>
              <a:t>as the </a:t>
            </a:r>
            <a:r>
              <a:rPr lang="en-US" sz="2400" dirty="0">
                <a:cs typeface="+mn-cs"/>
              </a:rPr>
              <a:t>National Adjustment of 2011 (NA2011), these results </a:t>
            </a:r>
            <a:r>
              <a:rPr lang="en-US" sz="2400" dirty="0" smtClean="0">
                <a:cs typeface="+mn-cs"/>
              </a:rPr>
              <a:t>were released in June 2012 and are now available through the datasheets.</a:t>
            </a:r>
            <a:endParaRPr lang="en-US" sz="24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smtClean="0">
                <a:cs typeface="+mn-cs"/>
              </a:rPr>
              <a:t>For </a:t>
            </a:r>
            <a:r>
              <a:rPr lang="en-US" dirty="0">
                <a:cs typeface="+mn-cs"/>
              </a:rPr>
              <a:t>more information, visit </a:t>
            </a:r>
            <a:endParaRPr lang="en-US"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smtClean="0">
                <a:cs typeface="+mn-cs"/>
              </a:rPr>
              <a:t>geodesy.noaa.gov/web/news/NA2011_Project.shtml</a:t>
            </a:r>
            <a:endParaRPr lang="en-US"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dirty="0">
                <a:latin typeface="Arial" pitchFamily="34"/>
                <a:ea typeface="Gothic" pitchFamily="2"/>
                <a:cs typeface="Gothic" pitchFamily="2"/>
              </a:rPr>
              <a:t>geodesy.noaa.gov/web/surveys/NA2011/NA2011_FAQ.shtml</a:t>
            </a:r>
          </a:p>
        </p:txBody>
      </p:sp>
    </p:spTree>
    <p:extLst>
      <p:ext uri="{BB962C8B-B14F-4D97-AF65-F5344CB8AC3E}">
        <p14:creationId xmlns:p14="http://schemas.microsoft.com/office/powerpoint/2010/main" val="24826337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3606" b="96875" l="293" r="99561">
                        <a14:foregroundMark x1="19180" y1="3606" x2="19180" y2="3606"/>
                        <a14:foregroundMark x1="18741" y1="5288" x2="293" y2="84615"/>
                        <a14:foregroundMark x1="28111" y1="97115" x2="28111" y2="97115"/>
                        <a14:foregroundMark x1="99561" y1="82212" x2="99561" y2="82212"/>
                      </a14:backgroundRemoval>
                    </a14:imgEffect>
                  </a14:imgLayer>
                </a14:imgProps>
              </a:ext>
              <a:ext uri="{28A0092B-C50C-407E-A947-70E740481C1C}">
                <a14:useLocalDpi xmlns:a14="http://schemas.microsoft.com/office/drawing/2010/main" val="0"/>
              </a:ext>
            </a:extLst>
          </a:blip>
          <a:stretch>
            <a:fillRect/>
          </a:stretch>
        </p:blipFill>
        <p:spPr>
          <a:xfrm>
            <a:off x="0" y="653143"/>
            <a:ext cx="9144000" cy="5569405"/>
          </a:xfrm>
          <a:prstGeom prst="rect">
            <a:avLst/>
          </a:prstGeom>
        </p:spPr>
      </p:pic>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106</a:t>
            </a:fld>
            <a:endParaRPr lang="en-US" dirty="0"/>
          </a:p>
        </p:txBody>
      </p:sp>
      <p:sp>
        <p:nvSpPr>
          <p:cNvPr id="6" name="Title 5"/>
          <p:cNvSpPr>
            <a:spLocks noGrp="1"/>
          </p:cNvSpPr>
          <p:nvPr>
            <p:ph type="title"/>
          </p:nvPr>
        </p:nvSpPr>
        <p:spPr/>
        <p:txBody>
          <a:bodyPr/>
          <a:lstStyle/>
          <a:p>
            <a:pPr algn="l">
              <a:defRPr/>
            </a:pPr>
            <a:r>
              <a:rPr lang="en-US" dirty="0" smtClean="0"/>
              <a:t>GEOID12A And OPUS</a:t>
            </a:r>
            <a:endParaRPr lang="en-US" dirty="0"/>
          </a:p>
        </p:txBody>
      </p:sp>
      <p:sp>
        <p:nvSpPr>
          <p:cNvPr id="8" name="TextBox 7"/>
          <p:cNvSpPr txBox="1"/>
          <p:nvPr/>
        </p:nvSpPr>
        <p:spPr>
          <a:xfrm>
            <a:off x="502702" y="1586078"/>
            <a:ext cx="8291512" cy="4769126"/>
          </a:xfrm>
          <a:prstGeom prst="rect">
            <a:avLst/>
          </a:prstGeom>
          <a:noFill/>
          <a:ln>
            <a:noFill/>
          </a:ln>
        </p:spPr>
        <p:txBody>
          <a:bodyPr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cs typeface="+mn-cs"/>
              </a:rPr>
              <a:t>A few months after the release of the NA2011, the associated hybrid </a:t>
            </a:r>
            <a:r>
              <a:rPr lang="en-US" sz="2400" dirty="0">
                <a:cs typeface="+mn-cs"/>
              </a:rPr>
              <a:t>geoid </a:t>
            </a:r>
            <a:r>
              <a:rPr lang="en-US" sz="2400" dirty="0" smtClean="0">
                <a:cs typeface="+mn-cs"/>
              </a:rPr>
              <a:t>model, GEOID12A, was released. This model is applicable in the </a:t>
            </a:r>
            <a:r>
              <a:rPr lang="en-US" sz="2400" dirty="0"/>
              <a:t>Conterminous </a:t>
            </a:r>
            <a:r>
              <a:rPr lang="en-US" sz="2400" dirty="0" smtClean="0">
                <a:cs typeface="+mn-cs"/>
              </a:rPr>
              <a:t>U.S., Alaska, Hawaii, and U.S. territories and protectorates.</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cs typeface="+mn-cs"/>
              </a:rPr>
              <a:t>OPUS began reporting orthometric heights using the GEOID12A almost immediately.</a:t>
            </a: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smtClean="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200" dirty="0">
              <a:cs typeface="+mn-cs"/>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dirty="0" smtClean="0">
              <a:cs typeface="+mn-cs"/>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smtClean="0">
                <a:cs typeface="+mn-cs"/>
              </a:rPr>
              <a:t>For </a:t>
            </a:r>
            <a:r>
              <a:rPr lang="en-US" dirty="0">
                <a:cs typeface="+mn-cs"/>
              </a:rPr>
              <a:t>more information, visit </a:t>
            </a:r>
            <a:r>
              <a:rPr lang="en-US" dirty="0"/>
              <a:t>http://geodesy.noaa.gov/GEOID/GEOID12A/</a:t>
            </a:r>
            <a:endParaRPr lang="en-GB" dirty="0">
              <a:latin typeface="Arial" pitchFamily="34"/>
              <a:ea typeface="Gothic" pitchFamily="2"/>
              <a:cs typeface="Gothic" pitchFamily="2"/>
            </a:endParaRPr>
          </a:p>
        </p:txBody>
      </p:sp>
    </p:spTree>
    <p:extLst>
      <p:ext uri="{BB962C8B-B14F-4D97-AF65-F5344CB8AC3E}">
        <p14:creationId xmlns:p14="http://schemas.microsoft.com/office/powerpoint/2010/main" val="193179301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OPUS-Net</a:t>
            </a:r>
            <a:endParaRPr lang="en-US" dirty="0"/>
          </a:p>
        </p:txBody>
      </p:sp>
      <p:sp>
        <p:nvSpPr>
          <p:cNvPr id="7" name="Date Placeholder 6"/>
          <p:cNvSpPr>
            <a:spLocks noGrp="1"/>
          </p:cNvSpPr>
          <p:nvPr>
            <p:ph type="dt" sz="half" idx="10"/>
          </p:nvPr>
        </p:nvSpPr>
        <p:spPr/>
        <p:txBody>
          <a:bodyPr/>
          <a:lstStyle/>
          <a:p>
            <a:pPr>
              <a:defRPr/>
            </a:pPr>
            <a:r>
              <a:rPr lang="en-US" smtClean="0"/>
              <a:t>2013 LSPS Shreveport, LA</a:t>
            </a:r>
            <a:endParaRPr lang="en-US" dirty="0"/>
          </a:p>
        </p:txBody>
      </p:sp>
      <p:sp>
        <p:nvSpPr>
          <p:cNvPr id="8" name="Slide Number Placeholder 7"/>
          <p:cNvSpPr>
            <a:spLocks noGrp="1"/>
          </p:cNvSpPr>
          <p:nvPr>
            <p:ph type="sldNum" sz="quarter" idx="12"/>
          </p:nvPr>
        </p:nvSpPr>
        <p:spPr/>
        <p:txBody>
          <a:bodyPr/>
          <a:lstStyle/>
          <a:p>
            <a:pPr>
              <a:defRPr/>
            </a:pPr>
            <a:fld id="{F6C62535-31B9-4961-A8D9-7DF8E95E241E}" type="slidenum">
              <a:rPr lang="en-US" smtClean="0"/>
              <a:pPr>
                <a:defRPr/>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Box 6"/>
          <p:cNvSpPr txBox="1">
            <a:spLocks noChangeArrowheads="1"/>
          </p:cNvSpPr>
          <p:nvPr/>
        </p:nvSpPr>
        <p:spPr bwMode="auto">
          <a:xfrm>
            <a:off x="228600" y="1319325"/>
            <a:ext cx="8686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2400" dirty="0"/>
              <a:t>Weston and Ray (NGS) have found that by more fully implementing the available processing models in conjunction with changing the CORS selection criteria, at a minimum </a:t>
            </a:r>
            <a:r>
              <a:rPr lang="en-US" sz="2400" dirty="0"/>
              <a:t>the scatter in the north and east components can be significantly reduced with no degradation in the scatter in the height produced by </a:t>
            </a:r>
            <a:r>
              <a:rPr lang="en-US" sz="2400" dirty="0" smtClean="0"/>
              <a:t>OPUS Static.</a:t>
            </a:r>
            <a:endParaRPr lang="en-US" sz="2400" dirty="0"/>
          </a:p>
          <a:p>
            <a:pPr eaLnBrk="1" hangingPunct="1"/>
            <a:endParaRPr lang="en-US" sz="2400" dirty="0"/>
          </a:p>
          <a:p>
            <a:pPr eaLnBrk="1" hangingPunct="1"/>
            <a:r>
              <a:rPr lang="en-US" sz="2400" dirty="0"/>
              <a:t>Moreover, the resulting coordinates agree better with other sources such as the IGS weekly combinations.</a:t>
            </a:r>
            <a:endParaRPr lang="en-US" sz="1200" dirty="0"/>
          </a:p>
          <a:p>
            <a:pPr eaLnBrk="1" hangingPunct="1"/>
            <a:endParaRPr lang="en-US" sz="1200" dirty="0"/>
          </a:p>
          <a:p>
            <a:pPr eaLnBrk="1" hangingPunct="1"/>
            <a:r>
              <a:rPr lang="en-US" sz="1400" dirty="0"/>
              <a:t>Weston and Ray, “Test of the Use of Regional Networks for OPUS Processing”, 2010, EGU General Assembly 2010, Geophysical Research Abstracts.</a:t>
            </a:r>
          </a:p>
          <a:p>
            <a:pPr eaLnBrk="1" hangingPunct="1">
              <a:lnSpc>
                <a:spcPct val="107000"/>
              </a:lnSpc>
              <a:buClr>
                <a:srgbClr val="000000"/>
              </a:buClr>
              <a:buSzPct val="100000"/>
            </a:pPr>
            <a:endParaRPr lang="en-GB"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108</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639" y="1981200"/>
            <a:ext cx="8122721" cy="3253711"/>
          </a:xfrm>
          <a:prstGeom prst="rect">
            <a:avLst/>
          </a:prstGeom>
          <a:noFill/>
        </p:spPr>
        <p:txBody>
          <a:bodyPr wrap="square">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latin typeface="Arial" charset="0"/>
                <a:cs typeface="+mn-cs"/>
              </a:rPr>
              <a:t>This processing strategy was implemented in an OPUS-like application, called OPUS-Net during its testing phase. It </a:t>
            </a:r>
            <a:r>
              <a:rPr lang="en-GB" sz="2400" dirty="0" smtClean="0">
                <a:latin typeface="Arial" charset="0"/>
                <a:cs typeface="+mn-cs"/>
              </a:rPr>
              <a:t>includes:</a:t>
            </a:r>
            <a:endParaRPr lang="en-GB" sz="2400" dirty="0">
              <a:latin typeface="Arial" charset="0"/>
              <a:cs typeface="+mn-cs"/>
            </a:endParaRP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Absolute antenna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An </a:t>
            </a:r>
            <a:r>
              <a:rPr lang="en-GB" sz="2400" b="1" dirty="0">
                <a:latin typeface="Arial" charset="0"/>
                <a:cs typeface="+mn-cs"/>
              </a:rPr>
              <a:t>ocean-tide loading </a:t>
            </a:r>
            <a:r>
              <a:rPr lang="en-GB" sz="2400" dirty="0">
                <a:latin typeface="Arial" charset="0"/>
                <a:cs typeface="+mn-cs"/>
              </a:rPr>
              <a:t>(OTL) model</a:t>
            </a:r>
            <a:r>
              <a:rPr lang="en-GB" sz="2400" dirty="0" smtClean="0">
                <a:latin typeface="Arial" charset="0"/>
                <a:cs typeface="+mn-cs"/>
              </a:rPr>
              <a:t>.</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smtClean="0">
                <a:latin typeface="Arial" charset="0"/>
                <a:cs typeface="+mn-cs"/>
              </a:rPr>
              <a:t>A </a:t>
            </a:r>
            <a:r>
              <a:rPr lang="en-GB" sz="2400" dirty="0">
                <a:latin typeface="Arial" charset="0"/>
                <a:cs typeface="+mn-cs"/>
              </a:rPr>
              <a:t>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Let’s look at these individually.</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109</a:t>
            </a:fld>
            <a:endParaRPr lang="en-US" dirty="0"/>
          </a:p>
        </p:txBody>
      </p:sp>
      <p:sp>
        <p:nvSpPr>
          <p:cNvPr id="3" name="Title 2"/>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0"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697" t="12597" r="1141" b="10315"/>
          <a:stretch/>
        </p:blipFill>
        <p:spPr bwMode="auto">
          <a:xfrm>
            <a:off x="138124" y="1323194"/>
            <a:ext cx="5924224" cy="4297680"/>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16"/>
          <p:cNvSpPr txBox="1">
            <a:spLocks noChangeArrowheads="1"/>
          </p:cNvSpPr>
          <p:nvPr/>
        </p:nvSpPr>
        <p:spPr bwMode="auto">
          <a:xfrm>
            <a:off x="138124" y="5620874"/>
            <a:ext cx="2430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sp>
        <p:nvSpPr>
          <p:cNvPr id="17413" name="TextBox 17"/>
          <p:cNvSpPr txBox="1">
            <a:spLocks noChangeArrowheads="1"/>
          </p:cNvSpPr>
          <p:nvPr/>
        </p:nvSpPr>
        <p:spPr bwMode="auto">
          <a:xfrm>
            <a:off x="6062348" y="1204856"/>
            <a:ext cx="288162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This is the OPUS home page used to submit data to the </a:t>
            </a:r>
            <a:r>
              <a:rPr lang="en-US" sz="2400" dirty="0" smtClean="0"/>
              <a:t>processing </a:t>
            </a:r>
            <a:r>
              <a:rPr lang="en-US" sz="2400" dirty="0"/>
              <a:t>queues. </a:t>
            </a:r>
            <a:endParaRPr lang="en-US" sz="2400" dirty="0" smtClean="0"/>
          </a:p>
          <a:p>
            <a:pPr eaLnBrk="1" hangingPunct="1"/>
            <a:endParaRPr lang="en-US" sz="2400" dirty="0"/>
          </a:p>
          <a:p>
            <a:pPr eaLnBrk="1" hangingPunct="1"/>
            <a:r>
              <a:rPr lang="en-US" sz="2400" dirty="0" smtClean="0"/>
              <a:t>To </a:t>
            </a:r>
            <a:r>
              <a:rPr lang="en-US" sz="2400" dirty="0"/>
              <a:t>use </a:t>
            </a:r>
            <a:r>
              <a:rPr lang="en-US" sz="2400" dirty="0" smtClean="0"/>
              <a:t>OPUS Static, </a:t>
            </a:r>
            <a:r>
              <a:rPr lang="en-US" sz="2400" dirty="0"/>
              <a:t>complete the four fields, then click the “Upload to STATIC” button. In a few minutes, an email arrives with the results.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a:t>
            </a:fld>
            <a:endParaRPr lang="en-US" dirty="0"/>
          </a:p>
        </p:txBody>
      </p:sp>
      <p:sp>
        <p:nvSpPr>
          <p:cNvPr id="6" name="Title 5"/>
          <p:cNvSpPr>
            <a:spLocks noGrp="1"/>
          </p:cNvSpPr>
          <p:nvPr>
            <p:ph type="title"/>
          </p:nvPr>
        </p:nvSpPr>
        <p:spPr/>
        <p:txBody>
          <a:bodyPr/>
          <a:lstStyle/>
          <a:p>
            <a:pPr algn="l"/>
            <a:r>
              <a:rPr lang="en-US" dirty="0" smtClean="0"/>
              <a:t>The OPUS Static Interface</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3382963"/>
            <a:ext cx="4351338"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6"/>
          <p:cNvSpPr txBox="1">
            <a:spLocks noChangeArrowheads="1"/>
          </p:cNvSpPr>
          <p:nvPr/>
        </p:nvSpPr>
        <p:spPr bwMode="auto">
          <a:xfrm>
            <a:off x="228600" y="1165738"/>
            <a:ext cx="8686800" cy="522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2400" dirty="0"/>
              <a:t>What are absolute antenna phase </a:t>
            </a:r>
            <a:br>
              <a:rPr lang="en-GB" sz="2400" dirty="0"/>
            </a:br>
            <a:r>
              <a:rPr lang="en-GB" sz="2400" dirty="0"/>
              <a:t>correction models?</a:t>
            </a:r>
            <a:br>
              <a:rPr lang="en-GB" sz="2400" dirty="0"/>
            </a:br>
            <a:r>
              <a:rPr lang="en-GB" sz="2400" dirty="0"/>
              <a:t>No antenna is physically or electro-</a:t>
            </a:r>
            <a:br>
              <a:rPr lang="en-GB" sz="2400" dirty="0"/>
            </a:br>
            <a:r>
              <a:rPr lang="en-GB" sz="2400" dirty="0"/>
              <a:t>magnetically perfect.</a:t>
            </a:r>
          </a:p>
          <a:p>
            <a:pPr eaLnBrk="1" hangingPunct="1">
              <a:lnSpc>
                <a:spcPct val="107000"/>
              </a:lnSpc>
              <a:buClr>
                <a:srgbClr val="000000"/>
              </a:buClr>
              <a:buSzPct val="100000"/>
              <a:buFont typeface="Times New Roman" pitchFamily="18" charset="0"/>
              <a:buNone/>
            </a:pPr>
            <a:endParaRPr lang="en-GB" sz="2400" dirty="0"/>
          </a:p>
          <a:p>
            <a:pPr eaLnBrk="1" hangingPunct="1">
              <a:lnSpc>
                <a:spcPct val="107000"/>
              </a:lnSpc>
              <a:buClr>
                <a:srgbClr val="000000"/>
              </a:buClr>
              <a:buSzPct val="100000"/>
              <a:buFont typeface="Times New Roman" pitchFamily="18" charset="0"/>
              <a:buNone/>
            </a:pPr>
            <a:r>
              <a:rPr lang="en-GB" sz="2400" dirty="0"/>
              <a:t>For about two decades, some sort</a:t>
            </a:r>
            <a:br>
              <a:rPr lang="en-GB" sz="2400" dirty="0"/>
            </a:br>
            <a:r>
              <a:rPr lang="en-GB" sz="2400" dirty="0"/>
              <a:t>of antenna correction has been </a:t>
            </a:r>
            <a:br>
              <a:rPr lang="en-GB" sz="2400" dirty="0"/>
            </a:br>
            <a:r>
              <a:rPr lang="en-GB" sz="2400" dirty="0"/>
              <a:t>applied as part of processing. </a:t>
            </a:r>
          </a:p>
          <a:p>
            <a:pPr eaLnBrk="1" hangingPunct="1">
              <a:lnSpc>
                <a:spcPct val="107000"/>
              </a:lnSpc>
              <a:buClr>
                <a:srgbClr val="000000"/>
              </a:buClr>
              <a:buSzPct val="100000"/>
              <a:buFont typeface="Times New Roman" pitchFamily="18" charset="0"/>
              <a:buNone/>
            </a:pPr>
            <a:endParaRPr lang="en-GB" sz="2400" dirty="0"/>
          </a:p>
          <a:p>
            <a:pPr eaLnBrk="1" hangingPunct="1">
              <a:lnSpc>
                <a:spcPct val="107000"/>
              </a:lnSpc>
              <a:buClr>
                <a:srgbClr val="000000"/>
              </a:buClr>
              <a:buSzPct val="100000"/>
              <a:buFont typeface="Times New Roman" pitchFamily="18" charset="0"/>
              <a:buNone/>
            </a:pPr>
            <a:r>
              <a:rPr lang="en-GB" sz="2400" dirty="0"/>
              <a:t>Historically, these corrections </a:t>
            </a:r>
            <a:br>
              <a:rPr lang="en-GB" sz="2400" dirty="0"/>
            </a:br>
            <a:r>
              <a:rPr lang="en-GB" sz="2400" dirty="0"/>
              <a:t>have been relative to a specific </a:t>
            </a:r>
            <a:br>
              <a:rPr lang="en-GB" sz="2400" dirty="0"/>
            </a:br>
            <a:r>
              <a:rPr lang="en-GB" sz="2400" dirty="0"/>
              <a:t>antenna type</a:t>
            </a:r>
            <a:r>
              <a:rPr lang="en-GB" sz="2400" dirty="0" smtClean="0"/>
              <a:t>.</a:t>
            </a:r>
            <a:endParaRPr lang="en-GB" sz="1200" dirty="0"/>
          </a:p>
          <a:p>
            <a:pPr eaLnBrk="1" hangingPunct="1">
              <a:lnSpc>
                <a:spcPct val="107000"/>
              </a:lnSpc>
              <a:buClr>
                <a:srgbClr val="000000"/>
              </a:buClr>
              <a:buSzPct val="100000"/>
            </a:pPr>
            <a:r>
              <a:rPr lang="en-GB" sz="1200" dirty="0"/>
              <a:t>The NGS antenna test range and a sample relative correction </a:t>
            </a:r>
            <a:br>
              <a:rPr lang="en-GB" sz="1200" dirty="0"/>
            </a:br>
            <a:r>
              <a:rPr lang="en-GB" sz="1200" dirty="0"/>
              <a:t>pattern are shown. http</a:t>
            </a:r>
            <a:r>
              <a:rPr lang="en-GB" sz="1200" dirty="0" smtClean="0"/>
              <a:t>://geodesy.noaa.gov/ANTCAL</a:t>
            </a:r>
            <a:r>
              <a:rPr lang="en-GB" sz="1200" dirty="0"/>
              <a:t>/</a:t>
            </a:r>
          </a:p>
        </p:txBody>
      </p:sp>
      <p:pic>
        <p:nvPicPr>
          <p:cNvPr id="1054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89038"/>
            <a:ext cx="3341688" cy="237966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110</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3950" y="1271588"/>
            <a:ext cx="4875213" cy="3656012"/>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6500" name="TextBox 6"/>
          <p:cNvSpPr txBox="1">
            <a:spLocks noChangeArrowheads="1"/>
          </p:cNvSpPr>
          <p:nvPr/>
        </p:nvSpPr>
        <p:spPr bwMode="auto">
          <a:xfrm>
            <a:off x="228600" y="1189038"/>
            <a:ext cx="86868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2400" dirty="0"/>
              <a:t>The “relative” antenna </a:t>
            </a:r>
            <a:br>
              <a:rPr lang="en-GB" sz="2400" dirty="0"/>
            </a:br>
            <a:r>
              <a:rPr lang="en-GB" sz="2400" dirty="0"/>
              <a:t>corrections work well, </a:t>
            </a:r>
            <a:br>
              <a:rPr lang="en-GB" sz="2400" dirty="0"/>
            </a:br>
            <a:r>
              <a:rPr lang="en-GB" sz="2400" dirty="0"/>
              <a:t>particularly if the </a:t>
            </a:r>
            <a:br>
              <a:rPr lang="en-GB" sz="2400" dirty="0"/>
            </a:br>
            <a:r>
              <a:rPr lang="en-GB" sz="2400" dirty="0"/>
              <a:t>antennas are close </a:t>
            </a:r>
            <a:br>
              <a:rPr lang="en-GB" sz="2400" dirty="0"/>
            </a:br>
            <a:r>
              <a:rPr lang="en-GB" sz="2400" dirty="0"/>
              <a:t>together.</a:t>
            </a:r>
          </a:p>
          <a:p>
            <a:pPr eaLnBrk="1" hangingPunct="1">
              <a:lnSpc>
                <a:spcPct val="107000"/>
              </a:lnSpc>
              <a:buClr>
                <a:srgbClr val="000000"/>
              </a:buClr>
              <a:buSzPct val="100000"/>
              <a:buFont typeface="Times New Roman" pitchFamily="18" charset="0"/>
              <a:buNone/>
            </a:pPr>
            <a:endParaRPr lang="en-GB" sz="2400" dirty="0"/>
          </a:p>
          <a:p>
            <a:pPr eaLnBrk="1" hangingPunct="1">
              <a:lnSpc>
                <a:spcPct val="107000"/>
              </a:lnSpc>
              <a:buClr>
                <a:srgbClr val="000000"/>
              </a:buClr>
              <a:buSzPct val="100000"/>
              <a:buFont typeface="Times New Roman" pitchFamily="18" charset="0"/>
              <a:buNone/>
            </a:pPr>
            <a:r>
              <a:rPr lang="en-GB" sz="2400" dirty="0"/>
              <a:t>But, as data processing </a:t>
            </a:r>
            <a:br>
              <a:rPr lang="en-GB" sz="2400" dirty="0"/>
            </a:br>
            <a:r>
              <a:rPr lang="en-GB" sz="2400" dirty="0"/>
              <a:t>has improved, the </a:t>
            </a:r>
            <a:br>
              <a:rPr lang="en-GB" sz="2400" dirty="0"/>
            </a:br>
            <a:r>
              <a:rPr lang="en-GB" sz="2400" dirty="0"/>
              <a:t>limitations of relative </a:t>
            </a:r>
            <a:br>
              <a:rPr lang="en-GB" sz="2400" dirty="0"/>
            </a:br>
            <a:r>
              <a:rPr lang="en-GB" sz="2400" dirty="0"/>
              <a:t>antenna corrections </a:t>
            </a:r>
            <a:br>
              <a:rPr lang="en-GB" sz="2400" dirty="0"/>
            </a:br>
            <a:r>
              <a:rPr lang="en-GB" sz="2400" dirty="0"/>
              <a:t>have become </a:t>
            </a:r>
            <a:r>
              <a:rPr lang="en-GB" sz="2400" dirty="0" err="1"/>
              <a:t>increas</a:t>
            </a:r>
            <a:r>
              <a:rPr lang="en-GB" sz="2400" dirty="0"/>
              <a:t>-</a:t>
            </a:r>
            <a:br>
              <a:rPr lang="en-GB" sz="2400" dirty="0"/>
            </a:br>
            <a:r>
              <a:rPr lang="en-GB" sz="2400" dirty="0" err="1"/>
              <a:t>ingly</a:t>
            </a:r>
            <a:r>
              <a:rPr lang="en-GB" sz="2400" dirty="0"/>
              <a:t> evident. One example: satellite antenna corrections can not be fully applied when using a relative model.</a:t>
            </a:r>
          </a:p>
        </p:txBody>
      </p:sp>
      <p:sp>
        <p:nvSpPr>
          <p:cNvPr id="106503" name="Text Box 3"/>
          <p:cNvSpPr txBox="1">
            <a:spLocks noChangeArrowheads="1"/>
          </p:cNvSpPr>
          <p:nvPr/>
        </p:nvSpPr>
        <p:spPr bwMode="auto">
          <a:xfrm>
            <a:off x="3649663" y="4978400"/>
            <a:ext cx="3332162" cy="1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lnSpc>
                <a:spcPct val="107000"/>
              </a:lnSpc>
              <a:buClr>
                <a:srgbClr val="000000"/>
              </a:buClr>
              <a:buSzPct val="100000"/>
              <a:buFont typeface="Times New Roman" pitchFamily="18" charset="0"/>
              <a:buNone/>
            </a:pPr>
            <a:r>
              <a:rPr lang="en-GB" sz="1200" dirty="0"/>
              <a:t> http</a:t>
            </a:r>
            <a:r>
              <a:rPr lang="en-GB" sz="1200" dirty="0" smtClean="0"/>
              <a:t>://geodesy.noaa.gov/ANTCAL</a:t>
            </a:r>
            <a:r>
              <a:rPr lang="en-GB" sz="1200" dirty="0"/>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111</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SlideShows\antcal\blk2a\img001.GIF"/>
          <p:cNvPicPr>
            <a:picLocks noChangeAspect="1" noChangeArrowheads="1"/>
          </p:cNvPicPr>
          <p:nvPr/>
        </p:nvPicPr>
        <p:blipFill>
          <a:blip r:embed="rId2">
            <a:extLst>
              <a:ext uri="{28A0092B-C50C-407E-A947-70E740481C1C}">
                <a14:useLocalDpi xmlns:a14="http://schemas.microsoft.com/office/drawing/2010/main" val="0"/>
              </a:ext>
            </a:extLst>
          </a:blip>
          <a:srcRect l="5424" t="28656" r="47169" b="2711"/>
          <a:stretch>
            <a:fillRect/>
          </a:stretch>
        </p:blipFill>
        <p:spPr bwMode="auto">
          <a:xfrm>
            <a:off x="587375" y="2979738"/>
            <a:ext cx="2871788"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descr="C:\SlideShows\antcal\blk2a\img01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813" y="2522538"/>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3"/>
          <p:cNvSpPr txBox="1">
            <a:spLocks noChangeArrowheads="1"/>
          </p:cNvSpPr>
          <p:nvPr/>
        </p:nvSpPr>
        <p:spPr bwMode="auto">
          <a:xfrm>
            <a:off x="587375" y="1808163"/>
            <a:ext cx="8123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Calibrating the BLK 2A GPS antenna</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112</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20925" y="1677988"/>
            <a:ext cx="6823075" cy="4440237"/>
          </a:xfrm>
          <a:prstGeom prst="rect">
            <a:avLst/>
          </a:prstGeom>
          <a:noFill/>
        </p:spPr>
        <p:txBody>
          <a:bodyPr>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By using data from a spatially large network </a:t>
            </a:r>
            <a:br>
              <a:rPr lang="en-GB" sz="2400" dirty="0">
                <a:latin typeface="Arial" charset="0"/>
                <a:cs typeface="+mn-cs"/>
              </a:rPr>
            </a:br>
            <a:r>
              <a:rPr lang="en-GB" sz="2400" dirty="0">
                <a:latin typeface="Arial" charset="0"/>
                <a:cs typeface="+mn-cs"/>
              </a:rPr>
              <a:t>with diverse equipment, and by including data </a:t>
            </a:r>
            <a:br>
              <a:rPr lang="en-GB" sz="2400" dirty="0">
                <a:latin typeface="Arial" charset="0"/>
                <a:cs typeface="+mn-cs"/>
              </a:rPr>
            </a:br>
            <a:r>
              <a:rPr lang="en-GB" sz="2400" dirty="0">
                <a:latin typeface="Arial" charset="0"/>
                <a:cs typeface="+mn-cs"/>
              </a:rPr>
              <a:t>from new tools such as robotic arms which </a:t>
            </a:r>
            <a:br>
              <a:rPr lang="en-GB" sz="2400" dirty="0">
                <a:latin typeface="Arial" charset="0"/>
                <a:cs typeface="+mn-cs"/>
              </a:rPr>
            </a:br>
            <a:r>
              <a:rPr lang="en-GB" sz="2400" dirty="0">
                <a:latin typeface="Arial" charset="0"/>
                <a:cs typeface="+mn-cs"/>
              </a:rPr>
              <a:t>shift the orientation of the antenna being </a:t>
            </a:r>
            <a:br>
              <a:rPr lang="en-GB" sz="2400" dirty="0">
                <a:latin typeface="Arial" charset="0"/>
                <a:cs typeface="+mn-cs"/>
              </a:rPr>
            </a:br>
            <a:r>
              <a:rPr lang="en-GB" sz="2400" dirty="0">
                <a:latin typeface="Arial" charset="0"/>
                <a:cs typeface="+mn-cs"/>
              </a:rPr>
              <a:t>tested on demand, “absolute” antenna phase </a:t>
            </a:r>
            <a:br>
              <a:rPr lang="en-GB" sz="2400" dirty="0">
                <a:latin typeface="Arial" charset="0"/>
                <a:cs typeface="+mn-cs"/>
              </a:rPr>
            </a:br>
            <a:r>
              <a:rPr lang="en-GB" sz="2400" dirty="0">
                <a:latin typeface="Arial" charset="0"/>
                <a:cs typeface="+mn-cs"/>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400" dirty="0">
              <a:latin typeface="Arial" charset="0"/>
              <a:cs typeface="+mn-cs"/>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400" dirty="0">
                <a:latin typeface="Arial" charset="0"/>
                <a:cs typeface="+mn-cs"/>
              </a:rPr>
              <a:t>Help minimize hardware changes.</a:t>
            </a:r>
          </a:p>
        </p:txBody>
      </p:sp>
      <p:pic>
        <p:nvPicPr>
          <p:cNvPr id="108550"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25" y="1677988"/>
            <a:ext cx="1828800" cy="2816225"/>
          </a:xfrm>
          <a:prstGeom prst="rect">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108551" name="Text Box 17"/>
          <p:cNvSpPr txBox="1">
            <a:spLocks noChangeArrowheads="1"/>
          </p:cNvSpPr>
          <p:nvPr/>
        </p:nvSpPr>
        <p:spPr bwMode="auto">
          <a:xfrm>
            <a:off x="174625" y="4493677"/>
            <a:ext cx="20320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cs typeface="Arial" pitchFamily="34" charset="0"/>
              </a:defRPr>
            </a:lvl9pPr>
          </a:lstStyle>
          <a:p>
            <a:pPr eaLnBrk="1" hangingPunct="1"/>
            <a:r>
              <a:rPr lang="en-GB" sz="1200" dirty="0">
                <a:solidFill>
                  <a:srgbClr val="0B1C4A"/>
                </a:solidFill>
                <a:ea typeface="msgothic"/>
                <a:cs typeface="msgothic"/>
              </a:rPr>
              <a:t> http://www.geopp.de/</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113</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523220"/>
          </a:xfrm>
          <a:prstGeom prst="rect">
            <a:avLst/>
          </a:prstGeom>
          <a:noFill/>
        </p:spPr>
        <p:txBody>
          <a:bodyPr wrap="square" rtlCol="0">
            <a:spAutoFit/>
          </a:bodyPr>
          <a:lstStyle/>
          <a:p>
            <a:r>
              <a:rPr lang="en-US" sz="1400" dirty="0" smtClean="0"/>
              <a:t>Schenewerk, “</a:t>
            </a:r>
            <a:r>
              <a:rPr lang="en-GB" sz="1400" dirty="0" smtClean="0">
                <a:latin typeface="Arial" charset="0"/>
              </a:rPr>
              <a:t>Physical Models Used (and Not Used) in the PAGES Software Suite”, </a:t>
            </a:r>
            <a:r>
              <a:rPr lang="en-US" sz="1400" dirty="0" smtClean="0">
                <a:latin typeface="Arial" charset="0"/>
              </a:rPr>
              <a:t>2008, private communication.</a:t>
            </a:r>
            <a:endParaRPr lang="en-US" sz="1400" dirty="0"/>
          </a:p>
        </p:txBody>
      </p:sp>
      <p:sp>
        <p:nvSpPr>
          <p:cNvPr id="19" name="Title 3"/>
          <p:cNvSpPr>
            <a:spLocks noGrp="1"/>
          </p:cNvSpPr>
          <p:nvPr>
            <p:ph type="title"/>
          </p:nvPr>
        </p:nvSpPr>
        <p:spPr/>
        <p:txBody>
          <a:bodyPr/>
          <a:lstStyle/>
          <a:p>
            <a:pPr algn="l"/>
            <a:r>
              <a:rPr lang="en-US" dirty="0"/>
              <a:t>OPUS-Net</a:t>
            </a:r>
          </a:p>
        </p:txBody>
      </p:sp>
    </p:spTree>
    <p:extLst>
      <p:ext uri="{BB962C8B-B14F-4D97-AF65-F5344CB8AC3E}">
        <p14:creationId xmlns:p14="http://schemas.microsoft.com/office/powerpoint/2010/main" val="17130415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115</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
        <p:nvSpPr>
          <p:cNvPr id="11" name="Title 10"/>
          <p:cNvSpPr>
            <a:spLocks noGrp="1"/>
          </p:cNvSpPr>
          <p:nvPr>
            <p:ph type="title"/>
          </p:nvPr>
        </p:nvSpPr>
        <p:spPr/>
        <p:txBody>
          <a:bodyPr/>
          <a:lstStyle/>
          <a:p>
            <a:pPr algn="l"/>
            <a:r>
              <a:rPr lang="en-US" dirty="0"/>
              <a:t>OPUS-Net</a:t>
            </a:r>
          </a:p>
        </p:txBody>
      </p:sp>
    </p:spTree>
    <p:extLst>
      <p:ext uri="{BB962C8B-B14F-4D97-AF65-F5344CB8AC3E}">
        <p14:creationId xmlns:p14="http://schemas.microsoft.com/office/powerpoint/2010/main" val="35381661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deformations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315" y="4559"/>
                <a:ext cx="628"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2011-11-03</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508166" y="6228883"/>
            <a:ext cx="6305798" cy="523220"/>
          </a:xfrm>
          <a:prstGeom prst="rect">
            <a:avLst/>
          </a:prstGeom>
        </p:spPr>
        <p:txBody>
          <a:bodyPr wrap="square">
            <a:spAutoFit/>
          </a:bodyPr>
          <a:lstStyle/>
          <a:p>
            <a:r>
              <a:rPr lang="en-US" sz="1400" dirty="0" smtClean="0"/>
              <a:t>Schenewerk et al., "Vertical Ocean Loading Deformations Derived from a Global GPS Network", 2001, J. of the </a:t>
            </a:r>
            <a:r>
              <a:rPr lang="en-US" sz="1400" dirty="0" err="1" smtClean="0"/>
              <a:t>Geod</a:t>
            </a:r>
            <a:r>
              <a:rPr lang="en-US" sz="1400" dirty="0" smtClean="0"/>
              <a:t>. Soc. Of </a:t>
            </a:r>
            <a:r>
              <a:rPr lang="pl-PL" sz="1400" dirty="0" smtClean="0"/>
              <a:t>Japan, 47, 1, 237-242.</a:t>
            </a:r>
            <a:endParaRPr lang="en-US" sz="1400" dirty="0"/>
          </a:p>
        </p:txBody>
      </p:sp>
      <p:sp>
        <p:nvSpPr>
          <p:cNvPr id="11" name="Title 10"/>
          <p:cNvSpPr>
            <a:spLocks noGrp="1"/>
          </p:cNvSpPr>
          <p:nvPr>
            <p:ph type="title"/>
          </p:nvPr>
        </p:nvSpPr>
        <p:spPr/>
        <p:txBody>
          <a:bodyPr/>
          <a:lstStyle/>
          <a:p>
            <a:pPr algn="l"/>
            <a:r>
              <a:rPr lang="en-US" dirty="0"/>
              <a:t>OPUS-Net</a:t>
            </a:r>
          </a:p>
        </p:txBody>
      </p:sp>
    </p:spTree>
    <p:extLst>
      <p:ext uri="{BB962C8B-B14F-4D97-AF65-F5344CB8AC3E}">
        <p14:creationId xmlns:p14="http://schemas.microsoft.com/office/powerpoint/2010/main" val="311271696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3756" y="1171575"/>
            <a:ext cx="8714344" cy="4154984"/>
          </a:xfrm>
          <a:prstGeom prst="rect">
            <a:avLst/>
          </a:prstGeom>
          <a:noFill/>
        </p:spPr>
        <p:txBody>
          <a:bodyPr wrap="square">
            <a:spAutoFit/>
          </a:bodyPr>
          <a:lstStyle/>
          <a:p>
            <a:pPr>
              <a:defRPr/>
            </a:pPr>
            <a:r>
              <a:rPr lang="en-GB" sz="2400" dirty="0">
                <a:latin typeface="Arial" charset="0"/>
                <a:cs typeface="+mn-cs"/>
              </a:rPr>
              <a:t>Why use near-by and more-distant CORS?</a:t>
            </a:r>
          </a:p>
          <a:p>
            <a:pPr>
              <a:defRPr/>
            </a:pPr>
            <a:r>
              <a:rPr lang="en-GB" sz="2400" dirty="0">
                <a:latin typeface="Arial" charset="0"/>
                <a:cs typeface="+mn-cs"/>
              </a:rPr>
              <a:t>Although it may seem counter-intuitive, using a combination </a:t>
            </a:r>
            <a:br>
              <a:rPr lang="en-GB" sz="2400" dirty="0">
                <a:latin typeface="Arial" charset="0"/>
                <a:cs typeface="+mn-cs"/>
              </a:rPr>
            </a:br>
            <a:r>
              <a:rPr lang="en-GB" sz="2400" dirty="0">
                <a:latin typeface="Arial" charset="0"/>
                <a:cs typeface="+mn-cs"/>
              </a:rPr>
              <a:t>of near and distant CORS has a number of advantages.</a:t>
            </a:r>
          </a:p>
          <a:p>
            <a:pP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CORS “quality” can be emphasized as well as data quantity.</a:t>
            </a:r>
          </a:p>
          <a:p>
            <a:pPr marL="457200" indent="-228600">
              <a:buFont typeface="Arial" pitchFamily="34" charset="0"/>
              <a:buChar cha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Longer baselines enable better atmosphere corrections.</a:t>
            </a:r>
          </a:p>
          <a:p>
            <a:pPr marL="457200" indent="-228600">
              <a:buFont typeface="Arial" pitchFamily="34" charset="0"/>
              <a:buChar char="•"/>
              <a:defRPr/>
            </a:pPr>
            <a:endParaRPr lang="en-GB" sz="2400" dirty="0">
              <a:latin typeface="Arial" charset="0"/>
              <a:cs typeface="+mn-cs"/>
            </a:endParaRPr>
          </a:p>
          <a:p>
            <a:pPr marL="457200" indent="-228600">
              <a:buFont typeface="Arial" pitchFamily="34" charset="0"/>
              <a:buChar char="•"/>
              <a:defRPr/>
            </a:pPr>
            <a:r>
              <a:rPr lang="en-GB" sz="2400" dirty="0">
                <a:latin typeface="Arial" charset="0"/>
                <a:cs typeface="+mn-cs"/>
              </a:rPr>
              <a:t>More CORS minimizes the effects of missing data and changes.</a:t>
            </a:r>
            <a:endParaRPr lang="en-US" sz="1200" dirty="0">
              <a:cs typeface="+mn-cs"/>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117</a:t>
            </a:fld>
            <a:endParaRPr lang="en-US" dirty="0"/>
          </a:p>
        </p:txBody>
      </p:sp>
      <p:sp>
        <p:nvSpPr>
          <p:cNvPr id="2" name="Title 1"/>
          <p:cNvSpPr>
            <a:spLocks noGrp="1"/>
          </p:cNvSpPr>
          <p:nvPr>
            <p:ph type="title"/>
          </p:nvPr>
        </p:nvSpPr>
        <p:spPr/>
        <p:txBody>
          <a:bodyPr/>
          <a:lstStyle/>
          <a:p>
            <a:pPr algn="l"/>
            <a:r>
              <a:rPr lang="en-US" dirty="0"/>
              <a:t>OPUS-Net</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100"/>
            <a:ext cx="7772400" cy="685800"/>
          </a:xfrm>
        </p:spPr>
        <p:txBody>
          <a:bodyPr/>
          <a:lstStyle/>
          <a:p>
            <a:pPr algn="ctr">
              <a:defRPr/>
            </a:pPr>
            <a:r>
              <a:rPr lang="en-US" dirty="0" smtClean="0"/>
              <a:t>OPUS-Projects</a:t>
            </a:r>
            <a:endParaRPr lang="en-US" dirty="0"/>
          </a:p>
        </p:txBody>
      </p:sp>
      <p:sp>
        <p:nvSpPr>
          <p:cNvPr id="6" name="Date Placeholder 5"/>
          <p:cNvSpPr>
            <a:spLocks noGrp="1"/>
          </p:cNvSpPr>
          <p:nvPr>
            <p:ph type="dt" sz="half" idx="10"/>
          </p:nvPr>
        </p:nvSpPr>
        <p:spPr/>
        <p:txBody>
          <a:bodyPr/>
          <a:lstStyle/>
          <a:p>
            <a:pPr>
              <a:defRPr/>
            </a:pPr>
            <a:r>
              <a:rPr lang="en-US" smtClean="0"/>
              <a:t>2013 LSPS Shreveport, LA</a:t>
            </a:r>
            <a:endParaRPr lang="en-US" dirty="0"/>
          </a:p>
        </p:txBody>
      </p:sp>
      <p:sp>
        <p:nvSpPr>
          <p:cNvPr id="7" name="Slide Number Placeholder 6"/>
          <p:cNvSpPr>
            <a:spLocks noGrp="1"/>
          </p:cNvSpPr>
          <p:nvPr>
            <p:ph type="sldNum" sz="quarter" idx="12"/>
          </p:nvPr>
        </p:nvSpPr>
        <p:spPr/>
        <p:txBody>
          <a:bodyPr/>
          <a:lstStyle/>
          <a:p>
            <a:pPr>
              <a:defRPr/>
            </a:pPr>
            <a:fld id="{F6C62535-31B9-4961-A8D9-7DF8E95E241E}" type="slidenum">
              <a:rPr lang="en-US" smtClean="0"/>
              <a:pPr>
                <a:defRPr/>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Box 6"/>
          <p:cNvSpPr txBox="1">
            <a:spLocks noChangeArrowheads="1"/>
          </p:cNvSpPr>
          <p:nvPr/>
        </p:nvSpPr>
        <p:spPr bwMode="auto">
          <a:xfrm>
            <a:off x="228600" y="2051050"/>
            <a:ext cx="8686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sz="2800" dirty="0"/>
              <a:t>A Little OPUS-Projects History.</a:t>
            </a:r>
          </a:p>
          <a:p>
            <a:pPr eaLnBrk="1" hangingPunct="1">
              <a:buFont typeface="Arial" pitchFamily="34" charset="0"/>
              <a:buChar char="•"/>
            </a:pPr>
            <a:endParaRPr lang="en-US" sz="2800" dirty="0"/>
          </a:p>
          <a:p>
            <a:pPr eaLnBrk="1" hangingPunct="1">
              <a:buFont typeface="Arial" pitchFamily="34" charset="0"/>
              <a:buChar char="•"/>
            </a:pPr>
            <a:r>
              <a:rPr lang="en-US" sz="2800" dirty="0"/>
              <a:t>What Is OPUS-Projects?</a:t>
            </a:r>
          </a:p>
          <a:p>
            <a:pPr eaLnBrk="1" hangingPunct="1">
              <a:buFont typeface="Arial" pitchFamily="34" charset="0"/>
              <a:buChar char="•"/>
            </a:pPr>
            <a:endParaRPr lang="en-US" sz="2800" dirty="0"/>
          </a:p>
          <a:p>
            <a:pPr eaLnBrk="1" hangingPunct="1">
              <a:buFont typeface="Arial" pitchFamily="34" charset="0"/>
              <a:buChar char="•"/>
            </a:pPr>
            <a:r>
              <a:rPr lang="en-US" sz="2800" dirty="0"/>
              <a:t>The OPUS-Projects Interface.</a:t>
            </a:r>
          </a:p>
          <a:p>
            <a:pPr eaLnBrk="1" hangingPunct="1">
              <a:buFont typeface="Arial" pitchFamily="34" charset="0"/>
              <a:buChar char="•"/>
            </a:pPr>
            <a:endParaRPr lang="en-US" sz="2800" dirty="0"/>
          </a:p>
          <a:p>
            <a:pPr eaLnBrk="1" hangingPunct="1">
              <a:buFont typeface="Arial" pitchFamily="34" charset="0"/>
              <a:buChar char="•"/>
            </a:pPr>
            <a:r>
              <a:rPr lang="en-US" sz="2800" dirty="0"/>
              <a:t>How Good Can I Do With OPUS-Projects?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119</a:t>
            </a:fld>
            <a:endParaRPr lang="en-US" dirty="0"/>
          </a:p>
        </p:txBody>
      </p:sp>
      <p:sp>
        <p:nvSpPr>
          <p:cNvPr id="2" name="Title 1"/>
          <p:cNvSpPr>
            <a:spLocks noGrp="1"/>
          </p:cNvSpPr>
          <p:nvPr>
            <p:ph type="title"/>
          </p:nvPr>
        </p:nvSpPr>
        <p:spPr/>
        <p:txBody>
          <a:bodyPr/>
          <a:lstStyle/>
          <a:p>
            <a:pPr algn="l"/>
            <a:r>
              <a:rPr lang="en-US" dirty="0" smtClean="0"/>
              <a:t>OPUS-Projects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6"/>
          <p:cNvSpPr txBox="1">
            <a:spLocks noChangeArrowheads="1"/>
          </p:cNvSpPr>
          <p:nvPr/>
        </p:nvSpPr>
        <p:spPr bwMode="auto">
          <a:xfrm>
            <a:off x="398034" y="1370013"/>
            <a:ext cx="852005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2400" dirty="0"/>
          </a:p>
          <a:p>
            <a:pPr eaLnBrk="1" hangingPunct="1"/>
            <a:r>
              <a:rPr lang="en-US" sz="2400" dirty="0" smtClean="0"/>
              <a:t>OPUS Static </a:t>
            </a:r>
            <a:r>
              <a:rPr lang="en-US" sz="2400" dirty="0"/>
              <a:t>reliably addresses the more historically conventional requirements for GPS data processing. It typically yields accuracies of:</a:t>
            </a:r>
          </a:p>
          <a:p>
            <a:pPr eaLnBrk="1" hangingPunct="1"/>
            <a:endParaRPr lang="en-US" sz="2400" dirty="0"/>
          </a:p>
          <a:p>
            <a:pPr eaLnBrk="1" hangingPunct="1"/>
            <a:r>
              <a:rPr lang="en-US" sz="2400" dirty="0" smtClean="0"/>
              <a:t>	1 </a:t>
            </a:r>
            <a:r>
              <a:rPr lang="en-US" sz="2400" dirty="0"/>
              <a:t>– 2 cm horizontally</a:t>
            </a:r>
          </a:p>
          <a:p>
            <a:pPr eaLnBrk="1" hangingPunct="1"/>
            <a:r>
              <a:rPr lang="en-US" sz="2400" dirty="0" smtClean="0"/>
              <a:t>	2 </a:t>
            </a:r>
            <a:r>
              <a:rPr lang="en-US" sz="2400" dirty="0"/>
              <a:t>– 4 cm vertically</a:t>
            </a:r>
          </a:p>
          <a:p>
            <a:pPr eaLnBrk="1" hangingPunct="1"/>
            <a:endParaRPr lang="en-US" sz="2400" dirty="0"/>
          </a:p>
          <a:p>
            <a:pPr eaLnBrk="1" hangingPunct="1"/>
            <a:r>
              <a:rPr lang="en-US" sz="2400" dirty="0"/>
              <a:t>However, there is no guarantee that this stated accuracy will result from any given data set. Confirming the quality of the OPUS solution remains </a:t>
            </a:r>
            <a:r>
              <a:rPr lang="en-US" sz="2400" dirty="0" smtClean="0"/>
              <a:t>your responsibility</a:t>
            </a:r>
            <a:r>
              <a:rPr lang="en-US" sz="2400" dirty="0"/>
              <a:t>. That’s the “price” for automated processing.</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6"/>
          <p:cNvSpPr txBox="1">
            <a:spLocks noChangeArrowheads="1"/>
          </p:cNvSpPr>
          <p:nvPr/>
        </p:nvSpPr>
        <p:spPr bwMode="auto">
          <a:xfrm>
            <a:off x="356260" y="1827213"/>
            <a:ext cx="840773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 success of OPUS clearly demonstrated the value of web-based tools for some activities. This begged the question, could a web-based utility be made for a more complex task such as an airport or height modernization survey?</a:t>
            </a:r>
          </a:p>
          <a:p>
            <a:pPr eaLnBrk="1" hangingPunct="1"/>
            <a:endParaRPr lang="en-US" sz="2400"/>
          </a:p>
          <a:p>
            <a:pPr eaLnBrk="1" hangingPunct="1"/>
            <a:r>
              <a:rPr lang="en-US" sz="2400"/>
              <a:t>In these cases, one or more survey crews would be occupying one or more marks over several hours or days in a manner consistent with predefined project specifications.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120</a:t>
            </a:fld>
            <a:endParaRPr lang="en-US" dirty="0"/>
          </a:p>
        </p:txBody>
      </p:sp>
      <p:sp>
        <p:nvSpPr>
          <p:cNvPr id="2" name="Title 1"/>
          <p:cNvSpPr>
            <a:spLocks noGrp="1"/>
          </p:cNvSpPr>
          <p:nvPr>
            <p:ph type="title"/>
          </p:nvPr>
        </p:nvSpPr>
        <p:spPr/>
        <p:txBody>
          <a:bodyPr/>
          <a:lstStyle/>
          <a:p>
            <a:pPr algn="l"/>
            <a:r>
              <a:rPr lang="en-US" dirty="0"/>
              <a:t>A Little OPUS-Projects History</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009" y="1912938"/>
            <a:ext cx="8477992" cy="3785652"/>
          </a:xfrm>
          <a:prstGeom prst="rect">
            <a:avLst/>
          </a:prstGeom>
          <a:noFill/>
        </p:spPr>
        <p:txBody>
          <a:bodyPr wrap="square">
            <a:spAutoFit/>
          </a:bodyPr>
          <a:lstStyle/>
          <a:p>
            <a:pPr>
              <a:defRPr/>
            </a:pPr>
            <a:r>
              <a:rPr lang="en-US" sz="2400" dirty="0">
                <a:cs typeface="+mn-cs"/>
              </a:rPr>
              <a:t>The “wish list” for such a web-based utility included:</a:t>
            </a:r>
          </a:p>
          <a:p>
            <a:pPr>
              <a:defRPr/>
            </a:pPr>
            <a:endParaRPr lang="en-US" sz="2400" dirty="0">
              <a:cs typeface="+mn-cs"/>
            </a:endParaRPr>
          </a:p>
          <a:p>
            <a:pPr marL="450850" indent="-171450">
              <a:buFont typeface="Arial" pitchFamily="34" charset="0"/>
              <a:buChar char="•"/>
              <a:defRPr/>
            </a:pPr>
            <a:r>
              <a:rPr lang="en-US" sz="2400" dirty="0">
                <a:cs typeface="+mn-cs"/>
              </a:rPr>
              <a:t>Visualize and organize multiple, related data submissions.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Process all or subsets of the data according to user specifications.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Offer the results in useful forms and formats.</a:t>
            </a:r>
          </a:p>
          <a:p>
            <a:pPr marL="450850" indent="-171450">
              <a:buFont typeface="Arial" pitchFamily="34" charset="0"/>
              <a:buChar char="•"/>
              <a:defRPr/>
            </a:pPr>
            <a:endParaRPr lang="en-US" sz="2400" dirty="0">
              <a:cs typeface="+mn-cs"/>
            </a:endParaRPr>
          </a:p>
          <a:p>
            <a:pPr marL="450850" indent="-171450">
              <a:buFont typeface="Arial" pitchFamily="34" charset="0"/>
              <a:buChar char="•"/>
              <a:defRPr/>
            </a:pPr>
            <a:r>
              <a:rPr lang="en-US" sz="2400" dirty="0">
                <a:cs typeface="+mn-cs"/>
              </a:rPr>
              <a:t>Do all this as simply as possible.</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121</a:t>
            </a:fld>
            <a:endParaRPr lang="en-US" dirty="0"/>
          </a:p>
        </p:txBody>
      </p:sp>
      <p:sp>
        <p:nvSpPr>
          <p:cNvPr id="2" name="Title 1"/>
          <p:cNvSpPr>
            <a:spLocks noGrp="1"/>
          </p:cNvSpPr>
          <p:nvPr>
            <p:ph type="title"/>
          </p:nvPr>
        </p:nvSpPr>
        <p:spPr/>
        <p:txBody>
          <a:bodyPr/>
          <a:lstStyle/>
          <a:p>
            <a:pPr algn="l"/>
            <a:r>
              <a:rPr lang="en-US" dirty="0"/>
              <a:t>A Little OPUS-Projects History</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25631" y="2043113"/>
            <a:ext cx="8702469" cy="3785652"/>
          </a:xfrm>
          <a:prstGeom prst="rect">
            <a:avLst/>
          </a:prstGeom>
          <a:noFill/>
        </p:spPr>
        <p:txBody>
          <a:bodyPr wrap="square">
            <a:spAutoFit/>
          </a:bodyPr>
          <a:lstStyle/>
          <a:p>
            <a:pPr marL="336550" indent="-336550">
              <a:defRPr/>
            </a:pPr>
            <a:r>
              <a:rPr lang="en-US" sz="2400" dirty="0">
                <a:cs typeface="+mn-cs"/>
              </a:rPr>
              <a:t>But do we </a:t>
            </a:r>
            <a:r>
              <a:rPr lang="en-US" sz="2400" i="1" u="sng" dirty="0">
                <a:cs typeface="+mn-cs"/>
              </a:rPr>
              <a:t>really</a:t>
            </a:r>
            <a:r>
              <a:rPr lang="en-US" sz="2400" dirty="0">
                <a:cs typeface="+mn-cs"/>
              </a:rPr>
              <a:t> need another OPUS flavor?</a:t>
            </a:r>
          </a:p>
          <a:p>
            <a:pPr marL="336550" indent="-336550">
              <a:defRPr/>
            </a:pPr>
            <a:endParaRPr lang="en-US" sz="2400" dirty="0">
              <a:cs typeface="+mn-cs"/>
            </a:endParaRPr>
          </a:p>
          <a:p>
            <a:pPr marL="4763" indent="-4763">
              <a:defRPr/>
            </a:pPr>
            <a:r>
              <a:rPr lang="en-US" sz="2400" dirty="0">
                <a:cs typeface="+mn-cs"/>
              </a:rPr>
              <a:t>The practical answer is probably yes. </a:t>
            </a:r>
            <a:br>
              <a:rPr lang="en-US" sz="2400" dirty="0">
                <a:cs typeface="+mn-cs"/>
              </a:rPr>
            </a:br>
            <a:r>
              <a:rPr lang="en-US" sz="2400" dirty="0">
                <a:cs typeface="+mn-cs"/>
              </a:rPr>
              <a:t>The NGS and other groups have a history of project’s whose specifications can’t be entirely supported by OPUS.</a:t>
            </a:r>
          </a:p>
          <a:p>
            <a:pPr marL="4763" indent="-4763">
              <a:defRPr/>
            </a:pPr>
            <a:endParaRPr lang="en-US" sz="2400" dirty="0">
              <a:cs typeface="+mn-cs"/>
            </a:endParaRPr>
          </a:p>
          <a:p>
            <a:pPr marL="4763" indent="-4763">
              <a:defRPr/>
            </a:pPr>
            <a:r>
              <a:rPr lang="en-US" sz="2400" dirty="0">
                <a:cs typeface="+mn-cs"/>
              </a:rPr>
              <a:t>The academic answer is probably yes.</a:t>
            </a:r>
            <a:br>
              <a:rPr lang="en-US" sz="2400" dirty="0">
                <a:cs typeface="+mn-cs"/>
              </a:rPr>
            </a:br>
            <a:r>
              <a:rPr lang="en-US" sz="2400" dirty="0">
                <a:cs typeface="+mn-cs"/>
              </a:rPr>
              <a:t>As good as OPUS does, and that is very good, sacrificing simplicity for flexibility can improve results - at least in some cases.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122</a:t>
            </a:fld>
            <a:endParaRPr lang="en-US" dirty="0"/>
          </a:p>
        </p:txBody>
      </p:sp>
      <p:sp>
        <p:nvSpPr>
          <p:cNvPr id="2" name="Title 1"/>
          <p:cNvSpPr>
            <a:spLocks noGrp="1"/>
          </p:cNvSpPr>
          <p:nvPr>
            <p:ph type="title"/>
          </p:nvPr>
        </p:nvSpPr>
        <p:spPr/>
        <p:txBody>
          <a:bodyPr/>
          <a:lstStyle/>
          <a:p>
            <a:pPr algn="l"/>
            <a:r>
              <a:rPr lang="en-US" dirty="0"/>
              <a:t>A Little OPUS-Projects History</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TextBox 15"/>
          <p:cNvSpPr txBox="1">
            <a:spLocks noChangeArrowheads="1"/>
          </p:cNvSpPr>
          <p:nvPr/>
        </p:nvSpPr>
        <p:spPr bwMode="auto">
          <a:xfrm>
            <a:off x="237505" y="2232025"/>
            <a:ext cx="865711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2005, Weston and Gwinn began initial development on OPUS-Projects.</a:t>
            </a:r>
          </a:p>
          <a:p>
            <a:pPr eaLnBrk="1" hangingPunct="1"/>
            <a:endParaRPr lang="en-US" sz="2400" dirty="0"/>
          </a:p>
          <a:p>
            <a:pPr eaLnBrk="1" hangingPunct="1"/>
            <a:r>
              <a:rPr lang="en-US" sz="2400" dirty="0"/>
              <a:t>In 2006, several “proof of concept” tests were completed including one that involved hundreds of occupations spanning several weeks. Many “pros and cons” resulted, but the overall impression was positive.</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123</a:t>
            </a:fld>
            <a:endParaRPr lang="en-US" dirty="0"/>
          </a:p>
        </p:txBody>
      </p:sp>
      <p:sp>
        <p:nvSpPr>
          <p:cNvPr id="2" name="Title 1"/>
          <p:cNvSpPr>
            <a:spLocks noGrp="1"/>
          </p:cNvSpPr>
          <p:nvPr>
            <p:ph type="title"/>
          </p:nvPr>
        </p:nvSpPr>
        <p:spPr/>
        <p:txBody>
          <a:bodyPr/>
          <a:lstStyle/>
          <a:p>
            <a:pPr algn="l"/>
            <a:r>
              <a:rPr lang="en-US" dirty="0"/>
              <a:t>A Little OPUS-Projects History</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Box 16"/>
          <p:cNvSpPr txBox="1">
            <a:spLocks noChangeArrowheads="1"/>
          </p:cNvSpPr>
          <p:nvPr/>
        </p:nvSpPr>
        <p:spPr bwMode="auto">
          <a:xfrm>
            <a:off x="314696" y="1529250"/>
            <a:ext cx="85146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After a hiatus, Schenewerk began development again in 2007. </a:t>
            </a:r>
          </a:p>
          <a:p>
            <a:pPr eaLnBrk="1" hangingPunct="1"/>
            <a:endParaRPr lang="en-US" sz="2400" dirty="0"/>
          </a:p>
          <a:p>
            <a:pPr eaLnBrk="1" hangingPunct="1"/>
            <a:r>
              <a:rPr lang="en-US" sz="2400" dirty="0" err="1"/>
              <a:t>Prusky</a:t>
            </a:r>
            <a:r>
              <a:rPr lang="en-US" sz="2400" dirty="0"/>
              <a:t> and Schenewerk oversaw a second, more focus test in 2009. Again, many “pros and cons” in the original design were revealed, but a better defined set of desirable capabilities resulted.</a:t>
            </a:r>
          </a:p>
          <a:p>
            <a:pPr eaLnBrk="1" hangingPunct="1"/>
            <a:endParaRPr lang="en-US" sz="2400" dirty="0"/>
          </a:p>
          <a:p>
            <a:pPr eaLnBrk="1" hangingPunct="1"/>
            <a:r>
              <a:rPr lang="en-US" sz="2400" dirty="0"/>
              <a:t>A beta version was released via training workshops in December, 2010</a:t>
            </a:r>
            <a:r>
              <a:rPr lang="en-US" sz="2400" dirty="0" smtClean="0"/>
              <a:t>.</a:t>
            </a:r>
          </a:p>
          <a:p>
            <a:pPr eaLnBrk="1" hangingPunct="1"/>
            <a:endParaRPr lang="en-US" sz="2400" dirty="0"/>
          </a:p>
          <a:p>
            <a:pPr eaLnBrk="1" hangingPunct="1"/>
            <a:r>
              <a:rPr lang="en-US" sz="2400" dirty="0" smtClean="0"/>
              <a:t>Tentative date for a production release is July, 2013.</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124</a:t>
            </a:fld>
            <a:endParaRPr lang="en-US" dirty="0"/>
          </a:p>
        </p:txBody>
      </p:sp>
      <p:sp>
        <p:nvSpPr>
          <p:cNvPr id="2" name="Title 1"/>
          <p:cNvSpPr>
            <a:spLocks noGrp="1"/>
          </p:cNvSpPr>
          <p:nvPr>
            <p:ph type="title"/>
          </p:nvPr>
        </p:nvSpPr>
        <p:spPr/>
        <p:txBody>
          <a:bodyPr/>
          <a:lstStyle/>
          <a:p>
            <a:pPr algn="l"/>
            <a:r>
              <a:rPr lang="en-US" dirty="0"/>
              <a:t>A Little OPUS-Projects History</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5635" y="1611313"/>
            <a:ext cx="8360229" cy="3786187"/>
          </a:xfrm>
          <a:prstGeom prst="rect">
            <a:avLst/>
          </a:prstGeom>
          <a:noFill/>
        </p:spPr>
        <p:txBody>
          <a:bodyPr wrap="square">
            <a:spAutoFit/>
          </a:bodyPr>
          <a:lstStyle/>
          <a:p>
            <a:pPr>
              <a:defRPr/>
            </a:pPr>
            <a:r>
              <a:rPr lang="en-US" sz="2400" dirty="0">
                <a:cs typeface="+mn-cs"/>
              </a:rPr>
              <a:t>OPUS-Projects gives users web-based access to simple visualization, management and processing tools for multiple </a:t>
            </a:r>
            <a:r>
              <a:rPr lang="en-US" sz="2400" dirty="0" smtClean="0">
                <a:cs typeface="+mn-cs"/>
              </a:rPr>
              <a:t>marks </a:t>
            </a:r>
            <a:r>
              <a:rPr lang="en-US" sz="2400" dirty="0">
                <a:cs typeface="+mn-cs"/>
              </a:rPr>
              <a:t>and multiple occupations.</a:t>
            </a:r>
          </a:p>
          <a:p>
            <a:pPr>
              <a:defRPr/>
            </a:pPr>
            <a:endParaRPr lang="en-US" sz="2400" dirty="0">
              <a:cs typeface="+mn-cs"/>
            </a:endParaRPr>
          </a:p>
          <a:p>
            <a:pPr>
              <a:defRPr/>
            </a:pPr>
            <a:r>
              <a:rPr lang="en-US" sz="2400" dirty="0">
                <a:cs typeface="+mn-cs"/>
              </a:rPr>
              <a:t>These tools include:</a:t>
            </a:r>
          </a:p>
          <a:p>
            <a:pPr marL="285750" indent="-285750">
              <a:buFont typeface="Arial" pitchFamily="34" charset="0"/>
              <a:buChar char="•"/>
              <a:defRPr/>
            </a:pPr>
            <a:r>
              <a:rPr lang="en-US" sz="2400" dirty="0">
                <a:cs typeface="+mn-cs"/>
              </a:rPr>
              <a:t> The advantages of data uploading through OPUS.</a:t>
            </a:r>
          </a:p>
          <a:p>
            <a:pPr marL="285750" indent="-285750">
              <a:buFont typeface="Arial" pitchFamily="34" charset="0"/>
              <a:buChar char="•"/>
              <a:defRPr/>
            </a:pPr>
            <a:r>
              <a:rPr lang="en-US" sz="2400" dirty="0">
                <a:cs typeface="+mn-cs"/>
              </a:rPr>
              <a:t> Data visualization and management aids.</a:t>
            </a:r>
          </a:p>
          <a:p>
            <a:pPr marL="285750" indent="-285750">
              <a:buFont typeface="Arial" pitchFamily="34" charset="0"/>
              <a:buChar char="•"/>
              <a:defRPr/>
            </a:pPr>
            <a:r>
              <a:rPr lang="en-US" sz="2400" dirty="0">
                <a:cs typeface="+mn-cs"/>
              </a:rPr>
              <a:t> Enhanced data processing using the PAGES suite.</a:t>
            </a:r>
          </a:p>
          <a:p>
            <a:pPr marL="285750" indent="-285750">
              <a:buFont typeface="Arial" pitchFamily="34" charset="0"/>
              <a:buChar char="•"/>
              <a:defRPr/>
            </a:pPr>
            <a:r>
              <a:rPr lang="en-US" sz="2400" dirty="0">
                <a:cs typeface="+mn-cs"/>
              </a:rPr>
              <a:t> Solution visualization aids.</a:t>
            </a:r>
          </a:p>
          <a:p>
            <a:pPr marL="285750" indent="-285750">
              <a:buFont typeface="Arial" pitchFamily="34" charset="0"/>
              <a:buChar char="•"/>
              <a:defRPr/>
            </a:pPr>
            <a:r>
              <a:rPr lang="en-US" sz="2400" dirty="0">
                <a:cs typeface="+mn-cs"/>
              </a:rPr>
              <a:t> </a:t>
            </a:r>
            <a:r>
              <a:rPr lang="en-US" sz="2400" dirty="0" smtClean="0">
                <a:cs typeface="+mn-cs"/>
              </a:rPr>
              <a:t>A simplified means for producing some “bluebook” files.</a:t>
            </a:r>
            <a:endParaRPr lang="en-US" sz="2400" dirty="0">
              <a:cs typeface="+mn-cs"/>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125</a:t>
            </a:fld>
            <a:endParaRPr lang="en-US" dirty="0"/>
          </a:p>
        </p:txBody>
      </p:sp>
      <p:sp>
        <p:nvSpPr>
          <p:cNvPr id="2" name="Title 1"/>
          <p:cNvSpPr>
            <a:spLocks noGrp="1"/>
          </p:cNvSpPr>
          <p:nvPr>
            <p:ph type="title"/>
          </p:nvPr>
        </p:nvSpPr>
        <p:spPr/>
        <p:txBody>
          <a:bodyPr/>
          <a:lstStyle/>
          <a:p>
            <a:pPr algn="l"/>
            <a:r>
              <a:rPr lang="en-US" dirty="0"/>
              <a:t>What Is OPUS-Projects?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TextBox 6"/>
          <p:cNvSpPr txBox="1">
            <a:spLocks noChangeArrowheads="1"/>
          </p:cNvSpPr>
          <p:nvPr/>
        </p:nvSpPr>
        <p:spPr bwMode="auto">
          <a:xfrm>
            <a:off x="808832" y="2189163"/>
            <a:ext cx="7526337"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dirty="0"/>
              <a:t>OPUS-Projects exists in a hierarchical structure</a:t>
            </a:r>
          </a:p>
          <a:p>
            <a:pPr eaLnBrk="1" hangingPunct="1">
              <a:spcBef>
                <a:spcPct val="50000"/>
              </a:spcBef>
              <a:buFont typeface="Calibri" pitchFamily="34" charset="0"/>
              <a:buAutoNum type="arabicPeriod"/>
            </a:pPr>
            <a:r>
              <a:rPr lang="en-US" sz="2400" dirty="0"/>
              <a:t> Create  . . . . . . . . creates a project.</a:t>
            </a:r>
          </a:p>
          <a:p>
            <a:pPr eaLnBrk="1" hangingPunct="1">
              <a:spcBef>
                <a:spcPct val="50000"/>
              </a:spcBef>
              <a:buFont typeface="Calibri" pitchFamily="34" charset="0"/>
              <a:buAutoNum type="arabicPeriod"/>
            </a:pPr>
            <a:r>
              <a:rPr lang="en-US" sz="2400" dirty="0"/>
              <a:t> Upload . . . . . . . . data submission.</a:t>
            </a:r>
          </a:p>
          <a:p>
            <a:pPr eaLnBrk="1" hangingPunct="1">
              <a:spcBef>
                <a:spcPct val="50000"/>
              </a:spcBef>
              <a:buFont typeface="Calibri" pitchFamily="34" charset="0"/>
              <a:buAutoNum type="arabicPeriod"/>
            </a:pPr>
            <a:r>
              <a:rPr lang="en-US" sz="2400" dirty="0"/>
              <a:t> Session . . . . . . .  session review &amp; processing.</a:t>
            </a:r>
          </a:p>
          <a:p>
            <a:pPr eaLnBrk="1" hangingPunct="1">
              <a:spcBef>
                <a:spcPct val="50000"/>
              </a:spcBef>
              <a:buFont typeface="Calibri" pitchFamily="34" charset="0"/>
              <a:buAutoNum type="arabicPeriod"/>
            </a:pPr>
            <a:r>
              <a:rPr lang="en-US" sz="2400" dirty="0"/>
              <a:t> Manage . . . . . . .  network adjustments.</a:t>
            </a:r>
            <a:endParaRPr lang="en-US" sz="2400" dirty="0">
              <a:solidFill>
                <a:schemeClr val="tx2"/>
              </a:solidFill>
            </a:endParaRPr>
          </a:p>
          <a:p>
            <a:pPr eaLnBrk="1" hangingPunct="1">
              <a:spcBef>
                <a:spcPct val="50000"/>
              </a:spcBef>
              <a:buFont typeface="Calibri" pitchFamily="34" charset="0"/>
              <a:buAutoNum type="arabicPeriod"/>
            </a:pPr>
            <a:r>
              <a:rPr lang="en-US" sz="2400" dirty="0">
                <a:solidFill>
                  <a:schemeClr val="tx2"/>
                </a:solidFill>
              </a:rPr>
              <a:t>OPUS-Projects czar for general support.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126</a:t>
            </a:fld>
            <a:endParaRPr lang="en-US" dirty="0"/>
          </a:p>
        </p:txBody>
      </p:sp>
      <p:sp>
        <p:nvSpPr>
          <p:cNvPr id="2" name="Title 1"/>
          <p:cNvSpPr>
            <a:spLocks noGrp="1"/>
          </p:cNvSpPr>
          <p:nvPr>
            <p:ph type="title"/>
          </p:nvPr>
        </p:nvSpPr>
        <p:spPr/>
        <p:txBody>
          <a:bodyPr/>
          <a:lstStyle/>
          <a:p>
            <a:pPr algn="l"/>
            <a:r>
              <a:rPr lang="en-US" dirty="0"/>
              <a:t>What Is OPUS-Projects?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Alternate Process 17"/>
          <p:cNvSpPr/>
          <p:nvPr/>
        </p:nvSpPr>
        <p:spPr>
          <a:xfrm>
            <a:off x="1504950" y="1828800"/>
            <a:ext cx="7175500" cy="3489325"/>
          </a:xfrm>
          <a:prstGeom prst="flowChartAlternateProcess">
            <a:avLst/>
          </a:prstGeom>
          <a:solidFill>
            <a:schemeClr val="lt1">
              <a:alpha val="67000"/>
            </a:schemeClr>
          </a:solid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9" name="Right Arrow 18"/>
          <p:cNvSpPr/>
          <p:nvPr/>
        </p:nvSpPr>
        <p:spPr>
          <a:xfrm>
            <a:off x="3255963" y="3309938"/>
            <a:ext cx="1182687" cy="498475"/>
          </a:xfrm>
          <a:prstGeom prst="rightArrow">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Processor or Manager</a:t>
            </a:r>
          </a:p>
        </p:txBody>
      </p:sp>
      <p:sp>
        <p:nvSpPr>
          <p:cNvPr id="20" name="Flowchart: Magnetic Disk 19"/>
          <p:cNvSpPr/>
          <p:nvPr/>
        </p:nvSpPr>
        <p:spPr>
          <a:xfrm>
            <a:off x="2159000" y="3117850"/>
            <a:ext cx="914400" cy="909638"/>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Data &amp;</a:t>
            </a:r>
          </a:p>
          <a:p>
            <a:pPr algn="ctr">
              <a:defRPr/>
            </a:pPr>
            <a:r>
              <a:rPr lang="en-US" sz="1400" dirty="0"/>
              <a:t>Metadata</a:t>
            </a:r>
          </a:p>
        </p:txBody>
      </p:sp>
      <p:sp>
        <p:nvSpPr>
          <p:cNvPr id="21" name="Flowchart: Document 20"/>
          <p:cNvSpPr/>
          <p:nvPr/>
        </p:nvSpPr>
        <p:spPr>
          <a:xfrm>
            <a:off x="7370763" y="3252788"/>
            <a:ext cx="1006475" cy="639762"/>
          </a:xfrm>
          <a:prstGeom prst="flowChartDocument">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Network</a:t>
            </a:r>
          </a:p>
          <a:p>
            <a:pPr algn="ctr">
              <a:defRPr/>
            </a:pPr>
            <a:r>
              <a:rPr lang="en-US" sz="1400" dirty="0"/>
              <a:t>Solution</a:t>
            </a:r>
          </a:p>
        </p:txBody>
      </p:sp>
      <p:sp>
        <p:nvSpPr>
          <p:cNvPr id="22" name="Up Arrow 21"/>
          <p:cNvSpPr/>
          <p:nvPr/>
        </p:nvSpPr>
        <p:spPr>
          <a:xfrm>
            <a:off x="7650163" y="2208809"/>
            <a:ext cx="484187" cy="82331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3" name="Down Arrow 22"/>
          <p:cNvSpPr/>
          <p:nvPr/>
        </p:nvSpPr>
        <p:spPr>
          <a:xfrm>
            <a:off x="7772400" y="4206875"/>
            <a:ext cx="274638" cy="1223963"/>
          </a:xfrm>
          <a:prstGeom prst="down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24" name="Right Arrow 23"/>
          <p:cNvSpPr/>
          <p:nvPr/>
        </p:nvSpPr>
        <p:spPr>
          <a:xfrm>
            <a:off x="6091238" y="3309938"/>
            <a:ext cx="1055687" cy="498475"/>
          </a:xfrm>
          <a:prstGeom prst="rightArrow">
            <a:avLst/>
          </a:prstGeom>
          <a:effectLst/>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Manager</a:t>
            </a:r>
          </a:p>
        </p:txBody>
      </p:sp>
      <p:sp>
        <p:nvSpPr>
          <p:cNvPr id="25" name="Flowchart: Alternate Process 24"/>
          <p:cNvSpPr/>
          <p:nvPr/>
        </p:nvSpPr>
        <p:spPr>
          <a:xfrm>
            <a:off x="7389813" y="1508167"/>
            <a:ext cx="1004887" cy="604002"/>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smtClean="0"/>
              <a:t>Bluebook</a:t>
            </a:r>
          </a:p>
          <a:p>
            <a:pPr algn="ctr">
              <a:defRPr/>
            </a:pPr>
            <a:r>
              <a:rPr lang="en-US" sz="1400" dirty="0" smtClean="0"/>
              <a:t>Or</a:t>
            </a:r>
          </a:p>
          <a:p>
            <a:pPr algn="ctr">
              <a:defRPr/>
            </a:pPr>
            <a:r>
              <a:rPr lang="en-US" sz="1400" dirty="0" smtClean="0"/>
              <a:t>Publish</a:t>
            </a:r>
            <a:endParaRPr lang="en-US" sz="1400" dirty="0"/>
          </a:p>
        </p:txBody>
      </p:sp>
      <p:grpSp>
        <p:nvGrpSpPr>
          <p:cNvPr id="138253" name="Group 86"/>
          <p:cNvGrpSpPr>
            <a:grpSpLocks/>
          </p:cNvGrpSpPr>
          <p:nvPr/>
        </p:nvGrpSpPr>
        <p:grpSpPr bwMode="auto">
          <a:xfrm>
            <a:off x="4627563" y="3130550"/>
            <a:ext cx="1281112" cy="914400"/>
            <a:chOff x="4114800" y="1828800"/>
            <a:chExt cx="1280160" cy="914400"/>
          </a:xfrm>
        </p:grpSpPr>
        <p:sp>
          <p:nvSpPr>
            <p:cNvPr id="27" name="Flowchart: Document 26"/>
            <p:cNvSpPr/>
            <p:nvPr/>
          </p:nvSpPr>
          <p:spPr>
            <a:xfrm>
              <a:off x="4114800" y="1828800"/>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8" name="Flowchart: Document 27"/>
            <p:cNvSpPr/>
            <p:nvPr/>
          </p:nvSpPr>
          <p:spPr>
            <a:xfrm>
              <a:off x="4206807" y="1920875"/>
              <a:ext cx="1005727" cy="639763"/>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29" name="Flowchart: Document 28"/>
            <p:cNvSpPr/>
            <p:nvPr/>
          </p:nvSpPr>
          <p:spPr>
            <a:xfrm>
              <a:off x="4297226" y="2011363"/>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sp>
          <p:nvSpPr>
            <p:cNvPr id="30" name="Flowchart: Document 29"/>
            <p:cNvSpPr/>
            <p:nvPr/>
          </p:nvSpPr>
          <p:spPr>
            <a:xfrm>
              <a:off x="4389233" y="2103438"/>
              <a:ext cx="1005727" cy="639762"/>
            </a:xfrm>
            <a:prstGeom prst="flowChartDocument">
              <a:avLst/>
            </a:prstGeom>
            <a:effectLst/>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Session</a:t>
              </a:r>
            </a:p>
            <a:p>
              <a:pPr algn="ctr">
                <a:defRPr/>
              </a:pPr>
              <a:r>
                <a:rPr lang="en-US" sz="1400" dirty="0"/>
                <a:t>Solution</a:t>
              </a:r>
            </a:p>
          </p:txBody>
        </p:sp>
      </p:grpSp>
      <p:sp>
        <p:nvSpPr>
          <p:cNvPr id="31" name="Flowchart: Alternate Process 30"/>
          <p:cNvSpPr/>
          <p:nvPr/>
        </p:nvSpPr>
        <p:spPr>
          <a:xfrm>
            <a:off x="7389813" y="5578475"/>
            <a:ext cx="1004887" cy="503238"/>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2" name="TextBox 31"/>
          <p:cNvSpPr txBox="1"/>
          <p:nvPr/>
        </p:nvSpPr>
        <p:spPr>
          <a:xfrm>
            <a:off x="2039938" y="1927225"/>
            <a:ext cx="2163762" cy="369888"/>
          </a:xfrm>
          <a:prstGeom prst="rect">
            <a:avLst/>
          </a:prstGeom>
          <a:noFill/>
        </p:spPr>
        <p:txBody>
          <a:bodyPr wrap="none">
            <a:spAutoFit/>
          </a:bodyPr>
          <a:lstStyle/>
          <a:p>
            <a:pPr>
              <a:defRPr/>
            </a:pPr>
            <a:r>
              <a:rPr lang="en-US" dirty="0">
                <a:solidFill>
                  <a:schemeClr val="bg1">
                    <a:lumMod val="50000"/>
                  </a:schemeClr>
                </a:solidFill>
                <a:cs typeface="+mn-cs"/>
              </a:rPr>
              <a:t>Your OPUS Project</a:t>
            </a:r>
          </a:p>
        </p:txBody>
      </p:sp>
      <p:sp>
        <p:nvSpPr>
          <p:cNvPr id="33" name="Down Arrow 32"/>
          <p:cNvSpPr/>
          <p:nvPr/>
        </p:nvSpPr>
        <p:spPr>
          <a:xfrm>
            <a:off x="5257800" y="4203700"/>
            <a:ext cx="274638"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4" name="Flowchart: Alternate Process 33"/>
          <p:cNvSpPr/>
          <p:nvPr/>
        </p:nvSpPr>
        <p:spPr>
          <a:xfrm>
            <a:off x="4878388"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5" name="Down Arrow 34"/>
          <p:cNvSpPr/>
          <p:nvPr/>
        </p:nvSpPr>
        <p:spPr>
          <a:xfrm>
            <a:off x="2468563" y="4206875"/>
            <a:ext cx="274637" cy="12239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6" name="Flowchart: Alternate Process 35"/>
          <p:cNvSpPr/>
          <p:nvPr/>
        </p:nvSpPr>
        <p:spPr>
          <a:xfrm>
            <a:off x="2120900" y="5578475"/>
            <a:ext cx="1006475" cy="50323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400" dirty="0"/>
              <a:t>Copy </a:t>
            </a:r>
            <a:br>
              <a:rPr lang="en-US" sz="1400" dirty="0"/>
            </a:br>
            <a:r>
              <a:rPr lang="en-US" sz="1400" dirty="0"/>
              <a:t>To User</a:t>
            </a:r>
          </a:p>
        </p:txBody>
      </p:sp>
      <p:sp>
        <p:nvSpPr>
          <p:cNvPr id="37" name="Left-Right Arrow 36"/>
          <p:cNvSpPr/>
          <p:nvPr/>
        </p:nvSpPr>
        <p:spPr>
          <a:xfrm>
            <a:off x="346075" y="3309938"/>
            <a:ext cx="1716088" cy="484187"/>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8" name="Left-Right Arrow 37"/>
          <p:cNvSpPr/>
          <p:nvPr/>
        </p:nvSpPr>
        <p:spPr>
          <a:xfrm rot="1023123">
            <a:off x="346075" y="2578100"/>
            <a:ext cx="1716088" cy="485775"/>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39" name="Left-Right Arrow 38"/>
          <p:cNvSpPr/>
          <p:nvPr/>
        </p:nvSpPr>
        <p:spPr>
          <a:xfrm rot="20622056">
            <a:off x="346075" y="4041775"/>
            <a:ext cx="1716088" cy="484188"/>
          </a:xfrm>
          <a:prstGeom prst="left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dirty="0"/>
              <a:t>OPUS Solution</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127</a:t>
            </a:fld>
            <a:endParaRPr lang="en-US" dirty="0"/>
          </a:p>
        </p:txBody>
      </p:sp>
      <p:sp>
        <p:nvSpPr>
          <p:cNvPr id="2" name="Title 1"/>
          <p:cNvSpPr>
            <a:spLocks noGrp="1"/>
          </p:cNvSpPr>
          <p:nvPr>
            <p:ph type="title"/>
          </p:nvPr>
        </p:nvSpPr>
        <p:spPr/>
        <p:txBody>
          <a:bodyPr/>
          <a:lstStyle/>
          <a:p>
            <a:pPr algn="l"/>
            <a:r>
              <a:rPr lang="en-US" dirty="0"/>
              <a:t>What Is OPUS-Projects?</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008" y="2208363"/>
            <a:ext cx="8703717"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p>
        </p:txBody>
      </p:sp>
      <p:sp>
        <p:nvSpPr>
          <p:cNvPr id="16" name="TextBox 15"/>
          <p:cNvSpPr txBox="1"/>
          <p:nvPr/>
        </p:nvSpPr>
        <p:spPr>
          <a:xfrm>
            <a:off x="285008" y="4265613"/>
            <a:ext cx="8477992"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175" indent="-3175">
              <a:spcBef>
                <a:spcPct val="50000"/>
              </a:spcBef>
              <a:defRPr/>
            </a:pPr>
            <a:r>
              <a:rPr lang="en-US" sz="2400" dirty="0"/>
              <a:t>Please be aware …</a:t>
            </a:r>
          </a:p>
          <a:p>
            <a:pPr marL="3175" indent="-3175">
              <a:spcBef>
                <a:spcPct val="50000"/>
              </a:spcBef>
              <a:defRPr/>
            </a:pPr>
            <a:r>
              <a:rPr lang="en-US" sz="2400" dirty="0"/>
              <a:t>OPUS-Projects is actively being developed. The information shown here reflects many, but not all of the recent and pending changes.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128</a:t>
            </a:fld>
            <a:endParaRPr lang="en-US" dirty="0"/>
          </a:p>
        </p:txBody>
      </p:sp>
      <p:sp>
        <p:nvSpPr>
          <p:cNvPr id="2" name="Title 1"/>
          <p:cNvSpPr>
            <a:spLocks noGrp="1"/>
          </p:cNvSpPr>
          <p:nvPr>
            <p:ph type="title"/>
          </p:nvPr>
        </p:nvSpPr>
        <p:spPr/>
        <p:txBody>
          <a:bodyPr/>
          <a:lstStyle/>
          <a:p>
            <a:pPr algn="l"/>
            <a:r>
              <a:rPr lang="en-US" dirty="0"/>
              <a:t>The OPUS-Projects Interface</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129</a:t>
            </a:fld>
            <a:endParaRPr lang="en-US" dirty="0"/>
          </a:p>
        </p:txBody>
      </p:sp>
      <p:pic>
        <p:nvPicPr>
          <p:cNvPr id="7"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a:t>
            </a:r>
            <a:r>
              <a:rPr lang="en-US" sz="2400" dirty="0" smtClean="0"/>
              <a:t>OPUS upload page is the access point for all things OPUS.</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5"/>
          <p:cNvSpPr txBox="1">
            <a:spLocks noChangeArrowheads="1"/>
          </p:cNvSpPr>
          <p:nvPr/>
        </p:nvSpPr>
        <p:spPr bwMode="auto">
          <a:xfrm>
            <a:off x="3659588" y="1246188"/>
            <a:ext cx="5029200" cy="4572000"/>
          </a:xfrm>
          <a:prstGeom prst="rect">
            <a:avLst/>
          </a:prstGeom>
          <a:solidFill>
            <a:srgbClr val="FFFFFF"/>
          </a:solidFill>
          <a:ln w="12700">
            <a:solidFill>
              <a:srgbClr val="4F81BD"/>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sp>
        <p:nvSpPr>
          <p:cNvPr id="19460" name="TextBox 6"/>
          <p:cNvSpPr txBox="1">
            <a:spLocks noChangeArrowheads="1"/>
          </p:cNvSpPr>
          <p:nvPr/>
        </p:nvSpPr>
        <p:spPr bwMode="auto">
          <a:xfrm>
            <a:off x="228600" y="1189038"/>
            <a:ext cx="33214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As a quality test, </a:t>
            </a:r>
            <a:r>
              <a:rPr lang="en-US" sz="2400" dirty="0" smtClean="0"/>
              <a:t>2-hour </a:t>
            </a:r>
            <a:r>
              <a:rPr lang="en-US" sz="2400" dirty="0"/>
              <a:t>data sets from more than 200 CORS were submitted to </a:t>
            </a:r>
            <a:r>
              <a:rPr lang="en-US" sz="2400" dirty="0" smtClean="0"/>
              <a:t>OPUS Static </a:t>
            </a:r>
            <a:r>
              <a:rPr lang="en-US" sz="2400" dirty="0"/>
              <a:t>and the results compared to the accepted coordinates.</a:t>
            </a:r>
          </a:p>
          <a:p>
            <a:pPr eaLnBrk="1" hangingPunct="1"/>
            <a:endParaRPr lang="en-US" sz="2400" dirty="0"/>
          </a:p>
          <a:p>
            <a:pPr eaLnBrk="1" hangingPunct="1"/>
            <a:r>
              <a:rPr lang="en-US" sz="2400" dirty="0"/>
              <a:t>Mean</a:t>
            </a:r>
            <a:r>
              <a:rPr lang="en-US" sz="2400" dirty="0" smtClean="0"/>
              <a:t>:		&lt;</a:t>
            </a:r>
            <a:r>
              <a:rPr lang="en-US" sz="2400" dirty="0"/>
              <a:t>0.1 cm</a:t>
            </a:r>
          </a:p>
          <a:p>
            <a:pPr eaLnBrk="1" hangingPunct="1"/>
            <a:r>
              <a:rPr lang="en-US" sz="2400" dirty="0"/>
              <a:t>N-S </a:t>
            </a:r>
            <a:r>
              <a:rPr lang="en-US" sz="2400" dirty="0" smtClean="0"/>
              <a:t>RMS:	  0.8 </a:t>
            </a:r>
            <a:r>
              <a:rPr lang="en-US" sz="2400" dirty="0"/>
              <a:t>cm</a:t>
            </a:r>
          </a:p>
          <a:p>
            <a:pPr eaLnBrk="1" hangingPunct="1"/>
            <a:r>
              <a:rPr lang="en-US" sz="2400" dirty="0"/>
              <a:t>E-W </a:t>
            </a:r>
            <a:r>
              <a:rPr lang="en-US" sz="2400" dirty="0" smtClean="0"/>
              <a:t>RMS:	  1.4 </a:t>
            </a:r>
            <a:r>
              <a:rPr lang="en-US" sz="2400" dirty="0"/>
              <a:t>cm</a:t>
            </a:r>
          </a:p>
        </p:txBody>
      </p:sp>
      <p:graphicFrame>
        <p:nvGraphicFramePr>
          <p:cNvPr id="19463" name="Object 2"/>
          <p:cNvGraphicFramePr>
            <a:graphicFrameLocks noChangeAspect="1"/>
          </p:cNvGraphicFramePr>
          <p:nvPr>
            <p:extLst>
              <p:ext uri="{D42A27DB-BD31-4B8C-83A1-F6EECF244321}">
                <p14:modId xmlns:p14="http://schemas.microsoft.com/office/powerpoint/2010/main" val="662582962"/>
              </p:ext>
            </p:extLst>
          </p:nvPr>
        </p:nvGraphicFramePr>
        <p:xfrm>
          <a:off x="2818529" y="549275"/>
          <a:ext cx="6940233" cy="5197475"/>
        </p:xfrm>
        <a:graphic>
          <a:graphicData uri="http://schemas.openxmlformats.org/presentationml/2006/ole">
            <mc:AlternateContent xmlns:mc="http://schemas.openxmlformats.org/markup-compatibility/2006">
              <mc:Choice xmlns:v="urn:schemas-microsoft-com:vml" Requires="v">
                <p:oleObj spid="_x0000_s19510" name="Worksheet" r:id="rId3" imgW="8572433" imgH="5781642" progId="Excel.Sheet.8">
                  <p:embed/>
                </p:oleObj>
              </mc:Choice>
              <mc:Fallback>
                <p:oleObj name="Worksheet" r:id="rId3" imgW="8572433" imgH="5781642" progId="Excel.Sheet.8">
                  <p:embed/>
                  <p:pic>
                    <p:nvPicPr>
                      <p:cNvPr id="0" name="Object 2"/>
                      <p:cNvPicPr>
                        <a:picLocks noChangeAspect="1" noChangeArrowheads="1"/>
                      </p:cNvPicPr>
                      <p:nvPr/>
                    </p:nvPicPr>
                    <p:blipFill>
                      <a:blip r:embed="rId4"/>
                      <a:srcRect/>
                      <a:stretch>
                        <a:fillRect/>
                      </a:stretch>
                    </p:blipFill>
                    <p:spPr bwMode="auto">
                      <a:xfrm>
                        <a:off x="2818529" y="549275"/>
                        <a:ext cx="6940233" cy="5197475"/>
                      </a:xfrm>
                      <a:prstGeom prst="rect">
                        <a:avLst/>
                      </a:prstGeom>
                      <a:noFill/>
                      <a:ln>
                        <a:noFill/>
                      </a:ln>
                      <a:effectLst/>
                    </p:spPr>
                  </p:pic>
                </p:oleObj>
              </mc:Fallback>
            </mc:AlternateContent>
          </a:graphicData>
        </a:graphic>
      </p:graphicFrame>
      <p:sp>
        <p:nvSpPr>
          <p:cNvPr id="19464" name="TextBox 16"/>
          <p:cNvSpPr txBox="1">
            <a:spLocks noChangeArrowheads="1"/>
          </p:cNvSpPr>
          <p:nvPr/>
        </p:nvSpPr>
        <p:spPr bwMode="auto">
          <a:xfrm>
            <a:off x="3677574" y="5886450"/>
            <a:ext cx="504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t>Weston, N. “OPUS: Online Positioning User Service”,  CGSIC USSLS MEETING, 2008-07-08, NEW ORLEANS, LA.</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13</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130</a:t>
            </a:fld>
            <a:endParaRPr lang="en-US" dirty="0"/>
          </a:p>
        </p:txBody>
      </p:sp>
      <p:pic>
        <p:nvPicPr>
          <p:cNvPr id="8"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53371" r="80227" b="41412"/>
          <a:stretch/>
        </p:blipFill>
        <p:spPr bwMode="auto">
          <a:xfrm>
            <a:off x="822960" y="3586348"/>
            <a:ext cx="1457102" cy="368136"/>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Note the “Projects” link on the left. This will take you to the OPUS-Projects gateway page.</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36" t="17933" r="629" b="10115"/>
          <a:stretch>
            <a:fillRect/>
          </a:stretch>
        </p:blipFill>
        <p:spPr bwMode="auto">
          <a:xfrm>
            <a:off x="822325" y="1166813"/>
            <a:ext cx="7499350" cy="4524375"/>
          </a:xfrm>
          <a:prstGeom prst="rect">
            <a:avLst/>
          </a:prstGeom>
          <a:noFill/>
          <a:ln w="9525">
            <a:solidFill>
              <a:schemeClr val="tx2">
                <a:lumMod val="60000"/>
                <a:lumOff val="40000"/>
              </a:schemeClr>
            </a:solidFill>
            <a:miter lim="800000"/>
            <a:headEnd/>
            <a:tailEnd/>
          </a:ln>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131</a:t>
            </a:fld>
            <a:endParaRPr lang="en-US" dirty="0"/>
          </a:p>
        </p:txBody>
      </p:sp>
      <p:sp>
        <p:nvSpPr>
          <p:cNvPr id="7" name="TextBox 6"/>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OPUS-Projects gateway page.</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duotone>
              <a:prstClr val="black"/>
              <a:schemeClr val="tx1">
                <a:tint val="45000"/>
                <a:satMod val="400000"/>
              </a:schemeClr>
            </a:duotone>
          </a:blip>
          <a:srcRect l="436" t="17933" r="629" b="10115"/>
          <a:stretch>
            <a:fillRect/>
          </a:stretch>
        </p:blipFill>
        <p:spPr bwMode="auto">
          <a:xfrm>
            <a:off x="822960" y="1167412"/>
            <a:ext cx="7498080" cy="4523177"/>
          </a:xfrm>
          <a:prstGeom prst="rect">
            <a:avLst/>
          </a:prstGeom>
          <a:noFill/>
          <a:ln w="9525">
            <a:solidFill>
              <a:schemeClr val="tx2">
                <a:lumMod val="60000"/>
                <a:lumOff val="40000"/>
              </a:schemeClr>
            </a:solidFill>
            <a:miter lim="800000"/>
            <a:headEnd/>
            <a:tailEnd/>
          </a:ln>
        </p:spPr>
      </p:pic>
      <p:sp>
        <p:nvSpPr>
          <p:cNvPr id="17" name="TextBox 16"/>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a:t>The first step is to create a project. This allocates </a:t>
            </a:r>
            <a:r>
              <a:rPr lang="en-US" sz="2400" dirty="0" smtClean="0"/>
              <a:t>online </a:t>
            </a:r>
            <a:r>
              <a:rPr lang="en-US" sz="2400" dirty="0"/>
              <a:t>storage for the project’s data and generates project keywords. Start by clicking the “Create” button.</a:t>
            </a:r>
            <a:endParaRPr lang="en-US" sz="1600" dirty="0">
              <a:solidFill>
                <a:srgbClr val="FFFFFF"/>
              </a:solidFill>
            </a:endParaRPr>
          </a:p>
        </p:txBody>
      </p:sp>
      <p:pic>
        <p:nvPicPr>
          <p:cNvPr id="143366" name="Picture 2"/>
          <p:cNvPicPr>
            <a:picLocks noChangeAspect="1" noChangeArrowheads="1"/>
          </p:cNvPicPr>
          <p:nvPr/>
        </p:nvPicPr>
        <p:blipFill>
          <a:blip r:embed="rId3">
            <a:extLst>
              <a:ext uri="{28A0092B-C50C-407E-A947-70E740481C1C}">
                <a14:useLocalDpi xmlns:a14="http://schemas.microsoft.com/office/drawing/2010/main" val="0"/>
              </a:ext>
            </a:extLst>
          </a:blip>
          <a:srcRect l="436" t="43944" r="629" b="46800"/>
          <a:stretch>
            <a:fillRect/>
          </a:stretch>
        </p:blipFill>
        <p:spPr bwMode="auto">
          <a:xfrm>
            <a:off x="822325" y="2801938"/>
            <a:ext cx="74993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132</a:t>
            </a:fld>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0292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You’ll be taken to the project creation and registration page where you’ll enter your email, a title for, the type of, the approximate location of,  start date for and size of your project.</a:t>
            </a:r>
          </a:p>
        </p:txBody>
      </p:sp>
      <p:pic>
        <p:nvPicPr>
          <p:cNvPr id="3074" name="Picture 2"/>
          <p:cNvPicPr>
            <a:picLocks noChangeAspect="1" noChangeArrowheads="1"/>
          </p:cNvPicPr>
          <p:nvPr/>
        </p:nvPicPr>
        <p:blipFill>
          <a:blip r:embed="rId2"/>
          <a:srcRect l="610" t="17683" r="689" b="20058"/>
          <a:stretch>
            <a:fillRect/>
          </a:stretch>
        </p:blipFill>
        <p:spPr bwMode="auto">
          <a:xfrm>
            <a:off x="822325" y="914400"/>
            <a:ext cx="7499350" cy="3922713"/>
          </a:xfrm>
          <a:prstGeom prst="rect">
            <a:avLst/>
          </a:prstGeom>
          <a:noFill/>
          <a:ln w="9525">
            <a:solidFill>
              <a:schemeClr val="tx2">
                <a:lumMod val="60000"/>
                <a:lumOff val="40000"/>
              </a:schemeClr>
            </a:solidFill>
            <a:miter lim="800000"/>
            <a:headEnd/>
            <a:tailEnd/>
          </a:ln>
        </p:spPr>
      </p:pic>
      <p:sp>
        <p:nvSpPr>
          <p:cNvPr id="17"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8"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133</a:t>
            </a:fld>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l="462" t="17707" r="435" b="20038"/>
          <a:stretch>
            <a:fillRect/>
          </a:stretch>
        </p:blipFill>
        <p:spPr bwMode="auto">
          <a:xfrm>
            <a:off x="822325" y="914400"/>
            <a:ext cx="7499350" cy="3906838"/>
          </a:xfrm>
          <a:prstGeom prst="rect">
            <a:avLst/>
          </a:prstGeom>
          <a:noFill/>
          <a:ln w="9525">
            <a:solidFill>
              <a:schemeClr val="tx2">
                <a:lumMod val="60000"/>
                <a:lumOff val="40000"/>
              </a:schemeClr>
            </a:solidFill>
            <a:miter lim="800000"/>
            <a:headEnd/>
            <a:tailEnd/>
          </a:ln>
        </p:spPr>
      </p:pic>
      <p:sp>
        <p:nvSpPr>
          <p:cNvPr id="4" name="TextBox 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If you haven’t completed this training, you’ll be notified. Information about future training classes can be found at</a:t>
            </a:r>
          </a:p>
          <a:p>
            <a:pPr>
              <a:defRPr/>
            </a:pPr>
            <a:r>
              <a:rPr lang="en-US" sz="2400" dirty="0">
                <a:solidFill>
                  <a:schemeClr val="bg1"/>
                </a:solidFill>
              </a:rPr>
              <a:t>http</a:t>
            </a:r>
            <a:r>
              <a:rPr lang="en-US" sz="2400" dirty="0" smtClean="0">
                <a:solidFill>
                  <a:schemeClr val="bg1"/>
                </a:solidFill>
              </a:rPr>
              <a:t>://geodesy.noaa.gov/corbin/calendar.shtml</a:t>
            </a:r>
            <a:r>
              <a:rPr lang="en-US" sz="2400" dirty="0">
                <a:solidFill>
                  <a:schemeClr val="bg1"/>
                </a:solidFill>
              </a:rPr>
              <a:t>.</a:t>
            </a:r>
          </a:p>
        </p:txBody>
      </p:sp>
      <p:pic>
        <p:nvPicPr>
          <p:cNvPr id="1454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425" y="2895600"/>
            <a:ext cx="3105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134</a:t>
            </a:fld>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If you are registered, you can complete the form and click the (now enabled) Create button.</a:t>
            </a:r>
          </a:p>
        </p:txBody>
      </p:sp>
      <p:pic>
        <p:nvPicPr>
          <p:cNvPr id="5122" name="Picture 2"/>
          <p:cNvPicPr>
            <a:picLocks noChangeAspect="1" noChangeArrowheads="1"/>
          </p:cNvPicPr>
          <p:nvPr/>
        </p:nvPicPr>
        <p:blipFill>
          <a:blip r:embed="rId2"/>
          <a:srcRect l="451" t="17660" r="787" b="20259"/>
          <a:stretch>
            <a:fillRect/>
          </a:stretch>
        </p:blipFill>
        <p:spPr bwMode="auto">
          <a:xfrm>
            <a:off x="822325" y="914400"/>
            <a:ext cx="7499350" cy="3910013"/>
          </a:xfrm>
          <a:prstGeom prst="rect">
            <a:avLst/>
          </a:prstGeom>
          <a:noFill/>
          <a:ln w="9525">
            <a:solidFill>
              <a:schemeClr val="tx2">
                <a:lumMod val="60000"/>
                <a:lumOff val="40000"/>
              </a:schemeClr>
            </a:solidFill>
            <a:miter lim="800000"/>
            <a:headEnd/>
            <a:tailEnd/>
          </a:ln>
        </p:spPr>
      </p:pic>
      <p:pic>
        <p:nvPicPr>
          <p:cNvPr id="146438" name="Picture 3"/>
          <p:cNvPicPr>
            <a:picLocks noChangeAspect="1" noChangeArrowheads="1"/>
          </p:cNvPicPr>
          <p:nvPr/>
        </p:nvPicPr>
        <p:blipFill>
          <a:blip r:embed="rId3">
            <a:extLst>
              <a:ext uri="{28A0092B-C50C-407E-A947-70E740481C1C}">
                <a14:useLocalDpi xmlns:a14="http://schemas.microsoft.com/office/drawing/2010/main" val="0"/>
              </a:ext>
            </a:extLst>
          </a:blip>
          <a:srcRect l="35808" t="38245" r="26595" b="59111"/>
          <a:stretch>
            <a:fillRect/>
          </a:stretch>
        </p:blipFill>
        <p:spPr bwMode="auto">
          <a:xfrm>
            <a:off x="3503613" y="2208213"/>
            <a:ext cx="2849562"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te Placeholder 3"/>
          <p:cNvSpPr>
            <a:spLocks noGrp="1"/>
          </p:cNvSpPr>
          <p:nvPr/>
        </p:nvSpPr>
        <p:spPr>
          <a:xfrm>
            <a:off x="457200" y="634474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9" name="Slide Number Placeholder 4"/>
          <p:cNvSpPr>
            <a:spLocks noGrp="1"/>
          </p:cNvSpPr>
          <p:nvPr/>
        </p:nvSpPr>
        <p:spPr>
          <a:xfrm>
            <a:off x="6553200" y="634474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135</a:t>
            </a:fld>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After a moment, the introduction to your newly created project is displayed. You’ll also receive an email with this information.</a:t>
            </a:r>
          </a:p>
        </p:txBody>
      </p:sp>
      <p:pic>
        <p:nvPicPr>
          <p:cNvPr id="147461"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7592" r="8070" b="24706"/>
          <a:stretch>
            <a:fillRect/>
          </a:stretch>
        </p:blipFill>
        <p:spPr bwMode="auto">
          <a:xfrm>
            <a:off x="1146175" y="639763"/>
            <a:ext cx="6851650"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Date Placeholder 3"/>
          <p:cNvSpPr>
            <a:spLocks noGrp="1"/>
          </p:cNvSpPr>
          <p:nvPr/>
        </p:nvSpPr>
        <p:spPr>
          <a:xfrm>
            <a:off x="457200" y="634474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5" name="Slide Number Placeholder 4"/>
          <p:cNvSpPr>
            <a:spLocks noGrp="1"/>
          </p:cNvSpPr>
          <p:nvPr/>
        </p:nvSpPr>
        <p:spPr>
          <a:xfrm>
            <a:off x="6553200" y="634474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136</a:t>
            </a:fld>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457200"/>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Let’s take a few moments to highlight a few of the critical items.</a:t>
            </a:r>
          </a:p>
        </p:txBody>
      </p:sp>
      <p:pic>
        <p:nvPicPr>
          <p:cNvPr id="148485"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7592" r="8070" b="24706"/>
          <a:stretch>
            <a:fillRect/>
          </a:stretch>
        </p:blipFill>
        <p:spPr bwMode="auto">
          <a:xfrm>
            <a:off x="1146175" y="639763"/>
            <a:ext cx="6851650"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137</a:t>
            </a:fld>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Project Identifier, and the Manager and Session Keywords enable all other access to your project.</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49510"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39249" r="8437" b="58113"/>
          <a:stretch>
            <a:fillRect/>
          </a:stretch>
        </p:blipFill>
        <p:spPr bwMode="auto">
          <a:xfrm>
            <a:off x="1146175" y="2101850"/>
            <a:ext cx="68214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46461" r="8070" b="50900"/>
          <a:stretch>
            <a:fillRect/>
          </a:stretch>
        </p:blipFill>
        <p:spPr bwMode="auto">
          <a:xfrm>
            <a:off x="1146175" y="2589213"/>
            <a:ext cx="68516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52794" r="8070" b="44215"/>
          <a:stretch>
            <a:fillRect/>
          </a:stretch>
        </p:blipFill>
        <p:spPr bwMode="auto">
          <a:xfrm>
            <a:off x="1146175" y="3016250"/>
            <a:ext cx="68516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8"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138</a:t>
            </a:fld>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Some find these randomly generated strings challenging, so they can be modified from the manager’s page.</a:t>
            </a:r>
          </a:p>
        </p:txBody>
      </p:sp>
      <p:pic>
        <p:nvPicPr>
          <p:cNvPr id="8" name="Picture 2"/>
          <p:cNvPicPr>
            <a:picLocks noChangeAspect="1" noChangeArrowheads="1"/>
          </p:cNvPicPr>
          <p:nvPr/>
        </p:nvPicPr>
        <p:blipFill>
          <a:blip r:embed="rId2" cstate="print">
            <a:duotone>
              <a:prstClr val="black"/>
              <a:schemeClr val="tx1">
                <a:tint val="45000"/>
                <a:satMod val="400000"/>
              </a:schemeClr>
            </a:duotone>
          </a:blip>
          <a:srcRect l="7732" t="17592" r="8071" b="24706"/>
          <a:stretch>
            <a:fillRect/>
          </a:stretch>
        </p:blipFill>
        <p:spPr bwMode="auto">
          <a:xfrm>
            <a:off x="1145969" y="640080"/>
            <a:ext cx="6852062" cy="3895107"/>
          </a:xfrm>
          <a:prstGeom prst="rect">
            <a:avLst/>
          </a:prstGeom>
          <a:noFill/>
          <a:ln w="9525">
            <a:solidFill>
              <a:schemeClr val="accent1"/>
            </a:solidFill>
            <a:miter lim="800000"/>
            <a:headEnd/>
            <a:tailEnd/>
          </a:ln>
        </p:spPr>
      </p:pic>
      <p:pic>
        <p:nvPicPr>
          <p:cNvPr id="150534"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64934" r="8070" b="32426"/>
          <a:stretch>
            <a:fillRect/>
          </a:stretch>
        </p:blipFill>
        <p:spPr bwMode="auto">
          <a:xfrm>
            <a:off x="1146175" y="3835400"/>
            <a:ext cx="68516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139</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5"/>
          <p:cNvSpPr txBox="1">
            <a:spLocks noChangeArrowheads="1"/>
          </p:cNvSpPr>
          <p:nvPr/>
        </p:nvSpPr>
        <p:spPr bwMode="auto">
          <a:xfrm>
            <a:off x="3562766" y="1204913"/>
            <a:ext cx="5029200" cy="4572000"/>
          </a:xfrm>
          <a:prstGeom prst="rect">
            <a:avLst/>
          </a:prstGeom>
          <a:solidFill>
            <a:srgbClr val="FFFFFF"/>
          </a:solidFill>
          <a:ln w="12700">
            <a:solidFill>
              <a:srgbClr val="4F81BD"/>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p>
        </p:txBody>
      </p:sp>
      <p:graphicFrame>
        <p:nvGraphicFramePr>
          <p:cNvPr id="20487" name="Object 3"/>
          <p:cNvGraphicFramePr>
            <a:graphicFrameLocks noChangeAspect="1"/>
          </p:cNvGraphicFramePr>
          <p:nvPr>
            <p:extLst>
              <p:ext uri="{D42A27DB-BD31-4B8C-83A1-F6EECF244321}">
                <p14:modId xmlns:p14="http://schemas.microsoft.com/office/powerpoint/2010/main" val="3980617876"/>
              </p:ext>
            </p:extLst>
          </p:nvPr>
        </p:nvGraphicFramePr>
        <p:xfrm>
          <a:off x="2921416" y="1096963"/>
          <a:ext cx="6553200" cy="4697412"/>
        </p:xfrm>
        <a:graphic>
          <a:graphicData uri="http://schemas.openxmlformats.org/presentationml/2006/ole">
            <mc:AlternateContent xmlns:mc="http://schemas.openxmlformats.org/markup-compatibility/2006">
              <mc:Choice xmlns:v="urn:schemas-microsoft-com:vml" Requires="v">
                <p:oleObj spid="_x0000_s20535" name="Worksheet" r:id="rId3" imgW="8707680" imgH="6232680" progId="Excel.Sheet.8">
                  <p:embed/>
                </p:oleObj>
              </mc:Choice>
              <mc:Fallback>
                <p:oleObj name="Worksheet" r:id="rId3" imgW="8707680" imgH="623268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16" y="1096963"/>
                        <a:ext cx="6553200" cy="46974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4" name="TextBox 6"/>
          <p:cNvSpPr txBox="1">
            <a:spLocks noChangeArrowheads="1"/>
          </p:cNvSpPr>
          <p:nvPr/>
        </p:nvSpPr>
        <p:spPr bwMode="auto">
          <a:xfrm>
            <a:off x="228600" y="1189038"/>
            <a:ext cx="333416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Same data </a:t>
            </a:r>
            <a:r>
              <a:rPr lang="en-US" sz="2400" dirty="0" smtClean="0"/>
              <a:t>sets, same analysis, </a:t>
            </a:r>
            <a:r>
              <a:rPr lang="en-US" sz="2400" dirty="0"/>
              <a:t>but for the vertical</a:t>
            </a:r>
            <a:r>
              <a:rPr lang="en-US" sz="2400" dirty="0" smtClean="0"/>
              <a:t>. The </a:t>
            </a:r>
            <a:r>
              <a:rPr lang="en-US" sz="2400" dirty="0"/>
              <a:t>vertical is </a:t>
            </a:r>
            <a:r>
              <a:rPr lang="en-US" sz="2400" dirty="0" smtClean="0"/>
              <a:t>always </a:t>
            </a:r>
            <a:r>
              <a:rPr lang="en-US" sz="2400" dirty="0"/>
              <a:t>a little more </a:t>
            </a:r>
            <a:r>
              <a:rPr lang="en-US" sz="2400" dirty="0" smtClean="0"/>
              <a:t>interesting</a:t>
            </a:r>
            <a:r>
              <a:rPr lang="en-US" sz="2400" dirty="0"/>
              <a:t>. </a:t>
            </a:r>
          </a:p>
          <a:p>
            <a:pPr eaLnBrk="1" hangingPunct="1"/>
            <a:endParaRPr lang="en-US" sz="2400" dirty="0"/>
          </a:p>
          <a:p>
            <a:pPr eaLnBrk="1" hangingPunct="1"/>
            <a:r>
              <a:rPr lang="en-US" sz="2400" dirty="0"/>
              <a:t>Mean</a:t>
            </a:r>
            <a:r>
              <a:rPr lang="en-US" sz="2400" dirty="0" smtClean="0"/>
              <a:t>:		&lt;</a:t>
            </a:r>
            <a:r>
              <a:rPr lang="en-US" sz="2400" dirty="0"/>
              <a:t>0.1 cm</a:t>
            </a:r>
          </a:p>
          <a:p>
            <a:pPr eaLnBrk="1" hangingPunct="1"/>
            <a:r>
              <a:rPr lang="en-US" sz="2400" dirty="0"/>
              <a:t>U-D </a:t>
            </a:r>
            <a:r>
              <a:rPr lang="en-US" sz="2400" dirty="0" smtClean="0"/>
              <a:t>RMS:	  1.9 </a:t>
            </a:r>
            <a:r>
              <a:rPr lang="en-US" sz="2400" dirty="0"/>
              <a:t>cm</a:t>
            </a:r>
          </a:p>
        </p:txBody>
      </p:sp>
      <p:sp>
        <p:nvSpPr>
          <p:cNvPr id="20488" name="TextBox 16"/>
          <p:cNvSpPr txBox="1">
            <a:spLocks noChangeArrowheads="1"/>
          </p:cNvSpPr>
          <p:nvPr/>
        </p:nvSpPr>
        <p:spPr bwMode="auto">
          <a:xfrm>
            <a:off x="3562766" y="5848948"/>
            <a:ext cx="5008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t>Weston, “OPUS: Online Positioning User Service”, CGSIC USSLS MEETING,</a:t>
            </a:r>
            <a:br>
              <a:rPr lang="en-US" sz="1000" dirty="0"/>
            </a:br>
            <a:r>
              <a:rPr lang="en-US" sz="1000" dirty="0"/>
              <a:t>2008-07-08, NEW ORLEANS, LA</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14</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57200" y="46634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Your Project Identifier can be shared thereby permitting others to contribute data to your project.</a:t>
            </a:r>
          </a:p>
        </p:txBody>
      </p:sp>
      <p:pic>
        <p:nvPicPr>
          <p:cNvPr id="151557" name="Picture 2"/>
          <p:cNvPicPr>
            <a:picLocks noChangeAspect="1" noChangeArrowheads="1"/>
          </p:cNvPicPr>
          <p:nvPr/>
        </p:nvPicPr>
        <p:blipFill>
          <a:blip r:embed="rId2">
            <a:extLst>
              <a:ext uri="{28A0092B-C50C-407E-A947-70E740481C1C}">
                <a14:useLocalDpi xmlns:a14="http://schemas.microsoft.com/office/drawing/2010/main" val="0"/>
              </a:ext>
            </a:extLst>
          </a:blip>
          <a:srcRect l="7732" t="17592" r="8070" b="24706"/>
          <a:stretch>
            <a:fillRect/>
          </a:stretch>
        </p:blipFill>
        <p:spPr bwMode="auto">
          <a:xfrm>
            <a:off x="1146175" y="639763"/>
            <a:ext cx="6851650"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Date Placeholder 3"/>
          <p:cNvSpPr>
            <a:spLocks noGrp="1"/>
          </p:cNvSpPr>
          <p:nvPr/>
        </p:nvSpPr>
        <p:spPr>
          <a:xfrm>
            <a:off x="457200" y="6398532"/>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98532"/>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140</a:t>
            </a:fld>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141</a:t>
            </a:fld>
            <a:endParaRPr lang="en-US" dirty="0"/>
          </a:p>
        </p:txBody>
      </p:sp>
      <p:sp>
        <p:nvSpPr>
          <p:cNvPr id="2" name="Title 1"/>
          <p:cNvSpPr>
            <a:spLocks noGrp="1"/>
          </p:cNvSpPr>
          <p:nvPr>
            <p:ph type="title"/>
          </p:nvPr>
        </p:nvSpPr>
        <p:spPr/>
        <p:txBody>
          <a:bodyPr/>
          <a:lstStyle/>
          <a:p>
            <a:pPr algn="l"/>
            <a:r>
              <a:rPr lang="en-US" dirty="0"/>
              <a:t>Uploading Data To Your Project</a:t>
            </a:r>
          </a:p>
        </p:txBody>
      </p:sp>
      <p:sp>
        <p:nvSpPr>
          <p:cNvPr id="8" name="Text Box 17"/>
          <p:cNvSpPr txBox="1">
            <a:spLocks noChangeArrowheads="1"/>
          </p:cNvSpPr>
          <p:nvPr/>
        </p:nvSpPr>
        <p:spPr bwMode="auto">
          <a:xfrm>
            <a:off x="190005" y="1604513"/>
            <a:ext cx="8807346"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The second step is to “Upload” data files to your project.</a:t>
            </a:r>
          </a:p>
          <a:p>
            <a:pPr marL="3175" indent="-3175">
              <a:spcBef>
                <a:spcPct val="50000"/>
              </a:spcBef>
              <a:defRPr/>
            </a:pPr>
            <a:r>
              <a:rPr lang="en-US" sz="2400" dirty="0">
                <a:solidFill>
                  <a:schemeClr val="tx1"/>
                </a:solidFill>
                <a:latin typeface="Arial" pitchFamily="34" charset="0"/>
                <a:cs typeface="Arial" pitchFamily="34" charset="0"/>
              </a:rPr>
              <a:t>At this time, this is done through </a:t>
            </a:r>
            <a:r>
              <a:rPr lang="en-US" sz="2400" dirty="0" smtClean="0">
                <a:solidFill>
                  <a:schemeClr val="tx1"/>
                </a:solidFill>
                <a:latin typeface="Arial" pitchFamily="34" charset="0"/>
                <a:cs typeface="Arial" pitchFamily="34" charset="0"/>
              </a:rPr>
              <a:t>OPUS Static </a:t>
            </a:r>
            <a:r>
              <a:rPr lang="en-US" sz="2400" dirty="0">
                <a:solidFill>
                  <a:schemeClr val="tx1"/>
                </a:solidFill>
                <a:latin typeface="Arial" pitchFamily="34" charset="0"/>
                <a:cs typeface="Arial" pitchFamily="34" charset="0"/>
              </a:rPr>
              <a:t>implying the same restrictions:</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t>
            </a:r>
            <a:r>
              <a:rPr lang="en-US" sz="2400" dirty="0">
                <a:solidFill>
                  <a:schemeClr val="tx1"/>
                </a:solidFill>
                <a:latin typeface="Arial" pitchFamily="34" charset="0"/>
                <a:cs typeface="Arial" pitchFamily="34" charset="0"/>
              </a:rPr>
              <a:t>and phase P1 (or C1), P2, L1 and L2.</a:t>
            </a:r>
          </a:p>
          <a:p>
            <a:pPr marL="406400" indent="-177800">
              <a:spcBef>
                <a:spcPct val="50000"/>
              </a:spcBef>
              <a:buFont typeface="Arial" pitchFamily="34" charset="0"/>
              <a:buChar char="•"/>
              <a:defRPr/>
            </a:pPr>
            <a:r>
              <a:rPr lang="en-US" sz="2400" dirty="0" smtClean="0">
                <a:solidFill>
                  <a:schemeClr val="tx1"/>
                </a:solidFill>
                <a:latin typeface="Arial" pitchFamily="34" charset="0"/>
                <a:cs typeface="Arial" pitchFamily="34" charset="0"/>
              </a:rPr>
              <a:t>Two or more hours </a:t>
            </a:r>
            <a:r>
              <a:rPr lang="en-US" sz="2400" dirty="0">
                <a:solidFill>
                  <a:schemeClr val="tx1"/>
                </a:solidFill>
                <a:latin typeface="Arial" pitchFamily="34" charset="0"/>
                <a:cs typeface="Arial" pitchFamily="34" charset="0"/>
              </a:rPr>
              <a:t>data </a:t>
            </a:r>
            <a:r>
              <a:rPr lang="en-US" sz="2400" dirty="0" smtClean="0">
                <a:solidFill>
                  <a:schemeClr val="tx1"/>
                </a:solidFill>
                <a:latin typeface="Arial" pitchFamily="34" charset="0"/>
                <a:cs typeface="Arial" pitchFamily="34" charset="0"/>
              </a:rPr>
              <a:t>for </a:t>
            </a:r>
            <a:r>
              <a:rPr lang="en-US" sz="2400" dirty="0">
                <a:solidFill>
                  <a:schemeClr val="tx1"/>
                </a:solidFill>
                <a:latin typeface="Arial" pitchFamily="34" charset="0"/>
                <a:cs typeface="Arial" pitchFamily="34" charset="0"/>
              </a:rPr>
              <a:t>each submission.</a:t>
            </a:r>
          </a:p>
          <a:p>
            <a:pPr marL="406400" indent="-177800">
              <a:spcBef>
                <a:spcPct val="50000"/>
              </a:spcBef>
              <a:buFont typeface="Arial" pitchFamily="34" charset="0"/>
              <a:buChar char="•"/>
              <a:defRPr/>
            </a:pPr>
            <a:r>
              <a:rPr lang="en-US" sz="2400" dirty="0">
                <a:solidFill>
                  <a:schemeClr val="tx1"/>
                </a:solidFill>
                <a:latin typeface="Arial" pitchFamily="34" charset="0"/>
                <a:cs typeface="Arial" pitchFamily="34" charset="0"/>
              </a:rPr>
              <a:t>A collection rate of 1, 2, 3, 5, 10, 15 or 30 seconds.</a:t>
            </a:r>
          </a:p>
        </p:txBody>
      </p:sp>
    </p:spTree>
    <p:extLst>
      <p:ext uri="{BB962C8B-B14F-4D97-AF65-F5344CB8AC3E}">
        <p14:creationId xmlns:p14="http://schemas.microsoft.com/office/powerpoint/2010/main" val="272392508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142</a:t>
            </a:fld>
            <a:endParaRPr lang="en-US" dirty="0"/>
          </a:p>
        </p:txBody>
      </p:sp>
      <p:pic>
        <p:nvPicPr>
          <p:cNvPr id="7" name="Picture 1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697" t="12597" r="1141" b="10315"/>
          <a:stretch/>
        </p:blipFill>
        <p:spPr bwMode="auto">
          <a:xfrm>
            <a:off x="822960" y="709293"/>
            <a:ext cx="7498080" cy="5439414"/>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Returning to the OPUS Upload page and clicking on the Options button ...</a:t>
            </a:r>
            <a:endParaRPr lang="en-US" sz="1600" dirty="0">
              <a:solidFill>
                <a:srgbClr val="FFFFFF"/>
              </a:solidFill>
            </a:endParaRPr>
          </a:p>
        </p:txBody>
      </p:sp>
      <p:pic>
        <p:nvPicPr>
          <p:cNvPr id="10"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62459" r="1141" b="30641"/>
          <a:stretch/>
        </p:blipFill>
        <p:spPr bwMode="auto">
          <a:xfrm>
            <a:off x="822960" y="4227615"/>
            <a:ext cx="7498080" cy="48688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7" name="Slide Number Placeholder 6"/>
          <p:cNvSpPr>
            <a:spLocks noGrp="1"/>
          </p:cNvSpPr>
          <p:nvPr>
            <p:ph type="sldNum" sz="quarter" idx="12"/>
          </p:nvPr>
        </p:nvSpPr>
        <p:spPr/>
        <p:txBody>
          <a:bodyPr/>
          <a:lstStyle/>
          <a:p>
            <a:pPr>
              <a:defRPr/>
            </a:pPr>
            <a:fld id="{1ED04ADC-6A7D-4EAC-84BE-AC696452133E}" type="slidenum">
              <a:rPr lang="en-US" smtClean="0"/>
              <a:pPr>
                <a:defRPr/>
              </a:pPr>
              <a:t>143</a:t>
            </a:fld>
            <a:endParaRPr lang="en-US"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16926" r="3774" b="14647"/>
          <a:stretch/>
        </p:blipFill>
        <p:spPr bwMode="auto">
          <a:xfrm>
            <a:off x="415636" y="617516"/>
            <a:ext cx="8312728" cy="560515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 the options accordion into view ...</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7" name="Slide Number Placeholder 6"/>
          <p:cNvSpPr>
            <a:spLocks noGrp="1"/>
          </p:cNvSpPr>
          <p:nvPr>
            <p:ph type="sldNum" sz="quarter" idx="12"/>
          </p:nvPr>
        </p:nvSpPr>
        <p:spPr/>
        <p:txBody>
          <a:bodyPr/>
          <a:lstStyle/>
          <a:p>
            <a:pPr>
              <a:defRPr/>
            </a:pPr>
            <a:fld id="{1ED04ADC-6A7D-4EAC-84BE-AC696452133E}" type="slidenum">
              <a:rPr lang="en-US" smtClean="0"/>
              <a:pPr>
                <a:defRPr/>
              </a:pPr>
              <a:t>144</a:t>
            </a:fld>
            <a:endParaRPr lang="en-US" dirty="0"/>
          </a:p>
        </p:txBody>
      </p:sp>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054" t="16926" r="3774" b="14647"/>
          <a:stretch/>
        </p:blipFill>
        <p:spPr bwMode="auto">
          <a:xfrm>
            <a:off x="415636" y="617516"/>
            <a:ext cx="8312728" cy="560515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 t="61758" r="3774" b="32733"/>
          <a:stretch/>
        </p:blipFill>
        <p:spPr bwMode="auto">
          <a:xfrm>
            <a:off x="415636" y="4298869"/>
            <a:ext cx="8312728" cy="4512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 and we can specify that this upload is destined for a project.</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468" t="13962" r="800" b="17821"/>
          <a:stretch>
            <a:fillRect/>
          </a:stretch>
        </p:blipFill>
        <p:spPr bwMode="auto">
          <a:xfrm>
            <a:off x="825500" y="709613"/>
            <a:ext cx="7493000" cy="5438775"/>
          </a:xfrm>
          <a:prstGeom prst="rect">
            <a:avLst/>
          </a:prstGeom>
          <a:noFill/>
          <a:ln w="9525">
            <a:solidFill>
              <a:schemeClr val="tx2">
                <a:lumMod val="60000"/>
                <a:lumOff val="40000"/>
              </a:schemeClr>
            </a:solidFill>
            <a:miter lim="800000"/>
            <a:headEnd/>
            <a:tailEnd/>
          </a:ln>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145</a:t>
            </a:fld>
            <a:endParaRPr lang="en-US" dirty="0"/>
          </a:p>
        </p:txBody>
      </p:sp>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Once the upload is complete, the confirmation pages appears.</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duotone>
              <a:prstClr val="black"/>
              <a:schemeClr val="tx1">
                <a:tint val="45000"/>
                <a:satMod val="400000"/>
              </a:schemeClr>
            </a:duotone>
          </a:blip>
          <a:srcRect l="468" t="13962" r="800" b="17821"/>
          <a:stretch>
            <a:fillRect/>
          </a:stretch>
        </p:blipFill>
        <p:spPr bwMode="auto">
          <a:xfrm>
            <a:off x="825336" y="709551"/>
            <a:ext cx="7493329" cy="5438899"/>
          </a:xfrm>
          <a:prstGeom prst="rect">
            <a:avLst/>
          </a:prstGeom>
          <a:noFill/>
          <a:ln w="9525">
            <a:solidFill>
              <a:schemeClr val="tx2">
                <a:lumMod val="60000"/>
                <a:lumOff val="40000"/>
              </a:schemeClr>
            </a:solidFill>
            <a:miter lim="800000"/>
            <a:headEnd/>
            <a:tailEnd/>
          </a:ln>
        </p:spPr>
      </p:pic>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l="468" t="32767" r="800" b="61723"/>
          <a:stretch>
            <a:fillRect/>
          </a:stretch>
        </p:blipFill>
        <p:spPr bwMode="auto">
          <a:xfrm>
            <a:off x="825500" y="2208213"/>
            <a:ext cx="74930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p:cNvSpPr>
            <a:spLocks noGrp="1"/>
          </p:cNvSpPr>
          <p:nvPr/>
        </p:nvSpPr>
        <p:spPr>
          <a:xfrm>
            <a:off x="457200" y="636625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5" name="Slide Number Placeholder 4"/>
          <p:cNvSpPr>
            <a:spLocks noGrp="1"/>
          </p:cNvSpPr>
          <p:nvPr/>
        </p:nvSpPr>
        <p:spPr>
          <a:xfrm>
            <a:off x="6553200" y="636625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146</a:t>
            </a:fld>
            <a:endParaRPr lang="en-US" dirty="0"/>
          </a:p>
        </p:txBody>
      </p:sp>
      <p:sp>
        <p:nvSpPr>
          <p:cNvPr id="6" name="TextBox 5"/>
          <p:cNvSpPr txBox="1"/>
          <p:nvPr/>
        </p:nvSpPr>
        <p:spPr>
          <a:xfrm>
            <a:off x="457200" y="530352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But if this is the first data set uploaded for a mark, the mark description buttons appear offering the possibility to include a mark description.</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l="480" t="11882" r="2197" b="19448"/>
          <a:stretch>
            <a:fillRect/>
          </a:stretch>
        </p:blipFill>
        <p:spPr bwMode="auto">
          <a:xfrm>
            <a:off x="822325" y="609600"/>
            <a:ext cx="7499350" cy="5638800"/>
          </a:xfrm>
          <a:prstGeom prst="rect">
            <a:avLst/>
          </a:prstGeom>
          <a:noFill/>
          <a:ln w="9525">
            <a:solidFill>
              <a:schemeClr val="tx2">
                <a:lumMod val="60000"/>
                <a:lumOff val="40000"/>
              </a:schemeClr>
            </a:solidFill>
            <a:miter lim="800000"/>
            <a:headEnd/>
            <a:tailEnd/>
          </a:ln>
        </p:spPr>
      </p:pic>
      <p:sp>
        <p:nvSpPr>
          <p:cNvPr id="13"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147</a:t>
            </a:fld>
            <a:endParaRPr lang="en-US" dirty="0"/>
          </a:p>
        </p:txBody>
      </p:sp>
      <p:sp>
        <p:nvSpPr>
          <p:cNvPr id="5" name="TextBox 4"/>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Although it is not required, we recommend you take advantage of this option – especially if you plan to publish your project.</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l="1199" t="21735" r="2100" b="2717"/>
          <a:stretch>
            <a:fillRect/>
          </a:stretch>
        </p:blipFill>
        <p:spPr bwMode="auto">
          <a:xfrm>
            <a:off x="844550" y="517525"/>
            <a:ext cx="7477125" cy="5822950"/>
          </a:xfrm>
          <a:prstGeom prst="rect">
            <a:avLst/>
          </a:prstGeom>
          <a:noFill/>
          <a:ln w="9525">
            <a:solidFill>
              <a:schemeClr val="tx2">
                <a:lumMod val="60000"/>
                <a:lumOff val="40000"/>
              </a:schemeClr>
            </a:solidFill>
            <a:miter lim="800000"/>
            <a:headEnd/>
            <a:tailEnd/>
          </a:ln>
        </p:spPr>
      </p:pic>
      <p:sp>
        <p:nvSpPr>
          <p:cNvPr id="13"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148</a:t>
            </a:fld>
            <a:endParaRPr lang="en-US" dirty="0"/>
          </a:p>
        </p:txBody>
      </p:sp>
      <p:sp>
        <p:nvSpPr>
          <p:cNvPr id="5" name="TextBox 4"/>
          <p:cNvSpPr txBox="1"/>
          <p:nvPr/>
        </p:nvSpPr>
        <p:spPr>
          <a:xfrm>
            <a:off x="457200" y="5303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You’ll get your OPUS solution report, as you normally would, but the data and report will be copied into your project too.</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149</a:t>
            </a:fld>
            <a:endParaRPr lang="en-US" dirty="0"/>
          </a:p>
        </p:txBody>
      </p:sp>
      <p:sp>
        <p:nvSpPr>
          <p:cNvPr id="2" name="Title 1"/>
          <p:cNvSpPr>
            <a:spLocks noGrp="1"/>
          </p:cNvSpPr>
          <p:nvPr>
            <p:ph type="title"/>
          </p:nvPr>
        </p:nvSpPr>
        <p:spPr/>
        <p:txBody>
          <a:bodyPr/>
          <a:lstStyle/>
          <a:p>
            <a:pPr algn="l"/>
            <a:r>
              <a:rPr lang="en-US" dirty="0"/>
              <a:t>Uploading Data To Your Project</a:t>
            </a:r>
          </a:p>
        </p:txBody>
      </p:sp>
      <p:sp>
        <p:nvSpPr>
          <p:cNvPr id="6" name="Text Box 17"/>
          <p:cNvSpPr txBox="1">
            <a:spLocks noChangeArrowheads="1"/>
          </p:cNvSpPr>
          <p:nvPr/>
        </p:nvSpPr>
        <p:spPr bwMode="auto">
          <a:xfrm>
            <a:off x="261258" y="1533777"/>
            <a:ext cx="8657111" cy="3785652"/>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defRPr/>
            </a:pPr>
            <a:r>
              <a:rPr lang="en-US" sz="2400" dirty="0">
                <a:solidFill>
                  <a:schemeClr val="tx1"/>
                </a:solidFill>
                <a:latin typeface="Arial" pitchFamily="34" charset="0"/>
                <a:cs typeface="Arial" pitchFamily="34" charset="0"/>
              </a:rPr>
              <a:t>When data are </a:t>
            </a:r>
            <a:r>
              <a:rPr lang="en-US" sz="2400" dirty="0" smtClean="0">
                <a:solidFill>
                  <a:schemeClr val="tx1"/>
                </a:solidFill>
                <a:latin typeface="Arial" pitchFamily="34" charset="0"/>
                <a:cs typeface="Arial" pitchFamily="34" charset="0"/>
              </a:rPr>
              <a:t>uploaded to </a:t>
            </a:r>
            <a:r>
              <a:rPr lang="en-US" sz="2400" dirty="0">
                <a:solidFill>
                  <a:schemeClr val="tx1"/>
                </a:solidFill>
                <a:latin typeface="Arial" pitchFamily="34" charset="0"/>
                <a:cs typeface="Arial" pitchFamily="34" charset="0"/>
              </a:rPr>
              <a:t>a project, the </a:t>
            </a:r>
            <a:r>
              <a:rPr lang="en-US" sz="2400" dirty="0" smtClean="0">
                <a:solidFill>
                  <a:schemeClr val="tx1"/>
                </a:solidFill>
                <a:latin typeface="Arial" pitchFamily="34" charset="0"/>
                <a:cs typeface="Arial" pitchFamily="34" charset="0"/>
              </a:rPr>
              <a:t>OPUS Static </a:t>
            </a:r>
            <a:r>
              <a:rPr lang="en-US" sz="2400" dirty="0">
                <a:solidFill>
                  <a:schemeClr val="tx1"/>
                </a:solidFill>
                <a:latin typeface="Arial" pitchFamily="34" charset="0"/>
                <a:cs typeface="Arial" pitchFamily="34" charset="0"/>
              </a:rPr>
              <a:t>results are “quality controlled” using </a:t>
            </a:r>
            <a:r>
              <a:rPr lang="en-US" sz="2400" i="1" dirty="0">
                <a:solidFill>
                  <a:schemeClr val="tx1"/>
                </a:solidFill>
                <a:latin typeface="Arial" pitchFamily="34" charset="0"/>
                <a:cs typeface="Arial" pitchFamily="34" charset="0"/>
              </a:rPr>
              <a:t>thresholds</a:t>
            </a:r>
            <a:r>
              <a:rPr lang="en-US" sz="2400" dirty="0">
                <a:solidFill>
                  <a:schemeClr val="tx1"/>
                </a:solidFill>
                <a:latin typeface="Arial" pitchFamily="34" charset="0"/>
                <a:cs typeface="Arial" pitchFamily="34" charset="0"/>
              </a:rPr>
              <a:t> specified by the project manager.</a:t>
            </a:r>
          </a:p>
          <a:p>
            <a:pPr marL="3175" indent="-3175">
              <a:spcBef>
                <a:spcPct val="50000"/>
              </a:spcBef>
              <a:defRPr/>
            </a:pPr>
            <a:r>
              <a:rPr lang="en-US" sz="2400" dirty="0">
                <a:solidFill>
                  <a:schemeClr val="tx1"/>
                </a:solidFill>
                <a:latin typeface="Arial" pitchFamily="34" charset="0"/>
                <a:cs typeface="Arial" pitchFamily="34" charset="0"/>
              </a:rPr>
              <a:t>If the results from a data file exceed any of the thresholds, a warning message is sent to the email address entered when the data were </a:t>
            </a:r>
            <a:r>
              <a:rPr lang="en-US" sz="2400" dirty="0" smtClean="0">
                <a:solidFill>
                  <a:schemeClr val="tx1"/>
                </a:solidFill>
                <a:latin typeface="Arial" pitchFamily="34" charset="0"/>
                <a:cs typeface="Arial" pitchFamily="34" charset="0"/>
              </a:rPr>
              <a:t>submitted, and the mark is flagged for easy identification by the project. </a:t>
            </a:r>
            <a:endParaRPr lang="en-US" sz="2400" dirty="0">
              <a:solidFill>
                <a:schemeClr val="tx1"/>
              </a:solidFill>
              <a:latin typeface="Arial" pitchFamily="34" charset="0"/>
              <a:cs typeface="Arial" pitchFamily="34" charset="0"/>
            </a:endParaRPr>
          </a:p>
          <a:p>
            <a:pPr marL="3175" indent="-3175">
              <a:spcBef>
                <a:spcPct val="50000"/>
              </a:spcBef>
              <a:defRPr/>
            </a:pPr>
            <a:r>
              <a:rPr lang="en-US" sz="2400" dirty="0">
                <a:solidFill>
                  <a:schemeClr val="tx1"/>
                </a:solidFill>
                <a:latin typeface="Arial" pitchFamily="34" charset="0"/>
                <a:cs typeface="Arial" pitchFamily="34" charset="0"/>
              </a:rPr>
              <a:t>Receiving a warning message does </a:t>
            </a:r>
            <a:r>
              <a:rPr lang="en-US" sz="2400" i="1" u="sng" dirty="0">
                <a:solidFill>
                  <a:schemeClr val="tx1"/>
                </a:solidFill>
                <a:latin typeface="Arial" pitchFamily="34" charset="0"/>
                <a:cs typeface="Arial" pitchFamily="34" charset="0"/>
              </a:rPr>
              <a:t>not</a:t>
            </a:r>
            <a:r>
              <a:rPr lang="en-US" sz="2400" dirty="0">
                <a:solidFill>
                  <a:schemeClr val="tx1"/>
                </a:solidFill>
                <a:latin typeface="Arial" pitchFamily="34" charset="0"/>
                <a:cs typeface="Arial" pitchFamily="34" charset="0"/>
              </a:rPr>
              <a:t> mean the data will be excluded from your project. That is the project’s </a:t>
            </a:r>
            <a:r>
              <a:rPr lang="en-US" sz="2400" dirty="0" smtClean="0">
                <a:solidFill>
                  <a:schemeClr val="tx1"/>
                </a:solidFill>
                <a:latin typeface="Arial" pitchFamily="34" charset="0"/>
                <a:cs typeface="Arial" pitchFamily="34" charset="0"/>
              </a:rPr>
              <a:t>decision.</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00647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6"/>
          <p:cNvSpPr txBox="1">
            <a:spLocks noChangeArrowheads="1"/>
          </p:cNvSpPr>
          <p:nvPr/>
        </p:nvSpPr>
        <p:spPr bwMode="auto">
          <a:xfrm>
            <a:off x="228600" y="1189038"/>
            <a:ext cx="26511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More generally, </a:t>
            </a:r>
            <a:r>
              <a:rPr lang="en-US" sz="2400" dirty="0" err="1"/>
              <a:t>Eckl</a:t>
            </a:r>
            <a:r>
              <a:rPr lang="en-US" sz="2400" dirty="0"/>
              <a:t> et al. (NGS) preformed a similar but more extensive test using the same software but outside OPUS. </a:t>
            </a:r>
            <a:r>
              <a:rPr lang="en-US" sz="2400" dirty="0" smtClean="0"/>
              <a:t>Their results provide a good “rule of thumb” </a:t>
            </a:r>
            <a:endParaRPr lang="en-US" sz="2400" dirty="0"/>
          </a:p>
          <a:p>
            <a:pPr eaLnBrk="1" hangingPunct="1"/>
            <a:endParaRPr lang="en-US" sz="2400" dirty="0"/>
          </a:p>
        </p:txBody>
      </p:sp>
      <p:sp>
        <p:nvSpPr>
          <p:cNvPr id="21510" name="TextBox 16"/>
          <p:cNvSpPr txBox="1">
            <a:spLocks noChangeArrowheads="1"/>
          </p:cNvSpPr>
          <p:nvPr/>
        </p:nvSpPr>
        <p:spPr bwMode="auto">
          <a:xfrm>
            <a:off x="2838450" y="4762500"/>
            <a:ext cx="601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1000"/>
              <a:t>Eckl et al., 2001, “</a:t>
            </a:r>
            <a:r>
              <a:rPr lang="en-US" sz="1000"/>
              <a:t>Accuracy of GPS-derived relative positions as a function of interstation distance and observing-session duration</a:t>
            </a:r>
            <a:r>
              <a:rPr lang="en-GB" sz="1000"/>
              <a:t>”, J. of Geod. 75, 633-640).</a:t>
            </a:r>
            <a:endParaRPr lang="en-US" sz="1000"/>
          </a:p>
        </p:txBody>
      </p:sp>
      <p:pic>
        <p:nvPicPr>
          <p:cNvPr id="21511" name="Picture 6" descr="PSFig3"/>
          <p:cNvPicPr>
            <a:picLocks noChangeAspect="1" noChangeArrowheads="1"/>
          </p:cNvPicPr>
          <p:nvPr/>
        </p:nvPicPr>
        <p:blipFill>
          <a:blip r:embed="rId2" cstate="print">
            <a:lum bright="-34000" contrast="50000"/>
            <a:extLst>
              <a:ext uri="{28A0092B-C50C-407E-A947-70E740481C1C}">
                <a14:useLocalDpi xmlns:a14="http://schemas.microsoft.com/office/drawing/2010/main" val="0"/>
              </a:ext>
            </a:extLst>
          </a:blip>
          <a:srcRect/>
          <a:stretch>
            <a:fillRect/>
          </a:stretch>
        </p:blipFill>
        <p:spPr bwMode="auto">
          <a:xfrm>
            <a:off x="2835275" y="1189038"/>
            <a:ext cx="5988050" cy="3492500"/>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1512" name="TextBox 18"/>
          <p:cNvSpPr txBox="1">
            <a:spLocks noChangeArrowheads="1"/>
          </p:cNvSpPr>
          <p:nvPr/>
        </p:nvSpPr>
        <p:spPr bwMode="auto">
          <a:xfrm>
            <a:off x="228600" y="5213350"/>
            <a:ext cx="8475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for </a:t>
            </a:r>
            <a:r>
              <a:rPr lang="en-US" sz="2400" dirty="0"/>
              <a:t>accuracy versus session duration when using </a:t>
            </a:r>
            <a:r>
              <a:rPr lang="en-US" sz="2400" dirty="0" smtClean="0"/>
              <a:t>OPUS Static </a:t>
            </a:r>
            <a:r>
              <a:rPr lang="en-US" sz="2400" dirty="0"/>
              <a:t>and in many other applications.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a:t>
            </a:fld>
            <a:endParaRPr lang="en-US" dirty="0"/>
          </a:p>
        </p:txBody>
      </p:sp>
      <p:sp>
        <p:nvSpPr>
          <p:cNvPr id="6" name="Title 5"/>
          <p:cNvSpPr>
            <a:spLocks noGrp="1"/>
          </p:cNvSpPr>
          <p:nvPr>
            <p:ph type="title"/>
          </p:nvPr>
        </p:nvSpPr>
        <p:spPr/>
        <p:txBody>
          <a:bodyPr/>
          <a:lstStyle/>
          <a:p>
            <a:pPr algn="l"/>
            <a:r>
              <a:rPr lang="en-US" sz="4000" dirty="0" smtClean="0"/>
              <a:t>How Good Can I Do With OPUS Static?</a:t>
            </a:r>
            <a:endParaRPr lang="en-US" sz="4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150</a:t>
            </a:fld>
            <a:endParaRPr lang="en-US" dirty="0"/>
          </a:p>
        </p:txBody>
      </p:sp>
      <p:sp>
        <p:nvSpPr>
          <p:cNvPr id="2" name="Title 1"/>
          <p:cNvSpPr>
            <a:spLocks noGrp="1"/>
          </p:cNvSpPr>
          <p:nvPr>
            <p:ph type="title"/>
          </p:nvPr>
        </p:nvSpPr>
        <p:spPr/>
        <p:txBody>
          <a:bodyPr/>
          <a:lstStyle/>
          <a:p>
            <a:pPr algn="l"/>
            <a:r>
              <a:rPr lang="en-US" dirty="0"/>
              <a:t>Uploading Data To Your Project</a:t>
            </a:r>
          </a:p>
        </p:txBody>
      </p:sp>
      <p:pic>
        <p:nvPicPr>
          <p:cNvPr id="7" name="Picture 2"/>
          <p:cNvPicPr>
            <a:picLocks noChangeAspect="1" noChangeArrowheads="1"/>
          </p:cNvPicPr>
          <p:nvPr/>
        </p:nvPicPr>
        <p:blipFill>
          <a:blip r:embed="rId2"/>
          <a:srcRect l="1187" t="21866" r="665" b="39902"/>
          <a:stretch>
            <a:fillRect/>
          </a:stretch>
        </p:blipFill>
        <p:spPr bwMode="auto">
          <a:xfrm>
            <a:off x="822325" y="1973263"/>
            <a:ext cx="7499350" cy="2911475"/>
          </a:xfrm>
          <a:prstGeom prst="rect">
            <a:avLst/>
          </a:prstGeom>
          <a:noFill/>
          <a:ln w="9525">
            <a:solidFill>
              <a:schemeClr val="tx2">
                <a:lumMod val="60000"/>
                <a:lumOff val="40000"/>
              </a:schemeClr>
            </a:solidFill>
            <a:miter lim="800000"/>
            <a:headEnd/>
            <a:tailEnd/>
          </a:ln>
        </p:spPr>
      </p:pic>
      <p:sp>
        <p:nvSpPr>
          <p:cNvPr id="8" name="TextBox 7"/>
          <p:cNvSpPr txBox="1"/>
          <p:nvPr/>
        </p:nvSpPr>
        <p:spPr>
          <a:xfrm>
            <a:off x="6053138" y="4457700"/>
            <a:ext cx="2184400" cy="369888"/>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US" dirty="0"/>
              <a:t>The highlight is mine.</a:t>
            </a:r>
          </a:p>
        </p:txBody>
      </p:sp>
      <p:cxnSp>
        <p:nvCxnSpPr>
          <p:cNvPr id="9" name="Straight Arrow Connector 8"/>
          <p:cNvCxnSpPr/>
          <p:nvPr/>
        </p:nvCxnSpPr>
        <p:spPr>
          <a:xfrm rot="10800000" flipV="1">
            <a:off x="5043488" y="4624388"/>
            <a:ext cx="962025" cy="1111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0" name="Picture 2"/>
          <p:cNvPicPr>
            <a:picLocks noChangeAspect="1" noChangeArrowheads="1"/>
          </p:cNvPicPr>
          <p:nvPr/>
        </p:nvPicPr>
        <p:blipFill>
          <a:blip r:embed="rId2" cstate="print">
            <a:duotone>
              <a:prstClr val="black"/>
              <a:schemeClr val="accent6">
                <a:tint val="45000"/>
                <a:satMod val="400000"/>
              </a:schemeClr>
            </a:duotone>
          </a:blip>
          <a:srcRect l="1187" t="55687" r="43679" b="41577"/>
          <a:stretch>
            <a:fillRect/>
          </a:stretch>
        </p:blipFill>
        <p:spPr bwMode="auto">
          <a:xfrm>
            <a:off x="822960" y="4548851"/>
            <a:ext cx="4212027" cy="208344"/>
          </a:xfrm>
          <a:prstGeom prst="rect">
            <a:avLst/>
          </a:prstGeom>
          <a:noFill/>
          <a:ln w="9525">
            <a:noFill/>
            <a:miter lim="800000"/>
            <a:headEnd/>
            <a:tailEnd/>
          </a:ln>
        </p:spPr>
      </p:pic>
      <p:sp>
        <p:nvSpPr>
          <p:cNvPr id="11" name="TextBox 10"/>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Here you see a sample email indicating one criteria did not meet the project’s thresholds. These thresholds are set by </a:t>
            </a:r>
            <a:r>
              <a:rPr lang="en-US" sz="2400" dirty="0">
                <a:solidFill>
                  <a:schemeClr val="bg1"/>
                </a:solidFill>
              </a:rPr>
              <a:t>the project manager.</a:t>
            </a:r>
          </a:p>
        </p:txBody>
      </p:sp>
    </p:spTree>
    <p:extLst>
      <p:ext uri="{BB962C8B-B14F-4D97-AF65-F5344CB8AC3E}">
        <p14:creationId xmlns:p14="http://schemas.microsoft.com/office/powerpoint/2010/main" val="177960522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151</a:t>
            </a:fld>
            <a:endParaRPr lang="en-US" dirty="0"/>
          </a:p>
        </p:txBody>
      </p:sp>
      <p:sp>
        <p:nvSpPr>
          <p:cNvPr id="2" name="Title 1"/>
          <p:cNvSpPr>
            <a:spLocks noGrp="1"/>
          </p:cNvSpPr>
          <p:nvPr>
            <p:ph type="title"/>
          </p:nvPr>
        </p:nvSpPr>
        <p:spPr/>
        <p:txBody>
          <a:bodyPr/>
          <a:lstStyle/>
          <a:p>
            <a:pPr algn="l"/>
            <a:r>
              <a:rPr lang="en-US" dirty="0"/>
              <a:t>Uploading Data To Your Project</a:t>
            </a:r>
          </a:p>
        </p:txBody>
      </p:sp>
      <p:pic>
        <p:nvPicPr>
          <p:cNvPr id="12" name="Picture 2"/>
          <p:cNvPicPr>
            <a:picLocks noChangeAspect="1" noChangeArrowheads="1"/>
          </p:cNvPicPr>
          <p:nvPr/>
        </p:nvPicPr>
        <p:blipFill>
          <a:blip r:embed="rId2"/>
          <a:srcRect l="1187" t="21866" r="665" b="39902"/>
          <a:stretch>
            <a:fillRect/>
          </a:stretch>
        </p:blipFill>
        <p:spPr bwMode="auto">
          <a:xfrm>
            <a:off x="822325" y="1973263"/>
            <a:ext cx="7499350" cy="2911475"/>
          </a:xfrm>
          <a:prstGeom prst="rect">
            <a:avLst/>
          </a:prstGeom>
          <a:noFill/>
          <a:ln w="9525">
            <a:solidFill>
              <a:schemeClr val="tx2">
                <a:lumMod val="60000"/>
                <a:lumOff val="40000"/>
              </a:schemeClr>
            </a:solidFill>
            <a:miter lim="800000"/>
            <a:headEnd/>
            <a:tailEnd/>
          </a:ln>
        </p:spPr>
      </p:pic>
      <p:sp>
        <p:nvSpPr>
          <p:cNvPr id="13" name="TextBox 12"/>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Again, receiving a warning does not mean that the uploaded file is rejected. It only means the file will be flagged. It is still copied to the project and is available for processing.</a:t>
            </a:r>
          </a:p>
        </p:txBody>
      </p:sp>
    </p:spTree>
    <p:extLst>
      <p:ext uri="{BB962C8B-B14F-4D97-AF65-F5344CB8AC3E}">
        <p14:creationId xmlns:p14="http://schemas.microsoft.com/office/powerpoint/2010/main" val="347287338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152</a:t>
            </a:fld>
            <a:endParaRPr lang="en-US" dirty="0"/>
          </a:p>
        </p:txBody>
      </p:sp>
      <p:sp>
        <p:nvSpPr>
          <p:cNvPr id="2" name="Title 1"/>
          <p:cNvSpPr>
            <a:spLocks noGrp="1"/>
          </p:cNvSpPr>
          <p:nvPr>
            <p:ph type="title"/>
          </p:nvPr>
        </p:nvSpPr>
        <p:spPr/>
        <p:txBody>
          <a:bodyPr/>
          <a:lstStyle/>
          <a:p>
            <a:pPr algn="l"/>
            <a:r>
              <a:rPr lang="en-US" dirty="0" smtClean="0"/>
              <a:t>View And Process A Session</a:t>
            </a:r>
            <a:endParaRPr lang="en-US" dirty="0"/>
          </a:p>
        </p:txBody>
      </p:sp>
      <p:sp>
        <p:nvSpPr>
          <p:cNvPr id="7" name="Text Box 17"/>
          <p:cNvSpPr txBox="1">
            <a:spLocks noChangeArrowheads="1"/>
          </p:cNvSpPr>
          <p:nvPr/>
        </p:nvSpPr>
        <p:spPr bwMode="auto">
          <a:xfrm>
            <a:off x="314696" y="1532701"/>
            <a:ext cx="8514608"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OPUS-Projects groups the data into </a:t>
            </a:r>
            <a:r>
              <a:rPr lang="en-US" sz="2400" i="1" dirty="0">
                <a:solidFill>
                  <a:schemeClr val="tx1"/>
                </a:solidFill>
                <a:latin typeface="Arial" pitchFamily="34" charset="0"/>
                <a:cs typeface="Arial" pitchFamily="34" charset="0"/>
              </a:rPr>
              <a:t>sessions</a:t>
            </a:r>
            <a:r>
              <a:rPr lang="en-US" sz="2400" dirty="0">
                <a:solidFill>
                  <a:schemeClr val="tx1"/>
                </a:solidFill>
                <a:latin typeface="Arial" pitchFamily="34" charset="0"/>
                <a:cs typeface="Arial" pitchFamily="34" charset="0"/>
              </a:rPr>
              <a:t>.</a:t>
            </a:r>
          </a:p>
          <a:p>
            <a:pPr marL="3175" indent="-3175">
              <a:spcBef>
                <a:spcPct val="50000"/>
              </a:spcBef>
              <a:defRPr/>
            </a:pPr>
            <a:r>
              <a:rPr lang="en-US" sz="2400" dirty="0">
                <a:solidFill>
                  <a:schemeClr val="tx1"/>
                </a:solidFill>
                <a:latin typeface="Arial" pitchFamily="34" charset="0"/>
                <a:cs typeface="Arial" pitchFamily="34" charset="0"/>
              </a:rPr>
              <a:t>Sessions are groups of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occupations that overlap significantly in time. Note that</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 </a:t>
            </a:r>
            <a:r>
              <a:rPr lang="en-US" sz="2400" dirty="0" smtClean="0">
                <a:solidFill>
                  <a:schemeClr val="tx1"/>
                </a:solidFill>
                <a:latin typeface="Arial" pitchFamily="34" charset="0"/>
                <a:cs typeface="Arial" pitchFamily="34" charset="0"/>
              </a:rPr>
              <a:t>mark </a:t>
            </a:r>
            <a:r>
              <a:rPr lang="en-US" sz="2400" dirty="0">
                <a:solidFill>
                  <a:schemeClr val="tx1"/>
                </a:solidFill>
                <a:latin typeface="Arial" pitchFamily="34" charset="0"/>
                <a:cs typeface="Arial" pitchFamily="34" charset="0"/>
              </a:rPr>
              <a:t>may appear in more than one session.</a:t>
            </a:r>
          </a:p>
          <a:p>
            <a:pPr marL="458788" indent="-230188">
              <a:spcBef>
                <a:spcPct val="50000"/>
              </a:spcBef>
              <a:buFont typeface="Arial" pitchFamily="34" charset="0"/>
              <a:buChar char="•"/>
              <a:defRPr/>
            </a:pPr>
            <a:r>
              <a:rPr lang="en-US" sz="2400" dirty="0">
                <a:solidFill>
                  <a:schemeClr val="tx1"/>
                </a:solidFill>
                <a:latin typeface="Arial" pitchFamily="34" charset="0"/>
                <a:cs typeface="Arial" pitchFamily="34" charset="0"/>
              </a:rPr>
              <a:t>as new data are submitted, the definitions of the sessions may change.</a:t>
            </a:r>
          </a:p>
          <a:p>
            <a:pPr marL="3175" indent="-3175">
              <a:spcBef>
                <a:spcPct val="50000"/>
              </a:spcBef>
              <a:defRPr/>
            </a:pPr>
            <a:r>
              <a:rPr lang="en-US" sz="2400" dirty="0">
                <a:solidFill>
                  <a:schemeClr val="tx1"/>
                </a:solidFill>
                <a:latin typeface="Arial" pitchFamily="34" charset="0"/>
                <a:cs typeface="Arial" pitchFamily="34" charset="0"/>
              </a:rPr>
              <a:t>Now that some data has been submitted to the project, processing can begin.</a:t>
            </a:r>
          </a:p>
        </p:txBody>
      </p:sp>
    </p:spTree>
    <p:extLst>
      <p:ext uri="{BB962C8B-B14F-4D97-AF65-F5344CB8AC3E}">
        <p14:creationId xmlns:p14="http://schemas.microsoft.com/office/powerpoint/2010/main" val="250847174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153</a:t>
            </a:fld>
            <a:endParaRPr lang="en-US" dirty="0"/>
          </a:p>
        </p:txBody>
      </p:sp>
      <p:sp>
        <p:nvSpPr>
          <p:cNvPr id="2" name="Title 1"/>
          <p:cNvSpPr>
            <a:spLocks noGrp="1"/>
          </p:cNvSpPr>
          <p:nvPr>
            <p:ph type="title"/>
          </p:nvPr>
        </p:nvSpPr>
        <p:spPr/>
        <p:txBody>
          <a:bodyPr/>
          <a:lstStyle/>
          <a:p>
            <a:pPr algn="l"/>
            <a:r>
              <a:rPr lang="en-US" dirty="0" smtClean="0"/>
              <a:t>View And Process A Session</a:t>
            </a:r>
            <a:endParaRPr lang="en-US" dirty="0"/>
          </a:p>
        </p:txBody>
      </p:sp>
      <p:sp>
        <p:nvSpPr>
          <p:cNvPr id="6" name="TextBox 5"/>
          <p:cNvSpPr txBox="1"/>
          <p:nvPr/>
        </p:nvSpPr>
        <p:spPr>
          <a:xfrm>
            <a:off x="320634" y="1533776"/>
            <a:ext cx="8504189" cy="4524315"/>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defRPr/>
            </a:pPr>
            <a:r>
              <a:rPr lang="en-US" sz="2400" dirty="0">
                <a:solidFill>
                  <a:schemeClr val="tx1"/>
                </a:solidFill>
                <a:latin typeface="Arial" pitchFamily="34" charset="0"/>
                <a:cs typeface="Arial" pitchFamily="34" charset="0"/>
              </a:rPr>
              <a:t>Let’s switch to a project already loaded with data. </a:t>
            </a:r>
            <a:br>
              <a:rPr lang="en-US" sz="2400" dirty="0">
                <a:solidFill>
                  <a:schemeClr val="tx1"/>
                </a:solidFill>
                <a:latin typeface="Arial" pitchFamily="34" charset="0"/>
                <a:cs typeface="Arial" pitchFamily="34" charset="0"/>
              </a:rPr>
            </a:br>
            <a:r>
              <a:rPr lang="en-US" sz="2400" dirty="0">
                <a:solidFill>
                  <a:schemeClr val="tx1"/>
                </a:solidFill>
                <a:latin typeface="Arial" pitchFamily="34" charset="0"/>
                <a:cs typeface="Arial" pitchFamily="34" charset="0"/>
              </a:rPr>
              <a:t>The project title is:</a:t>
            </a:r>
            <a:r>
              <a:rPr lang="en-US" sz="2400" dirty="0">
                <a:solidFill>
                  <a:schemeClr val="tx1"/>
                </a:solidFill>
              </a:rPr>
              <a:t/>
            </a:r>
            <a:br>
              <a:rPr lang="en-US" sz="2400" dirty="0">
                <a:solidFill>
                  <a:schemeClr val="tx1"/>
                </a:solidFill>
              </a:rPr>
            </a:br>
            <a:r>
              <a:rPr lang="en-US" sz="2400" dirty="0">
                <a:solidFill>
                  <a:schemeClr val="tx1"/>
                </a:solidFill>
              </a:rPr>
              <a:t>		 “</a:t>
            </a:r>
            <a:r>
              <a:rPr lang="en-US" sz="2400" b="1" dirty="0">
                <a:solidFill>
                  <a:schemeClr val="tx1"/>
                </a:solidFill>
                <a:latin typeface="Courier New" pitchFamily="49" charset="0"/>
                <a:cs typeface="Courier New" pitchFamily="49" charset="0"/>
              </a:rPr>
              <a:t>Training data set 1</a:t>
            </a:r>
            <a:r>
              <a:rPr lang="en-US" sz="2400" dirty="0">
                <a:solidFill>
                  <a:schemeClr val="tx1"/>
                </a:solidFill>
              </a:rPr>
              <a:t>”</a:t>
            </a:r>
            <a:br>
              <a:rPr lang="en-US" sz="2400" dirty="0">
                <a:solidFill>
                  <a:schemeClr val="tx1"/>
                </a:solidFill>
              </a:rPr>
            </a:br>
            <a:r>
              <a:rPr lang="en-US" sz="2400" dirty="0">
                <a:solidFill>
                  <a:schemeClr val="tx1"/>
                </a:solidFill>
                <a:latin typeface="Arial" pitchFamily="34" charset="0"/>
                <a:cs typeface="Arial" pitchFamily="34" charset="0"/>
              </a:rPr>
              <a:t>The project keywords are:</a:t>
            </a:r>
          </a:p>
          <a:p>
            <a:pPr marL="1885950" indent="-3175">
              <a:spcBef>
                <a:spcPct val="50000"/>
              </a:spcBef>
              <a:defRPr/>
            </a:pPr>
            <a:r>
              <a:rPr lang="en-US" sz="2400" b="1" dirty="0">
                <a:solidFill>
                  <a:schemeClr val="tx1"/>
                </a:solidFill>
                <a:latin typeface="Courier New" pitchFamily="49" charset="0"/>
                <a:cs typeface="Courier New" pitchFamily="49" charset="0"/>
              </a:rPr>
              <a:t>PROJECT :	hrdb86fc</a:t>
            </a:r>
          </a:p>
          <a:p>
            <a:pPr marL="1885950" indent="-3175">
              <a:spcBef>
                <a:spcPct val="50000"/>
              </a:spcBef>
              <a:defRPr/>
            </a:pPr>
            <a:r>
              <a:rPr lang="en-US" sz="2400" b="1" dirty="0">
                <a:solidFill>
                  <a:schemeClr val="tx1"/>
                </a:solidFill>
                <a:latin typeface="Courier New" pitchFamily="49" charset="0"/>
                <a:cs typeface="Courier New" pitchFamily="49" charset="0"/>
              </a:rPr>
              <a:t>MANAGER :	ff5d3zmu</a:t>
            </a:r>
          </a:p>
          <a:p>
            <a:pPr marL="1885950" indent="-3175">
              <a:spcBef>
                <a:spcPct val="50000"/>
              </a:spcBef>
              <a:defRPr/>
            </a:pPr>
            <a:r>
              <a:rPr lang="en-US" sz="2400" b="1" dirty="0">
                <a:solidFill>
                  <a:schemeClr val="tx1"/>
                </a:solidFill>
                <a:latin typeface="Courier New" pitchFamily="49" charset="0"/>
                <a:cs typeface="Courier New" pitchFamily="49" charset="0"/>
              </a:rPr>
              <a:t>PROCESS :	d_ssvk68</a:t>
            </a:r>
          </a:p>
          <a:p>
            <a:pPr marL="3175" indent="-3175">
              <a:spcBef>
                <a:spcPct val="50000"/>
              </a:spcBef>
              <a:defRPr/>
            </a:pPr>
            <a:r>
              <a:rPr lang="en-US" sz="2400" dirty="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p>
        </p:txBody>
      </p:sp>
    </p:spTree>
    <p:extLst>
      <p:ext uri="{BB962C8B-B14F-4D97-AF65-F5344CB8AC3E}">
        <p14:creationId xmlns:p14="http://schemas.microsoft.com/office/powerpoint/2010/main" val="4053861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duotone>
              <a:prstClr val="black"/>
              <a:schemeClr val="tx1">
                <a:tint val="45000"/>
                <a:satMod val="400000"/>
              </a:schemeClr>
            </a:duotone>
          </a:blip>
          <a:srcRect l="308" t="17707" r="589" b="10159"/>
          <a:stretch>
            <a:fillRect/>
          </a:stretch>
        </p:blipFill>
        <p:spPr bwMode="auto">
          <a:xfrm>
            <a:off x="822960" y="1165539"/>
            <a:ext cx="7498080" cy="4526922"/>
          </a:xfrm>
          <a:prstGeom prst="rect">
            <a:avLst/>
          </a:prstGeom>
          <a:noFill/>
          <a:ln w="9525">
            <a:solidFill>
              <a:schemeClr val="tx2">
                <a:lumMod val="60000"/>
                <a:lumOff val="40000"/>
              </a:schemeClr>
            </a:solidFill>
            <a:miter lim="800000"/>
            <a:headEnd/>
            <a:tailEnd/>
          </a:ln>
        </p:spPr>
      </p:pic>
      <p:pic>
        <p:nvPicPr>
          <p:cNvPr id="169987" name="Picture 2"/>
          <p:cNvPicPr>
            <a:picLocks noChangeAspect="1" noChangeArrowheads="1"/>
          </p:cNvPicPr>
          <p:nvPr/>
        </p:nvPicPr>
        <p:blipFill>
          <a:blip r:embed="rId3">
            <a:extLst>
              <a:ext uri="{28A0092B-C50C-407E-A947-70E740481C1C}">
                <a14:useLocalDpi xmlns:a14="http://schemas.microsoft.com/office/drawing/2010/main" val="0"/>
              </a:ext>
            </a:extLst>
          </a:blip>
          <a:srcRect l="308" t="54012" r="589" b="31039"/>
          <a:stretch>
            <a:fillRect/>
          </a:stretch>
        </p:blipFill>
        <p:spPr bwMode="auto">
          <a:xfrm>
            <a:off x="822325" y="3443288"/>
            <a:ext cx="74993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This time we’ll enter through the Session login on the OPUS-Projects gateway page</a:t>
            </a:r>
            <a:r>
              <a:rPr lang="en-US" sz="2400" dirty="0">
                <a:solidFill>
                  <a:schemeClr val="bg1"/>
                </a:solidFill>
              </a:rPr>
              <a:t>.</a:t>
            </a:r>
          </a:p>
        </p:txBody>
      </p:sp>
      <p:sp>
        <p:nvSpPr>
          <p:cNvPr id="15" name="Date Placeholder 3"/>
          <p:cNvSpPr>
            <a:spLocks noGrp="1"/>
          </p:cNvSpPr>
          <p:nvPr/>
        </p:nvSpPr>
        <p:spPr>
          <a:xfrm>
            <a:off x="457200" y="635550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5550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154</a:t>
            </a:fld>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155</a:t>
            </a:fld>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page</a:t>
            </a:r>
            <a:r>
              <a:rPr lang="en-US" sz="2400" dirty="0"/>
              <a:t> </a:t>
            </a:r>
            <a:r>
              <a:rPr lang="en-US" sz="2400" dirty="0" smtClean="0"/>
              <a:t>specifically for the session 2006-274-A.</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90500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banner shows the project’s title and session. The session pull-down menu can be used to select another session to view/work with.</a:t>
            </a:r>
          </a:p>
        </p:txBody>
      </p:sp>
      <p:sp>
        <p:nvSpPr>
          <p:cNvPr id="15" name="Date Placeholder 3"/>
          <p:cNvSpPr>
            <a:spLocks noGrp="1"/>
          </p:cNvSpPr>
          <p:nvPr/>
        </p:nvSpPr>
        <p:spPr>
          <a:xfrm>
            <a:off x="457200" y="637701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7701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156</a:t>
            </a:fld>
            <a:endParaRPr lang="en-US"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 t="21836" r="2491" b="73525"/>
          <a:stretch/>
        </p:blipFill>
        <p:spPr bwMode="auto">
          <a:xfrm>
            <a:off x="789709" y="1199409"/>
            <a:ext cx="7564582" cy="3800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8" t="24588" r="85330" b="14829"/>
          <a:stretch/>
        </p:blipFill>
        <p:spPr bwMode="auto">
          <a:xfrm>
            <a:off x="789709" y="1425039"/>
            <a:ext cx="1062842" cy="4962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42932" y="1685081"/>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left sidebar holds the controls.</a:t>
            </a:r>
          </a:p>
        </p:txBody>
      </p:sp>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157</a:t>
            </a:fld>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41" t="24588" r="13008" b="14829"/>
          <a:stretch/>
        </p:blipFill>
        <p:spPr bwMode="auto">
          <a:xfrm>
            <a:off x="1615044" y="1425039"/>
            <a:ext cx="5913911" cy="4962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51945" y="1661931"/>
            <a:ext cx="2147104"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map shows the relative location of the marks in this session or solution, and their status.</a:t>
            </a:r>
          </a:p>
        </p:txBody>
      </p:sp>
      <p:sp>
        <p:nvSpPr>
          <p:cNvPr id="15" name="Date Placeholder 3"/>
          <p:cNvSpPr>
            <a:spLocks noGrp="1"/>
          </p:cNvSpPr>
          <p:nvPr/>
        </p:nvSpPr>
        <p:spPr>
          <a:xfrm>
            <a:off x="457200" y="636625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6625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158</a:t>
            </a:fld>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209" t="24588" r="2492" b="14829"/>
          <a:stretch/>
        </p:blipFill>
        <p:spPr bwMode="auto">
          <a:xfrm>
            <a:off x="7232073" y="1425039"/>
            <a:ext cx="1122218" cy="49627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75772" y="1696656"/>
            <a:ext cx="4496765"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right sidebar lists the marks.</a:t>
            </a:r>
          </a:p>
        </p:txBody>
      </p:sp>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159</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6"/>
          <p:cNvSpPr txBox="1">
            <a:spLocks noChangeArrowheads="1"/>
          </p:cNvSpPr>
          <p:nvPr/>
        </p:nvSpPr>
        <p:spPr bwMode="auto">
          <a:xfrm>
            <a:off x="5921375" y="1171034"/>
            <a:ext cx="29289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As an example,</a:t>
            </a:r>
          </a:p>
          <a:p>
            <a:pPr eaLnBrk="1" hangingPunct="1"/>
            <a:r>
              <a:rPr lang="en-US" sz="2400" dirty="0"/>
              <a:t>2-hours of </a:t>
            </a:r>
            <a:br>
              <a:rPr lang="en-US" sz="2400" dirty="0"/>
            </a:br>
            <a:r>
              <a:rPr lang="en-US" sz="2400" dirty="0"/>
              <a:t>2009-059 data </a:t>
            </a:r>
            <a:br>
              <a:rPr lang="en-US" sz="2400" dirty="0"/>
            </a:br>
            <a:r>
              <a:rPr lang="en-US" sz="2400" dirty="0"/>
              <a:t>from CORV, a PBO CORS in Oregon were submitted to </a:t>
            </a:r>
            <a:r>
              <a:rPr lang="en-US" sz="2400" dirty="0" smtClean="0"/>
              <a:t>OPUS Static.</a:t>
            </a:r>
            <a:endParaRPr lang="en-US" sz="2400" dirty="0"/>
          </a:p>
        </p:txBody>
      </p:sp>
      <p:sp>
        <p:nvSpPr>
          <p:cNvPr id="22535" name="Oval 6"/>
          <p:cNvSpPr>
            <a:spLocks noChangeArrowheads="1"/>
          </p:cNvSpPr>
          <p:nvPr/>
        </p:nvSpPr>
        <p:spPr bwMode="auto">
          <a:xfrm>
            <a:off x="1035050" y="3100388"/>
            <a:ext cx="858838" cy="519112"/>
          </a:xfrm>
          <a:prstGeom prst="ellipse">
            <a:avLst/>
          </a:prstGeom>
          <a:noFill/>
          <a:ln w="76200" algn="ctr">
            <a:solidFill>
              <a:srgbClr val="80008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a:t>
            </a:fld>
            <a:endParaRPr lang="en-US" dirty="0"/>
          </a:p>
        </p:txBody>
      </p:sp>
      <p:sp>
        <p:nvSpPr>
          <p:cNvPr id="6" name="Title 5"/>
          <p:cNvSpPr>
            <a:spLocks noGrp="1"/>
          </p:cNvSpPr>
          <p:nvPr>
            <p:ph type="title"/>
          </p:nvPr>
        </p:nvSpPr>
        <p:spPr/>
        <p:txBody>
          <a:bodyPr/>
          <a:lstStyle/>
          <a:p>
            <a:pPr algn="l"/>
            <a:r>
              <a:rPr lang="en-US" dirty="0" smtClean="0"/>
              <a:t>A Quick Example</a:t>
            </a:r>
            <a:endParaRPr lang="en-US" dirty="0"/>
          </a:p>
        </p:txBody>
      </p:sp>
      <p:pic>
        <p:nvPicPr>
          <p:cNvPr id="22"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36644" t="36191" r="17430" b="23057"/>
          <a:stretch/>
        </p:blipFill>
        <p:spPr bwMode="auto">
          <a:xfrm>
            <a:off x="501592" y="1307950"/>
            <a:ext cx="5262713"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97323" y="3294100"/>
            <a:ext cx="75028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CORV</a:t>
            </a: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059" r="2944" b="3158"/>
          <a:stretch/>
        </p:blipFill>
        <p:spPr bwMode="auto">
          <a:xfrm>
            <a:off x="813460" y="529936"/>
            <a:ext cx="7517081" cy="57981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05988" y="2842550"/>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table below the map summarizes the status for each mark.</a:t>
            </a:r>
          </a:p>
        </p:txBody>
      </p:sp>
      <p:sp>
        <p:nvSpPr>
          <p:cNvPr id="15"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160</a:t>
            </a:fld>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0" t="64436" r="2944" b="17203"/>
          <a:stretch/>
        </p:blipFill>
        <p:spPr bwMode="auto">
          <a:xfrm>
            <a:off x="813460" y="3673547"/>
            <a:ext cx="7517081" cy="15040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059" r="2944" b="3158"/>
          <a:stretch/>
        </p:blipFill>
        <p:spPr bwMode="auto">
          <a:xfrm>
            <a:off x="813460" y="529936"/>
            <a:ext cx="7517081" cy="579812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0" t="80639" r="2944" b="3159"/>
          <a:stretch/>
        </p:blipFill>
        <p:spPr bwMode="auto">
          <a:xfrm>
            <a:off x="813460" y="5000804"/>
            <a:ext cx="7517081" cy="13272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605988" y="3942145"/>
            <a:ext cx="5932025"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The table below at the bottom of the page graphically represents the data availability.</a:t>
            </a:r>
          </a:p>
        </p:txBody>
      </p:sp>
      <p:sp>
        <p:nvSpPr>
          <p:cNvPr id="15"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161</a:t>
            </a:fld>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5" t="31981" r="85787" b="63089"/>
          <a:stretch/>
        </p:blipFill>
        <p:spPr bwMode="auto">
          <a:xfrm>
            <a:off x="789710" y="2030681"/>
            <a:ext cx="1027215" cy="40376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Review copies of the reports associated with the session</a:t>
            </a:r>
            <a:r>
              <a:rPr lang="en-US" sz="2400" dirty="0">
                <a:solidFill>
                  <a:schemeClr val="bg1"/>
                </a:solidFill>
              </a:rPr>
              <a:t>.</a:t>
            </a: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162</a:t>
            </a:fld>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160" y="590396"/>
            <a:ext cx="5120640" cy="434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128" t="12322" r="2491" b="14213"/>
          <a:stretch/>
        </p:blipFill>
        <p:spPr bwMode="auto">
          <a:xfrm>
            <a:off x="789709" y="420090"/>
            <a:ext cx="7564582" cy="601782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5" t="34446" r="85787" b="60480"/>
          <a:stretch/>
        </p:blipFill>
        <p:spPr bwMode="auto">
          <a:xfrm>
            <a:off x="789710" y="2232561"/>
            <a:ext cx="1027215" cy="41563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Someone working with a session can email other members of the project</a:t>
            </a:r>
            <a:r>
              <a:rPr lang="en-US" sz="2400" dirty="0">
                <a:solidFill>
                  <a:schemeClr val="bg1"/>
                </a:solidFill>
              </a:rPr>
              <a:t>.</a:t>
            </a:r>
          </a:p>
        </p:txBody>
      </p:sp>
      <p:pic>
        <p:nvPicPr>
          <p:cNvPr id="1781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731838"/>
            <a:ext cx="612616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163</a:t>
            </a:fld>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809" t="12322" r="3095" b="15047"/>
          <a:stretch/>
        </p:blipFill>
        <p:spPr bwMode="auto">
          <a:xfrm>
            <a:off x="840180" y="454231"/>
            <a:ext cx="7463641" cy="594953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9" t="36786" r="85595" b="56835"/>
          <a:stretch/>
        </p:blipFill>
        <p:spPr bwMode="auto">
          <a:xfrm>
            <a:off x="840181" y="2458191"/>
            <a:ext cx="988620" cy="5225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87" t="30262" r="12967" b="15047"/>
          <a:stretch/>
        </p:blipFill>
        <p:spPr bwMode="auto">
          <a:xfrm>
            <a:off x="1662545" y="1923803"/>
            <a:ext cx="5866411" cy="447996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57200" y="493776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Or process the session’s data</a:t>
            </a:r>
            <a:r>
              <a:rPr lang="en-US" sz="2400" dirty="0">
                <a:solidFill>
                  <a:schemeClr val="bg1"/>
                </a:solidFill>
              </a:rPr>
              <a:t>.</a:t>
            </a:r>
          </a:p>
        </p:txBody>
      </p:sp>
      <p:sp>
        <p:nvSpPr>
          <p:cNvPr id="17" name="Date Placeholder 3"/>
          <p:cNvSpPr>
            <a:spLocks noGrp="1"/>
          </p:cNvSpPr>
          <p:nvPr/>
        </p:nvSpPr>
        <p:spPr>
          <a:xfrm>
            <a:off x="457200" y="640929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8" name="Slide Number Placeholder 4"/>
          <p:cNvSpPr>
            <a:spLocks noGrp="1"/>
          </p:cNvSpPr>
          <p:nvPr/>
        </p:nvSpPr>
        <p:spPr>
          <a:xfrm>
            <a:off x="6553200" y="640929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164</a:t>
            </a:fld>
            <a:endParaRPr lang="en-US" dirty="0"/>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335" y="504833"/>
            <a:ext cx="5486400" cy="416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809" t="12322" r="3095" b="15047"/>
          <a:stretch/>
        </p:blipFill>
        <p:spPr bwMode="auto">
          <a:xfrm>
            <a:off x="840180" y="454231"/>
            <a:ext cx="7463641" cy="594953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855" t="79408" r="3095" b="15046"/>
          <a:stretch/>
        </p:blipFill>
        <p:spPr bwMode="auto">
          <a:xfrm>
            <a:off x="7279573" y="5949537"/>
            <a:ext cx="1024247" cy="4542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2" y="704856"/>
            <a:ext cx="5120640" cy="454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Additional CORS </a:t>
            </a:r>
            <a:r>
              <a:rPr lang="en-US" sz="2400" dirty="0">
                <a:solidFill>
                  <a:schemeClr val="bg1"/>
                </a:solidFill>
              </a:rPr>
              <a:t>can be added to </a:t>
            </a:r>
            <a:r>
              <a:rPr lang="en-US" sz="2400" dirty="0" smtClean="0">
                <a:solidFill>
                  <a:schemeClr val="bg1"/>
                </a:solidFill>
              </a:rPr>
              <a:t>this session </a:t>
            </a:r>
            <a:r>
              <a:rPr lang="en-US" sz="2400" dirty="0">
                <a:solidFill>
                  <a:schemeClr val="bg1"/>
                </a:solidFill>
              </a:rPr>
              <a:t>using the </a:t>
            </a:r>
            <a:r>
              <a:rPr lang="en-US" sz="2400" dirty="0" smtClean="0">
                <a:solidFill>
                  <a:schemeClr val="bg1"/>
                </a:solidFill>
              </a:rPr>
              <a:t>Add CORS </a:t>
            </a:r>
            <a:r>
              <a:rPr lang="en-US" sz="2400" dirty="0">
                <a:solidFill>
                  <a:schemeClr val="bg1"/>
                </a:solidFill>
              </a:rPr>
              <a:t>button.</a:t>
            </a: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165</a:t>
            </a:fld>
            <a:endParaRPr lang="en-US" dirty="0"/>
          </a:p>
        </p:txBody>
      </p:sp>
    </p:spTree>
    <p:extLst>
      <p:ext uri="{BB962C8B-B14F-4D97-AF65-F5344CB8AC3E}">
        <p14:creationId xmlns:p14="http://schemas.microsoft.com/office/powerpoint/2010/main" val="14896728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166</a:t>
            </a:fld>
            <a:endParaRPr lang="en-US" dirty="0"/>
          </a:p>
        </p:txBody>
      </p:sp>
      <p:sp>
        <p:nvSpPr>
          <p:cNvPr id="2" name="Title 1"/>
          <p:cNvSpPr>
            <a:spLocks noGrp="1"/>
          </p:cNvSpPr>
          <p:nvPr>
            <p:ph type="title"/>
          </p:nvPr>
        </p:nvSpPr>
        <p:spPr/>
        <p:txBody>
          <a:bodyPr/>
          <a:lstStyle/>
          <a:p>
            <a:pPr algn="l"/>
            <a:r>
              <a:rPr lang="en-US" dirty="0" smtClean="0"/>
              <a:t>A Few Thoughts About Networks</a:t>
            </a:r>
            <a:endParaRPr lang="en-US" dirty="0"/>
          </a:p>
        </p:txBody>
      </p:sp>
      <p:sp>
        <p:nvSpPr>
          <p:cNvPr id="8" name="TextBox 7"/>
          <p:cNvSpPr txBox="1"/>
          <p:nvPr/>
        </p:nvSpPr>
        <p:spPr>
          <a:xfrm>
            <a:off x="457200" y="1223159"/>
            <a:ext cx="8229600" cy="4893647"/>
          </a:xfrm>
          <a:prstGeom prst="rect">
            <a:avLst/>
          </a:prstGeom>
          <a:noFill/>
        </p:spPr>
        <p:txBody>
          <a:bodyPr wrap="square">
            <a:spAutoFit/>
          </a:bodyPr>
          <a:lstStyle/>
          <a:p>
            <a:pPr>
              <a:defRPr/>
            </a:pPr>
            <a:r>
              <a:rPr lang="en-US" sz="2400" dirty="0" smtClean="0"/>
              <a:t>GNSS is a </a:t>
            </a:r>
            <a:br>
              <a:rPr lang="en-US" sz="2400" dirty="0" smtClean="0"/>
            </a:br>
            <a:r>
              <a:rPr lang="en-US" sz="2400" dirty="0" smtClean="0"/>
              <a:t>little counter </a:t>
            </a:r>
            <a:br>
              <a:rPr lang="en-US" sz="2400" dirty="0" smtClean="0"/>
            </a:br>
            <a:r>
              <a:rPr lang="en-US" sz="2400" dirty="0" smtClean="0"/>
              <a:t>intuitive in </a:t>
            </a:r>
            <a:br>
              <a:rPr lang="en-US" sz="2400" dirty="0" smtClean="0"/>
            </a:br>
            <a:r>
              <a:rPr lang="en-US" sz="2400" dirty="0" smtClean="0"/>
              <a:t>that including </a:t>
            </a:r>
            <a:br>
              <a:rPr lang="en-US" sz="2400" dirty="0" smtClean="0"/>
            </a:br>
            <a:r>
              <a:rPr lang="en-US" sz="2400" dirty="0" smtClean="0"/>
              <a:t>distant CORS</a:t>
            </a:r>
            <a:br>
              <a:rPr lang="en-US" sz="2400" dirty="0" smtClean="0"/>
            </a:br>
            <a:r>
              <a:rPr lang="en-US" sz="2400" dirty="0" smtClean="0"/>
              <a:t>can be</a:t>
            </a:r>
            <a:br>
              <a:rPr lang="en-US" sz="2400" dirty="0" smtClean="0"/>
            </a:br>
            <a:r>
              <a:rPr lang="en-US" sz="2400" dirty="0" smtClean="0"/>
              <a:t>beneficial.</a:t>
            </a:r>
            <a:br>
              <a:rPr lang="en-US" sz="2400" dirty="0" smtClean="0"/>
            </a:br>
            <a:endParaRPr lang="en-US" sz="2400" dirty="0" smtClean="0"/>
          </a:p>
          <a:p>
            <a:pPr>
              <a:defRPr/>
            </a:pPr>
            <a:endParaRPr lang="en-US" sz="2400" dirty="0" smtClean="0"/>
          </a:p>
          <a:p>
            <a:pPr marL="342900" indent="-342900">
              <a:buFont typeface="Arial" pitchFamily="34" charset="0"/>
              <a:buChar char="•"/>
              <a:defRPr/>
            </a:pPr>
            <a:r>
              <a:rPr lang="en-US" sz="2400" dirty="0" smtClean="0"/>
              <a:t>They provide a connection to the reference frame.</a:t>
            </a:r>
            <a:endParaRPr lang="en-US" sz="2400" dirty="0"/>
          </a:p>
          <a:p>
            <a:pPr marL="342900" indent="-342900">
              <a:buFont typeface="Arial" pitchFamily="34" charset="0"/>
              <a:buChar char="•"/>
              <a:defRPr/>
            </a:pPr>
            <a:r>
              <a:rPr lang="en-US" sz="2400" dirty="0" smtClean="0"/>
              <a:t>They help transfer the NSRS to your network.</a:t>
            </a:r>
            <a:endParaRPr lang="en-US" sz="2400" dirty="0"/>
          </a:p>
          <a:p>
            <a:pPr marL="342900" indent="-342900">
              <a:buFont typeface="Arial" pitchFamily="34" charset="0"/>
              <a:buChar char="•"/>
              <a:defRPr/>
            </a:pPr>
            <a:r>
              <a:rPr lang="en-US" sz="2400" dirty="0" smtClean="0"/>
              <a:t>They can improve </a:t>
            </a:r>
            <a:r>
              <a:rPr lang="en-US" sz="2400" dirty="0"/>
              <a:t>troposphere determination </a:t>
            </a:r>
            <a:r>
              <a:rPr lang="en-US" sz="2400" dirty="0" smtClean="0"/>
              <a:t>which, in turn, can improve heights.</a:t>
            </a:r>
            <a:endParaRPr lang="en-US" dirty="0">
              <a:latin typeface="+mj-lt"/>
              <a:cs typeface="+mn-cs"/>
            </a:endParaRP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05" t="37529" r="14159" b="23909"/>
          <a:stretch/>
        </p:blipFill>
        <p:spPr bwMode="auto">
          <a:xfrm>
            <a:off x="2458192" y="1223159"/>
            <a:ext cx="6210795" cy="315883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93785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167</a:t>
            </a:fld>
            <a:endParaRPr lang="en-US" dirty="0"/>
          </a:p>
        </p:txBody>
      </p:sp>
      <p:sp>
        <p:nvSpPr>
          <p:cNvPr id="2" name="Title 1"/>
          <p:cNvSpPr>
            <a:spLocks noGrp="1"/>
          </p:cNvSpPr>
          <p:nvPr>
            <p:ph type="title"/>
          </p:nvPr>
        </p:nvSpPr>
        <p:spPr/>
        <p:txBody>
          <a:bodyPr/>
          <a:lstStyle/>
          <a:p>
            <a:pPr algn="l"/>
            <a:r>
              <a:rPr lang="en-US" dirty="0" smtClean="0"/>
              <a:t>A Possible Network Design Strategy</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l="10870" t="23914" r="9782" b="21739"/>
          <a:stretch>
            <a:fillRect/>
          </a:stretch>
        </p:blipFill>
        <p:spPr bwMode="auto">
          <a:xfrm>
            <a:off x="990600" y="1163775"/>
            <a:ext cx="7231063" cy="3962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1972" y="5202375"/>
            <a:ext cx="8659906" cy="1323439"/>
          </a:xfrm>
          <a:prstGeom prst="rect">
            <a:avLst/>
          </a:prstGeom>
          <a:noFill/>
        </p:spPr>
        <p:txBody>
          <a:bodyPr wrap="square">
            <a:spAutoFit/>
          </a:bodyPr>
          <a:lstStyle/>
          <a:p>
            <a:pPr>
              <a:defRPr/>
            </a:pPr>
            <a:r>
              <a:rPr lang="en-US" sz="2000" dirty="0" smtClean="0"/>
              <a:t>Consider a single hub site when that mark has more than 4 </a:t>
            </a:r>
            <a:r>
              <a:rPr lang="en-US" sz="2000" dirty="0" err="1" smtClean="0"/>
              <a:t>hrs</a:t>
            </a:r>
            <a:r>
              <a:rPr lang="en-US" sz="2000" dirty="0" smtClean="0"/>
              <a:t> of data:</a:t>
            </a:r>
            <a:endParaRPr lang="en-US" sz="2000" dirty="0"/>
          </a:p>
          <a:p>
            <a:pPr marL="342900" indent="-342900">
              <a:buFont typeface="Arial" pitchFamily="34" charset="0"/>
              <a:buChar char="•"/>
              <a:defRPr/>
            </a:pPr>
            <a:r>
              <a:rPr lang="en-US" sz="2000" dirty="0" smtClean="0"/>
              <a:t>Include and tightly </a:t>
            </a:r>
            <a:r>
              <a:rPr lang="en-US" sz="2000" dirty="0"/>
              <a:t>constrain </a:t>
            </a:r>
            <a:r>
              <a:rPr lang="en-US" sz="2000" dirty="0" smtClean="0"/>
              <a:t>CORS, </a:t>
            </a:r>
            <a:r>
              <a:rPr lang="en-US" sz="2000" dirty="0"/>
              <a:t>loosely constrain </a:t>
            </a:r>
            <a:r>
              <a:rPr lang="en-US" sz="2000" dirty="0" smtClean="0"/>
              <a:t>the hub</a:t>
            </a:r>
            <a:r>
              <a:rPr lang="en-US" sz="2000" dirty="0"/>
              <a:t>.</a:t>
            </a:r>
          </a:p>
          <a:p>
            <a:pPr marL="342900" indent="-342900">
              <a:buFont typeface="Arial" pitchFamily="34" charset="0"/>
              <a:buChar char="•"/>
              <a:defRPr/>
            </a:pPr>
            <a:r>
              <a:rPr lang="en-US" sz="2000" dirty="0" smtClean="0"/>
              <a:t>Connection to CORS creates a strong connection to the ITRF.</a:t>
            </a:r>
          </a:p>
          <a:p>
            <a:pPr marL="342900" indent="-342900">
              <a:buFont typeface="Arial" pitchFamily="34" charset="0"/>
              <a:buChar char="•"/>
              <a:defRPr/>
            </a:pPr>
            <a:r>
              <a:rPr lang="en-US" sz="2000" dirty="0" smtClean="0"/>
              <a:t>Provides a consistent </a:t>
            </a:r>
            <a:r>
              <a:rPr lang="en-US" sz="2000" dirty="0"/>
              <a:t>reference for each </a:t>
            </a:r>
            <a:r>
              <a:rPr lang="en-US" sz="2000" dirty="0" smtClean="0"/>
              <a:t>project mark.</a:t>
            </a:r>
            <a:endParaRPr lang="en-US" sz="2000" dirty="0"/>
          </a:p>
        </p:txBody>
      </p:sp>
    </p:spTree>
    <p:extLst>
      <p:ext uri="{BB962C8B-B14F-4D97-AF65-F5344CB8AC3E}">
        <p14:creationId xmlns:p14="http://schemas.microsoft.com/office/powerpoint/2010/main" val="11176289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168</a:t>
            </a:fld>
            <a:endParaRPr lang="en-US" dirty="0"/>
          </a:p>
        </p:txBody>
      </p:sp>
      <p:sp>
        <p:nvSpPr>
          <p:cNvPr id="2" name="Title 1"/>
          <p:cNvSpPr>
            <a:spLocks noGrp="1"/>
          </p:cNvSpPr>
          <p:nvPr>
            <p:ph type="title"/>
          </p:nvPr>
        </p:nvSpPr>
        <p:spPr/>
        <p:txBody>
          <a:bodyPr/>
          <a:lstStyle/>
          <a:p>
            <a:pPr algn="l"/>
            <a:r>
              <a:rPr lang="en-US" dirty="0" smtClean="0"/>
              <a:t>A Possible Network Design Strategy</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68" t="29662" r="9605" b="16368"/>
          <a:stretch/>
        </p:blipFill>
        <p:spPr bwMode="auto">
          <a:xfrm>
            <a:off x="1143000" y="1199400"/>
            <a:ext cx="6935788" cy="373290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5238000"/>
            <a:ext cx="8229600" cy="1015663"/>
          </a:xfrm>
          <a:prstGeom prst="rect">
            <a:avLst/>
          </a:prstGeom>
          <a:noFill/>
        </p:spPr>
        <p:txBody>
          <a:bodyPr wrap="square">
            <a:spAutoFit/>
          </a:bodyPr>
          <a:lstStyle/>
          <a:p>
            <a:pPr>
              <a:defRPr/>
            </a:pPr>
            <a:r>
              <a:rPr lang="en-US" sz="2000" dirty="0" smtClean="0"/>
              <a:t>Consider multiple hubs when no mark has more than 4 </a:t>
            </a:r>
            <a:r>
              <a:rPr lang="en-US" sz="2000" dirty="0" err="1" smtClean="0"/>
              <a:t>hrs</a:t>
            </a:r>
            <a:r>
              <a:rPr lang="en-US" sz="2000" dirty="0" smtClean="0"/>
              <a:t> of data.</a:t>
            </a:r>
            <a:endParaRPr lang="en-US" sz="2000" dirty="0"/>
          </a:p>
          <a:p>
            <a:pPr marL="342900" indent="-342900">
              <a:buFont typeface="Arial" pitchFamily="34" charset="0"/>
              <a:buChar char="•"/>
              <a:defRPr/>
            </a:pPr>
            <a:r>
              <a:rPr lang="en-US" sz="2000" dirty="0" smtClean="0"/>
              <a:t>This keep </a:t>
            </a:r>
            <a:r>
              <a:rPr lang="en-US" sz="2000" dirty="0"/>
              <a:t>baselines </a:t>
            </a:r>
            <a:r>
              <a:rPr lang="en-US" sz="2000" dirty="0" smtClean="0"/>
              <a:t>as short as possible.</a:t>
            </a:r>
          </a:p>
          <a:p>
            <a:pPr marL="342900" indent="-342900">
              <a:buFont typeface="Arial" pitchFamily="34" charset="0"/>
              <a:buChar char="•"/>
              <a:defRPr/>
            </a:pPr>
            <a:r>
              <a:rPr lang="en-US" sz="2000" dirty="0" smtClean="0"/>
              <a:t>Continue to include CORS where possible.</a:t>
            </a:r>
            <a:endParaRPr lang="en-US" sz="2000" dirty="0"/>
          </a:p>
        </p:txBody>
      </p:sp>
    </p:spTree>
    <p:extLst>
      <p:ext uri="{BB962C8B-B14F-4D97-AF65-F5344CB8AC3E}">
        <p14:creationId xmlns:p14="http://schemas.microsoft.com/office/powerpoint/2010/main" val="318295447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169</a:t>
            </a:fld>
            <a:endParaRPr lang="en-US" dirty="0"/>
          </a:p>
        </p:txBody>
      </p:sp>
      <p:sp>
        <p:nvSpPr>
          <p:cNvPr id="2" name="Title 1"/>
          <p:cNvSpPr>
            <a:spLocks noGrp="1"/>
          </p:cNvSpPr>
          <p:nvPr>
            <p:ph type="title"/>
          </p:nvPr>
        </p:nvSpPr>
        <p:spPr/>
        <p:txBody>
          <a:bodyPr/>
          <a:lstStyle/>
          <a:p>
            <a:pPr algn="l"/>
            <a:r>
              <a:rPr lang="en-US" dirty="0" smtClean="0"/>
              <a:t>Manage A Project</a:t>
            </a:r>
            <a:endParaRPr lang="en-US" dirty="0"/>
          </a:p>
        </p:txBody>
      </p:sp>
      <p:sp>
        <p:nvSpPr>
          <p:cNvPr id="9" name="Text Box 17"/>
          <p:cNvSpPr txBox="1">
            <a:spLocks noChangeArrowheads="1"/>
          </p:cNvSpPr>
          <p:nvPr/>
        </p:nvSpPr>
        <p:spPr bwMode="auto">
          <a:xfrm>
            <a:off x="225631" y="1418200"/>
            <a:ext cx="8657112" cy="4938713"/>
          </a:xfrm>
          <a:prstGeom prst="rect">
            <a:avLst/>
          </a:prstGeom>
          <a:noFill/>
          <a:ln w="9525">
            <a:noFill/>
            <a:miter lim="800000"/>
            <a:headEnd/>
            <a:tailEnd/>
          </a:ln>
          <a:effectLst/>
        </p:spPr>
        <p:txBody>
          <a:bodyPr wrap="square">
            <a:spAutoFit/>
          </a:bodyPr>
          <a:lstStyle/>
          <a:p>
            <a:pPr marL="3175" indent="-3175">
              <a:spcBef>
                <a:spcPct val="50000"/>
              </a:spcBef>
              <a:defRPr/>
            </a:pPr>
            <a:r>
              <a:rPr lang="en-US" sz="2400" dirty="0">
                <a:cs typeface="+mn-cs"/>
              </a:rPr>
              <a:t>At any time during its lifetime, the manager can review the project’s status and modify details. Once again we’ll use the more interesting project, </a:t>
            </a:r>
            <a:br>
              <a:rPr lang="en-US" sz="2400" dirty="0">
                <a:cs typeface="+mn-cs"/>
              </a:rPr>
            </a:br>
            <a:r>
              <a:rPr lang="en-US" sz="2400" dirty="0">
                <a:cs typeface="+mn-cs"/>
              </a:rPr>
              <a:t>		 </a:t>
            </a:r>
            <a:r>
              <a:rPr lang="en-US" sz="2400" dirty="0" smtClean="0">
                <a:cs typeface="+mn-cs"/>
              </a:rPr>
              <a:t>“</a:t>
            </a:r>
            <a:r>
              <a:rPr lang="en-US" sz="2400" b="1" dirty="0">
                <a:latin typeface="Courier New" pitchFamily="49" charset="0"/>
                <a:cs typeface="Courier New" pitchFamily="49" charset="0"/>
              </a:rPr>
              <a:t>my project @ 2006-10-01</a:t>
            </a:r>
            <a:r>
              <a:rPr lang="en-US" sz="2400" dirty="0" smtClean="0">
                <a:cs typeface="+mn-cs"/>
              </a:rPr>
              <a:t>”</a:t>
            </a:r>
            <a:r>
              <a:rPr lang="en-US" sz="2400" dirty="0">
                <a:cs typeface="+mn-cs"/>
              </a:rPr>
              <a:t/>
            </a:r>
            <a:br>
              <a:rPr lang="en-US" sz="2400" dirty="0">
                <a:cs typeface="+mn-cs"/>
              </a:rPr>
            </a:br>
            <a:r>
              <a:rPr lang="en-US" sz="2400" dirty="0"/>
              <a:t>The project keywords are:</a:t>
            </a:r>
          </a:p>
          <a:p>
            <a:pPr marL="1885950" indent="-3175">
              <a:spcBef>
                <a:spcPct val="50000"/>
              </a:spcBef>
              <a:defRPr/>
            </a:pPr>
            <a:r>
              <a:rPr lang="en-US" sz="2400" b="1" dirty="0">
                <a:latin typeface="Courier New" pitchFamily="49" charset="0"/>
                <a:cs typeface="Courier New" pitchFamily="49" charset="0"/>
              </a:rPr>
              <a:t>PROJECT :	hrdb86fc</a:t>
            </a:r>
          </a:p>
          <a:p>
            <a:pPr marL="1885950" indent="-3175">
              <a:spcBef>
                <a:spcPct val="50000"/>
              </a:spcBef>
              <a:defRPr/>
            </a:pPr>
            <a:r>
              <a:rPr lang="en-US" sz="2400" b="1" dirty="0">
                <a:latin typeface="Courier New" pitchFamily="49" charset="0"/>
                <a:cs typeface="Courier New" pitchFamily="49" charset="0"/>
              </a:rPr>
              <a:t>MANAGER :	ff5d3zmu</a:t>
            </a:r>
          </a:p>
          <a:p>
            <a:pPr marL="1885950" indent="-3175">
              <a:spcBef>
                <a:spcPct val="50000"/>
              </a:spcBef>
              <a:defRPr/>
            </a:pPr>
            <a:r>
              <a:rPr lang="en-US" sz="2400" b="1" dirty="0">
                <a:latin typeface="Courier New" pitchFamily="49" charset="0"/>
                <a:cs typeface="Courier New" pitchFamily="49" charset="0"/>
              </a:rPr>
              <a:t>PROCESS :	d_ssvk68</a:t>
            </a:r>
          </a:p>
          <a:p>
            <a:pPr marL="3175" indent="-3175">
              <a:spcBef>
                <a:spcPct val="50000"/>
              </a:spcBef>
              <a:defRPr/>
            </a:pPr>
            <a:r>
              <a:rPr lang="en-US" sz="2400" dirty="0">
                <a:cs typeface="+mn-cs"/>
              </a:rPr>
              <a:t>Recall that this is an active test project and, so, may not always be in this exact state</a:t>
            </a:r>
          </a:p>
          <a:p>
            <a:pPr marL="3175" indent="-3175">
              <a:spcBef>
                <a:spcPct val="50000"/>
              </a:spcBef>
              <a:defRPr/>
            </a:pPr>
            <a:endParaRPr lang="en-US" dirty="0">
              <a:cs typeface="+mn-cs"/>
            </a:endParaRPr>
          </a:p>
        </p:txBody>
      </p:sp>
    </p:spTree>
    <p:extLst>
      <p:ext uri="{BB962C8B-B14F-4D97-AF65-F5344CB8AC3E}">
        <p14:creationId xmlns:p14="http://schemas.microsoft.com/office/powerpoint/2010/main" val="3764058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p:cNvSpPr txBox="1">
            <a:spLocks noChangeArrowheads="1"/>
          </p:cNvSpPr>
          <p:nvPr/>
        </p:nvSpPr>
        <p:spPr bwMode="auto">
          <a:xfrm>
            <a:off x="5427663" y="1189504"/>
            <a:ext cx="35353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Here is part of the </a:t>
            </a:r>
            <a:r>
              <a:rPr lang="en-US" sz="2400" dirty="0" smtClean="0"/>
              <a:t>standard report </a:t>
            </a:r>
            <a:r>
              <a:rPr lang="en-US" sz="2400" dirty="0"/>
              <a:t>for this submission.</a:t>
            </a:r>
          </a:p>
          <a:p>
            <a:pPr eaLnBrk="1" hangingPunct="1"/>
            <a:endParaRPr lang="en-US" sz="2400" dirty="0"/>
          </a:p>
          <a:p>
            <a:pPr eaLnBrk="1" hangingPunct="1"/>
            <a:r>
              <a:rPr lang="en-US" sz="2400" dirty="0"/>
              <a:t>FYI, these results </a:t>
            </a:r>
            <a:r>
              <a:rPr lang="en-US" sz="2400" dirty="0" smtClean="0"/>
              <a:t>differ: 0.2 </a:t>
            </a:r>
            <a:r>
              <a:rPr lang="en-US" sz="2400" dirty="0"/>
              <a:t>cm </a:t>
            </a:r>
            <a:r>
              <a:rPr lang="en-US" sz="2400" dirty="0" smtClean="0"/>
              <a:t>horizontally</a:t>
            </a:r>
          </a:p>
          <a:p>
            <a:pPr eaLnBrk="1" hangingPunct="1"/>
            <a:r>
              <a:rPr lang="en-US" sz="2400" dirty="0" smtClean="0"/>
              <a:t>0.0 </a:t>
            </a:r>
            <a:r>
              <a:rPr lang="en-US" sz="2400" dirty="0"/>
              <a:t>cm </a:t>
            </a:r>
            <a:r>
              <a:rPr lang="en-US" sz="2400" dirty="0" smtClean="0"/>
              <a:t>vertically</a:t>
            </a:r>
          </a:p>
          <a:p>
            <a:pPr eaLnBrk="1" hangingPunct="1"/>
            <a:r>
              <a:rPr lang="en-US" sz="2400" dirty="0" smtClean="0"/>
              <a:t>from </a:t>
            </a:r>
            <a:r>
              <a:rPr lang="en-US" sz="2400" dirty="0"/>
              <a:t>the accepted position projected to the epoch of the data.</a:t>
            </a:r>
          </a:p>
        </p:txBody>
      </p:sp>
      <p:sp>
        <p:nvSpPr>
          <p:cNvPr id="23558" name="TextBox 29"/>
          <p:cNvSpPr txBox="1">
            <a:spLocks noChangeArrowheads="1"/>
          </p:cNvSpPr>
          <p:nvPr/>
        </p:nvSpPr>
        <p:spPr bwMode="auto">
          <a:xfrm>
            <a:off x="315913" y="1187450"/>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17</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prstClr val="black"/>
              <a:schemeClr val="tx1">
                <a:tint val="45000"/>
                <a:satMod val="400000"/>
              </a:schemeClr>
            </a:duotone>
          </a:blip>
          <a:srcRect l="766" t="17539" r="521" b="9970"/>
          <a:stretch>
            <a:fillRect/>
          </a:stretch>
        </p:blipFill>
        <p:spPr bwMode="auto">
          <a:xfrm>
            <a:off x="822960" y="1203264"/>
            <a:ext cx="7498080" cy="4451473"/>
          </a:xfrm>
          <a:prstGeom prst="rect">
            <a:avLst/>
          </a:prstGeom>
          <a:noFill/>
          <a:ln w="9525">
            <a:solidFill>
              <a:schemeClr val="tx2">
                <a:lumMod val="60000"/>
                <a:lumOff val="40000"/>
              </a:schemeClr>
            </a:solidFill>
            <a:miter lim="800000"/>
            <a:headEnd/>
            <a:tailEnd/>
          </a:ln>
        </p:spPr>
      </p:pic>
      <p:pic>
        <p:nvPicPr>
          <p:cNvPr id="186373" name="Picture 2"/>
          <p:cNvPicPr>
            <a:picLocks noChangeAspect="1" noChangeArrowheads="1"/>
          </p:cNvPicPr>
          <p:nvPr/>
        </p:nvPicPr>
        <p:blipFill>
          <a:blip r:embed="rId2">
            <a:extLst>
              <a:ext uri="{28A0092B-C50C-407E-A947-70E740481C1C}">
                <a14:useLocalDpi xmlns:a14="http://schemas.microsoft.com/office/drawing/2010/main" val="0"/>
              </a:ext>
            </a:extLst>
          </a:blip>
          <a:srcRect l="766" t="69498" r="520" b="17159"/>
          <a:stretch>
            <a:fillRect/>
          </a:stretch>
        </p:blipFill>
        <p:spPr bwMode="auto">
          <a:xfrm>
            <a:off x="822325" y="4394200"/>
            <a:ext cx="74993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marL="3175" indent="-3175">
              <a:spcBef>
                <a:spcPct val="50000"/>
              </a:spcBef>
              <a:defRPr/>
            </a:pPr>
            <a:r>
              <a:rPr lang="en-US" sz="2400" dirty="0">
                <a:solidFill>
                  <a:schemeClr val="bg1"/>
                </a:solidFill>
              </a:rPr>
              <a:t>The manager’s tasks are sufficiently numerous and varied to warrant a separate login.</a:t>
            </a:r>
          </a:p>
          <a:p>
            <a:pPr marL="3175" indent="-3175">
              <a:spcBef>
                <a:spcPct val="50000"/>
              </a:spcBef>
              <a:defRPr/>
            </a:pPr>
            <a:r>
              <a:rPr lang="en-US" sz="2400" dirty="0">
                <a:solidFill>
                  <a:schemeClr val="bg1"/>
                </a:solidFill>
              </a:rPr>
              <a:t>To begin, enter the project and manager keyword, then click the “Manage” button.</a:t>
            </a:r>
          </a:p>
        </p:txBody>
      </p:sp>
      <p:sp>
        <p:nvSpPr>
          <p:cNvPr id="15" name="Date Placeholder 3"/>
          <p:cNvSpPr>
            <a:spLocks noGrp="1"/>
          </p:cNvSpPr>
          <p:nvPr/>
        </p:nvSpPr>
        <p:spPr>
          <a:xfrm>
            <a:off x="457200" y="635550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5550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170</a:t>
            </a:fld>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171</a:t>
            </a:fld>
            <a:endParaRPr lang="en-US" dirty="0"/>
          </a:p>
        </p:txBody>
      </p:sp>
      <p:sp>
        <p:nvSpPr>
          <p:cNvPr id="5" name="TextBox 4"/>
          <p:cNvSpPr txBox="1"/>
          <p:nvPr/>
        </p:nvSpPr>
        <p:spPr>
          <a:xfrm>
            <a:off x="457200" y="5303520"/>
            <a:ext cx="8229600" cy="461665"/>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marL="3175" indent="-3175">
              <a:spcBef>
                <a:spcPct val="50000"/>
              </a:spcBef>
              <a:defRPr/>
            </a:pPr>
            <a:r>
              <a:rPr lang="en-US" sz="2400" dirty="0" smtClean="0"/>
              <a:t>This is the manager’s page for </a:t>
            </a:r>
            <a:r>
              <a:rPr lang="en-US" sz="2400" dirty="0"/>
              <a:t>project </a:t>
            </a:r>
            <a:r>
              <a:rPr lang="en-US" sz="2400" dirty="0" smtClean="0"/>
              <a:t>HRDB86FC.</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21638" r="2793" b="72563"/>
          <a:stretch/>
        </p:blipFill>
        <p:spPr bwMode="auto">
          <a:xfrm>
            <a:off x="813460" y="1223158"/>
            <a:ext cx="7517080" cy="475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201168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menu at the top of the page selects the type of solution or </a:t>
            </a:r>
            <a:r>
              <a:rPr lang="en-US" sz="2400" dirty="0" smtClean="0"/>
              <a:t>solutions for display.</a:t>
            </a:r>
            <a:endParaRPr lang="en-US" sz="2400" dirty="0"/>
          </a:p>
        </p:txBody>
      </p:sp>
      <p:sp>
        <p:nvSpPr>
          <p:cNvPr id="15"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172</a:t>
            </a:fld>
            <a:endParaRPr 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21638" r="2793" b="72563"/>
          <a:stretch/>
        </p:blipFill>
        <p:spPr bwMode="auto">
          <a:xfrm>
            <a:off x="813460" y="1223158"/>
            <a:ext cx="7517080" cy="475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2377440"/>
            <a:ext cx="82296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smtClean="0"/>
              <a:t>Once Session </a:t>
            </a:r>
            <a:r>
              <a:rPr lang="en-US" sz="2400" dirty="0"/>
              <a:t>processing has been completed, Session and OPUS solutions </a:t>
            </a:r>
            <a:r>
              <a:rPr lang="en-US" sz="2400" dirty="0" smtClean="0"/>
              <a:t>will be available</a:t>
            </a:r>
            <a:r>
              <a:rPr lang="en-US" sz="2400" dirty="0"/>
              <a:t>. </a:t>
            </a:r>
            <a:r>
              <a:rPr lang="en-US" sz="2400" dirty="0" smtClean="0"/>
              <a:t>Network </a:t>
            </a:r>
            <a:r>
              <a:rPr lang="en-US" sz="2400" dirty="0"/>
              <a:t>adjustments will be available </a:t>
            </a:r>
            <a:r>
              <a:rPr lang="en-US" sz="2400" dirty="0" smtClean="0"/>
              <a:t>too as they are completed.</a:t>
            </a:r>
            <a:endParaRPr lang="en-US" sz="2400" dirty="0"/>
          </a:p>
        </p:txBody>
      </p:sp>
      <p:sp>
        <p:nvSpPr>
          <p:cNvPr id="15"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173</a:t>
            </a:fld>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1" t="23772" r="85935" b="14659"/>
          <a:stretch/>
        </p:blipFill>
        <p:spPr bwMode="auto">
          <a:xfrm>
            <a:off x="813460" y="1398220"/>
            <a:ext cx="991589" cy="50433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95018" y="1398221"/>
            <a:ext cx="480349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sidebar on the left contains the controls for the manager’s page.</a:t>
            </a:r>
          </a:p>
        </p:txBody>
      </p:sp>
      <p:sp>
        <p:nvSpPr>
          <p:cNvPr id="15"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174</a:t>
            </a:fld>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94" t="24969" r="13461" b="14659"/>
          <a:stretch/>
        </p:blipFill>
        <p:spPr bwMode="auto">
          <a:xfrm>
            <a:off x="1626918" y="1496291"/>
            <a:ext cx="5866411" cy="4945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86670" y="1247752"/>
            <a:ext cx="2378596" cy="452431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map shows the relative location of the project’s marks. </a:t>
            </a:r>
            <a:r>
              <a:rPr lang="en-US" sz="2400" dirty="0" smtClean="0"/>
              <a:t>If the </a:t>
            </a:r>
            <a:r>
              <a:rPr lang="en-US" sz="2400" dirty="0"/>
              <a:t>Session </a:t>
            </a:r>
            <a:r>
              <a:rPr lang="en-US" sz="2400" dirty="0" smtClean="0"/>
              <a:t>solutions were completed, they would be shown, </a:t>
            </a:r>
            <a:r>
              <a:rPr lang="en-US" sz="2400" dirty="0"/>
              <a:t>but the OPUS solution results </a:t>
            </a:r>
            <a:r>
              <a:rPr lang="en-US" sz="2400" dirty="0" smtClean="0"/>
              <a:t>can always be displayed.</a:t>
            </a:r>
            <a:endParaRPr lang="en-US" sz="2400" dirty="0"/>
          </a:p>
        </p:txBody>
      </p:sp>
      <p:sp>
        <p:nvSpPr>
          <p:cNvPr id="15"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175</a:t>
            </a:fld>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723" t="24969" r="3929" b="14659"/>
          <a:stretch/>
        </p:blipFill>
        <p:spPr bwMode="auto">
          <a:xfrm>
            <a:off x="7350826" y="1496291"/>
            <a:ext cx="890649" cy="4945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87787" y="1409796"/>
            <a:ext cx="4973073" cy="1569660"/>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sidebar on the right lists the </a:t>
            </a:r>
            <a:r>
              <a:rPr lang="en-US" sz="2400" dirty="0" smtClean="0"/>
              <a:t>marks </a:t>
            </a:r>
            <a:r>
              <a:rPr lang="en-US" sz="2400" dirty="0"/>
              <a:t>alphanumerically but segregated by project and CORS marks.</a:t>
            </a:r>
          </a:p>
        </p:txBody>
      </p:sp>
      <p:sp>
        <p:nvSpPr>
          <p:cNvPr id="15"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176</a:t>
            </a:fld>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0" t="77414" r="3247" b="4899"/>
          <a:stretch/>
        </p:blipFill>
        <p:spPr bwMode="auto">
          <a:xfrm>
            <a:off x="825335" y="4738255"/>
            <a:ext cx="7493331" cy="144878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summary table at the bottom of the page also </a:t>
            </a:r>
            <a:r>
              <a:rPr lang="en-US" sz="2400" dirty="0" smtClean="0"/>
              <a:t>provides </a:t>
            </a:r>
            <a:r>
              <a:rPr lang="en-US" sz="2400" dirty="0"/>
              <a:t>convenience links to other pages for the project.</a:t>
            </a:r>
          </a:p>
        </p:txBody>
      </p:sp>
      <p:sp>
        <p:nvSpPr>
          <p:cNvPr id="15" name="Date Placeholder 3"/>
          <p:cNvSpPr>
            <a:spLocks noGrp="1"/>
          </p:cNvSpPr>
          <p:nvPr/>
        </p:nvSpPr>
        <p:spPr>
          <a:xfrm>
            <a:off x="457200" y="6355500"/>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55500"/>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177</a:t>
            </a:fld>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54" t="81541" r="53328" b="14467"/>
          <a:stretch/>
        </p:blipFill>
        <p:spPr bwMode="auto">
          <a:xfrm>
            <a:off x="1270660" y="5076282"/>
            <a:ext cx="3117273" cy="326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36576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column headers are links to individual Sessions (and later, </a:t>
            </a:r>
            <a:r>
              <a:rPr lang="en-US" sz="2400" dirty="0" smtClean="0"/>
              <a:t>session solutions</a:t>
            </a:r>
            <a:r>
              <a:rPr lang="en-US" sz="2400" dirty="0"/>
              <a:t>).</a:t>
            </a:r>
          </a:p>
        </p:txBody>
      </p:sp>
      <p:sp>
        <p:nvSpPr>
          <p:cNvPr id="15" name="Date Placeholder 3"/>
          <p:cNvSpPr>
            <a:spLocks noGrp="1"/>
          </p:cNvSpPr>
          <p:nvPr/>
        </p:nvSpPr>
        <p:spPr>
          <a:xfrm>
            <a:off x="457200" y="636625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6" name="Slide Number Placeholder 4"/>
          <p:cNvSpPr>
            <a:spLocks noGrp="1"/>
          </p:cNvSpPr>
          <p:nvPr/>
        </p:nvSpPr>
        <p:spPr>
          <a:xfrm>
            <a:off x="6553200" y="636625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178</a:t>
            </a:fld>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4" t="83941" r="91534" b="5042"/>
          <a:stretch/>
        </p:blipFill>
        <p:spPr bwMode="auto">
          <a:xfrm>
            <a:off x="914400" y="5272644"/>
            <a:ext cx="475013" cy="9025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365760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US" sz="2400" dirty="0"/>
              <a:t>The row headers are links to individual </a:t>
            </a:r>
            <a:r>
              <a:rPr lang="en-US" sz="2400" dirty="0" smtClean="0"/>
              <a:t>marks</a:t>
            </a:r>
            <a:r>
              <a:rPr lang="en-US" sz="2400" dirty="0"/>
              <a:t>.</a:t>
            </a:r>
          </a:p>
        </p:txBody>
      </p:sp>
      <p:sp>
        <p:nvSpPr>
          <p:cNvPr id="16"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179</a:t>
            </a:fld>
            <a:endParaRPr lang="en-US" dirty="0"/>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721" t="83938" r="49319" b="5044"/>
          <a:stretch/>
        </p:blipFill>
        <p:spPr bwMode="auto">
          <a:xfrm>
            <a:off x="4156364" y="5272644"/>
            <a:ext cx="546265" cy="90252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6"/>
          <p:cNvSpPr txBox="1">
            <a:spLocks noChangeArrowheads="1"/>
          </p:cNvSpPr>
          <p:nvPr/>
        </p:nvSpPr>
        <p:spPr bwMode="auto">
          <a:xfrm>
            <a:off x="5481638" y="1709738"/>
            <a:ext cx="34559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At the </a:t>
            </a:r>
            <a:r>
              <a:rPr lang="en-US" sz="2400" dirty="0"/>
              <a:t>risk of stating the obvious, there are a few items I want to draw </a:t>
            </a:r>
            <a:r>
              <a:rPr lang="en-US" sz="2400" dirty="0" smtClean="0"/>
              <a:t>your attention </a:t>
            </a:r>
            <a:r>
              <a:rPr lang="en-US" sz="2400" dirty="0"/>
              <a:t>to.</a:t>
            </a:r>
          </a:p>
        </p:txBody>
      </p:sp>
      <p:sp>
        <p:nvSpPr>
          <p:cNvPr id="24582" name="TextBox 29"/>
          <p:cNvSpPr txBox="1">
            <a:spLocks noChangeArrowheads="1"/>
          </p:cNvSpPr>
          <p:nvPr/>
        </p:nvSpPr>
        <p:spPr bwMode="auto">
          <a:xfrm>
            <a:off x="320040" y="118903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18</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29898" r="85787" b="66478"/>
          <a:stretch/>
        </p:blipFill>
        <p:spPr bwMode="auto">
          <a:xfrm>
            <a:off x="813460" y="1900052"/>
            <a:ext cx="1003465" cy="2968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180</a:t>
            </a:fld>
            <a:endParaRPr lang="en-US" dirty="0"/>
          </a:p>
        </p:txBody>
      </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439" y="347354"/>
            <a:ext cx="5212080" cy="576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65760" y="4937760"/>
            <a:ext cx="841248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a:t>
            </a:r>
            <a:r>
              <a:rPr lang="en-US" sz="2400" dirty="0" smtClean="0">
                <a:solidFill>
                  <a:schemeClr val="bg1"/>
                </a:solidFill>
              </a:rPr>
              <a:t>Preferences button </a:t>
            </a:r>
            <a:r>
              <a:rPr lang="en-US" sz="2400" dirty="0">
                <a:solidFill>
                  <a:schemeClr val="bg1"/>
                </a:solidFill>
              </a:rPr>
              <a:t>opens a window with controls to change the project </a:t>
            </a:r>
            <a:r>
              <a:rPr lang="en-US" sz="2400" dirty="0" smtClean="0">
                <a:solidFill>
                  <a:schemeClr val="bg1"/>
                </a:solidFill>
              </a:rPr>
              <a:t>title and keywords, email lists and project preferences. </a:t>
            </a:r>
            <a:endParaRPr lang="en-US" sz="2400" dirty="0">
              <a:solidFill>
                <a:schemeClr val="bg1"/>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31928" r="85787" b="63579"/>
          <a:stretch/>
        </p:blipFill>
        <p:spPr bwMode="auto">
          <a:xfrm>
            <a:off x="813460" y="2066306"/>
            <a:ext cx="1003465" cy="36813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 future enhancements will offer tools to design a project, e.g. create hardware lists and deployment schedules, and communicate that information to other project participants.</a:t>
            </a: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181</a:t>
            </a:fld>
            <a:endParaRPr 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182</a:t>
            </a:fld>
            <a:endParaRPr lang="en-US" dirty="0"/>
          </a:p>
        </p:txBody>
      </p:sp>
      <p:pic>
        <p:nvPicPr>
          <p:cNvPr id="7"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31928" r="85787" b="59955"/>
          <a:stretch/>
        </p:blipFill>
        <p:spPr bwMode="auto">
          <a:xfrm>
            <a:off x="813460" y="2066305"/>
            <a:ext cx="1003465" cy="6650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Next are a few placeholders for </a:t>
            </a:r>
            <a:r>
              <a:rPr lang="en-US" sz="2400" dirty="0">
                <a:solidFill>
                  <a:schemeClr val="bg1"/>
                </a:solidFill>
              </a:rPr>
              <a:t>future enhancements </a:t>
            </a:r>
            <a:r>
              <a:rPr lang="en-US" sz="2400" dirty="0" smtClean="0">
                <a:solidFill>
                  <a:schemeClr val="bg1"/>
                </a:solidFill>
              </a:rPr>
              <a:t>like project design and planning tools, any specialized “</a:t>
            </a:r>
            <a:r>
              <a:rPr lang="en-US" sz="2400" dirty="0" err="1" smtClean="0">
                <a:solidFill>
                  <a:schemeClr val="bg1"/>
                </a:solidFill>
              </a:rPr>
              <a:t>bluebooking</a:t>
            </a:r>
            <a:r>
              <a:rPr lang="en-US" sz="2400" dirty="0" smtClean="0">
                <a:solidFill>
                  <a:schemeClr val="bg1"/>
                </a:solidFill>
              </a:rPr>
              <a:t>” tools, and manipulation of project solutions.</a:t>
            </a:r>
            <a:endParaRPr lang="en-US" sz="2400" dirty="0">
              <a:solidFill>
                <a:schemeClr val="bg1"/>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38451" r="85787" b="57201"/>
          <a:stretch/>
        </p:blipFill>
        <p:spPr bwMode="auto">
          <a:xfrm>
            <a:off x="813460" y="2600696"/>
            <a:ext cx="1003465" cy="3562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The reports created during OPUS, Session or Network processing are available through the Show </a:t>
            </a:r>
            <a:r>
              <a:rPr lang="en-US" sz="2400" dirty="0" smtClean="0">
                <a:solidFill>
                  <a:schemeClr val="bg1"/>
                </a:solidFill>
              </a:rPr>
              <a:t>File </a:t>
            </a:r>
            <a:r>
              <a:rPr lang="en-US" sz="2400" dirty="0">
                <a:solidFill>
                  <a:schemeClr val="bg1"/>
                </a:solidFill>
              </a:rPr>
              <a:t>controls. The selected files are display in a separate window for printing or saving locally.</a:t>
            </a: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183</a:t>
            </a:fld>
            <a:endParaRPr lang="en-US"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160" y="590396"/>
            <a:ext cx="5120640" cy="434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40625" r="85787" b="54882"/>
          <a:stretch/>
        </p:blipFill>
        <p:spPr bwMode="auto">
          <a:xfrm>
            <a:off x="813460" y="2778826"/>
            <a:ext cx="1003465" cy="3681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A basic email tool for communicating with project participants or the OPUS-Projects staff </a:t>
            </a:r>
            <a:r>
              <a:rPr lang="en-US" sz="2400" dirty="0" smtClean="0">
                <a:solidFill>
                  <a:schemeClr val="bg1"/>
                </a:solidFill>
              </a:rPr>
              <a:t>is available, as you’ve seen previously. </a:t>
            </a:r>
            <a:endParaRPr lang="en-US" sz="2400" dirty="0">
              <a:solidFill>
                <a:schemeClr val="bg1"/>
              </a:solidFill>
            </a:endParaRP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184</a:t>
            </a:fld>
            <a:endParaRPr lang="en-US"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731838"/>
            <a:ext cx="612616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43088" r="85787" b="50390"/>
          <a:stretch/>
        </p:blipFill>
        <p:spPr bwMode="auto">
          <a:xfrm>
            <a:off x="813460" y="2980706"/>
            <a:ext cx="1003465" cy="53439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Session solution matrices can be combined and solved creating an </a:t>
            </a:r>
            <a:r>
              <a:rPr lang="en-US" sz="2400" dirty="0" smtClean="0">
                <a:solidFill>
                  <a:schemeClr val="bg1"/>
                </a:solidFill>
              </a:rPr>
              <a:t>network adjustment </a:t>
            </a:r>
            <a:r>
              <a:rPr lang="en-US" sz="2400" dirty="0">
                <a:solidFill>
                  <a:schemeClr val="bg1"/>
                </a:solidFill>
              </a:rPr>
              <a:t>for this project.</a:t>
            </a:r>
          </a:p>
        </p:txBody>
      </p:sp>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185</a:t>
            </a:fld>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683" y="841947"/>
            <a:ext cx="5943600" cy="40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46857" r="85787" b="46766"/>
          <a:stretch/>
        </p:blipFill>
        <p:spPr bwMode="auto">
          <a:xfrm>
            <a:off x="813460" y="3289465"/>
            <a:ext cx="1003465" cy="5225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solidFill>
                  <a:schemeClr val="bg1"/>
                </a:solidFill>
              </a:rPr>
              <a:t>Using the </a:t>
            </a:r>
            <a:r>
              <a:rPr lang="en-US" sz="2400" dirty="0" smtClean="0">
                <a:solidFill>
                  <a:schemeClr val="bg1"/>
                </a:solidFill>
              </a:rPr>
              <a:t>Review and Publish </a:t>
            </a:r>
            <a:r>
              <a:rPr lang="en-US" sz="2400" dirty="0">
                <a:solidFill>
                  <a:schemeClr val="bg1"/>
                </a:solidFill>
              </a:rPr>
              <a:t>button, a final network adjustment can be selected, and its results plus the associated mark metadata </a:t>
            </a:r>
            <a:r>
              <a:rPr lang="en-US" sz="2400" dirty="0" smtClean="0">
                <a:solidFill>
                  <a:schemeClr val="bg1"/>
                </a:solidFill>
              </a:rPr>
              <a:t>published to the OPUS data base.</a:t>
            </a:r>
            <a:endParaRPr lang="en-US" sz="2400" dirty="0">
              <a:solidFill>
                <a:schemeClr val="bg1"/>
              </a:solidFill>
            </a:endParaRPr>
          </a:p>
        </p:txBody>
      </p:sp>
      <p:pic>
        <p:nvPicPr>
          <p:cNvPr id="2058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13" y="484188"/>
            <a:ext cx="59436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ate Placeholder 3"/>
          <p:cNvSpPr>
            <a:spLocks noGrp="1"/>
          </p:cNvSpPr>
          <p:nvPr/>
        </p:nvSpPr>
        <p:spPr>
          <a:xfrm>
            <a:off x="457200" y="644156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4156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186</a:t>
            </a:fld>
            <a:endParaRPr 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8" t="51349" r="85787" b="44158"/>
          <a:stretch/>
        </p:blipFill>
        <p:spPr bwMode="auto">
          <a:xfrm>
            <a:off x="813460" y="3657599"/>
            <a:ext cx="1003465" cy="3681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5092139"/>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A request </a:t>
            </a:r>
            <a:r>
              <a:rPr lang="en-US" sz="2400" dirty="0">
                <a:solidFill>
                  <a:schemeClr val="bg1"/>
                </a:solidFill>
              </a:rPr>
              <a:t>to delete the project can be initiated. This begins a three step confirmation process which, if confirmed at each step, results in the project being deleted.</a:t>
            </a:r>
          </a:p>
        </p:txBody>
      </p:sp>
      <p:grpSp>
        <p:nvGrpSpPr>
          <p:cNvPr id="207881" name="Group 21"/>
          <p:cNvGrpSpPr>
            <a:grpSpLocks/>
          </p:cNvGrpSpPr>
          <p:nvPr/>
        </p:nvGrpSpPr>
        <p:grpSpPr bwMode="auto">
          <a:xfrm>
            <a:off x="1920875" y="2298700"/>
            <a:ext cx="5302250" cy="2260600"/>
            <a:chOff x="1920240" y="2298672"/>
            <a:chExt cx="5303520" cy="2260657"/>
          </a:xfrm>
        </p:grpSpPr>
        <p:pic>
          <p:nvPicPr>
            <p:cNvPr id="2078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240" y="2298672"/>
              <a:ext cx="5303520" cy="226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3" name="Picture 2"/>
            <p:cNvPicPr>
              <a:picLocks noChangeAspect="1" noChangeArrowheads="1"/>
            </p:cNvPicPr>
            <p:nvPr/>
          </p:nvPicPr>
          <p:blipFill>
            <a:blip r:embed="rId4">
              <a:extLst>
                <a:ext uri="{28A0092B-C50C-407E-A947-70E740481C1C}">
                  <a14:useLocalDpi xmlns:a14="http://schemas.microsoft.com/office/drawing/2010/main" val="0"/>
                </a:ext>
              </a:extLst>
            </a:blip>
            <a:srcRect l="5005" t="56442" r="27557" b="38437"/>
            <a:stretch>
              <a:fillRect/>
            </a:stretch>
          </p:blipFill>
          <p:spPr bwMode="auto">
            <a:xfrm>
              <a:off x="3449256" y="3449255"/>
              <a:ext cx="3576577" cy="11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Date Placeholder 3"/>
          <p:cNvSpPr>
            <a:spLocks noGrp="1"/>
          </p:cNvSpPr>
          <p:nvPr/>
        </p:nvSpPr>
        <p:spPr>
          <a:xfrm>
            <a:off x="457200" y="6420048"/>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9" name="Slide Number Placeholder 4"/>
          <p:cNvSpPr>
            <a:spLocks noGrp="1"/>
          </p:cNvSpPr>
          <p:nvPr/>
        </p:nvSpPr>
        <p:spPr>
          <a:xfrm>
            <a:off x="6553200" y="6420048"/>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187</a:t>
            </a:fld>
            <a:endParaRPr 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431" t="12323" r="2793" b="15192"/>
          <a:stretch/>
        </p:blipFill>
        <p:spPr bwMode="auto">
          <a:xfrm>
            <a:off x="813460" y="460169"/>
            <a:ext cx="7517080" cy="593766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965" t="79465" r="3314" b="15209"/>
          <a:stretch/>
        </p:blipFill>
        <p:spPr bwMode="auto">
          <a:xfrm>
            <a:off x="7291449" y="5961413"/>
            <a:ext cx="998476" cy="4364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2" y="704856"/>
            <a:ext cx="5120640" cy="454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57200" y="493776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smtClean="0">
                <a:solidFill>
                  <a:schemeClr val="bg1"/>
                </a:solidFill>
              </a:rPr>
              <a:t>And, finally, additional </a:t>
            </a:r>
            <a:r>
              <a:rPr lang="en-US" sz="2400" dirty="0">
                <a:solidFill>
                  <a:schemeClr val="bg1"/>
                </a:solidFill>
              </a:rPr>
              <a:t>CORS can be added to </a:t>
            </a:r>
            <a:r>
              <a:rPr lang="en-US" sz="2400" dirty="0" smtClean="0">
                <a:solidFill>
                  <a:schemeClr val="bg1"/>
                </a:solidFill>
              </a:rPr>
              <a:t>the entire </a:t>
            </a:r>
            <a:r>
              <a:rPr lang="en-US" sz="2400" dirty="0">
                <a:solidFill>
                  <a:schemeClr val="bg1"/>
                </a:solidFill>
              </a:rPr>
              <a:t>project using the </a:t>
            </a:r>
            <a:r>
              <a:rPr lang="en-US" sz="2400" dirty="0" smtClean="0">
                <a:solidFill>
                  <a:schemeClr val="bg1"/>
                </a:solidFill>
              </a:rPr>
              <a:t>Add CORS </a:t>
            </a:r>
            <a:r>
              <a:rPr lang="en-US" sz="2400" dirty="0">
                <a:solidFill>
                  <a:schemeClr val="bg1"/>
                </a:solidFill>
              </a:rPr>
              <a:t>button.</a:t>
            </a:r>
          </a:p>
        </p:txBody>
      </p:sp>
      <p:sp>
        <p:nvSpPr>
          <p:cNvPr id="16" name="Date Placeholder 3"/>
          <p:cNvSpPr>
            <a:spLocks noGrp="1"/>
          </p:cNvSpPr>
          <p:nvPr/>
        </p:nvSpPr>
        <p:spPr>
          <a:xfrm>
            <a:off x="457200" y="6430806"/>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430806"/>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188</a:t>
            </a:fld>
            <a:endParaRPr 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280" t="26421" r="3247" b="3558"/>
          <a:stretch/>
        </p:blipFill>
        <p:spPr bwMode="auto">
          <a:xfrm>
            <a:off x="825335" y="561109"/>
            <a:ext cx="7493331" cy="573578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1" t="83941" r="49779" b="12145"/>
          <a:stretch/>
        </p:blipFill>
        <p:spPr bwMode="auto">
          <a:xfrm>
            <a:off x="914400" y="5272644"/>
            <a:ext cx="3752603" cy="32063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13216" y="1736172"/>
            <a:ext cx="5474524" cy="2677656"/>
          </a:xfrm>
          <a:prstGeom prst="rect">
            <a:avLst/>
          </a:prstGeom>
        </p:spPr>
        <p:style>
          <a:lnRef idx="0">
            <a:schemeClr val="accent1"/>
          </a:lnRef>
          <a:fillRef idx="1001">
            <a:schemeClr val="dk2"/>
          </a:fillRef>
          <a:effectRef idx="3">
            <a:schemeClr val="accent1"/>
          </a:effectRef>
          <a:fontRef idx="minor">
            <a:schemeClr val="lt1"/>
          </a:fontRef>
        </p:style>
        <p:txBody>
          <a:bodyPr>
            <a:spAutoFit/>
          </a:bodyPr>
          <a:lstStyle/>
          <a:p>
            <a:pPr>
              <a:defRPr/>
            </a:pPr>
            <a:r>
              <a:rPr lang="en-US" sz="2400" dirty="0"/>
              <a:t>Let’s go to a Mark summary page and examine some results. To navigate to the </a:t>
            </a:r>
            <a:r>
              <a:rPr lang="en-US" sz="2400" dirty="0" smtClean="0"/>
              <a:t>2126 </a:t>
            </a:r>
            <a:r>
              <a:rPr lang="en-US" sz="2400" dirty="0"/>
              <a:t>page, let’s start on the project manager’s page and click on the Session &amp; Solution table row header for Mark </a:t>
            </a:r>
            <a:r>
              <a:rPr lang="en-US" sz="2400" dirty="0" smtClean="0"/>
              <a:t>2126. </a:t>
            </a:r>
            <a:r>
              <a:rPr lang="en-US" sz="2400" dirty="0"/>
              <a:t>Similar access is possible from any session page which includes this mark.</a:t>
            </a:r>
            <a:endParaRPr lang="en-US" sz="2400" dirty="0">
              <a:solidFill>
                <a:schemeClr val="bg1"/>
              </a:solidFill>
            </a:endParaRPr>
          </a:p>
        </p:txBody>
      </p:sp>
      <p:sp>
        <p:nvSpPr>
          <p:cNvPr id="16"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7"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189</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6"/>
          <p:cNvSpPr txBox="1">
            <a:spLocks noChangeArrowheads="1"/>
          </p:cNvSpPr>
          <p:nvPr/>
        </p:nvSpPr>
        <p:spPr bwMode="auto">
          <a:xfrm>
            <a:off x="5310188" y="1676400"/>
            <a:ext cx="34559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When </a:t>
            </a:r>
            <a:r>
              <a:rPr lang="en-US" sz="2400" dirty="0"/>
              <a:t>reviewing your OPUS solution, double check that the information </a:t>
            </a:r>
            <a:r>
              <a:rPr lang="en-US" sz="2400" i="1" dirty="0"/>
              <a:t>you</a:t>
            </a:r>
            <a:r>
              <a:rPr lang="en-US" sz="2400" dirty="0"/>
              <a:t> provided is correct.</a:t>
            </a:r>
          </a:p>
        </p:txBody>
      </p:sp>
      <p:sp>
        <p:nvSpPr>
          <p:cNvPr id="30" name="TextBox 29"/>
          <p:cNvSpPr txBox="1"/>
          <p:nvPr/>
        </p:nvSpPr>
        <p:spPr>
          <a:xfrm>
            <a:off x="320040"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25607" name="TextBox 16"/>
          <p:cNvSpPr txBox="1">
            <a:spLocks noChangeArrowheads="1"/>
          </p:cNvSpPr>
          <p:nvPr/>
        </p:nvSpPr>
        <p:spPr bwMode="auto">
          <a:xfrm>
            <a:off x="3273552" y="1810170"/>
            <a:ext cx="2011363" cy="338138"/>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START: 2009/02/28  05:00:00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STOP: 2009/02/28  </a:t>
            </a:r>
            <a:r>
              <a:rPr lang="en-US" sz="800" dirty="0" smtClean="0">
                <a:latin typeface="Courier New" pitchFamily="49" charset="0"/>
                <a:cs typeface="Courier New" pitchFamily="49" charset="0"/>
              </a:rPr>
              <a:t>06:59:30</a:t>
            </a:r>
            <a:r>
              <a:rPr lang="en-US" sz="800" dirty="0">
                <a:latin typeface="Courier New" pitchFamily="49" charset="0"/>
                <a:cs typeface="Courier New" pitchFamily="49" charset="0"/>
              </a:rPr>
              <a:t> </a:t>
            </a:r>
          </a:p>
        </p:txBody>
      </p:sp>
      <p:sp>
        <p:nvSpPr>
          <p:cNvPr id="25608" name="TextBox 17"/>
          <p:cNvSpPr txBox="1">
            <a:spLocks noChangeArrowheads="1"/>
          </p:cNvSpPr>
          <p:nvPr/>
        </p:nvSpPr>
        <p:spPr bwMode="auto">
          <a:xfrm>
            <a:off x="320040" y="1425321"/>
            <a:ext cx="1951037" cy="2159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RINEX FILE: corv059f.09o     </a:t>
            </a:r>
          </a:p>
        </p:txBody>
      </p:sp>
      <p:sp>
        <p:nvSpPr>
          <p:cNvPr id="25609" name="TextBox 18"/>
          <p:cNvSpPr txBox="1">
            <a:spLocks noChangeArrowheads="1"/>
          </p:cNvSpPr>
          <p:nvPr/>
        </p:nvSpPr>
        <p:spPr bwMode="auto">
          <a:xfrm>
            <a:off x="320040" y="2166684"/>
            <a:ext cx="2195512" cy="338137"/>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ANT NAME: ASH700936C_M    NONE </a:t>
            </a:r>
          </a:p>
          <a:p>
            <a:pPr eaLnBrk="1" hangingPunct="1"/>
            <a:r>
              <a:rPr lang="en-US" sz="800" dirty="0">
                <a:latin typeface="Courier New" pitchFamily="49" charset="0"/>
                <a:cs typeface="Courier New" pitchFamily="49" charset="0"/>
              </a:rPr>
              <a:t>ARP HEIGHT: 1.521                </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19</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190</a:t>
            </a:fld>
            <a:endParaRPr lang="en-US" dirty="0"/>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88047"/>
            <a:ext cx="8431480" cy="830997"/>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Here’s the page for mark 2126. The individual mark pages are the busiest, so let’s go through this very quickly.</a:t>
            </a:r>
            <a:endParaRPr lang="en-US" sz="2400" dirty="0">
              <a:solidFill>
                <a:schemeClr val="bg1"/>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191</a:t>
            </a:fld>
            <a:endParaRPr lang="en-US" dirty="0"/>
          </a:p>
        </p:txBody>
      </p:sp>
      <p:pic>
        <p:nvPicPr>
          <p:cNvPr id="2662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76172"/>
            <a:ext cx="843148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At the top are controls. Several of these should be familiar to you by now, but several are new. You can change this mark’s four character ID, remove it entirely from the project. </a:t>
            </a:r>
            <a:endParaRPr lang="en-US" sz="2400" dirty="0">
              <a:solidFill>
                <a:schemeClr val="bg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8" t="24379" r="84620" b="43437"/>
          <a:stretch/>
        </p:blipFill>
        <p:spPr bwMode="auto">
          <a:xfrm>
            <a:off x="507670" y="795646"/>
            <a:ext cx="1166751" cy="26363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352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192</a:t>
            </a:fld>
            <a:endParaRPr lang="en-US" dirty="0"/>
          </a:p>
        </p:txBody>
      </p:sp>
      <p:pic>
        <p:nvPicPr>
          <p:cNvPr id="2662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76172"/>
            <a:ext cx="8431480" cy="830997"/>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Repeated throughout the page is a control to switch to another mark.</a:t>
            </a:r>
            <a:endParaRPr lang="en-US" sz="2400" dirty="0">
              <a:solidFill>
                <a:schemeClr val="bg1"/>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90" t="24380" r="72627" b="71126"/>
          <a:stretch/>
        </p:blipFill>
        <p:spPr bwMode="auto">
          <a:xfrm>
            <a:off x="1436914" y="795646"/>
            <a:ext cx="1258785" cy="3681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2209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193</a:t>
            </a:fld>
            <a:endParaRPr lang="en-US" dirty="0"/>
          </a:p>
        </p:txBody>
      </p:sp>
      <p:pic>
        <p:nvPicPr>
          <p:cNvPr id="26626" name="Picture 2"/>
          <p:cNvPicPr>
            <a:picLocks noChangeAspect="1" noChangeArrowheads="1"/>
          </p:cNvPicPr>
          <p:nvPr/>
        </p:nvPicPr>
        <p:blipFill rotWithShape="1">
          <a:blip r:embed="rId3">
            <a:duotone>
              <a:prstClr val="black"/>
              <a:schemeClr val="tx1">
                <a:tint val="45000"/>
                <a:satMod val="400000"/>
              </a:schemeClr>
            </a:duotone>
            <a:extLst>
              <a:ext uri="{28A0092B-C50C-407E-A947-70E740481C1C}">
                <a14:useLocalDpi xmlns:a14="http://schemas.microsoft.com/office/drawing/2010/main" val="0"/>
              </a:ext>
            </a:extLst>
          </a:blip>
          <a:srcRect l="1678" t="22036" r="2863" b="22019"/>
          <a:stretch/>
        </p:blipFill>
        <p:spPr bwMode="auto">
          <a:xfrm>
            <a:off x="507670" y="605641"/>
            <a:ext cx="8128660" cy="458272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Note that this map can have a new icon: triangles. These indicate nearby published marks. You can click the icon to view the datasheet for a published mark or specify that this mark is the published mark.</a:t>
            </a:r>
            <a:endParaRPr lang="en-US" sz="2400" dirty="0">
              <a:solidFill>
                <a:schemeClr val="bg1"/>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15" t="24381" r="3874" b="45031"/>
          <a:stretch/>
        </p:blipFill>
        <p:spPr bwMode="auto">
          <a:xfrm>
            <a:off x="1524000" y="795646"/>
            <a:ext cx="7026234" cy="25056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0389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78" t="17397" r="3280" b="22531"/>
          <a:stretch/>
        </p:blipFill>
        <p:spPr bwMode="auto">
          <a:xfrm>
            <a:off x="525483" y="617539"/>
            <a:ext cx="8093034" cy="492079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194</a:t>
            </a:fld>
            <a:endParaRPr lang="en-US" dirty="0"/>
          </a:p>
        </p:txBody>
      </p:sp>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Scrolling down the page, we find a mock-up of the datasheet for this mark.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val="347896494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7" t="12322" r="3421" b="30414"/>
          <a:stretch/>
        </p:blipFill>
        <p:spPr bwMode="auto">
          <a:xfrm>
            <a:off x="525484" y="581903"/>
            <a:ext cx="8093033" cy="469075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195</a:t>
            </a:fld>
            <a:endParaRPr lang="en-US" dirty="0"/>
          </a:p>
        </p:txBody>
      </p:sp>
      <p:sp>
        <p:nvSpPr>
          <p:cNvPr id="7" name="TextBox 6"/>
          <p:cNvSpPr txBox="1"/>
          <p:nvPr/>
        </p:nvSpPr>
        <p:spPr>
          <a:xfrm>
            <a:off x="356260" y="4776172"/>
            <a:ext cx="843148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on the page is a summary of the occupation information for this mark. Again, because we accessed this mark as the project manager, we can modify this information for our own use or in preparation for publishing.</a:t>
            </a:r>
            <a:endParaRPr lang="en-US" sz="2400" dirty="0">
              <a:solidFill>
                <a:schemeClr val="bg1"/>
              </a:solidFill>
            </a:endParaRPr>
          </a:p>
        </p:txBody>
      </p:sp>
    </p:spTree>
    <p:extLst>
      <p:ext uri="{BB962C8B-B14F-4D97-AF65-F5344CB8AC3E}">
        <p14:creationId xmlns:p14="http://schemas.microsoft.com/office/powerpoint/2010/main" val="20631571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7" t="34504" r="3421" b="695"/>
          <a:stretch/>
        </p:blipFill>
        <p:spPr bwMode="auto">
          <a:xfrm>
            <a:off x="525484" y="653189"/>
            <a:ext cx="8093033" cy="530821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196</a:t>
            </a:fld>
            <a:endParaRPr lang="en-US" dirty="0"/>
          </a:p>
        </p:txBody>
      </p:sp>
      <p:sp>
        <p:nvSpPr>
          <p:cNvPr id="7" name="TextBox 6"/>
          <p:cNvSpPr txBox="1"/>
          <p:nvPr/>
        </p:nvSpPr>
        <p:spPr>
          <a:xfrm>
            <a:off x="356260" y="4776172"/>
            <a:ext cx="8431480" cy="461665"/>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Next, we can review the processing results for this mark.</a:t>
            </a:r>
            <a:endParaRPr lang="en-US" sz="2400" dirty="0">
              <a:solidFill>
                <a:schemeClr val="bg1"/>
              </a:solidFill>
            </a:endParaRPr>
          </a:p>
        </p:txBody>
      </p:sp>
    </p:spTree>
    <p:extLst>
      <p:ext uri="{BB962C8B-B14F-4D97-AF65-F5344CB8AC3E}">
        <p14:creationId xmlns:p14="http://schemas.microsoft.com/office/powerpoint/2010/main" val="20302120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nvSpPr>
        <p:spPr>
          <a:xfrm>
            <a:off x="457200" y="6387774"/>
            <a:ext cx="2133600" cy="365125"/>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smtClean="0"/>
              <a:t>2013 LSPS Shreveport, LA</a:t>
            </a:r>
            <a:endParaRPr lang="en-US" dirty="0"/>
          </a:p>
        </p:txBody>
      </p:sp>
      <p:sp>
        <p:nvSpPr>
          <p:cNvPr id="14" name="Slide Number Placeholder 4"/>
          <p:cNvSpPr>
            <a:spLocks noGrp="1"/>
          </p:cNvSpPr>
          <p:nvPr/>
        </p:nvSpPr>
        <p:spPr>
          <a:xfrm>
            <a:off x="6553200" y="6387774"/>
            <a:ext cx="213360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0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1ED04ADC-6A7D-4EAC-84BE-AC696452133E}" type="slidenum">
              <a:rPr lang="en-US" smtClean="0"/>
              <a:pPr>
                <a:defRPr/>
              </a:pPr>
              <a:t>197</a:t>
            </a:fld>
            <a:endParaRPr lang="en-US" dirty="0"/>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2" t="14932" r="3059" b="17561"/>
          <a:stretch/>
        </p:blipFill>
        <p:spPr bwMode="auto">
          <a:xfrm>
            <a:off x="525780" y="736283"/>
            <a:ext cx="8092440" cy="506484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56260" y="4526797"/>
            <a:ext cx="843148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a:spAutoFit/>
          </a:bodyPr>
          <a:lstStyle/>
          <a:p>
            <a:pPr>
              <a:defRPr/>
            </a:pPr>
            <a:r>
              <a:rPr lang="en-US" sz="2400" dirty="0" smtClean="0"/>
              <a:t>At the bottom are interactive plots and tables summarizing all the processing results for this mark: OPUS results from the uploads, Session Solutions and </a:t>
            </a:r>
            <a:r>
              <a:rPr lang="en-US" sz="2400" dirty="0"/>
              <a:t>N</a:t>
            </a:r>
            <a:r>
              <a:rPr lang="en-US" sz="2400" dirty="0" smtClean="0"/>
              <a:t>etwork Adjustments. Project preferences are indicated, but, in this case, the results are all within those preferences.</a:t>
            </a:r>
            <a:endParaRPr lang="en-US" sz="2400" dirty="0">
              <a:solidFill>
                <a:schemeClr val="bg1"/>
              </a:solidFill>
            </a:endParaRPr>
          </a:p>
        </p:txBody>
      </p:sp>
    </p:spTree>
    <p:extLst>
      <p:ext uri="{BB962C8B-B14F-4D97-AF65-F5344CB8AC3E}">
        <p14:creationId xmlns:p14="http://schemas.microsoft.com/office/powerpoint/2010/main" val="30898215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198</a:t>
            </a:fld>
            <a:endParaRPr lang="en-US" dirty="0"/>
          </a:p>
        </p:txBody>
      </p:sp>
      <p:sp>
        <p:nvSpPr>
          <p:cNvPr id="2" name="Title 1"/>
          <p:cNvSpPr>
            <a:spLocks noGrp="1"/>
          </p:cNvSpPr>
          <p:nvPr>
            <p:ph type="title"/>
          </p:nvPr>
        </p:nvSpPr>
        <p:spPr/>
        <p:txBody>
          <a:bodyPr/>
          <a:lstStyle/>
          <a:p>
            <a:pPr algn="l"/>
            <a:r>
              <a:rPr lang="en-US" dirty="0" smtClean="0"/>
              <a:t>OPUS-Projects Training</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8725" t="13084" r="29665" b="5898"/>
          <a:stretch>
            <a:fillRect/>
          </a:stretch>
        </p:blipFill>
        <p:spPr bwMode="auto">
          <a:xfrm>
            <a:off x="4189743" y="1274804"/>
            <a:ext cx="4484687" cy="49117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3764478" y="4051301"/>
            <a:ext cx="1574285" cy="995712"/>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8" name="TextBox 4"/>
          <p:cNvSpPr txBox="1">
            <a:spLocks noChangeArrowheads="1"/>
          </p:cNvSpPr>
          <p:nvPr/>
        </p:nvSpPr>
        <p:spPr bwMode="auto">
          <a:xfrm>
            <a:off x="379413" y="1259465"/>
            <a:ext cx="381033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Because of its increased complexity, training is required to be an OPUS-Projects manager. These workshops are usually two day in length and small so that there is ample </a:t>
            </a:r>
            <a:br>
              <a:rPr lang="en-US" sz="2400" dirty="0" smtClean="0"/>
            </a:br>
            <a:r>
              <a:rPr lang="en-US" sz="2400" dirty="0" smtClean="0"/>
              <a:t>one-on-one time with the instructor.</a:t>
            </a:r>
          </a:p>
          <a:p>
            <a:pPr eaLnBrk="1" hangingPunct="1"/>
            <a:endParaRPr lang="en-US" sz="2400" dirty="0"/>
          </a:p>
          <a:p>
            <a:pPr eaLnBrk="1" hangingPunct="1"/>
            <a:r>
              <a:rPr lang="en-US" sz="2400" dirty="0" smtClean="0"/>
              <a:t>Check the NGS training center schedule for </a:t>
            </a:r>
            <a:r>
              <a:rPr lang="en-US" sz="2400" dirty="0"/>
              <a:t>upcoming </a:t>
            </a:r>
            <a:r>
              <a:rPr lang="en-US" sz="2400" dirty="0" smtClean="0"/>
              <a:t>NGS run workshops</a:t>
            </a:r>
            <a:endParaRPr lang="en-US" sz="2400" dirty="0"/>
          </a:p>
        </p:txBody>
      </p:sp>
    </p:spTree>
    <p:extLst>
      <p:ext uri="{BB962C8B-B14F-4D97-AF65-F5344CB8AC3E}">
        <p14:creationId xmlns:p14="http://schemas.microsoft.com/office/powerpoint/2010/main" val="385213946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0" y="2541588"/>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800" b="1" dirty="0"/>
              <a:t>Dr. Mark </a:t>
            </a:r>
            <a:r>
              <a:rPr lang="en-US" sz="2800" b="1" dirty="0" smtClean="0"/>
              <a:t>Schenewerk</a:t>
            </a:r>
            <a:endParaRPr lang="en-US" sz="2000" b="1" dirty="0" smtClean="0"/>
          </a:p>
          <a:p>
            <a:pPr algn="ctr" eaLnBrk="1" hangingPunct="1"/>
            <a:r>
              <a:rPr lang="en-US" sz="2000" b="1" dirty="0"/>
              <a:t>National Geodetic Survey</a:t>
            </a:r>
          </a:p>
          <a:p>
            <a:pPr algn="ctr" eaLnBrk="1" hangingPunct="1"/>
            <a:r>
              <a:rPr lang="en-US" sz="2000" b="1" dirty="0"/>
              <a:t>Silver Spring, MD</a:t>
            </a:r>
          </a:p>
          <a:p>
            <a:pPr algn="ctr" eaLnBrk="1" hangingPunct="1"/>
            <a:endParaRPr lang="en-US" sz="2000" b="1" dirty="0"/>
          </a:p>
          <a:p>
            <a:pPr algn="ctr" eaLnBrk="1" hangingPunct="1"/>
            <a:r>
              <a:rPr lang="en-US" sz="2000" b="1" dirty="0"/>
              <a:t>2013 LSPS Spring Technical Session</a:t>
            </a:r>
          </a:p>
          <a:p>
            <a:pPr algn="ctr" eaLnBrk="1" hangingPunct="1"/>
            <a:r>
              <a:rPr lang="en-US" sz="2000" b="1" dirty="0"/>
              <a:t>Shreveport, LA</a:t>
            </a:r>
          </a:p>
          <a:p>
            <a:pPr algn="ctr" eaLnBrk="1" hangingPunct="1"/>
            <a:r>
              <a:rPr lang="en-US" sz="2000" b="1" dirty="0"/>
              <a:t>April 26, 2013</a:t>
            </a:r>
          </a:p>
          <a:p>
            <a:pPr algn="ctr" eaLnBrk="1" hangingPunct="1"/>
            <a:endParaRPr lang="en-US" sz="2800" b="1" dirty="0"/>
          </a:p>
        </p:txBody>
      </p:sp>
      <p:sp>
        <p:nvSpPr>
          <p:cNvPr id="7170" name="Title 24"/>
          <p:cNvSpPr>
            <a:spLocks noGrp="1"/>
          </p:cNvSpPr>
          <p:nvPr>
            <p:ph type="title"/>
          </p:nvPr>
        </p:nvSpPr>
        <p:spPr>
          <a:xfrm>
            <a:off x="0" y="1333500"/>
            <a:ext cx="9144000" cy="1068388"/>
          </a:xfrm>
        </p:spPr>
        <p:txBody>
          <a:bodyPr/>
          <a:lstStyle/>
          <a:p>
            <a:r>
              <a:rPr lang="en-US" b="1" dirty="0" smtClean="0"/>
              <a:t>New Developments for OPUS</a:t>
            </a:r>
            <a:endParaRPr lang="en-US" sz="3200" dirty="0" smtClean="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199</a:t>
            </a:fld>
            <a:endParaRPr lang="en-US" dirty="0"/>
          </a:p>
        </p:txBody>
      </p:sp>
    </p:spTree>
    <p:extLst>
      <p:ext uri="{BB962C8B-B14F-4D97-AF65-F5344CB8AC3E}">
        <p14:creationId xmlns:p14="http://schemas.microsoft.com/office/powerpoint/2010/main" val="25237099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l"/>
            <a:r>
              <a:rPr lang="en-US" dirty="0" smtClean="0"/>
              <a:t>Workshop Outline</a:t>
            </a:r>
          </a:p>
        </p:txBody>
      </p:sp>
      <p:sp>
        <p:nvSpPr>
          <p:cNvPr id="8195" name="Content Placeholder 2"/>
          <p:cNvSpPr>
            <a:spLocks noGrp="1"/>
          </p:cNvSpPr>
          <p:nvPr>
            <p:ph idx="1"/>
          </p:nvPr>
        </p:nvSpPr>
        <p:spPr>
          <a:xfrm>
            <a:off x="473336" y="1401763"/>
            <a:ext cx="8175812" cy="4525962"/>
          </a:xfrm>
        </p:spPr>
        <p:txBody>
          <a:bodyPr/>
          <a:lstStyle/>
          <a:p>
            <a:r>
              <a:rPr lang="en-US" sz="2800" dirty="0" smtClean="0"/>
              <a:t>OPUS Static</a:t>
            </a:r>
          </a:p>
          <a:p>
            <a:r>
              <a:rPr lang="en-US" sz="2800" dirty="0" smtClean="0"/>
              <a:t>OPUS Rapid-Static</a:t>
            </a:r>
          </a:p>
          <a:p>
            <a:r>
              <a:rPr lang="en-US" sz="2800" dirty="0" smtClean="0">
                <a:solidFill>
                  <a:srgbClr val="FF0000"/>
                </a:solidFill>
              </a:rPr>
              <a:t>BREAK</a:t>
            </a:r>
          </a:p>
          <a:p>
            <a:r>
              <a:rPr lang="en-US" sz="2800" dirty="0" smtClean="0"/>
              <a:t>OPUS Publishing</a:t>
            </a:r>
          </a:p>
          <a:p>
            <a:r>
              <a:rPr lang="en-US" sz="2800" dirty="0" smtClean="0"/>
              <a:t>Reference </a:t>
            </a:r>
            <a:r>
              <a:rPr lang="en-US" sz="2800" dirty="0"/>
              <a:t>Frames</a:t>
            </a:r>
          </a:p>
          <a:p>
            <a:r>
              <a:rPr lang="en-US" sz="2800" smtClean="0"/>
              <a:t>OPUS </a:t>
            </a:r>
            <a:r>
              <a:rPr lang="en-US" sz="2800" dirty="0" smtClean="0"/>
              <a:t>Network</a:t>
            </a:r>
          </a:p>
          <a:p>
            <a:r>
              <a:rPr lang="en-US" sz="2800" dirty="0" smtClean="0">
                <a:solidFill>
                  <a:srgbClr val="FF0000"/>
                </a:solidFill>
              </a:rPr>
              <a:t>BREAK</a:t>
            </a:r>
          </a:p>
          <a:p>
            <a:r>
              <a:rPr lang="en-US" sz="2800" dirty="0" smtClean="0"/>
              <a:t>OPUS-Projects</a:t>
            </a:r>
          </a:p>
          <a:p>
            <a:endParaRPr lang="en-US" dirty="0" smtClean="0"/>
          </a:p>
          <a:p>
            <a:endParaRPr lang="en-US" dirty="0" smtClean="0"/>
          </a:p>
        </p:txBody>
      </p:sp>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6"/>
          <p:cNvSpPr txBox="1">
            <a:spLocks noChangeArrowheads="1"/>
          </p:cNvSpPr>
          <p:nvPr/>
        </p:nvSpPr>
        <p:spPr bwMode="auto">
          <a:xfrm>
            <a:off x="5592762" y="1195388"/>
            <a:ext cx="34559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Always check </a:t>
            </a:r>
            <a:r>
              <a:rPr lang="en-US" sz="2400" dirty="0"/>
              <a:t>the quality control measures provided:</a:t>
            </a:r>
          </a:p>
          <a:p>
            <a:pPr eaLnBrk="1" hangingPunct="1"/>
            <a:r>
              <a:rPr lang="en-US" sz="2000" b="1" dirty="0" smtClean="0">
                <a:latin typeface="Courier New" pitchFamily="49" charset="0"/>
                <a:cs typeface="Courier New" pitchFamily="49" charset="0"/>
              </a:rPr>
              <a:t>OBS </a:t>
            </a:r>
            <a:r>
              <a:rPr lang="en-US" sz="2000" b="1" dirty="0">
                <a:latin typeface="Courier New" pitchFamily="49" charset="0"/>
                <a:cs typeface="Courier New" pitchFamily="49" charset="0"/>
              </a:rPr>
              <a:t>USED</a:t>
            </a:r>
            <a:r>
              <a:rPr lang="en-US" sz="2000" dirty="0"/>
              <a:t> 	 &gt; 90%</a:t>
            </a:r>
          </a:p>
          <a:p>
            <a:pPr eaLnBrk="1" hangingPunct="1"/>
            <a:r>
              <a:rPr lang="en-US" sz="2000" b="1" dirty="0">
                <a:latin typeface="Courier New" pitchFamily="49" charset="0"/>
                <a:cs typeface="Courier New" pitchFamily="49" charset="0"/>
              </a:rPr>
              <a:t># FIXED AMB</a:t>
            </a:r>
            <a:r>
              <a:rPr lang="en-US" sz="2000" dirty="0"/>
              <a:t>	 &gt; 50%</a:t>
            </a:r>
          </a:p>
          <a:p>
            <a:pPr eaLnBrk="1" hangingPunct="1"/>
            <a:r>
              <a:rPr lang="en-US" sz="2000" b="1" dirty="0">
                <a:latin typeface="Courier New" pitchFamily="49" charset="0"/>
                <a:cs typeface="Courier New" pitchFamily="49" charset="0"/>
              </a:rPr>
              <a:t>OVERALL RMS</a:t>
            </a:r>
            <a:r>
              <a:rPr lang="en-US" sz="2000" dirty="0"/>
              <a:t>	 &lt; 3 </a:t>
            </a:r>
            <a:r>
              <a:rPr lang="en-US" sz="2000" dirty="0" smtClean="0"/>
              <a:t>cm</a:t>
            </a:r>
          </a:p>
          <a:p>
            <a:pPr eaLnBrk="1" hangingPunct="1"/>
            <a:endParaRPr lang="en-US" sz="2400" dirty="0" smtClean="0"/>
          </a:p>
          <a:p>
            <a:pPr eaLnBrk="1" hangingPunct="1"/>
            <a:r>
              <a:rPr lang="en-US" sz="2400" dirty="0" smtClean="0"/>
              <a:t>For the </a:t>
            </a:r>
            <a:r>
              <a:rPr lang="en-US" sz="2400" b="1" dirty="0" err="1" smtClean="0">
                <a:latin typeface="Courier New" pitchFamily="49" charset="0"/>
                <a:cs typeface="Courier New" pitchFamily="49" charset="0"/>
              </a:rPr>
              <a:t>Obs</a:t>
            </a:r>
            <a:r>
              <a:rPr lang="en-US" sz="2400" b="1" dirty="0" smtClean="0">
                <a:latin typeface="Courier New" pitchFamily="49" charset="0"/>
                <a:cs typeface="Courier New" pitchFamily="49" charset="0"/>
              </a:rPr>
              <a:t> Used</a:t>
            </a:r>
            <a:r>
              <a:rPr lang="en-US" sz="2400" dirty="0" smtClean="0"/>
              <a:t>:</a:t>
            </a:r>
          </a:p>
          <a:p>
            <a:pPr eaLnBrk="1" hangingPunct="1"/>
            <a:r>
              <a:rPr lang="en-US" sz="2400" dirty="0" smtClean="0"/>
              <a:t>bigger is better.</a:t>
            </a:r>
          </a:p>
          <a:p>
            <a:pPr eaLnBrk="1" hangingPunct="1"/>
            <a:endParaRPr lang="en-US" sz="2400" dirty="0"/>
          </a:p>
          <a:p>
            <a:pPr eaLnBrk="1" hangingPunct="1"/>
            <a:r>
              <a:rPr lang="en-US" sz="2400" dirty="0" smtClean="0"/>
              <a:t>For the </a:t>
            </a:r>
            <a:r>
              <a:rPr lang="en-US" sz="2400" b="1" dirty="0">
                <a:latin typeface="Courier New" pitchFamily="49" charset="0"/>
                <a:cs typeface="Courier New" pitchFamily="49" charset="0"/>
              </a:rPr>
              <a:t># Fixed </a:t>
            </a:r>
            <a:r>
              <a:rPr lang="en-US" sz="2400" b="1" dirty="0" err="1">
                <a:latin typeface="Courier New" pitchFamily="49" charset="0"/>
                <a:cs typeface="Courier New" pitchFamily="49" charset="0"/>
              </a:rPr>
              <a:t>Amb</a:t>
            </a:r>
            <a:r>
              <a:rPr lang="en-US" sz="2400" dirty="0"/>
              <a:t>:</a:t>
            </a:r>
            <a:r>
              <a:rPr lang="en-US" sz="2400" dirty="0" smtClean="0"/>
              <a:t> bigger is better.</a:t>
            </a:r>
          </a:p>
          <a:p>
            <a:pPr eaLnBrk="1" hangingPunct="1"/>
            <a:endParaRPr lang="en-US" sz="2400" dirty="0"/>
          </a:p>
          <a:p>
            <a:pPr eaLnBrk="1" hangingPunct="1"/>
            <a:r>
              <a:rPr lang="en-US" sz="2400" dirty="0" smtClean="0"/>
              <a:t>For the </a:t>
            </a:r>
            <a:r>
              <a:rPr lang="en-US" sz="2400" b="1" dirty="0">
                <a:latin typeface="Courier New" pitchFamily="49" charset="0"/>
                <a:cs typeface="Courier New" pitchFamily="49" charset="0"/>
              </a:rPr>
              <a:t>Overall RMS</a:t>
            </a:r>
            <a:r>
              <a:rPr lang="en-US" sz="2400" dirty="0" smtClean="0"/>
              <a:t>: smaller is better.</a:t>
            </a:r>
            <a:endParaRPr lang="en-US" sz="2400" dirty="0"/>
          </a:p>
        </p:txBody>
      </p:sp>
      <p:sp>
        <p:nvSpPr>
          <p:cNvPr id="30" name="TextBox 2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26631" name="TextBox 20"/>
          <p:cNvSpPr txBox="1">
            <a:spLocks noChangeArrowheads="1"/>
          </p:cNvSpPr>
          <p:nvPr/>
        </p:nvSpPr>
        <p:spPr bwMode="auto">
          <a:xfrm>
            <a:off x="2957513" y="2053146"/>
            <a:ext cx="2377574" cy="46166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OBS USED:  </a:t>
            </a:r>
            <a:r>
              <a:rPr lang="en-US" sz="800" dirty="0" smtClean="0">
                <a:latin typeface="Courier New" pitchFamily="49" charset="0"/>
                <a:cs typeface="Courier New" pitchFamily="49" charset="0"/>
              </a:rPr>
              <a:t>5734 /</a:t>
            </a:r>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5906</a:t>
            </a:r>
            <a:r>
              <a:rPr lang="en-US" sz="800" dirty="0">
                <a:latin typeface="Courier New" pitchFamily="49" charset="0"/>
                <a:cs typeface="Courier New" pitchFamily="49" charset="0"/>
              </a:rPr>
              <a:t>   :  </a:t>
            </a:r>
            <a:r>
              <a:rPr lang="en-US" sz="800" dirty="0" smtClean="0">
                <a:latin typeface="Courier New" pitchFamily="49" charset="0"/>
                <a:cs typeface="Courier New" pitchFamily="49" charset="0"/>
              </a:rPr>
              <a:t>97%</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 FIXED AMB:    31 /    31   : 100%</a:t>
            </a:r>
            <a:br>
              <a:rPr lang="en-US" sz="800" dirty="0">
                <a:latin typeface="Courier New" pitchFamily="49" charset="0"/>
                <a:cs typeface="Courier New" pitchFamily="49" charset="0"/>
              </a:rPr>
            </a:br>
            <a:r>
              <a:rPr lang="en-US" sz="800" dirty="0">
                <a:latin typeface="Courier New" pitchFamily="49" charset="0"/>
                <a:cs typeface="Courier New" pitchFamily="49" charset="0"/>
              </a:rPr>
              <a:t> OVERALL RMS: </a:t>
            </a:r>
            <a:r>
              <a:rPr lang="en-US" sz="800" dirty="0" smtClean="0">
                <a:latin typeface="Courier New" pitchFamily="49" charset="0"/>
                <a:cs typeface="Courier New" pitchFamily="49" charset="0"/>
              </a:rPr>
              <a:t>0.009(m</a:t>
            </a:r>
            <a:r>
              <a:rPr lang="en-US" sz="800" dirty="0">
                <a:latin typeface="Courier New" pitchFamily="49" charset="0"/>
                <a:cs typeface="Courier New" pitchFamily="49" charset="0"/>
              </a:rPr>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20</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6"/>
          <p:cNvSpPr txBox="1">
            <a:spLocks noChangeArrowheads="1"/>
          </p:cNvSpPr>
          <p:nvPr/>
        </p:nvSpPr>
        <p:spPr bwMode="auto">
          <a:xfrm>
            <a:off x="5592762" y="1195388"/>
            <a:ext cx="345598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also recommends:</a:t>
            </a:r>
          </a:p>
          <a:p>
            <a:pPr eaLnBrk="1" hangingPunct="1"/>
            <a:r>
              <a:rPr lang="en-US" sz="2000" b="1" dirty="0" smtClean="0">
                <a:latin typeface="Courier New" pitchFamily="49" charset="0"/>
                <a:cs typeface="Courier New" pitchFamily="49" charset="0"/>
              </a:rPr>
              <a:t>peak-to-peak </a:t>
            </a:r>
            <a:r>
              <a:rPr lang="en-US" sz="2000" dirty="0"/>
              <a:t>&lt; 5 cm</a:t>
            </a:r>
          </a:p>
          <a:p>
            <a:pPr eaLnBrk="1" hangingPunct="1"/>
            <a:endParaRPr lang="en-US" sz="2400" dirty="0" smtClean="0"/>
          </a:p>
          <a:p>
            <a:pPr eaLnBrk="1" hangingPunct="1"/>
            <a:r>
              <a:rPr lang="en-US" sz="2400" dirty="0" smtClean="0"/>
              <a:t>For the coordinate peak-to-peak uncertainties:</a:t>
            </a:r>
          </a:p>
          <a:p>
            <a:pPr eaLnBrk="1" hangingPunct="1"/>
            <a:r>
              <a:rPr lang="en-US" sz="2400" dirty="0" smtClean="0"/>
              <a:t>smaller is better.</a:t>
            </a:r>
          </a:p>
          <a:p>
            <a:pPr eaLnBrk="1" hangingPunct="1"/>
            <a:endParaRPr lang="en-US" sz="2400" dirty="0"/>
          </a:p>
          <a:p>
            <a:pPr eaLnBrk="1" hangingPunct="1"/>
            <a:r>
              <a:rPr lang="en-US" sz="2400" dirty="0" smtClean="0"/>
              <a:t>In </a:t>
            </a:r>
            <a:r>
              <a:rPr lang="en-US" sz="2400" dirty="0"/>
              <a:t>this example, </a:t>
            </a:r>
            <a:r>
              <a:rPr lang="en-US" sz="2400" dirty="0" smtClean="0"/>
              <a:t>we exceed all the quality control criteria so this solution gets </a:t>
            </a:r>
            <a:r>
              <a:rPr lang="en-US" sz="2400" dirty="0"/>
              <a:t>a     .</a:t>
            </a:r>
          </a:p>
        </p:txBody>
      </p:sp>
      <p:sp>
        <p:nvSpPr>
          <p:cNvPr id="30" name="TextBox 2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pic>
        <p:nvPicPr>
          <p:cNvPr id="26632" name="Picture 3" descr="C:\Users\mschenewerk\AppData\Local\Microsoft\Windows\Temporary Internet Files\Content.IE5\HOTFA911\MPj0433160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171" y="5554512"/>
            <a:ext cx="365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17"/>
          <p:cNvSpPr txBox="1">
            <a:spLocks noChangeArrowheads="1"/>
          </p:cNvSpPr>
          <p:nvPr/>
        </p:nvSpPr>
        <p:spPr bwMode="auto">
          <a:xfrm>
            <a:off x="4532313" y="2899284"/>
            <a:ext cx="671512" cy="4619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0.003(m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0.003(m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0.004(m</a:t>
            </a:r>
            <a:r>
              <a:rPr lang="en-US" sz="800" dirty="0">
                <a:latin typeface="Courier New" pitchFamily="49" charset="0"/>
                <a:cs typeface="Courier New" pitchFamily="49" charset="0"/>
              </a:rPr>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21</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extLst>
      <p:ext uri="{BB962C8B-B14F-4D97-AF65-F5344CB8AC3E}">
        <p14:creationId xmlns:p14="http://schemas.microsoft.com/office/powerpoint/2010/main" val="549384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6"/>
          <p:cNvSpPr txBox="1">
            <a:spLocks noChangeArrowheads="1"/>
          </p:cNvSpPr>
          <p:nvPr/>
        </p:nvSpPr>
        <p:spPr bwMode="auto">
          <a:xfrm>
            <a:off x="5445125" y="1377950"/>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dirty="0"/>
              <a:t>If the extended report option was selected, </a:t>
            </a:r>
            <a:r>
              <a:rPr lang="en-US" sz="2000" dirty="0" smtClean="0"/>
              <a:t>additional information is appended. Scrolling past the standard report you’ll next see the </a:t>
            </a:r>
            <a:r>
              <a:rPr lang="en-US" sz="2000" dirty="0"/>
              <a:t>BASE STATION </a:t>
            </a:r>
            <a:r>
              <a:rPr lang="en-US" sz="2000" dirty="0" smtClean="0"/>
              <a:t>section where the computation of the </a:t>
            </a:r>
            <a:r>
              <a:rPr lang="en-US" sz="2000" dirty="0"/>
              <a:t>base stations’ coordinates are shown in </a:t>
            </a:r>
            <a:r>
              <a:rPr lang="en-US" sz="2000" dirty="0" smtClean="0"/>
              <a:t>detail.</a:t>
            </a:r>
          </a:p>
          <a:p>
            <a:pPr eaLnBrk="1" hangingPunct="1"/>
            <a:endParaRPr lang="en-US" sz="2000" dirty="0"/>
          </a:p>
          <a:p>
            <a:pPr eaLnBrk="1" hangingPunct="1"/>
            <a:r>
              <a:rPr lang="en-US" sz="2000" dirty="0" smtClean="0"/>
              <a:t>These </a:t>
            </a:r>
            <a:r>
              <a:rPr lang="en-US" sz="2000" dirty="0"/>
              <a:t>and the following information are expressed in the </a:t>
            </a:r>
            <a:r>
              <a:rPr lang="en-US" sz="2000" b="1" dirty="0" smtClean="0"/>
              <a:t>International Terrestrial Reference Frame </a:t>
            </a:r>
            <a:r>
              <a:rPr lang="en-US" sz="2000" dirty="0" smtClean="0"/>
              <a:t>(ITRF) currently </a:t>
            </a:r>
            <a:r>
              <a:rPr lang="en-US" sz="2000" dirty="0"/>
              <a:t>in use.</a:t>
            </a:r>
          </a:p>
        </p:txBody>
      </p:sp>
      <p:sp>
        <p:nvSpPr>
          <p:cNvPr id="27654" name="TextBox 19"/>
          <p:cNvSpPr txBox="1">
            <a:spLocks noChangeArrowheads="1"/>
          </p:cNvSpPr>
          <p:nvPr/>
        </p:nvSpPr>
        <p:spPr bwMode="auto">
          <a:xfrm>
            <a:off x="255588" y="130968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BASE STATION INFORMATION </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22</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6"/>
          <p:cNvSpPr txBox="1">
            <a:spLocks noChangeArrowheads="1"/>
          </p:cNvSpPr>
          <p:nvPr/>
        </p:nvSpPr>
        <p:spPr bwMode="auto">
          <a:xfrm>
            <a:off x="5365750" y="1651000"/>
            <a:ext cx="350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This section includes </a:t>
            </a:r>
            <a:br>
              <a:rPr lang="en-US" sz="2400" dirty="0"/>
            </a:br>
            <a:r>
              <a:rPr lang="en-US" sz="2400" dirty="0"/>
              <a:t>a priori </a:t>
            </a:r>
            <a:r>
              <a:rPr lang="en-US" sz="2400" dirty="0" smtClean="0"/>
              <a:t>information for each CORS.</a:t>
            </a:r>
            <a:endParaRPr lang="en-US" sz="2400" dirty="0"/>
          </a:p>
        </p:txBody>
      </p:sp>
      <p:sp>
        <p:nvSpPr>
          <p:cNvPr id="20" name="TextBox 19"/>
          <p:cNvSpPr txBox="1"/>
          <p:nvPr/>
        </p:nvSpPr>
        <p:spPr>
          <a:xfrm>
            <a:off x="238125" y="1352550"/>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BASE STATION INFORMATION </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16" name="TextBox 15"/>
          <p:cNvSpPr txBox="1"/>
          <p:nvPr/>
        </p:nvSpPr>
        <p:spPr>
          <a:xfrm>
            <a:off x="266700" y="1630363"/>
            <a:ext cx="4897438" cy="954087"/>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23</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6"/>
          <p:cNvSpPr txBox="1">
            <a:spLocks noChangeArrowheads="1"/>
          </p:cNvSpPr>
          <p:nvPr/>
        </p:nvSpPr>
        <p:spPr bwMode="auto">
          <a:xfrm>
            <a:off x="5257800" y="2430463"/>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Computation of the coordinates at the mean epoch of the data.</a:t>
            </a:r>
          </a:p>
        </p:txBody>
      </p:sp>
      <p:sp>
        <p:nvSpPr>
          <p:cNvPr id="20" name="TextBox 19"/>
          <p:cNvSpPr txBox="1"/>
          <p:nvPr/>
        </p:nvSpPr>
        <p:spPr>
          <a:xfrm>
            <a:off x="174625" y="130689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29703" name="TextBox 15"/>
          <p:cNvSpPr txBox="1">
            <a:spLocks noChangeArrowheads="1"/>
          </p:cNvSpPr>
          <p:nvPr/>
        </p:nvSpPr>
        <p:spPr bwMode="auto">
          <a:xfrm>
            <a:off x="184150" y="2411798"/>
            <a:ext cx="4630738" cy="584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24</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6"/>
          <p:cNvSpPr txBox="1">
            <a:spLocks noChangeArrowheads="1"/>
          </p:cNvSpPr>
          <p:nvPr/>
        </p:nvSpPr>
        <p:spPr bwMode="auto">
          <a:xfrm>
            <a:off x="5438775" y="2830513"/>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And the coordinates at the mean epoch of the </a:t>
            </a:r>
            <a:r>
              <a:rPr lang="en-US" sz="2400" dirty="0" smtClean="0"/>
              <a:t>data for the L1 phase center of the antenna, the </a:t>
            </a:r>
            <a:r>
              <a:rPr lang="en-US" sz="2400" b="1" dirty="0" smtClean="0"/>
              <a:t>Antenna Reference Point </a:t>
            </a:r>
            <a:r>
              <a:rPr lang="en-US" sz="2400" dirty="0" smtClean="0"/>
              <a:t>(ARP) and the monument.</a:t>
            </a:r>
            <a:endParaRPr lang="en-US" sz="2400" dirty="0"/>
          </a:p>
        </p:txBody>
      </p:sp>
      <p:sp>
        <p:nvSpPr>
          <p:cNvPr id="20" name="TextBox 19"/>
          <p:cNvSpPr txBox="1"/>
          <p:nvPr/>
        </p:nvSpPr>
        <p:spPr>
          <a:xfrm>
            <a:off x="179388" y="130968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0727" name="TextBox 15"/>
          <p:cNvSpPr txBox="1">
            <a:spLocks noChangeArrowheads="1"/>
          </p:cNvSpPr>
          <p:nvPr/>
        </p:nvSpPr>
        <p:spPr bwMode="auto">
          <a:xfrm>
            <a:off x="187325" y="3014663"/>
            <a:ext cx="4875213" cy="8318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25</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6"/>
          <p:cNvSpPr txBox="1">
            <a:spLocks noChangeArrowheads="1"/>
          </p:cNvSpPr>
          <p:nvPr/>
        </p:nvSpPr>
        <p:spPr bwMode="auto">
          <a:xfrm>
            <a:off x="5508625" y="1346200"/>
            <a:ext cx="3403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So, if you add the</a:t>
            </a:r>
            <a:br>
              <a:rPr lang="en-US" sz="2400" dirty="0"/>
            </a:br>
            <a:r>
              <a:rPr lang="en-US" sz="2400" dirty="0"/>
              <a:t>a priori coordinates </a:t>
            </a:r>
            <a:br>
              <a:rPr lang="en-US" sz="2400" dirty="0"/>
            </a:br>
            <a:r>
              <a:rPr lang="en-US" sz="2400" dirty="0"/>
              <a:t>+ ARP TO L1,</a:t>
            </a:r>
            <a:br>
              <a:rPr lang="en-US" sz="2400" dirty="0"/>
            </a:br>
            <a:r>
              <a:rPr lang="en-US" sz="2400" dirty="0"/>
              <a:t>+ MON TO ARP</a:t>
            </a:r>
            <a:br>
              <a:rPr lang="en-US" sz="2400" dirty="0"/>
            </a:br>
            <a:r>
              <a:rPr lang="en-US" sz="2400" dirty="0"/>
              <a:t>+ VEL offsets,</a:t>
            </a:r>
          </a:p>
          <a:p>
            <a:pPr eaLnBrk="1" hangingPunct="1"/>
            <a:r>
              <a:rPr lang="en-US" sz="2400" dirty="0"/>
              <a:t>you will get the coordinates at the mean epoch </a:t>
            </a:r>
            <a:r>
              <a:rPr lang="en-US" sz="2400" dirty="0" smtClean="0"/>
              <a:t>data</a:t>
            </a:r>
            <a:r>
              <a:rPr lang="en-US" sz="2400" dirty="0"/>
              <a:t>, </a:t>
            </a:r>
            <a:r>
              <a:rPr lang="en-US" sz="2400" dirty="0" smtClean="0"/>
              <a:t>highlighted </a:t>
            </a:r>
            <a:r>
              <a:rPr lang="en-US" sz="2400" dirty="0"/>
              <a:t>in yellow, used in the processing.</a:t>
            </a:r>
          </a:p>
        </p:txBody>
      </p:sp>
      <p:sp>
        <p:nvSpPr>
          <p:cNvPr id="20" name="TextBox 19"/>
          <p:cNvSpPr txBox="1"/>
          <p:nvPr/>
        </p:nvSpPr>
        <p:spPr>
          <a:xfrm>
            <a:off x="306388"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a:latin typeface="Courier New" pitchFamily="49" charset="0"/>
                <a:cs typeface="Courier New" pitchFamily="49" charset="0"/>
              </a:rPr>
              <a:t>                          </a:t>
            </a:r>
            <a:r>
              <a:rPr lang="en-US" sz="800" dirty="0">
                <a:cs typeface="+mn-cs"/>
              </a:rPr>
              <a:t> </a:t>
            </a:r>
            <a:r>
              <a:rPr lang="en-US" sz="800" dirty="0">
                <a:latin typeface="Courier New" pitchFamily="49" charset="0"/>
                <a:cs typeface="Courier New" pitchFamily="49" charset="0"/>
              </a:rPr>
              <a:t>BASE 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p367  a    3 (NewprtAir_OR2007; Newport, OR  USA)</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-2548424.6112  -3769450.8392   4454655.8317  MON @ 2005.0000 (M)</a:t>
            </a:r>
          </a:p>
          <a:p>
            <a:pPr eaLnBrk="1" hangingPunct="1"/>
            <a:r>
              <a:rPr lang="en-US" sz="800" dirty="0" smtClean="0">
                <a:latin typeface="Courier New" pitchFamily="49" charset="0"/>
                <a:cs typeface="Courier New" pitchFamily="49" charset="0"/>
              </a:rPr>
              <a:t> XYZ        -0.0056         0.0017        -0.0024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-0.0234         0.0069        -0.0101  VEL TIMES 4.1596 YRS</a:t>
            </a:r>
          </a:p>
          <a:p>
            <a:pPr eaLnBrk="1" hangingPunct="1"/>
            <a:r>
              <a:rPr lang="en-US" sz="800" dirty="0" smtClean="0">
                <a:latin typeface="Courier New" pitchFamily="49" charset="0"/>
                <a:cs typeface="Courier New" pitchFamily="49" charset="0"/>
              </a:rPr>
              <a:t> XYZ        -0.0033        -0.0049         0.0058  MON TO ARP</a:t>
            </a:r>
          </a:p>
          <a:p>
            <a:pPr eaLnBrk="1" hangingPunct="1"/>
            <a:r>
              <a:rPr lang="en-US" sz="800" dirty="0" smtClean="0">
                <a:latin typeface="Courier New" pitchFamily="49" charset="0"/>
                <a:cs typeface="Courier New" pitchFamily="49" charset="0"/>
              </a:rPr>
              <a:t> XYZ        -0.0332        -0.0505         0.0612  ARP TO L1 PHASE CENTER</a:t>
            </a:r>
          </a:p>
          <a:p>
            <a:pPr eaLnBrk="1" hangingPunct="1"/>
            <a:r>
              <a:rPr lang="en-US" sz="800" dirty="0" smtClean="0">
                <a:latin typeface="Courier New" pitchFamily="49" charset="0"/>
                <a:cs typeface="Courier New" pitchFamily="49" charset="0"/>
              </a:rPr>
              <a:t> XYZ  -2548424.6711  -3769450.8876   4454655.8886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-2548424.6711  -3769450.8876   4454655.8886  NEW L1 PHS CEN @ 2009.1596</a:t>
            </a:r>
          </a:p>
          <a:p>
            <a:pPr eaLnBrk="1" hangingPunct="1"/>
            <a:r>
              <a:rPr lang="en-US" sz="800" dirty="0" smtClean="0">
                <a:latin typeface="Courier New" pitchFamily="49" charset="0"/>
                <a:cs typeface="Courier New" pitchFamily="49" charset="0"/>
              </a:rPr>
              <a:t> XYZ  -2548424.6379  -3769450.8371   4454655.8275  NEW ARP @ 2009.1596</a:t>
            </a:r>
          </a:p>
          <a:p>
            <a:pPr eaLnBrk="1" hangingPunct="1"/>
            <a:r>
              <a:rPr lang="en-US" sz="800" dirty="0" smtClean="0">
                <a:latin typeface="Courier New" pitchFamily="49" charset="0"/>
                <a:cs typeface="Courier New" pitchFamily="49" charset="0"/>
              </a:rPr>
              <a:t> XYZ  -2548424.6346  -3769450.8322   4454655.8216  NEW MON @ 2009.1596</a:t>
            </a:r>
          </a:p>
          <a:p>
            <a:pPr eaLnBrk="1" hangingPunct="1"/>
            <a:r>
              <a:rPr lang="en-US" sz="800" dirty="0" smtClean="0">
                <a:latin typeface="Courier New" pitchFamily="49" charset="0"/>
                <a:cs typeface="Courier New" pitchFamily="49" charset="0"/>
              </a:rPr>
              <a:t> LLH  44 35  6.88655  235 56 18.34323     23.0166  NEW L1 PHS CEN @ 2009.1596</a:t>
            </a:r>
          </a:p>
          <a:p>
            <a:pPr eaLnBrk="1" hangingPunct="1"/>
            <a:r>
              <a:rPr lang="en-US" sz="800" dirty="0" smtClean="0">
                <a:latin typeface="Courier New" pitchFamily="49" charset="0"/>
                <a:cs typeface="Courier New" pitchFamily="49" charset="0"/>
              </a:rPr>
              <a:t> LLH  44 35  6.88651  235 56 18.34319     22.9306  NEW ARP @ 2009.1596</a:t>
            </a:r>
          </a:p>
          <a:p>
            <a:pPr eaLnBrk="1" hangingPunct="1"/>
            <a:r>
              <a:rPr lang="en-US" sz="800" dirty="0" smtClean="0">
                <a:latin typeface="Courier New" pitchFamily="49" charset="0"/>
                <a:cs typeface="Courier New" pitchFamily="49" charset="0"/>
              </a:rPr>
              <a:t> LLH  44 35  6.88651  235 56 18.34319     22.9223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STATION NAME: p376  a    3 (EOLARESVR_OR2004; Salem, OR  United States)</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-2469806.8858  -3788348.5752   4482853.4285  MON @ 2005.0000 (M)</a:t>
            </a:r>
          </a:p>
          <a:p>
            <a:pPr eaLnBrk="1" hangingPunct="1"/>
            <a:r>
              <a:rPr lang="en-US" sz="800" dirty="0" smtClean="0">
                <a:latin typeface="Courier New" pitchFamily="49" charset="0"/>
                <a:cs typeface="Courier New" pitchFamily="49" charset="0"/>
              </a:rPr>
              <a:t> XYZ        -0.0097         0.0019        -0.0037  VEL (M/YR)</a:t>
            </a:r>
          </a:p>
          <a:p>
            <a:pPr eaLnBrk="1" hangingPunct="1"/>
            <a:r>
              <a:rPr lang="en-US" sz="800" dirty="0" smtClean="0">
                <a:latin typeface="Courier New" pitchFamily="49" charset="0"/>
                <a:cs typeface="Courier New" pitchFamily="49" charset="0"/>
              </a:rPr>
              <a:t> NEU        -0.0000         0.0000         0.0083  MON TO ARP (M)</a:t>
            </a:r>
          </a:p>
          <a:p>
            <a:pPr eaLnBrk="1" hangingPunct="1"/>
            <a:r>
              <a:rPr lang="en-US" sz="800" dirty="0" smtClean="0">
                <a:latin typeface="Courier New" pitchFamily="49" charset="0"/>
                <a:cs typeface="Courier New" pitchFamily="49" charset="0"/>
              </a:rPr>
              <a:t> NEU         0.0012         0.0008         0.0860  ARP TO L1 PHASE CENTER (M)</a:t>
            </a:r>
          </a:p>
          <a:p>
            <a:pPr eaLnBrk="1" hangingPunct="1"/>
            <a:r>
              <a:rPr lang="en-US" sz="800" dirty="0" smtClean="0">
                <a:latin typeface="Courier New" pitchFamily="49" charset="0"/>
                <a:cs typeface="Courier New" pitchFamily="49" charset="0"/>
              </a:rPr>
              <a:t> NEU         0.0006        -0.0006         0.1183  ARP TO L2 PHASE CENTER (M)</a:t>
            </a:r>
          </a:p>
          <a:p>
            <a:pPr eaLnBrk="1" hangingPunct="1"/>
            <a:r>
              <a:rPr lang="en-US" sz="800" dirty="0" smtClean="0">
                <a:latin typeface="Courier New" pitchFamily="49" charset="0"/>
                <a:cs typeface="Courier New" pitchFamily="49" charset="0"/>
              </a:rPr>
              <a:t> XYZ        -0.0405         0.0077        -0.0154  VEL TIMES 4.1596 YRS</a:t>
            </a:r>
          </a:p>
          <a:p>
            <a:pPr eaLnBrk="1" hangingPunct="1"/>
            <a:r>
              <a:rPr lang="en-US" sz="800" dirty="0" smtClean="0">
                <a:latin typeface="Courier New" pitchFamily="49" charset="0"/>
                <a:cs typeface="Courier New" pitchFamily="49" charset="0"/>
              </a:rPr>
              <a:t> XYZ        -0.0032        -0.0049         0.0059  MON TO ARP</a:t>
            </a:r>
          </a:p>
          <a:p>
            <a:pPr eaLnBrk="1" hangingPunct="1"/>
            <a:r>
              <a:rPr lang="en-US" sz="800" dirty="0" smtClean="0">
                <a:latin typeface="Courier New" pitchFamily="49" charset="0"/>
                <a:cs typeface="Courier New" pitchFamily="49" charset="0"/>
              </a:rPr>
              <a:t> XYZ        -0.0322        -0.0507         0.0616  ARP TO L1 PHASE CENTER</a:t>
            </a:r>
          </a:p>
          <a:p>
            <a:pPr eaLnBrk="1" hangingPunct="1"/>
            <a:r>
              <a:rPr lang="en-US" sz="800" dirty="0" smtClean="0">
                <a:latin typeface="Courier New" pitchFamily="49" charset="0"/>
                <a:cs typeface="Courier New" pitchFamily="49" charset="0"/>
              </a:rPr>
              <a:t> XYZ  -2469806.9617  -3788348.6231   4482853.4805  L1 PHS CEN @ 2009.1596</a:t>
            </a:r>
          </a:p>
          <a:p>
            <a:pPr eaLnBrk="1" hangingPunct="1"/>
            <a:r>
              <a:rPr lang="en-US" sz="800" dirty="0" smtClean="0">
                <a:latin typeface="Courier New" pitchFamily="49" charset="0"/>
                <a:cs typeface="Courier New" pitchFamily="49" charset="0"/>
              </a:rPr>
              <a:t> XYZ         0.0000        -0.0000         0.0000  + XYZ ADJUSTMENTS</a:t>
            </a:r>
          </a:p>
          <a:p>
            <a:pPr eaLnBrk="1" hangingPunct="1"/>
            <a:r>
              <a:rPr lang="en-US" sz="800" dirty="0" smtClean="0">
                <a:latin typeface="Courier New" pitchFamily="49" charset="0"/>
                <a:cs typeface="Courier New" pitchFamily="49" charset="0"/>
              </a:rPr>
              <a:t> XYZ  -2469806.9617  -3788348.6231   4482853.4805  NEW L1 PHS CEN @ 2009.1596</a:t>
            </a:r>
          </a:p>
          <a:p>
            <a:pPr eaLnBrk="1" hangingPunct="1"/>
            <a:r>
              <a:rPr lang="en-US" sz="800" dirty="0" smtClean="0">
                <a:latin typeface="Courier New" pitchFamily="49" charset="0"/>
                <a:cs typeface="Courier New" pitchFamily="49" charset="0"/>
              </a:rPr>
              <a:t> XYZ  -2469806.9295  -3788348.5724   4482853.4190  NEW ARP @ 2009.1596</a:t>
            </a:r>
          </a:p>
          <a:p>
            <a:pPr eaLnBrk="1" hangingPunct="1"/>
            <a:r>
              <a:rPr lang="en-US" sz="800" dirty="0" smtClean="0">
                <a:latin typeface="Courier New" pitchFamily="49" charset="0"/>
                <a:cs typeface="Courier New" pitchFamily="49" charset="0"/>
              </a:rPr>
              <a:t> XYZ  -2469806.9263  -3788348.5675   4482853.4131  NEW MON @ 2009.1596</a:t>
            </a:r>
          </a:p>
          <a:p>
            <a:pPr eaLnBrk="1" hangingPunct="1"/>
            <a:r>
              <a:rPr lang="en-US" sz="800" dirty="0" smtClean="0">
                <a:latin typeface="Courier New" pitchFamily="49" charset="0"/>
                <a:cs typeface="Courier New" pitchFamily="49" charset="0"/>
              </a:rPr>
              <a:t> LLH  44 56 28.32998  236 53 51.84005    180.9555  NEW L1 PHS CEN @ 2009.1596</a:t>
            </a:r>
          </a:p>
          <a:p>
            <a:pPr eaLnBrk="1" hangingPunct="1"/>
            <a:r>
              <a:rPr lang="en-US" sz="800" dirty="0" smtClean="0">
                <a:latin typeface="Courier New" pitchFamily="49" charset="0"/>
                <a:cs typeface="Courier New" pitchFamily="49" charset="0"/>
              </a:rPr>
              <a:t> LLH  44 56 28.32994  236 53 51.84002    180.8695  NEW ARP @ 2009.1596</a:t>
            </a:r>
          </a:p>
          <a:p>
            <a:pPr eaLnBrk="1" hangingPunct="1"/>
            <a:r>
              <a:rPr lang="en-US" sz="800" dirty="0" smtClean="0">
                <a:latin typeface="Courier New" pitchFamily="49" charset="0"/>
                <a:cs typeface="Courier New" pitchFamily="49" charset="0"/>
              </a:rPr>
              <a:t> LLH  44 56 28.32994  236 53 51.84002    180.8612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1751" name="TextBox 15"/>
          <p:cNvSpPr txBox="1">
            <a:spLocks noChangeArrowheads="1"/>
          </p:cNvSpPr>
          <p:nvPr/>
        </p:nvSpPr>
        <p:spPr bwMode="auto">
          <a:xfrm>
            <a:off x="398463" y="1736725"/>
            <a:ext cx="4640986" cy="12311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-2548424.6112  -3769450.8392   4454655.8317  MON @ 2005.0000 (M)</a:t>
            </a:r>
          </a:p>
        </p:txBody>
      </p:sp>
      <p:sp>
        <p:nvSpPr>
          <p:cNvPr id="31752" name="TextBox 20"/>
          <p:cNvSpPr txBox="1">
            <a:spLocks noChangeArrowheads="1"/>
          </p:cNvSpPr>
          <p:nvPr/>
        </p:nvSpPr>
        <p:spPr bwMode="auto">
          <a:xfrm>
            <a:off x="398463" y="2702799"/>
            <a:ext cx="4641128" cy="12311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-2548424.6711  -3769450.8876   4454655.8886  L1 PHS CEN @ 2009.1596</a:t>
            </a:r>
          </a:p>
        </p:txBody>
      </p:sp>
      <p:sp>
        <p:nvSpPr>
          <p:cNvPr id="31753" name="TextBox 21"/>
          <p:cNvSpPr txBox="1">
            <a:spLocks noChangeArrowheads="1"/>
          </p:cNvSpPr>
          <p:nvPr/>
        </p:nvSpPr>
        <p:spPr bwMode="auto">
          <a:xfrm>
            <a:off x="395288" y="2328863"/>
            <a:ext cx="4644303" cy="123111"/>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-0.0234         0.0069        -0.0101  VEL TIMES 4.1596 YRS</a:t>
            </a:r>
          </a:p>
        </p:txBody>
      </p:sp>
      <p:sp>
        <p:nvSpPr>
          <p:cNvPr id="31754" name="TextBox 22"/>
          <p:cNvSpPr txBox="1">
            <a:spLocks noChangeArrowheads="1"/>
          </p:cNvSpPr>
          <p:nvPr/>
        </p:nvSpPr>
        <p:spPr bwMode="auto">
          <a:xfrm>
            <a:off x="398462" y="2455863"/>
            <a:ext cx="4640987" cy="12311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-0.0033        -0.0049         0.0058  MON TO ARP</a:t>
            </a:r>
          </a:p>
        </p:txBody>
      </p:sp>
      <p:sp>
        <p:nvSpPr>
          <p:cNvPr id="31755" name="TextBox 23"/>
          <p:cNvSpPr txBox="1">
            <a:spLocks noChangeArrowheads="1"/>
          </p:cNvSpPr>
          <p:nvPr/>
        </p:nvSpPr>
        <p:spPr bwMode="auto">
          <a:xfrm>
            <a:off x="398462" y="2579688"/>
            <a:ext cx="4641129" cy="12311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-0.0332        -0.0505         0.0612  ARP TO L1 PHASE CENTER</a:t>
            </a:r>
            <a:endParaRPr lang="en-US" sz="800" dirty="0">
              <a:latin typeface="Courier New" pitchFamily="49" charset="0"/>
              <a:cs typeface="Courier New" pitchFamily="49" charset="0"/>
            </a:endParaRPr>
          </a:p>
        </p:txBody>
      </p:sp>
      <p:cxnSp>
        <p:nvCxnSpPr>
          <p:cNvPr id="26" name="Elbow Connector 25"/>
          <p:cNvCxnSpPr>
            <a:stCxn id="31751" idx="1"/>
            <a:endCxn id="31753" idx="1"/>
          </p:cNvCxnSpPr>
          <p:nvPr/>
        </p:nvCxnSpPr>
        <p:spPr>
          <a:xfrm rot="10800000" flipV="1">
            <a:off x="395289" y="1798281"/>
            <a:ext cx="3175" cy="592138"/>
          </a:xfrm>
          <a:prstGeom prst="bentConnector3">
            <a:avLst>
              <a:gd name="adj1" fmla="val 7300000"/>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H="1" flipV="1">
            <a:off x="398461" y="2518132"/>
            <a:ext cx="1" cy="123111"/>
          </a:xfrm>
          <a:prstGeom prst="bentConnector3">
            <a:avLst>
              <a:gd name="adj1" fmla="val -22860000000"/>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31753" idx="1"/>
            <a:endCxn id="31754" idx="1"/>
          </p:cNvCxnSpPr>
          <p:nvPr/>
        </p:nvCxnSpPr>
        <p:spPr>
          <a:xfrm rot="10800000" flipH="1" flipV="1">
            <a:off x="395288" y="2390419"/>
            <a:ext cx="3174" cy="127000"/>
          </a:xfrm>
          <a:prstGeom prst="bentConnector3">
            <a:avLst>
              <a:gd name="adj1" fmla="val -7202268"/>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26</a:t>
            </a:fld>
            <a:endParaRPr lang="en-US" dirty="0"/>
          </a:p>
        </p:txBody>
      </p:sp>
      <p:sp>
        <p:nvSpPr>
          <p:cNvPr id="21" name="Title 20"/>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6"/>
          <p:cNvSpPr txBox="1">
            <a:spLocks noChangeArrowheads="1"/>
          </p:cNvSpPr>
          <p:nvPr/>
        </p:nvSpPr>
        <p:spPr bwMode="auto">
          <a:xfrm>
            <a:off x="5257800" y="1404938"/>
            <a:ext cx="3505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Next are summaries of the solutions relative to each base station.</a:t>
            </a:r>
          </a:p>
          <a:p>
            <a:pPr eaLnBrk="1" hangingPunct="1"/>
            <a:endParaRPr lang="en-US" sz="2400"/>
          </a:p>
          <a:p>
            <a:pPr eaLnBrk="1" hangingPunct="1"/>
            <a:r>
              <a:rPr lang="en-US" sz="2400"/>
              <a:t>We’ll discuss this a few minutes, but, for now, simply be aware that OPUS “solves” each baseline separately, then compares and averages these results to create the report.</a:t>
            </a:r>
          </a:p>
        </p:txBody>
      </p:sp>
      <p:sp>
        <p:nvSpPr>
          <p:cNvPr id="32774" name="TextBox 19"/>
          <p:cNvSpPr txBox="1">
            <a:spLocks noChangeArrowheads="1"/>
          </p:cNvSpPr>
          <p:nvPr/>
        </p:nvSpPr>
        <p:spPr bwMode="auto">
          <a:xfrm>
            <a:off x="174625" y="1404938"/>
            <a:ext cx="5029200" cy="502920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REMOTE STATION INFORMATION</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27</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6"/>
          <p:cNvSpPr txBox="1">
            <a:spLocks noChangeArrowheads="1"/>
          </p:cNvSpPr>
          <p:nvPr/>
        </p:nvSpPr>
        <p:spPr bwMode="auto">
          <a:xfrm>
            <a:off x="5421313" y="1633538"/>
            <a:ext cx="35052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Here we see the best guess for “my” </a:t>
            </a:r>
            <a:r>
              <a:rPr lang="en-US" sz="2400" dirty="0" smtClean="0"/>
              <a:t>mark’s a </a:t>
            </a:r>
            <a:r>
              <a:rPr lang="en-US" sz="2400" dirty="0"/>
              <a:t>priori information. This</a:t>
            </a:r>
            <a:br>
              <a:rPr lang="en-US" sz="2400" dirty="0"/>
            </a:br>
            <a:r>
              <a:rPr lang="en-US" sz="2400" dirty="0" smtClean="0"/>
              <a:t>includes the </a:t>
            </a:r>
            <a:r>
              <a:rPr lang="en-US" sz="2400" dirty="0"/>
              <a:t>information I provided when I uploaded the data file to </a:t>
            </a:r>
            <a:r>
              <a:rPr lang="en-US" sz="2400" dirty="0" smtClean="0"/>
              <a:t>OPUS Static </a:t>
            </a:r>
            <a:r>
              <a:rPr lang="en-US" sz="2400" dirty="0"/>
              <a:t>and a crude point position solution. Remember that these are also in the ITRF.</a:t>
            </a:r>
          </a:p>
        </p:txBody>
      </p:sp>
      <p:sp>
        <p:nvSpPr>
          <p:cNvPr id="20" name="TextBox 19"/>
          <p:cNvSpPr txBox="1"/>
          <p:nvPr/>
        </p:nvSpPr>
        <p:spPr>
          <a:xfrm>
            <a:off x="100013" y="136048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REMOTE </a:t>
            </a:r>
            <a:r>
              <a:rPr lang="en-US" sz="800" dirty="0">
                <a:latin typeface="Courier New" pitchFamily="49" charset="0"/>
                <a:cs typeface="Courier New" pitchFamily="49" charset="0"/>
              </a:rPr>
              <a:t>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3799" name="TextBox 15"/>
          <p:cNvSpPr txBox="1">
            <a:spLocks noChangeArrowheads="1"/>
          </p:cNvSpPr>
          <p:nvPr/>
        </p:nvSpPr>
        <p:spPr bwMode="auto">
          <a:xfrm>
            <a:off x="114300" y="1601788"/>
            <a:ext cx="5005388" cy="1200329"/>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28</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6"/>
          <p:cNvSpPr txBox="1">
            <a:spLocks noChangeArrowheads="1"/>
          </p:cNvSpPr>
          <p:nvPr/>
        </p:nvSpPr>
        <p:spPr bwMode="auto">
          <a:xfrm>
            <a:off x="5360988" y="2062163"/>
            <a:ext cx="3505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the associated “blocks”, the estimated adjustment and resulting coordinates </a:t>
            </a:r>
            <a:r>
              <a:rPr lang="en-US" sz="2400" dirty="0" smtClean="0"/>
              <a:t>for “my” mark from </a:t>
            </a:r>
            <a:r>
              <a:rPr lang="en-US" sz="2400" dirty="0"/>
              <a:t>each baseline solution are shown.</a:t>
            </a:r>
          </a:p>
        </p:txBody>
      </p:sp>
      <p:sp>
        <p:nvSpPr>
          <p:cNvPr id="20" name="TextBox 19"/>
          <p:cNvSpPr txBox="1"/>
          <p:nvPr/>
        </p:nvSpPr>
        <p:spPr>
          <a:xfrm>
            <a:off x="188913" y="12144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REMOTE </a:t>
            </a:r>
            <a:r>
              <a:rPr lang="en-US" sz="800" dirty="0">
                <a:latin typeface="Courier New" pitchFamily="49" charset="0"/>
                <a:cs typeface="Courier New" pitchFamily="49" charset="0"/>
              </a:rPr>
              <a:t>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34823" name="TextBox 15"/>
          <p:cNvSpPr txBox="1">
            <a:spLocks noChangeArrowheads="1"/>
          </p:cNvSpPr>
          <p:nvPr/>
        </p:nvSpPr>
        <p:spPr bwMode="auto">
          <a:xfrm>
            <a:off x="207963" y="2678113"/>
            <a:ext cx="4875053" cy="107721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29</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6"/>
          <p:cNvSpPr txBox="1">
            <a:spLocks noChangeArrowheads="1"/>
          </p:cNvSpPr>
          <p:nvPr/>
        </p:nvSpPr>
        <p:spPr bwMode="auto">
          <a:xfrm>
            <a:off x="398033" y="1271419"/>
            <a:ext cx="83141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I’m an informal speaker, so feel free to ask questions.</a:t>
            </a:r>
          </a:p>
          <a:p>
            <a:pPr eaLnBrk="1" hangingPunct="1"/>
            <a:endParaRPr lang="en-US" sz="2400" dirty="0"/>
          </a:p>
          <a:p>
            <a:pPr eaLnBrk="1" hangingPunct="1"/>
            <a:r>
              <a:rPr lang="en-US" sz="2400" dirty="0"/>
              <a:t>I will show examples of the web pages for completeness, but I am assuming a basic familiarity with the existing OPUS web sites. If you find any discussion about a web page too terse, ask for clarification.</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a:t>
            </a:fld>
            <a:endParaRPr lang="en-US" dirty="0"/>
          </a:p>
        </p:txBody>
      </p:sp>
      <p:sp>
        <p:nvSpPr>
          <p:cNvPr id="6" name="Title 5"/>
          <p:cNvSpPr>
            <a:spLocks noGrp="1"/>
          </p:cNvSpPr>
          <p:nvPr>
            <p:ph type="title"/>
          </p:nvPr>
        </p:nvSpPr>
        <p:spPr/>
        <p:txBody>
          <a:bodyPr/>
          <a:lstStyle/>
          <a:p>
            <a:pPr algn="l"/>
            <a:r>
              <a:rPr lang="en-US" dirty="0" smtClean="0"/>
              <a:t>Questions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6"/>
          <p:cNvSpPr txBox="1">
            <a:spLocks noChangeArrowheads="1"/>
          </p:cNvSpPr>
          <p:nvPr/>
        </p:nvSpPr>
        <p:spPr bwMode="auto">
          <a:xfrm>
            <a:off x="5464175" y="2036763"/>
            <a:ext cx="34671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Near the top, in light blue, you can see the pieces need to compute the estimated (NEW) L1 phase </a:t>
            </a:r>
            <a:r>
              <a:rPr lang="en-US" sz="2400" dirty="0" smtClean="0"/>
              <a:t>center for “my” mark.</a:t>
            </a:r>
            <a:endParaRPr lang="en-US" sz="2400" dirty="0"/>
          </a:p>
          <a:p>
            <a:pPr eaLnBrk="1" hangingPunct="1"/>
            <a:endParaRPr lang="en-US" sz="2400" dirty="0"/>
          </a:p>
          <a:p>
            <a:pPr eaLnBrk="1" hangingPunct="1"/>
            <a:r>
              <a:rPr lang="en-US" sz="2400" dirty="0"/>
              <a:t>Below, in light green, are the three estimates from the each baseline.</a:t>
            </a:r>
          </a:p>
        </p:txBody>
      </p:sp>
      <p:sp>
        <p:nvSpPr>
          <p:cNvPr id="20" name="TextBox 19"/>
          <p:cNvSpPr txBox="1"/>
          <p:nvPr/>
        </p:nvSpPr>
        <p:spPr>
          <a:xfrm>
            <a:off x="280988" y="1219200"/>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REMOTE </a:t>
            </a:r>
            <a:r>
              <a:rPr lang="en-US" sz="800" dirty="0">
                <a:latin typeface="Courier New" pitchFamily="49" charset="0"/>
                <a:cs typeface="Courier New" pitchFamily="49" charset="0"/>
              </a:rPr>
              <a:t>STATION INFORMATION</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p>
          <a:p>
            <a:pPr eaLnBrk="1" hangingPunct="1"/>
            <a:r>
              <a:rPr lang="en-US" sz="800" dirty="0" smtClean="0">
                <a:latin typeface="Courier New" pitchFamily="49" charset="0"/>
                <a:cs typeface="Courier New" pitchFamily="49" charset="0"/>
              </a:rPr>
              <a:t>  MONUMENT: NO DOMES NUMBER </a:t>
            </a:r>
          </a:p>
          <a:p>
            <a:pPr eaLnBrk="1" hangingPunct="1"/>
            <a:r>
              <a:rPr lang="en-US" sz="800" dirty="0" smtClean="0">
                <a:latin typeface="Courier New" pitchFamily="49" charset="0"/>
                <a:cs typeface="Courier New" pitchFamily="49" charset="0"/>
              </a:rPr>
              <a:t> XYZ  -2498423.1731  -3802819.9848   4454736.5832  MON @ 2009.1595 (M)</a:t>
            </a:r>
          </a:p>
          <a:p>
            <a:pPr eaLnBrk="1" hangingPunct="1"/>
            <a:r>
              <a:rPr lang="en-US" sz="800" dirty="0" smtClean="0">
                <a:latin typeface="Courier New" pitchFamily="49" charset="0"/>
                <a:cs typeface="Courier New" pitchFamily="49" charset="0"/>
              </a:rPr>
              <a:t> NEU        -0.0006         0.0004         1.5209  MON TO ARP (M)</a:t>
            </a:r>
          </a:p>
          <a:p>
            <a:pPr eaLnBrk="1" hangingPunct="1"/>
            <a:r>
              <a:rPr lang="en-US" sz="800" dirty="0" smtClean="0">
                <a:latin typeface="Courier New" pitchFamily="49" charset="0"/>
                <a:cs typeface="Courier New" pitchFamily="49" charset="0"/>
              </a:rPr>
              <a:t> NEU         0.0006        -0.0004         0.0919  ARP TO L1 PHASE CENTER (M)</a:t>
            </a:r>
          </a:p>
          <a:p>
            <a:pPr eaLnBrk="1" hangingPunct="1"/>
            <a:r>
              <a:rPr lang="en-US" sz="800" dirty="0" smtClean="0">
                <a:latin typeface="Courier New" pitchFamily="49" charset="0"/>
                <a:cs typeface="Courier New" pitchFamily="49" charset="0"/>
              </a:rPr>
              <a:t> NEU        -0.0001        -0.0006         0.1204  ARP TO L2 PHASE CENTER (M)</a:t>
            </a:r>
          </a:p>
          <a:p>
            <a:pPr eaLnBrk="1" hangingPunct="1"/>
            <a:r>
              <a:rPr lang="en-US" sz="800" dirty="0" smtClean="0">
                <a:latin typeface="Courier New" pitchFamily="49" charset="0"/>
                <a:cs typeface="Courier New" pitchFamily="49" charset="0"/>
              </a:rPr>
              <a:t> XYZ        -0.5947        -0.9059         1.0673  MON TO ARP</a:t>
            </a:r>
          </a:p>
          <a:p>
            <a:pPr eaLnBrk="1" hangingPunct="1"/>
            <a:r>
              <a:rPr lang="en-US" sz="800" dirty="0" smtClean="0">
                <a:latin typeface="Courier New" pitchFamily="49" charset="0"/>
                <a:cs typeface="Courier New" pitchFamily="49" charset="0"/>
              </a:rPr>
              <a:t> XYZ        -0.0360        -0.0541         0.0649  ARP TO L1 PHASE CENTER</a:t>
            </a:r>
          </a:p>
          <a:p>
            <a:pPr eaLnBrk="1" hangingPunct="1"/>
            <a:r>
              <a:rPr lang="en-US" sz="800" dirty="0" smtClean="0">
                <a:latin typeface="Courier New" pitchFamily="49" charset="0"/>
                <a:cs typeface="Courier New" pitchFamily="49" charset="0"/>
              </a:rPr>
              <a:t> XYZ  -2498423.8038  -3802820.9448   4454737.7153  L1 PHS CEN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p367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-0.1436         0.0600         0.1569  + XYZ ADJUSTMENTS</a:t>
            </a:r>
          </a:p>
          <a:p>
            <a:pPr eaLnBrk="1" hangingPunct="1"/>
            <a:r>
              <a:rPr lang="en-US" sz="800" dirty="0" smtClean="0">
                <a:latin typeface="Courier New" pitchFamily="49" charset="0"/>
                <a:cs typeface="Courier New" pitchFamily="49" charset="0"/>
              </a:rPr>
              <a:t> XYZ  -2498423.9474  -3802820.8848   4454737.8722  NEW L1 PHS CEN @ 2009.1596</a:t>
            </a:r>
          </a:p>
          <a:p>
            <a:pPr eaLnBrk="1" hangingPunct="1"/>
            <a:r>
              <a:rPr lang="en-US" sz="800" dirty="0" smtClean="0">
                <a:latin typeface="Courier New" pitchFamily="49" charset="0"/>
                <a:cs typeface="Courier New" pitchFamily="49" charset="0"/>
              </a:rPr>
              <a:t> XYZ  -2498423.9114  -3802820.8307   4454737.8073  NEW ARP @ 2009.1596</a:t>
            </a:r>
          </a:p>
          <a:p>
            <a:pPr eaLnBrk="1" hangingPunct="1"/>
            <a:r>
              <a:rPr lang="en-US" sz="800" dirty="0" smtClean="0">
                <a:latin typeface="Courier New" pitchFamily="49" charset="0"/>
                <a:cs typeface="Courier New" pitchFamily="49" charset="0"/>
              </a:rPr>
              <a:t> XYZ  -2498423.3167  -3802819.9248   4454736.7401  NEW MON @ 2009.1596</a:t>
            </a:r>
          </a:p>
          <a:p>
            <a:pPr eaLnBrk="1" hangingPunct="1"/>
            <a:r>
              <a:rPr lang="en-US" sz="800" dirty="0" smtClean="0">
                <a:latin typeface="Courier New" pitchFamily="49" charset="0"/>
                <a:cs typeface="Courier New" pitchFamily="49" charset="0"/>
              </a:rPr>
              <a:t> LLH  44 35  7.92697  236 41 43.42270    107.2233  NEW L1 PHS CEN @ 2009.1596</a:t>
            </a:r>
          </a:p>
          <a:p>
            <a:pPr eaLnBrk="1" hangingPunct="1"/>
            <a:r>
              <a:rPr lang="en-US" sz="800" dirty="0" smtClean="0">
                <a:latin typeface="Courier New" pitchFamily="49" charset="0"/>
                <a:cs typeface="Courier New" pitchFamily="49" charset="0"/>
              </a:rPr>
              <a:t> LLH  44 35  7.92695  236 41 43.42271    107.1315  NEW ARP @ 2009.1596</a:t>
            </a:r>
          </a:p>
          <a:p>
            <a:pPr eaLnBrk="1" hangingPunct="1"/>
            <a:r>
              <a:rPr lang="en-US" sz="800" dirty="0" smtClean="0">
                <a:latin typeface="Courier New" pitchFamily="49" charset="0"/>
                <a:cs typeface="Courier New" pitchFamily="49" charset="0"/>
              </a:rPr>
              <a:t> LLH  44 35  7.92697  236 41 43.42270    105.6105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-0.1442         0.0593         0.1557  + XYZ ADJUSTMENTS</a:t>
            </a:r>
          </a:p>
          <a:p>
            <a:pPr eaLnBrk="1" hangingPunct="1"/>
            <a:r>
              <a:rPr lang="en-US" sz="800" dirty="0" smtClean="0">
                <a:latin typeface="Courier New" pitchFamily="49" charset="0"/>
                <a:cs typeface="Courier New" pitchFamily="49" charset="0"/>
              </a:rPr>
              <a:t> XYZ  -2498423.9480  -3802820.8855   4454737.8710  NEW L1 PHS CEN @ 2009.1596</a:t>
            </a:r>
          </a:p>
          <a:p>
            <a:pPr eaLnBrk="1" hangingPunct="1"/>
            <a:r>
              <a:rPr lang="en-US" sz="800" dirty="0" smtClean="0">
                <a:latin typeface="Courier New" pitchFamily="49" charset="0"/>
                <a:cs typeface="Courier New" pitchFamily="49" charset="0"/>
              </a:rPr>
              <a:t> XYZ  -2498423.9120  -3802820.8314   4454737.8061  NEW ARP @ 2009.1596</a:t>
            </a:r>
          </a:p>
          <a:p>
            <a:pPr eaLnBrk="1" hangingPunct="1"/>
            <a:r>
              <a:rPr lang="en-US" sz="800" dirty="0" smtClean="0">
                <a:latin typeface="Courier New" pitchFamily="49" charset="0"/>
                <a:cs typeface="Courier New" pitchFamily="49" charset="0"/>
              </a:rPr>
              <a:t> XYZ  -2498423.3173  -3802819.9255   4454736.7389  NEW MON @ 2009.1596</a:t>
            </a:r>
          </a:p>
          <a:p>
            <a:pPr eaLnBrk="1" hangingPunct="1"/>
            <a:r>
              <a:rPr lang="en-US" sz="800" dirty="0" smtClean="0">
                <a:latin typeface="Courier New" pitchFamily="49" charset="0"/>
                <a:cs typeface="Courier New" pitchFamily="49" charset="0"/>
              </a:rPr>
              <a:t> LLH  44 35  7.92692  236 41 43.42269    107.2232  NEW L1 PHS CEN @ 2009.1596</a:t>
            </a:r>
          </a:p>
          <a:p>
            <a:pPr eaLnBrk="1" hangingPunct="1"/>
            <a:r>
              <a:rPr lang="en-US" sz="800" dirty="0" smtClean="0">
                <a:latin typeface="Courier New" pitchFamily="49" charset="0"/>
                <a:cs typeface="Courier New" pitchFamily="49" charset="0"/>
              </a:rPr>
              <a:t> LLH  44 35  7.92690  236 41 43.42271    107.1313  NEW ARP @ 2009.1596</a:t>
            </a:r>
          </a:p>
          <a:p>
            <a:pPr eaLnBrk="1" hangingPunct="1"/>
            <a:r>
              <a:rPr lang="en-US" sz="800" dirty="0" smtClean="0">
                <a:latin typeface="Courier New" pitchFamily="49" charset="0"/>
                <a:cs typeface="Courier New" pitchFamily="49" charset="0"/>
              </a:rPr>
              <a:t> LLH  44 35  7.92692  236 41 43.42269    105.6104  NEW MON @ 2009.1596</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lpsb</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XYZ        -0.1409         0.0566         0.1529  + XYZ ADJUSTMENTS</a:t>
            </a:r>
          </a:p>
          <a:p>
            <a:pPr eaLnBrk="1" hangingPunct="1"/>
            <a:r>
              <a:rPr lang="en-US" sz="800" dirty="0" smtClean="0">
                <a:latin typeface="Courier New" pitchFamily="49" charset="0"/>
                <a:cs typeface="Courier New" pitchFamily="49" charset="0"/>
              </a:rPr>
              <a:t> XYZ  -2498423.9447  -3802820.8882   4454737.8682  NEW L1 PHS CEN @ 2009.1596</a:t>
            </a:r>
          </a:p>
          <a:p>
            <a:pPr eaLnBrk="1" hangingPunct="1"/>
            <a:r>
              <a:rPr lang="en-US" sz="800" dirty="0" smtClean="0">
                <a:latin typeface="Courier New" pitchFamily="49" charset="0"/>
                <a:cs typeface="Courier New" pitchFamily="49" charset="0"/>
              </a:rPr>
              <a:t> XYZ  -2498423.9087  -3802820.8340   4454737.8033  NEW ARP @ 2009.1596</a:t>
            </a:r>
          </a:p>
          <a:p>
            <a:pPr eaLnBrk="1" hangingPunct="1"/>
            <a:r>
              <a:rPr lang="en-US" sz="800" dirty="0" smtClean="0">
                <a:latin typeface="Courier New" pitchFamily="49" charset="0"/>
                <a:cs typeface="Courier New" pitchFamily="49" charset="0"/>
              </a:rPr>
              <a:t> XYZ  -2498423.3140  -3802819.9282   4454736.7361  NEW MON @ 2009.1596</a:t>
            </a:r>
          </a:p>
          <a:p>
            <a:pPr eaLnBrk="1" hangingPunct="1"/>
            <a:r>
              <a:rPr lang="en-US" sz="800" dirty="0" smtClean="0">
                <a:latin typeface="Courier New" pitchFamily="49" charset="0"/>
                <a:cs typeface="Courier New" pitchFamily="49" charset="0"/>
              </a:rPr>
              <a:t> LLH  44 35  7.92684  236 41 43.42288    107.2215  NEW L1 PHS CEN @ 2009.1596</a:t>
            </a:r>
          </a:p>
          <a:p>
            <a:pPr eaLnBrk="1" hangingPunct="1"/>
            <a:r>
              <a:rPr lang="en-US" sz="800" dirty="0" smtClean="0">
                <a:latin typeface="Courier New" pitchFamily="49" charset="0"/>
                <a:cs typeface="Courier New" pitchFamily="49" charset="0"/>
              </a:rPr>
              <a:t> LLH  44 35  7.92683  236 41 43.42290    107.1296  NEW ARP @ 2009.1596</a:t>
            </a:r>
          </a:p>
          <a:p>
            <a:pPr eaLnBrk="1" hangingPunct="1"/>
            <a:r>
              <a:rPr lang="en-US" sz="800" dirty="0" smtClean="0">
                <a:latin typeface="Courier New" pitchFamily="49" charset="0"/>
                <a:cs typeface="Courier New" pitchFamily="49" charset="0"/>
              </a:rPr>
              <a:t> LLH  44 35  7.92684  236 41 43.42288    105.6087  NEW MON @ 2009.1596</a:t>
            </a:r>
            <a:r>
              <a:rPr lang="en-US" sz="800" dirty="0">
                <a:cs typeface="+mn-cs"/>
              </a:rPr>
              <a:t/>
            </a:r>
            <a:br>
              <a:rPr lang="en-US" sz="800" dirty="0">
                <a:cs typeface="+mn-cs"/>
              </a:rPr>
            </a:br>
            <a:endParaRPr lang="en-US" sz="800" dirty="0">
              <a:latin typeface="Courier New" pitchFamily="49" charset="0"/>
              <a:cs typeface="Courier New" pitchFamily="49" charset="0"/>
            </a:endParaRPr>
          </a:p>
        </p:txBody>
      </p:sp>
      <p:sp>
        <p:nvSpPr>
          <p:cNvPr id="18" name="TextBox 17"/>
          <p:cNvSpPr txBox="1"/>
          <p:nvPr/>
        </p:nvSpPr>
        <p:spPr>
          <a:xfrm>
            <a:off x="373063" y="2984500"/>
            <a:ext cx="4754562" cy="122238"/>
          </a:xfrm>
          <a:prstGeom prst="rect">
            <a:avLst/>
          </a:prstGeom>
          <a:solidFill>
            <a:schemeClr val="accent1">
              <a:lumMod val="20000"/>
              <a:lumOff val="80000"/>
            </a:schemeClr>
          </a:solidFill>
          <a:ln w="12700">
            <a:noFill/>
          </a:ln>
        </p:spPr>
        <p:txBody>
          <a:bodyPr wrap="none" lIns="0" tIns="0" rIns="0" bIns="0">
            <a:spAutoFit/>
          </a:bodyPr>
          <a:lstStyle/>
          <a:p>
            <a:pPr eaLnBrk="1" hangingPunct="1"/>
            <a:r>
              <a:rPr lang="en-US" sz="800" dirty="0" smtClean="0">
                <a:latin typeface="Courier New" pitchFamily="49" charset="0"/>
                <a:cs typeface="Courier New" pitchFamily="49" charset="0"/>
              </a:rPr>
              <a:t> XYZ  -2498423.9474  -3802820.8848   4454737.8722  NEW L1 PHS CEN @ 2009.1596</a:t>
            </a:r>
          </a:p>
        </p:txBody>
      </p:sp>
      <p:sp>
        <p:nvSpPr>
          <p:cNvPr id="19" name="TextBox 18"/>
          <p:cNvSpPr txBox="1"/>
          <p:nvPr/>
        </p:nvSpPr>
        <p:spPr>
          <a:xfrm>
            <a:off x="373063" y="2847975"/>
            <a:ext cx="4203074" cy="123111"/>
          </a:xfrm>
          <a:prstGeom prst="rect">
            <a:avLst/>
          </a:prstGeom>
          <a:solidFill>
            <a:schemeClr val="accent1">
              <a:lumMod val="20000"/>
              <a:lumOff val="80000"/>
            </a:schemeClr>
          </a:solidFill>
          <a:ln w="12700">
            <a:noFill/>
          </a:ln>
        </p:spPr>
        <p:txBody>
          <a:bodyPr wrap="none" lIns="0" tIns="0" rIns="0" bIns="0">
            <a:spAutoFit/>
          </a:body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-0.1436         0.0600         0.1569  + XYZ ADJUSTMENTS</a:t>
            </a:r>
            <a:endParaRPr lang="en-US" sz="800" dirty="0">
              <a:latin typeface="Courier New" pitchFamily="49" charset="0"/>
              <a:cs typeface="Courier New" pitchFamily="49" charset="0"/>
            </a:endParaRPr>
          </a:p>
        </p:txBody>
      </p:sp>
      <p:sp>
        <p:nvSpPr>
          <p:cNvPr id="22" name="TextBox 21"/>
          <p:cNvSpPr txBox="1"/>
          <p:nvPr/>
        </p:nvSpPr>
        <p:spPr>
          <a:xfrm>
            <a:off x="373063" y="2498725"/>
            <a:ext cx="4507644" cy="123111"/>
          </a:xfrm>
          <a:prstGeom prst="rect">
            <a:avLst/>
          </a:prstGeom>
          <a:solidFill>
            <a:schemeClr val="accent1">
              <a:lumMod val="20000"/>
              <a:lumOff val="80000"/>
            </a:schemeClr>
          </a:solidFill>
          <a:ln w="12700">
            <a:noFill/>
          </a:ln>
        </p:spPr>
        <p:txBody>
          <a:bodyPr wrap="none" lIns="0" tIns="0" rIns="0" bIns="0">
            <a:spAutoFit/>
          </a:bodyPr>
          <a:lstStyle/>
          <a:p>
            <a:pPr eaLnBrk="1" hangingPunct="1"/>
            <a:r>
              <a:rPr lang="en-US" sz="800" dirty="0">
                <a:latin typeface="Courier New" pitchFamily="49" charset="0"/>
                <a:cs typeface="Courier New" pitchFamily="49" charset="0"/>
              </a:rPr>
              <a:t> </a:t>
            </a:r>
            <a:r>
              <a:rPr lang="en-US" sz="800" dirty="0" smtClean="0">
                <a:latin typeface="Courier New" pitchFamily="49" charset="0"/>
                <a:cs typeface="Courier New" pitchFamily="49" charset="0"/>
              </a:rPr>
              <a:t>XYZ  -2498423.8038  -3802820.9448   4454737.7153  L1 PHS CEN @ 2009.1596</a:t>
            </a:r>
          </a:p>
        </p:txBody>
      </p:sp>
      <p:cxnSp>
        <p:nvCxnSpPr>
          <p:cNvPr id="23" name="Elbow Connector 22"/>
          <p:cNvCxnSpPr>
            <a:stCxn id="22" idx="1"/>
            <a:endCxn id="19" idx="1"/>
          </p:cNvCxnSpPr>
          <p:nvPr/>
        </p:nvCxnSpPr>
        <p:spPr>
          <a:xfrm rot="10800000" flipV="1">
            <a:off x="373063" y="2560281"/>
            <a:ext cx="12700" cy="349250"/>
          </a:xfrm>
          <a:prstGeom prst="bentConnector3">
            <a:avLst>
              <a:gd name="adj1" fmla="val 1800000"/>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5851" name="TextBox 37"/>
          <p:cNvSpPr txBox="1">
            <a:spLocks noChangeArrowheads="1"/>
          </p:cNvSpPr>
          <p:nvPr/>
        </p:nvSpPr>
        <p:spPr bwMode="auto">
          <a:xfrm>
            <a:off x="354013" y="3224213"/>
            <a:ext cx="4264025" cy="123825"/>
          </a:xfrm>
          <a:prstGeom prst="rect">
            <a:avLst/>
          </a:prstGeom>
          <a:solidFill>
            <a:srgbClr val="AFFFA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-2498423.3167  -3802819.9248   4454736.7401  NEW MON @ 2009.1596</a:t>
            </a:r>
            <a:endParaRPr lang="en-US" sz="800" dirty="0">
              <a:latin typeface="Courier New" pitchFamily="49" charset="0"/>
              <a:cs typeface="Courier New" pitchFamily="49" charset="0"/>
            </a:endParaRPr>
          </a:p>
        </p:txBody>
      </p:sp>
      <p:sp>
        <p:nvSpPr>
          <p:cNvPr id="35852" name="TextBox 38"/>
          <p:cNvSpPr txBox="1">
            <a:spLocks noChangeArrowheads="1"/>
          </p:cNvSpPr>
          <p:nvPr/>
        </p:nvSpPr>
        <p:spPr bwMode="auto">
          <a:xfrm>
            <a:off x="373063" y="4327525"/>
            <a:ext cx="4264025" cy="123825"/>
          </a:xfrm>
          <a:prstGeom prst="rect">
            <a:avLst/>
          </a:prstGeom>
          <a:solidFill>
            <a:srgbClr val="AFFFA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-2498423.3173  -3802819.9255   4454736.7389  NEW MON @ 2009.1596</a:t>
            </a:r>
            <a:endParaRPr lang="en-US" sz="800" dirty="0">
              <a:latin typeface="Courier New" pitchFamily="49" charset="0"/>
              <a:cs typeface="Courier New" pitchFamily="49" charset="0"/>
            </a:endParaRPr>
          </a:p>
        </p:txBody>
      </p:sp>
      <p:sp>
        <p:nvSpPr>
          <p:cNvPr id="35853" name="TextBox 39"/>
          <p:cNvSpPr txBox="1">
            <a:spLocks noChangeArrowheads="1"/>
          </p:cNvSpPr>
          <p:nvPr/>
        </p:nvSpPr>
        <p:spPr bwMode="auto">
          <a:xfrm>
            <a:off x="373063" y="5391150"/>
            <a:ext cx="4264025" cy="122238"/>
          </a:xfrm>
          <a:prstGeom prst="rect">
            <a:avLst/>
          </a:prstGeom>
          <a:solidFill>
            <a:srgbClr val="AFFFA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XYZ  -2498423.3140  -3802819.9282   4454736.7361  NEW MON @ 2009.1596</a:t>
            </a:r>
            <a:endParaRPr lang="en-US" sz="800" dirty="0">
              <a:latin typeface="Courier New" pitchFamily="49" charset="0"/>
              <a:cs typeface="Courier New" pitchFamily="49" charset="0"/>
            </a:endParaRPr>
          </a:p>
        </p:txBody>
      </p:sp>
      <p:cxnSp>
        <p:nvCxnSpPr>
          <p:cNvPr id="41" name="Elbow Connector 40"/>
          <p:cNvCxnSpPr>
            <a:stCxn id="35851" idx="1"/>
            <a:endCxn id="35852" idx="1"/>
          </p:cNvCxnSpPr>
          <p:nvPr/>
        </p:nvCxnSpPr>
        <p:spPr>
          <a:xfrm rot="10800000" flipH="1" flipV="1">
            <a:off x="354013" y="3286125"/>
            <a:ext cx="19050" cy="1103313"/>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5852" idx="1"/>
          </p:cNvCxnSpPr>
          <p:nvPr/>
        </p:nvCxnSpPr>
        <p:spPr>
          <a:xfrm rot="10800000" flipV="1">
            <a:off x="373063" y="4389438"/>
            <a:ext cx="1587" cy="1092200"/>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73063" y="2909531"/>
            <a:ext cx="12700" cy="136088"/>
          </a:xfrm>
          <a:prstGeom prst="bentConnector3">
            <a:avLst>
              <a:gd name="adj1" fmla="val 1800000"/>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30</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6"/>
          <p:cNvSpPr txBox="1">
            <a:spLocks noChangeArrowheads="1"/>
          </p:cNvSpPr>
          <p:nvPr/>
        </p:nvSpPr>
        <p:spPr bwMode="auto">
          <a:xfrm>
            <a:off x="5551488" y="2698750"/>
            <a:ext cx="350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Following the baseline information are some </a:t>
            </a:r>
            <a:r>
              <a:rPr lang="en-US" sz="2400" dirty="0" smtClean="0"/>
              <a:t>“bluebook” records</a:t>
            </a:r>
            <a:r>
              <a:rPr lang="en-US" sz="2400" dirty="0"/>
              <a:t>…</a:t>
            </a:r>
          </a:p>
        </p:txBody>
      </p:sp>
      <p:sp>
        <p:nvSpPr>
          <p:cNvPr id="36870" name="TextBox 19"/>
          <p:cNvSpPr txBox="1">
            <a:spLocks noChangeArrowheads="1"/>
          </p:cNvSpPr>
          <p:nvPr/>
        </p:nvSpPr>
        <p:spPr bwMode="auto">
          <a:xfrm>
            <a:off x="315913" y="2473325"/>
            <a:ext cx="5057775" cy="2554288"/>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G-FILES</a:t>
            </a:r>
            <a:br>
              <a:rPr lang="en-US" sz="800" dirty="0">
                <a:latin typeface="Courier New" pitchFamily="49" charset="0"/>
                <a:cs typeface="Courier New" pitchFamily="49" charset="0"/>
              </a:rPr>
            </a:br>
            <a:r>
              <a:rPr lang="en-US" sz="800" dirty="0">
                <a:latin typeface="Courier New" pitchFamily="49" charset="0"/>
                <a:cs typeface="Courier New" pitchFamily="49" charset="0"/>
              </a:rPr>
              <a:t>                                          </a:t>
            </a:r>
            <a:br>
              <a:rPr lang="en-US" sz="800" dirty="0">
                <a:latin typeface="Courier New" pitchFamily="49" charset="0"/>
                <a:cs typeface="Courier New" pitchFamily="49" charset="0"/>
              </a:rPr>
            </a:br>
            <a:r>
              <a:rPr lang="en-US" sz="800" dirty="0" smtClean="0">
                <a:latin typeface="Courier New" pitchFamily="49" charset="0"/>
                <a:cs typeface="Courier New" pitchFamily="49" charset="0"/>
              </a:rPr>
              <a:t>Axx2009 228   9 228</a:t>
            </a:r>
          </a:p>
          <a:p>
            <a:pPr eaLnBrk="1" hangingPunct="1"/>
            <a:r>
              <a:rPr lang="en-US" sz="800" dirty="0" smtClean="0">
                <a:latin typeface="Courier New" pitchFamily="49" charset="0"/>
                <a:cs typeface="Courier New" pitchFamily="49" charset="0"/>
              </a:rPr>
              <a:t>B2009 228 5 0   9 228 659 1 page5 v1209.04IGS     126 1 2 27NGS   2013 4 1IFDDPX</a:t>
            </a:r>
          </a:p>
          <a:p>
            <a:pPr eaLnBrk="1" hangingPunct="1"/>
            <a:r>
              <a:rPr lang="en-US" sz="800" dirty="0" smtClean="0">
                <a:latin typeface="Courier New" pitchFamily="49" charset="0"/>
                <a:cs typeface="Courier New" pitchFamily="49" charset="0"/>
              </a:rPr>
              <a:t>IIGS08_1731          IGS   20130310</a:t>
            </a:r>
          </a:p>
          <a:p>
            <a:pPr eaLnBrk="1" hangingPunct="1"/>
            <a:r>
              <a:rPr lang="en-US" sz="800" dirty="0" smtClean="0">
                <a:latin typeface="Courier New" pitchFamily="49" charset="0"/>
                <a:cs typeface="Courier New" pitchFamily="49" charset="0"/>
              </a:rPr>
              <a:t>C00090001 -500013179    9  333690926   13    -809184   14 X0599ACORVX0599AP367</a:t>
            </a:r>
          </a:p>
          <a:p>
            <a:pPr eaLnBrk="1" hangingPunct="1"/>
            <a:r>
              <a:rPr lang="en-US" sz="800" dirty="0" smtClean="0">
                <a:latin typeface="Courier New" pitchFamily="49" charset="0"/>
                <a:cs typeface="Courier New" pitchFamily="49" charset="0"/>
              </a:rPr>
              <a:t>D  1  2  7622624  1  3 -7703796  2  3 -9121009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Axx2009 228   9 228</a:t>
            </a:r>
          </a:p>
          <a:p>
            <a:pPr eaLnBrk="1" hangingPunct="1"/>
            <a:r>
              <a:rPr lang="en-US" sz="800" dirty="0" smtClean="0">
                <a:latin typeface="Courier New" pitchFamily="49" charset="0"/>
                <a:cs typeface="Courier New" pitchFamily="49" charset="0"/>
              </a:rPr>
              <a:t>B2009 228 5 0   9 228 659 1 page5 v1209.04IGS     126 1 2 27NGS   2013 4 1IFDDPX</a:t>
            </a:r>
          </a:p>
          <a:p>
            <a:pPr eaLnBrk="1" hangingPunct="1"/>
            <a:r>
              <a:rPr lang="en-US" sz="800" dirty="0" smtClean="0">
                <a:latin typeface="Courier New" pitchFamily="49" charset="0"/>
                <a:cs typeface="Courier New" pitchFamily="49" charset="0"/>
              </a:rPr>
              <a:t>IIGS08_1731          IGS   20130310</a:t>
            </a:r>
          </a:p>
          <a:p>
            <a:pPr eaLnBrk="1" hangingPunct="1"/>
            <a:r>
              <a:rPr lang="en-US" sz="800" dirty="0" smtClean="0">
                <a:latin typeface="Courier New" pitchFamily="49" charset="0"/>
                <a:cs typeface="Courier New" pitchFamily="49" charset="0"/>
              </a:rPr>
              <a:t>C00090002  286163910   13  144713581   16  281166742   14 X0599ACORVX0599AP376</a:t>
            </a:r>
          </a:p>
          <a:p>
            <a:pPr eaLnBrk="1" hangingPunct="1"/>
            <a:r>
              <a:rPr lang="en-US" sz="800" dirty="0" smtClean="0">
                <a:latin typeface="Courier New" pitchFamily="49" charset="0"/>
                <a:cs typeface="Courier New" pitchFamily="49" charset="0"/>
              </a:rPr>
              <a:t>D  1  2  9425172  1  3 -7127185  2  3 -8313821</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Axx2009 228   9 228</a:t>
            </a:r>
          </a:p>
          <a:p>
            <a:pPr eaLnBrk="1" hangingPunct="1"/>
            <a:r>
              <a:rPr lang="en-US" sz="800" dirty="0" smtClean="0">
                <a:latin typeface="Courier New" pitchFamily="49" charset="0"/>
                <a:cs typeface="Courier New" pitchFamily="49" charset="0"/>
              </a:rPr>
              <a:t>B2009 228 5 0   9 228 659 1 page5 v1209.04IGS     126 1 2 27NGS   2013 4 1IFDDPX</a:t>
            </a:r>
          </a:p>
          <a:p>
            <a:pPr eaLnBrk="1" hangingPunct="1"/>
            <a:r>
              <a:rPr lang="en-US" sz="800" dirty="0" smtClean="0">
                <a:latin typeface="Courier New" pitchFamily="49" charset="0"/>
                <a:cs typeface="Courier New" pitchFamily="49" charset="0"/>
              </a:rPr>
              <a:t>IIGS08_1731          IGS   20130310</a:t>
            </a:r>
          </a:p>
          <a:p>
            <a:pPr eaLnBrk="1" hangingPunct="1"/>
            <a:r>
              <a:rPr lang="en-US" sz="800" dirty="0" smtClean="0">
                <a:latin typeface="Courier New" pitchFamily="49" charset="0"/>
                <a:cs typeface="Courier New" pitchFamily="49" charset="0"/>
              </a:rPr>
              <a:t>C00090003  -83955659   14 -440873764   24 -424704606   19 X0599ACORVX0599ALPSB</a:t>
            </a:r>
          </a:p>
          <a:p>
            <a:pPr eaLnBrk="1" hangingPunct="1"/>
            <a:r>
              <a:rPr lang="en-US" sz="800" dirty="0" smtClean="0">
                <a:latin typeface="Courier New" pitchFamily="49" charset="0"/>
                <a:cs typeface="Courier New" pitchFamily="49" charset="0"/>
              </a:rPr>
              <a:t>D  1  2  9388094  1  3 -8598156  2  3 -8890296</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31</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6"/>
          <p:cNvSpPr txBox="1">
            <a:spLocks noChangeArrowheads="1"/>
          </p:cNvSpPr>
          <p:nvPr/>
        </p:nvSpPr>
        <p:spPr bwMode="auto">
          <a:xfrm>
            <a:off x="5000625" y="2422525"/>
            <a:ext cx="36564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Following the Bluebook information are solution statistics and observation counts in tabular form ordered by </a:t>
            </a:r>
            <a:r>
              <a:rPr lang="en-US" sz="2400" dirty="0" smtClean="0"/>
              <a:t>baselines (rows</a:t>
            </a:r>
            <a:r>
              <a:rPr lang="en-US" sz="2400" dirty="0"/>
              <a:t>) and </a:t>
            </a:r>
            <a:r>
              <a:rPr lang="en-US" sz="2400" dirty="0" smtClean="0"/>
              <a:t>satellites (columns</a:t>
            </a:r>
            <a:r>
              <a:rPr lang="en-US" sz="2400" dirty="0"/>
              <a:t>)…</a:t>
            </a:r>
          </a:p>
        </p:txBody>
      </p:sp>
      <p:sp>
        <p:nvSpPr>
          <p:cNvPr id="37894" name="TextBox 19"/>
          <p:cNvSpPr txBox="1">
            <a:spLocks noChangeArrowheads="1"/>
          </p:cNvSpPr>
          <p:nvPr/>
        </p:nvSpPr>
        <p:spPr bwMode="auto">
          <a:xfrm>
            <a:off x="174625" y="2309813"/>
            <a:ext cx="4752975" cy="4032250"/>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POST-FIT RMS BY SATELLITE VS. BASELINE</a:t>
            </a:r>
          </a:p>
          <a:p>
            <a:pPr eaLnBrk="1" hangingPunct="1"/>
            <a:r>
              <a:rPr lang="en-US" sz="800" dirty="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p367-corv|  0.008  0.010  0.012    ...  0.006  0.011  0.005  0.014  0.010</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p367-corv|    ...  0.008  0.005    ...  0.011                            </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p376-corv|  0.009  0.010  0.016    ...  0.007  0.014  0.005  0.015  0.009</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p376-corv|    ...  0.007  0.005    ...  0.010                            </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0.009  0.010  0.013    ...    ...  0.017  0.005  0.013  0.009</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  0.009  0.004    ...  0.011                            </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OBS BY SATELLITE VS. BASELINE</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p367-corv|   2007    239    223    ...    239    170    239     97    198</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p367-corv|    ...    227    239    ...    136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p376-corv|   2002    239    238    ...    239    170    239     99    189</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p376-corv|    ...    220    239    ...    130                            </a:t>
            </a:r>
          </a:p>
          <a:p>
            <a:pPr eaLnBrk="1" hangingPunct="1"/>
            <a:r>
              <a:rPr lang="en-US" sz="800" dirty="0" smtClean="0">
                <a:latin typeface="Courier New" pitchFamily="49" charset="0"/>
                <a:cs typeface="Courier New" pitchFamily="49" charset="0"/>
              </a:rPr>
              <a:t>            OVERALL     03     06     07     08     10     13     16     19</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1725    239    222    ...    ...    129    239     98    194</a:t>
            </a:r>
          </a:p>
          <a:p>
            <a:pPr eaLnBrk="1" hangingPunct="1"/>
            <a:r>
              <a:rPr lang="en-US" sz="800" dirty="0" smtClean="0">
                <a:latin typeface="Courier New" pitchFamily="49" charset="0"/>
                <a:cs typeface="Courier New" pitchFamily="49" charset="0"/>
              </a:rPr>
              <a:t>                20     23     25     27     28</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lpsb-corv</a:t>
            </a:r>
            <a:r>
              <a:rPr lang="en-US" sz="800" dirty="0" smtClean="0">
                <a:latin typeface="Courier New" pitchFamily="49" charset="0"/>
                <a:cs typeface="Courier New" pitchFamily="49" charset="0"/>
              </a:rPr>
              <a:t>|    ...    229    239    ...    136</a:t>
            </a:r>
            <a:r>
              <a:rPr lang="en-US" sz="800" dirty="0" smtClean="0"/>
              <a:t/>
            </a:r>
            <a:br>
              <a:rPr lang="en-US" sz="800" dirty="0" smtClean="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32</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6"/>
          <p:cNvSpPr txBox="1">
            <a:spLocks noChangeArrowheads="1"/>
          </p:cNvSpPr>
          <p:nvPr/>
        </p:nvSpPr>
        <p:spPr bwMode="auto">
          <a:xfrm>
            <a:off x="228600" y="1344613"/>
            <a:ext cx="8682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These tables can be a challenge to read, especially for longer data spans, because the lines wrap in the standard 80-column format. Here’s the same table without line-wrapping and with the extra header lines removed.</a:t>
            </a:r>
          </a:p>
        </p:txBody>
      </p:sp>
      <p:sp>
        <p:nvSpPr>
          <p:cNvPr id="38918" name="TextBox 19"/>
          <p:cNvSpPr txBox="1">
            <a:spLocks noChangeArrowheads="1"/>
          </p:cNvSpPr>
          <p:nvPr/>
        </p:nvSpPr>
        <p:spPr bwMode="auto">
          <a:xfrm>
            <a:off x="228600" y="3359150"/>
            <a:ext cx="8618538" cy="2215991"/>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latin typeface="Courier New" pitchFamily="49" charset="0"/>
                <a:cs typeface="Courier New" pitchFamily="49" charset="0"/>
              </a:rPr>
              <a:t>                   POST-FIT RMS BY SATELLITE VS. BASELINE</a:t>
            </a:r>
          </a:p>
          <a:p>
            <a:pPr eaLnBrk="1" hangingPunct="1"/>
            <a:r>
              <a:rPr lang="en-US" sz="1000" dirty="0">
                <a:latin typeface="Courier New" pitchFamily="49" charset="0"/>
                <a:cs typeface="Courier New" pitchFamily="49" charset="0"/>
              </a:rPr>
              <a:t>                                                        </a:t>
            </a:r>
          </a:p>
          <a:p>
            <a:pPr eaLnBrk="1" hangingPunct="1"/>
            <a:r>
              <a:rPr lang="en-US" sz="1000" dirty="0" smtClean="0">
                <a:latin typeface="Courier New" pitchFamily="49" charset="0"/>
                <a:cs typeface="Courier New" pitchFamily="49" charset="0"/>
              </a:rPr>
              <a:t>           OVERALL     03     06     07     08     10     13     16     19     20     23     25     27     28</a:t>
            </a:r>
          </a:p>
          <a:p>
            <a:pPr eaLnBrk="1" hangingPunct="1"/>
            <a:r>
              <a:rPr lang="en-US" sz="1000" dirty="0" smtClean="0">
                <a:latin typeface="Courier New" pitchFamily="49" charset="0"/>
                <a:cs typeface="Courier New" pitchFamily="49" charset="0"/>
              </a:rPr>
              <a:t>p367-corv|  0.008   0.010  0.012    ...  0.006  0.011  0.005  0.014  0.010    ...  0.008  0.005    ...  0.011                            </a:t>
            </a:r>
          </a:p>
          <a:p>
            <a:pPr eaLnBrk="1" hangingPunct="1"/>
            <a:r>
              <a:rPr lang="en-US" sz="1000" dirty="0" smtClean="0">
                <a:latin typeface="Courier New" pitchFamily="49" charset="0"/>
                <a:cs typeface="Courier New" pitchFamily="49" charset="0"/>
              </a:rPr>
              <a:t>p376-corv|  0.009   0.010  0.016    ...  0.007  0.014  0.005  0.015  0.009    ...  0.007  0.005    ...  0.010                            </a:t>
            </a:r>
          </a:p>
          <a:p>
            <a:pPr eaLnBrk="1" hangingPunct="1"/>
            <a:r>
              <a:rPr lang="en-US" sz="1000" dirty="0" err="1" smtClean="0">
                <a:latin typeface="Courier New" pitchFamily="49" charset="0"/>
                <a:cs typeface="Courier New" pitchFamily="49" charset="0"/>
              </a:rPr>
              <a:t>lpsb-corv</a:t>
            </a:r>
            <a:r>
              <a:rPr lang="en-US" sz="1000" dirty="0" smtClean="0">
                <a:latin typeface="Courier New" pitchFamily="49" charset="0"/>
                <a:cs typeface="Courier New" pitchFamily="49" charset="0"/>
              </a:rPr>
              <a:t>|  0.009   0.010  0.013    ...    ...  0.017  0.005  0.013  0.009    ...  0.009  0.004    ...  0.011                            </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                        OBS BY SATELLITE VS. BASELINE</a:t>
            </a:r>
          </a:p>
          <a:p>
            <a:pPr eaLnBrk="1" hangingPunct="1"/>
            <a:r>
              <a:rPr lang="en-US" sz="1000" dirty="0" smtClean="0">
                <a:latin typeface="Courier New" pitchFamily="49" charset="0"/>
                <a:cs typeface="Courier New" pitchFamily="49" charset="0"/>
              </a:rPr>
              <a:t>                                                     </a:t>
            </a:r>
          </a:p>
          <a:p>
            <a:pPr eaLnBrk="1" hangingPunct="1"/>
            <a:r>
              <a:rPr lang="en-US" sz="1000" dirty="0" smtClean="0">
                <a:latin typeface="Courier New" pitchFamily="49" charset="0"/>
                <a:cs typeface="Courier New" pitchFamily="49" charset="0"/>
              </a:rPr>
              <a:t>            OVERALL     03     06     07     08     10     13     16     19     20     23     25     27     28 p367-corv|   2007      239    223    ...    239    170    239     97    198    ...    227    239    ...    136</a:t>
            </a:r>
          </a:p>
          <a:p>
            <a:pPr eaLnBrk="1" hangingPunct="1"/>
            <a:r>
              <a:rPr lang="en-US" sz="1000" dirty="0" smtClean="0">
                <a:latin typeface="Courier New" pitchFamily="49" charset="0"/>
                <a:cs typeface="Courier New" pitchFamily="49" charset="0"/>
              </a:rPr>
              <a:t>p376-corv|   2002      239    238    ...    239    170    239     99    189    ...    220    239    ...    130</a:t>
            </a:r>
          </a:p>
          <a:p>
            <a:pPr eaLnBrk="1" hangingPunct="1"/>
            <a:r>
              <a:rPr lang="en-US" sz="1000" dirty="0" err="1" smtClean="0">
                <a:latin typeface="Courier New" pitchFamily="49" charset="0"/>
                <a:cs typeface="Courier New" pitchFamily="49" charset="0"/>
              </a:rPr>
              <a:t>lpsb-corv</a:t>
            </a:r>
            <a:r>
              <a:rPr lang="en-US" sz="1000" dirty="0" smtClean="0">
                <a:latin typeface="Courier New" pitchFamily="49" charset="0"/>
                <a:cs typeface="Courier New" pitchFamily="49" charset="0"/>
              </a:rPr>
              <a:t>|   1725      239    222    ...    ...    129    239     98    194    ...    229    239    ...    136</a:t>
            </a:r>
            <a:r>
              <a:rPr lang="en-US" sz="800" dirty="0" smtClean="0"/>
              <a:t/>
            </a:r>
            <a:br>
              <a:rPr lang="en-US" sz="800" dirty="0" smtClean="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33</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Box 6"/>
          <p:cNvSpPr txBox="1">
            <a:spLocks noChangeArrowheads="1"/>
          </p:cNvSpPr>
          <p:nvPr/>
        </p:nvSpPr>
        <p:spPr bwMode="auto">
          <a:xfrm>
            <a:off x="228600" y="1189038"/>
            <a:ext cx="865187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					Next are covariance </a:t>
            </a:r>
            <a:br>
              <a:rPr lang="en-US" sz="2400" dirty="0"/>
            </a:br>
            <a:r>
              <a:rPr lang="en-US" sz="2400" dirty="0"/>
              <a:t>					matrices for the XYZ </a:t>
            </a:r>
            <a:br>
              <a:rPr lang="en-US" sz="2400" dirty="0"/>
            </a:br>
            <a:r>
              <a:rPr lang="en-US" sz="2400" dirty="0"/>
              <a:t>					and NEU vectors, and </a:t>
            </a:r>
            <a:br>
              <a:rPr lang="en-US" sz="2400" dirty="0"/>
            </a:br>
            <a:r>
              <a:rPr lang="en-US" sz="2400" dirty="0"/>
              <a:t>					the network horizontal </a:t>
            </a:r>
          </a:p>
          <a:p>
            <a:pPr eaLnBrk="1" hangingPunct="1"/>
            <a:r>
              <a:rPr lang="en-US" sz="2400" dirty="0"/>
              <a:t>					and vertical accuracy…</a:t>
            </a:r>
          </a:p>
          <a:p>
            <a:pPr eaLnBrk="1" hangingPunct="1"/>
            <a:endParaRPr lang="en-US" sz="2400" dirty="0"/>
          </a:p>
          <a:p>
            <a:pPr eaLnBrk="1" hangingPunct="1"/>
            <a:r>
              <a:rPr lang="en-US" sz="2400" dirty="0"/>
              <a:t>The network horizontal and vertical accuracies are a relatively new addition and will become the standard in the future.</a:t>
            </a:r>
          </a:p>
          <a:p>
            <a:pPr eaLnBrk="1" hangingPunct="1"/>
            <a:endParaRPr lang="en-US" sz="2400" dirty="0"/>
          </a:p>
          <a:p>
            <a:pPr eaLnBrk="1" hangingPunct="1"/>
            <a:r>
              <a:rPr lang="en-US" sz="2400" dirty="0"/>
              <a:t>Because of the way </a:t>
            </a:r>
            <a:r>
              <a:rPr lang="en-US" sz="2400" dirty="0" smtClean="0"/>
              <a:t>OPUS Static </a:t>
            </a:r>
            <a:r>
              <a:rPr lang="en-US" sz="2400" dirty="0"/>
              <a:t>works (now), these values are derived from empirically determined relationships in the CORS network plus statistics from the individual baseline solutions.</a:t>
            </a:r>
          </a:p>
        </p:txBody>
      </p:sp>
      <p:sp>
        <p:nvSpPr>
          <p:cNvPr id="39942" name="TextBox 19"/>
          <p:cNvSpPr txBox="1">
            <a:spLocks noChangeArrowheads="1"/>
          </p:cNvSpPr>
          <p:nvPr/>
        </p:nvSpPr>
        <p:spPr bwMode="auto">
          <a:xfrm>
            <a:off x="329800" y="1252913"/>
            <a:ext cx="4493538" cy="2062103"/>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latin typeface="Courier New" pitchFamily="49" charset="0"/>
                <a:cs typeface="Courier New" pitchFamily="49" charset="0"/>
              </a:rPr>
              <a:t> </a:t>
            </a:r>
            <a:r>
              <a:rPr lang="en-US" sz="1000" dirty="0" smtClean="0">
                <a:latin typeface="Courier New" pitchFamily="49" charset="0"/>
                <a:cs typeface="Courier New" pitchFamily="49" charset="0"/>
              </a:rPr>
              <a:t>Covariance Matrix for the xyz OPUS Position (meters^2).</a:t>
            </a:r>
          </a:p>
          <a:p>
            <a:pPr eaLnBrk="1" hangingPunct="1"/>
            <a:r>
              <a:rPr lang="en-US" sz="1000" dirty="0" smtClean="0">
                <a:latin typeface="Courier New" pitchFamily="49" charset="0"/>
                <a:cs typeface="Courier New" pitchFamily="49" charset="0"/>
              </a:rPr>
              <a:t>    0.0000009911     0.0000001335    -0.0000001012</a:t>
            </a:r>
          </a:p>
          <a:p>
            <a:pPr eaLnBrk="1" hangingPunct="1"/>
            <a:r>
              <a:rPr lang="en-US" sz="1000" dirty="0" smtClean="0">
                <a:latin typeface="Courier New" pitchFamily="49" charset="0"/>
                <a:cs typeface="Courier New" pitchFamily="49" charset="0"/>
              </a:rPr>
              <a:t>    0.0000001335     0.0000022244    -0.0000001684</a:t>
            </a:r>
          </a:p>
          <a:p>
            <a:pPr eaLnBrk="1" hangingPunct="1"/>
            <a:r>
              <a:rPr lang="en-US" sz="1000" dirty="0" smtClean="0">
                <a:latin typeface="Courier New" pitchFamily="49" charset="0"/>
                <a:cs typeface="Courier New" pitchFamily="49" charset="0"/>
              </a:rPr>
              <a:t>   -0.0000001012    -0.0000001684     0.0000016733</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 Covariance Matrix for the </a:t>
            </a:r>
            <a:r>
              <a:rPr lang="en-US" sz="1000" dirty="0" err="1" smtClean="0">
                <a:latin typeface="Courier New" pitchFamily="49" charset="0"/>
                <a:cs typeface="Courier New" pitchFamily="49" charset="0"/>
              </a:rPr>
              <a:t>enu</a:t>
            </a:r>
            <a:r>
              <a:rPr lang="en-US" sz="1000" dirty="0" smtClean="0">
                <a:latin typeface="Courier New" pitchFamily="49" charset="0"/>
                <a:cs typeface="Courier New" pitchFamily="49" charset="0"/>
              </a:rPr>
              <a:t> OPUS Position (meters^2).</a:t>
            </a:r>
          </a:p>
          <a:p>
            <a:pPr eaLnBrk="1" hangingPunct="1"/>
            <a:r>
              <a:rPr lang="en-US" sz="1000" dirty="0" smtClean="0">
                <a:latin typeface="Courier New" pitchFamily="49" charset="0"/>
                <a:cs typeface="Courier New" pitchFamily="49" charset="0"/>
              </a:rPr>
              <a:t>    0.0000012404    -0.0000003533     0.0000003721</a:t>
            </a:r>
          </a:p>
          <a:p>
            <a:pPr eaLnBrk="1" hangingPunct="1"/>
            <a:r>
              <a:rPr lang="en-US" sz="1000" dirty="0" smtClean="0">
                <a:latin typeface="Courier New" pitchFamily="49" charset="0"/>
                <a:cs typeface="Courier New" pitchFamily="49" charset="0"/>
              </a:rPr>
              <a:t>   -0.0000003533     0.0000016248    -0.0000001467</a:t>
            </a:r>
          </a:p>
          <a:p>
            <a:pPr eaLnBrk="1" hangingPunct="1"/>
            <a:r>
              <a:rPr lang="en-US" sz="1000" dirty="0" smtClean="0">
                <a:latin typeface="Courier New" pitchFamily="49" charset="0"/>
                <a:cs typeface="Courier New" pitchFamily="49" charset="0"/>
              </a:rPr>
              <a:t>    0.0000003721    -0.0000001467     0.0000020237</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 Horizontal network accuracy =    0.00296 meters.</a:t>
            </a:r>
          </a:p>
          <a:p>
            <a:pPr eaLnBrk="1" hangingPunct="1"/>
            <a:r>
              <a:rPr lang="en-US" sz="1000" dirty="0" smtClean="0">
                <a:latin typeface="Courier New" pitchFamily="49" charset="0"/>
                <a:cs typeface="Courier New" pitchFamily="49" charset="0"/>
              </a:rPr>
              <a:t> Vertical network accuracy   =    0.00279 meters.</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34</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6"/>
          <p:cNvSpPr txBox="1">
            <a:spLocks noChangeArrowheads="1"/>
          </p:cNvSpPr>
          <p:nvPr/>
        </p:nvSpPr>
        <p:spPr bwMode="auto">
          <a:xfrm>
            <a:off x="5191125" y="1228725"/>
            <a:ext cx="384016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Additional information </a:t>
            </a:r>
          </a:p>
          <a:p>
            <a:pPr eaLnBrk="1" hangingPunct="1"/>
            <a:r>
              <a:rPr lang="en-US" sz="2400" dirty="0"/>
              <a:t>related to the derivation </a:t>
            </a:r>
          </a:p>
          <a:p>
            <a:pPr eaLnBrk="1" hangingPunct="1"/>
            <a:r>
              <a:rPr lang="en-US" sz="2400" dirty="0"/>
              <a:t>of </a:t>
            </a:r>
            <a:r>
              <a:rPr lang="en-US" sz="2400" dirty="0" smtClean="0"/>
              <a:t>NAD 83(2011) </a:t>
            </a:r>
            <a:endParaRPr lang="en-US" sz="2400" dirty="0"/>
          </a:p>
          <a:p>
            <a:pPr eaLnBrk="1" hangingPunct="1"/>
            <a:r>
              <a:rPr lang="en-US" sz="2400" dirty="0"/>
              <a:t>vector components…</a:t>
            </a:r>
          </a:p>
          <a:p>
            <a:pPr eaLnBrk="1" hangingPunct="1"/>
            <a:endParaRPr lang="en-US" sz="2400" dirty="0"/>
          </a:p>
          <a:p>
            <a:pPr eaLnBrk="1" hangingPunct="1"/>
            <a:r>
              <a:rPr lang="en-US" sz="2400" dirty="0"/>
              <a:t>You’ll see four “blocks”: </a:t>
            </a:r>
          </a:p>
          <a:p>
            <a:pPr eaLnBrk="1" hangingPunct="1"/>
            <a:r>
              <a:rPr lang="en-US" sz="2400" dirty="0"/>
              <a:t>the reference sites’ ARP </a:t>
            </a:r>
          </a:p>
          <a:p>
            <a:pPr eaLnBrk="1" hangingPunct="1"/>
            <a:r>
              <a:rPr lang="en-US" sz="2400" dirty="0"/>
              <a:t>and MON coordinates, </a:t>
            </a:r>
          </a:p>
          <a:p>
            <a:pPr eaLnBrk="1" hangingPunct="1"/>
            <a:r>
              <a:rPr lang="en-US" sz="2400" dirty="0" smtClean="0"/>
              <a:t>The CORS velocities </a:t>
            </a:r>
            <a:r>
              <a:rPr lang="en-US" sz="2400" dirty="0"/>
              <a:t>and the </a:t>
            </a:r>
            <a:r>
              <a:rPr lang="en-US" sz="2400" dirty="0" smtClean="0"/>
              <a:t>solution </a:t>
            </a:r>
            <a:r>
              <a:rPr lang="en-US" sz="2400" dirty="0"/>
              <a:t>vector </a:t>
            </a:r>
          </a:p>
          <a:p>
            <a:pPr eaLnBrk="1" hangingPunct="1"/>
            <a:r>
              <a:rPr lang="en-US" sz="2400" dirty="0"/>
              <a:t>components all expressed in the NAD </a:t>
            </a:r>
            <a:r>
              <a:rPr lang="en-US" sz="2400" dirty="0" smtClean="0"/>
              <a:t>83(2011) </a:t>
            </a:r>
            <a:r>
              <a:rPr lang="en-US" sz="2400" dirty="0"/>
              <a:t>frame.</a:t>
            </a:r>
          </a:p>
        </p:txBody>
      </p:sp>
      <p:sp>
        <p:nvSpPr>
          <p:cNvPr id="40966" name="TextBox 19"/>
          <p:cNvSpPr txBox="1">
            <a:spLocks noChangeArrowheads="1"/>
          </p:cNvSpPr>
          <p:nvPr/>
        </p:nvSpPr>
        <p:spPr bwMode="auto">
          <a:xfrm>
            <a:off x="174625" y="1293813"/>
            <a:ext cx="4814888" cy="3540125"/>
          </a:xfrm>
          <a:prstGeom prst="rect">
            <a:avLst/>
          </a:prstGeom>
          <a:solidFill>
            <a:schemeClr val="bg1"/>
          </a:solidFill>
          <a:ln w="12700">
            <a:solidFill>
              <a:schemeClr val="accent1"/>
            </a:solidFill>
            <a:miter lim="800000"/>
            <a:headEnd/>
            <a:tailEnd/>
          </a:ln>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Derivation of NAD 83 vector components</a:t>
            </a:r>
          </a:p>
          <a:p>
            <a:pPr eaLnBrk="1" hangingPunct="1"/>
            <a:endParaRPr lang="en-US" sz="800" dirty="0">
              <a:latin typeface="Courier New" pitchFamily="49" charset="0"/>
              <a:cs typeface="Courier New" pitchFamily="49" charset="0"/>
            </a:endParaRPr>
          </a:p>
          <a:p>
            <a:pPr eaLnBrk="1" hangingPunct="1"/>
            <a:r>
              <a:rPr lang="en-US" sz="800" dirty="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Position of reference station ARP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pPr eaLnBrk="1" hangingPunct="1"/>
            <a:r>
              <a:rPr lang="en-US" sz="800" dirty="0" smtClean="0">
                <a:latin typeface="Courier New" pitchFamily="49" charset="0"/>
                <a:cs typeface="Courier New" pitchFamily="49" charset="0"/>
              </a:rPr>
              <a:t>       P367  -2548423.83050  -3769452.03475   4454655.77786    2010.00</a:t>
            </a:r>
          </a:p>
          <a:p>
            <a:pPr eaLnBrk="1" hangingPunct="1"/>
            <a:r>
              <a:rPr lang="en-US" sz="800" dirty="0" smtClean="0">
                <a:latin typeface="Courier New" pitchFamily="49" charset="0"/>
                <a:cs typeface="Courier New" pitchFamily="49" charset="0"/>
              </a:rPr>
              <a:t>       P376  -2469806.12636  -3788349.77024   4482853.37059    2010.00</a:t>
            </a:r>
          </a:p>
          <a:p>
            <a:pPr eaLnBrk="1" hangingPunct="1"/>
            <a:r>
              <a:rPr lang="en-US" sz="800" dirty="0" smtClean="0">
                <a:latin typeface="Courier New" pitchFamily="49" charset="0"/>
                <a:cs typeface="Courier New" pitchFamily="49" charset="0"/>
              </a:rPr>
              <a:t>       LPSB  -2506818.08131  -3846908.50868   4412266.23522    2010.00</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Position of reference station monument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pPr eaLnBrk="1" hangingPunct="1"/>
            <a:r>
              <a:rPr lang="en-US" sz="800" dirty="0" smtClean="0">
                <a:latin typeface="Courier New" pitchFamily="49" charset="0"/>
                <a:cs typeface="Courier New" pitchFamily="49" charset="0"/>
              </a:rPr>
              <a:t>       P367  -2548423.82720  -3769452.02985   4454655.77206    2010.00</a:t>
            </a:r>
          </a:p>
          <a:p>
            <a:pPr eaLnBrk="1" hangingPunct="1"/>
            <a:r>
              <a:rPr lang="en-US" sz="800" dirty="0" smtClean="0">
                <a:latin typeface="Courier New" pitchFamily="49" charset="0"/>
                <a:cs typeface="Courier New" pitchFamily="49" charset="0"/>
              </a:rPr>
              <a:t>       P376  -2469806.12316  -3788349.76534   4482853.36469    2010.00</a:t>
            </a:r>
          </a:p>
          <a:p>
            <a:pPr eaLnBrk="1" hangingPunct="1"/>
            <a:r>
              <a:rPr lang="en-US" sz="800" dirty="0" smtClean="0">
                <a:latin typeface="Courier New" pitchFamily="49" charset="0"/>
                <a:cs typeface="Courier New" pitchFamily="49" charset="0"/>
              </a:rPr>
              <a:t>       LPSB  -2506818.08131  -3846908.50868   4412266.23522    2010.00</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Velocity of reference station monument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       P367        -0.00560         0.00170        -0.00240</a:t>
            </a:r>
          </a:p>
          <a:p>
            <a:pPr eaLnBrk="1" hangingPunct="1"/>
            <a:r>
              <a:rPr lang="en-US" sz="800" dirty="0" smtClean="0">
                <a:latin typeface="Courier New" pitchFamily="49" charset="0"/>
                <a:cs typeface="Courier New" pitchFamily="49" charset="0"/>
              </a:rPr>
              <a:t>       P376        -0.00970         0.00190        -0.00370</a:t>
            </a:r>
          </a:p>
          <a:p>
            <a:pPr eaLnBrk="1" hangingPunct="1"/>
            <a:r>
              <a:rPr lang="en-US" sz="800" dirty="0" smtClean="0">
                <a:latin typeface="Courier New" pitchFamily="49" charset="0"/>
                <a:cs typeface="Courier New" pitchFamily="49" charset="0"/>
              </a:rPr>
              <a:t>       LPSB        -0.01070         0.00310        -0.00330</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Vectors from unknown station monument to reference station monument</a:t>
            </a:r>
          </a:p>
          <a:p>
            <a:pPr eaLnBrk="1" hangingPunct="1"/>
            <a:r>
              <a:rPr lang="en-US" sz="800" dirty="0" smtClean="0">
                <a:latin typeface="Courier New" pitchFamily="49" charset="0"/>
                <a:cs typeface="Courier New" pitchFamily="49" charset="0"/>
              </a:rPr>
              <a:t>  in NAD_83(2011)(EPOCH:2010.0000).</a:t>
            </a:r>
          </a:p>
          <a:p>
            <a:pPr eaLnBrk="1" hangingPunct="1"/>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a:t>
            </a:r>
            <a:r>
              <a:rPr lang="en-US" sz="800" dirty="0" err="1" smtClean="0">
                <a:latin typeface="Courier New" pitchFamily="49" charset="0"/>
                <a:cs typeface="Courier New" pitchFamily="49" charset="0"/>
              </a:rPr>
              <a:t>Yr</a:t>
            </a:r>
            <a:r>
              <a:rPr lang="en-US" sz="800" dirty="0" smtClean="0">
                <a:latin typeface="Courier New" pitchFamily="49" charset="0"/>
                <a:cs typeface="Courier New" pitchFamily="49" charset="0"/>
              </a:rPr>
              <a:t>-Y=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pPr eaLnBrk="1" hangingPunct="1"/>
            <a:r>
              <a:rPr lang="en-US" sz="800" dirty="0" smtClean="0">
                <a:latin typeface="Courier New" pitchFamily="49" charset="0"/>
                <a:cs typeface="Courier New" pitchFamily="49" charset="0"/>
              </a:rPr>
              <a:t>       P367    -50001.31320     33369.09515       -80.91994    2010.00</a:t>
            </a:r>
          </a:p>
          <a:p>
            <a:pPr eaLnBrk="1" hangingPunct="1"/>
            <a:r>
              <a:rPr lang="en-US" sz="800" dirty="0" smtClean="0">
                <a:latin typeface="Courier New" pitchFamily="49" charset="0"/>
                <a:cs typeface="Courier New" pitchFamily="49" charset="0"/>
              </a:rPr>
              <a:t>       P376     28616.39084     14471.35966     28116.67269    2010.00</a:t>
            </a:r>
          </a:p>
          <a:p>
            <a:pPr eaLnBrk="1" hangingPunct="1"/>
            <a:r>
              <a:rPr lang="en-US" sz="800" dirty="0" smtClean="0">
                <a:latin typeface="Courier New" pitchFamily="49" charset="0"/>
                <a:cs typeface="Courier New" pitchFamily="49" charset="0"/>
              </a:rPr>
              <a:t>       LPSB     -8395.56731    -44087.38368    -42470.45678    2010.00</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35</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Box 6"/>
          <p:cNvSpPr txBox="1">
            <a:spLocks noChangeArrowheads="1"/>
          </p:cNvSpPr>
          <p:nvPr/>
        </p:nvSpPr>
        <p:spPr bwMode="auto">
          <a:xfrm>
            <a:off x="5414963" y="2146300"/>
            <a:ext cx="37290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a:t>The state plane coordinates expressed using the international foot rather than meters …</a:t>
            </a:r>
          </a:p>
        </p:txBody>
      </p:sp>
      <p:sp>
        <p:nvSpPr>
          <p:cNvPr id="41990" name="TextBox 19"/>
          <p:cNvSpPr txBox="1">
            <a:spLocks noChangeArrowheads="1"/>
          </p:cNvSpPr>
          <p:nvPr/>
        </p:nvSpPr>
        <p:spPr bwMode="auto">
          <a:xfrm>
            <a:off x="255588" y="2293938"/>
            <a:ext cx="5030787" cy="1292662"/>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latin typeface="Courier New" pitchFamily="49" charset="0"/>
                <a:cs typeface="Courier New" pitchFamily="49" charset="0"/>
              </a:rPr>
              <a:t>       STATE PLANE COORDINATES - International Foot</a:t>
            </a:r>
          </a:p>
          <a:p>
            <a:pPr eaLnBrk="1" hangingPunct="1"/>
            <a:r>
              <a:rPr lang="en-US" sz="1000" dirty="0" smtClean="0">
                <a:latin typeface="Courier New" pitchFamily="49" charset="0"/>
                <a:cs typeface="Courier New" pitchFamily="49" charset="0"/>
              </a:rPr>
              <a:t> SPC (3601    OR N)</a:t>
            </a:r>
          </a:p>
          <a:p>
            <a:pPr eaLnBrk="1" hangingPunct="1"/>
            <a:r>
              <a:rPr lang="en-US" sz="1000" dirty="0" smtClean="0">
                <a:latin typeface="Courier New" pitchFamily="49" charset="0"/>
                <a:cs typeface="Courier New" pitchFamily="49" charset="0"/>
              </a:rPr>
              <a:t>Northing (Y) [feet]         347675.965</a:t>
            </a:r>
          </a:p>
          <a:p>
            <a:pPr eaLnBrk="1" hangingPunct="1"/>
            <a:r>
              <a:rPr lang="en-US" sz="1000" dirty="0" smtClean="0">
                <a:latin typeface="Courier New" pitchFamily="49" charset="0"/>
                <a:cs typeface="Courier New" pitchFamily="49" charset="0"/>
              </a:rPr>
              <a:t>Easting  (X) [feet]        7471572.917</a:t>
            </a:r>
          </a:p>
          <a:p>
            <a:pPr eaLnBrk="1" hangingPunct="1"/>
            <a:r>
              <a:rPr lang="en-US" sz="1000" dirty="0" smtClean="0">
                <a:latin typeface="Courier New" pitchFamily="49" charset="0"/>
                <a:cs typeface="Courier New" pitchFamily="49" charset="0"/>
              </a:rPr>
              <a:t>Convergence  [degrees]     -1.98897464</a:t>
            </a:r>
          </a:p>
          <a:p>
            <a:pPr eaLnBrk="1" hangingPunct="1"/>
            <a:r>
              <a:rPr lang="en-US" sz="1000" dirty="0" smtClean="0">
                <a:latin typeface="Courier New" pitchFamily="49" charset="0"/>
                <a:cs typeface="Courier New" pitchFamily="49" charset="0"/>
              </a:rPr>
              <a:t>Point Scale                 0.99994603</a:t>
            </a:r>
          </a:p>
          <a:p>
            <a:pPr eaLnBrk="1" hangingPunct="1"/>
            <a:r>
              <a:rPr lang="en-US" sz="1000" dirty="0" smtClean="0">
                <a:latin typeface="Courier New" pitchFamily="49" charset="0"/>
                <a:cs typeface="Courier New" pitchFamily="49" charset="0"/>
              </a:rPr>
              <a:t>Combined Factor             0.99992941</a:t>
            </a:r>
            <a:r>
              <a:rPr lang="en-US" sz="800" dirty="0"/>
              <a:t/>
            </a:r>
            <a:br>
              <a:rPr lang="en-US" sz="800" dirty="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36</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Box 6"/>
          <p:cNvSpPr txBox="1">
            <a:spLocks noChangeArrowheads="1"/>
          </p:cNvSpPr>
          <p:nvPr/>
        </p:nvSpPr>
        <p:spPr bwMode="auto">
          <a:xfrm>
            <a:off x="255588" y="3317337"/>
            <a:ext cx="835402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And, finally, the orthometric height derived using the best available gravimetric geoid rather than the hybrid geoid, GEOID12A in this case, defined as part of the NAVD 88.</a:t>
            </a:r>
          </a:p>
          <a:p>
            <a:pPr eaLnBrk="1" hangingPunct="1"/>
            <a:endParaRPr lang="en-US" sz="2400" dirty="0"/>
          </a:p>
          <a:p>
            <a:pPr eaLnBrk="1" hangingPunct="1"/>
            <a:r>
              <a:rPr lang="en-US" sz="2400" dirty="0" smtClean="0"/>
              <a:t>The hybrid geoids have provided consistency throughout the existence of the NAVD 88, but are now known to be inconsistent with the physical Earth. Current and future gravimetric geoids will rectify this inconsistency.</a:t>
            </a:r>
            <a:endParaRPr lang="en-US" sz="2400" dirty="0"/>
          </a:p>
        </p:txBody>
      </p:sp>
      <p:sp>
        <p:nvSpPr>
          <p:cNvPr id="41990" name="TextBox 19"/>
          <p:cNvSpPr txBox="1">
            <a:spLocks noChangeArrowheads="1"/>
          </p:cNvSpPr>
          <p:nvPr/>
        </p:nvSpPr>
        <p:spPr bwMode="auto">
          <a:xfrm>
            <a:off x="255588" y="1379552"/>
            <a:ext cx="7914635" cy="1908215"/>
          </a:xfrm>
          <a:prstGeom prst="rect">
            <a:avLst/>
          </a:prstGeom>
          <a:solidFill>
            <a:schemeClr val="bg1"/>
          </a:solidFill>
          <a:ln w="12700">
            <a:solidFill>
              <a:schemeClr val="accent1"/>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smtClean="0">
                <a:latin typeface="Courier New" pitchFamily="49" charset="0"/>
                <a:cs typeface="Courier New" pitchFamily="49" charset="0"/>
              </a:rPr>
              <a:t>              ** Orthometric Heights Above Future </a:t>
            </a:r>
            <a:r>
              <a:rPr lang="en-US" sz="1000" dirty="0" err="1" smtClean="0">
                <a:latin typeface="Courier New" pitchFamily="49" charset="0"/>
                <a:cs typeface="Courier New" pitchFamily="49" charset="0"/>
              </a:rPr>
              <a:t>Geopotential</a:t>
            </a:r>
            <a:r>
              <a:rPr lang="en-US" sz="1000" dirty="0" smtClean="0">
                <a:latin typeface="Courier New" pitchFamily="49" charset="0"/>
                <a:cs typeface="Courier New" pitchFamily="49" charset="0"/>
              </a:rPr>
              <a:t> Datum.</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Prototype orthometric heights are now being made available as a precursor to the completion</a:t>
            </a:r>
          </a:p>
          <a:p>
            <a:pPr eaLnBrk="1" hangingPunct="1"/>
            <a:r>
              <a:rPr lang="en-US" sz="1000" dirty="0" smtClean="0">
                <a:latin typeface="Courier New" pitchFamily="49" charset="0"/>
                <a:cs typeface="Courier New" pitchFamily="49" charset="0"/>
              </a:rPr>
              <a:t>of GRAV-D and the replacement of NAVD 88 with a new </a:t>
            </a:r>
            <a:r>
              <a:rPr lang="en-US" sz="1000" dirty="0" err="1" smtClean="0">
                <a:latin typeface="Courier New" pitchFamily="49" charset="0"/>
                <a:cs typeface="Courier New" pitchFamily="49" charset="0"/>
              </a:rPr>
              <a:t>geopotential</a:t>
            </a:r>
            <a:r>
              <a:rPr lang="en-US" sz="1000" dirty="0" smtClean="0">
                <a:latin typeface="Courier New" pitchFamily="49" charset="0"/>
                <a:cs typeface="Courier New" pitchFamily="49" charset="0"/>
              </a:rPr>
              <a:t> reference system.  The</a:t>
            </a:r>
          </a:p>
          <a:p>
            <a:pPr eaLnBrk="1" hangingPunct="1"/>
            <a:r>
              <a:rPr lang="en-US" sz="1000" dirty="0" smtClean="0">
                <a:latin typeface="Courier New" pitchFamily="49" charset="0"/>
                <a:cs typeface="Courier New" pitchFamily="49" charset="0"/>
              </a:rPr>
              <a:t>following height reflects the current best estimate of the true orthometric height, based on</a:t>
            </a:r>
          </a:p>
          <a:p>
            <a:pPr eaLnBrk="1" hangingPunct="1"/>
            <a:r>
              <a:rPr lang="en-US" sz="1000" dirty="0" smtClean="0">
                <a:latin typeface="Courier New" pitchFamily="49" charset="0"/>
                <a:cs typeface="Courier New" pitchFamily="49" charset="0"/>
              </a:rPr>
              <a:t>the existing gravimetric geoid model.  This height is subject to change as data and modeling</a:t>
            </a:r>
          </a:p>
          <a:p>
            <a:pPr eaLnBrk="1" hangingPunct="1"/>
            <a:r>
              <a:rPr lang="en-US" sz="1000" dirty="0" smtClean="0">
                <a:latin typeface="Courier New" pitchFamily="49" charset="0"/>
                <a:cs typeface="Courier New" pitchFamily="49" charset="0"/>
              </a:rPr>
              <a:t>for the gravimetric geoid change throughout the lifetime of the GRAV-D project, or as new </a:t>
            </a:r>
          </a:p>
          <a:p>
            <a:pPr eaLnBrk="1" hangingPunct="1"/>
            <a:r>
              <a:rPr lang="en-US" sz="1000" dirty="0" smtClean="0">
                <a:latin typeface="Courier New" pitchFamily="49" charset="0"/>
                <a:cs typeface="Courier New" pitchFamily="49" charset="0"/>
              </a:rPr>
              <a:t>realizations of the ITRF are adopted.  However, at the completion of GRAV-D, these heights will</a:t>
            </a:r>
          </a:p>
          <a:p>
            <a:pPr eaLnBrk="1" hangingPunct="1"/>
            <a:r>
              <a:rPr lang="en-US" sz="1000" dirty="0" smtClean="0">
                <a:latin typeface="Courier New" pitchFamily="49" charset="0"/>
                <a:cs typeface="Courier New" pitchFamily="49" charset="0"/>
              </a:rPr>
              <a:t>supersede the NAVD 88 heights</a:t>
            </a:r>
          </a:p>
          <a:p>
            <a:pPr eaLnBrk="1" hangingPunct="1"/>
            <a:endParaRPr lang="en-US" sz="1000" dirty="0" smtClean="0">
              <a:latin typeface="Courier New" pitchFamily="49" charset="0"/>
              <a:cs typeface="Courier New" pitchFamily="49" charset="0"/>
            </a:endParaRPr>
          </a:p>
          <a:p>
            <a:pPr eaLnBrk="1" hangingPunct="1"/>
            <a:r>
              <a:rPr lang="en-US" sz="1000" dirty="0" smtClean="0">
                <a:latin typeface="Courier New" pitchFamily="49" charset="0"/>
                <a:cs typeface="Courier New" pitchFamily="49" charset="0"/>
              </a:rPr>
              <a:t>APPROX ORTHO HGT:    127.492 (m) [PROTOTYPE (Computed using USGG2012,GRS80,IGS08)]</a:t>
            </a:r>
            <a:r>
              <a:rPr lang="en-US" sz="800" dirty="0" smtClean="0"/>
              <a:t/>
            </a:r>
            <a:br>
              <a:rPr lang="en-US" sz="800" dirty="0" smtClean="0"/>
            </a:b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37</a:t>
            </a:fld>
            <a:endParaRPr lang="en-US" dirty="0"/>
          </a:p>
        </p:txBody>
      </p:sp>
      <p:sp>
        <p:nvSpPr>
          <p:cNvPr id="2" name="Title 1"/>
          <p:cNvSpPr>
            <a:spLocks noGrp="1"/>
          </p:cNvSpPr>
          <p:nvPr>
            <p:ph type="title"/>
          </p:nvPr>
        </p:nvSpPr>
        <p:spPr/>
        <p:txBody>
          <a:bodyPr/>
          <a:lstStyle/>
          <a:p>
            <a:pPr algn="l"/>
            <a:r>
              <a:rPr lang="en-US" dirty="0" smtClean="0"/>
              <a:t>The Extended Report</a:t>
            </a:r>
            <a:endParaRPr lang="en-US" dirty="0"/>
          </a:p>
        </p:txBody>
      </p:sp>
    </p:spTree>
    <p:extLst>
      <p:ext uri="{BB962C8B-B14F-4D97-AF65-F5344CB8AC3E}">
        <p14:creationId xmlns:p14="http://schemas.microsoft.com/office/powerpoint/2010/main" val="22869162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1336" y="1377950"/>
            <a:ext cx="8593282" cy="3847207"/>
          </a:xfrm>
          <a:prstGeom prst="rect">
            <a:avLst/>
          </a:prstGeom>
          <a:noFill/>
        </p:spPr>
        <p:txBody>
          <a:bodyPr wrap="square">
            <a:spAutoFit/>
          </a:bodyPr>
          <a:lstStyle/>
          <a:p>
            <a:pPr indent="1588">
              <a:defRPr/>
            </a:pPr>
            <a:r>
              <a:rPr lang="en-US" sz="2400" dirty="0">
                <a:cs typeface="+mn-cs"/>
              </a:rPr>
              <a:t>If you’re uncomfortable with your results (we’re not, but speaking hypothetically), check your data first.</a:t>
            </a:r>
          </a:p>
          <a:p>
            <a:pPr marL="457200" indent="-228600">
              <a:buFont typeface="Arial" pitchFamily="34" charset="0"/>
              <a:buChar char="•"/>
              <a:defRPr/>
            </a:pPr>
            <a:r>
              <a:rPr lang="en-US" sz="2400" dirty="0">
                <a:cs typeface="+mn-cs"/>
              </a:rPr>
              <a:t>Your hardware manufacturer may provide QC software.</a:t>
            </a:r>
          </a:p>
          <a:p>
            <a:pPr marL="463550" lvl="1" indent="-234950">
              <a:buFont typeface="Arial" pitchFamily="34" charset="0"/>
              <a:buChar char="•"/>
              <a:defRPr/>
            </a:pPr>
            <a:r>
              <a:rPr lang="en-US" sz="2400" dirty="0">
                <a:cs typeface="+mn-cs"/>
              </a:rPr>
              <a:t>Use third-party software such as TEQC.</a:t>
            </a:r>
            <a:br>
              <a:rPr lang="en-US" sz="2400" dirty="0">
                <a:cs typeface="+mn-cs"/>
              </a:rPr>
            </a:br>
            <a:r>
              <a:rPr lang="en-US" sz="1400" dirty="0">
                <a:latin typeface="Arial" charset="0"/>
                <a:cs typeface="+mn-cs"/>
              </a:rPr>
              <a:t>Estes and </a:t>
            </a:r>
            <a:r>
              <a:rPr lang="en-US" sz="1400" dirty="0" err="1">
                <a:latin typeface="Arial" charset="0"/>
                <a:cs typeface="+mn-cs"/>
              </a:rPr>
              <a:t>Meertens</a:t>
            </a:r>
            <a:r>
              <a:rPr lang="en-US" sz="1400" dirty="0">
                <a:latin typeface="Arial" charset="0"/>
                <a:cs typeface="+mn-cs"/>
              </a:rPr>
              <a:t>, “</a:t>
            </a:r>
            <a:r>
              <a:rPr lang="en-US" sz="1400" dirty="0">
                <a:cs typeface="+mn-cs"/>
              </a:rPr>
              <a:t>TEQC: The Multi-Purpose Toolkit for GPS/GLONASS Data”, 1999,</a:t>
            </a:r>
            <a:br>
              <a:rPr lang="en-US" sz="1400" dirty="0">
                <a:cs typeface="+mn-cs"/>
              </a:rPr>
            </a:br>
            <a:r>
              <a:rPr lang="en-US" sz="1400" dirty="0">
                <a:cs typeface="+mn-cs"/>
              </a:rPr>
              <a:t>GPS Solutions, 3, 1, 42-49.</a:t>
            </a:r>
          </a:p>
          <a:p>
            <a:pPr marL="457200" indent="-228600">
              <a:buFont typeface="Arial" pitchFamily="34" charset="0"/>
              <a:buChar char="•"/>
              <a:defRPr/>
            </a:pPr>
            <a:r>
              <a:rPr lang="en-US" sz="2400" dirty="0">
                <a:cs typeface="+mn-cs"/>
              </a:rPr>
              <a:t>Resubmit  requesting the extended report.</a:t>
            </a:r>
          </a:p>
          <a:p>
            <a:pPr indent="1588">
              <a:defRPr/>
            </a:pPr>
            <a:endParaRPr lang="en-US" sz="2400" dirty="0">
              <a:cs typeface="+mn-cs"/>
            </a:endParaRPr>
          </a:p>
          <a:p>
            <a:pPr indent="1588">
              <a:defRPr/>
            </a:pPr>
            <a:r>
              <a:rPr lang="en-US" sz="2400" dirty="0">
                <a:cs typeface="+mn-cs"/>
              </a:rPr>
              <a:t>If you’re still uncomfortable, consider checking the CORS used in the OPUS processing. The performance of the CORS is reflected in your results.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38</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6"/>
          <p:cNvSpPr txBox="1">
            <a:spLocks noChangeArrowheads="1"/>
          </p:cNvSpPr>
          <p:nvPr/>
        </p:nvSpPr>
        <p:spPr bwMode="auto">
          <a:xfrm>
            <a:off x="5462588" y="1219975"/>
            <a:ext cx="345598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CORS selected as </a:t>
            </a:r>
            <a:r>
              <a:rPr lang="en-US" sz="2400" dirty="0" smtClean="0"/>
              <a:t>base stations are </a:t>
            </a:r>
            <a:r>
              <a:rPr lang="en-US" sz="2400" dirty="0"/>
              <a:t>listed towards the bottom of the standard report.</a:t>
            </a:r>
          </a:p>
          <a:p>
            <a:pPr eaLnBrk="1" hangingPunct="1"/>
            <a:endParaRPr lang="en-US" sz="2400" dirty="0"/>
          </a:p>
          <a:p>
            <a:pPr eaLnBrk="1" hangingPunct="1"/>
            <a:r>
              <a:rPr lang="en-US" sz="2400" dirty="0"/>
              <a:t>OPUS examined the available sites and selected </a:t>
            </a:r>
            <a:r>
              <a:rPr lang="en-US" sz="2400" dirty="0" smtClean="0"/>
              <a:t>P367, P376 and LPSB.</a:t>
            </a:r>
            <a:endParaRPr lang="en-US" sz="2400" dirty="0"/>
          </a:p>
        </p:txBody>
      </p:sp>
      <p:sp>
        <p:nvSpPr>
          <p:cNvPr id="30" name="TextBox 29"/>
          <p:cNvSpPr txBox="1"/>
          <p:nvPr/>
        </p:nvSpPr>
        <p:spPr>
          <a:xfrm>
            <a:off x="174625" y="1189038"/>
            <a:ext cx="5029200" cy="5029200"/>
          </a:xfrm>
          <a:prstGeom prst="rect">
            <a:avLst/>
          </a:prstGeom>
          <a:solidFill>
            <a:schemeClr val="bg1">
              <a:lumMod val="65000"/>
            </a:schemeClr>
          </a:solidFill>
          <a:ln w="12700">
            <a:solidFill>
              <a:schemeClr val="accent1"/>
            </a:solidFill>
          </a:ln>
        </p:spPr>
        <p:txBody>
          <a:bodyPr wrap="none">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15:40:08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page5  1209.04 master63.pl 082112      START: 2009/02/28  05:00:00</a:t>
            </a:r>
          </a:p>
          <a:p>
            <a:pPr eaLnBrk="1" hangingPunct="1"/>
            <a:r>
              <a:rPr lang="en-US" sz="800" dirty="0" smtClean="0">
                <a:latin typeface="Courier New" pitchFamily="49" charset="0"/>
                <a:cs typeface="Courier New" pitchFamily="49" charset="0"/>
              </a:rPr>
              <a:t> EPHEMERIS: igs15206.eph [precise]                  STOP: 2009/02/28  06:59:30</a:t>
            </a:r>
          </a:p>
          <a:p>
            <a:pPr eaLnBrk="1" hangingPunct="1"/>
            <a:r>
              <a:rPr lang="en-US" sz="800" dirty="0" smtClean="0">
                <a:latin typeface="Courier New" pitchFamily="49" charset="0"/>
                <a:cs typeface="Courier New" pitchFamily="49" charset="0"/>
              </a:rPr>
              <a:t>  NAV FILE: brdc0590.09n                        OBS USED:  5734 /  5906   :  97%</a:t>
            </a:r>
          </a:p>
          <a:p>
            <a:pPr eaLnBrk="1" hangingPunct="1"/>
            <a:r>
              <a:rPr lang="en-US" sz="800" dirty="0" smtClean="0">
                <a:latin typeface="Courier New" pitchFamily="49" charset="0"/>
                <a:cs typeface="Courier New" pitchFamily="49" charset="0"/>
              </a:rPr>
              <a:t>  ANT NAME: ASH700936E_C    NONE             # FIXED AMB:    31 /    31   : 100%</a:t>
            </a:r>
          </a:p>
          <a:p>
            <a:pPr eaLnBrk="1" hangingPunct="1"/>
            <a:r>
              <a:rPr lang="en-US" sz="800" dirty="0" smtClean="0">
                <a:latin typeface="Courier New" pitchFamily="49" charset="0"/>
                <a:cs typeface="Courier New" pitchFamily="49" charset="0"/>
              </a:rPr>
              <a:t>ARP HEIGHT: 1.521                            OVERALL RMS: 0.009(m)</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(EPOCH:2009.1596)</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0.003(m)          -2498423.316(m)   0.003(m)</a:t>
            </a:r>
          </a:p>
          <a:p>
            <a:pPr eaLnBrk="1" hangingPunct="1"/>
            <a:r>
              <a:rPr lang="en-US" sz="800" dirty="0" smtClean="0">
                <a:latin typeface="Courier New" pitchFamily="49" charset="0"/>
                <a:cs typeface="Courier New" pitchFamily="49" charset="0"/>
              </a:rPr>
              <a:t>         Y:     -3802821.125(m)   0.003(m)          -3802819.926(m)   0.003(m)</a:t>
            </a:r>
          </a:p>
          <a:p>
            <a:pPr eaLnBrk="1" hangingPunct="1"/>
            <a:r>
              <a:rPr lang="en-US" sz="800" dirty="0" smtClean="0">
                <a:latin typeface="Courier New" pitchFamily="49" charset="0"/>
                <a:cs typeface="Courier New" pitchFamily="49" charset="0"/>
              </a:rPr>
              <a:t>         Z:      4454736.692(m)   0.004(m)           4454736.738(m)   0.004(m)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7.91307      0.004(m)        44 35  7.92691      0.004(m)</a:t>
            </a:r>
          </a:p>
          <a:p>
            <a:pPr eaLnBrk="1" hangingPunct="1"/>
            <a:r>
              <a:rPr lang="en-US" sz="800" dirty="0" smtClean="0">
                <a:latin typeface="Courier New" pitchFamily="49" charset="0"/>
                <a:cs typeface="Courier New" pitchFamily="49" charset="0"/>
              </a:rPr>
              <a:t>     E LON:  236 41 43.48298      0.004(m)       236 41 43.42275      0.004(m)</a:t>
            </a:r>
          </a:p>
          <a:p>
            <a:pPr eaLnBrk="1" hangingPunct="1"/>
            <a:r>
              <a:rPr lang="en-US" sz="800" dirty="0" smtClean="0">
                <a:latin typeface="Courier New" pitchFamily="49" charset="0"/>
                <a:cs typeface="Courier New" pitchFamily="49" charset="0"/>
              </a:rPr>
              <a:t>     W LON:  123 18 16.51702      0.004(m)       123 18 16.57725      0.004(m)</a:t>
            </a:r>
          </a:p>
          <a:p>
            <a:pPr eaLnBrk="1" hangingPunct="1"/>
            <a:r>
              <a:rPr lang="en-US" sz="800" dirty="0" smtClean="0">
                <a:latin typeface="Courier New" pitchFamily="49" charset="0"/>
                <a:cs typeface="Courier New" pitchFamily="49" charset="0"/>
              </a:rPr>
              <a:t>    EL HGT:          105.977(m)   0.002(m)               105.609(m)   0.002(m)</a:t>
            </a:r>
          </a:p>
          <a:p>
            <a:pPr eaLnBrk="1" hangingPunct="1"/>
            <a:r>
              <a:rPr lang="en-US" sz="800" dirty="0" smtClean="0">
                <a:latin typeface="Courier New" pitchFamily="49" charset="0"/>
                <a:cs typeface="Courier New" pitchFamily="49" charset="0"/>
              </a:rPr>
              <a:t> ORTHO HGT:          128.520(m)   0.015(m)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4936954.985           105971.634</a:t>
            </a:r>
          </a:p>
          <a:p>
            <a:pPr eaLnBrk="1" hangingPunct="1"/>
            <a:r>
              <a:rPr lang="en-US" sz="800" dirty="0" smtClean="0">
                <a:latin typeface="Courier New" pitchFamily="49" charset="0"/>
                <a:cs typeface="Courier New" pitchFamily="49" charset="0"/>
              </a:rPr>
              <a:t>Easting (X)  [meters]      475821.360          2277335.425</a:t>
            </a:r>
          </a:p>
          <a:p>
            <a:pPr eaLnBrk="1" hangingPunct="1"/>
            <a:r>
              <a:rPr lang="en-US" sz="800" dirty="0" smtClean="0">
                <a:latin typeface="Courier New" pitchFamily="49" charset="0"/>
                <a:cs typeface="Courier New" pitchFamily="49" charset="0"/>
              </a:rPr>
              <a:t>Convergence  [degrees]    -0.21381370          -1.98897464</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4039" name="TextBox 18"/>
          <p:cNvSpPr txBox="1">
            <a:spLocks noChangeArrowheads="1"/>
          </p:cNvSpPr>
          <p:nvPr/>
        </p:nvSpPr>
        <p:spPr bwMode="auto">
          <a:xfrm>
            <a:off x="187325" y="5330825"/>
            <a:ext cx="5016500" cy="830997"/>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DI7529 P367 NEWPRTAIR_OR2007 CORS ARP      N443506.873 W1240341.596   60113.5</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DE6236 LPSB LANE CNTY COOP CORS ARP        N440304.409 W1230524.248   61789.3</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39</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6"/>
          <p:cNvSpPr txBox="1">
            <a:spLocks noChangeArrowheads="1"/>
          </p:cNvSpPr>
          <p:nvPr/>
        </p:nvSpPr>
        <p:spPr bwMode="auto">
          <a:xfrm>
            <a:off x="258184" y="1335181"/>
            <a:ext cx="85048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To better understand where OPUS is going, let’s begin by reviewing the who, what, when, where and why of OPUS </a:t>
            </a:r>
            <a:br>
              <a:rPr lang="en-US" sz="2400" dirty="0"/>
            </a:br>
            <a:r>
              <a:rPr lang="en-US" sz="2400" dirty="0"/>
              <a:t>as it is today.</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a:t>
            </a:fld>
            <a:endParaRPr lang="en-US" dirty="0"/>
          </a:p>
        </p:txBody>
      </p:sp>
      <p:sp>
        <p:nvSpPr>
          <p:cNvPr id="6" name="Title 5"/>
          <p:cNvSpPr>
            <a:spLocks noGrp="1"/>
          </p:cNvSpPr>
          <p:nvPr>
            <p:ph type="title"/>
          </p:nvPr>
        </p:nvSpPr>
        <p:spPr/>
        <p:txBody>
          <a:bodyPr/>
          <a:lstStyle/>
          <a:p>
            <a:pPr algn="l"/>
            <a:r>
              <a:rPr lang="en-US" dirty="0" smtClean="0"/>
              <a:t>A big subject so how to begin?</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6"/>
          <p:cNvSpPr txBox="1">
            <a:spLocks noChangeArrowheads="1"/>
          </p:cNvSpPr>
          <p:nvPr/>
        </p:nvSpPr>
        <p:spPr bwMode="auto">
          <a:xfrm>
            <a:off x="5226050" y="1628775"/>
            <a:ext cx="35369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are the positions of </a:t>
            </a:r>
            <a:r>
              <a:rPr lang="en-US" sz="2400" dirty="0" smtClean="0"/>
              <a:t>P367, P376 and LPSB relative </a:t>
            </a:r>
            <a:r>
              <a:rPr lang="en-US" sz="2400" dirty="0"/>
              <a:t>to our “test” site, CORV.</a:t>
            </a:r>
          </a:p>
          <a:p>
            <a:pPr eaLnBrk="1" hangingPunct="1"/>
            <a:endParaRPr lang="en-US" sz="2400" dirty="0"/>
          </a:p>
          <a:p>
            <a:pPr eaLnBrk="1" hangingPunct="1"/>
            <a:r>
              <a:rPr lang="en-US" sz="2400" dirty="0"/>
              <a:t>A similar, interactive map can be found</a:t>
            </a:r>
            <a:br>
              <a:rPr lang="en-US" sz="2400" dirty="0"/>
            </a:br>
            <a:r>
              <a:rPr lang="en-US" sz="2400" dirty="0"/>
              <a:t>under the CORS link</a:t>
            </a:r>
            <a:br>
              <a:rPr lang="en-US" sz="2400" dirty="0"/>
            </a:br>
            <a:r>
              <a:rPr lang="en-US" sz="2400" dirty="0"/>
              <a:t>at the NGS web site.</a:t>
            </a:r>
            <a:r>
              <a:rPr lang="en-US" sz="1200" dirty="0"/>
              <a:t/>
            </a:r>
            <a:br>
              <a:rPr lang="en-US" sz="1200" dirty="0"/>
            </a:br>
            <a:r>
              <a:rPr lang="en-US" sz="1200" dirty="0"/>
              <a:t> </a:t>
            </a:r>
            <a:r>
              <a:rPr lang="en-US" sz="1400" dirty="0"/>
              <a:t>http</a:t>
            </a:r>
            <a:r>
              <a:rPr lang="en-US" sz="1400" dirty="0" smtClean="0"/>
              <a:t>://geodesy.noaa.gov/CORS</a:t>
            </a:r>
            <a:r>
              <a:rPr lang="en-US" sz="1400" dirty="0"/>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40</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pic>
        <p:nvPicPr>
          <p:cNvPr id="24" name="Picture 1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644" t="36191" r="17430" b="23057"/>
          <a:stretch/>
        </p:blipFill>
        <p:spPr bwMode="auto">
          <a:xfrm>
            <a:off x="762846" y="1735450"/>
            <a:ext cx="4269465" cy="33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18215" y="2422554"/>
            <a:ext cx="7232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P376</a:t>
            </a:r>
            <a:endParaRPr lang="en-US" dirty="0"/>
          </a:p>
        </p:txBody>
      </p:sp>
      <p:sp>
        <p:nvSpPr>
          <p:cNvPr id="26" name="TextBox 25"/>
          <p:cNvSpPr txBox="1"/>
          <p:nvPr/>
        </p:nvSpPr>
        <p:spPr>
          <a:xfrm>
            <a:off x="873062" y="3299348"/>
            <a:ext cx="65434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P367</a:t>
            </a:r>
            <a:endParaRPr lang="en-US" dirty="0"/>
          </a:p>
        </p:txBody>
      </p:sp>
      <p:sp>
        <p:nvSpPr>
          <p:cNvPr id="27" name="TextBox 26"/>
          <p:cNvSpPr txBox="1"/>
          <p:nvPr/>
        </p:nvSpPr>
        <p:spPr>
          <a:xfrm>
            <a:off x="3241965" y="4586006"/>
            <a:ext cx="6319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LPSB</a:t>
            </a:r>
            <a:endParaRPr lang="en-US" dirty="0"/>
          </a:p>
        </p:txBody>
      </p:sp>
      <p:sp>
        <p:nvSpPr>
          <p:cNvPr id="28" name="TextBox 27"/>
          <p:cNvSpPr txBox="1"/>
          <p:nvPr/>
        </p:nvSpPr>
        <p:spPr>
          <a:xfrm>
            <a:off x="2859973" y="3337121"/>
            <a:ext cx="71167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CORV</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4"/>
          <p:cNvPicPr>
            <a:picLocks noChangeAspect="1" noChangeArrowheads="1"/>
          </p:cNvPicPr>
          <p:nvPr/>
        </p:nvPicPr>
        <p:blipFill>
          <a:blip r:embed="rId2">
            <a:extLst>
              <a:ext uri="{28A0092B-C50C-407E-A947-70E740481C1C}">
                <a14:useLocalDpi xmlns:a14="http://schemas.microsoft.com/office/drawing/2010/main" val="0"/>
              </a:ext>
            </a:extLst>
          </a:blip>
          <a:srcRect l="22452" t="41539" r="7878" b="11423"/>
          <a:stretch>
            <a:fillRect/>
          </a:stretch>
        </p:blipFill>
        <p:spPr bwMode="auto">
          <a:xfrm>
            <a:off x="254000" y="2089150"/>
            <a:ext cx="4910138" cy="381317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6087" name="TextBox 19"/>
          <p:cNvSpPr txBox="1">
            <a:spLocks noChangeArrowheads="1"/>
          </p:cNvSpPr>
          <p:nvPr/>
        </p:nvSpPr>
        <p:spPr bwMode="auto">
          <a:xfrm>
            <a:off x="228600" y="1793875"/>
            <a:ext cx="4933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t>http</a:t>
            </a:r>
            <a:r>
              <a:rPr lang="en-US" sz="1200" dirty="0" smtClean="0"/>
              <a:t>://geodesy.noaa.gov/CORS/logfiles</a:t>
            </a:r>
            <a:r>
              <a:rPr lang="en-US" sz="1200" dirty="0"/>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41</a:t>
            </a:fld>
            <a:endParaRPr lang="en-US" dirty="0"/>
          </a:p>
        </p:txBody>
      </p:sp>
      <p:pic>
        <p:nvPicPr>
          <p:cNvPr id="46097"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894" t="14787" r="7771" b="22438"/>
          <a:stretch/>
        </p:blipFill>
        <p:spPr bwMode="auto">
          <a:xfrm>
            <a:off x="228600" y="1454167"/>
            <a:ext cx="7851592" cy="475488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Box 6"/>
          <p:cNvSpPr txBox="1">
            <a:spLocks noChangeArrowheads="1"/>
          </p:cNvSpPr>
          <p:nvPr/>
        </p:nvSpPr>
        <p:spPr bwMode="auto">
          <a:xfrm>
            <a:off x="1983179" y="1318081"/>
            <a:ext cx="6811303" cy="230832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NGS monitors the CORS data daily and provides summaries of those results.</a:t>
            </a:r>
          </a:p>
          <a:p>
            <a:pPr eaLnBrk="1" hangingPunct="1"/>
            <a:endParaRPr lang="en-US" sz="2400" dirty="0"/>
          </a:p>
          <a:p>
            <a:pPr eaLnBrk="1" hangingPunct="1"/>
            <a:r>
              <a:rPr lang="en-US" sz="2400" dirty="0"/>
              <a:t>Site logs and coordinate time series for the CORS can be accessed </a:t>
            </a:r>
            <a:r>
              <a:rPr lang="en-US" sz="2400" dirty="0" smtClean="0"/>
              <a:t>through the CORS </a:t>
            </a:r>
            <a:br>
              <a:rPr lang="en-US" sz="2400" dirty="0" smtClean="0"/>
            </a:br>
            <a:r>
              <a:rPr lang="en-US" sz="2400" dirty="0" smtClean="0"/>
              <a:t>Web page (http</a:t>
            </a:r>
            <a:r>
              <a:rPr lang="en-US" sz="2400" dirty="0"/>
              <a:t>://www.ngs.noaa.gov/CORS</a:t>
            </a:r>
            <a:r>
              <a:rPr lang="en-US" sz="2400" dirty="0" smtClean="0"/>
              <a:t>/).</a:t>
            </a:r>
            <a:endParaRPr lang="en-US" sz="2400"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6"/>
          <p:cNvSpPr txBox="1">
            <a:spLocks noChangeArrowheads="1"/>
          </p:cNvSpPr>
          <p:nvPr/>
        </p:nvSpPr>
        <p:spPr bwMode="auto">
          <a:xfrm>
            <a:off x="5559425" y="1332841"/>
            <a:ext cx="34559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This is the recent time series for P376, </a:t>
            </a:r>
            <a:r>
              <a:rPr lang="en-US" sz="2400" i="1" dirty="0" smtClean="0"/>
              <a:t>not</a:t>
            </a:r>
            <a:r>
              <a:rPr lang="en-US" sz="2400" dirty="0" smtClean="0"/>
              <a:t>  from 2009-059, the epoch of our example, but this demonstrates the value of the CORS information. If we’d submitted data </a:t>
            </a:r>
            <a:r>
              <a:rPr lang="en-US" sz="2400" dirty="0"/>
              <a:t>recently </a:t>
            </a:r>
            <a:r>
              <a:rPr lang="en-US" sz="2400" dirty="0" smtClean="0"/>
              <a:t>taken in </a:t>
            </a:r>
            <a:r>
              <a:rPr lang="en-US" sz="2400" dirty="0"/>
              <a:t>this region, </a:t>
            </a:r>
            <a:r>
              <a:rPr lang="en-US" sz="2400" dirty="0" smtClean="0"/>
              <a:t>we might be uncomfortable with P376 because of the outages.</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42</a:t>
            </a:fld>
            <a:endParaRPr lang="en-US" dirty="0"/>
          </a:p>
        </p:txBody>
      </p:sp>
      <p:pic>
        <p:nvPicPr>
          <p:cNvPr id="47120"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22610" t="40447" r="15691" b="7364"/>
          <a:stretch/>
        </p:blipFill>
        <p:spPr bwMode="auto">
          <a:xfrm>
            <a:off x="225632" y="1330037"/>
            <a:ext cx="5275327" cy="393192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883" y="1558925"/>
            <a:ext cx="8683605" cy="3046988"/>
          </a:xfrm>
          <a:prstGeom prst="rect">
            <a:avLst/>
          </a:prstGeom>
          <a:noFill/>
        </p:spPr>
        <p:txBody>
          <a:bodyPr wrap="square">
            <a:spAutoFit/>
          </a:bodyPr>
          <a:lstStyle/>
          <a:p>
            <a:pPr indent="1588">
              <a:defRPr/>
            </a:pPr>
            <a:r>
              <a:rPr lang="en-US" sz="2400" dirty="0" smtClean="0">
                <a:cs typeface="+mn-cs"/>
              </a:rPr>
              <a:t>This CORS and </a:t>
            </a:r>
            <a:r>
              <a:rPr lang="en-US" sz="2400" dirty="0">
                <a:cs typeface="+mn-cs"/>
              </a:rPr>
              <a:t>the results </a:t>
            </a:r>
            <a:r>
              <a:rPr lang="en-US" sz="2400" dirty="0" smtClean="0">
                <a:cs typeface="+mn-cs"/>
              </a:rPr>
              <a:t>appear fine, but we </a:t>
            </a:r>
            <a:r>
              <a:rPr lang="en-US" sz="2400" dirty="0">
                <a:cs typeface="+mn-cs"/>
              </a:rPr>
              <a:t>may want to consider digging a little </a:t>
            </a:r>
            <a:r>
              <a:rPr lang="en-US" sz="2400" dirty="0" smtClean="0">
                <a:cs typeface="+mn-cs"/>
              </a:rPr>
              <a:t>deeper in other circumstances.</a:t>
            </a:r>
            <a:endParaRPr lang="en-US" sz="2400" dirty="0">
              <a:cs typeface="+mn-cs"/>
            </a:endParaRPr>
          </a:p>
          <a:p>
            <a:pPr indent="1588">
              <a:defRPr/>
            </a:pPr>
            <a:endParaRPr lang="en-US" sz="2400" dirty="0">
              <a:cs typeface="+mn-cs"/>
            </a:endParaRPr>
          </a:p>
          <a:p>
            <a:pPr indent="1588">
              <a:defRPr/>
            </a:pPr>
            <a:r>
              <a:rPr lang="en-US" sz="2400" dirty="0">
                <a:cs typeface="+mn-cs"/>
              </a:rPr>
              <a:t>Possible next steps in evaluating </a:t>
            </a:r>
            <a:r>
              <a:rPr lang="en-US" sz="2400" dirty="0" smtClean="0">
                <a:cs typeface="+mn-cs"/>
              </a:rPr>
              <a:t>a CORS </a:t>
            </a:r>
            <a:r>
              <a:rPr lang="en-US" sz="2400" dirty="0">
                <a:cs typeface="+mn-cs"/>
              </a:rPr>
              <a:t>are:</a:t>
            </a:r>
          </a:p>
          <a:p>
            <a:pPr marL="452438" indent="-223838">
              <a:buFont typeface="Arial" pitchFamily="34" charset="0"/>
              <a:buChar char="•"/>
              <a:defRPr/>
            </a:pPr>
            <a:r>
              <a:rPr lang="en-US" sz="2400" dirty="0">
                <a:cs typeface="+mn-cs"/>
              </a:rPr>
              <a:t>Resubmit  </a:t>
            </a:r>
            <a:r>
              <a:rPr lang="en-US" sz="2400" dirty="0" smtClean="0">
                <a:cs typeface="+mn-cs"/>
              </a:rPr>
              <a:t>your data requesting </a:t>
            </a:r>
            <a:r>
              <a:rPr lang="en-US" sz="2400" dirty="0">
                <a:cs typeface="+mn-cs"/>
              </a:rPr>
              <a:t>the extended report. </a:t>
            </a:r>
          </a:p>
          <a:p>
            <a:pPr marL="452438" indent="-223838">
              <a:buFont typeface="Arial" pitchFamily="34" charset="0"/>
              <a:buChar char="•"/>
              <a:defRPr/>
            </a:pPr>
            <a:r>
              <a:rPr lang="en-US" sz="2400" dirty="0">
                <a:cs typeface="+mn-cs"/>
              </a:rPr>
              <a:t>Review the </a:t>
            </a:r>
            <a:r>
              <a:rPr lang="en-US" sz="2400" dirty="0" smtClean="0">
                <a:cs typeface="+mn-cs"/>
              </a:rPr>
              <a:t>CORS </a:t>
            </a:r>
            <a:r>
              <a:rPr lang="en-US" sz="2400" dirty="0">
                <a:cs typeface="+mn-cs"/>
              </a:rPr>
              <a:t>site log.</a:t>
            </a:r>
          </a:p>
          <a:p>
            <a:pPr marL="452438" indent="-223838">
              <a:buFont typeface="Arial" pitchFamily="34" charset="0"/>
              <a:buChar char="•"/>
              <a:defRPr/>
            </a:pPr>
            <a:r>
              <a:rPr lang="en-US" sz="2400" dirty="0">
                <a:cs typeface="+mn-cs"/>
              </a:rPr>
              <a:t>Resubmit excluding </a:t>
            </a:r>
            <a:r>
              <a:rPr lang="en-US" sz="2400" dirty="0" smtClean="0">
                <a:cs typeface="+mn-cs"/>
              </a:rPr>
              <a:t>any worrisome CORS.</a:t>
            </a:r>
            <a:endParaRPr lang="en-US" sz="2400" dirty="0">
              <a:cs typeface="+mn-cs"/>
            </a:endParaRPr>
          </a:p>
          <a:p>
            <a:pPr indent="1588">
              <a:defRPr/>
            </a:pPr>
            <a:endParaRPr lang="en-US" sz="2400" dirty="0">
              <a:cs typeface="+mn-cs"/>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43</a:t>
            </a:fld>
            <a:endParaRPr lang="en-US" dirty="0"/>
          </a:p>
        </p:txBody>
      </p:sp>
      <p:sp>
        <p:nvSpPr>
          <p:cNvPr id="6" name="Title 5"/>
          <p:cNvSpPr>
            <a:spLocks noGrp="1"/>
          </p:cNvSpPr>
          <p:nvPr>
            <p:ph type="title"/>
          </p:nvPr>
        </p:nvSpPr>
        <p:spPr/>
        <p:txBody>
          <a:bodyPr/>
          <a:lstStyle/>
          <a:p>
            <a:pPr algn="l"/>
            <a:r>
              <a:rPr lang="en-US" dirty="0" smtClean="0"/>
              <a:t>Back To Our Quick Example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6"/>
          <p:cNvSpPr txBox="1">
            <a:spLocks noChangeArrowheads="1"/>
          </p:cNvSpPr>
          <p:nvPr/>
        </p:nvSpPr>
        <p:spPr bwMode="auto">
          <a:xfrm>
            <a:off x="228600" y="1189038"/>
            <a:ext cx="865663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eaLnBrk="0" hangingPunct="0">
              <a:defRPr>
                <a:solidFill>
                  <a:schemeClr val="tx1"/>
                </a:solidFill>
                <a:latin typeface="Arial" pitchFamily="34" charset="0"/>
                <a:cs typeface="Arial" pitchFamily="34" charset="0"/>
              </a:defRPr>
            </a:lvl1pPr>
            <a:lvl2pPr marL="463550" indent="-463550" eaLnBrk="0" hangingPunct="0">
              <a:defRPr>
                <a:solidFill>
                  <a:schemeClr val="tx1"/>
                </a:solidFill>
                <a:latin typeface="Arial" pitchFamily="34" charset="0"/>
                <a:cs typeface="Arial" pitchFamily="34" charset="0"/>
              </a:defRPr>
            </a:lvl2pPr>
            <a:lvl3pPr marL="920750" indent="-46355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primary steps of </a:t>
            </a:r>
            <a:r>
              <a:rPr lang="en-US" sz="2400" dirty="0" smtClean="0"/>
              <a:t>OPUS Static </a:t>
            </a:r>
            <a:r>
              <a:rPr lang="en-US" sz="2400" dirty="0"/>
              <a:t>processing are:</a:t>
            </a:r>
          </a:p>
          <a:p>
            <a:pPr eaLnBrk="1" hangingPunct="1"/>
            <a:endParaRPr lang="en-US" sz="2400" dirty="0"/>
          </a:p>
          <a:p>
            <a:pPr eaLnBrk="1" hangingPunct="1">
              <a:buFont typeface="Calibri" pitchFamily="34" charset="0"/>
              <a:buAutoNum type="arabicPeriod"/>
            </a:pPr>
            <a:r>
              <a:rPr lang="en-US" sz="2400" dirty="0"/>
              <a:t>Prepare and quality control the submitted data.</a:t>
            </a:r>
          </a:p>
          <a:p>
            <a:pPr eaLnBrk="1" hangingPunct="1">
              <a:buFontTx/>
              <a:buAutoNum type="arabicPeriod"/>
            </a:pPr>
            <a:r>
              <a:rPr lang="en-US" sz="2400" dirty="0"/>
              <a:t>Estimate a crude point-position </a:t>
            </a:r>
            <a:r>
              <a:rPr lang="en-US" sz="2400" dirty="0" smtClean="0"/>
              <a:t>for the mark.</a:t>
            </a:r>
            <a:endParaRPr lang="en-US" sz="2400" dirty="0"/>
          </a:p>
          <a:p>
            <a:pPr eaLnBrk="1" hangingPunct="1">
              <a:buFontTx/>
              <a:buAutoNum type="arabicPeriod"/>
            </a:pPr>
            <a:r>
              <a:rPr lang="en-US" sz="2400" dirty="0"/>
              <a:t>Compute distances to every available CORS.</a:t>
            </a:r>
          </a:p>
          <a:p>
            <a:pPr eaLnBrk="1" hangingPunct="1">
              <a:buFontTx/>
              <a:buAutoNum type="arabicPeriod"/>
            </a:pPr>
            <a:r>
              <a:rPr lang="en-US" sz="2400" dirty="0"/>
              <a:t>Select the three “best” CORS based upon:</a:t>
            </a:r>
          </a:p>
          <a:p>
            <a:pPr lvl="2" eaLnBrk="1" hangingPunct="1">
              <a:buFont typeface="Arial" pitchFamily="34" charset="0"/>
              <a:buChar char="•"/>
            </a:pPr>
            <a:r>
              <a:rPr lang="en-US" sz="2400" dirty="0"/>
              <a:t>Being closest to the </a:t>
            </a:r>
            <a:r>
              <a:rPr lang="en-US" sz="2400" dirty="0" smtClean="0"/>
              <a:t>user's mark.</a:t>
            </a:r>
            <a:endParaRPr lang="en-US" sz="2400" dirty="0"/>
          </a:p>
          <a:p>
            <a:pPr lvl="2" eaLnBrk="1" hangingPunct="1">
              <a:buFont typeface="Arial" pitchFamily="34" charset="0"/>
              <a:buChar char="•"/>
            </a:pPr>
            <a:r>
              <a:rPr lang="en-US" sz="2400" dirty="0"/>
              <a:t>Having common satellite visibility with the user data.</a:t>
            </a:r>
          </a:p>
          <a:p>
            <a:pPr lvl="2" eaLnBrk="1" hangingPunct="1">
              <a:buFont typeface="Arial" pitchFamily="34" charset="0"/>
              <a:buChar char="•"/>
            </a:pPr>
            <a:r>
              <a:rPr lang="en-US" sz="2400" dirty="0"/>
              <a:t>Having more than 80% of the possible data available.</a:t>
            </a:r>
          </a:p>
          <a:p>
            <a:pPr lvl="2" eaLnBrk="1" hangingPunct="1">
              <a:buFont typeface="Arial" pitchFamily="34" charset="0"/>
              <a:buChar char="•"/>
            </a:pPr>
            <a:r>
              <a:rPr lang="en-US" sz="2400" dirty="0"/>
              <a:t>Having low multipath measures.</a:t>
            </a:r>
          </a:p>
          <a:p>
            <a:pPr lvl="1" eaLnBrk="1" hangingPunct="1">
              <a:buFont typeface="Calibri" pitchFamily="34" charset="0"/>
              <a:buAutoNum type="arabicPeriod" startAt="5"/>
            </a:pPr>
            <a:r>
              <a:rPr lang="en-US" sz="2400" dirty="0" smtClean="0"/>
              <a:t>Improve the point-position.</a:t>
            </a:r>
          </a:p>
          <a:p>
            <a:pPr lvl="1" eaLnBrk="1" hangingPunct="1">
              <a:buFont typeface="Calibri" pitchFamily="34" charset="0"/>
              <a:buAutoNum type="arabicPeriod" startAt="5"/>
            </a:pPr>
            <a:r>
              <a:rPr lang="en-US" sz="2400" dirty="0" smtClean="0"/>
              <a:t>Complete </a:t>
            </a:r>
            <a:r>
              <a:rPr lang="en-US" sz="2400" dirty="0"/>
              <a:t>the single-baseline </a:t>
            </a:r>
            <a:r>
              <a:rPr lang="en-US" sz="2400" dirty="0" smtClean="0"/>
              <a:t>processing.</a:t>
            </a:r>
            <a:endParaRPr lang="en-US" sz="2400" dirty="0"/>
          </a:p>
          <a:p>
            <a:pPr lvl="1" eaLnBrk="1" hangingPunct="1">
              <a:buFont typeface="Calibri" pitchFamily="34" charset="0"/>
              <a:buAutoNum type="arabicPeriod" startAt="6"/>
            </a:pPr>
            <a:r>
              <a:rPr lang="en-US" sz="2400" dirty="0"/>
              <a:t>Check the solution quality and replace a CORS if needed.</a:t>
            </a:r>
          </a:p>
          <a:p>
            <a:pPr lvl="1" eaLnBrk="1" hangingPunct="1">
              <a:buFont typeface="Calibri" pitchFamily="34" charset="0"/>
              <a:buAutoNum type="arabicPeriod" startAt="6"/>
            </a:pPr>
            <a:r>
              <a:rPr lang="en-US" sz="2400" dirty="0"/>
              <a:t>Generate and email the report to the user.</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44</a:t>
            </a:fld>
            <a:endParaRPr lang="en-US" dirty="0"/>
          </a:p>
        </p:txBody>
      </p:sp>
      <p:sp>
        <p:nvSpPr>
          <p:cNvPr id="6" name="Title 5"/>
          <p:cNvSpPr>
            <a:spLocks noGrp="1"/>
          </p:cNvSpPr>
          <p:nvPr>
            <p:ph type="title"/>
          </p:nvPr>
        </p:nvSpPr>
        <p:spPr/>
        <p:txBody>
          <a:bodyPr/>
          <a:lstStyle/>
          <a:p>
            <a:pPr algn="l"/>
            <a:r>
              <a:rPr lang="en-US" dirty="0" smtClean="0"/>
              <a:t>How Does OPUS Static Work?</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6"/>
          <p:cNvSpPr txBox="1">
            <a:spLocks noChangeArrowheads="1"/>
          </p:cNvSpPr>
          <p:nvPr/>
        </p:nvSpPr>
        <p:spPr bwMode="auto">
          <a:xfrm>
            <a:off x="237507" y="1619250"/>
            <a:ext cx="874298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Static </a:t>
            </a:r>
            <a:r>
              <a:rPr lang="en-US" sz="2400" dirty="0"/>
              <a:t>uses PAGES for data processing.</a:t>
            </a:r>
          </a:p>
          <a:p>
            <a:pPr eaLnBrk="1" hangingPunct="1"/>
            <a:endParaRPr lang="en-US" sz="2400" dirty="0"/>
          </a:p>
          <a:p>
            <a:pPr eaLnBrk="1" hangingPunct="1"/>
            <a:r>
              <a:rPr lang="en-US" sz="2400" dirty="0"/>
              <a:t>PAGES is a state-of-the-art processing engine developed by the NGS</a:t>
            </a:r>
            <a:r>
              <a:rPr lang="en-US" sz="2400" dirty="0" smtClean="0"/>
              <a:t>. Besides OPUS Static, </a:t>
            </a:r>
            <a:r>
              <a:rPr lang="en-US" sz="2400" dirty="0"/>
              <a:t>PAGES is used for orbit production, reference frame definition, network monitoring and many other GPS data processing tasks.</a:t>
            </a:r>
          </a:p>
          <a:p>
            <a:pPr eaLnBrk="1" hangingPunct="1"/>
            <a:endParaRPr lang="en-US" sz="2400" dirty="0"/>
          </a:p>
          <a:p>
            <a:pPr eaLnBrk="1" hangingPunct="1"/>
            <a:r>
              <a:rPr lang="en-US" sz="1400" dirty="0"/>
              <a:t>http</a:t>
            </a:r>
            <a:r>
              <a:rPr lang="en-US" sz="1400" dirty="0" smtClean="0"/>
              <a:t>://geodesy.noaa.gov/GRD/GPS/DOC/toc.html</a:t>
            </a:r>
            <a:endParaRPr lang="en-US" sz="1400" dirty="0"/>
          </a:p>
          <a:p>
            <a:pPr eaLnBrk="1" hangingPunct="1"/>
            <a:r>
              <a:rPr lang="en-US" sz="1400" dirty="0"/>
              <a:t>http://igscb.jpl.nasa.gov/igscb/center/analysis/noaa.acn</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45</a:t>
            </a:fld>
            <a:endParaRPr lang="en-US" dirty="0"/>
          </a:p>
        </p:txBody>
      </p:sp>
      <p:sp>
        <p:nvSpPr>
          <p:cNvPr id="6" name="Title 5"/>
          <p:cNvSpPr>
            <a:spLocks noGrp="1"/>
          </p:cNvSpPr>
          <p:nvPr>
            <p:ph type="title"/>
          </p:nvPr>
        </p:nvSpPr>
        <p:spPr/>
        <p:txBody>
          <a:bodyPr/>
          <a:lstStyle/>
          <a:p>
            <a:pPr algn="l"/>
            <a:r>
              <a:rPr lang="en-US" dirty="0" smtClean="0"/>
              <a:t>How Does OPUS Static Work?</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5232202"/>
          </a:xfrm>
          <a:prstGeom prst="rect">
            <a:avLst/>
          </a:prstGeom>
          <a:noFill/>
        </p:spPr>
        <p:txBody>
          <a:bodyPr>
            <a:spAutoFit/>
          </a:bodyPr>
          <a:lstStyle/>
          <a:p>
            <a:pPr marL="6350" indent="-6350">
              <a:defRPr/>
            </a:pPr>
            <a:r>
              <a:rPr lang="en-US" sz="2400" dirty="0"/>
              <a:t>	</a:t>
            </a:r>
          </a:p>
          <a:p>
            <a:pPr marL="352425" indent="-352425">
              <a:buFont typeface="Arial" pitchFamily="34" charset="0"/>
              <a:buChar char="•"/>
              <a:defRPr/>
            </a:pPr>
            <a:r>
              <a:rPr lang="en-US" sz="2400" dirty="0"/>
              <a:t>Satellite coordinates from the </a:t>
            </a:r>
            <a:r>
              <a:rPr lang="en-US" sz="2400" b="1" dirty="0"/>
              <a:t>International GNSS Service </a:t>
            </a:r>
            <a:r>
              <a:rPr lang="en-US" sz="2400" dirty="0"/>
              <a:t>(IGS) precise ephemerides.</a:t>
            </a:r>
            <a:r>
              <a:rPr lang="en-US" sz="1200" dirty="0"/>
              <a:t/>
            </a:r>
            <a:br>
              <a:rPr lang="en-US" sz="1200" dirty="0"/>
            </a:br>
            <a:r>
              <a:rPr lang="en-US" sz="1200" dirty="0"/>
              <a:t> </a:t>
            </a:r>
            <a:r>
              <a:rPr lang="en-US" sz="1400" dirty="0"/>
              <a:t>http://igscb.jpl.nasa.gov/components/usage.html.</a:t>
            </a:r>
          </a:p>
          <a:p>
            <a:pPr marL="352425" indent="-352425">
              <a:buFont typeface="Arial" pitchFamily="34" charset="0"/>
              <a:buChar char="•"/>
              <a:defRPr/>
            </a:pPr>
            <a:r>
              <a:rPr lang="en-US" sz="2400" dirty="0"/>
              <a:t>CORS coordinates and hardware histories from the NGS site information data base.</a:t>
            </a:r>
          </a:p>
          <a:p>
            <a:pPr marL="352425" indent="-352425">
              <a:buFont typeface="Arial" pitchFamily="34" charset="0"/>
              <a:buChar char="•"/>
              <a:defRPr/>
            </a:pPr>
            <a:r>
              <a:rPr lang="en-US" sz="2400" dirty="0" smtClean="0"/>
              <a:t>Antenna </a:t>
            </a:r>
            <a:r>
              <a:rPr lang="en-US" sz="2400" dirty="0"/>
              <a:t>phase center offsets and variations from the </a:t>
            </a:r>
            <a:r>
              <a:rPr lang="en-US" sz="2400" dirty="0" smtClean="0"/>
              <a:t>IGS and NGS </a:t>
            </a:r>
            <a:r>
              <a:rPr lang="en-US" sz="2400" dirty="0"/>
              <a:t>absolute antenna model data </a:t>
            </a:r>
            <a:r>
              <a:rPr lang="en-US" sz="2400" dirty="0" smtClean="0"/>
              <a:t>bases.</a:t>
            </a:r>
            <a:r>
              <a:rPr lang="en-US" sz="1200" dirty="0"/>
              <a:t/>
            </a:r>
            <a:br>
              <a:rPr lang="en-US" sz="1200" dirty="0"/>
            </a:br>
            <a:r>
              <a:rPr lang="en-US" sz="1400" dirty="0"/>
              <a:t> http</a:t>
            </a:r>
            <a:r>
              <a:rPr lang="en-US" sz="1400" dirty="0" smtClean="0"/>
              <a:t>://geodesy.noaa.gov/ANTCAL</a:t>
            </a:r>
            <a:r>
              <a:rPr lang="en-US" sz="1400" dirty="0"/>
              <a:t>/.</a:t>
            </a:r>
          </a:p>
          <a:p>
            <a:pPr marL="352425" indent="-352425">
              <a:buFont typeface="Arial" pitchFamily="34" charset="0"/>
              <a:buChar char="•"/>
              <a:defRPr/>
            </a:pPr>
            <a:r>
              <a:rPr lang="en-US" sz="2400" b="1" dirty="0"/>
              <a:t>International Earth Rotation Service </a:t>
            </a:r>
            <a:r>
              <a:rPr lang="en-US" sz="2400" dirty="0"/>
              <a:t>(IERS) 2003 solid Earth tide model.</a:t>
            </a:r>
            <a:r>
              <a:rPr lang="en-US" sz="1200" dirty="0"/>
              <a:t/>
            </a:r>
            <a:br>
              <a:rPr lang="en-US" sz="1200" dirty="0"/>
            </a:br>
            <a:r>
              <a:rPr lang="en-US" sz="1400" dirty="0"/>
              <a:t>http://www.iers.org/nn_11216/IERS/EN/Publications/TechnicalNotes/tn32.html.</a:t>
            </a:r>
          </a:p>
          <a:p>
            <a:pPr marL="352425" indent="-352425">
              <a:buFont typeface="Arial" pitchFamily="34" charset="0"/>
              <a:buChar char="•"/>
              <a:defRPr/>
            </a:pPr>
            <a:r>
              <a:rPr lang="en-US" sz="2400" dirty="0"/>
              <a:t>Surface met from a climatological model.</a:t>
            </a:r>
            <a:r>
              <a:rPr lang="en-US" sz="2400" dirty="0">
                <a:cs typeface="+mn-cs"/>
              </a:rPr>
              <a:t/>
            </a:r>
            <a:br>
              <a:rPr lang="en-US" sz="2400" dirty="0">
                <a:cs typeface="+mn-cs"/>
              </a:rPr>
            </a:br>
            <a:r>
              <a:rPr lang="en-US" sz="1400" dirty="0">
                <a:cs typeface="+mn-cs"/>
              </a:rPr>
              <a:t>Boehm et al., “Short Note: A global model of pressure and temperature for geodetic applications”,</a:t>
            </a:r>
            <a:br>
              <a:rPr lang="en-US" sz="1400" dirty="0">
                <a:cs typeface="+mn-cs"/>
              </a:rPr>
            </a:br>
            <a:r>
              <a:rPr lang="en-US" sz="1400" dirty="0">
                <a:cs typeface="+mn-cs"/>
              </a:rPr>
              <a:t>J. </a:t>
            </a:r>
            <a:r>
              <a:rPr lang="en-US" sz="1400" dirty="0" err="1">
                <a:cs typeface="+mn-cs"/>
              </a:rPr>
              <a:t>Geod</a:t>
            </a:r>
            <a:r>
              <a:rPr lang="en-US" sz="1400" dirty="0">
                <a:cs typeface="+mn-cs"/>
              </a:rPr>
              <a:t>., 2007.</a:t>
            </a:r>
            <a:endParaRPr lang="en-US" sz="1400" dirty="0"/>
          </a:p>
          <a:p>
            <a:pPr marL="352425" indent="-352425">
              <a:buFont typeface="Arial" pitchFamily="34" charset="0"/>
              <a:buChar char="•"/>
              <a:defRPr/>
            </a:pP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46</a:t>
            </a:fld>
            <a:endParaRPr lang="en-US" dirty="0"/>
          </a:p>
        </p:txBody>
      </p:sp>
      <p:sp>
        <p:nvSpPr>
          <p:cNvPr id="6" name="Title 5"/>
          <p:cNvSpPr>
            <a:spLocks noGrp="1"/>
          </p:cNvSpPr>
          <p:nvPr>
            <p:ph type="title"/>
          </p:nvPr>
        </p:nvSpPr>
        <p:spPr/>
        <p:txBody>
          <a:bodyPr/>
          <a:lstStyle/>
          <a:p>
            <a:pPr algn="l"/>
            <a:r>
              <a:rPr lang="en-US" dirty="0" smtClean="0"/>
              <a:t>OPUS Static Modeling </a:t>
            </a:r>
            <a:r>
              <a:rPr lang="en-US" dirty="0"/>
              <a:t>H</a:t>
            </a:r>
            <a:r>
              <a:rPr lang="en-US" dirty="0" smtClean="0"/>
              <a:t>ighlights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4524315"/>
          </a:xfrm>
          <a:prstGeom prst="rect">
            <a:avLst/>
          </a:prstGeom>
          <a:noFill/>
        </p:spPr>
        <p:txBody>
          <a:bodyPr>
            <a:spAutoFit/>
          </a:bodyPr>
          <a:lstStyle/>
          <a:p>
            <a:pPr marL="6350" indent="-6350">
              <a:defRPr/>
            </a:pPr>
            <a:r>
              <a:rPr lang="en-US" sz="2400" dirty="0"/>
              <a:t>	</a:t>
            </a:r>
          </a:p>
          <a:p>
            <a:pPr marL="352425" indent="-352425">
              <a:buFont typeface="Arial" pitchFamily="34" charset="0"/>
              <a:buChar char="•"/>
              <a:defRPr/>
            </a:pPr>
            <a:r>
              <a:rPr lang="en-US" sz="2400" dirty="0"/>
              <a:t>Everything is “done” in the </a:t>
            </a:r>
            <a:r>
              <a:rPr lang="en-US" sz="2400" dirty="0" smtClean="0"/>
              <a:t>ITRF.</a:t>
            </a:r>
            <a:endParaRPr lang="en-US" sz="2400" dirty="0"/>
          </a:p>
          <a:p>
            <a:pPr marL="352425" indent="-352425">
              <a:buFont typeface="Arial" pitchFamily="34" charset="0"/>
              <a:buChar char="•"/>
              <a:defRPr/>
            </a:pPr>
            <a:r>
              <a:rPr lang="en-US" sz="2400" dirty="0"/>
              <a:t>SV coordinates are held rigidly fixed.</a:t>
            </a:r>
          </a:p>
          <a:p>
            <a:pPr marL="352425" indent="-352425">
              <a:buFont typeface="Arial" pitchFamily="34" charset="0"/>
              <a:buChar char="•"/>
              <a:defRPr/>
            </a:pPr>
            <a:r>
              <a:rPr lang="en-US" sz="2400" dirty="0"/>
              <a:t>CORS coordinates are heavily constrained.</a:t>
            </a:r>
          </a:p>
          <a:p>
            <a:pPr marL="352425" indent="-352425">
              <a:buFont typeface="Arial" pitchFamily="34" charset="0"/>
              <a:buChar char="•"/>
              <a:defRPr/>
            </a:pPr>
            <a:r>
              <a:rPr lang="en-US" sz="2400" dirty="0"/>
              <a:t>Neutral atmosphere (</a:t>
            </a:r>
            <a:r>
              <a:rPr lang="en-US" sz="2400" dirty="0" err="1"/>
              <a:t>tropo</a:t>
            </a:r>
            <a:r>
              <a:rPr lang="en-US" sz="2400" dirty="0"/>
              <a:t>) dry component modeled.</a:t>
            </a:r>
          </a:p>
          <a:p>
            <a:pPr marL="352425" indent="-352425">
              <a:buFont typeface="Arial" pitchFamily="34" charset="0"/>
              <a:buChar char="•"/>
              <a:defRPr/>
            </a:pPr>
            <a:r>
              <a:rPr lang="en-US" sz="2400" dirty="0"/>
              <a:t>Neutral atmosphere (</a:t>
            </a:r>
            <a:r>
              <a:rPr lang="en-US" sz="2400" dirty="0" err="1"/>
              <a:t>tropo</a:t>
            </a:r>
            <a:r>
              <a:rPr lang="en-US" sz="2400" dirty="0"/>
              <a:t>) wet component estimated.</a:t>
            </a:r>
          </a:p>
          <a:p>
            <a:pPr marL="352425" indent="-352425">
              <a:buFont typeface="Arial" pitchFamily="34" charset="0"/>
              <a:buChar char="•"/>
              <a:defRPr/>
            </a:pPr>
            <a:r>
              <a:rPr lang="en-US" sz="2400" dirty="0"/>
              <a:t>Double-differenced, ion-free carrier phase observable.</a:t>
            </a:r>
          </a:p>
          <a:p>
            <a:pPr marL="352425" indent="-352425">
              <a:buFont typeface="Arial" pitchFamily="34" charset="0"/>
              <a:buChar char="•"/>
              <a:defRPr/>
            </a:pPr>
            <a:r>
              <a:rPr lang="en-US" sz="2400" dirty="0"/>
              <a:t>Carrier phase ambiguities are fixed to their integer values where possible; float ambiguities are estimated otherwise.</a:t>
            </a:r>
          </a:p>
          <a:p>
            <a:pPr marL="352425" indent="-352425">
              <a:buFont typeface="Arial" pitchFamily="34" charset="0"/>
              <a:buChar char="•"/>
              <a:defRPr/>
            </a:pPr>
            <a:r>
              <a:rPr lang="en-US" sz="2400" dirty="0"/>
              <a:t>Individual baselines are processed and the results combined generating mean coordinates and peak-to-peak uncertainties.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47</a:t>
            </a:fld>
            <a:endParaRPr lang="en-US" dirty="0"/>
          </a:p>
        </p:txBody>
      </p:sp>
      <p:sp>
        <p:nvSpPr>
          <p:cNvPr id="6" name="Title 5"/>
          <p:cNvSpPr>
            <a:spLocks noGrp="1"/>
          </p:cNvSpPr>
          <p:nvPr>
            <p:ph type="title"/>
          </p:nvPr>
        </p:nvSpPr>
        <p:spPr/>
        <p:txBody>
          <a:bodyPr/>
          <a:lstStyle/>
          <a:p>
            <a:pPr algn="l"/>
            <a:r>
              <a:rPr lang="en-US" dirty="0" smtClean="0"/>
              <a:t>OPUS Static Modeling Highlights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9381" y="1312883"/>
            <a:ext cx="8688243" cy="3046988"/>
          </a:xfrm>
          <a:prstGeom prst="rect">
            <a:avLst/>
          </a:prstGeom>
          <a:noFill/>
        </p:spPr>
        <p:txBody>
          <a:bodyPr wrap="square">
            <a:spAutoFit/>
          </a:bodyPr>
          <a:lstStyle/>
          <a:p>
            <a:pPr marL="6350" indent="-6350">
              <a:defRPr/>
            </a:pPr>
            <a:r>
              <a:rPr lang="en-US" sz="2400" dirty="0"/>
              <a:t>Some thoughts on phase ambiguity integer fixing.</a:t>
            </a:r>
          </a:p>
          <a:p>
            <a:pPr marL="6350" indent="-6350">
              <a:defRPr/>
            </a:pPr>
            <a:endParaRPr lang="en-US" sz="2400" dirty="0"/>
          </a:p>
          <a:p>
            <a:pPr marL="6350" indent="-6350">
              <a:defRPr/>
            </a:pPr>
            <a:r>
              <a:rPr lang="en-US" sz="2400" dirty="0"/>
              <a:t>The ambiguities, (charged and neutral) atmosphere delays and station heights strongly alias into each other.</a:t>
            </a:r>
          </a:p>
          <a:p>
            <a:pPr marL="6350" indent="-6350">
              <a:defRPr/>
            </a:pPr>
            <a:endParaRPr lang="en-US" sz="2400" dirty="0"/>
          </a:p>
          <a:p>
            <a:pPr marL="6350" indent="-6350">
              <a:defRPr/>
            </a:pPr>
            <a:r>
              <a:rPr lang="en-US" sz="2400" dirty="0"/>
              <a:t>There are really only two ways to “break” this aliasing:</a:t>
            </a:r>
          </a:p>
          <a:p>
            <a:pPr marL="914400" indent="-457200">
              <a:buFont typeface="+mj-lt"/>
              <a:buAutoNum type="arabicPeriod"/>
              <a:defRPr/>
            </a:pPr>
            <a:r>
              <a:rPr lang="en-US" sz="2400" dirty="0"/>
              <a:t>Introduce more data.</a:t>
            </a:r>
          </a:p>
          <a:p>
            <a:pPr marL="914400" indent="-457200">
              <a:buFont typeface="+mj-lt"/>
              <a:buAutoNum type="arabicPeriod"/>
              <a:defRPr/>
            </a:pPr>
            <a:r>
              <a:rPr lang="en-US" sz="2400" dirty="0"/>
              <a:t>Introduce additional information.</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48</a:t>
            </a:fld>
            <a:endParaRPr lang="en-US" dirty="0"/>
          </a:p>
        </p:txBody>
      </p:sp>
      <p:sp>
        <p:nvSpPr>
          <p:cNvPr id="6" name="Title 5"/>
          <p:cNvSpPr>
            <a:spLocks noGrp="1"/>
          </p:cNvSpPr>
          <p:nvPr>
            <p:ph type="title"/>
          </p:nvPr>
        </p:nvSpPr>
        <p:spPr/>
        <p:txBody>
          <a:bodyPr/>
          <a:lstStyle/>
          <a:p>
            <a:pPr algn="l"/>
            <a:r>
              <a:rPr lang="en-US" dirty="0" smtClean="0"/>
              <a:t>Integer Fixing</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6"/>
          <p:cNvSpPr txBox="1">
            <a:spLocks noChangeArrowheads="1"/>
          </p:cNvSpPr>
          <p:nvPr/>
        </p:nvSpPr>
        <p:spPr bwMode="auto">
          <a:xfrm>
            <a:off x="285009" y="1447800"/>
            <a:ext cx="872088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Static </a:t>
            </a:r>
            <a:r>
              <a:rPr lang="en-US" sz="2400" dirty="0"/>
              <a:t>uses the former strategy.</a:t>
            </a:r>
          </a:p>
          <a:p>
            <a:pPr eaLnBrk="1" hangingPunct="1"/>
            <a:endParaRPr lang="en-US" sz="2400" dirty="0"/>
          </a:p>
          <a:p>
            <a:pPr eaLnBrk="1" hangingPunct="1"/>
            <a:r>
              <a:rPr lang="en-US" sz="2400" dirty="0"/>
              <a:t>Depending upon the circumstances, 1- to 2-hours of observations are sufficient to </a:t>
            </a:r>
            <a:r>
              <a:rPr lang="en-US" sz="2400" dirty="0" err="1"/>
              <a:t>decorrelate</a:t>
            </a:r>
            <a:r>
              <a:rPr lang="en-US" sz="2400" dirty="0"/>
              <a:t> the ambiguities, atmosphere and heights allowing reliable estimation of all. Thus the requirement for a minimum of 2-hours in </a:t>
            </a:r>
            <a:r>
              <a:rPr lang="en-US" sz="2400" dirty="0" smtClean="0"/>
              <a:t>OPUS Static.</a:t>
            </a:r>
            <a:endParaRPr lang="en-US" sz="2400" dirty="0"/>
          </a:p>
          <a:p>
            <a:pPr eaLnBrk="1" hangingPunct="1"/>
            <a:endParaRPr lang="en-US" sz="2400" dirty="0"/>
          </a:p>
          <a:p>
            <a:pPr eaLnBrk="1" hangingPunct="1"/>
            <a:r>
              <a:rPr lang="en-US" sz="2400" dirty="0">
                <a:solidFill>
                  <a:schemeClr val="tx2"/>
                </a:solidFill>
              </a:rPr>
              <a:t>As an aside, be aware that while simply having more data helps, it is actually the change in orientation of the satellites over the data span that forces the </a:t>
            </a:r>
            <a:r>
              <a:rPr lang="en-US" sz="2400" dirty="0" err="1">
                <a:solidFill>
                  <a:schemeClr val="tx2"/>
                </a:solidFill>
              </a:rPr>
              <a:t>decorrelation</a:t>
            </a:r>
            <a:r>
              <a:rPr lang="en-US" sz="2400" dirty="0">
                <a:solidFill>
                  <a:schemeClr val="tx2"/>
                </a:solidFill>
              </a:rPr>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49</a:t>
            </a:fld>
            <a:endParaRPr lang="en-US" dirty="0"/>
          </a:p>
        </p:txBody>
      </p:sp>
      <p:sp>
        <p:nvSpPr>
          <p:cNvPr id="6" name="Title 5"/>
          <p:cNvSpPr>
            <a:spLocks noGrp="1"/>
          </p:cNvSpPr>
          <p:nvPr>
            <p:ph type="title"/>
          </p:nvPr>
        </p:nvSpPr>
        <p:spPr/>
        <p:txBody>
          <a:bodyPr/>
          <a:lstStyle/>
          <a:p>
            <a:pPr algn="l"/>
            <a:r>
              <a:rPr lang="en-US" dirty="0" smtClean="0"/>
              <a:t>Integer Fixing</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6668" y="1233488"/>
            <a:ext cx="8769220" cy="4893647"/>
          </a:xfrm>
          <a:prstGeom prst="rect">
            <a:avLst/>
          </a:prstGeom>
          <a:noFill/>
        </p:spPr>
        <p:txBody>
          <a:bodyPr wrap="square">
            <a:spAutoFit/>
          </a:bodyPr>
          <a:lstStyle/>
          <a:p>
            <a:pPr>
              <a:defRPr/>
            </a:pPr>
            <a:r>
              <a:rPr lang="en-US" sz="2400" dirty="0">
                <a:cs typeface="+mn-cs"/>
              </a:rPr>
              <a:t>OPUS, the </a:t>
            </a:r>
            <a:r>
              <a:rPr lang="en-US" sz="2400" b="1" dirty="0" smtClean="0">
                <a:cs typeface="+mn-cs"/>
              </a:rPr>
              <a:t>Online </a:t>
            </a:r>
            <a:r>
              <a:rPr lang="en-US" sz="2400" b="1" dirty="0">
                <a:cs typeface="+mn-cs"/>
              </a:rPr>
              <a:t>Positioning User Service</a:t>
            </a:r>
            <a:r>
              <a:rPr lang="en-US" sz="2400" dirty="0">
                <a:cs typeface="+mn-cs"/>
              </a:rPr>
              <a:t>, is a growing set of applications offering web-based access to the tools and resources provided by the NGS.</a:t>
            </a:r>
          </a:p>
          <a:p>
            <a:pPr>
              <a:defRPr/>
            </a:pPr>
            <a:endParaRPr lang="en-US" sz="2400" dirty="0">
              <a:cs typeface="+mn-cs"/>
            </a:endParaRPr>
          </a:p>
          <a:p>
            <a:pPr>
              <a:defRPr/>
            </a:pPr>
            <a:r>
              <a:rPr lang="en-US" sz="2400" dirty="0">
                <a:cs typeface="+mn-cs"/>
              </a:rPr>
              <a:t>Currently, OPUS is composed of:</a:t>
            </a:r>
          </a:p>
          <a:p>
            <a:pPr>
              <a:defRPr/>
            </a:pPr>
            <a:endParaRPr lang="en-US" sz="2400" dirty="0">
              <a:cs typeface="+mn-cs"/>
            </a:endParaRPr>
          </a:p>
          <a:p>
            <a:pPr marL="460375" indent="-285750">
              <a:buFont typeface="Arial" pitchFamily="34" charset="0"/>
              <a:buChar char="•"/>
              <a:defRPr/>
            </a:pPr>
            <a:r>
              <a:rPr lang="en-US" sz="2400" dirty="0" smtClean="0">
                <a:cs typeface="+mn-cs"/>
              </a:rPr>
              <a:t>OPUS Static </a:t>
            </a:r>
            <a:r>
              <a:rPr lang="en-US" sz="2400" dirty="0">
                <a:cs typeface="+mn-cs"/>
              </a:rPr>
              <a:t>. . . . . . . static processing</a:t>
            </a:r>
            <a:br>
              <a:rPr lang="en-US" sz="2400" dirty="0">
                <a:cs typeface="+mn-cs"/>
              </a:rPr>
            </a:br>
            <a:endParaRPr lang="en-US" sz="2400" dirty="0">
              <a:cs typeface="+mn-cs"/>
            </a:endParaRPr>
          </a:p>
          <a:p>
            <a:pPr marL="460375" indent="-285750">
              <a:buFont typeface="Arial" pitchFamily="34" charset="0"/>
              <a:buChar char="•"/>
              <a:defRPr/>
            </a:pPr>
            <a:r>
              <a:rPr lang="en-US" sz="2400" dirty="0" smtClean="0">
                <a:cs typeface="+mn-cs"/>
              </a:rPr>
              <a:t>OPUS Rapid-Static . </a:t>
            </a:r>
            <a:r>
              <a:rPr lang="en-US" sz="2400" dirty="0">
                <a:cs typeface="+mn-cs"/>
              </a:rPr>
              <a:t>. rapid-static processing</a:t>
            </a:r>
          </a:p>
          <a:p>
            <a:pPr marL="460375" indent="-285750">
              <a:buFont typeface="Arial" pitchFamily="34" charset="0"/>
              <a:buChar char="•"/>
              <a:defRPr/>
            </a:pPr>
            <a:endParaRPr lang="en-US" sz="2400" dirty="0">
              <a:cs typeface="+mn-cs"/>
            </a:endParaRPr>
          </a:p>
          <a:p>
            <a:pPr marL="457200" indent="-228600">
              <a:buFont typeface="Arial" pitchFamily="34" charset="0"/>
              <a:buChar char="•"/>
              <a:tabLst>
                <a:tab pos="2971800" algn="l"/>
              </a:tabLst>
              <a:defRPr/>
            </a:pPr>
            <a:r>
              <a:rPr lang="en-US" sz="2400" dirty="0" smtClean="0">
                <a:cs typeface="+mn-cs"/>
              </a:rPr>
              <a:t>OPUS Publishing . .. </a:t>
            </a:r>
            <a:r>
              <a:rPr lang="en-US" sz="2400" dirty="0">
                <a:cs typeface="+mn-cs"/>
              </a:rPr>
              <a:t>. data base and publishing</a:t>
            </a:r>
          </a:p>
          <a:p>
            <a:pPr marL="457200" indent="-228600">
              <a:buFont typeface="Arial" pitchFamily="34" charset="0"/>
              <a:buChar char="•"/>
              <a:tabLst>
                <a:tab pos="2971800" algn="l"/>
              </a:tabLst>
              <a:defRPr/>
            </a:pPr>
            <a:endParaRPr lang="en-US" sz="2400" dirty="0">
              <a:cs typeface="+mn-cs"/>
            </a:endParaRPr>
          </a:p>
          <a:p>
            <a:pPr marL="63500">
              <a:tabLst>
                <a:tab pos="2971800" algn="l"/>
              </a:tabLst>
              <a:defRPr/>
            </a:pPr>
            <a:r>
              <a:rPr lang="en-US" sz="2400" dirty="0">
                <a:cs typeface="+mn-cs"/>
              </a:rPr>
              <a:t>Reviewing each of these individually…</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a:t>
            </a:fld>
            <a:endParaRPr lang="en-US" dirty="0"/>
          </a:p>
        </p:txBody>
      </p:sp>
      <p:sp>
        <p:nvSpPr>
          <p:cNvPr id="19" name="Title 5"/>
          <p:cNvSpPr>
            <a:spLocks noGrp="1"/>
          </p:cNvSpPr>
          <p:nvPr>
            <p:ph type="title"/>
          </p:nvPr>
        </p:nvSpPr>
        <p:spPr>
          <a:xfrm>
            <a:off x="457200" y="274638"/>
            <a:ext cx="8229600" cy="1143000"/>
          </a:xfrm>
        </p:spPr>
        <p:txBody>
          <a:bodyPr/>
          <a:lstStyle/>
          <a:p>
            <a:pPr algn="l"/>
            <a:r>
              <a:rPr lang="en-US" dirty="0" smtClean="0"/>
              <a:t>What is OPUS?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TextBox 15"/>
          <p:cNvSpPr txBox="1">
            <a:spLocks noChangeArrowheads="1"/>
          </p:cNvSpPr>
          <p:nvPr/>
        </p:nvSpPr>
        <p:spPr bwMode="auto">
          <a:xfrm>
            <a:off x="2327900" y="6210300"/>
            <a:ext cx="41488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dirty="0"/>
              <a:t>Valid as of  </a:t>
            </a:r>
            <a:r>
              <a:rPr lang="en-US" sz="1000" dirty="0" smtClean="0"/>
              <a:t>April, 2013. </a:t>
            </a:r>
            <a:r>
              <a:rPr lang="en-US" sz="1000" dirty="0"/>
              <a:t>Values before January, 2005 are approximate.</a:t>
            </a:r>
          </a:p>
        </p:txBody>
      </p:sp>
      <p:sp>
        <p:nvSpPr>
          <p:cNvPr id="55302" name="TextBox 17"/>
          <p:cNvSpPr txBox="1">
            <a:spLocks noChangeArrowheads="1"/>
          </p:cNvSpPr>
          <p:nvPr/>
        </p:nvSpPr>
        <p:spPr bwMode="auto">
          <a:xfrm>
            <a:off x="6615113" y="1247775"/>
            <a:ext cx="2286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here are the monthly upload counts to </a:t>
            </a:r>
            <a:r>
              <a:rPr lang="en-US" sz="2400" dirty="0" smtClean="0"/>
              <a:t>OPUS Static. </a:t>
            </a:r>
            <a:endParaRPr lang="en-US" sz="2400" dirty="0"/>
          </a:p>
          <a:p>
            <a:pPr eaLnBrk="1" hangingPunct="1"/>
            <a:endParaRPr lang="en-US" sz="2400" dirty="0"/>
          </a:p>
          <a:p>
            <a:pPr eaLnBrk="1" hangingPunct="1"/>
            <a:r>
              <a:rPr lang="en-US" sz="2400" dirty="0"/>
              <a:t>Submissions to </a:t>
            </a:r>
            <a:r>
              <a:rPr lang="en-US" sz="2400" dirty="0" smtClean="0"/>
              <a:t>OPUS Static </a:t>
            </a:r>
            <a:r>
              <a:rPr lang="en-US" sz="2400" dirty="0"/>
              <a:t>comprise a</a:t>
            </a:r>
            <a:br>
              <a:rPr lang="en-US" sz="2400" dirty="0"/>
            </a:br>
            <a:r>
              <a:rPr lang="en-US" sz="2400" dirty="0"/>
              <a:t>non-trivial percentage of all “hits” on the NGS web sites.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50</a:t>
            </a:fld>
            <a:endParaRPr lang="en-US" dirty="0"/>
          </a:p>
        </p:txBody>
      </p:sp>
      <p:sp>
        <p:nvSpPr>
          <p:cNvPr id="6" name="Title 5"/>
          <p:cNvSpPr>
            <a:spLocks noGrp="1"/>
          </p:cNvSpPr>
          <p:nvPr>
            <p:ph type="title"/>
          </p:nvPr>
        </p:nvSpPr>
        <p:spPr/>
        <p:txBody>
          <a:bodyPr/>
          <a:lstStyle/>
          <a:p>
            <a:pPr algn="l"/>
            <a:r>
              <a:rPr lang="en-US" dirty="0" smtClean="0"/>
              <a:t>OPUS Uploads By Month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411685"/>
            <a:ext cx="6579740" cy="466344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Box 6"/>
          <p:cNvSpPr txBox="1">
            <a:spLocks noChangeArrowheads="1"/>
          </p:cNvSpPr>
          <p:nvPr/>
        </p:nvSpPr>
        <p:spPr bwMode="auto">
          <a:xfrm>
            <a:off x="332510" y="1149838"/>
            <a:ext cx="860961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buFont typeface="Arial" pitchFamily="34" charset="0"/>
              <a:buChar char="•"/>
            </a:pPr>
            <a:r>
              <a:rPr lang="en-US" sz="2800" dirty="0"/>
              <a:t>A Little </a:t>
            </a:r>
            <a:r>
              <a:rPr lang="en-US" sz="2800" dirty="0" smtClean="0"/>
              <a:t>OPUS Rapid-Static </a:t>
            </a:r>
            <a:r>
              <a:rPr lang="en-US" sz="2800" dirty="0"/>
              <a:t>History.</a:t>
            </a:r>
          </a:p>
          <a:p>
            <a:pPr eaLnBrk="1" hangingPunct="1">
              <a:lnSpc>
                <a:spcPct val="150000"/>
              </a:lnSpc>
              <a:buFont typeface="Arial" pitchFamily="34" charset="0"/>
              <a:buChar char="•"/>
            </a:pPr>
            <a:r>
              <a:rPr lang="en-US" sz="2800" dirty="0"/>
              <a:t>The </a:t>
            </a:r>
            <a:r>
              <a:rPr lang="en-US" sz="2800" dirty="0" smtClean="0"/>
              <a:t>OPUS Rapid-Static </a:t>
            </a:r>
            <a:r>
              <a:rPr lang="en-US" sz="2800" dirty="0"/>
              <a:t>Interface.</a:t>
            </a:r>
          </a:p>
          <a:p>
            <a:pPr eaLnBrk="1" hangingPunct="1">
              <a:lnSpc>
                <a:spcPct val="150000"/>
              </a:lnSpc>
              <a:buFont typeface="Arial" pitchFamily="34" charset="0"/>
              <a:buChar char="•"/>
            </a:pPr>
            <a:r>
              <a:rPr lang="en-US" sz="2800" dirty="0"/>
              <a:t>How Good Can I Do With </a:t>
            </a:r>
            <a:r>
              <a:rPr lang="en-US" sz="2800" dirty="0" smtClean="0"/>
              <a:t>OPUS Rapid-Static?</a:t>
            </a:r>
            <a:endParaRPr lang="en-US" sz="2800" dirty="0"/>
          </a:p>
          <a:p>
            <a:pPr eaLnBrk="1" hangingPunct="1">
              <a:lnSpc>
                <a:spcPct val="150000"/>
              </a:lnSpc>
              <a:buFont typeface="Arial" pitchFamily="34" charset="0"/>
              <a:buChar char="•"/>
            </a:pPr>
            <a:r>
              <a:rPr lang="en-US" sz="2800" dirty="0"/>
              <a:t>A Quick Example (cont.).</a:t>
            </a:r>
          </a:p>
          <a:p>
            <a:pPr eaLnBrk="1" hangingPunct="1">
              <a:lnSpc>
                <a:spcPct val="150000"/>
              </a:lnSpc>
              <a:buFont typeface="Arial" pitchFamily="34" charset="0"/>
              <a:buChar char="•"/>
            </a:pPr>
            <a:r>
              <a:rPr lang="en-US" sz="2800" dirty="0"/>
              <a:t>The </a:t>
            </a:r>
            <a:r>
              <a:rPr lang="en-US" sz="2800" dirty="0" smtClean="0"/>
              <a:t>Standard Report.</a:t>
            </a:r>
          </a:p>
          <a:p>
            <a:pPr eaLnBrk="1" hangingPunct="1">
              <a:lnSpc>
                <a:spcPct val="150000"/>
              </a:lnSpc>
              <a:buFont typeface="Arial" pitchFamily="34" charset="0"/>
              <a:buChar char="•"/>
            </a:pPr>
            <a:r>
              <a:rPr lang="en-US" sz="2800" dirty="0" smtClean="0"/>
              <a:t>The Extended Report.</a:t>
            </a:r>
            <a:endParaRPr lang="en-US" sz="2800" dirty="0"/>
          </a:p>
          <a:p>
            <a:pPr eaLnBrk="1" hangingPunct="1">
              <a:lnSpc>
                <a:spcPct val="150000"/>
              </a:lnSpc>
              <a:buFont typeface="Arial" pitchFamily="34" charset="0"/>
              <a:buChar char="•"/>
            </a:pPr>
            <a:r>
              <a:rPr lang="en-US" sz="2800" dirty="0"/>
              <a:t>How Does </a:t>
            </a:r>
            <a:r>
              <a:rPr lang="en-US" sz="2800" dirty="0" smtClean="0"/>
              <a:t>OPUS Rapid-Static </a:t>
            </a:r>
            <a:r>
              <a:rPr lang="en-US" sz="2800" dirty="0"/>
              <a:t>Work?</a:t>
            </a:r>
          </a:p>
          <a:p>
            <a:pPr eaLnBrk="1" hangingPunct="1">
              <a:lnSpc>
                <a:spcPct val="150000"/>
              </a:lnSpc>
              <a:buFont typeface="Arial" pitchFamily="34" charset="0"/>
              <a:buChar char="•"/>
            </a:pPr>
            <a:r>
              <a:rPr lang="en-US" sz="2800" dirty="0" smtClean="0"/>
              <a:t>OPUS Uploads History.</a:t>
            </a:r>
            <a:endParaRPr lang="en-US" sz="28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51</a:t>
            </a:fld>
            <a:endParaRPr lang="en-US" dirty="0"/>
          </a:p>
        </p:txBody>
      </p:sp>
      <p:sp>
        <p:nvSpPr>
          <p:cNvPr id="6" name="Title 5"/>
          <p:cNvSpPr>
            <a:spLocks noGrp="1"/>
          </p:cNvSpPr>
          <p:nvPr>
            <p:ph type="title"/>
          </p:nvPr>
        </p:nvSpPr>
        <p:spPr/>
        <p:txBody>
          <a:bodyPr/>
          <a:lstStyle/>
          <a:p>
            <a:pPr algn="l"/>
            <a:r>
              <a:rPr lang="en-US" dirty="0" smtClean="0"/>
              <a:t>OPUS Rapid-Static</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Box 6"/>
          <p:cNvSpPr txBox="1">
            <a:spLocks noChangeArrowheads="1"/>
          </p:cNvSpPr>
          <p:nvPr/>
        </p:nvSpPr>
        <p:spPr bwMode="auto">
          <a:xfrm>
            <a:off x="356260" y="1741488"/>
            <a:ext cx="861470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Although successful, OPUS obviously does not satisfy the needs of all users. Discussions with the user community about future development began almost immediately after OPUS was made public.</a:t>
            </a:r>
          </a:p>
          <a:p>
            <a:pPr eaLnBrk="1" hangingPunct="1"/>
            <a:endParaRPr lang="en-US" sz="2400" dirty="0"/>
          </a:p>
          <a:p>
            <a:pPr eaLnBrk="1" hangingPunct="1"/>
            <a:r>
              <a:rPr lang="en-US" sz="2400" dirty="0"/>
              <a:t>These early discussions clearly indicated that the most desired enhancement would be </a:t>
            </a:r>
            <a:r>
              <a:rPr lang="en-US" sz="2400" dirty="0" smtClean="0"/>
              <a:t>the capability of </a:t>
            </a:r>
            <a:r>
              <a:rPr lang="en-US" sz="2400" dirty="0"/>
              <a:t>producing a similar quality result from a shorter data span.</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52</a:t>
            </a:fld>
            <a:endParaRPr lang="en-US" dirty="0"/>
          </a:p>
        </p:txBody>
      </p:sp>
      <p:sp>
        <p:nvSpPr>
          <p:cNvPr id="6" name="Title 5"/>
          <p:cNvSpPr>
            <a:spLocks noGrp="1"/>
          </p:cNvSpPr>
          <p:nvPr>
            <p:ph type="title"/>
          </p:nvPr>
        </p:nvSpPr>
        <p:spPr/>
        <p:txBody>
          <a:bodyPr/>
          <a:lstStyle/>
          <a:p>
            <a:pPr algn="l"/>
            <a:r>
              <a:rPr lang="en-US" dirty="0" smtClean="0"/>
              <a:t>A Little OPUS Rapid-Static History</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Box 6"/>
          <p:cNvSpPr txBox="1">
            <a:spLocks noChangeArrowheads="1"/>
          </p:cNvSpPr>
          <p:nvPr/>
        </p:nvSpPr>
        <p:spPr bwMode="auto">
          <a:xfrm>
            <a:off x="308759" y="1189038"/>
            <a:ext cx="857398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Work by several groups demonstrated that reliably producing results of similar quality to OPUS from shorter data spans was possible.</a:t>
            </a:r>
          </a:p>
          <a:p>
            <a:pPr eaLnBrk="1" hangingPunct="1"/>
            <a:endParaRPr lang="en-US" sz="2400" dirty="0"/>
          </a:p>
          <a:p>
            <a:pPr eaLnBrk="1" hangingPunct="1"/>
            <a:r>
              <a:rPr lang="en-US" sz="2400" dirty="0"/>
              <a:t>Collaboration between the NGS and the Satellite Positioning and Inertial Navigation (SPIN) group at The Ohio State University enabled Schwarz (DST) to implement a new processing engine capable of generating those results.</a:t>
            </a:r>
          </a:p>
          <a:p>
            <a:pPr eaLnBrk="1" hangingPunct="1"/>
            <a:endParaRPr lang="en-US" sz="2400" dirty="0"/>
          </a:p>
          <a:p>
            <a:pPr eaLnBrk="1" hangingPunct="1"/>
            <a:r>
              <a:rPr lang="en-US" sz="2400" dirty="0"/>
              <a:t>In early 2007, </a:t>
            </a:r>
            <a:r>
              <a:rPr lang="en-US" sz="2400" dirty="0" smtClean="0"/>
              <a:t>OPUS Rapid-Static </a:t>
            </a:r>
            <a:r>
              <a:rPr lang="en-US" sz="2400" dirty="0"/>
              <a:t>was made publically available after its own trial period. To better delineate uses, the original OPUS processing stream was renamed </a:t>
            </a:r>
            <a:r>
              <a:rPr lang="en-US" sz="2400" dirty="0" smtClean="0"/>
              <a:t>OPUS Static.</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53</a:t>
            </a:fld>
            <a:endParaRPr lang="en-US" dirty="0"/>
          </a:p>
        </p:txBody>
      </p:sp>
      <p:sp>
        <p:nvSpPr>
          <p:cNvPr id="6" name="Title 5"/>
          <p:cNvSpPr>
            <a:spLocks noGrp="1"/>
          </p:cNvSpPr>
          <p:nvPr>
            <p:ph type="title"/>
          </p:nvPr>
        </p:nvSpPr>
        <p:spPr/>
        <p:txBody>
          <a:bodyPr/>
          <a:lstStyle/>
          <a:p>
            <a:pPr algn="l"/>
            <a:r>
              <a:rPr lang="en-US" dirty="0" smtClean="0"/>
              <a:t>A Little OPUS Rapid-Static History</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6883" y="1619250"/>
            <a:ext cx="8597735" cy="3786188"/>
          </a:xfrm>
          <a:prstGeom prst="rect">
            <a:avLst/>
          </a:prstGeom>
          <a:noFill/>
        </p:spPr>
        <p:txBody>
          <a:bodyPr wrap="square">
            <a:spAutoFit/>
          </a:bodyPr>
          <a:lstStyle/>
          <a:p>
            <a:pPr>
              <a:defRPr/>
            </a:pPr>
            <a:r>
              <a:rPr lang="en-US" sz="2400" dirty="0">
                <a:cs typeface="+mn-cs"/>
              </a:rPr>
              <a:t>With </a:t>
            </a:r>
            <a:r>
              <a:rPr lang="en-US" sz="2400" dirty="0" smtClean="0">
                <a:cs typeface="+mn-cs"/>
              </a:rPr>
              <a:t>OPUS Rapid-Static, </a:t>
            </a:r>
            <a:r>
              <a:rPr lang="en-US" sz="2400" dirty="0">
                <a:cs typeface="+mn-cs"/>
              </a:rPr>
              <a:t>the beautiful simplicity </a:t>
            </a:r>
            <a:r>
              <a:rPr lang="en-US" sz="2400" dirty="0" smtClean="0">
                <a:cs typeface="+mn-cs"/>
              </a:rPr>
              <a:t>remains. </a:t>
            </a:r>
            <a:r>
              <a:rPr lang="en-US" sz="2400" dirty="0">
                <a:cs typeface="+mn-cs"/>
              </a:rPr>
              <a:t>In fact the entry form is the same as for </a:t>
            </a:r>
            <a:r>
              <a:rPr lang="en-US" sz="2400" dirty="0" smtClean="0">
                <a:cs typeface="+mn-cs"/>
              </a:rPr>
              <a:t>OPUS Static. </a:t>
            </a:r>
            <a:r>
              <a:rPr lang="en-US" sz="2400" dirty="0">
                <a:cs typeface="+mn-cs"/>
              </a:rPr>
              <a:t>The user provides:</a:t>
            </a:r>
          </a:p>
          <a:p>
            <a:pPr marL="804863" indent="-341313">
              <a:buFont typeface="Arial" pitchFamily="34" charset="0"/>
              <a:buChar char="•"/>
              <a:defRPr/>
            </a:pPr>
            <a:r>
              <a:rPr lang="en-US" sz="2400" dirty="0">
                <a:cs typeface="+mn-cs"/>
              </a:rPr>
              <a:t>Their email address.</a:t>
            </a:r>
          </a:p>
          <a:p>
            <a:pPr marL="804863" indent="-341313">
              <a:buFont typeface="Arial" pitchFamily="34" charset="0"/>
              <a:buChar char="•"/>
              <a:defRPr/>
            </a:pPr>
            <a:r>
              <a:rPr lang="en-US" sz="2400" dirty="0">
                <a:cs typeface="+mn-cs"/>
              </a:rPr>
              <a:t>An antenna type.</a:t>
            </a:r>
          </a:p>
          <a:p>
            <a:pPr marL="804863" indent="-341313">
              <a:buFont typeface="Arial" pitchFamily="34" charset="0"/>
              <a:buChar char="•"/>
              <a:defRPr/>
            </a:pPr>
            <a:r>
              <a:rPr lang="en-US" sz="2400" dirty="0">
                <a:cs typeface="+mn-cs"/>
              </a:rPr>
              <a:t>The vertical offset to the ARP.</a:t>
            </a:r>
          </a:p>
          <a:p>
            <a:pPr marL="804863" indent="-341313">
              <a:buFont typeface="Arial" pitchFamily="34" charset="0"/>
              <a:buChar char="•"/>
              <a:defRPr/>
            </a:pPr>
            <a:r>
              <a:rPr lang="en-US" sz="2400" dirty="0">
                <a:cs typeface="+mn-cs"/>
              </a:rPr>
              <a:t>15-minutes to 2-hours of GPS L1 + L2 data.</a:t>
            </a:r>
          </a:p>
          <a:p>
            <a:pPr>
              <a:defRPr/>
            </a:pPr>
            <a:endParaRPr lang="en-US" sz="2400" dirty="0">
              <a:cs typeface="+mn-cs"/>
            </a:endParaRPr>
          </a:p>
          <a:p>
            <a:pPr>
              <a:defRPr/>
            </a:pPr>
            <a:r>
              <a:rPr lang="en-US" sz="2400" dirty="0">
                <a:cs typeface="+mn-cs"/>
              </a:rPr>
              <a:t>The user receives:</a:t>
            </a:r>
          </a:p>
          <a:p>
            <a:pPr marL="804863" indent="-341313">
              <a:buFont typeface="Arial" pitchFamily="34" charset="0"/>
              <a:buChar char="•"/>
              <a:defRPr/>
            </a:pPr>
            <a:r>
              <a:rPr lang="en-US" sz="2400" dirty="0">
                <a:cs typeface="+mn-cs"/>
              </a:rPr>
              <a:t>Coordinates accurate to a few centimeters.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54</a:t>
            </a:fld>
            <a:endParaRPr lang="en-US" dirty="0"/>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8"/>
          <p:cNvSpPr txBox="1">
            <a:spLocks noChangeArrowheads="1"/>
          </p:cNvSpPr>
          <p:nvPr/>
        </p:nvSpPr>
        <p:spPr bwMode="auto">
          <a:xfrm>
            <a:off x="6062348" y="1305381"/>
            <a:ext cx="283227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same interface is used except one clicks the “Upload to RAPID-STATIC” button instead.</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55</a:t>
            </a:fld>
            <a:endParaRPr lang="en-US" dirty="0"/>
          </a:p>
        </p:txBody>
      </p:sp>
      <p:sp>
        <p:nvSpPr>
          <p:cNvPr id="6" name="Title 5"/>
          <p:cNvSpPr>
            <a:spLocks noGrp="1"/>
          </p:cNvSpPr>
          <p:nvPr>
            <p:ph type="title"/>
          </p:nvPr>
        </p:nvSpPr>
        <p:spPr/>
        <p:txBody>
          <a:bodyPr/>
          <a:lstStyle/>
          <a:p>
            <a:pPr algn="l"/>
            <a:r>
              <a:rPr lang="en-US" dirty="0" smtClean="0"/>
              <a:t>The OPUS Rapid-Static Interface</a:t>
            </a:r>
            <a:endParaRPr lang="en-US" dirty="0"/>
          </a:p>
        </p:txBody>
      </p:sp>
      <p:pic>
        <p:nvPicPr>
          <p:cNvPr id="22"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697" t="12597" r="1141" b="10315"/>
          <a:stretch/>
        </p:blipFill>
        <p:spPr bwMode="auto">
          <a:xfrm>
            <a:off x="138124" y="1323194"/>
            <a:ext cx="5924224" cy="4297680"/>
          </a:xfrm>
          <a:prstGeom prst="rect">
            <a:avLst/>
          </a:prstGeom>
          <a:noFill/>
          <a:ln w="127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16"/>
          <p:cNvSpPr txBox="1">
            <a:spLocks noChangeArrowheads="1"/>
          </p:cNvSpPr>
          <p:nvPr/>
        </p:nvSpPr>
        <p:spPr bwMode="auto">
          <a:xfrm>
            <a:off x="138124" y="5620874"/>
            <a:ext cx="2430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solidFill>
                  <a:srgbClr val="FF0000"/>
                </a:solidFill>
              </a:rPr>
              <a:t>http</a:t>
            </a:r>
            <a:r>
              <a:rPr lang="en-US" sz="1200" dirty="0" smtClean="0">
                <a:solidFill>
                  <a:srgbClr val="FF0000"/>
                </a:solidFill>
              </a:rPr>
              <a:t>://geodesy.noaa.gov/OPUS</a:t>
            </a:r>
            <a:r>
              <a:rPr lang="en-US" sz="1200" dirty="0">
                <a:solidFill>
                  <a:srgbClr val="FF0000"/>
                </a:solidFill>
              </a:rPr>
              <a: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6"/>
          <p:cNvSpPr txBox="1">
            <a:spLocks noChangeArrowheads="1"/>
          </p:cNvSpPr>
          <p:nvPr/>
        </p:nvSpPr>
        <p:spPr bwMode="auto">
          <a:xfrm>
            <a:off x="5405438" y="1094850"/>
            <a:ext cx="353853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Shown here is part of the </a:t>
            </a:r>
            <a:r>
              <a:rPr lang="en-US" sz="2400" dirty="0" smtClean="0"/>
              <a:t>OPUS Rapid-Static standard report </a:t>
            </a:r>
            <a:r>
              <a:rPr lang="en-US" sz="2400" dirty="0"/>
              <a:t>for the same CORV data discussed earlier.</a:t>
            </a:r>
          </a:p>
          <a:p>
            <a:pPr eaLnBrk="1" hangingPunct="1"/>
            <a:endParaRPr lang="en-US" sz="2400" dirty="0"/>
          </a:p>
          <a:p>
            <a:pPr eaLnBrk="1" hangingPunct="1"/>
            <a:r>
              <a:rPr lang="en-US" sz="2400" dirty="0" smtClean="0"/>
              <a:t>Given the number of significant figures and uncertainties, this result is identical to the OPUS Static result.</a:t>
            </a:r>
            <a:endParaRPr lang="en-US" sz="2400" dirty="0"/>
          </a:p>
        </p:txBody>
      </p:sp>
      <p:sp>
        <p:nvSpPr>
          <p:cNvPr id="61446" name="TextBox 29"/>
          <p:cNvSpPr txBox="1">
            <a:spLocks noChangeArrowheads="1"/>
          </p:cNvSpPr>
          <p:nvPr/>
        </p:nvSpPr>
        <p:spPr bwMode="auto">
          <a:xfrm>
            <a:off x="174625" y="1085850"/>
            <a:ext cx="5057775" cy="5262979"/>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56</a:t>
            </a:fld>
            <a:endParaRPr lang="en-US" dirty="0"/>
          </a:p>
        </p:txBody>
      </p:sp>
      <p:sp>
        <p:nvSpPr>
          <p:cNvPr id="6" name="Title 5"/>
          <p:cNvSpPr>
            <a:spLocks noGrp="1"/>
          </p:cNvSpPr>
          <p:nvPr>
            <p:ph type="title"/>
          </p:nvPr>
        </p:nvSpPr>
        <p:spPr>
          <a:xfrm>
            <a:off x="457200" y="261257"/>
            <a:ext cx="8229600" cy="1156381"/>
          </a:xfrm>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6"/>
          <p:cNvSpPr txBox="1">
            <a:spLocks noChangeArrowheads="1"/>
          </p:cNvSpPr>
          <p:nvPr/>
        </p:nvSpPr>
        <p:spPr bwMode="auto">
          <a:xfrm>
            <a:off x="5353050" y="1199638"/>
            <a:ext cx="357187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The </a:t>
            </a:r>
            <a:r>
              <a:rPr lang="en-US" sz="2400" dirty="0"/>
              <a:t>solution quality measures are slightly </a:t>
            </a:r>
            <a:r>
              <a:rPr lang="en-US" sz="2400" dirty="0" smtClean="0"/>
              <a:t>different.</a:t>
            </a:r>
            <a:endParaRPr lang="en-US" sz="2400" dirty="0"/>
          </a:p>
          <a:p>
            <a:pPr eaLnBrk="1" hangingPunct="1"/>
            <a:r>
              <a:rPr lang="en-US" sz="2000" b="1" dirty="0" smtClean="0">
                <a:latin typeface="Courier New" pitchFamily="49" charset="0"/>
                <a:cs typeface="Courier New" pitchFamily="49" charset="0"/>
              </a:rPr>
              <a:t>OBS USED</a:t>
            </a:r>
            <a:r>
              <a:rPr lang="en-US" sz="2000" dirty="0" smtClean="0"/>
              <a:t>	     &gt; </a:t>
            </a:r>
            <a:r>
              <a:rPr lang="en-US" sz="2000" dirty="0"/>
              <a:t>50%</a:t>
            </a:r>
          </a:p>
          <a:p>
            <a:pPr eaLnBrk="1" hangingPunct="1"/>
            <a:r>
              <a:rPr lang="en-US" sz="2000" b="1" dirty="0">
                <a:latin typeface="Courier New" pitchFamily="49" charset="0"/>
                <a:cs typeface="Courier New" pitchFamily="49" charset="0"/>
              </a:rPr>
              <a:t>QUALITY IND</a:t>
            </a:r>
            <a:r>
              <a:rPr lang="en-US" sz="2000" b="1" dirty="0" smtClean="0">
                <a:latin typeface="Courier New" pitchFamily="49" charset="0"/>
                <a:cs typeface="Courier New" pitchFamily="49" charset="0"/>
              </a:rPr>
              <a:t>.  </a:t>
            </a:r>
            <a:r>
              <a:rPr lang="en-US" sz="2000" dirty="0" smtClean="0"/>
              <a:t>&gt; </a:t>
            </a:r>
            <a:r>
              <a:rPr lang="en-US" sz="2000" dirty="0"/>
              <a:t>3</a:t>
            </a:r>
          </a:p>
          <a:p>
            <a:pPr eaLnBrk="1" hangingPunct="1"/>
            <a:r>
              <a:rPr lang="en-US" sz="2000" b="1" dirty="0">
                <a:latin typeface="Courier New" pitchFamily="49" charset="0"/>
                <a:cs typeface="Courier New" pitchFamily="49" charset="0"/>
              </a:rPr>
              <a:t>NORM. </a:t>
            </a:r>
            <a:r>
              <a:rPr lang="en-US" sz="2000" b="1" dirty="0" smtClean="0">
                <a:latin typeface="Courier New" pitchFamily="49" charset="0"/>
                <a:cs typeface="Courier New" pitchFamily="49" charset="0"/>
              </a:rPr>
              <a:t>RMS</a:t>
            </a:r>
            <a:r>
              <a:rPr lang="en-US" sz="2000" dirty="0" smtClean="0"/>
              <a:t>	     ≈ 1</a:t>
            </a:r>
          </a:p>
          <a:p>
            <a:pPr eaLnBrk="1" hangingPunct="1"/>
            <a:endParaRPr lang="en-US" sz="2400" dirty="0" smtClean="0"/>
          </a:p>
          <a:p>
            <a:pPr eaLnBrk="1" hangingPunct="1"/>
            <a:r>
              <a:rPr lang="en-US" sz="2400" dirty="0" smtClean="0"/>
              <a:t>For the </a:t>
            </a:r>
            <a:r>
              <a:rPr lang="en-US" sz="2400" b="1" dirty="0" err="1" smtClean="0">
                <a:latin typeface="Courier New" pitchFamily="49" charset="0"/>
                <a:cs typeface="Courier New" pitchFamily="49" charset="0"/>
              </a:rPr>
              <a:t>Obs</a:t>
            </a:r>
            <a:r>
              <a:rPr lang="en-US" sz="2400" b="1" dirty="0" smtClean="0">
                <a:latin typeface="Courier New" pitchFamily="49" charset="0"/>
                <a:cs typeface="Courier New" pitchFamily="49" charset="0"/>
              </a:rPr>
              <a:t> Used</a:t>
            </a:r>
            <a:r>
              <a:rPr lang="en-US" sz="2400" dirty="0" smtClean="0"/>
              <a:t>:</a:t>
            </a:r>
          </a:p>
          <a:p>
            <a:pPr eaLnBrk="1" hangingPunct="1"/>
            <a:r>
              <a:rPr lang="en-US" sz="2400" dirty="0" smtClean="0"/>
              <a:t>bigger is better.</a:t>
            </a:r>
          </a:p>
          <a:p>
            <a:pPr eaLnBrk="1" hangingPunct="1"/>
            <a:endParaRPr lang="en-US" sz="2400" dirty="0" smtClean="0"/>
          </a:p>
          <a:p>
            <a:pPr eaLnBrk="1" hangingPunct="1"/>
            <a:r>
              <a:rPr lang="en-US" sz="2400" dirty="0"/>
              <a:t>For the </a:t>
            </a:r>
            <a:r>
              <a:rPr lang="en-US" sz="2400" b="1" dirty="0" smtClean="0">
                <a:latin typeface="Courier New" pitchFamily="49" charset="0"/>
                <a:cs typeface="Courier New" pitchFamily="49" charset="0"/>
              </a:rPr>
              <a:t>Quality Ind.</a:t>
            </a:r>
            <a:r>
              <a:rPr lang="en-US" sz="2400" dirty="0" smtClean="0"/>
              <a:t>: </a:t>
            </a:r>
            <a:r>
              <a:rPr lang="en-US" sz="2400" dirty="0"/>
              <a:t>bigger is </a:t>
            </a:r>
            <a:r>
              <a:rPr lang="en-US" sz="2400" dirty="0" smtClean="0"/>
              <a:t>better.</a:t>
            </a:r>
          </a:p>
          <a:p>
            <a:pPr eaLnBrk="1" hangingPunct="1"/>
            <a:endParaRPr lang="en-US" sz="2400" dirty="0" smtClean="0"/>
          </a:p>
          <a:p>
            <a:pPr eaLnBrk="1" hangingPunct="1"/>
            <a:r>
              <a:rPr lang="en-US" sz="2400" dirty="0"/>
              <a:t>T</a:t>
            </a:r>
            <a:r>
              <a:rPr lang="en-US" sz="2400" dirty="0" smtClean="0"/>
              <a:t>he </a:t>
            </a:r>
            <a:r>
              <a:rPr lang="en-US" sz="2400" b="1" dirty="0" smtClean="0">
                <a:latin typeface="Courier New" pitchFamily="49" charset="0"/>
                <a:cs typeface="Courier New" pitchFamily="49" charset="0"/>
              </a:rPr>
              <a:t>Normalized </a:t>
            </a:r>
            <a:r>
              <a:rPr lang="en-US" sz="2400" b="1" dirty="0">
                <a:latin typeface="Courier New" pitchFamily="49" charset="0"/>
                <a:cs typeface="Courier New" pitchFamily="49" charset="0"/>
              </a:rPr>
              <a:t>RMS </a:t>
            </a:r>
            <a:r>
              <a:rPr lang="en-US" sz="2400" dirty="0" smtClean="0"/>
              <a:t>should be about 1.</a:t>
            </a:r>
            <a:endParaRPr lang="en-US" sz="2400" dirty="0"/>
          </a:p>
        </p:txBody>
      </p:sp>
      <p:sp>
        <p:nvSpPr>
          <p:cNvPr id="30" name="TextBox 29"/>
          <p:cNvSpPr txBox="1"/>
          <p:nvPr/>
        </p:nvSpPr>
        <p:spPr>
          <a:xfrm>
            <a:off x="174625" y="1189038"/>
            <a:ext cx="5057775" cy="5386090"/>
          </a:xfrm>
          <a:prstGeom prst="rect">
            <a:avLst/>
          </a:prstGeom>
          <a:solidFill>
            <a:schemeClr val="bg1">
              <a:lumMod val="65000"/>
            </a:schemeClr>
          </a:solidFill>
          <a:ln w="12700">
            <a:solidFill>
              <a:schemeClr val="accent1"/>
            </a:solidFill>
          </a:ln>
        </p:spPr>
        <p:txBody>
          <a:bodyPr>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a:defRPr/>
            </a:pP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57</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
        <p:nvSpPr>
          <p:cNvPr id="62471" name="TextBox 16"/>
          <p:cNvSpPr txBox="1">
            <a:spLocks noChangeArrowheads="1"/>
          </p:cNvSpPr>
          <p:nvPr/>
        </p:nvSpPr>
        <p:spPr bwMode="auto">
          <a:xfrm>
            <a:off x="2655888" y="1916113"/>
            <a:ext cx="2582862" cy="461962"/>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OBS USED:  </a:t>
            </a:r>
            <a:r>
              <a:rPr lang="en-US" sz="800" dirty="0" smtClean="0">
                <a:latin typeface="Courier New" pitchFamily="49" charset="0"/>
                <a:cs typeface="Courier New" pitchFamily="49" charset="0"/>
              </a:rPr>
              <a:t>9090 / 13572</a:t>
            </a:r>
            <a:r>
              <a:rPr lang="en-US" sz="800" dirty="0">
                <a:latin typeface="Courier New" pitchFamily="49" charset="0"/>
                <a:cs typeface="Courier New" pitchFamily="49" charset="0"/>
              </a:rPr>
              <a:t>   :  </a:t>
            </a:r>
            <a:r>
              <a:rPr lang="en-US" sz="800" dirty="0" smtClean="0">
                <a:latin typeface="Courier New" pitchFamily="49" charset="0"/>
                <a:cs typeface="Courier New" pitchFamily="49" charset="0"/>
              </a:rPr>
              <a:t>67%</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QUALITY IND.  </a:t>
            </a:r>
            <a:r>
              <a:rPr lang="en-US" sz="800" dirty="0" smtClean="0">
                <a:latin typeface="Courier New" pitchFamily="49" charset="0"/>
                <a:cs typeface="Courier New" pitchFamily="49" charset="0"/>
              </a:rPr>
              <a:t>35.62/ 60.50</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NORMALIZED RMS:        </a:t>
            </a:r>
            <a:r>
              <a:rPr lang="en-US" sz="800" dirty="0" smtClean="0">
                <a:latin typeface="Courier New" pitchFamily="49" charset="0"/>
                <a:cs typeface="Courier New" pitchFamily="49" charset="0"/>
              </a:rPr>
              <a:t>0.289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6"/>
          <p:cNvSpPr txBox="1">
            <a:spLocks noChangeArrowheads="1"/>
          </p:cNvSpPr>
          <p:nvPr/>
        </p:nvSpPr>
        <p:spPr bwMode="auto">
          <a:xfrm>
            <a:off x="5353050" y="1199638"/>
            <a:ext cx="35718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You might be thinking, “Hey! He just said the </a:t>
            </a:r>
            <a:r>
              <a:rPr lang="en-US" sz="2400" b="1" dirty="0">
                <a:latin typeface="Courier New" pitchFamily="49" charset="0"/>
                <a:cs typeface="Courier New" pitchFamily="49" charset="0"/>
              </a:rPr>
              <a:t>Normalized RMS </a:t>
            </a:r>
            <a:r>
              <a:rPr lang="en-US" sz="2400" dirty="0" smtClean="0"/>
              <a:t>should be about 1 but I see 0.3.”</a:t>
            </a:r>
          </a:p>
          <a:p>
            <a:pPr eaLnBrk="1" hangingPunct="1"/>
            <a:endParaRPr lang="en-US" sz="2400" dirty="0"/>
          </a:p>
          <a:p>
            <a:pPr eaLnBrk="1" hangingPunct="1"/>
            <a:r>
              <a:rPr lang="en-US" sz="2400" dirty="0" smtClean="0"/>
              <a:t>This is okay.</a:t>
            </a:r>
          </a:p>
          <a:p>
            <a:pPr eaLnBrk="1" hangingPunct="1"/>
            <a:endParaRPr lang="en-US" sz="2400" dirty="0"/>
          </a:p>
          <a:p>
            <a:pPr eaLnBrk="1" hangingPunct="1"/>
            <a:r>
              <a:rPr lang="en-US" sz="2400" dirty="0" smtClean="0"/>
              <a:t>Look for “order of magnitude” differences. Start to worry if you see a </a:t>
            </a:r>
            <a:r>
              <a:rPr lang="en-US" sz="2400" b="1" dirty="0">
                <a:latin typeface="Courier New" pitchFamily="49" charset="0"/>
                <a:cs typeface="Courier New" pitchFamily="49" charset="0"/>
              </a:rPr>
              <a:t>Normalized </a:t>
            </a:r>
            <a:r>
              <a:rPr lang="en-US" sz="2400" b="1" dirty="0" smtClean="0">
                <a:latin typeface="Courier New" pitchFamily="49" charset="0"/>
                <a:cs typeface="Courier New" pitchFamily="49" charset="0"/>
              </a:rPr>
              <a:t>RMS</a:t>
            </a:r>
            <a:br>
              <a:rPr lang="en-US" sz="2400" b="1" dirty="0" smtClean="0">
                <a:latin typeface="Courier New" pitchFamily="49" charset="0"/>
                <a:cs typeface="Courier New" pitchFamily="49" charset="0"/>
              </a:rPr>
            </a:br>
            <a:r>
              <a:rPr lang="en-US" sz="2400" dirty="0" smtClean="0"/>
              <a:t>less </a:t>
            </a:r>
            <a:r>
              <a:rPr lang="en-US" sz="2400" dirty="0" smtClean="0"/>
              <a:t>than 0.1 or greater than 2 or 3.</a:t>
            </a:r>
            <a:endParaRPr lang="en-US" sz="2400" dirty="0"/>
          </a:p>
        </p:txBody>
      </p:sp>
      <p:sp>
        <p:nvSpPr>
          <p:cNvPr id="30" name="TextBox 29"/>
          <p:cNvSpPr txBox="1"/>
          <p:nvPr/>
        </p:nvSpPr>
        <p:spPr>
          <a:xfrm>
            <a:off x="174625" y="1189038"/>
            <a:ext cx="5057775" cy="5386090"/>
          </a:xfrm>
          <a:prstGeom prst="rect">
            <a:avLst/>
          </a:prstGeom>
          <a:solidFill>
            <a:schemeClr val="bg1">
              <a:lumMod val="65000"/>
            </a:schemeClr>
          </a:solidFill>
          <a:ln w="12700">
            <a:solidFill>
              <a:schemeClr val="accent1"/>
            </a:solidFill>
          </a:ln>
        </p:spPr>
        <p:txBody>
          <a:bodyPr>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a:defRPr/>
            </a:pP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58</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
        <p:nvSpPr>
          <p:cNvPr id="62471" name="TextBox 16"/>
          <p:cNvSpPr txBox="1">
            <a:spLocks noChangeArrowheads="1"/>
          </p:cNvSpPr>
          <p:nvPr/>
        </p:nvSpPr>
        <p:spPr bwMode="auto">
          <a:xfrm>
            <a:off x="2655888" y="1916113"/>
            <a:ext cx="2582862" cy="461962"/>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a:latin typeface="Courier New" pitchFamily="49" charset="0"/>
                <a:cs typeface="Courier New" pitchFamily="49" charset="0"/>
              </a:rPr>
              <a:t>       OBS USED:  </a:t>
            </a:r>
            <a:r>
              <a:rPr lang="en-US" sz="800" dirty="0" smtClean="0">
                <a:latin typeface="Courier New" pitchFamily="49" charset="0"/>
                <a:cs typeface="Courier New" pitchFamily="49" charset="0"/>
              </a:rPr>
              <a:t>9090 / 13572</a:t>
            </a:r>
            <a:r>
              <a:rPr lang="en-US" sz="800" dirty="0">
                <a:latin typeface="Courier New" pitchFamily="49" charset="0"/>
                <a:cs typeface="Courier New" pitchFamily="49" charset="0"/>
              </a:rPr>
              <a:t>   :  </a:t>
            </a:r>
            <a:r>
              <a:rPr lang="en-US" sz="800" dirty="0" smtClean="0">
                <a:latin typeface="Courier New" pitchFamily="49" charset="0"/>
                <a:cs typeface="Courier New" pitchFamily="49" charset="0"/>
              </a:rPr>
              <a:t>67%</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QUALITY IND.  </a:t>
            </a:r>
            <a:r>
              <a:rPr lang="en-US" sz="800" dirty="0" smtClean="0">
                <a:latin typeface="Courier New" pitchFamily="49" charset="0"/>
                <a:cs typeface="Courier New" pitchFamily="49" charset="0"/>
              </a:rPr>
              <a:t>35.62/ 60.50</a:t>
            </a:r>
            <a:r>
              <a:rPr lang="en-US" sz="800" dirty="0">
                <a:latin typeface="Courier New" pitchFamily="49" charset="0"/>
                <a:cs typeface="Courier New" pitchFamily="49" charset="0"/>
              </a:rPr>
              <a:t/>
            </a:r>
            <a:br>
              <a:rPr lang="en-US" sz="800" dirty="0">
                <a:latin typeface="Courier New" pitchFamily="49" charset="0"/>
                <a:cs typeface="Courier New" pitchFamily="49" charset="0"/>
              </a:rPr>
            </a:br>
            <a:r>
              <a:rPr lang="en-US" sz="800" dirty="0">
                <a:latin typeface="Courier New" pitchFamily="49" charset="0"/>
                <a:cs typeface="Courier New" pitchFamily="49" charset="0"/>
              </a:rPr>
              <a:t> NORMALIZED RMS:        </a:t>
            </a:r>
            <a:r>
              <a:rPr lang="en-US" sz="800" dirty="0" smtClean="0">
                <a:latin typeface="Courier New" pitchFamily="49" charset="0"/>
                <a:cs typeface="Courier New" pitchFamily="49" charset="0"/>
              </a:rPr>
              <a:t>0.289</a:t>
            </a:r>
            <a:endParaRPr lang="en-US" sz="800" dirty="0">
              <a:latin typeface="Courier New" pitchFamily="49" charset="0"/>
              <a:cs typeface="Courier New" pitchFamily="49" charset="0"/>
            </a:endParaRPr>
          </a:p>
        </p:txBody>
      </p:sp>
    </p:spTree>
    <p:extLst>
      <p:ext uri="{BB962C8B-B14F-4D97-AF65-F5344CB8AC3E}">
        <p14:creationId xmlns:p14="http://schemas.microsoft.com/office/powerpoint/2010/main" val="23744662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6"/>
          <p:cNvSpPr txBox="1">
            <a:spLocks noChangeArrowheads="1"/>
          </p:cNvSpPr>
          <p:nvPr/>
        </p:nvSpPr>
        <p:spPr bwMode="auto">
          <a:xfrm>
            <a:off x="5353050" y="1211513"/>
            <a:ext cx="357187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For the coordinate uncertainties:</a:t>
            </a:r>
            <a:endParaRPr lang="en-US" sz="2000" dirty="0"/>
          </a:p>
          <a:p>
            <a:pPr eaLnBrk="1" hangingPunct="1"/>
            <a:r>
              <a:rPr lang="en-US" sz="2000" b="1" dirty="0">
                <a:latin typeface="Courier New" pitchFamily="49" charset="0"/>
                <a:cs typeface="Courier New" pitchFamily="49" charset="0"/>
              </a:rPr>
              <a:t>Uncertainties </a:t>
            </a:r>
            <a:r>
              <a:rPr lang="en-US" sz="2000" dirty="0"/>
              <a:t>&lt; 5 cm</a:t>
            </a:r>
          </a:p>
          <a:p>
            <a:pPr eaLnBrk="1" hangingPunct="1"/>
            <a:r>
              <a:rPr lang="en-US" sz="2400" dirty="0" smtClean="0"/>
              <a:t>and smaller is better.</a:t>
            </a:r>
          </a:p>
          <a:p>
            <a:pPr eaLnBrk="1" hangingPunct="1"/>
            <a:endParaRPr lang="en-US" sz="2400" dirty="0"/>
          </a:p>
          <a:p>
            <a:pPr eaLnBrk="1" hangingPunct="1"/>
            <a:r>
              <a:rPr lang="en-US" sz="2400" dirty="0" smtClean="0"/>
              <a:t>Note that the </a:t>
            </a:r>
            <a:r>
              <a:rPr lang="en-US" sz="2400" dirty="0"/>
              <a:t>uncertainties </a:t>
            </a:r>
            <a:r>
              <a:rPr lang="en-US" sz="2400" dirty="0" smtClean="0"/>
              <a:t>are 1</a:t>
            </a:r>
            <a:r>
              <a:rPr lang="el-GR" sz="2400" dirty="0" smtClean="0"/>
              <a:t>σ</a:t>
            </a:r>
            <a:r>
              <a:rPr lang="en-US" sz="2400" dirty="0" smtClean="0"/>
              <a:t> </a:t>
            </a:r>
            <a:r>
              <a:rPr lang="en-US" sz="2400" dirty="0"/>
              <a:t>standard deviations </a:t>
            </a:r>
            <a:br>
              <a:rPr lang="en-US" sz="2400" dirty="0"/>
            </a:br>
            <a:r>
              <a:rPr lang="en-US" sz="2400" dirty="0"/>
              <a:t>from the solution, </a:t>
            </a:r>
            <a:r>
              <a:rPr lang="en-US" sz="2400" b="1" i="1" dirty="0"/>
              <a:t>not</a:t>
            </a:r>
            <a:r>
              <a:rPr lang="en-US" sz="2400" dirty="0"/>
              <a:t/>
            </a:r>
            <a:br>
              <a:rPr lang="en-US" sz="2400" dirty="0"/>
            </a:br>
            <a:r>
              <a:rPr lang="en-US" sz="2400" dirty="0" smtClean="0"/>
              <a:t>the </a:t>
            </a:r>
            <a:r>
              <a:rPr lang="en-US" sz="2400" dirty="0"/>
              <a:t>peak-to-peak </a:t>
            </a:r>
            <a:r>
              <a:rPr lang="en-US" sz="2400" dirty="0" smtClean="0"/>
              <a:t>values from individual baseline solutions as is </a:t>
            </a:r>
            <a:r>
              <a:rPr lang="en-US" sz="2400" dirty="0"/>
              <a:t>reported by </a:t>
            </a:r>
            <a:r>
              <a:rPr lang="en-US" sz="2400" dirty="0" smtClean="0"/>
              <a:t>OPUS Static.</a:t>
            </a:r>
            <a:endParaRPr lang="en-US" sz="2400" dirty="0"/>
          </a:p>
        </p:txBody>
      </p:sp>
      <p:sp>
        <p:nvSpPr>
          <p:cNvPr id="30" name="TextBox 29"/>
          <p:cNvSpPr txBox="1"/>
          <p:nvPr/>
        </p:nvSpPr>
        <p:spPr>
          <a:xfrm>
            <a:off x="174625" y="1189038"/>
            <a:ext cx="5057775" cy="5386090"/>
          </a:xfrm>
          <a:prstGeom prst="rect">
            <a:avLst/>
          </a:prstGeom>
          <a:solidFill>
            <a:schemeClr val="bg1">
              <a:lumMod val="65000"/>
            </a:schemeClr>
          </a:solidFill>
          <a:ln w="12700">
            <a:solidFill>
              <a:schemeClr val="accent1"/>
            </a:solidFill>
          </a:ln>
        </p:spPr>
        <p:txBody>
          <a:bodyPr>
            <a:spAutoFit/>
          </a:body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a:defRPr/>
            </a:pP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59</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
        <p:nvSpPr>
          <p:cNvPr id="8" name="TextBox 17"/>
          <p:cNvSpPr txBox="1">
            <a:spLocks noChangeArrowheads="1"/>
          </p:cNvSpPr>
          <p:nvPr/>
        </p:nvSpPr>
        <p:spPr bwMode="auto">
          <a:xfrm>
            <a:off x="4377933" y="2768675"/>
            <a:ext cx="671512" cy="4619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0.008(m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0.012(m</a:t>
            </a:r>
            <a:r>
              <a:rPr lang="en-US" sz="800" dirty="0">
                <a:latin typeface="Courier New" pitchFamily="49" charset="0"/>
                <a:cs typeface="Courier New" pitchFamily="49" charset="0"/>
              </a:rPr>
              <a:t>)</a:t>
            </a:r>
          </a:p>
          <a:p>
            <a:pPr eaLnBrk="1" hangingPunct="1"/>
            <a:r>
              <a:rPr lang="en-US" sz="800" dirty="0" smtClean="0">
                <a:latin typeface="Courier New" pitchFamily="49" charset="0"/>
                <a:cs typeface="Courier New" pitchFamily="49" charset="0"/>
              </a:rPr>
              <a:t>0.010(m</a:t>
            </a:r>
            <a:r>
              <a:rPr lang="en-US" sz="800" dirty="0">
                <a:latin typeface="Courier New" pitchFamily="49" charset="0"/>
                <a:cs typeface="Courier New" pitchFamily="49" charset="0"/>
              </a:rPr>
              <a:t>)</a:t>
            </a:r>
          </a:p>
        </p:txBody>
      </p:sp>
    </p:spTree>
    <p:extLst>
      <p:ext uri="{BB962C8B-B14F-4D97-AF65-F5344CB8AC3E}">
        <p14:creationId xmlns:p14="http://schemas.microsoft.com/office/powerpoint/2010/main" val="3815113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6"/>
          <p:cNvSpPr txBox="1">
            <a:spLocks noChangeArrowheads="1"/>
          </p:cNvSpPr>
          <p:nvPr/>
        </p:nvSpPr>
        <p:spPr bwMode="auto">
          <a:xfrm>
            <a:off x="441064" y="1481063"/>
            <a:ext cx="842671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buFont typeface="Arial" pitchFamily="34" charset="0"/>
              <a:buChar char="•"/>
            </a:pPr>
            <a:r>
              <a:rPr lang="en-US" sz="2400" dirty="0"/>
              <a:t>A Little </a:t>
            </a:r>
            <a:r>
              <a:rPr lang="en-US" sz="2400" dirty="0" smtClean="0"/>
              <a:t>OPUS Static </a:t>
            </a:r>
            <a:r>
              <a:rPr lang="en-US" sz="2400" dirty="0"/>
              <a:t>History.</a:t>
            </a:r>
          </a:p>
          <a:p>
            <a:pPr eaLnBrk="1" hangingPunct="1">
              <a:lnSpc>
                <a:spcPct val="150000"/>
              </a:lnSpc>
              <a:buFont typeface="Arial" pitchFamily="34" charset="0"/>
              <a:buChar char="•"/>
            </a:pPr>
            <a:r>
              <a:rPr lang="en-US" sz="2400" dirty="0"/>
              <a:t>The </a:t>
            </a:r>
            <a:r>
              <a:rPr lang="en-US" sz="2400" dirty="0" smtClean="0"/>
              <a:t>OPUS Static </a:t>
            </a:r>
            <a:r>
              <a:rPr lang="en-US" sz="2400" dirty="0"/>
              <a:t>Interface.</a:t>
            </a:r>
          </a:p>
          <a:p>
            <a:pPr eaLnBrk="1" hangingPunct="1">
              <a:lnSpc>
                <a:spcPct val="150000"/>
              </a:lnSpc>
              <a:buFont typeface="Arial" pitchFamily="34" charset="0"/>
              <a:buChar char="•"/>
            </a:pPr>
            <a:r>
              <a:rPr lang="en-US" sz="2400" dirty="0"/>
              <a:t>How Good Can I Do With </a:t>
            </a:r>
            <a:r>
              <a:rPr lang="en-US" sz="2400" dirty="0" smtClean="0"/>
              <a:t>OPUS Static?</a:t>
            </a:r>
            <a:endParaRPr lang="en-US" sz="2400" dirty="0"/>
          </a:p>
          <a:p>
            <a:pPr eaLnBrk="1" hangingPunct="1">
              <a:lnSpc>
                <a:spcPct val="150000"/>
              </a:lnSpc>
              <a:buFont typeface="Arial" pitchFamily="34" charset="0"/>
              <a:buChar char="•"/>
            </a:pPr>
            <a:r>
              <a:rPr lang="en-US" sz="2400" dirty="0"/>
              <a:t>A Quick Example</a:t>
            </a:r>
            <a:r>
              <a:rPr lang="en-US" sz="2400" dirty="0" smtClean="0"/>
              <a:t>.</a:t>
            </a:r>
          </a:p>
          <a:p>
            <a:pPr eaLnBrk="1" hangingPunct="1">
              <a:lnSpc>
                <a:spcPct val="150000"/>
              </a:lnSpc>
              <a:buFont typeface="Arial" pitchFamily="34" charset="0"/>
              <a:buChar char="•"/>
            </a:pPr>
            <a:r>
              <a:rPr lang="en-US" sz="2400" dirty="0" smtClean="0"/>
              <a:t>The Standard Report.</a:t>
            </a:r>
            <a:endParaRPr lang="en-US" sz="2400" dirty="0"/>
          </a:p>
          <a:p>
            <a:pPr eaLnBrk="1" hangingPunct="1">
              <a:lnSpc>
                <a:spcPct val="150000"/>
              </a:lnSpc>
              <a:buFont typeface="Arial" pitchFamily="34" charset="0"/>
              <a:buChar char="•"/>
            </a:pPr>
            <a:r>
              <a:rPr lang="en-US" sz="2400" dirty="0"/>
              <a:t>The Extended Report.</a:t>
            </a:r>
          </a:p>
          <a:p>
            <a:pPr eaLnBrk="1" hangingPunct="1">
              <a:lnSpc>
                <a:spcPct val="150000"/>
              </a:lnSpc>
              <a:buFont typeface="Arial" pitchFamily="34" charset="0"/>
              <a:buChar char="•"/>
            </a:pPr>
            <a:r>
              <a:rPr lang="en-US" sz="2400" dirty="0"/>
              <a:t>Back To Our Quick Example.</a:t>
            </a:r>
          </a:p>
          <a:p>
            <a:pPr eaLnBrk="1" hangingPunct="1">
              <a:lnSpc>
                <a:spcPct val="150000"/>
              </a:lnSpc>
              <a:buFont typeface="Arial" pitchFamily="34" charset="0"/>
              <a:buChar char="•"/>
            </a:pPr>
            <a:r>
              <a:rPr lang="en-US" sz="2400" dirty="0"/>
              <a:t>How Does </a:t>
            </a:r>
            <a:r>
              <a:rPr lang="en-US" sz="2400" dirty="0" smtClean="0"/>
              <a:t>OPUS Static </a:t>
            </a:r>
            <a:r>
              <a:rPr lang="en-US" sz="2400" dirty="0"/>
              <a:t>Work?</a:t>
            </a:r>
          </a:p>
          <a:p>
            <a:pPr eaLnBrk="1" hangingPunct="1">
              <a:lnSpc>
                <a:spcPct val="150000"/>
              </a:lnSpc>
              <a:buFont typeface="Arial" pitchFamily="34" charset="0"/>
              <a:buChar char="•"/>
            </a:pPr>
            <a:r>
              <a:rPr lang="en-US" sz="2400" dirty="0" smtClean="0"/>
              <a:t>OPUS Uploads History.</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a:t>
            </a:fld>
            <a:endParaRPr lang="en-US" dirty="0"/>
          </a:p>
        </p:txBody>
      </p:sp>
      <p:sp>
        <p:nvSpPr>
          <p:cNvPr id="6" name="Title 5"/>
          <p:cNvSpPr>
            <a:spLocks noGrp="1"/>
          </p:cNvSpPr>
          <p:nvPr>
            <p:ph type="title"/>
          </p:nvPr>
        </p:nvSpPr>
        <p:spPr/>
        <p:txBody>
          <a:bodyPr/>
          <a:lstStyle/>
          <a:p>
            <a:pPr algn="l"/>
            <a:r>
              <a:rPr lang="en-US" dirty="0" smtClean="0"/>
              <a:t>OPUS Static</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6"/>
          <p:cNvSpPr txBox="1">
            <a:spLocks noChangeArrowheads="1"/>
          </p:cNvSpPr>
          <p:nvPr/>
        </p:nvSpPr>
        <p:spPr bwMode="auto">
          <a:xfrm>
            <a:off x="5310188" y="1223575"/>
            <a:ext cx="35718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tabLst>
                <a:tab pos="2292350" algn="l"/>
              </a:tabLst>
              <a:defRPr>
                <a:solidFill>
                  <a:schemeClr val="tx1"/>
                </a:solidFill>
                <a:latin typeface="Arial" pitchFamily="34" charset="0"/>
                <a:cs typeface="Arial" pitchFamily="34" charset="0"/>
              </a:defRPr>
            </a:lvl1pPr>
            <a:lvl2pPr marL="742950" indent="-285750" eaLnBrk="0" hangingPunct="0">
              <a:tabLst>
                <a:tab pos="2292350" algn="l"/>
              </a:tabLst>
              <a:defRPr>
                <a:solidFill>
                  <a:schemeClr val="tx1"/>
                </a:solidFill>
                <a:latin typeface="Arial" pitchFamily="34" charset="0"/>
                <a:cs typeface="Arial" pitchFamily="34" charset="0"/>
              </a:defRPr>
            </a:lvl2pPr>
            <a:lvl3pPr marL="1143000" indent="-228600" eaLnBrk="0" hangingPunct="0">
              <a:tabLst>
                <a:tab pos="2292350" algn="l"/>
              </a:tabLst>
              <a:defRPr>
                <a:solidFill>
                  <a:schemeClr val="tx1"/>
                </a:solidFill>
                <a:latin typeface="Arial" pitchFamily="34" charset="0"/>
                <a:cs typeface="Arial" pitchFamily="34" charset="0"/>
              </a:defRPr>
            </a:lvl3pPr>
            <a:lvl4pPr marL="1600200" indent="-228600" eaLnBrk="0" hangingPunct="0">
              <a:tabLst>
                <a:tab pos="2292350" algn="l"/>
              </a:tabLst>
              <a:defRPr>
                <a:solidFill>
                  <a:schemeClr val="tx1"/>
                </a:solidFill>
                <a:latin typeface="Arial" pitchFamily="34" charset="0"/>
                <a:cs typeface="Arial" pitchFamily="34" charset="0"/>
              </a:defRPr>
            </a:lvl4pPr>
            <a:lvl5pPr marL="2057400" indent="-228600" eaLnBrk="0" hangingPunct="0">
              <a:tabLst>
                <a:tab pos="229235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292350" algn="l"/>
              </a:tabLst>
              <a:defRPr>
                <a:solidFill>
                  <a:schemeClr val="tx1"/>
                </a:solidFill>
                <a:latin typeface="Arial" pitchFamily="34" charset="0"/>
                <a:cs typeface="Arial" pitchFamily="34" charset="0"/>
              </a:defRPr>
            </a:lvl9pPr>
          </a:lstStyle>
          <a:p>
            <a:pPr eaLnBrk="1" hangingPunct="1"/>
            <a:r>
              <a:rPr lang="en-US" sz="2400" dirty="0"/>
              <a:t>Although the quality </a:t>
            </a:r>
            <a:r>
              <a:rPr lang="en-US" sz="2400" dirty="0" smtClean="0"/>
              <a:t>indices and </a:t>
            </a:r>
            <a:r>
              <a:rPr lang="en-US" sz="2400" dirty="0"/>
              <a:t>uncertainties </a:t>
            </a:r>
            <a:r>
              <a:rPr lang="en-US" sz="2400" dirty="0" smtClean="0"/>
              <a:t>exceed the recommendations, </a:t>
            </a:r>
            <a:r>
              <a:rPr lang="en-US" sz="2400" dirty="0"/>
              <a:t>the percentage of </a:t>
            </a:r>
            <a:r>
              <a:rPr lang="en-US" sz="2400" b="1" dirty="0" err="1">
                <a:latin typeface="Courier New" pitchFamily="49" charset="0"/>
                <a:cs typeface="Courier New" pitchFamily="49" charset="0"/>
              </a:rPr>
              <a:t>Obs</a:t>
            </a:r>
            <a:r>
              <a:rPr lang="en-US" sz="2400" b="1" dirty="0">
                <a:latin typeface="Courier New" pitchFamily="49" charset="0"/>
                <a:cs typeface="Courier New" pitchFamily="49" charset="0"/>
              </a:rPr>
              <a:t> Used </a:t>
            </a:r>
            <a:r>
              <a:rPr lang="en-US" sz="2400" dirty="0" smtClean="0"/>
              <a:t>causes me to give this solution a     . It’s okay, but I’d prefer a higher percentage used.</a:t>
            </a:r>
            <a:endParaRPr lang="en-US" sz="2400" dirty="0"/>
          </a:p>
        </p:txBody>
      </p:sp>
      <p:sp>
        <p:nvSpPr>
          <p:cNvPr id="63494" name="TextBox 29"/>
          <p:cNvSpPr txBox="1">
            <a:spLocks noChangeArrowheads="1"/>
          </p:cNvSpPr>
          <p:nvPr/>
        </p:nvSpPr>
        <p:spPr bwMode="auto">
          <a:xfrm>
            <a:off x="174625" y="1189038"/>
            <a:ext cx="5057775" cy="5386090"/>
          </a:xfrm>
          <a:prstGeom prst="rect">
            <a:avLst/>
          </a:prstGeom>
          <a:solidFill>
            <a:schemeClr val="bg1"/>
          </a:solidFill>
          <a:ln w="12700">
            <a:solidFill>
              <a:schemeClr val="accent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dirty="0" smtClean="0">
                <a:latin typeface="Courier New" pitchFamily="49" charset="0"/>
                <a:cs typeface="Courier New" pitchFamily="49" charset="0"/>
              </a:rPr>
              <a:t>      USER: mark.schenewerk@noaa.gov                DATE: April 01, 2013</a:t>
            </a:r>
          </a:p>
          <a:p>
            <a:pPr eaLnBrk="1" hangingPunct="1"/>
            <a:r>
              <a:rPr lang="en-US" sz="800" dirty="0" smtClean="0">
                <a:latin typeface="Courier New" pitchFamily="49" charset="0"/>
                <a:cs typeface="Courier New" pitchFamily="49" charset="0"/>
              </a:rPr>
              <a:t>RINEX FILE: corv059f.09o                            TIME: 18:39:20 UTC</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1.37 RS74.prl 1.87              START: 2009/02/28 05:00:00</a:t>
            </a:r>
          </a:p>
          <a:p>
            <a:pPr eaLnBrk="1" hangingPunct="1"/>
            <a:r>
              <a:rPr lang="en-US" sz="800" dirty="0" smtClean="0">
                <a:latin typeface="Courier New" pitchFamily="49" charset="0"/>
                <a:cs typeface="Courier New" pitchFamily="49" charset="0"/>
              </a:rPr>
              <a:t> EPHEMERIS: igs15206.eph [precise]                  STOP: 2009/02/28 06:59:00</a:t>
            </a:r>
          </a:p>
          <a:p>
            <a:pPr eaLnBrk="1" hangingPunct="1"/>
            <a:r>
              <a:rPr lang="en-US" sz="800" dirty="0" smtClean="0">
                <a:latin typeface="Courier New" pitchFamily="49" charset="0"/>
                <a:cs typeface="Courier New" pitchFamily="49" charset="0"/>
              </a:rPr>
              <a:t>  NAV FILE: brdc0590.09n                        OBS USED:  9090 / 13572   :  67%</a:t>
            </a:r>
          </a:p>
          <a:p>
            <a:pPr eaLnBrk="1" hangingPunct="1"/>
            <a:r>
              <a:rPr lang="en-US" sz="800" dirty="0" smtClean="0">
                <a:latin typeface="Courier New" pitchFamily="49" charset="0"/>
                <a:cs typeface="Courier New" pitchFamily="49" charset="0"/>
              </a:rPr>
              <a:t>  ANT NAME: ASH700936E_C    NONE             QUALITY IND.  35.62/ 90.50</a:t>
            </a:r>
          </a:p>
          <a:p>
            <a:pPr eaLnBrk="1" hangingPunct="1"/>
            <a:r>
              <a:rPr lang="en-US" sz="800" dirty="0" smtClean="0">
                <a:latin typeface="Courier New" pitchFamily="49" charset="0"/>
                <a:cs typeface="Courier New" pitchFamily="49" charset="0"/>
              </a:rPr>
              <a:t>ARP HEIGHT: 1.521                         NORMALIZED RMS:        0.289</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REF FRAME: NAD_83(2011)(EPOCH:2010.0000)              IGS08 (EPOCH:2009.15959)</a:t>
            </a:r>
          </a:p>
          <a:p>
            <a:pPr eaLnBrk="1" hangingPunct="1"/>
            <a:r>
              <a:rPr lang="en-US" sz="800" dirty="0" smtClean="0">
                <a:latin typeface="Courier New" pitchFamily="49" charset="0"/>
                <a:cs typeface="Courier New" pitchFamily="49" charset="0"/>
              </a:rPr>
              <a:t>      </a:t>
            </a:r>
          </a:p>
          <a:p>
            <a:pPr eaLnBrk="1" hangingPunct="1"/>
            <a:r>
              <a:rPr lang="en-US" sz="800" dirty="0" smtClean="0">
                <a:latin typeface="Courier New" pitchFamily="49" charset="0"/>
                <a:cs typeface="Courier New" pitchFamily="49" charset="0"/>
              </a:rPr>
              <a:t>         X:     -2498422.514(m)   0.008(m)          -2498423.316(m)   0.008(m)</a:t>
            </a:r>
          </a:p>
          <a:p>
            <a:pPr eaLnBrk="1" hangingPunct="1"/>
            <a:r>
              <a:rPr lang="en-US" sz="800" dirty="0" smtClean="0">
                <a:latin typeface="Courier New" pitchFamily="49" charset="0"/>
                <a:cs typeface="Courier New" pitchFamily="49" charset="0"/>
              </a:rPr>
              <a:t>         Y:     -3802821.127(m)   0.012(m)          -3802819.928(m)   0.012(m)</a:t>
            </a:r>
          </a:p>
          <a:p>
            <a:pPr eaLnBrk="1" hangingPunct="1"/>
            <a:r>
              <a:rPr lang="en-US" sz="800" dirty="0" smtClean="0">
                <a:latin typeface="Courier New" pitchFamily="49" charset="0"/>
                <a:cs typeface="Courier New" pitchFamily="49" charset="0"/>
              </a:rPr>
              <a:t>         Z:      4454736.691(m)   0.010(m)           4454736.737(m)   0.010(m)</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LAT:   44 35  7.91301      0.003(m)        44 35  7.92684      0.003(m)</a:t>
            </a:r>
          </a:p>
          <a:p>
            <a:pPr eaLnBrk="1" hangingPunct="1"/>
            <a:r>
              <a:rPr lang="en-US" sz="800" dirty="0" smtClean="0">
                <a:latin typeface="Courier New" pitchFamily="49" charset="0"/>
                <a:cs typeface="Courier New" pitchFamily="49" charset="0"/>
              </a:rPr>
              <a:t>     E LON:  236 41 43.48303      0.003(m)       236 41 43.42280      0.003(m)</a:t>
            </a:r>
          </a:p>
          <a:p>
            <a:pPr eaLnBrk="1" hangingPunct="1"/>
            <a:r>
              <a:rPr lang="en-US" sz="800" dirty="0" smtClean="0">
                <a:latin typeface="Courier New" pitchFamily="49" charset="0"/>
                <a:cs typeface="Courier New" pitchFamily="49" charset="0"/>
              </a:rPr>
              <a:t>     W LON:  123 18 16.51697      0.003(m)       123 18 16.57720      0.003(m)</a:t>
            </a:r>
          </a:p>
          <a:p>
            <a:pPr eaLnBrk="1" hangingPunct="1"/>
            <a:r>
              <a:rPr lang="en-US" sz="800" dirty="0" smtClean="0">
                <a:latin typeface="Courier New" pitchFamily="49" charset="0"/>
                <a:cs typeface="Courier New" pitchFamily="49" charset="0"/>
              </a:rPr>
              <a:t>    EL HGT:          105.978(m)   0.017(m)               105.610(m)   0.017(m)</a:t>
            </a:r>
          </a:p>
          <a:p>
            <a:pPr eaLnBrk="1" hangingPunct="1"/>
            <a:r>
              <a:rPr lang="en-US" sz="800" dirty="0" smtClean="0">
                <a:latin typeface="Courier New" pitchFamily="49" charset="0"/>
                <a:cs typeface="Courier New" pitchFamily="49" charset="0"/>
              </a:rPr>
              <a:t> ORTHO HGT:          128.521(m)   0.023(m) [NAVD88 (Computed using GEOID12A)]</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UTM COORDINATES    STATE PLANE COORDINATES</a:t>
            </a:r>
          </a:p>
          <a:p>
            <a:pPr eaLnBrk="1" hangingPunct="1"/>
            <a:r>
              <a:rPr lang="en-US" sz="800" dirty="0" smtClean="0">
                <a:latin typeface="Courier New" pitchFamily="49" charset="0"/>
                <a:cs typeface="Courier New" pitchFamily="49" charset="0"/>
              </a:rPr>
              <a:t>                         UTM (Zone 10)         SPC (3601 OR N)</a:t>
            </a:r>
          </a:p>
          <a:p>
            <a:pPr eaLnBrk="1" hangingPunct="1"/>
            <a:r>
              <a:rPr lang="en-US" sz="800" dirty="0" smtClean="0">
                <a:latin typeface="Courier New" pitchFamily="49" charset="0"/>
                <a:cs typeface="Courier New" pitchFamily="49" charset="0"/>
              </a:rPr>
              <a:t>Northing (Y) [meters]     4936954.983           105971.632</a:t>
            </a:r>
          </a:p>
          <a:p>
            <a:pPr eaLnBrk="1" hangingPunct="1"/>
            <a:r>
              <a:rPr lang="en-US" sz="800" dirty="0" smtClean="0">
                <a:latin typeface="Courier New" pitchFamily="49" charset="0"/>
                <a:cs typeface="Courier New" pitchFamily="49" charset="0"/>
              </a:rPr>
              <a:t>Easting (X)  [meters]      475821.361          2277335.426</a:t>
            </a:r>
          </a:p>
          <a:p>
            <a:pPr eaLnBrk="1" hangingPunct="1"/>
            <a:r>
              <a:rPr lang="en-US" sz="800" dirty="0" smtClean="0">
                <a:latin typeface="Courier New" pitchFamily="49" charset="0"/>
                <a:cs typeface="Courier New" pitchFamily="49" charset="0"/>
              </a:rPr>
              <a:t>Convergence  [degrees]    -0.21381369          -1.98897463</a:t>
            </a:r>
          </a:p>
          <a:p>
            <a:pPr eaLnBrk="1" hangingPunct="1"/>
            <a:r>
              <a:rPr lang="en-US" sz="800" dirty="0" smtClean="0">
                <a:latin typeface="Courier New" pitchFamily="49" charset="0"/>
                <a:cs typeface="Courier New" pitchFamily="49" charset="0"/>
              </a:rPr>
              <a:t>Point Scale                0.99960719           0.99994603</a:t>
            </a:r>
          </a:p>
          <a:p>
            <a:pPr eaLnBrk="1" hangingPunct="1"/>
            <a:r>
              <a:rPr lang="en-US" sz="800" dirty="0" smtClean="0">
                <a:latin typeface="Courier New" pitchFamily="49" charset="0"/>
                <a:cs typeface="Courier New" pitchFamily="49" charset="0"/>
              </a:rPr>
              <a:t>Combined Factor            0.99959058           0.99992941</a:t>
            </a: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US NATIONAL GRID DESIGNATOR: 10TDQ7582136954(NAD 83)</a:t>
            </a:r>
          </a:p>
          <a:p>
            <a:pPr eaLnBrk="1" hangingPunct="1"/>
            <a:endParaRPr lang="en-US" sz="800" dirty="0" smtClean="0">
              <a:latin typeface="Courier New" pitchFamily="49" charset="0"/>
              <a:cs typeface="Courier New" pitchFamily="49" charset="0"/>
            </a:endParaRPr>
          </a:p>
          <a:p>
            <a:pPr eaLnBrk="1" hangingPunct="1"/>
            <a:endParaRPr lang="en-US" sz="800" dirty="0" smtClean="0">
              <a:latin typeface="Courier New" pitchFamily="49" charset="0"/>
              <a:cs typeface="Courier New" pitchFamily="49" charset="0"/>
            </a:endParaRPr>
          </a:p>
          <a:p>
            <a:pPr eaLnBrk="1" hangingPunct="1"/>
            <a:r>
              <a:rPr lang="en-US" sz="800" dirty="0" smtClean="0">
                <a:latin typeface="Courier New" pitchFamily="49" charset="0"/>
                <a:cs typeface="Courier New" pitchFamily="49" charset="0"/>
              </a:rPr>
              <a:t>                              BASE STATIONS USED</a:t>
            </a:r>
          </a:p>
          <a:p>
            <a:pPr eaLnBrk="1" hangingPunct="1"/>
            <a:r>
              <a:rPr lang="en-US" sz="800" dirty="0" smtClean="0">
                <a:latin typeface="Courier New" pitchFamily="49" charset="0"/>
                <a:cs typeface="Courier New" pitchFamily="49" charset="0"/>
              </a:rPr>
              <a:t>PID       DESIGNATION                        LATITUDE    LONGITUDE DISTANCE(m)</a:t>
            </a:r>
          </a:p>
          <a:p>
            <a:pPr eaLnBrk="1" hangingPunct="1"/>
            <a:r>
              <a:rPr lang="en-US" sz="800" dirty="0" smtClean="0">
                <a:latin typeface="Courier New" pitchFamily="49" charset="0"/>
                <a:cs typeface="Courier New" pitchFamily="49" charset="0"/>
              </a:rPr>
              <a:t>DH4503 P376 EOLARESVR_OR2004 CORS ARP      N445628.315 W1230608.099   42648.2</a:t>
            </a:r>
          </a:p>
          <a:p>
            <a:pPr eaLnBrk="1" hangingPunct="1"/>
            <a:r>
              <a:rPr lang="en-US" sz="800" dirty="0" smtClean="0">
                <a:latin typeface="Courier New" pitchFamily="49" charset="0"/>
                <a:cs typeface="Courier New" pitchFamily="49" charset="0"/>
              </a:rPr>
              <a:t>DG5352 STAY STAYTON COOP CORS ARP          N444950.532 W1224915.034   47031.0</a:t>
            </a:r>
          </a:p>
          <a:p>
            <a:pPr eaLnBrk="1" hangingPunct="1"/>
            <a:r>
              <a:rPr lang="en-US" sz="800" dirty="0" smtClean="0">
                <a:latin typeface="Courier New" pitchFamily="49" charset="0"/>
                <a:cs typeface="Courier New" pitchFamily="49" charset="0"/>
              </a:rPr>
              <a:t>DE6258 MCSO MARION CNTY COOP CORS ARP      N445825.703 W1225720.637   51226.8</a:t>
            </a:r>
          </a:p>
          <a:p>
            <a:pPr eaLnBrk="1" hangingPunct="1"/>
            <a:r>
              <a:rPr lang="en-US" sz="800" dirty="0" smtClean="0">
                <a:latin typeface="Courier New" pitchFamily="49" charset="0"/>
                <a:cs typeface="Courier New" pitchFamily="49" charset="0"/>
              </a:rPr>
              <a:t>DE6433 WDBN WOODBURN COOP CORS ARP         N451015.096 W1225212.130   73553.4</a:t>
            </a:r>
          </a:p>
          <a:p>
            <a:pPr eaLnBrk="1" hangingPunct="1"/>
            <a:r>
              <a:rPr lang="en-US" sz="800" dirty="0" smtClean="0">
                <a:latin typeface="Courier New" pitchFamily="49" charset="0"/>
                <a:cs typeface="Courier New" pitchFamily="49" charset="0"/>
              </a:rPr>
              <a:t>DG9893 NWBG ADEPAZ COOP CORS ARP           N451800.172 W1225831.850   83544.6</a:t>
            </a:r>
          </a:p>
          <a:p>
            <a:pPr eaLnBrk="1" hangingPunct="1"/>
            <a:r>
              <a:rPr lang="en-US" sz="800" dirty="0" smtClean="0">
                <a:latin typeface="Courier New" pitchFamily="49" charset="0"/>
                <a:cs typeface="Courier New" pitchFamily="49" charset="0"/>
              </a:rPr>
              <a:t>DI0946 LFLO FLORENCE COOP CORS ARP         N435900.967 W1240627.690   92644.0</a:t>
            </a:r>
            <a:endParaRPr lang="en-US" sz="1200" dirty="0" smtClean="0">
              <a:latin typeface="Courier New" pitchFamily="49" charset="0"/>
              <a:cs typeface="Courier New" pitchFamily="49" charset="0"/>
            </a:endParaRPr>
          </a:p>
          <a:p>
            <a:pPr algn="ctr" eaLnBrk="1" hangingPunct="1"/>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63495" name="Picture 17"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45314" y="3455996"/>
            <a:ext cx="366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60</a:t>
            </a:fld>
            <a:endParaRPr lang="en-US" dirty="0"/>
          </a:p>
        </p:txBody>
      </p:sp>
      <p:sp>
        <p:nvSpPr>
          <p:cNvPr id="6" name="Title 5"/>
          <p:cNvSpPr>
            <a:spLocks noGrp="1"/>
          </p:cNvSpPr>
          <p:nvPr>
            <p:ph type="title"/>
          </p:nvPr>
        </p:nvSpPr>
        <p:spPr/>
        <p:txBody>
          <a:bodyPr/>
          <a:lstStyle/>
          <a:p>
            <a:pPr algn="l"/>
            <a:r>
              <a:rPr lang="en-US" dirty="0" smtClean="0"/>
              <a:t>The Standard Report</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7507" y="1447800"/>
            <a:ext cx="8690594" cy="3785652"/>
          </a:xfrm>
          <a:prstGeom prst="rect">
            <a:avLst/>
          </a:prstGeom>
          <a:noFill/>
        </p:spPr>
        <p:txBody>
          <a:bodyPr wrap="square">
            <a:spAutoFit/>
          </a:bodyPr>
          <a:lstStyle/>
          <a:p>
            <a:pPr indent="1588">
              <a:defRPr/>
            </a:pPr>
            <a:r>
              <a:rPr lang="en-US" sz="2400" dirty="0"/>
              <a:t>Of necessity, the </a:t>
            </a:r>
            <a:r>
              <a:rPr lang="en-US" sz="2400" dirty="0" smtClean="0"/>
              <a:t>OPUS Rapid-Static </a:t>
            </a:r>
            <a:r>
              <a:rPr lang="en-US" sz="2400" dirty="0"/>
              <a:t>extended report is larger than the corresponding </a:t>
            </a:r>
            <a:r>
              <a:rPr lang="en-US" sz="2400" dirty="0" smtClean="0"/>
              <a:t>OPUS Static </a:t>
            </a:r>
            <a:r>
              <a:rPr lang="en-US" sz="2400" dirty="0"/>
              <a:t>solution. Too large to be conveniently shown here. But while seemingly intimidating, the </a:t>
            </a:r>
            <a:r>
              <a:rPr lang="en-US" sz="2400" dirty="0" smtClean="0"/>
              <a:t>OPUS Rapid-Static </a:t>
            </a:r>
            <a:r>
              <a:rPr lang="en-US" sz="2400" dirty="0"/>
              <a:t>extended report sections are basically the same as those in the </a:t>
            </a:r>
            <a:r>
              <a:rPr lang="en-US" sz="2400" dirty="0" smtClean="0"/>
              <a:t>OPUS Static </a:t>
            </a:r>
            <a:r>
              <a:rPr lang="en-US" sz="2400" dirty="0"/>
              <a:t>extended report.</a:t>
            </a:r>
          </a:p>
          <a:p>
            <a:pPr indent="1588">
              <a:defRPr/>
            </a:pPr>
            <a:endParaRPr lang="en-US" sz="2400" dirty="0"/>
          </a:p>
          <a:p>
            <a:pPr indent="1588">
              <a:defRPr/>
            </a:pPr>
            <a:r>
              <a:rPr lang="en-US" sz="2400" dirty="0"/>
              <a:t>Some additional sections include:</a:t>
            </a:r>
          </a:p>
          <a:p>
            <a:pPr marL="463550" indent="-287338">
              <a:buFont typeface="Arial" pitchFamily="34" charset="0"/>
              <a:buChar char="•"/>
              <a:defRPr/>
            </a:pPr>
            <a:r>
              <a:rPr lang="en-US" sz="2400" dirty="0"/>
              <a:t>A covariance matrix for the reference-station-only solution.</a:t>
            </a:r>
          </a:p>
          <a:p>
            <a:pPr marL="463550" indent="-287338">
              <a:buFont typeface="Arial" pitchFamily="34" charset="0"/>
              <a:buChar char="•"/>
              <a:defRPr/>
            </a:pPr>
            <a:r>
              <a:rPr lang="en-US" sz="2400" dirty="0"/>
              <a:t>A correlation as well as a covariance matrix.</a:t>
            </a:r>
          </a:p>
          <a:p>
            <a:pPr marL="463550" indent="-287338">
              <a:buFont typeface="Arial" pitchFamily="34" charset="0"/>
              <a:buChar char="•"/>
              <a:defRPr/>
            </a:pPr>
            <a:r>
              <a:rPr lang="en-US" sz="2400" dirty="0"/>
              <a:t>Various Dilutions Of Precision (DOPs).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61</a:t>
            </a:fld>
            <a:endParaRPr lang="en-US" dirty="0"/>
          </a:p>
        </p:txBody>
      </p:sp>
      <p:sp>
        <p:nvSpPr>
          <p:cNvPr id="6" name="Title 5"/>
          <p:cNvSpPr>
            <a:spLocks noGrp="1"/>
          </p:cNvSpPr>
          <p:nvPr>
            <p:ph type="title"/>
          </p:nvPr>
        </p:nvSpPr>
        <p:spPr/>
        <p:txBody>
          <a:bodyPr/>
          <a:lstStyle/>
          <a:p>
            <a:pPr algn="l"/>
            <a:r>
              <a:rPr lang="en-US" dirty="0" smtClean="0"/>
              <a:t>The Extended Report</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6"/>
          <p:cNvSpPr txBox="1">
            <a:spLocks noChangeArrowheads="1"/>
          </p:cNvSpPr>
          <p:nvPr/>
        </p:nvSpPr>
        <p:spPr bwMode="auto">
          <a:xfrm>
            <a:off x="457200" y="1654175"/>
            <a:ext cx="849679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Typical estimated and empirical </a:t>
            </a:r>
            <a:r>
              <a:rPr lang="en-US" sz="2400" dirty="0"/>
              <a:t>accuracies </a:t>
            </a:r>
            <a:r>
              <a:rPr lang="en-US" sz="2400" dirty="0" smtClean="0"/>
              <a:t>from OPUS </a:t>
            </a:r>
            <a:r>
              <a:rPr lang="en-US" sz="2400" dirty="0"/>
              <a:t>Rapid-Static within </a:t>
            </a:r>
            <a:r>
              <a:rPr lang="en-US" sz="2400" dirty="0" smtClean="0"/>
              <a:t>the continental U.S. are comparable to OPUS Static.</a:t>
            </a:r>
          </a:p>
          <a:p>
            <a:pPr eaLnBrk="1" hangingPunct="1"/>
            <a:endParaRPr lang="en-US" sz="2400" dirty="0" smtClean="0"/>
          </a:p>
          <a:p>
            <a:pPr eaLnBrk="1" hangingPunct="1"/>
            <a:r>
              <a:rPr lang="en-US" sz="2400" dirty="0" smtClean="0"/>
              <a:t>Although OPUS Rapid-Static </a:t>
            </a:r>
            <a:r>
              <a:rPr lang="en-US" sz="2400" dirty="0"/>
              <a:t>can produce quality results from more challenging “short” data sets, </a:t>
            </a:r>
            <a:r>
              <a:rPr lang="en-US" sz="2400" dirty="0" smtClean="0"/>
              <a:t>it </a:t>
            </a:r>
            <a:r>
              <a:rPr lang="en-US" sz="2400" dirty="0"/>
              <a:t>is slightly more restrictive in the data sets allowed. Because of </a:t>
            </a:r>
            <a:r>
              <a:rPr lang="en-US" sz="2400" dirty="0" smtClean="0"/>
              <a:t>these restrictions, the </a:t>
            </a:r>
            <a:r>
              <a:rPr lang="en-US" sz="2400" dirty="0"/>
              <a:t>NGS </a:t>
            </a:r>
            <a:r>
              <a:rPr lang="en-US" sz="2400" dirty="0" smtClean="0"/>
              <a:t>created the “OPUS Rapid-Static </a:t>
            </a:r>
            <a:r>
              <a:rPr lang="en-US" sz="2400" dirty="0"/>
              <a:t>Accuracy and Availability” tool (Choi, NGS</a:t>
            </a:r>
            <a:r>
              <a:rPr lang="en-US" sz="2400" dirty="0" smtClean="0"/>
              <a:t>).</a:t>
            </a:r>
          </a:p>
          <a:p>
            <a:pPr eaLnBrk="1" hangingPunct="1"/>
            <a:endParaRPr lang="en-US" sz="2400" dirty="0"/>
          </a:p>
          <a:p>
            <a:pPr eaLnBrk="1" hangingPunct="1"/>
            <a:r>
              <a:rPr lang="en-US" sz="2400" dirty="0" smtClean="0"/>
              <a:t>Always remember, the estimated accuracies suggested by this tool are just that - estimates. Confirming the quality of the OPUS solution remains your responsibility.</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62</a:t>
            </a:fld>
            <a:endParaRPr lang="en-US" dirty="0"/>
          </a:p>
        </p:txBody>
      </p:sp>
      <p:sp>
        <p:nvSpPr>
          <p:cNvPr id="6" name="Title 5"/>
          <p:cNvSpPr>
            <a:spLocks noGrp="1"/>
          </p:cNvSpPr>
          <p:nvPr>
            <p:ph type="title"/>
          </p:nvPr>
        </p:nvSpPr>
        <p:spPr/>
        <p:txBody>
          <a:bodyPr/>
          <a:lstStyle/>
          <a:p>
            <a:pPr algn="l"/>
            <a:r>
              <a:rPr lang="en-US" dirty="0" smtClean="0"/>
              <a:t>How Good Can I Do With OPUS Rapid-Static?</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Box 6"/>
          <p:cNvSpPr txBox="1">
            <a:spLocks noChangeArrowheads="1"/>
          </p:cNvSpPr>
          <p:nvPr/>
        </p:nvSpPr>
        <p:spPr bwMode="auto">
          <a:xfrm>
            <a:off x="1306272" y="5973188"/>
            <a:ext cx="4864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smtClean="0"/>
              <a:t>http://geodesy.noaa.gov/OPUSI/Plots/Gmap/OPUSRS_sigmap.shtml</a:t>
            </a:r>
            <a:endParaRPr lang="en-US" sz="12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63</a:t>
            </a:fld>
            <a:endParaRPr lang="en-US" dirty="0"/>
          </a:p>
        </p:txBody>
      </p:sp>
      <p:sp>
        <p:nvSpPr>
          <p:cNvPr id="6" name="Title 5"/>
          <p:cNvSpPr>
            <a:spLocks noGrp="1"/>
          </p:cNvSpPr>
          <p:nvPr>
            <p:ph type="title"/>
          </p:nvPr>
        </p:nvSpPr>
        <p:spPr/>
        <p:txBody>
          <a:bodyPr/>
          <a:lstStyle/>
          <a:p>
            <a:pPr algn="l"/>
            <a:r>
              <a:rPr lang="en-US" dirty="0" smtClean="0"/>
              <a:t>The OPUS Rapid-Static Accuracy and Availability Tool</a:t>
            </a:r>
            <a:endParaRPr lang="en-US" dirty="0"/>
          </a:p>
        </p:txBody>
      </p:sp>
      <p:pic>
        <p:nvPicPr>
          <p:cNvPr id="66577"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9247" t="23376" r="9048" b="13742"/>
          <a:stretch/>
        </p:blipFill>
        <p:spPr bwMode="auto">
          <a:xfrm>
            <a:off x="1306272" y="1594225"/>
            <a:ext cx="6472177" cy="438912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9247" t="23376" r="9048" b="13742"/>
          <a:stretch/>
        </p:blipFill>
        <p:spPr bwMode="auto">
          <a:xfrm>
            <a:off x="4391025" y="1619510"/>
            <a:ext cx="4572000" cy="310051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6" name="Content Placeholder 2"/>
          <p:cNvSpPr>
            <a:spLocks noGrp="1"/>
          </p:cNvSpPr>
          <p:nvPr>
            <p:ph sz="quarter" idx="1"/>
          </p:nvPr>
        </p:nvSpPr>
        <p:spPr>
          <a:xfrm>
            <a:off x="274638" y="1480450"/>
            <a:ext cx="6268666" cy="4860966"/>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 Rapid-Static </a:t>
            </a:r>
            <a:br>
              <a:rPr lang="en-US" sz="2000" dirty="0" smtClean="0">
                <a:cs typeface="Arial" pitchFamily="34" charset="0"/>
              </a:rPr>
            </a:br>
            <a:r>
              <a:rPr lang="en-US" sz="2000" dirty="0" smtClean="0">
                <a:cs typeface="Arial" pitchFamily="34" charset="0"/>
              </a:rPr>
              <a:t>will usually fail at these locations.</a:t>
            </a:r>
          </a:p>
          <a:p>
            <a:r>
              <a:rPr lang="en-US" sz="2000" dirty="0" smtClean="0">
                <a:cs typeface="Arial" pitchFamily="34" charset="0"/>
              </a:rPr>
              <a:t>Automated Weekly updates to account for the availability of </a:t>
            </a:r>
            <a:r>
              <a:rPr lang="en-US" sz="1800" dirty="0" smtClean="0">
                <a:cs typeface="Arial" pitchFamily="34" charset="0"/>
              </a:rPr>
              <a:t>CORS.</a:t>
            </a:r>
          </a:p>
          <a:p>
            <a:r>
              <a:rPr lang="en-US" sz="2000" dirty="0" smtClean="0">
                <a:cs typeface="Arial" pitchFamily="34" charset="0"/>
              </a:rPr>
              <a:t>Global coverage including non-US territories.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64</a:t>
            </a:fld>
            <a:endParaRPr lang="en-US" dirty="0"/>
          </a:p>
        </p:txBody>
      </p:sp>
      <p:sp>
        <p:nvSpPr>
          <p:cNvPr id="6" name="Title 5"/>
          <p:cNvSpPr>
            <a:spLocks noGrp="1"/>
          </p:cNvSpPr>
          <p:nvPr>
            <p:ph type="title"/>
          </p:nvPr>
        </p:nvSpPr>
        <p:spPr/>
        <p:txBody>
          <a:bodyPr/>
          <a:lstStyle/>
          <a:p>
            <a:pPr algn="l"/>
            <a:r>
              <a:rPr lang="en-US" dirty="0" smtClean="0"/>
              <a:t>The OPUS Rapid-Static Accuracy and Availability Tool</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7506" y="1516063"/>
            <a:ext cx="8645237" cy="3416320"/>
          </a:xfrm>
          <a:prstGeom prst="rect">
            <a:avLst/>
          </a:prstGeom>
          <a:noFill/>
        </p:spPr>
        <p:txBody>
          <a:bodyPr wrap="square">
            <a:spAutoFit/>
          </a:bodyPr>
          <a:lstStyle/>
          <a:p>
            <a:pPr marL="6350" indent="-6350">
              <a:defRPr/>
            </a:pPr>
            <a:r>
              <a:rPr lang="en-US" sz="2400" dirty="0" smtClean="0"/>
              <a:t>OPUS Rapid-Static </a:t>
            </a:r>
            <a:r>
              <a:rPr lang="en-US" sz="2400" dirty="0"/>
              <a:t>uses the RSGPS program which was developed specifically for this purpose.</a:t>
            </a:r>
          </a:p>
          <a:p>
            <a:pPr marL="6350" indent="-6350">
              <a:defRPr/>
            </a:pPr>
            <a:endParaRPr lang="en-US" sz="2400" dirty="0"/>
          </a:p>
          <a:p>
            <a:pPr marL="6350" indent="-6350">
              <a:defRPr/>
            </a:pPr>
            <a:r>
              <a:rPr lang="en-US" sz="2400" dirty="0"/>
              <a:t>Like </a:t>
            </a:r>
            <a:r>
              <a:rPr lang="en-US" sz="2400" dirty="0" smtClean="0"/>
              <a:t>OPUS Static, OPUS Rapid-Static </a:t>
            </a:r>
            <a:r>
              <a:rPr lang="en-US" sz="2400" dirty="0"/>
              <a:t>uses state-of-the-art models, but the strategy to fix phase ambiguities to their integer values differs</a:t>
            </a:r>
            <a:r>
              <a:rPr lang="en-US" sz="2400" dirty="0" smtClean="0"/>
              <a:t>. To </a:t>
            </a:r>
            <a:r>
              <a:rPr lang="en-US" sz="2400" dirty="0"/>
              <a:t>fix integers, </a:t>
            </a:r>
            <a:r>
              <a:rPr lang="en-US" sz="2400" dirty="0" smtClean="0"/>
              <a:t>OPUS Rapid-Static </a:t>
            </a:r>
            <a:r>
              <a:rPr lang="en-US" sz="2400" dirty="0"/>
              <a:t>introduces more information:</a:t>
            </a:r>
          </a:p>
          <a:p>
            <a:pPr marL="457200" indent="-228600">
              <a:buFont typeface="Arial" pitchFamily="34" charset="0"/>
              <a:buChar char="•"/>
              <a:defRPr/>
            </a:pPr>
            <a:r>
              <a:rPr lang="en-US" sz="2400" dirty="0"/>
              <a:t>Pseudorange and carrier phase.</a:t>
            </a:r>
          </a:p>
          <a:p>
            <a:pPr marL="457200" indent="-228600">
              <a:buFont typeface="Arial" pitchFamily="34" charset="0"/>
              <a:buChar char="•"/>
              <a:defRPr/>
            </a:pPr>
            <a:r>
              <a:rPr lang="en-US" sz="2400" dirty="0"/>
              <a:t>More reference stations if possible.</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65</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9038"/>
            <a:ext cx="8656638" cy="4893647"/>
          </a:xfrm>
          <a:prstGeom prst="rect">
            <a:avLst/>
          </a:prstGeom>
          <a:noFill/>
        </p:spPr>
        <p:txBody>
          <a:bodyPr>
            <a:spAutoFit/>
          </a:bodyPr>
          <a:lstStyle/>
          <a:p>
            <a:pPr>
              <a:defRPr/>
            </a:pPr>
            <a:r>
              <a:rPr lang="en-US" sz="2400" dirty="0" smtClean="0"/>
              <a:t>OPUS Rapid-Static </a:t>
            </a:r>
            <a:r>
              <a:rPr lang="en-US" sz="2400" dirty="0"/>
              <a:t>s</a:t>
            </a:r>
            <a:r>
              <a:rPr lang="en-US" sz="2400" dirty="0">
                <a:cs typeface="+mn-cs"/>
              </a:rPr>
              <a:t>elects three to nine “best” CORS based upon:</a:t>
            </a:r>
          </a:p>
          <a:p>
            <a:pPr marL="920750" lvl="2" indent="-463550">
              <a:buFont typeface="Arial" pitchFamily="34" charset="0"/>
              <a:buChar char="•"/>
              <a:defRPr/>
            </a:pPr>
            <a:r>
              <a:rPr lang="en-US" sz="2400" dirty="0"/>
              <a:t>Having common satellite visibility with the user data.</a:t>
            </a:r>
          </a:p>
          <a:p>
            <a:pPr marL="920750" lvl="2" indent="-463550">
              <a:buFont typeface="Arial" pitchFamily="34" charset="0"/>
              <a:buChar char="•"/>
              <a:defRPr/>
            </a:pPr>
            <a:r>
              <a:rPr lang="en-US" sz="2400" dirty="0"/>
              <a:t>Having distances &lt;250 </a:t>
            </a:r>
            <a:r>
              <a:rPr lang="en-US" sz="2400" dirty="0" smtClean="0"/>
              <a:t>km from </a:t>
            </a:r>
            <a:r>
              <a:rPr lang="en-US" sz="2400" dirty="0"/>
              <a:t>the </a:t>
            </a:r>
            <a:r>
              <a:rPr lang="en-US" sz="2400" dirty="0" smtClean="0"/>
              <a:t>user's mark.</a:t>
            </a:r>
          </a:p>
          <a:p>
            <a:pPr marL="920750" lvl="2" indent="-463550">
              <a:buFont typeface="Arial" pitchFamily="34" charset="0"/>
              <a:buChar char="•"/>
              <a:defRPr/>
            </a:pPr>
            <a:r>
              <a:rPr lang="en-US" sz="2400" dirty="0" smtClean="0"/>
              <a:t>Orientation relative to </a:t>
            </a:r>
            <a:r>
              <a:rPr lang="en-US" sz="2400" dirty="0"/>
              <a:t>the user's mark</a:t>
            </a:r>
            <a:r>
              <a:rPr lang="en-US" sz="2400" dirty="0" smtClean="0"/>
              <a:t>.</a:t>
            </a:r>
            <a:endParaRPr lang="en-US" sz="2400" dirty="0"/>
          </a:p>
          <a:p>
            <a:pPr marL="6350" indent="-6350">
              <a:defRPr/>
            </a:pPr>
            <a:endParaRPr lang="en-US" sz="2400" dirty="0" smtClean="0"/>
          </a:p>
          <a:p>
            <a:pPr marL="6350" indent="-6350">
              <a:defRPr/>
            </a:pPr>
            <a:r>
              <a:rPr lang="en-US" sz="2400" dirty="0"/>
              <a:t>This is shown here graphically</a:t>
            </a:r>
            <a:r>
              <a:rPr lang="en-US" sz="2400" dirty="0" smtClean="0"/>
              <a:t>. </a:t>
            </a:r>
            <a:r>
              <a:rPr lang="en-US" sz="2400" dirty="0"/>
              <a:t/>
            </a:r>
            <a:br>
              <a:rPr lang="en-US" sz="2400" dirty="0"/>
            </a:br>
            <a:r>
              <a:rPr lang="en-US" sz="2400" dirty="0"/>
              <a:t>The star represents the user’s </a:t>
            </a:r>
            <a:br>
              <a:rPr lang="en-US" sz="2400" dirty="0"/>
            </a:br>
            <a:r>
              <a:rPr lang="en-US" sz="2400" dirty="0" smtClean="0"/>
              <a:t>mark; the </a:t>
            </a:r>
            <a:r>
              <a:rPr lang="en-US" sz="2400" dirty="0"/>
              <a:t>triangles are CORS. </a:t>
            </a:r>
            <a:br>
              <a:rPr lang="en-US" sz="2400" dirty="0"/>
            </a:br>
            <a:r>
              <a:rPr lang="en-US" sz="2400" dirty="0"/>
              <a:t>No CORS farther than 250 km </a:t>
            </a:r>
            <a:br>
              <a:rPr lang="en-US" sz="2400" dirty="0"/>
            </a:br>
            <a:r>
              <a:rPr lang="en-US" sz="2400" dirty="0"/>
              <a:t>from the </a:t>
            </a:r>
            <a:r>
              <a:rPr lang="en-US" sz="2400" dirty="0" smtClean="0"/>
              <a:t>user's mark </a:t>
            </a:r>
            <a:r>
              <a:rPr lang="en-US" sz="2400" dirty="0"/>
              <a:t>will be </a:t>
            </a:r>
            <a:br>
              <a:rPr lang="en-US" sz="2400" dirty="0"/>
            </a:br>
            <a:r>
              <a:rPr lang="en-US" sz="2400" dirty="0"/>
              <a:t>included</a:t>
            </a:r>
            <a:r>
              <a:rPr lang="en-US" sz="2400" dirty="0" smtClean="0"/>
              <a:t>. A minimum of three, and</a:t>
            </a:r>
            <a:br>
              <a:rPr lang="en-US" sz="2400" dirty="0" smtClean="0"/>
            </a:br>
            <a:r>
              <a:rPr lang="en-US" sz="2400" dirty="0" smtClean="0"/>
              <a:t>no more than nine CORS are </a:t>
            </a:r>
            <a:r>
              <a:rPr lang="en-US" sz="2400" dirty="0"/>
              <a:t>used.</a:t>
            </a:r>
          </a:p>
        </p:txBody>
      </p:sp>
      <p:grpSp>
        <p:nvGrpSpPr>
          <p:cNvPr id="69638" name="Group 40"/>
          <p:cNvGrpSpPr>
            <a:grpSpLocks/>
          </p:cNvGrpSpPr>
          <p:nvPr/>
        </p:nvGrpSpPr>
        <p:grpSpPr bwMode="auto">
          <a:xfrm>
            <a:off x="5121275" y="3108325"/>
            <a:ext cx="3352800" cy="3048000"/>
            <a:chOff x="5867400" y="3810000"/>
            <a:chExt cx="3352800" cy="3048000"/>
          </a:xfrm>
        </p:grpSpPr>
        <p:sp>
          <p:nvSpPr>
            <p:cNvPr id="6964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6964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6964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6964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6" name="Line 15"/>
            <p:cNvSpPr>
              <a:spLocks noChangeShapeType="1"/>
            </p:cNvSpPr>
            <p:nvPr/>
          </p:nvSpPr>
          <p:spPr bwMode="auto">
            <a:xfrm>
              <a:off x="7441019" y="3953912"/>
              <a:ext cx="1114647" cy="155399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1" name="TextBox 35"/>
            <p:cNvSpPr txBox="1">
              <a:spLocks noChangeArrowheads="1"/>
            </p:cNvSpPr>
            <p:nvPr/>
          </p:nvSpPr>
          <p:spPr bwMode="auto">
            <a:xfrm>
              <a:off x="6256668" y="5081694"/>
              <a:ext cx="75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Tw Cen MT" pitchFamily="34" charset="0"/>
                </a:rPr>
                <a:t>250km</a:t>
              </a:r>
            </a:p>
          </p:txBody>
        </p:sp>
        <p:cxnSp>
          <p:nvCxnSpPr>
            <p:cNvPr id="42" name="Straight Connector 41"/>
            <p:cNvCxnSpPr>
              <a:stCxn id="6964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53" name="TextBox 39"/>
            <p:cNvSpPr txBox="1">
              <a:spLocks noChangeArrowheads="1"/>
            </p:cNvSpPr>
            <p:nvPr/>
          </p:nvSpPr>
          <p:spPr bwMode="auto">
            <a:xfrm rot="1891440">
              <a:off x="6360608" y="4505848"/>
              <a:ext cx="856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latin typeface="Tw Cen MT" pitchFamily="34" charset="0"/>
                </a:rPr>
                <a:t>&gt;250km</a:t>
              </a:r>
            </a:p>
          </p:txBody>
        </p:sp>
      </p:grpSp>
      <p:sp>
        <p:nvSpPr>
          <p:cNvPr id="69639" name="Rectangle 43"/>
          <p:cNvSpPr>
            <a:spLocks noChangeArrowheads="1"/>
          </p:cNvSpPr>
          <p:nvPr/>
        </p:nvSpPr>
        <p:spPr bwMode="auto">
          <a:xfrm>
            <a:off x="5308600" y="6213475"/>
            <a:ext cx="277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t>Choi, 2010, personal communication.</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66</a:t>
            </a:fld>
            <a:endParaRPr lang="en-US" dirty="0"/>
          </a:p>
        </p:txBody>
      </p:sp>
      <p:sp>
        <p:nvSpPr>
          <p:cNvPr id="35" name="Title 3"/>
          <p:cNvSpPr>
            <a:spLocks noGrp="1"/>
          </p:cNvSpPr>
          <p:nvPr>
            <p:ph type="title"/>
          </p:nvPr>
        </p:nvSpPr>
        <p:spPr/>
        <p:txBody>
          <a:bodyPr/>
          <a:lstStyle/>
          <a:p>
            <a:pPr algn="l"/>
            <a:r>
              <a:rPr lang="en-US" sz="4000" dirty="0" smtClean="0"/>
              <a:t>How Does OPUS Rapid-Static Work?</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6"/>
          <p:cNvSpPr txBox="1">
            <a:spLocks noChangeArrowheads="1"/>
          </p:cNvSpPr>
          <p:nvPr/>
        </p:nvSpPr>
        <p:spPr bwMode="auto">
          <a:xfrm>
            <a:off x="228600" y="1189038"/>
            <a:ext cx="86566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 indent="-63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addition, </a:t>
            </a:r>
            <a:r>
              <a:rPr lang="en-US" sz="2400" dirty="0" smtClean="0"/>
              <a:t>user's mark </a:t>
            </a:r>
            <a:r>
              <a:rPr lang="en-US" sz="2400" dirty="0"/>
              <a:t>must be no more than 50 km from the (convex) polygon created by the selected CORS.</a:t>
            </a:r>
          </a:p>
          <a:p>
            <a:pPr eaLnBrk="1" hangingPunct="1"/>
            <a:endParaRPr lang="en-US" sz="2400" dirty="0"/>
          </a:p>
          <a:p>
            <a:pPr eaLnBrk="1" hangingPunct="1"/>
            <a:r>
              <a:rPr lang="en-US" sz="2400" dirty="0" smtClean="0"/>
              <a:t>In </a:t>
            </a:r>
            <a:r>
              <a:rPr lang="en-US" sz="2400" dirty="0"/>
              <a:t>this </a:t>
            </a:r>
            <a:r>
              <a:rPr lang="en-US" sz="2400" dirty="0" smtClean="0"/>
              <a:t>example, five </a:t>
            </a:r>
            <a:r>
              <a:rPr lang="en-US" sz="2400" dirty="0"/>
              <a:t>CORS and their resulting polygon are </a:t>
            </a:r>
            <a:r>
              <a:rPr lang="en-US" sz="2400" dirty="0" smtClean="0"/>
              <a:t>shown. If </a:t>
            </a:r>
            <a:r>
              <a:rPr lang="en-US" sz="2400" dirty="0"/>
              <a:t>the user’s </a:t>
            </a:r>
            <a:r>
              <a:rPr lang="en-US" sz="2400" dirty="0" smtClean="0"/>
              <a:t>mark </a:t>
            </a:r>
            <a:r>
              <a:rPr lang="en-US" sz="2400" dirty="0"/>
              <a:t>is </a:t>
            </a:r>
            <a:r>
              <a:rPr lang="en-US" sz="2400" dirty="0" smtClean="0"/>
              <a:t>more </a:t>
            </a:r>
            <a:r>
              <a:rPr lang="en-US" sz="2400" dirty="0"/>
              <a:t>than </a:t>
            </a:r>
            <a:r>
              <a:rPr lang="en-US" sz="2400" dirty="0" smtClean="0"/>
              <a:t>50 </a:t>
            </a:r>
            <a:r>
              <a:rPr lang="en-US" sz="2400" dirty="0"/>
              <a:t>km outside </a:t>
            </a:r>
            <a:r>
              <a:rPr lang="en-US" sz="2400" dirty="0" smtClean="0"/>
              <a:t>this </a:t>
            </a:r>
            <a:br>
              <a:rPr lang="en-US" sz="2400" dirty="0" smtClean="0"/>
            </a:br>
            <a:r>
              <a:rPr lang="en-US" sz="2400" dirty="0" smtClean="0"/>
              <a:t>polygon</a:t>
            </a:r>
            <a:r>
              <a:rPr lang="en-US" sz="2400" dirty="0"/>
              <a:t>, </a:t>
            </a:r>
            <a:r>
              <a:rPr lang="en-US" sz="2400" dirty="0" smtClean="0"/>
              <a:t>alternate CORS will </a:t>
            </a:r>
            <a:r>
              <a:rPr lang="en-US" sz="2400" dirty="0"/>
              <a:t>be </a:t>
            </a:r>
            <a:r>
              <a:rPr lang="en-US" sz="2400" dirty="0" smtClean="0"/>
              <a:t>considered. If </a:t>
            </a:r>
            <a:r>
              <a:rPr lang="en-US" sz="2400" dirty="0"/>
              <a:t>none </a:t>
            </a:r>
            <a:r>
              <a:rPr lang="en-US" sz="2400" dirty="0" smtClean="0"/>
              <a:t>can be found</a:t>
            </a:r>
            <a:r>
              <a:rPr lang="en-US" sz="2400" dirty="0"/>
              <a:t>, </a:t>
            </a:r>
            <a:r>
              <a:rPr lang="en-US" sz="2400" dirty="0" smtClean="0"/>
              <a:t>the processing will </a:t>
            </a:r>
            <a:r>
              <a:rPr lang="en-US" sz="2400" dirty="0"/>
              <a:t>abort.</a:t>
            </a:r>
          </a:p>
        </p:txBody>
      </p:sp>
      <p:pic>
        <p:nvPicPr>
          <p:cNvPr id="70662" name="Picture 2"/>
          <p:cNvPicPr>
            <a:picLocks noChangeAspect="1" noChangeArrowheads="1"/>
          </p:cNvPicPr>
          <p:nvPr/>
        </p:nvPicPr>
        <p:blipFill>
          <a:blip r:embed="rId2">
            <a:extLst>
              <a:ext uri="{28A0092B-C50C-407E-A947-70E740481C1C}">
                <a14:useLocalDpi xmlns:a14="http://schemas.microsoft.com/office/drawing/2010/main" val="0"/>
              </a:ext>
            </a:extLst>
          </a:blip>
          <a:srcRect l="-76" t="7166" r="3537" b="37589"/>
          <a:stretch>
            <a:fillRect/>
          </a:stretch>
        </p:blipFill>
        <p:spPr bwMode="auto">
          <a:xfrm>
            <a:off x="4183063" y="3833813"/>
            <a:ext cx="444023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3" name="Rectangle 15"/>
          <p:cNvSpPr>
            <a:spLocks noChangeArrowheads="1"/>
          </p:cNvSpPr>
          <p:nvPr/>
        </p:nvSpPr>
        <p:spPr bwMode="auto">
          <a:xfrm>
            <a:off x="3995738" y="5654675"/>
            <a:ext cx="4572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67</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6"/>
          <p:cNvSpPr txBox="1">
            <a:spLocks noChangeArrowheads="1"/>
          </p:cNvSpPr>
          <p:nvPr/>
        </p:nvSpPr>
        <p:spPr bwMode="auto">
          <a:xfrm>
            <a:off x="228600" y="1189038"/>
            <a:ext cx="8656638"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Arial" pitchFamily="34" charset="0"/>
              <a:buChar char="•"/>
            </a:pPr>
            <a:r>
              <a:rPr lang="en-US" sz="2400" dirty="0" smtClean="0"/>
              <a:t>OPUS Rapid-Static </a:t>
            </a:r>
            <a:r>
              <a:rPr lang="en-US" sz="2400" dirty="0"/>
              <a:t>uses no less than 1-hour of CORS data and no more than the submitted data’s span plus 15-minutes before and after</a:t>
            </a:r>
            <a:r>
              <a:rPr lang="en-US" sz="2400" dirty="0" smtClean="0"/>
              <a:t>.</a:t>
            </a:r>
            <a:br>
              <a:rPr lang="en-US" sz="2400" dirty="0" smtClean="0"/>
            </a:br>
            <a:endParaRPr lang="en-US" sz="2400" dirty="0"/>
          </a:p>
          <a:p>
            <a:pPr marL="342900" indent="-342900" eaLnBrk="1" hangingPunct="1">
              <a:buFont typeface="Arial" pitchFamily="34" charset="0"/>
              <a:buChar char="•"/>
            </a:pPr>
            <a:r>
              <a:rPr lang="en-US" sz="2400" dirty="0" smtClean="0"/>
              <a:t>A solution using only CORS </a:t>
            </a:r>
            <a:r>
              <a:rPr lang="en-US" sz="2400" dirty="0"/>
              <a:t>data </a:t>
            </a:r>
            <a:r>
              <a:rPr lang="en-US" sz="2400" dirty="0" smtClean="0"/>
              <a:t>is completed to </a:t>
            </a:r>
            <a:r>
              <a:rPr lang="en-US" sz="2400" dirty="0"/>
              <a:t>estimate the atmospheric delays at each CORS and predict them at the </a:t>
            </a:r>
            <a:r>
              <a:rPr lang="en-US" sz="2400" dirty="0" smtClean="0"/>
              <a:t>user's mark. This is the reason for limiting results to marks near or inside the convex polygon: interpolation (inside the polygon) is much more reliable than extrapolation (outside the polygon). The first </a:t>
            </a:r>
            <a:r>
              <a:rPr lang="en-US" sz="2400" b="1" dirty="0" smtClean="0">
                <a:latin typeface="Courier New" pitchFamily="49" charset="0"/>
                <a:cs typeface="Courier New" pitchFamily="49" charset="0"/>
              </a:rPr>
              <a:t>Quality Ind.</a:t>
            </a:r>
            <a:r>
              <a:rPr lang="en-US" sz="2400" b="1" dirty="0" smtClean="0"/>
              <a:t> </a:t>
            </a:r>
            <a:r>
              <a:rPr lang="en-US" sz="2400" dirty="0" smtClean="0"/>
              <a:t>characterizes this solution.</a:t>
            </a:r>
            <a:br>
              <a:rPr lang="en-US" sz="2400" dirty="0" smtClean="0"/>
            </a:br>
            <a:endParaRPr lang="en-US" sz="1200" dirty="0"/>
          </a:p>
          <a:p>
            <a:pPr eaLnBrk="1" hangingPunct="1"/>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68</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Box 6"/>
          <p:cNvSpPr txBox="1">
            <a:spLocks noChangeArrowheads="1"/>
          </p:cNvSpPr>
          <p:nvPr/>
        </p:nvSpPr>
        <p:spPr bwMode="auto">
          <a:xfrm>
            <a:off x="228600" y="1189038"/>
            <a:ext cx="865663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Arial" pitchFamily="34" charset="0"/>
              <a:buChar char="•"/>
            </a:pPr>
            <a:r>
              <a:rPr lang="en-US" sz="2400" dirty="0" smtClean="0"/>
              <a:t>OPUS Rapid-Static </a:t>
            </a:r>
            <a:r>
              <a:rPr lang="en-US" sz="2400" dirty="0"/>
              <a:t>then processes each baseline to the </a:t>
            </a:r>
            <a:r>
              <a:rPr lang="en-US" sz="2400" dirty="0" smtClean="0"/>
              <a:t>user's mark </a:t>
            </a:r>
            <a:r>
              <a:rPr lang="en-US" sz="2400" dirty="0"/>
              <a:t>individually to produce an improved a priori position</a:t>
            </a:r>
            <a:r>
              <a:rPr lang="en-US" sz="2400" dirty="0" smtClean="0"/>
              <a:t>.</a:t>
            </a:r>
            <a:br>
              <a:rPr lang="en-US" sz="2400" dirty="0" smtClean="0"/>
            </a:br>
            <a:endParaRPr lang="en-US" sz="2400" dirty="0" smtClean="0"/>
          </a:p>
          <a:p>
            <a:pPr marL="342900" indent="-342900" eaLnBrk="1" hangingPunct="1">
              <a:buFont typeface="Arial" pitchFamily="34" charset="0"/>
              <a:buChar char="•"/>
            </a:pPr>
            <a:r>
              <a:rPr lang="en-US" sz="2400" dirty="0" smtClean="0"/>
              <a:t>With an improved position and good atmospheric corrections, reliable integer-fixing can be done.</a:t>
            </a:r>
            <a:br>
              <a:rPr lang="en-US" sz="2400" dirty="0" smtClean="0"/>
            </a:br>
            <a:endParaRPr lang="en-US" sz="2400" dirty="0"/>
          </a:p>
          <a:p>
            <a:pPr marL="342900" indent="-342900" eaLnBrk="1" hangingPunct="1">
              <a:buFont typeface="Arial" pitchFamily="34" charset="0"/>
              <a:buChar char="•"/>
            </a:pPr>
            <a:r>
              <a:rPr lang="en-US" sz="2400" dirty="0"/>
              <a:t>Switching modes, the previously determined values and all data are used in an “integer-fixed” solution for the </a:t>
            </a:r>
            <a:r>
              <a:rPr lang="en-US" sz="2400" dirty="0" smtClean="0"/>
              <a:t>user's mark.</a:t>
            </a:r>
            <a:r>
              <a:rPr lang="en-US" sz="2400" dirty="0"/>
              <a:t> The </a:t>
            </a:r>
            <a:r>
              <a:rPr lang="en-US" sz="2400" dirty="0" smtClean="0"/>
              <a:t>second </a:t>
            </a:r>
            <a:r>
              <a:rPr lang="en-US" sz="2400" b="1" dirty="0" smtClean="0">
                <a:latin typeface="Courier New" pitchFamily="49" charset="0"/>
                <a:cs typeface="Courier New" pitchFamily="49" charset="0"/>
              </a:rPr>
              <a:t>Quality </a:t>
            </a:r>
            <a:r>
              <a:rPr lang="en-US" sz="2400" b="1" dirty="0">
                <a:latin typeface="Courier New" pitchFamily="49" charset="0"/>
                <a:cs typeface="Courier New" pitchFamily="49" charset="0"/>
              </a:rPr>
              <a:t>Ind.</a:t>
            </a:r>
            <a:r>
              <a:rPr lang="en-US" sz="2400" b="1" dirty="0"/>
              <a:t> </a:t>
            </a:r>
            <a:r>
              <a:rPr lang="en-US" sz="2400" dirty="0"/>
              <a:t>characterizes this solution.</a:t>
            </a:r>
          </a:p>
          <a:p>
            <a:pPr eaLnBrk="1" hangingPunct="1"/>
            <a:endParaRPr lang="en-US" sz="2400" dirty="0"/>
          </a:p>
          <a:p>
            <a:pPr eaLnBrk="1" hangingPunct="1"/>
            <a:r>
              <a:rPr lang="en-US" sz="1400" dirty="0"/>
              <a:t>Schwarz et al., “Accuracy assessment of the National Geodetic Survey's </a:t>
            </a:r>
            <a:r>
              <a:rPr lang="en-US" sz="1400" dirty="0" smtClean="0"/>
              <a:t>OPUS Rapid-Static </a:t>
            </a:r>
            <a:r>
              <a:rPr lang="en-US" sz="1400" dirty="0"/>
              <a:t>utility”, 2009, </a:t>
            </a:r>
            <a:r>
              <a:rPr lang="en-US" sz="1400" i="1" dirty="0"/>
              <a:t>GPS Solutions</a:t>
            </a:r>
            <a:r>
              <a:rPr lang="en-US" sz="1400" dirty="0"/>
              <a:t>, 13(2), 119-132.</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69</a:t>
            </a:fld>
            <a:endParaRPr lang="en-US" dirty="0"/>
          </a:p>
        </p:txBody>
      </p:sp>
      <p:sp>
        <p:nvSpPr>
          <p:cNvPr id="6" name="Title 5"/>
          <p:cNvSpPr>
            <a:spLocks noGrp="1"/>
          </p:cNvSpPr>
          <p:nvPr>
            <p:ph type="title"/>
          </p:nvPr>
        </p:nvSpPr>
        <p:spPr/>
        <p:txBody>
          <a:bodyPr/>
          <a:lstStyle/>
          <a:p>
            <a:pPr algn="l"/>
            <a:r>
              <a:rPr lang="en-US" sz="4000" dirty="0" smtClean="0"/>
              <a:t>How Does OPUS Rapid-Static Work?</a:t>
            </a:r>
            <a:endParaRPr lang="en-US" sz="4000" dirty="0"/>
          </a:p>
        </p:txBody>
      </p:sp>
    </p:spTree>
    <p:extLst>
      <p:ext uri="{BB962C8B-B14F-4D97-AF65-F5344CB8AC3E}">
        <p14:creationId xmlns:p14="http://schemas.microsoft.com/office/powerpoint/2010/main" val="2245742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6"/>
          <p:cNvSpPr txBox="1">
            <a:spLocks noChangeArrowheads="1"/>
          </p:cNvSpPr>
          <p:nvPr/>
        </p:nvSpPr>
        <p:spPr bwMode="auto">
          <a:xfrm>
            <a:off x="451821" y="1706563"/>
            <a:ext cx="844135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In the late 1990’s, a growing number of organizations were making their </a:t>
            </a:r>
            <a:r>
              <a:rPr lang="en-US" sz="2400" b="1" dirty="0"/>
              <a:t>Continuously Operating Reference Station </a:t>
            </a:r>
            <a:r>
              <a:rPr lang="en-US" sz="2400" dirty="0"/>
              <a:t>(CORS) data publically available with a short latency.</a:t>
            </a:r>
          </a:p>
          <a:p>
            <a:pPr eaLnBrk="1" hangingPunct="1"/>
            <a:endParaRPr lang="en-US" sz="2400" dirty="0"/>
          </a:p>
          <a:p>
            <a:pPr eaLnBrk="1" hangingPunct="1"/>
            <a:r>
              <a:rPr lang="en-US" sz="2400" dirty="0"/>
              <a:t>Supporting products such as precise ephemerides were improving and also becoming available with a short latency.</a:t>
            </a:r>
          </a:p>
          <a:p>
            <a:pPr eaLnBrk="1" hangingPunct="1"/>
            <a:endParaRPr lang="en-US" sz="2400" dirty="0"/>
          </a:p>
          <a:p>
            <a:pPr eaLnBrk="1" hangingPunct="1"/>
            <a:r>
              <a:rPr lang="en-US" sz="2400" dirty="0"/>
              <a:t>Many organizations recognized that the time seemed ripe for some sort of </a:t>
            </a:r>
            <a:r>
              <a:rPr lang="en-US" sz="2400" dirty="0" smtClean="0"/>
              <a:t>online, </a:t>
            </a:r>
            <a:r>
              <a:rPr lang="en-US" sz="2400" dirty="0"/>
              <a:t>processing service.</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a:t>
            </a:fld>
            <a:endParaRPr lang="en-US" dirty="0"/>
          </a:p>
        </p:txBody>
      </p:sp>
      <p:sp>
        <p:nvSpPr>
          <p:cNvPr id="7" name="Title 6"/>
          <p:cNvSpPr>
            <a:spLocks noGrp="1"/>
          </p:cNvSpPr>
          <p:nvPr>
            <p:ph type="title"/>
          </p:nvPr>
        </p:nvSpPr>
        <p:spPr/>
        <p:txBody>
          <a:bodyPr/>
          <a:lstStyle/>
          <a:p>
            <a:pPr algn="l"/>
            <a:r>
              <a:rPr lang="en-US" dirty="0" smtClean="0"/>
              <a:t>A Little OPUS Static History</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411685"/>
            <a:ext cx="6579740" cy="4663440"/>
          </a:xfrm>
          <a:prstGeom prst="rect">
            <a:avLst/>
          </a:prstGeom>
        </p:spPr>
      </p:pic>
      <p:sp>
        <p:nvSpPr>
          <p:cNvPr id="72707" name="TextBox 6"/>
          <p:cNvSpPr txBox="1">
            <a:spLocks noChangeArrowheads="1"/>
          </p:cNvSpPr>
          <p:nvPr/>
        </p:nvSpPr>
        <p:spPr bwMode="auto">
          <a:xfrm>
            <a:off x="6572250" y="1327150"/>
            <a:ext cx="231775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Although there is considerable variation, the OPUS Static </a:t>
            </a:r>
            <a:r>
              <a:rPr lang="en-US" sz="2400" dirty="0"/>
              <a:t>and </a:t>
            </a:r>
            <a:r>
              <a:rPr lang="en-US" sz="2400" dirty="0" smtClean="0"/>
              <a:t>Rapid-Static </a:t>
            </a:r>
            <a:r>
              <a:rPr lang="en-US" sz="2400" dirty="0"/>
              <a:t>upload rates </a:t>
            </a:r>
            <a:r>
              <a:rPr lang="en-US" sz="2400" dirty="0" smtClean="0"/>
              <a:t>appear </a:t>
            </a:r>
            <a:r>
              <a:rPr lang="en-US" sz="2400" dirty="0"/>
              <a:t>to have leveled off at </a:t>
            </a:r>
            <a:r>
              <a:rPr lang="en-US" sz="2400" dirty="0" smtClean="0"/>
              <a:t>about 17,000 and 8,000 per month.</a:t>
            </a:r>
            <a:endParaRPr lang="en-US" sz="2400" dirty="0"/>
          </a:p>
        </p:txBody>
      </p:sp>
      <p:sp>
        <p:nvSpPr>
          <p:cNvPr id="72711" name="TextBox 16"/>
          <p:cNvSpPr txBox="1">
            <a:spLocks noChangeArrowheads="1"/>
          </p:cNvSpPr>
          <p:nvPr/>
        </p:nvSpPr>
        <p:spPr bwMode="auto">
          <a:xfrm>
            <a:off x="2565400" y="6210300"/>
            <a:ext cx="1536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000"/>
              <a:t>Valid as of 2010-03-30. </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70</a:t>
            </a:fld>
            <a:endParaRPr lang="en-US" dirty="0"/>
          </a:p>
        </p:txBody>
      </p:sp>
      <p:sp>
        <p:nvSpPr>
          <p:cNvPr id="6" name="Title 5"/>
          <p:cNvSpPr>
            <a:spLocks noGrp="1"/>
          </p:cNvSpPr>
          <p:nvPr>
            <p:ph type="title"/>
          </p:nvPr>
        </p:nvSpPr>
        <p:spPr/>
        <p:txBody>
          <a:bodyPr/>
          <a:lstStyle/>
          <a:p>
            <a:pPr algn="l"/>
            <a:r>
              <a:rPr lang="en-US" dirty="0" smtClean="0"/>
              <a:t>OPUS Uploads By Month</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Box 6"/>
          <p:cNvSpPr txBox="1">
            <a:spLocks noChangeArrowheads="1"/>
          </p:cNvSpPr>
          <p:nvPr/>
        </p:nvSpPr>
        <p:spPr bwMode="auto">
          <a:xfrm>
            <a:off x="320634" y="1396505"/>
            <a:ext cx="808709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227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sz="2800" dirty="0"/>
              <a:t>A Little </a:t>
            </a:r>
            <a:r>
              <a:rPr lang="en-US" sz="2800" dirty="0" smtClean="0"/>
              <a:t>OPUS Publishing </a:t>
            </a:r>
            <a:r>
              <a:rPr lang="en-US" sz="2800" dirty="0"/>
              <a:t>History.</a:t>
            </a:r>
          </a:p>
          <a:p>
            <a:pPr eaLnBrk="1" hangingPunct="1">
              <a:buFont typeface="Arial" pitchFamily="34" charset="0"/>
              <a:buChar char="•"/>
            </a:pPr>
            <a:endParaRPr lang="en-US" sz="2800" dirty="0"/>
          </a:p>
          <a:p>
            <a:pPr eaLnBrk="1" hangingPunct="1">
              <a:buFont typeface="Arial" pitchFamily="34" charset="0"/>
              <a:buChar char="•"/>
            </a:pPr>
            <a:r>
              <a:rPr lang="en-US" sz="2800" dirty="0"/>
              <a:t>The </a:t>
            </a:r>
            <a:r>
              <a:rPr lang="en-US" sz="2800" dirty="0" smtClean="0"/>
              <a:t>OPUS Publishing </a:t>
            </a:r>
            <a:r>
              <a:rPr lang="en-US" sz="2800" dirty="0"/>
              <a:t>Interface.</a:t>
            </a:r>
          </a:p>
          <a:p>
            <a:pPr eaLnBrk="1" hangingPunct="1">
              <a:buFont typeface="Arial" pitchFamily="34" charset="0"/>
              <a:buChar char="•"/>
            </a:pPr>
            <a:endParaRPr lang="en-US" sz="2800" dirty="0"/>
          </a:p>
          <a:p>
            <a:pPr eaLnBrk="1" hangingPunct="1">
              <a:buFont typeface="Arial" pitchFamily="34" charset="0"/>
              <a:buChar char="•"/>
            </a:pPr>
            <a:r>
              <a:rPr lang="en-US" sz="2800" dirty="0"/>
              <a:t>How Does </a:t>
            </a:r>
            <a:r>
              <a:rPr lang="en-US" sz="2800" dirty="0" smtClean="0"/>
              <a:t>OPUS Publishing </a:t>
            </a:r>
            <a:r>
              <a:rPr lang="en-US" sz="2800" dirty="0"/>
              <a:t>Work?</a:t>
            </a:r>
          </a:p>
          <a:p>
            <a:pPr eaLnBrk="1" hangingPunct="1">
              <a:buFont typeface="Arial" pitchFamily="34" charset="0"/>
              <a:buChar char="•"/>
            </a:pPr>
            <a:endParaRPr lang="en-US" sz="2800" dirty="0"/>
          </a:p>
          <a:p>
            <a:pPr eaLnBrk="1" hangingPunct="1">
              <a:buFont typeface="Arial" pitchFamily="34" charset="0"/>
              <a:buChar char="•"/>
            </a:pPr>
            <a:r>
              <a:rPr lang="en-US" sz="2800" dirty="0" smtClean="0"/>
              <a:t>OPUS Uploads </a:t>
            </a:r>
            <a:r>
              <a:rPr lang="en-US" sz="2800" dirty="0"/>
              <a:t>By Month.</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71</a:t>
            </a:fld>
            <a:endParaRPr lang="en-US" dirty="0"/>
          </a:p>
        </p:txBody>
      </p:sp>
      <p:sp>
        <p:nvSpPr>
          <p:cNvPr id="6" name="Title 5"/>
          <p:cNvSpPr>
            <a:spLocks noGrp="1"/>
          </p:cNvSpPr>
          <p:nvPr>
            <p:ph type="title"/>
          </p:nvPr>
        </p:nvSpPr>
        <p:spPr/>
        <p:txBody>
          <a:bodyPr/>
          <a:lstStyle/>
          <a:p>
            <a:pPr algn="l"/>
            <a:r>
              <a:rPr lang="en-US" dirty="0" smtClean="0"/>
              <a:t>OPUS Publishing</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6"/>
          <p:cNvSpPr txBox="1">
            <a:spLocks noChangeArrowheads="1"/>
          </p:cNvSpPr>
          <p:nvPr/>
        </p:nvSpPr>
        <p:spPr bwMode="auto">
          <a:xfrm>
            <a:off x="558140" y="1365663"/>
            <a:ext cx="80842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With the release of </a:t>
            </a:r>
            <a:r>
              <a:rPr lang="en-US" sz="2400" dirty="0" smtClean="0"/>
              <a:t>OPUS Rapid-Static, </a:t>
            </a:r>
            <a:r>
              <a:rPr lang="en-US" sz="2400" dirty="0"/>
              <a:t>the comments about OPUS began to focus on a new issue. Users wanted an equally simple way to share their OPUS results with the community.</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72</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Box 6"/>
          <p:cNvSpPr txBox="1">
            <a:spLocks noChangeArrowheads="1"/>
          </p:cNvSpPr>
          <p:nvPr/>
        </p:nvSpPr>
        <p:spPr bwMode="auto">
          <a:xfrm>
            <a:off x="332509" y="1422400"/>
            <a:ext cx="857398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Historically, when in collaboration with or publishing through the NGS, one submitted results to the </a:t>
            </a:r>
            <a:r>
              <a:rPr lang="en-US" sz="2400" b="1" dirty="0"/>
              <a:t>Integrated Data Base</a:t>
            </a:r>
            <a:r>
              <a:rPr lang="en-US" sz="2400" dirty="0"/>
              <a:t> (IDB) and, in this manner, contributed to the NSRS.</a:t>
            </a:r>
          </a:p>
          <a:p>
            <a:pPr eaLnBrk="1" hangingPunct="1"/>
            <a:endParaRPr lang="en-US" sz="2400" dirty="0"/>
          </a:p>
          <a:p>
            <a:pPr eaLnBrk="1" hangingPunct="1"/>
            <a:r>
              <a:rPr lang="en-US" sz="2400" dirty="0"/>
              <a:t>Before submitted results could be entered into the IDB, the submissions had to meet a well-defined set of requirements and quality controls.</a:t>
            </a:r>
          </a:p>
          <a:p>
            <a:pPr eaLnBrk="1" hangingPunct="1"/>
            <a:endParaRPr lang="en-US" sz="2400" dirty="0"/>
          </a:p>
          <a:p>
            <a:pPr eaLnBrk="1" hangingPunct="1"/>
            <a:r>
              <a:rPr lang="en-US" sz="2400" dirty="0"/>
              <a:t>Reconciling the “open” </a:t>
            </a:r>
            <a:r>
              <a:rPr lang="en-US" sz="2400" dirty="0" smtClean="0"/>
              <a:t>submission philosophy </a:t>
            </a:r>
            <a:r>
              <a:rPr lang="en-US" sz="2400" dirty="0"/>
              <a:t>represented by OPUS with the “controlled” </a:t>
            </a:r>
            <a:r>
              <a:rPr lang="en-US" sz="2400" dirty="0" smtClean="0"/>
              <a:t>philosophy </a:t>
            </a:r>
            <a:r>
              <a:rPr lang="en-US" sz="2400" dirty="0"/>
              <a:t>represented by IDB is a tremendous challenge.</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73</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Box 6"/>
          <p:cNvSpPr txBox="1">
            <a:spLocks noChangeArrowheads="1"/>
          </p:cNvSpPr>
          <p:nvPr/>
        </p:nvSpPr>
        <p:spPr bwMode="auto">
          <a:xfrm>
            <a:off x="213756" y="1223158"/>
            <a:ext cx="868735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 significant step in reconciliation came in 2009 with the release of </a:t>
            </a:r>
            <a:r>
              <a:rPr lang="en-US" sz="2400" dirty="0" smtClean="0"/>
              <a:t>OPUS Publishing.</a:t>
            </a:r>
            <a:endParaRPr lang="en-US" sz="2400" dirty="0"/>
          </a:p>
          <a:p>
            <a:pPr eaLnBrk="1" hangingPunct="1"/>
            <a:endParaRPr lang="en-US" sz="2400" dirty="0"/>
          </a:p>
          <a:p>
            <a:pPr eaLnBrk="1" hangingPunct="1"/>
            <a:r>
              <a:rPr lang="en-US" sz="2400" dirty="0" smtClean="0"/>
              <a:t>OPUS Publishing </a:t>
            </a:r>
            <a:r>
              <a:rPr lang="en-US" sz="2400" dirty="0"/>
              <a:t>allows users to publish their OPUS result in an </a:t>
            </a:r>
            <a:r>
              <a:rPr lang="en-US" sz="2400" dirty="0" smtClean="0"/>
              <a:t>online </a:t>
            </a:r>
            <a:r>
              <a:rPr lang="en-US" sz="2400" dirty="0"/>
              <a:t>data base if minimum requirements for quality are met and the </a:t>
            </a:r>
            <a:r>
              <a:rPr lang="en-US" sz="2400" dirty="0" smtClean="0"/>
              <a:t>necessary associated </a:t>
            </a:r>
            <a:r>
              <a:rPr lang="en-US" sz="2400" dirty="0"/>
              <a:t>meta-data, such as photos and descriptions, are provided.</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74</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Box 6"/>
          <p:cNvSpPr txBox="1">
            <a:spLocks noChangeArrowheads="1"/>
          </p:cNvSpPr>
          <p:nvPr/>
        </p:nvSpPr>
        <p:spPr bwMode="auto">
          <a:xfrm>
            <a:off x="207265" y="1158240"/>
            <a:ext cx="867547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For now, </a:t>
            </a:r>
            <a:r>
              <a:rPr lang="en-US" sz="2400" dirty="0" smtClean="0"/>
              <a:t>OPUS Publishing </a:t>
            </a:r>
            <a:r>
              <a:rPr lang="en-US" sz="2400" dirty="0"/>
              <a:t>and the IDB exist as two separate tools</a:t>
            </a:r>
            <a:r>
              <a:rPr lang="en-US" sz="2400" dirty="0" smtClean="0"/>
              <a:t>. As </a:t>
            </a:r>
            <a:r>
              <a:rPr lang="en-US" sz="2400" dirty="0"/>
              <a:t>the NGS </a:t>
            </a:r>
            <a:r>
              <a:rPr lang="en-US" sz="2400" dirty="0" smtClean="0"/>
              <a:t>more </a:t>
            </a:r>
            <a:r>
              <a:rPr lang="en-US" sz="2400" dirty="0"/>
              <a:t>fully </a:t>
            </a:r>
            <a:r>
              <a:rPr lang="en-US" sz="2400" dirty="0" smtClean="0"/>
              <a:t>understands </a:t>
            </a:r>
            <a:r>
              <a:rPr lang="en-US" sz="2400" dirty="0"/>
              <a:t>the characteristics of </a:t>
            </a:r>
            <a:r>
              <a:rPr lang="en-US" sz="2400" dirty="0" smtClean="0"/>
              <a:t>OPUS Publishing, </a:t>
            </a:r>
            <a:r>
              <a:rPr lang="en-US" sz="2400" dirty="0"/>
              <a:t>the </a:t>
            </a:r>
            <a:r>
              <a:rPr lang="en-US" sz="2400" dirty="0" smtClean="0"/>
              <a:t>OPUS data base and </a:t>
            </a:r>
            <a:r>
              <a:rPr lang="en-US" sz="2400" dirty="0"/>
              <a:t>the IDB will be </a:t>
            </a:r>
            <a:r>
              <a:rPr lang="en-US" sz="2400" dirty="0" smtClean="0"/>
              <a:t>reconciled. In fact, such discussions have already begun.</a:t>
            </a:r>
            <a:endParaRPr lang="en-US" sz="2400" dirty="0"/>
          </a:p>
          <a:p>
            <a:pPr eaLnBrk="1" hangingPunct="1"/>
            <a:endParaRPr lang="en-US" sz="2400" dirty="0"/>
          </a:p>
          <a:p>
            <a:pPr eaLnBrk="1" hangingPunct="1"/>
            <a:r>
              <a:rPr lang="en-US" sz="2400" dirty="0"/>
              <a:t>In the meantime, </a:t>
            </a:r>
            <a:r>
              <a:rPr lang="en-US" sz="2400" dirty="0" smtClean="0"/>
              <a:t>always be aware that a </a:t>
            </a:r>
            <a:r>
              <a:rPr lang="en-US" sz="2400" dirty="0"/>
              <a:t>submission to </a:t>
            </a:r>
            <a:r>
              <a:rPr lang="en-US" sz="2400" dirty="0" smtClean="0"/>
              <a:t>OPUS Publishing </a:t>
            </a:r>
            <a:r>
              <a:rPr lang="en-US" sz="2400" dirty="0"/>
              <a:t>may be eligible for, but </a:t>
            </a:r>
            <a:r>
              <a:rPr lang="en-US" sz="2400" dirty="0" smtClean="0"/>
              <a:t>is not </a:t>
            </a:r>
            <a:r>
              <a:rPr lang="en-US" sz="2400" dirty="0"/>
              <a:t>guaranteed to be included in the IDB.</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75</a:t>
            </a:fld>
            <a:endParaRPr lang="en-US" dirty="0"/>
          </a:p>
        </p:txBody>
      </p:sp>
      <p:sp>
        <p:nvSpPr>
          <p:cNvPr id="6" name="Title 5"/>
          <p:cNvSpPr>
            <a:spLocks noGrp="1"/>
          </p:cNvSpPr>
          <p:nvPr>
            <p:ph type="title"/>
          </p:nvPr>
        </p:nvSpPr>
        <p:spPr/>
        <p:txBody>
          <a:bodyPr/>
          <a:lstStyle/>
          <a:p>
            <a:pPr algn="l"/>
            <a:r>
              <a:rPr lang="en-US" dirty="0" smtClean="0"/>
              <a:t>A Little OPUS Publishing History</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8" name="Picture 16"/>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895" t="17157" r="2916" b="3688"/>
          <a:stretch/>
        </p:blipFill>
        <p:spPr bwMode="auto">
          <a:xfrm>
            <a:off x="480783" y="843149"/>
            <a:ext cx="7910208" cy="5735780"/>
          </a:xfrm>
          <a:prstGeom prst="rect">
            <a:avLst/>
          </a:prstGeom>
          <a:noFill/>
          <a:ln>
            <a:noFill/>
          </a:ln>
          <a:effectLst>
            <a:glow rad="101600">
              <a:schemeClr val="bg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5" name="TextBox 6"/>
          <p:cNvSpPr txBox="1">
            <a:spLocks noChangeArrowheads="1"/>
          </p:cNvSpPr>
          <p:nvPr/>
        </p:nvSpPr>
        <p:spPr bwMode="auto">
          <a:xfrm>
            <a:off x="178130" y="1189038"/>
            <a:ext cx="870552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first step in </a:t>
            </a:r>
            <a:r>
              <a:rPr lang="en-US" sz="2400" dirty="0" smtClean="0"/>
              <a:t>OPUS Publishing </a:t>
            </a:r>
            <a:r>
              <a:rPr lang="en-US" sz="2400" dirty="0"/>
              <a:t>is to </a:t>
            </a:r>
            <a:r>
              <a:rPr lang="en-US" sz="2400" dirty="0" smtClean="0"/>
              <a:t>upload suitable data </a:t>
            </a:r>
            <a:r>
              <a:rPr lang="en-US" sz="2400" dirty="0"/>
              <a:t>to OPUS</a:t>
            </a:r>
            <a:r>
              <a:rPr lang="en-US" sz="2400" dirty="0" smtClean="0"/>
              <a:t>. At that time, you must </a:t>
            </a:r>
            <a:r>
              <a:rPr lang="en-US" sz="2400" dirty="0"/>
              <a:t>explicitly designate that </a:t>
            </a:r>
            <a:r>
              <a:rPr lang="en-US" sz="2400" dirty="0" smtClean="0"/>
              <a:t>your results </a:t>
            </a:r>
            <a:r>
              <a:rPr lang="en-US" sz="2400" dirty="0"/>
              <a:t>should be </a:t>
            </a:r>
            <a:r>
              <a:rPr lang="en-US" sz="2400" dirty="0" smtClean="0"/>
              <a:t>published. This </a:t>
            </a:r>
            <a:r>
              <a:rPr lang="en-US" sz="2400" dirty="0"/>
              <a:t>is done through the Options. </a:t>
            </a:r>
            <a:r>
              <a:rPr lang="en-US" sz="2400" dirty="0" smtClean="0"/>
              <a:t>The “Publish my solution” option </a:t>
            </a:r>
            <a:r>
              <a:rPr lang="en-US" sz="2400" dirty="0"/>
              <a:t>is near the bottom of the Options list.</a:t>
            </a:r>
          </a:p>
        </p:txBody>
      </p:sp>
      <p:pic>
        <p:nvPicPr>
          <p:cNvPr id="22"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920" t="48881" r="2917" b="3496"/>
          <a:stretch/>
        </p:blipFill>
        <p:spPr bwMode="auto">
          <a:xfrm>
            <a:off x="480783" y="3128030"/>
            <a:ext cx="7908233" cy="345089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76</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23"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20513" t="55724" r="3037" b="5599"/>
          <a:stretch/>
        </p:blipFill>
        <p:spPr bwMode="auto">
          <a:xfrm>
            <a:off x="2101933" y="3621974"/>
            <a:ext cx="6287084" cy="2802577"/>
          </a:xfrm>
          <a:prstGeom prst="rect">
            <a:avLst/>
          </a:prstGeom>
          <a:noFill/>
          <a:ln>
            <a:noFill/>
          </a:ln>
          <a:effectLst>
            <a:glow rad="63500">
              <a:schemeClr val="accent1">
                <a:satMod val="175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6"/>
          <p:cNvSpPr txBox="1">
            <a:spLocks noChangeArrowheads="1"/>
          </p:cNvSpPr>
          <p:nvPr/>
        </p:nvSpPr>
        <p:spPr bwMode="auto">
          <a:xfrm>
            <a:off x="213757" y="1292225"/>
            <a:ext cx="90508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Once the upload is complete, an extended upload confirmation page is displayed. Here, the </a:t>
            </a:r>
            <a:r>
              <a:rPr lang="en-US" sz="2400" dirty="0"/>
              <a:t>user </a:t>
            </a:r>
            <a:r>
              <a:rPr lang="en-US" sz="2400" dirty="0" smtClean="0"/>
              <a:t>specifies that the </a:t>
            </a:r>
            <a:r>
              <a:rPr lang="en-US" sz="2400"/>
              <a:t>mark </a:t>
            </a:r>
            <a:r>
              <a:rPr lang="en-US" sz="2400" smtClean="0"/>
              <a:t>“</a:t>
            </a:r>
            <a:r>
              <a:rPr lang="en-US" sz="2400" dirty="0" smtClean="0"/>
              <a:t>has a PID” (recovered) or </a:t>
            </a:r>
            <a:r>
              <a:rPr lang="en-US" sz="2400" smtClean="0"/>
              <a:t>is new to the NGS.</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77</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80912"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894" t="23101" r="1639" b="27384"/>
          <a:stretch/>
        </p:blipFill>
        <p:spPr bwMode="auto">
          <a:xfrm>
            <a:off x="344383" y="2581073"/>
            <a:ext cx="8412480" cy="376581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Box 6"/>
          <p:cNvSpPr txBox="1">
            <a:spLocks noChangeArrowheads="1"/>
          </p:cNvSpPr>
          <p:nvPr/>
        </p:nvSpPr>
        <p:spPr bwMode="auto">
          <a:xfrm>
            <a:off x="4955572" y="1218581"/>
            <a:ext cx="409317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After </a:t>
            </a:r>
            <a:r>
              <a:rPr lang="en-US" sz="2400" dirty="0" smtClean="0"/>
              <a:t>choosing whether this is a new or recovered mark, an appropriate </a:t>
            </a:r>
            <a:r>
              <a:rPr lang="en-US" sz="2400" dirty="0"/>
              <a:t>form for entering the </a:t>
            </a:r>
            <a:r>
              <a:rPr lang="en-US" sz="2400" dirty="0" smtClean="0"/>
              <a:t>meta-data appears.</a:t>
            </a:r>
            <a:endParaRPr lang="en-US" sz="2400" dirty="0"/>
          </a:p>
          <a:p>
            <a:pPr eaLnBrk="1" hangingPunct="1"/>
            <a:endParaRPr lang="en-US" sz="2400" dirty="0"/>
          </a:p>
          <a:p>
            <a:pPr eaLnBrk="1" hangingPunct="1"/>
            <a:r>
              <a:rPr lang="en-US" sz="2400" dirty="0"/>
              <a:t>In this example, we’re following the </a:t>
            </a:r>
            <a:r>
              <a:rPr lang="en-US" sz="2400" dirty="0" smtClean="0"/>
              <a:t>steps for a new mark.</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78</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2150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t="12632" r="2822" b="1400"/>
          <a:stretch/>
        </p:blipFill>
        <p:spPr bwMode="auto">
          <a:xfrm>
            <a:off x="182880" y="1187532"/>
            <a:ext cx="4772693" cy="51386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6"/>
          <p:cNvSpPr txBox="1">
            <a:spLocks noChangeArrowheads="1"/>
          </p:cNvSpPr>
          <p:nvPr/>
        </p:nvSpPr>
        <p:spPr bwMode="auto">
          <a:xfrm>
            <a:off x="4955572" y="1187532"/>
            <a:ext cx="405507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Font typeface="Arial" pitchFamily="34" charset="0"/>
              <a:buChar char="•"/>
            </a:pPr>
            <a:r>
              <a:rPr lang="en-US" sz="2400" dirty="0" smtClean="0"/>
              <a:t>The stamping, designation and type of mark are required, as are a description of how to find the mark again and photos.</a:t>
            </a:r>
          </a:p>
          <a:p>
            <a:pPr marL="342900" indent="-342900" eaLnBrk="1" hangingPunct="1">
              <a:buFont typeface="Arial" pitchFamily="34" charset="0"/>
              <a:buChar char="•"/>
            </a:pPr>
            <a:r>
              <a:rPr lang="en-US" sz="2400" dirty="0" smtClean="0"/>
              <a:t>Other characteristics like the estimated stability are optional, but worth recording.</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79</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t="12632" r="2822" b="1400"/>
          <a:stretch/>
        </p:blipFill>
        <p:spPr bwMode="auto">
          <a:xfrm>
            <a:off x="182880" y="1187532"/>
            <a:ext cx="4772693" cy="51386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6"/>
          <p:cNvSpPr txBox="1">
            <a:spLocks noChangeArrowheads="1"/>
          </p:cNvSpPr>
          <p:nvPr/>
        </p:nvSpPr>
        <p:spPr bwMode="auto">
          <a:xfrm>
            <a:off x="484094" y="1473200"/>
            <a:ext cx="850433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In </a:t>
            </a:r>
            <a:r>
              <a:rPr lang="en-US" sz="2400" dirty="0"/>
              <a:t>the NGS, Gerry Mader started promoting the idea of a processing service.</a:t>
            </a:r>
          </a:p>
          <a:p>
            <a:pPr eaLnBrk="1" hangingPunct="1"/>
            <a:endParaRPr lang="en-US" sz="2400" dirty="0"/>
          </a:p>
          <a:p>
            <a:pPr eaLnBrk="1" hangingPunct="1"/>
            <a:r>
              <a:rPr lang="en-US" sz="2400" dirty="0"/>
              <a:t>Specifically he envisioned a web-based service that was as simple as possible without significantly sacrificing accuracy thereby creating a tool useful to the largest possible group of potential users.</a:t>
            </a:r>
          </a:p>
          <a:p>
            <a:pPr eaLnBrk="1" hangingPunct="1"/>
            <a:endParaRPr lang="en-US" sz="2400" dirty="0"/>
          </a:p>
          <a:p>
            <a:pPr eaLnBrk="1" hangingPunct="1"/>
            <a:r>
              <a:rPr lang="en-US" sz="2400" dirty="0"/>
              <a:t>The NGS recognized that such a service could also be an effective tool to disseminate the </a:t>
            </a:r>
            <a:r>
              <a:rPr lang="en-US" sz="2400" b="1" dirty="0"/>
              <a:t>National Spatial Reference System</a:t>
            </a:r>
            <a:r>
              <a:rPr lang="en-US" sz="2400" dirty="0"/>
              <a:t> (NSRS).</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a:t>
            </a:fld>
            <a:endParaRPr lang="en-US" dirty="0"/>
          </a:p>
        </p:txBody>
      </p:sp>
      <p:sp>
        <p:nvSpPr>
          <p:cNvPr id="6" name="Title 5"/>
          <p:cNvSpPr>
            <a:spLocks noGrp="1"/>
          </p:cNvSpPr>
          <p:nvPr>
            <p:ph type="title"/>
          </p:nvPr>
        </p:nvSpPr>
        <p:spPr/>
        <p:txBody>
          <a:bodyPr/>
          <a:lstStyle/>
          <a:p>
            <a:pPr algn="l"/>
            <a:r>
              <a:rPr lang="en-US" dirty="0" smtClean="0"/>
              <a:t>A Little OPUS Static History</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Box 6"/>
          <p:cNvSpPr txBox="1">
            <a:spLocks noChangeArrowheads="1"/>
          </p:cNvSpPr>
          <p:nvPr/>
        </p:nvSpPr>
        <p:spPr bwMode="auto">
          <a:xfrm>
            <a:off x="4955573" y="1192130"/>
            <a:ext cx="393601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Many of you will recognize these fields as a subset of the information required to “bluebook” a </a:t>
            </a:r>
            <a:r>
              <a:rPr lang="en-US" sz="2400" dirty="0" smtClean="0"/>
              <a:t>mark, but this </a:t>
            </a:r>
            <a:r>
              <a:rPr lang="en-US" sz="2400" dirty="0"/>
              <a:t>is not blue booking per se because the process is streamlined.</a:t>
            </a:r>
          </a:p>
          <a:p>
            <a:pPr eaLnBrk="1" hangingPunct="1"/>
            <a:endParaRPr lang="en-US" sz="2400" dirty="0"/>
          </a:p>
          <a:p>
            <a:pPr eaLnBrk="1" hangingPunct="1"/>
            <a:r>
              <a:rPr lang="en-US" sz="2400" dirty="0"/>
              <a:t>This is possible, in part, because some information is provided by the data processing itself.</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80</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t="12632" r="2822" b="1400"/>
          <a:stretch/>
        </p:blipFill>
        <p:spPr bwMode="auto">
          <a:xfrm>
            <a:off x="182880" y="1187532"/>
            <a:ext cx="4772693" cy="513861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Box 6"/>
          <p:cNvSpPr txBox="1">
            <a:spLocks noChangeArrowheads="1"/>
          </p:cNvSpPr>
          <p:nvPr/>
        </p:nvSpPr>
        <p:spPr bwMode="auto">
          <a:xfrm>
            <a:off x="4912822" y="1337349"/>
            <a:ext cx="402929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Recovering a mark is simpler: </a:t>
            </a:r>
          </a:p>
          <a:p>
            <a:pPr marL="342900" indent="-342900" eaLnBrk="1" hangingPunct="1">
              <a:buFont typeface="Arial" pitchFamily="34" charset="0"/>
              <a:buChar char="•"/>
            </a:pPr>
            <a:r>
              <a:rPr lang="en-US" sz="2400" dirty="0" smtClean="0"/>
              <a:t>the PID and photos clearly showing the mark and its condition are required.</a:t>
            </a:r>
          </a:p>
          <a:p>
            <a:pPr marL="342900" indent="-342900" eaLnBrk="1" hangingPunct="1">
              <a:buFont typeface="Arial" pitchFamily="34" charset="0"/>
              <a:buChar char="•"/>
            </a:pPr>
            <a:r>
              <a:rPr lang="en-US" sz="2400" dirty="0" smtClean="0"/>
              <a:t>specification of the mark’s good condition and descriptive updates are optional. </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81</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53" t="23141" r="2142" b="12292"/>
          <a:stretch/>
        </p:blipFill>
        <p:spPr bwMode="auto">
          <a:xfrm>
            <a:off x="182880" y="1337349"/>
            <a:ext cx="4729942" cy="384947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829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6"/>
          <p:cNvSpPr txBox="1">
            <a:spLocks noChangeArrowheads="1"/>
          </p:cNvSpPr>
          <p:nvPr/>
        </p:nvSpPr>
        <p:spPr bwMode="auto">
          <a:xfrm>
            <a:off x="605642" y="1246909"/>
            <a:ext cx="827007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As a last step, the </a:t>
            </a:r>
            <a:r>
              <a:rPr lang="en-US" sz="2400" dirty="0" smtClean="0"/>
              <a:t>users receive an email given them a chance </a:t>
            </a:r>
            <a:r>
              <a:rPr lang="en-US" sz="2400" dirty="0"/>
              <a:t>to review the </a:t>
            </a:r>
            <a:r>
              <a:rPr lang="en-US" sz="2400" dirty="0" smtClean="0"/>
              <a:t>submission. This is in the form </a:t>
            </a:r>
            <a:r>
              <a:rPr lang="en-US" sz="2400" dirty="0"/>
              <a:t>of a </a:t>
            </a:r>
            <a:r>
              <a:rPr lang="en-US" sz="2400" dirty="0" smtClean="0"/>
              <a:t>link to a mock-up </a:t>
            </a:r>
            <a:r>
              <a:rPr lang="en-US" sz="2400" dirty="0"/>
              <a:t>of the datasheet for their submission.</a:t>
            </a:r>
          </a:p>
          <a:p>
            <a:pPr eaLnBrk="1" hangingPunct="1"/>
            <a:endParaRPr lang="en-US" sz="2400" dirty="0"/>
          </a:p>
          <a:p>
            <a:pPr eaLnBrk="1" hangingPunct="1"/>
            <a:r>
              <a:rPr lang="en-US" sz="2400" dirty="0"/>
              <a:t>If the meta-data is complete, the quality control restrictions are met and the user gives the “OK”, the submission is entered into the data base after review by NGS</a:t>
            </a:r>
            <a:r>
              <a:rPr lang="en-US" sz="2400" dirty="0" smtClean="0"/>
              <a:t>.</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82</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spTree>
    <p:extLst>
      <p:ext uri="{BB962C8B-B14F-4D97-AF65-F5344CB8AC3E}">
        <p14:creationId xmlns:p14="http://schemas.microsoft.com/office/powerpoint/2010/main" val="39224850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6"/>
          <p:cNvSpPr txBox="1">
            <a:spLocks noChangeArrowheads="1"/>
          </p:cNvSpPr>
          <p:nvPr/>
        </p:nvSpPr>
        <p:spPr bwMode="auto">
          <a:xfrm>
            <a:off x="605642" y="1246909"/>
            <a:ext cx="827007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To publish or not to publish?</a:t>
            </a:r>
          </a:p>
          <a:p>
            <a:pPr eaLnBrk="1" hangingPunct="1"/>
            <a:r>
              <a:rPr lang="en-US" sz="2400" dirty="0" smtClean="0"/>
              <a:t>The NGS wants you to publish and the intent of publishing through OPUS is to make this task as easy as possible. The requirements are minimal:</a:t>
            </a:r>
          </a:p>
          <a:p>
            <a:pPr marL="342900" indent="-342900" eaLnBrk="1" hangingPunct="1">
              <a:buFont typeface="Arial" pitchFamily="34" charset="0"/>
              <a:buChar char="•"/>
            </a:pPr>
            <a:r>
              <a:rPr lang="en-US" sz="2400" dirty="0" smtClean="0"/>
              <a:t>4 or more hours of data.</a:t>
            </a:r>
          </a:p>
          <a:p>
            <a:pPr marL="342900" indent="-342900" eaLnBrk="1" hangingPunct="1">
              <a:buFont typeface="Arial" pitchFamily="34" charset="0"/>
              <a:buChar char="•"/>
            </a:pPr>
            <a:r>
              <a:rPr lang="en-US" sz="2400" dirty="0" smtClean="0"/>
              <a:t>A quality, “GPS-able” mark.</a:t>
            </a:r>
          </a:p>
          <a:p>
            <a:pPr marL="342900" indent="-342900" eaLnBrk="1" hangingPunct="1">
              <a:buFont typeface="Arial" pitchFamily="34" charset="0"/>
              <a:buChar char="•"/>
            </a:pPr>
            <a:r>
              <a:rPr lang="en-US" sz="2400" dirty="0" smtClean="0"/>
              <a:t>Good field practices.</a:t>
            </a:r>
          </a:p>
          <a:p>
            <a:pPr marL="342900" indent="-342900" eaLnBrk="1" hangingPunct="1">
              <a:buFont typeface="Arial" pitchFamily="34" charset="0"/>
              <a:buChar char="•"/>
            </a:pPr>
            <a:r>
              <a:rPr lang="en-US" sz="2400" dirty="0" smtClean="0"/>
              <a:t>Good data.</a:t>
            </a:r>
          </a:p>
          <a:p>
            <a:pPr marL="342900" indent="-342900" eaLnBrk="1" hangingPunct="1">
              <a:buFont typeface="Arial" pitchFamily="34" charset="0"/>
              <a:buChar char="•"/>
            </a:pPr>
            <a:r>
              <a:rPr lang="en-US" sz="2400" dirty="0" smtClean="0"/>
              <a:t>Good description. </a:t>
            </a:r>
            <a:endParaRPr lang="en-US" sz="2400" dirty="0"/>
          </a:p>
          <a:p>
            <a:pPr eaLnBrk="1" hangingPunct="1"/>
            <a:r>
              <a:rPr lang="en-US" dirty="0" smtClean="0">
                <a:solidFill>
                  <a:srgbClr val="FF0000"/>
                </a:solidFill>
              </a:rPr>
              <a:t>http</a:t>
            </a:r>
            <a:r>
              <a:rPr lang="en-US" dirty="0">
                <a:solidFill>
                  <a:srgbClr val="FF0000"/>
                </a:solidFill>
              </a:rPr>
              <a:t>://</a:t>
            </a:r>
            <a:r>
              <a:rPr lang="en-US" dirty="0" smtClean="0">
                <a:solidFill>
                  <a:srgbClr val="FF0000"/>
                </a:solidFill>
              </a:rPr>
              <a:t>geodesy.noaa.gov/OPUS/about.jsp#publishing</a:t>
            </a:r>
            <a:endParaRPr lang="en-US" dirty="0"/>
          </a:p>
          <a:p>
            <a:pPr eaLnBrk="1" hangingPunct="1"/>
            <a:endParaRPr lang="en-US" sz="2400" dirty="0" smtClean="0"/>
          </a:p>
          <a:p>
            <a:pPr eaLnBrk="1" hangingPunct="1"/>
            <a:r>
              <a:rPr lang="en-US" sz="2400" dirty="0" smtClean="0"/>
              <a:t>Give it a try. There is an option to abort publishing at each step. You’ll receive your solution regardless of whether you choose to publish or not.</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83</a:t>
            </a:fld>
            <a:endParaRPr lang="en-US" dirty="0"/>
          </a:p>
        </p:txBody>
      </p:sp>
      <p:sp>
        <p:nvSpPr>
          <p:cNvPr id="6" name="Title 5"/>
          <p:cNvSpPr>
            <a:spLocks noGrp="1"/>
          </p:cNvSpPr>
          <p:nvPr>
            <p:ph type="title"/>
          </p:nvPr>
        </p:nvSpPr>
        <p:spPr/>
        <p:txBody>
          <a:bodyPr/>
          <a:lstStyle/>
          <a:p>
            <a:pPr algn="l"/>
            <a:r>
              <a:rPr lang="en-US" dirty="0" smtClean="0"/>
              <a:t>OPUS Publishing Interface</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84</a:t>
            </a:fld>
            <a:endParaRPr lang="en-US" dirty="0"/>
          </a:p>
        </p:txBody>
      </p:sp>
      <p:sp>
        <p:nvSpPr>
          <p:cNvPr id="6" name="Title 5"/>
          <p:cNvSpPr>
            <a:spLocks noGrp="1"/>
          </p:cNvSpPr>
          <p:nvPr>
            <p:ph type="title"/>
          </p:nvPr>
        </p:nvSpPr>
        <p:spPr/>
        <p:txBody>
          <a:bodyPr/>
          <a:lstStyle/>
          <a:p>
            <a:pPr algn="l"/>
            <a:r>
              <a:rPr lang="en-US" dirty="0" smtClean="0"/>
              <a:t>Viewing Published Solutions</a:t>
            </a:r>
            <a:endParaRPr lang="en-US" dirty="0"/>
          </a:p>
        </p:txBody>
      </p:sp>
      <p:pic>
        <p:nvPicPr>
          <p:cNvPr id="86033" name="Picture 17"/>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l="1149" t="12468" r="2534" b="18643"/>
          <a:stretch/>
        </p:blipFill>
        <p:spPr bwMode="auto">
          <a:xfrm>
            <a:off x="605645" y="1448753"/>
            <a:ext cx="7834892" cy="493776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7"/>
          <p:cNvPicPr>
            <a:picLocks noChangeAspect="1" noChangeArrowheads="1"/>
          </p:cNvPicPr>
          <p:nvPr/>
        </p:nvPicPr>
        <p:blipFill rotWithShape="1">
          <a:blip r:embed="rId2">
            <a:extLst>
              <a:ext uri="{28A0092B-C50C-407E-A947-70E740481C1C}">
                <a14:useLocalDpi xmlns:a14="http://schemas.microsoft.com/office/drawing/2010/main" val="0"/>
              </a:ext>
            </a:extLst>
          </a:blip>
          <a:srcRect l="1149" t="51099" r="85834" b="44096"/>
          <a:stretch/>
        </p:blipFill>
        <p:spPr bwMode="auto">
          <a:xfrm>
            <a:off x="603670" y="4215740"/>
            <a:ext cx="1058875" cy="34438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85059" y="2910513"/>
            <a:ext cx="5866411" cy="1015663"/>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Arial" pitchFamily="34" charset="0"/>
                <a:cs typeface="Arial" pitchFamily="34" charset="0"/>
              </a:rPr>
              <a:t>To a view published solution, use the Published Solutions link in the menu on the left of the OPUS upload page.</a:t>
            </a:r>
            <a:endParaRPr lang="en-US" sz="2000" dirty="0">
              <a:latin typeface="Arial" pitchFamily="34" charset="0"/>
              <a:cs typeface="Arial" pitchFamily="34" charset="0"/>
            </a:endParaRPr>
          </a:p>
        </p:txBody>
      </p:sp>
      <p:cxnSp>
        <p:nvCxnSpPr>
          <p:cNvPr id="9" name="Straight Arrow Connector 8"/>
          <p:cNvCxnSpPr>
            <a:stCxn id="7" idx="1"/>
          </p:cNvCxnSpPr>
          <p:nvPr/>
        </p:nvCxnSpPr>
        <p:spPr>
          <a:xfrm flipH="1">
            <a:off x="1650671" y="3418345"/>
            <a:ext cx="534388" cy="79739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32" name="Picture 16"/>
          <p:cNvPicPr>
            <a:picLocks noChangeAspect="1" noChangeArrowheads="1"/>
          </p:cNvPicPr>
          <p:nvPr/>
        </p:nvPicPr>
        <p:blipFill rotWithShape="1">
          <a:blip r:embed="rId2">
            <a:extLst>
              <a:ext uri="{28A0092B-C50C-407E-A947-70E740481C1C}">
                <a14:useLocalDpi xmlns:a14="http://schemas.microsoft.com/office/drawing/2010/main" val="0"/>
              </a:ext>
            </a:extLst>
          </a:blip>
          <a:srcRect l="894" t="12177" r="1639" b="17511"/>
          <a:stretch/>
        </p:blipFill>
        <p:spPr bwMode="auto">
          <a:xfrm>
            <a:off x="665025" y="1448753"/>
            <a:ext cx="7768062" cy="493776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1" name="TextBox 16"/>
          <p:cNvSpPr txBox="1">
            <a:spLocks noChangeArrowheads="1"/>
          </p:cNvSpPr>
          <p:nvPr/>
        </p:nvSpPr>
        <p:spPr bwMode="auto">
          <a:xfrm>
            <a:off x="5094288" y="6386513"/>
            <a:ext cx="2916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dirty="0"/>
              <a:t>http</a:t>
            </a:r>
            <a:r>
              <a:rPr lang="en-US" sz="1200" dirty="0" smtClean="0"/>
              <a:t>://geodesy.noaa.gov/OPUS/view.jsp</a:t>
            </a:r>
            <a:endParaRPr lang="en-US" sz="12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85</a:t>
            </a:fld>
            <a:endParaRPr lang="en-US" dirty="0"/>
          </a:p>
        </p:txBody>
      </p:sp>
      <p:sp>
        <p:nvSpPr>
          <p:cNvPr id="6" name="Title 5"/>
          <p:cNvSpPr>
            <a:spLocks noGrp="1"/>
          </p:cNvSpPr>
          <p:nvPr>
            <p:ph type="title"/>
          </p:nvPr>
        </p:nvSpPr>
        <p:spPr/>
        <p:txBody>
          <a:bodyPr/>
          <a:lstStyle/>
          <a:p>
            <a:pPr algn="l"/>
            <a:r>
              <a:rPr lang="en-US" dirty="0" smtClean="0"/>
              <a:t>Viewing Published Solutions</a:t>
            </a:r>
            <a:endParaRPr lang="en-US" dirty="0"/>
          </a:p>
        </p:txBody>
      </p:sp>
      <p:sp>
        <p:nvSpPr>
          <p:cNvPr id="2" name="TextBox 1"/>
          <p:cNvSpPr txBox="1"/>
          <p:nvPr/>
        </p:nvSpPr>
        <p:spPr>
          <a:xfrm>
            <a:off x="1436914" y="1282498"/>
            <a:ext cx="7493330" cy="1631216"/>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Arial" pitchFamily="34" charset="0"/>
                <a:cs typeface="Arial" pitchFamily="34" charset="0"/>
              </a:rPr>
              <a:t>You’ll immediately be taken to the form to retrieve the desired solution. Note that you can search for a solution by location, mark designation or by information about the person or group that published the solution. Alternately, the map icon reveals an interactive map from which you can select a mark.</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4555330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86</a:t>
            </a:fld>
            <a:endParaRPr lang="en-US" dirty="0"/>
          </a:p>
        </p:txBody>
      </p:sp>
      <p:sp>
        <p:nvSpPr>
          <p:cNvPr id="7" name="TextBox 6"/>
          <p:cNvSpPr txBox="1"/>
          <p:nvPr/>
        </p:nvSpPr>
        <p:spPr>
          <a:xfrm>
            <a:off x="249382" y="1413164"/>
            <a:ext cx="3349437" cy="1569660"/>
          </a:xfrm>
          <a:prstGeom prst="rect">
            <a:avLst/>
          </a:prstGeom>
          <a:noFill/>
        </p:spPr>
        <p:txBody>
          <a:bodyPr wrap="square" rtlCol="0">
            <a:spAutoFit/>
          </a:bodyPr>
          <a:lstStyle/>
          <a:p>
            <a:r>
              <a:rPr lang="en-US" sz="2400" dirty="0" smtClean="0"/>
              <a:t>Here’s a randomly selected datasheet published through OPUS.</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87</a:t>
            </a:fld>
            <a:endParaRPr lang="en-US" dirty="0"/>
          </a:p>
        </p:txBody>
      </p:sp>
      <p:sp>
        <p:nvSpPr>
          <p:cNvPr id="7" name="TextBox 6"/>
          <p:cNvSpPr txBox="1"/>
          <p:nvPr/>
        </p:nvSpPr>
        <p:spPr>
          <a:xfrm>
            <a:off x="142504" y="1413164"/>
            <a:ext cx="3466215" cy="1200329"/>
          </a:xfrm>
          <a:prstGeom prst="rect">
            <a:avLst/>
          </a:prstGeom>
          <a:noFill/>
        </p:spPr>
        <p:txBody>
          <a:bodyPr wrap="square" rtlCol="0">
            <a:spAutoFit/>
          </a:bodyPr>
          <a:lstStyle/>
          <a:p>
            <a:r>
              <a:rPr lang="en-US" sz="2400" dirty="0" smtClean="0"/>
              <a:t>At the top is the mark description and close-up photograph.</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621" r="60594" b="52471"/>
          <a:stretch/>
        </p:blipFill>
        <p:spPr bwMode="auto">
          <a:xfrm>
            <a:off x="3608719" y="1423064"/>
            <a:ext cx="4715883" cy="18782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1060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88</a:t>
            </a:fld>
            <a:endParaRPr lang="en-US" dirty="0"/>
          </a:p>
        </p:txBody>
      </p:sp>
      <p:sp>
        <p:nvSpPr>
          <p:cNvPr id="7" name="TextBox 6"/>
          <p:cNvSpPr txBox="1"/>
          <p:nvPr/>
        </p:nvSpPr>
        <p:spPr>
          <a:xfrm>
            <a:off x="142504" y="3241914"/>
            <a:ext cx="3466215" cy="1200329"/>
          </a:xfrm>
          <a:prstGeom prst="rect">
            <a:avLst/>
          </a:prstGeom>
          <a:noFill/>
        </p:spPr>
        <p:txBody>
          <a:bodyPr wrap="square" rtlCol="0">
            <a:spAutoFit/>
          </a:bodyPr>
          <a:lstStyle/>
          <a:p>
            <a:r>
              <a:rPr lang="en-US" sz="2400" dirty="0" smtClean="0"/>
              <a:t>In the middle are the coordinates from the solution.</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824" r="60594" b="35003"/>
          <a:stretch/>
        </p:blipFill>
        <p:spPr bwMode="auto">
          <a:xfrm>
            <a:off x="3608719" y="3253839"/>
            <a:ext cx="4715883" cy="122315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7828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rotWithShape="1">
          <a:blip r:embed="rId2">
            <a:duotone>
              <a:prstClr val="black"/>
              <a:schemeClr val="tx1">
                <a:tint val="45000"/>
                <a:satMod val="400000"/>
              </a:schemeClr>
            </a:duotone>
            <a:extLst>
              <a:ext uri="{28A0092B-C50C-407E-A947-70E740481C1C}">
                <a14:useLocalDpi xmlns:a14="http://schemas.microsoft.com/office/drawing/2010/main" val="0"/>
              </a:ext>
            </a:extLst>
          </a:blip>
          <a:srcRect t="19621" r="60594" b="5654"/>
          <a:stretch/>
        </p:blipFill>
        <p:spPr bwMode="auto">
          <a:xfrm>
            <a:off x="3598819" y="1413164"/>
            <a:ext cx="4715883" cy="50292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1"/>
          </p:nvPr>
        </p:nvSpPr>
        <p:spPr/>
        <p:txBody>
          <a:bodyPr/>
          <a:lstStyle/>
          <a:p>
            <a:pPr>
              <a:defRPr/>
            </a:pPr>
            <a:r>
              <a:rPr lang="en-US" smtClean="0"/>
              <a:t>2013 LSPS Shreveport, LA</a:t>
            </a:r>
            <a:endParaRPr lang="en-US" dirty="0"/>
          </a:p>
        </p:txBody>
      </p:sp>
      <p:sp>
        <p:nvSpPr>
          <p:cNvPr id="6" name="Slide Number Placeholder 5"/>
          <p:cNvSpPr>
            <a:spLocks noGrp="1"/>
          </p:cNvSpPr>
          <p:nvPr>
            <p:ph type="sldNum" sz="quarter" idx="12"/>
          </p:nvPr>
        </p:nvSpPr>
        <p:spPr/>
        <p:txBody>
          <a:bodyPr/>
          <a:lstStyle/>
          <a:p>
            <a:pPr>
              <a:defRPr/>
            </a:pPr>
            <a:fld id="{1ED04ADC-6A7D-4EAC-84BE-AC696452133E}" type="slidenum">
              <a:rPr lang="en-US" smtClean="0"/>
              <a:pPr>
                <a:defRPr/>
              </a:pPr>
              <a:t>89</a:t>
            </a:fld>
            <a:endParaRPr lang="en-US" dirty="0"/>
          </a:p>
        </p:txBody>
      </p:sp>
      <p:sp>
        <p:nvSpPr>
          <p:cNvPr id="7" name="TextBox 6"/>
          <p:cNvSpPr txBox="1"/>
          <p:nvPr/>
        </p:nvSpPr>
        <p:spPr>
          <a:xfrm>
            <a:off x="118753" y="3800289"/>
            <a:ext cx="3489966" cy="2677656"/>
          </a:xfrm>
          <a:prstGeom prst="rect">
            <a:avLst/>
          </a:prstGeom>
          <a:noFill/>
        </p:spPr>
        <p:txBody>
          <a:bodyPr wrap="square" rtlCol="0">
            <a:spAutoFit/>
          </a:bodyPr>
          <a:lstStyle/>
          <a:p>
            <a:r>
              <a:rPr lang="en-US" sz="2400" dirty="0" smtClean="0"/>
              <a:t>At the bottom are another photograph giving a impression of the mark’s surroundings and a map showing the mark’s approximate location.</a:t>
            </a:r>
            <a:endParaRPr lang="en-US" sz="2400" dirty="0"/>
          </a:p>
        </p:txBody>
      </p:sp>
      <p:sp>
        <p:nvSpPr>
          <p:cNvPr id="9" name="Title 5"/>
          <p:cNvSpPr>
            <a:spLocks noGrp="1"/>
          </p:cNvSpPr>
          <p:nvPr>
            <p:ph type="title"/>
          </p:nvPr>
        </p:nvSpPr>
        <p:spPr>
          <a:xfrm>
            <a:off x="457200" y="274638"/>
            <a:ext cx="8229600" cy="1143000"/>
          </a:xfrm>
        </p:spPr>
        <p:txBody>
          <a:bodyPr/>
          <a:lstStyle/>
          <a:p>
            <a:pPr algn="l"/>
            <a:r>
              <a:rPr lang="en-US" dirty="0" smtClean="0"/>
              <a:t>Viewing Published Solutions</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4468" r="60594" b="5802"/>
          <a:stretch/>
        </p:blipFill>
        <p:spPr bwMode="auto">
          <a:xfrm>
            <a:off x="3608719" y="4441371"/>
            <a:ext cx="4715883" cy="20009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299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6"/>
          <p:cNvSpPr txBox="1">
            <a:spLocks noChangeArrowheads="1"/>
          </p:cNvSpPr>
          <p:nvPr/>
        </p:nvSpPr>
        <p:spPr bwMode="auto">
          <a:xfrm>
            <a:off x="570155" y="2033588"/>
            <a:ext cx="835794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Mader </a:t>
            </a:r>
            <a:r>
              <a:rPr lang="en-US" sz="2400" dirty="0"/>
              <a:t>and Weston (NGS) cloistered themselves and, with the help others too numerous to be mentioned here, created OPUS, now called </a:t>
            </a:r>
            <a:r>
              <a:rPr lang="en-US" sz="2400" dirty="0" smtClean="0"/>
              <a:t>OPUS Static, </a:t>
            </a:r>
            <a:r>
              <a:rPr lang="en-US" sz="2400" dirty="0"/>
              <a:t>essentially as it exists today.</a:t>
            </a:r>
          </a:p>
          <a:p>
            <a:pPr eaLnBrk="1" hangingPunct="1"/>
            <a:endParaRPr lang="en-US" sz="2400" dirty="0"/>
          </a:p>
          <a:p>
            <a:pPr eaLnBrk="1" hangingPunct="1"/>
            <a:r>
              <a:rPr lang="en-US" sz="2400" dirty="0"/>
              <a:t>After an extended trial period, OPUS was formally made available to the public in 2002.</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a:t>
            </a:fld>
            <a:endParaRPr lang="en-US" dirty="0"/>
          </a:p>
        </p:txBody>
      </p:sp>
      <p:sp>
        <p:nvSpPr>
          <p:cNvPr id="6" name="Title 5"/>
          <p:cNvSpPr>
            <a:spLocks noGrp="1"/>
          </p:cNvSpPr>
          <p:nvPr>
            <p:ph type="title"/>
          </p:nvPr>
        </p:nvSpPr>
        <p:spPr/>
        <p:txBody>
          <a:bodyPr/>
          <a:lstStyle/>
          <a:p>
            <a:pPr algn="l"/>
            <a:r>
              <a:rPr lang="en-US" dirty="0" smtClean="0"/>
              <a:t>A Little OPUS Static History</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TextBox 15"/>
          <p:cNvSpPr txBox="1">
            <a:spLocks noChangeArrowheads="1"/>
          </p:cNvSpPr>
          <p:nvPr/>
        </p:nvSpPr>
        <p:spPr bwMode="auto">
          <a:xfrm>
            <a:off x="228600" y="1189038"/>
            <a:ext cx="220662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Here’s another example.</a:t>
            </a:r>
          </a:p>
          <a:p>
            <a:pPr eaLnBrk="1" hangingPunct="1"/>
            <a:endParaRPr lang="en-US" sz="2400" dirty="0"/>
          </a:p>
          <a:p>
            <a:pPr eaLnBrk="1" hangingPunct="1"/>
            <a:r>
              <a:rPr lang="en-US" sz="2400" dirty="0"/>
              <a:t>Notice the “See Also” highlight. This provides access to other data base and IDB entries for this mark.</a:t>
            </a:r>
          </a:p>
          <a:p>
            <a:pPr eaLnBrk="1" hangingPunct="1"/>
            <a:endParaRPr lang="en-US" sz="2400" dirty="0"/>
          </a:p>
        </p:txBody>
      </p:sp>
      <p:pic>
        <p:nvPicPr>
          <p:cNvPr id="88070" name="Picture 2"/>
          <p:cNvPicPr>
            <a:picLocks noChangeAspect="1" noChangeArrowheads="1"/>
          </p:cNvPicPr>
          <p:nvPr/>
        </p:nvPicPr>
        <p:blipFill>
          <a:blip r:embed="rId2">
            <a:extLst>
              <a:ext uri="{28A0092B-C50C-407E-A947-70E740481C1C}">
                <a14:useLocalDpi xmlns:a14="http://schemas.microsoft.com/office/drawing/2010/main" val="0"/>
              </a:ext>
            </a:extLst>
          </a:blip>
          <a:srcRect l="2087" t="22499" r="25587" b="23045"/>
          <a:stretch>
            <a:fillRect/>
          </a:stretch>
        </p:blipFill>
        <p:spPr bwMode="auto">
          <a:xfrm>
            <a:off x="2378075" y="1189038"/>
            <a:ext cx="65786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1876301" y="2897579"/>
            <a:ext cx="3182587" cy="54729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90</a:t>
            </a:fld>
            <a:endParaRPr lang="en-US" dirty="0"/>
          </a:p>
        </p:txBody>
      </p:sp>
      <p:sp>
        <p:nvSpPr>
          <p:cNvPr id="6" name="Title 5"/>
          <p:cNvSpPr>
            <a:spLocks noGrp="1"/>
          </p:cNvSpPr>
          <p:nvPr>
            <p:ph type="title"/>
          </p:nvPr>
        </p:nvSpPr>
        <p:spPr/>
        <p:txBody>
          <a:bodyPr/>
          <a:lstStyle/>
          <a:p>
            <a:pPr algn="l"/>
            <a:r>
              <a:rPr lang="en-US" dirty="0" smtClean="0"/>
              <a:t>Viewing Published Solutions</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TextBox 15"/>
          <p:cNvSpPr txBox="1">
            <a:spLocks noChangeArrowheads="1"/>
          </p:cNvSpPr>
          <p:nvPr/>
        </p:nvSpPr>
        <p:spPr bwMode="auto">
          <a:xfrm>
            <a:off x="243840" y="1524000"/>
            <a:ext cx="875385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OPUS Publishing </a:t>
            </a:r>
            <a:r>
              <a:rPr lang="en-US" sz="2400" dirty="0"/>
              <a:t>is a data base in the sense that we think of electronic, software-driven data bases </a:t>
            </a:r>
            <a:r>
              <a:rPr lang="en-US" sz="2400" dirty="0" smtClean="0"/>
              <a:t>today.</a:t>
            </a:r>
          </a:p>
          <a:p>
            <a:pPr eaLnBrk="1" hangingPunct="1"/>
            <a:endParaRPr lang="en-US" sz="2400" dirty="0"/>
          </a:p>
          <a:p>
            <a:pPr eaLnBrk="1" hangingPunct="1"/>
            <a:r>
              <a:rPr lang="en-US" sz="2400" dirty="0" smtClean="0"/>
              <a:t>This </a:t>
            </a:r>
            <a:r>
              <a:rPr lang="en-US" sz="2400" dirty="0"/>
              <a:t>implies that entries in the data base can be sorted and sampled by any of the individual data elements provided with each submission.</a:t>
            </a:r>
          </a:p>
          <a:p>
            <a:pPr eaLnBrk="1" hangingPunct="1"/>
            <a:endParaRPr lang="en-US" sz="2400" dirty="0"/>
          </a:p>
          <a:p>
            <a:pPr eaLnBrk="1" hangingPunct="1"/>
            <a:r>
              <a:rPr lang="en-US" sz="2400" dirty="0" smtClean="0"/>
              <a:t>As you’ve seen, </a:t>
            </a:r>
            <a:r>
              <a:rPr lang="en-US" sz="2400" dirty="0"/>
              <a:t>users </a:t>
            </a:r>
            <a:r>
              <a:rPr lang="en-US" sz="2400" dirty="0" smtClean="0"/>
              <a:t>can search </a:t>
            </a:r>
            <a:r>
              <a:rPr lang="en-US" sz="2400" dirty="0"/>
              <a:t>the data base by PID, descriptor or location, </a:t>
            </a:r>
            <a:r>
              <a:rPr lang="en-US" sz="2400" dirty="0" smtClean="0"/>
              <a:t>county </a:t>
            </a:r>
            <a:r>
              <a:rPr lang="en-US" sz="2400" dirty="0"/>
              <a:t>or zip code</a:t>
            </a:r>
            <a:r>
              <a:rPr lang="en-US" sz="2400" dirty="0" smtClean="0"/>
              <a:t>.</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91</a:t>
            </a:fld>
            <a:endParaRPr lang="en-US" dirty="0"/>
          </a:p>
        </p:txBody>
      </p:sp>
      <p:sp>
        <p:nvSpPr>
          <p:cNvPr id="6" name="Title 5"/>
          <p:cNvSpPr>
            <a:spLocks noGrp="1"/>
          </p:cNvSpPr>
          <p:nvPr>
            <p:ph type="title"/>
          </p:nvPr>
        </p:nvSpPr>
        <p:spPr/>
        <p:txBody>
          <a:bodyPr/>
          <a:lstStyle/>
          <a:p>
            <a:pPr algn="l"/>
            <a:r>
              <a:rPr lang="en-US" dirty="0" smtClean="0"/>
              <a:t>How Does OPUS Publishing Work?</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Box 15"/>
          <p:cNvSpPr txBox="1">
            <a:spLocks noChangeArrowheads="1"/>
          </p:cNvSpPr>
          <p:nvPr/>
        </p:nvSpPr>
        <p:spPr bwMode="auto">
          <a:xfrm>
            <a:off x="292609" y="1412431"/>
            <a:ext cx="858316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The </a:t>
            </a:r>
            <a:r>
              <a:rPr lang="en-US" sz="2400" dirty="0" smtClean="0"/>
              <a:t>OPUS Publishing has </a:t>
            </a:r>
            <a:r>
              <a:rPr lang="en-US" sz="2400" dirty="0"/>
              <a:t>started as a </a:t>
            </a:r>
            <a:r>
              <a:rPr lang="en-US" sz="2400" dirty="0" smtClean="0"/>
              <a:t>simplification of the process for publishing to the IDB. In turn, the datasheets look like the traditional datasheets.</a:t>
            </a:r>
          </a:p>
          <a:p>
            <a:pPr eaLnBrk="1" hangingPunct="1"/>
            <a:endParaRPr lang="en-US" sz="2400" dirty="0"/>
          </a:p>
          <a:p>
            <a:pPr eaLnBrk="1" hangingPunct="1"/>
            <a:r>
              <a:rPr lang="en-US" sz="2400" dirty="0" smtClean="0"/>
              <a:t>But OPUS Publishing remains something of a </a:t>
            </a:r>
            <a:r>
              <a:rPr lang="en-US" sz="2400" dirty="0"/>
              <a:t>“blank sheet</a:t>
            </a:r>
            <a:r>
              <a:rPr lang="en-US" sz="2400" dirty="0" smtClean="0"/>
              <a:t>”. Given </a:t>
            </a:r>
            <a:r>
              <a:rPr lang="en-US" sz="2400" dirty="0"/>
              <a:t>a fully functional data base with graphical user interface, it’s not clear how p</a:t>
            </a:r>
            <a:r>
              <a:rPr lang="en-US" sz="2400" dirty="0" smtClean="0"/>
              <a:t>ublishing through OPUS will evolve.</a:t>
            </a:r>
          </a:p>
          <a:p>
            <a:pPr eaLnBrk="1" hangingPunct="1"/>
            <a:endParaRPr lang="en-US" sz="2400" dirty="0"/>
          </a:p>
          <a:p>
            <a:pPr eaLnBrk="1" hangingPunct="1"/>
            <a:r>
              <a:rPr lang="en-US" sz="2400" dirty="0" smtClean="0"/>
              <a:t>There are links on each page giving you a chance to offer your thoughts. Please take advantage of these.</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92</a:t>
            </a:fld>
            <a:endParaRPr lang="en-US" dirty="0"/>
          </a:p>
        </p:txBody>
      </p:sp>
      <p:sp>
        <p:nvSpPr>
          <p:cNvPr id="6" name="Title 5"/>
          <p:cNvSpPr>
            <a:spLocks noGrp="1"/>
          </p:cNvSpPr>
          <p:nvPr>
            <p:ph type="title"/>
          </p:nvPr>
        </p:nvSpPr>
        <p:spPr/>
        <p:txBody>
          <a:bodyPr/>
          <a:lstStyle/>
          <a:p>
            <a:pPr algn="l"/>
            <a:r>
              <a:rPr lang="en-US" dirty="0" smtClean="0"/>
              <a:t>How Does OPUS Publishing Work?</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TextBox 21"/>
          <p:cNvSpPr txBox="1">
            <a:spLocks noChangeArrowheads="1"/>
          </p:cNvSpPr>
          <p:nvPr/>
        </p:nvSpPr>
        <p:spPr bwMode="auto">
          <a:xfrm>
            <a:off x="6579745" y="1411685"/>
            <a:ext cx="243249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Publishing through OPUS has shown steady </a:t>
            </a:r>
            <a:r>
              <a:rPr lang="en-US" sz="2400" dirty="0"/>
              <a:t>growth </a:t>
            </a:r>
            <a:r>
              <a:rPr lang="en-US" sz="2400" dirty="0" smtClean="0"/>
              <a:t>in both the number of users </a:t>
            </a:r>
            <a:r>
              <a:rPr lang="en-US" sz="2400" dirty="0"/>
              <a:t>and published marks</a:t>
            </a:r>
            <a:r>
              <a:rPr lang="en-US" sz="2400" dirty="0" smtClean="0"/>
              <a:t>. But it is still a tiny fraction of all OPUS uploads.</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93</a:t>
            </a:fld>
            <a:endParaRPr lang="en-US" dirty="0"/>
          </a:p>
        </p:txBody>
      </p:sp>
      <p:sp>
        <p:nvSpPr>
          <p:cNvPr id="6" name="Title 5"/>
          <p:cNvSpPr>
            <a:spLocks noGrp="1"/>
          </p:cNvSpPr>
          <p:nvPr>
            <p:ph type="title"/>
          </p:nvPr>
        </p:nvSpPr>
        <p:spPr/>
        <p:txBody>
          <a:bodyPr/>
          <a:lstStyle/>
          <a:p>
            <a:pPr algn="l"/>
            <a:r>
              <a:rPr lang="en-US" dirty="0" smtClean="0"/>
              <a:t>OPUS Uploads By Month</a:t>
            </a:r>
            <a:endParaRPr lang="en-US"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1411685"/>
            <a:ext cx="6579740" cy="466344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005" y="1181100"/>
            <a:ext cx="8677770" cy="3416320"/>
          </a:xfrm>
          <a:prstGeom prst="rect">
            <a:avLst/>
          </a:prstGeom>
          <a:noFill/>
        </p:spPr>
        <p:txBody>
          <a:bodyPr wrap="square">
            <a:spAutoFit/>
          </a:bodyPr>
          <a:lstStyle/>
          <a:p>
            <a:pPr>
              <a:defRPr/>
            </a:pPr>
            <a:r>
              <a:rPr lang="en-US" sz="2400" dirty="0">
                <a:cs typeface="+mn-cs"/>
              </a:rPr>
              <a:t>Lots of things </a:t>
            </a:r>
            <a:r>
              <a:rPr lang="en-US" sz="2400" dirty="0" smtClean="0">
                <a:cs typeface="+mn-cs"/>
              </a:rPr>
              <a:t>were recently added or are in </a:t>
            </a:r>
            <a:r>
              <a:rPr lang="en-US" sz="2400" dirty="0">
                <a:cs typeface="+mn-cs"/>
              </a:rPr>
              <a:t>the works for OPUS. Here is a sample.</a:t>
            </a:r>
          </a:p>
          <a:p>
            <a:pPr>
              <a:defRPr/>
            </a:pPr>
            <a:endParaRPr lang="en-US" sz="2400" dirty="0">
              <a:cs typeface="+mn-cs"/>
            </a:endParaRPr>
          </a:p>
          <a:p>
            <a:pPr marL="450850" indent="-171450">
              <a:lnSpc>
                <a:spcPct val="150000"/>
              </a:lnSpc>
              <a:buFont typeface="Arial" pitchFamily="34" charset="0"/>
              <a:buChar char="•"/>
              <a:defRPr/>
            </a:pPr>
            <a:r>
              <a:rPr lang="en-US" sz="2400" dirty="0" smtClean="0">
                <a:cs typeface="+mn-cs"/>
              </a:rPr>
              <a:t>ITRF2008 and IGS08.</a:t>
            </a:r>
          </a:p>
          <a:p>
            <a:pPr marL="450850" indent="-171450">
              <a:lnSpc>
                <a:spcPct val="150000"/>
              </a:lnSpc>
              <a:buFont typeface="Arial" pitchFamily="34" charset="0"/>
              <a:buChar char="•"/>
              <a:defRPr/>
            </a:pPr>
            <a:r>
              <a:rPr lang="en-US" sz="2400" dirty="0" smtClean="0">
                <a:cs typeface="+mn-cs"/>
              </a:rPr>
              <a:t>NAD 83(2011) and GEOID12A.</a:t>
            </a:r>
          </a:p>
          <a:p>
            <a:pPr marL="450850" indent="-171450">
              <a:lnSpc>
                <a:spcPct val="150000"/>
              </a:lnSpc>
              <a:buFont typeface="Arial" pitchFamily="34" charset="0"/>
              <a:buChar char="•"/>
              <a:defRPr/>
            </a:pPr>
            <a:r>
              <a:rPr lang="en-US" sz="2400" dirty="0" smtClean="0">
                <a:cs typeface="+mn-cs"/>
              </a:rPr>
              <a:t>OPUS-Net.</a:t>
            </a:r>
          </a:p>
          <a:p>
            <a:pPr marL="450850" indent="-171450">
              <a:lnSpc>
                <a:spcPct val="150000"/>
              </a:lnSpc>
              <a:buFont typeface="Arial" pitchFamily="34" charset="0"/>
              <a:buChar char="•"/>
              <a:defRPr/>
            </a:pPr>
            <a:r>
              <a:rPr lang="en-US" sz="2400" dirty="0" smtClean="0">
                <a:cs typeface="+mn-cs"/>
              </a:rPr>
              <a:t>OPUS-Projects</a:t>
            </a:r>
            <a:r>
              <a:rPr lang="en-US" sz="2400" dirty="0">
                <a:cs typeface="+mn-cs"/>
              </a:rPr>
              <a:t>.</a:t>
            </a: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94</a:t>
            </a:fld>
            <a:endParaRPr lang="en-US" dirty="0"/>
          </a:p>
        </p:txBody>
      </p:sp>
      <p:sp>
        <p:nvSpPr>
          <p:cNvPr id="6" name="Title 5"/>
          <p:cNvSpPr>
            <a:spLocks noGrp="1"/>
          </p:cNvSpPr>
          <p:nvPr>
            <p:ph type="title"/>
          </p:nvPr>
        </p:nvSpPr>
        <p:spPr/>
        <p:txBody>
          <a:bodyPr/>
          <a:lstStyle/>
          <a:p>
            <a:pPr algn="l"/>
            <a:r>
              <a:rPr lang="en-US" dirty="0" smtClean="0"/>
              <a:t>New Developments for OPUS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86099"/>
            <a:ext cx="7772400" cy="1402773"/>
          </a:xfrm>
        </p:spPr>
        <p:txBody>
          <a:bodyPr/>
          <a:lstStyle/>
          <a:p>
            <a:pPr algn="ctr">
              <a:defRPr/>
            </a:pPr>
            <a:r>
              <a:rPr lang="en-US" dirty="0" smtClean="0"/>
              <a:t>ITRF2008</a:t>
            </a:r>
            <a:r>
              <a:rPr lang="en-US" dirty="0"/>
              <a:t> </a:t>
            </a:r>
            <a:r>
              <a:rPr lang="en-US" dirty="0" smtClean="0"/>
              <a:t>and IGS08</a:t>
            </a:r>
            <a:endParaRPr lang="en-US" dirty="0"/>
          </a:p>
        </p:txBody>
      </p:sp>
      <p:sp>
        <p:nvSpPr>
          <p:cNvPr id="6" name="Date Placeholder 5"/>
          <p:cNvSpPr>
            <a:spLocks noGrp="1"/>
          </p:cNvSpPr>
          <p:nvPr>
            <p:ph type="dt" sz="half" idx="10"/>
          </p:nvPr>
        </p:nvSpPr>
        <p:spPr/>
        <p:txBody>
          <a:bodyPr/>
          <a:lstStyle/>
          <a:p>
            <a:pPr>
              <a:defRPr/>
            </a:pPr>
            <a:r>
              <a:rPr lang="en-US" smtClean="0"/>
              <a:t>2013 LSPS Shreveport, LA</a:t>
            </a:r>
            <a:endParaRPr lang="en-US" dirty="0"/>
          </a:p>
        </p:txBody>
      </p:sp>
      <p:sp>
        <p:nvSpPr>
          <p:cNvPr id="7" name="Slide Number Placeholder 6"/>
          <p:cNvSpPr>
            <a:spLocks noGrp="1"/>
          </p:cNvSpPr>
          <p:nvPr>
            <p:ph type="sldNum" sz="quarter" idx="12"/>
          </p:nvPr>
        </p:nvSpPr>
        <p:spPr/>
        <p:txBody>
          <a:bodyPr/>
          <a:lstStyle/>
          <a:p>
            <a:pPr>
              <a:defRPr/>
            </a:pPr>
            <a:fld id="{F6C62535-31B9-4961-A8D9-7DF8E95E241E}"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Box 16"/>
          <p:cNvSpPr txBox="1">
            <a:spLocks noChangeArrowheads="1"/>
          </p:cNvSpPr>
          <p:nvPr/>
        </p:nvSpPr>
        <p:spPr bwMode="auto">
          <a:xfrm>
            <a:off x="249382" y="1151907"/>
            <a:ext cx="871046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For the geodesy, geophysics and surveying communities, </a:t>
            </a:r>
            <a:r>
              <a:rPr lang="en-US" sz="2400" dirty="0" smtClean="0"/>
              <a:t>the </a:t>
            </a:r>
            <a:r>
              <a:rPr lang="en-US" sz="2400" dirty="0"/>
              <a:t>International Terrestrial Reference </a:t>
            </a:r>
            <a:r>
              <a:rPr lang="en-US" sz="2400" dirty="0" smtClean="0"/>
              <a:t>System is </a:t>
            </a:r>
            <a:r>
              <a:rPr lang="en-US" sz="2400" dirty="0"/>
              <a:t>the “gold standard</a:t>
            </a:r>
            <a:r>
              <a:rPr lang="en-US" sz="2400" dirty="0" smtClean="0"/>
              <a:t>.” It includes guidelines, physical constants, standard models, and celestial and terrestrial reference frames defined and used by all space geodesy techniques.</a:t>
            </a:r>
          </a:p>
          <a:p>
            <a:pPr eaLnBrk="1" hangingPunct="1"/>
            <a:endParaRPr lang="en-US" sz="2400" dirty="0"/>
          </a:p>
          <a:p>
            <a:pPr eaLnBrk="1" hangingPunct="1"/>
            <a:r>
              <a:rPr lang="en-US" sz="2400" dirty="0" smtClean="0"/>
              <a:t>The most concrete expression of this system is the terrestrial reference frame: the coordinates </a:t>
            </a:r>
            <a:r>
              <a:rPr lang="en-US" sz="2400" dirty="0"/>
              <a:t>and velocities </a:t>
            </a:r>
            <a:r>
              <a:rPr lang="en-US" sz="2400" dirty="0" smtClean="0"/>
              <a:t>of </a:t>
            </a:r>
            <a:r>
              <a:rPr lang="en-US" sz="2400" dirty="0"/>
              <a:t>a set of </a:t>
            </a:r>
            <a:r>
              <a:rPr lang="en-US" sz="2400" dirty="0" smtClean="0"/>
              <a:t>marks at a specific epoch.</a:t>
            </a:r>
          </a:p>
          <a:p>
            <a:pPr eaLnBrk="1" hangingPunct="1"/>
            <a:endParaRPr lang="en-US" sz="2400" dirty="0"/>
          </a:p>
          <a:p>
            <a:pPr eaLnBrk="1" hangingPunct="1"/>
            <a:r>
              <a:rPr lang="en-US" sz="2400" dirty="0" smtClean="0"/>
              <a:t>This system is designed to evolve with the technology and included networks. </a:t>
            </a:r>
            <a:r>
              <a:rPr lang="en-US" sz="2400" dirty="0" smtClean="0"/>
              <a:t>In 2011, </a:t>
            </a:r>
            <a:r>
              <a:rPr lang="en-US" sz="2400" dirty="0" smtClean="0"/>
              <a:t>the </a:t>
            </a:r>
            <a:r>
              <a:rPr lang="en-US" sz="2400" dirty="0"/>
              <a:t>global community </a:t>
            </a:r>
            <a:r>
              <a:rPr lang="en-US" sz="2400" dirty="0" smtClean="0"/>
              <a:t>adopted </a:t>
            </a:r>
            <a:r>
              <a:rPr lang="en-US" sz="2400" dirty="0"/>
              <a:t>an updated </a:t>
            </a:r>
            <a:r>
              <a:rPr lang="en-US" sz="2400" dirty="0" smtClean="0"/>
              <a:t>system and terrestrial reference frame: </a:t>
            </a:r>
            <a:r>
              <a:rPr lang="en-US" sz="2400" dirty="0"/>
              <a:t>the ITRF2008</a:t>
            </a:r>
            <a:r>
              <a:rPr lang="en-US" sz="2400" dirty="0" smtClean="0"/>
              <a:t>.</a:t>
            </a:r>
          </a:p>
          <a:p>
            <a:pPr eaLnBrk="1" hangingPunct="1"/>
            <a:r>
              <a:rPr lang="en-US" dirty="0" smtClean="0">
                <a:solidFill>
                  <a:srgbClr val="FF0000"/>
                </a:solidFill>
              </a:rPr>
              <a:t>http</a:t>
            </a:r>
            <a:r>
              <a:rPr lang="en-US" dirty="0">
                <a:solidFill>
                  <a:srgbClr val="FF0000"/>
                </a:solidFill>
              </a:rPr>
              <a:t>://</a:t>
            </a:r>
            <a:r>
              <a:rPr lang="en-US" dirty="0" smtClean="0">
                <a:solidFill>
                  <a:srgbClr val="FF0000"/>
                </a:solidFill>
              </a:rPr>
              <a:t>www.iers.org</a:t>
            </a:r>
            <a:endParaRPr lang="en-US" dirty="0">
              <a:solidFill>
                <a:srgbClr val="FF0000"/>
              </a:solidFill>
            </a:endParaRPr>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96</a:t>
            </a:fld>
            <a:endParaRPr lang="en-US" dirty="0"/>
          </a:p>
        </p:txBody>
      </p:sp>
      <p:sp>
        <p:nvSpPr>
          <p:cNvPr id="6" name="Title 5"/>
          <p:cNvSpPr>
            <a:spLocks noGrp="1"/>
          </p:cNvSpPr>
          <p:nvPr>
            <p:ph type="title"/>
          </p:nvPr>
        </p:nvSpPr>
        <p:spPr/>
        <p:txBody>
          <a:bodyPr/>
          <a:lstStyle/>
          <a:p>
            <a:pPr algn="l"/>
            <a:r>
              <a:rPr lang="en-US" dirty="0" smtClean="0"/>
              <a:t>ITRF2008</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TextBox 16"/>
          <p:cNvSpPr txBox="1">
            <a:spLocks noChangeArrowheads="1"/>
          </p:cNvSpPr>
          <p:nvPr/>
        </p:nvSpPr>
        <p:spPr bwMode="auto">
          <a:xfrm>
            <a:off x="178130" y="1250744"/>
            <a:ext cx="881029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t>Other </a:t>
            </a:r>
            <a:r>
              <a:rPr lang="en-US" sz="2400" dirty="0"/>
              <a:t>organizations can take that information, add additional marks, perform their own adjustment and align their results to the </a:t>
            </a:r>
            <a:r>
              <a:rPr lang="en-US" sz="2400" dirty="0" smtClean="0"/>
              <a:t>ITRF2008. This is known as densification.</a:t>
            </a:r>
          </a:p>
          <a:p>
            <a:pPr eaLnBrk="1" hangingPunct="1"/>
            <a:endParaRPr lang="en-US" sz="2400" dirty="0"/>
          </a:p>
          <a:p>
            <a:pPr eaLnBrk="1" hangingPunct="1"/>
            <a:r>
              <a:rPr lang="en-US" sz="2400" dirty="0" smtClean="0"/>
              <a:t>The CORS network’s coordinates and velocities are an example of densification.</a:t>
            </a:r>
            <a:endParaRPr lang="en-US" sz="2400" dirty="0"/>
          </a:p>
          <a:p>
            <a:pPr eaLnBrk="1" hangingPunct="1"/>
            <a:endParaRPr lang="en-US" sz="2400" dirty="0"/>
          </a:p>
          <a:p>
            <a:pPr eaLnBrk="1" hangingPunct="1"/>
            <a:r>
              <a:rPr lang="en-US" sz="2400" dirty="0" smtClean="0"/>
              <a:t>These </a:t>
            </a:r>
            <a:r>
              <a:rPr lang="en-US" sz="2400" dirty="0"/>
              <a:t>variants </a:t>
            </a:r>
            <a:r>
              <a:rPr lang="en-US" sz="2400" dirty="0" smtClean="0"/>
              <a:t>are as </a:t>
            </a:r>
            <a:r>
              <a:rPr lang="en-US" sz="2400" dirty="0"/>
              <a:t>consistent with the ITRF2008 as possible, but in the most formal sense, they are unique from the ITRF2008</a:t>
            </a:r>
            <a:r>
              <a:rPr lang="en-US" sz="2400" dirty="0" smtClean="0"/>
              <a:t>.</a:t>
            </a:r>
            <a:endParaRPr lang="en-US" sz="2400" dirty="0"/>
          </a:p>
        </p:txBody>
      </p:sp>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97</a:t>
            </a:fld>
            <a:endParaRPr lang="en-US" dirty="0"/>
          </a:p>
        </p:txBody>
      </p:sp>
      <p:sp>
        <p:nvSpPr>
          <p:cNvPr id="6" name="Title 5"/>
          <p:cNvSpPr>
            <a:spLocks noGrp="1"/>
          </p:cNvSpPr>
          <p:nvPr>
            <p:ph type="title"/>
          </p:nvPr>
        </p:nvSpPr>
        <p:spPr/>
        <p:txBody>
          <a:bodyPr/>
          <a:lstStyle/>
          <a:p>
            <a:pPr algn="l"/>
            <a:r>
              <a:rPr lang="en-US" dirty="0" smtClean="0"/>
              <a:t>Densification</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98</a:t>
            </a:fld>
            <a:endParaRPr lang="en-US" dirty="0"/>
          </a:p>
        </p:txBody>
      </p:sp>
      <p:sp>
        <p:nvSpPr>
          <p:cNvPr id="6" name="Title 5"/>
          <p:cNvSpPr>
            <a:spLocks noGrp="1"/>
          </p:cNvSpPr>
          <p:nvPr>
            <p:ph type="title"/>
          </p:nvPr>
        </p:nvSpPr>
        <p:spPr/>
        <p:txBody>
          <a:bodyPr/>
          <a:lstStyle/>
          <a:p>
            <a:pPr algn="l"/>
            <a:r>
              <a:rPr lang="en-US" dirty="0" smtClean="0"/>
              <a:t>The IGS08</a:t>
            </a:r>
            <a:endParaRPr lang="en-US" dirty="0"/>
          </a:p>
        </p:txBody>
      </p:sp>
      <p:sp>
        <p:nvSpPr>
          <p:cNvPr id="7" name="TextBox 6"/>
          <p:cNvSpPr txBox="1"/>
          <p:nvPr/>
        </p:nvSpPr>
        <p:spPr>
          <a:xfrm>
            <a:off x="225631" y="1246902"/>
            <a:ext cx="8416719" cy="4745915"/>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400" dirty="0">
                <a:ea typeface="Gothic" pitchFamily="2"/>
              </a:rPr>
              <a:t>The IGS </a:t>
            </a:r>
            <a:r>
              <a:rPr lang="en-GB" sz="2400" dirty="0" smtClean="0">
                <a:ea typeface="Gothic" pitchFamily="2"/>
              </a:rPr>
              <a:t>contributes a “core” network of GNSS tracking sites to the </a:t>
            </a:r>
            <a:r>
              <a:rPr lang="en-US" sz="2400" dirty="0"/>
              <a:t>International Terrestrial Reference System </a:t>
            </a:r>
            <a:r>
              <a:rPr lang="en-US" sz="2400" dirty="0" smtClean="0"/>
              <a:t>and Frame</a:t>
            </a:r>
            <a:r>
              <a:rPr lang="en-GB" sz="2400" dirty="0" smtClean="0">
                <a:ea typeface="Gothic" pitchFamily="2"/>
              </a:rPr>
              <a:t>.</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GB" sz="2400" dirty="0">
              <a:ea typeface="Gothic" pitchFamily="2"/>
            </a:endParaRP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400" dirty="0" smtClean="0">
                <a:ea typeface="Gothic" pitchFamily="2"/>
              </a:rPr>
              <a:t>In turn, the IGS produces a </a:t>
            </a:r>
            <a:r>
              <a:rPr lang="en-GB" sz="2400" dirty="0" err="1" smtClean="0">
                <a:ea typeface="Gothic" pitchFamily="2"/>
              </a:rPr>
              <a:t>densified</a:t>
            </a:r>
            <a:r>
              <a:rPr lang="en-GB" sz="2400" dirty="0" smtClean="0">
                <a:ea typeface="Gothic" pitchFamily="2"/>
              </a:rPr>
              <a:t> </a:t>
            </a:r>
            <a:r>
              <a:rPr lang="en-GB" sz="2400" dirty="0">
                <a:ea typeface="Gothic" pitchFamily="2"/>
              </a:rPr>
              <a:t>reference frame with </a:t>
            </a:r>
            <a:r>
              <a:rPr lang="en-GB" sz="2400" dirty="0" smtClean="0">
                <a:ea typeface="Gothic" pitchFamily="2"/>
              </a:rPr>
              <a:t>a superset </a:t>
            </a:r>
            <a:r>
              <a:rPr lang="en-GB" sz="2400" dirty="0">
                <a:ea typeface="Gothic" pitchFamily="2"/>
              </a:rPr>
              <a:t>of GNSS tracking sites thereby creating a GNSS-only expression of the ITRF2008 called the </a:t>
            </a:r>
            <a:r>
              <a:rPr lang="en-GB" sz="2400" dirty="0" smtClean="0">
                <a:ea typeface="Gothic" pitchFamily="2"/>
              </a:rPr>
              <a:t>IGS08.</a:t>
            </a:r>
          </a:p>
          <a:p>
            <a:pPr hangingPunct="0">
              <a:lnSpc>
                <a:spcPct val="103000"/>
              </a:lnSpc>
              <a:spcBef>
                <a:spcPts val="0"/>
              </a:spcBef>
              <a:spcAft>
                <a:spcPts val="0"/>
              </a:spcAft>
              <a:buFont typeface="Times New Roman" pitchFamily="18"/>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GB" sz="2400" dirty="0">
              <a:ea typeface="Gothic" pitchFamily="2"/>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GB" sz="2400" dirty="0">
                <a:ea typeface="Gothic" pitchFamily="2"/>
              </a:rPr>
              <a:t>A</a:t>
            </a:r>
            <a:r>
              <a:rPr lang="en-GB" sz="2400" dirty="0" smtClean="0">
                <a:ea typeface="Gothic" pitchFamily="2"/>
              </a:rPr>
              <a:t>ll </a:t>
            </a:r>
            <a:r>
              <a:rPr lang="en-GB" sz="2400" dirty="0">
                <a:ea typeface="Gothic" pitchFamily="2"/>
              </a:rPr>
              <a:t>IGS products </a:t>
            </a:r>
            <a:r>
              <a:rPr lang="en-GB" sz="2400" dirty="0" smtClean="0">
                <a:ea typeface="Gothic" pitchFamily="2"/>
              </a:rPr>
              <a:t>were </a:t>
            </a:r>
            <a:r>
              <a:rPr lang="en-GB" sz="2400" dirty="0">
                <a:ea typeface="Gothic" pitchFamily="2"/>
              </a:rPr>
              <a:t>updated </a:t>
            </a:r>
            <a:r>
              <a:rPr lang="en-GB" sz="2400" dirty="0" smtClean="0">
                <a:ea typeface="Gothic" pitchFamily="2"/>
              </a:rPr>
              <a:t>to be consistent with </a:t>
            </a:r>
            <a:r>
              <a:rPr lang="en-GB" sz="2400" dirty="0">
                <a:ea typeface="Gothic" pitchFamily="2"/>
              </a:rPr>
              <a:t>the </a:t>
            </a:r>
            <a:r>
              <a:rPr lang="en-GB" sz="2400" dirty="0" smtClean="0">
                <a:ea typeface="Gothic" pitchFamily="2"/>
              </a:rPr>
              <a:t>IGS08 and, therefore, consistent are with the ITRF2008. </a:t>
            </a:r>
            <a:r>
              <a:rPr lang="en-GB" sz="2400" dirty="0">
                <a:ea typeface="Gothic" pitchFamily="2"/>
              </a:rPr>
              <a:t>Information about the IGS08 can be found at the IGS web sites: igscb.jpl.nasa.gov. I would suggest starting with IGSMAIL‐6354, ‐6355 and ‐6356, all dated 2011‐03‐07</a:t>
            </a:r>
            <a:r>
              <a:rPr lang="en-GB" sz="2400" dirty="0" smtClean="0">
                <a:ea typeface="Gothic" pitchFamily="2"/>
              </a:rPr>
              <a:t>.</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dirty="0">
                <a:solidFill>
                  <a:srgbClr val="FF0000"/>
                </a:solidFill>
              </a:rPr>
              <a:t>http://igscb.jpl.nasa.gov/</a:t>
            </a:r>
            <a:endParaRPr lang="en-GB" dirty="0">
              <a:solidFill>
                <a:srgbClr val="FF0000"/>
              </a:solidFill>
              <a:ea typeface="Gothic" pitchFamily="2"/>
            </a:endParaRPr>
          </a:p>
        </p:txBody>
      </p:sp>
    </p:spTree>
    <p:extLst>
      <p:ext uri="{BB962C8B-B14F-4D97-AF65-F5344CB8AC3E}">
        <p14:creationId xmlns:p14="http://schemas.microsoft.com/office/powerpoint/2010/main" val="32303033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1"/>
          </p:nvPr>
        </p:nvSpPr>
        <p:spPr/>
        <p:txBody>
          <a:bodyPr/>
          <a:lstStyle/>
          <a:p>
            <a:pPr>
              <a:defRPr/>
            </a:pPr>
            <a:r>
              <a:rPr lang="en-US" smtClean="0"/>
              <a:t>2013 LSPS Shreveport, LA</a:t>
            </a:r>
            <a:endParaRPr lang="en-US" dirty="0"/>
          </a:p>
        </p:txBody>
      </p:sp>
      <p:sp>
        <p:nvSpPr>
          <p:cNvPr id="5" name="Slide Number Placeholder 4"/>
          <p:cNvSpPr>
            <a:spLocks noGrp="1"/>
          </p:cNvSpPr>
          <p:nvPr>
            <p:ph type="sldNum" sz="quarter" idx="12"/>
          </p:nvPr>
        </p:nvSpPr>
        <p:spPr/>
        <p:txBody>
          <a:bodyPr/>
          <a:lstStyle/>
          <a:p>
            <a:pPr>
              <a:defRPr/>
            </a:pPr>
            <a:fld id="{1ED04ADC-6A7D-4EAC-84BE-AC696452133E}" type="slidenum">
              <a:rPr lang="en-US" smtClean="0"/>
              <a:pPr>
                <a:defRPr/>
              </a:pPr>
              <a:t>99</a:t>
            </a:fld>
            <a:endParaRPr lang="en-US" dirty="0"/>
          </a:p>
        </p:txBody>
      </p:sp>
      <p:sp>
        <p:nvSpPr>
          <p:cNvPr id="6" name="Title 5"/>
          <p:cNvSpPr>
            <a:spLocks noGrp="1"/>
          </p:cNvSpPr>
          <p:nvPr>
            <p:ph type="title"/>
          </p:nvPr>
        </p:nvSpPr>
        <p:spPr/>
        <p:txBody>
          <a:bodyPr/>
          <a:lstStyle/>
          <a:p>
            <a:pPr algn="l"/>
            <a:r>
              <a:rPr lang="en-US" dirty="0" smtClean="0"/>
              <a:t>The IGb08</a:t>
            </a:r>
            <a:endParaRPr lang="en-US" dirty="0"/>
          </a:p>
        </p:txBody>
      </p:sp>
      <p:sp>
        <p:nvSpPr>
          <p:cNvPr id="7" name="TextBox 6"/>
          <p:cNvSpPr txBox="1"/>
          <p:nvPr/>
        </p:nvSpPr>
        <p:spPr>
          <a:xfrm>
            <a:off x="225631" y="1246902"/>
            <a:ext cx="8416719" cy="4374274"/>
          </a:xfrm>
          <a:prstGeom prst="rect">
            <a:avLst/>
          </a:prstGeom>
          <a:noFill/>
          <a:ln>
            <a:noFill/>
          </a:ln>
        </p:spPr>
        <p:txBody>
          <a:bodyPr wrap="square" lIns="0" tIns="0" rIns="0" bIns="0" compatLnSpc="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ea typeface="Gothic" pitchFamily="2"/>
              </a:rPr>
              <a:t>Some of you may have noticed that the IGS ephemerides list the IGb08 as the reference frame used rather than the IGS08.</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ea typeface="Gothic" pitchFamily="2"/>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ea typeface="Gothic" pitchFamily="2"/>
              </a:rPr>
              <a:t>The IGS occasionally updates its </a:t>
            </a:r>
            <a:r>
              <a:rPr lang="en-US" sz="2400" dirty="0" err="1" smtClean="0">
                <a:ea typeface="Gothic" pitchFamily="2"/>
              </a:rPr>
              <a:t>densified</a:t>
            </a:r>
            <a:r>
              <a:rPr lang="en-US" sz="2400" dirty="0" smtClean="0">
                <a:ea typeface="Gothic" pitchFamily="2"/>
              </a:rPr>
              <a:t> reference frame if needed (for example, earthquakes and other natural events can affect entire regions and the tracking sites therein). These updates also offer the opportunity to incorporate new tracking sites.</a:t>
            </a: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endParaRPr lang="en-US" sz="2400" dirty="0">
              <a:ea typeface="Gothic" pitchFamily="2"/>
            </a:endParaRPr>
          </a:p>
          <a:p>
            <a:pPr hangingPunct="0">
              <a:lnSpc>
                <a:spcPct val="103000"/>
              </a:lnSpc>
              <a:spcBef>
                <a:spcPts val="0"/>
              </a:spcBef>
              <a:spcAft>
                <a:spcPts val="0"/>
              </a:spcAft>
              <a:buNone/>
              <a:tabLst>
                <a:tab pos="0" algn="l"/>
                <a:tab pos="414726" algn="l"/>
                <a:tab pos="829452" algn="l"/>
                <a:tab pos="1244177" algn="l"/>
                <a:tab pos="1658904" algn="l"/>
                <a:tab pos="2073631" algn="l"/>
                <a:tab pos="2488356" algn="l"/>
                <a:tab pos="2903083" algn="l"/>
                <a:tab pos="3317809" algn="l"/>
                <a:tab pos="3732535" algn="l"/>
                <a:tab pos="4147261" algn="l"/>
                <a:tab pos="4561987" algn="l"/>
                <a:tab pos="4976713" algn="l"/>
                <a:tab pos="5391440" algn="l"/>
                <a:tab pos="5806165" algn="l"/>
                <a:tab pos="6220892" algn="l"/>
                <a:tab pos="6635618" algn="l"/>
                <a:tab pos="7050344" algn="l"/>
                <a:tab pos="7465070" algn="l"/>
                <a:tab pos="7879796" algn="l"/>
                <a:tab pos="8294522" algn="l"/>
              </a:tabLst>
              <a:defRPr/>
            </a:pPr>
            <a:r>
              <a:rPr lang="en-US" sz="2400" dirty="0" smtClean="0">
                <a:ea typeface="Gothic" pitchFamily="2"/>
              </a:rPr>
              <a:t>The update is still consistent with the current ITRF, but it is distinct from the original version. Thus, it is given a new designation. The IGb08 is the second variant of the IGS08.</a:t>
            </a:r>
            <a:endParaRPr lang="en-GB" sz="2400" dirty="0">
              <a:ea typeface="Gothic" pitchFamily="2"/>
            </a:endParaRPr>
          </a:p>
        </p:txBody>
      </p:sp>
    </p:spTree>
    <p:extLst>
      <p:ext uri="{BB962C8B-B14F-4D97-AF65-F5344CB8AC3E}">
        <p14:creationId xmlns:p14="http://schemas.microsoft.com/office/powerpoint/2010/main" val="2378366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16588</TotalTime>
  <Words>14978</Words>
  <Application>Microsoft Office PowerPoint</Application>
  <PresentationFormat>On-screen Show (4:3)</PresentationFormat>
  <Paragraphs>2331</Paragraphs>
  <Slides>199</Slides>
  <Notes>65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199</vt:i4>
      </vt:variant>
    </vt:vector>
  </HeadingPairs>
  <TitlesOfParts>
    <vt:vector size="203" baseType="lpstr">
      <vt:lpstr>3_Default Design</vt:lpstr>
      <vt:lpstr>1_Office Theme</vt:lpstr>
      <vt:lpstr>Custom Design</vt:lpstr>
      <vt:lpstr>Worksheet</vt:lpstr>
      <vt:lpstr>New Developments for OPUS</vt:lpstr>
      <vt:lpstr>Workshop Outline</vt:lpstr>
      <vt:lpstr>Questions</vt:lpstr>
      <vt:lpstr>A big subject so how to begin?</vt:lpstr>
      <vt:lpstr>What is OPUS?</vt:lpstr>
      <vt:lpstr>OPUS Static</vt:lpstr>
      <vt:lpstr>A Little OPUS Static History</vt:lpstr>
      <vt:lpstr>A Little OPUS Static History</vt:lpstr>
      <vt:lpstr>A Little OPUS Static History</vt:lpstr>
      <vt:lpstr>The OPUS Static Interface</vt:lpstr>
      <vt:lpstr>The OPUS Static Interface</vt:lpstr>
      <vt:lpstr>How Good Can I Do With OPUS Static?</vt:lpstr>
      <vt:lpstr>How Good Can I Do With OPUS Static?</vt:lpstr>
      <vt:lpstr>How Good Can I Do With OPUS Static?</vt:lpstr>
      <vt:lpstr>How Good Can I Do With OPUS Static?</vt:lpstr>
      <vt:lpstr>A Quick Example</vt:lpstr>
      <vt:lpstr>The Standard Report</vt:lpstr>
      <vt:lpstr>The Standard Report</vt:lpstr>
      <vt:lpstr>The Standard Report</vt:lpstr>
      <vt:lpstr>The Standard Report</vt:lpstr>
      <vt:lpstr>The Standard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 Static Work?</vt:lpstr>
      <vt:lpstr>How Does OPUS Static Work?</vt:lpstr>
      <vt:lpstr>OPUS Static Modeling Highlights</vt:lpstr>
      <vt:lpstr>OPUS Static Modeling Highlights</vt:lpstr>
      <vt:lpstr>Integer Fixing</vt:lpstr>
      <vt:lpstr>Integer Fixing</vt:lpstr>
      <vt:lpstr>OPUS Uploads By Month </vt:lpstr>
      <vt:lpstr>OPUS Rapid-Static</vt:lpstr>
      <vt:lpstr>A Little OPUS Rapid-Static History</vt:lpstr>
      <vt:lpstr>A Little OPUS Rapid-Static History</vt:lpstr>
      <vt:lpstr>The OPUS Rapid-Static Interface</vt:lpstr>
      <vt:lpstr>The OPUS Rapid-Static Interface</vt:lpstr>
      <vt:lpstr>The Standard Report</vt:lpstr>
      <vt:lpstr>The Standard Report</vt:lpstr>
      <vt:lpstr>The Standard Report</vt:lpstr>
      <vt:lpstr>The Standard Report</vt:lpstr>
      <vt:lpstr>The Standard Report</vt:lpstr>
      <vt:lpstr>The Extended Report</vt:lpstr>
      <vt:lpstr>How Good Can I Do With OPUS Rapid-Static?</vt:lpstr>
      <vt:lpstr>The OPUS Rapid-Static Accuracy and Availability Tool</vt:lpstr>
      <vt:lpstr>The OPUS Rapid-Static Accuracy and Availability Tool</vt:lpstr>
      <vt:lpstr>How Does OPUS Rapid-Static Work?</vt:lpstr>
      <vt:lpstr>How Does OPUS Rapid-Static Work?</vt:lpstr>
      <vt:lpstr>How Does OPUS Rapid-Static Work?</vt:lpstr>
      <vt:lpstr>How Does OPUS Rapid-Static Work?</vt:lpstr>
      <vt:lpstr>How Does OPUS Rapid-Static Work?</vt:lpstr>
      <vt:lpstr>OPUS Uploads By Month</vt:lpstr>
      <vt:lpstr>OPUS Publishing</vt:lpstr>
      <vt:lpstr>A Little OPUS Publishing History</vt:lpstr>
      <vt:lpstr>A Little OPUS Publishing History</vt:lpstr>
      <vt:lpstr>A Little OPUS Publishing History</vt:lpstr>
      <vt:lpstr>A Little OPUS Publishing History</vt:lpstr>
      <vt:lpstr>OPUS Publishing Interface</vt:lpstr>
      <vt:lpstr>OPUS Publishing Interface</vt:lpstr>
      <vt:lpstr>OPUS Publishing Interface</vt:lpstr>
      <vt:lpstr>OPUS Publishing Interface</vt:lpstr>
      <vt:lpstr>OPUS Publishing Interface</vt:lpstr>
      <vt:lpstr>OPUS Publishing Interface</vt:lpstr>
      <vt:lpstr>OPUS Publishing Interface</vt:lpstr>
      <vt:lpstr>OPUS Publishing Interface</vt:lpstr>
      <vt:lpstr>Viewing Published Solutions</vt:lpstr>
      <vt:lpstr>Viewing Published Solutions</vt:lpstr>
      <vt:lpstr>Viewing Published Solutions</vt:lpstr>
      <vt:lpstr>Viewing Published Solutions</vt:lpstr>
      <vt:lpstr>Viewing Published Solutions</vt:lpstr>
      <vt:lpstr>Viewing Published Solutions</vt:lpstr>
      <vt:lpstr>Viewing Published Solutions</vt:lpstr>
      <vt:lpstr>How Does OPUS Publishing Work?</vt:lpstr>
      <vt:lpstr>How Does OPUS Publishing Work?</vt:lpstr>
      <vt:lpstr>OPUS Uploads By Month</vt:lpstr>
      <vt:lpstr>New Developments for OPUS</vt:lpstr>
      <vt:lpstr>ITRF2008 and IGS08</vt:lpstr>
      <vt:lpstr>ITRF2008</vt:lpstr>
      <vt:lpstr>Densification</vt:lpstr>
      <vt:lpstr>The IGS08</vt:lpstr>
      <vt:lpstr>The IGb08</vt:lpstr>
      <vt:lpstr>NAD 83(2011) and GEOID12A</vt:lpstr>
      <vt:lpstr>NAD 83 (2011)</vt:lpstr>
      <vt:lpstr>PowerPoint Presentation</vt:lpstr>
      <vt:lpstr>PowerPoint Presentation</vt:lpstr>
      <vt:lpstr>NAD 83 (2011) And OPUS</vt:lpstr>
      <vt:lpstr>NAD 83 (2011) And Passive Control Marks</vt:lpstr>
      <vt:lpstr>GEOID12A And OPUS</vt:lpstr>
      <vt:lpstr>OPUS-Net</vt:lpstr>
      <vt:lpstr>OPUS-Net</vt:lpstr>
      <vt:lpstr>OPUS-Net</vt:lpstr>
      <vt:lpstr>OPUS-Net</vt:lpstr>
      <vt:lpstr>OPUS-Net</vt:lpstr>
      <vt:lpstr>OPUS-Net</vt:lpstr>
      <vt:lpstr>OPUS-Net</vt:lpstr>
      <vt:lpstr>OPUS-Net</vt:lpstr>
      <vt:lpstr>OPUS-Net</vt:lpstr>
      <vt:lpstr>OPUS-Net</vt:lpstr>
      <vt:lpstr>OPUS-Net</vt:lpstr>
      <vt:lpstr>OPUS-Projects</vt:lpstr>
      <vt:lpstr>OPUS-Projects</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The OPUS-Projects Interface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Uploading Data To Your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Uploading Data To Your Project</vt:lpstr>
      <vt:lpstr>Uploading Data To Your Project</vt:lpstr>
      <vt:lpstr>Uploading Data To Your Project</vt:lpstr>
      <vt:lpstr>View And Process A Session</vt:lpstr>
      <vt:lpstr>View And Process A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Thoughts About Networks</vt:lpstr>
      <vt:lpstr>A Possible Network Design Strategy</vt:lpstr>
      <vt:lpstr>A Possible Network Design Strategy</vt:lpstr>
      <vt:lpstr>Manage A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OPUS-Projects Training</vt:lpstr>
      <vt:lpstr>New Developments for OPUS</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NOSTEMP</cp:lastModifiedBy>
  <cp:revision>722</cp:revision>
  <dcterms:created xsi:type="dcterms:W3CDTF">2008-05-15T03:25:25Z</dcterms:created>
  <dcterms:modified xsi:type="dcterms:W3CDTF">2013-04-25T23:42:24Z</dcterms:modified>
  <cp:category>workshop</cp:category>
</cp:coreProperties>
</file>