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01" r:id="rId4"/>
    <p:sldMasterId id="2147483717" r:id="rId5"/>
    <p:sldMasterId id="2147483729" r:id="rId6"/>
    <p:sldMasterId id="2147483743" r:id="rId7"/>
    <p:sldMasterId id="2147483757" r:id="rId8"/>
  </p:sldMasterIdLst>
  <p:notesMasterIdLst>
    <p:notesMasterId r:id="rId48"/>
  </p:notesMasterIdLst>
  <p:sldIdLst>
    <p:sldId id="3256" r:id="rId9"/>
    <p:sldId id="1096" r:id="rId10"/>
    <p:sldId id="3129" r:id="rId11"/>
    <p:sldId id="995" r:id="rId12"/>
    <p:sldId id="3259" r:id="rId13"/>
    <p:sldId id="320" r:id="rId14"/>
    <p:sldId id="548" r:id="rId15"/>
    <p:sldId id="3258" r:id="rId16"/>
    <p:sldId id="3257" r:id="rId17"/>
    <p:sldId id="353" r:id="rId18"/>
    <p:sldId id="569" r:id="rId19"/>
    <p:sldId id="265" r:id="rId20"/>
    <p:sldId id="1001" r:id="rId21"/>
    <p:sldId id="2382" r:id="rId22"/>
    <p:sldId id="501" r:id="rId23"/>
    <p:sldId id="3226" r:id="rId24"/>
    <p:sldId id="502" r:id="rId25"/>
    <p:sldId id="3099" r:id="rId26"/>
    <p:sldId id="266" r:id="rId27"/>
    <p:sldId id="436" r:id="rId28"/>
    <p:sldId id="274" r:id="rId29"/>
    <p:sldId id="335" r:id="rId30"/>
    <p:sldId id="3249" r:id="rId31"/>
    <p:sldId id="280" r:id="rId32"/>
    <p:sldId id="3260" r:id="rId33"/>
    <p:sldId id="3221" r:id="rId34"/>
    <p:sldId id="575" r:id="rId35"/>
    <p:sldId id="3206" r:id="rId36"/>
    <p:sldId id="3215" r:id="rId37"/>
    <p:sldId id="3253" r:id="rId38"/>
    <p:sldId id="3230" r:id="rId39"/>
    <p:sldId id="292" r:id="rId40"/>
    <p:sldId id="3198" r:id="rId41"/>
    <p:sldId id="3028" r:id="rId42"/>
    <p:sldId id="3147" r:id="rId43"/>
    <p:sldId id="2479" r:id="rId44"/>
    <p:sldId id="1264" r:id="rId45"/>
    <p:sldId id="297" r:id="rId46"/>
    <p:sldId id="320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780E62F5-0D18-4742-884C-F8D7E4CFDD2B}">
          <p14:sldIdLst>
            <p14:sldId id="3256"/>
            <p14:sldId id="1096"/>
            <p14:sldId id="3129"/>
            <p14:sldId id="995"/>
            <p14:sldId id="3259"/>
            <p14:sldId id="320"/>
          </p14:sldIdLst>
        </p14:section>
        <p14:section name="Modernization as a positive" id="{BFCB9FBC-EC4C-45FF-BEFF-3B6F7ACFC1BB}">
          <p14:sldIdLst>
            <p14:sldId id="548"/>
            <p14:sldId id="3258"/>
            <p14:sldId id="3257"/>
            <p14:sldId id="353"/>
            <p14:sldId id="569"/>
          </p14:sldIdLst>
        </p14:section>
        <p14:section name="Geometric Geodesy (Blueprint #1)" id="{460A8C28-F278-4DCF-B850-EF04E0F446AA}">
          <p14:sldIdLst>
            <p14:sldId id="265"/>
            <p14:sldId id="1001"/>
            <p14:sldId id="2382"/>
            <p14:sldId id="501"/>
            <p14:sldId id="3226"/>
            <p14:sldId id="502"/>
          </p14:sldIdLst>
        </p14:section>
        <p14:section name="Physical Geodesy- Heights! (Blueprint #2)" id="{56743CB8-B180-4E81-B577-094102F14E26}">
          <p14:sldIdLst>
            <p14:sldId id="3099"/>
            <p14:sldId id="266"/>
            <p14:sldId id="436"/>
            <p14:sldId id="274"/>
            <p14:sldId id="335"/>
            <p14:sldId id="3249"/>
            <p14:sldId id="280"/>
          </p14:sldIdLst>
        </p14:section>
        <p14:section name="Recent Improvements" id="{108CFA88-EA21-4D66-8B70-6DA5567703F9}">
          <p14:sldIdLst>
            <p14:sldId id="3260"/>
            <p14:sldId id="3221"/>
            <p14:sldId id="575"/>
            <p14:sldId id="3206"/>
            <p14:sldId id="3215"/>
          </p14:sldIdLst>
        </p14:section>
        <p14:section name="NSRS Process" id="{8918A64B-2CAB-471E-B2A9-D10753186804}">
          <p14:sldIdLst>
            <p14:sldId id="3253"/>
            <p14:sldId id="3230"/>
          </p14:sldIdLst>
        </p14:section>
        <p14:section name="Preparing for Modernization Blueprint #3" id="{B1A44BF3-FB63-4916-A5F1-757AE06D8379}">
          <p14:sldIdLst>
            <p14:sldId id="292"/>
            <p14:sldId id="3198"/>
            <p14:sldId id="3028"/>
            <p14:sldId id="3147"/>
            <p14:sldId id="2479"/>
            <p14:sldId id="1264"/>
            <p14:sldId id="297"/>
          </p14:sldIdLst>
        </p14:section>
        <p14:section name="Panelist Introductions" id="{730E47B9-D338-478A-AB90-3C85576B5908}">
          <p14:sldIdLst>
            <p14:sldId id="3203"/>
          </p14:sldIdLst>
        </p14:section>
        <p14:section name="Unused" id="{9D5E6111-9A26-4E56-A451-9053DC2C78AA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ith Kohl" initials="KK" lastIdx="6" clrIdx="0">
    <p:extLst>
      <p:ext uri="{19B8F6BF-5375-455C-9EA6-DF929625EA0E}">
        <p15:presenceInfo xmlns:p15="http://schemas.microsoft.com/office/powerpoint/2012/main" userId="S-1-5-21-3026233045-20759957-1393672501-1901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28838" autoAdjust="0"/>
    <p:restoredTop sz="56407" autoAdjust="0"/>
  </p:normalViewPr>
  <p:slideViewPr>
    <p:cSldViewPr snapToGrid="0">
      <p:cViewPr varScale="1">
        <p:scale>
          <a:sx n="48" d="100"/>
          <a:sy n="48" d="100"/>
        </p:scale>
        <p:origin x="1397" y="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78344-163E-4FB0-B37B-C409F0936EB7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F6584-2E4A-4330-8971-2AEAA3C53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58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39738" y="711200"/>
            <a:ext cx="6318250" cy="3554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883261" y="4267689"/>
            <a:ext cx="5757862" cy="426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0888" indent="-2889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5700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FB84BD-1C81-4A7C-84F3-F77A863491F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720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Google Shape;122;gb53374b457_0_37:notes">
            <a:extLst>
              <a:ext uri="{FF2B5EF4-FFF2-40B4-BE49-F238E27FC236}">
                <a16:creationId xmlns:a16="http://schemas.microsoft.com/office/drawing/2014/main" id="{31649A2E-95AB-4162-A547-FB5E3558CA29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ts val="1400"/>
            </a:pPr>
            <a:endParaRPr lang="en-US" altLang="en-US" dirty="0"/>
          </a:p>
        </p:txBody>
      </p:sp>
      <p:sp>
        <p:nvSpPr>
          <p:cNvPr id="94211" name="Google Shape;123;gb53374b457_0_37:notes">
            <a:extLst>
              <a:ext uri="{FF2B5EF4-FFF2-40B4-BE49-F238E27FC236}">
                <a16:creationId xmlns:a16="http://schemas.microsoft.com/office/drawing/2014/main" id="{99E1B11A-889F-4530-812A-8FDF6AD0FF5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0888" indent="-2889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5700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176258-2A9E-4B43-B405-4F3160E1DB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F6584-2E4A-4330-8971-2AEAA3C53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340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D6984-8E5E-478D-8F77-5884F69C3D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730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6DE8B-F250-4584-83EE-1EA3792DC8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453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568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71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492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542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527747-20B6-4DA9-A78B-3E70BE5FC4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579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F6584-2E4A-4330-8971-2AEAA3C533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41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E393A-0202-483F-ADBF-0D0FB5E9EA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55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065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888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F6584-2E4A-4330-8971-2AEAA3C533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356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E8987-B1F8-41D0-BD99-87D3EF3732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7767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F6584-2E4A-4330-8971-2AEAA3C5338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036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F6584-2E4A-4330-8971-2AEAA3C5338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23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0888" indent="-2889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5700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17663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79625" indent="-23018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368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40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12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08425" indent="-230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91F32A-C1B3-45BA-BB2B-FA958A91F3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F6584-2E4A-4330-8971-2AEAA3C533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07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F6584-2E4A-4330-8971-2AEAA3C5338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90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F6584-2E4A-4330-8971-2AEAA3C533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77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F6584-2E4A-4330-8971-2AEAA3C5338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741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F6584-2E4A-4330-8971-2AEAA3C5338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555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E8987-B1F8-41D0-BD99-87D3EF3732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2037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4EAE2-3E44-4D7B-8DC7-0AC4034C688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554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4EAE2-3E44-4D7B-8DC7-0AC4034C6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7491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F6584-2E4A-4330-8971-2AEAA3C5338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970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F6584-2E4A-4330-8971-2AEAA3C5338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386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F6584-2E4A-4330-8971-2AEAA3C5338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678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2B219-8296-4669-B930-C57DEBC78CB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013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F6584-2E4A-4330-8971-2AEAA3C5338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45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416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701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3375" indent="-22701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0575" indent="-22701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7775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4975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2175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9375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3B62E-C0BC-4A3E-9093-13C4BD7834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Arial" pitchFamily="34" charset="0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3072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F6584-2E4A-4330-8971-2AEAA3C533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05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19138" indent="-27463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06488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550988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1993900" indent="-2190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451100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08300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365500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22700" indent="-2190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15C810-028C-40CC-8773-8A892ADB42ED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9824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817C6E-3F70-4691-BDA1-5AF6725371A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F6584-2E4A-4330-8971-2AEAA3C533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01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  <a:p>
            <a:r>
              <a:rPr lang="en-US" altLang="en-US" baseline="0" dirty="0"/>
              <a:t>.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817C6E-3F70-4691-BDA1-5AF6725371A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6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8FC38-1A6C-4504-8657-AFB3CF2DF6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096E5-388F-4C09-A8B8-2D81941FC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2BBD2-B91E-446E-8554-FC6EC5D7B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A572-6B0D-494E-BAFB-425508EFF23F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55A83-399D-4A6C-8347-2A50DE653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1001-B8FB-4FA7-88C9-3D5E94EC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07A7-78D4-4342-BC9B-7794B6BD7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8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37467-E0AA-42E3-948E-5DF367B4F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E0AAE-E618-4D59-B006-D7CEA2205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3E7C6-B1DF-4556-97AF-8F812C25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A572-6B0D-494E-BAFB-425508EFF23F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9C280-6919-4E60-ABC3-89E65E88F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A493F-A407-4343-89DF-62E51B3BF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07A7-78D4-4342-BC9B-7794B6BD7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4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60DD24-8FCC-4ECB-85B9-0FCEBD3277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7F875C-4978-4457-9720-C4B322AD1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CEBF5-0670-4383-A726-8C08483AF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A572-6B0D-494E-BAFB-425508EFF23F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975D-FCD9-4C0B-AFC6-34930E61A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33C6D-2BDF-4C73-9575-94EB5CC7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07A7-78D4-4342-BC9B-7794B6BD7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39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November 30, 2023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NSRS2022 Update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7AD4DCD3-172B-4990-80A6-45F69410C25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733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Times New Roman" panose="02020603050405020304" pitchFamily="18" charset="0"/>
              </a:defRPr>
            </a:lvl1pPr>
            <a:lvl2pPr>
              <a:defRPr>
                <a:latin typeface="+mj-lt"/>
              </a:defRPr>
            </a:lvl2pPr>
            <a:lvl3pPr>
              <a:defRPr baseline="0">
                <a:latin typeface="Times New Roman" panose="02020603050405020304" pitchFamily="18" charset="0"/>
              </a:defRPr>
            </a:lvl3pPr>
            <a:lvl4pPr>
              <a:defRPr baseline="0">
                <a:latin typeface="Times New Roman" panose="02020603050405020304" pitchFamily="18" charset="0"/>
              </a:defRPr>
            </a:lvl4pPr>
            <a:lvl5pPr>
              <a:defRPr baseline="0"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altLang="en-US"/>
              <a:t>November 30, 2023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NSRS2022 Update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1C367-1155-47A8-B187-ABB1E4FCD3D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694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November 30, 2023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NSRS2022 Update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16B496-F0A6-46B4-B7DE-38DD1EF75C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67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November 30, 2023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NSRS2022 Update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970B9-A162-4590-850A-FA6524EA09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2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November 30, 2023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NSRS2022 Update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22A12-69FB-4CEA-B41C-E21C20ABD6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0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5867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02/14/2024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2024 MSPS Convention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04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02/14/2024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2024 MSPS Convention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97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02/14/2024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2024 MSPS Convention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D33CE-BA9F-4C32-BEED-05A480775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DE3F5-FE93-4767-B74F-B58772CF5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51AE1-3E9A-4C7E-A6D9-4EB8C40BD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A572-6B0D-494E-BAFB-425508EFF23F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2ECBC-6A56-42CD-9D83-F437C99ED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575C7-DE4D-466A-8155-0B74CA175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07A7-78D4-4342-BC9B-7794B6BD7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67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02/14/2024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2024 MSPS Convention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27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02/14/2024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2024 MSPS Convention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74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02/14/2024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2024 MSPS Convention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75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02/14/2024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2024 MSPS Convention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06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02/14/2024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2024 MSPS Convention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81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02/14/2024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2024 MSPS Convention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59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02/14/2024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2024 MSPS Convention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7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02/14/2024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2024 MSPS Convention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77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469" y="568326"/>
            <a:ext cx="10409767" cy="11445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7469" y="1906589"/>
            <a:ext cx="5103284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03951" y="1906588"/>
            <a:ext cx="5103283" cy="2082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03951" y="4141789"/>
            <a:ext cx="5103283" cy="20843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6185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eader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eader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D17FA-CFBF-4A7A-9357-CD4217597F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19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5163F-3EE8-4FFD-88D4-8648B822E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01938-F505-42AE-A914-5F82F3E89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3F4FD-91F6-4881-8708-DF546634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A572-6B0D-494E-BAFB-425508EFF23F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A6004-6DEC-4718-944E-9F7D1AA44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9E01C-2DEE-404E-B18C-FB46BE3E1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07A7-78D4-4342-BC9B-7794B6BD7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051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1"/>
            <a:ext cx="10972800" cy="4297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BD6D-6EE3-463D-BB34-5DAEB9C56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8907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F89DA-8E9F-40B4-9954-04CEACC960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5960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93491-3284-467F-B0EA-3CDC36FA86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541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68539-ECE4-47C8-9B50-0E50E4C733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0944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B9E44-B049-4AE9-9FC3-2E2CFAC1AB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303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F65A5-238E-4342-B9C6-D37A8AF5D0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3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24C6C-9D4D-42CB-851F-1C566CA3CF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9349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76E5E-1BE6-4F90-A2FC-36DBF84998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9678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9073D-E41A-4A56-83C4-3E118DA926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41431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E6731-3C81-423A-988B-26C7105DCA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28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3DA15-FBD5-4814-AFDD-1CACFE77B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68EDB-DB7D-40F8-AA17-3D13C19EB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1E5E71-E325-4789-AEA2-C4B9D8BD0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39F91-312C-437C-B421-CEC1322C8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A572-6B0D-494E-BAFB-425508EFF23F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C92F7-37D4-4168-BAB4-31FCD9882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18985-7B6D-47DD-972F-FC4DD172C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07A7-78D4-4342-BC9B-7794B6BD7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35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nzc-ap-fsv-05.ap.trimblecorp.net\ProdCom\Oscar\Working\Corp\Dimensions 2016\PwP40039 Corp - Dimensions 2016 - PPT template\Dev\Graphics_16.9\PPT graphics_16.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7309" y="5383614"/>
            <a:ext cx="10670116" cy="859356"/>
          </a:xfrm>
          <a:effectLst/>
        </p:spPr>
        <p:txBody>
          <a:bodyPr>
            <a:normAutofit/>
          </a:bodyPr>
          <a:lstStyle>
            <a:lvl1pPr algn="l">
              <a:defRPr baseline="0">
                <a:solidFill>
                  <a:schemeClr val="tx2"/>
                </a:solidFill>
                <a:effectLst/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74360" y="4104529"/>
            <a:ext cx="10672573" cy="383337"/>
          </a:xfrm>
        </p:spPr>
        <p:txBody>
          <a:bodyPr anchor="ctr">
            <a:noAutofit/>
          </a:bodyPr>
          <a:lstStyle>
            <a:lvl1pPr marL="0" indent="0" algn="l">
              <a:buFont typeface="Wingdings" pitchFamily="2" charset="2"/>
              <a:buNone/>
              <a:defRPr sz="1800">
                <a:solidFill>
                  <a:schemeClr val="bg1"/>
                </a:solidFill>
                <a:effectLst/>
                <a:latin typeface="Calibri"/>
                <a:cs typeface="Calibri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74360" y="4769854"/>
            <a:ext cx="10668000" cy="361009"/>
          </a:xfrm>
        </p:spPr>
        <p:txBody>
          <a:bodyPr anchor="ctr">
            <a:noAutofit/>
          </a:bodyPr>
          <a:lstStyle>
            <a:lvl1pPr marL="0" indent="0">
              <a:buNone/>
              <a:defRPr sz="1400" cap="all" baseline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7684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M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\\nzc-ap-fsv-05.ap.trimblecorp.net\ProdCom\Oscar\Working\Corp\Dimensions 2016\PwP40039 Corp - Dimensions 2016 - PPT template\Dev\Graphics_16.9\PPT graphics_16.9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6276" y="5374218"/>
            <a:ext cx="10662329" cy="872067"/>
          </a:xfrm>
          <a:effectLst/>
        </p:spPr>
        <p:txBody>
          <a:bodyPr>
            <a:noAutofit/>
          </a:bodyPr>
          <a:lstStyle>
            <a:lvl1pPr algn="l">
              <a:defRPr sz="3200" baseline="0">
                <a:solidFill>
                  <a:schemeClr val="bg1"/>
                </a:solidFill>
                <a:effectLst/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96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nzc-ap-fsv-05.ap.trimblecorp.net\ProdCom\Oscar\Working\Corp\Dimensions 2016\PwP40039 Corp - Dimensions 2016 - PPT template\Dev\Graphics_16.9\PPT graphics_16.9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773653" y="284174"/>
            <a:ext cx="10668000" cy="81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769420" y="1252540"/>
            <a:ext cx="10668000" cy="46148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670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\\nzc-ap-fsv-05.ap.trimblecorp.net\ProdCom\Oscar\Working\Corp\Dimensions 2016\PwP40039 Corp - Dimensions 2016 - PPT template\Dev\Graphics_16.9\PPT graphics_16.9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"/>
            <a:ext cx="12192000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75789" y="5374218"/>
            <a:ext cx="10662329" cy="872067"/>
          </a:xfrm>
          <a:effectLst/>
        </p:spPr>
        <p:txBody>
          <a:bodyPr>
            <a:noAutofit/>
          </a:bodyPr>
          <a:lstStyle>
            <a:lvl1pPr algn="l">
              <a:defRPr sz="3200" baseline="0">
                <a:solidFill>
                  <a:schemeClr val="bg1"/>
                </a:solidFill>
                <a:effectLst/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852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457200"/>
            <a:ext cx="11277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685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9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184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831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78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28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242D7-E2D9-45ED-8FDE-34080DA12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93EA0-AABF-4276-BCF2-8981BBECF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B30C2A-4854-4154-8199-376544589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251E46-FEBB-4BD0-B8B9-98884DA42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960671-AD6C-48B1-A489-3C741428D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FB9D3B-C34A-42A2-BD63-D0480D6E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A572-6B0D-494E-BAFB-425508EFF23F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315A43-61BB-4D9D-9751-D258DA73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D95B3C-1A41-4960-8840-E2133190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07A7-78D4-4342-BC9B-7794B6BD7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241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714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936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511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051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444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321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3/16/2024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5to Congreso Internacional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1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3/16/2024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5to Congreso Internacional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3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3/16/2024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5to Congreso Internacional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3/16/2024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5to Congreso Internacional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1892F-25FD-4792-8C88-F57A4908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CFAC00-C37E-4B6E-995E-FCC49E743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A572-6B0D-494E-BAFB-425508EFF23F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EE06D2-103C-406A-973A-AC216BE03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A0007-B33F-4CF6-8FC6-0EC3C19AB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07A7-78D4-4342-BC9B-7794B6BD7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029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+mn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667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133">
                <a:latin typeface="+mn-lt"/>
              </a:defRPr>
            </a:lvl4pPr>
            <a:lvl5pPr>
              <a:defRPr sz="2133">
                <a:latin typeface="+mn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+mn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667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133">
                <a:latin typeface="+mn-lt"/>
              </a:defRPr>
            </a:lvl4pPr>
            <a:lvl5pPr>
              <a:defRPr sz="2133">
                <a:latin typeface="+mn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3/16/2024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5to Congreso Internacional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3/16/2024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5to Congreso Internacional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3/16/2024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5to Congreso Internacional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6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3/16/2024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5to Congreso Internacional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8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3/16/2024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5to Congreso Internacional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9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3/16/2024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5to Congreso Internacional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3/16/2024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5to Congreso Internacional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457200"/>
            <a:ext cx="11277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17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609585" lvl="0" indent="-50798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1pPr>
            <a:lvl2pPr marL="1219170" lvl="1" indent="-46565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marL="1828754" lvl="2" indent="-46565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marL="2438339" lvl="3" indent="-46565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marL="3047924" lvl="4" indent="-46565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marL="3657509" lvl="5" indent="-46565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4267093" lvl="6" indent="-46565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4876678" lvl="7" indent="-46565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5486263" lvl="8" indent="-46565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0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March 24,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Western Regional Survey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E0248DD-E039-490F-A33E-18FD7AE8E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0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BF248B-BD5E-4C30-B09E-4EBBD1D06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A572-6B0D-494E-BAFB-425508EFF23F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CCB2E3-0217-4638-9E65-AE7A3985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5EF92-7243-4689-B73C-A11CAAAD6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07A7-78D4-4342-BC9B-7794B6BD7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833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March 24,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Western Regional Survey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B6791C4-DF4E-4C17-A41C-B2BEB1539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105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March 24,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Western Regional Survey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0739471-F808-4705-A7AA-D92294A1C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016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March 24, 2024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Western Regional Survey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02D534D-F749-4E34-9E16-A977421D7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761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March 24, 2024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Western Regional Survey Conference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352E7D5-2CCB-47EF-A1DD-484874EE5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663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March 24, 2024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Western Regional Survey Conference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A837433-97E9-4D94-B898-19FA6F4A2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406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March 24, 2024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Western Regional Survey Conference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8280CB3-0FF6-4D07-A0F6-C78040BED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931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March 24, 2024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Western Regional Survey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D9C6512-9771-45B7-9F31-64042ED0D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192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March 24, 2024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Western Regional Survey Conference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39559B1-278D-4C34-B003-AF779974B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134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March 24,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Western Regional Survey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3A82986-1F3D-4261-A550-CAE2B5439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740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March 24,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Western Regional Survey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388FFD5-0402-43D6-9F11-6821BFC63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2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9EB80-76C9-4F92-A00A-1E467FBC5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9BB29-2447-432C-907A-4BCE9981E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B3C13E-6D45-4003-B47A-CE3953F98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3D9A7-6927-4574-A6E6-82017B10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A572-6B0D-494E-BAFB-425508EFF23F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8A1F1-5F8B-43CE-9F2B-3EB47E291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668C4-E492-4AA2-847B-C1C30E10A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07A7-78D4-4342-BC9B-7794B6BD7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866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467" y="568325"/>
            <a:ext cx="10409767" cy="11445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7467" y="1906588"/>
            <a:ext cx="5103284" cy="43195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03951" y="1906588"/>
            <a:ext cx="5103283" cy="2082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03951" y="4141789"/>
            <a:ext cx="5103283" cy="20843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93703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862126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blank">
  <p:cSld name="Custom 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56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C0877-0095-475B-9F5D-7936CB7E01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03D7A5C-4058-499F-91D8-8A632D4DBC2F}" type="datetime1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7018D-F685-47DB-BCD0-C5401CBEF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437A7-1A1E-4570-9D04-1735C5E7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0C1EB-FB0C-461A-919F-7F5CAAE0D6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6612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F67311E-BCFE-4655-9F72-4E0A952063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2528D-3DCC-4703-A93F-283267CE6B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2416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E8A98-B1FA-40E3-B176-0B84C8498A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D3679B4-AC78-4139-A60B-6854A5B0EF08}" type="datetime1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AC8D2-0105-451A-939A-7DEEBA136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771CA-7BCD-47DF-97F7-DEEABD18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6C4AF-043E-49D4-B2EF-D87FBEF843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266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C00AAF-08B1-43F0-B09E-87CE58C03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BE17BD4-BE98-42EF-9B92-A641A30F43AB}" type="datetime1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48BACB-4D82-4796-BA96-E4D9AB851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DBE969C-6FB8-4D80-8147-49C1E419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744FE-8FC5-4ADC-ADA7-C1CF3F8539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0087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A310CB8-594B-4048-B30C-8AFA5B7D20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6BC3315-D1B6-46CC-9104-D0AE173C7DEF}" type="datetime1">
              <a:rPr lang="en-US" smtClean="0"/>
              <a:t>8/2/2024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52343F-A8E7-4FA4-825E-5292D4B98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6DDEFE-14EE-4551-A3BF-77F7C645F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EF646-014B-49CE-8343-A3CB45421E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6528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08BA3E7-2F7B-48D6-A14D-69FA3641A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BB29406-6FD8-48CC-B286-7FDDEEE4646B}" type="datetime1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757212-E851-4EE3-B7AF-805E4228E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B0C463-B335-4EE1-9E18-867EA76A4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39122-901A-457E-BBC3-29AE770B74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524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F874188-CAC0-4173-98D2-80848CEE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FC59FBE-95AF-40A3-95E3-E230E63280C2}" type="datetime1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FB8416F-CA36-46A1-A01E-45AB2ECE5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701B7E7-D5FD-46DE-95E0-4FC534C5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8EABE-C30E-4086-BCE5-6C6836F25D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681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EE159-FD25-4CB4-AD5D-B3CC4E8B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4632FA-673E-482B-9379-7F610019E4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29821-371B-40F3-874C-7DAB069FF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77C5F3-BFB1-4613-98C1-7A36F309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5A572-6B0D-494E-BAFB-425508EFF23F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F07B2-887F-4D84-81AD-D195B06FF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7CEAF-5777-4C6B-BFD7-0FA030B7D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207A7-78D4-4342-BC9B-7794B6BD7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31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7393DE-349A-4022-AFA1-E3AD9793F4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C1C34C8-8438-4A10-99F8-7DF70CFD1086}" type="datetime1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2471A6-07D6-46CC-9CE0-4A9AB0CF1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B1B4F5-590B-44DE-AD54-32B2C014E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24465-3116-4E87-952F-1D3C876358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4649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8FB6DC-1A76-42FF-9975-C9EC230CCC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FDE70B2-AE57-4FF8-AD8C-91003C3B51AD}" type="datetime1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DDDC5B-FFAD-4DCB-9F6D-62FEB118E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D65719-D893-4805-BA72-349C7BCFD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4C9AF-F917-48AD-9C08-87D9C0408F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2098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CAB94-8EE8-4341-A2A7-DBDA7315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869F760-FDC8-41CE-8A66-1666975E83B7}" type="datetime1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6AC49-098A-405E-B490-4AB54C5F6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555DD-4A60-4A4A-B674-E9703CA3E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9BD2B-D00D-47C9-BC9E-BA7AD0C983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9412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98512-A1A8-4D74-91DD-21092B331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4C17350-1359-4F37-8AB6-56BEA9871594}" type="datetime1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93166-0836-42D4-AF1A-9B113F6AB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B0432-1CEB-4EB8-A603-E5D1FC4F2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957FC-F64D-4B30-9D22-3FD5E0A173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5417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972800" cy="4343400"/>
          </a:xfrm>
        </p:spPr>
        <p:txBody>
          <a:bodyPr/>
          <a:lstStyle>
            <a:lvl1pPr marL="171450" indent="-171450">
              <a:buFont typeface="Arial"/>
              <a:buChar char="•"/>
              <a:defRPr sz="1500"/>
            </a:lvl1pPr>
            <a:lvl2pPr marL="342900" indent="-171450">
              <a:buFont typeface="Arial"/>
              <a:buChar char="•"/>
              <a:defRPr sz="1200"/>
            </a:lvl2pPr>
            <a:lvl3pPr marL="514350" indent="-171450">
              <a:buFont typeface="Arial"/>
              <a:buChar char="•"/>
              <a:defRPr/>
            </a:lvl3pPr>
            <a:lvl4pPr marL="685800" indent="-171450">
              <a:defRPr/>
            </a:lvl4pPr>
            <a:lvl5pPr marL="857250" indent="-17145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23813" y="6656389"/>
            <a:ext cx="2438400" cy="182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313F4-283E-40ED-99FF-FED6C798CF60}" type="datetime1">
              <a:rPr lang="en-US" altLang="en-US" smtClean="0"/>
              <a:t>8/2/2024</a:t>
            </a:fld>
            <a:endParaRPr lang="en-US" alt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23815" y="6475414"/>
            <a:ext cx="485775" cy="182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2098E-E224-43BA-857F-54621F386C4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8750708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457200"/>
            <a:ext cx="11277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257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1277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25600" y="1905000"/>
            <a:ext cx="46736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905000"/>
            <a:ext cx="46736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62958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1600200"/>
            <a:ext cx="10972800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bg1"/>
                </a:solidFill>
              </a:defRPr>
            </a:lvl1pPr>
            <a:lvl2pPr>
              <a:defRPr sz="1600"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sz="1400"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sz="1400"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sz="1400"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Text = 28 </a:t>
            </a:r>
            <a:r>
              <a:rPr lang="en-US" dirty="0" err="1"/>
              <a:t>pt</a:t>
            </a:r>
            <a:r>
              <a:rPr lang="en-US" dirty="0"/>
              <a:t> Calibri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609600" y="357635"/>
            <a:ext cx="109728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= 32 </a:t>
            </a:r>
            <a:r>
              <a:rPr lang="en-US" dirty="0" err="1"/>
              <a:t>pt</a:t>
            </a:r>
            <a:r>
              <a:rPr lang="en-US" dirty="0"/>
              <a:t> Calibri</a:t>
            </a:r>
          </a:p>
        </p:txBody>
      </p:sp>
    </p:spTree>
    <p:extLst>
      <p:ext uri="{BB962C8B-B14F-4D97-AF65-F5344CB8AC3E}">
        <p14:creationId xmlns:p14="http://schemas.microsoft.com/office/powerpoint/2010/main" val="157057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84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29209-C3DA-43D6-A41E-3ABB81163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2714D-29C8-4743-A139-523923B48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7CDA4-7571-426F-855B-9E88FCA18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5A572-6B0D-494E-BAFB-425508EFF23F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B7B00-4DB0-4600-B6E6-2941ECCD3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8C3DB-F615-4943-BFBE-EB58425BE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207A7-78D4-4342-BC9B-7794B6BD7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3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+mj-lt"/>
              </a:defRPr>
            </a:lvl1pPr>
          </a:lstStyle>
          <a:p>
            <a:r>
              <a:rPr lang="en-US" altLang="en-US"/>
              <a:t>November 30, 2023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NSRS2022 Update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3D9E77E-4402-46A0-A789-8BD17084C5A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642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j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MS PGothic" panose="020B0600070205080204" pitchFamily="34" charset="-128"/>
          <a:cs typeface="Times New Roman" panose="02020603050405020304" pitchFamily="18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j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j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02/14/2024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fr-FR"/>
              <a:t>2024 MSPS Convention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52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/>
  <p:txStyles>
    <p:titleStyle>
      <a:lvl1pPr algn="ctr" defTabSz="609585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Gill Sans MT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Gill Sans MT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Gill Sans MT" panose="020B0502020104020203" pitchFamily="34" charset="0"/>
              </a:defRPr>
            </a:lvl1pPr>
          </a:lstStyle>
          <a:p>
            <a:pPr>
              <a:defRPr/>
            </a:pPr>
            <a:fld id="{4E3ED13D-1124-430A-86CD-50DAD514E3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8" descr="C:\Users\jeremy.mchugh\Pictures\geodesy.noaa.gov slide background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10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73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Gill Sans M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M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M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M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MT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016A468-B10C-E94D-B4AE-FD48B5E66BC0}" type="datetimeFigureOut">
              <a:rPr lang="en-US" smtClean="0"/>
              <a:pPr/>
              <a:t>8/2/2024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41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j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j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j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j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3/16/2024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5to Congreso Internacional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2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j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j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j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j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March 24,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Western Regional Survey Conference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D14B67-5B11-4339-9EE3-C1E8D2A75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1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74" r:id="rId14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BE97FA9-1CF1-4FA8-8D95-DDFD2987D2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73402AE-DC78-4856-92CC-517223BE0C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8232B-032B-4177-B6F9-151947264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B2C5FEF-14CE-4917-BA98-01FE440096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79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9.xml"/><Relationship Id="rId4" Type="http://schemas.openxmlformats.org/officeDocument/2006/relationships/hyperlink" Target="https://alpha.ngs.noaa.gov/GEOID2022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lpha.ngs.noaa.gov/GEOID2022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9.png"/><Relationship Id="rId4" Type="http://schemas.openxmlformats.org/officeDocument/2006/relationships/hyperlink" Target="https://beta.ngs.noaa.gov/CORS/ncn_station_pages/index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2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png"/><Relationship Id="rId4" Type="http://schemas.openxmlformats.org/officeDocument/2006/relationships/hyperlink" Target="https://www.ngs.noaa.gov/web/news/index.s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ngs.feedback@noaa.gov" TargetMode="External"/><Relationship Id="rId5" Type="http://schemas.openxmlformats.org/officeDocument/2006/relationships/hyperlink" Target="https://geodesy.noaa.gov/" TargetMode="External"/><Relationship Id="rId4" Type="http://schemas.openxmlformats.org/officeDocument/2006/relationships/hyperlink" Target="mailto:keith.kohl@noaa.gov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2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26" Type="http://schemas.openxmlformats.org/officeDocument/2006/relationships/image" Target="../media/image46.png"/><Relationship Id="rId3" Type="http://schemas.openxmlformats.org/officeDocument/2006/relationships/image" Target="../media/image23.jpeg"/><Relationship Id="rId21" Type="http://schemas.openxmlformats.org/officeDocument/2006/relationships/image" Target="../media/image41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24" Type="http://schemas.openxmlformats.org/officeDocument/2006/relationships/image" Target="../media/image44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23" Type="http://schemas.openxmlformats.org/officeDocument/2006/relationships/image" Target="../media/image43.pn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Relationship Id="rId22" Type="http://schemas.openxmlformats.org/officeDocument/2006/relationships/image" Target="../media/image42.jpeg"/><Relationship Id="rId27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588DDF9-CE03-4471-8BB2-74DAAE8E29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24"/>
            <a:ext cx="12212364" cy="68580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4AFFC5D1-FC57-4FD6-8E46-6D994D58B4A5}"/>
              </a:ext>
            </a:extLst>
          </p:cNvPr>
          <p:cNvSpPr txBox="1">
            <a:spLocks/>
          </p:cNvSpPr>
          <p:nvPr/>
        </p:nvSpPr>
        <p:spPr bwMode="auto">
          <a:xfrm>
            <a:off x="1548580" y="1537854"/>
            <a:ext cx="9055509" cy="477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Keith Allen Kohl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NGS Regional Geodetic Advisor: Utah, Arizona, New Mexico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keith.kohl@noaa.gov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40F63E-D812-44EF-9E87-2D731A5D9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8580" y="1040891"/>
            <a:ext cx="9628003" cy="2978727"/>
          </a:xfrm>
        </p:spPr>
        <p:txBody>
          <a:bodyPr/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 Big Step Into the Future: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NGS's Efforts to Modernize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ur National Spatial Reference System</a:t>
            </a:r>
            <a:endParaRPr lang="en-US" dirty="0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9D77D3BC-71E1-43D6-B2A2-1BFA393337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473311"/>
            <a:ext cx="2844800" cy="365125"/>
          </a:xfr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07/30/2024</a:t>
            </a: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4EE6B5E4-EC8B-416E-A71E-04C986795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5782" y="6442717"/>
            <a:ext cx="3860800" cy="365125"/>
          </a:xfrm>
        </p:spPr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2024 MAPPS Conference</a:t>
            </a:r>
          </a:p>
        </p:txBody>
      </p:sp>
      <p:sp>
        <p:nvSpPr>
          <p:cNvPr id="379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757964" y="6421997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C205C3C7-59E4-4BAC-B848-DE922E4444A0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</a:t>
            </a:fld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</a:p>
        </p:txBody>
      </p: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83E35FEB-B07E-48E6-B6CF-E5601F1C3137}"/>
              </a:ext>
            </a:extLst>
          </p:cNvPr>
          <p:cNvSpPr txBox="1">
            <a:spLocks/>
          </p:cNvSpPr>
          <p:nvPr/>
        </p:nvSpPr>
        <p:spPr>
          <a:xfrm>
            <a:off x="8890000" y="65087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DC5BD6D-6EE3-463D-BB34-5DAEB9C56FF8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C3D921-5346-456E-AEE7-7130790E8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005" y="4124391"/>
            <a:ext cx="1720995" cy="2192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92C695-D559-4B48-B6E1-DDEFD9FDC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3709" y="4176776"/>
            <a:ext cx="1947286" cy="22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50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Google Shape;125;p18">
            <a:extLst>
              <a:ext uri="{FF2B5EF4-FFF2-40B4-BE49-F238E27FC236}">
                <a16:creationId xmlns:a16="http://schemas.microsoft.com/office/drawing/2014/main" id="{4BAA41AD-BCDD-477F-BD79-7E75C7942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36" y="471054"/>
            <a:ext cx="11831781" cy="189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Improved Accuracy With Multi-Constellation Systems</a:t>
            </a:r>
            <a:endParaRPr lang="en-US" alt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3188" name="Google Shape;127;p18">
            <a:extLst>
              <a:ext uri="{FF2B5EF4-FFF2-40B4-BE49-F238E27FC236}">
                <a16:creationId xmlns:a16="http://schemas.microsoft.com/office/drawing/2014/main" id="{E110B4A7-C5F0-4E46-97E1-6B7FC0E8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064750" y="6307283"/>
            <a:ext cx="1365250" cy="436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SzPts val="1200"/>
            </a:pPr>
            <a:fld id="{01887B0D-1468-44CC-B761-7C595C734410}" type="slidenum">
              <a:rPr lang="en-US" altLang="en-US" sz="1600" smtClean="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>
                <a:buSzPts val="1200"/>
              </a:pPr>
              <a:t>10</a:t>
            </a:fld>
            <a:endParaRPr lang="en-US" altLang="en-US" sz="160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29" name="Google Shape;129;p18">
            <a:extLst>
              <a:ext uri="{FF2B5EF4-FFF2-40B4-BE49-F238E27FC236}">
                <a16:creationId xmlns:a16="http://schemas.microsoft.com/office/drawing/2014/main" id="{494CAA62-ACA4-4809-AF44-3CDB2F0879F5}"/>
              </a:ext>
            </a:extLst>
          </p:cNvPr>
          <p:cNvSpPr txBox="1"/>
          <p:nvPr/>
        </p:nvSpPr>
        <p:spPr>
          <a:xfrm>
            <a:off x="762000" y="1928667"/>
            <a:ext cx="10667999" cy="4458279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/>
          <a:p>
            <a:pPr marL="533400" indent="-457200">
              <a:spcBef>
                <a:spcPts val="6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GPS: US Global Positioning System (</a:t>
            </a:r>
            <a:r>
              <a:rPr lang="en-US" sz="2800" i="1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The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Original)</a:t>
            </a:r>
            <a:endParaRPr sz="2800" dirty="0">
              <a:solidFill>
                <a:schemeClr val="tx2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533400" indent="-457200">
              <a:spcBef>
                <a:spcPts val="6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GLONASS: Russian Navigation System</a:t>
            </a:r>
            <a:endParaRPr sz="2800" dirty="0">
              <a:solidFill>
                <a:schemeClr val="tx2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533400" indent="-457200">
              <a:spcBef>
                <a:spcPts val="6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Galileo: European Space Agency</a:t>
            </a:r>
            <a:endParaRPr sz="2800" dirty="0">
              <a:solidFill>
                <a:schemeClr val="tx2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533400" indent="-457200">
              <a:spcBef>
                <a:spcPts val="6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BeiDou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China National Space Administration</a:t>
            </a:r>
            <a:endParaRPr sz="2800" dirty="0">
              <a:solidFill>
                <a:schemeClr val="tx2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533400" indent="-457200">
              <a:spcBef>
                <a:spcPts val="600"/>
              </a:spcBef>
              <a:buClr>
                <a:srgbClr val="073763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IRNSS: Indian Regional Navigation Satellite System</a:t>
            </a:r>
          </a:p>
          <a:p>
            <a:pPr marL="533400" indent="-457200">
              <a:spcBef>
                <a:spcPts val="600"/>
              </a:spcBef>
              <a:buClr>
                <a:srgbClr val="073763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QZSS: Japanese Quasi-Zenith Satellite System</a:t>
            </a:r>
          </a:p>
          <a:p>
            <a:pPr marL="533400" indent="-457200">
              <a:spcBef>
                <a:spcPts val="600"/>
              </a:spcBef>
              <a:buClr>
                <a:srgbClr val="274E13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SBAS (Satellite-based Augmentation Systems)</a:t>
            </a:r>
          </a:p>
          <a:p>
            <a:pPr marL="990600" lvl="1" indent="-457200">
              <a:spcBef>
                <a:spcPts val="600"/>
              </a:spcBef>
              <a:buClr>
                <a:srgbClr val="274E13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WAAS, EGNOS, MSAS, GAGAN, KASS</a:t>
            </a:r>
          </a:p>
          <a:p>
            <a:pPr marL="533400" indent="-457200">
              <a:spcBef>
                <a:spcPts val="600"/>
              </a:spcBef>
              <a:buClr>
                <a:srgbClr val="274E13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REAL-TIME-NETWORK GNSS Measurements ACCEPTED!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252E04-9AC7-4B44-8BB0-FAB790769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07/30/2024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80688CC-8261-4CA2-9B40-6BC06A3A6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2024 MAPPS Conference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B31B6D-8F2B-4F36-BACE-A2C7B145C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813" y="1124512"/>
            <a:ext cx="5291787" cy="46089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68941" y="473336"/>
            <a:ext cx="11087548" cy="1428806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Publishing Control Becomes More Efficient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93420" y="2022437"/>
            <a:ext cx="7374814" cy="39941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 surveys had been (occasionally) force-fit to less accurate measurements</a:t>
            </a:r>
          </a:p>
          <a:p>
            <a:pPr>
              <a:defRPr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NGS will continue to rely on user submitted data to densify and improve the NSRS</a:t>
            </a:r>
          </a:p>
          <a:p>
            <a:pPr>
              <a:defRPr/>
            </a:pP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Bluebooking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now done ONLINE through OPUS Projects</a:t>
            </a:r>
            <a:endParaRPr lang="en-US" sz="2800" i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Frame is now defined by CORS rather than unmonitored passive control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510" y="2022437"/>
            <a:ext cx="3227070" cy="39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BA91FD7C-8C73-4100-9BFA-CB73EB9B8791}" type="slidenum">
              <a:rPr lang="en-US" altLang="en-US" sz="16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11</a:t>
            </a:fld>
            <a:endParaRPr lang="en-US" altLang="en-US" sz="160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9BDE0AB-E334-4306-A49D-660AD77A1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07/30/2024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21606E9-11C2-4740-B911-E8ED8F81B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MAPPS Conference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Datums In the Current NSRS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F73E1-2E2D-4A6F-ABE7-0C160F34E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538F9-49A3-B84F-B36B-A7030CDE5D5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7" descr="A map of the world showing the regions of the world where the USA's National Spatial Reference System is valid. ">
            <a:extLst>
              <a:ext uri="{FF2B5EF4-FFF2-40B4-BE49-F238E27FC236}">
                <a16:creationId xmlns:a16="http://schemas.microsoft.com/office/drawing/2014/main" id="{0B63BE1B-35B9-497C-ABCD-70C902A45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150" y="1524150"/>
            <a:ext cx="5565494" cy="373301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CEF830-B8D9-483F-9D7C-11D5AD2CAD9F}"/>
              </a:ext>
            </a:extLst>
          </p:cNvPr>
          <p:cNvSpPr txBox="1"/>
          <p:nvPr/>
        </p:nvSpPr>
        <p:spPr>
          <a:xfrm>
            <a:off x="6115124" y="1586923"/>
            <a:ext cx="47396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Geometric Reference Frames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Truly global but used regionally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NAD 83(2011)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NAD 83(PA11)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NAD 83(MA11)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A83149-EBF9-44B2-85C7-031BE123ECD8}"/>
              </a:ext>
            </a:extLst>
          </p:cNvPr>
          <p:cNvGrpSpPr/>
          <p:nvPr/>
        </p:nvGrpSpPr>
        <p:grpSpPr>
          <a:xfrm>
            <a:off x="815895" y="2614528"/>
            <a:ext cx="4921658" cy="1738612"/>
            <a:chOff x="815895" y="2614528"/>
            <a:chExt cx="4921658" cy="173861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80A231-E390-4418-9F32-D53AA6591DDA}"/>
                </a:ext>
              </a:extLst>
            </p:cNvPr>
            <p:cNvSpPr/>
            <p:nvPr/>
          </p:nvSpPr>
          <p:spPr>
            <a:xfrm>
              <a:off x="1444991" y="3313355"/>
              <a:ext cx="692195" cy="4251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5E4158-A69B-43C7-BBBE-40F9A440D1DB}"/>
                </a:ext>
              </a:extLst>
            </p:cNvPr>
            <p:cNvSpPr/>
            <p:nvPr/>
          </p:nvSpPr>
          <p:spPr>
            <a:xfrm>
              <a:off x="825457" y="2614528"/>
              <a:ext cx="580208" cy="66994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959B5F9-EEED-47D9-B561-C888A22C75F4}"/>
                </a:ext>
              </a:extLst>
            </p:cNvPr>
            <p:cNvSpPr/>
            <p:nvPr/>
          </p:nvSpPr>
          <p:spPr>
            <a:xfrm>
              <a:off x="815895" y="3539659"/>
              <a:ext cx="168043" cy="19881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BA66D9-C894-41D1-A0F8-F78254923447}"/>
                </a:ext>
              </a:extLst>
            </p:cNvPr>
            <p:cNvSpPr/>
            <p:nvPr/>
          </p:nvSpPr>
          <p:spPr>
            <a:xfrm>
              <a:off x="5254817" y="3930408"/>
              <a:ext cx="129024" cy="751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6ABC14F-D2CF-4145-88D9-BEF868238AA6}"/>
                </a:ext>
              </a:extLst>
            </p:cNvPr>
            <p:cNvSpPr/>
            <p:nvPr/>
          </p:nvSpPr>
          <p:spPr>
            <a:xfrm>
              <a:off x="5255053" y="3635070"/>
              <a:ext cx="129024" cy="25775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2A01230-62CD-4753-B459-5F2A6432C0A4}"/>
                </a:ext>
              </a:extLst>
            </p:cNvPr>
            <p:cNvSpPr/>
            <p:nvPr/>
          </p:nvSpPr>
          <p:spPr>
            <a:xfrm>
              <a:off x="5587269" y="4223221"/>
              <a:ext cx="150284" cy="12991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3396D43-FBA0-4793-A0CC-8072D2FEDB63}"/>
                </a:ext>
              </a:extLst>
            </p:cNvPr>
            <p:cNvSpPr/>
            <p:nvPr/>
          </p:nvSpPr>
          <p:spPr>
            <a:xfrm>
              <a:off x="2209837" y="3695787"/>
              <a:ext cx="96433" cy="819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84C6BBC-9580-407B-A4DA-9F679CD5A438}"/>
                </a:ext>
              </a:extLst>
            </p:cNvPr>
            <p:cNvSpPr/>
            <p:nvPr/>
          </p:nvSpPr>
          <p:spPr>
            <a:xfrm>
              <a:off x="2330703" y="3695787"/>
              <a:ext cx="96435" cy="8193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C90D506-19D5-43E3-AA51-894D4B51EDDB}"/>
              </a:ext>
            </a:extLst>
          </p:cNvPr>
          <p:cNvSpPr txBox="1"/>
          <p:nvPr/>
        </p:nvSpPr>
        <p:spPr>
          <a:xfrm>
            <a:off x="6115124" y="3456296"/>
            <a:ext cx="556549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Geoid models and Vertical Datums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: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Truly Regional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Conterminous US</a:t>
            </a:r>
          </a:p>
          <a:p>
            <a:pPr marL="1200150" lvl="2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CONUS “Lower 48”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Alaska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Hawaii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Puerto Rico, U.S.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Virgin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Islands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, American Samoa, Guam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D0646048-1A90-44AD-9868-6DBC8EDC1861}"/>
              </a:ext>
            </a:extLst>
          </p:cNvPr>
          <p:cNvSpPr txBox="1">
            <a:spLocks/>
          </p:cNvSpPr>
          <p:nvPr/>
        </p:nvSpPr>
        <p:spPr>
          <a:xfrm>
            <a:off x="762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07/30/2024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64EEC4B7-00D0-4AC5-BD39-10BB45195BB2}"/>
              </a:ext>
            </a:extLst>
          </p:cNvPr>
          <p:cNvSpPr txBox="1">
            <a:spLocks/>
          </p:cNvSpPr>
          <p:nvPr/>
        </p:nvSpPr>
        <p:spPr>
          <a:xfrm>
            <a:off x="4318000" y="65087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2024 MAPPS Conference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217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Replacing NAD 83 with 4 Reference Frames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gray">
          <a:xfrm>
            <a:off x="900259" y="1638268"/>
            <a:ext cx="3007364" cy="224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600" b="0" i="0" u="sng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Old: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NAD 83(2011)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NAD 83(PA11)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NAD 83(MA11)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Tx/>
              <a:buChar char="–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gray">
          <a:xfrm>
            <a:off x="3945365" y="1609101"/>
            <a:ext cx="7904182" cy="488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600" b="0" i="0" u="sng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New: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North American Terrestrial Reference Frame of 2022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(NATRF2022)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Caribbean Terrestrial Reference Frame of 2022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(CATRF2022)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Pacific Terrestrial Reference Frame of 2022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(PATRF2022)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Mariana Terrestrial Reference Frame of 2022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(MATRF2022)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Tx/>
              <a:buChar char="–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3126012" y="2130385"/>
            <a:ext cx="675918" cy="13764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3126012" y="2144149"/>
            <a:ext cx="819353" cy="1307281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3126012" y="2964873"/>
            <a:ext cx="819353" cy="1625504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3126012" y="3590982"/>
            <a:ext cx="819353" cy="2089056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837433-97E9-4D94-B898-19FA6F4A2CA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06C1F78-F324-4970-9F6E-548258EC7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07/30/2024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E15204D-6404-4E36-AD15-91B6C821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MAPPS Conference</a:t>
            </a:r>
          </a:p>
        </p:txBody>
      </p:sp>
    </p:spTree>
    <p:extLst>
      <p:ext uri="{BB962C8B-B14F-4D97-AF65-F5344CB8AC3E}">
        <p14:creationId xmlns:p14="http://schemas.microsoft.com/office/powerpoint/2010/main" val="1580275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90590AB-2CB9-4050-BF2C-3E2F4C238086}"/>
              </a:ext>
            </a:extLst>
          </p:cNvPr>
          <p:cNvSpPr txBox="1"/>
          <p:nvPr/>
        </p:nvSpPr>
        <p:spPr>
          <a:xfrm>
            <a:off x="182880" y="731520"/>
            <a:ext cx="1188720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Tectonic plates “fixed” for the four 2022 Terrestrial Reference Frames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90BAFE-D56B-6480-DF0B-82B1AE750C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22960"/>
            <a:ext cx="7680960" cy="5760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08AB24-A101-F831-9A52-90745594A0CF}"/>
              </a:ext>
            </a:extLst>
          </p:cNvPr>
          <p:cNvSpPr txBox="1"/>
          <p:nvPr/>
        </p:nvSpPr>
        <p:spPr>
          <a:xfrm>
            <a:off x="4708018" y="4018893"/>
            <a:ext cx="173177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CATRF2022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AD3FBE-BF0F-D808-F41B-EBDD7F9CBC50}"/>
              </a:ext>
            </a:extLst>
          </p:cNvPr>
          <p:cNvSpPr txBox="1"/>
          <p:nvPr/>
        </p:nvSpPr>
        <p:spPr>
          <a:xfrm>
            <a:off x="3670480" y="2418694"/>
            <a:ext cx="227737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NATRF2022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B04DB3-5456-09DD-4F1F-3C1A78C6B1AC}"/>
              </a:ext>
            </a:extLst>
          </p:cNvPr>
          <p:cNvSpPr txBox="1"/>
          <p:nvPr/>
        </p:nvSpPr>
        <p:spPr>
          <a:xfrm>
            <a:off x="1690502" y="3954692"/>
            <a:ext cx="208114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PATRF2022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2A1E63-BC5E-8A84-4403-4D5169CA5955}"/>
              </a:ext>
            </a:extLst>
          </p:cNvPr>
          <p:cNvSpPr txBox="1"/>
          <p:nvPr/>
        </p:nvSpPr>
        <p:spPr>
          <a:xfrm>
            <a:off x="1038957" y="3396687"/>
            <a:ext cx="216741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MATRF2022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46C999-FDA7-2919-1A94-F484DF562472}"/>
              </a:ext>
            </a:extLst>
          </p:cNvPr>
          <p:cNvSpPr txBox="1"/>
          <p:nvPr/>
        </p:nvSpPr>
        <p:spPr>
          <a:xfrm>
            <a:off x="7955280" y="4480560"/>
            <a:ext cx="4114800" cy="181588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Initially set to epoch 2020.0 (Jan 1, 2020) and identical to ITRF2020 at that epoch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DB4082-4489-C467-487B-31C29A7767FC}"/>
              </a:ext>
            </a:extLst>
          </p:cNvPr>
          <p:cNvSpPr txBox="1"/>
          <p:nvPr/>
        </p:nvSpPr>
        <p:spPr>
          <a:xfrm>
            <a:off x="7955280" y="1676081"/>
            <a:ext cx="4114800" cy="25237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North American Terrestrial Reference Frame of 2022 (NATRF2022)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Pacific Terrestrial Reference Frame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of 2022 (PATRF2022)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Mariana Terrestrial Reference Frame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of 2022 (MATRF2022)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Caribbean Terrestrial Reference Frame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of 2022 (CATRF2022)</a:t>
            </a:r>
          </a:p>
        </p:txBody>
      </p:sp>
    </p:spTree>
    <p:extLst>
      <p:ext uri="{BB962C8B-B14F-4D97-AF65-F5344CB8AC3E}">
        <p14:creationId xmlns:p14="http://schemas.microsoft.com/office/powerpoint/2010/main" val="136762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 of CONUS with black arrows representing motion of CORSs in ITRF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629" y="1592580"/>
            <a:ext cx="7540171" cy="44913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639" y="369338"/>
            <a:ext cx="11630721" cy="11430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ITRF(2014) Velocities- CONUS</a:t>
            </a:r>
          </a:p>
        </p:txBody>
      </p:sp>
      <p:sp>
        <p:nvSpPr>
          <p:cNvPr id="4" name="Rectang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92329" y="1592581"/>
            <a:ext cx="991403" cy="313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4892CD-5746-4AB2-8E13-39FB4CAE4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3D538F9-49A3-B84F-B36B-A7030CDE5D5B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/>
              </a:rPr>
              <a:pPr defTabSz="609585"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D6888CB-A875-4663-95F9-5D8D19ED0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07/30/2024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EA7A1C1-F724-45E9-B175-FE2FC93E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2024 MAPPS Conference</a:t>
            </a:r>
          </a:p>
        </p:txBody>
      </p:sp>
    </p:spTree>
    <p:extLst>
      <p:ext uri="{BB962C8B-B14F-4D97-AF65-F5344CB8AC3E}">
        <p14:creationId xmlns:p14="http://schemas.microsoft.com/office/powerpoint/2010/main" val="2861601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 descr="Map of CONUS with blue and red grid lines on top that rotate differently."/>
          <p:cNvGrpSpPr/>
          <p:nvPr/>
        </p:nvGrpSpPr>
        <p:grpSpPr>
          <a:xfrm>
            <a:off x="856231" y="1123228"/>
            <a:ext cx="10457492" cy="21306832"/>
            <a:chOff x="-849368" y="602007"/>
            <a:chExt cx="10785848" cy="230924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0FAA5C-B762-4CB0-9D29-8BEBDA835F9C}"/>
                </a:ext>
              </a:extLst>
            </p:cNvPr>
            <p:cNvGrpSpPr/>
            <p:nvPr/>
          </p:nvGrpSpPr>
          <p:grpSpPr>
            <a:xfrm>
              <a:off x="-849368" y="602007"/>
              <a:ext cx="10785848" cy="23092412"/>
              <a:chOff x="-849368" y="602007"/>
              <a:chExt cx="10785848" cy="2309241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EEC80D5-AED2-4F5E-A850-19C708E72E79}"/>
                  </a:ext>
                </a:extLst>
              </p:cNvPr>
              <p:cNvGrpSpPr/>
              <p:nvPr/>
            </p:nvGrpSpPr>
            <p:grpSpPr>
              <a:xfrm>
                <a:off x="-415691" y="1152105"/>
                <a:ext cx="10286766" cy="22542314"/>
                <a:chOff x="-415691" y="1152105"/>
                <a:chExt cx="10286766" cy="22542314"/>
              </a:xfrm>
            </p:grpSpPr>
            <p:pic>
              <p:nvPicPr>
                <p:cNvPr id="25" name="Picture 24" descr="Map of CONUS with blue and red grid lines on top that rotate differently.">
                  <a:extLst>
                    <a:ext uri="{FF2B5EF4-FFF2-40B4-BE49-F238E27FC236}">
                      <a16:creationId xmlns:a16="http://schemas.microsoft.com/office/drawing/2014/main" id="{99DB4685-4BE3-44B2-9A42-5E7B4C729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325" y="1152105"/>
                  <a:ext cx="10058400" cy="560091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4AF1668-2116-47EE-B50C-4DB1D54AB3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-415691" y="18093503"/>
                  <a:ext cx="10058400" cy="5600916"/>
                </a:xfrm>
                <a:prstGeom prst="rect">
                  <a:avLst/>
                </a:prstGeom>
              </p:spPr>
            </p:pic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127AD56-817E-42B6-9482-FDA647469FF8}"/>
                  </a:ext>
                </a:extLst>
              </p:cNvPr>
              <p:cNvCxnSpPr/>
              <p:nvPr/>
            </p:nvCxnSpPr>
            <p:spPr>
              <a:xfrm flipH="1">
                <a:off x="79920" y="759213"/>
                <a:ext cx="1515511" cy="5883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1218598-0C98-46AB-8882-51E4FE3626FB}"/>
                  </a:ext>
                </a:extLst>
              </p:cNvPr>
              <p:cNvCxnSpPr/>
              <p:nvPr/>
            </p:nvCxnSpPr>
            <p:spPr>
              <a:xfrm flipH="1">
                <a:off x="1034643" y="786335"/>
                <a:ext cx="1245139" cy="6046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203577-E8F2-4BB3-A72A-94F0E9705534}"/>
                  </a:ext>
                </a:extLst>
              </p:cNvPr>
              <p:cNvCxnSpPr/>
              <p:nvPr/>
            </p:nvCxnSpPr>
            <p:spPr>
              <a:xfrm flipH="1">
                <a:off x="2021967" y="789613"/>
                <a:ext cx="893534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F1CC143-7244-4543-9187-388F40FCE4BE}"/>
                  </a:ext>
                </a:extLst>
              </p:cNvPr>
              <p:cNvCxnSpPr/>
              <p:nvPr/>
            </p:nvCxnSpPr>
            <p:spPr>
              <a:xfrm flipH="1">
                <a:off x="2983161" y="789613"/>
                <a:ext cx="579195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4833F8C-1225-4F46-9EE9-377CB43F119F}"/>
                  </a:ext>
                </a:extLst>
              </p:cNvPr>
              <p:cNvCxnSpPr/>
              <p:nvPr/>
            </p:nvCxnSpPr>
            <p:spPr>
              <a:xfrm flipH="1">
                <a:off x="3908904" y="789613"/>
                <a:ext cx="292060" cy="6325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F4A4F93-1BC4-45E2-8A95-6F1F27132F1E}"/>
                  </a:ext>
                </a:extLst>
              </p:cNvPr>
              <p:cNvCxnSpPr/>
              <p:nvPr/>
            </p:nvCxnSpPr>
            <p:spPr>
              <a:xfrm>
                <a:off x="4834484" y="759213"/>
                <a:ext cx="78035" cy="633929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DD9C65C-7276-4178-8E95-5A3F0ADD86A7}"/>
                  </a:ext>
                </a:extLst>
              </p:cNvPr>
              <p:cNvCxnSpPr/>
              <p:nvPr/>
            </p:nvCxnSpPr>
            <p:spPr>
              <a:xfrm>
                <a:off x="5481224" y="759213"/>
                <a:ext cx="372456" cy="61510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55CC27-2B73-425D-908D-17314D49DB57}"/>
                  </a:ext>
                </a:extLst>
              </p:cNvPr>
              <p:cNvCxnSpPr/>
              <p:nvPr/>
            </p:nvCxnSpPr>
            <p:spPr>
              <a:xfrm>
                <a:off x="6119947" y="789613"/>
                <a:ext cx="717439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19E9665-4FCA-419D-9B30-46FE080F27D6}"/>
                  </a:ext>
                </a:extLst>
              </p:cNvPr>
              <p:cNvCxnSpPr/>
              <p:nvPr/>
            </p:nvCxnSpPr>
            <p:spPr>
              <a:xfrm>
                <a:off x="6748858" y="759213"/>
                <a:ext cx="1099742" cy="62960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5DCBA5C-A91E-410E-B9CB-2E13E385AC8F}"/>
                  </a:ext>
                </a:extLst>
              </p:cNvPr>
              <p:cNvCxnSpPr/>
              <p:nvPr/>
            </p:nvCxnSpPr>
            <p:spPr>
              <a:xfrm>
                <a:off x="7446546" y="789613"/>
                <a:ext cx="1389378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27E39F5-DAF7-426E-888B-FA53CF39F079}"/>
                  </a:ext>
                </a:extLst>
              </p:cNvPr>
              <p:cNvCxnSpPr/>
              <p:nvPr/>
            </p:nvCxnSpPr>
            <p:spPr>
              <a:xfrm>
                <a:off x="8124369" y="786335"/>
                <a:ext cx="1735839" cy="623850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46F113-93A2-4BBD-A364-6C7D2515C3B6}"/>
                  </a:ext>
                </a:extLst>
              </p:cNvPr>
              <p:cNvCxnSpPr/>
              <p:nvPr/>
            </p:nvCxnSpPr>
            <p:spPr>
              <a:xfrm>
                <a:off x="8808720" y="790575"/>
                <a:ext cx="1051488" cy="31439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52DED6B-503F-457D-AE3D-FAFB415E565F}"/>
                  </a:ext>
                </a:extLst>
              </p:cNvPr>
              <p:cNvCxnSpPr/>
              <p:nvPr/>
            </p:nvCxnSpPr>
            <p:spPr>
              <a:xfrm flipH="1">
                <a:off x="-849368" y="789613"/>
                <a:ext cx="1760447" cy="54016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88">
                <a:extLst>
                  <a:ext uri="{FF2B5EF4-FFF2-40B4-BE49-F238E27FC236}">
                    <a16:creationId xmlns:a16="http://schemas.microsoft.com/office/drawing/2014/main" id="{DCDFFED4-2671-4AEB-809E-D4908FF23AB7}"/>
                  </a:ext>
                </a:extLst>
              </p:cNvPr>
              <p:cNvSpPr/>
              <p:nvPr/>
            </p:nvSpPr>
            <p:spPr>
              <a:xfrm>
                <a:off x="-160020" y="602007"/>
                <a:ext cx="9475470" cy="942200"/>
              </a:xfrm>
              <a:custGeom>
                <a:avLst/>
                <a:gdLst>
                  <a:gd name="connsiteX0" fmla="*/ 8930640 w 8930640"/>
                  <a:gd name="connsiteY0" fmla="*/ 45720 h 829832"/>
                  <a:gd name="connsiteX1" fmla="*/ 8023860 w 8930640"/>
                  <a:gd name="connsiteY1" fmla="*/ 365760 h 829832"/>
                  <a:gd name="connsiteX2" fmla="*/ 6705600 w 8930640"/>
                  <a:gd name="connsiteY2" fmla="*/ 647700 h 829832"/>
                  <a:gd name="connsiteX3" fmla="*/ 5364480 w 8930640"/>
                  <a:gd name="connsiteY3" fmla="*/ 792480 h 829832"/>
                  <a:gd name="connsiteX4" fmla="*/ 4000500 w 8930640"/>
                  <a:gd name="connsiteY4" fmla="*/ 822960 h 829832"/>
                  <a:gd name="connsiteX5" fmla="*/ 2667000 w 8930640"/>
                  <a:gd name="connsiteY5" fmla="*/ 685800 h 829832"/>
                  <a:gd name="connsiteX6" fmla="*/ 1348740 w 8930640"/>
                  <a:gd name="connsiteY6" fmla="*/ 411480 h 829832"/>
                  <a:gd name="connsiteX7" fmla="*/ 0 w 8930640"/>
                  <a:gd name="connsiteY7" fmla="*/ 0 h 82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30640" h="829832">
                    <a:moveTo>
                      <a:pt x="8930640" y="45720"/>
                    </a:moveTo>
                    <a:cubicBezTo>
                      <a:pt x="8662670" y="155575"/>
                      <a:pt x="8394700" y="265430"/>
                      <a:pt x="8023860" y="365760"/>
                    </a:cubicBezTo>
                    <a:cubicBezTo>
                      <a:pt x="7653020" y="466090"/>
                      <a:pt x="7148830" y="576580"/>
                      <a:pt x="6705600" y="647700"/>
                    </a:cubicBezTo>
                    <a:cubicBezTo>
                      <a:pt x="6262370" y="718820"/>
                      <a:pt x="5815330" y="763270"/>
                      <a:pt x="5364480" y="792480"/>
                    </a:cubicBezTo>
                    <a:cubicBezTo>
                      <a:pt x="4913630" y="821690"/>
                      <a:pt x="4450080" y="840740"/>
                      <a:pt x="4000500" y="822960"/>
                    </a:cubicBezTo>
                    <a:cubicBezTo>
                      <a:pt x="3550920" y="805180"/>
                      <a:pt x="3108960" y="754380"/>
                      <a:pt x="2667000" y="685800"/>
                    </a:cubicBezTo>
                    <a:cubicBezTo>
                      <a:pt x="2225040" y="617220"/>
                      <a:pt x="1793240" y="525780"/>
                      <a:pt x="1348740" y="411480"/>
                    </a:cubicBezTo>
                    <a:cubicBezTo>
                      <a:pt x="904240" y="297180"/>
                      <a:pt x="120650" y="5588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u="sng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Freeform 94">
                <a:extLst>
                  <a:ext uri="{FF2B5EF4-FFF2-40B4-BE49-F238E27FC236}">
                    <a16:creationId xmlns:a16="http://schemas.microsoft.com/office/drawing/2014/main" id="{DCC407A2-287E-4875-90D4-1F066B5D89BA}"/>
                  </a:ext>
                </a:extLst>
              </p:cNvPr>
              <p:cNvSpPr/>
              <p:nvPr/>
            </p:nvSpPr>
            <p:spPr>
              <a:xfrm>
                <a:off x="-160020" y="1682115"/>
                <a:ext cx="9547059" cy="876459"/>
              </a:xfrm>
              <a:custGeom>
                <a:avLst/>
                <a:gdLst>
                  <a:gd name="connsiteX0" fmla="*/ 0 w 9547059"/>
                  <a:gd name="connsiteY0" fmla="*/ 0 h 876459"/>
                  <a:gd name="connsiteX1" fmla="*/ 708660 w 9547059"/>
                  <a:gd name="connsiteY1" fmla="*/ 243840 h 876459"/>
                  <a:gd name="connsiteX2" fmla="*/ 2133600 w 9547059"/>
                  <a:gd name="connsiteY2" fmla="*/ 617220 h 876459"/>
                  <a:gd name="connsiteX3" fmla="*/ 3566160 w 9547059"/>
                  <a:gd name="connsiteY3" fmla="*/ 807720 h 876459"/>
                  <a:gd name="connsiteX4" fmla="*/ 5029200 w 9547059"/>
                  <a:gd name="connsiteY4" fmla="*/ 876300 h 876459"/>
                  <a:gd name="connsiteX5" fmla="*/ 6477000 w 9547059"/>
                  <a:gd name="connsiteY5" fmla="*/ 792480 h 876459"/>
                  <a:gd name="connsiteX6" fmla="*/ 7932420 w 9547059"/>
                  <a:gd name="connsiteY6" fmla="*/ 556260 h 876459"/>
                  <a:gd name="connsiteX7" fmla="*/ 9334500 w 9547059"/>
                  <a:gd name="connsiteY7" fmla="*/ 152400 h 876459"/>
                  <a:gd name="connsiteX8" fmla="*/ 9517380 w 9547059"/>
                  <a:gd name="connsiteY8" fmla="*/ 91440 h 87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7059" h="876459">
                    <a:moveTo>
                      <a:pt x="0" y="0"/>
                    </a:moveTo>
                    <a:cubicBezTo>
                      <a:pt x="176530" y="70485"/>
                      <a:pt x="353060" y="140970"/>
                      <a:pt x="708660" y="243840"/>
                    </a:cubicBezTo>
                    <a:cubicBezTo>
                      <a:pt x="1064260" y="346710"/>
                      <a:pt x="1657350" y="523240"/>
                      <a:pt x="2133600" y="617220"/>
                    </a:cubicBezTo>
                    <a:cubicBezTo>
                      <a:pt x="2609850" y="711200"/>
                      <a:pt x="3083560" y="764540"/>
                      <a:pt x="3566160" y="807720"/>
                    </a:cubicBezTo>
                    <a:cubicBezTo>
                      <a:pt x="4048760" y="850900"/>
                      <a:pt x="4544060" y="878840"/>
                      <a:pt x="5029200" y="876300"/>
                    </a:cubicBezTo>
                    <a:cubicBezTo>
                      <a:pt x="5514340" y="873760"/>
                      <a:pt x="5993130" y="845820"/>
                      <a:pt x="6477000" y="792480"/>
                    </a:cubicBezTo>
                    <a:cubicBezTo>
                      <a:pt x="6960870" y="739140"/>
                      <a:pt x="7456170" y="662940"/>
                      <a:pt x="7932420" y="556260"/>
                    </a:cubicBezTo>
                    <a:cubicBezTo>
                      <a:pt x="8408670" y="449580"/>
                      <a:pt x="9070340" y="229870"/>
                      <a:pt x="9334500" y="152400"/>
                    </a:cubicBezTo>
                    <a:cubicBezTo>
                      <a:pt x="9598660" y="74930"/>
                      <a:pt x="9558020" y="83185"/>
                      <a:pt x="9517380" y="9144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u="sng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Freeform 95">
                <a:extLst>
                  <a:ext uri="{FF2B5EF4-FFF2-40B4-BE49-F238E27FC236}">
                    <a16:creationId xmlns:a16="http://schemas.microsoft.com/office/drawing/2014/main" id="{6E66ADA6-5BED-4B34-A047-01E0A35B1646}"/>
                  </a:ext>
                </a:extLst>
              </p:cNvPr>
              <p:cNvSpPr/>
              <p:nvPr/>
            </p:nvSpPr>
            <p:spPr>
              <a:xfrm>
                <a:off x="-373380" y="2710815"/>
                <a:ext cx="10035540" cy="895564"/>
              </a:xfrm>
              <a:custGeom>
                <a:avLst/>
                <a:gdLst>
                  <a:gd name="connsiteX0" fmla="*/ 10035540 w 10035540"/>
                  <a:gd name="connsiteY0" fmla="*/ 45720 h 895564"/>
                  <a:gd name="connsiteX1" fmla="*/ 9852660 w 10035540"/>
                  <a:gd name="connsiteY1" fmla="*/ 114300 h 895564"/>
                  <a:gd name="connsiteX2" fmla="*/ 9113520 w 10035540"/>
                  <a:gd name="connsiteY2" fmla="*/ 327660 h 895564"/>
                  <a:gd name="connsiteX3" fmla="*/ 7574280 w 10035540"/>
                  <a:gd name="connsiteY3" fmla="*/ 670560 h 895564"/>
                  <a:gd name="connsiteX4" fmla="*/ 6012180 w 10035540"/>
                  <a:gd name="connsiteY4" fmla="*/ 861060 h 895564"/>
                  <a:gd name="connsiteX5" fmla="*/ 4457700 w 10035540"/>
                  <a:gd name="connsiteY5" fmla="*/ 883920 h 895564"/>
                  <a:gd name="connsiteX6" fmla="*/ 2895600 w 10035540"/>
                  <a:gd name="connsiteY6" fmla="*/ 731520 h 895564"/>
                  <a:gd name="connsiteX7" fmla="*/ 1348740 w 10035540"/>
                  <a:gd name="connsiteY7" fmla="*/ 426720 h 895564"/>
                  <a:gd name="connsiteX8" fmla="*/ 0 w 10035540"/>
                  <a:gd name="connsiteY8" fmla="*/ 0 h 89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35540" h="895564">
                    <a:moveTo>
                      <a:pt x="10035540" y="45720"/>
                    </a:moveTo>
                    <a:cubicBezTo>
                      <a:pt x="10020935" y="56515"/>
                      <a:pt x="10006330" y="67310"/>
                      <a:pt x="9852660" y="114300"/>
                    </a:cubicBezTo>
                    <a:cubicBezTo>
                      <a:pt x="9698990" y="161290"/>
                      <a:pt x="9493250" y="234950"/>
                      <a:pt x="9113520" y="327660"/>
                    </a:cubicBezTo>
                    <a:cubicBezTo>
                      <a:pt x="8733790" y="420370"/>
                      <a:pt x="8091170" y="581660"/>
                      <a:pt x="7574280" y="670560"/>
                    </a:cubicBezTo>
                    <a:cubicBezTo>
                      <a:pt x="7057390" y="759460"/>
                      <a:pt x="6531610" y="825500"/>
                      <a:pt x="6012180" y="861060"/>
                    </a:cubicBezTo>
                    <a:cubicBezTo>
                      <a:pt x="5492750" y="896620"/>
                      <a:pt x="4977130" y="905510"/>
                      <a:pt x="4457700" y="883920"/>
                    </a:cubicBezTo>
                    <a:cubicBezTo>
                      <a:pt x="3938270" y="862330"/>
                      <a:pt x="3413760" y="807720"/>
                      <a:pt x="2895600" y="731520"/>
                    </a:cubicBezTo>
                    <a:cubicBezTo>
                      <a:pt x="2377440" y="655320"/>
                      <a:pt x="1831340" y="548640"/>
                      <a:pt x="1348740" y="426720"/>
                    </a:cubicBezTo>
                    <a:cubicBezTo>
                      <a:pt x="866140" y="304800"/>
                      <a:pt x="433070" y="15240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u="sng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Freeform 96">
                <a:extLst>
                  <a:ext uri="{FF2B5EF4-FFF2-40B4-BE49-F238E27FC236}">
                    <a16:creationId xmlns:a16="http://schemas.microsoft.com/office/drawing/2014/main" id="{3826B369-3382-4C9B-8FE9-AD8CCC9AE3FA}"/>
                  </a:ext>
                </a:extLst>
              </p:cNvPr>
              <p:cNvSpPr/>
              <p:nvPr/>
            </p:nvSpPr>
            <p:spPr>
              <a:xfrm>
                <a:off x="-487680" y="3769995"/>
                <a:ext cx="10370820" cy="872529"/>
              </a:xfrm>
              <a:custGeom>
                <a:avLst/>
                <a:gdLst>
                  <a:gd name="connsiteX0" fmla="*/ 10370820 w 10370820"/>
                  <a:gd name="connsiteY0" fmla="*/ 0 h 872529"/>
                  <a:gd name="connsiteX1" fmla="*/ 9509760 w 10370820"/>
                  <a:gd name="connsiteY1" fmla="*/ 281940 h 872529"/>
                  <a:gd name="connsiteX2" fmla="*/ 7856220 w 10370820"/>
                  <a:gd name="connsiteY2" fmla="*/ 640080 h 872529"/>
                  <a:gd name="connsiteX3" fmla="*/ 6202680 w 10370820"/>
                  <a:gd name="connsiteY3" fmla="*/ 845820 h 872529"/>
                  <a:gd name="connsiteX4" fmla="*/ 4518660 w 10370820"/>
                  <a:gd name="connsiteY4" fmla="*/ 853440 h 872529"/>
                  <a:gd name="connsiteX5" fmla="*/ 2865120 w 10370820"/>
                  <a:gd name="connsiteY5" fmla="*/ 693420 h 872529"/>
                  <a:gd name="connsiteX6" fmla="*/ 1211580 w 10370820"/>
                  <a:gd name="connsiteY6" fmla="*/ 358140 h 872529"/>
                  <a:gd name="connsiteX7" fmla="*/ 0 w 10370820"/>
                  <a:gd name="connsiteY7" fmla="*/ 7620 h 87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70820" h="872529">
                    <a:moveTo>
                      <a:pt x="10370820" y="0"/>
                    </a:moveTo>
                    <a:cubicBezTo>
                      <a:pt x="10149840" y="87630"/>
                      <a:pt x="9928860" y="175260"/>
                      <a:pt x="9509760" y="281940"/>
                    </a:cubicBezTo>
                    <a:cubicBezTo>
                      <a:pt x="9090660" y="388620"/>
                      <a:pt x="8407400" y="546100"/>
                      <a:pt x="7856220" y="640080"/>
                    </a:cubicBezTo>
                    <a:cubicBezTo>
                      <a:pt x="7305040" y="734060"/>
                      <a:pt x="6758940" y="810260"/>
                      <a:pt x="6202680" y="845820"/>
                    </a:cubicBezTo>
                    <a:cubicBezTo>
                      <a:pt x="5646420" y="881380"/>
                      <a:pt x="5074920" y="878840"/>
                      <a:pt x="4518660" y="853440"/>
                    </a:cubicBezTo>
                    <a:cubicBezTo>
                      <a:pt x="3962400" y="828040"/>
                      <a:pt x="3416300" y="775970"/>
                      <a:pt x="2865120" y="693420"/>
                    </a:cubicBezTo>
                    <a:cubicBezTo>
                      <a:pt x="2313940" y="610870"/>
                      <a:pt x="1689100" y="472440"/>
                      <a:pt x="1211580" y="358140"/>
                    </a:cubicBezTo>
                    <a:cubicBezTo>
                      <a:pt x="734060" y="243840"/>
                      <a:pt x="367030" y="125730"/>
                      <a:pt x="0" y="762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u="sng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Freeform 97">
                <a:extLst>
                  <a:ext uri="{FF2B5EF4-FFF2-40B4-BE49-F238E27FC236}">
                    <a16:creationId xmlns:a16="http://schemas.microsoft.com/office/drawing/2014/main" id="{5A04930E-04B7-41F3-8A00-E304EF5BFE62}"/>
                  </a:ext>
                </a:extLst>
              </p:cNvPr>
              <p:cNvSpPr/>
              <p:nvPr/>
            </p:nvSpPr>
            <p:spPr>
              <a:xfrm>
                <a:off x="-571677" y="4829027"/>
                <a:ext cx="10508157" cy="843495"/>
              </a:xfrm>
              <a:custGeom>
                <a:avLst/>
                <a:gdLst>
                  <a:gd name="connsiteX0" fmla="*/ 177 w 10508157"/>
                  <a:gd name="connsiteY0" fmla="*/ 148 h 843495"/>
                  <a:gd name="connsiteX1" fmla="*/ 160197 w 10508157"/>
                  <a:gd name="connsiteY1" fmla="*/ 45868 h 843495"/>
                  <a:gd name="connsiteX2" fmla="*/ 1036497 w 10508157"/>
                  <a:gd name="connsiteY2" fmla="*/ 312568 h 843495"/>
                  <a:gd name="connsiteX3" fmla="*/ 2789097 w 10508157"/>
                  <a:gd name="connsiteY3" fmla="*/ 663088 h 843495"/>
                  <a:gd name="connsiteX4" fmla="*/ 4595037 w 10508157"/>
                  <a:gd name="connsiteY4" fmla="*/ 830728 h 843495"/>
                  <a:gd name="connsiteX5" fmla="*/ 6355257 w 10508157"/>
                  <a:gd name="connsiteY5" fmla="*/ 807868 h 843495"/>
                  <a:gd name="connsiteX6" fmla="*/ 8130717 w 10508157"/>
                  <a:gd name="connsiteY6" fmla="*/ 617368 h 843495"/>
                  <a:gd name="connsiteX7" fmla="*/ 9860457 w 10508157"/>
                  <a:gd name="connsiteY7" fmla="*/ 198268 h 843495"/>
                  <a:gd name="connsiteX8" fmla="*/ 10508157 w 10508157"/>
                  <a:gd name="connsiteY8" fmla="*/ 15388 h 843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08157" h="843495">
                    <a:moveTo>
                      <a:pt x="177" y="148"/>
                    </a:moveTo>
                    <a:cubicBezTo>
                      <a:pt x="-6173" y="-3027"/>
                      <a:pt x="160197" y="45868"/>
                      <a:pt x="160197" y="45868"/>
                    </a:cubicBezTo>
                    <a:cubicBezTo>
                      <a:pt x="332917" y="97938"/>
                      <a:pt x="598347" y="209698"/>
                      <a:pt x="1036497" y="312568"/>
                    </a:cubicBezTo>
                    <a:cubicBezTo>
                      <a:pt x="1474647" y="415438"/>
                      <a:pt x="2196007" y="576728"/>
                      <a:pt x="2789097" y="663088"/>
                    </a:cubicBezTo>
                    <a:cubicBezTo>
                      <a:pt x="3382187" y="749448"/>
                      <a:pt x="4000677" y="806598"/>
                      <a:pt x="4595037" y="830728"/>
                    </a:cubicBezTo>
                    <a:cubicBezTo>
                      <a:pt x="5189397" y="854858"/>
                      <a:pt x="5765977" y="843428"/>
                      <a:pt x="6355257" y="807868"/>
                    </a:cubicBezTo>
                    <a:cubicBezTo>
                      <a:pt x="6944537" y="772308"/>
                      <a:pt x="7546517" y="718968"/>
                      <a:pt x="8130717" y="617368"/>
                    </a:cubicBezTo>
                    <a:cubicBezTo>
                      <a:pt x="8714917" y="515768"/>
                      <a:pt x="9464217" y="298598"/>
                      <a:pt x="9860457" y="198268"/>
                    </a:cubicBezTo>
                    <a:cubicBezTo>
                      <a:pt x="10256697" y="97938"/>
                      <a:pt x="10382427" y="56663"/>
                      <a:pt x="10508157" y="153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u="sng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Freeform 98">
                <a:extLst>
                  <a:ext uri="{FF2B5EF4-FFF2-40B4-BE49-F238E27FC236}">
                    <a16:creationId xmlns:a16="http://schemas.microsoft.com/office/drawing/2014/main" id="{83D2D810-A5FE-49D3-B810-69B5C729C4D0}"/>
                  </a:ext>
                </a:extLst>
              </p:cNvPr>
              <p:cNvSpPr/>
              <p:nvPr/>
            </p:nvSpPr>
            <p:spPr>
              <a:xfrm>
                <a:off x="-807720" y="5835015"/>
                <a:ext cx="10706100" cy="854006"/>
              </a:xfrm>
              <a:custGeom>
                <a:avLst/>
                <a:gdLst>
                  <a:gd name="connsiteX0" fmla="*/ 10706100 w 10706100"/>
                  <a:gd name="connsiteY0" fmla="*/ 91440 h 854006"/>
                  <a:gd name="connsiteX1" fmla="*/ 10393680 w 10706100"/>
                  <a:gd name="connsiteY1" fmla="*/ 182880 h 854006"/>
                  <a:gd name="connsiteX2" fmla="*/ 9464040 w 10706100"/>
                  <a:gd name="connsiteY2" fmla="*/ 419100 h 854006"/>
                  <a:gd name="connsiteX3" fmla="*/ 7589520 w 10706100"/>
                  <a:gd name="connsiteY3" fmla="*/ 739140 h 854006"/>
                  <a:gd name="connsiteX4" fmla="*/ 5715000 w 10706100"/>
                  <a:gd name="connsiteY4" fmla="*/ 853440 h 854006"/>
                  <a:gd name="connsiteX5" fmla="*/ 3817620 w 10706100"/>
                  <a:gd name="connsiteY5" fmla="*/ 769620 h 854006"/>
                  <a:gd name="connsiteX6" fmla="*/ 1935480 w 10706100"/>
                  <a:gd name="connsiteY6" fmla="*/ 495300 h 854006"/>
                  <a:gd name="connsiteX7" fmla="*/ 1028700 w 10706100"/>
                  <a:gd name="connsiteY7" fmla="*/ 297180 h 854006"/>
                  <a:gd name="connsiteX8" fmla="*/ 594360 w 10706100"/>
                  <a:gd name="connsiteY8" fmla="*/ 175260 h 854006"/>
                  <a:gd name="connsiteX9" fmla="*/ 0 w 10706100"/>
                  <a:gd name="connsiteY9" fmla="*/ 0 h 8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06100" h="854006">
                    <a:moveTo>
                      <a:pt x="10706100" y="91440"/>
                    </a:moveTo>
                    <a:cubicBezTo>
                      <a:pt x="10653395" y="109855"/>
                      <a:pt x="10393680" y="182880"/>
                      <a:pt x="10393680" y="182880"/>
                    </a:cubicBezTo>
                    <a:cubicBezTo>
                      <a:pt x="10186670" y="237490"/>
                      <a:pt x="9931400" y="326390"/>
                      <a:pt x="9464040" y="419100"/>
                    </a:cubicBezTo>
                    <a:cubicBezTo>
                      <a:pt x="8996680" y="511810"/>
                      <a:pt x="8214360" y="666750"/>
                      <a:pt x="7589520" y="739140"/>
                    </a:cubicBezTo>
                    <a:cubicBezTo>
                      <a:pt x="6964680" y="811530"/>
                      <a:pt x="6343650" y="848360"/>
                      <a:pt x="5715000" y="853440"/>
                    </a:cubicBezTo>
                    <a:cubicBezTo>
                      <a:pt x="5086350" y="858520"/>
                      <a:pt x="4447540" y="829310"/>
                      <a:pt x="3817620" y="769620"/>
                    </a:cubicBezTo>
                    <a:cubicBezTo>
                      <a:pt x="3187700" y="709930"/>
                      <a:pt x="2400300" y="574040"/>
                      <a:pt x="1935480" y="495300"/>
                    </a:cubicBezTo>
                    <a:cubicBezTo>
                      <a:pt x="1470660" y="416560"/>
                      <a:pt x="1252220" y="350520"/>
                      <a:pt x="1028700" y="297180"/>
                    </a:cubicBezTo>
                    <a:cubicBezTo>
                      <a:pt x="805180" y="243840"/>
                      <a:pt x="594360" y="175260"/>
                      <a:pt x="594360" y="175260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u="sng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118A28D-4E5E-464D-9907-E32EB25F6ACD}"/>
                </a:ext>
              </a:extLst>
            </p:cNvPr>
            <p:cNvSpPr/>
            <p:nvPr/>
          </p:nvSpPr>
          <p:spPr>
            <a:xfrm>
              <a:off x="6358007" y="3419754"/>
              <a:ext cx="141064" cy="16294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u="sng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2" name="Group 51" descr="Map of CONUS with blue and red grid lines on top that rotate differently."/>
          <p:cNvGrpSpPr/>
          <p:nvPr/>
        </p:nvGrpSpPr>
        <p:grpSpPr>
          <a:xfrm>
            <a:off x="857957" y="1128891"/>
            <a:ext cx="10457492" cy="6009860"/>
            <a:chOff x="-849368" y="602007"/>
            <a:chExt cx="10785848" cy="651350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809394-EFF8-45B1-8F24-9F5513A67B44}"/>
                </a:ext>
              </a:extLst>
            </p:cNvPr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23872A-A23C-4687-9B23-2621B7E0826F}"/>
                </a:ext>
              </a:extLst>
            </p:cNvPr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1338E07-8D2E-41EF-8053-D2D6170D3642}"/>
                </a:ext>
              </a:extLst>
            </p:cNvPr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67A6CFE-5860-459A-BE18-30BF3F312E1B}"/>
                </a:ext>
              </a:extLst>
            </p:cNvPr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92CE49-919B-437F-BD7C-848B848D3408}"/>
                </a:ext>
              </a:extLst>
            </p:cNvPr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D06F02-78AD-4B6C-A4C7-F2CF3D5F72E0}"/>
                </a:ext>
              </a:extLst>
            </p:cNvPr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AFB512-50E1-4330-874A-FC138DD49537}"/>
                </a:ext>
              </a:extLst>
            </p:cNvPr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94D2E9-EC32-4B18-A305-6B48EDB50DFD}"/>
                </a:ext>
              </a:extLst>
            </p:cNvPr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5342C3-F414-46AF-BC19-B859A3036ECA}"/>
                </a:ext>
              </a:extLst>
            </p:cNvPr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448838-0A0F-47D6-BC2E-CF342F9EE763}"/>
                </a:ext>
              </a:extLst>
            </p:cNvPr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11BDA3A-BD0C-48CB-A09D-680656A7505E}"/>
                </a:ext>
              </a:extLst>
            </p:cNvPr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B84897B-5BE5-49D9-BF5C-C1353170B68C}"/>
                </a:ext>
              </a:extLst>
            </p:cNvPr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1533E05-5D04-4E48-948F-D6C665A56917}"/>
                </a:ext>
              </a:extLst>
            </p:cNvPr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A1D3FBBA-354D-4EDC-800F-D8BEF167BF40}"/>
                </a:ext>
              </a:extLst>
            </p:cNvPr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Freeform 94">
              <a:extLst>
                <a:ext uri="{FF2B5EF4-FFF2-40B4-BE49-F238E27FC236}">
                  <a16:creationId xmlns:a16="http://schemas.microsoft.com/office/drawing/2014/main" id="{01A2CFFB-EB28-45CE-8CB0-1672826CC319}"/>
                </a:ext>
              </a:extLst>
            </p:cNvPr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reeform 95">
              <a:extLst>
                <a:ext uri="{FF2B5EF4-FFF2-40B4-BE49-F238E27FC236}">
                  <a16:creationId xmlns:a16="http://schemas.microsoft.com/office/drawing/2014/main" id="{2CFA0F56-6738-4824-AE63-84DCF421C71F}"/>
                </a:ext>
              </a:extLst>
            </p:cNvPr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 96">
              <a:extLst>
                <a:ext uri="{FF2B5EF4-FFF2-40B4-BE49-F238E27FC236}">
                  <a16:creationId xmlns:a16="http://schemas.microsoft.com/office/drawing/2014/main" id="{1D0D456E-72BD-48B1-B9AF-C56112B892D3}"/>
                </a:ext>
              </a:extLst>
            </p:cNvPr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Freeform 97">
              <a:extLst>
                <a:ext uri="{FF2B5EF4-FFF2-40B4-BE49-F238E27FC236}">
                  <a16:creationId xmlns:a16="http://schemas.microsoft.com/office/drawing/2014/main" id="{5D727E83-65EA-44F1-9CE0-F084D6ECEF50}"/>
                </a:ext>
              </a:extLst>
            </p:cNvPr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u="sng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Freeform 98">
              <a:extLst>
                <a:ext uri="{FF2B5EF4-FFF2-40B4-BE49-F238E27FC236}">
                  <a16:creationId xmlns:a16="http://schemas.microsoft.com/office/drawing/2014/main" id="{64179DF1-715E-40EA-90A4-FB20325E104F}"/>
                </a:ext>
              </a:extLst>
            </p:cNvPr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u="sng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E71ACBC2-036B-4E07-B6DC-27A884DE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67" dirty="0">
                <a:solidFill>
                  <a:srgbClr val="0086EA"/>
                </a:solidFill>
              </a:rPr>
              <a:t>ITRF2020</a:t>
            </a:r>
            <a:r>
              <a:rPr lang="en-US" sz="4267" dirty="0">
                <a:solidFill>
                  <a:sysClr val="windowText" lastClr="000000"/>
                </a:solidFill>
              </a:rPr>
              <a:t> or </a:t>
            </a:r>
            <a:r>
              <a:rPr lang="en-US" sz="4267" dirty="0">
                <a:solidFill>
                  <a:srgbClr val="C00000"/>
                </a:solidFill>
              </a:rPr>
              <a:t>NATRF2022</a:t>
            </a:r>
            <a:endParaRPr lang="en-US" sz="4267" dirty="0"/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D75D47AD-4465-42AC-A134-1A1622A5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16</a:t>
            </a:fld>
            <a:endParaRPr lang="en-US"/>
          </a:p>
        </p:txBody>
      </p:sp>
      <p:sp>
        <p:nvSpPr>
          <p:cNvPr id="51" name="Date Placeholder 3">
            <a:extLst>
              <a:ext uri="{FF2B5EF4-FFF2-40B4-BE49-F238E27FC236}">
                <a16:creationId xmlns:a16="http://schemas.microsoft.com/office/drawing/2014/main" id="{19CEADCE-9A8B-4766-B936-4CF50C21DEB5}"/>
              </a:ext>
            </a:extLst>
          </p:cNvPr>
          <p:cNvSpPr txBox="1">
            <a:spLocks/>
          </p:cNvSpPr>
          <p:nvPr/>
        </p:nvSpPr>
        <p:spPr>
          <a:xfrm>
            <a:off x="762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07/30/2024</a:t>
            </a:r>
          </a:p>
        </p:txBody>
      </p:sp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48362064-F7EC-44E3-86E9-D97F8FE7AEEE}"/>
              </a:ext>
            </a:extLst>
          </p:cNvPr>
          <p:cNvSpPr txBox="1">
            <a:spLocks/>
          </p:cNvSpPr>
          <p:nvPr/>
        </p:nvSpPr>
        <p:spPr>
          <a:xfrm>
            <a:off x="4318000" y="65087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2024 MAPPS Conference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53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8000" decel="8000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 of CONUS with small black arrows on top of i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198" y="1606429"/>
            <a:ext cx="7997603" cy="476377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24879"/>
            <a:ext cx="12034684" cy="114300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Residual Velocities – NATRF2022/CONUS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75F232-1ABB-48EA-A1B0-7009B198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3D538F9-49A3-B84F-B36B-A7030CDE5D5B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/>
              </a:rPr>
              <a:pPr defTabSz="609585"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FB728D1-CAA1-49EE-BF69-1B7184DB4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07/30/2024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04F25E-8CC9-4C13-943D-094412968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2024 MAPPS Conference</a:t>
            </a:r>
          </a:p>
        </p:txBody>
      </p:sp>
    </p:spTree>
    <p:extLst>
      <p:ext uri="{BB962C8B-B14F-4D97-AF65-F5344CB8AC3E}">
        <p14:creationId xmlns:p14="http://schemas.microsoft.com/office/powerpoint/2010/main" val="791523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Content Placeholder 2"/>
          <p:cNvSpPr txBox="1">
            <a:spLocks/>
          </p:cNvSpPr>
          <p:nvPr/>
        </p:nvSpPr>
        <p:spPr bwMode="auto">
          <a:xfrm>
            <a:off x="2384430" y="1524004"/>
            <a:ext cx="4184533" cy="519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457189" lvl="1" indent="0">
              <a:buNone/>
            </a:pPr>
            <a:r>
              <a:rPr lang="en-US" altLang="en-US" sz="2400" u="sng" dirty="0">
                <a:cs typeface="Times New Roman" panose="02020603050405020304" pitchFamily="18" charset="0"/>
              </a:rPr>
              <a:t>The Old:</a:t>
            </a:r>
          </a:p>
          <a:p>
            <a:pPr marL="457189" lvl="1" indent="0"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NAVD 88</a:t>
            </a:r>
          </a:p>
          <a:p>
            <a:pPr marL="457189" lvl="1" indent="0"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PRVD 02</a:t>
            </a:r>
          </a:p>
          <a:p>
            <a:pPr marL="457189" lvl="1" indent="0"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VIVD09</a:t>
            </a:r>
          </a:p>
          <a:p>
            <a:pPr marL="457189" lvl="1" indent="0"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ASVD02</a:t>
            </a:r>
          </a:p>
          <a:p>
            <a:pPr marL="457189" lvl="1" indent="0"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NMVD03</a:t>
            </a:r>
          </a:p>
          <a:p>
            <a:pPr marL="457189" lvl="1" indent="0"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GUVD04</a:t>
            </a:r>
          </a:p>
          <a:p>
            <a:pPr marL="457189" lvl="1" indent="0"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IGLD 85</a:t>
            </a:r>
          </a:p>
          <a:p>
            <a:pPr marL="457189" lvl="1" indent="0"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IGSN71</a:t>
            </a:r>
          </a:p>
          <a:p>
            <a:pPr marL="457189" lvl="1" indent="0"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GEOID18</a:t>
            </a:r>
          </a:p>
          <a:p>
            <a:pPr marL="457189" lvl="1" indent="0"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DEFLEC18</a:t>
            </a:r>
          </a:p>
          <a:p>
            <a:pPr marL="457189" lvl="1" indent="0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240215" y="1524005"/>
            <a:ext cx="6324600" cy="204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457189" lvl="1" indent="0">
              <a:buNone/>
            </a:pPr>
            <a:r>
              <a:rPr lang="en-US" altLang="en-US" sz="2400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New:</a:t>
            </a:r>
            <a:endParaRPr lang="en-US" alt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lvl="1" indent="0">
              <a:buNone/>
            </a:pPr>
            <a:r>
              <a:rPr lang="en-US" alt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North American-Pacific </a:t>
            </a:r>
            <a:r>
              <a:rPr lang="en-US" altLang="en-US" sz="2400" b="1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Geopotential</a:t>
            </a:r>
            <a:r>
              <a:rPr lang="en-US" alt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i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Datum</a:t>
            </a:r>
            <a:r>
              <a:rPr lang="en-US" alt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2022 (NAPGD2022)</a:t>
            </a:r>
          </a:p>
          <a:p>
            <a:pPr marL="457189" lvl="1" indent="0">
              <a:buNone/>
            </a:pPr>
            <a:endParaRPr lang="en-US" alt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lvl="1" indent="0">
              <a:buNone/>
            </a:pPr>
            <a:endParaRPr lang="en-US" alt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lvl="1" indent="0">
              <a:buNone/>
            </a:pPr>
            <a:endParaRPr lang="en-US" alt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endParaRPr lang="en-US" alt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343" y="1990729"/>
            <a:ext cx="1886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Orthometric</a:t>
            </a:r>
          </a:p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9343" y="3188692"/>
            <a:ext cx="180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</a:p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Orthometric</a:t>
            </a:r>
          </a:p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Heights</a:t>
            </a:r>
          </a:p>
        </p:txBody>
      </p:sp>
      <p:sp>
        <p:nvSpPr>
          <p:cNvPr id="5" name="Left Brac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13377" y="2514603"/>
            <a:ext cx="258403" cy="20478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9343" y="4602099"/>
            <a:ext cx="1451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</a:p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9343" y="5148447"/>
            <a:ext cx="128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9343" y="5448574"/>
            <a:ext cx="1856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</a:t>
            </a:r>
          </a:p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Undulations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9343" y="5965739"/>
            <a:ext cx="178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Deflections of</a:t>
            </a:r>
          </a:p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Vertical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10730" y="3087226"/>
            <a:ext cx="5222520" cy="2246769"/>
          </a:xfrm>
          <a:prstGeom prst="rect">
            <a:avLst/>
          </a:prstGeom>
          <a:noFill/>
          <a:ln w="158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A HUGE component of this </a:t>
            </a:r>
          </a:p>
          <a:p>
            <a:r>
              <a:rPr lang="en-US" sz="2800" b="1" dirty="0"/>
              <a:t>effort is  </a:t>
            </a:r>
            <a:r>
              <a:rPr lang="en-US" sz="2800" b="1" u="sng" dirty="0"/>
              <a:t>GRAV-D</a:t>
            </a:r>
            <a:r>
              <a:rPr lang="en-US" sz="2800" b="1" dirty="0"/>
              <a:t>:  </a:t>
            </a:r>
          </a:p>
          <a:p>
            <a:endParaRPr lang="en-US" sz="2800" b="1" dirty="0"/>
          </a:p>
          <a:p>
            <a:r>
              <a:rPr lang="en-US" sz="2800" b="1" dirty="0">
                <a:solidFill>
                  <a:srgbClr val="FF0000"/>
                </a:solidFill>
              </a:rPr>
              <a:t>G</a:t>
            </a:r>
            <a:r>
              <a:rPr lang="en-US" sz="2800" b="1" dirty="0"/>
              <a:t>ravity for the </a:t>
            </a:r>
            <a:r>
              <a:rPr lang="en-US" sz="2800" b="1" dirty="0">
                <a:solidFill>
                  <a:srgbClr val="FF0000"/>
                </a:solidFill>
              </a:rPr>
              <a:t>R</a:t>
            </a:r>
            <a:r>
              <a:rPr lang="en-US" sz="2800" b="1" dirty="0"/>
              <a:t>edefinition of </a:t>
            </a:r>
          </a:p>
          <a:p>
            <a:r>
              <a:rPr lang="en-US" sz="2800" b="1" dirty="0"/>
              <a:t>the </a:t>
            </a:r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b="1" dirty="0"/>
              <a:t>merican </a:t>
            </a:r>
            <a:r>
              <a:rPr lang="en-US" sz="2800" b="1" dirty="0">
                <a:solidFill>
                  <a:srgbClr val="FF0000"/>
                </a:solidFill>
              </a:rPr>
              <a:t>V</a:t>
            </a:r>
            <a:r>
              <a:rPr lang="en-US" sz="2800" b="1" dirty="0"/>
              <a:t>ertical </a:t>
            </a:r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2800" b="1" dirty="0"/>
              <a:t>atum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C424BBE0-B37A-452B-AA42-9A4E117B6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751" y="641861"/>
            <a:ext cx="11204240" cy="1470025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Modernize? NAVD 88 and Heights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BA9460D-ACB5-4AE3-8FB9-E64B386FC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B8867-AFC4-4266-85DE-DA094D8EB81D}"/>
              </a:ext>
            </a:extLst>
          </p:cNvPr>
          <p:cNvSpPr txBox="1"/>
          <p:nvPr/>
        </p:nvSpPr>
        <p:spPr>
          <a:xfrm>
            <a:off x="4325970" y="3188692"/>
            <a:ext cx="2640762" cy="345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lvl="1" indent="0">
              <a:buNone/>
            </a:pPr>
            <a:r>
              <a:rPr lang="en-US" alt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include:</a:t>
            </a:r>
          </a:p>
          <a:p>
            <a:pPr lvl="1">
              <a:spcBef>
                <a:spcPts val="0"/>
              </a:spcBef>
            </a:pPr>
            <a:endParaRPr lang="en-US" altLang="en-US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endParaRPr lang="en-US" altLang="en-US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</a:pPr>
            <a:endParaRPr lang="en-US" altLang="en-US"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500"/>
              </a:spcBef>
            </a:pPr>
            <a:r>
              <a:rPr lang="en-US" alt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DEM2022</a:t>
            </a:r>
          </a:p>
          <a:p>
            <a:pPr lvl="1">
              <a:spcBef>
                <a:spcPts val="500"/>
              </a:spcBef>
            </a:pPr>
            <a:r>
              <a:rPr lang="en-US" alt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GRAV2022</a:t>
            </a:r>
          </a:p>
          <a:p>
            <a:pPr lvl="1">
              <a:spcBef>
                <a:spcPts val="500"/>
              </a:spcBef>
            </a:pPr>
            <a:r>
              <a:rPr lang="en-US" alt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GEOID2022</a:t>
            </a:r>
          </a:p>
          <a:p>
            <a:pPr lvl="1">
              <a:spcBef>
                <a:spcPts val="500"/>
              </a:spcBef>
            </a:pPr>
            <a:r>
              <a:rPr lang="en-US" altLang="en-US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DEFLEC2022</a:t>
            </a:r>
          </a:p>
          <a:p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5CC8269D-06A7-4AD8-A5A9-34D7CB59568C}"/>
              </a:ext>
            </a:extLst>
          </p:cNvPr>
          <p:cNvSpPr txBox="1">
            <a:spLocks/>
          </p:cNvSpPr>
          <p:nvPr/>
        </p:nvSpPr>
        <p:spPr>
          <a:xfrm>
            <a:off x="762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07/30/2024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C100668-AE6D-49FC-A7A0-DDD0211B958B}"/>
              </a:ext>
            </a:extLst>
          </p:cNvPr>
          <p:cNvSpPr txBox="1">
            <a:spLocks/>
          </p:cNvSpPr>
          <p:nvPr/>
        </p:nvSpPr>
        <p:spPr>
          <a:xfrm>
            <a:off x="4318000" y="65087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2024 MAPPS Conference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4C18F7-2850-4744-BA37-F459C34D1E41}"/>
              </a:ext>
            </a:extLst>
          </p:cNvPr>
          <p:cNvSpPr txBox="1"/>
          <p:nvPr/>
        </p:nvSpPr>
        <p:spPr>
          <a:xfrm>
            <a:off x="7340385" y="5444319"/>
            <a:ext cx="4163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One Vertical Datum;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Pole-to-Equator!</a:t>
            </a:r>
          </a:p>
        </p:txBody>
      </p:sp>
    </p:spTree>
    <p:extLst>
      <p:ext uri="{BB962C8B-B14F-4D97-AF65-F5344CB8AC3E}">
        <p14:creationId xmlns:p14="http://schemas.microsoft.com/office/powerpoint/2010/main" val="20438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7045D-16F5-DB48-766A-5402E5834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04" y="349249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GRAV-D Improves Gravity Models</a:t>
            </a:r>
            <a:endParaRPr lang="en-US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E2965-E4CC-F432-DA86-C43D6B9E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Airborne gravimeter flown at 20,000 feet.</a:t>
            </a:r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the Earth’s gravity field with sufficient density and accuracy to create a geoid model over ¼ of the Earth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Covers the US and </a:t>
            </a:r>
            <a:r>
              <a:rPr lang="en-US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its Territories.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93676-2BBF-53E3-737D-9C355C404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4C1C367-1155-47A8-B187-ABB1E4FCD3DE}" type="slidenum">
              <a:rPr lang="en-US" altLang="en-US" sz="160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 sz="1600" dirty="0">
              <a:ea typeface="MS PGothic" panose="020B0600070205080204" pitchFamily="34" charset="-128"/>
            </a:endParaRPr>
          </a:p>
        </p:txBody>
      </p:sp>
      <p:pic>
        <p:nvPicPr>
          <p:cNvPr id="8" name="Picture 7" descr="Image of GRAV-D Project Plan Cover Page">
            <a:extLst>
              <a:ext uri="{FF2B5EF4-FFF2-40B4-BE49-F238E27FC236}">
                <a16:creationId xmlns:a16="http://schemas.microsoft.com/office/drawing/2014/main" id="{27378A7C-436C-F022-BE4E-09E40726D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050" y="3162366"/>
            <a:ext cx="2406550" cy="30015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E2877C-183B-5F66-3BA8-C1190F0C97A7}"/>
              </a:ext>
            </a:extLst>
          </p:cNvPr>
          <p:cNvSpPr txBox="1"/>
          <p:nvPr/>
        </p:nvSpPr>
        <p:spPr>
          <a:xfrm>
            <a:off x="3684104" y="623175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/>
                <a:ea typeface="MS PGothic" panose="020B0600070205080204" pitchFamily="34" charset="-128"/>
              </a:rPr>
              <a:t>https://www.ngs.noaa.gov/GRAV-D/pubs/GRAV-D_v2007_12_19.pdf</a:t>
            </a:r>
          </a:p>
        </p:txBody>
      </p:sp>
      <p:pic>
        <p:nvPicPr>
          <p:cNvPr id="14" name="Picture 13" descr="image of proposed GEOID2022 extents">
            <a:extLst>
              <a:ext uri="{FF2B5EF4-FFF2-40B4-BE49-F238E27FC236}">
                <a16:creationId xmlns:a16="http://schemas.microsoft.com/office/drawing/2014/main" id="{DEAC21AE-FFB2-2636-042A-EC11D40E8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795" y="3429000"/>
            <a:ext cx="3004186" cy="2734943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C0B1C90-DA16-4F7F-A571-CF0BFFF5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07/30/2024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E9EEC66-EDD3-4F49-B28E-434AF664A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2024 MAPPS Conference</a:t>
            </a:r>
          </a:p>
        </p:txBody>
      </p:sp>
    </p:spTree>
    <p:extLst>
      <p:ext uri="{BB962C8B-B14F-4D97-AF65-F5344CB8AC3E}">
        <p14:creationId xmlns:p14="http://schemas.microsoft.com/office/powerpoint/2010/main" val="232734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B752C7-D6D3-4701-BF05-E5D859935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2427"/>
            <a:ext cx="10972800" cy="81521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2E97"/>
                </a:solidFill>
                <a:latin typeface="+mn-lt"/>
              </a:rPr>
              <a:t>Bottom Line Up Front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3FF50D-B072-4420-A42A-BCEBCC492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6028"/>
            <a:ext cx="10750475" cy="595097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5100" dirty="0">
                <a:solidFill>
                  <a:srgbClr val="002E97"/>
                </a:solidFill>
                <a:latin typeface="+mn-lt"/>
              </a:rPr>
              <a:t>If you do geospatial work in the USA…and you reference the National Spatial Reference System…</a:t>
            </a:r>
          </a:p>
          <a:p>
            <a:pPr marL="0" indent="0">
              <a:buNone/>
            </a:pPr>
            <a:r>
              <a:rPr lang="en-US" sz="5100" dirty="0">
                <a:solidFill>
                  <a:srgbClr val="002E97"/>
                </a:solidFill>
                <a:latin typeface="+mn-lt"/>
              </a:rPr>
              <a:t>	</a:t>
            </a:r>
            <a:r>
              <a:rPr lang="en-US" sz="4500" dirty="0">
                <a:solidFill>
                  <a:srgbClr val="002E97"/>
                </a:solidFill>
                <a:latin typeface="+mn-lt"/>
              </a:rPr>
              <a:t>Every product you’ve ever made…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rgbClr val="002E97"/>
                </a:solidFill>
                <a:latin typeface="+mn-lt"/>
              </a:rPr>
              <a:t>every survey…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rgbClr val="002E97"/>
                </a:solidFill>
                <a:latin typeface="+mn-lt"/>
              </a:rPr>
              <a:t>every map…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rgbClr val="002E97"/>
                </a:solidFill>
                <a:latin typeface="+mn-lt"/>
              </a:rPr>
              <a:t>every lidar point cloud…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rgbClr val="002E97"/>
                </a:solidFill>
                <a:latin typeface="+mn-lt"/>
              </a:rPr>
              <a:t>every image…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rgbClr val="002E97"/>
                </a:solidFill>
                <a:latin typeface="+mn-lt"/>
              </a:rPr>
              <a:t>every DEM…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rgbClr val="002E97"/>
                </a:solidFill>
                <a:latin typeface="+mn-lt"/>
              </a:rPr>
              <a:t>WILL have </a:t>
            </a:r>
            <a:r>
              <a:rPr lang="en-US" sz="4500" b="1" i="1" dirty="0">
                <a:solidFill>
                  <a:srgbClr val="FF0000"/>
                </a:solidFill>
                <a:latin typeface="+mn-lt"/>
              </a:rPr>
              <a:t>outdated</a:t>
            </a:r>
            <a:r>
              <a:rPr lang="en-US" sz="4500" dirty="0">
                <a:latin typeface="+mn-lt"/>
              </a:rPr>
              <a:t> </a:t>
            </a:r>
            <a:r>
              <a:rPr lang="en-US" sz="4500" dirty="0">
                <a:solidFill>
                  <a:srgbClr val="002E97"/>
                </a:solidFill>
                <a:latin typeface="+mn-lt"/>
              </a:rPr>
              <a:t>coordinates on it in the next few years.</a:t>
            </a:r>
          </a:p>
          <a:p>
            <a:pPr marL="609585" lvl="1" indent="0" algn="ctr">
              <a:buNone/>
            </a:pPr>
            <a:endParaRPr lang="en-US" sz="4400" dirty="0">
              <a:solidFill>
                <a:srgbClr val="002E97"/>
              </a:solidFill>
              <a:latin typeface="+mn-lt"/>
            </a:endParaRPr>
          </a:p>
          <a:p>
            <a:pPr marL="609585" lvl="1" indent="0" algn="ctr">
              <a:buNone/>
            </a:pPr>
            <a:r>
              <a:rPr lang="en-US" sz="4400" dirty="0">
                <a:solidFill>
                  <a:srgbClr val="002E97"/>
                </a:solidFill>
                <a:latin typeface="+mn-lt"/>
              </a:rPr>
              <a:t>Let’s talk about what this means, why it is happening, and how it will affect things going forward</a:t>
            </a:r>
          </a:p>
          <a:p>
            <a:endParaRPr lang="en-US" dirty="0"/>
          </a:p>
        </p:txBody>
      </p:sp>
      <p:pic>
        <p:nvPicPr>
          <p:cNvPr id="4" name="Picture 3" descr="The earth">
            <a:extLst>
              <a:ext uri="{FF2B5EF4-FFF2-40B4-BE49-F238E27FC236}">
                <a16:creationId xmlns:a16="http://schemas.microsoft.com/office/drawing/2014/main" id="{753BE8EC-309A-4F71-9771-A1B79AD6DC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94" r="22605"/>
          <a:stretch/>
        </p:blipFill>
        <p:spPr>
          <a:xfrm>
            <a:off x="3373747" y="1446028"/>
            <a:ext cx="5288244" cy="4605320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E9509B-1DC3-4A5E-BEEA-D2883369D0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6157" y="6496112"/>
            <a:ext cx="2844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07/30/2024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3A3CC6-3B6D-43BA-82DD-59A3F95C1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84497" y="6538913"/>
            <a:ext cx="3860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2024 MAPPS Conference</a:t>
            </a:r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4E0390F6-6013-4947-9DB2-D3011A16C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8021" y="6474471"/>
            <a:ext cx="2844800" cy="365125"/>
          </a:xfrm>
        </p:spPr>
        <p:txBody>
          <a:bodyPr/>
          <a:lstStyle/>
          <a:p>
            <a:pPr defTabSz="609585"/>
            <a:fld id="{D3D538F9-49A3-B84F-B36B-A7030CDE5D5B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/>
              </a:rPr>
              <a:pPr defTabSz="609585"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752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t="13576" r="21631" b="28639"/>
          <a:stretch>
            <a:fillRect/>
          </a:stretch>
        </p:blipFill>
        <p:spPr bwMode="auto">
          <a:xfrm>
            <a:off x="4759093" y="4977622"/>
            <a:ext cx="2068513" cy="1506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101600" y="228600"/>
            <a:ext cx="11974286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GRAV-D is Completed Throughout the US</a:t>
            </a: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116114" y="1371599"/>
            <a:ext cx="5245099" cy="230113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sz="2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Entire</a:t>
            </a: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 and all its territories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Square Kilometers: 15.6 million</a:t>
            </a:r>
          </a:p>
          <a:p>
            <a:pPr lvl="2">
              <a:defRPr/>
            </a:pPr>
            <a:r>
              <a:rPr lang="en-US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3,854,843,950.9 acres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for NAPGD2022 Development</a:t>
            </a:r>
            <a:endParaRPr lang="en-US" alt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~200 km buffer around territory or shelf break if possible</a:t>
            </a:r>
          </a:p>
        </p:txBody>
      </p:sp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r="4433" b="21078"/>
          <a:stretch>
            <a:fillRect/>
          </a:stretch>
        </p:blipFill>
        <p:spPr bwMode="auto">
          <a:xfrm>
            <a:off x="5257800" y="1371601"/>
            <a:ext cx="5245100" cy="3560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7" t="17622" r="14185" b="23380"/>
          <a:stretch>
            <a:fillRect/>
          </a:stretch>
        </p:blipFill>
        <p:spPr bwMode="auto">
          <a:xfrm>
            <a:off x="749299" y="3672734"/>
            <a:ext cx="3883703" cy="2854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9" t="21895" r="30852" b="36510"/>
          <a:stretch>
            <a:fillRect/>
          </a:stretch>
        </p:blipFill>
        <p:spPr bwMode="auto">
          <a:xfrm>
            <a:off x="8189680" y="4977623"/>
            <a:ext cx="1331912" cy="147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0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3" t="36510" r="40215" b="36510"/>
          <a:stretch>
            <a:fillRect/>
          </a:stretch>
        </p:blipFill>
        <p:spPr bwMode="auto">
          <a:xfrm>
            <a:off x="6840306" y="4977622"/>
            <a:ext cx="1349375" cy="1011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91A141-B315-4E20-904C-C8FFABB683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5739" y="4985011"/>
            <a:ext cx="1839950" cy="1422094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9CA5C74-DB9E-46A1-ACC9-A9B0D7E04C6D}"/>
              </a:ext>
            </a:extLst>
          </p:cNvPr>
          <p:cNvSpPr txBox="1">
            <a:spLocks/>
          </p:cNvSpPr>
          <p:nvPr/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3D538F9-49A3-B84F-B36B-A7030CDE5D5B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r"/>
              <a:t>20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213B28A-F540-462D-B654-DE9F1128C4C5}"/>
              </a:ext>
            </a:extLst>
          </p:cNvPr>
          <p:cNvSpPr txBox="1">
            <a:spLocks/>
          </p:cNvSpPr>
          <p:nvPr/>
        </p:nvSpPr>
        <p:spPr>
          <a:xfrm>
            <a:off x="762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07/30/2024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FBC529B-C34A-4DE4-A345-F775C31170E2}"/>
              </a:ext>
            </a:extLst>
          </p:cNvPr>
          <p:cNvSpPr txBox="1">
            <a:spLocks/>
          </p:cNvSpPr>
          <p:nvPr/>
        </p:nvSpPr>
        <p:spPr>
          <a:xfrm>
            <a:off x="4318000" y="65087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2024 MAPPS Conference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34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Box 1"/>
          <p:cNvSpPr txBox="1">
            <a:spLocks noGrp="1"/>
          </p:cNvSpPr>
          <p:nvPr>
            <p:ph type="title"/>
          </p:nvPr>
        </p:nvSpPr>
        <p:spPr>
          <a:xfrm>
            <a:off x="1627790" y="623901"/>
            <a:ext cx="8936419" cy="800219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rot="0" spcFirstLastPara="0" vertOverflow="overflow" horzOverflow="overflow" vert="horz" wrap="none" lIns="60959" tIns="60960" rIns="60959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NAPGD2022 Geopotential Datum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402EEE-3616-4F19-A851-D43E6CB08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93776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Defined from satellite, airborne, &amp; terrestrial gravity observations, along with satellite altimetry</a:t>
            </a:r>
          </a:p>
          <a:p>
            <a:r>
              <a:rPr lang="en-US" dirty="0">
                <a:solidFill>
                  <a:schemeClr val="tx2"/>
                </a:solidFill>
              </a:rPr>
              <a:t>Models include: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Geopotential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Geoid	    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Deflection of Vertical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Gravity</a:t>
            </a:r>
          </a:p>
          <a:p>
            <a:r>
              <a:rPr lang="en-US" dirty="0">
                <a:solidFill>
                  <a:schemeClr val="tx2"/>
                </a:solidFill>
              </a:rPr>
              <a:t>Primary access to datum will be via GNSS</a:t>
            </a:r>
          </a:p>
          <a:p>
            <a:r>
              <a:rPr lang="en-US" dirty="0">
                <a:solidFill>
                  <a:schemeClr val="tx2"/>
                </a:solidFill>
              </a:rPr>
              <a:t>Unified datum for off-shore, near-shore &amp; on-shore</a:t>
            </a:r>
          </a:p>
          <a:p>
            <a:r>
              <a:rPr lang="en-US" dirty="0">
                <a:solidFill>
                  <a:schemeClr val="tx2"/>
                </a:solidFill>
              </a:rPr>
              <a:t>Consistent access to the same datum for all US and territories</a:t>
            </a:r>
          </a:p>
          <a:p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8E929CE-C324-4BE1-BD60-C96D2D9935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60" y="2048257"/>
            <a:ext cx="6321720" cy="316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0AB1BD-1A9C-4F6D-9BA0-64373180ABE8}"/>
              </a:ext>
            </a:extLst>
          </p:cNvPr>
          <p:cNvSpPr txBox="1"/>
          <p:nvPr/>
        </p:nvSpPr>
        <p:spPr>
          <a:xfrm>
            <a:off x="5547360" y="5257800"/>
            <a:ext cx="6644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000" dirty="0">
                <a:solidFill>
                  <a:prstClr val="black"/>
                </a:solidFill>
                <a:latin typeface="Arial" panose="020B0604020202020204"/>
              </a:rPr>
              <a:t>Geoid undulations from the alpha GEOID2022 model </a:t>
            </a:r>
          </a:p>
          <a:p>
            <a:pPr algn="ctr" defTabSz="609585"/>
            <a:r>
              <a:rPr lang="en-US" sz="2400" dirty="0">
                <a:solidFill>
                  <a:srgbClr val="C00000"/>
                </a:solidFill>
                <a:latin typeface="Arial" panose="020B060402020202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https://alpha.ngs.noaa.gov/GEOID2022/</a:t>
            </a:r>
            <a:r>
              <a:rPr lang="en-US" sz="2400" dirty="0">
                <a:solidFill>
                  <a:srgbClr val="C00000"/>
                </a:solidFill>
                <a:latin typeface="Arial" panose="020B0604020202020204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9330D-427C-4F40-9864-8D2684DD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3D538F9-49A3-B84F-B36B-A7030CDE5D5B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/>
              </a:rPr>
              <a:pPr defTabSz="609585"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7159824-036A-4357-9FE6-61A353142725}"/>
              </a:ext>
            </a:extLst>
          </p:cNvPr>
          <p:cNvSpPr txBox="1">
            <a:spLocks/>
          </p:cNvSpPr>
          <p:nvPr/>
        </p:nvSpPr>
        <p:spPr>
          <a:xfrm>
            <a:off x="762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07/30/2024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27F4ADA-9F55-4F19-8A03-598CB8C62C67}"/>
              </a:ext>
            </a:extLst>
          </p:cNvPr>
          <p:cNvSpPr txBox="1">
            <a:spLocks/>
          </p:cNvSpPr>
          <p:nvPr/>
        </p:nvSpPr>
        <p:spPr>
          <a:xfrm>
            <a:off x="4318000" y="65087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2024 MAPPS Conference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98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63" y="313041"/>
            <a:ext cx="11919473" cy="11430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Geoid, Ellipsoid and Orthometric Heights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6986D8-3253-4AF7-983E-336F3119B2E9}"/>
              </a:ext>
            </a:extLst>
          </p:cNvPr>
          <p:cNvGrpSpPr/>
          <p:nvPr/>
        </p:nvGrpSpPr>
        <p:grpSpPr>
          <a:xfrm>
            <a:off x="2184400" y="1697612"/>
            <a:ext cx="7902913" cy="4479825"/>
            <a:chOff x="2050472" y="1288473"/>
            <a:chExt cx="8477514" cy="4845153"/>
          </a:xfrm>
        </p:grpSpPr>
        <p:sp>
          <p:nvSpPr>
            <p:cNvPr id="14" name="TextBox 13"/>
            <p:cNvSpPr txBox="1"/>
            <p:nvPr/>
          </p:nvSpPr>
          <p:spPr>
            <a:xfrm>
              <a:off x="8483987" y="5234862"/>
              <a:ext cx="1370828" cy="898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</a:rPr>
                <a:t>GRS80 </a:t>
              </a:r>
            </a:p>
            <a:p>
              <a:r>
                <a:rPr lang="en-US" sz="2400" b="1" dirty="0">
                  <a:latin typeface="Times New Roman" panose="02020603050405020304" pitchFamily="18" charset="0"/>
                </a:rPr>
                <a:t>ellipsoid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3AE895A-E065-4457-9602-24577F841792}"/>
                </a:ext>
              </a:extLst>
            </p:cNvPr>
            <p:cNvGrpSpPr/>
            <p:nvPr/>
          </p:nvGrpSpPr>
          <p:grpSpPr>
            <a:xfrm>
              <a:off x="2050472" y="1288473"/>
              <a:ext cx="8477514" cy="4535350"/>
              <a:chOff x="1981202" y="1193917"/>
              <a:chExt cx="8547585" cy="4629906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1981202" y="4268805"/>
                <a:ext cx="6502785" cy="598881"/>
              </a:xfrm>
              <a:custGeom>
                <a:avLst/>
                <a:gdLst>
                  <a:gd name="connsiteX0" fmla="*/ 44835 w 7398135"/>
                  <a:gd name="connsiteY0" fmla="*/ 591189 h 598881"/>
                  <a:gd name="connsiteX1" fmla="*/ 111510 w 7398135"/>
                  <a:gd name="connsiteY1" fmla="*/ 553089 h 598881"/>
                  <a:gd name="connsiteX2" fmla="*/ 2016510 w 7398135"/>
                  <a:gd name="connsiteY2" fmla="*/ 639 h 598881"/>
                  <a:gd name="connsiteX3" fmla="*/ 4416810 w 7398135"/>
                  <a:gd name="connsiteY3" fmla="*/ 438789 h 598881"/>
                  <a:gd name="connsiteX4" fmla="*/ 5740785 w 7398135"/>
                  <a:gd name="connsiteY4" fmla="*/ 267339 h 598881"/>
                  <a:gd name="connsiteX5" fmla="*/ 6893310 w 7398135"/>
                  <a:gd name="connsiteY5" fmla="*/ 334014 h 598881"/>
                  <a:gd name="connsiteX6" fmla="*/ 7398135 w 7398135"/>
                  <a:gd name="connsiteY6" fmla="*/ 486414 h 598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98135" h="598881">
                    <a:moveTo>
                      <a:pt x="44835" y="591189"/>
                    </a:moveTo>
                    <a:cubicBezTo>
                      <a:pt x="-86134" y="621351"/>
                      <a:pt x="111510" y="553089"/>
                      <a:pt x="111510" y="553089"/>
                    </a:cubicBezTo>
                    <a:cubicBezTo>
                      <a:pt x="440123" y="454664"/>
                      <a:pt x="1298960" y="19689"/>
                      <a:pt x="2016510" y="639"/>
                    </a:cubicBezTo>
                    <a:cubicBezTo>
                      <a:pt x="2734060" y="-18411"/>
                      <a:pt x="3796098" y="394339"/>
                      <a:pt x="4416810" y="438789"/>
                    </a:cubicBezTo>
                    <a:cubicBezTo>
                      <a:pt x="5037522" y="483239"/>
                      <a:pt x="5328035" y="284801"/>
                      <a:pt x="5740785" y="267339"/>
                    </a:cubicBezTo>
                    <a:cubicBezTo>
                      <a:pt x="6153535" y="249876"/>
                      <a:pt x="6617085" y="297502"/>
                      <a:pt x="6893310" y="334014"/>
                    </a:cubicBezTo>
                    <a:cubicBezTo>
                      <a:pt x="7169535" y="370526"/>
                      <a:pt x="7283835" y="428470"/>
                      <a:pt x="7398135" y="486414"/>
                    </a:cubicBez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1987935" y="5441108"/>
                <a:ext cx="6496051" cy="382715"/>
              </a:xfrm>
              <a:custGeom>
                <a:avLst/>
                <a:gdLst>
                  <a:gd name="connsiteX0" fmla="*/ 0 w 6677025"/>
                  <a:gd name="connsiteY0" fmla="*/ 382715 h 382715"/>
                  <a:gd name="connsiteX1" fmla="*/ 3552825 w 6677025"/>
                  <a:gd name="connsiteY1" fmla="*/ 1715 h 382715"/>
                  <a:gd name="connsiteX2" fmla="*/ 6677025 w 6677025"/>
                  <a:gd name="connsiteY2" fmla="*/ 268415 h 382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77025" h="382715">
                    <a:moveTo>
                      <a:pt x="0" y="382715"/>
                    </a:moveTo>
                    <a:cubicBezTo>
                      <a:pt x="1219994" y="201740"/>
                      <a:pt x="2439988" y="20765"/>
                      <a:pt x="3552825" y="1715"/>
                    </a:cubicBezTo>
                    <a:cubicBezTo>
                      <a:pt x="4665662" y="-17335"/>
                      <a:pt x="5671343" y="125540"/>
                      <a:pt x="6677025" y="26841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615476" y="3473708"/>
                <a:ext cx="17818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</a:rPr>
                  <a:t>Topography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553680" y="4512156"/>
                <a:ext cx="1975107" cy="5097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</a:rPr>
                  <a:t>GEOID2022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5751226" y="3237878"/>
                <a:ext cx="14991" cy="2203231"/>
              </a:xfrm>
              <a:prstGeom prst="straightConnector1">
                <a:avLst/>
              </a:prstGeom>
              <a:ln w="101600">
                <a:solidFill>
                  <a:schemeClr val="accent6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2378927" y="1193917"/>
                <a:ext cx="52770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accent6"/>
                    </a:solidFill>
                    <a:latin typeface="Times New Roman" panose="02020603050405020304" pitchFamily="18" charset="0"/>
                  </a:rPr>
                  <a:t>h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359465" y="1221510"/>
                <a:ext cx="307167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6"/>
                    </a:solidFill>
                    <a:latin typeface="Times New Roman" panose="02020603050405020304" pitchFamily="18" charset="0"/>
                  </a:rPr>
                  <a:t>h</a:t>
                </a:r>
                <a:r>
                  <a:rPr lang="en-US" sz="2400" b="1" dirty="0">
                    <a:latin typeface="Times New Roman" panose="02020603050405020304" pitchFamily="18" charset="0"/>
                  </a:rPr>
                  <a:t>: ellipsoidal height</a:t>
                </a:r>
              </a:p>
              <a:p>
                <a:r>
                  <a:rPr lang="en-US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</a:rPr>
                  <a:t>H</a:t>
                </a:r>
                <a:r>
                  <a:rPr lang="en-US" sz="2400" b="1" dirty="0">
                    <a:latin typeface="Times New Roman" panose="02020603050405020304" pitchFamily="18" charset="0"/>
                  </a:rPr>
                  <a:t>: orthometric height</a:t>
                </a:r>
              </a:p>
              <a:p>
                <a:r>
                  <a:rPr lang="en-US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</a:rPr>
                  <a:t>N</a:t>
                </a:r>
                <a:r>
                  <a:rPr lang="en-US" sz="2400" b="1" dirty="0">
                    <a:latin typeface="Times New Roman" panose="02020603050405020304" pitchFamily="18" charset="0"/>
                  </a:rPr>
                  <a:t>: geoid undulation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889277" y="3672732"/>
                <a:ext cx="56938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5400" b="1" dirty="0">
                    <a:solidFill>
                      <a:schemeClr val="accent6"/>
                    </a:solidFill>
                    <a:latin typeface="Times New Roman" panose="02020603050405020304" pitchFamily="18" charset="0"/>
                  </a:rPr>
                  <a:t>h</a:t>
                </a:r>
                <a:endParaRPr lang="en-US" sz="5400" dirty="0">
                  <a:solidFill>
                    <a:schemeClr val="accent6"/>
                  </a:solidFill>
                  <a:latin typeface="Times New Roman" panose="02020603050405020304" pitchFamily="18" charset="0"/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V="1">
                <a:off x="5818686" y="4742989"/>
                <a:ext cx="12991" cy="698121"/>
              </a:xfrm>
              <a:prstGeom prst="straightConnector1">
                <a:avLst/>
              </a:prstGeom>
              <a:ln w="101600">
                <a:solidFill>
                  <a:srgbClr val="7030A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5953595" y="4800452"/>
                <a:ext cx="55496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</a:rPr>
                  <a:t>N</a:t>
                </a:r>
                <a:endParaRPr lang="en-US" sz="4000" dirty="0">
                  <a:solidFill>
                    <a:srgbClr val="7030A0"/>
                  </a:solidFill>
                  <a:latin typeface="Times New Roman" panose="02020603050405020304" pitchFamily="18" charset="0"/>
                </a:endParaRP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V="1">
                <a:off x="5829760" y="3249982"/>
                <a:ext cx="9616" cy="1493007"/>
              </a:xfrm>
              <a:prstGeom prst="straightConnector1">
                <a:avLst/>
              </a:prstGeom>
              <a:ln w="101600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Freeform 27"/>
              <p:cNvSpPr/>
              <p:nvPr/>
            </p:nvSpPr>
            <p:spPr>
              <a:xfrm>
                <a:off x="2064846" y="2126801"/>
                <a:ext cx="6624767" cy="1619391"/>
              </a:xfrm>
              <a:custGeom>
                <a:avLst/>
                <a:gdLst>
                  <a:gd name="connsiteX0" fmla="*/ 33467 w 6624767"/>
                  <a:gd name="connsiteY0" fmla="*/ 1371740 h 1619390"/>
                  <a:gd name="connsiteX1" fmla="*/ 52517 w 6624767"/>
                  <a:gd name="connsiteY1" fmla="*/ 1295540 h 1619390"/>
                  <a:gd name="connsiteX2" fmla="*/ 528767 w 6624767"/>
                  <a:gd name="connsiteY2" fmla="*/ 533540 h 1619390"/>
                  <a:gd name="connsiteX3" fmla="*/ 833567 w 6624767"/>
                  <a:gd name="connsiteY3" fmla="*/ 1181240 h 1619390"/>
                  <a:gd name="connsiteX4" fmla="*/ 1119317 w 6624767"/>
                  <a:gd name="connsiteY4" fmla="*/ 400190 h 1619390"/>
                  <a:gd name="connsiteX5" fmla="*/ 1366967 w 6624767"/>
                  <a:gd name="connsiteY5" fmla="*/ 140 h 1619390"/>
                  <a:gd name="connsiteX6" fmla="*/ 1595567 w 6624767"/>
                  <a:gd name="connsiteY6" fmla="*/ 438290 h 1619390"/>
                  <a:gd name="connsiteX7" fmla="*/ 1881317 w 6624767"/>
                  <a:gd name="connsiteY7" fmla="*/ 495440 h 1619390"/>
                  <a:gd name="connsiteX8" fmla="*/ 2014667 w 6624767"/>
                  <a:gd name="connsiteY8" fmla="*/ 876440 h 1619390"/>
                  <a:gd name="connsiteX9" fmla="*/ 2586167 w 6624767"/>
                  <a:gd name="connsiteY9" fmla="*/ 838340 h 1619390"/>
                  <a:gd name="connsiteX10" fmla="*/ 2814767 w 6624767"/>
                  <a:gd name="connsiteY10" fmla="*/ 990740 h 1619390"/>
                  <a:gd name="connsiteX11" fmla="*/ 3157667 w 6624767"/>
                  <a:gd name="connsiteY11" fmla="*/ 1181240 h 1619390"/>
                  <a:gd name="connsiteX12" fmla="*/ 3367217 w 6624767"/>
                  <a:gd name="connsiteY12" fmla="*/ 1181240 h 1619390"/>
                  <a:gd name="connsiteX13" fmla="*/ 3729167 w 6624767"/>
                  <a:gd name="connsiteY13" fmla="*/ 1105040 h 1619390"/>
                  <a:gd name="connsiteX14" fmla="*/ 4224467 w 6624767"/>
                  <a:gd name="connsiteY14" fmla="*/ 1124090 h 1619390"/>
                  <a:gd name="connsiteX15" fmla="*/ 4548317 w 6624767"/>
                  <a:gd name="connsiteY15" fmla="*/ 1009790 h 1619390"/>
                  <a:gd name="connsiteX16" fmla="*/ 4948367 w 6624767"/>
                  <a:gd name="connsiteY16" fmla="*/ 1047890 h 1619390"/>
                  <a:gd name="connsiteX17" fmla="*/ 5519867 w 6624767"/>
                  <a:gd name="connsiteY17" fmla="*/ 1352690 h 1619390"/>
                  <a:gd name="connsiteX18" fmla="*/ 5996117 w 6624767"/>
                  <a:gd name="connsiteY18" fmla="*/ 1428890 h 1619390"/>
                  <a:gd name="connsiteX19" fmla="*/ 6243767 w 6624767"/>
                  <a:gd name="connsiteY19" fmla="*/ 1486040 h 1619390"/>
                  <a:gd name="connsiteX20" fmla="*/ 6453317 w 6624767"/>
                  <a:gd name="connsiteY20" fmla="*/ 1562240 h 1619390"/>
                  <a:gd name="connsiteX21" fmla="*/ 6624767 w 6624767"/>
                  <a:gd name="connsiteY21" fmla="*/ 1619390 h 1619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624767" h="1619390">
                    <a:moveTo>
                      <a:pt x="33467" y="1371740"/>
                    </a:moveTo>
                    <a:cubicBezTo>
                      <a:pt x="1717" y="1403490"/>
                      <a:pt x="-30033" y="1435240"/>
                      <a:pt x="52517" y="1295540"/>
                    </a:cubicBezTo>
                    <a:cubicBezTo>
                      <a:pt x="135067" y="1155840"/>
                      <a:pt x="398592" y="552590"/>
                      <a:pt x="528767" y="533540"/>
                    </a:cubicBezTo>
                    <a:cubicBezTo>
                      <a:pt x="658942" y="514490"/>
                      <a:pt x="735142" y="1203465"/>
                      <a:pt x="833567" y="1181240"/>
                    </a:cubicBezTo>
                    <a:cubicBezTo>
                      <a:pt x="931992" y="1159015"/>
                      <a:pt x="1030417" y="597040"/>
                      <a:pt x="1119317" y="400190"/>
                    </a:cubicBezTo>
                    <a:cubicBezTo>
                      <a:pt x="1208217" y="203340"/>
                      <a:pt x="1287592" y="-6210"/>
                      <a:pt x="1366967" y="140"/>
                    </a:cubicBezTo>
                    <a:cubicBezTo>
                      <a:pt x="1446342" y="6490"/>
                      <a:pt x="1509842" y="355740"/>
                      <a:pt x="1595567" y="438290"/>
                    </a:cubicBezTo>
                    <a:cubicBezTo>
                      <a:pt x="1681292" y="520840"/>
                      <a:pt x="1811467" y="422415"/>
                      <a:pt x="1881317" y="495440"/>
                    </a:cubicBezTo>
                    <a:cubicBezTo>
                      <a:pt x="1951167" y="568465"/>
                      <a:pt x="1897192" y="819290"/>
                      <a:pt x="2014667" y="876440"/>
                    </a:cubicBezTo>
                    <a:cubicBezTo>
                      <a:pt x="2132142" y="933590"/>
                      <a:pt x="2452817" y="819290"/>
                      <a:pt x="2586167" y="838340"/>
                    </a:cubicBezTo>
                    <a:cubicBezTo>
                      <a:pt x="2719517" y="857390"/>
                      <a:pt x="2719517" y="933590"/>
                      <a:pt x="2814767" y="990740"/>
                    </a:cubicBezTo>
                    <a:cubicBezTo>
                      <a:pt x="2910017" y="1047890"/>
                      <a:pt x="3065592" y="1149490"/>
                      <a:pt x="3157667" y="1181240"/>
                    </a:cubicBezTo>
                    <a:cubicBezTo>
                      <a:pt x="3249742" y="1212990"/>
                      <a:pt x="3271967" y="1193940"/>
                      <a:pt x="3367217" y="1181240"/>
                    </a:cubicBezTo>
                    <a:cubicBezTo>
                      <a:pt x="3462467" y="1168540"/>
                      <a:pt x="3586292" y="1114565"/>
                      <a:pt x="3729167" y="1105040"/>
                    </a:cubicBezTo>
                    <a:cubicBezTo>
                      <a:pt x="3872042" y="1095515"/>
                      <a:pt x="4087942" y="1139965"/>
                      <a:pt x="4224467" y="1124090"/>
                    </a:cubicBezTo>
                    <a:cubicBezTo>
                      <a:pt x="4360992" y="1108215"/>
                      <a:pt x="4427667" y="1022490"/>
                      <a:pt x="4548317" y="1009790"/>
                    </a:cubicBezTo>
                    <a:cubicBezTo>
                      <a:pt x="4668967" y="997090"/>
                      <a:pt x="4786442" y="990740"/>
                      <a:pt x="4948367" y="1047890"/>
                    </a:cubicBezTo>
                    <a:cubicBezTo>
                      <a:pt x="5110292" y="1105040"/>
                      <a:pt x="5345242" y="1289190"/>
                      <a:pt x="5519867" y="1352690"/>
                    </a:cubicBezTo>
                    <a:cubicBezTo>
                      <a:pt x="5694492" y="1416190"/>
                      <a:pt x="5875467" y="1406665"/>
                      <a:pt x="5996117" y="1428890"/>
                    </a:cubicBezTo>
                    <a:cubicBezTo>
                      <a:pt x="6116767" y="1451115"/>
                      <a:pt x="6167567" y="1463815"/>
                      <a:pt x="6243767" y="1486040"/>
                    </a:cubicBezTo>
                    <a:cubicBezTo>
                      <a:pt x="6319967" y="1508265"/>
                      <a:pt x="6389817" y="1540015"/>
                      <a:pt x="6453317" y="1562240"/>
                    </a:cubicBezTo>
                    <a:cubicBezTo>
                      <a:pt x="6516817" y="1584465"/>
                      <a:pt x="6570792" y="1601927"/>
                      <a:pt x="6624767" y="1619390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909071" y="3672731"/>
                <a:ext cx="58381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1" dirty="0">
                    <a:solidFill>
                      <a:srgbClr val="00B050"/>
                    </a:solidFill>
                    <a:latin typeface="Times New Roman" panose="02020603050405020304" pitchFamily="18" charset="0"/>
                  </a:rPr>
                  <a:t>H</a:t>
                </a:r>
                <a:endParaRPr lang="en-US" sz="4000" dirty="0">
                  <a:solidFill>
                    <a:srgbClr val="00B05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940299" y="1207297"/>
                <a:ext cx="1168910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b="1" dirty="0">
                    <a:latin typeface="Times New Roman" panose="02020603050405020304" pitchFamily="18" charset="0"/>
                  </a:rPr>
                  <a:t>= </a:t>
                </a:r>
                <a:r>
                  <a:rPr lang="en-US" sz="4800" b="1" dirty="0">
                    <a:solidFill>
                      <a:srgbClr val="00B050"/>
                    </a:solidFill>
                    <a:latin typeface="Times New Roman" panose="02020603050405020304" pitchFamily="18" charset="0"/>
                  </a:rPr>
                  <a:t>H</a:t>
                </a:r>
                <a:endParaRPr lang="en-US" sz="4800" b="1" dirty="0">
                  <a:solidFill>
                    <a:srgbClr val="7030A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990590" y="1201399"/>
                <a:ext cx="113364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b="1" dirty="0">
                    <a:latin typeface="Times New Roman" panose="02020603050405020304" pitchFamily="18" charset="0"/>
                  </a:rPr>
                  <a:t>+ </a:t>
                </a:r>
                <a:r>
                  <a:rPr lang="en-US" sz="4800" b="1" dirty="0">
                    <a:solidFill>
                      <a:srgbClr val="7030A0"/>
                    </a:solidFill>
                    <a:latin typeface="Times New Roman" panose="02020603050405020304" pitchFamily="18" charset="0"/>
                  </a:rPr>
                  <a:t>N</a:t>
                </a:r>
              </a:p>
            </p:txBody>
          </p:sp>
        </p:grp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22</a:t>
            </a:fld>
            <a:endParaRPr lang="en-US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7011CB23-01F8-4366-8CB8-FA9AB545A62D}"/>
              </a:ext>
            </a:extLst>
          </p:cNvPr>
          <p:cNvSpPr txBox="1">
            <a:spLocks/>
          </p:cNvSpPr>
          <p:nvPr/>
        </p:nvSpPr>
        <p:spPr>
          <a:xfrm>
            <a:off x="762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07/30/2024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D1DEC6DA-08C2-40BC-A2F4-0EDB504663E3}"/>
              </a:ext>
            </a:extLst>
          </p:cNvPr>
          <p:cNvSpPr txBox="1">
            <a:spLocks/>
          </p:cNvSpPr>
          <p:nvPr/>
        </p:nvSpPr>
        <p:spPr>
          <a:xfrm>
            <a:off x="4318000" y="65087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2024 MAPPS Conference</a:t>
            </a:r>
          </a:p>
        </p:txBody>
      </p:sp>
    </p:spTree>
    <p:extLst>
      <p:ext uri="{BB962C8B-B14F-4D97-AF65-F5344CB8AC3E}">
        <p14:creationId xmlns:p14="http://schemas.microsoft.com/office/powerpoint/2010/main" val="32770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5C444-6E3D-4D2F-952E-03A077927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734291"/>
            <a:ext cx="11139055" cy="2147453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+mn-lt"/>
              </a:rPr>
              <a:t>GEOID2022 Available on ALPHA Site</a:t>
            </a:r>
            <a:br>
              <a:rPr lang="en-US" sz="4800" dirty="0">
                <a:solidFill>
                  <a:schemeClr val="tx2"/>
                </a:solidFill>
                <a:latin typeface="+mn-lt"/>
              </a:rPr>
            </a:br>
            <a:r>
              <a:rPr lang="en-US" sz="2800" dirty="0">
                <a:solidFill>
                  <a:srgbClr val="C00000"/>
                </a:solidFill>
                <a:latin typeface="Arial" panose="020B060402020202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https://alpha.ngs.noaa.gov/GEOID2022/</a:t>
            </a:r>
            <a:r>
              <a:rPr lang="en-US" sz="2800" dirty="0">
                <a:solidFill>
                  <a:srgbClr val="C00000"/>
                </a:solidFill>
                <a:latin typeface="Arial" panose="020B0604020202020204"/>
              </a:rPr>
              <a:t> </a:t>
            </a:r>
            <a:br>
              <a:rPr lang="en-US" sz="4800" dirty="0">
                <a:solidFill>
                  <a:prstClr val="black"/>
                </a:solidFill>
                <a:latin typeface="Arial" panose="020B0604020202020204"/>
              </a:rPr>
            </a:br>
            <a:r>
              <a:rPr lang="en-US" sz="4800" dirty="0">
                <a:solidFill>
                  <a:schemeClr val="tx2"/>
                </a:solidFill>
                <a:latin typeface="+mn-lt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DFF67-5C85-438D-AC63-83B07FA50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388238"/>
            <a:ext cx="10901680" cy="38858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n-lt"/>
              </a:rPr>
              <a:t>Continuous &amp; consistent sea level surface measurements related to sciences and modeling;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+mn-lt"/>
              </a:rPr>
              <a:t>including all the territories</a:t>
            </a:r>
            <a:r>
              <a:rPr lang="en-US" sz="2800" dirty="0">
                <a:solidFill>
                  <a:schemeClr val="tx2"/>
                </a:solidFill>
                <a:latin typeface="+mn-lt"/>
              </a:rPr>
              <a:t> </a:t>
            </a:r>
          </a:p>
          <a:p>
            <a:r>
              <a:rPr lang="en-US" sz="2800" dirty="0">
                <a:solidFill>
                  <a:schemeClr val="tx2"/>
                </a:solidFill>
                <a:latin typeface="+mn-lt"/>
              </a:rPr>
              <a:t>References the Earth’s center and provides orthometric heights directly from GNSS</a:t>
            </a:r>
          </a:p>
          <a:p>
            <a:r>
              <a:rPr lang="en-US" sz="2800" dirty="0">
                <a:solidFill>
                  <a:schemeClr val="tx2"/>
                </a:solidFill>
                <a:latin typeface="+mn-lt"/>
              </a:rPr>
              <a:t>Doesn’t require passive mark stability for network integrity</a:t>
            </a:r>
          </a:p>
          <a:p>
            <a:r>
              <a:rPr lang="en-US" sz="2800" dirty="0">
                <a:solidFill>
                  <a:schemeClr val="tx2"/>
                </a:solidFill>
                <a:latin typeface="+mn-lt"/>
              </a:rPr>
              <a:t>Geometric positions and Geopotential Heights are (finally) achieved within the same reference frame!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DFEF5-6161-4889-ADD6-14D746F4F740}"/>
              </a:ext>
            </a:extLst>
          </p:cNvPr>
          <p:cNvSpPr txBox="1">
            <a:spLocks/>
          </p:cNvSpPr>
          <p:nvPr/>
        </p:nvSpPr>
        <p:spPr>
          <a:xfrm>
            <a:off x="762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07/30/2024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2DDE0-2F48-4D59-9149-8722298DE979}"/>
              </a:ext>
            </a:extLst>
          </p:cNvPr>
          <p:cNvSpPr txBox="1">
            <a:spLocks/>
          </p:cNvSpPr>
          <p:nvPr/>
        </p:nvSpPr>
        <p:spPr>
          <a:xfrm>
            <a:off x="4318000" y="65087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2024 MAPPS Conference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AD9B3-89B5-47EC-853F-B68EC9E3F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609585"/>
            <a:fld id="{D3D538F9-49A3-B84F-B36B-A7030CDE5D5B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/>
              </a:rPr>
              <a:pPr defTabSz="609585"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7B5054-26E8-4239-9129-A587E8B6A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106" y="1124512"/>
            <a:ext cx="5291787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1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06" y="309716"/>
            <a:ext cx="10380844" cy="1021419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E97"/>
                </a:solidFill>
                <a:effectLst/>
                <a:uLnTx/>
                <a:uFillTx/>
                <a:latin typeface="Arial" panose="020B0604020202020204"/>
                <a:ea typeface="+mj-ea"/>
                <a:cs typeface="Times New Roman" panose="02020603050405020304" pitchFamily="18" charset="0"/>
              </a:rPr>
              <a:t>Horizontal</a:t>
            </a:r>
            <a:r>
              <a:rPr lang="en-US" sz="3600" b="1" dirty="0">
                <a:solidFill>
                  <a:srgbClr val="002E97"/>
                </a:solidFill>
                <a:latin typeface="Arial" panose="020B0604020202020204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E97"/>
                </a:solidFill>
                <a:effectLst/>
                <a:uLnTx/>
                <a:uFillTx/>
                <a:latin typeface="Arial" panose="020B0604020202020204"/>
                <a:ea typeface="+mj-ea"/>
                <a:cs typeface="Times New Roman" panose="02020603050405020304" pitchFamily="18" charset="0"/>
              </a:rPr>
              <a:t>Shift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E97"/>
                </a:solidFill>
                <a:effectLst/>
                <a:uLnTx/>
                <a:uFillTx/>
                <a:latin typeface="Arial" panose="020B0604020202020204"/>
                <a:ea typeface="+mj-ea"/>
                <a:cs typeface="Times New Roman" panose="02020603050405020304" pitchFamily="18" charset="0"/>
              </a:rPr>
              <a:t>	         	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E97"/>
                </a:solidFill>
                <a:effectLst/>
                <a:uLnTx/>
                <a:uFillTx/>
                <a:latin typeface="Arial" panose="020B0604020202020204"/>
                <a:ea typeface="+mj-ea"/>
                <a:cs typeface="Times New Roman" panose="02020603050405020304" pitchFamily="18" charset="0"/>
              </a:rPr>
              <a:t>Vertical Shift</a:t>
            </a:r>
            <a:endParaRPr lang="en-US" sz="4800" b="1" dirty="0">
              <a:solidFill>
                <a:srgbClr val="002E97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2" descr="Map of Approximate Horizontal Change from NAD83 to *TRF&#10;https://geodesy.noaa.gov/datums/newdatums/images/HorizontalNorthAmericanPlate.jpg">
            <a:extLst>
              <a:ext uri="{FF2B5EF4-FFF2-40B4-BE49-F238E27FC236}">
                <a16:creationId xmlns:a16="http://schemas.microsoft.com/office/drawing/2014/main" id="{046C0AB0-783A-4EBA-9C06-2E44EE36B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/>
          <a:stretch/>
        </p:blipFill>
        <p:spPr bwMode="auto">
          <a:xfrm>
            <a:off x="420506" y="1222165"/>
            <a:ext cx="4474346" cy="441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8BED83-E89D-47B3-A635-724769EB8CDB}"/>
              </a:ext>
            </a:extLst>
          </p:cNvPr>
          <p:cNvSpPr txBox="1"/>
          <p:nvPr/>
        </p:nvSpPr>
        <p:spPr>
          <a:xfrm>
            <a:off x="407069" y="5565207"/>
            <a:ext cx="4390944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hangingPunct="0"/>
            <a:r>
              <a:rPr lang="en-US" sz="2400" dirty="0">
                <a:solidFill>
                  <a:srgbClr val="002E97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~1 to 1.5 meters North America</a:t>
            </a:r>
          </a:p>
          <a:p>
            <a:pPr defTabSz="609585" hangingPunct="0"/>
            <a:r>
              <a:rPr lang="en-US" sz="2400" dirty="0">
                <a:solidFill>
                  <a:srgbClr val="002E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~2.5 to 4 meters in Pacific </a:t>
            </a:r>
            <a:endParaRPr lang="en-US" sz="2400" dirty="0">
              <a:solidFill>
                <a:srgbClr val="002E97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8" name="Picture 7" descr="Map of Approximate Vertical Change from NAVD88 to NAPGD2022">
            <a:extLst>
              <a:ext uri="{FF2B5EF4-FFF2-40B4-BE49-F238E27FC236}">
                <a16:creationId xmlns:a16="http://schemas.microsoft.com/office/drawing/2014/main" id="{F5C9D57D-3715-4D57-9C6E-42567C50A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78" y="1222165"/>
            <a:ext cx="6998563" cy="46627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905C6C-8364-496B-89BA-D7F8773CD98E}"/>
              </a:ext>
            </a:extLst>
          </p:cNvPr>
          <p:cNvSpPr txBox="1"/>
          <p:nvPr/>
        </p:nvSpPr>
        <p:spPr>
          <a:xfrm>
            <a:off x="6707061" y="5749873"/>
            <a:ext cx="3372396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hangingPunct="0"/>
            <a:r>
              <a:rPr lang="en-US" sz="2400" dirty="0">
                <a:solidFill>
                  <a:srgbClr val="002E97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0 to 1.3 meters CONUS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67D2C30-074A-40AB-BEC1-D650C9DA2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538F9-49A3-B84F-B36B-A7030CDE5D5B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FFD9F0B-84EF-47BF-9469-07DA9C7CB9D0}"/>
              </a:ext>
            </a:extLst>
          </p:cNvPr>
          <p:cNvSpPr txBox="1">
            <a:spLocks/>
          </p:cNvSpPr>
          <p:nvPr/>
        </p:nvSpPr>
        <p:spPr>
          <a:xfrm>
            <a:off x="762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07/30/2024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63387FD-B77B-476A-9116-6F48170FE5D1}"/>
              </a:ext>
            </a:extLst>
          </p:cNvPr>
          <p:cNvSpPr txBox="1">
            <a:spLocks/>
          </p:cNvSpPr>
          <p:nvPr/>
        </p:nvSpPr>
        <p:spPr>
          <a:xfrm>
            <a:off x="4318000" y="65087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2024 MAPPS Conference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48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C915D014-42C6-4087-B5C4-B45C5371E943}"/>
              </a:ext>
            </a:extLst>
          </p:cNvPr>
          <p:cNvSpPr txBox="1">
            <a:spLocks/>
          </p:cNvSpPr>
          <p:nvPr/>
        </p:nvSpPr>
        <p:spPr>
          <a:xfrm>
            <a:off x="861004" y="545808"/>
            <a:ext cx="1020523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tx2"/>
                </a:solidFill>
                <a:latin typeface="+mn-lt"/>
              </a:rPr>
              <a:t>SPCS2022 Projections have been Designed By (and For) the Users</a:t>
            </a:r>
            <a:endParaRPr lang="en-US" sz="4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B8312-4685-4C24-B8B2-93853DAA6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015833"/>
            <a:ext cx="5488557" cy="3086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1380F4-5D85-4DF1-B21E-02BF85173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320" y="2015833"/>
            <a:ext cx="5528012" cy="31082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5CC8E5-66DF-458A-8E5F-0D07A4BD73EE}"/>
              </a:ext>
            </a:extLst>
          </p:cNvPr>
          <p:cNvSpPr txBox="1"/>
          <p:nvPr/>
        </p:nvSpPr>
        <p:spPr>
          <a:xfrm>
            <a:off x="169606" y="5112444"/>
            <a:ext cx="112431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Software developers have immediate access to all projection parameters in SPSC2022 through the ALPHA site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https://alpha.ngs.noaa.gov/SPCS/index.shtml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83C2A7F-E478-4FF5-B428-020912DE23A3}"/>
              </a:ext>
            </a:extLst>
          </p:cNvPr>
          <p:cNvSpPr txBox="1">
            <a:spLocks/>
          </p:cNvSpPr>
          <p:nvPr/>
        </p:nvSpPr>
        <p:spPr>
          <a:xfrm>
            <a:off x="762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07/30/2024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353D40E-3A1D-47B2-92E6-172A31B7736A}"/>
              </a:ext>
            </a:extLst>
          </p:cNvPr>
          <p:cNvSpPr txBox="1">
            <a:spLocks/>
          </p:cNvSpPr>
          <p:nvPr/>
        </p:nvSpPr>
        <p:spPr>
          <a:xfrm>
            <a:off x="4318000" y="65087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2024 MAPPS Conference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F36991B-76CF-4C70-9951-234A40ACC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538F9-49A3-B84F-B36B-A7030CDE5D5B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434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05DB-2D3D-4111-BBEE-2C4E757A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41" y="334312"/>
            <a:ext cx="10972800" cy="99722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Published Projections SPCS2022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B9B597F-C1B6-43E6-990F-8BAC0EC94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0305" y="1783369"/>
            <a:ext cx="5522942" cy="416561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32798-4771-4219-AF1C-975055DEA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26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9FC86A4-E8D2-47CB-8E7A-356431AA9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07/30/2024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E0A7B8F-955E-46B3-B7D2-A24A00268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2024 MAPPS Conference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6D62C-BC45-41C2-B745-C8B5D8559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141" y="1748912"/>
            <a:ext cx="5701553" cy="42761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6952BB-E1C8-4D18-84FB-20DC461DC870}"/>
              </a:ext>
            </a:extLst>
          </p:cNvPr>
          <p:cNvSpPr txBox="1"/>
          <p:nvPr/>
        </p:nvSpPr>
        <p:spPr>
          <a:xfrm>
            <a:off x="-193638" y="1156028"/>
            <a:ext cx="11532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cs typeface="Arial" panose="020B0604020202020204" pitchFamily="34" charset="0"/>
              </a:rPr>
              <a:t>Zones Designed by States                         Total # of Zones</a:t>
            </a:r>
          </a:p>
        </p:txBody>
      </p:sp>
    </p:spTree>
    <p:extLst>
      <p:ext uri="{BB962C8B-B14F-4D97-AF65-F5344CB8AC3E}">
        <p14:creationId xmlns:p14="http://schemas.microsoft.com/office/powerpoint/2010/main" val="2006786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0" y="608550"/>
            <a:ext cx="12192000" cy="11430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Improvement;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NGS Coordinate Conversion and Transformation Tool (NCAT)</a:t>
            </a:r>
          </a:p>
        </p:txBody>
      </p:sp>
      <p:sp>
        <p:nvSpPr>
          <p:cNvPr id="78851" name="Text Placeholder 2"/>
          <p:cNvSpPr>
            <a:spLocks noGrp="1"/>
          </p:cNvSpPr>
          <p:nvPr>
            <p:ph sz="half" idx="1"/>
          </p:nvPr>
        </p:nvSpPr>
        <p:spPr>
          <a:xfrm>
            <a:off x="3083646" y="1931704"/>
            <a:ext cx="5775325" cy="519112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>
                <a:solidFill>
                  <a:srgbClr val="C00000"/>
                </a:solidFill>
              </a:rPr>
              <a:t>https://geodesy.noaa.gov/NCAT/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gray">
          <a:xfrm>
            <a:off x="6801185" y="2607721"/>
            <a:ext cx="516367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NCAT: Transforms between all realizations of NAD83 and NATRF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VERTCON will be included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Accepts entire point lists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will include time-dependency (An updated HTDP)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NCAT Code is available on GitHub so industry partners can prepare their software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9066502" y="6492875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6C666E26-33BF-4FA9-8112-BDDBEB1B2713}" type="slidenum">
              <a:rPr lang="en-US" altLang="en-US" sz="16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27</a:t>
            </a:fld>
            <a:endParaRPr lang="en-US" altLang="en-US" sz="16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F7BBBC6-AE8C-4B8F-8E37-8FE9A75CB9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07/30/2024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4213F1D-631A-40BA-8E14-88EC271F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MAPPS Conference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7619E-9A50-4090-B411-2031FFF33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45" y="2619110"/>
            <a:ext cx="6545752" cy="352933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3A8D4-91ED-462F-B1FD-2D3D14CC1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23" y="408921"/>
            <a:ext cx="10972800" cy="11430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; Upgraded Data Delivery System from NGSIDB to NSRS DB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BF21D-5A4C-4B36-BCB6-2CA0E72A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0000" y="6449079"/>
            <a:ext cx="2844800" cy="365125"/>
          </a:xfrm>
        </p:spPr>
        <p:txBody>
          <a:bodyPr/>
          <a:lstStyle/>
          <a:p>
            <a:pPr>
              <a:defRPr/>
            </a:pPr>
            <a:fld id="{DFE93491-3284-467F-B0EA-3CDC36FA86FA}" type="slidenum">
              <a:rPr lang="en-US" alt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28</a:t>
            </a:fld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717832C-CC06-4024-8BDD-BA1E7E14D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07/30/2024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8B7E85F-0748-4F6A-A784-5DE2171DD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MAPPS Conference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FF58C2-27C1-4593-9E07-EEDE38EFAB77}"/>
              </a:ext>
            </a:extLst>
          </p:cNvPr>
          <p:cNvSpPr txBox="1"/>
          <p:nvPr/>
        </p:nvSpPr>
        <p:spPr>
          <a:xfrm>
            <a:off x="1748671" y="1699797"/>
            <a:ext cx="271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A09E45-6C5E-4C53-8B7C-BC75BFAD5262}"/>
              </a:ext>
            </a:extLst>
          </p:cNvPr>
          <p:cNvSpPr txBox="1"/>
          <p:nvPr/>
        </p:nvSpPr>
        <p:spPr>
          <a:xfrm>
            <a:off x="6923690" y="1638003"/>
            <a:ext cx="4588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Mark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9C96E-6085-422E-9E5C-BB398396C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35" y="2190157"/>
            <a:ext cx="6096000" cy="25684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0BF3F2-A707-430D-9893-76FBE299AF1B}"/>
              </a:ext>
            </a:extLst>
          </p:cNvPr>
          <p:cNvSpPr txBox="1"/>
          <p:nvPr/>
        </p:nvSpPr>
        <p:spPr>
          <a:xfrm>
            <a:off x="161365" y="4987338"/>
            <a:ext cx="6219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https://beta.ngs.noaa.gov/CORS/ncn_station_pages/index.html#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https://geodesy.noaa.gov/datasheets/passive-marks/index.html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7007C4-F998-4C44-8E2F-806212FFE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352" y="2161223"/>
            <a:ext cx="4588371" cy="434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47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AE62582-6E71-4654-8C3B-FFDFDD626B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577022" y="1463939"/>
            <a:ext cx="3330803" cy="279205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5E7E5C-3463-4C99-84C1-D1CDB44EC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Improvement; Excellent Documentation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EB2630-20FA-4F65-9589-2475F34D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0000" y="6450908"/>
            <a:ext cx="2844800" cy="365125"/>
          </a:xfrm>
        </p:spPr>
        <p:txBody>
          <a:bodyPr/>
          <a:lstStyle/>
          <a:p>
            <a:pPr>
              <a:defRPr/>
            </a:pPr>
            <a:fld id="{DFE93491-3284-467F-B0EA-3CDC36FA86FA}" type="slidenum">
              <a:rPr lang="en-US" alt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29</a:t>
            </a:fld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B9C2D5-0CDE-4049-A4A8-212136B7F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16" y="1463939"/>
            <a:ext cx="3836884" cy="3024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3F9B1E-9966-4B7F-B277-8DEC08464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555" y="3841412"/>
            <a:ext cx="3160482" cy="2792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5E42EA-B38F-4C91-8B94-47E5C7921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0705" y="3774737"/>
            <a:ext cx="3773432" cy="2692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19BD09-B294-4AE7-A044-7BC2034AE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0495" y="1460593"/>
            <a:ext cx="3773432" cy="2204514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BAFC0B0-CF2B-E9B5-B4A3-07364192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07/30/2024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641F085-F7EE-0BFB-D116-EE066466C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MAPPS Conference</a:t>
            </a:r>
          </a:p>
        </p:txBody>
      </p:sp>
    </p:spTree>
    <p:extLst>
      <p:ext uri="{BB962C8B-B14F-4D97-AF65-F5344CB8AC3E}">
        <p14:creationId xmlns:p14="http://schemas.microsoft.com/office/powerpoint/2010/main" val="2150003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3B228-21EF-42C8-AC02-F0C901511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2349"/>
            <a:ext cx="11533454" cy="107493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4000" b="1" dirty="0">
                <a:solidFill>
                  <a:schemeClr val="tx2"/>
                </a:solidFill>
                <a:latin typeface="+mn-lt"/>
                <a:ea typeface="ＭＳ Ｐゴシック" pitchFamily="34" charset="-128"/>
                <a:cs typeface="Arial" pitchFamily="34" charset="0"/>
              </a:rPr>
              <a:t>The National Spatial Reference System </a:t>
            </a:r>
            <a:r>
              <a:rPr lang="en-US" altLang="en-US" sz="4000" dirty="0">
                <a:solidFill>
                  <a:schemeClr val="tx2"/>
                </a:solidFill>
                <a:ea typeface="ＭＳ Ｐゴシック" charset="0"/>
                <a:cs typeface="Arial" charset="0"/>
              </a:rPr>
              <a:t>Benefits Our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73C80-A029-4C44-A887-5A516B89F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4616" y="1681290"/>
            <a:ext cx="7500562" cy="4857623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altLang="en-US" sz="1800" b="1" dirty="0">
                <a:solidFill>
                  <a:schemeClr val="tx2"/>
                </a:solidFill>
              </a:rPr>
              <a:t>Revolutionizes professional surveying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2"/>
                </a:solidFill>
              </a:rPr>
              <a:t>Defined by and accessed through CORS, not suspect passive marks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2"/>
                </a:solidFill>
              </a:rPr>
              <a:t>Consistent alignment with National Geospatial Data Assets (NGDA) and International data themes</a:t>
            </a:r>
          </a:p>
          <a:p>
            <a:pPr marL="0" indent="0" algn="l">
              <a:buNone/>
              <a:defRPr/>
            </a:pPr>
            <a:r>
              <a:rPr lang="en-US" altLang="en-US" sz="2000" b="1" dirty="0">
                <a:solidFill>
                  <a:schemeClr val="tx2"/>
                </a:solidFill>
              </a:rPr>
              <a:t>Vastly improves flood plain mapping</a:t>
            </a:r>
          </a:p>
          <a:p>
            <a:pPr marL="685800" indent="-685800" algn="l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2"/>
                </a:solidFill>
              </a:rPr>
              <a:t>Water flows due to differences in gravity potential; This is provided by the North American- Pacific Geopotential Datum for 2022 (NAPGD2022) </a:t>
            </a:r>
          </a:p>
          <a:p>
            <a:pPr marL="685800" indent="-685800" algn="l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2"/>
                </a:solidFill>
              </a:rPr>
              <a:t>Critically important in low-lying and flat communities</a:t>
            </a:r>
          </a:p>
          <a:p>
            <a:pPr marL="0" indent="0" algn="l">
              <a:buNone/>
              <a:defRPr/>
            </a:pPr>
            <a:r>
              <a:rPr lang="en-US" altLang="en-US" sz="2000" b="1" dirty="0">
                <a:solidFill>
                  <a:schemeClr val="tx2"/>
                </a:solidFill>
              </a:rPr>
              <a:t>Fundamental support for new technologies</a:t>
            </a:r>
          </a:p>
          <a:p>
            <a:pPr marL="685800" indent="-685800" algn="l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2"/>
                </a:solidFill>
                <a:ea typeface="ＭＳ Ｐゴシック" charset="0"/>
                <a:cs typeface="Arial" charset="0"/>
              </a:rPr>
              <a:t>Consistent nationwide reference frame</a:t>
            </a:r>
          </a:p>
          <a:p>
            <a:pPr marL="685800" indent="-685800" algn="l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2"/>
                </a:solidFill>
                <a:ea typeface="ＭＳ Ｐゴシック" charset="0"/>
                <a:cs typeface="Arial" charset="0"/>
              </a:rPr>
              <a:t>Enables “Smart Highways” for autonomous vehicles, drones, etc.</a:t>
            </a:r>
          </a:p>
          <a:p>
            <a:pPr algn="l">
              <a:buNone/>
              <a:defRPr/>
            </a:pPr>
            <a:r>
              <a:rPr lang="en-US" altLang="en-US" sz="2000" b="1" dirty="0">
                <a:solidFill>
                  <a:schemeClr val="tx2"/>
                </a:solidFill>
              </a:rPr>
              <a:t>Supports precision agriculture</a:t>
            </a:r>
          </a:p>
          <a:p>
            <a:pPr marL="685800" indent="-685800" algn="l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2"/>
                </a:solidFill>
                <a:ea typeface="ＭＳ Ｐゴシック" charset="0"/>
                <a:cs typeface="Arial" charset="0"/>
              </a:rPr>
              <a:t>Absolute, consistent positioning autonomously and anywhere</a:t>
            </a:r>
          </a:p>
          <a:p>
            <a:pPr algn="l">
              <a:buNone/>
              <a:defRPr/>
            </a:pPr>
            <a:r>
              <a:rPr lang="en-US" altLang="en-US" sz="2000" b="1" dirty="0">
                <a:solidFill>
                  <a:schemeClr val="tx2"/>
                </a:solidFill>
                <a:ea typeface="ＭＳ Ｐゴシック" charset="0"/>
                <a:cs typeface="Arial" charset="0"/>
              </a:rPr>
              <a:t>Impacts on infrastructure</a:t>
            </a:r>
          </a:p>
          <a:p>
            <a:pPr marL="685800" indent="-685800" algn="l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2"/>
                </a:solidFill>
                <a:ea typeface="ＭＳ Ｐゴシック" charset="0"/>
                <a:cs typeface="Arial" charset="0"/>
              </a:rPr>
              <a:t>Any application requiring precise positioning – Water conveyance, bridges, tunnels, railways, navigation -- will become more consistent</a:t>
            </a:r>
          </a:p>
          <a:p>
            <a:pPr marL="285744" indent="-285744" algn="l"/>
            <a:endParaRPr lang="en-US" altLang="en-US" sz="2800" dirty="0"/>
          </a:p>
          <a:p>
            <a:pPr algn="l"/>
            <a:endParaRPr lang="en-US" sz="1400" dirty="0"/>
          </a:p>
          <a:p>
            <a:pPr marL="285744" indent="-285744" algn="l">
              <a:buFont typeface="Arial" panose="020B0604020202020204" pitchFamily="34" charset="0"/>
              <a:buChar char="•"/>
              <a:defRPr/>
            </a:pPr>
            <a:endParaRPr lang="en-US" altLang="en-US" sz="1400" dirty="0">
              <a:ea typeface="ＭＳ Ｐゴシック" charset="0"/>
              <a:cs typeface="Arial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CAFD0E9-ABDA-4094-932B-FFAF9948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6157" y="6496112"/>
            <a:ext cx="2844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07/30/2024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F32BD4F-E9C0-42E4-A9C3-13A050B92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84497" y="6538913"/>
            <a:ext cx="3860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2024 MAPPS Conference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F949BC6-3BF6-431D-9F74-FA869113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8021" y="6474471"/>
            <a:ext cx="2844800" cy="365125"/>
          </a:xfrm>
        </p:spPr>
        <p:txBody>
          <a:bodyPr/>
          <a:lstStyle/>
          <a:p>
            <a:pPr defTabSz="609585"/>
            <a:fld id="{D3D538F9-49A3-B84F-B36B-A7030CDE5D5B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/>
              </a:rPr>
              <a:pPr defTabSz="609585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</a:endParaRPr>
          </a:p>
        </p:txBody>
      </p:sp>
      <p:pic>
        <p:nvPicPr>
          <p:cNvPr id="4" name="Picture 10" descr="A flooded town">
            <a:extLst>
              <a:ext uri="{FF2B5EF4-FFF2-40B4-BE49-F238E27FC236}">
                <a16:creationId xmlns:a16="http://schemas.microsoft.com/office/drawing/2014/main" id="{FB0B8C49-DD32-46D8-BE40-11520005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9" y="1688929"/>
            <a:ext cx="1938339" cy="15176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surveyor next to a GNSS unit on a tripod">
            <a:extLst>
              <a:ext uri="{FF2B5EF4-FFF2-40B4-BE49-F238E27FC236}">
                <a16:creationId xmlns:a16="http://schemas.microsoft.com/office/drawing/2014/main" id="{E49C42FA-7207-40A5-8A08-899AF0BC9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" y="4845627"/>
            <a:ext cx="1979613" cy="1382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age result for Photos of bridges">
            <a:extLst>
              <a:ext uri="{FF2B5EF4-FFF2-40B4-BE49-F238E27FC236}">
                <a16:creationId xmlns:a16="http://schemas.microsoft.com/office/drawing/2014/main" id="{D72DB5F8-61FA-4716-A767-372E4002B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220" y="5065910"/>
            <a:ext cx="2180655" cy="121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arm equipment tending precisely contoured rows of crops">
            <a:extLst>
              <a:ext uri="{FF2B5EF4-FFF2-40B4-BE49-F238E27FC236}">
                <a16:creationId xmlns:a16="http://schemas.microsoft.com/office/drawing/2014/main" id="{F54C38FA-4E68-4FAF-A3C0-A8B1EB4C5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" y="3377911"/>
            <a:ext cx="1938339" cy="135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Image result for smart highways">
            <a:extLst>
              <a:ext uri="{FF2B5EF4-FFF2-40B4-BE49-F238E27FC236}">
                <a16:creationId xmlns:a16="http://schemas.microsoft.com/office/drawing/2014/main" id="{4384265F-E236-487C-A61A-9A483C2A1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220" y="1688929"/>
            <a:ext cx="2194560" cy="14630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C80F49-C629-4F79-8E1E-5C8438DA8C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889016" y="3356536"/>
            <a:ext cx="2192665" cy="144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70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6C6B-F805-4A2A-ACA4-82503E5D6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+mn-lt"/>
              </a:rPr>
              <a:t>NSRS Modernization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76141-BB4C-4ACB-8AB5-67E00DADD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Since 2022, NGS has diverted resources from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tool-building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to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data assurance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“Limited tools, excellent coordinates”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Set a goal of roll-out by 2025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NGS is on-track to roll out the modernized NSRS by the middle of 2025.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Work on additional tools will continue in the out-years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200" dirty="0">
                <a:solidFill>
                  <a:schemeClr val="tx2"/>
                </a:solidFill>
                <a:latin typeface="+mn-lt"/>
              </a:rPr>
              <a:t>Often, completing one step is a prerequisite for beginning the next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283B4-18E9-445A-8BD1-A59366440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106" y="1124512"/>
            <a:ext cx="5291787" cy="4608975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2A51E8-0755-49A2-B1F6-DE9BC5AA7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538F9-49A3-B84F-B36B-A7030CDE5D5B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3FBE8A4-F1D9-4052-86AE-77E112FE9114}"/>
              </a:ext>
            </a:extLst>
          </p:cNvPr>
          <p:cNvSpPr txBox="1">
            <a:spLocks/>
          </p:cNvSpPr>
          <p:nvPr/>
        </p:nvSpPr>
        <p:spPr>
          <a:xfrm>
            <a:off x="762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07/30/2024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D0B1068-2550-40B8-AD52-A073FB91E063}"/>
              </a:ext>
            </a:extLst>
          </p:cNvPr>
          <p:cNvSpPr txBox="1">
            <a:spLocks/>
          </p:cNvSpPr>
          <p:nvPr/>
        </p:nvSpPr>
        <p:spPr>
          <a:xfrm>
            <a:off x="4318000" y="65087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2024 MAPPS Conference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721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35A2F-16C2-4BB0-ACC5-F9F4D8B58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1499"/>
            <a:ext cx="10972800" cy="84613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+mn-lt"/>
              </a:rPr>
              <a:t>Upcoming NSRS Modernization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96E6A-4FD5-4E2C-90D6-DA1843114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793838"/>
            <a:ext cx="11248571" cy="572575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n-lt"/>
              </a:rPr>
              <a:t>Data processing for Multi-Year CORS Solution 3 (In Progress)</a:t>
            </a:r>
          </a:p>
          <a:p>
            <a:pPr lvl="1"/>
            <a:r>
              <a:rPr lang="en-US" sz="2400" dirty="0">
                <a:solidFill>
                  <a:schemeClr val="tx2"/>
                </a:solidFill>
                <a:latin typeface="+mn-lt"/>
              </a:rPr>
              <a:t>Replace 3 Frames with 4; NATRF/ PATRF/ MATRF/ CATRF2022</a:t>
            </a:r>
          </a:p>
          <a:p>
            <a:r>
              <a:rPr lang="en-US" sz="2800" dirty="0">
                <a:solidFill>
                  <a:schemeClr val="tx2"/>
                </a:solidFill>
                <a:latin typeface="+mn-lt"/>
              </a:rPr>
              <a:t>Transition to GEOID2022 to define Zero Elevation</a:t>
            </a:r>
          </a:p>
          <a:p>
            <a:r>
              <a:rPr lang="en-US" sz="2800" dirty="0">
                <a:solidFill>
                  <a:schemeClr val="tx2"/>
                </a:solidFill>
                <a:latin typeface="+mn-lt"/>
              </a:rPr>
              <a:t>Compute Reference Epoch Coordinate adjustment at 2020.00</a:t>
            </a:r>
          </a:p>
          <a:p>
            <a:r>
              <a:rPr lang="en-US" sz="2800" dirty="0">
                <a:solidFill>
                  <a:schemeClr val="tx2"/>
                </a:solidFill>
                <a:latin typeface="+mn-lt"/>
              </a:rPr>
              <a:t>Develop transformation grids</a:t>
            </a:r>
          </a:p>
          <a:p>
            <a:r>
              <a:rPr lang="en-US" sz="2800" dirty="0">
                <a:solidFill>
                  <a:schemeClr val="tx2"/>
                </a:solidFill>
                <a:latin typeface="+mn-lt"/>
              </a:rPr>
              <a:t>Finalize SPCS2022 (12 States have already completed legislation)</a:t>
            </a:r>
          </a:p>
          <a:p>
            <a:r>
              <a:rPr lang="en-US" sz="2800" dirty="0">
                <a:solidFill>
                  <a:schemeClr val="tx2"/>
                </a:solidFill>
                <a:latin typeface="+mn-lt"/>
              </a:rPr>
              <a:t>Federal Geodetic Control Subcommittee will vote to adopt (expected 2026)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EC60D9-272D-4967-81A9-3DE797C72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106" y="1124512"/>
            <a:ext cx="5291787" cy="460897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75F736-2C4C-4CA3-B419-8CD760989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538F9-49A3-B84F-B36B-A7030CDE5D5B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4BA609E-E515-4C34-B384-6C734DC4CA3B}"/>
              </a:ext>
            </a:extLst>
          </p:cNvPr>
          <p:cNvSpPr txBox="1">
            <a:spLocks/>
          </p:cNvSpPr>
          <p:nvPr/>
        </p:nvSpPr>
        <p:spPr>
          <a:xfrm>
            <a:off x="762000" y="65087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07/30/2024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70C4C6F-64E3-4252-BCC4-2AF7ED44425D}"/>
              </a:ext>
            </a:extLst>
          </p:cNvPr>
          <p:cNvSpPr txBox="1">
            <a:spLocks/>
          </p:cNvSpPr>
          <p:nvPr/>
        </p:nvSpPr>
        <p:spPr>
          <a:xfrm>
            <a:off x="4318000" y="65087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2024 MAPPS Conference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874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16" y="803845"/>
            <a:ext cx="11272684" cy="11430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Best Ways to (Re)determine Coordinates in the Modernized NSRS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86537-FD08-4CA1-8A31-CE05D08C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576" y="2257463"/>
            <a:ext cx="10716424" cy="4464013"/>
          </a:xfrm>
        </p:spPr>
        <p:txBody>
          <a:bodyPr>
            <a:normAutofit fontScale="92500" lnSpcReduction="10000"/>
          </a:bodyPr>
          <a:lstStyle/>
          <a:p>
            <a:pPr marL="514338" indent="-514338">
              <a:buFont typeface="+mj-lt"/>
              <a:buAutoNum type="arabicPeriod"/>
            </a:pPr>
            <a:r>
              <a:rPr lang="en-US" sz="41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Resurvey</a:t>
            </a:r>
            <a:r>
              <a:rPr lang="en-US" sz="4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to the field and collect new observations, relying upon geodetic control that has coordinates in the new datum. Maybe even publish them!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41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Readjust</a:t>
            </a:r>
            <a:r>
              <a:rPr lang="en-US" sz="4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existing observations, re-compute new coordinates based upon geodetic control that has been defined in the new datum (CORS) 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41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</a:t>
            </a:r>
            <a:r>
              <a:rPr lang="en-US" sz="4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finished products which have coordinates in the old datum and use transformation tools to attain coordinates in the new datum</a:t>
            </a:r>
          </a:p>
        </p:txBody>
      </p:sp>
      <p:sp>
        <p:nvSpPr>
          <p:cNvPr id="4" name="Slide Number Placeholder 10">
            <a:extLst>
              <a:ext uri="{FF2B5EF4-FFF2-40B4-BE49-F238E27FC236}">
                <a16:creationId xmlns:a16="http://schemas.microsoft.com/office/drawing/2014/main" id="{2EDC6F75-6777-4926-9C44-CDB0FBC8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609585"/>
            <a:fld id="{D3D538F9-49A3-B84F-B36B-A7030CDE5D5B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/>
              </a:rPr>
              <a:pPr defTabSz="609585"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75193E-69E7-4273-8F79-FCB6D3F59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07/30/2024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77661B-A3AB-4365-965C-37B76172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2024 MAPPS Conference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0036A4-5FDF-44EF-B41C-C8FDA9335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106" y="1124512"/>
            <a:ext cx="5291787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84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92E6B-BEBB-4821-9D2C-5F28C96C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+mn-lt"/>
              </a:rPr>
              <a:t>Preparing for Modernization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EDBB-8F59-48AF-8E7E-0994A54F0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0607" y="1463040"/>
            <a:ext cx="6902823" cy="550791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Blueprint Documents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also have recorded webinars from NSRS Modernization Manager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the CASE STUDIES!</a:t>
            </a:r>
          </a:p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Subscribe to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NGS news</a:t>
            </a:r>
          </a:p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Datums 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page</a:t>
            </a:r>
          </a:p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out 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NGS for answers at any time!</a:t>
            </a: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https://www.ngs.noaa.gov/web/news/index.shtml</a:t>
            </a:r>
            <a:endParaRPr lang="en-US" sz="1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https://geodesy.noaa.gov/datums/newdatums/index.shtml</a:t>
            </a:r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en-US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https://geodesy.noaa.gov/ADVISORS/index.shtml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115A5B-53EE-4DE1-8333-60208939A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4977" y="1493837"/>
            <a:ext cx="4836162" cy="3888275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C8A0CB2-0C4B-49C2-BC75-38728D41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defTabSz="609585"/>
            <a:fld id="{D3D538F9-49A3-B84F-B36B-A7030CDE5D5B}" type="slidenum">
              <a:rPr lang="en-US" sz="16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defTabSz="609585"/>
              <a:t>33</a:t>
            </a:fld>
            <a:endParaRPr lang="en-US" sz="160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01EC01A-2426-4F58-92E4-071EAC1C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07/30/2024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569B3CD-031C-47B2-A5C9-70C1C930A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MAPPS Conference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BD9FA3-B997-4CCD-B5DE-4E832EE64960}"/>
              </a:ext>
            </a:extLst>
          </p:cNvPr>
          <p:cNvSpPr txBox="1"/>
          <p:nvPr/>
        </p:nvSpPr>
        <p:spPr>
          <a:xfrm>
            <a:off x="7053431" y="5546066"/>
            <a:ext cx="4747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https://geodesy.noaa.gov/datums/newdatums/GetPrepared.shtml</a:t>
            </a:r>
          </a:p>
        </p:txBody>
      </p:sp>
    </p:spTree>
    <p:extLst>
      <p:ext uri="{BB962C8B-B14F-4D97-AF65-F5344CB8AC3E}">
        <p14:creationId xmlns:p14="http://schemas.microsoft.com/office/powerpoint/2010/main" val="1446080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8E77C-D637-4032-B8A7-C8E56F014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Preliminary 2022 Products on Alpha Site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1EAC41-F764-49D0-A446-B9DFA8E2144B}"/>
              </a:ext>
            </a:extLst>
          </p:cNvPr>
          <p:cNvSpPr txBox="1"/>
          <p:nvPr/>
        </p:nvSpPr>
        <p:spPr>
          <a:xfrm>
            <a:off x="140348" y="6005985"/>
            <a:ext cx="7237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/>
            <a:r>
              <a:rPr lang="en-US" sz="2000" b="1" dirty="0">
                <a:solidFill>
                  <a:srgbClr val="C00000"/>
                </a:solidFill>
                <a:latin typeface="Arial" panose="020B0604020202020204"/>
              </a:rPr>
              <a:t>https://alpha.ngs.noaa.gov/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CAD1C7-4E8E-4BB7-A451-6E0E767A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3D538F9-49A3-B84F-B36B-A7030CDE5D5B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/>
              </a:rPr>
              <a:pPr defTabSz="609585"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D5674F-CC9E-4D4A-AE1C-3FE517E4DA36}"/>
              </a:ext>
            </a:extLst>
          </p:cNvPr>
          <p:cNvSpPr txBox="1"/>
          <p:nvPr/>
        </p:nvSpPr>
        <p:spPr>
          <a:xfrm>
            <a:off x="6525492" y="1128729"/>
            <a:ext cx="452898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rial" panose="020B0604020202020204"/>
              </a:rPr>
              <a:t>Public release of </a:t>
            </a:r>
            <a:r>
              <a:rPr lang="en-US" sz="2400" b="1" i="1" dirty="0">
                <a:solidFill>
                  <a:schemeClr val="tx2"/>
                </a:solidFill>
                <a:latin typeface="Arial" panose="020B0604020202020204"/>
              </a:rPr>
              <a:t>preliminary</a:t>
            </a:r>
            <a:r>
              <a:rPr lang="en-US" sz="2400" dirty="0">
                <a:solidFill>
                  <a:schemeClr val="tx2"/>
                </a:solidFill>
                <a:latin typeface="Arial" panose="020B0604020202020204"/>
              </a:rPr>
              <a:t> Modernized NSRS products and services as a preview 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rial" panose="020B0604020202020204"/>
              </a:rPr>
              <a:t>For illustrative purposes only, not authoritative, but close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rial" panose="020B0604020202020204"/>
              </a:rPr>
              <a:t>Under active development and subject to change without notice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rial" panose="020B0604020202020204"/>
              </a:rPr>
              <a:t>Design parameters available to software vendors, States, and to the general public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19BD0C0-CDE8-4E15-9AA7-A9E347D43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07/30/2024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6C51033-E73C-49C6-965B-9DD648413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2024 MAPPS Conference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C5A587-8127-4A44-BE13-96C820294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37523" y="1158495"/>
            <a:ext cx="4958477" cy="4804214"/>
          </a:xfrm>
        </p:spPr>
      </p:pic>
    </p:spTree>
    <p:extLst>
      <p:ext uri="{BB962C8B-B14F-4D97-AF65-F5344CB8AC3E}">
        <p14:creationId xmlns:p14="http://schemas.microsoft.com/office/powerpoint/2010/main" val="1175649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2102-7F13-4996-8A87-84753EC78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427039"/>
            <a:ext cx="10972800" cy="11430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Nearly Completed Products on Beta Site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49BE3-65B6-4F8E-9915-938E716DF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3280" y="1800226"/>
            <a:ext cx="5760720" cy="432593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The NGS Beta website is a public-facing testing website for NGS products and services</a:t>
            </a:r>
          </a:p>
          <a:p>
            <a:r>
              <a:rPr lang="en-US" sz="2800" dirty="0">
                <a:solidFill>
                  <a:schemeClr val="tx2"/>
                </a:solidFill>
              </a:rPr>
              <a:t>Deserves all of our attention!</a:t>
            </a:r>
          </a:p>
          <a:p>
            <a:r>
              <a:rPr lang="en-US" sz="2800" dirty="0">
                <a:solidFill>
                  <a:schemeClr val="tx2"/>
                </a:solidFill>
              </a:rPr>
              <a:t>Nearly Finalized</a:t>
            </a:r>
          </a:p>
          <a:p>
            <a:r>
              <a:rPr lang="en-US" sz="2800" dirty="0">
                <a:solidFill>
                  <a:schemeClr val="tx2"/>
                </a:solidFill>
              </a:rPr>
              <a:t>Currently includes OPUS-S 5.0 and NCN Station Pages</a:t>
            </a:r>
          </a:p>
          <a:p>
            <a:pPr marL="0" indent="0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200" dirty="0">
                <a:solidFill>
                  <a:schemeClr val="tx2"/>
                </a:solidFill>
              </a:rPr>
              <a:t>Send feedback to: </a:t>
            </a:r>
            <a:r>
              <a:rPr lang="en-US" sz="3200" dirty="0">
                <a:solidFill>
                  <a:srgbClr val="C00000"/>
                </a:solidFill>
              </a:rPr>
              <a:t>ngs.feedback@noaa.gov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9AF69-4FBD-499B-922D-99676BF36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3D538F9-49A3-B84F-B36B-A7030CDE5D5B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/>
              </a:rPr>
              <a:pPr defTabSz="609585"/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607C69A-4D7D-4D06-8B04-25EBE5C5C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07/30/2024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13EB616-33D9-4A3A-8283-ABEF9C66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2024 MAPPS Conference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A9EE27C-21D1-4B5F-86C8-35A9AF15D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83689" y="1800226"/>
            <a:ext cx="5384800" cy="343699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A7F4F4-EFEF-460B-A8A7-FBD6C887A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5348110"/>
            <a:ext cx="432853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48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CAFB5-5D9B-2ECA-1B45-E48C90B027CD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94" t="62" b="8"/>
          <a:stretch/>
        </p:blipFill>
        <p:spPr>
          <a:xfrm>
            <a:off x="5183740" y="37284"/>
            <a:ext cx="6897123" cy="6400800"/>
          </a:xfrm>
          <a:prstGeom prst="rect">
            <a:avLst/>
          </a:prstGeom>
          <a:ln w="254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1F1FBC-14E5-0018-6476-F5D93B07F003}"/>
              </a:ext>
            </a:extLst>
          </p:cNvPr>
          <p:cNvSpPr txBox="1">
            <a:spLocks/>
          </p:cNvSpPr>
          <p:nvPr/>
        </p:nvSpPr>
        <p:spPr>
          <a:xfrm>
            <a:off x="0" y="690941"/>
            <a:ext cx="5150499" cy="142336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26DC62-3A48-D222-6A7F-072AA714447F}"/>
              </a:ext>
            </a:extLst>
          </p:cNvPr>
          <p:cNvSpPr txBox="1"/>
          <p:nvPr/>
        </p:nvSpPr>
        <p:spPr>
          <a:xfrm>
            <a:off x="2" y="2114311"/>
            <a:ext cx="5150497" cy="47064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*Only 1-2 messages per month*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80990" marR="0" lvl="0" indent="-380990" algn="l" defTabSz="609585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NGS News</a:t>
            </a:r>
          </a:p>
          <a:p>
            <a:pPr marL="609585" marR="0" lvl="1" indent="0" algn="l" defTabSz="609585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Includes quarterly NSRS Modernization newsletter</a:t>
            </a:r>
          </a:p>
          <a:p>
            <a:pPr marL="380990" marR="0" lvl="0" indent="-380990" algn="l" defTabSz="609585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Webinar Series</a:t>
            </a:r>
          </a:p>
          <a:p>
            <a:pPr marL="380990" marR="0" lvl="0" indent="-380990" algn="l" defTabSz="609585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Training</a:t>
            </a:r>
          </a:p>
          <a:p>
            <a:pPr marL="380990" marR="0" lvl="0" indent="-380990" algn="l" defTabSz="609585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News Bulletins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D889D95-BFBC-44A1-9E5F-E9BC955BE5CE}"/>
              </a:ext>
            </a:extLst>
          </p:cNvPr>
          <p:cNvGrpSpPr/>
          <p:nvPr/>
        </p:nvGrpSpPr>
        <p:grpSpPr>
          <a:xfrm>
            <a:off x="7990202" y="1968246"/>
            <a:ext cx="3238630" cy="2059068"/>
            <a:chOff x="7990202" y="1968246"/>
            <a:chExt cx="3238630" cy="205906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ECEA57-DE72-F263-60AE-E58B74C752AA}"/>
                </a:ext>
              </a:extLst>
            </p:cNvPr>
            <p:cNvSpPr/>
            <p:nvPr/>
          </p:nvSpPr>
          <p:spPr>
            <a:xfrm rot="406022">
              <a:off x="8000250" y="1968246"/>
              <a:ext cx="3144188" cy="20590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028BA8-4CD7-B177-748D-D634652785B8}"/>
                </a:ext>
              </a:extLst>
            </p:cNvPr>
            <p:cNvSpPr txBox="1"/>
            <p:nvPr/>
          </p:nvSpPr>
          <p:spPr>
            <a:xfrm rot="408422">
              <a:off x="8148223" y="2070104"/>
              <a:ext cx="3080609" cy="621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Click this icon on homepage</a:t>
              </a:r>
            </a:p>
          </p:txBody>
        </p:sp>
        <p:sp>
          <p:nvSpPr>
            <p:cNvPr id="6" name="Right Arrow 17">
              <a:extLst>
                <a:ext uri="{FF2B5EF4-FFF2-40B4-BE49-F238E27FC236}">
                  <a16:creationId xmlns:a16="http://schemas.microsoft.com/office/drawing/2014/main" id="{76D5A21C-CBF4-E103-7932-CF78858496D6}"/>
                </a:ext>
              </a:extLst>
            </p:cNvPr>
            <p:cNvSpPr/>
            <p:nvPr/>
          </p:nvSpPr>
          <p:spPr>
            <a:xfrm rot="5832851">
              <a:off x="9081427" y="2884498"/>
              <a:ext cx="668443" cy="681244"/>
            </a:xfrm>
            <a:prstGeom prst="rightArrow">
              <a:avLst>
                <a:gd name="adj1" fmla="val 50000"/>
                <a:gd name="adj2" fmla="val 380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7FE99F-6BEA-8355-772B-64FBFC02C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420000">
              <a:off x="7990202" y="3594652"/>
              <a:ext cx="3052255" cy="41670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CCECBF-8801-456E-98D4-F59B1CA7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8" y="690941"/>
            <a:ext cx="5039362" cy="171533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NGS Subscription Services</a:t>
            </a:r>
            <a:b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b="1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C76E261-9487-4BFC-9A5A-6A08F88BA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07/30/2024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99A8D03-EC65-498B-9918-E8E8F51A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MAPPS Conference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9A8CFE01-B21A-439E-AC86-D0A45F63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890000" y="6438084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6C666E26-33BF-4FA9-8112-BDDBEB1B2713}" type="slidenum">
              <a:rPr lang="en-US" altLang="en-US" sz="16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36</a:t>
            </a:fld>
            <a:endParaRPr lang="en-US" altLang="en-US" sz="160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7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B7DBA4-B4CA-4D2C-91FB-F620EEAB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NGS Regional Geodetic Advisors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99E5A-9764-42A5-9B1E-84C98092C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4554072" cy="4525963"/>
          </a:xfrm>
        </p:spPr>
        <p:txBody>
          <a:bodyPr>
            <a:normAutofit/>
          </a:bodyPr>
          <a:lstStyle/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chemeClr val="tx2"/>
                </a:solidFill>
              </a:rPr>
              <a:t>14 Advisors that support States and territories</a:t>
            </a:r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chemeClr val="tx2"/>
                </a:solidFill>
              </a:rPr>
              <a:t>Subject matter experts across many platforms</a:t>
            </a:r>
          </a:p>
          <a:p>
            <a:r>
              <a:rPr lang="en-US" sz="2667" dirty="0">
                <a:solidFill>
                  <a:schemeClr val="tx2"/>
                </a:solidFill>
              </a:rPr>
              <a:t>Vast institutional knowledge</a:t>
            </a:r>
          </a:p>
          <a:p>
            <a:r>
              <a:rPr lang="en-US" sz="2667" dirty="0">
                <a:solidFill>
                  <a:schemeClr val="tx2"/>
                </a:solidFill>
              </a:rPr>
              <a:t>Provide training and outreach throughout the country</a:t>
            </a:r>
          </a:p>
          <a:p>
            <a:r>
              <a:rPr lang="en-US" sz="2667" dirty="0">
                <a:solidFill>
                  <a:schemeClr val="tx2"/>
                </a:solidFill>
              </a:rPr>
              <a:t>Reach out! Ask!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8C997-6FA2-4B1B-9126-FA2557C6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D3D538F9-49A3-B84F-B36B-A7030CDE5D5B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/>
              </a:rPr>
              <a:pPr defTabSz="609585"/>
              <a:t>37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37D6193-7B4A-4F7C-B01B-557BE3F6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07/30/2024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015D946-E098-4661-895D-6D5818D3F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2024 MAPPS Conference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EB4B5B-20A3-433D-88C8-FB78A4266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889" y="1627955"/>
            <a:ext cx="5955126" cy="447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2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3"/>
          <p:cNvSpPr>
            <a:spLocks noGrp="1"/>
          </p:cNvSpPr>
          <p:nvPr>
            <p:ph type="ctrTitle"/>
          </p:nvPr>
        </p:nvSpPr>
        <p:spPr>
          <a:xfrm>
            <a:off x="3910012" y="750522"/>
            <a:ext cx="4371975" cy="827485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74773" y="1764428"/>
            <a:ext cx="8442452" cy="3549511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  <a:defRPr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Keith Kohl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Southwest Regional Geodetic Advisor (UT, AZ, NM)</a:t>
            </a:r>
          </a:p>
          <a:p>
            <a:pPr>
              <a:buFont typeface="Arial" charset="0"/>
              <a:buNone/>
              <a:defRPr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National Geodetic Survey, NOAA</a:t>
            </a:r>
          </a:p>
          <a:p>
            <a:pPr>
              <a:buFont typeface="Arial" charset="0"/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keith.kohl@noaa.gov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c/o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USGS &amp; NASA Astrogeology Science Center</a:t>
            </a:r>
          </a:p>
          <a:p>
            <a:pPr>
              <a:buFont typeface="Arial" charset="0"/>
              <a:buNone/>
              <a:defRPr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2255 N. Gemini Dr.</a:t>
            </a:r>
          </a:p>
          <a:p>
            <a:pPr>
              <a:buFont typeface="Arial" charset="0"/>
              <a:buNone/>
              <a:defRPr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Flagstaff, AZ 86001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6226" y="5500360"/>
            <a:ext cx="75995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more information, visit </a:t>
            </a:r>
            <a:r>
              <a:rPr lang="en-US" alt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https://geodesy.noaa.gov</a:t>
            </a:r>
            <a:endParaRPr lang="en-US" alt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Send feedback to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ngs.feedback@noaa</a:t>
            </a:r>
            <a:r>
              <a:rPr lang="en-US" sz="2400" dirty="0">
                <a:solidFill>
                  <a:srgbClr val="C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.gov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</a:p>
          <a:p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8AA1913-3CC1-4C65-AAAF-DAEB84B9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890000" y="6422157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6C666E26-33BF-4FA9-8112-BDDBEB1B2713}" type="slidenum">
              <a:rPr lang="en-US" altLang="en-US" sz="16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38</a:t>
            </a:fld>
            <a:endParaRPr lang="en-US" altLang="en-US" sz="160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C430634-0B2E-4F52-AB39-DBB24E179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07/30/2024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3CBB37A-ACA1-4C39-A611-7995C763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MAPPS Conference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974A51-580F-43F0-957E-9B1CA835EE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0106" y="1124512"/>
            <a:ext cx="5291787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7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D14037-0426-410D-91C7-864AF0CD7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53" y="1621711"/>
            <a:ext cx="1520338" cy="1762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A54580-87C4-47D2-ACDA-26D80E221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982" y="1634953"/>
            <a:ext cx="1537550" cy="17823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F79AB2-625A-484D-8446-80AFF15641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38" y="1623914"/>
            <a:ext cx="1536905" cy="1782383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59C94766-C27F-4CF5-A18C-E489D7A17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929" y="34455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Panelists: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F59522-2DCE-407D-99B6-300A41F5F0A5}"/>
              </a:ext>
            </a:extLst>
          </p:cNvPr>
          <p:cNvSpPr txBox="1"/>
          <p:nvPr/>
        </p:nvSpPr>
        <p:spPr>
          <a:xfrm>
            <a:off x="2650363" y="3481812"/>
            <a:ext cx="1135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Dr. Dru Smith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3459D0-3373-4E68-AE07-A0CADC371CD1}"/>
              </a:ext>
            </a:extLst>
          </p:cNvPr>
          <p:cNvSpPr txBox="1"/>
          <p:nvPr/>
        </p:nvSpPr>
        <p:spPr>
          <a:xfrm>
            <a:off x="8525095" y="3441443"/>
            <a:ext cx="1135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Dr. Dan </a:t>
            </a:r>
            <a:r>
              <a:rPr lang="en-US" sz="2000" dirty="0" err="1"/>
              <a:t>Gillins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2BB749-9CA0-46ED-AFBE-2C018EFECF83}"/>
              </a:ext>
            </a:extLst>
          </p:cNvPr>
          <p:cNvSpPr txBox="1"/>
          <p:nvPr/>
        </p:nvSpPr>
        <p:spPr>
          <a:xfrm>
            <a:off x="10400853" y="3434520"/>
            <a:ext cx="1135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Galen Scott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EB026B-1AF4-4672-87A3-6B3AD52EBE9D}"/>
              </a:ext>
            </a:extLst>
          </p:cNvPr>
          <p:cNvSpPr txBox="1"/>
          <p:nvPr/>
        </p:nvSpPr>
        <p:spPr>
          <a:xfrm>
            <a:off x="6566606" y="3441443"/>
            <a:ext cx="1391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Dr. Michael Dennis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FF8598-9562-4986-A659-B50B02D2EBFA}"/>
              </a:ext>
            </a:extLst>
          </p:cNvPr>
          <p:cNvSpPr txBox="1"/>
          <p:nvPr/>
        </p:nvSpPr>
        <p:spPr>
          <a:xfrm>
            <a:off x="725324" y="3514278"/>
            <a:ext cx="1137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Brad Kearse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0C0C3-8B2B-8036-2122-C053F72917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96991" y="1646616"/>
            <a:ext cx="1682801" cy="17823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1FB026-3D25-48C5-E3EB-1C4CF6AB57CE}"/>
              </a:ext>
            </a:extLst>
          </p:cNvPr>
          <p:cNvSpPr txBox="1"/>
          <p:nvPr/>
        </p:nvSpPr>
        <p:spPr>
          <a:xfrm>
            <a:off x="4573216" y="3157521"/>
            <a:ext cx="13914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Dr. Qassim Abdullah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35E846-DF58-4826-BFC0-1471190D8F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681" y="1646616"/>
            <a:ext cx="1819066" cy="18058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005288-B930-4E77-B6FD-186C66A602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4822" y="1646616"/>
            <a:ext cx="1485517" cy="17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7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7882" y="611188"/>
            <a:ext cx="11044517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Partners Relying on the NSRS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3" name="AutoShape 2" descr="data:image/jpeg;base64,/9j/4AAQSkZJRgABAQAAAQABAAD/2wCEAAkGBxQTEhQUExQWFhUVFRoYFxcXGBsaIBscGBccGBgZGhoYHSohHBooHhoXJDIhJikrLi4uGh8/ODMsNygtLisBCgoKDg0OGxAQGywkHyYwLCwsNywsNDQsMCwxLDQ3LDQ0LCwsNDUtLCwsLCwsLCw0LCwsLCwsLCwvLCwsNCwsLP/AABEIAOEA4QMBIgACEQEDEQH/xAAcAAEAAgIDAQAAAAAAAAAAAAAABgcEBQIDCAH/xABCEAACAQMCAwYCCAQEBQQDAAABAgMABBEFIQYSMQcTIkFRYXGBFCMyQlJykaFigpKxM0OywRU0U6LwJGNz0TXC0v/EABoBAQADAQEBAAAAAAAAAAAAAAADBAUGAgH/xAAwEQEAAgEDAgQFAwQDAQAAAAAAAQIDBBEhEjEFE0FRImGBobEycZEzQtHhI2LwFP/aAAwDAQACEQMRAD8AvGlKUClKUClKUClKUClarVeIra3eOOaZVkkYKke7OxY4GEXLY364wK2tArovryOGNpJXVI0GWZjgAe5NQTh3Sm1SNr25uLgLLJIIIYZWhWKNJGRc92fHIeXmLEnqNhiuq57422qaZcSGZ4rVpIJWA55IpEfk58dXV0Klts7UEgtuP7CWRI4ZmlZ2Cju4pXXJON3VOVRvuSelSG8uO7jd+Vn5FLcqDmZsDOFHmx8hUQ4S1++nitmFgqQPHGTM9ymSpUZdY0Un3wxB9cVNaCFr2kW/P3Ztr4ScnOU+iyFgpPKGKjJ5cgjPStrrnGVnaSrFcSmN2TvB4HYBclcsyqQoyPPFYFrvrs528OnQr+s8rf8AnyrS3up3CazdyW9m10sVtBDJyyohTm55vCr/AG85GwOdh60E30bXbe7UtbTRygbHkYHHxHUfOtjUB4L5ry8OppALeB7YwgcyF5m7wEu4jJC8nKVw3iznpWJr2v3E1wk9vI8dna3kEBK7C5eSdI5t/OJFJX0LE7+GgsmlanirXo7G1luZN1jXPKDgsScKo9ySBWTo+orcW8NwoIWaJJAGxkB1DAHG2RmgzaUpQKUpQKUpQKUpQKUpQKUpQKUpQKUqNa5xV3c6WltH9JumILRq3KsSEjMkz4IQY6DBJ223FBJM1Gr7U2luptPkL25khD288TeJ1G0vKSuFkU4232OajvatoB54NRjkmiNvhJ2gYhxATkuowQ3IfEVxhlznGAa1nFr6lHbo8iC8MBWe1vrVcMGAGO/gB3jdSwYoSAuDjag2r6LFpOoWs8QPcXWbW4d2Z2ErHmhlLvlsscodwN19qsaopFLDrWlEjKrcRkb5zHKp6/FJFz7496kenRusUayuHkVFDuByhmAwzAZ2yd8UEK0+5m0ppYHtZ5rQyPJbSWyd6VErF3hkjXxLysWwwyCCOhrO4cs5ri6uL6eJoFlhS3hhfHP3aszs8gBIVizbL5AVL6UGm4O0l7Sygt5HV2hTkLKCAQCeXAPtgVuaUoNbb6Oq3Ut0GYvLFHGVOMARliCNs5POc/KuGkaKIJrqXnLNcyrIdscvLGsYUb77LnPvW1pQQS64cvYvpkVoyLDeTq4fmIaASDF0yjGCTgFcHqx9N9RxlwVFZWLSWclyiwvC/wBH75njbluEYnkfOGz4vCRuKtKhFBCdfjF9qUVp1htE+kzjqDI4KW6H4eN8ey1FtIuGutM0zTOjzs6XGCfDb2kzLJk+XPyoo/Mata2sI43kdEVWlYNIwG7EAKCfXYAVXI4WuNMi1a9iYSXD941tgc3dxFzMVww+1zOxKjIPID5mgkF9xJdG4ngsbSOYWgQSmSbuss6c4jjHKdwpG7YG9bvhvXEvIRKgZSGZHjcYaORDh42HkwP+1Qrie5SEQ6zZTBi/cxzxrut1G7BAAo6TrzHB6jBB2yKzddfuH/4dpvgubyR7iaTJbuEdvrZzk/aJ2VfX0xQTylRPh/WbiK4WxvuVpSjPDcIMLOqEBuZP8uUZBIG3XFSygUpSgUpSgUpSgUpSgUpUa4+4jlsLbv4rY3GHHeDm5QifedjgnHlnGBnJ2FA4k41t7K4t4LjmQThiJSPAuCAAzeW569BtnGaiDtPo8r29uiOmoT5trmZtklf7SXD/AGpMdUyctuMnfGXq+u22pwKgXu7xMTQwXAAEwKkNGrAlJopELrlCeoOxAro0bTy8Mdr3b3WlXi4iJ3lsmGcxSE78iMpAbqjLg9BkJBHPDpsKQ3M8t3cXUhypHO8rPgPyRDZIlHkNgB6nfa8JaG1nC0Hec8SyN3AOcpETlY2Yk83KSQD6Y9KxuFuEUtWMskj3N0yhWuJd25R0RR9xOmw6nc58pJQfAK+0qM8Wokg5JNQ+iR48QRkjc/GRySF9gAeu56V6pXqnZ8mdndxBxnZ2eRNMvP8A9NPG/wA1Xp88VA9U7aRuLe2J/ilbH/amf9VfbXgDRZNkv2c+1xASf0Ss2TsYtCPBcXA9CTGw/ZBWhjrpKfr3mfnGyvacs/p2Qu87WNRfPK0Uf5Iwf3ctWrk7QNSbrdyfIIv+lRUq1PsYnUEwXEcn8LqYz+oLAn9KgWt8P3No3LcQvHnoTup+DDKn9a0sP/yX4pFf45+6vfzY77s0cb6hnP0yb+r/AGrYWXabqUZ/xxIPSSND+6gH96h9KsTp8U96x/CLzLx6rW0ztolGBcWyMPNomKn+ls/3FTjQ+0awucATd05+5MOT5Bj4Sfga840qrk8Nw27cfslrqbx35euwa+15q4U45u7EgI5khHWGQkrj+E9UPw29QauvhHj21v8AwoTHNjeJ8An3Q9HHw39QKydRocmHnvHut481b/u7zwVZJKbmG0hFwMshIIXn6g4GQpzjxBc1prLs8DRd9PKy6i79813EcMjkYEaZ2MKqAvIdiB5eU8pVNMgE6fQJkur+4e9u3VoLWGKEKSDhnCRqT4jgczkgAY9qzk4xnieMX1i9tFKyoswkSZVZzhVl5N0ydubdckb11rIi66/fnDtZILQt0IEjm4Vc7d5nuztvy+1fe0q7WaA6dFh7m75UWMblE5gXmcfdRQCcnqQMUE0pWon4itYriK0eZRcSjwR53OBnfGy5xtnGfLNbegUpSgUpSgUpSg1PFGvJZW7TOCxyFjjX7UkjbJGo8yT+gyfKo12catzLLb3buL9pHkngmHLgNsBApJVoQoAypPqetc9R41tTKWe1lkgtZ+U3ndq0cUv2CQSebALFS4G371vuJeGYL1FEoIdN4pozyyRH8UbjceW3Q4GRQRXUuDvo7hI7cXWnzSeO1OOa2d23mt2JHKmTlkBHLuR54lnC/DkVjE0UJkKtK0n1jlyC+MgE+W365JySa58OW11HEUupkmZWISRV5CyYHKZBnHeZznG3StrQKjfGHGdvp6/WHmkYeCJccx9z+Ffc/LNaztF49SwXuosPcsMhTuIwejv/ALL5/CqAvLp5XaSRi7ueZmbck+//ANdAMYrR0egnL8d+K/lXzZ4pxHdKeJe0a9uyQJDDEf8ALiJG38T/AGm/Ye1RFjkkncnqa+Urdx46Y42rGyha827yEVudC4ou7QjuJnVR9wnmQ+3Idv0wa01K9WrW0bWjd8i0x2egeBO0iK9IhlAhuPJc+GT8hP3v4Tv6E71Nbu0SVCkiK6MMMrAEH4g15LRiCCCQQcgg4II3BBHQ+9ehey3i031sVlOZ4cLJ/ED9iT4nBB9wfUVh67ReV/yY+34XsGbr+G3dDePOysxhp7EFlG7QdSo8zGerD+E7+hPSqqr15VP9sXBYAN9AuN//AFCqPU7SgDzz9r4g+pqXQ6+ZmMeT6S858H91VR0pStlSK5IxBBBIIOQQcEEdCCOhrjSguHs87T+Yrb3zbnASc+fkFl9D/H09fU23XkOrb7JuPTlLK6bIPhgkY9PSJj6fhPy9KxddoIiJyY/rC7gz7/DZaGt6Hb3cfd3MSyqDkBhuD6qRup9waiDaNJDM1ppdqLUMoM9/IOY4PRYuYlpZOv2jhfmKsCuEzEKSBzEAkDOMnGwyelY64qHS109IL3T76aOG7ilLPdM/K8rD6yG4SRzzGRQVygJwc7YarF4I1GW4sLaadeWWSIFhjGfINjy5hhse9a3hDhdRao17DHJcSzPdSd4ivySynOF5s4KqEXI/DWq464tSC4ge3lklktmY3UEIZ1EDL9Y0vL4UZMBlzvsR50Fh0rrt5ldVdCGVlDKw6EEZBHsRXZQKUpQKwNfine2mW2ZUnaNhGzZwrEYDHAPTr0O9Z9RXWOMTDd/REtJppSgdcNFGHHnyGV15yPPlzigg9/d8tnbaK0L2LyssMkkpUxlB45Hil2WR5G25djlzsKnFrwc6yJI+o378rBihkRUbBzylUjHh9gRWqvOJ5LlprR9HlmKKhljeS3IAfJTOXxnYnY5HtUn4U0tbe3VEWVFPiEUsneGLIH1QbJ8K46AkdaDcVH+OOJlsLVpjgufDEh+856fyjcn2FSCvOHadxEby+flOYocxRemx8b/zMOvoFq3otP52Tae0d0WbJ0V3Rm9u3lkeSRizuxZmPUk/+dK6KUrpojbhmFKUr6+FKUoFS3st1Y2+pQb4WY9yw9e82T58/J+9RKs/QDi6tiOouIj+ki1FmrFsdqz7PdJ2tEvVtddxArqyOAyspVlPQgjBB9sV2Urkms8qcRaWbW6ntz/lSFQT5r1Qn3KlT8611WF232nLqCuOkkCH5qzKf2C1XtdZp8nmYq2n1hk5K9NpgpSlTPBX0GvlKD0J2VcWm9tzHK2Z4MB/41P2ZPjsQfce4qcV5c4R15rK6juFyQpxIo+9G321+PmPdRXp+2nV0V0IZXUMpHmCMgj5Vzev0/lZN47S0sGTrrz3aLiTRZrl1U3bQWvL9ZHEOR5Gz0MxOVjxgYUAnff07dOt7G0h7mLuIosYK8yjO2DzEnLH1Jya2Wp6dFcRtFPGskbY5kYZBwQw2+IBqsuLtAtLO+tWt7C3uGmjkiNoEj3I8cc2GBCqGBVn9G88VRTrE0a+tCBDaywMIlGI4nQ8i9B4VOwrZ1EeF+GorEPdXHcJO6hZGRViiiQsCIYhsAgbHiO7Hc+QEuoFKUoOLuACScADJJ8gOpqB6hxBp2opHHPHcIkkoFtcPFJGDJn6t4JgPAxPQkjOOhBwZHxtbzSWF1HbLzTSQsiDmC7uOU7sQAcE+dQHifX1W1tLSS0ubWOO4thK8sWUSGBgxZZIuZScooxt9qg3/CttcWN1LDcq84u5edL0AHJSMKsc6gDuyFTZhs2/Q7VOqwNI1q3ulLW80cwHUxuGxnoGA6H41n0Eb7Q9ZNpYTyKcOV7tPzP4QR7gEt8q8z1cHb3qBxa246EtK3ywi/3eqfrofDMfTh6vdn6m299vYpSlaKsUpSgUpSgVJezjTTPqVsuMhJBK3sIvGCf5go+dRqr37HeFDbQG5lXEs4HKD1WPqAfQsdyPQLVTW5oxYp954hNgp1XhYtKUrmGmpTt7/wCZtv8A4W/11V1WX27zA3kCea2+f6pG/wD5qtK6fQ/0K/8AvVmZ/wCpJSlKtoSlKUCvQHYzrBmsBGxy1u5j/l+0nywSv8tef6s3sHveW6ni8pIQ/wA43A/s5qj4jj6sEz7cp9Pba676jOpXenadLJcTyJFNcdWYs7uFwAqLu3KNvCoxk1Jq1eu30Nuqzyxs5U8iGOJpXy2+FCAsAeUe2wrm2kh/EetT6lbTW1pp07xzIyGa4xboMjIkRXy74OMDlG4qT8Daqbqwtpm+20YD+zp4JAf5lateOKLuX/ltMnwfvXLpbj+kln/7a3WgfSe7P0pIEfmPKsBZlC4GMlwMtnPQY6UGzpSlBHuL9RkiNkkTFWnvY42ICnwcrvIPED1VCMjcZrnFrEjanJagJ3UdokpbB5u8eVlAznHLyqfLOfOuXE+gC67l+/kge3cyI8fJsShQlhIpBHKW/Wofp9q63UklvrdpNcSIiOkqROxEfNyjEMqkfabOBQSjhC8WWS+KwxRiO7aENGvKZBGi7ufvMGZhUkrQ8GaJJaQOsro8ss8s0jICFLSuWOAdx5D5VvqDz920XPPqTL5RxRp+uXP+qoJUm7S5ObVLs/8AuAf0xqv+1Rmur01dsNY+UMrLO95KUpU6MpSsrTdOlncRwxtI5+6gz8z6D3O1fJmIjeX2I3YtdttbvI4SNWd2OFVQST8AN6s/hvsdkbD3kvdjr3UWGb4M58I+QPxq0tA4btrNeW3iVM9W6s35mO5rOz+JY6cU5n7LFNNae/CvOz7suKMtxfAcy4ZIOoB6gyHoSPwjI9SelWzSlYubPfNbquu0pFI2gpSlQvbzz2xXPPqko/6aRp/2c/8A+9Qmpn2vWxTVJyf8xY3Hw7tU/uhqGV1Wl28mm3tDKy/rkpSlWEZSlKBU67GHxqa+8MgP6A/7CoLVjdhloWvpJPKOAj5uygfsrVW1kxGC2/slw/rhe1a7iHVBa2s9wRzCGJn5fXlGQPmdq2NY2pWKTxSQyDKSoyMPUMMH+9cs1ES0/hKa4RZr69ujM683JbymCKLm3CoseC3LnHMxJOK7eG5Zra+fT5p3uIzbi4t5JcGRVVxHJHIwxz7lSGIzuevlwsrXV7ZBAn0S5RByxyyvJG/KNl71VRgxAwMgjNbHhvh+WOWS6u5VmupVCZReVI41JIjjBJOMnJJOScUEjpSlBEONrb6Rc2FpJk28zyvMgJHedzHzIjY6pzHJHngVn3XB2nOndtZ2vLgjaJFIz+EqAVPuDmsvXeHLa85BcxCTuySmSwwWGDjlI9K1J7N9LO5s4ifU8xP6k0HZ2b3TyWEfeOztHJLDzscllimeNSx825VGT51J6w9K0uK2jEUEaxxrkhV6DJyf3JrMoPM3aJ/+Tu//AJT/AGFRyph2tWXd6pP6SBJB80Cn/uVqh9dZp53xVn5R+GTkja8lKVm6Npr3M8UEf2pXCj29WPsBk/KpZmIjeXmI34SDgPgeXUH5iTHbocPJ5k9eRAere/QZ8+lX7oWhwWkYjt4wi+fqx9WY7sfjXZomlR2sEcEQwka4Hv6sfUk5JPvWdXM6rV2zW/6+kNPFiikfMpSlVEpSlKBSlKCq+3LQS8cV2g3i+rk/Ixyp+AbI/nql69b3VssiMjqGR1Ksp3BBGCDXnntB4GksJC6AvasfA/Xkz9yT0PofP41t+G6qOnyrd/RS1OKd+qEOpSla6mUpSgVeHZzAum6Z9KnGGuHQgeZDkJCvzyW+De1RDsy4Ba7dbi4Ui2U5UEY74jyH/t+p8+g88bHj3iT6ZqVrZwnMMNzGpI6NJzhWO3kgyPjze1ZuqvGa3k17Rzb6ei1ir0R1z9F1VwmjDKVbcMCD5bEYPSuddV3biRHRs8rqVOCQcMMHBG4O/WufX1Yavp2mxym2s4bq5uvOKC7uAqeQM0plKxj45PtW74F4KmtZWuLi5kZnBC26yyPFGDjzlJZ2GPtbdTt6c7HsxtIAVgku4VJyRFdSICfUgHc1utF4cFvIXFzdy5UryTTGRdyDkAj7QxgHPmaDeUpSgVq9Y4itbUZuLiKL2dwCfgvU/IVnXfN3b8n2+U8ufxY2/fFQDsztrEWcd3J3RuWybmacjvBKDiQM0m6AEdNhgA+9BKNA4qhvHZYEnKBebvmhdI23AwrOBzHfPTpW9qMR8e2LzLBDMZ5GZVxAjyqvMcczOgKBR5nOwqT0FO9vWm4e2uANiGiY+48af3f9KqWvSvaPopu7CaNRl1HeR/mTfA9yOZfnXmquh8NydWHp9mfqa7X39yrM7C9MD3U05H+DGFX80hIz/Srf1VWdXj2EQYspn82uCP6Y0x/c1J4hfpwT8+HnTxveFl1jajfxwRtLM4RFGSzf+bn2rumlCqWYgKoJJPQADJJ9sV5v4/4vfUJyQSLdCRCnTb8bD8Z/YbeucTSaWc9tu0R3XcuWKQlXFPa/K5KWSCNOneyDLH3VD4V+efgKgV9xNeTHMl1O3t3jKP6VIUfpWppXQYtNixxtWv8Aln2y3t3lnw63cocrczqfUSuP7NUv4e7V7yAgTkXEfnzYVwPZ1G/8wPxqA0r1kwY8kbWrD5XJavaXqHhbim3v4+eBtx9uNtmTP4h6e4yDW7ryfpOpy20qzQuUkXoR+4I81PmDV4cF9p8F1yx3GIJ+m5xG5/hY/ZJ/C3rsTWJqvD7Y/ipzH3hexaiLcT3WBXCWMMCrAEEYIIyCPQg9a50rOWFe8R9k1pOS0BNs58lHMh/kJ2/lIHtUJvOx6+U+B4JB+ZlP6FcfvV8Uq5j1+ekbb7/uhtgpb0UPadjt8xHO8CD8zMf0C4/epxwz2U2luQ8xNy4/GAEB/Jvn+YmrAquOPu06O3DQ2hEk/QuN0j9d+jP7DYefTBkjU6nUT0Vn+P8ALz5ePHzLl2qcbC0iNrbt/wCodcEr/lIfPbo5HQeXX0zXfZDpve6lEceGFWkPyHKv/cw/SohcTs7M7sWdiSzMckk9STV1dhmi93by3LDeduVPyR5BPzYt/SKvZMddLppiO88fWf8ASCtpy5I9oWdXwmvtQrjvgs3ciXMfJJJEnJ9HnyYZFyWx4SCkm+z7+WRWCvpVcanCn25o0/M6j+5rssr2OVeeKRJFyRzIwYZHUZU4zVTcM6VY3GqmOSwhte5tADazRxkvK8h5nXORKiqgww/GelWxY2McKBIY0jQZwqKFAzucBRigyKUpQKgvF9po0Eoku7eF7iXdY1i7ySU9MiJR4iTnxEfOp1WDqtxDAj3MoAEMbMz8uWCAczAefl0oKx4i4m1ILDBZWsdj9Jfu7eN+UzMMZaTulBSFFGclskbVatjE6xRrI3O6ood8Y5mAAZseWTk4qoOE9dvLyea9gsmmuJsxxSTfVwW0AJ5VDfalcnBbkHnsRuKmeh6i1vc9ze363F3cY5beKPCQhQTsFBYDf7bkZ29KCZ15v7TOHPoV64UYimzJF6AE+JP5W8vQrXpCox2hcLi/tGQY75PHCT+IDdSfwsNv0PlVzRajycm89p4lDmx9dXmqr07Cps2Mq/huW/eND/8AdUdLGVYqwIZSQwPUEHBB981afYLqAEtzAT9tVkUfkJVv9SfpWx4hXqwTt6bSp6edsiT9tOrmGw7pTg3DiM/kA5n/AFwFPsxqgqtnt+k+ss18uWU/qYx/tVTV88OpFcET77vupne+xSlKvq5SlKBSlKCTcN8d3tlhY5OeMf5UviUey78y/AHHtVh6X20QkAXFvIh8zGQ4/RuUj96palVcujw5OZjn5JaZr17S9CJ2r6aRvLIPYxP/ALAitZqfbJaoPqYpZT5ZxGv6kk/tVHUqCPDMET6z9Uk6q6YcT9o15eApzCGI7FIsjI9GfqfgMA+lQ8UpV3HjpjjasbILWm07yzdG0uS5njgiHjlYKPbzZj7AAk+wr1LpdgkEMcMYwkaBF+CjG/vVddjHCZhjN5KuJJlxED92M783xYgfID1NWfWF4jqPMv0R2j8r+nx9Nd59Wr4o1X6LaXFwF5jDEzhfUgbA+2cVr+EtIuIwJ7m7lnlljHNH4REhPi+rRRtjpkk5rjxhrawAx3FrLJZyxss00Y51TmyCJI18YXl6sBtkfLRaBJfQxL9Bkt9TswMRF5e7lQDYRtIFKNgbbgH1rOWGbq0cV5fPY3tuFKoJ7OeNiG5VKh8OMNHIHxsDggj03m1RTh/Sbp7tr2+EaOIu5ggiYuI0LB3Z3IHNIxAGwwAvvUroFKUoFcJYwwKsAysCCCMgg7EEHqK50oIlqunahcyvEJVs7RTyh4TzTSjH3WI5YR5dC21dGs6Xp+nWMyF/oiyqVMyse+dyMghs88j53xv5+VSbW2uBA/0VY2nx4BKSEySAS3KM4AycDrjyrRaDwWscv0q8kN3eeUrjwx/wwR/ZjHv169MmgdnXErXdvyzqyXUHKsyOpRtxmOXlO4Drv8cjyqV1XOq69JLeyNpNrHcTQJyXNw7FUKoef6LGw2aUnPi6Lt8pnw7rkV5As0WQMlXRhh43XZ45F+64OxH+xoK67XeBi+b22TLAfXovVgB/iKPMgdR5gA+RzWvBms/RL2CfOFV8P+RvC36A5+Qr1FVS9o3ZjzFrmxXxHeSAbZ9Wj9/VfPy9DraPWVmvk5e3aJVc2Gd+up29WmY7SYfZDPGT+dQy/wChqp2rm4ck/wCK6PLZOcXNuAgDbHKbwk53GeXkOd9mqnJYyrFWBVlJVgeoIOCD7g1d0M9NJxT3rP2QZ43mLR6uFKUq+rlKUoFKUoFKUoFKUoFT7sx4FN64nnUi2Q9Dt3rD7o/gB6n5euOPZ72dyXpWacNHa9fRpfZfRPVv09RfdpbJGixxqFRFCqqjAAAwABWVrtdFI8vHPPr8v9reDBv8VnYqgAAbAdBWj4x1/wCh2/Mid5PIwit4h1klfZR+UdSfQGtlquoxW8TzTOEjjXmZj5D/AHPkANySKiUen/8AFbfvr6H6N9YWs3Vik8KMFCuz5wsjEZ5RtuoOSKwl5rNQubnS5LKW51AzC5nEVxHNyLGoZSzSRHAKKhA2yc8w9a7HtNNuLjn0y/jtrx8/8u6kS4BY95BnlkHUk7H3rAntZrG8Fxqym9t1iEUN0EDC3GSWaaEA4ZtgZVzsvvgWTZWkHhlijj8Sgq6ooJVgCMEDOCMUGYg2GTk+vrX2lKBSlKBSlKBUI7U57hIYuVnSzL4vZIQTMkR+8nonXmIywHQEZqb18ZQQQRkHYg0EFtuHTZvBcaQEa3kEaz24cckkZwFuI3Jx3ig5J++Pfr917WI7O9K2Vq1ze3Cq9xHE3LiKPOZHBPL3hBwud22HoDy12QaLYym1V3DzfVK5zFbmXbJIGUgU5bG+5xkZ22nBnD8dpC0hkE08/wBbcXJI+sYjOQegjAPhA2A+JoNpoesw3cQlhbmUkggjDIw+0jqd1ceYNbCoRwA4mutSvIhi2nljSIjpI0KFZZlHTDMcZ8+SpsWAwCRk9KDWPoMP0lbpQUmAKsybd4p+7IOjDIBB6jA3qF9pXZ19LJubXAuMeNNgJcdDnoJMbZOx2zjrVkUqbHnvjtFqz2/DxakWjaXkm7tXido5EZHU4ZWGCPiDXTXqXiHhq2vV5biJXx9lujL+VhuPh0qrdf7G5VJa0mWRfwS+FvkwHKfmFraweJY78X4n7KV9NaO3KrKVudS4VvYP8W1lX3Cll/qTI/etKzAHB2PpWhW1bc1ndBNZjvD7SuPOPUfrWdZ6VPLjuoZZM/gjZv3Ar7MxHd82lh0qa6V2XahNjmjWFT5ysM/0rk/rip1ofY7bx4a5leY/hX6tf2JY/qKqZNdgp/dv+3KWuC9vRTmlaXNcv3cETSv6KOnuxOyj3JAq3+DOyZIist6VlcbiFd0Hpzn759th8asbTdNit0EcMaRoPuoAPmcdT7msusrUeI3ycU4j7rePT1rzPL4qgDA2Ar7XEOMkZGR1HpnpVcNxtfW+oT291bK8P24u4z3nc9O8VT/jYx4lGGBzgEVnLDH1XUl1iSW0TmtbuxuDJbpN4o5+5OCXTGGXmzsMlQQRnJFdmlXUmqXvc36i3FkFc2XNkzS/9Zj0eBTjlAzuQSemejVrKG8ukmtJ1X6Uve2twnWK8gXDKwx0khADIw37k7Zrbx6ZHrEI+lxSW95ayGKRoyUZTjxhJPvRSIffZvmQ3WicRG8uJlhjDWcQKG4J/wASXPiWJcYaNRkFvM9MgZqRAV0WFlHDGkUSBI0UKqr0AFZFApSlApSlApSlApSlBwljDKVYBlYYIIyCD1BB6ioa/ZpbHKCe7FsWybQTkQ+68uOYJnflDYqa0oMGaaC0gBYxwQRhVBOERBkIo9AMkCq8n0m2m1W6g1JGMs3K1jIXZV7pUGUhKnwyK2SR1PX4zTjbQje2csCPyOeVo2IyA8bh0yPNcqAdjsaievLe6gtvbyae0EsdxFI9yZEMcYjbmZ4WB5mLAYC4H2t+lBtdF1K8tbEGe3uLlop5I/DymUwozd3KVJHeMQFGBuc59a3XD/FdpeZ+jzKzrnmjbKyKQcENG2GGDkdMV18ca01pZySRjmmbEUC7ZaaU8kYAPXc5I9FNY2h8HWtvBbCSONpbVebv2A5uc5aR+c74LFjuf7UEnpVeaTxZc3Go25Xw2FyJ0gUqMydwobv89QrFmCj0TON63fFPFE1lzyPZvJaooZpo5Y8jyOY3IPUjoTQSiuqS3RvtKp+IBqPW/G9uYpZZY7i3WFQz9/A6YDHlBBwQ25+6TXXB2jaY7BReRhiQMMGU5PQYZRQSRLVB0RR8FArtArT69xTa2ZVZ5eV3+xGqs7sB1IRAWx13xjau/Qtdt7yMyW8gkUNyt1BVh1VlYAqfYig2VKj/ABZr723cxQRCa5uXKQxluVRyjmeR28kUbnG5yB51p7zXtQsOSW/FtJasypJLbh0MJc8odlkY80fMVBIIIz8qCSa5xDbWa81zMkYPQE5ZvyoMsx9gDWbY3SyxpIoYK6hgGUqcEZ3VtwfY1WNjJFp+p3iNaSXNxOy3Fq8ad5IY5ByuneNsiI64yT0I9qsbRLmeSINcQiCQk/VhxJgZ8OWAxzY64yPegrnV9O7nU7+aO5W0m7qC5SWQ/VOuDFJFMp2ZCyLgjxKWyPSsi21iDW4ETLWmoRATQMQVIPlLCWAMkDYwRjp1GwNbfi7Qll1PTZngEyDvo5MpzBPB3kTnywGUjJ/F64qUX2kQzPFJJGrPC3PExG6HpsR5e3Tp6UEL0rhRbwxXc8MlnewTqZu6PKk7wnZ+U5DI2ThsZwWGSKsKlKBSlKBSlKBSlKBSlKBSlKBSlKBSlKDUatoK3FxazO7ctq7usWBys7Lyq7eeVySPc1puNbK4vZEsEDxW0iF7q4XAyg2EEeQfGxwTkYC+uSKmFKCsp9JubbUtIWW5WeFZLhIswrG6A2rAKxjPKwwBvyit12p+O2gtsZ+l3kEJH8Ped4+fblQ5qVz2UbvHIygvESY2PVSylGI+Kkj51h6poiTz20zswNq7uijHKxdCmWyM7AkjBG9BoO14n/hkqqOZnlt1Vc45ibiPw5OwzjFZVnr127ok2lTRhmAL97BIqgnHMcPkgddhmsrjXRJLuBY4XRHSaKUF1LLmJ+cAgEHBIFYtt/xcOgf6A6cw5yvfI3LnxcoPMC2M4yaDE1vT7yC/e9tIYrrvIEieF5BE68jFgY3IK8p5jkHzArnwfqsEl3dBrWS0vnSN545DnnVMokiEMVZR9ksAN8ZzWRrfD9x9K+mWMsccrRiKWOZS0ciqSUPhIZXGSMjyP68+H+H5luZLy8ljkuHiEKiJSqRxhucqOYksS2CSfQUGFx0/0e60++b/AAYHkimP4EuFCiQ/wh1XJ9DWR2i6nCul3XM6t30DxxAEMXeRCsYQD7R5iDt8fKpRLEGUqwDKRggjIIPUEHqK0Wm8E6fby99DaRJIDkMF+yfVQdl+WKDUahoVwF0q4iUtc2vdxzLzAc0UkYScEkgEggMM+hqb0pQKUpQKUpQKUpQKUpQKUpQKUpQKUpQKUpQKUpQKUpQKUpQKUpQKUpQKUpQKUpQKUpQKUpQKUpQKUpQKUpQf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7425" name="Picture 23" descr="Y:\shared\HQ\FGCS\Member agency logos\USC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9" y="1630363"/>
            <a:ext cx="11017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5B6C16-C03C-4069-A3FC-1857ACAE68E4}"/>
              </a:ext>
            </a:extLst>
          </p:cNvPr>
          <p:cNvGrpSpPr/>
          <p:nvPr/>
        </p:nvGrpSpPr>
        <p:grpSpPr>
          <a:xfrm>
            <a:off x="1065007" y="1652588"/>
            <a:ext cx="9810973" cy="4594224"/>
            <a:chOff x="1570038" y="1652588"/>
            <a:chExt cx="8688388" cy="4119562"/>
          </a:xfrm>
        </p:grpSpPr>
        <p:pic>
          <p:nvPicPr>
            <p:cNvPr id="17411" name="Picture 10" descr="Y:\shared\HQ\FGCS\Member agency logos\FCC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0650" y="3778251"/>
              <a:ext cx="1143000" cy="115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20" descr="Y:\shared\HQ\FGCS\Member agency logos\TV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838" y="3840163"/>
              <a:ext cx="8191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4" descr="Y:\shared\HQ\FGCS\Member agency logos\BIA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2888" y="4616450"/>
              <a:ext cx="1160462" cy="115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7" descr="Y:\shared\HQ\FGCS\Member agency logos\Census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650" y="1730376"/>
              <a:ext cx="1524000" cy="487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11" descr="Y:\shared\HQ\FGCS\Member agency logos\FEMA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3989" y="1652588"/>
              <a:ext cx="2484437" cy="882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12" descr="Y:\shared\HQ\FGCS\Member agency logos\FSA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650" y="1739901"/>
              <a:ext cx="1016000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13" descr="Y:\shared\HQ\FGCS\Member agency logos\FWS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7825" y="1776414"/>
              <a:ext cx="846138" cy="1004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14" descr="Y:\shared\HQ\FGCS\Member agency logos\IBC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3850" y="2662238"/>
              <a:ext cx="1085850" cy="107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6" descr="Y:\shared\HQ\FGCS\Member agency logos\NASA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3388" y="2425700"/>
              <a:ext cx="1096962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18" descr="Y:\shared\HQ\FGCS\Member agency logos\NPS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7988" y="3617913"/>
              <a:ext cx="785812" cy="1020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Picture 19" descr="Y:\shared\HQ\FGCS\Member agency logos\OSMRE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2939" y="3622676"/>
              <a:ext cx="968375" cy="96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3" name="Picture 21" descr="Y:\shared\HQ\FGCS\Member agency logos\USACE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463" y="2617788"/>
              <a:ext cx="1130300" cy="88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22" descr="Y:\shared\HQ\FGCS\Member agency logos\USBR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425" y="2921001"/>
              <a:ext cx="1498600" cy="67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6" name="Picture 24" descr="Y:\shared\HQ\FGCS\Member agency logos\USFS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2626" y="2540001"/>
              <a:ext cx="860425" cy="91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7" name="Picture 25" descr="Y:\shared\HQ\FGCS\Member agency logos\USGS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6864" y="4883150"/>
              <a:ext cx="1455737" cy="534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8" name="Picture 26" descr="Y:\shared\HQ\FGCS\Member agency logos\USNO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2901" y="2609851"/>
              <a:ext cx="1122363" cy="103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9" name="Picture 27" descr="Y:\shared\HQ\FGCS\Member agency logos\NOAA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950" y="3657600"/>
              <a:ext cx="1079500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0" name="Picture 5" descr="Y:\shared\HQ\FGCS\Member agency logos\BLM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0051" y="1677989"/>
              <a:ext cx="1006475" cy="871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1" name="Picture 8" descr="Y:\shared\HQ\FGCS\Member agency logos\DOT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300" y="3595689"/>
              <a:ext cx="1028700" cy="104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2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5562601" y="4759326"/>
              <a:ext cx="1914525" cy="77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433" name="Picture 2" descr="\\NGS-S-BRUNSWICK\Home\shared\HQ\FGCS\Member agency logos\IWBC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038" y="4737101"/>
              <a:ext cx="893762" cy="893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4" name="Picture 5" descr="C:\Users\jeremy.mchugh\Downloads\2000px-US-FederalAviationAdmin-Seal.svg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926" y="3648076"/>
              <a:ext cx="938213" cy="93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5" name="Picture 9" descr="Y:\shared\HQ\FGCS\Member agency logos\EPA.bmp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3201" y="2522539"/>
              <a:ext cx="1020763" cy="111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6" name="Picture 6" descr="Y:\shared\HQ\FGCS\Member agency logos\BOEMRE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4776" y="4973639"/>
              <a:ext cx="2352675" cy="4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791C4-DF4E-4C17-A41C-B2BEB15390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C828925E-E3D9-43C0-A861-BDAA195366D8}"/>
              </a:ext>
            </a:extLst>
          </p:cNvPr>
          <p:cNvSpPr txBox="1">
            <a:spLocks/>
          </p:cNvSpPr>
          <p:nvPr/>
        </p:nvSpPr>
        <p:spPr bwMode="auto">
          <a:xfrm>
            <a:off x="8793018" y="6430936"/>
            <a:ext cx="284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00E8130A-8A14-446E-BB90-C4DCDAF18407}" type="slidenum">
              <a:rPr lang="en-US" altLang="en-US" sz="1600" smtClean="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t>4</a:t>
            </a:fld>
            <a:endParaRPr lang="en-US" altLang="en-US" sz="1600" dirty="0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6589A17B-F17C-4736-ABBF-3E0615C45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07/30/2024</a:t>
            </a: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5BD90AB8-1B45-4770-BED7-9BB29C3D9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MAPPS Conference</a:t>
            </a:r>
          </a:p>
        </p:txBody>
      </p:sp>
    </p:spTree>
    <p:extLst>
      <p:ext uri="{BB962C8B-B14F-4D97-AF65-F5344CB8AC3E}">
        <p14:creationId xmlns:p14="http://schemas.microsoft.com/office/powerpoint/2010/main" val="2149643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8790B-135E-40CA-9C1F-D2B114CE8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6767" y="6459373"/>
            <a:ext cx="2844800" cy="365125"/>
          </a:xfrm>
        </p:spPr>
        <p:txBody>
          <a:bodyPr/>
          <a:lstStyle/>
          <a:p>
            <a:pPr>
              <a:defRPr/>
            </a:pPr>
            <a:fld id="{EB6791C4-DF4E-4C17-A41C-B2BEB15390BD}" type="slidenum"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5</a:t>
            </a:fld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F96538C-CBC0-4E33-BD85-1AD3D938C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136" y="1487141"/>
            <a:ext cx="6317744" cy="354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  <a:defRPr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NGS defines, maintains and provides access to the NSRS to meet our Nation’s economic, social &amp; environmental needs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 sz="28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altLang="en-US" sz="24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altLang="en-US" sz="24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altLang="en-US" sz="24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335A33-B297-42B3-9907-411D261704E6}"/>
              </a:ext>
            </a:extLst>
          </p:cNvPr>
          <p:cNvSpPr/>
          <p:nvPr/>
        </p:nvSpPr>
        <p:spPr>
          <a:xfrm>
            <a:off x="1051227" y="3030913"/>
            <a:ext cx="5835352" cy="1384995"/>
          </a:xfrm>
          <a:prstGeom prst="rect">
            <a:avLst/>
          </a:prstGeom>
          <a:ln w="19050"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Latitude • Longitude • </a:t>
            </a:r>
            <a:r>
              <a:rPr lang="en-US" altLang="en-US" sz="28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</a:t>
            </a:r>
            <a:r>
              <a:rPr lang="en-US" alt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Gravity • Shoreline Position • </a:t>
            </a:r>
          </a:p>
          <a:p>
            <a:pPr algn="ctr">
              <a:defRPr/>
            </a:pPr>
            <a:r>
              <a:rPr lang="en-US" alt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changes over time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B4BA9D-B43C-4805-9251-DC2F1DBE4261}"/>
              </a:ext>
            </a:extLst>
          </p:cNvPr>
          <p:cNvSpPr/>
          <p:nvPr/>
        </p:nvSpPr>
        <p:spPr>
          <a:xfrm>
            <a:off x="342792" y="4560587"/>
            <a:ext cx="726088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Big Step Into the Future includes: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American Terrestrial Reference Frame (NATRF 2022)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Caribbean Terrestrial Reference Frame (CATRF 2022)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Pacific Terrestrial Reference Frame (PATRF 2022)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Marianas Terrestrial Reference Frame (MATRF 2022)</a:t>
            </a:r>
          </a:p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North American-Pacific Geopotential Datum (NAPGD2022)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87BA6A-A557-4501-9491-CFD543F77EA2}"/>
              </a:ext>
            </a:extLst>
          </p:cNvPr>
          <p:cNvGrpSpPr/>
          <p:nvPr/>
        </p:nvGrpSpPr>
        <p:grpSpPr>
          <a:xfrm>
            <a:off x="7344354" y="1428726"/>
            <a:ext cx="4694327" cy="3823740"/>
            <a:chOff x="7249610" y="2158946"/>
            <a:chExt cx="4694327" cy="38237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3039C3-25EA-4CC7-B4E4-F2BACDAB1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9610" y="2401017"/>
              <a:ext cx="4694327" cy="2658086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19C2C2-B0D6-4075-9579-48CBBCF0AD66}"/>
                </a:ext>
              </a:extLst>
            </p:cNvPr>
            <p:cNvGrpSpPr/>
            <p:nvPr/>
          </p:nvGrpSpPr>
          <p:grpSpPr>
            <a:xfrm>
              <a:off x="7346429" y="2158946"/>
              <a:ext cx="4543910" cy="1446107"/>
              <a:chOff x="5163671" y="2601400"/>
              <a:chExt cx="4543910" cy="1446107"/>
            </a:xfrm>
          </p:grpSpPr>
          <p:pic>
            <p:nvPicPr>
              <p:cNvPr id="14" name="Picture 2" descr="323c20df-7dc3-4a33-87d8-2dae899bac5b.jpg">
                <a:extLst>
                  <a:ext uri="{FF2B5EF4-FFF2-40B4-BE49-F238E27FC236}">
                    <a16:creationId xmlns:a16="http://schemas.microsoft.com/office/drawing/2014/main" id="{8D5D8D20-3FC1-40EA-BF23-F9D968EFAD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163671" y="3200243"/>
                <a:ext cx="720763" cy="8472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323c20df-7dc3-4a33-87d8-2dae899bac5b.jpg">
                <a:extLst>
                  <a:ext uri="{FF2B5EF4-FFF2-40B4-BE49-F238E27FC236}">
                    <a16:creationId xmlns:a16="http://schemas.microsoft.com/office/drawing/2014/main" id="{B2E50F86-D9DC-4D07-BAD0-D0AFC4612C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930179" y="3200243"/>
                <a:ext cx="720763" cy="8472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323c20df-7dc3-4a33-87d8-2dae899bac5b.jpg">
                <a:extLst>
                  <a:ext uri="{FF2B5EF4-FFF2-40B4-BE49-F238E27FC236}">
                    <a16:creationId xmlns:a16="http://schemas.microsoft.com/office/drawing/2014/main" id="{0AED60DE-E316-42E6-B409-04A37E0467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986818" y="2601400"/>
                <a:ext cx="720763" cy="8472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996647-6E15-4E23-AEF8-868B239C88BA}"/>
                </a:ext>
              </a:extLst>
            </p:cNvPr>
            <p:cNvSpPr txBox="1"/>
            <p:nvPr/>
          </p:nvSpPr>
          <p:spPr>
            <a:xfrm>
              <a:off x="8170606" y="5397910"/>
              <a:ext cx="35838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Tomorrow’s NSRS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B1AE57E2-8F37-4F43-8973-F99309BF89C8}"/>
              </a:ext>
            </a:extLst>
          </p:cNvPr>
          <p:cNvSpPr txBox="1">
            <a:spLocks/>
          </p:cNvSpPr>
          <p:nvPr/>
        </p:nvSpPr>
        <p:spPr bwMode="auto">
          <a:xfrm>
            <a:off x="531868" y="463890"/>
            <a:ext cx="11179699" cy="100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National Spatial Reference System</a:t>
            </a:r>
          </a:p>
        </p:txBody>
      </p:sp>
      <p:pic>
        <p:nvPicPr>
          <p:cNvPr id="18" name="Picture 4" descr="xGEOID20">
            <a:extLst>
              <a:ext uri="{FF2B5EF4-FFF2-40B4-BE49-F238E27FC236}">
                <a16:creationId xmlns:a16="http://schemas.microsoft.com/office/drawing/2014/main" id="{6744DD34-1682-4B92-B40D-AF6BB3469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77161" y="4328884"/>
            <a:ext cx="4005239" cy="215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80E61009-30FA-4EFB-BA82-CE4ABF6CA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07/30/2024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05CFD612-06D7-4FF8-A377-04A968818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MAPPS Conference</a:t>
            </a:r>
          </a:p>
        </p:txBody>
      </p:sp>
    </p:spTree>
    <p:extLst>
      <p:ext uri="{BB962C8B-B14F-4D97-AF65-F5344CB8AC3E}">
        <p14:creationId xmlns:p14="http://schemas.microsoft.com/office/powerpoint/2010/main" val="2385454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2-layer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439" y="1927077"/>
            <a:ext cx="2857500" cy="4238625"/>
          </a:xfrm>
        </p:spPr>
      </p:pic>
      <p:sp>
        <p:nvSpPr>
          <p:cNvPr id="299011" name="Freeform 3"/>
          <p:cNvSpPr>
            <a:spLocks/>
          </p:cNvSpPr>
          <p:nvPr/>
        </p:nvSpPr>
        <p:spPr bwMode="auto">
          <a:xfrm>
            <a:off x="8305439" y="5690800"/>
            <a:ext cx="2667000" cy="276999"/>
          </a:xfrm>
          <a:custGeom>
            <a:avLst/>
            <a:gdLst>
              <a:gd name="T0" fmla="*/ 2147483647 w 1680"/>
              <a:gd name="T1" fmla="*/ 0 h 240"/>
              <a:gd name="T2" fmla="*/ 0 w 1680"/>
              <a:gd name="T3" fmla="*/ 2147483647 h 240"/>
              <a:gd name="T4" fmla="*/ 2147483647 w 1680"/>
              <a:gd name="T5" fmla="*/ 2147483647 h 240"/>
              <a:gd name="T6" fmla="*/ 2147483647 w 1680"/>
              <a:gd name="T7" fmla="*/ 2147483647 h 240"/>
              <a:gd name="T8" fmla="*/ 2147483647 w 1680"/>
              <a:gd name="T9" fmla="*/ 0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240"/>
              <a:gd name="T17" fmla="*/ 1680 w 1680"/>
              <a:gd name="T18" fmla="*/ 240 h 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240">
                <a:moveTo>
                  <a:pt x="288" y="0"/>
                </a:moveTo>
                <a:lnTo>
                  <a:pt x="0" y="48"/>
                </a:lnTo>
                <a:lnTo>
                  <a:pt x="816" y="240"/>
                </a:lnTo>
                <a:lnTo>
                  <a:pt x="1680" y="48"/>
                </a:lnTo>
                <a:lnTo>
                  <a:pt x="1392" y="0"/>
                </a:lnTo>
              </a:path>
            </a:pathLst>
          </a:custGeom>
          <a:noFill/>
          <a:ln w="50800" cap="flat" cmpd="sng">
            <a:solidFill>
              <a:srgbClr val="FF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528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90945" y="2002755"/>
            <a:ext cx="7256033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  <a:latin typeface="Arial" panose="020B0604020202020204" pitchFamily="34" charset="0"/>
              </a:rPr>
              <a:t>The National Spatial Reference System is the foundation for all geospatial products.</a:t>
            </a:r>
          </a:p>
          <a:p>
            <a:pPr eaLnBrk="1" hangingPunct="1">
              <a:buFontTx/>
              <a:buChar char="•"/>
            </a:pPr>
            <a:endParaRPr lang="en-US" altLang="en-US" sz="1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90944" y="3307726"/>
            <a:ext cx="7546769" cy="73866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228528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</a:rPr>
              <a:t>Without accurate Geodetic Control as the foundation layer, GIS applications simply cannot align</a:t>
            </a: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6769316" y="4046389"/>
            <a:ext cx="1536123" cy="172056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1531939" y="318920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chemeClr val="tx2"/>
                </a:solidFill>
                <a:latin typeface="Arial" panose="020B0604020202020204" pitchFamily="34" charset="0"/>
              </a:rPr>
              <a:t>Accurate</a:t>
            </a:r>
            <a:r>
              <a:rPr lang="en-US" altLang="en-US" sz="4400" b="1" dirty="0">
                <a:solidFill>
                  <a:schemeClr val="tx2"/>
                </a:solidFill>
                <a:latin typeface="Arial" panose="020B0604020202020204" pitchFamily="34" charset="0"/>
              </a:rPr>
              <a:t> Positioning Begins </a:t>
            </a:r>
            <a:br>
              <a:rPr lang="en-US" altLang="en-US" sz="4400" b="1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en-US" altLang="en-US" sz="4400" b="1" dirty="0">
                <a:solidFill>
                  <a:schemeClr val="tx2"/>
                </a:solidFill>
                <a:latin typeface="Arial" panose="020B0604020202020204" pitchFamily="34" charset="0"/>
              </a:rPr>
              <a:t>With </a:t>
            </a:r>
            <a:r>
              <a:rPr lang="en-US" altLang="en-US" sz="4400" b="1" i="1" dirty="0">
                <a:solidFill>
                  <a:schemeClr val="tx2"/>
                </a:solidFill>
                <a:latin typeface="Arial" panose="020B0604020202020204" pitchFamily="34" charset="0"/>
              </a:rPr>
              <a:t>Accurate </a:t>
            </a:r>
            <a:r>
              <a:rPr lang="en-US" altLang="en-US" sz="4400" b="1" dirty="0">
                <a:solidFill>
                  <a:schemeClr val="tx2"/>
                </a:solidFill>
                <a:latin typeface="Arial" panose="020B0604020202020204" pitchFamily="34" charset="0"/>
              </a:rPr>
              <a:t>Coordinates </a:t>
            </a:r>
          </a:p>
        </p:txBody>
      </p:sp>
      <p:grpSp>
        <p:nvGrpSpPr>
          <p:cNvPr id="25608" name="Group 5"/>
          <p:cNvGrpSpPr>
            <a:grpSpLocks/>
          </p:cNvGrpSpPr>
          <p:nvPr/>
        </p:nvGrpSpPr>
        <p:grpSpPr bwMode="auto">
          <a:xfrm>
            <a:off x="2024643" y="4046389"/>
            <a:ext cx="3497689" cy="2305054"/>
            <a:chOff x="-1740" y="-2876"/>
            <a:chExt cx="7027" cy="5134"/>
          </a:xfrm>
        </p:grpSpPr>
        <p:pic>
          <p:nvPicPr>
            <p:cNvPr id="25609" name="Picture 6" descr="Bridge_split_cropp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40" y="-2348"/>
              <a:ext cx="6639" cy="4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0" name="Text Box 7"/>
            <p:cNvSpPr txBox="1">
              <a:spLocks noChangeArrowheads="1"/>
            </p:cNvSpPr>
            <p:nvPr/>
          </p:nvSpPr>
          <p:spPr bwMode="auto">
            <a:xfrm rot="16200000">
              <a:off x="2504" y="-526"/>
              <a:ext cx="5134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 Zurich-American Insurance Group</a:t>
              </a:r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BA4CD1D-3715-40AE-9242-A3F2D7BEB1DE}"/>
              </a:ext>
            </a:extLst>
          </p:cNvPr>
          <p:cNvSpPr txBox="1">
            <a:spLocks/>
          </p:cNvSpPr>
          <p:nvPr/>
        </p:nvSpPr>
        <p:spPr>
          <a:xfrm>
            <a:off x="8866767" y="6459373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B6791C4-DF4E-4C17-A41C-B2BEB15390BD}" type="slidenum"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6</a:t>
            </a:fld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792728F-8F4D-4052-A34E-83F1E022863A}"/>
              </a:ext>
            </a:extLst>
          </p:cNvPr>
          <p:cNvSpPr txBox="1">
            <a:spLocks/>
          </p:cNvSpPr>
          <p:nvPr/>
        </p:nvSpPr>
        <p:spPr>
          <a:xfrm>
            <a:off x="762000" y="65087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07/30/2024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123688B-0BE8-4178-9944-E4E97FE455AE}"/>
              </a:ext>
            </a:extLst>
          </p:cNvPr>
          <p:cNvSpPr txBox="1">
            <a:spLocks/>
          </p:cNvSpPr>
          <p:nvPr/>
        </p:nvSpPr>
        <p:spPr>
          <a:xfrm>
            <a:off x="4318000" y="6508751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/>
            <a:r>
              <a:rPr lang="en-US" sz="160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MAPPS Conference</a:t>
            </a:r>
            <a:endParaRPr lang="en-US" sz="1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1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FEFD7-7830-4F2D-AC58-6AF69D014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0" y="4437996"/>
            <a:ext cx="2299798" cy="2070755"/>
          </a:xfrm>
          <a:prstGeom prst="rect">
            <a:avLst/>
          </a:prstGeom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80989" y="207382"/>
            <a:ext cx="11545961" cy="1607574"/>
          </a:xfrm>
        </p:spPr>
        <p:txBody>
          <a:bodyPr/>
          <a:lstStyle/>
          <a:p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Modernizing our Reference Frames to Align with International Terrestrial Reference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538" y="1691509"/>
            <a:ext cx="11054862" cy="3181813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 83 and NAVD 88 were defined during the Pre-GPS era: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 by unmonitored, unstable and easily destroyed </a:t>
            </a:r>
            <a:r>
              <a:rPr lang="en-US" sz="2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 without aid of gravity-mission satellites and airborne data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 without any long-term strategy to address Earth’s dynamics or station velocities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models required modifications to fit this imperfect reference frame</a:t>
            </a:r>
          </a:p>
        </p:txBody>
      </p:sp>
      <p:sp>
        <p:nvSpPr>
          <p:cNvPr id="1946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dirty="0">
                <a:solidFill>
                  <a:srgbClr val="898989"/>
                </a:solidFill>
                <a:cs typeface="Arial" panose="020B0604020202020204" pitchFamily="34" charset="0"/>
              </a:rPr>
              <a:t>`</a:t>
            </a:r>
            <a:fld id="{8804770C-1AB4-4823-BF35-3D65F25297F7}" type="slidenum">
              <a:rPr lang="en-US" altLang="en-US" sz="1200" smtClean="0">
                <a:solidFill>
                  <a:srgbClr val="89898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7</a:t>
            </a:fld>
            <a:endParaRPr lang="en-US" altLang="en-US" sz="1200" dirty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2EA7B63-28E0-437E-8C37-43146047F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07/30/2024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688A519-4214-41DE-AF0E-FD52A3DAB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/>
              </a:rPr>
              <a:t>2024 MAPPS Conference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B1361-9DFA-4642-9822-3F880EA86DCE}"/>
              </a:ext>
            </a:extLst>
          </p:cNvPr>
          <p:cNvSpPr txBox="1"/>
          <p:nvPr/>
        </p:nvSpPr>
        <p:spPr>
          <a:xfrm>
            <a:off x="2887956" y="4533994"/>
            <a:ext cx="5933439" cy="9903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en-US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</a:t>
            </a: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errors (decimeters to meters)</a:t>
            </a:r>
          </a:p>
          <a:p>
            <a:pPr marL="0" indent="0" algn="ctr">
              <a:buNone/>
            </a:pP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 (Earth’s Center) offset:  2.2+ meters</a:t>
            </a:r>
          </a:p>
          <a:p>
            <a:pPr marL="0" indent="0" algn="ctr">
              <a:buNone/>
            </a:pP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elevation surface:  0.5 to 2+ meters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0A2BD0-43AA-46A8-9915-FA88D3A2C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106" y="1124512"/>
            <a:ext cx="5291787" cy="4608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D4C3A8-CDFA-4A53-8A73-E85052128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946" y="4448144"/>
            <a:ext cx="2761005" cy="20707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20BE4B-62BD-4C3C-AB86-74B246F3DB2E}"/>
              </a:ext>
            </a:extLst>
          </p:cNvPr>
          <p:cNvSpPr txBox="1"/>
          <p:nvPr/>
        </p:nvSpPr>
        <p:spPr>
          <a:xfrm>
            <a:off x="2680788" y="5771082"/>
            <a:ext cx="648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Increase Efficiency!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C0FAEDD-3408-44A4-89BF-CD5575BA8B11}"/>
              </a:ext>
            </a:extLst>
          </p:cNvPr>
          <p:cNvSpPr txBox="1">
            <a:spLocks/>
          </p:cNvSpPr>
          <p:nvPr/>
        </p:nvSpPr>
        <p:spPr>
          <a:xfrm>
            <a:off x="8866767" y="6459373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B6791C4-DF4E-4C17-A41C-B2BEB15390BD}" type="slidenum"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7</a:t>
            </a:fld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179C3-8A64-4BE3-B68B-9AA2B3DE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C5BD6D-6EE3-463D-BB34-5DAEB9C56FF8}" type="slidenum">
              <a:rPr lang="en-US" alt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8</a:t>
            </a:fld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2778320-C146-4242-AEF6-7044C2897FDC}"/>
              </a:ext>
            </a:extLst>
          </p:cNvPr>
          <p:cNvGrpSpPr/>
          <p:nvPr/>
        </p:nvGrpSpPr>
        <p:grpSpPr>
          <a:xfrm>
            <a:off x="1663245" y="1834112"/>
            <a:ext cx="8621713" cy="4522239"/>
            <a:chOff x="1358445" y="1834112"/>
            <a:chExt cx="8621713" cy="4522239"/>
          </a:xfrm>
        </p:grpSpPr>
        <p:sp>
          <p:nvSpPr>
            <p:cNvPr id="18" name="Text Box 27">
              <a:extLst>
                <a:ext uri="{FF2B5EF4-FFF2-40B4-BE49-F238E27FC236}">
                  <a16:creationId xmlns:a16="http://schemas.microsoft.com/office/drawing/2014/main" id="{A6C3C6FC-41B5-4750-990A-F7CF7580D9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1338" y="5986464"/>
              <a:ext cx="14874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NAD 83 origin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1CE1061-E891-4F02-B173-DDD54C6C92C1}"/>
                </a:ext>
              </a:extLst>
            </p:cNvPr>
            <p:cNvGrpSpPr/>
            <p:nvPr/>
          </p:nvGrpSpPr>
          <p:grpSpPr>
            <a:xfrm>
              <a:off x="1358445" y="1834112"/>
              <a:ext cx="8621713" cy="4181474"/>
              <a:chOff x="1425802" y="1862384"/>
              <a:chExt cx="8621713" cy="4181474"/>
            </a:xfrm>
          </p:grpSpPr>
          <p:grpSp>
            <p:nvGrpSpPr>
              <p:cNvPr id="5" name="Group 19">
                <a:extLst>
                  <a:ext uri="{FF2B5EF4-FFF2-40B4-BE49-F238E27FC236}">
                    <a16:creationId xmlns:a16="http://schemas.microsoft.com/office/drawing/2014/main" id="{E41B260C-DCA6-4978-B4AA-FDF771D6CA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25802" y="2913308"/>
                <a:ext cx="5789612" cy="3130550"/>
                <a:chOff x="528" y="864"/>
                <a:chExt cx="4704" cy="2544"/>
              </a:xfrm>
            </p:grpSpPr>
            <p:sp>
              <p:nvSpPr>
                <p:cNvPr id="6" name="Arc 13">
                  <a:extLst>
                    <a:ext uri="{FF2B5EF4-FFF2-40B4-BE49-F238E27FC236}">
                      <a16:creationId xmlns:a16="http://schemas.microsoft.com/office/drawing/2014/main" id="{EF4C9D5D-9932-4484-89E3-C6B6750594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" y="1056"/>
                  <a:ext cx="4272" cy="22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" name="Line 14">
                  <a:extLst>
                    <a:ext uri="{FF2B5EF4-FFF2-40B4-BE49-F238E27FC236}">
                      <a16:creationId xmlns:a16="http://schemas.microsoft.com/office/drawing/2014/main" id="{AB952710-93D7-4986-A0CF-2A8817934E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2" y="864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Line 15">
                  <a:extLst>
                    <a:ext uri="{FF2B5EF4-FFF2-40B4-BE49-F238E27FC236}">
                      <a16:creationId xmlns:a16="http://schemas.microsoft.com/office/drawing/2014/main" id="{6975D97A-1131-4A29-936D-3F6C2813E4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28" y="3264"/>
                  <a:ext cx="4704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" name="Group 20">
                <a:extLst>
                  <a:ext uri="{FF2B5EF4-FFF2-40B4-BE49-F238E27FC236}">
                    <a16:creationId xmlns:a16="http://schemas.microsoft.com/office/drawing/2014/main" id="{F502821D-97D5-4196-B0E0-A70A894DE4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16414" y="2527545"/>
                <a:ext cx="5799138" cy="3130550"/>
                <a:chOff x="960" y="672"/>
                <a:chExt cx="4704" cy="2544"/>
              </a:xfrm>
            </p:grpSpPr>
            <p:sp>
              <p:nvSpPr>
                <p:cNvPr id="10" name="Arc 16">
                  <a:extLst>
                    <a:ext uri="{FF2B5EF4-FFF2-40B4-BE49-F238E27FC236}">
                      <a16:creationId xmlns:a16="http://schemas.microsoft.com/office/drawing/2014/main" id="{35944F57-F4DF-4B0B-BFD6-EEB0055F12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4" y="864"/>
                  <a:ext cx="4272" cy="220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Line 17">
                  <a:extLst>
                    <a:ext uri="{FF2B5EF4-FFF2-40B4-BE49-F238E27FC236}">
                      <a16:creationId xmlns:a16="http://schemas.microsoft.com/office/drawing/2014/main" id="{1C4620A9-74FE-4D8B-8C00-C1D69AFB07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4" y="672"/>
                  <a:ext cx="0" cy="254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Line 18">
                  <a:extLst>
                    <a:ext uri="{FF2B5EF4-FFF2-40B4-BE49-F238E27FC236}">
                      <a16:creationId xmlns:a16="http://schemas.microsoft.com/office/drawing/2014/main" id="{2333B27E-2114-4A88-BB94-609DE28132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960" y="3072"/>
                  <a:ext cx="470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" name="Line 21">
                <a:extLst>
                  <a:ext uri="{FF2B5EF4-FFF2-40B4-BE49-F238E27FC236}">
                    <a16:creationId xmlns:a16="http://schemas.microsoft.com/office/drawing/2014/main" id="{B755E0DE-AECF-46C3-AA94-3C7F7E22F3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02014" y="5481883"/>
                <a:ext cx="1112838" cy="368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22">
                <a:extLst>
                  <a:ext uri="{FF2B5EF4-FFF2-40B4-BE49-F238E27FC236}">
                    <a16:creationId xmlns:a16="http://schemas.microsoft.com/office/drawing/2014/main" id="{34BFF428-8005-4461-A9A4-3E85FCAE5BF9}"/>
                  </a:ext>
                </a:extLst>
              </p:cNvPr>
              <p:cNvSpPr>
                <a:spLocks/>
              </p:cNvSpPr>
              <p:nvPr/>
            </p:nvSpPr>
            <p:spPr bwMode="auto">
              <a:xfrm rot="-404874">
                <a:off x="5615214" y="2587871"/>
                <a:ext cx="2230438" cy="773113"/>
              </a:xfrm>
              <a:custGeom>
                <a:avLst/>
                <a:gdLst>
                  <a:gd name="T0" fmla="*/ 0 w 1516"/>
                  <a:gd name="T1" fmla="*/ 0 h 526"/>
                  <a:gd name="T2" fmla="*/ 2147483646 w 1516"/>
                  <a:gd name="T3" fmla="*/ 2147483646 h 526"/>
                  <a:gd name="T4" fmla="*/ 2147483646 w 1516"/>
                  <a:gd name="T5" fmla="*/ 2147483646 h 526"/>
                  <a:gd name="T6" fmla="*/ 2147483646 w 1516"/>
                  <a:gd name="T7" fmla="*/ 2147483646 h 526"/>
                  <a:gd name="T8" fmla="*/ 2147483646 w 1516"/>
                  <a:gd name="T9" fmla="*/ 2147483646 h 526"/>
                  <a:gd name="T10" fmla="*/ 2147483646 w 1516"/>
                  <a:gd name="T11" fmla="*/ 2147483646 h 526"/>
                  <a:gd name="T12" fmla="*/ 2147483646 w 1516"/>
                  <a:gd name="T13" fmla="*/ 2147483646 h 526"/>
                  <a:gd name="T14" fmla="*/ 2147483646 w 1516"/>
                  <a:gd name="T15" fmla="*/ 2147483646 h 526"/>
                  <a:gd name="T16" fmla="*/ 2147483646 w 1516"/>
                  <a:gd name="T17" fmla="*/ 2147483646 h 526"/>
                  <a:gd name="T18" fmla="*/ 2147483646 w 1516"/>
                  <a:gd name="T19" fmla="*/ 2147483646 h 526"/>
                  <a:gd name="T20" fmla="*/ 2147483646 w 1516"/>
                  <a:gd name="T21" fmla="*/ 2147483646 h 526"/>
                  <a:gd name="T22" fmla="*/ 2147483646 w 1516"/>
                  <a:gd name="T23" fmla="*/ 2147483646 h 526"/>
                  <a:gd name="T24" fmla="*/ 2147483646 w 1516"/>
                  <a:gd name="T25" fmla="*/ 2147483646 h 5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16" h="526">
                    <a:moveTo>
                      <a:pt x="0" y="0"/>
                    </a:moveTo>
                    <a:cubicBezTo>
                      <a:pt x="31" y="10"/>
                      <a:pt x="59" y="28"/>
                      <a:pt x="91" y="36"/>
                    </a:cubicBezTo>
                    <a:cubicBezTo>
                      <a:pt x="147" y="51"/>
                      <a:pt x="131" y="46"/>
                      <a:pt x="203" y="51"/>
                    </a:cubicBezTo>
                    <a:cubicBezTo>
                      <a:pt x="338" y="28"/>
                      <a:pt x="470" y="70"/>
                      <a:pt x="602" y="86"/>
                    </a:cubicBezTo>
                    <a:cubicBezTo>
                      <a:pt x="621" y="91"/>
                      <a:pt x="638" y="96"/>
                      <a:pt x="657" y="101"/>
                    </a:cubicBezTo>
                    <a:cubicBezTo>
                      <a:pt x="704" y="135"/>
                      <a:pt x="758" y="178"/>
                      <a:pt x="814" y="192"/>
                    </a:cubicBezTo>
                    <a:cubicBezTo>
                      <a:pt x="863" y="204"/>
                      <a:pt x="921" y="203"/>
                      <a:pt x="971" y="207"/>
                    </a:cubicBezTo>
                    <a:cubicBezTo>
                      <a:pt x="1014" y="214"/>
                      <a:pt x="1050" y="232"/>
                      <a:pt x="1092" y="238"/>
                    </a:cubicBezTo>
                    <a:cubicBezTo>
                      <a:pt x="1114" y="247"/>
                      <a:pt x="1136" y="251"/>
                      <a:pt x="1158" y="258"/>
                    </a:cubicBezTo>
                    <a:cubicBezTo>
                      <a:pt x="1184" y="275"/>
                      <a:pt x="1212" y="286"/>
                      <a:pt x="1238" y="303"/>
                    </a:cubicBezTo>
                    <a:cubicBezTo>
                      <a:pt x="1261" y="318"/>
                      <a:pt x="1253" y="328"/>
                      <a:pt x="1274" y="349"/>
                    </a:cubicBezTo>
                    <a:cubicBezTo>
                      <a:pt x="1331" y="406"/>
                      <a:pt x="1393" y="474"/>
                      <a:pt x="1471" y="500"/>
                    </a:cubicBezTo>
                    <a:cubicBezTo>
                      <a:pt x="1480" y="510"/>
                      <a:pt x="1502" y="526"/>
                      <a:pt x="1516" y="526"/>
                    </a:cubicBezTo>
                  </a:path>
                </a:pathLst>
              </a:custGeom>
              <a:noFill/>
              <a:ln w="50800" cap="flat" cmpd="sng">
                <a:solidFill>
                  <a:srgbClr val="3399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23">
                <a:extLst>
                  <a:ext uri="{FF2B5EF4-FFF2-40B4-BE49-F238E27FC236}">
                    <a16:creationId xmlns:a16="http://schemas.microsoft.com/office/drawing/2014/main" id="{1CB07948-7EEE-439B-9BD5-192FADA21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4052" y="2692645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Line 25">
                <a:extLst>
                  <a:ext uri="{FF2B5EF4-FFF2-40B4-BE49-F238E27FC236}">
                    <a16:creationId xmlns:a16="http://schemas.microsoft.com/office/drawing/2014/main" id="{4FA6CAD9-CDFD-4EFD-B808-3039199704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77114" y="2764084"/>
                <a:ext cx="914400" cy="1292225"/>
              </a:xfrm>
              <a:prstGeom prst="line">
                <a:avLst/>
              </a:prstGeom>
              <a:noFill/>
              <a:ln w="25400" cap="rnd">
                <a:solidFill>
                  <a:srgbClr val="FF0000"/>
                </a:solidFill>
                <a:prstDash val="sysDot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 Box 26">
                <a:extLst>
                  <a:ext uri="{FF2B5EF4-FFF2-40B4-BE49-F238E27FC236}">
                    <a16:creationId xmlns:a16="http://schemas.microsoft.com/office/drawing/2014/main" id="{1BC1AB77-DF84-4414-8373-169BE6B076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1144506">
                <a:off x="1663927" y="5296145"/>
                <a:ext cx="9461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180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~2.24 m</a:t>
                </a:r>
              </a:p>
            </p:txBody>
          </p:sp>
          <p:sp>
            <p:nvSpPr>
              <p:cNvPr id="19" name="Line 28">
                <a:extLst>
                  <a:ext uri="{FF2B5EF4-FFF2-40B4-BE49-F238E27FC236}">
                    <a16:creationId xmlns:a16="http://schemas.microsoft.com/office/drawing/2014/main" id="{03EA6F7F-FD51-4C3A-88FD-6FEDAF422E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602015" y="5858120"/>
                <a:ext cx="696913" cy="1666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 Box 29">
                <a:extLst>
                  <a:ext uri="{FF2B5EF4-FFF2-40B4-BE49-F238E27FC236}">
                    <a16:creationId xmlns:a16="http://schemas.microsoft.com/office/drawing/2014/main" id="{6F45778D-7C6C-41EA-AF8B-7520447CBB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2164" y="4416670"/>
                <a:ext cx="147955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180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“2022” origin</a:t>
                </a:r>
              </a:p>
            </p:txBody>
          </p:sp>
          <p:sp>
            <p:nvSpPr>
              <p:cNvPr id="21" name="Line 30">
                <a:extLst>
                  <a:ext uri="{FF2B5EF4-FFF2-40B4-BE49-F238E27FC236}">
                    <a16:creationId xmlns:a16="http://schemas.microsoft.com/office/drawing/2014/main" id="{44253AD2-6C68-4E77-8351-0B6AA8B926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14852" y="4754809"/>
                <a:ext cx="311150" cy="708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2" name="Group 2">
                <a:extLst>
                  <a:ext uri="{FF2B5EF4-FFF2-40B4-BE49-F238E27FC236}">
                    <a16:creationId xmlns:a16="http://schemas.microsoft.com/office/drawing/2014/main" id="{5C56AA29-322F-4D91-8208-7E188E648D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40614" y="3959470"/>
                <a:ext cx="173038" cy="247650"/>
                <a:chOff x="4937125" y="2797175"/>
                <a:chExt cx="173038" cy="247650"/>
              </a:xfrm>
            </p:grpSpPr>
            <p:sp>
              <p:nvSpPr>
                <p:cNvPr id="23" name="Line 31">
                  <a:extLst>
                    <a:ext uri="{FF2B5EF4-FFF2-40B4-BE49-F238E27FC236}">
                      <a16:creationId xmlns:a16="http://schemas.microsoft.com/office/drawing/2014/main" id="{F7806C7A-F9E1-45FE-A790-04C319E948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37125" y="2797175"/>
                  <a:ext cx="168275" cy="904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Line 32">
                  <a:extLst>
                    <a:ext uri="{FF2B5EF4-FFF2-40B4-BE49-F238E27FC236}">
                      <a16:creationId xmlns:a16="http://schemas.microsoft.com/office/drawing/2014/main" id="{E4A6D24A-C4D7-4BBD-A2DF-B5462B6CE9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29200" y="2887663"/>
                  <a:ext cx="80963" cy="15716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5" name="Group 3">
                <a:extLst>
                  <a:ext uri="{FF2B5EF4-FFF2-40B4-BE49-F238E27FC236}">
                    <a16:creationId xmlns:a16="http://schemas.microsoft.com/office/drawing/2014/main" id="{4B69FAB5-2A88-4056-BCC6-15D8126029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50215" y="3305420"/>
                <a:ext cx="200025" cy="217488"/>
                <a:chOff x="5484813" y="2081213"/>
                <a:chExt cx="200025" cy="217487"/>
              </a:xfrm>
            </p:grpSpPr>
            <p:sp>
              <p:nvSpPr>
                <p:cNvPr id="26" name="Line 33">
                  <a:extLst>
                    <a:ext uri="{FF2B5EF4-FFF2-40B4-BE49-F238E27FC236}">
                      <a16:creationId xmlns:a16="http://schemas.microsoft.com/office/drawing/2014/main" id="{462C8718-BA01-4678-929A-80E570BC15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84813" y="2081213"/>
                  <a:ext cx="195262" cy="603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Line 34">
                  <a:extLst>
                    <a:ext uri="{FF2B5EF4-FFF2-40B4-BE49-F238E27FC236}">
                      <a16:creationId xmlns:a16="http://schemas.microsoft.com/office/drawing/2014/main" id="{FF8386B8-7685-48D0-BEBB-19902826A5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34038" y="2141538"/>
                  <a:ext cx="50800" cy="15716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8" name="Line 24">
                <a:extLst>
                  <a:ext uri="{FF2B5EF4-FFF2-40B4-BE49-F238E27FC236}">
                    <a16:creationId xmlns:a16="http://schemas.microsoft.com/office/drawing/2014/main" id="{FCF8FB06-C073-49E4-9449-396CA19DE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215290" y="2764084"/>
                <a:ext cx="271463" cy="681037"/>
              </a:xfrm>
              <a:prstGeom prst="line">
                <a:avLst/>
              </a:prstGeom>
              <a:noFill/>
              <a:ln w="25400" cap="rnd">
                <a:solidFill>
                  <a:schemeClr val="tx1"/>
                </a:solidFill>
                <a:prstDash val="sysDot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 Box 35">
                <a:extLst>
                  <a:ext uri="{FF2B5EF4-FFF2-40B4-BE49-F238E27FC236}">
                    <a16:creationId xmlns:a16="http://schemas.microsoft.com/office/drawing/2014/main" id="{BEDDB08A-24CC-4E3A-A9A4-2996152DB6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66203" y="2602158"/>
                <a:ext cx="15652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180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Earth’s Surface</a:t>
                </a:r>
              </a:p>
            </p:txBody>
          </p:sp>
          <p:sp>
            <p:nvSpPr>
              <p:cNvPr id="30" name="Text Box 36">
                <a:extLst>
                  <a:ext uri="{FF2B5EF4-FFF2-40B4-BE49-F238E27FC236}">
                    <a16:creationId xmlns:a16="http://schemas.microsoft.com/office/drawing/2014/main" id="{CEA46DEC-65BB-48EF-9A7E-77A0D85141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19915" y="3337170"/>
                <a:ext cx="74771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1800">
                    <a:solidFill>
                      <a:srgbClr val="FF33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altLang="en-US" sz="1800" baseline="-25000">
                    <a:solidFill>
                      <a:srgbClr val="FF33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NAD83</a:t>
                </a:r>
              </a:p>
            </p:txBody>
          </p:sp>
          <p:sp>
            <p:nvSpPr>
              <p:cNvPr id="31" name="Text Box 37">
                <a:extLst>
                  <a:ext uri="{FF2B5EF4-FFF2-40B4-BE49-F238E27FC236}">
                    <a16:creationId xmlns:a16="http://schemas.microsoft.com/office/drawing/2014/main" id="{39266F39-E848-4169-940F-5940808B42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75627" y="2949820"/>
                <a:ext cx="7556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180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altLang="en-US" sz="1800" baseline="-2500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”2022”</a:t>
                </a:r>
              </a:p>
            </p:txBody>
          </p:sp>
          <p:sp>
            <p:nvSpPr>
              <p:cNvPr id="32" name="Text Box 38">
                <a:extLst>
                  <a:ext uri="{FF2B5EF4-FFF2-40B4-BE49-F238E27FC236}">
                    <a16:creationId xmlns:a16="http://schemas.microsoft.com/office/drawing/2014/main" id="{9AD97411-8178-4D53-AD5D-5BB56404ED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0528" y="1862384"/>
                <a:ext cx="6480175" cy="46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24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Simplified concept of NAD 83 vs. “2022”</a:t>
                </a:r>
              </a:p>
            </p:txBody>
          </p:sp>
          <p:sp>
            <p:nvSpPr>
              <p:cNvPr id="33" name="Text Box 39">
                <a:extLst>
                  <a:ext uri="{FF2B5EF4-FFF2-40B4-BE49-F238E27FC236}">
                    <a16:creationId xmlns:a16="http://schemas.microsoft.com/office/drawing/2014/main" id="{A9C56706-9343-46A3-B22E-CDCF881FFB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2028" y="3418134"/>
                <a:ext cx="1995487" cy="1938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1800" dirty="0">
                    <a:solidFill>
                      <a:prstClr val="black"/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f</a:t>
                </a:r>
                <a:r>
                  <a:rPr lang="en-US" altLang="en-US" sz="1800" baseline="-250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NAD83</a:t>
                </a:r>
                <a:r>
                  <a:rPr lang="en-US" altLang="en-US" sz="18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altLang="en-US" sz="1800" dirty="0">
                    <a:solidFill>
                      <a:prstClr val="black"/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f</a:t>
                </a:r>
                <a:r>
                  <a:rPr lang="en-US" altLang="en-US" sz="1800" baseline="-250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”2022”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1800" dirty="0">
                    <a:solidFill>
                      <a:prstClr val="black"/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l</a:t>
                </a:r>
                <a:r>
                  <a:rPr lang="en-US" altLang="en-US" sz="1800" baseline="-250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NAD83</a:t>
                </a:r>
                <a:r>
                  <a:rPr lang="en-US" altLang="en-US" sz="18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altLang="en-US" sz="1800" dirty="0">
                    <a:solidFill>
                      <a:prstClr val="black"/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l</a:t>
                </a:r>
                <a:r>
                  <a:rPr lang="en-US" altLang="en-US" sz="1800" baseline="-250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”2022”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18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altLang="en-US" sz="1800" baseline="-250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NAD83</a:t>
                </a:r>
                <a:r>
                  <a:rPr lang="en-US" altLang="en-US" sz="18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– h</a:t>
                </a:r>
                <a:r>
                  <a:rPr lang="en-US" altLang="en-US" sz="1800" baseline="-250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”2022”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0" baseline="-25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18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all vary smoothly by latitude and longitude</a:t>
                </a:r>
              </a:p>
            </p:txBody>
          </p:sp>
        </p:grpSp>
      </p:grpSp>
      <p:sp>
        <p:nvSpPr>
          <p:cNvPr id="34" name="Title 3">
            <a:extLst>
              <a:ext uri="{FF2B5EF4-FFF2-40B4-BE49-F238E27FC236}">
                <a16:creationId xmlns:a16="http://schemas.microsoft.com/office/drawing/2014/main" id="{34B9580E-E3F6-40BF-B87E-0567A2744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886" y="633860"/>
            <a:ext cx="10910227" cy="1425950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Improved Knowledge of Earth’s Center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49149827-69D2-4FA4-9F7E-33D26AF9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07/30/2024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3DF69C33-62AC-4072-AF11-6BB13D96F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defTabSz="609585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MAPPS Conference</a:t>
            </a:r>
          </a:p>
        </p:txBody>
      </p:sp>
    </p:spTree>
    <p:extLst>
      <p:ext uri="{BB962C8B-B14F-4D97-AF65-F5344CB8AC3E}">
        <p14:creationId xmlns:p14="http://schemas.microsoft.com/office/powerpoint/2010/main" val="1838162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-1" y="230818"/>
            <a:ext cx="12192000" cy="1607574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Modernization Increases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542" y="1927003"/>
            <a:ext cx="11208328" cy="4188338"/>
          </a:xfr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Vertical Datum: Pole-to-Equator</a:t>
            </a:r>
          </a:p>
          <a:p>
            <a:pPr lvl="2">
              <a:defRPr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Consistent Heights Off-shore, Near-shore &amp; On-shore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procedures to accept geodetic data from the public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data collection and reduction of risk of coordinate or positional inconsistencies (especially along state and international boundaries)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useability and accuracy of tools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Consistency between ellipsoidal and orthometric heights, and between all other NSRS coordinates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  <a:defRPr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1946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fld id="{8804770C-1AB4-4823-BF35-3D65F25297F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2EA7B63-28E0-437E-8C37-43146047F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508751"/>
            <a:ext cx="2844800" cy="365125"/>
          </a:xfrm>
        </p:spPr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07/30/2024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688A519-4214-41DE-AF0E-FD52A3DAB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8000" y="6508751"/>
            <a:ext cx="3860800" cy="365125"/>
          </a:xfrm>
        </p:spPr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2024 MAPPS Conference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0A2BD0-43AA-46A8-9915-FA88D3A2C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813" y="1124512"/>
            <a:ext cx="5291787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91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GS_4x3_508.pptx" id="{034A993A-0178-417C-A381-708C76B640DC}" vid="{AF2AEF85-4776-44B4-ADDC-3AB153EA117B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4000" dirty="0" smtClean="0">
            <a:solidFill>
              <a:schemeClr val="tx2"/>
            </a:solidFill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508 compliant NGS 2022 powerpoint_template_widescreen2" id="{A38E114E-F7B4-4925-8AED-4E72AAE06EE2}" vid="{4A125BD5-4760-411E-BA3C-E105BC9D2A91}"/>
    </a:ext>
  </a:extLst>
</a:theme>
</file>

<file path=ppt/theme/theme4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508 compliant NGS 2022 powerpoint_template_widescreen2" id="{A38E114E-F7B4-4925-8AED-4E72AAE06EE2}" vid="{4A125BD5-4760-411E-BA3C-E105BC9D2A91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508 compliant NGS 2022 powerpoint_template_widescreen2" id="{A38E114E-F7B4-4925-8AED-4E72AAE06EE2}" vid="{4A125BD5-4760-411E-BA3C-E105BC9D2A91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11288</TotalTime>
  <Words>2306</Words>
  <Application>Microsoft Office PowerPoint</Application>
  <PresentationFormat>Widescreen</PresentationFormat>
  <Paragraphs>478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Arial</vt:lpstr>
      <vt:lpstr>Arial Black</vt:lpstr>
      <vt:lpstr>Calibri</vt:lpstr>
      <vt:lpstr>Calibri Light</vt:lpstr>
      <vt:lpstr>Cambria</vt:lpstr>
      <vt:lpstr>Gill Sans MT</vt:lpstr>
      <vt:lpstr>Symbol</vt:lpstr>
      <vt:lpstr>Tahoma</vt:lpstr>
      <vt:lpstr>Times New Roman</vt:lpstr>
      <vt:lpstr>Wingdings</vt:lpstr>
      <vt:lpstr>Office Theme</vt:lpstr>
      <vt:lpstr>1_Office Theme</vt:lpstr>
      <vt:lpstr>3_Office Theme</vt:lpstr>
      <vt:lpstr>Theme1</vt:lpstr>
      <vt:lpstr>5_Office Theme</vt:lpstr>
      <vt:lpstr>2_Office Theme</vt:lpstr>
      <vt:lpstr>6_Office Theme</vt:lpstr>
      <vt:lpstr>NGS PowerPoint Template-geodesy.noaa.gov</vt:lpstr>
      <vt:lpstr>A Big Step Into the Future: NGS's Efforts to Modernize Our National Spatial Reference System</vt:lpstr>
      <vt:lpstr>Bottom Line Up Front</vt:lpstr>
      <vt:lpstr>The National Spatial Reference System Benefits Our Economy</vt:lpstr>
      <vt:lpstr>Federal Partners Relying on the NSRS</vt:lpstr>
      <vt:lpstr>PowerPoint Presentation</vt:lpstr>
      <vt:lpstr>PowerPoint Presentation</vt:lpstr>
      <vt:lpstr>Modernizing our Reference Frames to Align with International Terrestrial Reference Frame</vt:lpstr>
      <vt:lpstr>Improved Knowledge of Earth’s Center </vt:lpstr>
      <vt:lpstr>Modernization Increases Efficiency</vt:lpstr>
      <vt:lpstr>PowerPoint Presentation</vt:lpstr>
      <vt:lpstr>Publishing Control Becomes More Efficient</vt:lpstr>
      <vt:lpstr>Datums In the Current NSRS</vt:lpstr>
      <vt:lpstr>Replacing NAD 83 with 4 Reference Frames</vt:lpstr>
      <vt:lpstr>PowerPoint Presentation</vt:lpstr>
      <vt:lpstr>ITRF(2014) Velocities- CONUS</vt:lpstr>
      <vt:lpstr>ITRF2020 or NATRF2022</vt:lpstr>
      <vt:lpstr>Residual Velocities – NATRF2022/CONUS</vt:lpstr>
      <vt:lpstr>Why Modernize? NAVD 88 and Heights </vt:lpstr>
      <vt:lpstr>GRAV-D Improves Gravity Models</vt:lpstr>
      <vt:lpstr>GRAV-D is Completed Throughout the US</vt:lpstr>
      <vt:lpstr>NAPGD2022 Geopotential Datum</vt:lpstr>
      <vt:lpstr>Geoid, Ellipsoid and Orthometric Heights</vt:lpstr>
      <vt:lpstr>GEOID2022 Available on ALPHA Site https://alpha.ngs.noaa.gov/GEOID2022/   </vt:lpstr>
      <vt:lpstr>Horizontal Shift             Vertical Shift</vt:lpstr>
      <vt:lpstr>PowerPoint Presentation</vt:lpstr>
      <vt:lpstr>Published Projections SPCS2022</vt:lpstr>
      <vt:lpstr>Improvement; NGS Coordinate Conversion and Transformation Tool (NCAT)</vt:lpstr>
      <vt:lpstr>Improvement; Upgraded Data Delivery System from NGSIDB to NSRS DB</vt:lpstr>
      <vt:lpstr>Improvement; Excellent Documentation</vt:lpstr>
      <vt:lpstr>NSRS Modernization Process</vt:lpstr>
      <vt:lpstr>Upcoming NSRS Modernization Tasks</vt:lpstr>
      <vt:lpstr>Best Ways to (Re)determine Coordinates in the Modernized NSRS</vt:lpstr>
      <vt:lpstr>Preparing for Modernization</vt:lpstr>
      <vt:lpstr>Preliminary 2022 Products on Alpha Site</vt:lpstr>
      <vt:lpstr>Nearly Completed Products on Beta Site</vt:lpstr>
      <vt:lpstr>NGS Subscription Services </vt:lpstr>
      <vt:lpstr>NGS Regional Geodetic Advisors</vt:lpstr>
      <vt:lpstr>Thank You!</vt:lpstr>
      <vt:lpstr>Today’s Panelists: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flow chart</dc:title>
  <dc:creator>Keith Kohl</dc:creator>
  <cp:lastModifiedBy>Keith Kohl</cp:lastModifiedBy>
  <cp:revision>384</cp:revision>
  <dcterms:created xsi:type="dcterms:W3CDTF">2024-06-06T19:11:05Z</dcterms:created>
  <dcterms:modified xsi:type="dcterms:W3CDTF">2024-08-02T22:17:55Z</dcterms:modified>
</cp:coreProperties>
</file>