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276" r:id="rId3"/>
    <p:sldId id="272" r:id="rId4"/>
    <p:sldId id="275" r:id="rId5"/>
    <p:sldId id="285" r:id="rId6"/>
    <p:sldId id="286" r:id="rId7"/>
    <p:sldId id="288" r:id="rId8"/>
    <p:sldId id="290" r:id="rId9"/>
    <p:sldId id="289" r:id="rId10"/>
    <p:sldId id="292" r:id="rId11"/>
    <p:sldId id="294" r:id="rId12"/>
    <p:sldId id="266" r:id="rId13"/>
    <p:sldId id="263"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11E3"/>
    <a:srgbClr val="F9A40B"/>
    <a:srgbClr val="DA9E26"/>
    <a:srgbClr val="FFFFFF"/>
    <a:srgbClr val="0029F5"/>
    <a:srgbClr val="007AFF"/>
    <a:srgbClr val="00A900"/>
    <a:srgbClr val="8CD19B"/>
    <a:srgbClr val="9F2B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084" autoAdjust="0"/>
  </p:normalViewPr>
  <p:slideViewPr>
    <p:cSldViewPr snapToGrid="0" snapToObjects="1">
      <p:cViewPr varScale="1">
        <p:scale>
          <a:sx n="99" d="100"/>
          <a:sy n="99" d="100"/>
        </p:scale>
        <p:origin x="1260" y="8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C9CA71-3ABD-4961-9D70-2D31207DF537}" type="datetimeFigureOut">
              <a:rPr lang="en-US" smtClean="0"/>
              <a:t>5/17/2019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8F322E-725D-4B7F-AB32-CFCE590DC543}" type="slidenum">
              <a:rPr lang="en-US" smtClean="0"/>
              <a:t>‹#›</a:t>
            </a:fld>
            <a:endParaRPr lang="en-US"/>
          </a:p>
        </p:txBody>
      </p:sp>
    </p:spTree>
    <p:extLst>
      <p:ext uri="{BB962C8B-B14F-4D97-AF65-F5344CB8AC3E}">
        <p14:creationId xmlns:p14="http://schemas.microsoft.com/office/powerpoint/2010/main" val="2343475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GPS-gateway opens the door to consistent NSRS access in remote and isolated parts of the United States, including offshore.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Figure</a:t>
            </a:r>
            <a:r>
              <a:rPr lang="en-US" baseline="0" dirty="0"/>
              <a:t> illustrates limited leveling network in black (vertical NSRS control available prior to GPS in Alaska); California is shown on North slope for scale.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aseline="0" dirty="0"/>
              <a:t>Published NSRS bench marks obtained from adjusted GPS observations are in orange – GPS has delivered NSRS access to parts of Alaska where it did not exist before (although with added uncertainty due to a mix of hybrid geoid models in use).</a:t>
            </a:r>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2</a:t>
            </a:fld>
            <a:endParaRPr lang="en-US"/>
          </a:p>
        </p:txBody>
      </p:sp>
    </p:spTree>
    <p:extLst>
      <p:ext uri="{BB962C8B-B14F-4D97-AF65-F5344CB8AC3E}">
        <p14:creationId xmlns:p14="http://schemas.microsoft.com/office/powerpoint/2010/main" val="502964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a:t>
            </a:r>
            <a:r>
              <a:rPr lang="en-US" baseline="0" dirty="0"/>
              <a:t> of the flow analysis on a DEM employing hybrid xGEOID17B </a:t>
            </a:r>
            <a:r>
              <a:rPr lang="en-US" baseline="0" dirty="0" err="1"/>
              <a:t>orthometric</a:t>
            </a:r>
            <a:r>
              <a:rPr lang="en-US" baseline="0" dirty="0"/>
              <a:t> heights are shown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11</a:t>
            </a:fld>
            <a:endParaRPr lang="en-US"/>
          </a:p>
        </p:txBody>
      </p:sp>
    </p:spTree>
    <p:extLst>
      <p:ext uri="{BB962C8B-B14F-4D97-AF65-F5344CB8AC3E}">
        <p14:creationId xmlns:p14="http://schemas.microsoft.com/office/powerpoint/2010/main" val="3401975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geodetic advisor, one question that I am frequently asked by those managing large geospatial</a:t>
            </a:r>
            <a:r>
              <a:rPr lang="en-US" baseline="0" dirty="0"/>
              <a:t> datasets like </a:t>
            </a:r>
            <a:r>
              <a:rPr lang="en-US" baseline="0" dirty="0" err="1"/>
              <a:t>lidar</a:t>
            </a:r>
            <a:r>
              <a:rPr lang="en-US" baseline="0" dirty="0"/>
              <a:t> point clouds is “how can I explore this on my own?” and “how will I be able to take advantage of the improved geoid model and modernized NSRS when it arrives?”</a:t>
            </a:r>
          </a:p>
          <a:p>
            <a:endParaRPr lang="en-US" baseline="0" dirty="0"/>
          </a:p>
          <a:p>
            <a:r>
              <a:rPr lang="en-US" baseline="0" dirty="0"/>
              <a:t>Illustrated here is a very simplified diagram (graphical recipe) of the multiple steps involved in transforming an existing NAD 83(2011) NAVD88 dataset to the modernized frame</a:t>
            </a:r>
          </a:p>
          <a:p>
            <a:pPr marL="228600" indent="-228600">
              <a:buAutoNum type="arabicParenR"/>
            </a:pPr>
            <a:r>
              <a:rPr lang="en-US" baseline="0" dirty="0"/>
              <a:t>Remove geoid model (subtract in Alaska) to get ellipsoid heights</a:t>
            </a:r>
          </a:p>
          <a:p>
            <a:pPr marL="228600" indent="-228600">
              <a:buAutoNum type="arabicParenR"/>
            </a:pPr>
            <a:r>
              <a:rPr lang="en-US" baseline="0" dirty="0"/>
              <a:t>Conduct a 14-parameter transformation between reference ellipsoids</a:t>
            </a:r>
          </a:p>
          <a:p>
            <a:pPr marL="228600" indent="-228600">
              <a:buAutoNum type="arabicParenR"/>
            </a:pPr>
            <a:r>
              <a:rPr lang="en-US" baseline="0" dirty="0"/>
              <a:t>Rotate the reference ellipsoid into the preferred </a:t>
            </a:r>
            <a:r>
              <a:rPr lang="en-US" dirty="0"/>
              <a:t>plate-fixed terrestrial reference frame of </a:t>
            </a:r>
            <a:r>
              <a:rPr lang="en-US" baseline="0" dirty="0"/>
              <a:t>interest, such as the North American Terrestrial Reference Frame of 2022 (NATRF2022)</a:t>
            </a:r>
          </a:p>
          <a:p>
            <a:pPr marL="228600" indent="-228600">
              <a:buAutoNum type="arabicParenR"/>
            </a:pPr>
            <a:r>
              <a:rPr lang="en-US" baseline="0" dirty="0"/>
              <a:t>Apply the gravimetric geoid model to yield North American-Pacific Geopotential Datum of 2022 (NAPGD2022) heights</a:t>
            </a:r>
          </a:p>
          <a:p>
            <a:pPr marL="228600" indent="-228600">
              <a:buAutoNum type="arabicParenR"/>
            </a:pPr>
            <a:endParaRPr lang="en-US" baseline="0" dirty="0"/>
          </a:p>
          <a:p>
            <a:pPr marL="0" indent="0">
              <a:buNone/>
            </a:pPr>
            <a:r>
              <a:rPr lang="en-US" baseline="0" dirty="0"/>
              <a:t>Seems complicated… but NGS provides tools (</a:t>
            </a:r>
            <a:r>
              <a:rPr lang="en-US" baseline="0" dirty="0" err="1"/>
              <a:t>Vdatum</a:t>
            </a:r>
            <a:r>
              <a:rPr lang="en-US" baseline="0" dirty="0"/>
              <a:t>, which runs on the same underlying pieces as NCAT) to complete all these steps behind the scenes and we are actively working with industry partners to ensure that commercial geospatial software is capable of conducting consistent transformations. VDATUM already allows users to transform </a:t>
            </a:r>
            <a:r>
              <a:rPr lang="en-US" dirty="0"/>
              <a:t>LiDAR</a:t>
            </a:r>
            <a:r>
              <a:rPr lang="en-US" baseline="0" dirty="0"/>
              <a:t> </a:t>
            </a:r>
            <a:r>
              <a:rPr lang="en-US" dirty="0"/>
              <a:t>.LAS/.LAZ) files, and</a:t>
            </a:r>
            <a:r>
              <a:rPr lang="en-US" baseline="0" dirty="0"/>
              <a:t> </a:t>
            </a:r>
            <a:r>
              <a:rPr lang="en-US" baseline="0" dirty="0" err="1"/>
              <a:t>rasters</a:t>
            </a:r>
            <a:r>
              <a:rPr lang="en-US" baseline="0" dirty="0"/>
              <a:t> such as </a:t>
            </a:r>
            <a:r>
              <a:rPr lang="en-US" baseline="0" dirty="0" err="1"/>
              <a:t>GeoTIFFS</a:t>
            </a:r>
            <a:r>
              <a:rPr lang="en-US" baseline="0" dirty="0"/>
              <a:t> using xGEOID17B. If you experiment, please share your results with NGS!</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12</a:t>
            </a:fld>
            <a:endParaRPr lang="en-US"/>
          </a:p>
        </p:txBody>
      </p:sp>
    </p:spTree>
    <p:extLst>
      <p:ext uri="{BB962C8B-B14F-4D97-AF65-F5344CB8AC3E}">
        <p14:creationId xmlns:p14="http://schemas.microsoft.com/office/powerpoint/2010/main" val="3256597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tools at the</a:t>
            </a:r>
            <a:r>
              <a:rPr lang="en-US" baseline="0" dirty="0"/>
              <a:t> ready, there are still ways geospatial data managers can prepare large datasets for maximum forward compatibility with the modernized NSRS.</a:t>
            </a:r>
          </a:p>
          <a:p>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13</a:t>
            </a:fld>
            <a:endParaRPr lang="en-US"/>
          </a:p>
        </p:txBody>
      </p:sp>
    </p:spTree>
    <p:extLst>
      <p:ext uri="{BB962C8B-B14F-4D97-AF65-F5344CB8AC3E}">
        <p14:creationId xmlns:p14="http://schemas.microsoft.com/office/powerpoint/2010/main" val="3369954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Time-dependency of the modernized NSRS improves access to mark stability in dynamic regions,</a:t>
            </a:r>
            <a:r>
              <a:rPr lang="en-US" baseline="0" dirty="0"/>
              <a:t> making its easier to</a:t>
            </a:r>
            <a:r>
              <a:rPr lang="en-US" dirty="0"/>
              <a:t> detect/monitor gradual change such as permafrost subsidence or tectonic motion.</a:t>
            </a:r>
          </a:p>
          <a:p>
            <a:pPr lvl="1"/>
            <a:endParaRPr lang="en-US" dirty="0"/>
          </a:p>
          <a:p>
            <a:pPr lvl="1"/>
            <a:r>
              <a:rPr lang="en-US" dirty="0"/>
              <a:t>Appearances can be deceiving when it comes to passive controls</a:t>
            </a:r>
            <a:r>
              <a:rPr lang="en-US" baseline="0" dirty="0"/>
              <a:t> ability to provide alignment to the NSRS</a:t>
            </a:r>
            <a:r>
              <a:rPr lang="en-US" dirty="0"/>
              <a:t>,</a:t>
            </a:r>
            <a:r>
              <a:rPr lang="en-US" baseline="0" dirty="0"/>
              <a:t> as shown in the two examples here:</a:t>
            </a:r>
          </a:p>
          <a:p>
            <a:pPr marL="685800" lvl="1" indent="-228600">
              <a:buAutoNum type="arabicParenR"/>
            </a:pPr>
            <a:r>
              <a:rPr lang="en-US" baseline="0" dirty="0"/>
              <a:t>Rod monument in greased sleeve appears to the casual observer to be frost jacked; but OPUS GPS recoveries have revealed this mark to be very stable relative to the NSRS and it is the local ground around the mark that is subsiding (similar in setting and rate to the </a:t>
            </a:r>
            <a:r>
              <a:rPr lang="en-US" baseline="0" dirty="0" err="1"/>
              <a:t>thermokarst</a:t>
            </a:r>
            <a:r>
              <a:rPr lang="en-US" baseline="0" dirty="0"/>
              <a:t> subsidence illustrated on North Slope in figure to right)</a:t>
            </a:r>
          </a:p>
          <a:p>
            <a:pPr marL="685800" lvl="1" indent="-228600">
              <a:buAutoNum type="arabicParenR"/>
            </a:pPr>
            <a:r>
              <a:rPr lang="en-US" baseline="0" dirty="0"/>
              <a:t>Disk monument set in Right of Way concrete appears to the casual observer to be stable; but it is only stable relative to other local control; OPUS GPS recoveries expose the vertical uplift on this mark (within the NSRS and global frame) arising from isostatic rebound associated with glacial ice loss.</a:t>
            </a:r>
          </a:p>
          <a:p>
            <a:pPr lvl="1"/>
            <a:r>
              <a:rPr lang="en-US" dirty="0">
                <a:sym typeface="Wingdings" panose="05000000000000000000" pitchFamily="2" charset="2"/>
              </a:rPr>
              <a:t> GPS</a:t>
            </a:r>
            <a:r>
              <a:rPr lang="en-US" baseline="0" dirty="0">
                <a:sym typeface="Wingdings" panose="05000000000000000000" pitchFamily="2" charset="2"/>
              </a:rPr>
              <a:t>-based alignment with the NSRS provides users with the information they need to make informed decisions about project control to achieve desired outcomes</a:t>
            </a:r>
            <a:endParaRPr lang="en-US" dirty="0">
              <a:sym typeface="Wingdings" panose="05000000000000000000" pitchFamily="2" charset="2"/>
            </a:endParaRPr>
          </a:p>
          <a:p>
            <a:pPr lvl="1"/>
            <a:endParaRPr lang="en-US" dirty="0"/>
          </a:p>
          <a:p>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3</a:t>
            </a:fld>
            <a:endParaRPr lang="en-US"/>
          </a:p>
        </p:txBody>
      </p:sp>
    </p:spTree>
    <p:extLst>
      <p:ext uri="{BB962C8B-B14F-4D97-AF65-F5344CB8AC3E}">
        <p14:creationId xmlns:p14="http://schemas.microsoft.com/office/powerpoint/2010/main" val="1670080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Consistency is</a:t>
            </a:r>
            <a:r>
              <a:rPr lang="en-US" baseline="0" dirty="0"/>
              <a:t> important in different aspects of NSRS use:</a:t>
            </a:r>
          </a:p>
          <a:p>
            <a:pPr marL="685800" lvl="1" indent="-228600">
              <a:buAutoNum type="arabicParenR"/>
            </a:pPr>
            <a:r>
              <a:rPr lang="en-US" baseline="0" dirty="0"/>
              <a:t>In Alaska today, most IDB positions are based on dated adjustments and since the region is in motion the passive control is no longer where is was when the hybrid geoid was created so users relying on published heights obtain different results than those that are relying on contemporary GPS positions obtained from OPUS, the NGS CORS Network, and GEOID12B </a:t>
            </a:r>
            <a:r>
              <a:rPr lang="en-US" baseline="0" dirty="0">
                <a:sym typeface="Wingdings" panose="05000000000000000000" pitchFamily="2" charset="2"/>
              </a:rPr>
              <a:t> modernized NSRS provides tools for different methods of NSRS access/alignment to be more consistent (also why no hybrid GEOID18 in Alaska)</a:t>
            </a:r>
          </a:p>
          <a:p>
            <a:pPr marL="685800" lvl="1" indent="-228600">
              <a:buAutoNum type="arabicParenR"/>
            </a:pPr>
            <a:r>
              <a:rPr lang="en-US" dirty="0"/>
              <a:t>The North American and Pacific Geopotential Datum of 2022 (NAPGD2022; modernized vertical datum) will align</a:t>
            </a:r>
            <a:r>
              <a:rPr lang="en-US" baseline="0" dirty="0"/>
              <a:t> </a:t>
            </a:r>
            <a:r>
              <a:rPr lang="en-US" dirty="0"/>
              <a:t>with international neighbors such as Canada, facilitating data-sharing in the Arctic (example from NASA project footprint seeking to generate a seamless DEM for ecosystem research);</a:t>
            </a:r>
            <a:r>
              <a:rPr lang="en-US" baseline="0" dirty="0"/>
              <a:t> </a:t>
            </a:r>
            <a:r>
              <a:rPr lang="en-US" dirty="0"/>
              <a:t>defined relationship between the North American Terrestrial Reference Frame of 2022 (NATRF2022) and ITRF2018 will improve also the spatial framework for UAS and precision navigation interactions</a:t>
            </a:r>
            <a:r>
              <a:rPr lang="en-US" baseline="0" dirty="0"/>
              <a:t> with the built environment</a:t>
            </a:r>
            <a:r>
              <a:rPr lang="en-US" dirty="0"/>
              <a:t>.</a:t>
            </a:r>
          </a:p>
        </p:txBody>
      </p:sp>
      <p:sp>
        <p:nvSpPr>
          <p:cNvPr id="4" name="Slide Number Placeholder 3"/>
          <p:cNvSpPr>
            <a:spLocks noGrp="1"/>
          </p:cNvSpPr>
          <p:nvPr>
            <p:ph type="sldNum" sz="quarter" idx="10"/>
          </p:nvPr>
        </p:nvSpPr>
        <p:spPr/>
        <p:txBody>
          <a:bodyPr/>
          <a:lstStyle/>
          <a:p>
            <a:fld id="{858F322E-725D-4B7F-AB32-CFCE590DC543}" type="slidenum">
              <a:rPr lang="en-US" smtClean="0"/>
              <a:t>4</a:t>
            </a:fld>
            <a:endParaRPr lang="en-US"/>
          </a:p>
        </p:txBody>
      </p:sp>
    </p:spTree>
    <p:extLst>
      <p:ext uri="{BB962C8B-B14F-4D97-AF65-F5344CB8AC3E}">
        <p14:creationId xmlns:p14="http://schemas.microsoft.com/office/powerpoint/2010/main" val="750805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on left illustrates GRAV-D collection status in Alaska as of today:</a:t>
            </a:r>
            <a:r>
              <a:rPr lang="en-US" baseline="0" dirty="0"/>
              <a:t> green boxes are completed and white areas over the Aleutians are in planning stage.</a:t>
            </a:r>
          </a:p>
          <a:p>
            <a:r>
              <a:rPr lang="en-US" baseline="0" dirty="0"/>
              <a:t>GRAV-D data from the portions surrounded by blue are already incorporated into the most recent </a:t>
            </a:r>
            <a:r>
              <a:rPr lang="en-US" baseline="0" dirty="0" err="1"/>
              <a:t>xGEOID</a:t>
            </a:r>
            <a:r>
              <a:rPr lang="en-US" baseline="0" dirty="0"/>
              <a:t> models (same data over Alaska in xGEOID17B/18B, xGEOID19 on the way will include all of </a:t>
            </a:r>
            <a:r>
              <a:rPr lang="en-US" baseline="0"/>
              <a:t>the airborne GRAV-D data </a:t>
            </a:r>
            <a:r>
              <a:rPr lang="en-US" baseline="0" dirty="0"/>
              <a:t>collected in Alaska to date).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5</a:t>
            </a:fld>
            <a:endParaRPr lang="en-US"/>
          </a:p>
        </p:txBody>
      </p:sp>
    </p:spTree>
    <p:extLst>
      <p:ext uri="{BB962C8B-B14F-4D97-AF65-F5344CB8AC3E}">
        <p14:creationId xmlns:p14="http://schemas.microsoft.com/office/powerpoint/2010/main" val="272539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What does</a:t>
            </a:r>
            <a:r>
              <a:rPr lang="en-US" baseline="0" dirty="0"/>
              <a:t> the move to a gravimetric geoid really look like in Alaska?</a:t>
            </a:r>
          </a:p>
          <a:p>
            <a:pPr lvl="1"/>
            <a:r>
              <a:rPr lang="en-US" baseline="0" dirty="0"/>
              <a:t>	Vertical changes in the geoid model are illustrated in this difference map with the largest changes occurring in NE (&lt;1.5 m), and smallest over the Aleutians.</a:t>
            </a:r>
          </a:p>
          <a:p>
            <a:pPr lvl="1"/>
            <a:r>
              <a:rPr lang="en-US" dirty="0"/>
              <a:t>	Largest</a:t>
            </a:r>
            <a:r>
              <a:rPr lang="en-US" baseline="0" dirty="0"/>
              <a:t> impact is therefore the correction of a tilt, which will also result in NAPGD2022 heights aligning more closely with local MSL values.</a:t>
            </a:r>
          </a:p>
          <a:p>
            <a:pPr lvl="1"/>
            <a:endParaRPr lang="en-US" baseline="0" dirty="0"/>
          </a:p>
          <a:p>
            <a:pPr lvl="1"/>
            <a:r>
              <a:rPr lang="en-US" baseline="0" dirty="0"/>
              <a:t>Case study location to look at what effects this has on the local level is in </a:t>
            </a:r>
            <a:r>
              <a:rPr lang="en-US" baseline="0" dirty="0" smtClean="0"/>
              <a:t>Fairbanks, Alaska</a:t>
            </a:r>
            <a:endParaRPr lang="en-US" dirty="0"/>
          </a:p>
          <a:p>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6</a:t>
            </a:fld>
            <a:endParaRPr lang="en-US"/>
          </a:p>
        </p:txBody>
      </p:sp>
    </p:spTree>
    <p:extLst>
      <p:ext uri="{BB962C8B-B14F-4D97-AF65-F5344CB8AC3E}">
        <p14:creationId xmlns:p14="http://schemas.microsoft.com/office/powerpoint/2010/main" val="4097233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Fairbanks is Alaska’s </a:t>
            </a:r>
            <a:r>
              <a:rPr lang="en-US" i="1" dirty="0"/>
              <a:t>third</a:t>
            </a:r>
            <a:r>
              <a:rPr lang="en-US" baseline="0" dirty="0"/>
              <a:t> largest city now, it is located on the banks of the Chena River, a tributary to the Tanana (Lotto River). The area experienced a severe flood that caused extensive damage in 1967 (photo of floodwaters right in downtown), resulting in a major USACE Flood Control Project that was completed in the late 70s (Moose Creek Dam &amp; Levee).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NOAA</a:t>
            </a:r>
            <a:r>
              <a:rPr lang="en-US" baseline="0" dirty="0"/>
              <a:t> NWS Flood Story Map: </a:t>
            </a:r>
            <a:r>
              <a:rPr lang="en-US" dirty="0"/>
              <a:t>https://arcg.is/fKGvf</a:t>
            </a:r>
          </a:p>
          <a:p>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7</a:t>
            </a:fld>
            <a:endParaRPr lang="en-US"/>
          </a:p>
        </p:txBody>
      </p:sp>
    </p:spTree>
    <p:extLst>
      <p:ext uri="{BB962C8B-B14F-4D97-AF65-F5344CB8AC3E}">
        <p14:creationId xmlns:p14="http://schemas.microsoft.com/office/powerpoint/2010/main" val="2267794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Fairbanks is</a:t>
            </a:r>
            <a:r>
              <a:rPr lang="en-US" baseline="0" dirty="0"/>
              <a:t> a great example of a location where ongoing NSRS improvements have only continued to enhance NSRS heights:</a:t>
            </a:r>
          </a:p>
          <a:p>
            <a:pPr lvl="1"/>
            <a:endParaRPr lang="en-US" baseline="0" dirty="0"/>
          </a:p>
          <a:p>
            <a:pPr lvl="1"/>
            <a:r>
              <a:rPr lang="en-US" baseline="0" dirty="0"/>
              <a:t>Prior to NAVD 88, a partial 1977 adjustment that only included about 1/3 of the first order control in the area differed from the 1966 adjustment already in the IDB by more then 2 feet in downtown Fairbanks. This two adjustments were retained in the pre-NAVD 88 height system (really linked to MSL in Gulf of Alaska, so not really NGVD29 but often called this) resulting in in significant inconsistencies in NSRS heights depending on which marks were used as the basis of vertical control.  This was a big issue in the FIS of the time, and in the 2014 FIS revision, which included an update to NAVD 88, there is a long explanation abut the “datum forensics” that were necessary to determine which ‘NGVD29’ adjustment was basis of the levee project (1966). </a:t>
            </a:r>
          </a:p>
          <a:p>
            <a:pPr lvl="1"/>
            <a:endParaRPr lang="en-US" baseline="0" dirty="0"/>
          </a:p>
          <a:p>
            <a:pPr lvl="1"/>
            <a:r>
              <a:rPr lang="en-US" baseline="0" dirty="0"/>
              <a:t>With move to NAVD 88, this issue has been resolved but there are still vertical discrepancies between adjusted heights in the IDB and </a:t>
            </a:r>
            <a:r>
              <a:rPr lang="en-US" baseline="0" dirty="0" err="1"/>
              <a:t>orthometric</a:t>
            </a:r>
            <a:r>
              <a:rPr lang="en-US" baseline="0" dirty="0"/>
              <a:t> heights in the OPUS Shared DB obtained with hybrid GEOID12B.</a:t>
            </a:r>
          </a:p>
          <a:p>
            <a:pPr lvl="1"/>
            <a:endParaRPr lang="en-US" dirty="0"/>
          </a:p>
          <a:p>
            <a:pPr lvl="1"/>
            <a:r>
              <a:rPr lang="en-US" dirty="0"/>
              <a:t>In terms of case studies,</a:t>
            </a:r>
            <a:r>
              <a:rPr lang="en-US" baseline="0" dirty="0"/>
              <a:t> </a:t>
            </a:r>
            <a:r>
              <a:rPr lang="en-US" dirty="0"/>
              <a:t>Fairbanks is</a:t>
            </a:r>
            <a:r>
              <a:rPr lang="en-US" baseline="0" dirty="0"/>
              <a:t> actually an end member in Alaska (and most similar to lower 48) </a:t>
            </a:r>
            <a:r>
              <a:rPr lang="en-US" dirty="0"/>
              <a:t>= about as good as it gets in Alaska right now for NAVD 88 and the geoid slope is minimal; but we</a:t>
            </a:r>
            <a:r>
              <a:rPr lang="en-US" baseline="0" dirty="0"/>
              <a:t> show here</a:t>
            </a:r>
            <a:r>
              <a:rPr lang="en-US" dirty="0"/>
              <a:t> how NAPGD2022</a:t>
            </a:r>
            <a:r>
              <a:rPr lang="en-US" baseline="0" dirty="0"/>
              <a:t> will still yield benefits.</a:t>
            </a:r>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8</a:t>
            </a:fld>
            <a:endParaRPr lang="en-US"/>
          </a:p>
        </p:txBody>
      </p:sp>
    </p:spTree>
    <p:extLst>
      <p:ext uri="{BB962C8B-B14F-4D97-AF65-F5344CB8AC3E}">
        <p14:creationId xmlns:p14="http://schemas.microsoft.com/office/powerpoint/2010/main" val="693494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a:t>
            </a:r>
            <a:r>
              <a:rPr lang="en-US" baseline="0" dirty="0"/>
              <a:t> of 2017 </a:t>
            </a:r>
            <a:r>
              <a:rPr lang="en-US" baseline="0" dirty="0" err="1"/>
              <a:t>lidar</a:t>
            </a:r>
            <a:r>
              <a:rPr lang="en-US" baseline="0" dirty="0"/>
              <a:t> footprint. (mention </a:t>
            </a:r>
            <a:r>
              <a:rPr lang="en-US" baseline="0" dirty="0" err="1"/>
              <a:t>Goldstream</a:t>
            </a:r>
            <a:r>
              <a:rPr lang="en-US" baseline="0" dirty="0"/>
              <a:t> Valley, Domes, and highlight visibility of Moose Creek Dam in DEM)</a:t>
            </a:r>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9</a:t>
            </a:fld>
            <a:endParaRPr lang="en-US"/>
          </a:p>
        </p:txBody>
      </p:sp>
    </p:spTree>
    <p:extLst>
      <p:ext uri="{BB962C8B-B14F-4D97-AF65-F5344CB8AC3E}">
        <p14:creationId xmlns:p14="http://schemas.microsoft.com/office/powerpoint/2010/main" val="1572970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a:t>
            </a:r>
            <a:r>
              <a:rPr lang="en-US" baseline="0" dirty="0"/>
              <a:t> the greatest benefits from the adoption of a gravimetric geoid model are realized by a wide range of hydraulic applications.</a:t>
            </a:r>
          </a:p>
          <a:p>
            <a:r>
              <a:rPr lang="en-US" baseline="0" dirty="0"/>
              <a:t>To illustrate this we conducted a GIS Flow Accumulation Analysis on a subset of the Fairbanks </a:t>
            </a:r>
            <a:r>
              <a:rPr lang="en-US" baseline="0" dirty="0" err="1"/>
              <a:t>lidar</a:t>
            </a:r>
            <a:r>
              <a:rPr lang="en-US" baseline="0"/>
              <a:t> </a:t>
            </a:r>
            <a:r>
              <a:rPr lang="en-US" baseline="0" smtClean="0"/>
              <a:t>data</a:t>
            </a:r>
          </a:p>
          <a:p>
            <a:endParaRPr lang="en-US" baseline="0" dirty="0"/>
          </a:p>
          <a:p>
            <a:r>
              <a:rPr lang="en-US" dirty="0"/>
              <a:t>A Flow Accumulation analysis calculates accumulated flow as the</a:t>
            </a:r>
            <a:r>
              <a:rPr lang="en-US" baseline="0" dirty="0"/>
              <a:t> function of a</a:t>
            </a:r>
            <a:r>
              <a:rPr lang="en-US" dirty="0"/>
              <a:t> downslope raster</a:t>
            </a:r>
            <a:r>
              <a:rPr lang="en-US" baseline="0" dirty="0"/>
              <a:t> analysis</a:t>
            </a:r>
            <a:r>
              <a:rPr lang="en-US" dirty="0"/>
              <a:t>; cells with a high flow accumulation are areas of concentrated flow and this</a:t>
            </a:r>
            <a:r>
              <a:rPr lang="en-US" baseline="0" dirty="0"/>
              <a:t> technique can therefore be used to efficiently</a:t>
            </a:r>
            <a:r>
              <a:rPr lang="en-US" dirty="0"/>
              <a:t> identify and map stream channels. Results</a:t>
            </a:r>
            <a:r>
              <a:rPr lang="en-US" baseline="0" dirty="0"/>
              <a:t> of the flow analysis on a DEM employing hybrid GEOID12B </a:t>
            </a:r>
            <a:r>
              <a:rPr lang="en-US" baseline="0" dirty="0" err="1"/>
              <a:t>orthometric</a:t>
            </a:r>
            <a:r>
              <a:rPr lang="en-US" baseline="0" dirty="0"/>
              <a:t> heights are shown here. </a:t>
            </a:r>
            <a:endParaRPr lang="en-US" dirty="0"/>
          </a:p>
        </p:txBody>
      </p:sp>
      <p:sp>
        <p:nvSpPr>
          <p:cNvPr id="4" name="Slide Number Placeholder 3"/>
          <p:cNvSpPr>
            <a:spLocks noGrp="1"/>
          </p:cNvSpPr>
          <p:nvPr>
            <p:ph type="sldNum" sz="quarter" idx="10"/>
          </p:nvPr>
        </p:nvSpPr>
        <p:spPr/>
        <p:txBody>
          <a:bodyPr/>
          <a:lstStyle/>
          <a:p>
            <a:fld id="{858F322E-725D-4B7F-AB32-CFCE590DC543}" type="slidenum">
              <a:rPr lang="en-US" smtClean="0"/>
              <a:t>10</a:t>
            </a:fld>
            <a:endParaRPr lang="en-US"/>
          </a:p>
        </p:txBody>
      </p:sp>
    </p:spTree>
    <p:extLst>
      <p:ext uri="{BB962C8B-B14F-4D97-AF65-F5344CB8AC3E}">
        <p14:creationId xmlns:p14="http://schemas.microsoft.com/office/powerpoint/2010/main" val="3869380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5/17/2019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5/17/2019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5/17/2019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5/17/2019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5/17/2019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5/17/2019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016A468-B10C-E94D-B4AE-FD48B5E66BC0}" type="datetimeFigureOut">
              <a:rPr lang="en-US" smtClean="0"/>
              <a:t>5/17/2019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tif"/><Relationship Id="rId5" Type="http://schemas.openxmlformats.org/officeDocument/2006/relationships/image" Target="../media/image27.gif"/><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fif"/><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912099"/>
            <a:ext cx="9144000" cy="857250"/>
          </a:xfrm>
        </p:spPr>
        <p:txBody>
          <a:bodyPr>
            <a:noAutofit/>
          </a:bodyPr>
          <a:lstStyle/>
          <a:p>
            <a:r>
              <a:rPr lang="en-US" sz="2400" dirty="0">
                <a:latin typeface="Times New Roman" charset="0"/>
                <a:cs typeface="Times New Roman" charset="0"/>
              </a:rPr>
              <a:t>NSRS Modernization Case Studies and User Perspectives</a:t>
            </a:r>
            <a:r>
              <a:rPr lang="en-US" sz="3600" dirty="0">
                <a:latin typeface="Times New Roman" charset="0"/>
                <a:cs typeface="Times New Roman" charset="0"/>
              </a:rPr>
              <a:t/>
            </a:r>
            <a:br>
              <a:rPr lang="en-US" sz="3600" dirty="0">
                <a:latin typeface="Times New Roman" charset="0"/>
                <a:cs typeface="Times New Roman" charset="0"/>
              </a:rPr>
            </a:br>
            <a:r>
              <a:rPr lang="en-US" sz="3600" b="1" dirty="0">
                <a:latin typeface="Times New Roman" charset="0"/>
                <a:cs typeface="Times New Roman" charset="0"/>
              </a:rPr>
              <a:t>Lidar Case Study - Alaska Geoid</a:t>
            </a:r>
          </a:p>
        </p:txBody>
      </p:sp>
      <p:sp>
        <p:nvSpPr>
          <p:cNvPr id="10" name="Rectangle 9"/>
          <p:cNvSpPr/>
          <p:nvPr/>
        </p:nvSpPr>
        <p:spPr>
          <a:xfrm>
            <a:off x="2286000" y="3088571"/>
            <a:ext cx="4572000" cy="1477328"/>
          </a:xfrm>
          <a:prstGeom prst="rect">
            <a:avLst/>
          </a:prstGeom>
        </p:spPr>
        <p:txBody>
          <a:bodyPr>
            <a:spAutoFit/>
          </a:bodyPr>
          <a:lstStyle/>
          <a:p>
            <a:pPr algn="ctr">
              <a:defRPr/>
            </a:pPr>
            <a:r>
              <a:rPr lang="en-US" b="1" dirty="0">
                <a:solidFill>
                  <a:prstClr val="black"/>
                </a:solidFill>
                <a:latin typeface="Verdana" pitchFamily="34" charset="0"/>
              </a:rPr>
              <a:t>Nicole Kinsman</a:t>
            </a:r>
          </a:p>
          <a:p>
            <a:pPr algn="ctr">
              <a:defRPr/>
            </a:pPr>
            <a:r>
              <a:rPr lang="en-US" dirty="0">
                <a:solidFill>
                  <a:prstClr val="black"/>
                </a:solidFill>
                <a:latin typeface="Verdana" pitchFamily="34" charset="0"/>
              </a:rPr>
              <a:t>Alaska Regional Geodetic Advisor</a:t>
            </a:r>
          </a:p>
          <a:p>
            <a:pPr algn="ctr">
              <a:defRPr/>
            </a:pPr>
            <a:endParaRPr lang="en-US" dirty="0">
              <a:solidFill>
                <a:prstClr val="black"/>
              </a:solidFill>
              <a:latin typeface="Verdana" pitchFamily="34" charset="0"/>
            </a:endParaRPr>
          </a:p>
          <a:p>
            <a:pPr algn="ctr">
              <a:defRPr/>
            </a:pPr>
            <a:r>
              <a:rPr lang="en-US" b="1" dirty="0">
                <a:solidFill>
                  <a:prstClr val="black"/>
                </a:solidFill>
                <a:latin typeface="Verdana" pitchFamily="34" charset="0"/>
              </a:rPr>
              <a:t>Jamie Kum and Stephen White</a:t>
            </a:r>
          </a:p>
          <a:p>
            <a:pPr algn="ctr">
              <a:defRPr/>
            </a:pPr>
            <a:r>
              <a:rPr lang="en-US" dirty="0">
                <a:solidFill>
                  <a:prstClr val="black"/>
                </a:solidFill>
                <a:latin typeface="Verdana" pitchFamily="34" charset="0"/>
              </a:rPr>
              <a:t>NGS Remote Sensing Division</a:t>
            </a:r>
          </a:p>
        </p:txBody>
      </p:sp>
    </p:spTree>
    <p:extLst>
      <p:ext uri="{BB962C8B-B14F-4D97-AF65-F5344CB8AC3E}">
        <p14:creationId xmlns:p14="http://schemas.microsoft.com/office/powerpoint/2010/main" val="3413184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normAutofit/>
          </a:bodyPr>
          <a:lstStyle/>
          <a:p>
            <a:r>
              <a:rPr lang="en-US" sz="3200" dirty="0"/>
              <a:t>Improvements to Hydrologic Flow Models</a:t>
            </a:r>
            <a:endParaRPr lang="en-US" sz="3200" b="1" dirty="0"/>
          </a:p>
        </p:txBody>
      </p:sp>
      <p:sp>
        <p:nvSpPr>
          <p:cNvPr id="23" name="TextBox 22"/>
          <p:cNvSpPr txBox="1"/>
          <p:nvPr/>
        </p:nvSpPr>
        <p:spPr>
          <a:xfrm>
            <a:off x="428298" y="1147025"/>
            <a:ext cx="2886944" cy="2062103"/>
          </a:xfrm>
          <a:prstGeom prst="rect">
            <a:avLst/>
          </a:prstGeom>
          <a:noFill/>
        </p:spPr>
        <p:txBody>
          <a:bodyPr wrap="none" rtlCol="0">
            <a:spAutoFit/>
          </a:bodyPr>
          <a:lstStyle/>
          <a:p>
            <a:r>
              <a:rPr lang="en-US" sz="1600" b="1" dirty="0"/>
              <a:t>Location Map</a:t>
            </a:r>
          </a:p>
          <a:p>
            <a:endParaRPr lang="en-US" sz="1600" b="1" dirty="0"/>
          </a:p>
          <a:p>
            <a:endParaRPr lang="en-US" sz="1600" b="1" dirty="0"/>
          </a:p>
          <a:p>
            <a:endParaRPr lang="en-US" sz="1600" b="1" dirty="0"/>
          </a:p>
          <a:p>
            <a:endParaRPr lang="en-US" sz="1600" b="1" dirty="0"/>
          </a:p>
          <a:p>
            <a:endParaRPr lang="en-US" sz="1600" b="1" dirty="0"/>
          </a:p>
          <a:p>
            <a:endParaRPr lang="en-US" sz="1600" b="1" dirty="0"/>
          </a:p>
          <a:p>
            <a:r>
              <a:rPr lang="en-US" sz="1600" b="1" dirty="0"/>
              <a:t>GIS Flow Accumulation Analysis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127" y="900651"/>
            <a:ext cx="5416363" cy="4185371"/>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9454" y="3250861"/>
            <a:ext cx="1819739" cy="1835161"/>
          </a:xfrm>
          <a:prstGeom prst="rect">
            <a:avLst/>
          </a:prstGeom>
        </p:spPr>
      </p:pic>
      <p:sp>
        <p:nvSpPr>
          <p:cNvPr id="4" name="Rectangle 3"/>
          <p:cNvSpPr/>
          <p:nvPr/>
        </p:nvSpPr>
        <p:spPr>
          <a:xfrm>
            <a:off x="1293542" y="3292924"/>
            <a:ext cx="2406124" cy="523220"/>
          </a:xfrm>
          <a:prstGeom prst="rect">
            <a:avLst/>
          </a:prstGeom>
        </p:spPr>
        <p:txBody>
          <a:bodyPr wrap="square">
            <a:spAutoFit/>
          </a:bodyPr>
          <a:lstStyle/>
          <a:p>
            <a:pPr algn="ctr"/>
            <a:r>
              <a:rPr lang="en-US" sz="1400" dirty="0"/>
              <a:t>Example performed with ESRI ArcGIS hydrology toolset</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424" y="1496823"/>
            <a:ext cx="1790334" cy="1383440"/>
          </a:xfrm>
          <a:prstGeom prst="rect">
            <a:avLst/>
          </a:prstGeom>
        </p:spPr>
      </p:pic>
      <p:cxnSp>
        <p:nvCxnSpPr>
          <p:cNvPr id="12" name="Straight Arrow Connector 11"/>
          <p:cNvCxnSpPr/>
          <p:nvPr/>
        </p:nvCxnSpPr>
        <p:spPr>
          <a:xfrm flipH="1">
            <a:off x="992221" y="1251626"/>
            <a:ext cx="2658894" cy="68093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887730" y="1919496"/>
            <a:ext cx="67945" cy="5535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792742" y="4747468"/>
            <a:ext cx="2727478" cy="338554"/>
          </a:xfrm>
          <a:prstGeom prst="rect">
            <a:avLst/>
          </a:prstGeom>
          <a:solidFill>
            <a:schemeClr val="bg1"/>
          </a:solidFill>
        </p:spPr>
        <p:txBody>
          <a:bodyPr wrap="none" rtlCol="0">
            <a:spAutoFit/>
          </a:bodyPr>
          <a:lstStyle/>
          <a:p>
            <a:r>
              <a:rPr lang="en-US" sz="1600" dirty="0"/>
              <a:t> GEOID12B Flow Accumulation</a:t>
            </a:r>
          </a:p>
        </p:txBody>
      </p:sp>
    </p:spTree>
    <p:extLst>
      <p:ext uri="{BB962C8B-B14F-4D97-AF65-F5344CB8AC3E}">
        <p14:creationId xmlns:p14="http://schemas.microsoft.com/office/powerpoint/2010/main" val="4270197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127" y="900651"/>
            <a:ext cx="5416363" cy="4185371"/>
          </a:xfrm>
          <a:prstGeom prst="rect">
            <a:avLst/>
          </a:prstGeom>
        </p:spPr>
      </p:pic>
      <p:sp>
        <p:nvSpPr>
          <p:cNvPr id="2" name="Title 1"/>
          <p:cNvSpPr>
            <a:spLocks noGrp="1"/>
          </p:cNvSpPr>
          <p:nvPr>
            <p:ph type="title"/>
          </p:nvPr>
        </p:nvSpPr>
        <p:spPr>
          <a:xfrm>
            <a:off x="0" y="205979"/>
            <a:ext cx="9144000" cy="857250"/>
          </a:xfrm>
        </p:spPr>
        <p:txBody>
          <a:bodyPr>
            <a:normAutofit/>
          </a:bodyPr>
          <a:lstStyle/>
          <a:p>
            <a:r>
              <a:rPr lang="en-US" sz="3200" dirty="0"/>
              <a:t>Improvements to Hydrologic Flow Models</a:t>
            </a:r>
            <a:endParaRPr lang="en-US" sz="3200" b="1" dirty="0"/>
          </a:p>
        </p:txBody>
      </p:sp>
      <p:sp>
        <p:nvSpPr>
          <p:cNvPr id="23" name="TextBox 22"/>
          <p:cNvSpPr txBox="1"/>
          <p:nvPr/>
        </p:nvSpPr>
        <p:spPr>
          <a:xfrm>
            <a:off x="428298" y="1147025"/>
            <a:ext cx="2926570" cy="4031873"/>
          </a:xfrm>
          <a:prstGeom prst="rect">
            <a:avLst/>
          </a:prstGeom>
          <a:noFill/>
        </p:spPr>
        <p:txBody>
          <a:bodyPr wrap="none" rtlCol="0">
            <a:spAutoFit/>
          </a:bodyPr>
          <a:lstStyle/>
          <a:p>
            <a:r>
              <a:rPr lang="en-US" sz="1600" b="1" dirty="0"/>
              <a:t>Notes</a:t>
            </a:r>
          </a:p>
          <a:p>
            <a:pPr marL="285750" indent="-285750">
              <a:buFont typeface="Arial" panose="020B0604020202020204" pitchFamily="34" charset="0"/>
              <a:buChar char="•"/>
            </a:pPr>
            <a:r>
              <a:rPr lang="en-US" sz="1600" dirty="0"/>
              <a:t>Same </a:t>
            </a:r>
            <a:r>
              <a:rPr lang="en-US" sz="1600" dirty="0" err="1"/>
              <a:t>lidar</a:t>
            </a:r>
            <a:r>
              <a:rPr lang="en-US" sz="1600" dirty="0"/>
              <a:t> data</a:t>
            </a:r>
          </a:p>
          <a:p>
            <a:pPr marL="285750" indent="-285750">
              <a:buFont typeface="Arial" panose="020B0604020202020204" pitchFamily="34" charset="0"/>
              <a:buChar char="•"/>
            </a:pPr>
            <a:r>
              <a:rPr lang="en-US" sz="1600" dirty="0"/>
              <a:t>Fully gravimetric geoid model</a:t>
            </a:r>
          </a:p>
          <a:p>
            <a:endParaRPr lang="en-US" sz="1600" b="1" dirty="0"/>
          </a:p>
          <a:p>
            <a:endParaRPr lang="en-US" sz="1600" b="1" dirty="0"/>
          </a:p>
          <a:p>
            <a:endParaRPr lang="en-US" sz="1600" b="1" dirty="0"/>
          </a:p>
          <a:p>
            <a:endParaRPr lang="en-US" sz="1600" b="1" dirty="0"/>
          </a:p>
          <a:p>
            <a:r>
              <a:rPr lang="en-US" sz="1600" b="1" dirty="0"/>
              <a:t>Impacted products/activities</a:t>
            </a:r>
          </a:p>
          <a:p>
            <a:pPr marL="285750" indent="-285750">
              <a:buFont typeface="Arial" panose="020B0604020202020204" pitchFamily="34" charset="0"/>
              <a:buChar char="•"/>
            </a:pPr>
            <a:r>
              <a:rPr lang="en-US" sz="1600" dirty="0"/>
              <a:t>DEM blunder control</a:t>
            </a:r>
          </a:p>
          <a:p>
            <a:pPr marL="285750" indent="-285750">
              <a:buFont typeface="Arial" panose="020B0604020202020204" pitchFamily="34" charset="0"/>
              <a:buChar char="•"/>
            </a:pPr>
            <a:r>
              <a:rPr lang="en-US" sz="1600" dirty="0"/>
              <a:t>Automated stream mapping</a:t>
            </a:r>
          </a:p>
          <a:p>
            <a:pPr marL="285750" indent="-285750">
              <a:buFont typeface="Arial" panose="020B0604020202020204" pitchFamily="34" charset="0"/>
              <a:buChar char="•"/>
            </a:pPr>
            <a:r>
              <a:rPr lang="en-US" sz="1600" dirty="0"/>
              <a:t>Watershed determination</a:t>
            </a:r>
          </a:p>
          <a:p>
            <a:pPr marL="285750" indent="-285750">
              <a:buFont typeface="Arial" panose="020B0604020202020204" pitchFamily="34" charset="0"/>
              <a:buChar char="•"/>
            </a:pPr>
            <a:r>
              <a:rPr lang="en-US" sz="1600" dirty="0"/>
              <a:t>Contaminant flow models</a:t>
            </a:r>
          </a:p>
          <a:p>
            <a:pPr marL="285750" indent="-285750">
              <a:buFont typeface="Arial" panose="020B0604020202020204" pitchFamily="34" charset="0"/>
              <a:buChar char="•"/>
            </a:pPr>
            <a:r>
              <a:rPr lang="en-US" sz="1600" dirty="0"/>
              <a:t>Runoff management plans</a:t>
            </a:r>
          </a:p>
          <a:p>
            <a:pPr marL="285750" indent="-285750">
              <a:buFont typeface="Arial" panose="020B0604020202020204" pitchFamily="34" charset="0"/>
              <a:buChar char="•"/>
            </a:pPr>
            <a:r>
              <a:rPr lang="en-US" sz="1600" dirty="0"/>
              <a:t>Floodplain mapping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6" name="TextBox 5"/>
          <p:cNvSpPr txBox="1"/>
          <p:nvPr/>
        </p:nvSpPr>
        <p:spPr>
          <a:xfrm>
            <a:off x="4792742" y="4747468"/>
            <a:ext cx="2769156" cy="338554"/>
          </a:xfrm>
          <a:prstGeom prst="rect">
            <a:avLst/>
          </a:prstGeom>
          <a:solidFill>
            <a:schemeClr val="bg1"/>
          </a:solidFill>
        </p:spPr>
        <p:txBody>
          <a:bodyPr wrap="none" rtlCol="0">
            <a:spAutoFit/>
          </a:bodyPr>
          <a:lstStyle/>
          <a:p>
            <a:r>
              <a:rPr lang="en-US" sz="1600" dirty="0"/>
              <a:t>xGEOID17B Flow Accumulation</a:t>
            </a:r>
          </a:p>
        </p:txBody>
      </p:sp>
      <p:sp>
        <p:nvSpPr>
          <p:cNvPr id="166" name="Freeform: Shape 184">
            <a:extLst>
              <a:ext uri="{FF2B5EF4-FFF2-40B4-BE49-F238E27FC236}">
                <a16:creationId xmlns:a16="http://schemas.microsoft.com/office/drawing/2014/main" id="{1F083D2C-A6DF-44BF-B6C0-DD8617DAD68D}"/>
              </a:ext>
            </a:extLst>
          </p:cNvPr>
          <p:cNvSpPr/>
          <p:nvPr/>
        </p:nvSpPr>
        <p:spPr>
          <a:xfrm>
            <a:off x="3714750" y="1037834"/>
            <a:ext cx="2149475" cy="670316"/>
          </a:xfrm>
          <a:custGeom>
            <a:avLst/>
            <a:gdLst>
              <a:gd name="connsiteX0" fmla="*/ 0 w 2149475"/>
              <a:gd name="connsiteY0" fmla="*/ 670316 h 670316"/>
              <a:gd name="connsiteX1" fmla="*/ 66675 w 2149475"/>
              <a:gd name="connsiteY1" fmla="*/ 667141 h 670316"/>
              <a:gd name="connsiteX2" fmla="*/ 76200 w 2149475"/>
              <a:gd name="connsiteY2" fmla="*/ 670316 h 670316"/>
              <a:gd name="connsiteX3" fmla="*/ 187325 w 2149475"/>
              <a:gd name="connsiteY3" fmla="*/ 667141 h 670316"/>
              <a:gd name="connsiteX4" fmla="*/ 231775 w 2149475"/>
              <a:gd name="connsiteY4" fmla="*/ 670316 h 670316"/>
              <a:gd name="connsiteX5" fmla="*/ 244475 w 2149475"/>
              <a:gd name="connsiteY5" fmla="*/ 667141 h 670316"/>
              <a:gd name="connsiteX6" fmla="*/ 263525 w 2149475"/>
              <a:gd name="connsiteY6" fmla="*/ 660791 h 670316"/>
              <a:gd name="connsiteX7" fmla="*/ 276225 w 2149475"/>
              <a:gd name="connsiteY7" fmla="*/ 657616 h 670316"/>
              <a:gd name="connsiteX8" fmla="*/ 295275 w 2149475"/>
              <a:gd name="connsiteY8" fmla="*/ 651266 h 670316"/>
              <a:gd name="connsiteX9" fmla="*/ 304800 w 2149475"/>
              <a:gd name="connsiteY9" fmla="*/ 648091 h 670316"/>
              <a:gd name="connsiteX10" fmla="*/ 333375 w 2149475"/>
              <a:gd name="connsiteY10" fmla="*/ 635391 h 670316"/>
              <a:gd name="connsiteX11" fmla="*/ 431800 w 2149475"/>
              <a:gd name="connsiteY11" fmla="*/ 632216 h 670316"/>
              <a:gd name="connsiteX12" fmla="*/ 441325 w 2149475"/>
              <a:gd name="connsiteY12" fmla="*/ 625866 h 670316"/>
              <a:gd name="connsiteX13" fmla="*/ 460375 w 2149475"/>
              <a:gd name="connsiteY13" fmla="*/ 619516 h 670316"/>
              <a:gd name="connsiteX14" fmla="*/ 511175 w 2149475"/>
              <a:gd name="connsiteY14" fmla="*/ 622691 h 670316"/>
              <a:gd name="connsiteX15" fmla="*/ 539750 w 2149475"/>
              <a:gd name="connsiteY15" fmla="*/ 616341 h 670316"/>
              <a:gd name="connsiteX16" fmla="*/ 571500 w 2149475"/>
              <a:gd name="connsiteY16" fmla="*/ 606816 h 670316"/>
              <a:gd name="connsiteX17" fmla="*/ 581025 w 2149475"/>
              <a:gd name="connsiteY17" fmla="*/ 600466 h 670316"/>
              <a:gd name="connsiteX18" fmla="*/ 587375 w 2149475"/>
              <a:gd name="connsiteY18" fmla="*/ 590941 h 670316"/>
              <a:gd name="connsiteX19" fmla="*/ 596900 w 2149475"/>
              <a:gd name="connsiteY19" fmla="*/ 584591 h 670316"/>
              <a:gd name="connsiteX20" fmla="*/ 600075 w 2149475"/>
              <a:gd name="connsiteY20" fmla="*/ 575066 h 670316"/>
              <a:gd name="connsiteX21" fmla="*/ 606425 w 2149475"/>
              <a:gd name="connsiteY21" fmla="*/ 565541 h 670316"/>
              <a:gd name="connsiteX22" fmla="*/ 609600 w 2149475"/>
              <a:gd name="connsiteY22" fmla="*/ 556016 h 670316"/>
              <a:gd name="connsiteX23" fmla="*/ 619125 w 2149475"/>
              <a:gd name="connsiteY23" fmla="*/ 552841 h 670316"/>
              <a:gd name="connsiteX24" fmla="*/ 650875 w 2149475"/>
              <a:gd name="connsiteY24" fmla="*/ 546491 h 670316"/>
              <a:gd name="connsiteX25" fmla="*/ 679450 w 2149475"/>
              <a:gd name="connsiteY25" fmla="*/ 536966 h 670316"/>
              <a:gd name="connsiteX26" fmla="*/ 688975 w 2149475"/>
              <a:gd name="connsiteY26" fmla="*/ 533791 h 670316"/>
              <a:gd name="connsiteX27" fmla="*/ 698500 w 2149475"/>
              <a:gd name="connsiteY27" fmla="*/ 530616 h 670316"/>
              <a:gd name="connsiteX28" fmla="*/ 714375 w 2149475"/>
              <a:gd name="connsiteY28" fmla="*/ 527441 h 670316"/>
              <a:gd name="connsiteX29" fmla="*/ 723900 w 2149475"/>
              <a:gd name="connsiteY29" fmla="*/ 521091 h 670316"/>
              <a:gd name="connsiteX30" fmla="*/ 733425 w 2149475"/>
              <a:gd name="connsiteY30" fmla="*/ 517916 h 670316"/>
              <a:gd name="connsiteX31" fmla="*/ 739775 w 2149475"/>
              <a:gd name="connsiteY31" fmla="*/ 508391 h 670316"/>
              <a:gd name="connsiteX32" fmla="*/ 758825 w 2149475"/>
              <a:gd name="connsiteY32" fmla="*/ 502041 h 670316"/>
              <a:gd name="connsiteX33" fmla="*/ 777875 w 2149475"/>
              <a:gd name="connsiteY33" fmla="*/ 489341 h 670316"/>
              <a:gd name="connsiteX34" fmla="*/ 819150 w 2149475"/>
              <a:gd name="connsiteY34" fmla="*/ 482991 h 670316"/>
              <a:gd name="connsiteX35" fmla="*/ 838200 w 2149475"/>
              <a:gd name="connsiteY35" fmla="*/ 476641 h 670316"/>
              <a:gd name="connsiteX36" fmla="*/ 850900 w 2149475"/>
              <a:gd name="connsiteY36" fmla="*/ 463941 h 670316"/>
              <a:gd name="connsiteX37" fmla="*/ 854075 w 2149475"/>
              <a:gd name="connsiteY37" fmla="*/ 454416 h 670316"/>
              <a:gd name="connsiteX38" fmla="*/ 863600 w 2149475"/>
              <a:gd name="connsiteY38" fmla="*/ 451241 h 670316"/>
              <a:gd name="connsiteX39" fmla="*/ 882650 w 2149475"/>
              <a:gd name="connsiteY39" fmla="*/ 441716 h 670316"/>
              <a:gd name="connsiteX40" fmla="*/ 892175 w 2149475"/>
              <a:gd name="connsiteY40" fmla="*/ 432191 h 670316"/>
              <a:gd name="connsiteX41" fmla="*/ 901700 w 2149475"/>
              <a:gd name="connsiteY41" fmla="*/ 429016 h 670316"/>
              <a:gd name="connsiteX42" fmla="*/ 908050 w 2149475"/>
              <a:gd name="connsiteY42" fmla="*/ 419491 h 670316"/>
              <a:gd name="connsiteX43" fmla="*/ 927100 w 2149475"/>
              <a:gd name="connsiteY43" fmla="*/ 413141 h 670316"/>
              <a:gd name="connsiteX44" fmla="*/ 936625 w 2149475"/>
              <a:gd name="connsiteY44" fmla="*/ 409966 h 670316"/>
              <a:gd name="connsiteX45" fmla="*/ 965200 w 2149475"/>
              <a:gd name="connsiteY45" fmla="*/ 394091 h 670316"/>
              <a:gd name="connsiteX46" fmla="*/ 984250 w 2149475"/>
              <a:gd name="connsiteY46" fmla="*/ 381391 h 670316"/>
              <a:gd name="connsiteX47" fmla="*/ 993775 w 2149475"/>
              <a:gd name="connsiteY47" fmla="*/ 378216 h 670316"/>
              <a:gd name="connsiteX48" fmla="*/ 1003300 w 2149475"/>
              <a:gd name="connsiteY48" fmla="*/ 371866 h 670316"/>
              <a:gd name="connsiteX49" fmla="*/ 1012825 w 2149475"/>
              <a:gd name="connsiteY49" fmla="*/ 368691 h 670316"/>
              <a:gd name="connsiteX50" fmla="*/ 1022350 w 2149475"/>
              <a:gd name="connsiteY50" fmla="*/ 362341 h 670316"/>
              <a:gd name="connsiteX51" fmla="*/ 1031875 w 2149475"/>
              <a:gd name="connsiteY51" fmla="*/ 359166 h 670316"/>
              <a:gd name="connsiteX52" fmla="*/ 1041400 w 2149475"/>
              <a:gd name="connsiteY52" fmla="*/ 352816 h 670316"/>
              <a:gd name="connsiteX53" fmla="*/ 1060450 w 2149475"/>
              <a:gd name="connsiteY53" fmla="*/ 346466 h 670316"/>
              <a:gd name="connsiteX54" fmla="*/ 1079500 w 2149475"/>
              <a:gd name="connsiteY54" fmla="*/ 336941 h 670316"/>
              <a:gd name="connsiteX55" fmla="*/ 1089025 w 2149475"/>
              <a:gd name="connsiteY55" fmla="*/ 330591 h 670316"/>
              <a:gd name="connsiteX56" fmla="*/ 1104900 w 2149475"/>
              <a:gd name="connsiteY56" fmla="*/ 327416 h 670316"/>
              <a:gd name="connsiteX57" fmla="*/ 1123950 w 2149475"/>
              <a:gd name="connsiteY57" fmla="*/ 321066 h 670316"/>
              <a:gd name="connsiteX58" fmla="*/ 1133475 w 2149475"/>
              <a:gd name="connsiteY58" fmla="*/ 317891 h 670316"/>
              <a:gd name="connsiteX59" fmla="*/ 1152525 w 2149475"/>
              <a:gd name="connsiteY59" fmla="*/ 308366 h 670316"/>
              <a:gd name="connsiteX60" fmla="*/ 1162050 w 2149475"/>
              <a:gd name="connsiteY60" fmla="*/ 302016 h 670316"/>
              <a:gd name="connsiteX61" fmla="*/ 1181100 w 2149475"/>
              <a:gd name="connsiteY61" fmla="*/ 295666 h 670316"/>
              <a:gd name="connsiteX62" fmla="*/ 1209675 w 2149475"/>
              <a:gd name="connsiteY62" fmla="*/ 282966 h 670316"/>
              <a:gd name="connsiteX63" fmla="*/ 1257300 w 2149475"/>
              <a:gd name="connsiteY63" fmla="*/ 279791 h 670316"/>
              <a:gd name="connsiteX64" fmla="*/ 1289050 w 2149475"/>
              <a:gd name="connsiteY64" fmla="*/ 273441 h 670316"/>
              <a:gd name="connsiteX65" fmla="*/ 1308100 w 2149475"/>
              <a:gd name="connsiteY65" fmla="*/ 267091 h 670316"/>
              <a:gd name="connsiteX66" fmla="*/ 1317625 w 2149475"/>
              <a:gd name="connsiteY66" fmla="*/ 263916 h 670316"/>
              <a:gd name="connsiteX67" fmla="*/ 1343025 w 2149475"/>
              <a:gd name="connsiteY67" fmla="*/ 251216 h 670316"/>
              <a:gd name="connsiteX68" fmla="*/ 1352550 w 2149475"/>
              <a:gd name="connsiteY68" fmla="*/ 244866 h 670316"/>
              <a:gd name="connsiteX69" fmla="*/ 1362075 w 2149475"/>
              <a:gd name="connsiteY69" fmla="*/ 241691 h 670316"/>
              <a:gd name="connsiteX70" fmla="*/ 1381125 w 2149475"/>
              <a:gd name="connsiteY70" fmla="*/ 228991 h 670316"/>
              <a:gd name="connsiteX71" fmla="*/ 1409700 w 2149475"/>
              <a:gd name="connsiteY71" fmla="*/ 225816 h 670316"/>
              <a:gd name="connsiteX72" fmla="*/ 1457325 w 2149475"/>
              <a:gd name="connsiteY72" fmla="*/ 209941 h 670316"/>
              <a:gd name="connsiteX73" fmla="*/ 1476375 w 2149475"/>
              <a:gd name="connsiteY73" fmla="*/ 203591 h 670316"/>
              <a:gd name="connsiteX74" fmla="*/ 1485900 w 2149475"/>
              <a:gd name="connsiteY74" fmla="*/ 200416 h 670316"/>
              <a:gd name="connsiteX75" fmla="*/ 1508125 w 2149475"/>
              <a:gd name="connsiteY75" fmla="*/ 197241 h 670316"/>
              <a:gd name="connsiteX76" fmla="*/ 1527175 w 2149475"/>
              <a:gd name="connsiteY76" fmla="*/ 190891 h 670316"/>
              <a:gd name="connsiteX77" fmla="*/ 1536700 w 2149475"/>
              <a:gd name="connsiteY77" fmla="*/ 187716 h 670316"/>
              <a:gd name="connsiteX78" fmla="*/ 1546225 w 2149475"/>
              <a:gd name="connsiteY78" fmla="*/ 181366 h 670316"/>
              <a:gd name="connsiteX79" fmla="*/ 1565275 w 2149475"/>
              <a:gd name="connsiteY79" fmla="*/ 175016 h 670316"/>
              <a:gd name="connsiteX80" fmla="*/ 1574800 w 2149475"/>
              <a:gd name="connsiteY80" fmla="*/ 168666 h 670316"/>
              <a:gd name="connsiteX81" fmla="*/ 1609725 w 2149475"/>
              <a:gd name="connsiteY81" fmla="*/ 159141 h 670316"/>
              <a:gd name="connsiteX82" fmla="*/ 1628775 w 2149475"/>
              <a:gd name="connsiteY82" fmla="*/ 152791 h 670316"/>
              <a:gd name="connsiteX83" fmla="*/ 1647825 w 2149475"/>
              <a:gd name="connsiteY83" fmla="*/ 146441 h 670316"/>
              <a:gd name="connsiteX84" fmla="*/ 1657350 w 2149475"/>
              <a:gd name="connsiteY84" fmla="*/ 143266 h 670316"/>
              <a:gd name="connsiteX85" fmla="*/ 1666875 w 2149475"/>
              <a:gd name="connsiteY85" fmla="*/ 140091 h 670316"/>
              <a:gd name="connsiteX86" fmla="*/ 1682750 w 2149475"/>
              <a:gd name="connsiteY86" fmla="*/ 127391 h 670316"/>
              <a:gd name="connsiteX87" fmla="*/ 1689100 w 2149475"/>
              <a:gd name="connsiteY87" fmla="*/ 117866 h 670316"/>
              <a:gd name="connsiteX88" fmla="*/ 1708150 w 2149475"/>
              <a:gd name="connsiteY88" fmla="*/ 108341 h 670316"/>
              <a:gd name="connsiteX89" fmla="*/ 1717675 w 2149475"/>
              <a:gd name="connsiteY89" fmla="*/ 101991 h 670316"/>
              <a:gd name="connsiteX90" fmla="*/ 1736725 w 2149475"/>
              <a:gd name="connsiteY90" fmla="*/ 95641 h 670316"/>
              <a:gd name="connsiteX91" fmla="*/ 1746250 w 2149475"/>
              <a:gd name="connsiteY91" fmla="*/ 92466 h 670316"/>
              <a:gd name="connsiteX92" fmla="*/ 1755775 w 2149475"/>
              <a:gd name="connsiteY92" fmla="*/ 89291 h 670316"/>
              <a:gd name="connsiteX93" fmla="*/ 1793875 w 2149475"/>
              <a:gd name="connsiteY93" fmla="*/ 92466 h 670316"/>
              <a:gd name="connsiteX94" fmla="*/ 1809750 w 2149475"/>
              <a:gd name="connsiteY94" fmla="*/ 95641 h 670316"/>
              <a:gd name="connsiteX95" fmla="*/ 1851025 w 2149475"/>
              <a:gd name="connsiteY95" fmla="*/ 92466 h 670316"/>
              <a:gd name="connsiteX96" fmla="*/ 1866900 w 2149475"/>
              <a:gd name="connsiteY96" fmla="*/ 89291 h 670316"/>
              <a:gd name="connsiteX97" fmla="*/ 1885950 w 2149475"/>
              <a:gd name="connsiteY97" fmla="*/ 82941 h 670316"/>
              <a:gd name="connsiteX98" fmla="*/ 1911350 w 2149475"/>
              <a:gd name="connsiteY98" fmla="*/ 76591 h 670316"/>
              <a:gd name="connsiteX99" fmla="*/ 1920875 w 2149475"/>
              <a:gd name="connsiteY99" fmla="*/ 73416 h 670316"/>
              <a:gd name="connsiteX100" fmla="*/ 1933575 w 2149475"/>
              <a:gd name="connsiteY100" fmla="*/ 70241 h 670316"/>
              <a:gd name="connsiteX101" fmla="*/ 1962150 w 2149475"/>
              <a:gd name="connsiteY101" fmla="*/ 60716 h 670316"/>
              <a:gd name="connsiteX102" fmla="*/ 1971675 w 2149475"/>
              <a:gd name="connsiteY102" fmla="*/ 57541 h 670316"/>
              <a:gd name="connsiteX103" fmla="*/ 1981200 w 2149475"/>
              <a:gd name="connsiteY103" fmla="*/ 54366 h 670316"/>
              <a:gd name="connsiteX104" fmla="*/ 2003425 w 2149475"/>
              <a:gd name="connsiteY104" fmla="*/ 57541 h 670316"/>
              <a:gd name="connsiteX105" fmla="*/ 2051050 w 2149475"/>
              <a:gd name="connsiteY105" fmla="*/ 54366 h 670316"/>
              <a:gd name="connsiteX106" fmla="*/ 2085975 w 2149475"/>
              <a:gd name="connsiteY106" fmla="*/ 48016 h 670316"/>
              <a:gd name="connsiteX107" fmla="*/ 2108200 w 2149475"/>
              <a:gd name="connsiteY107" fmla="*/ 38491 h 670316"/>
              <a:gd name="connsiteX108" fmla="*/ 2127250 w 2149475"/>
              <a:gd name="connsiteY108" fmla="*/ 25791 h 670316"/>
              <a:gd name="connsiteX109" fmla="*/ 2136775 w 2149475"/>
              <a:gd name="connsiteY109" fmla="*/ 19441 h 670316"/>
              <a:gd name="connsiteX110" fmla="*/ 2143125 w 2149475"/>
              <a:gd name="connsiteY110" fmla="*/ 9916 h 670316"/>
              <a:gd name="connsiteX111" fmla="*/ 2146300 w 2149475"/>
              <a:gd name="connsiteY111" fmla="*/ 391 h 670316"/>
              <a:gd name="connsiteX112" fmla="*/ 2149475 w 2149475"/>
              <a:gd name="connsiteY112" fmla="*/ 391 h 67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149475" h="670316">
                <a:moveTo>
                  <a:pt x="0" y="670316"/>
                </a:moveTo>
                <a:cubicBezTo>
                  <a:pt x="22225" y="669258"/>
                  <a:pt x="44425" y="667141"/>
                  <a:pt x="66675" y="667141"/>
                </a:cubicBezTo>
                <a:cubicBezTo>
                  <a:pt x="70022" y="667141"/>
                  <a:pt x="72853" y="670316"/>
                  <a:pt x="76200" y="670316"/>
                </a:cubicBezTo>
                <a:cubicBezTo>
                  <a:pt x="113257" y="670316"/>
                  <a:pt x="150283" y="668199"/>
                  <a:pt x="187325" y="667141"/>
                </a:cubicBezTo>
                <a:cubicBezTo>
                  <a:pt x="202142" y="668199"/>
                  <a:pt x="216921" y="670316"/>
                  <a:pt x="231775" y="670316"/>
                </a:cubicBezTo>
                <a:cubicBezTo>
                  <a:pt x="236139" y="670316"/>
                  <a:pt x="240295" y="668395"/>
                  <a:pt x="244475" y="667141"/>
                </a:cubicBezTo>
                <a:cubicBezTo>
                  <a:pt x="250886" y="665218"/>
                  <a:pt x="257031" y="662414"/>
                  <a:pt x="263525" y="660791"/>
                </a:cubicBezTo>
                <a:cubicBezTo>
                  <a:pt x="267758" y="659733"/>
                  <a:pt x="272045" y="658870"/>
                  <a:pt x="276225" y="657616"/>
                </a:cubicBezTo>
                <a:cubicBezTo>
                  <a:pt x="282636" y="655693"/>
                  <a:pt x="288925" y="653383"/>
                  <a:pt x="295275" y="651266"/>
                </a:cubicBezTo>
                <a:cubicBezTo>
                  <a:pt x="298450" y="650208"/>
                  <a:pt x="302015" y="649947"/>
                  <a:pt x="304800" y="648091"/>
                </a:cubicBezTo>
                <a:cubicBezTo>
                  <a:pt x="313761" y="642117"/>
                  <a:pt x="321464" y="635775"/>
                  <a:pt x="333375" y="635391"/>
                </a:cubicBezTo>
                <a:lnTo>
                  <a:pt x="431800" y="632216"/>
                </a:lnTo>
                <a:cubicBezTo>
                  <a:pt x="434975" y="630099"/>
                  <a:pt x="437838" y="627416"/>
                  <a:pt x="441325" y="625866"/>
                </a:cubicBezTo>
                <a:cubicBezTo>
                  <a:pt x="447442" y="623148"/>
                  <a:pt x="460375" y="619516"/>
                  <a:pt x="460375" y="619516"/>
                </a:cubicBezTo>
                <a:cubicBezTo>
                  <a:pt x="477308" y="620574"/>
                  <a:pt x="494209" y="622691"/>
                  <a:pt x="511175" y="622691"/>
                </a:cubicBezTo>
                <a:cubicBezTo>
                  <a:pt x="525500" y="622691"/>
                  <a:pt x="528291" y="619615"/>
                  <a:pt x="539750" y="616341"/>
                </a:cubicBezTo>
                <a:cubicBezTo>
                  <a:pt x="547515" y="614122"/>
                  <a:pt x="565841" y="610589"/>
                  <a:pt x="571500" y="606816"/>
                </a:cubicBezTo>
                <a:lnTo>
                  <a:pt x="581025" y="600466"/>
                </a:lnTo>
                <a:cubicBezTo>
                  <a:pt x="583142" y="597291"/>
                  <a:pt x="584677" y="593639"/>
                  <a:pt x="587375" y="590941"/>
                </a:cubicBezTo>
                <a:cubicBezTo>
                  <a:pt x="590073" y="588243"/>
                  <a:pt x="594516" y="587571"/>
                  <a:pt x="596900" y="584591"/>
                </a:cubicBezTo>
                <a:cubicBezTo>
                  <a:pt x="598991" y="581978"/>
                  <a:pt x="598578" y="578059"/>
                  <a:pt x="600075" y="575066"/>
                </a:cubicBezTo>
                <a:cubicBezTo>
                  <a:pt x="601782" y="571653"/>
                  <a:pt x="604718" y="568954"/>
                  <a:pt x="606425" y="565541"/>
                </a:cubicBezTo>
                <a:cubicBezTo>
                  <a:pt x="607922" y="562548"/>
                  <a:pt x="607233" y="558383"/>
                  <a:pt x="609600" y="556016"/>
                </a:cubicBezTo>
                <a:cubicBezTo>
                  <a:pt x="611967" y="553649"/>
                  <a:pt x="615864" y="553594"/>
                  <a:pt x="619125" y="552841"/>
                </a:cubicBezTo>
                <a:cubicBezTo>
                  <a:pt x="629642" y="550414"/>
                  <a:pt x="640636" y="549904"/>
                  <a:pt x="650875" y="546491"/>
                </a:cubicBezTo>
                <a:lnTo>
                  <a:pt x="679450" y="536966"/>
                </a:lnTo>
                <a:lnTo>
                  <a:pt x="688975" y="533791"/>
                </a:lnTo>
                <a:cubicBezTo>
                  <a:pt x="692150" y="532733"/>
                  <a:pt x="695218" y="531272"/>
                  <a:pt x="698500" y="530616"/>
                </a:cubicBezTo>
                <a:lnTo>
                  <a:pt x="714375" y="527441"/>
                </a:lnTo>
                <a:cubicBezTo>
                  <a:pt x="717550" y="525324"/>
                  <a:pt x="720487" y="522798"/>
                  <a:pt x="723900" y="521091"/>
                </a:cubicBezTo>
                <a:cubicBezTo>
                  <a:pt x="726893" y="519594"/>
                  <a:pt x="730812" y="520007"/>
                  <a:pt x="733425" y="517916"/>
                </a:cubicBezTo>
                <a:cubicBezTo>
                  <a:pt x="736405" y="515532"/>
                  <a:pt x="736539" y="510413"/>
                  <a:pt x="739775" y="508391"/>
                </a:cubicBezTo>
                <a:cubicBezTo>
                  <a:pt x="745451" y="504843"/>
                  <a:pt x="753256" y="505754"/>
                  <a:pt x="758825" y="502041"/>
                </a:cubicBezTo>
                <a:cubicBezTo>
                  <a:pt x="765175" y="497808"/>
                  <a:pt x="770347" y="490596"/>
                  <a:pt x="777875" y="489341"/>
                </a:cubicBezTo>
                <a:cubicBezTo>
                  <a:pt x="804307" y="484936"/>
                  <a:pt x="790552" y="487076"/>
                  <a:pt x="819150" y="482991"/>
                </a:cubicBezTo>
                <a:cubicBezTo>
                  <a:pt x="825500" y="480874"/>
                  <a:pt x="836083" y="482991"/>
                  <a:pt x="838200" y="476641"/>
                </a:cubicBezTo>
                <a:cubicBezTo>
                  <a:pt x="842433" y="463941"/>
                  <a:pt x="838200" y="468174"/>
                  <a:pt x="850900" y="463941"/>
                </a:cubicBezTo>
                <a:cubicBezTo>
                  <a:pt x="851958" y="460766"/>
                  <a:pt x="851708" y="456783"/>
                  <a:pt x="854075" y="454416"/>
                </a:cubicBezTo>
                <a:cubicBezTo>
                  <a:pt x="856442" y="452049"/>
                  <a:pt x="860607" y="452738"/>
                  <a:pt x="863600" y="451241"/>
                </a:cubicBezTo>
                <a:cubicBezTo>
                  <a:pt x="888219" y="438931"/>
                  <a:pt x="858709" y="449696"/>
                  <a:pt x="882650" y="441716"/>
                </a:cubicBezTo>
                <a:cubicBezTo>
                  <a:pt x="885825" y="438541"/>
                  <a:pt x="888439" y="434682"/>
                  <a:pt x="892175" y="432191"/>
                </a:cubicBezTo>
                <a:cubicBezTo>
                  <a:pt x="894960" y="430335"/>
                  <a:pt x="899087" y="431107"/>
                  <a:pt x="901700" y="429016"/>
                </a:cubicBezTo>
                <a:cubicBezTo>
                  <a:pt x="904680" y="426632"/>
                  <a:pt x="904814" y="421513"/>
                  <a:pt x="908050" y="419491"/>
                </a:cubicBezTo>
                <a:cubicBezTo>
                  <a:pt x="913726" y="415943"/>
                  <a:pt x="920750" y="415258"/>
                  <a:pt x="927100" y="413141"/>
                </a:cubicBezTo>
                <a:lnTo>
                  <a:pt x="936625" y="409966"/>
                </a:lnTo>
                <a:cubicBezTo>
                  <a:pt x="966520" y="380071"/>
                  <a:pt x="918581" y="425171"/>
                  <a:pt x="965200" y="394091"/>
                </a:cubicBezTo>
                <a:cubicBezTo>
                  <a:pt x="971550" y="389858"/>
                  <a:pt x="977010" y="383804"/>
                  <a:pt x="984250" y="381391"/>
                </a:cubicBezTo>
                <a:cubicBezTo>
                  <a:pt x="987425" y="380333"/>
                  <a:pt x="990782" y="379713"/>
                  <a:pt x="993775" y="378216"/>
                </a:cubicBezTo>
                <a:cubicBezTo>
                  <a:pt x="997188" y="376509"/>
                  <a:pt x="999887" y="373573"/>
                  <a:pt x="1003300" y="371866"/>
                </a:cubicBezTo>
                <a:cubicBezTo>
                  <a:pt x="1006293" y="370369"/>
                  <a:pt x="1009832" y="370188"/>
                  <a:pt x="1012825" y="368691"/>
                </a:cubicBezTo>
                <a:cubicBezTo>
                  <a:pt x="1016238" y="366984"/>
                  <a:pt x="1018937" y="364048"/>
                  <a:pt x="1022350" y="362341"/>
                </a:cubicBezTo>
                <a:cubicBezTo>
                  <a:pt x="1025343" y="360844"/>
                  <a:pt x="1028882" y="360663"/>
                  <a:pt x="1031875" y="359166"/>
                </a:cubicBezTo>
                <a:cubicBezTo>
                  <a:pt x="1035288" y="357459"/>
                  <a:pt x="1037913" y="354366"/>
                  <a:pt x="1041400" y="352816"/>
                </a:cubicBezTo>
                <a:cubicBezTo>
                  <a:pt x="1047517" y="350098"/>
                  <a:pt x="1054881" y="350179"/>
                  <a:pt x="1060450" y="346466"/>
                </a:cubicBezTo>
                <a:cubicBezTo>
                  <a:pt x="1087747" y="328268"/>
                  <a:pt x="1053210" y="350086"/>
                  <a:pt x="1079500" y="336941"/>
                </a:cubicBezTo>
                <a:cubicBezTo>
                  <a:pt x="1082913" y="335234"/>
                  <a:pt x="1085452" y="331931"/>
                  <a:pt x="1089025" y="330591"/>
                </a:cubicBezTo>
                <a:cubicBezTo>
                  <a:pt x="1094078" y="328696"/>
                  <a:pt x="1099694" y="328836"/>
                  <a:pt x="1104900" y="327416"/>
                </a:cubicBezTo>
                <a:cubicBezTo>
                  <a:pt x="1111358" y="325655"/>
                  <a:pt x="1117600" y="323183"/>
                  <a:pt x="1123950" y="321066"/>
                </a:cubicBezTo>
                <a:cubicBezTo>
                  <a:pt x="1127125" y="320008"/>
                  <a:pt x="1130690" y="319747"/>
                  <a:pt x="1133475" y="317891"/>
                </a:cubicBezTo>
                <a:cubicBezTo>
                  <a:pt x="1160772" y="299693"/>
                  <a:pt x="1126235" y="321511"/>
                  <a:pt x="1152525" y="308366"/>
                </a:cubicBezTo>
                <a:cubicBezTo>
                  <a:pt x="1155938" y="306659"/>
                  <a:pt x="1158563" y="303566"/>
                  <a:pt x="1162050" y="302016"/>
                </a:cubicBezTo>
                <a:cubicBezTo>
                  <a:pt x="1168167" y="299298"/>
                  <a:pt x="1175531" y="299379"/>
                  <a:pt x="1181100" y="295666"/>
                </a:cubicBezTo>
                <a:cubicBezTo>
                  <a:pt x="1190450" y="289432"/>
                  <a:pt x="1197081" y="283806"/>
                  <a:pt x="1209675" y="282966"/>
                </a:cubicBezTo>
                <a:lnTo>
                  <a:pt x="1257300" y="279791"/>
                </a:lnTo>
                <a:cubicBezTo>
                  <a:pt x="1270173" y="277645"/>
                  <a:pt x="1277209" y="276993"/>
                  <a:pt x="1289050" y="273441"/>
                </a:cubicBezTo>
                <a:cubicBezTo>
                  <a:pt x="1295461" y="271518"/>
                  <a:pt x="1301750" y="269208"/>
                  <a:pt x="1308100" y="267091"/>
                </a:cubicBezTo>
                <a:lnTo>
                  <a:pt x="1317625" y="263916"/>
                </a:lnTo>
                <a:cubicBezTo>
                  <a:pt x="1335690" y="245851"/>
                  <a:pt x="1317069" y="260949"/>
                  <a:pt x="1343025" y="251216"/>
                </a:cubicBezTo>
                <a:cubicBezTo>
                  <a:pt x="1346598" y="249876"/>
                  <a:pt x="1349137" y="246573"/>
                  <a:pt x="1352550" y="244866"/>
                </a:cubicBezTo>
                <a:cubicBezTo>
                  <a:pt x="1355543" y="243369"/>
                  <a:pt x="1359149" y="243316"/>
                  <a:pt x="1362075" y="241691"/>
                </a:cubicBezTo>
                <a:cubicBezTo>
                  <a:pt x="1368746" y="237985"/>
                  <a:pt x="1373540" y="229834"/>
                  <a:pt x="1381125" y="228991"/>
                </a:cubicBezTo>
                <a:lnTo>
                  <a:pt x="1409700" y="225816"/>
                </a:lnTo>
                <a:lnTo>
                  <a:pt x="1457325" y="209941"/>
                </a:lnTo>
                <a:lnTo>
                  <a:pt x="1476375" y="203591"/>
                </a:lnTo>
                <a:cubicBezTo>
                  <a:pt x="1479550" y="202533"/>
                  <a:pt x="1482587" y="200889"/>
                  <a:pt x="1485900" y="200416"/>
                </a:cubicBezTo>
                <a:lnTo>
                  <a:pt x="1508125" y="197241"/>
                </a:lnTo>
                <a:lnTo>
                  <a:pt x="1527175" y="190891"/>
                </a:lnTo>
                <a:cubicBezTo>
                  <a:pt x="1530350" y="189833"/>
                  <a:pt x="1533915" y="189572"/>
                  <a:pt x="1536700" y="187716"/>
                </a:cubicBezTo>
                <a:cubicBezTo>
                  <a:pt x="1539875" y="185599"/>
                  <a:pt x="1542738" y="182916"/>
                  <a:pt x="1546225" y="181366"/>
                </a:cubicBezTo>
                <a:cubicBezTo>
                  <a:pt x="1552342" y="178648"/>
                  <a:pt x="1559706" y="178729"/>
                  <a:pt x="1565275" y="175016"/>
                </a:cubicBezTo>
                <a:cubicBezTo>
                  <a:pt x="1568450" y="172899"/>
                  <a:pt x="1571313" y="170216"/>
                  <a:pt x="1574800" y="168666"/>
                </a:cubicBezTo>
                <a:cubicBezTo>
                  <a:pt x="1595118" y="159636"/>
                  <a:pt x="1590392" y="164414"/>
                  <a:pt x="1609725" y="159141"/>
                </a:cubicBezTo>
                <a:cubicBezTo>
                  <a:pt x="1616183" y="157380"/>
                  <a:pt x="1622425" y="154908"/>
                  <a:pt x="1628775" y="152791"/>
                </a:cubicBezTo>
                <a:lnTo>
                  <a:pt x="1647825" y="146441"/>
                </a:lnTo>
                <a:lnTo>
                  <a:pt x="1657350" y="143266"/>
                </a:lnTo>
                <a:lnTo>
                  <a:pt x="1666875" y="140091"/>
                </a:lnTo>
                <a:cubicBezTo>
                  <a:pt x="1685073" y="112794"/>
                  <a:pt x="1660842" y="144918"/>
                  <a:pt x="1682750" y="127391"/>
                </a:cubicBezTo>
                <a:cubicBezTo>
                  <a:pt x="1685730" y="125007"/>
                  <a:pt x="1686402" y="120564"/>
                  <a:pt x="1689100" y="117866"/>
                </a:cubicBezTo>
                <a:cubicBezTo>
                  <a:pt x="1698199" y="108767"/>
                  <a:pt x="1697821" y="113506"/>
                  <a:pt x="1708150" y="108341"/>
                </a:cubicBezTo>
                <a:cubicBezTo>
                  <a:pt x="1711563" y="106634"/>
                  <a:pt x="1714188" y="103541"/>
                  <a:pt x="1717675" y="101991"/>
                </a:cubicBezTo>
                <a:cubicBezTo>
                  <a:pt x="1723792" y="99273"/>
                  <a:pt x="1730375" y="97758"/>
                  <a:pt x="1736725" y="95641"/>
                </a:cubicBezTo>
                <a:lnTo>
                  <a:pt x="1746250" y="92466"/>
                </a:lnTo>
                <a:lnTo>
                  <a:pt x="1755775" y="89291"/>
                </a:lnTo>
                <a:cubicBezTo>
                  <a:pt x="1768475" y="90349"/>
                  <a:pt x="1781218" y="90977"/>
                  <a:pt x="1793875" y="92466"/>
                </a:cubicBezTo>
                <a:cubicBezTo>
                  <a:pt x="1799234" y="93097"/>
                  <a:pt x="1804354" y="95641"/>
                  <a:pt x="1809750" y="95641"/>
                </a:cubicBezTo>
                <a:cubicBezTo>
                  <a:pt x="1823549" y="95641"/>
                  <a:pt x="1837267" y="93524"/>
                  <a:pt x="1851025" y="92466"/>
                </a:cubicBezTo>
                <a:cubicBezTo>
                  <a:pt x="1856317" y="91408"/>
                  <a:pt x="1861694" y="90711"/>
                  <a:pt x="1866900" y="89291"/>
                </a:cubicBezTo>
                <a:cubicBezTo>
                  <a:pt x="1873358" y="87530"/>
                  <a:pt x="1879456" y="84564"/>
                  <a:pt x="1885950" y="82941"/>
                </a:cubicBezTo>
                <a:cubicBezTo>
                  <a:pt x="1894417" y="80824"/>
                  <a:pt x="1903071" y="79351"/>
                  <a:pt x="1911350" y="76591"/>
                </a:cubicBezTo>
                <a:cubicBezTo>
                  <a:pt x="1914525" y="75533"/>
                  <a:pt x="1917657" y="74335"/>
                  <a:pt x="1920875" y="73416"/>
                </a:cubicBezTo>
                <a:cubicBezTo>
                  <a:pt x="1925071" y="72217"/>
                  <a:pt x="1929395" y="71495"/>
                  <a:pt x="1933575" y="70241"/>
                </a:cubicBezTo>
                <a:cubicBezTo>
                  <a:pt x="1943192" y="67356"/>
                  <a:pt x="1952625" y="63891"/>
                  <a:pt x="1962150" y="60716"/>
                </a:cubicBezTo>
                <a:lnTo>
                  <a:pt x="1971675" y="57541"/>
                </a:lnTo>
                <a:lnTo>
                  <a:pt x="1981200" y="54366"/>
                </a:lnTo>
                <a:cubicBezTo>
                  <a:pt x="1988608" y="55424"/>
                  <a:pt x="1995941" y="57541"/>
                  <a:pt x="2003425" y="57541"/>
                </a:cubicBezTo>
                <a:cubicBezTo>
                  <a:pt x="2019335" y="57541"/>
                  <a:pt x="2035205" y="55806"/>
                  <a:pt x="2051050" y="54366"/>
                </a:cubicBezTo>
                <a:cubicBezTo>
                  <a:pt x="2064240" y="53167"/>
                  <a:pt x="2073802" y="51494"/>
                  <a:pt x="2085975" y="48016"/>
                </a:cubicBezTo>
                <a:cubicBezTo>
                  <a:pt x="2094336" y="45627"/>
                  <a:pt x="2100503" y="43109"/>
                  <a:pt x="2108200" y="38491"/>
                </a:cubicBezTo>
                <a:cubicBezTo>
                  <a:pt x="2114744" y="34564"/>
                  <a:pt x="2120900" y="30024"/>
                  <a:pt x="2127250" y="25791"/>
                </a:cubicBezTo>
                <a:lnTo>
                  <a:pt x="2136775" y="19441"/>
                </a:lnTo>
                <a:cubicBezTo>
                  <a:pt x="2138892" y="16266"/>
                  <a:pt x="2141418" y="13329"/>
                  <a:pt x="2143125" y="9916"/>
                </a:cubicBezTo>
                <a:cubicBezTo>
                  <a:pt x="2144622" y="6923"/>
                  <a:pt x="2144444" y="3176"/>
                  <a:pt x="2146300" y="391"/>
                </a:cubicBezTo>
                <a:cubicBezTo>
                  <a:pt x="2146887" y="-490"/>
                  <a:pt x="2148417" y="391"/>
                  <a:pt x="2149475" y="391"/>
                </a:cubicBezTo>
              </a:path>
            </a:pathLst>
          </a:custGeom>
          <a:noFill/>
          <a:ln w="952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2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5" name="Title 1"/>
          <p:cNvSpPr txBox="1">
            <a:spLocks/>
          </p:cNvSpPr>
          <p:nvPr/>
        </p:nvSpPr>
        <p:spPr>
          <a:xfrm>
            <a:off x="0" y="205979"/>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Simplified Transformation of Elevation Models</a:t>
            </a:r>
            <a:endParaRPr lang="en-US" sz="3200" b="1" dirty="0"/>
          </a:p>
        </p:txBody>
      </p:sp>
      <p:sp>
        <p:nvSpPr>
          <p:cNvPr id="37" name="Oval 36"/>
          <p:cNvSpPr/>
          <p:nvPr/>
        </p:nvSpPr>
        <p:spPr>
          <a:xfrm>
            <a:off x="3457012" y="2306609"/>
            <a:ext cx="1708739" cy="147864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4311583" y="2110889"/>
            <a:ext cx="0" cy="1836234"/>
          </a:xfrm>
          <a:prstGeom prst="straightConnector1">
            <a:avLst/>
          </a:prstGeom>
          <a:ln w="3175">
            <a:solidFill>
              <a:schemeClr val="bg1">
                <a:lumMod val="50000"/>
              </a:schemeClr>
            </a:solidFill>
            <a:headEnd type="triangle" w="sm" len="sm"/>
            <a:tailEnd type="triangle" w="sm" len="sm"/>
          </a:ln>
        </p:spPr>
        <p:style>
          <a:lnRef idx="2">
            <a:schemeClr val="dk1"/>
          </a:lnRef>
          <a:fillRef idx="0">
            <a:schemeClr val="dk1"/>
          </a:fillRef>
          <a:effectRef idx="1">
            <a:schemeClr val="dk1"/>
          </a:effectRef>
          <a:fontRef idx="minor">
            <a:schemeClr val="tx1"/>
          </a:fontRef>
        </p:style>
      </p:cxnSp>
      <p:cxnSp>
        <p:nvCxnSpPr>
          <p:cNvPr id="39" name="Straight Arrow Connector 38"/>
          <p:cNvCxnSpPr/>
          <p:nvPr/>
        </p:nvCxnSpPr>
        <p:spPr>
          <a:xfrm flipH="1">
            <a:off x="3305541" y="3044269"/>
            <a:ext cx="2011680" cy="0"/>
          </a:xfrm>
          <a:prstGeom prst="straightConnector1">
            <a:avLst/>
          </a:prstGeom>
          <a:ln w="3175">
            <a:solidFill>
              <a:schemeClr val="bg1">
                <a:lumMod val="50000"/>
              </a:schemeClr>
            </a:solidFill>
            <a:headEnd type="triangle" w="sm" len="sm"/>
            <a:tailEnd type="triangle" w="sm" len="sm"/>
          </a:ln>
        </p:spPr>
        <p:style>
          <a:lnRef idx="2">
            <a:schemeClr val="dk1"/>
          </a:lnRef>
          <a:fillRef idx="0">
            <a:schemeClr val="dk1"/>
          </a:fillRef>
          <a:effectRef idx="1">
            <a:schemeClr val="dk1"/>
          </a:effectRef>
          <a:fontRef idx="minor">
            <a:schemeClr val="tx1"/>
          </a:fontRef>
        </p:style>
      </p:cxnSp>
      <p:sp>
        <p:nvSpPr>
          <p:cNvPr id="42" name="Oval 41"/>
          <p:cNvSpPr/>
          <p:nvPr/>
        </p:nvSpPr>
        <p:spPr>
          <a:xfrm>
            <a:off x="3661799" y="2205871"/>
            <a:ext cx="1708739" cy="1478643"/>
          </a:xfrm>
          <a:prstGeom prst="ellipse">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a:off x="4516370" y="2010151"/>
            <a:ext cx="0" cy="1836234"/>
          </a:xfrm>
          <a:prstGeom prst="straightConnector1">
            <a:avLst/>
          </a:prstGeom>
          <a:ln w="3175">
            <a:solidFill>
              <a:schemeClr val="bg1">
                <a:lumMod val="50000"/>
              </a:schemeClr>
            </a:solidFill>
            <a:headEnd type="triangle" w="sm" len="sm"/>
            <a:tailEnd type="triangle" w="sm" len="sm"/>
          </a:ln>
          <a:effectLst/>
        </p:spPr>
        <p:style>
          <a:lnRef idx="2">
            <a:schemeClr val="dk1"/>
          </a:lnRef>
          <a:fillRef idx="0">
            <a:schemeClr val="dk1"/>
          </a:fillRef>
          <a:effectRef idx="1">
            <a:schemeClr val="dk1"/>
          </a:effectRef>
          <a:fontRef idx="minor">
            <a:schemeClr val="tx1"/>
          </a:fontRef>
        </p:style>
      </p:cxnSp>
      <p:cxnSp>
        <p:nvCxnSpPr>
          <p:cNvPr id="44" name="Straight Arrow Connector 43"/>
          <p:cNvCxnSpPr/>
          <p:nvPr/>
        </p:nvCxnSpPr>
        <p:spPr>
          <a:xfrm flipH="1">
            <a:off x="3510328" y="2943531"/>
            <a:ext cx="2011680" cy="0"/>
          </a:xfrm>
          <a:prstGeom prst="straightConnector1">
            <a:avLst/>
          </a:prstGeom>
          <a:ln w="3175">
            <a:solidFill>
              <a:schemeClr val="bg1">
                <a:lumMod val="50000"/>
              </a:schemeClr>
            </a:solidFill>
            <a:headEnd type="triangle" w="sm" len="sm"/>
            <a:tailEnd type="triangle" w="sm" len="sm"/>
          </a:ln>
          <a:effectLst/>
        </p:spPr>
        <p:style>
          <a:lnRef idx="2">
            <a:schemeClr val="dk1"/>
          </a:lnRef>
          <a:fillRef idx="0">
            <a:schemeClr val="dk1"/>
          </a:fillRef>
          <a:effectRef idx="1">
            <a:schemeClr val="dk1"/>
          </a:effectRef>
          <a:fontRef idx="minor">
            <a:schemeClr val="tx1"/>
          </a:fontRef>
        </p:style>
      </p:cxnSp>
      <p:cxnSp>
        <p:nvCxnSpPr>
          <p:cNvPr id="46" name="Straight Arrow Connector 45"/>
          <p:cNvCxnSpPr/>
          <p:nvPr/>
        </p:nvCxnSpPr>
        <p:spPr>
          <a:xfrm flipV="1">
            <a:off x="4311583" y="2943531"/>
            <a:ext cx="227405" cy="100738"/>
          </a:xfrm>
          <a:prstGeom prst="straightConnector1">
            <a:avLst/>
          </a:prstGeom>
          <a:ln w="28575">
            <a:tailEnd type="triangle" w="med" len="med"/>
          </a:ln>
        </p:spPr>
        <p:style>
          <a:lnRef idx="1">
            <a:schemeClr val="accent6"/>
          </a:lnRef>
          <a:fillRef idx="0">
            <a:schemeClr val="accent6"/>
          </a:fillRef>
          <a:effectRef idx="0">
            <a:schemeClr val="accent6"/>
          </a:effectRef>
          <a:fontRef idx="minor">
            <a:schemeClr val="tx1"/>
          </a:fontRef>
        </p:style>
      </p:cxnSp>
      <p:pic>
        <p:nvPicPr>
          <p:cNvPr id="53" name="Picture 52"/>
          <p:cNvPicPr>
            <a:picLocks noChangeAspect="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1439" t="3874" r="2192" b="3455"/>
          <a:stretch/>
        </p:blipFill>
        <p:spPr>
          <a:xfrm>
            <a:off x="6161103" y="1230050"/>
            <a:ext cx="2574524" cy="878889"/>
          </a:xfrm>
          <a:prstGeom prst="rect">
            <a:avLst/>
          </a:prstGeom>
          <a:ln>
            <a:noFill/>
          </a:ln>
        </p:spPr>
      </p:pic>
      <p:pic>
        <p:nvPicPr>
          <p:cNvPr id="54" name="Picture 53"/>
          <p:cNvPicPr>
            <a:picLocks noChangeAspect="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1439" t="3874" r="2192" b="3455"/>
          <a:stretch/>
        </p:blipFill>
        <p:spPr>
          <a:xfrm>
            <a:off x="563442" y="1166774"/>
            <a:ext cx="2574524" cy="878889"/>
          </a:xfrm>
          <a:prstGeom prst="rect">
            <a:avLst/>
          </a:prstGeom>
          <a:ln>
            <a:noFill/>
          </a:ln>
        </p:spPr>
      </p:pic>
      <p:sp>
        <p:nvSpPr>
          <p:cNvPr id="57" name="Freeform 5"/>
          <p:cNvSpPr>
            <a:spLocks/>
          </p:cNvSpPr>
          <p:nvPr/>
        </p:nvSpPr>
        <p:spPr bwMode="auto">
          <a:xfrm>
            <a:off x="563442" y="3309516"/>
            <a:ext cx="2574524" cy="62564"/>
          </a:xfrm>
          <a:custGeom>
            <a:avLst/>
            <a:gdLst>
              <a:gd name="T0" fmla="*/ 0 w 9162661"/>
              <a:gd name="T1" fmla="*/ 166308 h 205588"/>
              <a:gd name="T2" fmla="*/ 4479264 w 9162661"/>
              <a:gd name="T3" fmla="*/ 311 h 205588"/>
              <a:gd name="T4" fmla="*/ 9163828 w 9162661"/>
              <a:gd name="T5" fmla="*/ 203197 h 205588"/>
              <a:gd name="T6" fmla="*/ 0 60000 65536"/>
              <a:gd name="T7" fmla="*/ 0 60000 65536"/>
              <a:gd name="T8" fmla="*/ 0 60000 65536"/>
            </a:gdLst>
            <a:ahLst/>
            <a:cxnLst>
              <a:cxn ang="T6">
                <a:pos x="T0" y="T1"/>
              </a:cxn>
              <a:cxn ang="T7">
                <a:pos x="T2" y="T3"/>
              </a:cxn>
              <a:cxn ang="T8">
                <a:pos x="T4" y="T5"/>
              </a:cxn>
            </a:cxnLst>
            <a:rect l="0" t="0" r="r" b="b"/>
            <a:pathLst>
              <a:path w="9162661" h="205588">
                <a:moveTo>
                  <a:pt x="0" y="168265"/>
                </a:moveTo>
                <a:cubicBezTo>
                  <a:pt x="1475792" y="81179"/>
                  <a:pt x="2951584" y="-5906"/>
                  <a:pt x="4478694" y="314"/>
                </a:cubicBezTo>
                <a:cubicBezTo>
                  <a:pt x="6005804" y="6534"/>
                  <a:pt x="7584232" y="106061"/>
                  <a:pt x="9162661" y="205588"/>
                </a:cubicBezTo>
              </a:path>
            </a:pathLst>
          </a:custGeom>
          <a:noFill/>
          <a:ln w="12700" cap="flat" cmpd="sng" algn="ctr">
            <a:solidFill>
              <a:srgbClr val="00206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 name="Freeform 7"/>
          <p:cNvSpPr>
            <a:spLocks/>
          </p:cNvSpPr>
          <p:nvPr/>
        </p:nvSpPr>
        <p:spPr bwMode="auto">
          <a:xfrm>
            <a:off x="563442" y="3015340"/>
            <a:ext cx="2574524" cy="88244"/>
          </a:xfrm>
          <a:custGeom>
            <a:avLst/>
            <a:gdLst>
              <a:gd name="T0" fmla="*/ 9220047 w 9144000"/>
              <a:gd name="T1" fmla="*/ 0 h 205348"/>
              <a:gd name="T2" fmla="*/ 6265870 w 9144000"/>
              <a:gd name="T3" fmla="*/ 203596 h 205348"/>
              <a:gd name="T4" fmla="*/ 0 w 9144000"/>
              <a:gd name="T5" fmla="*/ 18508 h 205348"/>
              <a:gd name="T6" fmla="*/ 0 60000 65536"/>
              <a:gd name="T7" fmla="*/ 0 60000 65536"/>
              <a:gd name="T8" fmla="*/ 0 60000 65536"/>
            </a:gdLst>
            <a:ahLst/>
            <a:cxnLst>
              <a:cxn ang="T6">
                <a:pos x="T0" y="T1"/>
              </a:cxn>
              <a:cxn ang="T7">
                <a:pos x="T2" y="T3"/>
              </a:cxn>
              <a:cxn ang="T8">
                <a:pos x="T4" y="T5"/>
              </a:cxn>
            </a:cxnLst>
            <a:rect l="0" t="0" r="r" b="b"/>
            <a:pathLst>
              <a:path w="9144000" h="205348">
                <a:moveTo>
                  <a:pt x="9144000" y="0"/>
                </a:moveTo>
                <a:cubicBezTo>
                  <a:pt x="8441094" y="101082"/>
                  <a:pt x="7738188" y="202164"/>
                  <a:pt x="6214188" y="205274"/>
                </a:cubicBezTo>
                <a:cubicBezTo>
                  <a:pt x="4690188" y="208384"/>
                  <a:pt x="2345094" y="113522"/>
                  <a:pt x="0" y="18661"/>
                </a:cubicBezTo>
              </a:path>
            </a:pathLst>
          </a:custGeom>
          <a:noFill/>
          <a:ln w="12700" cap="flat" cmpd="sng" algn="ctr">
            <a:solidFill>
              <a:schemeClr val="tx1"/>
            </a:solidFill>
            <a:prstDash val="sys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 name="Freeform 5"/>
          <p:cNvSpPr>
            <a:spLocks/>
          </p:cNvSpPr>
          <p:nvPr/>
        </p:nvSpPr>
        <p:spPr bwMode="auto">
          <a:xfrm>
            <a:off x="6224461" y="3309516"/>
            <a:ext cx="2574524" cy="62564"/>
          </a:xfrm>
          <a:custGeom>
            <a:avLst/>
            <a:gdLst>
              <a:gd name="T0" fmla="*/ 0 w 9162661"/>
              <a:gd name="T1" fmla="*/ 166308 h 205588"/>
              <a:gd name="T2" fmla="*/ 4479264 w 9162661"/>
              <a:gd name="T3" fmla="*/ 311 h 205588"/>
              <a:gd name="T4" fmla="*/ 9163828 w 9162661"/>
              <a:gd name="T5" fmla="*/ 203197 h 205588"/>
              <a:gd name="T6" fmla="*/ 0 60000 65536"/>
              <a:gd name="T7" fmla="*/ 0 60000 65536"/>
              <a:gd name="T8" fmla="*/ 0 60000 65536"/>
            </a:gdLst>
            <a:ahLst/>
            <a:cxnLst>
              <a:cxn ang="T6">
                <a:pos x="T0" y="T1"/>
              </a:cxn>
              <a:cxn ang="T7">
                <a:pos x="T2" y="T3"/>
              </a:cxn>
              <a:cxn ang="T8">
                <a:pos x="T4" y="T5"/>
              </a:cxn>
            </a:cxnLst>
            <a:rect l="0" t="0" r="r" b="b"/>
            <a:pathLst>
              <a:path w="9162661" h="205588">
                <a:moveTo>
                  <a:pt x="0" y="168265"/>
                </a:moveTo>
                <a:cubicBezTo>
                  <a:pt x="1475792" y="81179"/>
                  <a:pt x="2951584" y="-5906"/>
                  <a:pt x="4478694" y="314"/>
                </a:cubicBezTo>
                <a:cubicBezTo>
                  <a:pt x="6005804" y="6534"/>
                  <a:pt x="7584232" y="106061"/>
                  <a:pt x="9162661" y="205588"/>
                </a:cubicBezTo>
              </a:path>
            </a:pathLst>
          </a:custGeom>
          <a:noFill/>
          <a:ln w="12700" cap="flat" cmpd="sng" algn="ctr">
            <a:solidFill>
              <a:srgbClr val="002060"/>
            </a:solid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 name="Freeform 9"/>
          <p:cNvSpPr>
            <a:spLocks/>
          </p:cNvSpPr>
          <p:nvPr/>
        </p:nvSpPr>
        <p:spPr bwMode="auto">
          <a:xfrm>
            <a:off x="6243511" y="2964892"/>
            <a:ext cx="2569172" cy="64965"/>
          </a:xfrm>
          <a:custGeom>
            <a:avLst/>
            <a:gdLst>
              <a:gd name="T0" fmla="*/ 8978084 w 9199984"/>
              <a:gd name="T1" fmla="*/ 3121 h 171051"/>
              <a:gd name="T2" fmla="*/ 6209993 w 9199984"/>
              <a:gd name="T3" fmla="*/ 172251 h 171051"/>
              <a:gd name="T4" fmla="*/ 4061081 w 9199984"/>
              <a:gd name="T5" fmla="*/ 3121 h 171051"/>
              <a:gd name="T6" fmla="*/ 2913779 w 9199984"/>
              <a:gd name="T7" fmla="*/ 59498 h 171051"/>
              <a:gd name="T8" fmla="*/ 2294601 w 9199984"/>
              <a:gd name="T9" fmla="*/ 21915 h 171051"/>
              <a:gd name="T10" fmla="*/ 1657212 w 9199984"/>
              <a:gd name="T11" fmla="*/ 97082 h 171051"/>
              <a:gd name="T12" fmla="*/ 0 w 9199984"/>
              <a:gd name="T13" fmla="*/ 21915 h 1710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99984" h="171051">
                <a:moveTo>
                  <a:pt x="9199984" y="3100"/>
                </a:moveTo>
                <a:cubicBezTo>
                  <a:pt x="8201608" y="87075"/>
                  <a:pt x="7203233" y="171051"/>
                  <a:pt x="6363478" y="171051"/>
                </a:cubicBezTo>
                <a:cubicBezTo>
                  <a:pt x="5523723" y="171051"/>
                  <a:pt x="4724400" y="21761"/>
                  <a:pt x="4161453" y="3100"/>
                </a:cubicBezTo>
                <a:cubicBezTo>
                  <a:pt x="3598506" y="-15561"/>
                  <a:pt x="3287486" y="55974"/>
                  <a:pt x="2985796" y="59084"/>
                </a:cubicBezTo>
                <a:cubicBezTo>
                  <a:pt x="2684106" y="62194"/>
                  <a:pt x="2565918" y="15542"/>
                  <a:pt x="2351314" y="21762"/>
                </a:cubicBezTo>
                <a:cubicBezTo>
                  <a:pt x="2136710" y="27982"/>
                  <a:pt x="2090057" y="96406"/>
                  <a:pt x="1698171" y="96406"/>
                </a:cubicBezTo>
                <a:cubicBezTo>
                  <a:pt x="1306285" y="96406"/>
                  <a:pt x="653142" y="59084"/>
                  <a:pt x="0" y="21762"/>
                </a:cubicBezTo>
              </a:path>
            </a:pathLst>
          </a:custGeom>
          <a:noFill/>
          <a:ln w="12700" cap="flat" cmpd="sng" algn="ctr">
            <a:solidFill>
              <a:schemeClr val="tx1"/>
            </a:solidFill>
            <a:prstDash val="sys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67" name="Straight Connector 66"/>
          <p:cNvCxnSpPr/>
          <p:nvPr/>
        </p:nvCxnSpPr>
        <p:spPr>
          <a:xfrm>
            <a:off x="1127464" y="1815976"/>
            <a:ext cx="0" cy="1237171"/>
          </a:xfrm>
          <a:prstGeom prst="line">
            <a:avLst/>
          </a:prstGeom>
          <a:ln>
            <a:solidFill>
              <a:schemeClr val="bg1">
                <a:lumMod val="5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a:off x="6777322" y="1874943"/>
            <a:ext cx="0" cy="1114264"/>
          </a:xfrm>
          <a:prstGeom prst="line">
            <a:avLst/>
          </a:prstGeom>
          <a:ln>
            <a:solidFill>
              <a:schemeClr val="bg1">
                <a:lumMod val="5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nvGrpSpPr>
          <p:cNvPr id="72" name="Group 71"/>
          <p:cNvGrpSpPr/>
          <p:nvPr/>
        </p:nvGrpSpPr>
        <p:grpSpPr>
          <a:xfrm>
            <a:off x="5364845" y="3163304"/>
            <a:ext cx="557251" cy="685799"/>
            <a:chOff x="7371248" y="706136"/>
            <a:chExt cx="743003" cy="914399"/>
          </a:xfrm>
        </p:grpSpPr>
        <p:sp>
          <p:nvSpPr>
            <p:cNvPr id="74" name="Arc 73"/>
            <p:cNvSpPr/>
            <p:nvPr/>
          </p:nvSpPr>
          <p:spPr>
            <a:xfrm rot="11572551">
              <a:off x="7502988" y="1460828"/>
              <a:ext cx="349011" cy="151940"/>
            </a:xfrm>
            <a:prstGeom prst="arc">
              <a:avLst>
                <a:gd name="adj1" fmla="val 8100893"/>
                <a:gd name="adj2" fmla="val 3741038"/>
              </a:avLst>
            </a:prstGeom>
            <a:ln w="12700">
              <a:tailEnd type="arrow"/>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dirty="0"/>
            </a:p>
          </p:txBody>
        </p:sp>
        <p:sp>
          <p:nvSpPr>
            <p:cNvPr id="75" name="Arc 74"/>
            <p:cNvSpPr/>
            <p:nvPr/>
          </p:nvSpPr>
          <p:spPr>
            <a:xfrm rot="3677880">
              <a:off x="7789245" y="1168101"/>
              <a:ext cx="349011" cy="151940"/>
            </a:xfrm>
            <a:prstGeom prst="arc">
              <a:avLst>
                <a:gd name="adj1" fmla="val 8100893"/>
                <a:gd name="adj2" fmla="val 3741038"/>
              </a:avLst>
            </a:prstGeom>
            <a:ln w="12700">
              <a:tailEnd type="arrow"/>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dirty="0"/>
            </a:p>
          </p:txBody>
        </p:sp>
        <p:sp>
          <p:nvSpPr>
            <p:cNvPr id="76" name="Arc 75"/>
            <p:cNvSpPr/>
            <p:nvPr/>
          </p:nvSpPr>
          <p:spPr>
            <a:xfrm rot="19861229">
              <a:off x="7371248" y="919410"/>
              <a:ext cx="349011" cy="151940"/>
            </a:xfrm>
            <a:prstGeom prst="arc">
              <a:avLst>
                <a:gd name="adj1" fmla="val 8100893"/>
                <a:gd name="adj2" fmla="val 3741038"/>
              </a:avLst>
            </a:prstGeom>
            <a:ln w="12700">
              <a:tailEnd type="arrow"/>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endParaRPr lang="en-US" dirty="0"/>
            </a:p>
          </p:txBody>
        </p:sp>
        <p:grpSp>
          <p:nvGrpSpPr>
            <p:cNvPr id="77" name="Group 76"/>
            <p:cNvGrpSpPr/>
            <p:nvPr/>
          </p:nvGrpSpPr>
          <p:grpSpPr>
            <a:xfrm rot="20128352">
              <a:off x="7377790" y="706136"/>
              <a:ext cx="736461" cy="914399"/>
              <a:chOff x="1121342" y="1414914"/>
              <a:chExt cx="1155032" cy="1434164"/>
            </a:xfrm>
          </p:grpSpPr>
          <p:cxnSp>
            <p:nvCxnSpPr>
              <p:cNvPr id="78" name="Straight Arrow Connector 77"/>
              <p:cNvCxnSpPr/>
              <p:nvPr/>
            </p:nvCxnSpPr>
            <p:spPr>
              <a:xfrm flipH="1" flipV="1">
                <a:off x="1501541" y="1414914"/>
                <a:ext cx="9625" cy="972151"/>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1524000" y="2385462"/>
                <a:ext cx="752374" cy="1603"/>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1121342" y="2385462"/>
                <a:ext cx="412283" cy="463616"/>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sp>
        <p:nvSpPr>
          <p:cNvPr id="73" name="TextBox 156"/>
          <p:cNvSpPr txBox="1"/>
          <p:nvPr/>
        </p:nvSpPr>
        <p:spPr>
          <a:xfrm>
            <a:off x="5696389" y="3716704"/>
            <a:ext cx="902811" cy="246221"/>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1000" b="1" dirty="0"/>
              <a:t>NATRF2022</a:t>
            </a:r>
          </a:p>
        </p:txBody>
      </p:sp>
      <p:cxnSp>
        <p:nvCxnSpPr>
          <p:cNvPr id="81" name="Straight Connector 80"/>
          <p:cNvCxnSpPr/>
          <p:nvPr/>
        </p:nvCxnSpPr>
        <p:spPr>
          <a:xfrm>
            <a:off x="1359763" y="1815976"/>
            <a:ext cx="0" cy="1484662"/>
          </a:xfrm>
          <a:prstGeom prst="line">
            <a:avLst/>
          </a:prstGeom>
          <a:ln>
            <a:solidFill>
              <a:schemeClr val="bg1">
                <a:lumMod val="50000"/>
              </a:schemeClr>
            </a:solidFill>
            <a:headEnd type="none"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6989685" y="1833732"/>
            <a:ext cx="0" cy="1475784"/>
          </a:xfrm>
          <a:prstGeom prst="line">
            <a:avLst/>
          </a:prstGeom>
          <a:ln>
            <a:solidFill>
              <a:schemeClr val="bg1">
                <a:lumMod val="50000"/>
              </a:schemeClr>
            </a:solidFill>
            <a:headEnd type="none" w="med" len="med"/>
            <a:tailEnd type="oval" w="med" len="med"/>
          </a:ln>
        </p:spPr>
        <p:style>
          <a:lnRef idx="2">
            <a:schemeClr val="accent1"/>
          </a:lnRef>
          <a:fillRef idx="0">
            <a:schemeClr val="accent1"/>
          </a:fillRef>
          <a:effectRef idx="1">
            <a:schemeClr val="accent1"/>
          </a:effectRef>
          <a:fontRef idx="minor">
            <a:schemeClr val="tx1"/>
          </a:fontRef>
        </p:style>
      </p:cxnSp>
      <p:sp>
        <p:nvSpPr>
          <p:cNvPr id="84" name="TextBox 156"/>
          <p:cNvSpPr txBox="1"/>
          <p:nvPr/>
        </p:nvSpPr>
        <p:spPr>
          <a:xfrm>
            <a:off x="192345" y="2802406"/>
            <a:ext cx="830677" cy="246221"/>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1000" b="1" dirty="0"/>
              <a:t>GEOID12B</a:t>
            </a:r>
          </a:p>
        </p:txBody>
      </p:sp>
      <p:sp>
        <p:nvSpPr>
          <p:cNvPr id="85" name="TextBox 156"/>
          <p:cNvSpPr txBox="1"/>
          <p:nvPr/>
        </p:nvSpPr>
        <p:spPr>
          <a:xfrm>
            <a:off x="48261" y="3125859"/>
            <a:ext cx="1207382" cy="246221"/>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1000" b="1" dirty="0"/>
              <a:t>NAD 83 Ellipsoid</a:t>
            </a:r>
          </a:p>
        </p:txBody>
      </p:sp>
      <p:sp>
        <p:nvSpPr>
          <p:cNvPr id="86" name="TextBox 156"/>
          <p:cNvSpPr txBox="1"/>
          <p:nvPr/>
        </p:nvSpPr>
        <p:spPr>
          <a:xfrm>
            <a:off x="-33837" y="1131896"/>
            <a:ext cx="1229824" cy="246221"/>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1000" b="1" dirty="0"/>
              <a:t>NAVD 88 Heights</a:t>
            </a:r>
          </a:p>
        </p:txBody>
      </p:sp>
      <p:sp>
        <p:nvSpPr>
          <p:cNvPr id="87" name="TextBox 156"/>
          <p:cNvSpPr txBox="1"/>
          <p:nvPr/>
        </p:nvSpPr>
        <p:spPr>
          <a:xfrm>
            <a:off x="7744738" y="3118855"/>
            <a:ext cx="1470274" cy="246221"/>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1000" b="1" dirty="0"/>
              <a:t>NATRF2022 Ellipsoid</a:t>
            </a:r>
          </a:p>
        </p:txBody>
      </p:sp>
      <p:sp>
        <p:nvSpPr>
          <p:cNvPr id="88" name="TextBox 156"/>
          <p:cNvSpPr txBox="1"/>
          <p:nvPr/>
        </p:nvSpPr>
        <p:spPr>
          <a:xfrm>
            <a:off x="8296243" y="2734108"/>
            <a:ext cx="878767" cy="246221"/>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1000" b="1" dirty="0"/>
              <a:t>GEOID2022</a:t>
            </a:r>
          </a:p>
        </p:txBody>
      </p:sp>
      <p:sp>
        <p:nvSpPr>
          <p:cNvPr id="90" name="TextBox 156"/>
          <p:cNvSpPr txBox="1"/>
          <p:nvPr/>
        </p:nvSpPr>
        <p:spPr>
          <a:xfrm>
            <a:off x="5696389" y="1199933"/>
            <a:ext cx="1435008" cy="246221"/>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r>
              <a:rPr lang="en-US" sz="1000" b="1" dirty="0"/>
              <a:t>NAPGD2022 Heights</a:t>
            </a:r>
          </a:p>
        </p:txBody>
      </p:sp>
      <p:cxnSp>
        <p:nvCxnSpPr>
          <p:cNvPr id="92" name="Straight Arrow Connector 91"/>
          <p:cNvCxnSpPr/>
          <p:nvPr/>
        </p:nvCxnSpPr>
        <p:spPr>
          <a:xfrm>
            <a:off x="1130290" y="2313684"/>
            <a:ext cx="219664" cy="0"/>
          </a:xfrm>
          <a:prstGeom prst="straightConnector1">
            <a:avLst/>
          </a:prstGeom>
          <a:ln w="28575">
            <a:tailEnd type="triangle" w="med" len="med"/>
          </a:ln>
        </p:spPr>
        <p:style>
          <a:lnRef idx="1">
            <a:schemeClr val="accent6"/>
          </a:lnRef>
          <a:fillRef idx="0">
            <a:schemeClr val="accent6"/>
          </a:fillRef>
          <a:effectRef idx="0">
            <a:schemeClr val="accent6"/>
          </a:effectRef>
          <a:fontRef idx="minor">
            <a:schemeClr val="tx1"/>
          </a:fontRef>
        </p:style>
      </p:cxnSp>
      <p:cxnSp>
        <p:nvCxnSpPr>
          <p:cNvPr id="94" name="Straight Arrow Connector 93"/>
          <p:cNvCxnSpPr/>
          <p:nvPr/>
        </p:nvCxnSpPr>
        <p:spPr>
          <a:xfrm flipH="1">
            <a:off x="6777322" y="2309697"/>
            <a:ext cx="212364" cy="3987"/>
          </a:xfrm>
          <a:prstGeom prst="straightConnector1">
            <a:avLst/>
          </a:prstGeom>
          <a:ln w="28575">
            <a:tailEnd type="triangle" w="med" len="med"/>
          </a:ln>
        </p:spPr>
        <p:style>
          <a:lnRef idx="1">
            <a:schemeClr val="accent6"/>
          </a:lnRef>
          <a:fillRef idx="0">
            <a:schemeClr val="accent6"/>
          </a:fillRef>
          <a:effectRef idx="0">
            <a:schemeClr val="accent6"/>
          </a:effectRef>
          <a:fontRef idx="minor">
            <a:schemeClr val="tx1"/>
          </a:fontRef>
        </p:style>
      </p:cxnSp>
      <p:cxnSp>
        <p:nvCxnSpPr>
          <p:cNvPr id="98" name="Straight Arrow Connector 97"/>
          <p:cNvCxnSpPr/>
          <p:nvPr/>
        </p:nvCxnSpPr>
        <p:spPr>
          <a:xfrm>
            <a:off x="3105973" y="3372080"/>
            <a:ext cx="439735" cy="8156"/>
          </a:xfrm>
          <a:prstGeom prst="straightConnector1">
            <a:avLst/>
          </a:prstGeom>
          <a:ln w="28575">
            <a:tailEnd type="triangle" w="med" len="med"/>
          </a:ln>
        </p:spPr>
        <p:style>
          <a:lnRef idx="1">
            <a:schemeClr val="accent6"/>
          </a:lnRef>
          <a:fillRef idx="0">
            <a:schemeClr val="accent6"/>
          </a:fillRef>
          <a:effectRef idx="0">
            <a:schemeClr val="accent6"/>
          </a:effectRef>
          <a:fontRef idx="minor">
            <a:schemeClr val="tx1"/>
          </a:fontRef>
        </p:style>
      </p:cxnSp>
      <p:cxnSp>
        <p:nvCxnSpPr>
          <p:cNvPr id="100" name="Straight Arrow Connector 99"/>
          <p:cNvCxnSpPr/>
          <p:nvPr/>
        </p:nvCxnSpPr>
        <p:spPr>
          <a:xfrm>
            <a:off x="5131137" y="3452907"/>
            <a:ext cx="347748" cy="123945"/>
          </a:xfrm>
          <a:prstGeom prst="straightConnector1">
            <a:avLst/>
          </a:prstGeom>
          <a:ln w="28575">
            <a:tailEnd type="triangle" w="med" len="med"/>
          </a:ln>
        </p:spPr>
        <p:style>
          <a:lnRef idx="1">
            <a:schemeClr val="accent6"/>
          </a:lnRef>
          <a:fillRef idx="0">
            <a:schemeClr val="accent6"/>
          </a:fillRef>
          <a:effectRef idx="0">
            <a:schemeClr val="accent6"/>
          </a:effectRef>
          <a:fontRef idx="minor">
            <a:schemeClr val="tx1"/>
          </a:fontRef>
        </p:style>
      </p:cxnSp>
      <p:cxnSp>
        <p:nvCxnSpPr>
          <p:cNvPr id="103" name="Straight Arrow Connector 102"/>
          <p:cNvCxnSpPr/>
          <p:nvPr/>
        </p:nvCxnSpPr>
        <p:spPr>
          <a:xfrm flipV="1">
            <a:off x="5966005" y="3372080"/>
            <a:ext cx="258456" cy="80827"/>
          </a:xfrm>
          <a:prstGeom prst="straightConnector1">
            <a:avLst/>
          </a:prstGeom>
          <a:ln w="28575">
            <a:tailEnd type="triangle" w="med" len="med"/>
          </a:ln>
        </p:spPr>
        <p:style>
          <a:lnRef idx="1">
            <a:schemeClr val="accent6"/>
          </a:lnRef>
          <a:fillRef idx="0">
            <a:schemeClr val="accent6"/>
          </a:fillRef>
          <a:effectRef idx="0">
            <a:schemeClr val="accent6"/>
          </a:effectRef>
          <a:fontRef idx="minor">
            <a:schemeClr val="tx1"/>
          </a:fontRef>
        </p:style>
      </p:cxnSp>
      <p:sp>
        <p:nvSpPr>
          <p:cNvPr id="105" name="Arc 104"/>
          <p:cNvSpPr/>
          <p:nvPr/>
        </p:nvSpPr>
        <p:spPr>
          <a:xfrm rot="10004332">
            <a:off x="370514" y="952100"/>
            <a:ext cx="1058283" cy="893945"/>
          </a:xfrm>
          <a:prstGeom prst="arc">
            <a:avLst>
              <a:gd name="adj1" fmla="val 16200000"/>
              <a:gd name="adj2" fmla="val 1125711"/>
            </a:avLst>
          </a:prstGeom>
          <a:ln>
            <a:solidFill>
              <a:schemeClr val="accent6"/>
            </a:solidFill>
            <a:headEnd type="triangle"/>
            <a:tailEnd type="none"/>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106" name="Arc 105"/>
          <p:cNvSpPr/>
          <p:nvPr/>
        </p:nvSpPr>
        <p:spPr>
          <a:xfrm rot="10004332">
            <a:off x="6036229" y="1006746"/>
            <a:ext cx="1058283" cy="893945"/>
          </a:xfrm>
          <a:prstGeom prst="arc">
            <a:avLst>
              <a:gd name="adj1" fmla="val 16200000"/>
              <a:gd name="adj2" fmla="val 1125711"/>
            </a:avLst>
          </a:prstGeom>
          <a:ln>
            <a:solidFill>
              <a:schemeClr val="accent6"/>
            </a:solidFill>
            <a:headEnd type="none"/>
            <a:tailEnd type="triangle"/>
          </a:ln>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107" name="TextBox 106"/>
          <p:cNvSpPr txBox="1"/>
          <p:nvPr/>
        </p:nvSpPr>
        <p:spPr>
          <a:xfrm>
            <a:off x="252422" y="875505"/>
            <a:ext cx="696024" cy="369332"/>
          </a:xfrm>
          <a:prstGeom prst="rect">
            <a:avLst/>
          </a:prstGeom>
          <a:noFill/>
        </p:spPr>
        <p:txBody>
          <a:bodyPr wrap="none" rtlCol="0">
            <a:spAutoFit/>
          </a:bodyPr>
          <a:lstStyle/>
          <a:p>
            <a:r>
              <a:rPr lang="en-US" b="1" dirty="0">
                <a:solidFill>
                  <a:schemeClr val="accent6"/>
                </a:solidFill>
              </a:rPr>
              <a:t>Input</a:t>
            </a:r>
          </a:p>
        </p:txBody>
      </p:sp>
      <p:sp>
        <p:nvSpPr>
          <p:cNvPr id="108" name="TextBox 107"/>
          <p:cNvSpPr txBox="1"/>
          <p:nvPr/>
        </p:nvSpPr>
        <p:spPr>
          <a:xfrm>
            <a:off x="5965227" y="956386"/>
            <a:ext cx="870751" cy="369332"/>
          </a:xfrm>
          <a:prstGeom prst="rect">
            <a:avLst/>
          </a:prstGeom>
          <a:noFill/>
        </p:spPr>
        <p:txBody>
          <a:bodyPr wrap="none" rtlCol="0">
            <a:spAutoFit/>
          </a:bodyPr>
          <a:lstStyle/>
          <a:p>
            <a:r>
              <a:rPr lang="en-US" b="1" dirty="0">
                <a:solidFill>
                  <a:schemeClr val="accent6"/>
                </a:solidFill>
              </a:rPr>
              <a:t>Output</a:t>
            </a:r>
          </a:p>
        </p:txBody>
      </p:sp>
      <p:pic>
        <p:nvPicPr>
          <p:cNvPr id="51" name="Picture 50"/>
          <p:cNvPicPr>
            <a:picLocks noChangeAspect="1"/>
          </p:cNvPicPr>
          <p:nvPr/>
        </p:nvPicPr>
        <p:blipFill rotWithShape="1">
          <a:blip r:embed="rId5"/>
          <a:srcRect l="-1" r="145" b="47566"/>
          <a:stretch/>
        </p:blipFill>
        <p:spPr>
          <a:xfrm>
            <a:off x="0" y="4197761"/>
            <a:ext cx="9144000" cy="972362"/>
          </a:xfrm>
          <a:prstGeom prst="rect">
            <a:avLst/>
          </a:prstGeom>
        </p:spPr>
      </p:pic>
      <p:sp>
        <p:nvSpPr>
          <p:cNvPr id="52" name="Rectangle 51"/>
          <p:cNvSpPr/>
          <p:nvPr/>
        </p:nvSpPr>
        <p:spPr>
          <a:xfrm>
            <a:off x="0" y="4860630"/>
            <a:ext cx="9144000" cy="288545"/>
          </a:xfrm>
          <a:prstGeom prst="rect">
            <a:avLst/>
          </a:prstGeom>
          <a:gradFill flip="none" rotWithShape="1">
            <a:gsLst>
              <a:gs pos="0">
                <a:schemeClr val="bg1">
                  <a:alpha val="0"/>
                </a:schemeClr>
              </a:gs>
              <a:gs pos="86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ight Brace 55"/>
          <p:cNvSpPr/>
          <p:nvPr/>
        </p:nvSpPr>
        <p:spPr>
          <a:xfrm rot="5400000">
            <a:off x="4352605" y="-253276"/>
            <a:ext cx="438797" cy="8613341"/>
          </a:xfrm>
          <a:prstGeom prst="rightBrace">
            <a:avLst>
              <a:gd name="adj1" fmla="val 8333"/>
              <a:gd name="adj2" fmla="val 51962"/>
            </a:avLst>
          </a:prstGeom>
          <a:ln>
            <a:prstDash val="sysDash"/>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58" name="Oval 57"/>
          <p:cNvSpPr/>
          <p:nvPr/>
        </p:nvSpPr>
        <p:spPr>
          <a:xfrm>
            <a:off x="-1242390" y="4099672"/>
            <a:ext cx="2602154" cy="1456301"/>
          </a:xfrm>
          <a:prstGeom prst="ellipse">
            <a:avLst/>
          </a:prstGeom>
          <a:gradFill flip="none" rotWithShape="1">
            <a:gsLst>
              <a:gs pos="0">
                <a:schemeClr val="bg1"/>
              </a:gs>
              <a:gs pos="53000">
                <a:schemeClr val="bg1">
                  <a:alpha val="78000"/>
                </a:schemeClr>
              </a:gs>
              <a:gs pos="100000">
                <a:schemeClr val="bg1">
                  <a:shade val="100000"/>
                  <a:satMod val="115000"/>
                  <a:alpha val="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7635" y="4179222"/>
            <a:ext cx="1524854" cy="954107"/>
          </a:xfrm>
          <a:prstGeom prst="rect">
            <a:avLst/>
          </a:prstGeom>
        </p:spPr>
        <p:txBody>
          <a:bodyPr wrap="square">
            <a:spAutoFit/>
          </a:bodyPr>
          <a:lstStyle/>
          <a:p>
            <a:r>
              <a:rPr lang="en-US" sz="1400" dirty="0"/>
              <a:t>NCAT transformation grids are shared by VDatum</a:t>
            </a:r>
          </a:p>
        </p:txBody>
      </p:sp>
    </p:spTree>
    <p:extLst>
      <p:ext uri="{BB962C8B-B14F-4D97-AF65-F5344CB8AC3E}">
        <p14:creationId xmlns:p14="http://schemas.microsoft.com/office/powerpoint/2010/main" val="3316116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0" y="205979"/>
            <a:ext cx="91440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Preparing Geospatial Data for NSRS Modernization</a:t>
            </a:r>
            <a:endParaRPr lang="en-US" sz="3200" b="1" dirty="0"/>
          </a:p>
        </p:txBody>
      </p:sp>
      <p:sp>
        <p:nvSpPr>
          <p:cNvPr id="3" name="Content Placeholder 2"/>
          <p:cNvSpPr>
            <a:spLocks noGrp="1"/>
          </p:cNvSpPr>
          <p:nvPr>
            <p:ph idx="1"/>
          </p:nvPr>
        </p:nvSpPr>
        <p:spPr>
          <a:xfrm>
            <a:off x="457200" y="1063228"/>
            <a:ext cx="8229600" cy="3932517"/>
          </a:xfrm>
        </p:spPr>
        <p:txBody>
          <a:bodyPr>
            <a:normAutofit fontScale="62500" lnSpcReduction="20000"/>
          </a:bodyPr>
          <a:lstStyle/>
          <a:p>
            <a:pPr marL="0" indent="0">
              <a:buNone/>
            </a:pPr>
            <a:endParaRPr lang="en-US" dirty="0"/>
          </a:p>
          <a:p>
            <a:r>
              <a:rPr lang="en-US" dirty="0"/>
              <a:t>Ensure </a:t>
            </a:r>
            <a:r>
              <a:rPr lang="en-US" b="1" dirty="0">
                <a:solidFill>
                  <a:srgbClr val="C00000"/>
                </a:solidFill>
              </a:rPr>
              <a:t>metadata</a:t>
            </a:r>
            <a:r>
              <a:rPr lang="en-US" dirty="0"/>
              <a:t> contain all information needed for best possible transformation:</a:t>
            </a:r>
          </a:p>
          <a:p>
            <a:pPr lvl="1"/>
            <a:r>
              <a:rPr lang="en-US" dirty="0"/>
              <a:t>reference frame and epoch (e.g. NAD 83 (2011) epoch 2010.0</a:t>
            </a:r>
          </a:p>
          <a:p>
            <a:pPr lvl="1"/>
            <a:r>
              <a:rPr lang="en-US" dirty="0"/>
              <a:t>geoid model (e.g. GEOID12B or GEOID18)</a:t>
            </a:r>
          </a:p>
          <a:p>
            <a:pPr lvl="1"/>
            <a:r>
              <a:rPr lang="en-US" dirty="0"/>
              <a:t>basis of project control (method and survey dates) </a:t>
            </a:r>
          </a:p>
          <a:p>
            <a:pPr marL="457200" lvl="1" indent="0">
              <a:buNone/>
            </a:pPr>
            <a:endParaRPr lang="en-US" dirty="0"/>
          </a:p>
          <a:p>
            <a:r>
              <a:rPr lang="en-US" b="1" dirty="0">
                <a:solidFill>
                  <a:srgbClr val="C00000"/>
                </a:solidFill>
              </a:rPr>
              <a:t>Retain original GPS data </a:t>
            </a:r>
            <a:r>
              <a:rPr lang="en-US" dirty="0"/>
              <a:t>whenever possible</a:t>
            </a:r>
          </a:p>
          <a:p>
            <a:endParaRPr lang="en-US" dirty="0"/>
          </a:p>
          <a:p>
            <a:r>
              <a:rPr lang="en-US" dirty="0"/>
              <a:t>Keep apprised of, and help support, </a:t>
            </a:r>
            <a:r>
              <a:rPr lang="en-US" b="1" dirty="0">
                <a:solidFill>
                  <a:srgbClr val="C00000"/>
                </a:solidFill>
              </a:rPr>
              <a:t>NGS transformation tool development</a:t>
            </a:r>
          </a:p>
          <a:p>
            <a:pPr lvl="1"/>
            <a:r>
              <a:rPr lang="en-US" dirty="0"/>
              <a:t>BETA testing and feature recommendation</a:t>
            </a:r>
          </a:p>
          <a:p>
            <a:pPr lvl="1"/>
            <a:r>
              <a:rPr lang="en-US" dirty="0"/>
              <a:t>GPS on Bench Marks</a:t>
            </a:r>
          </a:p>
        </p:txBody>
      </p:sp>
    </p:spTree>
    <p:extLst>
      <p:ext uri="{BB962C8B-B14F-4D97-AF65-F5344CB8AC3E}">
        <p14:creationId xmlns:p14="http://schemas.microsoft.com/office/powerpoint/2010/main" val="4059933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normAutofit/>
          </a:bodyPr>
          <a:lstStyle/>
          <a:p>
            <a:r>
              <a:rPr lang="en-US" sz="3200" dirty="0"/>
              <a:t>NSRS Modernization is a boon to Alaska: </a:t>
            </a:r>
            <a:r>
              <a:rPr lang="en-US" sz="3200" b="1" dirty="0"/>
              <a:t>Access</a:t>
            </a:r>
          </a:p>
        </p:txBody>
      </p:sp>
      <p:pic>
        <p:nvPicPr>
          <p:cNvPr id="5" name="Picture 4"/>
          <p:cNvPicPr>
            <a:picLocks noChangeAspect="1"/>
          </p:cNvPicPr>
          <p:nvPr/>
        </p:nvPicPr>
        <p:blipFill>
          <a:blip r:embed="rId4">
            <a:clrChange>
              <a:clrFrom>
                <a:srgbClr val="FEFFFF"/>
              </a:clrFrom>
              <a:clrTo>
                <a:srgbClr val="FEFFFF">
                  <a:alpha val="0"/>
                </a:srgbClr>
              </a:clrTo>
            </a:clrChange>
          </a:blip>
          <a:stretch>
            <a:fillRect/>
          </a:stretch>
        </p:blipFill>
        <p:spPr>
          <a:xfrm>
            <a:off x="1078178" y="566912"/>
            <a:ext cx="7681278" cy="4576588"/>
          </a:xfrm>
          <a:prstGeom prst="rect">
            <a:avLst/>
          </a:prstGeom>
        </p:spPr>
      </p:pic>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7107148" y="1777783"/>
            <a:ext cx="257175" cy="485775"/>
          </a:xfrm>
          <a:prstGeom prst="rect">
            <a:avLst/>
          </a:prstGeom>
        </p:spPr>
      </p:pic>
      <p:sp>
        <p:nvSpPr>
          <p:cNvPr id="11" name="TextBox 10"/>
          <p:cNvSpPr txBox="1"/>
          <p:nvPr/>
        </p:nvSpPr>
        <p:spPr>
          <a:xfrm>
            <a:off x="6939034" y="1509504"/>
            <a:ext cx="1890774" cy="307777"/>
          </a:xfrm>
          <a:prstGeom prst="rect">
            <a:avLst/>
          </a:prstGeom>
          <a:noFill/>
        </p:spPr>
        <p:txBody>
          <a:bodyPr wrap="none" rtlCol="0">
            <a:spAutoFit/>
          </a:bodyPr>
          <a:lstStyle/>
          <a:p>
            <a:r>
              <a:rPr lang="en-US" sz="1400" b="1" dirty="0"/>
              <a:t>NAVD 88 Bench Marks</a:t>
            </a:r>
          </a:p>
        </p:txBody>
      </p:sp>
      <p:sp>
        <p:nvSpPr>
          <p:cNvPr id="12" name="TextBox 11"/>
          <p:cNvSpPr txBox="1"/>
          <p:nvPr/>
        </p:nvSpPr>
        <p:spPr>
          <a:xfrm>
            <a:off x="7238748" y="1768250"/>
            <a:ext cx="1529586" cy="523220"/>
          </a:xfrm>
          <a:prstGeom prst="rect">
            <a:avLst/>
          </a:prstGeom>
          <a:noFill/>
        </p:spPr>
        <p:txBody>
          <a:bodyPr wrap="none" rtlCol="0">
            <a:spAutoFit/>
          </a:bodyPr>
          <a:lstStyle/>
          <a:p>
            <a:r>
              <a:rPr lang="en-US" sz="1400" dirty="0"/>
              <a:t>Adjusted Leveling</a:t>
            </a:r>
          </a:p>
          <a:p>
            <a:r>
              <a:rPr lang="en-US" sz="1400" dirty="0"/>
              <a:t>Adjusted GPS Obs.</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101014">
            <a:off x="5100572" y="441884"/>
            <a:ext cx="1258764" cy="2155815"/>
          </a:xfrm>
          <a:prstGeom prst="rect">
            <a:avLst/>
          </a:prstGeom>
        </p:spPr>
      </p:pic>
      <p:sp>
        <p:nvSpPr>
          <p:cNvPr id="3" name="TextBox 2"/>
          <p:cNvSpPr txBox="1"/>
          <p:nvPr/>
        </p:nvSpPr>
        <p:spPr>
          <a:xfrm>
            <a:off x="714030" y="2051058"/>
            <a:ext cx="3263326" cy="2308324"/>
          </a:xfrm>
          <a:prstGeom prst="rect">
            <a:avLst/>
          </a:prstGeom>
          <a:noFill/>
        </p:spPr>
        <p:txBody>
          <a:bodyPr wrap="square" rtlCol="0">
            <a:spAutoFit/>
          </a:bodyPr>
          <a:lstStyle/>
          <a:p>
            <a:pPr marL="285750" indent="-285750">
              <a:buFont typeface="Arial" panose="020B0604020202020204" pitchFamily="34" charset="0"/>
              <a:buChar char="•"/>
            </a:pPr>
            <a:r>
              <a:rPr lang="en-US" dirty="0"/>
              <a:t>The NAVD 88 passive control network in Alaska is limited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GPS has already made non-local </a:t>
            </a:r>
            <a:r>
              <a:rPr lang="en-US" dirty="0" err="1"/>
              <a:t>datums</a:t>
            </a:r>
            <a:r>
              <a:rPr lang="en-US" dirty="0"/>
              <a:t> available to broad swaths of Alaska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436880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normAutofit/>
          </a:bodyPr>
          <a:lstStyle/>
          <a:p>
            <a:r>
              <a:rPr lang="en-US" sz="3200" dirty="0"/>
              <a:t>NSRS Modernization is a boon to Alaska: </a:t>
            </a:r>
            <a:r>
              <a:rPr lang="en-US" sz="3200" b="1" dirty="0"/>
              <a:t>Reliability</a:t>
            </a:r>
          </a:p>
        </p:txBody>
      </p:sp>
      <p:pic>
        <p:nvPicPr>
          <p:cNvPr id="4" name="Picture 2" descr="C:\Users\Nic\AppData\Local\Temp\P1090427.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19436" y="991663"/>
            <a:ext cx="2658946" cy="199420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19435" y="3112755"/>
            <a:ext cx="2658947" cy="176288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03169" y="4133122"/>
            <a:ext cx="1270000" cy="84328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rot="16200000">
            <a:off x="-1290442" y="2785816"/>
            <a:ext cx="3558090" cy="400110"/>
          </a:xfrm>
          <a:prstGeom prst="rect">
            <a:avLst/>
          </a:prstGeom>
          <a:noFill/>
        </p:spPr>
        <p:txBody>
          <a:bodyPr wrap="none" rtlCol="0">
            <a:spAutoFit/>
          </a:bodyPr>
          <a:lstStyle/>
          <a:p>
            <a:r>
              <a:rPr lang="en-US" sz="2000" b="1" i="1" dirty="0"/>
              <a:t>Appearances can be deceiving…</a:t>
            </a:r>
          </a:p>
        </p:txBody>
      </p:sp>
      <p:pic>
        <p:nvPicPr>
          <p:cNvPr id="13" name="Picture 12"/>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051312" y="2966720"/>
            <a:ext cx="3792681" cy="2028236"/>
          </a:xfrm>
          <a:prstGeom prst="rect">
            <a:avLst/>
          </a:prstGeom>
        </p:spPr>
      </p:pic>
      <p:cxnSp>
        <p:nvCxnSpPr>
          <p:cNvPr id="14" name="Straight Connector 46"/>
          <p:cNvCxnSpPr>
            <a:cxnSpLocks noChangeShapeType="1"/>
          </p:cNvCxnSpPr>
          <p:nvPr/>
        </p:nvCxnSpPr>
        <p:spPr bwMode="auto">
          <a:xfrm>
            <a:off x="7824602" y="-621974"/>
            <a:ext cx="4792662" cy="0"/>
          </a:xfrm>
          <a:prstGeom prst="line">
            <a:avLst/>
          </a:prstGeom>
          <a:noFill/>
          <a:ln w="9525" algn="ctr">
            <a:solidFill>
              <a:srgbClr val="4A7EBB"/>
            </a:solidFill>
            <a:round/>
            <a:headEnd/>
            <a:tailEnd/>
          </a:ln>
          <a:extLst>
            <a:ext uri="{909E8E84-426E-40DD-AFC4-6F175D3DCCD1}">
              <a14:hiddenFill xmlns:a14="http://schemas.microsoft.com/office/drawing/2010/main">
                <a:noFill/>
              </a14:hiddenFill>
            </a:ext>
          </a:extLst>
        </p:spPr>
      </p:cxnSp>
      <p:cxnSp>
        <p:nvCxnSpPr>
          <p:cNvPr id="15" name="Straight Arrow Connector 47"/>
          <p:cNvCxnSpPr>
            <a:cxnSpLocks noChangeShapeType="1"/>
          </p:cNvCxnSpPr>
          <p:nvPr/>
        </p:nvCxnSpPr>
        <p:spPr bwMode="auto">
          <a:xfrm>
            <a:off x="11944164" y="-809299"/>
            <a:ext cx="0" cy="377825"/>
          </a:xfrm>
          <a:prstGeom prst="straightConnector1">
            <a:avLst/>
          </a:prstGeom>
          <a:noFill/>
          <a:ln w="44450" algn="ctr">
            <a:solidFill>
              <a:srgbClr val="1F497D"/>
            </a:solidFill>
            <a:round/>
            <a:headEnd type="triangle" w="med" len="sm"/>
            <a:tailEnd type="triangle" w="med" len="sm"/>
          </a:ln>
          <a:extLst>
            <a:ext uri="{909E8E84-426E-40DD-AFC4-6F175D3DCCD1}">
              <a14:hiddenFill xmlns:a14="http://schemas.microsoft.com/office/drawing/2010/main">
                <a:noFill/>
              </a14:hiddenFill>
            </a:ext>
          </a:extLst>
        </p:spPr>
      </p:cxnSp>
      <p:sp>
        <p:nvSpPr>
          <p:cNvPr id="16" name="TextBox 15"/>
          <p:cNvSpPr txBox="1"/>
          <p:nvPr/>
        </p:nvSpPr>
        <p:spPr>
          <a:xfrm>
            <a:off x="7424983" y="927156"/>
            <a:ext cx="1694462" cy="646331"/>
          </a:xfrm>
          <a:prstGeom prst="rect">
            <a:avLst/>
          </a:prstGeom>
          <a:noFill/>
        </p:spPr>
        <p:txBody>
          <a:bodyPr wrap="square">
            <a:spAutoFit/>
          </a:bodyPr>
          <a:lstStyle/>
          <a:p>
            <a:pPr algn="ctr" fontAlgn="auto">
              <a:spcBef>
                <a:spcPts val="0"/>
              </a:spcBef>
              <a:spcAft>
                <a:spcPts val="0"/>
              </a:spcAft>
              <a:defRPr/>
            </a:pPr>
            <a:r>
              <a:rPr lang="en-US" sz="1200" i="1" dirty="0" err="1">
                <a:cs typeface="Arial" charset="0"/>
              </a:rPr>
              <a:t>Thermokarst</a:t>
            </a:r>
            <a:r>
              <a:rPr lang="en-US" sz="1200" i="1" dirty="0">
                <a:cs typeface="Arial" charset="0"/>
              </a:rPr>
              <a:t> on Alaska North Slope (see Jones et al., Nature, 2015)</a:t>
            </a:r>
            <a:endParaRPr lang="en-US" sz="1200" i="1" dirty="0">
              <a:solidFill>
                <a:srgbClr val="000000"/>
              </a:solidFill>
              <a:latin typeface="Calibri"/>
              <a:cs typeface="+mn-cs"/>
            </a:endParaRPr>
          </a:p>
        </p:txBody>
      </p:sp>
      <p:pic>
        <p:nvPicPr>
          <p:cNvPr id="19" name="Picture 2" descr="Figure 5"/>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4358160" y="991663"/>
            <a:ext cx="3084189" cy="183123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6761414" y="1073134"/>
            <a:ext cx="605454" cy="722947"/>
          </a:xfrm>
          <a:prstGeom prst="rect">
            <a:avLst/>
          </a:prstGeom>
          <a:solidFill>
            <a:srgbClr val="FFFFFF">
              <a:alpha val="5098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2" descr="Figure 5"/>
          <p:cNvPicPr>
            <a:picLocks noChangeAspect="1" noChangeArrowheads="1"/>
          </p:cNvPicPr>
          <p:nvPr/>
        </p:nvPicPr>
        <p:blipFill rotWithShape="1">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761414" y="937316"/>
            <a:ext cx="722856" cy="883491"/>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10"/>
          <a:stretch>
            <a:fillRect/>
          </a:stretch>
        </p:blipFill>
        <p:spPr>
          <a:xfrm>
            <a:off x="4249371" y="2441670"/>
            <a:ext cx="3278746" cy="445738"/>
          </a:xfrm>
          <a:prstGeom prst="rect">
            <a:avLst/>
          </a:prstGeom>
        </p:spPr>
      </p:pic>
      <p:sp>
        <p:nvSpPr>
          <p:cNvPr id="37" name="Rectangle 36"/>
          <p:cNvSpPr/>
          <p:nvPr/>
        </p:nvSpPr>
        <p:spPr>
          <a:xfrm rot="10800000">
            <a:off x="4490239" y="2966719"/>
            <a:ext cx="3026609" cy="549366"/>
          </a:xfrm>
          <a:prstGeom prst="rect">
            <a:avLst/>
          </a:prstGeom>
          <a:gradFill flip="none" rotWithShape="1">
            <a:gsLst>
              <a:gs pos="0">
                <a:schemeClr val="bg1">
                  <a:alpha val="0"/>
                </a:schemeClr>
              </a:gs>
              <a:gs pos="86000">
                <a:schemeClr val="bg1"/>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297148" y="3023928"/>
            <a:ext cx="1849624" cy="646331"/>
          </a:xfrm>
          <a:prstGeom prst="rect">
            <a:avLst/>
          </a:prstGeom>
          <a:noFill/>
        </p:spPr>
        <p:txBody>
          <a:bodyPr wrap="square">
            <a:spAutoFit/>
          </a:bodyPr>
          <a:lstStyle/>
          <a:p>
            <a:pPr algn="ctr" fontAlgn="auto">
              <a:spcBef>
                <a:spcPts val="0"/>
              </a:spcBef>
              <a:spcAft>
                <a:spcPts val="0"/>
              </a:spcAft>
              <a:defRPr/>
            </a:pPr>
            <a:r>
              <a:rPr lang="en-US" sz="1200" i="1" dirty="0"/>
              <a:t>Residual vertical velocities in Southern Alaska</a:t>
            </a:r>
            <a:r>
              <a:rPr lang="en-US" sz="1200" i="1" dirty="0">
                <a:cs typeface="Arial" charset="0"/>
              </a:rPr>
              <a:t> </a:t>
            </a:r>
          </a:p>
          <a:p>
            <a:pPr algn="ctr" fontAlgn="auto">
              <a:spcBef>
                <a:spcPts val="0"/>
              </a:spcBef>
              <a:spcAft>
                <a:spcPts val="0"/>
              </a:spcAft>
              <a:defRPr/>
            </a:pPr>
            <a:r>
              <a:rPr lang="en-US" sz="1200" i="1" dirty="0">
                <a:cs typeface="Arial" charset="0"/>
              </a:rPr>
              <a:t>(see </a:t>
            </a:r>
            <a:r>
              <a:rPr lang="en-US" sz="1200" i="1" dirty="0" err="1">
                <a:cs typeface="Arial" charset="0"/>
              </a:rPr>
              <a:t>Snay</a:t>
            </a:r>
            <a:r>
              <a:rPr lang="en-US" sz="1200" i="1" dirty="0">
                <a:cs typeface="Arial" charset="0"/>
              </a:rPr>
              <a:t> et al., JGR, 2018)</a:t>
            </a:r>
            <a:endParaRPr lang="en-US" sz="1200" i="1" dirty="0">
              <a:solidFill>
                <a:srgbClr val="000000"/>
              </a:solidFill>
              <a:latin typeface="Calibri"/>
            </a:endParaRPr>
          </a:p>
        </p:txBody>
      </p:sp>
      <p:cxnSp>
        <p:nvCxnSpPr>
          <p:cNvPr id="39" name="Straight Arrow Connector 38"/>
          <p:cNvCxnSpPr/>
          <p:nvPr/>
        </p:nvCxnSpPr>
        <p:spPr>
          <a:xfrm flipV="1">
            <a:off x="2838169" y="3637280"/>
            <a:ext cx="3745511" cy="91748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p:cNvCxnSpPr/>
          <p:nvPr/>
        </p:nvCxnSpPr>
        <p:spPr>
          <a:xfrm flipV="1">
            <a:off x="2377440" y="1584837"/>
            <a:ext cx="2333484" cy="143924"/>
          </a:xfrm>
          <a:prstGeom prst="straightConnector1">
            <a:avLst/>
          </a:prstGeom>
          <a:ln w="28575">
            <a:prstDash val="dash"/>
            <a:tailEnd type="triangle"/>
          </a:ln>
        </p:spPr>
        <p:style>
          <a:lnRef idx="2">
            <a:schemeClr val="dk1"/>
          </a:lnRef>
          <a:fillRef idx="0">
            <a:schemeClr val="dk1"/>
          </a:fillRef>
          <a:effectRef idx="1">
            <a:schemeClr val="dk1"/>
          </a:effectRef>
          <a:fontRef idx="minor">
            <a:schemeClr val="tx1"/>
          </a:fontRef>
        </p:style>
      </p:cxnSp>
      <p:sp>
        <p:nvSpPr>
          <p:cNvPr id="43" name="TextBox 42"/>
          <p:cNvSpPr txBox="1"/>
          <p:nvPr/>
        </p:nvSpPr>
        <p:spPr>
          <a:xfrm rot="21435263">
            <a:off x="3021040" y="1406944"/>
            <a:ext cx="1694462" cy="276999"/>
          </a:xfrm>
          <a:prstGeom prst="rect">
            <a:avLst/>
          </a:prstGeom>
          <a:noFill/>
        </p:spPr>
        <p:txBody>
          <a:bodyPr wrap="square">
            <a:spAutoFit/>
          </a:bodyPr>
          <a:lstStyle/>
          <a:p>
            <a:pPr algn="ctr" fontAlgn="auto">
              <a:spcBef>
                <a:spcPts val="0"/>
              </a:spcBef>
              <a:spcAft>
                <a:spcPts val="0"/>
              </a:spcAft>
              <a:defRPr/>
            </a:pPr>
            <a:r>
              <a:rPr lang="en-US" sz="1200" b="1" i="1" dirty="0">
                <a:cs typeface="Arial" charset="0"/>
              </a:rPr>
              <a:t>Area similar to</a:t>
            </a:r>
            <a:endParaRPr lang="en-US" sz="1200" b="1" i="1" dirty="0">
              <a:solidFill>
                <a:srgbClr val="000000"/>
              </a:solidFill>
              <a:latin typeface="Calibri"/>
            </a:endParaRPr>
          </a:p>
        </p:txBody>
      </p:sp>
      <p:sp>
        <p:nvSpPr>
          <p:cNvPr id="44" name="TextBox 43"/>
          <p:cNvSpPr txBox="1"/>
          <p:nvPr/>
        </p:nvSpPr>
        <p:spPr>
          <a:xfrm rot="20781121">
            <a:off x="3109294" y="4028993"/>
            <a:ext cx="1694462" cy="276999"/>
          </a:xfrm>
          <a:prstGeom prst="rect">
            <a:avLst/>
          </a:prstGeom>
          <a:noFill/>
        </p:spPr>
        <p:txBody>
          <a:bodyPr wrap="square">
            <a:spAutoFit/>
          </a:bodyPr>
          <a:lstStyle/>
          <a:p>
            <a:pPr algn="ctr" fontAlgn="auto">
              <a:spcBef>
                <a:spcPts val="0"/>
              </a:spcBef>
              <a:spcAft>
                <a:spcPts val="0"/>
              </a:spcAft>
              <a:defRPr/>
            </a:pPr>
            <a:r>
              <a:rPr lang="en-US" sz="1200" b="1" i="1" dirty="0">
                <a:cs typeface="Arial" charset="0"/>
              </a:rPr>
              <a:t>Yakutat, AK</a:t>
            </a:r>
            <a:endParaRPr lang="en-US" sz="1200" b="1" i="1" dirty="0">
              <a:solidFill>
                <a:srgbClr val="000000"/>
              </a:solidFill>
              <a:latin typeface="Calibri"/>
            </a:endParaRPr>
          </a:p>
        </p:txBody>
      </p:sp>
    </p:spTree>
    <p:extLst>
      <p:ext uri="{BB962C8B-B14F-4D97-AF65-F5344CB8AC3E}">
        <p14:creationId xmlns:p14="http://schemas.microsoft.com/office/powerpoint/2010/main" val="32897745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normAutofit/>
          </a:bodyPr>
          <a:lstStyle/>
          <a:p>
            <a:r>
              <a:rPr lang="en-US" sz="3200" dirty="0"/>
              <a:t>NSRS Modernization is a boon to Alaska: </a:t>
            </a:r>
            <a:r>
              <a:rPr lang="en-US" sz="3200" b="1" dirty="0"/>
              <a:t>Consistency</a:t>
            </a:r>
          </a:p>
        </p:txBody>
      </p:sp>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12132" y="1266429"/>
            <a:ext cx="4076157" cy="314975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6212" y="4326477"/>
            <a:ext cx="3907995" cy="59585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6656" y="4348984"/>
            <a:ext cx="657551" cy="519119"/>
          </a:xfrm>
          <a:prstGeom prst="rect">
            <a:avLst/>
          </a:prstGeom>
        </p:spPr>
      </p:pic>
      <p:cxnSp>
        <p:nvCxnSpPr>
          <p:cNvPr id="5" name="Straight Connector 4"/>
          <p:cNvCxnSpPr/>
          <p:nvPr/>
        </p:nvCxnSpPr>
        <p:spPr>
          <a:xfrm flipH="1">
            <a:off x="4572000" y="1442720"/>
            <a:ext cx="10160" cy="3130885"/>
          </a:xfrm>
          <a:prstGeom prst="line">
            <a:avLst/>
          </a:prstGeom>
          <a:ln w="19050">
            <a:solidFill>
              <a:srgbClr val="9F2B31"/>
            </a:solidFill>
          </a:ln>
        </p:spPr>
        <p:style>
          <a:lnRef idx="2">
            <a:schemeClr val="accent2"/>
          </a:lnRef>
          <a:fillRef idx="0">
            <a:schemeClr val="accent2"/>
          </a:fillRef>
          <a:effectRef idx="1">
            <a:schemeClr val="accent2"/>
          </a:effectRef>
          <a:fontRef idx="minor">
            <a:schemeClr val="tx1"/>
          </a:fontRef>
        </p:style>
      </p:cxnSp>
      <p:pic>
        <p:nvPicPr>
          <p:cNvPr id="11" name="Picture 10"/>
          <p:cNvPicPr>
            <a:picLocks noChangeAspect="1"/>
          </p:cNvPicPr>
          <p:nvPr/>
        </p:nvPicPr>
        <p:blipFill>
          <a:blip r:embed="rId7"/>
          <a:stretch>
            <a:fillRect/>
          </a:stretch>
        </p:blipFill>
        <p:spPr>
          <a:xfrm>
            <a:off x="263163" y="1693149"/>
            <a:ext cx="4004945" cy="2875668"/>
          </a:xfrm>
          <a:prstGeom prst="rect">
            <a:avLst/>
          </a:prstGeom>
        </p:spPr>
      </p:pic>
      <p:sp>
        <p:nvSpPr>
          <p:cNvPr id="12" name="TextBox 11"/>
          <p:cNvSpPr txBox="1"/>
          <p:nvPr/>
        </p:nvSpPr>
        <p:spPr>
          <a:xfrm>
            <a:off x="5676618" y="977748"/>
            <a:ext cx="2347181" cy="338554"/>
          </a:xfrm>
          <a:prstGeom prst="rect">
            <a:avLst/>
          </a:prstGeom>
          <a:noFill/>
        </p:spPr>
        <p:txBody>
          <a:bodyPr wrap="none" rtlCol="0">
            <a:spAutoFit/>
          </a:bodyPr>
          <a:lstStyle/>
          <a:p>
            <a:r>
              <a:rPr lang="en-US" sz="1600" b="1" dirty="0"/>
              <a:t>International Consistency</a:t>
            </a:r>
          </a:p>
        </p:txBody>
      </p:sp>
      <p:sp>
        <p:nvSpPr>
          <p:cNvPr id="13" name="TextBox 12"/>
          <p:cNvSpPr txBox="1"/>
          <p:nvPr/>
        </p:nvSpPr>
        <p:spPr>
          <a:xfrm>
            <a:off x="4896212" y="2715376"/>
            <a:ext cx="1365148" cy="830997"/>
          </a:xfrm>
          <a:prstGeom prst="rect">
            <a:avLst/>
          </a:prstGeom>
          <a:noFill/>
        </p:spPr>
        <p:txBody>
          <a:bodyPr wrap="square">
            <a:spAutoFit/>
          </a:bodyPr>
          <a:lstStyle/>
          <a:p>
            <a:pPr algn="ctr" fontAlgn="auto">
              <a:spcBef>
                <a:spcPts val="0"/>
              </a:spcBef>
              <a:spcAft>
                <a:spcPts val="0"/>
              </a:spcAft>
              <a:defRPr/>
            </a:pPr>
            <a:r>
              <a:rPr lang="en-US" sz="1200" i="1" dirty="0"/>
              <a:t>Example:</a:t>
            </a:r>
          </a:p>
          <a:p>
            <a:pPr algn="ctr" fontAlgn="auto">
              <a:spcBef>
                <a:spcPts val="0"/>
              </a:spcBef>
              <a:spcAft>
                <a:spcPts val="0"/>
              </a:spcAft>
              <a:defRPr/>
            </a:pPr>
            <a:r>
              <a:rPr lang="en-US" sz="1200" i="1" dirty="0">
                <a:solidFill>
                  <a:srgbClr val="000000"/>
                </a:solidFill>
                <a:latin typeface="Calibri"/>
              </a:rPr>
              <a:t>International Projects like NASA </a:t>
            </a:r>
            <a:r>
              <a:rPr lang="en-US" sz="1200" i="1" dirty="0" err="1">
                <a:solidFill>
                  <a:srgbClr val="000000"/>
                </a:solidFill>
                <a:latin typeface="Calibri"/>
              </a:rPr>
              <a:t>ABoVE</a:t>
            </a:r>
            <a:endParaRPr lang="en-US" sz="1200" i="1" dirty="0">
              <a:solidFill>
                <a:srgbClr val="000000"/>
              </a:solidFill>
              <a:latin typeface="Calibri"/>
            </a:endParaRPr>
          </a:p>
        </p:txBody>
      </p:sp>
      <p:sp>
        <p:nvSpPr>
          <p:cNvPr id="14" name="TextBox 13"/>
          <p:cNvSpPr txBox="1"/>
          <p:nvPr/>
        </p:nvSpPr>
        <p:spPr>
          <a:xfrm>
            <a:off x="979353" y="977748"/>
            <a:ext cx="1920910" cy="338554"/>
          </a:xfrm>
          <a:prstGeom prst="rect">
            <a:avLst/>
          </a:prstGeom>
          <a:noFill/>
        </p:spPr>
        <p:txBody>
          <a:bodyPr wrap="none" rtlCol="0">
            <a:spAutoFit/>
          </a:bodyPr>
          <a:lstStyle/>
          <a:p>
            <a:r>
              <a:rPr lang="en-US" sz="1600" b="1"/>
              <a:t>M</a:t>
            </a:r>
            <a:r>
              <a:rPr lang="en-US" sz="1600" b="1" smtClean="0"/>
              <a:t>ethod </a:t>
            </a:r>
            <a:r>
              <a:rPr lang="en-US" sz="1600" b="1" dirty="0"/>
              <a:t>Consistency</a:t>
            </a:r>
          </a:p>
        </p:txBody>
      </p:sp>
      <p:sp>
        <p:nvSpPr>
          <p:cNvPr id="15" name="TextBox 14"/>
          <p:cNvSpPr txBox="1"/>
          <p:nvPr/>
        </p:nvSpPr>
        <p:spPr>
          <a:xfrm>
            <a:off x="91145" y="1342335"/>
            <a:ext cx="4348979" cy="276999"/>
          </a:xfrm>
          <a:prstGeom prst="rect">
            <a:avLst/>
          </a:prstGeom>
          <a:noFill/>
        </p:spPr>
        <p:txBody>
          <a:bodyPr wrap="square">
            <a:spAutoFit/>
          </a:bodyPr>
          <a:lstStyle/>
          <a:p>
            <a:pPr algn="ctr" fontAlgn="auto">
              <a:spcBef>
                <a:spcPts val="0"/>
              </a:spcBef>
              <a:spcAft>
                <a:spcPts val="0"/>
              </a:spcAft>
              <a:defRPr/>
            </a:pPr>
            <a:r>
              <a:rPr lang="en-US" sz="1200" i="1" dirty="0"/>
              <a:t>NAVD 88 v. Orthometric Heights obtained with GEOID12B (h-N)</a:t>
            </a:r>
            <a:endParaRPr lang="en-US" sz="1200" i="1" dirty="0">
              <a:solidFill>
                <a:srgbClr val="000000"/>
              </a:solidFill>
              <a:latin typeface="Calibri"/>
            </a:endParaRPr>
          </a:p>
        </p:txBody>
      </p:sp>
    </p:spTree>
    <p:extLst>
      <p:ext uri="{BB962C8B-B14F-4D97-AF65-F5344CB8AC3E}">
        <p14:creationId xmlns:p14="http://schemas.microsoft.com/office/powerpoint/2010/main" val="8887649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Freeform 6"/>
          <p:cNvSpPr/>
          <p:nvPr/>
        </p:nvSpPr>
        <p:spPr>
          <a:xfrm>
            <a:off x="3435658" y="1029810"/>
            <a:ext cx="4918229" cy="3586578"/>
          </a:xfrm>
          <a:custGeom>
            <a:avLst/>
            <a:gdLst>
              <a:gd name="connsiteX0" fmla="*/ 1287262 w 4918229"/>
              <a:gd name="connsiteY0" fmla="*/ 0 h 3586578"/>
              <a:gd name="connsiteX1" fmla="*/ 0 w 4918229"/>
              <a:gd name="connsiteY1" fmla="*/ 3107184 h 3586578"/>
              <a:gd name="connsiteX2" fmla="*/ 461639 w 4918229"/>
              <a:gd name="connsiteY2" fmla="*/ 3258105 h 3586578"/>
              <a:gd name="connsiteX3" fmla="*/ 949911 w 4918229"/>
              <a:gd name="connsiteY3" fmla="*/ 3409025 h 3586578"/>
              <a:gd name="connsiteX4" fmla="*/ 1438183 w 4918229"/>
              <a:gd name="connsiteY4" fmla="*/ 3497802 h 3586578"/>
              <a:gd name="connsiteX5" fmla="*/ 1961965 w 4918229"/>
              <a:gd name="connsiteY5" fmla="*/ 3586578 h 3586578"/>
              <a:gd name="connsiteX6" fmla="*/ 2672179 w 4918229"/>
              <a:gd name="connsiteY6" fmla="*/ 3586578 h 3586578"/>
              <a:gd name="connsiteX7" fmla="*/ 3124940 w 4918229"/>
              <a:gd name="connsiteY7" fmla="*/ 3559945 h 3586578"/>
              <a:gd name="connsiteX8" fmla="*/ 4074851 w 4918229"/>
              <a:gd name="connsiteY8" fmla="*/ 3382392 h 3586578"/>
              <a:gd name="connsiteX9" fmla="*/ 4918229 w 4918229"/>
              <a:gd name="connsiteY9" fmla="*/ 3098307 h 3586578"/>
              <a:gd name="connsiteX10" fmla="*/ 3630967 w 4918229"/>
              <a:gd name="connsiteY10" fmla="*/ 26633 h 3586578"/>
              <a:gd name="connsiteX11" fmla="*/ 3151573 w 4918229"/>
              <a:gd name="connsiteY11" fmla="*/ 159798 h 3586578"/>
              <a:gd name="connsiteX12" fmla="*/ 2681057 w 4918229"/>
              <a:gd name="connsiteY12" fmla="*/ 239697 h 3586578"/>
              <a:gd name="connsiteX13" fmla="*/ 2201662 w 4918229"/>
              <a:gd name="connsiteY13" fmla="*/ 239697 h 3586578"/>
              <a:gd name="connsiteX14" fmla="*/ 1757779 w 4918229"/>
              <a:gd name="connsiteY14" fmla="*/ 150920 h 3586578"/>
              <a:gd name="connsiteX15" fmla="*/ 1287262 w 4918229"/>
              <a:gd name="connsiteY15" fmla="*/ 0 h 358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18229" h="3586578">
                <a:moveTo>
                  <a:pt x="1287262" y="0"/>
                </a:moveTo>
                <a:lnTo>
                  <a:pt x="0" y="3107184"/>
                </a:lnTo>
                <a:lnTo>
                  <a:pt x="461639" y="3258105"/>
                </a:lnTo>
                <a:lnTo>
                  <a:pt x="949911" y="3409025"/>
                </a:lnTo>
                <a:lnTo>
                  <a:pt x="1438183" y="3497802"/>
                </a:lnTo>
                <a:lnTo>
                  <a:pt x="1961965" y="3586578"/>
                </a:lnTo>
                <a:lnTo>
                  <a:pt x="2672179" y="3586578"/>
                </a:lnTo>
                <a:lnTo>
                  <a:pt x="3124940" y="3559945"/>
                </a:lnTo>
                <a:lnTo>
                  <a:pt x="4074851" y="3382392"/>
                </a:lnTo>
                <a:lnTo>
                  <a:pt x="4918229" y="3098307"/>
                </a:lnTo>
                <a:lnTo>
                  <a:pt x="3630967" y="26633"/>
                </a:lnTo>
                <a:lnTo>
                  <a:pt x="3151573" y="159798"/>
                </a:lnTo>
                <a:lnTo>
                  <a:pt x="2681057" y="239697"/>
                </a:lnTo>
                <a:lnTo>
                  <a:pt x="2201662" y="239697"/>
                </a:lnTo>
                <a:lnTo>
                  <a:pt x="1757779" y="150920"/>
                </a:lnTo>
                <a:lnTo>
                  <a:pt x="1287262" y="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05979"/>
            <a:ext cx="9144000" cy="857250"/>
          </a:xfrm>
        </p:spPr>
        <p:txBody>
          <a:bodyPr>
            <a:normAutofit/>
          </a:bodyPr>
          <a:lstStyle/>
          <a:p>
            <a:r>
              <a:rPr lang="en-US" sz="3200" dirty="0"/>
              <a:t>GRAV-D in Alaska</a:t>
            </a:r>
            <a:endParaRPr lang="en-US" sz="3200" b="1" dirty="0"/>
          </a:p>
        </p:txBody>
      </p:sp>
      <p:pic>
        <p:nvPicPr>
          <p:cNvPr id="4" name="Picture 3"/>
          <p:cNvPicPr>
            <a:picLocks noChangeAspect="1"/>
          </p:cNvPicPr>
          <p:nvPr/>
        </p:nvPicPr>
        <p:blipFill rotWithShape="1">
          <a:blip r:embed="rId4"/>
          <a:srcRect l="31462"/>
          <a:stretch/>
        </p:blipFill>
        <p:spPr>
          <a:xfrm>
            <a:off x="243840" y="924559"/>
            <a:ext cx="2771444" cy="2393633"/>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0189" t="15437" r="18828" b="7143"/>
          <a:stretch>
            <a:fillRect/>
          </a:stretch>
        </p:blipFill>
        <p:spPr bwMode="auto">
          <a:xfrm>
            <a:off x="3190022" y="924559"/>
            <a:ext cx="5691087" cy="38506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Freeform 2"/>
          <p:cNvSpPr/>
          <p:nvPr/>
        </p:nvSpPr>
        <p:spPr>
          <a:xfrm>
            <a:off x="967666" y="958788"/>
            <a:ext cx="1731145" cy="1802167"/>
          </a:xfrm>
          <a:custGeom>
            <a:avLst/>
            <a:gdLst>
              <a:gd name="connsiteX0" fmla="*/ 1438182 w 1731145"/>
              <a:gd name="connsiteY0" fmla="*/ 213064 h 1802167"/>
              <a:gd name="connsiteX1" fmla="*/ 754602 w 1731145"/>
              <a:gd name="connsiteY1" fmla="*/ 0 h 1802167"/>
              <a:gd name="connsiteX2" fmla="*/ 186431 w 1731145"/>
              <a:gd name="connsiteY2" fmla="*/ 0 h 1802167"/>
              <a:gd name="connsiteX3" fmla="*/ 168675 w 1731145"/>
              <a:gd name="connsiteY3" fmla="*/ 435006 h 1802167"/>
              <a:gd name="connsiteX4" fmla="*/ 0 w 1731145"/>
              <a:gd name="connsiteY4" fmla="*/ 426129 h 1802167"/>
              <a:gd name="connsiteX5" fmla="*/ 0 w 1731145"/>
              <a:gd name="connsiteY5" fmla="*/ 683581 h 1802167"/>
              <a:gd name="connsiteX6" fmla="*/ 71021 w 1731145"/>
              <a:gd name="connsiteY6" fmla="*/ 932156 h 1802167"/>
              <a:gd name="connsiteX7" fmla="*/ 470516 w 1731145"/>
              <a:gd name="connsiteY7" fmla="*/ 878890 h 1802167"/>
              <a:gd name="connsiteX8" fmla="*/ 497149 w 1731145"/>
              <a:gd name="connsiteY8" fmla="*/ 1118587 h 1802167"/>
              <a:gd name="connsiteX9" fmla="*/ 523782 w 1731145"/>
              <a:gd name="connsiteY9" fmla="*/ 1402672 h 1802167"/>
              <a:gd name="connsiteX10" fmla="*/ 790112 w 1731145"/>
              <a:gd name="connsiteY10" fmla="*/ 1802167 h 1802167"/>
              <a:gd name="connsiteX11" fmla="*/ 1012054 w 1731145"/>
              <a:gd name="connsiteY11" fmla="*/ 1606859 h 1802167"/>
              <a:gd name="connsiteX12" fmla="*/ 1012054 w 1731145"/>
              <a:gd name="connsiteY12" fmla="*/ 1580226 h 1802167"/>
              <a:gd name="connsiteX13" fmla="*/ 1225118 w 1731145"/>
              <a:gd name="connsiteY13" fmla="*/ 1562470 h 1802167"/>
              <a:gd name="connsiteX14" fmla="*/ 1402672 w 1731145"/>
              <a:gd name="connsiteY14" fmla="*/ 1775534 h 1802167"/>
              <a:gd name="connsiteX15" fmla="*/ 1731145 w 1731145"/>
              <a:gd name="connsiteY15" fmla="*/ 1526960 h 1802167"/>
              <a:gd name="connsiteX16" fmla="*/ 1580225 w 1731145"/>
              <a:gd name="connsiteY16" fmla="*/ 1349406 h 1802167"/>
              <a:gd name="connsiteX17" fmla="*/ 1402672 w 1731145"/>
              <a:gd name="connsiteY17" fmla="*/ 1305018 h 1802167"/>
              <a:gd name="connsiteX18" fmla="*/ 1393794 w 1731145"/>
              <a:gd name="connsiteY18" fmla="*/ 1083076 h 1802167"/>
              <a:gd name="connsiteX19" fmla="*/ 1429305 w 1731145"/>
              <a:gd name="connsiteY19" fmla="*/ 1083076 h 1802167"/>
              <a:gd name="connsiteX20" fmla="*/ 1438182 w 1731145"/>
              <a:gd name="connsiteY20" fmla="*/ 772358 h 1802167"/>
              <a:gd name="connsiteX21" fmla="*/ 1420427 w 1731145"/>
              <a:gd name="connsiteY21" fmla="*/ 754602 h 1802167"/>
              <a:gd name="connsiteX22" fmla="*/ 1438182 w 1731145"/>
              <a:gd name="connsiteY22" fmla="*/ 213064 h 180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31145" h="1802167">
                <a:moveTo>
                  <a:pt x="1438182" y="213064"/>
                </a:moveTo>
                <a:lnTo>
                  <a:pt x="754602" y="0"/>
                </a:lnTo>
                <a:lnTo>
                  <a:pt x="186431" y="0"/>
                </a:lnTo>
                <a:lnTo>
                  <a:pt x="168675" y="435006"/>
                </a:lnTo>
                <a:lnTo>
                  <a:pt x="0" y="426129"/>
                </a:lnTo>
                <a:lnTo>
                  <a:pt x="0" y="683581"/>
                </a:lnTo>
                <a:lnTo>
                  <a:pt x="71021" y="932156"/>
                </a:lnTo>
                <a:lnTo>
                  <a:pt x="470516" y="878890"/>
                </a:lnTo>
                <a:lnTo>
                  <a:pt x="497149" y="1118587"/>
                </a:lnTo>
                <a:lnTo>
                  <a:pt x="523782" y="1402672"/>
                </a:lnTo>
                <a:lnTo>
                  <a:pt x="790112" y="1802167"/>
                </a:lnTo>
                <a:lnTo>
                  <a:pt x="1012054" y="1606859"/>
                </a:lnTo>
                <a:lnTo>
                  <a:pt x="1012054" y="1580226"/>
                </a:lnTo>
                <a:lnTo>
                  <a:pt x="1225118" y="1562470"/>
                </a:lnTo>
                <a:lnTo>
                  <a:pt x="1402672" y="1775534"/>
                </a:lnTo>
                <a:lnTo>
                  <a:pt x="1731145" y="1526960"/>
                </a:lnTo>
                <a:lnTo>
                  <a:pt x="1580225" y="1349406"/>
                </a:lnTo>
                <a:lnTo>
                  <a:pt x="1402672" y="1305018"/>
                </a:lnTo>
                <a:lnTo>
                  <a:pt x="1393794" y="1083076"/>
                </a:lnTo>
                <a:lnTo>
                  <a:pt x="1429305" y="1083076"/>
                </a:lnTo>
                <a:lnTo>
                  <a:pt x="1438182" y="772358"/>
                </a:lnTo>
                <a:lnTo>
                  <a:pt x="1420427" y="754602"/>
                </a:lnTo>
                <a:lnTo>
                  <a:pt x="1438182" y="213064"/>
                </a:lnTo>
                <a:close/>
              </a:path>
            </a:pathLst>
          </a:custGeom>
          <a:noFill/>
          <a:ln w="57150">
            <a:solidFill>
              <a:srgbClr val="0029F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rot="16200000">
            <a:off x="3693830" y="549588"/>
            <a:ext cx="153522" cy="2739166"/>
          </a:xfrm>
          <a:prstGeom prst="downArrow">
            <a:avLst/>
          </a:prstGeom>
          <a:solidFill>
            <a:srgbClr val="0029F5"/>
          </a:solidFill>
          <a:ln>
            <a:solidFill>
              <a:srgbClr val="0029F5"/>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06532" y="3576491"/>
            <a:ext cx="308349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Collection over mainland Alaska completed in 2018</a:t>
            </a:r>
          </a:p>
          <a:p>
            <a:endParaRPr lang="en-US" dirty="0"/>
          </a:p>
          <a:p>
            <a:pPr marL="285750" indent="-285750">
              <a:buFont typeface="Arial" panose="020B0604020202020204" pitchFamily="34" charset="0"/>
              <a:buChar char="•"/>
            </a:pPr>
            <a:r>
              <a:rPr lang="en-US" dirty="0"/>
              <a:t>Aleutians possible in 2020</a:t>
            </a:r>
          </a:p>
          <a:p>
            <a:endParaRPr lang="en-US" dirty="0"/>
          </a:p>
        </p:txBody>
      </p:sp>
      <p:sp>
        <p:nvSpPr>
          <p:cNvPr id="6" name="TextBox 5"/>
          <p:cNvSpPr txBox="1"/>
          <p:nvPr/>
        </p:nvSpPr>
        <p:spPr>
          <a:xfrm>
            <a:off x="8326791" y="4595856"/>
            <a:ext cx="457176" cy="246221"/>
          </a:xfrm>
          <a:prstGeom prst="rect">
            <a:avLst/>
          </a:prstGeom>
          <a:noFill/>
        </p:spPr>
        <p:txBody>
          <a:bodyPr wrap="none" rtlCol="0">
            <a:spAutoFit/>
          </a:bodyPr>
          <a:lstStyle/>
          <a:p>
            <a:r>
              <a:rPr lang="en-US" sz="1000" dirty="0">
                <a:solidFill>
                  <a:schemeClr val="tx1">
                    <a:lumMod val="65000"/>
                    <a:lumOff val="35000"/>
                  </a:schemeClr>
                </a:solidFill>
              </a:rPr>
              <a:t>mGal</a:t>
            </a:r>
          </a:p>
        </p:txBody>
      </p:sp>
      <p:sp>
        <p:nvSpPr>
          <p:cNvPr id="11" name="Rectangle 10"/>
          <p:cNvSpPr/>
          <p:nvPr/>
        </p:nvSpPr>
        <p:spPr>
          <a:xfrm>
            <a:off x="4572000" y="3775699"/>
            <a:ext cx="3631290" cy="646331"/>
          </a:xfrm>
          <a:prstGeom prst="rect">
            <a:avLst/>
          </a:prstGeom>
        </p:spPr>
        <p:txBody>
          <a:bodyPr wrap="square">
            <a:spAutoFit/>
          </a:bodyPr>
          <a:lstStyle/>
          <a:p>
            <a:pPr algn="ctr"/>
            <a:r>
              <a:rPr lang="en-US" dirty="0"/>
              <a:t>Contribution of GRAV-D airborne gravity to xGEOID17B</a:t>
            </a:r>
          </a:p>
        </p:txBody>
      </p:sp>
    </p:spTree>
    <p:extLst>
      <p:ext uri="{BB962C8B-B14F-4D97-AF65-F5344CB8AC3E}">
        <p14:creationId xmlns:p14="http://schemas.microsoft.com/office/powerpoint/2010/main" val="2445616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3105150" cy="3584972"/>
          </a:xfrm>
        </p:spPr>
        <p:txBody>
          <a:bodyPr>
            <a:normAutofit/>
          </a:bodyPr>
          <a:lstStyle/>
          <a:p>
            <a:r>
              <a:rPr lang="en-US" sz="3200" dirty="0"/>
              <a:t>Transition to a Gravimetric Geoid in Alaska</a:t>
            </a:r>
            <a:endParaRPr lang="en-US" sz="3200" b="1" dirty="0"/>
          </a:p>
        </p:txBody>
      </p:sp>
      <p:sp>
        <p:nvSpPr>
          <p:cNvPr id="6" name="Rectangle 5"/>
          <p:cNvSpPr/>
          <p:nvPr/>
        </p:nvSpPr>
        <p:spPr>
          <a:xfrm>
            <a:off x="3909973" y="4739759"/>
            <a:ext cx="4133247" cy="369332"/>
          </a:xfrm>
          <a:prstGeom prst="rect">
            <a:avLst/>
          </a:prstGeom>
        </p:spPr>
        <p:txBody>
          <a:bodyPr wrap="none">
            <a:spAutoFit/>
          </a:bodyPr>
          <a:lstStyle/>
          <a:p>
            <a:r>
              <a:rPr lang="en-US" altLang="en-US" i="1" dirty="0"/>
              <a:t>Gravimetric xGeoid16B – Hybrid Geoid12B</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5150" y="405164"/>
            <a:ext cx="5742895" cy="4320075"/>
          </a:xfrm>
          <a:prstGeom prst="rect">
            <a:avLst/>
          </a:prstGeom>
        </p:spPr>
      </p:pic>
      <p:sp>
        <p:nvSpPr>
          <p:cNvPr id="4" name="Oval 3"/>
          <p:cNvSpPr/>
          <p:nvPr/>
        </p:nvSpPr>
        <p:spPr>
          <a:xfrm>
            <a:off x="6048375" y="1800225"/>
            <a:ext cx="45720" cy="4572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2513676" y="1832610"/>
            <a:ext cx="3534699" cy="2345979"/>
          </a:xfrm>
          <a:prstGeom prst="straightConnector1">
            <a:avLst/>
          </a:prstGeom>
          <a:ln w="9525">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784359" y="3990136"/>
            <a:ext cx="2834640" cy="1046440"/>
          </a:xfrm>
          <a:prstGeom prst="rect">
            <a:avLst/>
          </a:prstGeom>
          <a:noFill/>
        </p:spPr>
        <p:txBody>
          <a:bodyPr wrap="square" rtlCol="0">
            <a:spAutoFit/>
          </a:bodyPr>
          <a:lstStyle/>
          <a:p>
            <a:r>
              <a:rPr lang="en-US" dirty="0"/>
              <a:t>Fairbanks, Alaska</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489948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normAutofit/>
          </a:bodyPr>
          <a:lstStyle/>
          <a:p>
            <a:r>
              <a:rPr lang="en-US" sz="3200" dirty="0"/>
              <a:t>Case Study Location: Fairbanks, Alaska</a:t>
            </a:r>
            <a:endParaRPr lang="en-US" sz="3200" b="1" dirty="0"/>
          </a:p>
        </p:txBody>
      </p:sp>
      <p:pic>
        <p:nvPicPr>
          <p:cNvPr id="12" name="Picture 2" descr="https://www.arcgis.com/sharing/rest/content/items/4cc05710aa9d4f5697f2593beff3effa/resources/ChenaLksProj__1482435541990__w1129.png"/>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1938"/>
          <a:stretch/>
        </p:blipFill>
        <p:spPr bwMode="auto">
          <a:xfrm>
            <a:off x="1667297" y="868656"/>
            <a:ext cx="7476703" cy="4274844"/>
          </a:xfrm>
          <a:prstGeom prst="rect">
            <a:avLst/>
          </a:prstGeom>
          <a:extLst>
            <a:ext uri="{909E8E84-426E-40DD-AFC4-6F175D3DCCD1}">
              <a14:hiddenFill xmlns:a14="http://schemas.microsoft.com/office/drawing/2010/main">
                <a:solidFill>
                  <a:srgbClr val="FFFFFF"/>
                </a:solidFill>
              </a14:hiddenFill>
            </a:ext>
          </a:extLst>
        </p:spPr>
      </p:pic>
      <p:sp>
        <p:nvSpPr>
          <p:cNvPr id="13" name="Rectangle 12"/>
          <p:cNvSpPr/>
          <p:nvPr/>
        </p:nvSpPr>
        <p:spPr>
          <a:xfrm>
            <a:off x="3317176" y="4681835"/>
            <a:ext cx="4176944" cy="461665"/>
          </a:xfrm>
          <a:prstGeom prst="rect">
            <a:avLst/>
          </a:prstGeom>
        </p:spPr>
        <p:txBody>
          <a:bodyPr wrap="square">
            <a:spAutoFit/>
          </a:bodyPr>
          <a:lstStyle/>
          <a:p>
            <a:pPr algn="ctr"/>
            <a:r>
              <a:rPr lang="en-US" sz="1200" i="1" dirty="0"/>
              <a:t>Chena River Lakes Project Layout. Source: US Army COE Letter Report 27, modified from USGS WRI Report 00-4227.</a:t>
            </a:r>
            <a:endParaRPr lang="en-US" sz="1200" dirty="0"/>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77" y="2972987"/>
            <a:ext cx="2599005" cy="1761548"/>
          </a:xfrm>
          <a:prstGeom prst="rect">
            <a:avLst/>
          </a:prstGeom>
          <a:ln>
            <a:solidFill>
              <a:schemeClr val="tx1"/>
            </a:solidFill>
          </a:ln>
          <a:effectLst>
            <a:outerShdw blurRad="292100" dist="139700" dir="2700000" algn="tl" rotWithShape="0">
              <a:srgbClr val="333333">
                <a:alpha val="65000"/>
              </a:srgbClr>
            </a:outerShdw>
          </a:effectLst>
        </p:spPr>
      </p:pic>
      <p:sp>
        <p:nvSpPr>
          <p:cNvPr id="11" name="Rectangle 10"/>
          <p:cNvSpPr/>
          <p:nvPr/>
        </p:nvSpPr>
        <p:spPr>
          <a:xfrm>
            <a:off x="88777" y="4488671"/>
            <a:ext cx="2599005" cy="215444"/>
          </a:xfrm>
          <a:prstGeom prst="rect">
            <a:avLst/>
          </a:prstGeom>
        </p:spPr>
        <p:txBody>
          <a:bodyPr wrap="square">
            <a:spAutoFit/>
          </a:bodyPr>
          <a:lstStyle/>
          <a:p>
            <a:pPr algn="ctr"/>
            <a:r>
              <a:rPr lang="en-US" sz="800" b="1" i="1" dirty="0">
                <a:solidFill>
                  <a:schemeClr val="bg1"/>
                </a:solidFill>
              </a:rPr>
              <a:t>Alaska Digital Archives, Elmer E. </a:t>
            </a:r>
            <a:r>
              <a:rPr lang="en-US" sz="800" b="1" i="1" dirty="0" err="1">
                <a:solidFill>
                  <a:schemeClr val="bg1"/>
                </a:solidFill>
              </a:rPr>
              <a:t>Rasmuson</a:t>
            </a:r>
            <a:r>
              <a:rPr lang="en-US" sz="800" b="1" i="1" dirty="0">
                <a:solidFill>
                  <a:schemeClr val="bg1"/>
                </a:solidFill>
              </a:rPr>
              <a:t> Library, UAF</a:t>
            </a:r>
            <a:endParaRPr lang="en-US" sz="800" b="1" dirty="0">
              <a:solidFill>
                <a:schemeClr val="bg1"/>
              </a:solidFill>
            </a:endParaRPr>
          </a:p>
        </p:txBody>
      </p:sp>
      <p:cxnSp>
        <p:nvCxnSpPr>
          <p:cNvPr id="17" name="Straight Arrow Connector 16"/>
          <p:cNvCxnSpPr>
            <a:endCxn id="10" idx="3"/>
          </p:cNvCxnSpPr>
          <p:nvPr/>
        </p:nvCxnSpPr>
        <p:spPr>
          <a:xfrm flipH="1">
            <a:off x="2687782" y="1846555"/>
            <a:ext cx="2132793" cy="2007206"/>
          </a:xfrm>
          <a:prstGeom prst="straightConnector1">
            <a:avLst/>
          </a:prstGeom>
          <a:ln>
            <a:headEnd type="oval" w="med" len="med"/>
            <a:tailEnd type="oval" w="med" len="med"/>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42000" y="891903"/>
            <a:ext cx="2393987" cy="2677656"/>
          </a:xfrm>
          <a:prstGeom prst="rect">
            <a:avLst/>
          </a:prstGeom>
          <a:noFill/>
        </p:spPr>
        <p:txBody>
          <a:bodyPr wrap="square" rtlCol="0">
            <a:spAutoFit/>
          </a:bodyPr>
          <a:lstStyle/>
          <a:p>
            <a:pPr marL="285750" indent="-285750">
              <a:buFont typeface="Arial" panose="020B0604020202020204" pitchFamily="34" charset="0"/>
              <a:buChar char="•"/>
            </a:pPr>
            <a:r>
              <a:rPr lang="en-US" dirty="0"/>
              <a:t>Population: </a:t>
            </a:r>
          </a:p>
          <a:p>
            <a:r>
              <a:rPr lang="en-US" dirty="0"/>
              <a:t>	14,000 1960s</a:t>
            </a:r>
          </a:p>
          <a:p>
            <a:r>
              <a:rPr lang="en-US" dirty="0"/>
              <a:t>   	31,644 today</a:t>
            </a:r>
          </a:p>
          <a:p>
            <a:endParaRPr lang="en-US" sz="800" dirty="0"/>
          </a:p>
          <a:p>
            <a:pPr marL="285750" indent="-285750">
              <a:buFont typeface="Arial" panose="020B0604020202020204" pitchFamily="34" charset="0"/>
              <a:buChar char="•"/>
            </a:pPr>
            <a:r>
              <a:rPr lang="en-US" dirty="0"/>
              <a:t>1967 Flood</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1973-79 Flood Control Project</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9" name="Rectangle 18"/>
          <p:cNvSpPr/>
          <p:nvPr/>
        </p:nvSpPr>
        <p:spPr>
          <a:xfrm>
            <a:off x="1061907" y="4189985"/>
            <a:ext cx="652743" cy="369332"/>
          </a:xfrm>
          <a:prstGeom prst="rect">
            <a:avLst/>
          </a:prstGeom>
        </p:spPr>
        <p:txBody>
          <a:bodyPr wrap="none">
            <a:spAutoFit/>
          </a:bodyPr>
          <a:lstStyle/>
          <a:p>
            <a:r>
              <a:rPr lang="en-US" b="1" dirty="0">
                <a:solidFill>
                  <a:schemeClr val="bg1"/>
                </a:solidFill>
              </a:rPr>
              <a:t>1967</a:t>
            </a:r>
          </a:p>
        </p:txBody>
      </p:sp>
    </p:spTree>
    <p:extLst>
      <p:ext uri="{BB962C8B-B14F-4D97-AF65-F5344CB8AC3E}">
        <p14:creationId xmlns:p14="http://schemas.microsoft.com/office/powerpoint/2010/main" val="1260683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normAutofit/>
          </a:bodyPr>
          <a:lstStyle/>
          <a:p>
            <a:r>
              <a:rPr lang="en-US" sz="3200" dirty="0"/>
              <a:t>…a continuation of NSRS improvements</a:t>
            </a:r>
            <a:endParaRPr lang="en-US" sz="3200" b="1" dirty="0"/>
          </a:p>
        </p:txBody>
      </p:sp>
      <p:sp>
        <p:nvSpPr>
          <p:cNvPr id="14" name="TextBox 13"/>
          <p:cNvSpPr txBox="1"/>
          <p:nvPr/>
        </p:nvSpPr>
        <p:spPr>
          <a:xfrm>
            <a:off x="1493287" y="974060"/>
            <a:ext cx="1332416" cy="338554"/>
          </a:xfrm>
          <a:prstGeom prst="rect">
            <a:avLst/>
          </a:prstGeom>
          <a:noFill/>
        </p:spPr>
        <p:txBody>
          <a:bodyPr wrap="none" rtlCol="0">
            <a:spAutoFit/>
          </a:bodyPr>
          <a:lstStyle/>
          <a:p>
            <a:r>
              <a:rPr lang="en-US" sz="1600" b="1" dirty="0"/>
              <a:t>Pre- NAVD 88</a:t>
            </a:r>
          </a:p>
        </p:txBody>
      </p:sp>
      <p:pic>
        <p:nvPicPr>
          <p:cNvPr id="16" name="Picture 4" descr="Alaska_NAVD88-NGVD29_Fairbanks"/>
          <p:cNvPicPr>
            <a:picLocks noChangeAspect="1" noChangeArrowheads="1"/>
          </p:cNvPicPr>
          <p:nvPr/>
        </p:nvPicPr>
        <p:blipFill rotWithShape="1">
          <a:blip r:embed="rId4">
            <a:extLst>
              <a:ext uri="{28A0092B-C50C-407E-A947-70E740481C1C}">
                <a14:useLocalDpi xmlns:a14="http://schemas.microsoft.com/office/drawing/2010/main" val="0"/>
              </a:ext>
            </a:extLst>
          </a:blip>
          <a:srcRect l="23856" b="17451"/>
          <a:stretch/>
        </p:blipFill>
        <p:spPr bwMode="auto">
          <a:xfrm>
            <a:off x="275210" y="1274696"/>
            <a:ext cx="3768571" cy="3064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258429" y="1178451"/>
            <a:ext cx="950901" cy="369332"/>
          </a:xfrm>
          <a:prstGeom prst="rect">
            <a:avLst/>
          </a:prstGeom>
          <a:noFill/>
        </p:spPr>
        <p:txBody>
          <a:bodyPr wrap="none" rtlCol="0">
            <a:spAutoFit/>
          </a:bodyPr>
          <a:lstStyle/>
          <a:p>
            <a:r>
              <a:rPr lang="en-US" b="1" dirty="0">
                <a:solidFill>
                  <a:srgbClr val="C00000"/>
                </a:solidFill>
              </a:rPr>
              <a:t>“</a:t>
            </a:r>
            <a:r>
              <a:rPr lang="en-US" sz="1600" b="1" dirty="0">
                <a:solidFill>
                  <a:srgbClr val="C00000"/>
                </a:solidFill>
              </a:rPr>
              <a:t>           </a:t>
            </a:r>
            <a:r>
              <a:rPr lang="en-US" b="1" dirty="0">
                <a:solidFill>
                  <a:srgbClr val="C00000"/>
                </a:solidFill>
              </a:rPr>
              <a:t> ”</a:t>
            </a:r>
          </a:p>
        </p:txBody>
      </p:sp>
      <p:sp>
        <p:nvSpPr>
          <p:cNvPr id="4" name="Rectangle 3"/>
          <p:cNvSpPr/>
          <p:nvPr/>
        </p:nvSpPr>
        <p:spPr>
          <a:xfrm>
            <a:off x="257755" y="1326614"/>
            <a:ext cx="1198485" cy="246221"/>
          </a:xfrm>
          <a:prstGeom prst="rect">
            <a:avLst/>
          </a:prstGeom>
        </p:spPr>
        <p:txBody>
          <a:bodyPr wrap="square">
            <a:spAutoFit/>
          </a:bodyPr>
          <a:lstStyle/>
          <a:p>
            <a:r>
              <a:rPr lang="en-US" sz="1000" b="1" i="1" dirty="0">
                <a:solidFill>
                  <a:schemeClr val="bg1"/>
                </a:solidFill>
              </a:rPr>
              <a:t>M. Dennis, 2014</a:t>
            </a:r>
          </a:p>
        </p:txBody>
      </p:sp>
      <p:sp>
        <p:nvSpPr>
          <p:cNvPr id="7" name="Rectangle 6"/>
          <p:cNvSpPr/>
          <p:nvPr/>
        </p:nvSpPr>
        <p:spPr>
          <a:xfrm>
            <a:off x="-195307" y="4375685"/>
            <a:ext cx="4960307" cy="646331"/>
          </a:xfrm>
          <a:prstGeom prst="rect">
            <a:avLst/>
          </a:prstGeom>
        </p:spPr>
        <p:txBody>
          <a:bodyPr wrap="square">
            <a:spAutoFit/>
          </a:bodyPr>
          <a:lstStyle/>
          <a:p>
            <a:pPr algn="ctr"/>
            <a:r>
              <a:rPr lang="en-US" dirty="0"/>
              <a:t>1977 </a:t>
            </a:r>
            <a:r>
              <a:rPr lang="en-US" i="1" dirty="0"/>
              <a:t>partial</a:t>
            </a:r>
            <a:r>
              <a:rPr lang="en-US" dirty="0"/>
              <a:t> adjustment differed from 1966 adjustment by &gt;2 feet in downtown Fairbanks</a:t>
            </a:r>
          </a:p>
        </p:txBody>
      </p:sp>
      <p:pic>
        <p:nvPicPr>
          <p:cNvPr id="20" name="Picture 4" descr="AK_N12A_GPSBMS_Fairbanks"/>
          <p:cNvPicPr>
            <a:picLocks noChangeAspect="1" noChangeArrowheads="1"/>
          </p:cNvPicPr>
          <p:nvPr/>
        </p:nvPicPr>
        <p:blipFill rotWithShape="1">
          <a:blip r:embed="rId5">
            <a:extLst>
              <a:ext uri="{28A0092B-C50C-407E-A947-70E740481C1C}">
                <a14:useLocalDpi xmlns:a14="http://schemas.microsoft.com/office/drawing/2010/main" val="0"/>
              </a:ext>
            </a:extLst>
          </a:blip>
          <a:srcRect l="25577" t="12735" r="6548" b="8193"/>
          <a:stretch/>
        </p:blipFill>
        <p:spPr bwMode="auto">
          <a:xfrm>
            <a:off x="5247799" y="1274696"/>
            <a:ext cx="3283404" cy="306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7503593" y="1569304"/>
            <a:ext cx="1050288" cy="246221"/>
          </a:xfrm>
          <a:prstGeom prst="rect">
            <a:avLst/>
          </a:prstGeom>
        </p:spPr>
        <p:txBody>
          <a:bodyPr wrap="none">
            <a:spAutoFit/>
          </a:bodyPr>
          <a:lstStyle/>
          <a:p>
            <a:r>
              <a:rPr lang="en-US" altLang="en-US" sz="1000" b="1" i="1" dirty="0"/>
              <a:t>D. </a:t>
            </a:r>
            <a:r>
              <a:rPr lang="en-US" altLang="en-US" sz="1000" b="1" i="1" dirty="0" err="1"/>
              <a:t>Zilkoski</a:t>
            </a:r>
            <a:r>
              <a:rPr lang="en-US" altLang="en-US" sz="1000" b="1" i="1" dirty="0"/>
              <a:t>, 2014</a:t>
            </a:r>
            <a:endParaRPr lang="en-US" sz="1000" i="1" dirty="0"/>
          </a:p>
        </p:txBody>
      </p:sp>
      <p:sp>
        <p:nvSpPr>
          <p:cNvPr id="23" name="TextBox 22"/>
          <p:cNvSpPr txBox="1"/>
          <p:nvPr/>
        </p:nvSpPr>
        <p:spPr>
          <a:xfrm>
            <a:off x="6272248" y="974060"/>
            <a:ext cx="1397114" cy="338554"/>
          </a:xfrm>
          <a:prstGeom prst="rect">
            <a:avLst/>
          </a:prstGeom>
          <a:noFill/>
        </p:spPr>
        <p:txBody>
          <a:bodyPr wrap="none" rtlCol="0">
            <a:spAutoFit/>
          </a:bodyPr>
          <a:lstStyle/>
          <a:p>
            <a:r>
              <a:rPr lang="en-US" sz="1600" b="1" dirty="0"/>
              <a:t>NSRS of Today</a:t>
            </a:r>
          </a:p>
        </p:txBody>
      </p:sp>
      <p:sp>
        <p:nvSpPr>
          <p:cNvPr id="24" name="Rectangle 23"/>
          <p:cNvSpPr/>
          <p:nvPr/>
        </p:nvSpPr>
        <p:spPr>
          <a:xfrm>
            <a:off x="4333613" y="4371183"/>
            <a:ext cx="4960307" cy="1200329"/>
          </a:xfrm>
          <a:prstGeom prst="rect">
            <a:avLst/>
          </a:prstGeom>
        </p:spPr>
        <p:txBody>
          <a:bodyPr wrap="square">
            <a:spAutoFit/>
          </a:bodyPr>
          <a:lstStyle/>
          <a:p>
            <a:pPr algn="ctr"/>
            <a:r>
              <a:rPr lang="en-US" dirty="0"/>
              <a:t>Hybrid GEOID12B </a:t>
            </a:r>
            <a:r>
              <a:rPr lang="en-US"/>
              <a:t>w/in </a:t>
            </a:r>
            <a:r>
              <a:rPr lang="en-US" smtClean="0"/>
              <a:t>2-3cm </a:t>
            </a:r>
            <a:r>
              <a:rPr lang="en-US" dirty="0"/>
              <a:t>of NAVD 88 marks</a:t>
            </a:r>
          </a:p>
          <a:p>
            <a:pPr algn="ctr"/>
            <a:r>
              <a:rPr lang="en-US" dirty="0"/>
              <a:t>Low gravimetric geoid slope (&lt;25 ppm)</a:t>
            </a:r>
          </a:p>
          <a:p>
            <a:pPr algn="ctr"/>
            <a:endParaRPr lang="en-US" dirty="0"/>
          </a:p>
          <a:p>
            <a:pPr algn="ctr"/>
            <a:r>
              <a:rPr lang="en-US" dirty="0"/>
              <a:t> </a:t>
            </a:r>
          </a:p>
        </p:txBody>
      </p:sp>
      <p:pic>
        <p:nvPicPr>
          <p:cNvPr id="25" name="Picture 24"/>
          <p:cNvPicPr>
            <a:picLocks noChangeAspect="1"/>
          </p:cNvPicPr>
          <p:nvPr/>
        </p:nvPicPr>
        <p:blipFill>
          <a:blip r:embed="rId6"/>
          <a:stretch>
            <a:fillRect/>
          </a:stretch>
        </p:blipFill>
        <p:spPr>
          <a:xfrm rot="406012">
            <a:off x="3906949" y="1537001"/>
            <a:ext cx="1210277" cy="1664858"/>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4065854" y="910308"/>
            <a:ext cx="1198456" cy="646331"/>
          </a:xfrm>
          <a:prstGeom prst="rect">
            <a:avLst/>
          </a:prstGeom>
        </p:spPr>
        <p:txBody>
          <a:bodyPr wrap="square">
            <a:spAutoFit/>
          </a:bodyPr>
          <a:lstStyle/>
          <a:p>
            <a:pPr algn="ctr"/>
            <a:r>
              <a:rPr lang="en-US" sz="1200" b="1" dirty="0"/>
              <a:t>2014 FIS Revision in NAVD 88</a:t>
            </a:r>
          </a:p>
        </p:txBody>
      </p:sp>
    </p:spTree>
    <p:extLst>
      <p:ext uri="{BB962C8B-B14F-4D97-AF65-F5344CB8AC3E}">
        <p14:creationId xmlns:p14="http://schemas.microsoft.com/office/powerpoint/2010/main" val="4154365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4457" y="399307"/>
            <a:ext cx="6139543" cy="4744194"/>
          </a:xfrm>
          <a:prstGeom prst="rect">
            <a:avLst/>
          </a:prstGeom>
        </p:spPr>
      </p:pic>
      <p:sp>
        <p:nvSpPr>
          <p:cNvPr id="4" name="Rectangle 3"/>
          <p:cNvSpPr/>
          <p:nvPr/>
        </p:nvSpPr>
        <p:spPr>
          <a:xfrm>
            <a:off x="5172891" y="4869373"/>
            <a:ext cx="1901221" cy="1444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65760" y="634604"/>
            <a:ext cx="2442754" cy="857250"/>
          </a:xfrm>
        </p:spPr>
        <p:txBody>
          <a:bodyPr>
            <a:normAutofit fontScale="90000"/>
          </a:bodyPr>
          <a:lstStyle/>
          <a:p>
            <a:r>
              <a:rPr lang="en-US" sz="3200" dirty="0"/>
              <a:t>Fairbanks 2017 Lidar</a:t>
            </a:r>
            <a:endParaRPr lang="en-US" sz="3200" b="1"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0181" t="94324" r="51409" b="2475"/>
          <a:stretch/>
        </p:blipFill>
        <p:spPr>
          <a:xfrm>
            <a:off x="5816059" y="4891802"/>
            <a:ext cx="516337" cy="151864"/>
          </a:xfrm>
          <a:prstGeom prst="rect">
            <a:avLst/>
          </a:prstGeom>
        </p:spPr>
      </p:pic>
      <p:sp>
        <p:nvSpPr>
          <p:cNvPr id="11" name="TextBox 10"/>
          <p:cNvSpPr txBox="1"/>
          <p:nvPr/>
        </p:nvSpPr>
        <p:spPr>
          <a:xfrm>
            <a:off x="365760" y="2068606"/>
            <a:ext cx="2834640" cy="2800767"/>
          </a:xfrm>
          <a:prstGeom prst="rect">
            <a:avLst/>
          </a:prstGeom>
          <a:noFill/>
        </p:spPr>
        <p:txBody>
          <a:bodyPr wrap="square" rtlCol="0">
            <a:spAutoFit/>
          </a:bodyPr>
          <a:lstStyle/>
          <a:p>
            <a:pPr marL="285750" indent="-285750">
              <a:buFont typeface="Arial" panose="020B0604020202020204" pitchFamily="34" charset="0"/>
              <a:buChar char="•"/>
            </a:pPr>
            <a:r>
              <a:rPr lang="en-US" dirty="0"/>
              <a:t>2017 3DEP Project</a:t>
            </a:r>
          </a:p>
          <a:p>
            <a:endParaRPr lang="en-US" sz="800" dirty="0"/>
          </a:p>
          <a:p>
            <a:pPr marL="285750" indent="-285750">
              <a:buFont typeface="Arial" panose="020B0604020202020204" pitchFamily="34" charset="0"/>
              <a:buChar char="•"/>
            </a:pPr>
            <a:r>
              <a:rPr lang="en-US" dirty="0"/>
              <a:t>USGS/Borough/GVEA Partnership</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QL1 and QL2 </a:t>
            </a:r>
            <a:r>
              <a:rPr lang="en-US" dirty="0" err="1"/>
              <a:t>lidar</a:t>
            </a:r>
            <a:r>
              <a:rPr lang="en-US" dirty="0"/>
              <a:t>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Acquired to support range of applications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2" name="TextBox 11"/>
          <p:cNvSpPr txBox="1"/>
          <p:nvPr/>
        </p:nvSpPr>
        <p:spPr>
          <a:xfrm>
            <a:off x="7953778" y="2258190"/>
            <a:ext cx="679450" cy="276999"/>
          </a:xfrm>
          <a:prstGeom prst="rect">
            <a:avLst/>
          </a:prstGeom>
          <a:solidFill>
            <a:schemeClr val="bg1"/>
          </a:solidFill>
        </p:spPr>
        <p:txBody>
          <a:bodyPr wrap="square" rtlCol="0">
            <a:spAutoFit/>
          </a:bodyPr>
          <a:lstStyle/>
          <a:p>
            <a:r>
              <a:rPr lang="en-US" sz="1200" b="1" dirty="0"/>
              <a:t>130 m</a:t>
            </a:r>
          </a:p>
        </p:txBody>
      </p:sp>
      <p:sp>
        <p:nvSpPr>
          <p:cNvPr id="13" name="TextBox 12"/>
          <p:cNvSpPr txBox="1"/>
          <p:nvPr/>
        </p:nvSpPr>
        <p:spPr>
          <a:xfrm>
            <a:off x="7953778" y="1491854"/>
            <a:ext cx="679450" cy="276999"/>
          </a:xfrm>
          <a:prstGeom prst="rect">
            <a:avLst/>
          </a:prstGeom>
          <a:solidFill>
            <a:schemeClr val="bg1"/>
          </a:solidFill>
        </p:spPr>
        <p:txBody>
          <a:bodyPr wrap="square" rtlCol="0">
            <a:spAutoFit/>
          </a:bodyPr>
          <a:lstStyle/>
          <a:p>
            <a:r>
              <a:rPr lang="en-US" sz="1200" b="1" dirty="0"/>
              <a:t>240 m</a:t>
            </a:r>
          </a:p>
        </p:txBody>
      </p:sp>
      <p:sp>
        <p:nvSpPr>
          <p:cNvPr id="14" name="TextBox 13"/>
          <p:cNvSpPr txBox="1"/>
          <p:nvPr/>
        </p:nvSpPr>
        <p:spPr>
          <a:xfrm>
            <a:off x="7953778" y="712818"/>
            <a:ext cx="679450" cy="276999"/>
          </a:xfrm>
          <a:prstGeom prst="rect">
            <a:avLst/>
          </a:prstGeom>
          <a:solidFill>
            <a:schemeClr val="bg1"/>
          </a:solidFill>
        </p:spPr>
        <p:txBody>
          <a:bodyPr wrap="square" rtlCol="0">
            <a:spAutoFit/>
          </a:bodyPr>
          <a:lstStyle/>
          <a:p>
            <a:r>
              <a:rPr lang="en-US" sz="1200" b="1" dirty="0"/>
              <a:t>350 m</a:t>
            </a:r>
          </a:p>
        </p:txBody>
      </p:sp>
    </p:spTree>
    <p:extLst>
      <p:ext uri="{BB962C8B-B14F-4D97-AF65-F5344CB8AC3E}">
        <p14:creationId xmlns:p14="http://schemas.microsoft.com/office/powerpoint/2010/main" val="32039228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8598</TotalTime>
  <Words>1766</Words>
  <Application>Microsoft Office PowerPoint</Application>
  <PresentationFormat>On-screen Show (16:9)</PresentationFormat>
  <Paragraphs>180</Paragraphs>
  <Slides>13</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MS PGothic</vt:lpstr>
      <vt:lpstr>Arial</vt:lpstr>
      <vt:lpstr>Calibri</vt:lpstr>
      <vt:lpstr>Times New Roman</vt:lpstr>
      <vt:lpstr>Verdana</vt:lpstr>
      <vt:lpstr>Wingdings</vt:lpstr>
      <vt:lpstr>Office Theme</vt:lpstr>
      <vt:lpstr>NSRS Modernization Case Studies and User Perspectives Lidar Case Study - Alaska Geoid</vt:lpstr>
      <vt:lpstr>NSRS Modernization is a boon to Alaska: Access</vt:lpstr>
      <vt:lpstr>NSRS Modernization is a boon to Alaska: Reliability</vt:lpstr>
      <vt:lpstr>NSRS Modernization is a boon to Alaska: Consistency</vt:lpstr>
      <vt:lpstr>GRAV-D in Alaska</vt:lpstr>
      <vt:lpstr>Transition to a Gravimetric Geoid in Alaska</vt:lpstr>
      <vt:lpstr>Case Study Location: Fairbanks, Alaska</vt:lpstr>
      <vt:lpstr>…a continuation of NSRS improvements</vt:lpstr>
      <vt:lpstr>Fairbanks 2017 Lidar</vt:lpstr>
      <vt:lpstr>Improvements to Hydrologic Flow Models</vt:lpstr>
      <vt:lpstr>Improvements to Hydrologic Flow Models</vt:lpstr>
      <vt:lpstr>PowerPoint Presentation</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Simmons</dc:creator>
  <cp:lastModifiedBy>Nicole Kinsman</cp:lastModifiedBy>
  <cp:revision>117</cp:revision>
  <dcterms:created xsi:type="dcterms:W3CDTF">2017-02-03T22:38:58Z</dcterms:created>
  <dcterms:modified xsi:type="dcterms:W3CDTF">2019-05-17T16:16:46Z</dcterms:modified>
</cp:coreProperties>
</file>