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43.jpg" ContentType="image/jp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55" r:id="rId2"/>
    <p:sldMasterId id="2147483857" r:id="rId3"/>
    <p:sldMasterId id="2147483859" r:id="rId4"/>
  </p:sldMasterIdLst>
  <p:notesMasterIdLst>
    <p:notesMasterId r:id="rId165"/>
  </p:notesMasterIdLst>
  <p:handoutMasterIdLst>
    <p:handoutMasterId r:id="rId166"/>
  </p:handoutMasterIdLst>
  <p:sldIdLst>
    <p:sldId id="1715" r:id="rId5"/>
    <p:sldId id="1757" r:id="rId6"/>
    <p:sldId id="1758" r:id="rId7"/>
    <p:sldId id="2417" r:id="rId8"/>
    <p:sldId id="2418" r:id="rId9"/>
    <p:sldId id="2419" r:id="rId10"/>
    <p:sldId id="1912" r:id="rId11"/>
    <p:sldId id="2403" r:id="rId12"/>
    <p:sldId id="1940" r:id="rId13"/>
    <p:sldId id="1913" r:id="rId14"/>
    <p:sldId id="1915" r:id="rId15"/>
    <p:sldId id="1941" r:id="rId16"/>
    <p:sldId id="1916" r:id="rId17"/>
    <p:sldId id="1917" r:id="rId18"/>
    <p:sldId id="1919" r:id="rId19"/>
    <p:sldId id="2005" r:id="rId20"/>
    <p:sldId id="1924" r:id="rId21"/>
    <p:sldId id="2404" r:id="rId22"/>
    <p:sldId id="2407" r:id="rId23"/>
    <p:sldId id="2409" r:id="rId24"/>
    <p:sldId id="2408" r:id="rId25"/>
    <p:sldId id="2412" r:id="rId26"/>
    <p:sldId id="2405" r:id="rId27"/>
    <p:sldId id="2406" r:id="rId28"/>
    <p:sldId id="1944" r:id="rId29"/>
    <p:sldId id="2420" r:id="rId30"/>
    <p:sldId id="2422" r:id="rId31"/>
    <p:sldId id="2421" r:id="rId32"/>
    <p:sldId id="1925" r:id="rId33"/>
    <p:sldId id="1926" r:id="rId34"/>
    <p:sldId id="1897" r:id="rId35"/>
    <p:sldId id="1763" r:id="rId36"/>
    <p:sldId id="1797" r:id="rId37"/>
    <p:sldId id="1964" r:id="rId38"/>
    <p:sldId id="1983" r:id="rId39"/>
    <p:sldId id="2423" r:id="rId40"/>
    <p:sldId id="2424" r:id="rId41"/>
    <p:sldId id="2425" r:id="rId42"/>
    <p:sldId id="2426" r:id="rId43"/>
    <p:sldId id="2427" r:id="rId44"/>
    <p:sldId id="2001" r:id="rId45"/>
    <p:sldId id="1996" r:id="rId46"/>
    <p:sldId id="2003" r:id="rId47"/>
    <p:sldId id="2004" r:id="rId48"/>
    <p:sldId id="1900" r:id="rId49"/>
    <p:sldId id="1777" r:id="rId50"/>
    <p:sldId id="1778" r:id="rId51"/>
    <p:sldId id="1901" r:id="rId52"/>
    <p:sldId id="1781" r:id="rId53"/>
    <p:sldId id="1903" r:id="rId54"/>
    <p:sldId id="1726" r:id="rId55"/>
    <p:sldId id="1727" r:id="rId56"/>
    <p:sldId id="1904" r:id="rId57"/>
    <p:sldId id="1729" r:id="rId58"/>
    <p:sldId id="1905" r:id="rId59"/>
    <p:sldId id="805" r:id="rId60"/>
    <p:sldId id="2385" r:id="rId61"/>
    <p:sldId id="1733" r:id="rId62"/>
    <p:sldId id="1906" r:id="rId63"/>
    <p:sldId id="1735" r:id="rId64"/>
    <p:sldId id="1736" r:id="rId65"/>
    <p:sldId id="1909" r:id="rId66"/>
    <p:sldId id="1747" r:id="rId67"/>
    <p:sldId id="1910" r:id="rId68"/>
    <p:sldId id="1749" r:id="rId69"/>
    <p:sldId id="1750" r:id="rId70"/>
    <p:sldId id="1751" r:id="rId71"/>
    <p:sldId id="1752" r:id="rId72"/>
    <p:sldId id="1985" r:id="rId73"/>
    <p:sldId id="1986" r:id="rId74"/>
    <p:sldId id="1430" r:id="rId75"/>
    <p:sldId id="1431" r:id="rId76"/>
    <p:sldId id="1432" r:id="rId77"/>
    <p:sldId id="1433" r:id="rId78"/>
    <p:sldId id="2388" r:id="rId79"/>
    <p:sldId id="1994" r:id="rId80"/>
    <p:sldId id="1991" r:id="rId81"/>
    <p:sldId id="1992" r:id="rId82"/>
    <p:sldId id="1993" r:id="rId83"/>
    <p:sldId id="1995" r:id="rId84"/>
    <p:sldId id="1434" r:id="rId85"/>
    <p:sldId id="2389" r:id="rId86"/>
    <p:sldId id="1437" r:id="rId87"/>
    <p:sldId id="1438" r:id="rId88"/>
    <p:sldId id="1439" r:id="rId89"/>
    <p:sldId id="1440" r:id="rId90"/>
    <p:sldId id="1441" r:id="rId91"/>
    <p:sldId id="1442" r:id="rId92"/>
    <p:sldId id="1443" r:id="rId93"/>
    <p:sldId id="1444" r:id="rId94"/>
    <p:sldId id="1445" r:id="rId95"/>
    <p:sldId id="1446" r:id="rId96"/>
    <p:sldId id="1447" r:id="rId97"/>
    <p:sldId id="1448" r:id="rId98"/>
    <p:sldId id="1449" r:id="rId99"/>
    <p:sldId id="1450" r:id="rId100"/>
    <p:sldId id="2390" r:id="rId101"/>
    <p:sldId id="1451" r:id="rId102"/>
    <p:sldId id="1452" r:id="rId103"/>
    <p:sldId id="1453" r:id="rId104"/>
    <p:sldId id="1455" r:id="rId105"/>
    <p:sldId id="1456" r:id="rId106"/>
    <p:sldId id="1457" r:id="rId107"/>
    <p:sldId id="1458" r:id="rId108"/>
    <p:sldId id="1459" r:id="rId109"/>
    <p:sldId id="1460" r:id="rId110"/>
    <p:sldId id="1461" r:id="rId111"/>
    <p:sldId id="1462" r:id="rId112"/>
    <p:sldId id="1463" r:id="rId113"/>
    <p:sldId id="1464" r:id="rId114"/>
    <p:sldId id="1465" r:id="rId115"/>
    <p:sldId id="1466" r:id="rId116"/>
    <p:sldId id="1467" r:id="rId117"/>
    <p:sldId id="1468" r:id="rId118"/>
    <p:sldId id="1469" r:id="rId119"/>
    <p:sldId id="1470" r:id="rId120"/>
    <p:sldId id="1471" r:id="rId121"/>
    <p:sldId id="1472" r:id="rId122"/>
    <p:sldId id="1473" r:id="rId123"/>
    <p:sldId id="1474" r:id="rId124"/>
    <p:sldId id="1475" r:id="rId125"/>
    <p:sldId id="1476" r:id="rId126"/>
    <p:sldId id="1477" r:id="rId127"/>
    <p:sldId id="1478" r:id="rId128"/>
    <p:sldId id="1479" r:id="rId129"/>
    <p:sldId id="1480" r:id="rId130"/>
    <p:sldId id="1481" r:id="rId131"/>
    <p:sldId id="1482" r:id="rId132"/>
    <p:sldId id="1484" r:id="rId133"/>
    <p:sldId id="1485" r:id="rId134"/>
    <p:sldId id="1486" r:id="rId135"/>
    <p:sldId id="1488" r:id="rId136"/>
    <p:sldId id="1564" r:id="rId137"/>
    <p:sldId id="2391" r:id="rId138"/>
    <p:sldId id="2402" r:id="rId139"/>
    <p:sldId id="2401" r:id="rId140"/>
    <p:sldId id="2392" r:id="rId141"/>
    <p:sldId id="273" r:id="rId142"/>
    <p:sldId id="269" r:id="rId143"/>
    <p:sldId id="270" r:id="rId144"/>
    <p:sldId id="271" r:id="rId145"/>
    <p:sldId id="259" r:id="rId146"/>
    <p:sldId id="266" r:id="rId147"/>
    <p:sldId id="280" r:id="rId148"/>
    <p:sldId id="268" r:id="rId149"/>
    <p:sldId id="284" r:id="rId150"/>
    <p:sldId id="285" r:id="rId151"/>
    <p:sldId id="283" r:id="rId152"/>
    <p:sldId id="275" r:id="rId153"/>
    <p:sldId id="262" r:id="rId154"/>
    <p:sldId id="276" r:id="rId155"/>
    <p:sldId id="277" r:id="rId156"/>
    <p:sldId id="278" r:id="rId157"/>
    <p:sldId id="279" r:id="rId158"/>
    <p:sldId id="2400" r:id="rId159"/>
    <p:sldId id="1551" r:id="rId160"/>
    <p:sldId id="1552" r:id="rId161"/>
    <p:sldId id="1553" r:id="rId162"/>
    <p:sldId id="1554" r:id="rId163"/>
    <p:sldId id="830" r:id="rId164"/>
  </p:sldIdLst>
  <p:sldSz cx="9144000" cy="6858000" type="screen4x3"/>
  <p:notesSz cx="9296400" cy="70104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592"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208">
          <p15:clr>
            <a:srgbClr val="A4A3A4"/>
          </p15:clr>
        </p15:guide>
        <p15:guide id="2" pos="29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C3C3"/>
    <a:srgbClr val="FFFFFF"/>
    <a:srgbClr val="393939"/>
    <a:srgbClr val="FFF200"/>
    <a:srgbClr val="D0CFD4"/>
    <a:srgbClr val="00B050"/>
    <a:srgbClr val="4F81BD"/>
    <a:srgbClr val="00B0F0"/>
    <a:srgbClr val="FFFF7D"/>
    <a:srgbClr val="FFF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6071" autoAdjust="0"/>
    <p:restoredTop sz="62632" autoAdjust="0"/>
  </p:normalViewPr>
  <p:slideViewPr>
    <p:cSldViewPr snapToGrid="0" snapToObjects="1">
      <p:cViewPr varScale="1">
        <p:scale>
          <a:sx n="78" d="100"/>
          <a:sy n="78" d="100"/>
        </p:scale>
        <p:origin x="1042" y="77"/>
      </p:cViewPr>
      <p:guideLst>
        <p:guide orient="horz" pos="2592"/>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3005"/>
    </p:cViewPr>
  </p:sorterViewPr>
  <p:notesViewPr>
    <p:cSldViewPr snapToGrid="0" snapToObjects="1">
      <p:cViewPr varScale="1">
        <p:scale>
          <a:sx n="53" d="100"/>
          <a:sy n="53" d="100"/>
        </p:scale>
        <p:origin x="-2874" y="-96"/>
      </p:cViewPr>
      <p:guideLst>
        <p:guide orient="horz" pos="2208"/>
        <p:guide pos="29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0"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slide" Target="slides/slide160.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4E7D2-7565-4BB2-9838-3506CEB0ED28}" type="doc">
      <dgm:prSet loTypeId="urn:microsoft.com/office/officeart/2005/8/layout/chevron1" loCatId="process" qsTypeId="urn:microsoft.com/office/officeart/2005/8/quickstyle/simple1" qsCatId="simple" csTypeId="urn:microsoft.com/office/officeart/2005/8/colors/accent1_2" csCatId="accent1" phldr="1"/>
      <dgm:spPr/>
    </dgm:pt>
    <dgm:pt modelId="{697DA56B-D265-479C-9FCD-9DBF258A5CE5}">
      <dgm:prSet phldrT="[Text]" custT="1"/>
      <dgm:spPr>
        <a:solidFill>
          <a:schemeClr val="accent6">
            <a:lumMod val="75000"/>
          </a:schemeClr>
        </a:solidFill>
        <a:ln>
          <a:solidFill>
            <a:schemeClr val="tx1"/>
          </a:solidFill>
        </a:ln>
      </dgm:spPr>
      <dgm:t>
        <a:bodyPr/>
        <a:lstStyle/>
        <a:p>
          <a:pPr algn="ctr"/>
          <a:r>
            <a:rPr lang="en-US" sz="2400" dirty="0">
              <a:solidFill>
                <a:schemeClr val="tx1"/>
              </a:solidFill>
            </a:rPr>
            <a:t>NAD27</a:t>
          </a:r>
          <a:endParaRPr lang="en-US" sz="2000" dirty="0">
            <a:solidFill>
              <a:schemeClr val="tx1"/>
            </a:solidFill>
          </a:endParaRPr>
        </a:p>
      </dgm:t>
    </dgm:pt>
    <dgm:pt modelId="{D2D55A34-5519-4579-906C-D4ED5D443770}" type="parTrans" cxnId="{F7B1D737-F1FA-498E-BB9B-4A22DC8E5553}">
      <dgm:prSet/>
      <dgm:spPr/>
      <dgm:t>
        <a:bodyPr/>
        <a:lstStyle/>
        <a:p>
          <a:pPr algn="ctr"/>
          <a:endParaRPr lang="en-US"/>
        </a:p>
      </dgm:t>
    </dgm:pt>
    <dgm:pt modelId="{C9661E72-7B6A-4DF4-A65E-C2E052618C17}" type="sibTrans" cxnId="{F7B1D737-F1FA-498E-BB9B-4A22DC8E5553}">
      <dgm:prSet/>
      <dgm:spPr/>
      <dgm:t>
        <a:bodyPr/>
        <a:lstStyle/>
        <a:p>
          <a:pPr algn="ctr"/>
          <a:endParaRPr lang="en-US"/>
        </a:p>
      </dgm:t>
    </dgm:pt>
    <dgm:pt modelId="{E081A86D-12A8-41E3-A3BE-C671A52D9376}">
      <dgm:prSet phldrT="[Text]" custT="1"/>
      <dgm:spPr>
        <a:solidFill>
          <a:srgbClr val="FBF616"/>
        </a:solidFill>
        <a:ln>
          <a:solidFill>
            <a:schemeClr val="tx1"/>
          </a:solidFill>
        </a:ln>
      </dgm:spPr>
      <dgm:t>
        <a:bodyPr/>
        <a:lstStyle/>
        <a:p>
          <a:pPr algn="ctr"/>
          <a:r>
            <a:rPr lang="en-US" sz="2400" dirty="0">
              <a:solidFill>
                <a:schemeClr val="tx1"/>
              </a:solidFill>
            </a:rPr>
            <a:t>NAD83 (1986)</a:t>
          </a:r>
        </a:p>
      </dgm:t>
    </dgm:pt>
    <dgm:pt modelId="{424BE90C-FA10-4EA6-A936-F75E800E373F}" type="parTrans" cxnId="{A0FF9B40-4C4B-4D21-8B41-F2E5C02E7955}">
      <dgm:prSet/>
      <dgm:spPr/>
      <dgm:t>
        <a:bodyPr/>
        <a:lstStyle/>
        <a:p>
          <a:pPr algn="ctr"/>
          <a:endParaRPr lang="en-US"/>
        </a:p>
      </dgm:t>
    </dgm:pt>
    <dgm:pt modelId="{E945B78C-AC2B-4E2B-991B-F30033E0A5D2}" type="sibTrans" cxnId="{A0FF9B40-4C4B-4D21-8B41-F2E5C02E7955}">
      <dgm:prSet/>
      <dgm:spPr/>
      <dgm:t>
        <a:bodyPr/>
        <a:lstStyle/>
        <a:p>
          <a:pPr algn="ctr"/>
          <a:endParaRPr lang="en-US"/>
        </a:p>
      </dgm:t>
    </dgm:pt>
    <dgm:pt modelId="{5B15CA0A-F019-42B4-860D-EECB53E6E161}">
      <dgm:prSet phldrT="[Text]" custT="1"/>
      <dgm:spPr>
        <a:solidFill>
          <a:schemeClr val="accent3"/>
        </a:solidFill>
        <a:ln>
          <a:solidFill>
            <a:schemeClr val="tx1"/>
          </a:solidFill>
        </a:ln>
      </dgm:spPr>
      <dgm:t>
        <a:bodyPr/>
        <a:lstStyle/>
        <a:p>
          <a:pPr algn="ctr"/>
          <a:endParaRPr lang="en-US" sz="2000" dirty="0">
            <a:solidFill>
              <a:schemeClr val="tx1"/>
            </a:solidFill>
          </a:endParaRPr>
        </a:p>
      </dgm:t>
    </dgm:pt>
    <dgm:pt modelId="{2BE7C007-60A3-4C05-AC6F-CF0B729AFC32}" type="parTrans" cxnId="{97AB65F2-35BA-4CEA-A3D7-64235955DD5C}">
      <dgm:prSet/>
      <dgm:spPr/>
      <dgm:t>
        <a:bodyPr/>
        <a:lstStyle/>
        <a:p>
          <a:pPr algn="ctr"/>
          <a:endParaRPr lang="en-US"/>
        </a:p>
      </dgm:t>
    </dgm:pt>
    <dgm:pt modelId="{E719348E-B54A-4036-AF7B-3D4FD2A6C88D}" type="sibTrans" cxnId="{97AB65F2-35BA-4CEA-A3D7-64235955DD5C}">
      <dgm:prSet/>
      <dgm:spPr/>
      <dgm:t>
        <a:bodyPr/>
        <a:lstStyle/>
        <a:p>
          <a:pPr algn="ctr"/>
          <a:endParaRPr lang="en-US"/>
        </a:p>
      </dgm:t>
    </dgm:pt>
    <dgm:pt modelId="{18C9A2AD-D228-4102-91BA-739599C05699}">
      <dgm:prSet phldrT="[Text]" custT="1"/>
      <dgm:spPr>
        <a:solidFill>
          <a:schemeClr val="accent6"/>
        </a:solidFill>
        <a:ln>
          <a:solidFill>
            <a:schemeClr val="tx1"/>
          </a:solidFill>
        </a:ln>
      </dgm:spPr>
      <dgm:t>
        <a:bodyPr/>
        <a:lstStyle/>
        <a:p>
          <a:pPr algn="ctr"/>
          <a:endParaRPr lang="en-US" sz="2000" dirty="0">
            <a:solidFill>
              <a:schemeClr val="tx1"/>
            </a:solidFill>
          </a:endParaRPr>
        </a:p>
      </dgm:t>
    </dgm:pt>
    <dgm:pt modelId="{CF65A571-A390-4737-9AF4-6A572D42D518}" type="parTrans" cxnId="{4EF50818-E815-49E5-8B4E-BCB30CD67757}">
      <dgm:prSet/>
      <dgm:spPr/>
      <dgm:t>
        <a:bodyPr/>
        <a:lstStyle/>
        <a:p>
          <a:pPr algn="ctr"/>
          <a:endParaRPr lang="en-US"/>
        </a:p>
      </dgm:t>
    </dgm:pt>
    <dgm:pt modelId="{7E8DD8E3-839F-4326-9B80-0BBD08E66360}" type="sibTrans" cxnId="{4EF50818-E815-49E5-8B4E-BCB30CD67757}">
      <dgm:prSet/>
      <dgm:spPr/>
      <dgm:t>
        <a:bodyPr/>
        <a:lstStyle/>
        <a:p>
          <a:pPr algn="ctr"/>
          <a:endParaRPr lang="en-US"/>
        </a:p>
      </dgm:t>
    </dgm:pt>
    <dgm:pt modelId="{32CC5A6A-BB3C-4D25-88E8-8C890926075F}">
      <dgm:prSet phldrT="[Text]" custT="1"/>
      <dgm:spPr>
        <a:solidFill>
          <a:schemeClr val="accent1">
            <a:lumMod val="60000"/>
            <a:lumOff val="40000"/>
          </a:schemeClr>
        </a:solidFill>
        <a:ln>
          <a:solidFill>
            <a:schemeClr val="tx1"/>
          </a:solidFill>
        </a:ln>
      </dgm:spPr>
      <dgm:t>
        <a:bodyPr/>
        <a:lstStyle/>
        <a:p>
          <a:pPr algn="ctr"/>
          <a:r>
            <a:rPr lang="en-US" sz="2400" dirty="0">
              <a:solidFill>
                <a:schemeClr val="tx1"/>
              </a:solidFill>
            </a:rPr>
            <a:t>NAD83 (2011)</a:t>
          </a:r>
        </a:p>
      </dgm:t>
    </dgm:pt>
    <dgm:pt modelId="{AE92E2C1-3018-4F52-835E-E3DCD70A21DD}" type="parTrans" cxnId="{B1DC1CA8-9048-45A0-A71D-115CA84BB9D5}">
      <dgm:prSet/>
      <dgm:spPr/>
      <dgm:t>
        <a:bodyPr/>
        <a:lstStyle/>
        <a:p>
          <a:endParaRPr lang="en-US"/>
        </a:p>
      </dgm:t>
    </dgm:pt>
    <dgm:pt modelId="{B42ECEE3-B9FC-42CE-BBF9-B8CC31FE7770}" type="sibTrans" cxnId="{B1DC1CA8-9048-45A0-A71D-115CA84BB9D5}">
      <dgm:prSet/>
      <dgm:spPr/>
      <dgm:t>
        <a:bodyPr/>
        <a:lstStyle/>
        <a:p>
          <a:endParaRPr lang="en-US"/>
        </a:p>
      </dgm:t>
    </dgm:pt>
    <dgm:pt modelId="{8C340ED1-C2C0-4ABE-ADC7-48616CAEC23E}" type="pres">
      <dgm:prSet presAssocID="{4664E7D2-7565-4BB2-9838-3506CEB0ED28}" presName="Name0" presStyleCnt="0">
        <dgm:presLayoutVars>
          <dgm:dir/>
          <dgm:animLvl val="lvl"/>
          <dgm:resizeHandles val="exact"/>
        </dgm:presLayoutVars>
      </dgm:prSet>
      <dgm:spPr/>
    </dgm:pt>
    <dgm:pt modelId="{A0E98B29-CCF6-4268-BB6E-5CE7A9501B0A}" type="pres">
      <dgm:prSet presAssocID="{697DA56B-D265-479C-9FCD-9DBF258A5CE5}" presName="parTxOnly" presStyleLbl="node1" presStyleIdx="0" presStyleCnt="5">
        <dgm:presLayoutVars>
          <dgm:chMax val="0"/>
          <dgm:chPref val="0"/>
          <dgm:bulletEnabled val="1"/>
        </dgm:presLayoutVars>
      </dgm:prSet>
      <dgm:spPr/>
    </dgm:pt>
    <dgm:pt modelId="{E4B42393-0DD7-4FC3-9B3B-55AEDA1FDF2B}" type="pres">
      <dgm:prSet presAssocID="{C9661E72-7B6A-4DF4-A65E-C2E052618C17}" presName="parTxOnlySpace" presStyleCnt="0"/>
      <dgm:spPr/>
    </dgm:pt>
    <dgm:pt modelId="{5EB6A662-EB0A-4387-A904-8C06F2F50B26}" type="pres">
      <dgm:prSet presAssocID="{18C9A2AD-D228-4102-91BA-739599C05699}" presName="parTxOnly" presStyleLbl="node1" presStyleIdx="1" presStyleCnt="5">
        <dgm:presLayoutVars>
          <dgm:chMax val="0"/>
          <dgm:chPref val="0"/>
          <dgm:bulletEnabled val="1"/>
        </dgm:presLayoutVars>
      </dgm:prSet>
      <dgm:spPr/>
    </dgm:pt>
    <dgm:pt modelId="{489CD689-E811-4738-B97C-B51019F9A09F}" type="pres">
      <dgm:prSet presAssocID="{7E8DD8E3-839F-4326-9B80-0BBD08E66360}" presName="parTxOnlySpace" presStyleCnt="0"/>
      <dgm:spPr/>
    </dgm:pt>
    <dgm:pt modelId="{F52C1901-4091-46C2-906D-20AAC097A5D4}" type="pres">
      <dgm:prSet presAssocID="{E081A86D-12A8-41E3-A3BE-C671A52D9376}" presName="parTxOnly" presStyleLbl="node1" presStyleIdx="2" presStyleCnt="5">
        <dgm:presLayoutVars>
          <dgm:chMax val="0"/>
          <dgm:chPref val="0"/>
          <dgm:bulletEnabled val="1"/>
        </dgm:presLayoutVars>
      </dgm:prSet>
      <dgm:spPr/>
    </dgm:pt>
    <dgm:pt modelId="{0C7CD711-91B9-4A62-8607-DA28AFEDB362}" type="pres">
      <dgm:prSet presAssocID="{E945B78C-AC2B-4E2B-991B-F30033E0A5D2}" presName="parTxOnlySpace" presStyleCnt="0"/>
      <dgm:spPr/>
    </dgm:pt>
    <dgm:pt modelId="{EEFC2EA2-6546-43E5-98DA-C18A1D58B2B3}" type="pres">
      <dgm:prSet presAssocID="{5B15CA0A-F019-42B4-860D-EECB53E6E161}" presName="parTxOnly" presStyleLbl="node1" presStyleIdx="3" presStyleCnt="5">
        <dgm:presLayoutVars>
          <dgm:chMax val="0"/>
          <dgm:chPref val="0"/>
          <dgm:bulletEnabled val="1"/>
        </dgm:presLayoutVars>
      </dgm:prSet>
      <dgm:spPr/>
    </dgm:pt>
    <dgm:pt modelId="{4BB48F1D-A757-48EE-8A3D-F1D5F0ECF9B8}" type="pres">
      <dgm:prSet presAssocID="{E719348E-B54A-4036-AF7B-3D4FD2A6C88D}" presName="parTxOnlySpace" presStyleCnt="0"/>
      <dgm:spPr/>
    </dgm:pt>
    <dgm:pt modelId="{EA8B618A-6C09-44E5-AB5B-53F19DF4A409}" type="pres">
      <dgm:prSet presAssocID="{32CC5A6A-BB3C-4D25-88E8-8C890926075F}" presName="parTxOnly" presStyleLbl="node1" presStyleIdx="4" presStyleCnt="5">
        <dgm:presLayoutVars>
          <dgm:chMax val="0"/>
          <dgm:chPref val="0"/>
          <dgm:bulletEnabled val="1"/>
        </dgm:presLayoutVars>
      </dgm:prSet>
      <dgm:spPr/>
    </dgm:pt>
  </dgm:ptLst>
  <dgm:cxnLst>
    <dgm:cxn modelId="{4EF50818-E815-49E5-8B4E-BCB30CD67757}" srcId="{4664E7D2-7565-4BB2-9838-3506CEB0ED28}" destId="{18C9A2AD-D228-4102-91BA-739599C05699}" srcOrd="1" destOrd="0" parTransId="{CF65A571-A390-4737-9AF4-6A572D42D518}" sibTransId="{7E8DD8E3-839F-4326-9B80-0BBD08E66360}"/>
    <dgm:cxn modelId="{0BC3B11B-C92D-4366-ADD9-3D454D12C315}" type="presOf" srcId="{E081A86D-12A8-41E3-A3BE-C671A52D9376}" destId="{F52C1901-4091-46C2-906D-20AAC097A5D4}" srcOrd="0" destOrd="0" presId="urn:microsoft.com/office/officeart/2005/8/layout/chevron1"/>
    <dgm:cxn modelId="{47FA6632-677F-40E2-A6BE-6E0F7533838B}" type="presOf" srcId="{4664E7D2-7565-4BB2-9838-3506CEB0ED28}" destId="{8C340ED1-C2C0-4ABE-ADC7-48616CAEC23E}" srcOrd="0" destOrd="0" presId="urn:microsoft.com/office/officeart/2005/8/layout/chevron1"/>
    <dgm:cxn modelId="{F7B1D737-F1FA-498E-BB9B-4A22DC8E5553}" srcId="{4664E7D2-7565-4BB2-9838-3506CEB0ED28}" destId="{697DA56B-D265-479C-9FCD-9DBF258A5CE5}" srcOrd="0" destOrd="0" parTransId="{D2D55A34-5519-4579-906C-D4ED5D443770}" sibTransId="{C9661E72-7B6A-4DF4-A65E-C2E052618C17}"/>
    <dgm:cxn modelId="{A0FF9B40-4C4B-4D21-8B41-F2E5C02E7955}" srcId="{4664E7D2-7565-4BB2-9838-3506CEB0ED28}" destId="{E081A86D-12A8-41E3-A3BE-C671A52D9376}" srcOrd="2" destOrd="0" parTransId="{424BE90C-FA10-4EA6-A936-F75E800E373F}" sibTransId="{E945B78C-AC2B-4E2B-991B-F30033E0A5D2}"/>
    <dgm:cxn modelId="{17DA7143-FF16-46BB-8BBB-6866A1FD94E8}" type="presOf" srcId="{18C9A2AD-D228-4102-91BA-739599C05699}" destId="{5EB6A662-EB0A-4387-A904-8C06F2F50B26}" srcOrd="0" destOrd="0" presId="urn:microsoft.com/office/officeart/2005/8/layout/chevron1"/>
    <dgm:cxn modelId="{CC9B4886-0711-44D0-A33B-EB3CB64B4AC4}" type="presOf" srcId="{5B15CA0A-F019-42B4-860D-EECB53E6E161}" destId="{EEFC2EA2-6546-43E5-98DA-C18A1D58B2B3}" srcOrd="0" destOrd="0" presId="urn:microsoft.com/office/officeart/2005/8/layout/chevron1"/>
    <dgm:cxn modelId="{B1DC1CA8-9048-45A0-A71D-115CA84BB9D5}" srcId="{4664E7D2-7565-4BB2-9838-3506CEB0ED28}" destId="{32CC5A6A-BB3C-4D25-88E8-8C890926075F}" srcOrd="4" destOrd="0" parTransId="{AE92E2C1-3018-4F52-835E-E3DCD70A21DD}" sibTransId="{B42ECEE3-B9FC-42CE-BBF9-B8CC31FE7770}"/>
    <dgm:cxn modelId="{69C6E5C0-3753-4BDE-8B3F-38A9782A1D9F}" type="presOf" srcId="{32CC5A6A-BB3C-4D25-88E8-8C890926075F}" destId="{EA8B618A-6C09-44E5-AB5B-53F19DF4A409}" srcOrd="0" destOrd="0" presId="urn:microsoft.com/office/officeart/2005/8/layout/chevron1"/>
    <dgm:cxn modelId="{97AB65F2-35BA-4CEA-A3D7-64235955DD5C}" srcId="{4664E7D2-7565-4BB2-9838-3506CEB0ED28}" destId="{5B15CA0A-F019-42B4-860D-EECB53E6E161}" srcOrd="3" destOrd="0" parTransId="{2BE7C007-60A3-4C05-AC6F-CF0B729AFC32}" sibTransId="{E719348E-B54A-4036-AF7B-3D4FD2A6C88D}"/>
    <dgm:cxn modelId="{FD38F3FF-B13A-4972-A7C3-B9E04E5DC869}" type="presOf" srcId="{697DA56B-D265-479C-9FCD-9DBF258A5CE5}" destId="{A0E98B29-CCF6-4268-BB6E-5CE7A9501B0A}" srcOrd="0" destOrd="0" presId="urn:microsoft.com/office/officeart/2005/8/layout/chevron1"/>
    <dgm:cxn modelId="{486FFFDD-813A-4F3F-8038-71C6ACF90D99}" type="presParOf" srcId="{8C340ED1-C2C0-4ABE-ADC7-48616CAEC23E}" destId="{A0E98B29-CCF6-4268-BB6E-5CE7A9501B0A}" srcOrd="0" destOrd="0" presId="urn:microsoft.com/office/officeart/2005/8/layout/chevron1"/>
    <dgm:cxn modelId="{68B1095F-D24C-4DDE-85BA-AD1175DFE4DB}" type="presParOf" srcId="{8C340ED1-C2C0-4ABE-ADC7-48616CAEC23E}" destId="{E4B42393-0DD7-4FC3-9B3B-55AEDA1FDF2B}" srcOrd="1" destOrd="0" presId="urn:microsoft.com/office/officeart/2005/8/layout/chevron1"/>
    <dgm:cxn modelId="{58FE6A29-627E-4417-846E-5D087658ECA6}" type="presParOf" srcId="{8C340ED1-C2C0-4ABE-ADC7-48616CAEC23E}" destId="{5EB6A662-EB0A-4387-A904-8C06F2F50B26}" srcOrd="2" destOrd="0" presId="urn:microsoft.com/office/officeart/2005/8/layout/chevron1"/>
    <dgm:cxn modelId="{CC5792CF-55F2-49E7-BA16-21574D23AC2C}" type="presParOf" srcId="{8C340ED1-C2C0-4ABE-ADC7-48616CAEC23E}" destId="{489CD689-E811-4738-B97C-B51019F9A09F}" srcOrd="3" destOrd="0" presId="urn:microsoft.com/office/officeart/2005/8/layout/chevron1"/>
    <dgm:cxn modelId="{A043D51C-6A2D-4A23-BEB9-2343B93EA87D}" type="presParOf" srcId="{8C340ED1-C2C0-4ABE-ADC7-48616CAEC23E}" destId="{F52C1901-4091-46C2-906D-20AAC097A5D4}" srcOrd="4" destOrd="0" presId="urn:microsoft.com/office/officeart/2005/8/layout/chevron1"/>
    <dgm:cxn modelId="{62263AEC-0FA4-4DCA-ABFC-76203B2F2C8B}" type="presParOf" srcId="{8C340ED1-C2C0-4ABE-ADC7-48616CAEC23E}" destId="{0C7CD711-91B9-4A62-8607-DA28AFEDB362}" srcOrd="5" destOrd="0" presId="urn:microsoft.com/office/officeart/2005/8/layout/chevron1"/>
    <dgm:cxn modelId="{018ACBF5-8234-4C14-9DF0-59A21FC123BD}" type="presParOf" srcId="{8C340ED1-C2C0-4ABE-ADC7-48616CAEC23E}" destId="{EEFC2EA2-6546-43E5-98DA-C18A1D58B2B3}" srcOrd="6" destOrd="0" presId="urn:microsoft.com/office/officeart/2005/8/layout/chevron1"/>
    <dgm:cxn modelId="{CFEFCF28-BE64-4B48-82E3-53A210C21E57}" type="presParOf" srcId="{8C340ED1-C2C0-4ABE-ADC7-48616CAEC23E}" destId="{4BB48F1D-A757-48EE-8A3D-F1D5F0ECF9B8}" srcOrd="7" destOrd="0" presId="urn:microsoft.com/office/officeart/2005/8/layout/chevron1"/>
    <dgm:cxn modelId="{51A42D85-2422-44DF-98DB-F43D46ED3C2C}" type="presParOf" srcId="{8C340ED1-C2C0-4ABE-ADC7-48616CAEC23E}" destId="{EA8B618A-6C09-44E5-AB5B-53F19DF4A409}"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98B29-CCF6-4268-BB6E-5CE7A9501B0A}">
      <dsp:nvSpPr>
        <dsp:cNvPr id="0" name=""/>
        <dsp:cNvSpPr/>
      </dsp:nvSpPr>
      <dsp:spPr>
        <a:xfrm>
          <a:off x="2156" y="375471"/>
          <a:ext cx="1919394" cy="767757"/>
        </a:xfrm>
        <a:prstGeom prst="chevron">
          <a:avLst/>
        </a:prstGeom>
        <a:solidFill>
          <a:schemeClr val="accent6">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NAD27</a:t>
          </a:r>
          <a:endParaRPr lang="en-US" sz="2000" kern="1200" dirty="0">
            <a:solidFill>
              <a:schemeClr val="tx1"/>
            </a:solidFill>
          </a:endParaRPr>
        </a:p>
      </dsp:txBody>
      <dsp:txXfrm>
        <a:off x="386035" y="375471"/>
        <a:ext cx="1151637" cy="767757"/>
      </dsp:txXfrm>
    </dsp:sp>
    <dsp:sp modelId="{5EB6A662-EB0A-4387-A904-8C06F2F50B26}">
      <dsp:nvSpPr>
        <dsp:cNvPr id="0" name=""/>
        <dsp:cNvSpPr/>
      </dsp:nvSpPr>
      <dsp:spPr>
        <a:xfrm>
          <a:off x="1729611" y="375471"/>
          <a:ext cx="1919394" cy="767757"/>
        </a:xfrm>
        <a:prstGeom prst="chevron">
          <a:avLst/>
        </a:prstGeom>
        <a:solidFill>
          <a:schemeClr val="accent6"/>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2113490" y="375471"/>
        <a:ext cx="1151637" cy="767757"/>
      </dsp:txXfrm>
    </dsp:sp>
    <dsp:sp modelId="{F52C1901-4091-46C2-906D-20AAC097A5D4}">
      <dsp:nvSpPr>
        <dsp:cNvPr id="0" name=""/>
        <dsp:cNvSpPr/>
      </dsp:nvSpPr>
      <dsp:spPr>
        <a:xfrm>
          <a:off x="3457067" y="375471"/>
          <a:ext cx="1919394" cy="767757"/>
        </a:xfrm>
        <a:prstGeom prst="chevron">
          <a:avLst/>
        </a:prstGeom>
        <a:solidFill>
          <a:srgbClr val="FBF616"/>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NAD83 (1986)</a:t>
          </a:r>
        </a:p>
      </dsp:txBody>
      <dsp:txXfrm>
        <a:off x="3840946" y="375471"/>
        <a:ext cx="1151637" cy="767757"/>
      </dsp:txXfrm>
    </dsp:sp>
    <dsp:sp modelId="{EEFC2EA2-6546-43E5-98DA-C18A1D58B2B3}">
      <dsp:nvSpPr>
        <dsp:cNvPr id="0" name=""/>
        <dsp:cNvSpPr/>
      </dsp:nvSpPr>
      <dsp:spPr>
        <a:xfrm>
          <a:off x="5184522" y="375471"/>
          <a:ext cx="1919394" cy="767757"/>
        </a:xfrm>
        <a:prstGeom prst="chevron">
          <a:avLst/>
        </a:prstGeom>
        <a:solidFill>
          <a:schemeClr val="accent3"/>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5568401" y="375471"/>
        <a:ext cx="1151637" cy="767757"/>
      </dsp:txXfrm>
    </dsp:sp>
    <dsp:sp modelId="{EA8B618A-6C09-44E5-AB5B-53F19DF4A409}">
      <dsp:nvSpPr>
        <dsp:cNvPr id="0" name=""/>
        <dsp:cNvSpPr/>
      </dsp:nvSpPr>
      <dsp:spPr>
        <a:xfrm>
          <a:off x="6911977" y="375471"/>
          <a:ext cx="1919394" cy="767757"/>
        </a:xfrm>
        <a:prstGeom prst="chevron">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NAD83 (2011)</a:t>
          </a:r>
        </a:p>
      </dsp:txBody>
      <dsp:txXfrm>
        <a:off x="7295856" y="375471"/>
        <a:ext cx="1151637" cy="76775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265810" y="6658664"/>
            <a:ext cx="4028440" cy="350520"/>
          </a:xfrm>
          <a:prstGeom prst="rect">
            <a:avLst/>
          </a:prstGeom>
        </p:spPr>
        <p:txBody>
          <a:bodyPr vert="horz" lIns="93172" tIns="46586" rIns="93172" bIns="46586"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72" tIns="46586" rIns="93172" bIns="46586" rtlCol="0"/>
          <a:lstStyle>
            <a:lvl1pPr algn="l">
              <a:defRPr sz="1300"/>
            </a:lvl1pPr>
          </a:lstStyle>
          <a:p>
            <a:pPr>
              <a:defRPr/>
            </a:pPr>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3172" tIns="46586" rIns="93172" bIns="46586" rtlCol="0"/>
          <a:lstStyle>
            <a:lvl1pPr algn="r">
              <a:defRPr sz="1300"/>
            </a:lvl1pPr>
          </a:lstStyle>
          <a:p>
            <a:pPr>
              <a:defRPr/>
            </a:pPr>
            <a:fld id="{404DAA2B-7E61-4BA4-9603-AA753C73C6B0}" type="datetimeFigureOut">
              <a:rPr lang="en-US"/>
              <a:pPr>
                <a:defRPr/>
              </a:pPr>
              <a:t>01/25/23</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72" tIns="46586" rIns="93172" bIns="46586" rtlCol="0" anchor="ctr"/>
          <a:lstStyle/>
          <a:p>
            <a:pPr lvl="0"/>
            <a:endParaRPr lang="en-US" noProof="0"/>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93172" tIns="46586" rIns="93172" bIns="4658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658664"/>
            <a:ext cx="4028440" cy="350520"/>
          </a:xfrm>
          <a:prstGeom prst="rect">
            <a:avLst/>
          </a:prstGeom>
        </p:spPr>
        <p:txBody>
          <a:bodyPr vert="horz" lIns="93172" tIns="46586" rIns="93172" bIns="46586"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72" tIns="46586" rIns="93172" bIns="46586"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6C3BD8-B2E5-4319-9CBE-B60D43F31E53}"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98439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14</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WGS is a DoD system. Yes, that is the system native to the Global Positioning System, but it isn’t true that you “have to” work in WGS84</a:t>
            </a:r>
            <a:r>
              <a:rPr lang="en-US" altLang="en-US" baseline="0" dirty="0">
                <a:latin typeface="Arial" panose="020B0604020202020204" pitchFamily="34" charset="0"/>
                <a:ea typeface="ＭＳ Ｐゴシック" panose="020B0600070205080204" pitchFamily="34" charset="-128"/>
              </a:rPr>
              <a:t> to get the most accurate coordinates.  I’ve heard people say that.</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Intl. Terrestrial Ref. Frame is a product of the </a:t>
            </a:r>
            <a:r>
              <a:rPr lang="en-US" altLang="en-US" b="1" baseline="0" dirty="0">
                <a:latin typeface="Arial" panose="020B0604020202020204" pitchFamily="34" charset="0"/>
                <a:ea typeface="ＭＳ Ｐゴシック" panose="020B0600070205080204" pitchFamily="34" charset="-128"/>
              </a:rPr>
              <a:t>Intl. Earth Rotation and Reference Systems Service</a:t>
            </a:r>
            <a:r>
              <a:rPr lang="en-US" altLang="en-US" baseline="0" dirty="0">
                <a:latin typeface="Arial" panose="020B0604020202020204" pitchFamily="34" charset="0"/>
                <a:ea typeface="ＭＳ Ｐゴシック" panose="020B0600070205080204" pitchFamily="34" charset="-128"/>
              </a:rPr>
              <a:t>.  More on that later.</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Intl. GNSS Service Ref. Frame is, well, it’s a reference frame based on that ITRF just mentioned, but with improvements, like a more dense network of stations and is more easily accessible.</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IHRS is an International Height Reference System, which is a product that was formally adopted by the IAG (Intl. Association of Geodesy) in 2015. Not an NGS product but folks from NGS were involved.</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OSU geoid, it was a research thing and I don’t know much about it.</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Earth Gravity Models are DoD products just like the WGS products, used around the world by our Nation’s military (I used EGM based height sin Iraq and Afghanistan)… but are not at all tied to NSRS geoids.  Future DoD geoid models may have a closer tie to future NGS geoid models.</a:t>
            </a:r>
          </a:p>
          <a:p>
            <a:pPr eaLnBrk="1" hangingPunct="1">
              <a:spcBef>
                <a:spcPct val="0"/>
              </a:spcBef>
            </a:pP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Ah yes, </a:t>
            </a: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Everyone loves </a:t>
            </a: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unfortunately as convenient as it is it isn’t truly an NGS product and has not been updated in well, a long time, and there are </a:t>
            </a:r>
            <a:r>
              <a:rPr lang="en-US" altLang="en-US" b="1" i="1" baseline="0" dirty="0">
                <a:latin typeface="Arial" panose="020B0604020202020204" pitchFamily="34" charset="0"/>
                <a:ea typeface="ＭＳ Ｐゴシック" panose="020B0600070205080204" pitchFamily="34" charset="-128"/>
              </a:rPr>
              <a:t>no plans to update it in the future. </a:t>
            </a:r>
            <a:r>
              <a:rPr lang="en-US" altLang="en-US" b="0" i="0" baseline="0" dirty="0">
                <a:latin typeface="Arial" panose="020B0604020202020204" pitchFamily="34" charset="0"/>
                <a:ea typeface="ＭＳ Ｐゴシック" panose="020B0600070205080204" pitchFamily="34" charset="-128"/>
              </a:rPr>
              <a:t>(confirmed via phone call to AGC personnel on 20FEB2019)</a:t>
            </a:r>
            <a:endParaRPr lang="en-US" altLang="en-US" b="1" baseline="0" dirty="0">
              <a:latin typeface="Arial" panose="020B0604020202020204" pitchFamily="34" charset="0"/>
              <a:ea typeface="ＭＳ Ｐゴシック" panose="020B0600070205080204" pitchFamily="34" charset="-128"/>
            </a:endParaRP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 like Mark Huber, awesome dude, I spent some time with him surveying on some god-forsaken island in the Indian Ocean, but the USACE doesn’t seem to want to support him in funding an update to </a:t>
            </a: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So it is what it is.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Those regional coordinates systems, like the ORCS in Oregon and that one in Kansas, although they have rigorously defined transformations to the NSRS (which is great, they did it right) they are not part of the NSRS.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765671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These velocities the</a:t>
            </a:r>
            <a:r>
              <a:rPr lang="en-US" baseline="0" dirty="0"/>
              <a:t> motion that is left after removing Euler Pole rotation via it’s defining parameters, known simply as Euler Pole Parameters or EPP</a:t>
            </a:r>
          </a:p>
          <a:p>
            <a:endParaRPr lang="en-US" baseline="0" dirty="0"/>
          </a:p>
          <a:p>
            <a:r>
              <a:rPr lang="en-US" baseline="0" dirty="0"/>
              <a:t>These small bare visible arrows in our region are residual velocities leftover after modeling that Euler pole, which will then be modeled into the IFDM for NATRF2022.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006095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 it all starts</a:t>
            </a:r>
            <a:r>
              <a:rPr lang="en-US" altLang="en-US" baseline="0" dirty="0"/>
              <a:t> with ITRF</a:t>
            </a:r>
          </a:p>
          <a:p>
            <a:r>
              <a:rPr lang="en-US" altLang="en-US" baseline="0" dirty="0"/>
              <a:t>-OPUS is already running all your processing in ITRF, take a look at one of your recent solution reports and you’ll see ITRF2014 coordinates on the right hand side (or IGS/IGb08)</a:t>
            </a:r>
          </a:p>
          <a:p>
            <a:r>
              <a:rPr lang="en-US" altLang="en-US" baseline="0" dirty="0"/>
              <a:t>-Not just North America, Each plate gets a set of EPP associated with it, as each plate is rotating around a different Euler Pole </a:t>
            </a:r>
          </a:p>
          <a:p>
            <a:endParaRPr lang="en-US" altLang="en-US" baseline="0"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98D6984-8E5E-478D-8F77-5884F69C3D2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4187390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BUT</a:t>
            </a:r>
          </a:p>
          <a:p>
            <a:r>
              <a:rPr lang="en-US" altLang="en-US" baseline="0" dirty="0"/>
              <a:t>-if you’re only working in this region you only need to be concerned with NATRF2022</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98D6984-8E5E-478D-8F77-5884F69C3D2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5196459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0682430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3858702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First look at that blue line, that is the velocity of DI4044 if we graph it’s easting</a:t>
            </a:r>
            <a:r>
              <a:rPr lang="en-US" baseline="0" dirty="0"/>
              <a:t> coordinate in ITRF over 10+ years.</a:t>
            </a:r>
            <a:endParaRPr lang="en-US" dirty="0"/>
          </a:p>
          <a:p>
            <a:r>
              <a:rPr lang="en-US" dirty="0"/>
              <a:t>So look at the reddish</a:t>
            </a:r>
            <a:r>
              <a:rPr lang="en-US" baseline="0" dirty="0"/>
              <a:t> line, that’s the longitude/easting of PID DI4044 </a:t>
            </a:r>
            <a:r>
              <a:rPr lang="en-US" i="1" baseline="0" dirty="0"/>
              <a:t>after the EPP (rotation) is modeled and factored in, </a:t>
            </a:r>
            <a:r>
              <a:rPr lang="en-US" b="1" i="1" baseline="0" dirty="0"/>
              <a:t>but</a:t>
            </a:r>
            <a:r>
              <a:rPr lang="en-US" i="1" baseline="0" dirty="0"/>
              <a:t> </a:t>
            </a:r>
            <a:r>
              <a:rPr lang="en-US" b="1" i="1" baseline="0" dirty="0"/>
              <a:t>before the IFDM is applied.</a:t>
            </a:r>
          </a:p>
          <a:p>
            <a:pPr marL="12700" marR="133985">
              <a:lnSpc>
                <a:spcPct val="100000"/>
              </a:lnSpc>
              <a:spcBef>
                <a:spcPts val="100"/>
              </a:spcBef>
            </a:pPr>
            <a:r>
              <a:rPr lang="en-US" sz="1200" b="0" dirty="0">
                <a:solidFill>
                  <a:srgbClr val="C00000"/>
                </a:solidFill>
                <a:latin typeface="+mn-lt"/>
                <a:cs typeface="Calibri"/>
              </a:rPr>
              <a:t>This is the </a:t>
            </a:r>
            <a:r>
              <a:rPr lang="en-US" sz="1200" b="0" spc="-5" dirty="0">
                <a:solidFill>
                  <a:srgbClr val="C00000"/>
                </a:solidFill>
                <a:latin typeface="+mn-lt"/>
                <a:cs typeface="Calibri"/>
              </a:rPr>
              <a:t>velocity </a:t>
            </a:r>
            <a:r>
              <a:rPr lang="en-US" sz="1200" b="0" dirty="0">
                <a:solidFill>
                  <a:srgbClr val="C00000"/>
                </a:solidFill>
                <a:latin typeface="+mn-lt"/>
                <a:cs typeface="Calibri"/>
              </a:rPr>
              <a:t>of</a:t>
            </a:r>
            <a:r>
              <a:rPr lang="en-US" sz="1200" b="0" spc="-100" dirty="0">
                <a:solidFill>
                  <a:srgbClr val="C00000"/>
                </a:solidFill>
                <a:latin typeface="+mn-lt"/>
                <a:cs typeface="Calibri"/>
              </a:rPr>
              <a:t> </a:t>
            </a:r>
            <a:r>
              <a:rPr lang="en-US" sz="1200" b="0" dirty="0">
                <a:solidFill>
                  <a:srgbClr val="C00000"/>
                </a:solidFill>
                <a:latin typeface="+mn-lt"/>
                <a:cs typeface="Calibri"/>
              </a:rPr>
              <a:t>the  </a:t>
            </a:r>
            <a:r>
              <a:rPr lang="en-US" sz="1200" b="0" spc="-5" dirty="0">
                <a:solidFill>
                  <a:srgbClr val="C00000"/>
                </a:solidFill>
                <a:latin typeface="+mn-lt"/>
                <a:cs typeface="Calibri"/>
              </a:rPr>
              <a:t>point </a:t>
            </a:r>
            <a:r>
              <a:rPr lang="en-US" sz="1200" b="0" dirty="0">
                <a:solidFill>
                  <a:srgbClr val="C00000"/>
                </a:solidFill>
                <a:latin typeface="+mn-lt"/>
                <a:cs typeface="Calibri"/>
              </a:rPr>
              <a:t>in </a:t>
            </a:r>
            <a:r>
              <a:rPr lang="en-US" sz="1200" b="0" spc="-10" dirty="0">
                <a:solidFill>
                  <a:srgbClr val="C00000"/>
                </a:solidFill>
                <a:latin typeface="+mn-lt"/>
                <a:cs typeface="Calibri"/>
              </a:rPr>
              <a:t>NATRF2022</a:t>
            </a:r>
            <a:r>
              <a:rPr lang="en-US" sz="1200" b="0" spc="-10" baseline="0" dirty="0">
                <a:solidFill>
                  <a:srgbClr val="C00000"/>
                </a:solidFill>
                <a:latin typeface="+mn-lt"/>
                <a:cs typeface="Calibri"/>
              </a:rPr>
              <a:t> </a:t>
            </a:r>
            <a:endParaRPr lang="en-US" sz="1200" b="0" dirty="0">
              <a:latin typeface="+mn-lt"/>
              <a:cs typeface="Calibri"/>
            </a:endParaRPr>
          </a:p>
          <a:p>
            <a:pPr marL="12700" marR="5080">
              <a:lnSpc>
                <a:spcPct val="100000"/>
              </a:lnSpc>
            </a:pPr>
            <a:r>
              <a:rPr lang="en-US" sz="1200" b="1" spc="-10" dirty="0">
                <a:solidFill>
                  <a:srgbClr val="C00000"/>
                </a:solidFill>
                <a:latin typeface="+mn-lt"/>
                <a:cs typeface="Calibri"/>
              </a:rPr>
              <a:t>Rotation </a:t>
            </a:r>
            <a:r>
              <a:rPr lang="en-US" sz="1200" b="1" dirty="0">
                <a:solidFill>
                  <a:srgbClr val="C00000"/>
                </a:solidFill>
                <a:latin typeface="+mn-lt"/>
                <a:cs typeface="Calibri"/>
              </a:rPr>
              <a:t>of </a:t>
            </a:r>
            <a:r>
              <a:rPr lang="en-US" sz="1200" b="1" spc="-10" dirty="0">
                <a:solidFill>
                  <a:srgbClr val="C00000"/>
                </a:solidFill>
                <a:latin typeface="+mn-lt"/>
                <a:cs typeface="Calibri"/>
              </a:rPr>
              <a:t>plate </a:t>
            </a:r>
            <a:r>
              <a:rPr lang="en-US" sz="1200" b="1" spc="-5" dirty="0">
                <a:solidFill>
                  <a:srgbClr val="C00000"/>
                </a:solidFill>
                <a:latin typeface="+mn-lt"/>
                <a:cs typeface="Calibri"/>
              </a:rPr>
              <a:t>removed.  </a:t>
            </a:r>
            <a:r>
              <a:rPr lang="en-US" sz="1200" b="1" dirty="0">
                <a:solidFill>
                  <a:srgbClr val="C00000"/>
                </a:solidFill>
                <a:latin typeface="+mn-lt"/>
                <a:cs typeface="Calibri"/>
              </a:rPr>
              <a:t>It is not </a:t>
            </a:r>
            <a:r>
              <a:rPr lang="en-US" sz="1200" b="1" spc="-10" dirty="0">
                <a:solidFill>
                  <a:srgbClr val="C00000"/>
                </a:solidFill>
                <a:latin typeface="+mn-lt"/>
                <a:cs typeface="Calibri"/>
              </a:rPr>
              <a:t>constant </a:t>
            </a:r>
            <a:r>
              <a:rPr lang="en-US" sz="1200" b="1" spc="-5" dirty="0">
                <a:solidFill>
                  <a:srgbClr val="C00000"/>
                </a:solidFill>
                <a:latin typeface="+mn-lt"/>
                <a:cs typeface="Calibri"/>
              </a:rPr>
              <a:t>because  </a:t>
            </a:r>
            <a:r>
              <a:rPr lang="en-US" sz="1200" b="1" dirty="0">
                <a:solidFill>
                  <a:srgbClr val="C00000"/>
                </a:solidFill>
                <a:latin typeface="+mn-lt"/>
                <a:cs typeface="Calibri"/>
              </a:rPr>
              <a:t>the </a:t>
            </a:r>
            <a:r>
              <a:rPr lang="en-US" sz="1200" b="1" spc="-5" dirty="0">
                <a:solidFill>
                  <a:srgbClr val="C00000"/>
                </a:solidFill>
                <a:latin typeface="+mn-lt"/>
                <a:cs typeface="Calibri"/>
              </a:rPr>
              <a:t>point still suffers small  </a:t>
            </a:r>
            <a:r>
              <a:rPr lang="en-US" sz="1200" b="1" spc="-10" dirty="0">
                <a:solidFill>
                  <a:srgbClr val="C00000"/>
                </a:solidFill>
                <a:latin typeface="+mn-lt"/>
                <a:cs typeface="Calibri"/>
              </a:rPr>
              <a:t>“intra-frame”</a:t>
            </a:r>
            <a:r>
              <a:rPr lang="en-US" sz="1200" b="1" spc="-35" dirty="0">
                <a:solidFill>
                  <a:srgbClr val="C00000"/>
                </a:solidFill>
                <a:latin typeface="+mn-lt"/>
                <a:cs typeface="Calibri"/>
              </a:rPr>
              <a:t> </a:t>
            </a:r>
            <a:r>
              <a:rPr lang="en-US" sz="1200" b="1" spc="-5" dirty="0">
                <a:solidFill>
                  <a:srgbClr val="C00000"/>
                </a:solidFill>
                <a:latin typeface="+mn-lt"/>
                <a:cs typeface="Calibri"/>
              </a:rPr>
              <a:t>velocities.</a:t>
            </a:r>
            <a:endParaRPr lang="en-US" sz="1200" dirty="0">
              <a:latin typeface="+mn-lt"/>
              <a:cs typeface="Calibri"/>
            </a:endParaRPr>
          </a:p>
          <a:p>
            <a:pPr marL="12700" marR="69215">
              <a:lnSpc>
                <a:spcPct val="100000"/>
              </a:lnSpc>
            </a:pPr>
            <a:r>
              <a:rPr lang="en-US" sz="1200" b="1" i="1" u="sng" spc="-5" dirty="0">
                <a:solidFill>
                  <a:srgbClr val="C00000"/>
                </a:solidFill>
                <a:uFill>
                  <a:solidFill>
                    <a:srgbClr val="C00000"/>
                  </a:solidFill>
                </a:uFill>
                <a:latin typeface="+mn-lt"/>
                <a:cs typeface="Calibri"/>
              </a:rPr>
              <a:t>Such </a:t>
            </a:r>
            <a:r>
              <a:rPr lang="en-US" sz="1200" b="1" i="1" u="sng" spc="-15" dirty="0">
                <a:solidFill>
                  <a:srgbClr val="C00000"/>
                </a:solidFill>
                <a:uFill>
                  <a:solidFill>
                    <a:srgbClr val="C00000"/>
                  </a:solidFill>
                </a:uFill>
                <a:latin typeface="+mn-lt"/>
                <a:cs typeface="Calibri"/>
              </a:rPr>
              <a:t>IFVs </a:t>
            </a:r>
            <a:r>
              <a:rPr lang="en-US" sz="1200" b="1" i="1" u="sng" dirty="0">
                <a:solidFill>
                  <a:srgbClr val="C00000"/>
                </a:solidFill>
                <a:uFill>
                  <a:solidFill>
                    <a:srgbClr val="C00000"/>
                  </a:solidFill>
                </a:uFill>
                <a:latin typeface="+mn-lt"/>
                <a:cs typeface="Calibri"/>
              </a:rPr>
              <a:t>will be </a:t>
            </a:r>
            <a:r>
              <a:rPr lang="en-US" sz="1200" b="1" i="1" u="sng" spc="-5" dirty="0">
                <a:solidFill>
                  <a:srgbClr val="C00000"/>
                </a:solidFill>
                <a:uFill>
                  <a:solidFill>
                    <a:srgbClr val="C00000"/>
                  </a:solidFill>
                </a:uFill>
                <a:latin typeface="+mn-lt"/>
                <a:cs typeface="Calibri"/>
              </a:rPr>
              <a:t>captured </a:t>
            </a:r>
            <a:r>
              <a:rPr lang="en-US" sz="1200" b="1" i="1" spc="-5" dirty="0">
                <a:solidFill>
                  <a:srgbClr val="C00000"/>
                </a:solidFill>
                <a:latin typeface="+mn-lt"/>
                <a:cs typeface="Calibri"/>
              </a:rPr>
              <a:t> </a:t>
            </a:r>
            <a:r>
              <a:rPr lang="en-US" sz="1200" b="1" i="1" u="sng" dirty="0">
                <a:solidFill>
                  <a:srgbClr val="C00000"/>
                </a:solidFill>
                <a:uFill>
                  <a:solidFill>
                    <a:srgbClr val="C00000"/>
                  </a:solidFill>
                </a:uFill>
                <a:latin typeface="+mn-lt"/>
                <a:cs typeface="Calibri"/>
              </a:rPr>
              <a:t>in a </a:t>
            </a:r>
            <a:r>
              <a:rPr lang="en-US" sz="1200" b="1" i="1" u="sng" spc="-5" dirty="0">
                <a:solidFill>
                  <a:srgbClr val="C00000"/>
                </a:solidFill>
                <a:uFill>
                  <a:solidFill>
                    <a:srgbClr val="C00000"/>
                  </a:solidFill>
                </a:uFill>
                <a:latin typeface="+mn-lt"/>
                <a:cs typeface="Calibri"/>
              </a:rPr>
              <a:t>model by</a:t>
            </a:r>
            <a:r>
              <a:rPr lang="en-US" sz="1200" b="1" i="1" u="sng" spc="5" dirty="0">
                <a:solidFill>
                  <a:srgbClr val="C00000"/>
                </a:solidFill>
                <a:uFill>
                  <a:solidFill>
                    <a:srgbClr val="C00000"/>
                  </a:solidFill>
                </a:uFill>
                <a:latin typeface="+mn-lt"/>
                <a:cs typeface="Calibri"/>
              </a:rPr>
              <a:t> </a:t>
            </a:r>
            <a:r>
              <a:rPr lang="en-US" sz="1200" b="1" i="1" u="sng" dirty="0">
                <a:solidFill>
                  <a:srgbClr val="C00000"/>
                </a:solidFill>
                <a:uFill>
                  <a:solidFill>
                    <a:srgbClr val="C00000"/>
                  </a:solidFill>
                </a:uFill>
                <a:latin typeface="+mn-lt"/>
                <a:cs typeface="Calibri"/>
              </a:rPr>
              <a:t>NGS.</a:t>
            </a:r>
            <a:endParaRPr lang="en-US" sz="1200" dirty="0">
              <a:latin typeface="+mn-lt"/>
              <a:cs typeface="Calibri"/>
            </a:endParaRPr>
          </a:p>
          <a:p>
            <a:endParaRPr lang="en-US" baseline="0" dirty="0"/>
          </a:p>
          <a:p>
            <a:r>
              <a:rPr lang="en-US" baseline="0" dirty="0"/>
              <a:t>The intent of the IFDM is to remove even that movement to better support coordinate comparisons, etc.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5725530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These velocities the</a:t>
            </a:r>
            <a:r>
              <a:rPr lang="en-US" baseline="0" dirty="0"/>
              <a:t> motion that is left after removing Euler Pole rotation via it’s defining parameters, known simply as Euler Pole Parameters or EPP</a:t>
            </a:r>
          </a:p>
          <a:p>
            <a:endParaRPr lang="en-US" baseline="0" dirty="0"/>
          </a:p>
          <a:p>
            <a:r>
              <a:rPr lang="en-US" baseline="0" dirty="0"/>
              <a:t>These small bare visible arrows in our region are residual velocities leftover after modeling that Euler pole, which will then be modeled into the IFDM for NATRF2022.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4409140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-model</a:t>
            </a:r>
            <a:r>
              <a:rPr lang="en-US" baseline="0" dirty="0"/>
              <a:t> all velocities… within the frame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4862041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DB5857B-6BAE-944B-AAB1-ECC8570D1349}"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1487924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-Model of all residual/</a:t>
            </a:r>
            <a:r>
              <a:rPr lang="en-US" baseline="0" dirty="0"/>
              <a:t>leftover </a:t>
            </a:r>
            <a:r>
              <a:rPr lang="en-US" b="1" i="1" baseline="0" dirty="0"/>
              <a:t>horizontal</a:t>
            </a:r>
            <a:r>
              <a:rPr lang="en-US" baseline="0" dirty="0"/>
              <a:t> velocities after applying those EPPs</a:t>
            </a:r>
            <a:endParaRPr lang="en-US" dirty="0"/>
          </a:p>
          <a:p>
            <a:r>
              <a:rPr lang="en-US" dirty="0"/>
              <a:t>HTDP hasn’t been updated, but</a:t>
            </a:r>
            <a:r>
              <a:rPr lang="en-US" baseline="0" dirty="0"/>
              <a:t> the IFDM will be even better than HTDP.</a:t>
            </a:r>
          </a:p>
          <a:p>
            <a:r>
              <a:rPr lang="en-US" baseline="0" dirty="0"/>
              <a:t>That bottom bullet is what the current plan is stating</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921928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15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-We give you efficient ways to check the accuracy of GNSS</a:t>
            </a:r>
            <a:r>
              <a:rPr lang="en-US" altLang="en-US" baseline="0" dirty="0">
                <a:latin typeface="Arial" panose="020B0604020202020204" pitchFamily="34" charset="0"/>
                <a:ea typeface="ＭＳ Ｐゴシック" panose="020B0600070205080204" pitchFamily="34" charset="-128"/>
              </a:rPr>
              <a:t> surveys, via the CORS and OPUS.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-but we’re not the datum police!</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-Aerial imagery overlays, doesn’t it make you feel good when a topo lines up pretty well with statewide imagery &amp; </a:t>
            </a:r>
            <a:r>
              <a:rPr lang="en-US" altLang="en-US" baseline="0" dirty="0" err="1">
                <a:latin typeface="Arial" panose="020B0604020202020204" pitchFamily="34" charset="0"/>
                <a:ea typeface="ＭＳ Ｐゴシック" panose="020B0600070205080204" pitchFamily="34" charset="-128"/>
              </a:rPr>
              <a:t>lidar</a:t>
            </a:r>
            <a:r>
              <a:rPr lang="en-US" altLang="en-US" baseline="0" dirty="0">
                <a:latin typeface="Arial" panose="020B0604020202020204" pitchFamily="34" charset="0"/>
                <a:ea typeface="ＭＳ Ｐゴシック" panose="020B0600070205080204" pitchFamily="34" charset="-128"/>
              </a:rPr>
              <a:t>?  </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 all the FEMA/USGS/NRCS 3DEP </a:t>
            </a:r>
            <a:r>
              <a:rPr lang="en-US" altLang="en-US" baseline="0" dirty="0" err="1">
                <a:latin typeface="Arial" panose="020B0604020202020204" pitchFamily="34" charset="0"/>
                <a:ea typeface="ＭＳ Ｐゴシック" panose="020B0600070205080204" pitchFamily="34" charset="-128"/>
              </a:rPr>
              <a:t>lidar</a:t>
            </a:r>
            <a:r>
              <a:rPr lang="en-US" altLang="en-US" baseline="0" dirty="0">
                <a:latin typeface="Arial" panose="020B0604020202020204" pitchFamily="34" charset="0"/>
                <a:ea typeface="ＭＳ Ｐゴシック" panose="020B0600070205080204" pitchFamily="34" charset="-128"/>
              </a:rPr>
              <a:t>, all that data will be out there in SPCS, tied to the NSRS via GPS tied to multiple CORS</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endParaRPr lang="en-US" altLang="en-US" b="1" dirty="0">
              <a:latin typeface="Arial" panose="020B0604020202020204" pitchFamily="34" charset="0"/>
              <a:ea typeface="ＭＳ Ｐゴシック" panose="020B0600070205080204" pitchFamily="34" charset="-128"/>
            </a:endParaRP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-interesting tidbit I picked up from a meeting on Friday: for anyone who’s been paying attention to the politics &amp; bureaucracy of government geospatial efforts, the Geospatial Data Act of 2018 includes provisions for “repercussions” for agencies who do not comply with this requirement</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**-important though that will not be enforced until 5 years after the GDA, so late 2023</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PREPARE NOW!</a:t>
            </a:r>
          </a:p>
        </p:txBody>
      </p:sp>
    </p:spTree>
    <p:extLst>
      <p:ext uri="{BB962C8B-B14F-4D97-AF65-F5344CB8AC3E}">
        <p14:creationId xmlns:p14="http://schemas.microsoft.com/office/powerpoint/2010/main" val="163814761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BB99B5A-D3DB-4354-AA55-43E94BB02C0B}" type="slidenum">
              <a:rPr lang="en-US" smtClean="0"/>
              <a:pPr>
                <a:defRPr/>
              </a:pPr>
              <a:t>126</a:t>
            </a:fld>
            <a:endParaRPr lang="en-US"/>
          </a:p>
        </p:txBody>
      </p:sp>
    </p:spTree>
    <p:extLst>
      <p:ext uri="{BB962C8B-B14F-4D97-AF65-F5344CB8AC3E}">
        <p14:creationId xmlns:p14="http://schemas.microsoft.com/office/powerpoint/2010/main" val="201790465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-what’s</a:t>
            </a:r>
            <a:r>
              <a:rPr lang="en-US" baseline="0" dirty="0"/>
              <a:t> the </a:t>
            </a:r>
            <a:r>
              <a:rPr lang="en-US" sz="1200" spc="-7" dirty="0">
                <a:solidFill>
                  <a:schemeClr val="tx2">
                    <a:lumMod val="75000"/>
                  </a:schemeClr>
                </a:solidFill>
                <a:latin typeface="Cambria" panose="02040503050406030204" pitchFamily="18" charset="0"/>
                <a:cs typeface="Calibri"/>
              </a:rPr>
              <a:t>Magnitude of Horizontal Change?</a:t>
            </a:r>
            <a:endParaRPr lang="en-US" sz="1200" dirty="0">
              <a:solidFill>
                <a:schemeClr val="tx2">
                  <a:lumMod val="75000"/>
                </a:schemeClr>
              </a:solidFill>
              <a:latin typeface="Cambria" panose="02040503050406030204" pitchFamily="18" charset="0"/>
              <a:cs typeface="Calibri"/>
            </a:endParaRPr>
          </a:p>
          <a:p>
            <a:r>
              <a:rPr lang="en-US" dirty="0"/>
              <a:t>-we will have</a:t>
            </a:r>
            <a:r>
              <a:rPr lang="en-US" baseline="0" dirty="0"/>
              <a:t> tools online to simplify the process of estimating NAD83</a:t>
            </a:r>
            <a:r>
              <a:rPr lang="en-US" baseline="0" dirty="0">
                <a:sym typeface="Wingdings" panose="05000000000000000000" pitchFamily="2" charset="2"/>
              </a:rPr>
              <a:t>NATRF2022</a:t>
            </a:r>
          </a:p>
          <a:p>
            <a:r>
              <a:rPr lang="en-US" baseline="0" dirty="0">
                <a:sym typeface="Wingdings" panose="05000000000000000000" pitchFamily="2" charset="2"/>
              </a:rPr>
              <a:t>-see the 1.1 and 1.2m contour lines are south and just thru Northern OH, so you’ll see a northwesterly shift of less than 4 feet throughout the vast majority of Ohio, between 3.7 and 4 feet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0012267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solidFill>
                  <a:schemeClr val="bg1"/>
                </a:solidFill>
              </a:rPr>
              <a:t>RED:  NAD 83 coastline against NAD 83 imagery</a:t>
            </a:r>
          </a:p>
          <a:p>
            <a:r>
              <a:rPr lang="en-US" dirty="0">
                <a:solidFill>
                  <a:schemeClr val="bg1"/>
                </a:solidFill>
              </a:rPr>
              <a:t>GREEN:  Coastline shifted into NATRF2022 but the imagery remains on NAD 83</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9851692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-remember, we covered 4 reference</a:t>
            </a:r>
            <a:r>
              <a:rPr lang="en-US" baseline="0" dirty="0"/>
              <a:t> frames but if you’re just working in this region, you only have to be concerned with NATRF</a:t>
            </a:r>
          </a:p>
          <a:p>
            <a:r>
              <a:rPr lang="en-US" baseline="0" dirty="0"/>
              <a:t>-almost everything I’ve covered thus far is in this TR or Technical Report available on our website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5861174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a:p>
            <a:r>
              <a:rPr lang="en-US" baseline="0" dirty="0"/>
              <a:t>-another phrase I want to mention are these “Blueprints for 2022”</a:t>
            </a:r>
          </a:p>
          <a:p>
            <a:r>
              <a:rPr lang="en-US" baseline="0" dirty="0"/>
              <a:t>-just about everything I cover today is mentioned in one of the Blueprints</a:t>
            </a:r>
          </a:p>
          <a:p>
            <a:r>
              <a:rPr lang="en-US" baseline="0" dirty="0"/>
              <a:t>-the Geodetic Toolkit, what’s that?  another term that just refers to all those </a:t>
            </a:r>
            <a:r>
              <a:rPr lang="en-US" baseline="0" dirty="0" err="1"/>
              <a:t>softwares</a:t>
            </a:r>
            <a:r>
              <a:rPr lang="en-US" baseline="0" dirty="0"/>
              <a:t> NGS provides, like PAGES, ADJUST, etc.</a:t>
            </a:r>
          </a:p>
          <a:p>
            <a:r>
              <a:rPr lang="en-US" baseline="0" dirty="0"/>
              <a:t>-better methods – updating manuals like NGS-58 and 59 for example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132</a:t>
            </a:fld>
            <a:endParaRPr lang="en-US"/>
          </a:p>
        </p:txBody>
      </p:sp>
    </p:spTree>
    <p:extLst>
      <p:ext uri="{BB962C8B-B14F-4D97-AF65-F5344CB8AC3E}">
        <p14:creationId xmlns:p14="http://schemas.microsoft.com/office/powerpoint/2010/main" val="10826887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-co-location and good distribution</a:t>
            </a:r>
          </a:p>
          <a:p>
            <a:r>
              <a:rPr lang="en-US" dirty="0"/>
              <a:t>-teamwork with other agencies like</a:t>
            </a:r>
            <a:r>
              <a:rPr lang="en-US" baseline="0" dirty="0"/>
              <a:t> the IERS, the IUGG mentioned earlier</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135</a:t>
            </a:fld>
            <a:endParaRPr lang="en-US" dirty="0"/>
          </a:p>
        </p:txBody>
      </p:sp>
    </p:spTree>
    <p:extLst>
      <p:ext uri="{BB962C8B-B14F-4D97-AF65-F5344CB8AC3E}">
        <p14:creationId xmlns:p14="http://schemas.microsoft.com/office/powerpoint/2010/main" val="35991862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lot of information is available on the NGS website, including:</a:t>
            </a:r>
          </a:p>
          <a:p>
            <a:pPr marL="628650" lvl="1" indent="-171450">
              <a:buFont typeface="Arial" panose="020B0604020202020204" pitchFamily="34" charset="0"/>
              <a:buChar char="•"/>
            </a:pPr>
            <a:r>
              <a:rPr lang="en-US" dirty="0"/>
              <a:t>2022 policy changes</a:t>
            </a:r>
          </a:p>
          <a:p>
            <a:pPr marL="628650" lvl="1" indent="-171450">
              <a:buFont typeface="Arial" panose="020B0604020202020204" pitchFamily="34" charset="0"/>
              <a:buChar char="•"/>
            </a:pPr>
            <a:r>
              <a:rPr lang="en-US" dirty="0"/>
              <a:t>Supporting information (old policy and manuals, new report on SPCS history)</a:t>
            </a:r>
          </a:p>
          <a:p>
            <a:pPr marL="628650" lvl="1" indent="-171450">
              <a:buFont typeface="Arial" panose="020B0604020202020204" pitchFamily="34" charset="0"/>
              <a:buChar char="•"/>
            </a:pPr>
            <a:r>
              <a:rPr lang="en-US" dirty="0"/>
              <a:t>Maps of preliminary SPCS2022 designs available for download</a:t>
            </a:r>
          </a:p>
          <a:p>
            <a:pPr marL="1085850" lvl="2" indent="-171450">
              <a:buFont typeface="Arial" panose="020B0604020202020204" pitchFamily="34" charset="0"/>
              <a:buChar char="•"/>
            </a:pPr>
            <a:r>
              <a:rPr lang="en-US" dirty="0"/>
              <a:t>Not all states yet available, but designs are in progress</a:t>
            </a:r>
          </a:p>
          <a:p>
            <a:pPr marL="1085850" lvl="2" indent="-171450">
              <a:buFont typeface="Arial" panose="020B0604020202020204" pitchFamily="34" charset="0"/>
              <a:buChar char="•"/>
            </a:pPr>
            <a:r>
              <a:rPr lang="en-US" dirty="0"/>
              <a:t>Includes maps of existing SPCS 83 for comparison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D46DE8B-F250-4584-83EE-1EA3792DC8CC}"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137</a:t>
            </a:fld>
            <a:endParaRPr kumimoji="0" 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96491501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 SPCS83 zones</a:t>
            </a:r>
            <a:r>
              <a:rPr lang="en-US" baseline="0" dirty="0"/>
              <a:t> as a frame of reference</a:t>
            </a:r>
          </a:p>
          <a:p>
            <a:endParaRPr lang="en-US" baseline="0" dirty="0"/>
          </a:p>
          <a:p>
            <a:r>
              <a:rPr lang="en-US" baseline="0" dirty="0"/>
              <a:t>NOTE that the color shading of these zones is matched to that of the Preliminary SPCS2022 Zones that follow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8797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illustrates</a:t>
            </a:r>
            <a:r>
              <a:rPr lang="en-US" baseline="0" dirty="0"/>
              <a:t> the preliminary SPCS2022 zones</a:t>
            </a:r>
          </a:p>
          <a:p>
            <a:endParaRPr lang="en-US" baseline="0" dirty="0"/>
          </a:p>
          <a:p>
            <a:r>
              <a:rPr lang="en-US" sz="1400" baseline="0" dirty="0"/>
              <a:t>There are 4 zones in the NGS design, per request that we design “4-5 zones required to meet the minimum distortion acceptable” set by our design criteria of 50ppm</a:t>
            </a:r>
          </a:p>
          <a:p>
            <a:endParaRPr lang="en-US" baseline="0" dirty="0"/>
          </a:p>
          <a:p>
            <a:r>
              <a:rPr lang="en-US" baseline="0" dirty="0"/>
              <a:t>NOTE the request also included wording: “It is also requested that PennDOT districts be </a:t>
            </a:r>
            <a:r>
              <a:rPr lang="en-US" baseline="0" dirty="0" err="1"/>
              <a:t>divded</a:t>
            </a:r>
            <a:r>
              <a:rPr lang="en-US" baseline="0" dirty="0"/>
              <a:t> into no more than two zones”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073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that the West Zone far surpasses the NGS design criteria of 50ppm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940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NGS has been inconsistent with these top two words.  </a:t>
            </a:r>
          </a:p>
          <a:p>
            <a:r>
              <a:rPr lang="en-US" dirty="0"/>
              <a:t>Going forward, we will use them as:</a:t>
            </a:r>
          </a:p>
          <a:p>
            <a:pPr lvl="1"/>
            <a:r>
              <a:rPr lang="en-US" dirty="0"/>
              <a:t>Conversion:  Meaning to change the type of coordinate without changing the datum or frame</a:t>
            </a:r>
          </a:p>
          <a:p>
            <a:pPr lvl="1"/>
            <a:r>
              <a:rPr lang="en-US" dirty="0"/>
              <a:t>e.g. change NAD 83(1986) latitude and longitude to NAD 83(1986) State Plane Coordinates</a:t>
            </a:r>
          </a:p>
          <a:p>
            <a:pPr lvl="1"/>
            <a:r>
              <a:rPr lang="en-US" dirty="0"/>
              <a:t>Transformation:  Meaning to change the datum or frame, without changing the type of coordinate</a:t>
            </a:r>
          </a:p>
          <a:p>
            <a:pPr lvl="1"/>
            <a:r>
              <a:rPr lang="en-US" dirty="0"/>
              <a:t>e.g. changing an NAD 27 latitude &amp; longitude to an NAD 83(1986) latitude &amp; longitude</a:t>
            </a:r>
          </a:p>
          <a:p>
            <a:endParaRPr lang="en-US" dirty="0"/>
          </a:p>
          <a:p>
            <a:r>
              <a:rPr lang="en-US" dirty="0"/>
              <a:t>So, “NADCON” which transforms coordinates between datums could have been called “NADTRAN.” </a:t>
            </a:r>
            <a:r>
              <a:rPr lang="en-US" dirty="0" err="1"/>
              <a:t>C’est</a:t>
            </a:r>
            <a:r>
              <a:rPr lang="en-US" dirty="0"/>
              <a:t> la vie.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16</a:t>
            </a:fld>
            <a:endParaRPr lang="en-US" altLang="en-US" dirty="0"/>
          </a:p>
        </p:txBody>
      </p:sp>
    </p:spTree>
    <p:extLst>
      <p:ext uri="{BB962C8B-B14F-4D97-AF65-F5344CB8AC3E}">
        <p14:creationId xmlns:p14="http://schemas.microsoft.com/office/powerpoint/2010/main" val="222924873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a:t>
            </a:r>
            <a:r>
              <a:rPr lang="en-US" baseline="0" dirty="0"/>
              <a:t> and </a:t>
            </a:r>
            <a:r>
              <a:rPr lang="en-US" dirty="0"/>
              <a:t>likely final, draft</a:t>
            </a:r>
            <a:r>
              <a:rPr lang="en-US" baseline="0" dirty="0"/>
              <a:t> of an Oblique Mercator projection for the Preliminary Central Zone</a:t>
            </a:r>
          </a:p>
          <a:p>
            <a:endParaRPr lang="en-US" baseline="0" dirty="0"/>
          </a:p>
          <a:p>
            <a:r>
              <a:rPr lang="en-US" baseline="0" dirty="0"/>
              <a:t>NOTE that even with the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61323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a:t>
            </a:r>
            <a:r>
              <a:rPr lang="en-US" i="1" baseline="0" dirty="0"/>
              <a:t>second</a:t>
            </a:r>
            <a:r>
              <a:rPr lang="en-US" baseline="0" dirty="0"/>
              <a:t> draft of a </a:t>
            </a:r>
            <a:r>
              <a:rPr lang="en-US" dirty="0"/>
              <a:t>Preliminary North East Zone</a:t>
            </a:r>
          </a:p>
          <a:p>
            <a:endParaRPr lang="en-US" dirty="0"/>
          </a:p>
          <a:p>
            <a:r>
              <a:rPr lang="en-US" dirty="0"/>
              <a:t>NOTE</a:t>
            </a:r>
            <a:r>
              <a:rPr lang="en-US" baseline="0" dirty="0"/>
              <a:t> this </a:t>
            </a:r>
            <a:r>
              <a:rPr lang="en-US" b="1" baseline="0" dirty="0"/>
              <a:t>includes</a:t>
            </a:r>
            <a:r>
              <a:rPr lang="en-US" baseline="0" dirty="0"/>
              <a:t> </a:t>
            </a:r>
            <a:r>
              <a:rPr lang="en-US" dirty="0"/>
              <a:t>Columbia</a:t>
            </a:r>
            <a:r>
              <a:rPr lang="en-US" baseline="0" dirty="0"/>
              <a:t> and Montour Counties, and the animation highlights the comparison between having these counties in the SE or NE Zone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64347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is the </a:t>
            </a:r>
            <a:r>
              <a:rPr lang="en-US" i="1" baseline="0" dirty="0"/>
              <a:t>second</a:t>
            </a:r>
            <a:r>
              <a:rPr lang="en-US" baseline="0" dirty="0"/>
              <a:t> draft of a </a:t>
            </a:r>
            <a:r>
              <a:rPr lang="en-US" dirty="0"/>
              <a:t>Preliminary South East Zone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a:t>
            </a:r>
            <a:r>
              <a:rPr lang="en-US" baseline="0" dirty="0"/>
              <a:t> this </a:t>
            </a:r>
            <a:r>
              <a:rPr lang="en-US" b="1" dirty="0"/>
              <a:t>excludes</a:t>
            </a:r>
            <a:r>
              <a:rPr lang="en-US" baseline="0" dirty="0"/>
              <a:t> </a:t>
            </a:r>
            <a:r>
              <a:rPr lang="en-US" dirty="0"/>
              <a:t>Columbia</a:t>
            </a:r>
            <a:r>
              <a:rPr lang="en-US" baseline="0" dirty="0"/>
              <a:t> and Montour Counties (they would fall in SE Zone)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82073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2234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9311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4256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65652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Single Statewide Zone designed by NGS is</a:t>
            </a:r>
            <a:r>
              <a:rPr lang="en-US" baseline="0" dirty="0"/>
              <a:t> color shaded to match the following section of slides that show UTM Zones linear distortion values</a:t>
            </a:r>
          </a:p>
          <a:p>
            <a:endParaRPr lang="en-US" baseline="0" dirty="0"/>
          </a:p>
          <a:p>
            <a:r>
              <a:rPr lang="en-US" baseline="0" dirty="0"/>
              <a:t>It is known that some user communities with large areas of responsibility choose to maintain geospatial data and work in UTM</a:t>
            </a:r>
          </a:p>
          <a:p>
            <a:endParaRPr lang="en-US" baseline="0" dirty="0"/>
          </a:p>
          <a:p>
            <a:r>
              <a:rPr lang="en-US" baseline="0" dirty="0"/>
              <a:t>This graphic as compared to the UTM serves to highlight in SPCS2022, users will see better performance (lower linear distortion) if they choose to work in the SPCS2022 Single Statewide Zone rather than one of the UTM Zones that fall within Pennsylvania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4920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NGS designed preliminary</a:t>
            </a:r>
            <a:r>
              <a:rPr lang="en-US" baseline="0" dirty="0"/>
              <a:t> single statewide zone is included again here at the end for easier visual comparisons.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13137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 SPCS83 zones</a:t>
            </a:r>
            <a:r>
              <a:rPr lang="en-US" baseline="0" dirty="0"/>
              <a:t> as a frame of reference</a:t>
            </a:r>
          </a:p>
          <a:p>
            <a:endParaRPr lang="en-US" baseline="0" dirty="0"/>
          </a:p>
          <a:p>
            <a:r>
              <a:rPr lang="en-US" baseline="0" dirty="0"/>
              <a:t>NOTE that the color shading of these zones is matched to that of the Preliminary SPCS2022 Zones that follow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158494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observations and these are called “active” stations.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17</a:t>
            </a:fld>
            <a:endParaRPr lang="en-US" altLang="en-US"/>
          </a:p>
        </p:txBody>
      </p:sp>
    </p:spTree>
    <p:extLst>
      <p:ext uri="{BB962C8B-B14F-4D97-AF65-F5344CB8AC3E}">
        <p14:creationId xmlns:p14="http://schemas.microsoft.com/office/powerpoint/2010/main" val="334957669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2FED2CC-BADC-4677-8145-F4A6E1426BC2}"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156</a:t>
            </a:fld>
            <a:endParaRPr kumimoji="0" 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92896360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2FED2CC-BADC-4677-8145-F4A6E1426BC2}"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157</a:t>
            </a:fld>
            <a:endParaRPr kumimoji="0" 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17732155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2FED2CC-BADC-4677-8145-F4A6E1426BC2}"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158</a:t>
            </a:fld>
            <a:endParaRPr kumimoji="0" 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758572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 the National Institute of Standards and Technology (NIST) is responsible for defining and establishing standards.  It is within their authority.</a:t>
            </a:r>
          </a:p>
          <a:p>
            <a:pPr marL="171450" indent="-171450">
              <a:buFont typeface="Arial" panose="020B0604020202020204" pitchFamily="34" charset="0"/>
              <a:buChar char="•"/>
            </a:pPr>
            <a:r>
              <a:rPr lang="en-US" dirty="0"/>
              <a:t>NIST is a bureau of the Department of Commerce (DOC)</a:t>
            </a:r>
          </a:p>
          <a:p>
            <a:pPr marL="171450" indent="-171450">
              <a:buFont typeface="Arial" panose="020B0604020202020204" pitchFamily="34" charset="0"/>
              <a:buChar char="•"/>
            </a:pPr>
            <a:r>
              <a:rPr lang="en-US" dirty="0"/>
              <a:t>The National Oceanic and Atmospheric Administration (NOAA) is also a bureau of DOC.</a:t>
            </a:r>
          </a:p>
          <a:p>
            <a:pPr marL="171450" indent="-171450">
              <a:buFont typeface="Arial" panose="020B0604020202020204" pitchFamily="34" charset="0"/>
              <a:buChar char="•"/>
            </a:pPr>
            <a:r>
              <a:rPr lang="en-US" dirty="0"/>
              <a:t>The National Geodetic Survey (NGS) is a program office in NOAA.  It’s actually within the National Ocean Service (NOS) in NOAA.</a:t>
            </a:r>
          </a:p>
          <a:p>
            <a:pPr marL="628650" lvl="1" indent="-171450">
              <a:buFont typeface="Arial" panose="020B0604020202020204" pitchFamily="34" charset="0"/>
              <a:buChar char="•"/>
            </a:pPr>
            <a:r>
              <a:rPr lang="en-US" dirty="0"/>
              <a:t>It may seem odd to show NGS here along with NIST, but there is a reason for it, as you will soon see.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2FED2CC-BADC-4677-8145-F4A6E1426BC2}"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159</a:t>
            </a:fld>
            <a:endParaRPr kumimoji="0" 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07734567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6C3BD8-B2E5-4319-9CBE-B60D43F31E53}" type="slidenum">
              <a:rPr kumimoji="0" 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29416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18</a:t>
            </a:fld>
            <a:endParaRPr lang="en-US" altLang="en-US"/>
          </a:p>
        </p:txBody>
      </p:sp>
    </p:spTree>
    <p:extLst>
      <p:ext uri="{BB962C8B-B14F-4D97-AF65-F5344CB8AC3E}">
        <p14:creationId xmlns:p14="http://schemas.microsoft.com/office/powerpoint/2010/main" val="752254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19</a:t>
            </a:fld>
            <a:endParaRPr lang="en-US" altLang="en-US"/>
          </a:p>
        </p:txBody>
      </p:sp>
    </p:spTree>
    <p:extLst>
      <p:ext uri="{BB962C8B-B14F-4D97-AF65-F5344CB8AC3E}">
        <p14:creationId xmlns:p14="http://schemas.microsoft.com/office/powerpoint/2010/main" val="2152259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20</a:t>
            </a:fld>
            <a:endParaRPr lang="en-US" altLang="en-US"/>
          </a:p>
        </p:txBody>
      </p:sp>
    </p:spTree>
    <p:extLst>
      <p:ext uri="{BB962C8B-B14F-4D97-AF65-F5344CB8AC3E}">
        <p14:creationId xmlns:p14="http://schemas.microsoft.com/office/powerpoint/2010/main" val="4131745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KW0392 – </a:t>
            </a:r>
          </a:p>
          <a:p>
            <a:r>
              <a:rPr lang="en-US" dirty="0"/>
              <a:t>https://www.ngs.noaa.gov/cgi-bin/ds_mark.prl?PidBox=KW0392</a:t>
            </a:r>
          </a:p>
          <a:p>
            <a:endParaRPr lang="en-US" dirty="0"/>
          </a:p>
          <a:p>
            <a:endParaRPr lang="en-US" dirty="0"/>
          </a:p>
          <a:p>
            <a:r>
              <a:rPr lang="en-US" dirty="0"/>
              <a:t>COLUMBIA COUNTY, PA, NEAR READING COMPANY REAILROAD STATION</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21</a:t>
            </a:fld>
            <a:endParaRPr lang="en-US" altLang="en-US"/>
          </a:p>
        </p:txBody>
      </p:sp>
    </p:spTree>
    <p:extLst>
      <p:ext uri="{BB962C8B-B14F-4D97-AF65-F5344CB8AC3E}">
        <p14:creationId xmlns:p14="http://schemas.microsoft.com/office/powerpoint/2010/main" val="3462079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KW0392 – </a:t>
            </a:r>
          </a:p>
          <a:p>
            <a:r>
              <a:rPr lang="en-US" dirty="0"/>
              <a:t>https://www.ngs.noaa.gov/cgi-bin/ds_mark.prl?PidBox=KW0392</a:t>
            </a:r>
          </a:p>
          <a:p>
            <a:endParaRPr lang="en-US" dirty="0"/>
          </a:p>
          <a:p>
            <a:endParaRPr lang="en-US" dirty="0"/>
          </a:p>
          <a:p>
            <a:r>
              <a:rPr lang="en-US" dirty="0"/>
              <a:t>COLUMBIA COUNTY, PA, NEAR READING COMPANY REAILROAD STATION</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22</a:t>
            </a:fld>
            <a:endParaRPr lang="en-US" altLang="en-US"/>
          </a:p>
        </p:txBody>
      </p:sp>
    </p:spTree>
    <p:extLst>
      <p:ext uri="{BB962C8B-B14F-4D97-AF65-F5344CB8AC3E}">
        <p14:creationId xmlns:p14="http://schemas.microsoft.com/office/powerpoint/2010/main" val="2685047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23</a:t>
            </a:fld>
            <a:endParaRPr lang="en-US" altLang="en-US"/>
          </a:p>
        </p:txBody>
      </p:sp>
    </p:spTree>
    <p:extLst>
      <p:ext uri="{BB962C8B-B14F-4D97-AF65-F5344CB8AC3E}">
        <p14:creationId xmlns:p14="http://schemas.microsoft.com/office/powerpoint/2010/main" val="427668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-We are</a:t>
            </a:r>
            <a:r>
              <a:rPr lang="en-US" baseline="0" dirty="0"/>
              <a:t> the Federal Government’s oldest scientific agency.</a:t>
            </a:r>
          </a:p>
          <a:p>
            <a:r>
              <a:rPr lang="en-US" baseline="0" dirty="0"/>
              <a:t>-part of the Executive Branch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 know it can seem kind of strange that NGS is part of the NOS, but the origins of NGS lie with the C&amp;GS.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are a “Program Office” of the NOS</a:t>
            </a:r>
          </a:p>
          <a:p>
            <a:r>
              <a:rPr lang="en-US" baseline="0" dirty="0"/>
              <a:t>Survey of the Coast – 1807</a:t>
            </a:r>
          </a:p>
          <a:p>
            <a:r>
              <a:rPr lang="en-US" baseline="0" dirty="0"/>
              <a:t>Coast Survey – 1836</a:t>
            </a:r>
          </a:p>
          <a:p>
            <a:r>
              <a:rPr lang="en-US" baseline="0" dirty="0"/>
              <a:t>Coast and Geodetic Survey – 1878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NGS since 1970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a:t>
            </a:fld>
            <a:endParaRPr lang="en-US"/>
          </a:p>
        </p:txBody>
      </p:sp>
    </p:spTree>
    <p:extLst>
      <p:ext uri="{BB962C8B-B14F-4D97-AF65-F5344CB8AC3E}">
        <p14:creationId xmlns:p14="http://schemas.microsoft.com/office/powerpoint/2010/main" val="2365380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24</a:t>
            </a:fld>
            <a:endParaRPr lang="en-US" altLang="en-US"/>
          </a:p>
        </p:txBody>
      </p:sp>
    </p:spTree>
    <p:extLst>
      <p:ext uri="{BB962C8B-B14F-4D97-AF65-F5344CB8AC3E}">
        <p14:creationId xmlns:p14="http://schemas.microsoft.com/office/powerpoint/2010/main" val="808766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observations and these are called “active” stations.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25</a:t>
            </a:fld>
            <a:endParaRPr lang="en-US" altLang="en-US"/>
          </a:p>
        </p:txBody>
      </p:sp>
    </p:spTree>
    <p:extLst>
      <p:ext uri="{BB962C8B-B14F-4D97-AF65-F5344CB8AC3E}">
        <p14:creationId xmlns:p14="http://schemas.microsoft.com/office/powerpoint/2010/main" val="1087136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26</a:t>
            </a:fld>
            <a:endParaRPr lang="en-US" altLang="en-US"/>
          </a:p>
        </p:txBody>
      </p:sp>
    </p:spTree>
    <p:extLst>
      <p:ext uri="{BB962C8B-B14F-4D97-AF65-F5344CB8AC3E}">
        <p14:creationId xmlns:p14="http://schemas.microsoft.com/office/powerpoint/2010/main" val="3064577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27</a:t>
            </a:fld>
            <a:endParaRPr lang="en-US" altLang="en-US"/>
          </a:p>
        </p:txBody>
      </p:sp>
    </p:spTree>
    <p:extLst>
      <p:ext uri="{BB962C8B-B14F-4D97-AF65-F5344CB8AC3E}">
        <p14:creationId xmlns:p14="http://schemas.microsoft.com/office/powerpoint/2010/main" val="3984036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28</a:t>
            </a:fld>
            <a:endParaRPr lang="en-US" altLang="en-US"/>
          </a:p>
        </p:txBody>
      </p:sp>
    </p:spTree>
    <p:extLst>
      <p:ext uri="{BB962C8B-B14F-4D97-AF65-F5344CB8AC3E}">
        <p14:creationId xmlns:p14="http://schemas.microsoft.com/office/powerpoint/2010/main" val="623670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mbria" panose="02040503050406030204" pitchFamily="18" charset="0"/>
                <a:ea typeface="Cambria" panose="02040503050406030204" pitchFamily="18" charset="0"/>
              </a:rPr>
              <a:t>Often the term active geodetic control has been used to mean some equipment is </a:t>
            </a:r>
            <a:r>
              <a:rPr lang="en-US" b="1" i="1" dirty="0">
                <a:solidFill>
                  <a:srgbClr val="C00000"/>
                </a:solidFill>
                <a:latin typeface="Cambria" panose="02040503050406030204" pitchFamily="18" charset="0"/>
                <a:ea typeface="Cambria" panose="02040503050406030204" pitchFamily="18" charset="0"/>
              </a:rPr>
              <a:t>continuously</a:t>
            </a:r>
            <a:r>
              <a:rPr lang="en-US" b="1" dirty="0">
                <a:solidFill>
                  <a:srgbClr val="C00000"/>
                </a:solidFill>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or at least </a:t>
            </a:r>
            <a:r>
              <a:rPr lang="en-US" b="1" i="1" dirty="0">
                <a:solidFill>
                  <a:srgbClr val="C00000"/>
                </a:solidFill>
                <a:latin typeface="Cambria" panose="02040503050406030204" pitchFamily="18" charset="0"/>
                <a:ea typeface="Cambria" panose="02040503050406030204" pitchFamily="18" charset="0"/>
              </a:rPr>
              <a:t>frequently</a:t>
            </a:r>
            <a:r>
              <a:rPr lang="en-US" dirty="0">
                <a:latin typeface="Cambria" panose="02040503050406030204" pitchFamily="18" charset="0"/>
                <a:ea typeface="Cambria" panose="02040503050406030204" pitchFamily="18" charset="0"/>
              </a:rPr>
              <a:t> collecting observations at or near a </a:t>
            </a:r>
            <a:r>
              <a:rPr lang="en-US" b="1" dirty="0">
                <a:solidFill>
                  <a:srgbClr val="C00000"/>
                </a:solidFill>
                <a:latin typeface="Cambria" panose="02040503050406030204" pitchFamily="18" charset="0"/>
                <a:ea typeface="Cambria" panose="02040503050406030204" pitchFamily="18" charset="0"/>
              </a:rPr>
              <a:t>point</a:t>
            </a:r>
          </a:p>
          <a:p>
            <a:pPr marL="0" indent="0">
              <a:buNone/>
            </a:pPr>
            <a:endParaRPr lang="en-US" b="1" dirty="0">
              <a:solidFill>
                <a:srgbClr val="C00000"/>
              </a:solidFill>
              <a:latin typeface="Cambria" panose="02040503050406030204" pitchFamily="18" charset="0"/>
              <a:ea typeface="Cambria" panose="02040503050406030204" pitchFamily="18" charset="0"/>
            </a:endParaRPr>
          </a:p>
          <a:p>
            <a:pPr marL="0" indent="0">
              <a:buNone/>
            </a:pPr>
            <a:r>
              <a:rPr lang="en-US" dirty="0">
                <a:latin typeface="Cambria" panose="02040503050406030204" pitchFamily="18" charset="0"/>
                <a:ea typeface="Cambria" panose="02040503050406030204" pitchFamily="18" charset="0"/>
              </a:rPr>
              <a:t>Yet those observations are often used to compute coordinates (often time-dependent) at a </a:t>
            </a:r>
            <a:r>
              <a:rPr lang="en-US" dirty="0">
                <a:solidFill>
                  <a:srgbClr val="C00000"/>
                </a:solidFill>
                <a:latin typeface="Cambria" panose="02040503050406030204" pitchFamily="18" charset="0"/>
                <a:ea typeface="Cambria" panose="02040503050406030204" pitchFamily="18" charset="0"/>
              </a:rPr>
              <a:t>point</a:t>
            </a:r>
            <a:r>
              <a:rPr lang="en-US" dirty="0">
                <a:latin typeface="Cambria" panose="02040503050406030204" pitchFamily="18" charset="0"/>
                <a:ea typeface="Cambria" panose="02040503050406030204" pitchFamily="18" charset="0"/>
              </a:rPr>
              <a:t> on a </a:t>
            </a:r>
            <a:r>
              <a:rPr lang="en-US" dirty="0">
                <a:solidFill>
                  <a:srgbClr val="C00000"/>
                </a:solidFill>
                <a:latin typeface="Cambria" panose="02040503050406030204" pitchFamily="18" charset="0"/>
                <a:ea typeface="Cambria" panose="02040503050406030204" pitchFamily="18" charset="0"/>
              </a:rPr>
              <a:t>mark</a:t>
            </a:r>
            <a:r>
              <a:rPr lang="en-US" dirty="0">
                <a:latin typeface="Cambria" panose="02040503050406030204" pitchFamily="18" charset="0"/>
                <a:ea typeface="Cambria" panose="02040503050406030204" pitchFamily="18" charset="0"/>
              </a:rPr>
              <a:t>, which, by its nature is </a:t>
            </a:r>
            <a:r>
              <a:rPr lang="en-US" i="1" dirty="0">
                <a:latin typeface="Cambria" panose="02040503050406030204" pitchFamily="18" charset="0"/>
                <a:ea typeface="Cambria" panose="02040503050406030204" pitchFamily="18" charset="0"/>
              </a:rPr>
              <a:t>passive</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29</a:t>
            </a:fld>
            <a:endParaRPr lang="en-US"/>
          </a:p>
        </p:txBody>
      </p:sp>
    </p:spTree>
    <p:extLst>
      <p:ext uri="{BB962C8B-B14F-4D97-AF65-F5344CB8AC3E}">
        <p14:creationId xmlns:p14="http://schemas.microsoft.com/office/powerpoint/2010/main" val="3809116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whole pillar could be considered a type of “mark”, being a passive do-nothing structure that holds a “point”, the GRP of this CORS.  </a:t>
            </a:r>
          </a:p>
          <a:p>
            <a:endParaRPr lang="en-US" dirty="0"/>
          </a:p>
          <a:p>
            <a:r>
              <a:rPr lang="en-US" dirty="0">
                <a:latin typeface="Times New Roman" panose="02020603050405020304" pitchFamily="18" charset="0"/>
              </a:rPr>
              <a:t>But the</a:t>
            </a:r>
            <a:r>
              <a:rPr lang="en-US" dirty="0">
                <a:solidFill>
                  <a:srgbClr val="C00000"/>
                </a:solidFill>
                <a:latin typeface="Times New Roman" panose="02020603050405020304" pitchFamily="18" charset="0"/>
              </a:rPr>
              <a:t> point</a:t>
            </a:r>
            <a:r>
              <a:rPr lang="en-US" dirty="0">
                <a:latin typeface="Times New Roman" panose="02020603050405020304" pitchFamily="18" charset="0"/>
              </a:rPr>
              <a:t>, given coordinates computed from all the data collected by that antenna, is probably in here somewhere, as a part of this huge pillar which is effectively one big </a:t>
            </a:r>
            <a:r>
              <a:rPr lang="en-US" dirty="0">
                <a:solidFill>
                  <a:srgbClr val="C00000"/>
                </a:solidFill>
                <a:latin typeface="Times New Roman" panose="02020603050405020304" pitchFamily="18" charset="0"/>
              </a:rPr>
              <a:t>mark, </a:t>
            </a:r>
            <a:r>
              <a:rPr lang="en-US" dirty="0">
                <a:latin typeface="Times New Roman" panose="02020603050405020304" pitchFamily="18" charset="0"/>
              </a:rPr>
              <a:t>passive as can be….</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30</a:t>
            </a:fld>
            <a:endParaRPr lang="en-US" altLang="en-US"/>
          </a:p>
        </p:txBody>
      </p:sp>
    </p:spTree>
    <p:extLst>
      <p:ext uri="{BB962C8B-B14F-4D97-AF65-F5344CB8AC3E}">
        <p14:creationId xmlns:p14="http://schemas.microsoft.com/office/powerpoint/2010/main" val="3798862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 products, and services</a:t>
            </a:r>
          </a:p>
          <a:p>
            <a:pPr>
              <a:spcBef>
                <a:spcPct val="0"/>
              </a:spcBef>
            </a:pPr>
            <a:endParaRPr lang="en-US" altLang="en-US" baseline="0" dirty="0">
              <a:latin typeface="Arial" panose="020B0604020202020204" pitchFamily="34" charset="0"/>
              <a:ea typeface="ＭＳ Ｐゴシック" panose="020B0600070205080204" pitchFamily="34" charset="-128"/>
            </a:endParaRPr>
          </a:p>
          <a:p>
            <a:pPr>
              <a:spcBef>
                <a:spcPct val="0"/>
              </a:spcBef>
            </a:pPr>
            <a:r>
              <a:rPr lang="en-US" altLang="en-US" baseline="0" dirty="0">
                <a:latin typeface="Arial" panose="020B0604020202020204" pitchFamily="34" charset="0"/>
                <a:ea typeface="ＭＳ Ｐゴシック" panose="020B0600070205080204" pitchFamily="34" charset="-128"/>
              </a:rPr>
              <a:t>These are some highlights and you will se this slide repeated when we focus on some of these items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679">
              <a:defRPr>
                <a:solidFill>
                  <a:schemeClr val="tx1"/>
                </a:solidFill>
                <a:latin typeface="Calibri" panose="020F0502020204030204" pitchFamily="34" charset="0"/>
              </a:defRPr>
            </a:lvl1pPr>
            <a:lvl2pPr marL="728556" indent="-279359" defTabSz="912679">
              <a:defRPr>
                <a:solidFill>
                  <a:schemeClr val="tx1"/>
                </a:solidFill>
                <a:latin typeface="Calibri" panose="020F0502020204030204" pitchFamily="34" charset="0"/>
              </a:defRPr>
            </a:lvl2pPr>
            <a:lvl3pPr marL="1122198" indent="-223805" defTabSz="912679">
              <a:defRPr>
                <a:solidFill>
                  <a:schemeClr val="tx1"/>
                </a:solidFill>
                <a:latin typeface="Calibri" panose="020F0502020204030204" pitchFamily="34" charset="0"/>
              </a:defRPr>
            </a:lvl3pPr>
            <a:lvl4pPr marL="1571395" indent="-223805" defTabSz="912679">
              <a:defRPr>
                <a:solidFill>
                  <a:schemeClr val="tx1"/>
                </a:solidFill>
                <a:latin typeface="Calibri" panose="020F0502020204030204" pitchFamily="34" charset="0"/>
              </a:defRPr>
            </a:lvl4pPr>
            <a:lvl5pPr marL="2020592" indent="-223805" defTabSz="912679">
              <a:defRPr>
                <a:solidFill>
                  <a:schemeClr val="tx1"/>
                </a:solidFill>
                <a:latin typeface="Calibri" panose="020F0502020204030204" pitchFamily="34" charset="0"/>
              </a:defRPr>
            </a:lvl5pPr>
            <a:lvl6pPr marL="2477725" indent="-223805" defTabSz="912679" fontAlgn="base">
              <a:spcBef>
                <a:spcPct val="0"/>
              </a:spcBef>
              <a:spcAft>
                <a:spcPct val="0"/>
              </a:spcAft>
              <a:defRPr>
                <a:solidFill>
                  <a:schemeClr val="tx1"/>
                </a:solidFill>
                <a:latin typeface="Calibri" panose="020F0502020204030204" pitchFamily="34" charset="0"/>
              </a:defRPr>
            </a:lvl6pPr>
            <a:lvl7pPr marL="2934858" indent="-223805" defTabSz="912679" fontAlgn="base">
              <a:spcBef>
                <a:spcPct val="0"/>
              </a:spcBef>
              <a:spcAft>
                <a:spcPct val="0"/>
              </a:spcAft>
              <a:defRPr>
                <a:solidFill>
                  <a:schemeClr val="tx1"/>
                </a:solidFill>
                <a:latin typeface="Calibri" panose="020F0502020204030204" pitchFamily="34" charset="0"/>
              </a:defRPr>
            </a:lvl7pPr>
            <a:lvl8pPr marL="3391991" indent="-223805" defTabSz="912679" fontAlgn="base">
              <a:spcBef>
                <a:spcPct val="0"/>
              </a:spcBef>
              <a:spcAft>
                <a:spcPct val="0"/>
              </a:spcAft>
              <a:defRPr>
                <a:solidFill>
                  <a:schemeClr val="tx1"/>
                </a:solidFill>
                <a:latin typeface="Calibri" panose="020F0502020204030204" pitchFamily="34" charset="0"/>
              </a:defRPr>
            </a:lvl8pPr>
            <a:lvl9pPr marL="3849124" indent="-223805" defTabSz="912679"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31</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2618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p>
          <a:p>
            <a:r>
              <a:rPr lang="en-US" baseline="0" dirty="0"/>
              <a:t>CLICK</a:t>
            </a:r>
          </a:p>
          <a:p>
            <a:r>
              <a:rPr lang="en-US" baseline="0" dirty="0"/>
              <a:t>-this is neat little graphic with some stats on </a:t>
            </a:r>
            <a:r>
              <a:rPr lang="en-US" baseline="0" dirty="0" err="1"/>
              <a:t>teh</a:t>
            </a:r>
            <a:r>
              <a:rPr lang="en-US" baseline="0" dirty="0"/>
              <a:t> NCN you can find on our website</a:t>
            </a:r>
          </a:p>
          <a:p>
            <a:r>
              <a:rPr lang="en-US" baseline="0" dirty="0"/>
              <a:t>-below the </a:t>
            </a:r>
            <a:r>
              <a:rPr lang="en-US" baseline="0" dirty="0" err="1"/>
              <a:t>gaphic</a:t>
            </a:r>
            <a:r>
              <a:rPr lang="en-US" baseline="0" dirty="0"/>
              <a:t> </a:t>
            </a:r>
            <a:r>
              <a:rPr lang="en-US" baseline="0" dirty="0" err="1"/>
              <a:t>youll</a:t>
            </a:r>
            <a:r>
              <a:rPr lang="en-US" baseline="0" dirty="0"/>
              <a:t> find a search bar with more information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32</a:t>
            </a:fld>
            <a:endParaRPr lang="en-US"/>
          </a:p>
        </p:txBody>
      </p:sp>
    </p:spTree>
    <p:extLst>
      <p:ext uri="{BB962C8B-B14F-4D97-AF65-F5344CB8AC3E}">
        <p14:creationId xmlns:p14="http://schemas.microsoft.com/office/powerpoint/2010/main" val="2759416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latin typeface="Cambria" panose="02040503050406030204" pitchFamily="18" charset="0"/>
                <a:ea typeface="Cambria" panose="02040503050406030204" pitchFamily="18" charset="0"/>
              </a:rPr>
              <a:t>Global: International GNSS Service (IGS) Network</a:t>
            </a:r>
          </a:p>
          <a:p>
            <a:pPr lvl="1"/>
            <a:r>
              <a:rPr lang="en-US" sz="2000" i="1" dirty="0">
                <a:latin typeface="Cambria" panose="02040503050406030204" pitchFamily="18" charset="0"/>
                <a:ea typeface="Cambria" panose="02040503050406030204" pitchFamily="18" charset="0"/>
              </a:rPr>
              <a:t>The</a:t>
            </a:r>
            <a:r>
              <a:rPr lang="en-US" sz="2000" dirty="0">
                <a:latin typeface="Cambria" panose="02040503050406030204" pitchFamily="18" charset="0"/>
                <a:ea typeface="Cambria" panose="02040503050406030204" pitchFamily="18" charset="0"/>
              </a:rPr>
              <a:t> international standard since mid-1990s</a:t>
            </a:r>
          </a:p>
          <a:p>
            <a:pPr lvl="1"/>
            <a:r>
              <a:rPr lang="en-US" sz="2000" dirty="0">
                <a:latin typeface="Cambria" panose="02040503050406030204" pitchFamily="18" charset="0"/>
                <a:ea typeface="Cambria" panose="02040503050406030204" pitchFamily="18" charset="0"/>
              </a:rPr>
              <a:t>Supported by IGS Analysis Centers (ACs) </a:t>
            </a:r>
            <a:r>
              <a:rPr lang="en-US" sz="1800" dirty="0">
                <a:latin typeface="Cambria" panose="02040503050406030204" pitchFamily="18" charset="0"/>
                <a:ea typeface="Cambria" panose="02040503050406030204" pitchFamily="18" charset="0"/>
                <a:sym typeface="Wingdings" panose="05000000000000000000" pitchFamily="2" charset="2"/>
              </a:rPr>
              <a:t> NGS is one AC of seven total</a:t>
            </a:r>
            <a:endParaRPr lang="en-US" sz="2000" dirty="0">
              <a:latin typeface="Cambria" panose="02040503050406030204" pitchFamily="18" charset="0"/>
              <a:ea typeface="Cambria" panose="02040503050406030204" pitchFamily="18" charset="0"/>
              <a:sym typeface="Wingdings" panose="05000000000000000000" pitchFamily="2" charset="2"/>
            </a:endParaRPr>
          </a:p>
          <a:p>
            <a:pPr lvl="1"/>
            <a:r>
              <a:rPr lang="en-US" sz="2000" dirty="0">
                <a:latin typeface="Cambria" panose="02040503050406030204" pitchFamily="18" charset="0"/>
                <a:ea typeface="Cambria" panose="02040503050406030204" pitchFamily="18" charset="0"/>
                <a:sym typeface="Wingdings" panose="05000000000000000000" pitchFamily="2" charset="2"/>
              </a:rPr>
              <a:t>Overall system sponsored by NASA</a:t>
            </a:r>
            <a:endParaRPr lang="en-US" sz="20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NSRS: NOAA CORS Network (NCN)</a:t>
            </a:r>
          </a:p>
          <a:p>
            <a:pPr lvl="1"/>
            <a:r>
              <a:rPr lang="en-US" sz="2400" dirty="0">
                <a:latin typeface="Cambria" panose="02040503050406030204" pitchFamily="18" charset="0"/>
                <a:ea typeface="Cambria" panose="02040503050406030204" pitchFamily="18" charset="0"/>
              </a:rPr>
              <a:t>NGS processes/distributes data, but few are NGS-operated</a:t>
            </a:r>
          </a:p>
          <a:p>
            <a:pPr lvl="1"/>
            <a:r>
              <a:rPr lang="en-US" sz="2400" dirty="0">
                <a:latin typeface="Cambria" panose="02040503050406030204" pitchFamily="18" charset="0"/>
                <a:ea typeface="Cambria" panose="02040503050406030204" pitchFamily="18" charset="0"/>
              </a:rPr>
              <a:t>Subset of NGS-operated CORS comprise the under construction NOAA </a:t>
            </a:r>
            <a:r>
              <a:rPr lang="en-US" sz="2400" i="1" dirty="0">
                <a:latin typeface="Cambria" panose="02040503050406030204" pitchFamily="18" charset="0"/>
                <a:ea typeface="Cambria" panose="02040503050406030204" pitchFamily="18" charset="0"/>
              </a:rPr>
              <a:t>Foundation</a:t>
            </a:r>
            <a:r>
              <a:rPr lang="en-US" sz="2400" dirty="0">
                <a:latin typeface="Cambria" panose="02040503050406030204" pitchFamily="18" charset="0"/>
                <a:ea typeface="Cambria" panose="02040503050406030204" pitchFamily="18" charset="0"/>
              </a:rPr>
              <a:t> CORS Network (NFCN)</a:t>
            </a:r>
          </a:p>
          <a:p>
            <a:r>
              <a:rPr lang="en-US" sz="2800" dirty="0">
                <a:latin typeface="Cambria" panose="02040503050406030204" pitchFamily="18" charset="0"/>
                <a:ea typeface="Cambria" panose="02040503050406030204" pitchFamily="18" charset="0"/>
              </a:rPr>
              <a:t>Regional/State/Commonwealth/Local Networks</a:t>
            </a:r>
          </a:p>
          <a:p>
            <a:pPr lvl="1"/>
            <a:r>
              <a:rPr lang="en-US" sz="2000" dirty="0">
                <a:latin typeface="Cambria" panose="02040503050406030204" pitchFamily="18" charset="0"/>
                <a:ea typeface="Cambria" panose="02040503050406030204" pitchFamily="18" charset="0"/>
              </a:rPr>
              <a:t>Real-Time Networks (RTN… aka “VRS”)</a:t>
            </a:r>
          </a:p>
          <a:p>
            <a:pPr lvl="1"/>
            <a:r>
              <a:rPr lang="en-US" sz="2000" dirty="0">
                <a:latin typeface="Cambria" panose="02040503050406030204" pitchFamily="18" charset="0"/>
                <a:ea typeface="Cambria" panose="02040503050406030204" pitchFamily="18" charset="0"/>
              </a:rPr>
              <a:t>Currently semi-coupled to the NCN</a:t>
            </a:r>
          </a:p>
          <a:p>
            <a:pPr lvl="2"/>
            <a:r>
              <a:rPr lang="en-US" sz="1200" dirty="0">
                <a:latin typeface="Cambria" panose="02040503050406030204" pitchFamily="18" charset="0"/>
                <a:ea typeface="Cambria" panose="02040503050406030204" pitchFamily="18" charset="0"/>
              </a:rPr>
              <a:t>NGS sees the future as a close coupling of other networks with the NCN so users can seamlessly and confidently work in the NSRS using their favorite regional/local CORS network</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33</a:t>
            </a:fld>
            <a:endParaRPr lang="en-US" altLang="en-US" dirty="0"/>
          </a:p>
        </p:txBody>
      </p:sp>
    </p:spTree>
    <p:extLst>
      <p:ext uri="{BB962C8B-B14F-4D97-AF65-F5344CB8AC3E}">
        <p14:creationId xmlns:p14="http://schemas.microsoft.com/office/powerpoint/2010/main" val="2216305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-as you can read my slide,</a:t>
            </a:r>
            <a:r>
              <a:rPr lang="en-US" baseline="0" dirty="0"/>
              <a:t> I like to point that out because over my 2 years at NGS I’ve seen and heard this misunderstanding quite a bit</a:t>
            </a:r>
          </a:p>
          <a:p>
            <a:r>
              <a:rPr lang="en-US" baseline="0" dirty="0"/>
              <a:t>-don’t worry! it doesn’t offend us! and we do work closely with USGS, but we are separate agencies within totally different departments of the federal government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a:t>
            </a:fld>
            <a:endParaRPr lang="en-US"/>
          </a:p>
        </p:txBody>
      </p:sp>
    </p:spTree>
    <p:extLst>
      <p:ext uri="{BB962C8B-B14F-4D97-AF65-F5344CB8AC3E}">
        <p14:creationId xmlns:p14="http://schemas.microsoft.com/office/powerpoint/2010/main" val="3603509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CORS Networks.</a:t>
            </a:r>
          </a:p>
          <a:p>
            <a:r>
              <a:rPr lang="en-US" dirty="0"/>
              <a:t>The Global Standard is  the IGS Network</a:t>
            </a:r>
          </a:p>
          <a:p>
            <a:pPr lvl="1"/>
            <a:r>
              <a:rPr lang="en-US" dirty="0"/>
              <a:t>IGS = International GNSS Service</a:t>
            </a:r>
          </a:p>
          <a:p>
            <a:endParaRPr lang="en-US" dirty="0"/>
          </a:p>
          <a:p>
            <a:r>
              <a:rPr lang="en-US" dirty="0"/>
              <a:t>The NOAA CORS Network (NCN) which consists of:</a:t>
            </a:r>
          </a:p>
          <a:p>
            <a:pPr lvl="1"/>
            <a:r>
              <a:rPr lang="en-US" dirty="0"/>
              <a:t>The NOAA Foundation CORS Network (NFCN), a sub-network being installed, owned, and operated by NGS </a:t>
            </a:r>
          </a:p>
          <a:p>
            <a:pPr lvl="1"/>
            <a:r>
              <a:rPr lang="en-US" dirty="0"/>
              <a:t>and 2,000+ stations managed, but rarely owned by NGS</a:t>
            </a:r>
          </a:p>
          <a:p>
            <a:endParaRPr lang="en-US" dirty="0"/>
          </a:p>
          <a:p>
            <a:r>
              <a:rPr lang="en-US" dirty="0"/>
              <a:t>Other Regional/Local Networks (RTNs, etc.)</a:t>
            </a:r>
          </a:p>
          <a:p>
            <a:pPr lvl="1"/>
            <a:r>
              <a:rPr lang="en-US" dirty="0"/>
              <a:t>Currently semi-coupled to the NCN</a:t>
            </a:r>
          </a:p>
          <a:p>
            <a:pPr lvl="2"/>
            <a:r>
              <a:rPr lang="en-US" dirty="0"/>
              <a:t>NGS sees the future as a close coupling of these other networks with the NCN so users can seamlessly and confidently work in the NSRS using their favorite regional/local CORS network.</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34</a:t>
            </a:fld>
            <a:endParaRPr lang="en-US" altLang="en-US" dirty="0"/>
          </a:p>
        </p:txBody>
      </p:sp>
    </p:spTree>
    <p:extLst>
      <p:ext uri="{BB962C8B-B14F-4D97-AF65-F5344CB8AC3E}">
        <p14:creationId xmlns:p14="http://schemas.microsoft.com/office/powerpoint/2010/main" val="695885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p>
          <a:p>
            <a:r>
              <a:rPr lang="en-US" baseline="0" dirty="0"/>
              <a:t>CLICK</a:t>
            </a:r>
          </a:p>
          <a:p>
            <a:r>
              <a:rPr lang="en-US" baseline="0" dirty="0"/>
              <a:t>-this is neat little graphic with some stats on </a:t>
            </a:r>
            <a:r>
              <a:rPr lang="en-US" baseline="0" dirty="0" err="1"/>
              <a:t>teh</a:t>
            </a:r>
            <a:r>
              <a:rPr lang="en-US" baseline="0" dirty="0"/>
              <a:t> NCN you can find on our website</a:t>
            </a:r>
          </a:p>
          <a:p>
            <a:r>
              <a:rPr lang="en-US" baseline="0" dirty="0"/>
              <a:t>-below the </a:t>
            </a:r>
            <a:r>
              <a:rPr lang="en-US" baseline="0" dirty="0" err="1"/>
              <a:t>gaphic</a:t>
            </a:r>
            <a:r>
              <a:rPr lang="en-US" baseline="0" dirty="0"/>
              <a:t> </a:t>
            </a:r>
            <a:r>
              <a:rPr lang="en-US" baseline="0" dirty="0" err="1"/>
              <a:t>youll</a:t>
            </a:r>
            <a:r>
              <a:rPr lang="en-US" baseline="0" dirty="0"/>
              <a:t> find a search bar with more information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35</a:t>
            </a:fld>
            <a:endParaRPr lang="en-US"/>
          </a:p>
        </p:txBody>
      </p:sp>
    </p:spTree>
    <p:extLst>
      <p:ext uri="{BB962C8B-B14F-4D97-AF65-F5344CB8AC3E}">
        <p14:creationId xmlns:p14="http://schemas.microsoft.com/office/powerpoint/2010/main" val="2840827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what is that acronym,</a:t>
            </a:r>
            <a:r>
              <a:rPr lang="en-US" baseline="0" dirty="0"/>
              <a:t> ITRF?</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a global reference frame,</a:t>
            </a:r>
            <a:r>
              <a:rPr lang="en-US" baseline="0" dirty="0"/>
              <a:t> the most widely adopted one, or the “gold standard” or the “Cadillac” or what-have-you</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-ITRF is the internationally recognized standard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-who realizes</a:t>
            </a:r>
            <a:r>
              <a:rPr lang="en-US" baseline="0" dirty="0"/>
              <a:t> the ITRF? well, NGS contributes to the realization but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t>
            </a:r>
            <a:r>
              <a:rPr lang="en-US" dirty="0"/>
              <a:t>The IERS is in responsible charge of defining, realizing and promoting the ITRF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the ITRF was formally adopted by the…yes, more acronyms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IUGG some years ago</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60994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ITRS meets the following conditions: – Geocentric (origin is Earth </a:t>
            </a:r>
            <a:r>
              <a:rPr lang="en-US" dirty="0" err="1"/>
              <a:t>centre</a:t>
            </a:r>
            <a:r>
              <a:rPr lang="en-US" dirty="0"/>
              <a:t> of mass) – Uses the </a:t>
            </a:r>
            <a:r>
              <a:rPr lang="en-US" dirty="0" err="1"/>
              <a:t>metre</a:t>
            </a:r>
            <a:r>
              <a:rPr lang="en-US" dirty="0"/>
              <a:t> as the unit of length – Initial orientation given by BIH orientation at 1984 – The time evolution of the orientation is ensured by using a no-net rotation condition with regards to horizontal tectonic motions over the</a:t>
            </a:r>
          </a:p>
          <a:p>
            <a:r>
              <a:rPr lang="en-US" dirty="0"/>
              <a:t>whole earth.</a:t>
            </a:r>
          </a:p>
          <a:p>
            <a:r>
              <a:rPr lang="en-US" dirty="0"/>
              <a:t>• The ITRS is of very little use to the practitioner – we need a</a:t>
            </a:r>
            <a:r>
              <a:rPr lang="en-US" baseline="0" dirty="0"/>
              <a:t> </a:t>
            </a:r>
            <a:r>
              <a:rPr lang="en-US" dirty="0" err="1"/>
              <a:t>realisation</a:t>
            </a:r>
            <a:r>
              <a:rPr lang="en-US" dirty="0"/>
              <a:t> (some coordinates)</a:t>
            </a:r>
            <a:endParaRPr lang="en-US" baseline="0"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42</a:t>
            </a:fld>
            <a:endParaRPr lang="en-US" altLang="en-US"/>
          </a:p>
        </p:txBody>
      </p:sp>
    </p:spTree>
    <p:extLst>
      <p:ext uri="{BB962C8B-B14F-4D97-AF65-F5344CB8AC3E}">
        <p14:creationId xmlns:p14="http://schemas.microsoft.com/office/powerpoint/2010/main" val="2839552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latin typeface="Cambria" panose="02040503050406030204" pitchFamily="18" charset="0"/>
                <a:ea typeface="Cambria" panose="02040503050406030204" pitchFamily="18" charset="0"/>
              </a:rPr>
              <a:t>Global: International GNSS Service (IGS) Network</a:t>
            </a:r>
          </a:p>
          <a:p>
            <a:pPr lvl="1"/>
            <a:r>
              <a:rPr lang="en-US" sz="2000" i="1" dirty="0">
                <a:latin typeface="Cambria" panose="02040503050406030204" pitchFamily="18" charset="0"/>
                <a:ea typeface="Cambria" panose="02040503050406030204" pitchFamily="18" charset="0"/>
              </a:rPr>
              <a:t>The</a:t>
            </a:r>
            <a:r>
              <a:rPr lang="en-US" sz="2000" dirty="0">
                <a:latin typeface="Cambria" panose="02040503050406030204" pitchFamily="18" charset="0"/>
                <a:ea typeface="Cambria" panose="02040503050406030204" pitchFamily="18" charset="0"/>
              </a:rPr>
              <a:t> international standard since mid-1990s</a:t>
            </a:r>
          </a:p>
          <a:p>
            <a:pPr lvl="1"/>
            <a:r>
              <a:rPr lang="en-US" sz="2000" dirty="0">
                <a:latin typeface="Cambria" panose="02040503050406030204" pitchFamily="18" charset="0"/>
                <a:ea typeface="Cambria" panose="02040503050406030204" pitchFamily="18" charset="0"/>
              </a:rPr>
              <a:t>Supported by IGS Analysis Centers (ACs) </a:t>
            </a:r>
            <a:r>
              <a:rPr lang="en-US" sz="1800" dirty="0">
                <a:latin typeface="Cambria" panose="02040503050406030204" pitchFamily="18" charset="0"/>
                <a:ea typeface="Cambria" panose="02040503050406030204" pitchFamily="18" charset="0"/>
                <a:sym typeface="Wingdings" panose="05000000000000000000" pitchFamily="2" charset="2"/>
              </a:rPr>
              <a:t> NGS is one AC of seven total</a:t>
            </a:r>
            <a:endParaRPr lang="en-US" sz="2000" dirty="0">
              <a:latin typeface="Cambria" panose="02040503050406030204" pitchFamily="18" charset="0"/>
              <a:ea typeface="Cambria" panose="02040503050406030204" pitchFamily="18" charset="0"/>
              <a:sym typeface="Wingdings" panose="05000000000000000000" pitchFamily="2" charset="2"/>
            </a:endParaRPr>
          </a:p>
          <a:p>
            <a:pPr lvl="1"/>
            <a:r>
              <a:rPr lang="en-US" sz="2000" dirty="0">
                <a:latin typeface="Cambria" panose="02040503050406030204" pitchFamily="18" charset="0"/>
                <a:ea typeface="Cambria" panose="02040503050406030204" pitchFamily="18" charset="0"/>
                <a:sym typeface="Wingdings" panose="05000000000000000000" pitchFamily="2" charset="2"/>
              </a:rPr>
              <a:t>Overall system sponsored by NASA</a:t>
            </a:r>
            <a:endParaRPr lang="en-US" sz="20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NSRS: NOAA CORS Network (NCN)</a:t>
            </a:r>
          </a:p>
          <a:p>
            <a:pPr lvl="1"/>
            <a:r>
              <a:rPr lang="en-US" sz="2400" dirty="0">
                <a:latin typeface="Cambria" panose="02040503050406030204" pitchFamily="18" charset="0"/>
                <a:ea typeface="Cambria" panose="02040503050406030204" pitchFamily="18" charset="0"/>
              </a:rPr>
              <a:t>NGS processes/distributes data, but few are NGS-operated</a:t>
            </a:r>
          </a:p>
          <a:p>
            <a:pPr lvl="1"/>
            <a:r>
              <a:rPr lang="en-US" sz="2400" dirty="0">
                <a:latin typeface="Cambria" panose="02040503050406030204" pitchFamily="18" charset="0"/>
                <a:ea typeface="Cambria" panose="02040503050406030204" pitchFamily="18" charset="0"/>
              </a:rPr>
              <a:t>Subset of NGS-operated CORS comprise the under construction NOAA </a:t>
            </a:r>
            <a:r>
              <a:rPr lang="en-US" sz="2400" i="1" dirty="0">
                <a:latin typeface="Cambria" panose="02040503050406030204" pitchFamily="18" charset="0"/>
                <a:ea typeface="Cambria" panose="02040503050406030204" pitchFamily="18" charset="0"/>
              </a:rPr>
              <a:t>Foundation</a:t>
            </a:r>
            <a:r>
              <a:rPr lang="en-US" sz="2400" dirty="0">
                <a:latin typeface="Cambria" panose="02040503050406030204" pitchFamily="18" charset="0"/>
                <a:ea typeface="Cambria" panose="02040503050406030204" pitchFamily="18" charset="0"/>
              </a:rPr>
              <a:t> CORS Network (NFCN)</a:t>
            </a:r>
          </a:p>
          <a:p>
            <a:r>
              <a:rPr lang="en-US" sz="2800" dirty="0">
                <a:latin typeface="Cambria" panose="02040503050406030204" pitchFamily="18" charset="0"/>
                <a:ea typeface="Cambria" panose="02040503050406030204" pitchFamily="18" charset="0"/>
              </a:rPr>
              <a:t>Regional/State/Commonwealth/Local Networks</a:t>
            </a:r>
          </a:p>
          <a:p>
            <a:pPr lvl="1"/>
            <a:r>
              <a:rPr lang="en-US" sz="2000" dirty="0">
                <a:latin typeface="Cambria" panose="02040503050406030204" pitchFamily="18" charset="0"/>
                <a:ea typeface="Cambria" panose="02040503050406030204" pitchFamily="18" charset="0"/>
              </a:rPr>
              <a:t>Real-Time Networks (RTN… aka “VRS”)</a:t>
            </a:r>
          </a:p>
          <a:p>
            <a:pPr lvl="1"/>
            <a:r>
              <a:rPr lang="en-US" sz="2000" dirty="0">
                <a:latin typeface="Cambria" panose="02040503050406030204" pitchFamily="18" charset="0"/>
                <a:ea typeface="Cambria" panose="02040503050406030204" pitchFamily="18" charset="0"/>
              </a:rPr>
              <a:t>Currently semi-coupled to the NCN</a:t>
            </a:r>
          </a:p>
          <a:p>
            <a:pPr lvl="2"/>
            <a:r>
              <a:rPr lang="en-US" sz="1200" dirty="0">
                <a:latin typeface="Cambria" panose="02040503050406030204" pitchFamily="18" charset="0"/>
                <a:ea typeface="Cambria" panose="02040503050406030204" pitchFamily="18" charset="0"/>
              </a:rPr>
              <a:t>NGS sees the future as a close coupling of other networks with the NCN so users can seamlessly and confidently work in the NSRS using their favorite regional/local CORS network</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43</a:t>
            </a:fld>
            <a:endParaRPr lang="en-US" altLang="en-US" dirty="0"/>
          </a:p>
        </p:txBody>
      </p:sp>
    </p:spTree>
    <p:extLst>
      <p:ext uri="{BB962C8B-B14F-4D97-AF65-F5344CB8AC3E}">
        <p14:creationId xmlns:p14="http://schemas.microsoft.com/office/powerpoint/2010/main" val="3680229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latin typeface="Cambria" panose="02040503050406030204" pitchFamily="18" charset="0"/>
                <a:ea typeface="Cambria" panose="02040503050406030204" pitchFamily="18" charset="0"/>
              </a:rPr>
              <a:t>Global: International GNSS Service (IGS) Network</a:t>
            </a:r>
          </a:p>
          <a:p>
            <a:pPr lvl="1"/>
            <a:r>
              <a:rPr lang="en-US" sz="2000" i="1" dirty="0">
                <a:latin typeface="Cambria" panose="02040503050406030204" pitchFamily="18" charset="0"/>
                <a:ea typeface="Cambria" panose="02040503050406030204" pitchFamily="18" charset="0"/>
              </a:rPr>
              <a:t>The</a:t>
            </a:r>
            <a:r>
              <a:rPr lang="en-US" sz="2000" dirty="0">
                <a:latin typeface="Cambria" panose="02040503050406030204" pitchFamily="18" charset="0"/>
                <a:ea typeface="Cambria" panose="02040503050406030204" pitchFamily="18" charset="0"/>
              </a:rPr>
              <a:t> international standard since mid-1990s</a:t>
            </a:r>
          </a:p>
          <a:p>
            <a:pPr lvl="1"/>
            <a:r>
              <a:rPr lang="en-US" sz="2000" dirty="0">
                <a:latin typeface="Cambria" panose="02040503050406030204" pitchFamily="18" charset="0"/>
                <a:ea typeface="Cambria" panose="02040503050406030204" pitchFamily="18" charset="0"/>
              </a:rPr>
              <a:t>Supported by IGS Analysis Centers (ACs) </a:t>
            </a:r>
            <a:r>
              <a:rPr lang="en-US" sz="1800" dirty="0">
                <a:latin typeface="Cambria" panose="02040503050406030204" pitchFamily="18" charset="0"/>
                <a:ea typeface="Cambria" panose="02040503050406030204" pitchFamily="18" charset="0"/>
                <a:sym typeface="Wingdings" panose="05000000000000000000" pitchFamily="2" charset="2"/>
              </a:rPr>
              <a:t> NGS is one AC of seven total</a:t>
            </a:r>
            <a:endParaRPr lang="en-US" sz="2000" dirty="0">
              <a:latin typeface="Cambria" panose="02040503050406030204" pitchFamily="18" charset="0"/>
              <a:ea typeface="Cambria" panose="02040503050406030204" pitchFamily="18" charset="0"/>
              <a:sym typeface="Wingdings" panose="05000000000000000000" pitchFamily="2" charset="2"/>
            </a:endParaRPr>
          </a:p>
          <a:p>
            <a:pPr lvl="1"/>
            <a:r>
              <a:rPr lang="en-US" sz="2000" dirty="0">
                <a:latin typeface="Cambria" panose="02040503050406030204" pitchFamily="18" charset="0"/>
                <a:ea typeface="Cambria" panose="02040503050406030204" pitchFamily="18" charset="0"/>
                <a:sym typeface="Wingdings" panose="05000000000000000000" pitchFamily="2" charset="2"/>
              </a:rPr>
              <a:t>Overall system sponsored by NASA</a:t>
            </a:r>
            <a:endParaRPr lang="en-US" sz="20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NSRS: NOAA CORS Network (NCN)</a:t>
            </a:r>
          </a:p>
          <a:p>
            <a:pPr lvl="1"/>
            <a:r>
              <a:rPr lang="en-US" sz="2400" dirty="0">
                <a:latin typeface="Cambria" panose="02040503050406030204" pitchFamily="18" charset="0"/>
                <a:ea typeface="Cambria" panose="02040503050406030204" pitchFamily="18" charset="0"/>
              </a:rPr>
              <a:t>NGS processes/distributes data, but few are NGS-operated</a:t>
            </a:r>
          </a:p>
          <a:p>
            <a:pPr lvl="1"/>
            <a:r>
              <a:rPr lang="en-US" sz="2400" dirty="0">
                <a:latin typeface="Cambria" panose="02040503050406030204" pitchFamily="18" charset="0"/>
                <a:ea typeface="Cambria" panose="02040503050406030204" pitchFamily="18" charset="0"/>
              </a:rPr>
              <a:t>Subset of NGS-operated CORS comprise the under construction NOAA </a:t>
            </a:r>
            <a:r>
              <a:rPr lang="en-US" sz="2400" i="1" dirty="0">
                <a:latin typeface="Cambria" panose="02040503050406030204" pitchFamily="18" charset="0"/>
                <a:ea typeface="Cambria" panose="02040503050406030204" pitchFamily="18" charset="0"/>
              </a:rPr>
              <a:t>Foundation</a:t>
            </a:r>
            <a:r>
              <a:rPr lang="en-US" sz="2400" dirty="0">
                <a:latin typeface="Cambria" panose="02040503050406030204" pitchFamily="18" charset="0"/>
                <a:ea typeface="Cambria" panose="02040503050406030204" pitchFamily="18" charset="0"/>
              </a:rPr>
              <a:t> CORS Network (NFCN)</a:t>
            </a:r>
          </a:p>
          <a:p>
            <a:r>
              <a:rPr lang="en-US" sz="2800" dirty="0">
                <a:latin typeface="Cambria" panose="02040503050406030204" pitchFamily="18" charset="0"/>
                <a:ea typeface="Cambria" panose="02040503050406030204" pitchFamily="18" charset="0"/>
              </a:rPr>
              <a:t>Regional/State/Commonwealth/Local Networks</a:t>
            </a:r>
          </a:p>
          <a:p>
            <a:pPr lvl="1"/>
            <a:r>
              <a:rPr lang="en-US" sz="2000" dirty="0">
                <a:latin typeface="Cambria" panose="02040503050406030204" pitchFamily="18" charset="0"/>
                <a:ea typeface="Cambria" panose="02040503050406030204" pitchFamily="18" charset="0"/>
              </a:rPr>
              <a:t>Real-Time Networks (RTN… aka “VRS”)</a:t>
            </a:r>
          </a:p>
          <a:p>
            <a:pPr lvl="1"/>
            <a:r>
              <a:rPr lang="en-US" sz="2000" dirty="0">
                <a:latin typeface="Cambria" panose="02040503050406030204" pitchFamily="18" charset="0"/>
                <a:ea typeface="Cambria" panose="02040503050406030204" pitchFamily="18" charset="0"/>
              </a:rPr>
              <a:t>Currently semi-coupled to the NCN</a:t>
            </a:r>
          </a:p>
          <a:p>
            <a:pPr lvl="2"/>
            <a:r>
              <a:rPr lang="en-US" sz="1200" dirty="0">
                <a:latin typeface="Cambria" panose="02040503050406030204" pitchFamily="18" charset="0"/>
                <a:ea typeface="Cambria" panose="02040503050406030204" pitchFamily="18" charset="0"/>
              </a:rPr>
              <a:t>NGS sees the future as a close coupling of other networks with the NCN so users can seamlessly and confidently work in the NSRS using their favorite regional/local CORS network</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44</a:t>
            </a:fld>
            <a:endParaRPr lang="en-US" altLang="en-US" dirty="0"/>
          </a:p>
        </p:txBody>
      </p:sp>
    </p:spTree>
    <p:extLst>
      <p:ext uri="{BB962C8B-B14F-4D97-AF65-F5344CB8AC3E}">
        <p14:creationId xmlns:p14="http://schemas.microsoft.com/office/powerpoint/2010/main" val="2296184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 products, and services</a:t>
            </a:r>
          </a:p>
          <a:p>
            <a:pPr>
              <a:spcBef>
                <a:spcPct val="0"/>
              </a:spcBef>
            </a:pPr>
            <a:endParaRPr lang="en-US" altLang="en-US" baseline="0" dirty="0">
              <a:latin typeface="Arial" panose="020B0604020202020204" pitchFamily="34" charset="0"/>
              <a:ea typeface="ＭＳ Ｐゴシック" panose="020B0600070205080204" pitchFamily="34" charset="-128"/>
            </a:endParaRPr>
          </a:p>
          <a:p>
            <a:pPr>
              <a:spcBef>
                <a:spcPct val="0"/>
              </a:spcBef>
            </a:pPr>
            <a:r>
              <a:rPr lang="en-US" altLang="en-US" baseline="0" dirty="0">
                <a:latin typeface="Arial" panose="020B0604020202020204" pitchFamily="34" charset="0"/>
                <a:ea typeface="ＭＳ Ｐゴシック" panose="020B0600070205080204" pitchFamily="34" charset="-128"/>
              </a:rPr>
              <a:t>These are some highlights and you will se this slide repeated when we focus on some of these items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679">
              <a:defRPr>
                <a:solidFill>
                  <a:schemeClr val="tx1"/>
                </a:solidFill>
                <a:latin typeface="Calibri" panose="020F0502020204030204" pitchFamily="34" charset="0"/>
              </a:defRPr>
            </a:lvl1pPr>
            <a:lvl2pPr marL="728556" indent="-279359" defTabSz="912679">
              <a:defRPr>
                <a:solidFill>
                  <a:schemeClr val="tx1"/>
                </a:solidFill>
                <a:latin typeface="Calibri" panose="020F0502020204030204" pitchFamily="34" charset="0"/>
              </a:defRPr>
            </a:lvl2pPr>
            <a:lvl3pPr marL="1122198" indent="-223805" defTabSz="912679">
              <a:defRPr>
                <a:solidFill>
                  <a:schemeClr val="tx1"/>
                </a:solidFill>
                <a:latin typeface="Calibri" panose="020F0502020204030204" pitchFamily="34" charset="0"/>
              </a:defRPr>
            </a:lvl3pPr>
            <a:lvl4pPr marL="1571395" indent="-223805" defTabSz="912679">
              <a:defRPr>
                <a:solidFill>
                  <a:schemeClr val="tx1"/>
                </a:solidFill>
                <a:latin typeface="Calibri" panose="020F0502020204030204" pitchFamily="34" charset="0"/>
              </a:defRPr>
            </a:lvl4pPr>
            <a:lvl5pPr marL="2020592" indent="-223805" defTabSz="912679">
              <a:defRPr>
                <a:solidFill>
                  <a:schemeClr val="tx1"/>
                </a:solidFill>
                <a:latin typeface="Calibri" panose="020F0502020204030204" pitchFamily="34" charset="0"/>
              </a:defRPr>
            </a:lvl5pPr>
            <a:lvl6pPr marL="2477725" indent="-223805" defTabSz="912679" fontAlgn="base">
              <a:spcBef>
                <a:spcPct val="0"/>
              </a:spcBef>
              <a:spcAft>
                <a:spcPct val="0"/>
              </a:spcAft>
              <a:defRPr>
                <a:solidFill>
                  <a:schemeClr val="tx1"/>
                </a:solidFill>
                <a:latin typeface="Calibri" panose="020F0502020204030204" pitchFamily="34" charset="0"/>
              </a:defRPr>
            </a:lvl6pPr>
            <a:lvl7pPr marL="2934858" indent="-223805" defTabSz="912679" fontAlgn="base">
              <a:spcBef>
                <a:spcPct val="0"/>
              </a:spcBef>
              <a:spcAft>
                <a:spcPct val="0"/>
              </a:spcAft>
              <a:defRPr>
                <a:solidFill>
                  <a:schemeClr val="tx1"/>
                </a:solidFill>
                <a:latin typeface="Calibri" panose="020F0502020204030204" pitchFamily="34" charset="0"/>
              </a:defRPr>
            </a:lvl7pPr>
            <a:lvl8pPr marL="3391991" indent="-223805" defTabSz="912679" fontAlgn="base">
              <a:spcBef>
                <a:spcPct val="0"/>
              </a:spcBef>
              <a:spcAft>
                <a:spcPct val="0"/>
              </a:spcAft>
              <a:defRPr>
                <a:solidFill>
                  <a:schemeClr val="tx1"/>
                </a:solidFill>
                <a:latin typeface="Calibri" panose="020F0502020204030204" pitchFamily="34" charset="0"/>
              </a:defRPr>
            </a:lvl8pPr>
            <a:lvl9pPr marL="3849124" indent="-223805" defTabSz="912679"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45</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13973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 NGS Program that adapts geodetic survey technologies, instrumentation, and procedures in support of coastal community resilience</a:t>
            </a:r>
            <a:r>
              <a:rPr lang="en-US" baseline="0" dirty="0"/>
              <a:t> </a:t>
            </a:r>
            <a:r>
              <a:rPr lang="en-US" dirty="0"/>
              <a:t>and ecological integrity, especially in responding to climate change.</a:t>
            </a:r>
          </a:p>
          <a:p>
            <a:r>
              <a:rPr lang="en-US" baseline="0" dirty="0"/>
              <a:t>-The five orange dots on this map are Sentinel Sites, or coastal sites at which various geospatial infrastructure is co-located.</a:t>
            </a:r>
          </a:p>
          <a:p>
            <a:r>
              <a:rPr lang="en-US" baseline="0" dirty="0"/>
              <a:t>*-you’re going to hear me say that again later, “co-located”</a:t>
            </a:r>
          </a:p>
          <a:p>
            <a:r>
              <a:rPr lang="en-US" baseline="0" dirty="0"/>
              <a:t>-anyway…</a:t>
            </a:r>
          </a:p>
          <a:p>
            <a:r>
              <a:rPr lang="en-US" b="1" baseline="0" dirty="0"/>
              <a:t>CLICK</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46</a:t>
            </a:fld>
            <a:endParaRPr lang="en-US"/>
          </a:p>
        </p:txBody>
      </p:sp>
    </p:spTree>
    <p:extLst>
      <p:ext uri="{BB962C8B-B14F-4D97-AF65-F5344CB8AC3E}">
        <p14:creationId xmlns:p14="http://schemas.microsoft.com/office/powerpoint/2010/main" val="5613259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decent diagram illustrating</a:t>
            </a:r>
            <a:r>
              <a:rPr lang="en-US" baseline="0" dirty="0"/>
              <a:t> a hypothetical Sentinel Site, with BMs, tide gage, and other wetland monitoring instruments that have been leveled as a network and tied via GNSS </a:t>
            </a:r>
          </a:p>
          <a:p>
            <a:r>
              <a:rPr lang="en-US" baseline="0" dirty="0"/>
              <a:t>**-well, the image isn’t super because there’s no tie b/w GNSS and BM!  </a:t>
            </a:r>
          </a:p>
          <a:p>
            <a:r>
              <a:rPr lang="en-US" baseline="0" dirty="0"/>
              <a:t>-that’s why I called it decent! LOL</a:t>
            </a:r>
          </a:p>
          <a:p>
            <a:r>
              <a:rPr lang="en-US" baseline="0" dirty="0"/>
              <a:t>-an important NGS, and NOAA overall, mission but with low visibility especially in an inland region</a:t>
            </a:r>
          </a:p>
          <a:p>
            <a:r>
              <a:rPr lang="en-US" baseline="0" dirty="0"/>
              <a:t>**-guess I tend to forget, PA being such a large state, there is the </a:t>
            </a:r>
            <a:r>
              <a:rPr lang="en-US" baseline="0" dirty="0" err="1"/>
              <a:t>Delware</a:t>
            </a:r>
            <a:r>
              <a:rPr lang="en-US" baseline="0" dirty="0"/>
              <a:t> River which is tidal over a 100 miles upstream, well past Philly</a:t>
            </a:r>
          </a:p>
          <a:p>
            <a:r>
              <a:rPr lang="en-US" b="1" baseline="0" dirty="0"/>
              <a:t>-anyone do any hydro work over there? show of hands?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952011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 products, and services</a:t>
            </a:r>
          </a:p>
          <a:p>
            <a:pPr>
              <a:spcBef>
                <a:spcPct val="0"/>
              </a:spcBef>
            </a:pPr>
            <a:endParaRPr lang="en-US" altLang="en-US" baseline="0" dirty="0">
              <a:latin typeface="Arial" panose="020B0604020202020204" pitchFamily="34" charset="0"/>
              <a:ea typeface="ＭＳ Ｐゴシック" panose="020B0600070205080204" pitchFamily="34" charset="-128"/>
            </a:endParaRPr>
          </a:p>
          <a:p>
            <a:pPr>
              <a:spcBef>
                <a:spcPct val="0"/>
              </a:spcBef>
            </a:pPr>
            <a:r>
              <a:rPr lang="en-US" altLang="en-US" baseline="0" dirty="0">
                <a:latin typeface="Arial" panose="020B0604020202020204" pitchFamily="34" charset="0"/>
                <a:ea typeface="ＭＳ Ｐゴシック" panose="020B0600070205080204" pitchFamily="34" charset="-128"/>
              </a:rPr>
              <a:t>These are some highlights and you will se this slide repeated when we focus on some of these items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679">
              <a:defRPr>
                <a:solidFill>
                  <a:schemeClr val="tx1"/>
                </a:solidFill>
                <a:latin typeface="Calibri" panose="020F0502020204030204" pitchFamily="34" charset="0"/>
              </a:defRPr>
            </a:lvl1pPr>
            <a:lvl2pPr marL="728556" indent="-279359" defTabSz="912679">
              <a:defRPr>
                <a:solidFill>
                  <a:schemeClr val="tx1"/>
                </a:solidFill>
                <a:latin typeface="Calibri" panose="020F0502020204030204" pitchFamily="34" charset="0"/>
              </a:defRPr>
            </a:lvl2pPr>
            <a:lvl3pPr marL="1122198" indent="-223805" defTabSz="912679">
              <a:defRPr>
                <a:solidFill>
                  <a:schemeClr val="tx1"/>
                </a:solidFill>
                <a:latin typeface="Calibri" panose="020F0502020204030204" pitchFamily="34" charset="0"/>
              </a:defRPr>
            </a:lvl3pPr>
            <a:lvl4pPr marL="1571395" indent="-223805" defTabSz="912679">
              <a:defRPr>
                <a:solidFill>
                  <a:schemeClr val="tx1"/>
                </a:solidFill>
                <a:latin typeface="Calibri" panose="020F0502020204030204" pitchFamily="34" charset="0"/>
              </a:defRPr>
            </a:lvl4pPr>
            <a:lvl5pPr marL="2020592" indent="-223805" defTabSz="912679">
              <a:defRPr>
                <a:solidFill>
                  <a:schemeClr val="tx1"/>
                </a:solidFill>
                <a:latin typeface="Calibri" panose="020F0502020204030204" pitchFamily="34" charset="0"/>
              </a:defRPr>
            </a:lvl5pPr>
            <a:lvl6pPr marL="2477725" indent="-223805" defTabSz="912679" fontAlgn="base">
              <a:spcBef>
                <a:spcPct val="0"/>
              </a:spcBef>
              <a:spcAft>
                <a:spcPct val="0"/>
              </a:spcAft>
              <a:defRPr>
                <a:solidFill>
                  <a:schemeClr val="tx1"/>
                </a:solidFill>
                <a:latin typeface="Calibri" panose="020F0502020204030204" pitchFamily="34" charset="0"/>
              </a:defRPr>
            </a:lvl6pPr>
            <a:lvl7pPr marL="2934858" indent="-223805" defTabSz="912679" fontAlgn="base">
              <a:spcBef>
                <a:spcPct val="0"/>
              </a:spcBef>
              <a:spcAft>
                <a:spcPct val="0"/>
              </a:spcAft>
              <a:defRPr>
                <a:solidFill>
                  <a:schemeClr val="tx1"/>
                </a:solidFill>
                <a:latin typeface="Calibri" panose="020F0502020204030204" pitchFamily="34" charset="0"/>
              </a:defRPr>
            </a:lvl7pPr>
            <a:lvl8pPr marL="3391991" indent="-223805" defTabSz="912679" fontAlgn="base">
              <a:spcBef>
                <a:spcPct val="0"/>
              </a:spcBef>
              <a:spcAft>
                <a:spcPct val="0"/>
              </a:spcAft>
              <a:defRPr>
                <a:solidFill>
                  <a:schemeClr val="tx1"/>
                </a:solidFill>
                <a:latin typeface="Calibri" panose="020F0502020204030204" pitchFamily="34" charset="0"/>
              </a:defRPr>
            </a:lvl8pPr>
            <a:lvl9pPr marL="3849124" indent="-223805" defTabSz="912679"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48</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40410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7</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But there are many ancillary programs and products we will also discuss.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35196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PACS are occupied with GNSS and tied to the NSRS via simultaneous observations to one CORS, one CBN Station, and two 1</a:t>
            </a:r>
            <a:r>
              <a:rPr lang="en-US" baseline="30000" dirty="0"/>
              <a:t>st</a:t>
            </a:r>
            <a:r>
              <a:rPr lang="en-US" baseline="0" dirty="0"/>
              <a:t> order BMs.</a:t>
            </a:r>
          </a:p>
          <a:p>
            <a:r>
              <a:rPr lang="en-US" baseline="0" dirty="0"/>
              <a:t>SACS are then tied to the PACS with simultaneous observations.</a:t>
            </a:r>
          </a:p>
          <a:p>
            <a:r>
              <a:rPr lang="en-US" b="1" baseline="0" dirty="0"/>
              <a:t>CLICK</a:t>
            </a:r>
          </a:p>
          <a:p>
            <a:r>
              <a:rPr lang="en-US" baseline="0" dirty="0"/>
              <a:t>-and there’s the front cover of AC-16B, the requirements for establishing PACS and SACS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r>
              <a:rPr lang="en-US" baseline="0" dirty="0"/>
              <a:t>-while there is AC-18B, the requirements for field data collection for “Airports GIS”</a:t>
            </a:r>
          </a:p>
          <a:p>
            <a:r>
              <a:rPr lang="en-US" baseline="0" dirty="0"/>
              <a:t>-in other words, the surveys for runway </a:t>
            </a:r>
            <a:r>
              <a:rPr lang="en-US" baseline="0" dirty="0" err="1"/>
              <a:t>postions</a:t>
            </a:r>
            <a:r>
              <a:rPr lang="en-US" baseline="0" dirty="0"/>
              <a:t>, NAVAIDs, and obstruction surveys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49</a:t>
            </a:fld>
            <a:endParaRPr lang="en-US"/>
          </a:p>
        </p:txBody>
      </p:sp>
    </p:spTree>
    <p:extLst>
      <p:ext uri="{BB962C8B-B14F-4D97-AF65-F5344CB8AC3E}">
        <p14:creationId xmlns:p14="http://schemas.microsoft.com/office/powerpoint/2010/main" val="1400400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 products, and services</a:t>
            </a:r>
          </a:p>
          <a:p>
            <a:pPr>
              <a:spcBef>
                <a:spcPct val="0"/>
              </a:spcBef>
            </a:pPr>
            <a:endParaRPr lang="en-US" altLang="en-US" baseline="0" dirty="0">
              <a:latin typeface="Arial" panose="020B0604020202020204" pitchFamily="34" charset="0"/>
              <a:ea typeface="ＭＳ Ｐゴシック" panose="020B0600070205080204" pitchFamily="34" charset="-128"/>
            </a:endParaRPr>
          </a:p>
          <a:p>
            <a:pPr>
              <a:spcBef>
                <a:spcPct val="0"/>
              </a:spcBef>
            </a:pPr>
            <a:r>
              <a:rPr lang="en-US" altLang="en-US" baseline="0" dirty="0">
                <a:latin typeface="Arial" panose="020B0604020202020204" pitchFamily="34" charset="0"/>
                <a:ea typeface="ＭＳ Ｐゴシック" panose="020B0600070205080204" pitchFamily="34" charset="-128"/>
              </a:rPr>
              <a:t>These are some highlights and you will se this slide repeated when we focus on some of these items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679">
              <a:defRPr>
                <a:solidFill>
                  <a:schemeClr val="tx1"/>
                </a:solidFill>
                <a:latin typeface="Calibri" panose="020F0502020204030204" pitchFamily="34" charset="0"/>
              </a:defRPr>
            </a:lvl1pPr>
            <a:lvl2pPr marL="728556" indent="-279359" defTabSz="912679">
              <a:defRPr>
                <a:solidFill>
                  <a:schemeClr val="tx1"/>
                </a:solidFill>
                <a:latin typeface="Calibri" panose="020F0502020204030204" pitchFamily="34" charset="0"/>
              </a:defRPr>
            </a:lvl2pPr>
            <a:lvl3pPr marL="1122198" indent="-223805" defTabSz="912679">
              <a:defRPr>
                <a:solidFill>
                  <a:schemeClr val="tx1"/>
                </a:solidFill>
                <a:latin typeface="Calibri" panose="020F0502020204030204" pitchFamily="34" charset="0"/>
              </a:defRPr>
            </a:lvl3pPr>
            <a:lvl4pPr marL="1571395" indent="-223805" defTabSz="912679">
              <a:defRPr>
                <a:solidFill>
                  <a:schemeClr val="tx1"/>
                </a:solidFill>
                <a:latin typeface="Calibri" panose="020F0502020204030204" pitchFamily="34" charset="0"/>
              </a:defRPr>
            </a:lvl4pPr>
            <a:lvl5pPr marL="2020592" indent="-223805" defTabSz="912679">
              <a:defRPr>
                <a:solidFill>
                  <a:schemeClr val="tx1"/>
                </a:solidFill>
                <a:latin typeface="Calibri" panose="020F0502020204030204" pitchFamily="34" charset="0"/>
              </a:defRPr>
            </a:lvl5pPr>
            <a:lvl6pPr marL="2477725" indent="-223805" defTabSz="912679" fontAlgn="base">
              <a:spcBef>
                <a:spcPct val="0"/>
              </a:spcBef>
              <a:spcAft>
                <a:spcPct val="0"/>
              </a:spcAft>
              <a:defRPr>
                <a:solidFill>
                  <a:schemeClr val="tx1"/>
                </a:solidFill>
                <a:latin typeface="Calibri" panose="020F0502020204030204" pitchFamily="34" charset="0"/>
              </a:defRPr>
            </a:lvl6pPr>
            <a:lvl7pPr marL="2934858" indent="-223805" defTabSz="912679" fontAlgn="base">
              <a:spcBef>
                <a:spcPct val="0"/>
              </a:spcBef>
              <a:spcAft>
                <a:spcPct val="0"/>
              </a:spcAft>
              <a:defRPr>
                <a:solidFill>
                  <a:schemeClr val="tx1"/>
                </a:solidFill>
                <a:latin typeface="Calibri" panose="020F0502020204030204" pitchFamily="34" charset="0"/>
              </a:defRPr>
            </a:lvl7pPr>
            <a:lvl8pPr marL="3391991" indent="-223805" defTabSz="912679" fontAlgn="base">
              <a:spcBef>
                <a:spcPct val="0"/>
              </a:spcBef>
              <a:spcAft>
                <a:spcPct val="0"/>
              </a:spcAft>
              <a:defRPr>
                <a:solidFill>
                  <a:schemeClr val="tx1"/>
                </a:solidFill>
                <a:latin typeface="Calibri" panose="020F0502020204030204" pitchFamily="34" charset="0"/>
              </a:defRPr>
            </a:lvl8pPr>
            <a:lvl9pPr marL="3849124" indent="-223805" defTabSz="912679"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50</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49650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CGSIC is an entity of the US </a:t>
            </a:r>
            <a:r>
              <a:rPr lang="en-US" dirty="0" err="1"/>
              <a:t>Dept</a:t>
            </a:r>
            <a:r>
              <a:rPr lang="en-US" baseline="0" dirty="0"/>
              <a:t> of Transportation.</a:t>
            </a:r>
          </a:p>
          <a:p>
            <a:r>
              <a:rPr lang="en-US" baseline="0" dirty="0"/>
              <a:t>Ephemeris is a table that lists the coordinates/positions of celestial objects (natural/</a:t>
            </a:r>
            <a:r>
              <a:rPr lang="en-US" baseline="0" dirty="0" err="1"/>
              <a:t>anthro</a:t>
            </a:r>
            <a:r>
              <a:rPr lang="en-US" baseline="0" dirty="0"/>
              <a:t>) during a given time period.</a:t>
            </a:r>
          </a:p>
          <a:p>
            <a:r>
              <a:rPr lang="en-US" baseline="0" dirty="0"/>
              <a:t>The ephemerides (plural term) are the backbone of GNSS-based positioning; precise ephemerides lead to accurate positions.</a:t>
            </a:r>
          </a:p>
          <a:p>
            <a:endParaRPr lang="en-US" baseline="0" dirty="0"/>
          </a:p>
          <a:p>
            <a:r>
              <a:rPr lang="en-US" baseline="0" dirty="0"/>
              <a:t>*but if you get an OPUS error message about orbit availability, this is your issue that you’ve got satellite data but nothing to process it against.</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51</a:t>
            </a:fld>
            <a:endParaRPr lang="en-US"/>
          </a:p>
        </p:txBody>
      </p:sp>
    </p:spTree>
    <p:extLst>
      <p:ext uri="{BB962C8B-B14F-4D97-AF65-F5344CB8AC3E}">
        <p14:creationId xmlns:p14="http://schemas.microsoft.com/office/powerpoint/2010/main" val="12537953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an example .sp3 file</a:t>
            </a:r>
            <a:endParaRPr lang="en-US" dirty="0"/>
          </a:p>
          <a:p>
            <a:r>
              <a:rPr lang="en-US" dirty="0"/>
              <a:t>-There’s our GPS Week near</a:t>
            </a:r>
            <a:r>
              <a:rPr lang="en-US" baseline="0" dirty="0"/>
              <a:t> the top, number 2038.</a:t>
            </a:r>
          </a:p>
          <a:p>
            <a:r>
              <a:rPr lang="en-US" baseline="0" dirty="0"/>
              <a:t>-See the SV numbers? Just like a RINEX file you’ll see G## for GPS </a:t>
            </a:r>
            <a:r>
              <a:rPr lang="en-US" baseline="0" dirty="0" err="1"/>
              <a:t>sats</a:t>
            </a:r>
            <a:r>
              <a:rPr lang="en-US" baseline="0" dirty="0"/>
              <a:t>.</a:t>
            </a:r>
          </a:p>
          <a:p>
            <a:r>
              <a:rPr lang="en-US" baseline="0" dirty="0"/>
              <a:t>-R## for Russian, and whatever else I can’t recall.</a:t>
            </a:r>
          </a:p>
          <a:p>
            <a:r>
              <a:rPr lang="en-US" baseline="0" dirty="0"/>
              <a:t>-On down you can see this is a Rapid Orbit file, satisfactory for most work.</a:t>
            </a:r>
          </a:p>
          <a:p>
            <a:r>
              <a:rPr lang="en-US" baseline="0" dirty="0"/>
              <a:t>-Then there’s the date/time stamp followed by the positional records.</a:t>
            </a:r>
          </a:p>
          <a:p>
            <a:r>
              <a:rPr lang="en-US" baseline="0" dirty="0"/>
              <a:t>-There’s a set of those positions logged every 15 minutes, as opposed to every 15 seconds of land-based receiver logging.</a:t>
            </a:r>
          </a:p>
          <a:p>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52</a:t>
            </a:fld>
            <a:endParaRPr lang="en-US"/>
          </a:p>
        </p:txBody>
      </p:sp>
    </p:spTree>
    <p:extLst>
      <p:ext uri="{BB962C8B-B14F-4D97-AF65-F5344CB8AC3E}">
        <p14:creationId xmlns:p14="http://schemas.microsoft.com/office/powerpoint/2010/main" val="1565436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 products, and services</a:t>
            </a:r>
          </a:p>
          <a:p>
            <a:pPr>
              <a:spcBef>
                <a:spcPct val="0"/>
              </a:spcBef>
            </a:pPr>
            <a:endParaRPr lang="en-US" altLang="en-US" baseline="0" dirty="0">
              <a:latin typeface="Arial" panose="020B0604020202020204" pitchFamily="34" charset="0"/>
              <a:ea typeface="ＭＳ Ｐゴシック" panose="020B0600070205080204" pitchFamily="34" charset="-128"/>
            </a:endParaRPr>
          </a:p>
          <a:p>
            <a:pPr>
              <a:spcBef>
                <a:spcPct val="0"/>
              </a:spcBef>
            </a:pPr>
            <a:r>
              <a:rPr lang="en-US" altLang="en-US" baseline="0" dirty="0">
                <a:latin typeface="Arial" panose="020B0604020202020204" pitchFamily="34" charset="0"/>
                <a:ea typeface="ＭＳ Ｐゴシック" panose="020B0600070205080204" pitchFamily="34" charset="-128"/>
              </a:rPr>
              <a:t>These are some highlights and you will se this slide repeated when we focus on some of these items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679">
              <a:defRPr>
                <a:solidFill>
                  <a:schemeClr val="tx1"/>
                </a:solidFill>
                <a:latin typeface="Calibri" panose="020F0502020204030204" pitchFamily="34" charset="0"/>
              </a:defRPr>
            </a:lvl1pPr>
            <a:lvl2pPr marL="728556" indent="-279359" defTabSz="912679">
              <a:defRPr>
                <a:solidFill>
                  <a:schemeClr val="tx1"/>
                </a:solidFill>
                <a:latin typeface="Calibri" panose="020F0502020204030204" pitchFamily="34" charset="0"/>
              </a:defRPr>
            </a:lvl2pPr>
            <a:lvl3pPr marL="1122198" indent="-223805" defTabSz="912679">
              <a:defRPr>
                <a:solidFill>
                  <a:schemeClr val="tx1"/>
                </a:solidFill>
                <a:latin typeface="Calibri" panose="020F0502020204030204" pitchFamily="34" charset="0"/>
              </a:defRPr>
            </a:lvl3pPr>
            <a:lvl4pPr marL="1571395" indent="-223805" defTabSz="912679">
              <a:defRPr>
                <a:solidFill>
                  <a:schemeClr val="tx1"/>
                </a:solidFill>
                <a:latin typeface="Calibri" panose="020F0502020204030204" pitchFamily="34" charset="0"/>
              </a:defRPr>
            </a:lvl4pPr>
            <a:lvl5pPr marL="2020592" indent="-223805" defTabSz="912679">
              <a:defRPr>
                <a:solidFill>
                  <a:schemeClr val="tx1"/>
                </a:solidFill>
                <a:latin typeface="Calibri" panose="020F0502020204030204" pitchFamily="34" charset="0"/>
              </a:defRPr>
            </a:lvl5pPr>
            <a:lvl6pPr marL="2477725" indent="-223805" defTabSz="912679" fontAlgn="base">
              <a:spcBef>
                <a:spcPct val="0"/>
              </a:spcBef>
              <a:spcAft>
                <a:spcPct val="0"/>
              </a:spcAft>
              <a:defRPr>
                <a:solidFill>
                  <a:schemeClr val="tx1"/>
                </a:solidFill>
                <a:latin typeface="Calibri" panose="020F0502020204030204" pitchFamily="34" charset="0"/>
              </a:defRPr>
            </a:lvl6pPr>
            <a:lvl7pPr marL="2934858" indent="-223805" defTabSz="912679" fontAlgn="base">
              <a:spcBef>
                <a:spcPct val="0"/>
              </a:spcBef>
              <a:spcAft>
                <a:spcPct val="0"/>
              </a:spcAft>
              <a:defRPr>
                <a:solidFill>
                  <a:schemeClr val="tx1"/>
                </a:solidFill>
                <a:latin typeface="Calibri" panose="020F0502020204030204" pitchFamily="34" charset="0"/>
              </a:defRPr>
            </a:lvl7pPr>
            <a:lvl8pPr marL="3391991" indent="-223805" defTabSz="912679" fontAlgn="base">
              <a:spcBef>
                <a:spcPct val="0"/>
              </a:spcBef>
              <a:spcAft>
                <a:spcPct val="0"/>
              </a:spcAft>
              <a:defRPr>
                <a:solidFill>
                  <a:schemeClr val="tx1"/>
                </a:solidFill>
                <a:latin typeface="Calibri" panose="020F0502020204030204" pitchFamily="34" charset="0"/>
              </a:defRPr>
            </a:lvl8pPr>
            <a:lvl9pPr marL="3849124" indent="-223805" defTabSz="912679"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53</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280317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an NGS product, highlights the origins of NGS as the Survey of the Coast, Coast &amp; Geodetic Survey.</a:t>
            </a:r>
          </a:p>
          <a:p>
            <a:r>
              <a:rPr lang="en-US" b="1" baseline="0" dirty="0"/>
              <a:t>CLICK</a:t>
            </a:r>
          </a:p>
          <a:p>
            <a:r>
              <a:rPr lang="en-US" b="0" baseline="0" dirty="0"/>
              <a:t>-a sample screenshot of the Great Lakes area, note the Project Areas</a:t>
            </a:r>
          </a:p>
          <a:p>
            <a:r>
              <a:rPr lang="en-US" b="1" baseline="0" dirty="0"/>
              <a:t>CLICK</a:t>
            </a:r>
          </a:p>
          <a:p>
            <a:r>
              <a:rPr lang="en-US" b="1" baseline="0" dirty="0"/>
              <a:t>-</a:t>
            </a:r>
            <a:r>
              <a:rPr lang="en-US" b="0" baseline="0" dirty="0"/>
              <a:t>And there you can see the dataset is generated up the Delaware past Philly</a:t>
            </a:r>
            <a:endParaRPr lang="en-US" b="1"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54</a:t>
            </a:fld>
            <a:endParaRPr lang="en-US"/>
          </a:p>
        </p:txBody>
      </p:sp>
    </p:spTree>
    <p:extLst>
      <p:ext uri="{BB962C8B-B14F-4D97-AF65-F5344CB8AC3E}">
        <p14:creationId xmlns:p14="http://schemas.microsoft.com/office/powerpoint/2010/main" val="3257935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 products, and services</a:t>
            </a:r>
          </a:p>
          <a:p>
            <a:pPr>
              <a:spcBef>
                <a:spcPct val="0"/>
              </a:spcBef>
            </a:pPr>
            <a:endParaRPr lang="en-US" altLang="en-US" baseline="0" dirty="0">
              <a:latin typeface="Arial" panose="020B0604020202020204" pitchFamily="34" charset="0"/>
              <a:ea typeface="ＭＳ Ｐゴシック" panose="020B0600070205080204" pitchFamily="34" charset="-128"/>
            </a:endParaRPr>
          </a:p>
          <a:p>
            <a:pPr>
              <a:spcBef>
                <a:spcPct val="0"/>
              </a:spcBef>
            </a:pPr>
            <a:r>
              <a:rPr lang="en-US" altLang="en-US" baseline="0" dirty="0">
                <a:latin typeface="Arial" panose="020B0604020202020204" pitchFamily="34" charset="0"/>
                <a:ea typeface="ＭＳ Ｐゴシック" panose="020B0600070205080204" pitchFamily="34" charset="-128"/>
              </a:rPr>
              <a:t>These are some highlights and you will se this slide repeated when we focus on some of these items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679">
              <a:defRPr>
                <a:solidFill>
                  <a:schemeClr val="tx1"/>
                </a:solidFill>
                <a:latin typeface="Calibri" panose="020F0502020204030204" pitchFamily="34" charset="0"/>
              </a:defRPr>
            </a:lvl1pPr>
            <a:lvl2pPr marL="728556" indent="-279359" defTabSz="912679">
              <a:defRPr>
                <a:solidFill>
                  <a:schemeClr val="tx1"/>
                </a:solidFill>
                <a:latin typeface="Calibri" panose="020F0502020204030204" pitchFamily="34" charset="0"/>
              </a:defRPr>
            </a:lvl2pPr>
            <a:lvl3pPr marL="1122198" indent="-223805" defTabSz="912679">
              <a:defRPr>
                <a:solidFill>
                  <a:schemeClr val="tx1"/>
                </a:solidFill>
                <a:latin typeface="Calibri" panose="020F0502020204030204" pitchFamily="34" charset="0"/>
              </a:defRPr>
            </a:lvl3pPr>
            <a:lvl4pPr marL="1571395" indent="-223805" defTabSz="912679">
              <a:defRPr>
                <a:solidFill>
                  <a:schemeClr val="tx1"/>
                </a:solidFill>
                <a:latin typeface="Calibri" panose="020F0502020204030204" pitchFamily="34" charset="0"/>
              </a:defRPr>
            </a:lvl4pPr>
            <a:lvl5pPr marL="2020592" indent="-223805" defTabSz="912679">
              <a:defRPr>
                <a:solidFill>
                  <a:schemeClr val="tx1"/>
                </a:solidFill>
                <a:latin typeface="Calibri" panose="020F0502020204030204" pitchFamily="34" charset="0"/>
              </a:defRPr>
            </a:lvl5pPr>
            <a:lvl6pPr marL="2477725" indent="-223805" defTabSz="912679" fontAlgn="base">
              <a:spcBef>
                <a:spcPct val="0"/>
              </a:spcBef>
              <a:spcAft>
                <a:spcPct val="0"/>
              </a:spcAft>
              <a:defRPr>
                <a:solidFill>
                  <a:schemeClr val="tx1"/>
                </a:solidFill>
                <a:latin typeface="Calibri" panose="020F0502020204030204" pitchFamily="34" charset="0"/>
              </a:defRPr>
            </a:lvl6pPr>
            <a:lvl7pPr marL="2934858" indent="-223805" defTabSz="912679" fontAlgn="base">
              <a:spcBef>
                <a:spcPct val="0"/>
              </a:spcBef>
              <a:spcAft>
                <a:spcPct val="0"/>
              </a:spcAft>
              <a:defRPr>
                <a:solidFill>
                  <a:schemeClr val="tx1"/>
                </a:solidFill>
                <a:latin typeface="Calibri" panose="020F0502020204030204" pitchFamily="34" charset="0"/>
              </a:defRPr>
            </a:lvl7pPr>
            <a:lvl8pPr marL="3391991" indent="-223805" defTabSz="912679" fontAlgn="base">
              <a:spcBef>
                <a:spcPct val="0"/>
              </a:spcBef>
              <a:spcAft>
                <a:spcPct val="0"/>
              </a:spcAft>
              <a:defRPr>
                <a:solidFill>
                  <a:schemeClr val="tx1"/>
                </a:solidFill>
                <a:latin typeface="Calibri" panose="020F0502020204030204" pitchFamily="34" charset="0"/>
              </a:defRPr>
            </a:lvl8pPr>
            <a:lvl9pPr marL="3849124" indent="-223805" defTabSz="912679"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55</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41443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indent="0">
              <a:buFontTx/>
              <a:buNone/>
            </a:pPr>
            <a:r>
              <a:rPr lang="en-US" baseline="0" dirty="0"/>
              <a:t>-14 Regional Advisors, we’ve transitioned from a State-based to a Regional Program</a:t>
            </a:r>
          </a:p>
          <a:p>
            <a:pPr marL="0" indent="0">
              <a:buFont typeface="Arial" panose="020B0604020202020204" pitchFamily="34" charset="0"/>
              <a:buNone/>
            </a:pPr>
            <a:r>
              <a:rPr lang="en-US" baseline="0" dirty="0"/>
              <a:t>-our advisors homepage up there at the top, also easy to find us by querying any major search engine for “</a:t>
            </a:r>
            <a:r>
              <a:rPr lang="en-US" baseline="0" dirty="0" err="1"/>
              <a:t>ngs</a:t>
            </a:r>
            <a:r>
              <a:rPr lang="en-US" baseline="0" dirty="0"/>
              <a:t> advisors”</a:t>
            </a:r>
          </a:p>
          <a:p>
            <a:r>
              <a:rPr lang="en-US" baseline="0" dirty="0"/>
              <a:t>-if you know Ross Mackay, he is our Chief Advisor, I report to him… </a:t>
            </a:r>
          </a:p>
          <a:p>
            <a:r>
              <a:rPr lang="en-US" baseline="0" dirty="0"/>
              <a:t>**</a:t>
            </a:r>
            <a:r>
              <a:rPr lang="en-US" baseline="0" dirty="0" err="1"/>
              <a:t>ya</a:t>
            </a:r>
            <a:r>
              <a:rPr lang="en-US" baseline="0" dirty="0"/>
              <a:t> know, I don’t know why they don’t make him put his photo up here</a:t>
            </a:r>
          </a:p>
          <a:p>
            <a:r>
              <a:rPr lang="en-US" baseline="0" dirty="0"/>
              <a:t>-we do have one vacant advisor position, that was recently advertised and John up there in Wisconsin is officially retired in oh… 18 days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56</a:t>
            </a:fld>
            <a:endParaRPr lang="en-US"/>
          </a:p>
        </p:txBody>
      </p:sp>
    </p:spTree>
    <p:extLst>
      <p:ext uri="{BB962C8B-B14F-4D97-AF65-F5344CB8AC3E}">
        <p14:creationId xmlns:p14="http://schemas.microsoft.com/office/powerpoint/2010/main" val="23796773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Transitioned</a:t>
            </a:r>
            <a:r>
              <a:rPr lang="en-US" baseline="0" dirty="0"/>
              <a:t> from a State to a Regional program in 2016.  States no longer provide funding if they desire to have an Advisor, but NGS reorganized the personnel to support regions rather than single States.</a:t>
            </a:r>
          </a:p>
          <a:p>
            <a:r>
              <a:rPr lang="en-US" baseline="0" dirty="0"/>
              <a:t>Kentucky has appointed a State Geodetic Coordinator</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57</a:t>
            </a:fld>
            <a:endParaRPr lang="en-US"/>
          </a:p>
        </p:txBody>
      </p:sp>
    </p:spTree>
    <p:extLst>
      <p:ext uri="{BB962C8B-B14F-4D97-AF65-F5344CB8AC3E}">
        <p14:creationId xmlns:p14="http://schemas.microsoft.com/office/powerpoint/2010/main" val="1591206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State Geodetic Coordinator is not employed by NGS and is typically assigned by a state government agency or university.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a:t>
            </a:r>
            <a:r>
              <a:rPr lang="en-US" dirty="0">
                <a:latin typeface="Cambria" panose="02040503050406030204" pitchFamily="18" charset="0"/>
                <a:ea typeface="Cambria" panose="02040503050406030204" pitchFamily="18" charset="0"/>
              </a:rPr>
              <a:t>West Virginia has not requested</a:t>
            </a:r>
            <a:r>
              <a:rPr lang="en-US" baseline="0" dirty="0"/>
              <a:t> a State Geodetic Coordinator</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58</a:t>
            </a:fld>
            <a:endParaRPr lang="en-US"/>
          </a:p>
        </p:txBody>
      </p:sp>
    </p:spTree>
    <p:extLst>
      <p:ext uri="{BB962C8B-B14F-4D97-AF65-F5344CB8AC3E}">
        <p14:creationId xmlns:p14="http://schemas.microsoft.com/office/powerpoint/2010/main" val="131380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Gill Sans MT" panose="020B0502020104020203" pitchFamily="34" charset="0"/>
                <a:cs typeface="Times New Roman" panose="02020603050405020304" pitchFamily="18" charset="0"/>
              </a:rPr>
              <a:t>Note that the DoD and IC use their own system, which I</a:t>
            </a:r>
            <a:r>
              <a:rPr lang="en-US" baseline="0" dirty="0">
                <a:latin typeface="Gill Sans MT" panose="020B0502020104020203" pitchFamily="34" charset="0"/>
                <a:cs typeface="Times New Roman" panose="02020603050405020304" pitchFamily="18" charset="0"/>
              </a:rPr>
              <a:t> will mention or callout at a few </a:t>
            </a:r>
            <a:r>
              <a:rPr lang="en-US" baseline="0" dirty="0" err="1">
                <a:latin typeface="Gill Sans MT" panose="020B0502020104020203" pitchFamily="34" charset="0"/>
                <a:cs typeface="Times New Roman" panose="02020603050405020304" pitchFamily="18" charset="0"/>
              </a:rPr>
              <a:t>opints</a:t>
            </a:r>
            <a:r>
              <a:rPr lang="en-US" baseline="0" dirty="0">
                <a:latin typeface="Gill Sans MT" panose="020B0502020104020203" pitchFamily="34" charset="0"/>
                <a:cs typeface="Times New Roman" panose="02020603050405020304" pitchFamily="18" charset="0"/>
              </a:rPr>
              <a:t> today.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Gill Sans MT" panose="020B0502020104020203" pitchFamily="34" charset="0"/>
                <a:cs typeface="Times New Roman" panose="02020603050405020304" pitchFamily="18" charset="0"/>
              </a:rPr>
              <a:t>I will also point out that it is the DoD, the US Space Force along with some NGA, who manage the GPS.  Common misconception that NGS is involved, but we are not directly involved in GPS constellation functions.</a:t>
            </a:r>
            <a:endParaRPr lang="en-US" dirty="0">
              <a:latin typeface="Gill Sans MT" panose="020B0502020104020203"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Gill Sans MT" panose="020B0502020104020203"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Gill Sans MT" panose="020B0502020104020203" pitchFamily="34" charset="0"/>
                <a:cs typeface="Times New Roman" panose="02020603050405020304" pitchFamily="18" charset="0"/>
              </a:rPr>
              <a:t>Prior to an paper</a:t>
            </a:r>
            <a:r>
              <a:rPr lang="en-US" baseline="0" dirty="0">
                <a:latin typeface="Gill Sans MT" panose="020B0502020104020203" pitchFamily="34" charset="0"/>
                <a:cs typeface="Times New Roman" panose="02020603050405020304" pitchFamily="18" charset="0"/>
              </a:rPr>
              <a:t> published by NGS in </a:t>
            </a:r>
            <a:r>
              <a:rPr lang="en-US" dirty="0">
                <a:latin typeface="Gill Sans MT" panose="020B0502020104020203" pitchFamily="34" charset="0"/>
                <a:cs typeface="Times New Roman" panose="02020603050405020304" pitchFamily="18" charset="0"/>
              </a:rPr>
              <a:t>1994 the NSRS was known as the National Geodetic Reference System (NGRS), if it was called anything at all.</a:t>
            </a:r>
          </a:p>
          <a:p>
            <a:endParaRPr lang="en-US" dirty="0">
              <a:latin typeface="Gill Sans MT" panose="020B0502020104020203" pitchFamily="34" charset="0"/>
            </a:endParaRPr>
          </a:p>
          <a:p>
            <a:r>
              <a:rPr lang="en-US" dirty="0">
                <a:latin typeface="Gill Sans MT" panose="020B0502020104020203" pitchFamily="34" charset="0"/>
              </a:rPr>
              <a:t>According</a:t>
            </a:r>
            <a:r>
              <a:rPr lang="en-US" baseline="0" dirty="0">
                <a:latin typeface="Gill Sans MT" panose="020B0502020104020203" pitchFamily="34" charset="0"/>
              </a:rPr>
              <a:t> to our recent ten year plan, the NSRS was defined as … eh that’s a bit of a wordy slide there, let’s move on.</a:t>
            </a:r>
          </a:p>
          <a:p>
            <a:r>
              <a:rPr lang="en-US" baseline="0" dirty="0">
                <a:latin typeface="Gill Sans MT" panose="020B0502020104020203" pitchFamily="34" charset="0"/>
              </a:rPr>
              <a:t> </a:t>
            </a:r>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a:t>
            </a:fld>
            <a:endParaRPr lang="en-US" altLang="en-US"/>
          </a:p>
        </p:txBody>
      </p:sp>
    </p:spTree>
    <p:extLst>
      <p:ext uri="{BB962C8B-B14F-4D97-AF65-F5344CB8AC3E}">
        <p14:creationId xmlns:p14="http://schemas.microsoft.com/office/powerpoint/2010/main" val="19782913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 products, and services</a:t>
            </a:r>
          </a:p>
          <a:p>
            <a:pPr>
              <a:spcBef>
                <a:spcPct val="0"/>
              </a:spcBef>
            </a:pPr>
            <a:endParaRPr lang="en-US" altLang="en-US" baseline="0" dirty="0">
              <a:latin typeface="Arial" panose="020B0604020202020204" pitchFamily="34" charset="0"/>
              <a:ea typeface="ＭＳ Ｐゴシック" panose="020B0600070205080204" pitchFamily="34" charset="-128"/>
            </a:endParaRPr>
          </a:p>
          <a:p>
            <a:pPr>
              <a:spcBef>
                <a:spcPct val="0"/>
              </a:spcBef>
            </a:pPr>
            <a:r>
              <a:rPr lang="en-US" altLang="en-US" baseline="0" dirty="0">
                <a:latin typeface="Arial" panose="020B0604020202020204" pitchFamily="34" charset="0"/>
                <a:ea typeface="ＭＳ Ｐゴシック" panose="020B0600070205080204" pitchFamily="34" charset="-128"/>
              </a:rPr>
              <a:t>These are some highlights and you will se this slide repeated when we focus on some of these items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679">
              <a:defRPr>
                <a:solidFill>
                  <a:schemeClr val="tx1"/>
                </a:solidFill>
                <a:latin typeface="Calibri" panose="020F0502020204030204" pitchFamily="34" charset="0"/>
              </a:defRPr>
            </a:lvl1pPr>
            <a:lvl2pPr marL="728556" indent="-279359" defTabSz="912679">
              <a:defRPr>
                <a:solidFill>
                  <a:schemeClr val="tx1"/>
                </a:solidFill>
                <a:latin typeface="Calibri" panose="020F0502020204030204" pitchFamily="34" charset="0"/>
              </a:defRPr>
            </a:lvl2pPr>
            <a:lvl3pPr marL="1122198" indent="-223805" defTabSz="912679">
              <a:defRPr>
                <a:solidFill>
                  <a:schemeClr val="tx1"/>
                </a:solidFill>
                <a:latin typeface="Calibri" panose="020F0502020204030204" pitchFamily="34" charset="0"/>
              </a:defRPr>
            </a:lvl3pPr>
            <a:lvl4pPr marL="1571395" indent="-223805" defTabSz="912679">
              <a:defRPr>
                <a:solidFill>
                  <a:schemeClr val="tx1"/>
                </a:solidFill>
                <a:latin typeface="Calibri" panose="020F0502020204030204" pitchFamily="34" charset="0"/>
              </a:defRPr>
            </a:lvl4pPr>
            <a:lvl5pPr marL="2020592" indent="-223805" defTabSz="912679">
              <a:defRPr>
                <a:solidFill>
                  <a:schemeClr val="tx1"/>
                </a:solidFill>
                <a:latin typeface="Calibri" panose="020F0502020204030204" pitchFamily="34" charset="0"/>
              </a:defRPr>
            </a:lvl5pPr>
            <a:lvl6pPr marL="2477725" indent="-223805" defTabSz="912679" fontAlgn="base">
              <a:spcBef>
                <a:spcPct val="0"/>
              </a:spcBef>
              <a:spcAft>
                <a:spcPct val="0"/>
              </a:spcAft>
              <a:defRPr>
                <a:solidFill>
                  <a:schemeClr val="tx1"/>
                </a:solidFill>
                <a:latin typeface="Calibri" panose="020F0502020204030204" pitchFamily="34" charset="0"/>
              </a:defRPr>
            </a:lvl6pPr>
            <a:lvl7pPr marL="2934858" indent="-223805" defTabSz="912679" fontAlgn="base">
              <a:spcBef>
                <a:spcPct val="0"/>
              </a:spcBef>
              <a:spcAft>
                <a:spcPct val="0"/>
              </a:spcAft>
              <a:defRPr>
                <a:solidFill>
                  <a:schemeClr val="tx1"/>
                </a:solidFill>
                <a:latin typeface="Calibri" panose="020F0502020204030204" pitchFamily="34" charset="0"/>
              </a:defRPr>
            </a:lvl7pPr>
            <a:lvl8pPr marL="3391991" indent="-223805" defTabSz="912679" fontAlgn="base">
              <a:spcBef>
                <a:spcPct val="0"/>
              </a:spcBef>
              <a:spcAft>
                <a:spcPct val="0"/>
              </a:spcAft>
              <a:defRPr>
                <a:solidFill>
                  <a:schemeClr val="tx1"/>
                </a:solidFill>
                <a:latin typeface="Calibri" panose="020F0502020204030204" pitchFamily="34" charset="0"/>
              </a:defRPr>
            </a:lvl8pPr>
            <a:lvl9pPr marL="3849124" indent="-223805" defTabSz="912679"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59</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777830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and Post photos are taken</a:t>
            </a:r>
            <a:r>
              <a:rPr lang="en-US" baseline="0" dirty="0"/>
              <a:t> when possible</a:t>
            </a:r>
          </a:p>
          <a:p>
            <a:r>
              <a:rPr lang="en-US" baseline="0" dirty="0"/>
              <a:t>-mostly natural disasters, hurricanes</a:t>
            </a:r>
          </a:p>
          <a:p>
            <a:r>
              <a:rPr lang="en-US" baseline="0" dirty="0"/>
              <a:t>-but have also supported Midwestern Flooding and tornadic events</a:t>
            </a:r>
          </a:p>
          <a:p>
            <a:r>
              <a:rPr lang="en-US" baseline="0" dirty="0"/>
              <a:t>-notably also responded in NYC and DC on September 11, 2001</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60</a:t>
            </a:fld>
            <a:endParaRPr lang="en-US"/>
          </a:p>
        </p:txBody>
      </p:sp>
    </p:spTree>
    <p:extLst>
      <p:ext uri="{BB962C8B-B14F-4D97-AF65-F5344CB8AC3E}">
        <p14:creationId xmlns:p14="http://schemas.microsoft.com/office/powerpoint/2010/main" val="24935432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quick sample</a:t>
            </a:r>
            <a:r>
              <a:rPr lang="en-US" baseline="0" dirty="0"/>
              <a:t> of ERI, over</a:t>
            </a:r>
            <a:r>
              <a:rPr lang="en-US" dirty="0"/>
              <a:t> in Kentucky.</a:t>
            </a:r>
          </a:p>
          <a:p>
            <a:r>
              <a:rPr lang="en-US" baseline="0" dirty="0"/>
              <a:t>-dataset from 2015 flooding along the Mississippi River.</a:t>
            </a:r>
          </a:p>
          <a:p>
            <a:r>
              <a:rPr lang="en-US" baseline="0" dirty="0"/>
              <a:t>-Screenshot here is over by the Kentucky Bend, New Madrid Bend, whatever you want to call it.</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61</a:t>
            </a:fld>
            <a:endParaRPr lang="en-US"/>
          </a:p>
        </p:txBody>
      </p:sp>
    </p:spTree>
    <p:extLst>
      <p:ext uri="{BB962C8B-B14F-4D97-AF65-F5344CB8AC3E}">
        <p14:creationId xmlns:p14="http://schemas.microsoft.com/office/powerpoint/2010/main" val="37913014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 products, and services</a:t>
            </a:r>
          </a:p>
          <a:p>
            <a:pPr>
              <a:spcBef>
                <a:spcPct val="0"/>
              </a:spcBef>
            </a:pPr>
            <a:endParaRPr lang="en-US" altLang="en-US" baseline="0" dirty="0">
              <a:latin typeface="Arial" panose="020B0604020202020204" pitchFamily="34" charset="0"/>
              <a:ea typeface="ＭＳ Ｐゴシック" panose="020B0600070205080204" pitchFamily="34" charset="-128"/>
            </a:endParaRPr>
          </a:p>
          <a:p>
            <a:pPr>
              <a:spcBef>
                <a:spcPct val="0"/>
              </a:spcBef>
            </a:pPr>
            <a:r>
              <a:rPr lang="en-US" altLang="en-US" baseline="0" dirty="0">
                <a:latin typeface="Arial" panose="020B0604020202020204" pitchFamily="34" charset="0"/>
                <a:ea typeface="ＭＳ Ｐゴシック" panose="020B0600070205080204" pitchFamily="34" charset="-128"/>
              </a:rPr>
              <a:t>These are some highlights and you will se this slide repeated when we focus on some of these items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679">
              <a:defRPr>
                <a:solidFill>
                  <a:schemeClr val="tx1"/>
                </a:solidFill>
                <a:latin typeface="Calibri" panose="020F0502020204030204" pitchFamily="34" charset="0"/>
              </a:defRPr>
            </a:lvl1pPr>
            <a:lvl2pPr marL="728556" indent="-279359" defTabSz="912679">
              <a:defRPr>
                <a:solidFill>
                  <a:schemeClr val="tx1"/>
                </a:solidFill>
                <a:latin typeface="Calibri" panose="020F0502020204030204" pitchFamily="34" charset="0"/>
              </a:defRPr>
            </a:lvl2pPr>
            <a:lvl3pPr marL="1122198" indent="-223805" defTabSz="912679">
              <a:defRPr>
                <a:solidFill>
                  <a:schemeClr val="tx1"/>
                </a:solidFill>
                <a:latin typeface="Calibri" panose="020F0502020204030204" pitchFamily="34" charset="0"/>
              </a:defRPr>
            </a:lvl3pPr>
            <a:lvl4pPr marL="1571395" indent="-223805" defTabSz="912679">
              <a:defRPr>
                <a:solidFill>
                  <a:schemeClr val="tx1"/>
                </a:solidFill>
                <a:latin typeface="Calibri" panose="020F0502020204030204" pitchFamily="34" charset="0"/>
              </a:defRPr>
            </a:lvl4pPr>
            <a:lvl5pPr marL="2020592" indent="-223805" defTabSz="912679">
              <a:defRPr>
                <a:solidFill>
                  <a:schemeClr val="tx1"/>
                </a:solidFill>
                <a:latin typeface="Calibri" panose="020F0502020204030204" pitchFamily="34" charset="0"/>
              </a:defRPr>
            </a:lvl5pPr>
            <a:lvl6pPr marL="2477725" indent="-223805" defTabSz="912679" fontAlgn="base">
              <a:spcBef>
                <a:spcPct val="0"/>
              </a:spcBef>
              <a:spcAft>
                <a:spcPct val="0"/>
              </a:spcAft>
              <a:defRPr>
                <a:solidFill>
                  <a:schemeClr val="tx1"/>
                </a:solidFill>
                <a:latin typeface="Calibri" panose="020F0502020204030204" pitchFamily="34" charset="0"/>
              </a:defRPr>
            </a:lvl6pPr>
            <a:lvl7pPr marL="2934858" indent="-223805" defTabSz="912679" fontAlgn="base">
              <a:spcBef>
                <a:spcPct val="0"/>
              </a:spcBef>
              <a:spcAft>
                <a:spcPct val="0"/>
              </a:spcAft>
              <a:defRPr>
                <a:solidFill>
                  <a:schemeClr val="tx1"/>
                </a:solidFill>
                <a:latin typeface="Calibri" panose="020F0502020204030204" pitchFamily="34" charset="0"/>
              </a:defRPr>
            </a:lvl7pPr>
            <a:lvl8pPr marL="3391991" indent="-223805" defTabSz="912679" fontAlgn="base">
              <a:spcBef>
                <a:spcPct val="0"/>
              </a:spcBef>
              <a:spcAft>
                <a:spcPct val="0"/>
              </a:spcAft>
              <a:defRPr>
                <a:solidFill>
                  <a:schemeClr val="tx1"/>
                </a:solidFill>
                <a:latin typeface="Calibri" panose="020F0502020204030204" pitchFamily="34" charset="0"/>
              </a:defRPr>
            </a:lvl8pPr>
            <a:lvl9pPr marL="3849124" indent="-223805" defTabSz="912679"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62</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12547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-”continually</a:t>
            </a:r>
            <a:r>
              <a:rPr lang="en-US" baseline="0" dirty="0"/>
              <a:t> updated” equals… dynamic!</a:t>
            </a:r>
          </a:p>
          <a:p>
            <a:r>
              <a:rPr lang="en-US" b="1" baseline="0" dirty="0"/>
              <a:t>CLICK</a:t>
            </a:r>
          </a:p>
          <a:p>
            <a:r>
              <a:rPr lang="en-US" dirty="0"/>
              <a:t>-In typical NGS fashion, there are various ways to navigate</a:t>
            </a:r>
            <a:r>
              <a:rPr lang="en-US" baseline="0" dirty="0"/>
              <a:t> to and locate the data, but there’s a screenshot of the NSDE, the NOAA Shoreline Data Explorer</a:t>
            </a:r>
          </a:p>
          <a:p>
            <a:r>
              <a:rPr lang="en-US" b="1" baseline="0" dirty="0"/>
              <a:t>CLICK</a:t>
            </a:r>
          </a:p>
          <a:p>
            <a:r>
              <a:rPr lang="en-US" b="1" baseline="0" dirty="0"/>
              <a:t>-</a:t>
            </a:r>
            <a:r>
              <a:rPr lang="en-US" b="0" baseline="0" dirty="0"/>
              <a:t>and there’s a quick screenshot of the Delaware River region</a:t>
            </a:r>
            <a:endParaRPr lang="en-US" b="1" baseline="0" dirty="0"/>
          </a:p>
          <a:p>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63</a:t>
            </a:fld>
            <a:endParaRPr lang="en-US"/>
          </a:p>
        </p:txBody>
      </p:sp>
    </p:spTree>
    <p:extLst>
      <p:ext uri="{BB962C8B-B14F-4D97-AF65-F5344CB8AC3E}">
        <p14:creationId xmlns:p14="http://schemas.microsoft.com/office/powerpoint/2010/main" val="14254009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 products, and services</a:t>
            </a:r>
          </a:p>
          <a:p>
            <a:pPr>
              <a:spcBef>
                <a:spcPct val="0"/>
              </a:spcBef>
            </a:pPr>
            <a:endParaRPr lang="en-US" altLang="en-US" baseline="0" dirty="0">
              <a:latin typeface="Arial" panose="020B0604020202020204" pitchFamily="34" charset="0"/>
              <a:ea typeface="ＭＳ Ｐゴシック" panose="020B0600070205080204" pitchFamily="34" charset="-128"/>
            </a:endParaRPr>
          </a:p>
          <a:p>
            <a:pPr>
              <a:spcBef>
                <a:spcPct val="0"/>
              </a:spcBef>
            </a:pPr>
            <a:r>
              <a:rPr lang="en-US" altLang="en-US" baseline="0" dirty="0">
                <a:latin typeface="Arial" panose="020B0604020202020204" pitchFamily="34" charset="0"/>
                <a:ea typeface="ＭＳ Ｐゴシック" panose="020B0600070205080204" pitchFamily="34" charset="-128"/>
              </a:rPr>
              <a:t>These are some highlights and you will se this slide repeated when we focus on some of these items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679">
              <a:defRPr>
                <a:solidFill>
                  <a:schemeClr val="tx1"/>
                </a:solidFill>
                <a:latin typeface="Calibri" panose="020F0502020204030204" pitchFamily="34" charset="0"/>
              </a:defRPr>
            </a:lvl1pPr>
            <a:lvl2pPr marL="728556" indent="-279359" defTabSz="912679">
              <a:defRPr>
                <a:solidFill>
                  <a:schemeClr val="tx1"/>
                </a:solidFill>
                <a:latin typeface="Calibri" panose="020F0502020204030204" pitchFamily="34" charset="0"/>
              </a:defRPr>
            </a:lvl2pPr>
            <a:lvl3pPr marL="1122198" indent="-223805" defTabSz="912679">
              <a:defRPr>
                <a:solidFill>
                  <a:schemeClr val="tx1"/>
                </a:solidFill>
                <a:latin typeface="Calibri" panose="020F0502020204030204" pitchFamily="34" charset="0"/>
              </a:defRPr>
            </a:lvl3pPr>
            <a:lvl4pPr marL="1571395" indent="-223805" defTabSz="912679">
              <a:defRPr>
                <a:solidFill>
                  <a:schemeClr val="tx1"/>
                </a:solidFill>
                <a:latin typeface="Calibri" panose="020F0502020204030204" pitchFamily="34" charset="0"/>
              </a:defRPr>
            </a:lvl4pPr>
            <a:lvl5pPr marL="2020592" indent="-223805" defTabSz="912679">
              <a:defRPr>
                <a:solidFill>
                  <a:schemeClr val="tx1"/>
                </a:solidFill>
                <a:latin typeface="Calibri" panose="020F0502020204030204" pitchFamily="34" charset="0"/>
              </a:defRPr>
            </a:lvl5pPr>
            <a:lvl6pPr marL="2477725" indent="-223805" defTabSz="912679" fontAlgn="base">
              <a:spcBef>
                <a:spcPct val="0"/>
              </a:spcBef>
              <a:spcAft>
                <a:spcPct val="0"/>
              </a:spcAft>
              <a:defRPr>
                <a:solidFill>
                  <a:schemeClr val="tx1"/>
                </a:solidFill>
                <a:latin typeface="Calibri" panose="020F0502020204030204" pitchFamily="34" charset="0"/>
              </a:defRPr>
            </a:lvl6pPr>
            <a:lvl7pPr marL="2934858" indent="-223805" defTabSz="912679" fontAlgn="base">
              <a:spcBef>
                <a:spcPct val="0"/>
              </a:spcBef>
              <a:spcAft>
                <a:spcPct val="0"/>
              </a:spcAft>
              <a:defRPr>
                <a:solidFill>
                  <a:schemeClr val="tx1"/>
                </a:solidFill>
                <a:latin typeface="Calibri" panose="020F0502020204030204" pitchFamily="34" charset="0"/>
              </a:defRPr>
            </a:lvl7pPr>
            <a:lvl8pPr marL="3391991" indent="-223805" defTabSz="912679" fontAlgn="base">
              <a:spcBef>
                <a:spcPct val="0"/>
              </a:spcBef>
              <a:spcAft>
                <a:spcPct val="0"/>
              </a:spcAft>
              <a:defRPr>
                <a:solidFill>
                  <a:schemeClr val="tx1"/>
                </a:solidFill>
                <a:latin typeface="Calibri" panose="020F0502020204030204" pitchFamily="34" charset="0"/>
              </a:defRPr>
            </a:lvl8pPr>
            <a:lvl9pPr marL="3849124" indent="-223805" defTabSz="912679"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64</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264648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-PCBL</a:t>
            </a:r>
            <a:r>
              <a:rPr lang="en-US" baseline="0" dirty="0"/>
              <a:t> is open for use during typical M-F duty hours.  Although an appointment is not required, I would recommend calling or emailing before planning a trip.</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-2</a:t>
            </a:r>
            <a:r>
              <a:rPr lang="en-US" baseline="0" dirty="0"/>
              <a:t> total</a:t>
            </a:r>
            <a:r>
              <a:rPr lang="en-US" dirty="0"/>
              <a:t> FCBLs in WV,</a:t>
            </a:r>
            <a:r>
              <a:rPr lang="en-US" baseline="0" dirty="0"/>
              <a:t> one in </a:t>
            </a:r>
            <a:r>
              <a:rPr lang="en-US" dirty="0">
                <a:latin typeface="Cambria" panose="02040503050406030204" pitchFamily="18" charset="0"/>
                <a:ea typeface="Cambria" panose="02040503050406030204" pitchFamily="18" charset="0"/>
              </a:rPr>
              <a:t>Marshall County and one at Richard C Byrd Locks &amp; Dam</a:t>
            </a:r>
            <a:r>
              <a:rPr lang="en-US" baseline="0"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65</a:t>
            </a:fld>
            <a:endParaRPr lang="en-US"/>
          </a:p>
        </p:txBody>
      </p:sp>
    </p:spTree>
    <p:extLst>
      <p:ext uri="{BB962C8B-B14F-4D97-AF65-F5344CB8AC3E}">
        <p14:creationId xmlns:p14="http://schemas.microsoft.com/office/powerpoint/2010/main" val="11133260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-we just published a new TM on establishing</a:t>
            </a:r>
            <a:r>
              <a:rPr lang="en-US" baseline="0" dirty="0"/>
              <a:t> CBLs this past July!</a:t>
            </a:r>
          </a:p>
          <a:p>
            <a:r>
              <a:rPr lang="en-US" baseline="0" dirty="0"/>
              <a:t>-don’t ask me what’s new right now, because I can’t remember off the top of my head</a:t>
            </a:r>
          </a:p>
          <a:p>
            <a:r>
              <a:rPr lang="en-US" baseline="0" dirty="0"/>
              <a:t>-but we’re committed to the program even though some regions indicate extremely low use of the CBLs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66</a:t>
            </a:fld>
            <a:endParaRPr lang="en-US"/>
          </a:p>
        </p:txBody>
      </p:sp>
    </p:spTree>
    <p:extLst>
      <p:ext uri="{BB962C8B-B14F-4D97-AF65-F5344CB8AC3E}">
        <p14:creationId xmlns:p14="http://schemas.microsoft.com/office/powerpoint/2010/main" val="8202552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-these CBL datasheets,</a:t>
            </a:r>
            <a:r>
              <a:rPr lang="en-US" baseline="0" dirty="0"/>
              <a:t> downloaded as a statewide list in ASCII format, were the longtime only way to retrieve CBL info</a:t>
            </a:r>
          </a:p>
          <a:p>
            <a:r>
              <a:rPr lang="en-US" b="1" baseline="0" dirty="0"/>
              <a:t>CLICK</a:t>
            </a:r>
            <a:endParaRPr lang="en-US" b="1"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67</a:t>
            </a:fld>
            <a:endParaRPr lang="en-US"/>
          </a:p>
        </p:txBody>
      </p:sp>
    </p:spTree>
    <p:extLst>
      <p:ext uri="{BB962C8B-B14F-4D97-AF65-F5344CB8AC3E}">
        <p14:creationId xmlns:p14="http://schemas.microsoft.com/office/powerpoint/2010/main" val="4906418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-But now we have this slick map navigation</a:t>
            </a:r>
            <a:r>
              <a:rPr lang="en-US" baseline="0" dirty="0"/>
              <a:t> interface!</a:t>
            </a:r>
          </a:p>
          <a:p>
            <a:r>
              <a:rPr lang="en-US" baseline="0" dirty="0"/>
              <a:t>-it’s linked right now from our CBL page</a:t>
            </a:r>
          </a:p>
          <a:p>
            <a:r>
              <a:rPr lang="en-US" baseline="0" dirty="0"/>
              <a:t>-as I wrap up my discussion of CBLs: </a:t>
            </a:r>
            <a:r>
              <a:rPr lang="en-US" dirty="0"/>
              <a:t>who has used a CBL in the past year?</a:t>
            </a:r>
          </a:p>
          <a:p>
            <a:r>
              <a:rPr lang="en-US" dirty="0"/>
              <a:t>-… 5 years?</a:t>
            </a:r>
          </a:p>
          <a:p>
            <a:r>
              <a:rPr lang="en-US" dirty="0"/>
              <a:t>-… ever?</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68</a:t>
            </a:fld>
            <a:endParaRPr lang="en-US"/>
          </a:p>
        </p:txBody>
      </p:sp>
    </p:spTree>
    <p:extLst>
      <p:ext uri="{BB962C8B-B14F-4D97-AF65-F5344CB8AC3E}">
        <p14:creationId xmlns:p14="http://schemas.microsoft.com/office/powerpoint/2010/main" val="1875129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the facets of the NSRS fall into one of the two parts</a:t>
            </a:r>
            <a:r>
              <a:rPr lang="en-US" baseline="0" dirty="0"/>
              <a:t> or fields of geodesy shown here.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Geometric </a:t>
            </a:r>
            <a:r>
              <a:rPr lang="en-US" dirty="0">
                <a:latin typeface="Cambria" panose="02040503050406030204" pitchFamily="18" charset="0"/>
                <a:ea typeface="Cambria" panose="02040503050406030204" pitchFamily="18" charset="0"/>
              </a:rPr>
              <a:t>Geodesy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mbria" panose="02040503050406030204" pitchFamily="18" charset="0"/>
                <a:ea typeface="Cambria" panose="02040503050406030204" pitchFamily="18" charset="0"/>
              </a:rPr>
              <a:t>includes</a:t>
            </a:r>
          </a:p>
          <a:p>
            <a:r>
              <a:rPr lang="en-US" dirty="0">
                <a:latin typeface="Cambria" panose="02040503050406030204" pitchFamily="18" charset="0"/>
                <a:ea typeface="Cambria" panose="02040503050406030204" pitchFamily="18" charset="0"/>
              </a:rPr>
              <a:t>Horizontal </a:t>
            </a:r>
            <a:r>
              <a:rPr lang="en-US" dirty="0" err="1">
                <a:latin typeface="Cambria" panose="02040503050406030204" pitchFamily="18" charset="0"/>
                <a:ea typeface="Cambria" panose="02040503050406030204" pitchFamily="18" charset="0"/>
              </a:rPr>
              <a:t>Datums</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Geometric Reference Frames</a:t>
            </a:r>
          </a:p>
          <a:p>
            <a:r>
              <a:rPr lang="en-US" dirty="0">
                <a:latin typeface="Cambria" panose="02040503050406030204" pitchFamily="18" charset="0"/>
                <a:ea typeface="Cambria" panose="02040503050406030204" pitchFamily="18" charset="0"/>
              </a:rPr>
              <a:t>Latitude &amp; Longitude</a:t>
            </a:r>
          </a:p>
          <a:p>
            <a:r>
              <a:rPr lang="en-US" dirty="0">
                <a:latin typeface="Cambria" panose="02040503050406030204" pitchFamily="18" charset="0"/>
                <a:ea typeface="Cambria" panose="02040503050406030204" pitchFamily="18" charset="0"/>
              </a:rPr>
              <a:t>Ellipsoid Height</a:t>
            </a:r>
          </a:p>
          <a:p>
            <a:r>
              <a:rPr lang="en-US" dirty="0">
                <a:latin typeface="Cambria" panose="02040503050406030204" pitchFamily="18" charset="0"/>
                <a:ea typeface="Cambria" panose="02040503050406030204" pitchFamily="18" charset="0"/>
              </a:rPr>
              <a:t>State Plane Coordinates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Physical </a:t>
            </a:r>
            <a:r>
              <a:rPr lang="en-US" dirty="0">
                <a:latin typeface="Cambria" panose="02040503050406030204" pitchFamily="18" charset="0"/>
                <a:ea typeface="Cambria" panose="02040503050406030204" pitchFamily="18" charset="0"/>
              </a:rPr>
              <a:t>Geodesy</a:t>
            </a:r>
          </a:p>
          <a:p>
            <a:r>
              <a:rPr lang="en-US" dirty="0">
                <a:latin typeface="Cambria" panose="02040503050406030204" pitchFamily="18" charset="0"/>
                <a:ea typeface="Cambria" panose="02040503050406030204" pitchFamily="18" charset="0"/>
              </a:rPr>
              <a:t>Geopotential </a:t>
            </a:r>
            <a:r>
              <a:rPr lang="en-US" dirty="0" err="1">
                <a:latin typeface="Cambria" panose="02040503050406030204" pitchFamily="18" charset="0"/>
                <a:ea typeface="Cambria" panose="02040503050406030204" pitchFamily="18" charset="0"/>
              </a:rPr>
              <a:t>Datums</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Orthometric Height</a:t>
            </a:r>
          </a:p>
          <a:p>
            <a:r>
              <a:rPr lang="en-US" dirty="0">
                <a:latin typeface="Cambria" panose="02040503050406030204" pitchFamily="18" charset="0"/>
                <a:ea typeface="Cambria" panose="02040503050406030204" pitchFamily="18" charset="0"/>
              </a:rPr>
              <a:t>Dynamic Height</a:t>
            </a:r>
          </a:p>
          <a:p>
            <a:r>
              <a:rPr lang="en-US" dirty="0">
                <a:latin typeface="Cambria" panose="02040503050406030204" pitchFamily="18" charset="0"/>
                <a:ea typeface="Cambria" panose="02040503050406030204" pitchFamily="18" charset="0"/>
              </a:rPr>
              <a:t>Surface Gravity</a:t>
            </a:r>
          </a:p>
          <a:p>
            <a:r>
              <a:rPr lang="en-US" dirty="0">
                <a:latin typeface="Cambria" panose="02040503050406030204" pitchFamily="18" charset="0"/>
                <a:ea typeface="Cambria" panose="02040503050406030204" pitchFamily="18" charset="0"/>
              </a:rPr>
              <a:t>Leveling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as we look</a:t>
            </a:r>
            <a:r>
              <a:rPr lang="en-US" baseline="0" dirty="0"/>
              <a:t> at those together, it s</a:t>
            </a:r>
            <a:r>
              <a:rPr lang="en-US" dirty="0"/>
              <a:t>hould be duly noted that to get to these final products we </a:t>
            </a:r>
            <a:r>
              <a:rPr kumimoji="0" lang="en-US" sz="1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we use a multitude of scientific applications</a:t>
            </a:r>
            <a:r>
              <a:rPr kumimoji="0" lang="en-US" sz="1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and methods, </a:t>
            </a:r>
            <a:r>
              <a:rPr kumimoji="0" lang="en-US" sz="1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including Space Geodesy and Astronomical Geodesy.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And since we’re the Government… don’t forget Political Geodesy!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We can’t accomplish what we do without funding, if the politicians see this science as a black box or have the “google earth” misconception… then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a:t>
            </a:fld>
            <a:endParaRPr lang="en-US"/>
          </a:p>
        </p:txBody>
      </p:sp>
    </p:spTree>
    <p:extLst>
      <p:ext uri="{BB962C8B-B14F-4D97-AF65-F5344CB8AC3E}">
        <p14:creationId xmlns:p14="http://schemas.microsoft.com/office/powerpoint/2010/main" val="4342188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NAD27</a:t>
            </a:r>
          </a:p>
          <a:p>
            <a:r>
              <a:rPr lang="en-US" dirty="0"/>
              <a:t>-like the dial of a rotary phone, you were</a:t>
            </a:r>
            <a:r>
              <a:rPr lang="en-US" baseline="0" dirty="0"/>
              <a:t> out there spinning a theodolite around, running resections and solar shots to get a position… am I right?</a:t>
            </a:r>
          </a:p>
          <a:p>
            <a:r>
              <a:rPr lang="en-US" baseline="0" dirty="0"/>
              <a:t>-and you’d get a position, but it might not be that great, and if you set a mark then everybody wanted your data, like sharing the old party lines</a:t>
            </a:r>
          </a:p>
          <a:p>
            <a:endParaRPr lang="en-US" baseline="0" dirty="0"/>
          </a:p>
          <a:p>
            <a:r>
              <a:rPr lang="en-US" baseline="0" dirty="0"/>
              <a:t>NAD83(1986)</a:t>
            </a:r>
          </a:p>
          <a:p>
            <a:r>
              <a:rPr lang="en-US" baseline="0" dirty="0"/>
              <a:t>-we brought in a more accurate network, it was easier to access</a:t>
            </a:r>
          </a:p>
          <a:p>
            <a:r>
              <a:rPr lang="en-US" baseline="0" dirty="0"/>
              <a:t>-you were using an early total station and data collector, just like pushing the buttons on a touchtone phone</a:t>
            </a:r>
          </a:p>
          <a:p>
            <a:endParaRPr lang="en-US" baseline="0" dirty="0"/>
          </a:p>
          <a:p>
            <a:r>
              <a:rPr lang="en-US" baseline="0" dirty="0"/>
              <a:t>NAD83(2007/2011)</a:t>
            </a:r>
          </a:p>
          <a:p>
            <a:r>
              <a:rPr lang="en-US" baseline="0" dirty="0"/>
              <a:t>-the network was maturing with more CORS just like the cell towers</a:t>
            </a:r>
          </a:p>
          <a:p>
            <a:r>
              <a:rPr lang="en-US" baseline="0" dirty="0"/>
              <a:t>-just as cell phones were becoming ubiquitous, so too was the use of OPUS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69</a:t>
            </a:fld>
            <a:endParaRPr lang="en-US"/>
          </a:p>
        </p:txBody>
      </p:sp>
    </p:spTree>
    <p:extLst>
      <p:ext uri="{BB962C8B-B14F-4D97-AF65-F5344CB8AC3E}">
        <p14:creationId xmlns:p14="http://schemas.microsoft.com/office/powerpoint/2010/main" val="37337494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a:t>
            </a:r>
            <a:r>
              <a:rPr lang="en-US" baseline="0" dirty="0"/>
              <a:t> if you think about the NSRS that way, then NATRF2022 is our smartphone, in more ways than one, right?</a:t>
            </a:r>
          </a:p>
          <a:p>
            <a:r>
              <a:rPr lang="en-US" baseline="0" dirty="0"/>
              <a:t>-some folks were excited to get a smartphone, but some (show of hands?) were reluctant to embrace the idea… kind of like this whole NSRS Modernization deal huh?</a:t>
            </a:r>
          </a:p>
          <a:p>
            <a:r>
              <a:rPr lang="en-US" baseline="0" dirty="0"/>
              <a:t>-some of us are excited for this development and some folks, well some are ready to retire as soon as NGS rolls this out, am </a:t>
            </a:r>
            <a:r>
              <a:rPr lang="en-US" baseline="0"/>
              <a:t>I right?</a:t>
            </a:r>
          </a:p>
          <a:p>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70</a:t>
            </a:fld>
            <a:endParaRPr lang="en-US"/>
          </a:p>
        </p:txBody>
      </p:sp>
    </p:spTree>
    <p:extLst>
      <p:ext uri="{BB962C8B-B14F-4D97-AF65-F5344CB8AC3E}">
        <p14:creationId xmlns:p14="http://schemas.microsoft.com/office/powerpoint/2010/main" val="14196861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sanity and brevity’s sake…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-could be debated that  “datum” was misused for many years in ellipsoidal coordinates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-even though the geometric/horizontal</a:t>
            </a:r>
            <a:r>
              <a:rPr lang="en-US" baseline="0" dirty="0"/>
              <a:t> portion will officially be titled a “reference frame”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8364004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--Also</a:t>
            </a:r>
            <a:r>
              <a:rPr lang="en-US" baseline="0" dirty="0"/>
              <a:t> table/podium example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-this is how things have been done historically, so let’s look closer at the example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8917370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define a traditional</a:t>
            </a:r>
            <a:r>
              <a:rPr lang="en-US" baseline="0" dirty="0"/>
              <a:t> horizontal geodetic datum, and this is specific to horizontal, we need to define a Reference Ellipsoid</a:t>
            </a:r>
          </a:p>
          <a:p>
            <a:endParaRPr lang="en-US" baseline="0" dirty="0"/>
          </a:p>
          <a:p>
            <a:r>
              <a:rPr lang="en-US" baseline="0" dirty="0"/>
              <a:t>-what do we do with that reference ellipsoid?</a:t>
            </a:r>
          </a:p>
          <a:p>
            <a:endParaRPr lang="en-US" baseline="0" dirty="0"/>
          </a:p>
          <a:p>
            <a:r>
              <a:rPr lang="en-US" baseline="0" dirty="0"/>
              <a:t>-we reduce our measurements from the surface of the earth to the reference ellipsoid</a:t>
            </a:r>
          </a:p>
          <a:p>
            <a:endParaRPr lang="en-US" baseline="0" dirty="0"/>
          </a:p>
          <a:p>
            <a:r>
              <a:rPr lang="en-US" baseline="0" dirty="0"/>
              <a:t>-someone selects that origin there, and all other coordinates within the datum are referenced from it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75</a:t>
            </a:fld>
            <a:endParaRPr lang="en-US"/>
          </a:p>
        </p:txBody>
      </p:sp>
    </p:spTree>
    <p:extLst>
      <p:ext uri="{BB962C8B-B14F-4D97-AF65-F5344CB8AC3E}">
        <p14:creationId xmlns:p14="http://schemas.microsoft.com/office/powerpoint/2010/main" val="39955256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example</a:t>
            </a:r>
            <a:r>
              <a:rPr lang="en-US" baseline="0" dirty="0"/>
              <a:t> to share is the North </a:t>
            </a:r>
            <a:r>
              <a:rPr lang="en-US" baseline="0" dirty="0" err="1"/>
              <a:t>Ameiccan</a:t>
            </a:r>
            <a:r>
              <a:rPr lang="en-US" baseline="0" dirty="0"/>
              <a:t> </a:t>
            </a:r>
            <a:r>
              <a:rPr lang="en-US" baseline="0" dirty="0" err="1"/>
              <a:t>Datumof</a:t>
            </a:r>
            <a:r>
              <a:rPr lang="en-US" baseline="0" dirty="0"/>
              <a:t> 1927</a:t>
            </a:r>
          </a:p>
          <a:p>
            <a:endParaRPr lang="en-US" baseline="0" dirty="0"/>
          </a:p>
          <a:p>
            <a:r>
              <a:rPr lang="en-US" baseline="0" dirty="0"/>
              <a:t>-what was selected as the Origin? a specific mark, that of PID KG0640</a:t>
            </a:r>
          </a:p>
          <a:p>
            <a:r>
              <a:rPr lang="en-US" baseline="0" dirty="0"/>
              <a:t>-it’s a triangulation station now on the property of one Kyle Brant.</a:t>
            </a:r>
          </a:p>
          <a:p>
            <a:r>
              <a:rPr lang="en-US" baseline="0" dirty="0"/>
              <a:t>-his contact info is in the datasheet and do give him a call a day in advance</a:t>
            </a:r>
          </a:p>
          <a:p>
            <a:r>
              <a:rPr lang="en-US" baseline="0" dirty="0"/>
              <a:t>--STORY: was passing by once on a return trip from CO to see family</a:t>
            </a:r>
          </a:p>
          <a:p>
            <a:endParaRPr lang="en-US" baseline="0" dirty="0"/>
          </a:p>
          <a:p>
            <a:r>
              <a:rPr lang="en-US" baseline="0" dirty="0"/>
              <a:t>-anyway, we define that mark as the origin and…</a:t>
            </a:r>
          </a:p>
          <a:p>
            <a:r>
              <a:rPr lang="en-US" baseline="0" dirty="0"/>
              <a:t>CLICK</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76</a:t>
            </a:fld>
            <a:endParaRPr lang="en-US"/>
          </a:p>
        </p:txBody>
      </p:sp>
    </p:spTree>
    <p:extLst>
      <p:ext uri="{BB962C8B-B14F-4D97-AF65-F5344CB8AC3E}">
        <p14:creationId xmlns:p14="http://schemas.microsoft.com/office/powerpoint/2010/main" val="13683075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mark as the origin,</a:t>
            </a:r>
            <a:r>
              <a:rPr lang="en-US" baseline="0" dirty="0"/>
              <a:t> then we position other marks elsewhere with coordinates in relation to that origin point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77</a:t>
            </a:fld>
            <a:endParaRPr lang="en-US"/>
          </a:p>
        </p:txBody>
      </p:sp>
    </p:spTree>
    <p:extLst>
      <p:ext uri="{BB962C8B-B14F-4D97-AF65-F5344CB8AC3E}">
        <p14:creationId xmlns:p14="http://schemas.microsoft.com/office/powerpoint/2010/main" val="12771779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 129 foot wooden tower, or rather set of towers just like the </a:t>
            </a:r>
            <a:r>
              <a:rPr lang="en-US" dirty="0" err="1"/>
              <a:t>Bilby</a:t>
            </a:r>
            <a:r>
              <a:rPr lang="en-US" dirty="0"/>
              <a:t>.</a:t>
            </a:r>
          </a:p>
          <a:p>
            <a:r>
              <a:rPr lang="en-US" dirty="0"/>
              <a:t>-up in Ohio somewhere</a:t>
            </a:r>
          </a:p>
          <a:p>
            <a:r>
              <a:rPr lang="en-US" dirty="0"/>
              <a:t>-anyone</a:t>
            </a:r>
            <a:r>
              <a:rPr lang="en-US" baseline="0" dirty="0"/>
              <a:t> guess what the big white tarps are for?</a:t>
            </a:r>
          </a:p>
          <a:p>
            <a:r>
              <a:rPr lang="en-US" baseline="0" dirty="0"/>
              <a:t>-wind screen, to block the inner tower where the instrument sits from heavy winds</a:t>
            </a:r>
          </a:p>
          <a:p>
            <a:r>
              <a:rPr lang="en-US" baseline="0" dirty="0"/>
              <a:t>-</a:t>
            </a:r>
            <a:r>
              <a:rPr lang="en-US" baseline="0" dirty="0" err="1"/>
              <a:t>theres</a:t>
            </a:r>
            <a:r>
              <a:rPr lang="en-US" baseline="0" dirty="0"/>
              <a:t> a nice shot of the instrument that these crews would have been using, a Parkhurst theodolite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79</a:t>
            </a:fld>
            <a:endParaRPr lang="en-US"/>
          </a:p>
        </p:txBody>
      </p:sp>
    </p:spTree>
    <p:extLst>
      <p:ext uri="{BB962C8B-B14F-4D97-AF65-F5344CB8AC3E}">
        <p14:creationId xmlns:p14="http://schemas.microsoft.com/office/powerpoint/2010/main" val="25257587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indent="0">
              <a:buNone/>
            </a:pPr>
            <a:r>
              <a:rPr lang="en-US" sz="2800" b="1" dirty="0">
                <a:latin typeface="Cambria" panose="02040503050406030204" pitchFamily="18" charset="0"/>
                <a:ea typeface="Cambria" panose="02040503050406030204" pitchFamily="18" charset="0"/>
              </a:rPr>
              <a:t>Drawbacks</a:t>
            </a:r>
            <a:r>
              <a:rPr lang="en-US" sz="2800" dirty="0">
                <a:latin typeface="Cambria" panose="02040503050406030204" pitchFamily="18" charset="0"/>
                <a:ea typeface="Cambria" panose="02040503050406030204" pitchFamily="18" charset="0"/>
              </a:rPr>
              <a:t> </a:t>
            </a:r>
          </a:p>
          <a:p>
            <a:r>
              <a:rPr lang="en-US" sz="2800" i="1" dirty="0">
                <a:latin typeface="Cambria" panose="02040503050406030204" pitchFamily="18" charset="0"/>
                <a:ea typeface="Cambria" panose="02040503050406030204" pitchFamily="18" charset="0"/>
              </a:rPr>
              <a:t>Reference Ellipsoid</a:t>
            </a:r>
            <a:r>
              <a:rPr lang="en-US" sz="2800" dirty="0">
                <a:latin typeface="Cambria" panose="02040503050406030204" pitchFamily="18" charset="0"/>
                <a:ea typeface="Cambria" panose="02040503050406030204" pitchFamily="18" charset="0"/>
              </a:rPr>
              <a:t> optimized for a region</a:t>
            </a:r>
          </a:p>
          <a:p>
            <a:pPr lvl="1"/>
            <a:r>
              <a:rPr lang="en-US" sz="2400" dirty="0">
                <a:latin typeface="Cambria" panose="02040503050406030204" pitchFamily="18" charset="0"/>
                <a:ea typeface="Cambria" panose="02040503050406030204" pitchFamily="18" charset="0"/>
              </a:rPr>
              <a:t>not suitable for global positioning</a:t>
            </a:r>
          </a:p>
          <a:p>
            <a:pPr lvl="1"/>
            <a:r>
              <a:rPr lang="en-US" sz="2400" dirty="0">
                <a:latin typeface="Cambria" panose="02040503050406030204" pitchFamily="18" charset="0"/>
                <a:ea typeface="Cambria" panose="02040503050406030204" pitchFamily="18" charset="0"/>
              </a:rPr>
              <a:t>does not coincide with the center of mass of Earth</a:t>
            </a:r>
          </a:p>
          <a:p>
            <a:r>
              <a:rPr lang="en-US" sz="2800" dirty="0">
                <a:latin typeface="Cambria" panose="02040503050406030204" pitchFamily="18" charset="0"/>
                <a:ea typeface="Cambria" panose="02040503050406030204" pitchFamily="18" charset="0"/>
              </a:rPr>
              <a:t>Neighboring countries likely use different datums</a:t>
            </a:r>
          </a:p>
          <a:p>
            <a:pPr lvl="1"/>
            <a:r>
              <a:rPr lang="en-US" sz="2400" dirty="0">
                <a:latin typeface="Cambria" panose="02040503050406030204" pitchFamily="18" charset="0"/>
                <a:ea typeface="Cambria" panose="02040503050406030204" pitchFamily="18" charset="0"/>
              </a:rPr>
              <a:t>can cause unnecessary complications in border regions</a:t>
            </a:r>
          </a:p>
          <a:p>
            <a:r>
              <a:rPr lang="en-US" sz="2800" dirty="0">
                <a:latin typeface="Cambria" panose="02040503050406030204" pitchFamily="18" charset="0"/>
                <a:ea typeface="Cambria" panose="02040503050406030204" pitchFamily="18" charset="0"/>
              </a:rPr>
              <a:t>This method is static</a:t>
            </a:r>
          </a:p>
          <a:p>
            <a:pPr lvl="1"/>
            <a:r>
              <a:rPr lang="en-US" sz="2400" dirty="0">
                <a:latin typeface="Cambria" panose="02040503050406030204" pitchFamily="18" charset="0"/>
                <a:ea typeface="Cambria" panose="02040503050406030204" pitchFamily="18" charset="0"/>
              </a:rPr>
              <a:t>dynamic process are unaccounted for</a:t>
            </a:r>
          </a:p>
          <a:p>
            <a:pPr lvl="2"/>
            <a:r>
              <a:rPr lang="en-US" sz="2000" dirty="0">
                <a:latin typeface="Cambria" panose="02040503050406030204" pitchFamily="18" charset="0"/>
                <a:ea typeface="Cambria" panose="02040503050406030204" pitchFamily="18" charset="0"/>
              </a:rPr>
              <a:t>without international/global support they can’t be really</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637611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--Also</a:t>
            </a:r>
            <a:r>
              <a:rPr lang="en-US" baseline="0" dirty="0"/>
              <a:t> table/podium example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866679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11</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Let’s talk about the NSRS some more</a:t>
            </a:r>
            <a:r>
              <a:rPr lang="en-US" altLang="en-US" baseline="0" dirty="0">
                <a:latin typeface="Arial" panose="020B0604020202020204" pitchFamily="34" charset="0"/>
                <a:ea typeface="ＭＳ Ｐゴシック" panose="020B0600070205080204" pitchFamily="34" charset="-128"/>
              </a:rPr>
              <a:t> before we move on to looking at all of NGS.</a:t>
            </a: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This system defines position (latitude, longitude, and elevation), distances and directions between points, strength and direction of gravity (no, it is not simply “straight down”), shoreline, and their “time variants”.</a:t>
            </a:r>
          </a:p>
          <a:p>
            <a:pPr eaLnBrk="1" hangingPunct="1">
              <a:spcBef>
                <a:spcPct val="0"/>
              </a:spcBef>
            </a:pPr>
            <a:r>
              <a:rPr lang="en-US" altLang="en-US" dirty="0">
                <a:latin typeface="Arial" panose="020B0604020202020204" pitchFamily="34" charset="0"/>
                <a:ea typeface="ＭＳ Ｐゴシック" panose="020B0600070205080204" pitchFamily="34" charset="-128"/>
              </a:rPr>
              <a:t>Or how these change over time.</a:t>
            </a:r>
          </a:p>
          <a:p>
            <a:pPr eaLnBrk="1" hangingPunct="1">
              <a:spcBef>
                <a:spcPct val="0"/>
              </a:spcBef>
            </a:pPr>
            <a:r>
              <a:rPr lang="en-US" altLang="en-US" dirty="0">
                <a:latin typeface="Arial" panose="020B0604020202020204" pitchFamily="34" charset="0"/>
                <a:ea typeface="ＭＳ Ｐゴシック" panose="020B0600070205080204" pitchFamily="34" charset="-128"/>
              </a:rPr>
              <a:t>Some documents will reference the National Shoreline</a:t>
            </a:r>
            <a:r>
              <a:rPr lang="en-US" altLang="en-US" baseline="0" dirty="0">
                <a:latin typeface="Arial" panose="020B0604020202020204" pitchFamily="34" charset="0"/>
                <a:ea typeface="ＭＳ Ｐゴシック" panose="020B0600070205080204" pitchFamily="34" charset="-128"/>
              </a:rPr>
              <a:t> as a component of the NSRS., we’ll briefly look at that later.</a:t>
            </a: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28410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Wingdings" panose="05000000000000000000" pitchFamily="2" charset="2"/>
              <a:buNone/>
            </a:pPr>
            <a:endParaRPr lang="en-US" baseline="0"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82</a:t>
            </a:fld>
            <a:endParaRPr lang="en-US" altLang="en-US"/>
          </a:p>
        </p:txBody>
      </p:sp>
    </p:spTree>
    <p:extLst>
      <p:ext uri="{BB962C8B-B14F-4D97-AF65-F5344CB8AC3E}">
        <p14:creationId xmlns:p14="http://schemas.microsoft.com/office/powerpoint/2010/main" val="8421238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 129 foot wooden tower, or rather set of towers just like the </a:t>
            </a:r>
            <a:r>
              <a:rPr lang="en-US" dirty="0" err="1"/>
              <a:t>Bilby</a:t>
            </a:r>
            <a:r>
              <a:rPr lang="en-US" dirty="0"/>
              <a:t>.</a:t>
            </a:r>
          </a:p>
          <a:p>
            <a:r>
              <a:rPr lang="en-US" dirty="0"/>
              <a:t>-up in Ohio somewhere</a:t>
            </a:r>
          </a:p>
          <a:p>
            <a:r>
              <a:rPr lang="en-US" dirty="0"/>
              <a:t>-anyone</a:t>
            </a:r>
            <a:r>
              <a:rPr lang="en-US" baseline="0" dirty="0"/>
              <a:t> guess what the big white tarps are for?</a:t>
            </a:r>
          </a:p>
          <a:p>
            <a:r>
              <a:rPr lang="en-US" baseline="0" dirty="0"/>
              <a:t>-wind screen, to block the inner tower where the instrument sits from heavy winds</a:t>
            </a:r>
          </a:p>
          <a:p>
            <a:r>
              <a:rPr lang="en-US" baseline="0" dirty="0"/>
              <a:t>-</a:t>
            </a:r>
            <a:r>
              <a:rPr lang="en-US" baseline="0" dirty="0" err="1"/>
              <a:t>theres</a:t>
            </a:r>
            <a:r>
              <a:rPr lang="en-US" baseline="0" dirty="0"/>
              <a:t> a nice shot of the instrument that these crews would have been using, a Parkhurst theodolite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1277575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-four geodetic tasks to this part of modernizing the NSRS</a:t>
            </a:r>
          </a:p>
          <a:p>
            <a:r>
              <a:rPr lang="en-US" dirty="0"/>
              <a:t>-note that afterthought at the bottom “shift and drift”</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3651590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71745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baseline="0" dirty="0"/>
              <a:t>We refer them as “plate-fixed” because the frame moves with the plate, to minimize time-based coordinate shift.  We’ll cover that in more detail, I have some slides I put together that I guarantee you’ll understand it, if not I’ll buy you a beer later.  No, not really.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503678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-there’s four reference</a:t>
            </a:r>
            <a:r>
              <a:rPr lang="en-US" baseline="0" dirty="0"/>
              <a:t> frames because there are four major tectonic plates within the NGS Area of Responsibility.</a:t>
            </a:r>
          </a:p>
          <a:p>
            <a:r>
              <a:rPr lang="en-US" baseline="0" dirty="0"/>
              <a:t>-</a:t>
            </a:r>
            <a:r>
              <a:rPr lang="en-US" dirty="0"/>
              <a:t>As the </a:t>
            </a:r>
            <a:r>
              <a:rPr lang="en-US" b="1" dirty="0"/>
              <a:t>National</a:t>
            </a:r>
            <a:r>
              <a:rPr lang="en-US" baseline="0" dirty="0"/>
              <a:t> Geodetic Survey, we’re part of the </a:t>
            </a:r>
            <a:r>
              <a:rPr lang="en-US" baseline="0" dirty="0" err="1"/>
              <a:t>DoC</a:t>
            </a:r>
            <a:r>
              <a:rPr lang="en-US" baseline="0" dirty="0"/>
              <a:t> so we must cater to all US States and Territories</a:t>
            </a:r>
          </a:p>
          <a:p>
            <a:r>
              <a:rPr lang="en-US" dirty="0"/>
              <a:t>-thus </a:t>
            </a:r>
            <a:r>
              <a:rPr lang="en-US" baseline="0" dirty="0"/>
              <a:t>w</a:t>
            </a:r>
            <a:r>
              <a:rPr lang="en-US" dirty="0"/>
              <a:t>e’ve got four tectonic</a:t>
            </a:r>
            <a:r>
              <a:rPr lang="en-US" baseline="0" dirty="0"/>
              <a:t> plates in our Area of Operations, so four Ref Frames</a:t>
            </a:r>
          </a:p>
          <a:p>
            <a:r>
              <a:rPr lang="en-US" baseline="0" dirty="0"/>
              <a:t>-But…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95186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t>
            </a:r>
            <a:r>
              <a:rPr lang="en-US" baseline="0" dirty="0"/>
              <a:t> remember if you’re only working in this region, or anywhere east of the Mississippi, all you really need to be concerned with is NATRF</a:t>
            </a:r>
          </a:p>
          <a:p>
            <a:r>
              <a:rPr lang="en-US" b="1" baseline="0" dirty="0"/>
              <a:t>CLICK</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698685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-NON-</a:t>
            </a:r>
            <a:r>
              <a:rPr lang="en-US" baseline="0" dirty="0" err="1"/>
              <a:t>geocentricity</a:t>
            </a:r>
            <a:r>
              <a:rPr lang="en-US" baseline="0" dirty="0"/>
              <a:t>… well the goal was a geocentric NAD but it was the 80s, so they were off a little bit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4311619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-what does it mean to be geocentric, cute little diagram here illustrates pretty well</a:t>
            </a:r>
          </a:p>
          <a:p>
            <a:r>
              <a:rPr lang="en-US" baseline="0" dirty="0"/>
              <a:t>-why does this matter?</a:t>
            </a:r>
          </a:p>
          <a:p>
            <a:r>
              <a:rPr lang="en-US" baseline="0" dirty="0"/>
              <a:t>-Gravity</a:t>
            </a:r>
          </a:p>
          <a:p>
            <a:r>
              <a:rPr lang="en-US" baseline="0" dirty="0"/>
              <a:t>-all those satellites orbiting around the earth maintain their orbits due to gravity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759413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-we’re going to</a:t>
            </a:r>
            <a:r>
              <a:rPr lang="en-US" baseline="0" dirty="0"/>
              <a:t> back up and get to the non-egocentricity, stay with me here</a:t>
            </a:r>
          </a:p>
          <a:p>
            <a:r>
              <a:rPr lang="en-US" baseline="0" dirty="0"/>
              <a:t>-so there’s a nice little ellipse representing the shape of the GRS80 reference ellipsoid</a:t>
            </a:r>
          </a:p>
          <a:p>
            <a:r>
              <a:rPr lang="en-US" b="1" baseline="0" dirty="0"/>
              <a:t>CLICK</a:t>
            </a:r>
          </a:p>
          <a:p>
            <a:r>
              <a:rPr lang="en-US" b="0" baseline="0" dirty="0"/>
              <a:t>-what’s GRS80?  well, it’s a reference system (being a reference ellipsoid, a gravity model, and more).</a:t>
            </a:r>
          </a:p>
          <a:p>
            <a:r>
              <a:rPr lang="en-US" b="0" baseline="0" dirty="0"/>
              <a:t>-GRS80 in itself is not a datum, although you will see/hear some folks misinterpret that</a:t>
            </a:r>
          </a:p>
          <a:p>
            <a:r>
              <a:rPr lang="en-US" b="1" baseline="0" dirty="0"/>
              <a:t>CLICK</a:t>
            </a:r>
          </a:p>
          <a:p>
            <a:r>
              <a:rPr lang="en-US" b="0" baseline="0" dirty="0"/>
              <a:t>-now once you take that reference system/ellipsoid and you tie it to the origin of your choice… </a:t>
            </a:r>
            <a:r>
              <a:rPr lang="en-US" b="0" baseline="0" dirty="0" err="1"/>
              <a:t>badabing</a:t>
            </a:r>
            <a:r>
              <a:rPr lang="en-US" b="0" baseline="0" dirty="0"/>
              <a:t>!</a:t>
            </a:r>
          </a:p>
          <a:p>
            <a:r>
              <a:rPr lang="en-US" b="0" baseline="0" dirty="0"/>
              <a:t>-now you’ve got a datum (or reference frame)</a:t>
            </a:r>
          </a:p>
          <a:p>
            <a:r>
              <a:rPr lang="en-US" b="1" dirty="0"/>
              <a:t>CLICK</a:t>
            </a:r>
          </a:p>
          <a:p>
            <a:r>
              <a:rPr lang="en-US" b="0" dirty="0"/>
              <a:t>-in this case, we’re talking about that</a:t>
            </a:r>
            <a:r>
              <a:rPr lang="en-US" b="0" baseline="0" dirty="0"/>
              <a:t> blue which is symbolizing an ellipsoid with it’s origin locked to the Center Mass of the earth</a:t>
            </a:r>
          </a:p>
          <a:p>
            <a:r>
              <a:rPr lang="en-US" b="0" baseline="0" dirty="0"/>
              <a:t>-which represents the ITRF2020</a:t>
            </a:r>
          </a:p>
          <a:p>
            <a:r>
              <a:rPr lang="en-US" b="0" baseline="0" dirty="0"/>
              <a:t>-you may be thinking “</a:t>
            </a:r>
            <a:r>
              <a:rPr lang="en-US" b="0" baseline="0" dirty="0" err="1"/>
              <a:t>jeff</a:t>
            </a:r>
            <a:r>
              <a:rPr lang="en-US" b="0" baseline="0" dirty="0"/>
              <a:t> what is the ITRF?”… don’t worry we’ll get there for now the concept is more important</a:t>
            </a:r>
          </a:p>
          <a:p>
            <a:r>
              <a:rPr lang="en-US" b="1" baseline="0" dirty="0"/>
              <a:t>CLICK</a:t>
            </a:r>
          </a:p>
          <a:p>
            <a:r>
              <a:rPr lang="en-US" b="0" baseline="0" dirty="0"/>
              <a:t>-so now let’s look at how NAD83 compares, the orange there, see it’s shape is the same GRS80 ellipsoid… but with a different origin point</a:t>
            </a:r>
          </a:p>
          <a:p>
            <a:r>
              <a:rPr lang="en-US" b="0" baseline="0" dirty="0"/>
              <a:t>-not quite aligned to CM, but close… not bad, it was the 80s </a:t>
            </a:r>
            <a:r>
              <a:rPr lang="en-US" b="0" baseline="0" dirty="0" err="1"/>
              <a:t>maaaan</a:t>
            </a:r>
            <a:r>
              <a:rPr lang="en-US" b="0" baseline="0" dirty="0"/>
              <a:t>, they did the best they could!</a:t>
            </a:r>
          </a:p>
          <a:p>
            <a:r>
              <a:rPr lang="en-US" b="0" baseline="0" dirty="0"/>
              <a:t>-jokes aside, a pretty amazing feet to have only “missed the mark” by a few meters, they didn’t have the satellite technology or computer power we have back in the late 70s when the </a:t>
            </a:r>
            <a:r>
              <a:rPr lang="en-US" b="0" baseline="0" dirty="0" err="1"/>
              <a:t>calcs</a:t>
            </a:r>
            <a:r>
              <a:rPr lang="en-US" b="0" baseline="0" dirty="0"/>
              <a:t> for NAD83 were being run</a:t>
            </a:r>
          </a:p>
          <a:p>
            <a:r>
              <a:rPr lang="en-US" b="0" baseline="0" dirty="0"/>
              <a:t>-props to those folks!</a:t>
            </a:r>
          </a:p>
          <a:p>
            <a:r>
              <a:rPr lang="en-US" b="1" baseline="0" dirty="0"/>
              <a:t>CLICK</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0681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12</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NSRS is a collection of the science, infrastructure, mathematics, software, and people needed to implement and deliver the definition of the NSRS as contained in the 10 Year Plan. </a:t>
            </a:r>
          </a:p>
        </p:txBody>
      </p:sp>
    </p:spTree>
    <p:extLst>
      <p:ext uri="{BB962C8B-B14F-4D97-AF65-F5344CB8AC3E}">
        <p14:creationId xmlns:p14="http://schemas.microsoft.com/office/powerpoint/2010/main" val="40840935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0" i="0" baseline="0" dirty="0"/>
              <a:t>--</a:t>
            </a:r>
            <a:r>
              <a:rPr lang="en-US" b="0" i="1" baseline="0" dirty="0"/>
              <a:t>zooming in to setup for next slide—</a:t>
            </a:r>
          </a:p>
          <a:p>
            <a:r>
              <a:rPr lang="en-US" b="0" i="0" baseline="0" dirty="0"/>
              <a:t>-Let’s zoom in a little to examine that situation</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1251750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a:t>
            </a:r>
            <a:r>
              <a:rPr lang="en-US" baseline="0" dirty="0"/>
              <a:t> there’s one quarter of both the NAD83 and ITRF2020 ellipsoid</a:t>
            </a:r>
          </a:p>
          <a:p>
            <a:r>
              <a:rPr lang="en-US" b="1" baseline="0" dirty="0"/>
              <a:t>CLICK</a:t>
            </a:r>
          </a:p>
          <a:p>
            <a:r>
              <a:rPr lang="en-US" baseline="0" dirty="0"/>
              <a:t>-important to note that both are using the same geometry (size, shape), the GRS80 ellipsoid, just with a different origin</a:t>
            </a:r>
          </a:p>
          <a:p>
            <a:r>
              <a:rPr lang="en-US" b="1" baseline="0" dirty="0"/>
              <a:t>CLICK</a:t>
            </a:r>
            <a:endParaRPr lang="en-US" b="0" baseline="0" dirty="0"/>
          </a:p>
          <a:p>
            <a:r>
              <a:rPr lang="en-US" b="0" baseline="0" dirty="0"/>
              <a:t>-so that dark red [maroon if you will] arrow there on the bottom left, it symbolizes and greatly exaggerates the difference between those origins</a:t>
            </a:r>
          </a:p>
          <a:p>
            <a:r>
              <a:rPr lang="en-US" b="1" baseline="0" dirty="0"/>
              <a:t>CLICK</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1254506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-and we’ll visualize the plan to remove the non-egocentricity of NAD83</a:t>
            </a:r>
            <a:r>
              <a:rPr lang="en-US" baseline="0" dirty="0"/>
              <a:t> with a little animation</a:t>
            </a:r>
          </a:p>
          <a:p>
            <a:r>
              <a:rPr lang="en-US" b="1" baseline="0" dirty="0"/>
              <a:t>CLICK</a:t>
            </a:r>
          </a:p>
          <a:p>
            <a:r>
              <a:rPr lang="en-US" b="0" baseline="0" dirty="0"/>
              <a:t>-our orange NAD83 ellipsoid shift over to match up with out blue ITRF ellipsoid</a:t>
            </a:r>
          </a:p>
          <a:p>
            <a:r>
              <a:rPr lang="en-US" b="0" baseline="0" dirty="0"/>
              <a:t>-and now there we see the result in red, our new NATRF2022 ellipsoid</a:t>
            </a:r>
          </a:p>
          <a:p>
            <a:r>
              <a:rPr lang="en-US" b="1" baseline="0" dirty="0"/>
              <a:t>CLICK</a:t>
            </a:r>
          </a:p>
          <a:p>
            <a:r>
              <a:rPr lang="en-US" b="0" baseline="0" dirty="0"/>
              <a:t>-what do I like to point out here?</a:t>
            </a:r>
          </a:p>
          <a:p>
            <a:r>
              <a:rPr lang="en-US" b="0" baseline="0" dirty="0"/>
              <a:t>-we’re still utilizing the GRS80 reference ellipsoid as the basis for NATRF2022</a:t>
            </a:r>
          </a:p>
          <a:p>
            <a:r>
              <a:rPr lang="en-US" b="0" baseline="0" dirty="0"/>
              <a:t>-why? because the size and shape, well the scientists nailed it on that one, like I said earlier they just didn’t quite get the CM</a:t>
            </a:r>
          </a:p>
          <a:p>
            <a:r>
              <a:rPr lang="en-US" b="1" baseline="0" dirty="0"/>
              <a:t>CLICK</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6742809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-Estimate</a:t>
            </a:r>
            <a:r>
              <a:rPr lang="en-US" baseline="0" dirty="0"/>
              <a:t> of shift from NAD83(2011) epoch 2010.00 to NATRF2022 epoch 2020.00</a:t>
            </a:r>
          </a:p>
          <a:p>
            <a:r>
              <a:rPr lang="en-US" baseline="0" dirty="0"/>
              <a:t>-so this represents the positional shift due to non-</a:t>
            </a:r>
            <a:r>
              <a:rPr lang="en-US" baseline="0" dirty="0" err="1"/>
              <a:t>geocentricity</a:t>
            </a:r>
            <a:r>
              <a:rPr lang="en-US" baseline="0" dirty="0"/>
              <a:t> that we’re addressing/fixing</a:t>
            </a:r>
          </a:p>
          <a:p>
            <a:r>
              <a:rPr lang="en-US" baseline="0" dirty="0"/>
              <a:t>-now remember this is the Geometric component only, so the graphic on the right illustrates a somewhat constant shift because it is representing Ellipsoidal shift, </a:t>
            </a:r>
            <a:r>
              <a:rPr lang="en-US" b="1" baseline="0" dirty="0"/>
              <a:t>not Orthometric</a:t>
            </a:r>
          </a:p>
          <a:p>
            <a:r>
              <a:rPr lang="en-US" dirty="0"/>
              <a:t>-Look at the size of those arrows,</a:t>
            </a:r>
            <a:r>
              <a:rPr lang="en-US" baseline="0" dirty="0"/>
              <a:t> based on the scale bar there we’re looking at about 1 meter-</a:t>
            </a:r>
            <a:r>
              <a:rPr lang="en-US" baseline="0" dirty="0" err="1"/>
              <a:t>ish</a:t>
            </a:r>
            <a:r>
              <a:rPr lang="en-US" baseline="0" dirty="0"/>
              <a:t> </a:t>
            </a:r>
            <a:r>
              <a:rPr lang="en-US" baseline="0" dirty="0" err="1"/>
              <a:t>lat,lon</a:t>
            </a:r>
            <a:r>
              <a:rPr lang="en-US" baseline="0" dirty="0"/>
              <a:t> shift and somewhere around the same </a:t>
            </a:r>
            <a:r>
              <a:rPr lang="en-US" baseline="0" dirty="0" err="1"/>
              <a:t>ellipsoidally</a:t>
            </a:r>
            <a:r>
              <a:rPr lang="en-US" baseline="0" dirty="0"/>
              <a:t> around here</a:t>
            </a:r>
          </a:p>
          <a:p>
            <a:r>
              <a:rPr lang="en-US" baseline="0" dirty="0"/>
              <a:t>-REMEMBER, this is easy to address compared to geoid/</a:t>
            </a:r>
            <a:r>
              <a:rPr lang="en-US" baseline="0" dirty="0" err="1"/>
              <a:t>ortho</a:t>
            </a:r>
            <a:r>
              <a:rPr lang="en-US" baseline="0" dirty="0"/>
              <a:t> heights!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262579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We’ll talk about that ‘plate fixed’ later.</a:t>
            </a:r>
          </a:p>
          <a:p>
            <a:r>
              <a:rPr lang="en-US" baseline="0" dirty="0"/>
              <a:t>Now wait a minute Jeff, what is the IGS?  You just explained the ITRF and told us about that!!</a:t>
            </a:r>
          </a:p>
          <a:p>
            <a:r>
              <a:rPr lang="en-US" baseline="0" dirty="0"/>
              <a:t>IGS Reference Frame is pretty much equivalent to the ITRF, created by the Intl. GNSS Service, of which NGS is a contributing partner.</a:t>
            </a:r>
          </a:p>
          <a:p>
            <a:r>
              <a:rPr lang="en-US" baseline="0" dirty="0"/>
              <a:t>The Intl. GNSS Service, let’s take a look at their website for a minute.</a:t>
            </a:r>
          </a:p>
          <a:p>
            <a:r>
              <a:rPr lang="en-US" baseline="0" dirty="0"/>
              <a:t>-pronounced “oiler” poles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0787587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97</a:t>
            </a:fld>
            <a:endParaRPr lang="en-US"/>
          </a:p>
        </p:txBody>
      </p:sp>
    </p:spTree>
    <p:extLst>
      <p:ext uri="{BB962C8B-B14F-4D97-AF65-F5344CB8AC3E}">
        <p14:creationId xmlns:p14="http://schemas.microsoft.com/office/powerpoint/2010/main" val="23635282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I mentioned global reference frames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-ITRF is the internationally recognized standard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-who realizes</a:t>
            </a:r>
            <a:r>
              <a:rPr lang="en-US" baseline="0" dirty="0"/>
              <a:t> the ITRF? well, NGS contributes to the realization but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t>
            </a:r>
            <a:r>
              <a:rPr lang="en-US" dirty="0"/>
              <a:t>The IERS is in responsible charge of defining, realizing and promoting the ITRF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the ITRF was formally adopted by the…yes, more acronyms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IUGG some years ago</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439497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sz="1200" dirty="0">
                <a:latin typeface="TrebuchetMS"/>
              </a:rPr>
              <a:t>What is the International Terrestrial Reference Frame</a:t>
            </a:r>
          </a:p>
          <a:p>
            <a:r>
              <a:rPr lang="en-US" sz="1200" dirty="0">
                <a:latin typeface="TrebuchetMS"/>
              </a:rPr>
              <a:t>(ITRF)?</a:t>
            </a:r>
          </a:p>
          <a:p>
            <a:endParaRPr lang="en-US" sz="1200" dirty="0">
              <a:latin typeface="TrebuchetMS"/>
            </a:endParaRPr>
          </a:p>
          <a:p>
            <a:r>
              <a:rPr lang="en-US" sz="1200" dirty="0">
                <a:latin typeface="TrebuchetMS"/>
              </a:rPr>
              <a:t>You’ve heard me mention the ITRF, but if you’ve been paying attention to OPUS Solution Reports you</a:t>
            </a:r>
            <a:r>
              <a:rPr lang="en-US" sz="1200" baseline="0" dirty="0">
                <a:latin typeface="TrebuchetMS"/>
              </a:rPr>
              <a:t> may’ve noticed the ITRF2014 coordinates over on the right hand side</a:t>
            </a:r>
            <a:endParaRPr lang="en-US" sz="1200" dirty="0">
              <a:latin typeface="TrebuchetMS"/>
            </a:endParaRPr>
          </a:p>
          <a:p>
            <a:endParaRPr lang="en-US" sz="1200" dirty="0">
              <a:latin typeface="TrebuchetMS"/>
            </a:endParaRPr>
          </a:p>
          <a:p>
            <a:r>
              <a:rPr lang="en-US" sz="1200" dirty="0">
                <a:latin typeface="TrebuchetMS"/>
              </a:rPr>
              <a:t>Let’s try to visualize</a:t>
            </a:r>
            <a:r>
              <a:rPr lang="en-US" sz="1200" baseline="0" dirty="0">
                <a:latin typeface="TrebuchetMS"/>
              </a:rPr>
              <a:t> the ITRF.  Last bullet, </a:t>
            </a:r>
            <a:endParaRPr lang="en-US" sz="1200" dirty="0">
              <a:latin typeface="TrebuchetM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584353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Ok, now ITRF mentioned</a:t>
            </a:r>
            <a:r>
              <a:rPr lang="en-US" baseline="0" dirty="0"/>
              <a:t> a couple slides ago.</a:t>
            </a:r>
          </a:p>
          <a:p>
            <a:r>
              <a:rPr lang="en-US" baseline="0" dirty="0"/>
              <a:t>Most simplistic way to explain ITRF is to watch this animation.</a:t>
            </a:r>
            <a:endParaRPr lang="en-US" dirty="0"/>
          </a:p>
          <a:p>
            <a:r>
              <a:rPr lang="en-US" dirty="0"/>
              <a:t>This is </a:t>
            </a:r>
            <a:r>
              <a:rPr lang="en-US" i="1" dirty="0"/>
              <a:t>a very loose representation/visualization</a:t>
            </a:r>
            <a:r>
              <a:rPr lang="en-US" i="1" baseline="0" dirty="0"/>
              <a:t> </a:t>
            </a:r>
            <a:r>
              <a:rPr lang="en-US" baseline="0" dirty="0"/>
              <a:t>of what the ITRF is, a characterization only.</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0879228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We’ll talk about that ‘plate fixed’ later.</a:t>
            </a:r>
          </a:p>
          <a:p>
            <a:r>
              <a:rPr lang="en-US" baseline="0" dirty="0"/>
              <a:t>Now wait a minute Jeff, what is the IGS?  You just explained the ITRF and told us about that!!</a:t>
            </a:r>
          </a:p>
          <a:p>
            <a:r>
              <a:rPr lang="en-US" baseline="0" dirty="0"/>
              <a:t>IGS Reference Frame is pretty much equivalent to the ITRF, created by the Intl. GNSS Service, of which NGS is a contributing partner.</a:t>
            </a:r>
          </a:p>
          <a:p>
            <a:r>
              <a:rPr lang="en-US" baseline="0" dirty="0"/>
              <a:t>The Intl. GNSS Service, let’s take a look at their website for a minute.</a:t>
            </a:r>
          </a:p>
          <a:p>
            <a:r>
              <a:rPr lang="en-US" baseline="0" dirty="0"/>
              <a:t>-pronounced “oiler” poles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89268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13</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Note the US Standard Datum, anyone done any</a:t>
            </a:r>
            <a:r>
              <a:rPr lang="en-US" altLang="en-US" baseline="0" dirty="0">
                <a:latin typeface="Arial" panose="020B0604020202020204" pitchFamily="34" charset="0"/>
                <a:ea typeface="ＭＳ Ｐゴシック" panose="020B0600070205080204" pitchFamily="34" charset="-128"/>
              </a:rPr>
              <a:t> work in the old USSD?</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Good example highlighting that the term “NSRS” is used to encompass all historic </a:t>
            </a:r>
            <a:r>
              <a:rPr lang="en-US" altLang="en-US" baseline="0" dirty="0" err="1">
                <a:latin typeface="Arial" panose="020B0604020202020204" pitchFamily="34" charset="0"/>
                <a:ea typeface="ＭＳ Ｐゴシック" panose="020B0600070205080204" pitchFamily="34" charset="-128"/>
              </a:rPr>
              <a:t>datums</a:t>
            </a:r>
            <a:r>
              <a:rPr lang="en-US" altLang="en-US" baseline="0" dirty="0">
                <a:latin typeface="Arial" panose="020B0604020202020204" pitchFamily="34" charset="0"/>
                <a:ea typeface="ＭＳ Ｐゴシック" panose="020B0600070205080204" pitchFamily="34" charset="-128"/>
              </a:rPr>
              <a:t> of NGS and its predecessors.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Saw one project during my work with the USACE, in Johnstown, PA, that had original survey records in what turned out to be US Standard Datum.</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All those vertical </a:t>
            </a:r>
            <a:r>
              <a:rPr lang="en-US" altLang="en-US" baseline="0" dirty="0" err="1">
                <a:latin typeface="Arial" panose="020B0604020202020204" pitchFamily="34" charset="0"/>
                <a:ea typeface="ＭＳ Ｐゴシック" panose="020B0600070205080204" pitchFamily="34" charset="-128"/>
              </a:rPr>
              <a:t>datums</a:t>
            </a:r>
            <a:r>
              <a:rPr lang="en-US" altLang="en-US" baseline="0" dirty="0">
                <a:latin typeface="Arial" panose="020B0604020202020204" pitchFamily="34" charset="0"/>
                <a:ea typeface="ＭＳ Ｐゴシック" panose="020B0600070205080204" pitchFamily="34" charset="-128"/>
              </a:rPr>
              <a:t> below NGVD29, I greyed them out slightly because those are all Caribbean and Pacific Island </a:t>
            </a:r>
            <a:r>
              <a:rPr lang="en-US" altLang="en-US" baseline="0" dirty="0" err="1">
                <a:latin typeface="Arial" panose="020B0604020202020204" pitchFamily="34" charset="0"/>
                <a:ea typeface="ＭＳ Ｐゴシック" panose="020B0600070205080204" pitchFamily="34" charset="-128"/>
              </a:rPr>
              <a:t>datums</a:t>
            </a:r>
            <a:r>
              <a:rPr lang="en-US" altLang="en-US" baseline="0" dirty="0">
                <a:latin typeface="Arial" panose="020B0604020202020204" pitchFamily="34" charset="0"/>
                <a:ea typeface="ＭＳ Ｐゴシック" panose="020B0600070205080204" pitchFamily="34" charset="-128"/>
              </a:rPr>
              <a:t>, so in CONUS it’s just those two that you hopefully already use… and hopefully are mostly using NAVD88.</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852910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-because</a:t>
            </a:r>
            <a:r>
              <a:rPr lang="en-US" baseline="0" dirty="0"/>
              <a:t> of that word down there: drift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9128996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316219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8981481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t>
            </a:r>
            <a:r>
              <a:rPr lang="en-US" baseline="0" dirty="0"/>
              <a:t>these are ground-level horizontal velocities</a:t>
            </a:r>
          </a:p>
          <a:p>
            <a:r>
              <a:rPr lang="en-US" baseline="0" dirty="0"/>
              <a:t>-the arrows illustrate the positions and velocities of CORS plotted in ITRF2014</a:t>
            </a:r>
          </a:p>
          <a:p>
            <a:r>
              <a:rPr lang="en-US" baseline="0" dirty="0"/>
              <a:t>-our scale is on the left there, with that arrow representing 20mm of motion per year</a:t>
            </a:r>
          </a:p>
          <a:p>
            <a:r>
              <a:rPr lang="en-US" baseline="0" dirty="0"/>
              <a:t>-so right thru Ohio it’s a little cluttered but we’re seeing arrows about that length so about 2cm/20mm per </a:t>
            </a:r>
            <a:r>
              <a:rPr lang="en-US" baseline="0" dirty="0" err="1"/>
              <a:t>yr</a:t>
            </a:r>
            <a:endParaRPr lang="en-US" baseline="0" dirty="0"/>
          </a:p>
          <a:p>
            <a:r>
              <a:rPr lang="en-US" baseline="0" dirty="0"/>
              <a:t>-what do we notice about the direction of these arrows?</a:t>
            </a:r>
          </a:p>
          <a:p>
            <a:r>
              <a:rPr lang="en-US" baseline="0" dirty="0"/>
              <a:t>-they look rotational, don’t they?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 HERE</a:t>
            </a:r>
          </a:p>
          <a:p>
            <a:r>
              <a:rPr lang="en-US" baseline="0" dirty="0"/>
              <a:t>-Note the arrows in California do not conform to the rotation… those are CORS on a different PLATE which is moving in a different direction</a:t>
            </a:r>
          </a:p>
          <a:p>
            <a:r>
              <a:rPr lang="en-US" b="1" baseline="0" dirty="0"/>
              <a:t>CLICK HERE</a:t>
            </a:r>
          </a:p>
          <a:p>
            <a:r>
              <a:rPr lang="en-US" b="1" baseline="0" dirty="0"/>
              <a:t>-</a:t>
            </a:r>
            <a:r>
              <a:rPr lang="en-US" b="0" baseline="0" dirty="0"/>
              <a:t>so when you look at those arrows you can see the rotation, but the point of rotation is obviously off the map, way down below the screen right?</a:t>
            </a:r>
          </a:p>
          <a:p>
            <a:r>
              <a:rPr lang="en-US" b="0" baseline="0" dirty="0"/>
              <a:t>-that point is what’s known as an Euler Pole</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869647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9655885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9592489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442532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071401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EPP are that green arrow from the last slide</a:t>
            </a:r>
          </a:p>
          <a:p>
            <a:r>
              <a:rPr lang="en-US" dirty="0"/>
              <a:t>-the </a:t>
            </a:r>
            <a:r>
              <a:rPr lang="en-US" dirty="0" err="1"/>
              <a:t>lat,lon</a:t>
            </a:r>
            <a:r>
              <a:rPr lang="en-US" dirty="0"/>
              <a:t> being that </a:t>
            </a:r>
            <a:r>
              <a:rPr lang="en-US" dirty="0" err="1"/>
              <a:t>ol</a:t>
            </a:r>
            <a:r>
              <a:rPr lang="en-US" dirty="0"/>
              <a:t>’ yellow star</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387642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99325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36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5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159902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1257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2811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362383-2CAB-449F-81AB-C9F7995E3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01/25/23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ECEF8-4710-4021-BBF4-3B5F740A61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036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1539711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1596809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4111100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6"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216068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213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8"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909216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4"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2335507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948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5178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3058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903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2434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55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38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549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2389107783"/>
      </p:ext>
    </p:extLst>
  </p:cSld>
  <p:clrMap bg1="lt1" tx1="dk1" bg2="lt2" tx2="dk2" accent1="accent1" accent2="accent2" accent3="accent3" accent4="accent4" accent5="accent5" accent6="accent6" hlink="hlink" folHlink="folHlink"/>
  <p:sldLayoutIdLst>
    <p:sldLayoutId id="2147483856" r:id="rId1"/>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362383-2CAB-449F-81AB-C9F7995E3FFB}" type="datetimeFigureOut">
              <a:rPr lang="en-US" smtClean="0"/>
              <a:t>01/25/23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ECEF8-4710-4021-BBF4-3B5F740A613D}" type="slidenum">
              <a:rPr lang="en-US" smtClean="0"/>
              <a:t>‹#›</a:t>
            </a:fld>
            <a:endParaRPr lang="en-US"/>
          </a:p>
        </p:txBody>
      </p:sp>
    </p:spTree>
    <p:extLst>
      <p:ext uri="{BB962C8B-B14F-4D97-AF65-F5344CB8AC3E}">
        <p14:creationId xmlns:p14="http://schemas.microsoft.com/office/powerpoint/2010/main" val="671277220"/>
      </p:ext>
    </p:extLst>
  </p:cSld>
  <p:clrMap bg1="lt1" tx1="dk1" bg2="lt2" tx2="dk2" accent1="accent1" accent2="accent2" accent3="accent3" accent4="accent4" accent5="accent5" accent6="accent6" hlink="hlink" folHlink="folHlink"/>
  <p:sldLayoutIdLst>
    <p:sldLayoutId id="21474838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November 14, 2019</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MN Assoc of Floodplain Managers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extLst>
      <p:ext uri="{BB962C8B-B14F-4D97-AF65-F5344CB8AC3E}">
        <p14:creationId xmlns:p14="http://schemas.microsoft.com/office/powerpoint/2010/main" val="41890513"/>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06.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hyperlink" Target="http://ninjaworldamouthfulofmanythings.blogspot.com/2012/01/big-deals-and-great-discounts.html" TargetMode="External"/><Relationship Id="rId4" Type="http://schemas.openxmlformats.org/officeDocument/2006/relationships/image" Target="../media/image121.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www.iers.org/IERS/EN/DataProducts/ITRF/map/itrfmap.html;jsessionid=47E90579598A19CB6E3FDFFE6E92B668.live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9.xml"/><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0.xml"/><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1.xml"/><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2.xml"/><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3.xml"/><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4.xml"/><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5.xml"/><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7.xml"/><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5.xml"/></Relationships>
</file>

<file path=ppt/slides/_rels/slide15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8.xml"/><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9.xm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940.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3.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jpeg"/><Relationship Id="rId2" Type="http://schemas.openxmlformats.org/officeDocument/2006/relationships/notesSlide" Target="../notesSlides/notesSlide27.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jpeg"/><Relationship Id="rId2" Type="http://schemas.openxmlformats.org/officeDocument/2006/relationships/notesSlide" Target="../notesSlides/notesSlide36.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jpeg"/><Relationship Id="rId2" Type="http://schemas.openxmlformats.org/officeDocument/2006/relationships/notesSlide" Target="../notesSlides/notesSlide39.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hyperlink" Target="https://airports-gis.faa.gov/public/surveyorsIntro.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hyperlink" Target="https://www.faa.gov/air_traffic/flight_info/aeronav/productcatalog/supplementalcharts/airportobstruction/"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jpeg"/><Relationship Id="rId2" Type="http://schemas.openxmlformats.org/officeDocument/2006/relationships/notesSlide" Target="../notesSlides/notesSlide41.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ngs.noaa.gov/CORS/Gpscal.shtm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jpeg"/><Relationship Id="rId2" Type="http://schemas.openxmlformats.org/officeDocument/2006/relationships/notesSlide" Target="../notesSlides/notesSlide44.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hyperlink" Target="https://shoreline.noaa.gov/data/datasheets/index.html"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jpeg"/><Relationship Id="rId2" Type="http://schemas.openxmlformats.org/officeDocument/2006/relationships/notesSlide" Target="../notesSlides/notesSlide46.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jpeg"/><Relationship Id="rId2" Type="http://schemas.openxmlformats.org/officeDocument/2006/relationships/notesSlide" Target="../notesSlides/notesSlide50.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jpeg"/><Relationship Id="rId2" Type="http://schemas.openxmlformats.org/officeDocument/2006/relationships/notesSlide" Target="../notesSlides/notesSlide53.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hyperlink" Target="https://shoreline.noaa.gov/data/datasheets/cusp.html"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jpeg"/><Relationship Id="rId2" Type="http://schemas.openxmlformats.org/officeDocument/2006/relationships/notesSlide" Target="../notesSlides/notesSlide55.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ngs.noaa.gov/CBLINES/calibration.shtml"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hyperlink" Target="https://www.ngs.noaa.gov/CBLINES/calibration.shtml"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2.jpeg"/><Relationship Id="rId7" Type="http://schemas.openxmlformats.org/officeDocument/2006/relationships/diagramColors" Target="../diagrams/colors1.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74.jpeg"/><Relationship Id="rId4" Type="http://schemas.openxmlformats.org/officeDocument/2006/relationships/diagramData" Target="../diagrams/data1.xml"/><Relationship Id="rId9" Type="http://schemas.openxmlformats.org/officeDocument/2006/relationships/image" Target="../media/image7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svg"/></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79.svg"/></Relationships>
</file>

<file path=ppt/slides/_rels/slide78.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6.svg"/><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79.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microsoft.com/office/2007/relationships/hdphoto" Target="../media/hdphoto1.wdp"/></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microsoft.com/office/2007/relationships/hdphoto" Target="../media/hdphoto1.wdp"/></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0" y="2174487"/>
            <a:ext cx="9144000" cy="95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lvl="0" algn="ctr" eaLnBrk="1" hangingPunct="1">
              <a:defRPr/>
            </a:pPr>
            <a:r>
              <a:rPr lang="en-US" sz="4000" dirty="0">
                <a:solidFill>
                  <a:prstClr val="black"/>
                </a:solidFill>
                <a:latin typeface="Cambria" panose="02040503050406030204" pitchFamily="18" charset="0"/>
                <a:ea typeface="Cambria" panose="02040503050406030204" pitchFamily="18" charset="0"/>
                <a:cs typeface="Times New Roman" pitchFamily="18" charset="0"/>
              </a:rPr>
              <a:t>Geodetic Surveying and Map Projections</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6" name="TextBox 1"/>
          <p:cNvSpPr txBox="1">
            <a:spLocks noChangeArrowheads="1"/>
          </p:cNvSpPr>
          <p:nvPr/>
        </p:nvSpPr>
        <p:spPr bwMode="auto">
          <a:xfrm>
            <a:off x="218365" y="4097987"/>
            <a:ext cx="8707271"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GISP, CFS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Advisor</a:t>
            </a:r>
          </a:p>
          <a:p>
            <a:pPr marL="0" marR="0" lvl="0" indent="0" algn="ctr" defTabSz="457200" rtl="0" eaLnBrk="0" fontAlgn="base" latinLnBrk="0" hangingPunct="0">
              <a:lnSpc>
                <a:spcPct val="100000"/>
              </a:lnSpc>
              <a:spcBef>
                <a:spcPts val="180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p>
        </p:txBody>
      </p:sp>
      <p:sp>
        <p:nvSpPr>
          <p:cNvPr id="5" name="Content Placeholder 2"/>
          <p:cNvSpPr txBox="1">
            <a:spLocks/>
          </p:cNvSpPr>
          <p:nvPr/>
        </p:nvSpPr>
        <p:spPr bwMode="auto">
          <a:xfrm>
            <a:off x="0" y="3083145"/>
            <a:ext cx="9143999" cy="82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lang="en-GB" sz="2400" dirty="0">
                <a:solidFill>
                  <a:srgbClr val="000000"/>
                </a:solidFill>
                <a:latin typeface="Cambria" panose="02040503050406030204" pitchFamily="18" charset="0"/>
                <a:ea typeface="Cambria" panose="02040503050406030204" pitchFamily="18" charset="0"/>
              </a:rPr>
              <a:t>PSLS Annual Conference</a:t>
            </a:r>
            <a:endParaRPr kumimoji="0" lang="en-GB"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lang="en-GB" sz="2400" dirty="0">
                <a:solidFill>
                  <a:srgbClr val="000000"/>
                </a:solidFill>
                <a:latin typeface="Cambria" panose="02040503050406030204" pitchFamily="18" charset="0"/>
                <a:ea typeface="Cambria" panose="02040503050406030204" pitchFamily="18" charset="0"/>
              </a:rPr>
              <a:t>January 2023</a:t>
            </a:r>
            <a:endParaRPr kumimoji="0" lang="en-GB"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695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1226994"/>
            <a:ext cx="4040188" cy="639762"/>
          </a:xfrm>
        </p:spPr>
        <p:txBody>
          <a:bodyPr/>
          <a:lstStyle/>
          <a:p>
            <a:r>
              <a:rPr lang="en-US" dirty="0">
                <a:latin typeface="Cambria" panose="02040503050406030204" pitchFamily="18" charset="0"/>
                <a:ea typeface="Cambria" panose="02040503050406030204" pitchFamily="18" charset="0"/>
              </a:rPr>
              <a:t>Geometric Geodesy</a:t>
            </a:r>
          </a:p>
        </p:txBody>
      </p:sp>
      <p:sp>
        <p:nvSpPr>
          <p:cNvPr id="5" name="Content Placeholder 4"/>
          <p:cNvSpPr>
            <a:spLocks noGrp="1"/>
          </p:cNvSpPr>
          <p:nvPr>
            <p:ph sz="half" idx="2"/>
          </p:nvPr>
        </p:nvSpPr>
        <p:spPr>
          <a:xfrm>
            <a:off x="457200" y="1866756"/>
            <a:ext cx="4040188" cy="2808840"/>
          </a:xfrm>
        </p:spPr>
        <p:txBody>
          <a:bodyPr/>
          <a:lstStyle/>
          <a:p>
            <a:r>
              <a:rPr lang="en-US" dirty="0">
                <a:latin typeface="Cambria" panose="02040503050406030204" pitchFamily="18" charset="0"/>
                <a:ea typeface="Cambria" panose="02040503050406030204" pitchFamily="18" charset="0"/>
              </a:rPr>
              <a:t>Horizontal </a:t>
            </a:r>
            <a:r>
              <a:rPr lang="en-US" dirty="0" err="1">
                <a:latin typeface="Cambria" panose="02040503050406030204" pitchFamily="18" charset="0"/>
                <a:ea typeface="Cambria" panose="02040503050406030204" pitchFamily="18" charset="0"/>
              </a:rPr>
              <a:t>Datums</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Geometric Reference Frames</a:t>
            </a:r>
          </a:p>
          <a:p>
            <a:r>
              <a:rPr lang="en-US" dirty="0">
                <a:latin typeface="Cambria" panose="02040503050406030204" pitchFamily="18" charset="0"/>
                <a:ea typeface="Cambria" panose="02040503050406030204" pitchFamily="18" charset="0"/>
              </a:rPr>
              <a:t>Latitude &amp; Longitude</a:t>
            </a:r>
          </a:p>
          <a:p>
            <a:r>
              <a:rPr lang="en-US" dirty="0">
                <a:latin typeface="Cambria" panose="02040503050406030204" pitchFamily="18" charset="0"/>
                <a:ea typeface="Cambria" panose="02040503050406030204" pitchFamily="18" charset="0"/>
              </a:rPr>
              <a:t>Ellipsoid Height</a:t>
            </a:r>
          </a:p>
          <a:p>
            <a:r>
              <a:rPr lang="en-US" dirty="0">
                <a:latin typeface="Cambria" panose="02040503050406030204" pitchFamily="18" charset="0"/>
                <a:ea typeface="Cambria" panose="02040503050406030204" pitchFamily="18" charset="0"/>
              </a:rPr>
              <a:t>State Plane Coordinates</a:t>
            </a:r>
          </a:p>
          <a:p>
            <a:endParaRPr lang="en-US" dirty="0">
              <a:latin typeface="Cambria" panose="02040503050406030204" pitchFamily="18" charset="0"/>
              <a:ea typeface="Cambria" panose="02040503050406030204" pitchFamily="18" charset="0"/>
            </a:endParaRPr>
          </a:p>
        </p:txBody>
      </p:sp>
      <p:sp>
        <p:nvSpPr>
          <p:cNvPr id="6" name="Text Placeholder 5"/>
          <p:cNvSpPr>
            <a:spLocks noGrp="1"/>
          </p:cNvSpPr>
          <p:nvPr>
            <p:ph type="body" sz="quarter" idx="3"/>
          </p:nvPr>
        </p:nvSpPr>
        <p:spPr>
          <a:xfrm>
            <a:off x="4645027" y="1226994"/>
            <a:ext cx="4041775" cy="639762"/>
          </a:xfrm>
        </p:spPr>
        <p:txBody>
          <a:bodyPr/>
          <a:lstStyle/>
          <a:p>
            <a:r>
              <a:rPr lang="en-US" dirty="0">
                <a:latin typeface="Cambria" panose="02040503050406030204" pitchFamily="18" charset="0"/>
                <a:ea typeface="Cambria" panose="02040503050406030204" pitchFamily="18" charset="0"/>
              </a:rPr>
              <a:t>Physical Geodesy</a:t>
            </a:r>
          </a:p>
        </p:txBody>
      </p:sp>
      <p:sp>
        <p:nvSpPr>
          <p:cNvPr id="7" name="Content Placeholder 6"/>
          <p:cNvSpPr>
            <a:spLocks noGrp="1"/>
          </p:cNvSpPr>
          <p:nvPr>
            <p:ph sz="quarter" idx="4"/>
          </p:nvPr>
        </p:nvSpPr>
        <p:spPr>
          <a:xfrm>
            <a:off x="4645027" y="1866756"/>
            <a:ext cx="4041775" cy="2808840"/>
          </a:xfrm>
        </p:spPr>
        <p:txBody>
          <a:bodyPr/>
          <a:lstStyle/>
          <a:p>
            <a:r>
              <a:rPr lang="en-US" dirty="0">
                <a:latin typeface="Cambria" panose="02040503050406030204" pitchFamily="18" charset="0"/>
                <a:ea typeface="Cambria" panose="02040503050406030204" pitchFamily="18" charset="0"/>
              </a:rPr>
              <a:t>Geopotential </a:t>
            </a:r>
            <a:r>
              <a:rPr lang="en-US" dirty="0" err="1">
                <a:latin typeface="Cambria" panose="02040503050406030204" pitchFamily="18" charset="0"/>
                <a:ea typeface="Cambria" panose="02040503050406030204" pitchFamily="18" charset="0"/>
              </a:rPr>
              <a:t>Datums</a:t>
            </a:r>
            <a:endParaRPr lang="en-US" dirty="0">
              <a:latin typeface="Cambria" panose="02040503050406030204" pitchFamily="18" charset="0"/>
              <a:ea typeface="Cambria" panose="02040503050406030204" pitchFamily="18" charset="0"/>
            </a:endParaRPr>
          </a:p>
          <a:p>
            <a:r>
              <a:rPr lang="en-US" dirty="0" err="1">
                <a:latin typeface="Cambria" panose="02040503050406030204" pitchFamily="18" charset="0"/>
                <a:ea typeface="Cambria" panose="02040503050406030204" pitchFamily="18" charset="0"/>
              </a:rPr>
              <a:t>Orthometric</a:t>
            </a:r>
            <a:r>
              <a:rPr lang="en-US" dirty="0">
                <a:latin typeface="Cambria" panose="02040503050406030204" pitchFamily="18" charset="0"/>
                <a:ea typeface="Cambria" panose="02040503050406030204" pitchFamily="18" charset="0"/>
              </a:rPr>
              <a:t> Height</a:t>
            </a:r>
          </a:p>
          <a:p>
            <a:r>
              <a:rPr lang="en-US" dirty="0">
                <a:latin typeface="Cambria" panose="02040503050406030204" pitchFamily="18" charset="0"/>
                <a:ea typeface="Cambria" panose="02040503050406030204" pitchFamily="18" charset="0"/>
              </a:rPr>
              <a:t>Dynamic Height</a:t>
            </a:r>
          </a:p>
          <a:p>
            <a:r>
              <a:rPr lang="en-US" dirty="0">
                <a:latin typeface="Cambria" panose="02040503050406030204" pitchFamily="18" charset="0"/>
                <a:ea typeface="Cambria" panose="02040503050406030204" pitchFamily="18" charset="0"/>
              </a:rPr>
              <a:t>Surface Gravity</a:t>
            </a:r>
          </a:p>
          <a:p>
            <a:r>
              <a:rPr lang="en-US" dirty="0">
                <a:latin typeface="Cambria" panose="02040503050406030204" pitchFamily="18" charset="0"/>
                <a:ea typeface="Cambria" panose="02040503050406030204" pitchFamily="18" charset="0"/>
              </a:rPr>
              <a:t>Leveling</a:t>
            </a:r>
          </a:p>
          <a:p>
            <a:endParaRPr lang="en-US" dirty="0">
              <a:latin typeface="Cambria" panose="02040503050406030204" pitchFamily="18" charset="0"/>
              <a:ea typeface="Cambria" panose="02040503050406030204" pitchFamily="18" charset="0"/>
            </a:endParaRPr>
          </a:p>
        </p:txBody>
      </p:sp>
      <p:sp>
        <p:nvSpPr>
          <p:cNvPr id="3" name="Rectangle 2"/>
          <p:cNvSpPr/>
          <p:nvPr/>
        </p:nvSpPr>
        <p:spPr>
          <a:xfrm>
            <a:off x="233680" y="4878641"/>
            <a:ext cx="8643283" cy="175432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T</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o get to these</a:t>
            </a:r>
            <a:r>
              <a:rPr kumimoji="0" lang="en-US" sz="24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“final products” we use a multitude of scientific methods, including Space Geodesy and Astronomical Geodesy.</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lang="en-US" baseline="0" dirty="0">
              <a:solidFill>
                <a:prstClr val="black"/>
              </a:solidFill>
              <a:latin typeface="Cambria" panose="02040503050406030204" pitchFamily="18" charset="0"/>
              <a:ea typeface="Cambria" panose="020405030504060302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And since we’re the Government… don’t forget </a:t>
            </a:r>
            <a:r>
              <a:rPr kumimoji="0" lang="en-US" sz="240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Political Geodesy</a:t>
            </a:r>
            <a:r>
              <a:rPr kumimoji="0" lang="en-US" sz="24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Title 1"/>
          <p:cNvSpPr>
            <a:spLocks noGrp="1"/>
          </p:cNvSpPr>
          <p:nvPr>
            <p:ph type="title"/>
          </p:nvPr>
        </p:nvSpPr>
        <p:spPr>
          <a:xfrm>
            <a:off x="0" y="274638"/>
            <a:ext cx="916033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Tree>
    <p:extLst>
      <p:ext uri="{BB962C8B-B14F-4D97-AF65-F5344CB8AC3E}">
        <p14:creationId xmlns:p14="http://schemas.microsoft.com/office/powerpoint/2010/main" val="324383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ntr" presetSubtype="0" fill="hold" grpId="0" nodeType="withEffect">
                                  <p:stCondLst>
                                    <p:cond delay="3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2"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2"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500"/>
                            </p:stCondLst>
                            <p:childTnLst>
                              <p:par>
                                <p:cTn id="34" presetID="10" presetClass="entr" presetSubtype="0" fill="hold" nodeType="afterEffect">
                                  <p:stCondLst>
                                    <p:cond delay="150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wipe(left)">
                                      <p:cBhvr>
                                        <p:cTn id="4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8196" y="176896"/>
            <a:ext cx="6547608" cy="6547608"/>
          </a:xfrm>
          <a:prstGeom prst="rect">
            <a:avLst/>
          </a:prstGeom>
        </p:spPr>
      </p:pic>
      <p:sp>
        <p:nvSpPr>
          <p:cNvPr id="6" name="TextBox 5"/>
          <p:cNvSpPr txBox="1"/>
          <p:nvPr/>
        </p:nvSpPr>
        <p:spPr>
          <a:xfrm>
            <a:off x="6429725" y="238451"/>
            <a:ext cx="2530180"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Watch the grid!</a:t>
            </a:r>
          </a:p>
        </p:txBody>
      </p:sp>
      <p:sp>
        <p:nvSpPr>
          <p:cNvPr id="5" name="TextBox 4"/>
          <p:cNvSpPr txBox="1"/>
          <p:nvPr/>
        </p:nvSpPr>
        <p:spPr>
          <a:xfrm>
            <a:off x="126945" y="176896"/>
            <a:ext cx="265444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ITRF concept</a:t>
            </a:r>
          </a:p>
        </p:txBody>
      </p:sp>
      <p:sp>
        <p:nvSpPr>
          <p:cNvPr id="7" name="TextBox 6"/>
          <p:cNvSpPr txBox="1"/>
          <p:nvPr/>
        </p:nvSpPr>
        <p:spPr>
          <a:xfrm>
            <a:off x="126945" y="5236366"/>
            <a:ext cx="2311454" cy="707886"/>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Drift…</a:t>
            </a:r>
          </a:p>
        </p:txBody>
      </p:sp>
      <p:sp>
        <p:nvSpPr>
          <p:cNvPr id="8" name="TextBox 7"/>
          <p:cNvSpPr txBox="1"/>
          <p:nvPr/>
        </p:nvSpPr>
        <p:spPr>
          <a:xfrm>
            <a:off x="6115050" y="6249367"/>
            <a:ext cx="1295400"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Epoch:</a:t>
            </a:r>
          </a:p>
        </p:txBody>
      </p:sp>
    </p:spTree>
    <p:extLst>
      <p:ext uri="{BB962C8B-B14F-4D97-AF65-F5344CB8AC3E}">
        <p14:creationId xmlns:p14="http://schemas.microsoft.com/office/powerpoint/2010/main" val="61431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750" tmFilter="0, 0; .2, .5; .8, .5; 1, 0"/>
                                        <p:tgtEl>
                                          <p:spTgt spid="6"/>
                                        </p:tgtEl>
                                      </p:cBhvr>
                                    </p:animEffect>
                                    <p:animScale>
                                      <p:cBhvr>
                                        <p:cTn id="7" dur="875" autoRev="1" fill="hold"/>
                                        <p:tgtEl>
                                          <p:spTgt spid="6"/>
                                        </p:tgtEl>
                                      </p:cBhvr>
                                      <p:by x="105000" y="105000"/>
                                    </p:animScale>
                                  </p:childTnLst>
                                </p:cTn>
                              </p:par>
                            </p:childTnLst>
                          </p:cTn>
                        </p:par>
                        <p:par>
                          <p:cTn id="8" fill="hold">
                            <p:stCondLst>
                              <p:cond delay="1750"/>
                            </p:stCondLst>
                            <p:childTnLst>
                              <p:par>
                                <p:cTn id="9" presetID="42" presetClass="entr" presetSubtype="0" fill="hold" nodeType="afterEffect">
                                  <p:stCondLst>
                                    <p:cond delay="30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NAD</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lang="en-US"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ITRF2020</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kumimoji="0"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a:t>
            </a:r>
            <a:r>
              <a:rPr kumimoji="0" lang="en-US"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e</a:t>
            </a:r>
            <a:r>
              <a:rPr kumimoji="0"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most </a:t>
            </a:r>
            <a:r>
              <a:rPr kumimoji="0"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sz="3200" b="1"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a:t>
            </a:r>
            <a:r>
              <a:rPr kumimoji="0"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 rotation from </a:t>
            </a:r>
            <a:r>
              <a:rPr kumimoji="0" lang="en-US"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ITRF2020</a:t>
            </a:r>
            <a:r>
              <a:rPr kumimoji="0"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via</a:t>
            </a:r>
            <a:r>
              <a:rPr kumimoji="0"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sng"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Euler</a:t>
            </a:r>
            <a:r>
              <a:rPr kumimoji="0" sz="3200" b="1" i="0" u="sng" strike="noStrike" kern="1200" cap="none" spc="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r>
              <a:rPr kumimoji="0" sz="3200" b="1" i="0" u="sng"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Pole</a:t>
            </a:r>
            <a:r>
              <a:rPr kumimoji="0" lang="en-US" sz="3200" b="1" i="0" u="sng"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Parameters</a:t>
            </a:r>
            <a:endParaRPr kumimoji="0" lang="en-US" sz="3200" b="1"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kumimoji="0" lang="en-US" sz="28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365797381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229600" cy="1143000"/>
          </a:xfrm>
        </p:spPr>
        <p:txBody>
          <a:bodyPr/>
          <a:lstStyle/>
          <a:p>
            <a:r>
              <a:rPr lang="en-US" dirty="0">
                <a:latin typeface="Cambria" panose="02040503050406030204" pitchFamily="18" charset="0"/>
                <a:ea typeface="Cambria" panose="02040503050406030204" pitchFamily="18" charset="0"/>
              </a:rPr>
              <a:t>The wrong question, circa 2022:</a:t>
            </a:r>
          </a:p>
        </p:txBody>
      </p:sp>
      <p:sp>
        <p:nvSpPr>
          <p:cNvPr id="3" name="Content Placeholder 2"/>
          <p:cNvSpPr>
            <a:spLocks noGrp="1"/>
          </p:cNvSpPr>
          <p:nvPr>
            <p:ph idx="1"/>
          </p:nvPr>
        </p:nvSpPr>
        <p:spPr>
          <a:xfrm>
            <a:off x="0" y="2038354"/>
            <a:ext cx="9144000" cy="970981"/>
          </a:xfrm>
        </p:spPr>
        <p:txBody>
          <a:bodyPr/>
          <a:lstStyle/>
          <a:p>
            <a:pPr marL="0" indent="0" algn="ctr">
              <a:buNone/>
            </a:pPr>
            <a:r>
              <a:rPr lang="en-US" dirty="0">
                <a:latin typeface="Cambria" panose="02040503050406030204" pitchFamily="18" charset="0"/>
                <a:ea typeface="Cambria" panose="02040503050406030204" pitchFamily="18" charset="0"/>
              </a:rPr>
              <a:t>“What’s the position of that point?”</a:t>
            </a:r>
          </a:p>
        </p:txBody>
      </p:sp>
      <p:sp>
        <p:nvSpPr>
          <p:cNvPr id="7" name="Title 1"/>
          <p:cNvSpPr txBox="1">
            <a:spLocks/>
          </p:cNvSpPr>
          <p:nvPr/>
        </p:nvSpPr>
        <p:spPr bwMode="auto">
          <a:xfrm>
            <a:off x="0" y="30706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The right question, circa 2022:</a:t>
            </a:r>
          </a:p>
        </p:txBody>
      </p:sp>
      <p:sp>
        <p:nvSpPr>
          <p:cNvPr id="8" name="Content Placeholder 2"/>
          <p:cNvSpPr txBox="1">
            <a:spLocks/>
          </p:cNvSpPr>
          <p:nvPr/>
        </p:nvSpPr>
        <p:spPr bwMode="auto">
          <a:xfrm>
            <a:off x="0" y="4300966"/>
            <a:ext cx="9144000" cy="9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“What’s the position of that point, </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on some specific date</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6" name="TextBox 5"/>
          <p:cNvSpPr txBox="1"/>
          <p:nvPr/>
        </p:nvSpPr>
        <p:spPr>
          <a:xfrm>
            <a:off x="6832546" y="5590309"/>
            <a:ext cx="2311454" cy="707886"/>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Drift…</a:t>
            </a:r>
          </a:p>
        </p:txBody>
      </p:sp>
    </p:spTree>
    <p:extLst>
      <p:ext uri="{BB962C8B-B14F-4D97-AF65-F5344CB8AC3E}">
        <p14:creationId xmlns:p14="http://schemas.microsoft.com/office/powerpoint/2010/main" val="54185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par>
                          <p:cTn id="9" fill="hold">
                            <p:stCondLst>
                              <p:cond delay="0"/>
                            </p:stCondLst>
                            <p:childTnLst>
                              <p:par>
                                <p:cTn id="10" presetID="42" presetClass="entr" presetSubtype="0" fill="hold" nodeType="afterEffect">
                                  <p:stCondLst>
                                    <p:cond delay="15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Two types of drift</a:t>
            </a:r>
            <a:endParaRPr sz="4800" dirty="0">
              <a:latin typeface="Cambria" panose="02040503050406030204" pitchFamily="18" charset="0"/>
              <a:cs typeface="Calibri"/>
            </a:endParaRPr>
          </a:p>
        </p:txBody>
      </p:sp>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Plate Rotation</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horizontal</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Everything Else</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residual motions left after rotation</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regional linear motions</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localized subsidence or uplift</a:t>
            </a: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simple to model</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complex</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347866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Plate Rotation</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horizontal</a:t>
            </a:r>
          </a:p>
          <a:p>
            <a:pPr marL="1143000" marR="6773" lvl="2" indent="0" algn="l" defTabSz="457200" rtl="0" eaLnBrk="1" fontAlgn="base" latinLnBrk="0" hangingPunct="1">
              <a:lnSpc>
                <a:spcPct val="100000"/>
              </a:lnSpc>
              <a:spcBef>
                <a:spcPts val="133"/>
              </a:spcBef>
              <a:spcAft>
                <a:spcPts val="1200"/>
              </a:spcAft>
              <a:buClrTx/>
              <a:buSzTx/>
              <a:buFontTx/>
              <a:buNone/>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simple to model</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221738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279530"/>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Euler Pole Parameters</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o</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EPP</a:t>
            </a:r>
            <a:r>
              <a:rPr kumimoji="0"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2022</a:t>
            </a: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94880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171" y="327434"/>
            <a:ext cx="9144000" cy="796516"/>
          </a:xfrm>
        </p:spPr>
        <p:txBody>
          <a:bodyPr/>
          <a:lstStyle/>
          <a:p>
            <a:r>
              <a:rPr lang="en-US" sz="4800" dirty="0">
                <a:latin typeface="Cambria" panose="02040503050406030204" pitchFamily="18" charset="0"/>
              </a:rPr>
              <a:t>Plate Rotation visualized</a:t>
            </a:r>
          </a:p>
        </p:txBody>
      </p:sp>
      <p:pic>
        <p:nvPicPr>
          <p:cNvPr id="4"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0" y="1162050"/>
            <a:ext cx="9152586" cy="54483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23046" y="5399809"/>
            <a:ext cx="2311454" cy="707886"/>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Drift…</a:t>
            </a:r>
          </a:p>
        </p:txBody>
      </p:sp>
      <p:sp>
        <p:nvSpPr>
          <p:cNvPr id="2" name="Oval 1"/>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86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500"/>
                            </p:stCondLst>
                            <p:childTnLst>
                              <p:par>
                                <p:cTn id="23" presetID="53" presetClass="exit" presetSubtype="32" fill="hold" nodeType="afterEffect">
                                  <p:stCondLst>
                                    <p:cond delay="2500"/>
                                  </p:stCondLst>
                                  <p:childTnLst>
                                    <p:anim calcmode="lin" valueType="num">
                                      <p:cBhvr>
                                        <p:cTn id="24" dur="500"/>
                                        <p:tgtEl>
                                          <p:spTgt spid="7"/>
                                        </p:tgtEl>
                                        <p:attrNameLst>
                                          <p:attrName>ppt_w</p:attrName>
                                        </p:attrNameLst>
                                      </p:cBhvr>
                                      <p:tavLst>
                                        <p:tav tm="0">
                                          <p:val>
                                            <p:strVal val="ppt_w"/>
                                          </p:val>
                                        </p:tav>
                                        <p:tav tm="100000">
                                          <p:val>
                                            <p:fltVal val="0"/>
                                          </p:val>
                                        </p:tav>
                                      </p:tavLst>
                                    </p:anim>
                                    <p:anim calcmode="lin" valueType="num">
                                      <p:cBhvr>
                                        <p:cTn id="25" dur="500"/>
                                        <p:tgtEl>
                                          <p:spTgt spid="7"/>
                                        </p:tgtEl>
                                        <p:attrNameLst>
                                          <p:attrName>ppt_h</p:attrName>
                                        </p:attrNameLst>
                                      </p:cBhvr>
                                      <p:tavLst>
                                        <p:tav tm="0">
                                          <p:val>
                                            <p:strVal val="ppt_h"/>
                                          </p:val>
                                        </p:tav>
                                        <p:tav tm="100000">
                                          <p:val>
                                            <p:fltVal val="0"/>
                                          </p:val>
                                        </p:tav>
                                      </p:tavLst>
                                    </p:anim>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235EEE-24E3-497A-8C0F-872C14BD5D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7337" y="1599618"/>
            <a:ext cx="4586663" cy="5205862"/>
          </a:xfrm>
          <a:prstGeom prst="rect">
            <a:avLst/>
          </a:prstGeom>
        </p:spPr>
      </p:pic>
      <p:sp>
        <p:nvSpPr>
          <p:cNvPr id="10" name="Arrow: Circular 9">
            <a:extLst>
              <a:ext uri="{FF2B5EF4-FFF2-40B4-BE49-F238E27FC236}">
                <a16:creationId xmlns:a16="http://schemas.microsoft.com/office/drawing/2014/main" id="{3BD1C4B8-B79B-43BE-8631-45A60E5EBE5A}"/>
              </a:ext>
            </a:extLst>
          </p:cNvPr>
          <p:cNvSpPr/>
          <p:nvPr/>
        </p:nvSpPr>
        <p:spPr>
          <a:xfrm rot="1691144" flipH="1">
            <a:off x="4659641" y="2884854"/>
            <a:ext cx="5993186" cy="5997715"/>
          </a:xfrm>
          <a:prstGeom prst="circularArrow">
            <a:avLst>
              <a:gd name="adj1" fmla="val 641"/>
              <a:gd name="adj2" fmla="val 599331"/>
              <a:gd name="adj3" fmla="val 21306641"/>
              <a:gd name="adj4" fmla="val 1525736"/>
              <a:gd name="adj5" fmla="val 2202"/>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2"/>
          <p:cNvSpPr/>
          <p:nvPr/>
        </p:nvSpPr>
        <p:spPr>
          <a:xfrm>
            <a:off x="7584734" y="6043647"/>
            <a:ext cx="784160" cy="220535"/>
          </a:xfrm>
          <a:custGeom>
            <a:avLst/>
            <a:gdLst>
              <a:gd name="connsiteX0" fmla="*/ 48841 w 784160"/>
              <a:gd name="connsiteY0" fmla="*/ 753 h 220535"/>
              <a:gd name="connsiteX1" fmla="*/ 249629 w 784160"/>
              <a:gd name="connsiteY1" fmla="*/ 3467 h 220535"/>
              <a:gd name="connsiteX2" fmla="*/ 279476 w 784160"/>
              <a:gd name="connsiteY2" fmla="*/ 6180 h 220535"/>
              <a:gd name="connsiteX3" fmla="*/ 303896 w 784160"/>
              <a:gd name="connsiteY3" fmla="*/ 17034 h 220535"/>
              <a:gd name="connsiteX4" fmla="*/ 360876 w 784160"/>
              <a:gd name="connsiteY4" fmla="*/ 25174 h 220535"/>
              <a:gd name="connsiteX5" fmla="*/ 388010 w 784160"/>
              <a:gd name="connsiteY5" fmla="*/ 30600 h 220535"/>
              <a:gd name="connsiteX6" fmla="*/ 425997 w 784160"/>
              <a:gd name="connsiteY6" fmla="*/ 44167 h 220535"/>
              <a:gd name="connsiteX7" fmla="*/ 442277 w 784160"/>
              <a:gd name="connsiteY7" fmla="*/ 46880 h 220535"/>
              <a:gd name="connsiteX8" fmla="*/ 466697 w 784160"/>
              <a:gd name="connsiteY8" fmla="*/ 52307 h 220535"/>
              <a:gd name="connsiteX9" fmla="*/ 482977 w 784160"/>
              <a:gd name="connsiteY9" fmla="*/ 55021 h 220535"/>
              <a:gd name="connsiteX10" fmla="*/ 493831 w 784160"/>
              <a:gd name="connsiteY10" fmla="*/ 57734 h 220535"/>
              <a:gd name="connsiteX11" fmla="*/ 512824 w 784160"/>
              <a:gd name="connsiteY11" fmla="*/ 63161 h 220535"/>
              <a:gd name="connsiteX12" fmla="*/ 561665 w 784160"/>
              <a:gd name="connsiteY12" fmla="*/ 68587 h 220535"/>
              <a:gd name="connsiteX13" fmla="*/ 583371 w 784160"/>
              <a:gd name="connsiteY13" fmla="*/ 71301 h 220535"/>
              <a:gd name="connsiteX14" fmla="*/ 607792 w 784160"/>
              <a:gd name="connsiteY14" fmla="*/ 74014 h 220535"/>
              <a:gd name="connsiteX15" fmla="*/ 640352 w 784160"/>
              <a:gd name="connsiteY15" fmla="*/ 79441 h 220535"/>
              <a:gd name="connsiteX16" fmla="*/ 648492 w 784160"/>
              <a:gd name="connsiteY16" fmla="*/ 82154 h 220535"/>
              <a:gd name="connsiteX17" fmla="*/ 681052 w 784160"/>
              <a:gd name="connsiteY17" fmla="*/ 87581 h 220535"/>
              <a:gd name="connsiteX18" fmla="*/ 746173 w 784160"/>
              <a:gd name="connsiteY18" fmla="*/ 90294 h 220535"/>
              <a:gd name="connsiteX19" fmla="*/ 751599 w 784160"/>
              <a:gd name="connsiteY19" fmla="*/ 106574 h 220535"/>
              <a:gd name="connsiteX20" fmla="*/ 762453 w 784160"/>
              <a:gd name="connsiteY20" fmla="*/ 122854 h 220535"/>
              <a:gd name="connsiteX21" fmla="*/ 767879 w 784160"/>
              <a:gd name="connsiteY21" fmla="*/ 141848 h 220535"/>
              <a:gd name="connsiteX22" fmla="*/ 773306 w 784160"/>
              <a:gd name="connsiteY22" fmla="*/ 149988 h 220535"/>
              <a:gd name="connsiteX23" fmla="*/ 781446 w 784160"/>
              <a:gd name="connsiteY23" fmla="*/ 177121 h 220535"/>
              <a:gd name="connsiteX24" fmla="*/ 784160 w 784160"/>
              <a:gd name="connsiteY24" fmla="*/ 185261 h 220535"/>
              <a:gd name="connsiteX25" fmla="*/ 781446 w 784160"/>
              <a:gd name="connsiteY25" fmla="*/ 198828 h 220535"/>
              <a:gd name="connsiteX26" fmla="*/ 759739 w 784160"/>
              <a:gd name="connsiteY26" fmla="*/ 209682 h 220535"/>
              <a:gd name="connsiteX27" fmla="*/ 751599 w 784160"/>
              <a:gd name="connsiteY27" fmla="*/ 212395 h 220535"/>
              <a:gd name="connsiteX28" fmla="*/ 716326 w 784160"/>
              <a:gd name="connsiteY28" fmla="*/ 215108 h 220535"/>
              <a:gd name="connsiteX29" fmla="*/ 640352 w 784160"/>
              <a:gd name="connsiteY29" fmla="*/ 217822 h 220535"/>
              <a:gd name="connsiteX30" fmla="*/ 599651 w 784160"/>
              <a:gd name="connsiteY30" fmla="*/ 220535 h 220535"/>
              <a:gd name="connsiteX31" fmla="*/ 466697 w 784160"/>
              <a:gd name="connsiteY31" fmla="*/ 217822 h 220535"/>
              <a:gd name="connsiteX32" fmla="*/ 415143 w 784160"/>
              <a:gd name="connsiteY32" fmla="*/ 212395 h 220535"/>
              <a:gd name="connsiteX33" fmla="*/ 388010 w 784160"/>
              <a:gd name="connsiteY33" fmla="*/ 209682 h 220535"/>
              <a:gd name="connsiteX34" fmla="*/ 160088 w 784160"/>
              <a:gd name="connsiteY34" fmla="*/ 201542 h 220535"/>
              <a:gd name="connsiteX35" fmla="*/ 122101 w 784160"/>
              <a:gd name="connsiteY35" fmla="*/ 198828 h 220535"/>
              <a:gd name="connsiteX36" fmla="*/ 94968 w 784160"/>
              <a:gd name="connsiteY36" fmla="*/ 193402 h 220535"/>
              <a:gd name="connsiteX37" fmla="*/ 75974 w 784160"/>
              <a:gd name="connsiteY37" fmla="*/ 185261 h 220535"/>
              <a:gd name="connsiteX38" fmla="*/ 40701 w 784160"/>
              <a:gd name="connsiteY38" fmla="*/ 166268 h 220535"/>
              <a:gd name="connsiteX39" fmla="*/ 29847 w 784160"/>
              <a:gd name="connsiteY39" fmla="*/ 158128 h 220535"/>
              <a:gd name="connsiteX40" fmla="*/ 13567 w 784160"/>
              <a:gd name="connsiteY40" fmla="*/ 133708 h 220535"/>
              <a:gd name="connsiteX41" fmla="*/ 10854 w 784160"/>
              <a:gd name="connsiteY41" fmla="*/ 122854 h 220535"/>
              <a:gd name="connsiteX42" fmla="*/ 5427 w 784160"/>
              <a:gd name="connsiteY42" fmla="*/ 114714 h 220535"/>
              <a:gd name="connsiteX43" fmla="*/ 0 w 784160"/>
              <a:gd name="connsiteY43" fmla="*/ 82154 h 220535"/>
              <a:gd name="connsiteX44" fmla="*/ 2714 w 784160"/>
              <a:gd name="connsiteY44" fmla="*/ 57734 h 220535"/>
              <a:gd name="connsiteX45" fmla="*/ 10854 w 784160"/>
              <a:gd name="connsiteY45" fmla="*/ 49594 h 220535"/>
              <a:gd name="connsiteX46" fmla="*/ 16281 w 784160"/>
              <a:gd name="connsiteY46" fmla="*/ 38740 h 220535"/>
              <a:gd name="connsiteX47" fmla="*/ 35274 w 784160"/>
              <a:gd name="connsiteY47" fmla="*/ 17034 h 220535"/>
              <a:gd name="connsiteX48" fmla="*/ 48841 w 784160"/>
              <a:gd name="connsiteY48" fmla="*/ 753 h 22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4160" h="220535">
                <a:moveTo>
                  <a:pt x="48841" y="753"/>
                </a:moveTo>
                <a:cubicBezTo>
                  <a:pt x="84567" y="-1508"/>
                  <a:pt x="182712" y="1892"/>
                  <a:pt x="249629" y="3467"/>
                </a:cubicBezTo>
                <a:cubicBezTo>
                  <a:pt x="259616" y="3702"/>
                  <a:pt x="269657" y="4339"/>
                  <a:pt x="279476" y="6180"/>
                </a:cubicBezTo>
                <a:cubicBezTo>
                  <a:pt x="304293" y="10833"/>
                  <a:pt x="282463" y="11319"/>
                  <a:pt x="303896" y="17034"/>
                </a:cubicBezTo>
                <a:cubicBezTo>
                  <a:pt x="322931" y="22110"/>
                  <a:pt x="341439" y="23230"/>
                  <a:pt x="360876" y="25174"/>
                </a:cubicBezTo>
                <a:cubicBezTo>
                  <a:pt x="387639" y="34094"/>
                  <a:pt x="338108" y="18125"/>
                  <a:pt x="388010" y="30600"/>
                </a:cubicBezTo>
                <a:cubicBezTo>
                  <a:pt x="415334" y="37431"/>
                  <a:pt x="386756" y="37628"/>
                  <a:pt x="425997" y="44167"/>
                </a:cubicBezTo>
                <a:cubicBezTo>
                  <a:pt x="431424" y="45071"/>
                  <a:pt x="436882" y="45801"/>
                  <a:pt x="442277" y="46880"/>
                </a:cubicBezTo>
                <a:cubicBezTo>
                  <a:pt x="485894" y="55604"/>
                  <a:pt x="414487" y="42814"/>
                  <a:pt x="466697" y="52307"/>
                </a:cubicBezTo>
                <a:cubicBezTo>
                  <a:pt x="472110" y="53291"/>
                  <a:pt x="477582" y="53942"/>
                  <a:pt x="482977" y="55021"/>
                </a:cubicBezTo>
                <a:cubicBezTo>
                  <a:pt x="486634" y="55752"/>
                  <a:pt x="490245" y="56710"/>
                  <a:pt x="493831" y="57734"/>
                </a:cubicBezTo>
                <a:cubicBezTo>
                  <a:pt x="503996" y="60638"/>
                  <a:pt x="501169" y="61042"/>
                  <a:pt x="512824" y="63161"/>
                </a:cubicBezTo>
                <a:cubicBezTo>
                  <a:pt x="531349" y="66529"/>
                  <a:pt x="541628" y="66478"/>
                  <a:pt x="561665" y="68587"/>
                </a:cubicBezTo>
                <a:cubicBezTo>
                  <a:pt x="568917" y="69350"/>
                  <a:pt x="576129" y="70449"/>
                  <a:pt x="583371" y="71301"/>
                </a:cubicBezTo>
                <a:lnTo>
                  <a:pt x="607792" y="74014"/>
                </a:lnTo>
                <a:cubicBezTo>
                  <a:pt x="626875" y="80374"/>
                  <a:pt x="604002" y="73382"/>
                  <a:pt x="640352" y="79441"/>
                </a:cubicBezTo>
                <a:cubicBezTo>
                  <a:pt x="643173" y="79911"/>
                  <a:pt x="645687" y="81593"/>
                  <a:pt x="648492" y="82154"/>
                </a:cubicBezTo>
                <a:cubicBezTo>
                  <a:pt x="659281" y="84312"/>
                  <a:pt x="670087" y="86667"/>
                  <a:pt x="681052" y="87581"/>
                </a:cubicBezTo>
                <a:cubicBezTo>
                  <a:pt x="702703" y="89385"/>
                  <a:pt x="724466" y="89390"/>
                  <a:pt x="746173" y="90294"/>
                </a:cubicBezTo>
                <a:cubicBezTo>
                  <a:pt x="747982" y="95721"/>
                  <a:pt x="748426" y="101815"/>
                  <a:pt x="751599" y="106574"/>
                </a:cubicBezTo>
                <a:lnTo>
                  <a:pt x="762453" y="122854"/>
                </a:lnTo>
                <a:cubicBezTo>
                  <a:pt x="763322" y="126331"/>
                  <a:pt x="765933" y="137956"/>
                  <a:pt x="767879" y="141848"/>
                </a:cubicBezTo>
                <a:cubicBezTo>
                  <a:pt x="769337" y="144765"/>
                  <a:pt x="771497" y="147275"/>
                  <a:pt x="773306" y="149988"/>
                </a:cubicBezTo>
                <a:cubicBezTo>
                  <a:pt x="777405" y="166387"/>
                  <a:pt x="774841" y="157308"/>
                  <a:pt x="781446" y="177121"/>
                </a:cubicBezTo>
                <a:lnTo>
                  <a:pt x="784160" y="185261"/>
                </a:lnTo>
                <a:cubicBezTo>
                  <a:pt x="783255" y="189783"/>
                  <a:pt x="784707" y="195567"/>
                  <a:pt x="781446" y="198828"/>
                </a:cubicBezTo>
                <a:cubicBezTo>
                  <a:pt x="775726" y="204548"/>
                  <a:pt x="767414" y="207124"/>
                  <a:pt x="759739" y="209682"/>
                </a:cubicBezTo>
                <a:cubicBezTo>
                  <a:pt x="757026" y="210586"/>
                  <a:pt x="754437" y="212040"/>
                  <a:pt x="751599" y="212395"/>
                </a:cubicBezTo>
                <a:cubicBezTo>
                  <a:pt x="739898" y="213858"/>
                  <a:pt x="728104" y="214533"/>
                  <a:pt x="716326" y="215108"/>
                </a:cubicBezTo>
                <a:cubicBezTo>
                  <a:pt x="691015" y="216343"/>
                  <a:pt x="665665" y="216645"/>
                  <a:pt x="640352" y="217822"/>
                </a:cubicBezTo>
                <a:cubicBezTo>
                  <a:pt x="626770" y="218454"/>
                  <a:pt x="613218" y="219631"/>
                  <a:pt x="599651" y="220535"/>
                </a:cubicBezTo>
                <a:lnTo>
                  <a:pt x="466697" y="217822"/>
                </a:lnTo>
                <a:cubicBezTo>
                  <a:pt x="449338" y="217243"/>
                  <a:pt x="432347" y="214306"/>
                  <a:pt x="415143" y="212395"/>
                </a:cubicBezTo>
                <a:cubicBezTo>
                  <a:pt x="406109" y="211391"/>
                  <a:pt x="397054" y="210586"/>
                  <a:pt x="388010" y="209682"/>
                </a:cubicBezTo>
                <a:cubicBezTo>
                  <a:pt x="304293" y="181775"/>
                  <a:pt x="383673" y="206403"/>
                  <a:pt x="160088" y="201542"/>
                </a:cubicBezTo>
                <a:cubicBezTo>
                  <a:pt x="147396" y="201266"/>
                  <a:pt x="134763" y="199733"/>
                  <a:pt x="122101" y="198828"/>
                </a:cubicBezTo>
                <a:cubicBezTo>
                  <a:pt x="103707" y="192697"/>
                  <a:pt x="126154" y="199640"/>
                  <a:pt x="94968" y="193402"/>
                </a:cubicBezTo>
                <a:cubicBezTo>
                  <a:pt x="87575" y="191923"/>
                  <a:pt x="82903" y="188411"/>
                  <a:pt x="75974" y="185261"/>
                </a:cubicBezTo>
                <a:cubicBezTo>
                  <a:pt x="51498" y="174136"/>
                  <a:pt x="62227" y="181336"/>
                  <a:pt x="40701" y="166268"/>
                </a:cubicBezTo>
                <a:cubicBezTo>
                  <a:pt x="36996" y="163675"/>
                  <a:pt x="33045" y="161326"/>
                  <a:pt x="29847" y="158128"/>
                </a:cubicBezTo>
                <a:cubicBezTo>
                  <a:pt x="19814" y="148095"/>
                  <a:pt x="19247" y="145067"/>
                  <a:pt x="13567" y="133708"/>
                </a:cubicBezTo>
                <a:cubicBezTo>
                  <a:pt x="12663" y="130090"/>
                  <a:pt x="12323" y="126282"/>
                  <a:pt x="10854" y="122854"/>
                </a:cubicBezTo>
                <a:cubicBezTo>
                  <a:pt x="9569" y="119857"/>
                  <a:pt x="6267" y="117865"/>
                  <a:pt x="5427" y="114714"/>
                </a:cubicBezTo>
                <a:cubicBezTo>
                  <a:pt x="2592" y="104083"/>
                  <a:pt x="0" y="82154"/>
                  <a:pt x="0" y="82154"/>
                </a:cubicBezTo>
                <a:cubicBezTo>
                  <a:pt x="905" y="74014"/>
                  <a:pt x="124" y="65504"/>
                  <a:pt x="2714" y="57734"/>
                </a:cubicBezTo>
                <a:cubicBezTo>
                  <a:pt x="3928" y="54094"/>
                  <a:pt x="8624" y="52716"/>
                  <a:pt x="10854" y="49594"/>
                </a:cubicBezTo>
                <a:cubicBezTo>
                  <a:pt x="13205" y="46302"/>
                  <a:pt x="14200" y="42209"/>
                  <a:pt x="16281" y="38740"/>
                </a:cubicBezTo>
                <a:cubicBezTo>
                  <a:pt x="20578" y="31578"/>
                  <a:pt x="25890" y="20162"/>
                  <a:pt x="35274" y="17034"/>
                </a:cubicBezTo>
                <a:cubicBezTo>
                  <a:pt x="37848" y="16176"/>
                  <a:pt x="13115" y="3014"/>
                  <a:pt x="48841" y="75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8359551" y="6141096"/>
            <a:ext cx="83345" cy="67397"/>
          </a:xfrm>
          <a:custGeom>
            <a:avLst/>
            <a:gdLst>
              <a:gd name="connsiteX0" fmla="*/ 921 w 83345"/>
              <a:gd name="connsiteY0" fmla="*/ 26185 h 67397"/>
              <a:gd name="connsiteX1" fmla="*/ 3496 w 83345"/>
              <a:gd name="connsiteY1" fmla="*/ 46791 h 67397"/>
              <a:gd name="connsiteX2" fmla="*/ 11224 w 83345"/>
              <a:gd name="connsiteY2" fmla="*/ 49367 h 67397"/>
              <a:gd name="connsiteX3" fmla="*/ 24103 w 83345"/>
              <a:gd name="connsiteY3" fmla="*/ 67397 h 67397"/>
              <a:gd name="connsiteX4" fmla="*/ 67891 w 83345"/>
              <a:gd name="connsiteY4" fmla="*/ 64822 h 67397"/>
              <a:gd name="connsiteX5" fmla="*/ 75618 w 83345"/>
              <a:gd name="connsiteY5" fmla="*/ 62246 h 67397"/>
              <a:gd name="connsiteX6" fmla="*/ 83345 w 83345"/>
              <a:gd name="connsiteY6" fmla="*/ 33912 h 67397"/>
              <a:gd name="connsiteX7" fmla="*/ 80770 w 83345"/>
              <a:gd name="connsiteY7" fmla="*/ 8155 h 67397"/>
              <a:gd name="connsiteX8" fmla="*/ 78194 w 83345"/>
              <a:gd name="connsiteY8" fmla="*/ 427 h 67397"/>
              <a:gd name="connsiteX9" fmla="*/ 42133 w 83345"/>
              <a:gd name="connsiteY9" fmla="*/ 3003 h 67397"/>
              <a:gd name="connsiteX10" fmla="*/ 31830 w 83345"/>
              <a:gd name="connsiteY10" fmla="*/ 5579 h 67397"/>
              <a:gd name="connsiteX11" fmla="*/ 16375 w 83345"/>
              <a:gd name="connsiteY11" fmla="*/ 10730 h 67397"/>
              <a:gd name="connsiteX12" fmla="*/ 921 w 83345"/>
              <a:gd name="connsiteY12" fmla="*/ 26185 h 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5" h="67397">
                <a:moveTo>
                  <a:pt x="921" y="26185"/>
                </a:moveTo>
                <a:cubicBezTo>
                  <a:pt x="-1226" y="32195"/>
                  <a:pt x="685" y="40466"/>
                  <a:pt x="3496" y="46791"/>
                </a:cubicBezTo>
                <a:cubicBezTo>
                  <a:pt x="4599" y="49272"/>
                  <a:pt x="9646" y="47157"/>
                  <a:pt x="11224" y="49367"/>
                </a:cubicBezTo>
                <a:cubicBezTo>
                  <a:pt x="26248" y="70402"/>
                  <a:pt x="6716" y="61603"/>
                  <a:pt x="24103" y="67397"/>
                </a:cubicBezTo>
                <a:cubicBezTo>
                  <a:pt x="38699" y="66539"/>
                  <a:pt x="53342" y="66277"/>
                  <a:pt x="67891" y="64822"/>
                </a:cubicBezTo>
                <a:cubicBezTo>
                  <a:pt x="70593" y="64552"/>
                  <a:pt x="74040" y="64455"/>
                  <a:pt x="75618" y="62246"/>
                </a:cubicBezTo>
                <a:cubicBezTo>
                  <a:pt x="79251" y="57160"/>
                  <a:pt x="82046" y="40408"/>
                  <a:pt x="83345" y="33912"/>
                </a:cubicBezTo>
                <a:cubicBezTo>
                  <a:pt x="82487" y="25326"/>
                  <a:pt x="82082" y="16683"/>
                  <a:pt x="80770" y="8155"/>
                </a:cubicBezTo>
                <a:cubicBezTo>
                  <a:pt x="80357" y="5471"/>
                  <a:pt x="80886" y="786"/>
                  <a:pt x="78194" y="427"/>
                </a:cubicBezTo>
                <a:cubicBezTo>
                  <a:pt x="66249" y="-1166"/>
                  <a:pt x="54153" y="2144"/>
                  <a:pt x="42133" y="3003"/>
                </a:cubicBezTo>
                <a:cubicBezTo>
                  <a:pt x="38699" y="3862"/>
                  <a:pt x="35221" y="4562"/>
                  <a:pt x="31830" y="5579"/>
                </a:cubicBezTo>
                <a:cubicBezTo>
                  <a:pt x="26629" y="7139"/>
                  <a:pt x="16375" y="10730"/>
                  <a:pt x="16375" y="10730"/>
                </a:cubicBezTo>
                <a:cubicBezTo>
                  <a:pt x="10159" y="20056"/>
                  <a:pt x="3068" y="20175"/>
                  <a:pt x="921" y="2618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Content Placeholder 2"/>
          <p:cNvSpPr>
            <a:spLocks noGrp="1"/>
          </p:cNvSpPr>
          <p:nvPr>
            <p:ph idx="1"/>
          </p:nvPr>
        </p:nvSpPr>
        <p:spPr>
          <a:xfrm>
            <a:off x="-1" y="2501744"/>
            <a:ext cx="4557337" cy="2774668"/>
          </a:xfrm>
        </p:spPr>
        <p:txBody>
          <a:bodyPr/>
          <a:lstStyle/>
          <a:p>
            <a:pPr marL="290513" lvl="1" indent="-231775"/>
            <a:r>
              <a:rPr lang="en-US" dirty="0">
                <a:latin typeface="Cambria" panose="02040503050406030204" pitchFamily="18" charset="0"/>
                <a:ea typeface="Cambria" panose="02040503050406030204" pitchFamily="18" charset="0"/>
              </a:rPr>
              <a:t>In the ITRF, many tectonic plates have a </a:t>
            </a:r>
            <a:r>
              <a:rPr lang="en-US" i="1" dirty="0">
                <a:latin typeface="Cambria" panose="02040503050406030204" pitchFamily="18" charset="0"/>
                <a:ea typeface="Cambria" panose="02040503050406030204" pitchFamily="18" charset="0"/>
              </a:rPr>
              <a:t>dominant </a:t>
            </a:r>
            <a:r>
              <a:rPr lang="en-US" dirty="0">
                <a:latin typeface="Cambria" panose="02040503050406030204" pitchFamily="18" charset="0"/>
                <a:ea typeface="Cambria" panose="02040503050406030204" pitchFamily="18" charset="0"/>
              </a:rPr>
              <a:t>motion: </a:t>
            </a:r>
            <a:r>
              <a:rPr lang="en-US" b="1" dirty="0">
                <a:latin typeface="Cambria" panose="02040503050406030204" pitchFamily="18" charset="0"/>
                <a:ea typeface="Cambria" panose="02040503050406030204" pitchFamily="18" charset="0"/>
              </a:rPr>
              <a:t>rotation</a:t>
            </a:r>
          </a:p>
          <a:p>
            <a:pPr marL="290513" lvl="1" indent="-231775"/>
            <a:endParaRPr lang="en-US" dirty="0">
              <a:latin typeface="Cambria" panose="02040503050406030204" pitchFamily="18" charset="0"/>
              <a:ea typeface="Cambria" panose="02040503050406030204" pitchFamily="18" charset="0"/>
            </a:endParaRPr>
          </a:p>
          <a:p>
            <a:pPr marL="290513" lvl="1" indent="-231775"/>
            <a:r>
              <a:rPr lang="en-US" b="1" dirty="0">
                <a:latin typeface="Cambria" panose="02040503050406030204" pitchFamily="18" charset="0"/>
                <a:ea typeface="Cambria" panose="02040503050406030204" pitchFamily="18" charset="0"/>
              </a:rPr>
              <a:t>Euler Pole </a:t>
            </a:r>
            <a:r>
              <a:rPr lang="en-US" dirty="0">
                <a:latin typeface="Cambria" panose="02040503050406030204" pitchFamily="18" charset="0"/>
                <a:ea typeface="Cambria" panose="02040503050406030204" pitchFamily="18" charset="0"/>
              </a:rPr>
              <a:t>- point about which a plate rotates (yellow star)</a:t>
            </a:r>
            <a:endParaRPr lang="en-US" i="1" dirty="0">
              <a:latin typeface="Cambria" panose="02040503050406030204" pitchFamily="18" charset="0"/>
              <a:ea typeface="Cambria" panose="02040503050406030204" pitchFamily="18" charset="0"/>
            </a:endParaRPr>
          </a:p>
        </p:txBody>
      </p:sp>
      <p:sp>
        <p:nvSpPr>
          <p:cNvPr id="3" name="Right Arrow 2"/>
          <p:cNvSpPr/>
          <p:nvPr/>
        </p:nvSpPr>
        <p:spPr>
          <a:xfrm>
            <a:off x="5330706" y="5331250"/>
            <a:ext cx="1987588" cy="1071734"/>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bwMode="auto">
          <a:xfrm>
            <a:off x="5506197" y="5562162"/>
            <a:ext cx="1732573"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NATRF2022 Euler Pole</a:t>
            </a:r>
          </a:p>
        </p:txBody>
      </p:sp>
      <p:sp>
        <p:nvSpPr>
          <p:cNvPr id="21" name="5-Point Star 20"/>
          <p:cNvSpPr/>
          <p:nvPr/>
        </p:nvSpPr>
        <p:spPr>
          <a:xfrm>
            <a:off x="7414261" y="5681287"/>
            <a:ext cx="401908" cy="40484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Tree>
    <p:extLst>
      <p:ext uri="{BB962C8B-B14F-4D97-AF65-F5344CB8AC3E}">
        <p14:creationId xmlns:p14="http://schemas.microsoft.com/office/powerpoint/2010/main" val="381052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0"/>
                                  </p:stCondLst>
                                  <p:childTnLst>
                                    <p:animRot by="-432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rotating</a:t>
            </a:r>
          </a:p>
        </p:txBody>
      </p:sp>
      <p:sp>
        <p:nvSpPr>
          <p:cNvPr id="16" name="TextBox 15"/>
          <p:cNvSpPr txBox="1"/>
          <p:nvPr/>
        </p:nvSpPr>
        <p:spPr bwMode="auto">
          <a:xfrm>
            <a:off x="4030864" y="2609744"/>
            <a:ext cx="5113136" cy="1569660"/>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rotating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constant</a:t>
            </a:r>
          </a:p>
        </p:txBody>
      </p:sp>
    </p:spTree>
    <p:extLst>
      <p:ext uri="{BB962C8B-B14F-4D97-AF65-F5344CB8AC3E}">
        <p14:creationId xmlns:p14="http://schemas.microsoft.com/office/powerpoint/2010/main" val="288488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rotating</a:t>
            </a:r>
          </a:p>
        </p:txBody>
      </p:sp>
      <p:sp>
        <p:nvSpPr>
          <p:cNvPr id="16" name="TextBox 15"/>
          <p:cNvSpPr txBox="1"/>
          <p:nvPr/>
        </p:nvSpPr>
        <p:spPr bwMode="auto">
          <a:xfrm>
            <a:off x="4030864" y="2609744"/>
            <a:ext cx="5113136" cy="2554545"/>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rotating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relative to 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relative to NATRF2022</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28562549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61258" y="1417642"/>
            <a:ext cx="8556172" cy="5116511"/>
          </a:xfrm>
        </p:spPr>
        <p:txBody>
          <a:bodyPr/>
          <a:lstStyle/>
          <a:p>
            <a:pPr marL="0" indent="0">
              <a:buNone/>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A consistent coordinate system that defines:</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latitude</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longitude</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height</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scale</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orientation</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gravity</a:t>
            </a:r>
          </a:p>
          <a:p>
            <a:pPr marL="0" indent="0">
              <a:buNone/>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throughout the United States. </a:t>
            </a:r>
          </a:p>
          <a:p>
            <a:pPr marL="0" indent="0">
              <a:buNone/>
              <a:tabLst>
                <a:tab pos="0" algn="l"/>
              </a:tabLst>
            </a:pPr>
            <a:endParaRPr lang="en-US" altLang="zh-CN" sz="1800" dirty="0">
              <a:latin typeface="Cambria" panose="02040503050406030204" pitchFamily="18" charset="0"/>
              <a:ea typeface="ＭＳ Ｐゴシック" panose="020B0600070205080204" pitchFamily="34" charset="-128"/>
              <a:cs typeface="Arial" panose="020B0604020202020204" pitchFamily="34" charset="0"/>
            </a:endParaRPr>
          </a:p>
        </p:txBody>
      </p:sp>
      <p:sp>
        <p:nvSpPr>
          <p:cNvPr id="2" name="Title 1"/>
          <p:cNvSpPr>
            <a:spLocks noGrp="1"/>
          </p:cNvSpPr>
          <p:nvPr>
            <p:ph type="title"/>
          </p:nvPr>
        </p:nvSpPr>
        <p:spPr>
          <a:xfrm>
            <a:off x="0" y="274638"/>
            <a:ext cx="916033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
        <p:nvSpPr>
          <p:cNvPr id="3" name="TextBox 2"/>
          <p:cNvSpPr txBox="1"/>
          <p:nvPr/>
        </p:nvSpPr>
        <p:spPr bwMode="auto">
          <a:xfrm>
            <a:off x="4539347" y="3975897"/>
            <a:ext cx="4620985" cy="584775"/>
          </a:xfrm>
          <a:prstGeom prst="rect">
            <a:avLst/>
          </a:prstGeom>
          <a:noFill/>
          <a:ln w="9525">
            <a:noFill/>
            <a:miter lim="800000"/>
            <a:headEnd/>
            <a:tailEnd/>
          </a:ln>
        </p:spPr>
        <p:txBody>
          <a:bodyPr wrap="square" rtlCol="0">
            <a:spAutoFit/>
          </a:bodyPr>
          <a:lstStyle/>
          <a:p>
            <a:r>
              <a:rPr lang="en-US" sz="3200" i="1" dirty="0">
                <a:latin typeface="Cambria" panose="02040503050406030204" pitchFamily="18" charset="0"/>
              </a:rPr>
              <a:t>…and their time variants</a:t>
            </a:r>
          </a:p>
        </p:txBody>
      </p:sp>
    </p:spTree>
    <p:extLst>
      <p:ext uri="{BB962C8B-B14F-4D97-AF65-F5344CB8AC3E}">
        <p14:creationId xmlns:p14="http://schemas.microsoft.com/office/powerpoint/2010/main" val="376052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849368" y="602007"/>
            <a:ext cx="10785848" cy="6513506"/>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constant frame, rotating plate</a:t>
            </a:r>
          </a:p>
        </p:txBody>
      </p:sp>
    </p:spTree>
    <p:extLst>
      <p:ext uri="{BB962C8B-B14F-4D97-AF65-F5344CB8AC3E}">
        <p14:creationId xmlns:p14="http://schemas.microsoft.com/office/powerpoint/2010/main" val="171509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849368" y="602007"/>
            <a:ext cx="10785848" cy="23092412"/>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rotating frame, constant with plate</a:t>
            </a:r>
          </a:p>
        </p:txBody>
      </p:sp>
      <p:sp>
        <p:nvSpPr>
          <p:cNvPr id="26" name="object 2"/>
          <p:cNvSpPr txBox="1">
            <a:spLocks noGrp="1"/>
          </p:cNvSpPr>
          <p:nvPr>
            <p:ph type="title"/>
          </p:nvPr>
        </p:nvSpPr>
        <p:spPr>
          <a:xfrm>
            <a:off x="2773078" y="562954"/>
            <a:ext cx="3547130" cy="754908"/>
          </a:xfrm>
          <a:prstGeom prst="rect">
            <a:avLst/>
          </a:prstGeom>
          <a:solidFill>
            <a:schemeClr val="bg1"/>
          </a:solidFill>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“Plate-Fixed”</a:t>
            </a:r>
          </a:p>
        </p:txBody>
      </p:sp>
    </p:spTree>
    <p:extLst>
      <p:ext uri="{BB962C8B-B14F-4D97-AF65-F5344CB8AC3E}">
        <p14:creationId xmlns:p14="http://schemas.microsoft.com/office/powerpoint/2010/main" val="2905246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p:cNvGrpSpPr/>
          <p:nvPr/>
        </p:nvGrpSpPr>
        <p:grpSpPr>
          <a:xfrm>
            <a:off x="-849368" y="602007"/>
            <a:ext cx="10785848" cy="23092412"/>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EEF895EC-4A5B-4E3C-BC23-A527B301D396}"/>
              </a:ext>
            </a:extLst>
          </p:cNvPr>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or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your choice, just use </a:t>
            </a:r>
            <a:r>
              <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EPP</a:t>
            </a:r>
          </a:p>
        </p:txBody>
      </p:sp>
      <p:sp>
        <p:nvSpPr>
          <p:cNvPr id="2" name="Arc 1">
            <a:extLst>
              <a:ext uri="{FF2B5EF4-FFF2-40B4-BE49-F238E27FC236}">
                <a16:creationId xmlns:a16="http://schemas.microsoft.com/office/drawing/2014/main" id="{A1389F58-F6F7-4C6F-AC48-93F986056D1E}"/>
              </a:ext>
            </a:extLst>
          </p:cNvPr>
          <p:cNvSpPr/>
          <p:nvPr/>
        </p:nvSpPr>
        <p:spPr>
          <a:xfrm rot="923700" flipH="1">
            <a:off x="575344" y="3320384"/>
            <a:ext cx="9265290" cy="9260858"/>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libri"/>
              <a:ea typeface="+mn-ea"/>
              <a:cs typeface="+mn-cs"/>
            </a:endParaRPr>
          </a:p>
        </p:txBody>
      </p:sp>
      <p:grpSp>
        <p:nvGrpSpPr>
          <p:cNvPr id="52" name="Group 51"/>
          <p:cNvGrpSpPr/>
          <p:nvPr/>
        </p:nvGrpSpPr>
        <p:grpSpPr>
          <a:xfrm>
            <a:off x="-849368" y="602007"/>
            <a:ext cx="10785848" cy="6513506"/>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87170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00050"/>
            <a:ext cx="9144000" cy="1181100"/>
          </a:xfrm>
        </p:spPr>
        <p:txBody>
          <a:bodyPr/>
          <a:lstStyle/>
          <a:p>
            <a:r>
              <a:rPr lang="en-US" sz="5200" dirty="0">
                <a:latin typeface="Cambria" panose="02040503050406030204" pitchFamily="18" charset="0"/>
                <a:ea typeface="Cambria" panose="02040503050406030204" pitchFamily="18" charset="0"/>
              </a:rPr>
              <a:t>EPP – Euler Pole Parameters</a:t>
            </a:r>
            <a:endParaRPr lang="en-US" sz="5400" dirty="0">
              <a:latin typeface="Cambria" panose="02040503050406030204" pitchFamily="18" charset="0"/>
              <a:ea typeface="Cambria" panose="02040503050406030204" pitchFamily="18" charset="0"/>
            </a:endParaRPr>
          </a:p>
        </p:txBody>
      </p:sp>
      <p:sp>
        <p:nvSpPr>
          <p:cNvPr id="6" name="Title 2"/>
          <p:cNvSpPr txBox="1">
            <a:spLocks/>
          </p:cNvSpPr>
          <p:nvPr/>
        </p:nvSpPr>
        <p:spPr bwMode="auto">
          <a:xfrm>
            <a:off x="514350" y="2552700"/>
            <a:ext cx="64198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5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Latitude</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5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Longitude</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5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Rotation Speed</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7" name="Left Brace 6"/>
          <p:cNvSpPr/>
          <p:nvPr/>
        </p:nvSpPr>
        <p:spPr>
          <a:xfrm rot="10800000">
            <a:off x="3676648" y="2762250"/>
            <a:ext cx="571501" cy="1447800"/>
          </a:xfrm>
          <a:prstGeom prst="leftBrace">
            <a:avLst>
              <a:gd name="adj1" fmla="val 8333"/>
              <a:gd name="adj2" fmla="val 50444"/>
            </a:avLst>
          </a:prstGeom>
          <a:ln w="63500"/>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2"/>
          <p:cNvSpPr txBox="1">
            <a:spLocks/>
          </p:cNvSpPr>
          <p:nvPr/>
        </p:nvSpPr>
        <p:spPr bwMode="auto">
          <a:xfrm>
            <a:off x="4419600" y="2809875"/>
            <a:ext cx="43910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yellow star off west coast of S. America</a:t>
            </a:r>
          </a:p>
        </p:txBody>
      </p:sp>
    </p:spTree>
    <p:extLst>
      <p:ext uri="{BB962C8B-B14F-4D97-AF65-F5344CB8AC3E}">
        <p14:creationId xmlns:p14="http://schemas.microsoft.com/office/powerpoint/2010/main" val="200695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52470"/>
            <a:ext cx="9150558" cy="796516"/>
          </a:xfrm>
        </p:spPr>
        <p:txBody>
          <a:bodyPr/>
          <a:lstStyle/>
          <a:p>
            <a:r>
              <a:rPr lang="en-US" sz="4800" dirty="0">
                <a:latin typeface="Cambria" panose="02040503050406030204" pitchFamily="18" charset="0"/>
              </a:rPr>
              <a:t>CORS Velocities in ITRF2014</a:t>
            </a:r>
          </a:p>
        </p:txBody>
      </p:sp>
      <p:pic>
        <p:nvPicPr>
          <p:cNvPr id="4" name="Picture 2"/>
          <p:cNvPicPr preferRelativeResize="0">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0" y="1276350"/>
            <a:ext cx="9150558" cy="544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23046" y="5399809"/>
            <a:ext cx="2311454" cy="707886"/>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Drift…</a:t>
            </a:r>
          </a:p>
        </p:txBody>
      </p:sp>
      <p:sp>
        <p:nvSpPr>
          <p:cNvPr id="7" name="Oval 6"/>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2180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80079"/>
            <a:ext cx="9150350" cy="5450406"/>
          </a:xfrm>
          <a:prstGeom prst="rect">
            <a:avLst/>
          </a:prstGeom>
        </p:spPr>
      </p:pic>
      <p:sp>
        <p:nvSpPr>
          <p:cNvPr id="7"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CORS Velocities in NATRF2022</a:t>
            </a:r>
          </a:p>
        </p:txBody>
      </p:sp>
      <p:sp>
        <p:nvSpPr>
          <p:cNvPr id="9" name="TextBox 8"/>
          <p:cNvSpPr txBox="1"/>
          <p:nvPr/>
        </p:nvSpPr>
        <p:spPr bwMode="auto">
          <a:xfrm>
            <a:off x="1146174" y="1234440"/>
            <a:ext cx="6858000" cy="523220"/>
          </a:xfrm>
          <a:prstGeom prst="rect">
            <a:avLst/>
          </a:prstGeom>
          <a:solidFill>
            <a:schemeClr val="accent6">
              <a:lumMod val="40000"/>
              <a:lumOff val="60000"/>
            </a:schemeClr>
          </a:solid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Think of this map as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ITRF2020 + EPP2022</a:t>
            </a:r>
          </a:p>
        </p:txBody>
      </p:sp>
      <p:sp>
        <p:nvSpPr>
          <p:cNvPr id="6" name="TextBox 5"/>
          <p:cNvSpPr txBox="1"/>
          <p:nvPr/>
        </p:nvSpPr>
        <p:spPr>
          <a:xfrm>
            <a:off x="7156396" y="4322078"/>
            <a:ext cx="2311454" cy="1792109"/>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Still </a:t>
            </a:r>
            <a:r>
              <a:rPr kumimoji="0" lang="en-US" sz="4000" b="0" i="1" u="none" strike="noStrike" kern="1200" cap="none" spc="-20" normalizeH="0" baseline="0" noProof="0" dirty="0" err="1">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SomeDrift</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t>
            </a:r>
          </a:p>
        </p:txBody>
      </p:sp>
      <p:sp>
        <p:nvSpPr>
          <p:cNvPr id="8" name="Oval 7"/>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9000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2000"/>
                            </p:stCondLst>
                            <p:childTnLst>
                              <p:par>
                                <p:cTn id="9" presetID="42" presetClass="entr" presetSubtype="0" fill="hold" nodeType="afterEffect">
                                  <p:stCondLst>
                                    <p:cond delay="1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2"/>
          <p:cNvSpPr txBox="1">
            <a:spLocks/>
          </p:cNvSpPr>
          <p:nvPr/>
        </p:nvSpPr>
        <p:spPr bwMode="gray">
          <a:xfrm>
            <a:off x="5695950" y="1454788"/>
            <a:ext cx="3219450" cy="454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NATRF2022</a:t>
            </a:r>
          </a:p>
          <a:p>
            <a:pPr marL="0" marR="0" lvl="0" indent="0" algn="l" defTabSz="457200" rtl="0" eaLnBrk="1" fontAlgn="base" latinLnBrk="0" hangingPunct="1">
              <a:lnSpc>
                <a:spcPct val="100000"/>
              </a:lnSpc>
              <a:spcBef>
                <a:spcPts val="4400"/>
              </a:spcBef>
              <a:spcAft>
                <a:spcPct val="0"/>
              </a:spcAft>
              <a:buClr>
                <a:srgbClr val="4F81BD"/>
              </a:buClr>
              <a:buSzTx/>
              <a:buFont typeface="Wingdings" pitchFamily="2" charset="2"/>
              <a:buNone/>
              <a:tabLst/>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CATRF2022</a:t>
            </a:r>
          </a:p>
          <a:p>
            <a:pPr marL="0" marR="0" lvl="0" indent="0" algn="l" defTabSz="457200" rtl="0" eaLnBrk="1" fontAlgn="base" latinLnBrk="0" hangingPunct="1">
              <a:lnSpc>
                <a:spcPct val="100000"/>
              </a:lnSpc>
              <a:spcBef>
                <a:spcPts val="4600"/>
              </a:spcBef>
              <a:spcAft>
                <a:spcPct val="0"/>
              </a:spcAft>
              <a:buClr>
                <a:srgbClr val="4F81BD"/>
              </a:buClr>
              <a:buSzTx/>
              <a:buFont typeface="Wingdings" pitchFamily="2" charset="2"/>
              <a:buNone/>
              <a:tabLst/>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PATRF2022</a:t>
            </a:r>
          </a:p>
          <a:p>
            <a:pPr marL="0" marR="0" lvl="0" indent="0" algn="l" defTabSz="457200" rtl="0" eaLnBrk="1" fontAlgn="base" latinLnBrk="0" hangingPunct="1">
              <a:lnSpc>
                <a:spcPct val="100000"/>
              </a:lnSpc>
              <a:spcBef>
                <a:spcPts val="4600"/>
              </a:spcBef>
              <a:spcAft>
                <a:spcPct val="0"/>
              </a:spcAft>
              <a:buClr>
                <a:srgbClr val="4F81BD"/>
              </a:buClr>
              <a:buSzTx/>
              <a:buFont typeface="Wingdings" pitchFamily="2" charset="2"/>
              <a:buNone/>
              <a:tabLst/>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MATRF2022</a:t>
            </a:r>
          </a:p>
        </p:txBody>
      </p:sp>
      <p:sp>
        <p:nvSpPr>
          <p:cNvPr id="8" name="TextBox 7"/>
          <p:cNvSpPr txBox="1"/>
          <p:nvPr/>
        </p:nvSpPr>
        <p:spPr>
          <a:xfrm>
            <a:off x="2650998" y="1446869"/>
            <a:ext cx="2275633" cy="646331"/>
          </a:xfrm>
          <a:prstGeom prst="rect">
            <a:avLst/>
          </a:prstGeom>
          <a:noFill/>
          <a:ln>
            <a:solidFill>
              <a:schemeClr val="tx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North American Plate</a:t>
            </a:r>
          </a:p>
        </p:txBody>
      </p:sp>
      <p:sp>
        <p:nvSpPr>
          <p:cNvPr id="14" name="TextBox 13"/>
          <p:cNvSpPr txBox="1"/>
          <p:nvPr/>
        </p:nvSpPr>
        <p:spPr>
          <a:xfrm>
            <a:off x="2650997" y="2579272"/>
            <a:ext cx="1909028" cy="646331"/>
          </a:xfrm>
          <a:prstGeom prst="rect">
            <a:avLst/>
          </a:prstGeom>
          <a:noFill/>
          <a:ln>
            <a:solidFill>
              <a:schemeClr val="tx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Caribbean Plate</a:t>
            </a:r>
          </a:p>
        </p:txBody>
      </p:sp>
      <p:sp>
        <p:nvSpPr>
          <p:cNvPr id="15" name="TextBox 14"/>
          <p:cNvSpPr txBox="1"/>
          <p:nvPr/>
        </p:nvSpPr>
        <p:spPr>
          <a:xfrm>
            <a:off x="2650997" y="3725512"/>
            <a:ext cx="1666034" cy="646331"/>
          </a:xfrm>
          <a:prstGeom prst="rect">
            <a:avLst/>
          </a:prstGeom>
          <a:noFill/>
          <a:ln>
            <a:solidFill>
              <a:schemeClr val="tx1"/>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Pacific Plate</a:t>
            </a:r>
          </a:p>
        </p:txBody>
      </p:sp>
      <p:sp>
        <p:nvSpPr>
          <p:cNvPr id="16" name="TextBox 15"/>
          <p:cNvSpPr txBox="1"/>
          <p:nvPr/>
        </p:nvSpPr>
        <p:spPr>
          <a:xfrm>
            <a:off x="2650997" y="4856929"/>
            <a:ext cx="1666034" cy="646331"/>
          </a:xfrm>
          <a:prstGeom prst="rect">
            <a:avLst/>
          </a:prstGeom>
          <a:noFill/>
          <a:ln>
            <a:solidFill>
              <a:schemeClr val="tx1"/>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Mariana Plate</a:t>
            </a:r>
          </a:p>
        </p:txBody>
      </p:sp>
      <p:sp>
        <p:nvSpPr>
          <p:cNvPr id="18" name="Content Placeholder 2"/>
          <p:cNvSpPr txBox="1">
            <a:spLocks/>
          </p:cNvSpPr>
          <p:nvPr/>
        </p:nvSpPr>
        <p:spPr bwMode="gray">
          <a:xfrm>
            <a:off x="162189" y="3225603"/>
            <a:ext cx="1456660" cy="4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850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marR="0" lvl="0" indent="0" algn="l" defTabSz="457200" rtl="0" eaLnBrk="1" fontAlgn="base" latinLnBrk="0" hangingPunct="1">
              <a:lnSpc>
                <a:spcPct val="120000"/>
              </a:lnSpc>
              <a:spcBef>
                <a:spcPts val="0"/>
              </a:spcBef>
              <a:spcAft>
                <a:spcPct val="0"/>
              </a:spcAft>
              <a:buClr>
                <a:srgbClr val="4F81BD"/>
              </a:buClr>
              <a:buSzTx/>
              <a:buFont typeface="Wingdings" pitchFamily="2" charset="2"/>
              <a:buNone/>
              <a:tabLst/>
              <a:defRPr/>
            </a:pPr>
            <a:r>
              <a:rPr kumimoji="0" lang="en-US" sz="34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Calibri"/>
              </a:rPr>
              <a:t>ITRF2020</a:t>
            </a:r>
          </a:p>
        </p:txBody>
      </p:sp>
      <p:sp>
        <p:nvSpPr>
          <p:cNvPr id="7" name="Rounded Rectangle 6"/>
          <p:cNvSpPr/>
          <p:nvPr/>
        </p:nvSpPr>
        <p:spPr>
          <a:xfrm>
            <a:off x="2347177" y="1213831"/>
            <a:ext cx="2881559" cy="4745254"/>
          </a:xfrm>
          <a:prstGeom prst="roundRect">
            <a:avLst/>
          </a:prstGeom>
          <a:noFill/>
          <a:ln w="698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2921372" y="6040328"/>
            <a:ext cx="1733167" cy="53860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9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EPP2022</a:t>
            </a:r>
          </a:p>
        </p:txBody>
      </p:sp>
      <p:cxnSp>
        <p:nvCxnSpPr>
          <p:cNvPr id="11" name="Elbow Connector 10"/>
          <p:cNvCxnSpPr>
            <a:stCxn id="18" idx="0"/>
            <a:endCxn id="8" idx="1"/>
          </p:cNvCxnSpPr>
          <p:nvPr/>
        </p:nvCxnSpPr>
        <p:spPr>
          <a:xfrm rot="5400000" flipH="1" flipV="1">
            <a:off x="1042974" y="1617580"/>
            <a:ext cx="1455568" cy="1760479"/>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p:cNvCxnSpPr>
            <a:endCxn id="14" idx="1"/>
          </p:cNvCxnSpPr>
          <p:nvPr/>
        </p:nvCxnSpPr>
        <p:spPr>
          <a:xfrm flipV="1">
            <a:off x="1879963" y="2902438"/>
            <a:ext cx="771034" cy="459739"/>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8" idx="2"/>
            <a:endCxn id="16" idx="1"/>
          </p:cNvCxnSpPr>
          <p:nvPr/>
        </p:nvCxnSpPr>
        <p:spPr>
          <a:xfrm rot="16200000" flipH="1">
            <a:off x="1015470" y="3544566"/>
            <a:ext cx="1510577" cy="1760478"/>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15" idx="1"/>
          </p:cNvCxnSpPr>
          <p:nvPr/>
        </p:nvCxnSpPr>
        <p:spPr>
          <a:xfrm>
            <a:off x="1879963" y="3498751"/>
            <a:ext cx="771034" cy="549927"/>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3559" name="Straight Arrow Connector 23558"/>
          <p:cNvCxnSpPr/>
          <p:nvPr/>
        </p:nvCxnSpPr>
        <p:spPr>
          <a:xfrm>
            <a:off x="4926630" y="1770035"/>
            <a:ext cx="675312"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4" idx="3"/>
          </p:cNvCxnSpPr>
          <p:nvPr/>
        </p:nvCxnSpPr>
        <p:spPr>
          <a:xfrm flipV="1">
            <a:off x="4560026" y="2894443"/>
            <a:ext cx="1041917" cy="7994"/>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5" idx="3"/>
          </p:cNvCxnSpPr>
          <p:nvPr/>
        </p:nvCxnSpPr>
        <p:spPr>
          <a:xfrm flipV="1">
            <a:off x="4317032" y="4045437"/>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4303426" y="5180094"/>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Title 2"/>
          <p:cNvSpPr txBox="1">
            <a:spLocks/>
          </p:cNvSpPr>
          <p:nvPr/>
        </p:nvSpPr>
        <p:spPr bwMode="auto">
          <a:xfrm>
            <a:off x="-1" y="2000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B0F0"/>
                </a:solidFill>
                <a:effectLst/>
                <a:uLnTx/>
                <a:uFillTx/>
                <a:latin typeface="Cambria" panose="02040503050406030204" pitchFamily="18" charset="0"/>
                <a:ea typeface="ＭＳ Ｐゴシック" charset="0"/>
                <a:cs typeface="Times New Roman" pitchFamily="18" charset="0"/>
              </a:rPr>
              <a:t>ITRF2020</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 + </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ＭＳ Ｐゴシック" charset="0"/>
                <a:cs typeface="Times New Roman" pitchFamily="18" charset="0"/>
              </a:rPr>
              <a:t>EPP2022</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 = </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charset="0"/>
                <a:cs typeface="Times New Roman" pitchFamily="18" charset="0"/>
              </a:rPr>
              <a:t>--TRF2022</a:t>
            </a:r>
          </a:p>
        </p:txBody>
      </p:sp>
    </p:spTree>
    <p:extLst>
      <p:ext uri="{BB962C8B-B14F-4D97-AF65-F5344CB8AC3E}">
        <p14:creationId xmlns:p14="http://schemas.microsoft.com/office/powerpoint/2010/main" val="386538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2650998" y="1446869"/>
            <a:ext cx="2275633" cy="646331"/>
          </a:xfrm>
          <a:prstGeom prst="rect">
            <a:avLst/>
          </a:prstGeom>
          <a:noFill/>
          <a:ln>
            <a:solidFill>
              <a:schemeClr val="tx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North American Plate</a:t>
            </a:r>
          </a:p>
        </p:txBody>
      </p:sp>
      <p:sp>
        <p:nvSpPr>
          <p:cNvPr id="18" name="Content Placeholder 2"/>
          <p:cNvSpPr txBox="1">
            <a:spLocks/>
          </p:cNvSpPr>
          <p:nvPr/>
        </p:nvSpPr>
        <p:spPr bwMode="gray">
          <a:xfrm>
            <a:off x="162189" y="3225603"/>
            <a:ext cx="1456660" cy="4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850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marR="0" lvl="0" indent="0" algn="l" defTabSz="457200" rtl="0" eaLnBrk="1" fontAlgn="base" latinLnBrk="0" hangingPunct="1">
              <a:lnSpc>
                <a:spcPct val="120000"/>
              </a:lnSpc>
              <a:spcBef>
                <a:spcPts val="0"/>
              </a:spcBef>
              <a:spcAft>
                <a:spcPct val="0"/>
              </a:spcAft>
              <a:buClr>
                <a:srgbClr val="4F81BD"/>
              </a:buClr>
              <a:buSzTx/>
              <a:buFont typeface="Wingdings" pitchFamily="2" charset="2"/>
              <a:buNone/>
              <a:tabLst/>
              <a:defRPr/>
            </a:pPr>
            <a:r>
              <a:rPr kumimoji="0" lang="en-US" sz="34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Calibri"/>
              </a:rPr>
              <a:t>ITRF2020</a:t>
            </a:r>
          </a:p>
        </p:txBody>
      </p:sp>
      <p:sp>
        <p:nvSpPr>
          <p:cNvPr id="7" name="Rounded Rectangle 6"/>
          <p:cNvSpPr/>
          <p:nvPr/>
        </p:nvSpPr>
        <p:spPr>
          <a:xfrm>
            <a:off x="2347177" y="1213831"/>
            <a:ext cx="2881559" cy="1167419"/>
          </a:xfrm>
          <a:prstGeom prst="roundRect">
            <a:avLst/>
          </a:prstGeom>
          <a:noFill/>
          <a:ln w="698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2922230" y="2458928"/>
            <a:ext cx="1733167" cy="53860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9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EPP2022</a:t>
            </a:r>
          </a:p>
        </p:txBody>
      </p:sp>
      <p:cxnSp>
        <p:nvCxnSpPr>
          <p:cNvPr id="11" name="Elbow Connector 10"/>
          <p:cNvCxnSpPr>
            <a:stCxn id="18" idx="0"/>
            <a:endCxn id="8" idx="1"/>
          </p:cNvCxnSpPr>
          <p:nvPr/>
        </p:nvCxnSpPr>
        <p:spPr>
          <a:xfrm rot="5400000" flipH="1" flipV="1">
            <a:off x="1042974" y="1617580"/>
            <a:ext cx="1455568" cy="1760479"/>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3559" name="Straight Arrow Connector 23558"/>
          <p:cNvCxnSpPr/>
          <p:nvPr/>
        </p:nvCxnSpPr>
        <p:spPr>
          <a:xfrm>
            <a:off x="4926630" y="1770035"/>
            <a:ext cx="675312"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Title 2"/>
          <p:cNvSpPr txBox="1">
            <a:spLocks/>
          </p:cNvSpPr>
          <p:nvPr/>
        </p:nvSpPr>
        <p:spPr bwMode="auto">
          <a:xfrm>
            <a:off x="-1" y="2000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B0F0"/>
                </a:solidFill>
                <a:effectLst/>
                <a:uLnTx/>
                <a:uFillTx/>
                <a:latin typeface="Cambria" panose="02040503050406030204" pitchFamily="18" charset="0"/>
                <a:ea typeface="ＭＳ Ｐゴシック" charset="0"/>
                <a:cs typeface="Times New Roman" pitchFamily="18" charset="0"/>
              </a:rPr>
              <a:t>ITRF2020</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 + </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ＭＳ Ｐゴシック" charset="0"/>
                <a:cs typeface="Times New Roman" pitchFamily="18" charset="0"/>
              </a:rPr>
              <a:t>EPP2022</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 = </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charset="0"/>
                <a:cs typeface="Times New Roman" pitchFamily="18" charset="0"/>
              </a:rPr>
              <a:t>--TRF2022</a:t>
            </a:r>
          </a:p>
        </p:txBody>
      </p:sp>
      <p:sp>
        <p:nvSpPr>
          <p:cNvPr id="12" name="Content Placeholder 2"/>
          <p:cNvSpPr txBox="1">
            <a:spLocks/>
          </p:cNvSpPr>
          <p:nvPr/>
        </p:nvSpPr>
        <p:spPr bwMode="gray">
          <a:xfrm>
            <a:off x="5695950" y="1454789"/>
            <a:ext cx="3219450" cy="6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NATRF2022</a:t>
            </a:r>
          </a:p>
        </p:txBody>
      </p:sp>
    </p:spTree>
    <p:extLst>
      <p:ext uri="{BB962C8B-B14F-4D97-AF65-F5344CB8AC3E}">
        <p14:creationId xmlns:p14="http://schemas.microsoft.com/office/powerpoint/2010/main" val="1794092128"/>
      </p:ext>
    </p:extLst>
  </p:cSld>
  <p:clrMapOvr>
    <a:masterClrMapping/>
  </p:clrMapOvr>
  <p:transition spd="slow">
    <p:wipe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Two types of drift</a:t>
            </a:r>
            <a:endParaRPr sz="4800" dirty="0">
              <a:latin typeface="Cambria" panose="02040503050406030204" pitchFamily="18" charset="0"/>
              <a:cs typeface="Calibri"/>
            </a:endParaRPr>
          </a:p>
        </p:txBody>
      </p:sp>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Plate Rotation</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horizontal</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Everything Else</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residual motions left after rotation</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regional linear motions</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localized subsidence or uplift</a:t>
            </a: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simple to model</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complex</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247227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1485900" marR="6773" lvl="2" indent="-342900" algn="l" defTabSz="457200" rtl="0" eaLnBrk="1" fontAlgn="base" latinLnBrk="0" hangingPunct="1">
              <a:lnSpc>
                <a:spcPct val="100000"/>
              </a:lnSpc>
              <a:spcBef>
                <a:spcPts val="133"/>
              </a:spcBef>
              <a:spcAft>
                <a:spcPts val="6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Everything Else</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residual motions left after rotation</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regional linear motions</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localized subsidence or uplift</a:t>
            </a: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complex</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7" name="TextBox 6"/>
          <p:cNvSpPr txBox="1"/>
          <p:nvPr/>
        </p:nvSpPr>
        <p:spPr>
          <a:xfrm>
            <a:off x="6680146" y="1845578"/>
            <a:ext cx="2311454" cy="1792109"/>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Still </a:t>
            </a:r>
            <a:r>
              <a:rPr kumimoji="0" lang="en-US" sz="4000" b="0" i="1" u="none" strike="noStrike" kern="1200" cap="none" spc="-20" normalizeH="0" baseline="0" noProof="0" dirty="0" err="1">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SomeDrift</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t>
            </a:r>
          </a:p>
        </p:txBody>
      </p:sp>
    </p:spTree>
    <p:extLst>
      <p:ext uri="{BB962C8B-B14F-4D97-AF65-F5344CB8AC3E}">
        <p14:creationId xmlns:p14="http://schemas.microsoft.com/office/powerpoint/2010/main" val="117104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61258" y="1417642"/>
            <a:ext cx="8556172" cy="5116511"/>
          </a:xfrm>
        </p:spPr>
        <p:txBody>
          <a:bodyPr/>
          <a:lstStyle/>
          <a:p>
            <a:pPr marL="0" indent="0">
              <a:buNone/>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Aside from </a:t>
            </a:r>
            <a:r>
              <a:rPr lang="en-US" altLang="en-US" i="1" dirty="0">
                <a:latin typeface="Cambria" panose="02040503050406030204" pitchFamily="18" charset="0"/>
                <a:ea typeface="ＭＳ Ｐゴシック" panose="020B0600070205080204" pitchFamily="34" charset="-128"/>
                <a:cs typeface="Arial" panose="020B0604020202020204" pitchFamily="34" charset="0"/>
              </a:rPr>
              <a:t>coordinates</a:t>
            </a:r>
            <a:r>
              <a:rPr lang="en-US" altLang="en-US" dirty="0">
                <a:latin typeface="Cambria" panose="02040503050406030204" pitchFamily="18" charset="0"/>
                <a:ea typeface="ＭＳ Ｐゴシック" panose="020B0600070205080204" pitchFamily="34" charset="-128"/>
                <a:cs typeface="Arial" panose="020B0604020202020204" pitchFamily="34" charset="0"/>
              </a:rPr>
              <a:t>, other items include:</a:t>
            </a:r>
          </a:p>
          <a:p>
            <a:pPr>
              <a:tabLst>
                <a:tab pos="0" algn="l"/>
              </a:tabLst>
            </a:pPr>
            <a:r>
              <a:rPr lang="en-US" altLang="en-US" dirty="0" err="1">
                <a:latin typeface="Cambria" panose="02040503050406030204" pitchFamily="18" charset="0"/>
                <a:ea typeface="ＭＳ Ｐゴシック" panose="020B0600070205080204" pitchFamily="34" charset="-128"/>
                <a:cs typeface="Arial" panose="020B0604020202020204" pitchFamily="34" charset="0"/>
              </a:rPr>
              <a:t>datums</a:t>
            </a:r>
            <a:r>
              <a:rPr lang="en-US" altLang="en-US" dirty="0">
                <a:latin typeface="Cambria" panose="02040503050406030204" pitchFamily="18" charset="0"/>
                <a:ea typeface="ＭＳ Ｐゴシック" panose="020B0600070205080204" pitchFamily="34" charset="-128"/>
                <a:cs typeface="Arial" panose="020B0604020202020204" pitchFamily="34" charset="0"/>
              </a:rPr>
              <a:t> </a:t>
            </a:r>
            <a:r>
              <a:rPr lang="en-US" altLang="en-US" sz="2800" dirty="0">
                <a:latin typeface="Cambria" panose="02040503050406030204" pitchFamily="18" charset="0"/>
                <a:ea typeface="ＭＳ Ｐゴシック" panose="020B0600070205080204" pitchFamily="34" charset="-128"/>
                <a:cs typeface="Arial" panose="020B0604020202020204" pitchFamily="34" charset="0"/>
                <a:sym typeface="Wingdings" panose="05000000000000000000" pitchFamily="2" charset="2"/>
              </a:rPr>
              <a:t></a:t>
            </a:r>
            <a:r>
              <a:rPr lang="en-US" altLang="en-US" dirty="0">
                <a:latin typeface="Cambria" panose="02040503050406030204" pitchFamily="18" charset="0"/>
                <a:ea typeface="ＭＳ Ｐゴシック" panose="020B0600070205080204" pitchFamily="34" charset="-128"/>
                <a:cs typeface="Arial" panose="020B0604020202020204" pitchFamily="34" charset="0"/>
                <a:sym typeface="Wingdings" panose="05000000000000000000" pitchFamily="2" charset="2"/>
              </a:rPr>
              <a:t> USSD, NAD27, NAD83</a:t>
            </a:r>
            <a:endParaRPr lang="en-US" altLang="en-US" dirty="0">
              <a:latin typeface="Cambria" panose="02040503050406030204" pitchFamily="18" charset="0"/>
              <a:ea typeface="ＭＳ Ｐゴシック" panose="020B0600070205080204" pitchFamily="34" charset="-128"/>
              <a:cs typeface="Arial" panose="020B0604020202020204" pitchFamily="34" charset="0"/>
            </a:endParaRP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active control </a:t>
            </a:r>
            <a:r>
              <a:rPr lang="en-US" altLang="en-US" sz="2800" dirty="0">
                <a:latin typeface="Cambria" panose="02040503050406030204" pitchFamily="18" charset="0"/>
                <a:ea typeface="ＭＳ Ｐゴシック" panose="020B0600070205080204" pitchFamily="34" charset="-128"/>
                <a:cs typeface="Arial" panose="020B0604020202020204" pitchFamily="34" charset="0"/>
                <a:sym typeface="Wingdings" panose="05000000000000000000" pitchFamily="2" charset="2"/>
              </a:rPr>
              <a:t></a:t>
            </a:r>
            <a:r>
              <a:rPr lang="en-US" altLang="en-US" dirty="0">
                <a:latin typeface="Cambria" panose="02040503050406030204" pitchFamily="18" charset="0"/>
                <a:ea typeface="ＭＳ Ｐゴシック" panose="020B0600070205080204" pitchFamily="34" charset="-128"/>
                <a:cs typeface="Arial" panose="020B0604020202020204" pitchFamily="34" charset="0"/>
                <a:sym typeface="Wingdings" panose="05000000000000000000" pitchFamily="2" charset="2"/>
              </a:rPr>
              <a:t> NOAA CORS Network</a:t>
            </a:r>
            <a:endParaRPr lang="en-US" altLang="en-US" dirty="0">
              <a:latin typeface="Cambria" panose="02040503050406030204" pitchFamily="18" charset="0"/>
              <a:ea typeface="ＭＳ Ｐゴシック" panose="020B0600070205080204" pitchFamily="34" charset="-128"/>
              <a:cs typeface="Arial" panose="020B0604020202020204" pitchFamily="34" charset="0"/>
            </a:endParaRP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passive control </a:t>
            </a:r>
            <a:r>
              <a:rPr lang="en-US" altLang="en-US" sz="2800" dirty="0">
                <a:latin typeface="Cambria" panose="02040503050406030204" pitchFamily="18" charset="0"/>
                <a:ea typeface="ＭＳ Ｐゴシック" panose="020B0600070205080204" pitchFamily="34" charset="-128"/>
                <a:cs typeface="Arial" panose="020B0604020202020204" pitchFamily="34" charset="0"/>
                <a:sym typeface="Wingdings" panose="05000000000000000000" pitchFamily="2" charset="2"/>
              </a:rPr>
              <a:t></a:t>
            </a:r>
            <a:r>
              <a:rPr lang="en-US" altLang="en-US" dirty="0">
                <a:latin typeface="Cambria" panose="02040503050406030204" pitchFamily="18" charset="0"/>
                <a:ea typeface="ＭＳ Ｐゴシック" panose="020B0600070205080204" pitchFamily="34" charset="-128"/>
                <a:cs typeface="Arial" panose="020B0604020202020204" pitchFamily="34" charset="0"/>
                <a:sym typeface="Wingdings" panose="05000000000000000000" pitchFamily="2" charset="2"/>
              </a:rPr>
              <a:t> survey marks/disks</a:t>
            </a:r>
            <a:endParaRPr lang="en-US" altLang="en-US" dirty="0">
              <a:latin typeface="Cambria" panose="02040503050406030204" pitchFamily="18" charset="0"/>
              <a:ea typeface="ＭＳ Ｐゴシック" panose="020B0600070205080204" pitchFamily="34" charset="-128"/>
              <a:cs typeface="Arial" panose="020B0604020202020204" pitchFamily="34" charset="0"/>
            </a:endParaRP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data models </a:t>
            </a:r>
            <a:r>
              <a:rPr lang="en-US" altLang="en-US" sz="2800" dirty="0">
                <a:latin typeface="Cambria" panose="02040503050406030204" pitchFamily="18" charset="0"/>
                <a:ea typeface="ＭＳ Ｐゴシック" panose="020B0600070205080204" pitchFamily="34" charset="-128"/>
                <a:cs typeface="Arial" panose="020B0604020202020204" pitchFamily="34" charset="0"/>
                <a:sym typeface="Wingdings" panose="05000000000000000000" pitchFamily="2" charset="2"/>
              </a:rPr>
              <a:t></a:t>
            </a:r>
            <a:r>
              <a:rPr lang="en-US" altLang="en-US" dirty="0">
                <a:latin typeface="Cambria" panose="02040503050406030204" pitchFamily="18" charset="0"/>
                <a:ea typeface="ＭＳ Ｐゴシック" panose="020B0600070205080204" pitchFamily="34" charset="-128"/>
                <a:cs typeface="Arial" panose="020B0604020202020204" pitchFamily="34" charset="0"/>
                <a:sym typeface="Wingdings" panose="05000000000000000000" pitchFamily="2" charset="2"/>
              </a:rPr>
              <a:t> satellite orbits, crustal motion</a:t>
            </a:r>
            <a:endParaRPr lang="en-US" altLang="en-US" dirty="0">
              <a:latin typeface="Cambria" panose="02040503050406030204" pitchFamily="18" charset="0"/>
              <a:ea typeface="ＭＳ Ｐゴシック" panose="020B0600070205080204" pitchFamily="34" charset="-128"/>
              <a:cs typeface="Arial" panose="020B0604020202020204" pitchFamily="34" charset="0"/>
            </a:endParaRP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software </a:t>
            </a:r>
            <a:r>
              <a:rPr lang="en-US" altLang="en-US" sz="2800" dirty="0">
                <a:latin typeface="Cambria" panose="02040503050406030204" pitchFamily="18" charset="0"/>
                <a:ea typeface="ＭＳ Ｐゴシック" panose="020B0600070205080204" pitchFamily="34" charset="-128"/>
                <a:cs typeface="Arial" panose="020B0604020202020204" pitchFamily="34" charset="0"/>
                <a:sym typeface="Wingdings" panose="05000000000000000000" pitchFamily="2" charset="2"/>
              </a:rPr>
              <a:t></a:t>
            </a:r>
            <a:r>
              <a:rPr lang="en-US" altLang="en-US" dirty="0">
                <a:latin typeface="Cambria" panose="02040503050406030204" pitchFamily="18" charset="0"/>
                <a:ea typeface="ＭＳ Ｐゴシック" panose="020B0600070205080204" pitchFamily="34" charset="-128"/>
                <a:cs typeface="Arial" panose="020B0604020202020204" pitchFamily="34" charset="0"/>
                <a:sym typeface="Wingdings" panose="05000000000000000000" pitchFamily="2" charset="2"/>
              </a:rPr>
              <a:t> OPUS, NCAT, VERTCON, HTDP </a:t>
            </a:r>
            <a:endParaRPr lang="en-US" altLang="en-US" dirty="0">
              <a:latin typeface="Cambria" panose="02040503050406030204" pitchFamily="18" charset="0"/>
              <a:ea typeface="ＭＳ Ｐゴシック" panose="020B0600070205080204" pitchFamily="34" charset="-128"/>
              <a:cs typeface="Arial" panose="020B0604020202020204" pitchFamily="34" charset="0"/>
            </a:endParaRP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personnel </a:t>
            </a:r>
            <a:r>
              <a:rPr lang="en-US" altLang="en-US" sz="2800" dirty="0">
                <a:latin typeface="Cambria" panose="02040503050406030204" pitchFamily="18" charset="0"/>
                <a:ea typeface="ＭＳ Ｐゴシック" panose="020B0600070205080204" pitchFamily="34" charset="-128"/>
                <a:cs typeface="Arial" panose="020B0604020202020204" pitchFamily="34" charset="0"/>
                <a:sym typeface="Wingdings" panose="05000000000000000000" pitchFamily="2" charset="2"/>
              </a:rPr>
              <a:t></a:t>
            </a:r>
            <a:r>
              <a:rPr lang="en-US" altLang="en-US" dirty="0">
                <a:latin typeface="Cambria" panose="02040503050406030204" pitchFamily="18" charset="0"/>
                <a:ea typeface="ＭＳ Ｐゴシック" panose="020B0600070205080204" pitchFamily="34" charset="-128"/>
                <a:cs typeface="Arial" panose="020B0604020202020204" pitchFamily="34" charset="0"/>
                <a:sym typeface="Wingdings" panose="05000000000000000000" pitchFamily="2" charset="2"/>
              </a:rPr>
              <a:t> people like our Field Operations Branch, Testing and Training Center,  </a:t>
            </a:r>
            <a:endParaRPr lang="en-US" altLang="en-US" dirty="0">
              <a:latin typeface="Cambria" panose="02040503050406030204" pitchFamily="18" charset="0"/>
              <a:ea typeface="ＭＳ Ｐゴシック" panose="020B0600070205080204" pitchFamily="34" charset="-128"/>
              <a:cs typeface="Arial" panose="020B0604020202020204" pitchFamily="34" charset="0"/>
            </a:endParaRPr>
          </a:p>
          <a:p>
            <a:pPr marL="0" indent="0">
              <a:buNone/>
              <a:tabLst>
                <a:tab pos="0" algn="l"/>
              </a:tabLst>
            </a:pPr>
            <a:endParaRPr lang="en-US" altLang="en-US" dirty="0">
              <a:latin typeface="Cambria" panose="02040503050406030204" pitchFamily="18" charset="0"/>
              <a:ea typeface="ＭＳ Ｐゴシック" panose="020B0600070205080204" pitchFamily="34" charset="-128"/>
              <a:cs typeface="Arial" panose="020B0604020202020204" pitchFamily="34" charset="0"/>
            </a:endParaRPr>
          </a:p>
          <a:p>
            <a:pPr marL="0" indent="0">
              <a:buNone/>
              <a:tabLst>
                <a:tab pos="0" algn="l"/>
              </a:tabLst>
            </a:pPr>
            <a:endParaRPr lang="en-US" altLang="zh-CN" sz="1800" dirty="0">
              <a:latin typeface="Cambria" panose="02040503050406030204" pitchFamily="18" charset="0"/>
              <a:ea typeface="ＭＳ Ｐゴシック" panose="020B0600070205080204" pitchFamily="34" charset="-128"/>
              <a:cs typeface="Arial" panose="020B0604020202020204" pitchFamily="34" charset="0"/>
            </a:endParaRPr>
          </a:p>
        </p:txBody>
      </p:sp>
      <p:sp>
        <p:nvSpPr>
          <p:cNvPr id="2" name="Title 1"/>
          <p:cNvSpPr>
            <a:spLocks noGrp="1"/>
          </p:cNvSpPr>
          <p:nvPr>
            <p:ph type="title"/>
          </p:nvPr>
        </p:nvSpPr>
        <p:spPr>
          <a:xfrm>
            <a:off x="0" y="274638"/>
            <a:ext cx="916033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
        <p:nvSpPr>
          <p:cNvPr id="3" name="TextBox 2"/>
          <p:cNvSpPr txBox="1"/>
          <p:nvPr/>
        </p:nvSpPr>
        <p:spPr bwMode="auto">
          <a:xfrm>
            <a:off x="4523015" y="6113616"/>
            <a:ext cx="4620985" cy="584775"/>
          </a:xfrm>
          <a:prstGeom prst="rect">
            <a:avLst/>
          </a:prstGeom>
          <a:noFill/>
          <a:ln w="9525">
            <a:noFill/>
            <a:miter lim="800000"/>
            <a:headEnd/>
            <a:tailEnd/>
          </a:ln>
        </p:spPr>
        <p:txBody>
          <a:bodyPr wrap="square" rtlCol="0">
            <a:spAutoFit/>
          </a:bodyPr>
          <a:lstStyle/>
          <a:p>
            <a:r>
              <a:rPr lang="en-US" sz="3200" i="1" dirty="0">
                <a:latin typeface="Cambria" panose="02040503050406030204" pitchFamily="18" charset="0"/>
              </a:rPr>
              <a:t>…and their time variants!</a:t>
            </a:r>
          </a:p>
        </p:txBody>
      </p:sp>
    </p:spTree>
    <p:extLst>
      <p:ext uri="{BB962C8B-B14F-4D97-AF65-F5344CB8AC3E}">
        <p14:creationId xmlns:p14="http://schemas.microsoft.com/office/powerpoint/2010/main" val="380091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animEffect transition="in" filter="wipe(left)">
                                      <p:cBhvr>
                                        <p:cTn id="7" dur="500"/>
                                        <p:tgtEl>
                                          <p:spTgt spid="16387">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2500"/>
                                  </p:stCondLst>
                                  <p:childTnLst>
                                    <p:set>
                                      <p:cBhvr>
                                        <p:cTn id="10" dur="1" fill="hold">
                                          <p:stCondLst>
                                            <p:cond delay="0"/>
                                          </p:stCondLst>
                                        </p:cTn>
                                        <p:tgtEl>
                                          <p:spTgt spid="16387">
                                            <p:txEl>
                                              <p:pRg st="2" end="2"/>
                                            </p:txEl>
                                          </p:spTgt>
                                        </p:tgtEl>
                                        <p:attrNameLst>
                                          <p:attrName>style.visibility</p:attrName>
                                        </p:attrNameLst>
                                      </p:cBhvr>
                                      <p:to>
                                        <p:strVal val="visible"/>
                                      </p:to>
                                    </p:set>
                                    <p:animEffect transition="in" filter="wipe(left)">
                                      <p:cBhvr>
                                        <p:cTn id="11" dur="500"/>
                                        <p:tgtEl>
                                          <p:spTgt spid="16387">
                                            <p:txEl>
                                              <p:pRg st="2" end="2"/>
                                            </p:txEl>
                                          </p:spTgt>
                                        </p:tgtEl>
                                      </p:cBhvr>
                                    </p:animEffect>
                                  </p:childTnLst>
                                </p:cTn>
                              </p:par>
                            </p:childTnLst>
                          </p:cTn>
                        </p:par>
                        <p:par>
                          <p:cTn id="12" fill="hold">
                            <p:stCondLst>
                              <p:cond delay="3500"/>
                            </p:stCondLst>
                            <p:childTnLst>
                              <p:par>
                                <p:cTn id="13" presetID="22" presetClass="entr" presetSubtype="8" fill="hold" nodeType="afterEffect">
                                  <p:stCondLst>
                                    <p:cond delay="2500"/>
                                  </p:stCondLst>
                                  <p:childTnLst>
                                    <p:set>
                                      <p:cBhvr>
                                        <p:cTn id="14" dur="1" fill="hold">
                                          <p:stCondLst>
                                            <p:cond delay="0"/>
                                          </p:stCondLst>
                                        </p:cTn>
                                        <p:tgtEl>
                                          <p:spTgt spid="16387">
                                            <p:txEl>
                                              <p:pRg st="3" end="3"/>
                                            </p:txEl>
                                          </p:spTgt>
                                        </p:tgtEl>
                                        <p:attrNameLst>
                                          <p:attrName>style.visibility</p:attrName>
                                        </p:attrNameLst>
                                      </p:cBhvr>
                                      <p:to>
                                        <p:strVal val="visible"/>
                                      </p:to>
                                    </p:set>
                                    <p:animEffect transition="in" filter="wipe(left)">
                                      <p:cBhvr>
                                        <p:cTn id="15" dur="500"/>
                                        <p:tgtEl>
                                          <p:spTgt spid="16387">
                                            <p:txEl>
                                              <p:pRg st="3" end="3"/>
                                            </p:txEl>
                                          </p:spTgt>
                                        </p:tgtEl>
                                      </p:cBhvr>
                                    </p:animEffect>
                                  </p:childTnLst>
                                </p:cTn>
                              </p:par>
                            </p:childTnLst>
                          </p:cTn>
                        </p:par>
                        <p:par>
                          <p:cTn id="16" fill="hold">
                            <p:stCondLst>
                              <p:cond delay="6500"/>
                            </p:stCondLst>
                            <p:childTnLst>
                              <p:par>
                                <p:cTn id="17" presetID="22" presetClass="entr" presetSubtype="8" fill="hold" nodeType="afterEffect">
                                  <p:stCondLst>
                                    <p:cond delay="2500"/>
                                  </p:stCondLst>
                                  <p:childTnLst>
                                    <p:set>
                                      <p:cBhvr>
                                        <p:cTn id="18" dur="1" fill="hold">
                                          <p:stCondLst>
                                            <p:cond delay="0"/>
                                          </p:stCondLst>
                                        </p:cTn>
                                        <p:tgtEl>
                                          <p:spTgt spid="16387">
                                            <p:txEl>
                                              <p:pRg st="4" end="4"/>
                                            </p:txEl>
                                          </p:spTgt>
                                        </p:tgtEl>
                                        <p:attrNameLst>
                                          <p:attrName>style.visibility</p:attrName>
                                        </p:attrNameLst>
                                      </p:cBhvr>
                                      <p:to>
                                        <p:strVal val="visible"/>
                                      </p:to>
                                    </p:set>
                                    <p:animEffect transition="in" filter="wipe(left)">
                                      <p:cBhvr>
                                        <p:cTn id="19" dur="500"/>
                                        <p:tgtEl>
                                          <p:spTgt spid="16387">
                                            <p:txEl>
                                              <p:pRg st="4" end="4"/>
                                            </p:txEl>
                                          </p:spTgt>
                                        </p:tgtEl>
                                      </p:cBhvr>
                                    </p:animEffect>
                                  </p:childTnLst>
                                </p:cTn>
                              </p:par>
                            </p:childTnLst>
                          </p:cTn>
                        </p:par>
                        <p:par>
                          <p:cTn id="20" fill="hold">
                            <p:stCondLst>
                              <p:cond delay="9500"/>
                            </p:stCondLst>
                            <p:childTnLst>
                              <p:par>
                                <p:cTn id="21" presetID="22" presetClass="entr" presetSubtype="8" fill="hold" nodeType="afterEffect">
                                  <p:stCondLst>
                                    <p:cond delay="2500"/>
                                  </p:stCondLst>
                                  <p:childTnLst>
                                    <p:set>
                                      <p:cBhvr>
                                        <p:cTn id="22" dur="1" fill="hold">
                                          <p:stCondLst>
                                            <p:cond delay="0"/>
                                          </p:stCondLst>
                                        </p:cTn>
                                        <p:tgtEl>
                                          <p:spTgt spid="16387">
                                            <p:txEl>
                                              <p:pRg st="5" end="5"/>
                                            </p:txEl>
                                          </p:spTgt>
                                        </p:tgtEl>
                                        <p:attrNameLst>
                                          <p:attrName>style.visibility</p:attrName>
                                        </p:attrNameLst>
                                      </p:cBhvr>
                                      <p:to>
                                        <p:strVal val="visible"/>
                                      </p:to>
                                    </p:set>
                                    <p:animEffect transition="in" filter="wipe(left)">
                                      <p:cBhvr>
                                        <p:cTn id="23" dur="500"/>
                                        <p:tgtEl>
                                          <p:spTgt spid="16387">
                                            <p:txEl>
                                              <p:pRg st="5" end="5"/>
                                            </p:txEl>
                                          </p:spTgt>
                                        </p:tgtEl>
                                      </p:cBhvr>
                                    </p:animEffect>
                                  </p:childTnLst>
                                </p:cTn>
                              </p:par>
                            </p:childTnLst>
                          </p:cTn>
                        </p:par>
                        <p:par>
                          <p:cTn id="24" fill="hold">
                            <p:stCondLst>
                              <p:cond delay="12500"/>
                            </p:stCondLst>
                            <p:childTnLst>
                              <p:par>
                                <p:cTn id="25" presetID="22" presetClass="entr" presetSubtype="8" fill="hold" nodeType="afterEffect">
                                  <p:stCondLst>
                                    <p:cond delay="2500"/>
                                  </p:stCondLst>
                                  <p:childTnLst>
                                    <p:set>
                                      <p:cBhvr>
                                        <p:cTn id="26" dur="1" fill="hold">
                                          <p:stCondLst>
                                            <p:cond delay="0"/>
                                          </p:stCondLst>
                                        </p:cTn>
                                        <p:tgtEl>
                                          <p:spTgt spid="16387">
                                            <p:txEl>
                                              <p:pRg st="6" end="6"/>
                                            </p:txEl>
                                          </p:spTgt>
                                        </p:tgtEl>
                                        <p:attrNameLst>
                                          <p:attrName>style.visibility</p:attrName>
                                        </p:attrNameLst>
                                      </p:cBhvr>
                                      <p:to>
                                        <p:strVal val="visible"/>
                                      </p:to>
                                    </p:set>
                                    <p:animEffect transition="in" filter="wipe(left)">
                                      <p:cBhvr>
                                        <p:cTn id="27" dur="500"/>
                                        <p:tgtEl>
                                          <p:spTgt spid="16387">
                                            <p:txEl>
                                              <p:pRg st="6" end="6"/>
                                            </p:txEl>
                                          </p:spTgt>
                                        </p:tgtEl>
                                      </p:cBhvr>
                                    </p:animEffect>
                                  </p:childTnLst>
                                </p:cTn>
                              </p:par>
                            </p:childTnLst>
                          </p:cTn>
                        </p:par>
                        <p:par>
                          <p:cTn id="28" fill="hold">
                            <p:stCondLst>
                              <p:cond delay="15500"/>
                            </p:stCondLst>
                            <p:childTnLst>
                              <p:par>
                                <p:cTn id="29" presetID="10" presetClass="entr" presetSubtype="0" fill="hold" grpId="0" nodeType="afterEffect">
                                  <p:stCondLst>
                                    <p:cond delay="20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279530"/>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Intra-Frame Deformation Model o</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IFDM</a:t>
            </a:r>
            <a:r>
              <a:rPr kumimoji="0"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2022</a:t>
            </a: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140285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object 81"/>
          <p:cNvSpPr txBox="1"/>
          <p:nvPr/>
        </p:nvSpPr>
        <p:spPr>
          <a:xfrm>
            <a:off x="285121" y="1336438"/>
            <a:ext cx="7161907" cy="443711"/>
          </a:xfrm>
          <a:prstGeom prst="rect">
            <a:avLst/>
          </a:prstGeom>
        </p:spPr>
        <p:txBody>
          <a:bodyPr vert="horz" wrap="square" lIns="0" tIns="12700" rIns="0" bIns="0" rtlCol="0">
            <a:spAutoFit/>
          </a:bodyPr>
          <a:lstStyle/>
          <a:p>
            <a:pPr marL="12700" marR="0" lvl="0" indent="0" algn="ctr" defTabSz="457200" rtl="0" eaLnBrk="1" fontAlgn="base" latinLnBrk="0" hangingPunct="1">
              <a:lnSpc>
                <a:spcPct val="100000"/>
              </a:lnSpc>
              <a:spcBef>
                <a:spcPts val="100"/>
              </a:spcBef>
              <a:spcAft>
                <a:spcPct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Longitude </a:t>
            </a:r>
            <a:r>
              <a:rPr kumimoji="0" sz="2800" b="0" i="0" u="none" strike="noStrike" kern="1200" cap="none" spc="-1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(Easting) History </a:t>
            </a:r>
            <a:r>
              <a:rPr kumimoji="0" sz="2800" b="0" i="0" u="none" strike="noStrike" kern="1200" cap="none" spc="-5"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a:t>
            </a:r>
            <a:r>
              <a:rPr kumimoji="0" sz="2800" b="0" i="0" u="none" strike="noStrike" kern="1200" cap="none" spc="-3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2800" b="0" i="0" u="none" strike="noStrike" kern="1200" cap="none" spc="-5"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DI4044</a:t>
            </a:r>
            <a:endParaRPr kumimoji="0"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p:txBody>
      </p:sp>
      <p:sp>
        <p:nvSpPr>
          <p:cNvPr id="87" name="object 87"/>
          <p:cNvSpPr txBox="1"/>
          <p:nvPr/>
        </p:nvSpPr>
        <p:spPr>
          <a:xfrm>
            <a:off x="6839514" y="5611972"/>
            <a:ext cx="2110584" cy="874598"/>
          </a:xfrm>
          <a:prstGeom prst="rect">
            <a:avLst/>
          </a:prstGeom>
        </p:spPr>
        <p:txBody>
          <a:bodyPr vert="horz" wrap="square" lIns="0" tIns="12700" rIns="0" bIns="0" rtlCol="0">
            <a:spAutoFit/>
          </a:bodyPr>
          <a:lstStyle/>
          <a:p>
            <a:pPr marL="12700" marR="5080" lvl="0" indent="0" algn="l" defTabSz="457200" rtl="0" eaLnBrk="1" fontAlgn="base" latinLnBrk="0" hangingPunct="1">
              <a:lnSpc>
                <a:spcPct val="100000"/>
              </a:lnSpc>
              <a:spcBef>
                <a:spcPts val="100"/>
              </a:spcBef>
              <a:spcAft>
                <a:spcPct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a:ea typeface="ＭＳ Ｐゴシック" pitchFamily="34" charset="-128"/>
                <a:cs typeface="Calibri"/>
              </a:rPr>
              <a:t>BLUE IS ITRF COORDINATE</a:t>
            </a:r>
            <a:endParaRPr kumimoji="0" sz="2800" b="0" i="0" u="none" strike="noStrike" kern="1200" cap="none" spc="0" normalizeH="0" baseline="0" noProof="0" dirty="0">
              <a:ln>
                <a:noFill/>
              </a:ln>
              <a:solidFill>
                <a:srgbClr val="00B0F0"/>
              </a:solidFill>
              <a:effectLst/>
              <a:uLnTx/>
              <a:uFillTx/>
              <a:latin typeface="Calibri"/>
              <a:ea typeface="ＭＳ Ｐゴシック" pitchFamily="34" charset="-128"/>
              <a:cs typeface="Calibri"/>
            </a:endParaRPr>
          </a:p>
        </p:txBody>
      </p:sp>
      <p:sp>
        <p:nvSpPr>
          <p:cNvPr id="90" name="object 90"/>
          <p:cNvSpPr txBox="1"/>
          <p:nvPr/>
        </p:nvSpPr>
        <p:spPr>
          <a:xfrm>
            <a:off x="6902321" y="2009814"/>
            <a:ext cx="2110586" cy="1318310"/>
          </a:xfrm>
          <a:prstGeom prst="rect">
            <a:avLst/>
          </a:prstGeom>
        </p:spPr>
        <p:txBody>
          <a:bodyPr vert="horz" wrap="square" lIns="0" tIns="12700" rIns="0" bIns="0" rtlCol="0">
            <a:spAutoFit/>
          </a:bodyPr>
          <a:lstStyle/>
          <a:p>
            <a:pPr marL="12700" marR="133985" lvl="0" indent="0" algn="l" defTabSz="457200" rtl="0" eaLnBrk="1" fontAlgn="base" latinLnBrk="0" hangingPunct="1">
              <a:lnSpc>
                <a:spcPct val="100000"/>
              </a:lnSpc>
              <a:spcBef>
                <a:spcPts val="1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ＭＳ Ｐゴシック" pitchFamily="34" charset="-128"/>
                <a:cs typeface="Calibri"/>
              </a:rPr>
              <a:t>RED IS NATRF2022</a:t>
            </a:r>
          </a:p>
          <a:p>
            <a:pPr marL="12700" marR="133985" lvl="0" indent="0" algn="l" defTabSz="457200" rtl="0" eaLnBrk="1" fontAlgn="base" latinLnBrk="0" hangingPunct="1">
              <a:lnSpc>
                <a:spcPct val="100000"/>
              </a:lnSpc>
              <a:spcBef>
                <a:spcPts val="1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ＭＳ Ｐゴシック" pitchFamily="34" charset="-128"/>
                <a:cs typeface="Calibri"/>
              </a:rPr>
              <a:t>COORDINATE</a:t>
            </a:r>
            <a:endParaRPr kumimoji="0" sz="2800" b="0" i="0" u="none" strike="noStrike" kern="1200" cap="none" spc="0" normalizeH="0" baseline="0" noProof="0" dirty="0">
              <a:ln>
                <a:noFill/>
              </a:ln>
              <a:solidFill>
                <a:srgbClr val="FF0000"/>
              </a:solidFill>
              <a:effectLst/>
              <a:uLnTx/>
              <a:uFillTx/>
              <a:latin typeface="Calibri"/>
              <a:ea typeface="ＭＳ Ｐゴシック" pitchFamily="34" charset="-128"/>
              <a:cs typeface="Calibri"/>
            </a:endParaRPr>
          </a:p>
        </p:txBody>
      </p:sp>
      <p:sp>
        <p:nvSpPr>
          <p:cNvPr id="3" name="object 3"/>
          <p:cNvSpPr/>
          <p:nvPr/>
        </p:nvSpPr>
        <p:spPr>
          <a:xfrm>
            <a:off x="600595" y="597987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 name="object 4"/>
          <p:cNvSpPr/>
          <p:nvPr/>
        </p:nvSpPr>
        <p:spPr>
          <a:xfrm>
            <a:off x="600595" y="5611972"/>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object 5"/>
          <p:cNvSpPr/>
          <p:nvPr/>
        </p:nvSpPr>
        <p:spPr>
          <a:xfrm>
            <a:off x="600595" y="524406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 name="object 6"/>
          <p:cNvSpPr/>
          <p:nvPr/>
        </p:nvSpPr>
        <p:spPr>
          <a:xfrm>
            <a:off x="600595" y="4876163"/>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 name="object 7"/>
          <p:cNvSpPr/>
          <p:nvPr/>
        </p:nvSpPr>
        <p:spPr>
          <a:xfrm>
            <a:off x="600595" y="4508258"/>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 name="object 8"/>
          <p:cNvSpPr/>
          <p:nvPr/>
        </p:nvSpPr>
        <p:spPr>
          <a:xfrm>
            <a:off x="600595" y="4140353"/>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 name="object 9"/>
          <p:cNvSpPr/>
          <p:nvPr/>
        </p:nvSpPr>
        <p:spPr>
          <a:xfrm>
            <a:off x="600595" y="3772448"/>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 name="object 10"/>
          <p:cNvSpPr/>
          <p:nvPr/>
        </p:nvSpPr>
        <p:spPr>
          <a:xfrm>
            <a:off x="600595" y="3404542"/>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 name="object 11"/>
          <p:cNvSpPr/>
          <p:nvPr/>
        </p:nvSpPr>
        <p:spPr>
          <a:xfrm>
            <a:off x="600595" y="303663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 name="object 12"/>
          <p:cNvSpPr/>
          <p:nvPr/>
        </p:nvSpPr>
        <p:spPr>
          <a:xfrm>
            <a:off x="600595" y="2666955"/>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 name="object 13"/>
          <p:cNvSpPr/>
          <p:nvPr/>
        </p:nvSpPr>
        <p:spPr>
          <a:xfrm>
            <a:off x="600595" y="2299051"/>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 name="object 14"/>
          <p:cNvSpPr/>
          <p:nvPr/>
        </p:nvSpPr>
        <p:spPr>
          <a:xfrm>
            <a:off x="600595" y="1931146"/>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 name="object 15"/>
          <p:cNvSpPr/>
          <p:nvPr/>
        </p:nvSpPr>
        <p:spPr>
          <a:xfrm>
            <a:off x="147147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 name="object 16"/>
          <p:cNvSpPr/>
          <p:nvPr/>
        </p:nvSpPr>
        <p:spPr>
          <a:xfrm>
            <a:off x="2342367"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7" name="object 17"/>
          <p:cNvSpPr/>
          <p:nvPr/>
        </p:nvSpPr>
        <p:spPr>
          <a:xfrm>
            <a:off x="3213252"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 name="object 18"/>
          <p:cNvSpPr/>
          <p:nvPr/>
        </p:nvSpPr>
        <p:spPr>
          <a:xfrm>
            <a:off x="408413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 name="object 19"/>
          <p:cNvSpPr/>
          <p:nvPr/>
        </p:nvSpPr>
        <p:spPr>
          <a:xfrm>
            <a:off x="4956801"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 name="object 20"/>
          <p:cNvSpPr/>
          <p:nvPr/>
        </p:nvSpPr>
        <p:spPr>
          <a:xfrm>
            <a:off x="582768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 name="object 21"/>
          <p:cNvSpPr/>
          <p:nvPr/>
        </p:nvSpPr>
        <p:spPr>
          <a:xfrm>
            <a:off x="6698575"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 name="object 22"/>
          <p:cNvSpPr/>
          <p:nvPr/>
        </p:nvSpPr>
        <p:spPr>
          <a:xfrm>
            <a:off x="600593" y="1931148"/>
            <a:ext cx="0" cy="4049323"/>
          </a:xfrm>
          <a:custGeom>
            <a:avLst/>
            <a:gdLst/>
            <a:ahLst/>
            <a:cxnLst/>
            <a:rect l="l" t="t" r="r" b="b"/>
            <a:pathLst>
              <a:path h="3472179">
                <a:moveTo>
                  <a:pt x="0" y="3471672"/>
                </a:moveTo>
                <a:lnTo>
                  <a:pt x="0" y="0"/>
                </a:lnTo>
              </a:path>
            </a:pathLst>
          </a:custGeom>
          <a:ln w="9144">
            <a:solidFill>
              <a:srgbClr val="BEBEBE"/>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3" name="object 23"/>
          <p:cNvSpPr/>
          <p:nvPr/>
        </p:nvSpPr>
        <p:spPr>
          <a:xfrm>
            <a:off x="600595" y="5979877"/>
            <a:ext cx="6098425" cy="0"/>
          </a:xfrm>
          <a:custGeom>
            <a:avLst/>
            <a:gdLst/>
            <a:ahLst/>
            <a:cxnLst/>
            <a:rect l="l" t="t" r="r" b="b"/>
            <a:pathLst>
              <a:path w="5229225">
                <a:moveTo>
                  <a:pt x="0" y="0"/>
                </a:moveTo>
                <a:lnTo>
                  <a:pt x="5228844" y="0"/>
                </a:lnTo>
              </a:path>
            </a:pathLst>
          </a:custGeom>
          <a:ln w="9144">
            <a:solidFill>
              <a:srgbClr val="BEBEBE"/>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 name="object 24"/>
          <p:cNvSpPr/>
          <p:nvPr/>
        </p:nvSpPr>
        <p:spPr>
          <a:xfrm>
            <a:off x="1482143" y="2583423"/>
            <a:ext cx="0" cy="165883"/>
          </a:xfrm>
          <a:custGeom>
            <a:avLst/>
            <a:gdLst/>
            <a:ahLst/>
            <a:cxnLst/>
            <a:rect l="l" t="t" r="r" b="b"/>
            <a:pathLst>
              <a:path h="142239">
                <a:moveTo>
                  <a:pt x="0" y="0"/>
                </a:moveTo>
                <a:lnTo>
                  <a:pt x="0" y="141731"/>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 name="object 25"/>
          <p:cNvSpPr/>
          <p:nvPr/>
        </p:nvSpPr>
        <p:spPr>
          <a:xfrm>
            <a:off x="1482143" y="2418132"/>
            <a:ext cx="0" cy="165883"/>
          </a:xfrm>
          <a:custGeom>
            <a:avLst/>
            <a:gdLst/>
            <a:ahLst/>
            <a:cxnLst/>
            <a:rect l="l" t="t" r="r" b="b"/>
            <a:pathLst>
              <a:path h="142239">
                <a:moveTo>
                  <a:pt x="0" y="141732"/>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6" name="object 26"/>
          <p:cNvSpPr/>
          <p:nvPr/>
        </p:nvSpPr>
        <p:spPr>
          <a:xfrm>
            <a:off x="1448377" y="2748713"/>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7" name="object 27"/>
          <p:cNvSpPr/>
          <p:nvPr/>
        </p:nvSpPr>
        <p:spPr>
          <a:xfrm>
            <a:off x="1448377" y="241813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8" name="object 28"/>
          <p:cNvSpPr/>
          <p:nvPr/>
        </p:nvSpPr>
        <p:spPr>
          <a:xfrm>
            <a:off x="3527838" y="3624932"/>
            <a:ext cx="0" cy="55541"/>
          </a:xfrm>
          <a:custGeom>
            <a:avLst/>
            <a:gdLst/>
            <a:ahLst/>
            <a:cxnLst/>
            <a:rect l="l" t="t" r="r" b="b"/>
            <a:pathLst>
              <a:path h="47625">
                <a:moveTo>
                  <a:pt x="0" y="0"/>
                </a:moveTo>
                <a:lnTo>
                  <a:pt x="0" y="47243"/>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 name="object 29"/>
          <p:cNvSpPr/>
          <p:nvPr/>
        </p:nvSpPr>
        <p:spPr>
          <a:xfrm>
            <a:off x="3527838" y="3568055"/>
            <a:ext cx="0" cy="57022"/>
          </a:xfrm>
          <a:custGeom>
            <a:avLst/>
            <a:gdLst/>
            <a:ahLst/>
            <a:cxnLst/>
            <a:rect l="l" t="t" r="r" b="b"/>
            <a:pathLst>
              <a:path h="48895">
                <a:moveTo>
                  <a:pt x="0" y="48768"/>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0" name="object 30"/>
          <p:cNvSpPr/>
          <p:nvPr/>
        </p:nvSpPr>
        <p:spPr>
          <a:xfrm>
            <a:off x="3494071" y="3680026"/>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1" name="object 31"/>
          <p:cNvSpPr/>
          <p:nvPr/>
        </p:nvSpPr>
        <p:spPr>
          <a:xfrm>
            <a:off x="3494071" y="3568055"/>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2" name="object 32"/>
          <p:cNvSpPr/>
          <p:nvPr/>
        </p:nvSpPr>
        <p:spPr>
          <a:xfrm>
            <a:off x="4183669" y="4243440"/>
            <a:ext cx="0" cy="37767"/>
          </a:xfrm>
          <a:custGeom>
            <a:avLst/>
            <a:gdLst/>
            <a:ahLst/>
            <a:cxnLst/>
            <a:rect l="l" t="t" r="r" b="b"/>
            <a:pathLst>
              <a:path h="32385">
                <a:moveTo>
                  <a:pt x="0" y="0"/>
                </a:moveTo>
                <a:lnTo>
                  <a:pt x="0" y="32004"/>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3" name="object 33"/>
          <p:cNvSpPr/>
          <p:nvPr/>
        </p:nvSpPr>
        <p:spPr>
          <a:xfrm>
            <a:off x="4183669" y="4206116"/>
            <a:ext cx="0" cy="37767"/>
          </a:xfrm>
          <a:custGeom>
            <a:avLst/>
            <a:gdLst/>
            <a:ahLst/>
            <a:cxnLst/>
            <a:rect l="l" t="t" r="r" b="b"/>
            <a:pathLst>
              <a:path h="32385">
                <a:moveTo>
                  <a:pt x="0" y="32003"/>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4" name="object 34"/>
          <p:cNvSpPr/>
          <p:nvPr/>
        </p:nvSpPr>
        <p:spPr>
          <a:xfrm>
            <a:off x="4149902" y="428076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5" name="object 35"/>
          <p:cNvSpPr/>
          <p:nvPr/>
        </p:nvSpPr>
        <p:spPr>
          <a:xfrm>
            <a:off x="4149902" y="4206114"/>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6" name="object 36"/>
          <p:cNvSpPr/>
          <p:nvPr/>
        </p:nvSpPr>
        <p:spPr>
          <a:xfrm>
            <a:off x="6152938" y="5375592"/>
            <a:ext cx="0" cy="128115"/>
          </a:xfrm>
          <a:custGeom>
            <a:avLst/>
            <a:gdLst/>
            <a:ahLst/>
            <a:cxnLst/>
            <a:rect l="l" t="t" r="r" b="b"/>
            <a:pathLst>
              <a:path h="109854">
                <a:moveTo>
                  <a:pt x="0" y="0"/>
                </a:moveTo>
                <a:lnTo>
                  <a:pt x="0" y="109728"/>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7" name="object 37"/>
          <p:cNvSpPr/>
          <p:nvPr/>
        </p:nvSpPr>
        <p:spPr>
          <a:xfrm>
            <a:off x="6152938" y="5245846"/>
            <a:ext cx="0" cy="130337"/>
          </a:xfrm>
          <a:custGeom>
            <a:avLst/>
            <a:gdLst/>
            <a:ahLst/>
            <a:cxnLst/>
            <a:rect l="l" t="t" r="r" b="b"/>
            <a:pathLst>
              <a:path h="111760">
                <a:moveTo>
                  <a:pt x="0" y="111251"/>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8" name="object 38"/>
          <p:cNvSpPr/>
          <p:nvPr/>
        </p:nvSpPr>
        <p:spPr>
          <a:xfrm>
            <a:off x="6119171" y="5503555"/>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9" name="object 39"/>
          <p:cNvSpPr/>
          <p:nvPr/>
        </p:nvSpPr>
        <p:spPr>
          <a:xfrm>
            <a:off x="6119171" y="5245844"/>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0" name="object 40"/>
          <p:cNvSpPr/>
          <p:nvPr/>
        </p:nvSpPr>
        <p:spPr>
          <a:xfrm>
            <a:off x="1482143" y="2583423"/>
            <a:ext cx="0" cy="165883"/>
          </a:xfrm>
          <a:custGeom>
            <a:avLst/>
            <a:gdLst/>
            <a:ahLst/>
            <a:cxnLst/>
            <a:rect l="l" t="t" r="r" b="b"/>
            <a:pathLst>
              <a:path h="142239">
                <a:moveTo>
                  <a:pt x="0" y="0"/>
                </a:moveTo>
                <a:lnTo>
                  <a:pt x="0" y="141731"/>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1" name="object 41"/>
          <p:cNvSpPr/>
          <p:nvPr/>
        </p:nvSpPr>
        <p:spPr>
          <a:xfrm>
            <a:off x="1482143" y="2418132"/>
            <a:ext cx="0" cy="165883"/>
          </a:xfrm>
          <a:custGeom>
            <a:avLst/>
            <a:gdLst/>
            <a:ahLst/>
            <a:cxnLst/>
            <a:rect l="l" t="t" r="r" b="b"/>
            <a:pathLst>
              <a:path h="142239">
                <a:moveTo>
                  <a:pt x="0" y="141732"/>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2" name="object 42"/>
          <p:cNvSpPr/>
          <p:nvPr/>
        </p:nvSpPr>
        <p:spPr>
          <a:xfrm>
            <a:off x="1448377" y="2748713"/>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3" name="object 43"/>
          <p:cNvSpPr/>
          <p:nvPr/>
        </p:nvSpPr>
        <p:spPr>
          <a:xfrm>
            <a:off x="1448377" y="241813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4" name="object 44"/>
          <p:cNvSpPr/>
          <p:nvPr/>
        </p:nvSpPr>
        <p:spPr>
          <a:xfrm>
            <a:off x="3527838" y="2535435"/>
            <a:ext cx="0" cy="55541"/>
          </a:xfrm>
          <a:custGeom>
            <a:avLst/>
            <a:gdLst/>
            <a:ahLst/>
            <a:cxnLst/>
            <a:rect l="l" t="t" r="r" b="b"/>
            <a:pathLst>
              <a:path h="47625">
                <a:moveTo>
                  <a:pt x="0" y="0"/>
                </a:moveTo>
                <a:lnTo>
                  <a:pt x="0" y="47243"/>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5" name="object 45"/>
          <p:cNvSpPr/>
          <p:nvPr/>
        </p:nvSpPr>
        <p:spPr>
          <a:xfrm>
            <a:off x="3527838" y="2480339"/>
            <a:ext cx="0" cy="55541"/>
          </a:xfrm>
          <a:custGeom>
            <a:avLst/>
            <a:gdLst/>
            <a:ahLst/>
            <a:cxnLst/>
            <a:rect l="l" t="t" r="r" b="b"/>
            <a:pathLst>
              <a:path h="47625">
                <a:moveTo>
                  <a:pt x="0" y="47244"/>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6" name="object 46"/>
          <p:cNvSpPr/>
          <p:nvPr/>
        </p:nvSpPr>
        <p:spPr>
          <a:xfrm>
            <a:off x="3494071" y="2590530"/>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7" name="object 47"/>
          <p:cNvSpPr/>
          <p:nvPr/>
        </p:nvSpPr>
        <p:spPr>
          <a:xfrm>
            <a:off x="3494071" y="2480337"/>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8" name="object 48"/>
          <p:cNvSpPr/>
          <p:nvPr/>
        </p:nvSpPr>
        <p:spPr>
          <a:xfrm>
            <a:off x="4183669" y="2805589"/>
            <a:ext cx="0" cy="37767"/>
          </a:xfrm>
          <a:custGeom>
            <a:avLst/>
            <a:gdLst/>
            <a:ahLst/>
            <a:cxnLst/>
            <a:rect l="l" t="t" r="r" b="b"/>
            <a:pathLst>
              <a:path h="32385">
                <a:moveTo>
                  <a:pt x="0" y="0"/>
                </a:moveTo>
                <a:lnTo>
                  <a:pt x="0" y="32003"/>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9" name="object 49"/>
          <p:cNvSpPr/>
          <p:nvPr/>
        </p:nvSpPr>
        <p:spPr>
          <a:xfrm>
            <a:off x="4183669" y="2768264"/>
            <a:ext cx="0" cy="37767"/>
          </a:xfrm>
          <a:custGeom>
            <a:avLst/>
            <a:gdLst/>
            <a:ahLst/>
            <a:cxnLst/>
            <a:rect l="l" t="t" r="r" b="b"/>
            <a:pathLst>
              <a:path h="32385">
                <a:moveTo>
                  <a:pt x="0" y="32004"/>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0" name="object 50"/>
          <p:cNvSpPr/>
          <p:nvPr/>
        </p:nvSpPr>
        <p:spPr>
          <a:xfrm>
            <a:off x="4149902" y="284291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1" name="object 51"/>
          <p:cNvSpPr/>
          <p:nvPr/>
        </p:nvSpPr>
        <p:spPr>
          <a:xfrm>
            <a:off x="4149902" y="2768262"/>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2" name="object 52"/>
          <p:cNvSpPr/>
          <p:nvPr/>
        </p:nvSpPr>
        <p:spPr>
          <a:xfrm>
            <a:off x="6152938" y="2889122"/>
            <a:ext cx="0" cy="128115"/>
          </a:xfrm>
          <a:custGeom>
            <a:avLst/>
            <a:gdLst/>
            <a:ahLst/>
            <a:cxnLst/>
            <a:rect l="l" t="t" r="r" b="b"/>
            <a:pathLst>
              <a:path h="109854">
                <a:moveTo>
                  <a:pt x="0" y="0"/>
                </a:moveTo>
                <a:lnTo>
                  <a:pt x="0" y="109727"/>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3" name="object 53"/>
          <p:cNvSpPr/>
          <p:nvPr/>
        </p:nvSpPr>
        <p:spPr>
          <a:xfrm>
            <a:off x="6152938" y="2759378"/>
            <a:ext cx="0" cy="130337"/>
          </a:xfrm>
          <a:custGeom>
            <a:avLst/>
            <a:gdLst/>
            <a:ahLst/>
            <a:cxnLst/>
            <a:rect l="l" t="t" r="r" b="b"/>
            <a:pathLst>
              <a:path h="111760">
                <a:moveTo>
                  <a:pt x="0" y="111251"/>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4" name="object 54"/>
          <p:cNvSpPr/>
          <p:nvPr/>
        </p:nvSpPr>
        <p:spPr>
          <a:xfrm>
            <a:off x="6119171" y="3017088"/>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5" name="object 55"/>
          <p:cNvSpPr/>
          <p:nvPr/>
        </p:nvSpPr>
        <p:spPr>
          <a:xfrm>
            <a:off x="6119171" y="2759376"/>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6" name="object 56"/>
          <p:cNvSpPr/>
          <p:nvPr/>
        </p:nvSpPr>
        <p:spPr>
          <a:xfrm>
            <a:off x="1481258" y="2584309"/>
            <a:ext cx="4672867" cy="2790390"/>
          </a:xfrm>
          <a:custGeom>
            <a:avLst/>
            <a:gdLst/>
            <a:ahLst/>
            <a:cxnLst/>
            <a:rect l="l" t="t" r="r" b="b"/>
            <a:pathLst>
              <a:path w="4006850" h="2392679">
                <a:moveTo>
                  <a:pt x="0" y="0"/>
                </a:moveTo>
                <a:lnTo>
                  <a:pt x="1755647" y="891539"/>
                </a:lnTo>
                <a:lnTo>
                  <a:pt x="2316480" y="1423415"/>
                </a:lnTo>
                <a:lnTo>
                  <a:pt x="4006596" y="2392679"/>
                </a:lnTo>
              </a:path>
            </a:pathLst>
          </a:custGeom>
          <a:ln w="50292">
            <a:solidFill>
              <a:srgbClr val="00B0F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7" name="object 57"/>
          <p:cNvSpPr/>
          <p:nvPr/>
        </p:nvSpPr>
        <p:spPr>
          <a:xfrm>
            <a:off x="1439490" y="2541508"/>
            <a:ext cx="85311" cy="85311"/>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8" name="object 58"/>
          <p:cNvSpPr/>
          <p:nvPr/>
        </p:nvSpPr>
        <p:spPr>
          <a:xfrm>
            <a:off x="3485183" y="3583018"/>
            <a:ext cx="85310" cy="85311"/>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9" name="object 59"/>
          <p:cNvSpPr/>
          <p:nvPr/>
        </p:nvSpPr>
        <p:spPr>
          <a:xfrm>
            <a:off x="4141015" y="4201524"/>
            <a:ext cx="85311" cy="85311"/>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0" name="object 60"/>
          <p:cNvSpPr/>
          <p:nvPr/>
        </p:nvSpPr>
        <p:spPr>
          <a:xfrm>
            <a:off x="6110281" y="5333675"/>
            <a:ext cx="85310" cy="85311"/>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1" name="object 61"/>
          <p:cNvSpPr/>
          <p:nvPr/>
        </p:nvSpPr>
        <p:spPr>
          <a:xfrm>
            <a:off x="1481258" y="2534547"/>
            <a:ext cx="4672867" cy="353983"/>
          </a:xfrm>
          <a:custGeom>
            <a:avLst/>
            <a:gdLst/>
            <a:ahLst/>
            <a:cxnLst/>
            <a:rect l="l" t="t" r="r" b="b"/>
            <a:pathLst>
              <a:path w="4006850" h="303529">
                <a:moveTo>
                  <a:pt x="0" y="42672"/>
                </a:moveTo>
                <a:lnTo>
                  <a:pt x="1755647" y="0"/>
                </a:lnTo>
                <a:lnTo>
                  <a:pt x="2316480" y="233172"/>
                </a:lnTo>
                <a:lnTo>
                  <a:pt x="4006596" y="303275"/>
                </a:lnTo>
              </a:path>
            </a:pathLst>
          </a:custGeom>
          <a:ln w="50292">
            <a:solidFill>
              <a:srgbClr val="FF000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2" name="object 62"/>
          <p:cNvSpPr/>
          <p:nvPr/>
        </p:nvSpPr>
        <p:spPr>
          <a:xfrm>
            <a:off x="1439490" y="2541508"/>
            <a:ext cx="85311" cy="85311"/>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3" name="object 63"/>
          <p:cNvSpPr/>
          <p:nvPr/>
        </p:nvSpPr>
        <p:spPr>
          <a:xfrm>
            <a:off x="3485183" y="2493521"/>
            <a:ext cx="85310" cy="85311"/>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4" name="object 64"/>
          <p:cNvSpPr/>
          <p:nvPr/>
        </p:nvSpPr>
        <p:spPr>
          <a:xfrm>
            <a:off x="4141015" y="2763673"/>
            <a:ext cx="85311" cy="85311"/>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5" name="object 65"/>
          <p:cNvSpPr/>
          <p:nvPr/>
        </p:nvSpPr>
        <p:spPr>
          <a:xfrm>
            <a:off x="6110281" y="2847208"/>
            <a:ext cx="85310" cy="85311"/>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6" name="object 66"/>
          <p:cNvSpPr/>
          <p:nvPr/>
        </p:nvSpPr>
        <p:spPr>
          <a:xfrm>
            <a:off x="1481258" y="2534547"/>
            <a:ext cx="4672867" cy="2820753"/>
          </a:xfrm>
          <a:custGeom>
            <a:avLst/>
            <a:gdLst/>
            <a:ahLst/>
            <a:cxnLst/>
            <a:rect l="l" t="t" r="r" b="b"/>
            <a:pathLst>
              <a:path w="4006850" h="2418715">
                <a:moveTo>
                  <a:pt x="0" y="0"/>
                </a:moveTo>
                <a:lnTo>
                  <a:pt x="4006596" y="2418588"/>
                </a:lnTo>
              </a:path>
            </a:pathLst>
          </a:custGeom>
          <a:ln w="38100">
            <a:solidFill>
              <a:srgbClr val="4F81BC"/>
            </a:solidFill>
            <a:prstDash val="dot"/>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sng"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
        <p:nvSpPr>
          <p:cNvPr id="67" name="object 67"/>
          <p:cNvSpPr/>
          <p:nvPr/>
        </p:nvSpPr>
        <p:spPr>
          <a:xfrm>
            <a:off x="1481258" y="2534545"/>
            <a:ext cx="4672867" cy="334728"/>
          </a:xfrm>
          <a:custGeom>
            <a:avLst/>
            <a:gdLst/>
            <a:ahLst/>
            <a:cxnLst/>
            <a:rect l="l" t="t" r="r" b="b"/>
            <a:pathLst>
              <a:path w="4006850" h="287020">
                <a:moveTo>
                  <a:pt x="0" y="0"/>
                </a:moveTo>
                <a:lnTo>
                  <a:pt x="4006596" y="286512"/>
                </a:lnTo>
              </a:path>
            </a:pathLst>
          </a:custGeom>
          <a:ln w="38100">
            <a:solidFill>
              <a:srgbClr val="C0504D"/>
            </a:solidFill>
            <a:prstDash val="dot"/>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8" name="object 68"/>
          <p:cNvSpPr txBox="1"/>
          <p:nvPr/>
        </p:nvSpPr>
        <p:spPr>
          <a:xfrm>
            <a:off x="1693055" y="4270987"/>
            <a:ext cx="2788169" cy="320601"/>
          </a:xfrm>
          <a:prstGeom prst="rect">
            <a:avLst/>
          </a:prstGeom>
        </p:spPr>
        <p:txBody>
          <a:bodyPr vert="horz" wrap="square" lIns="0" tIns="12700" rIns="0" bIns="0" rtlCol="0">
            <a:spAutoFit/>
          </a:bodyPr>
          <a:lstStyle/>
          <a:p>
            <a:pPr marL="12700" marR="0" lvl="0" indent="0" algn="l" defTabSz="457200" rtl="0" eaLnBrk="1" fontAlgn="base" latinLnBrk="0" hangingPunct="1">
              <a:lnSpc>
                <a:spcPct val="100000"/>
              </a:lnSpc>
              <a:spcBef>
                <a:spcPts val="100"/>
              </a:spcBef>
              <a:spcAft>
                <a:spcPct val="0"/>
              </a:spcAft>
              <a:buClrTx/>
              <a:buSzTx/>
              <a:buFontTx/>
              <a:buNone/>
              <a:tabLst/>
              <a:defRPr/>
            </a:pPr>
            <a:r>
              <a:rPr kumimoji="0" sz="2000" b="0" i="0" u="none" strike="noStrike" kern="1200" cap="none" spc="-25" normalizeH="0" baseline="0" noProof="0" dirty="0">
                <a:ln>
                  <a:noFill/>
                </a:ln>
                <a:solidFill>
                  <a:srgbClr val="585858"/>
                </a:solidFill>
                <a:effectLst/>
                <a:uLnTx/>
                <a:uFillTx/>
                <a:latin typeface="Calibri"/>
                <a:ea typeface="ＭＳ Ｐゴシック" pitchFamily="34" charset="-128"/>
                <a:cs typeface="Calibri"/>
              </a:rPr>
              <a:t>Trend: </a:t>
            </a:r>
            <a:r>
              <a:rPr kumimoji="0" sz="2000" b="0" i="0" u="none" strike="noStrike" kern="1200" cap="none" spc="-5" normalizeH="0" baseline="0" noProof="0" dirty="0">
                <a:ln>
                  <a:noFill/>
                </a:ln>
                <a:solidFill>
                  <a:srgbClr val="585858"/>
                </a:solidFill>
                <a:effectLst/>
                <a:uLnTx/>
                <a:uFillTx/>
                <a:latin typeface="Calibri"/>
                <a:ea typeface="ＭＳ Ｐゴシック" pitchFamily="34" charset="-128"/>
                <a:cs typeface="Calibri"/>
              </a:rPr>
              <a:t>-14.3 </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mm /</a:t>
            </a:r>
            <a:r>
              <a:rPr kumimoji="0" sz="2000" b="0" i="0" u="none" strike="noStrike" kern="1200" cap="none" spc="-65" normalizeH="0" baseline="0" noProof="0" dirty="0">
                <a:ln>
                  <a:noFill/>
                </a:ln>
                <a:solidFill>
                  <a:srgbClr val="585858"/>
                </a:solidFill>
                <a:effectLst/>
                <a:uLnTx/>
                <a:uFillTx/>
                <a:latin typeface="Calibri"/>
                <a:ea typeface="ＭＳ Ｐゴシック" pitchFamily="34" charset="-128"/>
                <a:cs typeface="Calibri"/>
              </a:rPr>
              <a:t> </a:t>
            </a:r>
            <a:r>
              <a:rPr kumimoji="0" sz="2000" b="0" i="0" u="none" strike="noStrike" kern="1200" cap="none" spc="-5" normalizeH="0" baseline="0" noProof="0" dirty="0">
                <a:ln>
                  <a:noFill/>
                </a:ln>
                <a:solidFill>
                  <a:srgbClr val="585858"/>
                </a:solidFill>
                <a:effectLst/>
                <a:uLnTx/>
                <a:uFillTx/>
                <a:latin typeface="Calibri"/>
                <a:ea typeface="ＭＳ Ｐゴシック" pitchFamily="34" charset="-128"/>
                <a:cs typeface="Calibri"/>
              </a:rPr>
              <a:t>year</a:t>
            </a:r>
            <a:endParaRPr kumimoji="0" sz="2000" b="0" i="0" u="none" strike="noStrike" kern="1200" cap="none" spc="0" normalizeH="0" baseline="0" noProof="0" dirty="0">
              <a:ln>
                <a:noFill/>
              </a:ln>
              <a:solidFill>
                <a:prstClr val="black"/>
              </a:solidFill>
              <a:effectLst/>
              <a:uLnTx/>
              <a:uFillTx/>
              <a:latin typeface="Calibri"/>
              <a:ea typeface="ＭＳ Ｐゴシック" pitchFamily="34" charset="-128"/>
              <a:cs typeface="Calibri"/>
            </a:endParaRPr>
          </a:p>
        </p:txBody>
      </p:sp>
      <p:sp>
        <p:nvSpPr>
          <p:cNvPr id="69" name="object 69"/>
          <p:cNvSpPr txBox="1"/>
          <p:nvPr/>
        </p:nvSpPr>
        <p:spPr>
          <a:xfrm>
            <a:off x="2201873" y="2005797"/>
            <a:ext cx="3405787" cy="289823"/>
          </a:xfrm>
          <a:prstGeom prst="rect">
            <a:avLst/>
          </a:prstGeom>
        </p:spPr>
        <p:txBody>
          <a:bodyPr vert="horz" wrap="square" lIns="0" tIns="12700" rIns="0" bIns="0" rtlCol="0">
            <a:spAutoFit/>
          </a:bodyPr>
          <a:lstStyle/>
          <a:p>
            <a:pPr marL="12700" marR="0" lvl="0" indent="0" algn="l" defTabSz="457200" rtl="0" eaLnBrk="1" fontAlgn="base" latinLnBrk="0" hangingPunct="1">
              <a:lnSpc>
                <a:spcPct val="100000"/>
              </a:lnSpc>
              <a:spcBef>
                <a:spcPts val="100"/>
              </a:spcBef>
              <a:spcAft>
                <a:spcPct val="0"/>
              </a:spcAft>
              <a:buClrTx/>
              <a:buSzTx/>
              <a:buFontTx/>
              <a:buNone/>
              <a:tabLst/>
              <a:defRPr/>
            </a:pPr>
            <a:r>
              <a:rPr kumimoji="0" sz="1800" b="0" i="0" u="none" strike="noStrike" kern="1200" cap="none" spc="-25" normalizeH="0" baseline="0" noProof="0" dirty="0">
                <a:ln>
                  <a:noFill/>
                </a:ln>
                <a:solidFill>
                  <a:srgbClr val="585858"/>
                </a:solidFill>
                <a:effectLst/>
                <a:uLnTx/>
                <a:uFillTx/>
                <a:latin typeface="Calibri"/>
                <a:ea typeface="ＭＳ Ｐゴシック" pitchFamily="34" charset="-128"/>
                <a:cs typeface="Calibri"/>
              </a:rPr>
              <a:t>Trend: </a:t>
            </a:r>
            <a:r>
              <a:rPr kumimoji="0" sz="18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-1.7 mm / </a:t>
            </a:r>
            <a:r>
              <a:rPr kumimoji="0" sz="18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year</a:t>
            </a:r>
            <a:endParaRPr kumimoji="0" sz="1800" b="0" i="0" u="none" strike="noStrike" kern="1200" cap="none" spc="0" normalizeH="0" baseline="0" noProof="0" dirty="0">
              <a:ln>
                <a:noFill/>
              </a:ln>
              <a:solidFill>
                <a:prstClr val="black"/>
              </a:solidFill>
              <a:effectLst/>
              <a:uLnTx/>
              <a:uFillTx/>
              <a:latin typeface="Calibri"/>
              <a:ea typeface="ＭＳ Ｐゴシック" pitchFamily="34" charset="-128"/>
              <a:cs typeface="Calibri"/>
            </a:endParaRPr>
          </a:p>
        </p:txBody>
      </p:sp>
      <p:sp>
        <p:nvSpPr>
          <p:cNvPr id="80" name="object 80"/>
          <p:cNvSpPr txBox="1"/>
          <p:nvPr/>
        </p:nvSpPr>
        <p:spPr>
          <a:xfrm>
            <a:off x="285119" y="6140668"/>
            <a:ext cx="6730854" cy="320601"/>
          </a:xfrm>
          <a:prstGeom prst="rect">
            <a:avLst/>
          </a:prstGeom>
        </p:spPr>
        <p:txBody>
          <a:bodyPr vert="horz" wrap="square" lIns="0" tIns="12700" rIns="0" bIns="0" rtlCol="0">
            <a:spAutoFit/>
          </a:bodyPr>
          <a:lstStyle/>
          <a:p>
            <a:pPr marL="12700" marR="0" lvl="0" indent="0" algn="l" defTabSz="457200" rtl="0" eaLnBrk="1" fontAlgn="base" latinLnBrk="0" hangingPunct="1">
              <a:lnSpc>
                <a:spcPct val="100000"/>
              </a:lnSpc>
              <a:spcBef>
                <a:spcPts val="100"/>
              </a:spcBef>
              <a:spcAft>
                <a:spcPct val="0"/>
              </a:spcAft>
              <a:buClrTx/>
              <a:buSzTx/>
              <a:buFontTx/>
              <a:buNone/>
              <a:tabLst>
                <a:tab pos="759460" algn="l"/>
                <a:tab pos="1506855" algn="l"/>
                <a:tab pos="2253615" algn="l"/>
                <a:tab pos="3001010" algn="l"/>
                <a:tab pos="3748404" algn="l"/>
                <a:tab pos="4495800" algn="l"/>
                <a:tab pos="5243195" algn="l"/>
              </a:tabLst>
              <a:defRPr/>
            </a:pP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004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006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008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1</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012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014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016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018</a:t>
            </a:r>
            <a:endParaRPr kumimoji="0" sz="2000" b="0" i="0" u="none" strike="noStrike" kern="1200" cap="none" spc="0" normalizeH="0" baseline="0" noProof="0">
              <a:ln>
                <a:noFill/>
              </a:ln>
              <a:solidFill>
                <a:prstClr val="black"/>
              </a:solidFill>
              <a:effectLst/>
              <a:uLnTx/>
              <a:uFillTx/>
              <a:latin typeface="Calibri"/>
              <a:ea typeface="ＭＳ Ｐゴシック" pitchFamily="34" charset="-128"/>
              <a:cs typeface="Calibri"/>
            </a:endParaRPr>
          </a:p>
        </p:txBody>
      </p:sp>
      <p:sp>
        <p:nvSpPr>
          <p:cNvPr id="74" name="TextBox 73"/>
          <p:cNvSpPr txBox="1"/>
          <p:nvPr/>
        </p:nvSpPr>
        <p:spPr>
          <a:xfrm>
            <a:off x="6927256" y="3561179"/>
            <a:ext cx="2311454" cy="1792109"/>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32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Still Some Drift…</a:t>
            </a:r>
          </a:p>
        </p:txBody>
      </p:sp>
      <p:cxnSp>
        <p:nvCxnSpPr>
          <p:cNvPr id="71" name="Straight Arrow Connector 70"/>
          <p:cNvCxnSpPr>
            <a:stCxn id="74" idx="1"/>
          </p:cNvCxnSpPr>
          <p:nvPr/>
        </p:nvCxnSpPr>
        <p:spPr>
          <a:xfrm flipH="1" flipV="1">
            <a:off x="4226326" y="2418130"/>
            <a:ext cx="2700930" cy="2039104"/>
          </a:xfrm>
          <a:prstGeom prst="straightConnector1">
            <a:avLst/>
          </a:prstGeom>
          <a:ln w="34925">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79"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Concept of goal of IFDM</a:t>
            </a:r>
          </a:p>
        </p:txBody>
      </p:sp>
    </p:spTree>
    <p:extLst>
      <p:ext uri="{BB962C8B-B14F-4D97-AF65-F5344CB8AC3E}">
        <p14:creationId xmlns:p14="http://schemas.microsoft.com/office/powerpoint/2010/main" val="260761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down)">
                                      <p:cBhvr>
                                        <p:cTn id="7" dur="500"/>
                                        <p:tgtEl>
                                          <p:spTgt spid="74"/>
                                        </p:tgtEl>
                                      </p:cBhvr>
                                    </p:animEffect>
                                  </p:childTnLst>
                                </p:cTn>
                              </p:par>
                              <p:par>
                                <p:cTn id="8" presetID="22" presetClass="entr" presetSubtype="4"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80079"/>
            <a:ext cx="9150350" cy="5450406"/>
          </a:xfrm>
          <a:prstGeom prst="rect">
            <a:avLst/>
          </a:prstGeom>
        </p:spPr>
      </p:pic>
      <p:sp>
        <p:nvSpPr>
          <p:cNvPr id="7"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CORS Velocities in NATRF2022</a:t>
            </a:r>
          </a:p>
        </p:txBody>
      </p:sp>
      <p:sp>
        <p:nvSpPr>
          <p:cNvPr id="9" name="TextBox 8"/>
          <p:cNvSpPr txBox="1"/>
          <p:nvPr/>
        </p:nvSpPr>
        <p:spPr bwMode="auto">
          <a:xfrm>
            <a:off x="1146174" y="1231573"/>
            <a:ext cx="6858000" cy="523220"/>
          </a:xfrm>
          <a:prstGeom prst="rect">
            <a:avLst/>
          </a:prstGeom>
          <a:solidFill>
            <a:schemeClr val="accent6">
              <a:lumMod val="40000"/>
              <a:lumOff val="60000"/>
            </a:schemeClr>
          </a:solid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Think of this map as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ITRF2020 + EPP2022</a:t>
            </a:r>
          </a:p>
        </p:txBody>
      </p:sp>
      <p:sp>
        <p:nvSpPr>
          <p:cNvPr id="6" name="TextBox 5"/>
          <p:cNvSpPr txBox="1"/>
          <p:nvPr/>
        </p:nvSpPr>
        <p:spPr>
          <a:xfrm>
            <a:off x="7156396" y="4322078"/>
            <a:ext cx="2311454" cy="1792109"/>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Still </a:t>
            </a:r>
            <a:r>
              <a:rPr kumimoji="0" lang="en-US" sz="4000" b="0" i="1" u="none" strike="noStrike" kern="1200" cap="none" spc="-20" normalizeH="0" baseline="0" noProof="0" dirty="0" err="1">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SomeDrift</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t>
            </a:r>
          </a:p>
        </p:txBody>
      </p:sp>
      <p:sp>
        <p:nvSpPr>
          <p:cNvPr id="8" name="Oval 7"/>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3383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80566"/>
            <a:ext cx="9150350" cy="5449432"/>
          </a:xfrm>
          <a:prstGeom prst="rect">
            <a:avLst/>
          </a:prstGeom>
        </p:spPr>
      </p:pic>
      <p:sp>
        <p:nvSpPr>
          <p:cNvPr id="7"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IFDM goal </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 model all velocities</a:t>
            </a:r>
          </a:p>
        </p:txBody>
      </p:sp>
      <p:sp>
        <p:nvSpPr>
          <p:cNvPr id="9" name="TextBox 8"/>
          <p:cNvSpPr txBox="1"/>
          <p:nvPr/>
        </p:nvSpPr>
        <p:spPr bwMode="auto">
          <a:xfrm>
            <a:off x="87923" y="1234440"/>
            <a:ext cx="8880231" cy="523220"/>
          </a:xfrm>
          <a:prstGeom prst="rect">
            <a:avLst/>
          </a:prstGeom>
          <a:solidFill>
            <a:schemeClr val="accent6">
              <a:lumMod val="40000"/>
              <a:lumOff val="60000"/>
            </a:schemeClr>
          </a:solid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Think of this map as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ITRF2020 + EPP2022 + IFDM2022</a:t>
            </a:r>
          </a:p>
        </p:txBody>
      </p:sp>
      <p:sp>
        <p:nvSpPr>
          <p:cNvPr id="8" name="Oval 7"/>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1439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i="1" dirty="0"/>
              <a:t>Still Some Drift…</a:t>
            </a:r>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200" b="1" dirty="0">
                <a:latin typeface="Cambria" panose="02040503050406030204" pitchFamily="18" charset="0"/>
                <a:ea typeface="Cambria" panose="02040503050406030204" pitchFamily="18" charset="0"/>
              </a:rPr>
              <a:t>Everything</a:t>
            </a:r>
            <a:r>
              <a:rPr lang="en-US" sz="3200" dirty="0">
                <a:latin typeface="Cambria" panose="02040503050406030204" pitchFamily="18" charset="0"/>
                <a:ea typeface="Cambria" panose="02040503050406030204" pitchFamily="18" charset="0"/>
              </a:rPr>
              <a:t> in the world moves</a:t>
            </a:r>
          </a:p>
          <a:p>
            <a:pPr lvl="1">
              <a:spcAft>
                <a:spcPts val="1200"/>
              </a:spcAft>
            </a:pPr>
            <a:r>
              <a:rPr lang="en-US" sz="3200" dirty="0">
                <a:latin typeface="Cambria" panose="02040503050406030204" pitchFamily="18" charset="0"/>
                <a:ea typeface="Cambria" panose="02040503050406030204" pitchFamily="18" charset="0"/>
              </a:rPr>
              <a:t>Coordinates will be associated with </a:t>
            </a:r>
            <a:r>
              <a:rPr lang="en-US" sz="3200" u="sng" dirty="0">
                <a:latin typeface="Cambria" panose="02040503050406030204" pitchFamily="18" charset="0"/>
                <a:ea typeface="Cambria" panose="02040503050406030204" pitchFamily="18" charset="0"/>
              </a:rPr>
              <a:t>the actual date when the data was collected</a:t>
            </a:r>
            <a:r>
              <a:rPr lang="en-US" sz="3200" dirty="0">
                <a:latin typeface="Cambria" panose="02040503050406030204" pitchFamily="18" charset="0"/>
                <a:ea typeface="Cambria" panose="02040503050406030204" pitchFamily="18" charset="0"/>
              </a:rPr>
              <a:t>!</a:t>
            </a:r>
          </a:p>
          <a:p>
            <a:pPr lvl="1">
              <a:spcAft>
                <a:spcPts val="1200"/>
              </a:spcAft>
            </a:pPr>
            <a:r>
              <a:rPr lang="en-US" sz="3200" dirty="0">
                <a:latin typeface="Cambria" panose="02040503050406030204" pitchFamily="18" charset="0"/>
                <a:ea typeface="Cambria" panose="02040503050406030204" pitchFamily="18" charset="0"/>
              </a:rPr>
              <a:t>Velocities at all marks can be </a:t>
            </a:r>
            <a:r>
              <a:rPr lang="en-US" sz="3200" i="1" dirty="0">
                <a:latin typeface="Cambria" panose="02040503050406030204" pitchFamily="18" charset="0"/>
                <a:ea typeface="Cambria" panose="02040503050406030204" pitchFamily="18" charset="0"/>
              </a:rPr>
              <a:t>estimated</a:t>
            </a:r>
            <a:r>
              <a:rPr lang="en-US" sz="3200" dirty="0">
                <a:latin typeface="Cambria" panose="02040503050406030204" pitchFamily="18" charset="0"/>
                <a:ea typeface="Cambria" panose="02040503050406030204" pitchFamily="18" charset="0"/>
              </a:rPr>
              <a:t> using this Intra-Frame Deformation Model</a:t>
            </a:r>
          </a:p>
          <a:p>
            <a:pPr lvl="1">
              <a:spcAft>
                <a:spcPts val="1200"/>
              </a:spcAft>
            </a:pPr>
            <a:r>
              <a:rPr lang="en-US" sz="3200" dirty="0">
                <a:latin typeface="Cambria" panose="02040503050406030204" pitchFamily="18" charset="0"/>
                <a:ea typeface="Cambria" panose="02040503050406030204" pitchFamily="18" charset="0"/>
              </a:rPr>
              <a:t>IFDM goal being to move collected data thru time to Reference Epochs for coordinate comparisons/analysis</a:t>
            </a:r>
          </a:p>
        </p:txBody>
      </p:sp>
    </p:spTree>
    <p:extLst>
      <p:ext uri="{BB962C8B-B14F-4D97-AF65-F5344CB8AC3E}">
        <p14:creationId xmlns:p14="http://schemas.microsoft.com/office/powerpoint/2010/main" val="74097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0"/>
          </p:nvPr>
        </p:nvSpPr>
        <p:spPr>
          <a:xfrm>
            <a:off x="209549" y="1404257"/>
            <a:ext cx="8934451" cy="5137220"/>
          </a:xfrm>
        </p:spPr>
        <p:txBody>
          <a:bodyPr>
            <a:noAutofit/>
          </a:bodyPr>
          <a:lstStyle/>
          <a:p>
            <a:r>
              <a:rPr lang="en-US" sz="3200" dirty="0">
                <a:solidFill>
                  <a:schemeClr val="tx1"/>
                </a:solidFill>
                <a:latin typeface="Cambria" panose="02040503050406030204" pitchFamily="18" charset="0"/>
                <a:ea typeface="Cambria" panose="02040503050406030204" pitchFamily="18" charset="0"/>
              </a:rPr>
              <a:t>A model of all residual velocities, </a:t>
            </a:r>
            <a:r>
              <a:rPr lang="en-US" sz="3200" i="1" dirty="0">
                <a:solidFill>
                  <a:schemeClr val="tx1"/>
                </a:solidFill>
                <a:latin typeface="Cambria" panose="02040503050406030204" pitchFamily="18" charset="0"/>
                <a:ea typeface="Cambria" panose="02040503050406030204" pitchFamily="18" charset="0"/>
              </a:rPr>
              <a:t>after removal of tectonic rotation via EPP</a:t>
            </a:r>
            <a:r>
              <a:rPr lang="en-US" sz="3200" dirty="0">
                <a:solidFill>
                  <a:schemeClr val="tx1"/>
                </a:solidFill>
                <a:latin typeface="Cambria" panose="02040503050406030204" pitchFamily="18" charset="0"/>
                <a:ea typeface="Cambria" panose="02040503050406030204" pitchFamily="18" charset="0"/>
              </a:rPr>
              <a:t>:</a:t>
            </a:r>
          </a:p>
          <a:p>
            <a:pPr lvl="1"/>
            <a:r>
              <a:rPr lang="en-US" sz="2400" dirty="0">
                <a:latin typeface="Cambria" panose="02040503050406030204" pitchFamily="18" charset="0"/>
                <a:ea typeface="Cambria" panose="02040503050406030204" pitchFamily="18" charset="0"/>
              </a:rPr>
              <a:t>Horizontal residual motion</a:t>
            </a:r>
          </a:p>
          <a:p>
            <a:pPr lvl="1"/>
            <a:r>
              <a:rPr lang="en-US" sz="2400" dirty="0">
                <a:latin typeface="Cambria" panose="02040503050406030204" pitchFamily="18" charset="0"/>
                <a:ea typeface="Cambria" panose="02040503050406030204" pitchFamily="18" charset="0"/>
              </a:rPr>
              <a:t>Total vertical motion (ellipsoid heights)</a:t>
            </a:r>
          </a:p>
          <a:p>
            <a:pPr lvl="1"/>
            <a:r>
              <a:rPr lang="en-US" sz="2400" dirty="0">
                <a:latin typeface="Cambria" panose="02040503050406030204" pitchFamily="18" charset="0"/>
                <a:ea typeface="Cambria" panose="02040503050406030204" pitchFamily="18" charset="0"/>
              </a:rPr>
              <a:t>Replaces / Improves upon HTDP</a:t>
            </a:r>
          </a:p>
          <a:p>
            <a:r>
              <a:rPr lang="en-US" sz="3200" dirty="0">
                <a:solidFill>
                  <a:schemeClr val="tx1"/>
                </a:solidFill>
                <a:latin typeface="Cambria" panose="02040503050406030204" pitchFamily="18" charset="0"/>
                <a:ea typeface="Cambria" panose="02040503050406030204" pitchFamily="18" charset="0"/>
              </a:rPr>
              <a:t>Given t</a:t>
            </a:r>
            <a:r>
              <a:rPr lang="en-US" sz="3200" baseline="-25000" dirty="0">
                <a:solidFill>
                  <a:schemeClr val="tx1"/>
                </a:solidFill>
                <a:latin typeface="Cambria" panose="02040503050406030204" pitchFamily="18" charset="0"/>
                <a:ea typeface="Cambria" panose="02040503050406030204" pitchFamily="18" charset="0"/>
              </a:rPr>
              <a:t>1</a:t>
            </a:r>
            <a:r>
              <a:rPr lang="en-US" sz="3200" dirty="0">
                <a:solidFill>
                  <a:schemeClr val="tx1"/>
                </a:solidFill>
                <a:latin typeface="Cambria" panose="02040503050406030204" pitchFamily="18" charset="0"/>
                <a:ea typeface="Cambria" panose="02040503050406030204" pitchFamily="18" charset="0"/>
              </a:rPr>
              <a:t> and t</a:t>
            </a:r>
            <a:r>
              <a:rPr lang="en-US" sz="3200" baseline="-25000" dirty="0">
                <a:solidFill>
                  <a:schemeClr val="tx1"/>
                </a:solidFill>
                <a:latin typeface="Cambria" panose="02040503050406030204" pitchFamily="18" charset="0"/>
                <a:ea typeface="Cambria" panose="02040503050406030204" pitchFamily="18" charset="0"/>
              </a:rPr>
              <a:t>2</a:t>
            </a:r>
            <a:r>
              <a:rPr lang="en-US" sz="3200" dirty="0">
                <a:solidFill>
                  <a:schemeClr val="tx1"/>
                </a:solidFill>
                <a:latin typeface="Cambria" panose="02040503050406030204" pitchFamily="18" charset="0"/>
                <a:ea typeface="Cambria" panose="02040503050406030204" pitchFamily="18" charset="0"/>
              </a:rPr>
              <a:t>, compute </a:t>
            </a:r>
            <a:r>
              <a:rPr lang="el-GR" sz="3200" dirty="0">
                <a:solidFill>
                  <a:schemeClr val="tx1"/>
                </a:solidFill>
                <a:latin typeface="Cambria" panose="02040503050406030204" pitchFamily="18" charset="0"/>
                <a:ea typeface="Cambria" panose="02040503050406030204" pitchFamily="18" charset="0"/>
              </a:rPr>
              <a:t>Δλ</a:t>
            </a:r>
            <a:r>
              <a:rPr lang="en-US" sz="3200" dirty="0">
                <a:solidFill>
                  <a:schemeClr val="tx1"/>
                </a:solidFill>
                <a:latin typeface="Cambria" panose="02040503050406030204" pitchFamily="18" charset="0"/>
                <a:ea typeface="Cambria" panose="02040503050406030204" pitchFamily="18" charset="0"/>
              </a:rPr>
              <a:t>, </a:t>
            </a:r>
            <a:r>
              <a:rPr lang="el-GR" sz="3200" dirty="0">
                <a:solidFill>
                  <a:schemeClr val="tx1"/>
                </a:solidFill>
                <a:latin typeface="Cambria" panose="02040503050406030204" pitchFamily="18" charset="0"/>
                <a:ea typeface="Cambria" panose="02040503050406030204" pitchFamily="18" charset="0"/>
              </a:rPr>
              <a:t>Δϕ</a:t>
            </a:r>
            <a:r>
              <a:rPr lang="en-US" sz="3200" dirty="0">
                <a:solidFill>
                  <a:schemeClr val="tx1"/>
                </a:solidFill>
                <a:latin typeface="Cambria" panose="02040503050406030204" pitchFamily="18" charset="0"/>
                <a:ea typeface="Cambria" panose="02040503050406030204" pitchFamily="18" charset="0"/>
              </a:rPr>
              <a:t>, </a:t>
            </a:r>
            <a:r>
              <a:rPr lang="el-GR" sz="3200" dirty="0">
                <a:solidFill>
                  <a:schemeClr val="tx1"/>
                </a:solidFill>
                <a:latin typeface="Cambria" panose="02040503050406030204" pitchFamily="18" charset="0"/>
                <a:ea typeface="Cambria" panose="02040503050406030204" pitchFamily="18" charset="0"/>
              </a:rPr>
              <a:t>Δ</a:t>
            </a:r>
            <a:r>
              <a:rPr lang="en-US" sz="3200" dirty="0">
                <a:solidFill>
                  <a:schemeClr val="tx1"/>
                </a:solidFill>
                <a:latin typeface="Cambria" panose="02040503050406030204" pitchFamily="18" charset="0"/>
                <a:ea typeface="Cambria" panose="02040503050406030204" pitchFamily="18" charset="0"/>
              </a:rPr>
              <a:t>h at any point, accounting for all motions</a:t>
            </a:r>
          </a:p>
          <a:p>
            <a:r>
              <a:rPr lang="en-US" sz="3200" dirty="0">
                <a:solidFill>
                  <a:schemeClr val="tx1"/>
                </a:solidFill>
                <a:latin typeface="Cambria" panose="02040503050406030204" pitchFamily="18" charset="0"/>
                <a:ea typeface="Cambria" panose="02040503050406030204" pitchFamily="18" charset="0"/>
              </a:rPr>
              <a:t>Likely be built upon CORS data, geodynamic models and </a:t>
            </a:r>
            <a:r>
              <a:rPr lang="en-US" sz="3200" dirty="0" err="1">
                <a:solidFill>
                  <a:schemeClr val="tx1"/>
                </a:solidFill>
                <a:latin typeface="Cambria" panose="02040503050406030204" pitchFamily="18" charset="0"/>
                <a:ea typeface="Cambria" panose="02040503050406030204" pitchFamily="18" charset="0"/>
              </a:rPr>
              <a:t>InSAR</a:t>
            </a:r>
            <a:r>
              <a:rPr lang="en-US" sz="3200" dirty="0">
                <a:solidFill>
                  <a:schemeClr val="tx1"/>
                </a:solidFill>
                <a:latin typeface="Cambria" panose="02040503050406030204" pitchFamily="18" charset="0"/>
                <a:ea typeface="Cambria" panose="02040503050406030204" pitchFamily="18" charset="0"/>
              </a:rPr>
              <a:t>, but not yet finalized</a:t>
            </a:r>
          </a:p>
        </p:txBody>
      </p:sp>
      <p:sp>
        <p:nvSpPr>
          <p:cNvPr id="6"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Intra-Frame Deformation Model</a:t>
            </a:r>
          </a:p>
        </p:txBody>
      </p:sp>
    </p:spTree>
    <p:extLst>
      <p:ext uri="{BB962C8B-B14F-4D97-AF65-F5344CB8AC3E}">
        <p14:creationId xmlns:p14="http://schemas.microsoft.com/office/powerpoint/2010/main" val="381366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90551"/>
            <a:ext cx="9067800" cy="6267450"/>
          </a:xfrm>
        </p:spPr>
        <p:txBody>
          <a:bodyPr/>
          <a:lstStyle/>
          <a:p>
            <a:pPr marL="0" indent="0">
              <a:buNone/>
            </a:pPr>
            <a:r>
              <a:rPr lang="en-US" sz="3100" b="1" dirty="0">
                <a:latin typeface="Cambria" panose="02040503050406030204" pitchFamily="18" charset="0"/>
                <a:ea typeface="Cambria" panose="02040503050406030204" pitchFamily="18" charset="0"/>
              </a:rPr>
              <a:t>EPP2022</a:t>
            </a:r>
            <a:r>
              <a:rPr lang="en-US" sz="3100" dirty="0">
                <a:latin typeface="Cambria" panose="02040503050406030204" pitchFamily="18" charset="0"/>
                <a:ea typeface="Cambria" panose="02040503050406030204" pitchFamily="18" charset="0"/>
              </a:rPr>
              <a:t> – Euler Pole Parameters – </a:t>
            </a:r>
            <a:r>
              <a:rPr lang="en-US" sz="3100" dirty="0">
                <a:solidFill>
                  <a:srgbClr val="FF0000"/>
                </a:solidFill>
                <a:latin typeface="Cambria" panose="02040503050406030204" pitchFamily="18" charset="0"/>
                <a:ea typeface="Cambria" panose="02040503050406030204" pitchFamily="18" charset="0"/>
              </a:rPr>
              <a:t>Simple Rotation</a:t>
            </a:r>
          </a:p>
          <a:p>
            <a:pPr lvl="1"/>
            <a:r>
              <a:rPr lang="en-US" sz="2400" dirty="0">
                <a:latin typeface="Cambria" panose="02040503050406030204" pitchFamily="18" charset="0"/>
                <a:ea typeface="Cambria" panose="02040503050406030204" pitchFamily="18" charset="0"/>
              </a:rPr>
              <a:t>Three parameters: </a:t>
            </a:r>
            <a:r>
              <a:rPr lang="en-US" sz="2400" dirty="0" err="1">
                <a:latin typeface="Cambria" panose="02040503050406030204" pitchFamily="18" charset="0"/>
                <a:ea typeface="Cambria" panose="02040503050406030204" pitchFamily="18" charset="0"/>
              </a:rPr>
              <a:t>lat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lon</a:t>
            </a:r>
            <a:r>
              <a:rPr lang="en-US" sz="2400" dirty="0">
                <a:latin typeface="Cambria" panose="02040503050406030204" pitchFamily="18" charset="0"/>
                <a:ea typeface="Cambria" panose="02040503050406030204" pitchFamily="18" charset="0"/>
              </a:rPr>
              <a:t>, rotation speed</a:t>
            </a:r>
          </a:p>
          <a:p>
            <a:pPr lvl="1"/>
            <a:r>
              <a:rPr lang="en-US" sz="2400" dirty="0">
                <a:latin typeface="Cambria" panose="02040503050406030204" pitchFamily="18" charset="0"/>
                <a:ea typeface="Cambria" panose="02040503050406030204" pitchFamily="18" charset="0"/>
              </a:rPr>
              <a:t>Horizontal </a:t>
            </a:r>
            <a:r>
              <a:rPr lang="en-US" sz="2400" i="1" dirty="0">
                <a:latin typeface="Cambria" panose="02040503050406030204" pitchFamily="18" charset="0"/>
                <a:ea typeface="Cambria" panose="02040503050406030204" pitchFamily="18" charset="0"/>
              </a:rPr>
              <a:t>only</a:t>
            </a:r>
            <a:r>
              <a:rPr lang="en-US" sz="2400" dirty="0">
                <a:latin typeface="Cambria" panose="02040503050406030204" pitchFamily="18" charset="0"/>
                <a:ea typeface="Cambria" panose="02040503050406030204" pitchFamily="18" charset="0"/>
              </a:rPr>
              <a:t>:</a:t>
            </a:r>
            <a:r>
              <a:rPr lang="en-US" sz="2400" i="1"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just latitude and longitude</a:t>
            </a:r>
            <a:endParaRPr lang="en-US" sz="2400" i="1"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Changes the </a:t>
            </a:r>
            <a:r>
              <a:rPr lang="en-US" sz="2400" i="1" dirty="0">
                <a:solidFill>
                  <a:srgbClr val="FF0000"/>
                </a:solidFill>
                <a:latin typeface="Cambria" panose="02040503050406030204" pitchFamily="18" charset="0"/>
                <a:ea typeface="Cambria" panose="02040503050406030204" pitchFamily="18" charset="0"/>
              </a:rPr>
              <a:t>frame</a:t>
            </a:r>
            <a:endParaRPr lang="en-US" sz="1300"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Does </a:t>
            </a:r>
            <a:r>
              <a:rPr lang="en-US" sz="2400" b="1" dirty="0">
                <a:latin typeface="Cambria" panose="02040503050406030204" pitchFamily="18" charset="0"/>
                <a:ea typeface="Cambria" panose="02040503050406030204" pitchFamily="18" charset="0"/>
              </a:rPr>
              <a:t>not</a:t>
            </a:r>
            <a:r>
              <a:rPr lang="en-US" sz="2400" dirty="0">
                <a:latin typeface="Cambria" panose="02040503050406030204" pitchFamily="18" charset="0"/>
                <a:ea typeface="Cambria" panose="02040503050406030204" pitchFamily="18" charset="0"/>
              </a:rPr>
              <a:t> change the </a:t>
            </a:r>
            <a:r>
              <a:rPr lang="en-US" sz="2400" i="1" dirty="0">
                <a:solidFill>
                  <a:srgbClr val="FF0000"/>
                </a:solidFill>
                <a:latin typeface="Cambria" panose="02040503050406030204" pitchFamily="18" charset="0"/>
                <a:ea typeface="Cambria" panose="02040503050406030204" pitchFamily="18" charset="0"/>
              </a:rPr>
              <a:t>epoch</a:t>
            </a:r>
          </a:p>
          <a:p>
            <a:pPr marL="457200" lvl="1" indent="0">
              <a:buNone/>
            </a:pPr>
            <a:endParaRPr lang="en-US" sz="2400" i="1" dirty="0">
              <a:solidFill>
                <a:srgbClr val="FF0000"/>
              </a:solidFill>
              <a:latin typeface="Cambria" panose="02040503050406030204" pitchFamily="18" charset="0"/>
              <a:ea typeface="Cambria" panose="02040503050406030204" pitchFamily="18" charset="0"/>
            </a:endParaRPr>
          </a:p>
          <a:p>
            <a:pPr marL="0" indent="0">
              <a:buNone/>
            </a:pPr>
            <a:r>
              <a:rPr lang="en-US" sz="3100" b="1" dirty="0">
                <a:latin typeface="Cambria" panose="02040503050406030204" pitchFamily="18" charset="0"/>
                <a:ea typeface="Cambria" panose="02040503050406030204" pitchFamily="18" charset="0"/>
              </a:rPr>
              <a:t>IFDM2022</a:t>
            </a:r>
            <a:r>
              <a:rPr lang="en-US" sz="3100" dirty="0">
                <a:latin typeface="Cambria" panose="02040503050406030204" pitchFamily="18" charset="0"/>
                <a:ea typeface="Cambria" panose="02040503050406030204" pitchFamily="18" charset="0"/>
              </a:rPr>
              <a:t> – Intra-Frame Deformation Model</a:t>
            </a:r>
            <a:endParaRPr lang="en-US" sz="3100" i="1" dirty="0">
              <a:solidFill>
                <a:srgbClr val="FF0000"/>
              </a:solidFill>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Complex set of parameters</a:t>
            </a:r>
          </a:p>
          <a:p>
            <a:pPr lvl="1"/>
            <a:r>
              <a:rPr lang="en-US" sz="2400" i="1" u="sng" dirty="0">
                <a:latin typeface="Cambria" panose="02040503050406030204" pitchFamily="18" charset="0"/>
                <a:ea typeface="Cambria" panose="02040503050406030204" pitchFamily="18" charset="0"/>
              </a:rPr>
              <a:t>Residual</a:t>
            </a:r>
            <a:r>
              <a:rPr lang="en-US" sz="2400" dirty="0">
                <a:latin typeface="Cambria" panose="02040503050406030204" pitchFamily="18" charset="0"/>
                <a:ea typeface="Cambria" panose="02040503050406030204" pitchFamily="18" charset="0"/>
              </a:rPr>
              <a:t> horizontal motion: all the motion leftover after Euler Pole rotation</a:t>
            </a:r>
          </a:p>
          <a:p>
            <a:pPr lvl="1"/>
            <a:r>
              <a:rPr lang="en-US" sz="2400" i="1" u="sng" dirty="0">
                <a:latin typeface="Cambria" panose="02040503050406030204" pitchFamily="18" charset="0"/>
                <a:ea typeface="Cambria" panose="02040503050406030204" pitchFamily="18" charset="0"/>
              </a:rPr>
              <a:t>All</a:t>
            </a:r>
            <a:r>
              <a:rPr lang="en-US" sz="2400" dirty="0">
                <a:latin typeface="Cambria" panose="02040503050406030204" pitchFamily="18" charset="0"/>
                <a:ea typeface="Cambria" panose="02040503050406030204" pitchFamily="18" charset="0"/>
              </a:rPr>
              <a:t> vertical motion: localized subsidence or uplift</a:t>
            </a:r>
          </a:p>
          <a:p>
            <a:pPr lvl="1"/>
            <a:r>
              <a:rPr lang="en-US" sz="2400" dirty="0">
                <a:latin typeface="Cambria" panose="02040503050406030204" pitchFamily="18" charset="0"/>
                <a:ea typeface="Cambria" panose="02040503050406030204" pitchFamily="18" charset="0"/>
              </a:rPr>
              <a:t>Changes the </a:t>
            </a:r>
            <a:r>
              <a:rPr lang="en-US" sz="2400" i="1" dirty="0">
                <a:solidFill>
                  <a:srgbClr val="FF0000"/>
                </a:solidFill>
                <a:latin typeface="Cambria" panose="02040503050406030204" pitchFamily="18" charset="0"/>
                <a:ea typeface="Cambria" panose="02040503050406030204" pitchFamily="18" charset="0"/>
              </a:rPr>
              <a:t>epoch</a:t>
            </a:r>
          </a:p>
          <a:p>
            <a:pPr lvl="1"/>
            <a:r>
              <a:rPr lang="en-US" sz="2400" dirty="0">
                <a:latin typeface="Cambria" panose="02040503050406030204" pitchFamily="18" charset="0"/>
                <a:ea typeface="Cambria" panose="02040503050406030204" pitchFamily="18" charset="0"/>
              </a:rPr>
              <a:t>Does </a:t>
            </a:r>
            <a:r>
              <a:rPr lang="en-US" sz="2400" b="1" dirty="0">
                <a:latin typeface="Cambria" panose="02040503050406030204" pitchFamily="18" charset="0"/>
                <a:ea typeface="Cambria" panose="02040503050406030204" pitchFamily="18" charset="0"/>
              </a:rPr>
              <a:t>not</a:t>
            </a:r>
            <a:r>
              <a:rPr lang="en-US" sz="2400" dirty="0">
                <a:latin typeface="Cambria" panose="02040503050406030204" pitchFamily="18" charset="0"/>
                <a:ea typeface="Cambria" panose="02040503050406030204" pitchFamily="18" charset="0"/>
              </a:rPr>
              <a:t> change the </a:t>
            </a:r>
            <a:r>
              <a:rPr lang="en-US" sz="2400" i="1" dirty="0">
                <a:solidFill>
                  <a:srgbClr val="FF0000"/>
                </a:solidFill>
                <a:latin typeface="Cambria" panose="02040503050406030204" pitchFamily="18" charset="0"/>
                <a:ea typeface="Cambria" panose="02040503050406030204" pitchFamily="18" charset="0"/>
              </a:rPr>
              <a:t>frame</a:t>
            </a:r>
            <a:r>
              <a:rPr lang="en-US" sz="2400" dirty="0">
                <a:latin typeface="Cambria" panose="02040503050406030204" pitchFamily="18" charset="0"/>
                <a:ea typeface="Cambria" panose="02040503050406030204" pitchFamily="18" charset="0"/>
              </a:rPr>
              <a:t>: “intra” = on the inside; within</a:t>
            </a:r>
          </a:p>
        </p:txBody>
      </p:sp>
      <p:sp>
        <p:nvSpPr>
          <p:cNvPr id="2" name="TextBox 1"/>
          <p:cNvSpPr txBox="1"/>
          <p:nvPr/>
        </p:nvSpPr>
        <p:spPr bwMode="auto">
          <a:xfrm>
            <a:off x="3185645" y="2020529"/>
            <a:ext cx="5692877" cy="830997"/>
          </a:xfrm>
          <a:prstGeom prst="rect">
            <a:avLst/>
          </a:prstGeom>
          <a:noFill/>
          <a:ln w="9525">
            <a:noFill/>
            <a:miter lim="800000"/>
            <a:headEnd/>
            <a:tailEnd/>
          </a:ln>
        </p:spPr>
        <p:txBody>
          <a:bodyPr wrap="square" rtlCol="0">
            <a:spAutoFit/>
          </a:bodyPr>
          <a:lstStyle/>
          <a:p>
            <a:pPr lvl="1" eaLnBrk="0" hangingPunct="0">
              <a:spcBef>
                <a:spcPct val="20000"/>
              </a:spcBef>
            </a:pPr>
            <a:r>
              <a:rPr lang="en-US" sz="2400" dirty="0">
                <a:solidFill>
                  <a:prstClr val="black"/>
                </a:solidFill>
                <a:latin typeface="Cambria" panose="02040503050406030204" pitchFamily="18" charset="0"/>
                <a:ea typeface="Cambria" panose="02040503050406030204" pitchFamily="18" charset="0"/>
                <a:cs typeface="Times New Roman" pitchFamily="18" charset="0"/>
              </a:rPr>
              <a:t>(ITRF2020 + EPP2022 = NATRF2022)</a:t>
            </a:r>
            <a:endParaRPr lang="en-US" sz="1300" dirty="0">
              <a:solidFill>
                <a:prstClr val="black"/>
              </a:solidFill>
              <a:latin typeface="Cambria" panose="02040503050406030204" pitchFamily="18" charset="0"/>
              <a:ea typeface="Cambria" panose="02040503050406030204" pitchFamily="18" charset="0"/>
              <a:cs typeface="Times New Roman" pitchFamily="18" charset="0"/>
            </a:endParaRPr>
          </a:p>
          <a:p>
            <a:endParaRPr lang="en-US" sz="2400" dirty="0"/>
          </a:p>
        </p:txBody>
      </p:sp>
    </p:spTree>
    <p:extLst>
      <p:ext uri="{BB962C8B-B14F-4D97-AF65-F5344CB8AC3E}">
        <p14:creationId xmlns:p14="http://schemas.microsoft.com/office/powerpoint/2010/main" val="196965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1000" tmFilter="0, 0; .2, .5; .8, .5; 1, 0"/>
                                        <p:tgtEl>
                                          <p:spTgt spid="3">
                                            <p:txEl>
                                              <p:pRg st="3" end="3"/>
                                            </p:txEl>
                                          </p:spTgt>
                                        </p:tgtEl>
                                      </p:cBhvr>
                                    </p:animEffect>
                                    <p:animScale>
                                      <p:cBhvr>
                                        <p:cTn id="7" dur="500" autoRev="1" fill="hold"/>
                                        <p:tgtEl>
                                          <p:spTgt spid="3">
                                            <p:txEl>
                                              <p:pRg st="3" end="3"/>
                                            </p:txEl>
                                          </p:spTgt>
                                        </p:tgtEl>
                                      </p:cBhvr>
                                      <p:by x="105000" y="105000"/>
                                    </p:animScale>
                                  </p:childTnLst>
                                </p:cTn>
                              </p:par>
                              <p:par>
                                <p:cTn id="8" presetID="10" presetClass="entr" presetSubtype="0" fill="hold" grpId="0" nodeType="withEffect">
                                  <p:stCondLst>
                                    <p:cond delay="4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5000" fill="hold" nodeType="clickEffect">
                                  <p:stCondLst>
                                    <p:cond delay="0"/>
                                  </p:stCondLst>
                                  <p:childTnLst>
                                    <p:animEffect transition="out" filter="fade">
                                      <p:cBhvr>
                                        <p:cTn id="14" dur="1000" tmFilter="0, 0; .2, .5; .8, .5; 1, 0"/>
                                        <p:tgtEl>
                                          <p:spTgt spid="3">
                                            <p:txEl>
                                              <p:pRg st="10" end="10"/>
                                            </p:txEl>
                                          </p:spTgt>
                                        </p:tgtEl>
                                      </p:cBhvr>
                                    </p:animEffect>
                                    <p:animScale>
                                      <p:cBhvr>
                                        <p:cTn id="15" dur="500" autoRev="1" fill="hold"/>
                                        <p:tgtEl>
                                          <p:spTgt spid="3">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38150"/>
            <a:ext cx="9144000" cy="2552700"/>
          </a:xfrm>
        </p:spPr>
        <p:txBody>
          <a:bodyPr/>
          <a:lstStyle/>
          <a:p>
            <a:pPr marL="16933">
              <a:spcBef>
                <a:spcPts val="0"/>
              </a:spcBef>
              <a:buSzPct val="159375"/>
              <a:tabLst>
                <a:tab pos="397077" algn="l"/>
                <a:tab pos="397923" algn="l"/>
              </a:tabLst>
            </a:pPr>
            <a:r>
              <a:rPr lang="en-US" sz="5400" b="1" spc="-20" dirty="0">
                <a:solidFill>
                  <a:srgbClr val="C00000"/>
                </a:solidFill>
                <a:uFill>
                  <a:solidFill>
                    <a:srgbClr val="C00000"/>
                  </a:solidFill>
                </a:uFill>
                <a:latin typeface="Cambria" panose="02040503050406030204" pitchFamily="18" charset="0"/>
                <a:cs typeface="Arial Black"/>
              </a:rPr>
              <a:t>EPP2022</a:t>
            </a:r>
            <a:br>
              <a:rPr lang="en-US" sz="5400" b="1" spc="-20" dirty="0">
                <a:solidFill>
                  <a:srgbClr val="C00000"/>
                </a:solidFill>
                <a:uFill>
                  <a:solidFill>
                    <a:srgbClr val="C00000"/>
                  </a:solidFill>
                </a:uFill>
                <a:latin typeface="Cambria" panose="02040503050406030204" pitchFamily="18" charset="0"/>
                <a:cs typeface="Arial Black"/>
              </a:rPr>
            </a:br>
            <a:r>
              <a:rPr lang="en-US" sz="5400" b="1" spc="-20" dirty="0">
                <a:solidFill>
                  <a:srgbClr val="C00000"/>
                </a:solidFill>
                <a:uFill>
                  <a:solidFill>
                    <a:srgbClr val="C00000"/>
                  </a:solidFill>
                </a:uFill>
                <a:latin typeface="Cambria" panose="02040503050406030204" pitchFamily="18" charset="0"/>
                <a:cs typeface="Arial Black"/>
              </a:rPr>
              <a:t>IFDM2022</a:t>
            </a:r>
          </a:p>
        </p:txBody>
      </p:sp>
      <p:sp>
        <p:nvSpPr>
          <p:cNvPr id="4" name="TextBox 3"/>
          <p:cNvSpPr txBox="1"/>
          <p:nvPr/>
        </p:nvSpPr>
        <p:spPr bwMode="auto">
          <a:xfrm>
            <a:off x="-942975" y="5973491"/>
            <a:ext cx="11010899" cy="553998"/>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0" i="1"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They work together to account for the Drift…</a:t>
            </a:r>
            <a:endPar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
        <p:nvSpPr>
          <p:cNvPr id="5" name="Title 2"/>
          <p:cNvSpPr txBox="1">
            <a:spLocks/>
          </p:cNvSpPr>
          <p:nvPr/>
        </p:nvSpPr>
        <p:spPr bwMode="auto">
          <a:xfrm>
            <a:off x="1" y="3187545"/>
            <a:ext cx="9144000" cy="232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Two new tools that will make time dependent geodetic control practical</a:t>
            </a:r>
          </a:p>
        </p:txBody>
      </p:sp>
    </p:spTree>
    <p:extLst>
      <p:ext uri="{BB962C8B-B14F-4D97-AF65-F5344CB8AC3E}">
        <p14:creationId xmlns:p14="http://schemas.microsoft.com/office/powerpoint/2010/main" val="30083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3999" cy="1143000"/>
          </a:xfrm>
        </p:spPr>
        <p:txBody>
          <a:bodyPr/>
          <a:lstStyle/>
          <a:p>
            <a:r>
              <a:rPr lang="en-US" sz="4000" dirty="0">
                <a:latin typeface="Cambria" panose="02040503050406030204" pitchFamily="18" charset="0"/>
                <a:ea typeface="Cambria" panose="02040503050406030204" pitchFamily="18" charset="0"/>
              </a:rPr>
              <a:t>Example of application of EPP and IFDM</a:t>
            </a:r>
          </a:p>
        </p:txBody>
      </p:sp>
      <p:sp>
        <p:nvSpPr>
          <p:cNvPr id="3" name="Content Placeholder 2"/>
          <p:cNvSpPr>
            <a:spLocks noGrp="1"/>
          </p:cNvSpPr>
          <p:nvPr>
            <p:ph idx="1"/>
          </p:nvPr>
        </p:nvSpPr>
        <p:spPr>
          <a:xfrm>
            <a:off x="-1" y="1310894"/>
            <a:ext cx="6642101" cy="1690661"/>
          </a:xfrm>
        </p:spPr>
        <p:txBody>
          <a:bodyPr/>
          <a:lstStyle/>
          <a:p>
            <a:r>
              <a:rPr lang="en-US" sz="2400" dirty="0">
                <a:latin typeface="Cambria" panose="02040503050406030204" pitchFamily="18" charset="0"/>
                <a:ea typeface="Cambria" panose="02040503050406030204" pitchFamily="18" charset="0"/>
              </a:rPr>
              <a:t>It’s 2039 and you are working in San Diego using NATRF2022</a:t>
            </a:r>
          </a:p>
          <a:p>
            <a:r>
              <a:rPr lang="en-US" sz="2400" dirty="0">
                <a:latin typeface="Cambria" panose="02040503050406030204" pitchFamily="18" charset="0"/>
                <a:ea typeface="Cambria" panose="02040503050406030204" pitchFamily="18" charset="0"/>
              </a:rPr>
              <a:t>Client has another set of survey data and it’s from 2028</a:t>
            </a:r>
            <a:endParaRPr lang="en-US" sz="2000" dirty="0">
              <a:latin typeface="Cambria" panose="02040503050406030204" pitchFamily="18" charset="0"/>
              <a:ea typeface="Cambria" panose="02040503050406030204" pitchFamily="18" charset="0"/>
            </a:endParaRPr>
          </a:p>
        </p:txBody>
      </p:sp>
      <p:sp>
        <p:nvSpPr>
          <p:cNvPr id="19" name="Cloud 18"/>
          <p:cNvSpPr/>
          <p:nvPr/>
        </p:nvSpPr>
        <p:spPr>
          <a:xfrm>
            <a:off x="6312310" y="1266112"/>
            <a:ext cx="2734185" cy="1417913"/>
          </a:xfrm>
          <a:prstGeom prst="cloud">
            <a:avLst/>
          </a:prstGeom>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Important:  This slide only covers </a:t>
            </a:r>
            <a:r>
              <a:rPr kumimoji="0" lang="en-US" sz="1800" b="1" i="1" u="none" strike="noStrike" kern="1200" cap="none" spc="0" normalizeH="0" baseline="0" noProof="0" dirty="0">
                <a:ln>
                  <a:noFill/>
                </a:ln>
                <a:solidFill>
                  <a:prstClr val="black"/>
                </a:solidFill>
                <a:effectLst/>
                <a:uLnTx/>
                <a:uFillTx/>
                <a:latin typeface="Calibri"/>
                <a:ea typeface="+mn-ea"/>
                <a:cs typeface="+mn-cs"/>
              </a:rPr>
              <a:t>geometric</a:t>
            </a:r>
            <a:r>
              <a:rPr kumimoji="0" lang="en-US" sz="1800" b="0" i="0" u="none" strike="noStrike" kern="1200" cap="none" spc="0" normalizeH="0" baseline="0" noProof="0" dirty="0">
                <a:ln>
                  <a:noFill/>
                </a:ln>
                <a:solidFill>
                  <a:prstClr val="black"/>
                </a:solidFill>
                <a:effectLst/>
                <a:uLnTx/>
                <a:uFillTx/>
                <a:latin typeface="Calibri"/>
                <a:ea typeface="+mn-ea"/>
                <a:cs typeface="+mn-cs"/>
              </a:rPr>
              <a:t> coordinates.  </a:t>
            </a:r>
          </a:p>
        </p:txBody>
      </p:sp>
      <p:sp>
        <p:nvSpPr>
          <p:cNvPr id="33" name="Rectangle 32"/>
          <p:cNvSpPr/>
          <p:nvPr/>
        </p:nvSpPr>
        <p:spPr>
          <a:xfrm>
            <a:off x="7567125"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a:ea typeface="+mn-ea"/>
                <a:cs typeface="+mn-cs"/>
              </a:rPr>
              <a:t>NATRF2022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ep. 2028.048</a:t>
            </a:r>
          </a:p>
        </p:txBody>
      </p:sp>
      <p:sp>
        <p:nvSpPr>
          <p:cNvPr id="35" name="Rectangle 34"/>
          <p:cNvSpPr/>
          <p:nvPr/>
        </p:nvSpPr>
        <p:spPr>
          <a:xfrm>
            <a:off x="139700"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Calibri"/>
                <a:ea typeface="+mn-ea"/>
                <a:cs typeface="+mn-cs"/>
              </a:rPr>
              <a:t>PATRF2022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ep. 2028.048</a:t>
            </a:r>
          </a:p>
        </p:txBody>
      </p:sp>
      <p:sp>
        <p:nvSpPr>
          <p:cNvPr id="36" name="Rectangle 35"/>
          <p:cNvSpPr/>
          <p:nvPr/>
        </p:nvSpPr>
        <p:spPr>
          <a:xfrm>
            <a:off x="3853412"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ITRF2020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ep. 2028.048</a:t>
            </a:r>
          </a:p>
        </p:txBody>
      </p:sp>
      <p:sp>
        <p:nvSpPr>
          <p:cNvPr id="38" name="Rectangle 37"/>
          <p:cNvSpPr/>
          <p:nvPr/>
        </p:nvSpPr>
        <p:spPr>
          <a:xfrm>
            <a:off x="7567125" y="5700697"/>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a:ea typeface="+mn-ea"/>
                <a:cs typeface="+mn-cs"/>
              </a:rPr>
              <a:t>NATRF2022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ep. 2039.704</a:t>
            </a:r>
          </a:p>
        </p:txBody>
      </p:sp>
      <p:sp>
        <p:nvSpPr>
          <p:cNvPr id="39" name="Rectangle 38"/>
          <p:cNvSpPr/>
          <p:nvPr/>
        </p:nvSpPr>
        <p:spPr>
          <a:xfrm>
            <a:off x="3853412" y="5700699"/>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ITRF2020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ep. 2039.704</a:t>
            </a:r>
          </a:p>
        </p:txBody>
      </p:sp>
      <p:sp>
        <p:nvSpPr>
          <p:cNvPr id="41" name="Rectangle 40"/>
          <p:cNvSpPr/>
          <p:nvPr/>
        </p:nvSpPr>
        <p:spPr>
          <a:xfrm>
            <a:off x="139700" y="5700698"/>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Calibri"/>
                <a:ea typeface="+mn-ea"/>
                <a:cs typeface="+mn-cs"/>
              </a:rPr>
              <a:t>PATRF2022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ep. 2039.704</a:t>
            </a:r>
          </a:p>
        </p:txBody>
      </p:sp>
      <p:sp>
        <p:nvSpPr>
          <p:cNvPr id="42" name="Flowchart: Data 41"/>
          <p:cNvSpPr/>
          <p:nvPr/>
        </p:nvSpPr>
        <p:spPr>
          <a:xfrm>
            <a:off x="2098302" y="3695853"/>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EPP2022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a:ln>
                  <a:noFill/>
                </a:ln>
                <a:solidFill>
                  <a:srgbClr val="00B0F0"/>
                </a:solidFill>
                <a:effectLst/>
                <a:uLnTx/>
                <a:uFillTx/>
                <a:latin typeface="Calibri"/>
                <a:ea typeface="+mn-ea"/>
                <a:cs typeface="+mn-cs"/>
              </a:rPr>
              <a:t>PA</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4" name="Flowchart: Data 43"/>
          <p:cNvSpPr/>
          <p:nvPr/>
        </p:nvSpPr>
        <p:spPr>
          <a:xfrm>
            <a:off x="5844719" y="3707252"/>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EPP2022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a:ln>
                  <a:noFill/>
                </a:ln>
                <a:solidFill>
                  <a:srgbClr val="7030A0"/>
                </a:solidFill>
                <a:effectLst/>
                <a:uLnTx/>
                <a:uFillTx/>
                <a:latin typeface="Calibri"/>
                <a:ea typeface="+mn-ea"/>
                <a:cs typeface="+mn-cs"/>
              </a:rPr>
              <a:t>NA</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5" name="Flowchart: Data 44"/>
          <p:cNvSpPr/>
          <p:nvPr/>
        </p:nvSpPr>
        <p:spPr>
          <a:xfrm>
            <a:off x="5844719" y="5689297"/>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EPP2022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a:ln>
                  <a:noFill/>
                </a:ln>
                <a:solidFill>
                  <a:srgbClr val="7030A0"/>
                </a:solidFill>
                <a:effectLst/>
                <a:uLnTx/>
                <a:uFillTx/>
                <a:latin typeface="Calibri"/>
                <a:ea typeface="+mn-ea"/>
                <a:cs typeface="+mn-cs"/>
              </a:rPr>
              <a:t>NA</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7" name="Flowchart: Data 46"/>
          <p:cNvSpPr/>
          <p:nvPr/>
        </p:nvSpPr>
        <p:spPr>
          <a:xfrm>
            <a:off x="2098302" y="5689297"/>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EPP2022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a:ln>
                  <a:noFill/>
                </a:ln>
                <a:solidFill>
                  <a:srgbClr val="00B0F0"/>
                </a:solidFill>
                <a:effectLst/>
                <a:uLnTx/>
                <a:uFillTx/>
                <a:latin typeface="Calibri"/>
                <a:ea typeface="+mn-ea"/>
                <a:cs typeface="+mn-cs"/>
              </a:rPr>
              <a:t>PA</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8" name="Oval 47"/>
          <p:cNvSpPr/>
          <p:nvPr/>
        </p:nvSpPr>
        <p:spPr>
          <a:xfrm>
            <a:off x="139700" y="4664075"/>
            <a:ext cx="1449875" cy="616744"/>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IFDM2022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(PA)</a:t>
            </a:r>
          </a:p>
        </p:txBody>
      </p:sp>
      <p:sp>
        <p:nvSpPr>
          <p:cNvPr id="50" name="Oval 49"/>
          <p:cNvSpPr/>
          <p:nvPr/>
        </p:nvSpPr>
        <p:spPr>
          <a:xfrm>
            <a:off x="7567125" y="4719320"/>
            <a:ext cx="1449875" cy="561498"/>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IFDM2022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(NA)</a:t>
            </a:r>
          </a:p>
        </p:txBody>
      </p:sp>
      <p:cxnSp>
        <p:nvCxnSpPr>
          <p:cNvPr id="51" name="Straight Arrow Connector 50"/>
          <p:cNvCxnSpPr>
            <a:stCxn id="35" idx="3"/>
            <a:endCxn id="42" idx="2"/>
          </p:cNvCxnSpPr>
          <p:nvPr/>
        </p:nvCxnSpPr>
        <p:spPr>
          <a:xfrm flipV="1">
            <a:off x="1589574" y="4002177"/>
            <a:ext cx="633366"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42" idx="5"/>
            <a:endCxn id="36" idx="1"/>
          </p:cNvCxnSpPr>
          <p:nvPr/>
        </p:nvCxnSpPr>
        <p:spPr>
          <a:xfrm>
            <a:off x="3220047" y="4002177"/>
            <a:ext cx="633366"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4" idx="2"/>
            <a:endCxn id="36" idx="3"/>
          </p:cNvCxnSpPr>
          <p:nvPr/>
        </p:nvCxnSpPr>
        <p:spPr>
          <a:xfrm flipH="1" flipV="1">
            <a:off x="5303288" y="4007878"/>
            <a:ext cx="666071" cy="56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33" idx="1"/>
            <a:endCxn id="44" idx="5"/>
          </p:cNvCxnSpPr>
          <p:nvPr/>
        </p:nvCxnSpPr>
        <p:spPr>
          <a:xfrm flipH="1">
            <a:off x="6966465" y="4007878"/>
            <a:ext cx="600661" cy="56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50" idx="0"/>
            <a:endCxn id="33" idx="2"/>
          </p:cNvCxnSpPr>
          <p:nvPr/>
        </p:nvCxnSpPr>
        <p:spPr>
          <a:xfrm flipV="1">
            <a:off x="8292062" y="4308502"/>
            <a:ext cx="0" cy="41081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0" idx="4"/>
            <a:endCxn id="38" idx="0"/>
          </p:cNvCxnSpPr>
          <p:nvPr/>
        </p:nvCxnSpPr>
        <p:spPr>
          <a:xfrm>
            <a:off x="8292062" y="5280818"/>
            <a:ext cx="0" cy="4198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8" idx="0"/>
            <a:endCxn id="35" idx="2"/>
          </p:cNvCxnSpPr>
          <p:nvPr/>
        </p:nvCxnSpPr>
        <p:spPr>
          <a:xfrm flipH="1" flipV="1">
            <a:off x="864638" y="4308501"/>
            <a:ext cx="1" cy="3555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4"/>
            <a:endCxn id="41" idx="0"/>
          </p:cNvCxnSpPr>
          <p:nvPr/>
        </p:nvCxnSpPr>
        <p:spPr>
          <a:xfrm flipH="1">
            <a:off x="864638" y="5280819"/>
            <a:ext cx="1" cy="4198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41" idx="3"/>
            <a:endCxn id="47" idx="2"/>
          </p:cNvCxnSpPr>
          <p:nvPr/>
        </p:nvCxnSpPr>
        <p:spPr>
          <a:xfrm flipV="1">
            <a:off x="1589574" y="5995622"/>
            <a:ext cx="633366" cy="570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47" idx="5"/>
            <a:endCxn id="39" idx="1"/>
          </p:cNvCxnSpPr>
          <p:nvPr/>
        </p:nvCxnSpPr>
        <p:spPr>
          <a:xfrm>
            <a:off x="3220047" y="5995621"/>
            <a:ext cx="633366" cy="5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39" idx="3"/>
            <a:endCxn id="45" idx="2"/>
          </p:cNvCxnSpPr>
          <p:nvPr/>
        </p:nvCxnSpPr>
        <p:spPr>
          <a:xfrm flipV="1">
            <a:off x="5303288" y="5995621"/>
            <a:ext cx="666071" cy="5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38" idx="1"/>
            <a:endCxn id="45" idx="5"/>
          </p:cNvCxnSpPr>
          <p:nvPr/>
        </p:nvCxnSpPr>
        <p:spPr>
          <a:xfrm flipH="1" flipV="1">
            <a:off x="6966465" y="5995621"/>
            <a:ext cx="600661"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bwMode="auto">
          <a:xfrm>
            <a:off x="368300" y="2990348"/>
            <a:ext cx="8407400" cy="41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defRPr/>
            </a:pPr>
            <a:r>
              <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…the catch is, that survey was done in PATRF2022</a:t>
            </a:r>
          </a:p>
        </p:txBody>
      </p:sp>
    </p:spTree>
    <p:extLst>
      <p:ext uri="{BB962C8B-B14F-4D97-AF65-F5344CB8AC3E}">
        <p14:creationId xmlns:p14="http://schemas.microsoft.com/office/powerpoint/2010/main" val="373714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10"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fade">
                                      <p:cBhvr>
                                        <p:cTn id="98" dur="500"/>
                                        <p:tgtEl>
                                          <p:spTgt spid="6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childTnLst>
                                </p:cTn>
                              </p:par>
                              <p:par>
                                <p:cTn id="102" presetID="10" presetClass="entr" presetSubtype="0" fill="hold" nodeType="with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fade">
                                      <p:cBhvr>
                                        <p:cTn id="10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3" grpId="0" animBg="1"/>
      <p:bldP spid="35" grpId="0" animBg="1"/>
      <p:bldP spid="36" grpId="0" animBg="1"/>
      <p:bldP spid="38" grpId="0" animBg="1"/>
      <p:bldP spid="39" grpId="0" animBg="1"/>
      <p:bldP spid="41" grpId="0" animBg="1"/>
      <p:bldP spid="42" grpId="0" animBg="1"/>
      <p:bldP spid="44" grpId="0" animBg="1"/>
      <p:bldP spid="45" grpId="0" animBg="1"/>
      <p:bldP spid="47" grpId="0" animBg="1"/>
      <p:bldP spid="48" grpId="0" animBg="1"/>
      <p:bldP spid="50" grpId="0" animBg="1"/>
      <p:bldP spid="30"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a:spLocks noChangeAspect="1"/>
          </p:cNvSpPr>
          <p:nvPr/>
        </p:nvSpPr>
        <p:spPr>
          <a:xfrm>
            <a:off x="-352381" y="28466"/>
            <a:ext cx="9848763" cy="6807232"/>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04877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
        <p:nvSpPr>
          <p:cNvPr id="11" name="TextBox 10"/>
          <p:cNvSpPr txBox="1"/>
          <p:nvPr/>
        </p:nvSpPr>
        <p:spPr bwMode="auto">
          <a:xfrm>
            <a:off x="114301" y="1143000"/>
            <a:ext cx="8842665" cy="584775"/>
          </a:xfrm>
          <a:prstGeom prst="rect">
            <a:avLst/>
          </a:prstGeom>
          <a:noFill/>
          <a:ln w="9525">
            <a:noFill/>
            <a:miter lim="800000"/>
            <a:headEnd/>
            <a:tailEnd/>
          </a:ln>
        </p:spPr>
        <p:txBody>
          <a:bodyPr wrap="square" rtlCol="0">
            <a:spAutoFit/>
          </a:bodyPr>
          <a:lstStyle/>
          <a:p>
            <a:pPr algn="ctr"/>
            <a:r>
              <a:rPr lang="en-US" sz="2400" dirty="0">
                <a:latin typeface="Cambria" panose="02040503050406030204" pitchFamily="18" charset="0"/>
              </a:rPr>
              <a:t>These items </a:t>
            </a:r>
            <a:r>
              <a:rPr lang="en-US" sz="3200" dirty="0">
                <a:latin typeface="Cambria" panose="02040503050406030204" pitchFamily="18" charset="0"/>
              </a:rPr>
              <a:t>ARE</a:t>
            </a:r>
            <a:r>
              <a:rPr lang="en-US" sz="2400" dirty="0">
                <a:latin typeface="Cambria" panose="02040503050406030204" pitchFamily="18" charset="0"/>
              </a:rPr>
              <a:t> part of the NSRS</a:t>
            </a:r>
          </a:p>
        </p:txBody>
      </p:sp>
      <p:graphicFrame>
        <p:nvGraphicFramePr>
          <p:cNvPr id="6" name="Content Placeholder 6"/>
          <p:cNvGraphicFramePr>
            <a:graphicFrameLocks/>
          </p:cNvGraphicFramePr>
          <p:nvPr>
            <p:extLst/>
          </p:nvPr>
        </p:nvGraphicFramePr>
        <p:xfrm>
          <a:off x="114300" y="1797623"/>
          <a:ext cx="8925791" cy="4534588"/>
        </p:xfrm>
        <a:graphic>
          <a:graphicData uri="http://schemas.openxmlformats.org/drawingml/2006/table">
            <a:tbl>
              <a:tblPr firstRow="1" bandRow="1">
                <a:tableStyleId>{5C22544A-7EE6-4342-B048-85BDC9FD1C3A}</a:tableStyleId>
              </a:tblPr>
              <a:tblGrid>
                <a:gridCol w="2338937">
                  <a:extLst>
                    <a:ext uri="{9D8B030D-6E8A-4147-A177-3AD203B41FA5}">
                      <a16:colId xmlns:a16="http://schemas.microsoft.com/office/drawing/2014/main" val="2202110323"/>
                    </a:ext>
                  </a:extLst>
                </a:gridCol>
                <a:gridCol w="1513429">
                  <a:extLst>
                    <a:ext uri="{9D8B030D-6E8A-4147-A177-3AD203B41FA5}">
                      <a16:colId xmlns:a16="http://schemas.microsoft.com/office/drawing/2014/main" val="1277430874"/>
                    </a:ext>
                  </a:extLst>
                </a:gridCol>
                <a:gridCol w="1221062">
                  <a:extLst>
                    <a:ext uri="{9D8B030D-6E8A-4147-A177-3AD203B41FA5}">
                      <a16:colId xmlns:a16="http://schemas.microsoft.com/office/drawing/2014/main" val="1566734961"/>
                    </a:ext>
                  </a:extLst>
                </a:gridCol>
                <a:gridCol w="1788597">
                  <a:extLst>
                    <a:ext uri="{9D8B030D-6E8A-4147-A177-3AD203B41FA5}">
                      <a16:colId xmlns:a16="http://schemas.microsoft.com/office/drawing/2014/main" val="2463132348"/>
                    </a:ext>
                  </a:extLst>
                </a:gridCol>
                <a:gridCol w="2063766">
                  <a:extLst>
                    <a:ext uri="{9D8B030D-6E8A-4147-A177-3AD203B41FA5}">
                      <a16:colId xmlns:a16="http://schemas.microsoft.com/office/drawing/2014/main" val="2738166315"/>
                    </a:ext>
                  </a:extLst>
                </a:gridCol>
              </a:tblGrid>
              <a:tr h="955968">
                <a:tc>
                  <a:txBody>
                    <a:bodyPr/>
                    <a:lstStyle/>
                    <a:p>
                      <a:r>
                        <a:rPr lang="en-US" sz="1800" dirty="0"/>
                        <a:t>Horizontal</a:t>
                      </a:r>
                      <a:r>
                        <a:rPr lang="en-US" sz="1800" baseline="0" dirty="0"/>
                        <a:t> </a:t>
                      </a:r>
                      <a:r>
                        <a:rPr lang="en-US" sz="1800" dirty="0" err="1"/>
                        <a:t>Datums</a:t>
                      </a:r>
                      <a:r>
                        <a:rPr lang="en-US" sz="1800" dirty="0"/>
                        <a:t> </a:t>
                      </a:r>
                    </a:p>
                    <a:p>
                      <a:r>
                        <a:rPr lang="en-US" sz="1800" dirty="0"/>
                        <a:t>(aka Geometric Reference Frames)</a:t>
                      </a:r>
                    </a:p>
                  </a:txBody>
                  <a:tcPr marL="75967" marR="75967" marT="37984" marB="37984"/>
                </a:tc>
                <a:tc>
                  <a:txBody>
                    <a:bodyPr/>
                    <a:lstStyle/>
                    <a:p>
                      <a:r>
                        <a:rPr lang="en-US" sz="1800" dirty="0"/>
                        <a:t>Vertical</a:t>
                      </a:r>
                    </a:p>
                    <a:p>
                      <a:r>
                        <a:rPr lang="en-US" sz="1800" dirty="0"/>
                        <a:t>Datums</a:t>
                      </a:r>
                    </a:p>
                  </a:txBody>
                  <a:tcPr marL="75967" marR="75967" marT="37984" marB="37984"/>
                </a:tc>
                <a:tc>
                  <a:txBody>
                    <a:bodyPr/>
                    <a:lstStyle/>
                    <a:p>
                      <a:r>
                        <a:rPr lang="en-US" sz="1800" dirty="0"/>
                        <a:t>Great Lakes Datums</a:t>
                      </a:r>
                    </a:p>
                  </a:txBody>
                  <a:tcPr marL="75967" marR="75967" marT="37984" marB="37984"/>
                </a:tc>
                <a:tc>
                  <a:txBody>
                    <a:bodyPr/>
                    <a:lstStyle/>
                    <a:p>
                      <a:r>
                        <a:rPr lang="en-US" sz="1800" dirty="0"/>
                        <a:t>Geoid</a:t>
                      </a:r>
                    </a:p>
                    <a:p>
                      <a:r>
                        <a:rPr lang="en-US" sz="1800" dirty="0"/>
                        <a:t>Models</a:t>
                      </a:r>
                    </a:p>
                  </a:txBody>
                  <a:tcPr marL="75967" marR="75967" marT="37984" marB="37984"/>
                </a:tc>
                <a:tc>
                  <a:txBody>
                    <a:bodyPr/>
                    <a:lstStyle/>
                    <a:p>
                      <a:r>
                        <a:rPr lang="en-US" sz="1800" dirty="0"/>
                        <a:t>Transformations</a:t>
                      </a:r>
                      <a:r>
                        <a:rPr lang="en-US" sz="1800" baseline="0" dirty="0"/>
                        <a:t> </a:t>
                      </a:r>
                      <a:r>
                        <a:rPr lang="en-US" sz="1800" dirty="0"/>
                        <a:t>and</a:t>
                      </a:r>
                      <a:r>
                        <a:rPr lang="en-US" sz="1800" baseline="0" dirty="0"/>
                        <a:t> </a:t>
                      </a:r>
                      <a:r>
                        <a:rPr lang="en-US" sz="1800" dirty="0"/>
                        <a:t>Conversions</a:t>
                      </a:r>
                    </a:p>
                  </a:txBody>
                  <a:tcPr marL="75967" marR="75967" marT="37984" marB="37984"/>
                </a:tc>
                <a:extLst>
                  <a:ext uri="{0D108BD9-81ED-4DB2-BD59-A6C34878D82A}">
                    <a16:rowId xmlns:a16="http://schemas.microsoft.com/office/drawing/2014/main" val="3022080662"/>
                  </a:ext>
                </a:extLst>
              </a:tr>
              <a:tr h="357862">
                <a:tc>
                  <a:txBody>
                    <a:bodyPr/>
                    <a:lstStyle/>
                    <a:p>
                      <a:r>
                        <a:rPr lang="en-US" sz="1800" dirty="0">
                          <a:solidFill>
                            <a:schemeClr val="tx1"/>
                          </a:solidFill>
                          <a:latin typeface="Arial" panose="020B0604020202020204" pitchFamily="34" charset="0"/>
                          <a:cs typeface="Arial" panose="020B0604020202020204" pitchFamily="34" charset="0"/>
                        </a:rPr>
                        <a:t>NAD</a:t>
                      </a:r>
                      <a:r>
                        <a:rPr lang="en-US" sz="1800" baseline="0" dirty="0">
                          <a:solidFill>
                            <a:schemeClr val="tx1"/>
                          </a:solidFill>
                          <a:latin typeface="Arial" panose="020B0604020202020204" pitchFamily="34" charset="0"/>
                          <a:cs typeface="Arial" panose="020B0604020202020204" pitchFamily="34" charset="0"/>
                        </a:rPr>
                        <a:t>83</a:t>
                      </a:r>
                      <a:endParaRPr lang="en-US" sz="1800" dirty="0">
                        <a:solidFill>
                          <a:schemeClr val="tx1"/>
                        </a:solidFill>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NAVD88</a:t>
                      </a: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IGLD85</a:t>
                      </a: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GEOID18</a:t>
                      </a:r>
                      <a:endParaRPr lang="en-US" dirty="0"/>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NADCON</a:t>
                      </a:r>
                    </a:p>
                  </a:txBody>
                  <a:tcPr marL="75967" marR="75967" marT="37984" marB="37984"/>
                </a:tc>
                <a:extLst>
                  <a:ext uri="{0D108BD9-81ED-4DB2-BD59-A6C34878D82A}">
                    <a16:rowId xmlns:a16="http://schemas.microsoft.com/office/drawing/2014/main" val="3808544551"/>
                  </a:ext>
                </a:extLst>
              </a:tr>
              <a:tr h="357862">
                <a:tc>
                  <a:txBody>
                    <a:bodyPr/>
                    <a:lstStyle/>
                    <a:p>
                      <a:r>
                        <a:rPr lang="en-US" sz="1800" dirty="0">
                          <a:solidFill>
                            <a:schemeClr val="tx1"/>
                          </a:solidFill>
                          <a:latin typeface="Arial" panose="020B0604020202020204" pitchFamily="34" charset="0"/>
                          <a:cs typeface="Arial" panose="020B0604020202020204" pitchFamily="34" charset="0"/>
                        </a:rPr>
                        <a:t>NAD27</a:t>
                      </a:r>
                      <a:endParaRPr lang="en-US" sz="1800" dirty="0">
                        <a:solidFill>
                          <a:schemeClr val="tx1"/>
                        </a:solidFill>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NGVD</a:t>
                      </a:r>
                      <a:r>
                        <a:rPr lang="en-US" sz="1800" baseline="0" dirty="0">
                          <a:solidFill>
                            <a:schemeClr val="tx1"/>
                          </a:solidFill>
                          <a:latin typeface="Arial" panose="020B0604020202020204" pitchFamily="34" charset="0"/>
                          <a:cs typeface="Arial" panose="020B0604020202020204" pitchFamily="34" charset="0"/>
                        </a:rPr>
                        <a:t>29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IGLD55</a:t>
                      </a:r>
                    </a:p>
                  </a:txBody>
                  <a:tcPr marL="75967" marR="75967" marT="37984" marB="379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GEOID12B</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VERTCON</a:t>
                      </a:r>
                    </a:p>
                  </a:txBody>
                  <a:tcPr marL="75967" marR="75967" marT="37984" marB="37984"/>
                </a:tc>
                <a:extLst>
                  <a:ext uri="{0D108BD9-81ED-4DB2-BD59-A6C34878D82A}">
                    <a16:rowId xmlns:a16="http://schemas.microsoft.com/office/drawing/2014/main" val="348057990"/>
                  </a:ext>
                </a:extLst>
              </a:tr>
              <a:tr h="357862">
                <a:tc>
                  <a:txBody>
                    <a:bodyPr/>
                    <a:lstStyle/>
                    <a:p>
                      <a:r>
                        <a:rPr lang="en-US" sz="1800" dirty="0">
                          <a:solidFill>
                            <a:schemeClr val="tx1"/>
                          </a:solidFill>
                          <a:latin typeface="Arial" panose="020B0604020202020204" pitchFamily="34" charset="0"/>
                          <a:cs typeface="Arial" panose="020B0604020202020204" pitchFamily="34" charset="0"/>
                        </a:rPr>
                        <a:t>USSD</a:t>
                      </a:r>
                      <a:endParaRPr lang="en-US" sz="1800" dirty="0">
                        <a:solidFill>
                          <a:schemeClr val="tx1"/>
                        </a:solidFill>
                      </a:endParaRPr>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VIVD09</a:t>
                      </a:r>
                    </a:p>
                  </a:txBody>
                  <a:tcPr marL="75967" marR="75967" marT="37984" marB="37984"/>
                </a:tc>
                <a:tc>
                  <a:txBody>
                    <a:bodyPr/>
                    <a:lstStyle/>
                    <a:p>
                      <a:endParaRPr lang="en-US" sz="180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GEOID09</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927589832"/>
                  </a:ext>
                </a:extLst>
              </a:tr>
              <a:tr h="357862">
                <a:tc>
                  <a:txBody>
                    <a:bodyPr/>
                    <a:lstStyle/>
                    <a:p>
                      <a:endParaRPr lang="en-US" dirty="0"/>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GUVD04</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GEOID06</a:t>
                      </a:r>
                      <a:endParaRPr lang="en-US" dirty="0"/>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SPCS83</a:t>
                      </a:r>
                    </a:p>
                  </a:txBody>
                  <a:tcPr marL="75967" marR="75967" marT="37984" marB="37984"/>
                </a:tc>
                <a:extLst>
                  <a:ext uri="{0D108BD9-81ED-4DB2-BD59-A6C34878D82A}">
                    <a16:rowId xmlns:a16="http://schemas.microsoft.com/office/drawing/2014/main" val="3884107606"/>
                  </a:ext>
                </a:extLst>
              </a:tr>
              <a:tr h="357862">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NMVD03</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GEOID03</a:t>
                      </a:r>
                      <a:endParaRPr lang="en-US" dirty="0"/>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SPCS27</a:t>
                      </a:r>
                    </a:p>
                  </a:txBody>
                  <a:tcPr marL="75967" marR="75967" marT="37984" marB="37984"/>
                </a:tc>
                <a:extLst>
                  <a:ext uri="{0D108BD9-81ED-4DB2-BD59-A6C34878D82A}">
                    <a16:rowId xmlns:a16="http://schemas.microsoft.com/office/drawing/2014/main" val="2926996055"/>
                  </a:ext>
                </a:extLst>
              </a:tr>
              <a:tr h="357862">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ASVD02</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GEOID99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a:p>
                  </a:txBody>
                  <a:tcPr marL="75967" marR="75967" marT="37984" marB="37984"/>
                </a:tc>
                <a:extLst>
                  <a:ext uri="{0D108BD9-81ED-4DB2-BD59-A6C34878D82A}">
                    <a16:rowId xmlns:a16="http://schemas.microsoft.com/office/drawing/2014/main" val="2282737914"/>
                  </a:ext>
                </a:extLst>
              </a:tr>
              <a:tr h="357862">
                <a:tc>
                  <a:txBody>
                    <a:bodyPr/>
                    <a:lstStyle/>
                    <a:p>
                      <a:endParaRPr lang="en-US"/>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PRVD02</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GEOID96</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dirty="0"/>
                    </a:p>
                  </a:txBody>
                  <a:tcPr marL="75967" marR="75967" marT="37984" marB="37984"/>
                </a:tc>
                <a:extLst>
                  <a:ext uri="{0D108BD9-81ED-4DB2-BD59-A6C34878D82A}">
                    <a16:rowId xmlns:a16="http://schemas.microsoft.com/office/drawing/2014/main" val="421228443"/>
                  </a:ext>
                </a:extLst>
              </a:tr>
              <a:tr h="357862">
                <a:tc>
                  <a:txBody>
                    <a:bodyPr/>
                    <a:lstStyle/>
                    <a:p>
                      <a:endParaRPr lang="en-US"/>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ALASKA94</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2544845522"/>
                  </a:ext>
                </a:extLst>
              </a:tr>
              <a:tr h="357862">
                <a:tc>
                  <a:txBody>
                    <a:bodyPr/>
                    <a:lstStyle/>
                    <a:p>
                      <a:endParaRPr lang="en-US" dirty="0"/>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GEOID93</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781712782"/>
                  </a:ext>
                </a:extLst>
              </a:tr>
              <a:tr h="357862">
                <a:tc>
                  <a:txBody>
                    <a:bodyPr/>
                    <a:lstStyle/>
                    <a:p>
                      <a:endParaRPr lang="en-US" dirty="0"/>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GEOID90</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854389345"/>
                  </a:ext>
                </a:extLst>
              </a:tr>
            </a:tbl>
          </a:graphicData>
        </a:graphic>
      </p:graphicFrame>
    </p:spTree>
    <p:extLst>
      <p:ext uri="{BB962C8B-B14F-4D97-AF65-F5344CB8AC3E}">
        <p14:creationId xmlns:p14="http://schemas.microsoft.com/office/powerpoint/2010/main" val="37527943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72658" y="2426293"/>
            <a:ext cx="6217734" cy="4431707"/>
          </a:xfrm>
          <a:prstGeom prst="rect">
            <a:avLst/>
          </a:prstGeom>
        </p:spPr>
      </p:pic>
      <p:sp>
        <p:nvSpPr>
          <p:cNvPr id="2" name="TextBox 1"/>
          <p:cNvSpPr txBox="1"/>
          <p:nvPr/>
        </p:nvSpPr>
        <p:spPr bwMode="auto">
          <a:xfrm>
            <a:off x="-7434" y="401442"/>
            <a:ext cx="9121698" cy="707886"/>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What’s that going to look like?</a:t>
            </a:r>
          </a:p>
        </p:txBody>
      </p:sp>
      <p:sp>
        <p:nvSpPr>
          <p:cNvPr id="4" name="TextBox 3"/>
          <p:cNvSpPr txBox="1"/>
          <p:nvPr/>
        </p:nvSpPr>
        <p:spPr bwMode="auto">
          <a:xfrm>
            <a:off x="1472657" y="1151856"/>
            <a:ext cx="6860459" cy="1200329"/>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PHOTO = NAD83</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RED = NAD83 shoreline data</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GREEN = shoreline transformed to NATRF2022</a:t>
            </a:r>
          </a:p>
        </p:txBody>
      </p:sp>
    </p:spTree>
    <p:extLst>
      <p:ext uri="{BB962C8B-B14F-4D97-AF65-F5344CB8AC3E}">
        <p14:creationId xmlns:p14="http://schemas.microsoft.com/office/powerpoint/2010/main" val="372755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97762"/>
            <a:ext cx="9144000" cy="693353"/>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pc="-7" dirty="0">
                <a:solidFill>
                  <a:schemeClr val="tx2">
                    <a:lumMod val="75000"/>
                  </a:schemeClr>
                </a:solidFill>
                <a:latin typeface="Cambria" panose="02040503050406030204" pitchFamily="18" charset="0"/>
                <a:cs typeface="Calibri"/>
              </a:rPr>
              <a:t>If you’re only working in this region…</a:t>
            </a:r>
            <a:endParaRPr dirty="0">
              <a:solidFill>
                <a:schemeClr val="tx2">
                  <a:lumMod val="75000"/>
                </a:schemeClr>
              </a:solidFill>
              <a:latin typeface="Cambria" panose="02040503050406030204" pitchFamily="18" charset="0"/>
              <a:cs typeface="Calibri"/>
            </a:endParaRPr>
          </a:p>
        </p:txBody>
      </p:sp>
      <p:sp>
        <p:nvSpPr>
          <p:cNvPr id="4" name="object 4"/>
          <p:cNvSpPr txBox="1"/>
          <p:nvPr/>
        </p:nvSpPr>
        <p:spPr>
          <a:xfrm>
            <a:off x="1" y="2337246"/>
            <a:ext cx="9144000" cy="2725532"/>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sz="44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North </a:t>
            </a:r>
            <a:r>
              <a:rPr kumimoji="0"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American </a:t>
            </a:r>
            <a:r>
              <a:rPr kumimoji="0" sz="4400" b="1" i="0" u="none" strike="noStrike" kern="1200" cap="none" spc="-2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Terrestrial </a:t>
            </a:r>
            <a:r>
              <a:rPr kumimoji="0"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Reference</a:t>
            </a:r>
            <a:r>
              <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a:t>
            </a:r>
            <a:r>
              <a:rPr kumimoji="0"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Frame of</a:t>
            </a:r>
            <a:r>
              <a:rPr kumimoji="0" sz="4400" b="1" i="0" u="none" strike="noStrike" kern="1200" cap="none" spc="-33"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a:t>
            </a:r>
            <a:r>
              <a:rPr kumimoji="0"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sz="4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(NATRF2022)</a:t>
            </a:r>
            <a:endParaRPr kumimoji="0" sz="4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
        <p:nvSpPr>
          <p:cNvPr id="5" name="old bp1" hidden="1"/>
          <p:cNvSpPr>
            <a:spLocks noChangeAspect="1"/>
          </p:cNvSpPr>
          <p:nvPr/>
        </p:nvSpPr>
        <p:spPr>
          <a:xfrm>
            <a:off x="410453" y="536170"/>
            <a:ext cx="8323096" cy="5553307"/>
          </a:xfrm>
          <a:prstGeom prst="rect">
            <a:avLst/>
          </a:prstGeom>
          <a:blipFill>
            <a:blip r:embed="rId3" cstate="email">
              <a:extLst>
                <a:ext uri="{28A0092B-C50C-407E-A947-70E740481C1C}">
                  <a14:useLocalDpi xmlns:a14="http://schemas.microsoft.com/office/drawing/2010/main"/>
                </a:ext>
              </a:extLst>
            </a:blip>
            <a:srcRect/>
            <a:stretch>
              <a:fillRect/>
            </a:stretch>
          </a:blipFill>
          <a:ln w="38100">
            <a:solidFill>
              <a:srgbClr val="FF000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pic>
        <p:nvPicPr>
          <p:cNvPr id="6" name="bp1 cover">
            <a:extLst>
              <a:ext uri="{FF2B5EF4-FFF2-40B4-BE49-F238E27FC236}">
                <a16:creationId xmlns:a16="http://schemas.microsoft.com/office/drawing/2014/main" id="{FF0F3DBC-AD8B-4369-AFB9-24B2824B74D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0453" y="536170"/>
            <a:ext cx="8323094" cy="5785660"/>
          </a:xfrm>
          <a:prstGeom prst="rect">
            <a:avLst/>
          </a:prstGeom>
          <a:blipFill>
            <a:blip r:embed="rId3" cstate="email">
              <a:extLst>
                <a:ext uri="{28A0092B-C50C-407E-A947-70E740481C1C}">
                  <a14:useLocalDpi xmlns:a14="http://schemas.microsoft.com/office/drawing/2010/main"/>
                </a:ext>
              </a:extLst>
            </a:blip>
            <a:srcRect/>
            <a:stretch>
              <a:fillRect/>
            </a:stretch>
          </a:blipFill>
          <a:ln w="38100">
            <a:solidFill>
              <a:srgbClr val="FF0000"/>
            </a:solidFill>
          </a:ln>
        </p:spPr>
      </p:pic>
    </p:spTree>
    <p:extLst>
      <p:ext uri="{BB962C8B-B14F-4D97-AF65-F5344CB8AC3E}">
        <p14:creationId xmlns:p14="http://schemas.microsoft.com/office/powerpoint/2010/main" val="268081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60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par>
                          <p:cTn id="11" fill="hold">
                            <p:stCondLst>
                              <p:cond delay="8000"/>
                            </p:stCondLst>
                            <p:childTnLst>
                              <p:par>
                                <p:cTn id="12" presetID="31" presetClass="entr" presetSubtype="0" fill="hold" nodeType="afterEffect">
                                  <p:stCondLst>
                                    <p:cond delay="6000"/>
                                  </p:stCondLst>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ppt_w</p:attrName>
                                        </p:attrNameLst>
                                      </p:cBhvr>
                                      <p:tavLst>
                                        <p:tav tm="0">
                                          <p:val>
                                            <p:fltVal val="0"/>
                                          </p:val>
                                        </p:tav>
                                        <p:tav tm="100000">
                                          <p:val>
                                            <p:strVal val="#ppt_w"/>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anim calcmode="lin" valueType="num">
                                      <p:cBhvr>
                                        <p:cTn id="16" dur="2000" fill="hold"/>
                                        <p:tgtEl>
                                          <p:spTgt spid="6"/>
                                        </p:tgtEl>
                                        <p:attrNameLst>
                                          <p:attrName>style.rotation</p:attrName>
                                        </p:attrNameLst>
                                      </p:cBhvr>
                                      <p:tavLst>
                                        <p:tav tm="0">
                                          <p:val>
                                            <p:fltVal val="90"/>
                                          </p:val>
                                        </p:tav>
                                        <p:tav tm="100000">
                                          <p:val>
                                            <p:fltVal val="0"/>
                                          </p:val>
                                        </p:tav>
                                      </p:tavLst>
                                    </p:anim>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txBox="1">
            <a:spLocks noGrp="1"/>
          </p:cNvSpPr>
          <p:nvPr>
            <p:ph type="title"/>
          </p:nvPr>
        </p:nvSpPr>
        <p:spPr>
          <a:xfrm>
            <a:off x="1" y="342634"/>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spc="-40" dirty="0">
                <a:latin typeface="Cambria" panose="02040503050406030204" pitchFamily="18" charset="0"/>
                <a:cs typeface="Calibri"/>
              </a:rPr>
              <a:t>Not just new </a:t>
            </a:r>
            <a:r>
              <a:rPr lang="en-US" sz="4800" spc="-40" dirty="0" err="1">
                <a:latin typeface="Cambria" panose="02040503050406030204" pitchFamily="18" charset="0"/>
                <a:cs typeface="Calibri"/>
              </a:rPr>
              <a:t>datums</a:t>
            </a:r>
            <a:r>
              <a:rPr lang="en-US" sz="4800" spc="-40" dirty="0">
                <a:latin typeface="Cambria" panose="02040503050406030204" pitchFamily="18" charset="0"/>
                <a:cs typeface="Calibri"/>
              </a:rPr>
              <a:t>…</a:t>
            </a:r>
            <a:endParaRPr sz="4800" dirty="0">
              <a:latin typeface="Cambria" panose="02040503050406030204" pitchFamily="18" charset="0"/>
              <a:cs typeface="Calibri"/>
            </a:endParaRPr>
          </a:p>
        </p:txBody>
      </p:sp>
      <p:sp>
        <p:nvSpPr>
          <p:cNvPr id="3" name="big text"/>
          <p:cNvSpPr txBox="1"/>
          <p:nvPr/>
        </p:nvSpPr>
        <p:spPr>
          <a:xfrm>
            <a:off x="1" y="1144032"/>
            <a:ext cx="9144000" cy="1186649"/>
          </a:xfrm>
          <a:prstGeom prst="rect">
            <a:avLst/>
          </a:prstGeom>
        </p:spPr>
        <p:txBody>
          <a:bodyPr vert="horz" wrap="square" lIns="0" tIns="16933" rIns="0" bIns="0" rtlCol="0">
            <a:spAutoFit/>
          </a:bodyPr>
          <a:lstStyle/>
          <a:p>
            <a:pPr marL="0" lvl="1" algn="ctr">
              <a:spcBef>
                <a:spcPts val="133"/>
              </a:spcBef>
            </a:pPr>
            <a:r>
              <a:rPr lang="en-US" sz="7600" spc="-7" dirty="0">
                <a:solidFill>
                  <a:prstClr val="black"/>
                </a:solidFill>
                <a:latin typeface="Cambria" panose="02040503050406030204" pitchFamily="18" charset="0"/>
                <a:cs typeface="Calibri"/>
              </a:rPr>
              <a:t>NSRS Modernization</a:t>
            </a:r>
          </a:p>
        </p:txBody>
      </p:sp>
      <p:sp>
        <p:nvSpPr>
          <p:cNvPr id="4" name="Bullet list"/>
          <p:cNvSpPr>
            <a:spLocks noGrp="1"/>
          </p:cNvSpPr>
          <p:nvPr>
            <p:ph idx="1"/>
          </p:nvPr>
        </p:nvSpPr>
        <p:spPr>
          <a:xfrm>
            <a:off x="0" y="2610282"/>
            <a:ext cx="6676209" cy="3639911"/>
          </a:xfrm>
        </p:spPr>
        <p:txBody>
          <a:bodyPr>
            <a:noAutofit/>
          </a:bodyPr>
          <a:lstStyle/>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Replace NAD83</a:t>
            </a:r>
          </a:p>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Replace NAVD88</a:t>
            </a:r>
          </a:p>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Re-invent Bluebooking</a:t>
            </a:r>
          </a:p>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Improve Geodetic Toolkit</a:t>
            </a:r>
          </a:p>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Better Surveying Methods</a:t>
            </a:r>
          </a:p>
        </p:txBody>
      </p:sp>
      <p:sp>
        <p:nvSpPr>
          <p:cNvPr id="5" name="Left Brace 4"/>
          <p:cNvSpPr/>
          <p:nvPr/>
        </p:nvSpPr>
        <p:spPr>
          <a:xfrm flipH="1">
            <a:off x="5401059" y="4098937"/>
            <a:ext cx="519170" cy="206519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TextBox 5"/>
          <p:cNvSpPr txBox="1"/>
          <p:nvPr/>
        </p:nvSpPr>
        <p:spPr>
          <a:xfrm>
            <a:off x="5871732" y="4955318"/>
            <a:ext cx="3136180" cy="430887"/>
          </a:xfrm>
          <a:prstGeom prst="rect">
            <a:avLst/>
          </a:prstGeom>
          <a:noFill/>
        </p:spPr>
        <p:txBody>
          <a:bodyPr wrap="none" rtlCol="0">
            <a:spAutoFit/>
          </a:bodyPr>
          <a:lstStyle/>
          <a:p>
            <a:r>
              <a:rPr lang="en-US" sz="2200" b="1" dirty="0">
                <a:solidFill>
                  <a:srgbClr val="FF0000"/>
                </a:solidFill>
              </a:rPr>
              <a:t>Blueprint for 2022, Part 3</a:t>
            </a:r>
          </a:p>
        </p:txBody>
      </p:sp>
      <p:sp>
        <p:nvSpPr>
          <p:cNvPr id="7" name="TextBox 6"/>
          <p:cNvSpPr txBox="1"/>
          <p:nvPr/>
        </p:nvSpPr>
        <p:spPr>
          <a:xfrm>
            <a:off x="5871732" y="2726796"/>
            <a:ext cx="3136180" cy="430887"/>
          </a:xfrm>
          <a:prstGeom prst="rect">
            <a:avLst/>
          </a:prstGeom>
          <a:noFill/>
        </p:spPr>
        <p:txBody>
          <a:bodyPr wrap="none" rtlCol="0">
            <a:spAutoFit/>
          </a:bodyPr>
          <a:lstStyle/>
          <a:p>
            <a:r>
              <a:rPr lang="en-US" sz="2200" b="1" dirty="0">
                <a:solidFill>
                  <a:srgbClr val="FF0000"/>
                </a:solidFill>
              </a:rPr>
              <a:t>Blueprint for 2022, Part 1</a:t>
            </a:r>
          </a:p>
        </p:txBody>
      </p:sp>
      <p:sp>
        <p:nvSpPr>
          <p:cNvPr id="8" name="TextBox 7"/>
          <p:cNvSpPr txBox="1"/>
          <p:nvPr/>
        </p:nvSpPr>
        <p:spPr>
          <a:xfrm>
            <a:off x="5871732" y="3452260"/>
            <a:ext cx="3136180" cy="430887"/>
          </a:xfrm>
          <a:prstGeom prst="rect">
            <a:avLst/>
          </a:prstGeom>
          <a:noFill/>
        </p:spPr>
        <p:txBody>
          <a:bodyPr wrap="none" rtlCol="0">
            <a:spAutoFit/>
          </a:bodyPr>
          <a:lstStyle/>
          <a:p>
            <a:r>
              <a:rPr lang="en-US" sz="2200" b="1" dirty="0">
                <a:solidFill>
                  <a:srgbClr val="FF0000"/>
                </a:solidFill>
              </a:rPr>
              <a:t>Blueprint for 2022, Part 2</a:t>
            </a:r>
          </a:p>
        </p:txBody>
      </p:sp>
      <p:cxnSp>
        <p:nvCxnSpPr>
          <p:cNvPr id="10" name="Straight Arrow Connector 9"/>
          <p:cNvCxnSpPr>
            <a:endCxn id="7" idx="1"/>
          </p:cNvCxnSpPr>
          <p:nvPr/>
        </p:nvCxnSpPr>
        <p:spPr>
          <a:xfrm>
            <a:off x="3594100" y="2942240"/>
            <a:ext cx="22776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848100" y="3674963"/>
            <a:ext cx="202909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961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22" presetClass="entr" presetSubtype="8" fill="hold" nodeType="withEffect">
                                  <p:stCondLst>
                                    <p:cond delay="15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fade">
                                      <p:cBhvr>
                                        <p:cTn id="41" dur="500"/>
                                        <p:tgtEl>
                                          <p:spTgt spid="4">
                                            <p:txEl>
                                              <p:pRg st="4" end="4"/>
                                            </p:txEl>
                                          </p:spTgt>
                                        </p:tgtEl>
                                      </p:cBhvr>
                                    </p:animEffect>
                                  </p:childTnLst>
                                </p:cTn>
                              </p:par>
                              <p:par>
                                <p:cTn id="42" presetID="22" presetClass="entr" presetSubtype="8" fill="hold" grpId="0" nodeType="withEffect">
                                  <p:stCondLst>
                                    <p:cond delay="150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5" grpId="0" animBg="1"/>
      <p:bldP spid="6" grpId="0"/>
      <p:bldP spid="7" grpId="0"/>
      <p:bldP spid="8"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42101"/>
            <a:ext cx="9144000" cy="2573798"/>
          </a:xfrm>
          <a:prstGeom prst="rect">
            <a:avLst/>
          </a:prstGeom>
        </p:spPr>
      </p:pic>
    </p:spTree>
    <p:extLst>
      <p:ext uri="{BB962C8B-B14F-4D97-AF65-F5344CB8AC3E}">
        <p14:creationId xmlns:p14="http://schemas.microsoft.com/office/powerpoint/2010/main" val="268467703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279530"/>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State Plane Coordinate System o</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1983 </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SPCS</a:t>
            </a:r>
            <a:r>
              <a:rPr lang="en-US" sz="6000" b="1" spc="-20" dirty="0">
                <a:solidFill>
                  <a:srgbClr val="C00000"/>
                </a:solidFill>
                <a:uFill>
                  <a:solidFill>
                    <a:srgbClr val="C00000"/>
                  </a:solidFill>
                </a:uFill>
                <a:latin typeface="Cambria" panose="02040503050406030204" pitchFamily="18" charset="0"/>
                <a:cs typeface="Arial Black"/>
              </a:rPr>
              <a:t>83</a:t>
            </a: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321284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50" y="1688691"/>
            <a:ext cx="8858250" cy="3235567"/>
          </a:xfrm>
        </p:spPr>
        <p:txBody>
          <a:bodyPr/>
          <a:lstStyle/>
          <a:p>
            <a:pPr marL="0" indent="0">
              <a:buNone/>
            </a:pPr>
            <a:r>
              <a:rPr lang="en-US" dirty="0">
                <a:latin typeface="Cambria" panose="02040503050406030204" pitchFamily="18" charset="0"/>
                <a:ea typeface="Cambria" panose="02040503050406030204" pitchFamily="18" charset="0"/>
              </a:rPr>
              <a:t>Problems</a:t>
            </a:r>
          </a:p>
          <a:p>
            <a:r>
              <a:rPr lang="en-US" dirty="0">
                <a:latin typeface="Cambria" panose="02040503050406030204" pitchFamily="18" charset="0"/>
                <a:ea typeface="Cambria" panose="02040503050406030204" pitchFamily="18" charset="0"/>
              </a:rPr>
              <a:t>Designates specific zones</a:t>
            </a:r>
          </a:p>
          <a:p>
            <a:r>
              <a:rPr lang="en-US" dirty="0">
                <a:latin typeface="Cambria" panose="02040503050406030204" pitchFamily="18" charset="0"/>
                <a:ea typeface="Cambria" panose="02040503050406030204" pitchFamily="18" charset="0"/>
              </a:rPr>
              <a:t>Parameters of projections included</a:t>
            </a:r>
          </a:p>
          <a:p>
            <a:r>
              <a:rPr lang="en-US" dirty="0">
                <a:latin typeface="Cambria" panose="02040503050406030204" pitchFamily="18" charset="0"/>
                <a:ea typeface="Cambria" panose="02040503050406030204" pitchFamily="18" charset="0"/>
              </a:rPr>
              <a:t>Restricts datum usage to 1983 or 1927</a:t>
            </a:r>
          </a:p>
          <a:p>
            <a:r>
              <a:rPr lang="en-US" dirty="0">
                <a:latin typeface="Cambria" panose="02040503050406030204" pitchFamily="18" charset="0"/>
                <a:ea typeface="Cambria" panose="02040503050406030204" pitchFamily="18" charset="0"/>
              </a:rPr>
              <a:t>Unit of measure designated as Survey Foot</a:t>
            </a:r>
          </a:p>
          <a:p>
            <a:endParaRPr lang="en-US" dirty="0">
              <a:latin typeface="Cambria" panose="02040503050406030204" pitchFamily="18" charset="0"/>
              <a:ea typeface="Cambria" panose="02040503050406030204" pitchFamily="18" charset="0"/>
            </a:endParaRPr>
          </a:p>
          <a:p>
            <a:pPr marL="0" indent="0" algn="ctr">
              <a:buNone/>
            </a:pPr>
            <a:r>
              <a:rPr lang="en-US" i="1" dirty="0">
                <a:latin typeface="Cambria" panose="02040503050406030204" pitchFamily="18" charset="0"/>
                <a:ea typeface="Cambria" panose="02040503050406030204" pitchFamily="18" charset="0"/>
              </a:rPr>
              <a:t>What’s the deal with the requirement to certify SPCS coordinates in recorded land records?</a:t>
            </a:r>
          </a:p>
          <a:p>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a:xfrm>
            <a:off x="0" y="274638"/>
            <a:ext cx="9144000" cy="1143000"/>
          </a:xfrm>
        </p:spPr>
        <p:txBody>
          <a:bodyPr/>
          <a:lstStyle/>
          <a:p>
            <a:r>
              <a:rPr lang="en-US" dirty="0">
                <a:latin typeface="Cambria" panose="02040503050406030204" pitchFamily="18" charset="0"/>
                <a:ea typeface="Cambria" panose="02040503050406030204" pitchFamily="18" charset="0"/>
              </a:rPr>
              <a:t>Pennsylvania Coordinate System Law</a:t>
            </a:r>
          </a:p>
        </p:txBody>
      </p:sp>
      <p:sp>
        <p:nvSpPr>
          <p:cNvPr id="6" name="Content Placeholder 1">
            <a:extLst>
              <a:ext uri="{FF2B5EF4-FFF2-40B4-BE49-F238E27FC236}">
                <a16:creationId xmlns:a16="http://schemas.microsoft.com/office/drawing/2014/main" id="{C4E7FE2D-4830-4D26-A81B-EBBDCE91C38B}"/>
              </a:ext>
            </a:extLst>
          </p:cNvPr>
          <p:cNvSpPr txBox="1">
            <a:spLocks/>
          </p:cNvSpPr>
          <p:nvPr/>
        </p:nvSpPr>
        <p:spPr bwMode="auto">
          <a:xfrm>
            <a:off x="0" y="1154626"/>
            <a:ext cx="9144000" cy="49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latin typeface="Cambria" panose="02040503050406030204" pitchFamily="18" charset="0"/>
                <a:ea typeface="Cambria" panose="02040503050406030204" pitchFamily="18" charset="0"/>
              </a:rPr>
              <a:t>Act of Dec. 16, 1992, P.L. 1224, No. 161</a:t>
            </a:r>
          </a:p>
        </p:txBody>
      </p:sp>
    </p:spTree>
    <p:extLst>
      <p:ext uri="{BB962C8B-B14F-4D97-AF65-F5344CB8AC3E}">
        <p14:creationId xmlns:p14="http://schemas.microsoft.com/office/powerpoint/2010/main" val="249315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279530"/>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State Plane Coordinate System o</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SPCS</a:t>
            </a:r>
            <a:r>
              <a:rPr kumimoji="0"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2022</a:t>
            </a: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230730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6AFCBC-A0DE-41BA-ADA9-C912DACAEC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2471" y="44933"/>
            <a:ext cx="5980041" cy="6766560"/>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CC5DC2D5-7B37-42DF-94B2-41CCE947D4E5}"/>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3552577" y="2510177"/>
            <a:ext cx="276149" cy="365760"/>
          </a:xfrm>
          <a:prstGeom prst="rect">
            <a:avLst/>
          </a:prstGeom>
        </p:spPr>
      </p:pic>
      <p:sp>
        <p:nvSpPr>
          <p:cNvPr id="12" name="Slide Number Placeholder 3">
            <a:extLst>
              <a:ext uri="{FF2B5EF4-FFF2-40B4-BE49-F238E27FC236}">
                <a16:creationId xmlns:a16="http://schemas.microsoft.com/office/drawing/2014/main" id="{DA637F1C-1578-4261-ABF5-57E8277CD686}"/>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417529EA-2E94-4E68-83A7-3841467C8A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501" y="88905"/>
            <a:ext cx="5486400" cy="6191549"/>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EFEDDE52-243A-4158-A509-AFDEAF77C79E}"/>
              </a:ext>
            </a:extLst>
          </p:cNvPr>
          <p:cNvSpPr txBox="1"/>
          <p:nvPr/>
        </p:nvSpPr>
        <p:spPr>
          <a:xfrm>
            <a:off x="6000733" y="-35477"/>
            <a:ext cx="3038243" cy="52322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a:ea typeface="ＭＳ Ｐゴシック" charset="0"/>
                <a:cs typeface="+mn-cs"/>
              </a:rPr>
              <a:t>geodesy.noaa.gov</a:t>
            </a:r>
          </a:p>
        </p:txBody>
      </p:sp>
    </p:spTree>
    <p:extLst>
      <p:ext uri="{BB962C8B-B14F-4D97-AF65-F5344CB8AC3E}">
        <p14:creationId xmlns:p14="http://schemas.microsoft.com/office/powerpoint/2010/main" val="327531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500" fill="hold"/>
                                        <p:tgtEl>
                                          <p:spTgt spid="18"/>
                                        </p:tgtEl>
                                        <p:attrNameLst>
                                          <p:attrName>ppt_w</p:attrName>
                                        </p:attrNameLst>
                                      </p:cBhvr>
                                      <p:tavLst>
                                        <p:tav tm="0">
                                          <p:val>
                                            <p:fltVal val="0"/>
                                          </p:val>
                                        </p:tav>
                                        <p:tav tm="100000">
                                          <p:val>
                                            <p:strVal val="#ppt_w"/>
                                          </p:val>
                                        </p:tav>
                                      </p:tavLst>
                                    </p:anim>
                                    <p:anim calcmode="lin" valueType="num">
                                      <p:cBhvr>
                                        <p:cTn id="17" dur="1500" fill="hold"/>
                                        <p:tgtEl>
                                          <p:spTgt spid="18"/>
                                        </p:tgtEl>
                                        <p:attrNameLst>
                                          <p:attrName>ppt_h</p:attrName>
                                        </p:attrNameLst>
                                      </p:cBhvr>
                                      <p:tavLst>
                                        <p:tav tm="0">
                                          <p:val>
                                            <p:fltVal val="0"/>
                                          </p:val>
                                        </p:tav>
                                        <p:tav tm="100000">
                                          <p:val>
                                            <p:strVal val="#ppt_h"/>
                                          </p:val>
                                        </p:tav>
                                      </p:tavLst>
                                    </p:anim>
                                    <p:anim calcmode="lin" valueType="num">
                                      <p:cBhvr>
                                        <p:cTn id="18" dur="15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9" dur="1500" fill="hold"/>
                                        <p:tgtEl>
                                          <p:spTgt spid="18"/>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818413"/>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State Plane Coordinate System o</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1983 </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SPCS83</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3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North and South Zones as they exist now</a:t>
            </a:r>
          </a:p>
        </p:txBody>
      </p:sp>
    </p:spTree>
    <p:extLst>
      <p:ext uri="{BB962C8B-B14F-4D97-AF65-F5344CB8AC3E}">
        <p14:creationId xmlns:p14="http://schemas.microsoft.com/office/powerpoint/2010/main" val="9439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 name="TextBox 1" hidden="1"/>
          <p:cNvSpPr txBox="1"/>
          <p:nvPr/>
        </p:nvSpPr>
        <p:spPr>
          <a:xfrm rot="19482167">
            <a:off x="49705" y="1918915"/>
            <a:ext cx="9374954"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1000" normalizeH="0" baseline="0" noProof="0" dirty="0">
                <a:ln>
                  <a:noFill/>
                </a:ln>
                <a:solidFill>
                  <a:prstClr val="black">
                    <a:alpha val="30000"/>
                  </a:prstClr>
                </a:solidFill>
                <a:effectLst/>
                <a:uLnTx/>
                <a:uFillTx/>
                <a:latin typeface="Arial" panose="020B0604020202020204" pitchFamily="34" charset="0"/>
                <a:ea typeface="+mn-ea"/>
                <a:cs typeface="Arial" panose="020B0604020202020204" pitchFamily="34" charset="0"/>
              </a:rPr>
              <a:t>DRAFT</a:t>
            </a:r>
          </a:p>
        </p:txBody>
      </p:sp>
    </p:spTree>
    <p:extLst>
      <p:ext uri="{BB962C8B-B14F-4D97-AF65-F5344CB8AC3E}">
        <p14:creationId xmlns:p14="http://schemas.microsoft.com/office/powerpoint/2010/main" val="427849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graphicFrame>
        <p:nvGraphicFramePr>
          <p:cNvPr id="4" name="Content Placeholder 6"/>
          <p:cNvGraphicFramePr>
            <a:graphicFrameLocks noGrp="1"/>
          </p:cNvGraphicFramePr>
          <p:nvPr>
            <p:ph idx="4294967295"/>
            <p:extLst/>
          </p:nvPr>
        </p:nvGraphicFramePr>
        <p:xfrm>
          <a:off x="114302" y="1745676"/>
          <a:ext cx="8925791" cy="4069658"/>
        </p:xfrm>
        <a:graphic>
          <a:graphicData uri="http://schemas.openxmlformats.org/drawingml/2006/table">
            <a:tbl>
              <a:tblPr firstRow="1" bandRow="1">
                <a:tableStyleId>{5C22544A-7EE6-4342-B048-85BDC9FD1C3A}</a:tableStyleId>
              </a:tblPr>
              <a:tblGrid>
                <a:gridCol w="2493818">
                  <a:extLst>
                    <a:ext uri="{9D8B030D-6E8A-4147-A177-3AD203B41FA5}">
                      <a16:colId xmlns:a16="http://schemas.microsoft.com/office/drawing/2014/main" val="2202110323"/>
                    </a:ext>
                  </a:extLst>
                </a:gridCol>
                <a:gridCol w="1969079">
                  <a:extLst>
                    <a:ext uri="{9D8B030D-6E8A-4147-A177-3AD203B41FA5}">
                      <a16:colId xmlns:a16="http://schemas.microsoft.com/office/drawing/2014/main" val="1277430874"/>
                    </a:ext>
                  </a:extLst>
                </a:gridCol>
                <a:gridCol w="2072058">
                  <a:extLst>
                    <a:ext uri="{9D8B030D-6E8A-4147-A177-3AD203B41FA5}">
                      <a16:colId xmlns:a16="http://schemas.microsoft.com/office/drawing/2014/main" val="2463132348"/>
                    </a:ext>
                  </a:extLst>
                </a:gridCol>
                <a:gridCol w="2390836">
                  <a:extLst>
                    <a:ext uri="{9D8B030D-6E8A-4147-A177-3AD203B41FA5}">
                      <a16:colId xmlns:a16="http://schemas.microsoft.com/office/drawing/2014/main" val="2738166315"/>
                    </a:ext>
                  </a:extLst>
                </a:gridCol>
              </a:tblGrid>
              <a:tr h="990228">
                <a:tc>
                  <a:txBody>
                    <a:bodyPr/>
                    <a:lstStyle/>
                    <a:p>
                      <a:r>
                        <a:rPr lang="en-US" sz="1800" dirty="0"/>
                        <a:t>Horizontal</a:t>
                      </a:r>
                      <a:r>
                        <a:rPr lang="en-US" sz="1800" baseline="0" dirty="0"/>
                        <a:t> </a:t>
                      </a:r>
                      <a:r>
                        <a:rPr lang="en-US" sz="1800" dirty="0" err="1"/>
                        <a:t>Datums</a:t>
                      </a:r>
                      <a:r>
                        <a:rPr lang="en-US" sz="1800" dirty="0"/>
                        <a:t> </a:t>
                      </a:r>
                    </a:p>
                    <a:p>
                      <a:r>
                        <a:rPr lang="en-US" sz="1800" dirty="0"/>
                        <a:t>(aka Geometric Reference Frames)</a:t>
                      </a:r>
                    </a:p>
                  </a:txBody>
                  <a:tcPr marL="62939" marR="62939" marT="31470" marB="31470"/>
                </a:tc>
                <a:tc>
                  <a:txBody>
                    <a:bodyPr/>
                    <a:lstStyle/>
                    <a:p>
                      <a:r>
                        <a:rPr lang="en-US" sz="1800" dirty="0"/>
                        <a:t>Vertical</a:t>
                      </a:r>
                    </a:p>
                    <a:p>
                      <a:r>
                        <a:rPr lang="en-US" sz="1800" dirty="0"/>
                        <a:t>Datums</a:t>
                      </a:r>
                    </a:p>
                  </a:txBody>
                  <a:tcPr marL="62939" marR="62939" marT="31470" marB="31470"/>
                </a:tc>
                <a:tc>
                  <a:txBody>
                    <a:bodyPr/>
                    <a:lstStyle/>
                    <a:p>
                      <a:r>
                        <a:rPr lang="en-US" sz="1800" dirty="0"/>
                        <a:t>Geoid</a:t>
                      </a:r>
                    </a:p>
                    <a:p>
                      <a:r>
                        <a:rPr lang="en-US" sz="1800" dirty="0"/>
                        <a:t>Models</a:t>
                      </a:r>
                    </a:p>
                  </a:txBody>
                  <a:tcPr marL="62939" marR="62939" marT="31470" marB="31470"/>
                </a:tc>
                <a:tc>
                  <a:txBody>
                    <a:bodyPr/>
                    <a:lstStyle/>
                    <a:p>
                      <a:r>
                        <a:rPr lang="en-US" sz="1800" dirty="0"/>
                        <a:t>Transformations</a:t>
                      </a:r>
                      <a:r>
                        <a:rPr lang="en-US" sz="1800" baseline="0" dirty="0"/>
                        <a:t> </a:t>
                      </a:r>
                      <a:r>
                        <a:rPr lang="en-US" sz="1800" dirty="0"/>
                        <a:t>and</a:t>
                      </a:r>
                      <a:r>
                        <a:rPr lang="en-US" sz="1800" baseline="0" dirty="0"/>
                        <a:t> </a:t>
                      </a:r>
                      <a:r>
                        <a:rPr lang="en-US" sz="1800" dirty="0"/>
                        <a:t>Conversions</a:t>
                      </a:r>
                    </a:p>
                  </a:txBody>
                  <a:tcPr marL="62939" marR="62939" marT="31470" marB="31470"/>
                </a:tc>
                <a:extLst>
                  <a:ext uri="{0D108BD9-81ED-4DB2-BD59-A6C34878D82A}">
                    <a16:rowId xmlns:a16="http://schemas.microsoft.com/office/drawing/2014/main" val="3022080662"/>
                  </a:ext>
                </a:extLst>
              </a:tr>
              <a:tr h="308918">
                <a:tc>
                  <a:txBody>
                    <a:bodyPr/>
                    <a:lstStyle/>
                    <a:p>
                      <a:r>
                        <a:rPr lang="en-US" sz="1800" dirty="0">
                          <a:latin typeface="Arial" panose="020B0604020202020204" pitchFamily="34" charset="0"/>
                          <a:cs typeface="Arial" panose="020B0604020202020204" pitchFamily="34" charset="0"/>
                        </a:rPr>
                        <a:t>WGS84</a:t>
                      </a:r>
                    </a:p>
                  </a:txBody>
                  <a:tcPr marL="62939" marR="62939" marT="31470" marB="31470"/>
                </a:tc>
                <a:tc>
                  <a:txBody>
                    <a:bodyPr/>
                    <a:lstStyle/>
                    <a:p>
                      <a:r>
                        <a:rPr lang="en-US" sz="1800" dirty="0">
                          <a:latin typeface="Arial" panose="020B0604020202020204" pitchFamily="34" charset="0"/>
                          <a:cs typeface="Arial" panose="020B0604020202020204" pitchFamily="34" charset="0"/>
                        </a:rPr>
                        <a:t>IHRS (by IAG</a:t>
                      </a:r>
                      <a:r>
                        <a:rPr lang="en-US" sz="1800" baseline="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OSU91A</a:t>
                      </a:r>
                    </a:p>
                  </a:txBody>
                  <a:tcPr marL="62939" marR="62939" marT="31470" marB="31470"/>
                </a:tc>
                <a:tc>
                  <a:txBody>
                    <a:bodyPr/>
                    <a:lstStyle/>
                    <a:p>
                      <a:r>
                        <a:rPr lang="en-US" sz="1800" dirty="0">
                          <a:latin typeface="Arial" panose="020B0604020202020204" pitchFamily="34" charset="0"/>
                          <a:cs typeface="Arial" panose="020B0604020202020204" pitchFamily="34" charset="0"/>
                        </a:rPr>
                        <a:t>CORPSCON</a:t>
                      </a:r>
                    </a:p>
                  </a:txBody>
                  <a:tcPr marL="62939" marR="62939" marT="31470" marB="31470"/>
                </a:tc>
                <a:extLst>
                  <a:ext uri="{0D108BD9-81ED-4DB2-BD59-A6C34878D82A}">
                    <a16:rowId xmlns:a16="http://schemas.microsoft.com/office/drawing/2014/main" val="3808544551"/>
                  </a:ext>
                </a:extLst>
              </a:tr>
              <a:tr h="761714">
                <a:tc>
                  <a:txBody>
                    <a:bodyPr/>
                    <a:lstStyle/>
                    <a:p>
                      <a:r>
                        <a:rPr lang="en-US" dirty="0">
                          <a:latin typeface="Arial" panose="020B0604020202020204" pitchFamily="34" charset="0"/>
                          <a:cs typeface="Arial" panose="020B0604020202020204" pitchFamily="34" charset="0"/>
                        </a:rPr>
                        <a:t>WGS72</a:t>
                      </a: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EGM96</a:t>
                      </a:r>
                    </a:p>
                  </a:txBody>
                  <a:tcPr marL="62939" marR="62939" marT="31470" marB="31470"/>
                </a:tc>
                <a:tc>
                  <a:txBody>
                    <a:bodyPr/>
                    <a:lstStyle/>
                    <a:p>
                      <a:r>
                        <a:rPr lang="en-US" sz="1800" dirty="0">
                          <a:latin typeface="Arial" panose="020B0604020202020204" pitchFamily="34" charset="0"/>
                          <a:cs typeface="Arial" panose="020B0604020202020204" pitchFamily="34" charset="0"/>
                        </a:rPr>
                        <a:t>Appendix B.6</a:t>
                      </a:r>
                      <a:r>
                        <a:rPr lang="en-US" sz="1800" baseline="0" dirty="0">
                          <a:latin typeface="Arial" panose="020B0604020202020204" pitchFamily="34" charset="0"/>
                          <a:cs typeface="Arial" panose="020B0604020202020204" pitchFamily="34" charset="0"/>
                        </a:rPr>
                        <a:t> of DMA TR 8350.2 (WGS 84)</a:t>
                      </a:r>
                      <a:endParaRPr lang="en-US" sz="1800" dirty="0">
                        <a:latin typeface="Arial" panose="020B0604020202020204" pitchFamily="34" charset="0"/>
                        <a:cs typeface="Arial" panose="020B0604020202020204" pitchFamily="34" charset="0"/>
                      </a:endParaRPr>
                    </a:p>
                  </a:txBody>
                  <a:tcPr marL="62939" marR="62939" marT="31470" marB="31470"/>
                </a:tc>
                <a:extLst>
                  <a:ext uri="{0D108BD9-81ED-4DB2-BD59-A6C34878D82A}">
                    <a16:rowId xmlns:a16="http://schemas.microsoft.com/office/drawing/2014/main" val="348057990"/>
                  </a:ext>
                </a:extLst>
              </a:tr>
              <a:tr h="990228">
                <a:tc>
                  <a:txBody>
                    <a:bodyPr/>
                    <a:lstStyle/>
                    <a:p>
                      <a:r>
                        <a:rPr lang="en-US" sz="1800" dirty="0">
                          <a:latin typeface="Arial" panose="020B0604020202020204" pitchFamily="34" charset="0"/>
                          <a:cs typeface="Arial" panose="020B0604020202020204" pitchFamily="34" charset="0"/>
                        </a:rPr>
                        <a:t>ITRF (Intl.</a:t>
                      </a:r>
                      <a:r>
                        <a:rPr lang="en-US" sz="1800" baseline="0" dirty="0">
                          <a:latin typeface="Arial" panose="020B0604020202020204" pitchFamily="34" charset="0"/>
                          <a:cs typeface="Arial" panose="020B0604020202020204" pitchFamily="34" charset="0"/>
                        </a:rPr>
                        <a:t> Terrestrial Reference Frame by IERS)</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EGM2008</a:t>
                      </a:r>
                    </a:p>
                  </a:txBody>
                  <a:tcPr marL="62939" marR="62939" marT="31470" marB="31470"/>
                </a:tc>
                <a:tc>
                  <a:txBody>
                    <a:bodyPr/>
                    <a:lstStyle/>
                    <a:p>
                      <a:r>
                        <a:rPr lang="en-US" sz="1800" dirty="0">
                          <a:latin typeface="Arial" panose="020B0604020202020204" pitchFamily="34" charset="0"/>
                          <a:cs typeface="Arial" panose="020B0604020202020204" pitchFamily="34" charset="0"/>
                        </a:rPr>
                        <a:t>Oregon Coordinate Reference System (ORCS)</a:t>
                      </a:r>
                    </a:p>
                  </a:txBody>
                  <a:tcPr marL="62939" marR="62939" marT="31470" marB="31470"/>
                </a:tc>
                <a:extLst>
                  <a:ext uri="{0D108BD9-81ED-4DB2-BD59-A6C34878D82A}">
                    <a16:rowId xmlns:a16="http://schemas.microsoft.com/office/drawing/2014/main" val="927589832"/>
                  </a:ext>
                </a:extLst>
              </a:tr>
              <a:tr h="990228">
                <a:tc>
                  <a:txBody>
                    <a:bodyPr/>
                    <a:lstStyle/>
                    <a:p>
                      <a:r>
                        <a:rPr lang="en-US" sz="1800" dirty="0">
                          <a:latin typeface="Arial" panose="020B0604020202020204" pitchFamily="34" charset="0"/>
                          <a:cs typeface="Arial" panose="020B0604020202020204" pitchFamily="34" charset="0"/>
                        </a:rPr>
                        <a:t>IGS (Intl. GNSS Service reference</a:t>
                      </a:r>
                      <a:r>
                        <a:rPr lang="en-US" sz="1800" baseline="0" dirty="0">
                          <a:latin typeface="Arial" panose="020B0604020202020204" pitchFamily="34" charset="0"/>
                          <a:cs typeface="Arial" panose="020B0604020202020204" pitchFamily="34" charset="0"/>
                        </a:rPr>
                        <a:t> frame)</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The Kansas Regional Coordinate System</a:t>
                      </a:r>
                    </a:p>
                  </a:txBody>
                  <a:tcPr marL="62939" marR="62939" marT="31470" marB="31470"/>
                </a:tc>
                <a:extLst>
                  <a:ext uri="{0D108BD9-81ED-4DB2-BD59-A6C34878D82A}">
                    <a16:rowId xmlns:a16="http://schemas.microsoft.com/office/drawing/2014/main" val="3884107606"/>
                  </a:ext>
                </a:extLst>
              </a:tr>
            </a:tbl>
          </a:graphicData>
        </a:graphic>
      </p:graphicFrame>
      <p:sp>
        <p:nvSpPr>
          <p:cNvPr id="5" name="TextBox 4"/>
          <p:cNvSpPr txBox="1"/>
          <p:nvPr/>
        </p:nvSpPr>
        <p:spPr bwMode="auto">
          <a:xfrm>
            <a:off x="114301" y="1143002"/>
            <a:ext cx="8842665" cy="584775"/>
          </a:xfrm>
          <a:prstGeom prst="rect">
            <a:avLst/>
          </a:prstGeom>
          <a:noFill/>
          <a:ln w="9525">
            <a:noFill/>
            <a:miter lim="800000"/>
            <a:headEnd/>
            <a:tailEnd/>
          </a:ln>
        </p:spPr>
        <p:txBody>
          <a:bodyPr wrap="square" rtlCol="0">
            <a:spAutoFit/>
          </a:bodyPr>
          <a:lstStyle/>
          <a:p>
            <a:pPr algn="ctr"/>
            <a:r>
              <a:rPr lang="en-US" sz="2400" dirty="0">
                <a:latin typeface="Cambria" panose="02040503050406030204" pitchFamily="18" charset="0"/>
              </a:rPr>
              <a:t>These items are </a:t>
            </a:r>
            <a:r>
              <a:rPr lang="en-US" sz="3200" dirty="0">
                <a:latin typeface="Cambria" panose="02040503050406030204" pitchFamily="18" charset="0"/>
              </a:rPr>
              <a:t>NOT</a:t>
            </a:r>
            <a:r>
              <a:rPr lang="en-US" sz="2400" dirty="0">
                <a:latin typeface="Cambria" panose="02040503050406030204" pitchFamily="18" charset="0"/>
              </a:rPr>
              <a:t> part of the NSRS</a:t>
            </a:r>
          </a:p>
        </p:txBody>
      </p:sp>
      <p:sp>
        <p:nvSpPr>
          <p:cNvPr id="2" name="TextBox 1"/>
          <p:cNvSpPr txBox="1"/>
          <p:nvPr/>
        </p:nvSpPr>
        <p:spPr bwMode="auto">
          <a:xfrm>
            <a:off x="0" y="6560221"/>
            <a:ext cx="2028056" cy="276999"/>
          </a:xfrm>
          <a:prstGeom prst="rect">
            <a:avLst/>
          </a:prstGeom>
          <a:noFill/>
          <a:ln w="9525">
            <a:noFill/>
            <a:miter lim="800000"/>
            <a:headEnd/>
            <a:tailEnd/>
          </a:ln>
        </p:spPr>
        <p:txBody>
          <a:bodyPr wrap="none" rtlCol="0">
            <a:spAutoFit/>
          </a:bodyPr>
          <a:lstStyle/>
          <a:p>
            <a:r>
              <a:rPr lang="en-US" sz="1200" dirty="0">
                <a:hlinkClick r:id="rId3"/>
              </a:rPr>
              <a:t>Hyperlink to ITRF station map</a:t>
            </a:r>
            <a:endParaRPr lang="en-US" sz="1200" dirty="0"/>
          </a:p>
        </p:txBody>
      </p:sp>
      <p:cxnSp>
        <p:nvCxnSpPr>
          <p:cNvPr id="10" name="Straight Connector 9"/>
          <p:cNvCxnSpPr>
            <a:stCxn id="7" idx="1"/>
            <a:endCxn id="7" idx="3"/>
          </p:cNvCxnSpPr>
          <p:nvPr/>
        </p:nvCxnSpPr>
        <p:spPr>
          <a:xfrm>
            <a:off x="114301" y="846138"/>
            <a:ext cx="8925791"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482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3998" cy="6857999"/>
          </a:xfrm>
          <a:prstGeom prst="rect">
            <a:avLst/>
          </a:prstGeom>
        </p:spPr>
      </p:pic>
      <p:sp>
        <p:nvSpPr>
          <p:cNvPr id="3" name="TextBox 2" hidden="1"/>
          <p:cNvSpPr txBox="1"/>
          <p:nvPr/>
        </p:nvSpPr>
        <p:spPr>
          <a:xfrm rot="19482167">
            <a:off x="49705" y="1918915"/>
            <a:ext cx="9374954"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1000" normalizeH="0" baseline="0" noProof="0" dirty="0">
                <a:ln>
                  <a:noFill/>
                </a:ln>
                <a:solidFill>
                  <a:prstClr val="black">
                    <a:alpha val="30000"/>
                  </a:prstClr>
                </a:solidFill>
                <a:effectLst/>
                <a:uLnTx/>
                <a:uFillTx/>
                <a:latin typeface="Arial" panose="020B0604020202020204" pitchFamily="34" charset="0"/>
                <a:ea typeface="+mn-ea"/>
                <a:cs typeface="Arial" panose="020B0604020202020204" pitchFamily="34" charset="0"/>
              </a:rPr>
              <a:t>DRAFT</a:t>
            </a:r>
          </a:p>
        </p:txBody>
      </p:sp>
    </p:spTree>
    <p:extLst>
      <p:ext uri="{BB962C8B-B14F-4D97-AF65-F5344CB8AC3E}">
        <p14:creationId xmlns:p14="http://schemas.microsoft.com/office/powerpoint/2010/main" val="394565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 y="887968"/>
            <a:ext cx="9144000" cy="5310855"/>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State Plane Coordinate System o</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 </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SPCS2022</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3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PA stakeholders requested 4-5 zones, which NGS designed, the following are </a:t>
            </a:r>
            <a:r>
              <a:rPr kumimoji="0" lang="en-US" sz="3600" b="0" i="1" u="sng"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rPr>
              <a:t>Preliminary</a:t>
            </a:r>
            <a:r>
              <a:rPr kumimoji="0" lang="en-US" sz="3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 maps</a:t>
            </a:r>
          </a:p>
        </p:txBody>
      </p:sp>
    </p:spTree>
    <p:extLst>
      <p:ext uri="{BB962C8B-B14F-4D97-AF65-F5344CB8AC3E}">
        <p14:creationId xmlns:p14="http://schemas.microsoft.com/office/powerpoint/2010/main" val="213137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1"/>
            <a:ext cx="9143996" cy="6857997"/>
          </a:xfrm>
          <a:prstGeom prst="rect">
            <a:avLst/>
          </a:prstGeom>
        </p:spPr>
      </p:pic>
    </p:spTree>
    <p:extLst>
      <p:ext uri="{BB962C8B-B14F-4D97-AF65-F5344CB8AC3E}">
        <p14:creationId xmlns:p14="http://schemas.microsoft.com/office/powerpoint/2010/main" val="356017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9143994" cy="6857996"/>
          </a:xfrm>
          <a:prstGeom prst="rect">
            <a:avLst/>
          </a:prstGeom>
        </p:spPr>
      </p:pic>
    </p:spTree>
    <p:extLst>
      <p:ext uri="{BB962C8B-B14F-4D97-AF65-F5344CB8AC3E}">
        <p14:creationId xmlns:p14="http://schemas.microsoft.com/office/powerpoint/2010/main" val="301628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9143996" cy="6857996"/>
          </a:xfrm>
          <a:prstGeom prst="rect">
            <a:avLst/>
          </a:prstGeom>
        </p:spPr>
      </p:pic>
    </p:spTree>
    <p:extLst>
      <p:ext uri="{BB962C8B-B14F-4D97-AF65-F5344CB8AC3E}">
        <p14:creationId xmlns:p14="http://schemas.microsoft.com/office/powerpoint/2010/main" val="101967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3996" cy="6857996"/>
          </a:xfrm>
          <a:prstGeom prst="rect">
            <a:avLst/>
          </a:prstGeom>
        </p:spPr>
      </p:pic>
    </p:spTree>
    <p:extLst>
      <p:ext uri="{BB962C8B-B14F-4D97-AF65-F5344CB8AC3E}">
        <p14:creationId xmlns:p14="http://schemas.microsoft.com/office/powerpoint/2010/main" val="107699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9143994" cy="6857995"/>
          </a:xfrm>
          <a:prstGeom prst="rect">
            <a:avLst/>
          </a:prstGeom>
        </p:spPr>
      </p:pic>
    </p:spTree>
    <p:extLst>
      <p:ext uri="{BB962C8B-B14F-4D97-AF65-F5344CB8AC3E}">
        <p14:creationId xmlns:p14="http://schemas.microsoft.com/office/powerpoint/2010/main" val="221702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9143993" cy="6857995"/>
          </a:xfrm>
          <a:prstGeom prst="rect">
            <a:avLst/>
          </a:prstGeom>
        </p:spPr>
      </p:pic>
    </p:spTree>
    <p:extLst>
      <p:ext uri="{BB962C8B-B14F-4D97-AF65-F5344CB8AC3E}">
        <p14:creationId xmlns:p14="http://schemas.microsoft.com/office/powerpoint/2010/main" val="21466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9143993" cy="6857995"/>
          </a:xfrm>
          <a:prstGeom prst="rect">
            <a:avLst/>
          </a:prstGeom>
        </p:spPr>
      </p:pic>
    </p:spTree>
    <p:extLst>
      <p:ext uri="{BB962C8B-B14F-4D97-AF65-F5344CB8AC3E}">
        <p14:creationId xmlns:p14="http://schemas.microsoft.com/office/powerpoint/2010/main" val="159371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 y="887968"/>
            <a:ext cx="9144000" cy="5310855"/>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State Plane Coordinate System o</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 </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SPCS2022</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3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NGS will create a </a:t>
            </a:r>
            <a:r>
              <a:rPr kumimoji="0" lang="en-US" sz="3600" b="1"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Single Statewide Zone </a:t>
            </a:r>
            <a:r>
              <a:rPr kumimoji="0" lang="en-US" sz="3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for every State, the following is a </a:t>
            </a:r>
            <a:r>
              <a:rPr kumimoji="0" lang="en-US" sz="3600" b="0" i="1" u="sng" strike="noStrike" kern="1200" cap="none" spc="-20" normalizeH="0" baseline="0" noProof="0" dirty="0">
                <a:ln>
                  <a:noFill/>
                </a:ln>
                <a:solidFill>
                  <a:prstClr val="black"/>
                </a:solidFill>
                <a:effectLst/>
                <a:uLnTx/>
                <a:uFill>
                  <a:solidFill>
                    <a:prstClr val="black"/>
                  </a:solidFill>
                </a:uFill>
                <a:latin typeface="Cambria" panose="02040503050406030204" pitchFamily="18" charset="0"/>
                <a:ea typeface="ＭＳ Ｐゴシック" pitchFamily="34" charset="-128"/>
                <a:cs typeface="Arial Black"/>
              </a:rPr>
              <a:t>Preliminary</a:t>
            </a:r>
            <a:r>
              <a:rPr kumimoji="0" lang="en-US" sz="3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 map </a:t>
            </a:r>
          </a:p>
        </p:txBody>
      </p:sp>
    </p:spTree>
    <p:extLst>
      <p:ext uri="{BB962C8B-B14F-4D97-AF65-F5344CB8AC3E}">
        <p14:creationId xmlns:p14="http://schemas.microsoft.com/office/powerpoint/2010/main" val="20617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301" y="1295402"/>
            <a:ext cx="8925791" cy="5249829"/>
          </a:xfrm>
        </p:spPr>
        <p:txBody>
          <a:bodyPr/>
          <a:lstStyle/>
          <a:p>
            <a:pPr>
              <a:defRPr/>
            </a:pPr>
            <a:r>
              <a:rPr lang="en-US" sz="2800" dirty="0">
                <a:latin typeface="Cambria" panose="02040503050406030204" pitchFamily="18" charset="0"/>
              </a:rPr>
              <a:t>Not necessarily, but it’s a great idea!</a:t>
            </a:r>
          </a:p>
          <a:p>
            <a:pPr>
              <a:defRPr/>
            </a:pPr>
            <a:endParaRPr lang="en-US" sz="2800" dirty="0">
              <a:latin typeface="Cambria" panose="02040503050406030204" pitchFamily="18" charset="0"/>
            </a:endParaRPr>
          </a:p>
          <a:p>
            <a:pPr>
              <a:defRPr/>
            </a:pPr>
            <a:r>
              <a:rPr lang="en-US" sz="2800" dirty="0">
                <a:latin typeface="Cambria" panose="02040503050406030204" pitchFamily="18" charset="0"/>
              </a:rPr>
              <a:t>States may mandate use of NSRS</a:t>
            </a:r>
          </a:p>
          <a:p>
            <a:pPr>
              <a:defRPr/>
            </a:pPr>
            <a:endParaRPr lang="en-US" sz="2800" dirty="0">
              <a:latin typeface="Cambria" panose="02040503050406030204" pitchFamily="18" charset="0"/>
            </a:endParaRPr>
          </a:p>
          <a:p>
            <a:pPr>
              <a:defRPr/>
            </a:pPr>
            <a:r>
              <a:rPr lang="en-US" sz="2800" dirty="0">
                <a:latin typeface="Cambria" panose="02040503050406030204" pitchFamily="18" charset="0"/>
              </a:rPr>
              <a:t>All Federal spatial data and GIS activities financed directly or indirectly, in whole or in part, by Federal funds are required to be tied to the NSRS</a:t>
            </a:r>
          </a:p>
          <a:p>
            <a:pPr>
              <a:defRPr/>
            </a:pPr>
            <a:endParaRPr lang="en-US" sz="2800" dirty="0">
              <a:latin typeface="Cambria" panose="02040503050406030204" pitchFamily="18" charset="0"/>
            </a:endParaRPr>
          </a:p>
          <a:p>
            <a:pPr>
              <a:defRPr/>
            </a:pPr>
            <a:r>
              <a:rPr lang="en-US" sz="2800" dirty="0">
                <a:latin typeface="Cambria" panose="02040503050406030204" pitchFamily="18" charset="0"/>
              </a:rPr>
              <a:t>If you want to get involved in contracted work with the Federal Government it’s a necessity</a:t>
            </a:r>
          </a:p>
        </p:txBody>
      </p:sp>
      <p:sp>
        <p:nvSpPr>
          <p:cNvPr id="5" name="Title 1"/>
          <p:cNvSpPr txBox="1">
            <a:spLocks/>
          </p:cNvSpPr>
          <p:nvPr/>
        </p:nvSpPr>
        <p:spPr bwMode="auto">
          <a:xfrm>
            <a:off x="0" y="274638"/>
            <a:ext cx="9160331" cy="87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latin typeface="Cambria" panose="02040503050406030204" pitchFamily="18" charset="0"/>
                <a:ea typeface="Tahoma" panose="020B0604030504040204" pitchFamily="34" charset="0"/>
                <a:cs typeface="Tahoma" panose="020B0604030504040204" pitchFamily="34" charset="0"/>
              </a:rPr>
              <a:t>NSRS … do I have to use it?</a:t>
            </a:r>
            <a:endParaRPr lang="en-US" dirty="0"/>
          </a:p>
        </p:txBody>
      </p:sp>
    </p:spTree>
    <p:extLst>
      <p:ext uri="{BB962C8B-B14F-4D97-AF65-F5344CB8AC3E}">
        <p14:creationId xmlns:p14="http://schemas.microsoft.com/office/powerpoint/2010/main" val="378417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3997" cy="6857997"/>
          </a:xfrm>
          <a:prstGeom prst="rect">
            <a:avLst/>
          </a:prstGeom>
        </p:spPr>
      </p:pic>
    </p:spTree>
    <p:extLst>
      <p:ext uri="{BB962C8B-B14F-4D97-AF65-F5344CB8AC3E}">
        <p14:creationId xmlns:p14="http://schemas.microsoft.com/office/powerpoint/2010/main" val="412594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 y="887968"/>
            <a:ext cx="9144000" cy="4941523"/>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UTM (NAD83) Zones </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as </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UTM</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3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The following are maps using existing UTM zones as a Single Statewide Zone</a:t>
            </a:r>
          </a:p>
          <a:p>
            <a:pPr marL="16933" marR="0" lvl="0" indent="0" algn="ctr" defTabSz="457200" rtl="0" eaLnBrk="1" fontAlgn="base" latinLnBrk="0" hangingPunct="1">
              <a:lnSpc>
                <a:spcPct val="100000"/>
              </a:lnSpc>
              <a:spcBef>
                <a:spcPts val="1200"/>
              </a:spcBef>
              <a:spcAft>
                <a:spcPct val="0"/>
              </a:spcAft>
              <a:buClrTx/>
              <a:buSzPct val="159375"/>
              <a:buFontTx/>
              <a:buNone/>
              <a:tabLst/>
              <a:defRPr/>
            </a:pPr>
            <a:r>
              <a:rPr kumimoji="0" lang="en-US" sz="20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(included to highlight the </a:t>
            </a:r>
            <a:r>
              <a:rPr kumimoji="0" lang="en-US" sz="2000" b="1"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lower performance</a:t>
            </a:r>
            <a:r>
              <a:rPr kumimoji="0" lang="en-US" sz="20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 as compared to Preliminary NGS Zone)</a:t>
            </a:r>
            <a:endParaRPr kumimoji="0" lang="en-US" sz="18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109158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3996" cy="6857996"/>
          </a:xfrm>
          <a:prstGeom prst="rect">
            <a:avLst/>
          </a:prstGeom>
        </p:spPr>
      </p:pic>
    </p:spTree>
    <p:extLst>
      <p:ext uri="{BB962C8B-B14F-4D97-AF65-F5344CB8AC3E}">
        <p14:creationId xmlns:p14="http://schemas.microsoft.com/office/powerpoint/2010/main" val="323905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3996" cy="6857997"/>
          </a:xfrm>
          <a:prstGeom prst="rect">
            <a:avLst/>
          </a:prstGeom>
        </p:spPr>
      </p:pic>
    </p:spTree>
    <p:extLst>
      <p:ext uri="{BB962C8B-B14F-4D97-AF65-F5344CB8AC3E}">
        <p14:creationId xmlns:p14="http://schemas.microsoft.com/office/powerpoint/2010/main" val="10125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3997" cy="6857997"/>
          </a:xfrm>
          <a:prstGeom prst="rect">
            <a:avLst/>
          </a:prstGeom>
        </p:spPr>
      </p:pic>
    </p:spTree>
    <p:extLst>
      <p:ext uri="{BB962C8B-B14F-4D97-AF65-F5344CB8AC3E}">
        <p14:creationId xmlns:p14="http://schemas.microsoft.com/office/powerpoint/2010/main" val="227871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1772873"/>
            <a:ext cx="9144000" cy="3710417"/>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The Survey Foot is dead!</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5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1"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Long live the Survey Foot!</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5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2600" b="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US Survey Foot was deprecated 31 December 2022</a:t>
            </a:r>
            <a:r>
              <a:rPr kumimoji="0" lang="en-US" sz="2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 now what?!?</a:t>
            </a:r>
          </a:p>
        </p:txBody>
      </p:sp>
      <p:pic>
        <p:nvPicPr>
          <p:cNvPr id="3" name="Picture 2">
            <a:extLst>
              <a:ext uri="{FF2B5EF4-FFF2-40B4-BE49-F238E27FC236}">
                <a16:creationId xmlns:a16="http://schemas.microsoft.com/office/drawing/2014/main" id="{BAD3FA69-EC9C-44C6-8465-03BB8E6423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5" name="object 4">
            <a:extLst>
              <a:ext uri="{FF2B5EF4-FFF2-40B4-BE49-F238E27FC236}">
                <a16:creationId xmlns:a16="http://schemas.microsoft.com/office/drawing/2014/main" id="{764A0E2A-60CE-4453-BE31-53B79BAA7049}"/>
              </a:ext>
            </a:extLst>
          </p:cNvPr>
          <p:cNvSpPr txBox="1"/>
          <p:nvPr/>
        </p:nvSpPr>
        <p:spPr>
          <a:xfrm>
            <a:off x="1739901" y="6163793"/>
            <a:ext cx="7404100" cy="694207"/>
          </a:xfrm>
          <a:prstGeom prst="rect">
            <a:avLst/>
          </a:prstGeom>
          <a:solidFill>
            <a:schemeClr val="bg1"/>
          </a:solidFill>
        </p:spPr>
        <p:txBody>
          <a:bodyPr vert="horz" wrap="square" lIns="0" tIns="16933" rIns="0" bIns="0" rtlCol="0">
            <a:spAutoFit/>
          </a:bodyPr>
          <a:lstStyle/>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44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…or </a:t>
            </a:r>
            <a:r>
              <a:rPr kumimoji="0" lang="en-US" sz="4400" b="1" i="0" u="none" strike="noStrike" kern="1200" cap="none" spc="0" normalizeH="0" baseline="0" noProof="0" dirty="0" err="1">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Feets</a:t>
            </a:r>
            <a:r>
              <a:rPr kumimoji="0" lang="en-US" sz="44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Don’t Fail Me Now</a:t>
            </a: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p:txBody>
      </p:sp>
    </p:spTree>
    <p:extLst>
      <p:ext uri="{BB962C8B-B14F-4D97-AF65-F5344CB8AC3E}">
        <p14:creationId xmlns:p14="http://schemas.microsoft.com/office/powerpoint/2010/main" val="128252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
                                            <p:txEl>
                                              <p:pRg st="0" end="0"/>
                                            </p:txEl>
                                          </p:spTgt>
                                        </p:tgtEl>
                                      </p:cBhvr>
                                    </p:animEffect>
                                    <p:set>
                                      <p:cBhvr>
                                        <p:cTn id="22" dur="1" fill="hold">
                                          <p:stCondLst>
                                            <p:cond delay="499"/>
                                          </p:stCondLst>
                                        </p:cTn>
                                        <p:tgtEl>
                                          <p:spTgt spid="4">
                                            <p:txEl>
                                              <p:pRg st="0" end="0"/>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4">
                                            <p:txEl>
                                              <p:pRg st="2" end="2"/>
                                            </p:txEl>
                                          </p:spTgt>
                                        </p:tgtEl>
                                      </p:cBhvr>
                                    </p:animEffect>
                                    <p:set>
                                      <p:cBhvr>
                                        <p:cTn id="25" dur="1" fill="hold">
                                          <p:stCondLst>
                                            <p:cond delay="499"/>
                                          </p:stCondLst>
                                        </p:cTn>
                                        <p:tgtEl>
                                          <p:spTgt spid="4">
                                            <p:txEl>
                                              <p:pRg st="2" end="2"/>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4">
                                            <p:txEl>
                                              <p:pRg st="4" end="4"/>
                                            </p:txEl>
                                          </p:spTgt>
                                        </p:tgtEl>
                                      </p:cBhvr>
                                    </p:animEffect>
                                    <p:set>
                                      <p:cBhvr>
                                        <p:cTn id="28" dur="1" fill="hold">
                                          <p:stCondLst>
                                            <p:cond delay="499"/>
                                          </p:stCondLst>
                                        </p:cTn>
                                        <p:tgtEl>
                                          <p:spTgt spid="4">
                                            <p:txEl>
                                              <p:pRg st="4" end="4"/>
                                            </p:txEl>
                                          </p:spTgt>
                                        </p:tgtEl>
                                        <p:attrNameLst>
                                          <p:attrName>style.visibility</p:attrName>
                                        </p:attrNameLst>
                                      </p:cBhvr>
                                      <p:to>
                                        <p:strVal val="hidden"/>
                                      </p:to>
                                    </p:set>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31" presetClass="entr" presetSubtype="0" fill="hold" nodeType="afterEffect">
                                  <p:stCondLst>
                                    <p:cond delay="750"/>
                                  </p:stCondLst>
                                  <p:childTnLst>
                                    <p:set>
                                      <p:cBhvr>
                                        <p:cTn id="35" dur="1" fill="hold">
                                          <p:stCondLst>
                                            <p:cond delay="0"/>
                                          </p:stCondLst>
                                        </p:cTn>
                                        <p:tgtEl>
                                          <p:spTgt spid="3"/>
                                        </p:tgtEl>
                                        <p:attrNameLst>
                                          <p:attrName>style.visibility</p:attrName>
                                        </p:attrNameLst>
                                      </p:cBhvr>
                                      <p:to>
                                        <p:strVal val="visible"/>
                                      </p:to>
                                    </p:set>
                                    <p:anim calcmode="lin" valueType="num">
                                      <p:cBhvr>
                                        <p:cTn id="36" dur="1000" fill="hold"/>
                                        <p:tgtEl>
                                          <p:spTgt spid="3"/>
                                        </p:tgtEl>
                                        <p:attrNameLst>
                                          <p:attrName>ppt_w</p:attrName>
                                        </p:attrNameLst>
                                      </p:cBhvr>
                                      <p:tavLst>
                                        <p:tav tm="0">
                                          <p:val>
                                            <p:fltVal val="0"/>
                                          </p:val>
                                        </p:tav>
                                        <p:tav tm="100000">
                                          <p:val>
                                            <p:strVal val="#ppt_w"/>
                                          </p:val>
                                        </p:tav>
                                      </p:tavLst>
                                    </p:anim>
                                    <p:anim calcmode="lin" valueType="num">
                                      <p:cBhvr>
                                        <p:cTn id="37" dur="1000" fill="hold"/>
                                        <p:tgtEl>
                                          <p:spTgt spid="3"/>
                                        </p:tgtEl>
                                        <p:attrNameLst>
                                          <p:attrName>ppt_h</p:attrName>
                                        </p:attrNameLst>
                                      </p:cBhvr>
                                      <p:tavLst>
                                        <p:tav tm="0">
                                          <p:val>
                                            <p:fltVal val="0"/>
                                          </p:val>
                                        </p:tav>
                                        <p:tav tm="100000">
                                          <p:val>
                                            <p:strVal val="#ppt_h"/>
                                          </p:val>
                                        </p:tav>
                                      </p:tavLst>
                                    </p:anim>
                                    <p:anim calcmode="lin" valueType="num">
                                      <p:cBhvr>
                                        <p:cTn id="38" dur="1000" fill="hold"/>
                                        <p:tgtEl>
                                          <p:spTgt spid="3"/>
                                        </p:tgtEl>
                                        <p:attrNameLst>
                                          <p:attrName>style.rotation</p:attrName>
                                        </p:attrNameLst>
                                      </p:cBhvr>
                                      <p:tavLst>
                                        <p:tav tm="0">
                                          <p:val>
                                            <p:fltVal val="90"/>
                                          </p:val>
                                        </p:tav>
                                        <p:tav tm="100000">
                                          <p:val>
                                            <p:fltVal val="0"/>
                                          </p:val>
                                        </p:tav>
                                      </p:tavLst>
                                    </p:anim>
                                    <p:animEffect transition="in" filter="fade">
                                      <p:cBhvr>
                                        <p:cTn id="3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rmAutofit/>
          </a:bodyPr>
          <a:lstStyle/>
          <a:p>
            <a:r>
              <a:rPr lang="en-US" b="1" dirty="0">
                <a:latin typeface="Cambria" panose="02040503050406030204" pitchFamily="18" charset="0"/>
                <a:ea typeface="Cambria" panose="02040503050406030204" pitchFamily="18" charset="0"/>
              </a:rPr>
              <a:t>Two versions of same unit in current use</a:t>
            </a:r>
          </a:p>
          <a:p>
            <a:pPr lvl="1"/>
            <a:r>
              <a:rPr lang="en-US" dirty="0">
                <a:latin typeface="Cambria" panose="02040503050406030204" pitchFamily="18" charset="0"/>
                <a:ea typeface="Cambria" panose="02040503050406030204" pitchFamily="18" charset="0"/>
              </a:rPr>
              <a:t>“New” international foot and “old” U.S. survey foot</a:t>
            </a:r>
          </a:p>
          <a:p>
            <a:pPr lvl="1"/>
            <a:r>
              <a:rPr lang="en-US" dirty="0">
                <a:latin typeface="Cambria" panose="02040503050406030204" pitchFamily="18" charset="0"/>
                <a:ea typeface="Cambria" panose="02040503050406030204" pitchFamily="18" charset="0"/>
              </a:rPr>
              <a:t>“New” shorter than “old” by 2 ppm (</a:t>
            </a:r>
            <a:r>
              <a:rPr lang="en-US" b="1" dirty="0">
                <a:latin typeface="Cambria" panose="02040503050406030204" pitchFamily="18" charset="0"/>
                <a:ea typeface="Cambria" panose="02040503050406030204" pitchFamily="18" charset="0"/>
              </a:rPr>
              <a:t>0.01 ft per mile</a:t>
            </a:r>
            <a:r>
              <a:rPr lang="en-US" dirty="0">
                <a:latin typeface="Cambria" panose="02040503050406030204" pitchFamily="18" charset="0"/>
                <a:ea typeface="Cambria" panose="02040503050406030204" pitchFamily="18" charset="0"/>
              </a:rPr>
              <a:t>)</a:t>
            </a:r>
          </a:p>
          <a:p>
            <a:pPr lvl="1"/>
            <a:r>
              <a:rPr lang="en-US" dirty="0">
                <a:latin typeface="Cambria" panose="02040503050406030204" pitchFamily="18" charset="0"/>
                <a:ea typeface="Cambria" panose="02040503050406030204" pitchFamily="18" charset="0"/>
              </a:rPr>
              <a:t>A </a:t>
            </a:r>
            <a:r>
              <a:rPr lang="en-US" b="1" i="1" dirty="0">
                <a:latin typeface="Cambria" panose="02040503050406030204" pitchFamily="18" charset="0"/>
                <a:ea typeface="Cambria" panose="02040503050406030204" pitchFamily="18" charset="0"/>
              </a:rPr>
              <a:t>real</a:t>
            </a:r>
            <a:r>
              <a:rPr lang="en-US" dirty="0">
                <a:latin typeface="Cambria" panose="02040503050406030204" pitchFamily="18" charset="0"/>
                <a:ea typeface="Cambria" panose="02040503050406030204" pitchFamily="18" charset="0"/>
              </a:rPr>
              <a:t> problem with </a:t>
            </a:r>
            <a:r>
              <a:rPr lang="en-US" b="1" i="1" dirty="0">
                <a:latin typeface="Cambria" panose="02040503050406030204" pitchFamily="18" charset="0"/>
                <a:ea typeface="Cambria" panose="02040503050406030204" pitchFamily="18" charset="0"/>
              </a:rPr>
              <a:t>real</a:t>
            </a:r>
            <a:r>
              <a:rPr lang="en-US" dirty="0">
                <a:latin typeface="Cambria" panose="02040503050406030204" pitchFamily="18" charset="0"/>
                <a:ea typeface="Cambria" panose="02040503050406030204" pitchFamily="18" charset="0"/>
              </a:rPr>
              <a:t> costs</a:t>
            </a:r>
          </a:p>
          <a:p>
            <a:r>
              <a:rPr lang="en-US" b="1" dirty="0">
                <a:latin typeface="Cambria" panose="02040503050406030204" pitchFamily="18" charset="0"/>
                <a:ea typeface="Cambria" panose="02040503050406030204" pitchFamily="18" charset="0"/>
              </a:rPr>
              <a:t>What’s in a name?</a:t>
            </a:r>
          </a:p>
          <a:p>
            <a:pPr lvl="1"/>
            <a:r>
              <a:rPr lang="en-US" dirty="0">
                <a:latin typeface="Cambria" panose="02040503050406030204" pitchFamily="18" charset="0"/>
                <a:ea typeface="Cambria" panose="02040503050406030204" pitchFamily="18" charset="0"/>
              </a:rPr>
              <a:t>“U.S. survey” versus “international”</a:t>
            </a:r>
          </a:p>
          <a:p>
            <a:r>
              <a:rPr lang="en-US" b="1" dirty="0">
                <a:latin typeface="Cambria" panose="02040503050406030204" pitchFamily="18" charset="0"/>
                <a:ea typeface="Cambria" panose="02040503050406030204" pitchFamily="18" charset="0"/>
              </a:rPr>
              <a:t>Who is using U.S. survey feet?</a:t>
            </a:r>
          </a:p>
          <a:p>
            <a:pPr lvl="1"/>
            <a:r>
              <a:rPr lang="en-US" dirty="0">
                <a:latin typeface="Cambria" panose="02040503050406030204" pitchFamily="18" charset="0"/>
                <a:ea typeface="Cambria" panose="02040503050406030204" pitchFamily="18" charset="0"/>
              </a:rPr>
              <a:t>Surveyors exclusively, in most (</a:t>
            </a:r>
            <a:r>
              <a:rPr lang="en-US" i="1" dirty="0">
                <a:latin typeface="Cambria" panose="02040503050406030204" pitchFamily="18" charset="0"/>
                <a:ea typeface="Cambria" panose="02040503050406030204" pitchFamily="18" charset="0"/>
              </a:rPr>
              <a:t>not all</a:t>
            </a:r>
            <a:r>
              <a:rPr lang="en-US" dirty="0">
                <a:latin typeface="Cambria" panose="02040503050406030204" pitchFamily="18" charset="0"/>
                <a:ea typeface="Cambria" panose="02040503050406030204" pitchFamily="18" charset="0"/>
              </a:rPr>
              <a:t>) states</a:t>
            </a:r>
          </a:p>
          <a:p>
            <a:pPr lvl="1"/>
            <a:r>
              <a:rPr lang="en-US" dirty="0">
                <a:latin typeface="Cambria" panose="02040503050406030204" pitchFamily="18" charset="0"/>
                <a:ea typeface="Cambria" panose="02040503050406030204" pitchFamily="18" charset="0"/>
              </a:rPr>
              <a:t>But it impacts everyone</a:t>
            </a:r>
          </a:p>
          <a:p>
            <a:endParaRPr lang="en-US" dirty="0">
              <a:latin typeface="Cambria" panose="02040503050406030204" pitchFamily="18" charset="0"/>
              <a:ea typeface="Cambria" panose="02040503050406030204" pitchFamily="18" charset="0"/>
            </a:endParaRPr>
          </a:p>
        </p:txBody>
      </p:sp>
      <p:sp>
        <p:nvSpPr>
          <p:cNvPr id="7" name="Title 1">
            <a:extLst>
              <a:ext uri="{FF2B5EF4-FFF2-40B4-BE49-F238E27FC236}">
                <a16:creationId xmlns:a16="http://schemas.microsoft.com/office/drawing/2014/main" id="{A0406F13-EFFD-7044-8E42-B94EAFCC3BE8}"/>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The problem</a:t>
            </a:r>
          </a:p>
        </p:txBody>
      </p:sp>
    </p:spTree>
    <p:extLst>
      <p:ext uri="{BB962C8B-B14F-4D97-AF65-F5344CB8AC3E}">
        <p14:creationId xmlns:p14="http://schemas.microsoft.com/office/powerpoint/2010/main" val="23435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Autofit/>
              </a:bodyPr>
              <a:lstStyle/>
              <a:p>
                <a:r>
                  <a:rPr lang="en-US" sz="4000" dirty="0">
                    <a:latin typeface="Cambria" panose="02040503050406030204" pitchFamily="18" charset="0"/>
                    <a:ea typeface="Cambria" panose="02040503050406030204" pitchFamily="18" charset="0"/>
                  </a:rPr>
                  <a:t>1,000,000.00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999,998.00 </a:t>
                </a:r>
                <a:r>
                  <a:rPr lang="en-US" sz="4000" dirty="0" err="1">
                    <a:latin typeface="Cambria" panose="02040503050406030204" pitchFamily="18" charset="0"/>
                    <a:ea typeface="Cambria" panose="02040503050406030204" pitchFamily="18" charset="0"/>
                  </a:rPr>
                  <a:t>ift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10,000,000.00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9,999,980.00 </a:t>
                </a:r>
                <a:r>
                  <a:rPr lang="en-US" sz="4000" dirty="0" err="1">
                    <a:latin typeface="Cambria" panose="02040503050406030204" pitchFamily="18" charset="0"/>
                    <a:ea typeface="Cambria" panose="02040503050406030204" pitchFamily="18" charset="0"/>
                  </a:rPr>
                  <a:t>ift</a:t>
                </a:r>
                <a:endParaRPr lang="en-US" sz="4000" dirty="0">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International </a:t>
                </a:r>
                <a:r>
                  <a:rPr lang="en-US" sz="4000" dirty="0">
                    <a:latin typeface="Cambria" panose="02040503050406030204" pitchFamily="18" charset="0"/>
                    <a:ea typeface="Cambria" panose="02040503050406030204" pitchFamily="18" charset="0"/>
                    <a:sym typeface="Wingdings" panose="05000000000000000000" pitchFamily="2" charset="2"/>
                  </a:rPr>
                  <a:t> 1 </a:t>
                </a:r>
                <a:r>
                  <a:rPr lang="en-US" sz="4000" dirty="0" err="1">
                    <a:latin typeface="Cambria" panose="02040503050406030204" pitchFamily="18" charset="0"/>
                    <a:ea typeface="Cambria" panose="02040503050406030204" pitchFamily="18" charset="0"/>
                    <a:sym typeface="Wingdings" panose="05000000000000000000" pitchFamily="2" charset="2"/>
                  </a:rPr>
                  <a:t>ft</a:t>
                </a:r>
                <a:r>
                  <a:rPr lang="en-US" sz="4000" dirty="0">
                    <a:latin typeface="Cambria" panose="02040503050406030204" pitchFamily="18" charset="0"/>
                    <a:ea typeface="Cambria" panose="02040503050406030204" pitchFamily="18" charset="0"/>
                    <a:sym typeface="Wingdings" panose="05000000000000000000" pitchFamily="2" charset="2"/>
                  </a:rPr>
                  <a:t> = .3048 m</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US </a:t>
                </a:r>
                <a:r>
                  <a:rPr lang="en-US" sz="4000" dirty="0">
                    <a:latin typeface="Cambria" panose="02040503050406030204" pitchFamily="18" charset="0"/>
                    <a:ea typeface="Cambria" panose="02040503050406030204" pitchFamily="18" charset="0"/>
                    <a:sym typeface="Wingdings" panose="05000000000000000000" pitchFamily="2" charset="2"/>
                  </a:rPr>
                  <a:t></a:t>
                </a:r>
                <a:r>
                  <a:rPr lang="en-US" sz="4000" dirty="0">
                    <a:latin typeface="Cambria" panose="02040503050406030204" pitchFamily="18" charset="0"/>
                    <a:ea typeface="Cambria" panose="02040503050406030204" pitchFamily="18" charset="0"/>
                  </a:rPr>
                  <a:t> 1 </a:t>
                </a:r>
                <a:r>
                  <a:rPr lang="en-US" sz="4000" dirty="0" err="1">
                    <a:latin typeface="Cambria" panose="02040503050406030204" pitchFamily="18" charset="0"/>
                    <a:ea typeface="Cambria" panose="02040503050406030204" pitchFamily="18" charset="0"/>
                  </a:rPr>
                  <a:t>ft</a:t>
                </a:r>
                <a:r>
                  <a:rPr lang="en-US" sz="4000" dirty="0">
                    <a:latin typeface="Cambria" panose="02040503050406030204" pitchFamily="18" charset="0"/>
                    <a:ea typeface="Cambria" panose="02040503050406030204" pitchFamily="18" charset="0"/>
                  </a:rPr>
                  <a:t> = .30480061 m (approx.)</a:t>
                </a:r>
              </a:p>
              <a:p>
                <a:pPr lvl="1"/>
                <a:r>
                  <a:rPr lang="en-US" sz="4000" dirty="0">
                    <a:latin typeface="Cambria" panose="02040503050406030204" pitchFamily="18" charset="0"/>
                    <a:ea typeface="Cambria" panose="02040503050406030204" pitchFamily="18" charset="0"/>
                  </a:rPr>
                  <a:t>frequently calculated by  </a:t>
                </a:r>
                <a14:m>
                  <m:oMath xmlns:m="http://schemas.openxmlformats.org/officeDocument/2006/math">
                    <m:f>
                      <m:fPr>
                        <m:ctrlPr>
                          <a:rPr lang="en-US" sz="4000" i="1" smtClean="0">
                            <a:latin typeface="Cambria Math" panose="02040503050406030204" pitchFamily="18" charset="0"/>
                            <a:ea typeface="Cambria" panose="02040503050406030204" pitchFamily="18" charset="0"/>
                          </a:rPr>
                        </m:ctrlPr>
                      </m:fPr>
                      <m:num>
                        <m:r>
                          <a:rPr lang="en-US" sz="4000" b="0" i="1" smtClean="0">
                            <a:latin typeface="Cambria Math" panose="02040503050406030204" pitchFamily="18" charset="0"/>
                            <a:ea typeface="Cambria" panose="02040503050406030204" pitchFamily="18" charset="0"/>
                          </a:rPr>
                          <m:t>1200</m:t>
                        </m:r>
                      </m:num>
                      <m:den>
                        <m:r>
                          <a:rPr lang="en-US" sz="4000" b="0" i="1" smtClean="0">
                            <a:latin typeface="Cambria Math" panose="02040503050406030204" pitchFamily="18" charset="0"/>
                            <a:ea typeface="Cambria" panose="02040503050406030204" pitchFamily="18" charset="0"/>
                          </a:rPr>
                          <m:t>3937</m:t>
                        </m:r>
                      </m:den>
                    </m:f>
                  </m:oMath>
                </a14:m>
                <a:endParaRPr lang="en-US" sz="4000" dirty="0">
                  <a:latin typeface="Cambria" panose="02040503050406030204" pitchFamily="18" charset="0"/>
                  <a:ea typeface="Cambria" panose="02040503050406030204" pitchFamily="18" charset="0"/>
                </a:endParaRPr>
              </a:p>
            </p:txBody>
          </p:sp>
        </mc:Choice>
        <mc:Fallback xmlns="">
          <p:sp>
            <p:nvSpPr>
              <p:cNvPr id="3" name="Content Placeholder 2">
                <a:extLst>
                  <a:ext uri="{FF2B5EF4-FFF2-40B4-BE49-F238E27FC236}">
                    <a16:creationId xmlns:a16="http://schemas.microsoft.com/office/drawing/2014/main" id="{70C395BD-A9FA-42D3-9500-A16CE225BC11}"/>
                  </a:ext>
                </a:extLst>
              </p:cNvPr>
              <p:cNvSpPr>
                <a:spLocks noGrp="1" noRot="1" noChangeAspect="1" noMove="1" noResize="1" noEditPoints="1" noAdjustHandles="1" noChangeArrowheads="1" noChangeShapeType="1" noTextEdit="1"/>
              </p:cNvSpPr>
              <p:nvPr>
                <p:ph idx="1"/>
              </p:nvPr>
            </p:nvSpPr>
            <p:spPr>
              <a:xfrm>
                <a:off x="1" y="1463040"/>
                <a:ext cx="9144001" cy="5110288"/>
              </a:xfrm>
              <a:blipFill>
                <a:blip r:embed="rId3"/>
                <a:stretch>
                  <a:fillRect l="-2133" t="-2148"/>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2 parts per million (ppm)</a:t>
            </a:r>
          </a:p>
        </p:txBody>
      </p:sp>
    </p:spTree>
    <p:extLst>
      <p:ext uri="{BB962C8B-B14F-4D97-AF65-F5344CB8AC3E}">
        <p14:creationId xmlns:p14="http://schemas.microsoft.com/office/powerpoint/2010/main" val="218607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287190"/>
            <a:ext cx="9144001" cy="5110288"/>
          </a:xfrm>
        </p:spPr>
        <p:txBody>
          <a:bodyPr>
            <a:noAutofit/>
          </a:bodyPr>
          <a:lstStyle/>
          <a:p>
            <a:r>
              <a:rPr lang="en-US" sz="4000" b="1" dirty="0">
                <a:latin typeface="Cambria" panose="02040503050406030204" pitchFamily="18" charset="0"/>
                <a:ea typeface="Cambria" panose="02040503050406030204" pitchFamily="18" charset="0"/>
              </a:rPr>
              <a:t>When does this matter?</a:t>
            </a:r>
          </a:p>
          <a:p>
            <a:pPr marL="457200" lvl="1"/>
            <a:r>
              <a:rPr lang="en-US" sz="3600" b="1" i="1" dirty="0">
                <a:latin typeface="Cambria" panose="02040503050406030204" pitchFamily="18" charset="0"/>
                <a:ea typeface="Cambria" panose="02040503050406030204" pitchFamily="18" charset="0"/>
              </a:rPr>
              <a:t>Not</a:t>
            </a:r>
            <a:r>
              <a:rPr lang="en-US" sz="3600" dirty="0">
                <a:latin typeface="Cambria" panose="02040503050406030204" pitchFamily="18" charset="0"/>
                <a:ea typeface="Cambria" panose="02040503050406030204" pitchFamily="18" charset="0"/>
              </a:rPr>
              <a:t> typically in lengths/distances</a:t>
            </a:r>
          </a:p>
          <a:p>
            <a:pPr marL="457200" lvl="1"/>
            <a:r>
              <a:rPr lang="en-US" sz="3600" dirty="0">
                <a:latin typeface="Cambria" panose="02040503050406030204" pitchFamily="18" charset="0"/>
                <a:ea typeface="Cambria" panose="02040503050406030204" pitchFamily="18" charset="0"/>
              </a:rPr>
              <a:t>But in published planar coordinate systems</a:t>
            </a:r>
          </a:p>
          <a:p>
            <a:r>
              <a:rPr lang="en-US" sz="4000" b="1" dirty="0">
                <a:latin typeface="Cambria" panose="02040503050406030204" pitchFamily="18" charset="0"/>
                <a:ea typeface="Cambria" panose="02040503050406030204" pitchFamily="18" charset="0"/>
              </a:rPr>
              <a:t>Like what?</a:t>
            </a:r>
          </a:p>
          <a:p>
            <a:pPr marL="457200" lvl="1"/>
            <a:r>
              <a:rPr lang="en-US" sz="3600" dirty="0">
                <a:latin typeface="Cambria" panose="02040503050406030204" pitchFamily="18" charset="0"/>
                <a:ea typeface="Cambria" panose="02040503050406030204" pitchFamily="18" charset="0"/>
              </a:rPr>
              <a:t>SPCS and UTM are very popular and both fall victim to mix-ups</a:t>
            </a:r>
          </a:p>
          <a:p>
            <a:pPr marL="57150"/>
            <a:r>
              <a:rPr lang="en-US" sz="4000" b="1" dirty="0">
                <a:latin typeface="Cambria" panose="02040503050406030204" pitchFamily="18" charset="0"/>
                <a:ea typeface="Cambria" panose="02040503050406030204" pitchFamily="18" charset="0"/>
              </a:rPr>
              <a:t>Why?</a:t>
            </a:r>
          </a:p>
          <a:p>
            <a:pPr marL="457200" lvl="1"/>
            <a:r>
              <a:rPr lang="en-US" sz="3600" dirty="0">
                <a:latin typeface="Cambria" panose="02040503050406030204" pitchFamily="18" charset="0"/>
                <a:ea typeface="Cambria" panose="02040503050406030204" pitchFamily="18" charset="0"/>
              </a:rPr>
              <a:t>Large false eastings and northings</a:t>
            </a:r>
          </a:p>
          <a:p>
            <a:pPr marL="457200" lvl="1"/>
            <a:endParaRPr lang="en-US" sz="3600" dirty="0">
              <a:latin typeface="Cambria" panose="02040503050406030204" pitchFamily="18" charset="0"/>
              <a:ea typeface="Cambria" panose="02040503050406030204" pitchFamily="18" charset="0"/>
            </a:endParaRP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What’s impacted?</a:t>
            </a:r>
          </a:p>
        </p:txBody>
      </p:sp>
    </p:spTree>
    <p:extLst>
      <p:ext uri="{BB962C8B-B14F-4D97-AF65-F5344CB8AC3E}">
        <p14:creationId xmlns:p14="http://schemas.microsoft.com/office/powerpoint/2010/main" val="371016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896DFA-7A80-49F5-8C92-8D5F1E94B3A2}"/>
              </a:ext>
            </a:extLst>
          </p:cNvPr>
          <p:cNvSpPr txBox="1">
            <a:spLocks/>
          </p:cNvSpPr>
          <p:nvPr/>
        </p:nvSpPr>
        <p:spPr>
          <a:xfrm>
            <a:off x="0" y="477796"/>
            <a:ext cx="9144000" cy="802365"/>
          </a:xfrm>
          <a:prstGeom prst="rect">
            <a:avLst/>
          </a:prstGeom>
          <a:solidFill>
            <a:schemeClr val="accent1"/>
          </a:solid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Who is responsible for standards?</a:t>
            </a:r>
          </a:p>
        </p:txBody>
      </p:sp>
      <p:cxnSp>
        <p:nvCxnSpPr>
          <p:cNvPr id="11" name="NGS Connector 10">
            <a:extLst>
              <a:ext uri="{FF2B5EF4-FFF2-40B4-BE49-F238E27FC236}">
                <a16:creationId xmlns:a16="http://schemas.microsoft.com/office/drawing/2014/main" id="{1EFF221F-9C2C-47FB-B912-CEC923E6192C}"/>
              </a:ext>
            </a:extLst>
          </p:cNvPr>
          <p:cNvCxnSpPr>
            <a:cxnSpLocks/>
          </p:cNvCxnSpPr>
          <p:nvPr/>
        </p:nvCxnSpPr>
        <p:spPr>
          <a:xfrm flipH="1">
            <a:off x="7142704" y="4340838"/>
            <a:ext cx="13" cy="18288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pic>
        <p:nvPicPr>
          <p:cNvPr id="7" name="NGS logo" descr="Image result for national geodetic survey">
            <a:extLst>
              <a:ext uri="{FF2B5EF4-FFF2-40B4-BE49-F238E27FC236}">
                <a16:creationId xmlns:a16="http://schemas.microsoft.com/office/drawing/2014/main" id="{4229D351-5C96-4FBF-AAF9-8E61A35D4B3F}"/>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56902" y="4594999"/>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OAA connector">
            <a:extLst>
              <a:ext uri="{FF2B5EF4-FFF2-40B4-BE49-F238E27FC236}">
                <a16:creationId xmlns:a16="http://schemas.microsoft.com/office/drawing/2014/main" id="{CCBD645C-810C-43B8-9F27-6309FB71FC69}"/>
              </a:ext>
            </a:extLst>
          </p:cNvPr>
          <p:cNvGrpSpPr/>
          <p:nvPr/>
        </p:nvGrpSpPr>
        <p:grpSpPr>
          <a:xfrm>
            <a:off x="5496791" y="2464654"/>
            <a:ext cx="1645920" cy="182880"/>
            <a:chOff x="8412480" y="2468880"/>
            <a:chExt cx="182881" cy="370398"/>
          </a:xfrm>
        </p:grpSpPr>
        <p:cxnSp>
          <p:nvCxnSpPr>
            <p:cNvPr id="13" name="Straight Connector 12">
              <a:extLst>
                <a:ext uri="{FF2B5EF4-FFF2-40B4-BE49-F238E27FC236}">
                  <a16:creationId xmlns:a16="http://schemas.microsoft.com/office/drawing/2014/main" id="{26C529D3-3191-4303-81FA-4B95E2CBDD14}"/>
                </a:ext>
              </a:extLst>
            </p:cNvPr>
            <p:cNvCxnSpPr>
              <a:cxnSpLocks/>
            </p:cNvCxnSpPr>
            <p:nvPr/>
          </p:nvCxnSpPr>
          <p:spPr>
            <a:xfrm flipH="1">
              <a:off x="8595360" y="2473518"/>
              <a:ext cx="1" cy="36576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20C07E-3A9B-4B7C-ADB2-2CE88DEDA8D6}"/>
                </a:ext>
              </a:extLst>
            </p:cNvPr>
            <p:cNvCxnSpPr>
              <a:cxnSpLocks/>
            </p:cNvCxnSpPr>
            <p:nvPr/>
          </p:nvCxnSpPr>
          <p:spPr>
            <a:xfrm flipH="1">
              <a:off x="8412480" y="2468880"/>
              <a:ext cx="182880"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grpSp>
        <p:nvGrpSpPr>
          <p:cNvPr id="19" name="NIST connector">
            <a:extLst>
              <a:ext uri="{FF2B5EF4-FFF2-40B4-BE49-F238E27FC236}">
                <a16:creationId xmlns:a16="http://schemas.microsoft.com/office/drawing/2014/main" id="{8AC53BF7-E7A7-4C78-BDA1-DEC3AC398934}"/>
              </a:ext>
            </a:extLst>
          </p:cNvPr>
          <p:cNvGrpSpPr/>
          <p:nvPr/>
        </p:nvGrpSpPr>
        <p:grpSpPr>
          <a:xfrm>
            <a:off x="1808019" y="2464653"/>
            <a:ext cx="1713670" cy="640080"/>
            <a:chOff x="1943100" y="2262099"/>
            <a:chExt cx="1631373" cy="501883"/>
          </a:xfrm>
        </p:grpSpPr>
        <p:cxnSp>
          <p:nvCxnSpPr>
            <p:cNvPr id="9" name="Straight Connector 8">
              <a:extLst>
                <a:ext uri="{FF2B5EF4-FFF2-40B4-BE49-F238E27FC236}">
                  <a16:creationId xmlns:a16="http://schemas.microsoft.com/office/drawing/2014/main" id="{ED2E6A44-CE15-41E3-9421-B0C9D0BD4574}"/>
                </a:ext>
              </a:extLst>
            </p:cNvPr>
            <p:cNvCxnSpPr>
              <a:cxnSpLocks/>
            </p:cNvCxnSpPr>
            <p:nvPr/>
          </p:nvCxnSpPr>
          <p:spPr>
            <a:xfrm flipH="1">
              <a:off x="1943109" y="2263567"/>
              <a:ext cx="1631364"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B61366-DA54-4041-B4E1-03D856697FC1}"/>
                </a:ext>
              </a:extLst>
            </p:cNvPr>
            <p:cNvCxnSpPr>
              <a:cxnSpLocks/>
            </p:cNvCxnSpPr>
            <p:nvPr/>
          </p:nvCxnSpPr>
          <p:spPr>
            <a:xfrm flipH="1">
              <a:off x="1943100" y="2262099"/>
              <a:ext cx="9" cy="501883"/>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pic>
        <p:nvPicPr>
          <p:cNvPr id="5" name="NIST logo" descr="Image result for nist">
            <a:extLst>
              <a:ext uri="{FF2B5EF4-FFF2-40B4-BE49-F238E27FC236}">
                <a16:creationId xmlns:a16="http://schemas.microsoft.com/office/drawing/2014/main" id="{89F08F8A-9879-4621-8810-89AD30BF77BA}"/>
              </a:ext>
            </a:extLst>
          </p:cNvPr>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t="22320" b="22317"/>
          <a:stretch/>
        </p:blipFill>
        <p:spPr bwMode="auto">
          <a:xfrm>
            <a:off x="573579" y="3082706"/>
            <a:ext cx="246888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 name="DOC logo" descr="Image result for department of commerce">
            <a:extLst>
              <a:ext uri="{FF2B5EF4-FFF2-40B4-BE49-F238E27FC236}">
                <a16:creationId xmlns:a16="http://schemas.microsoft.com/office/drawing/2014/main" id="{48F230E8-0015-40AD-A8CD-490A032E206A}"/>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94840" y="155025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noaa">
            <a:extLst>
              <a:ext uri="{FF2B5EF4-FFF2-40B4-BE49-F238E27FC236}">
                <a16:creationId xmlns:a16="http://schemas.microsoft.com/office/drawing/2014/main" id="{8D73734E-740A-4116-A8F0-A780E21170EA}"/>
              </a:ext>
            </a:extLst>
          </p:cNvPr>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65462" y="2716946"/>
            <a:ext cx="1554480" cy="155448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FAB565DB-C914-4F0F-8888-CBE4D34D7C01}"/>
              </a:ext>
            </a:extLst>
          </p:cNvPr>
          <p:cNvSpPr txBox="1">
            <a:spLocks/>
          </p:cNvSpPr>
          <p:nvPr/>
        </p:nvSpPr>
        <p:spPr>
          <a:xfrm>
            <a:off x="144319" y="4008609"/>
            <a:ext cx="3327400" cy="1906521"/>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Tx/>
              <a:buSzTx/>
              <a:buFont typeface="Arial" charset="0"/>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National Institute of Standards and Technology</a:t>
            </a:r>
          </a:p>
        </p:txBody>
      </p:sp>
    </p:spTree>
    <p:extLst>
      <p:ext uri="{BB962C8B-B14F-4D97-AF65-F5344CB8AC3E}">
        <p14:creationId xmlns:p14="http://schemas.microsoft.com/office/powerpoint/2010/main" val="80365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yellow">
            <a:extLst>
              <a:ext uri="{FF2B5EF4-FFF2-40B4-BE49-F238E27FC236}">
                <a16:creationId xmlns:a16="http://schemas.microsoft.com/office/drawing/2014/main" id="{5B88D46F-AD87-4F82-93B8-80C55A25042B}"/>
              </a:ext>
            </a:extLst>
          </p:cNvPr>
          <p:cNvSpPr/>
          <p:nvPr/>
        </p:nvSpPr>
        <p:spPr>
          <a:xfrm>
            <a:off x="127819" y="4208937"/>
            <a:ext cx="8367252" cy="2162366"/>
          </a:xfrm>
          <a:prstGeom prst="rect">
            <a:avLst/>
          </a:prstGeom>
          <a:solidFill>
            <a:srgbClr val="FFC000">
              <a:alpha val="5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yellow">
            <a:extLst>
              <a:ext uri="{FF2B5EF4-FFF2-40B4-BE49-F238E27FC236}">
                <a16:creationId xmlns:a16="http://schemas.microsoft.com/office/drawing/2014/main" id="{297E321E-1676-47DA-B4CF-A2404715AA76}"/>
              </a:ext>
            </a:extLst>
          </p:cNvPr>
          <p:cNvSpPr/>
          <p:nvPr/>
        </p:nvSpPr>
        <p:spPr>
          <a:xfrm>
            <a:off x="127819" y="2881217"/>
            <a:ext cx="8367252" cy="1307690"/>
          </a:xfrm>
          <a:prstGeom prst="rect">
            <a:avLst/>
          </a:prstGeom>
          <a:solidFill>
            <a:srgbClr val="FFFF00">
              <a:alpha val="5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green">
            <a:extLst>
              <a:ext uri="{FF2B5EF4-FFF2-40B4-BE49-F238E27FC236}">
                <a16:creationId xmlns:a16="http://schemas.microsoft.com/office/drawing/2014/main" id="{843D4388-B3B8-433A-A164-B38760394887}"/>
              </a:ext>
            </a:extLst>
          </p:cNvPr>
          <p:cNvSpPr/>
          <p:nvPr/>
        </p:nvSpPr>
        <p:spPr>
          <a:xfrm>
            <a:off x="127819" y="1553497"/>
            <a:ext cx="8367252" cy="1307690"/>
          </a:xfrm>
          <a:prstGeom prst="rect">
            <a:avLst/>
          </a:prstGeom>
          <a:solidFill>
            <a:srgbClr val="92D050">
              <a:alpha val="5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27819" y="1181100"/>
            <a:ext cx="8825681" cy="5549899"/>
          </a:xfrm>
        </p:spPr>
        <p:txBody>
          <a:bodyPr/>
          <a:lstStyle/>
          <a:p>
            <a:pPr marL="0" indent="0" algn="ctr">
              <a:buNone/>
            </a:pPr>
            <a:r>
              <a:rPr lang="en-US" sz="2000" i="1" dirty="0">
                <a:latin typeface="Cambria" panose="02040503050406030204" pitchFamily="18" charset="0"/>
                <a:ea typeface="Cambria" panose="02040503050406030204" pitchFamily="18" charset="0"/>
              </a:rPr>
              <a:t> </a:t>
            </a:r>
          </a:p>
          <a:p>
            <a:pPr marL="0" indent="0">
              <a:buNone/>
            </a:pPr>
            <a:r>
              <a:rPr lang="en-US" sz="2800" b="1" dirty="0">
                <a:latin typeface="Cambria" panose="02040503050406030204" pitchFamily="18" charset="0"/>
                <a:ea typeface="Cambria" panose="02040503050406030204" pitchFamily="18" charset="0"/>
              </a:rPr>
              <a:t>Conversion</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change the type of coordinate without changing the datum or frame</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NAD 83(1986) </a:t>
            </a:r>
            <a:r>
              <a:rPr lang="en-US" sz="2000" i="1" dirty="0">
                <a:latin typeface="Cambria" panose="02040503050406030204" pitchFamily="18" charset="0"/>
                <a:ea typeface="Cambria" panose="02040503050406030204" pitchFamily="18" charset="0"/>
              </a:rPr>
              <a:t>latitude and longitude </a:t>
            </a:r>
            <a:r>
              <a:rPr lang="en-US" sz="2000" dirty="0">
                <a:latin typeface="Cambria" panose="02040503050406030204" pitchFamily="18" charset="0"/>
                <a:ea typeface="Cambria" panose="02040503050406030204" pitchFamily="18" charset="0"/>
              </a:rPr>
              <a:t>to NAD 83(1986) </a:t>
            </a:r>
            <a:r>
              <a:rPr lang="en-US" sz="2000" i="1" dirty="0">
                <a:latin typeface="Cambria" panose="02040503050406030204" pitchFamily="18" charset="0"/>
                <a:ea typeface="Cambria" panose="02040503050406030204" pitchFamily="18" charset="0"/>
              </a:rPr>
              <a:t>State Plane</a:t>
            </a:r>
          </a:p>
          <a:p>
            <a:pPr marL="0" lvl="1" indent="0">
              <a:spcBef>
                <a:spcPts val="1200"/>
              </a:spcBef>
              <a:buNone/>
            </a:pPr>
            <a:r>
              <a:rPr lang="en-US" b="1" dirty="0">
                <a:latin typeface="Cambria" panose="02040503050406030204" pitchFamily="18" charset="0"/>
                <a:ea typeface="Cambria" panose="02040503050406030204" pitchFamily="18" charset="0"/>
              </a:rPr>
              <a:t>Transformation</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change the datum or frame, without changing the type of coordinate</a:t>
            </a:r>
          </a:p>
          <a:p>
            <a:pPr marL="688975" lvl="2" indent="-231775">
              <a:buFont typeface="Cambria" panose="02040503050406030204" pitchFamily="18" charset="0"/>
              <a:buChar char="–"/>
            </a:pPr>
            <a:r>
              <a:rPr lang="en-US" sz="2000" i="1" dirty="0">
                <a:latin typeface="Cambria" panose="02040503050406030204" pitchFamily="18" charset="0"/>
                <a:ea typeface="Cambria" panose="02040503050406030204" pitchFamily="18" charset="0"/>
              </a:rPr>
              <a:t>NAD 27 </a:t>
            </a:r>
            <a:r>
              <a:rPr lang="en-US" sz="2000" dirty="0">
                <a:latin typeface="Cambria" panose="02040503050406030204" pitchFamily="18" charset="0"/>
                <a:ea typeface="Cambria" panose="02040503050406030204" pitchFamily="18" charset="0"/>
              </a:rPr>
              <a:t>latitude &amp; longitude to an </a:t>
            </a:r>
            <a:r>
              <a:rPr lang="en-US" sz="2000" i="1" dirty="0">
                <a:latin typeface="Cambria" panose="02040503050406030204" pitchFamily="18" charset="0"/>
                <a:ea typeface="Cambria" panose="02040503050406030204" pitchFamily="18" charset="0"/>
              </a:rPr>
              <a:t>NAD 83(1986) </a:t>
            </a:r>
            <a:r>
              <a:rPr lang="en-US" sz="2000" dirty="0">
                <a:latin typeface="Cambria" panose="02040503050406030204" pitchFamily="18" charset="0"/>
                <a:ea typeface="Cambria" panose="02040503050406030204" pitchFamily="18" charset="0"/>
              </a:rPr>
              <a:t>latitude &amp; longitude</a:t>
            </a:r>
          </a:p>
          <a:p>
            <a:pPr marL="0" indent="0">
              <a:spcBef>
                <a:spcPts val="1200"/>
              </a:spcBef>
              <a:buNone/>
            </a:pPr>
            <a:r>
              <a:rPr lang="en-US" sz="2800" b="1" dirty="0">
                <a:latin typeface="Cambria" panose="02040503050406030204" pitchFamily="18" charset="0"/>
                <a:ea typeface="Cambria" panose="02040503050406030204" pitchFamily="18" charset="0"/>
              </a:rPr>
              <a:t>Propagation</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this term is an ISO standard for IERS</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change the epoch of coordinate without changing the frame</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ITRF2014 epoch 2019.2675 to ITRF2014 epoch 2020.00</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NATRF2022 epoch 2020.00 to NATRF2022 epoch 2023.243</a:t>
            </a:r>
          </a:p>
        </p:txBody>
      </p:sp>
      <p:sp>
        <p:nvSpPr>
          <p:cNvPr id="5"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4800" dirty="0"/>
          </a:p>
        </p:txBody>
      </p:sp>
    </p:spTree>
    <p:extLst>
      <p:ext uri="{BB962C8B-B14F-4D97-AF65-F5344CB8AC3E}">
        <p14:creationId xmlns:p14="http://schemas.microsoft.com/office/powerpoint/2010/main" val="26621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txBox="1">
            <a:spLocks/>
          </p:cNvSpPr>
          <p:nvPr/>
        </p:nvSpPr>
        <p:spPr bwMode="auto">
          <a:xfrm>
            <a:off x="218365" y="743065"/>
            <a:ext cx="8707271" cy="113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marL="0" marR="0" lvl="0" indent="0" algn="ctr" defTabSz="828675" rtl="0" eaLnBrk="0" fontAlgn="auto" latinLnBrk="0" hangingPunct="0">
              <a:lnSpc>
                <a:spcPct val="95000"/>
              </a:lnSpc>
              <a:spcBef>
                <a:spcPts val="0"/>
              </a:spcBef>
              <a:spcAft>
                <a:spcPts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endPar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0" marR="0" lvl="0" indent="0" algn="ctr" defTabSz="828675" rtl="0" eaLnBrk="0" fontAlgn="auto" latinLnBrk="0" hangingPunct="0">
              <a:lnSpc>
                <a:spcPct val="95000"/>
              </a:lnSpc>
              <a:spcBef>
                <a:spcPts val="0"/>
              </a:spcBef>
              <a:spcAft>
                <a:spcPts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-use any major search engine: “NGS advisors”</a:t>
            </a:r>
          </a:p>
        </p:txBody>
      </p:sp>
      <p:sp>
        <p:nvSpPr>
          <p:cNvPr id="6" name="TextBox 1"/>
          <p:cNvSpPr txBox="1">
            <a:spLocks noChangeArrowheads="1"/>
          </p:cNvSpPr>
          <p:nvPr/>
        </p:nvSpPr>
        <p:spPr bwMode="auto">
          <a:xfrm>
            <a:off x="218365" y="2792200"/>
            <a:ext cx="8707271"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GISP, CFS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Advisor</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p>
        </p:txBody>
      </p:sp>
    </p:spTree>
    <p:extLst>
      <p:ext uri="{BB962C8B-B14F-4D97-AF65-F5344CB8AC3E}">
        <p14:creationId xmlns:p14="http://schemas.microsoft.com/office/powerpoint/2010/main" val="230510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Passive Control</a:t>
            </a:r>
          </a:p>
        </p:txBody>
      </p:sp>
      <p:sp>
        <p:nvSpPr>
          <p:cNvPr id="3" name="text"/>
          <p:cNvSpPr>
            <a:spLocks noGrp="1"/>
          </p:cNvSpPr>
          <p:nvPr>
            <p:ph idx="1"/>
          </p:nvPr>
        </p:nvSpPr>
        <p:spPr>
          <a:xfrm>
            <a:off x="180869" y="2043752"/>
            <a:ext cx="8979461" cy="4525963"/>
          </a:xfrm>
        </p:spPr>
        <p:txBody>
          <a:bodyPr/>
          <a:lstStyle/>
          <a:p>
            <a:r>
              <a:rPr lang="en-US" sz="2800" i="1" dirty="0">
                <a:latin typeface="Cambria" panose="02040503050406030204" pitchFamily="18" charset="0"/>
                <a:ea typeface="Cambria" panose="02040503050406030204" pitchFamily="18" charset="0"/>
              </a:rPr>
              <a:t>All marks </a:t>
            </a:r>
            <a:r>
              <a:rPr lang="en-US" sz="2800" dirty="0">
                <a:latin typeface="Cambria" panose="02040503050406030204" pitchFamily="18" charset="0"/>
                <a:ea typeface="Cambria" panose="02040503050406030204" pitchFamily="18" charset="0"/>
              </a:rPr>
              <a:t>are </a:t>
            </a:r>
            <a:r>
              <a:rPr lang="en-US" sz="2800" b="1" dirty="0">
                <a:latin typeface="Cambria" panose="02040503050406030204" pitchFamily="18" charset="0"/>
                <a:ea typeface="Cambria" panose="02040503050406030204" pitchFamily="18" charset="0"/>
              </a:rPr>
              <a:t>passive</a:t>
            </a:r>
            <a:r>
              <a:rPr lang="en-US" sz="2800" dirty="0">
                <a:latin typeface="Cambria" panose="02040503050406030204" pitchFamily="18" charset="0"/>
                <a:ea typeface="Cambria" panose="02040503050406030204" pitchFamily="18" charset="0"/>
              </a:rPr>
              <a:t>—they sit there and hold a </a:t>
            </a:r>
            <a:r>
              <a:rPr lang="en-US" sz="2800" b="1" dirty="0">
                <a:latin typeface="Cambria" panose="02040503050406030204" pitchFamily="18" charset="0"/>
                <a:ea typeface="Cambria" panose="02040503050406030204" pitchFamily="18" charset="0"/>
              </a:rPr>
              <a:t>point</a:t>
            </a:r>
          </a:p>
        </p:txBody>
      </p:sp>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4800"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2872" y="2621867"/>
            <a:ext cx="6158255" cy="4105504"/>
          </a:xfrm>
          <a:prstGeom prst="rect">
            <a:avLst/>
          </a:prstGeom>
        </p:spPr>
      </p:pic>
      <p:cxnSp>
        <p:nvCxnSpPr>
          <p:cNvPr id="14" name="Straight Arrow Connector 13"/>
          <p:cNvCxnSpPr/>
          <p:nvPr/>
        </p:nvCxnSpPr>
        <p:spPr>
          <a:xfrm flipH="1">
            <a:off x="4521757" y="2540000"/>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653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ea typeface="Cambria" panose="02040503050406030204" pitchFamily="18" charset="0"/>
              </a:rPr>
              <a:t>Passive Control</a:t>
            </a:r>
            <a:endParaRPr lang="en-US" sz="4800" b="1" dirty="0"/>
          </a:p>
        </p:txBody>
      </p:sp>
      <p:pic>
        <p:nvPicPr>
          <p:cNvPr id="11" name="Picture 10">
            <a:extLst>
              <a:ext uri="{FF2B5EF4-FFF2-40B4-BE49-F238E27FC236}">
                <a16:creationId xmlns:a16="http://schemas.microsoft.com/office/drawing/2014/main" id="{C5E271B3-A2D3-4795-A8DF-9CB4F69CE9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1710516" y="-339511"/>
            <a:ext cx="5722970" cy="8672052"/>
          </a:xfrm>
          <a:prstGeom prst="rect">
            <a:avLst/>
          </a:prstGeom>
        </p:spPr>
      </p:pic>
      <p:cxnSp>
        <p:nvCxnSpPr>
          <p:cNvPr id="14" name="Straight Arrow Connector 13"/>
          <p:cNvCxnSpPr/>
          <p:nvPr/>
        </p:nvCxnSpPr>
        <p:spPr>
          <a:xfrm flipH="1">
            <a:off x="4118634" y="1822245"/>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716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Terminology - </a:t>
            </a:r>
            <a:r>
              <a:rPr lang="en-US" sz="4800" dirty="0">
                <a:latin typeface="Cambria" panose="02040503050406030204" pitchFamily="18" charset="0"/>
                <a:ea typeface="Cambria" panose="02040503050406030204" pitchFamily="18" charset="0"/>
              </a:rPr>
              <a:t>Passive Control</a:t>
            </a:r>
            <a:endParaRPr lang="en-US" sz="4800" dirty="0"/>
          </a:p>
        </p:txBody>
      </p:sp>
      <p:pic>
        <p:nvPicPr>
          <p:cNvPr id="3" name="Picture 2">
            <a:extLst>
              <a:ext uri="{FF2B5EF4-FFF2-40B4-BE49-F238E27FC236}">
                <a16:creationId xmlns:a16="http://schemas.microsoft.com/office/drawing/2014/main" id="{445F7E68-FD65-40F6-B608-2438F10672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cxnSp>
        <p:nvCxnSpPr>
          <p:cNvPr id="14" name="Straight Arrow Connector 13"/>
          <p:cNvCxnSpPr/>
          <p:nvPr/>
        </p:nvCxnSpPr>
        <p:spPr>
          <a:xfrm flipH="1">
            <a:off x="4944544" y="1586271"/>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934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60093"/>
            <a:ext cx="8229600" cy="4026631"/>
          </a:xfrm>
        </p:spPr>
        <p:txBody>
          <a:bodyPr/>
          <a:lstStyle/>
          <a:p>
            <a:pPr marL="0"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200" lvl="1" indent="0">
              <a:buNone/>
            </a:pPr>
            <a:r>
              <a:rPr lang="en-US" dirty="0">
                <a:latin typeface="Cambria" panose="02040503050406030204" pitchFamily="18" charset="0"/>
                <a:ea typeface="Cambria" panose="02040503050406030204" pitchFamily="18" charset="0"/>
              </a:rPr>
              <a:t>					(~47,000 employees)</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Oceanic and Atmospheric 						Administration (NOAA)</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457200" y="160337"/>
            <a:ext cx="8229600" cy="1143000"/>
          </a:xfrm>
        </p:spPr>
        <p:txBody>
          <a:bodyPr/>
          <a:lstStyle/>
          <a:p>
            <a:r>
              <a:rPr lang="en-US" dirty="0">
                <a:latin typeface="Cambria" panose="02040503050406030204" pitchFamily="18" charset="0"/>
                <a:ea typeface="Cambria" panose="02040503050406030204" pitchFamily="18" charset="0"/>
              </a:rPr>
              <a:t>Organizational Structure</a:t>
            </a:r>
          </a:p>
        </p:txBody>
      </p:sp>
      <p:pic>
        <p:nvPicPr>
          <p:cNvPr id="4" name="DoC logo"/>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8836" y="1386457"/>
            <a:ext cx="997792" cy="997792"/>
          </a:xfrm>
          <a:prstGeom prst="rect">
            <a:avLst/>
          </a:prstGeom>
          <a:noFill/>
          <a:ln>
            <a:noFill/>
          </a:ln>
        </p:spPr>
      </p:pic>
      <p:pic>
        <p:nvPicPr>
          <p:cNvPr id="5" name="NOAA logo"/>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877" y="2843649"/>
            <a:ext cx="1135710" cy="1135710"/>
          </a:xfrm>
          <a:prstGeom prst="rect">
            <a:avLst/>
          </a:prstGeom>
          <a:noFill/>
          <a:ln>
            <a:noFill/>
          </a:ln>
        </p:spPr>
      </p:pic>
      <p:pic>
        <p:nvPicPr>
          <p:cNvPr id="6" name="NGS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17311" y="5272872"/>
            <a:ext cx="1258634" cy="1265665"/>
          </a:xfrm>
          <a:prstGeom prst="rect">
            <a:avLst/>
          </a:prstGeom>
        </p:spPr>
      </p:pic>
      <p:cxnSp>
        <p:nvCxnSpPr>
          <p:cNvPr id="11" name="Straight Arrow Connector 10"/>
          <p:cNvCxnSpPr/>
          <p:nvPr/>
        </p:nvCxnSpPr>
        <p:spPr>
          <a:xfrm>
            <a:off x="4572000" y="2470452"/>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3896847"/>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82274" y="4953373"/>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457200" y="4939673"/>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-National Geodetic Survey (NGS)</a:t>
            </a:r>
          </a:p>
          <a:p>
            <a:pPr marL="457200" lvl="1" indent="0">
              <a:buNone/>
            </a:pPr>
            <a:r>
              <a:rPr lang="en-US" dirty="0">
                <a:latin typeface="Cambria" panose="02040503050406030204" pitchFamily="18" charset="0"/>
                <a:ea typeface="Cambria" panose="02040503050406030204" pitchFamily="18" charset="0"/>
              </a:rPr>
              <a:t>						(~175 employees)</a:t>
            </a:r>
          </a:p>
          <a:p>
            <a:pPr marL="457200" lvl="1" indent="0">
              <a:buNone/>
            </a:pP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830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Terminology - </a:t>
            </a:r>
            <a:r>
              <a:rPr lang="en-US" sz="4800" dirty="0">
                <a:latin typeface="Cambria" panose="02040503050406030204" pitchFamily="18" charset="0"/>
                <a:ea typeface="Cambria" panose="02040503050406030204" pitchFamily="18" charset="0"/>
              </a:rPr>
              <a:t>Passive Control</a:t>
            </a:r>
            <a:endParaRPr lang="en-US" sz="4800" dirty="0"/>
          </a:p>
        </p:txBody>
      </p:sp>
      <p:pic>
        <p:nvPicPr>
          <p:cNvPr id="4" name="Picture 3">
            <a:extLst>
              <a:ext uri="{FF2B5EF4-FFF2-40B4-BE49-F238E27FC236}">
                <a16:creationId xmlns:a16="http://schemas.microsoft.com/office/drawing/2014/main" id="{F891E9F1-E5B9-439E-A908-89DBE68E81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465"/>
            <a:ext cx="9144000" cy="6849070"/>
          </a:xfrm>
          <a:prstGeom prst="rect">
            <a:avLst/>
          </a:prstGeom>
        </p:spPr>
      </p:pic>
      <p:cxnSp>
        <p:nvCxnSpPr>
          <p:cNvPr id="14" name="Straight Arrow Connector 13"/>
          <p:cNvCxnSpPr/>
          <p:nvPr/>
        </p:nvCxnSpPr>
        <p:spPr>
          <a:xfrm flipH="1">
            <a:off x="5210015" y="1161070"/>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760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Terminology - </a:t>
            </a:r>
            <a:r>
              <a:rPr lang="en-US" sz="4800" dirty="0">
                <a:latin typeface="Cambria" panose="02040503050406030204" pitchFamily="18" charset="0"/>
                <a:ea typeface="Cambria" panose="02040503050406030204" pitchFamily="18" charset="0"/>
              </a:rPr>
              <a:t>Passive Control</a:t>
            </a:r>
            <a:endParaRPr lang="en-US" sz="4800" dirty="0"/>
          </a:p>
        </p:txBody>
      </p:sp>
      <p:pic>
        <p:nvPicPr>
          <p:cNvPr id="3" name="Picture 2">
            <a:extLst>
              <a:ext uri="{FF2B5EF4-FFF2-40B4-BE49-F238E27FC236}">
                <a16:creationId xmlns:a16="http://schemas.microsoft.com/office/drawing/2014/main" id="{AB1372DE-FB4A-4798-8D2E-D37CF6BFFA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081" y="-6282"/>
            <a:ext cx="9160331" cy="6878552"/>
          </a:xfrm>
          <a:prstGeom prst="rect">
            <a:avLst/>
          </a:prstGeom>
        </p:spPr>
      </p:pic>
      <p:cxnSp>
        <p:nvCxnSpPr>
          <p:cNvPr id="14" name="Straight Arrow Connector 13"/>
          <p:cNvCxnSpPr/>
          <p:nvPr/>
        </p:nvCxnSpPr>
        <p:spPr>
          <a:xfrm flipH="1">
            <a:off x="4572000" y="1251974"/>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783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Terminology - </a:t>
            </a:r>
            <a:r>
              <a:rPr lang="en-US" sz="4800" dirty="0">
                <a:latin typeface="Cambria" panose="02040503050406030204" pitchFamily="18" charset="0"/>
                <a:ea typeface="Cambria" panose="02040503050406030204" pitchFamily="18" charset="0"/>
              </a:rPr>
              <a:t>Passive Control</a:t>
            </a:r>
            <a:endParaRPr lang="en-US" sz="4800" dirty="0"/>
          </a:p>
        </p:txBody>
      </p:sp>
      <p:pic>
        <p:nvPicPr>
          <p:cNvPr id="4" name="Picture 3">
            <a:extLst>
              <a:ext uri="{FF2B5EF4-FFF2-40B4-BE49-F238E27FC236}">
                <a16:creationId xmlns:a16="http://schemas.microsoft.com/office/drawing/2014/main" id="{9965401B-D1BE-4001-8BF2-8806A82A86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3152"/>
            <a:ext cx="9144000" cy="6711696"/>
          </a:xfrm>
          <a:prstGeom prst="rect">
            <a:avLst/>
          </a:prstGeom>
        </p:spPr>
      </p:pic>
      <p:cxnSp>
        <p:nvCxnSpPr>
          <p:cNvPr id="14" name="Straight Arrow Connector 13"/>
          <p:cNvCxnSpPr/>
          <p:nvPr/>
        </p:nvCxnSpPr>
        <p:spPr>
          <a:xfrm flipH="1">
            <a:off x="4719483" y="1161070"/>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046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Terminology - </a:t>
            </a:r>
            <a:r>
              <a:rPr lang="en-US" sz="4800" dirty="0">
                <a:latin typeface="Cambria" panose="02040503050406030204" pitchFamily="18" charset="0"/>
                <a:ea typeface="Cambria" panose="02040503050406030204" pitchFamily="18" charset="0"/>
              </a:rPr>
              <a:t>Passive Control</a:t>
            </a:r>
            <a:endParaRPr lang="en-US" sz="4800" dirty="0"/>
          </a:p>
        </p:txBody>
      </p:sp>
      <p:pic>
        <p:nvPicPr>
          <p:cNvPr id="3" name="Picture 2">
            <a:extLst>
              <a:ext uri="{FF2B5EF4-FFF2-40B4-BE49-F238E27FC236}">
                <a16:creationId xmlns:a16="http://schemas.microsoft.com/office/drawing/2014/main" id="{AE612B96-C90F-4310-9A24-6377FF63B3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cxnSp>
        <p:nvCxnSpPr>
          <p:cNvPr id="14" name="Straight Arrow Connector 13"/>
          <p:cNvCxnSpPr/>
          <p:nvPr/>
        </p:nvCxnSpPr>
        <p:spPr>
          <a:xfrm flipH="1">
            <a:off x="4738066" y="717854"/>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F8A893E8-7657-4419-83FA-768D8977411C}"/>
              </a:ext>
            </a:extLst>
          </p:cNvPr>
          <p:cNvCxnSpPr/>
          <p:nvPr/>
        </p:nvCxnSpPr>
        <p:spPr>
          <a:xfrm flipH="1">
            <a:off x="4721735" y="1334575"/>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367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50FD78-A6B8-4709-A821-AF1BD24BDD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910137" cy="6858000"/>
          </a:xfrm>
          <a:prstGeom prst="rect">
            <a:avLst/>
          </a:prstGeom>
        </p:spPr>
      </p:pic>
      <p:cxnSp>
        <p:nvCxnSpPr>
          <p:cNvPr id="14" name="Straight Arrow Connector 13"/>
          <p:cNvCxnSpPr/>
          <p:nvPr/>
        </p:nvCxnSpPr>
        <p:spPr>
          <a:xfrm flipH="1">
            <a:off x="3679516" y="-400213"/>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F8A893E8-7657-4419-83FA-768D8977411C}"/>
              </a:ext>
            </a:extLst>
          </p:cNvPr>
          <p:cNvCxnSpPr/>
          <p:nvPr/>
        </p:nvCxnSpPr>
        <p:spPr>
          <a:xfrm flipH="1">
            <a:off x="3679516" y="1435708"/>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20EA3F81-5004-4259-BC6F-46877178C4D2}"/>
              </a:ext>
            </a:extLst>
          </p:cNvPr>
          <p:cNvSpPr txBox="1"/>
          <p:nvPr/>
        </p:nvSpPr>
        <p:spPr bwMode="auto">
          <a:xfrm>
            <a:off x="6998627" y="2626274"/>
            <a:ext cx="1938895" cy="1384995"/>
          </a:xfrm>
          <a:prstGeom prst="rect">
            <a:avLst/>
          </a:prstGeom>
          <a:noFill/>
          <a:ln w="9525">
            <a:noFill/>
            <a:miter lim="800000"/>
            <a:headEnd/>
            <a:tailEnd/>
          </a:ln>
        </p:spPr>
        <p:txBody>
          <a:bodyPr wrap="square" rtlCol="0">
            <a:spAutoFit/>
          </a:bodyPr>
          <a:lstStyle/>
          <a:p>
            <a:r>
              <a:rPr lang="en-US" sz="3600" b="1" i="1" dirty="0"/>
              <a:t>Please … </a:t>
            </a:r>
            <a:r>
              <a:rPr lang="en-US" sz="2400" dirty="0"/>
              <a:t>do not add a new dimple</a:t>
            </a:r>
          </a:p>
        </p:txBody>
      </p:sp>
      <p:pic>
        <p:nvPicPr>
          <p:cNvPr id="10" name="Picture 9">
            <a:extLst>
              <a:ext uri="{FF2B5EF4-FFF2-40B4-BE49-F238E27FC236}">
                <a16:creationId xmlns:a16="http://schemas.microsoft.com/office/drawing/2014/main" id="{594C5135-1CBB-4821-8440-EAD587F227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3980" y="4320676"/>
            <a:ext cx="3940020" cy="2537324"/>
          </a:xfrm>
          <a:prstGeom prst="rect">
            <a:avLst/>
          </a:prstGeom>
        </p:spPr>
      </p:pic>
    </p:spTree>
    <p:extLst>
      <p:ext uri="{BB962C8B-B14F-4D97-AF65-F5344CB8AC3E}">
        <p14:creationId xmlns:p14="http://schemas.microsoft.com/office/powerpoint/2010/main" val="384899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Active Control</a:t>
            </a:r>
          </a:p>
        </p:txBody>
      </p:sp>
      <p:sp>
        <p:nvSpPr>
          <p:cNvPr id="3" name="text"/>
          <p:cNvSpPr>
            <a:spLocks noGrp="1"/>
          </p:cNvSpPr>
          <p:nvPr>
            <p:ph idx="1"/>
          </p:nvPr>
        </p:nvSpPr>
        <p:spPr>
          <a:xfrm>
            <a:off x="180869" y="2043752"/>
            <a:ext cx="8687359" cy="4525963"/>
          </a:xfrm>
        </p:spPr>
        <p:txBody>
          <a:bodyPr/>
          <a:lstStyle/>
          <a:p>
            <a:pPr>
              <a:spcBef>
                <a:spcPts val="2400"/>
              </a:spcBef>
            </a:pPr>
            <a:r>
              <a:rPr lang="en-US" sz="2800" i="1" dirty="0">
                <a:latin typeface="Cambria" panose="02040503050406030204" pitchFamily="18" charset="0"/>
                <a:ea typeface="Cambria" panose="02040503050406030204" pitchFamily="18" charset="0"/>
              </a:rPr>
              <a:t>Some marks </a:t>
            </a:r>
            <a:r>
              <a:rPr lang="en-US" sz="2800" dirty="0">
                <a:latin typeface="Cambria" panose="02040503050406030204" pitchFamily="18" charset="0"/>
                <a:ea typeface="Cambria" panose="02040503050406030204" pitchFamily="18" charset="0"/>
              </a:rPr>
              <a:t>have permanently installed equipment that enables nearly continuous observations</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4800"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031" y="3449884"/>
            <a:ext cx="3946912" cy="3358338"/>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81626" y="3449884"/>
            <a:ext cx="4960773" cy="3335588"/>
          </a:xfrm>
          <a:prstGeom prst="rect">
            <a:avLst/>
          </a:prstGeom>
        </p:spPr>
      </p:pic>
      <p:sp>
        <p:nvSpPr>
          <p:cNvPr id="11" name="text"/>
          <p:cNvSpPr txBox="1">
            <a:spLocks/>
          </p:cNvSpPr>
          <p:nvPr/>
        </p:nvSpPr>
        <p:spPr bwMode="auto">
          <a:xfrm>
            <a:off x="15241" y="2972163"/>
            <a:ext cx="9160330" cy="56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latin typeface="Cambria" panose="02040503050406030204" pitchFamily="18" charset="0"/>
                <a:ea typeface="Cambria" panose="02040503050406030204" pitchFamily="18" charset="0"/>
              </a:rPr>
              <a:t>(they still sit there and hold a </a:t>
            </a:r>
            <a:r>
              <a:rPr lang="en-US" sz="2400" b="1" dirty="0">
                <a:latin typeface="Cambria" panose="02040503050406030204" pitchFamily="18" charset="0"/>
                <a:ea typeface="Cambria" panose="02040503050406030204" pitchFamily="18" charset="0"/>
              </a:rPr>
              <a:t>point</a:t>
            </a:r>
            <a:r>
              <a:rPr lang="en-US" sz="2400" dirty="0">
                <a:latin typeface="Cambria" panose="02040503050406030204" pitchFamily="18" charset="0"/>
                <a:ea typeface="Cambria" panose="02040503050406030204" pitchFamily="18" charset="0"/>
              </a:rPr>
              <a:t>)</a:t>
            </a:r>
          </a:p>
        </p:txBody>
      </p:sp>
      <p:cxnSp>
        <p:nvCxnSpPr>
          <p:cNvPr id="12" name="Straight Arrow Connector 11"/>
          <p:cNvCxnSpPr/>
          <p:nvPr/>
        </p:nvCxnSpPr>
        <p:spPr>
          <a:xfrm flipH="1">
            <a:off x="2595563" y="3395272"/>
            <a:ext cx="3925161" cy="2579284"/>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416675" y="3422578"/>
            <a:ext cx="99135" cy="2619447"/>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41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ea typeface="Cambria" panose="02040503050406030204" pitchFamily="18" charset="0"/>
              </a:rPr>
              <a:t>Active Control</a:t>
            </a:r>
            <a:endParaRPr lang="en-US" sz="4800" b="1" dirty="0"/>
          </a:p>
        </p:txBody>
      </p:sp>
      <p:pic>
        <p:nvPicPr>
          <p:cNvPr id="3" name="Picture 2">
            <a:extLst>
              <a:ext uri="{FF2B5EF4-FFF2-40B4-BE49-F238E27FC236}">
                <a16:creationId xmlns:a16="http://schemas.microsoft.com/office/drawing/2014/main" id="{D9EF27AE-3BAA-4A28-96F1-04A0A684BD1E}"/>
              </a:ext>
            </a:extLst>
          </p:cNvPr>
          <p:cNvPicPr>
            <a:picLocks noChangeAspect="1"/>
          </p:cNvPicPr>
          <p:nvPr/>
        </p:nvPicPr>
        <p:blipFill>
          <a:blip r:embed="rId3"/>
          <a:stretch>
            <a:fillRect/>
          </a:stretch>
        </p:blipFill>
        <p:spPr>
          <a:xfrm>
            <a:off x="760332" y="1161070"/>
            <a:ext cx="7639665" cy="5729749"/>
          </a:xfrm>
          <a:prstGeom prst="rect">
            <a:avLst/>
          </a:prstGeom>
        </p:spPr>
      </p:pic>
      <p:cxnSp>
        <p:nvCxnSpPr>
          <p:cNvPr id="14" name="Straight Arrow Connector 13"/>
          <p:cNvCxnSpPr/>
          <p:nvPr/>
        </p:nvCxnSpPr>
        <p:spPr>
          <a:xfrm flipH="1">
            <a:off x="4384105" y="933026"/>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88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ea typeface="Cambria" panose="02040503050406030204" pitchFamily="18" charset="0"/>
              </a:rPr>
              <a:t>Active Control</a:t>
            </a:r>
            <a:endParaRPr lang="en-US" sz="4800" b="1" dirty="0"/>
          </a:p>
        </p:txBody>
      </p:sp>
      <p:pic>
        <p:nvPicPr>
          <p:cNvPr id="4" name="Picture 3">
            <a:extLst>
              <a:ext uri="{FF2B5EF4-FFF2-40B4-BE49-F238E27FC236}">
                <a16:creationId xmlns:a16="http://schemas.microsoft.com/office/drawing/2014/main" id="{8D6ADECB-E6EB-4EFB-98D5-D956CA7496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cxnSp>
        <p:nvCxnSpPr>
          <p:cNvPr id="14" name="Straight Arrow Connector 13"/>
          <p:cNvCxnSpPr/>
          <p:nvPr/>
        </p:nvCxnSpPr>
        <p:spPr>
          <a:xfrm flipH="1">
            <a:off x="4659408" y="2702832"/>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753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ea typeface="Cambria" panose="02040503050406030204" pitchFamily="18" charset="0"/>
              </a:rPr>
              <a:t>Active Control</a:t>
            </a:r>
            <a:endParaRPr lang="en-US" sz="4800" b="1" dirty="0"/>
          </a:p>
        </p:txBody>
      </p:sp>
      <p:pic>
        <p:nvPicPr>
          <p:cNvPr id="4" name="Picture 3">
            <a:extLst>
              <a:ext uri="{FF2B5EF4-FFF2-40B4-BE49-F238E27FC236}">
                <a16:creationId xmlns:a16="http://schemas.microsoft.com/office/drawing/2014/main" id="{CB1C79AD-18C6-46BE-B794-52D0EE5D64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297" y="0"/>
            <a:ext cx="8963406" cy="6858000"/>
          </a:xfrm>
          <a:prstGeom prst="rect">
            <a:avLst/>
          </a:prstGeom>
        </p:spPr>
      </p:pic>
      <p:cxnSp>
        <p:nvCxnSpPr>
          <p:cNvPr id="14" name="Straight Arrow Connector 13"/>
          <p:cNvCxnSpPr>
            <a:cxnSpLocks/>
          </p:cNvCxnSpPr>
          <p:nvPr/>
        </p:nvCxnSpPr>
        <p:spPr>
          <a:xfrm>
            <a:off x="2890684" y="1946787"/>
            <a:ext cx="3204234" cy="1621438"/>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C877297A-7CDC-4EC2-8D09-5A2C5CD4C2AA}"/>
              </a:ext>
            </a:extLst>
          </p:cNvPr>
          <p:cNvSpPr txBox="1">
            <a:spLocks/>
          </p:cNvSpPr>
          <p:nvPr/>
        </p:nvSpPr>
        <p:spPr bwMode="auto">
          <a:xfrm>
            <a:off x="152400" y="-55506"/>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ea typeface="Cambria" panose="02040503050406030204" pitchFamily="18" charset="0"/>
              </a:rPr>
              <a:t>Active Control</a:t>
            </a:r>
            <a:endParaRPr lang="en-US" sz="4800" b="1" dirty="0"/>
          </a:p>
        </p:txBody>
      </p:sp>
    </p:spTree>
    <p:extLst>
      <p:ext uri="{BB962C8B-B14F-4D97-AF65-F5344CB8AC3E}">
        <p14:creationId xmlns:p14="http://schemas.microsoft.com/office/powerpoint/2010/main" val="287215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 y="2131071"/>
            <a:ext cx="8679180" cy="2844789"/>
          </a:xfrm>
        </p:spPr>
        <p:txBody>
          <a:bodyPr/>
          <a:lstStyle/>
          <a:p>
            <a:pPr marL="0" indent="0">
              <a:buNone/>
            </a:pPr>
            <a:r>
              <a:rPr lang="en-US" b="1" dirty="0">
                <a:latin typeface="Cambria" panose="02040503050406030204" pitchFamily="18" charset="0"/>
                <a:ea typeface="Cambria" panose="02040503050406030204" pitchFamily="18" charset="0"/>
              </a:rPr>
              <a:t>Active Control</a:t>
            </a:r>
            <a:r>
              <a:rPr lang="en-US" dirty="0">
                <a:latin typeface="Cambria" panose="02040503050406030204" pitchFamily="18" charset="0"/>
                <a:ea typeface="Cambria" panose="02040503050406030204" pitchFamily="18" charset="0"/>
              </a:rPr>
              <a:t> - </a:t>
            </a:r>
            <a:r>
              <a:rPr lang="en-US" sz="2800" dirty="0">
                <a:latin typeface="Cambria" panose="02040503050406030204" pitchFamily="18" charset="0"/>
                <a:ea typeface="Cambria" panose="02040503050406030204" pitchFamily="18" charset="0"/>
              </a:rPr>
              <a:t>some equipment is </a:t>
            </a:r>
            <a:r>
              <a:rPr lang="en-US" sz="2800" b="1" i="1" dirty="0">
                <a:solidFill>
                  <a:srgbClr val="C00000"/>
                </a:solidFill>
                <a:latin typeface="Cambria" panose="02040503050406030204" pitchFamily="18" charset="0"/>
                <a:ea typeface="Cambria" panose="02040503050406030204" pitchFamily="18" charset="0"/>
              </a:rPr>
              <a:t>continuously</a:t>
            </a:r>
            <a:r>
              <a:rPr lang="en-US" sz="2800" i="1"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or at least </a:t>
            </a:r>
            <a:r>
              <a:rPr lang="en-US" sz="2800" b="1" i="1" dirty="0">
                <a:solidFill>
                  <a:srgbClr val="C00000"/>
                </a:solidFill>
                <a:latin typeface="Cambria" panose="02040503050406030204" pitchFamily="18" charset="0"/>
                <a:ea typeface="Cambria" panose="02040503050406030204" pitchFamily="18" charset="0"/>
              </a:rPr>
              <a:t>frequently</a:t>
            </a:r>
            <a:r>
              <a:rPr lang="en-US" sz="2800" dirty="0">
                <a:latin typeface="Cambria" panose="02040503050406030204" pitchFamily="18" charset="0"/>
                <a:ea typeface="Cambria" panose="02040503050406030204" pitchFamily="18" charset="0"/>
              </a:rPr>
              <a:t> collecting observations at or near a </a:t>
            </a:r>
            <a:r>
              <a:rPr lang="en-US" sz="2800" b="1" dirty="0">
                <a:solidFill>
                  <a:srgbClr val="C00000"/>
                </a:solidFill>
                <a:latin typeface="Cambria" panose="02040503050406030204" pitchFamily="18" charset="0"/>
                <a:ea typeface="Cambria" panose="02040503050406030204" pitchFamily="18" charset="0"/>
              </a:rPr>
              <a:t>point</a:t>
            </a:r>
          </a:p>
          <a:p>
            <a:pPr lvl="1"/>
            <a:r>
              <a:rPr lang="en-US" dirty="0">
                <a:latin typeface="Cambria" panose="02040503050406030204" pitchFamily="18" charset="0"/>
                <a:ea typeface="Cambria" panose="02040503050406030204" pitchFamily="18" charset="0"/>
              </a:rPr>
              <a:t>Yet those observations are used to compute coordinates of a </a:t>
            </a:r>
            <a:r>
              <a:rPr lang="en-US" b="1" dirty="0">
                <a:solidFill>
                  <a:srgbClr val="C00000"/>
                </a:solidFill>
                <a:latin typeface="Cambria" panose="02040503050406030204" pitchFamily="18" charset="0"/>
                <a:ea typeface="Cambria" panose="02040503050406030204" pitchFamily="18" charset="0"/>
              </a:rPr>
              <a:t>point</a:t>
            </a:r>
            <a:r>
              <a:rPr lang="en-US" dirty="0">
                <a:latin typeface="Cambria" panose="02040503050406030204" pitchFamily="18" charset="0"/>
                <a:ea typeface="Cambria" panose="02040503050406030204" pitchFamily="18" charset="0"/>
              </a:rPr>
              <a:t> on a </a:t>
            </a:r>
            <a:r>
              <a:rPr lang="en-US" b="1" dirty="0">
                <a:solidFill>
                  <a:srgbClr val="C00000"/>
                </a:solidFill>
                <a:latin typeface="Cambria" panose="02040503050406030204" pitchFamily="18" charset="0"/>
                <a:ea typeface="Cambria" panose="02040503050406030204" pitchFamily="18" charset="0"/>
              </a:rPr>
              <a:t>mark</a:t>
            </a:r>
            <a:endParaRPr lang="en-US" b="1" i="1" dirty="0">
              <a:latin typeface="Cambria" panose="02040503050406030204" pitchFamily="18" charset="0"/>
              <a:ea typeface="Cambria" panose="02040503050406030204" pitchFamily="18" charset="0"/>
            </a:endParaRPr>
          </a:p>
        </p:txBody>
      </p:sp>
      <p:sp>
        <p:nvSpPr>
          <p:cNvPr id="7"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Active vs. Passive Control</a:t>
            </a:r>
          </a:p>
        </p:txBody>
      </p:sp>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4800" dirty="0"/>
          </a:p>
        </p:txBody>
      </p:sp>
      <p:sp>
        <p:nvSpPr>
          <p:cNvPr id="9" name="Content Placeholder 2"/>
          <p:cNvSpPr txBox="1">
            <a:spLocks/>
          </p:cNvSpPr>
          <p:nvPr/>
        </p:nvSpPr>
        <p:spPr bwMode="auto">
          <a:xfrm>
            <a:off x="1192530" y="5425441"/>
            <a:ext cx="6191496" cy="52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sz="2600" dirty="0">
                <a:latin typeface="Cambria" panose="02040503050406030204" pitchFamily="18" charset="0"/>
                <a:ea typeface="Cambria" panose="02040503050406030204" pitchFamily="18" charset="0"/>
              </a:rPr>
              <a:t>My point: </a:t>
            </a:r>
            <a:r>
              <a:rPr lang="en-US" sz="2600" i="1" dirty="0">
                <a:latin typeface="Cambria" panose="02040503050406030204" pitchFamily="18" charset="0"/>
                <a:ea typeface="Cambria" panose="02040503050406030204" pitchFamily="18" charset="0"/>
              </a:rPr>
              <a:t>surveying is still surveying</a:t>
            </a:r>
            <a:endParaRPr lang="en-US" sz="26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26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60091"/>
            <a:ext cx="8229600" cy="4026631"/>
          </a:xfrm>
        </p:spPr>
        <p:txBody>
          <a:bodyPr/>
          <a:lstStyle/>
          <a:p>
            <a:pPr marL="0"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200" lvl="1" indent="0">
              <a:buNone/>
            </a:pPr>
            <a:r>
              <a:rPr lang="en-US" dirty="0">
                <a:latin typeface="Cambria" panose="02040503050406030204" pitchFamily="18" charset="0"/>
                <a:ea typeface="Cambria" panose="02040503050406030204" pitchFamily="18" charset="0"/>
              </a:rPr>
              <a:t>					(~47,000 employees)</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Oceanic and Atmospheric 						Administration (NOAA)</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 Service (NOS)</a:t>
            </a:r>
          </a:p>
        </p:txBody>
      </p:sp>
      <p:sp>
        <p:nvSpPr>
          <p:cNvPr id="3" name="organizational structure"/>
          <p:cNvSpPr>
            <a:spLocks noGrp="1"/>
          </p:cNvSpPr>
          <p:nvPr>
            <p:ph type="title"/>
          </p:nvPr>
        </p:nvSpPr>
        <p:spPr>
          <a:xfrm>
            <a:off x="457200" y="160337"/>
            <a:ext cx="8229600" cy="1143000"/>
          </a:xfrm>
        </p:spPr>
        <p:txBody>
          <a:bodyPr/>
          <a:lstStyle/>
          <a:p>
            <a:r>
              <a:rPr lang="en-US" dirty="0">
                <a:latin typeface="Cambria" panose="02040503050406030204" pitchFamily="18" charset="0"/>
                <a:ea typeface="Cambria" panose="02040503050406030204" pitchFamily="18" charset="0"/>
              </a:rPr>
              <a:t>Organizational Structure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8836" y="1386455"/>
            <a:ext cx="997792" cy="997792"/>
          </a:xfrm>
          <a:prstGeom prst="rect">
            <a:avLst/>
          </a:prstGeom>
          <a:noFill/>
          <a:ln>
            <a:no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877" y="2843647"/>
            <a:ext cx="1135710" cy="1135710"/>
          </a:xfrm>
          <a:prstGeom prst="rect">
            <a:avLst/>
          </a:prstGeom>
          <a:noFill/>
          <a:ln>
            <a:noFill/>
          </a:ln>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17311" y="5272870"/>
            <a:ext cx="1258634" cy="1265665"/>
          </a:xfrm>
          <a:prstGeom prst="rect">
            <a:avLst/>
          </a:prstGeom>
        </p:spPr>
      </p:pic>
      <p:cxnSp>
        <p:nvCxnSpPr>
          <p:cNvPr id="11" name="Straight Arrow Connector 10"/>
          <p:cNvCxnSpPr/>
          <p:nvPr/>
        </p:nvCxnSpPr>
        <p:spPr>
          <a:xfrm>
            <a:off x="4572000" y="2470450"/>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3896845"/>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82274" y="4953371"/>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457200" y="4939671"/>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-National Geodetic Survey (NGS)</a:t>
            </a:r>
          </a:p>
          <a:p>
            <a:pPr marL="457200" lvl="1" indent="0">
              <a:buNone/>
            </a:pPr>
            <a:r>
              <a:rPr lang="en-US" dirty="0">
                <a:latin typeface="Cambria" panose="02040503050406030204" pitchFamily="18" charset="0"/>
                <a:ea typeface="Cambria" panose="02040503050406030204" pitchFamily="18" charset="0"/>
              </a:rPr>
              <a:t>						(~175 employees)</a:t>
            </a:r>
          </a:p>
          <a:p>
            <a:pPr marL="457200" lvl="1" indent="0">
              <a:buNone/>
            </a:pPr>
            <a:endParaRPr lang="en-US"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19451" y="1393730"/>
            <a:ext cx="1038629" cy="103468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77702" y="5375351"/>
            <a:ext cx="2522125" cy="1008850"/>
          </a:xfrm>
          <a:prstGeom prst="rect">
            <a:avLst/>
          </a:prstGeom>
        </p:spPr>
      </p:pic>
      <p:cxnSp>
        <p:nvCxnSpPr>
          <p:cNvPr id="13" name="Straight Arrow Connector 12"/>
          <p:cNvCxnSpPr/>
          <p:nvPr/>
        </p:nvCxnSpPr>
        <p:spPr>
          <a:xfrm>
            <a:off x="5038764" y="2575455"/>
            <a:ext cx="0" cy="269741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not equal"/>
          <p:cNvSpPr txBox="1"/>
          <p:nvPr/>
        </p:nvSpPr>
        <p:spPr bwMode="auto">
          <a:xfrm>
            <a:off x="3003626" y="5255617"/>
            <a:ext cx="1145628" cy="1107996"/>
          </a:xfrm>
          <a:prstGeom prst="rect">
            <a:avLst/>
          </a:prstGeom>
          <a:noFill/>
          <a:ln w="9525">
            <a:noFill/>
            <a:miter lim="800000"/>
            <a:headEnd/>
            <a:tailEnd/>
          </a:ln>
        </p:spPr>
        <p:txBody>
          <a:bodyPr wrap="square" rtlCol="0">
            <a:spAutoFit/>
          </a:bodyPr>
          <a:lstStyle/>
          <a:p>
            <a:r>
              <a:rPr lang="en-US" sz="6600" dirty="0"/>
              <a:t>≠</a:t>
            </a:r>
          </a:p>
        </p:txBody>
      </p:sp>
      <p:sp>
        <p:nvSpPr>
          <p:cNvPr id="17" name="we're not usgs"/>
          <p:cNvSpPr txBox="1">
            <a:spLocks/>
          </p:cNvSpPr>
          <p:nvPr/>
        </p:nvSpPr>
        <p:spPr bwMode="auto">
          <a:xfrm>
            <a:off x="467474" y="17655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latin typeface="Cambria" panose="02040503050406030204" pitchFamily="18" charset="0"/>
                <a:ea typeface="Cambria" panose="02040503050406030204" pitchFamily="18" charset="0"/>
              </a:rPr>
              <a:t>We’re not USGS, we’re NGS</a:t>
            </a:r>
          </a:p>
        </p:txBody>
      </p:sp>
    </p:spTree>
    <p:extLst>
      <p:ext uri="{BB962C8B-B14F-4D97-AF65-F5344CB8AC3E}">
        <p14:creationId xmlns:p14="http://schemas.microsoft.com/office/powerpoint/2010/main" val="386248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500"/>
                                        <p:tgtEl>
                                          <p:spTgt spid="2">
                                            <p:txEl>
                                              <p:pRg st="1" end="1"/>
                                            </p:txEl>
                                          </p:spTgt>
                                        </p:tgtEl>
                                      </p:cBhvr>
                                    </p:animEffect>
                                    <p:set>
                                      <p:cBhvr>
                                        <p:cTn id="16" dur="1" fill="hold">
                                          <p:stCondLst>
                                            <p:cond delay="499"/>
                                          </p:stCondLst>
                                        </p:cTn>
                                        <p:tgtEl>
                                          <p:spTgt spid="2">
                                            <p:txEl>
                                              <p:pRg st="1" end="1"/>
                                            </p:txEl>
                                          </p:spTgt>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
                                            <p:txEl>
                                              <p:pRg st="2" end="2"/>
                                            </p:txEl>
                                          </p:spTgt>
                                        </p:tgtEl>
                                      </p:cBhvr>
                                    </p:animEffect>
                                    <p:set>
                                      <p:cBhvr>
                                        <p:cTn id="19" dur="1" fill="hold">
                                          <p:stCondLst>
                                            <p:cond delay="499"/>
                                          </p:stCondLst>
                                        </p:cTn>
                                        <p:tgtEl>
                                          <p:spTgt spid="2">
                                            <p:txEl>
                                              <p:pRg st="2" end="2"/>
                                            </p:txEl>
                                          </p:spTgt>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2">
                                            <p:txEl>
                                              <p:pRg st="3" end="3"/>
                                            </p:txEl>
                                          </p:spTgt>
                                        </p:tgtEl>
                                      </p:cBhvr>
                                    </p:animEffect>
                                    <p:set>
                                      <p:cBhvr>
                                        <p:cTn id="22" dur="1" fill="hold">
                                          <p:stCondLst>
                                            <p:cond delay="499"/>
                                          </p:stCondLst>
                                        </p:cTn>
                                        <p:tgtEl>
                                          <p:spTgt spid="2">
                                            <p:txEl>
                                              <p:pRg st="3" end="3"/>
                                            </p:txEl>
                                          </p:spTgt>
                                        </p:tgtEl>
                                        <p:attrNameLst>
                                          <p:attrName>style.visibility</p:attrName>
                                        </p:attrNameLst>
                                      </p:cBhvr>
                                      <p:to>
                                        <p:strVal val="hidden"/>
                                      </p:to>
                                    </p:set>
                                  </p:childTnLst>
                                </p:cTn>
                              </p:par>
                              <p:par>
                                <p:cTn id="23" presetID="10" presetClass="exit" presetSubtype="0" fill="hold" grpId="0" nodeType="withEffect">
                                  <p:stCondLst>
                                    <p:cond delay="500"/>
                                  </p:stCondLst>
                                  <p:childTnLst>
                                    <p:animEffect transition="out" filter="fade">
                                      <p:cBhvr>
                                        <p:cTn id="24" dur="500"/>
                                        <p:tgtEl>
                                          <p:spTgt spid="2">
                                            <p:txEl>
                                              <p:pRg st="4" end="4"/>
                                            </p:txEl>
                                          </p:spTgt>
                                        </p:tgtEl>
                                      </p:cBhvr>
                                    </p:animEffect>
                                    <p:set>
                                      <p:cBhvr>
                                        <p:cTn id="25" dur="1" fill="hold">
                                          <p:stCondLst>
                                            <p:cond delay="499"/>
                                          </p:stCondLst>
                                        </p:cTn>
                                        <p:tgtEl>
                                          <p:spTgt spid="2">
                                            <p:txEl>
                                              <p:pRg st="4" end="4"/>
                                            </p:txEl>
                                          </p:spTgt>
                                        </p:tgtEl>
                                        <p:attrNameLst>
                                          <p:attrName>style.visibility</p:attrName>
                                        </p:attrNameLst>
                                      </p:cBhvr>
                                      <p:to>
                                        <p:strVal val="hidden"/>
                                      </p:to>
                                    </p:set>
                                  </p:childTnLst>
                                </p:cTn>
                              </p:par>
                              <p:par>
                                <p:cTn id="26" presetID="10" presetClass="exit" presetSubtype="0" fill="hold" grpId="0" nodeType="withEffect">
                                  <p:stCondLst>
                                    <p:cond delay="500"/>
                                  </p:stCondLst>
                                  <p:childTnLst>
                                    <p:animEffect transition="out" filter="fade">
                                      <p:cBhvr>
                                        <p:cTn id="27" dur="500"/>
                                        <p:tgtEl>
                                          <p:spTgt spid="2">
                                            <p:txEl>
                                              <p:pRg st="5" end="5"/>
                                            </p:txEl>
                                          </p:spTgt>
                                        </p:tgtEl>
                                      </p:cBhvr>
                                    </p:animEffect>
                                    <p:set>
                                      <p:cBhvr>
                                        <p:cTn id="28" dur="1" fill="hold">
                                          <p:stCondLst>
                                            <p:cond delay="499"/>
                                          </p:stCondLst>
                                        </p:cTn>
                                        <p:tgtEl>
                                          <p:spTgt spid="2">
                                            <p:txEl>
                                              <p:pRg st="5" end="5"/>
                                            </p:txEl>
                                          </p:spTgt>
                                        </p:tgtEl>
                                        <p:attrNameLst>
                                          <p:attrName>style.visibility</p:attrName>
                                        </p:attrNameLst>
                                      </p:cBhvr>
                                      <p:to>
                                        <p:strVal val="hidden"/>
                                      </p:to>
                                    </p:set>
                                  </p:childTnLst>
                                </p:cTn>
                              </p:par>
                              <p:par>
                                <p:cTn id="29" presetID="10" presetClass="exit" presetSubtype="0" fill="hold" grpId="0" nodeType="withEffect">
                                  <p:stCondLst>
                                    <p:cond delay="500"/>
                                  </p:stCondLst>
                                  <p:childTnLst>
                                    <p:animEffect transition="out" filter="fade">
                                      <p:cBhvr>
                                        <p:cTn id="30" dur="500"/>
                                        <p:tgtEl>
                                          <p:spTgt spid="2">
                                            <p:txEl>
                                              <p:pRg st="6" end="6"/>
                                            </p:txEl>
                                          </p:spTgt>
                                        </p:tgtEl>
                                      </p:cBhvr>
                                    </p:animEffect>
                                    <p:set>
                                      <p:cBhvr>
                                        <p:cTn id="31" dur="1" fill="hold">
                                          <p:stCondLst>
                                            <p:cond delay="499"/>
                                          </p:stCondLst>
                                        </p:cTn>
                                        <p:tgtEl>
                                          <p:spTgt spid="2">
                                            <p:txEl>
                                              <p:pRg st="6" end="6"/>
                                            </p:txEl>
                                          </p:spTgt>
                                        </p:tgtEl>
                                        <p:attrNameLst>
                                          <p:attrName>style.visibility</p:attrName>
                                        </p:attrNameLst>
                                      </p:cBhvr>
                                      <p:to>
                                        <p:strVal val="hidden"/>
                                      </p:to>
                                    </p:set>
                                  </p:childTnLst>
                                </p:cTn>
                              </p:par>
                              <p:par>
                                <p:cTn id="32" presetID="10" presetClass="exit" presetSubtype="0" fill="hold" grpId="0" nodeType="withEffect">
                                  <p:stCondLst>
                                    <p:cond delay="50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1000"/>
                            </p:stCondLst>
                            <p:childTnLst>
                              <p:par>
                                <p:cTn id="42" presetID="2" presetClass="entr" presetSubtype="2" fill="hold" nodeType="afterEffect">
                                  <p:stCondLst>
                                    <p:cond delay="100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1+#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100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100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 presetClass="entr" presetSubtype="4" fill="hold" grpId="0" nodeType="withEffect">
                                  <p:stCondLst>
                                    <p:cond delay="10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 fill="hold" grpId="0" nodeType="withEffect">
                                  <p:stCondLst>
                                    <p:cond delay="100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6" grpId="0"/>
      <p:bldP spid="10"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hidden="1"/>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457200" y="1624013"/>
            <a:ext cx="4453592" cy="45259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28176" y="1988190"/>
            <a:ext cx="7503977" cy="584775"/>
          </a:xfrm>
          <a:prstGeom prst="rect">
            <a:avLst/>
          </a:prstGeom>
          <a:noFill/>
        </p:spPr>
        <p:txBody>
          <a:bodyPr wrap="none" rtlCol="0">
            <a:spAutoFit/>
          </a:bodyPr>
          <a:lstStyle/>
          <a:p>
            <a:r>
              <a:rPr lang="en-US" sz="3200" dirty="0">
                <a:latin typeface="Cambria" panose="02040503050406030204" pitchFamily="18" charset="0"/>
                <a:ea typeface="Cambria" panose="02040503050406030204" pitchFamily="18" charset="0"/>
              </a:rPr>
              <a:t>Continuously Operating Reference Station</a:t>
            </a:r>
            <a:endParaRPr lang="en-US" sz="3200" dirty="0">
              <a:latin typeface="Times New Roman" panose="02020603050405020304" pitchFamily="18" charset="0"/>
            </a:endParaRPr>
          </a:p>
        </p:txBody>
      </p:sp>
      <p:sp>
        <p:nvSpPr>
          <p:cNvPr id="9" name="Rounded Rectangle 8"/>
          <p:cNvSpPr/>
          <p:nvPr/>
        </p:nvSpPr>
        <p:spPr>
          <a:xfrm>
            <a:off x="1928327" y="4959032"/>
            <a:ext cx="4191000" cy="1499960"/>
          </a:xfrm>
          <a:prstGeom prst="roundRect">
            <a:avLst/>
          </a:prstGeom>
          <a:gradFill>
            <a:gsLst>
              <a:gs pos="0">
                <a:schemeClr val="bg2">
                  <a:lumMod val="25000"/>
                </a:schemeClr>
              </a:gs>
              <a:gs pos="54000">
                <a:schemeClr val="bg2">
                  <a:lumMod val="50000"/>
                </a:schemeClr>
              </a:gs>
            </a:gsLst>
          </a:gradFill>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3900002" y="3379238"/>
            <a:ext cx="2381" cy="216694"/>
          </a:xfrm>
          <a:prstGeom prst="line">
            <a:avLst/>
          </a:prstGeom>
          <a:ln>
            <a:solidFill>
              <a:srgbClr val="7F7F7F"/>
            </a:solidFill>
          </a:ln>
          <a:effectLst>
            <a:outerShdw blurRad="40000" dist="20000" dir="5400000" rotWithShape="0">
              <a:srgbClr val="7F7F7F"/>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021446" y="3379238"/>
            <a:ext cx="2381" cy="216694"/>
          </a:xfrm>
          <a:prstGeom prst="line">
            <a:avLst/>
          </a:prstGeom>
          <a:ln>
            <a:solidFill>
              <a:srgbClr val="7F7F7F"/>
            </a:solidFill>
          </a:ln>
          <a:effectLst>
            <a:outerShdw blurRad="40000" dist="20000" dir="5400000" rotWithShape="0">
              <a:srgbClr val="7F7F7F"/>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133820" y="3379238"/>
            <a:ext cx="2381" cy="216694"/>
          </a:xfrm>
          <a:prstGeom prst="line">
            <a:avLst/>
          </a:prstGeom>
          <a:ln>
            <a:solidFill>
              <a:srgbClr val="7F7F7F"/>
            </a:solidFill>
          </a:ln>
          <a:effectLst>
            <a:outerShdw blurRad="40000" dist="20000" dir="5400000" rotWithShape="0">
              <a:srgbClr val="7F7F7F"/>
            </a:outerShdw>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3848567" y="3546878"/>
            <a:ext cx="350520" cy="2225040"/>
          </a:xfrm>
          <a:prstGeom prst="rect">
            <a:avLst/>
          </a:prstGeom>
          <a:solidFill>
            <a:schemeClr val="bg1">
              <a:lumMod val="6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4210290" y="3398288"/>
            <a:ext cx="727937" cy="1238331"/>
          </a:xfrm>
          <a:custGeom>
            <a:avLst/>
            <a:gdLst>
              <a:gd name="connsiteX0" fmla="*/ 10387 w 727937"/>
              <a:gd name="connsiteY0" fmla="*/ 0 h 1238331"/>
              <a:gd name="connsiteX1" fmla="*/ 10387 w 727937"/>
              <a:gd name="connsiteY1" fmla="*/ 57150 h 1238331"/>
              <a:gd name="connsiteX2" fmla="*/ 118337 w 727937"/>
              <a:gd name="connsiteY2" fmla="*/ 304800 h 1238331"/>
              <a:gd name="connsiteX3" fmla="*/ 111987 w 727937"/>
              <a:gd name="connsiteY3" fmla="*/ 1041400 h 1238331"/>
              <a:gd name="connsiteX4" fmla="*/ 238987 w 727937"/>
              <a:gd name="connsiteY4" fmla="*/ 1238250 h 1238331"/>
              <a:gd name="connsiteX5" fmla="*/ 727937 w 727937"/>
              <a:gd name="connsiteY5" fmla="*/ 1060450 h 123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37" h="1238331">
                <a:moveTo>
                  <a:pt x="10387" y="0"/>
                </a:moveTo>
                <a:cubicBezTo>
                  <a:pt x="1391" y="3175"/>
                  <a:pt x="-7605" y="6350"/>
                  <a:pt x="10387" y="57150"/>
                </a:cubicBezTo>
                <a:cubicBezTo>
                  <a:pt x="28379" y="107950"/>
                  <a:pt x="101404" y="140758"/>
                  <a:pt x="118337" y="304800"/>
                </a:cubicBezTo>
                <a:cubicBezTo>
                  <a:pt x="135270" y="468842"/>
                  <a:pt x="91879" y="885825"/>
                  <a:pt x="111987" y="1041400"/>
                </a:cubicBezTo>
                <a:cubicBezTo>
                  <a:pt x="132095" y="1196975"/>
                  <a:pt x="136329" y="1235075"/>
                  <a:pt x="238987" y="1238250"/>
                </a:cubicBezTo>
                <a:cubicBezTo>
                  <a:pt x="341645" y="1241425"/>
                  <a:pt x="534791" y="1150937"/>
                  <a:pt x="727937" y="1060450"/>
                </a:cubicBezTo>
              </a:path>
            </a:pathLst>
          </a:cu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Delay 4"/>
          <p:cNvSpPr/>
          <p:nvPr/>
        </p:nvSpPr>
        <p:spPr>
          <a:xfrm rot="16200000">
            <a:off x="3776980" y="2847326"/>
            <a:ext cx="493694" cy="715288"/>
          </a:xfrm>
          <a:prstGeom prst="flowChartDelay">
            <a:avLst/>
          </a:prstGeom>
          <a:solidFill>
            <a:schemeClr val="bg1"/>
          </a:solidFill>
          <a:ln>
            <a:solidFill>
              <a:schemeClr val="bg1">
                <a:lumMod val="50000"/>
              </a:schemeClr>
            </a:solidFill>
          </a:ln>
          <a:effectLst>
            <a:outerShdw blurRad="50800" dist="254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885587" y="3398287"/>
            <a:ext cx="1899305" cy="2185446"/>
          </a:xfrm>
          <a:prstGeom prst="rect">
            <a:avLst/>
          </a:prstGeom>
          <a:solidFill>
            <a:schemeClr val="bg1">
              <a:lumMod val="95000"/>
            </a:schemeClr>
          </a:solidFill>
          <a:ln w="2222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5012316" y="3513986"/>
            <a:ext cx="960961" cy="399844"/>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bwMode="auto">
          <a:xfrm>
            <a:off x="4996139" y="3551139"/>
            <a:ext cx="1072955" cy="338554"/>
          </a:xfrm>
          <a:prstGeom prst="rect">
            <a:avLst/>
          </a:prstGeom>
          <a:noFill/>
          <a:ln w="9525">
            <a:noFill/>
            <a:miter lim="800000"/>
            <a:headEnd/>
            <a:tailEnd/>
          </a:ln>
        </p:spPr>
        <p:txBody>
          <a:bodyPr wrap="square" rtlCol="0">
            <a:spAutoFit/>
          </a:bodyPr>
          <a:lstStyle/>
          <a:p>
            <a:r>
              <a:rPr lang="en-US" sz="1600" dirty="0"/>
              <a:t>RECEIVER</a:t>
            </a:r>
          </a:p>
        </p:txBody>
      </p:sp>
      <p:sp>
        <p:nvSpPr>
          <p:cNvPr id="26" name="Rounded Rectangle 25"/>
          <p:cNvSpPr/>
          <p:nvPr/>
        </p:nvSpPr>
        <p:spPr>
          <a:xfrm>
            <a:off x="5012316" y="4501451"/>
            <a:ext cx="1354661" cy="399844"/>
          </a:xfrm>
          <a:prstGeom prst="round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5005912" y="4001683"/>
            <a:ext cx="745115" cy="399844"/>
          </a:xfrm>
          <a:prstGeom prst="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bwMode="auto">
          <a:xfrm>
            <a:off x="4959639" y="4533957"/>
            <a:ext cx="1455866" cy="338554"/>
          </a:xfrm>
          <a:prstGeom prst="rect">
            <a:avLst/>
          </a:prstGeom>
          <a:noFill/>
          <a:ln w="9525">
            <a:noFill/>
            <a:miter lim="800000"/>
            <a:headEnd/>
            <a:tailEnd/>
          </a:ln>
        </p:spPr>
        <p:txBody>
          <a:bodyPr wrap="square" rtlCol="0">
            <a:spAutoFit/>
          </a:bodyPr>
          <a:lstStyle/>
          <a:p>
            <a:r>
              <a:rPr lang="en-US" sz="1600" dirty="0"/>
              <a:t>DATA STORAGE</a:t>
            </a:r>
          </a:p>
        </p:txBody>
      </p:sp>
      <p:sp>
        <p:nvSpPr>
          <p:cNvPr id="25" name="TextBox 24"/>
          <p:cNvSpPr txBox="1"/>
          <p:nvPr/>
        </p:nvSpPr>
        <p:spPr bwMode="auto">
          <a:xfrm>
            <a:off x="4959639" y="4035191"/>
            <a:ext cx="851716" cy="338554"/>
          </a:xfrm>
          <a:prstGeom prst="rect">
            <a:avLst/>
          </a:prstGeom>
          <a:noFill/>
          <a:ln w="9525">
            <a:noFill/>
            <a:miter lim="800000"/>
            <a:headEnd/>
            <a:tailEnd/>
          </a:ln>
        </p:spPr>
        <p:txBody>
          <a:bodyPr wrap="square" rtlCol="0">
            <a:spAutoFit/>
          </a:bodyPr>
          <a:lstStyle/>
          <a:p>
            <a:r>
              <a:rPr lang="en-US" sz="1600" dirty="0"/>
              <a:t>POWER</a:t>
            </a:r>
          </a:p>
        </p:txBody>
      </p:sp>
      <p:sp>
        <p:nvSpPr>
          <p:cNvPr id="28" name="Rounded Rectangle 27"/>
          <p:cNvSpPr/>
          <p:nvPr/>
        </p:nvSpPr>
        <p:spPr>
          <a:xfrm>
            <a:off x="5012316" y="4983968"/>
            <a:ext cx="1663765" cy="399844"/>
          </a:xfrm>
          <a:prstGeom prst="roundRect">
            <a:avLst/>
          </a:prstGeom>
          <a:solidFill>
            <a:srgbClr val="FFFF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bwMode="auto">
          <a:xfrm>
            <a:off x="4948473" y="5014952"/>
            <a:ext cx="1858409" cy="338554"/>
          </a:xfrm>
          <a:prstGeom prst="rect">
            <a:avLst/>
          </a:prstGeom>
          <a:noFill/>
          <a:ln w="9525">
            <a:noFill/>
            <a:miter lim="800000"/>
            <a:headEnd/>
            <a:tailEnd/>
          </a:ln>
        </p:spPr>
        <p:txBody>
          <a:bodyPr wrap="square" rtlCol="0">
            <a:spAutoFit/>
          </a:bodyPr>
          <a:lstStyle/>
          <a:p>
            <a:r>
              <a:rPr lang="en-US" sz="1600" dirty="0"/>
              <a:t>COMMUNICATIONS</a:t>
            </a:r>
          </a:p>
        </p:txBody>
      </p:sp>
      <p:sp>
        <p:nvSpPr>
          <p:cNvPr id="30" name="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Active Control</a:t>
            </a:r>
            <a:endParaRPr lang="en-US" sz="4800" dirty="0"/>
          </a:p>
        </p:txBody>
      </p:sp>
      <p:sp>
        <p:nvSpPr>
          <p:cNvPr id="32"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CORS</a:t>
            </a:r>
          </a:p>
        </p:txBody>
      </p:sp>
      <p:sp>
        <p:nvSpPr>
          <p:cNvPr id="34" name="TextBox 33"/>
          <p:cNvSpPr txBox="1"/>
          <p:nvPr/>
        </p:nvSpPr>
        <p:spPr bwMode="auto">
          <a:xfrm>
            <a:off x="4996138" y="2836778"/>
            <a:ext cx="1599439" cy="338554"/>
          </a:xfrm>
          <a:prstGeom prst="rect">
            <a:avLst/>
          </a:prstGeom>
          <a:noFill/>
          <a:ln w="9525">
            <a:noFill/>
            <a:miter lim="800000"/>
            <a:headEnd/>
            <a:tailEnd/>
          </a:ln>
        </p:spPr>
        <p:txBody>
          <a:bodyPr wrap="square" rtlCol="0">
            <a:spAutoFit/>
          </a:bodyPr>
          <a:lstStyle/>
          <a:p>
            <a:r>
              <a:rPr lang="en-US" sz="1600" dirty="0"/>
              <a:t>GNSS ANTENNA</a:t>
            </a:r>
          </a:p>
        </p:txBody>
      </p:sp>
      <p:cxnSp>
        <p:nvCxnSpPr>
          <p:cNvPr id="36" name="Straight Connector 35"/>
          <p:cNvCxnSpPr/>
          <p:nvPr/>
        </p:nvCxnSpPr>
        <p:spPr>
          <a:xfrm flipV="1">
            <a:off x="4404827" y="3012527"/>
            <a:ext cx="666750" cy="123824"/>
          </a:xfrm>
          <a:prstGeom prst="line">
            <a:avLst/>
          </a:prstGeom>
          <a:ln w="15875">
            <a:solidFill>
              <a:schemeClr val="tx1"/>
            </a:solidFill>
            <a:headEnd type="triangle"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179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1000"/>
                            </p:stCondLst>
                            <p:childTnLst>
                              <p:par>
                                <p:cTn id="18" presetID="22" presetClass="entr" presetSubtype="8" fill="hold" grpId="0" nodeType="afterEffect">
                                  <p:stCondLst>
                                    <p:cond delay="150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grpId="0" nodeType="withEffect">
                                  <p:stCondLst>
                                    <p:cond delay="150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grpId="0" nodeType="withEffect">
                                  <p:stCondLst>
                                    <p:cond delay="150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grpId="0" nodeType="withEffect">
                                  <p:stCondLst>
                                    <p:cond delay="150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par>
                                <p:cTn id="33" presetID="22" presetClass="entr" presetSubtype="8" fill="hold" grpId="0" nodeType="withEffect">
                                  <p:stCondLst>
                                    <p:cond delay="150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par>
                                <p:cTn id="36" presetID="22" presetClass="entr" presetSubtype="8" fill="hold" grpId="0" nodeType="withEffect">
                                  <p:stCondLst>
                                    <p:cond delay="150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par>
                                <p:cTn id="39" presetID="22" presetClass="entr" presetSubtype="8" fill="hold" grpId="0" nodeType="withEffect">
                                  <p:stCondLst>
                                    <p:cond delay="150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1" grpId="0" animBg="1"/>
      <p:bldP spid="22" grpId="0" animBg="1"/>
      <p:bldP spid="23" grpId="0"/>
      <p:bldP spid="26" grpId="0" animBg="1"/>
      <p:bldP spid="27" grpId="0" animBg="1"/>
      <p:bldP spid="24" grpId="0"/>
      <p:bldP spid="25" grpId="0"/>
      <p:bldP spid="28" grpId="0" animBg="1"/>
      <p:bldP spid="29" grpId="0"/>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1588770" y="1314335"/>
            <a:ext cx="1439062" cy="1257929"/>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161971" y="2999701"/>
            <a:ext cx="1199305" cy="841772"/>
          </a:xfrm>
          <a:prstGeom prst="roundRect">
            <a:avLst>
              <a:gd name="adj" fmla="val 16667"/>
            </a:avLst>
          </a:prstGeom>
          <a:blipFill dpi="0" rotWithShape="0">
            <a:blip r:embed="rId3"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sp>
        <p:nvSpPr>
          <p:cNvPr id="17444" name="Rounded Rectangle 5"/>
          <p:cNvSpPr>
            <a:spLocks noChangeArrowheads="1"/>
          </p:cNvSpPr>
          <p:nvPr/>
        </p:nvSpPr>
        <p:spPr bwMode="auto">
          <a:xfrm>
            <a:off x="1709417" y="1390839"/>
            <a:ext cx="1197768" cy="841772"/>
          </a:xfrm>
          <a:prstGeom prst="roundRect">
            <a:avLst>
              <a:gd name="adj" fmla="val 16667"/>
            </a:avLst>
          </a:prstGeom>
          <a:blipFill dpi="0" rotWithShape="0">
            <a:blip r:embed="rId5"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1597498" y="2232611"/>
            <a:ext cx="1411287" cy="453628"/>
            <a:chOff x="2857" y="1264968"/>
            <a:chExt cx="1881697" cy="604559"/>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73758" y="1264968"/>
              <a:ext cx="1810796"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NCN</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20098" y="1390839"/>
            <a:ext cx="1221581" cy="841772"/>
          </a:xfrm>
          <a:prstGeom prst="roundRect">
            <a:avLst>
              <a:gd name="adj" fmla="val 16667"/>
            </a:avLst>
          </a:prstGeom>
          <a:blipFill dpi="0" rotWithShape="0">
            <a:blip r:embed="rId6"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58166" y="2232611"/>
            <a:ext cx="1383789" cy="453628"/>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3129436" y="1390839"/>
            <a:ext cx="1221581" cy="841772"/>
          </a:xfrm>
          <a:prstGeom prst="roundRect">
            <a:avLst>
              <a:gd name="adj" fmla="val 16667"/>
            </a:avLst>
          </a:prstGeom>
          <a:blipFill dpi="0" rotWithShape="0">
            <a:blip r:embed="rId7"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878551" y="2232611"/>
            <a:ext cx="1704976" cy="453628"/>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100442" y="1390839"/>
            <a:ext cx="1221581" cy="841772"/>
          </a:xfrm>
          <a:prstGeom prst="roundRect">
            <a:avLst>
              <a:gd name="adj" fmla="val 16667"/>
            </a:avLst>
          </a:prstGeom>
          <a:blipFill dpi="0" rotWithShape="0">
            <a:blip r:embed="rId8"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5757531" y="2232611"/>
            <a:ext cx="1564492" cy="453628"/>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62486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601049" y="4225803"/>
            <a:ext cx="1221581" cy="841772"/>
          </a:xfrm>
          <a:prstGeom prst="roundRect">
            <a:avLst>
              <a:gd name="adj" fmla="val 16667"/>
            </a:avLst>
          </a:prstGeom>
          <a:blipFill dpi="0" rotWithShape="0">
            <a:blip r:embed="rId10"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8674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522466" y="3005654"/>
            <a:ext cx="1468041" cy="835819"/>
          </a:xfrm>
          <a:prstGeom prst="roundRect">
            <a:avLst>
              <a:gd name="adj" fmla="val 16667"/>
            </a:avLst>
          </a:prstGeom>
          <a:blipFill dpi="0" rotWithShape="0">
            <a:blip r:embed="rId11"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2"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blipFill>
            <a:blip r:embed="rId14"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blipFill>
            <a:blip r:embed="rId15"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p:cNvSpPr/>
          <p:nvPr/>
        </p:nvSpPr>
        <p:spPr>
          <a:xfrm>
            <a:off x="3084393" y="5630740"/>
            <a:ext cx="1314453" cy="865702"/>
          </a:xfrm>
          <a:prstGeom prst="roundRect">
            <a:avLst/>
          </a:prstGeom>
          <a:blipFill>
            <a:blip r:embed="rId16"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67089" y="5604173"/>
            <a:ext cx="1255541" cy="912701"/>
          </a:xfrm>
          <a:prstGeom prst="roundRect">
            <a:avLst/>
          </a:prstGeom>
          <a:blipFill>
            <a:blip r:embed="rId17"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bwMode="auto">
          <a:xfrm>
            <a:off x="452083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blipFill>
            <a:blip r:embed="rId18"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Education</a:t>
            </a:r>
          </a:p>
        </p:txBody>
      </p:sp>
    </p:spTree>
    <p:extLst>
      <p:ext uri="{BB962C8B-B14F-4D97-AF65-F5344CB8AC3E}">
        <p14:creationId xmlns:p14="http://schemas.microsoft.com/office/powerpoint/2010/main" val="87405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heel(1)">
                                      <p:cBhvr>
                                        <p:cTn id="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16280"/>
            <a:ext cx="918360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b="1" spc="-7" dirty="0">
                <a:latin typeface="Cambria" panose="02040503050406030204" pitchFamily="18" charset="0"/>
                <a:cs typeface="Calibri"/>
              </a:rPr>
              <a:t>NOAA CORS Network (NCN)</a:t>
            </a:r>
            <a:endParaRPr sz="4800" b="1" dirty="0">
              <a:latin typeface="Cambria" panose="02040503050406030204" pitchFamily="18" charset="0"/>
              <a:cs typeface="Calibri"/>
            </a:endParaRPr>
          </a:p>
        </p:txBody>
      </p:sp>
      <p:sp>
        <p:nvSpPr>
          <p:cNvPr id="3" name="object 3"/>
          <p:cNvSpPr>
            <a:spLocks noChangeAspect="1"/>
          </p:cNvSpPr>
          <p:nvPr/>
        </p:nvSpPr>
        <p:spPr>
          <a:xfrm>
            <a:off x="-279377" y="1072042"/>
            <a:ext cx="10283932" cy="5619135"/>
          </a:xfrm>
          <a:prstGeom prst="rect">
            <a:avLst/>
          </a:prstGeom>
          <a:blipFill>
            <a:blip r:embed="rId3" cstate="print"/>
            <a:stretch>
              <a:fillRect/>
            </a:stretch>
          </a:blipFill>
        </p:spPr>
        <p:txBody>
          <a:bodyPr wrap="square" lIns="0" tIns="0" rIns="0" bIns="0" rtlCol="0"/>
          <a:lstStyle/>
          <a:p>
            <a:endParaRPr/>
          </a:p>
        </p:txBody>
      </p:sp>
      <p:sp>
        <p:nvSpPr>
          <p:cNvPr id="14" name="object 4">
            <a:extLst>
              <a:ext uri="{FF2B5EF4-FFF2-40B4-BE49-F238E27FC236}">
                <a16:creationId xmlns:a16="http://schemas.microsoft.com/office/drawing/2014/main" id="{326CC026-B379-4671-8A19-347CE73C04A2}"/>
              </a:ext>
            </a:extLst>
          </p:cNvPr>
          <p:cNvSpPr/>
          <p:nvPr/>
        </p:nvSpPr>
        <p:spPr>
          <a:xfrm>
            <a:off x="72809" y="1349329"/>
            <a:ext cx="2243639" cy="786958"/>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chemeClr val="bg1">
                <a:lumMod val="65000"/>
              </a:schemeClr>
            </a:solidFill>
          </a:ln>
        </p:spPr>
        <p:txBody>
          <a:bodyPr wrap="square" lIns="0" tIns="0" rIns="0" bIns="0" rtlCol="0"/>
          <a:lstStyle/>
          <a:p>
            <a:endParaRPr sz="467"/>
          </a:p>
        </p:txBody>
      </p:sp>
      <p:sp>
        <p:nvSpPr>
          <p:cNvPr id="15" name="object 6">
            <a:extLst>
              <a:ext uri="{FF2B5EF4-FFF2-40B4-BE49-F238E27FC236}">
                <a16:creationId xmlns:a16="http://schemas.microsoft.com/office/drawing/2014/main" id="{7C098D24-3023-43BB-9EFF-9652FDAB07A4}"/>
              </a:ext>
            </a:extLst>
          </p:cNvPr>
          <p:cNvSpPr txBox="1"/>
          <p:nvPr/>
        </p:nvSpPr>
        <p:spPr>
          <a:xfrm>
            <a:off x="181668" y="1463185"/>
            <a:ext cx="2093600" cy="603157"/>
          </a:xfrm>
          <a:prstGeom prst="rect">
            <a:avLst/>
          </a:prstGeom>
        </p:spPr>
        <p:txBody>
          <a:bodyPr vert="horz" wrap="square" lIns="0" tIns="8044" rIns="0" bIns="0" rtlCol="0">
            <a:spAutoFit/>
          </a:bodyPr>
          <a:lstStyle/>
          <a:p>
            <a:pPr marL="228611" indent="-228611">
              <a:spcBef>
                <a:spcPts val="64"/>
              </a:spcBef>
              <a:buFont typeface="Arial" panose="020B0604020202020204" pitchFamily="34" charset="0"/>
              <a:buChar char="•"/>
              <a:tabLst>
                <a:tab pos="228182" algn="l"/>
                <a:tab pos="228606" algn="l"/>
              </a:tabLst>
            </a:pPr>
            <a:r>
              <a:rPr lang="en-US" sz="1600" b="1" spc="-4" dirty="0">
                <a:latin typeface="Cambria" panose="02040503050406030204" pitchFamily="18" charset="0"/>
                <a:ea typeface="Cambria" panose="02040503050406030204" pitchFamily="18" charset="0"/>
                <a:cs typeface="Open Sans" panose="020B0606030504020204" pitchFamily="34" charset="0"/>
              </a:rPr>
              <a:t>1695</a:t>
            </a:r>
            <a:r>
              <a:rPr sz="1600" b="1" dirty="0">
                <a:latin typeface="Cambria" panose="02040503050406030204" pitchFamily="18" charset="0"/>
                <a:ea typeface="Cambria" panose="02040503050406030204" pitchFamily="18" charset="0"/>
                <a:cs typeface="Open Sans" panose="020B0606030504020204" pitchFamily="34" charset="0"/>
              </a:rPr>
              <a:t> </a:t>
            </a:r>
            <a:r>
              <a:rPr sz="1600" b="1" spc="-7" dirty="0">
                <a:latin typeface="Cambria" panose="02040503050406030204" pitchFamily="18" charset="0"/>
                <a:ea typeface="Cambria" panose="02040503050406030204" pitchFamily="18" charset="0"/>
                <a:cs typeface="Open Sans" panose="020B0606030504020204" pitchFamily="34" charset="0"/>
              </a:rPr>
              <a:t>sites</a:t>
            </a:r>
            <a:endParaRPr sz="1600" dirty="0">
              <a:latin typeface="Cambria" panose="02040503050406030204" pitchFamily="18" charset="0"/>
              <a:ea typeface="Cambria" panose="02040503050406030204" pitchFamily="18" charset="0"/>
              <a:cs typeface="Open Sans" panose="020B0606030504020204" pitchFamily="34" charset="0"/>
            </a:endParaRPr>
          </a:p>
          <a:p>
            <a:pPr marL="228611" indent="-228611">
              <a:spcBef>
                <a:spcPts val="760"/>
              </a:spcBef>
              <a:buFont typeface="Arial" panose="020B0604020202020204" pitchFamily="34" charset="0"/>
              <a:buChar char="•"/>
              <a:tabLst>
                <a:tab pos="228182" algn="l"/>
                <a:tab pos="228606" algn="l"/>
              </a:tabLst>
            </a:pPr>
            <a:r>
              <a:rPr lang="en-US" sz="1600" b="1" spc="-4" dirty="0">
                <a:latin typeface="Cambria" panose="02040503050406030204" pitchFamily="18" charset="0"/>
                <a:ea typeface="Cambria" panose="02040503050406030204" pitchFamily="18" charset="0"/>
                <a:cs typeface="Open Sans" panose="020B0606030504020204" pitchFamily="34" charset="0"/>
              </a:rPr>
              <a:t>241 </a:t>
            </a:r>
            <a:r>
              <a:rPr sz="1600" b="1" spc="-7" dirty="0">
                <a:latin typeface="Cambria" panose="02040503050406030204" pitchFamily="18" charset="0"/>
                <a:ea typeface="Cambria" panose="02040503050406030204" pitchFamily="18" charset="0"/>
                <a:cs typeface="Open Sans" panose="020B0606030504020204" pitchFamily="34" charset="0"/>
              </a:rPr>
              <a:t>organizations</a:t>
            </a:r>
            <a:endParaRPr sz="1600" dirty="0">
              <a:latin typeface="Cambria" panose="02040503050406030204" pitchFamily="18" charset="0"/>
              <a:ea typeface="Cambria" panose="02040503050406030204" pitchFamily="18" charset="0"/>
              <a:cs typeface="Open Sans" panose="020B0606030504020204" pitchFamily="34" charset="0"/>
            </a:endParaRPr>
          </a:p>
        </p:txBody>
      </p:sp>
      <p:pic>
        <p:nvPicPr>
          <p:cNvPr id="16" name="Picture 15">
            <a:extLst>
              <a:ext uri="{FF2B5EF4-FFF2-40B4-BE49-F238E27FC236}">
                <a16:creationId xmlns:a16="http://schemas.microsoft.com/office/drawing/2014/main" id="{9951EBF2-7F58-4406-8A12-716F5EF586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77" y="5174786"/>
            <a:ext cx="4990574" cy="1653539"/>
          </a:xfrm>
          <a:prstGeom prst="rect">
            <a:avLst/>
          </a:prstGeom>
          <a:solidFill>
            <a:srgbClr val="FFFFFF"/>
          </a:solidFill>
          <a:ln w="28575">
            <a:solidFill>
              <a:schemeClr val="bg1">
                <a:lumMod val="65000"/>
              </a:schemeClr>
            </a:solidFill>
          </a:ln>
        </p:spPr>
      </p:pic>
    </p:spTree>
    <p:extLst>
      <p:ext uri="{BB962C8B-B14F-4D97-AF65-F5344CB8AC3E}">
        <p14:creationId xmlns:p14="http://schemas.microsoft.com/office/powerpoint/2010/main" val="3050056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1788"/>
            <a:ext cx="9220200" cy="887412"/>
          </a:xfrm>
        </p:spPr>
        <p:txBody>
          <a:bodyPr/>
          <a:lstStyle/>
          <a:p>
            <a:r>
              <a:rPr lang="en-US" sz="5400" dirty="0">
                <a:latin typeface="Cambria" panose="02040503050406030204" pitchFamily="18" charset="0"/>
                <a:ea typeface="Cambria" panose="02040503050406030204" pitchFamily="18" charset="0"/>
              </a:rPr>
              <a:t>CORS Networks</a:t>
            </a:r>
          </a:p>
        </p:txBody>
      </p:sp>
      <p:sp>
        <p:nvSpPr>
          <p:cNvPr id="3" name="Content Placeholder 2"/>
          <p:cNvSpPr>
            <a:spLocks noGrp="1"/>
          </p:cNvSpPr>
          <p:nvPr>
            <p:ph idx="1"/>
          </p:nvPr>
        </p:nvSpPr>
        <p:spPr>
          <a:xfrm>
            <a:off x="407504" y="1320800"/>
            <a:ext cx="8584096" cy="5035551"/>
          </a:xfrm>
        </p:spPr>
        <p:txBody>
          <a:bodyPr/>
          <a:lstStyle/>
          <a:p>
            <a:r>
              <a:rPr lang="en-US" sz="2800" dirty="0">
                <a:latin typeface="Cambria" panose="02040503050406030204" pitchFamily="18" charset="0"/>
                <a:ea typeface="Cambria" panose="02040503050406030204" pitchFamily="18" charset="0"/>
              </a:rPr>
              <a:t>Global: International GNSS Service (IGS) Network</a:t>
            </a:r>
          </a:p>
          <a:p>
            <a:pPr lvl="1"/>
            <a:r>
              <a:rPr lang="en-US" sz="2400" i="1" dirty="0">
                <a:latin typeface="Cambria" panose="02040503050406030204" pitchFamily="18" charset="0"/>
                <a:ea typeface="Cambria" panose="02040503050406030204" pitchFamily="18" charset="0"/>
              </a:rPr>
              <a:t>The</a:t>
            </a:r>
            <a:r>
              <a:rPr lang="en-US" sz="2400" dirty="0">
                <a:latin typeface="Cambria" panose="02040503050406030204" pitchFamily="18" charset="0"/>
                <a:ea typeface="Cambria" panose="02040503050406030204" pitchFamily="18" charset="0"/>
              </a:rPr>
              <a:t> international standard since mid-1990s</a:t>
            </a:r>
          </a:p>
          <a:p>
            <a:pPr lvl="1"/>
            <a:r>
              <a:rPr lang="en-US" sz="2400" dirty="0">
                <a:latin typeface="Cambria" panose="02040503050406030204" pitchFamily="18" charset="0"/>
                <a:ea typeface="Cambria" panose="02040503050406030204" pitchFamily="18" charset="0"/>
              </a:rPr>
              <a:t>Supported by IGS Analysis Centers (ACs)</a:t>
            </a:r>
            <a:r>
              <a:rPr lang="en-US" sz="2000" dirty="0">
                <a:latin typeface="Cambria" panose="02040503050406030204" pitchFamily="18" charset="0"/>
                <a:ea typeface="Cambria" panose="02040503050406030204" pitchFamily="18" charset="0"/>
              </a:rPr>
              <a:t> </a:t>
            </a:r>
            <a:r>
              <a:rPr lang="en-US" sz="1800" dirty="0">
                <a:latin typeface="Cambria" panose="02040503050406030204" pitchFamily="18" charset="0"/>
                <a:ea typeface="Cambria" panose="02040503050406030204" pitchFamily="18" charset="0"/>
                <a:sym typeface="Wingdings" panose="05000000000000000000" pitchFamily="2" charset="2"/>
              </a:rPr>
              <a:t> NGS is 1 of 7</a:t>
            </a:r>
            <a:endParaRPr lang="en-US" sz="2000" dirty="0">
              <a:latin typeface="Cambria" panose="02040503050406030204" pitchFamily="18" charset="0"/>
              <a:ea typeface="Cambria" panose="02040503050406030204" pitchFamily="18" charset="0"/>
              <a:sym typeface="Wingdings" panose="05000000000000000000" pitchFamily="2" charset="2"/>
            </a:endParaRPr>
          </a:p>
          <a:p>
            <a:pPr lvl="1"/>
            <a:r>
              <a:rPr lang="en-US" sz="2400" dirty="0">
                <a:latin typeface="Cambria" panose="02040503050406030204" pitchFamily="18" charset="0"/>
                <a:ea typeface="Cambria" panose="02040503050406030204" pitchFamily="18" charset="0"/>
                <a:sym typeface="Wingdings" panose="05000000000000000000" pitchFamily="2" charset="2"/>
              </a:rPr>
              <a:t>Overall system sponsored by NASA</a:t>
            </a:r>
            <a:endParaRPr lang="en-US" sz="24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NSRS: NOAA CORS Network (NCN)</a:t>
            </a:r>
          </a:p>
          <a:p>
            <a:pPr lvl="1"/>
            <a:r>
              <a:rPr lang="en-US" sz="2400" dirty="0">
                <a:latin typeface="Cambria" panose="02040503050406030204" pitchFamily="18" charset="0"/>
                <a:ea typeface="Cambria" panose="02040503050406030204" pitchFamily="18" charset="0"/>
              </a:rPr>
              <a:t>NGS processes/distributes data, but few are NGS-operated</a:t>
            </a:r>
          </a:p>
          <a:p>
            <a:pPr lvl="1"/>
            <a:r>
              <a:rPr lang="en-US" sz="2400" dirty="0">
                <a:latin typeface="Cambria" panose="02040503050406030204" pitchFamily="18" charset="0"/>
                <a:ea typeface="Cambria" panose="02040503050406030204" pitchFamily="18" charset="0"/>
              </a:rPr>
              <a:t>Subset of NGS-operated CORS comprise the under construction </a:t>
            </a:r>
            <a:r>
              <a:rPr lang="en-US" sz="2400" i="1" dirty="0">
                <a:latin typeface="Cambria" panose="02040503050406030204" pitchFamily="18" charset="0"/>
                <a:ea typeface="Cambria" panose="02040503050406030204" pitchFamily="18" charset="0"/>
              </a:rPr>
              <a:t>NOAA Foundation CORS Network (NFCN)</a:t>
            </a:r>
          </a:p>
          <a:p>
            <a:r>
              <a:rPr lang="en-US" sz="2800" dirty="0">
                <a:latin typeface="Cambria" panose="02040503050406030204" pitchFamily="18" charset="0"/>
                <a:ea typeface="Cambria" panose="02040503050406030204" pitchFamily="18" charset="0"/>
              </a:rPr>
              <a:t>Regional/State/Commonwealth/Local Networks</a:t>
            </a:r>
          </a:p>
          <a:p>
            <a:pPr lvl="1"/>
            <a:r>
              <a:rPr lang="en-US" sz="2000" dirty="0">
                <a:latin typeface="Cambria" panose="02040503050406030204" pitchFamily="18" charset="0"/>
                <a:ea typeface="Cambria" panose="02040503050406030204" pitchFamily="18" charset="0"/>
              </a:rPr>
              <a:t>Real-Time Networks (RTN… aka “VRS”)</a:t>
            </a:r>
          </a:p>
          <a:p>
            <a:pPr lvl="1"/>
            <a:r>
              <a:rPr lang="en-US" sz="2000" dirty="0">
                <a:latin typeface="Cambria" panose="02040503050406030204" pitchFamily="18" charset="0"/>
                <a:ea typeface="Cambria" panose="02040503050406030204" pitchFamily="18" charset="0"/>
              </a:rPr>
              <a:t>Currently semi-coupled to the NCN</a:t>
            </a:r>
          </a:p>
        </p:txBody>
      </p:sp>
    </p:spTree>
    <p:extLst>
      <p:ext uri="{BB962C8B-B14F-4D97-AF65-F5344CB8AC3E}">
        <p14:creationId xmlns:p14="http://schemas.microsoft.com/office/powerpoint/2010/main" val="1544938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250"/>
                            </p:stCondLst>
                            <p:childTnLst>
                              <p:par>
                                <p:cTn id="9" presetID="22" presetClass="entr" presetSubtype="8" fill="hold" nodeType="after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1000"/>
                                        <p:tgtEl>
                                          <p:spTgt spid="3">
                                            <p:txEl>
                                              <p:pRg st="1" end="1"/>
                                            </p:txEl>
                                          </p:spTgt>
                                        </p:tgtEl>
                                      </p:cBhvr>
                                    </p:animEffect>
                                  </p:childTnLst>
                                </p:cTn>
                              </p:par>
                            </p:childTnLst>
                          </p:cTn>
                        </p:par>
                        <p:par>
                          <p:cTn id="12" fill="hold">
                            <p:stCondLst>
                              <p:cond delay="2500"/>
                            </p:stCondLst>
                            <p:childTnLst>
                              <p:par>
                                <p:cTn id="13" presetID="22" presetClass="entr" presetSubtype="8" fill="hold"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1000"/>
                                        <p:tgtEl>
                                          <p:spTgt spid="3">
                                            <p:txEl>
                                              <p:pRg st="2" end="2"/>
                                            </p:txEl>
                                          </p:spTgt>
                                        </p:tgtEl>
                                      </p:cBhvr>
                                    </p:animEffect>
                                  </p:childTnLst>
                                </p:cTn>
                              </p:par>
                            </p:childTnLst>
                          </p:cTn>
                        </p:par>
                        <p:par>
                          <p:cTn id="16" fill="hold">
                            <p:stCondLst>
                              <p:cond delay="3750"/>
                            </p:stCondLst>
                            <p:childTnLst>
                              <p:par>
                                <p:cTn id="17" presetID="22" presetClass="entr" presetSubtype="8" fill="hold" nodeType="afterEffect">
                                  <p:stCondLst>
                                    <p:cond delay="2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1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1000"/>
                                        <p:tgtEl>
                                          <p:spTgt spid="3">
                                            <p:txEl>
                                              <p:pRg st="4" end="4"/>
                                            </p:txEl>
                                          </p:spTgt>
                                        </p:tgtEl>
                                      </p:cBhvr>
                                    </p:animEffect>
                                  </p:childTnLst>
                                </p:cTn>
                              </p:par>
                            </p:childTnLst>
                          </p:cTn>
                        </p:par>
                        <p:par>
                          <p:cTn id="25" fill="hold">
                            <p:stCondLst>
                              <p:cond delay="1000"/>
                            </p:stCondLst>
                            <p:childTnLst>
                              <p:par>
                                <p:cTn id="26" presetID="22" presetClass="entr" presetSubtype="8" fill="hold" nodeType="afterEffect">
                                  <p:stCondLst>
                                    <p:cond delay="25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1000"/>
                                        <p:tgtEl>
                                          <p:spTgt spid="3">
                                            <p:txEl>
                                              <p:pRg st="5" end="5"/>
                                            </p:txEl>
                                          </p:spTgt>
                                        </p:tgtEl>
                                      </p:cBhvr>
                                    </p:animEffect>
                                  </p:childTnLst>
                                </p:cTn>
                              </p:par>
                            </p:childTnLst>
                          </p:cTn>
                        </p:par>
                        <p:par>
                          <p:cTn id="29" fill="hold">
                            <p:stCondLst>
                              <p:cond delay="2250"/>
                            </p:stCondLst>
                            <p:childTnLst>
                              <p:par>
                                <p:cTn id="30" presetID="22" presetClass="entr" presetSubtype="8" fill="hold" nodeType="afterEffect">
                                  <p:stCondLst>
                                    <p:cond delay="25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1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left)">
                                      <p:cBhvr>
                                        <p:cTn id="37" dur="1000"/>
                                        <p:tgtEl>
                                          <p:spTgt spid="3">
                                            <p:txEl>
                                              <p:pRg st="7" end="7"/>
                                            </p:txEl>
                                          </p:spTgt>
                                        </p:tgtEl>
                                      </p:cBhvr>
                                    </p:animEffect>
                                  </p:childTnLst>
                                </p:cTn>
                              </p:par>
                            </p:childTnLst>
                          </p:cTn>
                        </p:par>
                        <p:par>
                          <p:cTn id="38" fill="hold">
                            <p:stCondLst>
                              <p:cond delay="1000"/>
                            </p:stCondLst>
                            <p:childTnLst>
                              <p:par>
                                <p:cTn id="39" presetID="22" presetClass="entr" presetSubtype="8" fill="hold" nodeType="afterEffect">
                                  <p:stCondLst>
                                    <p:cond delay="25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wipe(left)">
                                      <p:cBhvr>
                                        <p:cTn id="41" dur="1000"/>
                                        <p:tgtEl>
                                          <p:spTgt spid="3">
                                            <p:txEl>
                                              <p:pRg st="8" end="8"/>
                                            </p:txEl>
                                          </p:spTgt>
                                        </p:tgtEl>
                                      </p:cBhvr>
                                    </p:animEffect>
                                  </p:childTnLst>
                                </p:cTn>
                              </p:par>
                            </p:childTnLst>
                          </p:cTn>
                        </p:par>
                        <p:par>
                          <p:cTn id="42" fill="hold">
                            <p:stCondLst>
                              <p:cond delay="2250"/>
                            </p:stCondLst>
                            <p:childTnLst>
                              <p:par>
                                <p:cTn id="43" presetID="22" presetClass="entr" presetSubtype="8" fill="hold" nodeType="afterEffect">
                                  <p:stCondLst>
                                    <p:cond delay="25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wipe(left)">
                                      <p:cBhvr>
                                        <p:cTn id="45"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b="4279"/>
          <a:stretch/>
        </p:blipFill>
        <p:spPr>
          <a:xfrm>
            <a:off x="-7617" y="0"/>
            <a:ext cx="9151617" cy="6705600"/>
          </a:xfrm>
          <a:prstGeom prst="rect">
            <a:avLst/>
          </a:prstGeom>
        </p:spPr>
      </p:pic>
      <p:sp>
        <p:nvSpPr>
          <p:cNvPr id="6" name="TextBox 5"/>
          <p:cNvSpPr txBox="1"/>
          <p:nvPr/>
        </p:nvSpPr>
        <p:spPr bwMode="auto">
          <a:xfrm>
            <a:off x="5458823" y="6418185"/>
            <a:ext cx="3957320" cy="307777"/>
          </a:xfrm>
          <a:prstGeom prst="rect">
            <a:avLst/>
          </a:prstGeom>
          <a:noFill/>
          <a:ln w="9525">
            <a:noFill/>
            <a:miter lim="800000"/>
            <a:headEnd/>
            <a:tailEnd/>
          </a:ln>
        </p:spPr>
        <p:txBody>
          <a:bodyPr wrap="square" rtlCol="0">
            <a:spAutoFit/>
          </a:bodyPr>
          <a:lstStyle/>
          <a:p>
            <a:r>
              <a:rPr lang="en-US" sz="1400" dirty="0"/>
              <a:t>Source: https://www.igs.org/maps/#station-map</a:t>
            </a:r>
          </a:p>
        </p:txBody>
      </p:sp>
      <p:sp>
        <p:nvSpPr>
          <p:cNvPr id="4" name="object 3"/>
          <p:cNvSpPr>
            <a:spLocks noChangeAspect="1"/>
          </p:cNvSpPr>
          <p:nvPr/>
        </p:nvSpPr>
        <p:spPr>
          <a:xfrm>
            <a:off x="1257910" y="2408218"/>
            <a:ext cx="1728739" cy="944582"/>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Title 1"/>
          <p:cNvSpPr>
            <a:spLocks noGrp="1"/>
          </p:cNvSpPr>
          <p:nvPr>
            <p:ph type="title"/>
          </p:nvPr>
        </p:nvSpPr>
        <p:spPr>
          <a:xfrm>
            <a:off x="136072" y="-20362"/>
            <a:ext cx="9144000" cy="633538"/>
          </a:xfrm>
        </p:spPr>
        <p:txBody>
          <a:bodyPr/>
          <a:lstStyle/>
          <a:p>
            <a:r>
              <a:rPr lang="en-US" b="1" dirty="0">
                <a:latin typeface="Cambria" panose="02040503050406030204" pitchFamily="18" charset="0"/>
                <a:ea typeface="Cambria" panose="02040503050406030204" pitchFamily="18" charset="0"/>
              </a:rPr>
              <a:t>IGS Network</a:t>
            </a:r>
          </a:p>
        </p:txBody>
      </p:sp>
    </p:spTree>
    <p:extLst>
      <p:ext uri="{BB962C8B-B14F-4D97-AF65-F5344CB8AC3E}">
        <p14:creationId xmlns:p14="http://schemas.microsoft.com/office/powerpoint/2010/main" val="1011468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16280"/>
            <a:ext cx="918360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b="1" spc="-7" dirty="0">
                <a:latin typeface="Cambria" panose="02040503050406030204" pitchFamily="18" charset="0"/>
                <a:cs typeface="Calibri"/>
              </a:rPr>
              <a:t>NOAA CORS Network (NCN)</a:t>
            </a:r>
            <a:endParaRPr sz="4800" b="1" dirty="0">
              <a:latin typeface="Cambria" panose="02040503050406030204" pitchFamily="18" charset="0"/>
              <a:cs typeface="Calibri"/>
            </a:endParaRPr>
          </a:p>
        </p:txBody>
      </p:sp>
      <p:sp>
        <p:nvSpPr>
          <p:cNvPr id="3" name="object 3"/>
          <p:cNvSpPr>
            <a:spLocks noChangeAspect="1"/>
          </p:cNvSpPr>
          <p:nvPr/>
        </p:nvSpPr>
        <p:spPr>
          <a:xfrm>
            <a:off x="-361" y="1261450"/>
            <a:ext cx="9144362" cy="4996475"/>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815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NCN in WV">
            <a:extLst>
              <a:ext uri="{FF2B5EF4-FFF2-40B4-BE49-F238E27FC236}">
                <a16:creationId xmlns:a16="http://schemas.microsoft.com/office/drawing/2014/main" id="{77A0B12E-FF03-48E9-A684-69A6C79BC7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6906"/>
          <a:stretch/>
        </p:blipFill>
        <p:spPr>
          <a:xfrm>
            <a:off x="-25469" y="0"/>
            <a:ext cx="9169469" cy="6857999"/>
          </a:xfrm>
          <a:prstGeom prst="rect">
            <a:avLst/>
          </a:prstGeom>
        </p:spPr>
      </p:pic>
      <p:sp>
        <p:nvSpPr>
          <p:cNvPr id="12" name="Title 1">
            <a:extLst>
              <a:ext uri="{FF2B5EF4-FFF2-40B4-BE49-F238E27FC236}">
                <a16:creationId xmlns:a16="http://schemas.microsoft.com/office/drawing/2014/main" id="{FD92AF23-9B13-422C-9B8D-FEE28159E670}"/>
              </a:ext>
            </a:extLst>
          </p:cNvPr>
          <p:cNvSpPr txBox="1">
            <a:spLocks/>
          </p:cNvSpPr>
          <p:nvPr/>
        </p:nvSpPr>
        <p:spPr>
          <a:xfrm>
            <a:off x="0" y="0"/>
            <a:ext cx="9144000" cy="71935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100" b="1" dirty="0">
                <a:ln w="12700">
                  <a:solidFill>
                    <a:schemeClr val="tx1"/>
                  </a:solidFill>
                </a:ln>
                <a:solidFill>
                  <a:srgbClr val="FFC000"/>
                </a:solidFill>
                <a:latin typeface="Open Sans" panose="020B0606030504020204" pitchFamily="34" charset="0"/>
                <a:ea typeface="Open Sans" panose="020B0606030504020204" pitchFamily="34" charset="0"/>
                <a:cs typeface="Open Sans" panose="020B0606030504020204" pitchFamily="34" charset="0"/>
              </a:rPr>
              <a:t>NOAA CORS Network (NCN) in WV</a:t>
            </a:r>
          </a:p>
        </p:txBody>
      </p:sp>
    </p:spTree>
    <p:extLst>
      <p:ext uri="{BB962C8B-B14F-4D97-AF65-F5344CB8AC3E}">
        <p14:creationId xmlns:p14="http://schemas.microsoft.com/office/powerpoint/2010/main" val="240454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H CORS in WV">
            <a:extLst>
              <a:ext uri="{FF2B5EF4-FFF2-40B4-BE49-F238E27FC236}">
                <a16:creationId xmlns:a16="http://schemas.microsoft.com/office/drawing/2014/main" id="{6AE3586B-E85D-41E5-9435-0D9B01F70740}"/>
              </a:ext>
            </a:extLst>
          </p:cNvPr>
          <p:cNvSpPr>
            <a:spLocks noChangeAspect="1"/>
          </p:cNvSpPr>
          <p:nvPr/>
        </p:nvSpPr>
        <p:spPr>
          <a:xfrm>
            <a:off x="-13590" y="10997"/>
            <a:ext cx="9157590" cy="6761827"/>
          </a:xfrm>
          <a:prstGeom prst="rect">
            <a:avLst/>
          </a:prstGeom>
          <a:blipFill dpi="0" rotWithShape="1">
            <a:blip r:embed="rId2" cstate="email">
              <a:alphaModFix amt="79000"/>
              <a:extLst>
                <a:ext uri="{28A0092B-C50C-407E-A947-70E740481C1C}">
                  <a14:useLocalDpi xmlns:a14="http://schemas.microsoft.com/office/drawing/2010/main"/>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342934" fontAlgn="base">
              <a:spcBef>
                <a:spcPct val="0"/>
              </a:spcBef>
              <a:spcAft>
                <a:spcPct val="0"/>
              </a:spcAft>
              <a:buClrTx/>
              <a:defRPr/>
            </a:pPr>
            <a:endParaRPr lang="en-US" sz="1350" kern="1200">
              <a:solidFill>
                <a:prstClr val="white"/>
              </a:solidFill>
              <a:latin typeface="Calibri"/>
            </a:endParaRPr>
          </a:p>
        </p:txBody>
      </p:sp>
      <p:sp>
        <p:nvSpPr>
          <p:cNvPr id="5" name="Freeform: Shape 4">
            <a:extLst>
              <a:ext uri="{FF2B5EF4-FFF2-40B4-BE49-F238E27FC236}">
                <a16:creationId xmlns:a16="http://schemas.microsoft.com/office/drawing/2014/main" id="{EF33BDD3-BC72-4F46-B70E-86AEE341E532}"/>
              </a:ext>
            </a:extLst>
          </p:cNvPr>
          <p:cNvSpPr/>
          <p:nvPr/>
        </p:nvSpPr>
        <p:spPr>
          <a:xfrm>
            <a:off x="2026588" y="3539613"/>
            <a:ext cx="2545412" cy="2174514"/>
          </a:xfrm>
          <a:custGeom>
            <a:avLst/>
            <a:gdLst>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684207 w 4233527"/>
              <a:gd name="connsiteY58" fmla="*/ 1622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93142 w 4233527"/>
              <a:gd name="connsiteY57" fmla="*/ 19369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93142 w 4233527"/>
              <a:gd name="connsiteY56" fmla="*/ 193697 h 3406879"/>
              <a:gd name="connsiteX57" fmla="*/ 2722307 w 4233527"/>
              <a:gd name="connsiteY57" fmla="*/ 276533 h 3406879"/>
              <a:gd name="connsiteX58" fmla="*/ 2403987 w 4233527"/>
              <a:gd name="connsiteY58" fmla="*/ 206479 h 3406879"/>
              <a:gd name="connsiteX59" fmla="*/ 2300749 w 4233527"/>
              <a:gd name="connsiteY59" fmla="*/ 221227 h 3406879"/>
              <a:gd name="connsiteX60" fmla="*/ 2138517 w 4233527"/>
              <a:gd name="connsiteY60" fmla="*/ 235975 h 3406879"/>
              <a:gd name="connsiteX61" fmla="*/ 1961536 w 4233527"/>
              <a:gd name="connsiteY61" fmla="*/ 265472 h 3406879"/>
              <a:gd name="connsiteX62" fmla="*/ 1917291 w 4233527"/>
              <a:gd name="connsiteY62" fmla="*/ 280221 h 3406879"/>
              <a:gd name="connsiteX63" fmla="*/ 1828800 w 4233527"/>
              <a:gd name="connsiteY63" fmla="*/ 294969 h 3406879"/>
              <a:gd name="connsiteX64" fmla="*/ 1312607 w 4233527"/>
              <a:gd name="connsiteY64" fmla="*/ 280221 h 3406879"/>
              <a:gd name="connsiteX65" fmla="*/ 929149 w 4233527"/>
              <a:gd name="connsiteY65" fmla="*/ 280221 h 3406879"/>
              <a:gd name="connsiteX66" fmla="*/ 884904 w 4233527"/>
              <a:gd name="connsiteY66" fmla="*/ 294969 h 3406879"/>
              <a:gd name="connsiteX67" fmla="*/ 796413 w 4233527"/>
              <a:gd name="connsiteY67" fmla="*/ 353962 h 3406879"/>
              <a:gd name="connsiteX68" fmla="*/ 707923 w 4233527"/>
              <a:gd name="connsiteY68" fmla="*/ 442453 h 3406879"/>
              <a:gd name="connsiteX69" fmla="*/ 648929 w 4233527"/>
              <a:gd name="connsiteY69" fmla="*/ 530943 h 3406879"/>
              <a:gd name="connsiteX70" fmla="*/ 545691 w 4233527"/>
              <a:gd name="connsiteY70" fmla="*/ 663679 h 3406879"/>
              <a:gd name="connsiteX71" fmla="*/ 501446 w 4233527"/>
              <a:gd name="connsiteY71" fmla="*/ 766917 h 3406879"/>
              <a:gd name="connsiteX72" fmla="*/ 471949 w 4233527"/>
              <a:gd name="connsiteY72" fmla="*/ 855408 h 3406879"/>
              <a:gd name="connsiteX73" fmla="*/ 457200 w 4233527"/>
              <a:gd name="connsiteY73" fmla="*/ 899653 h 3406879"/>
              <a:gd name="connsiteX74" fmla="*/ 442452 w 4233527"/>
              <a:gd name="connsiteY74" fmla="*/ 943898 h 3406879"/>
              <a:gd name="connsiteX75" fmla="*/ 412955 w 4233527"/>
              <a:gd name="connsiteY75" fmla="*/ 988143 h 3406879"/>
              <a:gd name="connsiteX76" fmla="*/ 383458 w 4233527"/>
              <a:gd name="connsiteY76" fmla="*/ 1106130 h 3406879"/>
              <a:gd name="connsiteX77" fmla="*/ 353962 w 4233527"/>
              <a:gd name="connsiteY77" fmla="*/ 1150375 h 3406879"/>
              <a:gd name="connsiteX78" fmla="*/ 324465 w 4233527"/>
              <a:gd name="connsiteY78" fmla="*/ 1268362 h 3406879"/>
              <a:gd name="connsiteX79" fmla="*/ 309717 w 4233527"/>
              <a:gd name="connsiteY79" fmla="*/ 1312608 h 3406879"/>
              <a:gd name="connsiteX80" fmla="*/ 265471 w 4233527"/>
              <a:gd name="connsiteY80" fmla="*/ 1371601 h 3406879"/>
              <a:gd name="connsiteX81" fmla="*/ 235975 w 4233527"/>
              <a:gd name="connsiteY81" fmla="*/ 1460092 h 3406879"/>
              <a:gd name="connsiteX82" fmla="*/ 221226 w 4233527"/>
              <a:gd name="connsiteY82" fmla="*/ 1504337 h 3406879"/>
              <a:gd name="connsiteX83" fmla="*/ 191729 w 4233527"/>
              <a:gd name="connsiteY83" fmla="*/ 1548582 h 3406879"/>
              <a:gd name="connsiteX84" fmla="*/ 162233 w 4233527"/>
              <a:gd name="connsiteY84" fmla="*/ 1651821 h 3406879"/>
              <a:gd name="connsiteX85" fmla="*/ 147484 w 4233527"/>
              <a:gd name="connsiteY85" fmla="*/ 1696066 h 3406879"/>
              <a:gd name="connsiteX86" fmla="*/ 132736 w 4233527"/>
              <a:gd name="connsiteY86" fmla="*/ 1755059 h 3406879"/>
              <a:gd name="connsiteX87" fmla="*/ 103239 w 4233527"/>
              <a:gd name="connsiteY87" fmla="*/ 1799304 h 3406879"/>
              <a:gd name="connsiteX88" fmla="*/ 88491 w 4233527"/>
              <a:gd name="connsiteY88" fmla="*/ 1873046 h 3406879"/>
              <a:gd name="connsiteX89" fmla="*/ 73742 w 4233527"/>
              <a:gd name="connsiteY89" fmla="*/ 1917292 h 3406879"/>
              <a:gd name="connsiteX90" fmla="*/ 58994 w 4233527"/>
              <a:gd name="connsiteY90" fmla="*/ 2005782 h 3406879"/>
              <a:gd name="connsiteX91" fmla="*/ 29497 w 4233527"/>
              <a:gd name="connsiteY91" fmla="*/ 2300750 h 3406879"/>
              <a:gd name="connsiteX92" fmla="*/ 0 w 4233527"/>
              <a:gd name="connsiteY92" fmla="*/ 2477730 h 3406879"/>
              <a:gd name="connsiteX93" fmla="*/ 14749 w 4233527"/>
              <a:gd name="connsiteY93" fmla="*/ 2684208 h 3406879"/>
              <a:gd name="connsiteX94" fmla="*/ 29497 w 4233527"/>
              <a:gd name="connsiteY94" fmla="*/ 2728453 h 3406879"/>
              <a:gd name="connsiteX95" fmla="*/ 58994 w 4233527"/>
              <a:gd name="connsiteY95" fmla="*/ 2979175 h 3406879"/>
              <a:gd name="connsiteX96" fmla="*/ 73742 w 4233527"/>
              <a:gd name="connsiteY96" fmla="*/ 3023421 h 3406879"/>
              <a:gd name="connsiteX97" fmla="*/ 132736 w 4233527"/>
              <a:gd name="connsiteY97" fmla="*/ 3111911 h 3406879"/>
              <a:gd name="connsiteX98" fmla="*/ 206478 w 4233527"/>
              <a:gd name="connsiteY98" fmla="*/ 3200401 h 3406879"/>
              <a:gd name="connsiteX99" fmla="*/ 265471 w 4233527"/>
              <a:gd name="connsiteY99" fmla="*/ 3200401 h 3406879"/>
              <a:gd name="connsiteX100" fmla="*/ 457200 w 4233527"/>
              <a:gd name="connsiteY100"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403987 w 4233527"/>
              <a:gd name="connsiteY57" fmla="*/ 206479 h 3406879"/>
              <a:gd name="connsiteX58" fmla="*/ 2300749 w 4233527"/>
              <a:gd name="connsiteY58" fmla="*/ 221227 h 3406879"/>
              <a:gd name="connsiteX59" fmla="*/ 2138517 w 4233527"/>
              <a:gd name="connsiteY59" fmla="*/ 235975 h 3406879"/>
              <a:gd name="connsiteX60" fmla="*/ 1961536 w 4233527"/>
              <a:gd name="connsiteY60" fmla="*/ 265472 h 3406879"/>
              <a:gd name="connsiteX61" fmla="*/ 1917291 w 4233527"/>
              <a:gd name="connsiteY61" fmla="*/ 280221 h 3406879"/>
              <a:gd name="connsiteX62" fmla="*/ 1828800 w 4233527"/>
              <a:gd name="connsiteY62" fmla="*/ 294969 h 3406879"/>
              <a:gd name="connsiteX63" fmla="*/ 1312607 w 4233527"/>
              <a:gd name="connsiteY63" fmla="*/ 280221 h 3406879"/>
              <a:gd name="connsiteX64" fmla="*/ 929149 w 4233527"/>
              <a:gd name="connsiteY64" fmla="*/ 280221 h 3406879"/>
              <a:gd name="connsiteX65" fmla="*/ 884904 w 4233527"/>
              <a:gd name="connsiteY65" fmla="*/ 294969 h 3406879"/>
              <a:gd name="connsiteX66" fmla="*/ 796413 w 4233527"/>
              <a:gd name="connsiteY66" fmla="*/ 353962 h 3406879"/>
              <a:gd name="connsiteX67" fmla="*/ 707923 w 4233527"/>
              <a:gd name="connsiteY67" fmla="*/ 442453 h 3406879"/>
              <a:gd name="connsiteX68" fmla="*/ 648929 w 4233527"/>
              <a:gd name="connsiteY68" fmla="*/ 530943 h 3406879"/>
              <a:gd name="connsiteX69" fmla="*/ 545691 w 4233527"/>
              <a:gd name="connsiteY69" fmla="*/ 663679 h 3406879"/>
              <a:gd name="connsiteX70" fmla="*/ 501446 w 4233527"/>
              <a:gd name="connsiteY70" fmla="*/ 766917 h 3406879"/>
              <a:gd name="connsiteX71" fmla="*/ 471949 w 4233527"/>
              <a:gd name="connsiteY71" fmla="*/ 855408 h 3406879"/>
              <a:gd name="connsiteX72" fmla="*/ 457200 w 4233527"/>
              <a:gd name="connsiteY72" fmla="*/ 899653 h 3406879"/>
              <a:gd name="connsiteX73" fmla="*/ 442452 w 4233527"/>
              <a:gd name="connsiteY73" fmla="*/ 943898 h 3406879"/>
              <a:gd name="connsiteX74" fmla="*/ 412955 w 4233527"/>
              <a:gd name="connsiteY74" fmla="*/ 988143 h 3406879"/>
              <a:gd name="connsiteX75" fmla="*/ 383458 w 4233527"/>
              <a:gd name="connsiteY75" fmla="*/ 1106130 h 3406879"/>
              <a:gd name="connsiteX76" fmla="*/ 353962 w 4233527"/>
              <a:gd name="connsiteY76" fmla="*/ 1150375 h 3406879"/>
              <a:gd name="connsiteX77" fmla="*/ 324465 w 4233527"/>
              <a:gd name="connsiteY77" fmla="*/ 1268362 h 3406879"/>
              <a:gd name="connsiteX78" fmla="*/ 309717 w 4233527"/>
              <a:gd name="connsiteY78" fmla="*/ 1312608 h 3406879"/>
              <a:gd name="connsiteX79" fmla="*/ 265471 w 4233527"/>
              <a:gd name="connsiteY79" fmla="*/ 1371601 h 3406879"/>
              <a:gd name="connsiteX80" fmla="*/ 235975 w 4233527"/>
              <a:gd name="connsiteY80" fmla="*/ 1460092 h 3406879"/>
              <a:gd name="connsiteX81" fmla="*/ 221226 w 4233527"/>
              <a:gd name="connsiteY81" fmla="*/ 1504337 h 3406879"/>
              <a:gd name="connsiteX82" fmla="*/ 191729 w 4233527"/>
              <a:gd name="connsiteY82" fmla="*/ 1548582 h 3406879"/>
              <a:gd name="connsiteX83" fmla="*/ 162233 w 4233527"/>
              <a:gd name="connsiteY83" fmla="*/ 1651821 h 3406879"/>
              <a:gd name="connsiteX84" fmla="*/ 147484 w 4233527"/>
              <a:gd name="connsiteY84" fmla="*/ 1696066 h 3406879"/>
              <a:gd name="connsiteX85" fmla="*/ 132736 w 4233527"/>
              <a:gd name="connsiteY85" fmla="*/ 1755059 h 3406879"/>
              <a:gd name="connsiteX86" fmla="*/ 103239 w 4233527"/>
              <a:gd name="connsiteY86" fmla="*/ 1799304 h 3406879"/>
              <a:gd name="connsiteX87" fmla="*/ 88491 w 4233527"/>
              <a:gd name="connsiteY87" fmla="*/ 1873046 h 3406879"/>
              <a:gd name="connsiteX88" fmla="*/ 73742 w 4233527"/>
              <a:gd name="connsiteY88" fmla="*/ 1917292 h 3406879"/>
              <a:gd name="connsiteX89" fmla="*/ 58994 w 4233527"/>
              <a:gd name="connsiteY89" fmla="*/ 2005782 h 3406879"/>
              <a:gd name="connsiteX90" fmla="*/ 29497 w 4233527"/>
              <a:gd name="connsiteY90" fmla="*/ 2300750 h 3406879"/>
              <a:gd name="connsiteX91" fmla="*/ 0 w 4233527"/>
              <a:gd name="connsiteY91" fmla="*/ 2477730 h 3406879"/>
              <a:gd name="connsiteX92" fmla="*/ 14749 w 4233527"/>
              <a:gd name="connsiteY92" fmla="*/ 2684208 h 3406879"/>
              <a:gd name="connsiteX93" fmla="*/ 29497 w 4233527"/>
              <a:gd name="connsiteY93" fmla="*/ 2728453 h 3406879"/>
              <a:gd name="connsiteX94" fmla="*/ 58994 w 4233527"/>
              <a:gd name="connsiteY94" fmla="*/ 2979175 h 3406879"/>
              <a:gd name="connsiteX95" fmla="*/ 73742 w 4233527"/>
              <a:gd name="connsiteY95" fmla="*/ 3023421 h 3406879"/>
              <a:gd name="connsiteX96" fmla="*/ 132736 w 4233527"/>
              <a:gd name="connsiteY96" fmla="*/ 3111911 h 3406879"/>
              <a:gd name="connsiteX97" fmla="*/ 206478 w 4233527"/>
              <a:gd name="connsiteY97" fmla="*/ 3200401 h 3406879"/>
              <a:gd name="connsiteX98" fmla="*/ 265471 w 4233527"/>
              <a:gd name="connsiteY98" fmla="*/ 3200401 h 3406879"/>
              <a:gd name="connsiteX99" fmla="*/ 457200 w 4233527"/>
              <a:gd name="connsiteY99"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300749 w 4233527"/>
              <a:gd name="connsiteY57" fmla="*/ 221227 h 3406879"/>
              <a:gd name="connsiteX58" fmla="*/ 2138517 w 4233527"/>
              <a:gd name="connsiteY58" fmla="*/ 235975 h 3406879"/>
              <a:gd name="connsiteX59" fmla="*/ 1961536 w 4233527"/>
              <a:gd name="connsiteY59" fmla="*/ 265472 h 3406879"/>
              <a:gd name="connsiteX60" fmla="*/ 1917291 w 4233527"/>
              <a:gd name="connsiteY60" fmla="*/ 280221 h 3406879"/>
              <a:gd name="connsiteX61" fmla="*/ 1828800 w 4233527"/>
              <a:gd name="connsiteY61" fmla="*/ 294969 h 3406879"/>
              <a:gd name="connsiteX62" fmla="*/ 1312607 w 4233527"/>
              <a:gd name="connsiteY62" fmla="*/ 280221 h 3406879"/>
              <a:gd name="connsiteX63" fmla="*/ 929149 w 4233527"/>
              <a:gd name="connsiteY63" fmla="*/ 280221 h 3406879"/>
              <a:gd name="connsiteX64" fmla="*/ 884904 w 4233527"/>
              <a:gd name="connsiteY64" fmla="*/ 294969 h 3406879"/>
              <a:gd name="connsiteX65" fmla="*/ 796413 w 4233527"/>
              <a:gd name="connsiteY65" fmla="*/ 353962 h 3406879"/>
              <a:gd name="connsiteX66" fmla="*/ 707923 w 4233527"/>
              <a:gd name="connsiteY66" fmla="*/ 442453 h 3406879"/>
              <a:gd name="connsiteX67" fmla="*/ 648929 w 4233527"/>
              <a:gd name="connsiteY67" fmla="*/ 530943 h 3406879"/>
              <a:gd name="connsiteX68" fmla="*/ 545691 w 4233527"/>
              <a:gd name="connsiteY68" fmla="*/ 663679 h 3406879"/>
              <a:gd name="connsiteX69" fmla="*/ 501446 w 4233527"/>
              <a:gd name="connsiteY69" fmla="*/ 766917 h 3406879"/>
              <a:gd name="connsiteX70" fmla="*/ 471949 w 4233527"/>
              <a:gd name="connsiteY70" fmla="*/ 855408 h 3406879"/>
              <a:gd name="connsiteX71" fmla="*/ 457200 w 4233527"/>
              <a:gd name="connsiteY71" fmla="*/ 899653 h 3406879"/>
              <a:gd name="connsiteX72" fmla="*/ 442452 w 4233527"/>
              <a:gd name="connsiteY72" fmla="*/ 943898 h 3406879"/>
              <a:gd name="connsiteX73" fmla="*/ 412955 w 4233527"/>
              <a:gd name="connsiteY73" fmla="*/ 988143 h 3406879"/>
              <a:gd name="connsiteX74" fmla="*/ 383458 w 4233527"/>
              <a:gd name="connsiteY74" fmla="*/ 1106130 h 3406879"/>
              <a:gd name="connsiteX75" fmla="*/ 353962 w 4233527"/>
              <a:gd name="connsiteY75" fmla="*/ 1150375 h 3406879"/>
              <a:gd name="connsiteX76" fmla="*/ 324465 w 4233527"/>
              <a:gd name="connsiteY76" fmla="*/ 1268362 h 3406879"/>
              <a:gd name="connsiteX77" fmla="*/ 309717 w 4233527"/>
              <a:gd name="connsiteY77" fmla="*/ 1312608 h 3406879"/>
              <a:gd name="connsiteX78" fmla="*/ 265471 w 4233527"/>
              <a:gd name="connsiteY78" fmla="*/ 1371601 h 3406879"/>
              <a:gd name="connsiteX79" fmla="*/ 235975 w 4233527"/>
              <a:gd name="connsiteY79" fmla="*/ 1460092 h 3406879"/>
              <a:gd name="connsiteX80" fmla="*/ 221226 w 4233527"/>
              <a:gd name="connsiteY80" fmla="*/ 1504337 h 3406879"/>
              <a:gd name="connsiteX81" fmla="*/ 191729 w 4233527"/>
              <a:gd name="connsiteY81" fmla="*/ 1548582 h 3406879"/>
              <a:gd name="connsiteX82" fmla="*/ 162233 w 4233527"/>
              <a:gd name="connsiteY82" fmla="*/ 1651821 h 3406879"/>
              <a:gd name="connsiteX83" fmla="*/ 147484 w 4233527"/>
              <a:gd name="connsiteY83" fmla="*/ 1696066 h 3406879"/>
              <a:gd name="connsiteX84" fmla="*/ 132736 w 4233527"/>
              <a:gd name="connsiteY84" fmla="*/ 1755059 h 3406879"/>
              <a:gd name="connsiteX85" fmla="*/ 103239 w 4233527"/>
              <a:gd name="connsiteY85" fmla="*/ 1799304 h 3406879"/>
              <a:gd name="connsiteX86" fmla="*/ 88491 w 4233527"/>
              <a:gd name="connsiteY86" fmla="*/ 1873046 h 3406879"/>
              <a:gd name="connsiteX87" fmla="*/ 73742 w 4233527"/>
              <a:gd name="connsiteY87" fmla="*/ 1917292 h 3406879"/>
              <a:gd name="connsiteX88" fmla="*/ 58994 w 4233527"/>
              <a:gd name="connsiteY88" fmla="*/ 2005782 h 3406879"/>
              <a:gd name="connsiteX89" fmla="*/ 29497 w 4233527"/>
              <a:gd name="connsiteY89" fmla="*/ 2300750 h 3406879"/>
              <a:gd name="connsiteX90" fmla="*/ 0 w 4233527"/>
              <a:gd name="connsiteY90" fmla="*/ 2477730 h 3406879"/>
              <a:gd name="connsiteX91" fmla="*/ 14749 w 4233527"/>
              <a:gd name="connsiteY91" fmla="*/ 2684208 h 3406879"/>
              <a:gd name="connsiteX92" fmla="*/ 29497 w 4233527"/>
              <a:gd name="connsiteY92" fmla="*/ 2728453 h 3406879"/>
              <a:gd name="connsiteX93" fmla="*/ 58994 w 4233527"/>
              <a:gd name="connsiteY93" fmla="*/ 2979175 h 3406879"/>
              <a:gd name="connsiteX94" fmla="*/ 73742 w 4233527"/>
              <a:gd name="connsiteY94" fmla="*/ 3023421 h 3406879"/>
              <a:gd name="connsiteX95" fmla="*/ 132736 w 4233527"/>
              <a:gd name="connsiteY95" fmla="*/ 3111911 h 3406879"/>
              <a:gd name="connsiteX96" fmla="*/ 206478 w 4233527"/>
              <a:gd name="connsiteY96" fmla="*/ 3200401 h 3406879"/>
              <a:gd name="connsiteX97" fmla="*/ 265471 w 4233527"/>
              <a:gd name="connsiteY97" fmla="*/ 3200401 h 3406879"/>
              <a:gd name="connsiteX98" fmla="*/ 457200 w 4233527"/>
              <a:gd name="connsiteY98" fmla="*/ 3406879 h 3406879"/>
              <a:gd name="connsiteX0" fmla="*/ 206478 w 4233527"/>
              <a:gd name="connsiteY0" fmla="*/ 3303640 h 3303640"/>
              <a:gd name="connsiteX1" fmla="*/ 206478 w 4233527"/>
              <a:gd name="connsiteY1" fmla="*/ 330364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06478 w 4233527"/>
              <a:gd name="connsiteY0" fmla="*/ 3303640 h 3303640"/>
              <a:gd name="connsiteX1" fmla="*/ 297918 w 4233527"/>
              <a:gd name="connsiteY1" fmla="*/ 315632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97918 w 4233527"/>
              <a:gd name="connsiteY0" fmla="*/ 3156320 h 3202801"/>
              <a:gd name="connsiteX1" fmla="*/ 1106129 w 4233527"/>
              <a:gd name="connsiteY1" fmla="*/ 2934930 h 3202801"/>
              <a:gd name="connsiteX2" fmla="*/ 1194620 w 4233527"/>
              <a:gd name="connsiteY2" fmla="*/ 2905433 h 3202801"/>
              <a:gd name="connsiteX3" fmla="*/ 1283110 w 4233527"/>
              <a:gd name="connsiteY3" fmla="*/ 2846440 h 3202801"/>
              <a:gd name="connsiteX4" fmla="*/ 1401097 w 4233527"/>
              <a:gd name="connsiteY4" fmla="*/ 2743201 h 3202801"/>
              <a:gd name="connsiteX5" fmla="*/ 1445342 w 4233527"/>
              <a:gd name="connsiteY5" fmla="*/ 2713704 h 3202801"/>
              <a:gd name="connsiteX6" fmla="*/ 1474839 w 4233527"/>
              <a:gd name="connsiteY6" fmla="*/ 2669459 h 3202801"/>
              <a:gd name="connsiteX7" fmla="*/ 1563329 w 4233527"/>
              <a:gd name="connsiteY7" fmla="*/ 2610466 h 3202801"/>
              <a:gd name="connsiteX8" fmla="*/ 1607575 w 4233527"/>
              <a:gd name="connsiteY8" fmla="*/ 2580969 h 3202801"/>
              <a:gd name="connsiteX9" fmla="*/ 1696065 w 4233527"/>
              <a:gd name="connsiteY9" fmla="*/ 2492479 h 3202801"/>
              <a:gd name="connsiteX10" fmla="*/ 1740310 w 4233527"/>
              <a:gd name="connsiteY10" fmla="*/ 2448233 h 3202801"/>
              <a:gd name="connsiteX11" fmla="*/ 1799304 w 4233527"/>
              <a:gd name="connsiteY11" fmla="*/ 2374492 h 3202801"/>
              <a:gd name="connsiteX12" fmla="*/ 1902542 w 4233527"/>
              <a:gd name="connsiteY12" fmla="*/ 2256504 h 3202801"/>
              <a:gd name="connsiteX13" fmla="*/ 1961536 w 4233527"/>
              <a:gd name="connsiteY13" fmla="*/ 2182762 h 3202801"/>
              <a:gd name="connsiteX14" fmla="*/ 1976284 w 4233527"/>
              <a:gd name="connsiteY14" fmla="*/ 2138517 h 3202801"/>
              <a:gd name="connsiteX15" fmla="*/ 2064775 w 4233527"/>
              <a:gd name="connsiteY15" fmla="*/ 2079524 h 3202801"/>
              <a:gd name="connsiteX16" fmla="*/ 2109020 w 4233527"/>
              <a:gd name="connsiteY16" fmla="*/ 1991033 h 3202801"/>
              <a:gd name="connsiteX17" fmla="*/ 2153265 w 4233527"/>
              <a:gd name="connsiteY17" fmla="*/ 1976285 h 3202801"/>
              <a:gd name="connsiteX18" fmla="*/ 2197510 w 4233527"/>
              <a:gd name="connsiteY18" fmla="*/ 1887795 h 3202801"/>
              <a:gd name="connsiteX19" fmla="*/ 2241755 w 4233527"/>
              <a:gd name="connsiteY19" fmla="*/ 1858298 h 3202801"/>
              <a:gd name="connsiteX20" fmla="*/ 2418736 w 4233527"/>
              <a:gd name="connsiteY20" fmla="*/ 1710814 h 3202801"/>
              <a:gd name="connsiteX21" fmla="*/ 2507226 w 4233527"/>
              <a:gd name="connsiteY21" fmla="*/ 1681317 h 3202801"/>
              <a:gd name="connsiteX22" fmla="*/ 2551471 w 4233527"/>
              <a:gd name="connsiteY22" fmla="*/ 1666569 h 3202801"/>
              <a:gd name="connsiteX23" fmla="*/ 2595717 w 4233527"/>
              <a:gd name="connsiteY23" fmla="*/ 1637072 h 3202801"/>
              <a:gd name="connsiteX24" fmla="*/ 2684207 w 4233527"/>
              <a:gd name="connsiteY24" fmla="*/ 1607575 h 3202801"/>
              <a:gd name="connsiteX25" fmla="*/ 2772697 w 4233527"/>
              <a:gd name="connsiteY25" fmla="*/ 1563330 h 3202801"/>
              <a:gd name="connsiteX26" fmla="*/ 2861187 w 4233527"/>
              <a:gd name="connsiteY26" fmla="*/ 1519085 h 3202801"/>
              <a:gd name="connsiteX27" fmla="*/ 2949678 w 4233527"/>
              <a:gd name="connsiteY27" fmla="*/ 1474840 h 3202801"/>
              <a:gd name="connsiteX28" fmla="*/ 3038168 w 4233527"/>
              <a:gd name="connsiteY28" fmla="*/ 1430595 h 3202801"/>
              <a:gd name="connsiteX29" fmla="*/ 3170904 w 4233527"/>
              <a:gd name="connsiteY29" fmla="*/ 1356853 h 3202801"/>
              <a:gd name="connsiteX30" fmla="*/ 3274142 w 4233527"/>
              <a:gd name="connsiteY30" fmla="*/ 1283111 h 3202801"/>
              <a:gd name="connsiteX31" fmla="*/ 3318387 w 4233527"/>
              <a:gd name="connsiteY31" fmla="*/ 1238866 h 3202801"/>
              <a:gd name="connsiteX32" fmla="*/ 3406878 w 4233527"/>
              <a:gd name="connsiteY32" fmla="*/ 1194621 h 3202801"/>
              <a:gd name="connsiteX33" fmla="*/ 3451123 w 4233527"/>
              <a:gd name="connsiteY33" fmla="*/ 1165124 h 3202801"/>
              <a:gd name="connsiteX34" fmla="*/ 3539613 w 4233527"/>
              <a:gd name="connsiteY34" fmla="*/ 1091382 h 3202801"/>
              <a:gd name="connsiteX35" fmla="*/ 3583858 w 4233527"/>
              <a:gd name="connsiteY35" fmla="*/ 1076633 h 3202801"/>
              <a:gd name="connsiteX36" fmla="*/ 3672349 w 4233527"/>
              <a:gd name="connsiteY36" fmla="*/ 1017640 h 3202801"/>
              <a:gd name="connsiteX37" fmla="*/ 3701846 w 4233527"/>
              <a:gd name="connsiteY37" fmla="*/ 973395 h 3202801"/>
              <a:gd name="connsiteX38" fmla="*/ 3790336 w 4233527"/>
              <a:gd name="connsiteY38" fmla="*/ 899653 h 3202801"/>
              <a:gd name="connsiteX39" fmla="*/ 3805084 w 4233527"/>
              <a:gd name="connsiteY39" fmla="*/ 855408 h 3202801"/>
              <a:gd name="connsiteX40" fmla="*/ 3849329 w 4233527"/>
              <a:gd name="connsiteY40" fmla="*/ 840659 h 3202801"/>
              <a:gd name="connsiteX41" fmla="*/ 3908323 w 4233527"/>
              <a:gd name="connsiteY41" fmla="*/ 766917 h 3202801"/>
              <a:gd name="connsiteX42" fmla="*/ 3982065 w 4233527"/>
              <a:gd name="connsiteY42" fmla="*/ 663679 h 3202801"/>
              <a:gd name="connsiteX43" fmla="*/ 4026310 w 4233527"/>
              <a:gd name="connsiteY43" fmla="*/ 619433 h 3202801"/>
              <a:gd name="connsiteX44" fmla="*/ 4085304 w 4233527"/>
              <a:gd name="connsiteY44" fmla="*/ 530943 h 3202801"/>
              <a:gd name="connsiteX45" fmla="*/ 4100052 w 4233527"/>
              <a:gd name="connsiteY45" fmla="*/ 486698 h 3202801"/>
              <a:gd name="connsiteX46" fmla="*/ 4159046 w 4233527"/>
              <a:gd name="connsiteY46" fmla="*/ 398208 h 3202801"/>
              <a:gd name="connsiteX47" fmla="*/ 4188542 w 4233527"/>
              <a:gd name="connsiteY47" fmla="*/ 309717 h 3202801"/>
              <a:gd name="connsiteX48" fmla="*/ 4203291 w 4233527"/>
              <a:gd name="connsiteY48" fmla="*/ 265472 h 3202801"/>
              <a:gd name="connsiteX49" fmla="*/ 4232787 w 4233527"/>
              <a:gd name="connsiteY49" fmla="*/ 147485 h 3202801"/>
              <a:gd name="connsiteX50" fmla="*/ 4218039 w 4233527"/>
              <a:gd name="connsiteY50" fmla="*/ 29498 h 3202801"/>
              <a:gd name="connsiteX51" fmla="*/ 4100052 w 4233527"/>
              <a:gd name="connsiteY51" fmla="*/ 1 h 3202801"/>
              <a:gd name="connsiteX52" fmla="*/ 3215149 w 4233527"/>
              <a:gd name="connsiteY52" fmla="*/ 14750 h 3202801"/>
              <a:gd name="connsiteX53" fmla="*/ 3097162 w 4233527"/>
              <a:gd name="connsiteY53" fmla="*/ 44246 h 3202801"/>
              <a:gd name="connsiteX54" fmla="*/ 2893142 w 4233527"/>
              <a:gd name="connsiteY54" fmla="*/ 193697 h 3202801"/>
              <a:gd name="connsiteX55" fmla="*/ 2722307 w 4233527"/>
              <a:gd name="connsiteY55" fmla="*/ 276533 h 3202801"/>
              <a:gd name="connsiteX56" fmla="*/ 2300749 w 4233527"/>
              <a:gd name="connsiteY56" fmla="*/ 221227 h 3202801"/>
              <a:gd name="connsiteX57" fmla="*/ 2138517 w 4233527"/>
              <a:gd name="connsiteY57" fmla="*/ 235975 h 3202801"/>
              <a:gd name="connsiteX58" fmla="*/ 1961536 w 4233527"/>
              <a:gd name="connsiteY58" fmla="*/ 265472 h 3202801"/>
              <a:gd name="connsiteX59" fmla="*/ 1917291 w 4233527"/>
              <a:gd name="connsiteY59" fmla="*/ 280221 h 3202801"/>
              <a:gd name="connsiteX60" fmla="*/ 1828800 w 4233527"/>
              <a:gd name="connsiteY60" fmla="*/ 294969 h 3202801"/>
              <a:gd name="connsiteX61" fmla="*/ 1312607 w 4233527"/>
              <a:gd name="connsiteY61" fmla="*/ 280221 h 3202801"/>
              <a:gd name="connsiteX62" fmla="*/ 929149 w 4233527"/>
              <a:gd name="connsiteY62" fmla="*/ 280221 h 3202801"/>
              <a:gd name="connsiteX63" fmla="*/ 884904 w 4233527"/>
              <a:gd name="connsiteY63" fmla="*/ 294969 h 3202801"/>
              <a:gd name="connsiteX64" fmla="*/ 796413 w 4233527"/>
              <a:gd name="connsiteY64" fmla="*/ 353962 h 3202801"/>
              <a:gd name="connsiteX65" fmla="*/ 707923 w 4233527"/>
              <a:gd name="connsiteY65" fmla="*/ 442453 h 3202801"/>
              <a:gd name="connsiteX66" fmla="*/ 648929 w 4233527"/>
              <a:gd name="connsiteY66" fmla="*/ 530943 h 3202801"/>
              <a:gd name="connsiteX67" fmla="*/ 545691 w 4233527"/>
              <a:gd name="connsiteY67" fmla="*/ 663679 h 3202801"/>
              <a:gd name="connsiteX68" fmla="*/ 501446 w 4233527"/>
              <a:gd name="connsiteY68" fmla="*/ 766917 h 3202801"/>
              <a:gd name="connsiteX69" fmla="*/ 471949 w 4233527"/>
              <a:gd name="connsiteY69" fmla="*/ 855408 h 3202801"/>
              <a:gd name="connsiteX70" fmla="*/ 457200 w 4233527"/>
              <a:gd name="connsiteY70" fmla="*/ 899653 h 3202801"/>
              <a:gd name="connsiteX71" fmla="*/ 442452 w 4233527"/>
              <a:gd name="connsiteY71" fmla="*/ 943898 h 3202801"/>
              <a:gd name="connsiteX72" fmla="*/ 412955 w 4233527"/>
              <a:gd name="connsiteY72" fmla="*/ 988143 h 3202801"/>
              <a:gd name="connsiteX73" fmla="*/ 383458 w 4233527"/>
              <a:gd name="connsiteY73" fmla="*/ 1106130 h 3202801"/>
              <a:gd name="connsiteX74" fmla="*/ 353962 w 4233527"/>
              <a:gd name="connsiteY74" fmla="*/ 1150375 h 3202801"/>
              <a:gd name="connsiteX75" fmla="*/ 324465 w 4233527"/>
              <a:gd name="connsiteY75" fmla="*/ 1268362 h 3202801"/>
              <a:gd name="connsiteX76" fmla="*/ 309717 w 4233527"/>
              <a:gd name="connsiteY76" fmla="*/ 1312608 h 3202801"/>
              <a:gd name="connsiteX77" fmla="*/ 265471 w 4233527"/>
              <a:gd name="connsiteY77" fmla="*/ 1371601 h 3202801"/>
              <a:gd name="connsiteX78" fmla="*/ 235975 w 4233527"/>
              <a:gd name="connsiteY78" fmla="*/ 1460092 h 3202801"/>
              <a:gd name="connsiteX79" fmla="*/ 221226 w 4233527"/>
              <a:gd name="connsiteY79" fmla="*/ 1504337 h 3202801"/>
              <a:gd name="connsiteX80" fmla="*/ 191729 w 4233527"/>
              <a:gd name="connsiteY80" fmla="*/ 1548582 h 3202801"/>
              <a:gd name="connsiteX81" fmla="*/ 162233 w 4233527"/>
              <a:gd name="connsiteY81" fmla="*/ 1651821 h 3202801"/>
              <a:gd name="connsiteX82" fmla="*/ 147484 w 4233527"/>
              <a:gd name="connsiteY82" fmla="*/ 1696066 h 3202801"/>
              <a:gd name="connsiteX83" fmla="*/ 132736 w 4233527"/>
              <a:gd name="connsiteY83" fmla="*/ 1755059 h 3202801"/>
              <a:gd name="connsiteX84" fmla="*/ 103239 w 4233527"/>
              <a:gd name="connsiteY84" fmla="*/ 1799304 h 3202801"/>
              <a:gd name="connsiteX85" fmla="*/ 88491 w 4233527"/>
              <a:gd name="connsiteY85" fmla="*/ 1873046 h 3202801"/>
              <a:gd name="connsiteX86" fmla="*/ 73742 w 4233527"/>
              <a:gd name="connsiteY86" fmla="*/ 1917292 h 3202801"/>
              <a:gd name="connsiteX87" fmla="*/ 58994 w 4233527"/>
              <a:gd name="connsiteY87" fmla="*/ 2005782 h 3202801"/>
              <a:gd name="connsiteX88" fmla="*/ 29497 w 4233527"/>
              <a:gd name="connsiteY88" fmla="*/ 2300750 h 3202801"/>
              <a:gd name="connsiteX89" fmla="*/ 0 w 4233527"/>
              <a:gd name="connsiteY89" fmla="*/ 2477730 h 3202801"/>
              <a:gd name="connsiteX90" fmla="*/ 14749 w 4233527"/>
              <a:gd name="connsiteY90" fmla="*/ 2684208 h 3202801"/>
              <a:gd name="connsiteX91" fmla="*/ 29497 w 4233527"/>
              <a:gd name="connsiteY91" fmla="*/ 2728453 h 3202801"/>
              <a:gd name="connsiteX92" fmla="*/ 58994 w 4233527"/>
              <a:gd name="connsiteY92" fmla="*/ 2979175 h 3202801"/>
              <a:gd name="connsiteX93" fmla="*/ 73742 w 4233527"/>
              <a:gd name="connsiteY93" fmla="*/ 3023421 h 3202801"/>
              <a:gd name="connsiteX94" fmla="*/ 132736 w 4233527"/>
              <a:gd name="connsiteY94" fmla="*/ 3111911 h 3202801"/>
              <a:gd name="connsiteX95" fmla="*/ 206478 w 4233527"/>
              <a:gd name="connsiteY95" fmla="*/ 3200401 h 3202801"/>
              <a:gd name="connsiteX96" fmla="*/ 265471 w 4233527"/>
              <a:gd name="connsiteY96" fmla="*/ 3200401 h 320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33527" h="3202801">
                <a:moveTo>
                  <a:pt x="297918" y="3156320"/>
                </a:moveTo>
                <a:lnTo>
                  <a:pt x="1106129" y="2934930"/>
                </a:lnTo>
                <a:cubicBezTo>
                  <a:pt x="1255579" y="2893116"/>
                  <a:pt x="1168749" y="2922680"/>
                  <a:pt x="1194620" y="2905433"/>
                </a:cubicBezTo>
                <a:lnTo>
                  <a:pt x="1283110" y="2846440"/>
                </a:lnTo>
                <a:cubicBezTo>
                  <a:pt x="1332272" y="2772698"/>
                  <a:pt x="1297859" y="2812027"/>
                  <a:pt x="1401097" y="2743201"/>
                </a:cubicBezTo>
                <a:lnTo>
                  <a:pt x="1445342" y="2713704"/>
                </a:lnTo>
                <a:cubicBezTo>
                  <a:pt x="1455174" y="2698956"/>
                  <a:pt x="1461499" y="2681131"/>
                  <a:pt x="1474839" y="2669459"/>
                </a:cubicBezTo>
                <a:cubicBezTo>
                  <a:pt x="1501518" y="2646115"/>
                  <a:pt x="1533832" y="2630130"/>
                  <a:pt x="1563329" y="2610466"/>
                </a:cubicBezTo>
                <a:cubicBezTo>
                  <a:pt x="1578078" y="2600634"/>
                  <a:pt x="1595041" y="2593503"/>
                  <a:pt x="1607575" y="2580969"/>
                </a:cubicBezTo>
                <a:lnTo>
                  <a:pt x="1696065" y="2492479"/>
                </a:lnTo>
                <a:lnTo>
                  <a:pt x="1740310" y="2448233"/>
                </a:lnTo>
                <a:cubicBezTo>
                  <a:pt x="1773523" y="2348593"/>
                  <a:pt x="1727461" y="2456598"/>
                  <a:pt x="1799304" y="2374492"/>
                </a:cubicBezTo>
                <a:cubicBezTo>
                  <a:pt x="1919754" y="2236836"/>
                  <a:pt x="1802988" y="2322874"/>
                  <a:pt x="1902542" y="2256504"/>
                </a:cubicBezTo>
                <a:cubicBezTo>
                  <a:pt x="1939615" y="2145291"/>
                  <a:pt x="1885294" y="2278065"/>
                  <a:pt x="1961536" y="2182762"/>
                </a:cubicBezTo>
                <a:cubicBezTo>
                  <a:pt x="1971247" y="2170623"/>
                  <a:pt x="1965291" y="2149510"/>
                  <a:pt x="1976284" y="2138517"/>
                </a:cubicBezTo>
                <a:cubicBezTo>
                  <a:pt x="2001352" y="2113450"/>
                  <a:pt x="2064775" y="2079524"/>
                  <a:pt x="2064775" y="2079524"/>
                </a:cubicBezTo>
                <a:cubicBezTo>
                  <a:pt x="2074491" y="2050377"/>
                  <a:pt x="2083029" y="2011826"/>
                  <a:pt x="2109020" y="1991033"/>
                </a:cubicBezTo>
                <a:cubicBezTo>
                  <a:pt x="2121159" y="1981321"/>
                  <a:pt x="2138517" y="1981201"/>
                  <a:pt x="2153265" y="1976285"/>
                </a:cubicBezTo>
                <a:cubicBezTo>
                  <a:pt x="2165260" y="1940298"/>
                  <a:pt x="2168919" y="1916386"/>
                  <a:pt x="2197510" y="1887795"/>
                </a:cubicBezTo>
                <a:cubicBezTo>
                  <a:pt x="2210044" y="1875261"/>
                  <a:pt x="2228507" y="1870074"/>
                  <a:pt x="2241755" y="1858298"/>
                </a:cubicBezTo>
                <a:cubicBezTo>
                  <a:pt x="2291041" y="1814488"/>
                  <a:pt x="2350158" y="1733674"/>
                  <a:pt x="2418736" y="1710814"/>
                </a:cubicBezTo>
                <a:lnTo>
                  <a:pt x="2507226" y="1681317"/>
                </a:lnTo>
                <a:lnTo>
                  <a:pt x="2551471" y="1666569"/>
                </a:lnTo>
                <a:cubicBezTo>
                  <a:pt x="2566220" y="1656737"/>
                  <a:pt x="2579519" y="1644271"/>
                  <a:pt x="2595717" y="1637072"/>
                </a:cubicBezTo>
                <a:cubicBezTo>
                  <a:pt x="2624129" y="1624444"/>
                  <a:pt x="2658337" y="1624822"/>
                  <a:pt x="2684207" y="1607575"/>
                </a:cubicBezTo>
                <a:cubicBezTo>
                  <a:pt x="2811016" y="1523038"/>
                  <a:pt x="2650568" y="1624396"/>
                  <a:pt x="2772697" y="1563330"/>
                </a:cubicBezTo>
                <a:cubicBezTo>
                  <a:pt x="2887049" y="1506153"/>
                  <a:pt x="2749983" y="1556152"/>
                  <a:pt x="2861187" y="1519085"/>
                </a:cubicBezTo>
                <a:cubicBezTo>
                  <a:pt x="2987996" y="1434546"/>
                  <a:pt x="2827550" y="1535904"/>
                  <a:pt x="2949678" y="1474840"/>
                </a:cubicBezTo>
                <a:cubicBezTo>
                  <a:pt x="3064038" y="1417660"/>
                  <a:pt x="2926957" y="1467664"/>
                  <a:pt x="3038168" y="1430595"/>
                </a:cubicBezTo>
                <a:cubicBezTo>
                  <a:pt x="3139593" y="1362977"/>
                  <a:pt x="3093026" y="1382811"/>
                  <a:pt x="3170904" y="1356853"/>
                </a:cubicBezTo>
                <a:cubicBezTo>
                  <a:pt x="3205920" y="1333509"/>
                  <a:pt x="3242129" y="1310551"/>
                  <a:pt x="3274142" y="1283111"/>
                </a:cubicBezTo>
                <a:cubicBezTo>
                  <a:pt x="3289978" y="1269537"/>
                  <a:pt x="3302364" y="1252218"/>
                  <a:pt x="3318387" y="1238866"/>
                </a:cubicBezTo>
                <a:cubicBezTo>
                  <a:pt x="3356508" y="1207099"/>
                  <a:pt x="3362534" y="1209402"/>
                  <a:pt x="3406878" y="1194621"/>
                </a:cubicBezTo>
                <a:cubicBezTo>
                  <a:pt x="3421626" y="1184789"/>
                  <a:pt x="3437506" y="1176472"/>
                  <a:pt x="3451123" y="1165124"/>
                </a:cubicBezTo>
                <a:cubicBezTo>
                  <a:pt x="3500049" y="1124352"/>
                  <a:pt x="3484687" y="1118846"/>
                  <a:pt x="3539613" y="1091382"/>
                </a:cubicBezTo>
                <a:cubicBezTo>
                  <a:pt x="3553518" y="1084429"/>
                  <a:pt x="3570268" y="1084183"/>
                  <a:pt x="3583858" y="1076633"/>
                </a:cubicBezTo>
                <a:cubicBezTo>
                  <a:pt x="3614848" y="1059417"/>
                  <a:pt x="3672349" y="1017640"/>
                  <a:pt x="3672349" y="1017640"/>
                </a:cubicBezTo>
                <a:cubicBezTo>
                  <a:pt x="3682181" y="1002892"/>
                  <a:pt x="3690498" y="987012"/>
                  <a:pt x="3701846" y="973395"/>
                </a:cubicBezTo>
                <a:cubicBezTo>
                  <a:pt x="3737333" y="930811"/>
                  <a:pt x="3746831" y="928656"/>
                  <a:pt x="3790336" y="899653"/>
                </a:cubicBezTo>
                <a:cubicBezTo>
                  <a:pt x="3795252" y="884905"/>
                  <a:pt x="3794091" y="866401"/>
                  <a:pt x="3805084" y="855408"/>
                </a:cubicBezTo>
                <a:cubicBezTo>
                  <a:pt x="3816077" y="844415"/>
                  <a:pt x="3839617" y="852798"/>
                  <a:pt x="3849329" y="840659"/>
                </a:cubicBezTo>
                <a:cubicBezTo>
                  <a:pt x="3923405" y="748064"/>
                  <a:pt x="3802238" y="802280"/>
                  <a:pt x="3908323" y="766917"/>
                </a:cubicBezTo>
                <a:cubicBezTo>
                  <a:pt x="3931668" y="731900"/>
                  <a:pt x="3954624" y="695693"/>
                  <a:pt x="3982065" y="663679"/>
                </a:cubicBezTo>
                <a:cubicBezTo>
                  <a:pt x="3995639" y="647843"/>
                  <a:pt x="4013505" y="635897"/>
                  <a:pt x="4026310" y="619433"/>
                </a:cubicBezTo>
                <a:cubicBezTo>
                  <a:pt x="4048075" y="591450"/>
                  <a:pt x="4085304" y="530943"/>
                  <a:pt x="4085304" y="530943"/>
                </a:cubicBezTo>
                <a:cubicBezTo>
                  <a:pt x="4090220" y="516195"/>
                  <a:pt x="4092502" y="500288"/>
                  <a:pt x="4100052" y="486698"/>
                </a:cubicBezTo>
                <a:cubicBezTo>
                  <a:pt x="4117268" y="455709"/>
                  <a:pt x="4159046" y="398208"/>
                  <a:pt x="4159046" y="398208"/>
                </a:cubicBezTo>
                <a:lnTo>
                  <a:pt x="4188542" y="309717"/>
                </a:lnTo>
                <a:cubicBezTo>
                  <a:pt x="4193458" y="294969"/>
                  <a:pt x="4199521" y="280554"/>
                  <a:pt x="4203291" y="265472"/>
                </a:cubicBezTo>
                <a:lnTo>
                  <a:pt x="4232787" y="147485"/>
                </a:lnTo>
                <a:cubicBezTo>
                  <a:pt x="4227871" y="108156"/>
                  <a:pt x="4244553" y="58959"/>
                  <a:pt x="4218039" y="29498"/>
                </a:cubicBezTo>
                <a:cubicBezTo>
                  <a:pt x="4190920" y="-635"/>
                  <a:pt x="4100052" y="1"/>
                  <a:pt x="4100052" y="1"/>
                </a:cubicBezTo>
                <a:lnTo>
                  <a:pt x="3215149" y="14750"/>
                </a:lnTo>
                <a:cubicBezTo>
                  <a:pt x="3164745" y="16301"/>
                  <a:pt x="3150830" y="14421"/>
                  <a:pt x="3097162" y="44246"/>
                </a:cubicBezTo>
                <a:cubicBezTo>
                  <a:pt x="3043494" y="74071"/>
                  <a:pt x="2955618" y="154983"/>
                  <a:pt x="2893142" y="193697"/>
                </a:cubicBezTo>
                <a:cubicBezTo>
                  <a:pt x="2830666" y="232411"/>
                  <a:pt x="2756291" y="270869"/>
                  <a:pt x="2722307" y="276533"/>
                </a:cubicBezTo>
                <a:cubicBezTo>
                  <a:pt x="2623575" y="281121"/>
                  <a:pt x="2398047" y="227987"/>
                  <a:pt x="2300749" y="221227"/>
                </a:cubicBezTo>
                <a:cubicBezTo>
                  <a:pt x="2203451" y="214467"/>
                  <a:pt x="2192594" y="231059"/>
                  <a:pt x="2138517" y="235975"/>
                </a:cubicBezTo>
                <a:cubicBezTo>
                  <a:pt x="1982217" y="275051"/>
                  <a:pt x="2214718" y="219438"/>
                  <a:pt x="1961536" y="265472"/>
                </a:cubicBezTo>
                <a:cubicBezTo>
                  <a:pt x="1946241" y="268253"/>
                  <a:pt x="1932467" y="276849"/>
                  <a:pt x="1917291" y="280221"/>
                </a:cubicBezTo>
                <a:cubicBezTo>
                  <a:pt x="1888099" y="286708"/>
                  <a:pt x="1858297" y="290053"/>
                  <a:pt x="1828800" y="294969"/>
                </a:cubicBezTo>
                <a:lnTo>
                  <a:pt x="1312607" y="280221"/>
                </a:lnTo>
                <a:cubicBezTo>
                  <a:pt x="977259" y="267323"/>
                  <a:pt x="1166459" y="253852"/>
                  <a:pt x="929149" y="280221"/>
                </a:cubicBezTo>
                <a:cubicBezTo>
                  <a:pt x="914401" y="285137"/>
                  <a:pt x="897839" y="286346"/>
                  <a:pt x="884904" y="294969"/>
                </a:cubicBezTo>
                <a:cubicBezTo>
                  <a:pt x="774428" y="368619"/>
                  <a:pt x="901616" y="318895"/>
                  <a:pt x="796413" y="353962"/>
                </a:cubicBezTo>
                <a:cubicBezTo>
                  <a:pt x="766916" y="383459"/>
                  <a:pt x="731062" y="407744"/>
                  <a:pt x="707923" y="442453"/>
                </a:cubicBezTo>
                <a:cubicBezTo>
                  <a:pt x="688258" y="471950"/>
                  <a:pt x="673996" y="505876"/>
                  <a:pt x="648929" y="530943"/>
                </a:cubicBezTo>
                <a:cubicBezTo>
                  <a:pt x="610752" y="569120"/>
                  <a:pt x="563334" y="610753"/>
                  <a:pt x="545691" y="663679"/>
                </a:cubicBezTo>
                <a:cubicBezTo>
                  <a:pt x="498208" y="806121"/>
                  <a:pt x="574354" y="584645"/>
                  <a:pt x="501446" y="766917"/>
                </a:cubicBezTo>
                <a:cubicBezTo>
                  <a:pt x="489899" y="795786"/>
                  <a:pt x="481781" y="825911"/>
                  <a:pt x="471949" y="855408"/>
                </a:cubicBezTo>
                <a:lnTo>
                  <a:pt x="457200" y="899653"/>
                </a:lnTo>
                <a:cubicBezTo>
                  <a:pt x="452284" y="914401"/>
                  <a:pt x="451075" y="930963"/>
                  <a:pt x="442452" y="943898"/>
                </a:cubicBezTo>
                <a:lnTo>
                  <a:pt x="412955" y="988143"/>
                </a:lnTo>
                <a:cubicBezTo>
                  <a:pt x="407344" y="1016198"/>
                  <a:pt x="398577" y="1075892"/>
                  <a:pt x="383458" y="1106130"/>
                </a:cubicBezTo>
                <a:cubicBezTo>
                  <a:pt x="375531" y="1121984"/>
                  <a:pt x="361889" y="1134521"/>
                  <a:pt x="353962" y="1150375"/>
                </a:cubicBezTo>
                <a:cubicBezTo>
                  <a:pt x="337104" y="1184091"/>
                  <a:pt x="332881" y="1234699"/>
                  <a:pt x="324465" y="1268362"/>
                </a:cubicBezTo>
                <a:cubicBezTo>
                  <a:pt x="320695" y="1283444"/>
                  <a:pt x="317430" y="1299110"/>
                  <a:pt x="309717" y="1312608"/>
                </a:cubicBezTo>
                <a:cubicBezTo>
                  <a:pt x="297522" y="1333950"/>
                  <a:pt x="280220" y="1351937"/>
                  <a:pt x="265471" y="1371601"/>
                </a:cubicBezTo>
                <a:lnTo>
                  <a:pt x="235975" y="1460092"/>
                </a:lnTo>
                <a:cubicBezTo>
                  <a:pt x="231059" y="1474840"/>
                  <a:pt x="229850" y="1491402"/>
                  <a:pt x="221226" y="1504337"/>
                </a:cubicBezTo>
                <a:lnTo>
                  <a:pt x="191729" y="1548582"/>
                </a:lnTo>
                <a:cubicBezTo>
                  <a:pt x="156362" y="1654686"/>
                  <a:pt x="199279" y="1522162"/>
                  <a:pt x="162233" y="1651821"/>
                </a:cubicBezTo>
                <a:cubicBezTo>
                  <a:pt x="157962" y="1666769"/>
                  <a:pt x="151755" y="1681118"/>
                  <a:pt x="147484" y="1696066"/>
                </a:cubicBezTo>
                <a:cubicBezTo>
                  <a:pt x="141915" y="1715556"/>
                  <a:pt x="140721" y="1736428"/>
                  <a:pt x="132736" y="1755059"/>
                </a:cubicBezTo>
                <a:cubicBezTo>
                  <a:pt x="125754" y="1771351"/>
                  <a:pt x="113071" y="1784556"/>
                  <a:pt x="103239" y="1799304"/>
                </a:cubicBezTo>
                <a:cubicBezTo>
                  <a:pt x="98323" y="1823885"/>
                  <a:pt x="94571" y="1848727"/>
                  <a:pt x="88491" y="1873046"/>
                </a:cubicBezTo>
                <a:cubicBezTo>
                  <a:pt x="84720" y="1888128"/>
                  <a:pt x="77115" y="1902116"/>
                  <a:pt x="73742" y="1917292"/>
                </a:cubicBezTo>
                <a:cubicBezTo>
                  <a:pt x="67255" y="1946483"/>
                  <a:pt x="63910" y="1976285"/>
                  <a:pt x="58994" y="2005782"/>
                </a:cubicBezTo>
                <a:cubicBezTo>
                  <a:pt x="33513" y="2362519"/>
                  <a:pt x="59318" y="2092003"/>
                  <a:pt x="29497" y="2300750"/>
                </a:cubicBezTo>
                <a:cubicBezTo>
                  <a:pt x="6480" y="2461869"/>
                  <a:pt x="27306" y="2368513"/>
                  <a:pt x="0" y="2477730"/>
                </a:cubicBezTo>
                <a:cubicBezTo>
                  <a:pt x="4916" y="2546556"/>
                  <a:pt x="6687" y="2615679"/>
                  <a:pt x="14749" y="2684208"/>
                </a:cubicBezTo>
                <a:cubicBezTo>
                  <a:pt x="16565" y="2699648"/>
                  <a:pt x="27442" y="2713043"/>
                  <a:pt x="29497" y="2728453"/>
                </a:cubicBezTo>
                <a:cubicBezTo>
                  <a:pt x="50182" y="2883585"/>
                  <a:pt x="31005" y="2867214"/>
                  <a:pt x="58994" y="2979175"/>
                </a:cubicBezTo>
                <a:cubicBezTo>
                  <a:pt x="62764" y="2994257"/>
                  <a:pt x="66192" y="3009831"/>
                  <a:pt x="73742" y="3023421"/>
                </a:cubicBezTo>
                <a:cubicBezTo>
                  <a:pt x="90958" y="3054411"/>
                  <a:pt x="116882" y="3080203"/>
                  <a:pt x="132736" y="3111911"/>
                </a:cubicBezTo>
                <a:cubicBezTo>
                  <a:pt x="152922" y="3152283"/>
                  <a:pt x="157838" y="3186504"/>
                  <a:pt x="206478" y="3200401"/>
                </a:cubicBezTo>
                <a:cubicBezTo>
                  <a:pt x="225386" y="3205803"/>
                  <a:pt x="245807" y="3200401"/>
                  <a:pt x="265471" y="320040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7" dirty="0"/>
          </a:p>
        </p:txBody>
      </p:sp>
      <p:sp>
        <p:nvSpPr>
          <p:cNvPr id="6" name="Title 1">
            <a:extLst>
              <a:ext uri="{FF2B5EF4-FFF2-40B4-BE49-F238E27FC236}">
                <a16:creationId xmlns:a16="http://schemas.microsoft.com/office/drawing/2014/main" id="{F3FE8745-F496-4CC0-BC6E-B2EF5B76A2CA}"/>
              </a:ext>
            </a:extLst>
          </p:cNvPr>
          <p:cNvSpPr txBox="1">
            <a:spLocks/>
          </p:cNvSpPr>
          <p:nvPr/>
        </p:nvSpPr>
        <p:spPr>
          <a:xfrm>
            <a:off x="0" y="0"/>
            <a:ext cx="9144000" cy="71935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n w="12700">
                  <a:solidFill>
                    <a:schemeClr val="tx1"/>
                  </a:solidFill>
                </a:ln>
                <a:solidFill>
                  <a:srgbClr val="FFC000"/>
                </a:solidFill>
                <a:latin typeface="Open Sans" panose="020B0606030504020204" pitchFamily="34" charset="0"/>
                <a:ea typeface="Open Sans" panose="020B0606030504020204" pitchFamily="34" charset="0"/>
                <a:cs typeface="Open Sans" panose="020B0606030504020204" pitchFamily="34" charset="0"/>
              </a:rPr>
              <a:t>WVDOT CORS Network</a:t>
            </a:r>
          </a:p>
        </p:txBody>
      </p:sp>
    </p:spTree>
    <p:extLst>
      <p:ext uri="{BB962C8B-B14F-4D97-AF65-F5344CB8AC3E}">
        <p14:creationId xmlns:p14="http://schemas.microsoft.com/office/powerpoint/2010/main" val="360195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NCN in WV">
            <a:extLst>
              <a:ext uri="{FF2B5EF4-FFF2-40B4-BE49-F238E27FC236}">
                <a16:creationId xmlns:a16="http://schemas.microsoft.com/office/drawing/2014/main" id="{77A0B12E-FF03-48E9-A684-69A6C79BC7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6906"/>
          <a:stretch/>
        </p:blipFill>
        <p:spPr>
          <a:xfrm>
            <a:off x="-25469" y="0"/>
            <a:ext cx="9169469" cy="6857999"/>
          </a:xfrm>
          <a:prstGeom prst="rect">
            <a:avLst/>
          </a:prstGeom>
        </p:spPr>
      </p:pic>
      <p:sp>
        <p:nvSpPr>
          <p:cNvPr id="12" name="Title 1">
            <a:extLst>
              <a:ext uri="{FF2B5EF4-FFF2-40B4-BE49-F238E27FC236}">
                <a16:creationId xmlns:a16="http://schemas.microsoft.com/office/drawing/2014/main" id="{FD92AF23-9B13-422C-9B8D-FEE28159E670}"/>
              </a:ext>
            </a:extLst>
          </p:cNvPr>
          <p:cNvSpPr txBox="1">
            <a:spLocks/>
          </p:cNvSpPr>
          <p:nvPr/>
        </p:nvSpPr>
        <p:spPr>
          <a:xfrm>
            <a:off x="0" y="0"/>
            <a:ext cx="9144000" cy="71935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100" b="1" dirty="0">
                <a:ln w="12700">
                  <a:solidFill>
                    <a:schemeClr val="tx1"/>
                  </a:solidFill>
                </a:ln>
                <a:solidFill>
                  <a:srgbClr val="FFC000"/>
                </a:solidFill>
                <a:latin typeface="Open Sans" panose="020B0606030504020204" pitchFamily="34" charset="0"/>
                <a:ea typeface="Open Sans" panose="020B0606030504020204" pitchFamily="34" charset="0"/>
                <a:cs typeface="Open Sans" panose="020B0606030504020204" pitchFamily="34" charset="0"/>
              </a:rPr>
              <a:t>NOAA CORS Network (NCN) in WV</a:t>
            </a:r>
          </a:p>
        </p:txBody>
      </p:sp>
    </p:spTree>
    <p:extLst>
      <p:ext uri="{BB962C8B-B14F-4D97-AF65-F5344CB8AC3E}">
        <p14:creationId xmlns:p14="http://schemas.microsoft.com/office/powerpoint/2010/main" val="760570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H CORS in WV">
            <a:extLst>
              <a:ext uri="{FF2B5EF4-FFF2-40B4-BE49-F238E27FC236}">
                <a16:creationId xmlns:a16="http://schemas.microsoft.com/office/drawing/2014/main" id="{6AE3586B-E85D-41E5-9435-0D9B01F70740}"/>
              </a:ext>
            </a:extLst>
          </p:cNvPr>
          <p:cNvSpPr>
            <a:spLocks noChangeAspect="1"/>
          </p:cNvSpPr>
          <p:nvPr/>
        </p:nvSpPr>
        <p:spPr>
          <a:xfrm>
            <a:off x="-13590" y="10997"/>
            <a:ext cx="9157590" cy="6761827"/>
          </a:xfrm>
          <a:prstGeom prst="rect">
            <a:avLst/>
          </a:prstGeom>
          <a:blipFill dpi="0" rotWithShape="1">
            <a:blip r:embed="rId2" cstate="email">
              <a:alphaModFix amt="79000"/>
              <a:extLst>
                <a:ext uri="{28A0092B-C50C-407E-A947-70E740481C1C}">
                  <a14:useLocalDpi xmlns:a14="http://schemas.microsoft.com/office/drawing/2010/main"/>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342934" fontAlgn="base">
              <a:spcBef>
                <a:spcPct val="0"/>
              </a:spcBef>
              <a:spcAft>
                <a:spcPct val="0"/>
              </a:spcAft>
              <a:buClrTx/>
              <a:defRPr/>
            </a:pPr>
            <a:endParaRPr lang="en-US" sz="1350" kern="1200">
              <a:solidFill>
                <a:prstClr val="white"/>
              </a:solidFill>
              <a:latin typeface="Calibri"/>
            </a:endParaRPr>
          </a:p>
        </p:txBody>
      </p:sp>
      <p:sp>
        <p:nvSpPr>
          <p:cNvPr id="5" name="Freeform: Shape 4">
            <a:extLst>
              <a:ext uri="{FF2B5EF4-FFF2-40B4-BE49-F238E27FC236}">
                <a16:creationId xmlns:a16="http://schemas.microsoft.com/office/drawing/2014/main" id="{EF33BDD3-BC72-4F46-B70E-86AEE341E532}"/>
              </a:ext>
            </a:extLst>
          </p:cNvPr>
          <p:cNvSpPr/>
          <p:nvPr/>
        </p:nvSpPr>
        <p:spPr>
          <a:xfrm>
            <a:off x="2026588" y="3539613"/>
            <a:ext cx="2545412" cy="2174514"/>
          </a:xfrm>
          <a:custGeom>
            <a:avLst/>
            <a:gdLst>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684207 w 4233527"/>
              <a:gd name="connsiteY58" fmla="*/ 1622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93142 w 4233527"/>
              <a:gd name="connsiteY57" fmla="*/ 19369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93142 w 4233527"/>
              <a:gd name="connsiteY56" fmla="*/ 193697 h 3406879"/>
              <a:gd name="connsiteX57" fmla="*/ 2722307 w 4233527"/>
              <a:gd name="connsiteY57" fmla="*/ 276533 h 3406879"/>
              <a:gd name="connsiteX58" fmla="*/ 2403987 w 4233527"/>
              <a:gd name="connsiteY58" fmla="*/ 206479 h 3406879"/>
              <a:gd name="connsiteX59" fmla="*/ 2300749 w 4233527"/>
              <a:gd name="connsiteY59" fmla="*/ 221227 h 3406879"/>
              <a:gd name="connsiteX60" fmla="*/ 2138517 w 4233527"/>
              <a:gd name="connsiteY60" fmla="*/ 235975 h 3406879"/>
              <a:gd name="connsiteX61" fmla="*/ 1961536 w 4233527"/>
              <a:gd name="connsiteY61" fmla="*/ 265472 h 3406879"/>
              <a:gd name="connsiteX62" fmla="*/ 1917291 w 4233527"/>
              <a:gd name="connsiteY62" fmla="*/ 280221 h 3406879"/>
              <a:gd name="connsiteX63" fmla="*/ 1828800 w 4233527"/>
              <a:gd name="connsiteY63" fmla="*/ 294969 h 3406879"/>
              <a:gd name="connsiteX64" fmla="*/ 1312607 w 4233527"/>
              <a:gd name="connsiteY64" fmla="*/ 280221 h 3406879"/>
              <a:gd name="connsiteX65" fmla="*/ 929149 w 4233527"/>
              <a:gd name="connsiteY65" fmla="*/ 280221 h 3406879"/>
              <a:gd name="connsiteX66" fmla="*/ 884904 w 4233527"/>
              <a:gd name="connsiteY66" fmla="*/ 294969 h 3406879"/>
              <a:gd name="connsiteX67" fmla="*/ 796413 w 4233527"/>
              <a:gd name="connsiteY67" fmla="*/ 353962 h 3406879"/>
              <a:gd name="connsiteX68" fmla="*/ 707923 w 4233527"/>
              <a:gd name="connsiteY68" fmla="*/ 442453 h 3406879"/>
              <a:gd name="connsiteX69" fmla="*/ 648929 w 4233527"/>
              <a:gd name="connsiteY69" fmla="*/ 530943 h 3406879"/>
              <a:gd name="connsiteX70" fmla="*/ 545691 w 4233527"/>
              <a:gd name="connsiteY70" fmla="*/ 663679 h 3406879"/>
              <a:gd name="connsiteX71" fmla="*/ 501446 w 4233527"/>
              <a:gd name="connsiteY71" fmla="*/ 766917 h 3406879"/>
              <a:gd name="connsiteX72" fmla="*/ 471949 w 4233527"/>
              <a:gd name="connsiteY72" fmla="*/ 855408 h 3406879"/>
              <a:gd name="connsiteX73" fmla="*/ 457200 w 4233527"/>
              <a:gd name="connsiteY73" fmla="*/ 899653 h 3406879"/>
              <a:gd name="connsiteX74" fmla="*/ 442452 w 4233527"/>
              <a:gd name="connsiteY74" fmla="*/ 943898 h 3406879"/>
              <a:gd name="connsiteX75" fmla="*/ 412955 w 4233527"/>
              <a:gd name="connsiteY75" fmla="*/ 988143 h 3406879"/>
              <a:gd name="connsiteX76" fmla="*/ 383458 w 4233527"/>
              <a:gd name="connsiteY76" fmla="*/ 1106130 h 3406879"/>
              <a:gd name="connsiteX77" fmla="*/ 353962 w 4233527"/>
              <a:gd name="connsiteY77" fmla="*/ 1150375 h 3406879"/>
              <a:gd name="connsiteX78" fmla="*/ 324465 w 4233527"/>
              <a:gd name="connsiteY78" fmla="*/ 1268362 h 3406879"/>
              <a:gd name="connsiteX79" fmla="*/ 309717 w 4233527"/>
              <a:gd name="connsiteY79" fmla="*/ 1312608 h 3406879"/>
              <a:gd name="connsiteX80" fmla="*/ 265471 w 4233527"/>
              <a:gd name="connsiteY80" fmla="*/ 1371601 h 3406879"/>
              <a:gd name="connsiteX81" fmla="*/ 235975 w 4233527"/>
              <a:gd name="connsiteY81" fmla="*/ 1460092 h 3406879"/>
              <a:gd name="connsiteX82" fmla="*/ 221226 w 4233527"/>
              <a:gd name="connsiteY82" fmla="*/ 1504337 h 3406879"/>
              <a:gd name="connsiteX83" fmla="*/ 191729 w 4233527"/>
              <a:gd name="connsiteY83" fmla="*/ 1548582 h 3406879"/>
              <a:gd name="connsiteX84" fmla="*/ 162233 w 4233527"/>
              <a:gd name="connsiteY84" fmla="*/ 1651821 h 3406879"/>
              <a:gd name="connsiteX85" fmla="*/ 147484 w 4233527"/>
              <a:gd name="connsiteY85" fmla="*/ 1696066 h 3406879"/>
              <a:gd name="connsiteX86" fmla="*/ 132736 w 4233527"/>
              <a:gd name="connsiteY86" fmla="*/ 1755059 h 3406879"/>
              <a:gd name="connsiteX87" fmla="*/ 103239 w 4233527"/>
              <a:gd name="connsiteY87" fmla="*/ 1799304 h 3406879"/>
              <a:gd name="connsiteX88" fmla="*/ 88491 w 4233527"/>
              <a:gd name="connsiteY88" fmla="*/ 1873046 h 3406879"/>
              <a:gd name="connsiteX89" fmla="*/ 73742 w 4233527"/>
              <a:gd name="connsiteY89" fmla="*/ 1917292 h 3406879"/>
              <a:gd name="connsiteX90" fmla="*/ 58994 w 4233527"/>
              <a:gd name="connsiteY90" fmla="*/ 2005782 h 3406879"/>
              <a:gd name="connsiteX91" fmla="*/ 29497 w 4233527"/>
              <a:gd name="connsiteY91" fmla="*/ 2300750 h 3406879"/>
              <a:gd name="connsiteX92" fmla="*/ 0 w 4233527"/>
              <a:gd name="connsiteY92" fmla="*/ 2477730 h 3406879"/>
              <a:gd name="connsiteX93" fmla="*/ 14749 w 4233527"/>
              <a:gd name="connsiteY93" fmla="*/ 2684208 h 3406879"/>
              <a:gd name="connsiteX94" fmla="*/ 29497 w 4233527"/>
              <a:gd name="connsiteY94" fmla="*/ 2728453 h 3406879"/>
              <a:gd name="connsiteX95" fmla="*/ 58994 w 4233527"/>
              <a:gd name="connsiteY95" fmla="*/ 2979175 h 3406879"/>
              <a:gd name="connsiteX96" fmla="*/ 73742 w 4233527"/>
              <a:gd name="connsiteY96" fmla="*/ 3023421 h 3406879"/>
              <a:gd name="connsiteX97" fmla="*/ 132736 w 4233527"/>
              <a:gd name="connsiteY97" fmla="*/ 3111911 h 3406879"/>
              <a:gd name="connsiteX98" fmla="*/ 206478 w 4233527"/>
              <a:gd name="connsiteY98" fmla="*/ 3200401 h 3406879"/>
              <a:gd name="connsiteX99" fmla="*/ 265471 w 4233527"/>
              <a:gd name="connsiteY99" fmla="*/ 3200401 h 3406879"/>
              <a:gd name="connsiteX100" fmla="*/ 457200 w 4233527"/>
              <a:gd name="connsiteY100"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403987 w 4233527"/>
              <a:gd name="connsiteY57" fmla="*/ 206479 h 3406879"/>
              <a:gd name="connsiteX58" fmla="*/ 2300749 w 4233527"/>
              <a:gd name="connsiteY58" fmla="*/ 221227 h 3406879"/>
              <a:gd name="connsiteX59" fmla="*/ 2138517 w 4233527"/>
              <a:gd name="connsiteY59" fmla="*/ 235975 h 3406879"/>
              <a:gd name="connsiteX60" fmla="*/ 1961536 w 4233527"/>
              <a:gd name="connsiteY60" fmla="*/ 265472 h 3406879"/>
              <a:gd name="connsiteX61" fmla="*/ 1917291 w 4233527"/>
              <a:gd name="connsiteY61" fmla="*/ 280221 h 3406879"/>
              <a:gd name="connsiteX62" fmla="*/ 1828800 w 4233527"/>
              <a:gd name="connsiteY62" fmla="*/ 294969 h 3406879"/>
              <a:gd name="connsiteX63" fmla="*/ 1312607 w 4233527"/>
              <a:gd name="connsiteY63" fmla="*/ 280221 h 3406879"/>
              <a:gd name="connsiteX64" fmla="*/ 929149 w 4233527"/>
              <a:gd name="connsiteY64" fmla="*/ 280221 h 3406879"/>
              <a:gd name="connsiteX65" fmla="*/ 884904 w 4233527"/>
              <a:gd name="connsiteY65" fmla="*/ 294969 h 3406879"/>
              <a:gd name="connsiteX66" fmla="*/ 796413 w 4233527"/>
              <a:gd name="connsiteY66" fmla="*/ 353962 h 3406879"/>
              <a:gd name="connsiteX67" fmla="*/ 707923 w 4233527"/>
              <a:gd name="connsiteY67" fmla="*/ 442453 h 3406879"/>
              <a:gd name="connsiteX68" fmla="*/ 648929 w 4233527"/>
              <a:gd name="connsiteY68" fmla="*/ 530943 h 3406879"/>
              <a:gd name="connsiteX69" fmla="*/ 545691 w 4233527"/>
              <a:gd name="connsiteY69" fmla="*/ 663679 h 3406879"/>
              <a:gd name="connsiteX70" fmla="*/ 501446 w 4233527"/>
              <a:gd name="connsiteY70" fmla="*/ 766917 h 3406879"/>
              <a:gd name="connsiteX71" fmla="*/ 471949 w 4233527"/>
              <a:gd name="connsiteY71" fmla="*/ 855408 h 3406879"/>
              <a:gd name="connsiteX72" fmla="*/ 457200 w 4233527"/>
              <a:gd name="connsiteY72" fmla="*/ 899653 h 3406879"/>
              <a:gd name="connsiteX73" fmla="*/ 442452 w 4233527"/>
              <a:gd name="connsiteY73" fmla="*/ 943898 h 3406879"/>
              <a:gd name="connsiteX74" fmla="*/ 412955 w 4233527"/>
              <a:gd name="connsiteY74" fmla="*/ 988143 h 3406879"/>
              <a:gd name="connsiteX75" fmla="*/ 383458 w 4233527"/>
              <a:gd name="connsiteY75" fmla="*/ 1106130 h 3406879"/>
              <a:gd name="connsiteX76" fmla="*/ 353962 w 4233527"/>
              <a:gd name="connsiteY76" fmla="*/ 1150375 h 3406879"/>
              <a:gd name="connsiteX77" fmla="*/ 324465 w 4233527"/>
              <a:gd name="connsiteY77" fmla="*/ 1268362 h 3406879"/>
              <a:gd name="connsiteX78" fmla="*/ 309717 w 4233527"/>
              <a:gd name="connsiteY78" fmla="*/ 1312608 h 3406879"/>
              <a:gd name="connsiteX79" fmla="*/ 265471 w 4233527"/>
              <a:gd name="connsiteY79" fmla="*/ 1371601 h 3406879"/>
              <a:gd name="connsiteX80" fmla="*/ 235975 w 4233527"/>
              <a:gd name="connsiteY80" fmla="*/ 1460092 h 3406879"/>
              <a:gd name="connsiteX81" fmla="*/ 221226 w 4233527"/>
              <a:gd name="connsiteY81" fmla="*/ 1504337 h 3406879"/>
              <a:gd name="connsiteX82" fmla="*/ 191729 w 4233527"/>
              <a:gd name="connsiteY82" fmla="*/ 1548582 h 3406879"/>
              <a:gd name="connsiteX83" fmla="*/ 162233 w 4233527"/>
              <a:gd name="connsiteY83" fmla="*/ 1651821 h 3406879"/>
              <a:gd name="connsiteX84" fmla="*/ 147484 w 4233527"/>
              <a:gd name="connsiteY84" fmla="*/ 1696066 h 3406879"/>
              <a:gd name="connsiteX85" fmla="*/ 132736 w 4233527"/>
              <a:gd name="connsiteY85" fmla="*/ 1755059 h 3406879"/>
              <a:gd name="connsiteX86" fmla="*/ 103239 w 4233527"/>
              <a:gd name="connsiteY86" fmla="*/ 1799304 h 3406879"/>
              <a:gd name="connsiteX87" fmla="*/ 88491 w 4233527"/>
              <a:gd name="connsiteY87" fmla="*/ 1873046 h 3406879"/>
              <a:gd name="connsiteX88" fmla="*/ 73742 w 4233527"/>
              <a:gd name="connsiteY88" fmla="*/ 1917292 h 3406879"/>
              <a:gd name="connsiteX89" fmla="*/ 58994 w 4233527"/>
              <a:gd name="connsiteY89" fmla="*/ 2005782 h 3406879"/>
              <a:gd name="connsiteX90" fmla="*/ 29497 w 4233527"/>
              <a:gd name="connsiteY90" fmla="*/ 2300750 h 3406879"/>
              <a:gd name="connsiteX91" fmla="*/ 0 w 4233527"/>
              <a:gd name="connsiteY91" fmla="*/ 2477730 h 3406879"/>
              <a:gd name="connsiteX92" fmla="*/ 14749 w 4233527"/>
              <a:gd name="connsiteY92" fmla="*/ 2684208 h 3406879"/>
              <a:gd name="connsiteX93" fmla="*/ 29497 w 4233527"/>
              <a:gd name="connsiteY93" fmla="*/ 2728453 h 3406879"/>
              <a:gd name="connsiteX94" fmla="*/ 58994 w 4233527"/>
              <a:gd name="connsiteY94" fmla="*/ 2979175 h 3406879"/>
              <a:gd name="connsiteX95" fmla="*/ 73742 w 4233527"/>
              <a:gd name="connsiteY95" fmla="*/ 3023421 h 3406879"/>
              <a:gd name="connsiteX96" fmla="*/ 132736 w 4233527"/>
              <a:gd name="connsiteY96" fmla="*/ 3111911 h 3406879"/>
              <a:gd name="connsiteX97" fmla="*/ 206478 w 4233527"/>
              <a:gd name="connsiteY97" fmla="*/ 3200401 h 3406879"/>
              <a:gd name="connsiteX98" fmla="*/ 265471 w 4233527"/>
              <a:gd name="connsiteY98" fmla="*/ 3200401 h 3406879"/>
              <a:gd name="connsiteX99" fmla="*/ 457200 w 4233527"/>
              <a:gd name="connsiteY99"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300749 w 4233527"/>
              <a:gd name="connsiteY57" fmla="*/ 221227 h 3406879"/>
              <a:gd name="connsiteX58" fmla="*/ 2138517 w 4233527"/>
              <a:gd name="connsiteY58" fmla="*/ 235975 h 3406879"/>
              <a:gd name="connsiteX59" fmla="*/ 1961536 w 4233527"/>
              <a:gd name="connsiteY59" fmla="*/ 265472 h 3406879"/>
              <a:gd name="connsiteX60" fmla="*/ 1917291 w 4233527"/>
              <a:gd name="connsiteY60" fmla="*/ 280221 h 3406879"/>
              <a:gd name="connsiteX61" fmla="*/ 1828800 w 4233527"/>
              <a:gd name="connsiteY61" fmla="*/ 294969 h 3406879"/>
              <a:gd name="connsiteX62" fmla="*/ 1312607 w 4233527"/>
              <a:gd name="connsiteY62" fmla="*/ 280221 h 3406879"/>
              <a:gd name="connsiteX63" fmla="*/ 929149 w 4233527"/>
              <a:gd name="connsiteY63" fmla="*/ 280221 h 3406879"/>
              <a:gd name="connsiteX64" fmla="*/ 884904 w 4233527"/>
              <a:gd name="connsiteY64" fmla="*/ 294969 h 3406879"/>
              <a:gd name="connsiteX65" fmla="*/ 796413 w 4233527"/>
              <a:gd name="connsiteY65" fmla="*/ 353962 h 3406879"/>
              <a:gd name="connsiteX66" fmla="*/ 707923 w 4233527"/>
              <a:gd name="connsiteY66" fmla="*/ 442453 h 3406879"/>
              <a:gd name="connsiteX67" fmla="*/ 648929 w 4233527"/>
              <a:gd name="connsiteY67" fmla="*/ 530943 h 3406879"/>
              <a:gd name="connsiteX68" fmla="*/ 545691 w 4233527"/>
              <a:gd name="connsiteY68" fmla="*/ 663679 h 3406879"/>
              <a:gd name="connsiteX69" fmla="*/ 501446 w 4233527"/>
              <a:gd name="connsiteY69" fmla="*/ 766917 h 3406879"/>
              <a:gd name="connsiteX70" fmla="*/ 471949 w 4233527"/>
              <a:gd name="connsiteY70" fmla="*/ 855408 h 3406879"/>
              <a:gd name="connsiteX71" fmla="*/ 457200 w 4233527"/>
              <a:gd name="connsiteY71" fmla="*/ 899653 h 3406879"/>
              <a:gd name="connsiteX72" fmla="*/ 442452 w 4233527"/>
              <a:gd name="connsiteY72" fmla="*/ 943898 h 3406879"/>
              <a:gd name="connsiteX73" fmla="*/ 412955 w 4233527"/>
              <a:gd name="connsiteY73" fmla="*/ 988143 h 3406879"/>
              <a:gd name="connsiteX74" fmla="*/ 383458 w 4233527"/>
              <a:gd name="connsiteY74" fmla="*/ 1106130 h 3406879"/>
              <a:gd name="connsiteX75" fmla="*/ 353962 w 4233527"/>
              <a:gd name="connsiteY75" fmla="*/ 1150375 h 3406879"/>
              <a:gd name="connsiteX76" fmla="*/ 324465 w 4233527"/>
              <a:gd name="connsiteY76" fmla="*/ 1268362 h 3406879"/>
              <a:gd name="connsiteX77" fmla="*/ 309717 w 4233527"/>
              <a:gd name="connsiteY77" fmla="*/ 1312608 h 3406879"/>
              <a:gd name="connsiteX78" fmla="*/ 265471 w 4233527"/>
              <a:gd name="connsiteY78" fmla="*/ 1371601 h 3406879"/>
              <a:gd name="connsiteX79" fmla="*/ 235975 w 4233527"/>
              <a:gd name="connsiteY79" fmla="*/ 1460092 h 3406879"/>
              <a:gd name="connsiteX80" fmla="*/ 221226 w 4233527"/>
              <a:gd name="connsiteY80" fmla="*/ 1504337 h 3406879"/>
              <a:gd name="connsiteX81" fmla="*/ 191729 w 4233527"/>
              <a:gd name="connsiteY81" fmla="*/ 1548582 h 3406879"/>
              <a:gd name="connsiteX82" fmla="*/ 162233 w 4233527"/>
              <a:gd name="connsiteY82" fmla="*/ 1651821 h 3406879"/>
              <a:gd name="connsiteX83" fmla="*/ 147484 w 4233527"/>
              <a:gd name="connsiteY83" fmla="*/ 1696066 h 3406879"/>
              <a:gd name="connsiteX84" fmla="*/ 132736 w 4233527"/>
              <a:gd name="connsiteY84" fmla="*/ 1755059 h 3406879"/>
              <a:gd name="connsiteX85" fmla="*/ 103239 w 4233527"/>
              <a:gd name="connsiteY85" fmla="*/ 1799304 h 3406879"/>
              <a:gd name="connsiteX86" fmla="*/ 88491 w 4233527"/>
              <a:gd name="connsiteY86" fmla="*/ 1873046 h 3406879"/>
              <a:gd name="connsiteX87" fmla="*/ 73742 w 4233527"/>
              <a:gd name="connsiteY87" fmla="*/ 1917292 h 3406879"/>
              <a:gd name="connsiteX88" fmla="*/ 58994 w 4233527"/>
              <a:gd name="connsiteY88" fmla="*/ 2005782 h 3406879"/>
              <a:gd name="connsiteX89" fmla="*/ 29497 w 4233527"/>
              <a:gd name="connsiteY89" fmla="*/ 2300750 h 3406879"/>
              <a:gd name="connsiteX90" fmla="*/ 0 w 4233527"/>
              <a:gd name="connsiteY90" fmla="*/ 2477730 h 3406879"/>
              <a:gd name="connsiteX91" fmla="*/ 14749 w 4233527"/>
              <a:gd name="connsiteY91" fmla="*/ 2684208 h 3406879"/>
              <a:gd name="connsiteX92" fmla="*/ 29497 w 4233527"/>
              <a:gd name="connsiteY92" fmla="*/ 2728453 h 3406879"/>
              <a:gd name="connsiteX93" fmla="*/ 58994 w 4233527"/>
              <a:gd name="connsiteY93" fmla="*/ 2979175 h 3406879"/>
              <a:gd name="connsiteX94" fmla="*/ 73742 w 4233527"/>
              <a:gd name="connsiteY94" fmla="*/ 3023421 h 3406879"/>
              <a:gd name="connsiteX95" fmla="*/ 132736 w 4233527"/>
              <a:gd name="connsiteY95" fmla="*/ 3111911 h 3406879"/>
              <a:gd name="connsiteX96" fmla="*/ 206478 w 4233527"/>
              <a:gd name="connsiteY96" fmla="*/ 3200401 h 3406879"/>
              <a:gd name="connsiteX97" fmla="*/ 265471 w 4233527"/>
              <a:gd name="connsiteY97" fmla="*/ 3200401 h 3406879"/>
              <a:gd name="connsiteX98" fmla="*/ 457200 w 4233527"/>
              <a:gd name="connsiteY98" fmla="*/ 3406879 h 3406879"/>
              <a:gd name="connsiteX0" fmla="*/ 206478 w 4233527"/>
              <a:gd name="connsiteY0" fmla="*/ 3303640 h 3303640"/>
              <a:gd name="connsiteX1" fmla="*/ 206478 w 4233527"/>
              <a:gd name="connsiteY1" fmla="*/ 330364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06478 w 4233527"/>
              <a:gd name="connsiteY0" fmla="*/ 3303640 h 3303640"/>
              <a:gd name="connsiteX1" fmla="*/ 297918 w 4233527"/>
              <a:gd name="connsiteY1" fmla="*/ 315632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97918 w 4233527"/>
              <a:gd name="connsiteY0" fmla="*/ 3156320 h 3202801"/>
              <a:gd name="connsiteX1" fmla="*/ 1106129 w 4233527"/>
              <a:gd name="connsiteY1" fmla="*/ 2934930 h 3202801"/>
              <a:gd name="connsiteX2" fmla="*/ 1194620 w 4233527"/>
              <a:gd name="connsiteY2" fmla="*/ 2905433 h 3202801"/>
              <a:gd name="connsiteX3" fmla="*/ 1283110 w 4233527"/>
              <a:gd name="connsiteY3" fmla="*/ 2846440 h 3202801"/>
              <a:gd name="connsiteX4" fmla="*/ 1401097 w 4233527"/>
              <a:gd name="connsiteY4" fmla="*/ 2743201 h 3202801"/>
              <a:gd name="connsiteX5" fmla="*/ 1445342 w 4233527"/>
              <a:gd name="connsiteY5" fmla="*/ 2713704 h 3202801"/>
              <a:gd name="connsiteX6" fmla="*/ 1474839 w 4233527"/>
              <a:gd name="connsiteY6" fmla="*/ 2669459 h 3202801"/>
              <a:gd name="connsiteX7" fmla="*/ 1563329 w 4233527"/>
              <a:gd name="connsiteY7" fmla="*/ 2610466 h 3202801"/>
              <a:gd name="connsiteX8" fmla="*/ 1607575 w 4233527"/>
              <a:gd name="connsiteY8" fmla="*/ 2580969 h 3202801"/>
              <a:gd name="connsiteX9" fmla="*/ 1696065 w 4233527"/>
              <a:gd name="connsiteY9" fmla="*/ 2492479 h 3202801"/>
              <a:gd name="connsiteX10" fmla="*/ 1740310 w 4233527"/>
              <a:gd name="connsiteY10" fmla="*/ 2448233 h 3202801"/>
              <a:gd name="connsiteX11" fmla="*/ 1799304 w 4233527"/>
              <a:gd name="connsiteY11" fmla="*/ 2374492 h 3202801"/>
              <a:gd name="connsiteX12" fmla="*/ 1902542 w 4233527"/>
              <a:gd name="connsiteY12" fmla="*/ 2256504 h 3202801"/>
              <a:gd name="connsiteX13" fmla="*/ 1961536 w 4233527"/>
              <a:gd name="connsiteY13" fmla="*/ 2182762 h 3202801"/>
              <a:gd name="connsiteX14" fmla="*/ 1976284 w 4233527"/>
              <a:gd name="connsiteY14" fmla="*/ 2138517 h 3202801"/>
              <a:gd name="connsiteX15" fmla="*/ 2064775 w 4233527"/>
              <a:gd name="connsiteY15" fmla="*/ 2079524 h 3202801"/>
              <a:gd name="connsiteX16" fmla="*/ 2109020 w 4233527"/>
              <a:gd name="connsiteY16" fmla="*/ 1991033 h 3202801"/>
              <a:gd name="connsiteX17" fmla="*/ 2153265 w 4233527"/>
              <a:gd name="connsiteY17" fmla="*/ 1976285 h 3202801"/>
              <a:gd name="connsiteX18" fmla="*/ 2197510 w 4233527"/>
              <a:gd name="connsiteY18" fmla="*/ 1887795 h 3202801"/>
              <a:gd name="connsiteX19" fmla="*/ 2241755 w 4233527"/>
              <a:gd name="connsiteY19" fmla="*/ 1858298 h 3202801"/>
              <a:gd name="connsiteX20" fmla="*/ 2418736 w 4233527"/>
              <a:gd name="connsiteY20" fmla="*/ 1710814 h 3202801"/>
              <a:gd name="connsiteX21" fmla="*/ 2507226 w 4233527"/>
              <a:gd name="connsiteY21" fmla="*/ 1681317 h 3202801"/>
              <a:gd name="connsiteX22" fmla="*/ 2551471 w 4233527"/>
              <a:gd name="connsiteY22" fmla="*/ 1666569 h 3202801"/>
              <a:gd name="connsiteX23" fmla="*/ 2595717 w 4233527"/>
              <a:gd name="connsiteY23" fmla="*/ 1637072 h 3202801"/>
              <a:gd name="connsiteX24" fmla="*/ 2684207 w 4233527"/>
              <a:gd name="connsiteY24" fmla="*/ 1607575 h 3202801"/>
              <a:gd name="connsiteX25" fmla="*/ 2772697 w 4233527"/>
              <a:gd name="connsiteY25" fmla="*/ 1563330 h 3202801"/>
              <a:gd name="connsiteX26" fmla="*/ 2861187 w 4233527"/>
              <a:gd name="connsiteY26" fmla="*/ 1519085 h 3202801"/>
              <a:gd name="connsiteX27" fmla="*/ 2949678 w 4233527"/>
              <a:gd name="connsiteY27" fmla="*/ 1474840 h 3202801"/>
              <a:gd name="connsiteX28" fmla="*/ 3038168 w 4233527"/>
              <a:gd name="connsiteY28" fmla="*/ 1430595 h 3202801"/>
              <a:gd name="connsiteX29" fmla="*/ 3170904 w 4233527"/>
              <a:gd name="connsiteY29" fmla="*/ 1356853 h 3202801"/>
              <a:gd name="connsiteX30" fmla="*/ 3274142 w 4233527"/>
              <a:gd name="connsiteY30" fmla="*/ 1283111 h 3202801"/>
              <a:gd name="connsiteX31" fmla="*/ 3318387 w 4233527"/>
              <a:gd name="connsiteY31" fmla="*/ 1238866 h 3202801"/>
              <a:gd name="connsiteX32" fmla="*/ 3406878 w 4233527"/>
              <a:gd name="connsiteY32" fmla="*/ 1194621 h 3202801"/>
              <a:gd name="connsiteX33" fmla="*/ 3451123 w 4233527"/>
              <a:gd name="connsiteY33" fmla="*/ 1165124 h 3202801"/>
              <a:gd name="connsiteX34" fmla="*/ 3539613 w 4233527"/>
              <a:gd name="connsiteY34" fmla="*/ 1091382 h 3202801"/>
              <a:gd name="connsiteX35" fmla="*/ 3583858 w 4233527"/>
              <a:gd name="connsiteY35" fmla="*/ 1076633 h 3202801"/>
              <a:gd name="connsiteX36" fmla="*/ 3672349 w 4233527"/>
              <a:gd name="connsiteY36" fmla="*/ 1017640 h 3202801"/>
              <a:gd name="connsiteX37" fmla="*/ 3701846 w 4233527"/>
              <a:gd name="connsiteY37" fmla="*/ 973395 h 3202801"/>
              <a:gd name="connsiteX38" fmla="*/ 3790336 w 4233527"/>
              <a:gd name="connsiteY38" fmla="*/ 899653 h 3202801"/>
              <a:gd name="connsiteX39" fmla="*/ 3805084 w 4233527"/>
              <a:gd name="connsiteY39" fmla="*/ 855408 h 3202801"/>
              <a:gd name="connsiteX40" fmla="*/ 3849329 w 4233527"/>
              <a:gd name="connsiteY40" fmla="*/ 840659 h 3202801"/>
              <a:gd name="connsiteX41" fmla="*/ 3908323 w 4233527"/>
              <a:gd name="connsiteY41" fmla="*/ 766917 h 3202801"/>
              <a:gd name="connsiteX42" fmla="*/ 3982065 w 4233527"/>
              <a:gd name="connsiteY42" fmla="*/ 663679 h 3202801"/>
              <a:gd name="connsiteX43" fmla="*/ 4026310 w 4233527"/>
              <a:gd name="connsiteY43" fmla="*/ 619433 h 3202801"/>
              <a:gd name="connsiteX44" fmla="*/ 4085304 w 4233527"/>
              <a:gd name="connsiteY44" fmla="*/ 530943 h 3202801"/>
              <a:gd name="connsiteX45" fmla="*/ 4100052 w 4233527"/>
              <a:gd name="connsiteY45" fmla="*/ 486698 h 3202801"/>
              <a:gd name="connsiteX46" fmla="*/ 4159046 w 4233527"/>
              <a:gd name="connsiteY46" fmla="*/ 398208 h 3202801"/>
              <a:gd name="connsiteX47" fmla="*/ 4188542 w 4233527"/>
              <a:gd name="connsiteY47" fmla="*/ 309717 h 3202801"/>
              <a:gd name="connsiteX48" fmla="*/ 4203291 w 4233527"/>
              <a:gd name="connsiteY48" fmla="*/ 265472 h 3202801"/>
              <a:gd name="connsiteX49" fmla="*/ 4232787 w 4233527"/>
              <a:gd name="connsiteY49" fmla="*/ 147485 h 3202801"/>
              <a:gd name="connsiteX50" fmla="*/ 4218039 w 4233527"/>
              <a:gd name="connsiteY50" fmla="*/ 29498 h 3202801"/>
              <a:gd name="connsiteX51" fmla="*/ 4100052 w 4233527"/>
              <a:gd name="connsiteY51" fmla="*/ 1 h 3202801"/>
              <a:gd name="connsiteX52" fmla="*/ 3215149 w 4233527"/>
              <a:gd name="connsiteY52" fmla="*/ 14750 h 3202801"/>
              <a:gd name="connsiteX53" fmla="*/ 3097162 w 4233527"/>
              <a:gd name="connsiteY53" fmla="*/ 44246 h 3202801"/>
              <a:gd name="connsiteX54" fmla="*/ 2893142 w 4233527"/>
              <a:gd name="connsiteY54" fmla="*/ 193697 h 3202801"/>
              <a:gd name="connsiteX55" fmla="*/ 2722307 w 4233527"/>
              <a:gd name="connsiteY55" fmla="*/ 276533 h 3202801"/>
              <a:gd name="connsiteX56" fmla="*/ 2300749 w 4233527"/>
              <a:gd name="connsiteY56" fmla="*/ 221227 h 3202801"/>
              <a:gd name="connsiteX57" fmla="*/ 2138517 w 4233527"/>
              <a:gd name="connsiteY57" fmla="*/ 235975 h 3202801"/>
              <a:gd name="connsiteX58" fmla="*/ 1961536 w 4233527"/>
              <a:gd name="connsiteY58" fmla="*/ 265472 h 3202801"/>
              <a:gd name="connsiteX59" fmla="*/ 1917291 w 4233527"/>
              <a:gd name="connsiteY59" fmla="*/ 280221 h 3202801"/>
              <a:gd name="connsiteX60" fmla="*/ 1828800 w 4233527"/>
              <a:gd name="connsiteY60" fmla="*/ 294969 h 3202801"/>
              <a:gd name="connsiteX61" fmla="*/ 1312607 w 4233527"/>
              <a:gd name="connsiteY61" fmla="*/ 280221 h 3202801"/>
              <a:gd name="connsiteX62" fmla="*/ 929149 w 4233527"/>
              <a:gd name="connsiteY62" fmla="*/ 280221 h 3202801"/>
              <a:gd name="connsiteX63" fmla="*/ 884904 w 4233527"/>
              <a:gd name="connsiteY63" fmla="*/ 294969 h 3202801"/>
              <a:gd name="connsiteX64" fmla="*/ 796413 w 4233527"/>
              <a:gd name="connsiteY64" fmla="*/ 353962 h 3202801"/>
              <a:gd name="connsiteX65" fmla="*/ 707923 w 4233527"/>
              <a:gd name="connsiteY65" fmla="*/ 442453 h 3202801"/>
              <a:gd name="connsiteX66" fmla="*/ 648929 w 4233527"/>
              <a:gd name="connsiteY66" fmla="*/ 530943 h 3202801"/>
              <a:gd name="connsiteX67" fmla="*/ 545691 w 4233527"/>
              <a:gd name="connsiteY67" fmla="*/ 663679 h 3202801"/>
              <a:gd name="connsiteX68" fmla="*/ 501446 w 4233527"/>
              <a:gd name="connsiteY68" fmla="*/ 766917 h 3202801"/>
              <a:gd name="connsiteX69" fmla="*/ 471949 w 4233527"/>
              <a:gd name="connsiteY69" fmla="*/ 855408 h 3202801"/>
              <a:gd name="connsiteX70" fmla="*/ 457200 w 4233527"/>
              <a:gd name="connsiteY70" fmla="*/ 899653 h 3202801"/>
              <a:gd name="connsiteX71" fmla="*/ 442452 w 4233527"/>
              <a:gd name="connsiteY71" fmla="*/ 943898 h 3202801"/>
              <a:gd name="connsiteX72" fmla="*/ 412955 w 4233527"/>
              <a:gd name="connsiteY72" fmla="*/ 988143 h 3202801"/>
              <a:gd name="connsiteX73" fmla="*/ 383458 w 4233527"/>
              <a:gd name="connsiteY73" fmla="*/ 1106130 h 3202801"/>
              <a:gd name="connsiteX74" fmla="*/ 353962 w 4233527"/>
              <a:gd name="connsiteY74" fmla="*/ 1150375 h 3202801"/>
              <a:gd name="connsiteX75" fmla="*/ 324465 w 4233527"/>
              <a:gd name="connsiteY75" fmla="*/ 1268362 h 3202801"/>
              <a:gd name="connsiteX76" fmla="*/ 309717 w 4233527"/>
              <a:gd name="connsiteY76" fmla="*/ 1312608 h 3202801"/>
              <a:gd name="connsiteX77" fmla="*/ 265471 w 4233527"/>
              <a:gd name="connsiteY77" fmla="*/ 1371601 h 3202801"/>
              <a:gd name="connsiteX78" fmla="*/ 235975 w 4233527"/>
              <a:gd name="connsiteY78" fmla="*/ 1460092 h 3202801"/>
              <a:gd name="connsiteX79" fmla="*/ 221226 w 4233527"/>
              <a:gd name="connsiteY79" fmla="*/ 1504337 h 3202801"/>
              <a:gd name="connsiteX80" fmla="*/ 191729 w 4233527"/>
              <a:gd name="connsiteY80" fmla="*/ 1548582 h 3202801"/>
              <a:gd name="connsiteX81" fmla="*/ 162233 w 4233527"/>
              <a:gd name="connsiteY81" fmla="*/ 1651821 h 3202801"/>
              <a:gd name="connsiteX82" fmla="*/ 147484 w 4233527"/>
              <a:gd name="connsiteY82" fmla="*/ 1696066 h 3202801"/>
              <a:gd name="connsiteX83" fmla="*/ 132736 w 4233527"/>
              <a:gd name="connsiteY83" fmla="*/ 1755059 h 3202801"/>
              <a:gd name="connsiteX84" fmla="*/ 103239 w 4233527"/>
              <a:gd name="connsiteY84" fmla="*/ 1799304 h 3202801"/>
              <a:gd name="connsiteX85" fmla="*/ 88491 w 4233527"/>
              <a:gd name="connsiteY85" fmla="*/ 1873046 h 3202801"/>
              <a:gd name="connsiteX86" fmla="*/ 73742 w 4233527"/>
              <a:gd name="connsiteY86" fmla="*/ 1917292 h 3202801"/>
              <a:gd name="connsiteX87" fmla="*/ 58994 w 4233527"/>
              <a:gd name="connsiteY87" fmla="*/ 2005782 h 3202801"/>
              <a:gd name="connsiteX88" fmla="*/ 29497 w 4233527"/>
              <a:gd name="connsiteY88" fmla="*/ 2300750 h 3202801"/>
              <a:gd name="connsiteX89" fmla="*/ 0 w 4233527"/>
              <a:gd name="connsiteY89" fmla="*/ 2477730 h 3202801"/>
              <a:gd name="connsiteX90" fmla="*/ 14749 w 4233527"/>
              <a:gd name="connsiteY90" fmla="*/ 2684208 h 3202801"/>
              <a:gd name="connsiteX91" fmla="*/ 29497 w 4233527"/>
              <a:gd name="connsiteY91" fmla="*/ 2728453 h 3202801"/>
              <a:gd name="connsiteX92" fmla="*/ 58994 w 4233527"/>
              <a:gd name="connsiteY92" fmla="*/ 2979175 h 3202801"/>
              <a:gd name="connsiteX93" fmla="*/ 73742 w 4233527"/>
              <a:gd name="connsiteY93" fmla="*/ 3023421 h 3202801"/>
              <a:gd name="connsiteX94" fmla="*/ 132736 w 4233527"/>
              <a:gd name="connsiteY94" fmla="*/ 3111911 h 3202801"/>
              <a:gd name="connsiteX95" fmla="*/ 206478 w 4233527"/>
              <a:gd name="connsiteY95" fmla="*/ 3200401 h 3202801"/>
              <a:gd name="connsiteX96" fmla="*/ 265471 w 4233527"/>
              <a:gd name="connsiteY96" fmla="*/ 3200401 h 320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33527" h="3202801">
                <a:moveTo>
                  <a:pt x="297918" y="3156320"/>
                </a:moveTo>
                <a:lnTo>
                  <a:pt x="1106129" y="2934930"/>
                </a:lnTo>
                <a:cubicBezTo>
                  <a:pt x="1255579" y="2893116"/>
                  <a:pt x="1168749" y="2922680"/>
                  <a:pt x="1194620" y="2905433"/>
                </a:cubicBezTo>
                <a:lnTo>
                  <a:pt x="1283110" y="2846440"/>
                </a:lnTo>
                <a:cubicBezTo>
                  <a:pt x="1332272" y="2772698"/>
                  <a:pt x="1297859" y="2812027"/>
                  <a:pt x="1401097" y="2743201"/>
                </a:cubicBezTo>
                <a:lnTo>
                  <a:pt x="1445342" y="2713704"/>
                </a:lnTo>
                <a:cubicBezTo>
                  <a:pt x="1455174" y="2698956"/>
                  <a:pt x="1461499" y="2681131"/>
                  <a:pt x="1474839" y="2669459"/>
                </a:cubicBezTo>
                <a:cubicBezTo>
                  <a:pt x="1501518" y="2646115"/>
                  <a:pt x="1533832" y="2630130"/>
                  <a:pt x="1563329" y="2610466"/>
                </a:cubicBezTo>
                <a:cubicBezTo>
                  <a:pt x="1578078" y="2600634"/>
                  <a:pt x="1595041" y="2593503"/>
                  <a:pt x="1607575" y="2580969"/>
                </a:cubicBezTo>
                <a:lnTo>
                  <a:pt x="1696065" y="2492479"/>
                </a:lnTo>
                <a:lnTo>
                  <a:pt x="1740310" y="2448233"/>
                </a:lnTo>
                <a:cubicBezTo>
                  <a:pt x="1773523" y="2348593"/>
                  <a:pt x="1727461" y="2456598"/>
                  <a:pt x="1799304" y="2374492"/>
                </a:cubicBezTo>
                <a:cubicBezTo>
                  <a:pt x="1919754" y="2236836"/>
                  <a:pt x="1802988" y="2322874"/>
                  <a:pt x="1902542" y="2256504"/>
                </a:cubicBezTo>
                <a:cubicBezTo>
                  <a:pt x="1939615" y="2145291"/>
                  <a:pt x="1885294" y="2278065"/>
                  <a:pt x="1961536" y="2182762"/>
                </a:cubicBezTo>
                <a:cubicBezTo>
                  <a:pt x="1971247" y="2170623"/>
                  <a:pt x="1965291" y="2149510"/>
                  <a:pt x="1976284" y="2138517"/>
                </a:cubicBezTo>
                <a:cubicBezTo>
                  <a:pt x="2001352" y="2113450"/>
                  <a:pt x="2064775" y="2079524"/>
                  <a:pt x="2064775" y="2079524"/>
                </a:cubicBezTo>
                <a:cubicBezTo>
                  <a:pt x="2074491" y="2050377"/>
                  <a:pt x="2083029" y="2011826"/>
                  <a:pt x="2109020" y="1991033"/>
                </a:cubicBezTo>
                <a:cubicBezTo>
                  <a:pt x="2121159" y="1981321"/>
                  <a:pt x="2138517" y="1981201"/>
                  <a:pt x="2153265" y="1976285"/>
                </a:cubicBezTo>
                <a:cubicBezTo>
                  <a:pt x="2165260" y="1940298"/>
                  <a:pt x="2168919" y="1916386"/>
                  <a:pt x="2197510" y="1887795"/>
                </a:cubicBezTo>
                <a:cubicBezTo>
                  <a:pt x="2210044" y="1875261"/>
                  <a:pt x="2228507" y="1870074"/>
                  <a:pt x="2241755" y="1858298"/>
                </a:cubicBezTo>
                <a:cubicBezTo>
                  <a:pt x="2291041" y="1814488"/>
                  <a:pt x="2350158" y="1733674"/>
                  <a:pt x="2418736" y="1710814"/>
                </a:cubicBezTo>
                <a:lnTo>
                  <a:pt x="2507226" y="1681317"/>
                </a:lnTo>
                <a:lnTo>
                  <a:pt x="2551471" y="1666569"/>
                </a:lnTo>
                <a:cubicBezTo>
                  <a:pt x="2566220" y="1656737"/>
                  <a:pt x="2579519" y="1644271"/>
                  <a:pt x="2595717" y="1637072"/>
                </a:cubicBezTo>
                <a:cubicBezTo>
                  <a:pt x="2624129" y="1624444"/>
                  <a:pt x="2658337" y="1624822"/>
                  <a:pt x="2684207" y="1607575"/>
                </a:cubicBezTo>
                <a:cubicBezTo>
                  <a:pt x="2811016" y="1523038"/>
                  <a:pt x="2650568" y="1624396"/>
                  <a:pt x="2772697" y="1563330"/>
                </a:cubicBezTo>
                <a:cubicBezTo>
                  <a:pt x="2887049" y="1506153"/>
                  <a:pt x="2749983" y="1556152"/>
                  <a:pt x="2861187" y="1519085"/>
                </a:cubicBezTo>
                <a:cubicBezTo>
                  <a:pt x="2987996" y="1434546"/>
                  <a:pt x="2827550" y="1535904"/>
                  <a:pt x="2949678" y="1474840"/>
                </a:cubicBezTo>
                <a:cubicBezTo>
                  <a:pt x="3064038" y="1417660"/>
                  <a:pt x="2926957" y="1467664"/>
                  <a:pt x="3038168" y="1430595"/>
                </a:cubicBezTo>
                <a:cubicBezTo>
                  <a:pt x="3139593" y="1362977"/>
                  <a:pt x="3093026" y="1382811"/>
                  <a:pt x="3170904" y="1356853"/>
                </a:cubicBezTo>
                <a:cubicBezTo>
                  <a:pt x="3205920" y="1333509"/>
                  <a:pt x="3242129" y="1310551"/>
                  <a:pt x="3274142" y="1283111"/>
                </a:cubicBezTo>
                <a:cubicBezTo>
                  <a:pt x="3289978" y="1269537"/>
                  <a:pt x="3302364" y="1252218"/>
                  <a:pt x="3318387" y="1238866"/>
                </a:cubicBezTo>
                <a:cubicBezTo>
                  <a:pt x="3356508" y="1207099"/>
                  <a:pt x="3362534" y="1209402"/>
                  <a:pt x="3406878" y="1194621"/>
                </a:cubicBezTo>
                <a:cubicBezTo>
                  <a:pt x="3421626" y="1184789"/>
                  <a:pt x="3437506" y="1176472"/>
                  <a:pt x="3451123" y="1165124"/>
                </a:cubicBezTo>
                <a:cubicBezTo>
                  <a:pt x="3500049" y="1124352"/>
                  <a:pt x="3484687" y="1118846"/>
                  <a:pt x="3539613" y="1091382"/>
                </a:cubicBezTo>
                <a:cubicBezTo>
                  <a:pt x="3553518" y="1084429"/>
                  <a:pt x="3570268" y="1084183"/>
                  <a:pt x="3583858" y="1076633"/>
                </a:cubicBezTo>
                <a:cubicBezTo>
                  <a:pt x="3614848" y="1059417"/>
                  <a:pt x="3672349" y="1017640"/>
                  <a:pt x="3672349" y="1017640"/>
                </a:cubicBezTo>
                <a:cubicBezTo>
                  <a:pt x="3682181" y="1002892"/>
                  <a:pt x="3690498" y="987012"/>
                  <a:pt x="3701846" y="973395"/>
                </a:cubicBezTo>
                <a:cubicBezTo>
                  <a:pt x="3737333" y="930811"/>
                  <a:pt x="3746831" y="928656"/>
                  <a:pt x="3790336" y="899653"/>
                </a:cubicBezTo>
                <a:cubicBezTo>
                  <a:pt x="3795252" y="884905"/>
                  <a:pt x="3794091" y="866401"/>
                  <a:pt x="3805084" y="855408"/>
                </a:cubicBezTo>
                <a:cubicBezTo>
                  <a:pt x="3816077" y="844415"/>
                  <a:pt x="3839617" y="852798"/>
                  <a:pt x="3849329" y="840659"/>
                </a:cubicBezTo>
                <a:cubicBezTo>
                  <a:pt x="3923405" y="748064"/>
                  <a:pt x="3802238" y="802280"/>
                  <a:pt x="3908323" y="766917"/>
                </a:cubicBezTo>
                <a:cubicBezTo>
                  <a:pt x="3931668" y="731900"/>
                  <a:pt x="3954624" y="695693"/>
                  <a:pt x="3982065" y="663679"/>
                </a:cubicBezTo>
                <a:cubicBezTo>
                  <a:pt x="3995639" y="647843"/>
                  <a:pt x="4013505" y="635897"/>
                  <a:pt x="4026310" y="619433"/>
                </a:cubicBezTo>
                <a:cubicBezTo>
                  <a:pt x="4048075" y="591450"/>
                  <a:pt x="4085304" y="530943"/>
                  <a:pt x="4085304" y="530943"/>
                </a:cubicBezTo>
                <a:cubicBezTo>
                  <a:pt x="4090220" y="516195"/>
                  <a:pt x="4092502" y="500288"/>
                  <a:pt x="4100052" y="486698"/>
                </a:cubicBezTo>
                <a:cubicBezTo>
                  <a:pt x="4117268" y="455709"/>
                  <a:pt x="4159046" y="398208"/>
                  <a:pt x="4159046" y="398208"/>
                </a:cubicBezTo>
                <a:lnTo>
                  <a:pt x="4188542" y="309717"/>
                </a:lnTo>
                <a:cubicBezTo>
                  <a:pt x="4193458" y="294969"/>
                  <a:pt x="4199521" y="280554"/>
                  <a:pt x="4203291" y="265472"/>
                </a:cubicBezTo>
                <a:lnTo>
                  <a:pt x="4232787" y="147485"/>
                </a:lnTo>
                <a:cubicBezTo>
                  <a:pt x="4227871" y="108156"/>
                  <a:pt x="4244553" y="58959"/>
                  <a:pt x="4218039" y="29498"/>
                </a:cubicBezTo>
                <a:cubicBezTo>
                  <a:pt x="4190920" y="-635"/>
                  <a:pt x="4100052" y="1"/>
                  <a:pt x="4100052" y="1"/>
                </a:cubicBezTo>
                <a:lnTo>
                  <a:pt x="3215149" y="14750"/>
                </a:lnTo>
                <a:cubicBezTo>
                  <a:pt x="3164745" y="16301"/>
                  <a:pt x="3150830" y="14421"/>
                  <a:pt x="3097162" y="44246"/>
                </a:cubicBezTo>
                <a:cubicBezTo>
                  <a:pt x="3043494" y="74071"/>
                  <a:pt x="2955618" y="154983"/>
                  <a:pt x="2893142" y="193697"/>
                </a:cubicBezTo>
                <a:cubicBezTo>
                  <a:pt x="2830666" y="232411"/>
                  <a:pt x="2756291" y="270869"/>
                  <a:pt x="2722307" y="276533"/>
                </a:cubicBezTo>
                <a:cubicBezTo>
                  <a:pt x="2623575" y="281121"/>
                  <a:pt x="2398047" y="227987"/>
                  <a:pt x="2300749" y="221227"/>
                </a:cubicBezTo>
                <a:cubicBezTo>
                  <a:pt x="2203451" y="214467"/>
                  <a:pt x="2192594" y="231059"/>
                  <a:pt x="2138517" y="235975"/>
                </a:cubicBezTo>
                <a:cubicBezTo>
                  <a:pt x="1982217" y="275051"/>
                  <a:pt x="2214718" y="219438"/>
                  <a:pt x="1961536" y="265472"/>
                </a:cubicBezTo>
                <a:cubicBezTo>
                  <a:pt x="1946241" y="268253"/>
                  <a:pt x="1932467" y="276849"/>
                  <a:pt x="1917291" y="280221"/>
                </a:cubicBezTo>
                <a:cubicBezTo>
                  <a:pt x="1888099" y="286708"/>
                  <a:pt x="1858297" y="290053"/>
                  <a:pt x="1828800" y="294969"/>
                </a:cubicBezTo>
                <a:lnTo>
                  <a:pt x="1312607" y="280221"/>
                </a:lnTo>
                <a:cubicBezTo>
                  <a:pt x="977259" y="267323"/>
                  <a:pt x="1166459" y="253852"/>
                  <a:pt x="929149" y="280221"/>
                </a:cubicBezTo>
                <a:cubicBezTo>
                  <a:pt x="914401" y="285137"/>
                  <a:pt x="897839" y="286346"/>
                  <a:pt x="884904" y="294969"/>
                </a:cubicBezTo>
                <a:cubicBezTo>
                  <a:pt x="774428" y="368619"/>
                  <a:pt x="901616" y="318895"/>
                  <a:pt x="796413" y="353962"/>
                </a:cubicBezTo>
                <a:cubicBezTo>
                  <a:pt x="766916" y="383459"/>
                  <a:pt x="731062" y="407744"/>
                  <a:pt x="707923" y="442453"/>
                </a:cubicBezTo>
                <a:cubicBezTo>
                  <a:pt x="688258" y="471950"/>
                  <a:pt x="673996" y="505876"/>
                  <a:pt x="648929" y="530943"/>
                </a:cubicBezTo>
                <a:cubicBezTo>
                  <a:pt x="610752" y="569120"/>
                  <a:pt x="563334" y="610753"/>
                  <a:pt x="545691" y="663679"/>
                </a:cubicBezTo>
                <a:cubicBezTo>
                  <a:pt x="498208" y="806121"/>
                  <a:pt x="574354" y="584645"/>
                  <a:pt x="501446" y="766917"/>
                </a:cubicBezTo>
                <a:cubicBezTo>
                  <a:pt x="489899" y="795786"/>
                  <a:pt x="481781" y="825911"/>
                  <a:pt x="471949" y="855408"/>
                </a:cubicBezTo>
                <a:lnTo>
                  <a:pt x="457200" y="899653"/>
                </a:lnTo>
                <a:cubicBezTo>
                  <a:pt x="452284" y="914401"/>
                  <a:pt x="451075" y="930963"/>
                  <a:pt x="442452" y="943898"/>
                </a:cubicBezTo>
                <a:lnTo>
                  <a:pt x="412955" y="988143"/>
                </a:lnTo>
                <a:cubicBezTo>
                  <a:pt x="407344" y="1016198"/>
                  <a:pt x="398577" y="1075892"/>
                  <a:pt x="383458" y="1106130"/>
                </a:cubicBezTo>
                <a:cubicBezTo>
                  <a:pt x="375531" y="1121984"/>
                  <a:pt x="361889" y="1134521"/>
                  <a:pt x="353962" y="1150375"/>
                </a:cubicBezTo>
                <a:cubicBezTo>
                  <a:pt x="337104" y="1184091"/>
                  <a:pt x="332881" y="1234699"/>
                  <a:pt x="324465" y="1268362"/>
                </a:cubicBezTo>
                <a:cubicBezTo>
                  <a:pt x="320695" y="1283444"/>
                  <a:pt x="317430" y="1299110"/>
                  <a:pt x="309717" y="1312608"/>
                </a:cubicBezTo>
                <a:cubicBezTo>
                  <a:pt x="297522" y="1333950"/>
                  <a:pt x="280220" y="1351937"/>
                  <a:pt x="265471" y="1371601"/>
                </a:cubicBezTo>
                <a:lnTo>
                  <a:pt x="235975" y="1460092"/>
                </a:lnTo>
                <a:cubicBezTo>
                  <a:pt x="231059" y="1474840"/>
                  <a:pt x="229850" y="1491402"/>
                  <a:pt x="221226" y="1504337"/>
                </a:cubicBezTo>
                <a:lnTo>
                  <a:pt x="191729" y="1548582"/>
                </a:lnTo>
                <a:cubicBezTo>
                  <a:pt x="156362" y="1654686"/>
                  <a:pt x="199279" y="1522162"/>
                  <a:pt x="162233" y="1651821"/>
                </a:cubicBezTo>
                <a:cubicBezTo>
                  <a:pt x="157962" y="1666769"/>
                  <a:pt x="151755" y="1681118"/>
                  <a:pt x="147484" y="1696066"/>
                </a:cubicBezTo>
                <a:cubicBezTo>
                  <a:pt x="141915" y="1715556"/>
                  <a:pt x="140721" y="1736428"/>
                  <a:pt x="132736" y="1755059"/>
                </a:cubicBezTo>
                <a:cubicBezTo>
                  <a:pt x="125754" y="1771351"/>
                  <a:pt x="113071" y="1784556"/>
                  <a:pt x="103239" y="1799304"/>
                </a:cubicBezTo>
                <a:cubicBezTo>
                  <a:pt x="98323" y="1823885"/>
                  <a:pt x="94571" y="1848727"/>
                  <a:pt x="88491" y="1873046"/>
                </a:cubicBezTo>
                <a:cubicBezTo>
                  <a:pt x="84720" y="1888128"/>
                  <a:pt x="77115" y="1902116"/>
                  <a:pt x="73742" y="1917292"/>
                </a:cubicBezTo>
                <a:cubicBezTo>
                  <a:pt x="67255" y="1946483"/>
                  <a:pt x="63910" y="1976285"/>
                  <a:pt x="58994" y="2005782"/>
                </a:cubicBezTo>
                <a:cubicBezTo>
                  <a:pt x="33513" y="2362519"/>
                  <a:pt x="59318" y="2092003"/>
                  <a:pt x="29497" y="2300750"/>
                </a:cubicBezTo>
                <a:cubicBezTo>
                  <a:pt x="6480" y="2461869"/>
                  <a:pt x="27306" y="2368513"/>
                  <a:pt x="0" y="2477730"/>
                </a:cubicBezTo>
                <a:cubicBezTo>
                  <a:pt x="4916" y="2546556"/>
                  <a:pt x="6687" y="2615679"/>
                  <a:pt x="14749" y="2684208"/>
                </a:cubicBezTo>
                <a:cubicBezTo>
                  <a:pt x="16565" y="2699648"/>
                  <a:pt x="27442" y="2713043"/>
                  <a:pt x="29497" y="2728453"/>
                </a:cubicBezTo>
                <a:cubicBezTo>
                  <a:pt x="50182" y="2883585"/>
                  <a:pt x="31005" y="2867214"/>
                  <a:pt x="58994" y="2979175"/>
                </a:cubicBezTo>
                <a:cubicBezTo>
                  <a:pt x="62764" y="2994257"/>
                  <a:pt x="66192" y="3009831"/>
                  <a:pt x="73742" y="3023421"/>
                </a:cubicBezTo>
                <a:cubicBezTo>
                  <a:pt x="90958" y="3054411"/>
                  <a:pt x="116882" y="3080203"/>
                  <a:pt x="132736" y="3111911"/>
                </a:cubicBezTo>
                <a:cubicBezTo>
                  <a:pt x="152922" y="3152283"/>
                  <a:pt x="157838" y="3186504"/>
                  <a:pt x="206478" y="3200401"/>
                </a:cubicBezTo>
                <a:cubicBezTo>
                  <a:pt x="225386" y="3205803"/>
                  <a:pt x="245807" y="3200401"/>
                  <a:pt x="265471" y="320040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7" dirty="0"/>
          </a:p>
        </p:txBody>
      </p:sp>
      <p:sp>
        <p:nvSpPr>
          <p:cNvPr id="6" name="Title 1">
            <a:extLst>
              <a:ext uri="{FF2B5EF4-FFF2-40B4-BE49-F238E27FC236}">
                <a16:creationId xmlns:a16="http://schemas.microsoft.com/office/drawing/2014/main" id="{F3FE8745-F496-4CC0-BC6E-B2EF5B76A2CA}"/>
              </a:ext>
            </a:extLst>
          </p:cNvPr>
          <p:cNvSpPr txBox="1">
            <a:spLocks/>
          </p:cNvSpPr>
          <p:nvPr/>
        </p:nvSpPr>
        <p:spPr>
          <a:xfrm>
            <a:off x="0" y="0"/>
            <a:ext cx="9144000" cy="71935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n w="12700">
                  <a:solidFill>
                    <a:schemeClr val="tx1"/>
                  </a:solidFill>
                </a:ln>
                <a:solidFill>
                  <a:srgbClr val="FFC000"/>
                </a:solidFill>
                <a:latin typeface="Open Sans" panose="020B0606030504020204" pitchFamily="34" charset="0"/>
                <a:ea typeface="Open Sans" panose="020B0606030504020204" pitchFamily="34" charset="0"/>
                <a:cs typeface="Open Sans" panose="020B0606030504020204" pitchFamily="34" charset="0"/>
              </a:rPr>
              <a:t>WVDOT CORS Network</a:t>
            </a:r>
          </a:p>
        </p:txBody>
      </p:sp>
      <p:sp>
        <p:nvSpPr>
          <p:cNvPr id="7" name="Speech Bubble: Rectangle with Corners Rounded 6">
            <a:extLst>
              <a:ext uri="{FF2B5EF4-FFF2-40B4-BE49-F238E27FC236}">
                <a16:creationId xmlns:a16="http://schemas.microsoft.com/office/drawing/2014/main" id="{CE27FC60-F3AD-4B68-93D4-C0F442C2E6BC}"/>
              </a:ext>
            </a:extLst>
          </p:cNvPr>
          <p:cNvSpPr/>
          <p:nvPr/>
        </p:nvSpPr>
        <p:spPr>
          <a:xfrm>
            <a:off x="85074" y="2202874"/>
            <a:ext cx="2436903" cy="640080"/>
          </a:xfrm>
          <a:prstGeom prst="wedgeRoundRectCallout">
            <a:avLst>
              <a:gd name="adj1" fmla="val 59635"/>
              <a:gd name="adj2" fmla="val 174117"/>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b="1" dirty="0">
                <a:solidFill>
                  <a:srgbClr val="1C1C1C"/>
                </a:solidFill>
                <a:latin typeface="+mj-lt"/>
              </a:rPr>
              <a:t>non-NCN CORS</a:t>
            </a:r>
          </a:p>
        </p:txBody>
      </p:sp>
    </p:spTree>
    <p:extLst>
      <p:ext uri="{BB962C8B-B14F-4D97-AF65-F5344CB8AC3E}">
        <p14:creationId xmlns:p14="http://schemas.microsoft.com/office/powerpoint/2010/main" val="297466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ipe(down)">
                                      <p:cBhvr>
                                        <p:cTn id="12" dur="500"/>
                                        <p:tgtEl>
                                          <p:spTgt spid="7">
                                            <p:bg/>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repeatCount="3000" fill="hold" nodeType="clickEffect">
                                  <p:stCondLst>
                                    <p:cond delay="0"/>
                                  </p:stCondLst>
                                  <p:childTnLst>
                                    <p:animEffect transition="out" filter="fade">
                                      <p:cBhvr>
                                        <p:cTn id="20" dur="750" tmFilter="0, 0; .2, .5; .8, .5; 1, 0"/>
                                        <p:tgtEl>
                                          <p:spTgt spid="7">
                                            <p:txEl>
                                              <p:pRg st="0" end="0"/>
                                            </p:txEl>
                                          </p:spTgt>
                                        </p:tgtEl>
                                      </p:cBhvr>
                                    </p:animEffect>
                                    <p:animScale>
                                      <p:cBhvr>
                                        <p:cTn id="21" dur="375" autoRev="1" fill="hold"/>
                                        <p:tgtEl>
                                          <p:spTgt spid="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uiExpand="1"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C0C010-0F00-4B6B-9E7C-62BCE9FBAB01}"/>
              </a:ext>
            </a:extLst>
          </p:cNvPr>
          <p:cNvPicPr>
            <a:picLocks noGrp="1" noChangeAspect="1"/>
          </p:cNvPicPr>
          <p:nvPr>
            <p:ph idx="1"/>
          </p:nvPr>
        </p:nvPicPr>
        <p:blipFill>
          <a:blip r:embed="rId2"/>
          <a:stretch>
            <a:fillRect/>
          </a:stretch>
        </p:blipFill>
        <p:spPr>
          <a:xfrm>
            <a:off x="0" y="-1"/>
            <a:ext cx="9144000" cy="6862289"/>
          </a:xfrm>
        </p:spPr>
      </p:pic>
      <p:sp>
        <p:nvSpPr>
          <p:cNvPr id="6" name="TextBox 5">
            <a:extLst>
              <a:ext uri="{FF2B5EF4-FFF2-40B4-BE49-F238E27FC236}">
                <a16:creationId xmlns:a16="http://schemas.microsoft.com/office/drawing/2014/main" id="{96B19D78-56C9-4064-935C-ED601D7D39EE}"/>
              </a:ext>
            </a:extLst>
          </p:cNvPr>
          <p:cNvSpPr txBox="1"/>
          <p:nvPr/>
        </p:nvSpPr>
        <p:spPr bwMode="auto">
          <a:xfrm>
            <a:off x="96253" y="96253"/>
            <a:ext cx="2252311" cy="1446550"/>
          </a:xfrm>
          <a:prstGeom prst="rect">
            <a:avLst/>
          </a:prstGeom>
          <a:solidFill>
            <a:schemeClr val="bg1">
              <a:lumMod val="85000"/>
            </a:schemeClr>
          </a:solidFill>
          <a:ln w="9525">
            <a:noFill/>
            <a:miter lim="800000"/>
            <a:headEnd/>
            <a:tailEnd/>
          </a:ln>
        </p:spPr>
        <p:txBody>
          <a:bodyPr wrap="square" rtlCol="0">
            <a:spAutoFit/>
          </a:bodyPr>
          <a:lstStyle/>
          <a:p>
            <a:pPr algn="ctr"/>
            <a:r>
              <a:rPr lang="en-US" sz="4400" dirty="0"/>
              <a:t>Pre-1970  USC&amp;GS</a:t>
            </a:r>
          </a:p>
        </p:txBody>
      </p:sp>
      <p:pic>
        <p:nvPicPr>
          <p:cNvPr id="8" name="Picture 7">
            <a:extLst>
              <a:ext uri="{FF2B5EF4-FFF2-40B4-BE49-F238E27FC236}">
                <a16:creationId xmlns:a16="http://schemas.microsoft.com/office/drawing/2014/main" id="{49CC5612-571D-4F40-9682-B790FE329F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40558" y="-1"/>
            <a:ext cx="6803443" cy="6761747"/>
          </a:xfrm>
          <a:prstGeom prst="rect">
            <a:avLst/>
          </a:prstGeom>
        </p:spPr>
      </p:pic>
    </p:spTree>
    <p:extLst>
      <p:ext uri="{BB962C8B-B14F-4D97-AF65-F5344CB8AC3E}">
        <p14:creationId xmlns:p14="http://schemas.microsoft.com/office/powerpoint/2010/main" val="16596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E74CA97-7FF7-4340-A747-71CAF773C5F2}"/>
              </a:ext>
            </a:extLst>
          </p:cNvPr>
          <p:cNvSpPr txBox="1"/>
          <p:nvPr/>
        </p:nvSpPr>
        <p:spPr>
          <a:xfrm>
            <a:off x="172996" y="2835987"/>
            <a:ext cx="8497918" cy="2329869"/>
          </a:xfrm>
          <a:prstGeom prst="rect">
            <a:avLst/>
          </a:prstGeom>
          <a:noFill/>
        </p:spPr>
        <p:txBody>
          <a:bodyPr wrap="square" rtlCol="0">
            <a:spAutoFit/>
          </a:bodyPr>
          <a:lstStyle/>
          <a:p>
            <a:pPr defTabSz="228623" eaLnBrk="0" hangingPunct="0">
              <a:spcBef>
                <a:spcPts val="600"/>
              </a:spcBef>
              <a:tabLst>
                <a:tab pos="0" algn="l"/>
              </a:tabLst>
            </a:pPr>
            <a:r>
              <a:rPr lang="en-US" altLang="zh-CN" sz="2400" b="1" dirty="0">
                <a:solidFill>
                  <a:prstClr val="black"/>
                </a:solidFill>
                <a:latin typeface="Cambria" panose="02040503050406030204"/>
                <a:ea typeface="Cambria" panose="02040503050406030204" pitchFamily="18" charset="0"/>
                <a:cs typeface="Open Sans" panose="020B0606030504020204" pitchFamily="34" charset="0"/>
                <a:sym typeface="Open Sans"/>
              </a:rPr>
              <a:t>access</a:t>
            </a:r>
            <a:r>
              <a:rPr lang="en-US" altLang="zh-CN" sz="2400" dirty="0">
                <a:solidFill>
                  <a:prstClr val="black"/>
                </a:solidFill>
                <a:latin typeface="Cambria" panose="02040503050406030204"/>
                <a:ea typeface="Cambria" panose="02040503050406030204" pitchFamily="18" charset="0"/>
                <a:cs typeface="Open Sans" panose="020B0606030504020204" pitchFamily="34" charset="0"/>
                <a:sym typeface="Open Sans"/>
              </a:rPr>
              <a:t>… ? </a:t>
            </a:r>
            <a:r>
              <a:rPr lang="en-US" altLang="zh-CN" sz="2400" dirty="0">
                <a:solidFill>
                  <a:prstClr val="black"/>
                </a:solidFill>
                <a:latin typeface="Cambria" panose="02040503050406030204"/>
                <a:ea typeface="Cambria" panose="02040503050406030204" pitchFamily="18" charset="0"/>
                <a:cs typeface="Open Sans" panose="020B0606030504020204" pitchFamily="34" charset="0"/>
                <a:sym typeface="Wingdings" panose="05000000000000000000" pitchFamily="2" charset="2"/>
              </a:rPr>
              <a:t>= traditionally  passive control </a:t>
            </a:r>
            <a:r>
              <a:rPr lang="en-US" altLang="zh-CN" sz="2000" dirty="0">
                <a:solidFill>
                  <a:prstClr val="black"/>
                </a:solidFill>
                <a:latin typeface="Cambria" panose="02040503050406030204"/>
                <a:ea typeface="Cambria" panose="02040503050406030204" pitchFamily="18" charset="0"/>
                <a:cs typeface="Open Sans" panose="020B0606030504020204" pitchFamily="34" charset="0"/>
                <a:sym typeface="Wingdings" panose="05000000000000000000" pitchFamily="2" charset="2"/>
              </a:rPr>
              <a:t>(marks/disks/objects)</a:t>
            </a:r>
            <a:endParaRPr lang="en-US" altLang="zh-CN" sz="2400" dirty="0">
              <a:solidFill>
                <a:prstClr val="black"/>
              </a:solidFill>
              <a:latin typeface="Cambria" panose="02040503050406030204"/>
              <a:ea typeface="Cambria" panose="02040503050406030204" pitchFamily="18" charset="0"/>
              <a:cs typeface="Open Sans" panose="020B0606030504020204" pitchFamily="34" charset="0"/>
              <a:sym typeface="Wingdings" panose="05000000000000000000" pitchFamily="2" charset="2"/>
            </a:endParaRPr>
          </a:p>
          <a:p>
            <a:pPr defTabSz="228623" eaLnBrk="0" hangingPunct="0">
              <a:spcBef>
                <a:spcPts val="600"/>
              </a:spcBef>
              <a:tabLst>
                <a:tab pos="0" algn="l"/>
                <a:tab pos="1317625" algn="l"/>
              </a:tabLst>
            </a:pPr>
            <a:r>
              <a:rPr lang="en-US" altLang="zh-CN" sz="2400" dirty="0">
                <a:solidFill>
                  <a:prstClr val="black"/>
                </a:solidFill>
                <a:latin typeface="Cambria" panose="02040503050406030204"/>
                <a:ea typeface="Cambria" panose="02040503050406030204" pitchFamily="18" charset="0"/>
                <a:cs typeface="Open Sans" panose="020B0606030504020204" pitchFamily="34" charset="0"/>
                <a:sym typeface="Wingdings" panose="05000000000000000000" pitchFamily="2" charset="2"/>
              </a:rPr>
              <a:t>		 = modern and future  active control (NCN CORS)</a:t>
            </a:r>
          </a:p>
          <a:p>
            <a:pPr defTabSz="228623" eaLnBrk="0" hangingPunct="0">
              <a:spcBef>
                <a:spcPct val="20000"/>
              </a:spcBef>
              <a:tabLst>
                <a:tab pos="0" algn="l"/>
              </a:tabLst>
            </a:pPr>
            <a:endParaRPr lang="en-US" altLang="zh-CN" sz="2400" dirty="0">
              <a:solidFill>
                <a:prstClr val="black"/>
              </a:solidFill>
              <a:latin typeface="Cambria" panose="02040503050406030204"/>
              <a:ea typeface="Cambria" panose="02040503050406030204" pitchFamily="18" charset="0"/>
              <a:cs typeface="Open Sans" panose="020B0606030504020204" pitchFamily="34" charset="0"/>
              <a:sym typeface="Wingdings" panose="05000000000000000000" pitchFamily="2" charset="2"/>
            </a:endParaRPr>
          </a:p>
          <a:p>
            <a:pPr defTabSz="228623" eaLnBrk="0" hangingPunct="0">
              <a:spcBef>
                <a:spcPct val="20000"/>
              </a:spcBef>
              <a:tabLst>
                <a:tab pos="0" algn="l"/>
              </a:tabLst>
            </a:pPr>
            <a:endParaRPr lang="en-US" altLang="zh-CN" sz="2400" i="1" dirty="0">
              <a:solidFill>
                <a:prstClr val="black"/>
              </a:solidFill>
              <a:latin typeface="Cambria" panose="02040503050406030204"/>
              <a:ea typeface="Cambria" panose="02040503050406030204" pitchFamily="18" charset="0"/>
              <a:cs typeface="Open Sans" panose="020B0606030504020204" pitchFamily="34" charset="0"/>
              <a:sym typeface="Wingdings" panose="05000000000000000000" pitchFamily="2" charset="2"/>
            </a:endParaRPr>
          </a:p>
          <a:p>
            <a:pPr defTabSz="228623" eaLnBrk="0" hangingPunct="0">
              <a:spcBef>
                <a:spcPct val="20000"/>
              </a:spcBef>
              <a:tabLst>
                <a:tab pos="0" algn="l"/>
              </a:tabLst>
            </a:pPr>
            <a:r>
              <a:rPr lang="en-US" altLang="zh-CN" sz="2400" i="1" dirty="0">
                <a:solidFill>
                  <a:prstClr val="black"/>
                </a:solidFill>
                <a:latin typeface="Cambria" panose="02040503050406030204"/>
                <a:ea typeface="Cambria" panose="02040503050406030204" pitchFamily="18" charset="0"/>
                <a:cs typeface="Open Sans" panose="020B0606030504020204" pitchFamily="34" charset="0"/>
                <a:sym typeface="Wingdings" panose="05000000000000000000" pitchFamily="2" charset="2"/>
              </a:rPr>
              <a:t>	via OPUS</a:t>
            </a:r>
          </a:p>
          <a:p>
            <a:pPr fontAlgn="auto">
              <a:spcBef>
                <a:spcPts val="0"/>
              </a:spcBef>
              <a:spcAft>
                <a:spcPts val="0"/>
              </a:spcAft>
            </a:pPr>
            <a:endParaRPr lang="en-US" sz="600" dirty="0">
              <a:solidFill>
                <a:prstClr val="black"/>
              </a:solidFill>
              <a:latin typeface="Cambria" panose="02040503050406030204"/>
              <a:ea typeface="+mn-ea"/>
            </a:endParaRPr>
          </a:p>
        </p:txBody>
      </p:sp>
      <p:sp>
        <p:nvSpPr>
          <p:cNvPr id="15" name="text">
            <a:extLst>
              <a:ext uri="{FF2B5EF4-FFF2-40B4-BE49-F238E27FC236}">
                <a16:creationId xmlns:a16="http://schemas.microsoft.com/office/drawing/2014/main" id="{1AD228D2-06A2-4B84-ABD6-DC5B526E9E2A}"/>
              </a:ext>
            </a:extLst>
          </p:cNvPr>
          <p:cNvSpPr txBox="1">
            <a:spLocks/>
          </p:cNvSpPr>
          <p:nvPr/>
        </p:nvSpPr>
        <p:spPr>
          <a:xfrm>
            <a:off x="0" y="1187770"/>
            <a:ext cx="9144000" cy="14704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altLang="zh-CN" sz="2400" b="0" i="0" u="none" strike="noStrike" kern="1200" cap="none" spc="0" normalizeH="0" baseline="0" noProof="0" dirty="0">
                <a:ln>
                  <a:noFill/>
                </a:ln>
                <a:solidFill>
                  <a:sysClr val="windowText" lastClr="000000"/>
                </a:solidFill>
                <a:effectLst/>
                <a:uLnTx/>
                <a:uFillTx/>
                <a:latin typeface="Cambria" panose="02040503050406030204"/>
                <a:ea typeface="Cambria" panose="02040503050406030204" pitchFamily="18" charset="0"/>
                <a:cs typeface="Open Sans" panose="020B0606030504020204" pitchFamily="34" charset="0"/>
              </a:rPr>
              <a:t>To define, maintain and provide </a:t>
            </a:r>
            <a:r>
              <a:rPr kumimoji="0" lang="en-US" altLang="zh-CN" sz="2400" b="0" i="1" u="none" strike="noStrike" kern="1200" cap="none" spc="0" normalizeH="0" baseline="0" noProof="0" dirty="0">
                <a:ln>
                  <a:noFill/>
                </a:ln>
                <a:solidFill>
                  <a:sysClr val="windowText" lastClr="000000"/>
                </a:solidFill>
                <a:effectLst/>
                <a:uLnTx/>
                <a:uFillTx/>
                <a:latin typeface="Cambria" panose="02040503050406030204"/>
                <a:ea typeface="Cambria" panose="02040503050406030204" pitchFamily="18" charset="0"/>
                <a:cs typeface="Open Sans" panose="020B0606030504020204" pitchFamily="34" charset="0"/>
              </a:rPr>
              <a:t>access to</a:t>
            </a:r>
            <a:r>
              <a:rPr kumimoji="0" lang="en-US" altLang="zh-CN" sz="2400" b="0" i="0" u="none" strike="noStrike" kern="1200" cap="none" spc="0" normalizeH="0" baseline="0" noProof="0" dirty="0">
                <a:ln>
                  <a:noFill/>
                </a:ln>
                <a:solidFill>
                  <a:sysClr val="windowText" lastClr="000000"/>
                </a:solidFill>
                <a:effectLst/>
                <a:uLnTx/>
                <a:uFillTx/>
                <a:latin typeface="Cambria" panose="02040503050406030204"/>
                <a:ea typeface="Cambria" panose="02040503050406030204" pitchFamily="18" charset="0"/>
                <a:cs typeface="Open Sans" panose="020B0606030504020204" pitchFamily="34" charset="0"/>
              </a:rPr>
              <a:t> the                     </a:t>
            </a:r>
            <a:r>
              <a:rPr kumimoji="0" lang="en-US" altLang="zh-CN" sz="3700" b="1" i="0" u="none" strike="noStrike" kern="1200" cap="none" spc="0" normalizeH="0" baseline="0" noProof="0" dirty="0">
                <a:ln>
                  <a:noFill/>
                </a:ln>
                <a:solidFill>
                  <a:srgbClr val="C00000"/>
                </a:solidFill>
                <a:effectLst/>
                <a:uLnTx/>
                <a:uFillTx/>
                <a:latin typeface="Cambria" panose="02040503050406030204"/>
                <a:ea typeface="Cambria" panose="02040503050406030204" pitchFamily="18" charset="0"/>
                <a:cs typeface="Open Sans" panose="020B0606030504020204" pitchFamily="34" charset="0"/>
              </a:rPr>
              <a:t>National Spatial Reference System (NSRS) </a:t>
            </a:r>
            <a:r>
              <a:rPr kumimoji="0" lang="en-US" altLang="zh-CN" sz="2400" b="0" i="0" u="none" strike="noStrike" kern="1200" cap="none" spc="0" normalizeH="0" baseline="0" noProof="0" dirty="0">
                <a:ln>
                  <a:noFill/>
                </a:ln>
                <a:solidFill>
                  <a:sysClr val="windowText" lastClr="000000"/>
                </a:solidFill>
                <a:effectLst/>
                <a:uLnTx/>
                <a:uFillTx/>
                <a:latin typeface="Cambria" panose="02040503050406030204"/>
                <a:ea typeface="Cambria" panose="02040503050406030204" pitchFamily="18" charset="0"/>
                <a:cs typeface="Open Sans" panose="020B0606030504020204" pitchFamily="34" charset="0"/>
              </a:rPr>
              <a:t>to meet our Nation’s economic, social, and environmental needs.</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a:ea typeface="+mn-ea"/>
              <a:cs typeface="+mn-cs"/>
            </a:endParaRPr>
          </a:p>
        </p:txBody>
      </p:sp>
      <p:pic>
        <p:nvPicPr>
          <p:cNvPr id="16" name="OPUS ss">
            <a:extLst>
              <a:ext uri="{FF2B5EF4-FFF2-40B4-BE49-F238E27FC236}">
                <a16:creationId xmlns:a16="http://schemas.microsoft.com/office/drawing/2014/main" id="{CB25F7BC-2415-4148-B18B-2DA9BDA244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53653" y="3824749"/>
            <a:ext cx="5993546" cy="2993923"/>
          </a:xfrm>
          <a:prstGeom prst="rect">
            <a:avLst/>
          </a:prstGeom>
          <a:ln w="25400">
            <a:solidFill>
              <a:sysClr val="window" lastClr="FFFFFF">
                <a:lumMod val="50000"/>
              </a:sysClr>
            </a:solidFill>
          </a:ln>
        </p:spPr>
      </p:pic>
      <p:sp>
        <p:nvSpPr>
          <p:cNvPr id="17" name="Title 9">
            <a:extLst>
              <a:ext uri="{FF2B5EF4-FFF2-40B4-BE49-F238E27FC236}">
                <a16:creationId xmlns:a16="http://schemas.microsoft.com/office/drawing/2014/main" id="{5A65BD16-5FCC-4997-B34B-020B5A1BAAEC}"/>
              </a:ext>
            </a:extLst>
          </p:cNvPr>
          <p:cNvSpPr txBox="1">
            <a:spLocks/>
          </p:cNvSpPr>
          <p:nvPr/>
        </p:nvSpPr>
        <p:spPr>
          <a:xfrm>
            <a:off x="457200" y="432121"/>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mbria" panose="02040503050406030204"/>
                <a:ea typeface="+mj-ea"/>
                <a:cs typeface="+mj-cs"/>
              </a:rPr>
              <a:t>NGS Mission</a:t>
            </a:r>
          </a:p>
        </p:txBody>
      </p:sp>
      <p:cxnSp>
        <p:nvCxnSpPr>
          <p:cNvPr id="14" name="Connector: Curved 13">
            <a:extLst>
              <a:ext uri="{FF2B5EF4-FFF2-40B4-BE49-F238E27FC236}">
                <a16:creationId xmlns:a16="http://schemas.microsoft.com/office/drawing/2014/main" id="{BD66C913-1A3A-438F-B6BA-778B7A7BCE82}"/>
              </a:ext>
            </a:extLst>
          </p:cNvPr>
          <p:cNvCxnSpPr>
            <a:cxnSpLocks/>
          </p:cNvCxnSpPr>
          <p:nvPr/>
        </p:nvCxnSpPr>
        <p:spPr>
          <a:xfrm rot="10800000" flipV="1">
            <a:off x="7245469" y="3604965"/>
            <a:ext cx="1004465" cy="395955"/>
          </a:xfrm>
          <a:prstGeom prst="curvedConnector3">
            <a:avLst>
              <a:gd name="adj1" fmla="val -56695"/>
            </a:avLst>
          </a:prstGeom>
          <a:noFill/>
          <a:ln w="76200" cap="flat" cmpd="sng" algn="ctr">
            <a:solidFill>
              <a:srgbClr val="C00000"/>
            </a:solidFill>
            <a:prstDash val="solid"/>
            <a:tailEnd type="triangle"/>
          </a:ln>
          <a:effectLst/>
        </p:spPr>
      </p:cxnSp>
    </p:spTree>
    <p:extLst>
      <p:ext uri="{BB962C8B-B14F-4D97-AF65-F5344CB8AC3E}">
        <p14:creationId xmlns:p14="http://schemas.microsoft.com/office/powerpoint/2010/main" val="104201595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10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par>
                                <p:cTn id="18" presetID="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ppt_x"/>
                                          </p:val>
                                        </p:tav>
                                        <p:tav tm="100000">
                                          <p:val>
                                            <p:strVal val="#ppt_x"/>
                                          </p:val>
                                        </p:tav>
                                      </p:tavLst>
                                    </p:anim>
                                    <p:anim calcmode="lin" valueType="num">
                                      <p:cBhvr additive="base">
                                        <p:cTn id="21" dur="2000" fill="hold"/>
                                        <p:tgtEl>
                                          <p:spTgt spid="16"/>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1" presetClass="entr" presetSubtype="1"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526018"/>
            <a:ext cx="9144000" cy="2756310"/>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International Terrestrial Reference Frame</a:t>
            </a:r>
          </a:p>
          <a:p>
            <a:pPr marL="16933" marR="0" lvl="0" indent="0" algn="ctr" defTabSz="457200" rtl="0" eaLnBrk="1" fontAlgn="base" latinLnBrk="0" hangingPunct="1">
              <a:lnSpc>
                <a:spcPct val="100000"/>
              </a:lnSpc>
              <a:spcBef>
                <a:spcPts val="600"/>
              </a:spcBef>
              <a:spcAft>
                <a:spcPct val="0"/>
              </a:spcAft>
              <a:buClrTx/>
              <a:buSzPct val="159375"/>
              <a:buFontTx/>
              <a:buNone/>
              <a:tabLst>
                <a:tab pos="397077" algn="l"/>
                <a:tab pos="397923" algn="l"/>
              </a:tabLst>
              <a:defRPr/>
            </a:pPr>
            <a:r>
              <a:rPr kumimoji="0" lang="en-US" sz="6000" b="1"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(I</a:t>
            </a:r>
            <a:r>
              <a:rPr kumimoji="0" sz="6000" b="1"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TRF</a:t>
            </a:r>
            <a:r>
              <a:rPr kumimoji="0" lang="en-US" sz="6000" b="1"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a:t>
            </a:r>
          </a:p>
        </p:txBody>
      </p:sp>
      <p:sp>
        <p:nvSpPr>
          <p:cNvPr id="10" name="object 4"/>
          <p:cNvSpPr txBox="1"/>
          <p:nvPr/>
        </p:nvSpPr>
        <p:spPr>
          <a:xfrm>
            <a:off x="471236" y="3788206"/>
            <a:ext cx="8223585" cy="3069793"/>
          </a:xfrm>
          <a:prstGeom prst="rect">
            <a:avLst/>
          </a:prstGeom>
        </p:spPr>
        <p:txBody>
          <a:bodyPr vert="horz" wrap="square" lIns="0" tIns="16933" rIns="0" bIns="0" rtlCol="0">
            <a:noAutofit/>
          </a:bodyPr>
          <a:lstStyle/>
          <a:p>
            <a:pPr marL="588433" marR="0" lvl="0" indent="-571500" algn="l" defTabSz="457200" rtl="0" eaLnBrk="1" fontAlgn="base" latinLnBrk="0" hangingPunct="1">
              <a:lnSpc>
                <a:spcPct val="100000"/>
              </a:lnSpc>
              <a:spcBef>
                <a:spcPts val="1800"/>
              </a:spcBef>
              <a:spcAft>
                <a:spcPct val="0"/>
              </a:spcAft>
              <a:buClrTx/>
              <a:buSzPct val="100000"/>
              <a:buFont typeface="Wingdings" panose="05000000000000000000" pitchFamily="2" charset="2"/>
              <a:buChar char="Ø"/>
              <a:tabLst>
                <a:tab pos="397077" algn="l"/>
                <a:tab pos="397923" algn="l"/>
              </a:tabLst>
              <a:defRPr/>
            </a:pPr>
            <a:r>
              <a:rPr kumimoji="0" lang="en-US" sz="3600" b="0"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Is native coordinate</a:t>
            </a:r>
            <a:r>
              <a:rPr kumimoji="0" lang="en-US" sz="3600" b="0" i="0" u="none" strike="noStrike" kern="1200" cap="none" spc="-20" normalizeH="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 system for NCN</a:t>
            </a:r>
          </a:p>
          <a:p>
            <a:pPr marL="588433" marR="0" lvl="0" indent="-571500" algn="l" defTabSz="457200" rtl="0" eaLnBrk="1" fontAlgn="base" latinLnBrk="0" hangingPunct="1">
              <a:lnSpc>
                <a:spcPct val="100000"/>
              </a:lnSpc>
              <a:spcBef>
                <a:spcPts val="1800"/>
              </a:spcBef>
              <a:spcAft>
                <a:spcPct val="0"/>
              </a:spcAft>
              <a:buClrTx/>
              <a:buSzPct val="100000"/>
              <a:buFont typeface="Wingdings" panose="05000000000000000000" pitchFamily="2" charset="2"/>
              <a:buChar char="Ø"/>
              <a:tabLst>
                <a:tab pos="397077" algn="l"/>
                <a:tab pos="397923" algn="l"/>
              </a:tabLst>
              <a:defRPr/>
            </a:pPr>
            <a:r>
              <a:rPr lang="en-US" sz="3600" spc="-20" baseline="0" dirty="0">
                <a:solidFill>
                  <a:prstClr val="black"/>
                </a:solidFill>
                <a:uFill>
                  <a:solidFill>
                    <a:srgbClr val="C00000"/>
                  </a:solidFill>
                </a:uFill>
                <a:latin typeface="Cambria" panose="02040503050406030204" pitchFamily="18" charset="0"/>
                <a:cs typeface="Arial Black"/>
              </a:rPr>
              <a:t>Is</a:t>
            </a:r>
            <a:r>
              <a:rPr kumimoji="0" lang="en-US" sz="3600" b="0"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 what OPUS uses</a:t>
            </a:r>
          </a:p>
          <a:p>
            <a:pPr marL="588433" marR="0" lvl="0" indent="-571500" algn="l" defTabSz="457200" rtl="0" eaLnBrk="1" fontAlgn="base" latinLnBrk="0" hangingPunct="1">
              <a:lnSpc>
                <a:spcPct val="100000"/>
              </a:lnSpc>
              <a:spcBef>
                <a:spcPts val="1800"/>
              </a:spcBef>
              <a:spcAft>
                <a:spcPct val="0"/>
              </a:spcAft>
              <a:buClrTx/>
              <a:buSzPct val="100000"/>
              <a:buFont typeface="Wingdings" panose="05000000000000000000" pitchFamily="2" charset="2"/>
              <a:buChar char="Ø"/>
              <a:tabLst>
                <a:tab pos="397077" algn="l"/>
                <a:tab pos="397923" algn="l"/>
              </a:tabLst>
              <a:defRPr/>
            </a:pPr>
            <a:r>
              <a:rPr lang="en-US" sz="3600" spc="-20" dirty="0">
                <a:solidFill>
                  <a:prstClr val="black"/>
                </a:solidFill>
                <a:uFill>
                  <a:solidFill>
                    <a:srgbClr val="C00000"/>
                  </a:solidFill>
                </a:uFill>
                <a:latin typeface="Cambria" panose="02040503050406030204" pitchFamily="18" charset="0"/>
                <a:cs typeface="Arial Black"/>
              </a:rPr>
              <a:t>Is what most of world uses</a:t>
            </a:r>
          </a:p>
          <a:p>
            <a:pPr marL="588433" marR="0" lvl="0" indent="-571500" algn="l" defTabSz="457200" rtl="0" eaLnBrk="1" fontAlgn="base" latinLnBrk="0" hangingPunct="1">
              <a:lnSpc>
                <a:spcPct val="100000"/>
              </a:lnSpc>
              <a:spcBef>
                <a:spcPts val="1800"/>
              </a:spcBef>
              <a:spcAft>
                <a:spcPct val="0"/>
              </a:spcAft>
              <a:buClrTx/>
              <a:buSzPct val="100000"/>
              <a:buFont typeface="Wingdings" panose="05000000000000000000" pitchFamily="2" charset="2"/>
              <a:buChar char="Ø"/>
              <a:tabLst>
                <a:tab pos="397077" algn="l"/>
                <a:tab pos="397923" algn="l"/>
              </a:tabLst>
              <a:defRPr/>
            </a:pPr>
            <a:r>
              <a:rPr kumimoji="0" lang="en-US" sz="3600" b="0"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Is</a:t>
            </a:r>
            <a:r>
              <a:rPr kumimoji="0" lang="en-US" sz="3600" b="0" i="0" u="none" strike="noStrike" kern="1200" cap="none" spc="-20" normalizeH="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 what NGS aligns WGS-84 to</a:t>
            </a:r>
            <a:endParaRPr kumimoji="0" lang="en-US" sz="3600" b="0"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90586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itation">
            <a:extLst>
              <a:ext uri="{FF2B5EF4-FFF2-40B4-BE49-F238E27FC236}">
                <a16:creationId xmlns:a16="http://schemas.microsoft.com/office/drawing/2014/main" id="{76FEE429-345B-C143-8CC6-45F7884C12DD}"/>
              </a:ext>
            </a:extLst>
          </p:cNvPr>
          <p:cNvSpPr txBox="1"/>
          <p:nvPr/>
        </p:nvSpPr>
        <p:spPr>
          <a:xfrm>
            <a:off x="-43180" y="6596390"/>
            <a:ext cx="4413388" cy="261610"/>
          </a:xfrm>
          <a:prstGeom prst="rect">
            <a:avLst/>
          </a:prstGeom>
          <a:noFill/>
        </p:spPr>
        <p:txBody>
          <a:bodyPr wrap="none" rtlCol="0">
            <a:spAutoFit/>
          </a:bodyPr>
          <a:lstStyle/>
          <a:p>
            <a:r>
              <a:rPr lang="en-US" sz="1100" baseline="30000" dirty="0">
                <a:latin typeface="Cambria" panose="02040503050406030204" pitchFamily="18" charset="0"/>
                <a:ea typeface="Cambria" panose="02040503050406030204" pitchFamily="18" charset="0"/>
                <a:cs typeface="Arial" panose="020B0604020202020204" pitchFamily="34" charset="0"/>
              </a:rPr>
              <a:t>1</a:t>
            </a:r>
            <a:r>
              <a:rPr lang="en-US" sz="1100" dirty="0">
                <a:latin typeface="Cambria" panose="02040503050406030204" pitchFamily="18" charset="0"/>
                <a:ea typeface="Cambria" panose="02040503050406030204" pitchFamily="18" charset="0"/>
                <a:cs typeface="Arial" panose="020B0604020202020204" pitchFamily="34" charset="0"/>
              </a:rPr>
              <a:t>Springer Handbook of Global Navigation Satellite Systems, Ch. 2, p. 34</a:t>
            </a:r>
          </a:p>
        </p:txBody>
      </p:sp>
      <p:pic>
        <p:nvPicPr>
          <p:cNvPr id="2" name="recipe"/>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479892" y="799653"/>
            <a:ext cx="2518836" cy="4121736"/>
          </a:xfrm>
          <a:prstGeom prst="rect">
            <a:avLst/>
          </a:prstGeom>
        </p:spPr>
      </p:pic>
      <p:pic>
        <p:nvPicPr>
          <p:cNvPr id="10" name="cake"/>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17560" y="4545378"/>
            <a:ext cx="3039858" cy="1952483"/>
          </a:xfrm>
          <a:prstGeom prst="rect">
            <a:avLst/>
          </a:prstGeom>
        </p:spPr>
      </p:pic>
      <p:pic>
        <p:nvPicPr>
          <p:cNvPr id="30" name="System">
            <a:extLst>
              <a:ext uri="{FF2B5EF4-FFF2-40B4-BE49-F238E27FC236}">
                <a16:creationId xmlns:a16="http://schemas.microsoft.com/office/drawing/2014/main" id="{AFBC9CF6-3D1A-3C41-9AEE-0548AF66AB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00187" y="2084818"/>
            <a:ext cx="4307808" cy="4012949"/>
          </a:xfrm>
          <a:prstGeom prst="rect">
            <a:avLst/>
          </a:prstGeom>
        </p:spPr>
      </p:pic>
      <p:pic>
        <p:nvPicPr>
          <p:cNvPr id="31" name="Frame">
            <a:extLst>
              <a:ext uri="{FF2B5EF4-FFF2-40B4-BE49-F238E27FC236}">
                <a16:creationId xmlns:a16="http://schemas.microsoft.com/office/drawing/2014/main" id="{AFBC9CF6-3D1A-3C41-9AEE-0548AF66AB7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00187" y="2090896"/>
            <a:ext cx="4307808" cy="4000792"/>
          </a:xfrm>
          <a:prstGeom prst="rect">
            <a:avLst/>
          </a:prstGeom>
        </p:spPr>
      </p:pic>
      <p:cxnSp>
        <p:nvCxnSpPr>
          <p:cNvPr id="54" name="System Arrow"/>
          <p:cNvCxnSpPr/>
          <p:nvPr/>
        </p:nvCxnSpPr>
        <p:spPr>
          <a:xfrm>
            <a:off x="2959510" y="2302955"/>
            <a:ext cx="3601310" cy="375729"/>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65" name="Frame arrows to CORS"/>
          <p:cNvGrpSpPr/>
          <p:nvPr/>
        </p:nvGrpSpPr>
        <p:grpSpPr>
          <a:xfrm>
            <a:off x="2800350" y="3553941"/>
            <a:ext cx="4857750" cy="1940079"/>
            <a:chOff x="2800350" y="3553941"/>
            <a:chExt cx="4857750" cy="1940079"/>
          </a:xfrm>
          <a:effectLst/>
        </p:grpSpPr>
        <p:cxnSp>
          <p:nvCxnSpPr>
            <p:cNvPr id="46" name="Straight Arrow Connector 45"/>
            <p:cNvCxnSpPr/>
            <p:nvPr/>
          </p:nvCxnSpPr>
          <p:spPr>
            <a:xfrm flipV="1">
              <a:off x="2800350" y="4419867"/>
              <a:ext cx="2656718" cy="380733"/>
            </a:xfrm>
            <a:prstGeom prst="straightConnector1">
              <a:avLst/>
            </a:prstGeom>
            <a:ln w="508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800350" y="4800600"/>
              <a:ext cx="3897630" cy="693420"/>
            </a:xfrm>
            <a:prstGeom prst="straightConnector1">
              <a:avLst/>
            </a:prstGeom>
            <a:ln w="508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2800350" y="3553941"/>
              <a:ext cx="4857750" cy="1246659"/>
            </a:xfrm>
            <a:prstGeom prst="straightConnector1">
              <a:avLst/>
            </a:prstGeom>
            <a:ln w="508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4" name="CORS symbol"/>
          <p:cNvGrpSpPr/>
          <p:nvPr/>
        </p:nvGrpSpPr>
        <p:grpSpPr>
          <a:xfrm>
            <a:off x="7670799" y="6014055"/>
            <a:ext cx="1145540" cy="400110"/>
            <a:chOff x="7503160" y="5907635"/>
            <a:chExt cx="1145540" cy="400110"/>
          </a:xfrm>
        </p:grpSpPr>
        <p:sp>
          <p:nvSpPr>
            <p:cNvPr id="61" name="Oval 60"/>
            <p:cNvSpPr/>
            <p:nvPr/>
          </p:nvSpPr>
          <p:spPr>
            <a:xfrm>
              <a:off x="7503160" y="6038850"/>
              <a:ext cx="167640" cy="175260"/>
            </a:xfrm>
            <a:prstGeom prst="ellipse">
              <a:avLst/>
            </a:prstGeom>
            <a:solidFill>
              <a:srgbClr val="FFF2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54F5483D-9608-D148-A4E9-72CFCB85CF81}"/>
                </a:ext>
              </a:extLst>
            </p:cNvPr>
            <p:cNvSpPr txBox="1"/>
            <p:nvPr/>
          </p:nvSpPr>
          <p:spPr>
            <a:xfrm>
              <a:off x="7670799" y="5907635"/>
              <a:ext cx="977901"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cs typeface="Times New Roman" panose="02020603050405020304" pitchFamily="18" charset="0"/>
                </a:rPr>
                <a:t>= CORS</a:t>
              </a:r>
            </a:p>
          </p:txBody>
        </p:sp>
      </p:grpSp>
      <p:sp>
        <p:nvSpPr>
          <p:cNvPr id="70" name="text -the cake">
            <a:extLst>
              <a:ext uri="{FF2B5EF4-FFF2-40B4-BE49-F238E27FC236}">
                <a16:creationId xmlns:a16="http://schemas.microsoft.com/office/drawing/2014/main" id="{54F5483D-9608-D148-A4E9-72CFCB85CF81}"/>
              </a:ext>
            </a:extLst>
          </p:cNvPr>
          <p:cNvSpPr txBox="1"/>
          <p:nvPr/>
        </p:nvSpPr>
        <p:spPr>
          <a:xfrm>
            <a:off x="2549122" y="6036791"/>
            <a:ext cx="1657117"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cs typeface="Times New Roman" panose="02020603050405020304" pitchFamily="18" charset="0"/>
              </a:rPr>
              <a:t>-the cake</a:t>
            </a:r>
            <a:endParaRPr lang="en-US" sz="2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71" name="text -the recipe">
            <a:extLst>
              <a:ext uri="{FF2B5EF4-FFF2-40B4-BE49-F238E27FC236}">
                <a16:creationId xmlns:a16="http://schemas.microsoft.com/office/drawing/2014/main" id="{54F5483D-9608-D148-A4E9-72CFCB85CF81}"/>
              </a:ext>
            </a:extLst>
          </p:cNvPr>
          <p:cNvSpPr txBox="1"/>
          <p:nvPr/>
        </p:nvSpPr>
        <p:spPr>
          <a:xfrm>
            <a:off x="2552853" y="3488290"/>
            <a:ext cx="1744827"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cs typeface="Times New Roman" panose="02020603050405020304" pitchFamily="18" charset="0"/>
              </a:rPr>
              <a:t>-the recipe</a:t>
            </a:r>
          </a:p>
        </p:txBody>
      </p:sp>
      <p:sp>
        <p:nvSpPr>
          <p:cNvPr id="8" name="frame text">
            <a:extLst>
              <a:ext uri="{FF2B5EF4-FFF2-40B4-BE49-F238E27FC236}">
                <a16:creationId xmlns:a16="http://schemas.microsoft.com/office/drawing/2014/main" id="{992DF09C-AD15-B848-83CF-720764D7F918}"/>
              </a:ext>
            </a:extLst>
          </p:cNvPr>
          <p:cNvSpPr txBox="1"/>
          <p:nvPr/>
        </p:nvSpPr>
        <p:spPr>
          <a:xfrm>
            <a:off x="157241" y="5022116"/>
            <a:ext cx="4414760" cy="1323439"/>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cs typeface="Times New Roman" panose="02020603050405020304" pitchFamily="18" charset="0"/>
              </a:rPr>
              <a:t>Realizes the system by means of coordinates of definite points that are accessible directly </a:t>
            </a:r>
            <a:r>
              <a:rPr lang="en-US" sz="2000" i="1" dirty="0">
                <a:latin typeface="Cambria" panose="02040503050406030204" pitchFamily="18" charset="0"/>
                <a:ea typeface="Cambria" panose="02040503050406030204" pitchFamily="18" charset="0"/>
                <a:cs typeface="Times New Roman" panose="02020603050405020304" pitchFamily="18" charset="0"/>
              </a:rPr>
              <a:t>by occupation or observation</a:t>
            </a:r>
            <a:r>
              <a:rPr lang="en-US" sz="2000" baseline="30000" dirty="0">
                <a:latin typeface="Cambria" panose="02040503050406030204" pitchFamily="18" charset="0"/>
                <a:ea typeface="Cambria" panose="02040503050406030204" pitchFamily="18" charset="0"/>
                <a:cs typeface="Times New Roman" panose="02020603050405020304" pitchFamily="18" charset="0"/>
              </a:rPr>
              <a:t>1</a:t>
            </a:r>
            <a:endParaRPr lang="en-US" sz="2000"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Reference Frame">
            <a:extLst>
              <a:ext uri="{FF2B5EF4-FFF2-40B4-BE49-F238E27FC236}">
                <a16:creationId xmlns:a16="http://schemas.microsoft.com/office/drawing/2014/main" id="{FF1B5919-A217-BF4A-ACC0-A20EDA34E6F3}"/>
              </a:ext>
            </a:extLst>
          </p:cNvPr>
          <p:cNvSpPr txBox="1">
            <a:spLocks/>
          </p:cNvSpPr>
          <p:nvPr/>
        </p:nvSpPr>
        <p:spPr>
          <a:xfrm>
            <a:off x="0" y="4487706"/>
            <a:ext cx="2959510" cy="5344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latin typeface="Cambria" panose="02040503050406030204" pitchFamily="18" charset="0"/>
                <a:ea typeface="Cambria" panose="02040503050406030204" pitchFamily="18" charset="0"/>
                <a:cs typeface="Times New Roman" charset="0"/>
              </a:rPr>
              <a:t>Reference Frame:</a:t>
            </a:r>
          </a:p>
        </p:txBody>
      </p:sp>
      <p:sp>
        <p:nvSpPr>
          <p:cNvPr id="6" name="system text">
            <a:extLst>
              <a:ext uri="{FF2B5EF4-FFF2-40B4-BE49-F238E27FC236}">
                <a16:creationId xmlns:a16="http://schemas.microsoft.com/office/drawing/2014/main" id="{54F5483D-9608-D148-A4E9-72CFCB85CF81}"/>
              </a:ext>
            </a:extLst>
          </p:cNvPr>
          <p:cNvSpPr txBox="1"/>
          <p:nvPr/>
        </p:nvSpPr>
        <p:spPr>
          <a:xfrm>
            <a:off x="157241" y="2528145"/>
            <a:ext cx="4363960" cy="1015663"/>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cs typeface="Times New Roman" panose="02020603050405020304" pitchFamily="18" charset="0"/>
              </a:rPr>
              <a:t>A set of prescriptions and conventions together with the modeling required to define a </a:t>
            </a:r>
            <a:r>
              <a:rPr lang="en-US" sz="2000" i="1" dirty="0">
                <a:latin typeface="Cambria" panose="02040503050406030204" pitchFamily="18" charset="0"/>
                <a:ea typeface="Cambria" panose="02040503050406030204" pitchFamily="18" charset="0"/>
                <a:cs typeface="Times New Roman" panose="02020603050405020304" pitchFamily="18" charset="0"/>
              </a:rPr>
              <a:t>triad of coordinate axes</a:t>
            </a:r>
            <a:r>
              <a:rPr lang="en-US" sz="2000" baseline="30000" dirty="0">
                <a:latin typeface="Cambria" panose="02040503050406030204" pitchFamily="18" charset="0"/>
                <a:ea typeface="Cambria" panose="02040503050406030204" pitchFamily="18" charset="0"/>
                <a:cs typeface="Times New Roman" panose="02020603050405020304" pitchFamily="18" charset="0"/>
              </a:rPr>
              <a:t>1</a:t>
            </a:r>
            <a:endParaRPr lang="en-US" sz="2000"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ference System">
            <a:extLst>
              <a:ext uri="{FF2B5EF4-FFF2-40B4-BE49-F238E27FC236}">
                <a16:creationId xmlns:a16="http://schemas.microsoft.com/office/drawing/2014/main" id="{B045FDE4-FEDD-9E49-94C1-1A12CCFC3813}"/>
              </a:ext>
            </a:extLst>
          </p:cNvPr>
          <p:cNvSpPr txBox="1">
            <a:spLocks/>
          </p:cNvSpPr>
          <p:nvPr/>
        </p:nvSpPr>
        <p:spPr>
          <a:xfrm>
            <a:off x="0" y="1993735"/>
            <a:ext cx="2959510" cy="5344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latin typeface="Cambria" panose="02040503050406030204" pitchFamily="18" charset="0"/>
                <a:ea typeface="Cambria" panose="02040503050406030204" pitchFamily="18" charset="0"/>
                <a:cs typeface="Times New Roman" charset="0"/>
              </a:rPr>
              <a:t>Reference System:</a:t>
            </a:r>
          </a:p>
        </p:txBody>
      </p:sp>
      <p:sp>
        <p:nvSpPr>
          <p:cNvPr id="3" name="subtitle"/>
          <p:cNvSpPr>
            <a:spLocks noGrp="1"/>
          </p:cNvSpPr>
          <p:nvPr>
            <p:ph idx="1"/>
          </p:nvPr>
        </p:nvSpPr>
        <p:spPr>
          <a:xfrm>
            <a:off x="-1" y="1107341"/>
            <a:ext cx="9160331" cy="471787"/>
          </a:xfrm>
        </p:spPr>
        <p:txBody>
          <a:bodyPr/>
          <a:lstStyle/>
          <a:p>
            <a:pPr marL="0" indent="0" algn="ctr">
              <a:buNone/>
            </a:pPr>
            <a:r>
              <a:rPr lang="en-US" sz="2000" i="1" dirty="0">
                <a:latin typeface="Cambria" panose="02040503050406030204" pitchFamily="18" charset="0"/>
                <a:ea typeface="Cambria" panose="02040503050406030204" pitchFamily="18" charset="0"/>
              </a:rPr>
              <a:t>Before you can </a:t>
            </a:r>
            <a:r>
              <a:rPr lang="en-US" sz="2000" i="1" u="sng" dirty="0">
                <a:latin typeface="Cambria" panose="02040503050406030204" pitchFamily="18" charset="0"/>
                <a:ea typeface="Cambria" panose="02040503050406030204" pitchFamily="18" charset="0"/>
              </a:rPr>
              <a:t>realize a Reference Frame</a:t>
            </a:r>
            <a:r>
              <a:rPr lang="en-US" sz="2000" i="1" dirty="0">
                <a:latin typeface="Cambria" panose="02040503050406030204" pitchFamily="18" charset="0"/>
                <a:ea typeface="Cambria" panose="02040503050406030204" pitchFamily="18" charset="0"/>
              </a:rPr>
              <a:t>… you must </a:t>
            </a:r>
            <a:r>
              <a:rPr lang="en-US" sz="2000" b="1" i="1" dirty="0">
                <a:latin typeface="Cambria" panose="02040503050406030204" pitchFamily="18" charset="0"/>
                <a:ea typeface="Cambria" panose="02040503050406030204" pitchFamily="18" charset="0"/>
              </a:rPr>
              <a:t>define a Reference System</a:t>
            </a:r>
            <a:endParaRPr lang="en-US" sz="1600" b="1" i="1" dirty="0">
              <a:latin typeface="Cambria" panose="02040503050406030204" pitchFamily="18" charset="0"/>
              <a:ea typeface="Cambria" panose="02040503050406030204" pitchFamily="18" charset="0"/>
            </a:endParaRPr>
          </a:p>
        </p:txBody>
      </p:sp>
      <p:sp>
        <p:nvSpPr>
          <p:cNvPr id="5" name="Title"/>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latin typeface="Cambria" panose="02040503050406030204" pitchFamily="18" charset="0"/>
                <a:ea typeface="Tahoma" panose="020B0604030504040204" pitchFamily="34" charset="0"/>
                <a:cs typeface="Tahoma" panose="020B0604030504040204" pitchFamily="34" charset="0"/>
              </a:rPr>
              <a:t>Reference System &amp; Frame</a:t>
            </a:r>
          </a:p>
        </p:txBody>
      </p:sp>
    </p:spTree>
    <p:extLst>
      <p:ext uri="{BB962C8B-B14F-4D97-AF65-F5344CB8AC3E}">
        <p14:creationId xmlns:p14="http://schemas.microsoft.com/office/powerpoint/2010/main" val="3845898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par>
                          <p:cTn id="29" fill="hold">
                            <p:stCondLst>
                              <p:cond delay="500"/>
                            </p:stCondLst>
                            <p:childTnLst>
                              <p:par>
                                <p:cTn id="30" presetID="22" presetClass="entr" presetSubtype="8" fill="hold" nodeType="afterEffect">
                                  <p:stCondLst>
                                    <p:cond delay="500"/>
                                  </p:stCondLst>
                                  <p:childTnLst>
                                    <p:set>
                                      <p:cBhvr>
                                        <p:cTn id="31" dur="1" fill="hold">
                                          <p:stCondLst>
                                            <p:cond delay="0"/>
                                          </p:stCondLst>
                                        </p:cTn>
                                        <p:tgtEl>
                                          <p:spTgt spid="54"/>
                                        </p:tgtEl>
                                        <p:attrNameLst>
                                          <p:attrName>style.visibility</p:attrName>
                                        </p:attrNameLst>
                                      </p:cBhvr>
                                      <p:to>
                                        <p:strVal val="visible"/>
                                      </p:to>
                                    </p:set>
                                    <p:animEffect transition="in" filter="wipe(left)">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500" fill="hold"/>
                                        <p:tgtEl>
                                          <p:spTgt spid="64"/>
                                        </p:tgtEl>
                                        <p:attrNameLst>
                                          <p:attrName>ppt_x</p:attrName>
                                        </p:attrNameLst>
                                      </p:cBhvr>
                                      <p:tavLst>
                                        <p:tav tm="0">
                                          <p:val>
                                            <p:strVal val="1+#ppt_w/2"/>
                                          </p:val>
                                        </p:tav>
                                        <p:tav tm="100000">
                                          <p:val>
                                            <p:strVal val="#ppt_x"/>
                                          </p:val>
                                        </p:tav>
                                      </p:tavLst>
                                    </p:anim>
                                    <p:anim calcmode="lin" valueType="num">
                                      <p:cBhvr additive="base">
                                        <p:cTn id="38" dur="500" fill="hold"/>
                                        <p:tgtEl>
                                          <p:spTgt spid="64"/>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6" presetClass="entr" presetSubtype="32" fill="hold" nodeType="afterEffect">
                                  <p:stCondLst>
                                    <p:cond delay="1000"/>
                                  </p:stCondLst>
                                  <p:childTnLst>
                                    <p:set>
                                      <p:cBhvr>
                                        <p:cTn id="41" dur="1" fill="hold">
                                          <p:stCondLst>
                                            <p:cond delay="0"/>
                                          </p:stCondLst>
                                        </p:cTn>
                                        <p:tgtEl>
                                          <p:spTgt spid="31"/>
                                        </p:tgtEl>
                                        <p:attrNameLst>
                                          <p:attrName>style.visibility</p:attrName>
                                        </p:attrNameLst>
                                      </p:cBhvr>
                                      <p:to>
                                        <p:strVal val="visible"/>
                                      </p:to>
                                    </p:set>
                                    <p:animEffect transition="in" filter="circle(out)">
                                      <p:cBhvr>
                                        <p:cTn id="42" dur="3000"/>
                                        <p:tgtEl>
                                          <p:spTgt spid="31"/>
                                        </p:tgtEl>
                                      </p:cBhvr>
                                    </p:animEffect>
                                  </p:childTnLst>
                                </p:cTn>
                              </p:par>
                            </p:childTnLst>
                          </p:cTn>
                        </p:par>
                        <p:par>
                          <p:cTn id="43" fill="hold">
                            <p:stCondLst>
                              <p:cond delay="4500"/>
                            </p:stCondLst>
                            <p:childTnLst>
                              <p:par>
                                <p:cTn id="44" presetID="22" presetClass="entr" presetSubtype="8" fill="hold" nodeType="after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left)">
                                      <p:cBhvr>
                                        <p:cTn id="46" dur="500"/>
                                        <p:tgtEl>
                                          <p:spTgt spid="65"/>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xit" presetSubtype="0" fill="hold" nodeType="clickEffect">
                                  <p:stCondLst>
                                    <p:cond delay="0"/>
                                  </p:stCondLst>
                                  <p:childTnLst>
                                    <p:animEffect transition="out" filter="dissolv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500"/>
                                        <p:tgtEl>
                                          <p:spTgt spid="54"/>
                                        </p:tgtEl>
                                      </p:cBhvr>
                                    </p:animEffect>
                                    <p:set>
                                      <p:cBhvr>
                                        <p:cTn id="54" dur="1" fill="hold">
                                          <p:stCondLst>
                                            <p:cond delay="499"/>
                                          </p:stCondLst>
                                        </p:cTn>
                                        <p:tgtEl>
                                          <p:spTgt spid="54"/>
                                        </p:tgtEl>
                                        <p:attrNameLst>
                                          <p:attrName>style.visibility</p:attrName>
                                        </p:attrNameLst>
                                      </p:cBhvr>
                                      <p:to>
                                        <p:strVal val="hidden"/>
                                      </p:to>
                                    </p:set>
                                  </p:childTnLst>
                                </p:cTn>
                              </p:par>
                              <p:par>
                                <p:cTn id="55" presetID="9" presetClass="exit" presetSubtype="0" fill="hold" nodeType="withEffect">
                                  <p:stCondLst>
                                    <p:cond delay="0"/>
                                  </p:stCondLst>
                                  <p:childTnLst>
                                    <p:animEffect transition="out" filter="dissolve">
                                      <p:cBhvr>
                                        <p:cTn id="56" dur="500"/>
                                        <p:tgtEl>
                                          <p:spTgt spid="64"/>
                                        </p:tgtEl>
                                      </p:cBhvr>
                                    </p:animEffect>
                                    <p:set>
                                      <p:cBhvr>
                                        <p:cTn id="57" dur="1" fill="hold">
                                          <p:stCondLst>
                                            <p:cond delay="499"/>
                                          </p:stCondLst>
                                        </p:cTn>
                                        <p:tgtEl>
                                          <p:spTgt spid="64"/>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par>
                                <p:cTn id="61" presetID="9" presetClass="exit" presetSubtype="0" fill="hold" nodeType="withEffect">
                                  <p:stCondLst>
                                    <p:cond delay="0"/>
                                  </p:stCondLst>
                                  <p:childTnLst>
                                    <p:animEffect transition="out" filter="dissolve">
                                      <p:cBhvr>
                                        <p:cTn id="62" dur="500"/>
                                        <p:tgtEl>
                                          <p:spTgt spid="65"/>
                                        </p:tgtEl>
                                      </p:cBhvr>
                                    </p:animEffect>
                                    <p:set>
                                      <p:cBhvr>
                                        <p:cTn id="63" dur="1" fill="hold">
                                          <p:stCondLst>
                                            <p:cond delay="499"/>
                                          </p:stCondLst>
                                        </p:cTn>
                                        <p:tgtEl>
                                          <p:spTgt spid="65"/>
                                        </p:tgtEl>
                                        <p:attrNameLst>
                                          <p:attrName>style.visibility</p:attrName>
                                        </p:attrNameLst>
                                      </p:cBhvr>
                                      <p:to>
                                        <p:strVal val="hidden"/>
                                      </p:to>
                                    </p:set>
                                  </p:childTnLst>
                                </p:cTn>
                              </p:par>
                              <p:par>
                                <p:cTn id="64" presetID="9" presetClass="entr" presetSubtype="0" fill="hold"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dissolve">
                                      <p:cBhvr>
                                        <p:cTn id="66" dur="500"/>
                                        <p:tgtEl>
                                          <p:spTgt spid="2"/>
                                        </p:tgtEl>
                                      </p:cBhvr>
                                    </p:animEffect>
                                  </p:childTnLst>
                                </p:cTn>
                              </p:par>
                              <p:par>
                                <p:cTn id="67" presetID="9"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dissolve">
                                      <p:cBhvr>
                                        <p:cTn id="69" dur="500"/>
                                        <p:tgtEl>
                                          <p:spTgt spid="10"/>
                                        </p:tgtEl>
                                      </p:cBhvr>
                                    </p:animEffect>
                                  </p:childTnLst>
                                </p:cTn>
                              </p:par>
                            </p:childTnLst>
                          </p:cTn>
                        </p:par>
                        <p:par>
                          <p:cTn id="70" fill="hold">
                            <p:stCondLst>
                              <p:cond delay="500"/>
                            </p:stCondLst>
                            <p:childTnLst>
                              <p:par>
                                <p:cTn id="71" presetID="1" presetClass="entr" presetSubtype="0" fill="hold" grpId="1" nodeType="afterEffect">
                                  <p:stCondLst>
                                    <p:cond delay="0"/>
                                  </p:stCondLst>
                                  <p:childTnLst>
                                    <p:set>
                                      <p:cBhvr>
                                        <p:cTn id="72" dur="1" fill="hold">
                                          <p:stCondLst>
                                            <p:cond delay="0"/>
                                          </p:stCondLst>
                                        </p:cTn>
                                        <p:tgtEl>
                                          <p:spTgt spid="70"/>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32" presetClass="emph" presetSubtype="0" repeatCount="indefinite" fill="hold" grpId="0" nodeType="withEffect">
                                  <p:stCondLst>
                                    <p:cond delay="0"/>
                                  </p:stCondLst>
                                  <p:childTnLst>
                                    <p:animRot by="120000">
                                      <p:cBhvr>
                                        <p:cTn id="76" dur="100" fill="hold">
                                          <p:stCondLst>
                                            <p:cond delay="0"/>
                                          </p:stCondLst>
                                        </p:cTn>
                                        <p:tgtEl>
                                          <p:spTgt spid="70"/>
                                        </p:tgtEl>
                                        <p:attrNameLst>
                                          <p:attrName>r</p:attrName>
                                        </p:attrNameLst>
                                      </p:cBhvr>
                                    </p:animRot>
                                    <p:animRot by="-240000">
                                      <p:cBhvr>
                                        <p:cTn id="77" dur="200" fill="hold">
                                          <p:stCondLst>
                                            <p:cond delay="200"/>
                                          </p:stCondLst>
                                        </p:cTn>
                                        <p:tgtEl>
                                          <p:spTgt spid="70"/>
                                        </p:tgtEl>
                                        <p:attrNameLst>
                                          <p:attrName>r</p:attrName>
                                        </p:attrNameLst>
                                      </p:cBhvr>
                                    </p:animRot>
                                    <p:animRot by="240000">
                                      <p:cBhvr>
                                        <p:cTn id="78" dur="200" fill="hold">
                                          <p:stCondLst>
                                            <p:cond delay="400"/>
                                          </p:stCondLst>
                                        </p:cTn>
                                        <p:tgtEl>
                                          <p:spTgt spid="70"/>
                                        </p:tgtEl>
                                        <p:attrNameLst>
                                          <p:attrName>r</p:attrName>
                                        </p:attrNameLst>
                                      </p:cBhvr>
                                    </p:animRot>
                                    <p:animRot by="-240000">
                                      <p:cBhvr>
                                        <p:cTn id="79" dur="200" fill="hold">
                                          <p:stCondLst>
                                            <p:cond delay="600"/>
                                          </p:stCondLst>
                                        </p:cTn>
                                        <p:tgtEl>
                                          <p:spTgt spid="70"/>
                                        </p:tgtEl>
                                        <p:attrNameLst>
                                          <p:attrName>r</p:attrName>
                                        </p:attrNameLst>
                                      </p:cBhvr>
                                    </p:animRot>
                                    <p:animRot by="120000">
                                      <p:cBhvr>
                                        <p:cTn id="80" dur="200" fill="hold">
                                          <p:stCondLst>
                                            <p:cond delay="800"/>
                                          </p:stCondLst>
                                        </p:cTn>
                                        <p:tgtEl>
                                          <p:spTgt spid="70"/>
                                        </p:tgtEl>
                                        <p:attrNameLst>
                                          <p:attrName>r</p:attrName>
                                        </p:attrNameLst>
                                      </p:cBhvr>
                                    </p:animRot>
                                  </p:childTnLst>
                                </p:cTn>
                              </p:par>
                              <p:par>
                                <p:cTn id="81" presetID="32" presetClass="emph" presetSubtype="0" repeatCount="indefinite" fill="hold" grpId="0" nodeType="withEffect">
                                  <p:stCondLst>
                                    <p:cond delay="0"/>
                                  </p:stCondLst>
                                  <p:childTnLst>
                                    <p:animRot by="120000">
                                      <p:cBhvr>
                                        <p:cTn id="82" dur="100" fill="hold">
                                          <p:stCondLst>
                                            <p:cond delay="0"/>
                                          </p:stCondLst>
                                        </p:cTn>
                                        <p:tgtEl>
                                          <p:spTgt spid="71"/>
                                        </p:tgtEl>
                                        <p:attrNameLst>
                                          <p:attrName>r</p:attrName>
                                        </p:attrNameLst>
                                      </p:cBhvr>
                                    </p:animRot>
                                    <p:animRot by="-240000">
                                      <p:cBhvr>
                                        <p:cTn id="83" dur="200" fill="hold">
                                          <p:stCondLst>
                                            <p:cond delay="200"/>
                                          </p:stCondLst>
                                        </p:cTn>
                                        <p:tgtEl>
                                          <p:spTgt spid="71"/>
                                        </p:tgtEl>
                                        <p:attrNameLst>
                                          <p:attrName>r</p:attrName>
                                        </p:attrNameLst>
                                      </p:cBhvr>
                                    </p:animRot>
                                    <p:animRot by="240000">
                                      <p:cBhvr>
                                        <p:cTn id="84" dur="200" fill="hold">
                                          <p:stCondLst>
                                            <p:cond delay="400"/>
                                          </p:stCondLst>
                                        </p:cTn>
                                        <p:tgtEl>
                                          <p:spTgt spid="71"/>
                                        </p:tgtEl>
                                        <p:attrNameLst>
                                          <p:attrName>r</p:attrName>
                                        </p:attrNameLst>
                                      </p:cBhvr>
                                    </p:animRot>
                                    <p:animRot by="-240000">
                                      <p:cBhvr>
                                        <p:cTn id="85" dur="200" fill="hold">
                                          <p:stCondLst>
                                            <p:cond delay="600"/>
                                          </p:stCondLst>
                                        </p:cTn>
                                        <p:tgtEl>
                                          <p:spTgt spid="71"/>
                                        </p:tgtEl>
                                        <p:attrNameLst>
                                          <p:attrName>r</p:attrName>
                                        </p:attrNameLst>
                                      </p:cBhvr>
                                    </p:animRot>
                                    <p:animRot by="120000">
                                      <p:cBhvr>
                                        <p:cTn id="86" dur="200" fill="hold">
                                          <p:stCondLst>
                                            <p:cond delay="800"/>
                                          </p:stCondLst>
                                        </p:cTn>
                                        <p:tgtEl>
                                          <p:spTgt spid="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P spid="71" grpId="0"/>
      <p:bldP spid="71"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504" y="1161070"/>
            <a:ext cx="8584096" cy="5195281"/>
          </a:xfrm>
        </p:spPr>
        <p:txBody>
          <a:bodyPr/>
          <a:lstStyle/>
          <a:p>
            <a:r>
              <a:rPr lang="en-US" sz="2800" dirty="0">
                <a:latin typeface="Cambria" panose="02040503050406030204" pitchFamily="18" charset="0"/>
                <a:ea typeface="Cambria" panose="02040503050406030204" pitchFamily="18" charset="0"/>
              </a:rPr>
              <a:t>International Terrestrial Reference System (ITRS)</a:t>
            </a:r>
          </a:p>
          <a:p>
            <a:pPr lvl="1"/>
            <a:r>
              <a:rPr lang="en-US" sz="2400" dirty="0">
                <a:latin typeface="Cambria" panose="02040503050406030204" pitchFamily="18" charset="0"/>
                <a:ea typeface="Cambria" panose="02040503050406030204" pitchFamily="18" charset="0"/>
              </a:rPr>
              <a:t>IERS’s recipe</a:t>
            </a:r>
          </a:p>
          <a:p>
            <a:r>
              <a:rPr lang="en-US" sz="2800" dirty="0">
                <a:latin typeface="Cambria" panose="02040503050406030204" pitchFamily="18" charset="0"/>
                <a:ea typeface="Cambria" panose="02040503050406030204" pitchFamily="18" charset="0"/>
              </a:rPr>
              <a:t>International Terrestrial Reference Frame</a:t>
            </a:r>
          </a:p>
          <a:p>
            <a:pPr lvl="1"/>
            <a:r>
              <a:rPr lang="en-US" sz="2400" dirty="0">
                <a:latin typeface="Cambria" panose="02040503050406030204" pitchFamily="18" charset="0"/>
                <a:ea typeface="Cambria" panose="02040503050406030204" pitchFamily="18" charset="0"/>
              </a:rPr>
              <a:t>Realized by the ITRF Network (the SGT stations)</a:t>
            </a:r>
          </a:p>
          <a:p>
            <a:r>
              <a:rPr lang="en-US" sz="2800" dirty="0">
                <a:latin typeface="Cambria" panose="02040503050406030204" pitchFamily="18" charset="0"/>
                <a:ea typeface="Cambria" panose="02040503050406030204" pitchFamily="18" charset="0"/>
              </a:rPr>
              <a:t>True for </a:t>
            </a:r>
            <a:r>
              <a:rPr lang="en-US" sz="2800" b="1" dirty="0">
                <a:latin typeface="Cambria" panose="02040503050406030204" pitchFamily="18" charset="0"/>
                <a:ea typeface="Cambria" panose="02040503050406030204" pitchFamily="18" charset="0"/>
              </a:rPr>
              <a:t>any</a:t>
            </a:r>
            <a:r>
              <a:rPr lang="en-US" sz="2800" dirty="0">
                <a:latin typeface="Cambria" panose="02040503050406030204" pitchFamily="18" charset="0"/>
                <a:ea typeface="Cambria" panose="02040503050406030204" pitchFamily="18" charset="0"/>
              </a:rPr>
              <a:t> System and Frame</a:t>
            </a:r>
          </a:p>
          <a:p>
            <a:pPr lvl="1"/>
            <a:r>
              <a:rPr lang="en-US" sz="2400" i="1" dirty="0">
                <a:latin typeface="Cambria" panose="02040503050406030204" pitchFamily="18" charset="0"/>
                <a:ea typeface="Cambria" panose="02040503050406030204" pitchFamily="18" charset="0"/>
              </a:rPr>
              <a:t>Not just the</a:t>
            </a:r>
            <a:r>
              <a:rPr lang="en-US" sz="2400" dirty="0">
                <a:latin typeface="Cambria" panose="02040503050406030204" pitchFamily="18" charset="0"/>
                <a:ea typeface="Cambria" panose="02040503050406030204" pitchFamily="18" charset="0"/>
              </a:rPr>
              <a:t> ITRF</a:t>
            </a:r>
          </a:p>
        </p:txBody>
      </p:sp>
      <p:sp>
        <p:nvSpPr>
          <p:cNvPr id="5" name="Title"/>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latin typeface="Cambria" panose="02040503050406030204" pitchFamily="18" charset="0"/>
                <a:ea typeface="Tahoma" panose="020B0604030504040204" pitchFamily="34" charset="0"/>
                <a:cs typeface="Tahoma" panose="020B0604030504040204" pitchFamily="34" charset="0"/>
              </a:rPr>
              <a:t>Reference System &amp; Frame</a:t>
            </a:r>
          </a:p>
        </p:txBody>
      </p:sp>
    </p:spTree>
    <p:extLst>
      <p:ext uri="{BB962C8B-B14F-4D97-AF65-F5344CB8AC3E}">
        <p14:creationId xmlns:p14="http://schemas.microsoft.com/office/powerpoint/2010/main" val="4146164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1000"/>
                                        <p:tgtEl>
                                          <p:spTgt spid="3">
                                            <p:txEl>
                                              <p:pRg st="4" end="4"/>
                                            </p:txEl>
                                          </p:spTgt>
                                        </p:tgtEl>
                                      </p:cBhvr>
                                    </p:animEffect>
                                  </p:childTnLst>
                                </p:cTn>
                              </p:par>
                            </p:childTnLst>
                          </p:cTn>
                        </p:par>
                        <p:par>
                          <p:cTn id="8" fill="hold">
                            <p:stCondLst>
                              <p:cond delay="1250"/>
                            </p:stCondLst>
                            <p:childTnLst>
                              <p:par>
                                <p:cTn id="9" presetID="22" presetClass="entr" presetSubtype="8" fill="hold" nodeType="afterEffect">
                                  <p:stCondLst>
                                    <p:cond delay="25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wipe(left)">
                                      <p:cBhvr>
                                        <p:cTn id="11"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504" y="1161070"/>
            <a:ext cx="8584096" cy="5195281"/>
          </a:xfrm>
        </p:spPr>
        <p:txBody>
          <a:bodyPr/>
          <a:lstStyle/>
          <a:p>
            <a:r>
              <a:rPr lang="en-US" sz="2800" dirty="0">
                <a:solidFill>
                  <a:schemeClr val="bg1">
                    <a:lumMod val="50000"/>
                  </a:schemeClr>
                </a:solidFill>
                <a:latin typeface="Cambria" panose="02040503050406030204" pitchFamily="18" charset="0"/>
                <a:ea typeface="Cambria" panose="02040503050406030204" pitchFamily="18" charset="0"/>
              </a:rPr>
              <a:t>International Terrestrial Reference System (ITRS)</a:t>
            </a:r>
          </a:p>
          <a:p>
            <a:pPr lvl="1"/>
            <a:r>
              <a:rPr lang="en-US" sz="2400" dirty="0">
                <a:solidFill>
                  <a:schemeClr val="bg1">
                    <a:lumMod val="50000"/>
                  </a:schemeClr>
                </a:solidFill>
                <a:latin typeface="Cambria" panose="02040503050406030204" pitchFamily="18" charset="0"/>
                <a:ea typeface="Cambria" panose="02040503050406030204" pitchFamily="18" charset="0"/>
              </a:rPr>
              <a:t>IERS’s recipe</a:t>
            </a:r>
          </a:p>
          <a:p>
            <a:r>
              <a:rPr lang="en-US" sz="2800" dirty="0">
                <a:solidFill>
                  <a:schemeClr val="bg1">
                    <a:lumMod val="50000"/>
                  </a:schemeClr>
                </a:solidFill>
                <a:latin typeface="Cambria" panose="02040503050406030204" pitchFamily="18" charset="0"/>
                <a:ea typeface="Cambria" panose="02040503050406030204" pitchFamily="18" charset="0"/>
              </a:rPr>
              <a:t>International Terrestrial Reference Frame</a:t>
            </a:r>
          </a:p>
          <a:p>
            <a:pPr lvl="1"/>
            <a:r>
              <a:rPr lang="en-US" sz="2400" dirty="0">
                <a:solidFill>
                  <a:schemeClr val="bg1">
                    <a:lumMod val="50000"/>
                  </a:schemeClr>
                </a:solidFill>
                <a:latin typeface="Cambria" panose="02040503050406030204" pitchFamily="18" charset="0"/>
                <a:ea typeface="Cambria" panose="02040503050406030204" pitchFamily="18" charset="0"/>
              </a:rPr>
              <a:t>Realized by the ITRF Network (the SGT stations)</a:t>
            </a:r>
          </a:p>
          <a:p>
            <a:r>
              <a:rPr lang="en-US" sz="2800" dirty="0">
                <a:latin typeface="Cambria" panose="02040503050406030204" pitchFamily="18" charset="0"/>
                <a:ea typeface="Cambria" panose="02040503050406030204" pitchFamily="18" charset="0"/>
              </a:rPr>
              <a:t>True for </a:t>
            </a:r>
            <a:r>
              <a:rPr lang="en-US" sz="2800" b="1" dirty="0">
                <a:latin typeface="Cambria" panose="02040503050406030204" pitchFamily="18" charset="0"/>
                <a:ea typeface="Cambria" panose="02040503050406030204" pitchFamily="18" charset="0"/>
              </a:rPr>
              <a:t>any</a:t>
            </a:r>
            <a:r>
              <a:rPr lang="en-US" sz="2800" dirty="0">
                <a:latin typeface="Cambria" panose="02040503050406030204" pitchFamily="18" charset="0"/>
                <a:ea typeface="Cambria" panose="02040503050406030204" pitchFamily="18" charset="0"/>
              </a:rPr>
              <a:t> System and Frame</a:t>
            </a:r>
          </a:p>
          <a:p>
            <a:pPr lvl="1"/>
            <a:r>
              <a:rPr lang="en-US" sz="2400" i="1" dirty="0">
                <a:latin typeface="Cambria" panose="02040503050406030204" pitchFamily="18" charset="0"/>
                <a:ea typeface="Cambria" panose="02040503050406030204" pitchFamily="18" charset="0"/>
              </a:rPr>
              <a:t>Not just the</a:t>
            </a:r>
            <a:r>
              <a:rPr lang="en-US" sz="2400" dirty="0">
                <a:latin typeface="Cambria" panose="02040503050406030204" pitchFamily="18" charset="0"/>
                <a:ea typeface="Cambria" panose="02040503050406030204" pitchFamily="18" charset="0"/>
              </a:rPr>
              <a:t> ITRF</a:t>
            </a:r>
          </a:p>
          <a:p>
            <a:r>
              <a:rPr lang="en-US" sz="2800" dirty="0">
                <a:latin typeface="Cambria" panose="02040503050406030204" pitchFamily="18" charset="0"/>
                <a:ea typeface="Cambria" panose="02040503050406030204" pitchFamily="18" charset="0"/>
              </a:rPr>
              <a:t>National Spatial </a:t>
            </a:r>
            <a:r>
              <a:rPr lang="en-US" sz="2800" u="sng" dirty="0">
                <a:latin typeface="Cambria" panose="02040503050406030204" pitchFamily="18" charset="0"/>
                <a:ea typeface="Cambria" panose="02040503050406030204" pitchFamily="18" charset="0"/>
              </a:rPr>
              <a:t>Reference System</a:t>
            </a:r>
          </a:p>
          <a:p>
            <a:pPr lvl="1"/>
            <a:r>
              <a:rPr lang="en-US" sz="2400" dirty="0">
                <a:latin typeface="Cambria" panose="02040503050406030204" pitchFamily="18" charset="0"/>
                <a:ea typeface="Cambria" panose="02040503050406030204" pitchFamily="18" charset="0"/>
              </a:rPr>
              <a:t>NGS’s recipe</a:t>
            </a:r>
          </a:p>
          <a:p>
            <a:r>
              <a:rPr lang="en-US" sz="2800" dirty="0">
                <a:latin typeface="Cambria" panose="02040503050406030204" pitchFamily="18" charset="0"/>
                <a:ea typeface="Cambria" panose="02040503050406030204" pitchFamily="18" charset="0"/>
              </a:rPr>
              <a:t>North American Terrestrial </a:t>
            </a:r>
            <a:r>
              <a:rPr lang="en-US" sz="2800" u="sng" dirty="0">
                <a:latin typeface="Cambria" panose="02040503050406030204" pitchFamily="18" charset="0"/>
                <a:ea typeface="Cambria" panose="02040503050406030204" pitchFamily="18" charset="0"/>
              </a:rPr>
              <a:t>Reference Frame</a:t>
            </a:r>
          </a:p>
          <a:p>
            <a:pPr lvl="1"/>
            <a:r>
              <a:rPr lang="en-US" sz="2000" dirty="0">
                <a:latin typeface="Cambria" panose="02040503050406030204" pitchFamily="18" charset="0"/>
                <a:ea typeface="Cambria" panose="02040503050406030204" pitchFamily="18" charset="0"/>
              </a:rPr>
              <a:t>Realized by the NOAA CORS Network</a:t>
            </a:r>
          </a:p>
          <a:p>
            <a:pPr lvl="1"/>
            <a:r>
              <a:rPr lang="en-US" sz="2000" dirty="0">
                <a:latin typeface="Cambria" panose="02040503050406030204" pitchFamily="18" charset="0"/>
                <a:ea typeface="Cambria" panose="02040503050406030204" pitchFamily="18" charset="0"/>
              </a:rPr>
              <a:t>Accessible easily with GPS, by using NGS’s OPUS</a:t>
            </a:r>
          </a:p>
        </p:txBody>
      </p:sp>
      <p:sp>
        <p:nvSpPr>
          <p:cNvPr id="5" name="Title"/>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a:latin typeface="Cambria" panose="02040503050406030204" pitchFamily="18" charset="0"/>
                <a:ea typeface="Tahoma" panose="020B0604030504040204" pitchFamily="34" charset="0"/>
                <a:cs typeface="Tahoma" panose="020B0604030504040204" pitchFamily="34" charset="0"/>
              </a:rPr>
              <a:t>Reference System… </a:t>
            </a:r>
            <a:r>
              <a:rPr lang="en-US" altLang="en-US" dirty="0">
                <a:latin typeface="Cambria" panose="02040503050406030204" pitchFamily="18" charset="0"/>
                <a:ea typeface="Tahoma" panose="020B0604030504040204" pitchFamily="34" charset="0"/>
                <a:cs typeface="Tahoma" panose="020B0604030504040204" pitchFamily="34" charset="0"/>
              </a:rPr>
              <a:t>then Frame</a:t>
            </a:r>
          </a:p>
        </p:txBody>
      </p:sp>
    </p:spTree>
    <p:extLst>
      <p:ext uri="{BB962C8B-B14F-4D97-AF65-F5344CB8AC3E}">
        <p14:creationId xmlns:p14="http://schemas.microsoft.com/office/powerpoint/2010/main" val="3672998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left)">
                                      <p:cBhvr>
                                        <p:cTn id="7" dur="1000"/>
                                        <p:tgtEl>
                                          <p:spTgt spid="3">
                                            <p:txEl>
                                              <p:pRg st="6" end="6"/>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wipe(left)">
                                      <p:cBhvr>
                                        <p:cTn id="10" dur="1000"/>
                                        <p:tgtEl>
                                          <p:spTgt spid="3">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wipe(left)">
                                      <p:cBhvr>
                                        <p:cTn id="15" dur="1000"/>
                                        <p:tgtEl>
                                          <p:spTgt spid="3">
                                            <p:txEl>
                                              <p:pRg st="8" end="8"/>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wipe(left)">
                                      <p:cBhvr>
                                        <p:cTn id="18" dur="1000"/>
                                        <p:tgtEl>
                                          <p:spTgt spid="3">
                                            <p:txEl>
                                              <p:pRg st="9" end="9"/>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wipe(left)">
                                      <p:cBhvr>
                                        <p:cTn id="21"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5977142" y="1272540"/>
            <a:ext cx="1475218" cy="1299724"/>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161971" y="2999701"/>
            <a:ext cx="1199305" cy="841772"/>
          </a:xfrm>
          <a:prstGeom prst="roundRect">
            <a:avLst>
              <a:gd name="adj" fmla="val 16667"/>
            </a:avLst>
          </a:prstGeom>
          <a:blipFill dpi="0" rotWithShape="0">
            <a:blip r:embed="rId3"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sp>
        <p:nvSpPr>
          <p:cNvPr id="17444" name="Rounded Rectangle 5"/>
          <p:cNvSpPr>
            <a:spLocks noChangeArrowheads="1"/>
          </p:cNvSpPr>
          <p:nvPr/>
        </p:nvSpPr>
        <p:spPr bwMode="auto">
          <a:xfrm>
            <a:off x="1709417" y="1390839"/>
            <a:ext cx="1197768" cy="841772"/>
          </a:xfrm>
          <a:prstGeom prst="roundRect">
            <a:avLst>
              <a:gd name="adj" fmla="val 16667"/>
            </a:avLst>
          </a:prstGeom>
          <a:blipFill dpi="0" rotWithShape="0">
            <a:blip r:embed="rId5"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1528442" y="2232849"/>
            <a:ext cx="1291006" cy="453390"/>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20098" y="1390839"/>
            <a:ext cx="1221581" cy="841772"/>
          </a:xfrm>
          <a:prstGeom prst="roundRect">
            <a:avLst>
              <a:gd name="adj" fmla="val 16667"/>
            </a:avLst>
          </a:prstGeom>
          <a:blipFill dpi="0" rotWithShape="0">
            <a:blip r:embed="rId6"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58166" y="2232611"/>
            <a:ext cx="1383789" cy="453628"/>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3129436" y="1390839"/>
            <a:ext cx="1221581" cy="841772"/>
          </a:xfrm>
          <a:prstGeom prst="roundRect">
            <a:avLst>
              <a:gd name="adj" fmla="val 16667"/>
            </a:avLst>
          </a:prstGeom>
          <a:blipFill dpi="0" rotWithShape="0">
            <a:blip r:embed="rId7"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878551" y="2232611"/>
            <a:ext cx="1704976" cy="453628"/>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100442" y="1390839"/>
            <a:ext cx="1221581" cy="841772"/>
          </a:xfrm>
          <a:prstGeom prst="roundRect">
            <a:avLst>
              <a:gd name="adj" fmla="val 16667"/>
            </a:avLst>
          </a:prstGeom>
          <a:blipFill dpi="0" rotWithShape="0">
            <a:blip r:embed="rId8"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5757531" y="2232611"/>
            <a:ext cx="1564492" cy="453628"/>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62486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601049" y="4225803"/>
            <a:ext cx="1221581" cy="841772"/>
          </a:xfrm>
          <a:prstGeom prst="roundRect">
            <a:avLst>
              <a:gd name="adj" fmla="val 16667"/>
            </a:avLst>
          </a:prstGeom>
          <a:blipFill dpi="0" rotWithShape="0">
            <a:blip r:embed="rId10"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8674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522466" y="3005654"/>
            <a:ext cx="1468041" cy="835819"/>
          </a:xfrm>
          <a:prstGeom prst="roundRect">
            <a:avLst>
              <a:gd name="adj" fmla="val 16667"/>
            </a:avLst>
          </a:prstGeom>
          <a:blipFill dpi="0" rotWithShape="0">
            <a:blip r:embed="rId11"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2"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blipFill>
            <a:blip r:embed="rId14"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blipFill>
            <a:blip r:embed="rId15"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p:cNvSpPr/>
          <p:nvPr/>
        </p:nvSpPr>
        <p:spPr>
          <a:xfrm>
            <a:off x="3084393" y="5630740"/>
            <a:ext cx="1314453" cy="865702"/>
          </a:xfrm>
          <a:prstGeom prst="roundRect">
            <a:avLst/>
          </a:prstGeom>
          <a:blipFill>
            <a:blip r:embed="rId16"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67089" y="5604173"/>
            <a:ext cx="1255541" cy="912701"/>
          </a:xfrm>
          <a:prstGeom prst="roundRect">
            <a:avLst/>
          </a:prstGeom>
          <a:blipFill>
            <a:blip r:embed="rId17"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bwMode="auto">
          <a:xfrm>
            <a:off x="452083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blipFill>
            <a:blip r:embed="rId18"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Education</a:t>
            </a:r>
          </a:p>
        </p:txBody>
      </p:sp>
    </p:spTree>
    <p:extLst>
      <p:ext uri="{BB962C8B-B14F-4D97-AF65-F5344CB8AC3E}">
        <p14:creationId xmlns:p14="http://schemas.microsoft.com/office/powerpoint/2010/main" val="134765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6"/>
                                        </p:tgtEl>
                                        <p:attrNameLst>
                                          <p:attrName>style.visibility</p:attrName>
                                        </p:attrNameLst>
                                      </p:cBhvr>
                                      <p:to>
                                        <p:strVal val="visible"/>
                                      </p:to>
                                    </p:set>
                                    <p:animEffect transition="in" filter="wheel(1)">
                                      <p:cBhvr>
                                        <p:cTn id="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8089" y="1354263"/>
            <a:ext cx="8727822" cy="4626959"/>
          </a:xfrm>
        </p:spPr>
      </p:pic>
      <p:sp>
        <p:nvSpPr>
          <p:cNvPr id="6" name="Title 2"/>
          <p:cNvSpPr>
            <a:spLocks noGrp="1"/>
          </p:cNvSpPr>
          <p:nvPr>
            <p:ph type="title"/>
          </p:nvPr>
        </p:nvSpPr>
        <p:spPr>
          <a:xfrm>
            <a:off x="0" y="210018"/>
            <a:ext cx="9144000" cy="805079"/>
          </a:xfrm>
        </p:spPr>
        <p:txBody>
          <a:bodyPr/>
          <a:lstStyle/>
          <a:p>
            <a:r>
              <a:rPr lang="en-US" dirty="0">
                <a:latin typeface="Cambria" panose="02040503050406030204" pitchFamily="18" charset="0"/>
                <a:ea typeface="Cambria" panose="02040503050406030204" pitchFamily="18" charset="0"/>
              </a:rPr>
              <a:t>Ecosystem and Climate Operations</a:t>
            </a:r>
          </a:p>
        </p:txBody>
      </p:sp>
    </p:spTree>
    <p:extLst>
      <p:ext uri="{BB962C8B-B14F-4D97-AF65-F5344CB8AC3E}">
        <p14:creationId xmlns:p14="http://schemas.microsoft.com/office/powerpoint/2010/main" val="135392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10018"/>
            <a:ext cx="9144000" cy="805079"/>
          </a:xfrm>
        </p:spPr>
        <p:txBody>
          <a:bodyPr/>
          <a:lstStyle/>
          <a:p>
            <a:r>
              <a:rPr lang="en-US" dirty="0">
                <a:latin typeface="Cambria" panose="02040503050406030204" pitchFamily="18" charset="0"/>
                <a:ea typeface="Cambria" panose="02040503050406030204" pitchFamily="18" charset="0"/>
              </a:rPr>
              <a:t>Ecosystem and Climate Operations</a:t>
            </a:r>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38541" y="1005612"/>
            <a:ext cx="7866918" cy="5807998"/>
          </a:xfrm>
        </p:spPr>
      </p:pic>
      <p:pic>
        <p:nvPicPr>
          <p:cNvPr id="6" name="Content Placeholder 4">
            <a:extLst>
              <a:ext uri="{FF2B5EF4-FFF2-40B4-BE49-F238E27FC236}">
                <a16:creationId xmlns:a16="http://schemas.microsoft.com/office/drawing/2014/main" id="{0567061C-23BF-49B7-9052-0058F60B95F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7053264" y="2351646"/>
            <a:ext cx="1040605" cy="8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7315200" y="1015097"/>
            <a:ext cx="1362635" cy="2391491"/>
          </a:xfrm>
          <a:prstGeom prst="ellipse">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bwMode="auto">
          <a:xfrm>
            <a:off x="6508376" y="1015097"/>
            <a:ext cx="986118" cy="1862048"/>
          </a:xfrm>
          <a:prstGeom prst="rect">
            <a:avLst/>
          </a:prstGeom>
          <a:noFill/>
          <a:ln w="9525">
            <a:noFill/>
            <a:miter lim="800000"/>
            <a:headEnd/>
            <a:tailEnd/>
          </a:ln>
        </p:spPr>
        <p:txBody>
          <a:bodyPr wrap="square" rtlCol="0">
            <a:spAutoFit/>
          </a:bodyPr>
          <a:lstStyle/>
          <a:p>
            <a:r>
              <a:rPr lang="en-US" sz="11500" dirty="0">
                <a:solidFill>
                  <a:srgbClr val="FF0000"/>
                </a:solidFill>
              </a:rPr>
              <a:t>?</a:t>
            </a:r>
          </a:p>
        </p:txBody>
      </p:sp>
    </p:spTree>
    <p:extLst>
      <p:ext uri="{BB962C8B-B14F-4D97-AF65-F5344CB8AC3E}">
        <p14:creationId xmlns:p14="http://schemas.microsoft.com/office/powerpoint/2010/main" val="153741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80">
                                          <p:stCondLst>
                                            <p:cond delay="0"/>
                                          </p:stCondLst>
                                        </p:cTn>
                                        <p:tgtEl>
                                          <p:spTgt spid="4"/>
                                        </p:tgtEl>
                                      </p:cBhvr>
                                    </p:animEffect>
                                    <p:anim calcmode="lin" valueType="num">
                                      <p:cBhvr>
                                        <p:cTn id="1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 dur="26">
                                          <p:stCondLst>
                                            <p:cond delay="650"/>
                                          </p:stCondLst>
                                        </p:cTn>
                                        <p:tgtEl>
                                          <p:spTgt spid="4"/>
                                        </p:tgtEl>
                                      </p:cBhvr>
                                      <p:to x="100000" y="60000"/>
                                    </p:animScale>
                                    <p:animScale>
                                      <p:cBhvr>
                                        <p:cTn id="17" dur="166" decel="50000">
                                          <p:stCondLst>
                                            <p:cond delay="676"/>
                                          </p:stCondLst>
                                        </p:cTn>
                                        <p:tgtEl>
                                          <p:spTgt spid="4"/>
                                        </p:tgtEl>
                                      </p:cBhvr>
                                      <p:to x="100000" y="100000"/>
                                    </p:animScale>
                                    <p:animScale>
                                      <p:cBhvr>
                                        <p:cTn id="18" dur="26">
                                          <p:stCondLst>
                                            <p:cond delay="1312"/>
                                          </p:stCondLst>
                                        </p:cTn>
                                        <p:tgtEl>
                                          <p:spTgt spid="4"/>
                                        </p:tgtEl>
                                      </p:cBhvr>
                                      <p:to x="100000" y="80000"/>
                                    </p:animScale>
                                    <p:animScale>
                                      <p:cBhvr>
                                        <p:cTn id="19" dur="166" decel="50000">
                                          <p:stCondLst>
                                            <p:cond delay="1338"/>
                                          </p:stCondLst>
                                        </p:cTn>
                                        <p:tgtEl>
                                          <p:spTgt spid="4"/>
                                        </p:tgtEl>
                                      </p:cBhvr>
                                      <p:to x="100000" y="100000"/>
                                    </p:animScale>
                                    <p:animScale>
                                      <p:cBhvr>
                                        <p:cTn id="20" dur="26">
                                          <p:stCondLst>
                                            <p:cond delay="1642"/>
                                          </p:stCondLst>
                                        </p:cTn>
                                        <p:tgtEl>
                                          <p:spTgt spid="4"/>
                                        </p:tgtEl>
                                      </p:cBhvr>
                                      <p:to x="100000" y="90000"/>
                                    </p:animScale>
                                    <p:animScale>
                                      <p:cBhvr>
                                        <p:cTn id="21" dur="166" decel="50000">
                                          <p:stCondLst>
                                            <p:cond delay="1668"/>
                                          </p:stCondLst>
                                        </p:cTn>
                                        <p:tgtEl>
                                          <p:spTgt spid="4"/>
                                        </p:tgtEl>
                                      </p:cBhvr>
                                      <p:to x="100000" y="100000"/>
                                    </p:animScale>
                                    <p:animScale>
                                      <p:cBhvr>
                                        <p:cTn id="22" dur="26">
                                          <p:stCondLst>
                                            <p:cond delay="1808"/>
                                          </p:stCondLst>
                                        </p:cTn>
                                        <p:tgtEl>
                                          <p:spTgt spid="4"/>
                                        </p:tgtEl>
                                      </p:cBhvr>
                                      <p:to x="100000" y="95000"/>
                                    </p:animScale>
                                    <p:animScale>
                                      <p:cBhvr>
                                        <p:cTn id="23" dur="166" decel="50000">
                                          <p:stCondLst>
                                            <p:cond delay="1834"/>
                                          </p:stCondLst>
                                        </p:cTn>
                                        <p:tgtEl>
                                          <p:spTgt spid="4"/>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38889E-6 -3.33333E-6 L 0.04479 -0.00509 " pathEditMode="relative" rAng="0" ptsTypes="AA">
                                      <p:cBhvr>
                                        <p:cTn id="27" dur="2000" fill="hold"/>
                                        <p:tgtEl>
                                          <p:spTgt spid="6"/>
                                        </p:tgtEl>
                                        <p:attrNameLst>
                                          <p:attrName>ppt_x</p:attrName>
                                          <p:attrName>ppt_y</p:attrName>
                                        </p:attrNameLst>
                                      </p:cBhvr>
                                      <p:rCtr x="2240"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1593888" y="2930560"/>
            <a:ext cx="1475218" cy="1219714"/>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161971" y="2999701"/>
            <a:ext cx="1199305" cy="841772"/>
          </a:xfrm>
          <a:prstGeom prst="roundRect">
            <a:avLst>
              <a:gd name="adj" fmla="val 16667"/>
            </a:avLst>
          </a:prstGeom>
          <a:blipFill dpi="0" rotWithShape="0">
            <a:blip r:embed="rId3"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sp>
        <p:nvSpPr>
          <p:cNvPr id="17444" name="Rounded Rectangle 5"/>
          <p:cNvSpPr>
            <a:spLocks noChangeArrowheads="1"/>
          </p:cNvSpPr>
          <p:nvPr/>
        </p:nvSpPr>
        <p:spPr bwMode="auto">
          <a:xfrm>
            <a:off x="1709417" y="1390839"/>
            <a:ext cx="1197768" cy="841772"/>
          </a:xfrm>
          <a:prstGeom prst="roundRect">
            <a:avLst>
              <a:gd name="adj" fmla="val 16667"/>
            </a:avLst>
          </a:prstGeom>
          <a:blipFill dpi="0" rotWithShape="0">
            <a:blip r:embed="rId5"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1528442" y="2232849"/>
            <a:ext cx="1291006" cy="453390"/>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20098" y="1390839"/>
            <a:ext cx="1221581" cy="841772"/>
          </a:xfrm>
          <a:prstGeom prst="roundRect">
            <a:avLst>
              <a:gd name="adj" fmla="val 16667"/>
            </a:avLst>
          </a:prstGeom>
          <a:blipFill dpi="0" rotWithShape="0">
            <a:blip r:embed="rId6"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58166" y="2232611"/>
            <a:ext cx="1383789" cy="453628"/>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3129436" y="1390839"/>
            <a:ext cx="1221581" cy="841772"/>
          </a:xfrm>
          <a:prstGeom prst="roundRect">
            <a:avLst>
              <a:gd name="adj" fmla="val 16667"/>
            </a:avLst>
          </a:prstGeom>
          <a:blipFill dpi="0" rotWithShape="0">
            <a:blip r:embed="rId7"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878551" y="2232611"/>
            <a:ext cx="1704976" cy="453628"/>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100442" y="1390839"/>
            <a:ext cx="1221581" cy="841772"/>
          </a:xfrm>
          <a:prstGeom prst="roundRect">
            <a:avLst>
              <a:gd name="adj" fmla="val 16667"/>
            </a:avLst>
          </a:prstGeom>
          <a:blipFill dpi="0" rotWithShape="0">
            <a:blip r:embed="rId8"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5757531" y="2232611"/>
            <a:ext cx="1564492" cy="453628"/>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62486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601049" y="4225803"/>
            <a:ext cx="1221581" cy="841772"/>
          </a:xfrm>
          <a:prstGeom prst="roundRect">
            <a:avLst>
              <a:gd name="adj" fmla="val 16667"/>
            </a:avLst>
          </a:prstGeom>
          <a:blipFill dpi="0" rotWithShape="0">
            <a:blip r:embed="rId10"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8674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522466" y="3005654"/>
            <a:ext cx="1468041" cy="835819"/>
          </a:xfrm>
          <a:prstGeom prst="roundRect">
            <a:avLst>
              <a:gd name="adj" fmla="val 16667"/>
            </a:avLst>
          </a:prstGeom>
          <a:blipFill dpi="0" rotWithShape="0">
            <a:blip r:embed="rId11"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2"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blipFill>
            <a:blip r:embed="rId14"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blipFill>
            <a:blip r:embed="rId15"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p:cNvSpPr/>
          <p:nvPr/>
        </p:nvSpPr>
        <p:spPr>
          <a:xfrm>
            <a:off x="3084393" y="5630740"/>
            <a:ext cx="1314453" cy="865702"/>
          </a:xfrm>
          <a:prstGeom prst="roundRect">
            <a:avLst/>
          </a:prstGeom>
          <a:blipFill>
            <a:blip r:embed="rId16"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67089" y="5604173"/>
            <a:ext cx="1255541" cy="912701"/>
          </a:xfrm>
          <a:prstGeom prst="roundRect">
            <a:avLst/>
          </a:prstGeom>
          <a:blipFill>
            <a:blip r:embed="rId17"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bwMode="auto">
          <a:xfrm>
            <a:off x="452083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blipFill>
            <a:blip r:embed="rId18"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Education</a:t>
            </a:r>
          </a:p>
        </p:txBody>
      </p:sp>
    </p:spTree>
    <p:extLst>
      <p:ext uri="{BB962C8B-B14F-4D97-AF65-F5344CB8AC3E}">
        <p14:creationId xmlns:p14="http://schemas.microsoft.com/office/powerpoint/2010/main" val="45441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6"/>
                                        </p:tgtEl>
                                        <p:attrNameLst>
                                          <p:attrName>style.visibility</p:attrName>
                                        </p:attrNameLst>
                                      </p:cBhvr>
                                      <p:to>
                                        <p:strVal val="visible"/>
                                      </p:to>
                                    </p:set>
                                    <p:animEffect transition="in" filter="wheel(1)">
                                      <p:cBhvr>
                                        <p:cTn id="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5813"/>
            <a:ext cx="8229600" cy="805079"/>
          </a:xfrm>
        </p:spPr>
        <p:txBody>
          <a:bodyPr/>
          <a:lstStyle/>
          <a:p>
            <a:r>
              <a:rPr lang="en-US" sz="4800" dirty="0">
                <a:latin typeface="Cambria" panose="02040503050406030204" pitchFamily="18" charset="0"/>
                <a:ea typeface="Cambria" panose="02040503050406030204" pitchFamily="18" charset="0"/>
              </a:rPr>
              <a:t>Aeronautical Survey Program</a:t>
            </a:r>
          </a:p>
        </p:txBody>
      </p:sp>
      <p:sp>
        <p:nvSpPr>
          <p:cNvPr id="2" name="Content Placeholder 1"/>
          <p:cNvSpPr>
            <a:spLocks noGrp="1"/>
          </p:cNvSpPr>
          <p:nvPr>
            <p:ph idx="1"/>
          </p:nvPr>
        </p:nvSpPr>
        <p:spPr>
          <a:xfrm>
            <a:off x="457200" y="1362079"/>
            <a:ext cx="8229600" cy="4525963"/>
          </a:xfrm>
        </p:spPr>
        <p:txBody>
          <a:bodyPr/>
          <a:lstStyle/>
          <a:p>
            <a:r>
              <a:rPr lang="en-US" dirty="0">
                <a:latin typeface="Cambria" panose="02040503050406030204" pitchFamily="18" charset="0"/>
                <a:ea typeface="Cambria" panose="02040503050406030204" pitchFamily="18" charset="0"/>
              </a:rPr>
              <a:t>Interagency Program: FAA and NGS</a:t>
            </a:r>
          </a:p>
          <a:p>
            <a:pPr lvl="1"/>
            <a:r>
              <a:rPr lang="en-US" u="sng" dirty="0">
                <a:latin typeface="Cambria" panose="02040503050406030204" pitchFamily="18" charset="0"/>
                <a:ea typeface="Cambria" panose="02040503050406030204" pitchFamily="18" charset="0"/>
              </a:rPr>
              <a:t>P</a:t>
            </a:r>
            <a:r>
              <a:rPr lang="en-US" dirty="0">
                <a:latin typeface="Cambria" panose="02040503050406030204" pitchFamily="18" charset="0"/>
                <a:ea typeface="Cambria" panose="02040503050406030204" pitchFamily="18" charset="0"/>
              </a:rPr>
              <a:t>rimary </a:t>
            </a:r>
            <a:r>
              <a:rPr lang="en-US" u="sng" dirty="0">
                <a:latin typeface="Cambria" panose="02040503050406030204" pitchFamily="18" charset="0"/>
                <a:ea typeface="Cambria" panose="02040503050406030204" pitchFamily="18" charset="0"/>
              </a:rPr>
              <a:t>A</a:t>
            </a:r>
            <a:r>
              <a:rPr lang="en-US" dirty="0">
                <a:latin typeface="Cambria" panose="02040503050406030204" pitchFamily="18" charset="0"/>
                <a:ea typeface="Cambria" panose="02040503050406030204" pitchFamily="18" charset="0"/>
              </a:rPr>
              <a:t>irport </a:t>
            </a:r>
            <a:r>
              <a:rPr lang="en-US" u="sng" dirty="0">
                <a:latin typeface="Cambria" panose="02040503050406030204" pitchFamily="18" charset="0"/>
                <a:ea typeface="Cambria" panose="02040503050406030204" pitchFamily="18" charset="0"/>
              </a:rPr>
              <a:t>C</a:t>
            </a:r>
            <a:r>
              <a:rPr lang="en-US" dirty="0">
                <a:latin typeface="Cambria" panose="02040503050406030204" pitchFamily="18" charset="0"/>
                <a:ea typeface="Cambria" panose="02040503050406030204" pitchFamily="18" charset="0"/>
              </a:rPr>
              <a:t>ontrol </a:t>
            </a:r>
            <a:r>
              <a:rPr lang="en-US" u="sng" dirty="0">
                <a:latin typeface="Cambria" panose="02040503050406030204" pitchFamily="18" charset="0"/>
                <a:ea typeface="Cambria" panose="02040503050406030204" pitchFamily="18" charset="0"/>
              </a:rPr>
              <a:t>S</a:t>
            </a:r>
            <a:r>
              <a:rPr lang="en-US" dirty="0">
                <a:latin typeface="Cambria" panose="02040503050406030204" pitchFamily="18" charset="0"/>
                <a:ea typeface="Cambria" panose="02040503050406030204" pitchFamily="18" charset="0"/>
              </a:rPr>
              <a:t>tation (PACS) and </a:t>
            </a:r>
            <a:r>
              <a:rPr lang="en-US" u="sng" dirty="0">
                <a:latin typeface="Cambria" panose="02040503050406030204" pitchFamily="18" charset="0"/>
                <a:ea typeface="Cambria" panose="02040503050406030204" pitchFamily="18" charset="0"/>
              </a:rPr>
              <a:t>S</a:t>
            </a:r>
            <a:r>
              <a:rPr lang="en-US" dirty="0">
                <a:latin typeface="Cambria" panose="02040503050406030204" pitchFamily="18" charset="0"/>
                <a:ea typeface="Cambria" panose="02040503050406030204" pitchFamily="18" charset="0"/>
              </a:rPr>
              <a:t>econdary </a:t>
            </a:r>
            <a:r>
              <a:rPr lang="en-US" u="sng" dirty="0">
                <a:latin typeface="Cambria" panose="02040503050406030204" pitchFamily="18" charset="0"/>
                <a:ea typeface="Cambria" panose="02040503050406030204" pitchFamily="18" charset="0"/>
              </a:rPr>
              <a:t>A</a:t>
            </a:r>
            <a:r>
              <a:rPr lang="en-US" dirty="0">
                <a:latin typeface="Cambria" panose="02040503050406030204" pitchFamily="18" charset="0"/>
                <a:ea typeface="Cambria" panose="02040503050406030204" pitchFamily="18" charset="0"/>
              </a:rPr>
              <a:t>irport </a:t>
            </a:r>
            <a:r>
              <a:rPr lang="en-US" u="sng" dirty="0">
                <a:latin typeface="Cambria" panose="02040503050406030204" pitchFamily="18" charset="0"/>
                <a:ea typeface="Cambria" panose="02040503050406030204" pitchFamily="18" charset="0"/>
              </a:rPr>
              <a:t>C</a:t>
            </a:r>
            <a:r>
              <a:rPr lang="en-US" dirty="0">
                <a:latin typeface="Cambria" panose="02040503050406030204" pitchFamily="18" charset="0"/>
                <a:ea typeface="Cambria" panose="02040503050406030204" pitchFamily="18" charset="0"/>
              </a:rPr>
              <a:t>ontrol </a:t>
            </a:r>
            <a:r>
              <a:rPr lang="en-US" u="sng" dirty="0">
                <a:latin typeface="Cambria" panose="02040503050406030204" pitchFamily="18" charset="0"/>
                <a:ea typeface="Cambria" panose="02040503050406030204" pitchFamily="18" charset="0"/>
              </a:rPr>
              <a:t>S</a:t>
            </a:r>
            <a:r>
              <a:rPr lang="en-US" dirty="0">
                <a:latin typeface="Cambria" panose="02040503050406030204" pitchFamily="18" charset="0"/>
                <a:ea typeface="Cambria" panose="02040503050406030204" pitchFamily="18" charset="0"/>
              </a:rPr>
              <a:t>tations (SACS)</a:t>
            </a:r>
          </a:p>
          <a:p>
            <a:pPr lvl="1"/>
            <a:r>
              <a:rPr lang="en-US" dirty="0">
                <a:latin typeface="Cambria" panose="02040503050406030204" pitchFamily="18" charset="0"/>
                <a:ea typeface="Cambria" panose="02040503050406030204" pitchFamily="18" charset="0"/>
              </a:rPr>
              <a:t>Airports GIS (</a:t>
            </a:r>
            <a:r>
              <a:rPr lang="en-US" dirty="0">
                <a:latin typeface="Cambria" panose="02040503050406030204" pitchFamily="18" charset="0"/>
                <a:ea typeface="Cambria" panose="02040503050406030204" pitchFamily="18" charset="0"/>
                <a:hlinkClick r:id="rId3"/>
              </a:rPr>
              <a:t>AGIS</a:t>
            </a:r>
            <a:r>
              <a:rPr lang="en-US" dirty="0">
                <a:latin typeface="Cambria" panose="02040503050406030204" pitchFamily="18" charset="0"/>
                <a:ea typeface="Cambria" panose="02040503050406030204" pitchFamily="18" charset="0"/>
              </a:rPr>
              <a:t>)</a:t>
            </a:r>
          </a:p>
          <a:p>
            <a:pPr lvl="1"/>
            <a:r>
              <a:rPr lang="en-US" dirty="0">
                <a:latin typeface="Cambria" panose="02040503050406030204" pitchFamily="18" charset="0"/>
                <a:ea typeface="Cambria" panose="02040503050406030204" pitchFamily="18" charset="0"/>
              </a:rPr>
              <a:t>Airport Obstruction Charts (</a:t>
            </a:r>
            <a:r>
              <a:rPr lang="en-US" dirty="0">
                <a:latin typeface="Cambria" panose="02040503050406030204" pitchFamily="18" charset="0"/>
                <a:ea typeface="Cambria" panose="02040503050406030204" pitchFamily="18" charset="0"/>
                <a:hlinkClick r:id="rId4"/>
              </a:rPr>
              <a:t>AOC</a:t>
            </a:r>
            <a:r>
              <a:rPr lang="en-US" dirty="0">
                <a:latin typeface="Cambria" panose="02040503050406030204" pitchFamily="18" charset="0"/>
                <a:ea typeface="Cambria" panose="02040503050406030204" pitchFamily="18" charset="0"/>
              </a:rPr>
              <a:t>)</a:t>
            </a:r>
          </a:p>
          <a:p>
            <a:pPr lvl="1"/>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Primary function of NGS is to serve as QA and subject-matter expert for ASP surveys that are contracted by airports</a:t>
            </a:r>
          </a:p>
        </p:txBody>
      </p:sp>
      <p:pic>
        <p:nvPicPr>
          <p:cNvPr id="4" name="16B"/>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2960" y="1150892"/>
            <a:ext cx="4320987" cy="2868707"/>
          </a:xfrm>
          <a:prstGeom prst="rect">
            <a:avLst/>
          </a:prstGeom>
          <a:ln w="38100">
            <a:solidFill>
              <a:schemeClr val="bg1">
                <a:lumMod val="65000"/>
              </a:schemeClr>
            </a:solidFill>
          </a:ln>
        </p:spPr>
      </p:pic>
      <p:pic>
        <p:nvPicPr>
          <p:cNvPr id="5" name="18B"/>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749611" y="3129759"/>
            <a:ext cx="4241429" cy="3562351"/>
          </a:xfrm>
          <a:prstGeom prst="rect">
            <a:avLst/>
          </a:prstGeom>
          <a:ln w="38100">
            <a:solidFill>
              <a:schemeClr val="bg1">
                <a:lumMod val="65000"/>
              </a:schemeClr>
            </a:solidFill>
          </a:ln>
        </p:spPr>
      </p:pic>
    </p:spTree>
    <p:extLst>
      <p:ext uri="{BB962C8B-B14F-4D97-AF65-F5344CB8AC3E}">
        <p14:creationId xmlns:p14="http://schemas.microsoft.com/office/powerpoint/2010/main" val="66787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out)">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41F7CB-D943-41B8-8FE9-8804E6A38565}"/>
              </a:ext>
            </a:extLst>
          </p:cNvPr>
          <p:cNvPicPr>
            <a:picLocks noChangeAspect="1"/>
          </p:cNvPicPr>
          <p:nvPr/>
        </p:nvPicPr>
        <p:blipFill>
          <a:blip r:embed="rId2"/>
          <a:stretch>
            <a:fillRect/>
          </a:stretch>
        </p:blipFill>
        <p:spPr>
          <a:xfrm>
            <a:off x="2274551" y="0"/>
            <a:ext cx="6869449" cy="6858000"/>
          </a:xfrm>
          <a:prstGeom prst="rect">
            <a:avLst/>
          </a:prstGeom>
        </p:spPr>
      </p:pic>
      <p:sp>
        <p:nvSpPr>
          <p:cNvPr id="6" name="TextBox 5">
            <a:extLst>
              <a:ext uri="{FF2B5EF4-FFF2-40B4-BE49-F238E27FC236}">
                <a16:creationId xmlns:a16="http://schemas.microsoft.com/office/drawing/2014/main" id="{96B19D78-56C9-4064-935C-ED601D7D39EE}"/>
              </a:ext>
            </a:extLst>
          </p:cNvPr>
          <p:cNvSpPr txBox="1"/>
          <p:nvPr/>
        </p:nvSpPr>
        <p:spPr bwMode="auto">
          <a:xfrm>
            <a:off x="96253" y="96253"/>
            <a:ext cx="2922250" cy="1446550"/>
          </a:xfrm>
          <a:prstGeom prst="rect">
            <a:avLst/>
          </a:prstGeom>
          <a:solidFill>
            <a:schemeClr val="bg1">
              <a:lumMod val="85000"/>
            </a:schemeClr>
          </a:solidFill>
          <a:ln w="9525">
            <a:noFill/>
            <a:miter lim="800000"/>
            <a:headEnd/>
            <a:tailEnd/>
          </a:ln>
        </p:spPr>
        <p:txBody>
          <a:bodyPr wrap="square" rtlCol="0">
            <a:spAutoFit/>
          </a:bodyPr>
          <a:lstStyle/>
          <a:p>
            <a:pPr algn="ctr"/>
            <a:r>
              <a:rPr lang="en-US" sz="4400" dirty="0"/>
              <a:t>Post-1970  NGS</a:t>
            </a:r>
          </a:p>
        </p:txBody>
      </p:sp>
    </p:spTree>
    <p:extLst>
      <p:ext uri="{BB962C8B-B14F-4D97-AF65-F5344CB8AC3E}">
        <p14:creationId xmlns:p14="http://schemas.microsoft.com/office/powerpoint/2010/main" val="1449887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6082068" y="2930560"/>
            <a:ext cx="1433176" cy="1219714"/>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161971" y="2999701"/>
            <a:ext cx="1199305" cy="841772"/>
          </a:xfrm>
          <a:prstGeom prst="roundRect">
            <a:avLst>
              <a:gd name="adj" fmla="val 16667"/>
            </a:avLst>
          </a:prstGeom>
          <a:blipFill dpi="0" rotWithShape="0">
            <a:blip r:embed="rId3"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sp>
        <p:nvSpPr>
          <p:cNvPr id="17444" name="Rounded Rectangle 5"/>
          <p:cNvSpPr>
            <a:spLocks noChangeArrowheads="1"/>
          </p:cNvSpPr>
          <p:nvPr/>
        </p:nvSpPr>
        <p:spPr bwMode="auto">
          <a:xfrm>
            <a:off x="1709417" y="1390839"/>
            <a:ext cx="1197768" cy="841772"/>
          </a:xfrm>
          <a:prstGeom prst="roundRect">
            <a:avLst>
              <a:gd name="adj" fmla="val 16667"/>
            </a:avLst>
          </a:prstGeom>
          <a:blipFill dpi="0" rotWithShape="0">
            <a:blip r:embed="rId5"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1528442" y="2232849"/>
            <a:ext cx="1291006" cy="453390"/>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20098" y="1390839"/>
            <a:ext cx="1221581" cy="841772"/>
          </a:xfrm>
          <a:prstGeom prst="roundRect">
            <a:avLst>
              <a:gd name="adj" fmla="val 16667"/>
            </a:avLst>
          </a:prstGeom>
          <a:blipFill dpi="0" rotWithShape="0">
            <a:blip r:embed="rId6"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58166" y="2232611"/>
            <a:ext cx="1383789" cy="453628"/>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3129436" y="1390839"/>
            <a:ext cx="1221581" cy="841772"/>
          </a:xfrm>
          <a:prstGeom prst="roundRect">
            <a:avLst>
              <a:gd name="adj" fmla="val 16667"/>
            </a:avLst>
          </a:prstGeom>
          <a:blipFill dpi="0" rotWithShape="0">
            <a:blip r:embed="rId7"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878551" y="2232611"/>
            <a:ext cx="1704976" cy="453628"/>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100442" y="1390839"/>
            <a:ext cx="1221581" cy="841772"/>
          </a:xfrm>
          <a:prstGeom prst="roundRect">
            <a:avLst>
              <a:gd name="adj" fmla="val 16667"/>
            </a:avLst>
          </a:prstGeom>
          <a:blipFill dpi="0" rotWithShape="0">
            <a:blip r:embed="rId8"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5757531" y="2232611"/>
            <a:ext cx="1564492" cy="453628"/>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62486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601049" y="4225803"/>
            <a:ext cx="1221581" cy="841772"/>
          </a:xfrm>
          <a:prstGeom prst="roundRect">
            <a:avLst>
              <a:gd name="adj" fmla="val 16667"/>
            </a:avLst>
          </a:prstGeom>
          <a:blipFill dpi="0" rotWithShape="0">
            <a:blip r:embed="rId10"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8674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522466" y="3005654"/>
            <a:ext cx="1468041" cy="835819"/>
          </a:xfrm>
          <a:prstGeom prst="roundRect">
            <a:avLst>
              <a:gd name="adj" fmla="val 16667"/>
            </a:avLst>
          </a:prstGeom>
          <a:blipFill dpi="0" rotWithShape="0">
            <a:blip r:embed="rId11"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2"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blipFill>
            <a:blip r:embed="rId14"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blipFill>
            <a:blip r:embed="rId15"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p:cNvSpPr/>
          <p:nvPr/>
        </p:nvSpPr>
        <p:spPr>
          <a:xfrm>
            <a:off x="3084393" y="5630740"/>
            <a:ext cx="1314453" cy="865702"/>
          </a:xfrm>
          <a:prstGeom prst="roundRect">
            <a:avLst/>
          </a:prstGeom>
          <a:blipFill>
            <a:blip r:embed="rId16"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67089" y="5604173"/>
            <a:ext cx="1255541" cy="912701"/>
          </a:xfrm>
          <a:prstGeom prst="roundRect">
            <a:avLst/>
          </a:prstGeom>
          <a:blipFill>
            <a:blip r:embed="rId17"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bwMode="auto">
          <a:xfrm>
            <a:off x="452083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blipFill>
            <a:blip r:embed="rId18"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Education</a:t>
            </a:r>
          </a:p>
        </p:txBody>
      </p:sp>
    </p:spTree>
    <p:extLst>
      <p:ext uri="{BB962C8B-B14F-4D97-AF65-F5344CB8AC3E}">
        <p14:creationId xmlns:p14="http://schemas.microsoft.com/office/powerpoint/2010/main" val="409080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6"/>
                                        </p:tgtEl>
                                        <p:attrNameLst>
                                          <p:attrName>style.visibility</p:attrName>
                                        </p:attrNameLst>
                                      </p:cBhvr>
                                      <p:to>
                                        <p:strVal val="visible"/>
                                      </p:to>
                                    </p:set>
                                    <p:animEffect transition="in" filter="wheel(1)">
                                      <p:cBhvr>
                                        <p:cTn id="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802" y="1328604"/>
            <a:ext cx="8899556" cy="5198945"/>
          </a:xfrm>
        </p:spPr>
        <p:txBody>
          <a:bodyPr/>
          <a:lstStyle/>
          <a:p>
            <a:r>
              <a:rPr lang="en-US" dirty="0">
                <a:latin typeface="Cambria" panose="02040503050406030204" pitchFamily="18" charset="0"/>
                <a:ea typeface="Cambria" panose="02040503050406030204" pitchFamily="18" charset="0"/>
              </a:rPr>
              <a:t>NGS orbit analysis and computation is performed together with, and as a component of, the International GNSS Service (IGS)</a:t>
            </a:r>
          </a:p>
          <a:p>
            <a:pPr lvl="1"/>
            <a:r>
              <a:rPr lang="en-US" sz="2600" dirty="0">
                <a:latin typeface="Cambria" panose="02040503050406030204" pitchFamily="18" charset="0"/>
                <a:ea typeface="Cambria" panose="02040503050406030204" pitchFamily="18" charset="0"/>
              </a:rPr>
              <a:t>IGS coordinates the collection of satellite tracking data</a:t>
            </a:r>
          </a:p>
          <a:p>
            <a:pPr lvl="1"/>
            <a:r>
              <a:rPr lang="en-US" sz="2600" dirty="0">
                <a:latin typeface="Cambria" panose="02040503050406030204" pitchFamily="18" charset="0"/>
                <a:ea typeface="Cambria" panose="02040503050406030204" pitchFamily="18" charset="0"/>
              </a:rPr>
              <a:t>these orbits are what give us post-processed accuracy</a:t>
            </a:r>
          </a:p>
          <a:p>
            <a:pPr>
              <a:spcBef>
                <a:spcPts val="3600"/>
              </a:spcBef>
            </a:pPr>
            <a:r>
              <a:rPr lang="en-US" dirty="0">
                <a:latin typeface="Cambria" panose="02040503050406030204" pitchFamily="18" charset="0"/>
                <a:ea typeface="Cambria" panose="02040503050406030204" pitchFamily="18" charset="0"/>
              </a:rPr>
              <a:t>Designated with this responsibility by the Civil GPS Service Interface Committee (CGSIC)</a:t>
            </a:r>
          </a:p>
          <a:p>
            <a:pPr>
              <a:spcBef>
                <a:spcPts val="3600"/>
              </a:spcBef>
            </a:pPr>
            <a:r>
              <a:rPr lang="en-US" dirty="0">
                <a:latin typeface="Cambria" panose="02040503050406030204" pitchFamily="18" charset="0"/>
                <a:ea typeface="Cambria" panose="02040503050406030204" pitchFamily="18" charset="0"/>
              </a:rPr>
              <a:t>If you’re using OPUS, it’s all behind-the-curtain!</a:t>
            </a:r>
          </a:p>
        </p:txBody>
      </p:sp>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GPS Orbit Data aka Ephemerides</a:t>
            </a:r>
          </a:p>
        </p:txBody>
      </p:sp>
      <p:pic>
        <p:nvPicPr>
          <p:cNvPr id="4" name="Picture 2" descr="Image result for like">
            <a:extLst>
              <a:ext uri="{FF2B5EF4-FFF2-40B4-BE49-F238E27FC236}">
                <a16:creationId xmlns:a16="http://schemas.microsoft.com/office/drawing/2014/main" id="{67EE86E9-6291-4D0A-9E5C-9CB1F0A0F957}"/>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06540" y="6128692"/>
            <a:ext cx="718185" cy="61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5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par>
                          <p:cTn id="8" fill="hold">
                            <p:stCondLst>
                              <p:cond delay="500"/>
                            </p:stCondLst>
                            <p:childTnLst>
                              <p:par>
                                <p:cTn id="9" presetID="2" presetClass="entr" presetSubtype="4" ac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bwMode="auto">
          <a:xfrm>
            <a:off x="0" y="6527549"/>
            <a:ext cx="2044021" cy="307777"/>
          </a:xfrm>
          <a:prstGeom prst="rect">
            <a:avLst/>
          </a:prstGeom>
          <a:noFill/>
          <a:ln w="9525">
            <a:noFill/>
            <a:miter lim="800000"/>
            <a:headEnd/>
            <a:tailEnd/>
          </a:ln>
        </p:spPr>
        <p:txBody>
          <a:bodyPr wrap="none" rtlCol="0">
            <a:spAutoFit/>
          </a:bodyPr>
          <a:lstStyle/>
          <a:p>
            <a:r>
              <a:rPr lang="en-US" sz="1400" dirty="0">
                <a:hlinkClick r:id="rId3"/>
              </a:rPr>
              <a:t>Link to NGS GPS Calendar</a:t>
            </a:r>
            <a:endParaRPr lang="en-US" sz="1400" dirty="0"/>
          </a:p>
        </p:txBody>
      </p:sp>
      <p:pic>
        <p:nvPicPr>
          <p:cNvPr id="6" name="Content Placeholder 5"/>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2049244" y="2952"/>
            <a:ext cx="7094755" cy="6818762"/>
          </a:xfrm>
          <a:ln w="38100">
            <a:solidFill>
              <a:schemeClr val="bg1">
                <a:lumMod val="65000"/>
              </a:schemeClr>
            </a:solidFill>
          </a:ln>
        </p:spPr>
      </p:pic>
      <p:sp>
        <p:nvSpPr>
          <p:cNvPr id="2" name="TextBox 1"/>
          <p:cNvSpPr txBox="1"/>
          <p:nvPr/>
        </p:nvSpPr>
        <p:spPr bwMode="auto">
          <a:xfrm>
            <a:off x="76199" y="657225"/>
            <a:ext cx="1891621" cy="3416320"/>
          </a:xfrm>
          <a:prstGeom prst="rect">
            <a:avLst/>
          </a:prstGeom>
          <a:noFill/>
          <a:ln w="9525">
            <a:noFill/>
            <a:miter lim="800000"/>
            <a:headEnd/>
            <a:tailEnd/>
          </a:ln>
        </p:spPr>
        <p:txBody>
          <a:bodyPr wrap="square" rtlCol="0">
            <a:spAutoFit/>
          </a:bodyPr>
          <a:lstStyle/>
          <a:p>
            <a:r>
              <a:rPr lang="en-US" sz="3600" dirty="0">
                <a:latin typeface="Cambria" panose="02040503050406030204" pitchFamily="18" charset="0"/>
                <a:ea typeface="Cambria" panose="02040503050406030204" pitchFamily="18" charset="0"/>
              </a:rPr>
              <a:t>.sp3 file</a:t>
            </a:r>
          </a:p>
          <a:p>
            <a:endParaRPr lang="en-US" sz="3600" dirty="0">
              <a:latin typeface="Cambria" panose="02040503050406030204" pitchFamily="18" charset="0"/>
              <a:ea typeface="Cambria" panose="02040503050406030204" pitchFamily="18" charset="0"/>
            </a:endParaRPr>
          </a:p>
          <a:p>
            <a:endParaRPr lang="en-US" sz="3600" dirty="0">
              <a:latin typeface="Cambria" panose="02040503050406030204" pitchFamily="18" charset="0"/>
              <a:ea typeface="Cambria" panose="02040503050406030204" pitchFamily="18" charset="0"/>
            </a:endParaRPr>
          </a:p>
          <a:p>
            <a:r>
              <a:rPr lang="en-US" sz="3600" dirty="0" err="1">
                <a:latin typeface="Cambria" panose="02040503050406030204" pitchFamily="18" charset="0"/>
                <a:ea typeface="Cambria" panose="02040503050406030204" pitchFamily="18" charset="0"/>
              </a:rPr>
              <a:t>Sattelite</a:t>
            </a:r>
            <a:endParaRPr lang="en-US" sz="3600"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Orbit Data</a:t>
            </a:r>
          </a:p>
        </p:txBody>
      </p:sp>
    </p:spTree>
    <p:extLst>
      <p:ext uri="{BB962C8B-B14F-4D97-AF65-F5344CB8AC3E}">
        <p14:creationId xmlns:p14="http://schemas.microsoft.com/office/powerpoint/2010/main" val="368958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1552704" y="4114801"/>
            <a:ext cx="1533870" cy="1386164"/>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161971" y="2999701"/>
            <a:ext cx="1199305" cy="841772"/>
          </a:xfrm>
          <a:prstGeom prst="roundRect">
            <a:avLst>
              <a:gd name="adj" fmla="val 16667"/>
            </a:avLst>
          </a:prstGeom>
          <a:blipFill dpi="0" rotWithShape="0">
            <a:blip r:embed="rId3"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sp>
        <p:nvSpPr>
          <p:cNvPr id="17444" name="Rounded Rectangle 5"/>
          <p:cNvSpPr>
            <a:spLocks noChangeArrowheads="1"/>
          </p:cNvSpPr>
          <p:nvPr/>
        </p:nvSpPr>
        <p:spPr bwMode="auto">
          <a:xfrm>
            <a:off x="1709417" y="1390839"/>
            <a:ext cx="1197768" cy="841772"/>
          </a:xfrm>
          <a:prstGeom prst="roundRect">
            <a:avLst>
              <a:gd name="adj" fmla="val 16667"/>
            </a:avLst>
          </a:prstGeom>
          <a:blipFill dpi="0" rotWithShape="0">
            <a:blip r:embed="rId5"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1528442" y="2232849"/>
            <a:ext cx="1291006" cy="453390"/>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20098" y="1390839"/>
            <a:ext cx="1221581" cy="841772"/>
          </a:xfrm>
          <a:prstGeom prst="roundRect">
            <a:avLst>
              <a:gd name="adj" fmla="val 16667"/>
            </a:avLst>
          </a:prstGeom>
          <a:blipFill dpi="0" rotWithShape="0">
            <a:blip r:embed="rId6"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58166" y="2232611"/>
            <a:ext cx="1383789" cy="453628"/>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3129436" y="1390839"/>
            <a:ext cx="1221581" cy="841772"/>
          </a:xfrm>
          <a:prstGeom prst="roundRect">
            <a:avLst>
              <a:gd name="adj" fmla="val 16667"/>
            </a:avLst>
          </a:prstGeom>
          <a:blipFill dpi="0" rotWithShape="0">
            <a:blip r:embed="rId7"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878551" y="2232611"/>
            <a:ext cx="1704976" cy="453628"/>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100442" y="1390839"/>
            <a:ext cx="1221581" cy="841772"/>
          </a:xfrm>
          <a:prstGeom prst="roundRect">
            <a:avLst>
              <a:gd name="adj" fmla="val 16667"/>
            </a:avLst>
          </a:prstGeom>
          <a:blipFill dpi="0" rotWithShape="0">
            <a:blip r:embed="rId8"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5757531" y="2232611"/>
            <a:ext cx="1564492" cy="453628"/>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62486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601049" y="4225803"/>
            <a:ext cx="1221581" cy="841772"/>
          </a:xfrm>
          <a:prstGeom prst="roundRect">
            <a:avLst>
              <a:gd name="adj" fmla="val 16667"/>
            </a:avLst>
          </a:prstGeom>
          <a:blipFill dpi="0" rotWithShape="0">
            <a:blip r:embed="rId10"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8674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522466" y="3005654"/>
            <a:ext cx="1468041" cy="835819"/>
          </a:xfrm>
          <a:prstGeom prst="roundRect">
            <a:avLst>
              <a:gd name="adj" fmla="val 16667"/>
            </a:avLst>
          </a:prstGeom>
          <a:blipFill dpi="0" rotWithShape="0">
            <a:blip r:embed="rId11"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2"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blipFill>
            <a:blip r:embed="rId14"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blipFill>
            <a:blip r:embed="rId15"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p:cNvSpPr/>
          <p:nvPr/>
        </p:nvSpPr>
        <p:spPr>
          <a:xfrm>
            <a:off x="3084393" y="5630740"/>
            <a:ext cx="1314453" cy="865702"/>
          </a:xfrm>
          <a:prstGeom prst="roundRect">
            <a:avLst/>
          </a:prstGeom>
          <a:blipFill>
            <a:blip r:embed="rId16"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67089" y="5604173"/>
            <a:ext cx="1255541" cy="912701"/>
          </a:xfrm>
          <a:prstGeom prst="roundRect">
            <a:avLst/>
          </a:prstGeom>
          <a:blipFill>
            <a:blip r:embed="rId17"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bwMode="auto">
          <a:xfrm>
            <a:off x="452083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blipFill>
            <a:blip r:embed="rId18"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Education</a:t>
            </a:r>
          </a:p>
        </p:txBody>
      </p:sp>
    </p:spTree>
    <p:extLst>
      <p:ext uri="{BB962C8B-B14F-4D97-AF65-F5344CB8AC3E}">
        <p14:creationId xmlns:p14="http://schemas.microsoft.com/office/powerpoint/2010/main" val="96395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6"/>
                                        </p:tgtEl>
                                        <p:attrNameLst>
                                          <p:attrName>style.visibility</p:attrName>
                                        </p:attrNameLst>
                                      </p:cBhvr>
                                      <p:to>
                                        <p:strVal val="visible"/>
                                      </p:to>
                                    </p:set>
                                    <p:animEffect transition="in" filter="wheel(1)">
                                      <p:cBhvr>
                                        <p:cTn id="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5390" y="1283343"/>
            <a:ext cx="8664166" cy="1251628"/>
          </a:xfrm>
        </p:spPr>
        <p:txBody>
          <a:bodyPr/>
          <a:lstStyle/>
          <a:p>
            <a:pPr>
              <a:spcBef>
                <a:spcPts val="2400"/>
              </a:spcBef>
            </a:pPr>
            <a:r>
              <a:rPr lang="en-US" dirty="0">
                <a:latin typeface="Cambria" panose="02040503050406030204" pitchFamily="18" charset="0"/>
                <a:ea typeface="Cambria" panose="02040503050406030204" pitchFamily="18" charset="0"/>
              </a:rPr>
              <a:t>The official shoreline for the Nation, in support of NOAA’s nautical charting mission</a:t>
            </a:r>
          </a:p>
          <a:p>
            <a:pPr>
              <a:spcBef>
                <a:spcPts val="2400"/>
              </a:spcBef>
            </a:pPr>
            <a:r>
              <a:rPr lang="en-US" dirty="0">
                <a:latin typeface="Cambria" panose="02040503050406030204" pitchFamily="18" charset="0"/>
                <a:ea typeface="Cambria" panose="02040503050406030204" pitchFamily="18" charset="0"/>
              </a:rPr>
              <a:t>Available for download as </a:t>
            </a:r>
            <a:r>
              <a:rPr lang="en-US" dirty="0" err="1">
                <a:latin typeface="Cambria" panose="02040503050406030204" pitchFamily="18" charset="0"/>
                <a:ea typeface="Cambria" panose="02040503050406030204" pitchFamily="18" charset="0"/>
              </a:rPr>
              <a:t>shapefile</a:t>
            </a:r>
            <a:r>
              <a:rPr lang="en-US" dirty="0">
                <a:latin typeface="Cambria" panose="02040503050406030204" pitchFamily="18" charset="0"/>
                <a:ea typeface="Cambria" panose="02040503050406030204" pitchFamily="18" charset="0"/>
              </a:rPr>
              <a:t> in Mean High Water and Mean Lower Low Water datum</a:t>
            </a:r>
          </a:p>
          <a:p>
            <a:pPr>
              <a:spcBef>
                <a:spcPts val="2400"/>
              </a:spcBef>
            </a:pPr>
            <a:r>
              <a:rPr lang="en-US" dirty="0">
                <a:latin typeface="Cambria" panose="02040503050406030204" pitchFamily="18" charset="0"/>
                <a:ea typeface="Cambria" panose="02040503050406030204" pitchFamily="18" charset="0"/>
              </a:rPr>
              <a:t>Organized by “Project Area” – the blue boxes</a:t>
            </a:r>
          </a:p>
        </p:txBody>
      </p:sp>
      <p:sp>
        <p:nvSpPr>
          <p:cNvPr id="3" name="Title 2"/>
          <p:cNvSpPr>
            <a:spLocks noGrp="1"/>
          </p:cNvSpPr>
          <p:nvPr>
            <p:ph type="title"/>
          </p:nvPr>
        </p:nvSpPr>
        <p:spPr>
          <a:xfrm>
            <a:off x="126749" y="274638"/>
            <a:ext cx="8917663" cy="1143000"/>
          </a:xfrm>
        </p:spPr>
        <p:txBody>
          <a:bodyPr/>
          <a:lstStyle/>
          <a:p>
            <a:r>
              <a:rPr lang="en-US" sz="4300" dirty="0">
                <a:latin typeface="Cambria" panose="02040503050406030204" pitchFamily="18" charset="0"/>
                <a:ea typeface="Cambria" panose="02040503050406030204" pitchFamily="18" charset="0"/>
              </a:rPr>
              <a:t>National Shoreline</a:t>
            </a:r>
          </a:p>
        </p:txBody>
      </p:sp>
      <p:sp>
        <p:nvSpPr>
          <p:cNvPr id="5" name="TextBox 4"/>
          <p:cNvSpPr txBox="1"/>
          <p:nvPr/>
        </p:nvSpPr>
        <p:spPr bwMode="auto">
          <a:xfrm>
            <a:off x="0" y="6570118"/>
            <a:ext cx="3059364" cy="276999"/>
          </a:xfrm>
          <a:prstGeom prst="rect">
            <a:avLst/>
          </a:prstGeom>
          <a:noFill/>
          <a:ln w="9525">
            <a:noFill/>
            <a:miter lim="800000"/>
            <a:headEnd/>
            <a:tailEnd/>
          </a:ln>
        </p:spPr>
        <p:txBody>
          <a:bodyPr wrap="none" rtlCol="0">
            <a:spAutoFit/>
          </a:bodyPr>
          <a:lstStyle/>
          <a:p>
            <a:r>
              <a:rPr lang="en-US" sz="1200" dirty="0">
                <a:hlinkClick r:id="rId3"/>
              </a:rPr>
              <a:t>hyperlink to the National Shoreline homepage</a:t>
            </a:r>
            <a:endParaRPr lang="en-US" sz="1200"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256063"/>
            <a:ext cx="9144000" cy="531914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61" y="702415"/>
            <a:ext cx="9163438" cy="5867703"/>
          </a:xfrm>
          <a:prstGeom prst="rect">
            <a:avLst/>
          </a:prstGeom>
        </p:spPr>
      </p:pic>
    </p:spTree>
    <p:extLst>
      <p:ext uri="{BB962C8B-B14F-4D97-AF65-F5344CB8AC3E}">
        <p14:creationId xmlns:p14="http://schemas.microsoft.com/office/powerpoint/2010/main" val="332612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3046224" y="4114801"/>
            <a:ext cx="1451665" cy="1386164"/>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161971" y="2999701"/>
            <a:ext cx="1199305" cy="841772"/>
          </a:xfrm>
          <a:prstGeom prst="roundRect">
            <a:avLst>
              <a:gd name="adj" fmla="val 16667"/>
            </a:avLst>
          </a:prstGeom>
          <a:blipFill dpi="0" rotWithShape="0">
            <a:blip r:embed="rId3"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sp>
        <p:nvSpPr>
          <p:cNvPr id="17444" name="Rounded Rectangle 5"/>
          <p:cNvSpPr>
            <a:spLocks noChangeArrowheads="1"/>
          </p:cNvSpPr>
          <p:nvPr/>
        </p:nvSpPr>
        <p:spPr bwMode="auto">
          <a:xfrm>
            <a:off x="1709417" y="1390839"/>
            <a:ext cx="1197768" cy="841772"/>
          </a:xfrm>
          <a:prstGeom prst="roundRect">
            <a:avLst>
              <a:gd name="adj" fmla="val 16667"/>
            </a:avLst>
          </a:prstGeom>
          <a:blipFill dpi="0" rotWithShape="0">
            <a:blip r:embed="rId5"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1528442" y="2232849"/>
            <a:ext cx="1291006" cy="453390"/>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20098" y="1390839"/>
            <a:ext cx="1221581" cy="841772"/>
          </a:xfrm>
          <a:prstGeom prst="roundRect">
            <a:avLst>
              <a:gd name="adj" fmla="val 16667"/>
            </a:avLst>
          </a:prstGeom>
          <a:blipFill dpi="0" rotWithShape="0">
            <a:blip r:embed="rId6"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58166" y="2232611"/>
            <a:ext cx="1383789" cy="453628"/>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3129436" y="1390839"/>
            <a:ext cx="1221581" cy="841772"/>
          </a:xfrm>
          <a:prstGeom prst="roundRect">
            <a:avLst>
              <a:gd name="adj" fmla="val 16667"/>
            </a:avLst>
          </a:prstGeom>
          <a:blipFill dpi="0" rotWithShape="0">
            <a:blip r:embed="rId7"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878551" y="2232611"/>
            <a:ext cx="1704976" cy="453628"/>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100442" y="1390839"/>
            <a:ext cx="1221581" cy="841772"/>
          </a:xfrm>
          <a:prstGeom prst="roundRect">
            <a:avLst>
              <a:gd name="adj" fmla="val 16667"/>
            </a:avLst>
          </a:prstGeom>
          <a:blipFill dpi="0" rotWithShape="0">
            <a:blip r:embed="rId8"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5757531" y="2232611"/>
            <a:ext cx="1564492" cy="453628"/>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62486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601049" y="4225803"/>
            <a:ext cx="1221581" cy="841772"/>
          </a:xfrm>
          <a:prstGeom prst="roundRect">
            <a:avLst>
              <a:gd name="adj" fmla="val 16667"/>
            </a:avLst>
          </a:prstGeom>
          <a:blipFill dpi="0" rotWithShape="0">
            <a:blip r:embed="rId10"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8674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522466" y="3005654"/>
            <a:ext cx="1468041" cy="835819"/>
          </a:xfrm>
          <a:prstGeom prst="roundRect">
            <a:avLst>
              <a:gd name="adj" fmla="val 16667"/>
            </a:avLst>
          </a:prstGeom>
          <a:blipFill dpi="0" rotWithShape="0">
            <a:blip r:embed="rId11"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2"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blipFill>
            <a:blip r:embed="rId14"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blipFill>
            <a:blip r:embed="rId15"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p:cNvSpPr/>
          <p:nvPr/>
        </p:nvSpPr>
        <p:spPr>
          <a:xfrm>
            <a:off x="3084393" y="5630740"/>
            <a:ext cx="1314453" cy="865702"/>
          </a:xfrm>
          <a:prstGeom prst="roundRect">
            <a:avLst/>
          </a:prstGeom>
          <a:blipFill>
            <a:blip r:embed="rId16"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67089" y="5604173"/>
            <a:ext cx="1255541" cy="912701"/>
          </a:xfrm>
          <a:prstGeom prst="roundRect">
            <a:avLst/>
          </a:prstGeom>
          <a:blipFill>
            <a:blip r:embed="rId17"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bwMode="auto">
          <a:xfrm>
            <a:off x="452083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blipFill>
            <a:blip r:embed="rId18"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Education</a:t>
            </a:r>
          </a:p>
        </p:txBody>
      </p:sp>
    </p:spTree>
    <p:extLst>
      <p:ext uri="{BB962C8B-B14F-4D97-AF65-F5344CB8AC3E}">
        <p14:creationId xmlns:p14="http://schemas.microsoft.com/office/powerpoint/2010/main" val="365121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6"/>
                                        </p:tgtEl>
                                        <p:attrNameLst>
                                          <p:attrName>style.visibility</p:attrName>
                                        </p:attrNameLst>
                                      </p:cBhvr>
                                      <p:to>
                                        <p:strVal val="visible"/>
                                      </p:to>
                                    </p:set>
                                    <p:animEffect transition="in" filter="wheel(1)">
                                      <p:cBhvr>
                                        <p:cTn id="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335713-7A71-4591-9AFB-C550C743D6FD}"/>
              </a:ext>
            </a:extLst>
          </p:cNvPr>
          <p:cNvPicPr>
            <a:picLocks noChangeAspect="1"/>
          </p:cNvPicPr>
          <p:nvPr/>
        </p:nvPicPr>
        <p:blipFill>
          <a:blip r:embed="rId3"/>
          <a:stretch>
            <a:fillRect/>
          </a:stretch>
        </p:blipFill>
        <p:spPr>
          <a:xfrm>
            <a:off x="30278" y="0"/>
            <a:ext cx="9083444" cy="6858000"/>
          </a:xfrm>
          <a:prstGeom prst="rect">
            <a:avLst/>
          </a:prstGeom>
        </p:spPr>
      </p:pic>
      <p:sp>
        <p:nvSpPr>
          <p:cNvPr id="11" name="TextBox 10"/>
          <p:cNvSpPr txBox="1"/>
          <p:nvPr/>
        </p:nvSpPr>
        <p:spPr>
          <a:xfrm>
            <a:off x="2615380" y="28800"/>
            <a:ext cx="5928851" cy="523220"/>
          </a:xfrm>
          <a:prstGeom prst="rect">
            <a:avLst/>
          </a:prstGeom>
          <a:solidFill>
            <a:srgbClr val="FFFFFF"/>
          </a:solidFill>
        </p:spPr>
        <p:txBody>
          <a:bodyPr wrap="square" rtlCol="0">
            <a:spAutoFit/>
          </a:bodyPr>
          <a:lstStyle/>
          <a:p>
            <a:pPr algn="ctr"/>
            <a:r>
              <a:rPr lang="en-US" sz="2800" spc="-7" dirty="0">
                <a:latin typeface="Cambria" panose="02040503050406030204" pitchFamily="18" charset="0"/>
                <a:ea typeface="MS PGothic" pitchFamily="34" charset="-128"/>
                <a:cs typeface="Calibri"/>
              </a:rPr>
              <a:t>geodesy.noaa.gov/ADVISORS/</a:t>
            </a:r>
            <a:endParaRPr lang="en-US" sz="2800" dirty="0"/>
          </a:p>
        </p:txBody>
      </p:sp>
    </p:spTree>
    <p:extLst>
      <p:ext uri="{BB962C8B-B14F-4D97-AF65-F5344CB8AC3E}">
        <p14:creationId xmlns:p14="http://schemas.microsoft.com/office/powerpoint/2010/main" val="1257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01034"/>
            <a:ext cx="8569106" cy="4525963"/>
          </a:xfrm>
        </p:spPr>
        <p:txBody>
          <a:bodyPr/>
          <a:lstStyle/>
          <a:p>
            <a:pPr marL="0" indent="0" algn="ctr">
              <a:buNone/>
            </a:pPr>
            <a:r>
              <a:rPr lang="en-US" b="1" dirty="0">
                <a:latin typeface="Cambria" panose="02040503050406030204" pitchFamily="18" charset="0"/>
                <a:ea typeface="Cambria" panose="02040503050406030204" pitchFamily="18" charset="0"/>
              </a:rPr>
              <a:t>geodesy.noaa.gov/ADVISORS/</a:t>
            </a:r>
          </a:p>
          <a:p>
            <a:pPr marL="227013" indent="-227013"/>
            <a:r>
              <a:rPr lang="en-US" dirty="0">
                <a:latin typeface="Cambria" panose="02040503050406030204" pitchFamily="18" charset="0"/>
                <a:ea typeface="Cambria" panose="02040503050406030204" pitchFamily="18" charset="0"/>
              </a:rPr>
              <a:t>query any major search engine: “</a:t>
            </a:r>
            <a:r>
              <a:rPr lang="en-US" dirty="0" err="1">
                <a:latin typeface="Cambria" panose="02040503050406030204" pitchFamily="18" charset="0"/>
                <a:ea typeface="Cambria" panose="02040503050406030204" pitchFamily="18" charset="0"/>
              </a:rPr>
              <a:t>ngs</a:t>
            </a:r>
            <a:r>
              <a:rPr lang="en-US" dirty="0">
                <a:latin typeface="Cambria" panose="02040503050406030204" pitchFamily="18" charset="0"/>
                <a:ea typeface="Cambria" panose="02040503050406030204" pitchFamily="18" charset="0"/>
              </a:rPr>
              <a:t> advisors”</a:t>
            </a:r>
          </a:p>
          <a:p>
            <a:pPr marL="0" indent="0">
              <a:buNone/>
            </a:pP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a:xfrm>
            <a:off x="135803" y="248511"/>
            <a:ext cx="8890503" cy="1143000"/>
          </a:xfrm>
        </p:spPr>
        <p:txBody>
          <a:bodyPr/>
          <a:lstStyle/>
          <a:p>
            <a:r>
              <a:rPr lang="en-US" dirty="0">
                <a:latin typeface="Cambria" panose="02040503050406030204" pitchFamily="18" charset="0"/>
                <a:ea typeface="Cambria" panose="02040503050406030204" pitchFamily="18" charset="0"/>
              </a:rPr>
              <a:t>Regional Geodetic Advisor Program</a:t>
            </a:r>
          </a:p>
        </p:txBody>
      </p:sp>
      <p:pic>
        <p:nvPicPr>
          <p:cNvPr id="9" name="Picture 8">
            <a:extLst>
              <a:ext uri="{FF2B5EF4-FFF2-40B4-BE49-F238E27FC236}">
                <a16:creationId xmlns:a16="http://schemas.microsoft.com/office/drawing/2014/main" id="{BDBE1318-E724-478A-8AF5-D89D9E721B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9765" y="2988151"/>
            <a:ext cx="6724471" cy="3621338"/>
          </a:xfrm>
          <a:prstGeom prst="rect">
            <a:avLst/>
          </a:prstGeom>
          <a:ln w="38100">
            <a:solidFill>
              <a:srgbClr val="C3C3C3"/>
            </a:solidFill>
          </a:ln>
        </p:spPr>
      </p:pic>
    </p:spTree>
    <p:extLst>
      <p:ext uri="{BB962C8B-B14F-4D97-AF65-F5344CB8AC3E}">
        <p14:creationId xmlns:p14="http://schemas.microsoft.com/office/powerpoint/2010/main" val="160763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803" y="239802"/>
            <a:ext cx="8890503" cy="1143000"/>
          </a:xfrm>
        </p:spPr>
        <p:txBody>
          <a:bodyPr/>
          <a:lstStyle/>
          <a:p>
            <a:r>
              <a:rPr lang="en-US" dirty="0">
                <a:latin typeface="Cambria" panose="02040503050406030204" pitchFamily="18" charset="0"/>
                <a:ea typeface="Cambria" panose="02040503050406030204" pitchFamily="18" charset="0"/>
              </a:rPr>
              <a:t>State Geodetic Coordinators</a:t>
            </a:r>
          </a:p>
        </p:txBody>
      </p:sp>
      <p:sp>
        <p:nvSpPr>
          <p:cNvPr id="6" name="Content Placeholder 5"/>
          <p:cNvSpPr>
            <a:spLocks noGrp="1"/>
          </p:cNvSpPr>
          <p:nvPr>
            <p:ph idx="1"/>
          </p:nvPr>
        </p:nvSpPr>
        <p:spPr>
          <a:xfrm>
            <a:off x="252549" y="1183748"/>
            <a:ext cx="8773758" cy="5437769"/>
          </a:xfrm>
        </p:spPr>
        <p:txBody>
          <a:bodyPr/>
          <a:lstStyle/>
          <a:p>
            <a:pPr marL="227013" indent="-227013"/>
            <a:r>
              <a:rPr lang="en-US" dirty="0">
                <a:latin typeface="Cambria" panose="02040503050406030204" pitchFamily="18" charset="0"/>
                <a:ea typeface="Cambria" panose="02040503050406030204" pitchFamily="18" charset="0"/>
              </a:rPr>
              <a:t>Not an NGS employee, rather:</a:t>
            </a:r>
          </a:p>
          <a:p>
            <a:pPr marL="627063" lvl="1" indent="-227013"/>
            <a:r>
              <a:rPr lang="en-US" dirty="0">
                <a:latin typeface="Cambria" panose="02040503050406030204" pitchFamily="18" charset="0"/>
                <a:ea typeface="Cambria" panose="02040503050406030204" pitchFamily="18" charset="0"/>
              </a:rPr>
              <a:t>State/Commonwealth government</a:t>
            </a:r>
          </a:p>
          <a:p>
            <a:pPr marL="1027113" lvl="2" indent="-227013"/>
            <a:r>
              <a:rPr lang="en-US" dirty="0">
                <a:latin typeface="Cambria" panose="02040503050406030204" pitchFamily="18" charset="0"/>
                <a:ea typeface="Cambria" panose="02040503050406030204" pitchFamily="18" charset="0"/>
              </a:rPr>
              <a:t>RTN manager</a:t>
            </a:r>
          </a:p>
          <a:p>
            <a:pPr marL="1027113" lvl="2" indent="-227013"/>
            <a:r>
              <a:rPr lang="en-US" dirty="0">
                <a:latin typeface="Cambria" panose="02040503050406030204" pitchFamily="18" charset="0"/>
                <a:ea typeface="Cambria" panose="02040503050406030204" pitchFamily="18" charset="0"/>
              </a:rPr>
              <a:t>DOT survey lead</a:t>
            </a:r>
          </a:p>
          <a:p>
            <a:pPr marL="1027113" lvl="2" indent="-227013"/>
            <a:r>
              <a:rPr lang="en-US" dirty="0">
                <a:latin typeface="Cambria" panose="02040503050406030204" pitchFamily="18" charset="0"/>
                <a:ea typeface="Cambria" panose="02040503050406030204" pitchFamily="18" charset="0"/>
              </a:rPr>
              <a:t>Geospatial Information Officer</a:t>
            </a:r>
          </a:p>
          <a:p>
            <a:pPr marL="627063" lvl="1" indent="-227013"/>
            <a:r>
              <a:rPr lang="en-US" dirty="0">
                <a:latin typeface="Cambria" panose="02040503050406030204" pitchFamily="18" charset="0"/>
                <a:ea typeface="Cambria" panose="02040503050406030204" pitchFamily="18" charset="0"/>
              </a:rPr>
              <a:t>Academia</a:t>
            </a:r>
          </a:p>
          <a:p>
            <a:pPr marL="1027113" lvl="2" indent="-227013"/>
            <a:r>
              <a:rPr lang="en-US" dirty="0">
                <a:latin typeface="Cambria" panose="02040503050406030204" pitchFamily="18" charset="0"/>
                <a:ea typeface="Cambria" panose="02040503050406030204" pitchFamily="18" charset="0"/>
              </a:rPr>
              <a:t>Professor or Program Director</a:t>
            </a:r>
          </a:p>
          <a:p>
            <a:pPr marL="627063" lvl="1" indent="-227013"/>
            <a:r>
              <a:rPr lang="en-US" dirty="0">
                <a:latin typeface="Cambria" panose="02040503050406030204" pitchFamily="18" charset="0"/>
                <a:ea typeface="Cambria" panose="02040503050406030204" pitchFamily="18" charset="0"/>
              </a:rPr>
              <a:t>Professional society representative</a:t>
            </a:r>
          </a:p>
          <a:p>
            <a:pPr marL="227013" indent="-227013"/>
            <a:r>
              <a:rPr lang="en-US" dirty="0">
                <a:latin typeface="Cambria" panose="02040503050406030204" pitchFamily="18" charset="0"/>
                <a:ea typeface="Cambria" panose="02040503050406030204" pitchFamily="18" charset="0"/>
              </a:rPr>
              <a:t>Serves as a liaison between the State’s geospatial community and the NGS</a:t>
            </a:r>
          </a:p>
        </p:txBody>
      </p:sp>
    </p:spTree>
    <p:extLst>
      <p:ext uri="{BB962C8B-B14F-4D97-AF65-F5344CB8AC3E}">
        <p14:creationId xmlns:p14="http://schemas.microsoft.com/office/powerpoint/2010/main" val="342537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4455924" y="4114801"/>
            <a:ext cx="1533870" cy="1285784"/>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161971" y="2999701"/>
            <a:ext cx="1199305" cy="841772"/>
          </a:xfrm>
          <a:prstGeom prst="roundRect">
            <a:avLst>
              <a:gd name="adj" fmla="val 16667"/>
            </a:avLst>
          </a:prstGeom>
          <a:blipFill dpi="0" rotWithShape="0">
            <a:blip r:embed="rId3"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sp>
        <p:nvSpPr>
          <p:cNvPr id="17444" name="Rounded Rectangle 5"/>
          <p:cNvSpPr>
            <a:spLocks noChangeArrowheads="1"/>
          </p:cNvSpPr>
          <p:nvPr/>
        </p:nvSpPr>
        <p:spPr bwMode="auto">
          <a:xfrm>
            <a:off x="1709417" y="1390839"/>
            <a:ext cx="1197768" cy="841772"/>
          </a:xfrm>
          <a:prstGeom prst="roundRect">
            <a:avLst>
              <a:gd name="adj" fmla="val 16667"/>
            </a:avLst>
          </a:prstGeom>
          <a:blipFill dpi="0" rotWithShape="0">
            <a:blip r:embed="rId5"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1528442" y="2232849"/>
            <a:ext cx="1291006" cy="453390"/>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20098" y="1390839"/>
            <a:ext cx="1221581" cy="841772"/>
          </a:xfrm>
          <a:prstGeom prst="roundRect">
            <a:avLst>
              <a:gd name="adj" fmla="val 16667"/>
            </a:avLst>
          </a:prstGeom>
          <a:blipFill dpi="0" rotWithShape="0">
            <a:blip r:embed="rId6"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58166" y="2232611"/>
            <a:ext cx="1383789" cy="453628"/>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3129436" y="1390839"/>
            <a:ext cx="1221581" cy="841772"/>
          </a:xfrm>
          <a:prstGeom prst="roundRect">
            <a:avLst>
              <a:gd name="adj" fmla="val 16667"/>
            </a:avLst>
          </a:prstGeom>
          <a:blipFill dpi="0" rotWithShape="0">
            <a:blip r:embed="rId7"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878551" y="2232611"/>
            <a:ext cx="1704976" cy="453628"/>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100442" y="1390839"/>
            <a:ext cx="1221581" cy="841772"/>
          </a:xfrm>
          <a:prstGeom prst="roundRect">
            <a:avLst>
              <a:gd name="adj" fmla="val 16667"/>
            </a:avLst>
          </a:prstGeom>
          <a:blipFill dpi="0" rotWithShape="0">
            <a:blip r:embed="rId8"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5757531" y="2232611"/>
            <a:ext cx="1564492" cy="453628"/>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62486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601049" y="4225803"/>
            <a:ext cx="1221581" cy="841772"/>
          </a:xfrm>
          <a:prstGeom prst="roundRect">
            <a:avLst>
              <a:gd name="adj" fmla="val 16667"/>
            </a:avLst>
          </a:prstGeom>
          <a:blipFill dpi="0" rotWithShape="0">
            <a:blip r:embed="rId10"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8674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522466" y="3005654"/>
            <a:ext cx="1468041" cy="835819"/>
          </a:xfrm>
          <a:prstGeom prst="roundRect">
            <a:avLst>
              <a:gd name="adj" fmla="val 16667"/>
            </a:avLst>
          </a:prstGeom>
          <a:blipFill dpi="0" rotWithShape="0">
            <a:blip r:embed="rId11"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2"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blipFill>
            <a:blip r:embed="rId14"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blipFill>
            <a:blip r:embed="rId15"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p:cNvSpPr/>
          <p:nvPr/>
        </p:nvSpPr>
        <p:spPr>
          <a:xfrm>
            <a:off x="3084393" y="5630740"/>
            <a:ext cx="1314453" cy="865702"/>
          </a:xfrm>
          <a:prstGeom prst="roundRect">
            <a:avLst/>
          </a:prstGeom>
          <a:blipFill>
            <a:blip r:embed="rId16"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67089" y="5604173"/>
            <a:ext cx="1255541" cy="912701"/>
          </a:xfrm>
          <a:prstGeom prst="roundRect">
            <a:avLst/>
          </a:prstGeom>
          <a:blipFill>
            <a:blip r:embed="rId17"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bwMode="auto">
          <a:xfrm>
            <a:off x="452083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blipFill>
            <a:blip r:embed="rId18"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Education</a:t>
            </a:r>
          </a:p>
        </p:txBody>
      </p:sp>
    </p:spTree>
    <p:extLst>
      <p:ext uri="{BB962C8B-B14F-4D97-AF65-F5344CB8AC3E}">
        <p14:creationId xmlns:p14="http://schemas.microsoft.com/office/powerpoint/2010/main" val="371160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6"/>
                                        </p:tgtEl>
                                        <p:attrNameLst>
                                          <p:attrName>style.visibility</p:attrName>
                                        </p:attrNameLst>
                                      </p:cBhvr>
                                      <p:to>
                                        <p:strVal val="visible"/>
                                      </p:to>
                                    </p:set>
                                    <p:animEffect transition="in" filter="wheel(1)">
                                      <p:cBhvr>
                                        <p:cTn id="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B39447D-E82D-489F-8CFA-74948AF715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96B19D78-56C9-4064-935C-ED601D7D39EE}"/>
              </a:ext>
            </a:extLst>
          </p:cNvPr>
          <p:cNvSpPr txBox="1"/>
          <p:nvPr/>
        </p:nvSpPr>
        <p:spPr bwMode="auto">
          <a:xfrm>
            <a:off x="96253" y="96253"/>
            <a:ext cx="2922250" cy="1446550"/>
          </a:xfrm>
          <a:prstGeom prst="rect">
            <a:avLst/>
          </a:prstGeom>
          <a:solidFill>
            <a:schemeClr val="bg1">
              <a:lumMod val="85000"/>
            </a:schemeClr>
          </a:solidFill>
          <a:ln w="9525">
            <a:noFill/>
            <a:miter lim="800000"/>
            <a:headEnd/>
            <a:tailEnd/>
          </a:ln>
        </p:spPr>
        <p:txBody>
          <a:bodyPr wrap="square" rtlCol="0">
            <a:spAutoFit/>
          </a:bodyPr>
          <a:lstStyle/>
          <a:p>
            <a:pPr algn="ctr"/>
            <a:r>
              <a:rPr lang="en-US" sz="4400" dirty="0"/>
              <a:t>Post-1970  NGS</a:t>
            </a:r>
          </a:p>
        </p:txBody>
      </p:sp>
    </p:spTree>
    <p:extLst>
      <p:ext uri="{BB962C8B-B14F-4D97-AF65-F5344CB8AC3E}">
        <p14:creationId xmlns:p14="http://schemas.microsoft.com/office/powerpoint/2010/main" val="42697046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latin typeface="Cambria" panose="02040503050406030204" pitchFamily="18" charset="0"/>
                <a:ea typeface="Cambria" panose="02040503050406030204" pitchFamily="18" charset="0"/>
              </a:rPr>
              <a:t>Mission of our Remote Sensing Division</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Pre-Storm and Post-Storm photos are taken mostly along the coastal CONUS, and some other disasters natural or human</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Supports Dept. of Homeland Security (DHS) and other emergency management organizations (FEMA, State, local, etc.)</a:t>
            </a:r>
          </a:p>
          <a:p>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Emergency Response Imagery</a:t>
            </a:r>
          </a:p>
        </p:txBody>
      </p:sp>
    </p:spTree>
    <p:extLst>
      <p:ext uri="{BB962C8B-B14F-4D97-AF65-F5344CB8AC3E}">
        <p14:creationId xmlns:p14="http://schemas.microsoft.com/office/powerpoint/2010/main" val="166590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Emergency Response Imagery</a:t>
            </a:r>
          </a:p>
        </p:txBody>
      </p:sp>
      <p:pic>
        <p:nvPicPr>
          <p:cNvPr id="5"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65141" y="1222219"/>
            <a:ext cx="8815897" cy="5593340"/>
          </a:xfrm>
        </p:spPr>
      </p:pic>
    </p:spTree>
    <p:extLst>
      <p:ext uri="{BB962C8B-B14F-4D97-AF65-F5344CB8AC3E}">
        <p14:creationId xmlns:p14="http://schemas.microsoft.com/office/powerpoint/2010/main" val="129921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3003382" y="5478781"/>
            <a:ext cx="1508131" cy="1341119"/>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161971" y="2999701"/>
            <a:ext cx="1199305" cy="841772"/>
          </a:xfrm>
          <a:prstGeom prst="roundRect">
            <a:avLst>
              <a:gd name="adj" fmla="val 16667"/>
            </a:avLst>
          </a:prstGeom>
          <a:blipFill dpi="0" rotWithShape="0">
            <a:blip r:embed="rId3"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sp>
        <p:nvSpPr>
          <p:cNvPr id="17444" name="Rounded Rectangle 5"/>
          <p:cNvSpPr>
            <a:spLocks noChangeArrowheads="1"/>
          </p:cNvSpPr>
          <p:nvPr/>
        </p:nvSpPr>
        <p:spPr bwMode="auto">
          <a:xfrm>
            <a:off x="1709417" y="1390839"/>
            <a:ext cx="1197768" cy="841772"/>
          </a:xfrm>
          <a:prstGeom prst="roundRect">
            <a:avLst>
              <a:gd name="adj" fmla="val 16667"/>
            </a:avLst>
          </a:prstGeom>
          <a:blipFill dpi="0" rotWithShape="0">
            <a:blip r:embed="rId5"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1528442" y="2232849"/>
            <a:ext cx="1291006" cy="453390"/>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20098" y="1390839"/>
            <a:ext cx="1221581" cy="841772"/>
          </a:xfrm>
          <a:prstGeom prst="roundRect">
            <a:avLst>
              <a:gd name="adj" fmla="val 16667"/>
            </a:avLst>
          </a:prstGeom>
          <a:blipFill dpi="0" rotWithShape="0">
            <a:blip r:embed="rId6"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58166" y="2232611"/>
            <a:ext cx="1383789" cy="453628"/>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3129436" y="1390839"/>
            <a:ext cx="1221581" cy="841772"/>
          </a:xfrm>
          <a:prstGeom prst="roundRect">
            <a:avLst>
              <a:gd name="adj" fmla="val 16667"/>
            </a:avLst>
          </a:prstGeom>
          <a:blipFill dpi="0" rotWithShape="0">
            <a:blip r:embed="rId7"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878551" y="2232611"/>
            <a:ext cx="1704976" cy="453628"/>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100442" y="1390839"/>
            <a:ext cx="1221581" cy="841772"/>
          </a:xfrm>
          <a:prstGeom prst="roundRect">
            <a:avLst>
              <a:gd name="adj" fmla="val 16667"/>
            </a:avLst>
          </a:prstGeom>
          <a:blipFill dpi="0" rotWithShape="0">
            <a:blip r:embed="rId8"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5757531" y="2232611"/>
            <a:ext cx="1564492" cy="453628"/>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62486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601049" y="4225803"/>
            <a:ext cx="1221581" cy="841772"/>
          </a:xfrm>
          <a:prstGeom prst="roundRect">
            <a:avLst>
              <a:gd name="adj" fmla="val 16667"/>
            </a:avLst>
          </a:prstGeom>
          <a:blipFill dpi="0" rotWithShape="0">
            <a:blip r:embed="rId10"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8674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522466" y="3005654"/>
            <a:ext cx="1468041" cy="835819"/>
          </a:xfrm>
          <a:prstGeom prst="roundRect">
            <a:avLst>
              <a:gd name="adj" fmla="val 16667"/>
            </a:avLst>
          </a:prstGeom>
          <a:blipFill dpi="0" rotWithShape="0">
            <a:blip r:embed="rId11"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2"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blipFill>
            <a:blip r:embed="rId14"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blipFill>
            <a:blip r:embed="rId15"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p:cNvSpPr/>
          <p:nvPr/>
        </p:nvSpPr>
        <p:spPr>
          <a:xfrm>
            <a:off x="3084393" y="5630740"/>
            <a:ext cx="1314453" cy="865702"/>
          </a:xfrm>
          <a:prstGeom prst="roundRect">
            <a:avLst/>
          </a:prstGeom>
          <a:blipFill>
            <a:blip r:embed="rId16"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67089" y="5604173"/>
            <a:ext cx="1255541" cy="912701"/>
          </a:xfrm>
          <a:prstGeom prst="roundRect">
            <a:avLst/>
          </a:prstGeom>
          <a:blipFill>
            <a:blip r:embed="rId17"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bwMode="auto">
          <a:xfrm>
            <a:off x="452083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blipFill>
            <a:blip r:embed="rId18"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Education</a:t>
            </a:r>
          </a:p>
        </p:txBody>
      </p:sp>
    </p:spTree>
    <p:extLst>
      <p:ext uri="{BB962C8B-B14F-4D97-AF65-F5344CB8AC3E}">
        <p14:creationId xmlns:p14="http://schemas.microsoft.com/office/powerpoint/2010/main" val="31317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6"/>
                                        </p:tgtEl>
                                        <p:attrNameLst>
                                          <p:attrName>style.visibility</p:attrName>
                                        </p:attrNameLst>
                                      </p:cBhvr>
                                      <p:to>
                                        <p:strVal val="visible"/>
                                      </p:to>
                                    </p:set>
                                    <p:animEffect transition="in" filter="wheel(1)">
                                      <p:cBhvr>
                                        <p:cTn id="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83343"/>
            <a:ext cx="8229600" cy="1251628"/>
          </a:xfrm>
        </p:spPr>
        <p:txBody>
          <a:bodyPr/>
          <a:lstStyle/>
          <a:p>
            <a:pPr>
              <a:spcBef>
                <a:spcPts val="2400"/>
              </a:spcBef>
            </a:pPr>
            <a:r>
              <a:rPr lang="en-US" dirty="0">
                <a:latin typeface="Cambria" panose="02040503050406030204" pitchFamily="18" charset="0"/>
                <a:ea typeface="Cambria" panose="02040503050406030204" pitchFamily="18" charset="0"/>
              </a:rPr>
              <a:t>Just as the name says… it’s dynamic</a:t>
            </a:r>
          </a:p>
          <a:p>
            <a:pPr>
              <a:spcBef>
                <a:spcPts val="2400"/>
              </a:spcBef>
            </a:pPr>
            <a:r>
              <a:rPr lang="en-US" dirty="0">
                <a:latin typeface="Cambria" panose="02040503050406030204" pitchFamily="18" charset="0"/>
                <a:ea typeface="Cambria" panose="02040503050406030204" pitchFamily="18" charset="0"/>
              </a:rPr>
              <a:t>Available for download as </a:t>
            </a:r>
            <a:r>
              <a:rPr lang="en-US" dirty="0" err="1">
                <a:latin typeface="Cambria" panose="02040503050406030204" pitchFamily="18" charset="0"/>
                <a:ea typeface="Cambria" panose="02040503050406030204" pitchFamily="18" charset="0"/>
              </a:rPr>
              <a:t>shapefiles</a:t>
            </a:r>
            <a:endParaRPr lang="en-US" dirty="0">
              <a:latin typeface="Cambria" panose="02040503050406030204" pitchFamily="18" charset="0"/>
              <a:ea typeface="Cambria" panose="02040503050406030204" pitchFamily="18" charset="0"/>
            </a:endParaRPr>
          </a:p>
          <a:p>
            <a:pPr>
              <a:spcBef>
                <a:spcPts val="2400"/>
              </a:spcBef>
            </a:pPr>
            <a:r>
              <a:rPr lang="en-US" dirty="0">
                <a:latin typeface="Cambria" panose="02040503050406030204" pitchFamily="18" charset="0"/>
                <a:ea typeface="Cambria" panose="02040503050406030204" pitchFamily="18" charset="0"/>
              </a:rPr>
              <a:t>Developed by image interpretation and/or vertical modeling using water level stations (tide or lake gages)</a:t>
            </a:r>
          </a:p>
          <a:p>
            <a:pPr>
              <a:spcBef>
                <a:spcPts val="2400"/>
              </a:spcBef>
            </a:pPr>
            <a:r>
              <a:rPr lang="en-US" dirty="0">
                <a:latin typeface="Cambria" panose="02040503050406030204" pitchFamily="18" charset="0"/>
                <a:ea typeface="Cambria" panose="02040503050406030204" pitchFamily="18" charset="0"/>
              </a:rPr>
              <a:t>Referenced to a computed Mean High Water</a:t>
            </a:r>
          </a:p>
        </p:txBody>
      </p:sp>
      <p:sp>
        <p:nvSpPr>
          <p:cNvPr id="3" name="Title 2"/>
          <p:cNvSpPr>
            <a:spLocks noGrp="1"/>
          </p:cNvSpPr>
          <p:nvPr>
            <p:ph type="title"/>
          </p:nvPr>
        </p:nvSpPr>
        <p:spPr>
          <a:xfrm>
            <a:off x="0" y="274638"/>
            <a:ext cx="9143999" cy="1143000"/>
          </a:xfrm>
        </p:spPr>
        <p:txBody>
          <a:bodyPr/>
          <a:lstStyle/>
          <a:p>
            <a:r>
              <a:rPr lang="en-US" sz="4200" dirty="0">
                <a:latin typeface="Cambria" panose="02040503050406030204" pitchFamily="18" charset="0"/>
                <a:ea typeface="Cambria" panose="02040503050406030204" pitchFamily="18" charset="0"/>
              </a:rPr>
              <a:t>Continually Updated Shoreline Product</a:t>
            </a:r>
          </a:p>
        </p:txBody>
      </p:sp>
      <p:sp>
        <p:nvSpPr>
          <p:cNvPr id="5" name="TextBox 4"/>
          <p:cNvSpPr txBox="1"/>
          <p:nvPr/>
        </p:nvSpPr>
        <p:spPr bwMode="auto">
          <a:xfrm>
            <a:off x="0" y="6570118"/>
            <a:ext cx="2238883" cy="276999"/>
          </a:xfrm>
          <a:prstGeom prst="rect">
            <a:avLst/>
          </a:prstGeom>
          <a:noFill/>
          <a:ln w="9525">
            <a:noFill/>
            <a:miter lim="800000"/>
            <a:headEnd/>
            <a:tailEnd/>
          </a:ln>
        </p:spPr>
        <p:txBody>
          <a:bodyPr wrap="none" rtlCol="0">
            <a:spAutoFit/>
          </a:bodyPr>
          <a:lstStyle/>
          <a:p>
            <a:r>
              <a:rPr lang="en-US" sz="1200" dirty="0">
                <a:hlinkClick r:id="rId3"/>
              </a:rPr>
              <a:t>hyperlink to the CUSP homepage</a:t>
            </a:r>
            <a:endParaRPr lang="en-US" sz="1200"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242617"/>
            <a:ext cx="9144000" cy="534604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4927" y="0"/>
            <a:ext cx="7961087" cy="6867764"/>
          </a:xfrm>
          <a:prstGeom prst="rect">
            <a:avLst/>
          </a:prstGeom>
        </p:spPr>
      </p:pic>
    </p:spTree>
    <p:extLst>
      <p:ext uri="{BB962C8B-B14F-4D97-AF65-F5344CB8AC3E}">
        <p14:creationId xmlns:p14="http://schemas.microsoft.com/office/powerpoint/2010/main" val="392457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4458802" y="5478781"/>
            <a:ext cx="1508131" cy="1341119"/>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161971" y="2999701"/>
            <a:ext cx="1199305" cy="841772"/>
          </a:xfrm>
          <a:prstGeom prst="roundRect">
            <a:avLst>
              <a:gd name="adj" fmla="val 16667"/>
            </a:avLst>
          </a:prstGeom>
          <a:blipFill dpi="0" rotWithShape="0">
            <a:blip r:embed="rId3"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sp>
        <p:nvSpPr>
          <p:cNvPr id="17444" name="Rounded Rectangle 5"/>
          <p:cNvSpPr>
            <a:spLocks noChangeArrowheads="1"/>
          </p:cNvSpPr>
          <p:nvPr/>
        </p:nvSpPr>
        <p:spPr bwMode="auto">
          <a:xfrm>
            <a:off x="1709417" y="1390839"/>
            <a:ext cx="1197768" cy="841772"/>
          </a:xfrm>
          <a:prstGeom prst="roundRect">
            <a:avLst>
              <a:gd name="adj" fmla="val 16667"/>
            </a:avLst>
          </a:prstGeom>
          <a:blipFill dpi="0" rotWithShape="0">
            <a:blip r:embed="rId5"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1528442" y="2232849"/>
            <a:ext cx="1291006" cy="453390"/>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20098" y="1390839"/>
            <a:ext cx="1221581" cy="841772"/>
          </a:xfrm>
          <a:prstGeom prst="roundRect">
            <a:avLst>
              <a:gd name="adj" fmla="val 16667"/>
            </a:avLst>
          </a:prstGeom>
          <a:blipFill dpi="0" rotWithShape="0">
            <a:blip r:embed="rId6"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58166" y="2232611"/>
            <a:ext cx="1383789" cy="453628"/>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3129436" y="1390839"/>
            <a:ext cx="1221581" cy="841772"/>
          </a:xfrm>
          <a:prstGeom prst="roundRect">
            <a:avLst>
              <a:gd name="adj" fmla="val 16667"/>
            </a:avLst>
          </a:prstGeom>
          <a:blipFill dpi="0" rotWithShape="0">
            <a:blip r:embed="rId7"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878551" y="2232611"/>
            <a:ext cx="1704976" cy="453628"/>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100442" y="1390839"/>
            <a:ext cx="1221581" cy="841772"/>
          </a:xfrm>
          <a:prstGeom prst="roundRect">
            <a:avLst>
              <a:gd name="adj" fmla="val 16667"/>
            </a:avLst>
          </a:prstGeom>
          <a:blipFill dpi="0" rotWithShape="0">
            <a:blip r:embed="rId8"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5757531" y="2232611"/>
            <a:ext cx="1564492" cy="453628"/>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62486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601049" y="4225803"/>
            <a:ext cx="1221581" cy="841772"/>
          </a:xfrm>
          <a:prstGeom prst="roundRect">
            <a:avLst>
              <a:gd name="adj" fmla="val 16667"/>
            </a:avLst>
          </a:prstGeom>
          <a:blipFill dpi="0" rotWithShape="0">
            <a:blip r:embed="rId10"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8674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522466" y="3005654"/>
            <a:ext cx="1468041" cy="835819"/>
          </a:xfrm>
          <a:prstGeom prst="roundRect">
            <a:avLst>
              <a:gd name="adj" fmla="val 16667"/>
            </a:avLst>
          </a:prstGeom>
          <a:blipFill dpi="0" rotWithShape="0">
            <a:blip r:embed="rId11"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2" cstate="email">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blipFill>
            <a:blip r:embed="rId14"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blipFill>
            <a:blip r:embed="rId15"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p:cNvSpPr/>
          <p:nvPr/>
        </p:nvSpPr>
        <p:spPr>
          <a:xfrm>
            <a:off x="3084393" y="5630740"/>
            <a:ext cx="1314453" cy="865702"/>
          </a:xfrm>
          <a:prstGeom prst="roundRect">
            <a:avLst/>
          </a:prstGeom>
          <a:blipFill>
            <a:blip r:embed="rId16"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67089" y="5604173"/>
            <a:ext cx="1255541" cy="912701"/>
          </a:xfrm>
          <a:prstGeom prst="roundRect">
            <a:avLst/>
          </a:prstGeom>
          <a:blipFill>
            <a:blip r:embed="rId17"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bwMode="auto">
          <a:xfrm>
            <a:off x="452083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blipFill>
            <a:blip r:embed="rId18" cstate="email">
              <a:extLst>
                <a:ext uri="{28A0092B-C50C-407E-A947-70E740481C1C}">
                  <a14:useLocalDpi xmlns:a14="http://schemas.microsoft.com/office/drawing/2010/main"/>
                </a:ext>
              </a:extLst>
            </a:blip>
            <a:stretch>
              <a:fillRect/>
            </a:stretch>
          </a:bli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Education</a:t>
            </a:r>
          </a:p>
        </p:txBody>
      </p:sp>
    </p:spTree>
    <p:extLst>
      <p:ext uri="{BB962C8B-B14F-4D97-AF65-F5344CB8AC3E}">
        <p14:creationId xmlns:p14="http://schemas.microsoft.com/office/powerpoint/2010/main" val="103346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6"/>
                                        </p:tgtEl>
                                        <p:attrNameLst>
                                          <p:attrName>style.visibility</p:attrName>
                                        </p:attrNameLst>
                                      </p:cBhvr>
                                      <p:to>
                                        <p:strVal val="visible"/>
                                      </p:to>
                                    </p:set>
                                    <p:animEffect transition="in" filter="wheel(1)">
                                      <p:cBhvr>
                                        <p:cTn id="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Calibration Base Lines - CBL</a:t>
            </a:r>
          </a:p>
        </p:txBody>
      </p:sp>
      <p:sp>
        <p:nvSpPr>
          <p:cNvPr id="4" name="Content Placeholder 3"/>
          <p:cNvSpPr>
            <a:spLocks noGrp="1"/>
          </p:cNvSpPr>
          <p:nvPr>
            <p:ph idx="1"/>
          </p:nvPr>
        </p:nvSpPr>
        <p:spPr>
          <a:xfrm>
            <a:off x="301214" y="1283335"/>
            <a:ext cx="8842786" cy="5240129"/>
          </a:xfrm>
        </p:spPr>
        <p:txBody>
          <a:bodyPr/>
          <a:lstStyle/>
          <a:p>
            <a:pPr>
              <a:spcAft>
                <a:spcPts val="800"/>
              </a:spcAft>
            </a:pPr>
            <a:r>
              <a:rPr lang="en-US" dirty="0">
                <a:latin typeface="Cambria" panose="02040503050406030204" pitchFamily="18" charset="0"/>
                <a:ea typeface="Cambria" panose="02040503050406030204" pitchFamily="18" charset="0"/>
              </a:rPr>
              <a:t>Three types of CBL defined by NGS</a:t>
            </a:r>
          </a:p>
          <a:p>
            <a:pPr lvl="1"/>
            <a:r>
              <a:rPr lang="en-US" b="1" dirty="0">
                <a:latin typeface="Cambria" panose="02040503050406030204" pitchFamily="18" charset="0"/>
                <a:ea typeface="Cambria" panose="02040503050406030204" pitchFamily="18" charset="0"/>
              </a:rPr>
              <a:t>Primary</a:t>
            </a:r>
            <a:r>
              <a:rPr lang="en-US" dirty="0">
                <a:latin typeface="Cambria" panose="02040503050406030204" pitchFamily="18" charset="0"/>
                <a:ea typeface="Cambria" panose="02040503050406030204" pitchFamily="18" charset="0"/>
              </a:rPr>
              <a:t> CBL (</a:t>
            </a:r>
            <a:r>
              <a:rPr lang="en-US" b="1" dirty="0">
                <a:latin typeface="Cambria" panose="02040503050406030204" pitchFamily="18" charset="0"/>
                <a:ea typeface="Cambria" panose="02040503050406030204" pitchFamily="18" charset="0"/>
              </a:rPr>
              <a:t>PCBL</a:t>
            </a:r>
            <a:r>
              <a:rPr lang="en-US" dirty="0">
                <a:latin typeface="Cambria" panose="02040503050406030204" pitchFamily="18" charset="0"/>
                <a:ea typeface="Cambria" panose="02040503050406030204" pitchFamily="18" charset="0"/>
              </a:rPr>
              <a:t>): in Woodford, VA at NGS TTC; it is open for use to constituents/professionals</a:t>
            </a:r>
          </a:p>
          <a:p>
            <a:pPr lvl="1"/>
            <a:endParaRPr lang="en-US" dirty="0">
              <a:latin typeface="Cambria" panose="02040503050406030204" pitchFamily="18" charset="0"/>
              <a:ea typeface="Cambria" panose="02040503050406030204" pitchFamily="18" charset="0"/>
            </a:endParaRPr>
          </a:p>
          <a:p>
            <a:pPr lvl="1"/>
            <a:r>
              <a:rPr lang="en-US" b="1" dirty="0">
                <a:latin typeface="Cambria" panose="02040503050406030204" pitchFamily="18" charset="0"/>
                <a:ea typeface="Cambria" panose="02040503050406030204" pitchFamily="18" charset="0"/>
              </a:rPr>
              <a:t>Federal</a:t>
            </a:r>
            <a:r>
              <a:rPr lang="en-US" dirty="0">
                <a:latin typeface="Cambria" panose="02040503050406030204" pitchFamily="18" charset="0"/>
                <a:ea typeface="Cambria" panose="02040503050406030204" pitchFamily="18" charset="0"/>
              </a:rPr>
              <a:t> CBL (</a:t>
            </a:r>
            <a:r>
              <a:rPr lang="en-US" b="1" dirty="0">
                <a:latin typeface="Cambria" panose="02040503050406030204" pitchFamily="18" charset="0"/>
                <a:ea typeface="Cambria" panose="02040503050406030204" pitchFamily="18" charset="0"/>
              </a:rPr>
              <a:t>FCBL</a:t>
            </a:r>
            <a:r>
              <a:rPr lang="en-US" dirty="0">
                <a:latin typeface="Cambria" panose="02040503050406030204" pitchFamily="18" charset="0"/>
                <a:ea typeface="Cambria" panose="02040503050406030204" pitchFamily="18" charset="0"/>
              </a:rPr>
              <a:t>): established with EDM checked at the NGS PCBL and IAW NOAA TM NGS-8</a:t>
            </a:r>
          </a:p>
          <a:p>
            <a:pPr lvl="1"/>
            <a:endParaRPr lang="en-US" dirty="0">
              <a:latin typeface="Cambria" panose="02040503050406030204" pitchFamily="18" charset="0"/>
              <a:ea typeface="Cambria" panose="02040503050406030204" pitchFamily="18" charset="0"/>
            </a:endParaRPr>
          </a:p>
          <a:p>
            <a:pPr lvl="1"/>
            <a:r>
              <a:rPr lang="en-US" b="1" dirty="0">
                <a:latin typeface="Cambria" panose="02040503050406030204" pitchFamily="18" charset="0"/>
                <a:ea typeface="Cambria" panose="02040503050406030204" pitchFamily="18" charset="0"/>
              </a:rPr>
              <a:t>Cooperative</a:t>
            </a:r>
            <a:r>
              <a:rPr lang="en-US" dirty="0">
                <a:latin typeface="Cambria" panose="02040503050406030204" pitchFamily="18" charset="0"/>
                <a:ea typeface="Cambria" panose="02040503050406030204" pitchFamily="18" charset="0"/>
              </a:rPr>
              <a:t> CBL (</a:t>
            </a:r>
            <a:r>
              <a:rPr lang="en-US" b="1" dirty="0">
                <a:latin typeface="Cambria" panose="02040503050406030204" pitchFamily="18" charset="0"/>
                <a:ea typeface="Cambria" panose="02040503050406030204" pitchFamily="18" charset="0"/>
              </a:rPr>
              <a:t>CCBL</a:t>
            </a:r>
            <a:r>
              <a:rPr lang="en-US" dirty="0">
                <a:latin typeface="Cambria" panose="02040503050406030204" pitchFamily="18" charset="0"/>
                <a:ea typeface="Cambria" panose="02040503050406030204" pitchFamily="18" charset="0"/>
              </a:rPr>
              <a:t>): established with EDM checked on an FCBL and IAW that same NGS-8 manual</a:t>
            </a:r>
          </a:p>
        </p:txBody>
      </p:sp>
      <p:sp>
        <p:nvSpPr>
          <p:cNvPr id="6" name="Curved Right Arrow 5"/>
          <p:cNvSpPr/>
          <p:nvPr/>
        </p:nvSpPr>
        <p:spPr>
          <a:xfrm rot="10800000" flipH="1" flipV="1">
            <a:off x="140967" y="4038601"/>
            <a:ext cx="609603" cy="1275080"/>
          </a:xfrm>
          <a:prstGeom prst="curved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Curved Right Arrow 6"/>
          <p:cNvSpPr/>
          <p:nvPr/>
        </p:nvSpPr>
        <p:spPr>
          <a:xfrm rot="10800000" flipH="1" flipV="1">
            <a:off x="130881" y="2192655"/>
            <a:ext cx="548641" cy="1621965"/>
          </a:xfrm>
          <a:prstGeom prst="curved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1506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p:cNvSpPr txBox="1">
            <a:spLocks/>
          </p:cNvSpPr>
          <p:nvPr/>
        </p:nvSpPr>
        <p:spPr bwMode="auto">
          <a:xfrm>
            <a:off x="1183821" y="6211382"/>
            <a:ext cx="6776357" cy="44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sz="2800" spc="-7" dirty="0">
                <a:latin typeface="Cambria" panose="02040503050406030204" pitchFamily="18" charset="0"/>
                <a:cs typeface="Calibri"/>
              </a:rPr>
              <a:t>https://www.ngs.noaa.gov/CBLINES/</a:t>
            </a:r>
            <a:endParaRPr lang="en-US" sz="2800" dirty="0">
              <a:latin typeface="Cambria" panose="02040503050406030204" pitchFamily="18" charset="0"/>
              <a:cs typeface="Calibri"/>
            </a:endParaRPr>
          </a:p>
        </p:txBody>
      </p:sp>
      <p:sp>
        <p:nvSpPr>
          <p:cNvPr id="2" name="Content Placeholder 1"/>
          <p:cNvSpPr>
            <a:spLocks noGrp="1"/>
          </p:cNvSpPr>
          <p:nvPr>
            <p:ph idx="1"/>
          </p:nvPr>
        </p:nvSpPr>
        <p:spPr>
          <a:xfrm>
            <a:off x="161365" y="1600204"/>
            <a:ext cx="8885816" cy="4525963"/>
          </a:xfrm>
        </p:spPr>
        <p:txBody>
          <a:bodyPr/>
          <a:lstStyle/>
          <a:p>
            <a:r>
              <a:rPr lang="en-US" dirty="0">
                <a:latin typeface="Cambria" panose="02040503050406030204" pitchFamily="18" charset="0"/>
                <a:ea typeface="Cambria" panose="02040503050406030204" pitchFamily="18" charset="0"/>
              </a:rPr>
              <a:t>NGS commitment to the CBL Program:</a:t>
            </a:r>
          </a:p>
          <a:p>
            <a:pPr lvl="1"/>
            <a:r>
              <a:rPr lang="en-US" dirty="0">
                <a:latin typeface="Cambria" panose="02040503050406030204" pitchFamily="18" charset="0"/>
                <a:ea typeface="Cambria" panose="02040503050406030204" pitchFamily="18" charset="0"/>
              </a:rPr>
              <a:t>A minimum of one FCBL per State</a:t>
            </a:r>
          </a:p>
          <a:p>
            <a:pPr lvl="1"/>
            <a:r>
              <a:rPr lang="en-US" dirty="0">
                <a:latin typeface="Cambria" panose="02040503050406030204" pitchFamily="18" charset="0"/>
                <a:ea typeface="Cambria" panose="02040503050406030204" pitchFamily="18" charset="0"/>
              </a:rPr>
              <a:t>Establishment procedures document</a:t>
            </a:r>
          </a:p>
          <a:p>
            <a:pPr lvl="1"/>
            <a:r>
              <a:rPr lang="en-US" dirty="0">
                <a:latin typeface="Cambria" panose="02040503050406030204" pitchFamily="18" charset="0"/>
                <a:ea typeface="Cambria" panose="02040503050406030204" pitchFamily="18" charset="0"/>
              </a:rPr>
              <a:t>Public access to the CBL database </a:t>
            </a:r>
          </a:p>
          <a:p>
            <a:pPr lvl="1"/>
            <a:r>
              <a:rPr lang="en-US" dirty="0">
                <a:latin typeface="Cambria" panose="02040503050406030204" pitchFamily="18" charset="0"/>
                <a:ea typeface="Cambria" panose="02040503050406030204" pitchFamily="18" charset="0"/>
              </a:rPr>
              <a:t>Software to process your observations</a:t>
            </a:r>
          </a:p>
          <a:p>
            <a:pPr lvl="1"/>
            <a:r>
              <a:rPr lang="en-US" dirty="0">
                <a:latin typeface="Cambria" panose="02040503050406030204" pitchFamily="18" charset="0"/>
                <a:ea typeface="Cambria" panose="02040503050406030204" pitchFamily="18" charset="0"/>
              </a:rPr>
              <a:t>Verification and re-measurement data review</a:t>
            </a:r>
          </a:p>
          <a:p>
            <a:pPr lvl="1"/>
            <a:r>
              <a:rPr lang="en-US" dirty="0">
                <a:latin typeface="Cambria" panose="02040503050406030204" pitchFamily="18" charset="0"/>
                <a:ea typeface="Cambria" panose="02040503050406030204" pitchFamily="18" charset="0"/>
              </a:rPr>
              <a:t>Technical support (Advisors or other personnel)</a:t>
            </a:r>
          </a:p>
          <a:p>
            <a:pPr lvl="1"/>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Calibration Base Lines - CBL</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72945" y="1386685"/>
            <a:ext cx="5198110" cy="5308600"/>
          </a:xfrm>
          <a:prstGeom prst="rect">
            <a:avLst/>
          </a:prstGeom>
          <a:ln w="34925">
            <a:solidFill>
              <a:schemeClr val="tx1"/>
            </a:solidFill>
          </a:ln>
        </p:spPr>
      </p:pic>
    </p:spTree>
    <p:extLst>
      <p:ext uri="{BB962C8B-B14F-4D97-AF65-F5344CB8AC3E}">
        <p14:creationId xmlns:p14="http://schemas.microsoft.com/office/powerpoint/2010/main" val="10561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CBL Datasheets</a:t>
            </a:r>
          </a:p>
        </p:txBody>
      </p:sp>
      <p:pic>
        <p:nvPicPr>
          <p:cNvPr id="5" name="Content Placeholder 4">
            <a:hlinkClick r:id="rId3"/>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r="27105" b="17239"/>
          <a:stretch/>
        </p:blipFill>
        <p:spPr>
          <a:xfrm>
            <a:off x="160734" y="1176111"/>
            <a:ext cx="8833141" cy="5631090"/>
          </a:xfrm>
          <a:ln w="15875">
            <a:solidFill>
              <a:schemeClr val="tx1"/>
            </a:solidFill>
          </a:ln>
        </p:spPr>
      </p:pic>
    </p:spTree>
    <p:extLst>
      <p:ext uri="{BB962C8B-B14F-4D97-AF65-F5344CB8AC3E}">
        <p14:creationId xmlns:p14="http://schemas.microsoft.com/office/powerpoint/2010/main" val="140409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Beta CBL Map Viewer</a:t>
            </a:r>
          </a:p>
        </p:txBody>
      </p:sp>
      <p:pic>
        <p:nvPicPr>
          <p:cNvPr id="5" name="Content Placeholder 4">
            <a:hlinkClick r:id="rId3"/>
          </p:cNvPr>
          <p:cNvPicPr preferRelativeResize="0">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699879" y="1143857"/>
            <a:ext cx="7771536" cy="5187497"/>
          </a:xfrm>
          <a:ln w="15875">
            <a:solidFill>
              <a:schemeClr val="tx1"/>
            </a:solidFill>
          </a:ln>
        </p:spPr>
      </p:pic>
      <p:sp>
        <p:nvSpPr>
          <p:cNvPr id="4" name="object 2"/>
          <p:cNvSpPr txBox="1">
            <a:spLocks/>
          </p:cNvSpPr>
          <p:nvPr/>
        </p:nvSpPr>
        <p:spPr bwMode="auto">
          <a:xfrm>
            <a:off x="1183821" y="6298466"/>
            <a:ext cx="6776357" cy="44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sz="2800" spc="-7" dirty="0">
                <a:latin typeface="Cambria" panose="02040503050406030204" pitchFamily="18" charset="0"/>
                <a:cs typeface="Calibri"/>
              </a:rPr>
              <a:t>https://www.ngs.noaa.gov/CBLINES/</a:t>
            </a:r>
            <a:endParaRPr lang="en-US" sz="2800" dirty="0">
              <a:latin typeface="Cambria" panose="02040503050406030204" pitchFamily="18" charset="0"/>
              <a:cs typeface="Calibri"/>
            </a:endParaRPr>
          </a:p>
        </p:txBody>
      </p:sp>
    </p:spTree>
    <p:extLst>
      <p:ext uri="{BB962C8B-B14F-4D97-AF65-F5344CB8AC3E}">
        <p14:creationId xmlns:p14="http://schemas.microsoft.com/office/powerpoint/2010/main" val="3601669027"/>
      </p:ext>
    </p:extLst>
  </p:cSld>
  <p:clrMapOvr>
    <a:masterClrMapping/>
  </p:clrMapOvr>
  <p:transition spd="med">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83250" y="2493338"/>
            <a:ext cx="2923027" cy="2322541"/>
          </a:xfrm>
        </p:spPr>
      </p:pic>
      <p:sp>
        <p:nvSpPr>
          <p:cNvPr id="3" name="Title 2"/>
          <p:cNvSpPr>
            <a:spLocks noGrp="1"/>
          </p:cNvSpPr>
          <p:nvPr>
            <p:ph type="title"/>
          </p:nvPr>
        </p:nvSpPr>
        <p:spPr>
          <a:xfrm>
            <a:off x="457200" y="151543"/>
            <a:ext cx="8229600" cy="1143000"/>
          </a:xfrm>
        </p:spPr>
        <p:txBody>
          <a:bodyPr/>
          <a:lstStyle/>
          <a:p>
            <a:r>
              <a:rPr lang="en-US" dirty="0">
                <a:latin typeface="Cambria" panose="02040503050406030204" pitchFamily="18" charset="0"/>
                <a:ea typeface="Cambria" panose="02040503050406030204" pitchFamily="18" charset="0"/>
              </a:rPr>
              <a:t>Evolution of the NSRS</a:t>
            </a:r>
          </a:p>
        </p:txBody>
      </p:sp>
      <p:graphicFrame>
        <p:nvGraphicFramePr>
          <p:cNvPr id="5" name="Diagram 4"/>
          <p:cNvGraphicFramePr/>
          <p:nvPr>
            <p:extLst/>
          </p:nvPr>
        </p:nvGraphicFramePr>
        <p:xfrm>
          <a:off x="183250" y="1097280"/>
          <a:ext cx="8833529" cy="1518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26070" y="3426194"/>
            <a:ext cx="2689423" cy="2334101"/>
          </a:xfrm>
          <a:prstGeom prst="rect">
            <a:avLst/>
          </a:prstGeom>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48526" y="2493338"/>
            <a:ext cx="1878168" cy="3353871"/>
          </a:xfrm>
          <a:prstGeom prst="rect">
            <a:avLst/>
          </a:prstGeom>
        </p:spPr>
      </p:pic>
    </p:spTree>
    <p:extLst>
      <p:ext uri="{BB962C8B-B14F-4D97-AF65-F5344CB8AC3E}">
        <p14:creationId xmlns:p14="http://schemas.microsoft.com/office/powerpoint/2010/main" val="125332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47271" y="410693"/>
            <a:ext cx="7465332" cy="914400"/>
          </a:xfrm>
        </p:spPr>
        <p:txBody>
          <a:bodyPr/>
          <a:lstStyle/>
          <a:p>
            <a:pPr eaLnBrk="1" hangingPunct="1"/>
            <a:r>
              <a:rPr lang="en-US" altLang="en-US" sz="5400" b="1" dirty="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249382" y="1527465"/>
            <a:ext cx="8666018" cy="4468091"/>
          </a:xfrm>
        </p:spPr>
        <p:txBody>
          <a:bodyPr/>
          <a:lstStyle/>
          <a:p>
            <a:pPr marL="0" indent="0">
              <a:buNone/>
              <a:tabLst>
                <a:tab pos="0" algn="l"/>
              </a:tabLst>
            </a:pP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define, maintain and provide access to the </a:t>
            </a:r>
            <a:r>
              <a:rPr lang="en-US" altLang="zh-CN" sz="4800" b="1" dirty="0">
                <a:solidFill>
                  <a:srgbClr val="C00000"/>
                </a:solidFill>
                <a:latin typeface="Cambria" panose="02040503050406030204" pitchFamily="18" charset="0"/>
                <a:ea typeface="ＭＳ Ｐゴシック" panose="020B0600070205080204" pitchFamily="34" charset="-128"/>
                <a:cs typeface="Arial" panose="020B0604020202020204" pitchFamily="34" charset="0"/>
              </a:rPr>
              <a:t>National Spatial Reference System (NSRS) </a:t>
            </a: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meet our Nation’s economic, social, and environmental needs. </a:t>
            </a:r>
          </a:p>
        </p:txBody>
      </p:sp>
    </p:spTree>
    <p:extLst>
      <p:ext uri="{BB962C8B-B14F-4D97-AF65-F5344CB8AC3E}">
        <p14:creationId xmlns:p14="http://schemas.microsoft.com/office/powerpoint/2010/main" val="35452363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600204"/>
            <a:ext cx="5142155" cy="4525963"/>
          </a:xfrm>
        </p:spPr>
        <p:txBody>
          <a:bodyPr/>
          <a:lstStyle/>
          <a:p>
            <a:r>
              <a:rPr lang="en-US" dirty="0">
                <a:latin typeface="Cambria" panose="02040503050406030204" pitchFamily="18" charset="0"/>
                <a:ea typeface="Cambria" panose="02040503050406030204" pitchFamily="18" charset="0"/>
              </a:rPr>
              <a:t>You resisted it for a while…</a:t>
            </a:r>
          </a:p>
          <a:p>
            <a:r>
              <a:rPr lang="en-US" dirty="0">
                <a:latin typeface="Cambria" panose="02040503050406030204" pitchFamily="18" charset="0"/>
                <a:ea typeface="Cambria" panose="02040503050406030204" pitchFamily="18" charset="0"/>
              </a:rPr>
              <a:t>It was a little cumbersome to get used to…</a:t>
            </a:r>
          </a:p>
          <a:p>
            <a:r>
              <a:rPr lang="en-US" dirty="0">
                <a:latin typeface="Cambria" panose="02040503050406030204" pitchFamily="18" charset="0"/>
                <a:ea typeface="Cambria" panose="02040503050406030204" pitchFamily="18" charset="0"/>
              </a:rPr>
              <a:t>But soon you were hooked!</a:t>
            </a:r>
          </a:p>
        </p:txBody>
      </p:sp>
      <p:sp>
        <p:nvSpPr>
          <p:cNvPr id="3" name="Title 2"/>
          <p:cNvSpPr>
            <a:spLocks noGrp="1"/>
          </p:cNvSpPr>
          <p:nvPr>
            <p:ph type="title"/>
          </p:nvPr>
        </p:nvSpPr>
        <p:spPr>
          <a:xfrm>
            <a:off x="0" y="274638"/>
            <a:ext cx="9144000" cy="1143000"/>
          </a:xfrm>
        </p:spPr>
        <p:txBody>
          <a:bodyPr/>
          <a:lstStyle/>
          <a:p>
            <a:r>
              <a:rPr lang="en-US" sz="4200" dirty="0">
                <a:latin typeface="Cambria" panose="02040503050406030204" pitchFamily="18" charset="0"/>
                <a:ea typeface="Cambria" panose="02040503050406030204" pitchFamily="18" charset="0"/>
              </a:rPr>
              <a:t>Modernized NSRS is our “smartphone”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509630" y="2127845"/>
            <a:ext cx="5060189" cy="3795142"/>
          </a:xfrm>
          <a:prstGeom prst="rect">
            <a:avLst/>
          </a:prstGeom>
        </p:spPr>
      </p:pic>
    </p:spTree>
    <p:extLst>
      <p:ext uri="{BB962C8B-B14F-4D97-AF65-F5344CB8AC3E}">
        <p14:creationId xmlns:p14="http://schemas.microsoft.com/office/powerpoint/2010/main" val="199190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5126189"/>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North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American </a:t>
            </a:r>
            <a:r>
              <a:rPr kumimoji="0" lang="en-US" sz="5400" b="1" i="0" u="none" strike="noStrike" kern="1200" cap="none" spc="-2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Datum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2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of 1983</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a:t>
            </a: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D83</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6000" b="1" i="1" u="none" strike="noStrike" kern="1200" cap="none" spc="-20" normalizeH="0" baseline="0" noProof="0" dirty="0">
                <a:ln>
                  <a:noFill/>
                </a:ln>
                <a:solidFill>
                  <a:prstClr val="black">
                    <a:lumMod val="50000"/>
                    <a:lumOff val="50000"/>
                  </a:prstClr>
                </a:solidFill>
                <a:effectLst/>
                <a:uLnTx/>
                <a:uFill>
                  <a:solidFill>
                    <a:srgbClr val="C00000"/>
                  </a:solidFill>
                </a:uFill>
                <a:latin typeface="Cambria" panose="02040503050406030204" pitchFamily="18" charset="0"/>
                <a:ea typeface="ＭＳ Ｐゴシック" pitchFamily="34" charset="-128"/>
                <a:cs typeface="Arial Black"/>
              </a:rPr>
              <a:t>will be replaced by</a:t>
            </a:r>
          </a:p>
        </p:txBody>
      </p:sp>
    </p:spTree>
    <p:extLst>
      <p:ext uri="{BB962C8B-B14F-4D97-AF65-F5344CB8AC3E}">
        <p14:creationId xmlns:p14="http://schemas.microsoft.com/office/powerpoint/2010/main" val="362523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787635"/>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North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American </a:t>
            </a:r>
            <a:r>
              <a:rPr kumimoji="0" sz="5400" b="1" i="0" u="none" strike="noStrike" kern="1200" cap="none" spc="-2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Terrestrial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Reference</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Frame of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NATRF2022</a:t>
            </a: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(pronounced: </a:t>
            </a:r>
            <a:r>
              <a:rPr kumimoji="0" lang="en-US" sz="5400" b="1" i="0" u="none" strike="noStrike" kern="1200" cap="none" spc="-20" normalizeH="0" baseline="0" noProof="0" dirty="0" err="1">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a:t>
            </a:r>
            <a:r>
              <a:rPr kumimoji="0" lang="en-US" sz="5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-ref)</a:t>
            </a:r>
            <a:endParaRPr kumimoji="0"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20090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4"/>
            <a:ext cx="8229600" cy="5036570"/>
          </a:xfrm>
        </p:spPr>
        <p:txBody>
          <a:bodyPr/>
          <a:lstStyle/>
          <a:p>
            <a:r>
              <a:rPr lang="en-US" dirty="0">
                <a:latin typeface="Cambria" panose="02040503050406030204" pitchFamily="18" charset="0"/>
                <a:ea typeface="Cambria" panose="02040503050406030204" pitchFamily="18" charset="0"/>
              </a:rPr>
              <a:t>Reference Frame is a more </a:t>
            </a:r>
            <a:r>
              <a:rPr lang="en-US" i="1" dirty="0">
                <a:latin typeface="Cambria" panose="02040503050406030204" pitchFamily="18" charset="0"/>
                <a:ea typeface="Cambria" panose="02040503050406030204" pitchFamily="18" charset="0"/>
              </a:rPr>
              <a:t>scientifically appropriate</a:t>
            </a:r>
            <a:r>
              <a:rPr lang="en-US" dirty="0">
                <a:latin typeface="Cambria" panose="02040503050406030204" pitchFamily="18" charset="0"/>
                <a:ea typeface="Cambria" panose="02040503050406030204" pitchFamily="18" charset="0"/>
              </a:rPr>
              <a:t> way of saying what we meant when we said “datum”</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could be debated that  “datum” was misused in NAD83(2011)</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you will continue to see NGS use the phrase “New </a:t>
            </a:r>
            <a:r>
              <a:rPr lang="en-US" dirty="0" err="1">
                <a:latin typeface="Cambria" panose="02040503050406030204" pitchFamily="18" charset="0"/>
                <a:ea typeface="Cambria" panose="02040503050406030204" pitchFamily="18" charset="0"/>
              </a:rPr>
              <a:t>Datums</a:t>
            </a:r>
            <a:r>
              <a:rPr lang="en-US" dirty="0">
                <a:latin typeface="Cambria" panose="02040503050406030204" pitchFamily="18" charset="0"/>
                <a:ea typeface="Cambria" panose="02040503050406030204" pitchFamily="18" charset="0"/>
              </a:rPr>
              <a:t>” for 2022</a:t>
            </a:r>
          </a:p>
        </p:txBody>
      </p:sp>
      <p:sp>
        <p:nvSpPr>
          <p:cNvPr id="3" name="Title 2"/>
          <p:cNvSpPr>
            <a:spLocks noGrp="1"/>
          </p:cNvSpPr>
          <p:nvPr>
            <p:ph type="title"/>
          </p:nvPr>
        </p:nvSpPr>
        <p:spPr/>
        <p:txBody>
          <a:bodyPr/>
          <a:lstStyle/>
          <a:p>
            <a:r>
              <a:rPr lang="en-US" sz="4800" dirty="0">
                <a:latin typeface="Cambria" panose="02040503050406030204" pitchFamily="18" charset="0"/>
                <a:ea typeface="Cambria" panose="02040503050406030204" pitchFamily="18" charset="0"/>
              </a:rPr>
              <a:t>Reference Frame ≈ Datum</a:t>
            </a:r>
          </a:p>
        </p:txBody>
      </p:sp>
    </p:spTree>
    <p:extLst>
      <p:ext uri="{BB962C8B-B14F-4D97-AF65-F5344CB8AC3E}">
        <p14:creationId xmlns:p14="http://schemas.microsoft.com/office/powerpoint/2010/main" val="60162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4"/>
            <a:ext cx="8496300" cy="4958251"/>
          </a:xfrm>
        </p:spPr>
        <p:txBody>
          <a:bodyPr/>
          <a:lstStyle/>
          <a:p>
            <a:pPr marL="0" indent="0">
              <a:buNone/>
            </a:pPr>
            <a:r>
              <a:rPr lang="en-US" dirty="0">
                <a:latin typeface="Cambria" panose="02040503050406030204" pitchFamily="18" charset="0"/>
                <a:ea typeface="Cambria" panose="02040503050406030204" pitchFamily="18" charset="0"/>
              </a:rPr>
              <a:t>“The adopted standard latitude and longitude of a given station, together with the adopted standard azimuth of a line from that station.”</a:t>
            </a:r>
          </a:p>
          <a:p>
            <a:pPr indent="-166688"/>
            <a:r>
              <a:rPr lang="en-US"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e.g. NAD27</a:t>
            </a:r>
          </a:p>
          <a:p>
            <a:pPr lvl="1" indent="-166688"/>
            <a:r>
              <a:rPr lang="en-US" sz="2400" dirty="0">
                <a:latin typeface="Cambria" panose="02040503050406030204" pitchFamily="18" charset="0"/>
                <a:ea typeface="Cambria" panose="02040503050406030204" pitchFamily="18" charset="0"/>
              </a:rPr>
              <a:t>station Meade’s Ranch and it’s azimuth mark Waldo</a:t>
            </a:r>
          </a:p>
          <a:p>
            <a:pPr marL="0" indent="0">
              <a:buNone/>
            </a:pPr>
            <a:endParaRPr lang="en-US" dirty="0">
              <a:latin typeface="Cambria" panose="02040503050406030204" pitchFamily="18" charset="0"/>
              <a:ea typeface="Cambria" panose="02040503050406030204" pitchFamily="18" charset="0"/>
            </a:endParaRPr>
          </a:p>
          <a:p>
            <a:pPr marL="0" indent="0">
              <a:buNone/>
            </a:pPr>
            <a:r>
              <a:rPr lang="en-US" sz="2400" i="1" dirty="0">
                <a:latin typeface="Cambria" panose="02040503050406030204" pitchFamily="18" charset="0"/>
                <a:ea typeface="Cambria" panose="02040503050406030204" pitchFamily="18" charset="0"/>
              </a:rPr>
              <a:t>Source: Proceedings of the 14</a:t>
            </a:r>
            <a:r>
              <a:rPr lang="en-US" sz="2400" i="1" baseline="30000" dirty="0">
                <a:latin typeface="Cambria" panose="02040503050406030204" pitchFamily="18" charset="0"/>
                <a:ea typeface="Cambria" panose="02040503050406030204" pitchFamily="18" charset="0"/>
              </a:rPr>
              <a:t>th</a:t>
            </a:r>
            <a:r>
              <a:rPr lang="en-US" sz="2400" i="1" dirty="0">
                <a:latin typeface="Cambria" panose="02040503050406030204" pitchFamily="18" charset="0"/>
                <a:ea typeface="Cambria" panose="02040503050406030204" pitchFamily="18" charset="0"/>
              </a:rPr>
              <a:t> General Conference of the International Geodetic Association (IAG) - ”Report on Geodetic Operations in the United States”, O.H. </a:t>
            </a:r>
            <a:r>
              <a:rPr lang="en-US" sz="2400" i="1" dirty="0" err="1">
                <a:latin typeface="Cambria" panose="02040503050406030204" pitchFamily="18" charset="0"/>
                <a:ea typeface="Cambria" panose="02040503050406030204" pitchFamily="18" charset="0"/>
              </a:rPr>
              <a:t>Tittmann</a:t>
            </a:r>
            <a:r>
              <a:rPr lang="en-US" sz="2400" i="1" dirty="0">
                <a:latin typeface="Cambria" panose="02040503050406030204" pitchFamily="18" charset="0"/>
                <a:ea typeface="Cambria" panose="02040503050406030204" pitchFamily="18" charset="0"/>
              </a:rPr>
              <a:t>, Superintendent of the USC&amp;GS</a:t>
            </a:r>
          </a:p>
        </p:txBody>
      </p:sp>
      <p:sp>
        <p:nvSpPr>
          <p:cNvPr id="3" name="Title 2"/>
          <p:cNvSpPr>
            <a:spLocks noGrp="1"/>
          </p:cNvSpPr>
          <p:nvPr>
            <p:ph type="title"/>
          </p:nvPr>
        </p:nvSpPr>
        <p:spPr/>
        <p:txBody>
          <a:bodyPr/>
          <a:lstStyle/>
          <a:p>
            <a:r>
              <a:rPr lang="en-US" sz="4800" dirty="0">
                <a:latin typeface="Cambria" panose="02040503050406030204" pitchFamily="18" charset="0"/>
                <a:ea typeface="Cambria" panose="02040503050406030204" pitchFamily="18" charset="0"/>
              </a:rPr>
              <a:t>Datum Defined</a:t>
            </a:r>
          </a:p>
        </p:txBody>
      </p:sp>
    </p:spTree>
    <p:extLst>
      <p:ext uri="{BB962C8B-B14F-4D97-AF65-F5344CB8AC3E}">
        <p14:creationId xmlns:p14="http://schemas.microsoft.com/office/powerpoint/2010/main" val="300759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p:cNvSpPr txBox="1">
            <a:spLocks/>
          </p:cNvSpPr>
          <p:nvPr/>
        </p:nvSpPr>
        <p:spPr bwMode="auto">
          <a:xfrm>
            <a:off x="0" y="27463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Datum – Traditional Horizontal</a:t>
            </a:r>
          </a:p>
        </p:txBody>
      </p:sp>
      <p:sp>
        <p:nvSpPr>
          <p:cNvPr id="15" name="TextBox 14">
            <a:extLst>
              <a:ext uri="{FF2B5EF4-FFF2-40B4-BE49-F238E27FC236}">
                <a16:creationId xmlns:a16="http://schemas.microsoft.com/office/drawing/2014/main" id="{838C15BF-ADE9-7745-B6B5-08CE02BA7817}"/>
              </a:ext>
            </a:extLst>
          </p:cNvPr>
          <p:cNvSpPr txBox="1"/>
          <p:nvPr/>
        </p:nvSpPr>
        <p:spPr>
          <a:xfrm>
            <a:off x="4572000" y="1536846"/>
            <a:ext cx="4428159"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cs typeface="Times New Roman" panose="02020603050405020304" pitchFamily="18" charset="0"/>
              </a:rPr>
              <a:t>Positions of points on Earth’s surface are reduced to the surface of a </a:t>
            </a:r>
            <a:r>
              <a:rPr lang="en-US" b="1" i="1" dirty="0">
                <a:latin typeface="Cambria" panose="02040503050406030204" pitchFamily="18" charset="0"/>
                <a:ea typeface="Cambria" panose="02040503050406030204" pitchFamily="18" charset="0"/>
                <a:cs typeface="Times New Roman" panose="02020603050405020304" pitchFamily="18" charset="0"/>
              </a:rPr>
              <a:t>reference ellipsoid</a:t>
            </a:r>
          </a:p>
        </p:txBody>
      </p:sp>
      <p:sp>
        <p:nvSpPr>
          <p:cNvPr id="17" name="TextBox 16">
            <a:extLst>
              <a:ext uri="{FF2B5EF4-FFF2-40B4-BE49-F238E27FC236}">
                <a16:creationId xmlns:a16="http://schemas.microsoft.com/office/drawing/2014/main" id="{838C15BF-ADE9-7745-B6B5-08CE02BA7817}"/>
              </a:ext>
            </a:extLst>
          </p:cNvPr>
          <p:cNvSpPr txBox="1"/>
          <p:nvPr/>
        </p:nvSpPr>
        <p:spPr>
          <a:xfrm>
            <a:off x="4572000" y="5494942"/>
            <a:ext cx="4428159"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cs typeface="Times New Roman" panose="02020603050405020304" pitchFamily="18" charset="0"/>
              </a:rPr>
              <a:t>The reference ellipsoid </a:t>
            </a:r>
            <a:r>
              <a:rPr lang="en-US" b="1" i="1" dirty="0">
                <a:latin typeface="Cambria" panose="02040503050406030204" pitchFamily="18" charset="0"/>
                <a:ea typeface="Cambria" panose="02040503050406030204" pitchFamily="18" charset="0"/>
                <a:cs typeface="Times New Roman" panose="02020603050405020304" pitchFamily="18" charset="0"/>
              </a:rPr>
              <a:t>roughly</a:t>
            </a:r>
            <a:r>
              <a:rPr lang="en-US" dirty="0">
                <a:latin typeface="Cambria" panose="02040503050406030204" pitchFamily="18" charset="0"/>
                <a:ea typeface="Cambria" panose="02040503050406030204" pitchFamily="18" charset="0"/>
                <a:cs typeface="Times New Roman" panose="02020603050405020304" pitchFamily="18" charset="0"/>
              </a:rPr>
              <a:t> matches the shape of the Earth</a:t>
            </a:r>
          </a:p>
        </p:txBody>
      </p:sp>
      <p:pic>
        <p:nvPicPr>
          <p:cNvPr id="12" name="ref ellipsoid">
            <a:extLst>
              <a:ext uri="{FF2B5EF4-FFF2-40B4-BE49-F238E27FC236}">
                <a16:creationId xmlns:a16="http://schemas.microsoft.com/office/drawing/2014/main" id="{F9939A3B-F42F-5C42-B1BF-AB7DA9FDDD3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9699" y="2411616"/>
            <a:ext cx="4544454" cy="3530600"/>
          </a:xfrm>
          <a:prstGeom prst="rect">
            <a:avLst/>
          </a:prstGeom>
        </p:spPr>
      </p:pic>
      <p:pic>
        <p:nvPicPr>
          <p:cNvPr id="18" name="topo surface">
            <a:extLst>
              <a:ext uri="{FF2B5EF4-FFF2-40B4-BE49-F238E27FC236}">
                <a16:creationId xmlns:a16="http://schemas.microsoft.com/office/drawing/2014/main" id="{F9939A3B-F42F-5C42-B1BF-AB7DA9FDDD3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9596" y="2191711"/>
            <a:ext cx="3904557" cy="3530600"/>
          </a:xfrm>
          <a:prstGeom prst="rect">
            <a:avLst/>
          </a:prstGeom>
        </p:spPr>
      </p:pic>
    </p:spTree>
    <p:extLst>
      <p:ext uri="{BB962C8B-B14F-4D97-AF65-F5344CB8AC3E}">
        <p14:creationId xmlns:p14="http://schemas.microsoft.com/office/powerpoint/2010/main" val="171147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par>
                                <p:cTn id="8" presetID="21"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23357" y="1600829"/>
            <a:ext cx="1754399" cy="1586372"/>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65068" y="2198940"/>
            <a:ext cx="5858289" cy="3716352"/>
          </a:xfrm>
          <a:prstGeom prst="rect">
            <a:avLst/>
          </a:prstGeom>
        </p:spPr>
      </p:pic>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6992" y="4198655"/>
            <a:ext cx="1736148" cy="1588450"/>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396992" y="3993557"/>
            <a:ext cx="3679352" cy="20509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133140" y="3993557"/>
            <a:ext cx="1943204" cy="179354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B7ED673-0515-8A41-AC94-12AC4BF1F333}"/>
              </a:ext>
            </a:extLst>
          </p:cNvPr>
          <p:cNvSpPr txBox="1"/>
          <p:nvPr/>
        </p:nvSpPr>
        <p:spPr>
          <a:xfrm>
            <a:off x="1791944" y="1244643"/>
            <a:ext cx="5560112"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North American Datum of 1927 (NAD27)</a:t>
            </a:r>
          </a:p>
        </p:txBody>
      </p:sp>
      <p:sp>
        <p:nvSpPr>
          <p:cNvPr id="14" name="Title 2"/>
          <p:cNvSpPr txBox="1">
            <a:spLocks/>
          </p:cNvSpPr>
          <p:nvPr/>
        </p:nvSpPr>
        <p:spPr bwMode="auto">
          <a:xfrm>
            <a:off x="0" y="27463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Datum – Traditional Horizontal</a:t>
            </a:r>
          </a:p>
        </p:txBody>
      </p:sp>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3094697"/>
            <a:ext cx="4572000" cy="3763303"/>
          </a:xfrm>
          <a:prstGeom prst="rect">
            <a:avLst/>
          </a:prstGeom>
          <a:ln w="38100">
            <a:solidFill>
              <a:schemeClr val="bg1">
                <a:lumMod val="65000"/>
              </a:schemeClr>
            </a:solidFill>
          </a:ln>
        </p:spPr>
      </p:pic>
    </p:spTree>
    <p:extLst>
      <p:ext uri="{BB962C8B-B14F-4D97-AF65-F5344CB8AC3E}">
        <p14:creationId xmlns:p14="http://schemas.microsoft.com/office/powerpoint/2010/main" val="419733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23357" y="1600829"/>
            <a:ext cx="1754399" cy="1586372"/>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65067" y="2198940"/>
            <a:ext cx="5858288" cy="3716352"/>
          </a:xfrm>
          <a:prstGeom prst="rect">
            <a:avLst/>
          </a:prstGeom>
        </p:spPr>
      </p:pic>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6992" y="4198655"/>
            <a:ext cx="1736148" cy="1588450"/>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396992" y="3993557"/>
            <a:ext cx="3679352" cy="20509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133140" y="3993557"/>
            <a:ext cx="1943204" cy="179354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B7ED673-0515-8A41-AC94-12AC4BF1F333}"/>
              </a:ext>
            </a:extLst>
          </p:cNvPr>
          <p:cNvSpPr txBox="1"/>
          <p:nvPr/>
        </p:nvSpPr>
        <p:spPr>
          <a:xfrm>
            <a:off x="1791944" y="1244643"/>
            <a:ext cx="5560112"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North American Datum of 1927 (NAD27)</a:t>
            </a:r>
          </a:p>
        </p:txBody>
      </p:sp>
      <p:sp>
        <p:nvSpPr>
          <p:cNvPr id="12" name="Title 2"/>
          <p:cNvSpPr txBox="1">
            <a:spLocks/>
          </p:cNvSpPr>
          <p:nvPr/>
        </p:nvSpPr>
        <p:spPr bwMode="auto">
          <a:xfrm>
            <a:off x="0" y="27463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Datum – Traditional Horizontal</a:t>
            </a:r>
          </a:p>
        </p:txBody>
      </p:sp>
    </p:spTree>
    <p:extLst>
      <p:ext uri="{BB962C8B-B14F-4D97-AF65-F5344CB8AC3E}">
        <p14:creationId xmlns:p14="http://schemas.microsoft.com/office/powerpoint/2010/main" val="79496160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23357" y="1600829"/>
            <a:ext cx="1754399" cy="1586372"/>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65067" y="2198940"/>
            <a:ext cx="5858288" cy="3716352"/>
          </a:xfrm>
          <a:prstGeom prst="rect">
            <a:avLst/>
          </a:prstGeom>
        </p:spPr>
      </p:pic>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6992" y="4198655"/>
            <a:ext cx="1736148" cy="1588450"/>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396992" y="3993557"/>
            <a:ext cx="3679352" cy="20509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133140" y="3993557"/>
            <a:ext cx="1943204" cy="179354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B7ED673-0515-8A41-AC94-12AC4BF1F333}"/>
              </a:ext>
            </a:extLst>
          </p:cNvPr>
          <p:cNvSpPr txBox="1"/>
          <p:nvPr/>
        </p:nvSpPr>
        <p:spPr>
          <a:xfrm>
            <a:off x="1791944" y="1244643"/>
            <a:ext cx="5560112"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North American Datum of 1927 (NAD27)</a:t>
            </a:r>
          </a:p>
        </p:txBody>
      </p:sp>
      <p:sp>
        <p:nvSpPr>
          <p:cNvPr id="14" name="Title 2"/>
          <p:cNvSpPr txBox="1">
            <a:spLocks/>
          </p:cNvSpPr>
          <p:nvPr/>
        </p:nvSpPr>
        <p:spPr bwMode="auto">
          <a:xfrm>
            <a:off x="0" y="27463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Datum – Traditional Horizontal</a:t>
            </a:r>
          </a:p>
        </p:txBody>
      </p:sp>
    </p:spTree>
    <p:extLst>
      <p:ext uri="{BB962C8B-B14F-4D97-AF65-F5344CB8AC3E}">
        <p14:creationId xmlns:p14="http://schemas.microsoft.com/office/powerpoint/2010/main" val="809386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23357" y="1600829"/>
            <a:ext cx="1754399" cy="1586372"/>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65067" y="2198940"/>
            <a:ext cx="5858288" cy="3716352"/>
          </a:xfrm>
          <a:prstGeom prst="rect">
            <a:avLst/>
          </a:prstGeom>
        </p:spPr>
      </p:pic>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6992" y="4198655"/>
            <a:ext cx="1736148" cy="1588450"/>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396992" y="3993557"/>
            <a:ext cx="3679352" cy="20509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133140" y="3993557"/>
            <a:ext cx="1943204" cy="179354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B7ED673-0515-8A41-AC94-12AC4BF1F333}"/>
              </a:ext>
            </a:extLst>
          </p:cNvPr>
          <p:cNvSpPr txBox="1"/>
          <p:nvPr/>
        </p:nvSpPr>
        <p:spPr>
          <a:xfrm>
            <a:off x="1791944" y="1244643"/>
            <a:ext cx="5560112"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North American Datum of 1927 (NAD27)</a:t>
            </a:r>
          </a:p>
        </p:txBody>
      </p:sp>
      <p:sp>
        <p:nvSpPr>
          <p:cNvPr id="14" name="Title 2"/>
          <p:cNvSpPr txBox="1">
            <a:spLocks/>
          </p:cNvSpPr>
          <p:nvPr/>
        </p:nvSpPr>
        <p:spPr bwMode="auto">
          <a:xfrm>
            <a:off x="0" y="27463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Datum – Traditional Horizontal</a:t>
            </a:r>
          </a:p>
        </p:txBody>
      </p:sp>
    </p:spTree>
    <p:extLst>
      <p:ext uri="{BB962C8B-B14F-4D97-AF65-F5344CB8AC3E}">
        <p14:creationId xmlns:p14="http://schemas.microsoft.com/office/powerpoint/2010/main" val="11350416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AFFDA6A9-1C45-4D78-B952-3B75952DB5C4}"/>
              </a:ext>
            </a:extLst>
          </p:cNvPr>
          <p:cNvSpPr txBox="1">
            <a:spLocks/>
          </p:cNvSpPr>
          <p:nvPr/>
        </p:nvSpPr>
        <p:spPr>
          <a:xfrm>
            <a:off x="0" y="457200"/>
            <a:ext cx="9144000" cy="9144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b="1" dirty="0">
                <a:solidFill>
                  <a:schemeClr val="tx2"/>
                </a:solidFill>
                <a:latin typeface="Cambria" panose="02040503050406030204" pitchFamily="18" charset="0"/>
                <a:ea typeface="Cambria" panose="02040503050406030204" pitchFamily="18" charset="0"/>
              </a:rPr>
              <a:t>“Modernizing” the NSRS means:</a:t>
            </a:r>
          </a:p>
        </p:txBody>
      </p:sp>
      <p:sp>
        <p:nvSpPr>
          <p:cNvPr id="5" name="Content Placeholder 10">
            <a:extLst>
              <a:ext uri="{FF2B5EF4-FFF2-40B4-BE49-F238E27FC236}">
                <a16:creationId xmlns:a16="http://schemas.microsoft.com/office/drawing/2014/main" id="{123694CD-8652-4FD2-B506-FBF0B0688DBD}"/>
              </a:ext>
            </a:extLst>
          </p:cNvPr>
          <p:cNvSpPr txBox="1">
            <a:spLocks/>
          </p:cNvSpPr>
          <p:nvPr/>
        </p:nvSpPr>
        <p:spPr>
          <a:xfrm>
            <a:off x="361336" y="1371600"/>
            <a:ext cx="8421329" cy="4846320"/>
          </a:xfrm>
          <a:prstGeom prst="rect">
            <a:avLst/>
          </a:prstGeom>
        </p:spPr>
        <p:txBody>
          <a:bodyPr>
            <a:normAutofit fontScale="92500" lnSpcReduction="10000"/>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a:latin typeface="Cambria" panose="02040503050406030204" pitchFamily="18" charset="0"/>
                <a:ea typeface="Cambria" panose="02040503050406030204" pitchFamily="18" charset="0"/>
              </a:rPr>
              <a:t>Updating </a:t>
            </a:r>
            <a:r>
              <a:rPr lang="en-US" b="1" i="1" dirty="0">
                <a:latin typeface="Cambria" panose="02040503050406030204" pitchFamily="18" charset="0"/>
                <a:ea typeface="Cambria" panose="02040503050406030204" pitchFamily="18" charset="0"/>
              </a:rPr>
              <a:t>all</a:t>
            </a:r>
            <a:r>
              <a:rPr lang="en-US" dirty="0">
                <a:latin typeface="Cambria" panose="02040503050406030204" pitchFamily="18" charset="0"/>
                <a:ea typeface="Cambria" panose="02040503050406030204" pitchFamily="18" charset="0"/>
              </a:rPr>
              <a:t> NSRS coordinates</a:t>
            </a:r>
          </a:p>
          <a:p>
            <a:pPr lvl="1">
              <a:defRPr/>
            </a:pPr>
            <a:r>
              <a:rPr lang="en-US" dirty="0">
                <a:latin typeface="Cambria" panose="02040503050406030204" pitchFamily="18" charset="0"/>
                <a:ea typeface="Cambria" panose="02040503050406030204" pitchFamily="18" charset="0"/>
              </a:rPr>
              <a:t>Replace existing datums with new datums</a:t>
            </a:r>
          </a:p>
          <a:p>
            <a:pPr lvl="1">
              <a:defRPr/>
            </a:pPr>
            <a:r>
              <a:rPr lang="en-US" dirty="0">
                <a:latin typeface="Cambria" panose="02040503050406030204" pitchFamily="18" charset="0"/>
                <a:ea typeface="Cambria" panose="02040503050406030204" pitchFamily="18" charset="0"/>
              </a:rPr>
              <a:t>Replacing existing State Plane with new State Plane </a:t>
            </a:r>
          </a:p>
          <a:p>
            <a:pPr lvl="1">
              <a:defRPr/>
            </a:pPr>
            <a:r>
              <a:rPr lang="en-US" dirty="0">
                <a:latin typeface="Cambria" panose="02040503050406030204" pitchFamily="18" charset="0"/>
                <a:ea typeface="Cambria" panose="02040503050406030204" pitchFamily="18" charset="0"/>
              </a:rPr>
              <a:t>Accounting for coordinates changing with time</a:t>
            </a:r>
          </a:p>
          <a:p>
            <a:pPr>
              <a:defRPr/>
            </a:pPr>
            <a:r>
              <a:rPr lang="en-US" dirty="0">
                <a:latin typeface="Cambria" panose="02040503050406030204" pitchFamily="18" charset="0"/>
                <a:ea typeface="Cambria" panose="02040503050406030204" pitchFamily="18" charset="0"/>
              </a:rPr>
              <a:t>Improving NGS products and services</a:t>
            </a:r>
          </a:p>
          <a:p>
            <a:pPr>
              <a:defRPr/>
            </a:pPr>
            <a:r>
              <a:rPr lang="en-US" dirty="0">
                <a:latin typeface="Cambria" panose="02040503050406030204" pitchFamily="18" charset="0"/>
                <a:ea typeface="Cambria" panose="02040503050406030204" pitchFamily="18" charset="0"/>
              </a:rPr>
              <a:t>Simplifying customer contributions</a:t>
            </a:r>
          </a:p>
          <a:p>
            <a:pPr>
              <a:defRPr/>
            </a:pPr>
            <a:r>
              <a:rPr lang="en-US" dirty="0">
                <a:latin typeface="Cambria" panose="02040503050406030204" pitchFamily="18" charset="0"/>
                <a:ea typeface="Cambria" panose="02040503050406030204" pitchFamily="18" charset="0"/>
              </a:rPr>
              <a:t>Making the NSRS:</a:t>
            </a:r>
          </a:p>
          <a:p>
            <a:pPr lvl="1">
              <a:defRPr/>
            </a:pPr>
            <a:r>
              <a:rPr lang="en-US" b="1" i="1" dirty="0">
                <a:latin typeface="Cambria" panose="02040503050406030204" pitchFamily="18" charset="0"/>
                <a:ea typeface="Cambria" panose="02040503050406030204" pitchFamily="18" charset="0"/>
              </a:rPr>
              <a:t>More</a:t>
            </a:r>
            <a:r>
              <a:rPr lang="en-US" dirty="0">
                <a:latin typeface="Cambria" panose="02040503050406030204" pitchFamily="18" charset="0"/>
                <a:ea typeface="Cambria" panose="02040503050406030204" pitchFamily="18" charset="0"/>
              </a:rPr>
              <a:t> accurate</a:t>
            </a:r>
          </a:p>
          <a:p>
            <a:pPr lvl="1">
              <a:defRPr/>
            </a:pPr>
            <a:r>
              <a:rPr lang="en-US" b="1" i="1" dirty="0">
                <a:latin typeface="Cambria" panose="02040503050406030204" pitchFamily="18" charset="0"/>
                <a:ea typeface="Cambria" panose="02040503050406030204" pitchFamily="18" charset="0"/>
              </a:rPr>
              <a:t>More</a:t>
            </a:r>
            <a:r>
              <a:rPr lang="en-US" dirty="0">
                <a:latin typeface="Cambria" panose="02040503050406030204" pitchFamily="18" charset="0"/>
                <a:ea typeface="Cambria" panose="02040503050406030204" pitchFamily="18" charset="0"/>
              </a:rPr>
              <a:t> accessible</a:t>
            </a:r>
          </a:p>
          <a:p>
            <a:pPr lvl="1">
              <a:defRPr/>
            </a:pPr>
            <a:r>
              <a:rPr lang="en-US" b="1" i="1" dirty="0">
                <a:latin typeface="Cambria" panose="02040503050406030204" pitchFamily="18" charset="0"/>
                <a:ea typeface="Cambria" panose="02040503050406030204" pitchFamily="18" charset="0"/>
              </a:rPr>
              <a:t>More</a:t>
            </a:r>
            <a:r>
              <a:rPr lang="en-US" dirty="0">
                <a:latin typeface="Cambria" panose="02040503050406030204" pitchFamily="18" charset="0"/>
                <a:ea typeface="Cambria" panose="02040503050406030204" pitchFamily="18" charset="0"/>
              </a:rPr>
              <a:t> efficient</a:t>
            </a:r>
          </a:p>
        </p:txBody>
      </p:sp>
      <p:sp>
        <p:nvSpPr>
          <p:cNvPr id="7" name="Rectangle 6">
            <a:extLst>
              <a:ext uri="{FF2B5EF4-FFF2-40B4-BE49-F238E27FC236}">
                <a16:creationId xmlns:a16="http://schemas.microsoft.com/office/drawing/2014/main" id="{951DEC2B-4045-482E-8EC3-D210E2D0A0E8}"/>
              </a:ext>
            </a:extLst>
          </p:cNvPr>
          <p:cNvSpPr/>
          <p:nvPr/>
        </p:nvSpPr>
        <p:spPr>
          <a:xfrm rot="20193485">
            <a:off x="5533775" y="4122619"/>
            <a:ext cx="2922595" cy="2246769"/>
          </a:xfrm>
          <a:prstGeom prst="rect">
            <a:avLst/>
          </a:prstGeom>
          <a:noFill/>
        </p:spPr>
        <p:txBody>
          <a:bodyPr wrap="none" lIns="91440" tIns="45720" rIns="91440" bIns="45720">
            <a:spAutoFit/>
          </a:bodyPr>
          <a:lstStyle/>
          <a:p>
            <a:pPr algn="ctr" defTabSz="914400"/>
            <a:r>
              <a:rPr lang="en-US" sz="44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Rollout in</a:t>
            </a:r>
          </a:p>
          <a:p>
            <a:pPr algn="ctr" defTabSz="914400"/>
            <a:r>
              <a:rPr lang="en-US" sz="96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2025</a:t>
            </a:r>
          </a:p>
        </p:txBody>
      </p:sp>
      <p:sp>
        <p:nvSpPr>
          <p:cNvPr id="8" name="Slide Number Placeholder 1">
            <a:extLst>
              <a:ext uri="{FF2B5EF4-FFF2-40B4-BE49-F238E27FC236}">
                <a16:creationId xmlns:a16="http://schemas.microsoft.com/office/drawing/2014/main" id="{0777C5B3-0705-4DF1-AF6B-78A7505D5CEA}"/>
              </a:ext>
            </a:extLst>
          </p:cNvPr>
          <p:cNvSpPr txBox="1">
            <a:spLocks/>
          </p:cNvSpPr>
          <p:nvPr/>
        </p:nvSpPr>
        <p:spPr>
          <a:xfrm>
            <a:off x="9144000" y="6492240"/>
            <a:ext cx="27432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fld id="{FCA8DAF9-CFC1-344C-89B7-DCB2EBBDC673}" type="slidenum">
              <a:rPr lang="en-US" smtClean="0"/>
              <a:pPr/>
              <a:t>8</a:t>
            </a:fld>
            <a:endParaRPr lang="en-US" dirty="0"/>
          </a:p>
        </p:txBody>
      </p:sp>
    </p:spTree>
    <p:extLst>
      <p:ext uri="{BB962C8B-B14F-4D97-AF65-F5344CB8AC3E}">
        <p14:creationId xmlns:p14="http://schemas.microsoft.com/office/powerpoint/2010/main" val="223021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500"/>
                                        <p:tgtEl>
                                          <p:spTgt spid="5">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animEffect transition="in" filter="fade">
                                      <p:cBhvr>
                                        <p:cTn id="15" dur="500"/>
                                        <p:tgtEl>
                                          <p:spTgt spid="5">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8" end="8"/>
                                            </p:txEl>
                                          </p:spTgt>
                                        </p:tgtEl>
                                        <p:attrNameLst>
                                          <p:attrName>style.visibility</p:attrName>
                                        </p:attrNameLst>
                                      </p:cBhvr>
                                      <p:to>
                                        <p:strVal val="visible"/>
                                      </p:to>
                                    </p:set>
                                    <p:animEffect transition="in" filter="fade">
                                      <p:cBhvr>
                                        <p:cTn id="18" dur="500"/>
                                        <p:tgtEl>
                                          <p:spTgt spid="5">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animEffect transition="in" filter="fade">
                                      <p:cBhvr>
                                        <p:cTn id="21" dur="500"/>
                                        <p:tgtEl>
                                          <p:spTgt spid="5">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31904"/>
            <a:ext cx="8686800" cy="5036570"/>
          </a:xfrm>
        </p:spPr>
        <p:txBody>
          <a:bodyPr/>
          <a:lstStyle/>
          <a:p>
            <a:pPr marL="0" indent="0">
              <a:buNone/>
            </a:pPr>
            <a:r>
              <a:rPr lang="en-US" sz="2800" b="1" dirty="0">
                <a:latin typeface="Cambria" panose="02040503050406030204" pitchFamily="18" charset="0"/>
                <a:ea typeface="Cambria" panose="02040503050406030204" pitchFamily="18" charset="0"/>
              </a:rPr>
              <a:t>Drawbacks</a:t>
            </a:r>
            <a:r>
              <a:rPr lang="en-US"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sym typeface="Wingdings" panose="05000000000000000000" pitchFamily="2" charset="2"/>
              </a:rPr>
              <a:t> </a:t>
            </a:r>
            <a:r>
              <a:rPr lang="en-US" sz="2800" i="1" dirty="0">
                <a:latin typeface="Cambria" panose="02040503050406030204" pitchFamily="18" charset="0"/>
                <a:ea typeface="Cambria" panose="02040503050406030204" pitchFamily="18" charset="0"/>
              </a:rPr>
              <a:t>Reference Ellipsoid</a:t>
            </a:r>
            <a:r>
              <a:rPr lang="en-US" sz="2800" dirty="0">
                <a:latin typeface="Cambria" panose="02040503050406030204" pitchFamily="18" charset="0"/>
                <a:ea typeface="Cambria" panose="02040503050406030204" pitchFamily="18" charset="0"/>
              </a:rPr>
              <a:t> optimized for region</a:t>
            </a:r>
          </a:p>
          <a:p>
            <a:pPr lvl="1"/>
            <a:r>
              <a:rPr lang="en-US" sz="2400" dirty="0">
                <a:latin typeface="Cambria" panose="02040503050406030204" pitchFamily="18" charset="0"/>
                <a:ea typeface="Cambria" panose="02040503050406030204" pitchFamily="18" charset="0"/>
              </a:rPr>
              <a:t>not suitable for global positioning</a:t>
            </a:r>
          </a:p>
          <a:p>
            <a:pPr lvl="1"/>
            <a:r>
              <a:rPr lang="en-US" sz="2400" dirty="0">
                <a:latin typeface="Cambria" panose="02040503050406030204" pitchFamily="18" charset="0"/>
                <a:ea typeface="Cambria" panose="02040503050406030204" pitchFamily="18" charset="0"/>
              </a:rPr>
              <a:t>does not coincide with the center of mass of Earth</a:t>
            </a:r>
          </a:p>
        </p:txBody>
      </p:sp>
      <p:pic>
        <p:nvPicPr>
          <p:cNvPr id="4" name="Graphic 6">
            <a:extLst>
              <a:ext uri="{FF2B5EF4-FFF2-40B4-BE49-F238E27FC236}">
                <a16:creationId xmlns:a16="http://schemas.microsoft.com/office/drawing/2014/main" id="{F9939A3B-F42F-5C42-B1BF-AB7DA9FDDD37}"/>
              </a:ext>
            </a:extLst>
          </p:cNvPr>
          <p:cNvPicPr>
            <a:picLocks noChangeAspect="1"/>
          </p:cNvPicPr>
          <p:nvPr/>
        </p:nvPicPr>
        <p:blipFill>
          <a:blip r:embed="rId3"/>
          <a:stretch>
            <a:fillRect/>
          </a:stretch>
        </p:blipFill>
        <p:spPr>
          <a:xfrm>
            <a:off x="1993044" y="2620731"/>
            <a:ext cx="5467444" cy="4237269"/>
          </a:xfrm>
          <a:prstGeom prst="rect">
            <a:avLst/>
          </a:prstGeom>
        </p:spPr>
      </p:pic>
      <p:sp>
        <p:nvSpPr>
          <p:cNvPr id="5" name="Rectangle 4">
            <a:extLst>
              <a:ext uri="{FF2B5EF4-FFF2-40B4-BE49-F238E27FC236}">
                <a16:creationId xmlns:a16="http://schemas.microsoft.com/office/drawing/2014/main" id="{6EF19AFF-D825-1945-9142-17390B5511BE}"/>
              </a:ext>
            </a:extLst>
          </p:cNvPr>
          <p:cNvSpPr/>
          <p:nvPr/>
        </p:nvSpPr>
        <p:spPr>
          <a:xfrm>
            <a:off x="5472176" y="6623365"/>
            <a:ext cx="3976624" cy="246221"/>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Source: https://www.e-education.psu.edu/geog862/node/1797 </a:t>
            </a:r>
          </a:p>
        </p:txBody>
      </p:sp>
      <p:sp>
        <p:nvSpPr>
          <p:cNvPr id="7" name="Title 2"/>
          <p:cNvSpPr txBox="1">
            <a:spLocks/>
          </p:cNvSpPr>
          <p:nvPr/>
        </p:nvSpPr>
        <p:spPr bwMode="auto">
          <a:xfrm>
            <a:off x="0" y="27463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Datum – Traditional Horizontal</a:t>
            </a:r>
          </a:p>
        </p:txBody>
      </p:sp>
    </p:spTree>
    <p:extLst>
      <p:ext uri="{BB962C8B-B14F-4D97-AF65-F5344CB8AC3E}">
        <p14:creationId xmlns:p14="http://schemas.microsoft.com/office/powerpoint/2010/main" val="290731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4"/>
            <a:ext cx="8496300" cy="4525963"/>
          </a:xfrm>
        </p:spPr>
        <p:txBody>
          <a:bodyPr/>
          <a:lstStyle/>
          <a:p>
            <a:pPr marL="0" indent="0">
              <a:buNone/>
            </a:pPr>
            <a:r>
              <a:rPr lang="en-US" dirty="0">
                <a:latin typeface="Cambria" panose="02040503050406030204" pitchFamily="18" charset="0"/>
                <a:ea typeface="Cambria" panose="02040503050406030204" pitchFamily="18" charset="0"/>
              </a:rPr>
              <a:t>“A system of graduated lines symbolically attached to a body that serve to </a:t>
            </a:r>
            <a:r>
              <a:rPr lang="en-US" b="1" dirty="0">
                <a:latin typeface="Cambria" panose="02040503050406030204" pitchFamily="18" charset="0"/>
                <a:ea typeface="Cambria" panose="02040503050406030204" pitchFamily="18" charset="0"/>
              </a:rPr>
              <a:t>describe the position of points relative to the body.”</a:t>
            </a:r>
          </a:p>
          <a:p>
            <a:pPr marL="0" indent="0">
              <a:buNone/>
            </a:pPr>
            <a:endParaRPr lang="en-US" dirty="0">
              <a:latin typeface="Cambria" panose="02040503050406030204" pitchFamily="18" charset="0"/>
              <a:ea typeface="Cambria" panose="02040503050406030204" pitchFamily="18" charset="0"/>
            </a:endParaRPr>
          </a:p>
          <a:p>
            <a:pPr marL="0" indent="0">
              <a:buNone/>
            </a:pPr>
            <a:r>
              <a:rPr lang="en-US" sz="2400" i="1" dirty="0">
                <a:solidFill>
                  <a:prstClr val="black"/>
                </a:solidFill>
                <a:latin typeface="Cambria" panose="02040503050406030204" pitchFamily="18" charset="0"/>
                <a:ea typeface="Cambria" panose="02040503050406030204" pitchFamily="18" charset="0"/>
              </a:rPr>
              <a:t>Source: </a:t>
            </a:r>
            <a:r>
              <a:rPr lang="en-US" sz="2400" i="1" dirty="0" err="1">
                <a:solidFill>
                  <a:prstClr val="black"/>
                </a:solidFill>
                <a:latin typeface="Cambria" panose="02040503050406030204" pitchFamily="18" charset="0"/>
                <a:ea typeface="Cambria" panose="02040503050406030204" pitchFamily="18" charset="0"/>
              </a:rPr>
              <a:t>Encyclopaedia</a:t>
            </a:r>
            <a:r>
              <a:rPr lang="en-US" sz="2400" i="1" dirty="0">
                <a:solidFill>
                  <a:prstClr val="black"/>
                </a:solidFill>
                <a:latin typeface="Cambria" panose="02040503050406030204" pitchFamily="18" charset="0"/>
                <a:ea typeface="Cambria" panose="02040503050406030204" pitchFamily="18" charset="0"/>
              </a:rPr>
              <a:t> </a:t>
            </a:r>
            <a:r>
              <a:rPr lang="en-US" sz="2400" i="1" dirty="0" err="1">
                <a:solidFill>
                  <a:prstClr val="black"/>
                </a:solidFill>
                <a:latin typeface="Cambria" panose="02040503050406030204" pitchFamily="18" charset="0"/>
                <a:ea typeface="Cambria" panose="02040503050406030204" pitchFamily="18" charset="0"/>
              </a:rPr>
              <a:t>Brittanica</a:t>
            </a:r>
            <a:r>
              <a:rPr lang="en-US" sz="2400" i="1" dirty="0">
                <a:solidFill>
                  <a:prstClr val="black"/>
                </a:solidFill>
                <a:latin typeface="Cambria" panose="02040503050406030204" pitchFamily="18" charset="0"/>
                <a:ea typeface="Cambria" panose="02040503050406030204" pitchFamily="18" charset="0"/>
              </a:rPr>
              <a:t> – Reference Frame (Physics), The Editors of the </a:t>
            </a:r>
            <a:r>
              <a:rPr lang="en-US" sz="2400" i="1" dirty="0" err="1">
                <a:solidFill>
                  <a:prstClr val="black"/>
                </a:solidFill>
                <a:latin typeface="Cambria" panose="02040503050406030204" pitchFamily="18" charset="0"/>
                <a:ea typeface="Cambria" panose="02040503050406030204" pitchFamily="18" charset="0"/>
              </a:rPr>
              <a:t>Encyclopaedia</a:t>
            </a:r>
            <a:r>
              <a:rPr lang="en-US" sz="2400" i="1" dirty="0">
                <a:solidFill>
                  <a:prstClr val="black"/>
                </a:solidFill>
                <a:latin typeface="Cambria" panose="02040503050406030204" pitchFamily="18" charset="0"/>
                <a:ea typeface="Cambria" panose="02040503050406030204" pitchFamily="18" charset="0"/>
              </a:rPr>
              <a:t> </a:t>
            </a:r>
            <a:r>
              <a:rPr lang="en-US" sz="2400" i="1" dirty="0" err="1">
                <a:solidFill>
                  <a:prstClr val="black"/>
                </a:solidFill>
                <a:latin typeface="Cambria" panose="02040503050406030204" pitchFamily="18" charset="0"/>
                <a:ea typeface="Cambria" panose="02040503050406030204" pitchFamily="18" charset="0"/>
              </a:rPr>
              <a:t>Brittanica</a:t>
            </a:r>
            <a:r>
              <a:rPr lang="en-US" sz="2400" i="1" dirty="0">
                <a:solidFill>
                  <a:prstClr val="black"/>
                </a:solidFill>
                <a:latin typeface="Cambria" panose="02040503050406030204" pitchFamily="18" charset="0"/>
                <a:ea typeface="Cambria" panose="02040503050406030204" pitchFamily="18" charset="0"/>
              </a:rPr>
              <a:t>, April 08, 2016.</a:t>
            </a: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p:txBody>
          <a:bodyPr/>
          <a:lstStyle/>
          <a:p>
            <a:r>
              <a:rPr lang="en-US" sz="4800" dirty="0">
                <a:latin typeface="Cambria" panose="02040503050406030204" pitchFamily="18" charset="0"/>
                <a:ea typeface="Cambria" panose="02040503050406030204" pitchFamily="18" charset="0"/>
              </a:rPr>
              <a:t>Reference Frame Defined</a:t>
            </a:r>
          </a:p>
        </p:txBody>
      </p:sp>
    </p:spTree>
    <p:extLst>
      <p:ext uri="{BB962C8B-B14F-4D97-AF65-F5344CB8AC3E}">
        <p14:creationId xmlns:p14="http://schemas.microsoft.com/office/powerpoint/2010/main" val="262479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itation">
            <a:extLst>
              <a:ext uri="{FF2B5EF4-FFF2-40B4-BE49-F238E27FC236}">
                <a16:creationId xmlns:a16="http://schemas.microsoft.com/office/drawing/2014/main" id="{76FEE429-345B-C143-8CC6-45F7884C12DD}"/>
              </a:ext>
            </a:extLst>
          </p:cNvPr>
          <p:cNvSpPr txBox="1"/>
          <p:nvPr/>
        </p:nvSpPr>
        <p:spPr>
          <a:xfrm>
            <a:off x="-43180" y="6596390"/>
            <a:ext cx="4413388" cy="261610"/>
          </a:xfrm>
          <a:prstGeom prst="rect">
            <a:avLst/>
          </a:prstGeom>
          <a:noFill/>
        </p:spPr>
        <p:txBody>
          <a:bodyPr wrap="none" rtlCol="0">
            <a:spAutoFit/>
          </a:bodyPr>
          <a:lstStyle/>
          <a:p>
            <a:r>
              <a:rPr lang="en-US" sz="1100" baseline="30000" dirty="0">
                <a:latin typeface="Cambria" panose="02040503050406030204" pitchFamily="18" charset="0"/>
                <a:ea typeface="Cambria" panose="02040503050406030204" pitchFamily="18" charset="0"/>
                <a:cs typeface="Arial" panose="020B0604020202020204" pitchFamily="34" charset="0"/>
              </a:rPr>
              <a:t>1</a:t>
            </a:r>
            <a:r>
              <a:rPr lang="en-US" sz="1100" dirty="0">
                <a:latin typeface="Cambria" panose="02040503050406030204" pitchFamily="18" charset="0"/>
                <a:ea typeface="Cambria" panose="02040503050406030204" pitchFamily="18" charset="0"/>
                <a:cs typeface="Arial" panose="020B0604020202020204" pitchFamily="34" charset="0"/>
              </a:rPr>
              <a:t>Springer Handbook of Global Navigation Satellite Systems, Ch. 2, p. 34</a:t>
            </a:r>
          </a:p>
        </p:txBody>
      </p:sp>
      <p:pic>
        <p:nvPicPr>
          <p:cNvPr id="10" name="cake"/>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7560" y="4545378"/>
            <a:ext cx="3039858" cy="1952483"/>
          </a:xfrm>
          <a:prstGeom prst="rect">
            <a:avLst/>
          </a:prstGeom>
        </p:spPr>
      </p:pic>
      <p:pic>
        <p:nvPicPr>
          <p:cNvPr id="30" name="System">
            <a:extLst>
              <a:ext uri="{FF2B5EF4-FFF2-40B4-BE49-F238E27FC236}">
                <a16:creationId xmlns:a16="http://schemas.microsoft.com/office/drawing/2014/main" id="{AFBC9CF6-3D1A-3C41-9AEE-0548AF66AB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00187" y="2084818"/>
            <a:ext cx="4307808" cy="4012949"/>
          </a:xfrm>
          <a:prstGeom prst="rect">
            <a:avLst/>
          </a:prstGeom>
        </p:spPr>
      </p:pic>
      <p:pic>
        <p:nvPicPr>
          <p:cNvPr id="31" name="Frame">
            <a:extLst>
              <a:ext uri="{FF2B5EF4-FFF2-40B4-BE49-F238E27FC236}">
                <a16:creationId xmlns:a16="http://schemas.microsoft.com/office/drawing/2014/main" id="{AFBC9CF6-3D1A-3C41-9AEE-0548AF66AB7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00187" y="2090896"/>
            <a:ext cx="4307808" cy="4000792"/>
          </a:xfrm>
          <a:prstGeom prst="rect">
            <a:avLst/>
          </a:prstGeom>
        </p:spPr>
      </p:pic>
      <p:grpSp>
        <p:nvGrpSpPr>
          <p:cNvPr id="65" name="Frame arrows to CORS"/>
          <p:cNvGrpSpPr/>
          <p:nvPr/>
        </p:nvGrpSpPr>
        <p:grpSpPr>
          <a:xfrm>
            <a:off x="2800350" y="3553941"/>
            <a:ext cx="4857750" cy="1940079"/>
            <a:chOff x="2800350" y="3553941"/>
            <a:chExt cx="4857750" cy="1940079"/>
          </a:xfrm>
          <a:effectLst/>
        </p:grpSpPr>
        <p:cxnSp>
          <p:nvCxnSpPr>
            <p:cNvPr id="46" name="Straight Arrow Connector 45"/>
            <p:cNvCxnSpPr/>
            <p:nvPr/>
          </p:nvCxnSpPr>
          <p:spPr>
            <a:xfrm flipV="1">
              <a:off x="2800350" y="4419867"/>
              <a:ext cx="2656718" cy="380733"/>
            </a:xfrm>
            <a:prstGeom prst="straightConnector1">
              <a:avLst/>
            </a:prstGeom>
            <a:ln w="508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800350" y="4800600"/>
              <a:ext cx="3897630" cy="693420"/>
            </a:xfrm>
            <a:prstGeom prst="straightConnector1">
              <a:avLst/>
            </a:prstGeom>
            <a:ln w="508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2800350" y="3553941"/>
              <a:ext cx="4857750" cy="1246659"/>
            </a:xfrm>
            <a:prstGeom prst="straightConnector1">
              <a:avLst/>
            </a:prstGeom>
            <a:ln w="508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4" name="CORS symbol"/>
          <p:cNvGrpSpPr/>
          <p:nvPr/>
        </p:nvGrpSpPr>
        <p:grpSpPr>
          <a:xfrm>
            <a:off x="7670799" y="6014055"/>
            <a:ext cx="1145540" cy="400110"/>
            <a:chOff x="7503160" y="5907635"/>
            <a:chExt cx="1145540" cy="400110"/>
          </a:xfrm>
        </p:grpSpPr>
        <p:sp>
          <p:nvSpPr>
            <p:cNvPr id="61" name="Oval 60"/>
            <p:cNvSpPr/>
            <p:nvPr/>
          </p:nvSpPr>
          <p:spPr>
            <a:xfrm>
              <a:off x="7503160" y="6038850"/>
              <a:ext cx="167640" cy="175260"/>
            </a:xfrm>
            <a:prstGeom prst="ellipse">
              <a:avLst/>
            </a:prstGeom>
            <a:solidFill>
              <a:srgbClr val="FFF2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54F5483D-9608-D148-A4E9-72CFCB85CF81}"/>
                </a:ext>
              </a:extLst>
            </p:cNvPr>
            <p:cNvSpPr txBox="1"/>
            <p:nvPr/>
          </p:nvSpPr>
          <p:spPr>
            <a:xfrm>
              <a:off x="7670799" y="5907635"/>
              <a:ext cx="977901"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cs typeface="Times New Roman" panose="02020603050405020304" pitchFamily="18" charset="0"/>
                </a:rPr>
                <a:t>= CORS</a:t>
              </a:r>
            </a:p>
          </p:txBody>
        </p:sp>
      </p:grpSp>
      <p:sp>
        <p:nvSpPr>
          <p:cNvPr id="70" name="text -the cake">
            <a:extLst>
              <a:ext uri="{FF2B5EF4-FFF2-40B4-BE49-F238E27FC236}">
                <a16:creationId xmlns:a16="http://schemas.microsoft.com/office/drawing/2014/main" id="{54F5483D-9608-D148-A4E9-72CFCB85CF81}"/>
              </a:ext>
            </a:extLst>
          </p:cNvPr>
          <p:cNvSpPr txBox="1"/>
          <p:nvPr/>
        </p:nvSpPr>
        <p:spPr>
          <a:xfrm>
            <a:off x="2549122" y="6036791"/>
            <a:ext cx="1657117"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cs typeface="Times New Roman" panose="02020603050405020304" pitchFamily="18" charset="0"/>
              </a:rPr>
              <a:t>-the cake</a:t>
            </a:r>
            <a:endParaRPr lang="en-US" sz="2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8" name="frame text">
            <a:extLst>
              <a:ext uri="{FF2B5EF4-FFF2-40B4-BE49-F238E27FC236}">
                <a16:creationId xmlns:a16="http://schemas.microsoft.com/office/drawing/2014/main" id="{992DF09C-AD15-B848-83CF-720764D7F918}"/>
              </a:ext>
            </a:extLst>
          </p:cNvPr>
          <p:cNvSpPr txBox="1"/>
          <p:nvPr/>
        </p:nvSpPr>
        <p:spPr>
          <a:xfrm>
            <a:off x="157241" y="5022116"/>
            <a:ext cx="4414760" cy="1323439"/>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cs typeface="Times New Roman" panose="02020603050405020304" pitchFamily="18" charset="0"/>
              </a:rPr>
              <a:t>Realizes the system by means of coordinates of definite points that are accessible directly </a:t>
            </a:r>
            <a:r>
              <a:rPr lang="en-US" sz="2000" i="1" dirty="0">
                <a:latin typeface="Cambria" panose="02040503050406030204" pitchFamily="18" charset="0"/>
                <a:ea typeface="Cambria" panose="02040503050406030204" pitchFamily="18" charset="0"/>
                <a:cs typeface="Times New Roman" panose="02020603050405020304" pitchFamily="18" charset="0"/>
              </a:rPr>
              <a:t>by occupation or observation</a:t>
            </a:r>
            <a:r>
              <a:rPr lang="en-US" sz="2000" baseline="30000" dirty="0">
                <a:latin typeface="Cambria" panose="02040503050406030204" pitchFamily="18" charset="0"/>
                <a:ea typeface="Cambria" panose="02040503050406030204" pitchFamily="18" charset="0"/>
                <a:cs typeface="Times New Roman" panose="02020603050405020304" pitchFamily="18" charset="0"/>
              </a:rPr>
              <a:t>1</a:t>
            </a:r>
            <a:endParaRPr lang="en-US" sz="2000"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Reference Frame">
            <a:extLst>
              <a:ext uri="{FF2B5EF4-FFF2-40B4-BE49-F238E27FC236}">
                <a16:creationId xmlns:a16="http://schemas.microsoft.com/office/drawing/2014/main" id="{FF1B5919-A217-BF4A-ACC0-A20EDA34E6F3}"/>
              </a:ext>
            </a:extLst>
          </p:cNvPr>
          <p:cNvSpPr txBox="1">
            <a:spLocks/>
          </p:cNvSpPr>
          <p:nvPr/>
        </p:nvSpPr>
        <p:spPr>
          <a:xfrm>
            <a:off x="0" y="4487706"/>
            <a:ext cx="2959510" cy="5344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latin typeface="Cambria" panose="02040503050406030204" pitchFamily="18" charset="0"/>
                <a:ea typeface="Cambria" panose="02040503050406030204" pitchFamily="18" charset="0"/>
                <a:cs typeface="Times New Roman" charset="0"/>
              </a:rPr>
              <a:t>Reference Frame:</a:t>
            </a:r>
          </a:p>
        </p:txBody>
      </p:sp>
      <p:sp>
        <p:nvSpPr>
          <p:cNvPr id="3" name="subtitle"/>
          <p:cNvSpPr>
            <a:spLocks noGrp="1"/>
          </p:cNvSpPr>
          <p:nvPr>
            <p:ph idx="1"/>
          </p:nvPr>
        </p:nvSpPr>
        <p:spPr>
          <a:xfrm>
            <a:off x="-1" y="1107341"/>
            <a:ext cx="9160331" cy="471787"/>
          </a:xfrm>
        </p:spPr>
        <p:txBody>
          <a:bodyPr/>
          <a:lstStyle/>
          <a:p>
            <a:pPr marL="0" indent="0" algn="ctr">
              <a:buNone/>
            </a:pPr>
            <a:r>
              <a:rPr lang="en-US" sz="2000" i="1" dirty="0">
                <a:latin typeface="Cambria" panose="02040503050406030204" pitchFamily="18" charset="0"/>
                <a:ea typeface="Cambria" panose="02040503050406030204" pitchFamily="18" charset="0"/>
              </a:rPr>
              <a:t>Before you can </a:t>
            </a:r>
            <a:r>
              <a:rPr lang="en-US" sz="2000" i="1" u="sng" dirty="0">
                <a:latin typeface="Cambria" panose="02040503050406030204" pitchFamily="18" charset="0"/>
                <a:ea typeface="Cambria" panose="02040503050406030204" pitchFamily="18" charset="0"/>
              </a:rPr>
              <a:t>realize a Reference Frame</a:t>
            </a:r>
            <a:r>
              <a:rPr lang="en-US" sz="2000" i="1" dirty="0">
                <a:latin typeface="Cambria" panose="02040503050406030204" pitchFamily="18" charset="0"/>
                <a:ea typeface="Cambria" panose="02040503050406030204" pitchFamily="18" charset="0"/>
              </a:rPr>
              <a:t>… you must </a:t>
            </a:r>
            <a:r>
              <a:rPr lang="en-US" sz="2000" b="1" i="1" dirty="0">
                <a:latin typeface="Cambria" panose="02040503050406030204" pitchFamily="18" charset="0"/>
                <a:ea typeface="Cambria" panose="02040503050406030204" pitchFamily="18" charset="0"/>
              </a:rPr>
              <a:t>define a Reference System</a:t>
            </a:r>
            <a:endParaRPr lang="en-US" sz="1600" b="1" i="1" dirty="0">
              <a:latin typeface="Cambria" panose="02040503050406030204" pitchFamily="18" charset="0"/>
              <a:ea typeface="Cambria" panose="02040503050406030204" pitchFamily="18" charset="0"/>
            </a:endParaRPr>
          </a:p>
        </p:txBody>
      </p:sp>
      <p:sp>
        <p:nvSpPr>
          <p:cNvPr id="5" name="Title"/>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latin typeface="Cambria" panose="02040503050406030204" pitchFamily="18" charset="0"/>
                <a:ea typeface="Tahoma" panose="020B0604030504040204" pitchFamily="34" charset="0"/>
                <a:cs typeface="Tahoma" panose="020B0604030504040204" pitchFamily="34" charset="0"/>
              </a:rPr>
              <a:t>Reference Frame</a:t>
            </a:r>
          </a:p>
        </p:txBody>
      </p:sp>
    </p:spTree>
    <p:extLst>
      <p:ext uri="{BB962C8B-B14F-4D97-AF65-F5344CB8AC3E}">
        <p14:creationId xmlns:p14="http://schemas.microsoft.com/office/powerpoint/2010/main" val="2385612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1+#ppt_w/2"/>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32" fill="hold" nodeType="afterEffect">
                                  <p:stCondLst>
                                    <p:cond delay="1000"/>
                                  </p:stCondLst>
                                  <p:childTnLst>
                                    <p:set>
                                      <p:cBhvr>
                                        <p:cTn id="11" dur="1" fill="hold">
                                          <p:stCondLst>
                                            <p:cond delay="0"/>
                                          </p:stCondLst>
                                        </p:cTn>
                                        <p:tgtEl>
                                          <p:spTgt spid="31"/>
                                        </p:tgtEl>
                                        <p:attrNameLst>
                                          <p:attrName>style.visibility</p:attrName>
                                        </p:attrNameLst>
                                      </p:cBhvr>
                                      <p:to>
                                        <p:strVal val="visible"/>
                                      </p:to>
                                    </p:set>
                                    <p:animEffect transition="in" filter="circle(out)">
                                      <p:cBhvr>
                                        <p:cTn id="12" dur="3000"/>
                                        <p:tgtEl>
                                          <p:spTgt spid="31"/>
                                        </p:tgtEl>
                                      </p:cBhvr>
                                    </p:animEffect>
                                  </p:childTnLst>
                                </p:cTn>
                              </p:par>
                            </p:childTnLst>
                          </p:cTn>
                        </p:par>
                        <p:par>
                          <p:cTn id="13" fill="hold">
                            <p:stCondLst>
                              <p:cond delay="4500"/>
                            </p:stCondLst>
                            <p:childTnLst>
                              <p:par>
                                <p:cTn id="14" presetID="22" presetClass="entr" presetSubtype="8" fill="hold" nodeType="after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left)">
                                      <p:cBhvr>
                                        <p:cTn id="16" dur="500"/>
                                        <p:tgtEl>
                                          <p:spTgt spid="6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par>
                                <p:cTn id="22" presetID="9" presetClass="exit" presetSubtype="0" fill="hold" nodeType="withEffect">
                                  <p:stCondLst>
                                    <p:cond delay="0"/>
                                  </p:stCondLst>
                                  <p:childTnLst>
                                    <p:animEffect transition="out" filter="dissolve">
                                      <p:cBhvr>
                                        <p:cTn id="23" dur="500"/>
                                        <p:tgtEl>
                                          <p:spTgt spid="64"/>
                                        </p:tgtEl>
                                      </p:cBhvr>
                                    </p:animEffect>
                                    <p:set>
                                      <p:cBhvr>
                                        <p:cTn id="24" dur="1" fill="hold">
                                          <p:stCondLst>
                                            <p:cond delay="499"/>
                                          </p:stCondLst>
                                        </p:cTn>
                                        <p:tgtEl>
                                          <p:spTgt spid="64"/>
                                        </p:tgtEl>
                                        <p:attrNameLst>
                                          <p:attrName>style.visibility</p:attrName>
                                        </p:attrNameLst>
                                      </p:cBhvr>
                                      <p:to>
                                        <p:strVal val="hidden"/>
                                      </p:to>
                                    </p:set>
                                  </p:childTnLst>
                                </p:cTn>
                              </p:par>
                              <p:par>
                                <p:cTn id="25" presetID="9" presetClass="exit" presetSubtype="0" fill="hold" nodeType="withEffect">
                                  <p:stCondLst>
                                    <p:cond delay="0"/>
                                  </p:stCondLst>
                                  <p:childTnLst>
                                    <p:animEffect transition="out" filter="dissolv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par>
                                <p:cTn id="28" presetID="9" presetClass="exit" presetSubtype="0" fill="hold" nodeType="withEffect">
                                  <p:stCondLst>
                                    <p:cond delay="0"/>
                                  </p:stCondLst>
                                  <p:childTnLst>
                                    <p:animEffect transition="out" filter="dissolve">
                                      <p:cBhvr>
                                        <p:cTn id="29" dur="500"/>
                                        <p:tgtEl>
                                          <p:spTgt spid="65"/>
                                        </p:tgtEl>
                                      </p:cBhvr>
                                    </p:animEffect>
                                    <p:set>
                                      <p:cBhvr>
                                        <p:cTn id="30" dur="1" fill="hold">
                                          <p:stCondLst>
                                            <p:cond delay="499"/>
                                          </p:stCondLst>
                                        </p:cTn>
                                        <p:tgtEl>
                                          <p:spTgt spid="65"/>
                                        </p:tgtEl>
                                        <p:attrNameLst>
                                          <p:attrName>style.visibility</p:attrName>
                                        </p:attrNameLst>
                                      </p:cBhvr>
                                      <p:to>
                                        <p:strVal val="hidden"/>
                                      </p:to>
                                    </p:se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par>
                          <p:cTn id="34" fill="hold">
                            <p:stCondLst>
                              <p:cond delay="500"/>
                            </p:stCondLst>
                            <p:childTnLst>
                              <p:par>
                                <p:cTn id="35" presetID="1" presetClass="entr" presetSubtype="0" fill="hold" grpId="1" nodeType="after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32" presetClass="emph" presetSubtype="0" repeatCount="indefinite" fill="hold" grpId="0" nodeType="withEffect">
                                  <p:stCondLst>
                                    <p:cond delay="0"/>
                                  </p:stCondLst>
                                  <p:childTnLst>
                                    <p:animRot by="120000">
                                      <p:cBhvr>
                                        <p:cTn id="38" dur="100" fill="hold">
                                          <p:stCondLst>
                                            <p:cond delay="0"/>
                                          </p:stCondLst>
                                        </p:cTn>
                                        <p:tgtEl>
                                          <p:spTgt spid="70"/>
                                        </p:tgtEl>
                                        <p:attrNameLst>
                                          <p:attrName>r</p:attrName>
                                        </p:attrNameLst>
                                      </p:cBhvr>
                                    </p:animRot>
                                    <p:animRot by="-240000">
                                      <p:cBhvr>
                                        <p:cTn id="39" dur="200" fill="hold">
                                          <p:stCondLst>
                                            <p:cond delay="200"/>
                                          </p:stCondLst>
                                        </p:cTn>
                                        <p:tgtEl>
                                          <p:spTgt spid="70"/>
                                        </p:tgtEl>
                                        <p:attrNameLst>
                                          <p:attrName>r</p:attrName>
                                        </p:attrNameLst>
                                      </p:cBhvr>
                                    </p:animRot>
                                    <p:animRot by="240000">
                                      <p:cBhvr>
                                        <p:cTn id="40" dur="200" fill="hold">
                                          <p:stCondLst>
                                            <p:cond delay="400"/>
                                          </p:stCondLst>
                                        </p:cTn>
                                        <p:tgtEl>
                                          <p:spTgt spid="70"/>
                                        </p:tgtEl>
                                        <p:attrNameLst>
                                          <p:attrName>r</p:attrName>
                                        </p:attrNameLst>
                                      </p:cBhvr>
                                    </p:animRot>
                                    <p:animRot by="-240000">
                                      <p:cBhvr>
                                        <p:cTn id="41" dur="200" fill="hold">
                                          <p:stCondLst>
                                            <p:cond delay="600"/>
                                          </p:stCondLst>
                                        </p:cTn>
                                        <p:tgtEl>
                                          <p:spTgt spid="70"/>
                                        </p:tgtEl>
                                        <p:attrNameLst>
                                          <p:attrName>r</p:attrName>
                                        </p:attrNameLst>
                                      </p:cBhvr>
                                    </p:animRot>
                                    <p:animRot by="120000">
                                      <p:cBhvr>
                                        <p:cTn id="42" dur="200" fill="hold">
                                          <p:stCondLst>
                                            <p:cond delay="800"/>
                                          </p:stCondLst>
                                        </p:cTn>
                                        <p:tgtEl>
                                          <p:spTgt spid="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1550" y="0"/>
            <a:ext cx="7240634" cy="6858000"/>
          </a:xfrm>
          <a:prstGeom prst="rect">
            <a:avLst/>
          </a:prstGeom>
          <a:ln w="38100">
            <a:solidFill>
              <a:schemeClr val="bg1">
                <a:lumMod val="65000"/>
              </a:schemeClr>
            </a:solidFill>
          </a:ln>
        </p:spPr>
      </p:pic>
    </p:spTree>
    <p:extLst>
      <p:ext uri="{BB962C8B-B14F-4D97-AF65-F5344CB8AC3E}">
        <p14:creationId xmlns:p14="http://schemas.microsoft.com/office/powerpoint/2010/main" val="31736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NAD</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lang="en-US"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ITRF2020</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most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 rotation from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ITRF2020 via </a:t>
            </a:r>
            <a:r>
              <a:rPr kumimoji="0" lang="en-US" sz="3200" b="0" i="0" u="sng"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Euler</a:t>
            </a:r>
            <a:r>
              <a:rPr kumimoji="0" lang="en-US" sz="3200" b="0" i="0" u="sng" strike="noStrike" kern="1200" cap="none" spc="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r>
              <a:rPr kumimoji="0" lang="en-US" sz="3200" b="0" i="0" u="sng"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Pole Parameters</a:t>
            </a:r>
            <a:endParaRPr kumimoji="0" lang="en-US" sz="32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kumimoji="0" lang="en-US" sz="28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83313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1"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1"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sng" strike="noStrike" kern="1200" cap="none" spc="-2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1"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NAD</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lang="en-US"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ITRF2020</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most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 rotation from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ITRF2020 via </a:t>
            </a:r>
            <a:r>
              <a:rPr kumimoji="0" lang="en-US" sz="3200" b="0" i="0" u="sng"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Euler</a:t>
            </a:r>
            <a:r>
              <a:rPr kumimoji="0" lang="en-US" sz="3200" b="0" i="0" u="sng" strike="noStrike" kern="1200" cap="none" spc="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r>
              <a:rPr kumimoji="0" lang="en-US" sz="3200" b="0" i="0" u="sng"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Pole Parameters</a:t>
            </a:r>
            <a:endParaRPr kumimoji="0" lang="en-US" sz="32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kumimoji="0" lang="en-US" sz="28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3408361490"/>
      </p:ext>
    </p:extLst>
  </p:cSld>
  <p:clrMapOvr>
    <a:masterClrMapping/>
  </p:clrMapOvr>
  <p:transition spd="slow">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97763"/>
            <a:ext cx="9144000" cy="693353"/>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pc="-7" dirty="0">
                <a:latin typeface="Cambria" panose="02040503050406030204" pitchFamily="18" charset="0"/>
                <a:cs typeface="Calibri"/>
              </a:rPr>
              <a:t>Four</a:t>
            </a:r>
            <a:r>
              <a:rPr spc="-7" dirty="0">
                <a:latin typeface="Cambria" panose="02040503050406030204" pitchFamily="18" charset="0"/>
                <a:cs typeface="Calibri"/>
              </a:rPr>
              <a:t> </a:t>
            </a:r>
            <a:r>
              <a:rPr lang="en-US" spc="-7" dirty="0">
                <a:latin typeface="Cambria" panose="02040503050406030204" pitchFamily="18" charset="0"/>
                <a:cs typeface="Calibri"/>
              </a:rPr>
              <a:t>“Plate-Fixed” </a:t>
            </a:r>
            <a:r>
              <a:rPr spc="-47" dirty="0">
                <a:latin typeface="Cambria" panose="02040503050406030204" pitchFamily="18" charset="0"/>
                <a:cs typeface="Calibri"/>
              </a:rPr>
              <a:t>Reference </a:t>
            </a:r>
            <a:r>
              <a:rPr spc="-27" dirty="0">
                <a:latin typeface="Cambria" panose="02040503050406030204" pitchFamily="18" charset="0"/>
                <a:cs typeface="Calibri"/>
              </a:rPr>
              <a:t>Frames</a:t>
            </a:r>
            <a:endParaRPr dirty="0">
              <a:latin typeface="Cambria" panose="02040503050406030204" pitchFamily="18" charset="0"/>
              <a:cs typeface="Calibri"/>
            </a:endParaRPr>
          </a:p>
        </p:txBody>
      </p:sp>
      <p:sp>
        <p:nvSpPr>
          <p:cNvPr id="4" name="object 4"/>
          <p:cNvSpPr txBox="1"/>
          <p:nvPr/>
        </p:nvSpPr>
        <p:spPr>
          <a:xfrm>
            <a:off x="240632" y="1531837"/>
            <a:ext cx="8710864" cy="5225802"/>
          </a:xfrm>
          <a:prstGeom prst="rect">
            <a:avLst/>
          </a:prstGeom>
        </p:spPr>
        <p:txBody>
          <a:bodyPr vert="horz" wrap="square" lIns="0" tIns="16933" rIns="0" bIns="0" rtlCol="0">
            <a:noAutofit/>
          </a:bodyPr>
          <a:lstStyle/>
          <a:p>
            <a:pPr marL="0" marR="0" lvl="0" indent="0" algn="l" defTabSz="457200" rtl="0" eaLnBrk="1" fontAlgn="base" latinLnBrk="0" hangingPunct="1">
              <a:lnSpc>
                <a:spcPts val="2533"/>
              </a:lnSpc>
              <a:spcBef>
                <a:spcPts val="600"/>
              </a:spcBef>
              <a:spcAft>
                <a:spcPts val="600"/>
              </a:spcAft>
              <a:buClrTx/>
              <a:buSzPct val="100000"/>
              <a:buFontTx/>
              <a:buNone/>
              <a:tabLst>
                <a:tab pos="397077" algn="l"/>
                <a:tab pos="397923" algn="l"/>
              </a:tabLst>
              <a:defRPr/>
            </a:pPr>
            <a:r>
              <a:rPr kumimoji="0" sz="3000" b="0"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North </a:t>
            </a:r>
            <a:r>
              <a:rPr kumimoji="0" sz="3000" b="0"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American </a:t>
            </a:r>
            <a:r>
              <a:rPr kumimoji="0" sz="3000" b="0" i="0" u="none" strike="noStrike" kern="1200" cap="none" spc="-2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Terrestrial </a:t>
            </a:r>
            <a:r>
              <a:rPr kumimoji="0" sz="3000" b="0"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Reference Frame of</a:t>
            </a:r>
            <a:r>
              <a:rPr kumimoji="0" sz="3000" b="0" i="0" u="none" strike="noStrike" kern="1200" cap="none" spc="-33"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a:t>
            </a:r>
            <a:r>
              <a:rPr kumimoji="0" sz="3000" b="0"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2022</a:t>
            </a:r>
            <a:endParaRPr kumimoji="0" sz="3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lang="en-US" sz="3000" b="0"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	</a:t>
            </a:r>
            <a:r>
              <a:rPr kumimoji="0" sz="3000" b="0"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(NATRF2022)</a:t>
            </a:r>
            <a:endParaRPr kumimoji="0" lang="en-US" sz="3000" b="0"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514350" marR="0" lvl="0" indent="-514350" algn="l" defTabSz="457200" rtl="0" eaLnBrk="1" fontAlgn="base" latinLnBrk="0" hangingPunct="1">
              <a:lnSpc>
                <a:spcPts val="2533"/>
              </a:lnSpc>
              <a:spcBef>
                <a:spcPts val="600"/>
              </a:spcBef>
              <a:spcAft>
                <a:spcPts val="600"/>
              </a:spcAft>
              <a:buClrTx/>
              <a:buSzTx/>
              <a:buFont typeface="+mj-lt"/>
              <a:buAutoNum type="arabicPeriod"/>
              <a:tabLst/>
              <a:defRPr/>
            </a:pPr>
            <a:endParaRPr kumimoji="0" lang="en-US" sz="3000" b="0"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Pacific </a:t>
            </a:r>
            <a:r>
              <a:rPr kumimoji="0" sz="3000" b="0" i="0" u="none" strike="noStrike" kern="1200" cap="none" spc="-2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Terrestrial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Reference Frame of</a:t>
            </a:r>
            <a:r>
              <a:rPr kumimoji="0" sz="3000" b="0" i="0" u="none" strike="noStrike" kern="1200" cap="none" spc="0"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2022</a:t>
            </a:r>
            <a:endParaRPr kumimoji="0" sz="3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lang="en-US" sz="3000" b="0" i="0" u="none" strike="noStrike" kern="1200" cap="none" spc="-4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	</a:t>
            </a:r>
            <a:r>
              <a:rPr kumimoji="0" sz="3000" b="0" i="0" u="none" strike="noStrike" kern="1200" cap="none" spc="-4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(PATRF2022)</a:t>
            </a:r>
            <a:endParaRPr kumimoji="0" lang="en-US" sz="3000" b="0" i="0" u="none" strike="noStrike" kern="1200" cap="none" spc="-4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endParaRPr>
          </a:p>
          <a:p>
            <a:pPr marL="514350" marR="0" lvl="0" indent="-514350" algn="l" defTabSz="457200" rtl="0" eaLnBrk="1" fontAlgn="base" latinLnBrk="0" hangingPunct="1">
              <a:lnSpc>
                <a:spcPts val="2533"/>
              </a:lnSpc>
              <a:spcBef>
                <a:spcPts val="600"/>
              </a:spcBef>
              <a:spcAft>
                <a:spcPts val="600"/>
              </a:spcAft>
              <a:buClrTx/>
              <a:buSzTx/>
              <a:buFont typeface="+mj-lt"/>
              <a:buAutoNum type="arabicPeriod"/>
              <a:tabLst/>
              <a:defRPr/>
            </a:pPr>
            <a:endParaRPr kumimoji="0" lang="en-US" sz="3000" b="0" i="0" u="none" strike="noStrike" kern="1200" cap="none" spc="-40" normalizeH="0" baseline="0" noProof="0" dirty="0">
              <a:ln>
                <a:noFill/>
              </a:ln>
              <a:solidFill>
                <a:srgbClr val="C00000"/>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Caribbean </a:t>
            </a:r>
            <a:r>
              <a:rPr kumimoji="0" sz="3000" b="0" i="0" u="none" strike="noStrike" kern="1200" cap="none" spc="-2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Terrestrial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Reference Frame of</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2022</a:t>
            </a:r>
            <a:endParaRPr kumimoji="0" sz="3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lang="en-US"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	</a:t>
            </a:r>
            <a:r>
              <a:rPr kumimoji="0"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(CATRF2022)</a:t>
            </a:r>
            <a:endParaRPr kumimoji="0" lang="en-US"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endParaRPr>
          </a:p>
          <a:p>
            <a:pPr marL="514350" marR="0" lvl="0" indent="-514350" algn="l" defTabSz="457200" rtl="0" eaLnBrk="1" fontAlgn="base" latinLnBrk="0" hangingPunct="1">
              <a:lnSpc>
                <a:spcPts val="2533"/>
              </a:lnSpc>
              <a:spcBef>
                <a:spcPts val="600"/>
              </a:spcBef>
              <a:spcAft>
                <a:spcPts val="600"/>
              </a:spcAft>
              <a:buClrTx/>
              <a:buSzTx/>
              <a:buFont typeface="+mj-lt"/>
              <a:buAutoNum type="arabicPeriod"/>
              <a:tabLst/>
              <a:defRPr/>
            </a:pPr>
            <a:endParaRPr kumimoji="0" lang="en-US"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Mariana </a:t>
            </a:r>
            <a:r>
              <a:rPr kumimoji="0" sz="3000" b="0" i="0" u="none" strike="noStrike" kern="1200" cap="none" spc="-2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Terrestrial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Reference Frame</a:t>
            </a:r>
            <a:r>
              <a:rPr kumimoji="0" sz="3000" b="0" i="0" u="none" strike="noStrike" kern="1200" cap="none" spc="0"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of</a:t>
            </a:r>
            <a:r>
              <a:rPr kumimoji="0" lang="en-US"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 2022</a:t>
            </a:r>
            <a:endParaRPr kumimoji="0" sz="3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lang="en-US"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	</a:t>
            </a:r>
            <a:r>
              <a:rPr kumimoji="0"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(MATRF2022)</a:t>
            </a:r>
            <a:endParaRPr kumimoji="0" sz="3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112447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cxnSp>
        <p:nvCxnSpPr>
          <p:cNvPr id="4" name="Straight Arrow Connector 3"/>
          <p:cNvCxnSpPr/>
          <p:nvPr/>
        </p:nvCxnSpPr>
        <p:spPr>
          <a:xfrm flipH="1">
            <a:off x="2409092" y="2209800"/>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84600" y="2286000"/>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0862" y="2286000"/>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68311" y="1955800"/>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93799" y="95250"/>
            <a:ext cx="2127251" cy="379535"/>
          </a:xfrm>
          <a:prstGeom prst="rect">
            <a:avLst/>
          </a:prstGeom>
        </p:spPr>
      </p:pic>
    </p:spTree>
    <p:extLst>
      <p:ext uri="{BB962C8B-B14F-4D97-AF65-F5344CB8AC3E}">
        <p14:creationId xmlns:p14="http://schemas.microsoft.com/office/powerpoint/2010/main" val="132754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afterEffect">
                                  <p:stCondLst>
                                    <p:cond delay="500"/>
                                  </p:stCondLst>
                                  <p:childTnLst>
                                    <p:animMotion origin="layout" path="M 5E-6 4.81481E-6 L 0.16667 0.27916 " pathEditMode="relative" rAng="0" ptsTypes="AA">
                                      <p:cBhvr>
                                        <p:cTn id="6" dur="2000" fill="hold"/>
                                        <p:tgtEl>
                                          <p:spTgt spid="3"/>
                                        </p:tgtEl>
                                        <p:attrNameLst>
                                          <p:attrName>ppt_x</p:attrName>
                                          <p:attrName>ppt_y</p:attrName>
                                        </p:attrNameLst>
                                      </p:cBhvr>
                                      <p:rCtr x="8333" y="13958"/>
                                    </p:animMotion>
                                  </p:childTnLst>
                                </p:cTn>
                              </p:par>
                            </p:childTnLst>
                          </p:cTn>
                        </p:par>
                        <p:par>
                          <p:cTn id="7" fill="hold">
                            <p:stCondLst>
                              <p:cond delay="250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97763"/>
            <a:ext cx="9144000" cy="693353"/>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pc="-7" dirty="0">
                <a:latin typeface="Cambria" panose="02040503050406030204" pitchFamily="18" charset="0"/>
                <a:cs typeface="Calibri"/>
              </a:rPr>
              <a:t>Four</a:t>
            </a:r>
            <a:r>
              <a:rPr spc="-7" dirty="0">
                <a:latin typeface="Cambria" panose="02040503050406030204" pitchFamily="18" charset="0"/>
                <a:cs typeface="Calibri"/>
              </a:rPr>
              <a:t> </a:t>
            </a:r>
            <a:r>
              <a:rPr lang="en-US" spc="-7" dirty="0">
                <a:latin typeface="Cambria" panose="02040503050406030204" pitchFamily="18" charset="0"/>
                <a:cs typeface="Calibri"/>
              </a:rPr>
              <a:t>“Plate-Fixed” </a:t>
            </a:r>
            <a:r>
              <a:rPr spc="-47" dirty="0">
                <a:latin typeface="Cambria" panose="02040503050406030204" pitchFamily="18" charset="0"/>
                <a:cs typeface="Calibri"/>
              </a:rPr>
              <a:t>Reference </a:t>
            </a:r>
            <a:r>
              <a:rPr spc="-27" dirty="0">
                <a:latin typeface="Cambria" panose="02040503050406030204" pitchFamily="18" charset="0"/>
                <a:cs typeface="Calibri"/>
              </a:rPr>
              <a:t>Frames</a:t>
            </a:r>
            <a:endParaRPr dirty="0">
              <a:latin typeface="Cambria" panose="02040503050406030204" pitchFamily="18" charset="0"/>
              <a:cs typeface="Calibri"/>
            </a:endParaRPr>
          </a:p>
        </p:txBody>
      </p:sp>
      <p:sp>
        <p:nvSpPr>
          <p:cNvPr id="4" name="object 4"/>
          <p:cNvSpPr txBox="1"/>
          <p:nvPr/>
        </p:nvSpPr>
        <p:spPr>
          <a:xfrm>
            <a:off x="240632" y="1531837"/>
            <a:ext cx="8710864" cy="5225802"/>
          </a:xfrm>
          <a:prstGeom prst="rect">
            <a:avLst/>
          </a:prstGeom>
        </p:spPr>
        <p:txBody>
          <a:bodyPr vert="horz" wrap="square" lIns="0" tIns="16933" rIns="0" bIns="0" rtlCol="0">
            <a:noAutofit/>
          </a:bodyPr>
          <a:lstStyle/>
          <a:p>
            <a:pPr marL="0" marR="0" lvl="0" indent="0" algn="l" defTabSz="457200" rtl="0" eaLnBrk="1" fontAlgn="base" latinLnBrk="0" hangingPunct="1">
              <a:lnSpc>
                <a:spcPts val="2533"/>
              </a:lnSpc>
              <a:spcBef>
                <a:spcPts val="600"/>
              </a:spcBef>
              <a:spcAft>
                <a:spcPts val="600"/>
              </a:spcAft>
              <a:buClrTx/>
              <a:buSzPct val="100000"/>
              <a:buFontTx/>
              <a:buNone/>
              <a:tabLst>
                <a:tab pos="397077" algn="l"/>
                <a:tab pos="397923" algn="l"/>
              </a:tabLst>
              <a:defRPr/>
            </a:pPr>
            <a:r>
              <a:rPr kumimoji="0" sz="3000" b="0"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North </a:t>
            </a:r>
            <a:r>
              <a:rPr kumimoji="0" sz="3000" b="0"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American </a:t>
            </a:r>
            <a:r>
              <a:rPr kumimoji="0" sz="3000" b="0" i="0" u="none" strike="noStrike" kern="1200" cap="none" spc="-2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Terrestrial </a:t>
            </a:r>
            <a:r>
              <a:rPr kumimoji="0" sz="3000" b="0"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Reference Frame of</a:t>
            </a:r>
            <a:r>
              <a:rPr kumimoji="0" sz="3000" b="0" i="0" u="none" strike="noStrike" kern="1200" cap="none" spc="-33"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a:t>
            </a:r>
            <a:r>
              <a:rPr kumimoji="0" sz="3000" b="0"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2022</a:t>
            </a:r>
            <a:endParaRPr kumimoji="0" sz="3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lang="en-US" sz="3000" b="0"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	</a:t>
            </a:r>
            <a:r>
              <a:rPr kumimoji="0" sz="3000" b="0"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(NATRF2022)</a:t>
            </a:r>
            <a:endParaRPr kumimoji="0" lang="en-US" sz="3000" b="0"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514350" marR="0" lvl="0" indent="-514350" algn="l" defTabSz="457200" rtl="0" eaLnBrk="1" fontAlgn="base" latinLnBrk="0" hangingPunct="1">
              <a:lnSpc>
                <a:spcPts val="2533"/>
              </a:lnSpc>
              <a:spcBef>
                <a:spcPts val="600"/>
              </a:spcBef>
              <a:spcAft>
                <a:spcPts val="600"/>
              </a:spcAft>
              <a:buClrTx/>
              <a:buSzTx/>
              <a:buFont typeface="+mj-lt"/>
              <a:buAutoNum type="arabicPeriod"/>
              <a:tabLst/>
              <a:defRPr/>
            </a:pPr>
            <a:endParaRPr kumimoji="0" lang="en-US" sz="3000" b="0"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Pacific </a:t>
            </a:r>
            <a:r>
              <a:rPr kumimoji="0" sz="3000" b="0" i="0" u="none" strike="noStrike" kern="1200" cap="none" spc="-2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Terrestrial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Reference Frame of</a:t>
            </a:r>
            <a:r>
              <a:rPr kumimoji="0" sz="3000" b="0" i="0" u="none" strike="noStrike" kern="1200" cap="none" spc="0"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2022</a:t>
            </a:r>
            <a:endParaRPr kumimoji="0" sz="3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lang="en-US" sz="3000" b="0" i="0" u="none" strike="noStrike" kern="1200" cap="none" spc="-4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	</a:t>
            </a:r>
            <a:r>
              <a:rPr kumimoji="0" sz="3000" b="0" i="0" u="none" strike="noStrike" kern="1200" cap="none" spc="-4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(PATRF2022)</a:t>
            </a:r>
            <a:endParaRPr kumimoji="0" lang="en-US" sz="3000" b="0" i="0" u="none" strike="noStrike" kern="1200" cap="none" spc="-4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endParaRPr>
          </a:p>
          <a:p>
            <a:pPr marL="514350" marR="0" lvl="0" indent="-514350" algn="l" defTabSz="457200" rtl="0" eaLnBrk="1" fontAlgn="base" latinLnBrk="0" hangingPunct="1">
              <a:lnSpc>
                <a:spcPts val="2533"/>
              </a:lnSpc>
              <a:spcBef>
                <a:spcPts val="600"/>
              </a:spcBef>
              <a:spcAft>
                <a:spcPts val="600"/>
              </a:spcAft>
              <a:buClrTx/>
              <a:buSzTx/>
              <a:buFont typeface="+mj-lt"/>
              <a:buAutoNum type="arabicPeriod"/>
              <a:tabLst/>
              <a:defRPr/>
            </a:pPr>
            <a:endParaRPr kumimoji="0" lang="en-US" sz="3000" b="0" i="0" u="none" strike="noStrike" kern="1200" cap="none" spc="-40" normalizeH="0" baseline="0" noProof="0" dirty="0">
              <a:ln>
                <a:noFill/>
              </a:ln>
              <a:solidFill>
                <a:srgbClr val="C00000"/>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Caribbean </a:t>
            </a:r>
            <a:r>
              <a:rPr kumimoji="0" sz="3000" b="0" i="0" u="none" strike="noStrike" kern="1200" cap="none" spc="-2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Terrestrial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Reference Frame of</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2022</a:t>
            </a:r>
            <a:endParaRPr kumimoji="0" sz="3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lang="en-US"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	</a:t>
            </a:r>
            <a:r>
              <a:rPr kumimoji="0"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(CATRF2022)</a:t>
            </a:r>
            <a:endParaRPr kumimoji="0" lang="en-US"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endParaRPr>
          </a:p>
          <a:p>
            <a:pPr marL="514350" marR="0" lvl="0" indent="-514350" algn="l" defTabSz="457200" rtl="0" eaLnBrk="1" fontAlgn="base" latinLnBrk="0" hangingPunct="1">
              <a:lnSpc>
                <a:spcPts val="2533"/>
              </a:lnSpc>
              <a:spcBef>
                <a:spcPts val="600"/>
              </a:spcBef>
              <a:spcAft>
                <a:spcPts val="600"/>
              </a:spcAft>
              <a:buClrTx/>
              <a:buSzTx/>
              <a:buFont typeface="+mj-lt"/>
              <a:buAutoNum type="arabicPeriod"/>
              <a:tabLst/>
              <a:defRPr/>
            </a:pPr>
            <a:endParaRPr kumimoji="0" lang="en-US"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Mariana </a:t>
            </a:r>
            <a:r>
              <a:rPr kumimoji="0" sz="3000" b="0" i="0" u="none" strike="noStrike" kern="1200" cap="none" spc="-2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Terrestrial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Reference Frame</a:t>
            </a:r>
            <a:r>
              <a:rPr kumimoji="0" sz="3000" b="0" i="0" u="none" strike="noStrike" kern="1200" cap="none" spc="0"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of</a:t>
            </a:r>
            <a:r>
              <a:rPr kumimoji="0" lang="en-US"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 2022</a:t>
            </a:r>
            <a:endParaRPr kumimoji="0" sz="3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lang="en-US"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	</a:t>
            </a:r>
            <a:r>
              <a:rPr kumimoji="0"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(MATRF2022)</a:t>
            </a:r>
            <a:endParaRPr kumimoji="0" sz="3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47992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xEl>
                                              <p:pRg st="3" end="3"/>
                                            </p:txEl>
                                          </p:spTgt>
                                        </p:tgtEl>
                                      </p:cBhvr>
                                    </p:animEffect>
                                    <p:anim calcmode="lin" valueType="num">
                                      <p:cBhvr>
                                        <p:cTn id="7" dur="1000"/>
                                        <p:tgtEl>
                                          <p:spTgt spid="4">
                                            <p:txEl>
                                              <p:pRg st="3" end="3"/>
                                            </p:txEl>
                                          </p:spTgt>
                                        </p:tgtEl>
                                        <p:attrNameLst>
                                          <p:attrName>ppt_x</p:attrName>
                                        </p:attrNameLst>
                                      </p:cBhvr>
                                      <p:tavLst>
                                        <p:tav tm="0">
                                          <p:val>
                                            <p:strVal val="ppt_x"/>
                                          </p:val>
                                        </p:tav>
                                        <p:tav tm="100000">
                                          <p:val>
                                            <p:strVal val="ppt_x"/>
                                          </p:val>
                                        </p:tav>
                                      </p:tavLst>
                                    </p:anim>
                                    <p:anim calcmode="lin" valueType="num">
                                      <p:cBhvr>
                                        <p:cTn id="8" dur="1000"/>
                                        <p:tgtEl>
                                          <p:spTgt spid="4">
                                            <p:txEl>
                                              <p:pRg st="3" end="3"/>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4">
                                            <p:txEl>
                                              <p:pRg st="3" end="3"/>
                                            </p:txEl>
                                          </p:spTgt>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4">
                                            <p:txEl>
                                              <p:pRg st="4" end="4"/>
                                            </p:txEl>
                                          </p:spTgt>
                                        </p:tgtEl>
                                      </p:cBhvr>
                                    </p:animEffect>
                                    <p:anim calcmode="lin" valueType="num">
                                      <p:cBhvr>
                                        <p:cTn id="12" dur="1000"/>
                                        <p:tgtEl>
                                          <p:spTgt spid="4">
                                            <p:txEl>
                                              <p:pRg st="4" end="4"/>
                                            </p:txEl>
                                          </p:spTgt>
                                        </p:tgtEl>
                                        <p:attrNameLst>
                                          <p:attrName>ppt_x</p:attrName>
                                        </p:attrNameLst>
                                      </p:cBhvr>
                                      <p:tavLst>
                                        <p:tav tm="0">
                                          <p:val>
                                            <p:strVal val="ppt_x"/>
                                          </p:val>
                                        </p:tav>
                                        <p:tav tm="100000">
                                          <p:val>
                                            <p:strVal val="ppt_x"/>
                                          </p:val>
                                        </p:tav>
                                      </p:tavLst>
                                    </p:anim>
                                    <p:anim calcmode="lin" valueType="num">
                                      <p:cBhvr>
                                        <p:cTn id="13" dur="1000"/>
                                        <p:tgtEl>
                                          <p:spTgt spid="4">
                                            <p:txEl>
                                              <p:pRg st="4" end="4"/>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4">
                                            <p:txEl>
                                              <p:pRg st="4" end="4"/>
                                            </p:txEl>
                                          </p:spTgt>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4">
                                            <p:txEl>
                                              <p:pRg st="6" end="6"/>
                                            </p:txEl>
                                          </p:spTgt>
                                        </p:tgtEl>
                                      </p:cBhvr>
                                    </p:animEffect>
                                    <p:anim calcmode="lin" valueType="num">
                                      <p:cBhvr>
                                        <p:cTn id="17" dur="1000"/>
                                        <p:tgtEl>
                                          <p:spTgt spid="4">
                                            <p:txEl>
                                              <p:pRg st="6" end="6"/>
                                            </p:txEl>
                                          </p:spTgt>
                                        </p:tgtEl>
                                        <p:attrNameLst>
                                          <p:attrName>ppt_x</p:attrName>
                                        </p:attrNameLst>
                                      </p:cBhvr>
                                      <p:tavLst>
                                        <p:tav tm="0">
                                          <p:val>
                                            <p:strVal val="ppt_x"/>
                                          </p:val>
                                        </p:tav>
                                        <p:tav tm="100000">
                                          <p:val>
                                            <p:strVal val="ppt_x"/>
                                          </p:val>
                                        </p:tav>
                                      </p:tavLst>
                                    </p:anim>
                                    <p:anim calcmode="lin" valueType="num">
                                      <p:cBhvr>
                                        <p:cTn id="18" dur="1000"/>
                                        <p:tgtEl>
                                          <p:spTgt spid="4">
                                            <p:txEl>
                                              <p:pRg st="6" end="6"/>
                                            </p:txEl>
                                          </p:spTgt>
                                        </p:tgtEl>
                                        <p:attrNameLst>
                                          <p:attrName>ppt_y</p:attrName>
                                        </p:attrNameLst>
                                      </p:cBhvr>
                                      <p:tavLst>
                                        <p:tav tm="0">
                                          <p:val>
                                            <p:strVal val="ppt_y"/>
                                          </p:val>
                                        </p:tav>
                                        <p:tav tm="100000">
                                          <p:val>
                                            <p:strVal val="ppt_y+.1"/>
                                          </p:val>
                                        </p:tav>
                                      </p:tavLst>
                                    </p:anim>
                                    <p:set>
                                      <p:cBhvr>
                                        <p:cTn id="19" dur="1" fill="hold">
                                          <p:stCondLst>
                                            <p:cond delay="999"/>
                                          </p:stCondLst>
                                        </p:cTn>
                                        <p:tgtEl>
                                          <p:spTgt spid="4">
                                            <p:txEl>
                                              <p:pRg st="6" end="6"/>
                                            </p:txEl>
                                          </p:spTgt>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4">
                                            <p:txEl>
                                              <p:pRg st="7" end="7"/>
                                            </p:txEl>
                                          </p:spTgt>
                                        </p:tgtEl>
                                      </p:cBhvr>
                                    </p:animEffect>
                                    <p:anim calcmode="lin" valueType="num">
                                      <p:cBhvr>
                                        <p:cTn id="22" dur="1000"/>
                                        <p:tgtEl>
                                          <p:spTgt spid="4">
                                            <p:txEl>
                                              <p:pRg st="7" end="7"/>
                                            </p:txEl>
                                          </p:spTgt>
                                        </p:tgtEl>
                                        <p:attrNameLst>
                                          <p:attrName>ppt_x</p:attrName>
                                        </p:attrNameLst>
                                      </p:cBhvr>
                                      <p:tavLst>
                                        <p:tav tm="0">
                                          <p:val>
                                            <p:strVal val="ppt_x"/>
                                          </p:val>
                                        </p:tav>
                                        <p:tav tm="100000">
                                          <p:val>
                                            <p:strVal val="ppt_x"/>
                                          </p:val>
                                        </p:tav>
                                      </p:tavLst>
                                    </p:anim>
                                    <p:anim calcmode="lin" valueType="num">
                                      <p:cBhvr>
                                        <p:cTn id="23" dur="1000"/>
                                        <p:tgtEl>
                                          <p:spTgt spid="4">
                                            <p:txEl>
                                              <p:pRg st="7" end="7"/>
                                            </p:txEl>
                                          </p:spTgt>
                                        </p:tgtEl>
                                        <p:attrNameLst>
                                          <p:attrName>ppt_y</p:attrName>
                                        </p:attrNameLst>
                                      </p:cBhvr>
                                      <p:tavLst>
                                        <p:tav tm="0">
                                          <p:val>
                                            <p:strVal val="ppt_y"/>
                                          </p:val>
                                        </p:tav>
                                        <p:tav tm="100000">
                                          <p:val>
                                            <p:strVal val="ppt_y+.1"/>
                                          </p:val>
                                        </p:tav>
                                      </p:tavLst>
                                    </p:anim>
                                    <p:set>
                                      <p:cBhvr>
                                        <p:cTn id="24" dur="1" fill="hold">
                                          <p:stCondLst>
                                            <p:cond delay="999"/>
                                          </p:stCondLst>
                                        </p:cTn>
                                        <p:tgtEl>
                                          <p:spTgt spid="4">
                                            <p:txEl>
                                              <p:pRg st="7" end="7"/>
                                            </p:txEl>
                                          </p:spTgt>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4">
                                            <p:txEl>
                                              <p:pRg st="9" end="9"/>
                                            </p:txEl>
                                          </p:spTgt>
                                        </p:tgtEl>
                                      </p:cBhvr>
                                    </p:animEffect>
                                    <p:anim calcmode="lin" valueType="num">
                                      <p:cBhvr>
                                        <p:cTn id="27" dur="1000"/>
                                        <p:tgtEl>
                                          <p:spTgt spid="4">
                                            <p:txEl>
                                              <p:pRg st="9" end="9"/>
                                            </p:txEl>
                                          </p:spTgt>
                                        </p:tgtEl>
                                        <p:attrNameLst>
                                          <p:attrName>ppt_x</p:attrName>
                                        </p:attrNameLst>
                                      </p:cBhvr>
                                      <p:tavLst>
                                        <p:tav tm="0">
                                          <p:val>
                                            <p:strVal val="ppt_x"/>
                                          </p:val>
                                        </p:tav>
                                        <p:tav tm="100000">
                                          <p:val>
                                            <p:strVal val="ppt_x"/>
                                          </p:val>
                                        </p:tav>
                                      </p:tavLst>
                                    </p:anim>
                                    <p:anim calcmode="lin" valueType="num">
                                      <p:cBhvr>
                                        <p:cTn id="28" dur="1000"/>
                                        <p:tgtEl>
                                          <p:spTgt spid="4">
                                            <p:txEl>
                                              <p:pRg st="9" end="9"/>
                                            </p:txEl>
                                          </p:spTgt>
                                        </p:tgtEl>
                                        <p:attrNameLst>
                                          <p:attrName>ppt_y</p:attrName>
                                        </p:attrNameLst>
                                      </p:cBhvr>
                                      <p:tavLst>
                                        <p:tav tm="0">
                                          <p:val>
                                            <p:strVal val="ppt_y"/>
                                          </p:val>
                                        </p:tav>
                                        <p:tav tm="100000">
                                          <p:val>
                                            <p:strVal val="ppt_y+.1"/>
                                          </p:val>
                                        </p:tav>
                                      </p:tavLst>
                                    </p:anim>
                                    <p:set>
                                      <p:cBhvr>
                                        <p:cTn id="29" dur="1" fill="hold">
                                          <p:stCondLst>
                                            <p:cond delay="999"/>
                                          </p:stCondLst>
                                        </p:cTn>
                                        <p:tgtEl>
                                          <p:spTgt spid="4">
                                            <p:txEl>
                                              <p:pRg st="9" end="9"/>
                                            </p:txEl>
                                          </p:spTgt>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4">
                                            <p:txEl>
                                              <p:pRg st="10" end="10"/>
                                            </p:txEl>
                                          </p:spTgt>
                                        </p:tgtEl>
                                      </p:cBhvr>
                                    </p:animEffect>
                                    <p:anim calcmode="lin" valueType="num">
                                      <p:cBhvr>
                                        <p:cTn id="32" dur="1000"/>
                                        <p:tgtEl>
                                          <p:spTgt spid="4">
                                            <p:txEl>
                                              <p:pRg st="10" end="10"/>
                                            </p:txEl>
                                          </p:spTgt>
                                        </p:tgtEl>
                                        <p:attrNameLst>
                                          <p:attrName>ppt_x</p:attrName>
                                        </p:attrNameLst>
                                      </p:cBhvr>
                                      <p:tavLst>
                                        <p:tav tm="0">
                                          <p:val>
                                            <p:strVal val="ppt_x"/>
                                          </p:val>
                                        </p:tav>
                                        <p:tav tm="100000">
                                          <p:val>
                                            <p:strVal val="ppt_x"/>
                                          </p:val>
                                        </p:tav>
                                      </p:tavLst>
                                    </p:anim>
                                    <p:anim calcmode="lin" valueType="num">
                                      <p:cBhvr>
                                        <p:cTn id="33" dur="1000"/>
                                        <p:tgtEl>
                                          <p:spTgt spid="4">
                                            <p:txEl>
                                              <p:pRg st="10" end="10"/>
                                            </p:txEl>
                                          </p:spTgt>
                                        </p:tgtEl>
                                        <p:attrNameLst>
                                          <p:attrName>ppt_y</p:attrName>
                                        </p:attrNameLst>
                                      </p:cBhvr>
                                      <p:tavLst>
                                        <p:tav tm="0">
                                          <p:val>
                                            <p:strVal val="ppt_y"/>
                                          </p:val>
                                        </p:tav>
                                        <p:tav tm="100000">
                                          <p:val>
                                            <p:strVal val="ppt_y+.1"/>
                                          </p:val>
                                        </p:tav>
                                      </p:tavLst>
                                    </p:anim>
                                    <p:set>
                                      <p:cBhvr>
                                        <p:cTn id="34" dur="1" fill="hold">
                                          <p:stCondLst>
                                            <p:cond delay="999"/>
                                          </p:stCondLst>
                                        </p:cTn>
                                        <p:tgtEl>
                                          <p:spTgt spid="4">
                                            <p:txEl>
                                              <p:pRg st="10" end="10"/>
                                            </p:txEl>
                                          </p:spTgt>
                                        </p:tgtEl>
                                        <p:attrNameLst>
                                          <p:attrName>style.visibility</p:attrName>
                                        </p:attrNameLst>
                                      </p:cBhvr>
                                      <p:to>
                                        <p:strVal val="hidden"/>
                                      </p:to>
                                    </p:set>
                                  </p:childTnLst>
                                </p:cTn>
                              </p:par>
                              <p:par>
                                <p:cTn id="35" presetID="47" presetClass="exit" presetSubtype="0" fill="hold" grpId="0" nodeType="withEffect">
                                  <p:stCondLst>
                                    <p:cond delay="0"/>
                                  </p:stCondLst>
                                  <p:childTnLst>
                                    <p:animEffect transition="out" filter="fade">
                                      <p:cBhvr>
                                        <p:cTn id="36" dur="1000"/>
                                        <p:tgtEl>
                                          <p:spTgt spid="2"/>
                                        </p:tgtEl>
                                      </p:cBhvr>
                                    </p:animEffect>
                                    <p:anim calcmode="lin" valueType="num">
                                      <p:cBhvr>
                                        <p:cTn id="37" dur="1000"/>
                                        <p:tgtEl>
                                          <p:spTgt spid="2"/>
                                        </p:tgtEl>
                                        <p:attrNameLst>
                                          <p:attrName>ppt_x</p:attrName>
                                        </p:attrNameLst>
                                      </p:cBhvr>
                                      <p:tavLst>
                                        <p:tav tm="0">
                                          <p:val>
                                            <p:strVal val="ppt_x"/>
                                          </p:val>
                                        </p:tav>
                                        <p:tav tm="100000">
                                          <p:val>
                                            <p:strVal val="ppt_x"/>
                                          </p:val>
                                        </p:tav>
                                      </p:tavLst>
                                    </p:anim>
                                    <p:anim calcmode="lin" valueType="num">
                                      <p:cBhvr>
                                        <p:cTn id="38" dur="1000"/>
                                        <p:tgtEl>
                                          <p:spTgt spid="2"/>
                                        </p:tgtEl>
                                        <p:attrNameLst>
                                          <p:attrName>ppt_y</p:attrName>
                                        </p:attrNameLst>
                                      </p:cBhvr>
                                      <p:tavLst>
                                        <p:tav tm="0">
                                          <p:val>
                                            <p:strVal val="ppt_y"/>
                                          </p:val>
                                        </p:tav>
                                        <p:tav tm="100000">
                                          <p:val>
                                            <p:strVal val="ppt_y-.1"/>
                                          </p:val>
                                        </p:tav>
                                      </p:tavLst>
                                    </p:anim>
                                    <p:set>
                                      <p:cBhvr>
                                        <p:cTn id="3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1"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1"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NAD</a:t>
            </a:r>
            <a:r>
              <a:rPr kumimoji="0" sz="32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lang="en-US"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ITRF2020</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most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 rotation from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ITRF2020 via </a:t>
            </a:r>
            <a:r>
              <a:rPr kumimoji="0" lang="en-US" sz="3200" b="0" i="0" u="sng"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Euler</a:t>
            </a:r>
            <a:r>
              <a:rPr kumimoji="0" lang="en-US" sz="3200" b="0" i="0" u="sng" strike="noStrike" kern="1200" cap="none" spc="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r>
              <a:rPr kumimoji="0" lang="en-US" sz="3200" b="0" i="0" u="sng"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Pole Parameters</a:t>
            </a:r>
            <a:endParaRPr kumimoji="0" lang="en-US" sz="32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kumimoji="0" lang="en-US" sz="28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1433465170"/>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282953"/>
            <a:ext cx="8296275" cy="4525963"/>
          </a:xfrm>
        </p:spPr>
        <p:txBody>
          <a:bodyPr/>
          <a:lstStyle/>
          <a:p>
            <a:r>
              <a:rPr lang="en-US" sz="2800" dirty="0">
                <a:latin typeface="Cambria" panose="02040503050406030204" pitchFamily="18" charset="0"/>
                <a:ea typeface="Cambria" panose="02040503050406030204" pitchFamily="18" charset="0"/>
              </a:rPr>
              <a:t>The official system used by the </a:t>
            </a:r>
            <a:r>
              <a:rPr lang="en-US" sz="2800" i="1" dirty="0">
                <a:latin typeface="Cambria" panose="02040503050406030204" pitchFamily="18" charset="0"/>
                <a:ea typeface="Cambria" panose="02040503050406030204" pitchFamily="18" charset="0"/>
              </a:rPr>
              <a:t>civilian</a:t>
            </a:r>
            <a:r>
              <a:rPr lang="en-US" sz="2800" dirty="0">
                <a:latin typeface="Cambria" panose="02040503050406030204" pitchFamily="18" charset="0"/>
                <a:ea typeface="Cambria" panose="02040503050406030204" pitchFamily="18" charset="0"/>
              </a:rPr>
              <a:t>* federal government</a:t>
            </a:r>
            <a:r>
              <a:rPr lang="en-US" baseline="300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of the U.S.A. for determining geospatial</a:t>
            </a:r>
            <a:r>
              <a:rPr lang="en-US" baseline="300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coordinates of points.</a:t>
            </a:r>
          </a:p>
          <a:p>
            <a:pPr lvl="1">
              <a:buSzPct val="135000"/>
              <a:buFont typeface="Cambria" panose="02040503050406030204" pitchFamily="18" charset="0"/>
              <a:buChar char="*"/>
            </a:pPr>
            <a:r>
              <a:rPr lang="en-US" sz="2000" dirty="0">
                <a:latin typeface="Cambria" panose="02040503050406030204" pitchFamily="18" charset="0"/>
                <a:ea typeface="Cambria" panose="02040503050406030204" pitchFamily="18" charset="0"/>
              </a:rPr>
              <a:t>the DoD/Military and Intelligence Community use their own system</a:t>
            </a:r>
          </a:p>
          <a:p>
            <a:pPr>
              <a:spcBef>
                <a:spcPts val="1800"/>
              </a:spcBef>
            </a:pPr>
            <a:r>
              <a:rPr lang="en-US" sz="2800" dirty="0">
                <a:latin typeface="Cambria" panose="02040503050406030204" pitchFamily="18" charset="0"/>
                <a:ea typeface="Cambria" panose="02040503050406030204" pitchFamily="18" charset="0"/>
              </a:rPr>
              <a:t>The phrase “NSRS” was coined in 1994.</a:t>
            </a:r>
          </a:p>
          <a:p>
            <a:pPr>
              <a:spcBef>
                <a:spcPts val="1800"/>
              </a:spcBef>
            </a:pPr>
            <a:r>
              <a:rPr lang="en-US" sz="2800" dirty="0">
                <a:latin typeface="Cambria" panose="02040503050406030204" pitchFamily="18" charset="0"/>
                <a:ea typeface="Cambria" panose="02040503050406030204" pitchFamily="18" charset="0"/>
              </a:rPr>
              <a:t>NGS Ten Year Strategic Plan, NSRS is:</a:t>
            </a:r>
          </a:p>
        </p:txBody>
      </p:sp>
      <p:sp>
        <p:nvSpPr>
          <p:cNvPr id="7" name="TextBox 6">
            <a:extLst>
              <a:ext uri="{FF2B5EF4-FFF2-40B4-BE49-F238E27FC236}">
                <a16:creationId xmlns:a16="http://schemas.microsoft.com/office/drawing/2014/main" id="{1BE9BA64-58C8-4582-9E98-328CED1FE59F}"/>
              </a:ext>
            </a:extLst>
          </p:cNvPr>
          <p:cNvSpPr txBox="1"/>
          <p:nvPr/>
        </p:nvSpPr>
        <p:spPr>
          <a:xfrm>
            <a:off x="11783291" y="5133109"/>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D19928A8-D443-4B2F-BC61-115110E457F8}"/>
              </a:ext>
            </a:extLst>
          </p:cNvPr>
          <p:cNvSpPr txBox="1"/>
          <p:nvPr/>
        </p:nvSpPr>
        <p:spPr>
          <a:xfrm rot="21395530">
            <a:off x="867325" y="4532946"/>
            <a:ext cx="7538175" cy="1938992"/>
          </a:xfrm>
          <a:prstGeom prst="rect">
            <a:avLst/>
          </a:prstGeom>
          <a:noFill/>
        </p:spPr>
        <p:txBody>
          <a:bodyPr wrap="square" rtlCol="0">
            <a:spAutoFit/>
          </a:bodyPr>
          <a:lstStyle/>
          <a:p>
            <a:r>
              <a:rPr lang="en-US" sz="2400" i="1" baseline="0" dirty="0">
                <a:solidFill>
                  <a:srgbClr val="FF0000"/>
                </a:solidFill>
                <a:latin typeface="Gill Sans MT" panose="020B0502020104020203" pitchFamily="34" charset="0"/>
              </a:rPr>
              <a:t>“… the official federal government reference system that allows a user to determine geodetic coordinates (for, but not limited to, latitude, longitude, height, scale, gravity, and orientation) and to know with certainty that consistency is being maintained among all federal civilian maps in the nation.” </a:t>
            </a:r>
          </a:p>
        </p:txBody>
      </p:sp>
      <p:sp>
        <p:nvSpPr>
          <p:cNvPr id="10" name="Title 1"/>
          <p:cNvSpPr>
            <a:spLocks noGrp="1"/>
          </p:cNvSpPr>
          <p:nvPr>
            <p:ph type="title"/>
          </p:nvPr>
        </p:nvSpPr>
        <p:spPr>
          <a:xfrm>
            <a:off x="0" y="274638"/>
            <a:ext cx="916033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Tree>
    <p:extLst>
      <p:ext uri="{BB962C8B-B14F-4D97-AF65-F5344CB8AC3E}">
        <p14:creationId xmlns:p14="http://schemas.microsoft.com/office/powerpoint/2010/main" val="799252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23979"/>
            <a:ext cx="8229600" cy="1838321"/>
          </a:xfrm>
        </p:spPr>
        <p:txBody>
          <a:bodyPr/>
          <a:lstStyle/>
          <a:p>
            <a:r>
              <a:rPr lang="en-US" dirty="0">
                <a:latin typeface="Cambria" panose="02040503050406030204" pitchFamily="18" charset="0"/>
                <a:ea typeface="Cambria" panose="02040503050406030204" pitchFamily="18" charset="0"/>
              </a:rPr>
              <a:t>Geocentric:</a:t>
            </a:r>
          </a:p>
          <a:p>
            <a:pPr lvl="1"/>
            <a:r>
              <a:rPr lang="en-US" sz="3200" b="1"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relating to, measured from, or as if observed from the earth's center of mass</a:t>
            </a:r>
          </a:p>
        </p:txBody>
      </p:sp>
      <p:sp>
        <p:nvSpPr>
          <p:cNvPr id="16" name="object 2"/>
          <p:cNvSpPr txBox="1">
            <a:spLocks/>
          </p:cNvSpPr>
          <p:nvPr/>
        </p:nvSpPr>
        <p:spPr bwMode="auto">
          <a:xfrm>
            <a:off x="0" y="420930"/>
            <a:ext cx="9144000" cy="75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087"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marR="0" lvl="0" indent="0" algn="ctr" defTabSz="457200" rtl="0" eaLnBrk="0" fontAlgn="base" latinLnBrk="0" hangingPunct="0">
              <a:lnSpc>
                <a:spcPct val="100000"/>
              </a:lnSpc>
              <a:spcBef>
                <a:spcPts val="127"/>
              </a:spcBef>
              <a:spcAft>
                <a:spcPct val="0"/>
              </a:spcAft>
              <a:buClrTx/>
              <a:buSzTx/>
              <a:buFontTx/>
              <a:buNone/>
              <a:tabLst/>
              <a:defRPr/>
            </a:pPr>
            <a:r>
              <a:rPr kumimoji="0" lang="en-US" sz="4800" b="0" i="0" u="none" strike="noStrike" kern="1200" cap="none" spc="-13" normalizeH="0" baseline="0" noProof="0" dirty="0">
                <a:ln>
                  <a:noFill/>
                </a:ln>
                <a:solidFill>
                  <a:prstClr val="black"/>
                </a:solidFill>
                <a:effectLst/>
                <a:uLnTx/>
                <a:uFillTx/>
                <a:latin typeface="Cambria" panose="02040503050406030204" pitchFamily="18" charset="0"/>
                <a:ea typeface="ＭＳ Ｐゴシック" charset="0"/>
                <a:cs typeface="Calibri"/>
              </a:rPr>
              <a:t>Non-</a:t>
            </a:r>
            <a:r>
              <a:rPr kumimoji="0" lang="en-US" sz="4800" b="0" i="0" u="none" strike="noStrike" kern="1200" cap="none" spc="-13" normalizeH="0" baseline="0" noProof="0" dirty="0" err="1">
                <a:ln>
                  <a:noFill/>
                </a:ln>
                <a:solidFill>
                  <a:prstClr val="black"/>
                </a:solidFill>
                <a:effectLst/>
                <a:uLnTx/>
                <a:uFillTx/>
                <a:latin typeface="Cambria" panose="02040503050406030204" pitchFamily="18" charset="0"/>
                <a:ea typeface="ＭＳ Ｐゴシック" charset="0"/>
                <a:cs typeface="Calibri"/>
              </a:rPr>
              <a:t>geocentricity</a:t>
            </a:r>
            <a:r>
              <a:rPr kumimoji="0" lang="en-US" sz="4800" b="0" i="0" u="none" strike="noStrike" kern="1200" cap="none" spc="-13" normalizeH="0" baseline="0" noProof="0" dirty="0">
                <a:ln>
                  <a:noFill/>
                </a:ln>
                <a:solidFill>
                  <a:prstClr val="black"/>
                </a:solidFill>
                <a:effectLst/>
                <a:uLnTx/>
                <a:uFillTx/>
                <a:latin typeface="Cambria" panose="02040503050406030204" pitchFamily="18" charset="0"/>
                <a:ea typeface="ＭＳ Ｐゴシック" charset="0"/>
                <a:cs typeface="Calibri"/>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52724" y="3078666"/>
            <a:ext cx="3362325" cy="2882900"/>
          </a:xfrm>
          <a:prstGeom prst="rect">
            <a:avLst/>
          </a:prstGeom>
        </p:spPr>
      </p:pic>
      <p:sp>
        <p:nvSpPr>
          <p:cNvPr id="19" name="Content Placeholder 2"/>
          <p:cNvSpPr txBox="1">
            <a:spLocks/>
          </p:cNvSpPr>
          <p:nvPr/>
        </p:nvSpPr>
        <p:spPr bwMode="auto">
          <a:xfrm>
            <a:off x="457200" y="60198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The goal was to accomplish that… but didn’t.</a:t>
            </a:r>
          </a:p>
        </p:txBody>
      </p:sp>
    </p:spTree>
    <p:extLst>
      <p:ext uri="{BB962C8B-B14F-4D97-AF65-F5344CB8AC3E}">
        <p14:creationId xmlns:p14="http://schemas.microsoft.com/office/powerpoint/2010/main" val="99875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6" name="Text Box 16"/>
          <p:cNvSpPr txBox="1">
            <a:spLocks noChangeArrowheads="1"/>
          </p:cNvSpPr>
          <p:nvPr/>
        </p:nvSpPr>
        <p:spPr bwMode="auto">
          <a:xfrm>
            <a:off x="3611572" y="3302174"/>
            <a:ext cx="1936814" cy="1077218"/>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GRS80 ellipsoid</a:t>
            </a: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804688" y="232665"/>
            <a:ext cx="7085312" cy="5931889"/>
          </a:xfrm>
          <a:prstGeom prst="rect">
            <a:avLst/>
          </a:prstGeom>
        </p:spPr>
      </p:pic>
      <p:sp>
        <p:nvSpPr>
          <p:cNvPr id="35" name="Oval 34"/>
          <p:cNvSpPr/>
          <p:nvPr/>
        </p:nvSpPr>
        <p:spPr>
          <a:xfrm>
            <a:off x="2002536" y="1596419"/>
            <a:ext cx="5154886" cy="4336328"/>
          </a:xfrm>
          <a:prstGeom prst="ellipse">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1998980" y="1596419"/>
            <a:ext cx="5154886" cy="4336328"/>
          </a:xfrm>
          <a:prstGeom prst="ellipse">
            <a:avLst/>
          </a:prstGeom>
          <a:noFill/>
          <a:ln w="825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latin typeface="Cambria" panose="02040503050406030204" pitchFamily="18" charset="0"/>
                <a:cs typeface="Calibri"/>
              </a:rPr>
              <a:t>Non-</a:t>
            </a:r>
            <a:r>
              <a:rPr lang="en-US" spc="-40" dirty="0" err="1">
                <a:latin typeface="Cambria" panose="02040503050406030204" pitchFamily="18" charset="0"/>
                <a:cs typeface="Calibri"/>
              </a:rPr>
              <a:t>geocentricity</a:t>
            </a:r>
            <a:r>
              <a:rPr lang="en-US" spc="-40" dirty="0">
                <a:latin typeface="Cambria" panose="02040503050406030204" pitchFamily="18" charset="0"/>
                <a:cs typeface="Calibri"/>
              </a:rPr>
              <a:t> of </a:t>
            </a:r>
            <a:r>
              <a:rPr dirty="0">
                <a:latin typeface="Cambria" panose="02040503050406030204" pitchFamily="18" charset="0"/>
                <a:cs typeface="Calibri"/>
              </a:rPr>
              <a:t>NAD83</a:t>
            </a:r>
          </a:p>
        </p:txBody>
      </p:sp>
      <p:sp>
        <p:nvSpPr>
          <p:cNvPr id="34" name="Oval 33"/>
          <p:cNvSpPr/>
          <p:nvPr/>
        </p:nvSpPr>
        <p:spPr>
          <a:xfrm>
            <a:off x="1917700" y="1672619"/>
            <a:ext cx="5154886" cy="4336328"/>
          </a:xfrm>
          <a:prstGeom prst="ellipse">
            <a:avLst/>
          </a:prstGeom>
          <a:noFill/>
          <a:ln w="7620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Text Box 19"/>
          <p:cNvSpPr txBox="1">
            <a:spLocks noChangeArrowheads="1"/>
          </p:cNvSpPr>
          <p:nvPr/>
        </p:nvSpPr>
        <p:spPr bwMode="auto">
          <a:xfrm>
            <a:off x="6375714" y="1565641"/>
            <a:ext cx="225012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ITRF2020</a:t>
            </a:r>
          </a:p>
        </p:txBody>
      </p:sp>
      <p:sp>
        <p:nvSpPr>
          <p:cNvPr id="38" name="Text Box 19"/>
          <p:cNvSpPr txBox="1">
            <a:spLocks noChangeArrowheads="1"/>
          </p:cNvSpPr>
          <p:nvPr/>
        </p:nvSpPr>
        <p:spPr bwMode="auto">
          <a:xfrm>
            <a:off x="1073325" y="5501975"/>
            <a:ext cx="158097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p:txBody>
      </p:sp>
      <p:sp>
        <p:nvSpPr>
          <p:cNvPr id="39" name="Text Box 19"/>
          <p:cNvSpPr txBox="1">
            <a:spLocks noChangeArrowheads="1"/>
          </p:cNvSpPr>
          <p:nvPr/>
        </p:nvSpPr>
        <p:spPr bwMode="auto">
          <a:xfrm>
            <a:off x="0" y="6085147"/>
            <a:ext cx="9144000"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 = Geodetic Reference System</a:t>
            </a:r>
          </a:p>
        </p:txBody>
      </p:sp>
      <p:sp>
        <p:nvSpPr>
          <p:cNvPr id="42" name="Flowchart: Connector 41"/>
          <p:cNvSpPr/>
          <p:nvPr/>
        </p:nvSpPr>
        <p:spPr>
          <a:xfrm>
            <a:off x="4461642" y="3654699"/>
            <a:ext cx="210312" cy="210312"/>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1" name="Flowchart: Connector 40"/>
          <p:cNvSpPr/>
          <p:nvPr/>
        </p:nvSpPr>
        <p:spPr>
          <a:xfrm>
            <a:off x="4375975" y="3726103"/>
            <a:ext cx="210312" cy="210312"/>
          </a:xfrm>
          <a:prstGeom prst="flowChartConnector">
            <a:avLst/>
          </a:prstGeom>
          <a:solidFill>
            <a:srgbClr val="F6AB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1552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par>
                                <p:cTn id="17" presetID="2" presetClass="exit" presetSubtype="4" fill="hold" grpId="1" nodeType="withEffect">
                                  <p:stCondLst>
                                    <p:cond delay="0"/>
                                  </p:stCondLst>
                                  <p:childTnLst>
                                    <p:anim calcmode="lin" valueType="num">
                                      <p:cBhvr additive="base">
                                        <p:cTn id="18" dur="500"/>
                                        <p:tgtEl>
                                          <p:spTgt spid="39"/>
                                        </p:tgtEl>
                                        <p:attrNameLst>
                                          <p:attrName>ppt_x</p:attrName>
                                        </p:attrNameLst>
                                      </p:cBhvr>
                                      <p:tavLst>
                                        <p:tav tm="0">
                                          <p:val>
                                            <p:strVal val="ppt_x"/>
                                          </p:val>
                                        </p:tav>
                                        <p:tav tm="100000">
                                          <p:val>
                                            <p:strVal val="ppt_x"/>
                                          </p:val>
                                        </p:tav>
                                      </p:tavLst>
                                    </p:anim>
                                    <p:anim calcmode="lin" valueType="num">
                                      <p:cBhvr additive="base">
                                        <p:cTn id="19" dur="500"/>
                                        <p:tgtEl>
                                          <p:spTgt spid="39"/>
                                        </p:tgtEl>
                                        <p:attrNameLst>
                                          <p:attrName>ppt_y</p:attrName>
                                        </p:attrNameLst>
                                      </p:cBhvr>
                                      <p:tavLst>
                                        <p:tav tm="0">
                                          <p:val>
                                            <p:strVal val="ppt_y"/>
                                          </p:val>
                                        </p:tav>
                                        <p:tav tm="100000">
                                          <p:val>
                                            <p:strVal val="1+ppt_h/2"/>
                                          </p:val>
                                        </p:tav>
                                      </p:tavLst>
                                    </p:anim>
                                    <p:set>
                                      <p:cBhvr>
                                        <p:cTn id="20" dur="1" fill="hold">
                                          <p:stCondLst>
                                            <p:cond delay="499"/>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par>
                                <p:cTn id="29" presetID="26"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80">
                                          <p:stCondLst>
                                            <p:cond delay="0"/>
                                          </p:stCondLst>
                                        </p:cTn>
                                        <p:tgtEl>
                                          <p:spTgt spid="42"/>
                                        </p:tgtEl>
                                      </p:cBhvr>
                                    </p:animEffect>
                                    <p:anim calcmode="lin" valueType="num">
                                      <p:cBhvr>
                                        <p:cTn id="3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37" dur="26">
                                          <p:stCondLst>
                                            <p:cond delay="650"/>
                                          </p:stCondLst>
                                        </p:cTn>
                                        <p:tgtEl>
                                          <p:spTgt spid="42"/>
                                        </p:tgtEl>
                                      </p:cBhvr>
                                      <p:to x="100000" y="60000"/>
                                    </p:animScale>
                                    <p:animScale>
                                      <p:cBhvr>
                                        <p:cTn id="38" dur="166" decel="50000">
                                          <p:stCondLst>
                                            <p:cond delay="676"/>
                                          </p:stCondLst>
                                        </p:cTn>
                                        <p:tgtEl>
                                          <p:spTgt spid="42"/>
                                        </p:tgtEl>
                                      </p:cBhvr>
                                      <p:to x="100000" y="100000"/>
                                    </p:animScale>
                                    <p:animScale>
                                      <p:cBhvr>
                                        <p:cTn id="39" dur="26">
                                          <p:stCondLst>
                                            <p:cond delay="1312"/>
                                          </p:stCondLst>
                                        </p:cTn>
                                        <p:tgtEl>
                                          <p:spTgt spid="42"/>
                                        </p:tgtEl>
                                      </p:cBhvr>
                                      <p:to x="100000" y="80000"/>
                                    </p:animScale>
                                    <p:animScale>
                                      <p:cBhvr>
                                        <p:cTn id="40" dur="166" decel="50000">
                                          <p:stCondLst>
                                            <p:cond delay="1338"/>
                                          </p:stCondLst>
                                        </p:cTn>
                                        <p:tgtEl>
                                          <p:spTgt spid="42"/>
                                        </p:tgtEl>
                                      </p:cBhvr>
                                      <p:to x="100000" y="100000"/>
                                    </p:animScale>
                                    <p:animScale>
                                      <p:cBhvr>
                                        <p:cTn id="41" dur="26">
                                          <p:stCondLst>
                                            <p:cond delay="1642"/>
                                          </p:stCondLst>
                                        </p:cTn>
                                        <p:tgtEl>
                                          <p:spTgt spid="42"/>
                                        </p:tgtEl>
                                      </p:cBhvr>
                                      <p:to x="100000" y="90000"/>
                                    </p:animScale>
                                    <p:animScale>
                                      <p:cBhvr>
                                        <p:cTn id="42" dur="166" decel="50000">
                                          <p:stCondLst>
                                            <p:cond delay="1668"/>
                                          </p:stCondLst>
                                        </p:cTn>
                                        <p:tgtEl>
                                          <p:spTgt spid="42"/>
                                        </p:tgtEl>
                                      </p:cBhvr>
                                      <p:to x="100000" y="100000"/>
                                    </p:animScale>
                                    <p:animScale>
                                      <p:cBhvr>
                                        <p:cTn id="43" dur="26">
                                          <p:stCondLst>
                                            <p:cond delay="1808"/>
                                          </p:stCondLst>
                                        </p:cTn>
                                        <p:tgtEl>
                                          <p:spTgt spid="42"/>
                                        </p:tgtEl>
                                      </p:cBhvr>
                                      <p:to x="100000" y="95000"/>
                                    </p:animScale>
                                    <p:animScale>
                                      <p:cBhvr>
                                        <p:cTn id="44" dur="166" decel="50000">
                                          <p:stCondLst>
                                            <p:cond delay="1834"/>
                                          </p:stCondLst>
                                        </p:cTn>
                                        <p:tgtEl>
                                          <p:spTgt spid="42"/>
                                        </p:tgtEl>
                                      </p:cBhvr>
                                      <p:to x="100000" y="100000"/>
                                    </p:animScale>
                                  </p:childTnLst>
                                </p:cTn>
                              </p:par>
                            </p:childTnLst>
                          </p:cTn>
                        </p:par>
                        <p:par>
                          <p:cTn id="45" fill="hold">
                            <p:stCondLst>
                              <p:cond delay="2000"/>
                            </p:stCondLst>
                            <p:childTnLst>
                              <p:par>
                                <p:cTn id="46" presetID="1" presetClass="exit" presetSubtype="0" fill="hold" grpId="0" nodeType="afterEffect">
                                  <p:stCondLst>
                                    <p:cond delay="0"/>
                                  </p:stCondLst>
                                  <p:childTnLst>
                                    <p:set>
                                      <p:cBhvr>
                                        <p:cTn id="47" dur="1" fill="hold">
                                          <p:stCondLst>
                                            <p:cond delay="0"/>
                                          </p:stCondLst>
                                        </p:cTn>
                                        <p:tgtEl>
                                          <p:spTgt spid="3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heel(1)">
                                      <p:cBhvr>
                                        <p:cTn id="52" dur="20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randombar(horizontal)">
                                      <p:cBhvr>
                                        <p:cTn id="55" dur="500"/>
                                        <p:tgtEl>
                                          <p:spTgt spid="38"/>
                                        </p:tgtEl>
                                      </p:cBhvr>
                                    </p:animEffect>
                                  </p:childTnLst>
                                </p:cTn>
                              </p:par>
                              <p:par>
                                <p:cTn id="56" presetID="26"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down)">
                                      <p:cBhvr>
                                        <p:cTn id="58" dur="580">
                                          <p:stCondLst>
                                            <p:cond delay="0"/>
                                          </p:stCondLst>
                                        </p:cTn>
                                        <p:tgtEl>
                                          <p:spTgt spid="41"/>
                                        </p:tgtEl>
                                      </p:cBhvr>
                                    </p:animEffect>
                                    <p:anim calcmode="lin" valueType="num">
                                      <p:cBhvr>
                                        <p:cTn id="5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64" dur="26">
                                          <p:stCondLst>
                                            <p:cond delay="650"/>
                                          </p:stCondLst>
                                        </p:cTn>
                                        <p:tgtEl>
                                          <p:spTgt spid="41"/>
                                        </p:tgtEl>
                                      </p:cBhvr>
                                      <p:to x="100000" y="60000"/>
                                    </p:animScale>
                                    <p:animScale>
                                      <p:cBhvr>
                                        <p:cTn id="65" dur="166" decel="50000">
                                          <p:stCondLst>
                                            <p:cond delay="676"/>
                                          </p:stCondLst>
                                        </p:cTn>
                                        <p:tgtEl>
                                          <p:spTgt spid="41"/>
                                        </p:tgtEl>
                                      </p:cBhvr>
                                      <p:to x="100000" y="100000"/>
                                    </p:animScale>
                                    <p:animScale>
                                      <p:cBhvr>
                                        <p:cTn id="66" dur="26">
                                          <p:stCondLst>
                                            <p:cond delay="1312"/>
                                          </p:stCondLst>
                                        </p:cTn>
                                        <p:tgtEl>
                                          <p:spTgt spid="41"/>
                                        </p:tgtEl>
                                      </p:cBhvr>
                                      <p:to x="100000" y="80000"/>
                                    </p:animScale>
                                    <p:animScale>
                                      <p:cBhvr>
                                        <p:cTn id="67" dur="166" decel="50000">
                                          <p:stCondLst>
                                            <p:cond delay="1338"/>
                                          </p:stCondLst>
                                        </p:cTn>
                                        <p:tgtEl>
                                          <p:spTgt spid="41"/>
                                        </p:tgtEl>
                                      </p:cBhvr>
                                      <p:to x="100000" y="100000"/>
                                    </p:animScale>
                                    <p:animScale>
                                      <p:cBhvr>
                                        <p:cTn id="68" dur="26">
                                          <p:stCondLst>
                                            <p:cond delay="1642"/>
                                          </p:stCondLst>
                                        </p:cTn>
                                        <p:tgtEl>
                                          <p:spTgt spid="41"/>
                                        </p:tgtEl>
                                      </p:cBhvr>
                                      <p:to x="100000" y="90000"/>
                                    </p:animScale>
                                    <p:animScale>
                                      <p:cBhvr>
                                        <p:cTn id="69" dur="166" decel="50000">
                                          <p:stCondLst>
                                            <p:cond delay="1668"/>
                                          </p:stCondLst>
                                        </p:cTn>
                                        <p:tgtEl>
                                          <p:spTgt spid="41"/>
                                        </p:tgtEl>
                                      </p:cBhvr>
                                      <p:to x="100000" y="100000"/>
                                    </p:animScale>
                                    <p:animScale>
                                      <p:cBhvr>
                                        <p:cTn id="70" dur="26">
                                          <p:stCondLst>
                                            <p:cond delay="1808"/>
                                          </p:stCondLst>
                                        </p:cTn>
                                        <p:tgtEl>
                                          <p:spTgt spid="41"/>
                                        </p:tgtEl>
                                      </p:cBhvr>
                                      <p:to x="100000" y="95000"/>
                                    </p:animScale>
                                    <p:animScale>
                                      <p:cBhvr>
                                        <p:cTn id="71"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 grpId="0" animBg="1"/>
      <p:bldP spid="34" grpId="0" animBg="1"/>
      <p:bldP spid="37" grpId="0"/>
      <p:bldP spid="38" grpId="0"/>
      <p:bldP spid="39" grpId="0"/>
      <p:bldP spid="39" grpId="1"/>
      <p:bldP spid="42" grpId="0" animBg="1"/>
      <p:bldP spid="4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latin typeface="Cambria" panose="02040503050406030204" pitchFamily="18" charset="0"/>
                <a:cs typeface="Calibri"/>
              </a:rPr>
              <a:t>Non-</a:t>
            </a:r>
            <a:r>
              <a:rPr lang="en-US" spc="-40" dirty="0" err="1">
                <a:latin typeface="Cambria" panose="02040503050406030204" pitchFamily="18" charset="0"/>
                <a:cs typeface="Calibri"/>
              </a:rPr>
              <a:t>geocentricity</a:t>
            </a:r>
            <a:r>
              <a:rPr lang="en-US" spc="-40" dirty="0">
                <a:latin typeface="Cambria" panose="02040503050406030204" pitchFamily="18" charset="0"/>
                <a:cs typeface="Calibri"/>
              </a:rPr>
              <a:t> of </a:t>
            </a:r>
            <a:r>
              <a:rPr dirty="0">
                <a:latin typeface="Cambria" panose="02040503050406030204" pitchFamily="18" charset="0"/>
                <a:cs typeface="Calibri"/>
              </a:rPr>
              <a:t>NAD83</a:t>
            </a:r>
          </a:p>
        </p:txBody>
      </p:sp>
      <p:sp>
        <p:nvSpPr>
          <p:cNvPr id="37" name="Text Box 19"/>
          <p:cNvSpPr txBox="1">
            <a:spLocks noChangeArrowheads="1"/>
          </p:cNvSpPr>
          <p:nvPr/>
        </p:nvSpPr>
        <p:spPr bwMode="auto">
          <a:xfrm>
            <a:off x="6375714" y="1565641"/>
            <a:ext cx="225012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ITRF2020</a:t>
            </a:r>
          </a:p>
        </p:txBody>
      </p:sp>
      <p:sp>
        <p:nvSpPr>
          <p:cNvPr id="38" name="Text Box 19"/>
          <p:cNvSpPr txBox="1">
            <a:spLocks noChangeArrowheads="1"/>
          </p:cNvSpPr>
          <p:nvPr/>
        </p:nvSpPr>
        <p:spPr bwMode="auto">
          <a:xfrm>
            <a:off x="1073325" y="5501975"/>
            <a:ext cx="158097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p:txBody>
      </p:sp>
      <p:grpSp>
        <p:nvGrpSpPr>
          <p:cNvPr id="3" name="Group 2"/>
          <p:cNvGrpSpPr/>
          <p:nvPr/>
        </p:nvGrpSpPr>
        <p:grpSpPr>
          <a:xfrm>
            <a:off x="1804688" y="232665"/>
            <a:ext cx="7085312" cy="5931889"/>
            <a:chOff x="1804688" y="232665"/>
            <a:chExt cx="7085312" cy="5931889"/>
          </a:xfrm>
        </p:grpSpPr>
        <p:sp>
          <p:nvSpPr>
            <p:cNvPr id="36" name="Text Box 16"/>
            <p:cNvSpPr txBox="1">
              <a:spLocks noChangeArrowheads="1"/>
            </p:cNvSpPr>
            <p:nvPr/>
          </p:nvSpPr>
          <p:spPr bwMode="auto">
            <a:xfrm>
              <a:off x="3611572" y="3302174"/>
              <a:ext cx="1936814" cy="1077218"/>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GRS80 ellipsoid</a:t>
              </a: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804688" y="232665"/>
              <a:ext cx="7085312" cy="5931889"/>
            </a:xfrm>
            <a:prstGeom prst="rect">
              <a:avLst/>
            </a:prstGeom>
          </p:spPr>
        </p:pic>
        <p:sp>
          <p:nvSpPr>
            <p:cNvPr id="35" name="Oval 34"/>
            <p:cNvSpPr/>
            <p:nvPr/>
          </p:nvSpPr>
          <p:spPr>
            <a:xfrm>
              <a:off x="2002536" y="1596419"/>
              <a:ext cx="5154886" cy="4336328"/>
            </a:xfrm>
            <a:prstGeom prst="ellipse">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1998980" y="1596419"/>
              <a:ext cx="5154886" cy="4336328"/>
            </a:xfrm>
            <a:prstGeom prst="ellipse">
              <a:avLst/>
            </a:prstGeom>
            <a:noFill/>
            <a:ln w="825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917700" y="1672619"/>
              <a:ext cx="5154886" cy="4336328"/>
            </a:xfrm>
            <a:prstGeom prst="ellipse">
              <a:avLst/>
            </a:prstGeom>
            <a:noFill/>
            <a:ln w="7620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TextBox 25"/>
            <p:cNvSpPr txBox="1"/>
            <p:nvPr/>
          </p:nvSpPr>
          <p:spPr bwMode="auto">
            <a:xfrm>
              <a:off x="4329186" y="3190468"/>
              <a:ext cx="914400" cy="1107996"/>
            </a:xfrm>
            <a:prstGeom prst="rect">
              <a:avLst/>
            </a:prstGeom>
            <a:noFill/>
            <a:ln w="9525">
              <a:noFill/>
              <a:miter lim="800000"/>
              <a:headEnd/>
              <a:tailEnd/>
            </a:ln>
          </p:spPr>
          <p:txBody>
            <a:bodyPr wrap="square" rtlCol="0">
              <a:spAutoFit/>
            </a:bodyPr>
            <a:lstStyle/>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p>
          </p:txBody>
        </p:sp>
        <p:sp>
          <p:nvSpPr>
            <p:cNvPr id="40" name="TextBox 39"/>
            <p:cNvSpPr txBox="1"/>
            <p:nvPr/>
          </p:nvSpPr>
          <p:spPr bwMode="auto">
            <a:xfrm>
              <a:off x="4242816" y="3264408"/>
              <a:ext cx="914400" cy="1107996"/>
            </a:xfrm>
            <a:prstGeom prst="rect">
              <a:avLst/>
            </a:prstGeom>
            <a:noFill/>
            <a:ln w="9525">
              <a:noFill/>
              <a:miter lim="800000"/>
              <a:headEnd/>
              <a:tailEnd/>
            </a:ln>
          </p:spPr>
          <p:txBody>
            <a:bodyPr wrap="square" rtlCol="0">
              <a:spAutoFit/>
            </a:bodyPr>
            <a:lstStyle/>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600" b="0"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mn-cs"/>
                </a:rPr>
                <a:t> </a:t>
              </a:r>
            </a:p>
          </p:txBody>
        </p:sp>
      </p:grpSp>
    </p:spTree>
    <p:extLst>
      <p:ext uri="{BB962C8B-B14F-4D97-AF65-F5344CB8AC3E}">
        <p14:creationId xmlns:p14="http://schemas.microsoft.com/office/powerpoint/2010/main" val="3648812684"/>
      </p:ext>
    </p:extLst>
  </p:cSld>
  <p:clrMapOvr>
    <a:masterClrMapping/>
  </p:clrMapOvr>
  <mc:AlternateContent xmlns:mc="http://schemas.openxmlformats.org/markup-compatibility/2006" xmlns:p14="http://schemas.microsoft.com/office/powerpoint/2010/main">
    <mc:Choice Requires="p14">
      <p:transition spd="med" p14:dur="700" advClick="0" advTm="4500">
        <p:fade/>
      </p:transition>
    </mc:Choice>
    <mc:Fallback xmlns="">
      <p:transition spd="med"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22222E-6 4.81481E-6 L -0.29444 0.37037 " pathEditMode="relative" rAng="0" ptsTypes="AA">
                                      <p:cBhvr>
                                        <p:cTn id="6" dur="2000" fill="hold"/>
                                        <p:tgtEl>
                                          <p:spTgt spid="3"/>
                                        </p:tgtEl>
                                        <p:attrNameLst>
                                          <p:attrName>ppt_x</p:attrName>
                                          <p:attrName>ppt_y</p:attrName>
                                        </p:attrNameLst>
                                      </p:cBhvr>
                                      <p:rCtr x="-14722" y="18519"/>
                                    </p:animMotion>
                                  </p:childTnLst>
                                </p:cTn>
                              </p:par>
                              <p:par>
                                <p:cTn id="7" presetID="10" presetClass="exit" presetSubtype="0" fill="hold" grpId="0" nodeType="withEffect">
                                  <p:stCondLst>
                                    <p:cond delay="0"/>
                                  </p:stCondLst>
                                  <p:childTnLst>
                                    <p:animEffect transition="out" filter="fade">
                                      <p:cBhvr>
                                        <p:cTn id="8" dur="500"/>
                                        <p:tgtEl>
                                          <p:spTgt spid="37"/>
                                        </p:tgtEl>
                                      </p:cBhvr>
                                    </p:animEffect>
                                    <p:set>
                                      <p:cBhvr>
                                        <p:cTn id="9" dur="1" fill="hold">
                                          <p:stCondLst>
                                            <p:cond delay="499"/>
                                          </p:stCondLst>
                                        </p:cTn>
                                        <p:tgtEl>
                                          <p:spTgt spid="37"/>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par>
                          <p:cTn id="13" fill="hold">
                            <p:stCondLst>
                              <p:cond delay="2000"/>
                            </p:stCondLst>
                            <p:childTnLst>
                              <p:par>
                                <p:cTn id="14" presetID="6" presetClass="emph" presetSubtype="0" fill="hold" nodeType="afterEffect">
                                  <p:stCondLst>
                                    <p:cond delay="0"/>
                                  </p:stCondLst>
                                  <p:childTnLst>
                                    <p:animScale>
                                      <p:cBhvr>
                                        <p:cTn id="15" dur="2000" fill="hold"/>
                                        <p:tgtEl>
                                          <p:spTgt spid="3"/>
                                        </p:tgtEl>
                                      </p:cBhvr>
                                      <p:by x="280000" y="2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latin typeface="Cambria" panose="02040503050406030204" pitchFamily="18" charset="0"/>
                <a:ea typeface="Cambria" panose="02040503050406030204" pitchFamily="18" charset="0"/>
                <a:cs typeface="Calibri"/>
              </a:rPr>
              <a:t>Non-</a:t>
            </a:r>
            <a:r>
              <a:rPr lang="en-US" spc="-40" dirty="0" err="1">
                <a:latin typeface="Cambria" panose="02040503050406030204" pitchFamily="18" charset="0"/>
                <a:ea typeface="Cambria" panose="02040503050406030204" pitchFamily="18" charset="0"/>
                <a:cs typeface="Calibri"/>
              </a:rPr>
              <a:t>geocentricity</a:t>
            </a:r>
            <a:r>
              <a:rPr lang="en-US" spc="-40" dirty="0">
                <a:latin typeface="Cambria" panose="02040503050406030204" pitchFamily="18" charset="0"/>
                <a:ea typeface="Cambria" panose="02040503050406030204" pitchFamily="18" charset="0"/>
                <a:cs typeface="Calibri"/>
              </a:rPr>
              <a:t> of </a:t>
            </a:r>
            <a:r>
              <a:rPr dirty="0">
                <a:latin typeface="Cambria" panose="02040503050406030204" pitchFamily="18" charset="0"/>
                <a:ea typeface="Cambria" panose="02040503050406030204" pitchFamily="18" charset="0"/>
                <a:cs typeface="Calibri"/>
              </a:rPr>
              <a:t>NAD83</a:t>
            </a:r>
          </a:p>
        </p:txBody>
      </p:sp>
      <p:sp>
        <p:nvSpPr>
          <p:cNvPr id="5" name="Line 3"/>
          <p:cNvSpPr>
            <a:spLocks noChangeShapeType="1"/>
          </p:cNvSpPr>
          <p:nvPr/>
        </p:nvSpPr>
        <p:spPr bwMode="auto">
          <a:xfrm flipV="1">
            <a:off x="1568142" y="1942919"/>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Line 4"/>
          <p:cNvSpPr>
            <a:spLocks noChangeShapeType="1"/>
          </p:cNvSpPr>
          <p:nvPr/>
        </p:nvSpPr>
        <p:spPr bwMode="auto">
          <a:xfrm>
            <a:off x="1360975" y="5317171"/>
            <a:ext cx="4819251"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Line 6"/>
          <p:cNvSpPr>
            <a:spLocks noChangeShapeType="1"/>
          </p:cNvSpPr>
          <p:nvPr/>
        </p:nvSpPr>
        <p:spPr bwMode="auto">
          <a:xfrm flipV="1">
            <a:off x="2691002" y="1354341"/>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Line 7"/>
          <p:cNvSpPr>
            <a:spLocks noChangeShapeType="1"/>
          </p:cNvSpPr>
          <p:nvPr/>
        </p:nvSpPr>
        <p:spPr bwMode="auto">
          <a:xfrm>
            <a:off x="2483836" y="4729888"/>
            <a:ext cx="4820547"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Line 11"/>
          <p:cNvSpPr>
            <a:spLocks noChangeShapeType="1"/>
          </p:cNvSpPr>
          <p:nvPr/>
        </p:nvSpPr>
        <p:spPr bwMode="auto">
          <a:xfrm flipV="1">
            <a:off x="5760909" y="1681926"/>
            <a:ext cx="510219" cy="795042"/>
          </a:xfrm>
          <a:prstGeom prst="line">
            <a:avLst/>
          </a:prstGeom>
          <a:noFill/>
          <a:ln w="28575">
            <a:solidFill>
              <a:schemeClr val="bg1">
                <a:lumMod val="50000"/>
              </a:schemeClr>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2"/>
          <p:cNvSpPr>
            <a:spLocks/>
          </p:cNvSpPr>
          <p:nvPr/>
        </p:nvSpPr>
        <p:spPr bwMode="auto">
          <a:xfrm>
            <a:off x="5010328" y="3147523"/>
            <a:ext cx="99699" cy="205646"/>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13"/>
          <p:cNvSpPr>
            <a:spLocks/>
          </p:cNvSpPr>
          <p:nvPr/>
        </p:nvSpPr>
        <p:spPr bwMode="auto">
          <a:xfrm>
            <a:off x="5845141" y="2364288"/>
            <a:ext cx="98405" cy="186451"/>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Freeform 14"/>
          <p:cNvSpPr>
            <a:spLocks/>
          </p:cNvSpPr>
          <p:nvPr/>
        </p:nvSpPr>
        <p:spPr bwMode="auto">
          <a:xfrm>
            <a:off x="5243058" y="1478644"/>
            <a:ext cx="1613323" cy="947795"/>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 Box 16"/>
          <p:cNvSpPr txBox="1">
            <a:spLocks noChangeArrowheads="1"/>
          </p:cNvSpPr>
          <p:nvPr/>
        </p:nvSpPr>
        <p:spPr bwMode="auto">
          <a:xfrm>
            <a:off x="2150265" y="5551505"/>
            <a:ext cx="2309108" cy="523220"/>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~2.2 meters</a:t>
            </a:r>
          </a:p>
        </p:txBody>
      </p:sp>
      <p:sp>
        <p:nvSpPr>
          <p:cNvPr id="19" name="Text Box 17"/>
          <p:cNvSpPr txBox="1">
            <a:spLocks noChangeArrowheads="1"/>
          </p:cNvSpPr>
          <p:nvPr/>
        </p:nvSpPr>
        <p:spPr bwMode="auto">
          <a:xfrm>
            <a:off x="69268" y="3451752"/>
            <a:ext cx="1169487"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origin</a:t>
            </a:r>
          </a:p>
        </p:txBody>
      </p:sp>
      <p:sp>
        <p:nvSpPr>
          <p:cNvPr id="21" name="Text Box 19"/>
          <p:cNvSpPr txBox="1">
            <a:spLocks noChangeArrowheads="1"/>
          </p:cNvSpPr>
          <p:nvPr/>
        </p:nvSpPr>
        <p:spPr bwMode="auto">
          <a:xfrm>
            <a:off x="3088236" y="3451256"/>
            <a:ext cx="1676342" cy="830997"/>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ITRF2020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origin</a:t>
            </a:r>
          </a:p>
        </p:txBody>
      </p:sp>
      <p:sp>
        <p:nvSpPr>
          <p:cNvPr id="23" name="Line 21"/>
          <p:cNvSpPr>
            <a:spLocks noChangeShapeType="1"/>
          </p:cNvSpPr>
          <p:nvPr/>
        </p:nvSpPr>
        <p:spPr bwMode="auto">
          <a:xfrm>
            <a:off x="1068913" y="4195969"/>
            <a:ext cx="421064" cy="1002208"/>
          </a:xfrm>
          <a:prstGeom prst="line">
            <a:avLst/>
          </a:prstGeom>
          <a:noFill/>
          <a:ln w="38100">
            <a:solidFill>
              <a:srgbClr val="F6AB16"/>
            </a:solidFill>
            <a:round/>
            <a:headEnd/>
            <a:tailEnd type="triangle" w="lg" len="lg"/>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Line 22"/>
          <p:cNvSpPr>
            <a:spLocks noChangeShapeType="1"/>
          </p:cNvSpPr>
          <p:nvPr/>
        </p:nvSpPr>
        <p:spPr bwMode="auto">
          <a:xfrm flipH="1">
            <a:off x="2769168" y="4142606"/>
            <a:ext cx="682691" cy="510535"/>
          </a:xfrm>
          <a:prstGeom prst="line">
            <a:avLst/>
          </a:prstGeom>
          <a:noFill/>
          <a:ln w="38100">
            <a:solidFill>
              <a:srgbClr val="00B0F0"/>
            </a:solidFill>
            <a:round/>
            <a:headEnd/>
            <a:tailEnd type="triangle" w="lg" len="lg"/>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Text Box 23"/>
          <p:cNvSpPr txBox="1">
            <a:spLocks noChangeArrowheads="1"/>
          </p:cNvSpPr>
          <p:nvPr/>
        </p:nvSpPr>
        <p:spPr bwMode="auto">
          <a:xfrm>
            <a:off x="6957556" y="1060243"/>
            <a:ext cx="1064715"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Earth’s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Surface</a:t>
            </a:r>
          </a:p>
        </p:txBody>
      </p:sp>
      <p:sp>
        <p:nvSpPr>
          <p:cNvPr id="27" name="Text Box 25"/>
          <p:cNvSpPr txBox="1">
            <a:spLocks noChangeArrowheads="1"/>
          </p:cNvSpPr>
          <p:nvPr/>
        </p:nvSpPr>
        <p:spPr bwMode="auto">
          <a:xfrm>
            <a:off x="5148241" y="2793174"/>
            <a:ext cx="612668"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83</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28" name="Text Box 26"/>
          <p:cNvSpPr txBox="1">
            <a:spLocks noChangeArrowheads="1"/>
          </p:cNvSpPr>
          <p:nvPr/>
        </p:nvSpPr>
        <p:spPr bwMode="auto">
          <a:xfrm>
            <a:off x="5931662" y="1991965"/>
            <a:ext cx="612668"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14</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31" name="Text Box 19"/>
          <p:cNvSpPr txBox="1">
            <a:spLocks noChangeArrowheads="1"/>
          </p:cNvSpPr>
          <p:nvPr/>
        </p:nvSpPr>
        <p:spPr bwMode="auto">
          <a:xfrm>
            <a:off x="7218513" y="5623592"/>
            <a:ext cx="1414170"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GRS80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ellipsoid</a:t>
            </a:r>
          </a:p>
        </p:txBody>
      </p:sp>
      <p:sp>
        <p:nvSpPr>
          <p:cNvPr id="32" name="Line 21"/>
          <p:cNvSpPr>
            <a:spLocks noChangeShapeType="1"/>
          </p:cNvSpPr>
          <p:nvPr/>
        </p:nvSpPr>
        <p:spPr bwMode="auto">
          <a:xfrm flipH="1" flipV="1">
            <a:off x="6062360" y="5177524"/>
            <a:ext cx="1336660" cy="624462"/>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Line 21"/>
          <p:cNvSpPr>
            <a:spLocks noChangeShapeType="1"/>
          </p:cNvSpPr>
          <p:nvPr/>
        </p:nvSpPr>
        <p:spPr bwMode="auto">
          <a:xfrm flipH="1" flipV="1">
            <a:off x="7105649" y="4767263"/>
            <a:ext cx="381378" cy="940117"/>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Line 22"/>
          <p:cNvSpPr>
            <a:spLocks noChangeShapeType="1"/>
          </p:cNvSpPr>
          <p:nvPr/>
        </p:nvSpPr>
        <p:spPr bwMode="auto">
          <a:xfrm flipH="1">
            <a:off x="6577185" y="1466990"/>
            <a:ext cx="418005" cy="398796"/>
          </a:xfrm>
          <a:prstGeom prst="line">
            <a:avLst/>
          </a:prstGeom>
          <a:noFill/>
          <a:ln w="38100">
            <a:solidFill>
              <a:srgbClr val="00B050"/>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rc 8"/>
          <p:cNvSpPr>
            <a:spLocks/>
          </p:cNvSpPr>
          <p:nvPr/>
        </p:nvSpPr>
        <p:spPr bwMode="auto">
          <a:xfrm>
            <a:off x="2691002" y="1589995"/>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B0F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Line 10"/>
          <p:cNvSpPr>
            <a:spLocks noChangeShapeType="1"/>
          </p:cNvSpPr>
          <p:nvPr/>
        </p:nvSpPr>
        <p:spPr bwMode="auto">
          <a:xfrm flipV="1">
            <a:off x="4904581" y="1681926"/>
            <a:ext cx="1366549" cy="1568746"/>
          </a:xfrm>
          <a:prstGeom prst="line">
            <a:avLst/>
          </a:prstGeom>
          <a:noFill/>
          <a:ln w="28575">
            <a:solidFill>
              <a:schemeClr val="bg1">
                <a:lumMod val="50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Arc 5"/>
          <p:cNvSpPr>
            <a:spLocks noChangeAspect="1"/>
          </p:cNvSpPr>
          <p:nvPr/>
        </p:nvSpPr>
        <p:spPr bwMode="auto">
          <a:xfrm>
            <a:off x="1568142" y="2178574"/>
            <a:ext cx="4406210" cy="313859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F6AB16"/>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lowchart: Connector 2"/>
          <p:cNvSpPr/>
          <p:nvPr/>
        </p:nvSpPr>
        <p:spPr>
          <a:xfrm>
            <a:off x="6212736" y="1588870"/>
            <a:ext cx="137160" cy="137160"/>
          </a:xfrm>
          <a:prstGeom prst="flowChartConnector">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Line 21"/>
          <p:cNvSpPr>
            <a:spLocks noChangeShapeType="1"/>
          </p:cNvSpPr>
          <p:nvPr/>
        </p:nvSpPr>
        <p:spPr bwMode="auto">
          <a:xfrm flipH="1" flipV="1">
            <a:off x="2238273" y="5078820"/>
            <a:ext cx="357862" cy="544772"/>
          </a:xfrm>
          <a:prstGeom prst="line">
            <a:avLst/>
          </a:prstGeom>
          <a:noFill/>
          <a:ln w="19050">
            <a:solidFill>
              <a:schemeClr val="tx1"/>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7" name="Flowchart: Connector 46"/>
          <p:cNvSpPr/>
          <p:nvPr/>
        </p:nvSpPr>
        <p:spPr>
          <a:xfrm>
            <a:off x="1466146" y="5212015"/>
            <a:ext cx="210312" cy="210312"/>
          </a:xfrm>
          <a:prstGeom prst="flowChartConnector">
            <a:avLst/>
          </a:prstGeom>
          <a:solidFill>
            <a:srgbClr val="F6AB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Flowchart: Connector 47"/>
          <p:cNvSpPr/>
          <p:nvPr/>
        </p:nvSpPr>
        <p:spPr>
          <a:xfrm>
            <a:off x="2583627" y="4624733"/>
            <a:ext cx="210312" cy="210312"/>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1" name="AutoShape 9"/>
          <p:cNvCxnSpPr>
            <a:cxnSpLocks noChangeShapeType="1"/>
          </p:cNvCxnSpPr>
          <p:nvPr/>
        </p:nvCxnSpPr>
        <p:spPr bwMode="auto">
          <a:xfrm flipV="1">
            <a:off x="1574461" y="4727805"/>
            <a:ext cx="1116541" cy="603206"/>
          </a:xfrm>
          <a:prstGeom prst="straightConnector1">
            <a:avLst/>
          </a:prstGeom>
          <a:noFill/>
          <a:ln w="44450" cmpd="sng">
            <a:solidFill>
              <a:srgbClr val="C00000"/>
            </a:solidFill>
            <a:prstDash val="solid"/>
            <a:round/>
            <a:headEnd type="triangle" w="lg" len="med"/>
            <a:tailEnd type="triangle" w="lg" len="med"/>
          </a:ln>
        </p:spPr>
      </p:cxnSp>
    </p:spTree>
    <p:extLst>
      <p:ext uri="{BB962C8B-B14F-4D97-AF65-F5344CB8AC3E}">
        <p14:creationId xmlns:p14="http://schemas.microsoft.com/office/powerpoint/2010/main" val="1473922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1000" tmFilter="0, 0; .2, .5; .8, .5; 1, 0"/>
                                        <p:tgtEl>
                                          <p:spTgt spid="31"/>
                                        </p:tgtEl>
                                      </p:cBhvr>
                                    </p:animEffect>
                                    <p:animScale>
                                      <p:cBhvr>
                                        <p:cTn id="7" dur="500" autoRev="1" fill="hold"/>
                                        <p:tgtEl>
                                          <p:spTgt spid="31"/>
                                        </p:tgtEl>
                                      </p:cBhvr>
                                      <p:by x="105000" y="105000"/>
                                    </p:animScale>
                                  </p:childTnLst>
                                </p:cTn>
                              </p:par>
                              <p:par>
                                <p:cTn id="8" presetID="26" presetClass="emph" presetSubtype="0" repeatCount="3000" fill="hold" grpId="0" nodeType="withEffect">
                                  <p:stCondLst>
                                    <p:cond delay="0"/>
                                  </p:stCondLst>
                                  <p:childTnLst>
                                    <p:animEffect transition="out" filter="fade">
                                      <p:cBhvr>
                                        <p:cTn id="9" dur="1000" tmFilter="0, 0; .2, .5; .8, .5; 1, 0"/>
                                        <p:tgtEl>
                                          <p:spTgt spid="32"/>
                                        </p:tgtEl>
                                      </p:cBhvr>
                                    </p:animEffect>
                                    <p:animScale>
                                      <p:cBhvr>
                                        <p:cTn id="10" dur="500" autoRev="1" fill="hold"/>
                                        <p:tgtEl>
                                          <p:spTgt spid="32"/>
                                        </p:tgtEl>
                                      </p:cBhvr>
                                      <p:by x="105000" y="105000"/>
                                    </p:animScale>
                                  </p:childTnLst>
                                </p:cTn>
                              </p:par>
                              <p:par>
                                <p:cTn id="11" presetID="26" presetClass="emph" presetSubtype="0" repeatCount="3000" fill="hold" grpId="0" nodeType="withEffect">
                                  <p:stCondLst>
                                    <p:cond delay="0"/>
                                  </p:stCondLst>
                                  <p:childTnLst>
                                    <p:animEffect transition="out" filter="fade">
                                      <p:cBhvr>
                                        <p:cTn id="12" dur="1000" tmFilter="0, 0; .2, .5; .8, .5; 1, 0"/>
                                        <p:tgtEl>
                                          <p:spTgt spid="33"/>
                                        </p:tgtEl>
                                      </p:cBhvr>
                                    </p:animEffect>
                                    <p:animScale>
                                      <p:cBhvr>
                                        <p:cTn id="13" dur="500" autoRev="1" fill="hold"/>
                                        <p:tgtEl>
                                          <p:spTgt spid="3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1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childTnLst>
                          </p:cTn>
                        </p:par>
                        <p:par>
                          <p:cTn id="25" fill="hold">
                            <p:stCondLst>
                              <p:cond delay="1000"/>
                            </p:stCondLst>
                            <p:childTnLst>
                              <p:par>
                                <p:cTn id="26" presetID="26" presetClass="emph" presetSubtype="0" repeatCount="3000" fill="hold" nodeType="afterEffect">
                                  <p:stCondLst>
                                    <p:cond delay="0"/>
                                  </p:stCondLst>
                                  <p:childTnLst>
                                    <p:animEffect transition="out" filter="fade">
                                      <p:cBhvr>
                                        <p:cTn id="27" dur="1000" tmFilter="0, 0; .2, .5; .8, .5; 1, 0"/>
                                        <p:tgtEl>
                                          <p:spTgt spid="11"/>
                                        </p:tgtEl>
                                      </p:cBhvr>
                                    </p:animEffect>
                                    <p:animScale>
                                      <p:cBhvr>
                                        <p:cTn id="28"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p:bldP spid="32" grpId="0" animBg="1"/>
      <p:bldP spid="33" grpId="0" animBg="1"/>
      <p:bldP spid="3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Line 11"/>
          <p:cNvSpPr>
            <a:spLocks noChangeShapeType="1"/>
          </p:cNvSpPr>
          <p:nvPr/>
        </p:nvSpPr>
        <p:spPr bwMode="auto">
          <a:xfrm flipV="1">
            <a:off x="5760909" y="1681926"/>
            <a:ext cx="510219" cy="795042"/>
          </a:xfrm>
          <a:prstGeom prst="line">
            <a:avLst/>
          </a:prstGeom>
          <a:noFill/>
          <a:ln w="28575">
            <a:solidFill>
              <a:schemeClr val="bg1">
                <a:lumMod val="50000"/>
              </a:schemeClr>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13"/>
          <p:cNvSpPr>
            <a:spLocks/>
          </p:cNvSpPr>
          <p:nvPr/>
        </p:nvSpPr>
        <p:spPr bwMode="auto">
          <a:xfrm>
            <a:off x="5845141" y="2364288"/>
            <a:ext cx="98405" cy="186451"/>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rc 8"/>
          <p:cNvSpPr>
            <a:spLocks/>
          </p:cNvSpPr>
          <p:nvPr/>
        </p:nvSpPr>
        <p:spPr bwMode="auto">
          <a:xfrm>
            <a:off x="2691002" y="1589995"/>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B0F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7" name="Arc 8"/>
          <p:cNvSpPr>
            <a:spLocks/>
          </p:cNvSpPr>
          <p:nvPr/>
        </p:nvSpPr>
        <p:spPr bwMode="auto">
          <a:xfrm>
            <a:off x="2691002" y="1589347"/>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FF000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Line 6"/>
          <p:cNvSpPr>
            <a:spLocks noChangeShapeType="1"/>
          </p:cNvSpPr>
          <p:nvPr/>
        </p:nvSpPr>
        <p:spPr bwMode="auto">
          <a:xfrm flipV="1">
            <a:off x="2691002" y="1354341"/>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Line 7"/>
          <p:cNvSpPr>
            <a:spLocks noChangeShapeType="1"/>
          </p:cNvSpPr>
          <p:nvPr/>
        </p:nvSpPr>
        <p:spPr bwMode="auto">
          <a:xfrm>
            <a:off x="2483836" y="4729888"/>
            <a:ext cx="4820547"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8" name="Flowchart: Connector 47"/>
          <p:cNvSpPr/>
          <p:nvPr/>
        </p:nvSpPr>
        <p:spPr>
          <a:xfrm>
            <a:off x="2587752" y="4626864"/>
            <a:ext cx="210312" cy="210312"/>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latin typeface="Cambria" panose="02040503050406030204" pitchFamily="18" charset="0"/>
                <a:ea typeface="Cambria" panose="02040503050406030204" pitchFamily="18" charset="0"/>
                <a:cs typeface="Calibri"/>
              </a:rPr>
              <a:t>Non-</a:t>
            </a:r>
            <a:r>
              <a:rPr lang="en-US" spc="-40" dirty="0" err="1">
                <a:latin typeface="Cambria" panose="02040503050406030204" pitchFamily="18" charset="0"/>
                <a:ea typeface="Cambria" panose="02040503050406030204" pitchFamily="18" charset="0"/>
                <a:cs typeface="Calibri"/>
              </a:rPr>
              <a:t>geocentricity</a:t>
            </a:r>
            <a:r>
              <a:rPr lang="en-US" spc="-40" dirty="0">
                <a:latin typeface="Cambria" panose="02040503050406030204" pitchFamily="18" charset="0"/>
                <a:ea typeface="Cambria" panose="02040503050406030204" pitchFamily="18" charset="0"/>
                <a:cs typeface="Calibri"/>
              </a:rPr>
              <a:t> of </a:t>
            </a:r>
            <a:r>
              <a:rPr dirty="0">
                <a:latin typeface="Cambria" panose="02040503050406030204" pitchFamily="18" charset="0"/>
                <a:ea typeface="Cambria" panose="02040503050406030204" pitchFamily="18" charset="0"/>
                <a:cs typeface="Calibri"/>
              </a:rPr>
              <a:t>NAD83</a:t>
            </a:r>
          </a:p>
        </p:txBody>
      </p:sp>
      <p:sp>
        <p:nvSpPr>
          <p:cNvPr id="14" name="Freeform 12"/>
          <p:cNvSpPr>
            <a:spLocks/>
          </p:cNvSpPr>
          <p:nvPr/>
        </p:nvSpPr>
        <p:spPr bwMode="auto">
          <a:xfrm>
            <a:off x="5010328" y="3147523"/>
            <a:ext cx="99699" cy="205646"/>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Freeform 14"/>
          <p:cNvSpPr>
            <a:spLocks/>
          </p:cNvSpPr>
          <p:nvPr/>
        </p:nvSpPr>
        <p:spPr bwMode="auto">
          <a:xfrm>
            <a:off x="5243058" y="1478644"/>
            <a:ext cx="1613323" cy="947795"/>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Text Box 23"/>
          <p:cNvSpPr txBox="1">
            <a:spLocks noChangeArrowheads="1"/>
          </p:cNvSpPr>
          <p:nvPr/>
        </p:nvSpPr>
        <p:spPr bwMode="auto">
          <a:xfrm>
            <a:off x="6957556" y="1060243"/>
            <a:ext cx="1064715"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Earth’s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Surface</a:t>
            </a:r>
          </a:p>
        </p:txBody>
      </p:sp>
      <p:sp>
        <p:nvSpPr>
          <p:cNvPr id="31" name="Text Box 19"/>
          <p:cNvSpPr txBox="1">
            <a:spLocks noChangeArrowheads="1"/>
          </p:cNvSpPr>
          <p:nvPr/>
        </p:nvSpPr>
        <p:spPr bwMode="auto">
          <a:xfrm>
            <a:off x="7218513" y="5623592"/>
            <a:ext cx="1414170"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GRS80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ellipsoid</a:t>
            </a:r>
          </a:p>
        </p:txBody>
      </p:sp>
      <p:sp>
        <p:nvSpPr>
          <p:cNvPr id="32" name="Line 21"/>
          <p:cNvSpPr>
            <a:spLocks noChangeShapeType="1"/>
          </p:cNvSpPr>
          <p:nvPr/>
        </p:nvSpPr>
        <p:spPr bwMode="auto">
          <a:xfrm flipH="1" flipV="1">
            <a:off x="6062360" y="5177524"/>
            <a:ext cx="1336660" cy="624462"/>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Line 22"/>
          <p:cNvSpPr>
            <a:spLocks noChangeShapeType="1"/>
          </p:cNvSpPr>
          <p:nvPr/>
        </p:nvSpPr>
        <p:spPr bwMode="auto">
          <a:xfrm flipH="1">
            <a:off x="6577185" y="1466990"/>
            <a:ext cx="418005" cy="398796"/>
          </a:xfrm>
          <a:prstGeom prst="line">
            <a:avLst/>
          </a:prstGeom>
          <a:noFill/>
          <a:ln w="38100">
            <a:solidFill>
              <a:srgbClr val="00B050"/>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Line 10"/>
          <p:cNvSpPr>
            <a:spLocks noChangeShapeType="1"/>
          </p:cNvSpPr>
          <p:nvPr/>
        </p:nvSpPr>
        <p:spPr bwMode="auto">
          <a:xfrm flipV="1">
            <a:off x="4904581" y="1681926"/>
            <a:ext cx="1366549" cy="1568746"/>
          </a:xfrm>
          <a:prstGeom prst="line">
            <a:avLst/>
          </a:prstGeom>
          <a:noFill/>
          <a:ln w="28575">
            <a:solidFill>
              <a:schemeClr val="bg1">
                <a:lumMod val="50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lowchart: Connector 2"/>
          <p:cNvSpPr/>
          <p:nvPr/>
        </p:nvSpPr>
        <p:spPr>
          <a:xfrm>
            <a:off x="6212736" y="1588870"/>
            <a:ext cx="137160" cy="137160"/>
          </a:xfrm>
          <a:prstGeom prst="flowChartConnector">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4" name="Group 3"/>
          <p:cNvGrpSpPr/>
          <p:nvPr/>
        </p:nvGrpSpPr>
        <p:grpSpPr>
          <a:xfrm>
            <a:off x="1360975" y="1942919"/>
            <a:ext cx="4819251" cy="3609906"/>
            <a:chOff x="1360975" y="1942919"/>
            <a:chExt cx="4819251" cy="3609906"/>
          </a:xfrm>
        </p:grpSpPr>
        <p:sp>
          <p:nvSpPr>
            <p:cNvPr id="5" name="Line 3"/>
            <p:cNvSpPr>
              <a:spLocks noChangeShapeType="1"/>
            </p:cNvSpPr>
            <p:nvPr/>
          </p:nvSpPr>
          <p:spPr bwMode="auto">
            <a:xfrm flipV="1">
              <a:off x="1568142" y="1942919"/>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Line 4"/>
            <p:cNvSpPr>
              <a:spLocks noChangeShapeType="1"/>
            </p:cNvSpPr>
            <p:nvPr/>
          </p:nvSpPr>
          <p:spPr bwMode="auto">
            <a:xfrm>
              <a:off x="1360975" y="5317171"/>
              <a:ext cx="4819251"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Arc 5"/>
            <p:cNvSpPr>
              <a:spLocks noChangeAspect="1"/>
            </p:cNvSpPr>
            <p:nvPr/>
          </p:nvSpPr>
          <p:spPr bwMode="auto">
            <a:xfrm>
              <a:off x="1568142" y="2178574"/>
              <a:ext cx="4406210" cy="313859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F6AB16"/>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7" name="Flowchart: Connector 46"/>
            <p:cNvSpPr/>
            <p:nvPr/>
          </p:nvSpPr>
          <p:spPr>
            <a:xfrm>
              <a:off x="1466146" y="5212015"/>
              <a:ext cx="210312" cy="210312"/>
            </a:xfrm>
            <a:prstGeom prst="flowChartConnector">
              <a:avLst/>
            </a:prstGeom>
            <a:solidFill>
              <a:srgbClr val="F6AB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lowchart: Connector 37"/>
          <p:cNvSpPr/>
          <p:nvPr/>
        </p:nvSpPr>
        <p:spPr>
          <a:xfrm>
            <a:off x="2588228" y="4625232"/>
            <a:ext cx="210312" cy="210312"/>
          </a:xfrm>
          <a:prstGeom prst="flowChartConnector">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1" name="AutoShape 9"/>
          <p:cNvCxnSpPr>
            <a:cxnSpLocks noChangeShapeType="1"/>
          </p:cNvCxnSpPr>
          <p:nvPr/>
        </p:nvCxnSpPr>
        <p:spPr bwMode="auto">
          <a:xfrm flipV="1">
            <a:off x="1574461" y="4727805"/>
            <a:ext cx="1116541" cy="603206"/>
          </a:xfrm>
          <a:prstGeom prst="straightConnector1">
            <a:avLst/>
          </a:prstGeom>
          <a:noFill/>
          <a:ln w="44450" cmpd="sng">
            <a:solidFill>
              <a:srgbClr val="C00000"/>
            </a:solidFill>
            <a:prstDash val="solid"/>
            <a:round/>
            <a:headEnd type="triangle" w="lg" len="med"/>
            <a:tailEnd type="triangle" w="lg" len="med"/>
          </a:ln>
        </p:spPr>
      </p:cxnSp>
      <p:sp>
        <p:nvSpPr>
          <p:cNvPr id="39" name="Text Box 17"/>
          <p:cNvSpPr txBox="1">
            <a:spLocks noChangeArrowheads="1"/>
          </p:cNvSpPr>
          <p:nvPr/>
        </p:nvSpPr>
        <p:spPr bwMode="auto">
          <a:xfrm>
            <a:off x="69268" y="3451752"/>
            <a:ext cx="1169487"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p>
        </p:txBody>
      </p:sp>
      <p:sp>
        <p:nvSpPr>
          <p:cNvPr id="40" name="Text Box 19"/>
          <p:cNvSpPr txBox="1">
            <a:spLocks noChangeArrowheads="1"/>
          </p:cNvSpPr>
          <p:nvPr/>
        </p:nvSpPr>
        <p:spPr bwMode="auto">
          <a:xfrm>
            <a:off x="3088236" y="3451256"/>
            <a:ext cx="1676342" cy="830997"/>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ITRF2020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p>
        </p:txBody>
      </p:sp>
      <p:sp>
        <p:nvSpPr>
          <p:cNvPr id="41" name="Text Box 19"/>
          <p:cNvSpPr txBox="1">
            <a:spLocks noChangeArrowheads="1"/>
          </p:cNvSpPr>
          <p:nvPr/>
        </p:nvSpPr>
        <p:spPr bwMode="auto">
          <a:xfrm>
            <a:off x="2832653" y="3453195"/>
            <a:ext cx="1921502" cy="461665"/>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NATRF2022</a:t>
            </a:r>
          </a:p>
        </p:txBody>
      </p:sp>
      <p:sp>
        <p:nvSpPr>
          <p:cNvPr id="42" name="Line 21"/>
          <p:cNvSpPr>
            <a:spLocks noChangeShapeType="1"/>
          </p:cNvSpPr>
          <p:nvPr/>
        </p:nvSpPr>
        <p:spPr bwMode="auto">
          <a:xfrm flipH="1" flipV="1">
            <a:off x="7105649" y="4767263"/>
            <a:ext cx="381378" cy="940117"/>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0" name="Text Box 26"/>
          <p:cNvSpPr txBox="1">
            <a:spLocks noChangeArrowheads="1"/>
          </p:cNvSpPr>
          <p:nvPr/>
        </p:nvSpPr>
        <p:spPr bwMode="auto">
          <a:xfrm>
            <a:off x="5931662" y="1991965"/>
            <a:ext cx="612668"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22</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33" name="Title 1"/>
          <p:cNvSpPr txBox="1">
            <a:spLocks/>
          </p:cNvSpPr>
          <p:nvPr/>
        </p:nvSpPr>
        <p:spPr bwMode="auto">
          <a:xfrm>
            <a:off x="3715656" y="5859940"/>
            <a:ext cx="1712686"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srgbClr val="424242"/>
                </a:solidFill>
                <a:effectLst/>
                <a:uLnTx/>
                <a:uFillTx/>
                <a:latin typeface="Times New Roman" pitchFamily="18" charset="0"/>
                <a:ea typeface="ＭＳ Ｐゴシック" charset="0"/>
                <a:cs typeface="Times New Roman" pitchFamily="18" charset="0"/>
              </a:rPr>
              <a:t>Shift…</a:t>
            </a:r>
          </a:p>
        </p:txBody>
      </p:sp>
    </p:spTree>
    <p:extLst>
      <p:ext uri="{BB962C8B-B14F-4D97-AF65-F5344CB8AC3E}">
        <p14:creationId xmlns:p14="http://schemas.microsoft.com/office/powerpoint/2010/main" val="141718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00018 0.00023 L 0.12205 -0.08565 " pathEditMode="relative" rAng="0" ptsTypes="AA">
                                      <p:cBhvr>
                                        <p:cTn id="6" dur="2000" fill="hold"/>
                                        <p:tgtEl>
                                          <p:spTgt spid="4"/>
                                        </p:tgtEl>
                                        <p:attrNameLst>
                                          <p:attrName>ppt_x</p:attrName>
                                          <p:attrName>ppt_y</p:attrName>
                                        </p:attrNameLst>
                                      </p:cBhvr>
                                      <p:rCtr x="6111" y="-4306"/>
                                    </p:animMotion>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par>
                                <p:cTn id="7" presetID="10" presetClass="exit" presetSubtype="0" fill="hold" grpId="0" nodeType="withEffect">
                                  <p:stCondLst>
                                    <p:cond delay="0"/>
                                  </p:stCondLst>
                                  <p:childTnLst>
                                    <p:animEffect transition="out" filter="fade">
                                      <p:cBhvr>
                                        <p:cTn id="8" dur="1500"/>
                                        <p:tgtEl>
                                          <p:spTgt spid="32"/>
                                        </p:tgtEl>
                                      </p:cBhvr>
                                    </p:animEffect>
                                    <p:set>
                                      <p:cBhvr>
                                        <p:cTn id="9" dur="1" fill="hold">
                                          <p:stCondLst>
                                            <p:cond delay="1499"/>
                                          </p:stCondLst>
                                        </p:cTn>
                                        <p:tgtEl>
                                          <p:spTgt spid="32"/>
                                        </p:tgtEl>
                                        <p:attrNameLst>
                                          <p:attrName>style.visibility</p:attrName>
                                        </p:attrNameLst>
                                      </p:cBhvr>
                                      <p:to>
                                        <p:strVal val="hidden"/>
                                      </p:to>
                                    </p:set>
                                  </p:childTnLst>
                                </p:cTn>
                              </p:par>
                              <p:par>
                                <p:cTn id="10" presetID="22" presetClass="exit" presetSubtype="8" fill="hold" nodeType="withEffect">
                                  <p:stCondLst>
                                    <p:cond delay="0"/>
                                  </p:stCondLst>
                                  <p:childTnLst>
                                    <p:animEffect transition="out" filter="wipe(left)">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par>
                                <p:cTn id="13" presetID="22" presetClass="exit" presetSubtype="8" fill="hold" grpId="0" nodeType="withEffect">
                                  <p:stCondLst>
                                    <p:cond delay="0"/>
                                  </p:stCondLst>
                                  <p:childTnLst>
                                    <p:animEffect transition="out" filter="wipe(left)">
                                      <p:cBhvr>
                                        <p:cTn id="14" dur="2000"/>
                                        <p:tgtEl>
                                          <p:spTgt spid="12"/>
                                        </p:tgtEl>
                                      </p:cBhvr>
                                    </p:animEffect>
                                    <p:set>
                                      <p:cBhvr>
                                        <p:cTn id="15" dur="1" fill="hold">
                                          <p:stCondLst>
                                            <p:cond delay="1999"/>
                                          </p:stCondLst>
                                        </p:cTn>
                                        <p:tgtEl>
                                          <p:spTgt spid="12"/>
                                        </p:tgtEl>
                                        <p:attrNameLst>
                                          <p:attrName>style.visibility</p:attrName>
                                        </p:attrNameLst>
                                      </p:cBhvr>
                                      <p:to>
                                        <p:strVal val="hidden"/>
                                      </p:to>
                                    </p:set>
                                  </p:childTnLst>
                                </p:cTn>
                              </p:par>
                              <p:par>
                                <p:cTn id="16" presetID="22" presetClass="exit" presetSubtype="8" fill="hold" grpId="0" nodeType="withEffect">
                                  <p:stCondLst>
                                    <p:cond delay="0"/>
                                  </p:stCondLst>
                                  <p:childTnLst>
                                    <p:animEffect transition="out" filter="wipe(left)">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39"/>
                                        </p:tgtEl>
                                      </p:cBhvr>
                                    </p:animEffect>
                                    <p:set>
                                      <p:cBhvr>
                                        <p:cTn id="21" dur="1" fill="hold">
                                          <p:stCondLst>
                                            <p:cond delay="1999"/>
                                          </p:stCondLst>
                                        </p:cTn>
                                        <p:tgtEl>
                                          <p:spTgt spid="3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40"/>
                                        </p:tgtEl>
                                      </p:cBhvr>
                                    </p:animEffect>
                                    <p:set>
                                      <p:cBhvr>
                                        <p:cTn id="24" dur="1" fill="hold">
                                          <p:stCondLst>
                                            <p:cond delay="1999"/>
                                          </p:stCondLst>
                                        </p:cTn>
                                        <p:tgtEl>
                                          <p:spTgt spid="40"/>
                                        </p:tgtEl>
                                        <p:attrNameLst>
                                          <p:attrName>style.visibility</p:attrName>
                                        </p:attrNameLst>
                                      </p:cBhvr>
                                      <p:to>
                                        <p:strVal val="hidden"/>
                                      </p:to>
                                    </p:se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par>
                                <p:cTn id="28" presetID="1" presetClass="exit"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mph" presetSubtype="0" repeatCount="2000" fill="hold" grpId="0" nodeType="clickEffect">
                                  <p:stCondLst>
                                    <p:cond delay="0"/>
                                  </p:stCondLst>
                                  <p:childTnLst>
                                    <p:animEffect transition="out" filter="fade">
                                      <p:cBhvr>
                                        <p:cTn id="46" dur="1000" tmFilter="0, 0; .2, .5; .8, .5; 1, 0"/>
                                        <p:tgtEl>
                                          <p:spTgt spid="31"/>
                                        </p:tgtEl>
                                      </p:cBhvr>
                                    </p:animEffect>
                                    <p:animScale>
                                      <p:cBhvr>
                                        <p:cTn id="47" dur="500" autoRev="1" fill="hold"/>
                                        <p:tgtEl>
                                          <p:spTgt spid="31"/>
                                        </p:tgtEl>
                                      </p:cBhvr>
                                      <p:by x="105000" y="105000"/>
                                    </p:animScale>
                                  </p:childTnLst>
                                </p:cTn>
                              </p:par>
                              <p:par>
                                <p:cTn id="48" presetID="26" presetClass="emph" presetSubtype="0" repeatCount="2000" fill="hold" grpId="0" nodeType="withEffect">
                                  <p:stCondLst>
                                    <p:cond delay="0"/>
                                  </p:stCondLst>
                                  <p:childTnLst>
                                    <p:animEffect transition="out" filter="fade">
                                      <p:cBhvr>
                                        <p:cTn id="49" dur="1000" tmFilter="0, 0; .2, .5; .8, .5; 1, 0"/>
                                        <p:tgtEl>
                                          <p:spTgt spid="42"/>
                                        </p:tgtEl>
                                      </p:cBhvr>
                                    </p:animEffect>
                                    <p:animScale>
                                      <p:cBhvr>
                                        <p:cTn id="50" dur="50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animBg="1"/>
      <p:bldP spid="14" grpId="0" animBg="1"/>
      <p:bldP spid="31" grpId="0"/>
      <p:bldP spid="32" grpId="0" animBg="1"/>
      <p:bldP spid="12" grpId="0" animBg="1"/>
      <p:bldP spid="38" grpId="0" animBg="1"/>
      <p:bldP spid="39" grpId="0"/>
      <p:bldP spid="40" grpId="0"/>
      <p:bldP spid="41" grpId="0"/>
      <p:bldP spid="42" grpId="0" animBg="1"/>
      <p:bldP spid="30" grpId="0"/>
      <p:bldP spid="3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3961"/>
            <a:ext cx="9144001" cy="1272939"/>
          </a:xfrm>
        </p:spPr>
        <p:txBody>
          <a:bodyPr/>
          <a:lstStyle/>
          <a:p>
            <a:r>
              <a:rPr lang="en-US" sz="4000" dirty="0">
                <a:latin typeface="Cambria" panose="02040503050406030204" pitchFamily="18" charset="0"/>
                <a:ea typeface="Cambria" panose="02040503050406030204" pitchFamily="18" charset="0"/>
              </a:rPr>
              <a:t>Geometric change due to </a:t>
            </a:r>
            <a:br>
              <a:rPr lang="en-US" sz="4000" dirty="0">
                <a:latin typeface="Cambria" panose="02040503050406030204" pitchFamily="18" charset="0"/>
                <a:ea typeface="Cambria" panose="02040503050406030204" pitchFamily="18" charset="0"/>
              </a:rPr>
            </a:br>
            <a:r>
              <a:rPr lang="en-US" sz="4000" dirty="0">
                <a:latin typeface="Cambria" panose="02040503050406030204" pitchFamily="18" charset="0"/>
                <a:ea typeface="Cambria" panose="02040503050406030204" pitchFamily="18" charset="0"/>
              </a:rPr>
              <a:t>ellipsoid non-</a:t>
            </a:r>
            <a:r>
              <a:rPr lang="en-US" sz="4000" dirty="0" err="1">
                <a:latin typeface="Cambria" panose="02040503050406030204" pitchFamily="18" charset="0"/>
                <a:ea typeface="Cambria" panose="02040503050406030204" pitchFamily="18" charset="0"/>
              </a:rPr>
              <a:t>geocentricity</a:t>
            </a:r>
            <a:endParaRPr lang="en-US" sz="4000" dirty="0">
              <a:latin typeface="Cambria" panose="02040503050406030204" pitchFamily="18" charset="0"/>
              <a:ea typeface="Cambria" panose="02040503050406030204" pitchFamily="18" charset="0"/>
            </a:endParaRPr>
          </a:p>
        </p:txBody>
      </p:sp>
      <p:pic>
        <p:nvPicPr>
          <p:cNvPr id="6" name="Content Placeholder 5"/>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48342" y="1863344"/>
            <a:ext cx="4508070" cy="3018593"/>
          </a:xfrm>
          <a:ln w="15875">
            <a:noFill/>
          </a:ln>
          <a:effectLst/>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64155" y="1863344"/>
            <a:ext cx="4427967" cy="2958910"/>
          </a:xfrm>
          <a:prstGeom prst="rect">
            <a:avLst/>
          </a:prstGeom>
          <a:ln w="15875">
            <a:noFill/>
          </a:ln>
          <a:effectLst/>
        </p:spPr>
      </p:pic>
      <p:sp>
        <p:nvSpPr>
          <p:cNvPr id="11" name="Rectangle 10"/>
          <p:cNvSpPr/>
          <p:nvPr/>
        </p:nvSpPr>
        <p:spPr>
          <a:xfrm>
            <a:off x="48342" y="1863344"/>
            <a:ext cx="4508070" cy="315110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4669092" y="1863343"/>
            <a:ext cx="4433041" cy="315110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1"/>
          <p:cNvSpPr txBox="1">
            <a:spLocks/>
          </p:cNvSpPr>
          <p:nvPr/>
        </p:nvSpPr>
        <p:spPr bwMode="auto">
          <a:xfrm>
            <a:off x="48342" y="4982638"/>
            <a:ext cx="4508070"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Horizontal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Lat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Lon)</a:t>
            </a:r>
          </a:p>
        </p:txBody>
      </p:sp>
      <p:sp>
        <p:nvSpPr>
          <p:cNvPr id="14" name="Title 1"/>
          <p:cNvSpPr txBox="1">
            <a:spLocks/>
          </p:cNvSpPr>
          <p:nvPr/>
        </p:nvSpPr>
        <p:spPr bwMode="auto">
          <a:xfrm>
            <a:off x="4664155" y="4982638"/>
            <a:ext cx="4427967"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Ellipsoidal (h)</a:t>
            </a:r>
          </a:p>
        </p:txBody>
      </p:sp>
      <p:sp>
        <p:nvSpPr>
          <p:cNvPr id="9" name="Title 1"/>
          <p:cNvSpPr txBox="1">
            <a:spLocks/>
          </p:cNvSpPr>
          <p:nvPr/>
        </p:nvSpPr>
        <p:spPr bwMode="auto">
          <a:xfrm>
            <a:off x="3715656" y="5859940"/>
            <a:ext cx="1712686"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srgbClr val="424242"/>
                </a:solidFill>
                <a:effectLst/>
                <a:uLnTx/>
                <a:uFillTx/>
                <a:latin typeface="Times New Roman" pitchFamily="18" charset="0"/>
                <a:ea typeface="ＭＳ Ｐゴシック" charset="0"/>
                <a:cs typeface="Times New Roman" pitchFamily="18" charset="0"/>
              </a:rPr>
              <a:t>Shift…</a:t>
            </a:r>
          </a:p>
        </p:txBody>
      </p:sp>
    </p:spTree>
    <p:extLst>
      <p:ext uri="{BB962C8B-B14F-4D97-AF65-F5344CB8AC3E}">
        <p14:creationId xmlns:p14="http://schemas.microsoft.com/office/powerpoint/2010/main" val="375467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NAD</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1"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1"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lang="en-US" sz="3200" b="1"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ITRF2020</a:t>
            </a:r>
            <a:r>
              <a:rPr kumimoji="0" sz="3200" b="1"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1"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1"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most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 rotation from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ITRF2020 via </a:t>
            </a:r>
            <a:r>
              <a:rPr kumimoji="0" lang="en-US" sz="3200" b="0" i="0" u="sng"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Euler</a:t>
            </a:r>
            <a:r>
              <a:rPr kumimoji="0" lang="en-US" sz="3200" b="0" i="0" u="sng" strike="noStrike" kern="1200" cap="none" spc="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r>
              <a:rPr kumimoji="0" lang="en-US" sz="3200" b="0" i="0" u="sng"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Pole Parameters</a:t>
            </a:r>
            <a:endParaRPr kumimoji="0" lang="en-US" sz="32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kumimoji="0" lang="en-US" sz="28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937232170"/>
      </p:ext>
    </p:extLst>
  </p:cSld>
  <p:clrMapOvr>
    <a:masterClrMapping/>
  </p:clrMapOvr>
  <p:transition spd="slow">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457200" y="360970"/>
            <a:ext cx="8229600" cy="2556819"/>
          </a:xfrm>
        </p:spPr>
        <p:txBody>
          <a:bodyPr/>
          <a:lstStyle/>
          <a:p>
            <a:pPr marL="0" indent="0" algn="ctr">
              <a:buNone/>
            </a:pPr>
            <a:r>
              <a:rPr lang="en-US" sz="5400" b="1" dirty="0">
                <a:latin typeface="Cambria" panose="02040503050406030204" pitchFamily="18" charset="0"/>
                <a:ea typeface="Cambria" panose="02040503050406030204" pitchFamily="18" charset="0"/>
              </a:rPr>
              <a:t>Epoch</a:t>
            </a:r>
            <a:endParaRPr lang="en-US" b="1"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eh-puck? </a:t>
            </a:r>
            <a:r>
              <a:rPr lang="en-US" dirty="0" err="1">
                <a:latin typeface="Cambria" panose="02040503050406030204" pitchFamily="18" charset="0"/>
                <a:ea typeface="Cambria" panose="02040503050406030204" pitchFamily="18" charset="0"/>
              </a:rPr>
              <a:t>ee</a:t>
            </a:r>
            <a:r>
              <a:rPr lang="en-US" dirty="0">
                <a:latin typeface="Cambria" panose="02040503050406030204" pitchFamily="18" charset="0"/>
                <a:ea typeface="Cambria" panose="02040503050406030204" pitchFamily="18" charset="0"/>
              </a:rPr>
              <a:t>-pock? </a:t>
            </a:r>
            <a:r>
              <a:rPr lang="en-US" dirty="0">
                <a:solidFill>
                  <a:schemeClr val="tx1">
                    <a:lumMod val="50000"/>
                    <a:lumOff val="50000"/>
                  </a:schemeClr>
                </a:solidFill>
                <a:latin typeface="Cambria" panose="02040503050406030204" pitchFamily="18" charset="0"/>
                <a:ea typeface="Cambria" panose="02040503050406030204" pitchFamily="18" charset="0"/>
              </a:rPr>
              <a:t>… </a:t>
            </a:r>
            <a:r>
              <a:rPr lang="en-US" i="1" dirty="0">
                <a:solidFill>
                  <a:schemeClr val="tx1">
                    <a:lumMod val="50000"/>
                    <a:lumOff val="50000"/>
                  </a:schemeClr>
                </a:solidFill>
                <a:latin typeface="Cambria" panose="02040503050406030204" pitchFamily="18" charset="0"/>
                <a:ea typeface="Cambria" panose="02040503050406030204" pitchFamily="18" charset="0"/>
              </a:rPr>
              <a:t>to-may-to, to-</a:t>
            </a:r>
            <a:r>
              <a:rPr lang="en-US" i="1" dirty="0" err="1">
                <a:solidFill>
                  <a:schemeClr val="tx1">
                    <a:lumMod val="50000"/>
                    <a:lumOff val="50000"/>
                  </a:schemeClr>
                </a:solidFill>
                <a:latin typeface="Cambria" panose="02040503050406030204" pitchFamily="18" charset="0"/>
                <a:ea typeface="Cambria" panose="02040503050406030204" pitchFamily="18" charset="0"/>
              </a:rPr>
              <a:t>mah</a:t>
            </a:r>
            <a:r>
              <a:rPr lang="en-US" i="1" dirty="0">
                <a:solidFill>
                  <a:schemeClr val="tx1">
                    <a:lumMod val="50000"/>
                    <a:lumOff val="50000"/>
                  </a:schemeClr>
                </a:solidFill>
                <a:latin typeface="Cambria" panose="02040503050406030204" pitchFamily="18" charset="0"/>
                <a:ea typeface="Cambria" panose="02040503050406030204" pitchFamily="18" charset="0"/>
              </a:rPr>
              <a:t>-to</a:t>
            </a:r>
          </a:p>
          <a:p>
            <a:r>
              <a:rPr lang="en-US" sz="3200" b="1" dirty="0">
                <a:latin typeface="Cambria" panose="02040503050406030204" pitchFamily="18" charset="0"/>
                <a:ea typeface="Cambria" panose="02040503050406030204" pitchFamily="18" charset="0"/>
              </a:rPr>
              <a:t>an instant of time</a:t>
            </a:r>
            <a:endParaRPr lang="en-US"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a date selected as a point of reference</a:t>
            </a:r>
          </a:p>
        </p:txBody>
      </p:sp>
      <p:pic>
        <p:nvPicPr>
          <p:cNvPr id="2" name="OPUS solution report"/>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1081" y="30117"/>
            <a:ext cx="8890908" cy="6788137"/>
          </a:xfrm>
          <a:prstGeom prst="rect">
            <a:avLst/>
          </a:prstGeom>
          <a:ln w="25400">
            <a:solidFill>
              <a:schemeClr val="tx1"/>
            </a:solidFill>
          </a:ln>
        </p:spPr>
      </p:pic>
      <p:sp>
        <p:nvSpPr>
          <p:cNvPr id="9" name="Rounded Rectangle 8"/>
          <p:cNvSpPr/>
          <p:nvPr/>
        </p:nvSpPr>
        <p:spPr>
          <a:xfrm>
            <a:off x="5911397" y="3929751"/>
            <a:ext cx="3110592" cy="598714"/>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1349829" y="3929751"/>
            <a:ext cx="3338285" cy="598714"/>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datasheet"/>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886" y="6979252"/>
            <a:ext cx="6400251" cy="2180123"/>
          </a:xfrm>
          <a:prstGeom prst="rect">
            <a:avLst/>
          </a:prstGeom>
          <a:ln w="25400">
            <a:solidFill>
              <a:schemeClr val="bg1">
                <a:lumMod val="65000"/>
              </a:schemeClr>
            </a:solidFill>
          </a:ln>
        </p:spPr>
      </p:pic>
      <p:sp>
        <p:nvSpPr>
          <p:cNvPr id="19" name="Rounded Rectangle 18"/>
          <p:cNvSpPr/>
          <p:nvPr/>
        </p:nvSpPr>
        <p:spPr>
          <a:xfrm>
            <a:off x="712957" y="6324601"/>
            <a:ext cx="2684761" cy="291614"/>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7713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087 -0.01157 L 3.88889E-6 -0.34167 " pathEditMode="relative" rAng="0" ptsTypes="AA">
                                      <p:cBhvr>
                                        <p:cTn id="6" dur="2000" fill="hold"/>
                                        <p:tgtEl>
                                          <p:spTgt spid="17"/>
                                        </p:tgtEl>
                                        <p:attrNameLst>
                                          <p:attrName>ppt_x</p:attrName>
                                          <p:attrName>ppt_y</p:attrName>
                                        </p:attrNameLst>
                                      </p:cBhvr>
                                      <p:rCtr x="35" y="-16505"/>
                                    </p:animMotion>
                                  </p:childTnLst>
                                </p:cTn>
                              </p:par>
                            </p:childTnLst>
                          </p:cTn>
                        </p:par>
                        <p:par>
                          <p:cTn id="7" fill="hold">
                            <p:stCondLst>
                              <p:cond delay="2000"/>
                            </p:stCondLst>
                            <p:childTnLst>
                              <p:par>
                                <p:cTn id="8" presetID="21" presetClass="entr" presetSubtype="4"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4)">
                                      <p:cBhvr>
                                        <p:cTn id="10" dur="2000"/>
                                        <p:tgtEl>
                                          <p:spTgt spid="19"/>
                                        </p:tgtEl>
                                      </p:cBhvr>
                                    </p:animEffect>
                                  </p:childTnLst>
                                </p:cTn>
                              </p:par>
                            </p:childTnLst>
                          </p:cTn>
                        </p:par>
                        <p:par>
                          <p:cTn id="11" fill="hold">
                            <p:stCondLst>
                              <p:cond delay="4000"/>
                            </p:stCondLst>
                            <p:childTnLst>
                              <p:par>
                                <p:cTn id="12" presetID="6" presetClass="entr" presetSubtype="16" fill="hold" nodeType="afterEffect">
                                  <p:stCondLst>
                                    <p:cond delay="250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par>
                          <p:cTn id="15" fill="hold">
                            <p:stCondLst>
                              <p:cond delay="8500"/>
                            </p:stCondLst>
                            <p:childTnLst>
                              <p:par>
                                <p:cTn id="16" presetID="21" presetClass="entr" presetSubtype="4" fill="hold" grpId="0" nodeType="afterEffect">
                                  <p:stCondLst>
                                    <p:cond delay="250"/>
                                  </p:stCondLst>
                                  <p:childTnLst>
                                    <p:set>
                                      <p:cBhvr>
                                        <p:cTn id="17" dur="1" fill="hold">
                                          <p:stCondLst>
                                            <p:cond delay="0"/>
                                          </p:stCondLst>
                                        </p:cTn>
                                        <p:tgtEl>
                                          <p:spTgt spid="5"/>
                                        </p:tgtEl>
                                        <p:attrNameLst>
                                          <p:attrName>style.visibility</p:attrName>
                                        </p:attrNameLst>
                                      </p:cBhvr>
                                      <p:to>
                                        <p:strVal val="visible"/>
                                      </p:to>
                                    </p:set>
                                    <p:animEffect transition="in" filter="wheel(4)">
                                      <p:cBhvr>
                                        <p:cTn id="18" dur="2000"/>
                                        <p:tgtEl>
                                          <p:spTgt spid="5"/>
                                        </p:tgtEl>
                                      </p:cBhvr>
                                    </p:animEffect>
                                  </p:childTnLst>
                                </p:cTn>
                              </p:par>
                            </p:childTnLst>
                          </p:cTn>
                        </p:par>
                        <p:par>
                          <p:cTn id="19" fill="hold">
                            <p:stCondLst>
                              <p:cond delay="10750"/>
                            </p:stCondLst>
                            <p:childTnLst>
                              <p:par>
                                <p:cTn id="20" presetID="21" presetClass="entr" presetSubtype="4" fill="hold" grpId="0" nodeType="after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wheel(4)">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526018"/>
            <a:ext cx="9144000" cy="2756310"/>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International Terrestrial Reference Frame</a:t>
            </a:r>
          </a:p>
          <a:p>
            <a:pPr marL="16933" marR="0" lvl="0" indent="0" algn="ctr" defTabSz="457200" rtl="0" eaLnBrk="1" fontAlgn="base" latinLnBrk="0" hangingPunct="1">
              <a:lnSpc>
                <a:spcPct val="100000"/>
              </a:lnSpc>
              <a:spcBef>
                <a:spcPts val="600"/>
              </a:spcBef>
              <a:spcAft>
                <a:spcPct val="0"/>
              </a:spcAft>
              <a:buClrTx/>
              <a:buSzPct val="159375"/>
              <a:buFontTx/>
              <a:buNone/>
              <a:tabLst>
                <a:tab pos="397077" algn="l"/>
                <a:tab pos="397923" algn="l"/>
              </a:tabLst>
              <a:defRPr/>
            </a:pPr>
            <a:r>
              <a:rPr kumimoji="0" lang="en-US" sz="6000" b="1"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(I</a:t>
            </a:r>
            <a:r>
              <a:rPr kumimoji="0" sz="6000" b="1"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TRF</a:t>
            </a:r>
            <a:r>
              <a:rPr kumimoji="0" lang="en-US" sz="6000" b="1"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08347" y="4196432"/>
            <a:ext cx="967834" cy="1254341"/>
          </a:xfrm>
          <a:prstGeom prst="rect">
            <a:avLst/>
          </a:prstGeom>
        </p:spPr>
      </p:pic>
      <p:sp>
        <p:nvSpPr>
          <p:cNvPr id="5" name="object 4"/>
          <p:cNvSpPr txBox="1"/>
          <p:nvPr/>
        </p:nvSpPr>
        <p:spPr>
          <a:xfrm>
            <a:off x="342900" y="4139007"/>
            <a:ext cx="6748461" cy="1202931"/>
          </a:xfrm>
          <a:prstGeom prst="rect">
            <a:avLst/>
          </a:prstGeom>
        </p:spPr>
        <p:txBody>
          <a:bodyPr vert="horz" wrap="square" lIns="0" tIns="16933" rIns="0" bIns="0" rtlCol="0">
            <a:noAutofit/>
          </a:bodyPr>
          <a:lstStyle/>
          <a:p>
            <a:pPr marL="16933" marR="0" lvl="0" indent="0" algn="l"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3600" b="0"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International Earth Rotation and Reference Systems Service (IERS)</a:t>
            </a:r>
          </a:p>
        </p:txBody>
      </p:sp>
      <p:sp>
        <p:nvSpPr>
          <p:cNvPr id="6" name="Left Brace 5"/>
          <p:cNvSpPr/>
          <p:nvPr/>
        </p:nvSpPr>
        <p:spPr>
          <a:xfrm rot="5400000">
            <a:off x="4210051" y="-644354"/>
            <a:ext cx="723900" cy="8577264"/>
          </a:xfrm>
          <a:prstGeom prst="leftBrace">
            <a:avLst>
              <a:gd name="adj1" fmla="val 8333"/>
              <a:gd name="adj2" fmla="val 50444"/>
            </a:avLst>
          </a:prstGeom>
          <a:ln w="63500"/>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58194" y="5851299"/>
            <a:ext cx="2563340" cy="736628"/>
          </a:xfrm>
          <a:prstGeom prst="rect">
            <a:avLst/>
          </a:prstGeom>
        </p:spPr>
      </p:pic>
      <p:sp>
        <p:nvSpPr>
          <p:cNvPr id="10" name="object 4"/>
          <p:cNvSpPr txBox="1"/>
          <p:nvPr/>
        </p:nvSpPr>
        <p:spPr>
          <a:xfrm>
            <a:off x="342900" y="5520754"/>
            <a:ext cx="6748461" cy="1317986"/>
          </a:xfrm>
          <a:prstGeom prst="rect">
            <a:avLst/>
          </a:prstGeom>
        </p:spPr>
        <p:txBody>
          <a:bodyPr vert="horz" wrap="square" lIns="0" tIns="16933" rIns="0" bIns="0" rtlCol="0">
            <a:noAutofit/>
          </a:bodyPr>
          <a:lstStyle/>
          <a:p>
            <a:pPr marL="16933" marR="0" lvl="0" indent="0" algn="l" defTabSz="457200" rtl="0" eaLnBrk="1" fontAlgn="base" latinLnBrk="0" hangingPunct="1">
              <a:lnSpc>
                <a:spcPct val="100000"/>
              </a:lnSpc>
              <a:spcBef>
                <a:spcPts val="1800"/>
              </a:spcBef>
              <a:spcAft>
                <a:spcPct val="0"/>
              </a:spcAft>
              <a:buClrTx/>
              <a:buSzPct val="159375"/>
              <a:buFontTx/>
              <a:buNone/>
              <a:tabLst>
                <a:tab pos="397077" algn="l"/>
                <a:tab pos="397923" algn="l"/>
              </a:tabLst>
              <a:defRPr/>
            </a:pPr>
            <a:r>
              <a:rPr kumimoji="0" lang="en-US" sz="3600" b="0"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International Union of Geodesy and Geophysics (IUGG)</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097" y="3461144"/>
            <a:ext cx="4348178" cy="3261134"/>
          </a:xfrm>
          <a:prstGeom prst="rect">
            <a:avLst/>
          </a:prstGeom>
          <a:ln w="50800">
            <a:solidFill>
              <a:schemeClr val="bg1">
                <a:lumMod val="65000"/>
              </a:schemeClr>
            </a:solidFill>
          </a:ln>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70948" y="3461144"/>
            <a:ext cx="4348178" cy="3261133"/>
          </a:xfrm>
          <a:prstGeom prst="rect">
            <a:avLst/>
          </a:prstGeom>
          <a:ln w="50800">
            <a:solidFill>
              <a:schemeClr val="bg1">
                <a:lumMod val="65000"/>
              </a:schemeClr>
            </a:solidFill>
          </a:ln>
        </p:spPr>
      </p:pic>
    </p:spTree>
    <p:extLst>
      <p:ext uri="{BB962C8B-B14F-4D97-AF65-F5344CB8AC3E}">
        <p14:creationId xmlns:p14="http://schemas.microsoft.com/office/powerpoint/2010/main" val="202988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22" presetClass="exit" presetSubtype="8" fill="hold" nodeType="withEffect">
                                  <p:stCondLst>
                                    <p:cond delay="0"/>
                                  </p:stCondLst>
                                  <p:childTnLst>
                                    <p:animEffect transition="out" filter="wipe(left)">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3721" y="1344209"/>
            <a:ext cx="8890280" cy="4462760"/>
          </a:xfrm>
          <a:prstGeom prst="rect">
            <a:avLst/>
          </a:prstGeom>
        </p:spPr>
        <p:txBody>
          <a:bodyPr wrap="square">
            <a:spAutoFit/>
          </a:bodyPr>
          <a:lstStyle/>
          <a:p>
            <a:pPr marL="228600" marR="0" lvl="0" indent="-228600" algn="l" defTabSz="457200" rtl="0" eaLnBrk="1" fontAlgn="base" latinLnBrk="0" hangingPunct="1">
              <a:lnSpc>
                <a:spcPct val="100000"/>
              </a:lnSpc>
              <a:spcBef>
                <a:spcPct val="0"/>
              </a:spcBef>
              <a:spcAft>
                <a:spcPts val="2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 stable coordinate system that allows us to measure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change over space, time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and evolving technologies.</a:t>
            </a:r>
          </a:p>
          <a:p>
            <a:pPr marL="228600" marR="0" lvl="0" indent="-228600" algn="l" defTabSz="457200" rtl="0" eaLnBrk="1" fontAlgn="base" latinLnBrk="0" hangingPunct="1">
              <a:lnSpc>
                <a:spcPct val="100000"/>
              </a:lnSpc>
              <a:spcBef>
                <a:spcPct val="0"/>
              </a:spcBef>
              <a:spcAft>
                <a:spcPts val="2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 accurate, stable set of station positions and velocities.</a:t>
            </a:r>
          </a:p>
          <a:p>
            <a:pPr marL="228600" marR="0" lvl="0" indent="-228600" algn="l" defTabSz="457200" rtl="0" eaLnBrk="1" fontAlgn="base" latinLnBrk="0" hangingPunct="1">
              <a:lnSpc>
                <a:spcPct val="100000"/>
              </a:lnSpc>
              <a:spcBef>
                <a:spcPct val="0"/>
              </a:spcBef>
              <a:spcAft>
                <a:spcPts val="2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Network measurements interconnected by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co-location of different space geodetic techniques</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28600" marR="0" lvl="0" indent="-228600" algn="l" defTabSz="457200" rtl="0" eaLnBrk="1" fontAlgn="base" latinLnBrk="0" hangingPunct="1">
              <a:lnSpc>
                <a:spcPct val="100000"/>
              </a:lnSpc>
              <a:spcBef>
                <a:spcPct val="0"/>
              </a:spcBef>
              <a:spcAft>
                <a:spcPts val="2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Approximately represents the motions of the tectonic plates with respect to the Earth's deep interior</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huh?</a:t>
            </a:r>
          </a:p>
        </p:txBody>
      </p:sp>
      <p:sp>
        <p:nvSpPr>
          <p:cNvPr id="6" name="object 2"/>
          <p:cNvSpPr txBox="1">
            <a:spLocks noGrp="1"/>
          </p:cNvSpPr>
          <p:nvPr>
            <p:ph type="title"/>
          </p:nvPr>
        </p:nvSpPr>
        <p:spPr>
          <a:xfrm>
            <a:off x="1" y="538935"/>
            <a:ext cx="9144000" cy="632651"/>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000" spc="-40" dirty="0">
                <a:latin typeface="Cambria" panose="02040503050406030204" pitchFamily="18" charset="0"/>
                <a:cs typeface="Calibri"/>
              </a:rPr>
              <a:t>International Terrestrial Reference Frame</a:t>
            </a:r>
            <a:endParaRPr sz="4000" dirty="0">
              <a:latin typeface="Cambria" panose="02040503050406030204" pitchFamily="18" charset="0"/>
              <a:cs typeface="Calibri"/>
            </a:endParaRPr>
          </a:p>
        </p:txBody>
      </p:sp>
    </p:spTree>
    <p:extLst>
      <p:ext uri="{BB962C8B-B14F-4D97-AF65-F5344CB8AC3E}">
        <p14:creationId xmlns:p14="http://schemas.microsoft.com/office/powerpoint/2010/main" val="111092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1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69587</TotalTime>
  <Words>12389</Words>
  <Application>Microsoft Office PowerPoint</Application>
  <PresentationFormat>On-screen Show (4:3)</PresentationFormat>
  <Paragraphs>1638</Paragraphs>
  <Slides>160</Slides>
  <Notes>134</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160</vt:i4>
      </vt:variant>
    </vt:vector>
  </HeadingPairs>
  <TitlesOfParts>
    <vt:vector size="178" baseType="lpstr">
      <vt:lpstr>MS PGothic</vt:lpstr>
      <vt:lpstr>MS PGothic</vt:lpstr>
      <vt:lpstr>Arial</vt:lpstr>
      <vt:lpstr>Arial Black</vt:lpstr>
      <vt:lpstr>Calibri</vt:lpstr>
      <vt:lpstr>Calibri Light</vt:lpstr>
      <vt:lpstr>Cambria</vt:lpstr>
      <vt:lpstr>Cambria Math</vt:lpstr>
      <vt:lpstr>Gill Sans MT</vt:lpstr>
      <vt:lpstr>Open Sans</vt:lpstr>
      <vt:lpstr>Tahoma</vt:lpstr>
      <vt:lpstr>Times New Roman</vt:lpstr>
      <vt:lpstr>TrebuchetMS</vt:lpstr>
      <vt:lpstr>Wingdings</vt:lpstr>
      <vt:lpstr>NGS PowerPoint Template-geodesy.noaa.gov</vt:lpstr>
      <vt:lpstr>1_NGS PowerPoint Template-geodesy.noaa.gov</vt:lpstr>
      <vt:lpstr>Office Theme</vt:lpstr>
      <vt:lpstr>1_Office Theme</vt:lpstr>
      <vt:lpstr>PowerPoint Presentation</vt:lpstr>
      <vt:lpstr>Organizational Structure</vt:lpstr>
      <vt:lpstr>Organizational Structure</vt:lpstr>
      <vt:lpstr>PowerPoint Presentation</vt:lpstr>
      <vt:lpstr>PowerPoint Presentation</vt:lpstr>
      <vt:lpstr>PowerPoint Presentation</vt:lpstr>
      <vt:lpstr>NGS Mission</vt:lpstr>
      <vt:lpstr>PowerPoint Presentation</vt:lpstr>
      <vt:lpstr>National Spatial Reference System (NSRS)</vt:lpstr>
      <vt:lpstr>National Spatial Reference System (NSRS)</vt:lpstr>
      <vt:lpstr>National Spatial Reference System (NSRS)</vt:lpstr>
      <vt:lpstr>National Spatial Reference System (NSRS)</vt:lpstr>
      <vt:lpstr>National Spatial Reference System (NSRS)</vt:lpstr>
      <vt:lpstr>National Spatial Reference System (NSRS)</vt:lpstr>
      <vt:lpstr>PowerPoint Presentation</vt:lpstr>
      <vt:lpstr>PowerPoint Presentation</vt:lpstr>
      <vt:lpstr>Passive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Active Control</vt:lpstr>
      <vt:lpstr>PowerPoint Presentation</vt:lpstr>
      <vt:lpstr>PowerPoint Presentation</vt:lpstr>
      <vt:lpstr>PowerPoint Presentation</vt:lpstr>
      <vt:lpstr>Active vs. Passive Control</vt:lpstr>
      <vt:lpstr>CORS</vt:lpstr>
      <vt:lpstr>NGS Overview</vt:lpstr>
      <vt:lpstr>NOAA CORS Network (NCN)</vt:lpstr>
      <vt:lpstr>CORS Networks</vt:lpstr>
      <vt:lpstr>IGS Network</vt:lpstr>
      <vt:lpstr>NOAA CORS Network (NCN)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NGS Overview</vt:lpstr>
      <vt:lpstr>Ecosystem and Climate Operations</vt:lpstr>
      <vt:lpstr>Ecosystem and Climate Operations</vt:lpstr>
      <vt:lpstr>NGS Overview</vt:lpstr>
      <vt:lpstr>Aeronautical Survey Program</vt:lpstr>
      <vt:lpstr>NGS Overview</vt:lpstr>
      <vt:lpstr>GPS Orbit Data aka Ephemerides</vt:lpstr>
      <vt:lpstr>PowerPoint Presentation</vt:lpstr>
      <vt:lpstr>NGS Overview</vt:lpstr>
      <vt:lpstr>National Shoreline</vt:lpstr>
      <vt:lpstr>NGS Overview</vt:lpstr>
      <vt:lpstr>PowerPoint Presentation</vt:lpstr>
      <vt:lpstr>Regional Geodetic Advisor Program</vt:lpstr>
      <vt:lpstr>State Geodetic Coordinators</vt:lpstr>
      <vt:lpstr>NGS Overview</vt:lpstr>
      <vt:lpstr>Emergency Response Imagery</vt:lpstr>
      <vt:lpstr>Emergency Response Imagery</vt:lpstr>
      <vt:lpstr>NGS Overview</vt:lpstr>
      <vt:lpstr>Continually Updated Shoreline Product</vt:lpstr>
      <vt:lpstr>NGS Overview</vt:lpstr>
      <vt:lpstr>Calibration Base Lines - CBL</vt:lpstr>
      <vt:lpstr>Calibration Base Lines - CBL</vt:lpstr>
      <vt:lpstr>CBL Datasheets</vt:lpstr>
      <vt:lpstr>Beta CBL Map Viewer</vt:lpstr>
      <vt:lpstr>Evolution of the NSRS</vt:lpstr>
      <vt:lpstr>Modernized NSRS is our “smartphone”</vt:lpstr>
      <vt:lpstr>PowerPoint Presentation</vt:lpstr>
      <vt:lpstr>PowerPoint Presentation</vt:lpstr>
      <vt:lpstr>Reference Frame ≈ Datum</vt:lpstr>
      <vt:lpstr>Datum Defined</vt:lpstr>
      <vt:lpstr>PowerPoint Presentation</vt:lpstr>
      <vt:lpstr>PowerPoint Presentation</vt:lpstr>
      <vt:lpstr>PowerPoint Presentation</vt:lpstr>
      <vt:lpstr>PowerPoint Presentation</vt:lpstr>
      <vt:lpstr>PowerPoint Presentation</vt:lpstr>
      <vt:lpstr>PowerPoint Presentation</vt:lpstr>
      <vt:lpstr>Reference Frame Defined</vt:lpstr>
      <vt:lpstr>PowerPoint Presentation</vt:lpstr>
      <vt:lpstr>PowerPoint Presentation</vt:lpstr>
      <vt:lpstr>Replacing NAD83</vt:lpstr>
      <vt:lpstr>Replacing NAD83</vt:lpstr>
      <vt:lpstr>Four “Plate-Fixed” Reference Frames</vt:lpstr>
      <vt:lpstr>PowerPoint Presentation</vt:lpstr>
      <vt:lpstr>Four “Plate-Fixed” Reference Frames</vt:lpstr>
      <vt:lpstr>Replacing NAD83</vt:lpstr>
      <vt:lpstr>PowerPoint Presentation</vt:lpstr>
      <vt:lpstr>Non-geocentricity of NAD83</vt:lpstr>
      <vt:lpstr>Non-geocentricity of NAD83</vt:lpstr>
      <vt:lpstr>Non-geocentricity of NAD83</vt:lpstr>
      <vt:lpstr>Non-geocentricity of NAD83</vt:lpstr>
      <vt:lpstr>Geometric change due to  ellipsoid non-geocentricity</vt:lpstr>
      <vt:lpstr>Replacing NAD83</vt:lpstr>
      <vt:lpstr>PowerPoint Presentation</vt:lpstr>
      <vt:lpstr>PowerPoint Presentation</vt:lpstr>
      <vt:lpstr>International Terrestrial Reference Frame</vt:lpstr>
      <vt:lpstr>PowerPoint Presentation</vt:lpstr>
      <vt:lpstr>Replacing NAD83</vt:lpstr>
      <vt:lpstr>The wrong question, circa 2022:</vt:lpstr>
      <vt:lpstr>Two types of drift</vt:lpstr>
      <vt:lpstr>PowerPoint Presentation</vt:lpstr>
      <vt:lpstr>PowerPoint Presentation</vt:lpstr>
      <vt:lpstr>Plate Rotation visualized</vt:lpstr>
      <vt:lpstr>Euler Poles and “Plate-Fixed”</vt:lpstr>
      <vt:lpstr>Euler Poles and “Plate-Fixed”</vt:lpstr>
      <vt:lpstr>Euler Poles and “Plate-Fixed”</vt:lpstr>
      <vt:lpstr>PowerPoint Presentation</vt:lpstr>
      <vt:lpstr>“Plate-Fixed”</vt:lpstr>
      <vt:lpstr>PowerPoint Presentation</vt:lpstr>
      <vt:lpstr>EPP – Euler Pole Parameters</vt:lpstr>
      <vt:lpstr>CORS Velocities in ITRF2014</vt:lpstr>
      <vt:lpstr>PowerPoint Presentation</vt:lpstr>
      <vt:lpstr>PowerPoint Presentation</vt:lpstr>
      <vt:lpstr>PowerPoint Presentation</vt:lpstr>
      <vt:lpstr>Two types of drift</vt:lpstr>
      <vt:lpstr>PowerPoint Presentation</vt:lpstr>
      <vt:lpstr>PowerPoint Presentation</vt:lpstr>
      <vt:lpstr>PowerPoint Presentation</vt:lpstr>
      <vt:lpstr>PowerPoint Presentation</vt:lpstr>
      <vt:lpstr>PowerPoint Presentation</vt:lpstr>
      <vt:lpstr>Still Some Drift…</vt:lpstr>
      <vt:lpstr>PowerPoint Presentation</vt:lpstr>
      <vt:lpstr>PowerPoint Presentation</vt:lpstr>
      <vt:lpstr>EPP2022 IFDM2022</vt:lpstr>
      <vt:lpstr>Example of application of EPP and IFDM</vt:lpstr>
      <vt:lpstr>PowerPoint Presentation</vt:lpstr>
      <vt:lpstr>PowerPoint Presentation</vt:lpstr>
      <vt:lpstr>If you’re only working in this region…</vt:lpstr>
      <vt:lpstr>Not just new datums…</vt:lpstr>
      <vt:lpstr>PowerPoint Presentation</vt:lpstr>
      <vt:lpstr>PowerPoint Presentation</vt:lpstr>
      <vt:lpstr>Pennsylvania Coordinate System Law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problem</vt:lpstr>
      <vt:lpstr>PowerPoint Presentation</vt:lpstr>
      <vt:lpstr>PowerPoint Presentation</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Jalbrzikowski</dc:creator>
  <cp:lastModifiedBy>Jeff Jalbrzikowski</cp:lastModifiedBy>
  <cp:revision>1707</cp:revision>
  <cp:lastPrinted>2013-01-23T17:44:58Z</cp:lastPrinted>
  <dcterms:created xsi:type="dcterms:W3CDTF">2012-09-06T12:10:23Z</dcterms:created>
  <dcterms:modified xsi:type="dcterms:W3CDTF">2023-01-25T13:37:56Z</dcterms:modified>
</cp:coreProperties>
</file>