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44.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180"/>
  </p:notesMasterIdLst>
  <p:handoutMasterIdLst>
    <p:handoutMasterId r:id="rId181"/>
  </p:handoutMasterIdLst>
  <p:sldIdLst>
    <p:sldId id="293" r:id="rId3"/>
    <p:sldId id="264" r:id="rId4"/>
    <p:sldId id="577" r:id="rId5"/>
    <p:sldId id="263" r:id="rId6"/>
    <p:sldId id="295" r:id="rId7"/>
    <p:sldId id="578" r:id="rId8"/>
    <p:sldId id="267" r:id="rId9"/>
    <p:sldId id="329" r:id="rId10"/>
    <p:sldId id="333" r:id="rId11"/>
    <p:sldId id="334" r:id="rId12"/>
    <p:sldId id="335" r:id="rId13"/>
    <p:sldId id="336" r:id="rId14"/>
    <p:sldId id="337" r:id="rId15"/>
    <p:sldId id="338" r:id="rId16"/>
    <p:sldId id="296" r:id="rId17"/>
    <p:sldId id="297" r:id="rId18"/>
    <p:sldId id="298" r:id="rId19"/>
    <p:sldId id="299" r:id="rId20"/>
    <p:sldId id="300" r:id="rId21"/>
    <p:sldId id="301" r:id="rId22"/>
    <p:sldId id="302" r:id="rId23"/>
    <p:sldId id="401" r:id="rId24"/>
    <p:sldId id="370" r:id="rId25"/>
    <p:sldId id="371" r:id="rId26"/>
    <p:sldId id="372" r:id="rId27"/>
    <p:sldId id="373" r:id="rId28"/>
    <p:sldId id="375" r:id="rId29"/>
    <p:sldId id="341" r:id="rId30"/>
    <p:sldId id="342" r:id="rId31"/>
    <p:sldId id="377" r:id="rId32"/>
    <p:sldId id="454" r:id="rId33"/>
    <p:sldId id="529" r:id="rId34"/>
    <p:sldId id="452" r:id="rId35"/>
    <p:sldId id="573" r:id="rId36"/>
    <p:sldId id="269" r:id="rId37"/>
    <p:sldId id="451" r:id="rId38"/>
    <p:sldId id="450" r:id="rId39"/>
    <p:sldId id="389" r:id="rId40"/>
    <p:sldId id="542" r:id="rId41"/>
    <p:sldId id="543" r:id="rId42"/>
    <p:sldId id="544" r:id="rId43"/>
    <p:sldId id="533" r:id="rId44"/>
    <p:sldId id="532" r:id="rId45"/>
    <p:sldId id="545" r:id="rId46"/>
    <p:sldId id="546" r:id="rId47"/>
    <p:sldId id="547" r:id="rId48"/>
    <p:sldId id="548" r:id="rId49"/>
    <p:sldId id="549" r:id="rId50"/>
    <p:sldId id="550" r:id="rId51"/>
    <p:sldId id="551" r:id="rId52"/>
    <p:sldId id="552" r:id="rId53"/>
    <p:sldId id="553" r:id="rId54"/>
    <p:sldId id="554" r:id="rId55"/>
    <p:sldId id="555" r:id="rId56"/>
    <p:sldId id="556" r:id="rId57"/>
    <p:sldId id="557" r:id="rId58"/>
    <p:sldId id="558" r:id="rId59"/>
    <p:sldId id="559" r:id="rId60"/>
    <p:sldId id="560" r:id="rId61"/>
    <p:sldId id="561" r:id="rId62"/>
    <p:sldId id="562" r:id="rId63"/>
    <p:sldId id="563" r:id="rId64"/>
    <p:sldId id="564" r:id="rId65"/>
    <p:sldId id="565" r:id="rId66"/>
    <p:sldId id="566" r:id="rId67"/>
    <p:sldId id="567" r:id="rId68"/>
    <p:sldId id="568" r:id="rId69"/>
    <p:sldId id="456" r:id="rId70"/>
    <p:sldId id="534" r:id="rId71"/>
    <p:sldId id="535" r:id="rId72"/>
    <p:sldId id="536" r:id="rId73"/>
    <p:sldId id="537" r:id="rId74"/>
    <p:sldId id="538" r:id="rId75"/>
    <p:sldId id="539" r:id="rId76"/>
    <p:sldId id="540" r:id="rId77"/>
    <p:sldId id="541" r:id="rId78"/>
    <p:sldId id="519" r:id="rId79"/>
    <p:sldId id="522" r:id="rId80"/>
    <p:sldId id="523" r:id="rId81"/>
    <p:sldId id="521" r:id="rId82"/>
    <p:sldId id="394" r:id="rId83"/>
    <p:sldId id="395" r:id="rId84"/>
    <p:sldId id="396" r:id="rId85"/>
    <p:sldId id="397" r:id="rId86"/>
    <p:sldId id="457" r:id="rId87"/>
    <p:sldId id="458" r:id="rId88"/>
    <p:sldId id="459" r:id="rId89"/>
    <p:sldId id="460" r:id="rId90"/>
    <p:sldId id="453" r:id="rId91"/>
    <p:sldId id="569" r:id="rId92"/>
    <p:sldId id="398" r:id="rId93"/>
    <p:sldId id="399" r:id="rId94"/>
    <p:sldId id="400" r:id="rId95"/>
    <p:sldId id="465" r:id="rId96"/>
    <p:sldId id="447" r:id="rId97"/>
    <p:sldId id="448" r:id="rId98"/>
    <p:sldId id="449" r:id="rId99"/>
    <p:sldId id="466" r:id="rId100"/>
    <p:sldId id="524" r:id="rId101"/>
    <p:sldId id="525" r:id="rId102"/>
    <p:sldId id="526" r:id="rId103"/>
    <p:sldId id="467" r:id="rId104"/>
    <p:sldId id="468" r:id="rId105"/>
    <p:sldId id="469" r:id="rId106"/>
    <p:sldId id="470" r:id="rId107"/>
    <p:sldId id="471" r:id="rId108"/>
    <p:sldId id="472" r:id="rId109"/>
    <p:sldId id="520" r:id="rId110"/>
    <p:sldId id="473" r:id="rId111"/>
    <p:sldId id="474" r:id="rId112"/>
    <p:sldId id="475" r:id="rId113"/>
    <p:sldId id="476" r:id="rId114"/>
    <p:sldId id="477" r:id="rId115"/>
    <p:sldId id="478" r:id="rId116"/>
    <p:sldId id="479" r:id="rId117"/>
    <p:sldId id="480" r:id="rId118"/>
    <p:sldId id="481" r:id="rId119"/>
    <p:sldId id="482" r:id="rId120"/>
    <p:sldId id="483" r:id="rId121"/>
    <p:sldId id="484" r:id="rId122"/>
    <p:sldId id="485" r:id="rId123"/>
    <p:sldId id="486" r:id="rId124"/>
    <p:sldId id="487" r:id="rId125"/>
    <p:sldId id="488" r:id="rId126"/>
    <p:sldId id="489" r:id="rId127"/>
    <p:sldId id="490" r:id="rId128"/>
    <p:sldId id="491" r:id="rId129"/>
    <p:sldId id="492" r:id="rId130"/>
    <p:sldId id="493" r:id="rId131"/>
    <p:sldId id="494" r:id="rId132"/>
    <p:sldId id="495" r:id="rId133"/>
    <p:sldId id="496" r:id="rId134"/>
    <p:sldId id="497" r:id="rId135"/>
    <p:sldId id="498" r:id="rId136"/>
    <p:sldId id="499" r:id="rId137"/>
    <p:sldId id="500" r:id="rId138"/>
    <p:sldId id="501" r:id="rId139"/>
    <p:sldId id="502" r:id="rId140"/>
    <p:sldId id="503" r:id="rId141"/>
    <p:sldId id="505" r:id="rId142"/>
    <p:sldId id="506" r:id="rId143"/>
    <p:sldId id="512" r:id="rId144"/>
    <p:sldId id="278" r:id="rId145"/>
    <p:sldId id="391" r:id="rId146"/>
    <p:sldId id="392" r:id="rId147"/>
    <p:sldId id="393" r:id="rId148"/>
    <p:sldId id="576" r:id="rId149"/>
    <p:sldId id="420" r:id="rId150"/>
    <p:sldId id="388" r:id="rId151"/>
    <p:sldId id="380" r:id="rId152"/>
    <p:sldId id="381" r:id="rId153"/>
    <p:sldId id="280" r:id="rId154"/>
    <p:sldId id="385" r:id="rId155"/>
    <p:sldId id="386" r:id="rId156"/>
    <p:sldId id="350" r:id="rId157"/>
    <p:sldId id="574" r:id="rId158"/>
    <p:sldId id="575" r:id="rId159"/>
    <p:sldId id="455" r:id="rId160"/>
    <p:sldId id="424" r:id="rId161"/>
    <p:sldId id="425" r:id="rId162"/>
    <p:sldId id="426" r:id="rId163"/>
    <p:sldId id="427" r:id="rId164"/>
    <p:sldId id="428" r:id="rId165"/>
    <p:sldId id="429" r:id="rId166"/>
    <p:sldId id="430" r:id="rId167"/>
    <p:sldId id="431" r:id="rId168"/>
    <p:sldId id="432" r:id="rId169"/>
    <p:sldId id="435" r:id="rId170"/>
    <p:sldId id="433" r:id="rId171"/>
    <p:sldId id="436" r:id="rId172"/>
    <p:sldId id="440" r:id="rId173"/>
    <p:sldId id="572" r:id="rId174"/>
    <p:sldId id="309" r:id="rId175"/>
    <p:sldId id="570" r:id="rId176"/>
    <p:sldId id="571" r:id="rId177"/>
    <p:sldId id="530" r:id="rId178"/>
    <p:sldId id="292" r:id="rId17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95" autoAdjust="0"/>
  </p:normalViewPr>
  <p:slideViewPr>
    <p:cSldViewPr snapToGrid="0" snapToObjects="1">
      <p:cViewPr varScale="1">
        <p:scale>
          <a:sx n="107" d="100"/>
          <a:sy n="107" d="100"/>
        </p:scale>
        <p:origin x="1632"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41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80"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9FA522-F157-4DA7-8BD3-837901119AF7}" type="datetimeFigureOut">
              <a:rPr lang="en-US" smtClean="0"/>
              <a:t>1/15/2021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42F8F1-42C9-44C4-906C-3F9B7C862663}" type="slidenum">
              <a:rPr lang="en-US" smtClean="0"/>
              <a:t>‹#›</a:t>
            </a:fld>
            <a:endParaRPr lang="en-US"/>
          </a:p>
        </p:txBody>
      </p:sp>
    </p:spTree>
    <p:extLst>
      <p:ext uri="{BB962C8B-B14F-4D97-AF65-F5344CB8AC3E}">
        <p14:creationId xmlns:p14="http://schemas.microsoft.com/office/powerpoint/2010/main" val="356679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3F01C-77A6-4F8A-BAD9-640DE74F9032}" type="datetimeFigureOut">
              <a:rPr lang="en-US" smtClean="0"/>
              <a:t>1/15/2021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2B219-8296-4669-B930-C57DEBC78CB8}" type="slidenum">
              <a:rPr lang="en-US" smtClean="0"/>
              <a:t>‹#›</a:t>
            </a:fld>
            <a:endParaRPr lang="en-US"/>
          </a:p>
        </p:txBody>
      </p:sp>
    </p:spTree>
    <p:extLst>
      <p:ext uri="{BB962C8B-B14F-4D97-AF65-F5344CB8AC3E}">
        <p14:creationId xmlns:p14="http://schemas.microsoft.com/office/powerpoint/2010/main" val="16398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gs.noaa.gov/CORS/foundation-cors.s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ggim.un.org/"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222222"/>
                </a:solidFill>
                <a:effectLst/>
                <a:latin typeface="Arial" panose="020B0604020202020204" pitchFamily="34" charset="0"/>
              </a:rPr>
              <a:t>Summary: </a:t>
            </a:r>
            <a:r>
              <a:rPr lang="en-US" sz="1200" kern="1200" dirty="0" smtClean="0">
                <a:solidFill>
                  <a:schemeClr val="tx1"/>
                </a:solidFill>
                <a:effectLst/>
                <a:latin typeface="+mn-lt"/>
                <a:ea typeface="+mn-ea"/>
                <a:cs typeface="+mn-cs"/>
              </a:rPr>
              <a:t>The National Geodetic Survey (NGS) is in the process of modernizing the National Spatial Reference System (NSRS), which includes replacing the horizontal datum NAD 83 with a suite of terrestrial reference frames (including NATRF2022) as well as updating the State Plane Coordinate Systems. This session will focus on NGS’s efforts to replace NAD 83 with modernized geometric reference frames. We will cover a technical background on global and national reference frames (including ITRF) and how they relate with each other. We will also show how surveyors will work in the new reference frames.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hours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82B219-8296-4669-B930-C57DEBC78CB8}" type="slidenum">
              <a:rPr lang="en-US" smtClean="0"/>
              <a:t>1</a:t>
            </a:fld>
            <a:endParaRPr lang="en-US"/>
          </a:p>
        </p:txBody>
      </p:sp>
    </p:spTree>
    <p:extLst>
      <p:ext uri="{BB962C8B-B14F-4D97-AF65-F5344CB8AC3E}">
        <p14:creationId xmlns:p14="http://schemas.microsoft.com/office/powerpoint/2010/main" val="3229201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whole pillar could be considered a type of “mark”, being a passive do-nothing structure that holds a “point”, the GRP of this CORS.  </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18</a:t>
            </a:fld>
            <a:endParaRPr lang="en-US" altLang="en-US"/>
          </a:p>
        </p:txBody>
      </p:sp>
    </p:spTree>
    <p:extLst>
      <p:ext uri="{BB962C8B-B14F-4D97-AF65-F5344CB8AC3E}">
        <p14:creationId xmlns:p14="http://schemas.microsoft.com/office/powerpoint/2010/main" val="38246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only CORS</a:t>
            </a:r>
            <a:r>
              <a:rPr lang="en-US" baseline="0" dirty="0" smtClean="0"/>
              <a:t> and CORGS are continuous stations, though DORIS might also be.  SLR and VLBI are actually just “frequently observed”.</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20</a:t>
            </a:fld>
            <a:endParaRPr lang="en-US" altLang="en-US"/>
          </a:p>
        </p:txBody>
      </p:sp>
    </p:spTree>
    <p:extLst>
      <p:ext uri="{BB962C8B-B14F-4D97-AF65-F5344CB8AC3E}">
        <p14:creationId xmlns:p14="http://schemas.microsoft.com/office/powerpoint/2010/main" val="2680258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CORS map appears on mouse click and disappears on</a:t>
            </a:r>
            <a:r>
              <a:rPr lang="en-US" baseline="0" dirty="0" smtClean="0"/>
              <a:t> click</a:t>
            </a:r>
            <a:r>
              <a:rPr lang="en-US" dirty="0" smtClean="0"/>
              <a:t> to reveal bullet points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22</a:t>
            </a:fld>
            <a:endParaRPr lang="en-US" altLang="en-US" dirty="0"/>
          </a:p>
        </p:txBody>
      </p:sp>
    </p:spTree>
    <p:extLst>
      <p:ext uri="{BB962C8B-B14F-4D97-AF65-F5344CB8AC3E}">
        <p14:creationId xmlns:p14="http://schemas.microsoft.com/office/powerpoint/2010/main" val="946351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Coordinate functions are the way to know where a CORS is at the time you are trying to position yourself relative to that CORS</a:t>
            </a:r>
          </a:p>
          <a:p>
            <a:r>
              <a:rPr lang="en-US" dirty="0" smtClean="0"/>
              <a:t>They have been discontinuous, piecewise linear functions since the beginning</a:t>
            </a:r>
          </a:p>
          <a:p>
            <a:r>
              <a:rPr lang="en-US" dirty="0" smtClean="0"/>
              <a:t>NGS is developing newer, faster ways to update them when any of these occur:</a:t>
            </a:r>
          </a:p>
          <a:p>
            <a:r>
              <a:rPr lang="en-US" dirty="0" smtClean="0"/>
              <a:t>An earthquake</a:t>
            </a:r>
          </a:p>
          <a:p>
            <a:r>
              <a:rPr lang="en-US" dirty="0" smtClean="0"/>
              <a:t>An obvious drift of the station’s daily-computed coordinates away from its own coordinate function</a:t>
            </a:r>
          </a:p>
          <a:p>
            <a:r>
              <a:rPr lang="en-US" dirty="0" smtClean="0"/>
              <a:t>An obvious non-linear component to a station’s movement</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23</a:t>
            </a:fld>
            <a:endParaRPr lang="en-US" altLang="en-US" dirty="0"/>
          </a:p>
        </p:txBody>
      </p:sp>
    </p:spTree>
    <p:extLst>
      <p:ext uri="{BB962C8B-B14F-4D97-AF65-F5344CB8AC3E}">
        <p14:creationId xmlns:p14="http://schemas.microsoft.com/office/powerpoint/2010/main" val="4247925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chart of a NCN Coordinate Function</a:t>
            </a:r>
          </a:p>
          <a:p>
            <a:r>
              <a:rPr lang="en-US" dirty="0" smtClean="0"/>
              <a:t>Note that each piece is linear, but is offset vertically from its neighboring piece.  </a:t>
            </a:r>
          </a:p>
          <a:p>
            <a:r>
              <a:rPr lang="en-US" dirty="0" smtClean="0"/>
              <a:t>But at each unique time, there is one and only one “X” coordinate.  </a:t>
            </a:r>
          </a:p>
          <a:p>
            <a:r>
              <a:rPr lang="en-US" dirty="0" smtClean="0"/>
              <a:t>This makes it a “function” by the strict mathematical definition.</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24</a:t>
            </a:fld>
            <a:endParaRPr lang="en-US" altLang="en-US" dirty="0"/>
          </a:p>
        </p:txBody>
      </p:sp>
    </p:spTree>
    <p:extLst>
      <p:ext uri="{BB962C8B-B14F-4D97-AF65-F5344CB8AC3E}">
        <p14:creationId xmlns:p14="http://schemas.microsoft.com/office/powerpoint/2010/main" val="2981478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a:t>
            </a:r>
            <a:r>
              <a:rPr lang="en-US" dirty="0" err="1" smtClean="0"/>
              <a:t>CLICK</a:t>
            </a:r>
            <a:r>
              <a:rPr lang="en-US" dirty="0" smtClean="0"/>
              <a:t>  </a:t>
            </a:r>
            <a:r>
              <a:rPr lang="en-US" dirty="0" err="1" smtClean="0"/>
              <a:t>CLICK</a:t>
            </a:r>
            <a:endParaRPr lang="en-US" dirty="0" smtClean="0"/>
          </a:p>
          <a:p>
            <a:r>
              <a:rPr lang="en-US" dirty="0" smtClean="0"/>
              <a:t>Today, NGS produces one coordinate, at one epoch, and one velocity.</a:t>
            </a:r>
          </a:p>
          <a:p>
            <a:r>
              <a:rPr lang="en-US" dirty="0" smtClean="0"/>
              <a:t>CLICK  </a:t>
            </a:r>
            <a:r>
              <a:rPr lang="en-US" dirty="0" err="1" smtClean="0"/>
              <a:t>CLICK</a:t>
            </a:r>
            <a:endParaRPr lang="en-US" dirty="0" smtClean="0"/>
          </a:p>
          <a:p>
            <a:endParaRPr lang="en-US" dirty="0" smtClean="0"/>
          </a:p>
          <a:p>
            <a:r>
              <a:rPr lang="en-US" dirty="0" smtClean="0"/>
              <a:t>But, in the modernized NSRS, NGS will produce a more detailed coordinate function which includes coordinate velocity trends.</a:t>
            </a:r>
          </a:p>
          <a:p>
            <a:r>
              <a:rPr lang="en-US" dirty="0" smtClean="0"/>
              <a:t>CLICK  </a:t>
            </a:r>
            <a:r>
              <a:rPr lang="en-US" dirty="0" err="1" smtClean="0"/>
              <a:t>CLICK</a:t>
            </a:r>
            <a:r>
              <a:rPr lang="en-US" dirty="0" smtClean="0"/>
              <a:t>  </a:t>
            </a:r>
            <a:r>
              <a:rPr lang="en-US" dirty="0" err="1" smtClean="0"/>
              <a:t>CLICK</a:t>
            </a:r>
            <a:r>
              <a:rPr lang="en-US" dirty="0" smtClean="0"/>
              <a:t>  </a:t>
            </a:r>
            <a:r>
              <a:rPr lang="en-US" dirty="0" err="1" smtClean="0"/>
              <a:t>CLICK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098413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NGS is considering what non-linear coordinate functions to incorporate into the modernized NCN</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26</a:t>
            </a:fld>
            <a:endParaRPr lang="en-US" altLang="en-US" dirty="0"/>
          </a:p>
        </p:txBody>
      </p:sp>
    </p:spTree>
    <p:extLst>
      <p:ext uri="{BB962C8B-B14F-4D97-AF65-F5344CB8AC3E}">
        <p14:creationId xmlns:p14="http://schemas.microsoft.com/office/powerpoint/2010/main" val="280308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 “CORS grading” system:</a:t>
            </a:r>
          </a:p>
          <a:p>
            <a:r>
              <a:rPr lang="en-US" dirty="0" smtClean="0"/>
              <a:t>Quality and availability</a:t>
            </a:r>
          </a:p>
          <a:p>
            <a:r>
              <a:rPr lang="en-US" dirty="0" smtClean="0"/>
              <a:t>To encourage use of “best” CORSs</a:t>
            </a:r>
          </a:p>
          <a:p>
            <a:r>
              <a:rPr lang="en-US" dirty="0" smtClean="0"/>
              <a:t>Address the difference between the one GRP and the many ARPs at each station</a:t>
            </a:r>
          </a:p>
          <a:p>
            <a:r>
              <a:rPr lang="en-US" dirty="0" smtClean="0"/>
              <a:t>ARP:  Comes and goes with every antenna</a:t>
            </a:r>
          </a:p>
          <a:p>
            <a:r>
              <a:rPr lang="en-US" dirty="0" smtClean="0"/>
              <a:t>GRP:  Permanent point on the station</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27</a:t>
            </a:fld>
            <a:endParaRPr lang="en-US" altLang="en-US" dirty="0"/>
          </a:p>
        </p:txBody>
      </p:sp>
    </p:spTree>
    <p:extLst>
      <p:ext uri="{BB962C8B-B14F-4D97-AF65-F5344CB8AC3E}">
        <p14:creationId xmlns:p14="http://schemas.microsoft.com/office/powerpoint/2010/main" val="485373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NGS will designate/create a superset of the NCN called the Foundation CORS Network.</a:t>
            </a:r>
          </a:p>
          <a:p>
            <a:endParaRPr lang="en-US" dirty="0" smtClean="0"/>
          </a:p>
          <a:p>
            <a:r>
              <a:rPr lang="en-US" dirty="0" smtClean="0"/>
              <a:t>It will be a set of federally-operated, high quality, highly reliable stations with the longevity to guarantee citizens’ access to official National Spatial Reference System (NSRS) positions and support international positioning consistency efforts</a:t>
            </a:r>
          </a:p>
          <a:p>
            <a:r>
              <a:rPr lang="en-US" dirty="0" smtClean="0"/>
              <a:t>26 in North America, </a:t>
            </a:r>
          </a:p>
          <a:p>
            <a:r>
              <a:rPr lang="en-US" dirty="0" smtClean="0"/>
              <a:t>4 in the Pacific, </a:t>
            </a:r>
          </a:p>
          <a:p>
            <a:r>
              <a:rPr lang="en-US" dirty="0" smtClean="0"/>
              <a:t>3 in the Caribbean, and </a:t>
            </a:r>
          </a:p>
          <a:p>
            <a:r>
              <a:rPr lang="en-US" dirty="0" smtClean="0"/>
              <a:t>3 in the Marianas</a:t>
            </a:r>
          </a:p>
          <a:p>
            <a:r>
              <a:rPr lang="en-US" dirty="0" smtClean="0"/>
              <a:t>NFCN </a:t>
            </a:r>
            <a:r>
              <a:rPr lang="en-US" dirty="0"/>
              <a:t>photo updated </a:t>
            </a:r>
            <a:r>
              <a:rPr lang="en-US" dirty="0" smtClean="0"/>
              <a:t>3/25/2020, and updated again in May 2020 to current</a:t>
            </a:r>
            <a:r>
              <a:rPr lang="en-US" baseline="0" dirty="0" smtClean="0"/>
              <a:t> map on </a:t>
            </a:r>
            <a:r>
              <a:rPr lang="en-US" dirty="0" smtClean="0">
                <a:hlinkClick r:id="rId3"/>
              </a:rPr>
              <a:t>https://www.ngs.noaa.gov/CORS/foundation-cors.shtml</a:t>
            </a:r>
            <a:endParaRPr lang="en-US" dirty="0"/>
          </a:p>
          <a:p>
            <a:r>
              <a:rPr lang="en-US" dirty="0"/>
              <a:t>NFCN list updated 3/25/2020 – changed FAIR to FAIR/GCGO, changed “NEW” to “Future Station”</a:t>
            </a:r>
          </a:p>
          <a:p>
            <a:r>
              <a:rPr lang="en-US" dirty="0"/>
              <a:t>changed "New" to "Future Station"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90197A-3571-48BA-9779-B78224F59208}"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39472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IGS: International GNSS Service</a:t>
            </a:r>
          </a:p>
          <a:p>
            <a:r>
              <a:rPr lang="de-DE" dirty="0" smtClean="0"/>
              <a:t>IERS: International Earth</a:t>
            </a:r>
            <a:r>
              <a:rPr lang="de-DE" baseline="0" dirty="0" smtClean="0"/>
              <a:t> Rotatoion and reference System Service</a:t>
            </a:r>
          </a:p>
          <a:p>
            <a:r>
              <a:rPr lang="de-DE" baseline="0" dirty="0" smtClean="0"/>
              <a:t>ILRS: International Laser ranging Service</a:t>
            </a:r>
          </a:p>
          <a:p>
            <a:r>
              <a:rPr lang="de-DE" baseline="0" dirty="0" smtClean="0"/>
              <a:t>IDS: International DORIS Service</a:t>
            </a:r>
          </a:p>
          <a:p>
            <a:r>
              <a:rPr lang="de-DE" baseline="0" dirty="0" smtClean="0"/>
              <a:t>DORIS: Doppler Orbitography and Radiopositioning Intergated by Satellite</a:t>
            </a:r>
          </a:p>
          <a:p>
            <a:r>
              <a:rPr lang="de-DE" baseline="0" dirty="0" smtClean="0"/>
              <a:t>IVS: International VLBI Service</a:t>
            </a:r>
          </a:p>
          <a:p>
            <a:r>
              <a:rPr lang="de-DE" baseline="0" dirty="0" smtClean="0"/>
              <a:t>VLBI: Very Long Baseline Interferometry</a:t>
            </a:r>
          </a:p>
          <a:p>
            <a:r>
              <a:rPr lang="de-DE" baseline="0" dirty="0" smtClean="0"/>
              <a:t>ITRS: International Terrestrial Reference System</a:t>
            </a:r>
          </a:p>
          <a:p>
            <a:r>
              <a:rPr lang="de-DE" baseline="0" dirty="0" smtClean="0"/>
              <a:t>ITRF: International Terrestrial Reference Frame</a:t>
            </a:r>
          </a:p>
          <a:p>
            <a:r>
              <a:rPr lang="de-DE" dirty="0" smtClean="0"/>
              <a:t>IHRS: International</a:t>
            </a:r>
            <a:r>
              <a:rPr lang="de-DE" baseline="0" dirty="0" smtClean="0"/>
              <a:t> Height Reference System</a:t>
            </a:r>
            <a:endParaRPr lang="de-DE" dirty="0" smtClean="0"/>
          </a:p>
          <a:p>
            <a:r>
              <a:rPr lang="de-DE" dirty="0" smtClean="0"/>
              <a:t>IHRF:</a:t>
            </a:r>
            <a:r>
              <a:rPr lang="de-DE" baseline="0" dirty="0" smtClean="0"/>
              <a:t> </a:t>
            </a:r>
            <a:r>
              <a:rPr lang="de-DE" dirty="0" smtClean="0"/>
              <a:t>International</a:t>
            </a:r>
            <a:r>
              <a:rPr lang="de-DE" baseline="0" dirty="0" smtClean="0"/>
              <a:t> Height Reference Frame</a:t>
            </a:r>
          </a:p>
          <a:p>
            <a:r>
              <a:rPr lang="de-DE" dirty="0" smtClean="0"/>
              <a:t>SIstema de Referencia Geocéntrico para las AméricaS (SIRGAS)</a:t>
            </a:r>
          </a:p>
          <a:p>
            <a:endParaRPr lang="de-DE" dirty="0" smtClean="0"/>
          </a:p>
          <a:p>
            <a:endParaRPr lang="de-DE" dirty="0" smtClean="0"/>
          </a:p>
          <a:p>
            <a:r>
              <a:rPr lang="de-DE" dirty="0" smtClean="0"/>
              <a:t>Geocentric Reference System for the Americas</a:t>
            </a:r>
            <a:endParaRPr lang="de-DE" dirty="0"/>
          </a:p>
        </p:txBody>
      </p:sp>
      <p:sp>
        <p:nvSpPr>
          <p:cNvPr id="4" name="Foliennummernplatzhalter 3"/>
          <p:cNvSpPr>
            <a:spLocks noGrp="1"/>
          </p:cNvSpPr>
          <p:nvPr>
            <p:ph type="sldNum" sz="quarter" idx="10"/>
          </p:nvPr>
        </p:nvSpPr>
        <p:spPr/>
        <p:txBody>
          <a:bodyPr/>
          <a:lstStyle/>
          <a:p>
            <a:pPr>
              <a:defRPr/>
            </a:pPr>
            <a:fld id="{5C36D2C1-5832-4E80-82B2-0EF5332C76CC}" type="slidenum">
              <a:rPr lang="de-DE" smtClean="0"/>
              <a:pPr>
                <a:defRPr/>
              </a:pPr>
              <a:t>32</a:t>
            </a:fld>
            <a:endParaRPr lang="de-DE" dirty="0"/>
          </a:p>
        </p:txBody>
      </p:sp>
    </p:spTree>
    <p:extLst>
      <p:ext uri="{BB962C8B-B14F-4D97-AF65-F5344CB8AC3E}">
        <p14:creationId xmlns:p14="http://schemas.microsoft.com/office/powerpoint/2010/main" val="3395153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B945B-FACF-404C-A0D4-C282A7A811B6}" type="slidenum">
              <a:rPr lang="en-US" smtClean="0"/>
              <a:t>2</a:t>
            </a:fld>
            <a:endParaRPr lang="en-US"/>
          </a:p>
        </p:txBody>
      </p:sp>
    </p:spTree>
    <p:extLst>
      <p:ext uri="{BB962C8B-B14F-4D97-AF65-F5344CB8AC3E}">
        <p14:creationId xmlns:p14="http://schemas.microsoft.com/office/powerpoint/2010/main" val="3833729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Geodesy comes from the Greek</a:t>
            </a:r>
            <a:r>
              <a:rPr lang="en-US" baseline="0" dirty="0" smtClean="0"/>
              <a:t> word meaning Earth Division, latitude and longitude are global.</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33</a:t>
            </a:fld>
            <a:endParaRPr lang="en-US"/>
          </a:p>
        </p:txBody>
      </p:sp>
    </p:spTree>
    <p:extLst>
      <p:ext uri="{BB962C8B-B14F-4D97-AF65-F5344CB8AC3E}">
        <p14:creationId xmlns:p14="http://schemas.microsoft.com/office/powerpoint/2010/main" val="1182262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official organization and reporting structure.</a:t>
            </a:r>
          </a:p>
          <a:p>
            <a:endParaRPr lang="en-US" dirty="0" smtClean="0"/>
          </a:p>
          <a:p>
            <a:r>
              <a:rPr lang="en-US" dirty="0" smtClean="0"/>
              <a:t>In</a:t>
            </a:r>
            <a:r>
              <a:rPr lang="en-US" baseline="0" dirty="0" smtClean="0"/>
              <a:t> English, I would say this is an “eye chart.”</a:t>
            </a:r>
            <a:endParaRPr lang="en-US" dirty="0" smtClean="0"/>
          </a:p>
          <a:p>
            <a:endParaRPr lang="en-US" dirty="0" smtClean="0"/>
          </a:p>
          <a:p>
            <a:r>
              <a:rPr lang="en-US" baseline="0" dirty="0" smtClean="0"/>
              <a:t>I’ll break it down a bit more in the next couple of slides</a:t>
            </a:r>
            <a:endParaRPr lang="en-US" dirty="0"/>
          </a:p>
        </p:txBody>
      </p:sp>
      <p:sp>
        <p:nvSpPr>
          <p:cNvPr id="4" name="Slide Number Placeholder 3"/>
          <p:cNvSpPr>
            <a:spLocks noGrp="1"/>
          </p:cNvSpPr>
          <p:nvPr>
            <p:ph type="sldNum" sz="quarter" idx="10"/>
          </p:nvPr>
        </p:nvSpPr>
        <p:spPr/>
        <p:txBody>
          <a:bodyPr/>
          <a:lstStyle/>
          <a:p>
            <a:fld id="{CE71CD83-3BA7-4268-9DD5-7E255B3758D2}" type="slidenum">
              <a:rPr lang="en-US" smtClean="0"/>
              <a:t>34</a:t>
            </a:fld>
            <a:endParaRPr lang="en-US"/>
          </a:p>
        </p:txBody>
      </p:sp>
    </p:spTree>
    <p:extLst>
      <p:ext uri="{BB962C8B-B14F-4D97-AF65-F5344CB8AC3E}">
        <p14:creationId xmlns:p14="http://schemas.microsoft.com/office/powerpoint/2010/main" val="2371547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a little easier to read and understand. The hierarchical organization is clearer. </a:t>
            </a:r>
          </a:p>
          <a:p>
            <a:r>
              <a:rPr lang="en-US" baseline="0" dirty="0" smtClean="0"/>
              <a:t>UN-GGIM has working groups and subcommittees, </a:t>
            </a:r>
          </a:p>
          <a:p>
            <a:endParaRPr lang="en-US" baseline="0" dirty="0" smtClean="0"/>
          </a:p>
          <a:p>
            <a:r>
              <a:rPr lang="en-US" baseline="0" dirty="0" smtClean="0"/>
              <a:t>The UN-GGIM adopted the Global Geodetic Reference Frame (GGRF), which I’ll go into detail </a:t>
            </a:r>
            <a:r>
              <a:rPr lang="en-US" baseline="0" dirty="0" smtClean="0"/>
              <a:t>in the next few slides.</a:t>
            </a:r>
            <a:endParaRPr lang="en-US" baseline="0" dirty="0" smtClean="0"/>
          </a:p>
          <a:p>
            <a:endParaRPr lang="en-US" baseline="0" dirty="0" smtClean="0"/>
          </a:p>
          <a:p>
            <a:r>
              <a:rPr lang="en-US" baseline="0" dirty="0" smtClean="0"/>
              <a:t>UN-GGIM tasked the UN-</a:t>
            </a:r>
            <a:r>
              <a:rPr lang="en-US" baseline="0" dirty="0" err="1" smtClean="0"/>
              <a:t>SCoG</a:t>
            </a:r>
            <a:r>
              <a:rPr lang="en-US" baseline="0" dirty="0" smtClean="0"/>
              <a:t> with implementing the GGRF at the global level</a:t>
            </a:r>
            <a:r>
              <a:rPr lang="en-US" baseline="0" dirty="0" smtClean="0"/>
              <a:t>.</a:t>
            </a:r>
          </a:p>
          <a:p>
            <a:endParaRPr lang="en-US" baseline="0" dirty="0" smtClean="0"/>
          </a:p>
          <a:p>
            <a:r>
              <a:rPr lang="en-US" baseline="0" dirty="0" smtClean="0"/>
              <a:t>Regional committees have to implement GGRF at the regional level.</a:t>
            </a:r>
            <a:endParaRPr lang="en-US" baseline="0" dirty="0" smtClean="0"/>
          </a:p>
          <a:p>
            <a:endParaRPr lang="en-US" baseline="0" dirty="0" smtClean="0"/>
          </a:p>
          <a:p>
            <a:r>
              <a:rPr lang="en-US" baseline="0" dirty="0" smtClean="0"/>
              <a:t>The RC Member States collectively form the broader UN-GGIM organization, and they inherited the responsibility for implementing the GGRF in their regions.</a:t>
            </a:r>
          </a:p>
          <a:p>
            <a:endParaRPr lang="en-US" baseline="0" dirty="0" smtClean="0"/>
          </a:p>
          <a:p>
            <a:r>
              <a:rPr lang="en-US" baseline="0" dirty="0" smtClean="0"/>
              <a:t>Additionally, the RC contribute members to the UN </a:t>
            </a:r>
            <a:r>
              <a:rPr lang="en-US" baseline="0" dirty="0" err="1" smtClean="0"/>
              <a:t>SCoG</a:t>
            </a:r>
            <a:r>
              <a:rPr lang="en-US" baseline="0" dirty="0" smtClean="0"/>
              <a:t> as well as the EG’s, and WG’s. (click)</a:t>
            </a:r>
          </a:p>
          <a:p>
            <a:endParaRPr lang="en-US" baseline="0" dirty="0" smtClean="0"/>
          </a:p>
          <a:p>
            <a:r>
              <a:rPr lang="en-US" baseline="0" dirty="0" smtClean="0"/>
              <a:t>There are seven people from the Americas RC who serve on the UN </a:t>
            </a:r>
            <a:r>
              <a:rPr lang="en-US" baseline="0" dirty="0" err="1" smtClean="0"/>
              <a:t>SCoG</a:t>
            </a:r>
            <a:r>
              <a:rPr lang="en-US" baseline="0" dirty="0" smtClean="0"/>
              <a:t>. (click)</a:t>
            </a:r>
          </a:p>
          <a:p>
            <a:endParaRPr lang="en-US" baseline="0" dirty="0" smtClean="0"/>
          </a:p>
          <a:p>
            <a:r>
              <a:rPr lang="en-US" baseline="0" dirty="0" smtClean="0"/>
              <a:t>They are shown here. (click</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E71CD83-3BA7-4268-9DD5-7E255B3758D2}" type="slidenum">
              <a:rPr lang="en-US" smtClean="0"/>
              <a:t>35</a:t>
            </a:fld>
            <a:endParaRPr lang="en-US"/>
          </a:p>
        </p:txBody>
      </p:sp>
    </p:spTree>
    <p:extLst>
      <p:ext uri="{BB962C8B-B14F-4D97-AF65-F5344CB8AC3E}">
        <p14:creationId xmlns:p14="http://schemas.microsoft.com/office/powerpoint/2010/main" val="4249902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 system is how you do things, whereas a frame is a specific realization within the system</a:t>
            </a:r>
            <a:r>
              <a:rPr lang="en-US" dirty="0" smtClean="0"/>
              <a:t>. ITRF is a scientific construct.</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Except in this case the GGRF is actually more of </a:t>
            </a:r>
            <a:r>
              <a:rPr lang="en-US" b="1" dirty="0" smtClean="0"/>
              <a:t>political construct</a:t>
            </a:r>
            <a:r>
              <a:rPr lang="en-US" dirty="0" smtClean="0"/>
              <a:t>.</a:t>
            </a:r>
          </a:p>
          <a:p>
            <a:endParaRPr lang="en-US" dirty="0" smtClean="0"/>
          </a:p>
          <a:p>
            <a:r>
              <a:rPr lang="en-US" dirty="0" smtClean="0"/>
              <a:t>While the ITRS is very mature, the infrastructure behind is very mature – to the point of degradation</a:t>
            </a:r>
            <a:r>
              <a:rPr lang="en-US" baseline="0" dirty="0" smtClean="0"/>
              <a:t> and potential loss of functionality.</a:t>
            </a:r>
          </a:p>
          <a:p>
            <a:endParaRPr lang="en-US" baseline="0" dirty="0" smtClean="0"/>
          </a:p>
          <a:p>
            <a:r>
              <a:rPr lang="en-US" baseline="0" dirty="0" smtClean="0"/>
              <a:t>ISO – International Standards Organization</a:t>
            </a:r>
          </a:p>
          <a:p>
            <a:r>
              <a:rPr lang="en-US" baseline="0" dirty="0" smtClean="0"/>
              <a:t>OGC – Open Geospatial Consortium</a:t>
            </a:r>
          </a:p>
          <a:p>
            <a:endParaRPr lang="en-US" baseline="0" dirty="0" smtClean="0"/>
          </a:p>
          <a:p>
            <a:r>
              <a:rPr lang="en-US" baseline="0" dirty="0" smtClean="0"/>
              <a:t>This has been one of the primary motivations for elevating the concerns of the GGRF to the UN. Scientific groups cannot continue sustain this on their own.</a:t>
            </a:r>
          </a:p>
          <a:p>
            <a:endParaRPr lang="en-US" baseline="0" dirty="0" smtClean="0"/>
          </a:p>
          <a:p>
            <a:r>
              <a:rPr lang="en-US" baseline="0" dirty="0" smtClean="0"/>
              <a:t>The IHRS is still evolving and growing.</a:t>
            </a:r>
            <a:endParaRPr lang="en-US" dirty="0" smtClean="0"/>
          </a:p>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36</a:t>
            </a:fld>
            <a:endParaRPr lang="en-US"/>
          </a:p>
        </p:txBody>
      </p:sp>
    </p:spTree>
    <p:extLst>
      <p:ext uri="{BB962C8B-B14F-4D97-AF65-F5344CB8AC3E}">
        <p14:creationId xmlns:p14="http://schemas.microsoft.com/office/powerpoint/2010/main" val="4184105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ITRS is very robust and mature, while the IHRS is nascent but growing.</a:t>
            </a:r>
          </a:p>
          <a:p>
            <a:r>
              <a:rPr lang="en-US" dirty="0" smtClean="0"/>
              <a:t>ITRF is a scientific</a:t>
            </a:r>
            <a:r>
              <a:rPr lang="en-US" baseline="0" dirty="0" smtClean="0"/>
              <a:t> </a:t>
            </a:r>
            <a:r>
              <a:rPr lang="en-US" baseline="0" dirty="0" smtClean="0"/>
              <a:t>application</a:t>
            </a:r>
          </a:p>
          <a:p>
            <a:endParaRPr lang="en-US" baseline="0" dirty="0" smtClean="0"/>
          </a:p>
          <a:p>
            <a:r>
              <a:rPr lang="en-US" baseline="0" dirty="0" smtClean="0"/>
              <a:t>IAG developed ITRF, UNGGIM adopted it and work to implement it, provide training, and so on.</a:t>
            </a:r>
          </a:p>
          <a:p>
            <a:endParaRPr lang="en-US" baseline="0" dirty="0" smtClean="0"/>
          </a:p>
          <a:p>
            <a:r>
              <a:rPr lang="en-US" baseline="0" dirty="0" smtClean="0"/>
              <a:t>Countries work together on infrastructure, Education, training and capacity building, and policy, standards, and conventions</a:t>
            </a:r>
          </a:p>
          <a:p>
            <a:endParaRPr lang="en-US" baseline="0" dirty="0"/>
          </a:p>
          <a:p>
            <a:r>
              <a:rPr lang="en-US" baseline="0" dirty="0" smtClean="0"/>
              <a:t>UN’s role is governance, bringing it all together. </a:t>
            </a:r>
          </a:p>
          <a:p>
            <a:endParaRPr lang="en-US" baseline="0" dirty="0" smtClean="0"/>
          </a:p>
          <a:p>
            <a:r>
              <a:rPr lang="en-US" baseline="0" dirty="0" smtClean="0"/>
              <a:t>US government representatives agree to UN initiatives, and US government programs are responsible to meet the task.</a:t>
            </a:r>
          </a:p>
        </p:txBody>
      </p:sp>
      <p:sp>
        <p:nvSpPr>
          <p:cNvPr id="4" name="Slide Number Placeholder 3"/>
          <p:cNvSpPr>
            <a:spLocks noGrp="1"/>
          </p:cNvSpPr>
          <p:nvPr>
            <p:ph type="sldNum" sz="quarter" idx="10"/>
          </p:nvPr>
        </p:nvSpPr>
        <p:spPr/>
        <p:txBody>
          <a:bodyPr/>
          <a:lstStyle/>
          <a:p>
            <a:fld id="{5C82B219-8296-4669-B930-C57DEBC78CB8}" type="slidenum">
              <a:rPr lang="en-US" smtClean="0"/>
              <a:t>37</a:t>
            </a:fld>
            <a:endParaRPr lang="en-US"/>
          </a:p>
        </p:txBody>
      </p:sp>
    </p:spTree>
    <p:extLst>
      <p:ext uri="{BB962C8B-B14F-4D97-AF65-F5344CB8AC3E}">
        <p14:creationId xmlns:p14="http://schemas.microsoft.com/office/powerpoint/2010/main" val="2298431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F4288-105D-E44F-BCBF-02A110865108}" type="slidenum">
              <a:rPr lang="en-US" smtClean="0"/>
              <a:t>39</a:t>
            </a:fld>
            <a:endParaRPr lang="en-US"/>
          </a:p>
        </p:txBody>
      </p:sp>
    </p:spTree>
    <p:extLst>
      <p:ext uri="{BB962C8B-B14F-4D97-AF65-F5344CB8AC3E}">
        <p14:creationId xmlns:p14="http://schemas.microsoft.com/office/powerpoint/2010/main" val="1464226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F4288-105D-E44F-BCBF-02A110865108}" type="slidenum">
              <a:rPr lang="en-US" smtClean="0"/>
              <a:t>43</a:t>
            </a:fld>
            <a:endParaRPr lang="en-US"/>
          </a:p>
        </p:txBody>
      </p:sp>
    </p:spTree>
    <p:extLst>
      <p:ext uri="{BB962C8B-B14F-4D97-AF65-F5344CB8AC3E}">
        <p14:creationId xmlns:p14="http://schemas.microsoft.com/office/powerpoint/2010/main" val="629861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Trajectory of IGS stations through time</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47</a:t>
            </a:fld>
            <a:endParaRPr lang="en-US"/>
          </a:p>
        </p:txBody>
      </p:sp>
    </p:spTree>
    <p:extLst>
      <p:ext uri="{BB962C8B-B14F-4D97-AF65-F5344CB8AC3E}">
        <p14:creationId xmlns:p14="http://schemas.microsoft.com/office/powerpoint/2010/main" val="4152766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NGS estimates positions</a:t>
            </a:r>
            <a:r>
              <a:rPr lang="en-US" baseline="0" dirty="0" smtClean="0"/>
              <a:t> of IGS stations and compute transformation parameters to get them to align</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51</a:t>
            </a:fld>
            <a:endParaRPr lang="en-US"/>
          </a:p>
        </p:txBody>
      </p:sp>
    </p:spTree>
    <p:extLst>
      <p:ext uri="{BB962C8B-B14F-4D97-AF65-F5344CB8AC3E}">
        <p14:creationId xmlns:p14="http://schemas.microsoft.com/office/powerpoint/2010/main" val="3290484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realize the ITRF by using</a:t>
            </a:r>
            <a:r>
              <a:rPr lang="en-US" baseline="0" dirty="0" smtClean="0"/>
              <a:t> the IGS realization and bringing the NOAA CORS network along with it to snap everything into a self-consistent frame</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59</a:t>
            </a:fld>
            <a:endParaRPr lang="en-US"/>
          </a:p>
        </p:txBody>
      </p:sp>
    </p:spTree>
    <p:extLst>
      <p:ext uri="{BB962C8B-B14F-4D97-AF65-F5344CB8AC3E}">
        <p14:creationId xmlns:p14="http://schemas.microsoft.com/office/powerpoint/2010/main" val="807560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4</a:t>
            </a:fld>
            <a:endParaRPr lang="en-US"/>
          </a:p>
        </p:txBody>
      </p:sp>
    </p:spTree>
    <p:extLst>
      <p:ext uri="{BB962C8B-B14F-4D97-AF65-F5344CB8AC3E}">
        <p14:creationId xmlns:p14="http://schemas.microsoft.com/office/powerpoint/2010/main" val="2919425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MYCS,</a:t>
            </a:r>
            <a:r>
              <a:rPr lang="en-US" baseline="0" dirty="0" smtClean="0"/>
              <a:t> we take those positions at those times and estimate the velocity (trajectory) of the stations through time</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60</a:t>
            </a:fld>
            <a:endParaRPr lang="en-US"/>
          </a:p>
        </p:txBody>
      </p:sp>
    </p:spTree>
    <p:extLst>
      <p:ext uri="{BB962C8B-B14F-4D97-AF65-F5344CB8AC3E}">
        <p14:creationId xmlns:p14="http://schemas.microsoft.com/office/powerpoint/2010/main" val="2657149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61</a:t>
            </a:fld>
            <a:endParaRPr lang="en-US"/>
          </a:p>
        </p:txBody>
      </p:sp>
    </p:spTree>
    <p:extLst>
      <p:ext uri="{BB962C8B-B14F-4D97-AF65-F5344CB8AC3E}">
        <p14:creationId xmlns:p14="http://schemas.microsoft.com/office/powerpoint/2010/main" val="2531723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provide reference epoch coordinates and velocities for</a:t>
            </a:r>
            <a:r>
              <a:rPr lang="en-US" baseline="0" dirty="0" smtClean="0"/>
              <a:t> users to align to the NSRS</a:t>
            </a:r>
            <a:endParaRPr lang="en-US" dirty="0" smtClean="0"/>
          </a:p>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62</a:t>
            </a:fld>
            <a:endParaRPr lang="en-US"/>
          </a:p>
        </p:txBody>
      </p:sp>
    </p:spTree>
    <p:extLst>
      <p:ext uri="{BB962C8B-B14F-4D97-AF65-F5344CB8AC3E}">
        <p14:creationId xmlns:p14="http://schemas.microsoft.com/office/powerpoint/2010/main" val="2983362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that’s what we give you. Coordinates at an epoch and a velocity</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65</a:t>
            </a:fld>
            <a:endParaRPr lang="en-US"/>
          </a:p>
        </p:txBody>
      </p:sp>
    </p:spTree>
    <p:extLst>
      <p:ext uri="{BB962C8B-B14F-4D97-AF65-F5344CB8AC3E}">
        <p14:creationId xmlns:p14="http://schemas.microsoft.com/office/powerpoint/2010/main" val="3253260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MYCS2 recently came out, aligned to ITRF2014. Dynamic</a:t>
            </a:r>
            <a:r>
              <a:rPr lang="en-US" baseline="0" dirty="0" smtClean="0"/>
              <a:t> processes force updates to be made to ITRF. That’s that </a:t>
            </a:r>
            <a:r>
              <a:rPr lang="en-US" baseline="0" dirty="0" err="1" smtClean="0"/>
              <a:t>IGb</a:t>
            </a:r>
            <a:r>
              <a:rPr lang="en-US" baseline="0" dirty="0" smtClean="0"/>
              <a:t> frame</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66</a:t>
            </a:fld>
            <a:endParaRPr lang="en-US"/>
          </a:p>
        </p:txBody>
      </p:sp>
    </p:spTree>
    <p:extLst>
      <p:ext uri="{BB962C8B-B14F-4D97-AF65-F5344CB8AC3E}">
        <p14:creationId xmlns:p14="http://schemas.microsoft.com/office/powerpoint/2010/main" val="910682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68</a:t>
            </a:fld>
            <a:endParaRPr lang="en-US" altLang="en-US" dirty="0"/>
          </a:p>
        </p:txBody>
      </p:sp>
    </p:spTree>
    <p:extLst>
      <p:ext uri="{BB962C8B-B14F-4D97-AF65-F5344CB8AC3E}">
        <p14:creationId xmlns:p14="http://schemas.microsoft.com/office/powerpoint/2010/main" val="709322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slide</a:t>
            </a:r>
            <a:r>
              <a:rPr lang="en-US" baseline="0" dirty="0" smtClean="0"/>
              <a:t> to save about 20 Mb in the size of this PPT.  If you have the space, insert the slide “</a:t>
            </a:r>
            <a:r>
              <a:rPr lang="en-US" baseline="0" dirty="0" err="1" smtClean="0"/>
              <a:t>Bilby</a:t>
            </a:r>
            <a:r>
              <a:rPr lang="en-US" baseline="0" dirty="0" smtClean="0"/>
              <a:t> Tower Animation” here (22 Mb by itself) for a better experience.</a:t>
            </a:r>
            <a:endParaRPr lang="en-US" dirty="0" smtClean="0"/>
          </a:p>
          <a:p>
            <a:endParaRPr lang="en-US" dirty="0" smtClean="0"/>
          </a:p>
          <a:p>
            <a:r>
              <a:rPr lang="en-US" dirty="0" smtClean="0"/>
              <a:t>Note</a:t>
            </a:r>
            <a:r>
              <a:rPr lang="en-US" baseline="0" dirty="0" smtClean="0"/>
              <a:t> that the NAD 83 network consisted of over 270,000 such marks…it’s not clear how many of those were </a:t>
            </a:r>
            <a:r>
              <a:rPr lang="en-US" baseline="0" dirty="0" err="1" smtClean="0"/>
              <a:t>Bilby</a:t>
            </a:r>
            <a:r>
              <a:rPr lang="en-US" baseline="0" dirty="0" smtClean="0"/>
              <a:t> Tower builds (from 1927-1984), but the answer surely must be “tens of thousands” at least.</a:t>
            </a:r>
          </a:p>
          <a:p>
            <a:endParaRPr lang="en-US" baseline="0" dirty="0" smtClean="0"/>
          </a:p>
          <a:p>
            <a:r>
              <a:rPr lang="en-US" baseline="0" dirty="0" smtClean="0"/>
              <a:t>Video credit:  Jim Lehman</a:t>
            </a:r>
          </a:p>
          <a:p>
            <a:r>
              <a:rPr lang="en-US" baseline="0" dirty="0" smtClean="0"/>
              <a:t>https://www.youtube.com/watch?v=KAE2lA6mewo</a:t>
            </a:r>
          </a:p>
          <a:p>
            <a:r>
              <a:rPr lang="en-US" baseline="0" dirty="0" smtClean="0"/>
              <a:t>https://www.youtube.com/watch?v=8cB1ygwza9w</a:t>
            </a:r>
          </a:p>
          <a:p>
            <a:endParaRPr lang="en-US" baseline="0" dirty="0" smtClean="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78</a:t>
            </a:fld>
            <a:endParaRPr lang="en-US" altLang="en-US"/>
          </a:p>
        </p:txBody>
      </p:sp>
    </p:spTree>
    <p:extLst>
      <p:ext uri="{BB962C8B-B14F-4D97-AF65-F5344CB8AC3E}">
        <p14:creationId xmlns:p14="http://schemas.microsoft.com/office/powerpoint/2010/main" val="921460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Someone wanted “realization” to be time tagged, but that REALLY didn’t happen until the NAD 83(2011) epoch 2010.00 realization of NAD 83.  All other ones were</a:t>
            </a:r>
            <a:r>
              <a:rPr lang="en-US" baseline="0" dirty="0" smtClean="0"/>
              <a:t> impossible to give a specific date for.</a:t>
            </a:r>
          </a:p>
          <a:p>
            <a:endParaRPr lang="en-US" baseline="0" dirty="0" smtClean="0"/>
          </a:p>
          <a:p>
            <a:r>
              <a:rPr lang="en-US" dirty="0" smtClean="0"/>
              <a:t>Before “global reference frames”, they were usually constrained by other locally determinable physical measurements:</a:t>
            </a:r>
          </a:p>
          <a:p>
            <a:r>
              <a:rPr lang="en-US" dirty="0" smtClean="0"/>
              <a:t>	Astronomic latitude/longitude</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82</a:t>
            </a:fld>
            <a:endParaRPr lang="en-US" altLang="en-US"/>
          </a:p>
        </p:txBody>
      </p:sp>
    </p:spTree>
    <p:extLst>
      <p:ext uri="{BB962C8B-B14F-4D97-AF65-F5344CB8AC3E}">
        <p14:creationId xmlns:p14="http://schemas.microsoft.com/office/powerpoint/2010/main" val="203899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86</a:t>
            </a:fld>
            <a:endParaRPr lang="en-US" altLang="en-US"/>
          </a:p>
        </p:txBody>
      </p:sp>
    </p:spTree>
    <p:extLst>
      <p:ext uri="{BB962C8B-B14F-4D97-AF65-F5344CB8AC3E}">
        <p14:creationId xmlns:p14="http://schemas.microsoft.com/office/powerpoint/2010/main" val="2184086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87</a:t>
            </a:fld>
            <a:endParaRPr lang="en-US" altLang="en-US"/>
          </a:p>
        </p:txBody>
      </p:sp>
    </p:spTree>
    <p:extLst>
      <p:ext uri="{BB962C8B-B14F-4D97-AF65-F5344CB8AC3E}">
        <p14:creationId xmlns:p14="http://schemas.microsoft.com/office/powerpoint/2010/main" val="317173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Headquarters in Silver Spring,</a:t>
            </a:r>
            <a:r>
              <a:rPr lang="en-US" baseline="0" dirty="0" smtClean="0"/>
              <a:t> field office in Norfolk, VA, Testing &amp; Training Center in Woodford, VA</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5</a:t>
            </a:fld>
            <a:endParaRPr lang="en-US"/>
          </a:p>
        </p:txBody>
      </p:sp>
    </p:spTree>
    <p:extLst>
      <p:ext uri="{BB962C8B-B14F-4D97-AF65-F5344CB8AC3E}">
        <p14:creationId xmlns:p14="http://schemas.microsoft.com/office/powerpoint/2010/main" val="4116656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91</a:t>
            </a:fld>
            <a:endParaRPr lang="en-US" alt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3353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-there’s four reference</a:t>
            </a:r>
            <a:r>
              <a:rPr lang="en-US" baseline="0" dirty="0" smtClean="0"/>
              <a:t> frames because there are four major tectonic plates within the NGS Area of Responsibility.</a:t>
            </a:r>
          </a:p>
          <a:p>
            <a:r>
              <a:rPr lang="en-US" baseline="0" dirty="0" smtClean="0"/>
              <a:t>-</a:t>
            </a:r>
            <a:r>
              <a:rPr lang="en-US" dirty="0" smtClean="0"/>
              <a:t>As the </a:t>
            </a:r>
            <a:r>
              <a:rPr lang="en-US" b="1" dirty="0" smtClean="0"/>
              <a:t>National</a:t>
            </a:r>
            <a:r>
              <a:rPr lang="en-US" baseline="0" dirty="0" smtClean="0"/>
              <a:t> Geodetic Survey, we’re part of the </a:t>
            </a:r>
            <a:r>
              <a:rPr lang="en-US" baseline="0" dirty="0" err="1" smtClean="0"/>
              <a:t>DoC</a:t>
            </a:r>
            <a:r>
              <a:rPr lang="en-US" baseline="0" dirty="0" smtClean="0"/>
              <a:t> so we must cater to all US States and Territories</a:t>
            </a:r>
          </a:p>
          <a:p>
            <a:r>
              <a:rPr lang="en-US" dirty="0" smtClean="0"/>
              <a:t>-thus </a:t>
            </a:r>
            <a:r>
              <a:rPr lang="en-US" baseline="0" dirty="0" smtClean="0"/>
              <a:t>w</a:t>
            </a:r>
            <a:r>
              <a:rPr lang="en-US" dirty="0" smtClean="0"/>
              <a:t>e’ve got four tectonic</a:t>
            </a:r>
            <a:r>
              <a:rPr lang="en-US" baseline="0" dirty="0" smtClean="0"/>
              <a:t> plates in our Area of Operations, so four Ref Frames</a:t>
            </a:r>
          </a:p>
          <a:p>
            <a:r>
              <a:rPr lang="en-US" baseline="0" dirty="0" smtClean="0"/>
              <a:t>-But…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112411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a:t>
            </a:r>
            <a:r>
              <a:rPr lang="en-US" sz="1200" baseline="0" dirty="0" smtClean="0"/>
              <a:t> frame is constant to itself, but rotating within ITRF, and moving in a different direction than the other 3 frames</a:t>
            </a: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216320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95</a:t>
            </a:fld>
            <a:endParaRPr lang="en-US" altLang="en-US" dirty="0"/>
          </a:p>
        </p:txBody>
      </p:sp>
    </p:spTree>
    <p:extLst>
      <p:ext uri="{BB962C8B-B14F-4D97-AF65-F5344CB8AC3E}">
        <p14:creationId xmlns:p14="http://schemas.microsoft.com/office/powerpoint/2010/main" val="273537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7971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98</a:t>
            </a:fld>
            <a:endParaRPr lang="en-US" altLang="en-US"/>
          </a:p>
        </p:txBody>
      </p:sp>
    </p:spTree>
    <p:extLst>
      <p:ext uri="{BB962C8B-B14F-4D97-AF65-F5344CB8AC3E}">
        <p14:creationId xmlns:p14="http://schemas.microsoft.com/office/powerpoint/2010/main" val="9631337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 (GGIM)  - United</a:t>
            </a:r>
            <a:r>
              <a:rPr lang="en-US" baseline="0" dirty="0" smtClean="0"/>
              <a:t> Nations</a:t>
            </a:r>
            <a:r>
              <a:rPr lang="en-US" dirty="0" smtClean="0"/>
              <a:t> Commission on Global Geospatial Inform</a:t>
            </a:r>
            <a:r>
              <a:rPr lang="en-US" baseline="0" dirty="0" smtClean="0"/>
              <a:t>ation Management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hlinkClick r:id="rId3"/>
              </a:rPr>
              <a:t>https://ggim.un.org/</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99</a:t>
            </a:fld>
            <a:endParaRPr lang="en-US" altLang="en-US" dirty="0"/>
          </a:p>
        </p:txBody>
      </p:sp>
    </p:spTree>
    <p:extLst>
      <p:ext uri="{BB962C8B-B14F-4D97-AF65-F5344CB8AC3E}">
        <p14:creationId xmlns:p14="http://schemas.microsoft.com/office/powerpoint/2010/main" val="3467644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100</a:t>
            </a:fld>
            <a:endParaRPr lang="en-US" alt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66968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normAutofit fontScale="92500" lnSpcReduction="20000"/>
          </a:bodyPr>
          <a:lstStyle/>
          <a:p>
            <a:r>
              <a:rPr lang="en-US" dirty="0" smtClean="0"/>
              <a:t>-we’re going to</a:t>
            </a:r>
            <a:r>
              <a:rPr lang="en-US" baseline="0" dirty="0" smtClean="0"/>
              <a:t> back up and get to the non-</a:t>
            </a:r>
            <a:r>
              <a:rPr lang="en-US" baseline="0" dirty="0" err="1" smtClean="0"/>
              <a:t>geocentricity</a:t>
            </a:r>
            <a:r>
              <a:rPr lang="en-US" baseline="0" dirty="0" smtClean="0"/>
              <a:t>, stay with me here</a:t>
            </a:r>
          </a:p>
          <a:p>
            <a:r>
              <a:rPr lang="en-US" baseline="0" dirty="0" smtClean="0"/>
              <a:t>-so there’s a nice little ellipse representing the shape of the GRS80 reference ellipsoid</a:t>
            </a:r>
          </a:p>
          <a:p>
            <a:r>
              <a:rPr lang="en-US" b="1" baseline="0" dirty="0" smtClean="0"/>
              <a:t>CLICK</a:t>
            </a:r>
          </a:p>
          <a:p>
            <a:r>
              <a:rPr lang="en-US" b="0" baseline="0" dirty="0" smtClean="0"/>
              <a:t>-what’s GRS80?  well, it’s a reference system (being a reference ellipsoid, a gravity model, and more).</a:t>
            </a:r>
          </a:p>
          <a:p>
            <a:r>
              <a:rPr lang="en-US" b="0" baseline="0" dirty="0" smtClean="0"/>
              <a:t>-GRS80 in itself is not a datum, although you will see/hear some folks misinterpret that</a:t>
            </a:r>
          </a:p>
          <a:p>
            <a:r>
              <a:rPr lang="en-US" b="1" baseline="0" dirty="0" smtClean="0"/>
              <a:t>CLICK</a:t>
            </a:r>
          </a:p>
          <a:p>
            <a:r>
              <a:rPr lang="en-US" b="0" baseline="0" dirty="0" smtClean="0"/>
              <a:t>-now once you take that reference system/ellipsoid and you tie it to the origin of your choice… </a:t>
            </a:r>
            <a:r>
              <a:rPr lang="en-US" b="0" baseline="0" dirty="0" err="1" smtClean="0"/>
              <a:t>badda-bing</a:t>
            </a:r>
            <a:r>
              <a:rPr lang="en-US" b="0" baseline="0" dirty="0" smtClean="0"/>
              <a:t>!</a:t>
            </a:r>
          </a:p>
          <a:p>
            <a:r>
              <a:rPr lang="en-US" b="0" baseline="0" dirty="0" smtClean="0"/>
              <a:t>-now you’ve got a datum (or reference frame)</a:t>
            </a:r>
          </a:p>
          <a:p>
            <a:r>
              <a:rPr lang="en-US" b="1" dirty="0" smtClean="0"/>
              <a:t>CLICK</a:t>
            </a:r>
          </a:p>
          <a:p>
            <a:r>
              <a:rPr lang="en-US" b="0" dirty="0" smtClean="0"/>
              <a:t>-in this case, we’re talking about that</a:t>
            </a:r>
            <a:r>
              <a:rPr lang="en-US" b="0" baseline="0" dirty="0" smtClean="0"/>
              <a:t> blue which is symbolizing an ellipsoid with it’s origin locked to the Center Mass of the earth</a:t>
            </a:r>
          </a:p>
          <a:p>
            <a:r>
              <a:rPr lang="en-US" b="0" baseline="0" dirty="0" smtClean="0"/>
              <a:t>-which represents the ITRF2020</a:t>
            </a:r>
          </a:p>
          <a:p>
            <a:r>
              <a:rPr lang="en-US" b="0" baseline="0" dirty="0" smtClean="0"/>
              <a:t>-you may be thinking “Jeff what is the ITRF?”… don’t worry we’ll get there for now the concept is more important</a:t>
            </a:r>
          </a:p>
          <a:p>
            <a:r>
              <a:rPr lang="en-US" b="1" baseline="0" dirty="0" smtClean="0"/>
              <a:t>CLICK</a:t>
            </a:r>
          </a:p>
          <a:p>
            <a:r>
              <a:rPr lang="en-US" b="0" baseline="0" dirty="0" smtClean="0"/>
              <a:t>-so now let’s look at how NAD83 compares, the orange there, see it’s shape is the same GRS80 ellipsoid… but with a different origin point</a:t>
            </a:r>
          </a:p>
          <a:p>
            <a:r>
              <a:rPr lang="en-US" b="0" baseline="0" dirty="0" smtClean="0"/>
              <a:t>-not quite aligned to CM, but close… not bad, it was the 80s </a:t>
            </a:r>
            <a:r>
              <a:rPr lang="en-US" b="0" baseline="0" dirty="0" err="1" smtClean="0"/>
              <a:t>maaaan</a:t>
            </a:r>
            <a:r>
              <a:rPr lang="en-US" b="0" baseline="0" dirty="0" smtClean="0"/>
              <a:t>, they did the best they could!</a:t>
            </a:r>
          </a:p>
          <a:p>
            <a:r>
              <a:rPr lang="en-US" b="0" baseline="0" dirty="0" smtClean="0"/>
              <a:t>-jokes aside, a pretty amazing feet to have only “missed the mark” by a few meters, they didn’t have the satellite technology or computer power we have back in the late 70s when the </a:t>
            </a:r>
            <a:r>
              <a:rPr lang="en-US" b="0" baseline="0" dirty="0" err="1" smtClean="0"/>
              <a:t>calcs</a:t>
            </a:r>
            <a:r>
              <a:rPr lang="en-US" b="0" baseline="0" dirty="0" smtClean="0"/>
              <a:t> for NAD83 were being run</a:t>
            </a:r>
          </a:p>
          <a:p>
            <a:r>
              <a:rPr lang="en-US" b="0" baseline="0" dirty="0" smtClean="0"/>
              <a:t>-props to those folks!</a:t>
            </a:r>
          </a:p>
          <a:p>
            <a:r>
              <a:rPr lang="en-US" b="1" baseline="0" dirty="0" smtClean="0"/>
              <a:t>CLICK</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9014639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0" i="0" baseline="0" dirty="0" smtClean="0"/>
              <a:t>--</a:t>
            </a:r>
            <a:r>
              <a:rPr lang="en-US" b="0" i="1" baseline="0" dirty="0" smtClean="0"/>
              <a:t>zooming in to setup for next slide—</a:t>
            </a:r>
          </a:p>
          <a:p>
            <a:r>
              <a:rPr lang="en-US" b="0" i="0" baseline="0" dirty="0" smtClean="0"/>
              <a:t>-Let’s zoom in a little to examine that situation</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613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indent="0">
              <a:buNone/>
            </a:pPr>
            <a:r>
              <a:rPr lang="en-US" dirty="0" smtClean="0"/>
              <a:t>And advisors scattered throughout the country</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a:t>
            </a:fld>
            <a:endParaRPr lang="en-US"/>
          </a:p>
        </p:txBody>
      </p:sp>
    </p:spTree>
    <p:extLst>
      <p:ext uri="{BB962C8B-B14F-4D97-AF65-F5344CB8AC3E}">
        <p14:creationId xmlns:p14="http://schemas.microsoft.com/office/powerpoint/2010/main" val="39508674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-so</a:t>
            </a:r>
            <a:r>
              <a:rPr lang="en-US" baseline="0" dirty="0" smtClean="0"/>
              <a:t> there’s one quarter of both the NAD83 and ITRF2020 ellipsoid</a:t>
            </a:r>
          </a:p>
          <a:p>
            <a:r>
              <a:rPr lang="en-US" b="1" baseline="0" dirty="0" smtClean="0"/>
              <a:t>CLICK</a:t>
            </a:r>
          </a:p>
          <a:p>
            <a:r>
              <a:rPr lang="en-US" baseline="0" dirty="0" smtClean="0"/>
              <a:t>-important to note that both are using the same geometry (size, shape), the GRS80 ellipsoid, just with a different origin</a:t>
            </a:r>
          </a:p>
          <a:p>
            <a:r>
              <a:rPr lang="en-US" b="1" baseline="0" dirty="0" smtClean="0"/>
              <a:t>CLICK</a:t>
            </a:r>
            <a:endParaRPr lang="en-US" b="0" baseline="0" dirty="0" smtClean="0"/>
          </a:p>
          <a:p>
            <a:r>
              <a:rPr lang="en-US" b="0" baseline="0" dirty="0" smtClean="0"/>
              <a:t>-so that dark red [maroon if you will] arrow there on the bottom left, it symbolizes and greatly exaggerates the difference between those origins</a:t>
            </a:r>
          </a:p>
          <a:p>
            <a:r>
              <a:rPr lang="en-US" b="1" baseline="0" dirty="0" smtClean="0"/>
              <a:t>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105</a:t>
            </a:fld>
            <a:endPar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itchFamily="34" charset="-128"/>
              <a:cs typeface="+mn-cs"/>
            </a:endParaRPr>
          </a:p>
        </p:txBody>
      </p:sp>
    </p:spTree>
    <p:extLst>
      <p:ext uri="{BB962C8B-B14F-4D97-AF65-F5344CB8AC3E}">
        <p14:creationId xmlns:p14="http://schemas.microsoft.com/office/powerpoint/2010/main" val="1964627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-and we’ll visualize the plan to remove the non-egocentricity of NAD83</a:t>
            </a:r>
            <a:r>
              <a:rPr lang="en-US" baseline="0" dirty="0" smtClean="0"/>
              <a:t> with a little animation</a:t>
            </a:r>
          </a:p>
          <a:p>
            <a:r>
              <a:rPr lang="en-US" b="1" baseline="0" dirty="0" smtClean="0"/>
              <a:t>CLICK</a:t>
            </a:r>
          </a:p>
          <a:p>
            <a:r>
              <a:rPr lang="en-US" b="0" baseline="0" dirty="0" smtClean="0"/>
              <a:t>-our orange NAD83 ellipsoid shift over to match up with out blue ITRF ellipsoid</a:t>
            </a:r>
          </a:p>
          <a:p>
            <a:r>
              <a:rPr lang="en-US" b="0" baseline="0" dirty="0" smtClean="0"/>
              <a:t>-and now there we see the result in red, our new NATRF2022 ellipsoid</a:t>
            </a:r>
          </a:p>
          <a:p>
            <a:r>
              <a:rPr lang="en-US" b="1" baseline="0" dirty="0" smtClean="0"/>
              <a:t>CLICK</a:t>
            </a:r>
          </a:p>
          <a:p>
            <a:r>
              <a:rPr lang="en-US" b="0" baseline="0" dirty="0" smtClean="0"/>
              <a:t>-what do I like to point out here?</a:t>
            </a:r>
          </a:p>
          <a:p>
            <a:r>
              <a:rPr lang="en-US" b="0" baseline="0" dirty="0" smtClean="0"/>
              <a:t>-we’re still utilizing the GRS80 reference ellipsoid as the basis for NATRF2022</a:t>
            </a:r>
          </a:p>
          <a:p>
            <a:r>
              <a:rPr lang="en-US" b="0" baseline="0" dirty="0" smtClean="0"/>
              <a:t>-why? because the size and shape, well the scientists nailed it on that one, like I said earlier they just didn’t quite get the CM</a:t>
            </a:r>
          </a:p>
          <a:p>
            <a:r>
              <a:rPr lang="en-US" b="1" baseline="0" dirty="0" smtClean="0"/>
              <a:t>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9066056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Intra-Frame Velocity Model:  More on this later, but it is basically “all of the movement that is left over at</a:t>
            </a:r>
            <a:r>
              <a:rPr lang="en-US" baseline="0" dirty="0" smtClean="0"/>
              <a:t> a point after I take away the simple tectonic rotation of a plate”</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113</a:t>
            </a:fld>
            <a:endParaRPr lang="en-US" altLang="en-US"/>
          </a:p>
        </p:txBody>
      </p:sp>
    </p:spTree>
    <p:extLst>
      <p:ext uri="{BB962C8B-B14F-4D97-AF65-F5344CB8AC3E}">
        <p14:creationId xmlns:p14="http://schemas.microsoft.com/office/powerpoint/2010/main" val="1515865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This version of the slide is animated to show JUST how EPP2022 changes frames, without changing epochs.  Note that XYZ2PLH is a module within NCAT and </a:t>
            </a:r>
            <a:r>
              <a:rPr kumimoji="0" lang="en-US" sz="1200" b="0" i="0" u="none" strike="noStrike" kern="1200" cap="none" spc="0" normalizeH="0" baseline="0" noProof="0" dirty="0" err="1" smtClean="0">
                <a:ln>
                  <a:noFill/>
                </a:ln>
                <a:solidFill>
                  <a:prstClr val="black"/>
                </a:solidFill>
                <a:effectLst/>
                <a:uLnTx/>
                <a:uFillTx/>
                <a:latin typeface="Gill Sans MT" pitchFamily="34" charset="0"/>
                <a:ea typeface="MS PGothic" pitchFamily="34" charset="-128"/>
              </a:rPr>
              <a:t>VDatum</a:t>
            </a: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a:t>
            </a:r>
          </a:p>
          <a:p>
            <a:r>
              <a:rPr lang="en-US" dirty="0" smtClean="0"/>
              <a:t>CLICK</a:t>
            </a:r>
          </a:p>
          <a:p>
            <a:r>
              <a:rPr lang="en-US" dirty="0" smtClean="0"/>
              <a:t>Take a XYZ coordinate in ITRF2020 epoch 2028.048.</a:t>
            </a:r>
          </a:p>
          <a:p>
            <a:r>
              <a:rPr lang="en-US" dirty="0" smtClean="0"/>
              <a:t>CLICK</a:t>
            </a:r>
          </a:p>
          <a:p>
            <a:r>
              <a:rPr lang="en-US" dirty="0" smtClean="0"/>
              <a:t>Apply XYZ2PLH to convert it to </a:t>
            </a:r>
            <a:r>
              <a:rPr lang="en-US" dirty="0" err="1" smtClean="0"/>
              <a:t>flh</a:t>
            </a:r>
            <a:r>
              <a:rPr lang="en-US" dirty="0" smtClean="0"/>
              <a:t> coordinate in ITRF2020 epoch 2028.048  </a:t>
            </a:r>
          </a:p>
          <a:p>
            <a:r>
              <a:rPr lang="en-US" dirty="0" smtClean="0"/>
              <a:t>CLICK  </a:t>
            </a:r>
          </a:p>
          <a:p>
            <a:r>
              <a:rPr lang="en-US" dirty="0" smtClean="0"/>
              <a:t>We could also apply EPP2022 (CLICK) to convert it to XYZ coordinate in NATRF2022 epoch 2028.048 and then apply XYZ2PLH to convert it to </a:t>
            </a:r>
            <a:r>
              <a:rPr lang="en-US" dirty="0" err="1" smtClean="0"/>
              <a:t>flh</a:t>
            </a:r>
            <a:r>
              <a:rPr lang="en-US" dirty="0" smtClean="0"/>
              <a:t> coordinate in NATRF2022 epoch 2028.048    </a:t>
            </a:r>
          </a:p>
          <a:p>
            <a:r>
              <a:rPr lang="en-US" dirty="0" smtClean="0"/>
              <a:t>CLICK  </a:t>
            </a:r>
          </a:p>
          <a:p>
            <a:r>
              <a:rPr lang="en-US" dirty="0" smtClean="0"/>
              <a:t> And, we could also apply EPP2022 (CLICK to convert it to XYZ coordinate in PATRF2022 epoch 2028.048 and then apply XYZ2PLH to convert it to </a:t>
            </a:r>
            <a:r>
              <a:rPr lang="en-US" dirty="0" err="1" smtClean="0"/>
              <a:t>flh</a:t>
            </a:r>
            <a:r>
              <a:rPr lang="en-US" dirty="0" smtClean="0"/>
              <a:t> coordinate in PATRF2022 epoch 2028.048 </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125</a:t>
            </a:fld>
            <a:endParaRPr lang="en-US" altLang="en-US" dirty="0"/>
          </a:p>
        </p:txBody>
      </p:sp>
    </p:spTree>
    <p:extLst>
      <p:ext uri="{BB962C8B-B14F-4D97-AF65-F5344CB8AC3E}">
        <p14:creationId xmlns:p14="http://schemas.microsoft.com/office/powerpoint/2010/main" val="2919035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At 2020, ITRF and NATRF are identical. </a:t>
            </a:r>
          </a:p>
          <a:p>
            <a:r>
              <a:rPr lang="en-US" altLang="en-US" dirty="0" smtClean="0"/>
              <a:t>CLICK</a:t>
            </a:r>
          </a:p>
          <a:p>
            <a:r>
              <a:rPr lang="en-US" altLang="en-US" dirty="0" smtClean="0"/>
              <a:t>As time goes on the North American plate moves, resulting in new ITRF coordinates at epoch (say 2030) for the same point. </a:t>
            </a:r>
          </a:p>
          <a:p>
            <a:r>
              <a:rPr lang="en-US" altLang="en-US" dirty="0" smtClean="0"/>
              <a:t>CLICK</a:t>
            </a:r>
          </a:p>
          <a:p>
            <a:r>
              <a:rPr lang="en-US" altLang="en-US" dirty="0" smtClean="0"/>
              <a:t>If I remove 10 years of plate motion (ITRF velocity) it puts me back where NATRF used to be....EXCEPT, there has been local motion. </a:t>
            </a:r>
          </a:p>
          <a:p>
            <a:r>
              <a:rPr lang="en-US" altLang="en-US" dirty="0" smtClean="0"/>
              <a:t>That is why we call the it NATRF epoch 2030, because it is where NATRF IS in 2030. </a:t>
            </a:r>
          </a:p>
          <a:p>
            <a:r>
              <a:rPr lang="en-US" altLang="en-US" dirty="0" smtClean="0"/>
              <a:t>CLICK</a:t>
            </a:r>
          </a:p>
          <a:p>
            <a:r>
              <a:rPr lang="en-US" altLang="en-US" dirty="0" smtClean="0"/>
              <a:t>We now have to apply IFVM to get back to 2020, or any other date relative to NATRF.</a:t>
            </a:r>
          </a:p>
          <a:p>
            <a:r>
              <a:rPr lang="en-US" altLang="en-US" dirty="0" smtClean="0"/>
              <a:t> *  EPP2022 changes the FRAME</a:t>
            </a:r>
          </a:p>
          <a:p>
            <a:r>
              <a:rPr lang="en-US" altLang="en-US" dirty="0" smtClean="0"/>
              <a:t> *  IFVM2022 changes the EPOCH</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81CED41-2FF7-4E94-9ADC-9D730A774E3B}" type="slidenum">
              <a:rPr lang="en-US" altLang="en-US" smtClean="0"/>
              <a:pPr/>
              <a:t>126</a:t>
            </a:fld>
            <a:endParaRPr lang="en-US" altLang="en-US" smtClean="0"/>
          </a:p>
        </p:txBody>
      </p:sp>
    </p:spTree>
    <p:extLst>
      <p:ext uri="{BB962C8B-B14F-4D97-AF65-F5344CB8AC3E}">
        <p14:creationId xmlns:p14="http://schemas.microsoft.com/office/powerpoint/2010/main" val="20949141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This version of the slide is animated to show JUST how EPP2022 changes frames, without changing epochs.  Note that XYZ2PLH is a module within NCAT and </a:t>
            </a:r>
            <a:r>
              <a:rPr kumimoji="0" lang="en-US" sz="1200" b="0" i="0" u="none" strike="noStrike" kern="1200" cap="none" spc="0" normalizeH="0" baseline="0" noProof="0" dirty="0" err="1" smtClean="0">
                <a:ln>
                  <a:noFill/>
                </a:ln>
                <a:solidFill>
                  <a:prstClr val="black"/>
                </a:solidFill>
                <a:effectLst/>
                <a:uLnTx/>
                <a:uFillTx/>
                <a:latin typeface="Gill Sans MT" pitchFamily="34" charset="0"/>
                <a:ea typeface="MS PGothic" pitchFamily="34" charset="-128"/>
              </a:rPr>
              <a:t>VDatum</a:t>
            </a: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  Same as previous slide, but with a different epoch.</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127</a:t>
            </a:fld>
            <a:endParaRPr lang="en-US" altLang="en-US" dirty="0"/>
          </a:p>
        </p:txBody>
      </p:sp>
    </p:spTree>
    <p:extLst>
      <p:ext uri="{BB962C8B-B14F-4D97-AF65-F5344CB8AC3E}">
        <p14:creationId xmlns:p14="http://schemas.microsoft.com/office/powerpoint/2010/main" val="2707713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This version of the slide is animated to show JUST how IFVM2022 will change the EPOCH of ITRF without changing the FRAME.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Since IFVM2022 works in </a:t>
            </a:r>
            <a:r>
              <a:rPr lang="en-US" dirty="0" err="1" smtClean="0"/>
              <a:t>Lat</a:t>
            </a:r>
            <a:r>
              <a:rPr lang="en-US" dirty="0" smtClean="0"/>
              <a:t>/Lon, we apply XYZ2PLH in each epoch.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Then apply IFVM2022 to move between EPOCHS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CLICK</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128</a:t>
            </a:fld>
            <a:endParaRPr lang="en-US" altLang="en-US" dirty="0"/>
          </a:p>
        </p:txBody>
      </p:sp>
    </p:spTree>
    <p:extLst>
      <p:ext uri="{BB962C8B-B14F-4D97-AF65-F5344CB8AC3E}">
        <p14:creationId xmlns:p14="http://schemas.microsoft.com/office/powerpoint/2010/main" val="22423355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“everything is done in ITRF XYZ, why didn’t NGS propose the IFVM be set up this way?”</a:t>
            </a:r>
          </a:p>
          <a:p>
            <a:r>
              <a:rPr lang="en-US" dirty="0" smtClean="0"/>
              <a:t>CLICK</a:t>
            </a:r>
          </a:p>
          <a:p>
            <a:r>
              <a:rPr lang="en-US" dirty="0" smtClean="0"/>
              <a:t>CLICK</a:t>
            </a:r>
          </a:p>
          <a:p>
            <a:r>
              <a:rPr lang="en-US" dirty="0" smtClean="0"/>
              <a:t>It is a good and reasonable question.  The answer is:  the crust of the Earth moves in vastly different ways horizontally than vertically.  Horizontally things tend to be very large, consistent horizontal motions on the scale of hundreds of square kilometers up to continental scale.  On the vertical side, things can be very localized, even down to a square km or so.  Every good study of crustal movement separates the signals by “horizontal” (</a:t>
            </a:r>
            <a:r>
              <a:rPr lang="en-US" dirty="0" err="1" smtClean="0"/>
              <a:t>lat</a:t>
            </a:r>
            <a:r>
              <a:rPr lang="en-US" dirty="0" smtClean="0"/>
              <a:t>, </a:t>
            </a:r>
            <a:r>
              <a:rPr lang="en-US" dirty="0" err="1" smtClean="0"/>
              <a:t>lon</a:t>
            </a:r>
            <a:r>
              <a:rPr lang="en-US" dirty="0" smtClean="0"/>
              <a:t>) and “vertical” (</a:t>
            </a:r>
            <a:r>
              <a:rPr lang="en-US" dirty="0" err="1" smtClean="0"/>
              <a:t>eht</a:t>
            </a:r>
            <a:r>
              <a:rPr lang="en-US" dirty="0" smtClean="0"/>
              <a:t>) due to their generally de-coupled nature.  If we were to build the IFVM in XYZ, that decoupling (and the simplicity and accuracy which comes with it) is lost.  Therefore NGS will break with their “everything geometric is done in XYZ” rule, specifically for IFVM2022.</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129</a:t>
            </a:fld>
            <a:endParaRPr lang="en-US" altLang="en-US" dirty="0"/>
          </a:p>
        </p:txBody>
      </p:sp>
    </p:spTree>
    <p:extLst>
      <p:ext uri="{BB962C8B-B14F-4D97-AF65-F5344CB8AC3E}">
        <p14:creationId xmlns:p14="http://schemas.microsoft.com/office/powerpoint/2010/main" val="30922704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This version of the slide is animated to show the interaction of IFVM2022 and EPP2022, without the use of “virtual” grids.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It takes the example of someone who prefers to work in </a:t>
            </a:r>
            <a:r>
              <a:rPr kumimoji="0" lang="en-US" sz="1200" b="0" i="0" u="none" strike="noStrike" kern="1200" cap="none" spc="0" normalizeH="0" baseline="0" noProof="0" dirty="0" err="1" smtClean="0">
                <a:ln>
                  <a:noFill/>
                </a:ln>
                <a:solidFill>
                  <a:prstClr val="black"/>
                </a:solidFill>
                <a:effectLst/>
                <a:uLnTx/>
                <a:uFillTx/>
                <a:latin typeface="Gill Sans MT" pitchFamily="34" charset="0"/>
                <a:ea typeface="MS PGothic" pitchFamily="34" charset="-128"/>
              </a:rPr>
              <a:t>lat</a:t>
            </a: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a:t>
            </a:r>
            <a:r>
              <a:rPr kumimoji="0" lang="en-US" sz="1200" b="0" i="0" u="none" strike="noStrike" kern="1200" cap="none" spc="0" normalizeH="0" baseline="0" noProof="0" dirty="0" err="1" smtClean="0">
                <a:ln>
                  <a:noFill/>
                </a:ln>
                <a:solidFill>
                  <a:prstClr val="black"/>
                </a:solidFill>
                <a:effectLst/>
                <a:uLnTx/>
                <a:uFillTx/>
                <a:latin typeface="Gill Sans MT" pitchFamily="34" charset="0"/>
                <a:ea typeface="MS PGothic" pitchFamily="34" charset="-128"/>
              </a:rPr>
              <a:t>lon</a:t>
            </a: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a:t>
            </a:r>
            <a:r>
              <a:rPr kumimoji="0" lang="en-US" sz="1200" b="0" i="0" u="none" strike="noStrike" kern="1200" cap="none" spc="0" normalizeH="0" baseline="0" noProof="0" dirty="0" err="1" smtClean="0">
                <a:ln>
                  <a:noFill/>
                </a:ln>
                <a:solidFill>
                  <a:prstClr val="black"/>
                </a:solidFill>
                <a:effectLst/>
                <a:uLnTx/>
                <a:uFillTx/>
                <a:latin typeface="Gill Sans MT" pitchFamily="34" charset="0"/>
                <a:ea typeface="MS PGothic" pitchFamily="34" charset="-128"/>
              </a:rPr>
              <a:t>eht</a:t>
            </a: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 NATRF2022, and did so in 2039.704, who then needs to compare their work against another surveyor’s work, on the same point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where that other surveyor preferred to work in PATRF2022 and did so in 2028.048.</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And, let’s say that our NATRF2022 user was given only the PATRF2022, ep. 2028.048 coordinates in </a:t>
            </a:r>
            <a:r>
              <a:rPr kumimoji="0" lang="en-US" sz="1200" b="0" i="0" u="none" strike="noStrike" kern="1200" cap="none" spc="0" normalizeH="0" baseline="0" noProof="0" dirty="0" err="1" smtClean="0">
                <a:ln>
                  <a:noFill/>
                </a:ln>
                <a:solidFill>
                  <a:prstClr val="black"/>
                </a:solidFill>
                <a:effectLst/>
                <a:uLnTx/>
                <a:uFillTx/>
                <a:latin typeface="Gill Sans MT" pitchFamily="34" charset="0"/>
                <a:ea typeface="MS PGothic" pitchFamily="34" charset="-128"/>
              </a:rPr>
              <a:t>lat</a:t>
            </a: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a:t>
            </a:r>
            <a:r>
              <a:rPr kumimoji="0" lang="en-US" sz="1200" b="0" i="0" u="none" strike="noStrike" kern="1200" cap="none" spc="0" normalizeH="0" baseline="0" noProof="0" dirty="0" err="1" smtClean="0">
                <a:ln>
                  <a:noFill/>
                </a:ln>
                <a:solidFill>
                  <a:prstClr val="black"/>
                </a:solidFill>
                <a:effectLst/>
                <a:uLnTx/>
                <a:uFillTx/>
                <a:latin typeface="Gill Sans MT" pitchFamily="34" charset="0"/>
                <a:ea typeface="MS PGothic" pitchFamily="34" charset="-128"/>
              </a:rPr>
              <a:t>lon</a:t>
            </a: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a:t>
            </a:r>
            <a:r>
              <a:rPr kumimoji="0" lang="en-US" sz="1200" b="0" i="0" u="none" strike="noStrike" kern="1200" cap="none" spc="0" normalizeH="0" baseline="0" noProof="0" dirty="0" err="1" smtClean="0">
                <a:ln>
                  <a:noFill/>
                </a:ln>
                <a:solidFill>
                  <a:prstClr val="black"/>
                </a:solidFill>
                <a:effectLst/>
                <a:uLnTx/>
                <a:uFillTx/>
                <a:latin typeface="Gill Sans MT" pitchFamily="34" charset="0"/>
                <a:ea typeface="MS PGothic" pitchFamily="34" charset="-128"/>
              </a:rPr>
              <a:t>eht</a:t>
            </a: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 and the PATRF2022 surveyor saved no other information.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What NGS tools will allow for this comparison?</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CLICK </a:t>
            </a:r>
            <a:r>
              <a:rPr kumimoji="0" lang="en-US" sz="1200" b="0" i="0" u="none" strike="noStrike" kern="1200" cap="none" spc="0" normalizeH="0" baseline="0" noProof="0" dirty="0" err="1" smtClean="0">
                <a:ln>
                  <a:noFill/>
                </a:ln>
                <a:solidFill>
                  <a:prstClr val="black"/>
                </a:solidFill>
                <a:effectLst/>
                <a:uLnTx/>
                <a:uFillTx/>
                <a:latin typeface="Gill Sans MT" pitchFamily="34" charset="0"/>
                <a:ea typeface="MS PGothic" pitchFamily="34" charset="-128"/>
              </a:rPr>
              <a:t>CLICK</a:t>
            </a:r>
            <a:endPar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Well, we can’t go that way!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13 CLICKS slowly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That’s a run of 7 different programs to go from NATRF2022 ep 2039.704 to PATRF2022 ep 2028.048.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Perhaps that’s to be expected, but what if it’s just a simple matter of changing epochs?...See next slide…</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130</a:t>
            </a:fld>
            <a:endParaRPr lang="en-US" altLang="en-US" dirty="0"/>
          </a:p>
        </p:txBody>
      </p:sp>
    </p:spTree>
    <p:extLst>
      <p:ext uri="{BB962C8B-B14F-4D97-AF65-F5344CB8AC3E}">
        <p14:creationId xmlns:p14="http://schemas.microsoft.com/office/powerpoint/2010/main" val="19502370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I just need to compare across epochs. For example: NATRF2022 </a:t>
            </a:r>
            <a:r>
              <a:rPr lang="en-US" dirty="0" err="1" smtClean="0"/>
              <a:t>lat</a:t>
            </a:r>
            <a:r>
              <a:rPr lang="en-US" dirty="0" smtClean="0"/>
              <a:t>/</a:t>
            </a:r>
            <a:r>
              <a:rPr lang="en-US" dirty="0" err="1" smtClean="0"/>
              <a:t>lon</a:t>
            </a:r>
            <a:r>
              <a:rPr lang="en-US" dirty="0" smtClean="0"/>
              <a:t>/</a:t>
            </a:r>
            <a:r>
              <a:rPr lang="en-US" dirty="0" err="1" smtClean="0"/>
              <a:t>eht</a:t>
            </a:r>
            <a:r>
              <a:rPr lang="en-US" dirty="0" smtClean="0"/>
              <a:t> given in two different survey epochs.  </a:t>
            </a:r>
          </a:p>
          <a:p>
            <a:r>
              <a:rPr lang="en-US" dirty="0" smtClean="0"/>
              <a:t>CLICK </a:t>
            </a:r>
            <a:r>
              <a:rPr lang="en-US" dirty="0" err="1" smtClean="0"/>
              <a:t>CLICK</a:t>
            </a:r>
            <a:r>
              <a:rPr lang="en-US" dirty="0" smtClean="0"/>
              <a:t> </a:t>
            </a:r>
            <a:r>
              <a:rPr lang="en-US" dirty="0" err="1" smtClean="0"/>
              <a:t>CLICK</a:t>
            </a:r>
            <a:endParaRPr lang="en-US" dirty="0" smtClean="0"/>
          </a:p>
          <a:p>
            <a:r>
              <a:rPr lang="en-US" dirty="0" smtClean="0"/>
              <a:t>We can’t go that way!</a:t>
            </a:r>
          </a:p>
          <a:p>
            <a:endParaRPr lang="en-US" dirty="0" smtClean="0"/>
          </a:p>
          <a:p>
            <a:r>
              <a:rPr lang="en-US" dirty="0" smtClean="0"/>
              <a:t>8 CLICKs slowly</a:t>
            </a:r>
          </a:p>
          <a:p>
            <a:r>
              <a:rPr lang="en-US" dirty="0" smtClean="0"/>
              <a:t>That’s *7* programs to run just to change epochs.  </a:t>
            </a:r>
          </a:p>
          <a:p>
            <a:r>
              <a:rPr lang="en-US" dirty="0" smtClean="0"/>
              <a:t>Seems unnecessary!  </a:t>
            </a:r>
          </a:p>
          <a:p>
            <a:r>
              <a:rPr lang="en-US" dirty="0" smtClean="0"/>
              <a:t>Why the long path?</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131</a:t>
            </a:fld>
            <a:endParaRPr lang="en-US" altLang="en-US" dirty="0"/>
          </a:p>
        </p:txBody>
      </p:sp>
    </p:spTree>
    <p:extLst>
      <p:ext uri="{BB962C8B-B14F-4D97-AF65-F5344CB8AC3E}">
        <p14:creationId xmlns:p14="http://schemas.microsoft.com/office/powerpoint/2010/main" val="2842876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like both kinds of geodesy</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7</a:t>
            </a:fld>
            <a:endParaRPr lang="en-US"/>
          </a:p>
        </p:txBody>
      </p:sp>
    </p:spTree>
    <p:extLst>
      <p:ext uri="{BB962C8B-B14F-4D97-AF65-F5344CB8AC3E}">
        <p14:creationId xmlns:p14="http://schemas.microsoft.com/office/powerpoint/2010/main" val="9983172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Uniqueness!</a:t>
            </a:r>
          </a:p>
          <a:p>
            <a:r>
              <a:rPr lang="en-US" dirty="0" smtClean="0"/>
              <a:t>If there are two “paths” between input and output in our software, the potential for disagreeing answers will cause difficulties.</a:t>
            </a:r>
          </a:p>
          <a:p>
            <a:r>
              <a:rPr lang="en-US" dirty="0" smtClean="0"/>
              <a:t>However, running 7 transformations solely to change the epoch, and not the frame, seems not only wasteful, but fixable without sacrificing uniqueness.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132</a:t>
            </a:fld>
            <a:endParaRPr lang="en-US" altLang="en-US" dirty="0"/>
          </a:p>
        </p:txBody>
      </p:sp>
    </p:spTree>
    <p:extLst>
      <p:ext uri="{BB962C8B-B14F-4D97-AF65-F5344CB8AC3E}">
        <p14:creationId xmlns:p14="http://schemas.microsoft.com/office/powerpoint/2010/main" val="13930703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This version of the slide is animated to show JUST how EPP2022 changes frames, without changing epochs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We’d like to find a way to change EPOCHS directly within a given FRAME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without the long path through ITRF etc.</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CLICK </a:t>
            </a:r>
            <a:r>
              <a:rPr kumimoji="0" lang="en-US" sz="1200" b="0" i="0" u="none" strike="noStrike" kern="1200" cap="none" spc="0" normalizeH="0" baseline="0" noProof="0" dirty="0" err="1" smtClean="0">
                <a:ln>
                  <a:noFill/>
                </a:ln>
                <a:solidFill>
                  <a:prstClr val="black"/>
                </a:solidFill>
                <a:effectLst/>
                <a:uLnTx/>
                <a:uFillTx/>
                <a:latin typeface="Gill Sans MT" pitchFamily="34" charset="0"/>
                <a:ea typeface="MS PGothic" pitchFamily="34" charset="-128"/>
              </a:rPr>
              <a:t>CLICK</a:t>
            </a:r>
            <a:endPar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We need this capability in NATRF, PATRF etc.</a:t>
            </a:r>
            <a:endParaRPr kumimoji="0" lang="en-US" sz="1200" b="0" i="0" u="none" strike="noStrike" kern="1200" cap="none" spc="0" normalizeH="0" baseline="0" noProof="0" dirty="0">
              <a:ln>
                <a:noFill/>
              </a:ln>
              <a:solidFill>
                <a:prstClr val="black"/>
              </a:solidFill>
              <a:effectLst/>
              <a:uLnTx/>
              <a:uFillTx/>
              <a:latin typeface="Gill Sans MT" pitchFamily="34" charset="0"/>
              <a:ea typeface="MS PGothic" pitchFamily="34" charset="-128"/>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133</a:t>
            </a:fld>
            <a:endParaRPr lang="en-US" altLang="en-US" dirty="0"/>
          </a:p>
        </p:txBody>
      </p:sp>
    </p:spTree>
    <p:extLst>
      <p:ext uri="{BB962C8B-B14F-4D97-AF65-F5344CB8AC3E}">
        <p14:creationId xmlns:p14="http://schemas.microsoft.com/office/powerpoint/2010/main" val="425912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Master IFVM2022 model will be made in ITRF2020</a:t>
            </a:r>
          </a:p>
          <a:p>
            <a:r>
              <a:rPr lang="en-US" dirty="0" smtClean="0"/>
              <a:t>But without loss of accuracy, “subsidiary” models will be made for the four NSRS frames:</a:t>
            </a:r>
          </a:p>
          <a:p>
            <a:r>
              <a:rPr lang="en-US" dirty="0" smtClean="0"/>
              <a:t>CLICK First, all motion in ITRF between two epochs will be captured in the Master IFVM2022 Model.</a:t>
            </a:r>
          </a:p>
          <a:p>
            <a:r>
              <a:rPr lang="en-US" dirty="0" smtClean="0"/>
              <a:t>CLICK </a:t>
            </a:r>
            <a:r>
              <a:rPr lang="en-US" dirty="0" err="1" smtClean="0"/>
              <a:t>CLICK</a:t>
            </a:r>
            <a:endParaRPr lang="en-US" dirty="0" smtClean="0"/>
          </a:p>
          <a:p>
            <a:r>
              <a:rPr lang="en-US" dirty="0" smtClean="0"/>
              <a:t>Second, the EPP2022 rotation model will remove the systematic horizontal motions</a:t>
            </a:r>
          </a:p>
          <a:p>
            <a:r>
              <a:rPr lang="en-US" dirty="0" smtClean="0"/>
              <a:t>CLICK </a:t>
            </a:r>
            <a:r>
              <a:rPr lang="en-US" dirty="0" err="1" smtClean="0"/>
              <a:t>CLICK</a:t>
            </a:r>
            <a:endParaRPr lang="en-US" dirty="0" smtClean="0"/>
          </a:p>
          <a:p>
            <a:r>
              <a:rPr lang="en-US" dirty="0" smtClean="0"/>
              <a:t>Third, Leaving all the vertical motions and the residual (small) horizontal motions in the “subsidiary” model(s)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134</a:t>
            </a:fld>
            <a:endParaRPr lang="en-US" altLang="en-US" dirty="0"/>
          </a:p>
        </p:txBody>
      </p:sp>
    </p:spTree>
    <p:extLst>
      <p:ext uri="{BB962C8B-B14F-4D97-AF65-F5344CB8AC3E}">
        <p14:creationId xmlns:p14="http://schemas.microsoft.com/office/powerpoint/2010/main" val="28993142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lesson:  if you’re using the modernized NSRS outside of the above 6 regions, you won’t have access to the detailed crustal motions of IFVM2022.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You will only have access to the plate rotations embodied in EPP2022.</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135</a:t>
            </a:fld>
            <a:endParaRPr lang="en-US" altLang="en-US"/>
          </a:p>
        </p:txBody>
      </p:sp>
    </p:spTree>
    <p:extLst>
      <p:ext uri="{BB962C8B-B14F-4D97-AF65-F5344CB8AC3E}">
        <p14:creationId xmlns:p14="http://schemas.microsoft.com/office/powerpoint/2010/main" val="11103260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discussing the more complicated questions of:</a:t>
            </a:r>
          </a:p>
          <a:p>
            <a:r>
              <a:rPr lang="en-US" dirty="0" smtClean="0"/>
              <a:t>- Earthquakes</a:t>
            </a:r>
          </a:p>
          <a:p>
            <a:r>
              <a:rPr lang="en-US" dirty="0" smtClean="0"/>
              <a:t>- Velocities that change over time</a:t>
            </a:r>
          </a:p>
          <a:p>
            <a:r>
              <a:rPr lang="en-US" dirty="0" smtClean="0"/>
              <a:t>- Non-linear movements</a:t>
            </a:r>
          </a:p>
          <a:p>
            <a:r>
              <a:rPr lang="en-US" dirty="0" smtClean="0"/>
              <a:t>Let’s look at what IFVM2022 velocities will look like in different frames and regions…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136</a:t>
            </a:fld>
            <a:endParaRPr lang="en-US" altLang="en-US" dirty="0"/>
          </a:p>
        </p:txBody>
      </p:sp>
    </p:spTree>
    <p:extLst>
      <p:ext uri="{BB962C8B-B14F-4D97-AF65-F5344CB8AC3E}">
        <p14:creationId xmlns:p14="http://schemas.microsoft.com/office/powerpoint/2010/main" val="11109605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of CONUS shows the IFVM2022 velocities expressed in the ITRF2020 Frame.</a:t>
            </a:r>
          </a:p>
          <a:p>
            <a:r>
              <a:rPr lang="en-US" dirty="0" smtClean="0"/>
              <a:t>Note the arrows are about 20 mm/</a:t>
            </a:r>
            <a:r>
              <a:rPr lang="en-US" dirty="0" err="1" smtClean="0"/>
              <a:t>yr</a:t>
            </a:r>
            <a:endParaRPr lang="en-US" dirty="0" smtClean="0"/>
          </a:p>
          <a:p>
            <a:r>
              <a:rPr lang="en-US" dirty="0" smtClean="0"/>
              <a:t>It can generally be interpreted as “at what velocity are points in CONUS moving relative to the ITRF Frame?”</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137</a:t>
            </a:fld>
            <a:endParaRPr lang="en-US" altLang="en-US" dirty="0"/>
          </a:p>
        </p:txBody>
      </p:sp>
    </p:spTree>
    <p:extLst>
      <p:ext uri="{BB962C8B-B14F-4D97-AF65-F5344CB8AC3E}">
        <p14:creationId xmlns:p14="http://schemas.microsoft.com/office/powerpoint/2010/main" val="27035683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of CONUS shows the IFVM2022 velocities expressed in the NATRF2022 Frame.</a:t>
            </a:r>
          </a:p>
          <a:p>
            <a:r>
              <a:rPr lang="en-US" dirty="0" smtClean="0"/>
              <a:t>Note that even in “stable North America”, these velocities are not absolutely zero!  </a:t>
            </a:r>
          </a:p>
          <a:p>
            <a:r>
              <a:rPr lang="en-US" dirty="0" smtClean="0"/>
              <a:t>The IFVM2022 model will contain these tiny deviations from simple plate rotation!</a:t>
            </a:r>
          </a:p>
          <a:p>
            <a:r>
              <a:rPr lang="en-US" dirty="0" smtClean="0"/>
              <a:t>It can generally be interpreted as “at what velocity are points in CONUS moving relative to the North American plate?”</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138</a:t>
            </a:fld>
            <a:endParaRPr lang="en-US" altLang="en-US"/>
          </a:p>
        </p:txBody>
      </p:sp>
    </p:spTree>
    <p:extLst>
      <p:ext uri="{BB962C8B-B14F-4D97-AF65-F5344CB8AC3E}">
        <p14:creationId xmlns:p14="http://schemas.microsoft.com/office/powerpoint/2010/main" val="14754929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of CONUS shows the IFVM2022 velocities expressed in the PATRF2022 Frame.</a:t>
            </a:r>
          </a:p>
          <a:p>
            <a:r>
              <a:rPr lang="en-US" dirty="0" smtClean="0"/>
              <a:t>Not of much use, except note that we MAY just have done something useful in the Southern California region…</a:t>
            </a:r>
          </a:p>
          <a:p>
            <a:r>
              <a:rPr lang="en-US" dirty="0" smtClean="0"/>
              <a:t>It can generally be interpreted as “at what velocity are points in CONUS moving relative to the Pacific plate?</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139</a:t>
            </a:fld>
            <a:endParaRPr lang="en-US" altLang="en-US"/>
          </a:p>
        </p:txBody>
      </p:sp>
    </p:spTree>
    <p:extLst>
      <p:ext uri="{BB962C8B-B14F-4D97-AF65-F5344CB8AC3E}">
        <p14:creationId xmlns:p14="http://schemas.microsoft.com/office/powerpoint/2010/main" val="20987392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of CONUS shows the IFVM2022 velocities expressed in the CATRF2022 Frame.</a:t>
            </a:r>
          </a:p>
          <a:p>
            <a:r>
              <a:rPr lang="en-US" dirty="0" smtClean="0"/>
              <a:t>This slide is useful as a curiosity</a:t>
            </a:r>
          </a:p>
          <a:p>
            <a:r>
              <a:rPr lang="en-US" dirty="0" smtClean="0"/>
              <a:t>It can generally be interpreted as “at what velocity are points in CONUS moving relative to the Caribbean plate?”</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140</a:t>
            </a:fld>
            <a:endParaRPr lang="en-US" altLang="en-US" dirty="0"/>
          </a:p>
        </p:txBody>
      </p:sp>
    </p:spTree>
    <p:extLst>
      <p:ext uri="{BB962C8B-B14F-4D97-AF65-F5344CB8AC3E}">
        <p14:creationId xmlns:p14="http://schemas.microsoft.com/office/powerpoint/2010/main" val="31746341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of CONUS shows the IFVM2022 velocities expressed in the MATRF2022 Frame.</a:t>
            </a:r>
          </a:p>
          <a:p>
            <a:r>
              <a:rPr lang="en-US" dirty="0" smtClean="0"/>
              <a:t>This slide is useful as a curiosity.  </a:t>
            </a:r>
          </a:p>
          <a:p>
            <a:r>
              <a:rPr lang="en-US" dirty="0" smtClean="0"/>
              <a:t>They can generally be interpreted as “at what velocity are points in CONUS moving relative to the Mariana plate?”</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141</a:t>
            </a:fld>
            <a:endParaRPr lang="en-US" altLang="en-US" dirty="0"/>
          </a:p>
        </p:txBody>
      </p:sp>
    </p:spTree>
    <p:extLst>
      <p:ext uri="{BB962C8B-B14F-4D97-AF65-F5344CB8AC3E}">
        <p14:creationId xmlns:p14="http://schemas.microsoft.com/office/powerpoint/2010/main" val="3643385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definition introduced</a:t>
            </a:r>
            <a:r>
              <a:rPr lang="en-US" baseline="0" dirty="0" smtClean="0"/>
              <a:t> in Blueprint for 2022, Part 3:  Working in the NSRS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a:t>
            </a:fld>
            <a:endParaRPr lang="en-US" altLang="en-US"/>
          </a:p>
        </p:txBody>
      </p:sp>
    </p:spTree>
    <p:extLst>
      <p:ext uri="{BB962C8B-B14F-4D97-AF65-F5344CB8AC3E}">
        <p14:creationId xmlns:p14="http://schemas.microsoft.com/office/powerpoint/2010/main" val="30290072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a:t>
            </a:r>
            <a:r>
              <a:rPr lang="en-US" dirty="0" err="1" smtClean="0"/>
              <a:t>CLICK</a:t>
            </a:r>
            <a:endParaRPr lang="en-US" dirty="0" smtClean="0"/>
          </a:p>
          <a:p>
            <a:r>
              <a:rPr lang="en-US" dirty="0" smtClean="0"/>
              <a:t>Until 1980, NGS offered “passive control”*</a:t>
            </a:r>
          </a:p>
          <a:p>
            <a:r>
              <a:rPr lang="en-US" dirty="0" smtClean="0"/>
              <a:t>* Infrequently observed marks</a:t>
            </a:r>
          </a:p>
          <a:p>
            <a:r>
              <a:rPr lang="en-US" dirty="0" smtClean="0"/>
              <a:t>CLICK </a:t>
            </a:r>
            <a:r>
              <a:rPr lang="en-US" dirty="0" err="1" smtClean="0"/>
              <a:t>CLICK</a:t>
            </a:r>
            <a:r>
              <a:rPr lang="en-US" dirty="0" smtClean="0"/>
              <a:t> </a:t>
            </a:r>
            <a:r>
              <a:rPr lang="en-US" dirty="0" err="1" smtClean="0"/>
              <a:t>CLICK</a:t>
            </a:r>
            <a:r>
              <a:rPr lang="en-US" dirty="0" smtClean="0"/>
              <a:t>  </a:t>
            </a:r>
            <a:r>
              <a:rPr lang="en-US" dirty="0" err="1" smtClean="0"/>
              <a:t>CLICK</a:t>
            </a:r>
            <a:endParaRPr lang="en-US" dirty="0" smtClean="0"/>
          </a:p>
          <a:p>
            <a:r>
              <a:rPr lang="en-US" dirty="0" smtClean="0"/>
              <a:t>And one definitive coordinate set for each one</a:t>
            </a:r>
          </a:p>
          <a:p>
            <a:r>
              <a:rPr lang="en-US" dirty="0" smtClean="0"/>
              <a:t>1.6 M marks</a:t>
            </a:r>
          </a:p>
          <a:p>
            <a:r>
              <a:rPr lang="en-US" dirty="0" smtClean="0"/>
              <a:t>CLICK </a:t>
            </a:r>
            <a:r>
              <a:rPr lang="en-US" dirty="0" err="1" smtClean="0"/>
              <a:t>CLICK</a:t>
            </a:r>
            <a:r>
              <a:rPr lang="en-US" dirty="0" smtClean="0"/>
              <a:t> </a:t>
            </a:r>
            <a:r>
              <a:rPr lang="en-US" dirty="0" err="1" smtClean="0"/>
              <a:t>CLICK</a:t>
            </a:r>
            <a:r>
              <a:rPr lang="en-US" dirty="0" smtClean="0"/>
              <a:t> </a:t>
            </a:r>
            <a:r>
              <a:rPr lang="en-US" dirty="0" err="1" smtClean="0"/>
              <a:t>CLICK</a:t>
            </a:r>
            <a:endParaRPr lang="en-US" dirty="0" smtClean="0"/>
          </a:p>
          <a:p>
            <a:r>
              <a:rPr lang="en-US" dirty="0" smtClean="0"/>
              <a:t>More recently, NGS provides data and coordinate functions with NOAA CORS Network (most were not installed by NGS)</a:t>
            </a:r>
          </a:p>
          <a:p>
            <a:r>
              <a:rPr lang="en-US" dirty="0" smtClean="0"/>
              <a:t>And one definitive coordinate function for each one</a:t>
            </a:r>
          </a:p>
          <a:p>
            <a:r>
              <a:rPr lang="en-US" dirty="0" smtClean="0"/>
              <a:t>CLICK</a:t>
            </a:r>
          </a:p>
          <a:p>
            <a:r>
              <a:rPr lang="en-US" dirty="0" smtClean="0"/>
              <a:t>And the software (PAGES / OPUS) to differentially position your GPS receiver to each station</a:t>
            </a:r>
          </a:p>
          <a:p>
            <a:r>
              <a:rPr lang="en-US" dirty="0" smtClean="0"/>
              <a:t>CLICK</a:t>
            </a:r>
          </a:p>
          <a:p>
            <a:r>
              <a:rPr lang="en-US" dirty="0" smtClean="0"/>
              <a:t>2000+ stations currently</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144</a:t>
            </a:fld>
            <a:endParaRPr lang="en-US" altLang="en-US" dirty="0"/>
          </a:p>
        </p:txBody>
      </p:sp>
    </p:spTree>
    <p:extLst>
      <p:ext uri="{BB962C8B-B14F-4D97-AF65-F5344CB8AC3E}">
        <p14:creationId xmlns:p14="http://schemas.microsoft.com/office/powerpoint/2010/main" val="20324147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p>
          <a:p>
            <a:r>
              <a:rPr lang="en-US" dirty="0" smtClean="0"/>
              <a:t>Very similar philosophically:</a:t>
            </a:r>
          </a:p>
          <a:p>
            <a:r>
              <a:rPr lang="en-US" dirty="0" smtClean="0"/>
              <a:t>CLICK</a:t>
            </a:r>
          </a:p>
          <a:p>
            <a:r>
              <a:rPr lang="en-US" dirty="0" smtClean="0"/>
              <a:t>The NSRS remains “geodetic control” for you to “access”</a:t>
            </a:r>
          </a:p>
          <a:p>
            <a:r>
              <a:rPr lang="en-US" dirty="0" smtClean="0"/>
              <a:t>CLICK</a:t>
            </a:r>
          </a:p>
          <a:p>
            <a:r>
              <a:rPr lang="en-US" dirty="0" smtClean="0"/>
              <a:t>Geospatial information and metadata about various points</a:t>
            </a:r>
          </a:p>
          <a:p>
            <a:r>
              <a:rPr lang="en-US" dirty="0" smtClean="0"/>
              <a:t>CLICK</a:t>
            </a:r>
          </a:p>
          <a:p>
            <a:r>
              <a:rPr lang="en-US" dirty="0" smtClean="0"/>
              <a:t>Passive control will exist…we aren’t getting out bulldozers and shovels</a:t>
            </a:r>
          </a:p>
          <a:p>
            <a:r>
              <a:rPr lang="en-US" dirty="0" smtClean="0"/>
              <a:t>CLICK</a:t>
            </a:r>
          </a:p>
          <a:p>
            <a:r>
              <a:rPr lang="en-US" dirty="0" smtClean="0"/>
              <a:t>But gone are the days of getting “the coordinate” on a point from a “datasheet”</a:t>
            </a:r>
          </a:p>
          <a:p>
            <a:r>
              <a:rPr lang="en-US" dirty="0" smtClean="0"/>
              <a:t>Note to the audience that “OPUS” replaces</a:t>
            </a:r>
            <a:r>
              <a:rPr lang="en-US" baseline="0" dirty="0" smtClean="0"/>
              <a:t> everything called “OPUS-&lt;something&gt;” in the past.</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145</a:t>
            </a:fld>
            <a:endParaRPr lang="en-US" altLang="en-US"/>
          </a:p>
        </p:txBody>
      </p:sp>
    </p:spTree>
    <p:extLst>
      <p:ext uri="{BB962C8B-B14F-4D97-AF65-F5344CB8AC3E}">
        <p14:creationId xmlns:p14="http://schemas.microsoft.com/office/powerpoint/2010/main" val="7745998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CLICK</a:t>
            </a:r>
          </a:p>
          <a:p>
            <a:r>
              <a:rPr lang="en-US" dirty="0" smtClean="0"/>
              <a:t>Very different practically</a:t>
            </a:r>
          </a:p>
          <a:p>
            <a:r>
              <a:rPr lang="en-US" dirty="0" smtClean="0"/>
              <a:t>CLICK</a:t>
            </a:r>
          </a:p>
          <a:p>
            <a:r>
              <a:rPr lang="en-US" dirty="0" smtClean="0"/>
              <a:t>Information:  from the Data Delivery System (DDS)</a:t>
            </a:r>
          </a:p>
          <a:p>
            <a:r>
              <a:rPr lang="en-US" dirty="0" smtClean="0"/>
              <a:t>CLICK</a:t>
            </a:r>
          </a:p>
          <a:p>
            <a:r>
              <a:rPr lang="en-US" dirty="0" smtClean="0"/>
              <a:t>Graphics (pictures, graphs, maps)</a:t>
            </a:r>
          </a:p>
          <a:p>
            <a:r>
              <a:rPr lang="en-US" dirty="0" smtClean="0"/>
              <a:t>CLICK</a:t>
            </a:r>
          </a:p>
          <a:p>
            <a:r>
              <a:rPr lang="en-US" dirty="0" smtClean="0"/>
              <a:t>Computations:  using OPUS – note that “OPUS” replaces everything called “OPUS-&lt;something&gt;” in the past.</a:t>
            </a:r>
          </a:p>
          <a:p>
            <a:r>
              <a:rPr lang="en-US" dirty="0" smtClean="0"/>
              <a:t>CLICK</a:t>
            </a:r>
          </a:p>
          <a:p>
            <a:r>
              <a:rPr lang="en-US" dirty="0" smtClean="0"/>
              <a:t>Do-it-all (mark reporting, positioning, adjustments, </a:t>
            </a:r>
            <a:r>
              <a:rPr lang="en-US" dirty="0" err="1" smtClean="0"/>
              <a:t>etc</a:t>
            </a:r>
            <a:r>
              <a:rPr lang="en-US" dirty="0" smtClean="0"/>
              <a:t>)</a:t>
            </a:r>
          </a:p>
          <a:p>
            <a:r>
              <a:rPr lang="en-US" dirty="0" smtClean="0"/>
              <a:t>CLICK</a:t>
            </a:r>
          </a:p>
          <a:p>
            <a:r>
              <a:rPr lang="en-US" dirty="0" smtClean="0"/>
              <a:t>Heavy emphasis on using GNSS to get to the NSRS</a:t>
            </a:r>
          </a:p>
          <a:p>
            <a:r>
              <a:rPr lang="en-US" dirty="0" smtClean="0"/>
              <a:t>CLICK</a:t>
            </a:r>
          </a:p>
          <a:p>
            <a:r>
              <a:rPr lang="en-US" dirty="0" smtClean="0"/>
              <a:t>All constellations will be supported</a:t>
            </a:r>
          </a:p>
          <a:p>
            <a:r>
              <a:rPr lang="en-US" dirty="0" smtClean="0"/>
              <a:t>CLICK</a:t>
            </a:r>
          </a:p>
          <a:p>
            <a:r>
              <a:rPr lang="en-US" dirty="0" smtClean="0"/>
              <a:t>Real time helpful CORS information (data availability &amp; quality)</a:t>
            </a:r>
          </a:p>
          <a:p>
            <a:r>
              <a:rPr lang="en-US" dirty="0" smtClean="0"/>
              <a:t>CLICK</a:t>
            </a:r>
          </a:p>
          <a:p>
            <a:r>
              <a:rPr lang="en-US" dirty="0" smtClean="0"/>
              <a:t>Use new GNSS</a:t>
            </a:r>
          </a:p>
          <a:p>
            <a:r>
              <a:rPr lang="en-US" dirty="0" smtClean="0"/>
              <a:t>CLICK</a:t>
            </a:r>
          </a:p>
          <a:p>
            <a:r>
              <a:rPr lang="en-US" dirty="0" smtClean="0"/>
              <a:t>Or, maybe, some “trusted” passive control</a:t>
            </a:r>
          </a:p>
          <a:p>
            <a:r>
              <a:rPr lang="en-US" dirty="0" smtClean="0"/>
              <a:t>CLICK</a:t>
            </a:r>
          </a:p>
          <a:p>
            <a:r>
              <a:rPr lang="en-US" dirty="0" smtClean="0"/>
              <a:t>Otherwise, your preliminary coordinates may say “not NSRS coordinates”</a:t>
            </a:r>
          </a:p>
          <a:p>
            <a:r>
              <a:rPr lang="en-US" dirty="0" smtClean="0"/>
              <a:t>Note to the audience that “OPUS” replaces</a:t>
            </a:r>
            <a:r>
              <a:rPr lang="en-US" baseline="0" dirty="0" smtClean="0"/>
              <a:t> everything called “OPUS-&lt;something&gt;” in the past.</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146</a:t>
            </a:fld>
            <a:endParaRPr lang="en-US" altLang="en-US"/>
          </a:p>
        </p:txBody>
      </p:sp>
    </p:spTree>
    <p:extLst>
      <p:ext uri="{BB962C8B-B14F-4D97-AF65-F5344CB8AC3E}">
        <p14:creationId xmlns:p14="http://schemas.microsoft.com/office/powerpoint/2010/main" val="18890605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a:t>
            </a:r>
            <a:r>
              <a:rPr lang="en-US" baseline="0" dirty="0" smtClean="0"/>
              <a:t> GNSS satellite is a “mark” of a sort, but it is NOT attached to Earth’s crust.  Still, it’s a physical structure whose job is to hold a point, so we hand wave a little and jam it under the definition of “mark”</a:t>
            </a:r>
            <a:endParaRPr lang="en-US" dirty="0" smtClean="0"/>
          </a:p>
          <a:p>
            <a:endParaRPr lang="en-US" dirty="0" smtClean="0"/>
          </a:p>
          <a:p>
            <a:r>
              <a:rPr lang="en-US" dirty="0" smtClean="0"/>
              <a:t>* </a:t>
            </a:r>
            <a:r>
              <a:rPr lang="en-US" sz="1200" b="0" i="0" u="none" strike="noStrike" kern="1200" dirty="0" smtClean="0">
                <a:solidFill>
                  <a:schemeClr val="tx1"/>
                </a:solidFill>
                <a:effectLst/>
                <a:latin typeface="Gill Sans MT" pitchFamily="34" charset="0"/>
                <a:ea typeface="MS PGothic" pitchFamily="34" charset="-128"/>
                <a:cs typeface="ＭＳ Ｐゴシック" charset="0"/>
              </a:rPr>
              <a:t>Broadcast locations (ephemeris) and time (clocks) are good to within a few meters; rapid or final products calculated by the IGS (which NGS contributes to) are able to position the satellites to 3-4 cm about 2 weeks after the fact. Nice teaching opportunity for orbits/clocks!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147</a:t>
            </a:fld>
            <a:endParaRPr lang="en-US" altLang="en-US"/>
          </a:p>
        </p:txBody>
      </p:sp>
    </p:spTree>
    <p:extLst>
      <p:ext uri="{BB962C8B-B14F-4D97-AF65-F5344CB8AC3E}">
        <p14:creationId xmlns:p14="http://schemas.microsoft.com/office/powerpoint/2010/main" val="8486492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RTK Vector inclusion will proceed along this path.</a:t>
            </a:r>
          </a:p>
          <a:p>
            <a:r>
              <a:rPr lang="en-US" dirty="0" smtClean="0"/>
              <a:t>CLICK</a:t>
            </a:r>
          </a:p>
          <a:p>
            <a:r>
              <a:rPr lang="en-US" dirty="0" smtClean="0"/>
              <a:t>Upload data files for Base Stations</a:t>
            </a:r>
          </a:p>
          <a:p>
            <a:r>
              <a:rPr lang="en-US" dirty="0" smtClean="0"/>
              <a:t>Upload data files for Rover Marks</a:t>
            </a:r>
          </a:p>
          <a:p>
            <a:r>
              <a:rPr lang="en-US" dirty="0" smtClean="0"/>
              <a:t>CLICK</a:t>
            </a:r>
          </a:p>
          <a:p>
            <a:r>
              <a:rPr lang="en-US" dirty="0" smtClean="0"/>
              <a:t>Process vectors from CORS to Base Marks, then from Base Marks to Rover Marks</a:t>
            </a:r>
          </a:p>
          <a:p>
            <a:r>
              <a:rPr lang="en-US" dirty="0" smtClean="0"/>
              <a:t>CLICK</a:t>
            </a:r>
          </a:p>
          <a:p>
            <a:r>
              <a:rPr lang="en-US" dirty="0" smtClean="0"/>
              <a:t>Set up Adjustment</a:t>
            </a:r>
          </a:p>
          <a:p>
            <a:r>
              <a:rPr lang="en-US" dirty="0" smtClean="0"/>
              <a:t>CLICK</a:t>
            </a:r>
          </a:p>
          <a:p>
            <a:r>
              <a:rPr lang="en-US" dirty="0" smtClean="0"/>
              <a:t>Review and Submit to NGS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148</a:t>
            </a:fld>
            <a:endParaRPr lang="en-US" altLang="en-US" dirty="0"/>
          </a:p>
        </p:txBody>
      </p:sp>
    </p:spTree>
    <p:extLst>
      <p:ext uri="{BB962C8B-B14F-4D97-AF65-F5344CB8AC3E}">
        <p14:creationId xmlns:p14="http://schemas.microsoft.com/office/powerpoint/2010/main" val="2916242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p>
          <a:p>
            <a:r>
              <a:rPr lang="en-US" dirty="0" smtClean="0"/>
              <a:t>Historically NGS has been inconsistent with these two words.  Going forward, we will use them as:</a:t>
            </a:r>
          </a:p>
          <a:p>
            <a:r>
              <a:rPr lang="en-US" dirty="0" smtClean="0"/>
              <a:t>Conversion:  Changing the type of coordinate without changing the datum or frame</a:t>
            </a:r>
          </a:p>
          <a:p>
            <a:r>
              <a:rPr lang="en-US" dirty="0" smtClean="0"/>
              <a:t>e.g. change NAD 83(1986) latitude and longitude to NAD 83(1986) State Plane Coordinates</a:t>
            </a:r>
          </a:p>
          <a:p>
            <a:r>
              <a:rPr lang="en-US" dirty="0" smtClean="0"/>
              <a:t>Transformation:  Changing the datum or frame, without changing the type of coordinate</a:t>
            </a:r>
          </a:p>
          <a:p>
            <a:r>
              <a:rPr lang="en-US" dirty="0" smtClean="0"/>
              <a:t>e.g. changing an NAD 27 latitude &amp; longitude to an NAD 83(1986) latitude &amp; longitude</a:t>
            </a:r>
          </a:p>
          <a:p>
            <a:r>
              <a:rPr lang="en-US" dirty="0" smtClean="0"/>
              <a:t>CLICK</a:t>
            </a:r>
          </a:p>
          <a:p>
            <a:r>
              <a:rPr lang="en-US" dirty="0" smtClean="0"/>
              <a:t>So, for example, “NADCON” which transforms coordinates between datums really should have been called “NADTRAN.” </a:t>
            </a:r>
            <a:r>
              <a:rPr lang="en-US" dirty="0" err="1" smtClean="0"/>
              <a:t>C’est</a:t>
            </a:r>
            <a:r>
              <a:rPr lang="en-US" dirty="0" smtClean="0"/>
              <a:t> la vie.</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149</a:t>
            </a:fld>
            <a:endParaRPr lang="en-US" altLang="en-US" dirty="0"/>
          </a:p>
        </p:txBody>
      </p:sp>
    </p:spTree>
    <p:extLst>
      <p:ext uri="{BB962C8B-B14F-4D97-AF65-F5344CB8AC3E}">
        <p14:creationId xmlns:p14="http://schemas.microsoft.com/office/powerpoint/2010/main" val="34657806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NGS has had many stand-alone computer programs for coordinate conversions.</a:t>
            </a:r>
          </a:p>
          <a:p>
            <a:r>
              <a:rPr lang="en-US" dirty="0" smtClean="0"/>
              <a:t>All of  these are now integrated together inside NCAT (NGS Coordinate Conversion and Transformation Tool) – see later slides</a:t>
            </a:r>
          </a:p>
          <a:p>
            <a:r>
              <a:rPr lang="en-US" dirty="0" smtClean="0"/>
              <a:t>No datum changes are shown here</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150</a:t>
            </a:fld>
            <a:endParaRPr lang="en-US" altLang="en-US" dirty="0"/>
          </a:p>
        </p:txBody>
      </p:sp>
    </p:spTree>
    <p:extLst>
      <p:ext uri="{BB962C8B-B14F-4D97-AF65-F5344CB8AC3E}">
        <p14:creationId xmlns:p14="http://schemas.microsoft.com/office/powerpoint/2010/main" val="30401090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 CLICKS slowly</a:t>
            </a:r>
          </a:p>
          <a:p>
            <a:r>
              <a:rPr lang="en-US" dirty="0" smtClean="0"/>
              <a:t>RED are “transformations”.  Black are “conversions”.  ALL are inside of NCAT.</a:t>
            </a:r>
          </a:p>
          <a:p>
            <a:r>
              <a:rPr lang="en-US" dirty="0" smtClean="0"/>
              <a:t>2 CLICKS slowly</a:t>
            </a:r>
          </a:p>
          <a:p>
            <a:r>
              <a:rPr lang="en-US" dirty="0" smtClean="0"/>
              <a:t>When it is released, NATRF2022 will be added to NCAT.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3483593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official:  we are delayed beyond 2022</a:t>
            </a:r>
          </a:p>
          <a:p>
            <a:r>
              <a:rPr lang="en-US" dirty="0" smtClean="0"/>
              <a:t>On June 23, 2020, this message was rolled out via:</a:t>
            </a:r>
          </a:p>
          <a:p>
            <a:r>
              <a:rPr lang="en-US" dirty="0" smtClean="0"/>
              <a:t> NGS Web Page</a:t>
            </a:r>
          </a:p>
          <a:p>
            <a:r>
              <a:rPr lang="en-US" dirty="0" smtClean="0"/>
              <a:t>NSRS Modernization News Special Issue</a:t>
            </a:r>
          </a:p>
          <a:p>
            <a:r>
              <a:rPr lang="en-US" dirty="0" smtClean="0"/>
              <a:t>Granicus Announcement</a:t>
            </a:r>
          </a:p>
          <a:p>
            <a:r>
              <a:rPr lang="en-US" dirty="0" smtClean="0"/>
              <a:t>Notifications to NSPS, AAGS, FGDC/FGCS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153</a:t>
            </a:fld>
            <a:endParaRPr lang="en-US" altLang="en-US" dirty="0"/>
          </a:p>
        </p:txBody>
      </p:sp>
    </p:spTree>
    <p:extLst>
      <p:ext uri="{BB962C8B-B14F-4D97-AF65-F5344CB8AC3E}">
        <p14:creationId xmlns:p14="http://schemas.microsoft.com/office/powerpoint/2010/main" val="27526053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list of FAQs is available.  Some summary highlights:</a:t>
            </a:r>
          </a:p>
          <a:p>
            <a:r>
              <a:rPr lang="en-US" dirty="0" smtClean="0"/>
              <a:t>Why are we delayed?</a:t>
            </a:r>
          </a:p>
          <a:p>
            <a:r>
              <a:rPr lang="en-US" dirty="0" smtClean="0"/>
              <a:t> GRAV-D issues (COVID-19, airspace, unforeseen maintenance)</a:t>
            </a:r>
          </a:p>
          <a:p>
            <a:r>
              <a:rPr lang="en-US" dirty="0" smtClean="0"/>
              <a:t> Personnel issues (Losses, hiring issues, probably some “burn out” too)</a:t>
            </a:r>
          </a:p>
          <a:p>
            <a:r>
              <a:rPr lang="en-US" dirty="0" smtClean="0"/>
              <a:t>How long is the delay?</a:t>
            </a:r>
          </a:p>
          <a:p>
            <a:r>
              <a:rPr lang="en-US" dirty="0" smtClean="0"/>
              <a:t> Unknown. Years.</a:t>
            </a:r>
          </a:p>
          <a:p>
            <a:r>
              <a:rPr lang="en-US" dirty="0" smtClean="0"/>
              <a:t>No, “GEOID2022”, “NATRF2022”, etc. will remain the same</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154</a:t>
            </a:fld>
            <a:endParaRPr lang="en-US" altLang="en-US" dirty="0"/>
          </a:p>
        </p:txBody>
      </p:sp>
    </p:spTree>
    <p:extLst>
      <p:ext uri="{BB962C8B-B14F-4D97-AF65-F5344CB8AC3E}">
        <p14:creationId xmlns:p14="http://schemas.microsoft.com/office/powerpoint/2010/main" val="2032030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 site can</a:t>
            </a:r>
            <a:r>
              <a:rPr lang="en-US" baseline="0" dirty="0" smtClean="0"/>
              <a:t> contain 1 or more stations.</a:t>
            </a:r>
          </a:p>
          <a:p>
            <a:pPr marL="171450" indent="-171450">
              <a:buFont typeface="Arial" panose="020B0604020202020204" pitchFamily="34" charset="0"/>
              <a:buChar char="•"/>
            </a:pPr>
            <a:r>
              <a:rPr lang="en-US" baseline="0" dirty="0" smtClean="0"/>
              <a:t>At a CORS, the “GRP” is the “point”, not the “ARP”, despite decades of this terminology.</a:t>
            </a:r>
          </a:p>
          <a:p>
            <a:pPr marL="171450" indent="-171450">
              <a:buFont typeface="Arial" panose="020B0604020202020204" pitchFamily="34" charset="0"/>
              <a:buChar char="•"/>
            </a:pPr>
            <a:r>
              <a:rPr lang="en-US" baseline="0" dirty="0" smtClean="0"/>
              <a:t>In the next few slides, when the words point, mark, station or site are used, they will be bolded and put in red, just to keep focus on their proper use.  We will abandon that in later slides.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15</a:t>
            </a:fld>
            <a:endParaRPr lang="en-US" altLang="en-US"/>
          </a:p>
        </p:txBody>
      </p:sp>
    </p:spTree>
    <p:extLst>
      <p:ext uri="{BB962C8B-B14F-4D97-AF65-F5344CB8AC3E}">
        <p14:creationId xmlns:p14="http://schemas.microsoft.com/office/powerpoint/2010/main" val="25814748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155</a:t>
            </a:fld>
            <a:endParaRPr lang="en-US" altLang="en-US"/>
          </a:p>
        </p:txBody>
      </p:sp>
    </p:spTree>
    <p:extLst>
      <p:ext uri="{BB962C8B-B14F-4D97-AF65-F5344CB8AC3E}">
        <p14:creationId xmlns:p14="http://schemas.microsoft.com/office/powerpoint/2010/main" val="37787094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indent="-171450">
              <a:buFont typeface="Arial" panose="020B0604020202020204" pitchFamily="34" charset="0"/>
              <a:buChar char="•"/>
            </a:pPr>
            <a:r>
              <a:rPr lang="en-US" dirty="0"/>
              <a:t>The main difference with SPCS 83 (and SPCS 27) is that SPCS2022 zones will be designed to minimize linear distortion at the topographic surface, rather than the ellipsoid surface.</a:t>
            </a:r>
          </a:p>
          <a:p>
            <a:pPr marL="171450" indent="-171450">
              <a:buFont typeface="Arial" panose="020B0604020202020204" pitchFamily="34" charset="0"/>
              <a:buChar char="•"/>
            </a:pPr>
            <a:r>
              <a:rPr lang="en-US" dirty="0"/>
              <a:t>NGS will design a statewide zone for every state.</a:t>
            </a:r>
          </a:p>
          <a:p>
            <a:pPr marL="171450" indent="-171450">
              <a:buFont typeface="Arial" panose="020B0604020202020204" pitchFamily="34" charset="0"/>
              <a:buChar char="•"/>
            </a:pPr>
            <a:r>
              <a:rPr lang="en-US" dirty="0"/>
              <a:t>NGS will also design “default” zones for states if there is no consensus input from stakeholders requesting or proposing something different.</a:t>
            </a:r>
          </a:p>
          <a:p>
            <a:pPr marL="628650" lvl="1" indent="-171450">
              <a:buFont typeface="Arial" panose="020B0604020202020204" pitchFamily="34" charset="0"/>
              <a:buChar char="•"/>
            </a:pPr>
            <a:r>
              <a:rPr lang="en-US" dirty="0"/>
              <a:t>For nearly all states, a default zone has the same extents and projection type as SPCS 83.  So they will “look” a lot like SPCS 83 zones, but with less linear distortion at the topographic surface.  For states with a single SPCS 83 zone (e.g., North Carolina, Maryland, Vermont, etc.), the default zone is the same as the statewide zone.</a:t>
            </a:r>
          </a:p>
          <a:p>
            <a:pPr marL="171450" lvl="0" indent="-171450">
              <a:buFont typeface="Arial" panose="020B0604020202020204" pitchFamily="34" charset="0"/>
              <a:buChar char="•"/>
            </a:pPr>
            <a:r>
              <a:rPr lang="en-US" dirty="0"/>
              <a:t>A state can have a maximum of 3 zone “layers”, with limitations.</a:t>
            </a:r>
          </a:p>
          <a:p>
            <a:pPr marL="628650" lvl="1" indent="-171450">
              <a:buFont typeface="Arial" panose="020B0604020202020204" pitchFamily="34" charset="0"/>
              <a:buChar char="•"/>
            </a:pPr>
            <a:r>
              <a:rPr lang="en-US" dirty="0"/>
              <a:t>For all states, one layer will be the statewide zone.  A state can also have 0, 1, or 2 multiple-zone layers. </a:t>
            </a:r>
          </a:p>
          <a:p>
            <a:pPr marL="628650" lvl="1" indent="-171450">
              <a:buFont typeface="Arial" panose="020B0604020202020204" pitchFamily="34" charset="0"/>
              <a:buChar char="•"/>
            </a:pPr>
            <a:r>
              <a:rPr lang="en-US" dirty="0"/>
              <a:t>About a dozen states will have only 1 layer (a statewide zone).</a:t>
            </a:r>
          </a:p>
          <a:p>
            <a:pPr marL="628650" lvl="1" indent="-171450">
              <a:buFont typeface="Arial" panose="020B0604020202020204" pitchFamily="34" charset="0"/>
              <a:buChar char="•"/>
            </a:pPr>
            <a:r>
              <a:rPr lang="en-US" dirty="0"/>
              <a:t>Most states will have 2 layers (a statewide zone plus one multiple-zone layers).</a:t>
            </a:r>
          </a:p>
          <a:p>
            <a:pPr marL="628650" lvl="1" indent="-171450">
              <a:buFont typeface="Arial" panose="020B0604020202020204" pitchFamily="34" charset="0"/>
              <a:buChar char="•"/>
            </a:pPr>
            <a:r>
              <a:rPr lang="en-US" dirty="0"/>
              <a:t>A few states will also have an additional multiple zone layer with partial state coverage.  This is intended for mountainous states, so that “low distortion” coverage can be achieved in areas where needed (e.g., valleys rather than mountain tops).</a:t>
            </a:r>
          </a:p>
          <a:p>
            <a:pPr marL="628650" lvl="1" indent="-171450">
              <a:buFont typeface="Arial" panose="020B0604020202020204" pitchFamily="34" charset="0"/>
              <a:buChar char="•"/>
            </a:pPr>
            <a:r>
              <a:rPr lang="en-US" dirty="0"/>
              <a:t>Within a multiple zone layer, none of the zones can overlap.</a:t>
            </a:r>
          </a:p>
          <a:p>
            <a:pPr marL="628650" lvl="1" indent="-171450">
              <a:buFont typeface="Arial" panose="020B0604020202020204" pitchFamily="34" charset="0"/>
              <a:buChar char="•"/>
            </a:pPr>
            <a:r>
              <a:rPr lang="en-US" dirty="0"/>
              <a:t>Only one multiple-zone layer can provide complete state coverage, and only one multiple-zone layer can provide partial state coverage.</a:t>
            </a:r>
          </a:p>
          <a:p>
            <a:pPr marL="171450" lvl="0" indent="-171450">
              <a:buFont typeface="Arial" panose="020B0604020202020204" pitchFamily="34" charset="0"/>
              <a:buChar char="•"/>
            </a:pPr>
            <a:r>
              <a:rPr lang="en-US" dirty="0"/>
              <a:t>The deadline for state stakeholders to make requests and proposals is 3/31/2020 (which will likely have passed by the time this presentation is given).</a:t>
            </a:r>
          </a:p>
          <a:p>
            <a:pPr marL="628650" lvl="1" indent="-171450">
              <a:buFont typeface="Arial" panose="020B0604020202020204" pitchFamily="34" charset="0"/>
              <a:buChar char="•"/>
            </a:pPr>
            <a:r>
              <a:rPr lang="en-US" dirty="0"/>
              <a:t>However, after implementation of the 2022 NSRS Modernization (including SPCS2022), stakeholders can request or propose changes to SPCS2022</a:t>
            </a:r>
          </a:p>
          <a:p>
            <a:pPr marL="628650" lvl="1" indent="-171450">
              <a:buFont typeface="Arial" panose="020B0604020202020204" pitchFamily="34" charset="0"/>
              <a:buChar char="•"/>
            </a:pPr>
            <a:r>
              <a:rPr lang="en-US" dirty="0"/>
              <a:t>For more information on this (and other details about SPCS2022), refer to the SPCS2022 policy and procedures available on the NGS website.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pPr marL="0" marR="0" lvl="0" indent="0" algn="r" defTabSz="4572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12194856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Final Determination FRN sent out October 5,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https://www.federalregister.gov/documents/2020/10/05/2020-21902/deprecation-of-the-united-states-us-survey-foot</a:t>
            </a:r>
          </a:p>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157</a:t>
            </a:fld>
            <a:endParaRPr lang="en-US"/>
          </a:p>
        </p:txBody>
      </p:sp>
    </p:spTree>
    <p:extLst>
      <p:ext uri="{BB962C8B-B14F-4D97-AF65-F5344CB8AC3E}">
        <p14:creationId xmlns:p14="http://schemas.microsoft.com/office/powerpoint/2010/main" val="9248122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NGS anticipates that 5 types of coordinates will be used in the NSRS.</a:t>
            </a:r>
          </a:p>
          <a:p>
            <a:r>
              <a:rPr lang="en-US" dirty="0" smtClean="0"/>
              <a:t>These are</a:t>
            </a:r>
          </a:p>
          <a:p>
            <a:r>
              <a:rPr lang="en-US" dirty="0" smtClean="0"/>
              <a:t>Reported</a:t>
            </a:r>
          </a:p>
          <a:p>
            <a:r>
              <a:rPr lang="en-US" dirty="0" smtClean="0"/>
              <a:t>OPUS</a:t>
            </a:r>
          </a:p>
          <a:p>
            <a:r>
              <a:rPr lang="en-US" dirty="0" smtClean="0"/>
              <a:t>Survey epoch</a:t>
            </a:r>
          </a:p>
          <a:p>
            <a:r>
              <a:rPr lang="en-US" dirty="0" smtClean="0"/>
              <a:t>Reference Epoch</a:t>
            </a:r>
          </a:p>
          <a:p>
            <a:r>
              <a:rPr lang="en-US" dirty="0" smtClean="0"/>
              <a:t>Active</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159</a:t>
            </a:fld>
            <a:endParaRPr lang="en-US" altLang="en-US" dirty="0"/>
          </a:p>
        </p:txBody>
      </p:sp>
    </p:spTree>
    <p:extLst>
      <p:ext uri="{BB962C8B-B14F-4D97-AF65-F5344CB8AC3E}">
        <p14:creationId xmlns:p14="http://schemas.microsoft.com/office/powerpoint/2010/main" val="17550843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Reported</a:t>
            </a:r>
          </a:p>
          <a:p>
            <a:r>
              <a:rPr lang="en-US" dirty="0" smtClean="0"/>
              <a:t>CLICK</a:t>
            </a:r>
          </a:p>
          <a:p>
            <a:r>
              <a:rPr lang="en-US" dirty="0" smtClean="0"/>
              <a:t>“These are from any source where the coordinate is directly reported to NGS without the data necessary for NGS to replicate the coordinate.”</a:t>
            </a:r>
          </a:p>
          <a:p>
            <a:r>
              <a:rPr lang="en-US" dirty="0" smtClean="0"/>
              <a:t>CLICK</a:t>
            </a:r>
          </a:p>
          <a:p>
            <a:r>
              <a:rPr lang="en-US" dirty="0" smtClean="0"/>
              <a:t>Scaled from a map</a:t>
            </a:r>
          </a:p>
          <a:p>
            <a:r>
              <a:rPr lang="en-US" dirty="0" smtClean="0"/>
              <a:t>CLICK</a:t>
            </a:r>
          </a:p>
          <a:p>
            <a:r>
              <a:rPr lang="en-US" dirty="0" smtClean="0"/>
              <a:t>Transformed using NCAT or </a:t>
            </a:r>
            <a:r>
              <a:rPr lang="en-US" dirty="0" err="1" smtClean="0"/>
              <a:t>VDatum</a:t>
            </a:r>
            <a:endParaRPr lang="en-US" dirty="0" smtClean="0"/>
          </a:p>
          <a:p>
            <a:r>
              <a:rPr lang="en-US" dirty="0" smtClean="0"/>
              <a:t>CLICK</a:t>
            </a:r>
          </a:p>
          <a:p>
            <a:r>
              <a:rPr lang="en-US" dirty="0" smtClean="0"/>
              <a:t>Smartphone</a:t>
            </a:r>
          </a:p>
          <a:p>
            <a:r>
              <a:rPr lang="en-US" dirty="0" smtClean="0"/>
              <a:t>CLICK</a:t>
            </a:r>
          </a:p>
          <a:p>
            <a:r>
              <a:rPr lang="en-US" dirty="0" smtClean="0"/>
              <a:t>Reported directly from an RTK rover without data files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160</a:t>
            </a:fld>
            <a:endParaRPr lang="en-US" altLang="en-US" dirty="0"/>
          </a:p>
        </p:txBody>
      </p:sp>
    </p:spTree>
    <p:extLst>
      <p:ext uri="{BB962C8B-B14F-4D97-AF65-F5344CB8AC3E}">
        <p14:creationId xmlns:p14="http://schemas.microsoft.com/office/powerpoint/2010/main" val="21132972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Reported Coordinates could be captured with a smartphone, perhaps with a photo, as part of a mark recovery.</a:t>
            </a:r>
          </a:p>
          <a:p>
            <a:r>
              <a:rPr lang="en-US" dirty="0" smtClean="0"/>
              <a:t>CLICK </a:t>
            </a:r>
            <a:r>
              <a:rPr lang="en-US" dirty="0" err="1" smtClean="0"/>
              <a:t>CLICK</a:t>
            </a:r>
            <a:r>
              <a:rPr lang="en-US" dirty="0" smtClean="0"/>
              <a:t> </a:t>
            </a:r>
            <a:r>
              <a:rPr lang="en-US" dirty="0" err="1" smtClean="0"/>
              <a:t>CLICK</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161</a:t>
            </a:fld>
            <a:endParaRPr lang="en-US" altLang="en-US" dirty="0"/>
          </a:p>
        </p:txBody>
      </p:sp>
    </p:spTree>
    <p:extLst>
      <p:ext uri="{BB962C8B-B14F-4D97-AF65-F5344CB8AC3E}">
        <p14:creationId xmlns:p14="http://schemas.microsoft.com/office/powerpoint/2010/main" val="5888040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NGS has a new mobile-friendly mark recovery webpage.  Please try it out!</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162</a:t>
            </a:fld>
            <a:endParaRPr lang="en-US" altLang="en-US" dirty="0"/>
          </a:p>
        </p:txBody>
      </p:sp>
    </p:spTree>
    <p:extLst>
      <p:ext uri="{BB962C8B-B14F-4D97-AF65-F5344CB8AC3E}">
        <p14:creationId xmlns:p14="http://schemas.microsoft.com/office/powerpoint/2010/main" val="6500495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Reported coordinates might be very wrong!</a:t>
            </a:r>
          </a:p>
          <a:p>
            <a:r>
              <a:rPr lang="en-US" dirty="0" smtClean="0"/>
              <a:t>Reported in NAD 27 or NAD 83 or WGS 84</a:t>
            </a:r>
          </a:p>
          <a:p>
            <a:r>
              <a:rPr lang="en-US" dirty="0" smtClean="0"/>
              <a:t>Systematic Error:  2–100 meters</a:t>
            </a:r>
          </a:p>
          <a:p>
            <a:r>
              <a:rPr lang="en-US" dirty="0" smtClean="0"/>
              <a:t>Scaled off of a USGS topographic map</a:t>
            </a:r>
          </a:p>
          <a:p>
            <a:r>
              <a:rPr lang="en-US" dirty="0" smtClean="0"/>
              <a:t>Random Error:  ± 600 meters</a:t>
            </a:r>
          </a:p>
          <a:p>
            <a:r>
              <a:rPr lang="en-US" dirty="0" smtClean="0"/>
              <a:t>Smartphone</a:t>
            </a:r>
          </a:p>
          <a:p>
            <a:r>
              <a:rPr lang="en-US" dirty="0" smtClean="0"/>
              <a:t>Random Error: ± 10</a:t>
            </a:r>
            <a:r>
              <a:rPr kumimoji="0" lang="en-US" sz="1200" b="0" i="0" u="none" strike="noStrike" kern="1200" cap="none" spc="0" normalizeH="0" baseline="0" noProof="0" dirty="0" smtClean="0">
                <a:ln>
                  <a:noFill/>
                </a:ln>
                <a:solidFill>
                  <a:prstClr val="black"/>
                </a:solidFill>
                <a:effectLst/>
                <a:uLnTx/>
                <a:uFillTx/>
                <a:latin typeface="Gill Sans MT" pitchFamily="34" charset="0"/>
                <a:ea typeface="MS PGothic" pitchFamily="34" charset="-128"/>
              </a:rPr>
              <a:t>–</a:t>
            </a:r>
            <a:r>
              <a:rPr lang="en-US" dirty="0" smtClean="0"/>
              <a:t>50 meters</a:t>
            </a:r>
          </a:p>
          <a:p>
            <a:r>
              <a:rPr lang="en-US" dirty="0" smtClean="0"/>
              <a:t>NGS will show you reported coordinates</a:t>
            </a:r>
          </a:p>
          <a:p>
            <a:r>
              <a:rPr lang="en-US" dirty="0" smtClean="0"/>
              <a:t>But their function is to get you “in the neighborhood” of a mark, not to use as geodetic control!</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163</a:t>
            </a:fld>
            <a:endParaRPr lang="en-US" altLang="en-US" dirty="0"/>
          </a:p>
        </p:txBody>
      </p:sp>
    </p:spTree>
    <p:extLst>
      <p:ext uri="{BB962C8B-B14F-4D97-AF65-F5344CB8AC3E}">
        <p14:creationId xmlns:p14="http://schemas.microsoft.com/office/powerpoint/2010/main" val="17818030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This definition disagrees with Blueprint Part 3.  That is because in BP3 we didn’t consider what would happen if a user wanted to adjust everything in their survey to some epoch different from when the data were collected.  This new definition takes that into account and should go into an update of BP3.</a:t>
            </a:r>
          </a:p>
          <a:p>
            <a:endParaRPr lang="en-US" dirty="0" smtClean="0"/>
          </a:p>
          <a:p>
            <a:r>
              <a:rPr lang="en-US" dirty="0" smtClean="0"/>
              <a:t>Preliminary Coordinates</a:t>
            </a:r>
          </a:p>
          <a:p>
            <a:r>
              <a:rPr lang="en-US" dirty="0" smtClean="0"/>
              <a:t>CLICK</a:t>
            </a:r>
          </a:p>
          <a:p>
            <a:r>
              <a:rPr lang="en-US" dirty="0" smtClean="0"/>
              <a:t>“These are coordinates at any epoch the user wishes to use that have been computed by that user in OPUS”</a:t>
            </a:r>
          </a:p>
          <a:p>
            <a:r>
              <a:rPr lang="en-US" dirty="0" smtClean="0"/>
              <a:t>CLICK</a:t>
            </a:r>
          </a:p>
          <a:p>
            <a:r>
              <a:rPr lang="en-US" dirty="0" smtClean="0"/>
              <a:t>User-computed values, such as they might get today from either OPUS-S or OPUS-Projects</a:t>
            </a:r>
          </a:p>
          <a:p>
            <a:r>
              <a:rPr lang="en-US" dirty="0" smtClean="0"/>
              <a:t>CLICK</a:t>
            </a:r>
          </a:p>
          <a:p>
            <a:r>
              <a:rPr lang="en-US" dirty="0" smtClean="0"/>
              <a:t>“Preliminary” coordinates are the only coordinates a user will get directly from OPUS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164</a:t>
            </a:fld>
            <a:endParaRPr lang="en-US" altLang="en-US"/>
          </a:p>
        </p:txBody>
      </p:sp>
    </p:spTree>
    <p:extLst>
      <p:ext uri="{BB962C8B-B14F-4D97-AF65-F5344CB8AC3E}">
        <p14:creationId xmlns:p14="http://schemas.microsoft.com/office/powerpoint/2010/main" val="35692579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165</a:t>
            </a:fld>
            <a:endParaRPr lang="en-US" altLang="en-US"/>
          </a:p>
        </p:txBody>
      </p:sp>
    </p:spTree>
    <p:extLst>
      <p:ext uri="{BB962C8B-B14F-4D97-AF65-F5344CB8AC3E}">
        <p14:creationId xmlns:p14="http://schemas.microsoft.com/office/powerpoint/2010/main" val="172691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FF0000"/>
                </a:solidFill>
              </a:rPr>
              <a:t>This include fixed antenna mount</a:t>
            </a:r>
            <a:r>
              <a:rPr lang="en-US" baseline="0" dirty="0" smtClean="0">
                <a:solidFill>
                  <a:srgbClr val="FF0000"/>
                </a:solidFill>
              </a:rPr>
              <a:t> that is part of the monument that</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a:t>
            </a:fld>
            <a:endParaRPr lang="en-US" altLang="en-US"/>
          </a:p>
        </p:txBody>
      </p:sp>
    </p:spTree>
    <p:extLst>
      <p:ext uri="{BB962C8B-B14F-4D97-AF65-F5344CB8AC3E}">
        <p14:creationId xmlns:p14="http://schemas.microsoft.com/office/powerpoint/2010/main" val="16301103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Time-limited:  NGS</a:t>
            </a:r>
            <a:r>
              <a:rPr lang="en-US" baseline="0" dirty="0" smtClean="0"/>
              <a:t> is considering limiting how far back we reach in order to compute </a:t>
            </a:r>
            <a:r>
              <a:rPr lang="en-US" baseline="0" dirty="0" err="1" smtClean="0"/>
              <a:t>RECs.</a:t>
            </a:r>
            <a:r>
              <a:rPr lang="en-US" baseline="0" dirty="0" smtClean="0"/>
              <a:t>  While horizontal motions are well known within many crustal motion models (like IFVM2022 will be), vertical motions are not.  And since NGS’s intent is to put out RECs only for trusted points, and only for as long as those points ARE trusted (in all 3 dimensions), a time-limit for how far back to reach is definitely one way to keep the coordinates trusted.  		</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166</a:t>
            </a:fld>
            <a:endParaRPr lang="en-US" altLang="en-US"/>
          </a:p>
        </p:txBody>
      </p:sp>
    </p:spTree>
    <p:extLst>
      <p:ext uri="{BB962C8B-B14F-4D97-AF65-F5344CB8AC3E}">
        <p14:creationId xmlns:p14="http://schemas.microsoft.com/office/powerpoint/2010/main" val="14840479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 epoch</a:t>
            </a:r>
          </a:p>
          <a:p>
            <a:r>
              <a:rPr lang="en-US" dirty="0" smtClean="0"/>
              <a:t>CLICK</a:t>
            </a:r>
          </a:p>
          <a:p>
            <a:r>
              <a:rPr lang="en-US" dirty="0" smtClean="0"/>
              <a:t>“These are coordinates computed by NGS using submitted data and metadata, checked and adjusted and referenced to distinct epochs through time.”  </a:t>
            </a:r>
          </a:p>
          <a:p>
            <a:r>
              <a:rPr lang="en-US" dirty="0" smtClean="0"/>
              <a:t>CLICK</a:t>
            </a:r>
          </a:p>
          <a:p>
            <a:r>
              <a:rPr lang="en-US" dirty="0" smtClean="0"/>
              <a:t>These represent the best estimates NGS has of the time-dependent coordinates at any mark </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167</a:t>
            </a:fld>
            <a:endParaRPr lang="en-US" altLang="en-US" dirty="0"/>
          </a:p>
        </p:txBody>
      </p:sp>
    </p:spTree>
    <p:extLst>
      <p:ext uri="{BB962C8B-B14F-4D97-AF65-F5344CB8AC3E}">
        <p14:creationId xmlns:p14="http://schemas.microsoft.com/office/powerpoint/2010/main" val="4473961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passive control:</a:t>
            </a:r>
          </a:p>
          <a:p>
            <a:r>
              <a:rPr lang="en-US" dirty="0" smtClean="0"/>
              <a:t>Final Discrete Coordinates or FDCs: are adjusted to a midpoint epoch near the survey</a:t>
            </a:r>
          </a:p>
          <a:p>
            <a:r>
              <a:rPr lang="en-US" dirty="0" smtClean="0"/>
              <a:t>(GPS month for GNSS; 1 year for leveling; </a:t>
            </a:r>
            <a:r>
              <a:rPr lang="en-US" dirty="0" err="1" smtClean="0"/>
              <a:t>etc</a:t>
            </a:r>
            <a:r>
              <a:rPr lang="en-US" dirty="0" smtClean="0"/>
              <a:t>)</a:t>
            </a:r>
          </a:p>
          <a:p>
            <a:r>
              <a:rPr lang="en-US" dirty="0" smtClean="0"/>
              <a:t>Reference Epoch Coordinates or RECs:  are adjusted to a ref. epoch (2020.00, etc.)</a:t>
            </a:r>
          </a:p>
          <a:p>
            <a:r>
              <a:rPr lang="en-US" dirty="0" smtClean="0"/>
              <a:t>REC adjustments will include:</a:t>
            </a:r>
          </a:p>
          <a:p>
            <a:r>
              <a:rPr lang="en-US" dirty="0" smtClean="0"/>
              <a:t>Some age-limited span of data</a:t>
            </a:r>
          </a:p>
          <a:p>
            <a:r>
              <a:rPr lang="en-US" dirty="0" smtClean="0"/>
              <a:t>If that age-limit were 10 years prior and 2 years post R.E….</a:t>
            </a:r>
          </a:p>
          <a:p>
            <a:r>
              <a:rPr lang="en-US" dirty="0" smtClean="0"/>
              <a:t>Then 2020.00 RECs come from data spanning 2010.00 to 2021.99999</a:t>
            </a:r>
          </a:p>
          <a:p>
            <a:r>
              <a:rPr lang="en-US" dirty="0" smtClean="0"/>
              <a:t>Exact age-limit won’t be known until we start experimenting in 2022 with the 2020.00 REC adjustments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168</a:t>
            </a:fld>
            <a:endParaRPr lang="en-US" altLang="en-US" dirty="0"/>
          </a:p>
        </p:txBody>
      </p:sp>
    </p:spTree>
    <p:extLst>
      <p:ext uri="{BB962C8B-B14F-4D97-AF65-F5344CB8AC3E}">
        <p14:creationId xmlns:p14="http://schemas.microsoft.com/office/powerpoint/2010/main" val="3814199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Active Coordinates</a:t>
            </a:r>
          </a:p>
          <a:p>
            <a:r>
              <a:rPr lang="en-US" dirty="0" smtClean="0"/>
              <a:t>CLICK</a:t>
            </a:r>
          </a:p>
          <a:p>
            <a:r>
              <a:rPr lang="en-US" dirty="0" smtClean="0"/>
              <a:t>Not discrete, but rather a function through time assigned to some point</a:t>
            </a:r>
          </a:p>
          <a:p>
            <a:r>
              <a:rPr lang="en-US" dirty="0" smtClean="0"/>
              <a:t>CLICK</a:t>
            </a:r>
          </a:p>
          <a:p>
            <a:r>
              <a:rPr lang="en-US" dirty="0" smtClean="0"/>
              <a:t>At a CORS GRP*, they will be the coordinate function</a:t>
            </a:r>
          </a:p>
          <a:p>
            <a:r>
              <a:rPr lang="en-US" dirty="0" smtClean="0"/>
              <a:t>CLICK</a:t>
            </a:r>
          </a:p>
          <a:p>
            <a:r>
              <a:rPr lang="en-US" dirty="0" smtClean="0"/>
              <a:t>* Recall this is the physical point to which coordinates refer at a station like a CORS</a:t>
            </a:r>
          </a:p>
          <a:p>
            <a:r>
              <a:rPr lang="en-US" dirty="0" smtClean="0"/>
              <a:t>CLICK</a:t>
            </a:r>
          </a:p>
          <a:p>
            <a:r>
              <a:rPr lang="en-US" dirty="0" smtClean="0"/>
              <a:t>The “coordinate function” be generated by a “fit” to regularly computed coordinates on a TBD basis, perhaps daily, perhaps weekly</a:t>
            </a:r>
          </a:p>
          <a:p>
            <a:r>
              <a:rPr lang="en-US" dirty="0" smtClean="0"/>
              <a:t>CLICK</a:t>
            </a:r>
          </a:p>
          <a:p>
            <a:r>
              <a:rPr lang="en-US" dirty="0" smtClean="0"/>
              <a:t>These daily or weekly coordinates will not generally be used as geodetic control by themselves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169</a:t>
            </a:fld>
            <a:endParaRPr lang="en-US" altLang="en-US"/>
          </a:p>
        </p:txBody>
      </p:sp>
    </p:spTree>
    <p:extLst>
      <p:ext uri="{BB962C8B-B14F-4D97-AF65-F5344CB8AC3E}">
        <p14:creationId xmlns:p14="http://schemas.microsoft.com/office/powerpoint/2010/main" val="28173217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 Coordinate Functions</a:t>
            </a:r>
          </a:p>
          <a:p>
            <a:r>
              <a:rPr lang="en-US" dirty="0" smtClean="0"/>
              <a:t>A typical “CORS coordinate file” available from NGS</a:t>
            </a:r>
          </a:p>
          <a:p>
            <a:r>
              <a:rPr lang="en-US" dirty="0" smtClean="0"/>
              <a:t>CLICK </a:t>
            </a:r>
            <a:r>
              <a:rPr lang="en-US" dirty="0" err="1" smtClean="0"/>
              <a:t>CLICK</a:t>
            </a:r>
            <a:endParaRPr lang="en-US" dirty="0" smtClean="0"/>
          </a:p>
          <a:p>
            <a:r>
              <a:rPr lang="en-US" dirty="0" smtClean="0"/>
              <a:t>Shows just one set of coordinates and just one set of velocities.</a:t>
            </a:r>
          </a:p>
          <a:p>
            <a:r>
              <a:rPr lang="en-US" dirty="0" smtClean="0"/>
              <a:t>…and while this is good and useful information, it hides the true nature of the coordinate function.</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170</a:t>
            </a:fld>
            <a:endParaRPr lang="en-US" altLang="en-US" dirty="0"/>
          </a:p>
        </p:txBody>
      </p:sp>
    </p:spTree>
    <p:extLst>
      <p:ext uri="{BB962C8B-B14F-4D97-AF65-F5344CB8AC3E}">
        <p14:creationId xmlns:p14="http://schemas.microsoft.com/office/powerpoint/2010/main" val="1984048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lvl1pPr>
              <a:defRPr/>
            </a:lvl1pPr>
          </a:lstStyle>
          <a:p>
            <a:fld id="{7AD4DCD3-172B-4990-80A6-45F69410C25B}" type="slidenum">
              <a:rPr lang="en-US" altLang="en-US"/>
              <a:pPr/>
              <a:t>‹#›</a:t>
            </a:fld>
            <a:endParaRPr lang="en-US" altLang="en-US"/>
          </a:p>
        </p:txBody>
      </p:sp>
    </p:spTree>
    <p:extLst>
      <p:ext uri="{BB962C8B-B14F-4D97-AF65-F5344CB8AC3E}">
        <p14:creationId xmlns:p14="http://schemas.microsoft.com/office/powerpoint/2010/main" val="2049324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lvl1pPr>
              <a:defRPr/>
            </a:lvl1pPr>
          </a:lstStyle>
          <a:p>
            <a:fld id="{3F9F2551-1627-42C2-8EE4-F0696550841B}" type="slidenum">
              <a:rPr lang="en-US" altLang="en-US"/>
              <a:pPr/>
              <a:t>‹#›</a:t>
            </a:fld>
            <a:endParaRPr lang="en-US" altLang="en-US"/>
          </a:p>
        </p:txBody>
      </p:sp>
    </p:spTree>
    <p:extLst>
      <p:ext uri="{BB962C8B-B14F-4D97-AF65-F5344CB8AC3E}">
        <p14:creationId xmlns:p14="http://schemas.microsoft.com/office/powerpoint/2010/main" val="242111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lvl1pPr>
              <a:defRPr/>
            </a:lvl1pPr>
          </a:lstStyle>
          <a:p>
            <a:fld id="{03205511-6016-4975-8BAC-A5CCC9C5C389}" type="slidenum">
              <a:rPr lang="en-US" altLang="en-US"/>
              <a:pPr/>
              <a:t>‹#›</a:t>
            </a:fld>
            <a:endParaRPr lang="en-US" altLang="en-US"/>
          </a:p>
        </p:txBody>
      </p:sp>
    </p:spTree>
    <p:extLst>
      <p:ext uri="{BB962C8B-B14F-4D97-AF65-F5344CB8AC3E}">
        <p14:creationId xmlns:p14="http://schemas.microsoft.com/office/powerpoint/2010/main" val="118552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3100" y="568325"/>
            <a:ext cx="7807325" cy="11445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906588"/>
            <a:ext cx="3827463" cy="43195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2963" y="1906588"/>
            <a:ext cx="3827462" cy="2082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2963" y="4141788"/>
            <a:ext cx="3827462" cy="20843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8816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lvl1pPr>
              <a:defRPr/>
            </a:lvl1pPr>
          </a:lstStyle>
          <a:p>
            <a:fld id="{7AD4DCD3-172B-4990-80A6-45F69410C25B}" type="slidenum">
              <a:rPr lang="en-US" altLang="en-US"/>
              <a:pPr/>
              <a:t>‹#›</a:t>
            </a:fld>
            <a:endParaRPr lang="en-US" altLang="en-US"/>
          </a:p>
        </p:txBody>
      </p:sp>
    </p:spTree>
    <p:extLst>
      <p:ext uri="{BB962C8B-B14F-4D97-AF65-F5344CB8AC3E}">
        <p14:creationId xmlns:p14="http://schemas.microsoft.com/office/powerpoint/2010/main" val="2735875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lvl1pPr>
              <a:defRPr/>
            </a:lvl1pPr>
          </a:lstStyle>
          <a:p>
            <a:fld id="{84C1C367-1155-47A8-B187-ABB1E4FCD3DE}" type="slidenum">
              <a:rPr lang="en-US" altLang="en-US"/>
              <a:pPr/>
              <a:t>‹#›</a:t>
            </a:fld>
            <a:endParaRPr lang="en-US" altLang="en-US"/>
          </a:p>
        </p:txBody>
      </p:sp>
    </p:spTree>
    <p:extLst>
      <p:ext uri="{BB962C8B-B14F-4D97-AF65-F5344CB8AC3E}">
        <p14:creationId xmlns:p14="http://schemas.microsoft.com/office/powerpoint/2010/main" val="4186023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lvl1pPr>
              <a:defRPr/>
            </a:lvl1pPr>
          </a:lstStyle>
          <a:p>
            <a:fld id="{402729D8-1644-4D0C-9B5E-42A347FE2C29}" type="slidenum">
              <a:rPr lang="en-US" altLang="en-US"/>
              <a:pPr/>
              <a:t>‹#›</a:t>
            </a:fld>
            <a:endParaRPr lang="en-US" altLang="en-US"/>
          </a:p>
        </p:txBody>
      </p:sp>
    </p:spTree>
    <p:extLst>
      <p:ext uri="{BB962C8B-B14F-4D97-AF65-F5344CB8AC3E}">
        <p14:creationId xmlns:p14="http://schemas.microsoft.com/office/powerpoint/2010/main" val="3653922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7" name="Slide Number Placeholder 5"/>
          <p:cNvSpPr>
            <a:spLocks noGrp="1"/>
          </p:cNvSpPr>
          <p:nvPr>
            <p:ph type="sldNum" sz="quarter" idx="12"/>
          </p:nvPr>
        </p:nvSpPr>
        <p:spPr/>
        <p:txBody>
          <a:bodyPr/>
          <a:lstStyle>
            <a:lvl1pPr>
              <a:defRPr/>
            </a:lvl1pPr>
          </a:lstStyle>
          <a:p>
            <a:fld id="{F816B496-F0A6-46B4-B7DE-38DD1EF75C42}" type="slidenum">
              <a:rPr lang="en-US" altLang="en-US"/>
              <a:pPr/>
              <a:t>‹#›</a:t>
            </a:fld>
            <a:endParaRPr lang="en-US" altLang="en-US"/>
          </a:p>
        </p:txBody>
      </p:sp>
    </p:spTree>
    <p:extLst>
      <p:ext uri="{BB962C8B-B14F-4D97-AF65-F5344CB8AC3E}">
        <p14:creationId xmlns:p14="http://schemas.microsoft.com/office/powerpoint/2010/main" val="2870588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9" name="Slide Number Placeholder 5"/>
          <p:cNvSpPr>
            <a:spLocks noGrp="1"/>
          </p:cNvSpPr>
          <p:nvPr>
            <p:ph type="sldNum" sz="quarter" idx="12"/>
          </p:nvPr>
        </p:nvSpPr>
        <p:spPr/>
        <p:txBody>
          <a:bodyPr/>
          <a:lstStyle>
            <a:lvl1pPr>
              <a:defRPr/>
            </a:lvl1pPr>
          </a:lstStyle>
          <a:p>
            <a:fld id="{97C866B7-23DC-4AD8-8B03-CB623468BEA9}" type="slidenum">
              <a:rPr lang="en-US" altLang="en-US"/>
              <a:pPr/>
              <a:t>‹#›</a:t>
            </a:fld>
            <a:endParaRPr lang="en-US" altLang="en-US"/>
          </a:p>
        </p:txBody>
      </p:sp>
    </p:spTree>
    <p:extLst>
      <p:ext uri="{BB962C8B-B14F-4D97-AF65-F5344CB8AC3E}">
        <p14:creationId xmlns:p14="http://schemas.microsoft.com/office/powerpoint/2010/main" val="3280556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5" name="Slide Number Placeholder 5"/>
          <p:cNvSpPr>
            <a:spLocks noGrp="1"/>
          </p:cNvSpPr>
          <p:nvPr>
            <p:ph type="sldNum" sz="quarter" idx="12"/>
          </p:nvPr>
        </p:nvSpPr>
        <p:spPr/>
        <p:txBody>
          <a:bodyPr/>
          <a:lstStyle>
            <a:lvl1pPr>
              <a:defRPr/>
            </a:lvl1pPr>
          </a:lstStyle>
          <a:p>
            <a:fld id="{016970B9-A162-4590-850A-FA6524EA096B}" type="slidenum">
              <a:rPr lang="en-US" altLang="en-US"/>
              <a:pPr/>
              <a:t>‹#›</a:t>
            </a:fld>
            <a:endParaRPr lang="en-US" altLang="en-US"/>
          </a:p>
        </p:txBody>
      </p:sp>
    </p:spTree>
    <p:extLst>
      <p:ext uri="{BB962C8B-B14F-4D97-AF65-F5344CB8AC3E}">
        <p14:creationId xmlns:p14="http://schemas.microsoft.com/office/powerpoint/2010/main" val="2980201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4" name="Slide Number Placeholder 5"/>
          <p:cNvSpPr>
            <a:spLocks noGrp="1"/>
          </p:cNvSpPr>
          <p:nvPr>
            <p:ph type="sldNum" sz="quarter" idx="12"/>
          </p:nvPr>
        </p:nvSpPr>
        <p:spPr/>
        <p:txBody>
          <a:bodyPr/>
          <a:lstStyle>
            <a:lvl1pPr>
              <a:defRPr/>
            </a:lvl1pPr>
          </a:lstStyle>
          <a:p>
            <a:fld id="{21522A12-69FB-4CEA-B41C-E21C20ABD61E}" type="slidenum">
              <a:rPr lang="en-US" altLang="en-US"/>
              <a:pPr/>
              <a:t>‹#›</a:t>
            </a:fld>
            <a:endParaRPr lang="en-US" altLang="en-US"/>
          </a:p>
        </p:txBody>
      </p:sp>
    </p:spTree>
    <p:extLst>
      <p:ext uri="{BB962C8B-B14F-4D97-AF65-F5344CB8AC3E}">
        <p14:creationId xmlns:p14="http://schemas.microsoft.com/office/powerpoint/2010/main" val="402546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lvl1pPr>
              <a:defRPr/>
            </a:lvl1pPr>
          </a:lstStyle>
          <a:p>
            <a:fld id="{84C1C367-1155-47A8-B187-ABB1E4FCD3DE}" type="slidenum">
              <a:rPr lang="en-US" altLang="en-US"/>
              <a:pPr/>
              <a:t>‹#›</a:t>
            </a:fld>
            <a:endParaRPr lang="en-US" altLang="en-US"/>
          </a:p>
        </p:txBody>
      </p:sp>
    </p:spTree>
    <p:extLst>
      <p:ext uri="{BB962C8B-B14F-4D97-AF65-F5344CB8AC3E}">
        <p14:creationId xmlns:p14="http://schemas.microsoft.com/office/powerpoint/2010/main" val="982555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7" name="Slide Number Placeholder 5"/>
          <p:cNvSpPr>
            <a:spLocks noGrp="1"/>
          </p:cNvSpPr>
          <p:nvPr>
            <p:ph type="sldNum" sz="quarter" idx="12"/>
          </p:nvPr>
        </p:nvSpPr>
        <p:spPr/>
        <p:txBody>
          <a:bodyPr/>
          <a:lstStyle>
            <a:lvl1pPr>
              <a:defRPr/>
            </a:lvl1pPr>
          </a:lstStyle>
          <a:p>
            <a:fld id="{8AF98124-520A-4F87-9F59-50BB2A38DC5D}" type="slidenum">
              <a:rPr lang="en-US" altLang="en-US"/>
              <a:pPr/>
              <a:t>‹#›</a:t>
            </a:fld>
            <a:endParaRPr lang="en-US" altLang="en-US"/>
          </a:p>
        </p:txBody>
      </p:sp>
    </p:spTree>
    <p:extLst>
      <p:ext uri="{BB962C8B-B14F-4D97-AF65-F5344CB8AC3E}">
        <p14:creationId xmlns:p14="http://schemas.microsoft.com/office/powerpoint/2010/main" val="3226034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7" name="Slide Number Placeholder 5"/>
          <p:cNvSpPr>
            <a:spLocks noGrp="1"/>
          </p:cNvSpPr>
          <p:nvPr>
            <p:ph type="sldNum" sz="quarter" idx="12"/>
          </p:nvPr>
        </p:nvSpPr>
        <p:spPr/>
        <p:txBody>
          <a:bodyPr/>
          <a:lstStyle>
            <a:lvl1pPr>
              <a:defRPr/>
            </a:lvl1pPr>
          </a:lstStyle>
          <a:p>
            <a:fld id="{ED2F3BB7-3B71-4EF8-9C47-74C8EFFC4265}" type="slidenum">
              <a:rPr lang="en-US" altLang="en-US"/>
              <a:pPr/>
              <a:t>‹#›</a:t>
            </a:fld>
            <a:endParaRPr lang="en-US" altLang="en-US"/>
          </a:p>
        </p:txBody>
      </p:sp>
    </p:spTree>
    <p:extLst>
      <p:ext uri="{BB962C8B-B14F-4D97-AF65-F5344CB8AC3E}">
        <p14:creationId xmlns:p14="http://schemas.microsoft.com/office/powerpoint/2010/main" val="2907244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lvl1pPr>
              <a:defRPr/>
            </a:lvl1pPr>
          </a:lstStyle>
          <a:p>
            <a:fld id="{3F9F2551-1627-42C2-8EE4-F0696550841B}" type="slidenum">
              <a:rPr lang="en-US" altLang="en-US"/>
              <a:pPr/>
              <a:t>‹#›</a:t>
            </a:fld>
            <a:endParaRPr lang="en-US" altLang="en-US"/>
          </a:p>
        </p:txBody>
      </p:sp>
    </p:spTree>
    <p:extLst>
      <p:ext uri="{BB962C8B-B14F-4D97-AF65-F5344CB8AC3E}">
        <p14:creationId xmlns:p14="http://schemas.microsoft.com/office/powerpoint/2010/main" val="3958255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lvl1pPr>
              <a:defRPr/>
            </a:lvl1pPr>
          </a:lstStyle>
          <a:p>
            <a:fld id="{03205511-6016-4975-8BAC-A5CCC9C5C389}" type="slidenum">
              <a:rPr lang="en-US" altLang="en-US"/>
              <a:pPr/>
              <a:t>‹#›</a:t>
            </a:fld>
            <a:endParaRPr lang="en-US" altLang="en-US"/>
          </a:p>
        </p:txBody>
      </p:sp>
    </p:spTree>
    <p:extLst>
      <p:ext uri="{BB962C8B-B14F-4D97-AF65-F5344CB8AC3E}">
        <p14:creationId xmlns:p14="http://schemas.microsoft.com/office/powerpoint/2010/main" val="372488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lvl1pPr>
              <a:defRPr/>
            </a:lvl1pPr>
          </a:lstStyle>
          <a:p>
            <a:fld id="{402729D8-1644-4D0C-9B5E-42A347FE2C29}" type="slidenum">
              <a:rPr lang="en-US" altLang="en-US"/>
              <a:pPr/>
              <a:t>‹#›</a:t>
            </a:fld>
            <a:endParaRPr lang="en-US" altLang="en-US"/>
          </a:p>
        </p:txBody>
      </p:sp>
    </p:spTree>
    <p:extLst>
      <p:ext uri="{BB962C8B-B14F-4D97-AF65-F5344CB8AC3E}">
        <p14:creationId xmlns:p14="http://schemas.microsoft.com/office/powerpoint/2010/main" val="3918249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7" name="Slide Number Placeholder 5"/>
          <p:cNvSpPr>
            <a:spLocks noGrp="1"/>
          </p:cNvSpPr>
          <p:nvPr>
            <p:ph type="sldNum" sz="quarter" idx="12"/>
          </p:nvPr>
        </p:nvSpPr>
        <p:spPr/>
        <p:txBody>
          <a:bodyPr/>
          <a:lstStyle>
            <a:lvl1pPr>
              <a:defRPr/>
            </a:lvl1pPr>
          </a:lstStyle>
          <a:p>
            <a:fld id="{F816B496-F0A6-46B4-B7DE-38DD1EF75C42}" type="slidenum">
              <a:rPr lang="en-US" altLang="en-US"/>
              <a:pPr/>
              <a:t>‹#›</a:t>
            </a:fld>
            <a:endParaRPr lang="en-US" altLang="en-US"/>
          </a:p>
        </p:txBody>
      </p:sp>
    </p:spTree>
    <p:extLst>
      <p:ext uri="{BB962C8B-B14F-4D97-AF65-F5344CB8AC3E}">
        <p14:creationId xmlns:p14="http://schemas.microsoft.com/office/powerpoint/2010/main" val="1695091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9" name="Slide Number Placeholder 5"/>
          <p:cNvSpPr>
            <a:spLocks noGrp="1"/>
          </p:cNvSpPr>
          <p:nvPr>
            <p:ph type="sldNum" sz="quarter" idx="12"/>
          </p:nvPr>
        </p:nvSpPr>
        <p:spPr/>
        <p:txBody>
          <a:bodyPr/>
          <a:lstStyle>
            <a:lvl1pPr>
              <a:defRPr/>
            </a:lvl1pPr>
          </a:lstStyle>
          <a:p>
            <a:fld id="{97C866B7-23DC-4AD8-8B03-CB623468BEA9}" type="slidenum">
              <a:rPr lang="en-US" altLang="en-US"/>
              <a:pPr/>
              <a:t>‹#›</a:t>
            </a:fld>
            <a:endParaRPr lang="en-US" altLang="en-US"/>
          </a:p>
        </p:txBody>
      </p:sp>
    </p:spTree>
    <p:extLst>
      <p:ext uri="{BB962C8B-B14F-4D97-AF65-F5344CB8AC3E}">
        <p14:creationId xmlns:p14="http://schemas.microsoft.com/office/powerpoint/2010/main" val="4050980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5" name="Slide Number Placeholder 5"/>
          <p:cNvSpPr>
            <a:spLocks noGrp="1"/>
          </p:cNvSpPr>
          <p:nvPr>
            <p:ph type="sldNum" sz="quarter" idx="12"/>
          </p:nvPr>
        </p:nvSpPr>
        <p:spPr/>
        <p:txBody>
          <a:bodyPr/>
          <a:lstStyle>
            <a:lvl1pPr>
              <a:defRPr/>
            </a:lvl1pPr>
          </a:lstStyle>
          <a:p>
            <a:fld id="{016970B9-A162-4590-850A-FA6524EA096B}" type="slidenum">
              <a:rPr lang="en-US" altLang="en-US"/>
              <a:pPr/>
              <a:t>‹#›</a:t>
            </a:fld>
            <a:endParaRPr lang="en-US" altLang="en-US"/>
          </a:p>
        </p:txBody>
      </p:sp>
    </p:spTree>
    <p:extLst>
      <p:ext uri="{BB962C8B-B14F-4D97-AF65-F5344CB8AC3E}">
        <p14:creationId xmlns:p14="http://schemas.microsoft.com/office/powerpoint/2010/main" val="38923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4" name="Slide Number Placeholder 5"/>
          <p:cNvSpPr>
            <a:spLocks noGrp="1"/>
          </p:cNvSpPr>
          <p:nvPr>
            <p:ph type="sldNum" sz="quarter" idx="12"/>
          </p:nvPr>
        </p:nvSpPr>
        <p:spPr/>
        <p:txBody>
          <a:bodyPr/>
          <a:lstStyle>
            <a:lvl1pPr>
              <a:defRPr/>
            </a:lvl1pPr>
          </a:lstStyle>
          <a:p>
            <a:fld id="{21522A12-69FB-4CEA-B41C-E21C20ABD61E}" type="slidenum">
              <a:rPr lang="en-US" altLang="en-US"/>
              <a:pPr/>
              <a:t>‹#›</a:t>
            </a:fld>
            <a:endParaRPr lang="en-US" altLang="en-US"/>
          </a:p>
        </p:txBody>
      </p:sp>
    </p:spTree>
    <p:extLst>
      <p:ext uri="{BB962C8B-B14F-4D97-AF65-F5344CB8AC3E}">
        <p14:creationId xmlns:p14="http://schemas.microsoft.com/office/powerpoint/2010/main" val="520652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7" name="Slide Number Placeholder 5"/>
          <p:cNvSpPr>
            <a:spLocks noGrp="1"/>
          </p:cNvSpPr>
          <p:nvPr>
            <p:ph type="sldNum" sz="quarter" idx="12"/>
          </p:nvPr>
        </p:nvSpPr>
        <p:spPr/>
        <p:txBody>
          <a:bodyPr/>
          <a:lstStyle>
            <a:lvl1pPr>
              <a:defRPr/>
            </a:lvl1pPr>
          </a:lstStyle>
          <a:p>
            <a:fld id="{8AF98124-520A-4F87-9F59-50BB2A38DC5D}" type="slidenum">
              <a:rPr lang="en-US" altLang="en-US"/>
              <a:pPr/>
              <a:t>‹#›</a:t>
            </a:fld>
            <a:endParaRPr lang="en-US" altLang="en-US"/>
          </a:p>
        </p:txBody>
      </p:sp>
    </p:spTree>
    <p:extLst>
      <p:ext uri="{BB962C8B-B14F-4D97-AF65-F5344CB8AC3E}">
        <p14:creationId xmlns:p14="http://schemas.microsoft.com/office/powerpoint/2010/main" val="2164159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r>
              <a:rPr lang="en-US" altLang="en-US" smtClean="0"/>
              <a:t>1/15/2021</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Geometric Reference Frames: Connecting You to the World</a:t>
            </a:r>
            <a:endParaRPr lang="en-US"/>
          </a:p>
        </p:txBody>
      </p:sp>
      <p:sp>
        <p:nvSpPr>
          <p:cNvPr id="7" name="Slide Number Placeholder 5"/>
          <p:cNvSpPr>
            <a:spLocks noGrp="1"/>
          </p:cNvSpPr>
          <p:nvPr>
            <p:ph type="sldNum" sz="quarter" idx="12"/>
          </p:nvPr>
        </p:nvSpPr>
        <p:spPr/>
        <p:txBody>
          <a:bodyPr/>
          <a:lstStyle>
            <a:lvl1pPr>
              <a:defRPr/>
            </a:lvl1pPr>
          </a:lstStyle>
          <a:p>
            <a:fld id="{ED2F3BB7-3B71-4EF8-9C47-74C8EFFC4265}" type="slidenum">
              <a:rPr lang="en-US" altLang="en-US"/>
              <a:pPr/>
              <a:t>‹#›</a:t>
            </a:fld>
            <a:endParaRPr lang="en-US" altLang="en-US"/>
          </a:p>
        </p:txBody>
      </p:sp>
    </p:spTree>
    <p:extLst>
      <p:ext uri="{BB962C8B-B14F-4D97-AF65-F5344CB8AC3E}">
        <p14:creationId xmlns:p14="http://schemas.microsoft.com/office/powerpoint/2010/main" val="895269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r>
              <a:rPr lang="en-US" altLang="en-US" smtClean="0"/>
              <a:t>1/15/2021</a:t>
            </a: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3D9E77E-4402-46A0-A789-8BD17084C5A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hdr="0"/>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r>
              <a:rPr lang="en-US" altLang="en-US" smtClean="0"/>
              <a:t>1/15/2021</a:t>
            </a: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3D9E77E-4402-46A0-A789-8BD17084C5A6}" type="slidenum">
              <a:rPr lang="en-US" altLang="en-US"/>
              <a:pPr/>
              <a:t>‹#›</a:t>
            </a:fld>
            <a:endParaRPr lang="en-US" altLang="en-US"/>
          </a:p>
        </p:txBody>
      </p:sp>
    </p:spTree>
    <p:extLst>
      <p:ext uri="{BB962C8B-B14F-4D97-AF65-F5344CB8AC3E}">
        <p14:creationId xmlns:p14="http://schemas.microsoft.com/office/powerpoint/2010/main" val="2493513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83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jfif"/></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148.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jpeg"/></Relationships>
</file>

<file path=ppt/slides/_rels/slide156.xml.rels><?xml version="1.0" encoding="UTF-8" standalone="yes"?>
<Relationships xmlns="http://schemas.openxmlformats.org/package/2006/relationships"><Relationship Id="rId3" Type="http://schemas.openxmlformats.org/officeDocument/2006/relationships/hyperlink" Target="https://geodesy.noaa.gov/SPCS/policy.shtml"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s://www.ngs.noaa.gov/cgi-bin/mark_recovery_form.prl" TargetMode="Externa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xml"/><Relationship Id="rId5" Type="http://schemas.openxmlformats.org/officeDocument/2006/relationships/image" Target="../media/image141.png"/><Relationship Id="rId4" Type="http://schemas.openxmlformats.org/officeDocument/2006/relationships/image" Target="../media/image140.png"/></Relationships>
</file>

<file path=ppt/slides/_rels/slide1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hyperlink" Target="https://geodesy.noaa.gov/" TargetMode="External"/><Relationship Id="rId2" Type="http://schemas.openxmlformats.org/officeDocument/2006/relationships/hyperlink" Target="mailto:jacob.heck@noaa.gov"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jp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21.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82.svg"/></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84.svg"/></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86.sv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88.svg"/></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90.svg"/></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9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94.sv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6.svg"/></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98.svg"/></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96.svg"/></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100.svg"/></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94.svg"/></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102.svg"/></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104.svg"/></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102.sv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06.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08.sv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10.sv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12.svg"/></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112.svg"/></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112.sv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112.sv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29.svg"/></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31.svg"/></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31.svg"/></Relationships>
</file>

<file path=ppt/slides/_rels/slide73.xml.rels><?xml version="1.0" encoding="UTF-8" standalone="yes"?>
<Relationships xmlns="http://schemas.openxmlformats.org/package/2006/relationships"><Relationship Id="rId7" Type="http://schemas.openxmlformats.org/officeDocument/2006/relationships/image" Target="../media/image71.jp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72.png"/><Relationship Id="rId4" Type="http://schemas.openxmlformats.org/officeDocument/2006/relationships/image" Target="../media/image31.svg"/></Relationships>
</file>

<file path=ppt/slides/_rels/slide74.xml.rels><?xml version="1.0" encoding="UTF-8" standalone="yes"?>
<Relationships xmlns="http://schemas.openxmlformats.org/package/2006/relationships"><Relationship Id="rId7" Type="http://schemas.openxmlformats.org/officeDocument/2006/relationships/image" Target="../media/image71.jp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73.png"/><Relationship Id="rId4" Type="http://schemas.openxmlformats.org/officeDocument/2006/relationships/image" Target="../media/image31.svg"/></Relationships>
</file>

<file path=ppt/slides/_rels/slide75.xml.rels><?xml version="1.0" encoding="UTF-8" standalone="yes"?>
<Relationships xmlns="http://schemas.openxmlformats.org/package/2006/relationships"><Relationship Id="rId7" Type="http://schemas.openxmlformats.org/officeDocument/2006/relationships/image" Target="../media/image71.jp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74.png"/><Relationship Id="rId4" Type="http://schemas.openxmlformats.org/officeDocument/2006/relationships/image" Target="../media/image31.svg"/></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84.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Title 1"/>
          <p:cNvSpPr txBox="1">
            <a:spLocks/>
          </p:cNvSpPr>
          <p:nvPr/>
        </p:nvSpPr>
        <p:spPr bwMode="auto">
          <a:xfrm>
            <a:off x="457200" y="1400175"/>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sz="4400" dirty="0" smtClean="0">
                <a:latin typeface="Times New Roman" panose="02020603050405020304" pitchFamily="18" charset="0"/>
                <a:ea typeface="Cambria" panose="02040503050406030204" pitchFamily="18" charset="0"/>
                <a:cs typeface="Times New Roman" panose="02020603050405020304" pitchFamily="18" charset="0"/>
              </a:rPr>
              <a:t>Geometric Reference Frames: Connecting You to the World</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315" name="Content Placeholder 2"/>
          <p:cNvSpPr txBox="1">
            <a:spLocks/>
          </p:cNvSpPr>
          <p:nvPr/>
        </p:nvSpPr>
        <p:spPr bwMode="auto">
          <a:xfrm>
            <a:off x="457200" y="3213100"/>
            <a:ext cx="82296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lnSpc>
                <a:spcPct val="95000"/>
              </a:lnSpc>
              <a:buClr>
                <a:srgbClr val="000000"/>
              </a:buClr>
              <a:buSzPct val="45000"/>
            </a:pPr>
            <a:r>
              <a:rPr lang="en-GB" sz="32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ISPLS Annual Convention</a:t>
            </a:r>
            <a:endParaRPr lang="en-GB" sz="3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ctr">
              <a:lnSpc>
                <a:spcPct val="95000"/>
              </a:lnSpc>
              <a:buClr>
                <a:srgbClr val="000000"/>
              </a:buClr>
              <a:buSzPct val="45000"/>
            </a:pPr>
            <a:r>
              <a:rPr lang="en-GB"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January 15, 2021</a:t>
            </a:r>
          </a:p>
          <a:p>
            <a:pPr algn="ctr">
              <a:lnSpc>
                <a:spcPct val="95000"/>
              </a:lnSpc>
              <a:buClr>
                <a:srgbClr val="000000"/>
              </a:buClr>
              <a:buSzPct val="45000"/>
            </a:pPr>
            <a:endParaRPr lang="en-GB"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GB" b="1" dirty="0">
                <a:latin typeface="Times New Roman" panose="02020603050405020304" pitchFamily="18" charset="0"/>
                <a:ea typeface="Cambria" panose="02040503050406030204" pitchFamily="18" charset="0"/>
                <a:cs typeface="Times New Roman" panose="02020603050405020304" pitchFamily="18" charset="0"/>
              </a:rPr>
              <a:t>Jacob M. Heck, Ph.D.</a:t>
            </a:r>
          </a:p>
          <a:p>
            <a:pPr algn="ctr"/>
            <a:r>
              <a:rPr lang="en-GB" b="1" dirty="0">
                <a:latin typeface="Times New Roman" panose="02020603050405020304" pitchFamily="18" charset="0"/>
                <a:ea typeface="Cambria" panose="02040503050406030204" pitchFamily="18" charset="0"/>
                <a:cs typeface="Times New Roman" panose="02020603050405020304" pitchFamily="18" charset="0"/>
              </a:rPr>
              <a:t>Great Lakes Regional Geodetic Advisor</a:t>
            </a:r>
          </a:p>
          <a:p>
            <a:pPr algn="ctr">
              <a:lnSpc>
                <a:spcPct val="95000"/>
              </a:lnSpc>
              <a:buClr>
                <a:srgbClr val="000000"/>
              </a:buClr>
              <a:buSzPct val="45000"/>
            </a:pPr>
            <a:endParaRPr lang="en-GB"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Date Placeholder 1"/>
          <p:cNvSpPr>
            <a:spLocks noGrp="1"/>
          </p:cNvSpPr>
          <p:nvPr>
            <p:ph type="dt" sz="half" idx="10"/>
          </p:nvPr>
        </p:nvSpPr>
        <p:spPr/>
        <p:txBody>
          <a:bodyPr/>
          <a:lstStyle/>
          <a:p>
            <a:r>
              <a:rPr lang="en-US" altLang="en-US" smtClean="0"/>
              <a:t>1/15/2021</a:t>
            </a:r>
            <a:endParaRPr lang="en-US" altLang="en-US"/>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4" name="Slide Number Placeholder 3"/>
          <p:cNvSpPr>
            <a:spLocks noGrp="1"/>
          </p:cNvSpPr>
          <p:nvPr>
            <p:ph type="sldNum" sz="quarter" idx="12"/>
          </p:nvPr>
        </p:nvSpPr>
        <p:spPr/>
        <p:txBody>
          <a:bodyPr/>
          <a:lstStyle/>
          <a:p>
            <a:fld id="{21522A12-69FB-4CEA-B41C-E21C20ABD61E}" type="slidenum">
              <a:rPr lang="en-US" altLang="en-US" smtClean="0"/>
              <a:pPr/>
              <a:t>1</a:t>
            </a:fld>
            <a:endParaRPr lang="en-US" altLang="en-US"/>
          </a:p>
        </p:txBody>
      </p:sp>
    </p:spTree>
    <p:extLst>
      <p:ext uri="{BB962C8B-B14F-4D97-AF65-F5344CB8AC3E}">
        <p14:creationId xmlns:p14="http://schemas.microsoft.com/office/powerpoint/2010/main" val="2553036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Geodetic Control Primer</a:t>
            </a:r>
            <a:endParaRPr lang="en-US" b="1" dirty="0"/>
          </a:p>
        </p:txBody>
      </p:sp>
      <p:sp>
        <p:nvSpPr>
          <p:cNvPr id="44" name="Oval 43"/>
          <p:cNvSpPr>
            <a:spLocks noChangeAspect="1"/>
          </p:cNvSpPr>
          <p:nvPr/>
        </p:nvSpPr>
        <p:spPr>
          <a:xfrm>
            <a:off x="2609088" y="3641344"/>
            <a:ext cx="168813" cy="168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5" name="TextBox 44"/>
          <p:cNvSpPr txBox="1">
            <a:spLocks noChangeAspect="1"/>
          </p:cNvSpPr>
          <p:nvPr/>
        </p:nvSpPr>
        <p:spPr>
          <a:xfrm>
            <a:off x="2720793" y="3384818"/>
            <a:ext cx="351378" cy="369332"/>
          </a:xfrm>
          <a:prstGeom prst="rect">
            <a:avLst/>
          </a:prstGeom>
          <a:noFill/>
        </p:spPr>
        <p:txBody>
          <a:bodyPr wrap="none" rtlCol="0">
            <a:spAutoFit/>
          </a:bodyPr>
          <a:lstStyle/>
          <a:p>
            <a:r>
              <a:rPr lang="en-US" dirty="0" smtClean="0">
                <a:latin typeface="Times New Roman" panose="02020603050405020304" pitchFamily="18" charset="0"/>
              </a:rPr>
              <a:t>A</a:t>
            </a:r>
            <a:endParaRPr lang="en-US" dirty="0">
              <a:latin typeface="Times New Roman" panose="02020603050405020304" pitchFamily="18" charset="0"/>
            </a:endParaRPr>
          </a:p>
        </p:txBody>
      </p:sp>
      <p:sp>
        <p:nvSpPr>
          <p:cNvPr id="47" name="TextBox 46"/>
          <p:cNvSpPr txBox="1">
            <a:spLocks noChangeAspect="1"/>
          </p:cNvSpPr>
          <p:nvPr/>
        </p:nvSpPr>
        <p:spPr>
          <a:xfrm>
            <a:off x="1151017" y="1474109"/>
            <a:ext cx="3580083" cy="400110"/>
          </a:xfrm>
          <a:prstGeom prst="rect">
            <a:avLst/>
          </a:prstGeom>
          <a:noFill/>
        </p:spPr>
        <p:txBody>
          <a:bodyPr wrap="none" rtlCol="0">
            <a:spAutoFit/>
          </a:bodyPr>
          <a:lstStyle/>
          <a:p>
            <a:r>
              <a:rPr lang="en-US" sz="2000" b="1" dirty="0" smtClean="0">
                <a:latin typeface="Times New Roman" panose="02020603050405020304" pitchFamily="18" charset="0"/>
              </a:rPr>
              <a:t>Find the coordinates of point A</a:t>
            </a:r>
            <a:endParaRPr lang="en-US" sz="2000" b="1" dirty="0">
              <a:latin typeface="Times New Roman" panose="02020603050405020304" pitchFamily="18" charset="0"/>
            </a:endParaRPr>
          </a:p>
        </p:txBody>
      </p:sp>
      <p:sp>
        <p:nvSpPr>
          <p:cNvPr id="48" name="TextBox 47"/>
          <p:cNvSpPr txBox="1"/>
          <p:nvPr/>
        </p:nvSpPr>
        <p:spPr>
          <a:xfrm>
            <a:off x="5671594" y="1585732"/>
            <a:ext cx="3275635" cy="2585323"/>
          </a:xfrm>
          <a:prstGeom prst="rect">
            <a:avLst/>
          </a:prstGeom>
          <a:noFill/>
        </p:spPr>
        <p:txBody>
          <a:bodyPr wrap="square" rtlCol="0">
            <a:spAutoFit/>
          </a:bodyPr>
          <a:lstStyle/>
          <a:p>
            <a:r>
              <a:rPr lang="en-US" dirty="0" smtClean="0">
                <a:latin typeface="Times New Roman" panose="02020603050405020304" pitchFamily="18" charset="0"/>
              </a:rPr>
              <a:t>Wouldn’t it be fantastic if someone just provided you with a coordinate system?</a:t>
            </a:r>
          </a:p>
          <a:p>
            <a:endParaRPr lang="en-US" dirty="0">
              <a:latin typeface="Times New Roman" panose="02020603050405020304" pitchFamily="18" charset="0"/>
            </a:endParaRPr>
          </a:p>
          <a:p>
            <a:r>
              <a:rPr lang="en-US" dirty="0" smtClean="0">
                <a:latin typeface="Times New Roman" panose="02020603050405020304" pitchFamily="18" charset="0"/>
              </a:rPr>
              <a:t>Unfortunately, the Earth doesn’t come with lines of latitude and longitude just drawn all over it…</a:t>
            </a:r>
          </a:p>
          <a:p>
            <a:endParaRPr lang="en-US" dirty="0">
              <a:latin typeface="Times New Roman" panose="02020603050405020304" pitchFamily="18" charset="0"/>
            </a:endParaRPr>
          </a:p>
          <a:p>
            <a:r>
              <a:rPr lang="en-US" dirty="0" smtClean="0">
                <a:latin typeface="Times New Roman" panose="02020603050405020304" pitchFamily="18" charset="0"/>
              </a:rPr>
              <a:t>“The Earth is not a globe”</a:t>
            </a:r>
            <a:endParaRPr lang="en-US" dirty="0">
              <a:latin typeface="Times New Roman" panose="02020603050405020304" pitchFamily="18" charset="0"/>
            </a:endParaRPr>
          </a:p>
        </p:txBody>
      </p:sp>
      <p:sp>
        <p:nvSpPr>
          <p:cNvPr id="17" name="TextBox 16"/>
          <p:cNvSpPr txBox="1"/>
          <p:nvPr/>
        </p:nvSpPr>
        <p:spPr>
          <a:xfrm>
            <a:off x="843754" y="4801185"/>
            <a:ext cx="301686" cy="369332"/>
          </a:xfrm>
          <a:prstGeom prst="rect">
            <a:avLst/>
          </a:prstGeom>
          <a:noFill/>
        </p:spPr>
        <p:txBody>
          <a:bodyPr wrap="none" rtlCol="0">
            <a:spAutoFit/>
          </a:bodyPr>
          <a:lstStyle/>
          <a:p>
            <a:r>
              <a:rPr lang="en-US" dirty="0" smtClean="0">
                <a:latin typeface="Times New Roman" panose="02020603050405020304" pitchFamily="18" charset="0"/>
              </a:rPr>
              <a:t>1</a:t>
            </a:r>
            <a:endParaRPr lang="en-US" dirty="0">
              <a:latin typeface="Times New Roman" panose="02020603050405020304" pitchFamily="18" charset="0"/>
            </a:endParaRPr>
          </a:p>
        </p:txBody>
      </p:sp>
      <p:sp>
        <p:nvSpPr>
          <p:cNvPr id="18" name="TextBox 17"/>
          <p:cNvSpPr txBox="1"/>
          <p:nvPr/>
        </p:nvSpPr>
        <p:spPr>
          <a:xfrm>
            <a:off x="877416" y="4014013"/>
            <a:ext cx="367347" cy="369332"/>
          </a:xfrm>
          <a:prstGeom prst="rect">
            <a:avLst/>
          </a:prstGeom>
          <a:noFill/>
        </p:spPr>
        <p:txBody>
          <a:bodyPr wrap="square" rtlCol="0">
            <a:spAutoFit/>
          </a:bodyPr>
          <a:lstStyle/>
          <a:p>
            <a:r>
              <a:rPr lang="en-US" dirty="0" smtClean="0">
                <a:latin typeface="Times New Roman" panose="02020603050405020304" pitchFamily="18" charset="0"/>
              </a:rPr>
              <a:t>2</a:t>
            </a:r>
            <a:endParaRPr lang="en-US" dirty="0">
              <a:latin typeface="Times New Roman" panose="02020603050405020304" pitchFamily="18" charset="0"/>
            </a:endParaRPr>
          </a:p>
        </p:txBody>
      </p:sp>
      <p:sp>
        <p:nvSpPr>
          <p:cNvPr id="19" name="TextBox 18"/>
          <p:cNvSpPr txBox="1"/>
          <p:nvPr/>
        </p:nvSpPr>
        <p:spPr>
          <a:xfrm>
            <a:off x="867221" y="3210251"/>
            <a:ext cx="301686" cy="369332"/>
          </a:xfrm>
          <a:prstGeom prst="rect">
            <a:avLst/>
          </a:prstGeom>
          <a:noFill/>
        </p:spPr>
        <p:txBody>
          <a:bodyPr wrap="none" rtlCol="0">
            <a:spAutoFit/>
          </a:bodyPr>
          <a:lstStyle/>
          <a:p>
            <a:r>
              <a:rPr lang="en-US" dirty="0" smtClean="0">
                <a:latin typeface="Times New Roman" panose="02020603050405020304" pitchFamily="18" charset="0"/>
              </a:rPr>
              <a:t>3</a:t>
            </a:r>
            <a:endParaRPr lang="en-US" dirty="0">
              <a:latin typeface="Times New Roman" panose="02020603050405020304" pitchFamily="18" charset="0"/>
            </a:endParaRPr>
          </a:p>
        </p:txBody>
      </p:sp>
      <p:sp>
        <p:nvSpPr>
          <p:cNvPr id="20" name="TextBox 19"/>
          <p:cNvSpPr txBox="1"/>
          <p:nvPr/>
        </p:nvSpPr>
        <p:spPr>
          <a:xfrm>
            <a:off x="876305" y="2384338"/>
            <a:ext cx="301686" cy="369332"/>
          </a:xfrm>
          <a:prstGeom prst="rect">
            <a:avLst/>
          </a:prstGeom>
          <a:noFill/>
        </p:spPr>
        <p:txBody>
          <a:bodyPr wrap="none" rtlCol="0">
            <a:spAutoFit/>
          </a:bodyPr>
          <a:lstStyle/>
          <a:p>
            <a:r>
              <a:rPr lang="en-US" dirty="0" smtClean="0">
                <a:latin typeface="Times New Roman" panose="02020603050405020304" pitchFamily="18" charset="0"/>
              </a:rPr>
              <a:t>4</a:t>
            </a:r>
            <a:endParaRPr lang="en-US" dirty="0">
              <a:latin typeface="Times New Roman" panose="02020603050405020304" pitchFamily="18" charset="0"/>
            </a:endParaRPr>
          </a:p>
        </p:txBody>
      </p:sp>
      <p:grpSp>
        <p:nvGrpSpPr>
          <p:cNvPr id="21" name="Group 20"/>
          <p:cNvGrpSpPr/>
          <p:nvPr/>
        </p:nvGrpSpPr>
        <p:grpSpPr>
          <a:xfrm rot="5400000">
            <a:off x="3109237" y="3818184"/>
            <a:ext cx="208010" cy="3895755"/>
            <a:chOff x="1025754" y="1547446"/>
            <a:chExt cx="239611" cy="4487594"/>
          </a:xfrm>
        </p:grpSpPr>
        <p:cxnSp>
          <p:nvCxnSpPr>
            <p:cNvPr id="22" name="Straight Arrow Connector 21"/>
            <p:cNvCxnSpPr/>
            <p:nvPr/>
          </p:nvCxnSpPr>
          <p:spPr>
            <a:xfrm>
              <a:off x="1123406" y="1547446"/>
              <a:ext cx="15713" cy="4487594"/>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40645" y="5120640"/>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54349" y="4183966"/>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25754" y="2319998"/>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40645" y="3247293"/>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1885661" y="5818657"/>
            <a:ext cx="301686" cy="369332"/>
          </a:xfrm>
          <a:prstGeom prst="rect">
            <a:avLst/>
          </a:prstGeom>
          <a:noFill/>
        </p:spPr>
        <p:txBody>
          <a:bodyPr wrap="none" rtlCol="0">
            <a:spAutoFit/>
          </a:bodyPr>
          <a:lstStyle/>
          <a:p>
            <a:r>
              <a:rPr lang="en-US" dirty="0" smtClean="0">
                <a:latin typeface="Times New Roman" panose="02020603050405020304" pitchFamily="18" charset="0"/>
              </a:rPr>
              <a:t>1</a:t>
            </a:r>
            <a:endParaRPr lang="en-US" dirty="0">
              <a:latin typeface="Times New Roman" panose="02020603050405020304" pitchFamily="18" charset="0"/>
            </a:endParaRPr>
          </a:p>
        </p:txBody>
      </p:sp>
      <p:sp>
        <p:nvSpPr>
          <p:cNvPr id="28" name="TextBox 27"/>
          <p:cNvSpPr txBox="1"/>
          <p:nvPr/>
        </p:nvSpPr>
        <p:spPr>
          <a:xfrm>
            <a:off x="2719037" y="5816753"/>
            <a:ext cx="301686" cy="369332"/>
          </a:xfrm>
          <a:prstGeom prst="rect">
            <a:avLst/>
          </a:prstGeom>
          <a:noFill/>
        </p:spPr>
        <p:txBody>
          <a:bodyPr wrap="none" rtlCol="0">
            <a:spAutoFit/>
          </a:bodyPr>
          <a:lstStyle/>
          <a:p>
            <a:r>
              <a:rPr lang="en-US" dirty="0" smtClean="0">
                <a:latin typeface="Times New Roman" panose="02020603050405020304" pitchFamily="18" charset="0"/>
              </a:rPr>
              <a:t>2</a:t>
            </a:r>
            <a:endParaRPr lang="en-US" dirty="0">
              <a:latin typeface="Times New Roman" panose="02020603050405020304" pitchFamily="18" charset="0"/>
            </a:endParaRPr>
          </a:p>
        </p:txBody>
      </p:sp>
      <p:sp>
        <p:nvSpPr>
          <p:cNvPr id="29" name="TextBox 28"/>
          <p:cNvSpPr txBox="1"/>
          <p:nvPr/>
        </p:nvSpPr>
        <p:spPr>
          <a:xfrm>
            <a:off x="3535242" y="5816753"/>
            <a:ext cx="301686" cy="369332"/>
          </a:xfrm>
          <a:prstGeom prst="rect">
            <a:avLst/>
          </a:prstGeom>
          <a:noFill/>
        </p:spPr>
        <p:txBody>
          <a:bodyPr wrap="none" rtlCol="0">
            <a:spAutoFit/>
          </a:bodyPr>
          <a:lstStyle/>
          <a:p>
            <a:r>
              <a:rPr lang="en-US" dirty="0" smtClean="0">
                <a:latin typeface="Times New Roman" panose="02020603050405020304" pitchFamily="18" charset="0"/>
              </a:rPr>
              <a:t>3</a:t>
            </a:r>
            <a:endParaRPr lang="en-US" dirty="0">
              <a:latin typeface="Times New Roman" panose="02020603050405020304" pitchFamily="18" charset="0"/>
            </a:endParaRPr>
          </a:p>
        </p:txBody>
      </p:sp>
      <p:sp>
        <p:nvSpPr>
          <p:cNvPr id="30" name="TextBox 29"/>
          <p:cNvSpPr txBox="1"/>
          <p:nvPr/>
        </p:nvSpPr>
        <p:spPr>
          <a:xfrm>
            <a:off x="4339611" y="5816753"/>
            <a:ext cx="301686" cy="369332"/>
          </a:xfrm>
          <a:prstGeom prst="rect">
            <a:avLst/>
          </a:prstGeom>
          <a:noFill/>
        </p:spPr>
        <p:txBody>
          <a:bodyPr wrap="none" rtlCol="0">
            <a:spAutoFit/>
          </a:bodyPr>
          <a:lstStyle/>
          <a:p>
            <a:r>
              <a:rPr lang="en-US" dirty="0" smtClean="0">
                <a:latin typeface="Times New Roman" panose="02020603050405020304" pitchFamily="18" charset="0"/>
              </a:rPr>
              <a:t>4</a:t>
            </a:r>
            <a:endParaRPr lang="en-US" dirty="0">
              <a:latin typeface="Times New Roman" panose="02020603050405020304" pitchFamily="18" charset="0"/>
            </a:endParaRPr>
          </a:p>
        </p:txBody>
      </p:sp>
      <p:grpSp>
        <p:nvGrpSpPr>
          <p:cNvPr id="31" name="Group 30"/>
          <p:cNvGrpSpPr/>
          <p:nvPr/>
        </p:nvGrpSpPr>
        <p:grpSpPr>
          <a:xfrm>
            <a:off x="1165064" y="1883478"/>
            <a:ext cx="208010" cy="3895755"/>
            <a:chOff x="1025754" y="1547446"/>
            <a:chExt cx="239611" cy="4487594"/>
          </a:xfrm>
        </p:grpSpPr>
        <p:cxnSp>
          <p:nvCxnSpPr>
            <p:cNvPr id="32" name="Straight Arrow Connector 31"/>
            <p:cNvCxnSpPr/>
            <p:nvPr/>
          </p:nvCxnSpPr>
          <p:spPr>
            <a:xfrm>
              <a:off x="1123406" y="1547446"/>
              <a:ext cx="15713" cy="4487594"/>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40645" y="5120640"/>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54349" y="4183966"/>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25754" y="2319998"/>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40645" y="3247293"/>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p:cNvCxnSpPr>
            <a:stCxn id="44" idx="4"/>
          </p:cNvCxnSpPr>
          <p:nvPr/>
        </p:nvCxnSpPr>
        <p:spPr>
          <a:xfrm flipH="1">
            <a:off x="2689214" y="3810157"/>
            <a:ext cx="4281" cy="1947877"/>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4" idx="2"/>
          </p:cNvCxnSpPr>
          <p:nvPr/>
        </p:nvCxnSpPr>
        <p:spPr>
          <a:xfrm flipH="1" flipV="1">
            <a:off x="1265366" y="3723541"/>
            <a:ext cx="1343722" cy="2210"/>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946442" y="3369347"/>
            <a:ext cx="1463862" cy="369332"/>
          </a:xfrm>
          <a:prstGeom prst="rect">
            <a:avLst/>
          </a:prstGeom>
          <a:noFill/>
        </p:spPr>
        <p:txBody>
          <a:bodyPr wrap="none" rtlCol="0">
            <a:spAutoFit/>
          </a:bodyPr>
          <a:lstStyle/>
          <a:p>
            <a:r>
              <a:rPr lang="en-US" dirty="0" smtClean="0">
                <a:latin typeface="Times New Roman" panose="02020603050405020304" pitchFamily="18" charset="0"/>
              </a:rPr>
              <a:t>(x=1.8,y=2.6)</a:t>
            </a:r>
            <a:endParaRPr lang="en-US" dirty="0">
              <a:latin typeface="Times New Roman" panose="02020603050405020304" pitchFamily="18" charset="0"/>
            </a:endParaRPr>
          </a:p>
        </p:txBody>
      </p: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10</a:t>
            </a:fld>
            <a:endParaRPr lang="en-US" altLang="en-US"/>
          </a:p>
        </p:txBody>
      </p:sp>
    </p:spTree>
    <p:extLst>
      <p:ext uri="{BB962C8B-B14F-4D97-AF65-F5344CB8AC3E}">
        <p14:creationId xmlns:p14="http://schemas.microsoft.com/office/powerpoint/2010/main" val="168286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8"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left)">
                                      <p:cBhvr>
                                        <p:cTn id="10" dur="500"/>
                                        <p:tgtEl>
                                          <p:spTgt spid="52"/>
                                        </p:tgtEl>
                                      </p:cBhvr>
                                    </p:animEffect>
                                  </p:childTnLst>
                                </p:cTn>
                              </p:par>
                            </p:childTnLst>
                          </p:cTn>
                        </p:par>
                        <p:par>
                          <p:cTn id="11" fill="hold">
                            <p:stCondLst>
                              <p:cond delay="500"/>
                            </p:stCondLst>
                            <p:childTnLst>
                              <p:par>
                                <p:cTn id="12" presetID="10" presetClass="entr" presetSubtype="0" fill="hold" grpId="0" nodeType="afterEffect">
                                  <p:stCondLst>
                                    <p:cond delay="1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b="1" dirty="0" smtClean="0"/>
              <a:t>Preeminence of ITRF</a:t>
            </a:r>
          </a:p>
        </p:txBody>
      </p:sp>
      <p:sp>
        <p:nvSpPr>
          <p:cNvPr id="13" name="Content Placeholder 2"/>
          <p:cNvSpPr txBox="1">
            <a:spLocks/>
          </p:cNvSpPr>
          <p:nvPr/>
        </p:nvSpPr>
        <p:spPr bwMode="gray">
          <a:xfrm>
            <a:off x="5431014" y="1882752"/>
            <a:ext cx="3066946"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1500" kern="0" dirty="0" smtClean="0">
                <a:latin typeface="Times New Roman" panose="02020603050405020304" pitchFamily="18" charset="0"/>
                <a:cs typeface="Times New Roman" panose="02020603050405020304" pitchFamily="18" charset="0"/>
              </a:rPr>
              <a:t>North </a:t>
            </a:r>
            <a:r>
              <a:rPr lang="en-US" sz="1500" kern="0" dirty="0">
                <a:latin typeface="Times New Roman" panose="02020603050405020304" pitchFamily="18" charset="0"/>
                <a:cs typeface="Times New Roman" panose="02020603050405020304" pitchFamily="18" charset="0"/>
              </a:rPr>
              <a:t>American Terrestrial Reference Frame of 2022 </a:t>
            </a:r>
            <a:r>
              <a:rPr lang="en-US" sz="1500" kern="0" dirty="0" smtClean="0">
                <a:latin typeface="Times New Roman" panose="02020603050405020304" pitchFamily="18" charset="0"/>
                <a:cs typeface="Times New Roman" panose="02020603050405020304" pitchFamily="18" charset="0"/>
              </a:rPr>
              <a:t>(</a:t>
            </a:r>
            <a:r>
              <a:rPr lang="en-US" sz="1500" kern="0" dirty="0">
                <a:latin typeface="Times New Roman" panose="02020603050405020304" pitchFamily="18" charset="0"/>
                <a:cs typeface="Times New Roman" panose="02020603050405020304" pitchFamily="18" charset="0"/>
              </a:rPr>
              <a:t>NATRF2022)</a:t>
            </a:r>
          </a:p>
          <a:p>
            <a:pPr marL="0" indent="0">
              <a:buNone/>
              <a:defRPr/>
            </a:pPr>
            <a:endParaRPr lang="en-US" sz="1500" kern="0" dirty="0">
              <a:latin typeface="Times New Roman" panose="02020603050405020304" pitchFamily="18" charset="0"/>
              <a:cs typeface="Times New Roman" panose="02020603050405020304" pitchFamily="18" charset="0"/>
            </a:endParaRPr>
          </a:p>
          <a:p>
            <a:pPr marL="0" indent="0">
              <a:buNone/>
              <a:defRPr/>
            </a:pPr>
            <a:r>
              <a:rPr lang="en-US" sz="1500" kern="0" dirty="0" smtClean="0">
                <a:latin typeface="Times New Roman" panose="02020603050405020304" pitchFamily="18" charset="0"/>
                <a:cs typeface="Times New Roman" panose="02020603050405020304" pitchFamily="18" charset="0"/>
              </a:rPr>
              <a:t>Caribbean </a:t>
            </a:r>
            <a:r>
              <a:rPr lang="en-US" sz="1500" kern="0" dirty="0">
                <a:latin typeface="Times New Roman" panose="02020603050405020304" pitchFamily="18" charset="0"/>
                <a:cs typeface="Times New Roman" panose="02020603050405020304" pitchFamily="18" charset="0"/>
              </a:rPr>
              <a:t>Terrestrial Reference Frame of 2022 </a:t>
            </a:r>
            <a:r>
              <a:rPr lang="en-US" sz="1500" kern="0" dirty="0" smtClean="0">
                <a:latin typeface="Times New Roman" panose="02020603050405020304" pitchFamily="18" charset="0"/>
                <a:cs typeface="Times New Roman" panose="02020603050405020304" pitchFamily="18" charset="0"/>
              </a:rPr>
              <a:t>(</a:t>
            </a:r>
            <a:r>
              <a:rPr lang="en-US" sz="1500" kern="0" dirty="0">
                <a:latin typeface="Times New Roman" panose="02020603050405020304" pitchFamily="18" charset="0"/>
                <a:cs typeface="Times New Roman" panose="02020603050405020304" pitchFamily="18" charset="0"/>
              </a:rPr>
              <a:t>CATRF2022)</a:t>
            </a:r>
          </a:p>
          <a:p>
            <a:pPr marL="0" indent="0">
              <a:buNone/>
              <a:defRPr/>
            </a:pPr>
            <a:endParaRPr lang="en-US" sz="1500" kern="0" dirty="0">
              <a:latin typeface="Times New Roman" panose="02020603050405020304" pitchFamily="18" charset="0"/>
              <a:cs typeface="Times New Roman" panose="02020603050405020304" pitchFamily="18" charset="0"/>
            </a:endParaRPr>
          </a:p>
          <a:p>
            <a:pPr marL="0" indent="0">
              <a:buNone/>
              <a:defRPr/>
            </a:pPr>
            <a:r>
              <a:rPr lang="en-US" sz="1500" kern="0" dirty="0" smtClean="0">
                <a:latin typeface="Times New Roman" panose="02020603050405020304" pitchFamily="18" charset="0"/>
                <a:cs typeface="Times New Roman" panose="02020603050405020304" pitchFamily="18" charset="0"/>
              </a:rPr>
              <a:t>Pacific </a:t>
            </a:r>
            <a:r>
              <a:rPr lang="en-US" sz="1500" kern="0" dirty="0">
                <a:latin typeface="Times New Roman" panose="02020603050405020304" pitchFamily="18" charset="0"/>
                <a:cs typeface="Times New Roman" panose="02020603050405020304" pitchFamily="18" charset="0"/>
              </a:rPr>
              <a:t>Terrestrial Reference Frame of 2022 </a:t>
            </a:r>
            <a:r>
              <a:rPr lang="en-US" sz="1500" kern="0" dirty="0" smtClean="0">
                <a:latin typeface="Times New Roman" panose="02020603050405020304" pitchFamily="18" charset="0"/>
                <a:cs typeface="Times New Roman" panose="02020603050405020304" pitchFamily="18" charset="0"/>
              </a:rPr>
              <a:t>(</a:t>
            </a:r>
            <a:r>
              <a:rPr lang="en-US" sz="1500" kern="0" dirty="0">
                <a:latin typeface="Times New Roman" panose="02020603050405020304" pitchFamily="18" charset="0"/>
                <a:cs typeface="Times New Roman" panose="02020603050405020304" pitchFamily="18" charset="0"/>
              </a:rPr>
              <a:t>PATRF2022)</a:t>
            </a:r>
          </a:p>
          <a:p>
            <a:pPr marL="0" indent="0">
              <a:buNone/>
              <a:defRPr/>
            </a:pPr>
            <a:endParaRPr lang="en-US" sz="1500" kern="0" dirty="0">
              <a:latin typeface="Times New Roman" panose="02020603050405020304" pitchFamily="18" charset="0"/>
              <a:cs typeface="Times New Roman" panose="02020603050405020304" pitchFamily="18" charset="0"/>
            </a:endParaRPr>
          </a:p>
          <a:p>
            <a:pPr marL="0" indent="0">
              <a:buNone/>
              <a:defRPr/>
            </a:pPr>
            <a:r>
              <a:rPr lang="en-US" sz="1500" kern="0" dirty="0" smtClean="0">
                <a:latin typeface="Times New Roman" panose="02020603050405020304" pitchFamily="18" charset="0"/>
                <a:cs typeface="Times New Roman" panose="02020603050405020304" pitchFamily="18" charset="0"/>
              </a:rPr>
              <a:t>Mariana </a:t>
            </a:r>
            <a:r>
              <a:rPr lang="en-US" sz="1500" kern="0" dirty="0">
                <a:latin typeface="Times New Roman" panose="02020603050405020304" pitchFamily="18" charset="0"/>
                <a:cs typeface="Times New Roman" panose="02020603050405020304" pitchFamily="18" charset="0"/>
              </a:rPr>
              <a:t>Terrestrial Reference Frame of 2022 </a:t>
            </a:r>
            <a:r>
              <a:rPr lang="en-US" sz="1500" kern="0" dirty="0" smtClean="0">
                <a:latin typeface="Times New Roman" panose="02020603050405020304" pitchFamily="18" charset="0"/>
                <a:cs typeface="Times New Roman" panose="02020603050405020304" pitchFamily="18" charset="0"/>
              </a:rPr>
              <a:t>(</a:t>
            </a:r>
            <a:r>
              <a:rPr lang="en-US" sz="1500" kern="0" dirty="0">
                <a:latin typeface="Times New Roman" panose="02020603050405020304" pitchFamily="18" charset="0"/>
                <a:cs typeface="Times New Roman" panose="02020603050405020304" pitchFamily="18" charset="0"/>
              </a:rPr>
              <a:t>MATRF2022</a:t>
            </a:r>
            <a:r>
              <a:rPr lang="en-US" sz="1800" kern="0" dirty="0">
                <a:latin typeface="Times New Roman" panose="02020603050405020304" pitchFamily="18" charset="0"/>
                <a:cs typeface="Times New Roman" panose="02020603050405020304" pitchFamily="18" charset="0"/>
              </a:rPr>
              <a:t>)</a:t>
            </a:r>
          </a:p>
          <a:p>
            <a:pPr lvl="1">
              <a:defRPr/>
            </a:pPr>
            <a:endParaRPr lang="en-US" sz="1800" kern="0" dirty="0">
              <a:latin typeface="Times New Roman" panose="02020603050405020304" pitchFamily="18" charset="0"/>
              <a:cs typeface="Times New Roman" panose="02020603050405020304" pitchFamily="18" charset="0"/>
            </a:endParaRPr>
          </a:p>
          <a:p>
            <a:pPr marL="0" indent="0">
              <a:buNone/>
              <a:defRPr/>
            </a:pPr>
            <a:endParaRPr lang="en-US" sz="1800" b="1" kern="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862274" y="1942402"/>
            <a:ext cx="1706725" cy="738664"/>
          </a:xfrm>
          <a:prstGeom prst="rect">
            <a:avLst/>
          </a:prstGeom>
          <a:noFill/>
          <a:ln>
            <a:solidFill>
              <a:schemeClr val="tx1"/>
            </a:solidFill>
          </a:ln>
        </p:spPr>
        <p:txBody>
          <a:bodyPr wrap="square" rtlCol="0">
            <a:spAutoFit/>
          </a:bodyPr>
          <a:lstStyle/>
          <a:p>
            <a:r>
              <a:rPr lang="en-US" sz="1400" dirty="0" smtClean="0">
                <a:latin typeface="Times New Roman" panose="02020603050405020304" pitchFamily="18" charset="0"/>
              </a:rPr>
              <a:t>Rotation of the </a:t>
            </a:r>
          </a:p>
          <a:p>
            <a:r>
              <a:rPr lang="en-US" sz="1400" dirty="0" smtClean="0">
                <a:latin typeface="Times New Roman" panose="02020603050405020304" pitchFamily="18" charset="0"/>
              </a:rPr>
              <a:t>North American Plate</a:t>
            </a:r>
          </a:p>
        </p:txBody>
      </p:sp>
      <p:sp>
        <p:nvSpPr>
          <p:cNvPr id="14" name="TextBox 13"/>
          <p:cNvSpPr txBox="1"/>
          <p:nvPr/>
        </p:nvSpPr>
        <p:spPr>
          <a:xfrm>
            <a:off x="2862273" y="2868823"/>
            <a:ext cx="1706726" cy="523220"/>
          </a:xfrm>
          <a:prstGeom prst="rect">
            <a:avLst/>
          </a:prstGeom>
          <a:noFill/>
          <a:ln>
            <a:solidFill>
              <a:schemeClr val="tx1"/>
            </a:solidFill>
          </a:ln>
        </p:spPr>
        <p:txBody>
          <a:bodyPr wrap="square" rtlCol="0">
            <a:spAutoFit/>
          </a:bodyPr>
          <a:lstStyle/>
          <a:p>
            <a:r>
              <a:rPr lang="en-US" sz="1400" dirty="0" smtClean="0">
                <a:latin typeface="Times New Roman" panose="02020603050405020304" pitchFamily="18" charset="0"/>
              </a:rPr>
              <a:t>Rotation of the </a:t>
            </a:r>
          </a:p>
          <a:p>
            <a:r>
              <a:rPr lang="en-US" sz="1400" dirty="0" smtClean="0">
                <a:latin typeface="Times New Roman" panose="02020603050405020304" pitchFamily="18" charset="0"/>
              </a:rPr>
              <a:t>Caribbean Plate</a:t>
            </a:r>
          </a:p>
        </p:txBody>
      </p:sp>
      <p:sp>
        <p:nvSpPr>
          <p:cNvPr id="15" name="TextBox 14"/>
          <p:cNvSpPr txBox="1"/>
          <p:nvPr/>
        </p:nvSpPr>
        <p:spPr>
          <a:xfrm>
            <a:off x="2862273" y="3750537"/>
            <a:ext cx="1706726" cy="523220"/>
          </a:xfrm>
          <a:prstGeom prst="rect">
            <a:avLst/>
          </a:prstGeom>
          <a:noFill/>
          <a:ln>
            <a:solidFill>
              <a:schemeClr val="tx1"/>
            </a:solidFill>
          </a:ln>
        </p:spPr>
        <p:txBody>
          <a:bodyPr wrap="square" rtlCol="0">
            <a:spAutoFit/>
          </a:bodyPr>
          <a:lstStyle/>
          <a:p>
            <a:r>
              <a:rPr lang="en-US" sz="1400" dirty="0" smtClean="0">
                <a:latin typeface="Times New Roman" panose="02020603050405020304" pitchFamily="18" charset="0"/>
              </a:rPr>
              <a:t>Rotation of the </a:t>
            </a:r>
          </a:p>
          <a:p>
            <a:r>
              <a:rPr lang="en-US" sz="1400" dirty="0" smtClean="0">
                <a:latin typeface="Times New Roman" panose="02020603050405020304" pitchFamily="18" charset="0"/>
              </a:rPr>
              <a:t>Pacific Plate</a:t>
            </a:r>
          </a:p>
        </p:txBody>
      </p:sp>
      <p:sp>
        <p:nvSpPr>
          <p:cNvPr id="16" name="TextBox 15"/>
          <p:cNvSpPr txBox="1"/>
          <p:nvPr/>
        </p:nvSpPr>
        <p:spPr>
          <a:xfrm>
            <a:off x="2862273" y="4499947"/>
            <a:ext cx="1706726" cy="523220"/>
          </a:xfrm>
          <a:prstGeom prst="rect">
            <a:avLst/>
          </a:prstGeom>
          <a:noFill/>
          <a:ln>
            <a:solidFill>
              <a:schemeClr val="tx1"/>
            </a:solidFill>
          </a:ln>
        </p:spPr>
        <p:txBody>
          <a:bodyPr wrap="square" rtlCol="0">
            <a:spAutoFit/>
          </a:bodyPr>
          <a:lstStyle/>
          <a:p>
            <a:r>
              <a:rPr lang="en-US" sz="1400" dirty="0" smtClean="0">
                <a:latin typeface="Times New Roman" panose="02020603050405020304" pitchFamily="18" charset="0"/>
              </a:rPr>
              <a:t>Rotation of the </a:t>
            </a:r>
          </a:p>
          <a:p>
            <a:r>
              <a:rPr lang="en-US" sz="1400" dirty="0" smtClean="0">
                <a:latin typeface="Times New Roman" panose="02020603050405020304" pitchFamily="18" charset="0"/>
              </a:rPr>
              <a:t>Mariana Plate</a:t>
            </a:r>
          </a:p>
        </p:txBody>
      </p:sp>
      <p:sp>
        <p:nvSpPr>
          <p:cNvPr id="18" name="Content Placeholder 2"/>
          <p:cNvSpPr txBox="1">
            <a:spLocks/>
          </p:cNvSpPr>
          <p:nvPr/>
        </p:nvSpPr>
        <p:spPr bwMode="gray">
          <a:xfrm>
            <a:off x="995667" y="3276452"/>
            <a:ext cx="1092495" cy="33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775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lnSpc>
                <a:spcPct val="120000"/>
              </a:lnSpc>
              <a:spcBef>
                <a:spcPts val="0"/>
              </a:spcBef>
              <a:buNone/>
              <a:defRPr/>
            </a:pPr>
            <a:r>
              <a:rPr lang="en-US" sz="2550" kern="0" dirty="0" smtClean="0">
                <a:latin typeface="Times New Roman" panose="02020603050405020304" pitchFamily="18" charset="0"/>
                <a:cs typeface="Times New Roman" panose="02020603050405020304" pitchFamily="18" charset="0"/>
              </a:rPr>
              <a:t>ITRF2020</a:t>
            </a:r>
            <a:endParaRPr lang="en-US" sz="2550" kern="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2631757" y="1629413"/>
            <a:ext cx="2176253" cy="3770072"/>
          </a:xfrm>
          <a:prstGeom prst="roundRect">
            <a:avLst/>
          </a:prstGeom>
          <a:noFill/>
          <a:ln w="635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Times New Roman" panose="02020603050405020304" pitchFamily="18" charset="0"/>
            </a:endParaRPr>
          </a:p>
        </p:txBody>
      </p:sp>
      <p:sp>
        <p:nvSpPr>
          <p:cNvPr id="9" name="TextBox 8"/>
          <p:cNvSpPr txBox="1"/>
          <p:nvPr/>
        </p:nvSpPr>
        <p:spPr>
          <a:xfrm>
            <a:off x="3124200" y="5467974"/>
            <a:ext cx="1082348" cy="369332"/>
          </a:xfrm>
          <a:prstGeom prst="rect">
            <a:avLst/>
          </a:prstGeom>
          <a:noFill/>
        </p:spPr>
        <p:txBody>
          <a:bodyPr wrap="none" rtlCol="0">
            <a:spAutoFit/>
          </a:bodyPr>
          <a:lstStyle/>
          <a:p>
            <a:r>
              <a:rPr lang="en-US" b="1" dirty="0">
                <a:solidFill>
                  <a:srgbClr val="7030A0"/>
                </a:solidFill>
                <a:latin typeface="Times New Roman" panose="02020603050405020304" pitchFamily="18" charset="0"/>
              </a:rPr>
              <a:t>EPP2022</a:t>
            </a:r>
          </a:p>
        </p:txBody>
      </p:sp>
      <p:cxnSp>
        <p:nvCxnSpPr>
          <p:cNvPr id="11" name="Elbow Connector 10"/>
          <p:cNvCxnSpPr>
            <a:stCxn id="18" idx="0"/>
            <a:endCxn id="8" idx="1"/>
          </p:cNvCxnSpPr>
          <p:nvPr/>
        </p:nvCxnSpPr>
        <p:spPr>
          <a:xfrm rot="5400000" flipH="1" flipV="1">
            <a:off x="1719735" y="2133914"/>
            <a:ext cx="964718" cy="1320359"/>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endCxn id="14" idx="1"/>
          </p:cNvCxnSpPr>
          <p:nvPr/>
        </p:nvCxnSpPr>
        <p:spPr>
          <a:xfrm flipV="1">
            <a:off x="2158668" y="3130433"/>
            <a:ext cx="703605" cy="23658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2"/>
            <a:endCxn id="16" idx="1"/>
          </p:cNvCxnSpPr>
          <p:nvPr/>
        </p:nvCxnSpPr>
        <p:spPr>
          <a:xfrm rot="16200000" flipH="1">
            <a:off x="1626010" y="3525293"/>
            <a:ext cx="1152169" cy="132035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15" idx="1"/>
          </p:cNvCxnSpPr>
          <p:nvPr/>
        </p:nvCxnSpPr>
        <p:spPr>
          <a:xfrm>
            <a:off x="2158668" y="3481313"/>
            <a:ext cx="703605" cy="53083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a:stCxn id="8" idx="3"/>
          </p:cNvCxnSpPr>
          <p:nvPr/>
        </p:nvCxnSpPr>
        <p:spPr>
          <a:xfrm>
            <a:off x="4568999" y="2311734"/>
            <a:ext cx="7814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 idx="3"/>
          </p:cNvCxnSpPr>
          <p:nvPr/>
        </p:nvCxnSpPr>
        <p:spPr>
          <a:xfrm>
            <a:off x="4568999" y="3130433"/>
            <a:ext cx="7814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5" idx="3"/>
          </p:cNvCxnSpPr>
          <p:nvPr/>
        </p:nvCxnSpPr>
        <p:spPr>
          <a:xfrm>
            <a:off x="4568999" y="4012147"/>
            <a:ext cx="7814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6" idx="3"/>
          </p:cNvCxnSpPr>
          <p:nvPr/>
        </p:nvCxnSpPr>
        <p:spPr>
          <a:xfrm>
            <a:off x="4568999" y="4761557"/>
            <a:ext cx="7814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510470" y="5779100"/>
            <a:ext cx="2707344" cy="461665"/>
          </a:xfrm>
          <a:prstGeom prst="rect">
            <a:avLst/>
          </a:prstGeom>
          <a:noFill/>
        </p:spPr>
        <p:txBody>
          <a:bodyPr wrap="none" rtlCol="0">
            <a:spAutoFit/>
          </a:bodyPr>
          <a:lstStyle/>
          <a:p>
            <a:r>
              <a:rPr lang="en-US" sz="1200" b="1" dirty="0">
                <a:solidFill>
                  <a:srgbClr val="7030A0"/>
                </a:solidFill>
                <a:latin typeface="Times New Roman" panose="02020603050405020304" pitchFamily="18" charset="0"/>
              </a:rPr>
              <a:t>EPP for “Euler Pole Parameters”</a:t>
            </a:r>
          </a:p>
          <a:p>
            <a:r>
              <a:rPr lang="en-US" sz="1200" b="1" dirty="0">
                <a:solidFill>
                  <a:srgbClr val="7030A0"/>
                </a:solidFill>
                <a:latin typeface="Times New Roman" panose="02020603050405020304" pitchFamily="18" charset="0"/>
              </a:rPr>
              <a:t>(a way of describing a plate’s rotation)</a:t>
            </a:r>
          </a:p>
        </p:txBody>
      </p:sp>
      <p:sp>
        <p:nvSpPr>
          <p:cNvPr id="2" name="Date Placeholder 1"/>
          <p:cNvSpPr>
            <a:spLocks noGrp="1"/>
          </p:cNvSpPr>
          <p:nvPr>
            <p:ph type="dt" sz="half" idx="10"/>
          </p:nvPr>
        </p:nvSpPr>
        <p:spPr/>
        <p:txBody>
          <a:bodyPr/>
          <a:lstStyle/>
          <a:p>
            <a:r>
              <a:rPr lang="en-US" altLang="en-US" smtClean="0"/>
              <a:t>1/15/2021</a:t>
            </a:r>
            <a:endParaRPr lang="en-US" altLang="en-US"/>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4" name="Slide Number Placeholder 3"/>
          <p:cNvSpPr>
            <a:spLocks noGrp="1"/>
          </p:cNvSpPr>
          <p:nvPr>
            <p:ph type="sldNum" sz="quarter" idx="12"/>
          </p:nvPr>
        </p:nvSpPr>
        <p:spPr/>
        <p:txBody>
          <a:bodyPr/>
          <a:lstStyle/>
          <a:p>
            <a:fld id="{016970B9-A162-4590-850A-FA6524EA096B}" type="slidenum">
              <a:rPr lang="en-US" altLang="en-US" smtClean="0"/>
              <a:pPr/>
              <a:t>100</a:t>
            </a:fld>
            <a:endParaRPr lang="en-US" altLang="en-US"/>
          </a:p>
        </p:txBody>
      </p:sp>
    </p:spTree>
    <p:extLst>
      <p:ext uri="{BB962C8B-B14F-4D97-AF65-F5344CB8AC3E}">
        <p14:creationId xmlns:p14="http://schemas.microsoft.com/office/powerpoint/2010/main" val="199232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7" grpId="0" animBg="1"/>
      <p:bldP spid="9" grpId="0"/>
      <p:bldP spid="5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Embrace </a:t>
            </a:r>
            <a:r>
              <a:rPr lang="en-US" sz="4000" b="1" dirty="0" smtClean="0"/>
              <a:t>Time-Dependencies</a:t>
            </a:r>
            <a:endParaRPr lang="en-US" sz="4000" b="1" dirty="0"/>
          </a:p>
        </p:txBody>
      </p:sp>
      <p:sp>
        <p:nvSpPr>
          <p:cNvPr id="3" name="Content Placeholder 2"/>
          <p:cNvSpPr>
            <a:spLocks noGrp="1"/>
          </p:cNvSpPr>
          <p:nvPr>
            <p:ph idx="1"/>
          </p:nvPr>
        </p:nvSpPr>
        <p:spPr>
          <a:xfrm>
            <a:off x="407504" y="1461056"/>
            <a:ext cx="8617226" cy="4525963"/>
          </a:xfrm>
        </p:spPr>
        <p:txBody>
          <a:bodyPr/>
          <a:lstStyle/>
          <a:p>
            <a:r>
              <a:rPr lang="en-US" dirty="0" smtClean="0"/>
              <a:t>Coordinates Change</a:t>
            </a:r>
          </a:p>
          <a:p>
            <a:pPr lvl="1"/>
            <a:r>
              <a:rPr lang="en-US" dirty="0" smtClean="0"/>
              <a:t>Even in so-called “plate fixed” frames</a:t>
            </a:r>
          </a:p>
          <a:p>
            <a:r>
              <a:rPr lang="en-US" dirty="0" smtClean="0"/>
              <a:t>Associate Coordinates with their </a:t>
            </a:r>
            <a:r>
              <a:rPr lang="en-US" b="1" dirty="0" smtClean="0">
                <a:solidFill>
                  <a:srgbClr val="C00000"/>
                </a:solidFill>
              </a:rPr>
              <a:t>Survey Epoch</a:t>
            </a:r>
          </a:p>
          <a:p>
            <a:pPr lvl="1"/>
            <a:r>
              <a:rPr lang="en-US" dirty="0" smtClean="0"/>
              <a:t>Active control:  daily computed coordinates</a:t>
            </a:r>
          </a:p>
          <a:p>
            <a:pPr lvl="2"/>
            <a:r>
              <a:rPr lang="en-US" sz="2800" dirty="0" smtClean="0"/>
              <a:t>Fit a simple function to them through time</a:t>
            </a:r>
          </a:p>
          <a:p>
            <a:pPr lvl="3"/>
            <a:r>
              <a:rPr lang="en-US" sz="2800" dirty="0" smtClean="0"/>
              <a:t>Currently linear.  Non-linear in the future.</a:t>
            </a:r>
          </a:p>
          <a:p>
            <a:pPr lvl="1"/>
            <a:r>
              <a:rPr lang="en-US" dirty="0" smtClean="0"/>
              <a:t>Passive Control:  Coordinates only </a:t>
            </a:r>
            <a:r>
              <a:rPr lang="en-US" dirty="0"/>
              <a:t>w</a:t>
            </a:r>
            <a:r>
              <a:rPr lang="en-US" dirty="0" smtClean="0"/>
              <a:t>hen the point was surveyed</a:t>
            </a:r>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101</a:t>
            </a:fld>
            <a:endParaRPr lang="en-US"/>
          </a:p>
        </p:txBody>
      </p:sp>
    </p:spTree>
    <p:extLst>
      <p:ext uri="{BB962C8B-B14F-4D97-AF65-F5344CB8AC3E}">
        <p14:creationId xmlns:p14="http://schemas.microsoft.com/office/powerpoint/2010/main" val="22001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Shift and Drift</a:t>
            </a:r>
            <a:endParaRPr lang="en-US" sz="4000" b="1" dirty="0"/>
          </a:p>
        </p:txBody>
      </p:sp>
      <p:sp>
        <p:nvSpPr>
          <p:cNvPr id="3" name="Content Placeholder 2"/>
          <p:cNvSpPr>
            <a:spLocks noGrp="1"/>
          </p:cNvSpPr>
          <p:nvPr>
            <p:ph idx="1"/>
          </p:nvPr>
        </p:nvSpPr>
        <p:spPr>
          <a:xfrm>
            <a:off x="377688" y="1461056"/>
            <a:ext cx="8229600" cy="4525963"/>
          </a:xfrm>
        </p:spPr>
        <p:txBody>
          <a:bodyPr/>
          <a:lstStyle/>
          <a:p>
            <a:pPr marL="0" indent="0">
              <a:buNone/>
            </a:pPr>
            <a:r>
              <a:rPr lang="en-US" dirty="0" smtClean="0"/>
              <a:t>When transitioning off of NAD 83, your coordinates will experience shift and drift</a:t>
            </a:r>
          </a:p>
          <a:p>
            <a:pPr lvl="1"/>
            <a:r>
              <a:rPr lang="en-US" dirty="0" smtClean="0"/>
              <a:t>Shift: A one-time jump somewhere in the 0 to 4 meter range (latitude, longitude, ellipsoid height)</a:t>
            </a:r>
          </a:p>
          <a:p>
            <a:pPr lvl="2"/>
            <a:r>
              <a:rPr lang="en-US" sz="2800" dirty="0" smtClean="0"/>
              <a:t>From fixing NAD 83’s non-</a:t>
            </a:r>
            <a:r>
              <a:rPr lang="en-US" sz="2800" dirty="0" err="1" smtClean="0"/>
              <a:t>geocentricity</a:t>
            </a:r>
            <a:endParaRPr lang="en-US" sz="2800" dirty="0" smtClean="0"/>
          </a:p>
          <a:p>
            <a:pPr lvl="1"/>
            <a:r>
              <a:rPr lang="en-US" dirty="0" smtClean="0"/>
              <a:t>Drift:  Coordinates are now time-dependent.  The shift will take you to 2020.00.  Working at any other epoch means you must account for the drift (velocity) of your coordinates</a:t>
            </a:r>
          </a:p>
          <a:p>
            <a:pPr lvl="2"/>
            <a:r>
              <a:rPr lang="en-US" sz="2800" dirty="0" smtClean="0"/>
              <a:t>As well as any other motions over time</a:t>
            </a:r>
            <a:endParaRPr lang="en-US" sz="2800"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102</a:t>
            </a:fld>
            <a:endParaRPr lang="en-US"/>
          </a:p>
        </p:txBody>
      </p:sp>
    </p:spTree>
    <p:extLst>
      <p:ext uri="{BB962C8B-B14F-4D97-AF65-F5344CB8AC3E}">
        <p14:creationId xmlns:p14="http://schemas.microsoft.com/office/powerpoint/2010/main" val="35090729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6"/>
          <p:cNvSpPr txBox="1">
            <a:spLocks noChangeArrowheads="1"/>
          </p:cNvSpPr>
          <p:nvPr/>
        </p:nvSpPr>
        <p:spPr bwMode="auto">
          <a:xfrm>
            <a:off x="3611572" y="3163323"/>
            <a:ext cx="1864604" cy="1077218"/>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GRS80 ellipsoid</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04688" y="286024"/>
            <a:ext cx="6832800" cy="5720484"/>
          </a:xfrm>
          <a:prstGeom prst="rect">
            <a:avLst/>
          </a:prstGeom>
        </p:spPr>
      </p:pic>
      <p:sp>
        <p:nvSpPr>
          <p:cNvPr id="35" name="Oval 34"/>
          <p:cNvSpPr/>
          <p:nvPr/>
        </p:nvSpPr>
        <p:spPr>
          <a:xfrm>
            <a:off x="2002536" y="1592913"/>
            <a:ext cx="4962697" cy="4181787"/>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Oval 3"/>
          <p:cNvSpPr/>
          <p:nvPr/>
        </p:nvSpPr>
        <p:spPr>
          <a:xfrm>
            <a:off x="1998980" y="1592913"/>
            <a:ext cx="4962697" cy="4181787"/>
          </a:xfrm>
          <a:prstGeom prst="ellipse">
            <a:avLst/>
          </a:prstGeom>
          <a:noFill/>
          <a:ln w="825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object 2"/>
          <p:cNvSpPr txBox="1">
            <a:spLocks noGrp="1"/>
          </p:cNvSpPr>
          <p:nvPr>
            <p:ph type="title"/>
          </p:nvPr>
        </p:nvSpPr>
        <p:spPr>
          <a:xfrm>
            <a:off x="0" y="444070"/>
            <a:ext cx="9144000" cy="632651"/>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b="1" spc="-40" dirty="0">
                <a:cs typeface="Times New Roman" panose="02020603050405020304" pitchFamily="18" charset="0"/>
              </a:rPr>
              <a:t>Non-</a:t>
            </a:r>
            <a:r>
              <a:rPr lang="en-US" sz="4000" b="1" spc="-40" dirty="0" err="1">
                <a:cs typeface="Times New Roman" panose="02020603050405020304" pitchFamily="18" charset="0"/>
              </a:rPr>
              <a:t>geocentricity</a:t>
            </a:r>
            <a:r>
              <a:rPr lang="en-US" sz="4000" b="1" spc="-40" dirty="0">
                <a:cs typeface="Times New Roman" panose="02020603050405020304" pitchFamily="18" charset="0"/>
              </a:rPr>
              <a:t> of </a:t>
            </a:r>
            <a:r>
              <a:rPr sz="4000" b="1" dirty="0" smtClean="0">
                <a:cs typeface="Times New Roman" panose="02020603050405020304" pitchFamily="18" charset="0"/>
              </a:rPr>
              <a:t>NAD83</a:t>
            </a:r>
            <a:endParaRPr sz="4000" b="1" dirty="0">
              <a:cs typeface="Times New Roman" panose="02020603050405020304" pitchFamily="18" charset="0"/>
            </a:endParaRPr>
          </a:p>
        </p:txBody>
      </p:sp>
      <p:sp>
        <p:nvSpPr>
          <p:cNvPr id="34" name="Oval 33"/>
          <p:cNvSpPr/>
          <p:nvPr/>
        </p:nvSpPr>
        <p:spPr>
          <a:xfrm>
            <a:off x="1928989" y="1623957"/>
            <a:ext cx="4962697" cy="4181787"/>
          </a:xfrm>
          <a:prstGeom prst="ellipse">
            <a:avLst/>
          </a:prstGeom>
          <a:noFill/>
          <a:ln w="7620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7" name="Text Box 19"/>
          <p:cNvSpPr txBox="1">
            <a:spLocks noChangeArrowheads="1"/>
          </p:cNvSpPr>
          <p:nvPr/>
        </p:nvSpPr>
        <p:spPr bwMode="auto">
          <a:xfrm>
            <a:off x="6375714" y="1565641"/>
            <a:ext cx="225012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ITRF2020</a:t>
            </a:r>
            <a:endPar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8" name="Text Box 19"/>
          <p:cNvSpPr txBox="1">
            <a:spLocks noChangeArrowheads="1"/>
          </p:cNvSpPr>
          <p:nvPr/>
        </p:nvSpPr>
        <p:spPr bwMode="auto">
          <a:xfrm>
            <a:off x="457200" y="5041714"/>
            <a:ext cx="158097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6AB16"/>
                </a:solidFill>
                <a:effectLst/>
                <a:uLnTx/>
                <a:uFillTx/>
                <a:latin typeface="Times New Roman" panose="02020603050405020304" pitchFamily="18" charset="0"/>
                <a:ea typeface="Cambria" panose="02040503050406030204" pitchFamily="18" charset="0"/>
                <a:cs typeface="Times New Roman" panose="02020603050405020304" pitchFamily="18" charset="0"/>
              </a:rPr>
              <a:t>NAD83</a:t>
            </a:r>
          </a:p>
        </p:txBody>
      </p:sp>
      <p:sp>
        <p:nvSpPr>
          <p:cNvPr id="39" name="Text Box 19"/>
          <p:cNvSpPr txBox="1">
            <a:spLocks noChangeArrowheads="1"/>
          </p:cNvSpPr>
          <p:nvPr/>
        </p:nvSpPr>
        <p:spPr bwMode="auto">
          <a:xfrm>
            <a:off x="6446" y="5851118"/>
            <a:ext cx="9144000" cy="523220"/>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GRS = Geodetic Reference System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2" name="Flowchart: Connector 41"/>
          <p:cNvSpPr/>
          <p:nvPr/>
        </p:nvSpPr>
        <p:spPr>
          <a:xfrm>
            <a:off x="4461642" y="3504147"/>
            <a:ext cx="202471" cy="202817"/>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1" name="Flowchart: Connector 40"/>
          <p:cNvSpPr/>
          <p:nvPr/>
        </p:nvSpPr>
        <p:spPr>
          <a:xfrm>
            <a:off x="4375975" y="3530395"/>
            <a:ext cx="202471" cy="202817"/>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t>1/15/2021</a:t>
            </a: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t>Geometric Reference Frames: Connecting You to the World</a:t>
            </a: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791C4-DF4E-4C17-A41C-B2BEB15390BD}"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4245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par>
                                <p:cTn id="17" presetID="2" presetClass="exit" presetSubtype="4" fill="hold" grpId="1" nodeType="withEffect">
                                  <p:stCondLst>
                                    <p:cond delay="0"/>
                                  </p:stCondLst>
                                  <p:childTnLst>
                                    <p:anim calcmode="lin" valueType="num">
                                      <p:cBhvr additive="base">
                                        <p:cTn id="18" dur="500"/>
                                        <p:tgtEl>
                                          <p:spTgt spid="39"/>
                                        </p:tgtEl>
                                        <p:attrNameLst>
                                          <p:attrName>ppt_x</p:attrName>
                                        </p:attrNameLst>
                                      </p:cBhvr>
                                      <p:tavLst>
                                        <p:tav tm="0">
                                          <p:val>
                                            <p:strVal val="ppt_x"/>
                                          </p:val>
                                        </p:tav>
                                        <p:tav tm="100000">
                                          <p:val>
                                            <p:strVal val="ppt_x"/>
                                          </p:val>
                                        </p:tav>
                                      </p:tavLst>
                                    </p:anim>
                                    <p:anim calcmode="lin" valueType="num">
                                      <p:cBhvr additive="base">
                                        <p:cTn id="19" dur="500"/>
                                        <p:tgtEl>
                                          <p:spTgt spid="39"/>
                                        </p:tgtEl>
                                        <p:attrNameLst>
                                          <p:attrName>ppt_y</p:attrName>
                                        </p:attrNameLst>
                                      </p:cBhvr>
                                      <p:tavLst>
                                        <p:tav tm="0">
                                          <p:val>
                                            <p:strVal val="ppt_y"/>
                                          </p:val>
                                        </p:tav>
                                        <p:tav tm="100000">
                                          <p:val>
                                            <p:strVal val="1+ppt_h/2"/>
                                          </p:val>
                                        </p:tav>
                                      </p:tavLst>
                                    </p:anim>
                                    <p:set>
                                      <p:cBhvr>
                                        <p:cTn id="20" dur="1" fill="hold">
                                          <p:stCondLst>
                                            <p:cond delay="499"/>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par>
                                <p:cTn id="29" presetID="26"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80">
                                          <p:stCondLst>
                                            <p:cond delay="0"/>
                                          </p:stCondLst>
                                        </p:cTn>
                                        <p:tgtEl>
                                          <p:spTgt spid="42"/>
                                        </p:tgtEl>
                                      </p:cBhvr>
                                    </p:animEffect>
                                    <p:anim calcmode="lin" valueType="num">
                                      <p:cBhvr>
                                        <p:cTn id="3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37" dur="26">
                                          <p:stCondLst>
                                            <p:cond delay="650"/>
                                          </p:stCondLst>
                                        </p:cTn>
                                        <p:tgtEl>
                                          <p:spTgt spid="42"/>
                                        </p:tgtEl>
                                      </p:cBhvr>
                                      <p:to x="100000" y="60000"/>
                                    </p:animScale>
                                    <p:animScale>
                                      <p:cBhvr>
                                        <p:cTn id="38" dur="166" decel="50000">
                                          <p:stCondLst>
                                            <p:cond delay="676"/>
                                          </p:stCondLst>
                                        </p:cTn>
                                        <p:tgtEl>
                                          <p:spTgt spid="42"/>
                                        </p:tgtEl>
                                      </p:cBhvr>
                                      <p:to x="100000" y="100000"/>
                                    </p:animScale>
                                    <p:animScale>
                                      <p:cBhvr>
                                        <p:cTn id="39" dur="26">
                                          <p:stCondLst>
                                            <p:cond delay="1312"/>
                                          </p:stCondLst>
                                        </p:cTn>
                                        <p:tgtEl>
                                          <p:spTgt spid="42"/>
                                        </p:tgtEl>
                                      </p:cBhvr>
                                      <p:to x="100000" y="80000"/>
                                    </p:animScale>
                                    <p:animScale>
                                      <p:cBhvr>
                                        <p:cTn id="40" dur="166" decel="50000">
                                          <p:stCondLst>
                                            <p:cond delay="1338"/>
                                          </p:stCondLst>
                                        </p:cTn>
                                        <p:tgtEl>
                                          <p:spTgt spid="42"/>
                                        </p:tgtEl>
                                      </p:cBhvr>
                                      <p:to x="100000" y="100000"/>
                                    </p:animScale>
                                    <p:animScale>
                                      <p:cBhvr>
                                        <p:cTn id="41" dur="26">
                                          <p:stCondLst>
                                            <p:cond delay="1642"/>
                                          </p:stCondLst>
                                        </p:cTn>
                                        <p:tgtEl>
                                          <p:spTgt spid="42"/>
                                        </p:tgtEl>
                                      </p:cBhvr>
                                      <p:to x="100000" y="90000"/>
                                    </p:animScale>
                                    <p:animScale>
                                      <p:cBhvr>
                                        <p:cTn id="42" dur="166" decel="50000">
                                          <p:stCondLst>
                                            <p:cond delay="1668"/>
                                          </p:stCondLst>
                                        </p:cTn>
                                        <p:tgtEl>
                                          <p:spTgt spid="42"/>
                                        </p:tgtEl>
                                      </p:cBhvr>
                                      <p:to x="100000" y="100000"/>
                                    </p:animScale>
                                    <p:animScale>
                                      <p:cBhvr>
                                        <p:cTn id="43" dur="26">
                                          <p:stCondLst>
                                            <p:cond delay="1808"/>
                                          </p:stCondLst>
                                        </p:cTn>
                                        <p:tgtEl>
                                          <p:spTgt spid="42"/>
                                        </p:tgtEl>
                                      </p:cBhvr>
                                      <p:to x="100000" y="95000"/>
                                    </p:animScale>
                                    <p:animScale>
                                      <p:cBhvr>
                                        <p:cTn id="44" dur="166" decel="50000">
                                          <p:stCondLst>
                                            <p:cond delay="1834"/>
                                          </p:stCondLst>
                                        </p:cTn>
                                        <p:tgtEl>
                                          <p:spTgt spid="42"/>
                                        </p:tgtEl>
                                      </p:cBhvr>
                                      <p:to x="100000" y="100000"/>
                                    </p:animScale>
                                  </p:childTnLst>
                                </p:cTn>
                              </p:par>
                            </p:childTnLst>
                          </p:cTn>
                        </p:par>
                        <p:par>
                          <p:cTn id="45" fill="hold">
                            <p:stCondLst>
                              <p:cond delay="2000"/>
                            </p:stCondLst>
                            <p:childTnLst>
                              <p:par>
                                <p:cTn id="46" presetID="1" presetClass="exit" presetSubtype="0" fill="hold" grpId="0" nodeType="afterEffect">
                                  <p:stCondLst>
                                    <p:cond delay="0"/>
                                  </p:stCondLst>
                                  <p:childTnLst>
                                    <p:set>
                                      <p:cBhvr>
                                        <p:cTn id="47" dur="1" fill="hold">
                                          <p:stCondLst>
                                            <p:cond delay="0"/>
                                          </p:stCondLst>
                                        </p:cTn>
                                        <p:tgtEl>
                                          <p:spTgt spid="3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heel(1)">
                                      <p:cBhvr>
                                        <p:cTn id="52" dur="20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randombar(horizontal)">
                                      <p:cBhvr>
                                        <p:cTn id="55" dur="500"/>
                                        <p:tgtEl>
                                          <p:spTgt spid="38"/>
                                        </p:tgtEl>
                                      </p:cBhvr>
                                    </p:animEffect>
                                  </p:childTnLst>
                                </p:cTn>
                              </p:par>
                              <p:par>
                                <p:cTn id="56" presetID="26"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down)">
                                      <p:cBhvr>
                                        <p:cTn id="58" dur="580">
                                          <p:stCondLst>
                                            <p:cond delay="0"/>
                                          </p:stCondLst>
                                        </p:cTn>
                                        <p:tgtEl>
                                          <p:spTgt spid="41"/>
                                        </p:tgtEl>
                                      </p:cBhvr>
                                    </p:animEffect>
                                    <p:anim calcmode="lin" valueType="num">
                                      <p:cBhvr>
                                        <p:cTn id="5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64" dur="26">
                                          <p:stCondLst>
                                            <p:cond delay="650"/>
                                          </p:stCondLst>
                                        </p:cTn>
                                        <p:tgtEl>
                                          <p:spTgt spid="41"/>
                                        </p:tgtEl>
                                      </p:cBhvr>
                                      <p:to x="100000" y="60000"/>
                                    </p:animScale>
                                    <p:animScale>
                                      <p:cBhvr>
                                        <p:cTn id="65" dur="166" decel="50000">
                                          <p:stCondLst>
                                            <p:cond delay="676"/>
                                          </p:stCondLst>
                                        </p:cTn>
                                        <p:tgtEl>
                                          <p:spTgt spid="41"/>
                                        </p:tgtEl>
                                      </p:cBhvr>
                                      <p:to x="100000" y="100000"/>
                                    </p:animScale>
                                    <p:animScale>
                                      <p:cBhvr>
                                        <p:cTn id="66" dur="26">
                                          <p:stCondLst>
                                            <p:cond delay="1312"/>
                                          </p:stCondLst>
                                        </p:cTn>
                                        <p:tgtEl>
                                          <p:spTgt spid="41"/>
                                        </p:tgtEl>
                                      </p:cBhvr>
                                      <p:to x="100000" y="80000"/>
                                    </p:animScale>
                                    <p:animScale>
                                      <p:cBhvr>
                                        <p:cTn id="67" dur="166" decel="50000">
                                          <p:stCondLst>
                                            <p:cond delay="1338"/>
                                          </p:stCondLst>
                                        </p:cTn>
                                        <p:tgtEl>
                                          <p:spTgt spid="41"/>
                                        </p:tgtEl>
                                      </p:cBhvr>
                                      <p:to x="100000" y="100000"/>
                                    </p:animScale>
                                    <p:animScale>
                                      <p:cBhvr>
                                        <p:cTn id="68" dur="26">
                                          <p:stCondLst>
                                            <p:cond delay="1642"/>
                                          </p:stCondLst>
                                        </p:cTn>
                                        <p:tgtEl>
                                          <p:spTgt spid="41"/>
                                        </p:tgtEl>
                                      </p:cBhvr>
                                      <p:to x="100000" y="90000"/>
                                    </p:animScale>
                                    <p:animScale>
                                      <p:cBhvr>
                                        <p:cTn id="69" dur="166" decel="50000">
                                          <p:stCondLst>
                                            <p:cond delay="1668"/>
                                          </p:stCondLst>
                                        </p:cTn>
                                        <p:tgtEl>
                                          <p:spTgt spid="41"/>
                                        </p:tgtEl>
                                      </p:cBhvr>
                                      <p:to x="100000" y="100000"/>
                                    </p:animScale>
                                    <p:animScale>
                                      <p:cBhvr>
                                        <p:cTn id="70" dur="26">
                                          <p:stCondLst>
                                            <p:cond delay="1808"/>
                                          </p:stCondLst>
                                        </p:cTn>
                                        <p:tgtEl>
                                          <p:spTgt spid="41"/>
                                        </p:tgtEl>
                                      </p:cBhvr>
                                      <p:to x="100000" y="95000"/>
                                    </p:animScale>
                                    <p:animScale>
                                      <p:cBhvr>
                                        <p:cTn id="71"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 grpId="0" animBg="1"/>
      <p:bldP spid="34" grpId="0" animBg="1"/>
      <p:bldP spid="37" grpId="0"/>
      <p:bldP spid="38" grpId="0"/>
      <p:bldP spid="39" grpId="0"/>
      <p:bldP spid="39" grpId="1"/>
      <p:bldP spid="42" grpId="0" animBg="1"/>
      <p:bldP spid="4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32778"/>
            <a:ext cx="9144000" cy="632651"/>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b="1" spc="-40" dirty="0">
                <a:cs typeface="Times New Roman" panose="02020603050405020304" pitchFamily="18" charset="0"/>
              </a:rPr>
              <a:t>Non-</a:t>
            </a:r>
            <a:r>
              <a:rPr lang="en-US" sz="4000" b="1" spc="-40" dirty="0" err="1">
                <a:cs typeface="Times New Roman" panose="02020603050405020304" pitchFamily="18" charset="0"/>
              </a:rPr>
              <a:t>geocentricity</a:t>
            </a:r>
            <a:r>
              <a:rPr lang="en-US" sz="4000" b="1" spc="-40" dirty="0">
                <a:cs typeface="Times New Roman" panose="02020603050405020304" pitchFamily="18" charset="0"/>
              </a:rPr>
              <a:t> of </a:t>
            </a:r>
            <a:r>
              <a:rPr sz="4000" b="1" dirty="0" smtClean="0">
                <a:cs typeface="Times New Roman" panose="02020603050405020304" pitchFamily="18" charset="0"/>
              </a:rPr>
              <a:t>NAD83</a:t>
            </a:r>
            <a:endParaRPr sz="4000" b="1" dirty="0">
              <a:cs typeface="Times New Roman" panose="02020603050405020304" pitchFamily="18" charset="0"/>
            </a:endParaRPr>
          </a:p>
        </p:txBody>
      </p:sp>
      <p:sp>
        <p:nvSpPr>
          <p:cNvPr id="37" name="Text Box 19"/>
          <p:cNvSpPr txBox="1">
            <a:spLocks noChangeArrowheads="1"/>
          </p:cNvSpPr>
          <p:nvPr/>
        </p:nvSpPr>
        <p:spPr bwMode="auto">
          <a:xfrm>
            <a:off x="6375714" y="1565641"/>
            <a:ext cx="225012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ITRF2020</a:t>
            </a:r>
            <a:endPar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8" name="Text Box 19"/>
          <p:cNvSpPr txBox="1">
            <a:spLocks noChangeArrowheads="1"/>
          </p:cNvSpPr>
          <p:nvPr/>
        </p:nvSpPr>
        <p:spPr bwMode="auto">
          <a:xfrm>
            <a:off x="1073325" y="5501975"/>
            <a:ext cx="158097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6AB16"/>
                </a:solidFill>
                <a:effectLst/>
                <a:uLnTx/>
                <a:uFillTx/>
                <a:latin typeface="Times New Roman" panose="02020603050405020304" pitchFamily="18" charset="0"/>
                <a:ea typeface="Cambria" panose="02040503050406030204" pitchFamily="18" charset="0"/>
                <a:cs typeface="Times New Roman" panose="02020603050405020304" pitchFamily="18" charset="0"/>
              </a:rPr>
              <a:t>NAD83</a:t>
            </a:r>
          </a:p>
        </p:txBody>
      </p:sp>
      <p:grpSp>
        <p:nvGrpSpPr>
          <p:cNvPr id="3" name="Group 2"/>
          <p:cNvGrpSpPr/>
          <p:nvPr/>
        </p:nvGrpSpPr>
        <p:grpSpPr>
          <a:xfrm>
            <a:off x="1804688" y="232665"/>
            <a:ext cx="7085312" cy="5931889"/>
            <a:chOff x="1804688" y="232665"/>
            <a:chExt cx="7085312" cy="5931889"/>
          </a:xfrm>
        </p:grpSpPr>
        <p:sp>
          <p:nvSpPr>
            <p:cNvPr id="36" name="Text Box 16"/>
            <p:cNvSpPr txBox="1">
              <a:spLocks noChangeArrowheads="1"/>
            </p:cNvSpPr>
            <p:nvPr/>
          </p:nvSpPr>
          <p:spPr bwMode="auto">
            <a:xfrm>
              <a:off x="3611572" y="3302174"/>
              <a:ext cx="1936814" cy="1077218"/>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GRS80 ellipsoid</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04688" y="232665"/>
              <a:ext cx="7085312" cy="5931889"/>
            </a:xfrm>
            <a:prstGeom prst="rect">
              <a:avLst/>
            </a:prstGeom>
          </p:spPr>
        </p:pic>
        <p:sp>
          <p:nvSpPr>
            <p:cNvPr id="35" name="Oval 34"/>
            <p:cNvSpPr/>
            <p:nvPr/>
          </p:nvSpPr>
          <p:spPr>
            <a:xfrm>
              <a:off x="2002536" y="1596419"/>
              <a:ext cx="5154886" cy="4336328"/>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Oval 3"/>
            <p:cNvSpPr/>
            <p:nvPr/>
          </p:nvSpPr>
          <p:spPr>
            <a:xfrm>
              <a:off x="1998980" y="1596419"/>
              <a:ext cx="5154886" cy="4336328"/>
            </a:xfrm>
            <a:prstGeom prst="ellipse">
              <a:avLst/>
            </a:prstGeom>
            <a:noFill/>
            <a:ln w="825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Oval 33"/>
            <p:cNvSpPr/>
            <p:nvPr/>
          </p:nvSpPr>
          <p:spPr>
            <a:xfrm>
              <a:off x="1917700" y="1672619"/>
              <a:ext cx="5154886" cy="4336328"/>
            </a:xfrm>
            <a:prstGeom prst="ellipse">
              <a:avLst/>
            </a:prstGeom>
            <a:noFill/>
            <a:ln w="7620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 name="TextBox 25"/>
            <p:cNvSpPr txBox="1"/>
            <p:nvPr/>
          </p:nvSpPr>
          <p:spPr bwMode="auto">
            <a:xfrm>
              <a:off x="4329186" y="3190468"/>
              <a:ext cx="914400" cy="1107996"/>
            </a:xfrm>
            <a:prstGeom prst="rect">
              <a:avLst/>
            </a:prstGeom>
            <a:noFill/>
            <a:ln w="9525">
              <a:noFill/>
              <a:miter lim="800000"/>
              <a:headEnd/>
              <a:tailEnd/>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600" b="0" i="0" u="none" strike="noStrike" kern="1200" cap="none" spc="0" normalizeH="0" baseline="0" noProof="0" dirty="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40" name="TextBox 39"/>
            <p:cNvSpPr txBox="1"/>
            <p:nvPr/>
          </p:nvSpPr>
          <p:spPr bwMode="auto">
            <a:xfrm>
              <a:off x="4242816" y="3264408"/>
              <a:ext cx="914400" cy="1107996"/>
            </a:xfrm>
            <a:prstGeom prst="rect">
              <a:avLst/>
            </a:prstGeom>
            <a:noFill/>
            <a:ln w="9525">
              <a:noFill/>
              <a:miter lim="800000"/>
              <a:headEnd/>
              <a:tailEnd/>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600" b="0" i="0" u="none" strike="noStrike" kern="1200" cap="none" spc="0" normalizeH="0" baseline="0" noProof="0" dirty="0">
                  <a:ln>
                    <a:noFill/>
                  </a:ln>
                  <a:solidFill>
                    <a:srgbClr val="F6AB16"/>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p:txBody>
        </p:sp>
      </p:grpSp>
      <p:sp>
        <p:nvSpPr>
          <p:cNvPr id="5" name="Date Placeholder 4"/>
          <p:cNvSpPr>
            <a:spLocks noGrp="1"/>
          </p:cNvSpPr>
          <p:nvPr>
            <p:ph type="dt" sz="half" idx="10"/>
          </p:nvPr>
        </p:nvSpPr>
        <p:spPr/>
        <p:txBody>
          <a:bodyPr/>
          <a:lstStyle/>
          <a:p>
            <a:pPr>
              <a:defRPr/>
            </a:pPr>
            <a:r>
              <a:rPr lang="en-US" smtClean="0">
                <a:latin typeface="Times New Roman" panose="02020603050405020304" pitchFamily="18" charset="0"/>
                <a:cs typeface="Times New Roman" panose="02020603050405020304" pitchFamily="18" charset="0"/>
              </a:rPr>
              <a:t>1/15/2021</a:t>
            </a:r>
            <a:endParaRPr lang="en-US">
              <a:latin typeface="Times New Roman" panose="02020603050405020304" pitchFamily="18" charset="0"/>
              <a:cs typeface="Times New Roman" panose="02020603050405020304" pitchFamily="18" charset="0"/>
            </a:endParaRPr>
          </a:p>
        </p:txBody>
      </p:sp>
      <p:sp>
        <p:nvSpPr>
          <p:cNvPr id="6" name="Footer Placeholder 5"/>
          <p:cNvSpPr>
            <a:spLocks noGrp="1"/>
          </p:cNvSpPr>
          <p:nvPr>
            <p:ph type="ftr" sz="quarter" idx="11"/>
          </p:nvPr>
        </p:nvSpPr>
        <p:spPr/>
        <p:txBody>
          <a:bodyPr/>
          <a:lstStyle/>
          <a:p>
            <a:pPr>
              <a:defRPr/>
            </a:pPr>
            <a:r>
              <a:rPr lang="en-US" smtClean="0">
                <a:latin typeface="Times New Roman" panose="02020603050405020304" pitchFamily="18" charset="0"/>
                <a:cs typeface="Times New Roman" panose="02020603050405020304" pitchFamily="18" charset="0"/>
              </a:rPr>
              <a:t>Geometric Reference Frames: Connecting You to the World</a:t>
            </a:r>
            <a:endParaRPr lang="en-US">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pPr>
              <a:defRPr/>
            </a:pPr>
            <a:fld id="{EB6791C4-DF4E-4C17-A41C-B2BEB15390BD}" type="slidenum">
              <a:rPr lang="en-US" smtClean="0">
                <a:latin typeface="Times New Roman" panose="02020603050405020304" pitchFamily="18" charset="0"/>
                <a:cs typeface="Times New Roman" panose="02020603050405020304" pitchFamily="18" charset="0"/>
              </a:rPr>
              <a:pPr>
                <a:defRPr/>
              </a:pPr>
              <a:t>104</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299104"/>
      </p:ext>
    </p:extLst>
  </p:cSld>
  <p:clrMapOvr>
    <a:masterClrMapping/>
  </p:clrMapOvr>
  <mc:AlternateContent xmlns:mc="http://schemas.openxmlformats.org/markup-compatibility/2006" xmlns:p14="http://schemas.microsoft.com/office/powerpoint/2010/main">
    <mc:Choice Requires="p14">
      <p:transition spd="slow" p14:dur="2000" advClick="0" advTm="4500"/>
    </mc:Choice>
    <mc:Fallback xmlns="">
      <p:transition spd="slow" advClick="0" advTm="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22222E-6 4.81481E-6 L -0.29444 0.37037 " pathEditMode="relative" rAng="0" ptsTypes="AA">
                                      <p:cBhvr>
                                        <p:cTn id="6" dur="2000" fill="hold"/>
                                        <p:tgtEl>
                                          <p:spTgt spid="3"/>
                                        </p:tgtEl>
                                        <p:attrNameLst>
                                          <p:attrName>ppt_x</p:attrName>
                                          <p:attrName>ppt_y</p:attrName>
                                        </p:attrNameLst>
                                      </p:cBhvr>
                                      <p:rCtr x="-14722" y="18519"/>
                                    </p:animMotion>
                                  </p:childTnLst>
                                </p:cTn>
                              </p:par>
                              <p:par>
                                <p:cTn id="7" presetID="10" presetClass="exit" presetSubtype="0" fill="hold" grpId="0" nodeType="withEffect">
                                  <p:stCondLst>
                                    <p:cond delay="0"/>
                                  </p:stCondLst>
                                  <p:childTnLst>
                                    <p:animEffect transition="out" filter="fade">
                                      <p:cBhvr>
                                        <p:cTn id="8" dur="500"/>
                                        <p:tgtEl>
                                          <p:spTgt spid="37"/>
                                        </p:tgtEl>
                                      </p:cBhvr>
                                    </p:animEffect>
                                    <p:set>
                                      <p:cBhvr>
                                        <p:cTn id="9" dur="1" fill="hold">
                                          <p:stCondLst>
                                            <p:cond delay="499"/>
                                          </p:stCondLst>
                                        </p:cTn>
                                        <p:tgtEl>
                                          <p:spTgt spid="37"/>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par>
                          <p:cTn id="13" fill="hold">
                            <p:stCondLst>
                              <p:cond delay="2000"/>
                            </p:stCondLst>
                            <p:childTnLst>
                              <p:par>
                                <p:cTn id="14" presetID="6" presetClass="emph" presetSubtype="0" fill="hold" nodeType="afterEffect">
                                  <p:stCondLst>
                                    <p:cond delay="0"/>
                                  </p:stCondLst>
                                  <p:childTnLst>
                                    <p:animScale>
                                      <p:cBhvr>
                                        <p:cTn id="15" dur="2000" fill="hold"/>
                                        <p:tgtEl>
                                          <p:spTgt spid="3"/>
                                        </p:tgtEl>
                                      </p:cBhvr>
                                      <p:by x="280000" y="2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527260"/>
            <a:ext cx="8229600" cy="632651"/>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b="1" spc="-40" dirty="0">
                <a:ea typeface="Cambria" panose="02040503050406030204" pitchFamily="18" charset="0"/>
                <a:cs typeface="Times New Roman" panose="02020603050405020304" pitchFamily="18" charset="0"/>
              </a:rPr>
              <a:t>Non-</a:t>
            </a:r>
            <a:r>
              <a:rPr lang="en-US" sz="4000" b="1" spc="-40" dirty="0" err="1">
                <a:ea typeface="Cambria" panose="02040503050406030204" pitchFamily="18" charset="0"/>
                <a:cs typeface="Times New Roman" panose="02020603050405020304" pitchFamily="18" charset="0"/>
              </a:rPr>
              <a:t>geocentricity</a:t>
            </a:r>
            <a:r>
              <a:rPr lang="en-US" sz="4000" b="1" spc="-40" dirty="0">
                <a:ea typeface="Cambria" panose="02040503050406030204" pitchFamily="18" charset="0"/>
                <a:cs typeface="Times New Roman" panose="02020603050405020304" pitchFamily="18" charset="0"/>
              </a:rPr>
              <a:t> of </a:t>
            </a:r>
            <a:r>
              <a:rPr sz="4000" b="1" dirty="0" smtClean="0">
                <a:ea typeface="Cambria" panose="02040503050406030204" pitchFamily="18" charset="0"/>
                <a:cs typeface="Times New Roman" panose="02020603050405020304" pitchFamily="18" charset="0"/>
              </a:rPr>
              <a:t>NAD83</a:t>
            </a:r>
            <a:endParaRPr sz="4000" b="1" dirty="0">
              <a:ea typeface="Cambria" panose="02040503050406030204" pitchFamily="18" charset="0"/>
              <a:cs typeface="Times New Roman" panose="02020603050405020304" pitchFamily="18" charset="0"/>
            </a:endParaRPr>
          </a:p>
        </p:txBody>
      </p:sp>
      <p:sp>
        <p:nvSpPr>
          <p:cNvPr id="5" name="Line 3"/>
          <p:cNvSpPr>
            <a:spLocks noChangeShapeType="1"/>
          </p:cNvSpPr>
          <p:nvPr/>
        </p:nvSpPr>
        <p:spPr bwMode="auto">
          <a:xfrm flipV="1">
            <a:off x="2128874" y="2209807"/>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Line 4"/>
          <p:cNvSpPr>
            <a:spLocks noChangeShapeType="1"/>
          </p:cNvSpPr>
          <p:nvPr/>
        </p:nvSpPr>
        <p:spPr bwMode="auto">
          <a:xfrm>
            <a:off x="1921707" y="5584059"/>
            <a:ext cx="4819251"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Line 6"/>
          <p:cNvSpPr>
            <a:spLocks noChangeShapeType="1"/>
          </p:cNvSpPr>
          <p:nvPr/>
        </p:nvSpPr>
        <p:spPr bwMode="auto">
          <a:xfrm flipV="1">
            <a:off x="3251734" y="1621229"/>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Line 7"/>
          <p:cNvSpPr>
            <a:spLocks noChangeShapeType="1"/>
          </p:cNvSpPr>
          <p:nvPr/>
        </p:nvSpPr>
        <p:spPr bwMode="auto">
          <a:xfrm>
            <a:off x="3044568" y="4996776"/>
            <a:ext cx="4820547"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Line 11"/>
          <p:cNvSpPr>
            <a:spLocks noChangeShapeType="1"/>
          </p:cNvSpPr>
          <p:nvPr/>
        </p:nvSpPr>
        <p:spPr bwMode="auto">
          <a:xfrm flipV="1">
            <a:off x="6321641" y="1948814"/>
            <a:ext cx="510219" cy="795042"/>
          </a:xfrm>
          <a:prstGeom prst="line">
            <a:avLst/>
          </a:prstGeom>
          <a:noFill/>
          <a:ln w="28575">
            <a:solidFill>
              <a:schemeClr val="bg1">
                <a:lumMod val="50000"/>
              </a:schemeClr>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2"/>
          <p:cNvSpPr>
            <a:spLocks/>
          </p:cNvSpPr>
          <p:nvPr/>
        </p:nvSpPr>
        <p:spPr bwMode="auto">
          <a:xfrm>
            <a:off x="5571060" y="3414411"/>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3"/>
          <p:cNvSpPr>
            <a:spLocks/>
          </p:cNvSpPr>
          <p:nvPr/>
        </p:nvSpPr>
        <p:spPr bwMode="auto">
          <a:xfrm>
            <a:off x="6405873" y="2631176"/>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eeform 14"/>
          <p:cNvSpPr>
            <a:spLocks/>
          </p:cNvSpPr>
          <p:nvPr/>
        </p:nvSpPr>
        <p:spPr bwMode="auto">
          <a:xfrm>
            <a:off x="5803790" y="1745532"/>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 Box 16"/>
          <p:cNvSpPr txBox="1">
            <a:spLocks noChangeArrowheads="1"/>
          </p:cNvSpPr>
          <p:nvPr/>
        </p:nvSpPr>
        <p:spPr bwMode="auto">
          <a:xfrm>
            <a:off x="2710997" y="5818393"/>
            <a:ext cx="2309108" cy="523220"/>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~2.2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meters</a:t>
            </a:r>
          </a:p>
        </p:txBody>
      </p:sp>
      <p:sp>
        <p:nvSpPr>
          <p:cNvPr id="19" name="Text Box 17"/>
          <p:cNvSpPr txBox="1">
            <a:spLocks noChangeArrowheads="1"/>
          </p:cNvSpPr>
          <p:nvPr/>
        </p:nvSpPr>
        <p:spPr bwMode="auto">
          <a:xfrm>
            <a:off x="630000" y="3718640"/>
            <a:ext cx="1169487"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origin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21" name="Text Box 19"/>
          <p:cNvSpPr txBox="1">
            <a:spLocks noChangeArrowheads="1"/>
          </p:cNvSpPr>
          <p:nvPr/>
        </p:nvSpPr>
        <p:spPr bwMode="auto">
          <a:xfrm>
            <a:off x="3648968" y="3718144"/>
            <a:ext cx="1676342" cy="830997"/>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endParaRPr kumimoji="0" lang="en-US" sz="2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origin</a:t>
            </a:r>
          </a:p>
        </p:txBody>
      </p:sp>
      <p:sp>
        <p:nvSpPr>
          <p:cNvPr id="23" name="Line 21"/>
          <p:cNvSpPr>
            <a:spLocks noChangeShapeType="1"/>
          </p:cNvSpPr>
          <p:nvPr/>
        </p:nvSpPr>
        <p:spPr bwMode="auto">
          <a:xfrm>
            <a:off x="1629645" y="4462857"/>
            <a:ext cx="421064" cy="1002208"/>
          </a:xfrm>
          <a:prstGeom prst="line">
            <a:avLst/>
          </a:prstGeom>
          <a:noFill/>
          <a:ln w="38100">
            <a:solidFill>
              <a:srgbClr val="F6AB16"/>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Line 22"/>
          <p:cNvSpPr>
            <a:spLocks noChangeShapeType="1"/>
          </p:cNvSpPr>
          <p:nvPr/>
        </p:nvSpPr>
        <p:spPr bwMode="auto">
          <a:xfrm flipH="1">
            <a:off x="3329900" y="4409494"/>
            <a:ext cx="682691" cy="510535"/>
          </a:xfrm>
          <a:prstGeom prst="line">
            <a:avLst/>
          </a:prstGeom>
          <a:noFill/>
          <a:ln w="38100">
            <a:solidFill>
              <a:srgbClr val="00B0F0"/>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Text Box 23"/>
          <p:cNvSpPr txBox="1">
            <a:spLocks noChangeArrowheads="1"/>
          </p:cNvSpPr>
          <p:nvPr/>
        </p:nvSpPr>
        <p:spPr bwMode="auto">
          <a:xfrm>
            <a:off x="7309564" y="1535854"/>
            <a:ext cx="1064715"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Earth’s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Surface</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27" name="Text Box 25"/>
          <p:cNvSpPr txBox="1">
            <a:spLocks noChangeArrowheads="1"/>
          </p:cNvSpPr>
          <p:nvPr/>
        </p:nvSpPr>
        <p:spPr bwMode="auto">
          <a:xfrm>
            <a:off x="5708973" y="3060062"/>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83</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28" name="Text Box 26"/>
          <p:cNvSpPr txBox="1">
            <a:spLocks noChangeArrowheads="1"/>
          </p:cNvSpPr>
          <p:nvPr/>
        </p:nvSpPr>
        <p:spPr bwMode="auto">
          <a:xfrm>
            <a:off x="6492394" y="2258853"/>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t>
            </a:r>
            <a:r>
              <a:rPr lang="en-US" sz="2400" b="1" baseline="-25000" dirty="0" smtClean="0">
                <a:solidFill>
                  <a:prstClr val="black"/>
                </a:solidFill>
                <a:latin typeface="Cambria" panose="02040503050406030204" pitchFamily="18" charset="0"/>
                <a:ea typeface="Cambria" panose="02040503050406030204" pitchFamily="18" charset="0"/>
                <a:cs typeface="Times New Roman" pitchFamily="18" charset="0"/>
              </a:rPr>
              <a:t>20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1" name="Text Box 19"/>
          <p:cNvSpPr txBox="1">
            <a:spLocks noChangeArrowheads="1"/>
          </p:cNvSpPr>
          <p:nvPr/>
        </p:nvSpPr>
        <p:spPr bwMode="auto">
          <a:xfrm>
            <a:off x="7158030" y="5529499"/>
            <a:ext cx="1414170"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GRS80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ellipsoid</a:t>
            </a:r>
          </a:p>
        </p:txBody>
      </p:sp>
      <p:sp>
        <p:nvSpPr>
          <p:cNvPr id="32" name="Line 21"/>
          <p:cNvSpPr>
            <a:spLocks noChangeShapeType="1"/>
          </p:cNvSpPr>
          <p:nvPr/>
        </p:nvSpPr>
        <p:spPr bwMode="auto">
          <a:xfrm flipH="1" flipV="1">
            <a:off x="6623090" y="5444411"/>
            <a:ext cx="781679" cy="244804"/>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Line 21"/>
          <p:cNvSpPr>
            <a:spLocks noChangeShapeType="1"/>
          </p:cNvSpPr>
          <p:nvPr/>
        </p:nvSpPr>
        <p:spPr bwMode="auto">
          <a:xfrm flipH="1" flipV="1">
            <a:off x="7666381" y="5034151"/>
            <a:ext cx="83743" cy="655064"/>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Line 22"/>
          <p:cNvSpPr>
            <a:spLocks noChangeShapeType="1"/>
          </p:cNvSpPr>
          <p:nvPr/>
        </p:nvSpPr>
        <p:spPr bwMode="auto">
          <a:xfrm flipH="1">
            <a:off x="7137917" y="1866308"/>
            <a:ext cx="279196" cy="266366"/>
          </a:xfrm>
          <a:prstGeom prst="line">
            <a:avLst/>
          </a:prstGeom>
          <a:noFill/>
          <a:ln w="38100">
            <a:solidFill>
              <a:srgbClr val="00B050"/>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rc 8"/>
          <p:cNvSpPr>
            <a:spLocks/>
          </p:cNvSpPr>
          <p:nvPr/>
        </p:nvSpPr>
        <p:spPr bwMode="auto">
          <a:xfrm>
            <a:off x="3251734" y="1856883"/>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B0F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Line 10"/>
          <p:cNvSpPr>
            <a:spLocks noChangeShapeType="1"/>
          </p:cNvSpPr>
          <p:nvPr/>
        </p:nvSpPr>
        <p:spPr bwMode="auto">
          <a:xfrm flipV="1">
            <a:off x="5465313" y="1948814"/>
            <a:ext cx="1366549" cy="1568746"/>
          </a:xfrm>
          <a:prstGeom prst="line">
            <a:avLst/>
          </a:prstGeom>
          <a:noFill/>
          <a:ln w="28575">
            <a:solidFill>
              <a:schemeClr val="bg1">
                <a:lumMod val="50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Arc 5"/>
          <p:cNvSpPr>
            <a:spLocks noChangeAspect="1"/>
          </p:cNvSpPr>
          <p:nvPr/>
        </p:nvSpPr>
        <p:spPr bwMode="auto">
          <a:xfrm>
            <a:off x="2128874" y="2445462"/>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6AB16"/>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lowchart: Connector 2"/>
          <p:cNvSpPr/>
          <p:nvPr/>
        </p:nvSpPr>
        <p:spPr>
          <a:xfrm>
            <a:off x="6773468" y="1855758"/>
            <a:ext cx="137160" cy="137160"/>
          </a:xfrm>
          <a:prstGeom prst="flowChartConnector">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Line 21"/>
          <p:cNvSpPr>
            <a:spLocks noChangeShapeType="1"/>
          </p:cNvSpPr>
          <p:nvPr/>
        </p:nvSpPr>
        <p:spPr bwMode="auto">
          <a:xfrm flipH="1" flipV="1">
            <a:off x="2799005" y="5345708"/>
            <a:ext cx="357862" cy="544772"/>
          </a:xfrm>
          <a:prstGeom prst="line">
            <a:avLst/>
          </a:prstGeom>
          <a:noFill/>
          <a:ln w="19050">
            <a:solidFill>
              <a:schemeClr val="tx1"/>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Flowchart: Connector 46"/>
          <p:cNvSpPr/>
          <p:nvPr/>
        </p:nvSpPr>
        <p:spPr>
          <a:xfrm>
            <a:off x="2026878" y="5478903"/>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Flowchart: Connector 47"/>
          <p:cNvSpPr/>
          <p:nvPr/>
        </p:nvSpPr>
        <p:spPr>
          <a:xfrm>
            <a:off x="3144359" y="4891621"/>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AutoShape 9"/>
          <p:cNvCxnSpPr>
            <a:cxnSpLocks noChangeShapeType="1"/>
          </p:cNvCxnSpPr>
          <p:nvPr/>
        </p:nvCxnSpPr>
        <p:spPr bwMode="auto">
          <a:xfrm flipV="1">
            <a:off x="2135193" y="4994693"/>
            <a:ext cx="1116541" cy="603206"/>
          </a:xfrm>
          <a:prstGeom prst="straightConnector1">
            <a:avLst/>
          </a:prstGeom>
          <a:noFill/>
          <a:ln w="44450" cmpd="sng">
            <a:solidFill>
              <a:srgbClr val="C00000"/>
            </a:solidFill>
            <a:prstDash val="solid"/>
            <a:round/>
            <a:headEnd type="triangle" w="lg" len="med"/>
            <a:tailEnd type="triangle" w="lg" len="med"/>
          </a:ln>
        </p:spPr>
      </p:cxn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17" name="Footer Placeholder 16"/>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20" name="Slide Number Placeholder 19"/>
          <p:cNvSpPr>
            <a:spLocks noGrp="1"/>
          </p:cNvSpPr>
          <p:nvPr>
            <p:ph type="sldNum" sz="quarter" idx="12"/>
          </p:nvPr>
        </p:nvSpPr>
        <p:spPr/>
        <p:txBody>
          <a:bodyPr/>
          <a:lstStyle/>
          <a:p>
            <a:pPr>
              <a:defRPr/>
            </a:pPr>
            <a:fld id="{EB6791C4-DF4E-4C17-A41C-B2BEB15390BD}" type="slidenum">
              <a:rPr lang="en-US" smtClean="0"/>
              <a:pPr>
                <a:defRPr/>
              </a:pPr>
              <a:t>105</a:t>
            </a:fld>
            <a:endParaRPr lang="en-US"/>
          </a:p>
        </p:txBody>
      </p:sp>
    </p:spTree>
    <p:extLst>
      <p:ext uri="{BB962C8B-B14F-4D97-AF65-F5344CB8AC3E}">
        <p14:creationId xmlns:p14="http://schemas.microsoft.com/office/powerpoint/2010/main" val="15352023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33"/>
                                        </p:tgtEl>
                                      </p:cBhvr>
                                    </p:animEffect>
                                    <p:animScale>
                                      <p:cBhvr>
                                        <p:cTn id="10" dur="250" autoRev="1" fill="hold"/>
                                        <p:tgtEl>
                                          <p:spTgt spid="33"/>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32"/>
                                        </p:tgtEl>
                                      </p:cBhvr>
                                    </p:animEffect>
                                    <p:animScale>
                                      <p:cBhvr>
                                        <p:cTn id="13" dur="250" autoRev="1" fill="hold"/>
                                        <p:tgtEl>
                                          <p:spTgt spid="32"/>
                                        </p:tgtEl>
                                      </p:cBhvr>
                                      <p:by x="105000" y="105000"/>
                                    </p:animScale>
                                  </p:childTnLst>
                                </p:cTn>
                              </p:par>
                            </p:childTnLst>
                          </p:cTn>
                        </p:par>
                        <p:par>
                          <p:cTn id="14" fill="hold">
                            <p:stCondLst>
                              <p:cond delay="500"/>
                            </p:stCondLst>
                            <p:childTnLst>
                              <p:par>
                                <p:cTn id="15" presetID="26" presetClass="emph" presetSubtype="0" fill="hold" grpId="1" nodeType="afterEffect">
                                  <p:stCondLst>
                                    <p:cond delay="0"/>
                                  </p:stCondLst>
                                  <p:childTnLst>
                                    <p:animEffect transition="out" filter="fade">
                                      <p:cBhvr>
                                        <p:cTn id="16" dur="500" tmFilter="0, 0; .2, .5; .8, .5; 1, 0"/>
                                        <p:tgtEl>
                                          <p:spTgt spid="31"/>
                                        </p:tgtEl>
                                      </p:cBhvr>
                                    </p:animEffect>
                                    <p:animScale>
                                      <p:cBhvr>
                                        <p:cTn id="17" dur="250" autoRev="1" fill="hold"/>
                                        <p:tgtEl>
                                          <p:spTgt spid="31"/>
                                        </p:tgtEl>
                                      </p:cBhvr>
                                      <p:by x="105000" y="105000"/>
                                    </p:animScale>
                                  </p:childTnLst>
                                </p:cTn>
                              </p:par>
                            </p:childTnLst>
                          </p:cTn>
                        </p:par>
                        <p:par>
                          <p:cTn id="18" fill="hold">
                            <p:stCondLst>
                              <p:cond delay="1000"/>
                            </p:stCondLst>
                            <p:childTnLst>
                              <p:par>
                                <p:cTn id="19" presetID="26" presetClass="emph" presetSubtype="0" fill="hold" grpId="1" nodeType="after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par>
                          <p:cTn id="22" fill="hold">
                            <p:stCondLst>
                              <p:cond delay="1500"/>
                            </p:stCondLst>
                            <p:childTnLst>
                              <p:par>
                                <p:cTn id="23" presetID="26" presetClass="emph" presetSubtype="0" fill="hold" grpId="1" nodeType="afterEffect">
                                  <p:stCondLst>
                                    <p:cond delay="0"/>
                                  </p:stCondLst>
                                  <p:childTnLst>
                                    <p:animEffect transition="out" filter="fade">
                                      <p:cBhvr>
                                        <p:cTn id="24" dur="500" tmFilter="0, 0; .2, .5; .8, .5; 1, 0"/>
                                        <p:tgtEl>
                                          <p:spTgt spid="32"/>
                                        </p:tgtEl>
                                      </p:cBhvr>
                                    </p:animEffect>
                                    <p:animScale>
                                      <p:cBhvr>
                                        <p:cTn id="25" dur="250" autoRev="1" fill="hold"/>
                                        <p:tgtEl>
                                          <p:spTgt spid="32"/>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grpId="2" nodeType="clickEffect">
                                  <p:stCondLst>
                                    <p:cond delay="0"/>
                                  </p:stCondLst>
                                  <p:childTnLst>
                                    <p:animEffect transition="out" filter="fade">
                                      <p:cBhvr>
                                        <p:cTn id="29" dur="500" tmFilter="0, 0; .2, .5; .8, .5; 1, 0"/>
                                        <p:tgtEl>
                                          <p:spTgt spid="31"/>
                                        </p:tgtEl>
                                      </p:cBhvr>
                                    </p:animEffect>
                                    <p:animScale>
                                      <p:cBhvr>
                                        <p:cTn id="30" dur="250" autoRev="1" fill="hold"/>
                                        <p:tgtEl>
                                          <p:spTgt spid="31"/>
                                        </p:tgtEl>
                                      </p:cBhvr>
                                      <p:by x="105000" y="105000"/>
                                    </p:animScale>
                                  </p:childTnLst>
                                </p:cTn>
                              </p:par>
                              <p:par>
                                <p:cTn id="31" presetID="26" presetClass="emph" presetSubtype="0" fill="hold" grpId="2" nodeType="withEffect">
                                  <p:stCondLst>
                                    <p:cond delay="0"/>
                                  </p:stCondLst>
                                  <p:childTnLst>
                                    <p:animEffect transition="out" filter="fade">
                                      <p:cBhvr>
                                        <p:cTn id="32" dur="500" tmFilter="0, 0; .2, .5; .8, .5; 1, 0"/>
                                        <p:tgtEl>
                                          <p:spTgt spid="33"/>
                                        </p:tgtEl>
                                      </p:cBhvr>
                                    </p:animEffect>
                                    <p:animScale>
                                      <p:cBhvr>
                                        <p:cTn id="33" dur="250" autoRev="1" fill="hold"/>
                                        <p:tgtEl>
                                          <p:spTgt spid="33"/>
                                        </p:tgtEl>
                                      </p:cBhvr>
                                      <p:by x="105000" y="105000"/>
                                    </p:animScale>
                                  </p:childTnLst>
                                </p:cTn>
                              </p:par>
                              <p:par>
                                <p:cTn id="34" presetID="26" presetClass="emph" presetSubtype="0" fill="hold" grpId="2" nodeType="withEffect">
                                  <p:stCondLst>
                                    <p:cond delay="0"/>
                                  </p:stCondLst>
                                  <p:childTnLst>
                                    <p:animEffect transition="out" filter="fade">
                                      <p:cBhvr>
                                        <p:cTn id="35" dur="500" tmFilter="0, 0; .2, .5; .8, .5; 1, 0"/>
                                        <p:tgtEl>
                                          <p:spTgt spid="32"/>
                                        </p:tgtEl>
                                      </p:cBhvr>
                                    </p:animEffect>
                                    <p:animScale>
                                      <p:cBhvr>
                                        <p:cTn id="36" dur="250" autoRev="1" fill="hold"/>
                                        <p:tgtEl>
                                          <p:spTgt spid="32"/>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par>
                          <p:cTn id="44" fill="hold">
                            <p:stCondLst>
                              <p:cond delay="500"/>
                            </p:stCondLst>
                            <p:childTnLst>
                              <p:par>
                                <p:cTn id="45" presetID="26" presetClass="emph" presetSubtype="0" fill="hold" nodeType="after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11"/>
                                        </p:tgtEl>
                                      </p:cBhvr>
                                    </p:animEffect>
                                    <p:animScale>
                                      <p:cBhvr>
                                        <p:cTn id="5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1" grpId="2"/>
      <p:bldP spid="32" grpId="0" animBg="1"/>
      <p:bldP spid="32" grpId="1" animBg="1"/>
      <p:bldP spid="32" grpId="2" animBg="1"/>
      <p:bldP spid="33" grpId="0" animBg="1"/>
      <p:bldP spid="33" grpId="1" animBg="1"/>
      <p:bldP spid="33" grpId="2"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11"/>
          <p:cNvSpPr>
            <a:spLocks noChangeShapeType="1"/>
          </p:cNvSpPr>
          <p:nvPr/>
        </p:nvSpPr>
        <p:spPr bwMode="auto">
          <a:xfrm flipV="1">
            <a:off x="5760909" y="1722566"/>
            <a:ext cx="510219" cy="795042"/>
          </a:xfrm>
          <a:prstGeom prst="line">
            <a:avLst/>
          </a:prstGeom>
          <a:noFill/>
          <a:ln w="28575">
            <a:solidFill>
              <a:schemeClr val="bg1">
                <a:lumMod val="50000"/>
              </a:schemeClr>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3"/>
          <p:cNvSpPr>
            <a:spLocks/>
          </p:cNvSpPr>
          <p:nvPr/>
        </p:nvSpPr>
        <p:spPr bwMode="auto">
          <a:xfrm>
            <a:off x="5845141" y="2404928"/>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rc 8"/>
          <p:cNvSpPr>
            <a:spLocks/>
          </p:cNvSpPr>
          <p:nvPr/>
        </p:nvSpPr>
        <p:spPr bwMode="auto">
          <a:xfrm>
            <a:off x="2691002" y="1630635"/>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B0F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Arc 8"/>
          <p:cNvSpPr>
            <a:spLocks/>
          </p:cNvSpPr>
          <p:nvPr/>
        </p:nvSpPr>
        <p:spPr bwMode="auto">
          <a:xfrm>
            <a:off x="2691002" y="1629987"/>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F000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Line 6"/>
          <p:cNvSpPr>
            <a:spLocks noChangeShapeType="1"/>
          </p:cNvSpPr>
          <p:nvPr/>
        </p:nvSpPr>
        <p:spPr bwMode="auto">
          <a:xfrm flipV="1">
            <a:off x="2691002" y="1394981"/>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Line 7"/>
          <p:cNvSpPr>
            <a:spLocks noChangeShapeType="1"/>
          </p:cNvSpPr>
          <p:nvPr/>
        </p:nvSpPr>
        <p:spPr bwMode="auto">
          <a:xfrm>
            <a:off x="2483836" y="4770528"/>
            <a:ext cx="4820547"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8" name="Flowchart: Connector 47"/>
          <p:cNvSpPr/>
          <p:nvPr/>
        </p:nvSpPr>
        <p:spPr>
          <a:xfrm>
            <a:off x="2587752" y="4667504"/>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object 2"/>
          <p:cNvSpPr txBox="1">
            <a:spLocks noGrp="1"/>
          </p:cNvSpPr>
          <p:nvPr>
            <p:ph type="title"/>
          </p:nvPr>
        </p:nvSpPr>
        <p:spPr>
          <a:xfrm>
            <a:off x="-1" y="527819"/>
            <a:ext cx="9144000" cy="632651"/>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b="1" spc="-40" dirty="0">
                <a:ea typeface="Cambria" panose="02040503050406030204" pitchFamily="18" charset="0"/>
                <a:cs typeface="Times New Roman" panose="02020603050405020304" pitchFamily="18" charset="0"/>
              </a:rPr>
              <a:t>Non-</a:t>
            </a:r>
            <a:r>
              <a:rPr lang="en-US" sz="4000" b="1" spc="-40" dirty="0" err="1">
                <a:ea typeface="Cambria" panose="02040503050406030204" pitchFamily="18" charset="0"/>
                <a:cs typeface="Times New Roman" panose="02020603050405020304" pitchFamily="18" charset="0"/>
              </a:rPr>
              <a:t>geocentricity</a:t>
            </a:r>
            <a:r>
              <a:rPr lang="en-US" sz="4000" b="1" spc="-40" dirty="0">
                <a:ea typeface="Cambria" panose="02040503050406030204" pitchFamily="18" charset="0"/>
                <a:cs typeface="Times New Roman" panose="02020603050405020304" pitchFamily="18" charset="0"/>
              </a:rPr>
              <a:t> of </a:t>
            </a:r>
            <a:r>
              <a:rPr sz="4000" b="1" dirty="0" smtClean="0">
                <a:ea typeface="Cambria" panose="02040503050406030204" pitchFamily="18" charset="0"/>
                <a:cs typeface="Times New Roman" panose="02020603050405020304" pitchFamily="18" charset="0"/>
              </a:rPr>
              <a:t>NAD83</a:t>
            </a:r>
            <a:endParaRPr sz="4000" b="1" dirty="0">
              <a:ea typeface="Cambria" panose="02040503050406030204" pitchFamily="18" charset="0"/>
              <a:cs typeface="Times New Roman" panose="02020603050405020304" pitchFamily="18" charset="0"/>
            </a:endParaRPr>
          </a:p>
        </p:txBody>
      </p:sp>
      <p:sp>
        <p:nvSpPr>
          <p:cNvPr id="14" name="Freeform 12"/>
          <p:cNvSpPr>
            <a:spLocks/>
          </p:cNvSpPr>
          <p:nvPr/>
        </p:nvSpPr>
        <p:spPr bwMode="auto">
          <a:xfrm>
            <a:off x="5010328" y="318816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eeform 14"/>
          <p:cNvSpPr>
            <a:spLocks/>
          </p:cNvSpPr>
          <p:nvPr/>
        </p:nvSpPr>
        <p:spPr bwMode="auto">
          <a:xfrm>
            <a:off x="5243058" y="1519284"/>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Text Box 23"/>
          <p:cNvSpPr txBox="1">
            <a:spLocks noChangeArrowheads="1"/>
          </p:cNvSpPr>
          <p:nvPr/>
        </p:nvSpPr>
        <p:spPr bwMode="auto">
          <a:xfrm>
            <a:off x="6957556" y="1100883"/>
            <a:ext cx="1064715"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Earth’s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Surface</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1" name="Text Box 19"/>
          <p:cNvSpPr txBox="1">
            <a:spLocks noChangeArrowheads="1"/>
          </p:cNvSpPr>
          <p:nvPr/>
        </p:nvSpPr>
        <p:spPr bwMode="auto">
          <a:xfrm>
            <a:off x="7250245" y="5644210"/>
            <a:ext cx="1188146" cy="769441"/>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GRS80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ellipsoid</a:t>
            </a:r>
          </a:p>
        </p:txBody>
      </p:sp>
      <p:sp>
        <p:nvSpPr>
          <p:cNvPr id="32" name="Line 21"/>
          <p:cNvSpPr>
            <a:spLocks noChangeShapeType="1"/>
          </p:cNvSpPr>
          <p:nvPr/>
        </p:nvSpPr>
        <p:spPr bwMode="auto">
          <a:xfrm flipH="1" flipV="1">
            <a:off x="6062360" y="5218164"/>
            <a:ext cx="1336660" cy="624462"/>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Line 22"/>
          <p:cNvSpPr>
            <a:spLocks noChangeShapeType="1"/>
          </p:cNvSpPr>
          <p:nvPr/>
        </p:nvSpPr>
        <p:spPr bwMode="auto">
          <a:xfrm flipH="1">
            <a:off x="6577185" y="1507630"/>
            <a:ext cx="418005" cy="398796"/>
          </a:xfrm>
          <a:prstGeom prst="line">
            <a:avLst/>
          </a:prstGeom>
          <a:noFill/>
          <a:ln w="38100">
            <a:solidFill>
              <a:srgbClr val="00B050"/>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Line 10"/>
          <p:cNvSpPr>
            <a:spLocks noChangeShapeType="1"/>
          </p:cNvSpPr>
          <p:nvPr/>
        </p:nvSpPr>
        <p:spPr bwMode="auto">
          <a:xfrm flipV="1">
            <a:off x="4904581" y="1722566"/>
            <a:ext cx="1366549" cy="1568746"/>
          </a:xfrm>
          <a:prstGeom prst="line">
            <a:avLst/>
          </a:prstGeom>
          <a:noFill/>
          <a:ln w="28575">
            <a:solidFill>
              <a:schemeClr val="bg1">
                <a:lumMod val="50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lowchart: Connector 2"/>
          <p:cNvSpPr/>
          <p:nvPr/>
        </p:nvSpPr>
        <p:spPr>
          <a:xfrm>
            <a:off x="6212736" y="1629510"/>
            <a:ext cx="137160" cy="137160"/>
          </a:xfrm>
          <a:prstGeom prst="flowChartConnector">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4" name="Group 3"/>
          <p:cNvGrpSpPr/>
          <p:nvPr/>
        </p:nvGrpSpPr>
        <p:grpSpPr>
          <a:xfrm>
            <a:off x="1360975" y="1983559"/>
            <a:ext cx="4819251" cy="3609906"/>
            <a:chOff x="1360975" y="1942919"/>
            <a:chExt cx="4819251" cy="3609906"/>
          </a:xfrm>
        </p:grpSpPr>
        <p:sp>
          <p:nvSpPr>
            <p:cNvPr id="5" name="Line 3"/>
            <p:cNvSpPr>
              <a:spLocks noChangeShapeType="1"/>
            </p:cNvSpPr>
            <p:nvPr/>
          </p:nvSpPr>
          <p:spPr bwMode="auto">
            <a:xfrm flipV="1">
              <a:off x="1568142" y="1942919"/>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Line 4"/>
            <p:cNvSpPr>
              <a:spLocks noChangeShapeType="1"/>
            </p:cNvSpPr>
            <p:nvPr/>
          </p:nvSpPr>
          <p:spPr bwMode="auto">
            <a:xfrm>
              <a:off x="1360975" y="5317171"/>
              <a:ext cx="4819251"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Arc 5"/>
            <p:cNvSpPr>
              <a:spLocks noChangeAspect="1"/>
            </p:cNvSpPr>
            <p:nvPr/>
          </p:nvSpPr>
          <p:spPr bwMode="auto">
            <a:xfrm>
              <a:off x="1568142" y="2178574"/>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6AB16"/>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Flowchart: Connector 46"/>
            <p:cNvSpPr/>
            <p:nvPr/>
          </p:nvSpPr>
          <p:spPr>
            <a:xfrm>
              <a:off x="1466146" y="5212015"/>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lowchart: Connector 37"/>
          <p:cNvSpPr/>
          <p:nvPr/>
        </p:nvSpPr>
        <p:spPr>
          <a:xfrm>
            <a:off x="2588228" y="4665872"/>
            <a:ext cx="210312" cy="210312"/>
          </a:xfrm>
          <a:prstGeom prst="flowChartConnector">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AutoShape 9"/>
          <p:cNvCxnSpPr>
            <a:cxnSpLocks noChangeShapeType="1"/>
          </p:cNvCxnSpPr>
          <p:nvPr/>
        </p:nvCxnSpPr>
        <p:spPr bwMode="auto">
          <a:xfrm flipV="1">
            <a:off x="1574461" y="4768445"/>
            <a:ext cx="1116541" cy="603206"/>
          </a:xfrm>
          <a:prstGeom prst="straightConnector1">
            <a:avLst/>
          </a:prstGeom>
          <a:noFill/>
          <a:ln w="44450" cmpd="sng">
            <a:solidFill>
              <a:srgbClr val="C00000"/>
            </a:solidFill>
            <a:prstDash val="solid"/>
            <a:round/>
            <a:headEnd type="triangle" w="lg" len="med"/>
            <a:tailEnd type="triangle" w="lg" len="med"/>
          </a:ln>
        </p:spPr>
      </p:cxnSp>
      <p:sp>
        <p:nvSpPr>
          <p:cNvPr id="39" name="Text Box 17"/>
          <p:cNvSpPr txBox="1">
            <a:spLocks noChangeArrowheads="1"/>
          </p:cNvSpPr>
          <p:nvPr/>
        </p:nvSpPr>
        <p:spPr bwMode="auto">
          <a:xfrm>
            <a:off x="69268" y="3492392"/>
            <a:ext cx="1169487"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40" name="Text Box 19"/>
          <p:cNvSpPr txBox="1">
            <a:spLocks noChangeArrowheads="1"/>
          </p:cNvSpPr>
          <p:nvPr/>
        </p:nvSpPr>
        <p:spPr bwMode="auto">
          <a:xfrm>
            <a:off x="3088236" y="3491896"/>
            <a:ext cx="1676342" cy="830997"/>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endParaRPr kumimoji="0" lang="en-US" sz="2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41" name="Text Box 19"/>
          <p:cNvSpPr txBox="1">
            <a:spLocks noChangeArrowheads="1"/>
          </p:cNvSpPr>
          <p:nvPr/>
        </p:nvSpPr>
        <p:spPr bwMode="auto">
          <a:xfrm>
            <a:off x="2832653" y="3493835"/>
            <a:ext cx="1921502" cy="461665"/>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NATRF2022</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42" name="Line 21"/>
          <p:cNvSpPr>
            <a:spLocks noChangeShapeType="1"/>
          </p:cNvSpPr>
          <p:nvPr/>
        </p:nvSpPr>
        <p:spPr bwMode="auto">
          <a:xfrm flipH="1" flipV="1">
            <a:off x="7105649" y="4807903"/>
            <a:ext cx="381378" cy="940117"/>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0" name="Text Box 26"/>
          <p:cNvSpPr txBox="1">
            <a:spLocks noChangeArrowheads="1"/>
          </p:cNvSpPr>
          <p:nvPr/>
        </p:nvSpPr>
        <p:spPr bwMode="auto">
          <a:xfrm>
            <a:off x="5931662" y="2032605"/>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t>
            </a:r>
            <a:r>
              <a:rPr kumimoji="0" lang="en-US" sz="2400" b="1" i="0" u="none" strike="noStrike" kern="1200" cap="none" spc="0" normalizeH="0" baseline="-2500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22</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3" name="Title 1"/>
          <p:cNvSpPr txBox="1">
            <a:spLocks/>
          </p:cNvSpPr>
          <p:nvPr/>
        </p:nvSpPr>
        <p:spPr bwMode="auto">
          <a:xfrm>
            <a:off x="3770600" y="5600201"/>
            <a:ext cx="1712686"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smtClean="0">
                <a:ln>
                  <a:noFill/>
                </a:ln>
                <a:solidFill>
                  <a:srgbClr val="424242"/>
                </a:solidFill>
                <a:effectLst/>
                <a:uLnTx/>
                <a:uFillTx/>
                <a:latin typeface="Times New Roman" pitchFamily="18" charset="0"/>
                <a:ea typeface="ＭＳ Ｐゴシック" charset="0"/>
                <a:cs typeface="Times New Roman" pitchFamily="18" charset="0"/>
              </a:rPr>
              <a:t>Shift…</a:t>
            </a:r>
            <a:endParaRPr kumimoji="0" lang="en-US" sz="3200" b="0" i="1" u="none" strike="noStrike" kern="1200" cap="none" spc="0" normalizeH="0" baseline="0" noProof="0" dirty="0">
              <a:ln>
                <a:noFill/>
              </a:ln>
              <a:solidFill>
                <a:srgbClr val="424242"/>
              </a:solidFill>
              <a:effectLst/>
              <a:uLnTx/>
              <a:uFillTx/>
              <a:latin typeface="Times New Roman" pitchFamily="18" charset="0"/>
              <a:ea typeface="ＭＳ Ｐゴシック" charset="0"/>
              <a:cs typeface="Times New Roman" pitchFamily="18" charset="0"/>
            </a:endParaRPr>
          </a:p>
        </p:txBody>
      </p:sp>
      <p:sp>
        <p:nvSpPr>
          <p:cNvPr id="23" name="Date Placeholder 22"/>
          <p:cNvSpPr>
            <a:spLocks noGrp="1"/>
          </p:cNvSpPr>
          <p:nvPr>
            <p:ph type="dt" sz="half" idx="10"/>
          </p:nvPr>
        </p:nvSpPr>
        <p:spPr>
          <a:xfrm>
            <a:off x="457200" y="6356352"/>
            <a:ext cx="2233802" cy="365125"/>
          </a:xfrm>
        </p:spPr>
        <p:txBody>
          <a:bodyPr/>
          <a:lstStyle/>
          <a:p>
            <a:pPr>
              <a:defRPr/>
            </a:pPr>
            <a:r>
              <a:rPr lang="en-US" smtClean="0">
                <a:latin typeface="Times New Roman" panose="02020603050405020304" pitchFamily="18" charset="0"/>
                <a:cs typeface="Times New Roman" panose="02020603050405020304" pitchFamily="18" charset="0"/>
              </a:rPr>
              <a:t>1/15/2021</a:t>
            </a:r>
            <a:endParaRPr lang="en-US" dirty="0">
              <a:latin typeface="Times New Roman" panose="02020603050405020304" pitchFamily="18" charset="0"/>
              <a:cs typeface="Times New Roman" panose="02020603050405020304" pitchFamily="18" charset="0"/>
            </a:endParaRPr>
          </a:p>
        </p:txBody>
      </p:sp>
      <p:sp>
        <p:nvSpPr>
          <p:cNvPr id="24" name="Footer Placeholder 23"/>
          <p:cNvSpPr>
            <a:spLocks noGrp="1"/>
          </p:cNvSpPr>
          <p:nvPr>
            <p:ph type="ftr" sz="quarter" idx="11"/>
          </p:nvPr>
        </p:nvSpPr>
        <p:spPr/>
        <p:txBody>
          <a:bodyPr/>
          <a:lstStyle/>
          <a:p>
            <a:pPr>
              <a:defRPr/>
            </a:pPr>
            <a:r>
              <a:rPr lang="en-US" smtClean="0">
                <a:latin typeface="Times New Roman" panose="02020603050405020304" pitchFamily="18" charset="0"/>
                <a:cs typeface="Times New Roman" panose="02020603050405020304" pitchFamily="18" charset="0"/>
              </a:rPr>
              <a:t>Geometric Reference Frames: Connecting You to the World</a:t>
            </a:r>
            <a:endParaRPr lang="en-US">
              <a:latin typeface="Times New Roman" panose="02020603050405020304" pitchFamily="18" charset="0"/>
              <a:cs typeface="Times New Roman" panose="02020603050405020304" pitchFamily="18" charset="0"/>
            </a:endParaRPr>
          </a:p>
        </p:txBody>
      </p:sp>
      <p:sp>
        <p:nvSpPr>
          <p:cNvPr id="26" name="Slide Number Placeholder 25"/>
          <p:cNvSpPr>
            <a:spLocks noGrp="1"/>
          </p:cNvSpPr>
          <p:nvPr>
            <p:ph type="sldNum" sz="quarter" idx="12"/>
          </p:nvPr>
        </p:nvSpPr>
        <p:spPr/>
        <p:txBody>
          <a:bodyPr/>
          <a:lstStyle/>
          <a:p>
            <a:pPr>
              <a:defRPr/>
            </a:pPr>
            <a:fld id="{EB6791C4-DF4E-4C17-A41C-B2BEB15390BD}" type="slidenum">
              <a:rPr lang="en-US" smtClean="0">
                <a:latin typeface="Times New Roman" panose="02020603050405020304" pitchFamily="18" charset="0"/>
                <a:cs typeface="Times New Roman" panose="02020603050405020304" pitchFamily="18" charset="0"/>
              </a:rPr>
              <a:pPr>
                <a:defRPr/>
              </a:pPr>
              <a:t>106</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165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00018 0.00024 L 0.12205 -0.08564 " pathEditMode="relative" rAng="0" ptsTypes="AA">
                                      <p:cBhvr>
                                        <p:cTn id="6" dur="2000" fill="hold"/>
                                        <p:tgtEl>
                                          <p:spTgt spid="4"/>
                                        </p:tgtEl>
                                        <p:attrNameLst>
                                          <p:attrName>ppt_x</p:attrName>
                                          <p:attrName>ppt_y</p:attrName>
                                        </p:attrNameLst>
                                      </p:cBhvr>
                                      <p:rCtr x="6111" y="-4306"/>
                                    </p:animMotion>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par>
                                <p:cTn id="7" presetID="10" presetClass="exit" presetSubtype="0" fill="hold" grpId="0" nodeType="withEffect">
                                  <p:stCondLst>
                                    <p:cond delay="0"/>
                                  </p:stCondLst>
                                  <p:childTnLst>
                                    <p:animEffect transition="out" filter="fade">
                                      <p:cBhvr>
                                        <p:cTn id="8" dur="1500"/>
                                        <p:tgtEl>
                                          <p:spTgt spid="32"/>
                                        </p:tgtEl>
                                      </p:cBhvr>
                                    </p:animEffect>
                                    <p:set>
                                      <p:cBhvr>
                                        <p:cTn id="9" dur="1" fill="hold">
                                          <p:stCondLst>
                                            <p:cond delay="1499"/>
                                          </p:stCondLst>
                                        </p:cTn>
                                        <p:tgtEl>
                                          <p:spTgt spid="32"/>
                                        </p:tgtEl>
                                        <p:attrNameLst>
                                          <p:attrName>style.visibility</p:attrName>
                                        </p:attrNameLst>
                                      </p:cBhvr>
                                      <p:to>
                                        <p:strVal val="hidden"/>
                                      </p:to>
                                    </p:set>
                                  </p:childTnLst>
                                </p:cTn>
                              </p:par>
                              <p:par>
                                <p:cTn id="10" presetID="22" presetClass="exit" presetSubtype="8" fill="hold" nodeType="withEffect">
                                  <p:stCondLst>
                                    <p:cond delay="0"/>
                                  </p:stCondLst>
                                  <p:childTnLst>
                                    <p:animEffect transition="out" filter="wipe(left)">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2000"/>
                                        <p:tgtEl>
                                          <p:spTgt spid="12"/>
                                        </p:tgtEl>
                                      </p:cBhvr>
                                    </p:animEffect>
                                    <p:set>
                                      <p:cBhvr>
                                        <p:cTn id="15" dur="1" fill="hold">
                                          <p:stCondLst>
                                            <p:cond delay="1999"/>
                                          </p:stCondLst>
                                        </p:cTn>
                                        <p:tgtEl>
                                          <p:spTgt spid="12"/>
                                        </p:tgtEl>
                                        <p:attrNameLst>
                                          <p:attrName>style.visibility</p:attrName>
                                        </p:attrNameLst>
                                      </p:cBhvr>
                                      <p:to>
                                        <p:strVal val="hidden"/>
                                      </p:to>
                                    </p:set>
                                  </p:childTnLst>
                                </p:cTn>
                              </p:par>
                              <p:par>
                                <p:cTn id="16" presetID="22" presetClass="exit" presetSubtype="8" fill="hold" grpId="0" nodeType="withEffect">
                                  <p:stCondLst>
                                    <p:cond delay="0"/>
                                  </p:stCondLst>
                                  <p:childTnLst>
                                    <p:animEffect transition="out" filter="wipe(left)">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39"/>
                                        </p:tgtEl>
                                      </p:cBhvr>
                                    </p:animEffect>
                                    <p:set>
                                      <p:cBhvr>
                                        <p:cTn id="21" dur="1" fill="hold">
                                          <p:stCondLst>
                                            <p:cond delay="1999"/>
                                          </p:stCondLst>
                                        </p:cTn>
                                        <p:tgtEl>
                                          <p:spTgt spid="3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40"/>
                                        </p:tgtEl>
                                      </p:cBhvr>
                                    </p:animEffect>
                                    <p:set>
                                      <p:cBhvr>
                                        <p:cTn id="24" dur="1" fill="hold">
                                          <p:stCondLst>
                                            <p:cond delay="1999"/>
                                          </p:stCondLst>
                                        </p:cTn>
                                        <p:tgtEl>
                                          <p:spTgt spid="40"/>
                                        </p:tgtEl>
                                        <p:attrNameLst>
                                          <p:attrName>style.visibility</p:attrName>
                                        </p:attrNameLst>
                                      </p:cBhvr>
                                      <p:to>
                                        <p:strVal val="hidden"/>
                                      </p:to>
                                    </p:se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par>
                                <p:cTn id="28" presetID="1" presetClass="exit"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mph" presetSubtype="0" repeatCount="2000" fill="hold" grpId="0" nodeType="clickEffect">
                                  <p:stCondLst>
                                    <p:cond delay="0"/>
                                  </p:stCondLst>
                                  <p:childTnLst>
                                    <p:animEffect transition="out" filter="fade">
                                      <p:cBhvr>
                                        <p:cTn id="46" dur="1000" tmFilter="0, 0; .2, .5; .8, .5; 1, 0"/>
                                        <p:tgtEl>
                                          <p:spTgt spid="31"/>
                                        </p:tgtEl>
                                      </p:cBhvr>
                                    </p:animEffect>
                                    <p:animScale>
                                      <p:cBhvr>
                                        <p:cTn id="47" dur="500" autoRev="1" fill="hold"/>
                                        <p:tgtEl>
                                          <p:spTgt spid="31"/>
                                        </p:tgtEl>
                                      </p:cBhvr>
                                      <p:by x="105000" y="105000"/>
                                    </p:animScale>
                                  </p:childTnLst>
                                </p:cTn>
                              </p:par>
                              <p:par>
                                <p:cTn id="48" presetID="26" presetClass="emph" presetSubtype="0" repeatCount="2000" fill="hold" grpId="0" nodeType="withEffect">
                                  <p:stCondLst>
                                    <p:cond delay="0"/>
                                  </p:stCondLst>
                                  <p:childTnLst>
                                    <p:animEffect transition="out" filter="fade">
                                      <p:cBhvr>
                                        <p:cTn id="49" dur="1000" tmFilter="0, 0; .2, .5; .8, .5; 1, 0"/>
                                        <p:tgtEl>
                                          <p:spTgt spid="42"/>
                                        </p:tgtEl>
                                      </p:cBhvr>
                                    </p:animEffect>
                                    <p:animScale>
                                      <p:cBhvr>
                                        <p:cTn id="50" dur="50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animBg="1"/>
      <p:bldP spid="14" grpId="0" animBg="1"/>
      <p:bldP spid="31" grpId="0"/>
      <p:bldP spid="32" grpId="0" animBg="1"/>
      <p:bldP spid="12" grpId="0" animBg="1"/>
      <p:bldP spid="38" grpId="0" animBg="1"/>
      <p:bldP spid="39" grpId="0"/>
      <p:bldP spid="40" grpId="0"/>
      <p:bldP spid="41" grpId="0"/>
      <p:bldP spid="42" grpId="0" animBg="1"/>
      <p:bldP spid="30" grpId="0"/>
      <p:bldP spid="3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6385"/>
            <a:ext cx="9144000" cy="1143000"/>
          </a:xfrm>
        </p:spPr>
        <p:txBody>
          <a:bodyPr/>
          <a:lstStyle/>
          <a:p>
            <a:r>
              <a:rPr lang="en-US" sz="4000" b="1" dirty="0" smtClean="0"/>
              <a:t>NAD 83(2011) epoch 2010.0 to</a:t>
            </a:r>
            <a:br>
              <a:rPr lang="en-US" sz="4000" b="1" dirty="0" smtClean="0"/>
            </a:br>
            <a:r>
              <a:rPr lang="en-US" sz="4000" b="1" dirty="0" smtClean="0"/>
              <a:t>NATRF2022 epoch 2020.00 (estimate)</a:t>
            </a:r>
            <a:endParaRPr lang="en-US" sz="4000" b="1"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294"/>
          <a:stretch/>
        </p:blipFill>
        <p:spPr>
          <a:xfrm>
            <a:off x="457200" y="1600200"/>
            <a:ext cx="3619500" cy="2423608"/>
          </a:xfrm>
        </p:spPr>
      </p:pic>
      <p:sp>
        <p:nvSpPr>
          <p:cNvPr id="4" name="Date Placeholder 3"/>
          <p:cNvSpPr>
            <a:spLocks noGrp="1"/>
          </p:cNvSpPr>
          <p:nvPr>
            <p:ph type="dt" sz="half" idx="10"/>
          </p:nvPr>
        </p:nvSpPr>
        <p:spPr/>
        <p:txBody>
          <a:bodyPr/>
          <a:lstStyle/>
          <a:p>
            <a:pPr>
              <a:defRPr/>
            </a:pPr>
            <a:r>
              <a:rPr lang="en-US" altLang="en-US" smtClean="0"/>
              <a:t>1/15/2021</a:t>
            </a:r>
            <a:endParaRPr lang="en-US" alt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6485"/>
          <a:stretch/>
        </p:blipFill>
        <p:spPr>
          <a:xfrm>
            <a:off x="4963376" y="1613993"/>
            <a:ext cx="3718454" cy="248479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446"/>
          <a:stretch/>
        </p:blipFill>
        <p:spPr>
          <a:xfrm>
            <a:off x="2926351" y="4305509"/>
            <a:ext cx="2873837" cy="197586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7212"/>
          <a:stretch/>
        </p:blipFill>
        <p:spPr>
          <a:xfrm>
            <a:off x="6243966" y="4326967"/>
            <a:ext cx="2900034" cy="1956639"/>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6358"/>
          <a:stretch/>
        </p:blipFill>
        <p:spPr>
          <a:xfrm>
            <a:off x="52759" y="4312984"/>
            <a:ext cx="2873592" cy="1956637"/>
          </a:xfrm>
          <a:prstGeom prst="rect">
            <a:avLst/>
          </a:prstGeom>
        </p:spPr>
      </p:pic>
      <p:sp>
        <p:nvSpPr>
          <p:cNvPr id="3" name="Slide Number Placeholder 2"/>
          <p:cNvSpPr>
            <a:spLocks noGrp="1"/>
          </p:cNvSpPr>
          <p:nvPr>
            <p:ph type="sldNum" sz="quarter" idx="12"/>
          </p:nvPr>
        </p:nvSpPr>
        <p:spPr/>
        <p:txBody>
          <a:bodyPr/>
          <a:lstStyle/>
          <a:p>
            <a:pPr>
              <a:defRPr/>
            </a:pPr>
            <a:fld id="{A269A303-B593-45E6-8920-67DA3337AB25}" type="slidenum">
              <a:rPr lang="en-US" altLang="en-US" smtClean="0"/>
              <a:pPr>
                <a:defRPr/>
              </a:pPr>
              <a:t>107</a:t>
            </a:fld>
            <a:endParaRPr lang="en-US" altLang="en-US" dirty="0"/>
          </a:p>
        </p:txBody>
      </p:sp>
    </p:spTree>
    <p:extLst>
      <p:ext uri="{BB962C8B-B14F-4D97-AF65-F5344CB8AC3E}">
        <p14:creationId xmlns:p14="http://schemas.microsoft.com/office/powerpoint/2010/main" val="40378229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0141"/>
            <a:ext cx="8229600" cy="1143000"/>
          </a:xfrm>
        </p:spPr>
        <p:txBody>
          <a:bodyPr/>
          <a:lstStyle/>
          <a:p>
            <a:r>
              <a:rPr lang="en-US" sz="4000" b="1" dirty="0" smtClean="0"/>
              <a:t>Definitional Relationship</a:t>
            </a:r>
            <a:endParaRPr lang="en-US" sz="4000" b="1" dirty="0"/>
          </a:p>
        </p:txBody>
      </p:sp>
      <p:sp>
        <p:nvSpPr>
          <p:cNvPr id="3" name="Date Placeholder 2"/>
          <p:cNvSpPr>
            <a:spLocks noGrp="1"/>
          </p:cNvSpPr>
          <p:nvPr>
            <p:ph type="dt" sz="half" idx="10"/>
          </p:nvPr>
        </p:nvSpPr>
        <p:spPr/>
        <p:txBody>
          <a:bodyPr/>
          <a:lstStyle/>
          <a:p>
            <a:pPr>
              <a:defRPr/>
            </a:pPr>
            <a:r>
              <a:rPr lang="en-US" altLang="en-US" smtClean="0"/>
              <a:t>1/15/2021</a:t>
            </a:r>
            <a:endParaRPr lang="en-US" altLang="en-US" dirty="0"/>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pPr>
              <a:defRPr/>
            </a:pPr>
            <a:fld id="{23566EEE-DC84-4D1F-987F-3E776EDE92C0}" type="slidenum">
              <a:rPr lang="en-US" altLang="en-US" smtClean="0"/>
              <a:pPr>
                <a:defRPr/>
              </a:pPr>
              <a:t>108</a:t>
            </a:fld>
            <a:endParaRPr lang="en-US" altLang="en-US"/>
          </a:p>
        </p:txBody>
      </p:sp>
      <mc:AlternateContent xmlns:mc="http://schemas.openxmlformats.org/markup-compatibility/2006" xmlns:a14="http://schemas.microsoft.com/office/drawing/2010/main">
        <mc:Choice Requires="a14">
          <p:sp>
            <p:nvSpPr>
              <p:cNvPr id="20" name="Content Placeholder 2"/>
              <p:cNvSpPr txBox="1">
                <a:spLocks/>
              </p:cNvSpPr>
              <p:nvPr/>
            </p:nvSpPr>
            <p:spPr>
              <a:xfrm>
                <a:off x="0" y="1525113"/>
                <a:ext cx="9144000" cy="4766595"/>
              </a:xfrm>
              <a:prstGeom prst="rect">
                <a:avLst/>
              </a:prstGeom>
            </p:spPr>
            <p:txBody>
              <a:bodyPr lIns="0" tIns="0" rIns="0" bIns="0"/>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d>
                            <m:dPr>
                              <m:begChr m:val="["/>
                              <m:endChr m:val="]"/>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b="0" i="1" smtClean="0">
                                        <a:latin typeface="Cambria Math" panose="02040503050406030204" pitchFamily="18" charset="0"/>
                                      </a:rPr>
                                      <m:t>𝑋</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e>
                                </m:mr>
                                <m:mr>
                                  <m:e>
                                    <m:r>
                                      <a:rPr lang="en-US" sz="2000" b="0" i="1" smtClean="0">
                                        <a:latin typeface="Cambria Math" panose="02040503050406030204" pitchFamily="18" charset="0"/>
                                      </a:rPr>
                                      <m:t>𝑌</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e>
                                </m:mr>
                                <m:mr>
                                  <m:e>
                                    <m:r>
                                      <a:rPr lang="en-US" sz="2000" b="0" i="1" smtClean="0">
                                        <a:latin typeface="Cambria Math" panose="02040503050406030204" pitchFamily="18" charset="0"/>
                                      </a:rPr>
                                      <m:t>𝑍</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e>
                                </m:mr>
                              </m:m>
                            </m:e>
                          </m:d>
                        </m:e>
                        <m:sub>
                          <m:r>
                            <a:rPr lang="en-US" sz="2000" b="0" i="1" smtClean="0">
                              <a:latin typeface="Cambria Math" panose="02040503050406030204" pitchFamily="18" charset="0"/>
                            </a:rPr>
                            <m:t>𝑁𝐴𝑇𝑅𝐹</m:t>
                          </m:r>
                          <m:r>
                            <a:rPr lang="en-US" sz="2000" b="0" i="1" smtClean="0">
                              <a:latin typeface="Cambria Math" panose="02040503050406030204" pitchFamily="18" charset="0"/>
                            </a:rPr>
                            <m:t>2022</m:t>
                          </m:r>
                        </m:sub>
                      </m:sSub>
                      <m:r>
                        <a:rPr lang="en-US" sz="2000" b="0" i="1" smtClean="0">
                          <a:latin typeface="Cambria Math" panose="02040503050406030204" pitchFamily="18" charset="0"/>
                        </a:rPr>
                        <m:t>=</m:t>
                      </m:r>
                      <m:r>
                        <a:rPr lang="en-US" sz="2000" b="0" i="1" smtClean="0">
                          <a:latin typeface="Cambria Math" panose="02040503050406030204" pitchFamily="18" charset="0"/>
                        </a:rPr>
                        <m:t>𝐼</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−2020.00)</m:t>
                      </m:r>
                      <m:sSub>
                        <m:sSubPr>
                          <m:ctrlPr>
                            <a:rPr lang="en-US" sz="2000" b="0" i="1" smtClean="0">
                              <a:latin typeface="Cambria Math" panose="02040503050406030204" pitchFamily="18" charset="0"/>
                            </a:rPr>
                          </m:ctrlPr>
                        </m:sSubPr>
                        <m:e>
                          <m:d>
                            <m:dPr>
                              <m:begChr m:val="["/>
                              <m:endChr m:val="]"/>
                              <m:ctrlPr>
                                <a:rPr lang="en-US" sz="2000" i="1">
                                  <a:latin typeface="Cambria Math" panose="02040503050406030204" pitchFamily="18" charset="0"/>
                                </a:rPr>
                              </m:ctrlPr>
                            </m:dPr>
                            <m:e>
                              <m:m>
                                <m:mPr>
                                  <m:mcs>
                                    <m:mc>
                                      <m:mcPr>
                                        <m:count m:val="3"/>
                                        <m:mcJc m:val="center"/>
                                      </m:mcPr>
                                    </m:mc>
                                  </m:mcs>
                                  <m:ctrlPr>
                                    <a:rPr lang="en-US" sz="2000" i="1">
                                      <a:latin typeface="Cambria Math" panose="02040503050406030204" pitchFamily="18" charset="0"/>
                                    </a:rPr>
                                  </m:ctrlPr>
                                </m:mPr>
                                <m:mr>
                                  <m:e>
                                    <m:r>
                                      <a:rPr lang="en-US" sz="2000" b="0" i="1" smtClean="0">
                                        <a:latin typeface="Cambria Math" panose="02040503050406030204" pitchFamily="18" charset="0"/>
                                      </a:rPr>
                                      <m:t>0</m:t>
                                    </m:r>
                                  </m:e>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m:rPr>
                                                <m:nor/>
                                              </m:rPr>
                                              <a:rPr lang="en-US" sz="2000">
                                                <a:latin typeface="Times New Roman" panose="02020603050405020304" pitchFamily="18" charset="0"/>
                                              </a:rPr>
                                              <m:t>𝜔</m:t>
                                            </m:r>
                                          </m:e>
                                        </m:acc>
                                      </m:e>
                                      <m:sub>
                                        <m:r>
                                          <a:rPr lang="en-US" sz="2000" i="1">
                                            <a:latin typeface="Cambria Math" panose="02040503050406030204" pitchFamily="18" charset="0"/>
                                          </a:rPr>
                                          <m:t>𝑋</m:t>
                                        </m:r>
                                      </m:sub>
                                    </m:sSub>
                                  </m:e>
                                  <m:e>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m:rPr>
                                                <m:nor/>
                                              </m:rPr>
                                              <a:rPr lang="en-US" sz="2000">
                                                <a:latin typeface="Times New Roman" panose="02020603050405020304" pitchFamily="18" charset="0"/>
                                              </a:rPr>
                                              <m:t>𝜔</m:t>
                                            </m:r>
                                          </m:e>
                                        </m:acc>
                                      </m:e>
                                      <m:sub>
                                        <m:r>
                                          <a:rPr lang="en-US" sz="2000" b="0" i="1" smtClean="0">
                                            <a:latin typeface="Cambria Math" panose="02040503050406030204" pitchFamily="18" charset="0"/>
                                          </a:rPr>
                                          <m:t>𝑌</m:t>
                                        </m:r>
                                      </m:sub>
                                    </m:sSub>
                                  </m:e>
                                </m:mr>
                                <m:mr>
                                  <m:e>
                                    <m:sSub>
                                      <m:sSubPr>
                                        <m:ctrlPr>
                                          <a:rPr lang="en-US" sz="2000" i="1">
                                            <a:latin typeface="Cambria Math" panose="02040503050406030204" pitchFamily="18" charset="0"/>
                                          </a:rPr>
                                        </m:ctrlPr>
                                      </m:sSubPr>
                                      <m:e>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m:rPr>
                                                <m:nor/>
                                              </m:rPr>
                                              <a:rPr lang="en-US" sz="2000">
                                                <a:latin typeface="Times New Roman" panose="02020603050405020304" pitchFamily="18" charset="0"/>
                                              </a:rPr>
                                              <m:t>𝜔</m:t>
                                            </m:r>
                                          </m:e>
                                        </m:acc>
                                      </m:e>
                                      <m:sub>
                                        <m:r>
                                          <a:rPr lang="en-US" sz="2000" b="0" i="1" smtClean="0">
                                            <a:latin typeface="Cambria Math" panose="02040503050406030204" pitchFamily="18" charset="0"/>
                                          </a:rPr>
                                          <m:t>𝑍</m:t>
                                        </m:r>
                                      </m:sub>
                                    </m:sSub>
                                  </m:e>
                                  <m:e>
                                    <m:r>
                                      <a:rPr lang="en-US" sz="2000" b="0" i="1" smtClean="0">
                                        <a:latin typeface="Cambria Math" panose="02040503050406030204" pitchFamily="18" charset="0"/>
                                      </a:rPr>
                                      <m:t>0</m:t>
                                    </m:r>
                                  </m:e>
                                  <m:e>
                                    <m:sSub>
                                      <m:sSubPr>
                                        <m:ctrlPr>
                                          <a:rPr lang="en-US" sz="2000" i="1" smtClean="0">
                                            <a:latin typeface="Cambria Math" panose="02040503050406030204" pitchFamily="18" charset="0"/>
                                          </a:rPr>
                                        </m:ctrlPr>
                                      </m:sSubPr>
                                      <m:e>
                                        <m:acc>
                                          <m:accPr>
                                            <m:chr m:val="̇"/>
                                            <m:ctrlPr>
                                              <a:rPr lang="en-US" sz="2000" i="1" smtClean="0">
                                                <a:latin typeface="Cambria Math" panose="02040503050406030204" pitchFamily="18" charset="0"/>
                                              </a:rPr>
                                            </m:ctrlPr>
                                          </m:accPr>
                                          <m:e>
                                            <m:r>
                                              <m:rPr>
                                                <m:nor/>
                                              </m:rPr>
                                              <a:rPr lang="en-US" sz="2000">
                                                <a:latin typeface="Times New Roman" panose="02020603050405020304" pitchFamily="18" charset="0"/>
                                              </a:rPr>
                                              <m:t>𝜔</m:t>
                                            </m:r>
                                          </m:e>
                                        </m:acc>
                                      </m:e>
                                      <m:sub>
                                        <m:r>
                                          <a:rPr lang="en-US" sz="2000" b="0" i="1" smtClean="0">
                                            <a:latin typeface="Cambria Math" panose="02040503050406030204" pitchFamily="18" charset="0"/>
                                          </a:rPr>
                                          <m:t>𝑋</m:t>
                                        </m:r>
                                      </m:sub>
                                    </m:sSub>
                                  </m:e>
                                </m:mr>
                                <m:m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m:rPr>
                                                <m:nor/>
                                              </m:rPr>
                                              <a:rPr lang="en-US" sz="2000">
                                                <a:latin typeface="Times New Roman" panose="02020603050405020304" pitchFamily="18" charset="0"/>
                                              </a:rPr>
                                              <m:t>𝜔</m:t>
                                            </m:r>
                                          </m:e>
                                        </m:acc>
                                      </m:e>
                                      <m:sub>
                                        <m:r>
                                          <a:rPr lang="en-US" sz="2000" b="0" i="1" smtClean="0">
                                            <a:latin typeface="Cambria Math" panose="02040503050406030204" pitchFamily="18" charset="0"/>
                                          </a:rPr>
                                          <m:t>𝑌</m:t>
                                        </m:r>
                                      </m:sub>
                                    </m:sSub>
                                  </m:e>
                                  <m:e>
                                    <m:sSub>
                                      <m:sSubPr>
                                        <m:ctrlPr>
                                          <a:rPr lang="en-US" sz="2000" i="1">
                                            <a:latin typeface="Cambria Math" panose="02040503050406030204" pitchFamily="18" charset="0"/>
                                          </a:rPr>
                                        </m:ctrlPr>
                                      </m:sSubPr>
                                      <m:e>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m:rPr>
                                                <m:nor/>
                                              </m:rPr>
                                              <a:rPr lang="en-US" sz="2000">
                                                <a:latin typeface="Times New Roman" panose="02020603050405020304" pitchFamily="18" charset="0"/>
                                              </a:rPr>
                                              <m:t>𝜔</m:t>
                                            </m:r>
                                          </m:e>
                                        </m:acc>
                                      </m:e>
                                      <m:sub>
                                        <m:r>
                                          <a:rPr lang="en-US" sz="2000" i="1">
                                            <a:latin typeface="Cambria Math" panose="02040503050406030204" pitchFamily="18" charset="0"/>
                                          </a:rPr>
                                          <m:t>𝑋</m:t>
                                        </m:r>
                                      </m:sub>
                                    </m:sSub>
                                  </m:e>
                                  <m:e>
                                    <m:r>
                                      <a:rPr lang="en-US" sz="2000" b="0" i="1" smtClean="0">
                                        <a:latin typeface="Cambria Math" panose="02040503050406030204" pitchFamily="18" charset="0"/>
                                      </a:rPr>
                                      <m:t>0</m:t>
                                    </m:r>
                                  </m:e>
                                </m:mr>
                              </m:m>
                            </m:e>
                          </m:d>
                        </m:e>
                        <m:sub>
                          <m:r>
                            <a:rPr lang="en-US" sz="2000" b="0" i="1" smtClean="0">
                              <a:latin typeface="Cambria Math" panose="02040503050406030204" pitchFamily="18" charset="0"/>
                            </a:rPr>
                            <m:t>𝑁</m:t>
                          </m:r>
                          <m:r>
                            <a:rPr lang="en-US" sz="2000" b="0" i="1" smtClean="0">
                              <a:latin typeface="Cambria Math" panose="02040503050406030204" pitchFamily="18" charset="0"/>
                            </a:rPr>
                            <m:t>.</m:t>
                          </m:r>
                          <m:r>
                            <a:rPr lang="en-US" sz="2000" b="0" i="1" smtClean="0">
                              <a:latin typeface="Cambria Math" panose="02040503050406030204" pitchFamily="18" charset="0"/>
                            </a:rPr>
                            <m:t>𝐴</m:t>
                          </m:r>
                          <m:r>
                            <a:rPr lang="en-US" sz="2000" b="0" i="1" smtClean="0">
                              <a:latin typeface="Cambria Math" panose="02040503050406030204" pitchFamily="18" charset="0"/>
                            </a:rPr>
                            <m:t>.</m:t>
                          </m:r>
                        </m:sub>
                      </m:sSub>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𝑋</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e>
                                </m:mr>
                                <m:mr>
                                  <m:e>
                                    <m:r>
                                      <a:rPr lang="en-US" sz="2000" i="1">
                                        <a:latin typeface="Cambria Math" panose="02040503050406030204" pitchFamily="18" charset="0"/>
                                      </a:rPr>
                                      <m:t>𝑌</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e>
                                </m:mr>
                                <m:mr>
                                  <m:e>
                                    <m:r>
                                      <a:rPr lang="en-US" sz="2000" i="1">
                                        <a:latin typeface="Cambria Math" panose="02040503050406030204" pitchFamily="18" charset="0"/>
                                      </a:rPr>
                                      <m:t>𝑍</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e>
                                </m:mr>
                              </m:m>
                            </m:e>
                          </m:d>
                        </m:e>
                        <m:sub>
                          <m:r>
                            <a:rPr lang="en-US" sz="2000" b="0" i="1" smtClean="0">
                              <a:latin typeface="Cambria Math" panose="02040503050406030204" pitchFamily="18" charset="0"/>
                            </a:rPr>
                            <m:t>𝐼𝑇𝑅𝐹</m:t>
                          </m:r>
                          <m:r>
                            <a:rPr lang="en-US" sz="2000" b="0" i="1" smtClean="0">
                              <a:latin typeface="Cambria Math" panose="02040503050406030204" pitchFamily="18" charset="0"/>
                            </a:rPr>
                            <m:t>2020</m:t>
                          </m:r>
                        </m:sub>
                      </m:sSub>
                    </m:oMath>
                  </m:oMathPara>
                </a14:m>
                <a:endParaRPr lang="en-US" sz="2000" dirty="0">
                  <a:latin typeface="Times New Roman" panose="02020603050405020304" pitchFamily="18" charset="0"/>
                </a:endParaRPr>
              </a:p>
            </p:txBody>
          </p:sp>
        </mc:Choice>
        <mc:Fallback xmlns="">
          <p:sp>
            <p:nvSpPr>
              <p:cNvPr id="20" name="Content Placeholder 2"/>
              <p:cNvSpPr txBox="1">
                <a:spLocks noRot="1" noChangeAspect="1" noMove="1" noResize="1" noEditPoints="1" noAdjustHandles="1" noChangeArrowheads="1" noChangeShapeType="1" noTextEdit="1"/>
              </p:cNvSpPr>
              <p:nvPr/>
            </p:nvSpPr>
            <p:spPr>
              <a:xfrm>
                <a:off x="0" y="1525113"/>
                <a:ext cx="9144000" cy="4766595"/>
              </a:xfrm>
              <a:prstGeom prst="rect">
                <a:avLst/>
              </a:prstGeom>
              <a:blipFill>
                <a:blip r:embed="rId2"/>
                <a:stretch>
                  <a:fillRect/>
                </a:stretch>
              </a:blipFill>
            </p:spPr>
            <p:txBody>
              <a:bodyPr/>
              <a:lstStyle/>
              <a:p>
                <a:r>
                  <a:rPr lang="en-US">
                    <a:noFill/>
                  </a:rPr>
                  <a:t> </a:t>
                </a:r>
              </a:p>
            </p:txBody>
          </p:sp>
        </mc:Fallback>
      </mc:AlternateContent>
      <p:sp>
        <p:nvSpPr>
          <p:cNvPr id="21" name="TextBox 20"/>
          <p:cNvSpPr txBox="1"/>
          <p:nvPr/>
        </p:nvSpPr>
        <p:spPr>
          <a:xfrm>
            <a:off x="7069156" y="2668113"/>
            <a:ext cx="1905918" cy="2585323"/>
          </a:xfrm>
          <a:prstGeom prst="rect">
            <a:avLst/>
          </a:prstGeom>
          <a:noFill/>
        </p:spPr>
        <p:txBody>
          <a:bodyPr wrap="square" rtlCol="0">
            <a:spAutoFit/>
          </a:bodyPr>
          <a:lstStyle/>
          <a:p>
            <a:r>
              <a:rPr lang="en-US" dirty="0" smtClean="0">
                <a:latin typeface="Times New Roman" panose="02020603050405020304" pitchFamily="18" charset="0"/>
              </a:rPr>
              <a:t>All work is done in ITRF2020 XYZ coordinates first.  </a:t>
            </a:r>
          </a:p>
          <a:p>
            <a:endParaRPr lang="en-US" dirty="0">
              <a:latin typeface="Times New Roman" panose="02020603050405020304" pitchFamily="18" charset="0"/>
            </a:endParaRPr>
          </a:p>
          <a:p>
            <a:r>
              <a:rPr lang="en-US" dirty="0" smtClean="0">
                <a:latin typeface="Times New Roman" panose="02020603050405020304" pitchFamily="18" charset="0"/>
              </a:rPr>
              <a:t>They are associated with the epoch of the data collection (survey) “</a:t>
            </a:r>
            <a:r>
              <a:rPr lang="en-US" i="1" dirty="0" smtClean="0">
                <a:latin typeface="Times New Roman" panose="02020603050405020304" pitchFamily="18" charset="0"/>
              </a:rPr>
              <a:t>t</a:t>
            </a:r>
            <a:r>
              <a:rPr lang="en-US" dirty="0" smtClean="0">
                <a:latin typeface="Times New Roman" panose="02020603050405020304" pitchFamily="18" charset="0"/>
              </a:rPr>
              <a:t>”</a:t>
            </a: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TextBox 21"/>
              <p:cNvSpPr txBox="1"/>
              <p:nvPr/>
            </p:nvSpPr>
            <p:spPr>
              <a:xfrm>
                <a:off x="4307595" y="2570072"/>
                <a:ext cx="2761561" cy="3539430"/>
              </a:xfrm>
              <a:prstGeom prst="rect">
                <a:avLst/>
              </a:prstGeom>
              <a:noFill/>
            </p:spPr>
            <p:txBody>
              <a:bodyPr wrap="square" rtlCol="0">
                <a:spAutoFit/>
              </a:bodyPr>
              <a:lstStyle/>
              <a:p>
                <a:r>
                  <a:rPr lang="en-US" sz="1600" dirty="0" smtClean="0">
                    <a:latin typeface="Times New Roman" panose="02020603050405020304" pitchFamily="18" charset="0"/>
                  </a:rPr>
                  <a:t>The EPP2022 model literally contains just 12 values (4 tectonic plates times 3 rotational velocities for each plate).  Here we have “N.A.” for North American Plate.  </a:t>
                </a:r>
              </a:p>
              <a:p>
                <a:endParaRPr lang="en-US" sz="1600" dirty="0">
                  <a:latin typeface="Times New Roman" panose="02020603050405020304" pitchFamily="18" charset="0"/>
                </a:endParaRPr>
              </a:p>
              <a:p>
                <a:r>
                  <a:rPr lang="en-US" sz="1600" dirty="0" smtClean="0">
                    <a:latin typeface="Times New Roman" panose="02020603050405020304" pitchFamily="18" charset="0"/>
                  </a:rPr>
                  <a:t>The three </a:t>
                </a:r>
                <a:r>
                  <a:rPr lang="en-US" sz="1600" dirty="0" err="1" smtClean="0">
                    <a:latin typeface="Times New Roman" panose="02020603050405020304" pitchFamily="18" charset="0"/>
                  </a:rPr>
                  <a:t>microrotation</a:t>
                </a:r>
                <a:r>
                  <a:rPr lang="en-US" sz="1600" dirty="0" smtClean="0">
                    <a:latin typeface="Times New Roman" panose="02020603050405020304" pitchFamily="18" charset="0"/>
                  </a:rPr>
                  <a:t> rates, </a:t>
                </a:r>
                <a14:m>
                  <m:oMath xmlns:m="http://schemas.openxmlformats.org/officeDocument/2006/math">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m:rPr>
                                <m:nor/>
                              </m:rPr>
                              <a:rPr lang="en-US" sz="1600">
                                <a:latin typeface="Times New Roman" panose="02020603050405020304" pitchFamily="18" charset="0"/>
                              </a:rPr>
                              <m:t>𝜔</m:t>
                            </m:r>
                          </m:e>
                        </m:acc>
                      </m:e>
                      <m:sub>
                        <m:r>
                          <a:rPr lang="en-US" sz="1600" i="1">
                            <a:latin typeface="Cambria Math" panose="02040503050406030204" pitchFamily="18" charset="0"/>
                          </a:rPr>
                          <m:t>𝑋</m:t>
                        </m:r>
                      </m:sub>
                    </m:sSub>
                  </m:oMath>
                </a14:m>
                <a:r>
                  <a:rPr lang="en-US" sz="1600" dirty="0">
                    <a:latin typeface="Times New Roman" panose="02020603050405020304" pitchFamily="18" charset="0"/>
                  </a:rPr>
                  <a:t>, </a:t>
                </a:r>
                <a14:m>
                  <m:oMath xmlns:m="http://schemas.openxmlformats.org/officeDocument/2006/math">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m:rPr>
                                <m:nor/>
                              </m:rPr>
                              <a:rPr lang="en-US" sz="1600">
                                <a:latin typeface="Times New Roman" panose="02020603050405020304" pitchFamily="18" charset="0"/>
                              </a:rPr>
                              <m:t>𝜔</m:t>
                            </m:r>
                          </m:e>
                        </m:acc>
                      </m:e>
                      <m:sub>
                        <m:r>
                          <a:rPr lang="en-US" sz="1600" i="1">
                            <a:latin typeface="Cambria Math" panose="02040503050406030204" pitchFamily="18" charset="0"/>
                          </a:rPr>
                          <m:t>𝑌</m:t>
                        </m:r>
                      </m:sub>
                    </m:sSub>
                  </m:oMath>
                </a14:m>
                <a:r>
                  <a:rPr lang="en-US" sz="1600" dirty="0">
                    <a:latin typeface="Times New Roman" panose="02020603050405020304" pitchFamily="18" charset="0"/>
                  </a:rPr>
                  <a:t> and </a:t>
                </a:r>
                <a14:m>
                  <m:oMath xmlns:m="http://schemas.openxmlformats.org/officeDocument/2006/math">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m:rPr>
                                <m:nor/>
                              </m:rPr>
                              <a:rPr lang="en-US" sz="1600">
                                <a:latin typeface="Times New Roman" panose="02020603050405020304" pitchFamily="18" charset="0"/>
                              </a:rPr>
                              <m:t>𝜔</m:t>
                            </m:r>
                          </m:e>
                        </m:acc>
                      </m:e>
                      <m:sub>
                        <m:r>
                          <a:rPr lang="en-US" sz="1600" i="1">
                            <a:latin typeface="Cambria Math" panose="02040503050406030204" pitchFamily="18" charset="0"/>
                          </a:rPr>
                          <m:t>𝑍</m:t>
                        </m:r>
                      </m:sub>
                    </m:sSub>
                  </m:oMath>
                </a14:m>
                <a:r>
                  <a:rPr lang="en-US" sz="1600" dirty="0">
                    <a:latin typeface="Times New Roman" panose="02020603050405020304" pitchFamily="18" charset="0"/>
                  </a:rPr>
                  <a:t> </a:t>
                </a:r>
                <a:r>
                  <a:rPr lang="en-US" sz="1600" dirty="0" smtClean="0">
                    <a:latin typeface="Times New Roman" panose="02020603050405020304" pitchFamily="18" charset="0"/>
                  </a:rPr>
                  <a:t>are (very, very small) speeds we twist the ITRF2020’s X, Y and Z axes respectively, to simulate the rotation of the N.A. plate in the ITRF2020 frame</a:t>
                </a:r>
              </a:p>
            </p:txBody>
          </p:sp>
        </mc:Choice>
        <mc:Fallback xmlns="">
          <p:sp>
            <p:nvSpPr>
              <p:cNvPr id="22" name="TextBox 21"/>
              <p:cNvSpPr txBox="1">
                <a:spLocks noRot="1" noChangeAspect="1" noMove="1" noResize="1" noEditPoints="1" noAdjustHandles="1" noChangeArrowheads="1" noChangeShapeType="1" noTextEdit="1"/>
              </p:cNvSpPr>
              <p:nvPr/>
            </p:nvSpPr>
            <p:spPr>
              <a:xfrm>
                <a:off x="4307595" y="2570072"/>
                <a:ext cx="2761561" cy="3539430"/>
              </a:xfrm>
              <a:prstGeom prst="rect">
                <a:avLst/>
              </a:prstGeom>
              <a:blipFill>
                <a:blip r:embed="rId3"/>
                <a:stretch>
                  <a:fillRect l="-1325" t="-517" r="-2208" b="-1379"/>
                </a:stretch>
              </a:blipFill>
            </p:spPr>
            <p:txBody>
              <a:bodyPr/>
              <a:lstStyle/>
              <a:p>
                <a:r>
                  <a:rPr lang="en-US">
                    <a:noFill/>
                  </a:rPr>
                  <a:t> </a:t>
                </a:r>
              </a:p>
            </p:txBody>
          </p:sp>
        </mc:Fallback>
      </mc:AlternateContent>
      <p:sp>
        <p:nvSpPr>
          <p:cNvPr id="23" name="TextBox 22"/>
          <p:cNvSpPr txBox="1"/>
          <p:nvPr/>
        </p:nvSpPr>
        <p:spPr>
          <a:xfrm>
            <a:off x="2456384" y="2483447"/>
            <a:ext cx="1851211" cy="3785652"/>
          </a:xfrm>
          <a:prstGeom prst="rect">
            <a:avLst/>
          </a:prstGeom>
          <a:noFill/>
        </p:spPr>
        <p:txBody>
          <a:bodyPr wrap="square" rtlCol="0">
            <a:spAutoFit/>
          </a:bodyPr>
          <a:lstStyle/>
          <a:p>
            <a:r>
              <a:rPr lang="en-US" sz="1600" dirty="0" smtClean="0">
                <a:latin typeface="Times New Roman" panose="02020603050405020304" pitchFamily="18" charset="0"/>
              </a:rPr>
              <a:t>Multiplying the 3x3 EPP2022 velocity matrix (at right) by the time since 2020.00 (when NATRF2022 and ITRF2020 were identical) and adding the identity matrix yields a 3x3 matrix which will change ITRF2020 XYZs into NATRF2022 XYZs, both at “</a:t>
            </a:r>
            <a:r>
              <a:rPr lang="en-US" sz="1600" i="1" dirty="0" smtClean="0">
                <a:latin typeface="Times New Roman" panose="02020603050405020304" pitchFamily="18" charset="0"/>
              </a:rPr>
              <a:t>t</a:t>
            </a:r>
            <a:r>
              <a:rPr lang="en-US" sz="1600" dirty="0" smtClean="0">
                <a:latin typeface="Times New Roman" panose="02020603050405020304" pitchFamily="18" charset="0"/>
              </a:rPr>
              <a:t>”</a:t>
            </a:r>
            <a:endParaRPr lang="en-US" sz="1600" dirty="0">
              <a:latin typeface="Times New Roman" panose="02020603050405020304" pitchFamily="18" charset="0"/>
            </a:endParaRPr>
          </a:p>
        </p:txBody>
      </p:sp>
      <p:sp>
        <p:nvSpPr>
          <p:cNvPr id="24" name="TextBox 23"/>
          <p:cNvSpPr txBox="1"/>
          <p:nvPr/>
        </p:nvSpPr>
        <p:spPr>
          <a:xfrm>
            <a:off x="125020" y="2668113"/>
            <a:ext cx="2023269" cy="1754326"/>
          </a:xfrm>
          <a:prstGeom prst="rect">
            <a:avLst/>
          </a:prstGeom>
          <a:noFill/>
        </p:spPr>
        <p:txBody>
          <a:bodyPr wrap="square" rtlCol="0">
            <a:spAutoFit/>
          </a:bodyPr>
          <a:lstStyle/>
          <a:p>
            <a:r>
              <a:rPr lang="en-US" dirty="0" smtClean="0">
                <a:latin typeface="Times New Roman" panose="02020603050405020304" pitchFamily="18" charset="0"/>
              </a:rPr>
              <a:t>We end with XYZ values in NATRF2022, still at the same epoch “</a:t>
            </a:r>
            <a:r>
              <a:rPr lang="en-US" i="1" dirty="0" smtClean="0">
                <a:latin typeface="Times New Roman" panose="02020603050405020304" pitchFamily="18" charset="0"/>
              </a:rPr>
              <a:t>t</a:t>
            </a:r>
            <a:r>
              <a:rPr lang="en-US" dirty="0" smtClean="0">
                <a:latin typeface="Times New Roman" panose="02020603050405020304" pitchFamily="18" charset="0"/>
              </a:rPr>
              <a:t>” in which we started</a:t>
            </a:r>
            <a:endParaRPr lang="en-US" dirty="0">
              <a:latin typeface="Times New Roman" panose="02020603050405020304" pitchFamily="18" charset="0"/>
            </a:endParaRPr>
          </a:p>
        </p:txBody>
      </p:sp>
    </p:spTree>
    <p:extLst>
      <p:ext uri="{BB962C8B-B14F-4D97-AF65-F5344CB8AC3E}">
        <p14:creationId xmlns:p14="http://schemas.microsoft.com/office/powerpoint/2010/main" val="323070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1" nodeType="afterEffect">
                                  <p:stCondLst>
                                    <p:cond delay="0"/>
                                  </p:stCondLst>
                                  <p:childTnLst>
                                    <p:animClr clrSpc="rgb" dir="cw">
                                      <p:cBhvr override="childStyle">
                                        <p:cTn id="12" dur="250" autoRev="1" fill="remove"/>
                                        <p:tgtEl>
                                          <p:spTgt spid="2"/>
                                        </p:tgtEl>
                                        <p:attrNameLst>
                                          <p:attrName>style.color</p:attrName>
                                        </p:attrNameLst>
                                      </p:cBhvr>
                                      <p:to>
                                        <a:schemeClr val="bg1"/>
                                      </p:to>
                                    </p:animClr>
                                    <p:animClr clrSpc="rgb" dir="cw">
                                      <p:cBhvr>
                                        <p:cTn id="13" dur="250" autoRev="1" fill="remove"/>
                                        <p:tgtEl>
                                          <p:spTgt spid="2"/>
                                        </p:tgtEl>
                                        <p:attrNameLst>
                                          <p:attrName>fillcolor</p:attrName>
                                        </p:attrNameLst>
                                      </p:cBhvr>
                                      <p:to>
                                        <a:schemeClr val="bg1"/>
                                      </p:to>
                                    </p:animClr>
                                    <p:set>
                                      <p:cBhvr>
                                        <p:cTn id="14" dur="250" autoRev="1" fill="remove"/>
                                        <p:tgtEl>
                                          <p:spTgt spid="2"/>
                                        </p:tgtEl>
                                        <p:attrNameLst>
                                          <p:attrName>fill.type</p:attrName>
                                        </p:attrNameLst>
                                      </p:cBhvr>
                                      <p:to>
                                        <p:strVal val="solid"/>
                                      </p:to>
                                    </p:set>
                                    <p:set>
                                      <p:cBhvr>
                                        <p:cTn id="15" dur="250" autoRev="1" fill="remove"/>
                                        <p:tgtEl>
                                          <p:spTgt spid="2"/>
                                        </p:tgtEl>
                                        <p:attrNameLst>
                                          <p:attrName>fill.on</p:attrName>
                                        </p:attrNameLst>
                                      </p:cBhvr>
                                      <p:to>
                                        <p:strVal val="true"/>
                                      </p:to>
                                    </p:set>
                                  </p:childTnLst>
                                </p:cTn>
                              </p:par>
                            </p:childTnLst>
                          </p:cTn>
                        </p:par>
                        <p:par>
                          <p:cTn id="16" fill="hold">
                            <p:stCondLst>
                              <p:cond delay="1000"/>
                            </p:stCondLst>
                            <p:childTnLst>
                              <p:par>
                                <p:cTn id="17" presetID="27" presetClass="emph" presetSubtype="0" fill="remove" grpId="2" nodeType="afterEffect">
                                  <p:stCondLst>
                                    <p:cond delay="0"/>
                                  </p:stCondLst>
                                  <p:childTnLst>
                                    <p:animClr clrSpc="rgb" dir="cw">
                                      <p:cBhvr override="childStyle">
                                        <p:cTn id="18" dur="250" autoRev="1" fill="remove"/>
                                        <p:tgtEl>
                                          <p:spTgt spid="2"/>
                                        </p:tgtEl>
                                        <p:attrNameLst>
                                          <p:attrName>style.color</p:attrName>
                                        </p:attrNameLst>
                                      </p:cBhvr>
                                      <p:to>
                                        <a:schemeClr val="bg1"/>
                                      </p:to>
                                    </p:animClr>
                                    <p:animClr clrSpc="rgb" dir="cw">
                                      <p:cBhvr>
                                        <p:cTn id="19" dur="250" autoRev="1" fill="remove"/>
                                        <p:tgtEl>
                                          <p:spTgt spid="2"/>
                                        </p:tgtEl>
                                        <p:attrNameLst>
                                          <p:attrName>fillcolor</p:attrName>
                                        </p:attrNameLst>
                                      </p:cBhvr>
                                      <p:to>
                                        <a:schemeClr val="bg1"/>
                                      </p:to>
                                    </p:animClr>
                                    <p:set>
                                      <p:cBhvr>
                                        <p:cTn id="20" dur="250" autoRev="1" fill="remove"/>
                                        <p:tgtEl>
                                          <p:spTgt spid="2"/>
                                        </p:tgtEl>
                                        <p:attrNameLst>
                                          <p:attrName>fill.type</p:attrName>
                                        </p:attrNameLst>
                                      </p:cBhvr>
                                      <p:to>
                                        <p:strVal val="solid"/>
                                      </p:to>
                                    </p:set>
                                    <p:set>
                                      <p:cBhvr>
                                        <p:cTn id="21" dur="250" autoRev="1" fill="remove"/>
                                        <p:tgtEl>
                                          <p:spTgt spid="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2" grpId="0"/>
      <p:bldP spid="23" grpId="0"/>
      <p:bldP spid="2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690"/>
            <a:ext cx="8229600" cy="1143000"/>
          </a:xfrm>
        </p:spPr>
        <p:txBody>
          <a:bodyPr/>
          <a:lstStyle/>
          <a:p>
            <a:r>
              <a:rPr lang="en-US" sz="4000" b="1" dirty="0" smtClean="0"/>
              <a:t>Definitional Relationship</a:t>
            </a:r>
            <a:endParaRPr lang="en-US" sz="4000" b="1" dirty="0"/>
          </a:p>
        </p:txBody>
      </p:sp>
      <p:sp>
        <p:nvSpPr>
          <p:cNvPr id="3" name="Date Placeholder 2"/>
          <p:cNvSpPr>
            <a:spLocks noGrp="1"/>
          </p:cNvSpPr>
          <p:nvPr>
            <p:ph type="dt" sz="half" idx="10"/>
          </p:nvPr>
        </p:nvSpPr>
        <p:spPr/>
        <p:txBody>
          <a:bodyPr/>
          <a:lstStyle/>
          <a:p>
            <a:pPr>
              <a:defRPr/>
            </a:pPr>
            <a:r>
              <a:rPr lang="en-US" altLang="en-US" smtClean="0"/>
              <a:t>1/15/2021</a:t>
            </a:r>
            <a:endParaRPr lang="en-US" altLang="en-US" dirty="0"/>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pPr>
              <a:defRPr/>
            </a:pPr>
            <a:fld id="{23566EEE-DC84-4D1F-987F-3E776EDE92C0}" type="slidenum">
              <a:rPr lang="en-US" altLang="en-US" smtClean="0"/>
              <a:pPr>
                <a:defRPr/>
              </a:pPr>
              <a:t>109</a:t>
            </a:fld>
            <a:endParaRPr lang="en-US" altLang="en-US"/>
          </a:p>
        </p:txBody>
      </p:sp>
      <mc:AlternateContent xmlns:mc="http://schemas.openxmlformats.org/markup-compatibility/2006" xmlns:a14="http://schemas.microsoft.com/office/drawing/2010/main">
        <mc:Choice Requires="a14">
          <p:sp>
            <p:nvSpPr>
              <p:cNvPr id="20" name="Content Placeholder 2"/>
              <p:cNvSpPr txBox="1">
                <a:spLocks/>
              </p:cNvSpPr>
              <p:nvPr/>
            </p:nvSpPr>
            <p:spPr>
              <a:xfrm>
                <a:off x="0" y="1589757"/>
                <a:ext cx="9144000" cy="4766595"/>
              </a:xfrm>
              <a:prstGeom prst="rect">
                <a:avLst/>
              </a:prstGeom>
            </p:spPr>
            <p:txBody>
              <a:bodyPr lIns="0" tIns="0" rIns="0" bIns="0"/>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d>
                            <m:dPr>
                              <m:begChr m:val="["/>
                              <m:endChr m:val="]"/>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b="0" i="1" smtClean="0">
                                        <a:latin typeface="Cambria Math" panose="02040503050406030204" pitchFamily="18" charset="0"/>
                                      </a:rPr>
                                      <m:t>𝑋</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e>
                                </m:mr>
                                <m:mr>
                                  <m:e>
                                    <m:r>
                                      <a:rPr lang="en-US" sz="2000" b="0" i="1" smtClean="0">
                                        <a:latin typeface="Cambria Math" panose="02040503050406030204" pitchFamily="18" charset="0"/>
                                      </a:rPr>
                                      <m:t>𝑌</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e>
                                </m:mr>
                                <m:mr>
                                  <m:e>
                                    <m:r>
                                      <a:rPr lang="en-US" sz="2000" b="0" i="1" smtClean="0">
                                        <a:latin typeface="Cambria Math" panose="02040503050406030204" pitchFamily="18" charset="0"/>
                                      </a:rPr>
                                      <m:t>𝑍</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e>
                                </m:mr>
                              </m:m>
                            </m:e>
                          </m:d>
                        </m:e>
                        <m:sub>
                          <m:r>
                            <a:rPr lang="en-US" sz="2000" b="0" i="1" smtClean="0">
                              <a:latin typeface="Cambria Math" panose="02040503050406030204" pitchFamily="18" charset="0"/>
                            </a:rPr>
                            <m:t>𝑁𝐴𝑇𝑅𝐹</m:t>
                          </m:r>
                          <m:r>
                            <a:rPr lang="en-US" sz="2000" b="0" i="1" smtClean="0">
                              <a:latin typeface="Cambria Math" panose="02040503050406030204" pitchFamily="18" charset="0"/>
                            </a:rPr>
                            <m:t>2022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𝑅</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e>
                        <m:sub>
                          <m:r>
                            <a:rPr lang="en-US" sz="2000" b="0" i="1" smtClean="0">
                              <a:latin typeface="Cambria Math" panose="02040503050406030204" pitchFamily="18" charset="0"/>
                            </a:rPr>
                            <m:t>𝑁</m:t>
                          </m:r>
                          <m:r>
                            <a:rPr lang="en-US" sz="2000" b="0" i="1" smtClean="0">
                              <a:latin typeface="Cambria Math" panose="02040503050406030204" pitchFamily="18" charset="0"/>
                            </a:rPr>
                            <m:t>,</m:t>
                          </m:r>
                          <m:r>
                            <a:rPr lang="en-US" sz="2000" b="0" i="1" smtClean="0">
                              <a:latin typeface="Cambria Math" panose="02040503050406030204" pitchFamily="18" charset="0"/>
                            </a:rPr>
                            <m:t>𝐼</m:t>
                          </m:r>
                        </m:sub>
                      </m:sSub>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𝑋</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e>
                                </m:mr>
                                <m:mr>
                                  <m:e>
                                    <m:r>
                                      <a:rPr lang="en-US" sz="2000" i="1">
                                        <a:latin typeface="Cambria Math" panose="02040503050406030204" pitchFamily="18" charset="0"/>
                                      </a:rPr>
                                      <m:t>𝑌</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e>
                                </m:mr>
                                <m:mr>
                                  <m:e>
                                    <m:r>
                                      <a:rPr lang="en-US" sz="2000" i="1">
                                        <a:latin typeface="Cambria Math" panose="02040503050406030204" pitchFamily="18" charset="0"/>
                                      </a:rPr>
                                      <m:t>𝑍</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e>
                                </m:mr>
                              </m:m>
                            </m:e>
                          </m:d>
                        </m:e>
                        <m:sub>
                          <m:r>
                            <a:rPr lang="en-US" sz="2000" b="0" i="1" smtClean="0">
                              <a:latin typeface="Cambria Math" panose="02040503050406030204" pitchFamily="18" charset="0"/>
                            </a:rPr>
                            <m:t>𝐼𝑇𝑅𝐹</m:t>
                          </m:r>
                          <m:r>
                            <a:rPr lang="en-US" sz="2000" b="0" i="1" smtClean="0">
                              <a:latin typeface="Cambria Math" panose="02040503050406030204" pitchFamily="18" charset="0"/>
                            </a:rPr>
                            <m:t>2020</m:t>
                          </m:r>
                        </m:sub>
                      </m:sSub>
                    </m:oMath>
                  </m:oMathPara>
                </a14:m>
                <a:endParaRPr lang="en-US" sz="2000" dirty="0">
                  <a:latin typeface="Times New Roman" panose="02020603050405020304" pitchFamily="18" charset="0"/>
                </a:endParaRPr>
              </a:p>
            </p:txBody>
          </p:sp>
        </mc:Choice>
        <mc:Fallback xmlns="">
          <p:sp>
            <p:nvSpPr>
              <p:cNvPr id="20" name="Content Placeholder 2"/>
              <p:cNvSpPr txBox="1">
                <a:spLocks noRot="1" noChangeAspect="1" noMove="1" noResize="1" noEditPoints="1" noAdjustHandles="1" noChangeArrowheads="1" noChangeShapeType="1" noTextEdit="1"/>
              </p:cNvSpPr>
              <p:nvPr/>
            </p:nvSpPr>
            <p:spPr>
              <a:xfrm>
                <a:off x="0" y="1589757"/>
                <a:ext cx="9144000" cy="4766595"/>
              </a:xfrm>
              <a:prstGeom prst="rect">
                <a:avLst/>
              </a:prstGeom>
              <a:blipFill>
                <a:blip r:embed="rId2"/>
                <a:stretch>
                  <a:fillRect/>
                </a:stretch>
              </a:blipFill>
            </p:spPr>
            <p:txBody>
              <a:bodyPr/>
              <a:lstStyle/>
              <a:p>
                <a:r>
                  <a:rPr lang="en-US">
                    <a:noFill/>
                  </a:rPr>
                  <a:t> </a:t>
                </a:r>
              </a:p>
            </p:txBody>
          </p:sp>
        </mc:Fallback>
      </mc:AlternateContent>
      <p:sp>
        <p:nvSpPr>
          <p:cNvPr id="6" name="TextBox 5"/>
          <p:cNvSpPr txBox="1"/>
          <p:nvPr/>
        </p:nvSpPr>
        <p:spPr>
          <a:xfrm>
            <a:off x="6055148" y="3071569"/>
            <a:ext cx="2300630" cy="646331"/>
          </a:xfrm>
          <a:prstGeom prst="rect">
            <a:avLst/>
          </a:prstGeom>
          <a:noFill/>
        </p:spPr>
        <p:txBody>
          <a:bodyPr wrap="none" rtlCol="0">
            <a:spAutoFit/>
          </a:bodyPr>
          <a:lstStyle/>
          <a:p>
            <a:r>
              <a:rPr lang="en-US" dirty="0" smtClean="0">
                <a:latin typeface="Times New Roman" panose="02020603050405020304" pitchFamily="18" charset="0"/>
              </a:rPr>
              <a:t>OPUS does everything</a:t>
            </a:r>
          </a:p>
          <a:p>
            <a:r>
              <a:rPr lang="en-US" dirty="0">
                <a:latin typeface="Times New Roman" panose="02020603050405020304" pitchFamily="18" charset="0"/>
              </a:rPr>
              <a:t>i</a:t>
            </a:r>
            <a:r>
              <a:rPr lang="en-US" dirty="0" smtClean="0">
                <a:latin typeface="Times New Roman" panose="02020603050405020304" pitchFamily="18" charset="0"/>
              </a:rPr>
              <a:t>n ITRF2020 XYZ…</a:t>
            </a:r>
            <a:endParaRPr lang="en-US" dirty="0">
              <a:latin typeface="Times New Roman" panose="02020603050405020304" pitchFamily="18" charset="0"/>
            </a:endParaRPr>
          </a:p>
        </p:txBody>
      </p:sp>
      <p:sp>
        <p:nvSpPr>
          <p:cNvPr id="12" name="TextBox 11"/>
          <p:cNvSpPr txBox="1"/>
          <p:nvPr/>
        </p:nvSpPr>
        <p:spPr>
          <a:xfrm>
            <a:off x="3146053" y="3277989"/>
            <a:ext cx="2973891" cy="646331"/>
          </a:xfrm>
          <a:prstGeom prst="rect">
            <a:avLst/>
          </a:prstGeom>
          <a:noFill/>
        </p:spPr>
        <p:txBody>
          <a:bodyPr wrap="none" rtlCol="0">
            <a:spAutoFit/>
          </a:bodyPr>
          <a:lstStyle/>
          <a:p>
            <a:r>
              <a:rPr lang="en-US" dirty="0" smtClean="0">
                <a:latin typeface="Times New Roman" panose="02020603050405020304" pitchFamily="18" charset="0"/>
              </a:rPr>
              <a:t>A simple 3x3 matrix from </a:t>
            </a:r>
          </a:p>
          <a:p>
            <a:r>
              <a:rPr lang="en-US" dirty="0" smtClean="0">
                <a:latin typeface="Times New Roman" panose="02020603050405020304" pitchFamily="18" charset="0"/>
              </a:rPr>
              <a:t>EPP2022 (built into OPUS)…</a:t>
            </a:r>
            <a:endParaRPr lang="en-US" dirty="0">
              <a:latin typeface="Times New Roman" panose="02020603050405020304" pitchFamily="18" charset="0"/>
            </a:endParaRPr>
          </a:p>
        </p:txBody>
      </p:sp>
      <p:cxnSp>
        <p:nvCxnSpPr>
          <p:cNvPr id="8" name="Straight Arrow Connector 7"/>
          <p:cNvCxnSpPr/>
          <p:nvPr/>
        </p:nvCxnSpPr>
        <p:spPr>
          <a:xfrm flipV="1">
            <a:off x="4909930" y="2273090"/>
            <a:ext cx="3446" cy="10366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6181344" y="2668114"/>
            <a:ext cx="609600" cy="3933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842963" y="4076595"/>
            <a:ext cx="3967576" cy="1200329"/>
          </a:xfrm>
          <a:prstGeom prst="rect">
            <a:avLst/>
          </a:prstGeom>
          <a:noFill/>
        </p:spPr>
        <p:txBody>
          <a:bodyPr wrap="square" rtlCol="0">
            <a:spAutoFit/>
          </a:bodyPr>
          <a:lstStyle/>
          <a:p>
            <a:r>
              <a:rPr lang="en-US" dirty="0" smtClean="0">
                <a:latin typeface="Times New Roman" panose="02020603050405020304" pitchFamily="18" charset="0"/>
              </a:rPr>
              <a:t>And OPUS gives you coordinates in </a:t>
            </a:r>
            <a:br>
              <a:rPr lang="en-US" dirty="0" smtClean="0">
                <a:latin typeface="Times New Roman" panose="02020603050405020304" pitchFamily="18" charset="0"/>
              </a:rPr>
            </a:br>
            <a:r>
              <a:rPr lang="en-US" dirty="0" smtClean="0">
                <a:latin typeface="Times New Roman" panose="02020603050405020304" pitchFamily="18" charset="0"/>
              </a:rPr>
              <a:t>NATRF2022. Same epoch as ITRF2020.</a:t>
            </a:r>
          </a:p>
          <a:p>
            <a:endParaRPr lang="en-US" dirty="0">
              <a:latin typeface="Times New Roman" panose="02020603050405020304" pitchFamily="18" charset="0"/>
            </a:endParaRPr>
          </a:p>
          <a:p>
            <a:r>
              <a:rPr lang="en-US" dirty="0" smtClean="0">
                <a:latin typeface="Times New Roman" panose="02020603050405020304" pitchFamily="18" charset="0"/>
              </a:rPr>
              <a:t>Same goes for the other 3 frames.</a:t>
            </a:r>
            <a:endParaRPr lang="en-US" dirty="0">
              <a:latin typeface="Times New Roman" panose="02020603050405020304" pitchFamily="18" charset="0"/>
            </a:endParaRPr>
          </a:p>
        </p:txBody>
      </p:sp>
      <p:cxnSp>
        <p:nvCxnSpPr>
          <p:cNvPr id="26" name="Straight Arrow Connector 25"/>
          <p:cNvCxnSpPr/>
          <p:nvPr/>
        </p:nvCxnSpPr>
        <p:spPr>
          <a:xfrm flipV="1">
            <a:off x="2438798" y="2715209"/>
            <a:ext cx="457855" cy="12578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646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1" nodeType="afterEffect">
                                  <p:stCondLst>
                                    <p:cond delay="0"/>
                                  </p:stCondLst>
                                  <p:childTnLst>
                                    <p:animClr clrSpc="rgb" dir="cw">
                                      <p:cBhvr override="childStyle">
                                        <p:cTn id="12" dur="250" autoRev="1" fill="remove"/>
                                        <p:tgtEl>
                                          <p:spTgt spid="2"/>
                                        </p:tgtEl>
                                        <p:attrNameLst>
                                          <p:attrName>style.color</p:attrName>
                                        </p:attrNameLst>
                                      </p:cBhvr>
                                      <p:to>
                                        <a:schemeClr val="bg1"/>
                                      </p:to>
                                    </p:animClr>
                                    <p:animClr clrSpc="rgb" dir="cw">
                                      <p:cBhvr>
                                        <p:cTn id="13" dur="250" autoRev="1" fill="remove"/>
                                        <p:tgtEl>
                                          <p:spTgt spid="2"/>
                                        </p:tgtEl>
                                        <p:attrNameLst>
                                          <p:attrName>fillcolor</p:attrName>
                                        </p:attrNameLst>
                                      </p:cBhvr>
                                      <p:to>
                                        <a:schemeClr val="bg1"/>
                                      </p:to>
                                    </p:animClr>
                                    <p:set>
                                      <p:cBhvr>
                                        <p:cTn id="14" dur="250" autoRev="1" fill="remove"/>
                                        <p:tgtEl>
                                          <p:spTgt spid="2"/>
                                        </p:tgtEl>
                                        <p:attrNameLst>
                                          <p:attrName>fill.type</p:attrName>
                                        </p:attrNameLst>
                                      </p:cBhvr>
                                      <p:to>
                                        <p:strVal val="solid"/>
                                      </p:to>
                                    </p:set>
                                    <p:set>
                                      <p:cBhvr>
                                        <p:cTn id="15" dur="250" autoRev="1" fill="remove"/>
                                        <p:tgtEl>
                                          <p:spTgt spid="2"/>
                                        </p:tgtEl>
                                        <p:attrNameLst>
                                          <p:attrName>fill.on</p:attrName>
                                        </p:attrNameLst>
                                      </p:cBhvr>
                                      <p:to>
                                        <p:strVal val="true"/>
                                      </p:to>
                                    </p:set>
                                  </p:childTnLst>
                                </p:cTn>
                              </p:par>
                            </p:childTnLst>
                          </p:cTn>
                        </p:par>
                        <p:par>
                          <p:cTn id="16" fill="hold">
                            <p:stCondLst>
                              <p:cond delay="1000"/>
                            </p:stCondLst>
                            <p:childTnLst>
                              <p:par>
                                <p:cTn id="17" presetID="27" presetClass="emph" presetSubtype="0" fill="remove" grpId="2" nodeType="afterEffect">
                                  <p:stCondLst>
                                    <p:cond delay="0"/>
                                  </p:stCondLst>
                                  <p:childTnLst>
                                    <p:animClr clrSpc="rgb" dir="cw">
                                      <p:cBhvr override="childStyle">
                                        <p:cTn id="18" dur="250" autoRev="1" fill="remove"/>
                                        <p:tgtEl>
                                          <p:spTgt spid="2"/>
                                        </p:tgtEl>
                                        <p:attrNameLst>
                                          <p:attrName>style.color</p:attrName>
                                        </p:attrNameLst>
                                      </p:cBhvr>
                                      <p:to>
                                        <a:schemeClr val="bg1"/>
                                      </p:to>
                                    </p:animClr>
                                    <p:animClr clrSpc="rgb" dir="cw">
                                      <p:cBhvr>
                                        <p:cTn id="19" dur="250" autoRev="1" fill="remove"/>
                                        <p:tgtEl>
                                          <p:spTgt spid="2"/>
                                        </p:tgtEl>
                                        <p:attrNameLst>
                                          <p:attrName>fillcolor</p:attrName>
                                        </p:attrNameLst>
                                      </p:cBhvr>
                                      <p:to>
                                        <a:schemeClr val="bg1"/>
                                      </p:to>
                                    </p:animClr>
                                    <p:set>
                                      <p:cBhvr>
                                        <p:cTn id="20" dur="250" autoRev="1" fill="remove"/>
                                        <p:tgtEl>
                                          <p:spTgt spid="2"/>
                                        </p:tgtEl>
                                        <p:attrNameLst>
                                          <p:attrName>fill.type</p:attrName>
                                        </p:attrNameLst>
                                      </p:cBhvr>
                                      <p:to>
                                        <p:strVal val="solid"/>
                                      </p:to>
                                    </p:set>
                                    <p:set>
                                      <p:cBhvr>
                                        <p:cTn id="21" dur="250" autoRev="1" fill="remove"/>
                                        <p:tgtEl>
                                          <p:spTgt spid="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6" grpId="0"/>
      <p:bldP spid="12"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Geodetic Control Primer</a:t>
            </a:r>
            <a:endParaRPr lang="en-US" b="1" dirty="0"/>
          </a:p>
        </p:txBody>
      </p:sp>
      <p:sp>
        <p:nvSpPr>
          <p:cNvPr id="44" name="Oval 43"/>
          <p:cNvSpPr>
            <a:spLocks noChangeAspect="1"/>
          </p:cNvSpPr>
          <p:nvPr/>
        </p:nvSpPr>
        <p:spPr>
          <a:xfrm>
            <a:off x="2609088" y="3641344"/>
            <a:ext cx="168813" cy="168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7" name="TextBox 46"/>
          <p:cNvSpPr txBox="1">
            <a:spLocks noChangeAspect="1"/>
          </p:cNvSpPr>
          <p:nvPr/>
        </p:nvSpPr>
        <p:spPr>
          <a:xfrm>
            <a:off x="1151017" y="1474109"/>
            <a:ext cx="3580083" cy="400110"/>
          </a:xfrm>
          <a:prstGeom prst="rect">
            <a:avLst/>
          </a:prstGeom>
          <a:noFill/>
        </p:spPr>
        <p:txBody>
          <a:bodyPr wrap="none" rtlCol="0">
            <a:spAutoFit/>
          </a:bodyPr>
          <a:lstStyle/>
          <a:p>
            <a:r>
              <a:rPr lang="en-US" sz="2000" b="1" dirty="0" smtClean="0">
                <a:latin typeface="Times New Roman" panose="02020603050405020304" pitchFamily="18" charset="0"/>
              </a:rPr>
              <a:t>Find the coordinates of point A</a:t>
            </a:r>
            <a:endParaRPr lang="en-US" sz="2000" b="1" dirty="0">
              <a:latin typeface="Times New Roman" panose="02020603050405020304" pitchFamily="18" charset="0"/>
            </a:endParaRPr>
          </a:p>
        </p:txBody>
      </p:sp>
      <p:sp>
        <p:nvSpPr>
          <p:cNvPr id="48" name="TextBox 47"/>
          <p:cNvSpPr txBox="1"/>
          <p:nvPr/>
        </p:nvSpPr>
        <p:spPr>
          <a:xfrm>
            <a:off x="5671594" y="1585732"/>
            <a:ext cx="3275635" cy="3416320"/>
          </a:xfrm>
          <a:prstGeom prst="rect">
            <a:avLst/>
          </a:prstGeom>
          <a:noFill/>
        </p:spPr>
        <p:txBody>
          <a:bodyPr wrap="square" rtlCol="0">
            <a:spAutoFit/>
          </a:bodyPr>
          <a:lstStyle/>
          <a:p>
            <a:r>
              <a:rPr lang="en-US" dirty="0" smtClean="0">
                <a:latin typeface="Times New Roman" panose="02020603050405020304" pitchFamily="18" charset="0"/>
              </a:rPr>
              <a:t>But what if someone gave you enough other points with pre-determined coordinates?</a:t>
            </a:r>
          </a:p>
          <a:p>
            <a:endParaRPr lang="en-US" dirty="0">
              <a:latin typeface="Times New Roman" panose="02020603050405020304" pitchFamily="18" charset="0"/>
            </a:endParaRPr>
          </a:p>
          <a:p>
            <a:r>
              <a:rPr lang="en-US" dirty="0" smtClean="0">
                <a:latin typeface="Times New Roman" panose="02020603050405020304" pitchFamily="18" charset="0"/>
              </a:rPr>
              <a:t>With a little measuring and trigonometry, you could certainly determine the coordinates of point A!</a:t>
            </a:r>
          </a:p>
          <a:p>
            <a:endParaRPr lang="en-US" dirty="0">
              <a:latin typeface="Times New Roman" panose="02020603050405020304" pitchFamily="18" charset="0"/>
            </a:endParaRPr>
          </a:p>
          <a:p>
            <a:r>
              <a:rPr lang="en-US" dirty="0" smtClean="0">
                <a:latin typeface="Times New Roman" panose="02020603050405020304" pitchFamily="18" charset="0"/>
              </a:rPr>
              <a:t>These “</a:t>
            </a:r>
            <a:r>
              <a:rPr lang="en-US" dirty="0">
                <a:latin typeface="Times New Roman" panose="02020603050405020304" pitchFamily="18" charset="0"/>
              </a:rPr>
              <a:t>other points with pre-determined </a:t>
            </a:r>
            <a:r>
              <a:rPr lang="en-US" dirty="0" smtClean="0">
                <a:latin typeface="Times New Roman" panose="02020603050405020304" pitchFamily="18" charset="0"/>
              </a:rPr>
              <a:t>coordinates” are “</a:t>
            </a:r>
            <a:r>
              <a:rPr lang="en-US" b="1" dirty="0" smtClean="0">
                <a:solidFill>
                  <a:srgbClr val="FF0000"/>
                </a:solidFill>
                <a:latin typeface="Times New Roman" panose="02020603050405020304" pitchFamily="18" charset="0"/>
              </a:rPr>
              <a:t>geodetic control</a:t>
            </a:r>
            <a:r>
              <a:rPr lang="en-US" dirty="0" smtClean="0">
                <a:latin typeface="Times New Roman" panose="02020603050405020304" pitchFamily="18" charset="0"/>
              </a:rPr>
              <a:t>”</a:t>
            </a:r>
            <a:endParaRPr lang="en-US" dirty="0">
              <a:latin typeface="Times New Roman" panose="02020603050405020304" pitchFamily="18" charset="0"/>
            </a:endParaRPr>
          </a:p>
        </p:txBody>
      </p:sp>
      <p:sp>
        <p:nvSpPr>
          <p:cNvPr id="37" name="Oval 36"/>
          <p:cNvSpPr/>
          <p:nvPr/>
        </p:nvSpPr>
        <p:spPr>
          <a:xfrm>
            <a:off x="2609087" y="3641343"/>
            <a:ext cx="211016" cy="211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8" name="TextBox 37"/>
          <p:cNvSpPr txBox="1"/>
          <p:nvPr/>
        </p:nvSpPr>
        <p:spPr>
          <a:xfrm>
            <a:off x="2593640" y="3272010"/>
            <a:ext cx="351378" cy="369332"/>
          </a:xfrm>
          <a:prstGeom prst="rect">
            <a:avLst/>
          </a:prstGeom>
          <a:noFill/>
        </p:spPr>
        <p:txBody>
          <a:bodyPr wrap="none" rtlCol="0">
            <a:spAutoFit/>
          </a:bodyPr>
          <a:lstStyle/>
          <a:p>
            <a:r>
              <a:rPr lang="en-US" dirty="0" smtClean="0">
                <a:latin typeface="Times New Roman" panose="02020603050405020304" pitchFamily="18" charset="0"/>
              </a:rPr>
              <a:t>A</a:t>
            </a:r>
            <a:endParaRPr lang="en-US" dirty="0">
              <a:latin typeface="Times New Roman" panose="02020603050405020304" pitchFamily="18" charset="0"/>
            </a:endParaRPr>
          </a:p>
        </p:txBody>
      </p:sp>
      <p:grpSp>
        <p:nvGrpSpPr>
          <p:cNvPr id="39" name="Group 38"/>
          <p:cNvGrpSpPr/>
          <p:nvPr/>
        </p:nvGrpSpPr>
        <p:grpSpPr>
          <a:xfrm>
            <a:off x="3760224" y="4286950"/>
            <a:ext cx="1780967" cy="474840"/>
            <a:chOff x="3955206" y="4484154"/>
            <a:chExt cx="1780967" cy="474840"/>
          </a:xfrm>
        </p:grpSpPr>
        <p:sp>
          <p:nvSpPr>
            <p:cNvPr id="40" name="Oval 39"/>
            <p:cNvSpPr/>
            <p:nvPr/>
          </p:nvSpPr>
          <p:spPr>
            <a:xfrm>
              <a:off x="3955206" y="4747978"/>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1" name="TextBox 40"/>
            <p:cNvSpPr txBox="1"/>
            <p:nvPr/>
          </p:nvSpPr>
          <p:spPr>
            <a:xfrm>
              <a:off x="4060714" y="4484154"/>
              <a:ext cx="1675459" cy="369332"/>
            </a:xfrm>
            <a:prstGeom prst="rect">
              <a:avLst/>
            </a:prstGeom>
            <a:noFill/>
          </p:spPr>
          <p:txBody>
            <a:bodyPr wrap="none" rtlCol="0">
              <a:spAutoFit/>
            </a:bodyPr>
            <a:lstStyle/>
            <a:p>
              <a:r>
                <a:rPr lang="en-US" dirty="0" smtClean="0">
                  <a:latin typeface="Times New Roman" panose="02020603050405020304" pitchFamily="18" charset="0"/>
                </a:rPr>
                <a:t>B (x=3.1,y=1.4)</a:t>
              </a:r>
              <a:endParaRPr lang="en-US" dirty="0">
                <a:latin typeface="Times New Roman" panose="02020603050405020304" pitchFamily="18" charset="0"/>
              </a:endParaRPr>
            </a:p>
          </p:txBody>
        </p:sp>
      </p:grpSp>
      <p:grpSp>
        <p:nvGrpSpPr>
          <p:cNvPr id="42" name="Group 41"/>
          <p:cNvGrpSpPr/>
          <p:nvPr/>
        </p:nvGrpSpPr>
        <p:grpSpPr>
          <a:xfrm>
            <a:off x="3535242" y="2323056"/>
            <a:ext cx="1780967" cy="444507"/>
            <a:chOff x="3416253" y="2265968"/>
            <a:chExt cx="1780967" cy="444507"/>
          </a:xfrm>
        </p:grpSpPr>
        <p:sp>
          <p:nvSpPr>
            <p:cNvPr id="43" name="Oval 42"/>
            <p:cNvSpPr/>
            <p:nvPr/>
          </p:nvSpPr>
          <p:spPr>
            <a:xfrm>
              <a:off x="3416253" y="2499459"/>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6" name="TextBox 45"/>
            <p:cNvSpPr txBox="1"/>
            <p:nvPr/>
          </p:nvSpPr>
          <p:spPr>
            <a:xfrm>
              <a:off x="3521761" y="2265968"/>
              <a:ext cx="1675459" cy="369332"/>
            </a:xfrm>
            <a:prstGeom prst="rect">
              <a:avLst/>
            </a:prstGeom>
            <a:noFill/>
          </p:spPr>
          <p:txBody>
            <a:bodyPr wrap="none" rtlCol="0">
              <a:spAutoFit/>
            </a:bodyPr>
            <a:lstStyle/>
            <a:p>
              <a:r>
                <a:rPr lang="en-US" dirty="0" smtClean="0">
                  <a:latin typeface="Times New Roman" panose="02020603050405020304" pitchFamily="18" charset="0"/>
                </a:rPr>
                <a:t>C (x=2.7,y=3.9)</a:t>
              </a:r>
              <a:endParaRPr lang="en-US" dirty="0">
                <a:latin typeface="Times New Roman" panose="02020603050405020304" pitchFamily="18" charset="0"/>
              </a:endParaRPr>
            </a:p>
          </p:txBody>
        </p:sp>
      </p:grpSp>
      <p:grpSp>
        <p:nvGrpSpPr>
          <p:cNvPr id="49" name="Group 48"/>
          <p:cNvGrpSpPr/>
          <p:nvPr/>
        </p:nvGrpSpPr>
        <p:grpSpPr>
          <a:xfrm>
            <a:off x="1851935" y="4821446"/>
            <a:ext cx="1816690" cy="451951"/>
            <a:chOff x="1686220" y="4958994"/>
            <a:chExt cx="1816690" cy="451951"/>
          </a:xfrm>
        </p:grpSpPr>
        <p:sp>
          <p:nvSpPr>
            <p:cNvPr id="50" name="Oval 49"/>
            <p:cNvSpPr/>
            <p:nvPr/>
          </p:nvSpPr>
          <p:spPr>
            <a:xfrm>
              <a:off x="1686220" y="5199929"/>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1" name="TextBox 50"/>
            <p:cNvSpPr txBox="1"/>
            <p:nvPr/>
          </p:nvSpPr>
          <p:spPr>
            <a:xfrm>
              <a:off x="1814627" y="4958994"/>
              <a:ext cx="1688283" cy="369332"/>
            </a:xfrm>
            <a:prstGeom prst="rect">
              <a:avLst/>
            </a:prstGeom>
            <a:noFill/>
          </p:spPr>
          <p:txBody>
            <a:bodyPr wrap="none" rtlCol="0">
              <a:spAutoFit/>
            </a:bodyPr>
            <a:lstStyle/>
            <a:p>
              <a:r>
                <a:rPr lang="en-US" dirty="0" smtClean="0">
                  <a:latin typeface="Times New Roman" panose="02020603050405020304" pitchFamily="18" charset="0"/>
                </a:rPr>
                <a:t>D (x=0.8,y=0.9)</a:t>
              </a:r>
              <a:endParaRPr lang="en-US" dirty="0">
                <a:latin typeface="Times New Roman" panose="02020603050405020304" pitchFamily="18" charset="0"/>
              </a:endParaRPr>
            </a:p>
          </p:txBody>
        </p:sp>
      </p:grpSp>
      <p:cxnSp>
        <p:nvCxnSpPr>
          <p:cNvPr id="52" name="Straight Arrow Connector 51"/>
          <p:cNvCxnSpPr>
            <a:stCxn id="37" idx="3"/>
          </p:cNvCxnSpPr>
          <p:nvPr/>
        </p:nvCxnSpPr>
        <p:spPr>
          <a:xfrm flipH="1">
            <a:off x="2041850" y="3821456"/>
            <a:ext cx="598140" cy="1225966"/>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7" idx="5"/>
            <a:endCxn id="40" idx="1"/>
          </p:cNvCxnSpPr>
          <p:nvPr/>
        </p:nvCxnSpPr>
        <p:spPr>
          <a:xfrm>
            <a:off x="2789200" y="3821456"/>
            <a:ext cx="1001927" cy="760221"/>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37" idx="7"/>
          </p:cNvCxnSpPr>
          <p:nvPr/>
        </p:nvCxnSpPr>
        <p:spPr>
          <a:xfrm flipV="1">
            <a:off x="2789200" y="2766187"/>
            <a:ext cx="766954" cy="906059"/>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11</a:t>
            </a:fld>
            <a:endParaRPr lang="en-US" altLang="en-US"/>
          </a:p>
        </p:txBody>
      </p:sp>
    </p:spTree>
    <p:extLst>
      <p:ext uri="{BB962C8B-B14F-4D97-AF65-F5344CB8AC3E}">
        <p14:creationId xmlns:p14="http://schemas.microsoft.com/office/powerpoint/2010/main" val="130453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500"/>
                                        <p:tgtEl>
                                          <p:spTgt spid="52"/>
                                        </p:tgtEl>
                                      </p:cBhvr>
                                    </p:animEffect>
                                  </p:childTnLst>
                                </p:cTn>
                              </p:par>
                              <p:par>
                                <p:cTn id="12" presetID="22" presetClass="entr" presetSubtype="4"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down)">
                                      <p:cBhvr>
                                        <p:cTn id="14" dur="500"/>
                                        <p:tgtEl>
                                          <p:spTgt spid="53"/>
                                        </p:tgtEl>
                                      </p:cBhvr>
                                    </p:animEffect>
                                  </p:childTnLst>
                                </p:cTn>
                              </p:par>
                              <p:par>
                                <p:cTn id="15" presetID="22" presetClass="entr" presetSubtype="1"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up)">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Interesting factoids…</a:t>
            </a:r>
            <a:endParaRPr lang="en-US" sz="4000" b="1"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dirty="0"/>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110</a:t>
            </a:fld>
            <a:endParaRPr lang="en-US" dirty="0"/>
          </a:p>
        </p:txBody>
      </p:sp>
      <p:graphicFrame>
        <p:nvGraphicFramePr>
          <p:cNvPr id="10" name="Table 9"/>
          <p:cNvGraphicFramePr>
            <a:graphicFrameLocks noGrp="1"/>
          </p:cNvGraphicFramePr>
          <p:nvPr>
            <p:extLst/>
          </p:nvPr>
        </p:nvGraphicFramePr>
        <p:xfrm>
          <a:off x="831270" y="1496290"/>
          <a:ext cx="7730839" cy="5431906"/>
        </p:xfrm>
        <a:graphic>
          <a:graphicData uri="http://schemas.openxmlformats.org/drawingml/2006/table">
            <a:tbl>
              <a:tblPr firstRow="1" bandRow="1">
                <a:tableStyleId>{2D5ABB26-0587-4C30-8999-92F81FD0307C}</a:tableStyleId>
              </a:tblPr>
              <a:tblGrid>
                <a:gridCol w="4046354">
                  <a:extLst>
                    <a:ext uri="{9D8B030D-6E8A-4147-A177-3AD203B41FA5}">
                      <a16:colId xmlns:a16="http://schemas.microsoft.com/office/drawing/2014/main" val="2685227447"/>
                    </a:ext>
                  </a:extLst>
                </a:gridCol>
                <a:gridCol w="3684485">
                  <a:extLst>
                    <a:ext uri="{9D8B030D-6E8A-4147-A177-3AD203B41FA5}">
                      <a16:colId xmlns:a16="http://schemas.microsoft.com/office/drawing/2014/main" val="1905700513"/>
                    </a:ext>
                  </a:extLst>
                </a:gridCol>
              </a:tblGrid>
              <a:tr h="1891146">
                <a:tc>
                  <a:txBody>
                    <a:bodyPr/>
                    <a:lstStyle/>
                    <a:p>
                      <a:pPr marL="0" marR="0" lvl="0" indent="0" algn="l" defTabSz="457200" rtl="0" eaLnBrk="1" fontAlgn="auto" latinLnBrk="0" hangingPunct="1">
                        <a:lnSpc>
                          <a:spcPts val="2500"/>
                        </a:lnSpc>
                        <a:spcBef>
                          <a:spcPts val="0"/>
                        </a:spcBef>
                        <a:spcAft>
                          <a:spcPts val="0"/>
                        </a:spcAft>
                        <a:buClrTx/>
                        <a:buSzTx/>
                        <a:buFontTx/>
                        <a:buNone/>
                        <a:tabLst/>
                        <a:defRPr/>
                      </a:pPr>
                      <a:r>
                        <a:rPr lang="en-US" dirty="0" smtClean="0">
                          <a:latin typeface="Times New Roman" panose="02020603050405020304" pitchFamily="18" charset="0"/>
                          <a:cs typeface="Times New Roman" panose="02020603050405020304" pitchFamily="18" charset="0"/>
                        </a:rPr>
                        <a:t>If t=2020.00, by definition, this is true:</a:t>
                      </a:r>
                    </a:p>
                    <a:p>
                      <a:pPr marL="0" marR="0" lvl="0" indent="0" algn="l" defTabSz="457200" rtl="0" eaLnBrk="1" fontAlgn="auto" latinLnBrk="0" hangingPunct="1">
                        <a:lnSpc>
                          <a:spcPts val="2500"/>
                        </a:lnSpc>
                        <a:spcBef>
                          <a:spcPts val="0"/>
                        </a:spcBef>
                        <a:spcAft>
                          <a:spcPts val="0"/>
                        </a:spcAft>
                        <a:buClrTx/>
                        <a:buSzTx/>
                        <a:buFontTx/>
                        <a:buNone/>
                        <a:tabLst/>
                        <a:defRPr/>
                      </a:pPr>
                      <a:r>
                        <a:rPr lang="en-US" dirty="0" smtClean="0">
                          <a:latin typeface="Times New Roman" panose="02020603050405020304" pitchFamily="18" charset="0"/>
                          <a:cs typeface="Times New Roman" panose="02020603050405020304" pitchFamily="18" charset="0"/>
                        </a:rPr>
                        <a:t>X(t)</a:t>
                      </a:r>
                      <a:r>
                        <a:rPr lang="en-US" baseline="-25000" dirty="0" smtClean="0">
                          <a:latin typeface="Times New Roman" panose="02020603050405020304" pitchFamily="18" charset="0"/>
                          <a:cs typeface="Times New Roman" panose="02020603050405020304" pitchFamily="18" charset="0"/>
                        </a:rPr>
                        <a:t>NATRF2022</a:t>
                      </a:r>
                      <a:r>
                        <a:rPr lang="en-US" dirty="0" smtClean="0">
                          <a:latin typeface="Times New Roman" panose="02020603050405020304" pitchFamily="18" charset="0"/>
                          <a:cs typeface="Times New Roman" panose="02020603050405020304" pitchFamily="18" charset="0"/>
                        </a:rPr>
                        <a:t> = X(t)</a:t>
                      </a:r>
                      <a:r>
                        <a:rPr lang="en-US" baseline="-25000" dirty="0" smtClean="0">
                          <a:latin typeface="Times New Roman" panose="02020603050405020304" pitchFamily="18" charset="0"/>
                          <a:cs typeface="Times New Roman" panose="02020603050405020304" pitchFamily="18" charset="0"/>
                        </a:rPr>
                        <a:t>ITRF2020</a:t>
                      </a:r>
                    </a:p>
                    <a:p>
                      <a:pPr marL="0" marR="0" lvl="0" indent="0" algn="l" defTabSz="457200" rtl="0" eaLnBrk="1" fontAlgn="auto" latinLnBrk="0" hangingPunct="1">
                        <a:lnSpc>
                          <a:spcPts val="2500"/>
                        </a:lnSpc>
                        <a:spcBef>
                          <a:spcPts val="0"/>
                        </a:spcBef>
                        <a:spcAft>
                          <a:spcPts val="0"/>
                        </a:spcAft>
                        <a:buClrTx/>
                        <a:buSzTx/>
                        <a:buFontTx/>
                        <a:buNone/>
                        <a:tabLst/>
                        <a:defRPr/>
                      </a:pPr>
                      <a:r>
                        <a:rPr lang="en-US" dirty="0" smtClean="0">
                          <a:latin typeface="Times New Roman" panose="02020603050405020304" pitchFamily="18" charset="0"/>
                          <a:cs typeface="Times New Roman" panose="02020603050405020304" pitchFamily="18" charset="0"/>
                        </a:rPr>
                        <a:t>Y(t)</a:t>
                      </a:r>
                      <a:r>
                        <a:rPr lang="en-US" baseline="-25000" dirty="0" smtClean="0">
                          <a:latin typeface="Times New Roman" panose="02020603050405020304" pitchFamily="18" charset="0"/>
                          <a:cs typeface="Times New Roman" panose="02020603050405020304" pitchFamily="18" charset="0"/>
                        </a:rPr>
                        <a:t>NATRF2022</a:t>
                      </a:r>
                      <a:r>
                        <a:rPr lang="en-US" dirty="0" smtClean="0">
                          <a:latin typeface="Times New Roman" panose="02020603050405020304" pitchFamily="18" charset="0"/>
                          <a:cs typeface="Times New Roman" panose="02020603050405020304" pitchFamily="18" charset="0"/>
                        </a:rPr>
                        <a:t> = Y(t)</a:t>
                      </a:r>
                      <a:r>
                        <a:rPr lang="en-US" baseline="-25000" dirty="0" smtClean="0">
                          <a:latin typeface="Times New Roman" panose="02020603050405020304" pitchFamily="18" charset="0"/>
                          <a:cs typeface="Times New Roman" panose="02020603050405020304" pitchFamily="18" charset="0"/>
                        </a:rPr>
                        <a:t>ITRF2020</a:t>
                      </a:r>
                      <a:br>
                        <a:rPr lang="en-US" baseline="-25000"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Z(t)</a:t>
                      </a:r>
                      <a:r>
                        <a:rPr lang="en-US" baseline="-25000" dirty="0" smtClean="0">
                          <a:latin typeface="Times New Roman" panose="02020603050405020304" pitchFamily="18" charset="0"/>
                          <a:cs typeface="Times New Roman" panose="02020603050405020304" pitchFamily="18" charset="0"/>
                        </a:rPr>
                        <a:t>NATRF2022</a:t>
                      </a:r>
                      <a:r>
                        <a:rPr lang="en-US" dirty="0" smtClean="0">
                          <a:latin typeface="Times New Roman" panose="02020603050405020304" pitchFamily="18" charset="0"/>
                          <a:cs typeface="Times New Roman" panose="02020603050405020304" pitchFamily="18" charset="0"/>
                        </a:rPr>
                        <a:t> = Z(t)</a:t>
                      </a:r>
                      <a:r>
                        <a:rPr lang="en-US" baseline="-25000" dirty="0" smtClean="0">
                          <a:latin typeface="Times New Roman" panose="02020603050405020304" pitchFamily="18" charset="0"/>
                          <a:cs typeface="Times New Roman" panose="02020603050405020304" pitchFamily="18" charset="0"/>
                        </a:rPr>
                        <a:t>ITRF2020</a:t>
                      </a:r>
                      <a:endParaRPr lang="en-US" dirty="0"/>
                    </a:p>
                  </a:txBody>
                  <a:tcP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nSpc>
                          <a:spcPts val="2500"/>
                        </a:lnSpc>
                      </a:pPr>
                      <a:r>
                        <a:rPr lang="en-US" dirty="0" smtClean="0">
                          <a:latin typeface="Times New Roman" panose="02020603050405020304" pitchFamily="18" charset="0"/>
                          <a:cs typeface="Times New Roman" panose="02020603050405020304" pitchFamily="18" charset="0"/>
                        </a:rPr>
                        <a:t>Which means that if t=2020.00, </a:t>
                      </a:r>
                    </a:p>
                    <a:p>
                      <a:pPr>
                        <a:lnSpc>
                          <a:spcPts val="2500"/>
                        </a:lnSpc>
                      </a:pPr>
                      <a:r>
                        <a:rPr lang="en-US" dirty="0" smtClean="0">
                          <a:latin typeface="Times New Roman" panose="02020603050405020304" pitchFamily="18" charset="0"/>
                          <a:cs typeface="Times New Roman" panose="02020603050405020304" pitchFamily="18" charset="0"/>
                        </a:rPr>
                        <a:t>by definition, this is also true: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Symbol" panose="05050102010706020507" pitchFamily="18" charset="2"/>
                          <a:ea typeface="MS PGothic" pitchFamily="34" charset="-128"/>
                          <a:cs typeface="+mn-cs"/>
                        </a:rPr>
                        <a:t>f</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(t)</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S PGothic" pitchFamily="34" charset="-128"/>
                          <a:cs typeface="+mn-cs"/>
                        </a:rPr>
                        <a:t>NATRF2022</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 = </a:t>
                      </a:r>
                      <a:r>
                        <a:rPr kumimoji="0" lang="en-US" sz="1800" b="0" i="0" u="none" strike="noStrike" kern="1200" cap="none" spc="0" normalizeH="0" baseline="0" noProof="0" dirty="0" smtClean="0">
                          <a:ln>
                            <a:noFill/>
                          </a:ln>
                          <a:solidFill>
                            <a:prstClr val="black"/>
                          </a:solidFill>
                          <a:effectLst/>
                          <a:uLnTx/>
                          <a:uFillTx/>
                          <a:latin typeface="Symbol" panose="05050102010706020507" pitchFamily="18" charset="2"/>
                          <a:ea typeface="MS PGothic" pitchFamily="34" charset="-128"/>
                          <a:cs typeface="+mn-cs"/>
                        </a:rPr>
                        <a:t>f</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(t)</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S PGothic" pitchFamily="34" charset="-128"/>
                          <a:cs typeface="+mn-cs"/>
                        </a:rPr>
                        <a:t>ITRF2020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Symbol" panose="05050102010706020507" pitchFamily="18" charset="2"/>
                          <a:ea typeface="MS PGothic" pitchFamily="34" charset="-128"/>
                          <a:cs typeface="+mn-cs"/>
                        </a:rPr>
                        <a:t>l</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(t)</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S PGothic" pitchFamily="34" charset="-128"/>
                          <a:cs typeface="+mn-cs"/>
                        </a:rPr>
                        <a:t>NATRF2022</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 = </a:t>
                      </a:r>
                      <a:r>
                        <a:rPr kumimoji="0" lang="en-US" sz="1800" b="0" i="0" u="none" strike="noStrike" kern="1200" cap="none" spc="0" normalizeH="0" baseline="0" noProof="0" dirty="0" smtClean="0">
                          <a:ln>
                            <a:noFill/>
                          </a:ln>
                          <a:solidFill>
                            <a:prstClr val="black"/>
                          </a:solidFill>
                          <a:effectLst/>
                          <a:uLnTx/>
                          <a:uFillTx/>
                          <a:latin typeface="Symbol" panose="05050102010706020507" pitchFamily="18" charset="2"/>
                          <a:ea typeface="MS PGothic" pitchFamily="34" charset="-128"/>
                          <a:cs typeface="+mn-cs"/>
                        </a:rPr>
                        <a:t>l</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(t)</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S PGothic" pitchFamily="34" charset="-128"/>
                          <a:cs typeface="+mn-cs"/>
                        </a:rPr>
                        <a:t>ITRF2020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h(t)</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S PGothic" pitchFamily="34" charset="-128"/>
                          <a:cs typeface="+mn-cs"/>
                        </a:rPr>
                        <a:t>NATRF2022</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mn-cs"/>
                        </a:rPr>
                        <a:t> = h(t)</a:t>
                      </a:r>
                      <a:r>
                        <a:rPr kumimoji="0" lang="en-US" sz="1800" b="0" i="0" u="none" strike="noStrike" kern="1200" cap="none" spc="0" normalizeH="0" baseline="-25000" noProof="0" dirty="0" smtClean="0">
                          <a:ln>
                            <a:noFill/>
                          </a:ln>
                          <a:solidFill>
                            <a:prstClr val="black"/>
                          </a:solidFill>
                          <a:effectLst/>
                          <a:uLnTx/>
                          <a:uFillTx/>
                          <a:latin typeface="Times New Roman" panose="02020603050405020304" pitchFamily="18" charset="0"/>
                          <a:ea typeface="MS PGothic" pitchFamily="34" charset="-128"/>
                          <a:cs typeface="+mn-cs"/>
                        </a:rPr>
                        <a:t>ITRF2020</a:t>
                      </a:r>
                      <a:endPar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S PGothic" pitchFamily="34" charset="-128"/>
                        <a:cs typeface="+mn-cs"/>
                      </a:endParaRPr>
                    </a:p>
                  </a:txBody>
                  <a:tcP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410125"/>
                  </a:ext>
                </a:extLst>
              </a:tr>
              <a:tr h="370840">
                <a:tc>
                  <a:txBody>
                    <a:bodyPr/>
                    <a:lstStyle/>
                    <a:p>
                      <a:pPr>
                        <a:lnSpc>
                          <a:spcPts val="2500"/>
                        </a:lnSpc>
                      </a:pPr>
                      <a:r>
                        <a:rPr lang="en-US" dirty="0" smtClean="0">
                          <a:latin typeface="Times New Roman" panose="02020603050405020304" pitchFamily="18" charset="0"/>
                          <a:cs typeface="Times New Roman" panose="02020603050405020304" pitchFamily="18" charset="0"/>
                        </a:rPr>
                        <a:t>And while, if t ≠ 2020.00,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this is generally true:</a:t>
                      </a:r>
                    </a:p>
                    <a:p>
                      <a:pPr lvl="0" defTabSz="457200" fontAlgn="auto">
                        <a:lnSpc>
                          <a:spcPts val="2500"/>
                        </a:lnSpc>
                        <a:spcBef>
                          <a:spcPts val="0"/>
                        </a:spcBef>
                        <a:spcAft>
                          <a:spcPts val="0"/>
                        </a:spcAft>
                        <a:defRPr/>
                      </a:pPr>
                      <a:r>
                        <a:rPr lang="en-US" dirty="0" smtClean="0">
                          <a:latin typeface="Times New Roman" panose="02020603050405020304" pitchFamily="18" charset="0"/>
                          <a:cs typeface="Times New Roman" panose="02020603050405020304" pitchFamily="18" charset="0"/>
                        </a:rPr>
                        <a:t>X(t)</a:t>
                      </a:r>
                      <a:r>
                        <a:rPr lang="en-US" baseline="-25000" dirty="0" smtClean="0">
                          <a:latin typeface="Times New Roman" panose="02020603050405020304" pitchFamily="18" charset="0"/>
                          <a:cs typeface="Times New Roman" panose="02020603050405020304" pitchFamily="18" charset="0"/>
                        </a:rPr>
                        <a:t>NATRF2022</a:t>
                      </a:r>
                      <a:r>
                        <a:rPr lang="en-US" dirty="0" smtClean="0">
                          <a:latin typeface="Times New Roman" panose="02020603050405020304" pitchFamily="18" charset="0"/>
                          <a:cs typeface="Times New Roman" panose="02020603050405020304" pitchFamily="18" charset="0"/>
                        </a:rPr>
                        <a:t> ≠ X(t)</a:t>
                      </a:r>
                      <a:r>
                        <a:rPr lang="en-US" baseline="-25000" dirty="0" smtClean="0">
                          <a:latin typeface="Times New Roman" panose="02020603050405020304" pitchFamily="18" charset="0"/>
                          <a:cs typeface="Times New Roman" panose="02020603050405020304" pitchFamily="18" charset="0"/>
                        </a:rPr>
                        <a:t>ITRF2020</a:t>
                      </a:r>
                    </a:p>
                    <a:p>
                      <a:pPr lvl="0" defTabSz="457200" fontAlgn="auto">
                        <a:lnSpc>
                          <a:spcPts val="2500"/>
                        </a:lnSpc>
                        <a:spcBef>
                          <a:spcPts val="0"/>
                        </a:spcBef>
                        <a:spcAft>
                          <a:spcPts val="0"/>
                        </a:spcAft>
                        <a:defRPr/>
                      </a:pPr>
                      <a:r>
                        <a:rPr lang="en-US" dirty="0" smtClean="0">
                          <a:latin typeface="Times New Roman" panose="02020603050405020304" pitchFamily="18" charset="0"/>
                          <a:cs typeface="Times New Roman" panose="02020603050405020304" pitchFamily="18" charset="0"/>
                        </a:rPr>
                        <a:t>Y(t)</a:t>
                      </a:r>
                      <a:r>
                        <a:rPr lang="en-US" baseline="-25000" dirty="0" smtClean="0">
                          <a:latin typeface="Times New Roman" panose="02020603050405020304" pitchFamily="18" charset="0"/>
                          <a:cs typeface="Times New Roman" panose="02020603050405020304" pitchFamily="18" charset="0"/>
                        </a:rPr>
                        <a:t>NATRF2022</a:t>
                      </a:r>
                      <a:r>
                        <a:rPr lang="en-US" dirty="0" smtClean="0">
                          <a:latin typeface="Times New Roman" panose="02020603050405020304" pitchFamily="18" charset="0"/>
                          <a:cs typeface="Times New Roman" panose="02020603050405020304" pitchFamily="18" charset="0"/>
                        </a:rPr>
                        <a:t> ≠ Y(t)</a:t>
                      </a:r>
                      <a:r>
                        <a:rPr lang="en-US" baseline="-25000" dirty="0" smtClean="0">
                          <a:latin typeface="Times New Roman" panose="02020603050405020304" pitchFamily="18" charset="0"/>
                          <a:cs typeface="Times New Roman" panose="02020603050405020304" pitchFamily="18" charset="0"/>
                        </a:rPr>
                        <a:t>ITRF2020</a:t>
                      </a:r>
                    </a:p>
                    <a:p>
                      <a:pPr lvl="0" defTabSz="457200" fontAlgn="auto">
                        <a:lnSpc>
                          <a:spcPts val="2500"/>
                        </a:lnSpc>
                        <a:spcBef>
                          <a:spcPts val="0"/>
                        </a:spcBef>
                        <a:spcAft>
                          <a:spcPts val="0"/>
                        </a:spcAft>
                        <a:defRPr/>
                      </a:pPr>
                      <a:r>
                        <a:rPr lang="en-US" dirty="0" smtClean="0">
                          <a:latin typeface="Times New Roman" panose="02020603050405020304" pitchFamily="18" charset="0"/>
                          <a:cs typeface="Times New Roman" panose="02020603050405020304" pitchFamily="18" charset="0"/>
                        </a:rPr>
                        <a:t>Z(t)</a:t>
                      </a:r>
                      <a:r>
                        <a:rPr lang="en-US" baseline="-25000" dirty="0" smtClean="0">
                          <a:latin typeface="Times New Roman" panose="02020603050405020304" pitchFamily="18" charset="0"/>
                          <a:cs typeface="Times New Roman" panose="02020603050405020304" pitchFamily="18" charset="0"/>
                        </a:rPr>
                        <a:t>NATRF2022</a:t>
                      </a:r>
                      <a:r>
                        <a:rPr lang="en-US" dirty="0" smtClean="0">
                          <a:latin typeface="Times New Roman" panose="02020603050405020304" pitchFamily="18" charset="0"/>
                          <a:cs typeface="Times New Roman" panose="02020603050405020304" pitchFamily="18" charset="0"/>
                        </a:rPr>
                        <a:t> ≠ Z(t)</a:t>
                      </a:r>
                      <a:r>
                        <a:rPr lang="en-US" baseline="-25000" dirty="0" smtClean="0">
                          <a:latin typeface="Times New Roman" panose="02020603050405020304" pitchFamily="18" charset="0"/>
                          <a:cs typeface="Times New Roman" panose="02020603050405020304" pitchFamily="18" charset="0"/>
                        </a:rPr>
                        <a:t>ITRF2020</a:t>
                      </a:r>
                    </a:p>
                    <a:p>
                      <a:endParaRPr lang="en-US" dirty="0"/>
                    </a:p>
                  </a:txBody>
                  <a:tcP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nSpc>
                          <a:spcPts val="2500"/>
                        </a:lnSpc>
                      </a:pPr>
                      <a:r>
                        <a:rPr lang="en-US" dirty="0" smtClean="0">
                          <a:latin typeface="Times New Roman" panose="02020603050405020304" pitchFamily="18" charset="0"/>
                          <a:cs typeface="Times New Roman" panose="02020603050405020304" pitchFamily="18" charset="0"/>
                        </a:rPr>
                        <a:t>Which means that if t ≠ 2020.00, </a:t>
                      </a:r>
                    </a:p>
                    <a:p>
                      <a:pPr marL="0" marR="0" lvl="0" indent="0" algn="l" defTabSz="457200" rtl="0" eaLnBrk="1" fontAlgn="auto" latinLnBrk="0" hangingPunct="1">
                        <a:lnSpc>
                          <a:spcPts val="2500"/>
                        </a:lnSpc>
                        <a:spcBef>
                          <a:spcPts val="0"/>
                        </a:spcBef>
                        <a:spcAft>
                          <a:spcPts val="0"/>
                        </a:spcAft>
                        <a:buClrTx/>
                        <a:buSzTx/>
                        <a:buFontTx/>
                        <a:buNone/>
                        <a:tabLst/>
                        <a:defRPr/>
                      </a:pPr>
                      <a:r>
                        <a:rPr lang="en-US" dirty="0" smtClean="0">
                          <a:latin typeface="Times New Roman" panose="02020603050405020304" pitchFamily="18" charset="0"/>
                          <a:cs typeface="Times New Roman" panose="02020603050405020304" pitchFamily="18" charset="0"/>
                        </a:rPr>
                        <a:t>this is generally true:</a:t>
                      </a:r>
                      <a:br>
                        <a:rPr lang="en-US" dirty="0" smtClean="0">
                          <a:latin typeface="Times New Roman" panose="02020603050405020304" pitchFamily="18" charset="0"/>
                          <a:cs typeface="Times New Roman" panose="02020603050405020304" pitchFamily="18" charset="0"/>
                        </a:rPr>
                      </a:br>
                      <a:r>
                        <a:rPr lang="en-US" dirty="0" smtClean="0">
                          <a:latin typeface="Symbol" panose="05050102010706020507" pitchFamily="18" charset="2"/>
                        </a:rPr>
                        <a:t>f</a:t>
                      </a:r>
                      <a:r>
                        <a:rPr lang="en-US" dirty="0" smtClean="0">
                          <a:latin typeface="Times New Roman" panose="02020603050405020304" pitchFamily="18" charset="0"/>
                        </a:rPr>
                        <a:t>(t)</a:t>
                      </a:r>
                      <a:r>
                        <a:rPr lang="en-US" baseline="-25000" dirty="0" smtClean="0">
                          <a:latin typeface="Times New Roman" panose="02020603050405020304" pitchFamily="18" charset="0"/>
                        </a:rPr>
                        <a:t>NATRF2022</a:t>
                      </a:r>
                      <a:r>
                        <a:rPr lang="en-US" dirty="0" smtClean="0">
                          <a:latin typeface="Times New Roman" panose="02020603050405020304" pitchFamily="18" charset="0"/>
                        </a:rPr>
                        <a:t> ≠ </a:t>
                      </a:r>
                      <a:r>
                        <a:rPr lang="en-US" dirty="0" smtClean="0">
                          <a:latin typeface="Symbol" panose="05050102010706020507" pitchFamily="18" charset="2"/>
                        </a:rPr>
                        <a:t>f</a:t>
                      </a:r>
                      <a:r>
                        <a:rPr lang="en-US" dirty="0" smtClean="0">
                          <a:latin typeface="Times New Roman" panose="02020603050405020304" pitchFamily="18" charset="0"/>
                        </a:rPr>
                        <a:t>(t)</a:t>
                      </a:r>
                      <a:r>
                        <a:rPr lang="en-US" baseline="-25000" dirty="0" smtClean="0">
                          <a:latin typeface="Times New Roman" panose="02020603050405020304" pitchFamily="18" charset="0"/>
                        </a:rPr>
                        <a:t>ITRF2020</a:t>
                      </a:r>
                      <a:br>
                        <a:rPr lang="en-US" baseline="-25000" dirty="0" smtClean="0">
                          <a:latin typeface="Times New Roman" panose="02020603050405020304" pitchFamily="18" charset="0"/>
                        </a:rPr>
                      </a:br>
                      <a:r>
                        <a:rPr lang="en-US" dirty="0" smtClean="0">
                          <a:latin typeface="Symbol" panose="05050102010706020507" pitchFamily="18" charset="2"/>
                        </a:rPr>
                        <a:t>l</a:t>
                      </a:r>
                      <a:r>
                        <a:rPr lang="en-US" dirty="0" smtClean="0">
                          <a:latin typeface="Times New Roman" panose="02020603050405020304" pitchFamily="18" charset="0"/>
                        </a:rPr>
                        <a:t>(t)</a:t>
                      </a:r>
                      <a:r>
                        <a:rPr lang="en-US" baseline="-25000" dirty="0" smtClean="0">
                          <a:latin typeface="Times New Roman" panose="02020603050405020304" pitchFamily="18" charset="0"/>
                        </a:rPr>
                        <a:t>NATRF2022</a:t>
                      </a:r>
                      <a:r>
                        <a:rPr lang="en-US" dirty="0" smtClean="0">
                          <a:latin typeface="Times New Roman" panose="02020603050405020304" pitchFamily="18" charset="0"/>
                        </a:rPr>
                        <a:t> ≠ </a:t>
                      </a:r>
                      <a:r>
                        <a:rPr lang="en-US" dirty="0" smtClean="0">
                          <a:latin typeface="Symbol" panose="05050102010706020507" pitchFamily="18" charset="2"/>
                        </a:rPr>
                        <a:t>l</a:t>
                      </a:r>
                      <a:r>
                        <a:rPr lang="en-US" dirty="0" smtClean="0">
                          <a:latin typeface="Times New Roman" panose="02020603050405020304" pitchFamily="18" charset="0"/>
                        </a:rPr>
                        <a:t>(t)</a:t>
                      </a:r>
                      <a:r>
                        <a:rPr lang="en-US" baseline="-25000" dirty="0" smtClean="0">
                          <a:latin typeface="Times New Roman" panose="02020603050405020304" pitchFamily="18" charset="0"/>
                        </a:rPr>
                        <a:t>ITRF2020</a:t>
                      </a:r>
                    </a:p>
                    <a:p>
                      <a:pPr marL="0" marR="0" lvl="0" indent="0" algn="l" defTabSz="457200" rtl="0" eaLnBrk="1" fontAlgn="auto" latinLnBrk="0" hangingPunct="1">
                        <a:lnSpc>
                          <a:spcPts val="2500"/>
                        </a:lnSpc>
                        <a:spcBef>
                          <a:spcPts val="0"/>
                        </a:spcBef>
                        <a:spcAft>
                          <a:spcPts val="0"/>
                        </a:spcAft>
                        <a:buClrTx/>
                        <a:buSzTx/>
                        <a:buFontTx/>
                        <a:buNone/>
                        <a:tabLst/>
                        <a:defRPr/>
                      </a:pPr>
                      <a:endParaRPr lang="en-US" baseline="-25000" dirty="0" smtClean="0">
                        <a:latin typeface="Times New Roman" panose="02020603050405020304" pitchFamily="18" charset="0"/>
                      </a:endParaRPr>
                    </a:p>
                    <a:p>
                      <a:pPr marL="0" marR="0" lvl="0" indent="0" algn="l" defTabSz="457200" rtl="0" eaLnBrk="1" fontAlgn="auto" latinLnBrk="0" hangingPunct="1">
                        <a:lnSpc>
                          <a:spcPts val="2500"/>
                        </a:lnSpc>
                        <a:spcBef>
                          <a:spcPts val="0"/>
                        </a:spcBef>
                        <a:spcAft>
                          <a:spcPts val="0"/>
                        </a:spcAft>
                        <a:buClrTx/>
                        <a:buSzTx/>
                        <a:buFontTx/>
                        <a:buNone/>
                        <a:tabLst/>
                        <a:defRPr/>
                      </a:pPr>
                      <a:r>
                        <a:rPr lang="en-US" dirty="0" smtClean="0">
                          <a:latin typeface="Times New Roman" panose="02020603050405020304" pitchFamily="18" charset="0"/>
                        </a:rPr>
                        <a:t>But, interestingly, this is </a:t>
                      </a:r>
                      <a:r>
                        <a:rPr lang="en-US" b="1" i="1" dirty="0" smtClean="0">
                          <a:solidFill>
                            <a:srgbClr val="C00000"/>
                          </a:solidFill>
                          <a:latin typeface="Times New Roman" panose="02020603050405020304" pitchFamily="18" charset="0"/>
                        </a:rPr>
                        <a:t>always</a:t>
                      </a:r>
                      <a:r>
                        <a:rPr lang="en-US" dirty="0" smtClean="0">
                          <a:latin typeface="Times New Roman" panose="02020603050405020304" pitchFamily="18" charset="0"/>
                        </a:rPr>
                        <a:t> true:</a:t>
                      </a:r>
                    </a:p>
                    <a:p>
                      <a:pPr marL="0" marR="0" lvl="0" indent="0" algn="l" defTabSz="457200" rtl="0" eaLnBrk="1" fontAlgn="auto" latinLnBrk="0" hangingPunct="1">
                        <a:lnSpc>
                          <a:spcPts val="2500"/>
                        </a:lnSpc>
                        <a:spcBef>
                          <a:spcPts val="0"/>
                        </a:spcBef>
                        <a:spcAft>
                          <a:spcPts val="0"/>
                        </a:spcAft>
                        <a:buClrTx/>
                        <a:buSzTx/>
                        <a:buFontTx/>
                        <a:buNone/>
                        <a:tabLst/>
                        <a:defRPr/>
                      </a:pPr>
                      <a:r>
                        <a:rPr lang="en-US" dirty="0" smtClean="0">
                          <a:latin typeface="Times New Roman" panose="02020603050405020304" pitchFamily="18" charset="0"/>
                        </a:rPr>
                        <a:t>h(t)</a:t>
                      </a:r>
                      <a:r>
                        <a:rPr lang="en-US" baseline="-25000" dirty="0" smtClean="0">
                          <a:latin typeface="Times New Roman" panose="02020603050405020304" pitchFamily="18" charset="0"/>
                        </a:rPr>
                        <a:t>NATRF2022</a:t>
                      </a:r>
                      <a:r>
                        <a:rPr lang="en-US" b="1" dirty="0" smtClean="0">
                          <a:solidFill>
                            <a:srgbClr val="C00000"/>
                          </a:solidFill>
                          <a:latin typeface="Times New Roman" panose="02020603050405020304" pitchFamily="18" charset="0"/>
                        </a:rPr>
                        <a:t> = </a:t>
                      </a:r>
                      <a:r>
                        <a:rPr lang="en-US" dirty="0" smtClean="0">
                          <a:latin typeface="Times New Roman" panose="02020603050405020304" pitchFamily="18" charset="0"/>
                        </a:rPr>
                        <a:t>h(t)</a:t>
                      </a:r>
                      <a:r>
                        <a:rPr lang="en-US" baseline="-25000" dirty="0" smtClean="0">
                          <a:latin typeface="Times New Roman" panose="02020603050405020304" pitchFamily="18" charset="0"/>
                        </a:rPr>
                        <a:t>ITRF2020</a:t>
                      </a:r>
                    </a:p>
                    <a:p>
                      <a:pPr marL="0" marR="0" lvl="0" indent="0" algn="l" defTabSz="457200" rtl="0" eaLnBrk="1" fontAlgn="auto" latinLnBrk="0" hangingPunct="1">
                        <a:lnSpc>
                          <a:spcPts val="2500"/>
                        </a:lnSpc>
                        <a:spcBef>
                          <a:spcPts val="0"/>
                        </a:spcBef>
                        <a:spcAft>
                          <a:spcPts val="0"/>
                        </a:spcAft>
                        <a:buClrTx/>
                        <a:buSzTx/>
                        <a:buFontTx/>
                        <a:buNone/>
                        <a:tabLst/>
                        <a:defRPr/>
                      </a:pPr>
                      <a:endParaRPr lang="en-US" baseline="-25000" dirty="0" smtClean="0">
                        <a:latin typeface="Times New Roman" panose="02020603050405020304" pitchFamily="18" charset="0"/>
                      </a:endParaRPr>
                    </a:p>
                    <a:p>
                      <a:pPr marL="0" marR="0" lvl="0" indent="0" algn="l" defTabSz="457200" rtl="0" eaLnBrk="1" fontAlgn="auto" latinLnBrk="0" hangingPunct="1">
                        <a:lnSpc>
                          <a:spcPts val="2500"/>
                        </a:lnSpc>
                        <a:spcBef>
                          <a:spcPts val="0"/>
                        </a:spcBef>
                        <a:spcAft>
                          <a:spcPts val="0"/>
                        </a:spcAft>
                        <a:buClrTx/>
                        <a:buSzTx/>
                        <a:buFontTx/>
                        <a:buNone/>
                        <a:tabLst/>
                        <a:defRPr/>
                      </a:pPr>
                      <a:endParaRPr lang="en-US" baseline="-25000" dirty="0" smtClean="0">
                        <a:latin typeface="Times New Roman" panose="02020603050405020304" pitchFamily="18" charset="0"/>
                      </a:endParaRPr>
                    </a:p>
                    <a:p>
                      <a:pPr>
                        <a:lnSpc>
                          <a:spcPts val="2500"/>
                        </a:lnSpc>
                      </a:pPr>
                      <a:endParaRPr lang="en-US" dirty="0" smtClean="0">
                        <a:latin typeface="Times New Roman" panose="02020603050405020304" pitchFamily="18" charset="0"/>
                        <a:cs typeface="Times New Roman" panose="02020603050405020304" pitchFamily="18" charset="0"/>
                      </a:endParaRPr>
                    </a:p>
                    <a:p>
                      <a:endParaRPr lang="en-US" dirty="0"/>
                    </a:p>
                  </a:txBody>
                  <a:tcP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400637304"/>
                  </a:ext>
                </a:extLst>
              </a:tr>
            </a:tbl>
          </a:graphicData>
        </a:graphic>
      </p:graphicFrame>
    </p:spTree>
    <p:extLst>
      <p:ext uri="{BB962C8B-B14F-4D97-AF65-F5344CB8AC3E}">
        <p14:creationId xmlns:p14="http://schemas.microsoft.com/office/powerpoint/2010/main" val="84255010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Drift</a:t>
            </a:r>
            <a:endParaRPr lang="en-US" sz="4000" b="1" dirty="0"/>
          </a:p>
        </p:txBody>
      </p:sp>
      <p:sp>
        <p:nvSpPr>
          <p:cNvPr id="3" name="Content Placeholder 2"/>
          <p:cNvSpPr>
            <a:spLocks noGrp="1"/>
          </p:cNvSpPr>
          <p:nvPr>
            <p:ph idx="1"/>
          </p:nvPr>
        </p:nvSpPr>
        <p:spPr>
          <a:xfrm>
            <a:off x="377688" y="1451117"/>
            <a:ext cx="8309112" cy="4525963"/>
          </a:xfrm>
        </p:spPr>
        <p:txBody>
          <a:bodyPr/>
          <a:lstStyle/>
          <a:p>
            <a:pPr marL="0" indent="0">
              <a:buNone/>
            </a:pPr>
            <a:r>
              <a:rPr lang="en-US" dirty="0"/>
              <a:t>What does it mean to provide time-dependent coordinates in 5 frames?</a:t>
            </a:r>
          </a:p>
          <a:p>
            <a:pPr lvl="1"/>
            <a:r>
              <a:rPr lang="en-US" dirty="0" smtClean="0"/>
              <a:t>Let’s look at the known velocities of some active control stations in ITRF2020, NATRF2022, PATRF2022, CATRF2022 and MATRF2022</a:t>
            </a:r>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111</a:t>
            </a:fld>
            <a:endParaRPr lang="en-US"/>
          </a:p>
        </p:txBody>
      </p:sp>
    </p:spTree>
    <p:extLst>
      <p:ext uri="{BB962C8B-B14F-4D97-AF65-F5344CB8AC3E}">
        <p14:creationId xmlns:p14="http://schemas.microsoft.com/office/powerpoint/2010/main" val="24322531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25251"/>
            <a:ext cx="6096000" cy="4124325"/>
          </a:xfrm>
          <a:prstGeom prst="rect">
            <a:avLst/>
          </a:prstGeom>
        </p:spPr>
      </p:pic>
      <p:sp>
        <p:nvSpPr>
          <p:cNvPr id="2" name="Title 1"/>
          <p:cNvSpPr>
            <a:spLocks noGrp="1"/>
          </p:cNvSpPr>
          <p:nvPr>
            <p:ph type="title"/>
          </p:nvPr>
        </p:nvSpPr>
        <p:spPr/>
        <p:txBody>
          <a:bodyPr/>
          <a:lstStyle/>
          <a:p>
            <a:r>
              <a:rPr lang="en-US" sz="4000" b="1" dirty="0" smtClean="0"/>
              <a:t>BSMK (North Dakota)</a:t>
            </a:r>
            <a:endParaRPr lang="en-US" sz="4000" b="1" dirty="0"/>
          </a:p>
        </p:txBody>
      </p:sp>
      <p:sp>
        <p:nvSpPr>
          <p:cNvPr id="4" name="Date Placeholder 3"/>
          <p:cNvSpPr>
            <a:spLocks noGrp="1"/>
          </p:cNvSpPr>
          <p:nvPr>
            <p:ph type="dt" sz="half" idx="10"/>
          </p:nvPr>
        </p:nvSpPr>
        <p:spPr/>
        <p:txBody>
          <a:bodyPr/>
          <a:lstStyle/>
          <a:p>
            <a:pPr>
              <a:defRPr/>
            </a:pPr>
            <a:r>
              <a:rPr lang="en-US" altLang="en-US" smtClean="0"/>
              <a:t>1/15/2021</a:t>
            </a:r>
            <a:endParaRPr lang="en-US" altLang="en-US" dirty="0"/>
          </a:p>
        </p:txBody>
      </p:sp>
      <p:sp>
        <p:nvSpPr>
          <p:cNvPr id="3" name="Oval 2"/>
          <p:cNvSpPr/>
          <p:nvPr/>
        </p:nvSpPr>
        <p:spPr>
          <a:xfrm>
            <a:off x="4218708" y="2904242"/>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112</a:t>
            </a:fld>
            <a:endParaRPr lang="en-US"/>
          </a:p>
        </p:txBody>
      </p:sp>
    </p:spTree>
    <p:extLst>
      <p:ext uri="{BB962C8B-B14F-4D97-AF65-F5344CB8AC3E}">
        <p14:creationId xmlns:p14="http://schemas.microsoft.com/office/powerpoint/2010/main" val="347334077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idx="1"/>
          </p:nvPr>
        </p:nvPicPr>
        <p:blipFill>
          <a:blip r:embed="rId3"/>
          <a:stretch>
            <a:fillRect/>
          </a:stretch>
        </p:blipFill>
        <p:spPr>
          <a:xfrm>
            <a:off x="457199" y="2318472"/>
            <a:ext cx="8240233" cy="3467100"/>
          </a:xfrm>
          <a:prstGeom prst="rect">
            <a:avLst/>
          </a:prstGeom>
        </p:spPr>
      </p:pic>
      <p:sp>
        <p:nvSpPr>
          <p:cNvPr id="2" name="Title 1"/>
          <p:cNvSpPr>
            <a:spLocks noGrp="1"/>
          </p:cNvSpPr>
          <p:nvPr>
            <p:ph type="title"/>
          </p:nvPr>
        </p:nvSpPr>
        <p:spPr/>
        <p:txBody>
          <a:bodyPr/>
          <a:lstStyle/>
          <a:p>
            <a:r>
              <a:rPr lang="en-US" sz="4000" b="1" dirty="0" smtClean="0"/>
              <a:t>BSMK (North Dakota)</a:t>
            </a:r>
            <a:endParaRPr lang="en-US" sz="4000" b="1" dirty="0"/>
          </a:p>
        </p:txBody>
      </p:sp>
      <p:sp>
        <p:nvSpPr>
          <p:cNvPr id="4" name="Date Placeholder 3"/>
          <p:cNvSpPr>
            <a:spLocks noGrp="1"/>
          </p:cNvSpPr>
          <p:nvPr>
            <p:ph type="dt" sz="half" idx="10"/>
          </p:nvPr>
        </p:nvSpPr>
        <p:spPr/>
        <p:txBody>
          <a:bodyPr/>
          <a:lstStyle/>
          <a:p>
            <a:pPr>
              <a:defRPr/>
            </a:pPr>
            <a:r>
              <a:rPr lang="en-US" altLang="en-US" smtClean="0"/>
              <a:t>1/15/2021</a:t>
            </a:r>
            <a:endParaRPr lang="en-US" altLang="en-US" dirty="0"/>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7" name="TextBox 6"/>
          <p:cNvSpPr txBox="1"/>
          <p:nvPr/>
        </p:nvSpPr>
        <p:spPr>
          <a:xfrm>
            <a:off x="5989320" y="1600200"/>
            <a:ext cx="2697480" cy="830997"/>
          </a:xfrm>
          <a:prstGeom prst="rect">
            <a:avLst/>
          </a:prstGeom>
          <a:solidFill>
            <a:schemeClr val="accent6">
              <a:lumMod val="60000"/>
              <a:lumOff val="40000"/>
            </a:schemeClr>
          </a:solidFill>
        </p:spPr>
        <p:txBody>
          <a:bodyPr wrap="square" rtlCol="0">
            <a:spAutoFit/>
          </a:bodyPr>
          <a:lstStyle/>
          <a:p>
            <a:r>
              <a:rPr lang="en-US" sz="1200" dirty="0" smtClean="0">
                <a:latin typeface="Times New Roman" panose="02020603050405020304" pitchFamily="18" charset="0"/>
              </a:rPr>
              <a:t>Note the time-dependent coordinate in latitude in </a:t>
            </a:r>
            <a:r>
              <a:rPr lang="en-US" sz="1200" u="sng" dirty="0" smtClean="0">
                <a:latin typeface="Times New Roman" panose="02020603050405020304" pitchFamily="18" charset="0"/>
              </a:rPr>
              <a:t>NATRF2022</a:t>
            </a:r>
            <a:r>
              <a:rPr lang="en-US" sz="1200" dirty="0" smtClean="0">
                <a:latin typeface="Times New Roman" panose="02020603050405020304" pitchFamily="18" charset="0"/>
              </a:rPr>
              <a:t> is stable!  That means the NATRF2022 IFVM* for latitude will be ZERO for this point.</a:t>
            </a:r>
            <a:endParaRPr lang="en-US" sz="1200" dirty="0">
              <a:latin typeface="Times New Roman" panose="02020603050405020304" pitchFamily="18" charset="0"/>
            </a:endParaRPr>
          </a:p>
        </p:txBody>
      </p:sp>
      <p:sp>
        <p:nvSpPr>
          <p:cNvPr id="8" name="Bent Arrow 7"/>
          <p:cNvSpPr/>
          <p:nvPr/>
        </p:nvSpPr>
        <p:spPr>
          <a:xfrm rot="10800000">
            <a:off x="7742095" y="2431197"/>
            <a:ext cx="446568" cy="940510"/>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EB6791C4-DF4E-4C17-A41C-B2BEB15390BD}" type="slidenum">
              <a:rPr lang="en-US" smtClean="0"/>
              <a:pPr>
                <a:defRPr/>
              </a:pPr>
              <a:t>113</a:t>
            </a:fld>
            <a:endParaRPr lang="en-US"/>
          </a:p>
        </p:txBody>
      </p:sp>
      <p:sp>
        <p:nvSpPr>
          <p:cNvPr id="9" name="TextBox 8"/>
          <p:cNvSpPr txBox="1"/>
          <p:nvPr/>
        </p:nvSpPr>
        <p:spPr>
          <a:xfrm>
            <a:off x="842963" y="1506498"/>
            <a:ext cx="4479752" cy="369332"/>
          </a:xfrm>
          <a:prstGeom prst="rect">
            <a:avLst/>
          </a:prstGeom>
          <a:noFill/>
        </p:spPr>
        <p:txBody>
          <a:bodyPr wrap="none" rtlCol="0">
            <a:spAutoFit/>
          </a:bodyPr>
          <a:lstStyle/>
          <a:p>
            <a:r>
              <a:rPr lang="en-US" b="1" dirty="0" smtClean="0">
                <a:latin typeface="Times New Roman" panose="02020603050405020304" pitchFamily="18" charset="0"/>
              </a:rPr>
              <a:t>t</a:t>
            </a:r>
            <a:r>
              <a:rPr lang="en-US" b="1" baseline="-25000" dirty="0" smtClean="0">
                <a:latin typeface="Times New Roman" panose="02020603050405020304" pitchFamily="18" charset="0"/>
              </a:rPr>
              <a:t>0</a:t>
            </a:r>
            <a:r>
              <a:rPr lang="en-US" b="1" dirty="0" smtClean="0">
                <a:latin typeface="Times New Roman" panose="02020603050405020304" pitchFamily="18" charset="0"/>
              </a:rPr>
              <a:t>=2020.0, when all five frames are identical</a:t>
            </a:r>
            <a:endParaRPr lang="en-US" b="1" dirty="0">
              <a:latin typeface="Times New Roman" panose="02020603050405020304" pitchFamily="18" charset="0"/>
            </a:endParaRPr>
          </a:p>
        </p:txBody>
      </p:sp>
      <p:sp>
        <p:nvSpPr>
          <p:cNvPr id="16" name="Freeform 15"/>
          <p:cNvSpPr/>
          <p:nvPr/>
        </p:nvSpPr>
        <p:spPr>
          <a:xfrm>
            <a:off x="2046288" y="1747692"/>
            <a:ext cx="494893" cy="1477206"/>
          </a:xfrm>
          <a:custGeom>
            <a:avLst/>
            <a:gdLst>
              <a:gd name="connsiteX0" fmla="*/ 0 w 1297172"/>
              <a:gd name="connsiteY0" fmla="*/ 0 h 1212112"/>
              <a:gd name="connsiteX1" fmla="*/ 1010093 w 1297172"/>
              <a:gd name="connsiteY1" fmla="*/ 287079 h 1212112"/>
              <a:gd name="connsiteX2" fmla="*/ 1297172 w 1297172"/>
              <a:gd name="connsiteY2" fmla="*/ 1212112 h 1212112"/>
            </a:gdLst>
            <a:ahLst/>
            <a:cxnLst>
              <a:cxn ang="0">
                <a:pos x="connsiteX0" y="connsiteY0"/>
              </a:cxn>
              <a:cxn ang="0">
                <a:pos x="connsiteX1" y="connsiteY1"/>
              </a:cxn>
              <a:cxn ang="0">
                <a:pos x="connsiteX2" y="connsiteY2"/>
              </a:cxn>
            </a:cxnLst>
            <a:rect l="l" t="t" r="r" b="b"/>
            <a:pathLst>
              <a:path w="1297172" h="1212112">
                <a:moveTo>
                  <a:pt x="0" y="0"/>
                </a:moveTo>
                <a:cubicBezTo>
                  <a:pt x="396949" y="42530"/>
                  <a:pt x="793898" y="85060"/>
                  <a:pt x="1010093" y="287079"/>
                </a:cubicBezTo>
                <a:cubicBezTo>
                  <a:pt x="1226288" y="489098"/>
                  <a:pt x="1261730" y="850605"/>
                  <a:pt x="1297172" y="1212112"/>
                </a:cubicBezTo>
              </a:path>
            </a:pathLst>
          </a:custGeom>
          <a:noFill/>
          <a:ln w="25400">
            <a:solidFill>
              <a:srgbClr val="FF0000"/>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58562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stretch>
            <a:fillRect/>
          </a:stretch>
        </p:blipFill>
        <p:spPr>
          <a:xfrm>
            <a:off x="457200" y="2336167"/>
            <a:ext cx="8229600" cy="3491345"/>
          </a:xfrm>
          <a:prstGeom prst="rect">
            <a:avLst/>
          </a:prstGeom>
        </p:spPr>
      </p:pic>
      <p:sp>
        <p:nvSpPr>
          <p:cNvPr id="2" name="Title 1"/>
          <p:cNvSpPr>
            <a:spLocks noGrp="1"/>
          </p:cNvSpPr>
          <p:nvPr>
            <p:ph type="title"/>
          </p:nvPr>
        </p:nvSpPr>
        <p:spPr/>
        <p:txBody>
          <a:bodyPr/>
          <a:lstStyle/>
          <a:p>
            <a:r>
              <a:rPr lang="en-US" sz="4000" b="1" dirty="0"/>
              <a:t>BSMK (North Dakota)</a:t>
            </a:r>
          </a:p>
        </p:txBody>
      </p:sp>
      <p:sp>
        <p:nvSpPr>
          <p:cNvPr id="4" name="Date Placeholder 3"/>
          <p:cNvSpPr>
            <a:spLocks noGrp="1"/>
          </p:cNvSpPr>
          <p:nvPr>
            <p:ph type="dt" sz="half" idx="10"/>
          </p:nvPr>
        </p:nvSpPr>
        <p:spPr/>
        <p:txBody>
          <a:bodyPr/>
          <a:lstStyle/>
          <a:p>
            <a:pPr>
              <a:defRPr/>
            </a:pPr>
            <a:r>
              <a:rPr lang="en-US" altLang="en-US" smtClean="0"/>
              <a:t>1/15/2021</a:t>
            </a:r>
            <a:endParaRPr lang="en-US" altLang="en-US" dirty="0"/>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TextBox 5"/>
          <p:cNvSpPr txBox="1"/>
          <p:nvPr/>
        </p:nvSpPr>
        <p:spPr>
          <a:xfrm>
            <a:off x="5615609" y="1620802"/>
            <a:ext cx="3071191" cy="1169551"/>
          </a:xfrm>
          <a:prstGeom prst="rect">
            <a:avLst/>
          </a:prstGeom>
          <a:solidFill>
            <a:schemeClr val="accent6">
              <a:lumMod val="60000"/>
              <a:lumOff val="40000"/>
            </a:schemeClr>
          </a:solidFill>
        </p:spPr>
        <p:txBody>
          <a:bodyPr wrap="square" rtlCol="0">
            <a:spAutoFit/>
          </a:bodyPr>
          <a:lstStyle/>
          <a:p>
            <a:r>
              <a:rPr lang="en-US" sz="1400" dirty="0" smtClean="0">
                <a:latin typeface="Times New Roman" panose="02020603050405020304" pitchFamily="18" charset="0"/>
              </a:rPr>
              <a:t>Similarly, the time-dependent coordinate in longitude in </a:t>
            </a:r>
            <a:r>
              <a:rPr lang="en-US" sz="1400" u="sng" dirty="0" smtClean="0">
                <a:latin typeface="Times New Roman" panose="02020603050405020304" pitchFamily="18" charset="0"/>
              </a:rPr>
              <a:t>NATRF2022</a:t>
            </a:r>
            <a:r>
              <a:rPr lang="en-US" sz="1400" dirty="0" smtClean="0">
                <a:latin typeface="Times New Roman" panose="02020603050405020304" pitchFamily="18" charset="0"/>
              </a:rPr>
              <a:t> is stable!  That means the NATRF2022 IFVM for longitude will be ZERO for this point.</a:t>
            </a:r>
            <a:endParaRPr lang="en-US" sz="1400" dirty="0">
              <a:latin typeface="Times New Roman" panose="02020603050405020304" pitchFamily="18" charset="0"/>
            </a:endParaRPr>
          </a:p>
        </p:txBody>
      </p:sp>
      <p:sp>
        <p:nvSpPr>
          <p:cNvPr id="7" name="Bent Arrow 6"/>
          <p:cNvSpPr/>
          <p:nvPr/>
        </p:nvSpPr>
        <p:spPr>
          <a:xfrm rot="10800000">
            <a:off x="7692885" y="2790352"/>
            <a:ext cx="884583" cy="960395"/>
          </a:xfrm>
          <a:prstGeom prst="bentArrow">
            <a:avLst>
              <a:gd name="adj1" fmla="val 8225"/>
              <a:gd name="adj2" fmla="val 14815"/>
              <a:gd name="adj3" fmla="val 33388"/>
              <a:gd name="adj4" fmla="val 22182"/>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endParaRPr>
          </a:p>
        </p:txBody>
      </p:sp>
      <p:sp>
        <p:nvSpPr>
          <p:cNvPr id="8" name="Slide Number Placeholder 7"/>
          <p:cNvSpPr>
            <a:spLocks noGrp="1"/>
          </p:cNvSpPr>
          <p:nvPr>
            <p:ph type="sldNum" sz="quarter" idx="12"/>
          </p:nvPr>
        </p:nvSpPr>
        <p:spPr/>
        <p:txBody>
          <a:bodyPr/>
          <a:lstStyle/>
          <a:p>
            <a:pPr>
              <a:defRPr/>
            </a:pPr>
            <a:fld id="{EB6791C4-DF4E-4C17-A41C-B2BEB15390BD}" type="slidenum">
              <a:rPr lang="en-US" smtClean="0"/>
              <a:pPr>
                <a:defRPr/>
              </a:pPr>
              <a:t>114</a:t>
            </a:fld>
            <a:endParaRPr lang="en-US"/>
          </a:p>
        </p:txBody>
      </p:sp>
    </p:spTree>
    <p:extLst>
      <p:ext uri="{BB962C8B-B14F-4D97-AF65-F5344CB8AC3E}">
        <p14:creationId xmlns:p14="http://schemas.microsoft.com/office/powerpoint/2010/main" val="297659290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stretch>
            <a:fillRect/>
          </a:stretch>
        </p:blipFill>
        <p:spPr>
          <a:xfrm>
            <a:off x="457200" y="2324310"/>
            <a:ext cx="8229600" cy="3495181"/>
          </a:xfrm>
          <a:prstGeom prst="rect">
            <a:avLst/>
          </a:prstGeom>
        </p:spPr>
      </p:pic>
      <p:sp>
        <p:nvSpPr>
          <p:cNvPr id="2" name="Title 1"/>
          <p:cNvSpPr>
            <a:spLocks noGrp="1"/>
          </p:cNvSpPr>
          <p:nvPr>
            <p:ph type="title"/>
          </p:nvPr>
        </p:nvSpPr>
        <p:spPr/>
        <p:txBody>
          <a:bodyPr/>
          <a:lstStyle/>
          <a:p>
            <a:r>
              <a:rPr lang="en-US" sz="4000" b="1" dirty="0"/>
              <a:t>BSMK (North Dakota)</a:t>
            </a:r>
          </a:p>
        </p:txBody>
      </p:sp>
      <p:sp>
        <p:nvSpPr>
          <p:cNvPr id="4" name="Date Placeholder 3"/>
          <p:cNvSpPr>
            <a:spLocks noGrp="1"/>
          </p:cNvSpPr>
          <p:nvPr>
            <p:ph type="dt" sz="half" idx="10"/>
          </p:nvPr>
        </p:nvSpPr>
        <p:spPr/>
        <p:txBody>
          <a:bodyPr/>
          <a:lstStyle/>
          <a:p>
            <a:pPr>
              <a:defRPr/>
            </a:pPr>
            <a:r>
              <a:rPr lang="en-US" altLang="en-US" smtClean="0"/>
              <a:t>1/15/2021</a:t>
            </a:r>
            <a:endParaRPr lang="en-US" altLang="en-US" dirty="0"/>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7" name="TextBox 6"/>
          <p:cNvSpPr txBox="1"/>
          <p:nvPr/>
        </p:nvSpPr>
        <p:spPr>
          <a:xfrm>
            <a:off x="5943600" y="1600200"/>
            <a:ext cx="2743200" cy="954107"/>
          </a:xfrm>
          <a:prstGeom prst="rect">
            <a:avLst/>
          </a:prstGeom>
          <a:solidFill>
            <a:schemeClr val="accent6">
              <a:lumMod val="60000"/>
              <a:lumOff val="40000"/>
            </a:schemeClr>
          </a:solidFill>
        </p:spPr>
        <p:txBody>
          <a:bodyPr wrap="square" rtlCol="0">
            <a:spAutoFit/>
          </a:bodyPr>
          <a:lstStyle/>
          <a:p>
            <a:r>
              <a:rPr lang="en-US" sz="1400" dirty="0" smtClean="0">
                <a:latin typeface="Times New Roman" panose="02020603050405020304" pitchFamily="18" charset="0"/>
              </a:rPr>
              <a:t>However, in every frame, this point is subsiding! That will be captured in the ellipsoid height component of the IFVM for each frame.</a:t>
            </a:r>
            <a:endParaRPr lang="en-US" sz="1400" dirty="0">
              <a:latin typeface="Times New Roman" panose="02020603050405020304" pitchFamily="18" charset="0"/>
            </a:endParaRPr>
          </a:p>
        </p:txBody>
      </p:sp>
      <p:sp>
        <p:nvSpPr>
          <p:cNvPr id="8" name="Bent Arrow 7"/>
          <p:cNvSpPr/>
          <p:nvPr/>
        </p:nvSpPr>
        <p:spPr>
          <a:xfrm rot="10800000">
            <a:off x="7707297" y="2554306"/>
            <a:ext cx="288233" cy="2233205"/>
          </a:xfrm>
          <a:prstGeom prst="bentArrow">
            <a:avLst>
              <a:gd name="adj1" fmla="val 29971"/>
              <a:gd name="adj2" fmla="val 37352"/>
              <a:gd name="adj3" fmla="val 43932"/>
              <a:gd name="adj4" fmla="val 27339"/>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solidFill>
                <a:schemeClr val="tx1"/>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EB6791C4-DF4E-4C17-A41C-B2BEB15390BD}" type="slidenum">
              <a:rPr lang="en-US" smtClean="0"/>
              <a:pPr>
                <a:defRPr/>
              </a:pPr>
              <a:t>115</a:t>
            </a:fld>
            <a:endParaRPr lang="en-US"/>
          </a:p>
        </p:txBody>
      </p:sp>
    </p:spTree>
    <p:extLst>
      <p:ext uri="{BB962C8B-B14F-4D97-AF65-F5344CB8AC3E}">
        <p14:creationId xmlns:p14="http://schemas.microsoft.com/office/powerpoint/2010/main" val="404812298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95434"/>
            <a:ext cx="6096000" cy="4124325"/>
          </a:xfrm>
          <a:prstGeom prst="rect">
            <a:avLst/>
          </a:prstGeom>
        </p:spPr>
      </p:pic>
      <p:sp>
        <p:nvSpPr>
          <p:cNvPr id="2" name="Title 1"/>
          <p:cNvSpPr>
            <a:spLocks noGrp="1"/>
          </p:cNvSpPr>
          <p:nvPr>
            <p:ph type="title"/>
          </p:nvPr>
        </p:nvSpPr>
        <p:spPr/>
        <p:txBody>
          <a:bodyPr/>
          <a:lstStyle/>
          <a:p>
            <a:r>
              <a:rPr lang="en-US" sz="4000" b="1" dirty="0" smtClean="0"/>
              <a:t>ICT2 (Kansas)</a:t>
            </a:r>
            <a:endParaRPr lang="en-US" sz="4000" b="1" dirty="0"/>
          </a:p>
        </p:txBody>
      </p:sp>
      <p:sp>
        <p:nvSpPr>
          <p:cNvPr id="4" name="Date Placeholder 3"/>
          <p:cNvSpPr>
            <a:spLocks noGrp="1"/>
          </p:cNvSpPr>
          <p:nvPr>
            <p:ph type="dt" sz="half" idx="10"/>
          </p:nvPr>
        </p:nvSpPr>
        <p:spPr/>
        <p:txBody>
          <a:bodyPr/>
          <a:lstStyle/>
          <a:p>
            <a:pPr>
              <a:defRPr/>
            </a:pPr>
            <a:r>
              <a:rPr lang="en-US" altLang="en-US" smtClean="0"/>
              <a:t>1/15/2021</a:t>
            </a:r>
            <a:endParaRPr lang="en-US" altLang="en-US" dirty="0"/>
          </a:p>
        </p:txBody>
      </p:sp>
      <p:sp>
        <p:nvSpPr>
          <p:cNvPr id="3" name="Oval 2"/>
          <p:cNvSpPr/>
          <p:nvPr/>
        </p:nvSpPr>
        <p:spPr>
          <a:xfrm>
            <a:off x="4250849" y="3032367"/>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116</a:t>
            </a:fld>
            <a:endParaRPr lang="en-US"/>
          </a:p>
        </p:txBody>
      </p:sp>
    </p:spTree>
    <p:extLst>
      <p:ext uri="{BB962C8B-B14F-4D97-AF65-F5344CB8AC3E}">
        <p14:creationId xmlns:p14="http://schemas.microsoft.com/office/powerpoint/2010/main" val="280480879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457200" y="2332778"/>
            <a:ext cx="8229600" cy="3657146"/>
          </a:xfrm>
          <a:prstGeom prst="rect">
            <a:avLst/>
          </a:prstGeom>
        </p:spPr>
      </p:pic>
      <p:sp>
        <p:nvSpPr>
          <p:cNvPr id="2" name="Title 1"/>
          <p:cNvSpPr>
            <a:spLocks noGrp="1"/>
          </p:cNvSpPr>
          <p:nvPr>
            <p:ph type="title"/>
          </p:nvPr>
        </p:nvSpPr>
        <p:spPr/>
        <p:txBody>
          <a:bodyPr/>
          <a:lstStyle/>
          <a:p>
            <a:r>
              <a:rPr lang="en-US" sz="4000" b="1" dirty="0" smtClean="0"/>
              <a:t>ICT2 (Kansas)</a:t>
            </a:r>
            <a:endParaRPr lang="en-US" sz="4000" b="1" dirty="0"/>
          </a:p>
        </p:txBody>
      </p:sp>
      <p:sp>
        <p:nvSpPr>
          <p:cNvPr id="4" name="Date Placeholder 3"/>
          <p:cNvSpPr>
            <a:spLocks noGrp="1"/>
          </p:cNvSpPr>
          <p:nvPr>
            <p:ph type="dt" sz="half" idx="10"/>
          </p:nvPr>
        </p:nvSpPr>
        <p:spPr/>
        <p:txBody>
          <a:bodyPr/>
          <a:lstStyle/>
          <a:p>
            <a:pPr>
              <a:defRPr/>
            </a:pPr>
            <a:r>
              <a:rPr lang="en-US" altLang="en-US" smtClean="0"/>
              <a:t>1/15/2021</a:t>
            </a:r>
            <a:endParaRPr lang="en-US" altLang="en-US" dirty="0"/>
          </a:p>
        </p:txBody>
      </p:sp>
      <p:sp>
        <p:nvSpPr>
          <p:cNvPr id="9" name="TextBox 8"/>
          <p:cNvSpPr txBox="1"/>
          <p:nvPr/>
        </p:nvSpPr>
        <p:spPr>
          <a:xfrm>
            <a:off x="5655365" y="1600200"/>
            <a:ext cx="3031435" cy="1169551"/>
          </a:xfrm>
          <a:prstGeom prst="rect">
            <a:avLst/>
          </a:prstGeom>
          <a:solidFill>
            <a:schemeClr val="accent6">
              <a:lumMod val="60000"/>
              <a:lumOff val="40000"/>
            </a:schemeClr>
          </a:solidFill>
        </p:spPr>
        <p:txBody>
          <a:bodyPr wrap="square" rtlCol="0">
            <a:spAutoFit/>
          </a:bodyPr>
          <a:lstStyle/>
          <a:p>
            <a:r>
              <a:rPr lang="en-US" sz="1400" dirty="0" smtClean="0">
                <a:latin typeface="Times New Roman" panose="02020603050405020304" pitchFamily="18" charset="0"/>
              </a:rPr>
              <a:t>Note the </a:t>
            </a:r>
            <a:r>
              <a:rPr lang="en-US" sz="1400" b="1" i="1" dirty="0" smtClean="0">
                <a:solidFill>
                  <a:srgbClr val="C00000"/>
                </a:solidFill>
                <a:latin typeface="Times New Roman" panose="02020603050405020304" pitchFamily="18" charset="0"/>
              </a:rPr>
              <a:t>(SLIGHT) time-dependent movement </a:t>
            </a:r>
            <a:r>
              <a:rPr lang="en-US" sz="1400" dirty="0" smtClean="0">
                <a:latin typeface="Times New Roman" panose="02020603050405020304" pitchFamily="18" charset="0"/>
              </a:rPr>
              <a:t>of this Kansas point in </a:t>
            </a:r>
            <a:r>
              <a:rPr lang="en-US" sz="1400" b="1" dirty="0" smtClean="0">
                <a:solidFill>
                  <a:srgbClr val="C00000"/>
                </a:solidFill>
                <a:latin typeface="Times New Roman" panose="02020603050405020304" pitchFamily="18" charset="0"/>
              </a:rPr>
              <a:t>latitude</a:t>
            </a:r>
            <a:r>
              <a:rPr lang="en-US" sz="1400" dirty="0" smtClean="0">
                <a:latin typeface="Times New Roman" panose="02020603050405020304" pitchFamily="18" charset="0"/>
              </a:rPr>
              <a:t> in NATRF2022!  Such movement will be captured in the IFVM.</a:t>
            </a:r>
            <a:endParaRPr lang="en-US" sz="1400" dirty="0">
              <a:latin typeface="Times New Roman" panose="02020603050405020304" pitchFamily="18" charset="0"/>
            </a:endParaRPr>
          </a:p>
        </p:txBody>
      </p:sp>
      <p:sp>
        <p:nvSpPr>
          <p:cNvPr id="10" name="Bent Arrow 9"/>
          <p:cNvSpPr/>
          <p:nvPr/>
        </p:nvSpPr>
        <p:spPr>
          <a:xfrm rot="10800000">
            <a:off x="7672474" y="2769751"/>
            <a:ext cx="1014323" cy="622640"/>
          </a:xfrm>
          <a:prstGeom prst="bentArrow">
            <a:avLst>
              <a:gd name="adj1" fmla="val 13525"/>
              <a:gd name="adj2" fmla="val 18219"/>
              <a:gd name="adj3" fmla="val 25000"/>
              <a:gd name="adj4" fmla="val 40620"/>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endParaRPr>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pPr>
              <a:defRPr/>
            </a:pPr>
            <a:fld id="{EB6791C4-DF4E-4C17-A41C-B2BEB15390BD}" type="slidenum">
              <a:rPr lang="en-US" smtClean="0"/>
              <a:pPr>
                <a:defRPr/>
              </a:pPr>
              <a:t>117</a:t>
            </a:fld>
            <a:endParaRPr lang="en-US"/>
          </a:p>
        </p:txBody>
      </p:sp>
    </p:spTree>
    <p:extLst>
      <p:ext uri="{BB962C8B-B14F-4D97-AF65-F5344CB8AC3E}">
        <p14:creationId xmlns:p14="http://schemas.microsoft.com/office/powerpoint/2010/main" val="11097748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stretch>
            <a:fillRect/>
          </a:stretch>
        </p:blipFill>
        <p:spPr>
          <a:xfrm>
            <a:off x="457200" y="2322839"/>
            <a:ext cx="8229600" cy="3657146"/>
          </a:xfrm>
          <a:prstGeom prst="rect">
            <a:avLst/>
          </a:prstGeom>
        </p:spPr>
      </p:pic>
      <p:sp>
        <p:nvSpPr>
          <p:cNvPr id="2" name="Title 1"/>
          <p:cNvSpPr>
            <a:spLocks noGrp="1"/>
          </p:cNvSpPr>
          <p:nvPr>
            <p:ph type="title"/>
          </p:nvPr>
        </p:nvSpPr>
        <p:spPr/>
        <p:txBody>
          <a:bodyPr/>
          <a:lstStyle/>
          <a:p>
            <a:r>
              <a:rPr lang="en-US" sz="4000" b="1" dirty="0" smtClean="0"/>
              <a:t>ICT2 (Kansas)</a:t>
            </a:r>
            <a:endParaRPr lang="en-US" sz="4000" b="1" dirty="0"/>
          </a:p>
        </p:txBody>
      </p:sp>
      <p:sp>
        <p:nvSpPr>
          <p:cNvPr id="4" name="Date Placeholder 3"/>
          <p:cNvSpPr>
            <a:spLocks noGrp="1"/>
          </p:cNvSpPr>
          <p:nvPr>
            <p:ph type="dt" sz="half" idx="10"/>
          </p:nvPr>
        </p:nvSpPr>
        <p:spPr/>
        <p:txBody>
          <a:bodyPr/>
          <a:lstStyle/>
          <a:p>
            <a:pPr>
              <a:defRPr/>
            </a:pPr>
            <a:r>
              <a:rPr lang="en-US" altLang="en-US" smtClean="0"/>
              <a:t>1/15/2021</a:t>
            </a:r>
            <a:endParaRPr lang="en-US" altLang="en-US" dirty="0"/>
          </a:p>
        </p:txBody>
      </p:sp>
      <p:sp>
        <p:nvSpPr>
          <p:cNvPr id="8" name="TextBox 7"/>
          <p:cNvSpPr txBox="1"/>
          <p:nvPr/>
        </p:nvSpPr>
        <p:spPr>
          <a:xfrm>
            <a:off x="5334000" y="1600200"/>
            <a:ext cx="3352800" cy="738664"/>
          </a:xfrm>
          <a:prstGeom prst="rect">
            <a:avLst/>
          </a:prstGeom>
          <a:solidFill>
            <a:schemeClr val="accent6">
              <a:lumMod val="60000"/>
              <a:lumOff val="40000"/>
            </a:schemeClr>
          </a:solidFill>
        </p:spPr>
        <p:txBody>
          <a:bodyPr wrap="square" rtlCol="0">
            <a:spAutoFit/>
          </a:bodyPr>
          <a:lstStyle/>
          <a:p>
            <a:r>
              <a:rPr lang="en-US" sz="1400" dirty="0" smtClean="0">
                <a:latin typeface="Times New Roman" panose="02020603050405020304" pitchFamily="18" charset="0"/>
              </a:rPr>
              <a:t>However, in </a:t>
            </a:r>
            <a:r>
              <a:rPr lang="en-US" sz="1400" b="1" i="1" dirty="0" smtClean="0">
                <a:solidFill>
                  <a:srgbClr val="C00000"/>
                </a:solidFill>
                <a:latin typeface="Times New Roman" panose="02020603050405020304" pitchFamily="18" charset="0"/>
              </a:rPr>
              <a:t>longitude</a:t>
            </a:r>
            <a:r>
              <a:rPr lang="en-US" sz="1400" dirty="0" smtClean="0">
                <a:latin typeface="Times New Roman" panose="02020603050405020304" pitchFamily="18" charset="0"/>
              </a:rPr>
              <a:t>, this CORS is </a:t>
            </a:r>
            <a:r>
              <a:rPr lang="en-US" sz="1400" b="1" dirty="0" smtClean="0">
                <a:solidFill>
                  <a:srgbClr val="C00000"/>
                </a:solidFill>
                <a:latin typeface="Times New Roman" panose="02020603050405020304" pitchFamily="18" charset="0"/>
              </a:rPr>
              <a:t>fairly stable </a:t>
            </a:r>
            <a:r>
              <a:rPr lang="en-US" sz="1400" dirty="0" smtClean="0">
                <a:latin typeface="Times New Roman" panose="02020603050405020304" pitchFamily="18" charset="0"/>
              </a:rPr>
              <a:t>in NATRF2022!  Still, any deviation from stability would be in the IFVM.</a:t>
            </a:r>
            <a:endParaRPr lang="en-US" sz="1400" dirty="0">
              <a:latin typeface="Times New Roman" panose="02020603050405020304" pitchFamily="18" charset="0"/>
            </a:endParaRPr>
          </a:p>
        </p:txBody>
      </p:sp>
      <p:sp>
        <p:nvSpPr>
          <p:cNvPr id="9" name="Bent Arrow 8"/>
          <p:cNvSpPr/>
          <p:nvPr/>
        </p:nvSpPr>
        <p:spPr>
          <a:xfrm rot="10800000">
            <a:off x="7663631" y="2338863"/>
            <a:ext cx="196397" cy="1920715"/>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solidFill>
                <a:schemeClr val="tx1"/>
              </a:solidFill>
              <a:latin typeface="Times New Roman" panose="02020603050405020304" pitchFamily="18" charset="0"/>
            </a:endParaRPr>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pPr>
              <a:defRPr/>
            </a:pPr>
            <a:fld id="{EB6791C4-DF4E-4C17-A41C-B2BEB15390BD}" type="slidenum">
              <a:rPr lang="en-US" smtClean="0"/>
              <a:pPr>
                <a:defRPr/>
              </a:pPr>
              <a:t>118</a:t>
            </a:fld>
            <a:endParaRPr lang="en-US"/>
          </a:p>
        </p:txBody>
      </p:sp>
    </p:spTree>
    <p:extLst>
      <p:ext uri="{BB962C8B-B14F-4D97-AF65-F5344CB8AC3E}">
        <p14:creationId xmlns:p14="http://schemas.microsoft.com/office/powerpoint/2010/main" val="12474308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stretch>
            <a:fillRect/>
          </a:stretch>
        </p:blipFill>
        <p:spPr>
          <a:xfrm>
            <a:off x="457200" y="2322839"/>
            <a:ext cx="8229600" cy="3657146"/>
          </a:xfrm>
          <a:prstGeom prst="rect">
            <a:avLst/>
          </a:prstGeom>
        </p:spPr>
      </p:pic>
      <p:sp>
        <p:nvSpPr>
          <p:cNvPr id="2" name="Title 1"/>
          <p:cNvSpPr>
            <a:spLocks noGrp="1"/>
          </p:cNvSpPr>
          <p:nvPr>
            <p:ph type="title"/>
          </p:nvPr>
        </p:nvSpPr>
        <p:spPr/>
        <p:txBody>
          <a:bodyPr/>
          <a:lstStyle/>
          <a:p>
            <a:r>
              <a:rPr lang="en-US" sz="4000" b="1" dirty="0" smtClean="0"/>
              <a:t>ICT2 (Kansas)</a:t>
            </a:r>
            <a:endParaRPr lang="en-US" sz="4000" b="1" dirty="0"/>
          </a:p>
        </p:txBody>
      </p:sp>
      <p:sp>
        <p:nvSpPr>
          <p:cNvPr id="4" name="Date Placeholder 3"/>
          <p:cNvSpPr>
            <a:spLocks noGrp="1"/>
          </p:cNvSpPr>
          <p:nvPr>
            <p:ph type="dt" sz="half" idx="10"/>
          </p:nvPr>
        </p:nvSpPr>
        <p:spPr/>
        <p:txBody>
          <a:bodyPr/>
          <a:lstStyle/>
          <a:p>
            <a:pPr>
              <a:defRPr/>
            </a:pPr>
            <a:r>
              <a:rPr lang="en-US" altLang="en-US" smtClean="0"/>
              <a:t>1/15/2021</a:t>
            </a:r>
            <a:endParaRPr lang="en-US" altLang="en-US" dirty="0"/>
          </a:p>
        </p:txBody>
      </p:sp>
      <p:sp>
        <p:nvSpPr>
          <p:cNvPr id="8" name="TextBox 7"/>
          <p:cNvSpPr txBox="1"/>
          <p:nvPr/>
        </p:nvSpPr>
        <p:spPr>
          <a:xfrm>
            <a:off x="6448245" y="1600200"/>
            <a:ext cx="2238555" cy="523220"/>
          </a:xfrm>
          <a:prstGeom prst="rect">
            <a:avLst/>
          </a:prstGeom>
          <a:solidFill>
            <a:schemeClr val="accent6">
              <a:lumMod val="60000"/>
              <a:lumOff val="40000"/>
            </a:schemeClr>
          </a:solidFill>
        </p:spPr>
        <p:txBody>
          <a:bodyPr wrap="square" rtlCol="0">
            <a:spAutoFit/>
          </a:bodyPr>
          <a:lstStyle/>
          <a:p>
            <a:r>
              <a:rPr lang="en-US" sz="1400" b="1" i="1" dirty="0" smtClean="0">
                <a:solidFill>
                  <a:srgbClr val="C00000"/>
                </a:solidFill>
                <a:latin typeface="Times New Roman" panose="02020603050405020304" pitchFamily="18" charset="0"/>
              </a:rPr>
              <a:t>All</a:t>
            </a:r>
            <a:r>
              <a:rPr lang="en-US" sz="1400" dirty="0" smtClean="0">
                <a:latin typeface="Times New Roman" panose="02020603050405020304" pitchFamily="18" charset="0"/>
              </a:rPr>
              <a:t> vertical motion is captured in the IFVM.</a:t>
            </a:r>
            <a:endParaRPr lang="en-US" sz="1400" dirty="0">
              <a:latin typeface="Times New Roman" panose="02020603050405020304" pitchFamily="18" charset="0"/>
            </a:endParaRPr>
          </a:p>
        </p:txBody>
      </p:sp>
      <p:sp>
        <p:nvSpPr>
          <p:cNvPr id="9" name="Bent Arrow 8"/>
          <p:cNvSpPr/>
          <p:nvPr/>
        </p:nvSpPr>
        <p:spPr>
          <a:xfrm rot="10800000">
            <a:off x="7643190" y="2143297"/>
            <a:ext cx="236213" cy="2541834"/>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endParaRPr>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pPr>
              <a:defRPr/>
            </a:pPr>
            <a:fld id="{EB6791C4-DF4E-4C17-A41C-B2BEB15390BD}" type="slidenum">
              <a:rPr lang="en-US" smtClean="0"/>
              <a:pPr>
                <a:defRPr/>
              </a:pPr>
              <a:t>119</a:t>
            </a:fld>
            <a:endParaRPr lang="en-US"/>
          </a:p>
        </p:txBody>
      </p:sp>
    </p:spTree>
    <p:extLst>
      <p:ext uri="{BB962C8B-B14F-4D97-AF65-F5344CB8AC3E}">
        <p14:creationId xmlns:p14="http://schemas.microsoft.com/office/powerpoint/2010/main" val="173943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Geodetic Control Primer</a:t>
            </a:r>
            <a:endParaRPr lang="en-US" b="1" dirty="0"/>
          </a:p>
        </p:txBody>
      </p:sp>
      <p:sp>
        <p:nvSpPr>
          <p:cNvPr id="44" name="Oval 43"/>
          <p:cNvSpPr>
            <a:spLocks noChangeAspect="1"/>
          </p:cNvSpPr>
          <p:nvPr/>
        </p:nvSpPr>
        <p:spPr>
          <a:xfrm>
            <a:off x="2457450" y="3649883"/>
            <a:ext cx="168813" cy="168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7" name="TextBox 46"/>
          <p:cNvSpPr txBox="1">
            <a:spLocks noChangeAspect="1"/>
          </p:cNvSpPr>
          <p:nvPr/>
        </p:nvSpPr>
        <p:spPr>
          <a:xfrm>
            <a:off x="1151017" y="1474109"/>
            <a:ext cx="3580083" cy="400110"/>
          </a:xfrm>
          <a:prstGeom prst="rect">
            <a:avLst/>
          </a:prstGeom>
          <a:noFill/>
        </p:spPr>
        <p:txBody>
          <a:bodyPr wrap="none" rtlCol="0">
            <a:spAutoFit/>
          </a:bodyPr>
          <a:lstStyle/>
          <a:p>
            <a:r>
              <a:rPr lang="en-US" sz="2000" b="1" dirty="0" smtClean="0">
                <a:latin typeface="Times New Roman" panose="02020603050405020304" pitchFamily="18" charset="0"/>
              </a:rPr>
              <a:t>Find the coordinates of point A</a:t>
            </a:r>
            <a:endParaRPr lang="en-US" sz="2000" b="1" dirty="0">
              <a:latin typeface="Times New Roman" panose="02020603050405020304" pitchFamily="18" charset="0"/>
            </a:endParaRPr>
          </a:p>
        </p:txBody>
      </p:sp>
      <p:sp>
        <p:nvSpPr>
          <p:cNvPr id="48" name="TextBox 47"/>
          <p:cNvSpPr txBox="1"/>
          <p:nvPr/>
        </p:nvSpPr>
        <p:spPr>
          <a:xfrm>
            <a:off x="5671594" y="1585732"/>
            <a:ext cx="3275635" cy="4247317"/>
          </a:xfrm>
          <a:prstGeom prst="rect">
            <a:avLst/>
          </a:prstGeom>
          <a:noFill/>
        </p:spPr>
        <p:txBody>
          <a:bodyPr wrap="square" rtlCol="0">
            <a:spAutoFit/>
          </a:bodyPr>
          <a:lstStyle/>
          <a:p>
            <a:r>
              <a:rPr lang="en-US" dirty="0" smtClean="0">
                <a:latin typeface="Times New Roman" panose="02020603050405020304" pitchFamily="18" charset="0"/>
              </a:rPr>
              <a:t>Although the </a:t>
            </a:r>
            <a:r>
              <a:rPr lang="en-US" dirty="0">
                <a:latin typeface="Times New Roman" panose="02020603050405020304" pitchFamily="18" charset="0"/>
              </a:rPr>
              <a:t>coordinate axes are not visible, their location and scale are </a:t>
            </a:r>
            <a:r>
              <a:rPr lang="en-US" i="1" dirty="0">
                <a:latin typeface="Times New Roman" panose="02020603050405020304" pitchFamily="18" charset="0"/>
              </a:rPr>
              <a:t>implied </a:t>
            </a:r>
            <a:r>
              <a:rPr lang="en-US" dirty="0">
                <a:latin typeface="Times New Roman" panose="02020603050405020304" pitchFamily="18" charset="0"/>
              </a:rPr>
              <a:t>by the given coordinates of the points B, C, and D</a:t>
            </a:r>
            <a:r>
              <a:rPr lang="en-US" dirty="0" smtClean="0">
                <a:latin typeface="Times New Roman" panose="02020603050405020304" pitchFamily="18" charset="0"/>
              </a:rPr>
              <a:t>.</a:t>
            </a:r>
          </a:p>
          <a:p>
            <a:endParaRPr lang="en-US" dirty="0">
              <a:latin typeface="Times New Roman" panose="02020603050405020304" pitchFamily="18" charset="0"/>
            </a:endParaRPr>
          </a:p>
          <a:p>
            <a:r>
              <a:rPr lang="en-US" dirty="0" smtClean="0">
                <a:latin typeface="Times New Roman" panose="02020603050405020304" pitchFamily="18" charset="0"/>
              </a:rPr>
              <a:t>It is often the job of surveyors, mappers and other geospatial professionals to determine the coordinates of many points on Earth.</a:t>
            </a:r>
          </a:p>
          <a:p>
            <a:endParaRPr lang="en-US" dirty="0">
              <a:latin typeface="Times New Roman" panose="02020603050405020304" pitchFamily="18" charset="0"/>
            </a:endParaRPr>
          </a:p>
          <a:p>
            <a:r>
              <a:rPr lang="en-US" dirty="0" smtClean="0">
                <a:latin typeface="Times New Roman" panose="02020603050405020304" pitchFamily="18" charset="0"/>
              </a:rPr>
              <a:t>It is the job of NGS to provide the geodetic control to the nation to make those jobs possible.</a:t>
            </a:r>
            <a:endParaRPr lang="en-US" dirty="0">
              <a:latin typeface="Times New Roman" panose="02020603050405020304" pitchFamily="18" charset="0"/>
            </a:endParaRPr>
          </a:p>
        </p:txBody>
      </p:sp>
      <p:grpSp>
        <p:nvGrpSpPr>
          <p:cNvPr id="3" name="Group 2"/>
          <p:cNvGrpSpPr/>
          <p:nvPr/>
        </p:nvGrpSpPr>
        <p:grpSpPr>
          <a:xfrm>
            <a:off x="1265364" y="5662057"/>
            <a:ext cx="3895755" cy="525932"/>
            <a:chOff x="1265364" y="5662057"/>
            <a:chExt cx="3895755" cy="525932"/>
          </a:xfrm>
        </p:grpSpPr>
        <p:grpSp>
          <p:nvGrpSpPr>
            <p:cNvPr id="21" name="Group 20"/>
            <p:cNvGrpSpPr/>
            <p:nvPr/>
          </p:nvGrpSpPr>
          <p:grpSpPr>
            <a:xfrm rot="5400000">
              <a:off x="3109237" y="3818184"/>
              <a:ext cx="208010" cy="3895755"/>
              <a:chOff x="1025754" y="1547446"/>
              <a:chExt cx="239611" cy="4487594"/>
            </a:xfrm>
          </p:grpSpPr>
          <p:cxnSp>
            <p:nvCxnSpPr>
              <p:cNvPr id="22" name="Straight Arrow Connector 21"/>
              <p:cNvCxnSpPr/>
              <p:nvPr/>
            </p:nvCxnSpPr>
            <p:spPr>
              <a:xfrm>
                <a:off x="1123406" y="1547446"/>
                <a:ext cx="15713" cy="4487594"/>
              </a:xfrm>
              <a:prstGeom prst="straightConnector1">
                <a:avLst/>
              </a:prstGeom>
              <a:ln w="38100">
                <a:solidFill>
                  <a:schemeClr val="tx1">
                    <a:alpha val="2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40645" y="5120640"/>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54349" y="4183966"/>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25754" y="2319998"/>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40645" y="3247293"/>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1908327" y="5818657"/>
              <a:ext cx="300082" cy="369332"/>
            </a:xfrm>
            <a:prstGeom prst="rect">
              <a:avLst/>
            </a:prstGeom>
            <a:noFill/>
          </p:spPr>
          <p:txBody>
            <a:bodyPr wrap="none" rtlCol="0">
              <a:spAutoFit/>
            </a:bodyPr>
            <a:lstStyle/>
            <a:p>
              <a:r>
                <a:rPr lang="en-US" dirty="0" smtClean="0">
                  <a:solidFill>
                    <a:schemeClr val="tx1">
                      <a:alpha val="20000"/>
                    </a:schemeClr>
                  </a:solidFill>
                  <a:latin typeface="Times New Roman" panose="02020603050405020304" pitchFamily="18" charset="0"/>
                </a:rPr>
                <a:t>1</a:t>
              </a:r>
              <a:endParaRPr lang="en-US" dirty="0">
                <a:solidFill>
                  <a:schemeClr val="tx1">
                    <a:alpha val="20000"/>
                  </a:schemeClr>
                </a:solidFill>
                <a:latin typeface="Times New Roman" panose="02020603050405020304" pitchFamily="18" charset="0"/>
              </a:endParaRPr>
            </a:p>
          </p:txBody>
        </p:sp>
        <p:sp>
          <p:nvSpPr>
            <p:cNvPr id="28" name="TextBox 27"/>
            <p:cNvSpPr txBox="1"/>
            <p:nvPr/>
          </p:nvSpPr>
          <p:spPr>
            <a:xfrm>
              <a:off x="2741703" y="5816753"/>
              <a:ext cx="300082" cy="369332"/>
            </a:xfrm>
            <a:prstGeom prst="rect">
              <a:avLst/>
            </a:prstGeom>
            <a:noFill/>
          </p:spPr>
          <p:txBody>
            <a:bodyPr wrap="none" rtlCol="0">
              <a:spAutoFit/>
            </a:bodyPr>
            <a:lstStyle/>
            <a:p>
              <a:r>
                <a:rPr lang="en-US" dirty="0" smtClean="0">
                  <a:solidFill>
                    <a:schemeClr val="tx1">
                      <a:alpha val="20000"/>
                    </a:schemeClr>
                  </a:solidFill>
                  <a:latin typeface="Times New Roman" panose="02020603050405020304" pitchFamily="18" charset="0"/>
                </a:rPr>
                <a:t>2</a:t>
              </a:r>
              <a:endParaRPr lang="en-US" dirty="0">
                <a:solidFill>
                  <a:schemeClr val="tx1">
                    <a:alpha val="20000"/>
                  </a:schemeClr>
                </a:solidFill>
                <a:latin typeface="Times New Roman" panose="02020603050405020304" pitchFamily="18" charset="0"/>
              </a:endParaRPr>
            </a:p>
          </p:txBody>
        </p:sp>
        <p:sp>
          <p:nvSpPr>
            <p:cNvPr id="29" name="TextBox 28"/>
            <p:cNvSpPr txBox="1"/>
            <p:nvPr/>
          </p:nvSpPr>
          <p:spPr>
            <a:xfrm>
              <a:off x="3535242" y="5816753"/>
              <a:ext cx="300082" cy="369332"/>
            </a:xfrm>
            <a:prstGeom prst="rect">
              <a:avLst/>
            </a:prstGeom>
            <a:noFill/>
          </p:spPr>
          <p:txBody>
            <a:bodyPr wrap="none" rtlCol="0">
              <a:spAutoFit/>
            </a:bodyPr>
            <a:lstStyle/>
            <a:p>
              <a:r>
                <a:rPr lang="en-US" dirty="0" smtClean="0">
                  <a:solidFill>
                    <a:schemeClr val="tx1">
                      <a:alpha val="20000"/>
                    </a:schemeClr>
                  </a:solidFill>
                  <a:latin typeface="Times New Roman" panose="02020603050405020304" pitchFamily="18" charset="0"/>
                </a:rPr>
                <a:t>3</a:t>
              </a:r>
              <a:endParaRPr lang="en-US" dirty="0">
                <a:solidFill>
                  <a:schemeClr val="tx1">
                    <a:alpha val="20000"/>
                  </a:schemeClr>
                </a:solidFill>
                <a:latin typeface="Times New Roman" panose="02020603050405020304" pitchFamily="18" charset="0"/>
              </a:endParaRPr>
            </a:p>
          </p:txBody>
        </p:sp>
        <p:sp>
          <p:nvSpPr>
            <p:cNvPr id="30" name="TextBox 29"/>
            <p:cNvSpPr txBox="1"/>
            <p:nvPr/>
          </p:nvSpPr>
          <p:spPr>
            <a:xfrm>
              <a:off x="4339611" y="5816753"/>
              <a:ext cx="300082" cy="369332"/>
            </a:xfrm>
            <a:prstGeom prst="rect">
              <a:avLst/>
            </a:prstGeom>
            <a:noFill/>
          </p:spPr>
          <p:txBody>
            <a:bodyPr wrap="none" rtlCol="0">
              <a:spAutoFit/>
            </a:bodyPr>
            <a:lstStyle/>
            <a:p>
              <a:r>
                <a:rPr lang="en-US" dirty="0" smtClean="0">
                  <a:solidFill>
                    <a:schemeClr val="tx1">
                      <a:alpha val="20000"/>
                    </a:schemeClr>
                  </a:solidFill>
                  <a:latin typeface="Times New Roman" panose="02020603050405020304" pitchFamily="18" charset="0"/>
                </a:rPr>
                <a:t>4</a:t>
              </a:r>
              <a:endParaRPr lang="en-US" dirty="0">
                <a:solidFill>
                  <a:schemeClr val="tx1">
                    <a:alpha val="20000"/>
                  </a:schemeClr>
                </a:solidFill>
                <a:latin typeface="Times New Roman" panose="02020603050405020304" pitchFamily="18" charset="0"/>
              </a:endParaRPr>
            </a:p>
          </p:txBody>
        </p:sp>
      </p:grpSp>
      <p:grpSp>
        <p:nvGrpSpPr>
          <p:cNvPr id="7" name="Group 6"/>
          <p:cNvGrpSpPr/>
          <p:nvPr/>
        </p:nvGrpSpPr>
        <p:grpSpPr>
          <a:xfrm>
            <a:off x="843754" y="1883478"/>
            <a:ext cx="529320" cy="3895755"/>
            <a:chOff x="843754" y="1883478"/>
            <a:chExt cx="529320" cy="3895755"/>
          </a:xfrm>
        </p:grpSpPr>
        <p:sp>
          <p:nvSpPr>
            <p:cNvPr id="17" name="TextBox 16"/>
            <p:cNvSpPr txBox="1"/>
            <p:nvPr/>
          </p:nvSpPr>
          <p:spPr>
            <a:xfrm>
              <a:off x="843754" y="4801185"/>
              <a:ext cx="300082" cy="369332"/>
            </a:xfrm>
            <a:prstGeom prst="rect">
              <a:avLst/>
            </a:prstGeom>
            <a:noFill/>
          </p:spPr>
          <p:txBody>
            <a:bodyPr wrap="none" rtlCol="0">
              <a:spAutoFit/>
            </a:bodyPr>
            <a:lstStyle/>
            <a:p>
              <a:r>
                <a:rPr lang="en-US" dirty="0" smtClean="0">
                  <a:solidFill>
                    <a:schemeClr val="tx1">
                      <a:alpha val="20000"/>
                    </a:schemeClr>
                  </a:solidFill>
                  <a:latin typeface="Times New Roman" panose="02020603050405020304" pitchFamily="18" charset="0"/>
                </a:rPr>
                <a:t>1</a:t>
              </a:r>
              <a:endParaRPr lang="en-US" dirty="0">
                <a:solidFill>
                  <a:schemeClr val="tx1">
                    <a:alpha val="20000"/>
                  </a:schemeClr>
                </a:solidFill>
                <a:latin typeface="Times New Roman" panose="02020603050405020304" pitchFamily="18" charset="0"/>
              </a:endParaRPr>
            </a:p>
          </p:txBody>
        </p:sp>
        <p:sp>
          <p:nvSpPr>
            <p:cNvPr id="18" name="TextBox 17"/>
            <p:cNvSpPr txBox="1"/>
            <p:nvPr/>
          </p:nvSpPr>
          <p:spPr>
            <a:xfrm>
              <a:off x="877416" y="4014013"/>
              <a:ext cx="367347" cy="369332"/>
            </a:xfrm>
            <a:prstGeom prst="rect">
              <a:avLst/>
            </a:prstGeom>
            <a:noFill/>
          </p:spPr>
          <p:txBody>
            <a:bodyPr wrap="square" rtlCol="0">
              <a:spAutoFit/>
            </a:bodyPr>
            <a:lstStyle/>
            <a:p>
              <a:r>
                <a:rPr lang="en-US" dirty="0" smtClean="0">
                  <a:solidFill>
                    <a:schemeClr val="tx1">
                      <a:alpha val="20000"/>
                    </a:schemeClr>
                  </a:solidFill>
                  <a:latin typeface="Times New Roman" panose="02020603050405020304" pitchFamily="18" charset="0"/>
                </a:rPr>
                <a:t>2</a:t>
              </a:r>
              <a:endParaRPr lang="en-US" dirty="0">
                <a:solidFill>
                  <a:schemeClr val="tx1">
                    <a:alpha val="20000"/>
                  </a:schemeClr>
                </a:solidFill>
                <a:latin typeface="Times New Roman" panose="02020603050405020304" pitchFamily="18" charset="0"/>
              </a:endParaRPr>
            </a:p>
          </p:txBody>
        </p:sp>
        <p:sp>
          <p:nvSpPr>
            <p:cNvPr id="19" name="TextBox 18"/>
            <p:cNvSpPr txBox="1"/>
            <p:nvPr/>
          </p:nvSpPr>
          <p:spPr>
            <a:xfrm>
              <a:off x="867221" y="3210251"/>
              <a:ext cx="300082" cy="369332"/>
            </a:xfrm>
            <a:prstGeom prst="rect">
              <a:avLst/>
            </a:prstGeom>
            <a:noFill/>
          </p:spPr>
          <p:txBody>
            <a:bodyPr wrap="none" rtlCol="0">
              <a:spAutoFit/>
            </a:bodyPr>
            <a:lstStyle/>
            <a:p>
              <a:r>
                <a:rPr lang="en-US" dirty="0" smtClean="0">
                  <a:solidFill>
                    <a:schemeClr val="tx1">
                      <a:alpha val="20000"/>
                    </a:schemeClr>
                  </a:solidFill>
                  <a:latin typeface="Times New Roman" panose="02020603050405020304" pitchFamily="18" charset="0"/>
                </a:rPr>
                <a:t>3</a:t>
              </a:r>
              <a:endParaRPr lang="en-US" dirty="0">
                <a:solidFill>
                  <a:schemeClr val="tx1">
                    <a:alpha val="20000"/>
                  </a:schemeClr>
                </a:solidFill>
                <a:latin typeface="Times New Roman" panose="02020603050405020304" pitchFamily="18" charset="0"/>
              </a:endParaRPr>
            </a:p>
          </p:txBody>
        </p:sp>
        <p:sp>
          <p:nvSpPr>
            <p:cNvPr id="20" name="TextBox 19"/>
            <p:cNvSpPr txBox="1"/>
            <p:nvPr/>
          </p:nvSpPr>
          <p:spPr>
            <a:xfrm>
              <a:off x="876305" y="2384338"/>
              <a:ext cx="300082" cy="369332"/>
            </a:xfrm>
            <a:prstGeom prst="rect">
              <a:avLst/>
            </a:prstGeom>
            <a:noFill/>
          </p:spPr>
          <p:txBody>
            <a:bodyPr wrap="none" rtlCol="0">
              <a:spAutoFit/>
            </a:bodyPr>
            <a:lstStyle/>
            <a:p>
              <a:r>
                <a:rPr lang="en-US" dirty="0" smtClean="0">
                  <a:solidFill>
                    <a:schemeClr val="tx1">
                      <a:alpha val="20000"/>
                    </a:schemeClr>
                  </a:solidFill>
                  <a:latin typeface="Times New Roman" panose="02020603050405020304" pitchFamily="18" charset="0"/>
                </a:rPr>
                <a:t>4</a:t>
              </a:r>
              <a:endParaRPr lang="en-US" dirty="0">
                <a:solidFill>
                  <a:schemeClr val="tx1">
                    <a:alpha val="20000"/>
                  </a:schemeClr>
                </a:solidFill>
                <a:latin typeface="Times New Roman" panose="02020603050405020304" pitchFamily="18" charset="0"/>
              </a:endParaRPr>
            </a:p>
          </p:txBody>
        </p:sp>
        <p:grpSp>
          <p:nvGrpSpPr>
            <p:cNvPr id="31" name="Group 30"/>
            <p:cNvGrpSpPr/>
            <p:nvPr/>
          </p:nvGrpSpPr>
          <p:grpSpPr>
            <a:xfrm>
              <a:off x="1165064" y="1883478"/>
              <a:ext cx="208010" cy="3895755"/>
              <a:chOff x="1025754" y="1547446"/>
              <a:chExt cx="239611" cy="4487594"/>
            </a:xfrm>
          </p:grpSpPr>
          <p:cxnSp>
            <p:nvCxnSpPr>
              <p:cNvPr id="32" name="Straight Arrow Connector 31"/>
              <p:cNvCxnSpPr/>
              <p:nvPr/>
            </p:nvCxnSpPr>
            <p:spPr>
              <a:xfrm>
                <a:off x="1123406" y="1547446"/>
                <a:ext cx="15713" cy="4487594"/>
              </a:xfrm>
              <a:prstGeom prst="straightConnector1">
                <a:avLst/>
              </a:prstGeom>
              <a:ln w="38100">
                <a:solidFill>
                  <a:schemeClr val="tx1">
                    <a:alpha val="2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40645" y="5120640"/>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54349" y="4183966"/>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25754" y="2319998"/>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40645" y="3247293"/>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p:cNvGrpSpPr/>
          <p:nvPr/>
        </p:nvGrpSpPr>
        <p:grpSpPr>
          <a:xfrm>
            <a:off x="3760224" y="4286950"/>
            <a:ext cx="1780967" cy="474840"/>
            <a:chOff x="3955206" y="4484154"/>
            <a:chExt cx="1780967" cy="474840"/>
          </a:xfrm>
        </p:grpSpPr>
        <p:sp>
          <p:nvSpPr>
            <p:cNvPr id="38" name="Oval 37"/>
            <p:cNvSpPr/>
            <p:nvPr/>
          </p:nvSpPr>
          <p:spPr>
            <a:xfrm>
              <a:off x="3955206" y="4747978"/>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9" name="TextBox 38"/>
            <p:cNvSpPr txBox="1"/>
            <p:nvPr/>
          </p:nvSpPr>
          <p:spPr>
            <a:xfrm>
              <a:off x="4060714" y="4484154"/>
              <a:ext cx="1675459" cy="369332"/>
            </a:xfrm>
            <a:prstGeom prst="rect">
              <a:avLst/>
            </a:prstGeom>
            <a:noFill/>
          </p:spPr>
          <p:txBody>
            <a:bodyPr wrap="none" rtlCol="0">
              <a:spAutoFit/>
            </a:bodyPr>
            <a:lstStyle/>
            <a:p>
              <a:r>
                <a:rPr lang="en-US" dirty="0" smtClean="0">
                  <a:latin typeface="Times New Roman" panose="02020603050405020304" pitchFamily="18" charset="0"/>
                </a:rPr>
                <a:t>B (x=3.1,y=1.4)</a:t>
              </a:r>
              <a:endParaRPr lang="en-US" dirty="0">
                <a:latin typeface="Times New Roman" panose="02020603050405020304" pitchFamily="18" charset="0"/>
              </a:endParaRPr>
            </a:p>
          </p:txBody>
        </p:sp>
      </p:grpSp>
      <p:grpSp>
        <p:nvGrpSpPr>
          <p:cNvPr id="40" name="Group 39"/>
          <p:cNvGrpSpPr/>
          <p:nvPr/>
        </p:nvGrpSpPr>
        <p:grpSpPr>
          <a:xfrm>
            <a:off x="3535242" y="2323056"/>
            <a:ext cx="1780967" cy="444507"/>
            <a:chOff x="3416253" y="2265968"/>
            <a:chExt cx="1780967" cy="444507"/>
          </a:xfrm>
        </p:grpSpPr>
        <p:sp>
          <p:nvSpPr>
            <p:cNvPr id="41" name="Oval 40"/>
            <p:cNvSpPr/>
            <p:nvPr/>
          </p:nvSpPr>
          <p:spPr>
            <a:xfrm>
              <a:off x="3416253" y="2499459"/>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2" name="TextBox 41"/>
            <p:cNvSpPr txBox="1"/>
            <p:nvPr/>
          </p:nvSpPr>
          <p:spPr>
            <a:xfrm>
              <a:off x="3521761" y="2265968"/>
              <a:ext cx="1675459" cy="369332"/>
            </a:xfrm>
            <a:prstGeom prst="rect">
              <a:avLst/>
            </a:prstGeom>
            <a:noFill/>
          </p:spPr>
          <p:txBody>
            <a:bodyPr wrap="none" rtlCol="0">
              <a:spAutoFit/>
            </a:bodyPr>
            <a:lstStyle/>
            <a:p>
              <a:r>
                <a:rPr lang="en-US" dirty="0" smtClean="0">
                  <a:latin typeface="Times New Roman" panose="02020603050405020304" pitchFamily="18" charset="0"/>
                </a:rPr>
                <a:t>C (x=2.7,y=3.9)</a:t>
              </a:r>
              <a:endParaRPr lang="en-US" dirty="0">
                <a:latin typeface="Times New Roman" panose="02020603050405020304" pitchFamily="18" charset="0"/>
              </a:endParaRPr>
            </a:p>
          </p:txBody>
        </p:sp>
      </p:grpSp>
      <p:sp>
        <p:nvSpPr>
          <p:cNvPr id="50" name="Oval 49"/>
          <p:cNvSpPr>
            <a:spLocks noChangeAspect="1"/>
          </p:cNvSpPr>
          <p:nvPr/>
        </p:nvSpPr>
        <p:spPr>
          <a:xfrm>
            <a:off x="3770910" y="3156261"/>
            <a:ext cx="168813" cy="168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2" name="Oval 51"/>
          <p:cNvSpPr>
            <a:spLocks noChangeAspect="1"/>
          </p:cNvSpPr>
          <p:nvPr/>
        </p:nvSpPr>
        <p:spPr>
          <a:xfrm>
            <a:off x="3188814" y="3226544"/>
            <a:ext cx="168813" cy="168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3" name="Oval 52"/>
          <p:cNvSpPr>
            <a:spLocks noChangeAspect="1"/>
          </p:cNvSpPr>
          <p:nvPr/>
        </p:nvSpPr>
        <p:spPr>
          <a:xfrm>
            <a:off x="3392045" y="4006710"/>
            <a:ext cx="168813" cy="168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4" name="Oval 53"/>
          <p:cNvSpPr>
            <a:spLocks noChangeAspect="1"/>
          </p:cNvSpPr>
          <p:nvPr/>
        </p:nvSpPr>
        <p:spPr>
          <a:xfrm>
            <a:off x="4360442" y="3478026"/>
            <a:ext cx="168813" cy="168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5" name="Oval 54"/>
          <p:cNvSpPr>
            <a:spLocks noChangeAspect="1"/>
          </p:cNvSpPr>
          <p:nvPr/>
        </p:nvSpPr>
        <p:spPr>
          <a:xfrm>
            <a:off x="2346110" y="4311216"/>
            <a:ext cx="168813" cy="168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6" name="Oval 55"/>
          <p:cNvSpPr>
            <a:spLocks noChangeAspect="1"/>
          </p:cNvSpPr>
          <p:nvPr/>
        </p:nvSpPr>
        <p:spPr>
          <a:xfrm>
            <a:off x="2483048" y="3098752"/>
            <a:ext cx="168813" cy="168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nvGrpSpPr>
          <p:cNvPr id="58" name="Group 57"/>
          <p:cNvGrpSpPr/>
          <p:nvPr/>
        </p:nvGrpSpPr>
        <p:grpSpPr>
          <a:xfrm>
            <a:off x="1851935" y="4821446"/>
            <a:ext cx="1816690" cy="451951"/>
            <a:chOff x="1686220" y="4958994"/>
            <a:chExt cx="1816690" cy="451951"/>
          </a:xfrm>
        </p:grpSpPr>
        <p:sp>
          <p:nvSpPr>
            <p:cNvPr id="59" name="Oval 58"/>
            <p:cNvSpPr/>
            <p:nvPr/>
          </p:nvSpPr>
          <p:spPr>
            <a:xfrm>
              <a:off x="1686220" y="5199929"/>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0" name="TextBox 59"/>
            <p:cNvSpPr txBox="1"/>
            <p:nvPr/>
          </p:nvSpPr>
          <p:spPr>
            <a:xfrm>
              <a:off x="1814627" y="4958994"/>
              <a:ext cx="1688283" cy="369332"/>
            </a:xfrm>
            <a:prstGeom prst="rect">
              <a:avLst/>
            </a:prstGeom>
            <a:noFill/>
          </p:spPr>
          <p:txBody>
            <a:bodyPr wrap="none" rtlCol="0">
              <a:spAutoFit/>
            </a:bodyPr>
            <a:lstStyle/>
            <a:p>
              <a:r>
                <a:rPr lang="en-US" dirty="0" smtClean="0">
                  <a:latin typeface="Times New Roman" panose="02020603050405020304" pitchFamily="18" charset="0"/>
                </a:rPr>
                <a:t>D (x=0.8,y=0.9)</a:t>
              </a:r>
              <a:endParaRPr lang="en-US" dirty="0">
                <a:latin typeface="Times New Roman" panose="02020603050405020304" pitchFamily="18" charset="0"/>
              </a:endParaRPr>
            </a:p>
          </p:txBody>
        </p:sp>
      </p:gr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12</a:t>
            </a:fld>
            <a:endParaRPr lang="en-US" altLang="en-US"/>
          </a:p>
        </p:txBody>
      </p:sp>
    </p:spTree>
    <p:extLst>
      <p:ext uri="{BB962C8B-B14F-4D97-AF65-F5344CB8AC3E}">
        <p14:creationId xmlns:p14="http://schemas.microsoft.com/office/powerpoint/2010/main" val="330545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37"/>
                                        </p:tgtEl>
                                      </p:cBhvr>
                                    </p:animEffect>
                                    <p:animScale>
                                      <p:cBhvr>
                                        <p:cTn id="52" dur="250" autoRev="1" fill="hold"/>
                                        <p:tgtEl>
                                          <p:spTgt spid="37"/>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40"/>
                                        </p:tgtEl>
                                      </p:cBhvr>
                                    </p:animEffect>
                                    <p:animScale>
                                      <p:cBhvr>
                                        <p:cTn id="55" dur="250" autoRev="1" fill="hold"/>
                                        <p:tgtEl>
                                          <p:spTgt spid="40"/>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58"/>
                                        </p:tgtEl>
                                      </p:cBhvr>
                                    </p:animEffect>
                                    <p:animScale>
                                      <p:cBhvr>
                                        <p:cTn id="58" dur="250" autoRev="1" fill="hold"/>
                                        <p:tgtEl>
                                          <p:spTgt spid="5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0" grpId="0" animBg="1"/>
      <p:bldP spid="52" grpId="0" animBg="1"/>
      <p:bldP spid="53" grpId="0" animBg="1"/>
      <p:bldP spid="54" grpId="0" animBg="1"/>
      <p:bldP spid="55" grpId="0" animBg="1"/>
      <p:bldP spid="5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15312"/>
            <a:ext cx="6096000" cy="4124325"/>
          </a:xfrm>
          <a:prstGeom prst="rect">
            <a:avLst/>
          </a:prstGeom>
        </p:spPr>
      </p:pic>
      <p:sp>
        <p:nvSpPr>
          <p:cNvPr id="2" name="Title 1"/>
          <p:cNvSpPr>
            <a:spLocks noGrp="1"/>
          </p:cNvSpPr>
          <p:nvPr>
            <p:ph type="title"/>
          </p:nvPr>
        </p:nvSpPr>
        <p:spPr/>
        <p:txBody>
          <a:bodyPr/>
          <a:lstStyle/>
          <a:p>
            <a:r>
              <a:rPr lang="en-US" sz="4000" b="1" dirty="0" smtClean="0"/>
              <a:t>PIN1 (S. California)</a:t>
            </a:r>
            <a:endParaRPr lang="en-US" sz="4000" b="1" dirty="0"/>
          </a:p>
        </p:txBody>
      </p:sp>
      <p:sp>
        <p:nvSpPr>
          <p:cNvPr id="4" name="Date Placeholder 3"/>
          <p:cNvSpPr>
            <a:spLocks noGrp="1"/>
          </p:cNvSpPr>
          <p:nvPr>
            <p:ph type="dt" sz="half" idx="10"/>
          </p:nvPr>
        </p:nvSpPr>
        <p:spPr/>
        <p:txBody>
          <a:bodyPr/>
          <a:lstStyle/>
          <a:p>
            <a:pPr>
              <a:defRPr/>
            </a:pPr>
            <a:r>
              <a:rPr lang="en-US" altLang="en-US" smtClean="0"/>
              <a:t>1/15/2021</a:t>
            </a:r>
            <a:endParaRPr lang="en-US" altLang="en-US" dirty="0"/>
          </a:p>
        </p:txBody>
      </p:sp>
      <p:sp>
        <p:nvSpPr>
          <p:cNvPr id="3" name="Oval 2"/>
          <p:cNvSpPr/>
          <p:nvPr/>
        </p:nvSpPr>
        <p:spPr>
          <a:xfrm>
            <a:off x="4027515" y="3168623"/>
            <a:ext cx="124691" cy="1246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120</a:t>
            </a:fld>
            <a:endParaRPr lang="en-US"/>
          </a:p>
        </p:txBody>
      </p:sp>
    </p:spTree>
    <p:extLst>
      <p:ext uri="{BB962C8B-B14F-4D97-AF65-F5344CB8AC3E}">
        <p14:creationId xmlns:p14="http://schemas.microsoft.com/office/powerpoint/2010/main" val="361712532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2"/>
          <a:stretch>
            <a:fillRect/>
          </a:stretch>
        </p:blipFill>
        <p:spPr>
          <a:xfrm>
            <a:off x="457200" y="2331947"/>
            <a:ext cx="8229600" cy="3996734"/>
          </a:xfrm>
          <a:prstGeom prst="rect">
            <a:avLst/>
          </a:prstGeom>
        </p:spPr>
      </p:pic>
      <p:sp>
        <p:nvSpPr>
          <p:cNvPr id="2" name="Title 1"/>
          <p:cNvSpPr>
            <a:spLocks noGrp="1"/>
          </p:cNvSpPr>
          <p:nvPr>
            <p:ph type="title"/>
          </p:nvPr>
        </p:nvSpPr>
        <p:spPr/>
        <p:txBody>
          <a:bodyPr/>
          <a:lstStyle/>
          <a:p>
            <a:r>
              <a:rPr lang="en-US" sz="4000" b="1" dirty="0"/>
              <a:t>PIN1 (S. California)</a:t>
            </a:r>
          </a:p>
        </p:txBody>
      </p:sp>
      <p:sp>
        <p:nvSpPr>
          <p:cNvPr id="4" name="Date Placeholder 3"/>
          <p:cNvSpPr>
            <a:spLocks noGrp="1"/>
          </p:cNvSpPr>
          <p:nvPr>
            <p:ph type="dt" sz="half" idx="10"/>
          </p:nvPr>
        </p:nvSpPr>
        <p:spPr/>
        <p:txBody>
          <a:bodyPr/>
          <a:lstStyle/>
          <a:p>
            <a:pPr>
              <a:defRPr/>
            </a:pPr>
            <a:r>
              <a:rPr lang="en-US" altLang="en-US" smtClean="0"/>
              <a:t>1/15/2021</a:t>
            </a:r>
            <a:endParaRPr lang="en-US" altLang="en-US" dirty="0"/>
          </a:p>
        </p:txBody>
      </p:sp>
      <p:sp>
        <p:nvSpPr>
          <p:cNvPr id="7" name="TextBox 6"/>
          <p:cNvSpPr txBox="1"/>
          <p:nvPr/>
        </p:nvSpPr>
        <p:spPr>
          <a:xfrm>
            <a:off x="4703606" y="1585436"/>
            <a:ext cx="3983194" cy="738664"/>
          </a:xfrm>
          <a:prstGeom prst="rect">
            <a:avLst/>
          </a:prstGeom>
          <a:solidFill>
            <a:schemeClr val="accent6">
              <a:lumMod val="60000"/>
              <a:lumOff val="40000"/>
            </a:schemeClr>
          </a:solidFill>
        </p:spPr>
        <p:txBody>
          <a:bodyPr wrap="square" rtlCol="0">
            <a:spAutoFit/>
          </a:bodyPr>
          <a:lstStyle/>
          <a:p>
            <a:r>
              <a:rPr lang="en-US" sz="1400" dirty="0" smtClean="0">
                <a:latin typeface="Times New Roman" panose="02020603050405020304" pitchFamily="18" charset="0"/>
              </a:rPr>
              <a:t>In latitude, S. California neither behaves like the NA plate nor the Pacific plate. </a:t>
            </a:r>
            <a:r>
              <a:rPr lang="en-US" sz="1400" dirty="0">
                <a:latin typeface="Times New Roman" panose="02020603050405020304" pitchFamily="18" charset="0"/>
              </a:rPr>
              <a:t>These deviations from stability will be captured in IFVM2022</a:t>
            </a:r>
            <a:r>
              <a:rPr lang="en-US" sz="1400" dirty="0" smtClean="0">
                <a:latin typeface="Times New Roman" panose="02020603050405020304" pitchFamily="18" charset="0"/>
              </a:rPr>
              <a:t>.</a:t>
            </a:r>
            <a:endParaRPr lang="en-US" sz="1400" dirty="0">
              <a:latin typeface="Times New Roman" panose="02020603050405020304" pitchFamily="18" charset="0"/>
            </a:endParaRPr>
          </a:p>
        </p:txBody>
      </p:sp>
      <p:sp>
        <p:nvSpPr>
          <p:cNvPr id="10" name="Bent Arrow 9"/>
          <p:cNvSpPr/>
          <p:nvPr/>
        </p:nvSpPr>
        <p:spPr>
          <a:xfrm rot="10800000">
            <a:off x="7577844" y="2324100"/>
            <a:ext cx="233466" cy="3123389"/>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endParaRPr>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a:xfrm>
            <a:off x="6553200" y="6376230"/>
            <a:ext cx="2133600" cy="365125"/>
          </a:xfrm>
        </p:spPr>
        <p:txBody>
          <a:bodyPr/>
          <a:lstStyle/>
          <a:p>
            <a:pPr>
              <a:defRPr/>
            </a:pPr>
            <a:fld id="{EB6791C4-DF4E-4C17-A41C-B2BEB15390BD}" type="slidenum">
              <a:rPr lang="en-US" smtClean="0"/>
              <a:pPr>
                <a:defRPr/>
              </a:pPr>
              <a:t>121</a:t>
            </a:fld>
            <a:endParaRPr lang="en-US"/>
          </a:p>
        </p:txBody>
      </p:sp>
      <p:sp>
        <p:nvSpPr>
          <p:cNvPr id="8" name="Bent Arrow 7"/>
          <p:cNvSpPr/>
          <p:nvPr/>
        </p:nvSpPr>
        <p:spPr>
          <a:xfrm rot="10800000">
            <a:off x="7577846" y="2304273"/>
            <a:ext cx="778214" cy="1149045"/>
          </a:xfrm>
          <a:prstGeom prst="bentArrow">
            <a:avLst>
              <a:gd name="adj1" fmla="val 9524"/>
              <a:gd name="adj2" fmla="val 15366"/>
              <a:gd name="adj3" fmla="val 26190"/>
              <a:gd name="adj4" fmla="val 43750"/>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5565826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stretch>
            <a:fillRect/>
          </a:stretch>
        </p:blipFill>
        <p:spPr>
          <a:xfrm>
            <a:off x="457200" y="2331954"/>
            <a:ext cx="8229600" cy="3996734"/>
          </a:xfrm>
          <a:prstGeom prst="rect">
            <a:avLst/>
          </a:prstGeom>
        </p:spPr>
      </p:pic>
      <p:sp>
        <p:nvSpPr>
          <p:cNvPr id="2" name="Title 1"/>
          <p:cNvSpPr>
            <a:spLocks noGrp="1"/>
          </p:cNvSpPr>
          <p:nvPr>
            <p:ph type="title"/>
          </p:nvPr>
        </p:nvSpPr>
        <p:spPr/>
        <p:txBody>
          <a:bodyPr/>
          <a:lstStyle/>
          <a:p>
            <a:r>
              <a:rPr lang="en-US" sz="4000" b="1" dirty="0"/>
              <a:t>PIN1 (S. California)</a:t>
            </a:r>
          </a:p>
        </p:txBody>
      </p:sp>
      <p:sp>
        <p:nvSpPr>
          <p:cNvPr id="4" name="Date Placeholder 3"/>
          <p:cNvSpPr>
            <a:spLocks noGrp="1"/>
          </p:cNvSpPr>
          <p:nvPr>
            <p:ph type="dt" sz="half" idx="10"/>
          </p:nvPr>
        </p:nvSpPr>
        <p:spPr/>
        <p:txBody>
          <a:bodyPr/>
          <a:lstStyle/>
          <a:p>
            <a:pPr>
              <a:defRPr/>
            </a:pPr>
            <a:r>
              <a:rPr lang="en-US" altLang="en-US" smtClean="0"/>
              <a:t>1/15/2021</a:t>
            </a:r>
            <a:endParaRPr lang="en-US" altLang="en-US" dirty="0"/>
          </a:p>
        </p:txBody>
      </p:sp>
      <p:sp>
        <p:nvSpPr>
          <p:cNvPr id="8" name="TextBox 7"/>
          <p:cNvSpPr txBox="1"/>
          <p:nvPr/>
        </p:nvSpPr>
        <p:spPr>
          <a:xfrm>
            <a:off x="6019801" y="1594815"/>
            <a:ext cx="2667000" cy="1169551"/>
          </a:xfrm>
          <a:prstGeom prst="rect">
            <a:avLst/>
          </a:prstGeom>
          <a:solidFill>
            <a:schemeClr val="accent6">
              <a:lumMod val="60000"/>
              <a:lumOff val="40000"/>
            </a:schemeClr>
          </a:solidFill>
        </p:spPr>
        <p:txBody>
          <a:bodyPr wrap="square" rtlCol="0">
            <a:spAutoFit/>
          </a:bodyPr>
          <a:lstStyle/>
          <a:p>
            <a:r>
              <a:rPr lang="en-US" sz="1400" dirty="0" smtClean="0">
                <a:latin typeface="Times New Roman" panose="02020603050405020304" pitchFamily="18" charset="0"/>
              </a:rPr>
              <a:t>In longitude, S. California neither behaves like the NA plate nor the Pacific plate.  These deviations from stability will be captured in IFVM2022.</a:t>
            </a:r>
            <a:endParaRPr lang="en-US" sz="1400" dirty="0">
              <a:latin typeface="Times New Roman" panose="02020603050405020304" pitchFamily="18" charset="0"/>
            </a:endParaRPr>
          </a:p>
        </p:txBody>
      </p:sp>
      <p:sp>
        <p:nvSpPr>
          <p:cNvPr id="10" name="Bent Arrow 9"/>
          <p:cNvSpPr/>
          <p:nvPr/>
        </p:nvSpPr>
        <p:spPr>
          <a:xfrm rot="10800000">
            <a:off x="7597297" y="2764366"/>
            <a:ext cx="204919" cy="2085930"/>
          </a:xfrm>
          <a:prstGeom prst="bentArrow">
            <a:avLst>
              <a:gd name="adj1" fmla="val 28396"/>
              <a:gd name="adj2" fmla="val 50000"/>
              <a:gd name="adj3" fmla="val 29910"/>
              <a:gd name="adj4" fmla="val 55534"/>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endParaRPr>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122</a:t>
            </a:fld>
            <a:endParaRPr lang="en-US"/>
          </a:p>
        </p:txBody>
      </p:sp>
      <p:sp>
        <p:nvSpPr>
          <p:cNvPr id="9" name="Bent Arrow 8"/>
          <p:cNvSpPr/>
          <p:nvPr/>
        </p:nvSpPr>
        <p:spPr>
          <a:xfrm rot="10800000">
            <a:off x="7597298" y="2643809"/>
            <a:ext cx="1050897" cy="366090"/>
          </a:xfrm>
          <a:prstGeom prst="bentArrow">
            <a:avLst>
              <a:gd name="adj1" fmla="val 25000"/>
              <a:gd name="adj2" fmla="val 25000"/>
              <a:gd name="adj3" fmla="val 32421"/>
              <a:gd name="adj4" fmla="val 43750"/>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19296951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What did all that </a:t>
            </a:r>
            <a:r>
              <a:rPr lang="en-US" sz="4000" b="1" i="1" dirty="0" smtClean="0"/>
              <a:t>mean</a:t>
            </a:r>
            <a:r>
              <a:rPr lang="en-US" sz="4000" b="1" dirty="0" smtClean="0"/>
              <a:t>?</a:t>
            </a:r>
            <a:endParaRPr lang="en-US" sz="4000" b="1" dirty="0"/>
          </a:p>
        </p:txBody>
      </p:sp>
      <p:sp>
        <p:nvSpPr>
          <p:cNvPr id="3" name="Content Placeholder 2"/>
          <p:cNvSpPr>
            <a:spLocks noGrp="1"/>
          </p:cNvSpPr>
          <p:nvPr>
            <p:ph idx="1"/>
          </p:nvPr>
        </p:nvSpPr>
        <p:spPr>
          <a:xfrm>
            <a:off x="417444" y="1470995"/>
            <a:ext cx="8229600" cy="4525963"/>
          </a:xfrm>
        </p:spPr>
        <p:txBody>
          <a:bodyPr/>
          <a:lstStyle/>
          <a:p>
            <a:r>
              <a:rPr lang="en-US" dirty="0" smtClean="0"/>
              <a:t>Anyone can work in any frame anywhere</a:t>
            </a:r>
          </a:p>
          <a:p>
            <a:r>
              <a:rPr lang="en-US" dirty="0" smtClean="0"/>
              <a:t>“Stable” time-dependent coordinates may look “constant” – don’t get complacent!</a:t>
            </a:r>
          </a:p>
          <a:p>
            <a:pPr lvl="1"/>
            <a:r>
              <a:rPr lang="en-US" dirty="0" smtClean="0"/>
              <a:t>A slight drift, or one earthquake can upset that</a:t>
            </a:r>
          </a:p>
          <a:p>
            <a:r>
              <a:rPr lang="en-US" dirty="0" smtClean="0"/>
              <a:t>Plate fixed frames are nice, but</a:t>
            </a:r>
          </a:p>
          <a:p>
            <a:pPr lvl="1"/>
            <a:r>
              <a:rPr lang="en-US" dirty="0" smtClean="0"/>
              <a:t>Even in “stable” areas (Kansas, for instance) one cannot assume stability</a:t>
            </a:r>
          </a:p>
          <a:p>
            <a:endParaRPr lang="en-US"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123</a:t>
            </a:fld>
            <a:endParaRPr lang="en-US" dirty="0"/>
          </a:p>
        </p:txBody>
      </p:sp>
    </p:spTree>
    <p:extLst>
      <p:ext uri="{BB962C8B-B14F-4D97-AF65-F5344CB8AC3E}">
        <p14:creationId xmlns:p14="http://schemas.microsoft.com/office/powerpoint/2010/main" val="66240199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7568"/>
            <a:ext cx="8229600" cy="1143000"/>
          </a:xfrm>
        </p:spPr>
        <p:txBody>
          <a:bodyPr/>
          <a:lstStyle/>
          <a:p>
            <a:r>
              <a:rPr lang="en-US" sz="4000" b="1" dirty="0" smtClean="0"/>
              <a:t>Coordinates, Frames, Epochs, EPP2022 and IFVM2022</a:t>
            </a:r>
            <a:endParaRPr lang="en-US" sz="4000" b="1" dirty="0"/>
          </a:p>
        </p:txBody>
      </p:sp>
      <p:sp>
        <p:nvSpPr>
          <p:cNvPr id="3" name="Content Placeholder 2"/>
          <p:cNvSpPr>
            <a:spLocks noGrp="1"/>
          </p:cNvSpPr>
          <p:nvPr>
            <p:ph idx="1"/>
          </p:nvPr>
        </p:nvSpPr>
        <p:spPr>
          <a:xfrm>
            <a:off x="457200" y="1470995"/>
            <a:ext cx="8229600" cy="4525963"/>
          </a:xfrm>
        </p:spPr>
        <p:txBody>
          <a:bodyPr anchor="ctr" anchorCtr="0"/>
          <a:lstStyle/>
          <a:p>
            <a:pPr marL="0" indent="0">
              <a:buNone/>
            </a:pPr>
            <a:r>
              <a:rPr lang="en-US" dirty="0" smtClean="0"/>
              <a:t>The next few slides will highlight the interactions between the ITRF, the four frames of the modernized NSRS, and how changing the frame and/or the epoch will be done with EPP2022, IFVM2022 or both.</a:t>
            </a:r>
            <a:endParaRPr lang="en-US"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124</a:t>
            </a:fld>
            <a:endParaRPr lang="en-US"/>
          </a:p>
        </p:txBody>
      </p:sp>
    </p:spTree>
    <p:extLst>
      <p:ext uri="{BB962C8B-B14F-4D97-AF65-F5344CB8AC3E}">
        <p14:creationId xmlns:p14="http://schemas.microsoft.com/office/powerpoint/2010/main" val="31792545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903040" y="1614276"/>
            <a:ext cx="3240960" cy="4386474"/>
          </a:xfrm>
          <a:prstGeom prst="rect">
            <a:avLst/>
          </a:prstGeom>
          <a:solidFill>
            <a:srgbClr val="99FFCC">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7" name="Title 6"/>
          <p:cNvSpPr>
            <a:spLocks noGrp="1"/>
          </p:cNvSpPr>
          <p:nvPr>
            <p:ph type="title"/>
          </p:nvPr>
        </p:nvSpPr>
        <p:spPr>
          <a:xfrm>
            <a:off x="49695" y="344211"/>
            <a:ext cx="9094305" cy="1143000"/>
          </a:xfrm>
        </p:spPr>
        <p:txBody>
          <a:bodyPr/>
          <a:lstStyle/>
          <a:p>
            <a:r>
              <a:rPr lang="en-US" sz="4000" b="1" dirty="0" smtClean="0">
                <a:solidFill>
                  <a:prstClr val="black"/>
                </a:solidFill>
              </a:rPr>
              <a:t>Definitive Implementation </a:t>
            </a:r>
            <a:r>
              <a:rPr lang="en-US" sz="4000" b="1" dirty="0">
                <a:solidFill>
                  <a:prstClr val="black"/>
                </a:solidFill>
              </a:rPr>
              <a:t>and </a:t>
            </a:r>
            <a:r>
              <a:rPr lang="en-US" sz="4000" b="1" dirty="0" smtClean="0">
                <a:solidFill>
                  <a:prstClr val="black"/>
                </a:solidFill>
              </a:rPr>
              <a:t>Interaction </a:t>
            </a:r>
            <a:r>
              <a:rPr lang="en-US" sz="4000" b="1" dirty="0">
                <a:solidFill>
                  <a:prstClr val="black"/>
                </a:solidFill>
              </a:rPr>
              <a:t>of EPP2022 </a:t>
            </a:r>
            <a:r>
              <a:rPr lang="en-US" sz="4000" b="1" dirty="0" smtClean="0">
                <a:solidFill>
                  <a:prstClr val="black"/>
                </a:solidFill>
              </a:rPr>
              <a:t>&amp; </a:t>
            </a:r>
            <a:r>
              <a:rPr lang="en-US" sz="4000" b="1" dirty="0">
                <a:solidFill>
                  <a:prstClr val="black"/>
                </a:solidFill>
              </a:rPr>
              <a:t>IFVM2022</a:t>
            </a:r>
            <a:endParaRPr lang="en-US" sz="4000" b="1" dirty="0"/>
          </a:p>
        </p:txBody>
      </p:sp>
      <p:sp>
        <p:nvSpPr>
          <p:cNvPr id="8" name="Content Placeholder 7"/>
          <p:cNvSpPr>
            <a:spLocks noGrp="1"/>
          </p:cNvSpPr>
          <p:nvPr>
            <p:ph idx="1"/>
          </p:nvPr>
        </p:nvSpPr>
        <p:spPr/>
        <p:txBody>
          <a:bodyPr/>
          <a:lstStyle/>
          <a:p>
            <a:endParaRPr lang="en-US" dirty="0"/>
          </a:p>
        </p:txBody>
      </p:sp>
      <p:sp>
        <p:nvSpPr>
          <p:cNvPr id="10" name="Rectangle 9"/>
          <p:cNvSpPr/>
          <p:nvPr/>
        </p:nvSpPr>
        <p:spPr>
          <a:xfrm>
            <a:off x="0" y="1600202"/>
            <a:ext cx="2906486" cy="4386474"/>
          </a:xfrm>
          <a:prstGeom prst="rect">
            <a:avLst/>
          </a:prstGeom>
          <a:solidFill>
            <a:srgbClr val="CCEC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125</a:t>
            </a:fld>
            <a:endParaRPr lang="en-US"/>
          </a:p>
        </p:txBody>
      </p:sp>
      <p:sp>
        <p:nvSpPr>
          <p:cNvPr id="12" name="TextBox 11"/>
          <p:cNvSpPr txBox="1"/>
          <p:nvPr/>
        </p:nvSpPr>
        <p:spPr>
          <a:xfrm>
            <a:off x="1524000" y="5003517"/>
            <a:ext cx="6853928" cy="584775"/>
          </a:xfrm>
          <a:prstGeom prst="rect">
            <a:avLst/>
          </a:prstGeom>
          <a:noFill/>
        </p:spPr>
        <p:txBody>
          <a:bodyPr wrap="none" rtlCol="0">
            <a:spAutoFit/>
          </a:bodyPr>
          <a:lstStyle/>
          <a:p>
            <a:r>
              <a:rPr lang="en-US" sz="3200" dirty="0" smtClean="0">
                <a:latin typeface="Times New Roman" panose="02020603050405020304" pitchFamily="18" charset="0"/>
              </a:rPr>
              <a:t>Working in a common epoch (2028.048)</a:t>
            </a:r>
            <a:endParaRPr lang="en-US" sz="3200" dirty="0">
              <a:latin typeface="Times New Roman" panose="02020603050405020304" pitchFamily="18" charset="0"/>
            </a:endParaRPr>
          </a:p>
        </p:txBody>
      </p:sp>
      <p:sp>
        <p:nvSpPr>
          <p:cNvPr id="13" name="Rectangle 12"/>
          <p:cNvSpPr/>
          <p:nvPr/>
        </p:nvSpPr>
        <p:spPr>
          <a:xfrm>
            <a:off x="891624" y="1616396"/>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smtClean="0">
                <a:solidFill>
                  <a:schemeClr val="tx1"/>
                </a:solidFill>
                <a:latin typeface="Times New Roman" panose="02020603050405020304" pitchFamily="18" charset="0"/>
              </a:rPr>
              <a:t>XYZ</a:t>
            </a:r>
          </a:p>
          <a:p>
            <a:pPr algn="ctr"/>
            <a:r>
              <a:rPr lang="en-US" dirty="0" smtClean="0">
                <a:solidFill>
                  <a:srgbClr val="00B0F0"/>
                </a:solidFill>
                <a:latin typeface="Times New Roman" panose="02020603050405020304" pitchFamily="18" charset="0"/>
              </a:rPr>
              <a:t>PATRF2022</a:t>
            </a:r>
          </a:p>
          <a:p>
            <a:pPr algn="ctr"/>
            <a:r>
              <a:rPr lang="en-US" dirty="0" smtClean="0">
                <a:solidFill>
                  <a:srgbClr val="FF0000"/>
                </a:solidFill>
                <a:latin typeface="Times New Roman" panose="02020603050405020304" pitchFamily="18" charset="0"/>
              </a:rPr>
              <a:t>ep. 2028.048</a:t>
            </a:r>
            <a:endParaRPr lang="en-US" dirty="0">
              <a:solidFill>
                <a:srgbClr val="FF0000"/>
              </a:solidFill>
              <a:latin typeface="Times New Roman" panose="02020603050405020304" pitchFamily="18" charset="0"/>
            </a:endParaRPr>
          </a:p>
        </p:txBody>
      </p:sp>
      <p:sp>
        <p:nvSpPr>
          <p:cNvPr id="14" name="Flowchart: Data 13"/>
          <p:cNvSpPr/>
          <p:nvPr/>
        </p:nvSpPr>
        <p:spPr>
          <a:xfrm>
            <a:off x="2462542" y="1701991"/>
            <a:ext cx="1124185" cy="459486"/>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400" dirty="0" smtClean="0">
                <a:solidFill>
                  <a:schemeClr val="tx1"/>
                </a:solidFill>
                <a:latin typeface="Times New Roman" panose="02020603050405020304" pitchFamily="18" charset="0"/>
              </a:rPr>
              <a:t>EPP2022</a:t>
            </a:r>
            <a:endParaRPr lang="en-US" sz="1400" dirty="0">
              <a:solidFill>
                <a:schemeClr val="tx1"/>
              </a:solidFill>
              <a:latin typeface="Times New Roman" panose="02020603050405020304" pitchFamily="18" charset="0"/>
            </a:endParaRPr>
          </a:p>
        </p:txBody>
      </p:sp>
      <p:sp>
        <p:nvSpPr>
          <p:cNvPr id="15" name="Rectangle 14"/>
          <p:cNvSpPr/>
          <p:nvPr/>
        </p:nvSpPr>
        <p:spPr>
          <a:xfrm>
            <a:off x="3858096" y="1614276"/>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smtClean="0">
                <a:solidFill>
                  <a:schemeClr val="tx1"/>
                </a:solidFill>
                <a:latin typeface="Times New Roman" panose="02020603050405020304" pitchFamily="18" charset="0"/>
              </a:rPr>
              <a:t>XYZ</a:t>
            </a:r>
          </a:p>
          <a:p>
            <a:pPr algn="ctr"/>
            <a:r>
              <a:rPr lang="en-US" dirty="0" smtClean="0">
                <a:solidFill>
                  <a:schemeClr val="tx1"/>
                </a:solidFill>
                <a:latin typeface="Times New Roman" panose="02020603050405020304" pitchFamily="18" charset="0"/>
              </a:rPr>
              <a:t>ITRF2020</a:t>
            </a:r>
          </a:p>
          <a:p>
            <a:pPr algn="ctr"/>
            <a:r>
              <a:rPr lang="en-US" dirty="0" smtClean="0">
                <a:solidFill>
                  <a:srgbClr val="FF0000"/>
                </a:solidFill>
                <a:latin typeface="Times New Roman" panose="02020603050405020304" pitchFamily="18" charset="0"/>
              </a:rPr>
              <a:t>ep. 2028.048</a:t>
            </a:r>
            <a:endParaRPr lang="en-US" dirty="0">
              <a:solidFill>
                <a:srgbClr val="FF0000"/>
              </a:solidFill>
              <a:latin typeface="Times New Roman" panose="02020603050405020304" pitchFamily="18" charset="0"/>
            </a:endParaRPr>
          </a:p>
        </p:txBody>
      </p:sp>
      <p:sp>
        <p:nvSpPr>
          <p:cNvPr id="16" name="Rectangle 15"/>
          <p:cNvSpPr/>
          <p:nvPr/>
        </p:nvSpPr>
        <p:spPr>
          <a:xfrm>
            <a:off x="4174054" y="2926455"/>
            <a:ext cx="1185203" cy="59870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70000" lnSpcReduction="20000"/>
          </a:bodyPr>
          <a:lstStyle/>
          <a:p>
            <a:pPr algn="ctr"/>
            <a:r>
              <a:rPr lang="en-US" dirty="0" err="1" smtClean="0">
                <a:solidFill>
                  <a:schemeClr val="tx1"/>
                </a:solidFill>
                <a:latin typeface="Symbol" panose="05050102010706020507" pitchFamily="18" charset="2"/>
              </a:rPr>
              <a:t>fl</a:t>
            </a:r>
            <a:r>
              <a:rPr lang="en-US" dirty="0" err="1" smtClean="0">
                <a:solidFill>
                  <a:schemeClr val="tx1"/>
                </a:solidFill>
                <a:latin typeface="Times New Roman" panose="02020603050405020304" pitchFamily="18" charset="0"/>
              </a:rPr>
              <a:t>h</a:t>
            </a:r>
            <a:endParaRPr lang="en-US" dirty="0" smtClean="0">
              <a:solidFill>
                <a:schemeClr val="tx1"/>
              </a:solidFill>
              <a:latin typeface="Times New Roman" panose="02020603050405020304" pitchFamily="18" charset="0"/>
            </a:endParaRPr>
          </a:p>
          <a:p>
            <a:pPr algn="ctr"/>
            <a:r>
              <a:rPr lang="en-US" dirty="0" smtClean="0">
                <a:solidFill>
                  <a:schemeClr val="tx1"/>
                </a:solidFill>
                <a:latin typeface="Times New Roman" panose="02020603050405020304" pitchFamily="18" charset="0"/>
              </a:rPr>
              <a:t>ITRF2020</a:t>
            </a:r>
          </a:p>
          <a:p>
            <a:pPr algn="ctr"/>
            <a:r>
              <a:rPr lang="en-US" dirty="0" smtClean="0">
                <a:solidFill>
                  <a:srgbClr val="FF0000"/>
                </a:solidFill>
                <a:latin typeface="Times New Roman" panose="02020603050405020304" pitchFamily="18" charset="0"/>
              </a:rPr>
              <a:t>ep. 2028.048</a:t>
            </a:r>
            <a:endParaRPr lang="en-US" dirty="0">
              <a:solidFill>
                <a:srgbClr val="FF0000"/>
              </a:solidFill>
              <a:latin typeface="Times New Roman" panose="02020603050405020304" pitchFamily="18" charset="0"/>
            </a:endParaRPr>
          </a:p>
        </p:txBody>
      </p:sp>
      <p:sp>
        <p:nvSpPr>
          <p:cNvPr id="17" name="Rounded Rectangle 16"/>
          <p:cNvSpPr/>
          <p:nvPr/>
        </p:nvSpPr>
        <p:spPr>
          <a:xfrm>
            <a:off x="4345673" y="2507606"/>
            <a:ext cx="769135" cy="267299"/>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47500" lnSpcReduction="20000"/>
          </a:bodyPr>
          <a:lstStyle/>
          <a:p>
            <a:pPr algn="ctr"/>
            <a:r>
              <a:rPr lang="en-US" dirty="0" smtClean="0">
                <a:latin typeface="Times New Roman" panose="02020603050405020304" pitchFamily="18" charset="0"/>
              </a:rPr>
              <a:t>XYZ2PLH</a:t>
            </a:r>
          </a:p>
        </p:txBody>
      </p:sp>
      <p:cxnSp>
        <p:nvCxnSpPr>
          <p:cNvPr id="18" name="Straight Arrow Connector 17"/>
          <p:cNvCxnSpPr>
            <a:stCxn id="16" idx="0"/>
            <a:endCxn id="17" idx="2"/>
          </p:cNvCxnSpPr>
          <p:nvPr/>
        </p:nvCxnSpPr>
        <p:spPr>
          <a:xfrm flipH="1" flipV="1">
            <a:off x="4730241" y="2774905"/>
            <a:ext cx="36415" cy="15155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824569" y="1614276"/>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smtClean="0">
                <a:solidFill>
                  <a:schemeClr val="tx1"/>
                </a:solidFill>
                <a:latin typeface="Times New Roman" panose="02020603050405020304" pitchFamily="18" charset="0"/>
              </a:rPr>
              <a:t>XYZ</a:t>
            </a:r>
          </a:p>
          <a:p>
            <a:pPr algn="ctr"/>
            <a:r>
              <a:rPr lang="en-US" dirty="0">
                <a:solidFill>
                  <a:srgbClr val="00B050"/>
                </a:solidFill>
                <a:latin typeface="Times New Roman" panose="02020603050405020304" pitchFamily="18" charset="0"/>
              </a:rPr>
              <a:t>N</a:t>
            </a:r>
            <a:r>
              <a:rPr lang="en-US" dirty="0" smtClean="0">
                <a:solidFill>
                  <a:srgbClr val="00B050"/>
                </a:solidFill>
                <a:latin typeface="Times New Roman" panose="02020603050405020304" pitchFamily="18" charset="0"/>
              </a:rPr>
              <a:t>ATRF2022</a:t>
            </a:r>
          </a:p>
          <a:p>
            <a:pPr algn="ctr"/>
            <a:r>
              <a:rPr lang="en-US" dirty="0" smtClean="0">
                <a:solidFill>
                  <a:srgbClr val="FF0000"/>
                </a:solidFill>
                <a:latin typeface="Times New Roman" panose="02020603050405020304" pitchFamily="18" charset="0"/>
              </a:rPr>
              <a:t>ep. 2028.048</a:t>
            </a:r>
            <a:endParaRPr lang="en-US" dirty="0">
              <a:solidFill>
                <a:srgbClr val="FF0000"/>
              </a:solidFill>
              <a:latin typeface="Times New Roman" panose="02020603050405020304" pitchFamily="18" charset="0"/>
            </a:endParaRPr>
          </a:p>
        </p:txBody>
      </p:sp>
      <p:sp>
        <p:nvSpPr>
          <p:cNvPr id="20" name="Rectangle 19"/>
          <p:cNvSpPr/>
          <p:nvPr/>
        </p:nvSpPr>
        <p:spPr>
          <a:xfrm>
            <a:off x="7140527" y="2924895"/>
            <a:ext cx="1185203" cy="59870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70000" lnSpcReduction="20000"/>
          </a:bodyPr>
          <a:lstStyle/>
          <a:p>
            <a:pPr algn="ctr"/>
            <a:r>
              <a:rPr lang="en-US" dirty="0" err="1" smtClean="0">
                <a:solidFill>
                  <a:schemeClr val="tx1"/>
                </a:solidFill>
                <a:latin typeface="Symbol" panose="05050102010706020507" pitchFamily="18" charset="2"/>
              </a:rPr>
              <a:t>fl</a:t>
            </a:r>
            <a:r>
              <a:rPr lang="en-US" dirty="0" err="1" smtClean="0">
                <a:solidFill>
                  <a:schemeClr val="tx1"/>
                </a:solidFill>
                <a:latin typeface="Times New Roman" panose="02020603050405020304" pitchFamily="18" charset="0"/>
              </a:rPr>
              <a:t>h</a:t>
            </a:r>
            <a:endParaRPr lang="en-US" dirty="0" smtClean="0">
              <a:solidFill>
                <a:schemeClr val="tx1"/>
              </a:solidFill>
              <a:latin typeface="Times New Roman" panose="02020603050405020304" pitchFamily="18" charset="0"/>
            </a:endParaRPr>
          </a:p>
          <a:p>
            <a:pPr algn="ctr"/>
            <a:r>
              <a:rPr lang="en-US" dirty="0">
                <a:solidFill>
                  <a:srgbClr val="00B050"/>
                </a:solidFill>
                <a:latin typeface="Times New Roman" panose="02020603050405020304" pitchFamily="18" charset="0"/>
              </a:rPr>
              <a:t>NATRF2022</a:t>
            </a:r>
            <a:endParaRPr lang="en-US" dirty="0" smtClean="0">
              <a:solidFill>
                <a:schemeClr val="tx1"/>
              </a:solidFill>
              <a:latin typeface="Times New Roman" panose="02020603050405020304" pitchFamily="18" charset="0"/>
            </a:endParaRPr>
          </a:p>
          <a:p>
            <a:pPr algn="ctr"/>
            <a:r>
              <a:rPr lang="en-US" dirty="0" smtClean="0">
                <a:solidFill>
                  <a:srgbClr val="FF0000"/>
                </a:solidFill>
                <a:latin typeface="Times New Roman" panose="02020603050405020304" pitchFamily="18" charset="0"/>
              </a:rPr>
              <a:t>ep. 2028.048</a:t>
            </a:r>
            <a:endParaRPr lang="en-US" dirty="0">
              <a:solidFill>
                <a:srgbClr val="FF0000"/>
              </a:solidFill>
              <a:latin typeface="Times New Roman" panose="02020603050405020304" pitchFamily="18" charset="0"/>
            </a:endParaRPr>
          </a:p>
        </p:txBody>
      </p:sp>
      <p:sp>
        <p:nvSpPr>
          <p:cNvPr id="21" name="Rounded Rectangle 20"/>
          <p:cNvSpPr/>
          <p:nvPr/>
        </p:nvSpPr>
        <p:spPr>
          <a:xfrm>
            <a:off x="7312146" y="2506046"/>
            <a:ext cx="769135" cy="267299"/>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47500" lnSpcReduction="20000"/>
          </a:bodyPr>
          <a:lstStyle/>
          <a:p>
            <a:pPr algn="ctr"/>
            <a:r>
              <a:rPr lang="en-US" dirty="0" smtClean="0">
                <a:latin typeface="Times New Roman" panose="02020603050405020304" pitchFamily="18" charset="0"/>
              </a:rPr>
              <a:t>XYZ2PLH</a:t>
            </a:r>
          </a:p>
        </p:txBody>
      </p:sp>
      <p:cxnSp>
        <p:nvCxnSpPr>
          <p:cNvPr id="22" name="Straight Arrow Connector 21"/>
          <p:cNvCxnSpPr>
            <a:stCxn id="20" idx="0"/>
            <a:endCxn id="21" idx="2"/>
          </p:cNvCxnSpPr>
          <p:nvPr/>
        </p:nvCxnSpPr>
        <p:spPr>
          <a:xfrm flipH="1" flipV="1">
            <a:off x="7696714" y="2773345"/>
            <a:ext cx="36415" cy="15155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207582" y="2924895"/>
            <a:ext cx="1185203" cy="59870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70000" lnSpcReduction="20000"/>
          </a:bodyPr>
          <a:lstStyle/>
          <a:p>
            <a:pPr algn="ctr"/>
            <a:r>
              <a:rPr lang="en-US" dirty="0" err="1" smtClean="0">
                <a:solidFill>
                  <a:schemeClr val="tx1"/>
                </a:solidFill>
                <a:latin typeface="Symbol" panose="05050102010706020507" pitchFamily="18" charset="2"/>
              </a:rPr>
              <a:t>fl</a:t>
            </a:r>
            <a:r>
              <a:rPr lang="en-US" dirty="0" err="1" smtClean="0">
                <a:solidFill>
                  <a:schemeClr val="tx1"/>
                </a:solidFill>
                <a:latin typeface="Times New Roman" panose="02020603050405020304" pitchFamily="18" charset="0"/>
              </a:rPr>
              <a:t>h</a:t>
            </a:r>
            <a:endParaRPr lang="en-US" dirty="0" smtClean="0">
              <a:solidFill>
                <a:schemeClr val="tx1"/>
              </a:solidFill>
              <a:latin typeface="Times New Roman" panose="02020603050405020304" pitchFamily="18" charset="0"/>
            </a:endParaRPr>
          </a:p>
          <a:p>
            <a:pPr algn="ctr"/>
            <a:r>
              <a:rPr lang="en-US" dirty="0">
                <a:solidFill>
                  <a:srgbClr val="00B0F0"/>
                </a:solidFill>
                <a:latin typeface="Times New Roman" panose="02020603050405020304" pitchFamily="18" charset="0"/>
              </a:rPr>
              <a:t>PATRF2022</a:t>
            </a:r>
            <a:endParaRPr lang="en-US" dirty="0" smtClean="0">
              <a:solidFill>
                <a:schemeClr val="tx1"/>
              </a:solidFill>
              <a:latin typeface="Times New Roman" panose="02020603050405020304" pitchFamily="18" charset="0"/>
            </a:endParaRPr>
          </a:p>
          <a:p>
            <a:pPr algn="ctr"/>
            <a:r>
              <a:rPr lang="en-US" dirty="0" smtClean="0">
                <a:solidFill>
                  <a:srgbClr val="FF0000"/>
                </a:solidFill>
                <a:latin typeface="Times New Roman" panose="02020603050405020304" pitchFamily="18" charset="0"/>
              </a:rPr>
              <a:t>ep. 2028.048</a:t>
            </a:r>
            <a:endParaRPr lang="en-US" dirty="0">
              <a:solidFill>
                <a:srgbClr val="FF0000"/>
              </a:solidFill>
              <a:latin typeface="Times New Roman" panose="02020603050405020304" pitchFamily="18" charset="0"/>
            </a:endParaRPr>
          </a:p>
        </p:txBody>
      </p:sp>
      <p:sp>
        <p:nvSpPr>
          <p:cNvPr id="24" name="Rounded Rectangle 23"/>
          <p:cNvSpPr/>
          <p:nvPr/>
        </p:nvSpPr>
        <p:spPr>
          <a:xfrm>
            <a:off x="1379201" y="2506046"/>
            <a:ext cx="769135" cy="267299"/>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47500" lnSpcReduction="20000"/>
          </a:bodyPr>
          <a:lstStyle/>
          <a:p>
            <a:pPr algn="ctr"/>
            <a:r>
              <a:rPr lang="en-US" dirty="0" smtClean="0">
                <a:latin typeface="Times New Roman" panose="02020603050405020304" pitchFamily="18" charset="0"/>
              </a:rPr>
              <a:t>XYZ2PLH</a:t>
            </a:r>
          </a:p>
        </p:txBody>
      </p:sp>
      <p:cxnSp>
        <p:nvCxnSpPr>
          <p:cNvPr id="25" name="Straight Arrow Connector 24"/>
          <p:cNvCxnSpPr>
            <a:stCxn id="23" idx="0"/>
            <a:endCxn id="24" idx="2"/>
          </p:cNvCxnSpPr>
          <p:nvPr/>
        </p:nvCxnSpPr>
        <p:spPr>
          <a:xfrm flipH="1" flipV="1">
            <a:off x="1763769" y="2773345"/>
            <a:ext cx="36415" cy="15155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4" idx="2"/>
            <a:endCxn id="13" idx="3"/>
          </p:cNvCxnSpPr>
          <p:nvPr/>
        </p:nvCxnSpPr>
        <p:spPr>
          <a:xfrm flipH="1">
            <a:off x="2141096" y="1931734"/>
            <a:ext cx="433865" cy="51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5" idx="1"/>
            <a:endCxn id="14" idx="5"/>
          </p:cNvCxnSpPr>
          <p:nvPr/>
        </p:nvCxnSpPr>
        <p:spPr>
          <a:xfrm flipH="1" flipV="1">
            <a:off x="3474309" y="1931734"/>
            <a:ext cx="383787" cy="30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8" name="Flowchart: Data 27"/>
          <p:cNvSpPr/>
          <p:nvPr/>
        </p:nvSpPr>
        <p:spPr>
          <a:xfrm>
            <a:off x="5430691" y="1701991"/>
            <a:ext cx="1122509" cy="459486"/>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400" dirty="0" smtClean="0">
                <a:solidFill>
                  <a:schemeClr val="tx1"/>
                </a:solidFill>
                <a:latin typeface="Times New Roman" panose="02020603050405020304" pitchFamily="18" charset="0"/>
              </a:rPr>
              <a:t>EPP2022</a:t>
            </a:r>
            <a:endParaRPr lang="en-US" sz="1400" dirty="0">
              <a:solidFill>
                <a:schemeClr val="tx1"/>
              </a:solidFill>
              <a:latin typeface="Times New Roman" panose="02020603050405020304" pitchFamily="18" charset="0"/>
            </a:endParaRPr>
          </a:p>
        </p:txBody>
      </p:sp>
      <p:cxnSp>
        <p:nvCxnSpPr>
          <p:cNvPr id="29" name="Straight Arrow Connector 28"/>
          <p:cNvCxnSpPr>
            <a:stCxn id="28" idx="2"/>
            <a:endCxn id="15" idx="3"/>
          </p:cNvCxnSpPr>
          <p:nvPr/>
        </p:nvCxnSpPr>
        <p:spPr>
          <a:xfrm flipH="1">
            <a:off x="5107568" y="1931734"/>
            <a:ext cx="435374" cy="30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9" idx="1"/>
            <a:endCxn id="28" idx="5"/>
          </p:cNvCxnSpPr>
          <p:nvPr/>
        </p:nvCxnSpPr>
        <p:spPr>
          <a:xfrm flipH="1" flipV="1">
            <a:off x="6440949" y="1931734"/>
            <a:ext cx="383620" cy="30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1464354" y="2283872"/>
            <a:ext cx="171618" cy="247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4449442" y="2280871"/>
            <a:ext cx="186030" cy="2755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7407336" y="2298035"/>
            <a:ext cx="186030" cy="2755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112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9" grpId="0" animBg="1"/>
      <p:bldP spid="20" grpId="0" animBg="1"/>
      <p:bldP spid="21" grpId="0" animBg="1"/>
      <p:bldP spid="23" grpId="0" animBg="1"/>
      <p:bldP spid="24" grpId="0" animBg="1"/>
      <p:bldP spid="28"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rot="16200000">
            <a:off x="-909171" y="4637716"/>
            <a:ext cx="2767682" cy="679030"/>
          </a:xfrm>
          <a:prstGeom prst="rect">
            <a:avLst/>
          </a:prstGeom>
        </p:spPr>
      </p:pic>
      <p:pic>
        <p:nvPicPr>
          <p:cNvPr id="24" name="Picture 18" descr="Adhesive-backed Plastic Measuring Tape | FINE TOOL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697" y="4573530"/>
            <a:ext cx="8425191" cy="322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860904" y="1499503"/>
            <a:ext cx="8229600" cy="708025"/>
          </a:xfrm>
        </p:spPr>
        <p:txBody>
          <a:bodyPr/>
          <a:lstStyle/>
          <a:p>
            <a:pPr marL="514350" indent="-514350">
              <a:buFont typeface="Calibri" panose="020F0502020204030204" pitchFamily="34" charset="0"/>
              <a:buAutoNum type="arabicPeriod"/>
            </a:pPr>
            <a:r>
              <a:rPr lang="en-US" altLang="en-US" sz="2000" dirty="0" smtClean="0">
                <a:ea typeface="ＭＳ Ｐゴシック" panose="020B0600070205080204" pitchFamily="34" charset="-128"/>
              </a:rPr>
              <a:t>A survey done Jan 1, 2023 and reported at epoch 2020.0</a:t>
            </a:r>
          </a:p>
          <a:p>
            <a:pPr marL="514350" indent="-514350">
              <a:buFont typeface="Calibri" panose="020F0502020204030204" pitchFamily="34" charset="0"/>
              <a:buAutoNum type="arabicPeriod"/>
            </a:pPr>
            <a:r>
              <a:rPr lang="en-US" altLang="en-US" sz="2000" dirty="0" smtClean="0">
                <a:ea typeface="ＭＳ Ｐゴシック" panose="020B0600070205080204" pitchFamily="34" charset="-128"/>
              </a:rPr>
              <a:t>New Survey (same point) done Jan 1, 2030</a:t>
            </a:r>
          </a:p>
          <a:p>
            <a:pPr marL="514350" indent="-514350">
              <a:buFont typeface="Calibri" panose="020F0502020204030204" pitchFamily="34" charset="0"/>
              <a:buAutoNum type="arabicPeriod"/>
            </a:pPr>
            <a:r>
              <a:rPr lang="en-US" altLang="en-US" sz="2000" dirty="0" smtClean="0">
                <a:ea typeface="ＭＳ Ｐゴシック" panose="020B0600070205080204" pitchFamily="34" charset="-128"/>
              </a:rPr>
              <a:t>Position of point in NATRF2022(2030)</a:t>
            </a:r>
          </a:p>
          <a:p>
            <a:pPr marL="514350" indent="-514350">
              <a:buFont typeface="Calibri" panose="020F0502020204030204" pitchFamily="34" charset="0"/>
              <a:buAutoNum type="arabicPeriod"/>
            </a:pPr>
            <a:r>
              <a:rPr lang="en-US" altLang="en-US" sz="2000" dirty="0" smtClean="0">
                <a:ea typeface="ＭＳ Ｐゴシック" panose="020B0600070205080204" pitchFamily="34" charset="-128"/>
              </a:rPr>
              <a:t>Position of point in NATRF2022(2020)</a:t>
            </a:r>
          </a:p>
          <a:p>
            <a:pPr marL="514350" indent="-514350">
              <a:buFont typeface="Calibri" panose="020F0502020204030204" pitchFamily="34" charset="0"/>
              <a:buAutoNum type="arabicPeriod"/>
            </a:pPr>
            <a:r>
              <a:rPr lang="en-US" altLang="en-US" sz="2000" dirty="0" smtClean="0">
                <a:ea typeface="ＭＳ Ｐゴシック" panose="020B0600070205080204" pitchFamily="34" charset="-128"/>
              </a:rPr>
              <a:t>If IFVM = 0, then NATRF2022 (2030) = NATRF2022 (2020)</a:t>
            </a:r>
          </a:p>
        </p:txBody>
      </p:sp>
      <p:sp>
        <p:nvSpPr>
          <p:cNvPr id="6" name="Isosceles Triangle 5"/>
          <p:cNvSpPr/>
          <p:nvPr/>
        </p:nvSpPr>
        <p:spPr>
          <a:xfrm>
            <a:off x="7595432" y="4440818"/>
            <a:ext cx="250825" cy="223837"/>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Isosceles Triangle 7"/>
          <p:cNvSpPr/>
          <p:nvPr/>
        </p:nvSpPr>
        <p:spPr>
          <a:xfrm>
            <a:off x="6922270" y="4953773"/>
            <a:ext cx="250825" cy="223837"/>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Isosceles Triangle 8"/>
          <p:cNvSpPr/>
          <p:nvPr/>
        </p:nvSpPr>
        <p:spPr>
          <a:xfrm>
            <a:off x="834687" y="5030035"/>
            <a:ext cx="250825" cy="223837"/>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6"/>
          <p:cNvSpPr txBox="1">
            <a:spLocks noChangeArrowheads="1"/>
          </p:cNvSpPr>
          <p:nvPr/>
        </p:nvSpPr>
        <p:spPr bwMode="auto">
          <a:xfrm>
            <a:off x="5772169" y="3653777"/>
            <a:ext cx="2074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400" dirty="0">
                <a:latin typeface="Calibri" panose="020F0502020204030204" pitchFamily="34" charset="0"/>
              </a:rPr>
              <a:t>Position from </a:t>
            </a:r>
            <a:r>
              <a:rPr lang="en-US" altLang="en-US" sz="1400" dirty="0" smtClean="0">
                <a:latin typeface="Calibri" panose="020F0502020204030204" pitchFamily="34" charset="0"/>
              </a:rPr>
              <a:t>2023 </a:t>
            </a:r>
            <a:r>
              <a:rPr lang="en-US" altLang="en-US" sz="1400" dirty="0">
                <a:latin typeface="Calibri" panose="020F0502020204030204" pitchFamily="34" charset="0"/>
              </a:rPr>
              <a:t>survey NATRF2022 (</a:t>
            </a:r>
            <a:r>
              <a:rPr lang="en-US" altLang="en-US" sz="1400" dirty="0" smtClean="0">
                <a:latin typeface="Calibri" panose="020F0502020204030204" pitchFamily="34" charset="0"/>
              </a:rPr>
              <a:t>2020.0)</a:t>
            </a:r>
            <a:endParaRPr lang="en-US" altLang="en-US" sz="1400" dirty="0">
              <a:latin typeface="Calibri" panose="020F0502020204030204" pitchFamily="34" charset="0"/>
            </a:endParaRPr>
          </a:p>
          <a:p>
            <a:pPr>
              <a:spcBef>
                <a:spcPct val="0"/>
              </a:spcBef>
              <a:buFontTx/>
              <a:buNone/>
            </a:pPr>
            <a:r>
              <a:rPr lang="en-US" altLang="en-US" sz="1400" dirty="0" smtClean="0">
                <a:latin typeface="Calibri" panose="020F0502020204030204" pitchFamily="34" charset="0"/>
              </a:rPr>
              <a:t>ITRF2020 </a:t>
            </a:r>
            <a:r>
              <a:rPr lang="en-US" altLang="en-US" sz="1400" dirty="0">
                <a:latin typeface="Calibri" panose="020F0502020204030204" pitchFamily="34" charset="0"/>
              </a:rPr>
              <a:t>(</a:t>
            </a:r>
            <a:r>
              <a:rPr lang="en-US" altLang="en-US" sz="1400" dirty="0" smtClean="0">
                <a:latin typeface="Calibri" panose="020F0502020204030204" pitchFamily="34" charset="0"/>
              </a:rPr>
              <a:t>2020.0)</a:t>
            </a:r>
            <a:endParaRPr lang="en-US" altLang="en-US" sz="1400" dirty="0">
              <a:latin typeface="Calibri" panose="020F0502020204030204" pitchFamily="34" charset="0"/>
            </a:endParaRPr>
          </a:p>
        </p:txBody>
      </p:sp>
      <p:sp>
        <p:nvSpPr>
          <p:cNvPr id="11" name="TextBox 10"/>
          <p:cNvSpPr txBox="1">
            <a:spLocks noChangeArrowheads="1"/>
          </p:cNvSpPr>
          <p:nvPr/>
        </p:nvSpPr>
        <p:spPr bwMode="auto">
          <a:xfrm>
            <a:off x="588233" y="4703986"/>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400" dirty="0" smtClean="0">
                <a:latin typeface="Calibri" panose="020F0502020204030204" pitchFamily="34" charset="0"/>
              </a:rPr>
              <a:t>ITRF2020 </a:t>
            </a:r>
            <a:r>
              <a:rPr lang="en-US" altLang="en-US" sz="1400" dirty="0">
                <a:latin typeface="Calibri" panose="020F0502020204030204" pitchFamily="34" charset="0"/>
              </a:rPr>
              <a:t>(</a:t>
            </a:r>
            <a:r>
              <a:rPr lang="en-US" altLang="en-US" sz="1400" dirty="0" smtClean="0">
                <a:latin typeface="Calibri" panose="020F0502020204030204" pitchFamily="34" charset="0"/>
              </a:rPr>
              <a:t>2030.0)</a:t>
            </a:r>
            <a:endParaRPr lang="en-US" altLang="en-US" sz="1400" dirty="0">
              <a:latin typeface="Calibri" panose="020F0502020204030204" pitchFamily="34" charset="0"/>
            </a:endParaRPr>
          </a:p>
        </p:txBody>
      </p:sp>
      <p:sp>
        <p:nvSpPr>
          <p:cNvPr id="12" name="TextBox 11"/>
          <p:cNvSpPr txBox="1">
            <a:spLocks noChangeArrowheads="1"/>
          </p:cNvSpPr>
          <p:nvPr/>
        </p:nvSpPr>
        <p:spPr bwMode="auto">
          <a:xfrm>
            <a:off x="5362480" y="5425882"/>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400" dirty="0">
                <a:latin typeface="Calibri" panose="020F0502020204030204" pitchFamily="34" charset="0"/>
              </a:rPr>
              <a:t>NATRF2022 (2030)</a:t>
            </a:r>
          </a:p>
        </p:txBody>
      </p:sp>
      <p:sp>
        <p:nvSpPr>
          <p:cNvPr id="21" name="TextBox 20"/>
          <p:cNvSpPr txBox="1">
            <a:spLocks noChangeArrowheads="1"/>
          </p:cNvSpPr>
          <p:nvPr/>
        </p:nvSpPr>
        <p:spPr bwMode="auto">
          <a:xfrm>
            <a:off x="2272410" y="5336189"/>
            <a:ext cx="1281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2400" dirty="0" smtClean="0">
                <a:latin typeface="Calibri" panose="020F0502020204030204" pitchFamily="34" charset="0"/>
              </a:rPr>
              <a:t>Epp2022</a:t>
            </a:r>
            <a:endParaRPr lang="en-US" altLang="en-US" sz="2400" dirty="0">
              <a:latin typeface="Calibri" panose="020F0502020204030204" pitchFamily="34" charset="0"/>
            </a:endParaRPr>
          </a:p>
        </p:txBody>
      </p:sp>
      <p:cxnSp>
        <p:nvCxnSpPr>
          <p:cNvPr id="23" name="Straight Arrow Connector 22"/>
          <p:cNvCxnSpPr/>
          <p:nvPr/>
        </p:nvCxnSpPr>
        <p:spPr>
          <a:xfrm flipV="1">
            <a:off x="7121519" y="4656243"/>
            <a:ext cx="505545" cy="4221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a:spLocks noChangeArrowheads="1"/>
          </p:cNvSpPr>
          <p:nvPr/>
        </p:nvSpPr>
        <p:spPr bwMode="auto">
          <a:xfrm>
            <a:off x="7377094" y="4724687"/>
            <a:ext cx="13933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400" dirty="0">
                <a:latin typeface="Calibri" panose="020F0502020204030204" pitchFamily="34" charset="0"/>
              </a:rPr>
              <a:t>IFVM </a:t>
            </a:r>
            <a:r>
              <a:rPr lang="en-US" altLang="en-US" sz="1400" dirty="0" smtClean="0">
                <a:latin typeface="Calibri" panose="020F0502020204030204" pitchFamily="34" charset="0"/>
              </a:rPr>
              <a:t>2030-2020</a:t>
            </a:r>
          </a:p>
          <a:p>
            <a:pPr algn="ctr">
              <a:spcBef>
                <a:spcPct val="0"/>
              </a:spcBef>
              <a:buFontTx/>
              <a:buNone/>
            </a:pPr>
            <a:r>
              <a:rPr lang="en-US" altLang="en-US" sz="1400" dirty="0" smtClean="0">
                <a:latin typeface="Calibri" panose="020F0502020204030204" pitchFamily="34" charset="0"/>
              </a:rPr>
              <a:t>NATRF2022</a:t>
            </a:r>
          </a:p>
          <a:p>
            <a:pPr algn="ctr">
              <a:spcBef>
                <a:spcPct val="0"/>
              </a:spcBef>
              <a:buFontTx/>
              <a:buNone/>
            </a:pPr>
            <a:r>
              <a:rPr lang="en-US" altLang="en-US" sz="1400" dirty="0" smtClean="0">
                <a:latin typeface="Calibri" panose="020F0502020204030204" pitchFamily="34" charset="0"/>
              </a:rPr>
              <a:t>(2020.0</a:t>
            </a:r>
            <a:r>
              <a:rPr lang="en-US" altLang="en-US" sz="1600" dirty="0" smtClean="0">
                <a:latin typeface="Calibri" panose="020F0502020204030204" pitchFamily="34" charset="0"/>
              </a:rPr>
              <a:t>)</a:t>
            </a:r>
            <a:endParaRPr lang="en-US" altLang="en-US" sz="1600" dirty="0">
              <a:latin typeface="Calibri" panose="020F0502020204030204" pitchFamily="34" charset="0"/>
            </a:endParaRPr>
          </a:p>
        </p:txBody>
      </p:sp>
      <p:sp>
        <p:nvSpPr>
          <p:cNvPr id="26" name="Isosceles Triangle 25"/>
          <p:cNvSpPr/>
          <p:nvPr/>
        </p:nvSpPr>
        <p:spPr>
          <a:xfrm>
            <a:off x="7595431" y="4440818"/>
            <a:ext cx="250825" cy="225425"/>
          </a:xfrm>
          <a:prstGeom prst="triangle">
            <a:avLst/>
          </a:prstGeom>
          <a:pattFill prst="wdDnDiag">
            <a:fgClr>
              <a:srgbClr val="C00000"/>
            </a:fgClr>
            <a:bgClr>
              <a:schemeClr val="tx2">
                <a:lumMod val="60000"/>
                <a:lumOff val="40000"/>
              </a:schemeClr>
            </a:bgClr>
          </a:patt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 name="Straight Arrow Connector 2"/>
          <p:cNvCxnSpPr>
            <a:stCxn id="6" idx="1"/>
          </p:cNvCxnSpPr>
          <p:nvPr/>
        </p:nvCxnSpPr>
        <p:spPr>
          <a:xfrm flipH="1">
            <a:off x="1076986" y="4552737"/>
            <a:ext cx="6581152" cy="5566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8" idx="1"/>
          </p:cNvCxnSpPr>
          <p:nvPr/>
        </p:nvCxnSpPr>
        <p:spPr>
          <a:xfrm flipV="1">
            <a:off x="1230313" y="5065692"/>
            <a:ext cx="5754663" cy="762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Notched Right Arrow 30"/>
          <p:cNvSpPr/>
          <p:nvPr/>
        </p:nvSpPr>
        <p:spPr>
          <a:xfrm>
            <a:off x="3553522" y="5425882"/>
            <a:ext cx="1764053" cy="374708"/>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dirty="0" err="1" smtClean="0">
                <a:noFill/>
              </a:rPr>
              <a:t>f</a:t>
            </a:r>
            <a:r>
              <a:rPr lang="en-US" dirty="0" err="1" smtClean="0">
                <a:ln>
                  <a:solidFill>
                    <a:srgbClr val="00B050"/>
                  </a:solidFill>
                </a:ln>
                <a:noFill/>
              </a:rPr>
              <a:t>frame</a:t>
            </a:r>
            <a:endParaRPr lang="en-US" dirty="0">
              <a:noFill/>
            </a:endParaRPr>
          </a:p>
        </p:txBody>
      </p:sp>
      <p:sp>
        <p:nvSpPr>
          <p:cNvPr id="34" name="Notched Right Arrow 33"/>
          <p:cNvSpPr/>
          <p:nvPr/>
        </p:nvSpPr>
        <p:spPr>
          <a:xfrm rot="19398257">
            <a:off x="6712696" y="5302961"/>
            <a:ext cx="1055712" cy="374708"/>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dirty="0" err="1" smtClean="0">
                <a:noFill/>
              </a:rPr>
              <a:t>f</a:t>
            </a:r>
            <a:r>
              <a:rPr lang="en-US" dirty="0" err="1" smtClean="0">
                <a:ln>
                  <a:solidFill>
                    <a:srgbClr val="00B050"/>
                  </a:solidFill>
                </a:ln>
                <a:noFill/>
              </a:rPr>
              <a:t>Epoch</a:t>
            </a:r>
            <a:endParaRPr lang="en-US" dirty="0">
              <a:noFill/>
            </a:endParaRPr>
          </a:p>
        </p:txBody>
      </p:sp>
      <p:sp>
        <p:nvSpPr>
          <p:cNvPr id="2" name="TextBox 1"/>
          <p:cNvSpPr txBox="1"/>
          <p:nvPr/>
        </p:nvSpPr>
        <p:spPr bwMode="auto">
          <a:xfrm>
            <a:off x="8272619" y="5899406"/>
            <a:ext cx="704537" cy="461665"/>
          </a:xfrm>
          <a:prstGeom prst="rect">
            <a:avLst/>
          </a:prstGeom>
          <a:noFill/>
          <a:ln w="9525">
            <a:noFill/>
            <a:miter lim="800000"/>
            <a:headEnd/>
            <a:tailEnd/>
          </a:ln>
        </p:spPr>
        <p:txBody>
          <a:bodyPr wrap="square" rtlCol="0">
            <a:spAutoFit/>
          </a:bodyPr>
          <a:lstStyle/>
          <a:p>
            <a:r>
              <a:rPr lang="en-US" sz="2400" dirty="0" smtClean="0"/>
              <a:t>(H)</a:t>
            </a:r>
            <a:endParaRPr lang="en-US" sz="2400" dirty="0"/>
          </a:p>
        </p:txBody>
      </p:sp>
      <p:sp>
        <p:nvSpPr>
          <p:cNvPr id="4" name="TextBox 3"/>
          <p:cNvSpPr txBox="1"/>
          <p:nvPr/>
        </p:nvSpPr>
        <p:spPr bwMode="auto">
          <a:xfrm>
            <a:off x="588233" y="3735589"/>
            <a:ext cx="545342" cy="461665"/>
          </a:xfrm>
          <a:prstGeom prst="rect">
            <a:avLst/>
          </a:prstGeom>
          <a:noFill/>
          <a:ln w="9525">
            <a:noFill/>
            <a:miter lim="800000"/>
            <a:headEnd/>
            <a:tailEnd/>
          </a:ln>
        </p:spPr>
        <p:txBody>
          <a:bodyPr wrap="none" rtlCol="0">
            <a:spAutoFit/>
          </a:bodyPr>
          <a:lstStyle/>
          <a:p>
            <a:r>
              <a:rPr lang="en-US" sz="2400" dirty="0" smtClean="0"/>
              <a:t>(V)</a:t>
            </a:r>
            <a:endParaRPr lang="en-US" sz="2400" dirty="0"/>
          </a:p>
        </p:txBody>
      </p:sp>
      <p:sp>
        <p:nvSpPr>
          <p:cNvPr id="22" name="Title 1"/>
          <p:cNvSpPr>
            <a:spLocks noGrp="1"/>
          </p:cNvSpPr>
          <p:nvPr>
            <p:ph type="title"/>
          </p:nvPr>
        </p:nvSpPr>
        <p:spPr>
          <a:xfrm>
            <a:off x="457200" y="356928"/>
            <a:ext cx="8229600" cy="1143000"/>
          </a:xfrm>
        </p:spPr>
        <p:txBody>
          <a:bodyPr/>
          <a:lstStyle/>
          <a:p>
            <a:r>
              <a:rPr lang="en-US" sz="4000" b="1" dirty="0" smtClean="0"/>
              <a:t>Coordinates, Frames, Epochs, EPP2022 and IFVM2022</a:t>
            </a:r>
            <a:endParaRPr lang="en-US" sz="4000" b="1" dirty="0"/>
          </a:p>
        </p:txBody>
      </p:sp>
      <p:sp>
        <p:nvSpPr>
          <p:cNvPr id="10" name="Date Placeholder 9"/>
          <p:cNvSpPr>
            <a:spLocks noGrp="1"/>
          </p:cNvSpPr>
          <p:nvPr>
            <p:ph type="dt" sz="half" idx="10"/>
          </p:nvPr>
        </p:nvSpPr>
        <p:spPr/>
        <p:txBody>
          <a:bodyPr/>
          <a:lstStyle/>
          <a:p>
            <a:pPr>
              <a:defRPr/>
            </a:pPr>
            <a:r>
              <a:rPr lang="en-US" smtClean="0"/>
              <a:t>1/15/2021</a:t>
            </a:r>
            <a:endParaRPr lang="en-US" dirty="0"/>
          </a:p>
        </p:txBody>
      </p:sp>
      <p:sp>
        <p:nvSpPr>
          <p:cNvPr id="13" name="Footer Placeholder 1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14" name="Slide Number Placeholder 13"/>
          <p:cNvSpPr>
            <a:spLocks noGrp="1"/>
          </p:cNvSpPr>
          <p:nvPr>
            <p:ph type="sldNum" sz="quarter" idx="12"/>
          </p:nvPr>
        </p:nvSpPr>
        <p:spPr/>
        <p:txBody>
          <a:bodyPr/>
          <a:lstStyle/>
          <a:p>
            <a:pPr>
              <a:defRPr/>
            </a:pPr>
            <a:fld id="{EB6791C4-DF4E-4C17-A41C-B2BEB15390BD}" type="slidenum">
              <a:rPr lang="en-US" smtClean="0"/>
              <a:pPr>
                <a:defRPr/>
              </a:pPr>
              <a:t>126</a:t>
            </a:fld>
            <a:endParaRPr lang="en-US"/>
          </a:p>
        </p:txBody>
      </p:sp>
    </p:spTree>
    <p:extLst>
      <p:ext uri="{BB962C8B-B14F-4D97-AF65-F5344CB8AC3E}">
        <p14:creationId xmlns:p14="http://schemas.microsoft.com/office/powerpoint/2010/main" val="39332026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9"/>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510"/>
                            </p:stCondLst>
                            <p:childTnLst>
                              <p:par>
                                <p:cTn id="27" presetID="22" presetClass="entr" presetSubtype="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right)">
                                      <p:cBhvr>
                                        <p:cTn id="29" dur="1000"/>
                                        <p:tgtEl>
                                          <p:spTgt spid="3"/>
                                        </p:tgtEl>
                                      </p:cBhvr>
                                    </p:animEffect>
                                  </p:childTnLst>
                                </p:cTn>
                              </p:par>
                            </p:childTnLst>
                          </p:cTn>
                        </p:par>
                        <p:par>
                          <p:cTn id="30" fill="hold">
                            <p:stCondLst>
                              <p:cond delay="1510"/>
                            </p:stCondLst>
                            <p:childTnLst>
                              <p:par>
                                <p:cTn id="31" presetID="1" presetClass="entr" presetSubtype="0" fill="hold" grpId="0" nodeType="afterEffect">
                                  <p:stCondLst>
                                    <p:cond delay="0"/>
                                  </p:stCondLst>
                                  <p:childTnLst>
                                    <p:set>
                                      <p:cBhvr>
                                        <p:cTn id="32" dur="1" fill="hold">
                                          <p:stCondLst>
                                            <p:cond delay="499"/>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5">
                                            <p:txEl>
                                              <p:pRg st="2" end="2"/>
                                            </p:txEl>
                                          </p:spTgt>
                                        </p:tgtEl>
                                        <p:attrNameLst>
                                          <p:attrName>style.visibility</p:attrName>
                                        </p:attrNameLst>
                                      </p:cBhvr>
                                      <p:to>
                                        <p:strVal val="visibl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499"/>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499"/>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5">
                                            <p:txEl>
                                              <p:pRg st="3" end="3"/>
                                            </p:txEl>
                                          </p:spTgt>
                                        </p:tgtEl>
                                        <p:attrNameLst>
                                          <p:attrName>style.visibility</p:attrName>
                                        </p:attrNameLst>
                                      </p:cBhvr>
                                      <p:to>
                                        <p:strVal val="visible"/>
                                      </p:to>
                                    </p:set>
                                  </p:childTnLst>
                                </p:cTn>
                              </p:par>
                              <p:par>
                                <p:cTn id="53" presetID="22" presetClass="entr" presetSubtype="8"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499"/>
                                          </p:stCondLst>
                                        </p:cTn>
                                        <p:tgtEl>
                                          <p:spTgt spid="2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P spid="6" grpId="0" animBg="1" autoUpdateAnimBg="0"/>
      <p:bldP spid="8" grpId="0" animBg="1" autoUpdateAnimBg="0"/>
      <p:bldP spid="9" grpId="0" animBg="1" autoUpdateAnimBg="0"/>
      <p:bldP spid="7" grpId="0" autoUpdateAnimBg="0"/>
      <p:bldP spid="11" grpId="0" autoUpdateAnimBg="0"/>
      <p:bldP spid="12" grpId="0" autoUpdateAnimBg="0"/>
      <p:bldP spid="21" grpId="0" autoUpdateAnimBg="0"/>
      <p:bldP spid="25" grpId="0" autoUpdateAnimBg="0"/>
      <p:bldP spid="26" grpId="0" animBg="1" autoUpdateAnimBg="0"/>
      <p:bldP spid="31" grpId="0" animBg="1"/>
      <p:bldP spid="34" grpId="0" animBg="1"/>
      <p:bldP spid="2" grpId="0"/>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903040" y="1614276"/>
            <a:ext cx="3240960" cy="4386474"/>
          </a:xfrm>
          <a:prstGeom prst="rect">
            <a:avLst/>
          </a:prstGeom>
          <a:solidFill>
            <a:srgbClr val="99FFCC">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7" name="Title 6"/>
          <p:cNvSpPr>
            <a:spLocks noGrp="1"/>
          </p:cNvSpPr>
          <p:nvPr>
            <p:ph type="title"/>
          </p:nvPr>
        </p:nvSpPr>
        <p:spPr>
          <a:xfrm>
            <a:off x="49695" y="344211"/>
            <a:ext cx="9094305" cy="1143000"/>
          </a:xfrm>
        </p:spPr>
        <p:txBody>
          <a:bodyPr/>
          <a:lstStyle/>
          <a:p>
            <a:r>
              <a:rPr lang="en-US" sz="4000" b="1" dirty="0" smtClean="0">
                <a:solidFill>
                  <a:prstClr val="black"/>
                </a:solidFill>
              </a:rPr>
              <a:t>Definitive Implementation </a:t>
            </a:r>
            <a:r>
              <a:rPr lang="en-US" sz="4000" b="1" dirty="0">
                <a:solidFill>
                  <a:prstClr val="black"/>
                </a:solidFill>
              </a:rPr>
              <a:t>and </a:t>
            </a:r>
            <a:r>
              <a:rPr lang="en-US" sz="4000" b="1" dirty="0" smtClean="0">
                <a:solidFill>
                  <a:prstClr val="black"/>
                </a:solidFill>
              </a:rPr>
              <a:t>Interaction </a:t>
            </a:r>
            <a:r>
              <a:rPr lang="en-US" sz="4000" b="1" dirty="0">
                <a:solidFill>
                  <a:prstClr val="black"/>
                </a:solidFill>
              </a:rPr>
              <a:t>of EPP2022 </a:t>
            </a:r>
            <a:r>
              <a:rPr lang="en-US" sz="4000" b="1" dirty="0" smtClean="0">
                <a:solidFill>
                  <a:prstClr val="black"/>
                </a:solidFill>
              </a:rPr>
              <a:t>&amp; </a:t>
            </a:r>
            <a:r>
              <a:rPr lang="en-US" sz="4000" b="1" dirty="0">
                <a:solidFill>
                  <a:prstClr val="black"/>
                </a:solidFill>
              </a:rPr>
              <a:t>IFVM2022</a:t>
            </a:r>
            <a:endParaRPr lang="en-US" sz="4000" b="1" dirty="0"/>
          </a:p>
        </p:txBody>
      </p:sp>
      <p:sp>
        <p:nvSpPr>
          <p:cNvPr id="8" name="Content Placeholder 7"/>
          <p:cNvSpPr>
            <a:spLocks noGrp="1"/>
          </p:cNvSpPr>
          <p:nvPr>
            <p:ph idx="1"/>
          </p:nvPr>
        </p:nvSpPr>
        <p:spPr/>
        <p:txBody>
          <a:bodyPr/>
          <a:lstStyle/>
          <a:p>
            <a:endParaRPr lang="en-US" dirty="0"/>
          </a:p>
        </p:txBody>
      </p:sp>
      <p:sp>
        <p:nvSpPr>
          <p:cNvPr id="10" name="Rectangle 9"/>
          <p:cNvSpPr/>
          <p:nvPr/>
        </p:nvSpPr>
        <p:spPr>
          <a:xfrm>
            <a:off x="0" y="1600202"/>
            <a:ext cx="2906486" cy="4386474"/>
          </a:xfrm>
          <a:prstGeom prst="rect">
            <a:avLst/>
          </a:prstGeom>
          <a:solidFill>
            <a:srgbClr val="CCEC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127</a:t>
            </a:fld>
            <a:endParaRPr lang="en-US"/>
          </a:p>
        </p:txBody>
      </p:sp>
      <p:sp>
        <p:nvSpPr>
          <p:cNvPr id="34" name="Rectangle 33"/>
          <p:cNvSpPr/>
          <p:nvPr/>
        </p:nvSpPr>
        <p:spPr>
          <a:xfrm>
            <a:off x="494055" y="4808692"/>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smtClean="0">
                <a:solidFill>
                  <a:schemeClr val="tx1"/>
                </a:solidFill>
                <a:latin typeface="Times New Roman" panose="02020603050405020304" pitchFamily="18" charset="0"/>
              </a:rPr>
              <a:t>XYZ</a:t>
            </a:r>
          </a:p>
          <a:p>
            <a:pPr algn="ctr"/>
            <a:r>
              <a:rPr lang="en-US" dirty="0" smtClean="0">
                <a:solidFill>
                  <a:srgbClr val="00B0F0"/>
                </a:solidFill>
                <a:latin typeface="Times New Roman" panose="02020603050405020304" pitchFamily="18" charset="0"/>
              </a:rPr>
              <a:t>PATRF2022</a:t>
            </a:r>
          </a:p>
          <a:p>
            <a:pPr algn="ctr"/>
            <a:r>
              <a:rPr lang="en-US" dirty="0" smtClean="0">
                <a:solidFill>
                  <a:srgbClr val="00B050"/>
                </a:solidFill>
                <a:latin typeface="Times New Roman" panose="02020603050405020304" pitchFamily="18" charset="0"/>
              </a:rPr>
              <a:t>ep. 2039.704</a:t>
            </a:r>
            <a:endParaRPr lang="en-US" dirty="0">
              <a:solidFill>
                <a:srgbClr val="00B050"/>
              </a:solidFill>
              <a:latin typeface="Times New Roman" panose="02020603050405020304" pitchFamily="18" charset="0"/>
            </a:endParaRPr>
          </a:p>
        </p:txBody>
      </p:sp>
      <p:sp>
        <p:nvSpPr>
          <p:cNvPr id="35" name="Rectangle 34"/>
          <p:cNvSpPr/>
          <p:nvPr/>
        </p:nvSpPr>
        <p:spPr>
          <a:xfrm>
            <a:off x="3460527" y="4811812"/>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smtClean="0">
                <a:solidFill>
                  <a:schemeClr val="tx1"/>
                </a:solidFill>
                <a:latin typeface="Times New Roman" panose="02020603050405020304" pitchFamily="18" charset="0"/>
              </a:rPr>
              <a:t>XYZ</a:t>
            </a:r>
          </a:p>
          <a:p>
            <a:pPr algn="ctr"/>
            <a:r>
              <a:rPr lang="en-US" dirty="0" smtClean="0">
                <a:solidFill>
                  <a:schemeClr val="tx1"/>
                </a:solidFill>
                <a:latin typeface="Times New Roman" panose="02020603050405020304" pitchFamily="18" charset="0"/>
              </a:rPr>
              <a:t>ITRF2020</a:t>
            </a:r>
          </a:p>
          <a:p>
            <a:pPr algn="ctr"/>
            <a:r>
              <a:rPr lang="en-US" dirty="0" smtClean="0">
                <a:solidFill>
                  <a:srgbClr val="00B050"/>
                </a:solidFill>
                <a:latin typeface="Times New Roman" panose="02020603050405020304" pitchFamily="18" charset="0"/>
              </a:rPr>
              <a:t>ep. 2039.704</a:t>
            </a:r>
            <a:endParaRPr lang="en-US" dirty="0">
              <a:solidFill>
                <a:srgbClr val="00B050"/>
              </a:solidFill>
              <a:latin typeface="Times New Roman" panose="02020603050405020304" pitchFamily="18" charset="0"/>
            </a:endParaRPr>
          </a:p>
        </p:txBody>
      </p:sp>
      <p:sp>
        <p:nvSpPr>
          <p:cNvPr id="36" name="Rectangle 35"/>
          <p:cNvSpPr/>
          <p:nvPr/>
        </p:nvSpPr>
        <p:spPr>
          <a:xfrm>
            <a:off x="3845292" y="3474962"/>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err="1">
                <a:solidFill>
                  <a:schemeClr val="tx1"/>
                </a:solidFill>
                <a:latin typeface="Symbol" panose="05050102010706020507" pitchFamily="18" charset="2"/>
              </a:rPr>
              <a:t>fl</a:t>
            </a:r>
            <a:r>
              <a:rPr lang="en-US" dirty="0" err="1">
                <a:solidFill>
                  <a:schemeClr val="tx1"/>
                </a:solidFill>
                <a:latin typeface="Times New Roman" panose="02020603050405020304" pitchFamily="18" charset="0"/>
              </a:rPr>
              <a:t>h</a:t>
            </a:r>
            <a:endParaRPr lang="en-US" dirty="0">
              <a:solidFill>
                <a:schemeClr val="tx1"/>
              </a:solidFill>
              <a:latin typeface="Times New Roman" panose="02020603050405020304" pitchFamily="18" charset="0"/>
            </a:endParaRPr>
          </a:p>
          <a:p>
            <a:pPr algn="ctr"/>
            <a:r>
              <a:rPr lang="en-US" dirty="0" smtClean="0">
                <a:solidFill>
                  <a:schemeClr val="tx1"/>
                </a:solidFill>
                <a:latin typeface="Times New Roman" panose="02020603050405020304" pitchFamily="18" charset="0"/>
              </a:rPr>
              <a:t>ITRF2020</a:t>
            </a:r>
          </a:p>
          <a:p>
            <a:pPr algn="ctr"/>
            <a:r>
              <a:rPr lang="en-US" dirty="0" smtClean="0">
                <a:solidFill>
                  <a:srgbClr val="00B050"/>
                </a:solidFill>
                <a:latin typeface="Times New Roman" panose="02020603050405020304" pitchFamily="18" charset="0"/>
              </a:rPr>
              <a:t>ep. 2039.704</a:t>
            </a:r>
            <a:endParaRPr lang="en-US" dirty="0">
              <a:solidFill>
                <a:srgbClr val="00B050"/>
              </a:solidFill>
              <a:latin typeface="Times New Roman" panose="02020603050405020304" pitchFamily="18" charset="0"/>
            </a:endParaRPr>
          </a:p>
        </p:txBody>
      </p:sp>
      <p:sp>
        <p:nvSpPr>
          <p:cNvPr id="37" name="Rounded Rectangle 36"/>
          <p:cNvSpPr/>
          <p:nvPr/>
        </p:nvSpPr>
        <p:spPr>
          <a:xfrm>
            <a:off x="4016911" y="4258040"/>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latin typeface="Times New Roman" panose="02020603050405020304" pitchFamily="18" charset="0"/>
              </a:rPr>
              <a:t>XYZ2PLH</a:t>
            </a:r>
          </a:p>
        </p:txBody>
      </p:sp>
      <p:cxnSp>
        <p:nvCxnSpPr>
          <p:cNvPr id="38" name="Straight Arrow Connector 37"/>
          <p:cNvCxnSpPr>
            <a:stCxn id="37" idx="0"/>
            <a:endCxn id="36" idx="2"/>
          </p:cNvCxnSpPr>
          <p:nvPr/>
        </p:nvCxnSpPr>
        <p:spPr>
          <a:xfrm flipV="1">
            <a:off x="4470028" y="4115881"/>
            <a:ext cx="0"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6427000" y="4808692"/>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smtClean="0">
                <a:solidFill>
                  <a:schemeClr val="tx1"/>
                </a:solidFill>
                <a:latin typeface="Times New Roman" panose="02020603050405020304" pitchFamily="18" charset="0"/>
              </a:rPr>
              <a:t>XYZ</a:t>
            </a:r>
          </a:p>
          <a:p>
            <a:pPr algn="ctr"/>
            <a:r>
              <a:rPr lang="en-US" dirty="0">
                <a:solidFill>
                  <a:srgbClr val="00B050"/>
                </a:solidFill>
                <a:latin typeface="Times New Roman" panose="02020603050405020304" pitchFamily="18" charset="0"/>
              </a:rPr>
              <a:t>N</a:t>
            </a:r>
            <a:r>
              <a:rPr lang="en-US" dirty="0" smtClean="0">
                <a:solidFill>
                  <a:srgbClr val="00B050"/>
                </a:solidFill>
                <a:latin typeface="Times New Roman" panose="02020603050405020304" pitchFamily="18" charset="0"/>
              </a:rPr>
              <a:t>ATRF2022</a:t>
            </a:r>
          </a:p>
          <a:p>
            <a:pPr algn="ctr"/>
            <a:r>
              <a:rPr lang="en-US" dirty="0" smtClean="0">
                <a:solidFill>
                  <a:srgbClr val="00B050"/>
                </a:solidFill>
                <a:latin typeface="Times New Roman" panose="02020603050405020304" pitchFamily="18" charset="0"/>
              </a:rPr>
              <a:t>ep. 2039.704</a:t>
            </a:r>
            <a:endParaRPr lang="en-US" dirty="0">
              <a:solidFill>
                <a:srgbClr val="00B050"/>
              </a:solidFill>
              <a:latin typeface="Times New Roman" panose="02020603050405020304" pitchFamily="18" charset="0"/>
            </a:endParaRPr>
          </a:p>
        </p:txBody>
      </p:sp>
      <p:sp>
        <p:nvSpPr>
          <p:cNvPr id="40" name="Rectangle 39"/>
          <p:cNvSpPr/>
          <p:nvPr/>
        </p:nvSpPr>
        <p:spPr>
          <a:xfrm>
            <a:off x="6811765" y="3473402"/>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err="1">
                <a:solidFill>
                  <a:schemeClr val="tx1"/>
                </a:solidFill>
                <a:latin typeface="Symbol" panose="05050102010706020507" pitchFamily="18" charset="2"/>
              </a:rPr>
              <a:t>fl</a:t>
            </a:r>
            <a:r>
              <a:rPr lang="en-US" dirty="0" err="1">
                <a:solidFill>
                  <a:schemeClr val="tx1"/>
                </a:solidFill>
                <a:latin typeface="Times New Roman" panose="02020603050405020304" pitchFamily="18" charset="0"/>
              </a:rPr>
              <a:t>h</a:t>
            </a:r>
            <a:endParaRPr lang="en-US" dirty="0">
              <a:solidFill>
                <a:schemeClr val="tx1"/>
              </a:solidFill>
              <a:latin typeface="Times New Roman" panose="02020603050405020304" pitchFamily="18" charset="0"/>
            </a:endParaRPr>
          </a:p>
          <a:p>
            <a:pPr algn="ctr"/>
            <a:r>
              <a:rPr lang="en-US" dirty="0">
                <a:solidFill>
                  <a:srgbClr val="00B050"/>
                </a:solidFill>
                <a:latin typeface="Times New Roman" panose="02020603050405020304" pitchFamily="18" charset="0"/>
              </a:rPr>
              <a:t>NATRF2022</a:t>
            </a:r>
            <a:endParaRPr lang="en-US" dirty="0" smtClean="0">
              <a:solidFill>
                <a:schemeClr val="tx1"/>
              </a:solidFill>
              <a:latin typeface="Times New Roman" panose="02020603050405020304" pitchFamily="18" charset="0"/>
            </a:endParaRPr>
          </a:p>
          <a:p>
            <a:pPr algn="ctr"/>
            <a:r>
              <a:rPr lang="en-US" dirty="0" smtClean="0">
                <a:solidFill>
                  <a:srgbClr val="00B050"/>
                </a:solidFill>
                <a:latin typeface="Times New Roman" panose="02020603050405020304" pitchFamily="18" charset="0"/>
              </a:rPr>
              <a:t>ep. 2039.704</a:t>
            </a:r>
            <a:endParaRPr lang="en-US" dirty="0">
              <a:solidFill>
                <a:srgbClr val="00B050"/>
              </a:solidFill>
              <a:latin typeface="Times New Roman" panose="02020603050405020304" pitchFamily="18" charset="0"/>
            </a:endParaRPr>
          </a:p>
        </p:txBody>
      </p:sp>
      <p:sp>
        <p:nvSpPr>
          <p:cNvPr id="41" name="Rounded Rectangle 40"/>
          <p:cNvSpPr/>
          <p:nvPr/>
        </p:nvSpPr>
        <p:spPr>
          <a:xfrm>
            <a:off x="6983384" y="4256480"/>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latin typeface="Times New Roman" panose="02020603050405020304" pitchFamily="18" charset="0"/>
              </a:rPr>
              <a:t>XYZ2PLH</a:t>
            </a:r>
          </a:p>
        </p:txBody>
      </p:sp>
      <p:cxnSp>
        <p:nvCxnSpPr>
          <p:cNvPr id="42" name="Straight Arrow Connector 41"/>
          <p:cNvCxnSpPr>
            <a:stCxn id="41" idx="0"/>
            <a:endCxn id="40" idx="2"/>
          </p:cNvCxnSpPr>
          <p:nvPr/>
        </p:nvCxnSpPr>
        <p:spPr>
          <a:xfrm flipV="1">
            <a:off x="7436501" y="4114321"/>
            <a:ext cx="0"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878820" y="3473402"/>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err="1">
                <a:solidFill>
                  <a:schemeClr val="tx1"/>
                </a:solidFill>
                <a:latin typeface="Symbol" panose="05050102010706020507" pitchFamily="18" charset="2"/>
              </a:rPr>
              <a:t>fl</a:t>
            </a:r>
            <a:r>
              <a:rPr lang="en-US" dirty="0" err="1">
                <a:solidFill>
                  <a:schemeClr val="tx1"/>
                </a:solidFill>
                <a:latin typeface="Times New Roman" panose="02020603050405020304" pitchFamily="18" charset="0"/>
              </a:rPr>
              <a:t>h</a:t>
            </a:r>
            <a:endParaRPr lang="en-US" dirty="0">
              <a:solidFill>
                <a:schemeClr val="tx1"/>
              </a:solidFill>
              <a:latin typeface="Times New Roman" panose="02020603050405020304" pitchFamily="18" charset="0"/>
            </a:endParaRPr>
          </a:p>
          <a:p>
            <a:pPr algn="ctr"/>
            <a:r>
              <a:rPr lang="en-US" dirty="0">
                <a:solidFill>
                  <a:srgbClr val="00B0F0"/>
                </a:solidFill>
                <a:latin typeface="Times New Roman" panose="02020603050405020304" pitchFamily="18" charset="0"/>
              </a:rPr>
              <a:t>PATRF2022</a:t>
            </a:r>
            <a:endParaRPr lang="en-US" dirty="0" smtClean="0">
              <a:solidFill>
                <a:schemeClr val="tx1"/>
              </a:solidFill>
              <a:latin typeface="Times New Roman" panose="02020603050405020304" pitchFamily="18" charset="0"/>
            </a:endParaRPr>
          </a:p>
          <a:p>
            <a:pPr algn="ctr"/>
            <a:r>
              <a:rPr lang="en-US" dirty="0" smtClean="0">
                <a:solidFill>
                  <a:srgbClr val="00B050"/>
                </a:solidFill>
                <a:latin typeface="Times New Roman" panose="02020603050405020304" pitchFamily="18" charset="0"/>
              </a:rPr>
              <a:t>ep. 2039.704</a:t>
            </a:r>
            <a:endParaRPr lang="en-US" dirty="0">
              <a:solidFill>
                <a:srgbClr val="00B050"/>
              </a:solidFill>
              <a:latin typeface="Times New Roman" panose="02020603050405020304" pitchFamily="18" charset="0"/>
            </a:endParaRPr>
          </a:p>
        </p:txBody>
      </p:sp>
      <p:sp>
        <p:nvSpPr>
          <p:cNvPr id="44" name="Rounded Rectangle 43"/>
          <p:cNvSpPr/>
          <p:nvPr/>
        </p:nvSpPr>
        <p:spPr>
          <a:xfrm>
            <a:off x="1050439" y="4256480"/>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latin typeface="Times New Roman" panose="02020603050405020304" pitchFamily="18" charset="0"/>
              </a:rPr>
              <a:t>XYZ2PLH</a:t>
            </a:r>
          </a:p>
        </p:txBody>
      </p:sp>
      <p:cxnSp>
        <p:nvCxnSpPr>
          <p:cNvPr id="45" name="Straight Arrow Connector 44"/>
          <p:cNvCxnSpPr>
            <a:stCxn id="44" idx="0"/>
            <a:endCxn id="43" idx="2"/>
          </p:cNvCxnSpPr>
          <p:nvPr/>
        </p:nvCxnSpPr>
        <p:spPr>
          <a:xfrm flipH="1" flipV="1">
            <a:off x="1503556" y="4114321"/>
            <a:ext cx="1"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6" name="Flowchart: Data 45"/>
          <p:cNvSpPr/>
          <p:nvPr/>
        </p:nvSpPr>
        <p:spPr>
          <a:xfrm>
            <a:off x="2077293" y="4904537"/>
            <a:ext cx="1152316" cy="459486"/>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400" dirty="0" smtClean="0">
                <a:solidFill>
                  <a:schemeClr val="tx1"/>
                </a:solidFill>
                <a:latin typeface="Times New Roman" panose="02020603050405020304" pitchFamily="18" charset="0"/>
              </a:rPr>
              <a:t>EPP2022</a:t>
            </a:r>
            <a:endParaRPr lang="en-US" sz="1400" dirty="0">
              <a:solidFill>
                <a:schemeClr val="tx1"/>
              </a:solidFill>
              <a:latin typeface="Times New Roman" panose="02020603050405020304" pitchFamily="18" charset="0"/>
            </a:endParaRPr>
          </a:p>
        </p:txBody>
      </p:sp>
      <p:cxnSp>
        <p:nvCxnSpPr>
          <p:cNvPr id="47" name="Straight Arrow Connector 46"/>
          <p:cNvCxnSpPr>
            <a:stCxn id="46" idx="2"/>
            <a:endCxn id="34" idx="3"/>
          </p:cNvCxnSpPr>
          <p:nvPr/>
        </p:nvCxnSpPr>
        <p:spPr>
          <a:xfrm flipH="1" flipV="1">
            <a:off x="1743527" y="5129152"/>
            <a:ext cx="448998" cy="51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35" idx="1"/>
            <a:endCxn id="46" idx="5"/>
          </p:cNvCxnSpPr>
          <p:nvPr/>
        </p:nvCxnSpPr>
        <p:spPr>
          <a:xfrm flipH="1">
            <a:off x="3114377" y="5132272"/>
            <a:ext cx="346150" cy="200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9" name="Flowchart: Data 48"/>
          <p:cNvSpPr/>
          <p:nvPr/>
        </p:nvSpPr>
        <p:spPr>
          <a:xfrm>
            <a:off x="5033122" y="4900827"/>
            <a:ext cx="1109888" cy="459486"/>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400" dirty="0" smtClean="0">
                <a:solidFill>
                  <a:schemeClr val="tx1"/>
                </a:solidFill>
                <a:latin typeface="Times New Roman" panose="02020603050405020304" pitchFamily="18" charset="0"/>
              </a:rPr>
              <a:t>EPP2022</a:t>
            </a:r>
            <a:endParaRPr lang="en-US" sz="1400" dirty="0">
              <a:solidFill>
                <a:schemeClr val="tx1"/>
              </a:solidFill>
              <a:latin typeface="Times New Roman" panose="02020603050405020304" pitchFamily="18" charset="0"/>
            </a:endParaRPr>
          </a:p>
        </p:txBody>
      </p:sp>
      <p:cxnSp>
        <p:nvCxnSpPr>
          <p:cNvPr id="50" name="Straight Arrow Connector 49"/>
          <p:cNvCxnSpPr>
            <a:stCxn id="49" idx="2"/>
            <a:endCxn id="35" idx="3"/>
          </p:cNvCxnSpPr>
          <p:nvPr/>
        </p:nvCxnSpPr>
        <p:spPr>
          <a:xfrm flipH="1">
            <a:off x="4709999" y="5130570"/>
            <a:ext cx="434112" cy="1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39" idx="1"/>
            <a:endCxn id="49" idx="5"/>
          </p:cNvCxnSpPr>
          <p:nvPr/>
        </p:nvCxnSpPr>
        <p:spPr>
          <a:xfrm flipH="1">
            <a:off x="6032021" y="5129152"/>
            <a:ext cx="394979" cy="141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1370172" y="4531151"/>
            <a:ext cx="186030" cy="2668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4355260" y="4531151"/>
            <a:ext cx="186030" cy="2668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a:off x="7313154" y="4531151"/>
            <a:ext cx="186030" cy="2668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813148" y="2128130"/>
            <a:ext cx="6853928" cy="584775"/>
          </a:xfrm>
          <a:prstGeom prst="rect">
            <a:avLst/>
          </a:prstGeom>
          <a:noFill/>
        </p:spPr>
        <p:txBody>
          <a:bodyPr wrap="none" rtlCol="0">
            <a:spAutoFit/>
          </a:bodyPr>
          <a:lstStyle/>
          <a:p>
            <a:r>
              <a:rPr lang="en-US" sz="3200" dirty="0" smtClean="0">
                <a:latin typeface="Times New Roman" panose="02020603050405020304" pitchFamily="18" charset="0"/>
              </a:rPr>
              <a:t>Working in a common epoch (2039.704)</a:t>
            </a:r>
            <a:endParaRPr lang="en-US" sz="3200" dirty="0">
              <a:latin typeface="Times New Roman" panose="02020603050405020304" pitchFamily="18" charset="0"/>
            </a:endParaRPr>
          </a:p>
        </p:txBody>
      </p:sp>
    </p:spTree>
    <p:extLst>
      <p:ext uri="{BB962C8B-B14F-4D97-AF65-F5344CB8AC3E}">
        <p14:creationId xmlns:p14="http://schemas.microsoft.com/office/powerpoint/2010/main" val="261932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9" grpId="0" animBg="1"/>
      <p:bldP spid="40" grpId="0" animBg="1"/>
      <p:bldP spid="41" grpId="0" animBg="1"/>
      <p:bldP spid="43" grpId="0" animBg="1"/>
      <p:bldP spid="44" grpId="0" animBg="1"/>
      <p:bldP spid="46" grpId="0" animBg="1"/>
      <p:bldP spid="4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128</a:t>
            </a:fld>
            <a:endParaRPr lang="en-US"/>
          </a:p>
        </p:txBody>
      </p:sp>
      <p:sp>
        <p:nvSpPr>
          <p:cNvPr id="9" name="Rectangle 8"/>
          <p:cNvSpPr/>
          <p:nvPr/>
        </p:nvSpPr>
        <p:spPr>
          <a:xfrm>
            <a:off x="3124200" y="1600202"/>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smtClean="0">
                <a:solidFill>
                  <a:schemeClr val="tx1"/>
                </a:solidFill>
                <a:latin typeface="Times New Roman" panose="02020603050405020304" pitchFamily="18" charset="0"/>
              </a:rPr>
              <a:t>XYZ</a:t>
            </a:r>
          </a:p>
          <a:p>
            <a:pPr algn="ctr"/>
            <a:r>
              <a:rPr lang="en-US" dirty="0" smtClean="0">
                <a:solidFill>
                  <a:schemeClr val="tx1"/>
                </a:solidFill>
                <a:latin typeface="Times New Roman" panose="02020603050405020304" pitchFamily="18" charset="0"/>
              </a:rPr>
              <a:t>ITRF2020</a:t>
            </a:r>
          </a:p>
          <a:p>
            <a:pPr algn="ctr"/>
            <a:r>
              <a:rPr lang="en-US" dirty="0" smtClean="0">
                <a:solidFill>
                  <a:srgbClr val="FF0000"/>
                </a:solidFill>
                <a:latin typeface="Times New Roman" panose="02020603050405020304" pitchFamily="18" charset="0"/>
              </a:rPr>
              <a:t>ep. 2028.048</a:t>
            </a:r>
            <a:endParaRPr lang="en-US" dirty="0">
              <a:solidFill>
                <a:srgbClr val="FF0000"/>
              </a:solidFill>
              <a:latin typeface="Times New Roman" panose="02020603050405020304" pitchFamily="18" charset="0"/>
            </a:endParaRPr>
          </a:p>
        </p:txBody>
      </p:sp>
      <p:sp>
        <p:nvSpPr>
          <p:cNvPr id="10" name="Rectangle 9"/>
          <p:cNvSpPr/>
          <p:nvPr/>
        </p:nvSpPr>
        <p:spPr>
          <a:xfrm>
            <a:off x="3124200" y="5485246"/>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smtClean="0">
                <a:solidFill>
                  <a:schemeClr val="tx1"/>
                </a:solidFill>
                <a:latin typeface="Times New Roman" panose="02020603050405020304" pitchFamily="18" charset="0"/>
              </a:rPr>
              <a:t>XYZ</a:t>
            </a:r>
          </a:p>
          <a:p>
            <a:pPr algn="ctr"/>
            <a:r>
              <a:rPr lang="en-US" dirty="0" smtClean="0">
                <a:solidFill>
                  <a:schemeClr val="tx1"/>
                </a:solidFill>
                <a:latin typeface="Times New Roman" panose="02020603050405020304" pitchFamily="18" charset="0"/>
              </a:rPr>
              <a:t>ITRF2020</a:t>
            </a:r>
          </a:p>
          <a:p>
            <a:pPr algn="ctr"/>
            <a:r>
              <a:rPr lang="en-US" dirty="0" smtClean="0">
                <a:solidFill>
                  <a:srgbClr val="00B050"/>
                </a:solidFill>
                <a:latin typeface="Times New Roman" panose="02020603050405020304" pitchFamily="18" charset="0"/>
              </a:rPr>
              <a:t>ep. 2039.704</a:t>
            </a:r>
            <a:endParaRPr lang="en-US" dirty="0">
              <a:solidFill>
                <a:srgbClr val="00B050"/>
              </a:solidFill>
              <a:latin typeface="Times New Roman" panose="02020603050405020304" pitchFamily="18" charset="0"/>
            </a:endParaRPr>
          </a:p>
        </p:txBody>
      </p:sp>
      <p:sp>
        <p:nvSpPr>
          <p:cNvPr id="11" name="Oval 10"/>
          <p:cNvSpPr/>
          <p:nvPr/>
        </p:nvSpPr>
        <p:spPr>
          <a:xfrm>
            <a:off x="4461521" y="3830622"/>
            <a:ext cx="1249472" cy="39457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normAutofit fontScale="47500" lnSpcReduction="20000"/>
          </a:bodyPr>
          <a:lstStyle/>
          <a:p>
            <a:pPr algn="ctr"/>
            <a:r>
              <a:rPr lang="en-US" dirty="0" smtClean="0">
                <a:solidFill>
                  <a:schemeClr val="tx1"/>
                </a:solidFill>
                <a:latin typeface="Times New Roman" panose="02020603050405020304" pitchFamily="18" charset="0"/>
              </a:rPr>
              <a:t>IFVM2022</a:t>
            </a:r>
          </a:p>
          <a:p>
            <a:pPr algn="ctr"/>
            <a:r>
              <a:rPr lang="en-US" sz="1300" dirty="0">
                <a:solidFill>
                  <a:schemeClr val="tx1"/>
                </a:solidFill>
                <a:latin typeface="Times New Roman" panose="02020603050405020304" pitchFamily="18" charset="0"/>
              </a:rPr>
              <a:t>(master </a:t>
            </a:r>
            <a:r>
              <a:rPr lang="en-US" sz="1300" dirty="0" smtClean="0">
                <a:solidFill>
                  <a:schemeClr val="tx1"/>
                </a:solidFill>
                <a:latin typeface="Times New Roman" panose="02020603050405020304" pitchFamily="18" charset="0"/>
              </a:rPr>
              <a:t>model)</a:t>
            </a:r>
            <a:endParaRPr lang="en-US" sz="1300" dirty="0">
              <a:solidFill>
                <a:schemeClr val="tx1"/>
              </a:solidFill>
              <a:latin typeface="Times New Roman" panose="02020603050405020304" pitchFamily="18" charset="0"/>
            </a:endParaRPr>
          </a:p>
        </p:txBody>
      </p:sp>
      <p:cxnSp>
        <p:nvCxnSpPr>
          <p:cNvPr id="12" name="Straight Arrow Connector 11"/>
          <p:cNvCxnSpPr>
            <a:stCxn id="11" idx="0"/>
            <a:endCxn id="14" idx="2"/>
          </p:cNvCxnSpPr>
          <p:nvPr/>
        </p:nvCxnSpPr>
        <p:spPr>
          <a:xfrm flipH="1" flipV="1">
            <a:off x="5086257" y="3606997"/>
            <a:ext cx="1" cy="2236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 idx="4"/>
            <a:endCxn id="15" idx="0"/>
          </p:cNvCxnSpPr>
          <p:nvPr/>
        </p:nvCxnSpPr>
        <p:spPr>
          <a:xfrm flipH="1">
            <a:off x="5086257" y="4225192"/>
            <a:ext cx="1" cy="22380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461520" y="2961068"/>
            <a:ext cx="1249472" cy="64592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err="1" smtClean="0">
                <a:solidFill>
                  <a:schemeClr val="tx1"/>
                </a:solidFill>
                <a:latin typeface="Symbol" panose="05050102010706020507" pitchFamily="18" charset="2"/>
              </a:rPr>
              <a:t>fl</a:t>
            </a:r>
            <a:r>
              <a:rPr lang="en-US" dirty="0" err="1" smtClean="0">
                <a:solidFill>
                  <a:schemeClr val="tx1"/>
                </a:solidFill>
                <a:latin typeface="Times New Roman" panose="02020603050405020304" pitchFamily="18" charset="0"/>
              </a:rPr>
              <a:t>h</a:t>
            </a:r>
            <a:endParaRPr lang="en-US" dirty="0" smtClean="0">
              <a:solidFill>
                <a:schemeClr val="tx1"/>
              </a:solidFill>
              <a:latin typeface="Times New Roman" panose="02020603050405020304" pitchFamily="18" charset="0"/>
            </a:endParaRPr>
          </a:p>
          <a:p>
            <a:pPr algn="ctr"/>
            <a:r>
              <a:rPr lang="en-US" dirty="0" smtClean="0">
                <a:solidFill>
                  <a:schemeClr val="tx1"/>
                </a:solidFill>
                <a:latin typeface="Times New Roman" panose="02020603050405020304" pitchFamily="18" charset="0"/>
              </a:rPr>
              <a:t>ITRF2020</a:t>
            </a:r>
          </a:p>
          <a:p>
            <a:pPr algn="ctr"/>
            <a:r>
              <a:rPr lang="en-US" dirty="0" smtClean="0">
                <a:solidFill>
                  <a:srgbClr val="FF0000"/>
                </a:solidFill>
                <a:latin typeface="Times New Roman" panose="02020603050405020304" pitchFamily="18" charset="0"/>
              </a:rPr>
              <a:t>ep. 2028.048</a:t>
            </a:r>
            <a:endParaRPr lang="en-US" dirty="0">
              <a:solidFill>
                <a:srgbClr val="FF0000"/>
              </a:solidFill>
              <a:latin typeface="Times New Roman" panose="02020603050405020304" pitchFamily="18" charset="0"/>
            </a:endParaRPr>
          </a:p>
        </p:txBody>
      </p:sp>
      <p:sp>
        <p:nvSpPr>
          <p:cNvPr id="15" name="Rectangle 14"/>
          <p:cNvSpPr/>
          <p:nvPr/>
        </p:nvSpPr>
        <p:spPr>
          <a:xfrm>
            <a:off x="4461520" y="4448996"/>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err="1">
                <a:solidFill>
                  <a:schemeClr val="tx1"/>
                </a:solidFill>
                <a:latin typeface="Symbol" panose="05050102010706020507" pitchFamily="18" charset="2"/>
              </a:rPr>
              <a:t>fl</a:t>
            </a:r>
            <a:r>
              <a:rPr lang="en-US" dirty="0" err="1">
                <a:solidFill>
                  <a:schemeClr val="tx1"/>
                </a:solidFill>
                <a:latin typeface="Times New Roman" panose="02020603050405020304" pitchFamily="18" charset="0"/>
              </a:rPr>
              <a:t>h</a:t>
            </a:r>
            <a:endParaRPr lang="en-US" dirty="0">
              <a:solidFill>
                <a:schemeClr val="tx1"/>
              </a:solidFill>
              <a:latin typeface="Times New Roman" panose="02020603050405020304" pitchFamily="18" charset="0"/>
            </a:endParaRPr>
          </a:p>
          <a:p>
            <a:pPr algn="ctr"/>
            <a:r>
              <a:rPr lang="en-US" dirty="0" smtClean="0">
                <a:solidFill>
                  <a:schemeClr val="tx1"/>
                </a:solidFill>
                <a:latin typeface="Times New Roman" panose="02020603050405020304" pitchFamily="18" charset="0"/>
              </a:rPr>
              <a:t>ITRF2020</a:t>
            </a:r>
          </a:p>
          <a:p>
            <a:pPr algn="ctr"/>
            <a:r>
              <a:rPr lang="en-US" dirty="0" smtClean="0">
                <a:solidFill>
                  <a:srgbClr val="00B050"/>
                </a:solidFill>
                <a:latin typeface="Times New Roman" panose="02020603050405020304" pitchFamily="18" charset="0"/>
              </a:rPr>
              <a:t>ep. 2039.704</a:t>
            </a:r>
            <a:endParaRPr lang="en-US" dirty="0">
              <a:solidFill>
                <a:srgbClr val="00B050"/>
              </a:solidFill>
              <a:latin typeface="Times New Roman" panose="02020603050405020304" pitchFamily="18" charset="0"/>
            </a:endParaRPr>
          </a:p>
        </p:txBody>
      </p:sp>
      <p:sp>
        <p:nvSpPr>
          <p:cNvPr id="16" name="Rounded Rectangle 15"/>
          <p:cNvSpPr/>
          <p:nvPr/>
        </p:nvSpPr>
        <p:spPr>
          <a:xfrm>
            <a:off x="4633139" y="2542219"/>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latin typeface="Times New Roman" panose="02020603050405020304" pitchFamily="18" charset="0"/>
              </a:rPr>
              <a:t>XYZ2PLH</a:t>
            </a:r>
          </a:p>
        </p:txBody>
      </p:sp>
      <p:cxnSp>
        <p:nvCxnSpPr>
          <p:cNvPr id="17" name="Straight Arrow Connector 16"/>
          <p:cNvCxnSpPr>
            <a:stCxn id="14" idx="0"/>
            <a:endCxn id="16" idx="2"/>
          </p:cNvCxnSpPr>
          <p:nvPr/>
        </p:nvCxnSpPr>
        <p:spPr>
          <a:xfrm flipV="1">
            <a:off x="5086256" y="2818909"/>
            <a:ext cx="0"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4633139" y="5292536"/>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latin typeface="Times New Roman" panose="02020603050405020304" pitchFamily="18" charset="0"/>
              </a:rPr>
              <a:t>XYZ2PLH</a:t>
            </a:r>
          </a:p>
        </p:txBody>
      </p:sp>
      <p:cxnSp>
        <p:nvCxnSpPr>
          <p:cNvPr id="19" name="Straight Arrow Connector 18"/>
          <p:cNvCxnSpPr>
            <a:endCxn id="15" idx="2"/>
          </p:cNvCxnSpPr>
          <p:nvPr/>
        </p:nvCxnSpPr>
        <p:spPr>
          <a:xfrm flipH="1" flipV="1">
            <a:off x="5086256" y="5089915"/>
            <a:ext cx="2" cy="22380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4373672" y="2221760"/>
            <a:ext cx="292496" cy="31589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0" idx="3"/>
          </p:cNvCxnSpPr>
          <p:nvPr/>
        </p:nvCxnSpPr>
        <p:spPr>
          <a:xfrm flipH="1">
            <a:off x="4373672" y="5515900"/>
            <a:ext cx="292495" cy="28980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246159" y="2378362"/>
            <a:ext cx="2440641" cy="2554545"/>
          </a:xfrm>
          <a:prstGeom prst="rect">
            <a:avLst/>
          </a:prstGeom>
          <a:noFill/>
        </p:spPr>
        <p:txBody>
          <a:bodyPr wrap="square" rtlCol="0">
            <a:spAutoFit/>
          </a:bodyPr>
          <a:lstStyle/>
          <a:p>
            <a:r>
              <a:rPr lang="en-US" sz="3200" dirty="0" smtClean="0">
                <a:latin typeface="Times New Roman" panose="02020603050405020304" pitchFamily="18" charset="0"/>
              </a:rPr>
              <a:t>Working across epochs in the ITRF2020 frame</a:t>
            </a:r>
            <a:endParaRPr lang="en-US" sz="3200" dirty="0">
              <a:latin typeface="Times New Roman" panose="02020603050405020304" pitchFamily="18" charset="0"/>
            </a:endParaRPr>
          </a:p>
        </p:txBody>
      </p:sp>
      <p:sp>
        <p:nvSpPr>
          <p:cNvPr id="23" name="Title 6"/>
          <p:cNvSpPr>
            <a:spLocks noGrp="1"/>
          </p:cNvSpPr>
          <p:nvPr>
            <p:ph type="title"/>
          </p:nvPr>
        </p:nvSpPr>
        <p:spPr>
          <a:xfrm>
            <a:off x="49695" y="344211"/>
            <a:ext cx="9094305" cy="1143000"/>
          </a:xfrm>
        </p:spPr>
        <p:txBody>
          <a:bodyPr/>
          <a:lstStyle/>
          <a:p>
            <a:r>
              <a:rPr lang="en-US" sz="4000" b="1" dirty="0" smtClean="0">
                <a:solidFill>
                  <a:prstClr val="black"/>
                </a:solidFill>
              </a:rPr>
              <a:t>Definitive Implementation </a:t>
            </a:r>
            <a:r>
              <a:rPr lang="en-US" sz="4000" b="1" dirty="0">
                <a:solidFill>
                  <a:prstClr val="black"/>
                </a:solidFill>
              </a:rPr>
              <a:t>and </a:t>
            </a:r>
            <a:r>
              <a:rPr lang="en-US" sz="4000" b="1" dirty="0" smtClean="0">
                <a:solidFill>
                  <a:prstClr val="black"/>
                </a:solidFill>
              </a:rPr>
              <a:t>Interaction </a:t>
            </a:r>
            <a:r>
              <a:rPr lang="en-US" sz="4000" b="1" dirty="0">
                <a:solidFill>
                  <a:prstClr val="black"/>
                </a:solidFill>
              </a:rPr>
              <a:t>of EPP2022 </a:t>
            </a:r>
            <a:r>
              <a:rPr lang="en-US" sz="4000" b="1" dirty="0" smtClean="0">
                <a:solidFill>
                  <a:prstClr val="black"/>
                </a:solidFill>
              </a:rPr>
              <a:t>&amp; </a:t>
            </a:r>
            <a:r>
              <a:rPr lang="en-US" sz="4000" b="1" dirty="0">
                <a:solidFill>
                  <a:prstClr val="black"/>
                </a:solidFill>
              </a:rPr>
              <a:t>IFVM2022</a:t>
            </a:r>
            <a:endParaRPr lang="en-US" sz="4000" b="1" dirty="0"/>
          </a:p>
        </p:txBody>
      </p:sp>
    </p:spTree>
    <p:extLst>
      <p:ext uri="{BB962C8B-B14F-4D97-AF65-F5344CB8AC3E}">
        <p14:creationId xmlns:p14="http://schemas.microsoft.com/office/powerpoint/2010/main" val="172195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nodePh="1">
                                  <p:stCondLst>
                                    <p:cond delay="0"/>
                                  </p:stCondLst>
                                  <p:endCondLst>
                                    <p:cond evt="begin" delay="0">
                                      <p:tn val="33"/>
                                    </p:cond>
                                  </p:end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P spid="14" grpId="0" animBg="1"/>
      <p:bldP spid="15" grpId="0" animBg="1"/>
      <p:bldP spid="16" grpId="0" animBg="1"/>
      <p:bldP spid="1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129</a:t>
            </a:fld>
            <a:endParaRPr lang="en-US" dirty="0"/>
          </a:p>
        </p:txBody>
      </p:sp>
      <p:sp>
        <p:nvSpPr>
          <p:cNvPr id="23" name="Rectangle 22"/>
          <p:cNvSpPr/>
          <p:nvPr/>
        </p:nvSpPr>
        <p:spPr>
          <a:xfrm>
            <a:off x="3977358" y="1604343"/>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smtClean="0">
                <a:solidFill>
                  <a:schemeClr val="tx1"/>
                </a:solidFill>
                <a:latin typeface="Times New Roman" panose="02020603050405020304" pitchFamily="18" charset="0"/>
              </a:rPr>
              <a:t>XYZ</a:t>
            </a:r>
          </a:p>
          <a:p>
            <a:pPr algn="ctr"/>
            <a:r>
              <a:rPr lang="en-US" dirty="0" smtClean="0">
                <a:solidFill>
                  <a:schemeClr val="tx1"/>
                </a:solidFill>
                <a:latin typeface="Times New Roman" panose="02020603050405020304" pitchFamily="18" charset="0"/>
              </a:rPr>
              <a:t>ITRF2020</a:t>
            </a:r>
          </a:p>
          <a:p>
            <a:pPr algn="ctr"/>
            <a:r>
              <a:rPr lang="en-US" dirty="0" smtClean="0">
                <a:solidFill>
                  <a:srgbClr val="FF0000"/>
                </a:solidFill>
                <a:latin typeface="Times New Roman" panose="02020603050405020304" pitchFamily="18" charset="0"/>
              </a:rPr>
              <a:t>ep. 2028.048</a:t>
            </a:r>
            <a:endParaRPr lang="en-US" dirty="0">
              <a:solidFill>
                <a:srgbClr val="FF0000"/>
              </a:solidFill>
              <a:latin typeface="Times New Roman" panose="02020603050405020304" pitchFamily="18" charset="0"/>
            </a:endParaRPr>
          </a:p>
        </p:txBody>
      </p:sp>
      <p:sp>
        <p:nvSpPr>
          <p:cNvPr id="24" name="Rectangle 23"/>
          <p:cNvSpPr/>
          <p:nvPr/>
        </p:nvSpPr>
        <p:spPr>
          <a:xfrm>
            <a:off x="3977358" y="5459476"/>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smtClean="0">
                <a:solidFill>
                  <a:schemeClr val="tx1"/>
                </a:solidFill>
                <a:latin typeface="Times New Roman" panose="02020603050405020304" pitchFamily="18" charset="0"/>
              </a:rPr>
              <a:t>XYZ</a:t>
            </a:r>
          </a:p>
          <a:p>
            <a:pPr algn="ctr"/>
            <a:r>
              <a:rPr lang="en-US" dirty="0" smtClean="0">
                <a:solidFill>
                  <a:schemeClr val="tx1"/>
                </a:solidFill>
                <a:latin typeface="Times New Roman" panose="02020603050405020304" pitchFamily="18" charset="0"/>
              </a:rPr>
              <a:t>ITRF2020</a:t>
            </a:r>
          </a:p>
          <a:p>
            <a:pPr algn="ctr"/>
            <a:r>
              <a:rPr lang="en-US" dirty="0" smtClean="0">
                <a:solidFill>
                  <a:srgbClr val="00B050"/>
                </a:solidFill>
                <a:latin typeface="Times New Roman" panose="02020603050405020304" pitchFamily="18" charset="0"/>
              </a:rPr>
              <a:t>ep. 2039.704</a:t>
            </a:r>
            <a:endParaRPr lang="en-US" dirty="0">
              <a:solidFill>
                <a:srgbClr val="00B050"/>
              </a:solidFill>
              <a:latin typeface="Times New Roman" panose="02020603050405020304" pitchFamily="18" charset="0"/>
            </a:endParaRPr>
          </a:p>
        </p:txBody>
      </p:sp>
      <p:sp>
        <p:nvSpPr>
          <p:cNvPr id="25" name="Rectangle 24"/>
          <p:cNvSpPr/>
          <p:nvPr/>
        </p:nvSpPr>
        <p:spPr>
          <a:xfrm>
            <a:off x="5226829" y="2941192"/>
            <a:ext cx="1249472" cy="64592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err="1" smtClean="0">
                <a:solidFill>
                  <a:schemeClr val="tx1"/>
                </a:solidFill>
                <a:latin typeface="Symbol" panose="05050102010706020507" pitchFamily="18" charset="2"/>
              </a:rPr>
              <a:t>fl</a:t>
            </a:r>
            <a:r>
              <a:rPr lang="en-US" dirty="0" err="1" smtClean="0">
                <a:solidFill>
                  <a:schemeClr val="tx1"/>
                </a:solidFill>
                <a:latin typeface="Times New Roman" panose="02020603050405020304" pitchFamily="18" charset="0"/>
              </a:rPr>
              <a:t>h</a:t>
            </a:r>
            <a:endParaRPr lang="en-US" dirty="0" smtClean="0">
              <a:solidFill>
                <a:schemeClr val="tx1"/>
              </a:solidFill>
              <a:latin typeface="Times New Roman" panose="02020603050405020304" pitchFamily="18" charset="0"/>
            </a:endParaRPr>
          </a:p>
          <a:p>
            <a:pPr algn="ctr"/>
            <a:r>
              <a:rPr lang="en-US" dirty="0" smtClean="0">
                <a:solidFill>
                  <a:schemeClr val="tx1"/>
                </a:solidFill>
                <a:latin typeface="Times New Roman" panose="02020603050405020304" pitchFamily="18" charset="0"/>
              </a:rPr>
              <a:t>ITRF2020</a:t>
            </a:r>
          </a:p>
          <a:p>
            <a:pPr algn="ctr"/>
            <a:r>
              <a:rPr lang="en-US" dirty="0" smtClean="0">
                <a:solidFill>
                  <a:srgbClr val="FF0000"/>
                </a:solidFill>
                <a:latin typeface="Times New Roman" panose="02020603050405020304" pitchFamily="18" charset="0"/>
              </a:rPr>
              <a:t>ep. 2028.048</a:t>
            </a:r>
            <a:endParaRPr lang="en-US" dirty="0">
              <a:solidFill>
                <a:srgbClr val="FF0000"/>
              </a:solidFill>
              <a:latin typeface="Times New Roman" panose="02020603050405020304" pitchFamily="18" charset="0"/>
            </a:endParaRPr>
          </a:p>
        </p:txBody>
      </p:sp>
      <p:sp>
        <p:nvSpPr>
          <p:cNvPr id="26" name="Rectangle 25"/>
          <p:cNvSpPr/>
          <p:nvPr/>
        </p:nvSpPr>
        <p:spPr>
          <a:xfrm>
            <a:off x="5226829" y="4429120"/>
            <a:ext cx="1249472" cy="6409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lang="en-US" dirty="0" err="1">
                <a:solidFill>
                  <a:schemeClr val="tx1"/>
                </a:solidFill>
                <a:latin typeface="Symbol" panose="05050102010706020507" pitchFamily="18" charset="2"/>
              </a:rPr>
              <a:t>fl</a:t>
            </a:r>
            <a:r>
              <a:rPr lang="en-US" dirty="0" err="1">
                <a:solidFill>
                  <a:schemeClr val="tx1"/>
                </a:solidFill>
                <a:latin typeface="Times New Roman" panose="02020603050405020304" pitchFamily="18" charset="0"/>
              </a:rPr>
              <a:t>h</a:t>
            </a:r>
            <a:endParaRPr lang="en-US" dirty="0">
              <a:solidFill>
                <a:schemeClr val="tx1"/>
              </a:solidFill>
              <a:latin typeface="Times New Roman" panose="02020603050405020304" pitchFamily="18" charset="0"/>
            </a:endParaRPr>
          </a:p>
          <a:p>
            <a:pPr algn="ctr"/>
            <a:r>
              <a:rPr lang="en-US" dirty="0" smtClean="0">
                <a:solidFill>
                  <a:schemeClr val="tx1"/>
                </a:solidFill>
                <a:latin typeface="Times New Roman" panose="02020603050405020304" pitchFamily="18" charset="0"/>
              </a:rPr>
              <a:t>ITRF2020</a:t>
            </a:r>
          </a:p>
          <a:p>
            <a:pPr algn="ctr"/>
            <a:r>
              <a:rPr lang="en-US" dirty="0" smtClean="0">
                <a:solidFill>
                  <a:srgbClr val="00B050"/>
                </a:solidFill>
                <a:latin typeface="Times New Roman" panose="02020603050405020304" pitchFamily="18" charset="0"/>
              </a:rPr>
              <a:t>ep. 2039.704</a:t>
            </a:r>
            <a:endParaRPr lang="en-US" dirty="0">
              <a:solidFill>
                <a:srgbClr val="00B050"/>
              </a:solidFill>
              <a:latin typeface="Times New Roman" panose="02020603050405020304" pitchFamily="18" charset="0"/>
            </a:endParaRPr>
          </a:p>
        </p:txBody>
      </p:sp>
      <p:sp>
        <p:nvSpPr>
          <p:cNvPr id="27" name="Rounded Rectangle 26"/>
          <p:cNvSpPr/>
          <p:nvPr/>
        </p:nvSpPr>
        <p:spPr>
          <a:xfrm>
            <a:off x="5398448" y="2522343"/>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latin typeface="Times New Roman" panose="02020603050405020304" pitchFamily="18" charset="0"/>
              </a:rPr>
              <a:t>XYZ2PLH</a:t>
            </a:r>
          </a:p>
        </p:txBody>
      </p:sp>
      <p:cxnSp>
        <p:nvCxnSpPr>
          <p:cNvPr id="28" name="Straight Arrow Connector 27"/>
          <p:cNvCxnSpPr>
            <a:stCxn id="25" idx="0"/>
            <a:endCxn id="27" idx="2"/>
          </p:cNvCxnSpPr>
          <p:nvPr/>
        </p:nvCxnSpPr>
        <p:spPr>
          <a:xfrm flipV="1">
            <a:off x="5851565" y="2799033"/>
            <a:ext cx="0"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5398448" y="5212198"/>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latin typeface="Times New Roman" panose="02020603050405020304" pitchFamily="18" charset="0"/>
              </a:rPr>
              <a:t>XYZ2PLH</a:t>
            </a:r>
          </a:p>
        </p:txBody>
      </p:sp>
      <p:cxnSp>
        <p:nvCxnSpPr>
          <p:cNvPr id="30" name="Straight Arrow Connector 29"/>
          <p:cNvCxnSpPr>
            <a:stCxn id="29" idx="0"/>
            <a:endCxn id="26" idx="2"/>
          </p:cNvCxnSpPr>
          <p:nvPr/>
        </p:nvCxnSpPr>
        <p:spPr>
          <a:xfrm flipV="1">
            <a:off x="5851565" y="5070039"/>
            <a:ext cx="0"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5245446" y="2242260"/>
            <a:ext cx="186030" cy="2755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5245446" y="5496024"/>
            <a:ext cx="186030" cy="2668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3900856" y="3759132"/>
            <a:ext cx="1249472" cy="39457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normAutofit fontScale="47500" lnSpcReduction="20000"/>
          </a:bodyPr>
          <a:lstStyle/>
          <a:p>
            <a:pPr algn="ctr"/>
            <a:r>
              <a:rPr lang="en-US" dirty="0" smtClean="0">
                <a:solidFill>
                  <a:schemeClr val="tx1"/>
                </a:solidFill>
                <a:latin typeface="Times New Roman" panose="02020603050405020304" pitchFamily="18" charset="0"/>
              </a:rPr>
              <a:t>IFVM2022</a:t>
            </a:r>
          </a:p>
          <a:p>
            <a:pPr algn="ctr"/>
            <a:r>
              <a:rPr lang="en-US" sz="1300" dirty="0">
                <a:solidFill>
                  <a:schemeClr val="tx1"/>
                </a:solidFill>
                <a:latin typeface="Times New Roman" panose="02020603050405020304" pitchFamily="18" charset="0"/>
              </a:rPr>
              <a:t>(master </a:t>
            </a:r>
            <a:r>
              <a:rPr lang="en-US" sz="1300" dirty="0" smtClean="0">
                <a:solidFill>
                  <a:schemeClr val="tx1"/>
                </a:solidFill>
                <a:latin typeface="Times New Roman" panose="02020603050405020304" pitchFamily="18" charset="0"/>
              </a:rPr>
              <a:t>model)</a:t>
            </a:r>
            <a:endParaRPr lang="en-US" sz="1300" dirty="0">
              <a:solidFill>
                <a:schemeClr val="tx1"/>
              </a:solidFill>
              <a:latin typeface="Times New Roman" panose="02020603050405020304" pitchFamily="18" charset="0"/>
            </a:endParaRPr>
          </a:p>
        </p:txBody>
      </p:sp>
      <p:cxnSp>
        <p:nvCxnSpPr>
          <p:cNvPr id="34" name="Straight Arrow Connector 33"/>
          <p:cNvCxnSpPr>
            <a:stCxn id="33" idx="0"/>
          </p:cNvCxnSpPr>
          <p:nvPr/>
        </p:nvCxnSpPr>
        <p:spPr>
          <a:xfrm flipV="1">
            <a:off x="4525592" y="2278785"/>
            <a:ext cx="0" cy="148034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3" idx="4"/>
          </p:cNvCxnSpPr>
          <p:nvPr/>
        </p:nvCxnSpPr>
        <p:spPr>
          <a:xfrm>
            <a:off x="4525592" y="4153702"/>
            <a:ext cx="0" cy="128820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048620" y="2839048"/>
            <a:ext cx="287258" cy="369332"/>
          </a:xfrm>
          <a:prstGeom prst="rect">
            <a:avLst/>
          </a:prstGeom>
          <a:noFill/>
        </p:spPr>
        <p:txBody>
          <a:bodyPr wrap="none" rtlCol="0">
            <a:spAutoFit/>
          </a:bodyPr>
          <a:lstStyle/>
          <a:p>
            <a:r>
              <a:rPr lang="en-US" dirty="0" smtClean="0">
                <a:latin typeface="Times New Roman" panose="02020603050405020304" pitchFamily="18" charset="0"/>
              </a:rPr>
              <a:t>?</a:t>
            </a:r>
            <a:endParaRPr lang="en-US" dirty="0">
              <a:latin typeface="Times New Roman" panose="02020603050405020304" pitchFamily="18" charset="0"/>
            </a:endParaRPr>
          </a:p>
        </p:txBody>
      </p:sp>
      <p:sp>
        <p:nvSpPr>
          <p:cNvPr id="37" name="TextBox 36"/>
          <p:cNvSpPr txBox="1"/>
          <p:nvPr/>
        </p:nvSpPr>
        <p:spPr>
          <a:xfrm>
            <a:off x="4048620" y="4817251"/>
            <a:ext cx="287258" cy="369332"/>
          </a:xfrm>
          <a:prstGeom prst="rect">
            <a:avLst/>
          </a:prstGeom>
          <a:noFill/>
        </p:spPr>
        <p:txBody>
          <a:bodyPr wrap="none" rtlCol="0">
            <a:spAutoFit/>
          </a:bodyPr>
          <a:lstStyle/>
          <a:p>
            <a:r>
              <a:rPr lang="en-US" dirty="0" smtClean="0">
                <a:latin typeface="Times New Roman" panose="02020603050405020304" pitchFamily="18" charset="0"/>
              </a:rPr>
              <a:t>?</a:t>
            </a:r>
            <a:endParaRPr lang="en-US" dirty="0">
              <a:latin typeface="Times New Roman" panose="02020603050405020304" pitchFamily="18" charset="0"/>
            </a:endParaRPr>
          </a:p>
        </p:txBody>
      </p:sp>
      <p:sp>
        <p:nvSpPr>
          <p:cNvPr id="39" name="TextBox 38"/>
          <p:cNvSpPr txBox="1"/>
          <p:nvPr/>
        </p:nvSpPr>
        <p:spPr>
          <a:xfrm>
            <a:off x="6873753" y="2635747"/>
            <a:ext cx="2102093" cy="2246769"/>
          </a:xfrm>
          <a:prstGeom prst="rect">
            <a:avLst/>
          </a:prstGeom>
          <a:noFill/>
        </p:spPr>
        <p:txBody>
          <a:bodyPr wrap="square" rtlCol="0">
            <a:spAutoFit/>
          </a:bodyPr>
          <a:lstStyle/>
          <a:p>
            <a:r>
              <a:rPr lang="en-US" sz="2800" dirty="0" smtClean="0">
                <a:latin typeface="Times New Roman" panose="02020603050405020304" pitchFamily="18" charset="0"/>
              </a:rPr>
              <a:t>Working across epochs in the ITRF2020 frame</a:t>
            </a:r>
            <a:endParaRPr lang="en-US" sz="2800" dirty="0">
              <a:latin typeface="Times New Roman" panose="02020603050405020304" pitchFamily="18" charset="0"/>
            </a:endParaRPr>
          </a:p>
        </p:txBody>
      </p:sp>
      <p:sp>
        <p:nvSpPr>
          <p:cNvPr id="40" name="TextBox 39"/>
          <p:cNvSpPr txBox="1"/>
          <p:nvPr/>
        </p:nvSpPr>
        <p:spPr>
          <a:xfrm>
            <a:off x="364385" y="2054504"/>
            <a:ext cx="2675253" cy="1631216"/>
          </a:xfrm>
          <a:prstGeom prst="rect">
            <a:avLst/>
          </a:prstGeom>
          <a:noFill/>
        </p:spPr>
        <p:txBody>
          <a:bodyPr wrap="square" rtlCol="0">
            <a:spAutoFit/>
          </a:bodyPr>
          <a:lstStyle/>
          <a:p>
            <a:r>
              <a:rPr lang="en-US" sz="2000" dirty="0" smtClean="0">
                <a:latin typeface="Times New Roman" panose="02020603050405020304" pitchFamily="18" charset="0"/>
              </a:rPr>
              <a:t>If “everything geometric is done in ITRF XYZ”, then why isn’t IFVM2022 built with this connection?</a:t>
            </a:r>
          </a:p>
        </p:txBody>
      </p:sp>
      <p:sp>
        <p:nvSpPr>
          <p:cNvPr id="41" name="TextBox 40"/>
          <p:cNvSpPr txBox="1"/>
          <p:nvPr/>
        </p:nvSpPr>
        <p:spPr>
          <a:xfrm>
            <a:off x="393601" y="4302267"/>
            <a:ext cx="2746515" cy="1938992"/>
          </a:xfrm>
          <a:prstGeom prst="rect">
            <a:avLst/>
          </a:prstGeom>
          <a:noFill/>
        </p:spPr>
        <p:txBody>
          <a:bodyPr wrap="square" rtlCol="0">
            <a:spAutoFit/>
          </a:bodyPr>
          <a:lstStyle/>
          <a:p>
            <a:r>
              <a:rPr lang="en-US" sz="2000" dirty="0" smtClean="0">
                <a:latin typeface="Times New Roman" panose="02020603050405020304" pitchFamily="18" charset="0"/>
              </a:rPr>
              <a:t>Answer:  Because the crustal movements in </a:t>
            </a:r>
            <a:r>
              <a:rPr lang="en-US" sz="2000" dirty="0" err="1" smtClean="0">
                <a:latin typeface="Symbol" panose="05050102010706020507" pitchFamily="18" charset="2"/>
              </a:rPr>
              <a:t>f</a:t>
            </a:r>
            <a:r>
              <a:rPr lang="en-US" sz="2000" dirty="0" err="1" smtClean="0">
                <a:latin typeface="Times New Roman" panose="02020603050405020304" pitchFamily="18" charset="0"/>
              </a:rPr>
              <a:t>,</a:t>
            </a:r>
            <a:r>
              <a:rPr lang="en-US" sz="2000" dirty="0" err="1" smtClean="0">
                <a:latin typeface="Symbol" panose="05050102010706020507" pitchFamily="18" charset="2"/>
              </a:rPr>
              <a:t>l</a:t>
            </a:r>
            <a:r>
              <a:rPr lang="en-US" sz="2000" dirty="0" smtClean="0">
                <a:latin typeface="Times New Roman" panose="02020603050405020304" pitchFamily="18" charset="0"/>
              </a:rPr>
              <a:t> are much different than h, and all models of crustal motion are divided that way.</a:t>
            </a:r>
          </a:p>
        </p:txBody>
      </p:sp>
      <p:sp>
        <p:nvSpPr>
          <p:cNvPr id="38" name="Title 6"/>
          <p:cNvSpPr>
            <a:spLocks noGrp="1"/>
          </p:cNvSpPr>
          <p:nvPr>
            <p:ph type="title"/>
          </p:nvPr>
        </p:nvSpPr>
        <p:spPr>
          <a:xfrm>
            <a:off x="49695" y="344211"/>
            <a:ext cx="9094305" cy="1143000"/>
          </a:xfrm>
        </p:spPr>
        <p:txBody>
          <a:bodyPr/>
          <a:lstStyle/>
          <a:p>
            <a:r>
              <a:rPr lang="en-US" sz="4000" b="1" dirty="0" smtClean="0">
                <a:solidFill>
                  <a:prstClr val="black"/>
                </a:solidFill>
              </a:rPr>
              <a:t>Definitive Implementation </a:t>
            </a:r>
            <a:r>
              <a:rPr lang="en-US" sz="4000" b="1" dirty="0">
                <a:solidFill>
                  <a:prstClr val="black"/>
                </a:solidFill>
              </a:rPr>
              <a:t>and </a:t>
            </a:r>
            <a:r>
              <a:rPr lang="en-US" sz="4000" b="1" dirty="0" smtClean="0">
                <a:solidFill>
                  <a:prstClr val="black"/>
                </a:solidFill>
              </a:rPr>
              <a:t>Interaction </a:t>
            </a:r>
            <a:r>
              <a:rPr lang="en-US" sz="4000" b="1" dirty="0">
                <a:solidFill>
                  <a:prstClr val="black"/>
                </a:solidFill>
              </a:rPr>
              <a:t>of EPP2022 </a:t>
            </a:r>
            <a:r>
              <a:rPr lang="en-US" sz="4000" b="1" dirty="0" smtClean="0">
                <a:solidFill>
                  <a:prstClr val="black"/>
                </a:solidFill>
              </a:rPr>
              <a:t>&amp; </a:t>
            </a:r>
            <a:r>
              <a:rPr lang="en-US" sz="4000" b="1" dirty="0">
                <a:solidFill>
                  <a:prstClr val="black"/>
                </a:solidFill>
              </a:rPr>
              <a:t>IFVM2022</a:t>
            </a:r>
            <a:endParaRPr lang="en-US" sz="4000" b="1" dirty="0"/>
          </a:p>
        </p:txBody>
      </p:sp>
    </p:spTree>
    <p:extLst>
      <p:ext uri="{BB962C8B-B14F-4D97-AF65-F5344CB8AC3E}">
        <p14:creationId xmlns:p14="http://schemas.microsoft.com/office/powerpoint/2010/main" val="58829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3" grpId="0" animBg="1"/>
      <p:bldP spid="36" grpId="0"/>
      <p:bldP spid="37"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Geodetic Control</a:t>
            </a:r>
            <a:endParaRPr lang="en-US" b="1" dirty="0"/>
          </a:p>
        </p:txBody>
      </p:sp>
      <p:sp>
        <p:nvSpPr>
          <p:cNvPr id="3" name="Content Placeholder 2"/>
          <p:cNvSpPr>
            <a:spLocks noGrp="1"/>
          </p:cNvSpPr>
          <p:nvPr>
            <p:ph idx="1"/>
          </p:nvPr>
        </p:nvSpPr>
        <p:spPr/>
        <p:txBody>
          <a:bodyPr/>
          <a:lstStyle/>
          <a:p>
            <a:r>
              <a:rPr lang="en-US" sz="2400" b="1" dirty="0"/>
              <a:t>Geodetic Control </a:t>
            </a:r>
            <a:r>
              <a:rPr lang="en-US" sz="2400" dirty="0"/>
              <a:t>are a set of unique, physical, zero-dimensional </a:t>
            </a:r>
            <a:r>
              <a:rPr lang="en-US" sz="2400" b="1" dirty="0">
                <a:solidFill>
                  <a:srgbClr val="FF0000"/>
                </a:solidFill>
              </a:rPr>
              <a:t>points</a:t>
            </a:r>
            <a:r>
              <a:rPr lang="en-US" sz="2400" dirty="0"/>
              <a:t> existing on or near the (rotating) Earth; with coordinates assigned to them; at a specific time determined through rigorous data collection methodologies; often involving specific types of equipment built for high-accuracy, measurement redundancy, and the proper treatment of all error sources. </a:t>
            </a:r>
            <a:endParaRPr lang="en-US" sz="2400" dirty="0" smtClean="0"/>
          </a:p>
          <a:p>
            <a:r>
              <a:rPr lang="en-US" sz="2400" dirty="0" smtClean="0"/>
              <a:t>While </a:t>
            </a:r>
            <a:r>
              <a:rPr lang="en-US" sz="2400" dirty="0"/>
              <a:t>traditionally treated as unmoving and unchanging, geodetic control in the modernized NSRS will have acknowledged </a:t>
            </a:r>
            <a:r>
              <a:rPr lang="en-US" sz="2400" b="1" i="1" dirty="0"/>
              <a:t>time-dependent</a:t>
            </a:r>
            <a:r>
              <a:rPr lang="en-US" sz="2400" dirty="0"/>
              <a:t> movements. </a:t>
            </a: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13</a:t>
            </a:fld>
            <a:endParaRPr lang="en-US" altLang="en-US"/>
          </a:p>
        </p:txBody>
      </p:sp>
    </p:spTree>
    <p:extLst>
      <p:ext uri="{BB962C8B-B14F-4D97-AF65-F5344CB8AC3E}">
        <p14:creationId xmlns:p14="http://schemas.microsoft.com/office/powerpoint/2010/main" val="375378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692032" y="1614276"/>
            <a:ext cx="3240960" cy="4386474"/>
          </a:xfrm>
          <a:prstGeom prst="rect">
            <a:avLst/>
          </a:prstGeom>
          <a:solidFill>
            <a:srgbClr val="99FFCC">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7" name="Title 6"/>
          <p:cNvSpPr>
            <a:spLocks noGrp="1"/>
          </p:cNvSpPr>
          <p:nvPr>
            <p:ph type="title"/>
          </p:nvPr>
        </p:nvSpPr>
        <p:spPr>
          <a:xfrm>
            <a:off x="49695" y="344211"/>
            <a:ext cx="9094305" cy="1143000"/>
          </a:xfrm>
        </p:spPr>
        <p:txBody>
          <a:bodyPr/>
          <a:lstStyle/>
          <a:p>
            <a:r>
              <a:rPr lang="en-US" sz="4000" b="1" dirty="0" smtClean="0">
                <a:solidFill>
                  <a:prstClr val="black"/>
                </a:solidFill>
              </a:rPr>
              <a:t>Definitive Implementation </a:t>
            </a:r>
            <a:r>
              <a:rPr lang="en-US" sz="4000" b="1" dirty="0">
                <a:solidFill>
                  <a:prstClr val="black"/>
                </a:solidFill>
              </a:rPr>
              <a:t>and </a:t>
            </a:r>
            <a:r>
              <a:rPr lang="en-US" sz="4000" b="1" dirty="0" smtClean="0">
                <a:solidFill>
                  <a:prstClr val="black"/>
                </a:solidFill>
              </a:rPr>
              <a:t>Interaction </a:t>
            </a:r>
            <a:r>
              <a:rPr lang="en-US" sz="4000" b="1" dirty="0">
                <a:solidFill>
                  <a:prstClr val="black"/>
                </a:solidFill>
              </a:rPr>
              <a:t>of EPP2022 </a:t>
            </a:r>
            <a:r>
              <a:rPr lang="en-US" sz="4000" b="1" dirty="0" smtClean="0">
                <a:solidFill>
                  <a:prstClr val="black"/>
                </a:solidFill>
              </a:rPr>
              <a:t>&amp; </a:t>
            </a:r>
            <a:r>
              <a:rPr lang="en-US" sz="4000" b="1" dirty="0">
                <a:solidFill>
                  <a:prstClr val="black"/>
                </a:solidFill>
              </a:rPr>
              <a:t>IFVM2022</a:t>
            </a:r>
            <a:endParaRPr lang="en-US" sz="4000" b="1" dirty="0"/>
          </a:p>
        </p:txBody>
      </p:sp>
      <p:sp>
        <p:nvSpPr>
          <p:cNvPr id="8" name="Content Placeholder 7"/>
          <p:cNvSpPr>
            <a:spLocks noGrp="1"/>
          </p:cNvSpPr>
          <p:nvPr>
            <p:ph idx="1"/>
          </p:nvPr>
        </p:nvSpPr>
        <p:spPr>
          <a:xfrm>
            <a:off x="246192" y="1600202"/>
            <a:ext cx="8229600" cy="4525963"/>
          </a:xfrm>
        </p:spPr>
        <p:txBody>
          <a:bodyPr/>
          <a:lstStyle/>
          <a:p>
            <a:endParaRPr lang="en-US" dirty="0"/>
          </a:p>
        </p:txBody>
      </p:sp>
      <p:sp>
        <p:nvSpPr>
          <p:cNvPr id="10" name="Rectangle 9"/>
          <p:cNvSpPr/>
          <p:nvPr/>
        </p:nvSpPr>
        <p:spPr>
          <a:xfrm>
            <a:off x="0" y="1600202"/>
            <a:ext cx="2906486" cy="4386474"/>
          </a:xfrm>
          <a:prstGeom prst="rect">
            <a:avLst/>
          </a:prstGeom>
          <a:solidFill>
            <a:srgbClr val="CCEC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130</a:t>
            </a:fld>
            <a:endParaRPr lang="en-US"/>
          </a:p>
        </p:txBody>
      </p:sp>
      <p:sp>
        <p:nvSpPr>
          <p:cNvPr id="31" name="Rectangle 30"/>
          <p:cNvSpPr/>
          <p:nvPr/>
        </p:nvSpPr>
        <p:spPr>
          <a:xfrm>
            <a:off x="484511" y="1606435"/>
            <a:ext cx="1018201" cy="56262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solidFill>
                  <a:schemeClr val="tx1"/>
                </a:solidFill>
                <a:latin typeface="Times New Roman" panose="02020603050405020304" pitchFamily="18" charset="0"/>
              </a:rPr>
              <a:t>XYZ</a:t>
            </a:r>
          </a:p>
          <a:p>
            <a:pPr algn="ctr"/>
            <a:r>
              <a:rPr lang="en-US" sz="1200" dirty="0" smtClean="0">
                <a:solidFill>
                  <a:srgbClr val="00B0F0"/>
                </a:solidFill>
                <a:latin typeface="Times New Roman" panose="02020603050405020304" pitchFamily="18" charset="0"/>
              </a:rPr>
              <a:t>PATRF2022</a:t>
            </a: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32" name="Rectangle 31"/>
          <p:cNvSpPr/>
          <p:nvPr/>
        </p:nvSpPr>
        <p:spPr>
          <a:xfrm>
            <a:off x="484511" y="5431238"/>
            <a:ext cx="1018201" cy="56262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solidFill>
                  <a:schemeClr val="tx1"/>
                </a:solidFill>
                <a:latin typeface="Times New Roman" panose="02020603050405020304" pitchFamily="18" charset="0"/>
              </a:rPr>
              <a:t>XYZ</a:t>
            </a:r>
          </a:p>
          <a:p>
            <a:pPr algn="ctr"/>
            <a:r>
              <a:rPr lang="en-US" sz="1200" dirty="0" smtClean="0">
                <a:solidFill>
                  <a:srgbClr val="00B0F0"/>
                </a:solidFill>
                <a:latin typeface="Times New Roman" panose="02020603050405020304" pitchFamily="18" charset="0"/>
              </a:rPr>
              <a:t>PATRF2022</a:t>
            </a: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33" name="Flowchart: Data 32"/>
          <p:cNvSpPr/>
          <p:nvPr/>
        </p:nvSpPr>
        <p:spPr>
          <a:xfrm>
            <a:off x="1824159" y="1586268"/>
            <a:ext cx="1183507" cy="376423"/>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200" dirty="0" smtClean="0">
                <a:solidFill>
                  <a:schemeClr val="tx1"/>
                </a:solidFill>
                <a:latin typeface="Times New Roman" panose="02020603050405020304" pitchFamily="18" charset="0"/>
              </a:rPr>
              <a:t>EPP2022</a:t>
            </a:r>
            <a:endParaRPr lang="en-US" sz="1200" dirty="0">
              <a:solidFill>
                <a:schemeClr val="tx1"/>
              </a:solidFill>
              <a:latin typeface="Times New Roman" panose="02020603050405020304" pitchFamily="18" charset="0"/>
            </a:endParaRPr>
          </a:p>
        </p:txBody>
      </p:sp>
      <p:sp>
        <p:nvSpPr>
          <p:cNvPr id="56" name="Rectangle 55"/>
          <p:cNvSpPr/>
          <p:nvPr/>
        </p:nvSpPr>
        <p:spPr>
          <a:xfrm>
            <a:off x="3450983" y="1604315"/>
            <a:ext cx="1018201" cy="56262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solidFill>
                  <a:schemeClr val="tx1"/>
                </a:solidFill>
                <a:latin typeface="Times New Roman" panose="02020603050405020304" pitchFamily="18" charset="0"/>
              </a:rPr>
              <a:t>XYZ</a:t>
            </a:r>
          </a:p>
          <a:p>
            <a:pPr algn="ctr"/>
            <a:r>
              <a:rPr lang="en-US" sz="1200" dirty="0" smtClean="0">
                <a:solidFill>
                  <a:schemeClr val="tx1"/>
                </a:solidFill>
                <a:latin typeface="Times New Roman" panose="02020603050405020304" pitchFamily="18" charset="0"/>
              </a:rPr>
              <a:t>ITRF2020</a:t>
            </a: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57" name="Rectangle 56"/>
          <p:cNvSpPr/>
          <p:nvPr/>
        </p:nvSpPr>
        <p:spPr>
          <a:xfrm>
            <a:off x="3450983" y="5434358"/>
            <a:ext cx="1018201" cy="56262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solidFill>
                  <a:schemeClr val="tx1"/>
                </a:solidFill>
                <a:latin typeface="Times New Roman" panose="02020603050405020304" pitchFamily="18" charset="0"/>
              </a:rPr>
              <a:t>XYZ</a:t>
            </a:r>
          </a:p>
          <a:p>
            <a:pPr algn="ctr"/>
            <a:r>
              <a:rPr lang="en-US" sz="1200" dirty="0" smtClean="0">
                <a:solidFill>
                  <a:schemeClr val="tx1"/>
                </a:solidFill>
                <a:latin typeface="Times New Roman" panose="02020603050405020304" pitchFamily="18" charset="0"/>
              </a:rPr>
              <a:t>ITRF2020</a:t>
            </a: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58" name="Oval 57"/>
          <p:cNvSpPr/>
          <p:nvPr/>
        </p:nvSpPr>
        <p:spPr>
          <a:xfrm>
            <a:off x="4469185" y="3621894"/>
            <a:ext cx="1249472" cy="39457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normAutofit fontScale="47500" lnSpcReduction="20000"/>
          </a:bodyPr>
          <a:lstStyle/>
          <a:p>
            <a:pPr algn="ctr"/>
            <a:r>
              <a:rPr lang="en-US" dirty="0" smtClean="0">
                <a:solidFill>
                  <a:schemeClr val="tx1"/>
                </a:solidFill>
                <a:latin typeface="Times New Roman" panose="02020603050405020304" pitchFamily="18" charset="0"/>
              </a:rPr>
              <a:t>IFVM2022</a:t>
            </a:r>
          </a:p>
          <a:p>
            <a:pPr algn="ctr"/>
            <a:r>
              <a:rPr lang="en-US" sz="1300" dirty="0" smtClean="0">
                <a:solidFill>
                  <a:schemeClr val="tx1"/>
                </a:solidFill>
                <a:latin typeface="Times New Roman" panose="02020603050405020304" pitchFamily="18" charset="0"/>
              </a:rPr>
              <a:t>(master model)</a:t>
            </a:r>
            <a:endParaRPr lang="en-US" sz="1300" dirty="0">
              <a:solidFill>
                <a:schemeClr val="tx1"/>
              </a:solidFill>
              <a:latin typeface="Times New Roman" panose="02020603050405020304" pitchFamily="18" charset="0"/>
            </a:endParaRPr>
          </a:p>
        </p:txBody>
      </p:sp>
      <p:cxnSp>
        <p:nvCxnSpPr>
          <p:cNvPr id="59" name="Straight Arrow Connector 58"/>
          <p:cNvCxnSpPr>
            <a:stCxn id="58" idx="0"/>
            <a:endCxn id="61" idx="2"/>
          </p:cNvCxnSpPr>
          <p:nvPr/>
        </p:nvCxnSpPr>
        <p:spPr>
          <a:xfrm flipV="1">
            <a:off x="5093921" y="3398268"/>
            <a:ext cx="115634" cy="22362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58" idx="4"/>
            <a:endCxn id="62" idx="0"/>
          </p:cNvCxnSpPr>
          <p:nvPr/>
        </p:nvCxnSpPr>
        <p:spPr>
          <a:xfrm>
            <a:off x="5093921" y="4016464"/>
            <a:ext cx="115634" cy="3021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4700454" y="2831247"/>
            <a:ext cx="1018201" cy="56702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err="1" smtClean="0">
                <a:solidFill>
                  <a:schemeClr val="tx1"/>
                </a:solidFill>
                <a:latin typeface="Symbol" panose="05050102010706020507" pitchFamily="18" charset="2"/>
              </a:rPr>
              <a:t>fl</a:t>
            </a:r>
            <a:r>
              <a:rPr lang="en-US" sz="1200" dirty="0" err="1" smtClean="0">
                <a:solidFill>
                  <a:schemeClr val="tx1"/>
                </a:solidFill>
                <a:latin typeface="Times New Roman" panose="02020603050405020304" pitchFamily="18" charset="0"/>
              </a:rPr>
              <a:t>h</a:t>
            </a:r>
            <a:endParaRPr lang="en-US" sz="1200" dirty="0" smtClean="0">
              <a:solidFill>
                <a:schemeClr val="tx1"/>
              </a:solidFill>
              <a:latin typeface="Times New Roman" panose="02020603050405020304" pitchFamily="18" charset="0"/>
            </a:endParaRPr>
          </a:p>
          <a:p>
            <a:pPr algn="ctr"/>
            <a:r>
              <a:rPr lang="en-US" sz="1200" dirty="0" smtClean="0">
                <a:solidFill>
                  <a:schemeClr val="tx1"/>
                </a:solidFill>
                <a:latin typeface="Times New Roman" panose="02020603050405020304" pitchFamily="18" charset="0"/>
              </a:rPr>
              <a:t>ITRF2020</a:t>
            </a: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62" name="Rectangle 61"/>
          <p:cNvSpPr/>
          <p:nvPr/>
        </p:nvSpPr>
        <p:spPr>
          <a:xfrm>
            <a:off x="4700454" y="4318564"/>
            <a:ext cx="1018201" cy="56262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err="1">
                <a:solidFill>
                  <a:schemeClr val="tx1"/>
                </a:solidFill>
                <a:latin typeface="Symbol" panose="05050102010706020507" pitchFamily="18" charset="2"/>
              </a:rPr>
              <a:t>fl</a:t>
            </a:r>
            <a:r>
              <a:rPr lang="en-US" sz="1200" dirty="0" err="1">
                <a:solidFill>
                  <a:schemeClr val="tx1"/>
                </a:solidFill>
                <a:latin typeface="Times New Roman" panose="02020603050405020304" pitchFamily="18" charset="0"/>
              </a:rPr>
              <a:t>h</a:t>
            </a:r>
            <a:endParaRPr lang="en-US" sz="1200" dirty="0">
              <a:solidFill>
                <a:schemeClr val="tx1"/>
              </a:solidFill>
              <a:latin typeface="Times New Roman" panose="02020603050405020304" pitchFamily="18" charset="0"/>
            </a:endParaRPr>
          </a:p>
          <a:p>
            <a:pPr algn="ctr"/>
            <a:r>
              <a:rPr lang="en-US" sz="1200" dirty="0" smtClean="0">
                <a:solidFill>
                  <a:schemeClr val="tx1"/>
                </a:solidFill>
                <a:latin typeface="Times New Roman" panose="02020603050405020304" pitchFamily="18" charset="0"/>
              </a:rPr>
              <a:t>ITRF2020</a:t>
            </a: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63" name="Rounded Rectangle 62"/>
          <p:cNvSpPr/>
          <p:nvPr/>
        </p:nvSpPr>
        <p:spPr>
          <a:xfrm>
            <a:off x="4640803" y="2333491"/>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latin typeface="Times New Roman" panose="02020603050405020304" pitchFamily="18" charset="0"/>
              </a:rPr>
              <a:t>XYZ2PLH</a:t>
            </a:r>
          </a:p>
        </p:txBody>
      </p:sp>
      <p:cxnSp>
        <p:nvCxnSpPr>
          <p:cNvPr id="64" name="Straight Arrow Connector 63"/>
          <p:cNvCxnSpPr>
            <a:stCxn id="61" idx="0"/>
            <a:endCxn id="63" idx="2"/>
          </p:cNvCxnSpPr>
          <p:nvPr/>
        </p:nvCxnSpPr>
        <p:spPr>
          <a:xfrm flipH="1" flipV="1">
            <a:off x="5093921" y="2610181"/>
            <a:ext cx="115634" cy="22106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5" name="Rounded Rectangle 64"/>
          <p:cNvSpPr/>
          <p:nvPr/>
        </p:nvSpPr>
        <p:spPr>
          <a:xfrm>
            <a:off x="4640803" y="5023346"/>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latin typeface="Times New Roman" panose="02020603050405020304" pitchFamily="18" charset="0"/>
              </a:rPr>
              <a:t>XYZ2PLH</a:t>
            </a:r>
          </a:p>
        </p:txBody>
      </p:sp>
      <p:cxnSp>
        <p:nvCxnSpPr>
          <p:cNvPr id="66" name="Straight Arrow Connector 65"/>
          <p:cNvCxnSpPr>
            <a:stCxn id="65" idx="0"/>
            <a:endCxn id="62" idx="2"/>
          </p:cNvCxnSpPr>
          <p:nvPr/>
        </p:nvCxnSpPr>
        <p:spPr>
          <a:xfrm flipV="1">
            <a:off x="5093921" y="4881187"/>
            <a:ext cx="115634"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a:off x="6417456" y="1604315"/>
            <a:ext cx="1018201" cy="56262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solidFill>
                  <a:schemeClr val="tx1"/>
                </a:solidFill>
                <a:latin typeface="Times New Roman" panose="02020603050405020304" pitchFamily="18" charset="0"/>
              </a:rPr>
              <a:t>XYZ</a:t>
            </a:r>
          </a:p>
          <a:p>
            <a:pPr algn="ctr"/>
            <a:r>
              <a:rPr lang="en-US" sz="1200" dirty="0">
                <a:solidFill>
                  <a:srgbClr val="00B050"/>
                </a:solidFill>
                <a:latin typeface="Times New Roman" panose="02020603050405020304" pitchFamily="18" charset="0"/>
              </a:rPr>
              <a:t>N</a:t>
            </a:r>
            <a:r>
              <a:rPr lang="en-US" sz="1200" dirty="0" smtClean="0">
                <a:solidFill>
                  <a:srgbClr val="00B050"/>
                </a:solidFill>
                <a:latin typeface="Times New Roman" panose="02020603050405020304" pitchFamily="18" charset="0"/>
              </a:rPr>
              <a:t>ATRF2022</a:t>
            </a: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68" name="Rectangle 67"/>
          <p:cNvSpPr/>
          <p:nvPr/>
        </p:nvSpPr>
        <p:spPr>
          <a:xfrm>
            <a:off x="6417456" y="5431238"/>
            <a:ext cx="1018201" cy="56262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solidFill>
                  <a:schemeClr val="tx1"/>
                </a:solidFill>
                <a:latin typeface="Times New Roman" panose="02020603050405020304" pitchFamily="18" charset="0"/>
              </a:rPr>
              <a:t>XYZ</a:t>
            </a:r>
          </a:p>
          <a:p>
            <a:pPr algn="ctr"/>
            <a:r>
              <a:rPr lang="en-US" sz="1200" dirty="0">
                <a:solidFill>
                  <a:srgbClr val="00B050"/>
                </a:solidFill>
                <a:latin typeface="Times New Roman" panose="02020603050405020304" pitchFamily="18" charset="0"/>
              </a:rPr>
              <a:t>N</a:t>
            </a:r>
            <a:r>
              <a:rPr lang="en-US" sz="1200" dirty="0" smtClean="0">
                <a:solidFill>
                  <a:srgbClr val="00B050"/>
                </a:solidFill>
                <a:latin typeface="Times New Roman" panose="02020603050405020304" pitchFamily="18" charset="0"/>
              </a:rPr>
              <a:t>ATRF2022</a:t>
            </a: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69" name="Rectangle 68"/>
          <p:cNvSpPr/>
          <p:nvPr/>
        </p:nvSpPr>
        <p:spPr>
          <a:xfrm>
            <a:off x="7666927" y="2829687"/>
            <a:ext cx="1018201" cy="56702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err="1" smtClean="0">
                <a:solidFill>
                  <a:schemeClr val="tx1"/>
                </a:solidFill>
                <a:latin typeface="Symbol" panose="05050102010706020507" pitchFamily="18" charset="2"/>
              </a:rPr>
              <a:t>fl</a:t>
            </a:r>
            <a:r>
              <a:rPr lang="en-US" sz="1200" dirty="0" err="1" smtClean="0">
                <a:solidFill>
                  <a:schemeClr val="tx1"/>
                </a:solidFill>
                <a:latin typeface="Times New Roman" panose="02020603050405020304" pitchFamily="18" charset="0"/>
              </a:rPr>
              <a:t>h</a:t>
            </a:r>
            <a:endParaRPr lang="en-US" sz="1200" dirty="0" smtClean="0">
              <a:solidFill>
                <a:schemeClr val="tx1"/>
              </a:solidFill>
              <a:latin typeface="Times New Roman" panose="02020603050405020304" pitchFamily="18" charset="0"/>
            </a:endParaRPr>
          </a:p>
          <a:p>
            <a:pPr algn="ctr"/>
            <a:r>
              <a:rPr lang="en-US" sz="1200" dirty="0">
                <a:solidFill>
                  <a:srgbClr val="00B050"/>
                </a:solidFill>
                <a:latin typeface="Times New Roman" panose="02020603050405020304" pitchFamily="18" charset="0"/>
              </a:rPr>
              <a:t>NATRF2022</a:t>
            </a:r>
            <a:endParaRPr lang="en-US" sz="1200" dirty="0" smtClean="0">
              <a:solidFill>
                <a:schemeClr val="tx1"/>
              </a:solidFill>
              <a:latin typeface="Times New Roman" panose="02020603050405020304" pitchFamily="18" charset="0"/>
            </a:endParaRP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70" name="Rectangle 69"/>
          <p:cNvSpPr/>
          <p:nvPr/>
        </p:nvSpPr>
        <p:spPr>
          <a:xfrm>
            <a:off x="7666927" y="4317004"/>
            <a:ext cx="1018201" cy="562623"/>
          </a:xfrm>
          <a:prstGeom prst="rect">
            <a:avLst/>
          </a:prstGeom>
          <a:solidFill>
            <a:schemeClr val="bg1"/>
          </a:solidFill>
          <a:ln w="1016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100" dirty="0" err="1">
                <a:solidFill>
                  <a:schemeClr val="tx1"/>
                </a:solidFill>
                <a:latin typeface="Symbol" panose="05050102010706020507" pitchFamily="18" charset="2"/>
              </a:rPr>
              <a:t>fl</a:t>
            </a:r>
            <a:r>
              <a:rPr lang="en-US" sz="1100" dirty="0" err="1">
                <a:solidFill>
                  <a:schemeClr val="tx1"/>
                </a:solidFill>
                <a:latin typeface="Times New Roman" panose="02020603050405020304" pitchFamily="18" charset="0"/>
              </a:rPr>
              <a:t>h</a:t>
            </a:r>
            <a:endParaRPr lang="en-US" sz="1100" dirty="0">
              <a:solidFill>
                <a:schemeClr val="tx1"/>
              </a:solidFill>
              <a:latin typeface="Times New Roman" panose="02020603050405020304" pitchFamily="18" charset="0"/>
            </a:endParaRPr>
          </a:p>
          <a:p>
            <a:pPr algn="ctr"/>
            <a:r>
              <a:rPr lang="en-US" sz="1100" dirty="0">
                <a:solidFill>
                  <a:srgbClr val="00B050"/>
                </a:solidFill>
                <a:latin typeface="Times New Roman" panose="02020603050405020304" pitchFamily="18" charset="0"/>
              </a:rPr>
              <a:t>NATRF2022</a:t>
            </a:r>
            <a:endParaRPr lang="en-US" sz="1100" dirty="0" smtClean="0">
              <a:solidFill>
                <a:schemeClr val="tx1"/>
              </a:solidFill>
              <a:latin typeface="Times New Roman" panose="02020603050405020304" pitchFamily="18" charset="0"/>
            </a:endParaRPr>
          </a:p>
          <a:p>
            <a:pPr algn="ctr"/>
            <a:r>
              <a:rPr lang="en-US" sz="1100" dirty="0" smtClean="0">
                <a:solidFill>
                  <a:srgbClr val="00B050"/>
                </a:solidFill>
                <a:latin typeface="Times New Roman" panose="02020603050405020304" pitchFamily="18" charset="0"/>
              </a:rPr>
              <a:t>ep. 2039.704</a:t>
            </a:r>
            <a:endParaRPr lang="en-US" sz="1100" dirty="0">
              <a:solidFill>
                <a:srgbClr val="00B050"/>
              </a:solidFill>
              <a:latin typeface="Times New Roman" panose="02020603050405020304" pitchFamily="18" charset="0"/>
            </a:endParaRPr>
          </a:p>
        </p:txBody>
      </p:sp>
      <p:sp>
        <p:nvSpPr>
          <p:cNvPr id="71" name="Rounded Rectangle 70"/>
          <p:cNvSpPr/>
          <p:nvPr/>
        </p:nvSpPr>
        <p:spPr>
          <a:xfrm>
            <a:off x="7607276" y="2331931"/>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latin typeface="Times New Roman" panose="02020603050405020304" pitchFamily="18" charset="0"/>
              </a:rPr>
              <a:t>XYZ2PLH</a:t>
            </a:r>
          </a:p>
        </p:txBody>
      </p:sp>
      <p:cxnSp>
        <p:nvCxnSpPr>
          <p:cNvPr id="72" name="Straight Arrow Connector 71"/>
          <p:cNvCxnSpPr>
            <a:stCxn id="69" idx="0"/>
            <a:endCxn id="71" idx="2"/>
          </p:cNvCxnSpPr>
          <p:nvPr/>
        </p:nvCxnSpPr>
        <p:spPr>
          <a:xfrm flipH="1" flipV="1">
            <a:off x="8060394" y="2608621"/>
            <a:ext cx="115634" cy="22106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3" name="Rounded Rectangle 72"/>
          <p:cNvSpPr/>
          <p:nvPr/>
        </p:nvSpPr>
        <p:spPr>
          <a:xfrm>
            <a:off x="7607276" y="5021786"/>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latin typeface="Times New Roman" panose="02020603050405020304" pitchFamily="18" charset="0"/>
              </a:rPr>
              <a:t>XYZ2PLH</a:t>
            </a:r>
          </a:p>
        </p:txBody>
      </p:sp>
      <p:cxnSp>
        <p:nvCxnSpPr>
          <p:cNvPr id="74" name="Straight Arrow Connector 73"/>
          <p:cNvCxnSpPr>
            <a:stCxn id="73" idx="0"/>
            <a:endCxn id="70" idx="2"/>
          </p:cNvCxnSpPr>
          <p:nvPr/>
        </p:nvCxnSpPr>
        <p:spPr>
          <a:xfrm flipV="1">
            <a:off x="8060394" y="4879627"/>
            <a:ext cx="115634"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1733982" y="2829687"/>
            <a:ext cx="1018201" cy="567021"/>
          </a:xfrm>
          <a:prstGeom prst="rect">
            <a:avLst/>
          </a:prstGeom>
          <a:solidFill>
            <a:schemeClr val="bg1"/>
          </a:solidFill>
          <a:ln w="1016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100" dirty="0" err="1" smtClean="0">
                <a:solidFill>
                  <a:schemeClr val="tx1"/>
                </a:solidFill>
                <a:latin typeface="Symbol" panose="05050102010706020507" pitchFamily="18" charset="2"/>
              </a:rPr>
              <a:t>fl</a:t>
            </a:r>
            <a:r>
              <a:rPr lang="en-US" sz="1100" dirty="0" err="1" smtClean="0">
                <a:solidFill>
                  <a:schemeClr val="tx1"/>
                </a:solidFill>
                <a:latin typeface="Times New Roman" panose="02020603050405020304" pitchFamily="18" charset="0"/>
              </a:rPr>
              <a:t>h</a:t>
            </a:r>
            <a:endParaRPr lang="en-US" sz="1100" dirty="0" smtClean="0">
              <a:solidFill>
                <a:schemeClr val="tx1"/>
              </a:solidFill>
              <a:latin typeface="Times New Roman" panose="02020603050405020304" pitchFamily="18" charset="0"/>
            </a:endParaRPr>
          </a:p>
          <a:p>
            <a:pPr algn="ctr"/>
            <a:r>
              <a:rPr lang="en-US" sz="1100" dirty="0">
                <a:solidFill>
                  <a:srgbClr val="00B0F0"/>
                </a:solidFill>
                <a:latin typeface="Times New Roman" panose="02020603050405020304" pitchFamily="18" charset="0"/>
              </a:rPr>
              <a:t>PATRF2022</a:t>
            </a:r>
            <a:endParaRPr lang="en-US" sz="1100" dirty="0" smtClean="0">
              <a:solidFill>
                <a:schemeClr val="tx1"/>
              </a:solidFill>
              <a:latin typeface="Times New Roman" panose="02020603050405020304" pitchFamily="18" charset="0"/>
            </a:endParaRPr>
          </a:p>
          <a:p>
            <a:pPr algn="ctr"/>
            <a:r>
              <a:rPr lang="en-US" sz="1100" dirty="0" smtClean="0">
                <a:solidFill>
                  <a:srgbClr val="FF0000"/>
                </a:solidFill>
                <a:latin typeface="Times New Roman" panose="02020603050405020304" pitchFamily="18" charset="0"/>
              </a:rPr>
              <a:t>ep. 2028.048</a:t>
            </a:r>
            <a:endParaRPr lang="en-US" sz="1100" dirty="0">
              <a:solidFill>
                <a:srgbClr val="FF0000"/>
              </a:solidFill>
              <a:latin typeface="Times New Roman" panose="02020603050405020304" pitchFamily="18" charset="0"/>
            </a:endParaRPr>
          </a:p>
        </p:txBody>
      </p:sp>
      <p:sp>
        <p:nvSpPr>
          <p:cNvPr id="76" name="Rectangle 75"/>
          <p:cNvSpPr/>
          <p:nvPr/>
        </p:nvSpPr>
        <p:spPr>
          <a:xfrm>
            <a:off x="1733982" y="4317004"/>
            <a:ext cx="1018201" cy="56262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err="1">
                <a:solidFill>
                  <a:schemeClr val="tx1"/>
                </a:solidFill>
                <a:latin typeface="Symbol" panose="05050102010706020507" pitchFamily="18" charset="2"/>
              </a:rPr>
              <a:t>fl</a:t>
            </a:r>
            <a:r>
              <a:rPr lang="en-US" sz="1200" dirty="0" err="1">
                <a:solidFill>
                  <a:schemeClr val="tx1"/>
                </a:solidFill>
                <a:latin typeface="Times New Roman" panose="02020603050405020304" pitchFamily="18" charset="0"/>
              </a:rPr>
              <a:t>h</a:t>
            </a:r>
            <a:endParaRPr lang="en-US" sz="1200" dirty="0">
              <a:solidFill>
                <a:schemeClr val="tx1"/>
              </a:solidFill>
              <a:latin typeface="Times New Roman" panose="02020603050405020304" pitchFamily="18" charset="0"/>
            </a:endParaRPr>
          </a:p>
          <a:p>
            <a:pPr algn="ctr"/>
            <a:r>
              <a:rPr lang="en-US" sz="1200" dirty="0">
                <a:solidFill>
                  <a:srgbClr val="00B0F0"/>
                </a:solidFill>
                <a:latin typeface="Times New Roman" panose="02020603050405020304" pitchFamily="18" charset="0"/>
              </a:rPr>
              <a:t>PATRF2022</a:t>
            </a:r>
            <a:endParaRPr lang="en-US" sz="1200" dirty="0" smtClean="0">
              <a:solidFill>
                <a:schemeClr val="tx1"/>
              </a:solidFill>
              <a:latin typeface="Times New Roman" panose="02020603050405020304" pitchFamily="18" charset="0"/>
            </a:endParaRP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77" name="Rounded Rectangle 76"/>
          <p:cNvSpPr/>
          <p:nvPr/>
        </p:nvSpPr>
        <p:spPr>
          <a:xfrm>
            <a:off x="1674331" y="2331931"/>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latin typeface="Times New Roman" panose="02020603050405020304" pitchFamily="18" charset="0"/>
              </a:rPr>
              <a:t>XYZ2PLH</a:t>
            </a:r>
          </a:p>
        </p:txBody>
      </p:sp>
      <p:cxnSp>
        <p:nvCxnSpPr>
          <p:cNvPr id="78" name="Straight Arrow Connector 77"/>
          <p:cNvCxnSpPr>
            <a:stCxn id="75" idx="0"/>
            <a:endCxn id="77" idx="2"/>
          </p:cNvCxnSpPr>
          <p:nvPr/>
        </p:nvCxnSpPr>
        <p:spPr>
          <a:xfrm flipH="1" flipV="1">
            <a:off x="2127449" y="2608621"/>
            <a:ext cx="115634" cy="22106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9" name="Rounded Rectangle 78"/>
          <p:cNvSpPr/>
          <p:nvPr/>
        </p:nvSpPr>
        <p:spPr>
          <a:xfrm>
            <a:off x="1674331" y="5021786"/>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latin typeface="Times New Roman" panose="02020603050405020304" pitchFamily="18" charset="0"/>
              </a:rPr>
              <a:t>XYZ2PLH</a:t>
            </a:r>
          </a:p>
        </p:txBody>
      </p:sp>
      <p:cxnSp>
        <p:nvCxnSpPr>
          <p:cNvPr id="80" name="Straight Arrow Connector 79"/>
          <p:cNvCxnSpPr>
            <a:stCxn id="79" idx="0"/>
            <a:endCxn id="76" idx="2"/>
          </p:cNvCxnSpPr>
          <p:nvPr/>
        </p:nvCxnSpPr>
        <p:spPr>
          <a:xfrm flipV="1">
            <a:off x="2127449" y="4879627"/>
            <a:ext cx="115634"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33" idx="2"/>
            <a:endCxn id="31" idx="3"/>
          </p:cNvCxnSpPr>
          <p:nvPr/>
        </p:nvCxnSpPr>
        <p:spPr>
          <a:xfrm flipH="1">
            <a:off x="1502712" y="1774480"/>
            <a:ext cx="439798" cy="11326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56" idx="1"/>
            <a:endCxn id="33" idx="5"/>
          </p:cNvCxnSpPr>
          <p:nvPr/>
        </p:nvCxnSpPr>
        <p:spPr>
          <a:xfrm flipH="1" flipV="1">
            <a:off x="2889315" y="1774480"/>
            <a:ext cx="561668" cy="11114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83" name="Flowchart: Data 82"/>
          <p:cNvSpPr/>
          <p:nvPr/>
        </p:nvSpPr>
        <p:spPr>
          <a:xfrm>
            <a:off x="4792308" y="1586268"/>
            <a:ext cx="1183507" cy="376423"/>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200" dirty="0" smtClean="0">
                <a:solidFill>
                  <a:schemeClr val="tx1"/>
                </a:solidFill>
                <a:latin typeface="Times New Roman" panose="02020603050405020304" pitchFamily="18" charset="0"/>
              </a:rPr>
              <a:t>EPP2022</a:t>
            </a:r>
            <a:endParaRPr lang="en-US" sz="1200" dirty="0">
              <a:solidFill>
                <a:schemeClr val="tx1"/>
              </a:solidFill>
              <a:latin typeface="Times New Roman" panose="02020603050405020304" pitchFamily="18" charset="0"/>
            </a:endParaRPr>
          </a:p>
        </p:txBody>
      </p:sp>
      <p:cxnSp>
        <p:nvCxnSpPr>
          <p:cNvPr id="84" name="Straight Arrow Connector 83"/>
          <p:cNvCxnSpPr>
            <a:stCxn id="83" idx="2"/>
            <a:endCxn id="56" idx="3"/>
          </p:cNvCxnSpPr>
          <p:nvPr/>
        </p:nvCxnSpPr>
        <p:spPr>
          <a:xfrm flipH="1">
            <a:off x="4469184" y="1774480"/>
            <a:ext cx="441475" cy="11114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a:stCxn id="67" idx="1"/>
            <a:endCxn id="83" idx="5"/>
          </p:cNvCxnSpPr>
          <p:nvPr/>
        </p:nvCxnSpPr>
        <p:spPr>
          <a:xfrm flipH="1" flipV="1">
            <a:off x="5857464" y="1774480"/>
            <a:ext cx="559992" cy="11114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86" name="Flowchart: Data 85"/>
          <p:cNvSpPr/>
          <p:nvPr/>
        </p:nvSpPr>
        <p:spPr>
          <a:xfrm>
            <a:off x="1836479" y="5642377"/>
            <a:ext cx="1183507" cy="376423"/>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200" dirty="0" smtClean="0">
                <a:solidFill>
                  <a:schemeClr val="tx1"/>
                </a:solidFill>
                <a:latin typeface="Times New Roman" panose="02020603050405020304" pitchFamily="18" charset="0"/>
              </a:rPr>
              <a:t>EPP2022</a:t>
            </a:r>
            <a:endParaRPr lang="en-US" sz="1200" dirty="0">
              <a:solidFill>
                <a:schemeClr val="tx1"/>
              </a:solidFill>
              <a:latin typeface="Times New Roman" panose="02020603050405020304" pitchFamily="18" charset="0"/>
            </a:endParaRPr>
          </a:p>
        </p:txBody>
      </p:sp>
      <p:cxnSp>
        <p:nvCxnSpPr>
          <p:cNvPr id="87" name="Straight Arrow Connector 86"/>
          <p:cNvCxnSpPr>
            <a:stCxn id="86" idx="2"/>
            <a:endCxn id="32" idx="3"/>
          </p:cNvCxnSpPr>
          <p:nvPr/>
        </p:nvCxnSpPr>
        <p:spPr>
          <a:xfrm flipH="1" flipV="1">
            <a:off x="1502712" y="5712550"/>
            <a:ext cx="452118" cy="1180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stCxn id="57" idx="1"/>
            <a:endCxn id="86" idx="5"/>
          </p:cNvCxnSpPr>
          <p:nvPr/>
        </p:nvCxnSpPr>
        <p:spPr>
          <a:xfrm flipH="1">
            <a:off x="2901635" y="5715670"/>
            <a:ext cx="549348" cy="11491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89" name="Flowchart: Data 88"/>
          <p:cNvSpPr/>
          <p:nvPr/>
        </p:nvSpPr>
        <p:spPr>
          <a:xfrm>
            <a:off x="4792308" y="5638667"/>
            <a:ext cx="1183507" cy="376423"/>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200" dirty="0" smtClean="0">
                <a:solidFill>
                  <a:schemeClr val="tx1"/>
                </a:solidFill>
                <a:latin typeface="Times New Roman" panose="02020603050405020304" pitchFamily="18" charset="0"/>
              </a:rPr>
              <a:t>EPP2022</a:t>
            </a:r>
            <a:endParaRPr lang="en-US" sz="1200" dirty="0">
              <a:solidFill>
                <a:schemeClr val="tx1"/>
              </a:solidFill>
              <a:latin typeface="Times New Roman" panose="02020603050405020304" pitchFamily="18" charset="0"/>
            </a:endParaRPr>
          </a:p>
        </p:txBody>
      </p:sp>
      <p:cxnSp>
        <p:nvCxnSpPr>
          <p:cNvPr id="90" name="Straight Arrow Connector 89"/>
          <p:cNvCxnSpPr>
            <a:stCxn id="89" idx="2"/>
            <a:endCxn id="57" idx="3"/>
          </p:cNvCxnSpPr>
          <p:nvPr/>
        </p:nvCxnSpPr>
        <p:spPr>
          <a:xfrm flipH="1" flipV="1">
            <a:off x="4469184" y="5715670"/>
            <a:ext cx="441475" cy="11120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68" idx="1"/>
            <a:endCxn id="89" idx="5"/>
          </p:cNvCxnSpPr>
          <p:nvPr/>
        </p:nvCxnSpPr>
        <p:spPr>
          <a:xfrm flipH="1">
            <a:off x="5857464" y="5712550"/>
            <a:ext cx="559992" cy="11432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1502713" y="2056409"/>
            <a:ext cx="186030" cy="2755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flipV="1">
            <a:off x="4487801" y="2053408"/>
            <a:ext cx="186030" cy="2755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7445695" y="2070572"/>
            <a:ext cx="186030" cy="2755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a:off x="1502713" y="5307172"/>
            <a:ext cx="186030" cy="2668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a:off x="4487801" y="5307172"/>
            <a:ext cx="186030" cy="2668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a:off x="7445695" y="5307172"/>
            <a:ext cx="186030" cy="2668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7067696" y="3584371"/>
            <a:ext cx="1849737" cy="461665"/>
          </a:xfrm>
          <a:prstGeom prst="rect">
            <a:avLst/>
          </a:prstGeom>
          <a:noFill/>
        </p:spPr>
        <p:txBody>
          <a:bodyPr wrap="none" rtlCol="0">
            <a:spAutoFit/>
          </a:bodyPr>
          <a:lstStyle/>
          <a:p>
            <a:r>
              <a:rPr lang="en-US" sz="1200" b="1" dirty="0" err="1" smtClean="0">
                <a:latin typeface="Times New Roman" panose="02020603050405020304" pitchFamily="18" charset="0"/>
              </a:rPr>
              <a:t>Drats</a:t>
            </a:r>
            <a:r>
              <a:rPr lang="en-US" sz="1200" b="1" dirty="0" smtClean="0">
                <a:latin typeface="Times New Roman" panose="02020603050405020304" pitchFamily="18" charset="0"/>
              </a:rPr>
              <a:t>!  A connection here</a:t>
            </a:r>
          </a:p>
          <a:p>
            <a:r>
              <a:rPr lang="en-US" sz="1200" b="1" dirty="0" smtClean="0">
                <a:latin typeface="Times New Roman" panose="02020603050405020304" pitchFamily="18" charset="0"/>
              </a:rPr>
              <a:t>would be useful!</a:t>
            </a:r>
            <a:endParaRPr lang="en-US" sz="1200" b="1" dirty="0">
              <a:latin typeface="Times New Roman" panose="02020603050405020304" pitchFamily="18" charset="0"/>
            </a:endParaRPr>
          </a:p>
        </p:txBody>
      </p:sp>
      <p:sp>
        <p:nvSpPr>
          <p:cNvPr id="99" name="TextBox 98"/>
          <p:cNvSpPr txBox="1"/>
          <p:nvPr/>
        </p:nvSpPr>
        <p:spPr>
          <a:xfrm>
            <a:off x="947728" y="3584371"/>
            <a:ext cx="1849737" cy="461665"/>
          </a:xfrm>
          <a:prstGeom prst="rect">
            <a:avLst/>
          </a:prstGeom>
          <a:noFill/>
        </p:spPr>
        <p:txBody>
          <a:bodyPr wrap="none" rtlCol="0">
            <a:spAutoFit/>
          </a:bodyPr>
          <a:lstStyle/>
          <a:p>
            <a:r>
              <a:rPr lang="en-US" sz="1200" b="1" dirty="0" err="1" smtClean="0">
                <a:latin typeface="Times New Roman" panose="02020603050405020304" pitchFamily="18" charset="0"/>
              </a:rPr>
              <a:t>Drats</a:t>
            </a:r>
            <a:r>
              <a:rPr lang="en-US" sz="1200" b="1" dirty="0" smtClean="0">
                <a:latin typeface="Times New Roman" panose="02020603050405020304" pitchFamily="18" charset="0"/>
              </a:rPr>
              <a:t>!  A connection here</a:t>
            </a:r>
          </a:p>
          <a:p>
            <a:r>
              <a:rPr lang="en-US" sz="1200" b="1" dirty="0" smtClean="0">
                <a:latin typeface="Times New Roman" panose="02020603050405020304" pitchFamily="18" charset="0"/>
              </a:rPr>
              <a:t>would be useful!</a:t>
            </a:r>
            <a:endParaRPr lang="en-US" sz="1200" b="1" dirty="0">
              <a:latin typeface="Times New Roman" panose="02020603050405020304" pitchFamily="18" charset="0"/>
            </a:endParaRPr>
          </a:p>
        </p:txBody>
      </p:sp>
      <p:sp>
        <p:nvSpPr>
          <p:cNvPr id="100" name="Freeform 99"/>
          <p:cNvSpPr/>
          <p:nvPr/>
        </p:nvSpPr>
        <p:spPr>
          <a:xfrm>
            <a:off x="937364" y="1704144"/>
            <a:ext cx="7085311" cy="4244098"/>
          </a:xfrm>
          <a:custGeom>
            <a:avLst/>
            <a:gdLst>
              <a:gd name="connsiteX0" fmla="*/ 7123147 w 7139682"/>
              <a:gd name="connsiteY0" fmla="*/ 2978773 h 4470027"/>
              <a:gd name="connsiteX1" fmla="*/ 7012311 w 7139682"/>
              <a:gd name="connsiteY1" fmla="*/ 3643791 h 4470027"/>
              <a:gd name="connsiteX2" fmla="*/ 6181038 w 7139682"/>
              <a:gd name="connsiteY2" fmla="*/ 4281100 h 4470027"/>
              <a:gd name="connsiteX3" fmla="*/ 4573911 w 7139682"/>
              <a:gd name="connsiteY3" fmla="*/ 4378082 h 4470027"/>
              <a:gd name="connsiteX4" fmla="*/ 3063765 w 7139682"/>
              <a:gd name="connsiteY4" fmla="*/ 4419646 h 4470027"/>
              <a:gd name="connsiteX5" fmla="*/ 4061293 w 7139682"/>
              <a:gd name="connsiteY5" fmla="*/ 3629937 h 4470027"/>
              <a:gd name="connsiteX6" fmla="*/ 4213693 w 7139682"/>
              <a:gd name="connsiteY6" fmla="*/ 3006482 h 4470027"/>
              <a:gd name="connsiteX7" fmla="*/ 4158274 w 7139682"/>
              <a:gd name="connsiteY7" fmla="*/ 2244482 h 4470027"/>
              <a:gd name="connsiteX8" fmla="*/ 4172129 w 7139682"/>
              <a:gd name="connsiteY8" fmla="*/ 1537900 h 4470027"/>
              <a:gd name="connsiteX9" fmla="*/ 4213693 w 7139682"/>
              <a:gd name="connsiteY9" fmla="*/ 872882 h 4470027"/>
              <a:gd name="connsiteX10" fmla="*/ 2966783 w 7139682"/>
              <a:gd name="connsiteY10" fmla="*/ 41609 h 4470027"/>
              <a:gd name="connsiteX11" fmla="*/ 1581329 w 7139682"/>
              <a:gd name="connsiteY11" fmla="*/ 124737 h 4470027"/>
              <a:gd name="connsiteX12" fmla="*/ 1911 w 7139682"/>
              <a:gd name="connsiteY12" fmla="*/ 124737 h 4470027"/>
              <a:gd name="connsiteX13" fmla="*/ 1262674 w 7139682"/>
              <a:gd name="connsiteY13" fmla="*/ 928300 h 4470027"/>
              <a:gd name="connsiteX14" fmla="*/ 1470493 w 7139682"/>
              <a:gd name="connsiteY14" fmla="*/ 1343937 h 44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39682" h="4470027">
                <a:moveTo>
                  <a:pt x="7123147" y="2978773"/>
                </a:moveTo>
                <a:cubicBezTo>
                  <a:pt x="7146238" y="3202755"/>
                  <a:pt x="7169329" y="3426737"/>
                  <a:pt x="7012311" y="3643791"/>
                </a:cubicBezTo>
                <a:cubicBezTo>
                  <a:pt x="6855293" y="3860845"/>
                  <a:pt x="6587438" y="4158718"/>
                  <a:pt x="6181038" y="4281100"/>
                </a:cubicBezTo>
                <a:cubicBezTo>
                  <a:pt x="5774638" y="4403482"/>
                  <a:pt x="5093457" y="4354991"/>
                  <a:pt x="4573911" y="4378082"/>
                </a:cubicBezTo>
                <a:cubicBezTo>
                  <a:pt x="4054365" y="4401173"/>
                  <a:pt x="3149201" y="4544337"/>
                  <a:pt x="3063765" y="4419646"/>
                </a:cubicBezTo>
                <a:cubicBezTo>
                  <a:pt x="2978329" y="4294955"/>
                  <a:pt x="3869638" y="3865464"/>
                  <a:pt x="4061293" y="3629937"/>
                </a:cubicBezTo>
                <a:cubicBezTo>
                  <a:pt x="4252948" y="3394410"/>
                  <a:pt x="4197529" y="3237391"/>
                  <a:pt x="4213693" y="3006482"/>
                </a:cubicBezTo>
                <a:cubicBezTo>
                  <a:pt x="4229856" y="2775573"/>
                  <a:pt x="4165201" y="2489246"/>
                  <a:pt x="4158274" y="2244482"/>
                </a:cubicBezTo>
                <a:cubicBezTo>
                  <a:pt x="4151347" y="1999718"/>
                  <a:pt x="4162893" y="1766500"/>
                  <a:pt x="4172129" y="1537900"/>
                </a:cubicBezTo>
                <a:cubicBezTo>
                  <a:pt x="4181365" y="1309300"/>
                  <a:pt x="4414584" y="1122264"/>
                  <a:pt x="4213693" y="872882"/>
                </a:cubicBezTo>
                <a:cubicBezTo>
                  <a:pt x="4012802" y="623500"/>
                  <a:pt x="3405510" y="166300"/>
                  <a:pt x="2966783" y="41609"/>
                </a:cubicBezTo>
                <a:cubicBezTo>
                  <a:pt x="2528056" y="-83082"/>
                  <a:pt x="2075474" y="110882"/>
                  <a:pt x="1581329" y="124737"/>
                </a:cubicBezTo>
                <a:cubicBezTo>
                  <a:pt x="1087184" y="138592"/>
                  <a:pt x="55020" y="-9190"/>
                  <a:pt x="1911" y="124737"/>
                </a:cubicBezTo>
                <a:cubicBezTo>
                  <a:pt x="-51198" y="258664"/>
                  <a:pt x="1017910" y="725100"/>
                  <a:pt x="1262674" y="928300"/>
                </a:cubicBezTo>
                <a:cubicBezTo>
                  <a:pt x="1507438" y="1131500"/>
                  <a:pt x="1488965" y="1237718"/>
                  <a:pt x="1470493" y="1343937"/>
                </a:cubicBezTo>
              </a:path>
            </a:pathLst>
          </a:custGeom>
          <a:noFill/>
          <a:ln w="177800">
            <a:solidFill>
              <a:srgbClr val="7030A0"/>
            </a:solidFill>
            <a:prstDash val="sysDash"/>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237784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9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9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9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8"/>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59"/>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6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56" grpId="0" animBg="1"/>
      <p:bldP spid="57" grpId="0" animBg="1"/>
      <p:bldP spid="58" grpId="0" animBg="1"/>
      <p:bldP spid="61" grpId="0" animBg="1"/>
      <p:bldP spid="62" grpId="0" animBg="1"/>
      <p:bldP spid="63" grpId="0" animBg="1"/>
      <p:bldP spid="65" grpId="0" animBg="1"/>
      <p:bldP spid="67" grpId="0" animBg="1"/>
      <p:bldP spid="68" grpId="0" animBg="1"/>
      <p:bldP spid="69" grpId="0" animBg="1"/>
      <p:bldP spid="70" grpId="0" animBg="1"/>
      <p:bldP spid="71" grpId="0" animBg="1"/>
      <p:bldP spid="73" grpId="0" animBg="1"/>
      <p:bldP spid="75" grpId="0" animBg="1"/>
      <p:bldP spid="76" grpId="0" animBg="1"/>
      <p:bldP spid="77" grpId="0" animBg="1"/>
      <p:bldP spid="79" grpId="0" animBg="1"/>
      <p:bldP spid="83" grpId="0" animBg="1"/>
      <p:bldP spid="86" grpId="0" animBg="1"/>
      <p:bldP spid="89" grpId="0" animBg="1"/>
      <p:bldP spid="98" grpId="0"/>
      <p:bldP spid="99" grpId="0"/>
      <p:bldP spid="10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692032" y="1614276"/>
            <a:ext cx="3240960" cy="4386474"/>
          </a:xfrm>
          <a:prstGeom prst="rect">
            <a:avLst/>
          </a:prstGeom>
          <a:solidFill>
            <a:srgbClr val="99FFCC">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7" name="Title 6"/>
          <p:cNvSpPr>
            <a:spLocks noGrp="1"/>
          </p:cNvSpPr>
          <p:nvPr>
            <p:ph type="title"/>
          </p:nvPr>
        </p:nvSpPr>
        <p:spPr>
          <a:xfrm>
            <a:off x="49695" y="344211"/>
            <a:ext cx="9094305" cy="1143000"/>
          </a:xfrm>
        </p:spPr>
        <p:txBody>
          <a:bodyPr/>
          <a:lstStyle/>
          <a:p>
            <a:r>
              <a:rPr lang="en-US" sz="4000" b="1" dirty="0" smtClean="0">
                <a:solidFill>
                  <a:prstClr val="black"/>
                </a:solidFill>
              </a:rPr>
              <a:t>Definitive Implementation </a:t>
            </a:r>
            <a:r>
              <a:rPr lang="en-US" sz="4000" b="1" dirty="0">
                <a:solidFill>
                  <a:prstClr val="black"/>
                </a:solidFill>
              </a:rPr>
              <a:t>and </a:t>
            </a:r>
            <a:r>
              <a:rPr lang="en-US" sz="4000" b="1" dirty="0" smtClean="0">
                <a:solidFill>
                  <a:prstClr val="black"/>
                </a:solidFill>
              </a:rPr>
              <a:t>Interaction </a:t>
            </a:r>
            <a:r>
              <a:rPr lang="en-US" sz="4000" b="1" dirty="0">
                <a:solidFill>
                  <a:prstClr val="black"/>
                </a:solidFill>
              </a:rPr>
              <a:t>of EPP2022 </a:t>
            </a:r>
            <a:r>
              <a:rPr lang="en-US" sz="4000" b="1" dirty="0" smtClean="0">
                <a:solidFill>
                  <a:prstClr val="black"/>
                </a:solidFill>
              </a:rPr>
              <a:t>&amp; </a:t>
            </a:r>
            <a:r>
              <a:rPr lang="en-US" sz="4000" b="1" dirty="0">
                <a:solidFill>
                  <a:prstClr val="black"/>
                </a:solidFill>
              </a:rPr>
              <a:t>IFVM2022</a:t>
            </a:r>
            <a:endParaRPr lang="en-US" sz="4000" b="1" dirty="0"/>
          </a:p>
        </p:txBody>
      </p:sp>
      <p:sp>
        <p:nvSpPr>
          <p:cNvPr id="8" name="Content Placeholder 7"/>
          <p:cNvSpPr>
            <a:spLocks noGrp="1"/>
          </p:cNvSpPr>
          <p:nvPr>
            <p:ph idx="1"/>
          </p:nvPr>
        </p:nvSpPr>
        <p:spPr>
          <a:xfrm>
            <a:off x="246192" y="1600202"/>
            <a:ext cx="8229600" cy="4525963"/>
          </a:xfrm>
        </p:spPr>
        <p:txBody>
          <a:bodyPr/>
          <a:lstStyle/>
          <a:p>
            <a:endParaRPr lang="en-US" dirty="0"/>
          </a:p>
        </p:txBody>
      </p:sp>
      <p:sp>
        <p:nvSpPr>
          <p:cNvPr id="10" name="Rectangle 9"/>
          <p:cNvSpPr/>
          <p:nvPr/>
        </p:nvSpPr>
        <p:spPr>
          <a:xfrm>
            <a:off x="0" y="1600202"/>
            <a:ext cx="2906486" cy="4386474"/>
          </a:xfrm>
          <a:prstGeom prst="rect">
            <a:avLst/>
          </a:prstGeom>
          <a:solidFill>
            <a:srgbClr val="CCEC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131</a:t>
            </a:fld>
            <a:endParaRPr lang="en-US"/>
          </a:p>
        </p:txBody>
      </p:sp>
      <p:sp>
        <p:nvSpPr>
          <p:cNvPr id="56" name="Rectangle 55"/>
          <p:cNvSpPr/>
          <p:nvPr/>
        </p:nvSpPr>
        <p:spPr>
          <a:xfrm>
            <a:off x="3450983" y="1604315"/>
            <a:ext cx="1018201" cy="56262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solidFill>
                  <a:schemeClr val="tx1"/>
                </a:solidFill>
                <a:latin typeface="Times New Roman" panose="02020603050405020304" pitchFamily="18" charset="0"/>
              </a:rPr>
              <a:t>XYZ</a:t>
            </a:r>
          </a:p>
          <a:p>
            <a:pPr algn="ctr"/>
            <a:r>
              <a:rPr lang="en-US" sz="1200" dirty="0" smtClean="0">
                <a:solidFill>
                  <a:schemeClr val="tx1"/>
                </a:solidFill>
                <a:latin typeface="Times New Roman" panose="02020603050405020304" pitchFamily="18" charset="0"/>
              </a:rPr>
              <a:t>ITRF2020</a:t>
            </a: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57" name="Rectangle 56"/>
          <p:cNvSpPr/>
          <p:nvPr/>
        </p:nvSpPr>
        <p:spPr>
          <a:xfrm>
            <a:off x="3450983" y="5434358"/>
            <a:ext cx="1018201" cy="56262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solidFill>
                  <a:schemeClr val="tx1"/>
                </a:solidFill>
                <a:latin typeface="Times New Roman" panose="02020603050405020304" pitchFamily="18" charset="0"/>
              </a:rPr>
              <a:t>XYZ</a:t>
            </a:r>
          </a:p>
          <a:p>
            <a:pPr algn="ctr"/>
            <a:r>
              <a:rPr lang="en-US" sz="1200" dirty="0" smtClean="0">
                <a:solidFill>
                  <a:schemeClr val="tx1"/>
                </a:solidFill>
                <a:latin typeface="Times New Roman" panose="02020603050405020304" pitchFamily="18" charset="0"/>
              </a:rPr>
              <a:t>ITRF2020</a:t>
            </a: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58" name="Oval 57"/>
          <p:cNvSpPr/>
          <p:nvPr/>
        </p:nvSpPr>
        <p:spPr>
          <a:xfrm>
            <a:off x="4469185" y="3621894"/>
            <a:ext cx="1249472" cy="39457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normAutofit fontScale="47500" lnSpcReduction="20000"/>
          </a:bodyPr>
          <a:lstStyle/>
          <a:p>
            <a:pPr algn="ctr"/>
            <a:r>
              <a:rPr lang="en-US" dirty="0" smtClean="0">
                <a:solidFill>
                  <a:schemeClr val="tx1"/>
                </a:solidFill>
                <a:latin typeface="Times New Roman" panose="02020603050405020304" pitchFamily="18" charset="0"/>
              </a:rPr>
              <a:t>IFVM2022</a:t>
            </a:r>
          </a:p>
          <a:p>
            <a:pPr algn="ctr"/>
            <a:r>
              <a:rPr lang="en-US" sz="1300" dirty="0" smtClean="0">
                <a:solidFill>
                  <a:schemeClr val="tx1"/>
                </a:solidFill>
                <a:latin typeface="Times New Roman" panose="02020603050405020304" pitchFamily="18" charset="0"/>
              </a:rPr>
              <a:t>(master model)</a:t>
            </a:r>
            <a:endParaRPr lang="en-US" sz="1300" dirty="0">
              <a:solidFill>
                <a:schemeClr val="tx1"/>
              </a:solidFill>
              <a:latin typeface="Times New Roman" panose="02020603050405020304" pitchFamily="18" charset="0"/>
            </a:endParaRPr>
          </a:p>
        </p:txBody>
      </p:sp>
      <p:cxnSp>
        <p:nvCxnSpPr>
          <p:cNvPr id="59" name="Straight Arrow Connector 58"/>
          <p:cNvCxnSpPr>
            <a:stCxn id="58" idx="0"/>
            <a:endCxn id="61" idx="2"/>
          </p:cNvCxnSpPr>
          <p:nvPr/>
        </p:nvCxnSpPr>
        <p:spPr>
          <a:xfrm flipV="1">
            <a:off x="5093921" y="3398268"/>
            <a:ext cx="115634" cy="22362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58" idx="4"/>
            <a:endCxn id="62" idx="0"/>
          </p:cNvCxnSpPr>
          <p:nvPr/>
        </p:nvCxnSpPr>
        <p:spPr>
          <a:xfrm>
            <a:off x="5093921" y="4016464"/>
            <a:ext cx="115634" cy="3021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4700454" y="2831247"/>
            <a:ext cx="1018201" cy="56702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err="1" smtClean="0">
                <a:solidFill>
                  <a:schemeClr val="tx1"/>
                </a:solidFill>
                <a:latin typeface="Symbol" panose="05050102010706020507" pitchFamily="18" charset="2"/>
              </a:rPr>
              <a:t>fl</a:t>
            </a:r>
            <a:r>
              <a:rPr lang="en-US" sz="1200" dirty="0" err="1" smtClean="0">
                <a:solidFill>
                  <a:schemeClr val="tx1"/>
                </a:solidFill>
                <a:latin typeface="Times New Roman" panose="02020603050405020304" pitchFamily="18" charset="0"/>
              </a:rPr>
              <a:t>h</a:t>
            </a:r>
            <a:endParaRPr lang="en-US" sz="1200" dirty="0" smtClean="0">
              <a:solidFill>
                <a:schemeClr val="tx1"/>
              </a:solidFill>
              <a:latin typeface="Times New Roman" panose="02020603050405020304" pitchFamily="18" charset="0"/>
            </a:endParaRPr>
          </a:p>
          <a:p>
            <a:pPr algn="ctr"/>
            <a:r>
              <a:rPr lang="en-US" sz="1200" dirty="0" smtClean="0">
                <a:solidFill>
                  <a:schemeClr val="tx1"/>
                </a:solidFill>
                <a:latin typeface="Times New Roman" panose="02020603050405020304" pitchFamily="18" charset="0"/>
              </a:rPr>
              <a:t>ITRF2020</a:t>
            </a: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62" name="Rectangle 61"/>
          <p:cNvSpPr/>
          <p:nvPr/>
        </p:nvSpPr>
        <p:spPr>
          <a:xfrm>
            <a:off x="4700454" y="4318564"/>
            <a:ext cx="1018201" cy="56262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err="1">
                <a:solidFill>
                  <a:schemeClr val="tx1"/>
                </a:solidFill>
                <a:latin typeface="Symbol" panose="05050102010706020507" pitchFamily="18" charset="2"/>
              </a:rPr>
              <a:t>fl</a:t>
            </a:r>
            <a:r>
              <a:rPr lang="en-US" sz="1200" dirty="0" err="1">
                <a:solidFill>
                  <a:schemeClr val="tx1"/>
                </a:solidFill>
                <a:latin typeface="Times New Roman" panose="02020603050405020304" pitchFamily="18" charset="0"/>
              </a:rPr>
              <a:t>h</a:t>
            </a:r>
            <a:endParaRPr lang="en-US" sz="1200" dirty="0">
              <a:solidFill>
                <a:schemeClr val="tx1"/>
              </a:solidFill>
              <a:latin typeface="Times New Roman" panose="02020603050405020304" pitchFamily="18" charset="0"/>
            </a:endParaRPr>
          </a:p>
          <a:p>
            <a:pPr algn="ctr"/>
            <a:r>
              <a:rPr lang="en-US" sz="1200" dirty="0" smtClean="0">
                <a:solidFill>
                  <a:schemeClr val="tx1"/>
                </a:solidFill>
                <a:latin typeface="Times New Roman" panose="02020603050405020304" pitchFamily="18" charset="0"/>
              </a:rPr>
              <a:t>ITRF2020</a:t>
            </a: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63" name="Rounded Rectangle 62"/>
          <p:cNvSpPr/>
          <p:nvPr/>
        </p:nvSpPr>
        <p:spPr>
          <a:xfrm>
            <a:off x="4640803" y="2333491"/>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latin typeface="Times New Roman" panose="02020603050405020304" pitchFamily="18" charset="0"/>
              </a:rPr>
              <a:t>XYZ2PLH</a:t>
            </a:r>
          </a:p>
        </p:txBody>
      </p:sp>
      <p:cxnSp>
        <p:nvCxnSpPr>
          <p:cNvPr id="64" name="Straight Arrow Connector 63"/>
          <p:cNvCxnSpPr>
            <a:stCxn id="61" idx="0"/>
            <a:endCxn id="63" idx="2"/>
          </p:cNvCxnSpPr>
          <p:nvPr/>
        </p:nvCxnSpPr>
        <p:spPr>
          <a:xfrm flipH="1" flipV="1">
            <a:off x="5093921" y="2610181"/>
            <a:ext cx="115634" cy="22106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5" name="Rounded Rectangle 64"/>
          <p:cNvSpPr/>
          <p:nvPr/>
        </p:nvSpPr>
        <p:spPr>
          <a:xfrm>
            <a:off x="4640803" y="5023346"/>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latin typeface="Times New Roman" panose="02020603050405020304" pitchFamily="18" charset="0"/>
              </a:rPr>
              <a:t>XYZ2PLH</a:t>
            </a:r>
          </a:p>
        </p:txBody>
      </p:sp>
      <p:cxnSp>
        <p:nvCxnSpPr>
          <p:cNvPr id="66" name="Straight Arrow Connector 65"/>
          <p:cNvCxnSpPr>
            <a:stCxn id="65" idx="0"/>
            <a:endCxn id="62" idx="2"/>
          </p:cNvCxnSpPr>
          <p:nvPr/>
        </p:nvCxnSpPr>
        <p:spPr>
          <a:xfrm flipV="1">
            <a:off x="5093921" y="4881187"/>
            <a:ext cx="115634"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a:off x="6417456" y="1604315"/>
            <a:ext cx="1018201" cy="56262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solidFill>
                  <a:schemeClr val="tx1"/>
                </a:solidFill>
                <a:latin typeface="Times New Roman" panose="02020603050405020304" pitchFamily="18" charset="0"/>
              </a:rPr>
              <a:t>XYZ</a:t>
            </a:r>
          </a:p>
          <a:p>
            <a:pPr algn="ctr"/>
            <a:r>
              <a:rPr lang="en-US" sz="1200" dirty="0">
                <a:solidFill>
                  <a:srgbClr val="00B050"/>
                </a:solidFill>
                <a:latin typeface="Times New Roman" panose="02020603050405020304" pitchFamily="18" charset="0"/>
              </a:rPr>
              <a:t>N</a:t>
            </a:r>
            <a:r>
              <a:rPr lang="en-US" sz="1200" dirty="0" smtClean="0">
                <a:solidFill>
                  <a:srgbClr val="00B050"/>
                </a:solidFill>
                <a:latin typeface="Times New Roman" panose="02020603050405020304" pitchFamily="18" charset="0"/>
              </a:rPr>
              <a:t>ATRF2022</a:t>
            </a: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68" name="Rectangle 67"/>
          <p:cNvSpPr/>
          <p:nvPr/>
        </p:nvSpPr>
        <p:spPr>
          <a:xfrm>
            <a:off x="6417456" y="5431238"/>
            <a:ext cx="1018201" cy="56262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solidFill>
                  <a:schemeClr val="tx1"/>
                </a:solidFill>
                <a:latin typeface="Times New Roman" panose="02020603050405020304" pitchFamily="18" charset="0"/>
              </a:rPr>
              <a:t>XYZ</a:t>
            </a:r>
          </a:p>
          <a:p>
            <a:pPr algn="ctr"/>
            <a:r>
              <a:rPr lang="en-US" sz="1200" dirty="0">
                <a:solidFill>
                  <a:srgbClr val="00B050"/>
                </a:solidFill>
                <a:latin typeface="Times New Roman" panose="02020603050405020304" pitchFamily="18" charset="0"/>
              </a:rPr>
              <a:t>N</a:t>
            </a:r>
            <a:r>
              <a:rPr lang="en-US" sz="1200" dirty="0" smtClean="0">
                <a:solidFill>
                  <a:srgbClr val="00B050"/>
                </a:solidFill>
                <a:latin typeface="Times New Roman" panose="02020603050405020304" pitchFamily="18" charset="0"/>
              </a:rPr>
              <a:t>ATRF2022</a:t>
            </a: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69" name="Rectangle 68"/>
          <p:cNvSpPr/>
          <p:nvPr/>
        </p:nvSpPr>
        <p:spPr>
          <a:xfrm>
            <a:off x="7666927" y="2829687"/>
            <a:ext cx="1018201" cy="56702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err="1" smtClean="0">
                <a:solidFill>
                  <a:schemeClr val="tx1"/>
                </a:solidFill>
                <a:latin typeface="Symbol" panose="05050102010706020507" pitchFamily="18" charset="2"/>
              </a:rPr>
              <a:t>fl</a:t>
            </a:r>
            <a:r>
              <a:rPr lang="en-US" sz="1200" dirty="0" err="1" smtClean="0">
                <a:solidFill>
                  <a:schemeClr val="tx1"/>
                </a:solidFill>
                <a:latin typeface="Times New Roman" panose="02020603050405020304" pitchFamily="18" charset="0"/>
              </a:rPr>
              <a:t>h</a:t>
            </a:r>
            <a:endParaRPr lang="en-US" sz="1200" dirty="0" smtClean="0">
              <a:solidFill>
                <a:schemeClr val="tx1"/>
              </a:solidFill>
              <a:latin typeface="Times New Roman" panose="02020603050405020304" pitchFamily="18" charset="0"/>
            </a:endParaRPr>
          </a:p>
          <a:p>
            <a:pPr algn="ctr"/>
            <a:r>
              <a:rPr lang="en-US" sz="1200" dirty="0">
                <a:solidFill>
                  <a:srgbClr val="00B050"/>
                </a:solidFill>
                <a:latin typeface="Times New Roman" panose="02020603050405020304" pitchFamily="18" charset="0"/>
              </a:rPr>
              <a:t>NATRF2022</a:t>
            </a:r>
            <a:endParaRPr lang="en-US" sz="1200" dirty="0" smtClean="0">
              <a:solidFill>
                <a:schemeClr val="tx1"/>
              </a:solidFill>
              <a:latin typeface="Times New Roman" panose="02020603050405020304" pitchFamily="18" charset="0"/>
            </a:endParaRP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70" name="Rectangle 69"/>
          <p:cNvSpPr/>
          <p:nvPr/>
        </p:nvSpPr>
        <p:spPr>
          <a:xfrm>
            <a:off x="7666927" y="4317004"/>
            <a:ext cx="1018201" cy="562623"/>
          </a:xfrm>
          <a:prstGeom prst="rect">
            <a:avLst/>
          </a:prstGeom>
          <a:solidFill>
            <a:schemeClr val="bg1"/>
          </a:solidFill>
          <a:ln w="1016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100" dirty="0" err="1">
                <a:solidFill>
                  <a:schemeClr val="tx1"/>
                </a:solidFill>
                <a:latin typeface="Symbol" panose="05050102010706020507" pitchFamily="18" charset="2"/>
              </a:rPr>
              <a:t>fl</a:t>
            </a:r>
            <a:r>
              <a:rPr lang="en-US" sz="1100" dirty="0" err="1">
                <a:solidFill>
                  <a:schemeClr val="tx1"/>
                </a:solidFill>
                <a:latin typeface="Times New Roman" panose="02020603050405020304" pitchFamily="18" charset="0"/>
              </a:rPr>
              <a:t>h</a:t>
            </a:r>
            <a:endParaRPr lang="en-US" sz="1100" dirty="0">
              <a:solidFill>
                <a:schemeClr val="tx1"/>
              </a:solidFill>
              <a:latin typeface="Times New Roman" panose="02020603050405020304" pitchFamily="18" charset="0"/>
            </a:endParaRPr>
          </a:p>
          <a:p>
            <a:pPr algn="ctr"/>
            <a:r>
              <a:rPr lang="en-US" sz="1100" dirty="0">
                <a:solidFill>
                  <a:srgbClr val="00B050"/>
                </a:solidFill>
                <a:latin typeface="Times New Roman" panose="02020603050405020304" pitchFamily="18" charset="0"/>
              </a:rPr>
              <a:t>NATRF2022</a:t>
            </a:r>
            <a:endParaRPr lang="en-US" sz="1100" dirty="0" smtClean="0">
              <a:solidFill>
                <a:schemeClr val="tx1"/>
              </a:solidFill>
              <a:latin typeface="Times New Roman" panose="02020603050405020304" pitchFamily="18" charset="0"/>
            </a:endParaRPr>
          </a:p>
          <a:p>
            <a:pPr algn="ctr"/>
            <a:r>
              <a:rPr lang="en-US" sz="1100" dirty="0" smtClean="0">
                <a:solidFill>
                  <a:srgbClr val="00B050"/>
                </a:solidFill>
                <a:latin typeface="Times New Roman" panose="02020603050405020304" pitchFamily="18" charset="0"/>
              </a:rPr>
              <a:t>ep. 2039.704</a:t>
            </a:r>
            <a:endParaRPr lang="en-US" sz="1100" dirty="0">
              <a:solidFill>
                <a:srgbClr val="00B050"/>
              </a:solidFill>
              <a:latin typeface="Times New Roman" panose="02020603050405020304" pitchFamily="18" charset="0"/>
            </a:endParaRPr>
          </a:p>
        </p:txBody>
      </p:sp>
      <p:sp>
        <p:nvSpPr>
          <p:cNvPr id="71" name="Rounded Rectangle 70"/>
          <p:cNvSpPr/>
          <p:nvPr/>
        </p:nvSpPr>
        <p:spPr>
          <a:xfrm>
            <a:off x="7607276" y="2331931"/>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latin typeface="Times New Roman" panose="02020603050405020304" pitchFamily="18" charset="0"/>
              </a:rPr>
              <a:t>XYZ2PLH</a:t>
            </a:r>
          </a:p>
        </p:txBody>
      </p:sp>
      <p:cxnSp>
        <p:nvCxnSpPr>
          <p:cNvPr id="72" name="Straight Arrow Connector 71"/>
          <p:cNvCxnSpPr>
            <a:stCxn id="69" idx="0"/>
            <a:endCxn id="71" idx="2"/>
          </p:cNvCxnSpPr>
          <p:nvPr/>
        </p:nvCxnSpPr>
        <p:spPr>
          <a:xfrm flipH="1" flipV="1">
            <a:off x="8060394" y="2608621"/>
            <a:ext cx="115634" cy="22106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3" name="Rounded Rectangle 72"/>
          <p:cNvSpPr/>
          <p:nvPr/>
        </p:nvSpPr>
        <p:spPr>
          <a:xfrm>
            <a:off x="7607276" y="5021786"/>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latin typeface="Times New Roman" panose="02020603050405020304" pitchFamily="18" charset="0"/>
              </a:rPr>
              <a:t>XYZ2PLH</a:t>
            </a:r>
          </a:p>
        </p:txBody>
      </p:sp>
      <p:cxnSp>
        <p:nvCxnSpPr>
          <p:cNvPr id="74" name="Straight Arrow Connector 73"/>
          <p:cNvCxnSpPr>
            <a:stCxn id="73" idx="0"/>
            <a:endCxn id="70" idx="2"/>
          </p:cNvCxnSpPr>
          <p:nvPr/>
        </p:nvCxnSpPr>
        <p:spPr>
          <a:xfrm flipV="1">
            <a:off x="8060394" y="4879627"/>
            <a:ext cx="115634"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83" name="Flowchart: Data 82"/>
          <p:cNvSpPr/>
          <p:nvPr/>
        </p:nvSpPr>
        <p:spPr>
          <a:xfrm>
            <a:off x="4792308" y="1586268"/>
            <a:ext cx="1183507" cy="376423"/>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200" dirty="0" smtClean="0">
                <a:solidFill>
                  <a:schemeClr val="tx1"/>
                </a:solidFill>
                <a:latin typeface="Times New Roman" panose="02020603050405020304" pitchFamily="18" charset="0"/>
              </a:rPr>
              <a:t>EPP2022</a:t>
            </a:r>
            <a:endParaRPr lang="en-US" sz="1200" dirty="0">
              <a:solidFill>
                <a:schemeClr val="tx1"/>
              </a:solidFill>
              <a:latin typeface="Times New Roman" panose="02020603050405020304" pitchFamily="18" charset="0"/>
            </a:endParaRPr>
          </a:p>
        </p:txBody>
      </p:sp>
      <p:cxnSp>
        <p:nvCxnSpPr>
          <p:cNvPr id="84" name="Straight Arrow Connector 83"/>
          <p:cNvCxnSpPr>
            <a:stCxn id="83" idx="2"/>
            <a:endCxn id="56" idx="3"/>
          </p:cNvCxnSpPr>
          <p:nvPr/>
        </p:nvCxnSpPr>
        <p:spPr>
          <a:xfrm flipH="1">
            <a:off x="4469184" y="1774480"/>
            <a:ext cx="441475" cy="11114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a:stCxn id="67" idx="1"/>
            <a:endCxn id="83" idx="5"/>
          </p:cNvCxnSpPr>
          <p:nvPr/>
        </p:nvCxnSpPr>
        <p:spPr>
          <a:xfrm flipH="1" flipV="1">
            <a:off x="5857464" y="1774480"/>
            <a:ext cx="559992" cy="11114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89" name="Flowchart: Data 88"/>
          <p:cNvSpPr/>
          <p:nvPr/>
        </p:nvSpPr>
        <p:spPr>
          <a:xfrm>
            <a:off x="4792308" y="5638667"/>
            <a:ext cx="1183507" cy="376423"/>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200" dirty="0" smtClean="0">
                <a:solidFill>
                  <a:schemeClr val="tx1"/>
                </a:solidFill>
                <a:latin typeface="Times New Roman" panose="02020603050405020304" pitchFamily="18" charset="0"/>
              </a:rPr>
              <a:t>EPP2022</a:t>
            </a:r>
            <a:endParaRPr lang="en-US" sz="1200" dirty="0">
              <a:solidFill>
                <a:schemeClr val="tx1"/>
              </a:solidFill>
              <a:latin typeface="Times New Roman" panose="02020603050405020304" pitchFamily="18" charset="0"/>
            </a:endParaRPr>
          </a:p>
        </p:txBody>
      </p:sp>
      <p:cxnSp>
        <p:nvCxnSpPr>
          <p:cNvPr id="90" name="Straight Arrow Connector 89"/>
          <p:cNvCxnSpPr>
            <a:stCxn id="89" idx="2"/>
            <a:endCxn id="57" idx="3"/>
          </p:cNvCxnSpPr>
          <p:nvPr/>
        </p:nvCxnSpPr>
        <p:spPr>
          <a:xfrm flipH="1" flipV="1">
            <a:off x="4469184" y="5715670"/>
            <a:ext cx="441475" cy="11120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68" idx="1"/>
            <a:endCxn id="89" idx="5"/>
          </p:cNvCxnSpPr>
          <p:nvPr/>
        </p:nvCxnSpPr>
        <p:spPr>
          <a:xfrm flipH="1">
            <a:off x="5857464" y="5712550"/>
            <a:ext cx="559992" cy="11432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flipV="1">
            <a:off x="4487801" y="2053408"/>
            <a:ext cx="186030" cy="2755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7445695" y="2070572"/>
            <a:ext cx="186030" cy="2755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a:off x="4487801" y="5307172"/>
            <a:ext cx="186030" cy="2668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a:off x="7445695" y="5307172"/>
            <a:ext cx="186030" cy="2668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7067696" y="3584371"/>
            <a:ext cx="1849737" cy="461665"/>
          </a:xfrm>
          <a:prstGeom prst="rect">
            <a:avLst/>
          </a:prstGeom>
          <a:noFill/>
        </p:spPr>
        <p:txBody>
          <a:bodyPr wrap="none" rtlCol="0">
            <a:spAutoFit/>
          </a:bodyPr>
          <a:lstStyle/>
          <a:p>
            <a:r>
              <a:rPr lang="en-US" sz="1200" b="1" dirty="0" err="1" smtClean="0">
                <a:latin typeface="Times New Roman" panose="02020603050405020304" pitchFamily="18" charset="0"/>
              </a:rPr>
              <a:t>Drats</a:t>
            </a:r>
            <a:r>
              <a:rPr lang="en-US" sz="1200" b="1" dirty="0" smtClean="0">
                <a:latin typeface="Times New Roman" panose="02020603050405020304" pitchFamily="18" charset="0"/>
              </a:rPr>
              <a:t>!  A connection here</a:t>
            </a:r>
          </a:p>
          <a:p>
            <a:r>
              <a:rPr lang="en-US" sz="1200" b="1" dirty="0" smtClean="0">
                <a:latin typeface="Times New Roman" panose="02020603050405020304" pitchFamily="18" charset="0"/>
              </a:rPr>
              <a:t>would be useful!</a:t>
            </a:r>
            <a:endParaRPr lang="en-US" sz="1200" b="1" dirty="0">
              <a:latin typeface="Times New Roman" panose="02020603050405020304" pitchFamily="18" charset="0"/>
            </a:endParaRPr>
          </a:p>
        </p:txBody>
      </p:sp>
      <p:sp>
        <p:nvSpPr>
          <p:cNvPr id="101" name="Freeform 100"/>
          <p:cNvSpPr/>
          <p:nvPr/>
        </p:nvSpPr>
        <p:spPr>
          <a:xfrm>
            <a:off x="3618287" y="1678726"/>
            <a:ext cx="4453121" cy="4368914"/>
          </a:xfrm>
          <a:custGeom>
            <a:avLst/>
            <a:gdLst>
              <a:gd name="connsiteX0" fmla="*/ 4379429 w 4453121"/>
              <a:gd name="connsiteY0" fmla="*/ 2960792 h 4368914"/>
              <a:gd name="connsiteX1" fmla="*/ 4324011 w 4453121"/>
              <a:gd name="connsiteY1" fmla="*/ 3598101 h 4368914"/>
              <a:gd name="connsiteX2" fmla="*/ 3187938 w 4453121"/>
              <a:gd name="connsiteY2" fmla="*/ 4276974 h 4368914"/>
              <a:gd name="connsiteX3" fmla="*/ 1525393 w 4453121"/>
              <a:gd name="connsiteY3" fmla="*/ 4304683 h 4368914"/>
              <a:gd name="connsiteX4" fmla="*/ 15247 w 4453121"/>
              <a:gd name="connsiteY4" fmla="*/ 4318538 h 4368914"/>
              <a:gd name="connsiteX5" fmla="*/ 1331429 w 4453121"/>
              <a:gd name="connsiteY5" fmla="*/ 3598101 h 4368914"/>
              <a:gd name="connsiteX6" fmla="*/ 1289865 w 4453121"/>
              <a:gd name="connsiteY6" fmla="*/ 2988501 h 4368914"/>
              <a:gd name="connsiteX7" fmla="*/ 1345283 w 4453121"/>
              <a:gd name="connsiteY7" fmla="*/ 2198792 h 4368914"/>
              <a:gd name="connsiteX8" fmla="*/ 1400702 w 4453121"/>
              <a:gd name="connsiteY8" fmla="*/ 1450647 h 4368914"/>
              <a:gd name="connsiteX9" fmla="*/ 1303720 w 4453121"/>
              <a:gd name="connsiteY9" fmla="*/ 841047 h 4368914"/>
              <a:gd name="connsiteX10" fmla="*/ 1393 w 4453121"/>
              <a:gd name="connsiteY10" fmla="*/ 120610 h 4368914"/>
              <a:gd name="connsiteX11" fmla="*/ 1580811 w 4453121"/>
              <a:gd name="connsiteY11" fmla="*/ 92901 h 4368914"/>
              <a:gd name="connsiteX12" fmla="*/ 2883138 w 4453121"/>
              <a:gd name="connsiteY12" fmla="*/ 51338 h 4368914"/>
              <a:gd name="connsiteX13" fmla="*/ 4240883 w 4453121"/>
              <a:gd name="connsiteY13" fmla="*/ 882610 h 4368914"/>
              <a:gd name="connsiteX14" fmla="*/ 4324011 w 4453121"/>
              <a:gd name="connsiteY14" fmla="*/ 1381374 h 436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21" h="4368914">
                <a:moveTo>
                  <a:pt x="4379429" y="2960792"/>
                </a:moveTo>
                <a:cubicBezTo>
                  <a:pt x="4451011" y="3169764"/>
                  <a:pt x="4522593" y="3378737"/>
                  <a:pt x="4324011" y="3598101"/>
                </a:cubicBezTo>
                <a:cubicBezTo>
                  <a:pt x="4125429" y="3817465"/>
                  <a:pt x="3654374" y="4159210"/>
                  <a:pt x="3187938" y="4276974"/>
                </a:cubicBezTo>
                <a:cubicBezTo>
                  <a:pt x="2721502" y="4394738"/>
                  <a:pt x="1525393" y="4304683"/>
                  <a:pt x="1525393" y="4304683"/>
                </a:cubicBezTo>
                <a:cubicBezTo>
                  <a:pt x="996611" y="4311610"/>
                  <a:pt x="47574" y="4436302"/>
                  <a:pt x="15247" y="4318538"/>
                </a:cubicBezTo>
                <a:cubicBezTo>
                  <a:pt x="-17080" y="4200774"/>
                  <a:pt x="1118993" y="3819774"/>
                  <a:pt x="1331429" y="3598101"/>
                </a:cubicBezTo>
                <a:cubicBezTo>
                  <a:pt x="1543865" y="3376428"/>
                  <a:pt x="1287556" y="3221719"/>
                  <a:pt x="1289865" y="2988501"/>
                </a:cubicBezTo>
                <a:cubicBezTo>
                  <a:pt x="1292174" y="2755283"/>
                  <a:pt x="1326810" y="2455101"/>
                  <a:pt x="1345283" y="2198792"/>
                </a:cubicBezTo>
                <a:cubicBezTo>
                  <a:pt x="1363756" y="1942483"/>
                  <a:pt x="1407629" y="1676938"/>
                  <a:pt x="1400702" y="1450647"/>
                </a:cubicBezTo>
                <a:cubicBezTo>
                  <a:pt x="1393775" y="1224356"/>
                  <a:pt x="1536938" y="1062720"/>
                  <a:pt x="1303720" y="841047"/>
                </a:cubicBezTo>
                <a:cubicBezTo>
                  <a:pt x="1070502" y="619374"/>
                  <a:pt x="-44789" y="245301"/>
                  <a:pt x="1393" y="120610"/>
                </a:cubicBezTo>
                <a:cubicBezTo>
                  <a:pt x="47575" y="-4081"/>
                  <a:pt x="1580811" y="92901"/>
                  <a:pt x="1580811" y="92901"/>
                </a:cubicBezTo>
                <a:cubicBezTo>
                  <a:pt x="2061102" y="81356"/>
                  <a:pt x="2439793" y="-80280"/>
                  <a:pt x="2883138" y="51338"/>
                </a:cubicBezTo>
                <a:cubicBezTo>
                  <a:pt x="3326483" y="182956"/>
                  <a:pt x="4000737" y="660937"/>
                  <a:pt x="4240883" y="882610"/>
                </a:cubicBezTo>
                <a:cubicBezTo>
                  <a:pt x="4481029" y="1104283"/>
                  <a:pt x="4402520" y="1242828"/>
                  <a:pt x="4324011" y="1381374"/>
                </a:cubicBezTo>
              </a:path>
            </a:pathLst>
          </a:custGeom>
          <a:noFill/>
          <a:ln w="177800">
            <a:solidFill>
              <a:srgbClr val="7030A0"/>
            </a:solidFill>
            <a:prstDash val="sysDash"/>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0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61" grpId="0" animBg="1"/>
      <p:bldP spid="62" grpId="0" animBg="1"/>
      <p:bldP spid="63" grpId="0" animBg="1"/>
      <p:bldP spid="65" grpId="0" animBg="1"/>
      <p:bldP spid="67" grpId="0" animBg="1"/>
      <p:bldP spid="68" grpId="0" animBg="1"/>
      <p:bldP spid="69" grpId="0" animBg="1"/>
      <p:bldP spid="70" grpId="0" animBg="1"/>
      <p:bldP spid="71" grpId="0" animBg="1"/>
      <p:bldP spid="73" grpId="0" animBg="1"/>
      <p:bldP spid="83" grpId="0" animBg="1"/>
      <p:bldP spid="89" grpId="0" animBg="1"/>
      <p:bldP spid="98" grpId="0"/>
      <p:bldP spid="101"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Why the long path?</a:t>
            </a:r>
            <a:endParaRPr lang="en-US" sz="4000" b="1" dirty="0"/>
          </a:p>
        </p:txBody>
      </p:sp>
      <p:sp>
        <p:nvSpPr>
          <p:cNvPr id="3" name="Content Placeholder 2"/>
          <p:cNvSpPr>
            <a:spLocks noGrp="1"/>
          </p:cNvSpPr>
          <p:nvPr>
            <p:ph idx="1"/>
          </p:nvPr>
        </p:nvSpPr>
        <p:spPr>
          <a:xfrm>
            <a:off x="336624" y="1429386"/>
            <a:ext cx="8229600" cy="4525963"/>
          </a:xfrm>
        </p:spPr>
        <p:txBody>
          <a:bodyPr/>
          <a:lstStyle/>
          <a:p>
            <a:pPr marL="0" indent="0">
              <a:buNone/>
            </a:pPr>
            <a:r>
              <a:rPr lang="en-US" b="1" dirty="0" smtClean="0"/>
              <a:t>Uniqueness</a:t>
            </a:r>
          </a:p>
          <a:p>
            <a:pPr lvl="1"/>
            <a:r>
              <a:rPr lang="en-US" dirty="0" smtClean="0"/>
              <a:t>If there are two “paths” between input and output in our software, the potential for disagreeing answers will cause difficulties.</a:t>
            </a:r>
          </a:p>
          <a:p>
            <a:pPr lvl="2"/>
            <a:r>
              <a:rPr lang="en-US" sz="2800" dirty="0" smtClean="0"/>
              <a:t>However, running 7 transformations solely to change the epoch, and not the frame, seems not only wasteful, but fixable without sacrificing uniqueness.</a:t>
            </a:r>
            <a:endParaRPr lang="en-US" sz="2800"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132</a:t>
            </a:fld>
            <a:endParaRPr lang="en-US"/>
          </a:p>
        </p:txBody>
      </p:sp>
    </p:spTree>
    <p:extLst>
      <p:ext uri="{BB962C8B-B14F-4D97-AF65-F5344CB8AC3E}">
        <p14:creationId xmlns:p14="http://schemas.microsoft.com/office/powerpoint/2010/main" val="168809277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692032" y="1614276"/>
            <a:ext cx="3240960" cy="4386474"/>
          </a:xfrm>
          <a:prstGeom prst="rect">
            <a:avLst/>
          </a:prstGeom>
          <a:solidFill>
            <a:srgbClr val="99FFCC">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7" name="Title 6"/>
          <p:cNvSpPr>
            <a:spLocks noGrp="1"/>
          </p:cNvSpPr>
          <p:nvPr>
            <p:ph type="title"/>
          </p:nvPr>
        </p:nvSpPr>
        <p:spPr>
          <a:xfrm>
            <a:off x="49695" y="344211"/>
            <a:ext cx="9094305" cy="1143000"/>
          </a:xfrm>
        </p:spPr>
        <p:txBody>
          <a:bodyPr/>
          <a:lstStyle/>
          <a:p>
            <a:r>
              <a:rPr lang="en-US" sz="4000" b="1" dirty="0" smtClean="0">
                <a:solidFill>
                  <a:prstClr val="black"/>
                </a:solidFill>
              </a:rPr>
              <a:t>Definitive Implementation </a:t>
            </a:r>
            <a:r>
              <a:rPr lang="en-US" sz="4000" b="1" dirty="0">
                <a:solidFill>
                  <a:prstClr val="black"/>
                </a:solidFill>
              </a:rPr>
              <a:t>and </a:t>
            </a:r>
            <a:r>
              <a:rPr lang="en-US" sz="4000" b="1" dirty="0" smtClean="0">
                <a:solidFill>
                  <a:prstClr val="black"/>
                </a:solidFill>
              </a:rPr>
              <a:t>Interaction </a:t>
            </a:r>
            <a:r>
              <a:rPr lang="en-US" sz="4000" b="1" dirty="0">
                <a:solidFill>
                  <a:prstClr val="black"/>
                </a:solidFill>
              </a:rPr>
              <a:t>of EPP2022 </a:t>
            </a:r>
            <a:r>
              <a:rPr lang="en-US" sz="4000" b="1" dirty="0" smtClean="0">
                <a:solidFill>
                  <a:prstClr val="black"/>
                </a:solidFill>
              </a:rPr>
              <a:t>&amp; </a:t>
            </a:r>
            <a:r>
              <a:rPr lang="en-US" sz="4000" b="1" dirty="0">
                <a:solidFill>
                  <a:prstClr val="black"/>
                </a:solidFill>
              </a:rPr>
              <a:t>IFVM2022</a:t>
            </a:r>
            <a:endParaRPr lang="en-US" sz="4000" b="1" dirty="0"/>
          </a:p>
        </p:txBody>
      </p:sp>
      <p:sp>
        <p:nvSpPr>
          <p:cNvPr id="10" name="Rectangle 9"/>
          <p:cNvSpPr/>
          <p:nvPr/>
        </p:nvSpPr>
        <p:spPr>
          <a:xfrm>
            <a:off x="0" y="1600202"/>
            <a:ext cx="2906486" cy="4386474"/>
          </a:xfrm>
          <a:prstGeom prst="rect">
            <a:avLst/>
          </a:prstGeom>
          <a:solidFill>
            <a:srgbClr val="CCEC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133</a:t>
            </a:fld>
            <a:endParaRPr lang="en-US"/>
          </a:p>
        </p:txBody>
      </p:sp>
      <p:sp>
        <p:nvSpPr>
          <p:cNvPr id="102" name="Rectangle 101"/>
          <p:cNvSpPr/>
          <p:nvPr/>
        </p:nvSpPr>
        <p:spPr>
          <a:xfrm>
            <a:off x="473970" y="1597198"/>
            <a:ext cx="1162754" cy="55532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200" dirty="0" smtClean="0">
                <a:solidFill>
                  <a:schemeClr val="tx1"/>
                </a:solidFill>
                <a:latin typeface="Times New Roman" panose="02020603050405020304" pitchFamily="18" charset="0"/>
              </a:rPr>
              <a:t>XYZ</a:t>
            </a:r>
          </a:p>
          <a:p>
            <a:pPr algn="ctr"/>
            <a:r>
              <a:rPr lang="en-US" sz="1200" dirty="0" smtClean="0">
                <a:solidFill>
                  <a:srgbClr val="00B0F0"/>
                </a:solidFill>
                <a:latin typeface="Times New Roman" panose="02020603050405020304" pitchFamily="18" charset="0"/>
              </a:rPr>
              <a:t>PATRF2022</a:t>
            </a: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103" name="Rectangle 102"/>
          <p:cNvSpPr/>
          <p:nvPr/>
        </p:nvSpPr>
        <p:spPr>
          <a:xfrm>
            <a:off x="473970" y="5392984"/>
            <a:ext cx="1162754" cy="55532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200" dirty="0" smtClean="0">
                <a:solidFill>
                  <a:schemeClr val="tx1"/>
                </a:solidFill>
                <a:latin typeface="Times New Roman" panose="02020603050405020304" pitchFamily="18" charset="0"/>
              </a:rPr>
              <a:t>XYZ</a:t>
            </a:r>
          </a:p>
          <a:p>
            <a:pPr algn="ctr"/>
            <a:r>
              <a:rPr lang="en-US" sz="1200" dirty="0" smtClean="0">
                <a:solidFill>
                  <a:srgbClr val="00B0F0"/>
                </a:solidFill>
                <a:latin typeface="Times New Roman" panose="02020603050405020304" pitchFamily="18" charset="0"/>
              </a:rPr>
              <a:t>PATRF2022</a:t>
            </a: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104" name="Flowchart: Data 103"/>
          <p:cNvSpPr/>
          <p:nvPr/>
        </p:nvSpPr>
        <p:spPr>
          <a:xfrm>
            <a:off x="1837572" y="1590701"/>
            <a:ext cx="1102710" cy="386725"/>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200" dirty="0" smtClean="0">
                <a:solidFill>
                  <a:schemeClr val="tx1"/>
                </a:solidFill>
                <a:latin typeface="Times New Roman" panose="02020603050405020304" pitchFamily="18" charset="0"/>
              </a:rPr>
              <a:t>EPP2022</a:t>
            </a:r>
            <a:endParaRPr lang="en-US" sz="1200" dirty="0">
              <a:solidFill>
                <a:schemeClr val="tx1"/>
              </a:solidFill>
              <a:latin typeface="Times New Roman" panose="02020603050405020304" pitchFamily="18" charset="0"/>
            </a:endParaRPr>
          </a:p>
        </p:txBody>
      </p:sp>
      <p:sp>
        <p:nvSpPr>
          <p:cNvPr id="105" name="Rectangle 104"/>
          <p:cNvSpPr/>
          <p:nvPr/>
        </p:nvSpPr>
        <p:spPr>
          <a:xfrm>
            <a:off x="3312642" y="1597198"/>
            <a:ext cx="1162754" cy="55532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200" dirty="0" smtClean="0">
                <a:solidFill>
                  <a:schemeClr val="tx1"/>
                </a:solidFill>
                <a:latin typeface="Times New Roman" panose="02020603050405020304" pitchFamily="18" charset="0"/>
              </a:rPr>
              <a:t>XYZ</a:t>
            </a:r>
          </a:p>
          <a:p>
            <a:pPr algn="ctr"/>
            <a:r>
              <a:rPr lang="en-US" sz="1200" dirty="0" smtClean="0">
                <a:solidFill>
                  <a:schemeClr val="tx1"/>
                </a:solidFill>
                <a:latin typeface="Times New Roman" panose="02020603050405020304" pitchFamily="18" charset="0"/>
              </a:rPr>
              <a:t>ITRF2020</a:t>
            </a: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106" name="Rectangle 105"/>
          <p:cNvSpPr/>
          <p:nvPr/>
        </p:nvSpPr>
        <p:spPr>
          <a:xfrm>
            <a:off x="3440442" y="5396104"/>
            <a:ext cx="1162754" cy="55532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200" dirty="0" smtClean="0">
                <a:solidFill>
                  <a:schemeClr val="tx1"/>
                </a:solidFill>
                <a:latin typeface="Times New Roman" panose="02020603050405020304" pitchFamily="18" charset="0"/>
              </a:rPr>
              <a:t>XYZ</a:t>
            </a:r>
          </a:p>
          <a:p>
            <a:pPr algn="ctr"/>
            <a:r>
              <a:rPr lang="en-US" sz="1200" dirty="0" smtClean="0">
                <a:solidFill>
                  <a:schemeClr val="tx1"/>
                </a:solidFill>
                <a:latin typeface="Times New Roman" panose="02020603050405020304" pitchFamily="18" charset="0"/>
              </a:rPr>
              <a:t>ITRF2020</a:t>
            </a: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107" name="Oval 106"/>
          <p:cNvSpPr/>
          <p:nvPr/>
        </p:nvSpPr>
        <p:spPr>
          <a:xfrm>
            <a:off x="4482598" y="3415573"/>
            <a:ext cx="1249472" cy="39457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normAutofit fontScale="47500" lnSpcReduction="20000"/>
          </a:bodyPr>
          <a:lstStyle/>
          <a:p>
            <a:pPr algn="ctr"/>
            <a:r>
              <a:rPr lang="en-US" dirty="0" smtClean="0">
                <a:solidFill>
                  <a:schemeClr val="tx1"/>
                </a:solidFill>
                <a:latin typeface="Times New Roman" panose="02020603050405020304" pitchFamily="18" charset="0"/>
              </a:rPr>
              <a:t>IFVM2022</a:t>
            </a:r>
          </a:p>
          <a:p>
            <a:pPr algn="ctr"/>
            <a:r>
              <a:rPr lang="en-US" sz="1300" dirty="0">
                <a:solidFill>
                  <a:schemeClr val="tx1"/>
                </a:solidFill>
                <a:latin typeface="Times New Roman" panose="02020603050405020304" pitchFamily="18" charset="0"/>
              </a:rPr>
              <a:t>(master </a:t>
            </a:r>
            <a:r>
              <a:rPr lang="en-US" sz="1300" dirty="0" smtClean="0">
                <a:solidFill>
                  <a:schemeClr val="tx1"/>
                </a:solidFill>
                <a:latin typeface="Times New Roman" panose="02020603050405020304" pitchFamily="18" charset="0"/>
              </a:rPr>
              <a:t>model)</a:t>
            </a:r>
            <a:endParaRPr lang="en-US" sz="1300" dirty="0">
              <a:solidFill>
                <a:schemeClr val="tx1"/>
              </a:solidFill>
              <a:latin typeface="Times New Roman" panose="02020603050405020304" pitchFamily="18" charset="0"/>
            </a:endParaRPr>
          </a:p>
        </p:txBody>
      </p:sp>
      <p:cxnSp>
        <p:nvCxnSpPr>
          <p:cNvPr id="108" name="Straight Arrow Connector 107"/>
          <p:cNvCxnSpPr>
            <a:stCxn id="107" idx="0"/>
            <a:endCxn id="110" idx="2"/>
          </p:cNvCxnSpPr>
          <p:nvPr/>
        </p:nvCxnSpPr>
        <p:spPr>
          <a:xfrm flipV="1">
            <a:off x="5107334" y="3191948"/>
            <a:ext cx="43358" cy="2236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107" idx="4"/>
            <a:endCxn id="111" idx="0"/>
          </p:cNvCxnSpPr>
          <p:nvPr/>
        </p:nvCxnSpPr>
        <p:spPr>
          <a:xfrm>
            <a:off x="5107334" y="3810143"/>
            <a:ext cx="43358" cy="3093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10" name="Rectangle 109"/>
          <p:cNvSpPr/>
          <p:nvPr/>
        </p:nvSpPr>
        <p:spPr>
          <a:xfrm>
            <a:off x="4569315" y="2632283"/>
            <a:ext cx="1162754" cy="55966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200" dirty="0" err="1" smtClean="0">
                <a:solidFill>
                  <a:schemeClr val="tx1"/>
                </a:solidFill>
                <a:latin typeface="Symbol" panose="05050102010706020507" pitchFamily="18" charset="2"/>
              </a:rPr>
              <a:t>fl</a:t>
            </a:r>
            <a:r>
              <a:rPr lang="en-US" sz="1200" dirty="0" err="1" smtClean="0">
                <a:solidFill>
                  <a:schemeClr val="tx1"/>
                </a:solidFill>
                <a:latin typeface="Times New Roman" panose="02020603050405020304" pitchFamily="18" charset="0"/>
              </a:rPr>
              <a:t>h</a:t>
            </a:r>
            <a:endParaRPr lang="en-US" sz="1200" dirty="0" smtClean="0">
              <a:solidFill>
                <a:schemeClr val="tx1"/>
              </a:solidFill>
              <a:latin typeface="Times New Roman" panose="02020603050405020304" pitchFamily="18" charset="0"/>
            </a:endParaRPr>
          </a:p>
          <a:p>
            <a:pPr algn="ctr"/>
            <a:r>
              <a:rPr lang="en-US" sz="1200" dirty="0" smtClean="0">
                <a:solidFill>
                  <a:schemeClr val="tx1"/>
                </a:solidFill>
                <a:latin typeface="Times New Roman" panose="02020603050405020304" pitchFamily="18" charset="0"/>
              </a:rPr>
              <a:t>ITRF2020</a:t>
            </a: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111" name="Rectangle 110"/>
          <p:cNvSpPr/>
          <p:nvPr/>
        </p:nvSpPr>
        <p:spPr>
          <a:xfrm>
            <a:off x="4569315" y="4119542"/>
            <a:ext cx="1162754" cy="55532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200" dirty="0" err="1">
                <a:solidFill>
                  <a:schemeClr val="tx1"/>
                </a:solidFill>
                <a:latin typeface="Symbol" panose="05050102010706020507" pitchFamily="18" charset="2"/>
              </a:rPr>
              <a:t>fl</a:t>
            </a:r>
            <a:r>
              <a:rPr lang="en-US" sz="1200" dirty="0" err="1">
                <a:solidFill>
                  <a:schemeClr val="tx1"/>
                </a:solidFill>
                <a:latin typeface="Times New Roman" panose="02020603050405020304" pitchFamily="18" charset="0"/>
              </a:rPr>
              <a:t>h</a:t>
            </a:r>
            <a:endParaRPr lang="en-US" sz="1200" dirty="0">
              <a:solidFill>
                <a:schemeClr val="tx1"/>
              </a:solidFill>
              <a:latin typeface="Times New Roman" panose="02020603050405020304" pitchFamily="18" charset="0"/>
            </a:endParaRPr>
          </a:p>
          <a:p>
            <a:pPr algn="ctr"/>
            <a:r>
              <a:rPr lang="en-US" sz="1200" dirty="0" smtClean="0">
                <a:solidFill>
                  <a:schemeClr val="tx1"/>
                </a:solidFill>
                <a:latin typeface="Times New Roman" panose="02020603050405020304" pitchFamily="18" charset="0"/>
              </a:rPr>
              <a:t>ITRF2020</a:t>
            </a: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112" name="Rounded Rectangle 111"/>
          <p:cNvSpPr/>
          <p:nvPr/>
        </p:nvSpPr>
        <p:spPr>
          <a:xfrm>
            <a:off x="4654216" y="2127170"/>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latin typeface="Times New Roman" panose="02020603050405020304" pitchFamily="18" charset="0"/>
              </a:rPr>
              <a:t>XYZ2PLH</a:t>
            </a:r>
          </a:p>
        </p:txBody>
      </p:sp>
      <p:cxnSp>
        <p:nvCxnSpPr>
          <p:cNvPr id="113" name="Straight Arrow Connector 112"/>
          <p:cNvCxnSpPr>
            <a:stCxn id="110" idx="0"/>
            <a:endCxn id="112" idx="2"/>
          </p:cNvCxnSpPr>
          <p:nvPr/>
        </p:nvCxnSpPr>
        <p:spPr>
          <a:xfrm flipH="1" flipV="1">
            <a:off x="5107334" y="2403860"/>
            <a:ext cx="43358" cy="22842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14" name="Rounded Rectangle 113"/>
          <p:cNvSpPr/>
          <p:nvPr/>
        </p:nvSpPr>
        <p:spPr>
          <a:xfrm>
            <a:off x="4654216" y="4817025"/>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latin typeface="Times New Roman" panose="02020603050405020304" pitchFamily="18" charset="0"/>
              </a:rPr>
              <a:t>XYZ2PLH</a:t>
            </a:r>
          </a:p>
        </p:txBody>
      </p:sp>
      <p:cxnSp>
        <p:nvCxnSpPr>
          <p:cNvPr id="115" name="Straight Arrow Connector 114"/>
          <p:cNvCxnSpPr>
            <a:stCxn id="114" idx="0"/>
            <a:endCxn id="111" idx="2"/>
          </p:cNvCxnSpPr>
          <p:nvPr/>
        </p:nvCxnSpPr>
        <p:spPr>
          <a:xfrm flipV="1">
            <a:off x="5107334" y="4674866"/>
            <a:ext cx="43358"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286694" y="1586589"/>
            <a:ext cx="1162754" cy="55532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200" dirty="0" smtClean="0">
                <a:solidFill>
                  <a:schemeClr val="tx1"/>
                </a:solidFill>
                <a:latin typeface="Times New Roman" panose="02020603050405020304" pitchFamily="18" charset="0"/>
              </a:rPr>
              <a:t>XYZ</a:t>
            </a:r>
          </a:p>
          <a:p>
            <a:pPr algn="ctr"/>
            <a:r>
              <a:rPr lang="en-US" sz="1200" dirty="0">
                <a:solidFill>
                  <a:srgbClr val="00B050"/>
                </a:solidFill>
                <a:latin typeface="Times New Roman" panose="02020603050405020304" pitchFamily="18" charset="0"/>
              </a:rPr>
              <a:t>N</a:t>
            </a:r>
            <a:r>
              <a:rPr lang="en-US" sz="1200" dirty="0" smtClean="0">
                <a:solidFill>
                  <a:srgbClr val="00B050"/>
                </a:solidFill>
                <a:latin typeface="Times New Roman" panose="02020603050405020304" pitchFamily="18" charset="0"/>
              </a:rPr>
              <a:t>ATRF2022</a:t>
            </a: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117" name="Rectangle 116"/>
          <p:cNvSpPr/>
          <p:nvPr/>
        </p:nvSpPr>
        <p:spPr>
          <a:xfrm>
            <a:off x="6406915" y="5392984"/>
            <a:ext cx="1162754" cy="55532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200" dirty="0" smtClean="0">
                <a:solidFill>
                  <a:schemeClr val="tx1"/>
                </a:solidFill>
                <a:latin typeface="Times New Roman" panose="02020603050405020304" pitchFamily="18" charset="0"/>
              </a:rPr>
              <a:t>XYZ</a:t>
            </a:r>
          </a:p>
          <a:p>
            <a:pPr algn="ctr"/>
            <a:r>
              <a:rPr lang="en-US" sz="1200" dirty="0">
                <a:solidFill>
                  <a:srgbClr val="00B050"/>
                </a:solidFill>
                <a:latin typeface="Times New Roman" panose="02020603050405020304" pitchFamily="18" charset="0"/>
              </a:rPr>
              <a:t>N</a:t>
            </a:r>
            <a:r>
              <a:rPr lang="en-US" sz="1200" dirty="0" smtClean="0">
                <a:solidFill>
                  <a:srgbClr val="00B050"/>
                </a:solidFill>
                <a:latin typeface="Times New Roman" panose="02020603050405020304" pitchFamily="18" charset="0"/>
              </a:rPr>
              <a:t>ATRF2022</a:t>
            </a: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118" name="Rectangle 117"/>
          <p:cNvSpPr/>
          <p:nvPr/>
        </p:nvSpPr>
        <p:spPr>
          <a:xfrm>
            <a:off x="7535788" y="2630723"/>
            <a:ext cx="1162754" cy="55966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200" dirty="0" err="1" smtClean="0">
                <a:solidFill>
                  <a:schemeClr val="tx1"/>
                </a:solidFill>
                <a:latin typeface="Symbol" panose="05050102010706020507" pitchFamily="18" charset="2"/>
              </a:rPr>
              <a:t>fl</a:t>
            </a:r>
            <a:r>
              <a:rPr lang="en-US" sz="1200" dirty="0" err="1" smtClean="0">
                <a:solidFill>
                  <a:schemeClr val="tx1"/>
                </a:solidFill>
                <a:latin typeface="Times New Roman" panose="02020603050405020304" pitchFamily="18" charset="0"/>
              </a:rPr>
              <a:t>h</a:t>
            </a:r>
            <a:endParaRPr lang="en-US" sz="1200" dirty="0" smtClean="0">
              <a:solidFill>
                <a:schemeClr val="tx1"/>
              </a:solidFill>
              <a:latin typeface="Times New Roman" panose="02020603050405020304" pitchFamily="18" charset="0"/>
            </a:endParaRPr>
          </a:p>
          <a:p>
            <a:pPr algn="ctr"/>
            <a:r>
              <a:rPr lang="en-US" sz="1200" dirty="0">
                <a:solidFill>
                  <a:srgbClr val="00B050"/>
                </a:solidFill>
                <a:latin typeface="Times New Roman" panose="02020603050405020304" pitchFamily="18" charset="0"/>
              </a:rPr>
              <a:t>NATRF2022</a:t>
            </a:r>
            <a:endParaRPr lang="en-US" sz="1200" dirty="0" smtClean="0">
              <a:solidFill>
                <a:schemeClr val="tx1"/>
              </a:solidFill>
              <a:latin typeface="Times New Roman" panose="02020603050405020304" pitchFamily="18" charset="0"/>
            </a:endParaRP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119" name="Rectangle 118"/>
          <p:cNvSpPr/>
          <p:nvPr/>
        </p:nvSpPr>
        <p:spPr>
          <a:xfrm>
            <a:off x="7535788" y="4117982"/>
            <a:ext cx="1162754" cy="55532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200" dirty="0" err="1">
                <a:solidFill>
                  <a:schemeClr val="tx1"/>
                </a:solidFill>
                <a:latin typeface="Symbol" panose="05050102010706020507" pitchFamily="18" charset="2"/>
              </a:rPr>
              <a:t>fl</a:t>
            </a:r>
            <a:r>
              <a:rPr lang="en-US" sz="1200" dirty="0" err="1">
                <a:solidFill>
                  <a:schemeClr val="tx1"/>
                </a:solidFill>
                <a:latin typeface="Times New Roman" panose="02020603050405020304" pitchFamily="18" charset="0"/>
              </a:rPr>
              <a:t>h</a:t>
            </a:r>
            <a:endParaRPr lang="en-US" sz="1200" dirty="0">
              <a:solidFill>
                <a:schemeClr val="tx1"/>
              </a:solidFill>
              <a:latin typeface="Times New Roman" panose="02020603050405020304" pitchFamily="18" charset="0"/>
            </a:endParaRPr>
          </a:p>
          <a:p>
            <a:pPr algn="ctr"/>
            <a:r>
              <a:rPr lang="en-US" sz="1200" dirty="0">
                <a:solidFill>
                  <a:srgbClr val="00B050"/>
                </a:solidFill>
                <a:latin typeface="Times New Roman" panose="02020603050405020304" pitchFamily="18" charset="0"/>
              </a:rPr>
              <a:t>NATRF2022</a:t>
            </a:r>
            <a:endParaRPr lang="en-US" sz="1200" dirty="0" smtClean="0">
              <a:solidFill>
                <a:schemeClr val="tx1"/>
              </a:solidFill>
              <a:latin typeface="Times New Roman" panose="02020603050405020304" pitchFamily="18" charset="0"/>
            </a:endParaRP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120" name="Rounded Rectangle 119"/>
          <p:cNvSpPr/>
          <p:nvPr/>
        </p:nvSpPr>
        <p:spPr>
          <a:xfrm>
            <a:off x="7620689" y="2125610"/>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latin typeface="Times New Roman" panose="02020603050405020304" pitchFamily="18" charset="0"/>
              </a:rPr>
              <a:t>XYZ2PLH</a:t>
            </a:r>
          </a:p>
        </p:txBody>
      </p:sp>
      <p:cxnSp>
        <p:nvCxnSpPr>
          <p:cNvPr id="121" name="Straight Arrow Connector 120"/>
          <p:cNvCxnSpPr>
            <a:stCxn id="118" idx="0"/>
            <a:endCxn id="120" idx="2"/>
          </p:cNvCxnSpPr>
          <p:nvPr/>
        </p:nvCxnSpPr>
        <p:spPr>
          <a:xfrm flipH="1" flipV="1">
            <a:off x="8073807" y="2402300"/>
            <a:ext cx="43358" cy="22842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22" name="Rounded Rectangle 121"/>
          <p:cNvSpPr/>
          <p:nvPr/>
        </p:nvSpPr>
        <p:spPr>
          <a:xfrm>
            <a:off x="7620689" y="4815465"/>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latin typeface="Times New Roman" panose="02020603050405020304" pitchFamily="18" charset="0"/>
              </a:rPr>
              <a:t>XYZ2PLH</a:t>
            </a:r>
          </a:p>
        </p:txBody>
      </p:sp>
      <p:cxnSp>
        <p:nvCxnSpPr>
          <p:cNvPr id="123" name="Straight Arrow Connector 122"/>
          <p:cNvCxnSpPr>
            <a:stCxn id="122" idx="0"/>
            <a:endCxn id="119" idx="2"/>
          </p:cNvCxnSpPr>
          <p:nvPr/>
        </p:nvCxnSpPr>
        <p:spPr>
          <a:xfrm flipV="1">
            <a:off x="8073807" y="4673306"/>
            <a:ext cx="43358"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24" name="Rectangle 123"/>
          <p:cNvSpPr/>
          <p:nvPr/>
        </p:nvSpPr>
        <p:spPr>
          <a:xfrm>
            <a:off x="1733467" y="2741251"/>
            <a:ext cx="1162754" cy="55966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200" dirty="0" err="1" smtClean="0">
                <a:solidFill>
                  <a:schemeClr val="tx1"/>
                </a:solidFill>
                <a:latin typeface="Symbol" panose="05050102010706020507" pitchFamily="18" charset="2"/>
              </a:rPr>
              <a:t>fl</a:t>
            </a:r>
            <a:r>
              <a:rPr lang="en-US" sz="1200" dirty="0" err="1" smtClean="0">
                <a:solidFill>
                  <a:schemeClr val="tx1"/>
                </a:solidFill>
                <a:latin typeface="Times New Roman" panose="02020603050405020304" pitchFamily="18" charset="0"/>
              </a:rPr>
              <a:t>h</a:t>
            </a:r>
            <a:endParaRPr lang="en-US" sz="1200" dirty="0" smtClean="0">
              <a:solidFill>
                <a:schemeClr val="tx1"/>
              </a:solidFill>
              <a:latin typeface="Times New Roman" panose="02020603050405020304" pitchFamily="18" charset="0"/>
            </a:endParaRPr>
          </a:p>
          <a:p>
            <a:pPr algn="ctr"/>
            <a:r>
              <a:rPr lang="en-US" sz="1200" dirty="0">
                <a:solidFill>
                  <a:srgbClr val="00B0F0"/>
                </a:solidFill>
                <a:latin typeface="Times New Roman" panose="02020603050405020304" pitchFamily="18" charset="0"/>
              </a:rPr>
              <a:t>PATRF2022</a:t>
            </a:r>
            <a:endParaRPr lang="en-US" sz="1200" dirty="0" smtClean="0">
              <a:solidFill>
                <a:schemeClr val="tx1"/>
              </a:solidFill>
              <a:latin typeface="Times New Roman" panose="02020603050405020304" pitchFamily="18" charset="0"/>
            </a:endParaRPr>
          </a:p>
          <a:p>
            <a:pPr algn="ctr"/>
            <a:r>
              <a:rPr lang="en-US" sz="1200" dirty="0" smtClean="0">
                <a:solidFill>
                  <a:srgbClr val="FF0000"/>
                </a:solidFill>
                <a:latin typeface="Times New Roman" panose="02020603050405020304" pitchFamily="18" charset="0"/>
              </a:rPr>
              <a:t>ep. 2028.048</a:t>
            </a:r>
            <a:endParaRPr lang="en-US" sz="1200" dirty="0">
              <a:solidFill>
                <a:srgbClr val="FF0000"/>
              </a:solidFill>
              <a:latin typeface="Times New Roman" panose="02020603050405020304" pitchFamily="18" charset="0"/>
            </a:endParaRPr>
          </a:p>
        </p:txBody>
      </p:sp>
      <p:sp>
        <p:nvSpPr>
          <p:cNvPr id="125" name="Rectangle 124"/>
          <p:cNvSpPr/>
          <p:nvPr/>
        </p:nvSpPr>
        <p:spPr>
          <a:xfrm>
            <a:off x="1733467" y="4228510"/>
            <a:ext cx="1162754" cy="55532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1200" dirty="0" err="1">
                <a:solidFill>
                  <a:schemeClr val="tx1"/>
                </a:solidFill>
                <a:latin typeface="Symbol" panose="05050102010706020507" pitchFamily="18" charset="2"/>
              </a:rPr>
              <a:t>fl</a:t>
            </a:r>
            <a:r>
              <a:rPr lang="en-US" sz="1200" dirty="0" err="1">
                <a:solidFill>
                  <a:schemeClr val="tx1"/>
                </a:solidFill>
                <a:latin typeface="Times New Roman" panose="02020603050405020304" pitchFamily="18" charset="0"/>
              </a:rPr>
              <a:t>h</a:t>
            </a:r>
            <a:endParaRPr lang="en-US" sz="1200" dirty="0">
              <a:solidFill>
                <a:schemeClr val="tx1"/>
              </a:solidFill>
              <a:latin typeface="Times New Roman" panose="02020603050405020304" pitchFamily="18" charset="0"/>
            </a:endParaRPr>
          </a:p>
          <a:p>
            <a:pPr algn="ctr"/>
            <a:r>
              <a:rPr lang="en-US" sz="1200" dirty="0">
                <a:solidFill>
                  <a:srgbClr val="00B0F0"/>
                </a:solidFill>
                <a:latin typeface="Times New Roman" panose="02020603050405020304" pitchFamily="18" charset="0"/>
              </a:rPr>
              <a:t>PATRF2022</a:t>
            </a:r>
            <a:endParaRPr lang="en-US" sz="1200" dirty="0" smtClean="0">
              <a:solidFill>
                <a:schemeClr val="tx1"/>
              </a:solidFill>
              <a:latin typeface="Times New Roman" panose="02020603050405020304" pitchFamily="18" charset="0"/>
            </a:endParaRPr>
          </a:p>
          <a:p>
            <a:pPr algn="ctr"/>
            <a:r>
              <a:rPr lang="en-US" sz="1200" dirty="0" smtClean="0">
                <a:solidFill>
                  <a:srgbClr val="00B050"/>
                </a:solidFill>
                <a:latin typeface="Times New Roman" panose="02020603050405020304" pitchFamily="18" charset="0"/>
              </a:rPr>
              <a:t>ep. 2039.704</a:t>
            </a:r>
            <a:endParaRPr lang="en-US" sz="1200" dirty="0">
              <a:solidFill>
                <a:srgbClr val="00B050"/>
              </a:solidFill>
              <a:latin typeface="Times New Roman" panose="02020603050405020304" pitchFamily="18" charset="0"/>
            </a:endParaRPr>
          </a:p>
        </p:txBody>
      </p:sp>
      <p:sp>
        <p:nvSpPr>
          <p:cNvPr id="126" name="Rounded Rectangle 125"/>
          <p:cNvSpPr/>
          <p:nvPr/>
        </p:nvSpPr>
        <p:spPr>
          <a:xfrm>
            <a:off x="1818368" y="2236138"/>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latin typeface="Times New Roman" panose="02020603050405020304" pitchFamily="18" charset="0"/>
              </a:rPr>
              <a:t>XYZ2PLH</a:t>
            </a:r>
          </a:p>
        </p:txBody>
      </p:sp>
      <p:cxnSp>
        <p:nvCxnSpPr>
          <p:cNvPr id="127" name="Straight Arrow Connector 126"/>
          <p:cNvCxnSpPr>
            <a:stCxn id="124" idx="0"/>
            <a:endCxn id="126" idx="2"/>
          </p:cNvCxnSpPr>
          <p:nvPr/>
        </p:nvCxnSpPr>
        <p:spPr>
          <a:xfrm flipH="1" flipV="1">
            <a:off x="2271486" y="2512828"/>
            <a:ext cx="43358" cy="22842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28" name="Rounded Rectangle 127"/>
          <p:cNvSpPr/>
          <p:nvPr/>
        </p:nvSpPr>
        <p:spPr>
          <a:xfrm>
            <a:off x="1818368" y="4925993"/>
            <a:ext cx="906235" cy="27669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200" dirty="0" smtClean="0">
                <a:latin typeface="Times New Roman" panose="02020603050405020304" pitchFamily="18" charset="0"/>
              </a:rPr>
              <a:t>XYZ2PLH</a:t>
            </a:r>
          </a:p>
        </p:txBody>
      </p:sp>
      <p:cxnSp>
        <p:nvCxnSpPr>
          <p:cNvPr id="129" name="Straight Arrow Connector 128"/>
          <p:cNvCxnSpPr>
            <a:stCxn id="128" idx="0"/>
            <a:endCxn id="125" idx="2"/>
          </p:cNvCxnSpPr>
          <p:nvPr/>
        </p:nvCxnSpPr>
        <p:spPr>
          <a:xfrm flipV="1">
            <a:off x="2271486" y="4783834"/>
            <a:ext cx="43358" cy="1421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a:stCxn id="104" idx="2"/>
            <a:endCxn id="102" idx="3"/>
          </p:cNvCxnSpPr>
          <p:nvPr/>
        </p:nvCxnSpPr>
        <p:spPr>
          <a:xfrm flipH="1">
            <a:off x="1636724" y="1784064"/>
            <a:ext cx="311119" cy="9079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105" idx="1"/>
            <a:endCxn id="104" idx="5"/>
          </p:cNvCxnSpPr>
          <p:nvPr/>
        </p:nvCxnSpPr>
        <p:spPr>
          <a:xfrm flipH="1" flipV="1">
            <a:off x="2830011" y="1784064"/>
            <a:ext cx="482631" cy="9079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32" name="Flowchart: Data 131"/>
          <p:cNvSpPr/>
          <p:nvPr/>
        </p:nvSpPr>
        <p:spPr>
          <a:xfrm>
            <a:off x="4805721" y="1590701"/>
            <a:ext cx="1102710" cy="386725"/>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200" dirty="0" smtClean="0">
                <a:solidFill>
                  <a:schemeClr val="tx1"/>
                </a:solidFill>
                <a:latin typeface="Times New Roman" panose="02020603050405020304" pitchFamily="18" charset="0"/>
              </a:rPr>
              <a:t>EPP2022</a:t>
            </a:r>
            <a:endParaRPr lang="en-US" sz="1200" dirty="0">
              <a:solidFill>
                <a:schemeClr val="tx1"/>
              </a:solidFill>
              <a:latin typeface="Times New Roman" panose="02020603050405020304" pitchFamily="18" charset="0"/>
            </a:endParaRPr>
          </a:p>
        </p:txBody>
      </p:sp>
      <p:cxnSp>
        <p:nvCxnSpPr>
          <p:cNvPr id="133" name="Straight Arrow Connector 132"/>
          <p:cNvCxnSpPr>
            <a:stCxn id="132" idx="2"/>
            <a:endCxn id="105" idx="3"/>
          </p:cNvCxnSpPr>
          <p:nvPr/>
        </p:nvCxnSpPr>
        <p:spPr>
          <a:xfrm flipH="1">
            <a:off x="4475396" y="1784064"/>
            <a:ext cx="440596" cy="9079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116" idx="1"/>
            <a:endCxn id="132" idx="5"/>
          </p:cNvCxnSpPr>
          <p:nvPr/>
        </p:nvCxnSpPr>
        <p:spPr>
          <a:xfrm flipH="1" flipV="1">
            <a:off x="5798160" y="1784064"/>
            <a:ext cx="488534" cy="8018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35" name="Flowchart: Data 134"/>
          <p:cNvSpPr/>
          <p:nvPr/>
        </p:nvSpPr>
        <p:spPr>
          <a:xfrm>
            <a:off x="1970490" y="5576474"/>
            <a:ext cx="1102710" cy="386725"/>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200" dirty="0" smtClean="0">
                <a:solidFill>
                  <a:schemeClr val="tx1"/>
                </a:solidFill>
                <a:latin typeface="Times New Roman" panose="02020603050405020304" pitchFamily="18" charset="0"/>
              </a:rPr>
              <a:t>EPP2022</a:t>
            </a:r>
            <a:endParaRPr lang="en-US" sz="1200" dirty="0">
              <a:solidFill>
                <a:schemeClr val="tx1"/>
              </a:solidFill>
              <a:latin typeface="Times New Roman" panose="02020603050405020304" pitchFamily="18" charset="0"/>
            </a:endParaRPr>
          </a:p>
        </p:txBody>
      </p:sp>
      <p:cxnSp>
        <p:nvCxnSpPr>
          <p:cNvPr id="136" name="Straight Arrow Connector 135"/>
          <p:cNvCxnSpPr>
            <a:stCxn id="135" idx="2"/>
            <a:endCxn id="103" idx="3"/>
          </p:cNvCxnSpPr>
          <p:nvPr/>
        </p:nvCxnSpPr>
        <p:spPr>
          <a:xfrm flipH="1" flipV="1">
            <a:off x="1636724" y="5670646"/>
            <a:ext cx="444037" cy="9919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a:stCxn id="106" idx="1"/>
            <a:endCxn id="135" idx="5"/>
          </p:cNvCxnSpPr>
          <p:nvPr/>
        </p:nvCxnSpPr>
        <p:spPr>
          <a:xfrm flipH="1">
            <a:off x="2962929" y="5673766"/>
            <a:ext cx="477513" cy="9607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38" name="Flowchart: Data 137"/>
          <p:cNvSpPr/>
          <p:nvPr/>
        </p:nvSpPr>
        <p:spPr>
          <a:xfrm>
            <a:off x="4926319" y="5602908"/>
            <a:ext cx="1102710" cy="386725"/>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1200" dirty="0" smtClean="0">
                <a:solidFill>
                  <a:schemeClr val="tx1"/>
                </a:solidFill>
                <a:latin typeface="Times New Roman" panose="02020603050405020304" pitchFamily="18" charset="0"/>
              </a:rPr>
              <a:t>EPP2022</a:t>
            </a:r>
            <a:endParaRPr lang="en-US" sz="1200" dirty="0">
              <a:solidFill>
                <a:schemeClr val="tx1"/>
              </a:solidFill>
              <a:latin typeface="Times New Roman" panose="02020603050405020304" pitchFamily="18" charset="0"/>
            </a:endParaRPr>
          </a:p>
        </p:txBody>
      </p:sp>
      <p:cxnSp>
        <p:nvCxnSpPr>
          <p:cNvPr id="139" name="Straight Arrow Connector 138"/>
          <p:cNvCxnSpPr>
            <a:stCxn id="138" idx="2"/>
            <a:endCxn id="106" idx="3"/>
          </p:cNvCxnSpPr>
          <p:nvPr/>
        </p:nvCxnSpPr>
        <p:spPr>
          <a:xfrm flipH="1" flipV="1">
            <a:off x="4603196" y="5673766"/>
            <a:ext cx="433394" cy="12250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a:stCxn id="117" idx="1"/>
            <a:endCxn id="138" idx="5"/>
          </p:cNvCxnSpPr>
          <p:nvPr/>
        </p:nvCxnSpPr>
        <p:spPr>
          <a:xfrm flipH="1">
            <a:off x="5918758" y="5670646"/>
            <a:ext cx="488157" cy="1256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flipV="1">
            <a:off x="1645897" y="2119823"/>
            <a:ext cx="186030" cy="2755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H="1" flipV="1">
            <a:off x="4459492" y="2048578"/>
            <a:ext cx="186030" cy="2755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H="1" flipV="1">
            <a:off x="7459108" y="1864251"/>
            <a:ext cx="186030" cy="2755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a:off x="1632338" y="5126159"/>
            <a:ext cx="186030" cy="2668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a:off x="4501214" y="5100851"/>
            <a:ext cx="186030" cy="2668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7459108" y="5100851"/>
            <a:ext cx="186030" cy="2668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flipH="1" flipV="1">
            <a:off x="2271485" y="3311510"/>
            <a:ext cx="1" cy="2236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a:endCxn id="125" idx="0"/>
          </p:cNvCxnSpPr>
          <p:nvPr/>
        </p:nvCxnSpPr>
        <p:spPr>
          <a:xfrm>
            <a:off x="2271487" y="3929705"/>
            <a:ext cx="43357" cy="29880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49" name="Oval 148"/>
          <p:cNvSpPr/>
          <p:nvPr/>
        </p:nvSpPr>
        <p:spPr>
          <a:xfrm>
            <a:off x="1584178" y="3526101"/>
            <a:ext cx="1312043" cy="394570"/>
          </a:xfrm>
          <a:prstGeom prst="ellips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lIns="0" rIns="0" rtlCol="0" anchor="ctr">
            <a:normAutofit fontScale="32500" lnSpcReduction="20000"/>
          </a:bodyPr>
          <a:lstStyle/>
          <a:p>
            <a:pPr algn="ctr"/>
            <a:r>
              <a:rPr lang="en-US" dirty="0" smtClean="0">
                <a:solidFill>
                  <a:schemeClr val="tx1"/>
                </a:solidFill>
                <a:latin typeface="Times New Roman" panose="02020603050405020304" pitchFamily="18" charset="0"/>
              </a:rPr>
              <a:t>IFVM2022</a:t>
            </a:r>
          </a:p>
          <a:p>
            <a:pPr algn="ctr"/>
            <a:r>
              <a:rPr lang="en-US" sz="1500" dirty="0" smtClean="0">
                <a:solidFill>
                  <a:schemeClr val="tx1"/>
                </a:solidFill>
                <a:latin typeface="Times New Roman" panose="02020603050405020304" pitchFamily="18" charset="0"/>
              </a:rPr>
              <a:t>(“</a:t>
            </a:r>
            <a:r>
              <a:rPr lang="en-US" sz="1500" b="1" dirty="0" smtClean="0">
                <a:solidFill>
                  <a:schemeClr val="tx1"/>
                </a:solidFill>
                <a:latin typeface="Times New Roman" panose="02020603050405020304" pitchFamily="18" charset="0"/>
              </a:rPr>
              <a:t>subsidiary</a:t>
            </a:r>
            <a:r>
              <a:rPr lang="en-US" sz="1500" dirty="0" smtClean="0">
                <a:solidFill>
                  <a:schemeClr val="tx1"/>
                </a:solidFill>
                <a:latin typeface="Times New Roman" panose="02020603050405020304" pitchFamily="18" charset="0"/>
              </a:rPr>
              <a:t>” </a:t>
            </a:r>
            <a:r>
              <a:rPr lang="en-US" sz="1500" dirty="0">
                <a:solidFill>
                  <a:schemeClr val="tx1"/>
                </a:solidFill>
                <a:latin typeface="Times New Roman" panose="02020603050405020304" pitchFamily="18" charset="0"/>
              </a:rPr>
              <a:t>PATRF2022 </a:t>
            </a:r>
            <a:r>
              <a:rPr lang="en-US" sz="1500" dirty="0" smtClean="0">
                <a:solidFill>
                  <a:schemeClr val="tx1"/>
                </a:solidFill>
                <a:latin typeface="Times New Roman" panose="02020603050405020304" pitchFamily="18" charset="0"/>
              </a:rPr>
              <a:t>model)</a:t>
            </a:r>
            <a:endParaRPr lang="en-US" sz="1500" dirty="0">
              <a:solidFill>
                <a:schemeClr val="tx1"/>
              </a:solidFill>
              <a:latin typeface="Times New Roman" panose="02020603050405020304" pitchFamily="18" charset="0"/>
            </a:endParaRPr>
          </a:p>
        </p:txBody>
      </p:sp>
      <p:cxnSp>
        <p:nvCxnSpPr>
          <p:cNvPr id="150" name="Straight Arrow Connector 149"/>
          <p:cNvCxnSpPr/>
          <p:nvPr/>
        </p:nvCxnSpPr>
        <p:spPr>
          <a:xfrm flipH="1" flipV="1">
            <a:off x="8130765" y="3200982"/>
            <a:ext cx="1" cy="2236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119" idx="0"/>
          </p:cNvCxnSpPr>
          <p:nvPr/>
        </p:nvCxnSpPr>
        <p:spPr>
          <a:xfrm flipH="1">
            <a:off x="8117165" y="3819177"/>
            <a:ext cx="13602" cy="29880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52" name="Oval 151"/>
          <p:cNvSpPr/>
          <p:nvPr/>
        </p:nvSpPr>
        <p:spPr>
          <a:xfrm>
            <a:off x="7459109" y="3415573"/>
            <a:ext cx="1296392" cy="394570"/>
          </a:xfrm>
          <a:prstGeom prst="ellips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lIns="0" rIns="0" rtlCol="0" anchor="ctr">
            <a:normAutofit fontScale="40000" lnSpcReduction="20000"/>
          </a:bodyPr>
          <a:lstStyle/>
          <a:p>
            <a:pPr algn="ctr"/>
            <a:r>
              <a:rPr lang="en-US" dirty="0" smtClean="0">
                <a:solidFill>
                  <a:schemeClr val="tx1"/>
                </a:solidFill>
                <a:latin typeface="Times New Roman" panose="02020603050405020304" pitchFamily="18" charset="0"/>
              </a:rPr>
              <a:t>IFVM2022</a:t>
            </a:r>
          </a:p>
          <a:p>
            <a:pPr algn="ctr"/>
            <a:r>
              <a:rPr lang="en-US" sz="1300" dirty="0" smtClean="0">
                <a:solidFill>
                  <a:schemeClr val="tx1"/>
                </a:solidFill>
                <a:latin typeface="Times New Roman" panose="02020603050405020304" pitchFamily="18" charset="0"/>
              </a:rPr>
              <a:t>(“</a:t>
            </a:r>
            <a:r>
              <a:rPr lang="en-US" sz="1300" b="1" dirty="0" smtClean="0">
                <a:solidFill>
                  <a:schemeClr val="tx1"/>
                </a:solidFill>
                <a:latin typeface="Times New Roman" panose="02020603050405020304" pitchFamily="18" charset="0"/>
              </a:rPr>
              <a:t>subsidiary</a:t>
            </a:r>
            <a:r>
              <a:rPr lang="en-US" sz="1300" dirty="0" smtClean="0">
                <a:solidFill>
                  <a:schemeClr val="tx1"/>
                </a:solidFill>
                <a:latin typeface="Times New Roman" panose="02020603050405020304" pitchFamily="18" charset="0"/>
              </a:rPr>
              <a:t>” </a:t>
            </a:r>
            <a:r>
              <a:rPr lang="en-US" sz="1300" dirty="0">
                <a:solidFill>
                  <a:schemeClr val="tx1"/>
                </a:solidFill>
                <a:latin typeface="Times New Roman" panose="02020603050405020304" pitchFamily="18" charset="0"/>
              </a:rPr>
              <a:t>NATRF2022 </a:t>
            </a:r>
            <a:r>
              <a:rPr lang="en-US" sz="1300" dirty="0" smtClean="0">
                <a:solidFill>
                  <a:schemeClr val="tx1"/>
                </a:solidFill>
                <a:latin typeface="Times New Roman" panose="02020603050405020304" pitchFamily="18" charset="0"/>
              </a:rPr>
              <a:t>model)</a:t>
            </a:r>
            <a:endParaRPr lang="en-US" sz="13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10209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P spid="124" grpId="0" animBg="1"/>
      <p:bldP spid="125" grpId="0" animBg="1"/>
      <p:bldP spid="126" grpId="0" animBg="1"/>
      <p:bldP spid="128" grpId="0" animBg="1"/>
      <p:bldP spid="135" grpId="0" animBg="1"/>
      <p:bldP spid="149" grpId="0" animBg="1"/>
      <p:bldP spid="15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“Subsidiary” IFVM2022 Models?</a:t>
            </a:r>
            <a:endParaRPr lang="en-US" sz="4000" b="1" dirty="0"/>
          </a:p>
        </p:txBody>
      </p:sp>
      <p:sp>
        <p:nvSpPr>
          <p:cNvPr id="3" name="Content Placeholder 2"/>
          <p:cNvSpPr>
            <a:spLocks noGrp="1"/>
          </p:cNvSpPr>
          <p:nvPr>
            <p:ph idx="1"/>
          </p:nvPr>
        </p:nvSpPr>
        <p:spPr/>
        <p:txBody>
          <a:bodyPr/>
          <a:lstStyle/>
          <a:p>
            <a:pPr marL="0" indent="0">
              <a:buNone/>
            </a:pPr>
            <a:r>
              <a:rPr lang="en-US" dirty="0" smtClean="0"/>
              <a:t>The master IFVM2022 model will be made in ITRF2020</a:t>
            </a:r>
          </a:p>
          <a:p>
            <a:pPr lvl="1"/>
            <a:r>
              <a:rPr lang="en-US" dirty="0" smtClean="0"/>
              <a:t>But without loss of accuracy, “subsidiary” models will be made for the four NSRS frames:</a:t>
            </a:r>
          </a:p>
          <a:p>
            <a:pPr marL="457200" lvl="1" indent="0">
              <a:buNone/>
            </a:pPr>
            <a:endParaRPr lang="en-US"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134</a:t>
            </a:fld>
            <a:endParaRPr lang="en-US"/>
          </a:p>
        </p:txBody>
      </p:sp>
      <p:sp>
        <p:nvSpPr>
          <p:cNvPr id="8" name="Oval 7"/>
          <p:cNvSpPr/>
          <p:nvPr/>
        </p:nvSpPr>
        <p:spPr>
          <a:xfrm>
            <a:off x="457200" y="3989557"/>
            <a:ext cx="2071548" cy="707886"/>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normAutofit fontScale="70000" lnSpcReduction="20000"/>
          </a:bodyPr>
          <a:lstStyle/>
          <a:p>
            <a:pPr algn="ctr"/>
            <a:r>
              <a:rPr lang="en-US" dirty="0" smtClean="0">
                <a:solidFill>
                  <a:schemeClr val="tx1"/>
                </a:solidFill>
                <a:latin typeface="Times New Roman" panose="02020603050405020304" pitchFamily="18" charset="0"/>
              </a:rPr>
              <a:t>IFVM2022</a:t>
            </a:r>
          </a:p>
          <a:p>
            <a:pPr algn="ctr"/>
            <a:r>
              <a:rPr lang="en-US" sz="1500" dirty="0" smtClean="0">
                <a:solidFill>
                  <a:schemeClr val="tx1"/>
                </a:solidFill>
                <a:latin typeface="Times New Roman" panose="02020603050405020304" pitchFamily="18" charset="0"/>
              </a:rPr>
              <a:t>(ITRF master model)</a:t>
            </a:r>
            <a:endParaRPr lang="en-US" sz="1500" dirty="0">
              <a:solidFill>
                <a:schemeClr val="tx1"/>
              </a:solidFill>
              <a:latin typeface="Times New Roman" panose="02020603050405020304" pitchFamily="18" charset="0"/>
            </a:endParaRPr>
          </a:p>
        </p:txBody>
      </p:sp>
      <p:sp>
        <p:nvSpPr>
          <p:cNvPr id="13" name="Oval 12"/>
          <p:cNvSpPr/>
          <p:nvPr/>
        </p:nvSpPr>
        <p:spPr>
          <a:xfrm>
            <a:off x="6350799" y="3989555"/>
            <a:ext cx="2336001" cy="754851"/>
          </a:xfrm>
          <a:prstGeom prst="ellips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lIns="0" rIns="0" rtlCol="0" anchor="ctr">
            <a:normAutofit fontScale="77500" lnSpcReduction="20000"/>
          </a:bodyPr>
          <a:lstStyle/>
          <a:p>
            <a:pPr algn="ctr"/>
            <a:r>
              <a:rPr lang="en-US" dirty="0" smtClean="0">
                <a:solidFill>
                  <a:schemeClr val="tx1"/>
                </a:solidFill>
                <a:latin typeface="Times New Roman" panose="02020603050405020304" pitchFamily="18" charset="0"/>
              </a:rPr>
              <a:t>IFVM2022</a:t>
            </a:r>
          </a:p>
          <a:p>
            <a:pPr algn="ctr"/>
            <a:r>
              <a:rPr lang="en-US" sz="1300" dirty="0" smtClean="0">
                <a:solidFill>
                  <a:schemeClr val="tx1"/>
                </a:solidFill>
                <a:latin typeface="Times New Roman" panose="02020603050405020304" pitchFamily="18" charset="0"/>
              </a:rPr>
              <a:t>(“</a:t>
            </a:r>
            <a:r>
              <a:rPr lang="en-US" sz="1300" b="1" dirty="0" smtClean="0">
                <a:solidFill>
                  <a:schemeClr val="tx1"/>
                </a:solidFill>
                <a:latin typeface="Times New Roman" panose="02020603050405020304" pitchFamily="18" charset="0"/>
              </a:rPr>
              <a:t>subsidiary</a:t>
            </a:r>
            <a:r>
              <a:rPr lang="en-US" sz="1300" dirty="0" smtClean="0">
                <a:solidFill>
                  <a:schemeClr val="tx1"/>
                </a:solidFill>
                <a:latin typeface="Times New Roman" panose="02020603050405020304" pitchFamily="18" charset="0"/>
              </a:rPr>
              <a:t>” </a:t>
            </a:r>
            <a:r>
              <a:rPr lang="en-US" sz="1300" dirty="0">
                <a:solidFill>
                  <a:schemeClr val="tx1"/>
                </a:solidFill>
                <a:latin typeface="Times New Roman" panose="02020603050405020304" pitchFamily="18" charset="0"/>
              </a:rPr>
              <a:t>NATRF2022 </a:t>
            </a:r>
            <a:r>
              <a:rPr lang="en-US" sz="1300" dirty="0" smtClean="0">
                <a:solidFill>
                  <a:schemeClr val="tx1"/>
                </a:solidFill>
                <a:latin typeface="Times New Roman" panose="02020603050405020304" pitchFamily="18" charset="0"/>
              </a:rPr>
              <a:t>model)</a:t>
            </a:r>
            <a:endParaRPr lang="en-US" sz="1300" dirty="0">
              <a:solidFill>
                <a:schemeClr val="tx1"/>
              </a:solidFill>
              <a:latin typeface="Times New Roman" panose="02020603050405020304" pitchFamily="18" charset="0"/>
            </a:endParaRPr>
          </a:p>
        </p:txBody>
      </p:sp>
      <p:sp>
        <p:nvSpPr>
          <p:cNvPr id="14" name="Flowchart: Data 13"/>
          <p:cNvSpPr/>
          <p:nvPr/>
        </p:nvSpPr>
        <p:spPr>
          <a:xfrm>
            <a:off x="2817539" y="3989556"/>
            <a:ext cx="2526179" cy="898379"/>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algn="ctr"/>
            <a:r>
              <a:rPr lang="en-US" sz="2000" b="1" dirty="0" smtClean="0">
                <a:solidFill>
                  <a:schemeClr val="tx1"/>
                </a:solidFill>
                <a:latin typeface="Times New Roman" panose="02020603050405020304" pitchFamily="18" charset="0"/>
              </a:rPr>
              <a:t>EPP2022</a:t>
            </a:r>
          </a:p>
          <a:p>
            <a:pPr algn="ctr"/>
            <a:r>
              <a:rPr lang="en-US" sz="1400" dirty="0" smtClean="0">
                <a:solidFill>
                  <a:schemeClr val="tx1"/>
                </a:solidFill>
                <a:latin typeface="Times New Roman" panose="02020603050405020304" pitchFamily="18" charset="0"/>
              </a:rPr>
              <a:t>(ITRF to NATRF2022)</a:t>
            </a:r>
            <a:endParaRPr lang="en-US" sz="1400" dirty="0">
              <a:solidFill>
                <a:schemeClr val="tx1"/>
              </a:solidFill>
              <a:latin typeface="Times New Roman" panose="02020603050405020304" pitchFamily="18" charset="0"/>
            </a:endParaRPr>
          </a:p>
        </p:txBody>
      </p:sp>
      <p:sp>
        <p:nvSpPr>
          <p:cNvPr id="18" name="TextBox 17"/>
          <p:cNvSpPr txBox="1"/>
          <p:nvPr/>
        </p:nvSpPr>
        <p:spPr>
          <a:xfrm>
            <a:off x="2722365" y="3935749"/>
            <a:ext cx="356188" cy="707886"/>
          </a:xfrm>
          <a:prstGeom prst="rect">
            <a:avLst/>
          </a:prstGeom>
          <a:noFill/>
        </p:spPr>
        <p:txBody>
          <a:bodyPr wrap="none" rtlCol="0">
            <a:spAutoFit/>
          </a:bodyPr>
          <a:lstStyle/>
          <a:p>
            <a:r>
              <a:rPr lang="en-US" sz="4000" b="1" dirty="0" smtClean="0">
                <a:latin typeface="Times New Roman" panose="02020603050405020304" pitchFamily="18" charset="0"/>
              </a:rPr>
              <a:t>-</a:t>
            </a:r>
            <a:endParaRPr lang="en-US" sz="4000" b="1" dirty="0">
              <a:latin typeface="Times New Roman" panose="02020603050405020304" pitchFamily="18" charset="0"/>
            </a:endParaRPr>
          </a:p>
        </p:txBody>
      </p:sp>
      <p:sp>
        <p:nvSpPr>
          <p:cNvPr id="19" name="TextBox 18"/>
          <p:cNvSpPr txBox="1"/>
          <p:nvPr/>
        </p:nvSpPr>
        <p:spPr>
          <a:xfrm>
            <a:off x="5830123" y="3989557"/>
            <a:ext cx="484428" cy="707886"/>
          </a:xfrm>
          <a:prstGeom prst="rect">
            <a:avLst/>
          </a:prstGeom>
          <a:noFill/>
        </p:spPr>
        <p:txBody>
          <a:bodyPr wrap="none" rtlCol="0">
            <a:spAutoFit/>
          </a:bodyPr>
          <a:lstStyle/>
          <a:p>
            <a:r>
              <a:rPr lang="en-US" sz="4000" b="1" dirty="0" smtClean="0">
                <a:latin typeface="Times New Roman" panose="02020603050405020304" pitchFamily="18" charset="0"/>
              </a:rPr>
              <a:t>=</a:t>
            </a:r>
            <a:endParaRPr lang="en-US" sz="4000" b="1" dirty="0">
              <a:latin typeface="Times New Roman" panose="02020603050405020304" pitchFamily="18" charset="0"/>
            </a:endParaRPr>
          </a:p>
        </p:txBody>
      </p:sp>
      <p:sp>
        <p:nvSpPr>
          <p:cNvPr id="21" name="TextBox 20"/>
          <p:cNvSpPr txBox="1"/>
          <p:nvPr/>
        </p:nvSpPr>
        <p:spPr>
          <a:xfrm>
            <a:off x="422832" y="4977153"/>
            <a:ext cx="2056973" cy="1200329"/>
          </a:xfrm>
          <a:prstGeom prst="rect">
            <a:avLst/>
          </a:prstGeom>
          <a:noFill/>
        </p:spPr>
        <p:txBody>
          <a:bodyPr wrap="none" rtlCol="0">
            <a:spAutoFit/>
          </a:bodyPr>
          <a:lstStyle/>
          <a:p>
            <a:r>
              <a:rPr lang="en-US" b="1" i="1" dirty="0" smtClean="0">
                <a:latin typeface="Times New Roman" panose="02020603050405020304" pitchFamily="18" charset="0"/>
              </a:rPr>
              <a:t>All</a:t>
            </a:r>
            <a:r>
              <a:rPr lang="en-US" dirty="0" smtClean="0">
                <a:latin typeface="Times New Roman" panose="02020603050405020304" pitchFamily="18" charset="0"/>
              </a:rPr>
              <a:t> motion in ITRF</a:t>
            </a:r>
          </a:p>
          <a:p>
            <a:r>
              <a:rPr lang="en-US" dirty="0" smtClean="0">
                <a:latin typeface="Times New Roman" panose="02020603050405020304" pitchFamily="18" charset="0"/>
              </a:rPr>
              <a:t>between two epochs</a:t>
            </a:r>
          </a:p>
          <a:p>
            <a:endParaRPr lang="en-US" dirty="0">
              <a:latin typeface="Times New Roman" panose="02020603050405020304" pitchFamily="18" charset="0"/>
            </a:endParaRPr>
          </a:p>
          <a:p>
            <a:r>
              <a:rPr lang="en-US" dirty="0" err="1" smtClean="0">
                <a:latin typeface="Symbol" panose="05050102010706020507" pitchFamily="18" charset="2"/>
              </a:rPr>
              <a:t>Df,Dl,D</a:t>
            </a:r>
            <a:r>
              <a:rPr lang="en-US" dirty="0" err="1" smtClean="0">
                <a:latin typeface="Times New Roman" panose="02020603050405020304" pitchFamily="18" charset="0"/>
              </a:rPr>
              <a:t>h</a:t>
            </a:r>
            <a:endParaRPr lang="en-US" dirty="0">
              <a:latin typeface="Times New Roman" panose="02020603050405020304" pitchFamily="18" charset="0"/>
            </a:endParaRPr>
          </a:p>
        </p:txBody>
      </p:sp>
      <p:sp>
        <p:nvSpPr>
          <p:cNvPr id="22" name="TextBox 21"/>
          <p:cNvSpPr txBox="1"/>
          <p:nvPr/>
        </p:nvSpPr>
        <p:spPr>
          <a:xfrm>
            <a:off x="3134469" y="4977153"/>
            <a:ext cx="2435347" cy="1477328"/>
          </a:xfrm>
          <a:prstGeom prst="rect">
            <a:avLst/>
          </a:prstGeom>
          <a:noFill/>
        </p:spPr>
        <p:txBody>
          <a:bodyPr wrap="none" rtlCol="0">
            <a:spAutoFit/>
          </a:bodyPr>
          <a:lstStyle/>
          <a:p>
            <a:r>
              <a:rPr lang="en-US" b="1" i="1" dirty="0" smtClean="0">
                <a:latin typeface="Times New Roman" panose="02020603050405020304" pitchFamily="18" charset="0"/>
              </a:rPr>
              <a:t>Plate rotational</a:t>
            </a:r>
            <a:r>
              <a:rPr lang="en-US" dirty="0" smtClean="0">
                <a:latin typeface="Times New Roman" panose="02020603050405020304" pitchFamily="18" charset="0"/>
              </a:rPr>
              <a:t> motion </a:t>
            </a:r>
          </a:p>
          <a:p>
            <a:r>
              <a:rPr lang="en-US" dirty="0" smtClean="0">
                <a:latin typeface="Times New Roman" panose="02020603050405020304" pitchFamily="18" charset="0"/>
              </a:rPr>
              <a:t>of North American plate</a:t>
            </a:r>
          </a:p>
          <a:p>
            <a:r>
              <a:rPr lang="en-US" dirty="0" smtClean="0">
                <a:latin typeface="Times New Roman" panose="02020603050405020304" pitchFamily="18" charset="0"/>
              </a:rPr>
              <a:t>between two epochs</a:t>
            </a:r>
          </a:p>
          <a:p>
            <a:endParaRPr lang="en-US" dirty="0">
              <a:latin typeface="Times New Roman" panose="02020603050405020304" pitchFamily="18" charset="0"/>
            </a:endParaRPr>
          </a:p>
          <a:p>
            <a:r>
              <a:rPr lang="en-US" dirty="0" err="1" smtClean="0">
                <a:latin typeface="Symbol" panose="05050102010706020507" pitchFamily="18" charset="2"/>
              </a:rPr>
              <a:t>Df,Dl</a:t>
            </a:r>
            <a:endParaRPr lang="en-US" dirty="0">
              <a:latin typeface="Times New Roman" panose="02020603050405020304" pitchFamily="18" charset="0"/>
            </a:endParaRPr>
          </a:p>
        </p:txBody>
      </p:sp>
      <p:sp>
        <p:nvSpPr>
          <p:cNvPr id="23" name="TextBox 22"/>
          <p:cNvSpPr txBox="1"/>
          <p:nvPr/>
        </p:nvSpPr>
        <p:spPr>
          <a:xfrm>
            <a:off x="6072337" y="4977153"/>
            <a:ext cx="2723887" cy="1477328"/>
          </a:xfrm>
          <a:prstGeom prst="rect">
            <a:avLst/>
          </a:prstGeom>
          <a:noFill/>
        </p:spPr>
        <p:txBody>
          <a:bodyPr wrap="none" rtlCol="0">
            <a:spAutoFit/>
          </a:bodyPr>
          <a:lstStyle/>
          <a:p>
            <a:r>
              <a:rPr lang="en-US" b="1" i="1" dirty="0" smtClean="0">
                <a:latin typeface="Times New Roman" panose="02020603050405020304" pitchFamily="18" charset="0"/>
              </a:rPr>
              <a:t>Residual</a:t>
            </a:r>
            <a:r>
              <a:rPr lang="en-US" dirty="0" smtClean="0">
                <a:latin typeface="Times New Roman" panose="02020603050405020304" pitchFamily="18" charset="0"/>
              </a:rPr>
              <a:t> motion in ITRF,</a:t>
            </a:r>
          </a:p>
          <a:p>
            <a:r>
              <a:rPr lang="en-US" dirty="0" smtClean="0">
                <a:latin typeface="Times New Roman" panose="02020603050405020304" pitchFamily="18" charset="0"/>
              </a:rPr>
              <a:t>     or (equivalently)</a:t>
            </a:r>
          </a:p>
          <a:p>
            <a:r>
              <a:rPr lang="en-US" b="1" i="1" dirty="0" smtClean="0">
                <a:latin typeface="Times New Roman" panose="02020603050405020304" pitchFamily="18" charset="0"/>
              </a:rPr>
              <a:t>All</a:t>
            </a:r>
            <a:r>
              <a:rPr lang="en-US" dirty="0" smtClean="0">
                <a:latin typeface="Times New Roman" panose="02020603050405020304" pitchFamily="18" charset="0"/>
              </a:rPr>
              <a:t> </a:t>
            </a:r>
            <a:r>
              <a:rPr lang="en-US" dirty="0">
                <a:latin typeface="Times New Roman" panose="02020603050405020304" pitchFamily="18" charset="0"/>
              </a:rPr>
              <a:t>motion in </a:t>
            </a:r>
            <a:r>
              <a:rPr lang="en-US" dirty="0" smtClean="0">
                <a:latin typeface="Times New Roman" panose="02020603050405020304" pitchFamily="18" charset="0"/>
              </a:rPr>
              <a:t>NATRF2022,</a:t>
            </a:r>
          </a:p>
          <a:p>
            <a:r>
              <a:rPr lang="en-US" dirty="0" smtClean="0">
                <a:latin typeface="Times New Roman" panose="02020603050405020304" pitchFamily="18" charset="0"/>
              </a:rPr>
              <a:t>between two epochs</a:t>
            </a:r>
            <a:endParaRPr lang="en-US" dirty="0">
              <a:latin typeface="Times New Roman" panose="02020603050405020304" pitchFamily="18" charset="0"/>
            </a:endParaRPr>
          </a:p>
          <a:p>
            <a:r>
              <a:rPr lang="en-US" dirty="0" err="1" smtClean="0">
                <a:latin typeface="Symbol" panose="05050102010706020507" pitchFamily="18" charset="2"/>
              </a:rPr>
              <a:t>Df,Dl,D</a:t>
            </a:r>
            <a:r>
              <a:rPr lang="en-US" dirty="0" err="1" smtClean="0">
                <a:latin typeface="Times New Roman" panose="02020603050405020304" pitchFamily="18" charset="0"/>
              </a:rPr>
              <a:t>h</a:t>
            </a:r>
            <a:endParaRPr lang="en-US" dirty="0">
              <a:latin typeface="Times New Roman" panose="02020603050405020304" pitchFamily="18" charset="0"/>
            </a:endParaRPr>
          </a:p>
        </p:txBody>
      </p:sp>
    </p:spTree>
    <p:extLst>
      <p:ext uri="{BB962C8B-B14F-4D97-AF65-F5344CB8AC3E}">
        <p14:creationId xmlns:p14="http://schemas.microsoft.com/office/powerpoint/2010/main" val="21673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8" grpId="0"/>
      <p:bldP spid="19" grpId="0"/>
      <p:bldP spid="21" grpId="0"/>
      <p:bldP spid="22" grpId="0"/>
      <p:bldP spid="2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IFVM2022 “Regions</a:t>
            </a:r>
            <a:r>
              <a:rPr lang="en-US" dirty="0" smtClean="0"/>
              <a:t>”</a:t>
            </a:r>
            <a:endParaRPr lang="en-US" dirty="0"/>
          </a:p>
        </p:txBody>
      </p:sp>
      <p:sp>
        <p:nvSpPr>
          <p:cNvPr id="3" name="Content Placeholder 2"/>
          <p:cNvSpPr>
            <a:spLocks noGrp="1"/>
          </p:cNvSpPr>
          <p:nvPr>
            <p:ph idx="1"/>
          </p:nvPr>
        </p:nvSpPr>
        <p:spPr>
          <a:xfrm>
            <a:off x="376812" y="1417638"/>
            <a:ext cx="8526027" cy="4525963"/>
          </a:xfrm>
        </p:spPr>
        <p:txBody>
          <a:bodyPr/>
          <a:lstStyle/>
          <a:p>
            <a:pPr marL="0" indent="0">
              <a:buNone/>
            </a:pPr>
            <a:r>
              <a:rPr lang="en-US" dirty="0" smtClean="0"/>
              <a:t>On release, IFVM2022 will work in 6 regions, with these names and geographic borders:</a:t>
            </a:r>
          </a:p>
          <a:p>
            <a:pPr marL="0" indent="0">
              <a:buNone/>
            </a:pPr>
            <a:endParaRPr lang="en-US" dirty="0"/>
          </a:p>
          <a:p>
            <a:pPr marL="0" indent="0">
              <a:buNone/>
            </a:pPr>
            <a:endParaRPr lang="en-US" dirty="0" smtClean="0"/>
          </a:p>
          <a:p>
            <a:pPr marL="0" indent="0">
              <a:buNone/>
            </a:pPr>
            <a:endParaRPr lang="en-US" dirty="0" smtClean="0"/>
          </a:p>
          <a:p>
            <a:endParaRPr lang="en-US" dirty="0"/>
          </a:p>
          <a:p>
            <a:endParaRPr lang="en-US" dirty="0" smtClean="0"/>
          </a:p>
          <a:p>
            <a:pPr marL="0" indent="0">
              <a:buNone/>
            </a:pPr>
            <a:r>
              <a:rPr lang="en-US" sz="1800" dirty="0" smtClean="0"/>
              <a:t>Contrast this against NATRF2022, PATRF2022, CATRF2022 and MATRF2022 which are </a:t>
            </a:r>
            <a:r>
              <a:rPr lang="en-US" sz="1800" i="1" dirty="0" smtClean="0"/>
              <a:t>global</a:t>
            </a:r>
            <a:r>
              <a:rPr lang="en-US" sz="1800" dirty="0" smtClean="0"/>
              <a:t> frames, despite being built to minimize rotations of one particular tectonic plate.</a:t>
            </a:r>
          </a:p>
          <a:p>
            <a:endParaRPr lang="en-US"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dirty="0"/>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135</a:t>
            </a:fld>
            <a:endParaRPr lang="en-US"/>
          </a:p>
        </p:txBody>
      </p:sp>
      <p:graphicFrame>
        <p:nvGraphicFramePr>
          <p:cNvPr id="7" name="Table 6"/>
          <p:cNvGraphicFramePr>
            <a:graphicFrameLocks noGrp="1"/>
          </p:cNvGraphicFramePr>
          <p:nvPr>
            <p:extLst/>
          </p:nvPr>
        </p:nvGraphicFramePr>
        <p:xfrm>
          <a:off x="457200" y="2552700"/>
          <a:ext cx="8229600" cy="2765523"/>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853177760"/>
                    </a:ext>
                  </a:extLst>
                </a:gridCol>
                <a:gridCol w="1645920">
                  <a:extLst>
                    <a:ext uri="{9D8B030D-6E8A-4147-A177-3AD203B41FA5}">
                      <a16:colId xmlns:a16="http://schemas.microsoft.com/office/drawing/2014/main" val="1914370913"/>
                    </a:ext>
                  </a:extLst>
                </a:gridCol>
                <a:gridCol w="1645920">
                  <a:extLst>
                    <a:ext uri="{9D8B030D-6E8A-4147-A177-3AD203B41FA5}">
                      <a16:colId xmlns:a16="http://schemas.microsoft.com/office/drawing/2014/main" val="3083051876"/>
                    </a:ext>
                  </a:extLst>
                </a:gridCol>
                <a:gridCol w="1645920">
                  <a:extLst>
                    <a:ext uri="{9D8B030D-6E8A-4147-A177-3AD203B41FA5}">
                      <a16:colId xmlns:a16="http://schemas.microsoft.com/office/drawing/2014/main" val="2876346079"/>
                    </a:ext>
                  </a:extLst>
                </a:gridCol>
                <a:gridCol w="1645920">
                  <a:extLst>
                    <a:ext uri="{9D8B030D-6E8A-4147-A177-3AD203B41FA5}">
                      <a16:colId xmlns:a16="http://schemas.microsoft.com/office/drawing/2014/main" val="3898897383"/>
                    </a:ext>
                  </a:extLst>
                </a:gridCol>
              </a:tblGrid>
              <a:tr h="373167">
                <a:tc>
                  <a:txBody>
                    <a:bodyPr/>
                    <a:lstStyle/>
                    <a:p>
                      <a:r>
                        <a:rPr lang="en-US" dirty="0" smtClean="0">
                          <a:latin typeface="Times New Roman" panose="02020603050405020304" pitchFamily="18" charset="0"/>
                        </a:rPr>
                        <a:t>Region</a:t>
                      </a:r>
                      <a:endParaRPr lang="en-US" dirty="0">
                        <a:latin typeface="Times New Roman" panose="02020603050405020304" pitchFamily="18" charset="0"/>
                      </a:endParaRPr>
                    </a:p>
                  </a:txBody>
                  <a:tcPr/>
                </a:tc>
                <a:tc>
                  <a:txBody>
                    <a:bodyPr/>
                    <a:lstStyle/>
                    <a:p>
                      <a:pPr algn="ctr"/>
                      <a:r>
                        <a:rPr lang="en-US" dirty="0" smtClean="0">
                          <a:latin typeface="Times New Roman" panose="02020603050405020304" pitchFamily="18" charset="0"/>
                        </a:rPr>
                        <a:t>North</a:t>
                      </a:r>
                      <a:endParaRPr lang="en-US" dirty="0">
                        <a:latin typeface="Times New Roman" panose="02020603050405020304" pitchFamily="18" charset="0"/>
                      </a:endParaRPr>
                    </a:p>
                  </a:txBody>
                  <a:tcPr/>
                </a:tc>
                <a:tc>
                  <a:txBody>
                    <a:bodyPr/>
                    <a:lstStyle/>
                    <a:p>
                      <a:pPr algn="ctr"/>
                      <a:r>
                        <a:rPr lang="en-US" dirty="0" smtClean="0">
                          <a:latin typeface="Times New Roman" panose="02020603050405020304" pitchFamily="18" charset="0"/>
                        </a:rPr>
                        <a:t>South</a:t>
                      </a:r>
                      <a:endParaRPr lang="en-US" dirty="0">
                        <a:latin typeface="Times New Roman" panose="02020603050405020304" pitchFamily="18" charset="0"/>
                      </a:endParaRPr>
                    </a:p>
                  </a:txBody>
                  <a:tcPr/>
                </a:tc>
                <a:tc>
                  <a:txBody>
                    <a:bodyPr/>
                    <a:lstStyle/>
                    <a:p>
                      <a:pPr algn="ctr"/>
                      <a:r>
                        <a:rPr lang="en-US" dirty="0" smtClean="0">
                          <a:latin typeface="Times New Roman" panose="02020603050405020304" pitchFamily="18" charset="0"/>
                        </a:rPr>
                        <a:t>West</a:t>
                      </a:r>
                      <a:endParaRPr lang="en-US" dirty="0">
                        <a:latin typeface="Times New Roman" panose="02020603050405020304" pitchFamily="18" charset="0"/>
                      </a:endParaRPr>
                    </a:p>
                  </a:txBody>
                  <a:tcPr/>
                </a:tc>
                <a:tc>
                  <a:txBody>
                    <a:bodyPr/>
                    <a:lstStyle/>
                    <a:p>
                      <a:pPr algn="ctr"/>
                      <a:r>
                        <a:rPr lang="en-US" dirty="0" smtClean="0">
                          <a:latin typeface="Times New Roman" panose="02020603050405020304" pitchFamily="18" charset="0"/>
                        </a:rPr>
                        <a:t>East</a:t>
                      </a:r>
                      <a:endParaRPr lang="en-US" dirty="0">
                        <a:latin typeface="Times New Roman" panose="02020603050405020304" pitchFamily="18" charset="0"/>
                      </a:endParaRPr>
                    </a:p>
                  </a:txBody>
                  <a:tcPr/>
                </a:tc>
                <a:extLst>
                  <a:ext uri="{0D108BD9-81ED-4DB2-BD59-A6C34878D82A}">
                    <a16:rowId xmlns:a16="http://schemas.microsoft.com/office/drawing/2014/main" val="4154846676"/>
                  </a:ext>
                </a:extLst>
              </a:tr>
              <a:tr h="398726">
                <a:tc>
                  <a:txBody>
                    <a:bodyPr/>
                    <a:lstStyle/>
                    <a:p>
                      <a:r>
                        <a:rPr lang="en-US" sz="2000" dirty="0" smtClean="0">
                          <a:latin typeface="Times New Roman" panose="02020603050405020304" pitchFamily="18" charset="0"/>
                        </a:rPr>
                        <a:t>CONUS</a:t>
                      </a:r>
                      <a:endParaRPr lang="en-US" sz="2000" dirty="0">
                        <a:latin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50°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24°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235°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294°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77510"/>
                  </a:ext>
                </a:extLst>
              </a:tr>
              <a:tr h="398726">
                <a:tc>
                  <a:txBody>
                    <a:bodyPr/>
                    <a:lstStyle/>
                    <a:p>
                      <a:r>
                        <a:rPr lang="en-US" sz="2000" dirty="0" smtClean="0">
                          <a:latin typeface="Times New Roman" panose="02020603050405020304" pitchFamily="18" charset="0"/>
                        </a:rPr>
                        <a:t>Alaska</a:t>
                      </a:r>
                      <a:endParaRPr lang="en-US" sz="2000" dirty="0">
                        <a:latin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73°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50°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172°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232°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6762031"/>
                  </a:ext>
                </a:extLst>
              </a:tr>
              <a:tr h="398726">
                <a:tc>
                  <a:txBody>
                    <a:bodyPr/>
                    <a:lstStyle/>
                    <a:p>
                      <a:r>
                        <a:rPr lang="en-US" sz="2000" dirty="0" smtClean="0">
                          <a:latin typeface="Times New Roman" panose="02020603050405020304" pitchFamily="18" charset="0"/>
                        </a:rPr>
                        <a:t>Hawaii</a:t>
                      </a:r>
                      <a:endParaRPr lang="en-US" sz="2000" dirty="0">
                        <a:latin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23°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18°</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199°</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206°</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0730080"/>
                  </a:ext>
                </a:extLst>
              </a:tr>
              <a:tr h="398726">
                <a:tc>
                  <a:txBody>
                    <a:bodyPr/>
                    <a:lstStyle/>
                    <a:p>
                      <a:r>
                        <a:rPr lang="en-US" sz="2000" dirty="0" smtClean="0">
                          <a:latin typeface="Times New Roman" panose="02020603050405020304" pitchFamily="18" charset="0"/>
                        </a:rPr>
                        <a:t>PR/VI</a:t>
                      </a:r>
                      <a:endParaRPr lang="en-US" sz="2000" dirty="0">
                        <a:latin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19°</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291°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296°</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2090604"/>
                  </a:ext>
                </a:extLst>
              </a:tr>
              <a:tr h="398726">
                <a:tc>
                  <a:txBody>
                    <a:bodyPr/>
                    <a:lstStyle/>
                    <a:p>
                      <a:r>
                        <a:rPr lang="en-US" sz="2000" dirty="0" smtClean="0">
                          <a:latin typeface="Times New Roman" panose="02020603050405020304" pitchFamily="18" charset="0"/>
                        </a:rPr>
                        <a:t>Guam/CNMI</a:t>
                      </a:r>
                      <a:endParaRPr lang="en-US" sz="2000" dirty="0">
                        <a:latin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143°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147°</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3096185"/>
                  </a:ext>
                </a:extLst>
              </a:tr>
              <a:tr h="398726">
                <a:tc>
                  <a:txBody>
                    <a:bodyPr/>
                    <a:lstStyle/>
                    <a:p>
                      <a:r>
                        <a:rPr lang="en-US" sz="2000" dirty="0" smtClean="0">
                          <a:latin typeface="Times New Roman" panose="02020603050405020304" pitchFamily="18" charset="0"/>
                        </a:rPr>
                        <a:t>Am. Samoa</a:t>
                      </a:r>
                      <a:endParaRPr lang="en-US" sz="2000" dirty="0">
                        <a:latin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188°</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193°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6343403"/>
                  </a:ext>
                </a:extLst>
              </a:tr>
            </a:tbl>
          </a:graphicData>
        </a:graphic>
      </p:graphicFrame>
    </p:spTree>
    <p:extLst>
      <p:ext uri="{BB962C8B-B14F-4D97-AF65-F5344CB8AC3E}">
        <p14:creationId xmlns:p14="http://schemas.microsoft.com/office/powerpoint/2010/main" val="69792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542"/>
            <a:ext cx="8229600" cy="1143000"/>
          </a:xfrm>
        </p:spPr>
        <p:txBody>
          <a:bodyPr/>
          <a:lstStyle/>
          <a:p>
            <a:r>
              <a:rPr lang="en-US" sz="4000" b="1" dirty="0" smtClean="0"/>
              <a:t>What will that look like?</a:t>
            </a:r>
            <a:r>
              <a:rPr lang="en-US" dirty="0" smtClean="0"/>
              <a:t>	</a:t>
            </a:r>
            <a:endParaRPr lang="en-US" dirty="0"/>
          </a:p>
        </p:txBody>
      </p:sp>
      <p:sp>
        <p:nvSpPr>
          <p:cNvPr id="3" name="Content Placeholder 2"/>
          <p:cNvSpPr>
            <a:spLocks noGrp="1"/>
          </p:cNvSpPr>
          <p:nvPr>
            <p:ph idx="1"/>
          </p:nvPr>
        </p:nvSpPr>
        <p:spPr>
          <a:xfrm>
            <a:off x="396912" y="1429386"/>
            <a:ext cx="8229600" cy="4525963"/>
          </a:xfrm>
        </p:spPr>
        <p:txBody>
          <a:bodyPr/>
          <a:lstStyle/>
          <a:p>
            <a:r>
              <a:rPr lang="en-US" dirty="0" smtClean="0"/>
              <a:t>Without the more complicated questions of:</a:t>
            </a:r>
          </a:p>
          <a:p>
            <a:pPr lvl="1"/>
            <a:r>
              <a:rPr lang="en-US" dirty="0" smtClean="0"/>
              <a:t>Earthquakes</a:t>
            </a:r>
          </a:p>
          <a:p>
            <a:pPr lvl="1"/>
            <a:r>
              <a:rPr lang="en-US" dirty="0" smtClean="0"/>
              <a:t>Velocities that change over time</a:t>
            </a:r>
          </a:p>
          <a:p>
            <a:pPr lvl="1"/>
            <a:r>
              <a:rPr lang="en-US" dirty="0" smtClean="0"/>
              <a:t>Non-linear movements</a:t>
            </a:r>
          </a:p>
          <a:p>
            <a:r>
              <a:rPr lang="en-US" dirty="0" smtClean="0"/>
              <a:t>Let’s look at what IFVM2022 velocities will look like in different frames and regions…</a:t>
            </a:r>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136</a:t>
            </a:fld>
            <a:endParaRPr lang="en-US"/>
          </a:p>
        </p:txBody>
      </p:sp>
    </p:spTree>
    <p:extLst>
      <p:ext uri="{BB962C8B-B14F-4D97-AF65-F5344CB8AC3E}">
        <p14:creationId xmlns:p14="http://schemas.microsoft.com/office/powerpoint/2010/main" val="362450903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199" y="1592579"/>
            <a:ext cx="7997601" cy="4763771"/>
          </a:xfrm>
          <a:prstGeom prst="rect">
            <a:avLst/>
          </a:prstGeom>
        </p:spPr>
      </p:pic>
      <p:sp>
        <p:nvSpPr>
          <p:cNvPr id="2" name="Title 1"/>
          <p:cNvSpPr>
            <a:spLocks noGrp="1"/>
          </p:cNvSpPr>
          <p:nvPr>
            <p:ph type="title"/>
          </p:nvPr>
        </p:nvSpPr>
        <p:spPr>
          <a:xfrm>
            <a:off x="457200" y="323832"/>
            <a:ext cx="8229600" cy="1143000"/>
          </a:xfrm>
        </p:spPr>
        <p:txBody>
          <a:bodyPr/>
          <a:lstStyle/>
          <a:p>
            <a:r>
              <a:rPr lang="en-US" sz="4000" b="1" dirty="0" smtClean="0"/>
              <a:t>IFVM2022 Velocities – ITRF2020/CONUS</a:t>
            </a:r>
            <a:endParaRPr lang="en-US" sz="4000" b="1" dirty="0"/>
          </a:p>
        </p:txBody>
      </p:sp>
      <p:sp>
        <p:nvSpPr>
          <p:cNvPr id="4" name="Rectangle 3"/>
          <p:cNvSpPr/>
          <p:nvPr/>
        </p:nvSpPr>
        <p:spPr>
          <a:xfrm>
            <a:off x="2868328" y="1592579"/>
            <a:ext cx="991403" cy="3132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 name="Date Placeholder 4"/>
          <p:cNvSpPr>
            <a:spLocks noGrp="1"/>
          </p:cNvSpPr>
          <p:nvPr>
            <p:ph type="dt" sz="half" idx="10"/>
          </p:nvPr>
        </p:nvSpPr>
        <p:spPr/>
        <p:txBody>
          <a:bodyPr/>
          <a:lstStyle/>
          <a:p>
            <a:pPr>
              <a:defRPr/>
            </a:pPr>
            <a:r>
              <a:rPr lang="en-US" smtClean="0"/>
              <a:t>1/15/2021</a:t>
            </a:r>
            <a:endParaRPr lang="en-US" dirty="0"/>
          </a:p>
        </p:txBody>
      </p:sp>
      <p:sp>
        <p:nvSpPr>
          <p:cNvPr id="6" name="Footer Placeholder 5"/>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7" name="Slide Number Placeholder 6"/>
          <p:cNvSpPr>
            <a:spLocks noGrp="1"/>
          </p:cNvSpPr>
          <p:nvPr>
            <p:ph type="sldNum" sz="quarter" idx="12"/>
          </p:nvPr>
        </p:nvSpPr>
        <p:spPr/>
        <p:txBody>
          <a:bodyPr/>
          <a:lstStyle/>
          <a:p>
            <a:pPr>
              <a:defRPr/>
            </a:pPr>
            <a:fld id="{5A837433-97E9-4D94-B898-19FA6F4A2CA7}" type="slidenum">
              <a:rPr lang="en-US" smtClean="0"/>
              <a:pPr>
                <a:defRPr/>
              </a:pPr>
              <a:t>137</a:t>
            </a:fld>
            <a:endParaRPr lang="en-US"/>
          </a:p>
        </p:txBody>
      </p:sp>
    </p:spTree>
    <p:extLst>
      <p:ext uri="{BB962C8B-B14F-4D97-AF65-F5344CB8AC3E}">
        <p14:creationId xmlns:p14="http://schemas.microsoft.com/office/powerpoint/2010/main" val="286160177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199" y="1600200"/>
            <a:ext cx="7997602" cy="4763772"/>
          </a:xfrm>
          <a:prstGeom prst="rect">
            <a:avLst/>
          </a:prstGeom>
        </p:spPr>
      </p:pic>
      <p:sp>
        <p:nvSpPr>
          <p:cNvPr id="6" name="Title 1"/>
          <p:cNvSpPr>
            <a:spLocks noGrp="1"/>
          </p:cNvSpPr>
          <p:nvPr>
            <p:ph type="title"/>
          </p:nvPr>
        </p:nvSpPr>
        <p:spPr>
          <a:xfrm>
            <a:off x="457200" y="324878"/>
            <a:ext cx="8229600" cy="1143000"/>
          </a:xfrm>
        </p:spPr>
        <p:txBody>
          <a:bodyPr/>
          <a:lstStyle/>
          <a:p>
            <a:r>
              <a:rPr lang="en-US" sz="4000" b="1" dirty="0" smtClean="0"/>
              <a:t>IFVM2022 Velocities – NATRF2022/CONUS</a:t>
            </a:r>
            <a:endParaRPr lang="en-US" sz="4000" b="1" dirty="0"/>
          </a:p>
        </p:txBody>
      </p:sp>
      <p:sp>
        <p:nvSpPr>
          <p:cNvPr id="7" name="Date Placeholder 6"/>
          <p:cNvSpPr>
            <a:spLocks noGrp="1"/>
          </p:cNvSpPr>
          <p:nvPr>
            <p:ph type="dt" sz="half" idx="10"/>
          </p:nvPr>
        </p:nvSpPr>
        <p:spPr/>
        <p:txBody>
          <a:bodyPr/>
          <a:lstStyle/>
          <a:p>
            <a:pPr>
              <a:defRPr/>
            </a:pPr>
            <a:r>
              <a:rPr lang="en-US" smtClean="0"/>
              <a:t>1/15/2021</a:t>
            </a:r>
            <a:endParaRPr lang="en-US" dirty="0"/>
          </a:p>
        </p:txBody>
      </p:sp>
      <p:sp>
        <p:nvSpPr>
          <p:cNvPr id="8" name="Footer Placeholder 7"/>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9" name="Slide Number Placeholder 8"/>
          <p:cNvSpPr>
            <a:spLocks noGrp="1"/>
          </p:cNvSpPr>
          <p:nvPr>
            <p:ph type="sldNum" sz="quarter" idx="12"/>
          </p:nvPr>
        </p:nvSpPr>
        <p:spPr/>
        <p:txBody>
          <a:bodyPr/>
          <a:lstStyle/>
          <a:p>
            <a:pPr>
              <a:defRPr/>
            </a:pPr>
            <a:fld id="{5A837433-97E9-4D94-B898-19FA6F4A2CA7}" type="slidenum">
              <a:rPr lang="en-US" smtClean="0"/>
              <a:pPr>
                <a:defRPr/>
              </a:pPr>
              <a:t>138</a:t>
            </a:fld>
            <a:endParaRPr lang="en-US"/>
          </a:p>
        </p:txBody>
      </p:sp>
    </p:spTree>
    <p:extLst>
      <p:ext uri="{BB962C8B-B14F-4D97-AF65-F5344CB8AC3E}">
        <p14:creationId xmlns:p14="http://schemas.microsoft.com/office/powerpoint/2010/main" val="79152359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965" y="1598500"/>
            <a:ext cx="7997602" cy="4763772"/>
          </a:xfrm>
          <a:prstGeom prst="rect">
            <a:avLst/>
          </a:prstGeom>
        </p:spPr>
      </p:pic>
      <p:sp>
        <p:nvSpPr>
          <p:cNvPr id="5" name="Title 1"/>
          <p:cNvSpPr>
            <a:spLocks noGrp="1"/>
          </p:cNvSpPr>
          <p:nvPr>
            <p:ph type="title"/>
          </p:nvPr>
        </p:nvSpPr>
        <p:spPr>
          <a:xfrm>
            <a:off x="457200" y="331788"/>
            <a:ext cx="8229600" cy="1143000"/>
          </a:xfrm>
        </p:spPr>
        <p:txBody>
          <a:bodyPr/>
          <a:lstStyle/>
          <a:p>
            <a:r>
              <a:rPr lang="en-US" sz="4000" b="1" dirty="0" smtClean="0"/>
              <a:t>IFVM2022 Velocities – PATRF2022/CONUS</a:t>
            </a:r>
            <a:endParaRPr lang="en-US" sz="4000" b="1" dirty="0"/>
          </a:p>
        </p:txBody>
      </p:sp>
      <p:sp>
        <p:nvSpPr>
          <p:cNvPr id="6" name="Date Placeholder 5"/>
          <p:cNvSpPr>
            <a:spLocks noGrp="1"/>
          </p:cNvSpPr>
          <p:nvPr>
            <p:ph type="dt" sz="half" idx="10"/>
          </p:nvPr>
        </p:nvSpPr>
        <p:spPr/>
        <p:txBody>
          <a:bodyPr/>
          <a:lstStyle/>
          <a:p>
            <a:pPr>
              <a:defRPr/>
            </a:pPr>
            <a:r>
              <a:rPr lang="en-US" smtClean="0"/>
              <a:t>1/15/2021</a:t>
            </a:r>
            <a:endParaRPr lang="en-US" dirty="0"/>
          </a:p>
        </p:txBody>
      </p:sp>
      <p:sp>
        <p:nvSpPr>
          <p:cNvPr id="7" name="Footer Placeholder 6"/>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8" name="Slide Number Placeholder 7"/>
          <p:cNvSpPr>
            <a:spLocks noGrp="1"/>
          </p:cNvSpPr>
          <p:nvPr>
            <p:ph type="sldNum" sz="quarter" idx="12"/>
          </p:nvPr>
        </p:nvSpPr>
        <p:spPr/>
        <p:txBody>
          <a:bodyPr/>
          <a:lstStyle/>
          <a:p>
            <a:pPr>
              <a:defRPr/>
            </a:pPr>
            <a:fld id="{5A837433-97E9-4D94-B898-19FA6F4A2CA7}" type="slidenum">
              <a:rPr lang="en-US" smtClean="0"/>
              <a:pPr>
                <a:defRPr/>
              </a:pPr>
              <a:t>139</a:t>
            </a:fld>
            <a:endParaRPr lang="en-US"/>
          </a:p>
        </p:txBody>
      </p:sp>
    </p:spTree>
    <p:extLst>
      <p:ext uri="{BB962C8B-B14F-4D97-AF65-F5344CB8AC3E}">
        <p14:creationId xmlns:p14="http://schemas.microsoft.com/office/powerpoint/2010/main" val="1029728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geodetic control</a:t>
            </a:r>
            <a:endParaRPr lang="en-US" b="1" dirty="0"/>
          </a:p>
        </p:txBody>
      </p:sp>
      <p:sp>
        <p:nvSpPr>
          <p:cNvPr id="3" name="Content Placeholder 2"/>
          <p:cNvSpPr>
            <a:spLocks noGrp="1"/>
          </p:cNvSpPr>
          <p:nvPr>
            <p:ph idx="1"/>
          </p:nvPr>
        </p:nvSpPr>
        <p:spPr>
          <a:xfrm>
            <a:off x="457200" y="1600202"/>
            <a:ext cx="8229600" cy="3701141"/>
          </a:xfrm>
        </p:spPr>
        <p:txBody>
          <a:bodyPr/>
          <a:lstStyle/>
          <a:p>
            <a:r>
              <a:rPr lang="en-US" dirty="0" smtClean="0"/>
              <a:t>Despite their vastly different constructions and operations, all types of geodetic control always have a “</a:t>
            </a:r>
            <a:r>
              <a:rPr lang="en-US" i="1" dirty="0" smtClean="0">
                <a:solidFill>
                  <a:srgbClr val="FF0000"/>
                </a:solidFill>
              </a:rPr>
              <a:t>unique</a:t>
            </a:r>
            <a:r>
              <a:rPr lang="en-US" i="1" dirty="0">
                <a:solidFill>
                  <a:srgbClr val="FF0000"/>
                </a:solidFill>
              </a:rPr>
              <a:t>, physical, zero-dimensional </a:t>
            </a:r>
            <a:r>
              <a:rPr lang="en-US" i="1" dirty="0" smtClean="0">
                <a:solidFill>
                  <a:srgbClr val="FF0000"/>
                </a:solidFill>
              </a:rPr>
              <a:t>point</a:t>
            </a:r>
            <a:r>
              <a:rPr lang="en-US" i="1" dirty="0" smtClean="0"/>
              <a:t>*</a:t>
            </a:r>
            <a:r>
              <a:rPr lang="en-US" dirty="0" smtClean="0"/>
              <a:t>” as an element.</a:t>
            </a:r>
          </a:p>
          <a:p>
            <a:pPr lvl="1"/>
            <a:r>
              <a:rPr lang="en-US" dirty="0" smtClean="0"/>
              <a:t>With a coordinate</a:t>
            </a:r>
          </a:p>
          <a:p>
            <a:pPr lvl="2"/>
            <a:r>
              <a:rPr lang="en-US" dirty="0" smtClean="0"/>
              <a:t>Sometimes with, sometimes without, an associated time</a:t>
            </a:r>
            <a:endParaRPr lang="en-US" dirty="0"/>
          </a:p>
        </p:txBody>
      </p:sp>
      <p:sp>
        <p:nvSpPr>
          <p:cNvPr id="7" name="TextBox 6"/>
          <p:cNvSpPr txBox="1"/>
          <p:nvPr/>
        </p:nvSpPr>
        <p:spPr>
          <a:xfrm>
            <a:off x="566057" y="5649686"/>
            <a:ext cx="7420749" cy="369332"/>
          </a:xfrm>
          <a:prstGeom prst="rect">
            <a:avLst/>
          </a:prstGeom>
          <a:noFill/>
        </p:spPr>
        <p:txBody>
          <a:bodyPr wrap="none" rtlCol="0">
            <a:spAutoFit/>
          </a:bodyPr>
          <a:lstStyle/>
          <a:p>
            <a:r>
              <a:rPr lang="en-US" dirty="0" smtClean="0">
                <a:latin typeface="Times New Roman" panose="02020603050405020304" pitchFamily="18" charset="0"/>
              </a:rPr>
              <a:t>* From Euclid’s Elements (ca ~300 BCE):  “A point is that which has no part”</a:t>
            </a:r>
            <a:endParaRPr lang="en-US" dirty="0">
              <a:latin typeface="Times New Roman" panose="02020603050405020304" pitchFamily="18" charset="0"/>
            </a:endParaRP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14</a:t>
            </a:fld>
            <a:endParaRPr lang="en-US" altLang="en-US"/>
          </a:p>
        </p:txBody>
      </p:sp>
    </p:spTree>
    <p:extLst>
      <p:ext uri="{BB962C8B-B14F-4D97-AF65-F5344CB8AC3E}">
        <p14:creationId xmlns:p14="http://schemas.microsoft.com/office/powerpoint/2010/main" val="254440227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199" y="1592578"/>
            <a:ext cx="7997602" cy="4763772"/>
          </a:xfrm>
          <a:prstGeom prst="rect">
            <a:avLst/>
          </a:prstGeom>
        </p:spPr>
      </p:pic>
      <p:sp>
        <p:nvSpPr>
          <p:cNvPr id="5" name="Title 1"/>
          <p:cNvSpPr>
            <a:spLocks noGrp="1"/>
          </p:cNvSpPr>
          <p:nvPr>
            <p:ph type="title"/>
          </p:nvPr>
        </p:nvSpPr>
        <p:spPr>
          <a:xfrm>
            <a:off x="457200" y="331788"/>
            <a:ext cx="8229600" cy="1143000"/>
          </a:xfrm>
        </p:spPr>
        <p:txBody>
          <a:bodyPr/>
          <a:lstStyle/>
          <a:p>
            <a:r>
              <a:rPr lang="en-US" sz="4000" b="1" dirty="0" smtClean="0"/>
              <a:t>IFVM2022 Velocities – CATRF2022/CONUS</a:t>
            </a:r>
            <a:endParaRPr lang="en-US" sz="4000" b="1" dirty="0"/>
          </a:p>
        </p:txBody>
      </p:sp>
      <p:sp>
        <p:nvSpPr>
          <p:cNvPr id="6" name="Date Placeholder 5"/>
          <p:cNvSpPr>
            <a:spLocks noGrp="1"/>
          </p:cNvSpPr>
          <p:nvPr>
            <p:ph type="dt" sz="half" idx="10"/>
          </p:nvPr>
        </p:nvSpPr>
        <p:spPr/>
        <p:txBody>
          <a:bodyPr/>
          <a:lstStyle/>
          <a:p>
            <a:pPr>
              <a:defRPr/>
            </a:pPr>
            <a:r>
              <a:rPr lang="en-US" smtClean="0"/>
              <a:t>1/15/2021</a:t>
            </a:r>
            <a:endParaRPr lang="en-US" dirty="0"/>
          </a:p>
        </p:txBody>
      </p:sp>
      <p:sp>
        <p:nvSpPr>
          <p:cNvPr id="7" name="Footer Placeholder 6"/>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8" name="Slide Number Placeholder 7"/>
          <p:cNvSpPr>
            <a:spLocks noGrp="1"/>
          </p:cNvSpPr>
          <p:nvPr>
            <p:ph type="sldNum" sz="quarter" idx="12"/>
          </p:nvPr>
        </p:nvSpPr>
        <p:spPr/>
        <p:txBody>
          <a:bodyPr/>
          <a:lstStyle/>
          <a:p>
            <a:pPr>
              <a:defRPr/>
            </a:pPr>
            <a:fld id="{5A837433-97E9-4D94-B898-19FA6F4A2CA7}" type="slidenum">
              <a:rPr lang="en-US" smtClean="0"/>
              <a:pPr>
                <a:defRPr/>
              </a:pPr>
              <a:t>140</a:t>
            </a:fld>
            <a:endParaRPr lang="en-US"/>
          </a:p>
        </p:txBody>
      </p:sp>
    </p:spTree>
    <p:extLst>
      <p:ext uri="{BB962C8B-B14F-4D97-AF65-F5344CB8AC3E}">
        <p14:creationId xmlns:p14="http://schemas.microsoft.com/office/powerpoint/2010/main" val="142314238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199" y="1600200"/>
            <a:ext cx="7997602" cy="4763772"/>
          </a:xfrm>
          <a:prstGeom prst="rect">
            <a:avLst/>
          </a:prstGeom>
        </p:spPr>
      </p:pic>
      <p:sp>
        <p:nvSpPr>
          <p:cNvPr id="5" name="Title 1"/>
          <p:cNvSpPr>
            <a:spLocks noGrp="1"/>
          </p:cNvSpPr>
          <p:nvPr>
            <p:ph type="title"/>
          </p:nvPr>
        </p:nvSpPr>
        <p:spPr>
          <a:xfrm>
            <a:off x="457200" y="365070"/>
            <a:ext cx="8229600" cy="1143000"/>
          </a:xfrm>
        </p:spPr>
        <p:txBody>
          <a:bodyPr/>
          <a:lstStyle/>
          <a:p>
            <a:r>
              <a:rPr lang="en-US" sz="4000" b="1" dirty="0" smtClean="0"/>
              <a:t>IFVM2022 Velocities – MATRF2022/CONUS</a:t>
            </a:r>
            <a:endParaRPr lang="en-US" sz="4000" b="1" dirty="0"/>
          </a:p>
        </p:txBody>
      </p:sp>
      <p:sp>
        <p:nvSpPr>
          <p:cNvPr id="6" name="Date Placeholder 5"/>
          <p:cNvSpPr>
            <a:spLocks noGrp="1"/>
          </p:cNvSpPr>
          <p:nvPr>
            <p:ph type="dt" sz="half" idx="10"/>
          </p:nvPr>
        </p:nvSpPr>
        <p:spPr/>
        <p:txBody>
          <a:bodyPr/>
          <a:lstStyle/>
          <a:p>
            <a:pPr>
              <a:defRPr/>
            </a:pPr>
            <a:r>
              <a:rPr lang="en-US" smtClean="0"/>
              <a:t>1/15/2021</a:t>
            </a:r>
            <a:endParaRPr lang="en-US" dirty="0"/>
          </a:p>
        </p:txBody>
      </p:sp>
      <p:sp>
        <p:nvSpPr>
          <p:cNvPr id="7" name="Footer Placeholder 6"/>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8" name="Slide Number Placeholder 7"/>
          <p:cNvSpPr>
            <a:spLocks noGrp="1"/>
          </p:cNvSpPr>
          <p:nvPr>
            <p:ph type="sldNum" sz="quarter" idx="12"/>
          </p:nvPr>
        </p:nvSpPr>
        <p:spPr/>
        <p:txBody>
          <a:bodyPr/>
          <a:lstStyle/>
          <a:p>
            <a:pPr>
              <a:defRPr/>
            </a:pPr>
            <a:fld id="{5A837433-97E9-4D94-B898-19FA6F4A2CA7}" type="slidenum">
              <a:rPr lang="en-US" smtClean="0"/>
              <a:pPr>
                <a:defRPr/>
              </a:pPr>
              <a:t>141</a:t>
            </a:fld>
            <a:endParaRPr lang="en-US"/>
          </a:p>
        </p:txBody>
      </p:sp>
    </p:spTree>
    <p:extLst>
      <p:ext uri="{BB962C8B-B14F-4D97-AF65-F5344CB8AC3E}">
        <p14:creationId xmlns:p14="http://schemas.microsoft.com/office/powerpoint/2010/main" val="278322408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Geometric Frames</a:t>
            </a:r>
            <a:endParaRPr lang="en-US" b="1" dirty="0">
              <a:solidFill>
                <a:srgbClr val="FF0000"/>
              </a:solidFill>
            </a:endParaRPr>
          </a:p>
        </p:txBody>
      </p:sp>
      <p:sp>
        <p:nvSpPr>
          <p:cNvPr id="3" name="Content Placeholder 2"/>
          <p:cNvSpPr>
            <a:spLocks noGrp="1"/>
          </p:cNvSpPr>
          <p:nvPr>
            <p:ph idx="1"/>
          </p:nvPr>
        </p:nvSpPr>
        <p:spPr/>
        <p:txBody>
          <a:bodyPr/>
          <a:lstStyle/>
          <a:p>
            <a:r>
              <a:rPr lang="en-US" sz="2800" dirty="0" smtClean="0"/>
              <a:t>Five frames</a:t>
            </a:r>
          </a:p>
          <a:p>
            <a:pPr lvl="1"/>
            <a:r>
              <a:rPr lang="en-US" sz="2400" dirty="0" smtClean="0"/>
              <a:t>ITRF: If you can accept annual change in latitude/longitude</a:t>
            </a:r>
          </a:p>
          <a:p>
            <a:pPr lvl="1"/>
            <a:r>
              <a:rPr lang="en-US" sz="2400" dirty="0" smtClean="0"/>
              <a:t>N/P/C/MATRF2022 if you cannot</a:t>
            </a:r>
          </a:p>
          <a:p>
            <a:pPr lvl="1"/>
            <a:r>
              <a:rPr lang="en-US" sz="2400" dirty="0" smtClean="0"/>
              <a:t>All geocentric </a:t>
            </a:r>
          </a:p>
          <a:p>
            <a:r>
              <a:rPr lang="en-US" sz="2800" dirty="0" smtClean="0"/>
              <a:t>EPP2022 connects all five frames</a:t>
            </a:r>
          </a:p>
          <a:p>
            <a:r>
              <a:rPr lang="en-US" sz="2800" dirty="0" smtClean="0"/>
              <a:t>IFVM2022 connects epochs within each frame</a:t>
            </a:r>
          </a:p>
          <a:p>
            <a:r>
              <a:rPr lang="en-US" sz="2800" dirty="0" smtClean="0"/>
              <a:t>Ellipsoid heights will always reflect uplift/subsidence</a:t>
            </a:r>
          </a:p>
          <a:p>
            <a:endParaRPr lang="en-US" sz="2800" dirty="0" smtClean="0"/>
          </a:p>
          <a:p>
            <a:endParaRPr lang="en-US" sz="2800"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142</a:t>
            </a:fld>
            <a:endParaRPr lang="en-US"/>
          </a:p>
        </p:txBody>
      </p:sp>
      <p:pic>
        <p:nvPicPr>
          <p:cNvPr id="7" name="Picture 6"/>
          <p:cNvPicPr>
            <a:picLocks noChangeAspect="1"/>
          </p:cNvPicPr>
          <p:nvPr/>
        </p:nvPicPr>
        <p:blipFill>
          <a:blip r:embed="rId2"/>
          <a:stretch>
            <a:fillRect/>
          </a:stretch>
        </p:blipFill>
        <p:spPr>
          <a:xfrm>
            <a:off x="0" y="691466"/>
            <a:ext cx="1393251" cy="678549"/>
          </a:xfrm>
          <a:prstGeom prst="rect">
            <a:avLst/>
          </a:prstGeom>
        </p:spPr>
      </p:pic>
      <p:pic>
        <p:nvPicPr>
          <p:cNvPr id="11" name="Picture 10"/>
          <p:cNvPicPr>
            <a:picLocks noChangeAspect="1"/>
          </p:cNvPicPr>
          <p:nvPr/>
        </p:nvPicPr>
        <p:blipFill>
          <a:blip r:embed="rId2"/>
          <a:stretch>
            <a:fillRect/>
          </a:stretch>
        </p:blipFill>
        <p:spPr>
          <a:xfrm>
            <a:off x="7750749" y="691465"/>
            <a:ext cx="1393251" cy="678549"/>
          </a:xfrm>
          <a:prstGeom prst="rect">
            <a:avLst/>
          </a:prstGeom>
        </p:spPr>
      </p:pic>
    </p:spTree>
    <p:extLst>
      <p:ext uri="{BB962C8B-B14F-4D97-AF65-F5344CB8AC3E}">
        <p14:creationId xmlns:p14="http://schemas.microsoft.com/office/powerpoint/2010/main" val="338325175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to the New Frames</a:t>
            </a:r>
            <a:endParaRPr lang="en-US" dirty="0"/>
          </a:p>
        </p:txBody>
      </p:sp>
      <p:sp>
        <p:nvSpPr>
          <p:cNvPr id="4" name="Text Placeholder 3"/>
          <p:cNvSpPr>
            <a:spLocks noGrp="1"/>
          </p:cNvSpPr>
          <p:nvPr>
            <p:ph type="body" idx="1"/>
          </p:nvPr>
        </p:nvSpPr>
        <p:spPr/>
        <p:txBody>
          <a:bodyPr/>
          <a:lstStyle/>
          <a:p>
            <a:endParaRPr lang="en-US" dirty="0"/>
          </a:p>
        </p:txBody>
      </p: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402729D8-1644-4D0C-9B5E-42A347FE2C29}" type="slidenum">
              <a:rPr lang="en-US" altLang="en-US" smtClean="0"/>
              <a:pPr/>
              <a:t>143</a:t>
            </a:fld>
            <a:endParaRPr lang="en-US" altLang="en-US"/>
          </a:p>
        </p:txBody>
      </p:sp>
    </p:spTree>
    <p:extLst>
      <p:ext uri="{BB962C8B-B14F-4D97-AF65-F5344CB8AC3E}">
        <p14:creationId xmlns:p14="http://schemas.microsoft.com/office/powerpoint/2010/main" val="65869933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039801" y="2898462"/>
            <a:ext cx="1723199" cy="167641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5881" t="8519" r="15632" b="14407"/>
          <a:stretch/>
        </p:blipFill>
        <p:spPr>
          <a:xfrm>
            <a:off x="6989320" y="1464165"/>
            <a:ext cx="1236518" cy="1222124"/>
          </a:xfrm>
          <a:prstGeom prst="rect">
            <a:avLst/>
          </a:prstGeom>
        </p:spPr>
      </p:pic>
      <p:sp>
        <p:nvSpPr>
          <p:cNvPr id="2" name="Title 1"/>
          <p:cNvSpPr>
            <a:spLocks noGrp="1"/>
          </p:cNvSpPr>
          <p:nvPr>
            <p:ph type="title"/>
          </p:nvPr>
        </p:nvSpPr>
        <p:spPr/>
        <p:txBody>
          <a:bodyPr/>
          <a:lstStyle/>
          <a:p>
            <a:r>
              <a:rPr lang="en-US" sz="4000" b="1" dirty="0" smtClean="0"/>
              <a:t>What “Access” to the NSRS Means</a:t>
            </a:r>
            <a:endParaRPr lang="en-US" sz="4000" b="1" dirty="0"/>
          </a:p>
        </p:txBody>
      </p:sp>
      <p:sp>
        <p:nvSpPr>
          <p:cNvPr id="3" name="Content Placeholder 2"/>
          <p:cNvSpPr>
            <a:spLocks noGrp="1"/>
          </p:cNvSpPr>
          <p:nvPr>
            <p:ph idx="1"/>
          </p:nvPr>
        </p:nvSpPr>
        <p:spPr>
          <a:xfrm>
            <a:off x="338684" y="1420212"/>
            <a:ext cx="6824116" cy="4323197"/>
          </a:xfrm>
        </p:spPr>
        <p:txBody>
          <a:bodyPr/>
          <a:lstStyle/>
          <a:p>
            <a:pPr marL="0" indent="0">
              <a:buNone/>
            </a:pPr>
            <a:r>
              <a:rPr lang="en-US" sz="2800" dirty="0" smtClean="0"/>
              <a:t>Until 1980, NGS offered “passive control”</a:t>
            </a:r>
          </a:p>
          <a:p>
            <a:pPr lvl="1"/>
            <a:r>
              <a:rPr lang="en-US" sz="2400" dirty="0" smtClean="0"/>
              <a:t>And one definitive coordinate set for each one</a:t>
            </a:r>
          </a:p>
          <a:p>
            <a:pPr lvl="2"/>
            <a:r>
              <a:rPr lang="en-US" dirty="0" smtClean="0"/>
              <a:t>1.6 M marks</a:t>
            </a:r>
          </a:p>
          <a:p>
            <a:pPr marL="0" indent="0">
              <a:buNone/>
            </a:pPr>
            <a:r>
              <a:rPr lang="en-US" sz="2800" dirty="0" smtClean="0"/>
              <a:t>More recently, NGS provides data and coordinate functions with NOAA CORS Network (most were not installed by NGS)</a:t>
            </a:r>
          </a:p>
          <a:p>
            <a:pPr lvl="1"/>
            <a:r>
              <a:rPr lang="en-US" sz="2200" dirty="0" smtClean="0"/>
              <a:t>And one definitive coordinate function for each one</a:t>
            </a:r>
          </a:p>
          <a:p>
            <a:pPr lvl="2"/>
            <a:r>
              <a:rPr lang="en-US" sz="2200" dirty="0" smtClean="0"/>
              <a:t>And the software (PAGES / OPUS) to differentially position your GPS receiver to each station</a:t>
            </a:r>
          </a:p>
          <a:p>
            <a:pPr lvl="3"/>
            <a:r>
              <a:rPr lang="en-US" sz="2200" dirty="0" smtClean="0"/>
              <a:t>2000+ stations currently</a:t>
            </a:r>
          </a:p>
          <a:p>
            <a:pPr lvl="1"/>
            <a:endParaRPr lang="en-US" sz="24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876453" y="3083100"/>
            <a:ext cx="1477106" cy="1107830"/>
          </a:xfrm>
          <a:prstGeom prst="rect">
            <a:avLst/>
          </a:prstGeom>
        </p:spPr>
      </p:pic>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144</a:t>
            </a:fld>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Tree>
    <p:extLst>
      <p:ext uri="{BB962C8B-B14F-4D97-AF65-F5344CB8AC3E}">
        <p14:creationId xmlns:p14="http://schemas.microsoft.com/office/powerpoint/2010/main" val="324479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143000"/>
          </a:xfrm>
        </p:spPr>
        <p:txBody>
          <a:bodyPr/>
          <a:lstStyle/>
          <a:p>
            <a:r>
              <a:rPr lang="en-US" sz="4000" b="1" dirty="0" smtClean="0"/>
              <a:t>What “Access” to the NSRS Will Mean</a:t>
            </a:r>
            <a:endParaRPr lang="en-US" sz="4000" b="1" dirty="0"/>
          </a:p>
        </p:txBody>
      </p:sp>
      <p:sp>
        <p:nvSpPr>
          <p:cNvPr id="3" name="Content Placeholder 2"/>
          <p:cNvSpPr>
            <a:spLocks noGrp="1"/>
          </p:cNvSpPr>
          <p:nvPr>
            <p:ph idx="1"/>
          </p:nvPr>
        </p:nvSpPr>
        <p:spPr>
          <a:xfrm>
            <a:off x="377650" y="1400815"/>
            <a:ext cx="8229600" cy="4525963"/>
          </a:xfrm>
        </p:spPr>
        <p:txBody>
          <a:bodyPr/>
          <a:lstStyle/>
          <a:p>
            <a:r>
              <a:rPr lang="en-US" dirty="0" smtClean="0"/>
              <a:t>Very similar </a:t>
            </a:r>
            <a:r>
              <a:rPr lang="en-US" i="1" dirty="0" smtClean="0"/>
              <a:t>philosophically</a:t>
            </a:r>
            <a:r>
              <a:rPr lang="en-US" dirty="0" smtClean="0"/>
              <a:t>:</a:t>
            </a:r>
          </a:p>
          <a:p>
            <a:pPr lvl="1"/>
            <a:r>
              <a:rPr lang="en-US" dirty="0" smtClean="0"/>
              <a:t>The NSRS remains “geodetic control” for you to “access”</a:t>
            </a:r>
          </a:p>
          <a:p>
            <a:pPr lvl="2"/>
            <a:r>
              <a:rPr lang="en-US" dirty="0" smtClean="0"/>
              <a:t>Geospatial information and metadata about various points</a:t>
            </a:r>
          </a:p>
          <a:p>
            <a:pPr lvl="2"/>
            <a:r>
              <a:rPr lang="en-US" dirty="0" smtClean="0"/>
              <a:t>Passive control will exist…we aren’t getting out bulldozers and shovels</a:t>
            </a:r>
          </a:p>
          <a:p>
            <a:pPr lvl="3"/>
            <a:r>
              <a:rPr lang="en-US" sz="2400" dirty="0" smtClean="0"/>
              <a:t>But gone are the days of getting “the coordinate” on a point from a “datasheet”</a:t>
            </a:r>
          </a:p>
          <a:p>
            <a:pPr lvl="1"/>
            <a:endParaRPr lang="en-US"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145</a:t>
            </a:fld>
            <a:endParaRPr lang="en-US" altLang="en-US"/>
          </a:p>
        </p:txBody>
      </p:sp>
    </p:spTree>
    <p:extLst>
      <p:ext uri="{BB962C8B-B14F-4D97-AF65-F5344CB8AC3E}">
        <p14:creationId xmlns:p14="http://schemas.microsoft.com/office/powerpoint/2010/main" val="382044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What “Access” to the NSRS Will Mean</a:t>
            </a:r>
            <a:endParaRPr lang="en-US" sz="4000" b="1" dirty="0"/>
          </a:p>
        </p:txBody>
      </p:sp>
      <p:sp>
        <p:nvSpPr>
          <p:cNvPr id="3" name="Content Placeholder 2"/>
          <p:cNvSpPr>
            <a:spLocks noGrp="1"/>
          </p:cNvSpPr>
          <p:nvPr>
            <p:ph idx="1"/>
          </p:nvPr>
        </p:nvSpPr>
        <p:spPr>
          <a:xfrm>
            <a:off x="386863" y="1296984"/>
            <a:ext cx="8546123" cy="4525963"/>
          </a:xfrm>
        </p:spPr>
        <p:txBody>
          <a:bodyPr/>
          <a:lstStyle/>
          <a:p>
            <a:r>
              <a:rPr lang="en-US" dirty="0" smtClean="0"/>
              <a:t>Very different </a:t>
            </a:r>
            <a:r>
              <a:rPr lang="en-US" i="1" dirty="0" smtClean="0"/>
              <a:t>practically</a:t>
            </a:r>
          </a:p>
          <a:p>
            <a:pPr lvl="1"/>
            <a:r>
              <a:rPr lang="en-US" dirty="0" smtClean="0"/>
              <a:t>Information: from the </a:t>
            </a:r>
            <a:r>
              <a:rPr lang="en-US" b="1" dirty="0" smtClean="0"/>
              <a:t>Data Delivery System</a:t>
            </a:r>
          </a:p>
          <a:p>
            <a:pPr lvl="2"/>
            <a:r>
              <a:rPr lang="en-US" sz="2000" dirty="0"/>
              <a:t>Graphics (pictures, graphs, maps</a:t>
            </a:r>
            <a:r>
              <a:rPr lang="en-US" sz="2000" dirty="0" smtClean="0"/>
              <a:t>)</a:t>
            </a:r>
            <a:endParaRPr lang="en-US" sz="2000" b="1" dirty="0" smtClean="0"/>
          </a:p>
          <a:p>
            <a:pPr lvl="1"/>
            <a:r>
              <a:rPr lang="en-US" dirty="0" smtClean="0"/>
              <a:t>Computations:  </a:t>
            </a:r>
            <a:r>
              <a:rPr lang="en-US" b="1" dirty="0" smtClean="0"/>
              <a:t>OPUS</a:t>
            </a:r>
          </a:p>
          <a:p>
            <a:pPr lvl="2"/>
            <a:r>
              <a:rPr lang="en-US" sz="2000" dirty="0" smtClean="0"/>
              <a:t>Do-it-all (mark reporting, positioning, adjustments, </a:t>
            </a:r>
            <a:r>
              <a:rPr lang="en-US" sz="2000" dirty="0" err="1" smtClean="0"/>
              <a:t>etc</a:t>
            </a:r>
            <a:r>
              <a:rPr lang="en-US" sz="2000" dirty="0" smtClean="0"/>
              <a:t>)</a:t>
            </a:r>
          </a:p>
          <a:p>
            <a:pPr lvl="1"/>
            <a:r>
              <a:rPr lang="en-US" dirty="0" smtClean="0"/>
              <a:t>Heavy emphasis on using GNSS to get to the NSRS</a:t>
            </a:r>
          </a:p>
          <a:p>
            <a:pPr lvl="2"/>
            <a:r>
              <a:rPr lang="en-US" sz="2000" dirty="0" smtClean="0"/>
              <a:t>All constellations will be supported</a:t>
            </a:r>
          </a:p>
          <a:p>
            <a:pPr lvl="2"/>
            <a:r>
              <a:rPr lang="en-US" sz="2000" dirty="0" smtClean="0"/>
              <a:t>Real time helpful CORS information (data availability &amp; quality)</a:t>
            </a:r>
          </a:p>
          <a:p>
            <a:pPr lvl="2"/>
            <a:r>
              <a:rPr lang="en-US" sz="2000" dirty="0" smtClean="0"/>
              <a:t>Use new GNSS</a:t>
            </a:r>
          </a:p>
          <a:p>
            <a:pPr lvl="3"/>
            <a:r>
              <a:rPr lang="en-US" dirty="0" smtClean="0"/>
              <a:t>Or, maybe, some “trusted” passive control</a:t>
            </a:r>
          </a:p>
          <a:p>
            <a:pPr lvl="3"/>
            <a:r>
              <a:rPr lang="en-US" dirty="0" smtClean="0"/>
              <a:t>Otherwise, your preliminary coordinates may say “not NSRS coordinates”</a:t>
            </a: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146</a:t>
            </a:fld>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Tree>
    <p:extLst>
      <p:ext uri="{BB962C8B-B14F-4D97-AF65-F5344CB8AC3E}">
        <p14:creationId xmlns:p14="http://schemas.microsoft.com/office/powerpoint/2010/main" val="131653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Multi-GNSS</a:t>
            </a:r>
            <a:endParaRPr lang="en-US" sz="4000" b="1" dirty="0">
              <a:solidFill>
                <a:srgbClr val="FF0000"/>
              </a:solidFill>
            </a:endParaRPr>
          </a:p>
        </p:txBody>
      </p:sp>
      <p:sp>
        <p:nvSpPr>
          <p:cNvPr id="3" name="Content Placeholder 2"/>
          <p:cNvSpPr>
            <a:spLocks noGrp="1"/>
          </p:cNvSpPr>
          <p:nvPr>
            <p:ph idx="1"/>
          </p:nvPr>
        </p:nvSpPr>
        <p:spPr>
          <a:xfrm>
            <a:off x="377707" y="1459089"/>
            <a:ext cx="6911975" cy="4525963"/>
          </a:xfrm>
        </p:spPr>
        <p:txBody>
          <a:bodyPr/>
          <a:lstStyle/>
          <a:p>
            <a:r>
              <a:rPr lang="en-US" sz="2800" dirty="0" smtClean="0"/>
              <a:t>Currently, NGS only processes GPS data</a:t>
            </a:r>
          </a:p>
          <a:p>
            <a:r>
              <a:rPr lang="en-US" sz="2800" dirty="0" smtClean="0"/>
              <a:t>Program for the Adjustment of Ephemerides (PAGES) software is being replace with multi-GNSS capable software called M-PAGES</a:t>
            </a:r>
          </a:p>
          <a:p>
            <a:r>
              <a:rPr lang="en-US" sz="2800" dirty="0" smtClean="0"/>
              <a:t>Multi-GNSS capability expected in OPUS in 2022</a:t>
            </a:r>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147</a:t>
            </a:fld>
            <a:endParaRPr lang="en-US"/>
          </a:p>
        </p:txBody>
      </p:sp>
      <p:pic>
        <p:nvPicPr>
          <p:cNvPr id="7" name="Picture 4" descr="gps_s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3000" y="686714"/>
            <a:ext cx="816015" cy="90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galileo_satellite_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9840" y="3201255"/>
            <a:ext cx="1245043" cy="88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GLONA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3550" y="1981845"/>
            <a:ext cx="1092026" cy="84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7090883" y="2793589"/>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anose="05050102010706020507" pitchFamily="18" charset="2"/>
              </a:defRPr>
            </a:lvl1pPr>
            <a:lvl2pPr marL="742950" indent="-285750" eaLnBrk="0" hangingPunct="0">
              <a:defRPr>
                <a:solidFill>
                  <a:schemeClr val="tx1"/>
                </a:solidFill>
                <a:latin typeface="Symbol" panose="05050102010706020507" pitchFamily="18" charset="2"/>
              </a:defRPr>
            </a:lvl2pPr>
            <a:lvl3pPr marL="1143000" indent="-228600" eaLnBrk="0" hangingPunct="0">
              <a:defRPr>
                <a:solidFill>
                  <a:schemeClr val="tx1"/>
                </a:solidFill>
                <a:latin typeface="Symbol" panose="05050102010706020507" pitchFamily="18" charset="2"/>
              </a:defRPr>
            </a:lvl3pPr>
            <a:lvl4pPr marL="1600200" indent="-228600" eaLnBrk="0" hangingPunct="0">
              <a:defRPr>
                <a:solidFill>
                  <a:schemeClr val="tx1"/>
                </a:solidFill>
                <a:latin typeface="Symbol" panose="05050102010706020507" pitchFamily="18" charset="2"/>
              </a:defRPr>
            </a:lvl4pPr>
            <a:lvl5pPr marL="2057400" indent="-228600" eaLnBrk="0" hangingPunct="0">
              <a:defRPr>
                <a:solidFill>
                  <a:schemeClr val="tx1"/>
                </a:solidFill>
                <a:latin typeface="Symbol" panose="05050102010706020507" pitchFamily="18" charset="2"/>
              </a:defRPr>
            </a:lvl5pPr>
            <a:lvl6pPr marL="2514600" indent="-228600" eaLnBrk="0" fontAlgn="base" hangingPunct="0">
              <a:spcBef>
                <a:spcPct val="0"/>
              </a:spcBef>
              <a:spcAft>
                <a:spcPct val="0"/>
              </a:spcAft>
              <a:defRPr>
                <a:solidFill>
                  <a:schemeClr val="tx1"/>
                </a:solidFill>
                <a:latin typeface="Symbol" panose="05050102010706020507" pitchFamily="18" charset="2"/>
              </a:defRPr>
            </a:lvl6pPr>
            <a:lvl7pPr marL="2971800" indent="-228600" eaLnBrk="0" fontAlgn="base" hangingPunct="0">
              <a:spcBef>
                <a:spcPct val="0"/>
              </a:spcBef>
              <a:spcAft>
                <a:spcPct val="0"/>
              </a:spcAft>
              <a:defRPr>
                <a:solidFill>
                  <a:schemeClr val="tx1"/>
                </a:solidFill>
                <a:latin typeface="Symbol" panose="05050102010706020507" pitchFamily="18" charset="2"/>
              </a:defRPr>
            </a:lvl7pPr>
            <a:lvl8pPr marL="3429000" indent="-228600" eaLnBrk="0" fontAlgn="base" hangingPunct="0">
              <a:spcBef>
                <a:spcPct val="0"/>
              </a:spcBef>
              <a:spcAft>
                <a:spcPct val="0"/>
              </a:spcAft>
              <a:defRPr>
                <a:solidFill>
                  <a:schemeClr val="tx1"/>
                </a:solidFill>
                <a:latin typeface="Symbol" panose="05050102010706020507" pitchFamily="18" charset="2"/>
              </a:defRPr>
            </a:lvl8pPr>
            <a:lvl9pPr marL="3886200" indent="-228600" eaLnBrk="0" fontAlgn="base" hangingPunct="0">
              <a:spcBef>
                <a:spcPct val="0"/>
              </a:spcBef>
              <a:spcAft>
                <a:spcPct val="0"/>
              </a:spcAft>
              <a:defRPr>
                <a:solidFill>
                  <a:schemeClr val="tx1"/>
                </a:solidFill>
                <a:latin typeface="Symbol" panose="05050102010706020507" pitchFamily="18" charset="2"/>
              </a:defRPr>
            </a:lvl9pPr>
          </a:lstStyle>
          <a:p>
            <a:r>
              <a:rPr lang="en-US" altLang="en-US" sz="1400" b="1" dirty="0">
                <a:solidFill>
                  <a:srgbClr val="333399"/>
                </a:solidFill>
                <a:latin typeface="Tahoma" panose="020B0604030504040204" pitchFamily="34" charset="0"/>
              </a:rPr>
              <a:t>Russia - GLONASS</a:t>
            </a:r>
          </a:p>
        </p:txBody>
      </p:sp>
      <p:sp>
        <p:nvSpPr>
          <p:cNvPr id="11" name="Text Box 8"/>
          <p:cNvSpPr txBox="1">
            <a:spLocks noChangeArrowheads="1"/>
          </p:cNvSpPr>
          <p:nvPr/>
        </p:nvSpPr>
        <p:spPr bwMode="auto">
          <a:xfrm>
            <a:off x="7413671" y="1601117"/>
            <a:ext cx="971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anose="05050102010706020507" pitchFamily="18" charset="2"/>
              </a:defRPr>
            </a:lvl1pPr>
            <a:lvl2pPr marL="742950" indent="-285750" eaLnBrk="0" hangingPunct="0">
              <a:defRPr>
                <a:solidFill>
                  <a:schemeClr val="tx1"/>
                </a:solidFill>
                <a:latin typeface="Symbol" panose="05050102010706020507" pitchFamily="18" charset="2"/>
              </a:defRPr>
            </a:lvl2pPr>
            <a:lvl3pPr marL="1143000" indent="-228600" eaLnBrk="0" hangingPunct="0">
              <a:defRPr>
                <a:solidFill>
                  <a:schemeClr val="tx1"/>
                </a:solidFill>
                <a:latin typeface="Symbol" panose="05050102010706020507" pitchFamily="18" charset="2"/>
              </a:defRPr>
            </a:lvl3pPr>
            <a:lvl4pPr marL="1600200" indent="-228600" eaLnBrk="0" hangingPunct="0">
              <a:defRPr>
                <a:solidFill>
                  <a:schemeClr val="tx1"/>
                </a:solidFill>
                <a:latin typeface="Symbol" panose="05050102010706020507" pitchFamily="18" charset="2"/>
              </a:defRPr>
            </a:lvl4pPr>
            <a:lvl5pPr marL="2057400" indent="-228600" eaLnBrk="0" hangingPunct="0">
              <a:defRPr>
                <a:solidFill>
                  <a:schemeClr val="tx1"/>
                </a:solidFill>
                <a:latin typeface="Symbol" panose="05050102010706020507" pitchFamily="18" charset="2"/>
              </a:defRPr>
            </a:lvl5pPr>
            <a:lvl6pPr marL="2514600" indent="-228600" eaLnBrk="0" fontAlgn="base" hangingPunct="0">
              <a:spcBef>
                <a:spcPct val="0"/>
              </a:spcBef>
              <a:spcAft>
                <a:spcPct val="0"/>
              </a:spcAft>
              <a:defRPr>
                <a:solidFill>
                  <a:schemeClr val="tx1"/>
                </a:solidFill>
                <a:latin typeface="Symbol" panose="05050102010706020507" pitchFamily="18" charset="2"/>
              </a:defRPr>
            </a:lvl6pPr>
            <a:lvl7pPr marL="2971800" indent="-228600" eaLnBrk="0" fontAlgn="base" hangingPunct="0">
              <a:spcBef>
                <a:spcPct val="0"/>
              </a:spcBef>
              <a:spcAft>
                <a:spcPct val="0"/>
              </a:spcAft>
              <a:defRPr>
                <a:solidFill>
                  <a:schemeClr val="tx1"/>
                </a:solidFill>
                <a:latin typeface="Symbol" panose="05050102010706020507" pitchFamily="18" charset="2"/>
              </a:defRPr>
            </a:lvl7pPr>
            <a:lvl8pPr marL="3429000" indent="-228600" eaLnBrk="0" fontAlgn="base" hangingPunct="0">
              <a:spcBef>
                <a:spcPct val="0"/>
              </a:spcBef>
              <a:spcAft>
                <a:spcPct val="0"/>
              </a:spcAft>
              <a:defRPr>
                <a:solidFill>
                  <a:schemeClr val="tx1"/>
                </a:solidFill>
                <a:latin typeface="Symbol" panose="05050102010706020507" pitchFamily="18" charset="2"/>
              </a:defRPr>
            </a:lvl8pPr>
            <a:lvl9pPr marL="3886200" indent="-228600" eaLnBrk="0" fontAlgn="base" hangingPunct="0">
              <a:spcBef>
                <a:spcPct val="0"/>
              </a:spcBef>
              <a:spcAft>
                <a:spcPct val="0"/>
              </a:spcAft>
              <a:defRPr>
                <a:solidFill>
                  <a:schemeClr val="tx1"/>
                </a:solidFill>
                <a:latin typeface="Symbol" panose="05050102010706020507" pitchFamily="18" charset="2"/>
              </a:defRPr>
            </a:lvl9pPr>
          </a:lstStyle>
          <a:p>
            <a:r>
              <a:rPr lang="en-US" altLang="en-US" sz="1400" b="1" dirty="0">
                <a:solidFill>
                  <a:srgbClr val="333399"/>
                </a:solidFill>
                <a:latin typeface="Tahoma" panose="020B0604030504040204" pitchFamily="34" charset="0"/>
              </a:rPr>
              <a:t>US - GPS</a:t>
            </a:r>
          </a:p>
        </p:txBody>
      </p:sp>
      <p:sp>
        <p:nvSpPr>
          <p:cNvPr id="12" name="Text Box 9"/>
          <p:cNvSpPr txBox="1">
            <a:spLocks noChangeArrowheads="1"/>
          </p:cNvSpPr>
          <p:nvPr/>
        </p:nvSpPr>
        <p:spPr bwMode="auto">
          <a:xfrm>
            <a:off x="7341708" y="4057792"/>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anose="05050102010706020507" pitchFamily="18" charset="2"/>
              </a:defRPr>
            </a:lvl1pPr>
            <a:lvl2pPr marL="742950" indent="-285750" eaLnBrk="0" hangingPunct="0">
              <a:defRPr>
                <a:solidFill>
                  <a:schemeClr val="tx1"/>
                </a:solidFill>
                <a:latin typeface="Symbol" panose="05050102010706020507" pitchFamily="18" charset="2"/>
              </a:defRPr>
            </a:lvl2pPr>
            <a:lvl3pPr marL="1143000" indent="-228600" eaLnBrk="0" hangingPunct="0">
              <a:defRPr>
                <a:solidFill>
                  <a:schemeClr val="tx1"/>
                </a:solidFill>
                <a:latin typeface="Symbol" panose="05050102010706020507" pitchFamily="18" charset="2"/>
              </a:defRPr>
            </a:lvl3pPr>
            <a:lvl4pPr marL="1600200" indent="-228600" eaLnBrk="0" hangingPunct="0">
              <a:defRPr>
                <a:solidFill>
                  <a:schemeClr val="tx1"/>
                </a:solidFill>
                <a:latin typeface="Symbol" panose="05050102010706020507" pitchFamily="18" charset="2"/>
              </a:defRPr>
            </a:lvl4pPr>
            <a:lvl5pPr marL="2057400" indent="-228600" eaLnBrk="0" hangingPunct="0">
              <a:defRPr>
                <a:solidFill>
                  <a:schemeClr val="tx1"/>
                </a:solidFill>
                <a:latin typeface="Symbol" panose="05050102010706020507" pitchFamily="18" charset="2"/>
              </a:defRPr>
            </a:lvl5pPr>
            <a:lvl6pPr marL="2514600" indent="-228600" eaLnBrk="0" fontAlgn="base" hangingPunct="0">
              <a:spcBef>
                <a:spcPct val="0"/>
              </a:spcBef>
              <a:spcAft>
                <a:spcPct val="0"/>
              </a:spcAft>
              <a:defRPr>
                <a:solidFill>
                  <a:schemeClr val="tx1"/>
                </a:solidFill>
                <a:latin typeface="Symbol" panose="05050102010706020507" pitchFamily="18" charset="2"/>
              </a:defRPr>
            </a:lvl6pPr>
            <a:lvl7pPr marL="2971800" indent="-228600" eaLnBrk="0" fontAlgn="base" hangingPunct="0">
              <a:spcBef>
                <a:spcPct val="0"/>
              </a:spcBef>
              <a:spcAft>
                <a:spcPct val="0"/>
              </a:spcAft>
              <a:defRPr>
                <a:solidFill>
                  <a:schemeClr val="tx1"/>
                </a:solidFill>
                <a:latin typeface="Symbol" panose="05050102010706020507" pitchFamily="18" charset="2"/>
              </a:defRPr>
            </a:lvl7pPr>
            <a:lvl8pPr marL="3429000" indent="-228600" eaLnBrk="0" fontAlgn="base" hangingPunct="0">
              <a:spcBef>
                <a:spcPct val="0"/>
              </a:spcBef>
              <a:spcAft>
                <a:spcPct val="0"/>
              </a:spcAft>
              <a:defRPr>
                <a:solidFill>
                  <a:schemeClr val="tx1"/>
                </a:solidFill>
                <a:latin typeface="Symbol" panose="05050102010706020507" pitchFamily="18" charset="2"/>
              </a:defRPr>
            </a:lvl8pPr>
            <a:lvl9pPr marL="3886200" indent="-228600" eaLnBrk="0" fontAlgn="base" hangingPunct="0">
              <a:spcBef>
                <a:spcPct val="0"/>
              </a:spcBef>
              <a:spcAft>
                <a:spcPct val="0"/>
              </a:spcAft>
              <a:defRPr>
                <a:solidFill>
                  <a:schemeClr val="tx1"/>
                </a:solidFill>
                <a:latin typeface="Symbol" panose="05050102010706020507" pitchFamily="18" charset="2"/>
              </a:defRPr>
            </a:lvl9pPr>
          </a:lstStyle>
          <a:p>
            <a:r>
              <a:rPr lang="en-US" altLang="en-US" sz="1400" b="1" dirty="0">
                <a:solidFill>
                  <a:srgbClr val="333399"/>
                </a:solidFill>
                <a:latin typeface="Tahoma" panose="020B0604030504040204" pitchFamily="34" charset="0"/>
              </a:rPr>
              <a:t>EU - Galileo</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4328" y="4420210"/>
            <a:ext cx="1318110" cy="732664"/>
          </a:xfrm>
          <a:prstGeom prst="rect">
            <a:avLst/>
          </a:prstGeom>
        </p:spPr>
      </p:pic>
      <p:sp>
        <p:nvSpPr>
          <p:cNvPr id="14" name="Text Box 9"/>
          <p:cNvSpPr txBox="1">
            <a:spLocks noChangeArrowheads="1"/>
          </p:cNvSpPr>
          <p:nvPr/>
        </p:nvSpPr>
        <p:spPr bwMode="auto">
          <a:xfrm>
            <a:off x="7236089" y="5169595"/>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anose="05050102010706020507" pitchFamily="18" charset="2"/>
              </a:defRPr>
            </a:lvl1pPr>
            <a:lvl2pPr marL="742950" indent="-285750" eaLnBrk="0" hangingPunct="0">
              <a:defRPr>
                <a:solidFill>
                  <a:schemeClr val="tx1"/>
                </a:solidFill>
                <a:latin typeface="Symbol" panose="05050102010706020507" pitchFamily="18" charset="2"/>
              </a:defRPr>
            </a:lvl2pPr>
            <a:lvl3pPr marL="1143000" indent="-228600" eaLnBrk="0" hangingPunct="0">
              <a:defRPr>
                <a:solidFill>
                  <a:schemeClr val="tx1"/>
                </a:solidFill>
                <a:latin typeface="Symbol" panose="05050102010706020507" pitchFamily="18" charset="2"/>
              </a:defRPr>
            </a:lvl3pPr>
            <a:lvl4pPr marL="1600200" indent="-228600" eaLnBrk="0" hangingPunct="0">
              <a:defRPr>
                <a:solidFill>
                  <a:schemeClr val="tx1"/>
                </a:solidFill>
                <a:latin typeface="Symbol" panose="05050102010706020507" pitchFamily="18" charset="2"/>
              </a:defRPr>
            </a:lvl4pPr>
            <a:lvl5pPr marL="2057400" indent="-228600" eaLnBrk="0" hangingPunct="0">
              <a:defRPr>
                <a:solidFill>
                  <a:schemeClr val="tx1"/>
                </a:solidFill>
                <a:latin typeface="Symbol" panose="05050102010706020507" pitchFamily="18" charset="2"/>
              </a:defRPr>
            </a:lvl5pPr>
            <a:lvl6pPr marL="2514600" indent="-228600" eaLnBrk="0" fontAlgn="base" hangingPunct="0">
              <a:spcBef>
                <a:spcPct val="0"/>
              </a:spcBef>
              <a:spcAft>
                <a:spcPct val="0"/>
              </a:spcAft>
              <a:defRPr>
                <a:solidFill>
                  <a:schemeClr val="tx1"/>
                </a:solidFill>
                <a:latin typeface="Symbol" panose="05050102010706020507" pitchFamily="18" charset="2"/>
              </a:defRPr>
            </a:lvl6pPr>
            <a:lvl7pPr marL="2971800" indent="-228600" eaLnBrk="0" fontAlgn="base" hangingPunct="0">
              <a:spcBef>
                <a:spcPct val="0"/>
              </a:spcBef>
              <a:spcAft>
                <a:spcPct val="0"/>
              </a:spcAft>
              <a:defRPr>
                <a:solidFill>
                  <a:schemeClr val="tx1"/>
                </a:solidFill>
                <a:latin typeface="Symbol" panose="05050102010706020507" pitchFamily="18" charset="2"/>
              </a:defRPr>
            </a:lvl7pPr>
            <a:lvl8pPr marL="3429000" indent="-228600" eaLnBrk="0" fontAlgn="base" hangingPunct="0">
              <a:spcBef>
                <a:spcPct val="0"/>
              </a:spcBef>
              <a:spcAft>
                <a:spcPct val="0"/>
              </a:spcAft>
              <a:defRPr>
                <a:solidFill>
                  <a:schemeClr val="tx1"/>
                </a:solidFill>
                <a:latin typeface="Symbol" panose="05050102010706020507" pitchFamily="18" charset="2"/>
              </a:defRPr>
            </a:lvl8pPr>
            <a:lvl9pPr marL="3886200" indent="-228600" eaLnBrk="0" fontAlgn="base" hangingPunct="0">
              <a:spcBef>
                <a:spcPct val="0"/>
              </a:spcBef>
              <a:spcAft>
                <a:spcPct val="0"/>
              </a:spcAft>
              <a:defRPr>
                <a:solidFill>
                  <a:schemeClr val="tx1"/>
                </a:solidFill>
                <a:latin typeface="Symbol" panose="05050102010706020507" pitchFamily="18" charset="2"/>
              </a:defRPr>
            </a:lvl9pPr>
          </a:lstStyle>
          <a:p>
            <a:r>
              <a:rPr lang="en-US" altLang="en-US" sz="1400" b="1" dirty="0" smtClean="0">
                <a:solidFill>
                  <a:srgbClr val="333399"/>
                </a:solidFill>
                <a:latin typeface="Tahoma" panose="020B0604030504040204" pitchFamily="34" charset="0"/>
              </a:rPr>
              <a:t>China - </a:t>
            </a:r>
            <a:r>
              <a:rPr lang="en-US" altLang="en-US" sz="1400" b="1" dirty="0" err="1" smtClean="0">
                <a:solidFill>
                  <a:srgbClr val="333399"/>
                </a:solidFill>
                <a:latin typeface="Tahoma" panose="020B0604030504040204" pitchFamily="34" charset="0"/>
              </a:rPr>
              <a:t>Beidou</a:t>
            </a:r>
            <a:endParaRPr lang="en-US" altLang="en-US" sz="1400" b="1" dirty="0">
              <a:solidFill>
                <a:srgbClr val="333399"/>
              </a:solidFill>
              <a:latin typeface="Tahoma" panose="020B0604030504040204" pitchFamily="34" charset="0"/>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1511" y="5491116"/>
            <a:ext cx="1213371" cy="682521"/>
          </a:xfrm>
          <a:prstGeom prst="rect">
            <a:avLst/>
          </a:prstGeom>
        </p:spPr>
      </p:pic>
      <p:sp>
        <p:nvSpPr>
          <p:cNvPr id="18" name="Text Box 9"/>
          <p:cNvSpPr txBox="1">
            <a:spLocks noChangeArrowheads="1"/>
          </p:cNvSpPr>
          <p:nvPr/>
        </p:nvSpPr>
        <p:spPr bwMode="auto">
          <a:xfrm>
            <a:off x="7208096" y="6207015"/>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anose="05050102010706020507" pitchFamily="18" charset="2"/>
              </a:defRPr>
            </a:lvl1pPr>
            <a:lvl2pPr marL="742950" indent="-285750" eaLnBrk="0" hangingPunct="0">
              <a:defRPr>
                <a:solidFill>
                  <a:schemeClr val="tx1"/>
                </a:solidFill>
                <a:latin typeface="Symbol" panose="05050102010706020507" pitchFamily="18" charset="2"/>
              </a:defRPr>
            </a:lvl2pPr>
            <a:lvl3pPr marL="1143000" indent="-228600" eaLnBrk="0" hangingPunct="0">
              <a:defRPr>
                <a:solidFill>
                  <a:schemeClr val="tx1"/>
                </a:solidFill>
                <a:latin typeface="Symbol" panose="05050102010706020507" pitchFamily="18" charset="2"/>
              </a:defRPr>
            </a:lvl3pPr>
            <a:lvl4pPr marL="1600200" indent="-228600" eaLnBrk="0" hangingPunct="0">
              <a:defRPr>
                <a:solidFill>
                  <a:schemeClr val="tx1"/>
                </a:solidFill>
                <a:latin typeface="Symbol" panose="05050102010706020507" pitchFamily="18" charset="2"/>
              </a:defRPr>
            </a:lvl4pPr>
            <a:lvl5pPr marL="2057400" indent="-228600" eaLnBrk="0" hangingPunct="0">
              <a:defRPr>
                <a:solidFill>
                  <a:schemeClr val="tx1"/>
                </a:solidFill>
                <a:latin typeface="Symbol" panose="05050102010706020507" pitchFamily="18" charset="2"/>
              </a:defRPr>
            </a:lvl5pPr>
            <a:lvl6pPr marL="2514600" indent="-228600" eaLnBrk="0" fontAlgn="base" hangingPunct="0">
              <a:spcBef>
                <a:spcPct val="0"/>
              </a:spcBef>
              <a:spcAft>
                <a:spcPct val="0"/>
              </a:spcAft>
              <a:defRPr>
                <a:solidFill>
                  <a:schemeClr val="tx1"/>
                </a:solidFill>
                <a:latin typeface="Symbol" panose="05050102010706020507" pitchFamily="18" charset="2"/>
              </a:defRPr>
            </a:lvl6pPr>
            <a:lvl7pPr marL="2971800" indent="-228600" eaLnBrk="0" fontAlgn="base" hangingPunct="0">
              <a:spcBef>
                <a:spcPct val="0"/>
              </a:spcBef>
              <a:spcAft>
                <a:spcPct val="0"/>
              </a:spcAft>
              <a:defRPr>
                <a:solidFill>
                  <a:schemeClr val="tx1"/>
                </a:solidFill>
                <a:latin typeface="Symbol" panose="05050102010706020507" pitchFamily="18" charset="2"/>
              </a:defRPr>
            </a:lvl7pPr>
            <a:lvl8pPr marL="3429000" indent="-228600" eaLnBrk="0" fontAlgn="base" hangingPunct="0">
              <a:spcBef>
                <a:spcPct val="0"/>
              </a:spcBef>
              <a:spcAft>
                <a:spcPct val="0"/>
              </a:spcAft>
              <a:defRPr>
                <a:solidFill>
                  <a:schemeClr val="tx1"/>
                </a:solidFill>
                <a:latin typeface="Symbol" panose="05050102010706020507" pitchFamily="18" charset="2"/>
              </a:defRPr>
            </a:lvl8pPr>
            <a:lvl9pPr marL="3886200" indent="-228600" eaLnBrk="0" fontAlgn="base" hangingPunct="0">
              <a:spcBef>
                <a:spcPct val="0"/>
              </a:spcBef>
              <a:spcAft>
                <a:spcPct val="0"/>
              </a:spcAft>
              <a:defRPr>
                <a:solidFill>
                  <a:schemeClr val="tx1"/>
                </a:solidFill>
                <a:latin typeface="Symbol" panose="05050102010706020507" pitchFamily="18" charset="2"/>
              </a:defRPr>
            </a:lvl9pPr>
          </a:lstStyle>
          <a:p>
            <a:r>
              <a:rPr lang="en-US" altLang="en-US" sz="1400" b="1" dirty="0" smtClean="0">
                <a:solidFill>
                  <a:srgbClr val="333399"/>
                </a:solidFill>
                <a:latin typeface="Tahoma" panose="020B0604030504040204" pitchFamily="34" charset="0"/>
              </a:rPr>
              <a:t>Japan - QZSS</a:t>
            </a:r>
            <a:endParaRPr lang="en-US" altLang="en-US" sz="1400" b="1" dirty="0">
              <a:solidFill>
                <a:srgbClr val="333399"/>
              </a:solidFill>
              <a:latin typeface="Tahoma" panose="020B0604030504040204" pitchFamily="34" charset="0"/>
            </a:endParaRPr>
          </a:p>
        </p:txBody>
      </p:sp>
    </p:spTree>
    <p:extLst>
      <p:ext uri="{BB962C8B-B14F-4D97-AF65-F5344CB8AC3E}">
        <p14:creationId xmlns:p14="http://schemas.microsoft.com/office/powerpoint/2010/main" val="254987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519112"/>
            <a:ext cx="9144000" cy="857250"/>
          </a:xfrm>
        </p:spPr>
        <p:txBody>
          <a:bodyPr/>
          <a:lstStyle/>
          <a:p>
            <a:r>
              <a:rPr lang="en-US" altLang="en-US" sz="4000" b="1" dirty="0" smtClean="0"/>
              <a:t>Coming soon: RTN Vectors to </a:t>
            </a:r>
            <a:br>
              <a:rPr lang="en-US" altLang="en-US" sz="4000" b="1" dirty="0" smtClean="0"/>
            </a:br>
            <a:r>
              <a:rPr lang="en-US" altLang="en-US" sz="4000" b="1" dirty="0" smtClean="0"/>
              <a:t>OPUS-Projects</a:t>
            </a:r>
          </a:p>
        </p:txBody>
      </p:sp>
      <p:pic>
        <p:nvPicPr>
          <p:cNvPr id="512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3393" y="1605223"/>
            <a:ext cx="5132387"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4466105" y="2056073"/>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4154955" y="2111636"/>
            <a:ext cx="1349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4867743" y="2464061"/>
            <a:ext cx="1349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382093" y="2406911"/>
            <a:ext cx="1349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6255218" y="3108586"/>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6007568" y="3092711"/>
            <a:ext cx="1349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791668" y="3454661"/>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142380" y="3892811"/>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4021605" y="4537336"/>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4110505" y="3778511"/>
            <a:ext cx="1349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3281830" y="3035561"/>
            <a:ext cx="1349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2488080" y="2800611"/>
            <a:ext cx="1349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4021605" y="2856173"/>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4043830" y="3092711"/>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075705" y="2927611"/>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22"/>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7250113" y="3309134"/>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p:nvPr/>
        </p:nvCxnSpPr>
        <p:spPr>
          <a:xfrm flipV="1">
            <a:off x="7170738" y="3739346"/>
            <a:ext cx="293687"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180263" y="4309259"/>
            <a:ext cx="293687"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588093" y="2183073"/>
            <a:ext cx="693737" cy="62865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7" idx="0"/>
          </p:cNvCxnSpPr>
          <p:nvPr/>
        </p:nvCxnSpPr>
        <p:spPr>
          <a:xfrm flipH="1" flipV="1">
            <a:off x="3327868" y="2183073"/>
            <a:ext cx="0" cy="48895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337393" y="2217998"/>
            <a:ext cx="11112" cy="83661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3261193" y="2672023"/>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p:cNvCxnSpPr/>
          <p:nvPr/>
        </p:nvCxnSpPr>
        <p:spPr>
          <a:xfrm flipV="1">
            <a:off x="3399305" y="2606936"/>
            <a:ext cx="1743075" cy="13652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6" idx="1"/>
          </p:cNvCxnSpPr>
          <p:nvPr/>
        </p:nvCxnSpPr>
        <p:spPr>
          <a:xfrm>
            <a:off x="3394543" y="2111636"/>
            <a:ext cx="760412" cy="71437"/>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575643" y="2149736"/>
            <a:ext cx="566737" cy="38576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980455" y="2551373"/>
            <a:ext cx="161925" cy="3175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255093" y="2494223"/>
            <a:ext cx="127000" cy="762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255093" y="2632336"/>
            <a:ext cx="752475" cy="47625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9" idx="0"/>
          </p:cNvCxnSpPr>
          <p:nvPr/>
        </p:nvCxnSpPr>
        <p:spPr>
          <a:xfrm>
            <a:off x="5255093" y="2586298"/>
            <a:ext cx="1068387" cy="522288"/>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endCxn id="22" idx="0"/>
          </p:cNvCxnSpPr>
          <p:nvPr/>
        </p:nvCxnSpPr>
        <p:spPr>
          <a:xfrm flipH="1">
            <a:off x="5142380" y="2643448"/>
            <a:ext cx="50800" cy="28416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232868" y="2656148"/>
            <a:ext cx="585787" cy="820738"/>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5193180" y="4037273"/>
            <a:ext cx="9525" cy="642938"/>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223218" y="3883286"/>
            <a:ext cx="909637" cy="79692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150193" y="4613536"/>
            <a:ext cx="992187" cy="6667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396255" y="2632336"/>
            <a:ext cx="771525" cy="49371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4332755" y="2622811"/>
            <a:ext cx="817563" cy="34131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4289893" y="3092711"/>
            <a:ext cx="1333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 name="Straight Connector 73"/>
          <p:cNvCxnSpPr/>
          <p:nvPr/>
        </p:nvCxnSpPr>
        <p:spPr>
          <a:xfrm flipV="1">
            <a:off x="4175593" y="2635511"/>
            <a:ext cx="992187" cy="52546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4221630" y="2943486"/>
            <a:ext cx="1349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Connector 77"/>
          <p:cNvCxnSpPr/>
          <p:nvPr/>
        </p:nvCxnSpPr>
        <p:spPr>
          <a:xfrm flipV="1">
            <a:off x="4135905" y="2618048"/>
            <a:ext cx="1014413" cy="24606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1244" name="TextBox 79"/>
          <p:cNvSpPr txBox="1">
            <a:spLocks noChangeArrowheads="1"/>
          </p:cNvSpPr>
          <p:nvPr/>
        </p:nvSpPr>
        <p:spPr bwMode="auto">
          <a:xfrm>
            <a:off x="7464425" y="3232934"/>
            <a:ext cx="12684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500" dirty="0">
                <a:latin typeface="Times New Roman" panose="02020603050405020304" pitchFamily="18" charset="0"/>
              </a:rPr>
              <a:t>User Mark</a:t>
            </a:r>
          </a:p>
        </p:txBody>
      </p:sp>
      <p:sp>
        <p:nvSpPr>
          <p:cNvPr id="51245" name="TextBox 80"/>
          <p:cNvSpPr txBox="1">
            <a:spLocks noChangeArrowheads="1"/>
          </p:cNvSpPr>
          <p:nvPr/>
        </p:nvSpPr>
        <p:spPr bwMode="auto">
          <a:xfrm>
            <a:off x="7464425" y="3569484"/>
            <a:ext cx="17541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500" dirty="0">
                <a:latin typeface="Times New Roman" panose="02020603050405020304" pitchFamily="18" charset="0"/>
              </a:rPr>
              <a:t>Processed Vector (OPUS-Projects)</a:t>
            </a:r>
          </a:p>
        </p:txBody>
      </p:sp>
      <p:sp>
        <p:nvSpPr>
          <p:cNvPr id="51246" name="TextBox 81"/>
          <p:cNvSpPr txBox="1">
            <a:spLocks noChangeArrowheads="1"/>
          </p:cNvSpPr>
          <p:nvPr/>
        </p:nvSpPr>
        <p:spPr bwMode="auto">
          <a:xfrm>
            <a:off x="7464425" y="4137809"/>
            <a:ext cx="17541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500" dirty="0">
                <a:latin typeface="Times New Roman" panose="02020603050405020304" pitchFamily="18" charset="0"/>
              </a:rPr>
              <a:t>Uploaded Vector</a:t>
            </a:r>
          </a:p>
        </p:txBody>
      </p:sp>
      <p:pic>
        <p:nvPicPr>
          <p:cNvPr id="51247" name="Picture 82"/>
          <p:cNvPicPr>
            <a:picLocks noChangeAspect="1"/>
          </p:cNvPicPr>
          <p:nvPr/>
        </p:nvPicPr>
        <p:blipFill>
          <a:blip r:embed="rId5">
            <a:extLst>
              <a:ext uri="{28A0092B-C50C-407E-A947-70E740481C1C}">
                <a14:useLocalDpi xmlns:a14="http://schemas.microsoft.com/office/drawing/2010/main" val="0"/>
              </a:ext>
            </a:extLst>
          </a:blip>
          <a:srcRect r="3030"/>
          <a:stretch>
            <a:fillRect/>
          </a:stretch>
        </p:blipFill>
        <p:spPr bwMode="auto">
          <a:xfrm>
            <a:off x="7250113" y="3056721"/>
            <a:ext cx="1333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8" name="TextBox 83"/>
          <p:cNvSpPr txBox="1">
            <a:spLocks noChangeArrowheads="1"/>
          </p:cNvSpPr>
          <p:nvPr/>
        </p:nvSpPr>
        <p:spPr bwMode="auto">
          <a:xfrm>
            <a:off x="7464425" y="2956709"/>
            <a:ext cx="12684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500" dirty="0">
                <a:latin typeface="Times New Roman" panose="02020603050405020304" pitchFamily="18" charset="0"/>
              </a:rPr>
              <a:t>CORS</a:t>
            </a:r>
          </a:p>
        </p:txBody>
      </p:sp>
      <p:sp>
        <p:nvSpPr>
          <p:cNvPr id="51249" name="TextBox 84"/>
          <p:cNvSpPr txBox="1">
            <a:spLocks noChangeArrowheads="1"/>
          </p:cNvSpPr>
          <p:nvPr/>
        </p:nvSpPr>
        <p:spPr bwMode="auto">
          <a:xfrm>
            <a:off x="7383463" y="2651909"/>
            <a:ext cx="134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800" u="sng" dirty="0">
                <a:latin typeface="Times New Roman" panose="02020603050405020304" pitchFamily="18" charset="0"/>
              </a:rPr>
              <a:t>LEGEND</a:t>
            </a:r>
          </a:p>
        </p:txBody>
      </p:sp>
      <p:sp>
        <p:nvSpPr>
          <p:cNvPr id="86" name="Rectangle 85"/>
          <p:cNvSpPr/>
          <p:nvPr/>
        </p:nvSpPr>
        <p:spPr>
          <a:xfrm>
            <a:off x="7031038" y="2616984"/>
            <a:ext cx="2030412" cy="1930400"/>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dirty="0">
              <a:latin typeface="Times New Roman" panose="02020603050405020304" pitchFamily="18" charset="0"/>
            </a:endParaRPr>
          </a:p>
        </p:txBody>
      </p:sp>
      <p:pic>
        <p:nvPicPr>
          <p:cNvPr id="51251" name="Picture 86"/>
          <p:cNvPicPr>
            <a:picLocks noChangeAspect="1"/>
          </p:cNvPicPr>
          <p:nvPr/>
        </p:nvPicPr>
        <p:blipFill>
          <a:blip r:embed="rId6">
            <a:extLst>
              <a:ext uri="{28A0092B-C50C-407E-A947-70E740481C1C}">
                <a14:useLocalDpi xmlns:a14="http://schemas.microsoft.com/office/drawing/2010/main" val="0"/>
              </a:ext>
            </a:extLst>
          </a:blip>
          <a:srcRect r="87337" b="11673"/>
          <a:stretch>
            <a:fillRect/>
          </a:stretch>
        </p:blipFill>
        <p:spPr bwMode="auto">
          <a:xfrm>
            <a:off x="879943" y="1611013"/>
            <a:ext cx="9271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8" name="TextBox 87"/>
          <p:cNvSpPr txBox="1">
            <a:spLocks noChangeArrowheads="1"/>
          </p:cNvSpPr>
          <p:nvPr/>
        </p:nvSpPr>
        <p:spPr bwMode="auto">
          <a:xfrm>
            <a:off x="986305" y="5235276"/>
            <a:ext cx="781050" cy="196208"/>
          </a:xfrm>
          <a:prstGeom prst="rect">
            <a:avLst/>
          </a:prstGeom>
          <a:solidFill>
            <a:srgbClr val="3951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defRPr/>
            </a:pPr>
            <a:r>
              <a:rPr lang="en-US" altLang="en-US" sz="675" b="1" dirty="0" smtClean="0">
                <a:solidFill>
                  <a:schemeClr val="bg1"/>
                </a:solidFill>
                <a:latin typeface="Times New Roman" panose="02020603050405020304" pitchFamily="18" charset="0"/>
              </a:rPr>
              <a:t>Upload Vectors</a:t>
            </a:r>
            <a:endParaRPr lang="en-US" altLang="en-US" sz="1500" b="1" dirty="0" smtClean="0">
              <a:solidFill>
                <a:schemeClr val="bg1"/>
              </a:solidFill>
              <a:latin typeface="Times New Roman" panose="02020603050405020304" pitchFamily="18" charset="0"/>
            </a:endParaRPr>
          </a:p>
        </p:txBody>
      </p:sp>
      <p:sp>
        <p:nvSpPr>
          <p:cNvPr id="89" name="Oval 88"/>
          <p:cNvSpPr/>
          <p:nvPr/>
        </p:nvSpPr>
        <p:spPr>
          <a:xfrm>
            <a:off x="951380" y="4085926"/>
            <a:ext cx="904875" cy="3873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endParaRPr>
          </a:p>
        </p:txBody>
      </p:sp>
      <p:sp>
        <p:nvSpPr>
          <p:cNvPr id="90" name="Oval 89"/>
          <p:cNvSpPr/>
          <p:nvPr/>
        </p:nvSpPr>
        <p:spPr>
          <a:xfrm>
            <a:off x="924393" y="4657426"/>
            <a:ext cx="904875" cy="3873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endParaRPr>
          </a:p>
        </p:txBody>
      </p:sp>
      <p:sp>
        <p:nvSpPr>
          <p:cNvPr id="2" name="Date Placeholder 1"/>
          <p:cNvSpPr>
            <a:spLocks noGrp="1"/>
          </p:cNvSpPr>
          <p:nvPr>
            <p:ph type="dt" sz="half" idx="10"/>
          </p:nvPr>
        </p:nvSpPr>
        <p:spPr/>
        <p:txBody>
          <a:bodyPr/>
          <a:lstStyle/>
          <a:p>
            <a:r>
              <a:rPr lang="en-US" altLang="en-US" smtClean="0"/>
              <a:t>1/15/2021</a:t>
            </a:r>
            <a:endParaRPr lang="en-US" altLang="en-US"/>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4" name="Slide Number Placeholder 3"/>
          <p:cNvSpPr>
            <a:spLocks noGrp="1"/>
          </p:cNvSpPr>
          <p:nvPr>
            <p:ph type="sldNum" sz="quarter" idx="12"/>
          </p:nvPr>
        </p:nvSpPr>
        <p:spPr/>
        <p:txBody>
          <a:bodyPr/>
          <a:lstStyle/>
          <a:p>
            <a:fld id="{84C1C367-1155-47A8-B187-ABB1E4FCD3DE}" type="slidenum">
              <a:rPr lang="en-US" altLang="en-US" smtClean="0"/>
              <a:pPr/>
              <a:t>148</a:t>
            </a:fld>
            <a:endParaRPr lang="en-US" altLang="en-US"/>
          </a:p>
        </p:txBody>
      </p:sp>
      <p:pic>
        <p:nvPicPr>
          <p:cNvPr id="23" name="Picture 22"/>
          <p:cNvPicPr>
            <a:picLocks noChangeAspect="1"/>
          </p:cNvPicPr>
          <p:nvPr/>
        </p:nvPicPr>
        <p:blipFill>
          <a:blip r:embed="rId7"/>
          <a:stretch>
            <a:fillRect/>
          </a:stretch>
        </p:blipFill>
        <p:spPr>
          <a:xfrm>
            <a:off x="1776762" y="2414714"/>
            <a:ext cx="5590476" cy="2028571"/>
          </a:xfrm>
          <a:prstGeom prst="rect">
            <a:avLst/>
          </a:prstGeom>
        </p:spPr>
      </p:pic>
    </p:spTree>
    <p:extLst>
      <p:ext uri="{BB962C8B-B14F-4D97-AF65-F5344CB8AC3E}">
        <p14:creationId xmlns:p14="http://schemas.microsoft.com/office/powerpoint/2010/main" val="2602213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9"/>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barn(inVertical)">
                                      <p:cBhvr>
                                        <p:cTn id="9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Conversion? Transformation?</a:t>
            </a:r>
            <a:endParaRPr lang="en-US" sz="4000" b="1" dirty="0"/>
          </a:p>
        </p:txBody>
      </p:sp>
      <p:sp>
        <p:nvSpPr>
          <p:cNvPr id="3" name="Content Placeholder 2"/>
          <p:cNvSpPr>
            <a:spLocks noGrp="1"/>
          </p:cNvSpPr>
          <p:nvPr>
            <p:ph idx="1"/>
          </p:nvPr>
        </p:nvSpPr>
        <p:spPr>
          <a:xfrm>
            <a:off x="417008" y="1417611"/>
            <a:ext cx="8229600" cy="4525963"/>
          </a:xfrm>
        </p:spPr>
        <p:txBody>
          <a:bodyPr/>
          <a:lstStyle/>
          <a:p>
            <a:pPr marL="0" indent="0">
              <a:buNone/>
            </a:pPr>
            <a:r>
              <a:rPr lang="en-US" sz="2800" dirty="0" smtClean="0"/>
              <a:t>Historically NGS has been inconsistent with these two words.  Going forward, we will use them as:</a:t>
            </a:r>
          </a:p>
          <a:p>
            <a:pPr lvl="1"/>
            <a:r>
              <a:rPr lang="en-US" sz="2000" b="1" u="sng" dirty="0" smtClean="0"/>
              <a:t>Conversion:</a:t>
            </a:r>
            <a:r>
              <a:rPr lang="en-US" sz="2000" dirty="0" smtClean="0"/>
              <a:t>  Changing the type of coordinate without changing the datum or frame</a:t>
            </a:r>
          </a:p>
          <a:p>
            <a:pPr lvl="2"/>
            <a:r>
              <a:rPr lang="en-US" sz="2000" dirty="0" smtClean="0"/>
              <a:t>e.g. change NAD 83(1986) </a:t>
            </a:r>
            <a:r>
              <a:rPr lang="en-US" sz="2000" dirty="0" smtClean="0">
                <a:solidFill>
                  <a:srgbClr val="C00000"/>
                </a:solidFill>
              </a:rPr>
              <a:t>latitude and longitude </a:t>
            </a:r>
            <a:r>
              <a:rPr lang="en-US" sz="2000" dirty="0" smtClean="0"/>
              <a:t>to NAD 83(1986) </a:t>
            </a:r>
            <a:r>
              <a:rPr lang="en-US" sz="2000" dirty="0" smtClean="0">
                <a:solidFill>
                  <a:srgbClr val="C00000"/>
                </a:solidFill>
              </a:rPr>
              <a:t>State Plane Coordinates</a:t>
            </a:r>
          </a:p>
          <a:p>
            <a:pPr lvl="1"/>
            <a:r>
              <a:rPr lang="en-US" sz="2000" b="1" u="sng" dirty="0" smtClean="0"/>
              <a:t>Transformation:  </a:t>
            </a:r>
            <a:r>
              <a:rPr lang="en-US" sz="2000" dirty="0" smtClean="0"/>
              <a:t>Changing the datum or frame, without changing the type of coordinate</a:t>
            </a:r>
          </a:p>
          <a:p>
            <a:pPr lvl="2"/>
            <a:r>
              <a:rPr lang="en-US" sz="2000" dirty="0" smtClean="0"/>
              <a:t>e.g. changing an </a:t>
            </a:r>
            <a:r>
              <a:rPr lang="en-US" sz="2000" dirty="0" smtClean="0">
                <a:solidFill>
                  <a:srgbClr val="C00000"/>
                </a:solidFill>
              </a:rPr>
              <a:t>NAD 27 </a:t>
            </a:r>
            <a:r>
              <a:rPr lang="en-US" sz="2000" dirty="0" smtClean="0"/>
              <a:t>latitude &amp; longitude to an </a:t>
            </a:r>
            <a:r>
              <a:rPr lang="en-US" sz="2000" dirty="0" smtClean="0">
                <a:solidFill>
                  <a:srgbClr val="C00000"/>
                </a:solidFill>
              </a:rPr>
              <a:t>NAD 83(1986) </a:t>
            </a:r>
            <a:r>
              <a:rPr lang="en-US" sz="2000" dirty="0" smtClean="0"/>
              <a:t>latitude &amp; longitude</a:t>
            </a:r>
          </a:p>
          <a:p>
            <a:pPr marL="0" indent="0">
              <a:buNone/>
            </a:pPr>
            <a:r>
              <a:rPr lang="en-US" sz="2800" dirty="0" smtClean="0"/>
              <a:t>So, for example, “NADCON” which</a:t>
            </a:r>
            <a:r>
              <a:rPr lang="en-US" sz="2800" dirty="0" smtClean="0">
                <a:solidFill>
                  <a:srgbClr val="C00000"/>
                </a:solidFill>
              </a:rPr>
              <a:t> </a:t>
            </a:r>
            <a:r>
              <a:rPr lang="en-US" sz="2800" b="1" i="1" dirty="0" smtClean="0">
                <a:solidFill>
                  <a:srgbClr val="C00000"/>
                </a:solidFill>
              </a:rPr>
              <a:t>transforms</a:t>
            </a:r>
            <a:r>
              <a:rPr lang="en-US" sz="2800" dirty="0" smtClean="0">
                <a:solidFill>
                  <a:srgbClr val="C00000"/>
                </a:solidFill>
              </a:rPr>
              <a:t> </a:t>
            </a:r>
            <a:r>
              <a:rPr lang="en-US" sz="2800" dirty="0" smtClean="0"/>
              <a:t>coordinates between datums really should have been called “NADTRAN.” </a:t>
            </a:r>
            <a:r>
              <a:rPr lang="en-US" sz="2800" dirty="0" err="1" smtClean="0"/>
              <a:t>C’est</a:t>
            </a:r>
            <a:r>
              <a:rPr lang="en-US" sz="2800" dirty="0" smtClean="0"/>
              <a:t> la vie.</a:t>
            </a:r>
          </a:p>
          <a:p>
            <a:pPr lvl="1"/>
            <a:endParaRPr lang="en-US"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149</a:t>
            </a:fld>
            <a:endParaRPr lang="en-US" altLang="en-US"/>
          </a:p>
        </p:txBody>
      </p:sp>
    </p:spTree>
    <p:extLst>
      <p:ext uri="{BB962C8B-B14F-4D97-AF65-F5344CB8AC3E}">
        <p14:creationId xmlns:p14="http://schemas.microsoft.com/office/powerpoint/2010/main" val="295290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A </a:t>
            </a:r>
            <a:r>
              <a:rPr lang="en-US" sz="4000" b="1" dirty="0"/>
              <a:t>L</a:t>
            </a:r>
            <a:r>
              <a:rPr lang="en-US" sz="4000" b="1" dirty="0" smtClean="0"/>
              <a:t>ittle </a:t>
            </a:r>
            <a:r>
              <a:rPr lang="en-US" sz="4000" b="1" dirty="0"/>
              <a:t>T</a:t>
            </a:r>
            <a:r>
              <a:rPr lang="en-US" sz="4000" b="1" dirty="0" smtClean="0"/>
              <a:t>erminology…</a:t>
            </a:r>
            <a:endParaRPr lang="en-US" sz="4000" b="1" dirty="0"/>
          </a:p>
        </p:txBody>
      </p:sp>
      <p:sp>
        <p:nvSpPr>
          <p:cNvPr id="7" name="TextBox 6"/>
          <p:cNvSpPr txBox="1"/>
          <p:nvPr/>
        </p:nvSpPr>
        <p:spPr>
          <a:xfrm>
            <a:off x="7955528" y="3777794"/>
            <a:ext cx="991257" cy="461665"/>
          </a:xfrm>
          <a:prstGeom prst="rect">
            <a:avLst/>
          </a:prstGeom>
          <a:noFill/>
          <a:ln>
            <a:noFill/>
          </a:ln>
        </p:spPr>
        <p:txBody>
          <a:bodyPr wrap="square" rtlCol="0">
            <a:spAutoFit/>
          </a:bodyPr>
          <a:lstStyle/>
          <a:p>
            <a:r>
              <a:rPr lang="en-US" sz="2400" b="1" dirty="0" smtClean="0">
                <a:solidFill>
                  <a:srgbClr val="7030A0"/>
                </a:solidFill>
                <a:latin typeface="Times New Roman" panose="02020603050405020304" pitchFamily="18" charset="0"/>
              </a:rPr>
              <a:t>SITE</a:t>
            </a:r>
            <a:endParaRPr lang="en-US" sz="2400" b="1" dirty="0">
              <a:solidFill>
                <a:srgbClr val="7030A0"/>
              </a:solidFill>
              <a:latin typeface="Times New Roman" panose="02020603050405020304" pitchFamily="18" charset="0"/>
            </a:endParaRPr>
          </a:p>
        </p:txBody>
      </p:sp>
      <p:sp>
        <p:nvSpPr>
          <p:cNvPr id="8" name="TextBox 7"/>
          <p:cNvSpPr txBox="1"/>
          <p:nvPr/>
        </p:nvSpPr>
        <p:spPr>
          <a:xfrm>
            <a:off x="5957751" y="3556716"/>
            <a:ext cx="1965549" cy="461665"/>
          </a:xfrm>
          <a:prstGeom prst="rect">
            <a:avLst/>
          </a:prstGeom>
          <a:noFill/>
        </p:spPr>
        <p:txBody>
          <a:bodyPr wrap="square" rtlCol="0">
            <a:spAutoFit/>
          </a:bodyPr>
          <a:lstStyle/>
          <a:p>
            <a:r>
              <a:rPr lang="en-US" sz="2400" b="1" dirty="0" smtClean="0">
                <a:solidFill>
                  <a:srgbClr val="00B0F0"/>
                </a:solidFill>
                <a:latin typeface="Times New Roman" panose="02020603050405020304" pitchFamily="18" charset="0"/>
              </a:rPr>
              <a:t>STATIONS</a:t>
            </a:r>
            <a:endParaRPr lang="en-US" sz="2400" b="1" dirty="0">
              <a:solidFill>
                <a:srgbClr val="00B0F0"/>
              </a:solidFill>
              <a:latin typeface="Times New Roman" panose="02020603050405020304" pitchFamily="18" charset="0"/>
            </a:endParaRPr>
          </a:p>
        </p:txBody>
      </p:sp>
      <p:cxnSp>
        <p:nvCxnSpPr>
          <p:cNvPr id="9" name="Straight Arrow Connector 8"/>
          <p:cNvCxnSpPr/>
          <p:nvPr/>
        </p:nvCxnSpPr>
        <p:spPr>
          <a:xfrm flipH="1">
            <a:off x="7034726" y="3946099"/>
            <a:ext cx="39428" cy="58672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002761" y="3916583"/>
            <a:ext cx="1015983" cy="215545"/>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7379" y="5266200"/>
            <a:ext cx="1588531" cy="400110"/>
          </a:xfrm>
          <a:prstGeom prst="rect">
            <a:avLst/>
          </a:prstGeom>
          <a:noFill/>
        </p:spPr>
        <p:txBody>
          <a:bodyPr wrap="square" rtlCol="0">
            <a:spAutoFit/>
          </a:bodyPr>
          <a:lstStyle/>
          <a:p>
            <a:r>
              <a:rPr lang="en-US" sz="2000" b="1" dirty="0" smtClean="0">
                <a:solidFill>
                  <a:srgbClr val="00B050"/>
                </a:solidFill>
                <a:latin typeface="Times New Roman" panose="02020603050405020304" pitchFamily="18" charset="0"/>
              </a:rPr>
              <a:t>MARKS</a:t>
            </a:r>
          </a:p>
        </p:txBody>
      </p:sp>
      <p:sp>
        <p:nvSpPr>
          <p:cNvPr id="13" name="Rectangle 12"/>
          <p:cNvSpPr/>
          <p:nvPr/>
        </p:nvSpPr>
        <p:spPr>
          <a:xfrm>
            <a:off x="446377" y="3512795"/>
            <a:ext cx="7385140" cy="2849142"/>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Rectangle 13"/>
          <p:cNvSpPr/>
          <p:nvPr/>
        </p:nvSpPr>
        <p:spPr>
          <a:xfrm>
            <a:off x="552824" y="4185272"/>
            <a:ext cx="4438265" cy="1461425"/>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5" name="Rectangle 14"/>
          <p:cNvSpPr/>
          <p:nvPr/>
        </p:nvSpPr>
        <p:spPr>
          <a:xfrm>
            <a:off x="3540414" y="4532820"/>
            <a:ext cx="4096446" cy="1677356"/>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6" name="Oval 15"/>
          <p:cNvSpPr/>
          <p:nvPr/>
        </p:nvSpPr>
        <p:spPr>
          <a:xfrm>
            <a:off x="622148" y="4532820"/>
            <a:ext cx="532084" cy="49812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8" name="Oval 17"/>
          <p:cNvSpPr/>
          <p:nvPr/>
        </p:nvSpPr>
        <p:spPr>
          <a:xfrm>
            <a:off x="1764907" y="4272311"/>
            <a:ext cx="393010" cy="392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0" name="Oval 19"/>
          <p:cNvSpPr/>
          <p:nvPr/>
        </p:nvSpPr>
        <p:spPr>
          <a:xfrm>
            <a:off x="3595729" y="3590517"/>
            <a:ext cx="491227" cy="4943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2" name="Oval 21"/>
          <p:cNvSpPr/>
          <p:nvPr/>
        </p:nvSpPr>
        <p:spPr>
          <a:xfrm>
            <a:off x="6226267" y="5537392"/>
            <a:ext cx="505043" cy="50823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4" name="Oval 23"/>
          <p:cNvSpPr/>
          <p:nvPr/>
        </p:nvSpPr>
        <p:spPr>
          <a:xfrm>
            <a:off x="5618015" y="4662907"/>
            <a:ext cx="459409" cy="46231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6" name="Oval 25"/>
          <p:cNvSpPr/>
          <p:nvPr/>
        </p:nvSpPr>
        <p:spPr>
          <a:xfrm>
            <a:off x="4465792" y="5047172"/>
            <a:ext cx="468453" cy="4589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7" name="TextBox 16"/>
          <p:cNvSpPr txBox="1"/>
          <p:nvPr/>
        </p:nvSpPr>
        <p:spPr>
          <a:xfrm>
            <a:off x="6241011" y="5393902"/>
            <a:ext cx="414554" cy="707886"/>
          </a:xfrm>
          <a:prstGeom prst="rect">
            <a:avLst/>
          </a:prstGeom>
          <a:noFill/>
        </p:spPr>
        <p:txBody>
          <a:bodyPr wrap="square" rtlCol="0">
            <a:spAutoFit/>
          </a:bodyPr>
          <a:lstStyle/>
          <a:p>
            <a:r>
              <a:rPr lang="en-US" sz="4000" b="1" dirty="0" smtClean="0">
                <a:latin typeface="Times New Roman" panose="02020603050405020304" pitchFamily="18" charset="0"/>
              </a:rPr>
              <a:t>+</a:t>
            </a:r>
            <a:endParaRPr lang="en-US" sz="4000" b="1" dirty="0">
              <a:latin typeface="Times New Roman" panose="02020603050405020304" pitchFamily="18" charset="0"/>
            </a:endParaRPr>
          </a:p>
        </p:txBody>
      </p:sp>
      <p:sp>
        <p:nvSpPr>
          <p:cNvPr id="19" name="TextBox 18"/>
          <p:cNvSpPr txBox="1"/>
          <p:nvPr/>
        </p:nvSpPr>
        <p:spPr>
          <a:xfrm>
            <a:off x="649341" y="4394580"/>
            <a:ext cx="434036" cy="707886"/>
          </a:xfrm>
          <a:prstGeom prst="rect">
            <a:avLst/>
          </a:prstGeom>
          <a:noFill/>
        </p:spPr>
        <p:txBody>
          <a:bodyPr wrap="square" rtlCol="0">
            <a:spAutoFit/>
          </a:bodyPr>
          <a:lstStyle/>
          <a:p>
            <a:r>
              <a:rPr lang="en-US" sz="4000" b="1" dirty="0" smtClean="0">
                <a:latin typeface="Times New Roman" panose="02020603050405020304" pitchFamily="18" charset="0"/>
              </a:rPr>
              <a:t>+</a:t>
            </a:r>
            <a:endParaRPr lang="en-US" sz="4000" b="1" dirty="0">
              <a:latin typeface="Times New Roman" panose="02020603050405020304" pitchFamily="18" charset="0"/>
            </a:endParaRPr>
          </a:p>
        </p:txBody>
      </p:sp>
      <p:sp>
        <p:nvSpPr>
          <p:cNvPr id="21" name="TextBox 20"/>
          <p:cNvSpPr txBox="1"/>
          <p:nvPr/>
        </p:nvSpPr>
        <p:spPr>
          <a:xfrm>
            <a:off x="3619853" y="3483738"/>
            <a:ext cx="434036" cy="707886"/>
          </a:xfrm>
          <a:prstGeom prst="rect">
            <a:avLst/>
          </a:prstGeom>
          <a:noFill/>
        </p:spPr>
        <p:txBody>
          <a:bodyPr wrap="square" rtlCol="0">
            <a:spAutoFit/>
          </a:bodyPr>
          <a:lstStyle/>
          <a:p>
            <a:r>
              <a:rPr lang="en-US" sz="4000" b="1" dirty="0" smtClean="0">
                <a:latin typeface="Times New Roman" panose="02020603050405020304" pitchFamily="18" charset="0"/>
              </a:rPr>
              <a:t>+</a:t>
            </a:r>
            <a:endParaRPr lang="en-US" sz="4000" b="1" dirty="0">
              <a:latin typeface="Times New Roman" panose="02020603050405020304" pitchFamily="18" charset="0"/>
            </a:endParaRPr>
          </a:p>
        </p:txBody>
      </p:sp>
      <p:sp>
        <p:nvSpPr>
          <p:cNvPr id="23" name="TextBox 22"/>
          <p:cNvSpPr txBox="1"/>
          <p:nvPr/>
        </p:nvSpPr>
        <p:spPr>
          <a:xfrm>
            <a:off x="4460072" y="4886763"/>
            <a:ext cx="434036" cy="707886"/>
          </a:xfrm>
          <a:prstGeom prst="rect">
            <a:avLst/>
          </a:prstGeom>
          <a:noFill/>
        </p:spPr>
        <p:txBody>
          <a:bodyPr wrap="square" rtlCol="0">
            <a:spAutoFit/>
          </a:bodyPr>
          <a:lstStyle/>
          <a:p>
            <a:r>
              <a:rPr lang="en-US" sz="4000" b="1" dirty="0" smtClean="0">
                <a:latin typeface="Times New Roman" panose="02020603050405020304" pitchFamily="18" charset="0"/>
              </a:rPr>
              <a:t>+</a:t>
            </a:r>
            <a:endParaRPr lang="en-US" sz="4000" b="1" dirty="0">
              <a:latin typeface="Times New Roman" panose="02020603050405020304" pitchFamily="18" charset="0"/>
            </a:endParaRPr>
          </a:p>
        </p:txBody>
      </p:sp>
      <p:sp>
        <p:nvSpPr>
          <p:cNvPr id="25" name="TextBox 24"/>
          <p:cNvSpPr txBox="1"/>
          <p:nvPr/>
        </p:nvSpPr>
        <p:spPr>
          <a:xfrm>
            <a:off x="1729017" y="4099767"/>
            <a:ext cx="434036" cy="707886"/>
          </a:xfrm>
          <a:prstGeom prst="rect">
            <a:avLst/>
          </a:prstGeom>
          <a:noFill/>
        </p:spPr>
        <p:txBody>
          <a:bodyPr wrap="square" rtlCol="0">
            <a:spAutoFit/>
          </a:bodyPr>
          <a:lstStyle/>
          <a:p>
            <a:r>
              <a:rPr lang="en-US" sz="4000" b="1" dirty="0" smtClean="0">
                <a:latin typeface="Times New Roman" panose="02020603050405020304" pitchFamily="18" charset="0"/>
              </a:rPr>
              <a:t>+</a:t>
            </a:r>
            <a:endParaRPr lang="en-US" sz="4000" b="1" dirty="0">
              <a:latin typeface="Times New Roman" panose="02020603050405020304" pitchFamily="18" charset="0"/>
            </a:endParaRPr>
          </a:p>
        </p:txBody>
      </p:sp>
      <p:sp>
        <p:nvSpPr>
          <p:cNvPr id="27" name="TextBox 26"/>
          <p:cNvSpPr txBox="1"/>
          <p:nvPr/>
        </p:nvSpPr>
        <p:spPr>
          <a:xfrm>
            <a:off x="5615980" y="4558314"/>
            <a:ext cx="434036" cy="707886"/>
          </a:xfrm>
          <a:prstGeom prst="rect">
            <a:avLst/>
          </a:prstGeom>
          <a:noFill/>
        </p:spPr>
        <p:txBody>
          <a:bodyPr wrap="square" rtlCol="0">
            <a:spAutoFit/>
          </a:bodyPr>
          <a:lstStyle/>
          <a:p>
            <a:r>
              <a:rPr lang="en-US" sz="4000" b="1" dirty="0" smtClean="0">
                <a:latin typeface="Times New Roman" panose="02020603050405020304" pitchFamily="18" charset="0"/>
              </a:rPr>
              <a:t>+</a:t>
            </a:r>
            <a:endParaRPr lang="en-US" sz="4000" b="1" dirty="0">
              <a:latin typeface="Times New Roman" panose="02020603050405020304" pitchFamily="18" charset="0"/>
            </a:endParaRPr>
          </a:p>
        </p:txBody>
      </p:sp>
      <p:cxnSp>
        <p:nvCxnSpPr>
          <p:cNvPr id="28" name="Straight Arrow Connector 27"/>
          <p:cNvCxnSpPr>
            <a:stCxn id="11" idx="0"/>
            <a:endCxn id="16" idx="4"/>
          </p:cNvCxnSpPr>
          <p:nvPr/>
        </p:nvCxnSpPr>
        <p:spPr>
          <a:xfrm flipH="1" flipV="1">
            <a:off x="888190" y="5030945"/>
            <a:ext cx="673455" cy="23525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0"/>
            <a:endCxn id="18" idx="3"/>
          </p:cNvCxnSpPr>
          <p:nvPr/>
        </p:nvCxnSpPr>
        <p:spPr>
          <a:xfrm flipV="1">
            <a:off x="1561645" y="4606938"/>
            <a:ext cx="260817" cy="6592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0"/>
            <a:endCxn id="20" idx="3"/>
          </p:cNvCxnSpPr>
          <p:nvPr/>
        </p:nvCxnSpPr>
        <p:spPr>
          <a:xfrm flipV="1">
            <a:off x="1561645" y="4012453"/>
            <a:ext cx="2106023" cy="12537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0"/>
          </p:cNvCxnSpPr>
          <p:nvPr/>
        </p:nvCxnSpPr>
        <p:spPr>
          <a:xfrm>
            <a:off x="1561645" y="5266200"/>
            <a:ext cx="2920241" cy="2087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1" idx="0"/>
            <a:endCxn id="22" idx="2"/>
          </p:cNvCxnSpPr>
          <p:nvPr/>
        </p:nvCxnSpPr>
        <p:spPr>
          <a:xfrm>
            <a:off x="1561645" y="5266200"/>
            <a:ext cx="4664622" cy="52530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0"/>
            <a:endCxn id="24" idx="2"/>
          </p:cNvCxnSpPr>
          <p:nvPr/>
        </p:nvCxnSpPr>
        <p:spPr>
          <a:xfrm flipV="1">
            <a:off x="1561645" y="4894062"/>
            <a:ext cx="4056370" cy="37213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7848868" y="4205969"/>
            <a:ext cx="541547" cy="352636"/>
          </a:xfrm>
          <a:prstGeom prst="straightConnector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29872" y="1529370"/>
            <a:ext cx="9144000" cy="1923604"/>
          </a:xfrm>
          <a:prstGeom prst="rect">
            <a:avLst/>
          </a:prstGeom>
          <a:noFill/>
        </p:spPr>
        <p:txBody>
          <a:bodyPr wrap="square" rtlCol="0">
            <a:spAutoFit/>
          </a:bodyPr>
          <a:lstStyle/>
          <a:p>
            <a:pPr marL="285750" indent="-285750">
              <a:buFont typeface="Arial" panose="020B0604020202020204" pitchFamily="34" charset="0"/>
              <a:buChar char="•"/>
            </a:pPr>
            <a:r>
              <a:rPr lang="en-US" sz="1700" dirty="0" smtClean="0">
                <a:latin typeface="Times New Roman" panose="02020603050405020304" pitchFamily="18" charset="0"/>
                <a:cs typeface="Times New Roman" panose="02020603050405020304" pitchFamily="18" charset="0"/>
              </a:rPr>
              <a:t>A </a:t>
            </a:r>
            <a:r>
              <a:rPr lang="en-US" sz="1700" b="1" dirty="0" smtClean="0">
                <a:latin typeface="Times New Roman" panose="02020603050405020304" pitchFamily="18" charset="0"/>
                <a:cs typeface="Times New Roman" panose="02020603050405020304" pitchFamily="18" charset="0"/>
              </a:rPr>
              <a:t>site</a:t>
            </a:r>
            <a:r>
              <a:rPr lang="en-US" sz="1700" dirty="0" smtClean="0">
                <a:latin typeface="Times New Roman" panose="02020603050405020304" pitchFamily="18" charset="0"/>
                <a:cs typeface="Times New Roman" panose="02020603050405020304" pitchFamily="18" charset="0"/>
              </a:rPr>
              <a:t> is the </a:t>
            </a:r>
            <a:r>
              <a:rPr lang="en-US" sz="1700" dirty="0">
                <a:latin typeface="Times New Roman" panose="02020603050405020304" pitchFamily="18" charset="0"/>
                <a:cs typeface="Times New Roman" panose="02020603050405020304" pitchFamily="18" charset="0"/>
              </a:rPr>
              <a:t>smallest </a:t>
            </a:r>
            <a:r>
              <a:rPr lang="en-US" sz="1700" dirty="0" smtClean="0">
                <a:latin typeface="Times New Roman" panose="02020603050405020304" pitchFamily="18" charset="0"/>
                <a:cs typeface="Times New Roman" panose="02020603050405020304" pitchFamily="18" charset="0"/>
              </a:rPr>
              <a:t>location </a:t>
            </a:r>
            <a:r>
              <a:rPr lang="en-US" sz="1700" dirty="0">
                <a:latin typeface="Times New Roman" panose="02020603050405020304" pitchFamily="18" charset="0"/>
                <a:cs typeface="Times New Roman" panose="02020603050405020304" pitchFamily="18" charset="0"/>
              </a:rPr>
              <a:t>name </a:t>
            </a:r>
            <a:r>
              <a:rPr lang="en-US" sz="1700" dirty="0" smtClean="0">
                <a:latin typeface="Times New Roman" panose="02020603050405020304" pitchFamily="18" charset="0"/>
                <a:cs typeface="Times New Roman" panose="02020603050405020304" pitchFamily="18" charset="0"/>
              </a:rPr>
              <a:t>where </a:t>
            </a:r>
            <a:r>
              <a:rPr lang="en-US" sz="1700" b="1" dirty="0" smtClean="0">
                <a:latin typeface="Times New Roman" panose="02020603050405020304" pitchFamily="18" charset="0"/>
                <a:cs typeface="Times New Roman" panose="02020603050405020304" pitchFamily="18" charset="0"/>
              </a:rPr>
              <a:t>station(s) </a:t>
            </a:r>
            <a:r>
              <a:rPr lang="en-US" sz="1700" dirty="0">
                <a:latin typeface="Times New Roman" panose="02020603050405020304" pitchFamily="18" charset="0"/>
                <a:cs typeface="Times New Roman" panose="02020603050405020304" pitchFamily="18" charset="0"/>
              </a:rPr>
              <a:t>are </a:t>
            </a:r>
            <a:r>
              <a:rPr lang="en-US" sz="1700" dirty="0" smtClean="0">
                <a:latin typeface="Times New Roman" panose="02020603050405020304" pitchFamily="18" charset="0"/>
                <a:cs typeface="Times New Roman" panose="02020603050405020304" pitchFamily="18" charset="0"/>
              </a:rPr>
              <a:t>located (“</a:t>
            </a:r>
            <a:r>
              <a:rPr lang="en-US" sz="1700" dirty="0" err="1" smtClean="0">
                <a:latin typeface="Times New Roman" panose="02020603050405020304" pitchFamily="18" charset="0"/>
                <a:cs typeface="Times New Roman" panose="02020603050405020304" pitchFamily="18" charset="0"/>
              </a:rPr>
              <a:t>McDill</a:t>
            </a:r>
            <a:r>
              <a:rPr lang="en-US" sz="1700" dirty="0" smtClean="0">
                <a:latin typeface="Times New Roman" panose="02020603050405020304" pitchFamily="18" charset="0"/>
                <a:cs typeface="Times New Roman" panose="02020603050405020304" pitchFamily="18" charset="0"/>
              </a:rPr>
              <a:t> AFB”)</a:t>
            </a:r>
          </a:p>
          <a:p>
            <a:pPr marL="285750" indent="-285750">
              <a:buFont typeface="Arial" panose="020B0604020202020204" pitchFamily="34" charset="0"/>
              <a:buChar char="•"/>
            </a:pPr>
            <a:r>
              <a:rPr lang="en-US" sz="1700" dirty="0" smtClean="0">
                <a:latin typeface="Times New Roman" panose="02020603050405020304" pitchFamily="18" charset="0"/>
                <a:cs typeface="Times New Roman" panose="02020603050405020304" pitchFamily="18" charset="0"/>
              </a:rPr>
              <a:t>A </a:t>
            </a:r>
            <a:r>
              <a:rPr lang="en-US" sz="1700" b="1" dirty="0" smtClean="0">
                <a:latin typeface="Times New Roman" panose="02020603050405020304" pitchFamily="18" charset="0"/>
                <a:cs typeface="Times New Roman" panose="02020603050405020304" pitchFamily="18" charset="0"/>
              </a:rPr>
              <a:t>station</a:t>
            </a:r>
            <a:r>
              <a:rPr lang="en-US" sz="1700" dirty="0" smtClean="0">
                <a:latin typeface="Times New Roman" panose="02020603050405020304" pitchFamily="18" charset="0"/>
                <a:cs typeface="Times New Roman" panose="02020603050405020304" pitchFamily="18" charset="0"/>
              </a:rPr>
              <a:t> is a collection </a:t>
            </a:r>
            <a:r>
              <a:rPr lang="en-US" sz="1700" dirty="0">
                <a:latin typeface="Times New Roman" panose="02020603050405020304" pitchFamily="18" charset="0"/>
                <a:cs typeface="Times New Roman" panose="02020603050405020304" pitchFamily="18" charset="0"/>
              </a:rPr>
              <a:t>of </a:t>
            </a:r>
            <a:r>
              <a:rPr lang="en-US" sz="1700" dirty="0" smtClean="0">
                <a:latin typeface="Times New Roman" panose="02020603050405020304" pitchFamily="18" charset="0"/>
                <a:cs typeface="Times New Roman" panose="02020603050405020304" pitchFamily="18" charset="0"/>
              </a:rPr>
              <a:t>equipment for one geodetic purpose (CORS “MCD1” and CORS “MCD2”)</a:t>
            </a:r>
          </a:p>
          <a:p>
            <a:pPr marL="285750" indent="-285750">
              <a:buFont typeface="Arial" panose="020B0604020202020204" pitchFamily="34" charset="0"/>
              <a:buChar char="•"/>
            </a:pPr>
            <a:r>
              <a:rPr lang="en-US" sz="1700" dirty="0" smtClean="0">
                <a:latin typeface="Times New Roman" panose="02020603050405020304" pitchFamily="18" charset="0"/>
                <a:cs typeface="Times New Roman" panose="02020603050405020304" pitchFamily="18" charset="0"/>
              </a:rPr>
              <a:t>A </a:t>
            </a:r>
            <a:r>
              <a:rPr lang="en-US" sz="1700" b="1" dirty="0" smtClean="0">
                <a:latin typeface="Times New Roman" panose="02020603050405020304" pitchFamily="18" charset="0"/>
                <a:cs typeface="Times New Roman" panose="02020603050405020304" pitchFamily="18" charset="0"/>
              </a:rPr>
              <a:t>mark</a:t>
            </a:r>
            <a:r>
              <a:rPr lang="en-US" sz="1700" dirty="0" smtClean="0">
                <a:latin typeface="Times New Roman" panose="02020603050405020304" pitchFamily="18" charset="0"/>
                <a:cs typeface="Times New Roman" panose="02020603050405020304" pitchFamily="18" charset="0"/>
              </a:rPr>
              <a:t> is a stable physical structure attached to the crust (PID “AJ3141” or “AJ3139”)</a:t>
            </a:r>
          </a:p>
          <a:p>
            <a:pPr marL="742950" lvl="1" indent="-285750">
              <a:buFont typeface="Arial" panose="020B0604020202020204" pitchFamily="34" charset="0"/>
              <a:buChar char="•"/>
            </a:pPr>
            <a:r>
              <a:rPr lang="en-US" sz="1700" dirty="0" smtClean="0">
                <a:latin typeface="Times New Roman" panose="02020603050405020304" pitchFamily="18" charset="0"/>
                <a:cs typeface="Times New Roman" panose="02020603050405020304" pitchFamily="18" charset="0"/>
              </a:rPr>
              <a:t>A mark’s job is to hold 1 </a:t>
            </a:r>
            <a:r>
              <a:rPr lang="en-US" sz="1700" b="1" dirty="0" smtClean="0">
                <a:latin typeface="Times New Roman" panose="02020603050405020304" pitchFamily="18" charset="0"/>
                <a:cs typeface="Times New Roman" panose="02020603050405020304" pitchFamily="18" charset="0"/>
              </a:rPr>
              <a:t>point</a:t>
            </a:r>
          </a:p>
          <a:p>
            <a:pPr marL="742950" lvl="1" indent="-285750">
              <a:buFont typeface="Arial" panose="020B0604020202020204" pitchFamily="34" charset="0"/>
              <a:buChar char="•"/>
            </a:pPr>
            <a:r>
              <a:rPr lang="en-US" sz="1700" dirty="0" smtClean="0">
                <a:latin typeface="Times New Roman" panose="02020603050405020304" pitchFamily="18" charset="0"/>
                <a:cs typeface="Times New Roman" panose="02020603050405020304" pitchFamily="18" charset="0"/>
              </a:rPr>
              <a:t>Some Stations might share a mark</a:t>
            </a:r>
          </a:p>
          <a:p>
            <a:pPr marL="742950" lvl="1" indent="-285750">
              <a:buFont typeface="Arial" panose="020B0604020202020204" pitchFamily="34" charset="0"/>
              <a:buChar char="•"/>
            </a:pPr>
            <a:r>
              <a:rPr lang="en-US" sz="1700" dirty="0" smtClean="0">
                <a:latin typeface="Times New Roman" panose="02020603050405020304" pitchFamily="18" charset="0"/>
                <a:cs typeface="Times New Roman" panose="02020603050405020304" pitchFamily="18" charset="0"/>
              </a:rPr>
              <a:t>Some marks might not be part of a station, but might be on a site</a:t>
            </a:r>
          </a:p>
        </p:txBody>
      </p: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15</a:t>
            </a:fld>
            <a:endParaRPr lang="en-US" altLang="en-US"/>
          </a:p>
        </p:txBody>
      </p:sp>
    </p:spTree>
    <p:extLst>
      <p:ext uri="{BB962C8B-B14F-4D97-AF65-F5344CB8AC3E}">
        <p14:creationId xmlns:p14="http://schemas.microsoft.com/office/powerpoint/2010/main" val="237697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2">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2">
                                            <p:txEl>
                                              <p:pRg st="4" end="4"/>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6" presetClass="emph" presetSubtype="0" fill="hold" grpId="1" nodeType="clickEffect">
                                  <p:stCondLst>
                                    <p:cond delay="0"/>
                                  </p:stCondLst>
                                  <p:childTnLst>
                                    <p:animEffect transition="out" filter="fade">
                                      <p:cBhvr>
                                        <p:cTn id="88" dur="500" tmFilter="0, 0; .2, .5; .8, .5; 1, 0"/>
                                        <p:tgtEl>
                                          <p:spTgt spid="26"/>
                                        </p:tgtEl>
                                      </p:cBhvr>
                                    </p:animEffect>
                                    <p:animScale>
                                      <p:cBhvr>
                                        <p:cTn id="89" dur="250" autoRev="1" fill="hold"/>
                                        <p:tgtEl>
                                          <p:spTgt spid="26"/>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72">
                                            <p:txEl>
                                              <p:pRg st="5" end="5"/>
                                            </p:txEl>
                                          </p:spTgt>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6" presetClass="emph" presetSubtype="0" fill="hold" grpId="1" nodeType="clickEffect">
                                  <p:stCondLst>
                                    <p:cond delay="0"/>
                                  </p:stCondLst>
                                  <p:childTnLst>
                                    <p:animEffect transition="out" filter="fade">
                                      <p:cBhvr>
                                        <p:cTn id="97" dur="500" tmFilter="0, 0; .2, .5; .8, .5; 1, 0"/>
                                        <p:tgtEl>
                                          <p:spTgt spid="20"/>
                                        </p:tgtEl>
                                      </p:cBhvr>
                                    </p:animEffect>
                                    <p:animScale>
                                      <p:cBhvr>
                                        <p:cTn id="98"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3" grpId="0" animBg="1"/>
      <p:bldP spid="14" grpId="0" animBg="1"/>
      <p:bldP spid="15" grpId="0" animBg="1"/>
      <p:bldP spid="16" grpId="0" animBg="1"/>
      <p:bldP spid="18" grpId="0" animBg="1"/>
      <p:bldP spid="20" grpId="0" animBg="1"/>
      <p:bldP spid="20" grpId="1" animBg="1"/>
      <p:bldP spid="22" grpId="0" animBg="1"/>
      <p:bldP spid="24" grpId="0" animBg="1"/>
      <p:bldP spid="26" grpId="0" animBg="1"/>
      <p:bldP spid="26" grpId="1" animBg="1"/>
      <p:bldP spid="17" grpId="0"/>
      <p:bldP spid="19" grpId="0"/>
      <p:bldP spid="21" grpId="0"/>
      <p:bldP spid="23" grpId="0"/>
      <p:bldP spid="25" grpId="0"/>
      <p:bldP spid="2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Conversions</a:t>
            </a:r>
            <a:endParaRPr lang="en-US" sz="4000" b="1" dirty="0"/>
          </a:p>
        </p:txBody>
      </p:sp>
      <p:sp>
        <p:nvSpPr>
          <p:cNvPr id="7" name="Oval 6"/>
          <p:cNvSpPr/>
          <p:nvPr/>
        </p:nvSpPr>
        <p:spPr>
          <a:xfrm>
            <a:off x="3356068" y="3037864"/>
            <a:ext cx="1138419" cy="1071857"/>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X, Y, Z</a:t>
            </a:r>
          </a:p>
        </p:txBody>
      </p:sp>
      <p:sp>
        <p:nvSpPr>
          <p:cNvPr id="8" name="Oval 7"/>
          <p:cNvSpPr/>
          <p:nvPr/>
        </p:nvSpPr>
        <p:spPr>
          <a:xfrm>
            <a:off x="4287358" y="4159431"/>
            <a:ext cx="1060874" cy="992423"/>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USNG</a:t>
            </a:r>
          </a:p>
        </p:txBody>
      </p:sp>
      <p:sp>
        <p:nvSpPr>
          <p:cNvPr id="9" name="Oval 8"/>
          <p:cNvSpPr/>
          <p:nvPr/>
        </p:nvSpPr>
        <p:spPr>
          <a:xfrm>
            <a:off x="6320985" y="4255275"/>
            <a:ext cx="1055108" cy="987029"/>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UTM</a:t>
            </a:r>
          </a:p>
        </p:txBody>
      </p:sp>
      <p:sp>
        <p:nvSpPr>
          <p:cNvPr id="10" name="Oval 9"/>
          <p:cNvSpPr/>
          <p:nvPr/>
        </p:nvSpPr>
        <p:spPr>
          <a:xfrm>
            <a:off x="7522841" y="3065992"/>
            <a:ext cx="1056139" cy="987994"/>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SPC</a:t>
            </a:r>
          </a:p>
        </p:txBody>
      </p:sp>
      <p:sp>
        <p:nvSpPr>
          <p:cNvPr id="11" name="Oval 10"/>
          <p:cNvSpPr/>
          <p:nvPr/>
        </p:nvSpPr>
        <p:spPr>
          <a:xfrm>
            <a:off x="5139829" y="1562451"/>
            <a:ext cx="1059725" cy="1022564"/>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Symbol" panose="05050102010706020507" pitchFamily="18" charset="2"/>
                <a:ea typeface="+mn-ea"/>
                <a:cs typeface="Times New Roman" panose="02020603050405020304" pitchFamily="18" charset="0"/>
              </a:rPr>
              <a:t>f</a:t>
            </a:r>
            <a:r>
              <a:rPr kumimoji="0" lang="en-US" sz="16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0" cap="none" spc="0" normalizeH="0" baseline="0" noProof="0" dirty="0" smtClean="0">
                <a:ln>
                  <a:noFill/>
                </a:ln>
                <a:solidFill>
                  <a:prstClr val="black"/>
                </a:solidFill>
                <a:effectLst/>
                <a:uLnTx/>
                <a:uFillTx/>
                <a:latin typeface="Symbol" panose="05050102010706020507" pitchFamily="18" charset="2"/>
                <a:ea typeface="+mn-ea"/>
                <a:cs typeface="Times New Roman" panose="02020603050405020304" pitchFamily="18" charset="0"/>
              </a:rPr>
              <a:t>l</a:t>
            </a:r>
            <a:r>
              <a:rPr kumimoji="0" lang="en-US" sz="16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a:t>
            </a:r>
          </a:p>
        </p:txBody>
      </p:sp>
      <p:cxnSp>
        <p:nvCxnSpPr>
          <p:cNvPr id="12" name="Straight Connector 11"/>
          <p:cNvCxnSpPr/>
          <p:nvPr/>
        </p:nvCxnSpPr>
        <p:spPr>
          <a:xfrm flipH="1">
            <a:off x="5084358" y="2552700"/>
            <a:ext cx="378456" cy="1695624"/>
          </a:xfrm>
          <a:prstGeom prst="line">
            <a:avLst/>
          </a:prstGeom>
          <a:noFill/>
          <a:ln w="38100" cap="flat" cmpd="sng" algn="ctr">
            <a:solidFill>
              <a:sysClr val="windowText" lastClr="000000"/>
            </a:solidFill>
            <a:prstDash val="solid"/>
          </a:ln>
          <a:effectLst/>
        </p:spPr>
      </p:cxnSp>
      <p:cxnSp>
        <p:nvCxnSpPr>
          <p:cNvPr id="13" name="Straight Connector 12"/>
          <p:cNvCxnSpPr>
            <a:stCxn id="11" idx="3"/>
            <a:endCxn id="7" idx="7"/>
          </p:cNvCxnSpPr>
          <p:nvPr/>
        </p:nvCxnSpPr>
        <p:spPr>
          <a:xfrm flipH="1">
            <a:off x="4327769" y="2435264"/>
            <a:ext cx="967253" cy="759570"/>
          </a:xfrm>
          <a:prstGeom prst="line">
            <a:avLst/>
          </a:prstGeom>
          <a:noFill/>
          <a:ln w="38100" cap="flat" cmpd="sng" algn="ctr">
            <a:solidFill>
              <a:sysClr val="windowText" lastClr="000000"/>
            </a:solidFill>
            <a:prstDash val="solid"/>
          </a:ln>
          <a:effectLst/>
        </p:spPr>
      </p:cxnSp>
      <p:cxnSp>
        <p:nvCxnSpPr>
          <p:cNvPr id="14" name="Straight Connector 13"/>
          <p:cNvCxnSpPr/>
          <p:nvPr/>
        </p:nvCxnSpPr>
        <p:spPr>
          <a:xfrm>
            <a:off x="6136771" y="2301882"/>
            <a:ext cx="1445268" cy="1037456"/>
          </a:xfrm>
          <a:prstGeom prst="line">
            <a:avLst/>
          </a:prstGeom>
          <a:noFill/>
          <a:ln w="38100" cap="flat" cmpd="sng" algn="ctr">
            <a:solidFill>
              <a:sysClr val="windowText" lastClr="000000"/>
            </a:solidFill>
            <a:prstDash val="solid"/>
          </a:ln>
          <a:effectLst/>
        </p:spPr>
      </p:cxnSp>
      <p:cxnSp>
        <p:nvCxnSpPr>
          <p:cNvPr id="15" name="Straight Connector 14"/>
          <p:cNvCxnSpPr/>
          <p:nvPr/>
        </p:nvCxnSpPr>
        <p:spPr>
          <a:xfrm>
            <a:off x="5955417" y="2522322"/>
            <a:ext cx="717980" cy="1761578"/>
          </a:xfrm>
          <a:prstGeom prst="line">
            <a:avLst/>
          </a:prstGeom>
          <a:noFill/>
          <a:ln w="38100" cap="flat" cmpd="sng" algn="ctr">
            <a:solidFill>
              <a:sysClr val="windowText" lastClr="000000"/>
            </a:solidFill>
            <a:prstDash val="solid"/>
          </a:ln>
          <a:effectLst/>
        </p:spPr>
      </p:cxnSp>
      <p:sp>
        <p:nvSpPr>
          <p:cNvPr id="16" name="TextBox 15"/>
          <p:cNvSpPr txBox="1"/>
          <p:nvPr/>
        </p:nvSpPr>
        <p:spPr>
          <a:xfrm rot="19187525">
            <a:off x="4111656" y="2396915"/>
            <a:ext cx="1081603" cy="707886"/>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x</a:t>
            </a:r>
            <a:r>
              <a:rPr lang="en-US" sz="2000" b="1" dirty="0" smtClean="0">
                <a:solidFill>
                  <a:srgbClr val="FF0000"/>
                </a:solidFill>
                <a:latin typeface="Times New Roman" panose="02020603050405020304" pitchFamily="18" charset="0"/>
                <a:cs typeface="Times New Roman" panose="02020603050405020304" pitchFamily="18" charset="0"/>
              </a:rPr>
              <a:t>yz2plh</a:t>
            </a:r>
          </a:p>
          <a:p>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rot="3921369">
            <a:off x="6121648" y="3335771"/>
            <a:ext cx="982354" cy="400110"/>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UTMS</a:t>
            </a:r>
          </a:p>
        </p:txBody>
      </p:sp>
      <p:sp>
        <p:nvSpPr>
          <p:cNvPr id="18" name="TextBox 17"/>
          <p:cNvSpPr txBox="1"/>
          <p:nvPr/>
        </p:nvSpPr>
        <p:spPr>
          <a:xfrm rot="2153684">
            <a:off x="6558494" y="2427003"/>
            <a:ext cx="922033" cy="400110"/>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SPC83</a:t>
            </a:r>
          </a:p>
        </p:txBody>
      </p:sp>
      <p:sp>
        <p:nvSpPr>
          <p:cNvPr id="19" name="TextBox 18"/>
          <p:cNvSpPr txBox="1"/>
          <p:nvPr/>
        </p:nvSpPr>
        <p:spPr>
          <a:xfrm rot="17214673">
            <a:off x="4557475" y="3291844"/>
            <a:ext cx="897932" cy="400110"/>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USNG</a:t>
            </a:r>
          </a:p>
        </p:txBody>
      </p:sp>
      <p:cxnSp>
        <p:nvCxnSpPr>
          <p:cNvPr id="20" name="Straight Connector 19"/>
          <p:cNvCxnSpPr/>
          <p:nvPr/>
        </p:nvCxnSpPr>
        <p:spPr>
          <a:xfrm>
            <a:off x="5304296" y="4816450"/>
            <a:ext cx="1020162" cy="44649"/>
          </a:xfrm>
          <a:prstGeom prst="line">
            <a:avLst/>
          </a:prstGeom>
          <a:noFill/>
          <a:ln w="38100" cap="flat" cmpd="sng" algn="ctr">
            <a:solidFill>
              <a:sysClr val="windowText" lastClr="000000"/>
            </a:solidFill>
            <a:prstDash val="solid"/>
          </a:ln>
          <a:effectLst/>
        </p:spPr>
      </p:cxnSp>
      <p:sp>
        <p:nvSpPr>
          <p:cNvPr id="21" name="TextBox 20"/>
          <p:cNvSpPr txBox="1"/>
          <p:nvPr/>
        </p:nvSpPr>
        <p:spPr>
          <a:xfrm>
            <a:off x="5382647" y="4444813"/>
            <a:ext cx="1039834" cy="400110"/>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USNG</a:t>
            </a:r>
          </a:p>
        </p:txBody>
      </p:sp>
      <p:sp>
        <p:nvSpPr>
          <p:cNvPr id="22" name="TextBox 21"/>
          <p:cNvSpPr txBox="1"/>
          <p:nvPr/>
        </p:nvSpPr>
        <p:spPr>
          <a:xfrm>
            <a:off x="410197" y="1489754"/>
            <a:ext cx="2874102" cy="3416320"/>
          </a:xfrm>
          <a:prstGeom prst="rect">
            <a:avLst/>
          </a:prstGeom>
          <a:noFill/>
        </p:spPr>
        <p:txBody>
          <a:bodyPr wrap="square" rtlCol="0">
            <a:spAutoFit/>
          </a:bodyPr>
          <a:lstStyle/>
          <a:p>
            <a:pPr marL="342900" indent="-342900">
              <a:buFont typeface="Arial" panose="020B0604020202020204" pitchFamily="34" charset="0"/>
              <a:buChar char="•"/>
            </a:pPr>
            <a:r>
              <a:rPr lang="en-US" b="1" dirty="0" smtClean="0">
                <a:solidFill>
                  <a:prstClr val="black"/>
                </a:solidFill>
                <a:latin typeface="Times New Roman" panose="02020603050405020304" pitchFamily="18" charset="0"/>
                <a:cs typeface="Times New Roman" panose="02020603050405020304" pitchFamily="18" charset="0"/>
              </a:rPr>
              <a:t>NGS has had many stand-alone computer programs for coordinate conversions. </a:t>
            </a:r>
          </a:p>
          <a:p>
            <a:pPr marL="342900" indent="-342900">
              <a:buFont typeface="Arial" panose="020B0604020202020204" pitchFamily="34" charset="0"/>
              <a:buChar char="•"/>
            </a:pPr>
            <a:r>
              <a:rPr lang="en-US" b="1" dirty="0" smtClean="0">
                <a:solidFill>
                  <a:prstClr val="black"/>
                </a:solidFill>
                <a:latin typeface="Times New Roman" panose="02020603050405020304" pitchFamily="18" charset="0"/>
                <a:cs typeface="Times New Roman" panose="02020603050405020304" pitchFamily="18" charset="0"/>
              </a:rPr>
              <a:t>All of  these are now integrated together inside NCAT (NGS Coordinate Conversion and Transformation Tool) – see later slides</a:t>
            </a:r>
          </a:p>
          <a:p>
            <a:pPr marL="342900" indent="-342900">
              <a:buFont typeface="Arial" panose="020B0604020202020204" pitchFamily="34" charset="0"/>
              <a:buChar char="•"/>
            </a:pPr>
            <a:r>
              <a:rPr lang="en-US" b="1" dirty="0" smtClean="0">
                <a:solidFill>
                  <a:prstClr val="black"/>
                </a:solidFill>
                <a:latin typeface="Times New Roman" panose="02020603050405020304" pitchFamily="18" charset="0"/>
                <a:cs typeface="Times New Roman" panose="02020603050405020304" pitchFamily="18" charset="0"/>
              </a:rPr>
              <a:t>No datum changes are shown here</a:t>
            </a:r>
          </a:p>
        </p:txBody>
      </p: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150</a:t>
            </a:fld>
            <a:endParaRPr lang="en-US" altLang="en-US"/>
          </a:p>
        </p:txBody>
      </p:sp>
    </p:spTree>
    <p:extLst>
      <p:ext uri="{BB962C8B-B14F-4D97-AF65-F5344CB8AC3E}">
        <p14:creationId xmlns:p14="http://schemas.microsoft.com/office/powerpoint/2010/main" val="388524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6" grpId="0"/>
      <p:bldP spid="17" grpId="0"/>
      <p:bldP spid="18" grpId="0"/>
      <p:bldP spid="19" grpId="0"/>
      <p:bldP spid="21"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a:spLocks noGrp="1"/>
          </p:cNvSpPr>
          <p:nvPr>
            <p:ph type="title"/>
          </p:nvPr>
        </p:nvSpPr>
        <p:spPr>
          <a:xfrm>
            <a:off x="-22653" y="609224"/>
            <a:ext cx="9144000" cy="1143000"/>
          </a:xfrm>
        </p:spPr>
        <p:txBody>
          <a:bodyPr/>
          <a:lstStyle/>
          <a:p>
            <a:r>
              <a:rPr lang="en-US" sz="4000" b="1" dirty="0">
                <a:latin typeface="Times New Roman" panose="02020603050405020304" pitchFamily="18" charset="0"/>
                <a:cs typeface="Times New Roman" panose="02020603050405020304" pitchFamily="18" charset="0"/>
              </a:rPr>
              <a:t>Region:  CONUS</a:t>
            </a:r>
            <a:r>
              <a:rPr lang="en-US" dirty="0"/>
              <a:t/>
            </a:r>
            <a:br>
              <a:rPr lang="en-US" dirty="0"/>
            </a:br>
            <a:endParaRPr lang="en-US" dirty="0"/>
          </a:p>
        </p:txBody>
      </p:sp>
      <p:grpSp>
        <p:nvGrpSpPr>
          <p:cNvPr id="35" name="Group 34"/>
          <p:cNvGrpSpPr/>
          <p:nvPr/>
        </p:nvGrpSpPr>
        <p:grpSpPr>
          <a:xfrm rot="19510649">
            <a:off x="6510800" y="3962225"/>
            <a:ext cx="1924135" cy="161464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X, Y, Z</a:t>
              </a:r>
              <a:endPar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USNG</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UTM</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SPC</a:t>
              </a: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900" b="1" dirty="0">
                  <a:solidFill>
                    <a:prstClr val="black"/>
                  </a:solidFill>
                  <a:latin typeface="Symbol" panose="05050102010706020507" pitchFamily="18" charset="2"/>
                  <a:cs typeface="Times New Roman" panose="02020603050405020304" pitchFamily="18" charset="0"/>
                </a:rPr>
                <a:t>f</a:t>
              </a:r>
              <a:r>
                <a:rPr lang="en-US" sz="900" b="1" dirty="0">
                  <a:solidFill>
                    <a:prstClr val="black"/>
                  </a:solidFill>
                  <a:latin typeface="Times New Roman" panose="02020603050405020304" pitchFamily="18" charset="0"/>
                  <a:cs typeface="Times New Roman" panose="02020603050405020304" pitchFamily="18" charset="0"/>
                </a:rPr>
                <a:t>, </a:t>
              </a:r>
              <a:r>
                <a:rPr lang="en-US" sz="900" b="1" dirty="0">
                  <a:solidFill>
                    <a:prstClr val="black"/>
                  </a:solidFill>
                  <a:latin typeface="Symbol" panose="05050102010706020507" pitchFamily="18" charset="2"/>
                  <a:cs typeface="Times New Roman" panose="02020603050405020304" pitchFamily="18" charset="0"/>
                </a:rPr>
                <a:t>l</a:t>
              </a:r>
              <a:r>
                <a:rPr lang="en-US" sz="900" b="1" dirty="0">
                  <a:solidFill>
                    <a:prstClr val="black"/>
                  </a:solidFill>
                  <a:latin typeface="Times New Roman" panose="02020603050405020304" pitchFamily="18" charset="0"/>
                  <a:cs typeface="Times New Roman" panose="02020603050405020304" pitchFamily="18" charset="0"/>
                </a:rPr>
                <a:t>, h</a:t>
              </a: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369120" y="4794676"/>
            <a:ext cx="1924135" cy="1637032"/>
            <a:chOff x="1352465" y="1688796"/>
            <a:chExt cx="1924135" cy="1637032"/>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X, Y, Z</a:t>
              </a:r>
              <a:endPar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Oval 4"/>
            <p:cNvSpPr/>
            <p:nvPr/>
          </p:nvSpPr>
          <p:spPr>
            <a:xfrm>
              <a:off x="1722286" y="284094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USNG</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UTM</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SPC</a:t>
              </a: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900" b="1" dirty="0">
                  <a:solidFill>
                    <a:prstClr val="black"/>
                  </a:solidFill>
                  <a:latin typeface="Symbol" panose="05050102010706020507" pitchFamily="18" charset="2"/>
                  <a:cs typeface="Times New Roman" panose="02020603050405020304" pitchFamily="18" charset="0"/>
                </a:rPr>
                <a:t>f</a:t>
              </a:r>
              <a:r>
                <a:rPr lang="en-US" sz="900" b="1" dirty="0">
                  <a:solidFill>
                    <a:prstClr val="black"/>
                  </a:solidFill>
                  <a:latin typeface="Times New Roman" panose="02020603050405020304" pitchFamily="18" charset="0"/>
                  <a:cs typeface="Times New Roman" panose="02020603050405020304" pitchFamily="18" charset="0"/>
                </a:rPr>
                <a:t>, </a:t>
              </a:r>
              <a:r>
                <a:rPr lang="en-US" sz="900" b="1" dirty="0">
                  <a:solidFill>
                    <a:prstClr val="black"/>
                  </a:solidFill>
                  <a:latin typeface="Symbol" panose="05050102010706020507" pitchFamily="18" charset="2"/>
                  <a:cs typeface="Times New Roman" panose="02020603050405020304" pitchFamily="18" charset="0"/>
                </a:rPr>
                <a:t>l</a:t>
              </a:r>
              <a:r>
                <a:rPr lang="en-US" sz="900" b="1" dirty="0">
                  <a:solidFill>
                    <a:prstClr val="black"/>
                  </a:solidFill>
                  <a:latin typeface="Times New Roman" panose="02020603050405020304" pitchFamily="18" charset="0"/>
                  <a:cs typeface="Times New Roman" panose="02020603050405020304" pitchFamily="18" charset="0"/>
                </a:rPr>
                <a:t>, h</a:t>
              </a:r>
            </a:p>
          </p:txBody>
        </p:sp>
        <p:cxnSp>
          <p:nvCxnSpPr>
            <p:cNvPr id="9" name="Straight Connector 8"/>
            <p:cNvCxnSpPr>
              <a:stCxn id="8" idx="4"/>
              <a:endCxn id="5" idx="0"/>
            </p:cNvCxnSpPr>
            <p:nvPr/>
          </p:nvCxnSpPr>
          <p:spPr>
            <a:xfrm flipH="1">
              <a:off x="1964727" y="2145996"/>
              <a:ext cx="321273" cy="694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flipV="1">
              <a:off x="2207167" y="3060997"/>
              <a:ext cx="242441" cy="223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569471" y="4640764"/>
            <a:ext cx="1924135" cy="161464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X, Y, Z</a:t>
              </a:r>
              <a:endPar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USNG</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UTM</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SPC</a:t>
              </a: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900" b="1" dirty="0">
                  <a:solidFill>
                    <a:prstClr val="black"/>
                  </a:solidFill>
                  <a:latin typeface="Symbol" panose="05050102010706020507" pitchFamily="18" charset="2"/>
                  <a:cs typeface="Times New Roman" panose="02020603050405020304" pitchFamily="18" charset="0"/>
                </a:rPr>
                <a:t>f</a:t>
              </a:r>
              <a:r>
                <a:rPr lang="en-US" sz="900" b="1" dirty="0">
                  <a:solidFill>
                    <a:prstClr val="black"/>
                  </a:solidFill>
                  <a:latin typeface="Times New Roman" panose="02020603050405020304" pitchFamily="18" charset="0"/>
                  <a:cs typeface="Times New Roman" panose="02020603050405020304" pitchFamily="18" charset="0"/>
                </a:rPr>
                <a:t>, </a:t>
              </a:r>
              <a:r>
                <a:rPr lang="en-US" sz="900" b="1" dirty="0">
                  <a:solidFill>
                    <a:prstClr val="black"/>
                  </a:solidFill>
                  <a:latin typeface="Symbol" panose="05050102010706020507" pitchFamily="18" charset="2"/>
                  <a:cs typeface="Times New Roman" panose="02020603050405020304" pitchFamily="18" charset="0"/>
                </a:rPr>
                <a:t>l</a:t>
              </a:r>
              <a:r>
                <a:rPr lang="en-US" sz="900" b="1" dirty="0">
                  <a:solidFill>
                    <a:prstClr val="black"/>
                  </a:solidFill>
                  <a:latin typeface="Times New Roman" panose="02020603050405020304" pitchFamily="18" charset="0"/>
                  <a:cs typeface="Times New Roman" panose="02020603050405020304" pitchFamily="18" charset="0"/>
                </a:rPr>
                <a:t>, h</a:t>
              </a: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3669868">
            <a:off x="583945" y="4071903"/>
            <a:ext cx="1924135" cy="161464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X, Y, Z</a:t>
              </a:r>
              <a:endPar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USNG</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UTM</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SPC</a:t>
              </a: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900" b="1" dirty="0">
                  <a:solidFill>
                    <a:prstClr val="black"/>
                  </a:solidFill>
                  <a:latin typeface="Symbol" panose="05050102010706020507" pitchFamily="18" charset="2"/>
                  <a:cs typeface="Times New Roman" panose="02020603050405020304" pitchFamily="18" charset="0"/>
                </a:rPr>
                <a:t>f</a:t>
              </a:r>
              <a:r>
                <a:rPr lang="en-US" sz="900" b="1" dirty="0">
                  <a:solidFill>
                    <a:prstClr val="black"/>
                  </a:solidFill>
                  <a:latin typeface="Times New Roman" panose="02020603050405020304" pitchFamily="18" charset="0"/>
                  <a:cs typeface="Times New Roman" panose="02020603050405020304" pitchFamily="18" charset="0"/>
                </a:rPr>
                <a:t>, </a:t>
              </a:r>
              <a:r>
                <a:rPr lang="en-US" sz="900" b="1" dirty="0">
                  <a:solidFill>
                    <a:prstClr val="black"/>
                  </a:solidFill>
                  <a:latin typeface="Symbol" panose="05050102010706020507" pitchFamily="18" charset="2"/>
                  <a:cs typeface="Times New Roman" panose="02020603050405020304" pitchFamily="18" charset="0"/>
                </a:rPr>
                <a:t>l</a:t>
              </a:r>
              <a:r>
                <a:rPr lang="en-US" sz="900" b="1" dirty="0">
                  <a:solidFill>
                    <a:prstClr val="black"/>
                  </a:solidFill>
                  <a:latin typeface="Times New Roman" panose="02020603050405020304" pitchFamily="18" charset="0"/>
                  <a:cs typeface="Times New Roman" panose="02020603050405020304" pitchFamily="18" charset="0"/>
                </a:rPr>
                <a:t>, h</a:t>
              </a: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6536232" y="539765"/>
            <a:ext cx="1924135" cy="161464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X, Y, Z</a:t>
              </a:r>
              <a:endPar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USNG</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UTM</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SPC</a:t>
              </a: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900" b="1" dirty="0">
                  <a:solidFill>
                    <a:prstClr val="black"/>
                  </a:solidFill>
                  <a:latin typeface="Symbol" panose="05050102010706020507" pitchFamily="18" charset="2"/>
                  <a:cs typeface="Times New Roman" panose="02020603050405020304" pitchFamily="18" charset="0"/>
                </a:rPr>
                <a:t>f</a:t>
              </a:r>
              <a:r>
                <a:rPr lang="en-US" sz="900" b="1" dirty="0">
                  <a:solidFill>
                    <a:prstClr val="black"/>
                  </a:solidFill>
                  <a:latin typeface="Times New Roman" panose="02020603050405020304" pitchFamily="18" charset="0"/>
                  <a:cs typeface="Times New Roman" panose="02020603050405020304" pitchFamily="18" charset="0"/>
                </a:rPr>
                <a:t>, </a:t>
              </a:r>
              <a:r>
                <a:rPr lang="en-US" sz="900" b="1" dirty="0">
                  <a:solidFill>
                    <a:prstClr val="black"/>
                  </a:solidFill>
                  <a:latin typeface="Symbol" panose="05050102010706020507" pitchFamily="18" charset="2"/>
                  <a:cs typeface="Times New Roman" panose="02020603050405020304" pitchFamily="18" charset="0"/>
                </a:rPr>
                <a:t>l</a:t>
              </a:r>
              <a:r>
                <a:rPr lang="en-US" sz="900" b="1" dirty="0">
                  <a:solidFill>
                    <a:prstClr val="black"/>
                  </a:solidFill>
                  <a:latin typeface="Times New Roman" panose="02020603050405020304" pitchFamily="18" charset="0"/>
                  <a:cs typeface="Times New Roman" panose="02020603050405020304" pitchFamily="18" charset="0"/>
                </a:rPr>
                <a:t>, h</a:t>
              </a: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4598599">
            <a:off x="217362" y="2118378"/>
            <a:ext cx="1924135" cy="161464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X, Y, Z</a:t>
              </a:r>
              <a:endPar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USNG</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UTM</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SPC</a:t>
              </a: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900" b="1" dirty="0">
                  <a:solidFill>
                    <a:prstClr val="black"/>
                  </a:solidFill>
                  <a:latin typeface="Symbol" panose="05050102010706020507" pitchFamily="18" charset="2"/>
                  <a:cs typeface="Times New Roman" panose="02020603050405020304" pitchFamily="18" charset="0"/>
                </a:rPr>
                <a:t>f</a:t>
              </a:r>
              <a:r>
                <a:rPr lang="en-US" sz="900" b="1" dirty="0">
                  <a:solidFill>
                    <a:prstClr val="black"/>
                  </a:solidFill>
                  <a:latin typeface="Times New Roman" panose="02020603050405020304" pitchFamily="18" charset="0"/>
                  <a:cs typeface="Times New Roman" panose="02020603050405020304" pitchFamily="18" charset="0"/>
                </a:rPr>
                <a:t>, </a:t>
              </a:r>
              <a:r>
                <a:rPr lang="en-US" sz="900" b="1" dirty="0">
                  <a:solidFill>
                    <a:prstClr val="black"/>
                  </a:solidFill>
                  <a:latin typeface="Symbol" panose="05050102010706020507" pitchFamily="18" charset="2"/>
                  <a:cs typeface="Times New Roman" panose="02020603050405020304" pitchFamily="18" charset="0"/>
                </a:rPr>
                <a:t>l</a:t>
              </a:r>
              <a:r>
                <a:rPr lang="en-US" sz="900" b="1" dirty="0">
                  <a:solidFill>
                    <a:prstClr val="black"/>
                  </a:solidFill>
                  <a:latin typeface="Times New Roman" panose="02020603050405020304" pitchFamily="18" charset="0"/>
                  <a:cs typeface="Times New Roman" panose="02020603050405020304" pitchFamily="18" charset="0"/>
                </a:rPr>
                <a:t>, h</a:t>
              </a: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485904" y="453422"/>
            <a:ext cx="1679642" cy="1456955"/>
            <a:chOff x="391789" y="73353"/>
            <a:chExt cx="1679642" cy="1456955"/>
          </a:xfrm>
        </p:grpSpPr>
        <p:sp>
          <p:nvSpPr>
            <p:cNvPr id="91" name="Oval 90"/>
            <p:cNvSpPr/>
            <p:nvPr/>
          </p:nvSpPr>
          <p:spPr>
            <a:xfrm rot="6262407">
              <a:off x="1125739" y="87433"/>
              <a:ext cx="49533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X, Y, Z</a:t>
              </a:r>
              <a:endPar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UTM</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Oval 94"/>
            <p:cNvSpPr/>
            <p:nvPr/>
          </p:nvSpPr>
          <p:spPr>
            <a:xfrm rot="6262407">
              <a:off x="1614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Symbol" panose="05050102010706020507" pitchFamily="18" charset="2"/>
                  <a:cs typeface="Times New Roman" panose="02020603050405020304" pitchFamily="18" charset="0"/>
                </a:rPr>
                <a:t>f</a:t>
              </a: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00" b="1" i="0" u="none" strike="noStrike" kern="1200" cap="none" spc="0" normalizeH="0" baseline="0" noProof="0" dirty="0" smtClean="0">
                  <a:ln>
                    <a:noFill/>
                  </a:ln>
                  <a:solidFill>
                    <a:prstClr val="black"/>
                  </a:solidFill>
                  <a:effectLst/>
                  <a:uLnTx/>
                  <a:uFillTx/>
                  <a:latin typeface="Symbol" panose="05050102010706020507" pitchFamily="18" charset="2"/>
                  <a:cs typeface="Times New Roman" panose="02020603050405020304" pitchFamily="18" charset="0"/>
                </a:rPr>
                <a:t>l</a:t>
              </a: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a:t>
              </a:r>
              <a:endPar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97" name="Straight Connector 96"/>
            <p:cNvCxnSpPr>
              <a:stCxn id="95" idx="3"/>
              <a:endCxn id="91" idx="7"/>
            </p:cNvCxnSpPr>
            <p:nvPr/>
          </p:nvCxnSpPr>
          <p:spPr>
            <a:xfrm flipH="1" flipV="1">
              <a:off x="1489930" y="531664"/>
              <a:ext cx="236443" cy="4500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TextBox 100"/>
          <p:cNvSpPr txBox="1"/>
          <p:nvPr/>
        </p:nvSpPr>
        <p:spPr>
          <a:xfrm>
            <a:off x="2367366" y="3241129"/>
            <a:ext cx="464329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Existing NADCON connections in RED</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grpSp>
        <p:nvGrpSpPr>
          <p:cNvPr id="102" name="Group 101"/>
          <p:cNvGrpSpPr/>
          <p:nvPr/>
        </p:nvGrpSpPr>
        <p:grpSpPr>
          <a:xfrm rot="17285526">
            <a:off x="7041719" y="2177026"/>
            <a:ext cx="1924135" cy="161464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a:ea typeface="+mn-ea"/>
                  <a:cs typeface="+mn-cs"/>
                </a:rPr>
                <a:t>X, Y, Z</a:t>
              </a:r>
              <a:endParaRPr kumimoji="0" lang="en-US"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a:ea typeface="+mn-ea"/>
                  <a:cs typeface="+mn-cs"/>
                </a:rPr>
                <a:t>USNG</a:t>
              </a:r>
              <a:endParaRPr kumimoji="0" lang="en-US"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a:ea typeface="+mn-ea"/>
                  <a:cs typeface="+mn-cs"/>
                </a:rPr>
                <a:t>UTM</a:t>
              </a:r>
              <a:endParaRPr kumimoji="0" lang="en-US"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Calibri"/>
                  <a:ea typeface="+mn-ea"/>
                  <a:cs typeface="+mn-cs"/>
                </a:rPr>
                <a:t>SPC</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Symbol" panose="05050102010706020507" pitchFamily="18" charset="2"/>
                  <a:ea typeface="+mn-ea"/>
                  <a:cs typeface="+mn-cs"/>
                </a:rPr>
                <a:t>f</a:t>
              </a:r>
              <a:r>
                <a:rPr kumimoji="0" lang="en-US" sz="9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900" b="1" i="0" u="none" strike="noStrike" kern="1200" cap="none" spc="0" normalizeH="0" baseline="0" noProof="0" dirty="0" smtClean="0">
                  <a:ln>
                    <a:noFill/>
                  </a:ln>
                  <a:solidFill>
                    <a:prstClr val="black"/>
                  </a:solidFill>
                  <a:effectLst/>
                  <a:uLnTx/>
                  <a:uFillTx/>
                  <a:latin typeface="Symbol" panose="05050102010706020507" pitchFamily="18" charset="2"/>
                  <a:ea typeface="+mn-ea"/>
                  <a:cs typeface="+mn-cs"/>
                </a:rPr>
                <a:t>l</a:t>
              </a:r>
              <a:r>
                <a:rPr kumimoji="0" lang="en-US" sz="900" b="1" i="0" u="none" strike="noStrike" kern="1200" cap="none" spc="0" normalizeH="0" baseline="0" noProof="0" dirty="0" smtClean="0">
                  <a:ln>
                    <a:noFill/>
                  </a:ln>
                  <a:solidFill>
                    <a:prstClr val="black"/>
                  </a:solidFill>
                  <a:effectLst/>
                  <a:uLnTx/>
                  <a:uFillTx/>
                  <a:latin typeface="Calibri"/>
                  <a:ea typeface="+mn-ea"/>
                  <a:cs typeface="+mn-cs"/>
                </a:rPr>
                <a:t>, h</a:t>
              </a:r>
              <a:endParaRPr kumimoji="0" lang="en-US" sz="9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2127240" y="1529971"/>
            <a:ext cx="643125"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rPr>
              <a:t>USSD</a:t>
            </a:r>
            <a:endPar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114" name="TextBox 113"/>
          <p:cNvSpPr txBox="1"/>
          <p:nvPr/>
        </p:nvSpPr>
        <p:spPr>
          <a:xfrm>
            <a:off x="1892244" y="2569146"/>
            <a:ext cx="79861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rPr>
              <a:t>NAD 27</a:t>
            </a:r>
            <a:endPar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115" name="TextBox 114"/>
          <p:cNvSpPr txBox="1"/>
          <p:nvPr/>
        </p:nvSpPr>
        <p:spPr>
          <a:xfrm>
            <a:off x="1969358" y="4035795"/>
            <a:ext cx="1321196"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rPr>
              <a:t>NAD 83 (1986)</a:t>
            </a:r>
            <a:endPar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116" name="TextBox 115"/>
          <p:cNvSpPr txBox="1"/>
          <p:nvPr/>
        </p:nvSpPr>
        <p:spPr>
          <a:xfrm>
            <a:off x="5761239" y="2647027"/>
            <a:ext cx="1311321"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rPr>
              <a:t>NAD 83 (2011)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rPr>
              <a:t>epoch 2010.00</a:t>
            </a:r>
            <a:endPar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117" name="TextBox 116"/>
          <p:cNvSpPr txBox="1"/>
          <p:nvPr/>
        </p:nvSpPr>
        <p:spPr>
          <a:xfrm>
            <a:off x="5368224" y="3812752"/>
            <a:ext cx="177965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rPr>
              <a:t>NAD 83 (NSRS2007)</a:t>
            </a:r>
            <a:endPar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118" name="TextBox 117"/>
          <p:cNvSpPr txBox="1"/>
          <p:nvPr/>
        </p:nvSpPr>
        <p:spPr>
          <a:xfrm>
            <a:off x="4836028" y="4339973"/>
            <a:ext cx="1321196"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rPr>
              <a:t>NAD 83 (FBN)</a:t>
            </a:r>
            <a:endPar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119" name="TextBox 118"/>
          <p:cNvSpPr txBox="1"/>
          <p:nvPr/>
        </p:nvSpPr>
        <p:spPr>
          <a:xfrm>
            <a:off x="2767875" y="4526337"/>
            <a:ext cx="149111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rPr>
              <a:t>NAD 83 (HARN)</a:t>
            </a:r>
            <a:endPar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120" name="TextBox 119"/>
          <p:cNvSpPr txBox="1"/>
          <p:nvPr/>
        </p:nvSpPr>
        <p:spPr>
          <a:xfrm>
            <a:off x="5472873" y="1251432"/>
            <a:ext cx="130676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rPr>
              <a:t>NATRF2022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rPr>
              <a:t>epoch 2020.00 </a:t>
            </a:r>
            <a:endPar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S PGothic" pitchFamily="34" charset="-128"/>
              <a:cs typeface="Times New Roman" panose="02020603050405020304" pitchFamily="18" charset="0"/>
            </a:endParaRPr>
          </a:p>
        </p:txBody>
      </p:sp>
      <p:cxnSp>
        <p:nvCxnSpPr>
          <p:cNvPr id="122" name="Straight Connector 121"/>
          <p:cNvCxnSpPr>
            <a:stCxn id="95" idx="6"/>
            <a:endCxn id="84" idx="2"/>
          </p:cNvCxnSpPr>
          <p:nvPr/>
        </p:nvCxnSpPr>
        <p:spPr>
          <a:xfrm flipH="1">
            <a:off x="1683096" y="1779930"/>
            <a:ext cx="197102" cy="7618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1788714" y="2986663"/>
            <a:ext cx="140248" cy="13881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2258778" y="4638755"/>
            <a:ext cx="815277" cy="3845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3531255" y="4869364"/>
            <a:ext cx="1743151" cy="1539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731606" y="4441292"/>
            <a:ext cx="1199705" cy="428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7159367" y="3049047"/>
            <a:ext cx="214460" cy="1036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endCxn id="107" idx="7"/>
          </p:cNvCxnSpPr>
          <p:nvPr/>
        </p:nvCxnSpPr>
        <p:spPr>
          <a:xfrm>
            <a:off x="6936920" y="1587001"/>
            <a:ext cx="404443" cy="104089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770365" y="1841983"/>
            <a:ext cx="3381130" cy="646331"/>
          </a:xfrm>
          <a:prstGeom prst="rect">
            <a:avLst/>
          </a:prstGeom>
          <a:solidFill>
            <a:schemeClr val="bg2"/>
          </a:solidFill>
        </p:spPr>
        <p:txBody>
          <a:bodyPr wrap="square" rtlCol="0">
            <a:spAutoFit/>
          </a:bodyPr>
          <a:lstStyle/>
          <a:p>
            <a:pPr algn="ctr"/>
            <a:r>
              <a:rPr lang="en-US" b="1" dirty="0" smtClean="0"/>
              <a:t>Conversions are </a:t>
            </a:r>
            <a:r>
              <a:rPr lang="en-US" b="1" u="sng" dirty="0" smtClean="0"/>
              <a:t>BLACK</a:t>
            </a:r>
            <a:r>
              <a:rPr lang="en-US" b="1" dirty="0" smtClean="0"/>
              <a:t> lines</a:t>
            </a:r>
          </a:p>
          <a:p>
            <a:pPr algn="ctr"/>
            <a:r>
              <a:rPr lang="en-US" b="1" dirty="0" smtClean="0"/>
              <a:t>Transformations are </a:t>
            </a:r>
            <a:r>
              <a:rPr lang="en-US" b="1" u="sng" dirty="0" smtClean="0">
                <a:solidFill>
                  <a:srgbClr val="FF0000"/>
                </a:solidFill>
              </a:rPr>
              <a:t>RED</a:t>
            </a:r>
            <a:r>
              <a:rPr lang="en-US" b="1" dirty="0" smtClean="0"/>
              <a:t> lines</a:t>
            </a:r>
            <a:endParaRPr lang="en-US" b="1" dirty="0"/>
          </a:p>
        </p:txBody>
      </p:sp>
      <p:sp>
        <p:nvSpPr>
          <p:cNvPr id="13" name="Date Placeholder 12"/>
          <p:cNvSpPr>
            <a:spLocks noGrp="1"/>
          </p:cNvSpPr>
          <p:nvPr>
            <p:ph type="dt" sz="half" idx="10"/>
          </p:nvPr>
        </p:nvSpPr>
        <p:spPr/>
        <p:txBody>
          <a:bodyPr/>
          <a:lstStyle/>
          <a:p>
            <a:r>
              <a:rPr lang="en-US" altLang="en-US" smtClean="0"/>
              <a:t>1/15/2021</a:t>
            </a:r>
            <a:endParaRPr lang="en-US" altLang="en-US"/>
          </a:p>
        </p:txBody>
      </p:sp>
      <p:sp>
        <p:nvSpPr>
          <p:cNvPr id="14" name="Footer Placeholder 1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15" name="Slide Number Placeholder 14"/>
          <p:cNvSpPr>
            <a:spLocks noGrp="1"/>
          </p:cNvSpPr>
          <p:nvPr>
            <p:ph type="sldNum" sz="quarter" idx="12"/>
          </p:nvPr>
        </p:nvSpPr>
        <p:spPr/>
        <p:txBody>
          <a:bodyPr/>
          <a:lstStyle/>
          <a:p>
            <a:fld id="{84C1C367-1155-47A8-B187-ABB1E4FCD3DE}" type="slidenum">
              <a:rPr lang="en-US" altLang="en-US" smtClean="0"/>
              <a:pPr/>
              <a:t>151</a:t>
            </a:fld>
            <a:endParaRPr lang="en-US" altLang="en-US"/>
          </a:p>
        </p:txBody>
      </p:sp>
      <p:sp>
        <p:nvSpPr>
          <p:cNvPr id="17" name="TextBox 16"/>
          <p:cNvSpPr txBox="1"/>
          <p:nvPr/>
        </p:nvSpPr>
        <p:spPr>
          <a:xfrm>
            <a:off x="1561319" y="3114597"/>
            <a:ext cx="5971372" cy="1200329"/>
          </a:xfrm>
          <a:prstGeom prst="rect">
            <a:avLst/>
          </a:prstGeom>
          <a:solidFill>
            <a:schemeClr val="bg2"/>
          </a:solidFill>
          <a:ln w="57150">
            <a:solidFill>
              <a:schemeClr val="tx1"/>
            </a:solidFill>
          </a:ln>
        </p:spPr>
        <p:txBody>
          <a:bodyPr wrap="square" rtlCol="0">
            <a:spAutoFit/>
          </a:bodyPr>
          <a:lstStyle/>
          <a:p>
            <a:pPr algn="ctr"/>
            <a:r>
              <a:rPr lang="en-US" sz="2400" dirty="0" smtClean="0"/>
              <a:t>The NGS Coordinate Conversion and Transformation Tool </a:t>
            </a:r>
            <a:r>
              <a:rPr lang="en-US" sz="2400" b="1" dirty="0" smtClean="0"/>
              <a:t>(NCAT)</a:t>
            </a:r>
            <a:r>
              <a:rPr lang="en-US" sz="2400" dirty="0" smtClean="0"/>
              <a:t> is the NGS tool that provides conversions and transformations</a:t>
            </a:r>
            <a:endParaRPr lang="en-US" sz="2400" dirty="0"/>
          </a:p>
        </p:txBody>
      </p:sp>
    </p:spTree>
    <p:extLst>
      <p:ext uri="{BB962C8B-B14F-4D97-AF65-F5344CB8AC3E}">
        <p14:creationId xmlns:p14="http://schemas.microsoft.com/office/powerpoint/2010/main" val="375694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36"/>
                                        </p:tgtEl>
                                        <p:attrNameLst>
                                          <p:attrName>style.visibility</p:attrName>
                                        </p:attrNameLst>
                                      </p:cBhvr>
                                      <p:to>
                                        <p:strVal val="visible"/>
                                      </p:to>
                                    </p:set>
                                    <p:animEffect transition="in" filter="wipe(up)">
                                      <p:cBhvr>
                                        <p:cTn id="49" dur="500"/>
                                        <p:tgtEl>
                                          <p:spTgt spid="136"/>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33"/>
                                        </p:tgtEl>
                                        <p:attrNameLst>
                                          <p:attrName>style.visibility</p:attrName>
                                        </p:attrNameLst>
                                      </p:cBhvr>
                                      <p:to>
                                        <p:strVal val="visible"/>
                                      </p:to>
                                    </p:set>
                                    <p:animEffect transition="in" filter="wipe(right)">
                                      <p:cBhvr>
                                        <p:cTn id="53" dur="500"/>
                                        <p:tgtEl>
                                          <p:spTgt spid="133"/>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30"/>
                                        </p:tgtEl>
                                        <p:attrNameLst>
                                          <p:attrName>style.visibility</p:attrName>
                                        </p:attrNameLst>
                                      </p:cBhvr>
                                      <p:to>
                                        <p:strVal val="visible"/>
                                      </p:to>
                                    </p:set>
                                    <p:animEffect transition="in" filter="wipe(right)">
                                      <p:cBhvr>
                                        <p:cTn id="57" dur="500"/>
                                        <p:tgtEl>
                                          <p:spTgt spid="130"/>
                                        </p:tgtEl>
                                      </p:cBhvr>
                                    </p:animEffect>
                                  </p:childTnLst>
                                </p:cTn>
                              </p:par>
                            </p:childTnLst>
                          </p:cTn>
                        </p:par>
                        <p:par>
                          <p:cTn id="58" fill="hold">
                            <p:stCondLst>
                              <p:cond delay="1500"/>
                            </p:stCondLst>
                            <p:childTnLst>
                              <p:par>
                                <p:cTn id="59" presetID="22" presetClass="entr" presetSubtype="2" fill="hold" nodeType="afterEffect">
                                  <p:stCondLst>
                                    <p:cond delay="0"/>
                                  </p:stCondLst>
                                  <p:childTnLst>
                                    <p:set>
                                      <p:cBhvr>
                                        <p:cTn id="60" dur="1" fill="hold">
                                          <p:stCondLst>
                                            <p:cond delay="0"/>
                                          </p:stCondLst>
                                        </p:cTn>
                                        <p:tgtEl>
                                          <p:spTgt spid="127"/>
                                        </p:tgtEl>
                                        <p:attrNameLst>
                                          <p:attrName>style.visibility</p:attrName>
                                        </p:attrNameLst>
                                      </p:cBhvr>
                                      <p:to>
                                        <p:strVal val="visible"/>
                                      </p:to>
                                    </p:set>
                                    <p:animEffect transition="in" filter="wipe(right)">
                                      <p:cBhvr>
                                        <p:cTn id="61" dur="500"/>
                                        <p:tgtEl>
                                          <p:spTgt spid="127"/>
                                        </p:tgtEl>
                                      </p:cBhvr>
                                    </p:animEffect>
                                  </p:childTnLst>
                                </p:cTn>
                              </p:par>
                            </p:childTnLst>
                          </p:cTn>
                        </p:par>
                        <p:par>
                          <p:cTn id="62" fill="hold">
                            <p:stCondLst>
                              <p:cond delay="2000"/>
                            </p:stCondLst>
                            <p:childTnLst>
                              <p:par>
                                <p:cTn id="63" presetID="22" presetClass="entr" presetSubtype="4" fill="hold" nodeType="afterEffect">
                                  <p:stCondLst>
                                    <p:cond delay="0"/>
                                  </p:stCondLst>
                                  <p:childTnLst>
                                    <p:set>
                                      <p:cBhvr>
                                        <p:cTn id="64" dur="1" fill="hold">
                                          <p:stCondLst>
                                            <p:cond delay="0"/>
                                          </p:stCondLst>
                                        </p:cTn>
                                        <p:tgtEl>
                                          <p:spTgt spid="124"/>
                                        </p:tgtEl>
                                        <p:attrNameLst>
                                          <p:attrName>style.visibility</p:attrName>
                                        </p:attrNameLst>
                                      </p:cBhvr>
                                      <p:to>
                                        <p:strVal val="visible"/>
                                      </p:to>
                                    </p:set>
                                    <p:animEffect transition="in" filter="wipe(down)">
                                      <p:cBhvr>
                                        <p:cTn id="65" dur="500"/>
                                        <p:tgtEl>
                                          <p:spTgt spid="124"/>
                                        </p:tgtEl>
                                      </p:cBhvr>
                                    </p:animEffect>
                                  </p:childTnLst>
                                </p:cTn>
                              </p:par>
                            </p:childTnLst>
                          </p:cTn>
                        </p:par>
                        <p:par>
                          <p:cTn id="66" fill="hold">
                            <p:stCondLst>
                              <p:cond delay="2500"/>
                            </p:stCondLst>
                            <p:childTnLst>
                              <p:par>
                                <p:cTn id="67" presetID="22" presetClass="entr" presetSubtype="4" fill="hold" nodeType="afterEffect">
                                  <p:stCondLst>
                                    <p:cond delay="0"/>
                                  </p:stCondLst>
                                  <p:childTnLst>
                                    <p:set>
                                      <p:cBhvr>
                                        <p:cTn id="68" dur="1" fill="hold">
                                          <p:stCondLst>
                                            <p:cond delay="0"/>
                                          </p:stCondLst>
                                        </p:cTn>
                                        <p:tgtEl>
                                          <p:spTgt spid="122"/>
                                        </p:tgtEl>
                                        <p:attrNameLst>
                                          <p:attrName>style.visibility</p:attrName>
                                        </p:attrNameLst>
                                      </p:cBhvr>
                                      <p:to>
                                        <p:strVal val="visible"/>
                                      </p:to>
                                    </p:set>
                                    <p:animEffect transition="in" filter="wipe(down)">
                                      <p:cBhvr>
                                        <p:cTn id="69" dur="500"/>
                                        <p:tgtEl>
                                          <p:spTgt spid="12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01">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500"/>
                                        <p:tgtEl>
                                          <p:spTgt spid="6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0"/>
                                        </p:tgtEl>
                                        <p:attrNameLst>
                                          <p:attrName>style.visibility</p:attrName>
                                        </p:attrNameLst>
                                      </p:cBhvr>
                                      <p:to>
                                        <p:strVal val="visible"/>
                                      </p:to>
                                    </p:set>
                                    <p:animEffect transition="in" filter="fade">
                                      <p:cBhvr>
                                        <p:cTn id="81" dur="500"/>
                                        <p:tgtEl>
                                          <p:spTgt spid="12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39"/>
                                        </p:tgtEl>
                                        <p:attrNameLst>
                                          <p:attrName>style.visibility</p:attrName>
                                        </p:attrNameLst>
                                      </p:cBhvr>
                                      <p:to>
                                        <p:strVal val="visible"/>
                                      </p:to>
                                    </p:set>
                                    <p:animEffect transition="in" filter="wipe(down)">
                                      <p:cBhvr>
                                        <p:cTn id="86" dur="500"/>
                                        <p:tgtEl>
                                          <p:spTgt spid="139"/>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additive="base">
                                        <p:cTn id="95" dur="500" fill="hold"/>
                                        <p:tgtEl>
                                          <p:spTgt spid="17"/>
                                        </p:tgtEl>
                                        <p:attrNameLst>
                                          <p:attrName>ppt_x</p:attrName>
                                        </p:attrNameLst>
                                      </p:cBhvr>
                                      <p:tavLst>
                                        <p:tav tm="0">
                                          <p:val>
                                            <p:strVal val="#ppt_x"/>
                                          </p:val>
                                        </p:tav>
                                        <p:tav tm="100000">
                                          <p:val>
                                            <p:strVal val="#ppt_x"/>
                                          </p:val>
                                        </p:tav>
                                      </p:tavLst>
                                    </p:anim>
                                    <p:anim calcmode="lin" valueType="num">
                                      <p:cBhvr additive="base">
                                        <p:cTn id="9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p:bldP spid="116" grpId="0"/>
      <p:bldP spid="117" grpId="0"/>
      <p:bldP spid="118" grpId="0"/>
      <p:bldP spid="119" grpId="0"/>
      <p:bldP spid="120" grpId="0"/>
      <p:bldP spid="3" grpId="0" animBg="1"/>
      <p:bldP spid="17"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Modernization News</a:t>
            </a:r>
            <a:endParaRPr lang="en-US" dirty="0"/>
          </a:p>
        </p:txBody>
      </p:sp>
      <p:sp>
        <p:nvSpPr>
          <p:cNvPr id="4" name="Text Placeholder 3"/>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402729D8-1644-4D0C-9B5E-42A347FE2C29}" type="slidenum">
              <a:rPr lang="en-US" altLang="en-US" smtClean="0"/>
              <a:pPr/>
              <a:t>152</a:t>
            </a:fld>
            <a:endParaRPr lang="en-US" altLang="en-US"/>
          </a:p>
        </p:txBody>
      </p:sp>
    </p:spTree>
    <p:extLst>
      <p:ext uri="{BB962C8B-B14F-4D97-AF65-F5344CB8AC3E}">
        <p14:creationId xmlns:p14="http://schemas.microsoft.com/office/powerpoint/2010/main" val="188086449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cs typeface="Times New Roman" panose="02020603050405020304" pitchFamily="18" charset="0"/>
              </a:rPr>
              <a:t>NSRS Modernization: </a:t>
            </a:r>
            <a:r>
              <a:rPr lang="en-US" sz="4000" b="1" dirty="0">
                <a:cs typeface="Times New Roman" panose="02020603050405020304" pitchFamily="18" charset="0"/>
              </a:rPr>
              <a:t>DELAY</a:t>
            </a:r>
          </a:p>
        </p:txBody>
      </p:sp>
      <p:sp>
        <p:nvSpPr>
          <p:cNvPr id="3" name="Content Placeholder 2"/>
          <p:cNvSpPr>
            <a:spLocks noGrp="1"/>
          </p:cNvSpPr>
          <p:nvPr>
            <p:ph idx="1"/>
          </p:nvPr>
        </p:nvSpPr>
        <p:spPr>
          <a:xfrm>
            <a:off x="487680" y="1427484"/>
            <a:ext cx="8270240" cy="4525963"/>
          </a:xfrm>
        </p:spPr>
        <p:txBody>
          <a:bodyPr/>
          <a:lstStyle/>
          <a:p>
            <a:r>
              <a:rPr lang="en-US" sz="3200" dirty="0" smtClean="0">
                <a:latin typeface="Times New Roman" panose="02020603050405020304" pitchFamily="18" charset="0"/>
                <a:cs typeface="Times New Roman" panose="02020603050405020304" pitchFamily="18" charset="0"/>
              </a:rPr>
              <a:t>It’s official:  we are delayed beyond 2022</a:t>
            </a:r>
          </a:p>
          <a:p>
            <a:r>
              <a:rPr lang="en-US" sz="3200" dirty="0" smtClean="0">
                <a:latin typeface="Times New Roman" panose="02020603050405020304" pitchFamily="18" charset="0"/>
                <a:cs typeface="Times New Roman" panose="02020603050405020304" pitchFamily="18" charset="0"/>
              </a:rPr>
              <a:t>On June 23, 2020, this message was rolled out via:</a:t>
            </a:r>
          </a:p>
          <a:p>
            <a:pPr lvl="1"/>
            <a:r>
              <a:rPr lang="en-US" sz="2900" dirty="0" smtClean="0">
                <a:latin typeface="Times New Roman" panose="02020603050405020304" pitchFamily="18" charset="0"/>
                <a:cs typeface="Times New Roman" panose="02020603050405020304" pitchFamily="18" charset="0"/>
              </a:rPr>
              <a:t> NGS </a:t>
            </a:r>
            <a:r>
              <a:rPr lang="en-US" sz="2500" dirty="0" smtClean="0">
                <a:latin typeface="Times New Roman" panose="02020603050405020304" pitchFamily="18" charset="0"/>
                <a:cs typeface="Times New Roman" panose="02020603050405020304" pitchFamily="18" charset="0"/>
              </a:rPr>
              <a:t>Web Page</a:t>
            </a:r>
          </a:p>
          <a:p>
            <a:pPr lvl="1"/>
            <a:r>
              <a:rPr lang="en-US" sz="2800" i="1" dirty="0" smtClean="0">
                <a:latin typeface="Times New Roman" panose="02020603050405020304" pitchFamily="18" charset="0"/>
                <a:cs typeface="Times New Roman" panose="02020603050405020304" pitchFamily="18" charset="0"/>
              </a:rPr>
              <a:t>NSRS Modernization News </a:t>
            </a:r>
            <a:r>
              <a:rPr lang="en-US" sz="2800" dirty="0" smtClean="0">
                <a:latin typeface="Times New Roman" panose="02020603050405020304" pitchFamily="18" charset="0"/>
                <a:cs typeface="Times New Roman" panose="02020603050405020304" pitchFamily="18" charset="0"/>
              </a:rPr>
              <a:t>Special Issue</a:t>
            </a:r>
            <a:endParaRPr lang="en-US" sz="2800" dirty="0">
              <a:latin typeface="Times New Roman" panose="02020603050405020304" pitchFamily="18" charset="0"/>
              <a:cs typeface="Times New Roman" panose="02020603050405020304" pitchFamily="18" charset="0"/>
            </a:endParaRPr>
          </a:p>
          <a:p>
            <a:pPr lvl="1"/>
            <a:r>
              <a:rPr lang="en-US" sz="2800" dirty="0" smtClean="0">
                <a:latin typeface="Times New Roman" panose="02020603050405020304" pitchFamily="18" charset="0"/>
                <a:cs typeface="Times New Roman" panose="02020603050405020304" pitchFamily="18" charset="0"/>
              </a:rPr>
              <a:t>Granicus Announcement</a:t>
            </a:r>
          </a:p>
          <a:p>
            <a:pPr lvl="1"/>
            <a:r>
              <a:rPr lang="en-US" sz="2800" dirty="0" smtClean="0">
                <a:latin typeface="Times New Roman" panose="02020603050405020304" pitchFamily="18" charset="0"/>
                <a:cs typeface="Times New Roman" panose="02020603050405020304" pitchFamily="18" charset="0"/>
              </a:rPr>
              <a:t>Notifications to NSPS, AAGS, FGDC/FGCS</a:t>
            </a:r>
          </a:p>
          <a:p>
            <a:pPr lvl="1"/>
            <a:endParaRPr lang="en-US" dirty="0" smtClean="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153</a:t>
            </a:fld>
            <a:endParaRPr lang="en-US" altLang="en-US"/>
          </a:p>
        </p:txBody>
      </p:sp>
    </p:spTree>
    <p:extLst>
      <p:ext uri="{BB962C8B-B14F-4D97-AF65-F5344CB8AC3E}">
        <p14:creationId xmlns:p14="http://schemas.microsoft.com/office/powerpoint/2010/main" val="296902247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cs typeface="Times New Roman" panose="02020603050405020304" pitchFamily="18" charset="0"/>
              </a:rPr>
              <a:t>NSRS Modernization: DELAY</a:t>
            </a:r>
          </a:p>
        </p:txBody>
      </p:sp>
      <p:sp>
        <p:nvSpPr>
          <p:cNvPr id="3" name="Content Placeholder 2"/>
          <p:cNvSpPr>
            <a:spLocks noGrp="1"/>
          </p:cNvSpPr>
          <p:nvPr>
            <p:ph idx="1"/>
          </p:nvPr>
        </p:nvSpPr>
        <p:spPr>
          <a:xfrm>
            <a:off x="386080" y="1437644"/>
            <a:ext cx="8305800" cy="4525963"/>
          </a:xfrm>
        </p:spPr>
        <p:txBody>
          <a:bodyPr/>
          <a:lstStyle/>
          <a:p>
            <a:pPr marL="0" indent="0">
              <a:buNone/>
            </a:pPr>
            <a:r>
              <a:rPr lang="en-US" sz="2800" dirty="0" smtClean="0">
                <a:latin typeface="Times New Roman" panose="02020603050405020304" pitchFamily="18" charset="0"/>
                <a:cs typeface="Times New Roman" panose="02020603050405020304" pitchFamily="18" charset="0"/>
              </a:rPr>
              <a:t>A list of FAQs is available.  Some summary highlights:</a:t>
            </a:r>
          </a:p>
          <a:p>
            <a:pPr lvl="1"/>
            <a:r>
              <a:rPr lang="en-US" sz="2400" b="1" dirty="0" smtClean="0">
                <a:solidFill>
                  <a:srgbClr val="C00000"/>
                </a:solidFill>
                <a:latin typeface="Times New Roman" panose="02020603050405020304" pitchFamily="18" charset="0"/>
                <a:cs typeface="Times New Roman" panose="02020603050405020304" pitchFamily="18" charset="0"/>
              </a:rPr>
              <a:t>Why are we delayed?</a:t>
            </a:r>
          </a:p>
          <a:p>
            <a:pPr lvl="2"/>
            <a:r>
              <a:rPr lang="en-US" sz="2400" dirty="0" smtClean="0">
                <a:latin typeface="Times New Roman" panose="02020603050405020304" pitchFamily="18" charset="0"/>
                <a:cs typeface="Times New Roman" panose="02020603050405020304" pitchFamily="18" charset="0"/>
              </a:rPr>
              <a:t> GRAV-D issues (COVID-19, airspace, unforeseen maintenance)</a:t>
            </a:r>
          </a:p>
          <a:p>
            <a:pPr lvl="2"/>
            <a:r>
              <a:rPr lang="en-US" sz="2400" dirty="0" smtClean="0">
                <a:latin typeface="Times New Roman" panose="02020603050405020304" pitchFamily="18" charset="0"/>
                <a:cs typeface="Times New Roman" panose="02020603050405020304" pitchFamily="18" charset="0"/>
              </a:rPr>
              <a:t> Personnel issues (Losses, hiring issues)</a:t>
            </a:r>
          </a:p>
          <a:p>
            <a:pPr lvl="1"/>
            <a:r>
              <a:rPr lang="en-US" sz="2400" b="1" dirty="0" smtClean="0">
                <a:solidFill>
                  <a:srgbClr val="C00000"/>
                </a:solidFill>
                <a:latin typeface="Times New Roman" panose="02020603050405020304" pitchFamily="18" charset="0"/>
                <a:cs typeface="Times New Roman" panose="02020603050405020304" pitchFamily="18" charset="0"/>
              </a:rPr>
              <a:t>How long is the delay?</a:t>
            </a:r>
          </a:p>
          <a:p>
            <a:pPr lvl="2"/>
            <a:r>
              <a:rPr lang="en-US" sz="2400" dirty="0" smtClean="0">
                <a:latin typeface="Times New Roman" panose="02020603050405020304" pitchFamily="18" charset="0"/>
                <a:cs typeface="Times New Roman" panose="02020603050405020304" pitchFamily="18" charset="0"/>
              </a:rPr>
              <a:t> Unknown.  Years.  </a:t>
            </a:r>
          </a:p>
          <a:p>
            <a:pPr lvl="1"/>
            <a:r>
              <a:rPr lang="en-US" sz="2400" b="1" dirty="0" smtClean="0">
                <a:solidFill>
                  <a:srgbClr val="C00000"/>
                </a:solidFill>
                <a:latin typeface="Times New Roman" panose="02020603050405020304" pitchFamily="18" charset="0"/>
                <a:cs typeface="Times New Roman" panose="02020603050405020304" pitchFamily="18" charset="0"/>
              </a:rPr>
              <a:t>Will names change?</a:t>
            </a:r>
          </a:p>
          <a:p>
            <a:pPr lvl="2"/>
            <a:r>
              <a:rPr lang="en-US" sz="2400" dirty="0" smtClean="0">
                <a:latin typeface="Times New Roman" panose="02020603050405020304" pitchFamily="18" charset="0"/>
                <a:cs typeface="Times New Roman" panose="02020603050405020304" pitchFamily="18" charset="0"/>
              </a:rPr>
              <a:t> No, “GEOID2022”, “NATRF2022”, etc. will remain the same</a:t>
            </a:r>
            <a:endParaRPr lang="en-US" sz="24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154</a:t>
            </a:fld>
            <a:endParaRPr lang="en-US" altLang="en-US"/>
          </a:p>
        </p:txBody>
      </p:sp>
    </p:spTree>
    <p:extLst>
      <p:ext uri="{BB962C8B-B14F-4D97-AF65-F5344CB8AC3E}">
        <p14:creationId xmlns:p14="http://schemas.microsoft.com/office/powerpoint/2010/main" val="110920726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8370" y="1600200"/>
            <a:ext cx="2447406" cy="3249835"/>
          </a:xfrm>
          <a:prstGeom prst="rect">
            <a:avLst/>
          </a:prstGeom>
        </p:spPr>
      </p:pic>
      <p:sp>
        <p:nvSpPr>
          <p:cNvPr id="8" name="Title 9"/>
          <p:cNvSpPr txBox="1">
            <a:spLocks/>
          </p:cNvSpPr>
          <p:nvPr/>
        </p:nvSpPr>
        <p:spPr>
          <a:xfrm>
            <a:off x="425450" y="483325"/>
            <a:ext cx="8261350" cy="117475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000" b="1" dirty="0"/>
              <a:t>Modernizing the NSRS</a:t>
            </a:r>
          </a:p>
          <a:p>
            <a:r>
              <a:rPr lang="en-US" altLang="en-US" sz="2400" dirty="0">
                <a:latin typeface="Times New Roman" panose="02020603050405020304" pitchFamily="18" charset="0"/>
              </a:rPr>
              <a:t>The “blueprint” documents:  Your best source for information</a:t>
            </a:r>
          </a:p>
        </p:txBody>
      </p:sp>
      <p:sp>
        <p:nvSpPr>
          <p:cNvPr id="9" name="TextBox 8"/>
          <p:cNvSpPr txBox="1"/>
          <p:nvPr/>
        </p:nvSpPr>
        <p:spPr>
          <a:xfrm>
            <a:off x="848120" y="4834200"/>
            <a:ext cx="2518703" cy="1361911"/>
          </a:xfrm>
          <a:prstGeom prst="rect">
            <a:avLst/>
          </a:prstGeom>
          <a:noFill/>
        </p:spPr>
        <p:txBody>
          <a:bodyPr wrap="none" rtlCol="0">
            <a:spAutoFit/>
          </a:bodyPr>
          <a:lstStyle/>
          <a:p>
            <a:pPr algn="ctr"/>
            <a:r>
              <a:rPr lang="en-US" b="1" dirty="0" smtClean="0">
                <a:latin typeface="Times New Roman" panose="02020603050405020304" pitchFamily="18" charset="0"/>
              </a:rPr>
              <a:t>Geometric:</a:t>
            </a:r>
          </a:p>
          <a:p>
            <a:pPr algn="ctr"/>
            <a:r>
              <a:rPr lang="en-US" dirty="0" smtClean="0">
                <a:latin typeface="Times New Roman" panose="02020603050405020304" pitchFamily="18" charset="0"/>
              </a:rPr>
              <a:t>Sep 2017</a:t>
            </a:r>
          </a:p>
          <a:p>
            <a:pPr algn="ctr"/>
            <a:r>
              <a:rPr lang="en-US" b="1" i="1" dirty="0">
                <a:latin typeface="Times New Roman" panose="02020603050405020304" pitchFamily="18" charset="0"/>
              </a:rPr>
              <a:t>NOAA TR NOS NGS </a:t>
            </a:r>
            <a:r>
              <a:rPr lang="en-US" b="1" i="1" dirty="0">
                <a:solidFill>
                  <a:srgbClr val="C00000"/>
                </a:solidFill>
                <a:latin typeface="Times New Roman" panose="02020603050405020304" pitchFamily="18" charset="0"/>
              </a:rPr>
              <a:t>62</a:t>
            </a:r>
          </a:p>
          <a:p>
            <a:pPr algn="ctr"/>
            <a:r>
              <a:rPr lang="en-US" sz="1050" dirty="0">
                <a:latin typeface="Times New Roman" panose="02020603050405020304" pitchFamily="18" charset="0"/>
              </a:rPr>
              <a:t>32 pages</a:t>
            </a:r>
          </a:p>
          <a:p>
            <a:pPr algn="ctr"/>
            <a:endParaRPr lang="en-US" dirty="0" smtClean="0">
              <a:latin typeface="Times New Roman" panose="02020603050405020304" pitchFamily="18" charset="0"/>
            </a:endParaRPr>
          </a:p>
        </p:txBody>
      </p:sp>
      <p:sp>
        <p:nvSpPr>
          <p:cNvPr id="10" name="TextBox 9"/>
          <p:cNvSpPr txBox="1"/>
          <p:nvPr/>
        </p:nvSpPr>
        <p:spPr>
          <a:xfrm>
            <a:off x="3501097" y="4834608"/>
            <a:ext cx="2518703" cy="1361911"/>
          </a:xfrm>
          <a:prstGeom prst="rect">
            <a:avLst/>
          </a:prstGeom>
          <a:noFill/>
        </p:spPr>
        <p:txBody>
          <a:bodyPr wrap="none" rtlCol="0">
            <a:spAutoFit/>
          </a:bodyPr>
          <a:lstStyle/>
          <a:p>
            <a:pPr algn="ctr"/>
            <a:r>
              <a:rPr lang="en-US" b="1" dirty="0" smtClean="0">
                <a:latin typeface="Times New Roman" panose="02020603050405020304" pitchFamily="18" charset="0"/>
              </a:rPr>
              <a:t>Geopotential:</a:t>
            </a:r>
          </a:p>
          <a:p>
            <a:pPr algn="ctr"/>
            <a:r>
              <a:rPr lang="en-US" dirty="0" smtClean="0">
                <a:latin typeface="Times New Roman" panose="02020603050405020304" pitchFamily="18" charset="0"/>
              </a:rPr>
              <a:t>Nov 2017</a:t>
            </a:r>
          </a:p>
          <a:p>
            <a:pPr algn="ctr"/>
            <a:r>
              <a:rPr lang="en-US" b="1" i="1" dirty="0">
                <a:latin typeface="Times New Roman" panose="02020603050405020304" pitchFamily="18" charset="0"/>
              </a:rPr>
              <a:t>NOAA TR NOS NGS </a:t>
            </a:r>
            <a:r>
              <a:rPr lang="en-US" b="1" i="1" dirty="0">
                <a:solidFill>
                  <a:srgbClr val="C00000"/>
                </a:solidFill>
                <a:latin typeface="Times New Roman" panose="02020603050405020304" pitchFamily="18" charset="0"/>
              </a:rPr>
              <a:t>64</a:t>
            </a:r>
          </a:p>
          <a:p>
            <a:pPr algn="ctr"/>
            <a:r>
              <a:rPr lang="en-US" sz="1050" dirty="0">
                <a:latin typeface="Times New Roman" panose="02020603050405020304" pitchFamily="18" charset="0"/>
              </a:rPr>
              <a:t>41 pages</a:t>
            </a:r>
          </a:p>
          <a:p>
            <a:pPr algn="ctr"/>
            <a:endParaRPr lang="en-US" dirty="0">
              <a:latin typeface="Times New Roman" panose="02020603050405020304" pitchFamily="18" charset="0"/>
            </a:endParaRPr>
          </a:p>
        </p:txBody>
      </p:sp>
      <p:sp>
        <p:nvSpPr>
          <p:cNvPr id="11" name="TextBox 10"/>
          <p:cNvSpPr txBox="1"/>
          <p:nvPr/>
        </p:nvSpPr>
        <p:spPr>
          <a:xfrm>
            <a:off x="6276826" y="4840888"/>
            <a:ext cx="2518703" cy="1638910"/>
          </a:xfrm>
          <a:prstGeom prst="rect">
            <a:avLst/>
          </a:prstGeom>
          <a:noFill/>
        </p:spPr>
        <p:txBody>
          <a:bodyPr wrap="none" rtlCol="0">
            <a:spAutoFit/>
          </a:bodyPr>
          <a:lstStyle/>
          <a:p>
            <a:pPr algn="ctr"/>
            <a:r>
              <a:rPr lang="en-US" b="1" dirty="0" smtClean="0">
                <a:latin typeface="Times New Roman" panose="02020603050405020304" pitchFamily="18" charset="0"/>
              </a:rPr>
              <a:t>Working in the </a:t>
            </a:r>
          </a:p>
          <a:p>
            <a:pPr algn="ctr"/>
            <a:r>
              <a:rPr lang="en-US" b="1" dirty="0" smtClean="0">
                <a:latin typeface="Times New Roman" panose="02020603050405020304" pitchFamily="18" charset="0"/>
              </a:rPr>
              <a:t>Modernized NSRS:</a:t>
            </a:r>
          </a:p>
          <a:p>
            <a:pPr algn="ctr"/>
            <a:r>
              <a:rPr lang="en-US" dirty="0" smtClean="0">
                <a:latin typeface="Times New Roman" panose="02020603050405020304" pitchFamily="18" charset="0"/>
              </a:rPr>
              <a:t>April 2019</a:t>
            </a:r>
          </a:p>
          <a:p>
            <a:pPr algn="ctr"/>
            <a:r>
              <a:rPr lang="en-US" b="1" i="1" dirty="0">
                <a:latin typeface="Times New Roman" panose="02020603050405020304" pitchFamily="18" charset="0"/>
              </a:rPr>
              <a:t>NOAA TR NOS NGS </a:t>
            </a:r>
            <a:r>
              <a:rPr lang="en-US" b="1" i="1" dirty="0">
                <a:solidFill>
                  <a:srgbClr val="C00000"/>
                </a:solidFill>
                <a:latin typeface="Times New Roman" panose="02020603050405020304" pitchFamily="18" charset="0"/>
              </a:rPr>
              <a:t>67</a:t>
            </a:r>
          </a:p>
          <a:p>
            <a:pPr algn="ctr"/>
            <a:r>
              <a:rPr lang="en-US" sz="1050" dirty="0">
                <a:latin typeface="Times New Roman" panose="02020603050405020304" pitchFamily="18" charset="0"/>
              </a:rPr>
              <a:t>77 pages</a:t>
            </a:r>
          </a:p>
          <a:p>
            <a:pPr algn="ctr"/>
            <a:endParaRPr lang="en-US" dirty="0">
              <a:latin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8475" y="1597576"/>
            <a:ext cx="2461325" cy="3254804"/>
          </a:xfrm>
          <a:prstGeom prst="rect">
            <a:avLst/>
          </a:prstGeom>
        </p:spPr>
      </p:pic>
      <p:pic>
        <p:nvPicPr>
          <p:cNvPr id="6" name="Picture 5"/>
          <p:cNvPicPr>
            <a:picLocks noChangeAspect="1"/>
          </p:cNvPicPr>
          <p:nvPr/>
        </p:nvPicPr>
        <p:blipFill>
          <a:blip r:embed="rId5"/>
          <a:stretch>
            <a:fillRect/>
          </a:stretch>
        </p:blipFill>
        <p:spPr>
          <a:xfrm>
            <a:off x="6271039" y="1597576"/>
            <a:ext cx="2415761" cy="3252459"/>
          </a:xfrm>
          <a:prstGeom prst="rect">
            <a:avLst/>
          </a:prstGeom>
        </p:spPr>
      </p:pic>
      <p:sp>
        <p:nvSpPr>
          <p:cNvPr id="7" name="TextBox 6"/>
          <p:cNvSpPr txBox="1"/>
          <p:nvPr/>
        </p:nvSpPr>
        <p:spPr>
          <a:xfrm>
            <a:off x="1372341" y="3164994"/>
            <a:ext cx="6274923" cy="369332"/>
          </a:xfrm>
          <a:prstGeom prst="rect">
            <a:avLst/>
          </a:prstGeom>
          <a:solidFill>
            <a:srgbClr val="92D050"/>
          </a:solidFill>
        </p:spPr>
        <p:txBody>
          <a:bodyPr wrap="none" rtlCol="0">
            <a:spAutoFit/>
          </a:bodyPr>
          <a:lstStyle/>
          <a:p>
            <a:r>
              <a:rPr lang="en-US" dirty="0" smtClean="0">
                <a:solidFill>
                  <a:schemeClr val="bg1"/>
                </a:solidFill>
              </a:rPr>
              <a:t>All three documents are being updated and re-released in 2021!!</a:t>
            </a:r>
            <a:endParaRPr lang="en-US" dirty="0">
              <a:solidFill>
                <a:schemeClr val="bg1"/>
              </a:solidFill>
            </a:endParaRPr>
          </a:p>
        </p:txBody>
      </p:sp>
      <p:sp>
        <p:nvSpPr>
          <p:cNvPr id="2" name="Date Placeholder 1"/>
          <p:cNvSpPr>
            <a:spLocks noGrp="1"/>
          </p:cNvSpPr>
          <p:nvPr>
            <p:ph type="dt" sz="half" idx="10"/>
          </p:nvPr>
        </p:nvSpPr>
        <p:spPr/>
        <p:txBody>
          <a:bodyPr/>
          <a:lstStyle/>
          <a:p>
            <a:r>
              <a:rPr lang="en-US" altLang="en-US" smtClean="0"/>
              <a:t>1/15/2021</a:t>
            </a:r>
            <a:endParaRPr lang="en-US" altLang="en-US"/>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4" name="Slide Number Placeholder 3"/>
          <p:cNvSpPr>
            <a:spLocks noGrp="1"/>
          </p:cNvSpPr>
          <p:nvPr>
            <p:ph type="sldNum" sz="quarter" idx="12"/>
          </p:nvPr>
        </p:nvSpPr>
        <p:spPr/>
        <p:txBody>
          <a:bodyPr/>
          <a:lstStyle/>
          <a:p>
            <a:fld id="{21522A12-69FB-4CEA-B41C-E21C20ABD61E}" type="slidenum">
              <a:rPr lang="en-US" altLang="en-US" smtClean="0"/>
              <a:pPr/>
              <a:t>155</a:t>
            </a:fld>
            <a:endParaRPr lang="en-US" altLang="en-US"/>
          </a:p>
        </p:txBody>
      </p:sp>
    </p:spTree>
    <p:extLst>
      <p:ext uri="{BB962C8B-B14F-4D97-AF65-F5344CB8AC3E}">
        <p14:creationId xmlns:p14="http://schemas.microsoft.com/office/powerpoint/2010/main" val="423196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8AEE-1CDA-4CC7-8732-83538B25C1CE}"/>
              </a:ext>
            </a:extLst>
          </p:cNvPr>
          <p:cNvSpPr>
            <a:spLocks noGrp="1"/>
          </p:cNvSpPr>
          <p:nvPr>
            <p:ph type="title"/>
          </p:nvPr>
        </p:nvSpPr>
        <p:spPr>
          <a:xfrm>
            <a:off x="0" y="274638"/>
            <a:ext cx="9144000" cy="1143000"/>
          </a:xfrm>
        </p:spPr>
        <p:txBody>
          <a:bodyPr/>
          <a:lstStyle/>
          <a:p>
            <a:r>
              <a:rPr lang="en-US" sz="4000" b="1" dirty="0" smtClean="0"/>
              <a:t>SPCS2022</a:t>
            </a:r>
            <a:endParaRPr lang="en-US" sz="4000" b="1" dirty="0"/>
          </a:p>
        </p:txBody>
      </p:sp>
      <p:sp>
        <p:nvSpPr>
          <p:cNvPr id="3" name="Content Placeholder 2">
            <a:extLst>
              <a:ext uri="{FF2B5EF4-FFF2-40B4-BE49-F238E27FC236}">
                <a16:creationId xmlns:a16="http://schemas.microsoft.com/office/drawing/2014/main" id="{9E5B027F-262F-418B-A43F-C863253D4E55}"/>
              </a:ext>
            </a:extLst>
          </p:cNvPr>
          <p:cNvSpPr>
            <a:spLocks noGrp="1"/>
          </p:cNvSpPr>
          <p:nvPr>
            <p:ph idx="1"/>
          </p:nvPr>
        </p:nvSpPr>
        <p:spPr>
          <a:xfrm>
            <a:off x="386864" y="1503232"/>
            <a:ext cx="8435591" cy="5212080"/>
          </a:xfrm>
        </p:spPr>
        <p:txBody>
          <a:bodyPr>
            <a:normAutofit fontScale="85000" lnSpcReduction="10000"/>
          </a:bodyPr>
          <a:lstStyle/>
          <a:p>
            <a:r>
              <a:rPr lang="en-US" dirty="0" smtClean="0"/>
              <a:t>Stakeholders </a:t>
            </a:r>
            <a:r>
              <a:rPr lang="en-US" dirty="0"/>
              <a:t>can request and propose preferences</a:t>
            </a:r>
          </a:p>
          <a:p>
            <a:pPr lvl="1"/>
            <a:r>
              <a:rPr lang="en-US" dirty="0"/>
              <a:t>Proposal and request </a:t>
            </a:r>
            <a:r>
              <a:rPr lang="en-US" dirty="0" smtClean="0"/>
              <a:t>deadline was </a:t>
            </a:r>
            <a:r>
              <a:rPr lang="en-US" b="1" dirty="0"/>
              <a:t>March 31, 2020</a:t>
            </a:r>
          </a:p>
          <a:p>
            <a:pPr lvl="1"/>
            <a:r>
              <a:rPr lang="en-US" b="1" i="1" dirty="0">
                <a:solidFill>
                  <a:srgbClr val="C00000"/>
                </a:solidFill>
              </a:rPr>
              <a:t>Can still change/add/remove zones after </a:t>
            </a:r>
            <a:r>
              <a:rPr lang="en-US" b="1" i="1" dirty="0" smtClean="0">
                <a:solidFill>
                  <a:srgbClr val="C00000"/>
                </a:solidFill>
              </a:rPr>
              <a:t>2022</a:t>
            </a:r>
          </a:p>
          <a:p>
            <a:pPr lvl="1"/>
            <a:r>
              <a:rPr lang="en-US" dirty="0" smtClean="0"/>
              <a:t>Deadline </a:t>
            </a:r>
            <a:r>
              <a:rPr lang="en-US" dirty="0"/>
              <a:t>for submitting completed </a:t>
            </a:r>
            <a:r>
              <a:rPr lang="en-US" dirty="0" smtClean="0"/>
              <a:t>designs is </a:t>
            </a:r>
            <a:r>
              <a:rPr lang="en-US" b="1" dirty="0"/>
              <a:t>March, 31, 2021</a:t>
            </a:r>
            <a:endParaRPr lang="en-US" b="1" i="1" dirty="0">
              <a:solidFill>
                <a:srgbClr val="C00000"/>
              </a:solidFill>
            </a:endParaRPr>
          </a:p>
          <a:p>
            <a:r>
              <a:rPr lang="en-US" dirty="0"/>
              <a:t>See SPCS2022 policy and procedures for </a:t>
            </a:r>
            <a:r>
              <a:rPr lang="en-US" dirty="0" smtClean="0"/>
              <a:t>details </a:t>
            </a:r>
            <a:r>
              <a:rPr lang="en-US" sz="2800" b="1" dirty="0" smtClean="0">
                <a:solidFill>
                  <a:srgbClr val="C00000"/>
                </a:solidFill>
                <a:hlinkClick r:id="rId3"/>
              </a:rPr>
              <a:t>https</a:t>
            </a:r>
            <a:r>
              <a:rPr lang="en-US" sz="2800" b="1" dirty="0">
                <a:solidFill>
                  <a:srgbClr val="C00000"/>
                </a:solidFill>
                <a:hlinkClick r:id="rId3"/>
              </a:rPr>
              <a:t>://</a:t>
            </a:r>
            <a:r>
              <a:rPr lang="en-US" sz="2800" b="1" dirty="0" smtClean="0">
                <a:solidFill>
                  <a:srgbClr val="C00000"/>
                </a:solidFill>
                <a:hlinkClick r:id="rId3"/>
              </a:rPr>
              <a:t>geodesy.noaa.gov/SPCS/policy.shtml</a:t>
            </a:r>
            <a:endParaRPr lang="en-US" sz="2800" b="1" dirty="0" smtClean="0">
              <a:solidFill>
                <a:srgbClr val="C00000"/>
              </a:solidFill>
            </a:endParaRPr>
          </a:p>
          <a:p>
            <a:r>
              <a:rPr lang="en-US" dirty="0"/>
              <a:t>Many states requested and proposed preferences</a:t>
            </a:r>
          </a:p>
          <a:p>
            <a:pPr lvl="1"/>
            <a:r>
              <a:rPr lang="en-US" dirty="0"/>
              <a:t>All zone designs will be finalized in 2021</a:t>
            </a:r>
          </a:p>
          <a:p>
            <a:pPr lvl="1"/>
            <a:r>
              <a:rPr lang="en-US" dirty="0"/>
              <a:t>Can change/add/remove zones after official rollout </a:t>
            </a:r>
          </a:p>
          <a:p>
            <a:endParaRPr lang="en-US" sz="3600" b="1" dirty="0"/>
          </a:p>
          <a:p>
            <a:pPr lvl="1"/>
            <a:endParaRPr lang="en-US" b="1" i="1" dirty="0">
              <a:solidFill>
                <a:srgbClr val="C00000"/>
              </a:solidFill>
            </a:endParaRPr>
          </a:p>
          <a:p>
            <a:pPr>
              <a:lnSpc>
                <a:spcPct val="100000"/>
              </a:lnSpc>
            </a:pP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t>1/15/2021</a:t>
            </a: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t>Geometric Reference Frames: Connecting You to the World</a:t>
            </a: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791C4-DF4E-4C17-A41C-B2BEB15390BD}"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053700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Bye, bye, U.S. survey foot…</a:t>
            </a:r>
            <a:endParaRPr lang="en-US" sz="4000" b="1" dirty="0"/>
          </a:p>
        </p:txBody>
      </p:sp>
      <p:sp>
        <p:nvSpPr>
          <p:cNvPr id="3" name="Content Placeholder 2"/>
          <p:cNvSpPr>
            <a:spLocks noGrp="1"/>
          </p:cNvSpPr>
          <p:nvPr>
            <p:ph idx="1"/>
          </p:nvPr>
        </p:nvSpPr>
        <p:spPr>
          <a:xfrm>
            <a:off x="457201" y="1405112"/>
            <a:ext cx="8305800" cy="4525963"/>
          </a:xfrm>
        </p:spPr>
        <p:txBody>
          <a:bodyPr/>
          <a:lstStyle/>
          <a:p>
            <a:r>
              <a:rPr lang="en-US" dirty="0" smtClean="0"/>
              <a:t>In </a:t>
            </a:r>
            <a:r>
              <a:rPr lang="en-US" dirty="0"/>
              <a:t>modernized NSRS, NGS will </a:t>
            </a:r>
            <a:r>
              <a:rPr lang="en-US" dirty="0" smtClean="0"/>
              <a:t>support </a:t>
            </a:r>
            <a:r>
              <a:rPr lang="en-US" dirty="0">
                <a:solidFill>
                  <a:prstClr val="black"/>
                </a:solidFill>
              </a:rPr>
              <a:t>only </a:t>
            </a:r>
            <a:r>
              <a:rPr lang="en-US" dirty="0" smtClean="0"/>
              <a:t>one </a:t>
            </a:r>
            <a:r>
              <a:rPr lang="en-US" dirty="0"/>
              <a:t>definition of the “foot”</a:t>
            </a:r>
          </a:p>
          <a:p>
            <a:pPr lvl="1"/>
            <a:r>
              <a:rPr lang="en-US" sz="2400" dirty="0"/>
              <a:t>Previously called the “international foot”</a:t>
            </a:r>
          </a:p>
          <a:p>
            <a:pPr lvl="1"/>
            <a:r>
              <a:rPr lang="en-US" sz="2400" dirty="0"/>
              <a:t>Now, just the “foot”</a:t>
            </a:r>
          </a:p>
          <a:p>
            <a:pPr lvl="1"/>
            <a:r>
              <a:rPr lang="en-US" sz="2400" dirty="0"/>
              <a:t>1 foot = 0.3048 meter (exact</a:t>
            </a:r>
            <a:r>
              <a:rPr lang="en-US" sz="2400" dirty="0" smtClean="0"/>
              <a:t>)</a:t>
            </a:r>
            <a:endParaRPr lang="en-US" sz="2400" dirty="0"/>
          </a:p>
          <a:p>
            <a:r>
              <a:rPr lang="en-US" i="1" dirty="0"/>
              <a:t>However</a:t>
            </a:r>
          </a:p>
          <a:p>
            <a:pPr lvl="1"/>
            <a:r>
              <a:rPr lang="en-US" sz="2400" dirty="0"/>
              <a:t>Recommend using term “international foot” when there is potential for confusion with other foot</a:t>
            </a:r>
          </a:p>
          <a:p>
            <a:pPr lvl="1"/>
            <a:r>
              <a:rPr lang="en-US" sz="2400" dirty="0"/>
              <a:t>NGS will continue to support U.S. survey foot for legacy applications (e.g., SPCS 83 and 27)</a:t>
            </a:r>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157</a:t>
            </a:fld>
            <a:endParaRPr lang="en-US" dirty="0"/>
          </a:p>
        </p:txBody>
      </p:sp>
    </p:spTree>
    <p:extLst>
      <p:ext uri="{BB962C8B-B14F-4D97-AF65-F5344CB8AC3E}">
        <p14:creationId xmlns:p14="http://schemas.microsoft.com/office/powerpoint/2010/main" val="3381821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New Types of Coordinates</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158</a:t>
            </a:fld>
            <a:endParaRPr lang="en-US" altLang="en-US"/>
          </a:p>
        </p:txBody>
      </p:sp>
    </p:spTree>
    <p:extLst>
      <p:ext uri="{BB962C8B-B14F-4D97-AF65-F5344CB8AC3E}">
        <p14:creationId xmlns:p14="http://schemas.microsoft.com/office/powerpoint/2010/main" val="331336500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002"/>
            <a:ext cx="8229600" cy="1143000"/>
          </a:xfrm>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a:xfrm>
            <a:off x="729344" y="1426031"/>
            <a:ext cx="8071756" cy="4525963"/>
          </a:xfrm>
        </p:spPr>
        <p:txBody>
          <a:bodyPr/>
          <a:lstStyle/>
          <a:p>
            <a:pPr marL="0" indent="0">
              <a:buNone/>
            </a:pPr>
            <a:r>
              <a:rPr lang="en-US" dirty="0" smtClean="0"/>
              <a:t>NGS anticipates that 5 types of coordinates will be used in the NSRS. They are:</a:t>
            </a:r>
          </a:p>
          <a:p>
            <a:r>
              <a:rPr lang="en-US" dirty="0"/>
              <a:t>Reported</a:t>
            </a:r>
          </a:p>
          <a:p>
            <a:r>
              <a:rPr lang="en-US" dirty="0" smtClean="0"/>
              <a:t>OPUS</a:t>
            </a:r>
            <a:endParaRPr lang="en-US" dirty="0"/>
          </a:p>
          <a:p>
            <a:r>
              <a:rPr lang="en-US" dirty="0" smtClean="0"/>
              <a:t>Survey Epoch</a:t>
            </a:r>
            <a:endParaRPr lang="en-US" dirty="0"/>
          </a:p>
          <a:p>
            <a:r>
              <a:rPr lang="en-US" dirty="0"/>
              <a:t>Reference Epoch</a:t>
            </a:r>
          </a:p>
          <a:p>
            <a:r>
              <a:rPr lang="en-US" dirty="0" smtClean="0"/>
              <a:t>Active</a:t>
            </a:r>
            <a:endParaRPr lang="en-US" dirty="0"/>
          </a:p>
          <a:p>
            <a:endParaRPr lang="en-US" dirty="0" smtClean="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159</a:t>
            </a:fld>
            <a:endParaRPr lang="en-US" altLang="en-US"/>
          </a:p>
        </p:txBody>
      </p:sp>
    </p:spTree>
    <p:extLst>
      <p:ext uri="{BB962C8B-B14F-4D97-AF65-F5344CB8AC3E}">
        <p14:creationId xmlns:p14="http://schemas.microsoft.com/office/powerpoint/2010/main" val="1919017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Active vs. Passive Geodetic Control</a:t>
            </a:r>
            <a:endParaRPr lang="en-US" sz="4000" b="1" dirty="0"/>
          </a:p>
        </p:txBody>
      </p:sp>
      <p:sp>
        <p:nvSpPr>
          <p:cNvPr id="3" name="Content Placeholder 2"/>
          <p:cNvSpPr>
            <a:spLocks noGrp="1"/>
          </p:cNvSpPr>
          <p:nvPr>
            <p:ph idx="1"/>
          </p:nvPr>
        </p:nvSpPr>
        <p:spPr>
          <a:xfrm>
            <a:off x="457200" y="1470995"/>
            <a:ext cx="8229600" cy="4525963"/>
          </a:xfrm>
        </p:spPr>
        <p:txBody>
          <a:bodyPr/>
          <a:lstStyle/>
          <a:p>
            <a:r>
              <a:rPr lang="en-US" dirty="0" smtClean="0"/>
              <a:t>All </a:t>
            </a:r>
            <a:r>
              <a:rPr lang="en-US" dirty="0" smtClean="0">
                <a:solidFill>
                  <a:srgbClr val="C00000"/>
                </a:solidFill>
              </a:rPr>
              <a:t>marks</a:t>
            </a:r>
            <a:r>
              <a:rPr lang="en-US" dirty="0" smtClean="0"/>
              <a:t> are passive—in that they sit there doing nothing in and of themselves besides holding a </a:t>
            </a:r>
            <a:r>
              <a:rPr lang="en-US" dirty="0" smtClean="0">
                <a:solidFill>
                  <a:srgbClr val="C00000"/>
                </a:solidFill>
              </a:rPr>
              <a:t>point</a:t>
            </a:r>
          </a:p>
          <a:p>
            <a:endParaRPr lang="en-US"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945" y="2708279"/>
            <a:ext cx="2618509" cy="3600450"/>
          </a:xfrm>
          <a:prstGeom prst="rect">
            <a:avLst/>
          </a:prstGeom>
        </p:spPr>
      </p:pic>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16</a:t>
            </a:fld>
            <a:endParaRPr lang="en-US" altLang="en-US"/>
          </a:p>
        </p:txBody>
      </p:sp>
    </p:spTree>
    <p:extLst>
      <p:ext uri="{BB962C8B-B14F-4D97-AF65-F5344CB8AC3E}">
        <p14:creationId xmlns:p14="http://schemas.microsoft.com/office/powerpoint/2010/main" val="360985128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p:txBody>
          <a:bodyPr/>
          <a:lstStyle/>
          <a:p>
            <a:r>
              <a:rPr lang="en-US" b="1" i="1" dirty="0" smtClean="0">
                <a:solidFill>
                  <a:srgbClr val="C00000"/>
                </a:solidFill>
              </a:rPr>
              <a:t>Reported</a:t>
            </a:r>
          </a:p>
          <a:p>
            <a:pPr lvl="1"/>
            <a:r>
              <a:rPr lang="en-US" i="1" dirty="0" smtClean="0"/>
              <a:t>“These </a:t>
            </a:r>
            <a:r>
              <a:rPr lang="en-US" i="1" dirty="0"/>
              <a:t>are from any source where the coordinate is directly reported to NGS </a:t>
            </a:r>
            <a:r>
              <a:rPr lang="en-US" b="1" i="1" dirty="0">
                <a:solidFill>
                  <a:srgbClr val="C00000"/>
                </a:solidFill>
              </a:rPr>
              <a:t>without the data necessary for NGS to replicate the coordinate</a:t>
            </a:r>
            <a:r>
              <a:rPr lang="en-US" i="1" dirty="0" smtClean="0"/>
              <a:t>.”</a:t>
            </a:r>
          </a:p>
          <a:p>
            <a:pPr lvl="2"/>
            <a:r>
              <a:rPr lang="en-US" sz="2800" dirty="0" smtClean="0"/>
              <a:t>Scaled from a map</a:t>
            </a:r>
          </a:p>
          <a:p>
            <a:pPr lvl="2"/>
            <a:r>
              <a:rPr lang="en-US" sz="2800" dirty="0" smtClean="0"/>
              <a:t>Transformed using NCAT or </a:t>
            </a:r>
            <a:r>
              <a:rPr lang="en-US" sz="2800" dirty="0" err="1" smtClean="0"/>
              <a:t>VDatum</a:t>
            </a:r>
            <a:endParaRPr lang="en-US" sz="2800" dirty="0" smtClean="0"/>
          </a:p>
          <a:p>
            <a:pPr lvl="2"/>
            <a:r>
              <a:rPr lang="en-US" sz="2800" dirty="0" smtClean="0"/>
              <a:t>Smartphone</a:t>
            </a:r>
          </a:p>
          <a:p>
            <a:pPr lvl="2"/>
            <a:r>
              <a:rPr lang="en-US" sz="2800" dirty="0" smtClean="0"/>
              <a:t>Reported directly from an RTK rover without data files</a:t>
            </a:r>
          </a:p>
          <a:p>
            <a:pPr lvl="2"/>
            <a:endParaRPr lang="en-US" dirty="0" smtClean="0"/>
          </a:p>
          <a:p>
            <a:pPr lvl="1"/>
            <a:endParaRPr lang="en-US"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160</a:t>
            </a:fld>
            <a:endParaRPr lang="en-US" altLang="en-US"/>
          </a:p>
        </p:txBody>
      </p:sp>
    </p:spTree>
    <p:extLst>
      <p:ext uri="{BB962C8B-B14F-4D97-AF65-F5344CB8AC3E}">
        <p14:creationId xmlns:p14="http://schemas.microsoft.com/office/powerpoint/2010/main" val="378782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Reported Coordinates</a:t>
            </a:r>
            <a:endParaRPr lang="en-US" sz="4000" b="1" dirty="0"/>
          </a:p>
        </p:txBody>
      </p:sp>
      <p:pic>
        <p:nvPicPr>
          <p:cNvPr id="7" name="Content Placeholder 6"/>
          <p:cNvPicPr>
            <a:picLocks noGrp="1" noChangeAspect="1"/>
          </p:cNvPicPr>
          <p:nvPr>
            <p:ph idx="1"/>
          </p:nvPr>
        </p:nvPicPr>
        <p:blipFill rotWithShape="1">
          <a:blip r:embed="rId3"/>
          <a:srcRect l="8013" t="5920" r="-8013"/>
          <a:stretch/>
        </p:blipFill>
        <p:spPr>
          <a:xfrm>
            <a:off x="456772" y="1607736"/>
            <a:ext cx="3636832" cy="4258043"/>
          </a:xfrm>
          <a:prstGeom prst="rect">
            <a:avLst/>
          </a:prstGeom>
        </p:spPr>
      </p:pic>
      <p:pic>
        <p:nvPicPr>
          <p:cNvPr id="8" name="Picture 7"/>
          <p:cNvPicPr>
            <a:picLocks noChangeAspect="1"/>
          </p:cNvPicPr>
          <p:nvPr/>
        </p:nvPicPr>
        <p:blipFill rotWithShape="1">
          <a:blip r:embed="rId4"/>
          <a:srcRect/>
          <a:stretch/>
        </p:blipFill>
        <p:spPr>
          <a:xfrm>
            <a:off x="4093605" y="1600201"/>
            <a:ext cx="4631295" cy="4242408"/>
          </a:xfrm>
          <a:prstGeom prst="rect">
            <a:avLst/>
          </a:prstGeom>
        </p:spPr>
      </p:pic>
      <p:sp>
        <p:nvSpPr>
          <p:cNvPr id="9" name="Rectangle 8"/>
          <p:cNvSpPr/>
          <p:nvPr/>
        </p:nvSpPr>
        <p:spPr>
          <a:xfrm>
            <a:off x="6945416" y="3701437"/>
            <a:ext cx="1449421" cy="373253"/>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161</a:t>
            </a:fld>
            <a:endParaRPr lang="en-US" altLang="en-US"/>
          </a:p>
        </p:txBody>
      </p:sp>
    </p:spTree>
    <p:extLst>
      <p:ext uri="{BB962C8B-B14F-4D97-AF65-F5344CB8AC3E}">
        <p14:creationId xmlns:p14="http://schemas.microsoft.com/office/powerpoint/2010/main" val="3082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Speaking of Smartphones…</a:t>
            </a:r>
            <a:endParaRPr lang="en-US" sz="4000" b="1" dirty="0"/>
          </a:p>
        </p:txBody>
      </p:sp>
      <p:sp>
        <p:nvSpPr>
          <p:cNvPr id="3" name="Content Placeholder 2"/>
          <p:cNvSpPr>
            <a:spLocks noGrp="1"/>
          </p:cNvSpPr>
          <p:nvPr>
            <p:ph idx="1"/>
          </p:nvPr>
        </p:nvSpPr>
        <p:spPr>
          <a:xfrm>
            <a:off x="748598" y="1449482"/>
            <a:ext cx="5271202" cy="2295523"/>
          </a:xfrm>
        </p:spPr>
        <p:txBody>
          <a:bodyPr/>
          <a:lstStyle/>
          <a:p>
            <a:pPr marL="0" indent="0">
              <a:buNone/>
            </a:pPr>
            <a:r>
              <a:rPr lang="en-US" dirty="0" smtClean="0"/>
              <a:t>NGS has a new mobile-friendly mark recovery webpage.  Please try it out!</a:t>
            </a:r>
          </a:p>
          <a:p>
            <a:pPr marL="0" indent="0">
              <a:buNone/>
            </a:pPr>
            <a:endParaRPr lang="en-US" dirty="0"/>
          </a:p>
          <a:p>
            <a:pPr marL="0" indent="0">
              <a:buNone/>
            </a:pPr>
            <a:endParaRPr lang="en-US" dirty="0" smtClean="0"/>
          </a:p>
        </p:txBody>
      </p:sp>
      <p:pic>
        <p:nvPicPr>
          <p:cNvPr id="7" name="Picture 6"/>
          <p:cNvPicPr>
            <a:picLocks noChangeAspect="1"/>
          </p:cNvPicPr>
          <p:nvPr/>
        </p:nvPicPr>
        <p:blipFill>
          <a:blip r:embed="rId3"/>
          <a:stretch>
            <a:fillRect/>
          </a:stretch>
        </p:blipFill>
        <p:spPr>
          <a:xfrm>
            <a:off x="6019800" y="1619941"/>
            <a:ext cx="2270927" cy="3026235"/>
          </a:xfrm>
          <a:prstGeom prst="rect">
            <a:avLst/>
          </a:prstGeom>
        </p:spPr>
      </p:pic>
      <p:sp>
        <p:nvSpPr>
          <p:cNvPr id="8" name="Rectangle 7"/>
          <p:cNvSpPr/>
          <p:nvPr/>
        </p:nvSpPr>
        <p:spPr>
          <a:xfrm>
            <a:off x="772627" y="4646176"/>
            <a:ext cx="8229599" cy="461665"/>
          </a:xfrm>
          <a:prstGeom prst="rect">
            <a:avLst/>
          </a:prstGeom>
        </p:spPr>
        <p:txBody>
          <a:bodyPr wrap="square">
            <a:spAutoFit/>
          </a:bodyPr>
          <a:lstStyle/>
          <a:p>
            <a:pPr marL="0" indent="0">
              <a:buNone/>
            </a:pPr>
            <a:r>
              <a:rPr lang="en-US" sz="2400" dirty="0">
                <a:latin typeface="Times New Roman" panose="02020603050405020304" pitchFamily="18" charset="0"/>
                <a:hlinkClick r:id="rId4"/>
              </a:rPr>
              <a:t>https://www.ngs.noaa.gov/cgi-bin/mark_recovery_form.prl</a:t>
            </a:r>
            <a:endParaRPr lang="en-US" sz="2400" dirty="0">
              <a:latin typeface="Times New Roman" panose="02020603050405020304" pitchFamily="18" charset="0"/>
            </a:endParaRP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162</a:t>
            </a:fld>
            <a:endParaRPr lang="en-US" altLang="en-US"/>
          </a:p>
        </p:txBody>
      </p:sp>
    </p:spTree>
    <p:extLst>
      <p:ext uri="{BB962C8B-B14F-4D97-AF65-F5344CB8AC3E}">
        <p14:creationId xmlns:p14="http://schemas.microsoft.com/office/powerpoint/2010/main" val="123270724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Buyer Beware!</a:t>
            </a:r>
            <a:endParaRPr lang="en-US" sz="4000" b="1" dirty="0"/>
          </a:p>
        </p:txBody>
      </p:sp>
      <p:sp>
        <p:nvSpPr>
          <p:cNvPr id="3" name="Content Placeholder 2"/>
          <p:cNvSpPr>
            <a:spLocks noGrp="1"/>
          </p:cNvSpPr>
          <p:nvPr>
            <p:ph idx="1"/>
          </p:nvPr>
        </p:nvSpPr>
        <p:spPr/>
        <p:txBody>
          <a:bodyPr/>
          <a:lstStyle/>
          <a:p>
            <a:r>
              <a:rPr lang="en-US" b="1" i="1" dirty="0" smtClean="0">
                <a:solidFill>
                  <a:srgbClr val="C00000"/>
                </a:solidFill>
              </a:rPr>
              <a:t>Reported</a:t>
            </a:r>
            <a:r>
              <a:rPr lang="en-US" dirty="0" smtClean="0"/>
              <a:t> coordinates might be </a:t>
            </a:r>
            <a:r>
              <a:rPr lang="en-US" i="1" dirty="0" smtClean="0"/>
              <a:t>very</a:t>
            </a:r>
            <a:r>
              <a:rPr lang="en-US" dirty="0" smtClean="0"/>
              <a:t> wrong!</a:t>
            </a:r>
          </a:p>
          <a:p>
            <a:pPr lvl="1"/>
            <a:r>
              <a:rPr lang="en-US" sz="2400" dirty="0" smtClean="0"/>
              <a:t>Reported in NAD 27 or NAD 83 or WGS 84</a:t>
            </a:r>
          </a:p>
          <a:p>
            <a:pPr lvl="2"/>
            <a:r>
              <a:rPr lang="en-US" sz="2000" dirty="0" smtClean="0"/>
              <a:t>Systematic Error:  2–100 meters</a:t>
            </a:r>
          </a:p>
          <a:p>
            <a:pPr lvl="1"/>
            <a:r>
              <a:rPr lang="en-US" sz="2400" dirty="0" smtClean="0"/>
              <a:t>Scaled off of a USGS topographic map</a:t>
            </a:r>
          </a:p>
          <a:p>
            <a:pPr lvl="2"/>
            <a:r>
              <a:rPr lang="en-US" sz="2000" dirty="0" smtClean="0"/>
              <a:t>Random Error:  ± 600 meters</a:t>
            </a:r>
          </a:p>
          <a:p>
            <a:pPr lvl="1"/>
            <a:r>
              <a:rPr lang="en-US" sz="2400" dirty="0" smtClean="0"/>
              <a:t>Smartphone</a:t>
            </a:r>
          </a:p>
          <a:p>
            <a:pPr lvl="2"/>
            <a:r>
              <a:rPr lang="en-US" sz="2000" dirty="0" smtClean="0"/>
              <a:t>Random Error: </a:t>
            </a:r>
            <a:r>
              <a:rPr lang="en-US" sz="2000" dirty="0"/>
              <a:t>± </a:t>
            </a:r>
            <a:r>
              <a:rPr lang="en-US" sz="2000" dirty="0" smtClean="0"/>
              <a:t>10–50 meters</a:t>
            </a:r>
          </a:p>
          <a:p>
            <a:r>
              <a:rPr lang="en-US" dirty="0" smtClean="0"/>
              <a:t>NGS </a:t>
            </a:r>
            <a:r>
              <a:rPr lang="en-US" b="1" i="1" dirty="0" smtClean="0">
                <a:solidFill>
                  <a:srgbClr val="C00000"/>
                </a:solidFill>
              </a:rPr>
              <a:t>will show you </a:t>
            </a:r>
            <a:r>
              <a:rPr lang="en-US" dirty="0" smtClean="0"/>
              <a:t>reported coordinates</a:t>
            </a:r>
          </a:p>
          <a:p>
            <a:pPr lvl="1"/>
            <a:r>
              <a:rPr lang="en-US" sz="2400" dirty="0" smtClean="0"/>
              <a:t>But their function is to get you “in the neighborhood” of a mark, not to use as geodetic control!</a:t>
            </a:r>
          </a:p>
          <a:p>
            <a:endParaRPr lang="en-US" sz="2800" dirty="0" smtClean="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163</a:t>
            </a:fld>
            <a:endParaRPr lang="en-US" altLang="en-US"/>
          </a:p>
        </p:txBody>
      </p:sp>
    </p:spTree>
    <p:extLst>
      <p:ext uri="{BB962C8B-B14F-4D97-AF65-F5344CB8AC3E}">
        <p14:creationId xmlns:p14="http://schemas.microsoft.com/office/powerpoint/2010/main" val="392991237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a:xfrm>
            <a:off x="437104" y="1438596"/>
            <a:ext cx="8229600" cy="4525963"/>
          </a:xfrm>
        </p:spPr>
        <p:txBody>
          <a:bodyPr/>
          <a:lstStyle/>
          <a:p>
            <a:r>
              <a:rPr lang="en-US" b="1" i="1" dirty="0" smtClean="0">
                <a:solidFill>
                  <a:srgbClr val="C00000"/>
                </a:solidFill>
              </a:rPr>
              <a:t>OPUS</a:t>
            </a:r>
          </a:p>
          <a:p>
            <a:pPr lvl="1"/>
            <a:r>
              <a:rPr lang="en-US" i="1" dirty="0" smtClean="0"/>
              <a:t>“</a:t>
            </a:r>
            <a:r>
              <a:rPr lang="en-US" i="1" dirty="0"/>
              <a:t>These are coordinates </a:t>
            </a:r>
            <a:r>
              <a:rPr lang="en-US" b="1" i="1" dirty="0">
                <a:solidFill>
                  <a:srgbClr val="C00000"/>
                </a:solidFill>
              </a:rPr>
              <a:t>at </a:t>
            </a:r>
            <a:r>
              <a:rPr lang="en-US" b="1" i="1" dirty="0" smtClean="0">
                <a:solidFill>
                  <a:srgbClr val="C00000"/>
                </a:solidFill>
              </a:rPr>
              <a:t>any epoch the user wishes to use</a:t>
            </a:r>
            <a:r>
              <a:rPr lang="en-US" i="1" u="sng" dirty="0" smtClean="0"/>
              <a:t> </a:t>
            </a:r>
            <a:r>
              <a:rPr lang="en-US" i="1" dirty="0"/>
              <a:t>that have been computed </a:t>
            </a:r>
            <a:r>
              <a:rPr lang="en-US" i="1" dirty="0" smtClean="0"/>
              <a:t>by that user in OPUS”</a:t>
            </a:r>
          </a:p>
          <a:p>
            <a:pPr lvl="2"/>
            <a:r>
              <a:rPr lang="en-US" i="1" dirty="0" smtClean="0"/>
              <a:t>User-computed</a:t>
            </a:r>
            <a:r>
              <a:rPr lang="en-US" dirty="0" smtClean="0"/>
              <a:t> values, such as they might get today from either OPUS-S or OPUS-Projects</a:t>
            </a:r>
          </a:p>
          <a:p>
            <a:pPr lvl="2"/>
            <a:r>
              <a:rPr lang="en-US" dirty="0" smtClean="0">
                <a:solidFill>
                  <a:srgbClr val="C00000"/>
                </a:solidFill>
              </a:rPr>
              <a:t>“OPUS” </a:t>
            </a:r>
            <a:r>
              <a:rPr lang="en-US" dirty="0">
                <a:solidFill>
                  <a:srgbClr val="C00000"/>
                </a:solidFill>
              </a:rPr>
              <a:t>coordinates are the </a:t>
            </a:r>
            <a:r>
              <a:rPr lang="en-US" b="1" i="1" dirty="0" smtClean="0">
                <a:solidFill>
                  <a:srgbClr val="C00000"/>
                </a:solidFill>
              </a:rPr>
              <a:t>only</a:t>
            </a:r>
            <a:r>
              <a:rPr lang="en-US" dirty="0" smtClean="0">
                <a:solidFill>
                  <a:srgbClr val="C00000"/>
                </a:solidFill>
              </a:rPr>
              <a:t> </a:t>
            </a:r>
            <a:r>
              <a:rPr lang="en-US" dirty="0">
                <a:solidFill>
                  <a:srgbClr val="C00000"/>
                </a:solidFill>
              </a:rPr>
              <a:t>coordinates a user </a:t>
            </a:r>
            <a:r>
              <a:rPr lang="en-US" dirty="0" smtClean="0">
                <a:solidFill>
                  <a:srgbClr val="C00000"/>
                </a:solidFill>
              </a:rPr>
              <a:t>will </a:t>
            </a:r>
            <a:r>
              <a:rPr lang="en-US" dirty="0">
                <a:solidFill>
                  <a:srgbClr val="C00000"/>
                </a:solidFill>
              </a:rPr>
              <a:t>get </a:t>
            </a:r>
            <a:r>
              <a:rPr lang="en-US" dirty="0" smtClean="0">
                <a:solidFill>
                  <a:srgbClr val="C00000"/>
                </a:solidFill>
              </a:rPr>
              <a:t>directly from OPUS</a:t>
            </a:r>
          </a:p>
          <a:p>
            <a:pPr lvl="2"/>
            <a:r>
              <a:rPr lang="en-US" dirty="0"/>
              <a:t>NGS will </a:t>
            </a:r>
            <a:r>
              <a:rPr lang="en-US" i="1" dirty="0"/>
              <a:t>not</a:t>
            </a:r>
            <a:r>
              <a:rPr lang="en-US" dirty="0"/>
              <a:t> evaluate </a:t>
            </a:r>
            <a:r>
              <a:rPr lang="en-US" dirty="0" smtClean="0"/>
              <a:t>your OPUS coordinates!</a:t>
            </a:r>
            <a:endParaRPr lang="en-US" dirty="0"/>
          </a:p>
          <a:p>
            <a:pPr marL="914400" lvl="2" indent="0">
              <a:buNone/>
            </a:pPr>
            <a:endParaRPr lang="en-US" dirty="0" smtClean="0">
              <a:solidFill>
                <a:srgbClr val="C00000"/>
              </a:solidFill>
            </a:endParaRPr>
          </a:p>
          <a:p>
            <a:pPr lvl="1"/>
            <a:endParaRPr lang="en-US"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164</a:t>
            </a:fld>
            <a:endParaRPr lang="en-US" altLang="en-US"/>
          </a:p>
        </p:txBody>
      </p:sp>
    </p:spTree>
    <p:extLst>
      <p:ext uri="{BB962C8B-B14F-4D97-AF65-F5344CB8AC3E}">
        <p14:creationId xmlns:p14="http://schemas.microsoft.com/office/powerpoint/2010/main" val="25709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a:xfrm>
            <a:off x="437104" y="1438596"/>
            <a:ext cx="8229600" cy="4525963"/>
          </a:xfrm>
        </p:spPr>
        <p:txBody>
          <a:bodyPr/>
          <a:lstStyle/>
          <a:p>
            <a:r>
              <a:rPr lang="en-US" b="1" i="1" dirty="0" smtClean="0">
                <a:solidFill>
                  <a:srgbClr val="C00000"/>
                </a:solidFill>
              </a:rPr>
              <a:t>OPUS </a:t>
            </a:r>
            <a:r>
              <a:rPr lang="en-US" dirty="0" smtClean="0"/>
              <a:t>coordinates </a:t>
            </a:r>
            <a:r>
              <a:rPr lang="en-US" i="1" u="sng" dirty="0" smtClean="0"/>
              <a:t>may</a:t>
            </a:r>
            <a:r>
              <a:rPr lang="en-US" dirty="0" smtClean="0"/>
              <a:t> also come with the label “</a:t>
            </a:r>
            <a:r>
              <a:rPr lang="en-US" b="1" dirty="0" smtClean="0">
                <a:solidFill>
                  <a:srgbClr val="C00000"/>
                </a:solidFill>
              </a:rPr>
              <a:t>tied to the NSRS</a:t>
            </a:r>
            <a:r>
              <a:rPr lang="en-US" dirty="0" smtClean="0"/>
              <a:t>”</a:t>
            </a:r>
          </a:p>
          <a:p>
            <a:pPr lvl="1"/>
            <a:r>
              <a:rPr lang="en-US" sz="2000" b="1" dirty="0" smtClean="0">
                <a:solidFill>
                  <a:srgbClr val="C00000"/>
                </a:solidFill>
              </a:rPr>
              <a:t>Only</a:t>
            </a:r>
            <a:r>
              <a:rPr lang="en-US" sz="2000" dirty="0" smtClean="0"/>
              <a:t> if a user restricts their computations to OPUS-recommended constraints </a:t>
            </a:r>
          </a:p>
          <a:p>
            <a:pPr lvl="1"/>
            <a:r>
              <a:rPr lang="en-US" sz="2000" dirty="0" smtClean="0"/>
              <a:t>Users who deviate from OPUS-recommended constraints can still perform computations and will get OPUS coordinates, but they will not be “tied to the NSRS”, nor have any NSRS label at all.</a:t>
            </a:r>
          </a:p>
          <a:p>
            <a:pPr lvl="1"/>
            <a:r>
              <a:rPr lang="en-US" sz="2000" dirty="0" smtClean="0"/>
              <a:t>In neither case will OPUS coordinates be considered “</a:t>
            </a:r>
            <a:r>
              <a:rPr lang="en-US" sz="2000" b="1" i="1" dirty="0" smtClean="0">
                <a:solidFill>
                  <a:srgbClr val="C00000"/>
                </a:solidFill>
              </a:rPr>
              <a:t>part of the NSRS</a:t>
            </a:r>
            <a:r>
              <a:rPr lang="en-US" sz="2000" dirty="0" smtClean="0"/>
              <a:t>” however.</a:t>
            </a:r>
          </a:p>
          <a:p>
            <a:pPr lvl="2"/>
            <a:r>
              <a:rPr lang="en-US" sz="1800" dirty="0" smtClean="0"/>
              <a:t>That moniker is restricted to NGS-computed coordinates available from the NSRS database, such as </a:t>
            </a:r>
            <a:r>
              <a:rPr lang="en-US" sz="1800" b="1" dirty="0" smtClean="0">
                <a:solidFill>
                  <a:srgbClr val="C00000"/>
                </a:solidFill>
              </a:rPr>
              <a:t>survey epoch coordinates </a:t>
            </a:r>
            <a:r>
              <a:rPr lang="en-US" sz="1800" dirty="0" smtClean="0"/>
              <a:t>(SECs), </a:t>
            </a:r>
            <a:r>
              <a:rPr lang="en-US" sz="1800" b="1" dirty="0" smtClean="0">
                <a:solidFill>
                  <a:srgbClr val="C00000"/>
                </a:solidFill>
              </a:rPr>
              <a:t>reference epoch coordinates</a:t>
            </a:r>
            <a:r>
              <a:rPr lang="en-US" sz="1800" dirty="0" smtClean="0"/>
              <a:t> (RECs) and </a:t>
            </a:r>
            <a:r>
              <a:rPr lang="en-US" sz="1800" b="1" dirty="0" smtClean="0">
                <a:solidFill>
                  <a:srgbClr val="C00000"/>
                </a:solidFill>
              </a:rPr>
              <a:t>active coordinates </a:t>
            </a:r>
            <a:r>
              <a:rPr lang="en-US" sz="1800" dirty="0" smtClean="0"/>
              <a:t>(ACs).  See next slides.</a:t>
            </a:r>
            <a:endParaRPr lang="en-US" sz="1800"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165</a:t>
            </a:fld>
            <a:endParaRPr lang="en-US" altLang="en-US"/>
          </a:p>
        </p:txBody>
      </p:sp>
    </p:spTree>
    <p:extLst>
      <p:ext uri="{BB962C8B-B14F-4D97-AF65-F5344CB8AC3E}">
        <p14:creationId xmlns:p14="http://schemas.microsoft.com/office/powerpoint/2010/main" val="36633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a:xfrm>
            <a:off x="748594" y="1439434"/>
            <a:ext cx="7938206" cy="4525963"/>
          </a:xfrm>
        </p:spPr>
        <p:txBody>
          <a:bodyPr/>
          <a:lstStyle/>
          <a:p>
            <a:pPr marL="0" indent="0">
              <a:buNone/>
            </a:pPr>
            <a:r>
              <a:rPr lang="en-US" b="1" dirty="0" smtClean="0">
                <a:solidFill>
                  <a:srgbClr val="C00000"/>
                </a:solidFill>
              </a:rPr>
              <a:t>Reference epoch coordinates (RECs)</a:t>
            </a:r>
            <a:endParaRPr lang="en-US" dirty="0" smtClean="0">
              <a:solidFill>
                <a:srgbClr val="C00000"/>
              </a:solidFill>
            </a:endParaRPr>
          </a:p>
          <a:p>
            <a:pPr lvl="1"/>
            <a:r>
              <a:rPr lang="en-US" i="1" dirty="0"/>
              <a:t>“These are coordinates which have been </a:t>
            </a:r>
            <a:r>
              <a:rPr lang="en-US" b="1" i="1" dirty="0" smtClean="0"/>
              <a:t>estimated by NGS</a:t>
            </a:r>
            <a:r>
              <a:rPr lang="en-US" i="1" dirty="0" smtClean="0"/>
              <a:t>, from time-dependent </a:t>
            </a:r>
            <a:r>
              <a:rPr lang="en-US" i="1" dirty="0" smtClean="0">
                <a:solidFill>
                  <a:srgbClr val="C00000"/>
                </a:solidFill>
              </a:rPr>
              <a:t>age-limited </a:t>
            </a:r>
            <a:r>
              <a:rPr lang="en-US" i="1" dirty="0" smtClean="0"/>
              <a:t>historic survey data, CORS coordinate functions and an intra-frame velocity model, </a:t>
            </a:r>
            <a:r>
              <a:rPr lang="en-US" b="1" i="1" dirty="0" smtClean="0"/>
              <a:t>at an official NSRS reference epoch</a:t>
            </a:r>
          </a:p>
          <a:p>
            <a:pPr lvl="2"/>
            <a:r>
              <a:rPr lang="en-US" sz="2000" dirty="0" smtClean="0"/>
              <a:t>NAD 83(2011) epoch 2010.00 (sort of) would’ve fallen under this category</a:t>
            </a:r>
          </a:p>
          <a:p>
            <a:pPr lvl="2"/>
            <a:r>
              <a:rPr lang="en-US" sz="2000" dirty="0" smtClean="0"/>
              <a:t>These will be computed by NGS every 5 or 10 years</a:t>
            </a:r>
          </a:p>
          <a:p>
            <a:pPr lvl="3"/>
            <a:r>
              <a:rPr lang="en-US" dirty="0" smtClean="0"/>
              <a:t>On a schedule 2–3 years past the reference epoch</a:t>
            </a:r>
          </a:p>
          <a:p>
            <a:pPr lvl="4"/>
            <a:r>
              <a:rPr lang="en-US" dirty="0" smtClean="0"/>
              <a:t>2020.00 coordinates are computed in CY 2022, </a:t>
            </a:r>
            <a:r>
              <a:rPr lang="en-US" dirty="0" err="1" smtClean="0"/>
              <a:t>etc</a:t>
            </a:r>
            <a:endParaRPr lang="en-US" dirty="0" smtClean="0"/>
          </a:p>
          <a:p>
            <a:pPr lvl="1"/>
            <a:endParaRPr lang="en-US"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166</a:t>
            </a:fld>
            <a:endParaRPr lang="en-US" altLang="en-US"/>
          </a:p>
        </p:txBody>
      </p:sp>
    </p:spTree>
    <p:extLst>
      <p:ext uri="{BB962C8B-B14F-4D97-AF65-F5344CB8AC3E}">
        <p14:creationId xmlns:p14="http://schemas.microsoft.com/office/powerpoint/2010/main" val="9605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a:xfrm>
            <a:off x="417008" y="1449482"/>
            <a:ext cx="8229600" cy="4525963"/>
          </a:xfrm>
        </p:spPr>
        <p:txBody>
          <a:bodyPr/>
          <a:lstStyle/>
          <a:p>
            <a:pPr marL="0" indent="0">
              <a:buNone/>
            </a:pPr>
            <a:r>
              <a:rPr lang="en-US" b="1" dirty="0" smtClean="0">
                <a:solidFill>
                  <a:srgbClr val="C00000"/>
                </a:solidFill>
              </a:rPr>
              <a:t>Survey epoch coordinates (SECs)</a:t>
            </a:r>
            <a:endParaRPr lang="en-US" dirty="0" smtClean="0">
              <a:solidFill>
                <a:srgbClr val="C00000"/>
              </a:solidFill>
            </a:endParaRPr>
          </a:p>
          <a:p>
            <a:pPr lvl="1"/>
            <a:r>
              <a:rPr lang="en-US" i="1" dirty="0" smtClean="0"/>
              <a:t>“</a:t>
            </a:r>
            <a:r>
              <a:rPr lang="en-US" i="1" dirty="0"/>
              <a:t>These are coordinates </a:t>
            </a:r>
            <a:r>
              <a:rPr lang="en-US" b="1" dirty="0"/>
              <a:t>computed </a:t>
            </a:r>
            <a:r>
              <a:rPr lang="en-US" b="1" dirty="0" smtClean="0"/>
              <a:t>by </a:t>
            </a:r>
            <a:r>
              <a:rPr lang="en-US" b="1" dirty="0"/>
              <a:t>NGS </a:t>
            </a:r>
            <a:r>
              <a:rPr lang="en-US" i="1" dirty="0"/>
              <a:t>using submitted data and metadata, checked and adjusted and </a:t>
            </a:r>
            <a:r>
              <a:rPr lang="en-US" b="1" dirty="0"/>
              <a:t>referenced to </a:t>
            </a:r>
            <a:r>
              <a:rPr lang="en-US" b="1" dirty="0" smtClean="0"/>
              <a:t>distinct epochs through time</a:t>
            </a:r>
            <a:r>
              <a:rPr lang="en-US" i="1" dirty="0" smtClean="0"/>
              <a:t>.” </a:t>
            </a:r>
            <a:r>
              <a:rPr lang="en-US" i="1" dirty="0"/>
              <a:t> </a:t>
            </a:r>
            <a:endParaRPr lang="en-US" i="1" dirty="0" smtClean="0"/>
          </a:p>
          <a:p>
            <a:pPr lvl="2"/>
            <a:r>
              <a:rPr lang="en-US" dirty="0" smtClean="0"/>
              <a:t>These </a:t>
            </a:r>
            <a:r>
              <a:rPr lang="en-US" dirty="0"/>
              <a:t>represent the best estimates NGS has of the </a:t>
            </a:r>
            <a:r>
              <a:rPr lang="en-US" dirty="0" smtClean="0"/>
              <a:t>time-dependent coordinates </a:t>
            </a:r>
            <a:r>
              <a:rPr lang="en-US" dirty="0"/>
              <a:t>at any </a:t>
            </a:r>
            <a:r>
              <a:rPr lang="en-US" dirty="0" smtClean="0"/>
              <a:t>mark</a:t>
            </a:r>
          </a:p>
          <a:p>
            <a:pPr lvl="2"/>
            <a:r>
              <a:rPr lang="en-US" dirty="0" smtClean="0"/>
              <a:t>Adjusting multiple surveys in timespans called “adjustment windows”, to a single epoch within that window.</a:t>
            </a:r>
          </a:p>
          <a:p>
            <a:pPr lvl="3"/>
            <a:r>
              <a:rPr lang="en-US" dirty="0" smtClean="0"/>
              <a:t>Initial plan:  4 weeks for GNSS; 1 year for leveling</a:t>
            </a:r>
          </a:p>
          <a:p>
            <a:pPr lvl="1"/>
            <a:endParaRPr lang="en-US" dirty="0" smtClean="0"/>
          </a:p>
          <a:p>
            <a:pPr lvl="1"/>
            <a:endParaRPr lang="en-US"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167</a:t>
            </a:fld>
            <a:endParaRPr lang="en-US" dirty="0"/>
          </a:p>
        </p:txBody>
      </p:sp>
    </p:spTree>
    <p:extLst>
      <p:ext uri="{BB962C8B-B14F-4D97-AF65-F5344CB8AC3E}">
        <p14:creationId xmlns:p14="http://schemas.microsoft.com/office/powerpoint/2010/main" val="18886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More on SECs and RECs</a:t>
            </a:r>
            <a:endParaRPr lang="en-US" sz="4000" b="1" dirty="0"/>
          </a:p>
        </p:txBody>
      </p:sp>
      <p:sp>
        <p:nvSpPr>
          <p:cNvPr id="3" name="Content Placeholder 2"/>
          <p:cNvSpPr>
            <a:spLocks noGrp="1"/>
          </p:cNvSpPr>
          <p:nvPr>
            <p:ph idx="1"/>
          </p:nvPr>
        </p:nvSpPr>
        <p:spPr>
          <a:xfrm>
            <a:off x="427056" y="1132959"/>
            <a:ext cx="8229600" cy="4525963"/>
          </a:xfrm>
        </p:spPr>
        <p:txBody>
          <a:bodyPr/>
          <a:lstStyle/>
          <a:p>
            <a:r>
              <a:rPr lang="en-US" sz="2800" dirty="0" smtClean="0"/>
              <a:t>At passive control</a:t>
            </a:r>
          </a:p>
          <a:p>
            <a:r>
              <a:rPr lang="en-US" sz="2800" dirty="0" smtClean="0"/>
              <a:t>SECs: adjusted to a midpoint epoch near the survey</a:t>
            </a:r>
          </a:p>
          <a:p>
            <a:pPr lvl="1"/>
            <a:r>
              <a:rPr lang="en-US" sz="2400" dirty="0" smtClean="0"/>
              <a:t>(4 weeks for GNSS; 1 year for leveling; </a:t>
            </a:r>
            <a:r>
              <a:rPr lang="en-US" sz="2400" dirty="0" err="1" smtClean="0"/>
              <a:t>etc</a:t>
            </a:r>
            <a:r>
              <a:rPr lang="en-US" sz="2400" dirty="0" smtClean="0"/>
              <a:t>)</a:t>
            </a:r>
          </a:p>
          <a:p>
            <a:r>
              <a:rPr lang="en-US" sz="2800" dirty="0" smtClean="0"/>
              <a:t>RECs:  adjusted to a ref. epoch (2020.00, etc.)</a:t>
            </a:r>
          </a:p>
          <a:p>
            <a:r>
              <a:rPr lang="en-US" sz="2800" dirty="0" smtClean="0"/>
              <a:t>REC adjustments will include:</a:t>
            </a:r>
          </a:p>
          <a:p>
            <a:pPr lvl="1"/>
            <a:r>
              <a:rPr lang="en-US" sz="2000" dirty="0" smtClean="0"/>
              <a:t>Some </a:t>
            </a:r>
            <a:r>
              <a:rPr lang="en-US" sz="2000" i="1" dirty="0" smtClean="0"/>
              <a:t>age-limited</a:t>
            </a:r>
            <a:r>
              <a:rPr lang="en-US" sz="2000" dirty="0" smtClean="0"/>
              <a:t> span of data</a:t>
            </a:r>
          </a:p>
          <a:p>
            <a:pPr lvl="2"/>
            <a:r>
              <a:rPr lang="en-US" sz="2000" dirty="0" smtClean="0"/>
              <a:t>If that age-limit were 10 years prior and 2 years post R.E….</a:t>
            </a:r>
          </a:p>
          <a:p>
            <a:pPr lvl="3"/>
            <a:r>
              <a:rPr lang="en-US" dirty="0" smtClean="0"/>
              <a:t>Then 2020.00 RECs come from data spanning 2010.00 to 2021.99999</a:t>
            </a:r>
          </a:p>
          <a:p>
            <a:pPr lvl="2"/>
            <a:r>
              <a:rPr lang="en-US" sz="2000" dirty="0" smtClean="0"/>
              <a:t>Exact age-limit won’t be known until we start experimenting in 2022 with the 2020.00 REC adjustments</a:t>
            </a: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168</a:t>
            </a:fld>
            <a:endParaRPr lang="en-US" altLang="en-US"/>
          </a:p>
        </p:txBody>
      </p:sp>
    </p:spTree>
    <p:extLst>
      <p:ext uri="{BB962C8B-B14F-4D97-AF65-F5344CB8AC3E}">
        <p14:creationId xmlns:p14="http://schemas.microsoft.com/office/powerpoint/2010/main" val="204832801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a:xfrm>
            <a:off x="374301" y="1437734"/>
            <a:ext cx="8312500" cy="4525963"/>
          </a:xfrm>
        </p:spPr>
        <p:txBody>
          <a:bodyPr/>
          <a:lstStyle/>
          <a:p>
            <a:pPr marL="0" indent="0">
              <a:buNone/>
            </a:pPr>
            <a:r>
              <a:rPr lang="en-US" b="1" dirty="0" smtClean="0">
                <a:solidFill>
                  <a:srgbClr val="C00000"/>
                </a:solidFill>
              </a:rPr>
              <a:t>Active coordinates (ACs)</a:t>
            </a:r>
            <a:endParaRPr lang="en-US" dirty="0" smtClean="0">
              <a:solidFill>
                <a:srgbClr val="C00000"/>
              </a:solidFill>
            </a:endParaRPr>
          </a:p>
          <a:p>
            <a:pPr lvl="1"/>
            <a:r>
              <a:rPr lang="en-US" i="1" dirty="0" smtClean="0"/>
              <a:t>Not discrete, but rather a function through time assigned to some point</a:t>
            </a:r>
          </a:p>
          <a:p>
            <a:pPr lvl="2"/>
            <a:r>
              <a:rPr lang="en-US" dirty="0" smtClean="0"/>
              <a:t>At </a:t>
            </a:r>
            <a:r>
              <a:rPr lang="en-US" dirty="0"/>
              <a:t>a </a:t>
            </a:r>
            <a:r>
              <a:rPr lang="en-US" dirty="0" smtClean="0"/>
              <a:t>CORS GRP*, </a:t>
            </a:r>
            <a:r>
              <a:rPr lang="en-US" dirty="0"/>
              <a:t>they will be the </a:t>
            </a:r>
            <a:r>
              <a:rPr lang="en-US" i="1" dirty="0"/>
              <a:t>coordinate </a:t>
            </a:r>
            <a:r>
              <a:rPr lang="en-US" i="1" dirty="0" smtClean="0"/>
              <a:t>function</a:t>
            </a:r>
          </a:p>
          <a:p>
            <a:pPr lvl="3"/>
            <a:r>
              <a:rPr lang="en-US" sz="2200" dirty="0" smtClean="0"/>
              <a:t>Which </a:t>
            </a:r>
            <a:r>
              <a:rPr lang="en-US" sz="2200" dirty="0"/>
              <a:t>will be generated by a </a:t>
            </a:r>
            <a:r>
              <a:rPr lang="en-US" sz="2200" dirty="0" smtClean="0"/>
              <a:t>“fit” to </a:t>
            </a:r>
            <a:r>
              <a:rPr lang="en-US" sz="2200" dirty="0"/>
              <a:t>regularly computed </a:t>
            </a:r>
            <a:r>
              <a:rPr lang="en-US" sz="2200" dirty="0" smtClean="0"/>
              <a:t>coordinates </a:t>
            </a:r>
            <a:r>
              <a:rPr lang="en-US" sz="2200" dirty="0"/>
              <a:t>on a TBD basis, perhaps daily, perhaps </a:t>
            </a:r>
            <a:r>
              <a:rPr lang="en-US" sz="2200" dirty="0" smtClean="0"/>
              <a:t>weekly</a:t>
            </a:r>
          </a:p>
          <a:p>
            <a:pPr lvl="4"/>
            <a:r>
              <a:rPr lang="en-US" sz="2200" dirty="0" smtClean="0"/>
              <a:t>These daily or weekly coordinates will not generally be used as geodetic control by themselves</a:t>
            </a:r>
          </a:p>
        </p:txBody>
      </p:sp>
      <p:sp>
        <p:nvSpPr>
          <p:cNvPr id="7" name="TextBox 6"/>
          <p:cNvSpPr txBox="1"/>
          <p:nvPr/>
        </p:nvSpPr>
        <p:spPr>
          <a:xfrm>
            <a:off x="215679" y="5779031"/>
            <a:ext cx="8007320" cy="369332"/>
          </a:xfrm>
          <a:prstGeom prst="rect">
            <a:avLst/>
          </a:prstGeom>
          <a:noFill/>
        </p:spPr>
        <p:txBody>
          <a:bodyPr wrap="none" rtlCol="0">
            <a:spAutoFit/>
          </a:bodyPr>
          <a:lstStyle/>
          <a:p>
            <a:r>
              <a:rPr lang="en-US" dirty="0" smtClean="0">
                <a:latin typeface="Times New Roman" panose="02020603050405020304" pitchFamily="18" charset="0"/>
              </a:rPr>
              <a:t>* Recall this is the physical point to which coordinates refer at a station like a CORS</a:t>
            </a:r>
            <a:endParaRPr lang="en-US" dirty="0">
              <a:latin typeface="Times New Roman" panose="02020603050405020304" pitchFamily="18" charset="0"/>
            </a:endParaRP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169</a:t>
            </a:fld>
            <a:endParaRPr lang="en-US" altLang="en-US"/>
          </a:p>
        </p:txBody>
      </p:sp>
    </p:spTree>
    <p:extLst>
      <p:ext uri="{BB962C8B-B14F-4D97-AF65-F5344CB8AC3E}">
        <p14:creationId xmlns:p14="http://schemas.microsoft.com/office/powerpoint/2010/main" val="393290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Active vs. Passive Geodetic Control</a:t>
            </a:r>
            <a:endParaRPr lang="en-US" sz="4000" b="1" dirty="0"/>
          </a:p>
        </p:txBody>
      </p:sp>
      <p:sp>
        <p:nvSpPr>
          <p:cNvPr id="3" name="Content Placeholder 2"/>
          <p:cNvSpPr>
            <a:spLocks noGrp="1"/>
          </p:cNvSpPr>
          <p:nvPr>
            <p:ph idx="1"/>
          </p:nvPr>
        </p:nvSpPr>
        <p:spPr>
          <a:xfrm>
            <a:off x="457200" y="1470995"/>
            <a:ext cx="8229600" cy="4525963"/>
          </a:xfrm>
        </p:spPr>
        <p:txBody>
          <a:bodyPr/>
          <a:lstStyle/>
          <a:p>
            <a:r>
              <a:rPr lang="en-US" dirty="0" smtClean="0"/>
              <a:t>Often the term active geodetic control has been used to mean some equipment is </a:t>
            </a:r>
            <a:r>
              <a:rPr lang="en-US" b="1" i="1" dirty="0" smtClean="0">
                <a:solidFill>
                  <a:srgbClr val="C00000"/>
                </a:solidFill>
              </a:rPr>
              <a:t>continuously</a:t>
            </a:r>
            <a:r>
              <a:rPr lang="en-US" b="1" dirty="0" smtClean="0">
                <a:solidFill>
                  <a:srgbClr val="C00000"/>
                </a:solidFill>
              </a:rPr>
              <a:t> </a:t>
            </a:r>
            <a:r>
              <a:rPr lang="en-US" dirty="0" smtClean="0"/>
              <a:t>or at least </a:t>
            </a:r>
            <a:r>
              <a:rPr lang="en-US" b="1" i="1" dirty="0" smtClean="0">
                <a:solidFill>
                  <a:srgbClr val="C00000"/>
                </a:solidFill>
              </a:rPr>
              <a:t>frequently</a:t>
            </a:r>
            <a:r>
              <a:rPr lang="en-US" dirty="0" smtClean="0"/>
              <a:t> collecting observations at or near a </a:t>
            </a:r>
            <a:r>
              <a:rPr lang="en-US" b="1" dirty="0" smtClean="0">
                <a:solidFill>
                  <a:srgbClr val="C00000"/>
                </a:solidFill>
              </a:rPr>
              <a:t>point</a:t>
            </a:r>
          </a:p>
          <a:p>
            <a:pPr lvl="1"/>
            <a:r>
              <a:rPr lang="en-US" dirty="0" smtClean="0"/>
              <a:t>Yet those observations are often used to compute coordinates (often time-dependent) at a </a:t>
            </a:r>
            <a:r>
              <a:rPr lang="en-US" dirty="0" smtClean="0">
                <a:solidFill>
                  <a:srgbClr val="C00000"/>
                </a:solidFill>
              </a:rPr>
              <a:t>point</a:t>
            </a:r>
            <a:r>
              <a:rPr lang="en-US" dirty="0" smtClean="0"/>
              <a:t> on a </a:t>
            </a:r>
            <a:r>
              <a:rPr lang="en-US" dirty="0" smtClean="0">
                <a:solidFill>
                  <a:srgbClr val="C00000"/>
                </a:solidFill>
              </a:rPr>
              <a:t>mark</a:t>
            </a:r>
            <a:r>
              <a:rPr lang="en-US" dirty="0" smtClean="0"/>
              <a:t>, which, by its nature is </a:t>
            </a:r>
            <a:r>
              <a:rPr lang="en-US" i="1" dirty="0" smtClean="0"/>
              <a:t>passive</a:t>
            </a: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17</a:t>
            </a:fld>
            <a:endParaRPr lang="en-US" altLang="en-US"/>
          </a:p>
        </p:txBody>
      </p:sp>
    </p:spTree>
    <p:extLst>
      <p:ext uri="{BB962C8B-B14F-4D97-AF65-F5344CB8AC3E}">
        <p14:creationId xmlns:p14="http://schemas.microsoft.com/office/powerpoint/2010/main" val="342603208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r="22561"/>
          <a:stretch/>
        </p:blipFill>
        <p:spPr>
          <a:xfrm>
            <a:off x="457201" y="1600200"/>
            <a:ext cx="5089490" cy="4086225"/>
          </a:xfrm>
          <a:prstGeom prst="rect">
            <a:avLst/>
          </a:prstGeom>
        </p:spPr>
      </p:pic>
      <p:sp>
        <p:nvSpPr>
          <p:cNvPr id="2" name="Title 1"/>
          <p:cNvSpPr>
            <a:spLocks noGrp="1"/>
          </p:cNvSpPr>
          <p:nvPr>
            <p:ph type="title"/>
          </p:nvPr>
        </p:nvSpPr>
        <p:spPr/>
        <p:txBody>
          <a:bodyPr/>
          <a:lstStyle/>
          <a:p>
            <a:r>
              <a:rPr lang="en-US" sz="4000" b="1" dirty="0" smtClean="0"/>
              <a:t>CORS Coordinate Functions…</a:t>
            </a:r>
            <a:br>
              <a:rPr lang="en-US" sz="4000" b="1" dirty="0" smtClean="0"/>
            </a:br>
            <a:r>
              <a:rPr lang="en-US" sz="4000" b="1" dirty="0" smtClean="0"/>
              <a:t>(AKA “</a:t>
            </a:r>
            <a:r>
              <a:rPr lang="en-US" sz="4000" b="1" dirty="0" smtClean="0">
                <a:solidFill>
                  <a:srgbClr val="C00000"/>
                </a:solidFill>
              </a:rPr>
              <a:t>Active coordinates</a:t>
            </a:r>
            <a:r>
              <a:rPr lang="en-US" sz="4000" b="1" dirty="0" smtClean="0"/>
              <a:t>”)</a:t>
            </a:r>
            <a:endParaRPr lang="en-US" sz="4000" b="1" dirty="0"/>
          </a:p>
        </p:txBody>
      </p:sp>
      <p:sp>
        <p:nvSpPr>
          <p:cNvPr id="6" name="Rectangle 5"/>
          <p:cNvSpPr/>
          <p:nvPr/>
        </p:nvSpPr>
        <p:spPr>
          <a:xfrm>
            <a:off x="908684" y="4113140"/>
            <a:ext cx="1562793" cy="46551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7" name="Rectangle 6"/>
          <p:cNvSpPr/>
          <p:nvPr/>
        </p:nvSpPr>
        <p:spPr>
          <a:xfrm>
            <a:off x="908684" y="4972124"/>
            <a:ext cx="1562793" cy="46551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8" name="TextBox 7"/>
          <p:cNvSpPr txBox="1"/>
          <p:nvPr/>
        </p:nvSpPr>
        <p:spPr>
          <a:xfrm>
            <a:off x="5541668" y="1494324"/>
            <a:ext cx="3049674" cy="1107996"/>
          </a:xfrm>
          <a:prstGeom prst="rect">
            <a:avLst/>
          </a:prstGeom>
          <a:noFill/>
        </p:spPr>
        <p:txBody>
          <a:bodyPr wrap="square" rtlCol="0">
            <a:spAutoFit/>
          </a:bodyPr>
          <a:lstStyle/>
          <a:p>
            <a:r>
              <a:rPr lang="en-US" sz="2200" dirty="0" smtClean="0">
                <a:latin typeface="Times New Roman" panose="02020603050405020304" pitchFamily="18" charset="0"/>
              </a:rPr>
              <a:t>A typical “CORS coordinate</a:t>
            </a:r>
          </a:p>
          <a:p>
            <a:r>
              <a:rPr lang="en-US" sz="2200" dirty="0" smtClean="0">
                <a:latin typeface="Times New Roman" panose="02020603050405020304" pitchFamily="18" charset="0"/>
              </a:rPr>
              <a:t>file” available from NGS</a:t>
            </a:r>
            <a:endParaRPr lang="en-US" sz="2200" dirty="0">
              <a:latin typeface="Times New Roman" panose="02020603050405020304" pitchFamily="18" charset="0"/>
            </a:endParaRPr>
          </a:p>
        </p:txBody>
      </p:sp>
      <p:sp>
        <p:nvSpPr>
          <p:cNvPr id="9" name="TextBox 8"/>
          <p:cNvSpPr txBox="1"/>
          <p:nvPr/>
        </p:nvSpPr>
        <p:spPr>
          <a:xfrm>
            <a:off x="5572199" y="2760768"/>
            <a:ext cx="3112509" cy="3139321"/>
          </a:xfrm>
          <a:prstGeom prst="rect">
            <a:avLst/>
          </a:prstGeom>
          <a:noFill/>
        </p:spPr>
        <p:txBody>
          <a:bodyPr wrap="square" rtlCol="0">
            <a:spAutoFit/>
          </a:bodyPr>
          <a:lstStyle/>
          <a:p>
            <a:r>
              <a:rPr lang="en-US" sz="2200" b="1" i="1" dirty="0" smtClean="0">
                <a:solidFill>
                  <a:srgbClr val="C00000"/>
                </a:solidFill>
                <a:latin typeface="Times New Roman" panose="02020603050405020304" pitchFamily="18" charset="0"/>
              </a:rPr>
              <a:t>Just one </a:t>
            </a:r>
            <a:r>
              <a:rPr lang="en-US" sz="2200" dirty="0" smtClean="0">
                <a:latin typeface="Times New Roman" panose="02020603050405020304" pitchFamily="18" charset="0"/>
              </a:rPr>
              <a:t>set of coordinates</a:t>
            </a:r>
          </a:p>
          <a:p>
            <a:r>
              <a:rPr lang="en-US" sz="2200" dirty="0" smtClean="0">
                <a:latin typeface="Times New Roman" panose="02020603050405020304" pitchFamily="18" charset="0"/>
              </a:rPr>
              <a:t>and </a:t>
            </a:r>
            <a:r>
              <a:rPr lang="en-US" sz="2200" b="1" i="1" dirty="0" smtClean="0">
                <a:solidFill>
                  <a:srgbClr val="C00000"/>
                </a:solidFill>
                <a:latin typeface="Times New Roman" panose="02020603050405020304" pitchFamily="18" charset="0"/>
              </a:rPr>
              <a:t>just one</a:t>
            </a:r>
            <a:r>
              <a:rPr lang="en-US" sz="2200" i="1" dirty="0" smtClean="0">
                <a:solidFill>
                  <a:srgbClr val="C00000"/>
                </a:solidFill>
                <a:latin typeface="Times New Roman" panose="02020603050405020304" pitchFamily="18" charset="0"/>
              </a:rPr>
              <a:t> </a:t>
            </a:r>
            <a:r>
              <a:rPr lang="en-US" sz="2200" dirty="0" smtClean="0">
                <a:latin typeface="Times New Roman" panose="02020603050405020304" pitchFamily="18" charset="0"/>
              </a:rPr>
              <a:t>set of</a:t>
            </a:r>
          </a:p>
          <a:p>
            <a:r>
              <a:rPr lang="en-US" sz="2200" dirty="0" smtClean="0">
                <a:latin typeface="Times New Roman" panose="02020603050405020304" pitchFamily="18" charset="0"/>
              </a:rPr>
              <a:t>velocities are given…</a:t>
            </a:r>
          </a:p>
          <a:p>
            <a:endParaRPr lang="en-US" sz="2200" dirty="0">
              <a:latin typeface="Times New Roman" panose="02020603050405020304" pitchFamily="18" charset="0"/>
            </a:endParaRPr>
          </a:p>
          <a:p>
            <a:r>
              <a:rPr lang="en-US" sz="2200" dirty="0" smtClean="0">
                <a:latin typeface="Times New Roman" panose="02020603050405020304" pitchFamily="18" charset="0"/>
              </a:rPr>
              <a:t>…while this is good and useful information, it hides the true nature of the coordinate function.</a:t>
            </a:r>
            <a:endParaRPr lang="en-US" sz="2200" dirty="0">
              <a:latin typeface="Times New Roman" panose="02020603050405020304" pitchFamily="18" charset="0"/>
            </a:endParaRPr>
          </a:p>
        </p:txBody>
      </p: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170</a:t>
            </a:fld>
            <a:endParaRPr lang="en-US" altLang="en-US"/>
          </a:p>
        </p:txBody>
      </p:sp>
    </p:spTree>
    <p:extLst>
      <p:ext uri="{BB962C8B-B14F-4D97-AF65-F5344CB8AC3E}">
        <p14:creationId xmlns:p14="http://schemas.microsoft.com/office/powerpoint/2010/main" val="392021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Coordinates</a:t>
            </a:r>
            <a:endParaRPr lang="en-US" b="1" dirty="0">
              <a:solidFill>
                <a:srgbClr val="FF0000"/>
              </a:solidFill>
            </a:endParaRPr>
          </a:p>
        </p:txBody>
      </p:sp>
      <p:sp>
        <p:nvSpPr>
          <p:cNvPr id="3" name="Content Placeholder 2"/>
          <p:cNvSpPr>
            <a:spLocks noGrp="1"/>
          </p:cNvSpPr>
          <p:nvPr>
            <p:ph idx="1"/>
          </p:nvPr>
        </p:nvSpPr>
        <p:spPr>
          <a:xfrm>
            <a:off x="457200" y="1303316"/>
            <a:ext cx="8229600" cy="4525963"/>
          </a:xfrm>
        </p:spPr>
        <p:txBody>
          <a:bodyPr/>
          <a:lstStyle/>
          <a:p>
            <a:r>
              <a:rPr lang="en-US" sz="2800" dirty="0" smtClean="0"/>
              <a:t>Five types:</a:t>
            </a:r>
          </a:p>
          <a:p>
            <a:pPr lvl="1"/>
            <a:r>
              <a:rPr lang="en-US" sz="2400" b="1" dirty="0" smtClean="0"/>
              <a:t>Survey Epoch</a:t>
            </a:r>
            <a:r>
              <a:rPr lang="en-US" sz="2400" dirty="0" smtClean="0"/>
              <a:t>:  “Time dependent coordinates”</a:t>
            </a:r>
          </a:p>
          <a:p>
            <a:pPr lvl="1"/>
            <a:r>
              <a:rPr lang="en-US" sz="2400" b="1" dirty="0" smtClean="0"/>
              <a:t>Reference Epoch</a:t>
            </a:r>
            <a:r>
              <a:rPr lang="en-US" sz="2400" dirty="0" smtClean="0"/>
              <a:t>:  “Estimated at 2020, 2025, 2030, …”</a:t>
            </a:r>
          </a:p>
          <a:p>
            <a:pPr lvl="1"/>
            <a:r>
              <a:rPr lang="en-US" sz="2400" b="1" dirty="0" smtClean="0"/>
              <a:t>Reported</a:t>
            </a:r>
            <a:r>
              <a:rPr lang="en-US" sz="2400" dirty="0" smtClean="0"/>
              <a:t>:  Good for finding a point somewhere on Earth.</a:t>
            </a:r>
          </a:p>
          <a:p>
            <a:pPr lvl="2"/>
            <a:r>
              <a:rPr lang="en-US" sz="2000" dirty="0" smtClean="0"/>
              <a:t>Not to be used as geodetic control</a:t>
            </a:r>
          </a:p>
          <a:p>
            <a:pPr lvl="1"/>
            <a:r>
              <a:rPr lang="en-US" sz="2400" b="1" dirty="0" smtClean="0"/>
              <a:t>OPUS</a:t>
            </a:r>
            <a:r>
              <a:rPr lang="en-US" sz="2400" dirty="0" smtClean="0"/>
              <a:t>:  Computed by you, and as accurate or inaccurate as the choices you make</a:t>
            </a:r>
          </a:p>
          <a:p>
            <a:pPr lvl="2"/>
            <a:r>
              <a:rPr lang="en-US" dirty="0" smtClean="0"/>
              <a:t>Tied to the NSRS if you follow OPUS recommendations</a:t>
            </a:r>
          </a:p>
          <a:p>
            <a:pPr lvl="1"/>
            <a:r>
              <a:rPr lang="en-US" b="1" dirty="0" smtClean="0"/>
              <a:t>Active</a:t>
            </a:r>
            <a:r>
              <a:rPr lang="en-US" dirty="0" smtClean="0"/>
              <a:t>:  Continuous functions at a CORS</a:t>
            </a:r>
          </a:p>
          <a:p>
            <a:endParaRPr lang="en-US" sz="2800"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171</a:t>
            </a:fld>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Tree>
    <p:extLst>
      <p:ext uri="{BB962C8B-B14F-4D97-AF65-F5344CB8AC3E}">
        <p14:creationId xmlns:p14="http://schemas.microsoft.com/office/powerpoint/2010/main" val="1526181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054405" y="1187532"/>
            <a:ext cx="4828233" cy="4447057"/>
          </a:xfrm>
          <a:prstGeom prst="rect">
            <a:avLst/>
          </a:prstGeom>
        </p:spPr>
      </p:pic>
      <p:sp>
        <p:nvSpPr>
          <p:cNvPr id="2" name="Title 1"/>
          <p:cNvSpPr>
            <a:spLocks noGrp="1"/>
          </p:cNvSpPr>
          <p:nvPr>
            <p:ph type="title"/>
          </p:nvPr>
        </p:nvSpPr>
        <p:spPr/>
        <p:txBody>
          <a:bodyPr/>
          <a:lstStyle/>
          <a:p>
            <a:r>
              <a:rPr lang="en-US" b="1" dirty="0" smtClean="0"/>
              <a:t>Online Resources</a:t>
            </a:r>
            <a:endParaRPr lang="en-US" b="1" dirty="0"/>
          </a:p>
        </p:txBody>
      </p:sp>
      <p:sp>
        <p:nvSpPr>
          <p:cNvPr id="3" name="Content Placeholder 2"/>
          <p:cNvSpPr>
            <a:spLocks noGrp="1"/>
          </p:cNvSpPr>
          <p:nvPr>
            <p:ph sz="half" idx="1"/>
          </p:nvPr>
        </p:nvSpPr>
        <p:spPr/>
        <p:txBody>
          <a:bodyPr/>
          <a:lstStyle/>
          <a:p>
            <a:r>
              <a:rPr lang="en-US" dirty="0" smtClean="0"/>
              <a:t>Monthly webinar series</a:t>
            </a:r>
          </a:p>
          <a:p>
            <a:pPr lvl="1"/>
            <a:r>
              <a:rPr lang="en-US" dirty="0" smtClean="0"/>
              <a:t>All webinars are recorded and available online</a:t>
            </a:r>
          </a:p>
          <a:p>
            <a:r>
              <a:rPr lang="en-US" dirty="0" smtClean="0"/>
              <a:t>Online lessons</a:t>
            </a:r>
          </a:p>
          <a:p>
            <a:r>
              <a:rPr lang="en-US" dirty="0" smtClean="0"/>
              <a:t>Video library</a:t>
            </a:r>
          </a:p>
          <a:p>
            <a:r>
              <a:rPr lang="en-US" dirty="0" smtClean="0"/>
              <a:t>Publication library</a:t>
            </a:r>
          </a:p>
          <a:p>
            <a:endParaRPr lang="en-US" dirty="0"/>
          </a:p>
        </p:txBody>
      </p:sp>
      <p:sp>
        <p:nvSpPr>
          <p:cNvPr id="5" name="Date Placeholder 4"/>
          <p:cNvSpPr>
            <a:spLocks noGrp="1"/>
          </p:cNvSpPr>
          <p:nvPr>
            <p:ph type="dt" sz="half" idx="10"/>
          </p:nvPr>
        </p:nvSpPr>
        <p:spPr/>
        <p:txBody>
          <a:bodyPr/>
          <a:lstStyle/>
          <a:p>
            <a:r>
              <a:rPr lang="en-US" altLang="en-US" smtClean="0"/>
              <a:t>1/15/2021</a:t>
            </a:r>
            <a:endParaRPr lang="en-US" altLang="en-US"/>
          </a:p>
        </p:txBody>
      </p:sp>
      <p:sp>
        <p:nvSpPr>
          <p:cNvPr id="6" name="Footer Placeholder 5"/>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7" name="Slide Number Placeholder 6"/>
          <p:cNvSpPr>
            <a:spLocks noGrp="1"/>
          </p:cNvSpPr>
          <p:nvPr>
            <p:ph type="sldNum" sz="quarter" idx="12"/>
          </p:nvPr>
        </p:nvSpPr>
        <p:spPr/>
        <p:txBody>
          <a:bodyPr/>
          <a:lstStyle/>
          <a:p>
            <a:fld id="{F816B496-F0A6-46B4-B7DE-38DD1EF75C42}" type="slidenum">
              <a:rPr lang="en-US" altLang="en-US" smtClean="0"/>
              <a:pPr/>
              <a:t>172</a:t>
            </a:fld>
            <a:endParaRPr lang="en-US" altLang="en-US"/>
          </a:p>
        </p:txBody>
      </p:sp>
      <p:pic>
        <p:nvPicPr>
          <p:cNvPr id="10" name="Picture 9"/>
          <p:cNvPicPr>
            <a:picLocks noChangeAspect="1"/>
          </p:cNvPicPr>
          <p:nvPr/>
        </p:nvPicPr>
        <p:blipFill>
          <a:blip r:embed="rId3"/>
          <a:stretch>
            <a:fillRect/>
          </a:stretch>
        </p:blipFill>
        <p:spPr>
          <a:xfrm>
            <a:off x="4166925" y="1585118"/>
            <a:ext cx="4772550" cy="4541045"/>
          </a:xfrm>
          <a:prstGeom prst="rect">
            <a:avLst/>
          </a:prstGeom>
        </p:spPr>
      </p:pic>
      <p:pic>
        <p:nvPicPr>
          <p:cNvPr id="11" name="Picture 10"/>
          <p:cNvPicPr>
            <a:picLocks noChangeAspect="1"/>
          </p:cNvPicPr>
          <p:nvPr/>
        </p:nvPicPr>
        <p:blipFill>
          <a:blip r:embed="rId4"/>
          <a:stretch>
            <a:fillRect/>
          </a:stretch>
        </p:blipFill>
        <p:spPr>
          <a:xfrm>
            <a:off x="4378385" y="1815224"/>
            <a:ext cx="4765615" cy="5336063"/>
          </a:xfrm>
          <a:prstGeom prst="rect">
            <a:avLst/>
          </a:prstGeom>
        </p:spPr>
      </p:pic>
      <p:pic>
        <p:nvPicPr>
          <p:cNvPr id="13" name="Picture 12"/>
          <p:cNvPicPr>
            <a:picLocks noChangeAspect="1"/>
          </p:cNvPicPr>
          <p:nvPr/>
        </p:nvPicPr>
        <p:blipFill>
          <a:blip r:embed="rId5"/>
          <a:stretch>
            <a:fillRect/>
          </a:stretch>
        </p:blipFill>
        <p:spPr>
          <a:xfrm>
            <a:off x="4478952" y="2330531"/>
            <a:ext cx="4573043" cy="4925291"/>
          </a:xfrm>
          <a:prstGeom prst="rect">
            <a:avLst/>
          </a:prstGeom>
        </p:spPr>
      </p:pic>
      <p:sp>
        <p:nvSpPr>
          <p:cNvPr id="12" name="Rectangle 11"/>
          <p:cNvSpPr/>
          <p:nvPr/>
        </p:nvSpPr>
        <p:spPr>
          <a:xfrm>
            <a:off x="459560" y="5449923"/>
            <a:ext cx="5086217" cy="584775"/>
          </a:xfrm>
          <a:prstGeom prst="rect">
            <a:avLst/>
          </a:prstGeom>
          <a:solidFill>
            <a:schemeClr val="bg1"/>
          </a:solidFill>
        </p:spPr>
        <p:txBody>
          <a:bodyPr wrap="square">
            <a:spAutoFit/>
          </a:bodyPr>
          <a:lstStyle/>
          <a:p>
            <a:r>
              <a:rPr lang="en-US" sz="3200" b="1" dirty="0"/>
              <a:t>https://geodesy.noaa.gov/</a:t>
            </a:r>
          </a:p>
        </p:txBody>
      </p:sp>
    </p:spTree>
    <p:extLst>
      <p:ext uri="{BB962C8B-B14F-4D97-AF65-F5344CB8AC3E}">
        <p14:creationId xmlns:p14="http://schemas.microsoft.com/office/powerpoint/2010/main" val="250107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a:t>GPS on Bench </a:t>
            </a:r>
            <a:r>
              <a:rPr lang="en-US" sz="4000" b="1" dirty="0" smtClean="0"/>
              <a:t>Marks: </a:t>
            </a:r>
            <a:r>
              <a:rPr lang="en-US" sz="3200" dirty="0" smtClean="0"/>
              <a:t/>
            </a:r>
            <a:br>
              <a:rPr lang="en-US" sz="3200" dirty="0" smtClean="0"/>
            </a:br>
            <a:r>
              <a:rPr lang="en-US" sz="2800" dirty="0" smtClean="0"/>
              <a:t>Crowdsourcing </a:t>
            </a:r>
            <a:r>
              <a:rPr lang="en-US" sz="2800" dirty="0"/>
              <a:t>Data for Better Models and Tools</a:t>
            </a:r>
          </a:p>
        </p:txBody>
      </p:sp>
      <p:sp>
        <p:nvSpPr>
          <p:cNvPr id="3" name="Content Placeholder 2"/>
          <p:cNvSpPr>
            <a:spLocks noGrp="1"/>
          </p:cNvSpPr>
          <p:nvPr>
            <p:ph idx="1"/>
          </p:nvPr>
        </p:nvSpPr>
        <p:spPr>
          <a:xfrm>
            <a:off x="762000" y="1453516"/>
            <a:ext cx="5008880" cy="4525963"/>
          </a:xfrm>
        </p:spPr>
        <p:txBody>
          <a:bodyPr/>
          <a:lstStyle/>
          <a:p>
            <a:pPr marL="0" indent="0">
              <a:buNone/>
            </a:pPr>
            <a:r>
              <a:rPr lang="en-US" sz="1800" dirty="0"/>
              <a:t>NGS provides a prioritized list of marks where new data will most benefit the local accuracy of national scale models and tools such as GEOID18 and the 2022 Transformation Tool</a:t>
            </a:r>
          </a:p>
          <a:p>
            <a:pPr marL="0" indent="0">
              <a:buNone/>
            </a:pPr>
            <a:r>
              <a:rPr lang="en-US" sz="1800" b="1" dirty="0"/>
              <a:t>Who</a:t>
            </a:r>
            <a:r>
              <a:rPr lang="en-US" sz="1800" dirty="0"/>
              <a:t>: Federal and State government agencies, universities, and private sector firms </a:t>
            </a:r>
          </a:p>
          <a:p>
            <a:pPr marL="0" indent="0">
              <a:buNone/>
            </a:pPr>
            <a:r>
              <a:rPr lang="en-US" sz="1800" b="1" dirty="0"/>
              <a:t>What</a:t>
            </a:r>
            <a:r>
              <a:rPr lang="en-US" sz="1800" dirty="0"/>
              <a:t>: Mark Recovery Reports &amp; Sharing GPS Observations</a:t>
            </a:r>
            <a:br>
              <a:rPr lang="en-US" sz="1800" dirty="0"/>
            </a:br>
            <a:endParaRPr lang="en-US" sz="1800" dirty="0" smtClean="0"/>
          </a:p>
          <a:p>
            <a:pPr marL="0" indent="0">
              <a:buNone/>
            </a:pPr>
            <a:r>
              <a:rPr lang="en-US" sz="1800" b="1" dirty="0" smtClean="0"/>
              <a:t>2022 </a:t>
            </a:r>
            <a:r>
              <a:rPr lang="en-US" sz="1800" b="1" dirty="0"/>
              <a:t>Transformation Tool Campaign</a:t>
            </a:r>
          </a:p>
          <a:p>
            <a:pPr marL="0" indent="0">
              <a:buNone/>
            </a:pPr>
            <a:r>
              <a:rPr lang="en-US" sz="1800" dirty="0"/>
              <a:t>National Coverage @ 10km spacing – ideal resolution for data to develop a national scale transformation tool </a:t>
            </a:r>
          </a:p>
          <a:p>
            <a:pPr marL="0" indent="0">
              <a:buNone/>
            </a:pPr>
            <a:r>
              <a:rPr lang="en-US" sz="1800" dirty="0" smtClean="0"/>
              <a:t>Local </a:t>
            </a:r>
            <a:r>
              <a:rPr lang="en-US" sz="1800" dirty="0"/>
              <a:t>Densification @ 2km spacing – Allows partners to collect higher density data and increase local accuracy in areas they work</a:t>
            </a:r>
          </a:p>
          <a:p>
            <a:pPr marL="0" indent="0">
              <a:buNone/>
            </a:pPr>
            <a:endParaRPr lang="en-US" sz="1800" dirty="0"/>
          </a:p>
        </p:txBody>
      </p:sp>
      <p:pic>
        <p:nvPicPr>
          <p:cNvPr id="7" name="Picture 6"/>
          <p:cNvPicPr>
            <a:picLocks noChangeAspect="1"/>
          </p:cNvPicPr>
          <p:nvPr/>
        </p:nvPicPr>
        <p:blipFill>
          <a:blip r:embed="rId2"/>
          <a:stretch>
            <a:fillRect/>
          </a:stretch>
        </p:blipFill>
        <p:spPr>
          <a:xfrm>
            <a:off x="6053721" y="1567180"/>
            <a:ext cx="2709279" cy="1696720"/>
          </a:xfrm>
          <a:prstGeom prst="rect">
            <a:avLst/>
          </a:prstGeom>
        </p:spPr>
      </p:pic>
      <p:sp>
        <p:nvSpPr>
          <p:cNvPr id="8" name="Content Placeholder 4"/>
          <p:cNvSpPr txBox="1">
            <a:spLocks/>
          </p:cNvSpPr>
          <p:nvPr/>
        </p:nvSpPr>
        <p:spPr>
          <a:xfrm>
            <a:off x="6019800" y="3274060"/>
            <a:ext cx="2743200" cy="231140"/>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r>
              <a:rPr lang="en-US" sz="1600" dirty="0" smtClean="0">
                <a:latin typeface="Times New Roman" panose="02020603050405020304" pitchFamily="18" charset="0"/>
                <a:cs typeface="Times New Roman" panose="02020603050405020304" pitchFamily="18" charset="0"/>
              </a:rPr>
              <a:t>Priority Marks Web Map</a:t>
            </a:r>
            <a:endParaRPr lang="en-US" sz="16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5760720" y="3927793"/>
            <a:ext cx="3029975" cy="1469263"/>
          </a:xfrm>
          <a:prstGeom prst="rect">
            <a:avLst/>
          </a:prstGeom>
        </p:spPr>
      </p:pic>
      <p:sp>
        <p:nvSpPr>
          <p:cNvPr id="10" name="Content Placeholder 4"/>
          <p:cNvSpPr txBox="1">
            <a:spLocks/>
          </p:cNvSpPr>
          <p:nvPr/>
        </p:nvSpPr>
        <p:spPr>
          <a:xfrm>
            <a:off x="5738136" y="5470398"/>
            <a:ext cx="3024864" cy="590551"/>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r>
              <a:rPr lang="en-US" sz="1600" dirty="0" smtClean="0">
                <a:latin typeface="Times New Roman" panose="02020603050405020304" pitchFamily="18" charset="0"/>
                <a:cs typeface="Times New Roman" panose="02020603050405020304" pitchFamily="18" charset="0"/>
              </a:rPr>
              <a:t>Transformation Tool Campaign Progress Dashboard</a:t>
            </a:r>
            <a:endParaRPr lang="en-US" sz="16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173</a:t>
            </a:fld>
            <a:endParaRPr lang="en-US" altLang="en-US"/>
          </a:p>
        </p:txBody>
      </p:sp>
    </p:spTree>
    <p:extLst>
      <p:ext uri="{BB962C8B-B14F-4D97-AF65-F5344CB8AC3E}">
        <p14:creationId xmlns:p14="http://schemas.microsoft.com/office/powerpoint/2010/main" val="32593041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p:txBody>
          <a:bodyPr/>
          <a:lstStyle/>
          <a:p>
            <a:r>
              <a:rPr lang="en-US" sz="2800" dirty="0" smtClean="0"/>
              <a:t>NGS is modernizing the National Spatial Reference System, including creating 4 new plate-fixed terrestrial reference frames with connections to the International Terrestrial Reference Frame (ITRF).</a:t>
            </a:r>
          </a:p>
          <a:p>
            <a:r>
              <a:rPr lang="en-US" sz="2800" dirty="0" smtClean="0"/>
              <a:t>Euler pole parameters (EPP) will connect the frames, an Intra-Frame Velocity Model (IFVM) will connect epochs within the frames.</a:t>
            </a:r>
          </a:p>
          <a:p>
            <a:r>
              <a:rPr lang="en-US" sz="2800" dirty="0" smtClean="0"/>
              <a:t>NSRS Modernization has been delayed until sometime after 2022.</a:t>
            </a:r>
            <a:endParaRPr lang="en-US" sz="2800"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174</a:t>
            </a:fld>
            <a:endParaRPr lang="en-US" altLang="en-US"/>
          </a:p>
        </p:txBody>
      </p:sp>
    </p:spTree>
    <p:extLst>
      <p:ext uri="{BB962C8B-B14F-4D97-AF65-F5344CB8AC3E}">
        <p14:creationId xmlns:p14="http://schemas.microsoft.com/office/powerpoint/2010/main" val="227239159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p:txBody>
          <a:bodyPr/>
          <a:lstStyle/>
          <a:p>
            <a:r>
              <a:rPr lang="en-US" sz="2800" dirty="0" smtClean="0"/>
              <a:t>Part of the modernization includes new types of coordinates:</a:t>
            </a:r>
          </a:p>
          <a:p>
            <a:pPr lvl="1"/>
            <a:r>
              <a:rPr lang="en-US" sz="2400" dirty="0" smtClean="0"/>
              <a:t>Active Coordinates</a:t>
            </a:r>
          </a:p>
          <a:p>
            <a:pPr lvl="1"/>
            <a:r>
              <a:rPr lang="en-US" sz="2400" dirty="0"/>
              <a:t>Survey Epoch Coordinates</a:t>
            </a:r>
          </a:p>
          <a:p>
            <a:pPr lvl="1"/>
            <a:r>
              <a:rPr lang="en-US" sz="2400" dirty="0" smtClean="0"/>
              <a:t>Reference Epoch Coordinates</a:t>
            </a:r>
          </a:p>
          <a:p>
            <a:pPr lvl="1"/>
            <a:r>
              <a:rPr lang="en-US" sz="2400" dirty="0" smtClean="0"/>
              <a:t>OPUS Coordinates</a:t>
            </a:r>
          </a:p>
          <a:p>
            <a:pPr lvl="1"/>
            <a:r>
              <a:rPr lang="en-US" sz="2400" dirty="0" smtClean="0"/>
              <a:t>Reported Coordinates</a:t>
            </a:r>
          </a:p>
          <a:p>
            <a:r>
              <a:rPr lang="en-US" sz="2800" dirty="0" smtClean="0"/>
              <a:t>The NOAA CORS Network will be the primary access to the NSRS. Passive control will be secondary access.</a:t>
            </a:r>
            <a:endParaRPr lang="en-US" sz="2800"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175</a:t>
            </a:fld>
            <a:endParaRPr lang="en-US" altLang="en-US" dirty="0"/>
          </a:p>
        </p:txBody>
      </p:sp>
    </p:spTree>
    <p:extLst>
      <p:ext uri="{BB962C8B-B14F-4D97-AF65-F5344CB8AC3E}">
        <p14:creationId xmlns:p14="http://schemas.microsoft.com/office/powerpoint/2010/main" val="342394456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Stay tuned for </a:t>
            </a:r>
            <a:r>
              <a:rPr lang="en-US" b="1" dirty="0"/>
              <a:t>a</a:t>
            </a:r>
            <a:r>
              <a:rPr lang="en-US" b="1" dirty="0" smtClean="0"/>
              <a:t>nother </a:t>
            </a:r>
            <a:r>
              <a:rPr lang="en-US" b="1" dirty="0"/>
              <a:t>t</a:t>
            </a:r>
            <a:r>
              <a:rPr lang="en-US" b="1" dirty="0" smtClean="0"/>
              <a:t>alk </a:t>
            </a:r>
            <a:r>
              <a:rPr lang="en-US" b="1" dirty="0"/>
              <a:t>t</a:t>
            </a:r>
            <a:r>
              <a:rPr lang="en-US" b="1" dirty="0" smtClean="0"/>
              <a:t>his afternoon!</a:t>
            </a:r>
            <a:endParaRPr lang="en-US" b="1"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176</a:t>
            </a:fld>
            <a:endParaRPr lang="en-US" altLang="en-US"/>
          </a:p>
        </p:txBody>
      </p:sp>
      <p:pic>
        <p:nvPicPr>
          <p:cNvPr id="7" name="Picture 6"/>
          <p:cNvPicPr>
            <a:picLocks noChangeAspect="1"/>
          </p:cNvPicPr>
          <p:nvPr/>
        </p:nvPicPr>
        <p:blipFill>
          <a:blip r:embed="rId2"/>
          <a:stretch>
            <a:fillRect/>
          </a:stretch>
        </p:blipFill>
        <p:spPr>
          <a:xfrm>
            <a:off x="-1" y="1815698"/>
            <a:ext cx="7128519" cy="4330019"/>
          </a:xfrm>
          <a:prstGeom prst="rect">
            <a:avLst/>
          </a:prstGeom>
        </p:spPr>
      </p:pic>
      <p:pic>
        <p:nvPicPr>
          <p:cNvPr id="1028" name="Picture 4" descr="WVSPS 2020 Convention Featured Speaker: Jeff Jalbrzikowski | WVS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018" y="3028208"/>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52916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ctrTitle"/>
          </p:nvPr>
        </p:nvSpPr>
        <p:spPr>
          <a:xfrm>
            <a:off x="2386014" y="1080589"/>
            <a:ext cx="4371975" cy="827485"/>
          </a:xfrm>
        </p:spPr>
        <p:txBody>
          <a:bodyPr/>
          <a:lstStyle/>
          <a:p>
            <a:r>
              <a:rPr lang="en-US" altLang="en-US" dirty="0" smtClean="0"/>
              <a:t>Thank You!</a:t>
            </a:r>
          </a:p>
        </p:txBody>
      </p:sp>
      <p:sp>
        <p:nvSpPr>
          <p:cNvPr id="5" name="Subtitle 4"/>
          <p:cNvSpPr>
            <a:spLocks noGrp="1"/>
          </p:cNvSpPr>
          <p:nvPr>
            <p:ph type="subTitle" idx="1"/>
          </p:nvPr>
        </p:nvSpPr>
        <p:spPr>
          <a:xfrm>
            <a:off x="2771775" y="2122452"/>
            <a:ext cx="3600450" cy="2787252"/>
          </a:xfrm>
        </p:spPr>
        <p:txBody>
          <a:bodyPr>
            <a:normAutofit fontScale="62500" lnSpcReduction="20000"/>
          </a:bodyPr>
          <a:lstStyle/>
          <a:p>
            <a:pPr>
              <a:buFont typeface="Arial" charset="0"/>
              <a:buNone/>
              <a:defRPr/>
            </a:pPr>
            <a:r>
              <a:rPr lang="en-US" dirty="0" smtClean="0"/>
              <a:t>Dr. Jacob Heck</a:t>
            </a:r>
          </a:p>
          <a:p>
            <a:pPr>
              <a:buFont typeface="Arial" charset="0"/>
              <a:buNone/>
              <a:defRPr/>
            </a:pPr>
            <a:r>
              <a:rPr lang="en-US" dirty="0" smtClean="0"/>
              <a:t>U.S. National Geodetic Survey, NOAA</a:t>
            </a:r>
          </a:p>
          <a:p>
            <a:pPr>
              <a:buFont typeface="Arial" charset="0"/>
              <a:buNone/>
              <a:defRPr/>
            </a:pPr>
            <a:r>
              <a:rPr lang="en-US" dirty="0" smtClean="0">
                <a:hlinkClick r:id="rId2"/>
              </a:rPr>
              <a:t>jacob.heck@noaa.gov</a:t>
            </a:r>
            <a:endParaRPr lang="en-US" dirty="0" smtClean="0"/>
          </a:p>
          <a:p>
            <a:pPr>
              <a:buFont typeface="Arial" charset="0"/>
              <a:buNone/>
              <a:defRPr/>
            </a:pPr>
            <a:endParaRPr lang="en-US" dirty="0"/>
          </a:p>
          <a:p>
            <a:pPr>
              <a:buFont typeface="Arial" charset="0"/>
              <a:buNone/>
              <a:defRPr/>
            </a:pPr>
            <a:r>
              <a:rPr lang="en-US" dirty="0" smtClean="0"/>
              <a:t>c/o NOAA Great Lakes Environmental Research Lab</a:t>
            </a:r>
          </a:p>
          <a:p>
            <a:pPr>
              <a:buFont typeface="Arial" charset="0"/>
              <a:buNone/>
              <a:defRPr/>
            </a:pPr>
            <a:r>
              <a:rPr lang="en-US" dirty="0" smtClean="0"/>
              <a:t>4840 S. State Road</a:t>
            </a:r>
          </a:p>
          <a:p>
            <a:pPr>
              <a:buFont typeface="Arial" charset="0"/>
              <a:buNone/>
              <a:defRPr/>
            </a:pPr>
            <a:r>
              <a:rPr lang="en-US" dirty="0" smtClean="0"/>
              <a:t>Ann Arbor, MI 48108</a:t>
            </a:r>
            <a:endParaRPr lang="en-US" dirty="0"/>
          </a:p>
        </p:txBody>
      </p:sp>
      <p:sp>
        <p:nvSpPr>
          <p:cNvPr id="2" name="Rectangle 1"/>
          <p:cNvSpPr/>
          <p:nvPr/>
        </p:nvSpPr>
        <p:spPr>
          <a:xfrm>
            <a:off x="1920371" y="4909704"/>
            <a:ext cx="5303261" cy="369332"/>
          </a:xfrm>
          <a:prstGeom prst="rect">
            <a:avLst/>
          </a:prstGeom>
        </p:spPr>
        <p:txBody>
          <a:bodyPr wrap="square">
            <a:spAutoFit/>
          </a:bodyPr>
          <a:lstStyle/>
          <a:p>
            <a:r>
              <a:rPr lang="en-US" altLang="en-US" dirty="0"/>
              <a:t>For more information, visit </a:t>
            </a:r>
            <a:r>
              <a:rPr lang="en-US" altLang="en-US" dirty="0">
                <a:hlinkClick r:id="rId3"/>
              </a:rPr>
              <a:t>https://geodesy.noaa.gov</a:t>
            </a:r>
            <a:endParaRPr lang="en-US" altLang="en-US" dirty="0"/>
          </a:p>
        </p:txBody>
      </p:sp>
    </p:spTree>
    <p:extLst>
      <p:ext uri="{BB962C8B-B14F-4D97-AF65-F5344CB8AC3E}">
        <p14:creationId xmlns:p14="http://schemas.microsoft.com/office/powerpoint/2010/main" val="2226123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active control?</a:t>
            </a:r>
            <a:endParaRPr lang="en-US" b="1"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 y="1624013"/>
            <a:ext cx="4453592" cy="4525963"/>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1099036" y="1798320"/>
            <a:ext cx="3169920" cy="39624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3" name="TextBox 12"/>
          <p:cNvSpPr txBox="1"/>
          <p:nvPr/>
        </p:nvSpPr>
        <p:spPr>
          <a:xfrm>
            <a:off x="5388640" y="1844654"/>
            <a:ext cx="3104376" cy="923330"/>
          </a:xfrm>
          <a:prstGeom prst="rect">
            <a:avLst/>
          </a:prstGeom>
          <a:noFill/>
        </p:spPr>
        <p:txBody>
          <a:bodyPr wrap="none" rtlCol="0">
            <a:spAutoFit/>
          </a:bodyPr>
          <a:lstStyle/>
          <a:p>
            <a:r>
              <a:rPr lang="en-US" dirty="0" smtClean="0">
                <a:latin typeface="Times New Roman" panose="02020603050405020304" pitchFamily="18" charset="0"/>
              </a:rPr>
              <a:t>Continuously collecting data…</a:t>
            </a:r>
          </a:p>
          <a:p>
            <a:endParaRPr lang="en-US" dirty="0">
              <a:latin typeface="Times New Roman" panose="02020603050405020304" pitchFamily="18" charset="0"/>
            </a:endParaRPr>
          </a:p>
          <a:p>
            <a:r>
              <a:rPr lang="en-US" dirty="0" smtClean="0">
                <a:latin typeface="Times New Roman" panose="02020603050405020304" pitchFamily="18" charset="0"/>
              </a:rPr>
              <a:t>So it’s often called active…</a:t>
            </a:r>
            <a:endParaRPr lang="en-US" dirty="0">
              <a:latin typeface="Times New Roman" panose="02020603050405020304" pitchFamily="18" charset="0"/>
            </a:endParaRPr>
          </a:p>
        </p:txBody>
      </p:sp>
      <p:sp>
        <p:nvSpPr>
          <p:cNvPr id="14" name="TextBox 13"/>
          <p:cNvSpPr txBox="1"/>
          <p:nvPr/>
        </p:nvSpPr>
        <p:spPr>
          <a:xfrm>
            <a:off x="5388640" y="3102332"/>
            <a:ext cx="3544560" cy="2031325"/>
          </a:xfrm>
          <a:prstGeom prst="rect">
            <a:avLst/>
          </a:prstGeom>
          <a:noFill/>
        </p:spPr>
        <p:txBody>
          <a:bodyPr wrap="square" rtlCol="0">
            <a:spAutoFit/>
          </a:bodyPr>
          <a:lstStyle/>
          <a:p>
            <a:r>
              <a:rPr lang="en-US" dirty="0" smtClean="0">
                <a:latin typeface="Times New Roman" panose="02020603050405020304" pitchFamily="18" charset="0"/>
              </a:rPr>
              <a:t>But the</a:t>
            </a:r>
            <a:r>
              <a:rPr lang="en-US" dirty="0" smtClean="0">
                <a:solidFill>
                  <a:srgbClr val="C00000"/>
                </a:solidFill>
                <a:latin typeface="Times New Roman" panose="02020603050405020304" pitchFamily="18" charset="0"/>
              </a:rPr>
              <a:t> point</a:t>
            </a:r>
            <a:r>
              <a:rPr lang="en-US" dirty="0" smtClean="0">
                <a:latin typeface="Times New Roman" panose="02020603050405020304" pitchFamily="18" charset="0"/>
              </a:rPr>
              <a:t>, given coordinates</a:t>
            </a:r>
          </a:p>
          <a:p>
            <a:r>
              <a:rPr lang="en-US" dirty="0" smtClean="0">
                <a:latin typeface="Times New Roman" panose="02020603050405020304" pitchFamily="18" charset="0"/>
              </a:rPr>
              <a:t>computed from all the data</a:t>
            </a:r>
          </a:p>
          <a:p>
            <a:r>
              <a:rPr lang="en-US" dirty="0" smtClean="0">
                <a:latin typeface="Times New Roman" panose="02020603050405020304" pitchFamily="18" charset="0"/>
              </a:rPr>
              <a:t>collected by that antenna, is probably in here somewhere, as a part of this huge pillar which is effectively one big </a:t>
            </a:r>
            <a:r>
              <a:rPr lang="en-US" dirty="0" smtClean="0">
                <a:solidFill>
                  <a:srgbClr val="C00000"/>
                </a:solidFill>
                <a:latin typeface="Times New Roman" panose="02020603050405020304" pitchFamily="18" charset="0"/>
              </a:rPr>
              <a:t>mark, </a:t>
            </a:r>
            <a:r>
              <a:rPr lang="en-US" dirty="0" smtClean="0">
                <a:latin typeface="Times New Roman" panose="02020603050405020304" pitchFamily="18" charset="0"/>
              </a:rPr>
              <a:t>passive as can be….</a:t>
            </a:r>
            <a:endParaRPr lang="en-US" dirty="0">
              <a:latin typeface="Times New Roman" panose="02020603050405020304" pitchFamily="18" charset="0"/>
            </a:endParaRPr>
          </a:p>
        </p:txBody>
      </p:sp>
      <p:cxnSp>
        <p:nvCxnSpPr>
          <p:cNvPr id="16" name="Straight Arrow Connector 15"/>
          <p:cNvCxnSpPr>
            <a:stCxn id="14" idx="1"/>
          </p:cNvCxnSpPr>
          <p:nvPr/>
        </p:nvCxnSpPr>
        <p:spPr>
          <a:xfrm flipH="1" flipV="1">
            <a:off x="2802835" y="2194560"/>
            <a:ext cx="2585805" cy="192343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18</a:t>
            </a:fld>
            <a:endParaRPr lang="en-US" altLang="en-US"/>
          </a:p>
        </p:txBody>
      </p:sp>
    </p:spTree>
    <p:extLst>
      <p:ext uri="{BB962C8B-B14F-4D97-AF65-F5344CB8AC3E}">
        <p14:creationId xmlns:p14="http://schemas.microsoft.com/office/powerpoint/2010/main" val="150755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Active vs. Passive Geodetic Control</a:t>
            </a:r>
            <a:endParaRPr lang="en-US" sz="4000" b="1" dirty="0"/>
          </a:p>
        </p:txBody>
      </p:sp>
      <p:sp>
        <p:nvSpPr>
          <p:cNvPr id="3" name="Content Placeholder 2"/>
          <p:cNvSpPr>
            <a:spLocks noGrp="1"/>
          </p:cNvSpPr>
          <p:nvPr>
            <p:ph idx="1"/>
          </p:nvPr>
        </p:nvSpPr>
        <p:spPr/>
        <p:txBody>
          <a:bodyPr/>
          <a:lstStyle/>
          <a:p>
            <a:r>
              <a:rPr lang="en-US" dirty="0" smtClean="0"/>
              <a:t> It might be best to set aside the terms “active” and “passive” and think solely in terms of </a:t>
            </a:r>
            <a:r>
              <a:rPr lang="en-US" b="1" i="1" dirty="0" smtClean="0">
                <a:solidFill>
                  <a:srgbClr val="C00000"/>
                </a:solidFill>
              </a:rPr>
              <a:t>trusted</a:t>
            </a:r>
            <a:r>
              <a:rPr lang="en-US" dirty="0" smtClean="0"/>
              <a:t> geodetic control</a:t>
            </a:r>
          </a:p>
          <a:p>
            <a:endParaRPr lang="en-US" dirty="0"/>
          </a:p>
          <a:p>
            <a:r>
              <a:rPr lang="en-US" dirty="0" smtClean="0"/>
              <a:t>However, sometimes this shorthand will be used for simplicity:</a:t>
            </a:r>
          </a:p>
          <a:p>
            <a:pPr lvl="1"/>
            <a:r>
              <a:rPr lang="en-US" b="1" dirty="0" smtClean="0"/>
              <a:t>Passive control</a:t>
            </a:r>
            <a:r>
              <a:rPr lang="en-US" dirty="0" smtClean="0"/>
              <a:t>:  Infrequently observed marks</a:t>
            </a:r>
          </a:p>
          <a:p>
            <a:pPr lvl="1"/>
            <a:r>
              <a:rPr lang="en-US" b="1" dirty="0" smtClean="0"/>
              <a:t>Active control</a:t>
            </a:r>
            <a:r>
              <a:rPr lang="en-US" dirty="0" smtClean="0"/>
              <a:t>:  A station with continuous GNSS</a:t>
            </a:r>
            <a:endParaRPr lang="en-US" sz="3600" i="1"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19</a:t>
            </a:fld>
            <a:endParaRPr lang="en-US" altLang="en-US"/>
          </a:p>
        </p:txBody>
      </p:sp>
    </p:spTree>
    <p:extLst>
      <p:ext uri="{BB962C8B-B14F-4D97-AF65-F5344CB8AC3E}">
        <p14:creationId xmlns:p14="http://schemas.microsoft.com/office/powerpoint/2010/main" val="2663602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 Background</a:t>
            </a: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085" y="2319743"/>
            <a:ext cx="2231136" cy="3076956"/>
          </a:xfrm>
          <a:prstGeom prst="rect">
            <a:avLst/>
          </a:prstGeom>
        </p:spPr>
      </p:pic>
      <p:sp>
        <p:nvSpPr>
          <p:cNvPr id="3" name="Content Placeholder 2"/>
          <p:cNvSpPr>
            <a:spLocks noGrp="1"/>
          </p:cNvSpPr>
          <p:nvPr>
            <p:ph idx="1"/>
          </p:nvPr>
        </p:nvSpPr>
        <p:spPr>
          <a:xfrm>
            <a:off x="356936" y="1812962"/>
            <a:ext cx="6196264" cy="4195563"/>
          </a:xfrm>
        </p:spPr>
        <p:txBody>
          <a:bodyPr>
            <a:normAutofit fontScale="55000" lnSpcReduction="20000"/>
          </a:bodyPr>
          <a:lstStyle/>
          <a:p>
            <a:pPr>
              <a:lnSpc>
                <a:spcPct val="120000"/>
              </a:lnSpc>
            </a:pPr>
            <a:r>
              <a:rPr lang="en-US" sz="5100" dirty="0" smtClean="0"/>
              <a:t>B.S. in Surveying Engineering at Michigan Tech</a:t>
            </a:r>
          </a:p>
          <a:p>
            <a:pPr>
              <a:lnSpc>
                <a:spcPct val="120000"/>
              </a:lnSpc>
            </a:pPr>
            <a:r>
              <a:rPr lang="en-US" sz="5100" dirty="0" smtClean="0"/>
              <a:t>Ph.D. in Geodetic Science at The Ohio State University</a:t>
            </a:r>
          </a:p>
          <a:p>
            <a:endParaRPr lang="en-US" sz="5100" dirty="0"/>
          </a:p>
          <a:p>
            <a:pPr>
              <a:lnSpc>
                <a:spcPct val="120000"/>
              </a:lnSpc>
            </a:pPr>
            <a:r>
              <a:rPr lang="en-US" sz="5100" dirty="0" smtClean="0"/>
              <a:t>NGS Headquarters (Geosciences Research Division) 2016-20</a:t>
            </a:r>
          </a:p>
          <a:p>
            <a:pPr>
              <a:lnSpc>
                <a:spcPct val="120000"/>
              </a:lnSpc>
            </a:pPr>
            <a:r>
              <a:rPr lang="en-US" sz="5100" dirty="0" smtClean="0"/>
              <a:t>Now the Great Lakes Regional Geodetic Advisor</a:t>
            </a:r>
          </a:p>
          <a:p>
            <a:endParaRPr lang="en-US" dirty="0"/>
          </a:p>
        </p:txBody>
      </p:sp>
      <p:sp>
        <p:nvSpPr>
          <p:cNvPr id="5" name="Date Placeholder 4"/>
          <p:cNvSpPr>
            <a:spLocks noGrp="1"/>
          </p:cNvSpPr>
          <p:nvPr>
            <p:ph type="dt" sz="half" idx="10"/>
          </p:nvPr>
        </p:nvSpPr>
        <p:spPr/>
        <p:txBody>
          <a:bodyPr/>
          <a:lstStyle/>
          <a:p>
            <a:r>
              <a:rPr lang="en-US" altLang="en-US" smtClean="0"/>
              <a:t>1/15/2021</a:t>
            </a:r>
            <a:endParaRPr lang="en-US" altLang="en-US"/>
          </a:p>
        </p:txBody>
      </p:sp>
      <p:sp>
        <p:nvSpPr>
          <p:cNvPr id="6" name="Footer Placeholder 5"/>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7" name="Slide Number Placeholder 6"/>
          <p:cNvSpPr>
            <a:spLocks noGrp="1"/>
          </p:cNvSpPr>
          <p:nvPr>
            <p:ph type="sldNum" sz="quarter" idx="12"/>
          </p:nvPr>
        </p:nvSpPr>
        <p:spPr/>
        <p:txBody>
          <a:bodyPr/>
          <a:lstStyle/>
          <a:p>
            <a:fld id="{84C1C367-1155-47A8-B187-ABB1E4FCD3DE}" type="slidenum">
              <a:rPr lang="en-US" altLang="en-US" smtClean="0"/>
              <a:pPr/>
              <a:t>2</a:t>
            </a:fld>
            <a:endParaRPr lang="en-US" altLang="en-US"/>
          </a:p>
        </p:txBody>
      </p:sp>
    </p:spTree>
    <p:extLst>
      <p:ext uri="{BB962C8B-B14F-4D97-AF65-F5344CB8AC3E}">
        <p14:creationId xmlns:p14="http://schemas.microsoft.com/office/powerpoint/2010/main" val="2164502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Geodetic </a:t>
            </a:r>
            <a:r>
              <a:rPr lang="en-US" sz="4000" b="1" dirty="0" smtClean="0">
                <a:solidFill>
                  <a:srgbClr val="C00000"/>
                </a:solidFill>
              </a:rPr>
              <a:t>Stations</a:t>
            </a:r>
            <a:endParaRPr lang="en-US" sz="4000" b="1" dirty="0">
              <a:solidFill>
                <a:srgbClr val="C00000"/>
              </a:solidFill>
            </a:endParaRPr>
          </a:p>
        </p:txBody>
      </p:sp>
      <p:sp>
        <p:nvSpPr>
          <p:cNvPr id="3" name="Content Placeholder 2"/>
          <p:cNvSpPr>
            <a:spLocks noGrp="1"/>
          </p:cNvSpPr>
          <p:nvPr>
            <p:ph idx="1"/>
          </p:nvPr>
        </p:nvSpPr>
        <p:spPr>
          <a:xfrm>
            <a:off x="457200" y="1451117"/>
            <a:ext cx="8477250" cy="4525963"/>
          </a:xfrm>
        </p:spPr>
        <p:txBody>
          <a:bodyPr/>
          <a:lstStyle/>
          <a:p>
            <a:r>
              <a:rPr lang="en-US" dirty="0" smtClean="0"/>
              <a:t>The five most frequently encountered:</a:t>
            </a:r>
          </a:p>
          <a:p>
            <a:pPr lvl="1"/>
            <a:r>
              <a:rPr lang="en-US" sz="2400" dirty="0" smtClean="0"/>
              <a:t>Continuously Operating GNSS Reference </a:t>
            </a:r>
            <a:r>
              <a:rPr lang="en-US" sz="2400" b="1" dirty="0" smtClean="0">
                <a:solidFill>
                  <a:srgbClr val="C00000"/>
                </a:solidFill>
              </a:rPr>
              <a:t>Station</a:t>
            </a:r>
            <a:r>
              <a:rPr lang="en-US" sz="2400" dirty="0" smtClean="0"/>
              <a:t> (CORS)</a:t>
            </a:r>
          </a:p>
          <a:p>
            <a:pPr lvl="1"/>
            <a:r>
              <a:rPr lang="en-US" sz="2400" dirty="0" smtClean="0"/>
              <a:t>Satellite Laser Ranging (SLR) </a:t>
            </a:r>
            <a:r>
              <a:rPr lang="en-US" sz="2400" b="1" dirty="0" smtClean="0">
                <a:solidFill>
                  <a:srgbClr val="C00000"/>
                </a:solidFill>
              </a:rPr>
              <a:t>Station</a:t>
            </a:r>
          </a:p>
          <a:p>
            <a:pPr lvl="1"/>
            <a:r>
              <a:rPr lang="en-US" sz="2400" dirty="0" smtClean="0"/>
              <a:t>Very Long Baseline Interferometry (VLBI) </a:t>
            </a:r>
            <a:r>
              <a:rPr lang="en-US" sz="2400" b="1" dirty="0" smtClean="0">
                <a:solidFill>
                  <a:srgbClr val="C00000"/>
                </a:solidFill>
              </a:rPr>
              <a:t>Station</a:t>
            </a:r>
            <a:r>
              <a:rPr lang="en-US" sz="2400" dirty="0" smtClean="0"/>
              <a:t> </a:t>
            </a:r>
          </a:p>
          <a:p>
            <a:pPr lvl="1"/>
            <a:r>
              <a:rPr lang="en-US" sz="2400" dirty="0"/>
              <a:t>Doppler </a:t>
            </a:r>
            <a:r>
              <a:rPr lang="en-US" sz="2400" dirty="0" err="1"/>
              <a:t>Orbitography</a:t>
            </a:r>
            <a:r>
              <a:rPr lang="en-US" sz="2400" dirty="0"/>
              <a:t> and </a:t>
            </a:r>
            <a:r>
              <a:rPr lang="en-US" sz="2400" dirty="0" err="1"/>
              <a:t>Radiopositioning</a:t>
            </a:r>
            <a:r>
              <a:rPr lang="en-US" sz="2400" dirty="0"/>
              <a:t> </a:t>
            </a:r>
            <a:r>
              <a:rPr lang="en-US" sz="2400" dirty="0" smtClean="0"/>
              <a:t>Integrated </a:t>
            </a:r>
            <a:r>
              <a:rPr lang="en-US" sz="2400" dirty="0"/>
              <a:t>by </a:t>
            </a:r>
            <a:r>
              <a:rPr lang="en-US" sz="2400" dirty="0" smtClean="0"/>
              <a:t>Satellite (DORIS) </a:t>
            </a:r>
            <a:r>
              <a:rPr lang="en-US" sz="2400" b="1" dirty="0" smtClean="0">
                <a:solidFill>
                  <a:srgbClr val="C00000"/>
                </a:solidFill>
              </a:rPr>
              <a:t>Station</a:t>
            </a:r>
          </a:p>
          <a:p>
            <a:pPr lvl="1"/>
            <a:r>
              <a:rPr lang="en-US" sz="2400" dirty="0" smtClean="0"/>
              <a:t>Continuously Operating Relative Gravimeter </a:t>
            </a:r>
            <a:r>
              <a:rPr lang="en-US" sz="2400" b="1" dirty="0" smtClean="0">
                <a:solidFill>
                  <a:srgbClr val="C00000"/>
                </a:solidFill>
              </a:rPr>
              <a:t>Station</a:t>
            </a:r>
          </a:p>
          <a:p>
            <a:r>
              <a:rPr lang="en-US" dirty="0" smtClean="0"/>
              <a:t>All have a Geodetic Reference </a:t>
            </a:r>
            <a:r>
              <a:rPr lang="en-US" b="1" dirty="0" smtClean="0">
                <a:solidFill>
                  <a:srgbClr val="C00000"/>
                </a:solidFill>
              </a:rPr>
              <a:t>Point</a:t>
            </a:r>
            <a:r>
              <a:rPr lang="en-US" dirty="0" smtClean="0"/>
              <a:t> (GRP)</a:t>
            </a:r>
          </a:p>
          <a:p>
            <a:pPr lvl="1"/>
            <a:r>
              <a:rPr lang="en-US" sz="2400" dirty="0" smtClean="0"/>
              <a:t>“Coordinates of this </a:t>
            </a:r>
            <a:r>
              <a:rPr lang="en-US" sz="2400" b="1" dirty="0" smtClean="0">
                <a:solidFill>
                  <a:srgbClr val="C00000"/>
                </a:solidFill>
              </a:rPr>
              <a:t>station</a:t>
            </a:r>
            <a:r>
              <a:rPr lang="en-US" sz="2400" dirty="0" smtClean="0"/>
              <a:t>” = “Coordinates of the GR</a:t>
            </a:r>
            <a:r>
              <a:rPr lang="en-US" sz="2400" b="1" dirty="0" smtClean="0">
                <a:solidFill>
                  <a:srgbClr val="C00000"/>
                </a:solidFill>
              </a:rPr>
              <a:t>P</a:t>
            </a:r>
            <a:r>
              <a:rPr lang="en-US" sz="2400" dirty="0" smtClean="0"/>
              <a:t> at this station”</a:t>
            </a:r>
            <a:endParaRPr lang="en-US" sz="2400"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20</a:t>
            </a:fld>
            <a:endParaRPr lang="en-US" altLang="en-US"/>
          </a:p>
        </p:txBody>
      </p:sp>
    </p:spTree>
    <p:extLst>
      <p:ext uri="{BB962C8B-B14F-4D97-AF65-F5344CB8AC3E}">
        <p14:creationId xmlns:p14="http://schemas.microsoft.com/office/powerpoint/2010/main" val="95803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1888" r="33035" b="12513"/>
          <a:stretch/>
        </p:blipFill>
        <p:spPr>
          <a:xfrm>
            <a:off x="3380285" y="1517223"/>
            <a:ext cx="1748589" cy="4536630"/>
          </a:xfrm>
          <a:prstGeom prst="rect">
            <a:avLst/>
          </a:prstGeom>
        </p:spPr>
        <p:style>
          <a:lnRef idx="3">
            <a:schemeClr val="lt1"/>
          </a:lnRef>
          <a:fillRef idx="1">
            <a:schemeClr val="accent3"/>
          </a:fillRef>
          <a:effectRef idx="1">
            <a:schemeClr val="accent3"/>
          </a:effectRef>
          <a:fontRef idx="minor">
            <a:schemeClr val="lt1"/>
          </a:fontRef>
        </p:style>
      </p:pic>
      <p:pic>
        <p:nvPicPr>
          <p:cNvPr id="10" name="Picture 12"/>
          <p:cNvPicPr>
            <a:picLocks noGrp="1" noChangeAspect="1" noChangeArrowheads="1"/>
          </p:cNvPicPr>
          <p:nvPr>
            <p:ph sz="quarter" idx="3"/>
          </p:nvPr>
        </p:nvPicPr>
        <p:blipFill rotWithShape="1">
          <a:blip r:embed="rId3">
            <a:extLst>
              <a:ext uri="{28A0092B-C50C-407E-A947-70E740481C1C}">
                <a14:useLocalDpi xmlns:a14="http://schemas.microsoft.com/office/drawing/2010/main" val="0"/>
              </a:ext>
            </a:extLst>
          </a:blip>
          <a:srcRect l="4642" t="-144" r="31574" b="483"/>
          <a:stretch/>
        </p:blipFill>
        <p:spPr>
          <a:xfrm>
            <a:off x="333253" y="779373"/>
            <a:ext cx="1812758" cy="3304274"/>
          </a:xfrm>
        </p:spPr>
        <p:style>
          <a:lnRef idx="3">
            <a:schemeClr val="lt1"/>
          </a:lnRef>
          <a:fillRef idx="1">
            <a:schemeClr val="accent5"/>
          </a:fillRef>
          <a:effectRef idx="1">
            <a:schemeClr val="accent5"/>
          </a:effectRef>
          <a:fontRef idx="minor">
            <a:schemeClr val="lt1"/>
          </a:fontRef>
        </p:style>
      </p:pic>
      <p:pic>
        <p:nvPicPr>
          <p:cNvPr id="11" name="Picture 9"/>
          <p:cNvPicPr>
            <a:picLocks noGrp="1" noChangeAspect="1" noChangeArrowheads="1"/>
          </p:cNvPicPr>
          <p:nvPr>
            <p:ph sz="quarter" idx="4294967295"/>
          </p:nvPr>
        </p:nvPicPr>
        <p:blipFill rotWithShape="1">
          <a:blip r:embed="rId4">
            <a:extLst>
              <a:ext uri="{28A0092B-C50C-407E-A947-70E740481C1C}">
                <a14:useLocalDpi xmlns:a14="http://schemas.microsoft.com/office/drawing/2010/main" val="0"/>
              </a:ext>
            </a:extLst>
          </a:blip>
          <a:srcRect l="43170" t="4273" r="15779" b="6532"/>
          <a:stretch/>
        </p:blipFill>
        <p:spPr>
          <a:xfrm>
            <a:off x="6228365" y="916517"/>
            <a:ext cx="2522486" cy="3559539"/>
          </a:xfrm>
          <a:prstGeom prst="rect">
            <a:avLst/>
          </a:prstGeom>
        </p:spPr>
        <p:style>
          <a:lnRef idx="3">
            <a:schemeClr val="lt1"/>
          </a:lnRef>
          <a:fillRef idx="1">
            <a:schemeClr val="accent3"/>
          </a:fillRef>
          <a:effectRef idx="1">
            <a:schemeClr val="accent3"/>
          </a:effectRef>
          <a:fontRef idx="minor">
            <a:schemeClr val="lt1"/>
          </a:fontRef>
        </p:style>
      </p:pic>
      <p:pic>
        <p:nvPicPr>
          <p:cNvPr id="12" name="Picture 8"/>
          <p:cNvPicPr>
            <a:picLocks noGrp="1" noChangeAspect="1" noChangeArrowheads="1"/>
          </p:cNvPicPr>
          <p:nvPr>
            <p:ph sz="quarter" idx="2"/>
          </p:nvPr>
        </p:nvPicPr>
        <p:blipFill rotWithShape="1">
          <a:blip r:embed="rId5" cstate="print">
            <a:extLst>
              <a:ext uri="{28A0092B-C50C-407E-A947-70E740481C1C}">
                <a14:useLocalDpi xmlns:a14="http://schemas.microsoft.com/office/drawing/2010/main" val="0"/>
              </a:ext>
            </a:extLst>
          </a:blip>
          <a:srcRect b="5962"/>
          <a:stretch/>
        </p:blipFill>
        <p:spPr>
          <a:xfrm>
            <a:off x="292121" y="4169602"/>
            <a:ext cx="2661650" cy="2502968"/>
          </a:xfrm>
        </p:spPr>
        <p:style>
          <a:lnRef idx="3">
            <a:schemeClr val="lt1"/>
          </a:lnRef>
          <a:fillRef idx="1">
            <a:schemeClr val="accent3"/>
          </a:fillRef>
          <a:effectRef idx="1">
            <a:schemeClr val="accent3"/>
          </a:effectRef>
          <a:fontRef idx="minor">
            <a:schemeClr val="lt1"/>
          </a:fontRef>
        </p:style>
      </p:pic>
      <p:sp>
        <p:nvSpPr>
          <p:cNvPr id="21" name="TextBox 20"/>
          <p:cNvSpPr txBox="1"/>
          <p:nvPr/>
        </p:nvSpPr>
        <p:spPr>
          <a:xfrm>
            <a:off x="3887087" y="6067479"/>
            <a:ext cx="787395"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latin typeface="Times New Roman" panose="02020603050405020304" pitchFamily="18" charset="0"/>
              </a:rPr>
              <a:t>CORS</a:t>
            </a:r>
            <a:endParaRPr lang="en-US" dirty="0">
              <a:latin typeface="Times New Roman" panose="02020603050405020304" pitchFamily="18" charset="0"/>
            </a:endParaRPr>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13079" r="18284" b="5452"/>
          <a:stretch/>
        </p:blipFill>
        <p:spPr>
          <a:xfrm>
            <a:off x="5607798" y="4642406"/>
            <a:ext cx="3274064" cy="2132335"/>
          </a:xfrm>
          <a:prstGeom prst="rect">
            <a:avLst/>
          </a:prstGeom>
        </p:spPr>
        <p:style>
          <a:lnRef idx="3">
            <a:schemeClr val="lt1"/>
          </a:lnRef>
          <a:fillRef idx="1">
            <a:schemeClr val="accent3"/>
          </a:fillRef>
          <a:effectRef idx="1">
            <a:schemeClr val="accent3"/>
          </a:effectRef>
          <a:fontRef idx="minor">
            <a:schemeClr val="lt1"/>
          </a:fontRef>
        </p:style>
      </p:pic>
      <p:sp>
        <p:nvSpPr>
          <p:cNvPr id="23" name="TextBox 22"/>
          <p:cNvSpPr txBox="1"/>
          <p:nvPr/>
        </p:nvSpPr>
        <p:spPr>
          <a:xfrm>
            <a:off x="7956168" y="4642406"/>
            <a:ext cx="88998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en-US"/>
            </a:defPPr>
            <a:lvl1pPr>
              <a:defRPr>
                <a:solidFill>
                  <a:schemeClr val="dk1"/>
                </a:solidFill>
                <a:latin typeface="Times New Roman" panose="02020603050405020304" pitchFamily="18" charset="0"/>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dirty="0"/>
              <a:t>Gravity</a:t>
            </a:r>
          </a:p>
        </p:txBody>
      </p:sp>
      <p:sp>
        <p:nvSpPr>
          <p:cNvPr id="25" name="TextBox 24"/>
          <p:cNvSpPr txBox="1"/>
          <p:nvPr/>
        </p:nvSpPr>
        <p:spPr>
          <a:xfrm>
            <a:off x="2230496" y="4169602"/>
            <a:ext cx="723275"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latin typeface="Times New Roman" panose="02020603050405020304" pitchFamily="18" charset="0"/>
              </a:rPr>
              <a:t>VLBI</a:t>
            </a:r>
            <a:endParaRPr lang="en-US" dirty="0">
              <a:latin typeface="Times New Roman" panose="02020603050405020304" pitchFamily="18" charset="0"/>
            </a:endParaRPr>
          </a:p>
        </p:txBody>
      </p:sp>
      <p:sp>
        <p:nvSpPr>
          <p:cNvPr id="26" name="TextBox 25"/>
          <p:cNvSpPr txBox="1"/>
          <p:nvPr/>
        </p:nvSpPr>
        <p:spPr>
          <a:xfrm>
            <a:off x="478564" y="779373"/>
            <a:ext cx="607859"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latin typeface="Times New Roman" panose="02020603050405020304" pitchFamily="18" charset="0"/>
              </a:rPr>
              <a:t>SLR</a:t>
            </a:r>
            <a:endParaRPr lang="en-US" dirty="0">
              <a:latin typeface="Times New Roman" panose="02020603050405020304" pitchFamily="18" charset="0"/>
            </a:endParaRPr>
          </a:p>
        </p:txBody>
      </p:sp>
      <p:sp>
        <p:nvSpPr>
          <p:cNvPr id="27" name="TextBox 26"/>
          <p:cNvSpPr txBox="1"/>
          <p:nvPr/>
        </p:nvSpPr>
        <p:spPr>
          <a:xfrm>
            <a:off x="7720174" y="988142"/>
            <a:ext cx="87716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latin typeface="Times New Roman" panose="02020603050405020304" pitchFamily="18" charset="0"/>
              </a:rPr>
              <a:t>DORIS</a:t>
            </a:r>
            <a:endParaRPr lang="en-US" dirty="0">
              <a:latin typeface="Times New Roman" panose="02020603050405020304" pitchFamily="18" charset="0"/>
            </a:endParaRPr>
          </a:p>
        </p:txBody>
      </p:sp>
      <p:sp>
        <p:nvSpPr>
          <p:cNvPr id="16" name="Title 1"/>
          <p:cNvSpPr>
            <a:spLocks noGrp="1"/>
          </p:cNvSpPr>
          <p:nvPr>
            <p:ph type="title"/>
          </p:nvPr>
        </p:nvSpPr>
        <p:spPr>
          <a:xfrm>
            <a:off x="219974" y="121918"/>
            <a:ext cx="8229600" cy="1143000"/>
          </a:xfrm>
        </p:spPr>
        <p:txBody>
          <a:bodyPr/>
          <a:lstStyle/>
          <a:p>
            <a:r>
              <a:rPr lang="en-US" sz="4000" b="1" dirty="0"/>
              <a:t>Geodetic </a:t>
            </a:r>
            <a:r>
              <a:rPr lang="en-US" sz="4000" b="1" dirty="0">
                <a:solidFill>
                  <a:srgbClr val="C00000"/>
                </a:solidFill>
              </a:rPr>
              <a:t>Stations</a:t>
            </a:r>
          </a:p>
        </p:txBody>
      </p:sp>
    </p:spTree>
    <p:extLst>
      <p:ext uri="{BB962C8B-B14F-4D97-AF65-F5344CB8AC3E}">
        <p14:creationId xmlns:p14="http://schemas.microsoft.com/office/powerpoint/2010/main" val="2406913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CORS Networks </a:t>
            </a:r>
            <a:endParaRPr lang="en-US" sz="4000" b="1" dirty="0"/>
          </a:p>
        </p:txBody>
      </p:sp>
      <p:sp>
        <p:nvSpPr>
          <p:cNvPr id="3" name="Content Placeholder 2"/>
          <p:cNvSpPr>
            <a:spLocks noGrp="1"/>
          </p:cNvSpPr>
          <p:nvPr>
            <p:ph idx="1"/>
          </p:nvPr>
        </p:nvSpPr>
        <p:spPr>
          <a:xfrm>
            <a:off x="407504" y="1490872"/>
            <a:ext cx="8279295" cy="4865479"/>
          </a:xfrm>
        </p:spPr>
        <p:txBody>
          <a:bodyPr/>
          <a:lstStyle/>
          <a:p>
            <a:r>
              <a:rPr lang="en-US" sz="2800" dirty="0" smtClean="0"/>
              <a:t>Global Standard:  The IGS Network</a:t>
            </a:r>
          </a:p>
          <a:p>
            <a:pPr lvl="1"/>
            <a:r>
              <a:rPr lang="en-US" sz="2000" dirty="0" smtClean="0"/>
              <a:t>IGS = International GNSS Service</a:t>
            </a:r>
          </a:p>
          <a:p>
            <a:r>
              <a:rPr lang="en-US" sz="2800" dirty="0" smtClean="0"/>
              <a:t>The NOAA CORS Network (NCN)</a:t>
            </a:r>
          </a:p>
          <a:p>
            <a:pPr lvl="1"/>
            <a:r>
              <a:rPr lang="en-US" sz="2000" dirty="0" smtClean="0"/>
              <a:t>2,000+ stations managed, but rarely owned by NGS</a:t>
            </a:r>
          </a:p>
          <a:p>
            <a:pPr lvl="2"/>
            <a:r>
              <a:rPr lang="en-US" sz="2000" dirty="0" smtClean="0"/>
              <a:t>The NOAA Foundation CORS Network (NFCN)</a:t>
            </a:r>
          </a:p>
          <a:p>
            <a:pPr lvl="3"/>
            <a:r>
              <a:rPr lang="en-US" dirty="0" smtClean="0"/>
              <a:t>Sub-network being installed</a:t>
            </a:r>
          </a:p>
          <a:p>
            <a:pPr lvl="3"/>
            <a:r>
              <a:rPr lang="en-US" dirty="0" smtClean="0"/>
              <a:t>Owned/operated by NGS</a:t>
            </a:r>
          </a:p>
          <a:p>
            <a:r>
              <a:rPr lang="en-US" sz="2800" dirty="0" smtClean="0"/>
              <a:t>Other Regional/Local Networks (RTNs, etc.)</a:t>
            </a:r>
          </a:p>
          <a:p>
            <a:pPr lvl="1"/>
            <a:r>
              <a:rPr lang="en-US" sz="2000" dirty="0" smtClean="0"/>
              <a:t>Currently semi-coupled to the NCN</a:t>
            </a:r>
          </a:p>
          <a:p>
            <a:pPr lvl="2"/>
            <a:r>
              <a:rPr lang="en-US" sz="2000" dirty="0" smtClean="0"/>
              <a:t>NGS sees the future as a close coupling of other networks with the NCN so users can seamlessly and confidently work in the NSRS using their favorite regional/local CORS network</a:t>
            </a:r>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98" y="2126090"/>
            <a:ext cx="8740403" cy="3885376"/>
          </a:xfrm>
          <a:prstGeom prst="rect">
            <a:avLst/>
          </a:prstGeom>
        </p:spPr>
      </p:pic>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22</a:t>
            </a:fld>
            <a:endParaRPr lang="en-US" altLang="en-US"/>
          </a:p>
        </p:txBody>
      </p:sp>
    </p:spTree>
    <p:extLst>
      <p:ext uri="{BB962C8B-B14F-4D97-AF65-F5344CB8AC3E}">
        <p14:creationId xmlns:p14="http://schemas.microsoft.com/office/powerpoint/2010/main" val="3724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Effect transition="in" filter="fade">
                                      <p:cBhvr>
                                        <p:cTn id="9" dur="3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2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500"/>
                                        <p:tgtEl>
                                          <p:spTgt spid="3">
                                            <p:txEl>
                                              <p:pRg st="3" end="3"/>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left)">
                                      <p:cBhvr>
                                        <p:cTn id="38" dur="500"/>
                                        <p:tgtEl>
                                          <p:spTgt spid="3">
                                            <p:txEl>
                                              <p:pRg st="5" end="5"/>
                                            </p:tx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wipe(left)">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wipe(left)">
                                      <p:cBhvr>
                                        <p:cTn id="46" dur="500"/>
                                        <p:tgtEl>
                                          <p:spTgt spid="3">
                                            <p:txEl>
                                              <p:pRg st="7" end="7"/>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wipe(left)">
                                      <p:cBhvr>
                                        <p:cTn id="49" dur="500"/>
                                        <p:tgtEl>
                                          <p:spTgt spid="3">
                                            <p:txEl>
                                              <p:pRg st="8" end="8"/>
                                            </p:txEl>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Modernizing the NCN</a:t>
            </a:r>
            <a:endParaRPr lang="en-US" sz="4000" b="1" dirty="0"/>
          </a:p>
        </p:txBody>
      </p:sp>
      <p:sp>
        <p:nvSpPr>
          <p:cNvPr id="3" name="Content Placeholder 2"/>
          <p:cNvSpPr>
            <a:spLocks noGrp="1"/>
          </p:cNvSpPr>
          <p:nvPr>
            <p:ph idx="1"/>
          </p:nvPr>
        </p:nvSpPr>
        <p:spPr>
          <a:xfrm>
            <a:off x="406960" y="1479626"/>
            <a:ext cx="8229600" cy="4525963"/>
          </a:xfrm>
        </p:spPr>
        <p:txBody>
          <a:bodyPr/>
          <a:lstStyle/>
          <a:p>
            <a:r>
              <a:rPr lang="en-US" sz="2400" b="1" dirty="0" smtClean="0"/>
              <a:t>Coordinate functions </a:t>
            </a:r>
            <a:r>
              <a:rPr lang="en-US" sz="2400" dirty="0" smtClean="0"/>
              <a:t>are the way to know where a CORS is at the time you are trying to position yourself relative to that CORS</a:t>
            </a:r>
          </a:p>
          <a:p>
            <a:r>
              <a:rPr lang="en-US" sz="2400" dirty="0" smtClean="0"/>
              <a:t>They have been </a:t>
            </a:r>
            <a:r>
              <a:rPr lang="en-US" sz="2400" b="1" dirty="0" smtClean="0"/>
              <a:t>discontinuous</a:t>
            </a:r>
            <a:r>
              <a:rPr lang="en-US" sz="2400" dirty="0" smtClean="0"/>
              <a:t>, </a:t>
            </a:r>
            <a:r>
              <a:rPr lang="en-US" sz="2400" b="1" dirty="0" smtClean="0"/>
              <a:t>piecewise</a:t>
            </a:r>
            <a:r>
              <a:rPr lang="en-US" sz="2400" dirty="0" smtClean="0"/>
              <a:t> </a:t>
            </a:r>
            <a:r>
              <a:rPr lang="en-US" sz="2400" b="1" dirty="0" smtClean="0"/>
              <a:t>linear</a:t>
            </a:r>
            <a:r>
              <a:rPr lang="en-US" sz="2400" dirty="0" smtClean="0"/>
              <a:t> functions since the beginning</a:t>
            </a:r>
          </a:p>
          <a:p>
            <a:r>
              <a:rPr lang="en-US" sz="2400" dirty="0" smtClean="0"/>
              <a:t>NGS is developing newer, faster ways to update them when any of these occur:</a:t>
            </a:r>
          </a:p>
          <a:p>
            <a:pPr lvl="1"/>
            <a:r>
              <a:rPr lang="en-US" sz="2000" dirty="0" smtClean="0"/>
              <a:t>An earthquake</a:t>
            </a:r>
          </a:p>
          <a:p>
            <a:pPr lvl="1"/>
            <a:r>
              <a:rPr lang="en-US" sz="2000" dirty="0" smtClean="0"/>
              <a:t>An obvious drift of the station’s daily-computed coordinates away from its own coordinate function</a:t>
            </a:r>
          </a:p>
          <a:p>
            <a:pPr lvl="1"/>
            <a:r>
              <a:rPr lang="en-US" sz="2000" dirty="0" smtClean="0"/>
              <a:t>An obvious non-linear component to a station’s movement</a:t>
            </a:r>
            <a:endParaRPr lang="en-US" sz="2000"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23</a:t>
            </a:fld>
            <a:endParaRPr lang="en-US" altLang="en-US"/>
          </a:p>
        </p:txBody>
      </p:sp>
    </p:spTree>
    <p:extLst>
      <p:ext uri="{BB962C8B-B14F-4D97-AF65-F5344CB8AC3E}">
        <p14:creationId xmlns:p14="http://schemas.microsoft.com/office/powerpoint/2010/main" val="25596422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NCN Coordinate Functions</a:t>
            </a:r>
            <a:endParaRPr lang="en-US" sz="4000" b="1" dirty="0"/>
          </a:p>
        </p:txBody>
      </p:sp>
      <p:pic>
        <p:nvPicPr>
          <p:cNvPr id="7" name="Content Placeholder 4"/>
          <p:cNvPicPr>
            <a:picLocks noGrp="1" noChangeAspect="1"/>
          </p:cNvPicPr>
          <p:nvPr>
            <p:ph idx="1"/>
          </p:nvPr>
        </p:nvPicPr>
        <p:blipFill>
          <a:blip r:embed="rId3"/>
          <a:stretch>
            <a:fillRect/>
          </a:stretch>
        </p:blipFill>
        <p:spPr>
          <a:xfrm>
            <a:off x="457200" y="1614948"/>
            <a:ext cx="8229600" cy="2773451"/>
          </a:xfrm>
          <a:prstGeom prst="rect">
            <a:avLst/>
          </a:prstGeom>
        </p:spPr>
      </p:pic>
      <p:sp>
        <p:nvSpPr>
          <p:cNvPr id="8" name="Rectangle 7"/>
          <p:cNvSpPr/>
          <p:nvPr/>
        </p:nvSpPr>
        <p:spPr>
          <a:xfrm>
            <a:off x="2406869" y="1615872"/>
            <a:ext cx="546538" cy="277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TextBox 8"/>
          <p:cNvSpPr txBox="1"/>
          <p:nvPr/>
        </p:nvSpPr>
        <p:spPr>
          <a:xfrm>
            <a:off x="457200" y="4586436"/>
            <a:ext cx="8305800" cy="1200329"/>
          </a:xfrm>
          <a:prstGeom prst="rect">
            <a:avLst/>
          </a:prstGeom>
          <a:noFill/>
        </p:spPr>
        <p:txBody>
          <a:bodyPr wrap="square" rtlCol="0">
            <a:spAutoFit/>
          </a:bodyPr>
          <a:lstStyle/>
          <a:p>
            <a:r>
              <a:rPr lang="en-US" sz="2400" dirty="0" smtClean="0">
                <a:latin typeface="Times New Roman" panose="02020603050405020304" pitchFamily="18" charset="0"/>
              </a:rPr>
              <a:t>Note each piece is linear, but is offset from its neighboring piece.  But at each unique time, there is one and only one “X” coordinate.  This makes it a “function” by the strict mathematical definition.</a:t>
            </a:r>
            <a:endParaRPr lang="en-US" sz="2400" dirty="0">
              <a:latin typeface="Times New Roman" panose="02020603050405020304" pitchFamily="18" charset="0"/>
            </a:endParaRPr>
          </a:p>
        </p:txBody>
      </p: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24</a:t>
            </a:fld>
            <a:endParaRPr lang="en-US" altLang="en-US"/>
          </a:p>
        </p:txBody>
      </p:sp>
    </p:spTree>
    <p:extLst>
      <p:ext uri="{BB962C8B-B14F-4D97-AF65-F5344CB8AC3E}">
        <p14:creationId xmlns:p14="http://schemas.microsoft.com/office/powerpoint/2010/main" val="3301857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cs typeface="Times New Roman" panose="02020603050405020304" pitchFamily="18" charset="0"/>
              </a:rPr>
              <a:t>NCN Coordinate Functions</a:t>
            </a:r>
            <a:endParaRPr lang="en-US" sz="4000" b="1" dirty="0">
              <a:cs typeface="Times New Roman" panose="02020603050405020304" pitchFamily="18" charset="0"/>
            </a:endParaRPr>
          </a:p>
        </p:txBody>
      </p:sp>
      <p:sp>
        <p:nvSpPr>
          <p:cNvPr id="3" name="Content Placeholder 2"/>
          <p:cNvSpPr>
            <a:spLocks noGrp="1"/>
          </p:cNvSpPr>
          <p:nvPr>
            <p:ph sz="half" idx="1"/>
          </p:nvPr>
        </p:nvSpPr>
        <p:spPr>
          <a:xfrm>
            <a:off x="737212" y="1418212"/>
            <a:ext cx="4038600" cy="4525963"/>
          </a:xfrm>
        </p:spPr>
        <p:txBody>
          <a:bodyPr/>
          <a:lstStyle/>
          <a:p>
            <a:pPr marL="0" indent="0">
              <a:buNone/>
            </a:pPr>
            <a:r>
              <a:rPr lang="en-US" sz="3200" dirty="0" smtClean="0">
                <a:latin typeface="Times New Roman" panose="02020603050405020304" pitchFamily="18" charset="0"/>
                <a:cs typeface="Times New Roman" panose="02020603050405020304" pitchFamily="18" charset="0"/>
              </a:rPr>
              <a:t>Today:</a:t>
            </a:r>
          </a:p>
          <a:p>
            <a:endParaRPr lang="en-US" dirty="0"/>
          </a:p>
        </p:txBody>
      </p:sp>
      <p:sp>
        <p:nvSpPr>
          <p:cNvPr id="4" name="Content Placeholder 3"/>
          <p:cNvSpPr>
            <a:spLocks noGrp="1"/>
          </p:cNvSpPr>
          <p:nvPr>
            <p:ph sz="half" idx="2"/>
          </p:nvPr>
        </p:nvSpPr>
        <p:spPr>
          <a:xfrm>
            <a:off x="766762" y="3085923"/>
            <a:ext cx="3480559" cy="1312985"/>
          </a:xfrm>
        </p:spPr>
        <p:txBody>
          <a:bodyPr/>
          <a:lstStyle/>
          <a:p>
            <a:pPr marL="0" indent="0">
              <a:buNone/>
            </a:pPr>
            <a:r>
              <a:rPr lang="en-US" sz="3200" dirty="0" smtClean="0">
                <a:latin typeface="Times New Roman" panose="02020603050405020304" pitchFamily="18" charset="0"/>
                <a:cs typeface="Times New Roman" panose="02020603050405020304" pitchFamily="18" charset="0"/>
              </a:rPr>
              <a:t>Modernized NSRS:</a:t>
            </a:r>
            <a:endParaRPr lang="en-US" sz="32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887701" y="3648545"/>
            <a:ext cx="7570500" cy="2602819"/>
          </a:xfrm>
          <a:prstGeom prst="rect">
            <a:avLst/>
          </a:prstGeom>
        </p:spPr>
      </p:pic>
      <p:pic>
        <p:nvPicPr>
          <p:cNvPr id="8" name="Picture 7"/>
          <p:cNvPicPr>
            <a:picLocks noChangeAspect="1"/>
          </p:cNvPicPr>
          <p:nvPr/>
        </p:nvPicPr>
        <p:blipFill>
          <a:blip r:embed="rId4"/>
          <a:stretch>
            <a:fillRect/>
          </a:stretch>
        </p:blipFill>
        <p:spPr>
          <a:xfrm>
            <a:off x="5737479" y="1356472"/>
            <a:ext cx="2810175" cy="2124978"/>
          </a:xfrm>
          <a:prstGeom prst="rect">
            <a:avLst/>
          </a:prstGeom>
        </p:spPr>
      </p:pic>
      <p:sp>
        <p:nvSpPr>
          <p:cNvPr id="10" name="Rectangle 9"/>
          <p:cNvSpPr/>
          <p:nvPr/>
        </p:nvSpPr>
        <p:spPr>
          <a:xfrm>
            <a:off x="6060831" y="1922585"/>
            <a:ext cx="762000" cy="7033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6449647" y="1799240"/>
            <a:ext cx="762000" cy="7033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6060831" y="2314791"/>
            <a:ext cx="762000" cy="7033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810676" y="1929331"/>
            <a:ext cx="3216199"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One coordinate, at one epoch, and one velocity…</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15" name="TextBox 14"/>
          <p:cNvSpPr txBox="1"/>
          <p:nvPr/>
        </p:nvSpPr>
        <p:spPr>
          <a:xfrm>
            <a:off x="1119499" y="5391456"/>
            <a:ext cx="18710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charset="0"/>
                <a:ea typeface="MS PGothic" pitchFamily="34" charset="-128"/>
                <a:cs typeface="+mn-cs"/>
              </a:rPr>
              <a:t>Vx</a:t>
            </a:r>
            <a:r>
              <a:rPr kumimoji="0" lang="en-US" sz="1800" b="0" i="0" u="none" strike="noStrike" kern="1200" cap="none" spc="0" normalizeH="0" baseline="0" noProof="0" dirty="0" smtClean="0">
                <a:ln>
                  <a:noFill/>
                </a:ln>
                <a:solidFill>
                  <a:prstClr val="black"/>
                </a:solidFill>
                <a:effectLst/>
                <a:uLnTx/>
                <a:uFillTx/>
                <a:latin typeface="Arial" charset="0"/>
                <a:ea typeface="MS PGothic" pitchFamily="34" charset="-128"/>
                <a:cs typeface="+mn-cs"/>
              </a:rPr>
              <a:t> = -0.02</a:t>
            </a:r>
            <a:r>
              <a:rPr kumimoji="0" lang="en-US" sz="1800" b="0" i="0" u="none" strike="noStrike" kern="1200" cap="none" spc="0" normalizeH="0" baseline="0" noProof="0" dirty="0" smtClean="0">
                <a:ln>
                  <a:noFill/>
                </a:ln>
                <a:solidFill>
                  <a:srgbClr val="FF0000"/>
                </a:solidFill>
                <a:effectLst/>
                <a:uLnTx/>
                <a:uFillTx/>
                <a:latin typeface="Arial" charset="0"/>
                <a:ea typeface="MS PGothic" pitchFamily="34" charset="-128"/>
                <a:cs typeface="+mn-cs"/>
              </a:rPr>
              <a:t>13</a:t>
            </a:r>
            <a:r>
              <a:rPr kumimoji="0" lang="en-US" sz="1800" b="0" i="0" u="none" strike="noStrike" kern="1200" cap="none" spc="0" normalizeH="0" baseline="0" noProof="0" dirty="0" smtClean="0">
                <a:ln>
                  <a:noFill/>
                </a:ln>
                <a:solidFill>
                  <a:prstClr val="black"/>
                </a:solidFill>
                <a:effectLst/>
                <a:uLnTx/>
                <a:uFillTx/>
                <a:latin typeface="Arial" charset="0"/>
                <a:ea typeface="MS PGothic" pitchFamily="34" charset="-128"/>
                <a:cs typeface="+mn-cs"/>
              </a:rPr>
              <a:t>m/y</a:t>
            </a: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cxnSp>
        <p:nvCxnSpPr>
          <p:cNvPr id="17" name="Straight Arrow Connector 16"/>
          <p:cNvCxnSpPr/>
          <p:nvPr/>
        </p:nvCxnSpPr>
        <p:spPr>
          <a:xfrm flipH="1" flipV="1">
            <a:off x="1944117" y="4432982"/>
            <a:ext cx="29963" cy="9622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633353" y="5082763"/>
            <a:ext cx="205344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charset="0"/>
                <a:ea typeface="MS PGothic" pitchFamily="34" charset="-128"/>
                <a:cs typeface="+mn-cs"/>
              </a:rPr>
              <a:t>Vx</a:t>
            </a:r>
            <a:r>
              <a:rPr kumimoji="0" lang="en-US" sz="1800" b="0" i="0" u="none" strike="noStrike" kern="1200" cap="none" spc="0" normalizeH="0" baseline="0" noProof="0" dirty="0" smtClean="0">
                <a:ln>
                  <a:noFill/>
                </a:ln>
                <a:solidFill>
                  <a:prstClr val="black"/>
                </a:solidFill>
                <a:effectLst/>
                <a:uLnTx/>
                <a:uFillTx/>
                <a:latin typeface="Arial" charset="0"/>
                <a:ea typeface="MS PGothic" pitchFamily="34" charset="-128"/>
                <a:cs typeface="+mn-cs"/>
              </a:rPr>
              <a:t> = -0.02</a:t>
            </a:r>
            <a:r>
              <a:rPr kumimoji="0" lang="en-US" sz="1800" b="0" i="0" u="none" strike="noStrike" kern="1200" cap="none" spc="0" normalizeH="0" baseline="0" noProof="0" dirty="0" smtClean="0">
                <a:ln>
                  <a:noFill/>
                </a:ln>
                <a:solidFill>
                  <a:srgbClr val="FF0000"/>
                </a:solidFill>
                <a:effectLst/>
                <a:uLnTx/>
                <a:uFillTx/>
                <a:latin typeface="Arial" charset="0"/>
                <a:ea typeface="MS PGothic" pitchFamily="34" charset="-128"/>
                <a:cs typeface="+mn-cs"/>
              </a:rPr>
              <a:t>31</a:t>
            </a:r>
            <a:r>
              <a:rPr kumimoji="0" lang="en-US" sz="1800" b="0" i="0" u="none" strike="noStrike" kern="1200" cap="none" spc="0" normalizeH="0" baseline="0" noProof="0" dirty="0" smtClean="0">
                <a:ln>
                  <a:noFill/>
                </a:ln>
                <a:solidFill>
                  <a:prstClr val="black"/>
                </a:solidFill>
                <a:effectLst/>
                <a:uLnTx/>
                <a:uFillTx/>
                <a:latin typeface="Arial" charset="0"/>
                <a:ea typeface="MS PGothic" pitchFamily="34" charset="-128"/>
                <a:cs typeface="+mn-cs"/>
              </a:rPr>
              <a:t>m/y</a:t>
            </a: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cxnSp>
        <p:nvCxnSpPr>
          <p:cNvPr id="21" name="Straight Arrow Connector 20"/>
          <p:cNvCxnSpPr/>
          <p:nvPr/>
        </p:nvCxnSpPr>
        <p:spPr>
          <a:xfrm flipH="1">
            <a:off x="6977743" y="5378583"/>
            <a:ext cx="580834" cy="2276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437670" y="5611329"/>
            <a:ext cx="203368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charset="0"/>
                <a:ea typeface="MS PGothic" pitchFamily="34" charset="-128"/>
                <a:cs typeface="+mn-cs"/>
              </a:rPr>
              <a:t>Vx</a:t>
            </a:r>
            <a:r>
              <a:rPr kumimoji="0" lang="en-US" sz="1800" b="0" i="0" u="none" strike="noStrike" kern="1200" cap="none" spc="0" normalizeH="0" baseline="0" noProof="0" dirty="0" smtClean="0">
                <a:ln>
                  <a:noFill/>
                </a:ln>
                <a:solidFill>
                  <a:prstClr val="black"/>
                </a:solidFill>
                <a:effectLst/>
                <a:uLnTx/>
                <a:uFillTx/>
                <a:latin typeface="Arial" charset="0"/>
                <a:ea typeface="MS PGothic" pitchFamily="34" charset="-128"/>
                <a:cs typeface="+mn-cs"/>
              </a:rPr>
              <a:t> = -0.0</a:t>
            </a:r>
            <a:r>
              <a:rPr kumimoji="0" lang="en-US" sz="1800" b="0" i="0" u="none" strike="noStrike" kern="1200" cap="none" spc="0" normalizeH="0" baseline="0" noProof="0" dirty="0" smtClean="0">
                <a:ln>
                  <a:noFill/>
                </a:ln>
                <a:solidFill>
                  <a:srgbClr val="FF0000"/>
                </a:solidFill>
                <a:effectLst/>
                <a:uLnTx/>
                <a:uFillTx/>
                <a:latin typeface="Arial" charset="0"/>
                <a:ea typeface="MS PGothic" pitchFamily="34" charset="-128"/>
                <a:cs typeface="+mn-cs"/>
              </a:rPr>
              <a:t>165</a:t>
            </a:r>
            <a:r>
              <a:rPr kumimoji="0" lang="en-US" sz="1800" b="0" i="0" u="none" strike="noStrike" kern="1200" cap="none" spc="0" normalizeH="0" baseline="0" noProof="0" dirty="0" smtClean="0">
                <a:ln>
                  <a:noFill/>
                </a:ln>
                <a:solidFill>
                  <a:prstClr val="black"/>
                </a:solidFill>
                <a:effectLst/>
                <a:uLnTx/>
                <a:uFillTx/>
                <a:latin typeface="Arial" charset="0"/>
                <a:ea typeface="MS PGothic" pitchFamily="34" charset="-128"/>
                <a:cs typeface="+mn-cs"/>
              </a:rPr>
              <a:t>m/y</a:t>
            </a: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cxnSp>
        <p:nvCxnSpPr>
          <p:cNvPr id="25" name="Straight Arrow Connector 24"/>
          <p:cNvCxnSpPr/>
          <p:nvPr/>
        </p:nvCxnSpPr>
        <p:spPr>
          <a:xfrm flipV="1">
            <a:off x="4784684" y="5378583"/>
            <a:ext cx="932773" cy="2327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5"/>
          <a:stretch>
            <a:fillRect/>
          </a:stretch>
        </p:blipFill>
        <p:spPr>
          <a:xfrm>
            <a:off x="4166088" y="2039121"/>
            <a:ext cx="4381500" cy="2628900"/>
          </a:xfrm>
          <a:prstGeom prst="rect">
            <a:avLst/>
          </a:prstGeom>
        </p:spPr>
      </p:pic>
      <p:sp>
        <p:nvSpPr>
          <p:cNvPr id="28" name="TextBox 27"/>
          <p:cNvSpPr txBox="1"/>
          <p:nvPr/>
        </p:nvSpPr>
        <p:spPr>
          <a:xfrm rot="741584">
            <a:off x="1352462" y="4128346"/>
            <a:ext cx="283923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S PGothic" pitchFamily="34" charset="-128"/>
                <a:cs typeface="+mn-cs"/>
              </a:rPr>
              <a:t>Every discontinuity shown</a:t>
            </a: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
        <p:nvSpPr>
          <p:cNvPr id="5" name="Date Placeholder 4"/>
          <p:cNvSpPr>
            <a:spLocks noGrp="1"/>
          </p:cNvSpPr>
          <p:nvPr>
            <p:ph type="dt" sz="half" idx="10"/>
          </p:nvPr>
        </p:nvSpPr>
        <p:spPr/>
        <p:txBody>
          <a:bodyPr/>
          <a:lstStyle/>
          <a:p>
            <a:r>
              <a:rPr lang="en-US" altLang="en-US" smtClean="0"/>
              <a:t>1/15/2021</a:t>
            </a:r>
            <a:endParaRPr lang="en-US" altLang="en-US"/>
          </a:p>
        </p:txBody>
      </p:sp>
      <p:sp>
        <p:nvSpPr>
          <p:cNvPr id="6" name="Footer Placeholder 5"/>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7" name="Slide Number Placeholder 6"/>
          <p:cNvSpPr>
            <a:spLocks noGrp="1"/>
          </p:cNvSpPr>
          <p:nvPr>
            <p:ph type="sldNum" sz="quarter" idx="12"/>
          </p:nvPr>
        </p:nvSpPr>
        <p:spPr/>
        <p:txBody>
          <a:bodyPr/>
          <a:lstStyle/>
          <a:p>
            <a:fld id="{F816B496-F0A6-46B4-B7DE-38DD1EF75C42}" type="slidenum">
              <a:rPr lang="en-US" altLang="en-US" smtClean="0"/>
              <a:pPr/>
              <a:t>25</a:t>
            </a:fld>
            <a:endParaRPr lang="en-US" altLang="en-US"/>
          </a:p>
        </p:txBody>
      </p:sp>
    </p:spTree>
    <p:extLst>
      <p:ext uri="{BB962C8B-B14F-4D97-AF65-F5344CB8AC3E}">
        <p14:creationId xmlns:p14="http://schemas.microsoft.com/office/powerpoint/2010/main" val="350254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10" grpId="0" animBg="1"/>
      <p:bldP spid="11" grpId="0" animBg="1"/>
      <p:bldP spid="12" grpId="0" animBg="1"/>
      <p:bldP spid="14" grpId="0"/>
      <p:bldP spid="14" grpId="1"/>
      <p:bldP spid="15" grpId="0"/>
      <p:bldP spid="20" grpId="0"/>
      <p:bldP spid="24"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5873"/>
            <a:ext cx="9144000" cy="1143000"/>
          </a:xfrm>
        </p:spPr>
        <p:txBody>
          <a:bodyPr/>
          <a:lstStyle/>
          <a:p>
            <a:r>
              <a:rPr lang="en-US" sz="4000" b="1" dirty="0" smtClean="0"/>
              <a:t>Examples of How Non-Linear CORS Coordinate Functions Might Look</a:t>
            </a:r>
            <a:endParaRPr lang="en-US" sz="4000" b="1" dirty="0"/>
          </a:p>
        </p:txBody>
      </p:sp>
      <p:pic>
        <p:nvPicPr>
          <p:cNvPr id="7" name="Content Placeholder 6"/>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373099"/>
            <a:ext cx="3943900" cy="3333333"/>
          </a:xfrm>
          <a:prstGeom prst="rect">
            <a:avLst/>
          </a:prstGeom>
          <a:noFill/>
          <a:ln>
            <a:noFill/>
          </a:ln>
        </p:spPr>
      </p:pic>
      <p:pic>
        <p:nvPicPr>
          <p:cNvPr id="8" name="image5.png"/>
          <p:cNvPicPr/>
          <p:nvPr/>
        </p:nvPicPr>
        <p:blipFill>
          <a:blip r:embed="rId4"/>
          <a:srcRect/>
          <a:stretch>
            <a:fillRect/>
          </a:stretch>
        </p:blipFill>
        <p:spPr>
          <a:xfrm>
            <a:off x="4626258" y="2339389"/>
            <a:ext cx="4136742" cy="3267591"/>
          </a:xfrm>
          <a:prstGeom prst="rect">
            <a:avLst/>
          </a:prstGeom>
          <a:ln/>
        </p:spPr>
      </p:pic>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26</a:t>
            </a:fld>
            <a:endParaRPr lang="en-US" altLang="en-US"/>
          </a:p>
        </p:txBody>
      </p:sp>
    </p:spTree>
    <p:extLst>
      <p:ext uri="{BB962C8B-B14F-4D97-AF65-F5344CB8AC3E}">
        <p14:creationId xmlns:p14="http://schemas.microsoft.com/office/powerpoint/2010/main" val="17315804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The NCN of the Future Will…</a:t>
            </a:r>
            <a:endParaRPr lang="en-US" sz="4000" b="1" dirty="0"/>
          </a:p>
        </p:txBody>
      </p:sp>
      <p:sp>
        <p:nvSpPr>
          <p:cNvPr id="3" name="Content Placeholder 2"/>
          <p:cNvSpPr>
            <a:spLocks noGrp="1"/>
          </p:cNvSpPr>
          <p:nvPr>
            <p:ph idx="1"/>
          </p:nvPr>
        </p:nvSpPr>
        <p:spPr>
          <a:xfrm>
            <a:off x="386864" y="1439434"/>
            <a:ext cx="8229600" cy="4525963"/>
          </a:xfrm>
        </p:spPr>
        <p:txBody>
          <a:bodyPr/>
          <a:lstStyle/>
          <a:p>
            <a:r>
              <a:rPr lang="en-US" dirty="0" smtClean="0"/>
              <a:t>Be the </a:t>
            </a:r>
            <a:r>
              <a:rPr lang="en-US" dirty="0"/>
              <a:t>primary access to the modernized </a:t>
            </a:r>
            <a:r>
              <a:rPr lang="en-US" dirty="0" smtClean="0"/>
              <a:t>NSRS</a:t>
            </a:r>
          </a:p>
          <a:p>
            <a:r>
              <a:rPr lang="en-US" dirty="0" smtClean="0"/>
              <a:t>Have a “CORS grading” system:</a:t>
            </a:r>
          </a:p>
          <a:p>
            <a:pPr lvl="1"/>
            <a:r>
              <a:rPr lang="en-US" dirty="0" smtClean="0"/>
              <a:t>Quality and availability</a:t>
            </a:r>
          </a:p>
          <a:p>
            <a:pPr lvl="1"/>
            <a:r>
              <a:rPr lang="en-US" dirty="0" smtClean="0"/>
              <a:t>To encourage use of “best” CORSs</a:t>
            </a:r>
          </a:p>
          <a:p>
            <a:r>
              <a:rPr lang="en-US" dirty="0" smtClean="0"/>
              <a:t>Address the difference between the one GRP and the many ARPs at each station</a:t>
            </a:r>
          </a:p>
          <a:p>
            <a:pPr lvl="1"/>
            <a:r>
              <a:rPr lang="en-US" dirty="0" smtClean="0"/>
              <a:t>ARP:  Comes and goes with every antenna</a:t>
            </a:r>
          </a:p>
          <a:p>
            <a:pPr lvl="1"/>
            <a:r>
              <a:rPr lang="en-US" dirty="0" smtClean="0"/>
              <a:t>GRP:  Permanent point on the station</a:t>
            </a:r>
          </a:p>
          <a:p>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27</a:t>
            </a:fld>
            <a:endParaRPr lang="en-US"/>
          </a:p>
        </p:txBody>
      </p:sp>
    </p:spTree>
    <p:extLst>
      <p:ext uri="{BB962C8B-B14F-4D97-AF65-F5344CB8AC3E}">
        <p14:creationId xmlns:p14="http://schemas.microsoft.com/office/powerpoint/2010/main" val="7426866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35603" y="1585184"/>
            <a:ext cx="3724275" cy="3924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p:cNvSpPr>
            <a:spLocks noGrp="1"/>
          </p:cNvSpPr>
          <p:nvPr>
            <p:ph type="title"/>
          </p:nvPr>
        </p:nvSpPr>
        <p:spPr/>
        <p:txBody>
          <a:bodyPr/>
          <a:lstStyle/>
          <a:p>
            <a:r>
              <a:rPr lang="en-US" b="1" dirty="0" smtClean="0"/>
              <a:t>The NCN – ARP/GRP issues</a:t>
            </a:r>
            <a:endParaRPr lang="en-US" b="1" dirty="0"/>
          </a:p>
        </p:txBody>
      </p:sp>
      <p:pic>
        <p:nvPicPr>
          <p:cNvPr id="14" name="Picture 13"/>
          <p:cNvPicPr>
            <a:picLocks noChangeAspect="1"/>
          </p:cNvPicPr>
          <p:nvPr/>
        </p:nvPicPr>
        <p:blipFill>
          <a:blip r:embed="rId2"/>
          <a:stretch>
            <a:fillRect/>
          </a:stretch>
        </p:blipFill>
        <p:spPr>
          <a:xfrm>
            <a:off x="235602" y="4137884"/>
            <a:ext cx="3724275" cy="1362075"/>
          </a:xfrm>
          <a:prstGeom prst="rect">
            <a:avLst/>
          </a:prstGeom>
        </p:spPr>
      </p:pic>
      <p:sp>
        <p:nvSpPr>
          <p:cNvPr id="16" name="TextBox 15"/>
          <p:cNvSpPr txBox="1"/>
          <p:nvPr/>
        </p:nvSpPr>
        <p:spPr>
          <a:xfrm>
            <a:off x="4572000" y="1585184"/>
            <a:ext cx="4362680" cy="830997"/>
          </a:xfrm>
          <a:prstGeom prst="rect">
            <a:avLst/>
          </a:prstGeom>
          <a:noFill/>
        </p:spPr>
        <p:txBody>
          <a:bodyPr wrap="square" rtlCol="0">
            <a:spAutoFit/>
          </a:bodyPr>
          <a:lstStyle/>
          <a:p>
            <a:r>
              <a:rPr lang="en-US" sz="1600" dirty="0" smtClean="0">
                <a:latin typeface="Times New Roman" panose="02020603050405020304" pitchFamily="18" charset="0"/>
              </a:rPr>
              <a:t>The ARP is on the lowest non-removable plane of the antenna</a:t>
            </a:r>
            <a:r>
              <a:rPr lang="en-US" sz="1600" dirty="0">
                <a:latin typeface="Times New Roman" panose="02020603050405020304" pitchFamily="18" charset="0"/>
              </a:rPr>
              <a:t>, </a:t>
            </a:r>
            <a:r>
              <a:rPr lang="en-US" sz="1600" dirty="0" smtClean="0">
                <a:latin typeface="Times New Roman" panose="02020603050405020304" pitchFamily="18" charset="0"/>
              </a:rPr>
              <a:t>usually coinciding </a:t>
            </a:r>
            <a:r>
              <a:rPr lang="en-US" sz="1600" dirty="0">
                <a:latin typeface="Times New Roman" panose="02020603050405020304" pitchFamily="18" charset="0"/>
              </a:rPr>
              <a:t>with the axis of attachment </a:t>
            </a:r>
          </a:p>
        </p:txBody>
      </p:sp>
      <p:sp>
        <p:nvSpPr>
          <p:cNvPr id="17" name="Oval 16"/>
          <p:cNvSpPr/>
          <p:nvPr/>
        </p:nvSpPr>
        <p:spPr>
          <a:xfrm>
            <a:off x="4421393" y="1725201"/>
            <a:ext cx="150607" cy="1506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8" name="TextBox 17"/>
          <p:cNvSpPr txBox="1"/>
          <p:nvPr/>
        </p:nvSpPr>
        <p:spPr>
          <a:xfrm>
            <a:off x="4572000" y="2648531"/>
            <a:ext cx="4362680" cy="3323987"/>
          </a:xfrm>
          <a:prstGeom prst="rect">
            <a:avLst/>
          </a:prstGeom>
          <a:noFill/>
        </p:spPr>
        <p:txBody>
          <a:bodyPr wrap="square" rtlCol="0">
            <a:spAutoFit/>
          </a:bodyPr>
          <a:lstStyle/>
          <a:p>
            <a:r>
              <a:rPr lang="en-US" sz="1600" dirty="0" smtClean="0">
                <a:latin typeface="Times New Roman" panose="02020603050405020304" pitchFamily="18" charset="0"/>
              </a:rPr>
              <a:t>The GRP is:</a:t>
            </a:r>
          </a:p>
          <a:p>
            <a:pPr marL="285750" indent="-285750">
              <a:buFont typeface="Arial" panose="020B0604020202020204" pitchFamily="34" charset="0"/>
              <a:buChar char="•"/>
            </a:pPr>
            <a:r>
              <a:rPr lang="en-US" sz="1600" dirty="0" smtClean="0">
                <a:latin typeface="Times New Roman" panose="02020603050405020304" pitchFamily="18" charset="0"/>
              </a:rPr>
              <a:t>a </a:t>
            </a:r>
            <a:r>
              <a:rPr lang="en-US" sz="1600" dirty="0">
                <a:latin typeface="Times New Roman" panose="02020603050405020304" pitchFamily="18" charset="0"/>
              </a:rPr>
              <a:t>unique point that is part of a particular </a:t>
            </a:r>
            <a:r>
              <a:rPr lang="en-US" sz="1600" dirty="0" smtClean="0">
                <a:latin typeface="Times New Roman" panose="02020603050405020304" pitchFamily="18" charset="0"/>
              </a:rPr>
              <a:t>station</a:t>
            </a:r>
          </a:p>
          <a:p>
            <a:pPr marL="285750" indent="-285750">
              <a:buFont typeface="Arial" panose="020B0604020202020204" pitchFamily="34" charset="0"/>
              <a:buChar char="•"/>
            </a:pPr>
            <a:r>
              <a:rPr lang="en-US" sz="1600" dirty="0">
                <a:latin typeface="Times New Roman" panose="02020603050405020304" pitchFamily="18" charset="0"/>
              </a:rPr>
              <a:t>t</a:t>
            </a:r>
            <a:r>
              <a:rPr lang="en-US" sz="1600" dirty="0" smtClean="0">
                <a:latin typeface="Times New Roman" panose="02020603050405020304" pitchFamily="18" charset="0"/>
              </a:rPr>
              <a:t>he </a:t>
            </a:r>
            <a:r>
              <a:rPr lang="en-US" sz="1600" dirty="0">
                <a:latin typeface="Times New Roman" panose="02020603050405020304" pitchFamily="18" charset="0"/>
              </a:rPr>
              <a:t>point to which any </a:t>
            </a:r>
            <a:r>
              <a:rPr lang="en-US" sz="1600" dirty="0" smtClean="0">
                <a:latin typeface="Times New Roman" panose="02020603050405020304" pitchFamily="18" charset="0"/>
              </a:rPr>
              <a:t>coordinate functions </a:t>
            </a:r>
            <a:r>
              <a:rPr lang="en-US" sz="1600" dirty="0">
                <a:latin typeface="Times New Roman" panose="02020603050405020304" pitchFamily="18" charset="0"/>
              </a:rPr>
              <a:t>of the station refer. </a:t>
            </a:r>
          </a:p>
          <a:p>
            <a:pPr marL="285750" indent="-285750">
              <a:buFont typeface="Arial" panose="020B0604020202020204" pitchFamily="34" charset="0"/>
              <a:buChar char="•"/>
            </a:pPr>
            <a:r>
              <a:rPr lang="en-US" sz="1600" dirty="0" smtClean="0">
                <a:latin typeface="Times New Roman" panose="02020603050405020304" pitchFamily="18" charset="0"/>
              </a:rPr>
              <a:t>identified by the operator </a:t>
            </a:r>
            <a:r>
              <a:rPr lang="en-US" sz="1600" dirty="0">
                <a:latin typeface="Times New Roman" panose="02020603050405020304" pitchFamily="18" charset="0"/>
              </a:rPr>
              <a:t>of each </a:t>
            </a:r>
            <a:r>
              <a:rPr lang="en-US" sz="1600" dirty="0" smtClean="0">
                <a:latin typeface="Times New Roman" panose="02020603050405020304" pitchFamily="18" charset="0"/>
              </a:rPr>
              <a:t>station</a:t>
            </a:r>
          </a:p>
          <a:p>
            <a:pPr marL="285750" indent="-285750">
              <a:buFont typeface="Arial" panose="020B0604020202020204" pitchFamily="34" charset="0"/>
              <a:buChar char="•"/>
            </a:pPr>
            <a:r>
              <a:rPr lang="en-US" sz="1600" dirty="0" smtClean="0">
                <a:latin typeface="Times New Roman" panose="02020603050405020304" pitchFamily="18" charset="0"/>
              </a:rPr>
              <a:t>(for a CORS) part of the fixed (=non-removable) part of the antenna mount</a:t>
            </a:r>
          </a:p>
          <a:p>
            <a:endParaRPr lang="en-US" sz="1600" dirty="0">
              <a:latin typeface="Times New Roman" panose="02020603050405020304" pitchFamily="18" charset="0"/>
            </a:endParaRPr>
          </a:p>
          <a:p>
            <a:r>
              <a:rPr lang="en-US" sz="1600" dirty="0" smtClean="0">
                <a:latin typeface="Times New Roman" panose="02020603050405020304" pitchFamily="18" charset="0"/>
              </a:rPr>
              <a:t>In this example, we find it convenient to identify the GRP as the point on the axis of attachment which </a:t>
            </a:r>
            <a:r>
              <a:rPr lang="en-US" sz="1600" u="sng" dirty="0" smtClean="0">
                <a:latin typeface="Times New Roman" panose="02020603050405020304" pitchFamily="18" charset="0"/>
              </a:rPr>
              <a:t>will coincide </a:t>
            </a:r>
            <a:r>
              <a:rPr lang="en-US" sz="1600" dirty="0" smtClean="0">
                <a:latin typeface="Times New Roman" panose="02020603050405020304" pitchFamily="18" charset="0"/>
              </a:rPr>
              <a:t>with the lowest non-removable plane of the antenna </a:t>
            </a:r>
            <a:r>
              <a:rPr lang="en-US" sz="1600" u="sng" dirty="0" smtClean="0">
                <a:latin typeface="Times New Roman" panose="02020603050405020304" pitchFamily="18" charset="0"/>
              </a:rPr>
              <a:t>when the antenna is mounted</a:t>
            </a:r>
            <a:r>
              <a:rPr lang="en-US" u="sng" dirty="0" smtClean="0">
                <a:latin typeface="Times New Roman" panose="02020603050405020304" pitchFamily="18" charset="0"/>
              </a:rPr>
              <a:t>.</a:t>
            </a:r>
            <a:endParaRPr lang="en-US" u="sng" dirty="0">
              <a:latin typeface="Times New Roman" panose="02020603050405020304" pitchFamily="18" charset="0"/>
            </a:endParaRPr>
          </a:p>
        </p:txBody>
      </p:sp>
      <p:sp>
        <p:nvSpPr>
          <p:cNvPr id="19" name="Oval 18"/>
          <p:cNvSpPr/>
          <p:nvPr/>
        </p:nvSpPr>
        <p:spPr>
          <a:xfrm>
            <a:off x="4421393" y="2788548"/>
            <a:ext cx="150607" cy="150607"/>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0" name="Oval 19"/>
          <p:cNvSpPr/>
          <p:nvPr/>
        </p:nvSpPr>
        <p:spPr>
          <a:xfrm>
            <a:off x="1957890" y="4539158"/>
            <a:ext cx="150607" cy="150607"/>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nvGrpSpPr>
          <p:cNvPr id="21" name="Group 20"/>
          <p:cNvGrpSpPr/>
          <p:nvPr/>
        </p:nvGrpSpPr>
        <p:grpSpPr>
          <a:xfrm>
            <a:off x="245128" y="1585184"/>
            <a:ext cx="3714750" cy="2590967"/>
            <a:chOff x="245128" y="1585184"/>
            <a:chExt cx="3714750" cy="2590967"/>
          </a:xfrm>
        </p:grpSpPr>
        <p:pic>
          <p:nvPicPr>
            <p:cNvPr id="13" name="Picture 12"/>
            <p:cNvPicPr>
              <a:picLocks noChangeAspect="1"/>
            </p:cNvPicPr>
            <p:nvPr/>
          </p:nvPicPr>
          <p:blipFill>
            <a:blip r:embed="rId3"/>
            <a:stretch>
              <a:fillRect/>
            </a:stretch>
          </p:blipFill>
          <p:spPr>
            <a:xfrm>
              <a:off x="245128" y="1585184"/>
              <a:ext cx="3714750" cy="2543175"/>
            </a:xfrm>
            <a:prstGeom prst="rect">
              <a:avLst/>
            </a:prstGeom>
          </p:spPr>
        </p:pic>
        <p:sp>
          <p:nvSpPr>
            <p:cNvPr id="15" name="Oval 14"/>
            <p:cNvSpPr/>
            <p:nvPr/>
          </p:nvSpPr>
          <p:spPr>
            <a:xfrm>
              <a:off x="1957890" y="4025544"/>
              <a:ext cx="150607" cy="1506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sp>
        <p:nvSpPr>
          <p:cNvPr id="22" name="Oval 21"/>
          <p:cNvSpPr/>
          <p:nvPr/>
        </p:nvSpPr>
        <p:spPr>
          <a:xfrm>
            <a:off x="1961724" y="4540267"/>
            <a:ext cx="150607" cy="150607"/>
          </a:xfrm>
          <a:prstGeom prst="ellipse">
            <a:avLst/>
          </a:prstGeom>
          <a:pattFill prst="wdUpDiag">
            <a:fgClr>
              <a:srgbClr val="00B050"/>
            </a:fgClr>
            <a:bgClr>
              <a:srgbClr val="FF0000"/>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28</a:t>
            </a:fld>
            <a:endParaRPr lang="en-US" altLang="en-US"/>
          </a:p>
        </p:txBody>
      </p:sp>
    </p:spTree>
    <p:extLst>
      <p:ext uri="{BB962C8B-B14F-4D97-AF65-F5344CB8AC3E}">
        <p14:creationId xmlns:p14="http://schemas.microsoft.com/office/powerpoint/2010/main" val="125130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00104 -0.00278 L -0.00035 0.07569 " pathEditMode="relative" rAng="0" ptsTypes="AA">
                                      <p:cBhvr>
                                        <p:cTn id="42" dur="2000" fill="hold"/>
                                        <p:tgtEl>
                                          <p:spTgt spid="21"/>
                                        </p:tgtEl>
                                        <p:attrNameLst>
                                          <p:attrName>ppt_x</p:attrName>
                                          <p:attrName>ppt_y</p:attrName>
                                        </p:attrNameLst>
                                      </p:cBhvr>
                                      <p:rCtr x="35" y="3912"/>
                                    </p:animMotion>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9" grpId="0" animBg="1"/>
      <p:bldP spid="20"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35603" y="1585184"/>
            <a:ext cx="3724275" cy="3924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p:cNvSpPr>
            <a:spLocks noGrp="1"/>
          </p:cNvSpPr>
          <p:nvPr>
            <p:ph type="title"/>
          </p:nvPr>
        </p:nvSpPr>
        <p:spPr/>
        <p:txBody>
          <a:bodyPr/>
          <a:lstStyle/>
          <a:p>
            <a:r>
              <a:rPr lang="en-US" b="1" dirty="0" smtClean="0"/>
              <a:t>The NCN – ARP/GRP issues</a:t>
            </a:r>
            <a:endParaRPr lang="en-US" b="1" dirty="0"/>
          </a:p>
        </p:txBody>
      </p:sp>
      <p:pic>
        <p:nvPicPr>
          <p:cNvPr id="14" name="Picture 13"/>
          <p:cNvPicPr>
            <a:picLocks noChangeAspect="1"/>
          </p:cNvPicPr>
          <p:nvPr/>
        </p:nvPicPr>
        <p:blipFill rotWithShape="1">
          <a:blip r:embed="rId2"/>
          <a:srcRect t="15089"/>
          <a:stretch/>
        </p:blipFill>
        <p:spPr>
          <a:xfrm>
            <a:off x="235602" y="4343400"/>
            <a:ext cx="3724275" cy="1156559"/>
          </a:xfrm>
          <a:prstGeom prst="rect">
            <a:avLst/>
          </a:prstGeom>
        </p:spPr>
      </p:pic>
      <p:grpSp>
        <p:nvGrpSpPr>
          <p:cNvPr id="3" name="Group 2"/>
          <p:cNvGrpSpPr/>
          <p:nvPr/>
        </p:nvGrpSpPr>
        <p:grpSpPr>
          <a:xfrm>
            <a:off x="4421393" y="1585184"/>
            <a:ext cx="4513287" cy="338554"/>
            <a:chOff x="4421393" y="1585184"/>
            <a:chExt cx="4513287" cy="338554"/>
          </a:xfrm>
        </p:grpSpPr>
        <p:sp>
          <p:nvSpPr>
            <p:cNvPr id="16" name="TextBox 15"/>
            <p:cNvSpPr txBox="1"/>
            <p:nvPr/>
          </p:nvSpPr>
          <p:spPr>
            <a:xfrm>
              <a:off x="4572000" y="1585184"/>
              <a:ext cx="4362680" cy="338554"/>
            </a:xfrm>
            <a:prstGeom prst="rect">
              <a:avLst/>
            </a:prstGeom>
            <a:noFill/>
          </p:spPr>
          <p:txBody>
            <a:bodyPr wrap="square" rtlCol="0">
              <a:spAutoFit/>
            </a:bodyPr>
            <a:lstStyle/>
            <a:p>
              <a:r>
                <a:rPr lang="en-US" sz="1600" dirty="0">
                  <a:latin typeface="Times New Roman" panose="02020603050405020304" pitchFamily="18" charset="0"/>
                </a:rPr>
                <a:t>W</a:t>
              </a:r>
              <a:r>
                <a:rPr lang="en-US" sz="1600" dirty="0" smtClean="0">
                  <a:latin typeface="Times New Roman" panose="02020603050405020304" pitchFamily="18" charset="0"/>
                </a:rPr>
                <a:t>hen the antenna goes away, so does the ARP </a:t>
              </a:r>
              <a:endParaRPr lang="en-US" sz="1600" dirty="0">
                <a:latin typeface="Times New Roman" panose="02020603050405020304" pitchFamily="18" charset="0"/>
              </a:endParaRPr>
            </a:p>
          </p:txBody>
        </p:sp>
        <p:sp>
          <p:nvSpPr>
            <p:cNvPr id="17" name="Oval 16"/>
            <p:cNvSpPr/>
            <p:nvPr/>
          </p:nvSpPr>
          <p:spPr>
            <a:xfrm>
              <a:off x="4421393" y="1725201"/>
              <a:ext cx="150607" cy="1506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grpSp>
        <p:nvGrpSpPr>
          <p:cNvPr id="7" name="Group 6"/>
          <p:cNvGrpSpPr/>
          <p:nvPr/>
        </p:nvGrpSpPr>
        <p:grpSpPr>
          <a:xfrm>
            <a:off x="4421393" y="2648531"/>
            <a:ext cx="4513287" cy="338554"/>
            <a:chOff x="4421393" y="2648531"/>
            <a:chExt cx="4513287" cy="338554"/>
          </a:xfrm>
        </p:grpSpPr>
        <p:sp>
          <p:nvSpPr>
            <p:cNvPr id="18" name="TextBox 17"/>
            <p:cNvSpPr txBox="1"/>
            <p:nvPr/>
          </p:nvSpPr>
          <p:spPr>
            <a:xfrm>
              <a:off x="4572000" y="2648531"/>
              <a:ext cx="4362680" cy="338554"/>
            </a:xfrm>
            <a:prstGeom prst="rect">
              <a:avLst/>
            </a:prstGeom>
            <a:noFill/>
          </p:spPr>
          <p:txBody>
            <a:bodyPr wrap="square" rtlCol="0">
              <a:spAutoFit/>
            </a:bodyPr>
            <a:lstStyle/>
            <a:p>
              <a:r>
                <a:rPr lang="en-US" sz="1600" dirty="0" smtClean="0">
                  <a:latin typeface="Times New Roman" panose="02020603050405020304" pitchFamily="18" charset="0"/>
                </a:rPr>
                <a:t>Leaving the GRP</a:t>
              </a:r>
              <a:endParaRPr lang="en-US" u="sng" dirty="0">
                <a:latin typeface="Times New Roman" panose="02020603050405020304" pitchFamily="18" charset="0"/>
              </a:endParaRPr>
            </a:p>
          </p:txBody>
        </p:sp>
        <p:sp>
          <p:nvSpPr>
            <p:cNvPr id="19" name="Oval 18"/>
            <p:cNvSpPr/>
            <p:nvPr/>
          </p:nvSpPr>
          <p:spPr>
            <a:xfrm>
              <a:off x="4421393" y="2788548"/>
              <a:ext cx="150607" cy="150607"/>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sp>
        <p:nvSpPr>
          <p:cNvPr id="20" name="Oval 19"/>
          <p:cNvSpPr/>
          <p:nvPr/>
        </p:nvSpPr>
        <p:spPr>
          <a:xfrm>
            <a:off x="1957890" y="4539158"/>
            <a:ext cx="150607" cy="150607"/>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2" name="Oval 21"/>
          <p:cNvSpPr/>
          <p:nvPr/>
        </p:nvSpPr>
        <p:spPr>
          <a:xfrm>
            <a:off x="1961724" y="4540267"/>
            <a:ext cx="150607" cy="150607"/>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nvGrpSpPr>
          <p:cNvPr id="8" name="Group 7"/>
          <p:cNvGrpSpPr/>
          <p:nvPr/>
        </p:nvGrpSpPr>
        <p:grpSpPr>
          <a:xfrm>
            <a:off x="251122" y="2098798"/>
            <a:ext cx="3714750" cy="2592072"/>
            <a:chOff x="251122" y="2098798"/>
            <a:chExt cx="3714750" cy="2592072"/>
          </a:xfrm>
        </p:grpSpPr>
        <p:pic>
          <p:nvPicPr>
            <p:cNvPr id="13" name="Picture 12"/>
            <p:cNvPicPr>
              <a:picLocks noChangeAspect="1"/>
            </p:cNvPicPr>
            <p:nvPr/>
          </p:nvPicPr>
          <p:blipFill>
            <a:blip r:embed="rId3"/>
            <a:stretch>
              <a:fillRect/>
            </a:stretch>
          </p:blipFill>
          <p:spPr>
            <a:xfrm>
              <a:off x="251122" y="2098798"/>
              <a:ext cx="3714750" cy="2543175"/>
            </a:xfrm>
            <a:prstGeom prst="rect">
              <a:avLst/>
            </a:prstGeom>
          </p:spPr>
        </p:pic>
        <p:sp>
          <p:nvSpPr>
            <p:cNvPr id="23" name="Oval 22"/>
            <p:cNvSpPr/>
            <p:nvPr/>
          </p:nvSpPr>
          <p:spPr>
            <a:xfrm>
              <a:off x="1961720" y="4540263"/>
              <a:ext cx="150607" cy="150607"/>
            </a:xfrm>
            <a:prstGeom prst="ellipse">
              <a:avLst/>
            </a:prstGeom>
            <a:pattFill prst="wdUpDiag">
              <a:fgClr>
                <a:srgbClr val="00B050"/>
              </a:fgClr>
              <a:bgClr>
                <a:srgbClr val="FF0000"/>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29</a:t>
            </a:fld>
            <a:endParaRPr lang="en-US" altLang="en-US"/>
          </a:p>
        </p:txBody>
      </p:sp>
    </p:spTree>
    <p:extLst>
      <p:ext uri="{BB962C8B-B14F-4D97-AF65-F5344CB8AC3E}">
        <p14:creationId xmlns:p14="http://schemas.microsoft.com/office/powerpoint/2010/main" val="378148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31" presetClass="exit" presetSubtype="0" fill="hold" nodeType="afterEffect">
                                  <p:stCondLst>
                                    <p:cond delay="1000"/>
                                  </p:stCondLst>
                                  <p:childTnLst>
                                    <p:anim calcmode="lin" valueType="num">
                                      <p:cBhvr>
                                        <p:cTn id="10" dur="1000"/>
                                        <p:tgtEl>
                                          <p:spTgt spid="8"/>
                                        </p:tgtEl>
                                        <p:attrNameLst>
                                          <p:attrName>ppt_w</p:attrName>
                                        </p:attrNameLst>
                                      </p:cBhvr>
                                      <p:tavLst>
                                        <p:tav tm="0">
                                          <p:val>
                                            <p:strVal val="ppt_w"/>
                                          </p:val>
                                        </p:tav>
                                        <p:tav tm="100000">
                                          <p:val>
                                            <p:fltVal val="0"/>
                                          </p:val>
                                        </p:tav>
                                      </p:tavLst>
                                    </p:anim>
                                    <p:anim calcmode="lin" valueType="num">
                                      <p:cBhvr>
                                        <p:cTn id="11" dur="1000"/>
                                        <p:tgtEl>
                                          <p:spTgt spid="8"/>
                                        </p:tgtEl>
                                        <p:attrNameLst>
                                          <p:attrName>ppt_h</p:attrName>
                                        </p:attrNameLst>
                                      </p:cBhvr>
                                      <p:tavLst>
                                        <p:tav tm="0">
                                          <p:val>
                                            <p:strVal val="ppt_h"/>
                                          </p:val>
                                        </p:tav>
                                        <p:tav tm="100000">
                                          <p:val>
                                            <p:fltVal val="0"/>
                                          </p:val>
                                        </p:tav>
                                      </p:tavLst>
                                    </p:anim>
                                    <p:anim calcmode="lin" valueType="num">
                                      <p:cBhvr>
                                        <p:cTn id="12" dur="1000"/>
                                        <p:tgtEl>
                                          <p:spTgt spid="8"/>
                                        </p:tgtEl>
                                        <p:attrNameLst>
                                          <p:attrName>style.rotation</p:attrName>
                                        </p:attrNameLst>
                                      </p:cBhvr>
                                      <p:tavLst>
                                        <p:tav tm="0">
                                          <p:val>
                                            <p:fltVal val="0"/>
                                          </p:val>
                                        </p:tav>
                                        <p:tav tm="100000">
                                          <p:val>
                                            <p:fltVal val="90"/>
                                          </p:val>
                                        </p:tav>
                                      </p:tavLst>
                                    </p:anim>
                                    <p:animEffect transition="out" filter="fade">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childTnLst>
                          </p:cTn>
                        </p:par>
                        <p:par>
                          <p:cTn id="15" fill="hold">
                            <p:stCondLst>
                              <p:cond delay="2500"/>
                            </p:stCondLst>
                            <p:childTnLst>
                              <p:par>
                                <p:cTn id="16" presetID="10" presetClass="entr" presetSubtype="0" fill="hold" nodeType="after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0" y="0"/>
            <a:ext cx="9144000" cy="6858001"/>
          </a:xfrm>
        </p:spPr>
      </p:pic>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a:t>
            </a:fld>
            <a:endParaRPr lang="en-US" altLang="en-US"/>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45428" y="0"/>
            <a:ext cx="4698572" cy="4324350"/>
          </a:xfrm>
          <a:prstGeom prst="rect">
            <a:avLst/>
          </a:prstGeom>
        </p:spPr>
      </p:pic>
    </p:spTree>
    <p:extLst>
      <p:ext uri="{BB962C8B-B14F-4D97-AF65-F5344CB8AC3E}">
        <p14:creationId xmlns:p14="http://schemas.microsoft.com/office/powerpoint/2010/main" val="12839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 y="337741"/>
            <a:ext cx="9143999" cy="10047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smtClean="0">
                <a:solidFill>
                  <a:prstClr val="black"/>
                </a:solidFill>
                <a:cs typeface="Times New Roman" charset="0"/>
              </a:rPr>
              <a:t>NOAA </a:t>
            </a:r>
            <a:r>
              <a:rPr lang="en-US" sz="4000" b="1" dirty="0">
                <a:solidFill>
                  <a:prstClr val="black"/>
                </a:solidFill>
                <a:cs typeface="Times New Roman" charset="0"/>
              </a:rPr>
              <a:t>Foundation CORS Network</a:t>
            </a:r>
          </a:p>
        </p:txBody>
      </p:sp>
      <p:sp>
        <p:nvSpPr>
          <p:cNvPr id="7" name="TextBox 6"/>
          <p:cNvSpPr txBox="1"/>
          <p:nvPr/>
        </p:nvSpPr>
        <p:spPr>
          <a:xfrm>
            <a:off x="416770" y="4988659"/>
            <a:ext cx="5881722" cy="1200329"/>
          </a:xfrm>
          <a:prstGeom prst="rect">
            <a:avLst/>
          </a:prstGeom>
          <a:solidFill>
            <a:schemeClr val="bg1"/>
          </a:solidFill>
        </p:spPr>
        <p:txBody>
          <a:bodyPr wrap="square" rtlCol="0">
            <a:spAutoFit/>
          </a:bodyPr>
          <a:lstStyle/>
          <a:p>
            <a:r>
              <a:rPr lang="en-US" dirty="0" smtClean="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set of federally-operated, high quality, highly reliable stations with the longevity to guarantee citizens’ access to official National Spatial Reference System (NSRS) positions and support international positioning consistency efforts</a:t>
            </a:r>
          </a:p>
        </p:txBody>
      </p:sp>
      <p:pic>
        <p:nvPicPr>
          <p:cNvPr id="10" name="Picture 4" descr="https://geodesy.noaa.gov/CORS/SitePhotos/Required/tmg2/tmg2_ant_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544416" y="1574617"/>
            <a:ext cx="1868790" cy="14015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700745" y="3338811"/>
            <a:ext cx="1718343" cy="95410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26 in North </a:t>
            </a:r>
            <a:r>
              <a:rPr lang="en-US" sz="1400" dirty="0" smtClean="0">
                <a:latin typeface="Times New Roman" panose="02020603050405020304" pitchFamily="18" charset="0"/>
                <a:cs typeface="Times New Roman" panose="02020603050405020304" pitchFamily="18" charset="0"/>
              </a:rPr>
              <a:t>America </a:t>
            </a:r>
            <a:br>
              <a:rPr lang="en-US" sz="1400" dirty="0" smtClean="0">
                <a:latin typeface="Times New Roman" panose="02020603050405020304" pitchFamily="18" charset="0"/>
                <a:cs typeface="Times New Roman" panose="02020603050405020304" pitchFamily="18" charset="0"/>
              </a:rPr>
            </a:br>
            <a:r>
              <a:rPr lang="en-US" sz="1400" dirty="0" smtClean="0">
                <a:latin typeface="Times New Roman" panose="02020603050405020304" pitchFamily="18" charset="0"/>
                <a:cs typeface="Times New Roman" panose="02020603050405020304" pitchFamily="18" charset="0"/>
              </a:rPr>
              <a:t>4 </a:t>
            </a:r>
            <a:r>
              <a:rPr lang="en-US" sz="1400" dirty="0">
                <a:latin typeface="Times New Roman" panose="02020603050405020304" pitchFamily="18" charset="0"/>
                <a:cs typeface="Times New Roman" panose="02020603050405020304" pitchFamily="18" charset="0"/>
              </a:rPr>
              <a:t>in the </a:t>
            </a:r>
            <a:r>
              <a:rPr lang="en-US" sz="1400" dirty="0" smtClean="0">
                <a:latin typeface="Times New Roman" panose="02020603050405020304" pitchFamily="18" charset="0"/>
                <a:cs typeface="Times New Roman" panose="02020603050405020304" pitchFamily="18" charset="0"/>
              </a:rPr>
              <a:t>Pacific</a:t>
            </a: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3 in the </a:t>
            </a:r>
            <a:r>
              <a:rPr lang="en-US" sz="1400" dirty="0" smtClean="0">
                <a:latin typeface="Times New Roman" panose="02020603050405020304" pitchFamily="18" charset="0"/>
                <a:cs typeface="Times New Roman" panose="02020603050405020304" pitchFamily="18" charset="0"/>
              </a:rPr>
              <a:t>Caribbean </a:t>
            </a: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3 in the </a:t>
            </a:r>
            <a:r>
              <a:rPr lang="en-US" sz="1400" dirty="0" smtClean="0">
                <a:latin typeface="Times New Roman" panose="02020603050405020304" pitchFamily="18" charset="0"/>
                <a:cs typeface="Times New Roman" panose="02020603050405020304" pitchFamily="18" charset="0"/>
              </a:rPr>
              <a:t>Marianas</a:t>
            </a:r>
            <a:endParaRPr lang="en-US" sz="1400" dirty="0">
              <a:latin typeface="Times New Roman" panose="02020603050405020304" pitchFamily="18" charset="0"/>
              <a:cs typeface="Times New Roman" panose="02020603050405020304" pitchFamily="18" charset="0"/>
            </a:endParaRPr>
          </a:p>
        </p:txBody>
      </p:sp>
      <p:graphicFrame>
        <p:nvGraphicFramePr>
          <p:cNvPr id="13" name="Table 12"/>
          <p:cNvGraphicFramePr>
            <a:graphicFrameLocks noGrp="1"/>
          </p:cNvGraphicFramePr>
          <p:nvPr>
            <p:extLst/>
          </p:nvPr>
        </p:nvGraphicFramePr>
        <p:xfrm>
          <a:off x="6298492" y="1341008"/>
          <a:ext cx="2695382" cy="4971779"/>
        </p:xfrm>
        <a:graphic>
          <a:graphicData uri="http://schemas.openxmlformats.org/drawingml/2006/table">
            <a:tbl>
              <a:tblPr firstRow="1" firstCol="1" bandCol="1">
                <a:tableStyleId>{5C22544A-7EE6-4342-B048-85BDC9FD1C3A}</a:tableStyleId>
              </a:tblPr>
              <a:tblGrid>
                <a:gridCol w="670415">
                  <a:extLst>
                    <a:ext uri="{9D8B030D-6E8A-4147-A177-3AD203B41FA5}">
                      <a16:colId xmlns:a16="http://schemas.microsoft.com/office/drawing/2014/main" val="4091138753"/>
                    </a:ext>
                  </a:extLst>
                </a:gridCol>
                <a:gridCol w="564888">
                  <a:extLst>
                    <a:ext uri="{9D8B030D-6E8A-4147-A177-3AD203B41FA5}">
                      <a16:colId xmlns:a16="http://schemas.microsoft.com/office/drawing/2014/main" val="1201550288"/>
                    </a:ext>
                  </a:extLst>
                </a:gridCol>
                <a:gridCol w="957834">
                  <a:extLst>
                    <a:ext uri="{9D8B030D-6E8A-4147-A177-3AD203B41FA5}">
                      <a16:colId xmlns:a16="http://schemas.microsoft.com/office/drawing/2014/main" val="776263336"/>
                    </a:ext>
                  </a:extLst>
                </a:gridCol>
                <a:gridCol w="502245">
                  <a:extLst>
                    <a:ext uri="{9D8B030D-6E8A-4147-A177-3AD203B41FA5}">
                      <a16:colId xmlns:a16="http://schemas.microsoft.com/office/drawing/2014/main" val="3997442023"/>
                    </a:ext>
                  </a:extLst>
                </a:gridCol>
              </a:tblGrid>
              <a:tr h="303602">
                <a:tc>
                  <a:txBody>
                    <a:bodyPr/>
                    <a:lstStyle/>
                    <a:p>
                      <a:pPr algn="ctr" fontAlgn="b"/>
                      <a:r>
                        <a:rPr lang="en-US" sz="600" u="none" strike="noStrike" dirty="0">
                          <a:effectLst/>
                          <a:latin typeface="Ubuntu"/>
                        </a:rPr>
                        <a:t>U.S. Federal Partners</a:t>
                      </a:r>
                      <a:endParaRPr lang="en-US" sz="600" b="1" i="0" u="none" strike="noStrike" dirty="0">
                        <a:solidFill>
                          <a:schemeClr val="bg1"/>
                        </a:solidFill>
                        <a:effectLst/>
                        <a:latin typeface="Ubuntu"/>
                      </a:endParaRPr>
                    </a:p>
                  </a:txBody>
                  <a:tcPr marL="742" marR="742" marT="742" marB="0" anchor="ctr"/>
                </a:tc>
                <a:tc>
                  <a:txBody>
                    <a:bodyPr/>
                    <a:lstStyle/>
                    <a:p>
                      <a:pPr algn="ctr" fontAlgn="b"/>
                      <a:r>
                        <a:rPr lang="en-US" sz="600" u="none" strike="noStrike" dirty="0">
                          <a:effectLst/>
                          <a:latin typeface="Ubuntu"/>
                        </a:rPr>
                        <a:t>GNSS Site ID</a:t>
                      </a:r>
                      <a:endParaRPr lang="en-US" sz="600" b="1" i="0" u="none" strike="noStrike" dirty="0">
                        <a:solidFill>
                          <a:schemeClr val="bg1"/>
                        </a:solidFill>
                        <a:effectLst/>
                        <a:latin typeface="Ubuntu"/>
                      </a:endParaRPr>
                    </a:p>
                  </a:txBody>
                  <a:tcPr marL="742" marR="742" marT="742" marB="0" anchor="ctr"/>
                </a:tc>
                <a:tc>
                  <a:txBody>
                    <a:bodyPr/>
                    <a:lstStyle/>
                    <a:p>
                      <a:pPr algn="ctr" fontAlgn="b"/>
                      <a:r>
                        <a:rPr lang="en-US" sz="600" u="none" strike="noStrike" dirty="0">
                          <a:effectLst/>
                          <a:latin typeface="Ubuntu"/>
                        </a:rPr>
                        <a:t>Location</a:t>
                      </a:r>
                      <a:endParaRPr lang="en-US" sz="600" b="1" i="0" u="none" strike="noStrike" dirty="0">
                        <a:solidFill>
                          <a:schemeClr val="bg1"/>
                        </a:solidFill>
                        <a:effectLst/>
                        <a:latin typeface="Ubuntu"/>
                      </a:endParaRPr>
                    </a:p>
                  </a:txBody>
                  <a:tcPr marL="742" marR="742" marT="742" marB="0" anchor="ctr"/>
                </a:tc>
                <a:tc>
                  <a:txBody>
                    <a:bodyPr/>
                    <a:lstStyle/>
                    <a:p>
                      <a:pPr algn="ctr" fontAlgn="b"/>
                      <a:r>
                        <a:rPr lang="en-US" sz="600" b="1" i="0" u="none" strike="noStrike" dirty="0">
                          <a:solidFill>
                            <a:schemeClr val="bg1"/>
                          </a:solidFill>
                          <a:effectLst/>
                          <a:latin typeface="Ubuntu"/>
                        </a:rPr>
                        <a:t>Existing IGS or ITRF Site</a:t>
                      </a:r>
                    </a:p>
                  </a:txBody>
                  <a:tcPr marL="742" marR="742" marT="742" marB="0" anchor="ctr"/>
                </a:tc>
                <a:extLst>
                  <a:ext uri="{0D108BD9-81ED-4DB2-BD59-A6C34878D82A}">
                    <a16:rowId xmlns:a16="http://schemas.microsoft.com/office/drawing/2014/main" val="500188221"/>
                  </a:ext>
                </a:extLst>
              </a:tr>
              <a:tr h="97758">
                <a:tc rowSpan="6">
                  <a:txBody>
                    <a:bodyPr/>
                    <a:lstStyle/>
                    <a:p>
                      <a:pPr algn="l" fontAlgn="b"/>
                      <a:r>
                        <a:rPr lang="en-US" sz="600" b="0" u="none" strike="noStrike" dirty="0">
                          <a:effectLst/>
                          <a:latin typeface="Ubuntu"/>
                        </a:rPr>
                        <a:t>National Science Foundation</a:t>
                      </a:r>
                      <a:r>
                        <a:rPr lang="en-US" sz="600" b="0" u="none" strike="noStrike" baseline="0" dirty="0">
                          <a:effectLst/>
                          <a:latin typeface="Ubuntu"/>
                        </a:rPr>
                        <a:t> (NSF)</a:t>
                      </a:r>
                      <a:r>
                        <a:rPr lang="en-US" sz="600" b="0" u="none" strike="noStrike" dirty="0">
                          <a:effectLst/>
                          <a:latin typeface="Ubuntu"/>
                        </a:rPr>
                        <a:t> </a:t>
                      </a:r>
                    </a:p>
                    <a:p>
                      <a:pPr algn="l" fontAlgn="b"/>
                      <a:endParaRPr lang="en-US" sz="400" b="0" u="none" strike="noStrike" dirty="0">
                        <a:effectLst/>
                        <a:latin typeface="Ubuntu"/>
                      </a:endParaRPr>
                    </a:p>
                    <a:p>
                      <a:pPr algn="l" fontAlgn="b"/>
                      <a:r>
                        <a:rPr lang="en-US" sz="600" b="0" u="none" strike="noStrike" dirty="0">
                          <a:effectLst/>
                          <a:latin typeface="Ubuntu"/>
                        </a:rPr>
                        <a:t>Existing Sites</a:t>
                      </a:r>
                      <a:br>
                        <a:rPr lang="en-US" sz="600" b="0" u="none" strike="noStrike" dirty="0">
                          <a:effectLst/>
                          <a:latin typeface="Ubuntu"/>
                        </a:rPr>
                      </a:br>
                      <a:r>
                        <a:rPr lang="en-US" sz="600" b="0" u="none" strike="noStrike" dirty="0">
                          <a:effectLst/>
                          <a:latin typeface="Ubuntu"/>
                        </a:rPr>
                        <a:t> </a:t>
                      </a:r>
                    </a:p>
                    <a:p>
                      <a:pPr algn="l" fontAlgn="b"/>
                      <a:r>
                        <a:rPr lang="en-US" sz="500" b="0" u="none" strike="noStrike" dirty="0">
                          <a:effectLst/>
                          <a:latin typeface="Ubuntu"/>
                        </a:rPr>
                        <a:t>Program:  Network of the Americas</a:t>
                      </a:r>
                      <a:r>
                        <a:rPr lang="en-US" sz="500" b="0" u="none" strike="noStrike" baseline="0" dirty="0">
                          <a:effectLst/>
                          <a:latin typeface="Ubuntu"/>
                        </a:rPr>
                        <a:t> (NOTA)</a:t>
                      </a:r>
                      <a:endParaRPr lang="en-US" sz="500" b="0" i="0" u="none" strike="noStrike" dirty="0">
                        <a:solidFill>
                          <a:srgbClr val="000000"/>
                        </a:solidFill>
                        <a:effectLst/>
                        <a:latin typeface="Ubuntu"/>
                      </a:endParaRPr>
                    </a:p>
                  </a:txBody>
                  <a:tcPr marL="14000" marR="742" marT="742" marB="0" anchor="ctr"/>
                </a:tc>
                <a:tc>
                  <a:txBody>
                    <a:bodyPr/>
                    <a:lstStyle/>
                    <a:p>
                      <a:pPr algn="ctr" fontAlgn="b"/>
                      <a:r>
                        <a:rPr lang="en-US" sz="600" u="none" strike="noStrike" dirty="0">
                          <a:effectLst/>
                          <a:latin typeface="Ubuntu"/>
                        </a:rPr>
                        <a:t>AB09</a:t>
                      </a:r>
                      <a:endParaRPr lang="en-US" sz="600" b="1"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u="none" strike="noStrike" dirty="0">
                          <a:effectLst/>
                          <a:latin typeface="Ubuntu"/>
                        </a:rPr>
                        <a:t>Wales, AK</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extLst>
                  <a:ext uri="{0D108BD9-81ED-4DB2-BD59-A6C34878D82A}">
                    <a16:rowId xmlns:a16="http://schemas.microsoft.com/office/drawing/2014/main" val="2697738979"/>
                  </a:ext>
                </a:extLst>
              </a:tr>
              <a:tr h="101684">
                <a:tc vMerge="1">
                  <a:txBody>
                    <a:bodyPr/>
                    <a:lstStyle/>
                    <a:p>
                      <a:endParaRPr lang="en-US" dirty="0"/>
                    </a:p>
                  </a:txBody>
                  <a:tcPr marL="9525" marR="9525" marT="9525" marB="0" anchor="b"/>
                </a:tc>
                <a:tc>
                  <a:txBody>
                    <a:bodyPr/>
                    <a:lstStyle/>
                    <a:p>
                      <a:pPr algn="ctr" fontAlgn="b"/>
                      <a:r>
                        <a:rPr lang="en-US" sz="600" b="0" u="none" strike="noStrike" dirty="0">
                          <a:effectLst/>
                          <a:latin typeface="Ubuntu"/>
                        </a:rPr>
                        <a:t>AB51</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Petersburg, AK</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extLst>
                  <a:ext uri="{0D108BD9-81ED-4DB2-BD59-A6C34878D82A}">
                    <a16:rowId xmlns:a16="http://schemas.microsoft.com/office/drawing/2014/main" val="628045016"/>
                  </a:ext>
                </a:extLst>
              </a:tr>
              <a:tr h="101684">
                <a:tc vMerge="1">
                  <a:txBody>
                    <a:bodyPr/>
                    <a:lstStyle/>
                    <a:p>
                      <a:endParaRPr lang="en-US" dirty="0"/>
                    </a:p>
                  </a:txBody>
                  <a:tcPr marL="9525" marR="9525" marT="9525" marB="0" anchor="b"/>
                </a:tc>
                <a:tc>
                  <a:txBody>
                    <a:bodyPr/>
                    <a:lstStyle/>
                    <a:p>
                      <a:pPr algn="ctr" fontAlgn="b"/>
                      <a:r>
                        <a:rPr lang="en-US" sz="600" b="0" u="none" strike="noStrike" dirty="0">
                          <a:effectLst/>
                          <a:latin typeface="Ubuntu"/>
                        </a:rPr>
                        <a:t>ATQK</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Atqasuk, AK</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extLst>
                  <a:ext uri="{0D108BD9-81ED-4DB2-BD59-A6C34878D82A}">
                    <a16:rowId xmlns:a16="http://schemas.microsoft.com/office/drawing/2014/main" val="921717765"/>
                  </a:ext>
                </a:extLst>
              </a:tr>
              <a:tr h="101684">
                <a:tc vMerge="1">
                  <a:txBody>
                    <a:bodyPr/>
                    <a:lstStyle/>
                    <a:p>
                      <a:endParaRPr lang="en-US" dirty="0"/>
                    </a:p>
                  </a:txBody>
                  <a:tcPr marL="9525" marR="9525" marT="9525" marB="0" anchor="b"/>
                </a:tc>
                <a:tc>
                  <a:txBody>
                    <a:bodyPr/>
                    <a:lstStyle/>
                    <a:p>
                      <a:pPr algn="ctr" fontAlgn="b"/>
                      <a:r>
                        <a:rPr lang="en-US" sz="600" b="0" u="none" strike="noStrike" dirty="0">
                          <a:effectLst/>
                          <a:latin typeface="Ubuntu"/>
                        </a:rPr>
                        <a:t>P043</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New Castle, WY</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extLst>
                  <a:ext uri="{0D108BD9-81ED-4DB2-BD59-A6C34878D82A}">
                    <a16:rowId xmlns:a16="http://schemas.microsoft.com/office/drawing/2014/main" val="1334180393"/>
                  </a:ext>
                </a:extLst>
              </a:tr>
              <a:tr h="101684">
                <a:tc vMerge="1">
                  <a:txBody>
                    <a:bodyPr/>
                    <a:lstStyle/>
                    <a:p>
                      <a:endParaRPr lang="en-US" dirty="0"/>
                    </a:p>
                  </a:txBody>
                  <a:tcPr marL="9525" marR="9525" marT="9525" marB="0" anchor="b"/>
                </a:tc>
                <a:tc>
                  <a:txBody>
                    <a:bodyPr/>
                    <a:lstStyle/>
                    <a:p>
                      <a:pPr algn="ctr" fontAlgn="b"/>
                      <a:r>
                        <a:rPr lang="en-US" sz="600" u="none" strike="noStrike" dirty="0">
                          <a:effectLst/>
                          <a:latin typeface="Ubuntu"/>
                        </a:rPr>
                        <a:t>P777</a:t>
                      </a:r>
                      <a:endParaRPr lang="en-US" sz="600" b="1"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u="none" strike="noStrike" dirty="0">
                          <a:effectLst/>
                          <a:latin typeface="Ubuntu"/>
                        </a:rPr>
                        <a:t>Dennard, AR</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extLst>
                  <a:ext uri="{0D108BD9-81ED-4DB2-BD59-A6C34878D82A}">
                    <a16:rowId xmlns:a16="http://schemas.microsoft.com/office/drawing/2014/main" val="1311199723"/>
                  </a:ext>
                </a:extLst>
              </a:tr>
              <a:tr h="288223">
                <a:tc vMerge="1">
                  <a:txBody>
                    <a:bodyPr/>
                    <a:lstStyle/>
                    <a:p>
                      <a:endParaRPr lang="en-US" dirty="0"/>
                    </a:p>
                  </a:txBody>
                  <a:tcPr marL="9525" marR="9525" marT="9525" marB="0" anchor="b"/>
                </a:tc>
                <a:tc>
                  <a:txBody>
                    <a:bodyPr/>
                    <a:lstStyle/>
                    <a:p>
                      <a:pPr algn="ctr" fontAlgn="b"/>
                      <a:r>
                        <a:rPr lang="en-US" sz="600" b="0" u="none" strike="noStrike" dirty="0">
                          <a:effectLst/>
                          <a:latin typeface="Ubuntu"/>
                        </a:rPr>
                        <a:t>P804</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The Rock, GA</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extLst>
                  <a:ext uri="{0D108BD9-81ED-4DB2-BD59-A6C34878D82A}">
                    <a16:rowId xmlns:a16="http://schemas.microsoft.com/office/drawing/2014/main" val="2648865200"/>
                  </a:ext>
                </a:extLst>
              </a:tr>
              <a:tr h="104617">
                <a:tc rowSpan="2">
                  <a:txBody>
                    <a:bodyPr/>
                    <a:lstStyle/>
                    <a:p>
                      <a:pPr algn="l" fontAlgn="b"/>
                      <a:r>
                        <a:rPr lang="en-US" sz="600" b="0" i="0" u="none" strike="noStrike" dirty="0">
                          <a:solidFill>
                            <a:schemeClr val="bg1"/>
                          </a:solidFill>
                          <a:effectLst/>
                          <a:latin typeface="Ubuntu"/>
                        </a:rPr>
                        <a:t>NSF</a:t>
                      </a:r>
                      <a:r>
                        <a:rPr lang="en-US" sz="600" b="0" i="0" u="none" strike="noStrike" baseline="0" dirty="0">
                          <a:solidFill>
                            <a:schemeClr val="bg1"/>
                          </a:solidFill>
                          <a:effectLst/>
                          <a:latin typeface="Ubuntu"/>
                        </a:rPr>
                        <a:t> Existing Sites</a:t>
                      </a:r>
                    </a:p>
                    <a:p>
                      <a:pPr algn="l" fontAlgn="b"/>
                      <a:r>
                        <a:rPr lang="en-US" sz="500" b="0" i="0" u="none" strike="noStrike" baseline="0" dirty="0">
                          <a:solidFill>
                            <a:schemeClr val="bg1"/>
                          </a:solidFill>
                          <a:effectLst/>
                          <a:latin typeface="Ubuntu"/>
                        </a:rPr>
                        <a:t>Program: COCONet</a:t>
                      </a:r>
                      <a:endParaRPr lang="en-US" sz="500" b="0" i="0" u="none" strike="noStrike" dirty="0">
                        <a:solidFill>
                          <a:schemeClr val="bg1"/>
                        </a:solidFill>
                        <a:effectLst/>
                        <a:latin typeface="Ubuntu"/>
                      </a:endParaRPr>
                    </a:p>
                  </a:txBody>
                  <a:tcPr marL="14000" marR="742" marT="742" marB="0" anchor="ctr"/>
                </a:tc>
                <a:tc>
                  <a:txBody>
                    <a:bodyPr/>
                    <a:lstStyle/>
                    <a:p>
                      <a:pPr algn="ctr" fontAlgn="b"/>
                      <a:r>
                        <a:rPr lang="en-US" sz="600" b="0" i="0" u="none" strike="noStrike" dirty="0">
                          <a:solidFill>
                            <a:srgbClr val="000000"/>
                          </a:solidFill>
                          <a:effectLst/>
                          <a:latin typeface="Ubuntu"/>
                        </a:rPr>
                        <a:t>CN11</a:t>
                      </a:r>
                    </a:p>
                  </a:txBody>
                  <a:tcPr marL="14000" marR="742" marT="742" marB="0" anchor="ctr">
                    <a:solidFill>
                      <a:schemeClr val="accent5">
                        <a:lumMod val="60000"/>
                        <a:lumOff val="40000"/>
                      </a:schemeClr>
                    </a:solidFill>
                  </a:tcPr>
                </a:tc>
                <a:tc>
                  <a:txBody>
                    <a:bodyPr/>
                    <a:lstStyle/>
                    <a:p>
                      <a:pPr algn="l" fontAlgn="b"/>
                      <a:r>
                        <a:rPr lang="en-US" sz="600" b="0" i="0" u="none" strike="noStrike" dirty="0">
                          <a:solidFill>
                            <a:srgbClr val="000000"/>
                          </a:solidFill>
                          <a:effectLst/>
                          <a:latin typeface="Ubuntu"/>
                        </a:rPr>
                        <a:t>Pedro Cay, Jamaica</a:t>
                      </a:r>
                    </a:p>
                  </a:txBody>
                  <a:tcPr marL="14000" marR="742" marT="742" marB="0" anchor="ctr">
                    <a:solidFill>
                      <a:schemeClr val="accent5">
                        <a:lumMod val="60000"/>
                        <a:lumOff val="40000"/>
                      </a:schemeClr>
                    </a:solidFill>
                  </a:tcPr>
                </a:tc>
                <a:tc>
                  <a:txBody>
                    <a:bodyPr/>
                    <a:lstStyle/>
                    <a:p>
                      <a:pPr algn="ctr" fontAlgn="b"/>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extLst>
                  <a:ext uri="{0D108BD9-81ED-4DB2-BD59-A6C34878D82A}">
                    <a16:rowId xmlns:a16="http://schemas.microsoft.com/office/drawing/2014/main" val="414937155"/>
                  </a:ext>
                </a:extLst>
              </a:tr>
              <a:tr h="194728">
                <a:tc vMerge="1">
                  <a:txBody>
                    <a:bodyPr/>
                    <a:lstStyle/>
                    <a:p>
                      <a:pPr algn="l" fontAlgn="b"/>
                      <a:endParaRPr lang="en-US" sz="2200" b="1" i="0" u="none" strike="noStrike" dirty="0">
                        <a:solidFill>
                          <a:srgbClr val="000000"/>
                        </a:solidFill>
                        <a:effectLst/>
                        <a:latin typeface="Ubuntu"/>
                      </a:endParaRPr>
                    </a:p>
                  </a:txBody>
                  <a:tcPr marL="64886" marR="3435" marT="3435" marB="0" anchor="ctr"/>
                </a:tc>
                <a:tc>
                  <a:txBody>
                    <a:bodyPr/>
                    <a:lstStyle/>
                    <a:p>
                      <a:pPr algn="ctr" fontAlgn="b"/>
                      <a:r>
                        <a:rPr lang="en-US" sz="600" b="0" i="0" u="none" strike="noStrike" dirty="0">
                          <a:solidFill>
                            <a:srgbClr val="000000"/>
                          </a:solidFill>
                          <a:effectLst/>
                          <a:latin typeface="Ubuntu"/>
                        </a:rPr>
                        <a:t>SAN0</a:t>
                      </a:r>
                    </a:p>
                  </a:txBody>
                  <a:tcPr marL="14000" marR="742" marT="742" marB="0" anchor="ctr">
                    <a:solidFill>
                      <a:schemeClr val="accent5">
                        <a:lumMod val="60000"/>
                        <a:lumOff val="40000"/>
                      </a:schemeClr>
                    </a:solidFill>
                  </a:tcPr>
                </a:tc>
                <a:tc>
                  <a:txBody>
                    <a:bodyPr/>
                    <a:lstStyle/>
                    <a:p>
                      <a:pPr algn="l" fontAlgn="b"/>
                      <a:r>
                        <a:rPr lang="en-US" sz="600" b="0" i="0" u="none" strike="noStrike" dirty="0">
                          <a:solidFill>
                            <a:srgbClr val="000000"/>
                          </a:solidFill>
                          <a:effectLst/>
                          <a:latin typeface="Ubuntu"/>
                        </a:rPr>
                        <a:t>San Andres Island, Colombia</a:t>
                      </a:r>
                    </a:p>
                  </a:txBody>
                  <a:tcPr marL="14000" marR="742" marT="742" marB="0" anchor="ctr">
                    <a:solidFill>
                      <a:schemeClr val="accent5">
                        <a:lumMod val="60000"/>
                        <a:lumOff val="40000"/>
                      </a:schemeClr>
                    </a:solidFill>
                  </a:tcPr>
                </a:tc>
                <a:tc>
                  <a:txBody>
                    <a:bodyPr/>
                    <a:lstStyle/>
                    <a:p>
                      <a:pPr algn="ctr" fontAlgn="b"/>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extLst>
                  <a:ext uri="{0D108BD9-81ED-4DB2-BD59-A6C34878D82A}">
                    <a16:rowId xmlns:a16="http://schemas.microsoft.com/office/drawing/2014/main" val="358485333"/>
                  </a:ext>
                </a:extLst>
              </a:tr>
              <a:tr h="101684">
                <a:tc rowSpan="11">
                  <a:txBody>
                    <a:bodyPr/>
                    <a:lstStyle/>
                    <a:p>
                      <a:pPr algn="l" fontAlgn="b"/>
                      <a:r>
                        <a:rPr lang="en-US" sz="600" b="0" u="none" strike="noStrike" dirty="0">
                          <a:effectLst/>
                          <a:latin typeface="Ubuntu"/>
                        </a:rPr>
                        <a:t>National Aeronautics</a:t>
                      </a:r>
                      <a:r>
                        <a:rPr lang="en-US" sz="600" b="0" u="none" strike="noStrike" baseline="0" dirty="0">
                          <a:effectLst/>
                          <a:latin typeface="Ubuntu"/>
                        </a:rPr>
                        <a:t> and Space Administration (NASA)</a:t>
                      </a:r>
                      <a:r>
                        <a:rPr lang="en-US" sz="600" b="0" u="none" strike="noStrike" dirty="0">
                          <a:effectLst/>
                          <a:latin typeface="Ubuntu"/>
                        </a:rPr>
                        <a:t> </a:t>
                      </a:r>
                    </a:p>
                    <a:p>
                      <a:pPr algn="l" fontAlgn="b"/>
                      <a:endParaRPr lang="en-US" sz="600" b="0" u="none" strike="noStrike" dirty="0">
                        <a:effectLst/>
                        <a:latin typeface="Ubuntu"/>
                      </a:endParaRPr>
                    </a:p>
                    <a:p>
                      <a:pPr algn="l" fontAlgn="b"/>
                      <a:r>
                        <a:rPr lang="en-US" sz="600" b="0" u="none" strike="noStrike" dirty="0">
                          <a:effectLst/>
                          <a:latin typeface="Ubuntu"/>
                        </a:rPr>
                        <a:t>Existing Sites</a:t>
                      </a:r>
                    </a:p>
                    <a:p>
                      <a:pPr algn="l" fontAlgn="b"/>
                      <a:r>
                        <a:rPr lang="en-US" sz="600" b="0" u="none" strike="noStrike" baseline="0" dirty="0">
                          <a:effectLst/>
                          <a:latin typeface="Ubuntu"/>
                        </a:rPr>
                        <a:t/>
                      </a:r>
                      <a:br>
                        <a:rPr lang="en-US" sz="600" b="0" u="none" strike="noStrike" baseline="0" dirty="0">
                          <a:effectLst/>
                          <a:latin typeface="Ubuntu"/>
                        </a:rPr>
                      </a:br>
                      <a:r>
                        <a:rPr lang="en-US" sz="500" b="0" u="none" strike="noStrike" baseline="0" dirty="0">
                          <a:effectLst/>
                          <a:latin typeface="Ubuntu"/>
                        </a:rPr>
                        <a:t>Program: </a:t>
                      </a:r>
                      <a:br>
                        <a:rPr lang="en-US" sz="500" b="0" u="none" strike="noStrike" baseline="0" dirty="0">
                          <a:effectLst/>
                          <a:latin typeface="Ubuntu"/>
                        </a:rPr>
                      </a:br>
                      <a:r>
                        <a:rPr lang="en-US" sz="500" b="0" u="none" strike="noStrike" baseline="0" dirty="0">
                          <a:effectLst/>
                          <a:latin typeface="Ubuntu"/>
                        </a:rPr>
                        <a:t>Global GNSS Network (GGN)</a:t>
                      </a:r>
                      <a:endParaRPr lang="en-US" sz="500" b="0" i="0" u="none" strike="noStrike" dirty="0">
                        <a:solidFill>
                          <a:srgbClr val="000000"/>
                        </a:solidFill>
                        <a:effectLst/>
                        <a:latin typeface="Ubuntu"/>
                      </a:endParaRPr>
                    </a:p>
                  </a:txBody>
                  <a:tcPr marL="14000" marR="742" marT="742" marB="0" anchor="ctr"/>
                </a:tc>
                <a:tc>
                  <a:txBody>
                    <a:bodyPr/>
                    <a:lstStyle/>
                    <a:p>
                      <a:pPr algn="ctr" fontAlgn="b"/>
                      <a:r>
                        <a:rPr lang="en-US" sz="600" b="0" u="none" strike="noStrike" dirty="0">
                          <a:effectLst/>
                          <a:latin typeface="Ubuntu"/>
                        </a:rPr>
                        <a:t>BREW</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Brewster, WA</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ITRF</a:t>
                      </a:r>
                    </a:p>
                  </a:txBody>
                  <a:tcPr marL="14000" marR="742" marT="742" marB="0" anchor="ctr">
                    <a:solidFill>
                      <a:schemeClr val="accent5">
                        <a:lumMod val="60000"/>
                        <a:lumOff val="40000"/>
                      </a:schemeClr>
                    </a:solidFill>
                  </a:tcPr>
                </a:tc>
                <a:extLst>
                  <a:ext uri="{0D108BD9-81ED-4DB2-BD59-A6C34878D82A}">
                    <a16:rowId xmlns:a16="http://schemas.microsoft.com/office/drawing/2014/main" val="4198906154"/>
                  </a:ext>
                </a:extLst>
              </a:tr>
              <a:tr h="101684">
                <a:tc vMerge="1">
                  <a:txBody>
                    <a:bodyPr/>
                    <a:lstStyle/>
                    <a:p>
                      <a:endParaRPr lang="en-US"/>
                    </a:p>
                  </a:txBody>
                  <a:tcPr/>
                </a:tc>
                <a:tc>
                  <a:txBody>
                    <a:bodyPr/>
                    <a:lstStyle/>
                    <a:p>
                      <a:pPr algn="ctr" fontAlgn="b"/>
                      <a:r>
                        <a:rPr lang="en-US" sz="600" b="0" u="none" strike="noStrike" dirty="0">
                          <a:effectLst/>
                          <a:latin typeface="Ubuntu"/>
                        </a:rPr>
                        <a:t>CRO1</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St. Croix, VI</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ITRF</a:t>
                      </a:r>
                    </a:p>
                  </a:txBody>
                  <a:tcPr marL="14000" marR="742" marT="742" marB="0" anchor="ctr">
                    <a:solidFill>
                      <a:schemeClr val="accent5">
                        <a:lumMod val="60000"/>
                        <a:lumOff val="40000"/>
                      </a:schemeClr>
                    </a:solidFill>
                  </a:tcPr>
                </a:tc>
                <a:extLst>
                  <a:ext uri="{0D108BD9-81ED-4DB2-BD59-A6C34878D82A}">
                    <a16:rowId xmlns:a16="http://schemas.microsoft.com/office/drawing/2014/main" val="1454464863"/>
                  </a:ext>
                </a:extLst>
              </a:tr>
              <a:tr h="101684">
                <a:tc vMerge="1">
                  <a:txBody>
                    <a:bodyPr/>
                    <a:lstStyle/>
                    <a:p>
                      <a:endParaRPr lang="en-US" dirty="0"/>
                    </a:p>
                  </a:txBody>
                  <a:tcPr marL="9525" marR="9525" marT="9525" marB="0" anchor="b"/>
                </a:tc>
                <a:tc>
                  <a:txBody>
                    <a:bodyPr/>
                    <a:lstStyle/>
                    <a:p>
                      <a:pPr algn="ctr" fontAlgn="b"/>
                      <a:r>
                        <a:rPr lang="en-US" sz="600" b="0" u="none" strike="noStrike" dirty="0">
                          <a:effectLst/>
                          <a:latin typeface="Ubuntu"/>
                        </a:rPr>
                        <a:t>FAIR/GCGO</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Fairbanks, AK</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IGS</a:t>
                      </a:r>
                    </a:p>
                  </a:txBody>
                  <a:tcPr marL="14000" marR="742" marT="742" marB="0" anchor="ctr">
                    <a:solidFill>
                      <a:schemeClr val="accent5">
                        <a:lumMod val="60000"/>
                        <a:lumOff val="40000"/>
                      </a:schemeClr>
                    </a:solidFill>
                  </a:tcPr>
                </a:tc>
                <a:extLst>
                  <a:ext uri="{0D108BD9-81ED-4DB2-BD59-A6C34878D82A}">
                    <a16:rowId xmlns:a16="http://schemas.microsoft.com/office/drawing/2014/main" val="141648429"/>
                  </a:ext>
                </a:extLst>
              </a:tr>
              <a:tr h="202645">
                <a:tc vMerge="1">
                  <a:txBody>
                    <a:bodyPr/>
                    <a:lstStyle/>
                    <a:p>
                      <a:endParaRPr lang="en-US" dirty="0"/>
                    </a:p>
                  </a:txBody>
                  <a:tcPr marL="9525" marR="9525" marT="9525" marB="0" anchor="b"/>
                </a:tc>
                <a:tc>
                  <a:txBody>
                    <a:bodyPr/>
                    <a:lstStyle/>
                    <a:p>
                      <a:pPr algn="ctr" fontAlgn="b"/>
                      <a:r>
                        <a:rPr lang="en-US" sz="600" b="0" i="0" u="none" strike="noStrike" dirty="0">
                          <a:solidFill>
                            <a:srgbClr val="000000"/>
                          </a:solidFill>
                          <a:effectLst/>
                          <a:latin typeface="Ubuntu"/>
                        </a:rPr>
                        <a:t>GODE</a:t>
                      </a: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Greenbelt, MD</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marL="0" marR="0" lvl="0" indent="0" algn="ctr" defTabSz="5604246"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Ubuntu"/>
                          <a:ea typeface="+mn-ea"/>
                          <a:cs typeface="+mn-cs"/>
                        </a:rPr>
                        <a:t>IGS/ITRF</a:t>
                      </a:r>
                    </a:p>
                  </a:txBody>
                  <a:tcPr marL="14000" marR="742" marT="742" marB="0" anchor="ctr">
                    <a:solidFill>
                      <a:schemeClr val="accent5">
                        <a:lumMod val="60000"/>
                        <a:lumOff val="40000"/>
                      </a:schemeClr>
                    </a:solidFill>
                  </a:tcPr>
                </a:tc>
                <a:extLst>
                  <a:ext uri="{0D108BD9-81ED-4DB2-BD59-A6C34878D82A}">
                    <a16:rowId xmlns:a16="http://schemas.microsoft.com/office/drawing/2014/main" val="1690749984"/>
                  </a:ext>
                </a:extLst>
              </a:tr>
              <a:tr h="202645">
                <a:tc vMerge="1">
                  <a:txBody>
                    <a:bodyPr/>
                    <a:lstStyle/>
                    <a:p>
                      <a:endParaRPr lang="en-US" dirty="0"/>
                    </a:p>
                  </a:txBody>
                  <a:tcPr marL="9525" marR="9525" marT="9525" marB="0" anchor="b"/>
                </a:tc>
                <a:tc>
                  <a:txBody>
                    <a:bodyPr/>
                    <a:lstStyle/>
                    <a:p>
                      <a:pPr algn="ctr" fontAlgn="b"/>
                      <a:r>
                        <a:rPr lang="en-US" sz="600" b="0" u="none" strike="noStrike" dirty="0">
                          <a:effectLst/>
                          <a:latin typeface="Ubuntu"/>
                        </a:rPr>
                        <a:t>GUAM</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i="0" u="none" strike="noStrike" dirty="0">
                          <a:solidFill>
                            <a:schemeClr val="dk1"/>
                          </a:solidFill>
                          <a:effectLst/>
                          <a:latin typeface="Ubuntu"/>
                        </a:rPr>
                        <a:t>Dededo,</a:t>
                      </a:r>
                      <a:r>
                        <a:rPr lang="en-US" sz="600" b="0" i="0" u="none" strike="noStrike" baseline="0" dirty="0">
                          <a:solidFill>
                            <a:schemeClr val="dk1"/>
                          </a:solidFill>
                          <a:effectLst/>
                          <a:latin typeface="Ubuntu"/>
                        </a:rPr>
                        <a:t> Guam</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IGS</a:t>
                      </a:r>
                    </a:p>
                  </a:txBody>
                  <a:tcPr marL="14000" marR="742" marT="742" marB="0" anchor="ctr">
                    <a:solidFill>
                      <a:schemeClr val="accent5">
                        <a:lumMod val="60000"/>
                        <a:lumOff val="40000"/>
                      </a:schemeClr>
                    </a:solidFill>
                  </a:tcPr>
                </a:tc>
                <a:extLst>
                  <a:ext uri="{0D108BD9-81ED-4DB2-BD59-A6C34878D82A}">
                    <a16:rowId xmlns:a16="http://schemas.microsoft.com/office/drawing/2014/main" val="1241875234"/>
                  </a:ext>
                </a:extLst>
              </a:tr>
              <a:tr h="101684">
                <a:tc vMerge="1">
                  <a:txBody>
                    <a:bodyPr/>
                    <a:lstStyle/>
                    <a:p>
                      <a:endParaRPr lang="en-US" dirty="0"/>
                    </a:p>
                  </a:txBody>
                  <a:tcPr marL="9525" marR="9525" marT="9525" marB="0" anchor="b"/>
                </a:tc>
                <a:tc>
                  <a:txBody>
                    <a:bodyPr/>
                    <a:lstStyle/>
                    <a:p>
                      <a:pPr algn="ctr" fontAlgn="b"/>
                      <a:r>
                        <a:rPr lang="en-US" sz="600" b="0" u="none" strike="noStrike" dirty="0">
                          <a:effectLst/>
                          <a:latin typeface="Ubuntu"/>
                        </a:rPr>
                        <a:t>HAL1</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Haleakala, HI</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marL="0" marR="0" lvl="0" indent="0" algn="ctr" defTabSz="5604246"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Ubuntu"/>
                          <a:ea typeface="+mn-ea"/>
                          <a:cs typeface="+mn-cs"/>
                        </a:rPr>
                        <a:t>IGS/ITRF</a:t>
                      </a:r>
                    </a:p>
                  </a:txBody>
                  <a:tcPr marL="14000" marR="742" marT="742" marB="0" anchor="ctr">
                    <a:solidFill>
                      <a:schemeClr val="accent5">
                        <a:lumMod val="60000"/>
                        <a:lumOff val="40000"/>
                      </a:schemeClr>
                    </a:solidFill>
                  </a:tcPr>
                </a:tc>
                <a:extLst>
                  <a:ext uri="{0D108BD9-81ED-4DB2-BD59-A6C34878D82A}">
                    <a16:rowId xmlns:a16="http://schemas.microsoft.com/office/drawing/2014/main" val="2838303727"/>
                  </a:ext>
                </a:extLst>
              </a:tr>
              <a:tr h="101684">
                <a:tc vMerge="1">
                  <a:txBody>
                    <a:bodyPr/>
                    <a:lstStyle/>
                    <a:p>
                      <a:endParaRPr lang="en-US" dirty="0"/>
                    </a:p>
                  </a:txBody>
                  <a:tcPr marL="9525" marR="9525" marT="9525" marB="0" anchor="b"/>
                </a:tc>
                <a:tc>
                  <a:txBody>
                    <a:bodyPr/>
                    <a:lstStyle/>
                    <a:p>
                      <a:pPr algn="ctr" fontAlgn="b"/>
                      <a:r>
                        <a:rPr lang="en-US" sz="600" b="0" u="none" strike="noStrike" dirty="0">
                          <a:effectLst/>
                          <a:latin typeface="Ubuntu"/>
                        </a:rPr>
                        <a:t>KOKB</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Kauai, HI</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marL="0" marR="0" lvl="0" indent="0" algn="ctr" defTabSz="5604246"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Ubuntu"/>
                          <a:ea typeface="+mn-ea"/>
                          <a:cs typeface="+mn-cs"/>
                        </a:rPr>
                        <a:t>IGS/ITRF</a:t>
                      </a:r>
                    </a:p>
                  </a:txBody>
                  <a:tcPr marL="14000" marR="742" marT="742" marB="0" anchor="ctr">
                    <a:solidFill>
                      <a:schemeClr val="accent5">
                        <a:lumMod val="60000"/>
                        <a:lumOff val="40000"/>
                      </a:schemeClr>
                    </a:solidFill>
                  </a:tcPr>
                </a:tc>
                <a:extLst>
                  <a:ext uri="{0D108BD9-81ED-4DB2-BD59-A6C34878D82A}">
                    <a16:rowId xmlns:a16="http://schemas.microsoft.com/office/drawing/2014/main" val="2989880920"/>
                  </a:ext>
                </a:extLst>
              </a:tr>
              <a:tr h="194728">
                <a:tc vMerge="1">
                  <a:txBody>
                    <a:bodyPr/>
                    <a:lstStyle/>
                    <a:p>
                      <a:endParaRPr lang="en-US"/>
                    </a:p>
                  </a:txBody>
                  <a:tcPr/>
                </a:tc>
                <a:tc>
                  <a:txBody>
                    <a:bodyPr/>
                    <a:lstStyle/>
                    <a:p>
                      <a:pPr algn="ctr" fontAlgn="b"/>
                      <a:r>
                        <a:rPr lang="en-US" sz="600" b="0" u="none" strike="noStrike" dirty="0">
                          <a:effectLst/>
                          <a:latin typeface="Ubuntu"/>
                        </a:rPr>
                        <a:t>MDO1</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McDonald Observatory, TX</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ITRF</a:t>
                      </a:r>
                    </a:p>
                  </a:txBody>
                  <a:tcPr marL="14000" marR="742" marT="742" marB="0" anchor="ctr">
                    <a:solidFill>
                      <a:schemeClr val="accent5">
                        <a:lumMod val="60000"/>
                        <a:lumOff val="40000"/>
                      </a:schemeClr>
                    </a:solidFill>
                  </a:tcPr>
                </a:tc>
                <a:extLst>
                  <a:ext uri="{0D108BD9-81ED-4DB2-BD59-A6C34878D82A}">
                    <a16:rowId xmlns:a16="http://schemas.microsoft.com/office/drawing/2014/main" val="1417816651"/>
                  </a:ext>
                </a:extLst>
              </a:tr>
              <a:tr h="101684">
                <a:tc vMerge="1">
                  <a:txBody>
                    <a:bodyPr/>
                    <a:lstStyle/>
                    <a:p>
                      <a:endParaRPr lang="en-US"/>
                    </a:p>
                  </a:txBody>
                  <a:tcPr/>
                </a:tc>
                <a:tc>
                  <a:txBody>
                    <a:bodyPr/>
                    <a:lstStyle/>
                    <a:p>
                      <a:pPr algn="ctr" fontAlgn="b"/>
                      <a:r>
                        <a:rPr lang="en-US" sz="600" b="0" u="none" strike="noStrike" dirty="0">
                          <a:effectLst/>
                          <a:latin typeface="Ubuntu"/>
                        </a:rPr>
                        <a:t>MKEA</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Mauna Kea, HI</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marL="0" marR="0" lvl="0" indent="0" algn="ctr" defTabSz="5604246"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Ubuntu"/>
                          <a:ea typeface="+mn-ea"/>
                          <a:cs typeface="+mn-cs"/>
                        </a:rPr>
                        <a:t>IGS/ITRF</a:t>
                      </a:r>
                    </a:p>
                  </a:txBody>
                  <a:tcPr marL="14000" marR="742" marT="742" marB="0" anchor="ctr">
                    <a:solidFill>
                      <a:schemeClr val="accent5">
                        <a:lumMod val="60000"/>
                        <a:lumOff val="40000"/>
                      </a:schemeClr>
                    </a:solidFill>
                  </a:tcPr>
                </a:tc>
                <a:extLst>
                  <a:ext uri="{0D108BD9-81ED-4DB2-BD59-A6C34878D82A}">
                    <a16:rowId xmlns:a16="http://schemas.microsoft.com/office/drawing/2014/main" val="1718354838"/>
                  </a:ext>
                </a:extLst>
              </a:tr>
              <a:tr h="101684">
                <a:tc vMerge="1">
                  <a:txBody>
                    <a:bodyPr/>
                    <a:lstStyle/>
                    <a:p>
                      <a:pPr algn="l" fontAlgn="b"/>
                      <a:endParaRPr lang="en-US" sz="2400" b="1" i="0" u="none" strike="noStrike" dirty="0">
                        <a:solidFill>
                          <a:srgbClr val="000000"/>
                        </a:solidFill>
                        <a:effectLst/>
                        <a:latin typeface="Ubuntu"/>
                      </a:endParaRPr>
                    </a:p>
                  </a:txBody>
                  <a:tcPr marL="162000" marR="8573" marT="8573" marB="0" anchor="ctr"/>
                </a:tc>
                <a:tc>
                  <a:txBody>
                    <a:bodyPr/>
                    <a:lstStyle/>
                    <a:p>
                      <a:pPr algn="ctr" fontAlgn="b"/>
                      <a:r>
                        <a:rPr lang="en-US" sz="600" b="0" i="0" u="none" strike="noStrike" dirty="0">
                          <a:solidFill>
                            <a:srgbClr val="000000"/>
                          </a:solidFill>
                          <a:effectLst/>
                          <a:latin typeface="Ubuntu"/>
                        </a:rPr>
                        <a:t>TBD</a:t>
                      </a: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TBD California location </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marL="0" marR="0" lvl="0" indent="0" algn="ctr" defTabSz="5604246"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Ubuntu"/>
                          <a:ea typeface="+mn-ea"/>
                          <a:cs typeface="+mn-cs"/>
                        </a:rPr>
                        <a:t>TBD</a:t>
                      </a:r>
                    </a:p>
                  </a:txBody>
                  <a:tcPr marL="14000" marR="742" marT="742" marB="0" anchor="ctr">
                    <a:solidFill>
                      <a:schemeClr val="accent5">
                        <a:lumMod val="60000"/>
                        <a:lumOff val="40000"/>
                      </a:schemeClr>
                    </a:solidFill>
                  </a:tcPr>
                </a:tc>
                <a:extLst>
                  <a:ext uri="{0D108BD9-81ED-4DB2-BD59-A6C34878D82A}">
                    <a16:rowId xmlns:a16="http://schemas.microsoft.com/office/drawing/2014/main" val="1037522304"/>
                  </a:ext>
                </a:extLst>
              </a:tr>
              <a:tr h="101684">
                <a:tc vMerge="1">
                  <a:txBody>
                    <a:bodyPr/>
                    <a:lstStyle/>
                    <a:p>
                      <a:pPr algn="l" fontAlgn="b"/>
                      <a:endParaRPr lang="en-US" sz="2400" b="1" i="0" u="none" strike="noStrike" dirty="0">
                        <a:solidFill>
                          <a:srgbClr val="000000"/>
                        </a:solidFill>
                        <a:effectLst/>
                        <a:latin typeface="Ubuntu"/>
                      </a:endParaRPr>
                    </a:p>
                  </a:txBody>
                  <a:tcPr marL="54102" marR="2864" marT="2864" marB="0" anchor="ctr"/>
                </a:tc>
                <a:tc>
                  <a:txBody>
                    <a:bodyPr/>
                    <a:lstStyle/>
                    <a:p>
                      <a:pPr algn="ctr" fontAlgn="b"/>
                      <a:r>
                        <a:rPr lang="en-US" sz="600" b="0" u="none" strike="noStrike" dirty="0">
                          <a:effectLst/>
                          <a:latin typeface="Ubuntu"/>
                        </a:rPr>
                        <a:t>PIE1</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Pie Town, NM</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marL="0" marR="0" lvl="0" indent="0" algn="ctr" defTabSz="5604246"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Ubuntu"/>
                          <a:ea typeface="+mn-ea"/>
                          <a:cs typeface="+mn-cs"/>
                        </a:rPr>
                        <a:t>IGS/ITRF</a:t>
                      </a:r>
                    </a:p>
                  </a:txBody>
                  <a:tcPr marL="14000" marR="742" marT="742" marB="0" anchor="ctr">
                    <a:solidFill>
                      <a:schemeClr val="accent5">
                        <a:lumMod val="60000"/>
                        <a:lumOff val="40000"/>
                      </a:schemeClr>
                    </a:solidFill>
                  </a:tcPr>
                </a:tc>
                <a:extLst>
                  <a:ext uri="{0D108BD9-81ED-4DB2-BD59-A6C34878D82A}">
                    <a16:rowId xmlns:a16="http://schemas.microsoft.com/office/drawing/2014/main" val="3891947980"/>
                  </a:ext>
                </a:extLst>
              </a:tr>
              <a:tr h="194728">
                <a:tc rowSpan="17">
                  <a:txBody>
                    <a:bodyPr/>
                    <a:lstStyle/>
                    <a:p>
                      <a:pPr algn="l" fontAlgn="b"/>
                      <a:r>
                        <a:rPr lang="en-US" sz="600" b="0" u="none" strike="noStrike" dirty="0">
                          <a:effectLst/>
                          <a:latin typeface="Ubuntu"/>
                        </a:rPr>
                        <a:t>NOAA- National Geodetic Survey (NGS) </a:t>
                      </a:r>
                    </a:p>
                    <a:p>
                      <a:pPr algn="l" fontAlgn="b"/>
                      <a:endParaRPr lang="en-US" sz="600" b="0" u="none" strike="noStrike" dirty="0">
                        <a:effectLst/>
                        <a:latin typeface="Ubuntu"/>
                      </a:endParaRPr>
                    </a:p>
                    <a:p>
                      <a:pPr algn="l" fontAlgn="b"/>
                      <a:r>
                        <a:rPr lang="en-US" sz="600" b="0" u="none" strike="noStrike" dirty="0">
                          <a:effectLst/>
                          <a:latin typeface="Ubuntu"/>
                        </a:rPr>
                        <a:t>Existing</a:t>
                      </a:r>
                      <a:r>
                        <a:rPr lang="en-US" sz="600" b="0" u="none" strike="noStrike" baseline="0" dirty="0">
                          <a:effectLst/>
                          <a:latin typeface="Ubuntu"/>
                        </a:rPr>
                        <a:t> and New Sites</a:t>
                      </a:r>
                    </a:p>
                    <a:p>
                      <a:pPr algn="l" fontAlgn="b"/>
                      <a:endParaRPr lang="en-US" sz="500" b="0" i="0" u="none" strike="noStrike" baseline="0" dirty="0">
                        <a:solidFill>
                          <a:schemeClr val="bg1"/>
                        </a:solidFill>
                        <a:effectLst/>
                        <a:latin typeface="Ubuntu"/>
                      </a:endParaRPr>
                    </a:p>
                    <a:p>
                      <a:pPr algn="l" fontAlgn="b"/>
                      <a:r>
                        <a:rPr lang="en-US" sz="500" b="0" i="0" u="none" strike="noStrike" baseline="0" dirty="0">
                          <a:solidFill>
                            <a:schemeClr val="bg1"/>
                          </a:solidFill>
                          <a:effectLst/>
                          <a:latin typeface="Ubuntu"/>
                        </a:rPr>
                        <a:t>Program: </a:t>
                      </a:r>
                      <a:br>
                        <a:rPr lang="en-US" sz="500" b="0" i="0" u="none" strike="noStrike" baseline="0" dirty="0">
                          <a:solidFill>
                            <a:schemeClr val="bg1"/>
                          </a:solidFill>
                          <a:effectLst/>
                          <a:latin typeface="Ubuntu"/>
                        </a:rPr>
                      </a:br>
                      <a:r>
                        <a:rPr lang="en-US" sz="500" b="0" i="0" u="none" strike="noStrike" baseline="0" dirty="0">
                          <a:solidFill>
                            <a:schemeClr val="bg1"/>
                          </a:solidFill>
                          <a:effectLst/>
                          <a:latin typeface="Ubuntu"/>
                        </a:rPr>
                        <a:t>NOAA CORS Network</a:t>
                      </a:r>
                      <a:endParaRPr lang="en-US" sz="500" b="0" i="0" u="none" strike="noStrike" dirty="0">
                        <a:solidFill>
                          <a:schemeClr val="bg1"/>
                        </a:solidFill>
                        <a:effectLst/>
                        <a:latin typeface="Ubuntu"/>
                      </a:endParaRPr>
                    </a:p>
                  </a:txBody>
                  <a:tcPr marL="14000" marR="742" marT="742" marB="0" anchor="ctr"/>
                </a:tc>
                <a:tc>
                  <a:txBody>
                    <a:bodyPr/>
                    <a:lstStyle/>
                    <a:p>
                      <a:pPr algn="ctr" fontAlgn="b"/>
                      <a:r>
                        <a:rPr lang="en-US" sz="600" b="0" u="none" strike="noStrike" dirty="0">
                          <a:effectLst/>
                          <a:latin typeface="Ubuntu"/>
                        </a:rPr>
                        <a:t>ASPA</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Pago</a:t>
                      </a:r>
                      <a:r>
                        <a:rPr lang="en-US" sz="600" b="0" u="none" strike="noStrike" baseline="0" dirty="0">
                          <a:effectLst/>
                          <a:latin typeface="Ubuntu"/>
                        </a:rPr>
                        <a:t> Pago, </a:t>
                      </a:r>
                      <a:r>
                        <a:rPr lang="en-US" sz="600" b="0" u="none" strike="noStrike" dirty="0">
                          <a:effectLst/>
                          <a:latin typeface="Ubuntu"/>
                        </a:rPr>
                        <a:t>American Samoa</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IGS</a:t>
                      </a:r>
                    </a:p>
                  </a:txBody>
                  <a:tcPr marL="14000" marR="742" marT="742" marB="0" anchor="ctr">
                    <a:solidFill>
                      <a:schemeClr val="accent5">
                        <a:lumMod val="60000"/>
                        <a:lumOff val="40000"/>
                      </a:schemeClr>
                    </a:solidFill>
                  </a:tcPr>
                </a:tc>
                <a:extLst>
                  <a:ext uri="{0D108BD9-81ED-4DB2-BD59-A6C34878D82A}">
                    <a16:rowId xmlns:a16="http://schemas.microsoft.com/office/drawing/2014/main" val="2861410554"/>
                  </a:ext>
                </a:extLst>
              </a:tr>
              <a:tr h="139609">
                <a:tc vMerge="1">
                  <a:txBody>
                    <a:bodyPr/>
                    <a:lstStyle/>
                    <a:p>
                      <a:endParaRPr lang="en-US"/>
                    </a:p>
                  </a:txBody>
                  <a:tcPr/>
                </a:tc>
                <a:tc>
                  <a:txBody>
                    <a:bodyPr/>
                    <a:lstStyle/>
                    <a:p>
                      <a:pPr algn="ctr" fontAlgn="b"/>
                      <a:r>
                        <a:rPr lang="en-US" sz="600" b="0" u="none" strike="noStrike" dirty="0">
                          <a:effectLst/>
                          <a:latin typeface="Ubuntu"/>
                        </a:rPr>
                        <a:t>BRSG</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St. George, Bermuda</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extLst>
                  <a:ext uri="{0D108BD9-81ED-4DB2-BD59-A6C34878D82A}">
                    <a16:rowId xmlns:a16="http://schemas.microsoft.com/office/drawing/2014/main" val="1371821557"/>
                  </a:ext>
                </a:extLst>
              </a:tr>
              <a:tr h="202645">
                <a:tc vMerge="1">
                  <a:txBody>
                    <a:bodyPr/>
                    <a:lstStyle/>
                    <a:p>
                      <a:endParaRPr lang="en-US"/>
                    </a:p>
                  </a:txBody>
                  <a:tcPr/>
                </a:tc>
                <a:tc>
                  <a:txBody>
                    <a:bodyPr/>
                    <a:lstStyle/>
                    <a:p>
                      <a:pPr algn="ctr" fontAlgn="b"/>
                      <a:r>
                        <a:rPr lang="en-US" sz="600" b="0" u="none" strike="noStrike" dirty="0">
                          <a:effectLst/>
                          <a:latin typeface="Ubuntu"/>
                        </a:rPr>
                        <a:t>CNMR</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Saipan, Northern</a:t>
                      </a:r>
                      <a:r>
                        <a:rPr lang="en-US" sz="600" b="0" u="none" strike="noStrike" baseline="0" dirty="0">
                          <a:effectLst/>
                          <a:latin typeface="Ubuntu"/>
                        </a:rPr>
                        <a:t> Mariana Islands</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IGS</a:t>
                      </a:r>
                    </a:p>
                  </a:txBody>
                  <a:tcPr marL="14000" marR="742" marT="742" marB="0" anchor="ctr">
                    <a:solidFill>
                      <a:schemeClr val="accent5">
                        <a:lumMod val="60000"/>
                        <a:lumOff val="40000"/>
                      </a:schemeClr>
                    </a:solidFill>
                  </a:tcPr>
                </a:tc>
                <a:extLst>
                  <a:ext uri="{0D108BD9-81ED-4DB2-BD59-A6C34878D82A}">
                    <a16:rowId xmlns:a16="http://schemas.microsoft.com/office/drawing/2014/main" val="3923513037"/>
                  </a:ext>
                </a:extLst>
              </a:tr>
              <a:tr h="101684">
                <a:tc vMerge="1">
                  <a:txBody>
                    <a:bodyPr/>
                    <a:lstStyle/>
                    <a:p>
                      <a:endParaRPr lang="en-US"/>
                    </a:p>
                  </a:txBody>
                  <a:tcPr/>
                </a:tc>
                <a:tc>
                  <a:txBody>
                    <a:bodyPr/>
                    <a:lstStyle/>
                    <a:p>
                      <a:pPr algn="ctr" fontAlgn="b"/>
                      <a:r>
                        <a:rPr lang="en-US" sz="600" b="0" u="none" strike="noStrike" dirty="0">
                          <a:effectLst/>
                          <a:latin typeface="Ubuntu"/>
                        </a:rPr>
                        <a:t>CORB</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Woodford, VA</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extLst>
                  <a:ext uri="{0D108BD9-81ED-4DB2-BD59-A6C34878D82A}">
                    <a16:rowId xmlns:a16="http://schemas.microsoft.com/office/drawing/2014/main" val="1520346754"/>
                  </a:ext>
                </a:extLst>
              </a:tr>
              <a:tr h="194728">
                <a:tc vMerge="1">
                  <a:txBody>
                    <a:bodyPr/>
                    <a:lstStyle/>
                    <a:p>
                      <a:endParaRPr lang="en-US" dirty="0"/>
                    </a:p>
                  </a:txBody>
                  <a:tcPr marL="9525" marR="9525" marT="9525" marB="0" anchor="b"/>
                </a:tc>
                <a:tc>
                  <a:txBody>
                    <a:bodyPr/>
                    <a:lstStyle/>
                    <a:p>
                      <a:pPr algn="ctr" fontAlgn="b"/>
                      <a:r>
                        <a:rPr lang="en-US" sz="600" b="0" u="none" strike="noStrike" dirty="0">
                          <a:effectLst/>
                          <a:latin typeface="Ubuntu"/>
                        </a:rPr>
                        <a:t>FLF1</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Richmond, FL</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Ubuntu"/>
                        </a:rPr>
                        <a:t>Proposed IGS/ITRF</a:t>
                      </a:r>
                    </a:p>
                  </a:txBody>
                  <a:tcPr marL="14000" marR="742" marT="742" marB="0" anchor="ctr">
                    <a:solidFill>
                      <a:schemeClr val="accent5">
                        <a:lumMod val="60000"/>
                        <a:lumOff val="40000"/>
                      </a:schemeClr>
                    </a:solidFill>
                  </a:tcPr>
                </a:tc>
                <a:extLst>
                  <a:ext uri="{0D108BD9-81ED-4DB2-BD59-A6C34878D82A}">
                    <a16:rowId xmlns:a16="http://schemas.microsoft.com/office/drawing/2014/main" val="534673807"/>
                  </a:ext>
                </a:extLst>
              </a:tr>
              <a:tr h="121589">
                <a:tc vMerge="1">
                  <a:txBody>
                    <a:bodyPr/>
                    <a:lstStyle/>
                    <a:p>
                      <a:endParaRPr lang="en-US" dirty="0"/>
                    </a:p>
                  </a:txBody>
                  <a:tcPr marL="9525" marR="9525" marT="9525" marB="0" anchor="b"/>
                </a:tc>
                <a:tc>
                  <a:txBody>
                    <a:bodyPr/>
                    <a:lstStyle/>
                    <a:p>
                      <a:pPr algn="ctr" fontAlgn="b"/>
                      <a:r>
                        <a:rPr lang="en-US" sz="600" b="0" u="none" strike="noStrike" dirty="0">
                          <a:effectLst/>
                          <a:latin typeface="Ubuntu"/>
                        </a:rPr>
                        <a:t>GUUG</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l" fontAlgn="b"/>
                      <a:r>
                        <a:rPr lang="en-US" sz="600" b="0" u="none" strike="noStrike" dirty="0">
                          <a:effectLst/>
                          <a:latin typeface="Ubuntu"/>
                        </a:rPr>
                        <a:t>Mangilao, Guam</a:t>
                      </a:r>
                      <a:endParaRPr lang="en-US" sz="600" b="0" i="0" u="none" strike="noStrike" dirty="0">
                        <a:solidFill>
                          <a:srgbClr val="000000"/>
                        </a:solidFill>
                        <a:effectLst/>
                        <a:latin typeface="Ubuntu"/>
                      </a:endParaRPr>
                    </a:p>
                  </a:txBody>
                  <a:tcPr marL="14000" marR="742" marT="742" marB="0" anchor="ctr">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IGS/ITRF</a:t>
                      </a:r>
                    </a:p>
                  </a:txBody>
                  <a:tcPr marL="14000" marR="742" marT="742" marB="0" anchor="ctr">
                    <a:solidFill>
                      <a:schemeClr val="accent5">
                        <a:lumMod val="60000"/>
                        <a:lumOff val="40000"/>
                      </a:schemeClr>
                    </a:solidFill>
                  </a:tcPr>
                </a:tc>
                <a:extLst>
                  <a:ext uri="{0D108BD9-81ED-4DB2-BD59-A6C34878D82A}">
                    <a16:rowId xmlns:a16="http://schemas.microsoft.com/office/drawing/2014/main" val="2669194964"/>
                  </a:ext>
                </a:extLst>
              </a:tr>
              <a:tr h="194728">
                <a:tc vMerge="1">
                  <a:txBody>
                    <a:bodyPr/>
                    <a:lstStyle/>
                    <a:p>
                      <a:endParaRPr lang="en-US" dirty="0"/>
                    </a:p>
                  </a:txBody>
                  <a:tcPr marL="9525" marR="9525" marT="9525" marB="0" anchor="b"/>
                </a:tc>
                <a:tc>
                  <a:txBody>
                    <a:bodyPr/>
                    <a:lstStyle/>
                    <a:p>
                      <a:pPr algn="ctr" fontAlgn="b"/>
                      <a:r>
                        <a:rPr lang="en-US" sz="600" b="0" i="0" u="none" strike="noStrike" dirty="0">
                          <a:solidFill>
                            <a:srgbClr val="000000"/>
                          </a:solidFill>
                          <a:effectLst/>
                          <a:latin typeface="Ubuntu"/>
                        </a:rPr>
                        <a:t>TMG2</a:t>
                      </a:r>
                    </a:p>
                  </a:txBody>
                  <a:tcPr marL="14000" marR="742" marT="742" marB="0" anchor="ctr">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fontAlgn="b"/>
                      <a:r>
                        <a:rPr lang="en-US" sz="600" b="0" i="0" u="none" strike="noStrike" dirty="0">
                          <a:solidFill>
                            <a:srgbClr val="000000"/>
                          </a:solidFill>
                          <a:effectLst/>
                          <a:latin typeface="Ubuntu"/>
                        </a:rPr>
                        <a:t>Boulder, CO</a:t>
                      </a:r>
                    </a:p>
                  </a:txBody>
                  <a:tcPr marL="14000" marR="742" marT="742" marB="0" anchor="ctr">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Proposed IGS</a:t>
                      </a:r>
                    </a:p>
                  </a:txBody>
                  <a:tcPr marL="14000" marR="742" marT="742" marB="0" anchor="ctr">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727555558"/>
                  </a:ext>
                </a:extLst>
              </a:tr>
              <a:tr h="97758">
                <a:tc vMerge="1">
                  <a:txBody>
                    <a:bodyPr/>
                    <a:lstStyle/>
                    <a:p>
                      <a:endParaRPr lang="en-US"/>
                    </a:p>
                  </a:txBody>
                  <a:tcPr/>
                </a:tc>
                <a:tc>
                  <a:txBody>
                    <a:bodyPr/>
                    <a:lstStyle/>
                    <a:p>
                      <a:pPr algn="ctr" fontAlgn="b"/>
                      <a:r>
                        <a:rPr lang="en-US" sz="600" b="0" u="none" strike="noStrike" dirty="0">
                          <a:effectLst/>
                          <a:latin typeface="Ubuntu"/>
                        </a:rPr>
                        <a:t>WES2</a:t>
                      </a:r>
                      <a:endParaRPr lang="en-US" sz="600" b="0" i="0" u="none" strike="noStrike" dirty="0">
                        <a:solidFill>
                          <a:srgbClr val="000000"/>
                        </a:solidFill>
                        <a:effectLst/>
                        <a:latin typeface="Ubuntu"/>
                      </a:endParaRP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fontAlgn="b"/>
                      <a:r>
                        <a:rPr lang="en-US" sz="600" b="0" u="none" strike="noStrike" dirty="0">
                          <a:effectLst/>
                          <a:latin typeface="Ubuntu"/>
                        </a:rPr>
                        <a:t>Westford, MA</a:t>
                      </a:r>
                      <a:endParaRPr lang="en-US" sz="600" b="0" i="0" u="none" strike="noStrike" dirty="0">
                        <a:solidFill>
                          <a:srgbClr val="000000"/>
                        </a:solidFill>
                        <a:effectLst/>
                        <a:latin typeface="Ubuntu"/>
                      </a:endParaRP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IGS/ITRF</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615255117"/>
                  </a:ext>
                </a:extLst>
              </a:tr>
              <a:tr h="101684">
                <a:tc vMerge="1">
                  <a:txBody>
                    <a:bodyPr/>
                    <a:lstStyle/>
                    <a:p>
                      <a:pPr algn="l" fontAlgn="b"/>
                      <a:endParaRPr lang="en-US" sz="2700" b="1" i="0" u="none" strike="noStrike" dirty="0">
                        <a:solidFill>
                          <a:srgbClr val="000000"/>
                        </a:solidFill>
                        <a:effectLst/>
                        <a:latin typeface="Ubuntu"/>
                      </a:endParaRPr>
                    </a:p>
                  </a:txBody>
                  <a:tcPr marL="180000"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Ubuntu"/>
                        </a:rPr>
                        <a:t>Future Station</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fontAlgn="b"/>
                      <a:r>
                        <a:rPr kumimoji="0" lang="en-US" sz="600" b="0" i="0" u="none" strike="noStrike" kern="1200" cap="none" spc="0" normalizeH="0" baseline="0" noProof="0" dirty="0">
                          <a:ln>
                            <a:noFill/>
                          </a:ln>
                          <a:solidFill>
                            <a:prstClr val="black"/>
                          </a:solidFill>
                          <a:effectLst/>
                          <a:uLnTx/>
                          <a:uFillTx/>
                          <a:latin typeface="Ubuntu"/>
                          <a:ea typeface="+mn-ea"/>
                          <a:cs typeface="+mn-cs"/>
                        </a:rPr>
                        <a:t>Apache Point, NM</a:t>
                      </a:r>
                      <a:endParaRPr lang="en-US" sz="600" b="0" i="0" u="none" strike="noStrike" dirty="0">
                        <a:solidFill>
                          <a:srgbClr val="000000"/>
                        </a:solidFill>
                        <a:effectLst/>
                        <a:latin typeface="Ubuntu"/>
                      </a:endParaRP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ITRF</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5358432"/>
                  </a:ext>
                </a:extLst>
              </a:tr>
              <a:tr h="101684">
                <a:tc vMerge="1">
                  <a:txBody>
                    <a:bodyPr/>
                    <a:lstStyle/>
                    <a:p>
                      <a:endParaRPr lang="en-US" dirty="0"/>
                    </a:p>
                  </a:txBody>
                  <a:tcPr marL="9525" marR="9525" marT="9525" marB="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Ubuntu"/>
                        </a:rPr>
                        <a:t>Future Station</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fontAlgn="b"/>
                      <a:r>
                        <a:rPr kumimoji="0" lang="en-US" sz="600" b="0" i="0" u="none" strike="noStrike" kern="1200" cap="none" spc="0" normalizeH="0" baseline="0" noProof="0" dirty="0">
                          <a:ln>
                            <a:noFill/>
                          </a:ln>
                          <a:solidFill>
                            <a:prstClr val="black"/>
                          </a:solidFill>
                          <a:effectLst/>
                          <a:uLnTx/>
                          <a:uFillTx/>
                          <a:latin typeface="Ubuntu"/>
                          <a:ea typeface="+mn-ea"/>
                          <a:cs typeface="+mn-cs"/>
                        </a:rPr>
                        <a:t>Fort Davis, TX</a:t>
                      </a:r>
                      <a:endParaRPr lang="en-US" sz="600" b="0" i="0" u="none" strike="noStrike" dirty="0">
                        <a:solidFill>
                          <a:srgbClr val="000000"/>
                        </a:solidFill>
                        <a:effectLst/>
                        <a:latin typeface="Ubuntu"/>
                      </a:endParaRP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ITRF</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396005109"/>
                  </a:ext>
                </a:extLst>
              </a:tr>
              <a:tr h="101684">
                <a:tc vMerge="1">
                  <a:txBody>
                    <a:bodyPr/>
                    <a:lstStyle/>
                    <a:p>
                      <a:endParaRPr lang="en-US" dirty="0"/>
                    </a:p>
                  </a:txBody>
                  <a:tcPr marL="9525" marR="9525" marT="9525" marB="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Ubuntu"/>
                          <a:ea typeface="+mn-ea"/>
                          <a:cs typeface="+mn-cs"/>
                        </a:rPr>
                        <a:t>Future Station</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fontAlgn="b"/>
                      <a:r>
                        <a:rPr kumimoji="0" lang="en-US" sz="600" b="0" i="0" u="none" strike="noStrike" kern="1200" cap="none" spc="0" normalizeH="0" baseline="0" noProof="0" dirty="0">
                          <a:ln>
                            <a:noFill/>
                          </a:ln>
                          <a:solidFill>
                            <a:prstClr val="black"/>
                          </a:solidFill>
                          <a:effectLst/>
                          <a:uLnTx/>
                          <a:uFillTx/>
                          <a:latin typeface="Ubuntu"/>
                          <a:ea typeface="+mn-ea"/>
                          <a:cs typeface="+mn-cs"/>
                        </a:rPr>
                        <a:t>Fort Irwin, CA</a:t>
                      </a:r>
                      <a:endParaRPr lang="en-US" sz="600" b="0" i="0" u="none" strike="noStrike" dirty="0">
                        <a:solidFill>
                          <a:srgbClr val="000000"/>
                        </a:solidFill>
                        <a:effectLst/>
                        <a:latin typeface="Ubuntu"/>
                      </a:endParaRP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ITRF</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4259925620"/>
                  </a:ext>
                </a:extLst>
              </a:tr>
              <a:tr h="101684">
                <a:tc vMerge="1">
                  <a:txBody>
                    <a:bodyPr/>
                    <a:lstStyle/>
                    <a:p>
                      <a:endParaRPr lang="en-US" dirty="0"/>
                    </a:p>
                  </a:txBody>
                  <a:tcPr marL="9525" marR="9525" marT="9525" marB="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Ubuntu"/>
                          <a:ea typeface="+mn-ea"/>
                          <a:cs typeface="+mn-cs"/>
                        </a:rPr>
                        <a:t>Future Station</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fontAlgn="b"/>
                      <a:r>
                        <a:rPr kumimoji="0" lang="en-US" sz="600" b="0" i="0" u="none" strike="noStrike" kern="1200" cap="none" spc="0" normalizeH="0" baseline="0" noProof="0" dirty="0">
                          <a:ln>
                            <a:noFill/>
                          </a:ln>
                          <a:solidFill>
                            <a:prstClr val="black"/>
                          </a:solidFill>
                          <a:effectLst/>
                          <a:uLnTx/>
                          <a:uFillTx/>
                          <a:latin typeface="Ubuntu"/>
                          <a:ea typeface="+mn-ea"/>
                          <a:cs typeface="+mn-cs"/>
                        </a:rPr>
                        <a:t>Hancock, NH</a:t>
                      </a:r>
                      <a:endParaRPr lang="en-US" sz="600" b="0" i="0" u="none" strike="noStrike" dirty="0">
                        <a:solidFill>
                          <a:srgbClr val="000000"/>
                        </a:solidFill>
                        <a:effectLst/>
                        <a:latin typeface="Ubuntu"/>
                      </a:endParaRP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ITRF</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727672956"/>
                  </a:ext>
                </a:extLst>
              </a:tr>
              <a:tr h="101684">
                <a:tc vMerge="1">
                  <a:txBody>
                    <a:bodyPr/>
                    <a:lstStyle/>
                    <a:p>
                      <a:endParaRPr lang="en-US"/>
                    </a:p>
                  </a:txBody>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Ubuntu"/>
                          <a:ea typeface="+mn-ea"/>
                          <a:cs typeface="+mn-cs"/>
                        </a:rPr>
                        <a:t>Future Station</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fontAlgn="b"/>
                      <a:r>
                        <a:rPr lang="en-US" sz="600" b="0" i="0" u="none" strike="noStrike" dirty="0">
                          <a:solidFill>
                            <a:srgbClr val="000000"/>
                          </a:solidFill>
                          <a:effectLst/>
                          <a:latin typeface="Ubuntu"/>
                        </a:rPr>
                        <a:t>Los Alamos, NM</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ITRF</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273508994"/>
                  </a:ext>
                </a:extLst>
              </a:tr>
              <a:tr h="101684">
                <a:tc vMerge="1">
                  <a:txBody>
                    <a:bodyPr/>
                    <a:lstStyle/>
                    <a:p>
                      <a:endParaRPr lang="en-US" dirty="0"/>
                    </a:p>
                  </a:txBody>
                  <a:tcPr marL="9525" marR="9525" marT="9525" marB="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Ubuntu"/>
                          <a:ea typeface="+mn-ea"/>
                          <a:cs typeface="+mn-cs"/>
                        </a:rPr>
                        <a:t>Future Station</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fontAlgn="b"/>
                      <a:r>
                        <a:rPr kumimoji="0" lang="en-US" sz="600" b="0" i="0" u="none" strike="noStrike" kern="1200" cap="none" spc="0" normalizeH="0" baseline="0" noProof="0" dirty="0">
                          <a:ln>
                            <a:noFill/>
                          </a:ln>
                          <a:solidFill>
                            <a:prstClr val="black"/>
                          </a:solidFill>
                          <a:effectLst/>
                          <a:uLnTx/>
                          <a:uFillTx/>
                          <a:latin typeface="Ubuntu"/>
                          <a:ea typeface="+mn-ea"/>
                          <a:cs typeface="+mn-cs"/>
                        </a:rPr>
                        <a:t>Kitt Peak, AZ</a:t>
                      </a:r>
                      <a:endParaRPr lang="en-US" sz="600" b="0" i="0" u="none" strike="noStrike" dirty="0">
                        <a:solidFill>
                          <a:srgbClr val="000000"/>
                        </a:solidFill>
                        <a:effectLst/>
                        <a:latin typeface="Ubuntu"/>
                      </a:endParaRP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ITRF</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939025595"/>
                  </a:ext>
                </a:extLst>
              </a:tr>
              <a:tr h="101684">
                <a:tc vMerge="1">
                  <a:txBody>
                    <a:bodyPr/>
                    <a:lstStyle/>
                    <a:p>
                      <a:endParaRPr lang="en-US" dirty="0"/>
                    </a:p>
                  </a:txBody>
                  <a:tcPr marL="9525" marR="9525" marT="9525" marB="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Ubuntu"/>
                          <a:ea typeface="+mn-ea"/>
                          <a:cs typeface="+mn-cs"/>
                        </a:rPr>
                        <a:t>Future Station</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fontAlgn="b"/>
                      <a:r>
                        <a:rPr kumimoji="0" lang="en-US" sz="600" b="0" i="0" u="none" strike="noStrike" kern="1200" cap="none" spc="0" normalizeH="0" baseline="0" noProof="0" dirty="0">
                          <a:ln>
                            <a:noFill/>
                          </a:ln>
                          <a:solidFill>
                            <a:prstClr val="black"/>
                          </a:solidFill>
                          <a:effectLst/>
                          <a:uLnTx/>
                          <a:uFillTx/>
                          <a:latin typeface="Ubuntu"/>
                          <a:ea typeface="+mn-ea"/>
                          <a:cs typeface="+mn-cs"/>
                        </a:rPr>
                        <a:t>Owens Valley, CA</a:t>
                      </a:r>
                      <a:endParaRPr lang="en-US" sz="600" b="0" i="0" u="none" strike="noStrike" dirty="0">
                        <a:solidFill>
                          <a:srgbClr val="000000"/>
                        </a:solidFill>
                        <a:effectLst/>
                        <a:latin typeface="Ubuntu"/>
                      </a:endParaRP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ITRF</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465848608"/>
                  </a:ext>
                </a:extLst>
              </a:tr>
              <a:tr h="101684">
                <a:tc vMerge="1">
                  <a:txBody>
                    <a:bodyPr/>
                    <a:lstStyle/>
                    <a:p>
                      <a:pPr algn="l" fontAlgn="b"/>
                      <a:endParaRPr lang="en-US" sz="800" b="1" i="0" u="none" strike="noStrike" dirty="0">
                        <a:solidFill>
                          <a:srgbClr val="000000"/>
                        </a:solidFill>
                        <a:effectLst/>
                        <a:latin typeface="Ubuntu"/>
                      </a:endParaRPr>
                    </a:p>
                  </a:txBody>
                  <a:tcPr marL="54104" marR="2864" marT="2864"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Ubuntu"/>
                          <a:ea typeface="+mn-ea"/>
                          <a:cs typeface="+mn-cs"/>
                        </a:rPr>
                        <a:t>Future Station</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fontAlgn="b"/>
                      <a:r>
                        <a:rPr lang="en-US" sz="600" b="0" u="none" strike="noStrike" dirty="0">
                          <a:effectLst/>
                          <a:latin typeface="Ubuntu"/>
                        </a:rPr>
                        <a:t>Cold</a:t>
                      </a:r>
                      <a:r>
                        <a:rPr lang="en-US" sz="600" b="0" u="none" strike="noStrike" baseline="0" dirty="0">
                          <a:effectLst/>
                          <a:latin typeface="Ubuntu"/>
                        </a:rPr>
                        <a:t> </a:t>
                      </a:r>
                      <a:r>
                        <a:rPr lang="en-US" sz="600" b="0" u="none" strike="noStrike" dirty="0">
                          <a:effectLst/>
                          <a:latin typeface="Ubuntu"/>
                        </a:rPr>
                        <a:t>Bay, AK</a:t>
                      </a:r>
                      <a:endParaRPr lang="en-US" sz="600" b="0" i="0" u="none" strike="noStrike" dirty="0">
                        <a:solidFill>
                          <a:srgbClr val="000000"/>
                        </a:solidFill>
                        <a:effectLst/>
                        <a:latin typeface="Ubuntu"/>
                      </a:endParaRP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ITRF</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840541851"/>
                  </a:ext>
                </a:extLst>
              </a:tr>
              <a:tr h="101684">
                <a:tc vMerge="1">
                  <a:txBody>
                    <a:bodyPr/>
                    <a:lstStyle/>
                    <a:p>
                      <a:pPr algn="l" fontAlgn="b"/>
                      <a:endParaRPr lang="en-US" sz="2200" b="1" i="0" u="none" strike="noStrike" dirty="0">
                        <a:solidFill>
                          <a:schemeClr val="bg1"/>
                        </a:solidFill>
                        <a:effectLst/>
                        <a:latin typeface="Ubuntu"/>
                      </a:endParaRPr>
                    </a:p>
                  </a:txBody>
                  <a:tcPr marL="64886" marR="3435" marT="343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Ubuntu"/>
                          <a:ea typeface="+mn-ea"/>
                          <a:cs typeface="+mn-cs"/>
                        </a:rPr>
                        <a:t>Future Station</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fontAlgn="b"/>
                      <a:r>
                        <a:rPr lang="en-US" sz="600" b="0" u="none" strike="noStrike" dirty="0">
                          <a:effectLst/>
                          <a:latin typeface="Ubuntu"/>
                        </a:rPr>
                        <a:t>North Liberty, IA</a:t>
                      </a:r>
                      <a:endParaRPr lang="en-US" sz="600" b="0" i="0" u="none" strike="noStrike" dirty="0">
                        <a:solidFill>
                          <a:srgbClr val="000000"/>
                        </a:solidFill>
                        <a:effectLst/>
                        <a:latin typeface="Ubuntu"/>
                      </a:endParaRP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b"/>
                      <a:r>
                        <a:rPr lang="en-US" sz="600" b="0" i="0" u="none" strike="noStrike" dirty="0">
                          <a:solidFill>
                            <a:srgbClr val="000000"/>
                          </a:solidFill>
                          <a:effectLst/>
                          <a:latin typeface="Ubuntu"/>
                        </a:rPr>
                        <a:t>ITRF</a:t>
                      </a:r>
                    </a:p>
                  </a:txBody>
                  <a:tcPr marL="14000" marR="742" marT="74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803899142"/>
                  </a:ext>
                </a:extLst>
              </a:tr>
            </a:tbl>
          </a:graphicData>
        </a:graphic>
      </p:graphicFrame>
      <p:pic>
        <p:nvPicPr>
          <p:cNvPr id="1026" name="Picture 2" descr="https://www.ngs.noaa.gov/CORS/FoundationCORSSit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3" y="1234689"/>
            <a:ext cx="4641490" cy="358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173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International Geodetic Efforts</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31</a:t>
            </a:fld>
            <a:endParaRPr lang="en-US" altLang="en-US"/>
          </a:p>
        </p:txBody>
      </p:sp>
    </p:spTree>
    <p:extLst>
      <p:ext uri="{BB962C8B-B14F-4D97-AF65-F5344CB8AC3E}">
        <p14:creationId xmlns:p14="http://schemas.microsoft.com/office/powerpoint/2010/main" val="39277568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61"/>
          <p:cNvGrpSpPr>
            <a:grpSpLocks/>
          </p:cNvGrpSpPr>
          <p:nvPr/>
        </p:nvGrpSpPr>
        <p:grpSpPr bwMode="auto">
          <a:xfrm>
            <a:off x="195267" y="1772816"/>
            <a:ext cx="8769349" cy="896938"/>
            <a:chOff x="161" y="1167"/>
            <a:chExt cx="5524" cy="565"/>
          </a:xfrm>
        </p:grpSpPr>
        <p:sp>
          <p:nvSpPr>
            <p:cNvPr id="14" name="Rectangle 38"/>
            <p:cNvSpPr>
              <a:spLocks noChangeArrowheads="1"/>
            </p:cNvSpPr>
            <p:nvPr/>
          </p:nvSpPr>
          <p:spPr bwMode="auto">
            <a:xfrm>
              <a:off x="165" y="1167"/>
              <a:ext cx="5520" cy="271"/>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b="1" dirty="0" smtClean="0">
                  <a:solidFill>
                    <a:srgbClr val="000099"/>
                  </a:solidFill>
                  <a:latin typeface="Calibri"/>
                </a:rPr>
                <a:t>International Union of Geodesy and Geophysics (IUGG)</a:t>
              </a:r>
              <a:endParaRPr lang="en-GB" dirty="0">
                <a:solidFill>
                  <a:srgbClr val="000099"/>
                </a:solidFill>
                <a:latin typeface="Calibri"/>
              </a:endParaRPr>
            </a:p>
          </p:txBody>
        </p:sp>
        <p:sp>
          <p:nvSpPr>
            <p:cNvPr id="15" name="Rectangle 22"/>
            <p:cNvSpPr>
              <a:spLocks noChangeArrowheads="1"/>
            </p:cNvSpPr>
            <p:nvPr/>
          </p:nvSpPr>
          <p:spPr bwMode="auto">
            <a:xfrm>
              <a:off x="4155" y="1488"/>
              <a:ext cx="747"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dirty="0">
                  <a:solidFill>
                    <a:srgbClr val="000099"/>
                  </a:solidFill>
                  <a:latin typeface="Calibri"/>
                </a:rPr>
                <a:t>IASPEI</a:t>
              </a:r>
            </a:p>
          </p:txBody>
        </p:sp>
        <p:sp>
          <p:nvSpPr>
            <p:cNvPr id="16" name="Rectangle 23"/>
            <p:cNvSpPr>
              <a:spLocks noChangeArrowheads="1"/>
            </p:cNvSpPr>
            <p:nvPr/>
          </p:nvSpPr>
          <p:spPr bwMode="auto">
            <a:xfrm>
              <a:off x="4987" y="1488"/>
              <a:ext cx="698"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dirty="0" smtClean="0">
                  <a:solidFill>
                    <a:srgbClr val="000099"/>
                  </a:solidFill>
                  <a:latin typeface="Calibri"/>
                </a:rPr>
                <a:t>IAVCEI</a:t>
              </a:r>
              <a:endParaRPr lang="en-GB" sz="2400" dirty="0">
                <a:solidFill>
                  <a:srgbClr val="000099"/>
                </a:solidFill>
                <a:latin typeface="Calibri"/>
              </a:endParaRPr>
            </a:p>
          </p:txBody>
        </p:sp>
        <p:sp>
          <p:nvSpPr>
            <p:cNvPr id="17" name="Rectangle 24"/>
            <p:cNvSpPr>
              <a:spLocks noChangeArrowheads="1"/>
            </p:cNvSpPr>
            <p:nvPr/>
          </p:nvSpPr>
          <p:spPr bwMode="auto">
            <a:xfrm>
              <a:off x="772" y="1488"/>
              <a:ext cx="606"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b="1" dirty="0" smtClean="0">
                  <a:solidFill>
                    <a:srgbClr val="000099"/>
                  </a:solidFill>
                  <a:latin typeface="Calibri"/>
                </a:rPr>
                <a:t>IAG</a:t>
              </a:r>
              <a:endParaRPr lang="en-GB" sz="2400" b="1" dirty="0">
                <a:solidFill>
                  <a:srgbClr val="000099"/>
                </a:solidFill>
                <a:latin typeface="Calibri"/>
              </a:endParaRPr>
            </a:p>
          </p:txBody>
        </p:sp>
        <p:sp>
          <p:nvSpPr>
            <p:cNvPr id="18" name="Rectangle 26"/>
            <p:cNvSpPr>
              <a:spLocks noChangeArrowheads="1"/>
            </p:cNvSpPr>
            <p:nvPr/>
          </p:nvSpPr>
          <p:spPr bwMode="auto">
            <a:xfrm>
              <a:off x="161" y="1488"/>
              <a:ext cx="526"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dirty="0">
                  <a:solidFill>
                    <a:srgbClr val="000099"/>
                  </a:solidFill>
                  <a:latin typeface="Calibri"/>
                </a:rPr>
                <a:t>IACS</a:t>
              </a:r>
            </a:p>
          </p:txBody>
        </p:sp>
        <p:sp>
          <p:nvSpPr>
            <p:cNvPr id="19" name="Rectangle 31"/>
            <p:cNvSpPr>
              <a:spLocks noChangeArrowheads="1"/>
            </p:cNvSpPr>
            <p:nvPr/>
          </p:nvSpPr>
          <p:spPr bwMode="auto">
            <a:xfrm>
              <a:off x="1463" y="1488"/>
              <a:ext cx="565"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dirty="0" smtClean="0">
                  <a:solidFill>
                    <a:srgbClr val="000099"/>
                  </a:solidFill>
                  <a:latin typeface="Calibri"/>
                </a:rPr>
                <a:t>IAHS</a:t>
              </a:r>
              <a:endParaRPr lang="en-GB" sz="2400" dirty="0">
                <a:solidFill>
                  <a:srgbClr val="000099"/>
                </a:solidFill>
                <a:latin typeface="Calibri"/>
              </a:endParaRPr>
            </a:p>
          </p:txBody>
        </p:sp>
        <p:sp>
          <p:nvSpPr>
            <p:cNvPr id="20" name="Rectangle 51"/>
            <p:cNvSpPr>
              <a:spLocks noChangeArrowheads="1"/>
            </p:cNvSpPr>
            <p:nvPr/>
          </p:nvSpPr>
          <p:spPr bwMode="auto">
            <a:xfrm>
              <a:off x="2113" y="1488"/>
              <a:ext cx="558"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dirty="0" smtClean="0">
                  <a:solidFill>
                    <a:srgbClr val="000099"/>
                  </a:solidFill>
                  <a:latin typeface="Calibri"/>
                </a:rPr>
                <a:t>IAGA</a:t>
              </a:r>
              <a:endParaRPr lang="en-GB" sz="2400" dirty="0">
                <a:solidFill>
                  <a:srgbClr val="000099"/>
                </a:solidFill>
                <a:latin typeface="Calibri"/>
              </a:endParaRPr>
            </a:p>
          </p:txBody>
        </p:sp>
        <p:sp>
          <p:nvSpPr>
            <p:cNvPr id="21" name="Rectangle 52"/>
            <p:cNvSpPr>
              <a:spLocks noChangeArrowheads="1"/>
            </p:cNvSpPr>
            <p:nvPr/>
          </p:nvSpPr>
          <p:spPr bwMode="auto">
            <a:xfrm>
              <a:off x="2757" y="1488"/>
              <a:ext cx="649"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dirty="0" smtClean="0">
                  <a:solidFill>
                    <a:srgbClr val="000099"/>
                  </a:solidFill>
                  <a:latin typeface="Calibri"/>
                </a:rPr>
                <a:t>IAMAS</a:t>
              </a:r>
              <a:endParaRPr lang="en-GB" sz="2400" dirty="0">
                <a:solidFill>
                  <a:srgbClr val="000099"/>
                </a:solidFill>
                <a:latin typeface="Calibri"/>
              </a:endParaRPr>
            </a:p>
          </p:txBody>
        </p:sp>
        <p:sp>
          <p:nvSpPr>
            <p:cNvPr id="22" name="Rectangle 53"/>
            <p:cNvSpPr>
              <a:spLocks noChangeArrowheads="1"/>
            </p:cNvSpPr>
            <p:nvPr/>
          </p:nvSpPr>
          <p:spPr bwMode="auto">
            <a:xfrm>
              <a:off x="3491" y="1488"/>
              <a:ext cx="579"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dirty="0" smtClean="0">
                  <a:solidFill>
                    <a:srgbClr val="000099"/>
                  </a:solidFill>
                  <a:latin typeface="Calibri"/>
                </a:rPr>
                <a:t>IAPSO</a:t>
              </a:r>
              <a:endParaRPr lang="en-GB" sz="2400" dirty="0">
                <a:solidFill>
                  <a:srgbClr val="000099"/>
                </a:solidFill>
                <a:latin typeface="Calibri"/>
              </a:endParaRPr>
            </a:p>
          </p:txBody>
        </p:sp>
      </p:grpSp>
      <p:grpSp>
        <p:nvGrpSpPr>
          <p:cNvPr id="23" name="Group 59"/>
          <p:cNvGrpSpPr>
            <a:grpSpLocks/>
          </p:cNvGrpSpPr>
          <p:nvPr/>
        </p:nvGrpSpPr>
        <p:grpSpPr bwMode="auto">
          <a:xfrm>
            <a:off x="202164" y="3182802"/>
            <a:ext cx="8762574" cy="1398326"/>
            <a:chOff x="85" y="1884"/>
            <a:chExt cx="5537" cy="953"/>
          </a:xfrm>
        </p:grpSpPr>
        <p:sp>
          <p:nvSpPr>
            <p:cNvPr id="24" name="Rectangle 11"/>
            <p:cNvSpPr>
              <a:spLocks noChangeArrowheads="1"/>
            </p:cNvSpPr>
            <p:nvPr/>
          </p:nvSpPr>
          <p:spPr bwMode="auto">
            <a:xfrm>
              <a:off x="4348" y="2150"/>
              <a:ext cx="1266" cy="35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4 Positioning and</a:t>
              </a:r>
            </a:p>
            <a:p>
              <a:pPr algn="ctr" fontAlgn="auto">
                <a:spcAft>
                  <a:spcPts val="0"/>
                </a:spcAft>
              </a:pPr>
              <a:r>
                <a:rPr lang="en-GB" dirty="0" smtClean="0">
                  <a:solidFill>
                    <a:srgbClr val="000099"/>
                  </a:solidFill>
                  <a:latin typeface="Calibri"/>
                </a:rPr>
                <a:t>Applications</a:t>
              </a:r>
              <a:endParaRPr lang="en-GB" dirty="0">
                <a:solidFill>
                  <a:srgbClr val="000099"/>
                </a:solidFill>
                <a:latin typeface="Calibri"/>
              </a:endParaRPr>
            </a:p>
          </p:txBody>
        </p:sp>
        <p:sp>
          <p:nvSpPr>
            <p:cNvPr id="25" name="Rectangle 12"/>
            <p:cNvSpPr>
              <a:spLocks noChangeArrowheads="1"/>
            </p:cNvSpPr>
            <p:nvPr/>
          </p:nvSpPr>
          <p:spPr bwMode="auto">
            <a:xfrm>
              <a:off x="85" y="2150"/>
              <a:ext cx="1301" cy="350"/>
            </a:xfrm>
            <a:prstGeom prst="rect">
              <a:avLst/>
            </a:prstGeom>
            <a:gradFill rotWithShape="0">
              <a:gsLst>
                <a:gs pos="0">
                  <a:srgbClr val="CCECFF">
                    <a:gamma/>
                    <a:shade val="85882"/>
                    <a:invGamma/>
                  </a:srgbClr>
                </a:gs>
                <a:gs pos="50000">
                  <a:srgbClr val="CCECFF"/>
                </a:gs>
                <a:gs pos="100000">
                  <a:srgbClr val="CCECFF">
                    <a:gamma/>
                    <a:shade val="85882"/>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1 Reference Frames</a:t>
              </a:r>
              <a:endParaRPr lang="en-GB" dirty="0">
                <a:solidFill>
                  <a:srgbClr val="000099"/>
                </a:solidFill>
                <a:latin typeface="Calibri"/>
              </a:endParaRPr>
            </a:p>
          </p:txBody>
        </p:sp>
        <p:sp>
          <p:nvSpPr>
            <p:cNvPr id="26" name="Rectangle 13"/>
            <p:cNvSpPr>
              <a:spLocks noChangeArrowheads="1"/>
            </p:cNvSpPr>
            <p:nvPr/>
          </p:nvSpPr>
          <p:spPr bwMode="auto">
            <a:xfrm>
              <a:off x="1535" y="2150"/>
              <a:ext cx="1266" cy="350"/>
            </a:xfrm>
            <a:prstGeom prst="rect">
              <a:avLst/>
            </a:prstGeom>
            <a:gradFill rotWithShape="0">
              <a:gsLst>
                <a:gs pos="0">
                  <a:srgbClr val="CCECFF">
                    <a:gamma/>
                    <a:shade val="85882"/>
                    <a:invGamma/>
                  </a:srgbClr>
                </a:gs>
                <a:gs pos="50000">
                  <a:srgbClr val="CCECFF"/>
                </a:gs>
                <a:gs pos="100000">
                  <a:srgbClr val="CCECFF">
                    <a:gamma/>
                    <a:shade val="85882"/>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2 Gravity Field</a:t>
              </a:r>
              <a:endParaRPr lang="en-GB" dirty="0">
                <a:solidFill>
                  <a:srgbClr val="000099"/>
                </a:solidFill>
                <a:latin typeface="Calibri"/>
              </a:endParaRPr>
            </a:p>
          </p:txBody>
        </p:sp>
        <p:sp>
          <p:nvSpPr>
            <p:cNvPr id="27" name="Rectangle 14"/>
            <p:cNvSpPr>
              <a:spLocks noChangeArrowheads="1"/>
            </p:cNvSpPr>
            <p:nvPr/>
          </p:nvSpPr>
          <p:spPr bwMode="auto">
            <a:xfrm>
              <a:off x="2937" y="2150"/>
              <a:ext cx="1266" cy="35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3 Earth Rotation</a:t>
              </a:r>
              <a:endParaRPr lang="en-GB" dirty="0">
                <a:solidFill>
                  <a:srgbClr val="000099"/>
                </a:solidFill>
                <a:latin typeface="Calibri"/>
              </a:endParaRPr>
            </a:p>
            <a:p>
              <a:pPr algn="ctr" fontAlgn="auto">
                <a:spcAft>
                  <a:spcPts val="0"/>
                </a:spcAft>
              </a:pPr>
              <a:r>
                <a:rPr lang="en-GB" dirty="0">
                  <a:solidFill>
                    <a:srgbClr val="000099"/>
                  </a:solidFill>
                  <a:latin typeface="Calibri"/>
                </a:rPr>
                <a:t>a</a:t>
              </a:r>
              <a:r>
                <a:rPr lang="en-GB" dirty="0" smtClean="0">
                  <a:solidFill>
                    <a:srgbClr val="000099"/>
                  </a:solidFill>
                  <a:latin typeface="Calibri"/>
                </a:rPr>
                <a:t>nd Geodynamics</a:t>
              </a:r>
              <a:endParaRPr lang="en-GB" dirty="0">
                <a:solidFill>
                  <a:srgbClr val="000099"/>
                </a:solidFill>
                <a:latin typeface="Calibri"/>
              </a:endParaRPr>
            </a:p>
          </p:txBody>
        </p:sp>
        <p:sp>
          <p:nvSpPr>
            <p:cNvPr id="28" name="Text Box 15"/>
            <p:cNvSpPr txBox="1">
              <a:spLocks noChangeArrowheads="1"/>
            </p:cNvSpPr>
            <p:nvPr/>
          </p:nvSpPr>
          <p:spPr bwMode="auto">
            <a:xfrm>
              <a:off x="85" y="1884"/>
              <a:ext cx="1178" cy="315"/>
            </a:xfrm>
            <a:prstGeom prst="rect">
              <a:avLst/>
            </a:prstGeom>
            <a:noFill/>
            <a:ln w="9525">
              <a:noFill/>
              <a:miter lim="800000"/>
              <a:headEnd/>
              <a:tailEnd/>
            </a:ln>
            <a:effectLst/>
          </p:spPr>
          <p:txBody>
            <a:bodyPr wrap="none">
              <a:spAutoFit/>
            </a:bodyPr>
            <a:lstStyle/>
            <a:p>
              <a:pPr fontAlgn="auto">
                <a:spcAft>
                  <a:spcPts val="0"/>
                </a:spcAft>
              </a:pPr>
              <a:r>
                <a:rPr lang="en-GB" sz="2400" b="1" dirty="0" smtClean="0">
                  <a:solidFill>
                    <a:srgbClr val="000099"/>
                  </a:solidFill>
                  <a:latin typeface="Calibri"/>
                </a:rPr>
                <a:t>Commissions</a:t>
              </a:r>
              <a:endParaRPr lang="en-GB" sz="2400" b="1" dirty="0">
                <a:solidFill>
                  <a:srgbClr val="000099"/>
                </a:solidFill>
                <a:latin typeface="Calibri"/>
              </a:endParaRPr>
            </a:p>
          </p:txBody>
        </p:sp>
        <p:sp>
          <p:nvSpPr>
            <p:cNvPr id="29" name="Rectangle 37"/>
            <p:cNvSpPr>
              <a:spLocks noChangeArrowheads="1"/>
            </p:cNvSpPr>
            <p:nvPr/>
          </p:nvSpPr>
          <p:spPr bwMode="auto">
            <a:xfrm>
              <a:off x="93" y="2549"/>
              <a:ext cx="5529" cy="288"/>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a:solidFill>
                    <a:srgbClr val="000099"/>
                  </a:solidFill>
                  <a:latin typeface="Calibri"/>
                </a:rPr>
                <a:t>Inter-Commission Committee on Theory</a:t>
              </a:r>
            </a:p>
          </p:txBody>
        </p:sp>
      </p:grpSp>
      <p:sp>
        <p:nvSpPr>
          <p:cNvPr id="30" name="Rectangle 19"/>
          <p:cNvSpPr>
            <a:spLocks noChangeArrowheads="1"/>
          </p:cNvSpPr>
          <p:nvPr/>
        </p:nvSpPr>
        <p:spPr bwMode="auto">
          <a:xfrm>
            <a:off x="214938" y="5996136"/>
            <a:ext cx="8749678" cy="45720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b="1" dirty="0">
                <a:solidFill>
                  <a:srgbClr val="000099"/>
                </a:solidFill>
                <a:latin typeface="Calibri"/>
              </a:rPr>
              <a:t>Global Geodetic Observing System (GGOS)</a:t>
            </a:r>
          </a:p>
        </p:txBody>
      </p:sp>
      <p:sp>
        <p:nvSpPr>
          <p:cNvPr id="31" name="Rectangle 60"/>
          <p:cNvSpPr>
            <a:spLocks noChangeArrowheads="1"/>
          </p:cNvSpPr>
          <p:nvPr/>
        </p:nvSpPr>
        <p:spPr bwMode="auto">
          <a:xfrm>
            <a:off x="197838" y="2780928"/>
            <a:ext cx="8766778" cy="430212"/>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b="1" dirty="0" smtClean="0">
                <a:solidFill>
                  <a:srgbClr val="000099"/>
                </a:solidFill>
                <a:latin typeface="Calibri"/>
              </a:rPr>
              <a:t>International Association of Geodesy (IAG)</a:t>
            </a:r>
            <a:endParaRPr lang="en-GB" dirty="0">
              <a:solidFill>
                <a:srgbClr val="000099"/>
              </a:solidFill>
              <a:latin typeface="Calibri"/>
            </a:endParaRPr>
          </a:p>
        </p:txBody>
      </p:sp>
      <p:sp>
        <p:nvSpPr>
          <p:cNvPr id="52" name="Titel 1"/>
          <p:cNvSpPr txBox="1">
            <a:spLocks/>
          </p:cNvSpPr>
          <p:nvPr/>
        </p:nvSpPr>
        <p:spPr>
          <a:xfrm>
            <a:off x="1310004" y="-13394"/>
            <a:ext cx="7833995" cy="634082"/>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2400" dirty="0" smtClean="0">
                <a:solidFill>
                  <a:prstClr val="white"/>
                </a:solidFill>
              </a:rPr>
              <a:t>Structure of the International Association of Geodesy</a:t>
            </a:r>
            <a:endParaRPr lang="en-GB" sz="2400" dirty="0">
              <a:solidFill>
                <a:srgbClr val="003399"/>
              </a:solidFill>
            </a:endParaRPr>
          </a:p>
        </p:txBody>
      </p:sp>
      <p:grpSp>
        <p:nvGrpSpPr>
          <p:cNvPr id="58" name="Gruppieren 57"/>
          <p:cNvGrpSpPr/>
          <p:nvPr/>
        </p:nvGrpSpPr>
        <p:grpSpPr>
          <a:xfrm>
            <a:off x="179512" y="692696"/>
            <a:ext cx="8785226" cy="933451"/>
            <a:chOff x="179512" y="836712"/>
            <a:chExt cx="8785226" cy="933451"/>
          </a:xfrm>
        </p:grpSpPr>
        <p:sp>
          <p:nvSpPr>
            <p:cNvPr id="4" name="Rectangle 16"/>
            <p:cNvSpPr>
              <a:spLocks noChangeArrowheads="1"/>
            </p:cNvSpPr>
            <p:nvPr/>
          </p:nvSpPr>
          <p:spPr bwMode="auto">
            <a:xfrm>
              <a:off x="179512" y="836712"/>
              <a:ext cx="8785226" cy="45720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b="1" dirty="0">
                  <a:solidFill>
                    <a:srgbClr val="000099"/>
                  </a:solidFill>
                  <a:latin typeface="Calibri"/>
                </a:rPr>
                <a:t>International Council for Science (ICSU)</a:t>
              </a:r>
              <a:r>
                <a:rPr lang="en-GB" sz="2400" dirty="0">
                  <a:solidFill>
                    <a:srgbClr val="000099"/>
                  </a:solidFill>
                  <a:latin typeface="Calibri"/>
                </a:rPr>
                <a:t>: </a:t>
              </a:r>
              <a:r>
                <a:rPr lang="en-GB" sz="2400" dirty="0" smtClean="0">
                  <a:solidFill>
                    <a:srgbClr val="000099"/>
                  </a:solidFill>
                  <a:latin typeface="Calibri"/>
                </a:rPr>
                <a:t>142 Countries, 31 Unions</a:t>
              </a:r>
              <a:endParaRPr lang="en-GB" sz="2400" b="1" dirty="0">
                <a:solidFill>
                  <a:srgbClr val="000099"/>
                </a:solidFill>
                <a:latin typeface="Calibri"/>
              </a:endParaRPr>
            </a:p>
          </p:txBody>
        </p:sp>
        <p:grpSp>
          <p:nvGrpSpPr>
            <p:cNvPr id="5" name="Group 55"/>
            <p:cNvGrpSpPr>
              <a:grpSpLocks/>
            </p:cNvGrpSpPr>
            <p:nvPr/>
          </p:nvGrpSpPr>
          <p:grpSpPr bwMode="auto">
            <a:xfrm>
              <a:off x="636712" y="1384400"/>
              <a:ext cx="7896226" cy="385763"/>
              <a:chOff x="445" y="865"/>
              <a:chExt cx="4974" cy="295"/>
            </a:xfrm>
          </p:grpSpPr>
          <p:sp>
            <p:nvSpPr>
              <p:cNvPr id="6" name="Rectangle 45"/>
              <p:cNvSpPr>
                <a:spLocks noChangeArrowheads="1"/>
              </p:cNvSpPr>
              <p:nvPr/>
            </p:nvSpPr>
            <p:spPr bwMode="auto">
              <a:xfrm>
                <a:off x="2561" y="865"/>
                <a:ext cx="717"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b="1" dirty="0" smtClean="0">
                    <a:solidFill>
                      <a:srgbClr val="000099"/>
                    </a:solidFill>
                    <a:latin typeface="Calibri"/>
                  </a:rPr>
                  <a:t>IUGG</a:t>
                </a:r>
                <a:endParaRPr lang="en-GB" sz="2400" b="1" dirty="0">
                  <a:solidFill>
                    <a:srgbClr val="000099"/>
                  </a:solidFill>
                  <a:latin typeface="Calibri"/>
                </a:endParaRPr>
              </a:p>
            </p:txBody>
          </p:sp>
          <p:sp>
            <p:nvSpPr>
              <p:cNvPr id="7" name="Rectangle 46"/>
              <p:cNvSpPr>
                <a:spLocks noChangeArrowheads="1"/>
              </p:cNvSpPr>
              <p:nvPr/>
            </p:nvSpPr>
            <p:spPr bwMode="auto">
              <a:xfrm>
                <a:off x="3332" y="865"/>
                <a:ext cx="589"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dirty="0" smtClean="0">
                    <a:solidFill>
                      <a:srgbClr val="000099"/>
                    </a:solidFill>
                    <a:latin typeface="Calibri"/>
                  </a:rPr>
                  <a:t>IUGS</a:t>
                </a:r>
                <a:endParaRPr lang="en-GB" sz="2400" dirty="0">
                  <a:solidFill>
                    <a:srgbClr val="000099"/>
                  </a:solidFill>
                  <a:latin typeface="Calibri"/>
                </a:endParaRPr>
              </a:p>
            </p:txBody>
          </p:sp>
          <p:sp>
            <p:nvSpPr>
              <p:cNvPr id="8" name="Rectangle 47"/>
              <p:cNvSpPr>
                <a:spLocks noChangeArrowheads="1"/>
              </p:cNvSpPr>
              <p:nvPr/>
            </p:nvSpPr>
            <p:spPr bwMode="auto">
              <a:xfrm>
                <a:off x="1155" y="865"/>
                <a:ext cx="626"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dirty="0" smtClean="0">
                    <a:solidFill>
                      <a:srgbClr val="000099"/>
                    </a:solidFill>
                    <a:latin typeface="Calibri"/>
                  </a:rPr>
                  <a:t>IGU</a:t>
                </a:r>
                <a:endParaRPr lang="en-GB" sz="2400" dirty="0">
                  <a:solidFill>
                    <a:srgbClr val="000099"/>
                  </a:solidFill>
                  <a:latin typeface="Calibri"/>
                </a:endParaRPr>
              </a:p>
            </p:txBody>
          </p:sp>
          <p:sp>
            <p:nvSpPr>
              <p:cNvPr id="9" name="Rectangle 48"/>
              <p:cNvSpPr>
                <a:spLocks noChangeArrowheads="1"/>
              </p:cNvSpPr>
              <p:nvPr/>
            </p:nvSpPr>
            <p:spPr bwMode="auto">
              <a:xfrm>
                <a:off x="445" y="865"/>
                <a:ext cx="665"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dirty="0">
                    <a:solidFill>
                      <a:srgbClr val="000099"/>
                    </a:solidFill>
                    <a:latin typeface="Calibri"/>
                  </a:rPr>
                  <a:t>IAU</a:t>
                </a:r>
              </a:p>
            </p:txBody>
          </p:sp>
          <p:sp>
            <p:nvSpPr>
              <p:cNvPr id="10" name="Rectangle 49"/>
              <p:cNvSpPr>
                <a:spLocks noChangeArrowheads="1"/>
              </p:cNvSpPr>
              <p:nvPr/>
            </p:nvSpPr>
            <p:spPr bwMode="auto">
              <a:xfrm>
                <a:off x="4548" y="865"/>
                <a:ext cx="871"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other Unions</a:t>
                </a:r>
                <a:endParaRPr lang="en-GB" dirty="0">
                  <a:solidFill>
                    <a:srgbClr val="000099"/>
                  </a:solidFill>
                  <a:latin typeface="Calibri"/>
                </a:endParaRPr>
              </a:p>
            </p:txBody>
          </p:sp>
          <p:sp>
            <p:nvSpPr>
              <p:cNvPr id="11" name="Rectangle 50"/>
              <p:cNvSpPr>
                <a:spLocks noChangeArrowheads="1"/>
              </p:cNvSpPr>
              <p:nvPr/>
            </p:nvSpPr>
            <p:spPr bwMode="auto">
              <a:xfrm>
                <a:off x="1835" y="865"/>
                <a:ext cx="674"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dirty="0" smtClean="0">
                    <a:solidFill>
                      <a:srgbClr val="000099"/>
                    </a:solidFill>
                    <a:latin typeface="Calibri"/>
                  </a:rPr>
                  <a:t>ISPRS</a:t>
                </a:r>
                <a:endParaRPr lang="en-GB" sz="2400" dirty="0">
                  <a:solidFill>
                    <a:srgbClr val="000099"/>
                  </a:solidFill>
                  <a:latin typeface="Calibri"/>
                </a:endParaRPr>
              </a:p>
            </p:txBody>
          </p:sp>
          <p:sp>
            <p:nvSpPr>
              <p:cNvPr id="12" name="Rectangle 54"/>
              <p:cNvSpPr>
                <a:spLocks noChangeArrowheads="1"/>
              </p:cNvSpPr>
              <p:nvPr/>
            </p:nvSpPr>
            <p:spPr bwMode="auto">
              <a:xfrm>
                <a:off x="3967" y="865"/>
                <a:ext cx="530"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sz="2400" dirty="0" smtClean="0">
                    <a:solidFill>
                      <a:srgbClr val="000099"/>
                    </a:solidFill>
                    <a:latin typeface="Calibri"/>
                  </a:rPr>
                  <a:t>ICA</a:t>
                </a:r>
                <a:endParaRPr lang="en-GB" sz="2400" dirty="0">
                  <a:solidFill>
                    <a:srgbClr val="000099"/>
                  </a:solidFill>
                  <a:latin typeface="Calibri"/>
                </a:endParaRPr>
              </a:p>
            </p:txBody>
          </p:sp>
        </p:grpSp>
      </p:grpSp>
      <p:grpSp>
        <p:nvGrpSpPr>
          <p:cNvPr id="3" name="Gruppieren 2"/>
          <p:cNvGrpSpPr/>
          <p:nvPr/>
        </p:nvGrpSpPr>
        <p:grpSpPr>
          <a:xfrm>
            <a:off x="118716" y="4584169"/>
            <a:ext cx="8822402" cy="1333780"/>
            <a:chOff x="130898" y="4564602"/>
            <a:chExt cx="8822402" cy="1333780"/>
          </a:xfrm>
        </p:grpSpPr>
        <p:grpSp>
          <p:nvGrpSpPr>
            <p:cNvPr id="32" name="Gruppieren 31"/>
            <p:cNvGrpSpPr/>
            <p:nvPr/>
          </p:nvGrpSpPr>
          <p:grpSpPr>
            <a:xfrm>
              <a:off x="130898" y="4564602"/>
              <a:ext cx="8822402" cy="1333780"/>
              <a:chOff x="93091" y="4627541"/>
              <a:chExt cx="8822402" cy="1333780"/>
            </a:xfrm>
          </p:grpSpPr>
          <p:grpSp>
            <p:nvGrpSpPr>
              <p:cNvPr id="33" name="Group 58"/>
              <p:cNvGrpSpPr>
                <a:grpSpLocks/>
              </p:cNvGrpSpPr>
              <p:nvPr/>
            </p:nvGrpSpPr>
            <p:grpSpPr bwMode="auto">
              <a:xfrm>
                <a:off x="187295" y="4627541"/>
                <a:ext cx="8728198" cy="1333780"/>
                <a:chOff x="179" y="2809"/>
                <a:chExt cx="5490" cy="901"/>
              </a:xfrm>
            </p:grpSpPr>
            <p:sp>
              <p:nvSpPr>
                <p:cNvPr id="37" name="Rectangle 21"/>
                <p:cNvSpPr>
                  <a:spLocks noChangeArrowheads="1"/>
                </p:cNvSpPr>
                <p:nvPr/>
              </p:nvSpPr>
              <p:spPr bwMode="auto">
                <a:xfrm>
                  <a:off x="3508" y="3088"/>
                  <a:ext cx="598" cy="29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BGI</a:t>
                  </a:r>
                  <a:endParaRPr lang="en-GB" dirty="0">
                    <a:solidFill>
                      <a:srgbClr val="000099"/>
                    </a:solidFill>
                    <a:latin typeface="Calibri"/>
                  </a:endParaRPr>
                </a:p>
              </p:txBody>
            </p:sp>
            <p:sp>
              <p:nvSpPr>
                <p:cNvPr id="38" name="Rectangle 25"/>
                <p:cNvSpPr>
                  <a:spLocks noChangeArrowheads="1"/>
                </p:cNvSpPr>
                <p:nvPr/>
              </p:nvSpPr>
              <p:spPr bwMode="auto">
                <a:xfrm>
                  <a:off x="2868" y="3415"/>
                  <a:ext cx="601"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IDEMS</a:t>
                  </a:r>
                  <a:endParaRPr lang="en-GB" dirty="0">
                    <a:solidFill>
                      <a:srgbClr val="000099"/>
                    </a:solidFill>
                    <a:latin typeface="Calibri"/>
                  </a:endParaRPr>
                </a:p>
              </p:txBody>
            </p:sp>
            <p:sp>
              <p:nvSpPr>
                <p:cNvPr id="39" name="Rectangle 27"/>
                <p:cNvSpPr>
                  <a:spLocks noChangeArrowheads="1"/>
                </p:cNvSpPr>
                <p:nvPr/>
              </p:nvSpPr>
              <p:spPr bwMode="auto">
                <a:xfrm>
                  <a:off x="5082" y="3414"/>
                  <a:ext cx="587"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PSMSL</a:t>
                  </a:r>
                  <a:endParaRPr lang="en-GB" dirty="0">
                    <a:solidFill>
                      <a:srgbClr val="000099"/>
                    </a:solidFill>
                    <a:latin typeface="Calibri"/>
                  </a:endParaRPr>
                </a:p>
              </p:txBody>
            </p:sp>
            <p:sp>
              <p:nvSpPr>
                <p:cNvPr id="40" name="Rectangle 28"/>
                <p:cNvSpPr>
                  <a:spLocks noChangeArrowheads="1"/>
                </p:cNvSpPr>
                <p:nvPr/>
              </p:nvSpPr>
              <p:spPr bwMode="auto">
                <a:xfrm>
                  <a:off x="3515" y="3414"/>
                  <a:ext cx="591"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ISG</a:t>
                  </a:r>
                  <a:endParaRPr lang="en-GB" dirty="0">
                    <a:solidFill>
                      <a:srgbClr val="000099"/>
                    </a:solidFill>
                    <a:latin typeface="Calibri"/>
                  </a:endParaRPr>
                </a:p>
              </p:txBody>
            </p:sp>
            <p:sp>
              <p:nvSpPr>
                <p:cNvPr id="42" name="Text Box 32"/>
                <p:cNvSpPr txBox="1">
                  <a:spLocks noChangeArrowheads="1"/>
                </p:cNvSpPr>
                <p:nvPr/>
              </p:nvSpPr>
              <p:spPr bwMode="auto">
                <a:xfrm>
                  <a:off x="179" y="2809"/>
                  <a:ext cx="1712" cy="312"/>
                </a:xfrm>
                <a:prstGeom prst="rect">
                  <a:avLst/>
                </a:prstGeom>
                <a:noFill/>
                <a:ln w="9525">
                  <a:noFill/>
                  <a:miter lim="800000"/>
                  <a:headEnd/>
                  <a:tailEnd/>
                </a:ln>
                <a:effectLst/>
              </p:spPr>
              <p:txBody>
                <a:bodyPr wrap="square">
                  <a:spAutoFit/>
                </a:bodyPr>
                <a:lstStyle/>
                <a:p>
                  <a:pPr fontAlgn="auto">
                    <a:spcAft>
                      <a:spcPts val="0"/>
                    </a:spcAft>
                  </a:pPr>
                  <a:r>
                    <a:rPr lang="en-GB" sz="2400" b="1" dirty="0" smtClean="0">
                      <a:solidFill>
                        <a:srgbClr val="000099"/>
                      </a:solidFill>
                      <a:latin typeface="Calibri"/>
                    </a:rPr>
                    <a:t>Scientific Services</a:t>
                  </a:r>
                  <a:endParaRPr lang="en-GB" sz="2400" b="1" dirty="0">
                    <a:solidFill>
                      <a:srgbClr val="000099"/>
                    </a:solidFill>
                    <a:latin typeface="Calibri"/>
                  </a:endParaRPr>
                </a:p>
              </p:txBody>
            </p:sp>
            <p:sp>
              <p:nvSpPr>
                <p:cNvPr id="45" name="Rectangle 36"/>
                <p:cNvSpPr>
                  <a:spLocks noChangeArrowheads="1"/>
                </p:cNvSpPr>
                <p:nvPr/>
              </p:nvSpPr>
              <p:spPr bwMode="auto">
                <a:xfrm>
                  <a:off x="2287" y="3414"/>
                  <a:ext cx="536"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ICGEM</a:t>
                  </a:r>
                  <a:endParaRPr lang="en-GB" dirty="0">
                    <a:solidFill>
                      <a:srgbClr val="000099"/>
                    </a:solidFill>
                    <a:latin typeface="Calibri"/>
                  </a:endParaRPr>
                </a:p>
              </p:txBody>
            </p:sp>
            <p:sp>
              <p:nvSpPr>
                <p:cNvPr id="46" name="Rectangle 39"/>
                <p:cNvSpPr>
                  <a:spLocks noChangeArrowheads="1"/>
                </p:cNvSpPr>
                <p:nvPr/>
              </p:nvSpPr>
              <p:spPr bwMode="auto">
                <a:xfrm>
                  <a:off x="825" y="3414"/>
                  <a:ext cx="598"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ILRS</a:t>
                  </a:r>
                  <a:endParaRPr lang="en-GB" dirty="0">
                    <a:solidFill>
                      <a:srgbClr val="000099"/>
                    </a:solidFill>
                    <a:latin typeface="Calibri"/>
                  </a:endParaRPr>
                </a:p>
              </p:txBody>
            </p:sp>
            <p:sp>
              <p:nvSpPr>
                <p:cNvPr id="47" name="Rectangle 40"/>
                <p:cNvSpPr>
                  <a:spLocks noChangeArrowheads="1"/>
                </p:cNvSpPr>
                <p:nvPr/>
              </p:nvSpPr>
              <p:spPr bwMode="auto">
                <a:xfrm>
                  <a:off x="1464" y="3414"/>
                  <a:ext cx="616"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IVS</a:t>
                  </a:r>
                  <a:endParaRPr lang="en-GB" dirty="0">
                    <a:solidFill>
                      <a:srgbClr val="000099"/>
                    </a:solidFill>
                    <a:latin typeface="Calibri"/>
                  </a:endParaRPr>
                </a:p>
              </p:txBody>
            </p:sp>
            <p:sp>
              <p:nvSpPr>
                <p:cNvPr id="48" name="Rectangle 41"/>
                <p:cNvSpPr>
                  <a:spLocks noChangeArrowheads="1"/>
                </p:cNvSpPr>
                <p:nvPr/>
              </p:nvSpPr>
              <p:spPr bwMode="auto">
                <a:xfrm>
                  <a:off x="179" y="3404"/>
                  <a:ext cx="598" cy="30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IGS</a:t>
                  </a:r>
                  <a:endParaRPr lang="en-GB" dirty="0">
                    <a:solidFill>
                      <a:srgbClr val="000099"/>
                    </a:solidFill>
                    <a:latin typeface="Calibri"/>
                  </a:endParaRPr>
                </a:p>
              </p:txBody>
            </p:sp>
            <p:sp>
              <p:nvSpPr>
                <p:cNvPr id="49" name="Rectangle 42"/>
                <p:cNvSpPr>
                  <a:spLocks noChangeArrowheads="1"/>
                </p:cNvSpPr>
                <p:nvPr/>
              </p:nvSpPr>
              <p:spPr bwMode="auto">
                <a:xfrm>
                  <a:off x="828" y="3088"/>
                  <a:ext cx="595"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IERS</a:t>
                  </a:r>
                  <a:endParaRPr lang="en-GB" dirty="0">
                    <a:solidFill>
                      <a:srgbClr val="000099"/>
                    </a:solidFill>
                    <a:latin typeface="Calibri"/>
                  </a:endParaRPr>
                </a:p>
              </p:txBody>
            </p:sp>
            <p:sp>
              <p:nvSpPr>
                <p:cNvPr id="50" name="Rectangle 43"/>
                <p:cNvSpPr>
                  <a:spLocks noChangeArrowheads="1"/>
                </p:cNvSpPr>
                <p:nvPr/>
              </p:nvSpPr>
              <p:spPr bwMode="auto">
                <a:xfrm>
                  <a:off x="5082" y="3093"/>
                  <a:ext cx="586" cy="276"/>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BIPM</a:t>
                  </a:r>
                  <a:endParaRPr lang="en-GB" dirty="0">
                    <a:solidFill>
                      <a:srgbClr val="000099"/>
                    </a:solidFill>
                    <a:latin typeface="Calibri"/>
                  </a:endParaRPr>
                </a:p>
              </p:txBody>
            </p:sp>
          </p:grpSp>
          <p:sp>
            <p:nvSpPr>
              <p:cNvPr id="34" name="Textfeld 33"/>
              <p:cNvSpPr txBox="1"/>
              <p:nvPr/>
            </p:nvSpPr>
            <p:spPr>
              <a:xfrm>
                <a:off x="6805510" y="5102365"/>
                <a:ext cx="1257075" cy="369332"/>
              </a:xfrm>
              <a:prstGeom prst="rect">
                <a:avLst/>
              </a:prstGeom>
              <a:noFill/>
            </p:spPr>
            <p:txBody>
              <a:bodyPr wrap="none" rtlCol="0">
                <a:spAutoFit/>
              </a:bodyPr>
              <a:lstStyle/>
              <a:p>
                <a:pPr fontAlgn="auto">
                  <a:spcBef>
                    <a:spcPts val="0"/>
                  </a:spcBef>
                  <a:spcAft>
                    <a:spcPts val="0"/>
                  </a:spcAft>
                </a:pPr>
                <a:r>
                  <a:rPr lang="en-GB" dirty="0" smtClean="0">
                    <a:solidFill>
                      <a:srgbClr val="003399"/>
                    </a:solidFill>
                    <a:latin typeface="Calibri"/>
                  </a:rPr>
                  <a:t>Combining:</a:t>
                </a:r>
                <a:endParaRPr lang="en-GB" dirty="0">
                  <a:solidFill>
                    <a:srgbClr val="003399"/>
                  </a:solidFill>
                  <a:latin typeface="Calibri"/>
                </a:endParaRPr>
              </a:p>
            </p:txBody>
          </p:sp>
          <p:sp>
            <p:nvSpPr>
              <p:cNvPr id="35" name="Textfeld 34"/>
              <p:cNvSpPr txBox="1"/>
              <p:nvPr/>
            </p:nvSpPr>
            <p:spPr>
              <a:xfrm>
                <a:off x="93091" y="5074238"/>
                <a:ext cx="1191288" cy="369332"/>
              </a:xfrm>
              <a:prstGeom prst="rect">
                <a:avLst/>
              </a:prstGeom>
              <a:noFill/>
            </p:spPr>
            <p:txBody>
              <a:bodyPr wrap="none" rtlCol="0">
                <a:spAutoFit/>
              </a:bodyPr>
              <a:lstStyle/>
              <a:p>
                <a:pPr fontAlgn="auto">
                  <a:spcBef>
                    <a:spcPts val="0"/>
                  </a:spcBef>
                  <a:spcAft>
                    <a:spcPts val="0"/>
                  </a:spcAft>
                </a:pPr>
                <a:r>
                  <a:rPr lang="en-GB" dirty="0" smtClean="0">
                    <a:solidFill>
                      <a:srgbClr val="003399"/>
                    </a:solidFill>
                    <a:latin typeface="Calibri"/>
                  </a:rPr>
                  <a:t>Geometry:</a:t>
                </a:r>
                <a:endParaRPr lang="en-GB" dirty="0">
                  <a:solidFill>
                    <a:srgbClr val="003399"/>
                  </a:solidFill>
                  <a:latin typeface="Calibri"/>
                </a:endParaRPr>
              </a:p>
            </p:txBody>
          </p:sp>
          <p:sp>
            <p:nvSpPr>
              <p:cNvPr id="36" name="Textfeld 35"/>
              <p:cNvSpPr txBox="1"/>
              <p:nvPr/>
            </p:nvSpPr>
            <p:spPr>
              <a:xfrm>
                <a:off x="3491640" y="5087877"/>
                <a:ext cx="913455" cy="369332"/>
              </a:xfrm>
              <a:prstGeom prst="rect">
                <a:avLst/>
              </a:prstGeom>
              <a:noFill/>
            </p:spPr>
            <p:txBody>
              <a:bodyPr wrap="none" rtlCol="0">
                <a:spAutoFit/>
              </a:bodyPr>
              <a:lstStyle/>
              <a:p>
                <a:pPr fontAlgn="auto">
                  <a:spcBef>
                    <a:spcPts val="0"/>
                  </a:spcBef>
                  <a:spcAft>
                    <a:spcPts val="0"/>
                  </a:spcAft>
                </a:pPr>
                <a:r>
                  <a:rPr lang="en-GB" dirty="0" smtClean="0">
                    <a:solidFill>
                      <a:srgbClr val="003399"/>
                    </a:solidFill>
                    <a:latin typeface="Calibri"/>
                  </a:rPr>
                  <a:t>Gravity:</a:t>
                </a:r>
                <a:endParaRPr lang="en-GB" dirty="0">
                  <a:solidFill>
                    <a:srgbClr val="003399"/>
                  </a:solidFill>
                  <a:latin typeface="Calibri"/>
                </a:endParaRPr>
              </a:p>
            </p:txBody>
          </p:sp>
        </p:grpSp>
        <p:sp>
          <p:nvSpPr>
            <p:cNvPr id="57" name="Rectangle 41"/>
            <p:cNvSpPr>
              <a:spLocks noChangeArrowheads="1"/>
            </p:cNvSpPr>
            <p:nvPr/>
          </p:nvSpPr>
          <p:spPr bwMode="auto">
            <a:xfrm>
              <a:off x="2267744" y="4984277"/>
              <a:ext cx="979732" cy="436698"/>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IDS</a:t>
              </a:r>
              <a:endParaRPr lang="en-GB" dirty="0">
                <a:solidFill>
                  <a:srgbClr val="000099"/>
                </a:solidFill>
                <a:latin typeface="Calibri"/>
              </a:endParaRPr>
            </a:p>
          </p:txBody>
        </p:sp>
        <p:sp>
          <p:nvSpPr>
            <p:cNvPr id="59" name="Rectangle 41"/>
            <p:cNvSpPr>
              <a:spLocks noChangeArrowheads="1"/>
            </p:cNvSpPr>
            <p:nvPr/>
          </p:nvSpPr>
          <p:spPr bwMode="auto">
            <a:xfrm>
              <a:off x="4488197" y="4977616"/>
              <a:ext cx="955469" cy="436698"/>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IGFS</a:t>
              </a:r>
              <a:endParaRPr lang="en-GB" dirty="0">
                <a:solidFill>
                  <a:srgbClr val="000099"/>
                </a:solidFill>
                <a:latin typeface="Calibri"/>
              </a:endParaRPr>
            </a:p>
          </p:txBody>
        </p:sp>
        <p:sp>
          <p:nvSpPr>
            <p:cNvPr id="60" name="Rectangle 41"/>
            <p:cNvSpPr>
              <a:spLocks noChangeArrowheads="1"/>
            </p:cNvSpPr>
            <p:nvPr/>
          </p:nvSpPr>
          <p:spPr bwMode="auto">
            <a:xfrm>
              <a:off x="6521132" y="5460206"/>
              <a:ext cx="950722" cy="436698"/>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fontAlgn="auto">
                <a:spcAft>
                  <a:spcPts val="0"/>
                </a:spcAft>
              </a:pPr>
              <a:r>
                <a:rPr lang="en-GB" dirty="0" smtClean="0">
                  <a:solidFill>
                    <a:srgbClr val="000099"/>
                  </a:solidFill>
                  <a:latin typeface="Calibri"/>
                </a:rPr>
                <a:t>IGETS</a:t>
              </a:r>
              <a:endParaRPr lang="en-GB" dirty="0">
                <a:solidFill>
                  <a:srgbClr val="000099"/>
                </a:solidFill>
                <a:latin typeface="Calibri"/>
              </a:endParaRPr>
            </a:p>
          </p:txBody>
        </p:sp>
      </p:grpSp>
      <p:pic>
        <p:nvPicPr>
          <p:cNvPr id="56" name="Grafik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3" y="17219"/>
            <a:ext cx="1195251" cy="625705"/>
          </a:xfrm>
          <a:prstGeom prst="rect">
            <a:avLst/>
          </a:prstGeom>
        </p:spPr>
      </p:pic>
      <p:sp>
        <p:nvSpPr>
          <p:cNvPr id="2" name="Rectangle 1"/>
          <p:cNvSpPr/>
          <p:nvPr/>
        </p:nvSpPr>
        <p:spPr>
          <a:xfrm>
            <a:off x="212920" y="3573101"/>
            <a:ext cx="2049272" cy="5135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522728" y="3581400"/>
            <a:ext cx="1977639" cy="5135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32162" y="5486401"/>
            <a:ext cx="955048" cy="4199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495800" y="5029200"/>
            <a:ext cx="955048" cy="4199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12921" y="5000570"/>
            <a:ext cx="3018338" cy="91589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675539" y="4626902"/>
            <a:ext cx="1505540" cy="369332"/>
          </a:xfrm>
          <a:prstGeom prst="rect">
            <a:avLst/>
          </a:prstGeom>
          <a:noFill/>
        </p:spPr>
        <p:txBody>
          <a:bodyPr wrap="none" rtlCol="0">
            <a:spAutoFit/>
          </a:bodyPr>
          <a:lstStyle/>
          <a:p>
            <a:r>
              <a:rPr lang="en-US" dirty="0" smtClean="0">
                <a:solidFill>
                  <a:srgbClr val="00B050"/>
                </a:solidFill>
              </a:rPr>
              <a:t>ITRF models</a:t>
            </a:r>
            <a:endParaRPr lang="en-US" dirty="0">
              <a:solidFill>
                <a:srgbClr val="00B050"/>
              </a:solidFill>
            </a:endParaRPr>
          </a:p>
        </p:txBody>
      </p:sp>
      <p:sp>
        <p:nvSpPr>
          <p:cNvPr id="63" name="Rectangle 62"/>
          <p:cNvSpPr/>
          <p:nvPr/>
        </p:nvSpPr>
        <p:spPr>
          <a:xfrm>
            <a:off x="3534862" y="5003844"/>
            <a:ext cx="2921343" cy="90253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5657260" y="4648200"/>
            <a:ext cx="2787943" cy="369332"/>
          </a:xfrm>
          <a:prstGeom prst="rect">
            <a:avLst/>
          </a:prstGeom>
          <a:noFill/>
        </p:spPr>
        <p:txBody>
          <a:bodyPr wrap="none" rtlCol="0">
            <a:spAutoFit/>
          </a:bodyPr>
          <a:lstStyle/>
          <a:p>
            <a:r>
              <a:rPr lang="en-US" dirty="0" smtClean="0">
                <a:solidFill>
                  <a:srgbClr val="00B050"/>
                </a:solidFill>
              </a:rPr>
              <a:t>IHRF models (eventually)</a:t>
            </a:r>
            <a:endParaRPr lang="en-US" dirty="0">
              <a:solidFill>
                <a:srgbClr val="00B050"/>
              </a:solidFill>
            </a:endParaRPr>
          </a:p>
        </p:txBody>
      </p:sp>
      <p:sp>
        <p:nvSpPr>
          <p:cNvPr id="44" name="Date Placeholder 43"/>
          <p:cNvSpPr>
            <a:spLocks noGrp="1"/>
          </p:cNvSpPr>
          <p:nvPr>
            <p:ph type="dt" sz="half" idx="10"/>
          </p:nvPr>
        </p:nvSpPr>
        <p:spPr/>
        <p:txBody>
          <a:bodyPr/>
          <a:lstStyle/>
          <a:p>
            <a:r>
              <a:rPr lang="en-US" altLang="en-US" smtClean="0"/>
              <a:t>1/15/2021</a:t>
            </a:r>
            <a:endParaRPr lang="en-US" altLang="en-US"/>
          </a:p>
        </p:txBody>
      </p:sp>
      <p:sp>
        <p:nvSpPr>
          <p:cNvPr id="51" name="Footer Placeholder 50"/>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3" name="Slide Number Placeholder 52"/>
          <p:cNvSpPr>
            <a:spLocks noGrp="1"/>
          </p:cNvSpPr>
          <p:nvPr>
            <p:ph type="sldNum" sz="quarter" idx="12"/>
          </p:nvPr>
        </p:nvSpPr>
        <p:spPr/>
        <p:txBody>
          <a:bodyPr/>
          <a:lstStyle/>
          <a:p>
            <a:fld id="{21522A12-69FB-4CEA-B41C-E21C20ABD61E}" type="slidenum">
              <a:rPr lang="en-US" altLang="en-US" smtClean="0"/>
              <a:pPr/>
              <a:t>32</a:t>
            </a:fld>
            <a:endParaRPr lang="en-US" altLang="en-US"/>
          </a:p>
        </p:txBody>
      </p:sp>
    </p:spTree>
    <p:extLst>
      <p:ext uri="{BB962C8B-B14F-4D97-AF65-F5344CB8AC3E}">
        <p14:creationId xmlns:p14="http://schemas.microsoft.com/office/powerpoint/2010/main" val="53408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4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6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2" grpId="0" animBg="1"/>
      <p:bldP spid="55" grpId="0" animBg="1"/>
      <p:bldP spid="61" grpId="0" animBg="1"/>
      <p:bldP spid="62" grpId="0" animBg="1"/>
      <p:bldP spid="41" grpId="0" animBg="1"/>
      <p:bldP spid="41" grpId="1" animBg="1"/>
      <p:bldP spid="43" grpId="0"/>
      <p:bldP spid="43" grpId="1"/>
      <p:bldP spid="63" grpId="0" animBg="1"/>
      <p:bldP spid="63" grpId="1" animBg="1"/>
      <p:bldP spid="64" grpId="0"/>
      <p:bldP spid="6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Global geodetic control</a:t>
            </a:r>
            <a:endParaRPr lang="en-US" sz="4000" b="1" dirty="0"/>
          </a:p>
        </p:txBody>
      </p:sp>
      <p:sp>
        <p:nvSpPr>
          <p:cNvPr id="3" name="Content Placeholder 2"/>
          <p:cNvSpPr>
            <a:spLocks noGrp="1"/>
          </p:cNvSpPr>
          <p:nvPr>
            <p:ph idx="1"/>
          </p:nvPr>
        </p:nvSpPr>
        <p:spPr/>
        <p:txBody>
          <a:bodyPr/>
          <a:lstStyle/>
          <a:p>
            <a:r>
              <a:rPr lang="en-US" dirty="0" smtClean="0"/>
              <a:t>Geodetic control is inherently global.</a:t>
            </a:r>
          </a:p>
          <a:p>
            <a:r>
              <a:rPr lang="en-US" dirty="0" smtClean="0"/>
              <a:t>NGS works with international groups to improve the global geodetic framework. </a:t>
            </a:r>
          </a:p>
          <a:p>
            <a:r>
              <a:rPr lang="en-US" dirty="0" smtClean="0"/>
              <a:t>The UN Global Geodetic Reference Frame (UN-GGRF) was adopted by the UN Committee of Experts on Global Geospatial Information Management (UN-GGIM). The NSRS ties to the UN-GGRF.</a:t>
            </a:r>
            <a:endParaRPr lang="en-US"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33</a:t>
            </a:fld>
            <a:endParaRPr lang="en-US" altLang="en-US"/>
          </a:p>
        </p:txBody>
      </p:sp>
    </p:spTree>
    <p:extLst>
      <p:ext uri="{BB962C8B-B14F-4D97-AF65-F5344CB8AC3E}">
        <p14:creationId xmlns:p14="http://schemas.microsoft.com/office/powerpoint/2010/main" val="18222862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1706" y="1840686"/>
            <a:ext cx="672353" cy="602797"/>
          </a:xfrm>
          <a:prstGeom prst="rect">
            <a:avLst/>
          </a:prstGeom>
          <a:solidFill>
            <a:srgbClr val="829451"/>
          </a:solidFill>
          <a:ln w="19050">
            <a:solidFill>
              <a:srgbClr val="FFFFFF"/>
            </a:solidFill>
          </a:ln>
        </p:spPr>
        <p:txBody>
          <a:bodyPr vert="horz" wrap="square" lIns="0" tIns="60138" rIns="0" bIns="0" rtlCol="0">
            <a:spAutoFit/>
          </a:bodyPr>
          <a:lstStyle/>
          <a:p>
            <a:pPr marL="113544" marR="112050" algn="ctr">
              <a:lnSpc>
                <a:spcPct val="105300"/>
              </a:lnSpc>
              <a:spcBef>
                <a:spcPts val="473"/>
              </a:spcBef>
            </a:pPr>
            <a:r>
              <a:rPr sz="559" spc="32" dirty="0">
                <a:solidFill>
                  <a:srgbClr val="FFFFFF"/>
                </a:solidFill>
                <a:latin typeface="Calibri"/>
                <a:cs typeface="Calibri"/>
              </a:rPr>
              <a:t>E</a:t>
            </a:r>
            <a:r>
              <a:rPr sz="559" spc="12" dirty="0">
                <a:solidFill>
                  <a:srgbClr val="FFFFFF"/>
                </a:solidFill>
                <a:latin typeface="Calibri"/>
                <a:cs typeface="Calibri"/>
              </a:rPr>
              <a:t>n</a:t>
            </a:r>
            <a:r>
              <a:rPr sz="559" spc="9" dirty="0">
                <a:solidFill>
                  <a:srgbClr val="FFFFFF"/>
                </a:solidFill>
                <a:latin typeface="Calibri"/>
                <a:cs typeface="Calibri"/>
              </a:rPr>
              <a:t>v</a:t>
            </a:r>
            <a:r>
              <a:rPr sz="559" spc="3" dirty="0">
                <a:solidFill>
                  <a:srgbClr val="FFFFFF"/>
                </a:solidFill>
                <a:latin typeface="Calibri"/>
                <a:cs typeface="Calibri"/>
              </a:rPr>
              <a:t>i</a:t>
            </a:r>
            <a:r>
              <a:rPr sz="559" spc="-20" dirty="0">
                <a:solidFill>
                  <a:srgbClr val="FFFFFF"/>
                </a:solidFill>
                <a:latin typeface="Calibri"/>
                <a:cs typeface="Calibri"/>
              </a:rPr>
              <a:t>r</a:t>
            </a:r>
            <a:r>
              <a:rPr sz="559" spc="9" dirty="0">
                <a:solidFill>
                  <a:srgbClr val="FFFFFF"/>
                </a:solidFill>
                <a:latin typeface="Calibri"/>
                <a:cs typeface="Calibri"/>
              </a:rPr>
              <a:t>o</a:t>
            </a:r>
            <a:r>
              <a:rPr sz="559" spc="12" dirty="0">
                <a:solidFill>
                  <a:srgbClr val="FFFFFF"/>
                </a:solidFill>
                <a:latin typeface="Calibri"/>
                <a:cs typeface="Calibri"/>
              </a:rPr>
              <a:t>n</a:t>
            </a:r>
            <a:r>
              <a:rPr sz="559" spc="38" dirty="0">
                <a:solidFill>
                  <a:srgbClr val="FFFFFF"/>
                </a:solidFill>
                <a:latin typeface="Calibri"/>
                <a:cs typeface="Calibri"/>
              </a:rPr>
              <a:t>m</a:t>
            </a:r>
            <a:r>
              <a:rPr sz="559" spc="27" dirty="0">
                <a:solidFill>
                  <a:srgbClr val="FFFFFF"/>
                </a:solidFill>
                <a:latin typeface="Calibri"/>
                <a:cs typeface="Calibri"/>
              </a:rPr>
              <a:t>e</a:t>
            </a:r>
            <a:r>
              <a:rPr sz="559" spc="12" dirty="0">
                <a:solidFill>
                  <a:srgbClr val="FFFFFF"/>
                </a:solidFill>
                <a:latin typeface="Calibri"/>
                <a:cs typeface="Calibri"/>
              </a:rPr>
              <a:t>n</a:t>
            </a:r>
            <a:r>
              <a:rPr sz="559" spc="-15" dirty="0">
                <a:solidFill>
                  <a:srgbClr val="FFFFFF"/>
                </a:solidFill>
                <a:latin typeface="Calibri"/>
                <a:cs typeface="Calibri"/>
              </a:rPr>
              <a:t>t</a:t>
            </a:r>
            <a:r>
              <a:rPr sz="559" spc="-6" dirty="0">
                <a:solidFill>
                  <a:srgbClr val="FFFFFF"/>
                </a:solidFill>
                <a:latin typeface="Calibri"/>
                <a:cs typeface="Calibri"/>
              </a:rPr>
              <a:t>a</a:t>
            </a:r>
            <a:r>
              <a:rPr sz="559" spc="3" dirty="0">
                <a:solidFill>
                  <a:srgbClr val="FFFFFF"/>
                </a:solidFill>
                <a:latin typeface="Calibri"/>
                <a:cs typeface="Calibri"/>
              </a:rPr>
              <a:t>l  </a:t>
            </a:r>
            <a:r>
              <a:rPr sz="559" spc="9" dirty="0">
                <a:solidFill>
                  <a:srgbClr val="FFFFFF"/>
                </a:solidFill>
                <a:latin typeface="Calibri"/>
                <a:cs typeface="Calibri"/>
              </a:rPr>
              <a:t>Statistics </a:t>
            </a:r>
            <a:r>
              <a:rPr sz="559" spc="20" dirty="0">
                <a:solidFill>
                  <a:srgbClr val="FFFFFF"/>
                </a:solidFill>
                <a:latin typeface="Calibri"/>
                <a:cs typeface="Calibri"/>
              </a:rPr>
              <a:t>and  </a:t>
            </a:r>
            <a:r>
              <a:rPr sz="559" spc="12" dirty="0">
                <a:solidFill>
                  <a:srgbClr val="FFFFFF"/>
                </a:solidFill>
                <a:latin typeface="Calibri"/>
                <a:cs typeface="Calibri"/>
              </a:rPr>
              <a:t>Geospatial  Information  Management  Branch</a:t>
            </a:r>
            <a:endParaRPr sz="559" dirty="0">
              <a:latin typeface="Calibri"/>
              <a:cs typeface="Calibri"/>
            </a:endParaRPr>
          </a:p>
        </p:txBody>
      </p:sp>
      <p:sp>
        <p:nvSpPr>
          <p:cNvPr id="3" name="object 3"/>
          <p:cNvSpPr/>
          <p:nvPr/>
        </p:nvSpPr>
        <p:spPr>
          <a:xfrm>
            <a:off x="201706" y="3368123"/>
            <a:ext cx="672353" cy="336177"/>
          </a:xfrm>
          <a:prstGeom prst="rect">
            <a:avLst/>
          </a:prstGeom>
          <a:blipFill>
            <a:blip r:embed="rId3" cstate="print"/>
            <a:stretch>
              <a:fillRect/>
            </a:stretch>
          </a:blipFill>
        </p:spPr>
        <p:txBody>
          <a:bodyPr wrap="square" lIns="0" tIns="0" rIns="0" bIns="0" rtlCol="0"/>
          <a:lstStyle/>
          <a:p>
            <a:endParaRPr sz="1059"/>
          </a:p>
        </p:txBody>
      </p:sp>
      <p:sp>
        <p:nvSpPr>
          <p:cNvPr id="4" name="object 4"/>
          <p:cNvSpPr/>
          <p:nvPr/>
        </p:nvSpPr>
        <p:spPr>
          <a:xfrm>
            <a:off x="201706" y="3368123"/>
            <a:ext cx="672353" cy="336177"/>
          </a:xfrm>
          <a:custGeom>
            <a:avLst/>
            <a:gdLst/>
            <a:ahLst/>
            <a:cxnLst/>
            <a:rect l="l" t="t" r="r" b="b"/>
            <a:pathLst>
              <a:path w="1143000" h="571500">
                <a:moveTo>
                  <a:pt x="0" y="571500"/>
                </a:moveTo>
                <a:lnTo>
                  <a:pt x="1143000" y="571500"/>
                </a:lnTo>
                <a:lnTo>
                  <a:pt x="1143000" y="0"/>
                </a:lnTo>
                <a:lnTo>
                  <a:pt x="0" y="0"/>
                </a:lnTo>
                <a:lnTo>
                  <a:pt x="0" y="571500"/>
                </a:lnTo>
                <a:close/>
              </a:path>
            </a:pathLst>
          </a:custGeom>
          <a:ln w="19050">
            <a:solidFill>
              <a:srgbClr val="FFFFFF"/>
            </a:solidFill>
          </a:ln>
        </p:spPr>
        <p:txBody>
          <a:bodyPr wrap="square" lIns="0" tIns="0" rIns="0" bIns="0" rtlCol="0"/>
          <a:lstStyle/>
          <a:p>
            <a:endParaRPr sz="1059"/>
          </a:p>
        </p:txBody>
      </p:sp>
      <p:sp>
        <p:nvSpPr>
          <p:cNvPr id="5" name="object 5"/>
          <p:cNvSpPr txBox="1"/>
          <p:nvPr/>
        </p:nvSpPr>
        <p:spPr>
          <a:xfrm>
            <a:off x="196103" y="3435918"/>
            <a:ext cx="683559" cy="181528"/>
          </a:xfrm>
          <a:prstGeom prst="rect">
            <a:avLst/>
          </a:prstGeom>
        </p:spPr>
        <p:txBody>
          <a:bodyPr vert="horz" wrap="square" lIns="0" tIns="9338" rIns="0" bIns="0" rtlCol="0">
            <a:spAutoFit/>
          </a:bodyPr>
          <a:lstStyle/>
          <a:p>
            <a:pPr algn="ctr">
              <a:spcBef>
                <a:spcPts val="74"/>
              </a:spcBef>
            </a:pPr>
            <a:r>
              <a:rPr sz="559" spc="9" dirty="0">
                <a:solidFill>
                  <a:srgbClr val="FFFFFF"/>
                </a:solidFill>
                <a:latin typeface="Calibri"/>
                <a:cs typeface="Calibri"/>
              </a:rPr>
              <a:t>Data</a:t>
            </a:r>
            <a:r>
              <a:rPr sz="559" spc="-12" dirty="0">
                <a:solidFill>
                  <a:srgbClr val="FFFFFF"/>
                </a:solidFill>
                <a:latin typeface="Calibri"/>
                <a:cs typeface="Calibri"/>
              </a:rPr>
              <a:t> </a:t>
            </a:r>
            <a:r>
              <a:rPr sz="559" spc="12" dirty="0">
                <a:solidFill>
                  <a:srgbClr val="FFFFFF"/>
                </a:solidFill>
                <a:latin typeface="Calibri"/>
                <a:cs typeface="Calibri"/>
              </a:rPr>
              <a:t>Innovation</a:t>
            </a:r>
            <a:endParaRPr sz="559">
              <a:latin typeface="Calibri"/>
              <a:cs typeface="Calibri"/>
            </a:endParaRPr>
          </a:p>
          <a:p>
            <a:pPr algn="ctr">
              <a:spcBef>
                <a:spcPts val="38"/>
              </a:spcBef>
            </a:pPr>
            <a:r>
              <a:rPr sz="559" spc="12" dirty="0">
                <a:solidFill>
                  <a:srgbClr val="FFFFFF"/>
                </a:solidFill>
                <a:latin typeface="Calibri"/>
                <a:cs typeface="Calibri"/>
              </a:rPr>
              <a:t>Branch</a:t>
            </a:r>
            <a:endParaRPr sz="559">
              <a:latin typeface="Calibri"/>
              <a:cs typeface="Calibri"/>
            </a:endParaRPr>
          </a:p>
        </p:txBody>
      </p:sp>
      <p:sp>
        <p:nvSpPr>
          <p:cNvPr id="6" name="object 6"/>
          <p:cNvSpPr/>
          <p:nvPr/>
        </p:nvSpPr>
        <p:spPr>
          <a:xfrm>
            <a:off x="201706" y="3773701"/>
            <a:ext cx="672353" cy="336177"/>
          </a:xfrm>
          <a:prstGeom prst="rect">
            <a:avLst/>
          </a:prstGeom>
          <a:blipFill>
            <a:blip r:embed="rId3" cstate="print"/>
            <a:stretch>
              <a:fillRect/>
            </a:stretch>
          </a:blipFill>
        </p:spPr>
        <p:txBody>
          <a:bodyPr wrap="square" lIns="0" tIns="0" rIns="0" bIns="0" rtlCol="0"/>
          <a:lstStyle/>
          <a:p>
            <a:endParaRPr sz="1059"/>
          </a:p>
        </p:txBody>
      </p:sp>
      <p:sp>
        <p:nvSpPr>
          <p:cNvPr id="7" name="object 7"/>
          <p:cNvSpPr/>
          <p:nvPr/>
        </p:nvSpPr>
        <p:spPr>
          <a:xfrm>
            <a:off x="201706" y="3773701"/>
            <a:ext cx="672353" cy="336177"/>
          </a:xfrm>
          <a:custGeom>
            <a:avLst/>
            <a:gdLst/>
            <a:ahLst/>
            <a:cxnLst/>
            <a:rect l="l" t="t" r="r" b="b"/>
            <a:pathLst>
              <a:path w="1143000" h="571500">
                <a:moveTo>
                  <a:pt x="0" y="571500"/>
                </a:moveTo>
                <a:lnTo>
                  <a:pt x="1143000" y="571500"/>
                </a:lnTo>
                <a:lnTo>
                  <a:pt x="1143000" y="0"/>
                </a:lnTo>
                <a:lnTo>
                  <a:pt x="0" y="0"/>
                </a:lnTo>
                <a:lnTo>
                  <a:pt x="0" y="571500"/>
                </a:lnTo>
                <a:close/>
              </a:path>
            </a:pathLst>
          </a:custGeom>
          <a:ln w="19050">
            <a:solidFill>
              <a:srgbClr val="FFFFFF"/>
            </a:solidFill>
          </a:ln>
        </p:spPr>
        <p:txBody>
          <a:bodyPr wrap="square" lIns="0" tIns="0" rIns="0" bIns="0" rtlCol="0"/>
          <a:lstStyle/>
          <a:p>
            <a:endParaRPr sz="1059"/>
          </a:p>
        </p:txBody>
      </p:sp>
      <p:sp>
        <p:nvSpPr>
          <p:cNvPr id="8" name="object 8"/>
          <p:cNvSpPr txBox="1"/>
          <p:nvPr/>
        </p:nvSpPr>
        <p:spPr>
          <a:xfrm>
            <a:off x="196103" y="3842058"/>
            <a:ext cx="683559" cy="181528"/>
          </a:xfrm>
          <a:prstGeom prst="rect">
            <a:avLst/>
          </a:prstGeom>
        </p:spPr>
        <p:txBody>
          <a:bodyPr vert="horz" wrap="square" lIns="0" tIns="9338" rIns="0" bIns="0" rtlCol="0">
            <a:spAutoFit/>
          </a:bodyPr>
          <a:lstStyle/>
          <a:p>
            <a:pPr algn="ctr">
              <a:spcBef>
                <a:spcPts val="74"/>
              </a:spcBef>
            </a:pPr>
            <a:r>
              <a:rPr sz="559" spc="12" dirty="0">
                <a:solidFill>
                  <a:srgbClr val="FFFFFF"/>
                </a:solidFill>
                <a:latin typeface="Calibri"/>
                <a:cs typeface="Calibri"/>
              </a:rPr>
              <a:t>Economic</a:t>
            </a:r>
            <a:r>
              <a:rPr sz="559" spc="15" dirty="0">
                <a:solidFill>
                  <a:srgbClr val="FFFFFF"/>
                </a:solidFill>
                <a:latin typeface="Calibri"/>
                <a:cs typeface="Calibri"/>
              </a:rPr>
              <a:t> </a:t>
            </a:r>
            <a:r>
              <a:rPr sz="559" spc="3" dirty="0">
                <a:solidFill>
                  <a:srgbClr val="FFFFFF"/>
                </a:solidFill>
                <a:latin typeface="Calibri"/>
                <a:cs typeface="Calibri"/>
              </a:rPr>
              <a:t>Statistics</a:t>
            </a:r>
            <a:endParaRPr sz="559">
              <a:latin typeface="Calibri"/>
              <a:cs typeface="Calibri"/>
            </a:endParaRPr>
          </a:p>
          <a:p>
            <a:pPr algn="ctr">
              <a:spcBef>
                <a:spcPts val="35"/>
              </a:spcBef>
            </a:pPr>
            <a:r>
              <a:rPr sz="559" spc="12" dirty="0">
                <a:solidFill>
                  <a:srgbClr val="FFFFFF"/>
                </a:solidFill>
                <a:latin typeface="Calibri"/>
                <a:cs typeface="Calibri"/>
              </a:rPr>
              <a:t>Branch</a:t>
            </a:r>
            <a:endParaRPr sz="559">
              <a:latin typeface="Calibri"/>
              <a:cs typeface="Calibri"/>
            </a:endParaRPr>
          </a:p>
        </p:txBody>
      </p:sp>
      <p:sp>
        <p:nvSpPr>
          <p:cNvPr id="9" name="object 9"/>
          <p:cNvSpPr/>
          <p:nvPr/>
        </p:nvSpPr>
        <p:spPr>
          <a:xfrm>
            <a:off x="201706" y="2962544"/>
            <a:ext cx="672353" cy="336177"/>
          </a:xfrm>
          <a:prstGeom prst="rect">
            <a:avLst/>
          </a:prstGeom>
          <a:blipFill>
            <a:blip r:embed="rId4" cstate="print"/>
            <a:stretch>
              <a:fillRect/>
            </a:stretch>
          </a:blipFill>
        </p:spPr>
        <p:txBody>
          <a:bodyPr wrap="square" lIns="0" tIns="0" rIns="0" bIns="0" rtlCol="0"/>
          <a:lstStyle/>
          <a:p>
            <a:endParaRPr sz="1059"/>
          </a:p>
        </p:txBody>
      </p:sp>
      <p:sp>
        <p:nvSpPr>
          <p:cNvPr id="10" name="object 10"/>
          <p:cNvSpPr/>
          <p:nvPr/>
        </p:nvSpPr>
        <p:spPr>
          <a:xfrm>
            <a:off x="201706" y="2962544"/>
            <a:ext cx="672353" cy="336177"/>
          </a:xfrm>
          <a:custGeom>
            <a:avLst/>
            <a:gdLst/>
            <a:ahLst/>
            <a:cxnLst/>
            <a:rect l="l" t="t" r="r" b="b"/>
            <a:pathLst>
              <a:path w="1143000" h="571500">
                <a:moveTo>
                  <a:pt x="0" y="571500"/>
                </a:moveTo>
                <a:lnTo>
                  <a:pt x="1143000" y="571500"/>
                </a:lnTo>
                <a:lnTo>
                  <a:pt x="1143000" y="0"/>
                </a:lnTo>
                <a:lnTo>
                  <a:pt x="0" y="0"/>
                </a:lnTo>
                <a:lnTo>
                  <a:pt x="0" y="571500"/>
                </a:lnTo>
                <a:close/>
              </a:path>
            </a:pathLst>
          </a:custGeom>
          <a:ln w="19050">
            <a:solidFill>
              <a:srgbClr val="FFFFFF"/>
            </a:solidFill>
          </a:ln>
        </p:spPr>
        <p:txBody>
          <a:bodyPr wrap="square" lIns="0" tIns="0" rIns="0" bIns="0" rtlCol="0"/>
          <a:lstStyle/>
          <a:p>
            <a:endParaRPr sz="1059"/>
          </a:p>
        </p:txBody>
      </p:sp>
      <p:sp>
        <p:nvSpPr>
          <p:cNvPr id="11" name="object 11"/>
          <p:cNvSpPr txBox="1"/>
          <p:nvPr/>
        </p:nvSpPr>
        <p:spPr>
          <a:xfrm>
            <a:off x="196103" y="2984994"/>
            <a:ext cx="683559" cy="275940"/>
          </a:xfrm>
          <a:prstGeom prst="rect">
            <a:avLst/>
          </a:prstGeom>
        </p:spPr>
        <p:txBody>
          <a:bodyPr vert="horz" wrap="square" lIns="0" tIns="4856" rIns="0" bIns="0" rtlCol="0">
            <a:spAutoFit/>
          </a:bodyPr>
          <a:lstStyle/>
          <a:p>
            <a:pPr marL="72833" marR="69471" algn="ctr">
              <a:lnSpc>
                <a:spcPct val="105400"/>
              </a:lnSpc>
              <a:spcBef>
                <a:spcPts val="38"/>
              </a:spcBef>
            </a:pPr>
            <a:r>
              <a:rPr sz="559" spc="12" dirty="0">
                <a:solidFill>
                  <a:srgbClr val="FFFFFF"/>
                </a:solidFill>
                <a:latin typeface="Calibri"/>
                <a:cs typeface="Calibri"/>
              </a:rPr>
              <a:t>Demographic</a:t>
            </a:r>
            <a:r>
              <a:rPr sz="559" spc="-18" dirty="0">
                <a:solidFill>
                  <a:srgbClr val="FFFFFF"/>
                </a:solidFill>
                <a:latin typeface="Calibri"/>
                <a:cs typeface="Calibri"/>
              </a:rPr>
              <a:t> </a:t>
            </a:r>
            <a:r>
              <a:rPr sz="559" spc="6" dirty="0">
                <a:solidFill>
                  <a:srgbClr val="FFFFFF"/>
                </a:solidFill>
                <a:latin typeface="Calibri"/>
                <a:cs typeface="Calibri"/>
              </a:rPr>
              <a:t>and  Social </a:t>
            </a:r>
            <a:r>
              <a:rPr sz="559" spc="9" dirty="0">
                <a:solidFill>
                  <a:srgbClr val="FFFFFF"/>
                </a:solidFill>
                <a:latin typeface="Calibri"/>
                <a:cs typeface="Calibri"/>
              </a:rPr>
              <a:t>Statistics  </a:t>
            </a:r>
            <a:r>
              <a:rPr sz="559" spc="12" dirty="0">
                <a:solidFill>
                  <a:srgbClr val="FFFFFF"/>
                </a:solidFill>
                <a:latin typeface="Calibri"/>
                <a:cs typeface="Calibri"/>
              </a:rPr>
              <a:t>Branch</a:t>
            </a:r>
            <a:endParaRPr sz="559">
              <a:latin typeface="Calibri"/>
              <a:cs typeface="Calibri"/>
            </a:endParaRPr>
          </a:p>
        </p:txBody>
      </p:sp>
      <p:sp>
        <p:nvSpPr>
          <p:cNvPr id="12" name="object 12"/>
          <p:cNvSpPr/>
          <p:nvPr/>
        </p:nvSpPr>
        <p:spPr>
          <a:xfrm>
            <a:off x="201706" y="2569741"/>
            <a:ext cx="672353" cy="336177"/>
          </a:xfrm>
          <a:prstGeom prst="rect">
            <a:avLst/>
          </a:prstGeom>
          <a:blipFill>
            <a:blip r:embed="rId3" cstate="print"/>
            <a:stretch>
              <a:fillRect/>
            </a:stretch>
          </a:blipFill>
        </p:spPr>
        <p:txBody>
          <a:bodyPr wrap="square" lIns="0" tIns="0" rIns="0" bIns="0" rtlCol="0"/>
          <a:lstStyle/>
          <a:p>
            <a:endParaRPr sz="1059"/>
          </a:p>
        </p:txBody>
      </p:sp>
      <p:sp>
        <p:nvSpPr>
          <p:cNvPr id="13" name="object 13"/>
          <p:cNvSpPr/>
          <p:nvPr/>
        </p:nvSpPr>
        <p:spPr>
          <a:xfrm>
            <a:off x="201706" y="2569741"/>
            <a:ext cx="672353" cy="336177"/>
          </a:xfrm>
          <a:custGeom>
            <a:avLst/>
            <a:gdLst/>
            <a:ahLst/>
            <a:cxnLst/>
            <a:rect l="l" t="t" r="r" b="b"/>
            <a:pathLst>
              <a:path w="1143000" h="571500">
                <a:moveTo>
                  <a:pt x="0" y="571500"/>
                </a:moveTo>
                <a:lnTo>
                  <a:pt x="1143000" y="571500"/>
                </a:lnTo>
                <a:lnTo>
                  <a:pt x="1143000" y="0"/>
                </a:lnTo>
                <a:lnTo>
                  <a:pt x="0" y="0"/>
                </a:lnTo>
                <a:lnTo>
                  <a:pt x="0" y="571500"/>
                </a:lnTo>
                <a:close/>
              </a:path>
            </a:pathLst>
          </a:custGeom>
          <a:ln w="19050">
            <a:solidFill>
              <a:srgbClr val="FFFFFF"/>
            </a:solidFill>
          </a:ln>
        </p:spPr>
        <p:txBody>
          <a:bodyPr wrap="square" lIns="0" tIns="0" rIns="0" bIns="0" rtlCol="0"/>
          <a:lstStyle/>
          <a:p>
            <a:endParaRPr sz="1059"/>
          </a:p>
        </p:txBody>
      </p:sp>
      <p:sp>
        <p:nvSpPr>
          <p:cNvPr id="14" name="object 14"/>
          <p:cNvSpPr txBox="1"/>
          <p:nvPr/>
        </p:nvSpPr>
        <p:spPr>
          <a:xfrm>
            <a:off x="196103" y="2592080"/>
            <a:ext cx="683559" cy="275562"/>
          </a:xfrm>
          <a:prstGeom prst="rect">
            <a:avLst/>
          </a:prstGeom>
        </p:spPr>
        <p:txBody>
          <a:bodyPr vert="horz" wrap="square" lIns="0" tIns="4482" rIns="0" bIns="0" rtlCol="0">
            <a:spAutoFit/>
          </a:bodyPr>
          <a:lstStyle/>
          <a:p>
            <a:pPr marL="56772" marR="54905" algn="ctr">
              <a:lnSpc>
                <a:spcPct val="105400"/>
              </a:lnSpc>
              <a:spcBef>
                <a:spcPts val="35"/>
              </a:spcBef>
            </a:pPr>
            <a:r>
              <a:rPr sz="559" spc="9" dirty="0">
                <a:solidFill>
                  <a:srgbClr val="FFFFFF"/>
                </a:solidFill>
                <a:latin typeface="Calibri"/>
                <a:cs typeface="Calibri"/>
              </a:rPr>
              <a:t>Data</a:t>
            </a:r>
            <a:r>
              <a:rPr sz="559" spc="-38" dirty="0">
                <a:solidFill>
                  <a:srgbClr val="FFFFFF"/>
                </a:solidFill>
                <a:latin typeface="Calibri"/>
                <a:cs typeface="Calibri"/>
              </a:rPr>
              <a:t> </a:t>
            </a:r>
            <a:r>
              <a:rPr sz="559" spc="12" dirty="0">
                <a:solidFill>
                  <a:srgbClr val="FFFFFF"/>
                </a:solidFill>
                <a:latin typeface="Calibri"/>
                <a:cs typeface="Calibri"/>
              </a:rPr>
              <a:t>Development  </a:t>
            </a:r>
            <a:r>
              <a:rPr sz="559" spc="6" dirty="0">
                <a:solidFill>
                  <a:srgbClr val="FFFFFF"/>
                </a:solidFill>
                <a:latin typeface="Calibri"/>
                <a:cs typeface="Calibri"/>
              </a:rPr>
              <a:t>and </a:t>
            </a:r>
            <a:r>
              <a:rPr sz="559" spc="12" dirty="0">
                <a:solidFill>
                  <a:srgbClr val="FFFFFF"/>
                </a:solidFill>
                <a:latin typeface="Calibri"/>
                <a:cs typeface="Calibri"/>
              </a:rPr>
              <a:t>Outreach  Branch</a:t>
            </a:r>
            <a:endParaRPr sz="559">
              <a:latin typeface="Calibri"/>
              <a:cs typeface="Calibri"/>
            </a:endParaRPr>
          </a:p>
        </p:txBody>
      </p:sp>
      <p:sp>
        <p:nvSpPr>
          <p:cNvPr id="15" name="object 15"/>
          <p:cNvSpPr/>
          <p:nvPr/>
        </p:nvSpPr>
        <p:spPr>
          <a:xfrm>
            <a:off x="7782486" y="1869151"/>
            <a:ext cx="806823" cy="1025338"/>
          </a:xfrm>
          <a:custGeom>
            <a:avLst/>
            <a:gdLst/>
            <a:ahLst/>
            <a:cxnLst/>
            <a:rect l="l" t="t" r="r" b="b"/>
            <a:pathLst>
              <a:path w="1371600" h="1743075">
                <a:moveTo>
                  <a:pt x="0" y="1743075"/>
                </a:moveTo>
                <a:lnTo>
                  <a:pt x="1371600" y="1743075"/>
                </a:lnTo>
                <a:lnTo>
                  <a:pt x="1371600" y="0"/>
                </a:lnTo>
                <a:lnTo>
                  <a:pt x="0" y="0"/>
                </a:lnTo>
                <a:lnTo>
                  <a:pt x="0" y="1743075"/>
                </a:lnTo>
                <a:close/>
              </a:path>
            </a:pathLst>
          </a:custGeom>
          <a:solidFill>
            <a:srgbClr val="677540"/>
          </a:solidFill>
        </p:spPr>
        <p:txBody>
          <a:bodyPr wrap="square" lIns="0" tIns="0" rIns="0" bIns="0" rtlCol="0"/>
          <a:lstStyle/>
          <a:p>
            <a:endParaRPr sz="1059"/>
          </a:p>
        </p:txBody>
      </p:sp>
      <p:sp>
        <p:nvSpPr>
          <p:cNvPr id="16" name="object 16"/>
          <p:cNvSpPr/>
          <p:nvPr/>
        </p:nvSpPr>
        <p:spPr>
          <a:xfrm>
            <a:off x="7782486" y="1869151"/>
            <a:ext cx="806823" cy="1025338"/>
          </a:xfrm>
          <a:custGeom>
            <a:avLst/>
            <a:gdLst/>
            <a:ahLst/>
            <a:cxnLst/>
            <a:rect l="l" t="t" r="r" b="b"/>
            <a:pathLst>
              <a:path w="1371600" h="1743075">
                <a:moveTo>
                  <a:pt x="0" y="1743075"/>
                </a:moveTo>
                <a:lnTo>
                  <a:pt x="1371600" y="1743075"/>
                </a:lnTo>
                <a:lnTo>
                  <a:pt x="1371600" y="0"/>
                </a:lnTo>
                <a:lnTo>
                  <a:pt x="0" y="0"/>
                </a:lnTo>
                <a:lnTo>
                  <a:pt x="0" y="1743075"/>
                </a:lnTo>
                <a:close/>
              </a:path>
            </a:pathLst>
          </a:custGeom>
          <a:ln w="19050">
            <a:solidFill>
              <a:srgbClr val="FFFFFF"/>
            </a:solidFill>
          </a:ln>
        </p:spPr>
        <p:txBody>
          <a:bodyPr wrap="square" lIns="0" tIns="0" rIns="0" bIns="0" rtlCol="0"/>
          <a:lstStyle/>
          <a:p>
            <a:endParaRPr sz="1059"/>
          </a:p>
        </p:txBody>
      </p:sp>
      <p:sp>
        <p:nvSpPr>
          <p:cNvPr id="17" name="object 17"/>
          <p:cNvSpPr txBox="1"/>
          <p:nvPr/>
        </p:nvSpPr>
        <p:spPr>
          <a:xfrm>
            <a:off x="7362264" y="1924770"/>
            <a:ext cx="1647265" cy="903302"/>
          </a:xfrm>
          <a:prstGeom prst="rect">
            <a:avLst/>
          </a:prstGeom>
        </p:spPr>
        <p:txBody>
          <a:bodyPr vert="horz" wrap="square" lIns="0" tIns="7471" rIns="0" bIns="0" rtlCol="0">
            <a:spAutoFit/>
          </a:bodyPr>
          <a:lstStyle/>
          <a:p>
            <a:pPr marL="10085" algn="ctr">
              <a:spcBef>
                <a:spcPts val="59"/>
              </a:spcBef>
            </a:pPr>
            <a:r>
              <a:rPr sz="529" spc="-3" dirty="0">
                <a:solidFill>
                  <a:srgbClr val="FFFFFF"/>
                </a:solidFill>
                <a:latin typeface="Calibri"/>
                <a:cs typeface="Calibri"/>
              </a:rPr>
              <a:t>President:</a:t>
            </a:r>
            <a:endParaRPr sz="529">
              <a:latin typeface="Calibri"/>
              <a:cs typeface="Calibri"/>
            </a:endParaRPr>
          </a:p>
          <a:p>
            <a:pPr marL="565105" marR="548672" algn="ctr">
              <a:spcBef>
                <a:spcPts val="3"/>
              </a:spcBef>
            </a:pPr>
            <a:r>
              <a:rPr sz="529" dirty="0">
                <a:solidFill>
                  <a:srgbClr val="FFFFFF"/>
                </a:solidFill>
                <a:latin typeface="Calibri"/>
                <a:cs typeface="Calibri"/>
              </a:rPr>
              <a:t>Ms. Paloma</a:t>
            </a:r>
            <a:r>
              <a:rPr sz="529" spc="-74" dirty="0">
                <a:solidFill>
                  <a:srgbClr val="FFFFFF"/>
                </a:solidFill>
                <a:latin typeface="Calibri"/>
                <a:cs typeface="Calibri"/>
              </a:rPr>
              <a:t> </a:t>
            </a:r>
            <a:r>
              <a:rPr sz="529" spc="3" dirty="0">
                <a:solidFill>
                  <a:srgbClr val="FFFFFF"/>
                </a:solidFill>
                <a:latin typeface="Calibri"/>
                <a:cs typeface="Calibri"/>
              </a:rPr>
              <a:t>Gomez  </a:t>
            </a:r>
            <a:r>
              <a:rPr sz="529" spc="-3" dirty="0">
                <a:solidFill>
                  <a:srgbClr val="FFFFFF"/>
                </a:solidFill>
                <a:latin typeface="Calibri"/>
                <a:cs typeface="Calibri"/>
              </a:rPr>
              <a:t>(Mexico)</a:t>
            </a:r>
            <a:endParaRPr sz="529">
              <a:latin typeface="Calibri"/>
              <a:cs typeface="Calibri"/>
            </a:endParaRPr>
          </a:p>
          <a:p>
            <a:pPr>
              <a:spcBef>
                <a:spcPts val="27"/>
              </a:spcBef>
            </a:pPr>
            <a:endParaRPr sz="529">
              <a:latin typeface="Times New Roman"/>
              <a:cs typeface="Times New Roman"/>
            </a:endParaRPr>
          </a:p>
          <a:p>
            <a:pPr marL="624118"/>
            <a:r>
              <a:rPr sz="529" dirty="0">
                <a:solidFill>
                  <a:srgbClr val="FFFFFF"/>
                </a:solidFill>
                <a:latin typeface="Calibri"/>
                <a:cs typeface="Calibri"/>
              </a:rPr>
              <a:t>Vice</a:t>
            </a:r>
            <a:r>
              <a:rPr sz="529" spc="-35" dirty="0">
                <a:solidFill>
                  <a:srgbClr val="FFFFFF"/>
                </a:solidFill>
                <a:latin typeface="Calibri"/>
                <a:cs typeface="Calibri"/>
              </a:rPr>
              <a:t> </a:t>
            </a:r>
            <a:r>
              <a:rPr sz="529" dirty="0">
                <a:solidFill>
                  <a:srgbClr val="FFFFFF"/>
                </a:solidFill>
                <a:latin typeface="Calibri"/>
                <a:cs typeface="Calibri"/>
              </a:rPr>
              <a:t>President:</a:t>
            </a:r>
            <a:endParaRPr sz="529">
              <a:latin typeface="Calibri"/>
              <a:cs typeface="Calibri"/>
            </a:endParaRPr>
          </a:p>
          <a:p>
            <a:pPr marL="9337" algn="ctr"/>
            <a:r>
              <a:rPr sz="529" spc="-3" dirty="0">
                <a:solidFill>
                  <a:srgbClr val="FFFFFF"/>
                </a:solidFill>
                <a:latin typeface="Calibri"/>
                <a:cs typeface="Calibri"/>
              </a:rPr>
              <a:t>Ms. Macarena</a:t>
            </a:r>
            <a:r>
              <a:rPr sz="529" spc="18" dirty="0">
                <a:solidFill>
                  <a:srgbClr val="FFFFFF"/>
                </a:solidFill>
                <a:latin typeface="Calibri"/>
                <a:cs typeface="Calibri"/>
              </a:rPr>
              <a:t> </a:t>
            </a:r>
            <a:r>
              <a:rPr sz="529" spc="-6" dirty="0">
                <a:solidFill>
                  <a:srgbClr val="FFFFFF"/>
                </a:solidFill>
                <a:latin typeface="Calibri"/>
                <a:cs typeface="Calibri"/>
              </a:rPr>
              <a:t>Perez</a:t>
            </a:r>
            <a:endParaRPr sz="529">
              <a:latin typeface="Calibri"/>
              <a:cs typeface="Calibri"/>
            </a:endParaRPr>
          </a:p>
          <a:p>
            <a:pPr marL="10085" algn="ctr">
              <a:spcBef>
                <a:spcPts val="3"/>
              </a:spcBef>
            </a:pPr>
            <a:r>
              <a:rPr sz="529" spc="-3" dirty="0">
                <a:solidFill>
                  <a:srgbClr val="FFFFFF"/>
                </a:solidFill>
                <a:latin typeface="Calibri"/>
                <a:cs typeface="Calibri"/>
              </a:rPr>
              <a:t>(Chile)</a:t>
            </a:r>
            <a:endParaRPr sz="529">
              <a:latin typeface="Calibri"/>
              <a:cs typeface="Calibri"/>
            </a:endParaRPr>
          </a:p>
          <a:p>
            <a:pPr>
              <a:spcBef>
                <a:spcPts val="27"/>
              </a:spcBef>
            </a:pPr>
            <a:endParaRPr sz="529">
              <a:latin typeface="Times New Roman"/>
              <a:cs typeface="Times New Roman"/>
            </a:endParaRPr>
          </a:p>
          <a:p>
            <a:pPr marL="670432"/>
            <a:r>
              <a:rPr sz="529" spc="-3" dirty="0">
                <a:solidFill>
                  <a:srgbClr val="FFFFFF"/>
                </a:solidFill>
                <a:latin typeface="Calibri"/>
                <a:cs typeface="Calibri"/>
              </a:rPr>
              <a:t>Secretariat:</a:t>
            </a:r>
            <a:endParaRPr sz="529">
              <a:latin typeface="Calibri"/>
              <a:cs typeface="Calibri"/>
            </a:endParaRPr>
          </a:p>
          <a:p>
            <a:pPr marL="7843" algn="ctr"/>
            <a:r>
              <a:rPr sz="529" spc="-3" dirty="0">
                <a:solidFill>
                  <a:srgbClr val="FFFFFF"/>
                </a:solidFill>
                <a:latin typeface="Calibri"/>
                <a:cs typeface="Calibri"/>
              </a:rPr>
              <a:t>Ms. Gabriela</a:t>
            </a:r>
            <a:r>
              <a:rPr sz="529" spc="20" dirty="0">
                <a:solidFill>
                  <a:srgbClr val="FFFFFF"/>
                </a:solidFill>
                <a:latin typeface="Calibri"/>
                <a:cs typeface="Calibri"/>
              </a:rPr>
              <a:t> </a:t>
            </a:r>
            <a:r>
              <a:rPr sz="529" spc="-9" dirty="0">
                <a:solidFill>
                  <a:srgbClr val="FFFFFF"/>
                </a:solidFill>
                <a:latin typeface="Calibri"/>
                <a:cs typeface="Calibri"/>
              </a:rPr>
              <a:t>Seco</a:t>
            </a:r>
            <a:endParaRPr sz="529">
              <a:latin typeface="Calibri"/>
              <a:cs typeface="Calibri"/>
            </a:endParaRPr>
          </a:p>
          <a:p>
            <a:pPr marL="10085" algn="ctr"/>
            <a:r>
              <a:rPr sz="529" spc="-3" dirty="0">
                <a:solidFill>
                  <a:srgbClr val="FFFFFF"/>
                </a:solidFill>
                <a:latin typeface="Calibri"/>
                <a:cs typeface="Calibri"/>
              </a:rPr>
              <a:t>(Mexico)</a:t>
            </a:r>
            <a:endParaRPr sz="529">
              <a:latin typeface="Calibri"/>
              <a:cs typeface="Calibri"/>
            </a:endParaRPr>
          </a:p>
        </p:txBody>
      </p:sp>
      <p:sp>
        <p:nvSpPr>
          <p:cNvPr id="18" name="object 18"/>
          <p:cNvSpPr txBox="1"/>
          <p:nvPr/>
        </p:nvSpPr>
        <p:spPr>
          <a:xfrm>
            <a:off x="8227959" y="3054448"/>
            <a:ext cx="655544" cy="193447"/>
          </a:xfrm>
          <a:prstGeom prst="rect">
            <a:avLst/>
          </a:prstGeom>
          <a:solidFill>
            <a:srgbClr val="00AFEF"/>
          </a:solidFill>
          <a:ln w="19050">
            <a:solidFill>
              <a:srgbClr val="FFFFFF"/>
            </a:solidFill>
          </a:ln>
        </p:spPr>
        <p:txBody>
          <a:bodyPr vert="horz" wrap="square" lIns="0" tIns="3362" rIns="0" bIns="0" rtlCol="0">
            <a:spAutoFit/>
          </a:bodyPr>
          <a:lstStyle/>
          <a:p>
            <a:pPr>
              <a:spcBef>
                <a:spcPts val="27"/>
              </a:spcBef>
            </a:pPr>
            <a:endParaRPr sz="706">
              <a:latin typeface="Times New Roman"/>
              <a:cs typeface="Times New Roman"/>
            </a:endParaRPr>
          </a:p>
          <a:p>
            <a:pPr marL="11578" algn="ctr"/>
            <a:r>
              <a:rPr sz="529" dirty="0">
                <a:solidFill>
                  <a:srgbClr val="FFFFFF"/>
                </a:solidFill>
                <a:latin typeface="Calibri"/>
                <a:cs typeface="Calibri"/>
              </a:rPr>
              <a:t>PAIGH</a:t>
            </a:r>
            <a:endParaRPr sz="529">
              <a:latin typeface="Calibri"/>
              <a:cs typeface="Calibri"/>
            </a:endParaRPr>
          </a:p>
        </p:txBody>
      </p:sp>
      <p:sp>
        <p:nvSpPr>
          <p:cNvPr id="19" name="object 19"/>
          <p:cNvSpPr/>
          <p:nvPr/>
        </p:nvSpPr>
        <p:spPr>
          <a:xfrm>
            <a:off x="8227959" y="3427671"/>
            <a:ext cx="655544" cy="281708"/>
          </a:xfrm>
          <a:prstGeom prst="rect">
            <a:avLst/>
          </a:prstGeom>
          <a:blipFill>
            <a:blip r:embed="rId5" cstate="print"/>
            <a:stretch>
              <a:fillRect/>
            </a:stretch>
          </a:blipFill>
        </p:spPr>
        <p:txBody>
          <a:bodyPr wrap="square" lIns="0" tIns="0" rIns="0" bIns="0" rtlCol="0"/>
          <a:lstStyle/>
          <a:p>
            <a:endParaRPr sz="1059"/>
          </a:p>
        </p:txBody>
      </p:sp>
      <p:sp>
        <p:nvSpPr>
          <p:cNvPr id="20" name="object 20"/>
          <p:cNvSpPr/>
          <p:nvPr/>
        </p:nvSpPr>
        <p:spPr>
          <a:xfrm>
            <a:off x="8227959" y="3427672"/>
            <a:ext cx="655544" cy="282015"/>
          </a:xfrm>
          <a:custGeom>
            <a:avLst/>
            <a:gdLst/>
            <a:ahLst/>
            <a:cxnLst/>
            <a:rect l="l" t="t" r="r" b="b"/>
            <a:pathLst>
              <a:path w="1114425" h="479425">
                <a:moveTo>
                  <a:pt x="0" y="478904"/>
                </a:moveTo>
                <a:lnTo>
                  <a:pt x="1114425" y="478904"/>
                </a:lnTo>
                <a:lnTo>
                  <a:pt x="1114425" y="0"/>
                </a:lnTo>
                <a:lnTo>
                  <a:pt x="0" y="0"/>
                </a:lnTo>
                <a:lnTo>
                  <a:pt x="0" y="478904"/>
                </a:lnTo>
                <a:close/>
              </a:path>
            </a:pathLst>
          </a:custGeom>
          <a:ln w="19050">
            <a:solidFill>
              <a:srgbClr val="FFFFFF"/>
            </a:solidFill>
          </a:ln>
        </p:spPr>
        <p:txBody>
          <a:bodyPr wrap="square" lIns="0" tIns="0" rIns="0" bIns="0" rtlCol="0"/>
          <a:lstStyle/>
          <a:p>
            <a:endParaRPr sz="1059"/>
          </a:p>
        </p:txBody>
      </p:sp>
      <p:sp>
        <p:nvSpPr>
          <p:cNvPr id="21" name="object 21"/>
          <p:cNvSpPr txBox="1"/>
          <p:nvPr/>
        </p:nvSpPr>
        <p:spPr>
          <a:xfrm>
            <a:off x="8222355" y="3516714"/>
            <a:ext cx="666750" cy="88977"/>
          </a:xfrm>
          <a:prstGeom prst="rect">
            <a:avLst/>
          </a:prstGeom>
        </p:spPr>
        <p:txBody>
          <a:bodyPr vert="horz" wrap="square" lIns="0" tIns="7471" rIns="0" bIns="0" rtlCol="0">
            <a:spAutoFit/>
          </a:bodyPr>
          <a:lstStyle/>
          <a:p>
            <a:pPr marL="12326" algn="ctr">
              <a:spcBef>
                <a:spcPts val="59"/>
              </a:spcBef>
            </a:pPr>
            <a:r>
              <a:rPr sz="529" dirty="0">
                <a:solidFill>
                  <a:srgbClr val="FFFFFF"/>
                </a:solidFill>
                <a:latin typeface="Calibri"/>
                <a:cs typeface="Calibri"/>
              </a:rPr>
              <a:t>SIRGAS</a:t>
            </a:r>
            <a:endParaRPr sz="529">
              <a:latin typeface="Calibri"/>
              <a:cs typeface="Calibri"/>
            </a:endParaRPr>
          </a:p>
        </p:txBody>
      </p:sp>
      <p:sp>
        <p:nvSpPr>
          <p:cNvPr id="22" name="object 22"/>
          <p:cNvSpPr/>
          <p:nvPr/>
        </p:nvSpPr>
        <p:spPr>
          <a:xfrm>
            <a:off x="8227959" y="3815021"/>
            <a:ext cx="655544" cy="281708"/>
          </a:xfrm>
          <a:prstGeom prst="rect">
            <a:avLst/>
          </a:prstGeom>
          <a:blipFill>
            <a:blip r:embed="rId6" cstate="print"/>
            <a:stretch>
              <a:fillRect/>
            </a:stretch>
          </a:blipFill>
        </p:spPr>
        <p:txBody>
          <a:bodyPr wrap="square" lIns="0" tIns="0" rIns="0" bIns="0" rtlCol="0"/>
          <a:lstStyle/>
          <a:p>
            <a:endParaRPr sz="1059"/>
          </a:p>
        </p:txBody>
      </p:sp>
      <p:sp>
        <p:nvSpPr>
          <p:cNvPr id="23" name="object 23"/>
          <p:cNvSpPr/>
          <p:nvPr/>
        </p:nvSpPr>
        <p:spPr>
          <a:xfrm>
            <a:off x="8227959" y="3815022"/>
            <a:ext cx="655544" cy="282015"/>
          </a:xfrm>
          <a:custGeom>
            <a:avLst/>
            <a:gdLst/>
            <a:ahLst/>
            <a:cxnLst/>
            <a:rect l="l" t="t" r="r" b="b"/>
            <a:pathLst>
              <a:path w="1114425" h="479425">
                <a:moveTo>
                  <a:pt x="0" y="478904"/>
                </a:moveTo>
                <a:lnTo>
                  <a:pt x="1114425" y="478904"/>
                </a:lnTo>
                <a:lnTo>
                  <a:pt x="1114425" y="0"/>
                </a:lnTo>
                <a:lnTo>
                  <a:pt x="0" y="0"/>
                </a:lnTo>
                <a:lnTo>
                  <a:pt x="0" y="478904"/>
                </a:lnTo>
                <a:close/>
              </a:path>
            </a:pathLst>
          </a:custGeom>
          <a:ln w="19050">
            <a:solidFill>
              <a:srgbClr val="FFFFFF"/>
            </a:solidFill>
          </a:ln>
        </p:spPr>
        <p:txBody>
          <a:bodyPr wrap="square" lIns="0" tIns="0" rIns="0" bIns="0" rtlCol="0"/>
          <a:lstStyle/>
          <a:p>
            <a:endParaRPr sz="1059"/>
          </a:p>
        </p:txBody>
      </p:sp>
      <p:sp>
        <p:nvSpPr>
          <p:cNvPr id="24" name="object 24"/>
          <p:cNvSpPr txBox="1"/>
          <p:nvPr/>
        </p:nvSpPr>
        <p:spPr>
          <a:xfrm>
            <a:off x="8222355" y="3904438"/>
            <a:ext cx="666750" cy="88977"/>
          </a:xfrm>
          <a:prstGeom prst="rect">
            <a:avLst/>
          </a:prstGeom>
        </p:spPr>
        <p:txBody>
          <a:bodyPr vert="horz" wrap="square" lIns="0" tIns="7471" rIns="0" bIns="0" rtlCol="0">
            <a:spAutoFit/>
          </a:bodyPr>
          <a:lstStyle/>
          <a:p>
            <a:pPr marL="227461">
              <a:spcBef>
                <a:spcPts val="59"/>
              </a:spcBef>
            </a:pPr>
            <a:r>
              <a:rPr sz="529" spc="-3" dirty="0">
                <a:solidFill>
                  <a:srgbClr val="FFFFFF"/>
                </a:solidFill>
                <a:latin typeface="Calibri"/>
                <a:cs typeface="Calibri"/>
              </a:rPr>
              <a:t>GeoSUR</a:t>
            </a:r>
            <a:endParaRPr sz="529">
              <a:latin typeface="Calibri"/>
              <a:cs typeface="Calibri"/>
            </a:endParaRPr>
          </a:p>
        </p:txBody>
      </p:sp>
      <p:sp>
        <p:nvSpPr>
          <p:cNvPr id="25" name="object 25"/>
          <p:cNvSpPr/>
          <p:nvPr/>
        </p:nvSpPr>
        <p:spPr>
          <a:xfrm>
            <a:off x="8227959" y="4191845"/>
            <a:ext cx="655544" cy="302843"/>
          </a:xfrm>
          <a:prstGeom prst="rect">
            <a:avLst/>
          </a:prstGeom>
          <a:blipFill>
            <a:blip r:embed="rId7" cstate="print"/>
            <a:stretch>
              <a:fillRect/>
            </a:stretch>
          </a:blipFill>
        </p:spPr>
        <p:txBody>
          <a:bodyPr wrap="square" lIns="0" tIns="0" rIns="0" bIns="0" rtlCol="0"/>
          <a:lstStyle/>
          <a:p>
            <a:endParaRPr sz="1059"/>
          </a:p>
        </p:txBody>
      </p:sp>
      <p:sp>
        <p:nvSpPr>
          <p:cNvPr id="26" name="object 26"/>
          <p:cNvSpPr/>
          <p:nvPr/>
        </p:nvSpPr>
        <p:spPr>
          <a:xfrm>
            <a:off x="8227959" y="4191845"/>
            <a:ext cx="655544" cy="302932"/>
          </a:xfrm>
          <a:custGeom>
            <a:avLst/>
            <a:gdLst/>
            <a:ahLst/>
            <a:cxnLst/>
            <a:rect l="l" t="t" r="r" b="b"/>
            <a:pathLst>
              <a:path w="1114425" h="514985">
                <a:moveTo>
                  <a:pt x="0" y="514832"/>
                </a:moveTo>
                <a:lnTo>
                  <a:pt x="1114425" y="514832"/>
                </a:lnTo>
                <a:lnTo>
                  <a:pt x="1114425" y="0"/>
                </a:lnTo>
                <a:lnTo>
                  <a:pt x="0" y="0"/>
                </a:lnTo>
                <a:lnTo>
                  <a:pt x="0" y="514832"/>
                </a:lnTo>
                <a:close/>
              </a:path>
            </a:pathLst>
          </a:custGeom>
          <a:ln w="19050">
            <a:solidFill>
              <a:srgbClr val="FFFFFF"/>
            </a:solidFill>
          </a:ln>
        </p:spPr>
        <p:txBody>
          <a:bodyPr wrap="square" lIns="0" tIns="0" rIns="0" bIns="0" rtlCol="0"/>
          <a:lstStyle/>
          <a:p>
            <a:endParaRPr sz="1059"/>
          </a:p>
        </p:txBody>
      </p:sp>
      <p:sp>
        <p:nvSpPr>
          <p:cNvPr id="27" name="object 27"/>
          <p:cNvSpPr txBox="1"/>
          <p:nvPr/>
        </p:nvSpPr>
        <p:spPr>
          <a:xfrm>
            <a:off x="8222355" y="4251483"/>
            <a:ext cx="666750" cy="170409"/>
          </a:xfrm>
          <a:prstGeom prst="rect">
            <a:avLst/>
          </a:prstGeom>
        </p:spPr>
        <p:txBody>
          <a:bodyPr vert="horz" wrap="square" lIns="0" tIns="7471" rIns="0" bIns="0" rtlCol="0">
            <a:spAutoFit/>
          </a:bodyPr>
          <a:lstStyle/>
          <a:p>
            <a:pPr marL="11578" algn="ctr">
              <a:spcBef>
                <a:spcPts val="59"/>
              </a:spcBef>
            </a:pPr>
            <a:r>
              <a:rPr sz="529" spc="-3" dirty="0">
                <a:solidFill>
                  <a:srgbClr val="FFFFFF"/>
                </a:solidFill>
                <a:latin typeface="Calibri"/>
                <a:cs typeface="Calibri"/>
              </a:rPr>
              <a:t>Association</a:t>
            </a:r>
            <a:r>
              <a:rPr sz="529" spc="-9" dirty="0">
                <a:solidFill>
                  <a:srgbClr val="FFFFFF"/>
                </a:solidFill>
                <a:latin typeface="Calibri"/>
                <a:cs typeface="Calibri"/>
              </a:rPr>
              <a:t> </a:t>
            </a:r>
            <a:r>
              <a:rPr sz="529" spc="12" dirty="0">
                <a:solidFill>
                  <a:srgbClr val="FFFFFF"/>
                </a:solidFill>
                <a:latin typeface="Calibri"/>
                <a:cs typeface="Calibri"/>
              </a:rPr>
              <a:t>of</a:t>
            </a:r>
            <a:endParaRPr sz="529">
              <a:latin typeface="Calibri"/>
              <a:cs typeface="Calibri"/>
            </a:endParaRPr>
          </a:p>
          <a:p>
            <a:pPr marL="11205" algn="ctr">
              <a:spcBef>
                <a:spcPts val="3"/>
              </a:spcBef>
            </a:pPr>
            <a:r>
              <a:rPr sz="529" spc="-3" dirty="0">
                <a:solidFill>
                  <a:srgbClr val="FFFFFF"/>
                </a:solidFill>
                <a:latin typeface="Calibri"/>
                <a:cs typeface="Calibri"/>
              </a:rPr>
              <a:t>Caribbean</a:t>
            </a:r>
            <a:r>
              <a:rPr sz="529" spc="-12" dirty="0">
                <a:solidFill>
                  <a:srgbClr val="FFFFFF"/>
                </a:solidFill>
                <a:latin typeface="Calibri"/>
                <a:cs typeface="Calibri"/>
              </a:rPr>
              <a:t> </a:t>
            </a:r>
            <a:r>
              <a:rPr sz="529" spc="3" dirty="0">
                <a:solidFill>
                  <a:srgbClr val="FFFFFF"/>
                </a:solidFill>
                <a:latin typeface="Calibri"/>
                <a:cs typeface="Calibri"/>
              </a:rPr>
              <a:t>States</a:t>
            </a:r>
            <a:endParaRPr sz="529">
              <a:latin typeface="Calibri"/>
              <a:cs typeface="Calibri"/>
            </a:endParaRPr>
          </a:p>
        </p:txBody>
      </p:sp>
      <p:sp>
        <p:nvSpPr>
          <p:cNvPr id="28" name="object 28"/>
          <p:cNvSpPr/>
          <p:nvPr/>
        </p:nvSpPr>
        <p:spPr>
          <a:xfrm>
            <a:off x="8227959" y="4589721"/>
            <a:ext cx="655544" cy="281708"/>
          </a:xfrm>
          <a:prstGeom prst="rect">
            <a:avLst/>
          </a:prstGeom>
          <a:blipFill>
            <a:blip r:embed="rId8" cstate="print"/>
            <a:stretch>
              <a:fillRect/>
            </a:stretch>
          </a:blipFill>
        </p:spPr>
        <p:txBody>
          <a:bodyPr wrap="square" lIns="0" tIns="0" rIns="0" bIns="0" rtlCol="0"/>
          <a:lstStyle/>
          <a:p>
            <a:endParaRPr sz="1059"/>
          </a:p>
        </p:txBody>
      </p:sp>
      <p:sp>
        <p:nvSpPr>
          <p:cNvPr id="29" name="object 29"/>
          <p:cNvSpPr/>
          <p:nvPr/>
        </p:nvSpPr>
        <p:spPr>
          <a:xfrm>
            <a:off x="8227959" y="4589722"/>
            <a:ext cx="655544" cy="282015"/>
          </a:xfrm>
          <a:custGeom>
            <a:avLst/>
            <a:gdLst/>
            <a:ahLst/>
            <a:cxnLst/>
            <a:rect l="l" t="t" r="r" b="b"/>
            <a:pathLst>
              <a:path w="1114425" h="479425">
                <a:moveTo>
                  <a:pt x="0" y="478904"/>
                </a:moveTo>
                <a:lnTo>
                  <a:pt x="1114425" y="478904"/>
                </a:lnTo>
                <a:lnTo>
                  <a:pt x="1114425" y="0"/>
                </a:lnTo>
                <a:lnTo>
                  <a:pt x="0" y="0"/>
                </a:lnTo>
                <a:lnTo>
                  <a:pt x="0" y="478904"/>
                </a:lnTo>
                <a:close/>
              </a:path>
            </a:pathLst>
          </a:custGeom>
          <a:ln w="19050">
            <a:solidFill>
              <a:srgbClr val="FFFFFF"/>
            </a:solidFill>
          </a:ln>
        </p:spPr>
        <p:txBody>
          <a:bodyPr wrap="square" lIns="0" tIns="0" rIns="0" bIns="0" rtlCol="0"/>
          <a:lstStyle/>
          <a:p>
            <a:endParaRPr sz="1059"/>
          </a:p>
        </p:txBody>
      </p:sp>
      <p:sp>
        <p:nvSpPr>
          <p:cNvPr id="30" name="object 30"/>
          <p:cNvSpPr txBox="1"/>
          <p:nvPr/>
        </p:nvSpPr>
        <p:spPr>
          <a:xfrm>
            <a:off x="8222355" y="4679884"/>
            <a:ext cx="666750" cy="88977"/>
          </a:xfrm>
          <a:prstGeom prst="rect">
            <a:avLst/>
          </a:prstGeom>
        </p:spPr>
        <p:txBody>
          <a:bodyPr vert="horz" wrap="square" lIns="0" tIns="7471" rIns="0" bIns="0" rtlCol="0">
            <a:spAutoFit/>
          </a:bodyPr>
          <a:lstStyle/>
          <a:p>
            <a:pPr marL="53037">
              <a:spcBef>
                <a:spcPts val="59"/>
              </a:spcBef>
            </a:pPr>
            <a:r>
              <a:rPr sz="529" spc="-3" dirty="0">
                <a:solidFill>
                  <a:srgbClr val="FFFFFF"/>
                </a:solidFill>
                <a:latin typeface="Calibri"/>
                <a:cs typeface="Calibri"/>
              </a:rPr>
              <a:t>University </a:t>
            </a:r>
            <a:r>
              <a:rPr sz="529" spc="-9" dirty="0">
                <a:solidFill>
                  <a:srgbClr val="FFFFFF"/>
                </a:solidFill>
                <a:latin typeface="Calibri"/>
                <a:cs typeface="Calibri"/>
              </a:rPr>
              <a:t>of</a:t>
            </a:r>
            <a:r>
              <a:rPr sz="529" spc="9" dirty="0">
                <a:solidFill>
                  <a:srgbClr val="FFFFFF"/>
                </a:solidFill>
                <a:latin typeface="Calibri"/>
                <a:cs typeface="Calibri"/>
              </a:rPr>
              <a:t> </a:t>
            </a:r>
            <a:r>
              <a:rPr sz="529" spc="-6" dirty="0">
                <a:solidFill>
                  <a:srgbClr val="FFFFFF"/>
                </a:solidFill>
                <a:latin typeface="Calibri"/>
                <a:cs typeface="Calibri"/>
              </a:rPr>
              <a:t>Guyana</a:t>
            </a:r>
            <a:endParaRPr sz="529">
              <a:latin typeface="Calibri"/>
              <a:cs typeface="Calibri"/>
            </a:endParaRPr>
          </a:p>
        </p:txBody>
      </p:sp>
      <p:sp>
        <p:nvSpPr>
          <p:cNvPr id="31" name="object 31"/>
          <p:cNvSpPr/>
          <p:nvPr/>
        </p:nvSpPr>
        <p:spPr>
          <a:xfrm>
            <a:off x="8227959" y="5322212"/>
            <a:ext cx="655544" cy="281708"/>
          </a:xfrm>
          <a:prstGeom prst="rect">
            <a:avLst/>
          </a:prstGeom>
          <a:blipFill>
            <a:blip r:embed="rId9" cstate="print"/>
            <a:stretch>
              <a:fillRect/>
            </a:stretch>
          </a:blipFill>
        </p:spPr>
        <p:txBody>
          <a:bodyPr wrap="square" lIns="0" tIns="0" rIns="0" bIns="0" rtlCol="0"/>
          <a:lstStyle/>
          <a:p>
            <a:endParaRPr sz="1059"/>
          </a:p>
        </p:txBody>
      </p:sp>
      <p:sp>
        <p:nvSpPr>
          <p:cNvPr id="32" name="object 32"/>
          <p:cNvSpPr/>
          <p:nvPr/>
        </p:nvSpPr>
        <p:spPr>
          <a:xfrm>
            <a:off x="8227959" y="5322213"/>
            <a:ext cx="655544" cy="282015"/>
          </a:xfrm>
          <a:custGeom>
            <a:avLst/>
            <a:gdLst/>
            <a:ahLst/>
            <a:cxnLst/>
            <a:rect l="l" t="t" r="r" b="b"/>
            <a:pathLst>
              <a:path w="1114425" h="479425">
                <a:moveTo>
                  <a:pt x="0" y="478904"/>
                </a:moveTo>
                <a:lnTo>
                  <a:pt x="1114425" y="478904"/>
                </a:lnTo>
                <a:lnTo>
                  <a:pt x="1114425" y="0"/>
                </a:lnTo>
                <a:lnTo>
                  <a:pt x="0" y="0"/>
                </a:lnTo>
                <a:lnTo>
                  <a:pt x="0" y="478904"/>
                </a:lnTo>
                <a:close/>
              </a:path>
            </a:pathLst>
          </a:custGeom>
          <a:ln w="19050">
            <a:solidFill>
              <a:srgbClr val="FFFFFF"/>
            </a:solidFill>
          </a:ln>
        </p:spPr>
        <p:txBody>
          <a:bodyPr wrap="square" lIns="0" tIns="0" rIns="0" bIns="0" rtlCol="0"/>
          <a:lstStyle/>
          <a:p>
            <a:endParaRPr sz="1059"/>
          </a:p>
        </p:txBody>
      </p:sp>
      <p:sp>
        <p:nvSpPr>
          <p:cNvPr id="33" name="object 33"/>
          <p:cNvSpPr txBox="1"/>
          <p:nvPr/>
        </p:nvSpPr>
        <p:spPr>
          <a:xfrm>
            <a:off x="8222355" y="5412787"/>
            <a:ext cx="666750" cy="88977"/>
          </a:xfrm>
          <a:prstGeom prst="rect">
            <a:avLst/>
          </a:prstGeom>
        </p:spPr>
        <p:txBody>
          <a:bodyPr vert="horz" wrap="square" lIns="0" tIns="7471" rIns="0" bIns="0" rtlCol="0">
            <a:spAutoFit/>
          </a:bodyPr>
          <a:lstStyle/>
          <a:p>
            <a:pPr marL="11578" algn="ctr">
              <a:spcBef>
                <a:spcPts val="59"/>
              </a:spcBef>
            </a:pPr>
            <a:r>
              <a:rPr sz="529" dirty="0">
                <a:solidFill>
                  <a:srgbClr val="FFFFFF"/>
                </a:solidFill>
                <a:latin typeface="Calibri"/>
                <a:cs typeface="Calibri"/>
              </a:rPr>
              <a:t>CDEMA</a:t>
            </a:r>
            <a:endParaRPr sz="529">
              <a:latin typeface="Calibri"/>
              <a:cs typeface="Calibri"/>
            </a:endParaRPr>
          </a:p>
        </p:txBody>
      </p:sp>
      <p:sp>
        <p:nvSpPr>
          <p:cNvPr id="34" name="object 34"/>
          <p:cNvSpPr/>
          <p:nvPr/>
        </p:nvSpPr>
        <p:spPr>
          <a:xfrm>
            <a:off x="8227959" y="4966538"/>
            <a:ext cx="655544" cy="281708"/>
          </a:xfrm>
          <a:prstGeom prst="rect">
            <a:avLst/>
          </a:prstGeom>
          <a:blipFill>
            <a:blip r:embed="rId9" cstate="print"/>
            <a:stretch>
              <a:fillRect/>
            </a:stretch>
          </a:blipFill>
        </p:spPr>
        <p:txBody>
          <a:bodyPr wrap="square" lIns="0" tIns="0" rIns="0" bIns="0" rtlCol="0"/>
          <a:lstStyle/>
          <a:p>
            <a:endParaRPr sz="1059"/>
          </a:p>
        </p:txBody>
      </p:sp>
      <p:sp>
        <p:nvSpPr>
          <p:cNvPr id="35" name="object 35"/>
          <p:cNvSpPr/>
          <p:nvPr/>
        </p:nvSpPr>
        <p:spPr>
          <a:xfrm>
            <a:off x="8227959" y="4966539"/>
            <a:ext cx="655544" cy="282015"/>
          </a:xfrm>
          <a:custGeom>
            <a:avLst/>
            <a:gdLst/>
            <a:ahLst/>
            <a:cxnLst/>
            <a:rect l="l" t="t" r="r" b="b"/>
            <a:pathLst>
              <a:path w="1114425" h="479425">
                <a:moveTo>
                  <a:pt x="0" y="478904"/>
                </a:moveTo>
                <a:lnTo>
                  <a:pt x="1114425" y="478904"/>
                </a:lnTo>
                <a:lnTo>
                  <a:pt x="1114425" y="0"/>
                </a:lnTo>
                <a:lnTo>
                  <a:pt x="0" y="0"/>
                </a:lnTo>
                <a:lnTo>
                  <a:pt x="0" y="478904"/>
                </a:lnTo>
                <a:close/>
              </a:path>
            </a:pathLst>
          </a:custGeom>
          <a:ln w="19050">
            <a:solidFill>
              <a:srgbClr val="FFFFFF"/>
            </a:solidFill>
          </a:ln>
        </p:spPr>
        <p:txBody>
          <a:bodyPr wrap="square" lIns="0" tIns="0" rIns="0" bIns="0" rtlCol="0"/>
          <a:lstStyle/>
          <a:p>
            <a:endParaRPr sz="1059"/>
          </a:p>
        </p:txBody>
      </p:sp>
      <p:sp>
        <p:nvSpPr>
          <p:cNvPr id="36" name="object 36"/>
          <p:cNvSpPr txBox="1"/>
          <p:nvPr/>
        </p:nvSpPr>
        <p:spPr>
          <a:xfrm>
            <a:off x="8222355" y="5057001"/>
            <a:ext cx="666750" cy="88977"/>
          </a:xfrm>
          <a:prstGeom prst="rect">
            <a:avLst/>
          </a:prstGeom>
        </p:spPr>
        <p:txBody>
          <a:bodyPr vert="horz" wrap="square" lIns="0" tIns="7471" rIns="0" bIns="0" rtlCol="0">
            <a:spAutoFit/>
          </a:bodyPr>
          <a:lstStyle/>
          <a:p>
            <a:pPr marL="209160">
              <a:spcBef>
                <a:spcPts val="59"/>
              </a:spcBef>
            </a:pPr>
            <a:r>
              <a:rPr sz="529" dirty="0">
                <a:solidFill>
                  <a:srgbClr val="FFFFFF"/>
                </a:solidFill>
                <a:latin typeface="Calibri"/>
                <a:cs typeface="Calibri"/>
              </a:rPr>
              <a:t>AMEXCID</a:t>
            </a:r>
            <a:endParaRPr sz="529">
              <a:latin typeface="Calibri"/>
              <a:cs typeface="Calibri"/>
            </a:endParaRPr>
          </a:p>
        </p:txBody>
      </p:sp>
      <p:sp>
        <p:nvSpPr>
          <p:cNvPr id="37" name="object 37"/>
          <p:cNvSpPr/>
          <p:nvPr/>
        </p:nvSpPr>
        <p:spPr>
          <a:xfrm>
            <a:off x="8227959" y="5677864"/>
            <a:ext cx="655544" cy="281708"/>
          </a:xfrm>
          <a:prstGeom prst="rect">
            <a:avLst/>
          </a:prstGeom>
          <a:blipFill>
            <a:blip r:embed="rId10" cstate="print"/>
            <a:stretch>
              <a:fillRect/>
            </a:stretch>
          </a:blipFill>
        </p:spPr>
        <p:txBody>
          <a:bodyPr wrap="square" lIns="0" tIns="0" rIns="0" bIns="0" rtlCol="0"/>
          <a:lstStyle/>
          <a:p>
            <a:endParaRPr sz="1059"/>
          </a:p>
        </p:txBody>
      </p:sp>
      <p:sp>
        <p:nvSpPr>
          <p:cNvPr id="38" name="object 38"/>
          <p:cNvSpPr/>
          <p:nvPr/>
        </p:nvSpPr>
        <p:spPr>
          <a:xfrm>
            <a:off x="8227959" y="5677865"/>
            <a:ext cx="655544" cy="282015"/>
          </a:xfrm>
          <a:custGeom>
            <a:avLst/>
            <a:gdLst/>
            <a:ahLst/>
            <a:cxnLst/>
            <a:rect l="l" t="t" r="r" b="b"/>
            <a:pathLst>
              <a:path w="1114425" h="479425">
                <a:moveTo>
                  <a:pt x="0" y="478904"/>
                </a:moveTo>
                <a:lnTo>
                  <a:pt x="1114425" y="478904"/>
                </a:lnTo>
                <a:lnTo>
                  <a:pt x="1114425" y="0"/>
                </a:lnTo>
                <a:lnTo>
                  <a:pt x="0" y="0"/>
                </a:lnTo>
                <a:lnTo>
                  <a:pt x="0" y="478904"/>
                </a:lnTo>
                <a:close/>
              </a:path>
            </a:pathLst>
          </a:custGeom>
          <a:ln w="19050">
            <a:solidFill>
              <a:srgbClr val="FFFFFF"/>
            </a:solidFill>
          </a:ln>
        </p:spPr>
        <p:txBody>
          <a:bodyPr wrap="square" lIns="0" tIns="0" rIns="0" bIns="0" rtlCol="0"/>
          <a:lstStyle/>
          <a:p>
            <a:endParaRPr sz="1059"/>
          </a:p>
        </p:txBody>
      </p:sp>
      <p:sp>
        <p:nvSpPr>
          <p:cNvPr id="39" name="object 39"/>
          <p:cNvSpPr txBox="1"/>
          <p:nvPr/>
        </p:nvSpPr>
        <p:spPr>
          <a:xfrm>
            <a:off x="8222355" y="5768760"/>
            <a:ext cx="666750" cy="88977"/>
          </a:xfrm>
          <a:prstGeom prst="rect">
            <a:avLst/>
          </a:prstGeom>
        </p:spPr>
        <p:txBody>
          <a:bodyPr vert="horz" wrap="square" lIns="0" tIns="7471" rIns="0" bIns="0" rtlCol="0">
            <a:spAutoFit/>
          </a:bodyPr>
          <a:lstStyle/>
          <a:p>
            <a:pPr marL="108315">
              <a:spcBef>
                <a:spcPts val="59"/>
              </a:spcBef>
            </a:pPr>
            <a:r>
              <a:rPr sz="529" dirty="0">
                <a:solidFill>
                  <a:srgbClr val="FFFFFF"/>
                </a:solidFill>
                <a:latin typeface="Calibri"/>
                <a:cs typeface="Calibri"/>
              </a:rPr>
              <a:t>URISA</a:t>
            </a:r>
            <a:r>
              <a:rPr sz="529" spc="-38" dirty="0">
                <a:solidFill>
                  <a:srgbClr val="FFFFFF"/>
                </a:solidFill>
                <a:latin typeface="Calibri"/>
                <a:cs typeface="Calibri"/>
              </a:rPr>
              <a:t> </a:t>
            </a:r>
            <a:r>
              <a:rPr sz="529" dirty="0">
                <a:solidFill>
                  <a:srgbClr val="FFFFFF"/>
                </a:solidFill>
                <a:latin typeface="Calibri"/>
                <a:cs typeface="Calibri"/>
              </a:rPr>
              <a:t>Caribbean</a:t>
            </a:r>
            <a:endParaRPr sz="529">
              <a:latin typeface="Calibri"/>
              <a:cs typeface="Calibri"/>
            </a:endParaRPr>
          </a:p>
        </p:txBody>
      </p:sp>
      <p:sp>
        <p:nvSpPr>
          <p:cNvPr id="40" name="object 40"/>
          <p:cNvSpPr/>
          <p:nvPr/>
        </p:nvSpPr>
        <p:spPr>
          <a:xfrm>
            <a:off x="8555691" y="2381781"/>
            <a:ext cx="100853" cy="626783"/>
          </a:xfrm>
          <a:custGeom>
            <a:avLst/>
            <a:gdLst/>
            <a:ahLst/>
            <a:cxnLst/>
            <a:rect l="l" t="t" r="r" b="b"/>
            <a:pathLst>
              <a:path w="171450" h="1065529">
                <a:moveTo>
                  <a:pt x="57150" y="0"/>
                </a:moveTo>
                <a:lnTo>
                  <a:pt x="171450" y="0"/>
                </a:lnTo>
                <a:lnTo>
                  <a:pt x="171450" y="985901"/>
                </a:lnTo>
                <a:lnTo>
                  <a:pt x="0" y="985901"/>
                </a:lnTo>
                <a:lnTo>
                  <a:pt x="0" y="1065276"/>
                </a:lnTo>
              </a:path>
            </a:pathLst>
          </a:custGeom>
          <a:ln w="12700">
            <a:solidFill>
              <a:srgbClr val="D55527"/>
            </a:solidFill>
          </a:ln>
        </p:spPr>
        <p:txBody>
          <a:bodyPr wrap="square" lIns="0" tIns="0" rIns="0" bIns="0" rtlCol="0"/>
          <a:lstStyle/>
          <a:p>
            <a:endParaRPr sz="1059"/>
          </a:p>
        </p:txBody>
      </p:sp>
      <p:sp>
        <p:nvSpPr>
          <p:cNvPr id="41" name="object 41"/>
          <p:cNvSpPr/>
          <p:nvPr/>
        </p:nvSpPr>
        <p:spPr>
          <a:xfrm>
            <a:off x="8529394" y="3001840"/>
            <a:ext cx="52668" cy="52668"/>
          </a:xfrm>
          <a:custGeom>
            <a:avLst/>
            <a:gdLst/>
            <a:ahLst/>
            <a:cxnLst/>
            <a:rect l="l" t="t" r="r" b="b"/>
            <a:pathLst>
              <a:path w="89534" h="89535">
                <a:moveTo>
                  <a:pt x="89407" y="0"/>
                </a:moveTo>
                <a:lnTo>
                  <a:pt x="0" y="0"/>
                </a:lnTo>
                <a:lnTo>
                  <a:pt x="44703" y="89407"/>
                </a:lnTo>
                <a:lnTo>
                  <a:pt x="89407" y="0"/>
                </a:lnTo>
                <a:close/>
              </a:path>
            </a:pathLst>
          </a:custGeom>
          <a:solidFill>
            <a:srgbClr val="D55527"/>
          </a:solidFill>
        </p:spPr>
        <p:txBody>
          <a:bodyPr wrap="square" lIns="0" tIns="0" rIns="0" bIns="0" rtlCol="0"/>
          <a:lstStyle/>
          <a:p>
            <a:endParaRPr sz="1059"/>
          </a:p>
        </p:txBody>
      </p:sp>
      <p:sp>
        <p:nvSpPr>
          <p:cNvPr id="42" name="object 42"/>
          <p:cNvSpPr txBox="1"/>
          <p:nvPr/>
        </p:nvSpPr>
        <p:spPr>
          <a:xfrm>
            <a:off x="8692105" y="2618897"/>
            <a:ext cx="246529" cy="76944"/>
          </a:xfrm>
          <a:prstGeom prst="rect">
            <a:avLst/>
          </a:prstGeom>
          <a:solidFill>
            <a:srgbClr val="FFFFFF"/>
          </a:solidFill>
        </p:spPr>
        <p:txBody>
          <a:bodyPr vert="horz" wrap="square" lIns="0" tIns="0" rIns="0" bIns="0" rtlCol="0">
            <a:spAutoFit/>
          </a:bodyPr>
          <a:lstStyle/>
          <a:p>
            <a:pPr marL="5229">
              <a:lnSpc>
                <a:spcPts val="597"/>
              </a:lnSpc>
            </a:pPr>
            <a:r>
              <a:rPr sz="529" spc="-9" dirty="0">
                <a:solidFill>
                  <a:srgbClr val="A3411C"/>
                </a:solidFill>
                <a:latin typeface="Calibri"/>
                <a:cs typeface="Calibri"/>
              </a:rPr>
              <a:t>P</a:t>
            </a:r>
            <a:r>
              <a:rPr sz="529" spc="9" dirty="0">
                <a:solidFill>
                  <a:srgbClr val="A3411C"/>
                </a:solidFill>
                <a:latin typeface="Calibri"/>
                <a:cs typeface="Calibri"/>
              </a:rPr>
              <a:t>a</a:t>
            </a:r>
            <a:r>
              <a:rPr sz="529" spc="-9" dirty="0">
                <a:solidFill>
                  <a:srgbClr val="A3411C"/>
                </a:solidFill>
                <a:latin typeface="Calibri"/>
                <a:cs typeface="Calibri"/>
              </a:rPr>
              <a:t>r</a:t>
            </a:r>
            <a:r>
              <a:rPr sz="529" dirty="0">
                <a:solidFill>
                  <a:srgbClr val="A3411C"/>
                </a:solidFill>
                <a:latin typeface="Calibri"/>
                <a:cs typeface="Calibri"/>
              </a:rPr>
              <a:t>t</a:t>
            </a:r>
            <a:r>
              <a:rPr sz="529" spc="-15" dirty="0">
                <a:solidFill>
                  <a:srgbClr val="A3411C"/>
                </a:solidFill>
                <a:latin typeface="Calibri"/>
                <a:cs typeface="Calibri"/>
              </a:rPr>
              <a:t>n</a:t>
            </a:r>
            <a:r>
              <a:rPr sz="529" dirty="0">
                <a:solidFill>
                  <a:srgbClr val="A3411C"/>
                </a:solidFill>
                <a:latin typeface="Calibri"/>
                <a:cs typeface="Calibri"/>
              </a:rPr>
              <a:t>e</a:t>
            </a:r>
            <a:r>
              <a:rPr sz="529" spc="35" dirty="0">
                <a:solidFill>
                  <a:srgbClr val="A3411C"/>
                </a:solidFill>
                <a:latin typeface="Calibri"/>
                <a:cs typeface="Calibri"/>
              </a:rPr>
              <a:t>r</a:t>
            </a:r>
            <a:r>
              <a:rPr sz="529" dirty="0">
                <a:solidFill>
                  <a:srgbClr val="A3411C"/>
                </a:solidFill>
                <a:latin typeface="Calibri"/>
                <a:cs typeface="Calibri"/>
              </a:rPr>
              <a:t>s</a:t>
            </a:r>
            <a:endParaRPr sz="529">
              <a:latin typeface="Calibri"/>
              <a:cs typeface="Calibri"/>
            </a:endParaRPr>
          </a:p>
        </p:txBody>
      </p:sp>
      <p:sp>
        <p:nvSpPr>
          <p:cNvPr id="43" name="object 43"/>
          <p:cNvSpPr/>
          <p:nvPr/>
        </p:nvSpPr>
        <p:spPr>
          <a:xfrm>
            <a:off x="2215777" y="1805351"/>
            <a:ext cx="4699747" cy="980590"/>
          </a:xfrm>
          <a:prstGeom prst="rect">
            <a:avLst/>
          </a:prstGeom>
          <a:blipFill>
            <a:blip r:embed="rId11" cstate="print"/>
            <a:stretch>
              <a:fillRect/>
            </a:stretch>
          </a:blipFill>
        </p:spPr>
        <p:txBody>
          <a:bodyPr wrap="square" lIns="0" tIns="0" rIns="0" bIns="0" rtlCol="0"/>
          <a:lstStyle/>
          <a:p>
            <a:endParaRPr sz="1059"/>
          </a:p>
        </p:txBody>
      </p:sp>
      <p:sp>
        <p:nvSpPr>
          <p:cNvPr id="44" name="object 44"/>
          <p:cNvSpPr/>
          <p:nvPr/>
        </p:nvSpPr>
        <p:spPr>
          <a:xfrm>
            <a:off x="2215777" y="1805351"/>
            <a:ext cx="4699747" cy="980888"/>
          </a:xfrm>
          <a:custGeom>
            <a:avLst/>
            <a:gdLst/>
            <a:ahLst/>
            <a:cxnLst/>
            <a:rect l="l" t="t" r="r" b="b"/>
            <a:pathLst>
              <a:path w="7989570" h="1667510">
                <a:moveTo>
                  <a:pt x="0" y="1667002"/>
                </a:moveTo>
                <a:lnTo>
                  <a:pt x="7989570" y="1667002"/>
                </a:lnTo>
                <a:lnTo>
                  <a:pt x="7989570" y="0"/>
                </a:lnTo>
                <a:lnTo>
                  <a:pt x="0" y="0"/>
                </a:lnTo>
                <a:lnTo>
                  <a:pt x="0" y="1667002"/>
                </a:lnTo>
                <a:close/>
              </a:path>
            </a:pathLst>
          </a:custGeom>
          <a:ln w="19050">
            <a:solidFill>
              <a:srgbClr val="FFFFFF"/>
            </a:solidFill>
          </a:ln>
        </p:spPr>
        <p:txBody>
          <a:bodyPr wrap="square" lIns="0" tIns="0" rIns="0" bIns="0" rtlCol="0"/>
          <a:lstStyle/>
          <a:p>
            <a:endParaRPr sz="1059"/>
          </a:p>
        </p:txBody>
      </p:sp>
      <p:sp>
        <p:nvSpPr>
          <p:cNvPr id="45" name="object 45"/>
          <p:cNvSpPr txBox="1"/>
          <p:nvPr/>
        </p:nvSpPr>
        <p:spPr>
          <a:xfrm>
            <a:off x="3636819" y="1872185"/>
            <a:ext cx="1740810" cy="870049"/>
          </a:xfrm>
          <a:prstGeom prst="rect">
            <a:avLst/>
          </a:prstGeom>
        </p:spPr>
        <p:txBody>
          <a:bodyPr vert="horz" wrap="square" lIns="0" tIns="9338" rIns="0" bIns="0" rtlCol="0">
            <a:spAutoFit/>
          </a:bodyPr>
          <a:lstStyle/>
          <a:p>
            <a:pPr marL="115813" algn="ctr">
              <a:spcBef>
                <a:spcPts val="74"/>
              </a:spcBef>
            </a:pPr>
            <a:r>
              <a:rPr sz="682" b="1" spc="15" dirty="0">
                <a:solidFill>
                  <a:srgbClr val="FFFFFF"/>
                </a:solidFill>
                <a:latin typeface="Calibri"/>
                <a:cs typeface="Calibri"/>
              </a:rPr>
              <a:t>UN-GGIM </a:t>
            </a:r>
            <a:r>
              <a:rPr sz="682" b="1" spc="12" dirty="0">
                <a:solidFill>
                  <a:srgbClr val="FFFFFF"/>
                </a:solidFill>
                <a:latin typeface="Calibri"/>
                <a:cs typeface="Calibri"/>
              </a:rPr>
              <a:t>Committee </a:t>
            </a:r>
            <a:r>
              <a:rPr sz="682" b="1" spc="6" dirty="0">
                <a:solidFill>
                  <a:srgbClr val="FFFFFF"/>
                </a:solidFill>
                <a:latin typeface="Calibri"/>
                <a:cs typeface="Calibri"/>
              </a:rPr>
              <a:t>of</a:t>
            </a:r>
            <a:r>
              <a:rPr sz="682" b="1" spc="-35" dirty="0">
                <a:solidFill>
                  <a:srgbClr val="FFFFFF"/>
                </a:solidFill>
                <a:latin typeface="Calibri"/>
                <a:cs typeface="Calibri"/>
              </a:rPr>
              <a:t> </a:t>
            </a:r>
            <a:r>
              <a:rPr sz="682" b="1" spc="9" dirty="0">
                <a:solidFill>
                  <a:srgbClr val="FFFFFF"/>
                </a:solidFill>
                <a:latin typeface="Calibri"/>
                <a:cs typeface="Calibri"/>
              </a:rPr>
              <a:t>Experts</a:t>
            </a:r>
            <a:endParaRPr sz="682" dirty="0">
              <a:latin typeface="Calibri"/>
              <a:cs typeface="Calibri"/>
            </a:endParaRPr>
          </a:p>
          <a:p>
            <a:pPr marL="115813" algn="ctr">
              <a:spcBef>
                <a:spcPts val="29"/>
              </a:spcBef>
            </a:pPr>
            <a:endParaRPr sz="716" dirty="0">
              <a:latin typeface="Times New Roman"/>
              <a:cs typeface="Times New Roman"/>
            </a:endParaRPr>
          </a:p>
          <a:p>
            <a:pPr marL="115813" algn="ctr"/>
            <a:r>
              <a:rPr sz="682" spc="18" dirty="0">
                <a:solidFill>
                  <a:srgbClr val="FFFFFF"/>
                </a:solidFill>
                <a:latin typeface="Franklin Gothic Book"/>
                <a:cs typeface="Franklin Gothic Book"/>
              </a:rPr>
              <a:t>Co</a:t>
            </a:r>
            <a:r>
              <a:rPr sz="682" spc="-3" dirty="0">
                <a:solidFill>
                  <a:srgbClr val="FFFFFF"/>
                </a:solidFill>
                <a:latin typeface="Franklin Gothic Book"/>
                <a:cs typeface="Franklin Gothic Book"/>
              </a:rPr>
              <a:t> </a:t>
            </a:r>
            <a:r>
              <a:rPr sz="682" spc="9" dirty="0">
                <a:solidFill>
                  <a:srgbClr val="FFFFFF"/>
                </a:solidFill>
                <a:latin typeface="Franklin Gothic Book"/>
                <a:cs typeface="Franklin Gothic Book"/>
              </a:rPr>
              <a:t>Chairs:</a:t>
            </a:r>
            <a:endParaRPr sz="682" dirty="0">
              <a:latin typeface="Franklin Gothic Book"/>
              <a:cs typeface="Franklin Gothic Book"/>
            </a:endParaRPr>
          </a:p>
          <a:p>
            <a:pPr marL="115813" marR="158737" algn="ctr">
              <a:lnSpc>
                <a:spcPct val="105400"/>
              </a:lnSpc>
            </a:pPr>
            <a:r>
              <a:rPr sz="682" spc="9" dirty="0">
                <a:solidFill>
                  <a:srgbClr val="FFFFFF"/>
                </a:solidFill>
                <a:latin typeface="Franklin Gothic Book"/>
                <a:cs typeface="Franklin Gothic Book"/>
              </a:rPr>
              <a:t>Mr. </a:t>
            </a:r>
            <a:r>
              <a:rPr sz="682" spc="18" dirty="0">
                <a:solidFill>
                  <a:srgbClr val="FFFFFF"/>
                </a:solidFill>
                <a:latin typeface="Franklin Gothic Book"/>
                <a:cs typeface="Franklin Gothic Book"/>
              </a:rPr>
              <a:t>Li </a:t>
            </a:r>
            <a:r>
              <a:rPr sz="682" spc="9" dirty="0">
                <a:solidFill>
                  <a:srgbClr val="FFFFFF"/>
                </a:solidFill>
                <a:latin typeface="Franklin Gothic Book"/>
                <a:cs typeface="Franklin Gothic Book"/>
              </a:rPr>
              <a:t>Pengde</a:t>
            </a:r>
            <a:r>
              <a:rPr sz="682" spc="-18" dirty="0">
                <a:solidFill>
                  <a:srgbClr val="FFFFFF"/>
                </a:solidFill>
                <a:latin typeface="Franklin Gothic Book"/>
                <a:cs typeface="Franklin Gothic Book"/>
              </a:rPr>
              <a:t> </a:t>
            </a:r>
            <a:r>
              <a:rPr sz="682" spc="9" dirty="0">
                <a:solidFill>
                  <a:srgbClr val="FFFFFF"/>
                </a:solidFill>
                <a:latin typeface="Franklin Gothic Book"/>
                <a:cs typeface="Franklin Gothic Book"/>
              </a:rPr>
              <a:t>(China)  </a:t>
            </a:r>
            <a:endParaRPr lang="en-US" sz="682" spc="9" dirty="0">
              <a:solidFill>
                <a:srgbClr val="FFFFFF"/>
              </a:solidFill>
              <a:latin typeface="Franklin Gothic Book"/>
              <a:cs typeface="Franklin Gothic Book"/>
            </a:endParaRPr>
          </a:p>
          <a:p>
            <a:pPr marL="115813" marR="158737" algn="ctr">
              <a:lnSpc>
                <a:spcPct val="105400"/>
              </a:lnSpc>
            </a:pPr>
            <a:r>
              <a:rPr sz="682" spc="12" dirty="0">
                <a:solidFill>
                  <a:srgbClr val="FFFFFF"/>
                </a:solidFill>
                <a:latin typeface="Franklin Gothic Book"/>
                <a:cs typeface="Franklin Gothic Book"/>
              </a:rPr>
              <a:t>Ms. </a:t>
            </a:r>
            <a:r>
              <a:rPr sz="682" spc="9" dirty="0">
                <a:solidFill>
                  <a:srgbClr val="FFFFFF"/>
                </a:solidFill>
                <a:latin typeface="Franklin Gothic Book"/>
                <a:cs typeface="Franklin Gothic Book"/>
              </a:rPr>
              <a:t>Dorine </a:t>
            </a:r>
            <a:r>
              <a:rPr sz="682" spc="6" dirty="0">
                <a:solidFill>
                  <a:srgbClr val="FFFFFF"/>
                </a:solidFill>
                <a:latin typeface="Franklin Gothic Book"/>
                <a:cs typeface="Franklin Gothic Book"/>
              </a:rPr>
              <a:t>Burmanje  </a:t>
            </a:r>
            <a:r>
              <a:rPr sz="682" spc="12" dirty="0">
                <a:solidFill>
                  <a:srgbClr val="FFFFFF"/>
                </a:solidFill>
                <a:latin typeface="Franklin Gothic Book"/>
                <a:cs typeface="Franklin Gothic Book"/>
              </a:rPr>
              <a:t>(Netherlands)</a:t>
            </a:r>
            <a:endParaRPr sz="682" dirty="0">
              <a:latin typeface="Franklin Gothic Book"/>
              <a:cs typeface="Franklin Gothic Book"/>
            </a:endParaRPr>
          </a:p>
          <a:p>
            <a:pPr marL="115813" algn="ctr"/>
            <a:endParaRPr sz="716" dirty="0">
              <a:latin typeface="Times New Roman"/>
              <a:cs typeface="Times New Roman"/>
            </a:endParaRPr>
          </a:p>
          <a:p>
            <a:pPr marL="115813" algn="ctr"/>
            <a:r>
              <a:rPr sz="682" spc="12" dirty="0">
                <a:solidFill>
                  <a:srgbClr val="FFFFFF"/>
                </a:solidFill>
                <a:latin typeface="Franklin Gothic Book"/>
                <a:cs typeface="Franklin Gothic Book"/>
              </a:rPr>
              <a:t>Rapporteur:</a:t>
            </a:r>
            <a:endParaRPr sz="682" dirty="0">
              <a:latin typeface="Franklin Gothic Book"/>
              <a:cs typeface="Franklin Gothic Book"/>
            </a:endParaRPr>
          </a:p>
          <a:p>
            <a:pPr marL="115813" algn="ctr">
              <a:spcBef>
                <a:spcPts val="35"/>
              </a:spcBef>
            </a:pPr>
            <a:r>
              <a:rPr sz="682" spc="18" dirty="0">
                <a:solidFill>
                  <a:srgbClr val="FFFFFF"/>
                </a:solidFill>
                <a:latin typeface="Franklin Gothic Book"/>
                <a:cs typeface="Franklin Gothic Book"/>
              </a:rPr>
              <a:t>Mr </a:t>
            </a:r>
            <a:r>
              <a:rPr sz="682" spc="9" dirty="0">
                <a:solidFill>
                  <a:srgbClr val="FFFFFF"/>
                </a:solidFill>
                <a:latin typeface="Franklin Gothic Book"/>
                <a:cs typeface="Franklin Gothic Book"/>
              </a:rPr>
              <a:t>Fernand</a:t>
            </a:r>
            <a:r>
              <a:rPr sz="682" spc="29" dirty="0">
                <a:solidFill>
                  <a:srgbClr val="FFFFFF"/>
                </a:solidFill>
                <a:latin typeface="Franklin Gothic Book"/>
                <a:cs typeface="Franklin Gothic Book"/>
              </a:rPr>
              <a:t> </a:t>
            </a:r>
            <a:r>
              <a:rPr sz="682" spc="9" dirty="0" err="1">
                <a:solidFill>
                  <a:srgbClr val="FFFFFF"/>
                </a:solidFill>
                <a:latin typeface="Franklin Gothic Book"/>
                <a:cs typeface="Franklin Gothic Book"/>
              </a:rPr>
              <a:t>Isseri</a:t>
            </a:r>
            <a:r>
              <a:rPr lang="en-US" sz="682" spc="9" dirty="0">
                <a:solidFill>
                  <a:srgbClr val="FFFFFF"/>
                </a:solidFill>
                <a:latin typeface="Franklin Gothic Book"/>
                <a:cs typeface="Franklin Gothic Book"/>
              </a:rPr>
              <a:t> </a:t>
            </a:r>
            <a:r>
              <a:rPr sz="682" spc="12" dirty="0">
                <a:solidFill>
                  <a:srgbClr val="FFFFFF"/>
                </a:solidFill>
                <a:latin typeface="Franklin Gothic Book"/>
                <a:cs typeface="Franklin Gothic Book"/>
              </a:rPr>
              <a:t>(Cameroon)</a:t>
            </a:r>
            <a:endParaRPr sz="682" dirty="0">
              <a:latin typeface="Franklin Gothic Book"/>
              <a:cs typeface="Franklin Gothic Book"/>
            </a:endParaRPr>
          </a:p>
        </p:txBody>
      </p:sp>
      <p:sp>
        <p:nvSpPr>
          <p:cNvPr id="46" name="object 46"/>
          <p:cNvSpPr/>
          <p:nvPr/>
        </p:nvSpPr>
        <p:spPr>
          <a:xfrm>
            <a:off x="2298417" y="3187748"/>
            <a:ext cx="784021" cy="268941"/>
          </a:xfrm>
          <a:custGeom>
            <a:avLst/>
            <a:gdLst/>
            <a:ahLst/>
            <a:cxnLst/>
            <a:rect l="l" t="t" r="r" b="b"/>
            <a:pathLst>
              <a:path w="1226820" h="457200">
                <a:moveTo>
                  <a:pt x="0" y="457200"/>
                </a:moveTo>
                <a:lnTo>
                  <a:pt x="1226337" y="457200"/>
                </a:lnTo>
                <a:lnTo>
                  <a:pt x="1226337" y="0"/>
                </a:lnTo>
                <a:lnTo>
                  <a:pt x="0" y="0"/>
                </a:lnTo>
                <a:lnTo>
                  <a:pt x="0" y="457200"/>
                </a:lnTo>
                <a:close/>
              </a:path>
            </a:pathLst>
          </a:custGeom>
          <a:solidFill>
            <a:srgbClr val="00AFEF"/>
          </a:solidFill>
        </p:spPr>
        <p:txBody>
          <a:bodyPr wrap="square" lIns="0" tIns="0" rIns="0" bIns="0" rtlCol="0"/>
          <a:lstStyle/>
          <a:p>
            <a:endParaRPr sz="1059"/>
          </a:p>
        </p:txBody>
      </p:sp>
      <p:sp>
        <p:nvSpPr>
          <p:cNvPr id="47" name="object 47"/>
          <p:cNvSpPr/>
          <p:nvPr/>
        </p:nvSpPr>
        <p:spPr>
          <a:xfrm>
            <a:off x="2298700" y="3187748"/>
            <a:ext cx="778135" cy="268941"/>
          </a:xfrm>
          <a:custGeom>
            <a:avLst/>
            <a:gdLst/>
            <a:ahLst/>
            <a:cxnLst/>
            <a:rect l="l" t="t" r="r" b="b"/>
            <a:pathLst>
              <a:path w="1226820" h="457200">
                <a:moveTo>
                  <a:pt x="0" y="457200"/>
                </a:moveTo>
                <a:lnTo>
                  <a:pt x="1226337" y="457200"/>
                </a:lnTo>
                <a:lnTo>
                  <a:pt x="1226337" y="0"/>
                </a:lnTo>
                <a:lnTo>
                  <a:pt x="0" y="0"/>
                </a:lnTo>
                <a:lnTo>
                  <a:pt x="0" y="457200"/>
                </a:lnTo>
                <a:close/>
              </a:path>
            </a:pathLst>
          </a:custGeom>
          <a:ln w="19050">
            <a:solidFill>
              <a:srgbClr val="FFFFFF"/>
            </a:solidFill>
          </a:ln>
        </p:spPr>
        <p:txBody>
          <a:bodyPr wrap="square" lIns="0" tIns="0" rIns="0" bIns="0" rtlCol="0"/>
          <a:lstStyle/>
          <a:p>
            <a:endParaRPr sz="1059"/>
          </a:p>
        </p:txBody>
      </p:sp>
      <p:sp>
        <p:nvSpPr>
          <p:cNvPr id="48" name="object 48"/>
          <p:cNvSpPr txBox="1"/>
          <p:nvPr/>
        </p:nvSpPr>
        <p:spPr>
          <a:xfrm>
            <a:off x="2336055" y="3267534"/>
            <a:ext cx="740781" cy="103942"/>
          </a:xfrm>
          <a:prstGeom prst="rect">
            <a:avLst/>
          </a:prstGeom>
        </p:spPr>
        <p:txBody>
          <a:bodyPr vert="horz" wrap="square" lIns="0" tIns="9338" rIns="0" bIns="0" rtlCol="0">
            <a:spAutoFit/>
          </a:bodyPr>
          <a:lstStyle/>
          <a:p>
            <a:pPr>
              <a:spcBef>
                <a:spcPts val="74"/>
              </a:spcBef>
            </a:pPr>
            <a:r>
              <a:rPr sz="614" spc="9" dirty="0">
                <a:solidFill>
                  <a:srgbClr val="FFFFFF"/>
                </a:solidFill>
                <a:latin typeface="Calibri"/>
                <a:cs typeface="Calibri"/>
              </a:rPr>
              <a:t>UN-GGIM Asia </a:t>
            </a:r>
            <a:r>
              <a:rPr lang="en-US" sz="614" spc="9" dirty="0">
                <a:solidFill>
                  <a:srgbClr val="FFFFFF"/>
                </a:solidFill>
                <a:latin typeface="Calibri"/>
                <a:cs typeface="Calibri"/>
              </a:rPr>
              <a:t>P</a:t>
            </a:r>
            <a:r>
              <a:rPr sz="614" spc="6" dirty="0">
                <a:solidFill>
                  <a:srgbClr val="FFFFFF"/>
                </a:solidFill>
                <a:latin typeface="Calibri"/>
                <a:cs typeface="Calibri"/>
              </a:rPr>
              <a:t>acific</a:t>
            </a:r>
            <a:endParaRPr sz="614" dirty="0">
              <a:latin typeface="Calibri"/>
              <a:cs typeface="Calibri"/>
            </a:endParaRPr>
          </a:p>
        </p:txBody>
      </p:sp>
      <p:sp>
        <p:nvSpPr>
          <p:cNvPr id="49" name="object 49"/>
          <p:cNvSpPr/>
          <p:nvPr/>
        </p:nvSpPr>
        <p:spPr>
          <a:xfrm>
            <a:off x="3254563" y="3187748"/>
            <a:ext cx="777760" cy="268941"/>
          </a:xfrm>
          <a:prstGeom prst="rect">
            <a:avLst/>
          </a:prstGeom>
          <a:blipFill>
            <a:blip r:embed="rId12" cstate="print"/>
            <a:stretch>
              <a:fillRect/>
            </a:stretch>
          </a:blipFill>
        </p:spPr>
        <p:txBody>
          <a:bodyPr wrap="square" lIns="0" tIns="0" rIns="0" bIns="0" rtlCol="0"/>
          <a:lstStyle/>
          <a:p>
            <a:endParaRPr sz="1059"/>
          </a:p>
        </p:txBody>
      </p:sp>
      <p:sp>
        <p:nvSpPr>
          <p:cNvPr id="50" name="object 50"/>
          <p:cNvSpPr/>
          <p:nvPr/>
        </p:nvSpPr>
        <p:spPr>
          <a:xfrm>
            <a:off x="3254561" y="3187748"/>
            <a:ext cx="777762" cy="268941"/>
          </a:xfrm>
          <a:custGeom>
            <a:avLst/>
            <a:gdLst/>
            <a:ahLst/>
            <a:cxnLst/>
            <a:rect l="l" t="t" r="r" b="b"/>
            <a:pathLst>
              <a:path w="1226820" h="457200">
                <a:moveTo>
                  <a:pt x="0" y="457200"/>
                </a:moveTo>
                <a:lnTo>
                  <a:pt x="1226337" y="457200"/>
                </a:lnTo>
                <a:lnTo>
                  <a:pt x="1226337" y="0"/>
                </a:lnTo>
                <a:lnTo>
                  <a:pt x="0" y="0"/>
                </a:lnTo>
                <a:lnTo>
                  <a:pt x="0" y="457200"/>
                </a:lnTo>
                <a:close/>
              </a:path>
            </a:pathLst>
          </a:custGeom>
          <a:ln w="19050">
            <a:solidFill>
              <a:srgbClr val="FFFFFF"/>
            </a:solidFill>
          </a:ln>
        </p:spPr>
        <p:txBody>
          <a:bodyPr wrap="square" lIns="0" tIns="0" rIns="0" bIns="0" rtlCol="0"/>
          <a:lstStyle/>
          <a:p>
            <a:endParaRPr sz="1059"/>
          </a:p>
        </p:txBody>
      </p:sp>
      <p:sp>
        <p:nvSpPr>
          <p:cNvPr id="51" name="object 51"/>
          <p:cNvSpPr txBox="1"/>
          <p:nvPr/>
        </p:nvSpPr>
        <p:spPr>
          <a:xfrm>
            <a:off x="3248958" y="3267534"/>
            <a:ext cx="783365" cy="103942"/>
          </a:xfrm>
          <a:prstGeom prst="rect">
            <a:avLst/>
          </a:prstGeom>
        </p:spPr>
        <p:txBody>
          <a:bodyPr vert="horz" wrap="square" lIns="0" tIns="9338" rIns="0" bIns="0" rtlCol="0">
            <a:spAutoFit/>
          </a:bodyPr>
          <a:lstStyle/>
          <a:p>
            <a:pPr marL="38096">
              <a:spcBef>
                <a:spcPts val="74"/>
              </a:spcBef>
            </a:pPr>
            <a:r>
              <a:rPr sz="614" spc="9" dirty="0">
                <a:solidFill>
                  <a:srgbClr val="FFFFFF"/>
                </a:solidFill>
                <a:latin typeface="Calibri"/>
                <a:cs typeface="Calibri"/>
              </a:rPr>
              <a:t>UN-GGIM </a:t>
            </a:r>
            <a:r>
              <a:rPr sz="614" dirty="0">
                <a:solidFill>
                  <a:srgbClr val="FFFFFF"/>
                </a:solidFill>
                <a:latin typeface="Calibri"/>
                <a:cs typeface="Calibri"/>
              </a:rPr>
              <a:t>Arab</a:t>
            </a:r>
            <a:r>
              <a:rPr sz="614" spc="29" dirty="0">
                <a:solidFill>
                  <a:srgbClr val="FFFFFF"/>
                </a:solidFill>
                <a:latin typeface="Calibri"/>
                <a:cs typeface="Calibri"/>
              </a:rPr>
              <a:t> </a:t>
            </a:r>
            <a:r>
              <a:rPr sz="614" spc="9" dirty="0">
                <a:solidFill>
                  <a:srgbClr val="FFFFFF"/>
                </a:solidFill>
                <a:latin typeface="Calibri"/>
                <a:cs typeface="Calibri"/>
              </a:rPr>
              <a:t>States</a:t>
            </a:r>
            <a:endParaRPr sz="614" dirty="0">
              <a:latin typeface="Calibri"/>
              <a:cs typeface="Calibri"/>
            </a:endParaRPr>
          </a:p>
        </p:txBody>
      </p:sp>
      <p:sp>
        <p:nvSpPr>
          <p:cNvPr id="52" name="object 52"/>
          <p:cNvSpPr/>
          <p:nvPr/>
        </p:nvSpPr>
        <p:spPr>
          <a:xfrm>
            <a:off x="5166211" y="3187749"/>
            <a:ext cx="721375" cy="289111"/>
          </a:xfrm>
          <a:prstGeom prst="rect">
            <a:avLst/>
          </a:prstGeom>
          <a:blipFill>
            <a:blip r:embed="rId13" cstate="print"/>
            <a:stretch>
              <a:fillRect/>
            </a:stretch>
          </a:blipFill>
        </p:spPr>
        <p:txBody>
          <a:bodyPr wrap="square" lIns="0" tIns="0" rIns="0" bIns="0" rtlCol="0"/>
          <a:lstStyle/>
          <a:p>
            <a:endParaRPr sz="1059"/>
          </a:p>
        </p:txBody>
      </p:sp>
      <p:sp>
        <p:nvSpPr>
          <p:cNvPr id="53" name="object 53"/>
          <p:cNvSpPr/>
          <p:nvPr/>
        </p:nvSpPr>
        <p:spPr>
          <a:xfrm>
            <a:off x="5166210" y="3187748"/>
            <a:ext cx="721659" cy="289112"/>
          </a:xfrm>
          <a:custGeom>
            <a:avLst/>
            <a:gdLst/>
            <a:ahLst/>
            <a:cxnLst/>
            <a:rect l="l" t="t" r="r" b="b"/>
            <a:pathLst>
              <a:path w="1226820" h="491489">
                <a:moveTo>
                  <a:pt x="0" y="491489"/>
                </a:moveTo>
                <a:lnTo>
                  <a:pt x="1226337" y="491489"/>
                </a:lnTo>
                <a:lnTo>
                  <a:pt x="1226337" y="0"/>
                </a:lnTo>
                <a:lnTo>
                  <a:pt x="0" y="0"/>
                </a:lnTo>
                <a:lnTo>
                  <a:pt x="0" y="491489"/>
                </a:lnTo>
                <a:close/>
              </a:path>
            </a:pathLst>
          </a:custGeom>
          <a:ln w="19050">
            <a:solidFill>
              <a:srgbClr val="FFFFFF"/>
            </a:solidFill>
          </a:ln>
        </p:spPr>
        <p:txBody>
          <a:bodyPr wrap="square" lIns="0" tIns="0" rIns="0" bIns="0" rtlCol="0"/>
          <a:lstStyle/>
          <a:p>
            <a:endParaRPr sz="1059"/>
          </a:p>
        </p:txBody>
      </p:sp>
      <p:sp>
        <p:nvSpPr>
          <p:cNvPr id="54" name="object 54"/>
          <p:cNvSpPr txBox="1"/>
          <p:nvPr/>
        </p:nvSpPr>
        <p:spPr>
          <a:xfrm>
            <a:off x="5160607" y="3277619"/>
            <a:ext cx="732865" cy="103942"/>
          </a:xfrm>
          <a:prstGeom prst="rect">
            <a:avLst/>
          </a:prstGeom>
        </p:spPr>
        <p:txBody>
          <a:bodyPr vert="horz" wrap="square" lIns="0" tIns="9338" rIns="0" bIns="0" rtlCol="0">
            <a:spAutoFit/>
          </a:bodyPr>
          <a:lstStyle/>
          <a:p>
            <a:pPr marL="104206">
              <a:spcBef>
                <a:spcPts val="74"/>
              </a:spcBef>
            </a:pPr>
            <a:r>
              <a:rPr sz="614" spc="9" dirty="0">
                <a:solidFill>
                  <a:srgbClr val="FFFFFF"/>
                </a:solidFill>
                <a:latin typeface="Calibri"/>
                <a:cs typeface="Calibri"/>
              </a:rPr>
              <a:t>UN-GGIM</a:t>
            </a:r>
            <a:r>
              <a:rPr sz="614" spc="35" dirty="0">
                <a:solidFill>
                  <a:srgbClr val="FFFFFF"/>
                </a:solidFill>
                <a:latin typeface="Calibri"/>
                <a:cs typeface="Calibri"/>
              </a:rPr>
              <a:t> </a:t>
            </a:r>
            <a:r>
              <a:rPr sz="614" spc="9" dirty="0">
                <a:solidFill>
                  <a:srgbClr val="FFFFFF"/>
                </a:solidFill>
                <a:latin typeface="Calibri"/>
                <a:cs typeface="Calibri"/>
              </a:rPr>
              <a:t>Europe</a:t>
            </a:r>
            <a:endParaRPr sz="614" dirty="0">
              <a:latin typeface="Calibri"/>
              <a:cs typeface="Calibri"/>
            </a:endParaRPr>
          </a:p>
        </p:txBody>
      </p:sp>
      <p:sp>
        <p:nvSpPr>
          <p:cNvPr id="55" name="object 55"/>
          <p:cNvSpPr/>
          <p:nvPr/>
        </p:nvSpPr>
        <p:spPr>
          <a:xfrm>
            <a:off x="4210350" y="3187748"/>
            <a:ext cx="721375" cy="268941"/>
          </a:xfrm>
          <a:prstGeom prst="rect">
            <a:avLst/>
          </a:prstGeom>
          <a:blipFill>
            <a:blip r:embed="rId14" cstate="print"/>
            <a:stretch>
              <a:fillRect/>
            </a:stretch>
          </a:blipFill>
        </p:spPr>
        <p:txBody>
          <a:bodyPr wrap="square" lIns="0" tIns="0" rIns="0" bIns="0" rtlCol="0"/>
          <a:lstStyle/>
          <a:p>
            <a:endParaRPr sz="1059"/>
          </a:p>
        </p:txBody>
      </p:sp>
      <p:sp>
        <p:nvSpPr>
          <p:cNvPr id="56" name="object 56"/>
          <p:cNvSpPr/>
          <p:nvPr/>
        </p:nvSpPr>
        <p:spPr>
          <a:xfrm>
            <a:off x="4210349" y="3187748"/>
            <a:ext cx="721659" cy="268941"/>
          </a:xfrm>
          <a:custGeom>
            <a:avLst/>
            <a:gdLst/>
            <a:ahLst/>
            <a:cxnLst/>
            <a:rect l="l" t="t" r="r" b="b"/>
            <a:pathLst>
              <a:path w="1226820" h="457200">
                <a:moveTo>
                  <a:pt x="0" y="457200"/>
                </a:moveTo>
                <a:lnTo>
                  <a:pt x="1226337" y="457200"/>
                </a:lnTo>
                <a:lnTo>
                  <a:pt x="1226337" y="0"/>
                </a:lnTo>
                <a:lnTo>
                  <a:pt x="0" y="0"/>
                </a:lnTo>
                <a:lnTo>
                  <a:pt x="0" y="457200"/>
                </a:lnTo>
                <a:close/>
              </a:path>
            </a:pathLst>
          </a:custGeom>
          <a:ln w="19050">
            <a:solidFill>
              <a:srgbClr val="FFFFFF"/>
            </a:solidFill>
          </a:ln>
        </p:spPr>
        <p:txBody>
          <a:bodyPr wrap="square" lIns="0" tIns="0" rIns="0" bIns="0" rtlCol="0"/>
          <a:lstStyle/>
          <a:p>
            <a:endParaRPr sz="1059"/>
          </a:p>
        </p:txBody>
      </p:sp>
      <p:sp>
        <p:nvSpPr>
          <p:cNvPr id="57" name="object 57"/>
          <p:cNvSpPr txBox="1"/>
          <p:nvPr/>
        </p:nvSpPr>
        <p:spPr>
          <a:xfrm>
            <a:off x="4204746" y="3267534"/>
            <a:ext cx="732865" cy="103942"/>
          </a:xfrm>
          <a:prstGeom prst="rect">
            <a:avLst/>
          </a:prstGeom>
        </p:spPr>
        <p:txBody>
          <a:bodyPr vert="horz" wrap="square" lIns="0" tIns="9338" rIns="0" bIns="0" rtlCol="0">
            <a:spAutoFit/>
          </a:bodyPr>
          <a:lstStyle/>
          <a:p>
            <a:pPr marL="124002">
              <a:spcBef>
                <a:spcPts val="74"/>
              </a:spcBef>
            </a:pPr>
            <a:r>
              <a:rPr sz="614" spc="9" dirty="0">
                <a:solidFill>
                  <a:srgbClr val="FFFFFF"/>
                </a:solidFill>
                <a:latin typeface="Calibri"/>
                <a:cs typeface="Calibri"/>
              </a:rPr>
              <a:t>UN-GGIM</a:t>
            </a:r>
            <a:r>
              <a:rPr sz="614" spc="35" dirty="0">
                <a:solidFill>
                  <a:srgbClr val="FFFFFF"/>
                </a:solidFill>
                <a:latin typeface="Calibri"/>
                <a:cs typeface="Calibri"/>
              </a:rPr>
              <a:t> </a:t>
            </a:r>
            <a:r>
              <a:rPr sz="614" spc="6" dirty="0">
                <a:solidFill>
                  <a:srgbClr val="FFFFFF"/>
                </a:solidFill>
                <a:latin typeface="Calibri"/>
                <a:cs typeface="Calibri"/>
              </a:rPr>
              <a:t>Africa</a:t>
            </a:r>
            <a:endParaRPr sz="614" dirty="0">
              <a:latin typeface="Calibri"/>
              <a:cs typeface="Calibri"/>
            </a:endParaRPr>
          </a:p>
        </p:txBody>
      </p:sp>
      <p:sp>
        <p:nvSpPr>
          <p:cNvPr id="58" name="object 58"/>
          <p:cNvSpPr txBox="1"/>
          <p:nvPr/>
        </p:nvSpPr>
        <p:spPr>
          <a:xfrm>
            <a:off x="3982122" y="4044098"/>
            <a:ext cx="1157567" cy="444040"/>
          </a:xfrm>
          <a:prstGeom prst="rect">
            <a:avLst/>
          </a:prstGeom>
          <a:solidFill>
            <a:srgbClr val="00AFEF"/>
          </a:solidFill>
          <a:ln w="19050">
            <a:solidFill>
              <a:srgbClr val="FFFFFF"/>
            </a:solidFill>
          </a:ln>
        </p:spPr>
        <p:txBody>
          <a:bodyPr vert="horz" wrap="square" lIns="0" tIns="50427" rIns="0" bIns="0" rtlCol="0">
            <a:spAutoFit/>
          </a:bodyPr>
          <a:lstStyle/>
          <a:p>
            <a:pPr marL="56025" marR="50796" indent="374" algn="ctr">
              <a:lnSpc>
                <a:spcPct val="106800"/>
              </a:lnSpc>
              <a:spcBef>
                <a:spcPts val="397"/>
              </a:spcBef>
            </a:pPr>
            <a:r>
              <a:rPr sz="614" spc="12" dirty="0">
                <a:solidFill>
                  <a:srgbClr val="FFFFFF"/>
                </a:solidFill>
                <a:latin typeface="Calibri"/>
                <a:cs typeface="Calibri"/>
              </a:rPr>
              <a:t>Development </a:t>
            </a:r>
            <a:r>
              <a:rPr sz="614" spc="6" dirty="0">
                <a:solidFill>
                  <a:srgbClr val="FFFFFF"/>
                </a:solidFill>
                <a:latin typeface="Calibri"/>
                <a:cs typeface="Calibri"/>
              </a:rPr>
              <a:t>of </a:t>
            </a:r>
            <a:r>
              <a:rPr sz="614" spc="12" dirty="0">
                <a:solidFill>
                  <a:srgbClr val="FFFFFF"/>
                </a:solidFill>
                <a:latin typeface="Calibri"/>
                <a:cs typeface="Calibri"/>
              </a:rPr>
              <a:t>Shared </a:t>
            </a:r>
            <a:r>
              <a:rPr sz="614" spc="9" dirty="0">
                <a:solidFill>
                  <a:srgbClr val="FFFFFF"/>
                </a:solidFill>
                <a:latin typeface="Calibri"/>
                <a:cs typeface="Calibri"/>
              </a:rPr>
              <a:t>Principles  </a:t>
            </a:r>
            <a:r>
              <a:rPr sz="614" spc="6" dirty="0">
                <a:solidFill>
                  <a:srgbClr val="FFFFFF"/>
                </a:solidFill>
                <a:latin typeface="Calibri"/>
                <a:cs typeface="Calibri"/>
              </a:rPr>
              <a:t>for </a:t>
            </a:r>
            <a:r>
              <a:rPr sz="614" dirty="0">
                <a:solidFill>
                  <a:srgbClr val="FFFFFF"/>
                </a:solidFill>
                <a:latin typeface="Calibri"/>
                <a:cs typeface="Calibri"/>
              </a:rPr>
              <a:t>the </a:t>
            </a:r>
            <a:r>
              <a:rPr sz="614" spc="12" dirty="0">
                <a:solidFill>
                  <a:srgbClr val="FFFFFF"/>
                </a:solidFill>
                <a:latin typeface="Calibri"/>
                <a:cs typeface="Calibri"/>
              </a:rPr>
              <a:t>Management </a:t>
            </a:r>
            <a:r>
              <a:rPr sz="614" spc="6" dirty="0">
                <a:solidFill>
                  <a:srgbClr val="FFFFFF"/>
                </a:solidFill>
                <a:latin typeface="Calibri"/>
                <a:cs typeface="Calibri"/>
              </a:rPr>
              <a:t>of Geospatial  </a:t>
            </a:r>
            <a:r>
              <a:rPr sz="614" spc="12" dirty="0">
                <a:solidFill>
                  <a:srgbClr val="FFFFFF"/>
                </a:solidFill>
                <a:latin typeface="Calibri"/>
                <a:cs typeface="Calibri"/>
              </a:rPr>
              <a:t>Information</a:t>
            </a:r>
            <a:endParaRPr lang="en-US" sz="614" spc="12" dirty="0">
              <a:solidFill>
                <a:srgbClr val="FFFFFF"/>
              </a:solidFill>
              <a:latin typeface="Calibri"/>
              <a:cs typeface="Calibri"/>
            </a:endParaRPr>
          </a:p>
          <a:p>
            <a:pPr marL="56025" marR="50796" indent="374" algn="ctr">
              <a:lnSpc>
                <a:spcPct val="106800"/>
              </a:lnSpc>
            </a:pPr>
            <a:endParaRPr lang="en-US" sz="545" spc="12" dirty="0">
              <a:solidFill>
                <a:srgbClr val="FFFFFF"/>
              </a:solidFill>
              <a:latin typeface="Calibri"/>
              <a:cs typeface="Calibri"/>
            </a:endParaRPr>
          </a:p>
        </p:txBody>
      </p:sp>
      <p:sp>
        <p:nvSpPr>
          <p:cNvPr id="59" name="object 59"/>
          <p:cNvSpPr/>
          <p:nvPr/>
        </p:nvSpPr>
        <p:spPr>
          <a:xfrm>
            <a:off x="3982123" y="4558351"/>
            <a:ext cx="1157568" cy="386603"/>
          </a:xfrm>
          <a:prstGeom prst="rect">
            <a:avLst/>
          </a:prstGeom>
          <a:blipFill>
            <a:blip r:embed="rId15" cstate="print"/>
            <a:stretch>
              <a:fillRect/>
            </a:stretch>
          </a:blipFill>
        </p:spPr>
        <p:txBody>
          <a:bodyPr wrap="square" lIns="0" tIns="0" rIns="0" bIns="0" rtlCol="0"/>
          <a:lstStyle/>
          <a:p>
            <a:endParaRPr sz="1059"/>
          </a:p>
        </p:txBody>
      </p:sp>
      <p:sp>
        <p:nvSpPr>
          <p:cNvPr id="60" name="object 60"/>
          <p:cNvSpPr/>
          <p:nvPr/>
        </p:nvSpPr>
        <p:spPr>
          <a:xfrm>
            <a:off x="3982122" y="4558351"/>
            <a:ext cx="1157567" cy="386603"/>
          </a:xfrm>
          <a:custGeom>
            <a:avLst/>
            <a:gdLst/>
            <a:ahLst/>
            <a:cxnLst/>
            <a:rect l="l" t="t" r="r" b="b"/>
            <a:pathLst>
              <a:path w="1967865" h="657225">
                <a:moveTo>
                  <a:pt x="0" y="657225"/>
                </a:moveTo>
                <a:lnTo>
                  <a:pt x="1967865" y="657225"/>
                </a:lnTo>
                <a:lnTo>
                  <a:pt x="1967865" y="0"/>
                </a:lnTo>
                <a:lnTo>
                  <a:pt x="0" y="0"/>
                </a:lnTo>
                <a:lnTo>
                  <a:pt x="0" y="657225"/>
                </a:lnTo>
                <a:close/>
              </a:path>
            </a:pathLst>
          </a:custGeom>
          <a:ln w="19050">
            <a:solidFill>
              <a:srgbClr val="FFFFFF"/>
            </a:solidFill>
          </a:ln>
        </p:spPr>
        <p:txBody>
          <a:bodyPr wrap="square" lIns="0" tIns="0" rIns="0" bIns="0" rtlCol="0"/>
          <a:lstStyle/>
          <a:p>
            <a:endParaRPr sz="1059"/>
          </a:p>
        </p:txBody>
      </p:sp>
      <p:sp>
        <p:nvSpPr>
          <p:cNvPr id="61" name="object 61"/>
          <p:cNvSpPr txBox="1"/>
          <p:nvPr/>
        </p:nvSpPr>
        <p:spPr>
          <a:xfrm>
            <a:off x="3958084" y="4604905"/>
            <a:ext cx="1245346" cy="306748"/>
          </a:xfrm>
          <a:prstGeom prst="rect">
            <a:avLst/>
          </a:prstGeom>
        </p:spPr>
        <p:txBody>
          <a:bodyPr vert="horz" wrap="square" lIns="0" tIns="3362" rIns="0" bIns="0" rtlCol="0">
            <a:spAutoFit/>
          </a:bodyPr>
          <a:lstStyle/>
          <a:p>
            <a:pPr marL="116906" marR="106821" algn="ctr">
              <a:lnSpc>
                <a:spcPct val="106800"/>
              </a:lnSpc>
              <a:spcBef>
                <a:spcPts val="27"/>
              </a:spcBef>
            </a:pPr>
            <a:r>
              <a:rPr sz="614" spc="12" dirty="0">
                <a:solidFill>
                  <a:srgbClr val="FFFFFF"/>
                </a:solidFill>
                <a:latin typeface="Calibri"/>
                <a:cs typeface="Calibri"/>
              </a:rPr>
              <a:t>Trends </a:t>
            </a:r>
            <a:r>
              <a:rPr sz="614" spc="3" dirty="0">
                <a:solidFill>
                  <a:srgbClr val="FFFFFF"/>
                </a:solidFill>
                <a:latin typeface="Calibri"/>
                <a:cs typeface="Calibri"/>
              </a:rPr>
              <a:t>in </a:t>
            </a:r>
            <a:r>
              <a:rPr sz="614" spc="9" dirty="0">
                <a:solidFill>
                  <a:srgbClr val="FFFFFF"/>
                </a:solidFill>
                <a:latin typeface="Calibri"/>
                <a:cs typeface="Calibri"/>
              </a:rPr>
              <a:t>National Institutional  </a:t>
            </a:r>
            <a:r>
              <a:rPr sz="614" spc="12" dirty="0">
                <a:solidFill>
                  <a:srgbClr val="FFFFFF"/>
                </a:solidFill>
                <a:latin typeface="Calibri"/>
                <a:cs typeface="Calibri"/>
              </a:rPr>
              <a:t>Arrangements </a:t>
            </a:r>
            <a:r>
              <a:rPr sz="614" spc="3" dirty="0">
                <a:solidFill>
                  <a:srgbClr val="FFFFFF"/>
                </a:solidFill>
                <a:latin typeface="Calibri"/>
                <a:cs typeface="Calibri"/>
              </a:rPr>
              <a:t>in </a:t>
            </a:r>
            <a:r>
              <a:rPr sz="614" spc="12" dirty="0">
                <a:solidFill>
                  <a:srgbClr val="FFFFFF"/>
                </a:solidFill>
                <a:latin typeface="Calibri"/>
                <a:cs typeface="Calibri"/>
              </a:rPr>
              <a:t>Geospatial  Information</a:t>
            </a:r>
            <a:r>
              <a:rPr sz="614" spc="-3" dirty="0">
                <a:solidFill>
                  <a:srgbClr val="FFFFFF"/>
                </a:solidFill>
                <a:latin typeface="Calibri"/>
                <a:cs typeface="Calibri"/>
              </a:rPr>
              <a:t> </a:t>
            </a:r>
            <a:r>
              <a:rPr sz="614" spc="12" dirty="0">
                <a:solidFill>
                  <a:srgbClr val="FFFFFF"/>
                </a:solidFill>
                <a:latin typeface="Calibri"/>
                <a:cs typeface="Calibri"/>
              </a:rPr>
              <a:t>Management</a:t>
            </a:r>
            <a:endParaRPr sz="614" dirty="0">
              <a:latin typeface="Calibri"/>
              <a:cs typeface="Calibri"/>
            </a:endParaRPr>
          </a:p>
        </p:txBody>
      </p:sp>
      <p:sp>
        <p:nvSpPr>
          <p:cNvPr id="62" name="object 62"/>
          <p:cNvSpPr txBox="1"/>
          <p:nvPr/>
        </p:nvSpPr>
        <p:spPr>
          <a:xfrm>
            <a:off x="3985783" y="5422569"/>
            <a:ext cx="1157567" cy="381817"/>
          </a:xfrm>
          <a:prstGeom prst="rect">
            <a:avLst/>
          </a:prstGeom>
          <a:solidFill>
            <a:srgbClr val="00AFEF"/>
          </a:solidFill>
          <a:ln w="19050">
            <a:solidFill>
              <a:srgbClr val="FFFFFF"/>
            </a:solidFill>
          </a:ln>
        </p:spPr>
        <p:txBody>
          <a:bodyPr vert="horz" wrap="square" lIns="0" tIns="4109" rIns="0" bIns="0" rtlCol="0">
            <a:spAutoFit/>
          </a:bodyPr>
          <a:lstStyle/>
          <a:p>
            <a:pPr>
              <a:spcBef>
                <a:spcPts val="32"/>
              </a:spcBef>
            </a:pPr>
            <a:endParaRPr sz="500" dirty="0">
              <a:latin typeface="Times New Roman"/>
              <a:cs typeface="Times New Roman"/>
            </a:endParaRPr>
          </a:p>
          <a:p>
            <a:pPr marL="1494" algn="ctr"/>
            <a:r>
              <a:rPr sz="614" spc="12" dirty="0">
                <a:solidFill>
                  <a:srgbClr val="FFFFFF"/>
                </a:solidFill>
                <a:latin typeface="Calibri"/>
                <a:cs typeface="Calibri"/>
              </a:rPr>
              <a:t>Global Fundamental</a:t>
            </a:r>
            <a:r>
              <a:rPr sz="614" spc="-3" dirty="0">
                <a:solidFill>
                  <a:srgbClr val="FFFFFF"/>
                </a:solidFill>
                <a:latin typeface="Calibri"/>
                <a:cs typeface="Calibri"/>
              </a:rPr>
              <a:t> </a:t>
            </a:r>
            <a:r>
              <a:rPr sz="614" spc="6" dirty="0">
                <a:solidFill>
                  <a:srgbClr val="FFFFFF"/>
                </a:solidFill>
                <a:latin typeface="Calibri"/>
                <a:cs typeface="Calibri"/>
              </a:rPr>
              <a:t>Geospatial</a:t>
            </a:r>
            <a:endParaRPr sz="614" dirty="0">
              <a:latin typeface="Calibri"/>
              <a:cs typeface="Calibri"/>
            </a:endParaRPr>
          </a:p>
          <a:p>
            <a:pPr marL="4482" algn="ctr">
              <a:spcBef>
                <a:spcPts val="56"/>
              </a:spcBef>
            </a:pPr>
            <a:r>
              <a:rPr sz="614" spc="9" dirty="0">
                <a:solidFill>
                  <a:srgbClr val="FFFFFF"/>
                </a:solidFill>
                <a:latin typeface="Calibri"/>
                <a:cs typeface="Calibri"/>
              </a:rPr>
              <a:t>Data</a:t>
            </a:r>
            <a:r>
              <a:rPr sz="614" spc="-9" dirty="0">
                <a:solidFill>
                  <a:srgbClr val="FFFFFF"/>
                </a:solidFill>
                <a:latin typeface="Calibri"/>
                <a:cs typeface="Calibri"/>
              </a:rPr>
              <a:t> </a:t>
            </a:r>
            <a:r>
              <a:rPr sz="614" spc="15" dirty="0">
                <a:solidFill>
                  <a:srgbClr val="FFFFFF"/>
                </a:solidFill>
                <a:latin typeface="Calibri"/>
                <a:cs typeface="Calibri"/>
              </a:rPr>
              <a:t>Themes</a:t>
            </a:r>
            <a:endParaRPr lang="en-US" sz="614" spc="15" dirty="0">
              <a:solidFill>
                <a:srgbClr val="FFFFFF"/>
              </a:solidFill>
              <a:latin typeface="Calibri"/>
              <a:cs typeface="Calibri"/>
            </a:endParaRPr>
          </a:p>
          <a:p>
            <a:pPr marL="4482" algn="ctr">
              <a:spcBef>
                <a:spcPts val="56"/>
              </a:spcBef>
            </a:pPr>
            <a:endParaRPr sz="559" dirty="0">
              <a:latin typeface="Calibri"/>
              <a:cs typeface="Calibri"/>
            </a:endParaRPr>
          </a:p>
        </p:txBody>
      </p:sp>
      <p:sp>
        <p:nvSpPr>
          <p:cNvPr id="63" name="object 63"/>
          <p:cNvSpPr/>
          <p:nvPr/>
        </p:nvSpPr>
        <p:spPr>
          <a:xfrm>
            <a:off x="3985784" y="5831583"/>
            <a:ext cx="1157568" cy="336177"/>
          </a:xfrm>
          <a:prstGeom prst="rect">
            <a:avLst/>
          </a:prstGeom>
          <a:blipFill>
            <a:blip r:embed="rId16" cstate="print"/>
            <a:stretch>
              <a:fillRect/>
            </a:stretch>
          </a:blipFill>
        </p:spPr>
        <p:txBody>
          <a:bodyPr wrap="square" lIns="0" tIns="0" rIns="0" bIns="0" rtlCol="0"/>
          <a:lstStyle/>
          <a:p>
            <a:endParaRPr sz="1059"/>
          </a:p>
        </p:txBody>
      </p:sp>
      <p:sp>
        <p:nvSpPr>
          <p:cNvPr id="64" name="object 64"/>
          <p:cNvSpPr/>
          <p:nvPr/>
        </p:nvSpPr>
        <p:spPr>
          <a:xfrm>
            <a:off x="3985783" y="5831583"/>
            <a:ext cx="1157567" cy="336177"/>
          </a:xfrm>
          <a:custGeom>
            <a:avLst/>
            <a:gdLst/>
            <a:ahLst/>
            <a:cxnLst/>
            <a:rect l="l" t="t" r="r" b="b"/>
            <a:pathLst>
              <a:path w="1967865" h="571500">
                <a:moveTo>
                  <a:pt x="0" y="571500"/>
                </a:moveTo>
                <a:lnTo>
                  <a:pt x="1967865" y="571500"/>
                </a:lnTo>
                <a:lnTo>
                  <a:pt x="1967865" y="0"/>
                </a:lnTo>
                <a:lnTo>
                  <a:pt x="0" y="0"/>
                </a:lnTo>
                <a:lnTo>
                  <a:pt x="0" y="571500"/>
                </a:lnTo>
                <a:close/>
              </a:path>
            </a:pathLst>
          </a:custGeom>
          <a:ln w="19050">
            <a:solidFill>
              <a:srgbClr val="FFFFFF"/>
            </a:solidFill>
          </a:ln>
        </p:spPr>
        <p:txBody>
          <a:bodyPr wrap="square" lIns="0" tIns="0" rIns="0" bIns="0" rtlCol="0"/>
          <a:lstStyle/>
          <a:p>
            <a:endParaRPr sz="1059"/>
          </a:p>
        </p:txBody>
      </p:sp>
      <p:sp>
        <p:nvSpPr>
          <p:cNvPr id="65" name="object 65"/>
          <p:cNvSpPr txBox="1"/>
          <p:nvPr/>
        </p:nvSpPr>
        <p:spPr>
          <a:xfrm>
            <a:off x="3980180" y="5854855"/>
            <a:ext cx="1168773" cy="305792"/>
          </a:xfrm>
          <a:prstGeom prst="rect">
            <a:avLst/>
          </a:prstGeom>
        </p:spPr>
        <p:txBody>
          <a:bodyPr vert="horz" wrap="square" lIns="0" tIns="9338" rIns="0" bIns="0" rtlCol="0">
            <a:spAutoFit/>
          </a:bodyPr>
          <a:lstStyle/>
          <a:p>
            <a:pPr marL="1867" algn="ctr">
              <a:spcBef>
                <a:spcPts val="74"/>
              </a:spcBef>
            </a:pPr>
            <a:r>
              <a:rPr sz="614" spc="9" dirty="0">
                <a:solidFill>
                  <a:srgbClr val="FFFFFF"/>
                </a:solidFill>
                <a:latin typeface="Calibri"/>
                <a:cs typeface="Calibri"/>
              </a:rPr>
              <a:t>Legal </a:t>
            </a:r>
            <a:r>
              <a:rPr sz="614" spc="6" dirty="0">
                <a:solidFill>
                  <a:srgbClr val="FFFFFF"/>
                </a:solidFill>
                <a:latin typeface="Calibri"/>
                <a:cs typeface="Calibri"/>
              </a:rPr>
              <a:t>and </a:t>
            </a:r>
            <a:r>
              <a:rPr sz="614" spc="12" dirty="0">
                <a:solidFill>
                  <a:srgbClr val="FFFFFF"/>
                </a:solidFill>
                <a:latin typeface="Calibri"/>
                <a:cs typeface="Calibri"/>
              </a:rPr>
              <a:t>Policy Frameworks</a:t>
            </a:r>
            <a:r>
              <a:rPr sz="614" spc="-15" dirty="0">
                <a:solidFill>
                  <a:srgbClr val="FFFFFF"/>
                </a:solidFill>
                <a:latin typeface="Calibri"/>
                <a:cs typeface="Calibri"/>
              </a:rPr>
              <a:t> </a:t>
            </a:r>
            <a:r>
              <a:rPr sz="614" spc="6" dirty="0">
                <a:solidFill>
                  <a:srgbClr val="FFFFFF"/>
                </a:solidFill>
                <a:latin typeface="Calibri"/>
                <a:cs typeface="Calibri"/>
              </a:rPr>
              <a:t>for</a:t>
            </a:r>
            <a:endParaRPr sz="614" dirty="0">
              <a:latin typeface="Calibri"/>
              <a:cs typeface="Calibri"/>
            </a:endParaRPr>
          </a:p>
          <a:p>
            <a:pPr marL="4109" algn="ctr">
              <a:spcBef>
                <a:spcPts val="38"/>
              </a:spcBef>
            </a:pPr>
            <a:r>
              <a:rPr sz="614" spc="12" dirty="0">
                <a:solidFill>
                  <a:srgbClr val="FFFFFF"/>
                </a:solidFill>
                <a:latin typeface="Calibri"/>
                <a:cs typeface="Calibri"/>
              </a:rPr>
              <a:t>Geospatial</a:t>
            </a:r>
            <a:r>
              <a:rPr sz="614" spc="3" dirty="0">
                <a:solidFill>
                  <a:srgbClr val="FFFFFF"/>
                </a:solidFill>
                <a:latin typeface="Calibri"/>
                <a:cs typeface="Calibri"/>
              </a:rPr>
              <a:t> </a:t>
            </a:r>
            <a:r>
              <a:rPr sz="614" spc="6" dirty="0">
                <a:solidFill>
                  <a:srgbClr val="FFFFFF"/>
                </a:solidFill>
                <a:latin typeface="Calibri"/>
                <a:cs typeface="Calibri"/>
              </a:rPr>
              <a:t>Information</a:t>
            </a:r>
            <a:endParaRPr sz="614" dirty="0">
              <a:latin typeface="Calibri"/>
              <a:cs typeface="Calibri"/>
            </a:endParaRPr>
          </a:p>
          <a:p>
            <a:pPr marL="2241" algn="ctr">
              <a:spcBef>
                <a:spcPts val="53"/>
              </a:spcBef>
            </a:pPr>
            <a:r>
              <a:rPr sz="614" spc="12" dirty="0">
                <a:solidFill>
                  <a:srgbClr val="FFFFFF"/>
                </a:solidFill>
                <a:latin typeface="Calibri"/>
                <a:cs typeface="Calibri"/>
              </a:rPr>
              <a:t>Management</a:t>
            </a:r>
            <a:endParaRPr sz="614" dirty="0">
              <a:latin typeface="Calibri"/>
              <a:cs typeface="Calibri"/>
            </a:endParaRPr>
          </a:p>
        </p:txBody>
      </p:sp>
      <p:sp>
        <p:nvSpPr>
          <p:cNvPr id="66" name="object 66"/>
          <p:cNvSpPr/>
          <p:nvPr/>
        </p:nvSpPr>
        <p:spPr>
          <a:xfrm>
            <a:off x="3982123" y="4996909"/>
            <a:ext cx="1157568" cy="386603"/>
          </a:xfrm>
          <a:prstGeom prst="rect">
            <a:avLst/>
          </a:prstGeom>
          <a:blipFill>
            <a:blip r:embed="rId17" cstate="print"/>
            <a:stretch>
              <a:fillRect/>
            </a:stretch>
          </a:blipFill>
        </p:spPr>
        <p:txBody>
          <a:bodyPr wrap="square" lIns="0" tIns="0" rIns="0" bIns="0" rtlCol="0"/>
          <a:lstStyle/>
          <a:p>
            <a:endParaRPr sz="1059"/>
          </a:p>
        </p:txBody>
      </p:sp>
      <p:sp>
        <p:nvSpPr>
          <p:cNvPr id="67" name="object 67"/>
          <p:cNvSpPr/>
          <p:nvPr/>
        </p:nvSpPr>
        <p:spPr>
          <a:xfrm>
            <a:off x="3982122" y="4996909"/>
            <a:ext cx="1157567" cy="386603"/>
          </a:xfrm>
          <a:custGeom>
            <a:avLst/>
            <a:gdLst/>
            <a:ahLst/>
            <a:cxnLst/>
            <a:rect l="l" t="t" r="r" b="b"/>
            <a:pathLst>
              <a:path w="1967865" h="657225">
                <a:moveTo>
                  <a:pt x="0" y="657225"/>
                </a:moveTo>
                <a:lnTo>
                  <a:pt x="1967865" y="657225"/>
                </a:lnTo>
                <a:lnTo>
                  <a:pt x="1967865" y="0"/>
                </a:lnTo>
                <a:lnTo>
                  <a:pt x="0" y="0"/>
                </a:lnTo>
                <a:lnTo>
                  <a:pt x="0" y="657225"/>
                </a:lnTo>
                <a:close/>
              </a:path>
            </a:pathLst>
          </a:custGeom>
          <a:ln w="19050">
            <a:solidFill>
              <a:srgbClr val="FFFFFF"/>
            </a:solidFill>
          </a:ln>
        </p:spPr>
        <p:txBody>
          <a:bodyPr wrap="square" lIns="0" tIns="0" rIns="0" bIns="0" rtlCol="0"/>
          <a:lstStyle/>
          <a:p>
            <a:endParaRPr sz="1059"/>
          </a:p>
        </p:txBody>
      </p:sp>
      <p:sp>
        <p:nvSpPr>
          <p:cNvPr id="68" name="object 68"/>
          <p:cNvSpPr txBox="1"/>
          <p:nvPr/>
        </p:nvSpPr>
        <p:spPr>
          <a:xfrm>
            <a:off x="3976519" y="5084987"/>
            <a:ext cx="1168773" cy="211325"/>
          </a:xfrm>
          <a:prstGeom prst="rect">
            <a:avLst/>
          </a:prstGeom>
        </p:spPr>
        <p:txBody>
          <a:bodyPr vert="horz" wrap="square" lIns="0" tIns="7097" rIns="0" bIns="0" rtlCol="0">
            <a:spAutoFit/>
          </a:bodyPr>
          <a:lstStyle/>
          <a:p>
            <a:pPr marL="80094" marR="25025" indent="-4329" algn="ctr">
              <a:lnSpc>
                <a:spcPct val="108200"/>
              </a:lnSpc>
              <a:spcBef>
                <a:spcPts val="56"/>
              </a:spcBef>
            </a:pPr>
            <a:r>
              <a:rPr sz="614" spc="12" dirty="0">
                <a:solidFill>
                  <a:srgbClr val="FFFFFF"/>
                </a:solidFill>
                <a:latin typeface="Calibri"/>
                <a:cs typeface="Calibri"/>
              </a:rPr>
              <a:t>Geospatial </a:t>
            </a:r>
            <a:r>
              <a:rPr sz="614" spc="6" dirty="0">
                <a:solidFill>
                  <a:srgbClr val="FFFFFF"/>
                </a:solidFill>
                <a:latin typeface="Calibri"/>
                <a:cs typeface="Calibri"/>
              </a:rPr>
              <a:t>Information </a:t>
            </a:r>
            <a:r>
              <a:rPr sz="614" spc="18" dirty="0">
                <a:solidFill>
                  <a:srgbClr val="FFFFFF"/>
                </a:solidFill>
                <a:latin typeface="Calibri"/>
                <a:cs typeface="Calibri"/>
              </a:rPr>
              <a:t>and </a:t>
            </a:r>
            <a:r>
              <a:rPr sz="614" spc="9" dirty="0">
                <a:solidFill>
                  <a:srgbClr val="FFFFFF"/>
                </a:solidFill>
                <a:latin typeface="Calibri"/>
                <a:cs typeface="Calibri"/>
              </a:rPr>
              <a:t>Services  </a:t>
            </a:r>
            <a:r>
              <a:rPr sz="614" spc="6" dirty="0">
                <a:solidFill>
                  <a:srgbClr val="FFFFFF"/>
                </a:solidFill>
                <a:latin typeface="Calibri"/>
                <a:cs typeface="Calibri"/>
              </a:rPr>
              <a:t>for</a:t>
            </a:r>
            <a:r>
              <a:rPr sz="614" spc="20" dirty="0">
                <a:solidFill>
                  <a:srgbClr val="FFFFFF"/>
                </a:solidFill>
                <a:latin typeface="Calibri"/>
                <a:cs typeface="Calibri"/>
              </a:rPr>
              <a:t> </a:t>
            </a:r>
            <a:r>
              <a:rPr sz="614" spc="9" dirty="0">
                <a:solidFill>
                  <a:srgbClr val="FFFFFF"/>
                </a:solidFill>
                <a:latin typeface="Calibri"/>
                <a:cs typeface="Calibri"/>
              </a:rPr>
              <a:t>Disasters</a:t>
            </a:r>
            <a:endParaRPr sz="614" dirty="0">
              <a:latin typeface="Calibri"/>
              <a:cs typeface="Calibri"/>
            </a:endParaRPr>
          </a:p>
        </p:txBody>
      </p:sp>
      <p:sp>
        <p:nvSpPr>
          <p:cNvPr id="69" name="object 69"/>
          <p:cNvSpPr txBox="1"/>
          <p:nvPr/>
        </p:nvSpPr>
        <p:spPr>
          <a:xfrm>
            <a:off x="3985783" y="6240629"/>
            <a:ext cx="1157567" cy="312571"/>
          </a:xfrm>
          <a:prstGeom prst="rect">
            <a:avLst/>
          </a:prstGeom>
          <a:solidFill>
            <a:srgbClr val="00AFEF"/>
          </a:solidFill>
          <a:ln w="19050">
            <a:solidFill>
              <a:srgbClr val="FFFFFF"/>
            </a:solidFill>
          </a:ln>
        </p:spPr>
        <p:txBody>
          <a:bodyPr vert="horz" wrap="square" lIns="0" tIns="747" rIns="0" bIns="0" rtlCol="0">
            <a:spAutoFit/>
          </a:bodyPr>
          <a:lstStyle/>
          <a:p>
            <a:pPr>
              <a:spcBef>
                <a:spcPts val="6"/>
              </a:spcBef>
            </a:pPr>
            <a:endParaRPr sz="853" dirty="0">
              <a:latin typeface="Times New Roman"/>
              <a:cs typeface="Times New Roman"/>
            </a:endParaRPr>
          </a:p>
          <a:p>
            <a:pPr marL="112050"/>
            <a:r>
              <a:rPr sz="614" spc="15" dirty="0">
                <a:solidFill>
                  <a:srgbClr val="FFFFFF"/>
                </a:solidFill>
                <a:latin typeface="Calibri"/>
                <a:cs typeface="Calibri"/>
              </a:rPr>
              <a:t>Marine </a:t>
            </a:r>
            <a:r>
              <a:rPr sz="614" spc="12" dirty="0">
                <a:solidFill>
                  <a:srgbClr val="FFFFFF"/>
                </a:solidFill>
                <a:latin typeface="Calibri"/>
                <a:cs typeface="Calibri"/>
              </a:rPr>
              <a:t>Geospatial</a:t>
            </a:r>
            <a:r>
              <a:rPr sz="614" spc="-38" dirty="0">
                <a:solidFill>
                  <a:srgbClr val="FFFFFF"/>
                </a:solidFill>
                <a:latin typeface="Calibri"/>
                <a:cs typeface="Calibri"/>
              </a:rPr>
              <a:t> </a:t>
            </a:r>
            <a:r>
              <a:rPr sz="614" spc="12" dirty="0">
                <a:solidFill>
                  <a:srgbClr val="FFFFFF"/>
                </a:solidFill>
                <a:latin typeface="Calibri"/>
                <a:cs typeface="Calibri"/>
              </a:rPr>
              <a:t>Information</a:t>
            </a:r>
            <a:endParaRPr lang="en-US" sz="614" spc="12" dirty="0">
              <a:solidFill>
                <a:srgbClr val="FFFFFF"/>
              </a:solidFill>
              <a:latin typeface="Calibri"/>
              <a:cs typeface="Calibri"/>
            </a:endParaRPr>
          </a:p>
          <a:p>
            <a:pPr marL="112050"/>
            <a:endParaRPr sz="559" dirty="0">
              <a:latin typeface="Calibri"/>
              <a:cs typeface="Calibri"/>
            </a:endParaRPr>
          </a:p>
        </p:txBody>
      </p:sp>
      <p:sp>
        <p:nvSpPr>
          <p:cNvPr id="70" name="object 70"/>
          <p:cNvSpPr txBox="1"/>
          <p:nvPr/>
        </p:nvSpPr>
        <p:spPr>
          <a:xfrm>
            <a:off x="6078681" y="3189841"/>
            <a:ext cx="770278" cy="284565"/>
          </a:xfrm>
          <a:prstGeom prst="rect">
            <a:avLst/>
          </a:prstGeom>
          <a:solidFill>
            <a:srgbClr val="00AFEF"/>
          </a:solidFill>
          <a:ln w="19050">
            <a:solidFill>
              <a:srgbClr val="FFFFFF"/>
            </a:solidFill>
          </a:ln>
        </p:spPr>
        <p:txBody>
          <a:bodyPr vert="horz" wrap="square" lIns="0" tIns="0" rIns="0" bIns="0" rtlCol="0">
            <a:spAutoFit/>
          </a:bodyPr>
          <a:lstStyle/>
          <a:p>
            <a:pPr>
              <a:lnSpc>
                <a:spcPct val="100000"/>
              </a:lnSpc>
            </a:pPr>
            <a:endParaRPr sz="676" dirty="0">
              <a:latin typeface="Times New Roman"/>
              <a:cs typeface="Times New Roman"/>
            </a:endParaRPr>
          </a:p>
          <a:p>
            <a:pPr marL="67977">
              <a:spcBef>
                <a:spcPts val="3"/>
              </a:spcBef>
            </a:pPr>
            <a:r>
              <a:rPr sz="614" b="1" spc="9" dirty="0">
                <a:solidFill>
                  <a:srgbClr val="FFFFFF"/>
                </a:solidFill>
                <a:latin typeface="Calibri"/>
                <a:cs typeface="Calibri"/>
              </a:rPr>
              <a:t>UN-GGIM</a:t>
            </a:r>
            <a:r>
              <a:rPr sz="614" b="1" spc="35" dirty="0">
                <a:solidFill>
                  <a:srgbClr val="FFFFFF"/>
                </a:solidFill>
                <a:latin typeface="Calibri"/>
                <a:cs typeface="Calibri"/>
              </a:rPr>
              <a:t> </a:t>
            </a:r>
            <a:r>
              <a:rPr sz="614" b="1" spc="6" dirty="0">
                <a:solidFill>
                  <a:srgbClr val="FFFFFF"/>
                </a:solidFill>
                <a:latin typeface="Calibri"/>
                <a:cs typeface="Calibri"/>
              </a:rPr>
              <a:t>Americas</a:t>
            </a:r>
            <a:endParaRPr lang="en-US" sz="614" b="1" spc="6" dirty="0">
              <a:solidFill>
                <a:srgbClr val="FFFFFF"/>
              </a:solidFill>
              <a:latin typeface="Calibri"/>
              <a:cs typeface="Calibri"/>
            </a:endParaRPr>
          </a:p>
          <a:p>
            <a:pPr marL="67977">
              <a:spcBef>
                <a:spcPts val="3"/>
              </a:spcBef>
            </a:pPr>
            <a:endParaRPr sz="559" dirty="0">
              <a:latin typeface="Calibri"/>
              <a:cs typeface="Calibri"/>
            </a:endParaRPr>
          </a:p>
        </p:txBody>
      </p:sp>
      <p:sp>
        <p:nvSpPr>
          <p:cNvPr id="71" name="object 71"/>
          <p:cNvSpPr txBox="1"/>
          <p:nvPr/>
        </p:nvSpPr>
        <p:spPr>
          <a:xfrm>
            <a:off x="2322318" y="4042538"/>
            <a:ext cx="1228041" cy="439929"/>
          </a:xfrm>
          <a:prstGeom prst="rect">
            <a:avLst/>
          </a:prstGeom>
          <a:solidFill>
            <a:srgbClr val="00AFEF"/>
          </a:solidFill>
          <a:ln w="19050">
            <a:solidFill>
              <a:srgbClr val="FFFFFF"/>
            </a:solidFill>
          </a:ln>
        </p:spPr>
        <p:txBody>
          <a:bodyPr vert="horz" wrap="square" lIns="0" tIns="0" rIns="0" bIns="0" rtlCol="0">
            <a:spAutoFit/>
          </a:bodyPr>
          <a:lstStyle/>
          <a:p>
            <a:pPr>
              <a:spcBef>
                <a:spcPts val="3"/>
              </a:spcBef>
            </a:pPr>
            <a:endParaRPr lang="en-US" sz="529" dirty="0">
              <a:latin typeface="Times New Roman"/>
              <a:cs typeface="Times New Roman"/>
            </a:endParaRPr>
          </a:p>
          <a:p>
            <a:pPr>
              <a:spcBef>
                <a:spcPts val="3"/>
              </a:spcBef>
            </a:pPr>
            <a:endParaRPr lang="en-US" sz="529" dirty="0">
              <a:latin typeface="Times New Roman"/>
              <a:cs typeface="Times New Roman"/>
            </a:endParaRPr>
          </a:p>
          <a:p>
            <a:pPr marL="80094"/>
            <a:r>
              <a:rPr sz="682" b="1" spc="12" dirty="0">
                <a:solidFill>
                  <a:srgbClr val="FFFFFF"/>
                </a:solidFill>
                <a:latin typeface="Calibri"/>
                <a:cs typeface="Calibri"/>
              </a:rPr>
              <a:t>Subcommittee </a:t>
            </a:r>
            <a:r>
              <a:rPr sz="682" b="1" spc="9" dirty="0">
                <a:solidFill>
                  <a:srgbClr val="FFFFFF"/>
                </a:solidFill>
                <a:latin typeface="Calibri"/>
                <a:cs typeface="Calibri"/>
              </a:rPr>
              <a:t>on</a:t>
            </a:r>
            <a:r>
              <a:rPr sz="682" b="1" spc="-27" dirty="0">
                <a:solidFill>
                  <a:srgbClr val="FFFFFF"/>
                </a:solidFill>
                <a:latin typeface="Calibri"/>
                <a:cs typeface="Calibri"/>
              </a:rPr>
              <a:t> </a:t>
            </a:r>
            <a:r>
              <a:rPr sz="682" b="1" spc="12" dirty="0">
                <a:solidFill>
                  <a:srgbClr val="FFFFFF"/>
                </a:solidFill>
                <a:latin typeface="Calibri"/>
                <a:cs typeface="Calibri"/>
              </a:rPr>
              <a:t>Geodesy</a:t>
            </a:r>
            <a:endParaRPr lang="en-US" sz="682" b="1" spc="12" dirty="0">
              <a:solidFill>
                <a:srgbClr val="FFFFFF"/>
              </a:solidFill>
              <a:latin typeface="Calibri"/>
              <a:cs typeface="Calibri"/>
            </a:endParaRPr>
          </a:p>
          <a:p>
            <a:pPr marL="169943"/>
            <a:endParaRPr lang="en-US" sz="559" dirty="0">
              <a:latin typeface="Calibri"/>
              <a:cs typeface="Calibri"/>
            </a:endParaRPr>
          </a:p>
          <a:p>
            <a:pPr marL="169943"/>
            <a:endParaRPr sz="559" dirty="0">
              <a:latin typeface="Calibri"/>
              <a:cs typeface="Calibri"/>
            </a:endParaRPr>
          </a:p>
        </p:txBody>
      </p:sp>
      <p:sp>
        <p:nvSpPr>
          <p:cNvPr id="72" name="object 72"/>
          <p:cNvSpPr txBox="1"/>
          <p:nvPr/>
        </p:nvSpPr>
        <p:spPr>
          <a:xfrm>
            <a:off x="2322317" y="5040235"/>
            <a:ext cx="1228042" cy="512309"/>
          </a:xfrm>
          <a:prstGeom prst="rect">
            <a:avLst/>
          </a:prstGeom>
          <a:solidFill>
            <a:srgbClr val="00AFEF"/>
          </a:solidFill>
          <a:ln w="19050">
            <a:solidFill>
              <a:srgbClr val="FFFFFF"/>
            </a:solidFill>
          </a:ln>
        </p:spPr>
        <p:txBody>
          <a:bodyPr vert="horz" wrap="square" lIns="0" tIns="3735" rIns="0" bIns="0" rtlCol="0">
            <a:spAutoFit/>
          </a:bodyPr>
          <a:lstStyle/>
          <a:p>
            <a:pPr>
              <a:spcBef>
                <a:spcPts val="29"/>
              </a:spcBef>
            </a:pPr>
            <a:endParaRPr sz="735" dirty="0">
              <a:latin typeface="Times New Roman"/>
              <a:cs typeface="Times New Roman"/>
            </a:endParaRPr>
          </a:p>
          <a:p>
            <a:pPr marL="54157" marR="47061" algn="ctr">
              <a:lnSpc>
                <a:spcPct val="106800"/>
              </a:lnSpc>
            </a:pPr>
            <a:r>
              <a:rPr sz="614" spc="12" dirty="0">
                <a:solidFill>
                  <a:srgbClr val="FFFFFF"/>
                </a:solidFill>
                <a:latin typeface="Calibri"/>
                <a:cs typeface="Calibri"/>
              </a:rPr>
              <a:t>Expert </a:t>
            </a:r>
            <a:r>
              <a:rPr sz="614" spc="9" dirty="0">
                <a:solidFill>
                  <a:srgbClr val="FFFFFF"/>
                </a:solidFill>
                <a:latin typeface="Calibri"/>
                <a:cs typeface="Calibri"/>
              </a:rPr>
              <a:t>Group on </a:t>
            </a:r>
            <a:r>
              <a:rPr sz="614" spc="15" dirty="0">
                <a:solidFill>
                  <a:srgbClr val="FFFFFF"/>
                </a:solidFill>
                <a:latin typeface="Calibri"/>
                <a:cs typeface="Calibri"/>
              </a:rPr>
              <a:t>the </a:t>
            </a:r>
            <a:r>
              <a:rPr sz="614" spc="12" dirty="0">
                <a:solidFill>
                  <a:srgbClr val="FFFFFF"/>
                </a:solidFill>
                <a:latin typeface="Calibri"/>
                <a:cs typeface="Calibri"/>
              </a:rPr>
              <a:t>Integration</a:t>
            </a:r>
            <a:r>
              <a:rPr sz="614" spc="-59" dirty="0">
                <a:solidFill>
                  <a:srgbClr val="FFFFFF"/>
                </a:solidFill>
                <a:latin typeface="Calibri"/>
                <a:cs typeface="Calibri"/>
              </a:rPr>
              <a:t> </a:t>
            </a:r>
            <a:r>
              <a:rPr sz="614" spc="6" dirty="0">
                <a:solidFill>
                  <a:srgbClr val="FFFFFF"/>
                </a:solidFill>
                <a:latin typeface="Calibri"/>
                <a:cs typeface="Calibri"/>
              </a:rPr>
              <a:t>of  Statistical </a:t>
            </a:r>
            <a:r>
              <a:rPr sz="614" spc="20" dirty="0">
                <a:solidFill>
                  <a:srgbClr val="FFFFFF"/>
                </a:solidFill>
                <a:latin typeface="Calibri"/>
                <a:cs typeface="Calibri"/>
              </a:rPr>
              <a:t>and </a:t>
            </a:r>
            <a:r>
              <a:rPr sz="614" spc="6" dirty="0">
                <a:solidFill>
                  <a:srgbClr val="FFFFFF"/>
                </a:solidFill>
                <a:latin typeface="Calibri"/>
                <a:cs typeface="Calibri"/>
              </a:rPr>
              <a:t>Geospatial  </a:t>
            </a:r>
            <a:r>
              <a:rPr sz="614" spc="12" dirty="0">
                <a:solidFill>
                  <a:srgbClr val="FFFFFF"/>
                </a:solidFill>
                <a:latin typeface="Calibri"/>
                <a:cs typeface="Calibri"/>
              </a:rPr>
              <a:t>Information</a:t>
            </a:r>
            <a:endParaRPr lang="en-US" sz="614" spc="12" dirty="0">
              <a:solidFill>
                <a:srgbClr val="FFFFFF"/>
              </a:solidFill>
              <a:latin typeface="Calibri"/>
              <a:cs typeface="Calibri"/>
            </a:endParaRPr>
          </a:p>
          <a:p>
            <a:pPr marL="54157" marR="47061" algn="ctr">
              <a:lnSpc>
                <a:spcPct val="106800"/>
              </a:lnSpc>
            </a:pPr>
            <a:endParaRPr sz="559" dirty="0">
              <a:latin typeface="Calibri"/>
              <a:cs typeface="Calibri"/>
            </a:endParaRPr>
          </a:p>
        </p:txBody>
      </p:sp>
      <p:sp>
        <p:nvSpPr>
          <p:cNvPr id="73" name="object 73"/>
          <p:cNvSpPr/>
          <p:nvPr/>
        </p:nvSpPr>
        <p:spPr>
          <a:xfrm>
            <a:off x="2322317" y="5564775"/>
            <a:ext cx="1228042" cy="415711"/>
          </a:xfrm>
          <a:prstGeom prst="rect">
            <a:avLst/>
          </a:prstGeom>
          <a:blipFill>
            <a:blip r:embed="rId18" cstate="print"/>
            <a:stretch>
              <a:fillRect/>
            </a:stretch>
          </a:blipFill>
        </p:spPr>
        <p:txBody>
          <a:bodyPr wrap="square" lIns="0" tIns="0" rIns="0" bIns="0" rtlCol="0"/>
          <a:lstStyle/>
          <a:p>
            <a:endParaRPr sz="1059"/>
          </a:p>
        </p:txBody>
      </p:sp>
      <p:sp>
        <p:nvSpPr>
          <p:cNvPr id="74" name="object 74"/>
          <p:cNvSpPr/>
          <p:nvPr/>
        </p:nvSpPr>
        <p:spPr>
          <a:xfrm>
            <a:off x="2322317" y="5564775"/>
            <a:ext cx="1228042" cy="386298"/>
          </a:xfrm>
          <a:custGeom>
            <a:avLst/>
            <a:gdLst/>
            <a:ahLst/>
            <a:cxnLst/>
            <a:rect l="l" t="t" r="r" b="b"/>
            <a:pathLst>
              <a:path w="1967864" h="859790">
                <a:moveTo>
                  <a:pt x="0" y="859790"/>
                </a:moveTo>
                <a:lnTo>
                  <a:pt x="1967864" y="859790"/>
                </a:lnTo>
                <a:lnTo>
                  <a:pt x="1967864" y="0"/>
                </a:lnTo>
                <a:lnTo>
                  <a:pt x="0" y="0"/>
                </a:lnTo>
                <a:lnTo>
                  <a:pt x="0" y="859790"/>
                </a:lnTo>
                <a:close/>
              </a:path>
            </a:pathLst>
          </a:custGeom>
          <a:ln w="19050">
            <a:solidFill>
              <a:srgbClr val="FFFFFF"/>
            </a:solidFill>
          </a:ln>
        </p:spPr>
        <p:txBody>
          <a:bodyPr wrap="square" lIns="0" tIns="0" rIns="0" bIns="0" rtlCol="0"/>
          <a:lstStyle/>
          <a:p>
            <a:endParaRPr sz="1059"/>
          </a:p>
        </p:txBody>
      </p:sp>
      <p:sp>
        <p:nvSpPr>
          <p:cNvPr id="75" name="object 75"/>
          <p:cNvSpPr txBox="1"/>
          <p:nvPr/>
        </p:nvSpPr>
        <p:spPr>
          <a:xfrm>
            <a:off x="2316715" y="5593530"/>
            <a:ext cx="1168773" cy="313404"/>
          </a:xfrm>
          <a:prstGeom prst="rect">
            <a:avLst/>
          </a:prstGeom>
        </p:spPr>
        <p:txBody>
          <a:bodyPr vert="horz" wrap="square" lIns="0" tIns="7097" rIns="0" bIns="0" rtlCol="0">
            <a:spAutoFit/>
          </a:bodyPr>
          <a:lstStyle/>
          <a:p>
            <a:pPr marL="81177" marR="73206" indent="-1083" algn="ctr">
              <a:lnSpc>
                <a:spcPct val="108300"/>
              </a:lnSpc>
              <a:spcBef>
                <a:spcPts val="56"/>
              </a:spcBef>
            </a:pPr>
            <a:r>
              <a:rPr sz="614" spc="12" dirty="0">
                <a:solidFill>
                  <a:srgbClr val="FFFFFF"/>
                </a:solidFill>
                <a:latin typeface="Calibri"/>
                <a:cs typeface="Calibri"/>
              </a:rPr>
              <a:t>Expert </a:t>
            </a:r>
            <a:r>
              <a:rPr sz="614" spc="9" dirty="0">
                <a:solidFill>
                  <a:srgbClr val="FFFFFF"/>
                </a:solidFill>
                <a:latin typeface="Calibri"/>
                <a:cs typeface="Calibri"/>
              </a:rPr>
              <a:t>Group on Land  Administration </a:t>
            </a:r>
            <a:r>
              <a:rPr sz="614" spc="3" dirty="0">
                <a:solidFill>
                  <a:srgbClr val="FFFFFF"/>
                </a:solidFill>
                <a:latin typeface="Calibri"/>
                <a:cs typeface="Calibri"/>
              </a:rPr>
              <a:t>and</a:t>
            </a:r>
            <a:r>
              <a:rPr sz="614" spc="18" dirty="0">
                <a:solidFill>
                  <a:srgbClr val="FFFFFF"/>
                </a:solidFill>
                <a:latin typeface="Calibri"/>
                <a:cs typeface="Calibri"/>
              </a:rPr>
              <a:t> </a:t>
            </a:r>
            <a:r>
              <a:rPr sz="614" spc="15" dirty="0">
                <a:solidFill>
                  <a:srgbClr val="FFFFFF"/>
                </a:solidFill>
                <a:latin typeface="Calibri"/>
                <a:cs typeface="Calibri"/>
              </a:rPr>
              <a:t>Management</a:t>
            </a:r>
            <a:endParaRPr sz="614" dirty="0">
              <a:latin typeface="Calibri"/>
              <a:cs typeface="Calibri"/>
            </a:endParaRPr>
          </a:p>
        </p:txBody>
      </p:sp>
      <p:sp>
        <p:nvSpPr>
          <p:cNvPr id="76" name="object 76"/>
          <p:cNvSpPr txBox="1"/>
          <p:nvPr/>
        </p:nvSpPr>
        <p:spPr>
          <a:xfrm>
            <a:off x="2322317" y="5997540"/>
            <a:ext cx="1228043" cy="477099"/>
          </a:xfrm>
          <a:prstGeom prst="rect">
            <a:avLst/>
          </a:prstGeom>
          <a:solidFill>
            <a:srgbClr val="00AFEF"/>
          </a:solidFill>
          <a:ln w="19050">
            <a:solidFill>
              <a:srgbClr val="FFFFFF"/>
            </a:solidFill>
          </a:ln>
        </p:spPr>
        <p:txBody>
          <a:bodyPr vert="horz" wrap="square" lIns="0" tIns="4109" rIns="0" bIns="0" rtlCol="0">
            <a:spAutoFit/>
          </a:bodyPr>
          <a:lstStyle/>
          <a:p>
            <a:pPr>
              <a:spcBef>
                <a:spcPts val="32"/>
              </a:spcBef>
            </a:pPr>
            <a:endParaRPr sz="441" dirty="0">
              <a:latin typeface="Times New Roman"/>
              <a:cs typeface="Times New Roman"/>
            </a:endParaRPr>
          </a:p>
          <a:p>
            <a:pPr marL="49302" marR="41832" indent="-2241" algn="ctr">
              <a:lnSpc>
                <a:spcPct val="105400"/>
              </a:lnSpc>
            </a:pPr>
            <a:r>
              <a:rPr sz="614" spc="9" dirty="0">
                <a:solidFill>
                  <a:srgbClr val="FFFFFF"/>
                </a:solidFill>
                <a:latin typeface="Calibri"/>
                <a:cs typeface="Calibri"/>
              </a:rPr>
              <a:t>Inter-Agency </a:t>
            </a:r>
            <a:r>
              <a:rPr sz="614" spc="20" dirty="0">
                <a:solidFill>
                  <a:srgbClr val="FFFFFF"/>
                </a:solidFill>
                <a:latin typeface="Calibri"/>
                <a:cs typeface="Calibri"/>
              </a:rPr>
              <a:t>and </a:t>
            </a:r>
            <a:r>
              <a:rPr sz="614" spc="6" dirty="0">
                <a:solidFill>
                  <a:srgbClr val="FFFFFF"/>
                </a:solidFill>
                <a:latin typeface="Calibri"/>
                <a:cs typeface="Calibri"/>
              </a:rPr>
              <a:t>Expert </a:t>
            </a:r>
            <a:r>
              <a:rPr sz="614" spc="9" dirty="0">
                <a:solidFill>
                  <a:srgbClr val="FFFFFF"/>
                </a:solidFill>
                <a:latin typeface="Calibri"/>
                <a:cs typeface="Calibri"/>
              </a:rPr>
              <a:t>Group on  Sustainable Goals Indicators (IAEG-  </a:t>
            </a:r>
            <a:r>
              <a:rPr sz="614" spc="12" dirty="0">
                <a:solidFill>
                  <a:srgbClr val="FFFFFF"/>
                </a:solidFill>
                <a:latin typeface="Calibri"/>
                <a:cs typeface="Calibri"/>
              </a:rPr>
              <a:t>SDGs) </a:t>
            </a:r>
            <a:r>
              <a:rPr sz="614" spc="6" dirty="0">
                <a:solidFill>
                  <a:srgbClr val="FFFFFF"/>
                </a:solidFill>
                <a:latin typeface="Calibri"/>
                <a:cs typeface="Calibri"/>
              </a:rPr>
              <a:t>– </a:t>
            </a:r>
            <a:r>
              <a:rPr sz="614" spc="12" dirty="0">
                <a:solidFill>
                  <a:srgbClr val="FFFFFF"/>
                </a:solidFill>
                <a:latin typeface="Calibri"/>
                <a:cs typeface="Calibri"/>
              </a:rPr>
              <a:t>Working </a:t>
            </a:r>
            <a:r>
              <a:rPr sz="614" spc="9" dirty="0">
                <a:solidFill>
                  <a:srgbClr val="FFFFFF"/>
                </a:solidFill>
                <a:latin typeface="Calibri"/>
                <a:cs typeface="Calibri"/>
              </a:rPr>
              <a:t>Group</a:t>
            </a:r>
            <a:r>
              <a:rPr sz="614" spc="-15" dirty="0">
                <a:solidFill>
                  <a:srgbClr val="FFFFFF"/>
                </a:solidFill>
                <a:latin typeface="Calibri"/>
                <a:cs typeface="Calibri"/>
              </a:rPr>
              <a:t> </a:t>
            </a:r>
            <a:r>
              <a:rPr sz="614" spc="9" dirty="0">
                <a:solidFill>
                  <a:srgbClr val="FFFFFF"/>
                </a:solidFill>
                <a:latin typeface="Calibri"/>
                <a:cs typeface="Calibri"/>
              </a:rPr>
              <a:t>on</a:t>
            </a:r>
            <a:endParaRPr sz="614" dirty="0">
              <a:latin typeface="Calibri"/>
              <a:cs typeface="Calibri"/>
            </a:endParaRPr>
          </a:p>
          <a:p>
            <a:pPr algn="ctr">
              <a:spcBef>
                <a:spcPts val="56"/>
              </a:spcBef>
            </a:pPr>
            <a:r>
              <a:rPr sz="614" spc="12" dirty="0">
                <a:solidFill>
                  <a:srgbClr val="FFFFFF"/>
                </a:solidFill>
                <a:latin typeface="Calibri"/>
                <a:cs typeface="Calibri"/>
              </a:rPr>
              <a:t>Geospatial</a:t>
            </a:r>
            <a:r>
              <a:rPr sz="614" spc="3" dirty="0">
                <a:solidFill>
                  <a:srgbClr val="FFFFFF"/>
                </a:solidFill>
                <a:latin typeface="Calibri"/>
                <a:cs typeface="Calibri"/>
              </a:rPr>
              <a:t> </a:t>
            </a:r>
            <a:r>
              <a:rPr sz="614" spc="6" dirty="0">
                <a:solidFill>
                  <a:srgbClr val="FFFFFF"/>
                </a:solidFill>
                <a:latin typeface="Calibri"/>
                <a:cs typeface="Calibri"/>
              </a:rPr>
              <a:t>Information</a:t>
            </a:r>
            <a:endParaRPr lang="en-US" sz="614" spc="6" dirty="0">
              <a:solidFill>
                <a:srgbClr val="FFFFFF"/>
              </a:solidFill>
              <a:latin typeface="Calibri"/>
              <a:cs typeface="Calibri"/>
            </a:endParaRPr>
          </a:p>
        </p:txBody>
      </p:sp>
      <p:sp>
        <p:nvSpPr>
          <p:cNvPr id="77" name="object 77"/>
          <p:cNvSpPr txBox="1"/>
          <p:nvPr/>
        </p:nvSpPr>
        <p:spPr>
          <a:xfrm>
            <a:off x="1025338" y="1878264"/>
            <a:ext cx="672353" cy="352917"/>
          </a:xfrm>
          <a:prstGeom prst="rect">
            <a:avLst/>
          </a:prstGeom>
          <a:solidFill>
            <a:srgbClr val="931A1B"/>
          </a:solidFill>
          <a:ln w="19050">
            <a:solidFill>
              <a:srgbClr val="FFFFFF"/>
            </a:solidFill>
          </a:ln>
        </p:spPr>
        <p:txBody>
          <a:bodyPr vert="horz" wrap="square" lIns="0" tIns="0" rIns="0" bIns="0" rtlCol="0">
            <a:spAutoFit/>
          </a:bodyPr>
          <a:lstStyle/>
          <a:p>
            <a:pPr>
              <a:lnSpc>
                <a:spcPct val="100000"/>
              </a:lnSpc>
            </a:pPr>
            <a:endParaRPr sz="529">
              <a:latin typeface="Times New Roman"/>
              <a:cs typeface="Times New Roman"/>
            </a:endParaRPr>
          </a:p>
          <a:p>
            <a:pPr>
              <a:spcBef>
                <a:spcPts val="18"/>
              </a:spcBef>
            </a:pPr>
            <a:endParaRPr sz="706">
              <a:latin typeface="Times New Roman"/>
              <a:cs typeface="Times New Roman"/>
            </a:endParaRPr>
          </a:p>
          <a:p>
            <a:pPr marL="30626" marR="25025" indent="100471"/>
            <a:r>
              <a:rPr sz="529" dirty="0">
                <a:solidFill>
                  <a:srgbClr val="FFFFFF"/>
                </a:solidFill>
                <a:latin typeface="Calibri"/>
                <a:cs typeface="Calibri"/>
              </a:rPr>
              <a:t>United Nations  </a:t>
            </a:r>
            <a:r>
              <a:rPr sz="529" spc="-3" dirty="0">
                <a:solidFill>
                  <a:srgbClr val="FFFFFF"/>
                </a:solidFill>
                <a:latin typeface="Calibri"/>
                <a:cs typeface="Calibri"/>
              </a:rPr>
              <a:t>Statistical</a:t>
            </a:r>
            <a:r>
              <a:rPr sz="529" spc="-18" dirty="0">
                <a:solidFill>
                  <a:srgbClr val="FFFFFF"/>
                </a:solidFill>
                <a:latin typeface="Calibri"/>
                <a:cs typeface="Calibri"/>
              </a:rPr>
              <a:t> </a:t>
            </a:r>
            <a:r>
              <a:rPr sz="529" spc="-3" dirty="0">
                <a:solidFill>
                  <a:srgbClr val="FFFFFF"/>
                </a:solidFill>
                <a:latin typeface="Calibri"/>
                <a:cs typeface="Calibri"/>
              </a:rPr>
              <a:t>Commission</a:t>
            </a:r>
            <a:endParaRPr sz="529">
              <a:latin typeface="Calibri"/>
              <a:cs typeface="Calibri"/>
            </a:endParaRPr>
          </a:p>
        </p:txBody>
      </p:sp>
      <p:sp>
        <p:nvSpPr>
          <p:cNvPr id="78" name="object 78"/>
          <p:cNvSpPr txBox="1"/>
          <p:nvPr/>
        </p:nvSpPr>
        <p:spPr>
          <a:xfrm>
            <a:off x="1025338" y="2561823"/>
            <a:ext cx="672353" cy="424513"/>
          </a:xfrm>
          <a:prstGeom prst="rect">
            <a:avLst/>
          </a:prstGeom>
          <a:solidFill>
            <a:srgbClr val="00AFEF"/>
          </a:solidFill>
          <a:ln w="19050">
            <a:solidFill>
              <a:srgbClr val="FFFFFF"/>
            </a:solidFill>
          </a:ln>
        </p:spPr>
        <p:txBody>
          <a:bodyPr vert="horz" wrap="square" lIns="0" tIns="17182" rIns="0" bIns="0" rtlCol="0">
            <a:spAutoFit/>
          </a:bodyPr>
          <a:lstStyle/>
          <a:p>
            <a:pPr marL="131099">
              <a:spcBef>
                <a:spcPts val="135"/>
              </a:spcBef>
            </a:pPr>
            <a:r>
              <a:rPr sz="529" dirty="0">
                <a:solidFill>
                  <a:srgbClr val="FFFFFF"/>
                </a:solidFill>
                <a:latin typeface="Calibri"/>
                <a:cs typeface="Calibri"/>
              </a:rPr>
              <a:t>United</a:t>
            </a:r>
            <a:r>
              <a:rPr sz="529" spc="-9" dirty="0">
                <a:solidFill>
                  <a:srgbClr val="FFFFFF"/>
                </a:solidFill>
                <a:latin typeface="Calibri"/>
                <a:cs typeface="Calibri"/>
              </a:rPr>
              <a:t> </a:t>
            </a:r>
            <a:r>
              <a:rPr sz="529" dirty="0">
                <a:solidFill>
                  <a:srgbClr val="FFFFFF"/>
                </a:solidFill>
                <a:latin typeface="Calibri"/>
                <a:cs typeface="Calibri"/>
              </a:rPr>
              <a:t>Nations</a:t>
            </a:r>
            <a:endParaRPr sz="529">
              <a:latin typeface="Calibri"/>
              <a:cs typeface="Calibri"/>
            </a:endParaRPr>
          </a:p>
          <a:p>
            <a:pPr marL="38844" marR="30254" algn="ctr">
              <a:spcBef>
                <a:spcPts val="3"/>
              </a:spcBef>
            </a:pPr>
            <a:r>
              <a:rPr sz="529" dirty="0">
                <a:solidFill>
                  <a:srgbClr val="FFFFFF"/>
                </a:solidFill>
                <a:latin typeface="Calibri"/>
                <a:cs typeface="Calibri"/>
              </a:rPr>
              <a:t>Committee </a:t>
            </a:r>
            <a:r>
              <a:rPr sz="529" spc="15" dirty="0">
                <a:solidFill>
                  <a:srgbClr val="FFFFFF"/>
                </a:solidFill>
                <a:latin typeface="Calibri"/>
                <a:cs typeface="Calibri"/>
              </a:rPr>
              <a:t>of</a:t>
            </a:r>
            <a:r>
              <a:rPr sz="529" spc="-85" dirty="0">
                <a:solidFill>
                  <a:srgbClr val="FFFFFF"/>
                </a:solidFill>
                <a:latin typeface="Calibri"/>
                <a:cs typeface="Calibri"/>
              </a:rPr>
              <a:t> </a:t>
            </a:r>
            <a:r>
              <a:rPr sz="529" dirty="0">
                <a:solidFill>
                  <a:srgbClr val="FFFFFF"/>
                </a:solidFill>
                <a:latin typeface="Calibri"/>
                <a:cs typeface="Calibri"/>
              </a:rPr>
              <a:t>Experts  </a:t>
            </a:r>
            <a:r>
              <a:rPr sz="529" spc="-9" dirty="0">
                <a:solidFill>
                  <a:srgbClr val="FFFFFF"/>
                </a:solidFill>
                <a:latin typeface="Calibri"/>
                <a:cs typeface="Calibri"/>
              </a:rPr>
              <a:t>on </a:t>
            </a:r>
            <a:r>
              <a:rPr sz="529" dirty="0">
                <a:solidFill>
                  <a:srgbClr val="FFFFFF"/>
                </a:solidFill>
                <a:latin typeface="Calibri"/>
                <a:cs typeface="Calibri"/>
              </a:rPr>
              <a:t>Global </a:t>
            </a:r>
            <a:r>
              <a:rPr sz="529" spc="-3" dirty="0">
                <a:solidFill>
                  <a:srgbClr val="FFFFFF"/>
                </a:solidFill>
                <a:latin typeface="Calibri"/>
                <a:cs typeface="Calibri"/>
              </a:rPr>
              <a:t>Geospatial  Information  </a:t>
            </a:r>
            <a:r>
              <a:rPr sz="529" dirty="0">
                <a:solidFill>
                  <a:srgbClr val="FFFFFF"/>
                </a:solidFill>
                <a:latin typeface="Calibri"/>
                <a:cs typeface="Calibri"/>
              </a:rPr>
              <a:t>Management</a:t>
            </a:r>
            <a:endParaRPr sz="529">
              <a:latin typeface="Calibri"/>
              <a:cs typeface="Calibri"/>
            </a:endParaRPr>
          </a:p>
        </p:txBody>
      </p:sp>
      <p:sp>
        <p:nvSpPr>
          <p:cNvPr id="79" name="object 79"/>
          <p:cNvSpPr/>
          <p:nvPr/>
        </p:nvSpPr>
        <p:spPr>
          <a:xfrm>
            <a:off x="5599804" y="4050663"/>
            <a:ext cx="1157567" cy="386603"/>
          </a:xfrm>
          <a:prstGeom prst="rect">
            <a:avLst/>
          </a:prstGeom>
          <a:blipFill>
            <a:blip r:embed="rId19" cstate="print"/>
            <a:stretch>
              <a:fillRect/>
            </a:stretch>
          </a:blipFill>
        </p:spPr>
        <p:txBody>
          <a:bodyPr wrap="square" lIns="0" tIns="0" rIns="0" bIns="0" rtlCol="0"/>
          <a:lstStyle/>
          <a:p>
            <a:endParaRPr sz="1059"/>
          </a:p>
        </p:txBody>
      </p:sp>
      <p:sp>
        <p:nvSpPr>
          <p:cNvPr id="80" name="object 80"/>
          <p:cNvSpPr/>
          <p:nvPr/>
        </p:nvSpPr>
        <p:spPr>
          <a:xfrm>
            <a:off x="5599804" y="4050663"/>
            <a:ext cx="1157567" cy="386603"/>
          </a:xfrm>
          <a:custGeom>
            <a:avLst/>
            <a:gdLst/>
            <a:ahLst/>
            <a:cxnLst/>
            <a:rect l="l" t="t" r="r" b="b"/>
            <a:pathLst>
              <a:path w="1967865" h="657225">
                <a:moveTo>
                  <a:pt x="0" y="657225"/>
                </a:moveTo>
                <a:lnTo>
                  <a:pt x="1967864" y="657225"/>
                </a:lnTo>
                <a:lnTo>
                  <a:pt x="1967864" y="0"/>
                </a:lnTo>
                <a:lnTo>
                  <a:pt x="0" y="0"/>
                </a:lnTo>
                <a:lnTo>
                  <a:pt x="0" y="657225"/>
                </a:lnTo>
                <a:close/>
              </a:path>
            </a:pathLst>
          </a:custGeom>
          <a:ln w="19050">
            <a:solidFill>
              <a:srgbClr val="FFFFFF"/>
            </a:solidFill>
          </a:ln>
        </p:spPr>
        <p:txBody>
          <a:bodyPr wrap="square" lIns="0" tIns="0" rIns="0" bIns="0" rtlCol="0"/>
          <a:lstStyle/>
          <a:p>
            <a:endParaRPr sz="1059"/>
          </a:p>
        </p:txBody>
      </p:sp>
      <p:sp>
        <p:nvSpPr>
          <p:cNvPr id="81" name="object 81"/>
          <p:cNvSpPr txBox="1"/>
          <p:nvPr/>
        </p:nvSpPr>
        <p:spPr>
          <a:xfrm>
            <a:off x="5594201" y="4189653"/>
            <a:ext cx="1168773" cy="103942"/>
          </a:xfrm>
          <a:prstGeom prst="rect">
            <a:avLst/>
          </a:prstGeom>
        </p:spPr>
        <p:txBody>
          <a:bodyPr vert="horz" wrap="square" lIns="0" tIns="9338" rIns="0" bIns="0" rtlCol="0">
            <a:spAutoFit/>
          </a:bodyPr>
          <a:lstStyle/>
          <a:p>
            <a:pPr marL="283860">
              <a:spcBef>
                <a:spcPts val="74"/>
              </a:spcBef>
            </a:pPr>
            <a:r>
              <a:rPr sz="614" spc="12" dirty="0">
                <a:solidFill>
                  <a:srgbClr val="FFFFFF"/>
                </a:solidFill>
                <a:latin typeface="Calibri"/>
                <a:cs typeface="Calibri"/>
              </a:rPr>
              <a:t>Geospatial</a:t>
            </a:r>
            <a:r>
              <a:rPr sz="614" spc="3" dirty="0">
                <a:solidFill>
                  <a:srgbClr val="FFFFFF"/>
                </a:solidFill>
                <a:latin typeface="Calibri"/>
                <a:cs typeface="Calibri"/>
              </a:rPr>
              <a:t> </a:t>
            </a:r>
            <a:r>
              <a:rPr sz="614" spc="6" dirty="0">
                <a:solidFill>
                  <a:srgbClr val="FFFFFF"/>
                </a:solidFill>
                <a:latin typeface="Calibri"/>
                <a:cs typeface="Calibri"/>
              </a:rPr>
              <a:t>Societies</a:t>
            </a:r>
            <a:endParaRPr sz="614" dirty="0">
              <a:latin typeface="Calibri"/>
              <a:cs typeface="Calibri"/>
            </a:endParaRPr>
          </a:p>
        </p:txBody>
      </p:sp>
      <p:sp>
        <p:nvSpPr>
          <p:cNvPr id="82" name="object 82"/>
          <p:cNvSpPr/>
          <p:nvPr/>
        </p:nvSpPr>
        <p:spPr>
          <a:xfrm>
            <a:off x="5599804" y="4510105"/>
            <a:ext cx="1157567" cy="386603"/>
          </a:xfrm>
          <a:prstGeom prst="rect">
            <a:avLst/>
          </a:prstGeom>
          <a:blipFill>
            <a:blip r:embed="rId19" cstate="print"/>
            <a:stretch>
              <a:fillRect/>
            </a:stretch>
          </a:blipFill>
        </p:spPr>
        <p:txBody>
          <a:bodyPr wrap="square" lIns="0" tIns="0" rIns="0" bIns="0" rtlCol="0"/>
          <a:lstStyle/>
          <a:p>
            <a:endParaRPr sz="1059"/>
          </a:p>
        </p:txBody>
      </p:sp>
      <p:sp>
        <p:nvSpPr>
          <p:cNvPr id="83" name="object 83"/>
          <p:cNvSpPr/>
          <p:nvPr/>
        </p:nvSpPr>
        <p:spPr>
          <a:xfrm>
            <a:off x="5599804" y="4510105"/>
            <a:ext cx="1157567" cy="386603"/>
          </a:xfrm>
          <a:custGeom>
            <a:avLst/>
            <a:gdLst/>
            <a:ahLst/>
            <a:cxnLst/>
            <a:rect l="l" t="t" r="r" b="b"/>
            <a:pathLst>
              <a:path w="1967865" h="657225">
                <a:moveTo>
                  <a:pt x="0" y="657225"/>
                </a:moveTo>
                <a:lnTo>
                  <a:pt x="1967864" y="657225"/>
                </a:lnTo>
                <a:lnTo>
                  <a:pt x="1967864" y="0"/>
                </a:lnTo>
                <a:lnTo>
                  <a:pt x="0" y="0"/>
                </a:lnTo>
                <a:lnTo>
                  <a:pt x="0" y="657225"/>
                </a:lnTo>
                <a:close/>
              </a:path>
            </a:pathLst>
          </a:custGeom>
          <a:ln w="19050">
            <a:solidFill>
              <a:srgbClr val="FFFFFF"/>
            </a:solidFill>
          </a:ln>
        </p:spPr>
        <p:txBody>
          <a:bodyPr wrap="square" lIns="0" tIns="0" rIns="0" bIns="0" rtlCol="0"/>
          <a:lstStyle/>
          <a:p>
            <a:endParaRPr sz="1059"/>
          </a:p>
        </p:txBody>
      </p:sp>
      <p:sp>
        <p:nvSpPr>
          <p:cNvPr id="84" name="object 84"/>
          <p:cNvSpPr txBox="1"/>
          <p:nvPr/>
        </p:nvSpPr>
        <p:spPr>
          <a:xfrm>
            <a:off x="5594201" y="4649804"/>
            <a:ext cx="1168773" cy="103942"/>
          </a:xfrm>
          <a:prstGeom prst="rect">
            <a:avLst/>
          </a:prstGeom>
        </p:spPr>
        <p:txBody>
          <a:bodyPr vert="horz" wrap="square" lIns="0" tIns="9338" rIns="0" bIns="0" rtlCol="0">
            <a:spAutoFit/>
          </a:bodyPr>
          <a:lstStyle/>
          <a:p>
            <a:pPr marL="299920">
              <a:spcBef>
                <a:spcPts val="74"/>
              </a:spcBef>
            </a:pPr>
            <a:r>
              <a:rPr sz="614" spc="12" dirty="0">
                <a:solidFill>
                  <a:srgbClr val="FFFFFF"/>
                </a:solidFill>
                <a:latin typeface="Calibri"/>
                <a:cs typeface="Calibri"/>
              </a:rPr>
              <a:t>Academic</a:t>
            </a:r>
            <a:r>
              <a:rPr sz="614" spc="20" dirty="0">
                <a:solidFill>
                  <a:srgbClr val="FFFFFF"/>
                </a:solidFill>
                <a:latin typeface="Calibri"/>
                <a:cs typeface="Calibri"/>
              </a:rPr>
              <a:t> </a:t>
            </a:r>
            <a:r>
              <a:rPr sz="614" spc="12" dirty="0">
                <a:solidFill>
                  <a:srgbClr val="FFFFFF"/>
                </a:solidFill>
                <a:latin typeface="Calibri"/>
                <a:cs typeface="Calibri"/>
              </a:rPr>
              <a:t>Network</a:t>
            </a:r>
            <a:endParaRPr sz="614" dirty="0">
              <a:latin typeface="Calibri"/>
              <a:cs typeface="Calibri"/>
            </a:endParaRPr>
          </a:p>
        </p:txBody>
      </p:sp>
      <p:sp>
        <p:nvSpPr>
          <p:cNvPr id="85" name="object 85"/>
          <p:cNvSpPr/>
          <p:nvPr/>
        </p:nvSpPr>
        <p:spPr>
          <a:xfrm>
            <a:off x="5603464" y="5429061"/>
            <a:ext cx="1157567" cy="336177"/>
          </a:xfrm>
          <a:prstGeom prst="rect">
            <a:avLst/>
          </a:prstGeom>
          <a:blipFill>
            <a:blip r:embed="rId20" cstate="print"/>
            <a:stretch>
              <a:fillRect/>
            </a:stretch>
          </a:blipFill>
        </p:spPr>
        <p:txBody>
          <a:bodyPr wrap="square" lIns="0" tIns="0" rIns="0" bIns="0" rtlCol="0"/>
          <a:lstStyle/>
          <a:p>
            <a:endParaRPr sz="1059"/>
          </a:p>
        </p:txBody>
      </p:sp>
      <p:sp>
        <p:nvSpPr>
          <p:cNvPr id="86" name="object 86"/>
          <p:cNvSpPr/>
          <p:nvPr/>
        </p:nvSpPr>
        <p:spPr>
          <a:xfrm>
            <a:off x="5603464" y="5429061"/>
            <a:ext cx="1157567" cy="336177"/>
          </a:xfrm>
          <a:custGeom>
            <a:avLst/>
            <a:gdLst/>
            <a:ahLst/>
            <a:cxnLst/>
            <a:rect l="l" t="t" r="r" b="b"/>
            <a:pathLst>
              <a:path w="1967865" h="571500">
                <a:moveTo>
                  <a:pt x="0" y="571500"/>
                </a:moveTo>
                <a:lnTo>
                  <a:pt x="1967864" y="571500"/>
                </a:lnTo>
                <a:lnTo>
                  <a:pt x="1967864" y="0"/>
                </a:lnTo>
                <a:lnTo>
                  <a:pt x="0" y="0"/>
                </a:lnTo>
                <a:lnTo>
                  <a:pt x="0" y="571500"/>
                </a:lnTo>
                <a:close/>
              </a:path>
            </a:pathLst>
          </a:custGeom>
          <a:ln w="19050">
            <a:solidFill>
              <a:srgbClr val="FFFFFF"/>
            </a:solidFill>
          </a:ln>
        </p:spPr>
        <p:txBody>
          <a:bodyPr wrap="square" lIns="0" tIns="0" rIns="0" bIns="0" rtlCol="0"/>
          <a:lstStyle/>
          <a:p>
            <a:endParaRPr sz="1059"/>
          </a:p>
        </p:txBody>
      </p:sp>
      <p:sp>
        <p:nvSpPr>
          <p:cNvPr id="87" name="object 87"/>
          <p:cNvSpPr txBox="1"/>
          <p:nvPr/>
        </p:nvSpPr>
        <p:spPr>
          <a:xfrm>
            <a:off x="5597861" y="5491952"/>
            <a:ext cx="1168773" cy="216183"/>
          </a:xfrm>
          <a:prstGeom prst="rect">
            <a:avLst/>
          </a:prstGeom>
        </p:spPr>
        <p:txBody>
          <a:bodyPr vert="horz" wrap="square" lIns="0" tIns="14194" rIns="0" bIns="0" rtlCol="0">
            <a:spAutoFit/>
          </a:bodyPr>
          <a:lstStyle/>
          <a:p>
            <a:pPr marL="281619">
              <a:spcBef>
                <a:spcPts val="112"/>
              </a:spcBef>
            </a:pPr>
            <a:r>
              <a:rPr sz="614" spc="24" dirty="0">
                <a:solidFill>
                  <a:srgbClr val="FFFFFF"/>
                </a:solidFill>
                <a:latin typeface="Calibri"/>
                <a:cs typeface="Calibri"/>
              </a:rPr>
              <a:t>UN </a:t>
            </a:r>
            <a:r>
              <a:rPr sz="614" spc="15" dirty="0">
                <a:solidFill>
                  <a:srgbClr val="FFFFFF"/>
                </a:solidFill>
                <a:latin typeface="Calibri"/>
                <a:cs typeface="Calibri"/>
              </a:rPr>
              <a:t>System</a:t>
            </a:r>
            <a:r>
              <a:rPr sz="614" spc="-59" dirty="0">
                <a:solidFill>
                  <a:srgbClr val="FFFFFF"/>
                </a:solidFill>
                <a:latin typeface="Calibri"/>
                <a:cs typeface="Calibri"/>
              </a:rPr>
              <a:t> </a:t>
            </a:r>
            <a:r>
              <a:rPr sz="614" spc="12" dirty="0">
                <a:solidFill>
                  <a:srgbClr val="FFFFFF"/>
                </a:solidFill>
                <a:latin typeface="Calibri"/>
                <a:cs typeface="Calibri"/>
              </a:rPr>
              <a:t>Network</a:t>
            </a:r>
            <a:endParaRPr sz="614" dirty="0">
              <a:latin typeface="Calibri"/>
              <a:cs typeface="Calibri"/>
            </a:endParaRPr>
          </a:p>
          <a:p>
            <a:pPr marL="314113">
              <a:spcBef>
                <a:spcPts val="56"/>
              </a:spcBef>
            </a:pPr>
            <a:r>
              <a:rPr sz="614" spc="12" dirty="0">
                <a:solidFill>
                  <a:srgbClr val="FFFFFF"/>
                </a:solidFill>
                <a:latin typeface="Calibri"/>
                <a:cs typeface="Calibri"/>
              </a:rPr>
              <a:t>(under</a:t>
            </a:r>
            <a:r>
              <a:rPr sz="614" spc="-20" dirty="0">
                <a:solidFill>
                  <a:srgbClr val="FFFFFF"/>
                </a:solidFill>
                <a:latin typeface="Calibri"/>
                <a:cs typeface="Calibri"/>
              </a:rPr>
              <a:t> </a:t>
            </a:r>
            <a:r>
              <a:rPr sz="614" spc="12" dirty="0">
                <a:solidFill>
                  <a:srgbClr val="FFFFFF"/>
                </a:solidFill>
                <a:latin typeface="Calibri"/>
                <a:cs typeface="Calibri"/>
              </a:rPr>
              <a:t>formation</a:t>
            </a:r>
            <a:r>
              <a:rPr sz="559" spc="12" dirty="0">
                <a:solidFill>
                  <a:srgbClr val="FFFFFF"/>
                </a:solidFill>
                <a:latin typeface="Calibri"/>
                <a:cs typeface="Calibri"/>
              </a:rPr>
              <a:t>)</a:t>
            </a:r>
            <a:endParaRPr sz="559" dirty="0">
              <a:latin typeface="Calibri"/>
              <a:cs typeface="Calibri"/>
            </a:endParaRPr>
          </a:p>
        </p:txBody>
      </p:sp>
      <p:sp>
        <p:nvSpPr>
          <p:cNvPr id="88" name="object 88"/>
          <p:cNvSpPr/>
          <p:nvPr/>
        </p:nvSpPr>
        <p:spPr>
          <a:xfrm>
            <a:off x="5599804" y="4969621"/>
            <a:ext cx="1157567" cy="386603"/>
          </a:xfrm>
          <a:prstGeom prst="rect">
            <a:avLst/>
          </a:prstGeom>
          <a:blipFill>
            <a:blip r:embed="rId19" cstate="print"/>
            <a:stretch>
              <a:fillRect/>
            </a:stretch>
          </a:blipFill>
        </p:spPr>
        <p:txBody>
          <a:bodyPr wrap="square" lIns="0" tIns="0" rIns="0" bIns="0" rtlCol="0"/>
          <a:lstStyle/>
          <a:p>
            <a:endParaRPr sz="1059"/>
          </a:p>
        </p:txBody>
      </p:sp>
      <p:sp>
        <p:nvSpPr>
          <p:cNvPr id="89" name="object 89"/>
          <p:cNvSpPr/>
          <p:nvPr/>
        </p:nvSpPr>
        <p:spPr>
          <a:xfrm>
            <a:off x="5599804" y="4969621"/>
            <a:ext cx="1157567" cy="386603"/>
          </a:xfrm>
          <a:custGeom>
            <a:avLst/>
            <a:gdLst/>
            <a:ahLst/>
            <a:cxnLst/>
            <a:rect l="l" t="t" r="r" b="b"/>
            <a:pathLst>
              <a:path w="1967865" h="657225">
                <a:moveTo>
                  <a:pt x="0" y="657225"/>
                </a:moveTo>
                <a:lnTo>
                  <a:pt x="1967864" y="657225"/>
                </a:lnTo>
                <a:lnTo>
                  <a:pt x="1967864" y="0"/>
                </a:lnTo>
                <a:lnTo>
                  <a:pt x="0" y="0"/>
                </a:lnTo>
                <a:lnTo>
                  <a:pt x="0" y="657225"/>
                </a:lnTo>
                <a:close/>
              </a:path>
            </a:pathLst>
          </a:custGeom>
          <a:ln w="19050">
            <a:solidFill>
              <a:srgbClr val="FFFFFF"/>
            </a:solidFill>
          </a:ln>
        </p:spPr>
        <p:txBody>
          <a:bodyPr wrap="square" lIns="0" tIns="0" rIns="0" bIns="0" rtlCol="0"/>
          <a:lstStyle/>
          <a:p>
            <a:endParaRPr sz="1059"/>
          </a:p>
        </p:txBody>
      </p:sp>
      <p:sp>
        <p:nvSpPr>
          <p:cNvPr id="90" name="object 90"/>
          <p:cNvSpPr txBox="1"/>
          <p:nvPr/>
        </p:nvSpPr>
        <p:spPr>
          <a:xfrm>
            <a:off x="5594201" y="5109506"/>
            <a:ext cx="1168773" cy="103942"/>
          </a:xfrm>
          <a:prstGeom prst="rect">
            <a:avLst/>
          </a:prstGeom>
        </p:spPr>
        <p:txBody>
          <a:bodyPr vert="horz" wrap="square" lIns="0" tIns="9338" rIns="0" bIns="0" rtlCol="0">
            <a:spAutoFit/>
          </a:bodyPr>
          <a:lstStyle/>
          <a:p>
            <a:pPr marL="235678">
              <a:spcBef>
                <a:spcPts val="74"/>
              </a:spcBef>
            </a:pPr>
            <a:r>
              <a:rPr sz="614" spc="6" dirty="0">
                <a:solidFill>
                  <a:srgbClr val="FFFFFF"/>
                </a:solidFill>
                <a:latin typeface="Calibri"/>
                <a:cs typeface="Calibri"/>
              </a:rPr>
              <a:t>Private </a:t>
            </a:r>
            <a:r>
              <a:rPr sz="614" spc="9" dirty="0">
                <a:solidFill>
                  <a:srgbClr val="FFFFFF"/>
                </a:solidFill>
                <a:latin typeface="Calibri"/>
                <a:cs typeface="Calibri"/>
              </a:rPr>
              <a:t>Sector</a:t>
            </a:r>
            <a:r>
              <a:rPr sz="614" spc="38" dirty="0">
                <a:solidFill>
                  <a:srgbClr val="FFFFFF"/>
                </a:solidFill>
                <a:latin typeface="Calibri"/>
                <a:cs typeface="Calibri"/>
              </a:rPr>
              <a:t> </a:t>
            </a:r>
            <a:r>
              <a:rPr sz="614" spc="12" dirty="0">
                <a:solidFill>
                  <a:srgbClr val="FFFFFF"/>
                </a:solidFill>
                <a:latin typeface="Calibri"/>
                <a:cs typeface="Calibri"/>
              </a:rPr>
              <a:t>Network</a:t>
            </a:r>
            <a:endParaRPr sz="614" dirty="0">
              <a:latin typeface="Calibri"/>
              <a:cs typeface="Calibri"/>
            </a:endParaRPr>
          </a:p>
        </p:txBody>
      </p:sp>
      <p:sp>
        <p:nvSpPr>
          <p:cNvPr id="91" name="object 91"/>
          <p:cNvSpPr txBox="1"/>
          <p:nvPr/>
        </p:nvSpPr>
        <p:spPr>
          <a:xfrm>
            <a:off x="5603464" y="6247142"/>
            <a:ext cx="1157567" cy="272722"/>
          </a:xfrm>
          <a:prstGeom prst="rect">
            <a:avLst/>
          </a:prstGeom>
          <a:solidFill>
            <a:srgbClr val="6A9E1F"/>
          </a:solidFill>
          <a:ln w="19050">
            <a:solidFill>
              <a:srgbClr val="FFFFFF"/>
            </a:solidFill>
          </a:ln>
        </p:spPr>
        <p:txBody>
          <a:bodyPr vert="horz" wrap="square" lIns="0" tIns="2241" rIns="0" bIns="0" rtlCol="0">
            <a:spAutoFit/>
          </a:bodyPr>
          <a:lstStyle/>
          <a:p>
            <a:pPr>
              <a:spcBef>
                <a:spcPts val="18"/>
              </a:spcBef>
            </a:pPr>
            <a:endParaRPr sz="529" dirty="0">
              <a:latin typeface="Times New Roman"/>
              <a:cs typeface="Times New Roman"/>
            </a:endParaRPr>
          </a:p>
          <a:p>
            <a:pPr marL="10458" algn="ctr"/>
            <a:r>
              <a:rPr sz="614" spc="6" dirty="0">
                <a:solidFill>
                  <a:srgbClr val="FFFFFF"/>
                </a:solidFill>
                <a:latin typeface="Franklin Gothic Book"/>
                <a:cs typeface="Franklin Gothic Book"/>
              </a:rPr>
              <a:t>Joint </a:t>
            </a:r>
            <a:r>
              <a:rPr sz="614" spc="12" dirty="0">
                <a:solidFill>
                  <a:srgbClr val="FFFFFF"/>
                </a:solidFill>
                <a:latin typeface="Franklin Gothic Book"/>
                <a:cs typeface="Franklin Gothic Book"/>
              </a:rPr>
              <a:t>Group on</a:t>
            </a:r>
            <a:r>
              <a:rPr sz="614" spc="41" dirty="0">
                <a:solidFill>
                  <a:srgbClr val="FFFFFF"/>
                </a:solidFill>
                <a:latin typeface="Franklin Gothic Book"/>
                <a:cs typeface="Franklin Gothic Book"/>
              </a:rPr>
              <a:t> </a:t>
            </a:r>
            <a:r>
              <a:rPr sz="614" spc="12" dirty="0">
                <a:solidFill>
                  <a:srgbClr val="FFFFFF"/>
                </a:solidFill>
                <a:latin typeface="Franklin Gothic Book"/>
                <a:cs typeface="Franklin Gothic Book"/>
              </a:rPr>
              <a:t>Standards</a:t>
            </a:r>
            <a:endParaRPr sz="614" dirty="0">
              <a:latin typeface="Franklin Gothic Book"/>
              <a:cs typeface="Franklin Gothic Book"/>
            </a:endParaRPr>
          </a:p>
          <a:p>
            <a:pPr marL="6723" algn="ctr">
              <a:spcBef>
                <a:spcPts val="35"/>
              </a:spcBef>
            </a:pPr>
            <a:r>
              <a:rPr sz="614" i="1" spc="9" dirty="0">
                <a:solidFill>
                  <a:srgbClr val="FFFFFF"/>
                </a:solidFill>
                <a:latin typeface="Franklin Gothic Book"/>
                <a:cs typeface="Franklin Gothic Book"/>
              </a:rPr>
              <a:t>(IHO, ISO,</a:t>
            </a:r>
            <a:r>
              <a:rPr sz="614" i="1" spc="3" dirty="0">
                <a:solidFill>
                  <a:srgbClr val="FFFFFF"/>
                </a:solidFill>
                <a:latin typeface="Franklin Gothic Book"/>
                <a:cs typeface="Franklin Gothic Book"/>
              </a:rPr>
              <a:t> </a:t>
            </a:r>
            <a:r>
              <a:rPr sz="614" i="1" spc="12" dirty="0">
                <a:solidFill>
                  <a:srgbClr val="FFFFFF"/>
                </a:solidFill>
                <a:latin typeface="Franklin Gothic Book"/>
                <a:cs typeface="Franklin Gothic Book"/>
              </a:rPr>
              <a:t>OGC)</a:t>
            </a:r>
            <a:endParaRPr sz="614" dirty="0">
              <a:latin typeface="Franklin Gothic Book"/>
              <a:cs typeface="Franklin Gothic Book"/>
            </a:endParaRPr>
          </a:p>
        </p:txBody>
      </p:sp>
      <p:sp>
        <p:nvSpPr>
          <p:cNvPr id="92" name="object 92"/>
          <p:cNvSpPr txBox="1"/>
          <p:nvPr/>
        </p:nvSpPr>
        <p:spPr>
          <a:xfrm>
            <a:off x="1025338" y="3155697"/>
            <a:ext cx="672353" cy="461793"/>
          </a:xfrm>
          <a:prstGeom prst="rect">
            <a:avLst/>
          </a:prstGeom>
          <a:solidFill>
            <a:srgbClr val="00AFEF"/>
          </a:solidFill>
          <a:ln w="19050">
            <a:solidFill>
              <a:srgbClr val="FFFFFF"/>
            </a:solidFill>
          </a:ln>
        </p:spPr>
        <p:txBody>
          <a:bodyPr vert="horz" wrap="square" lIns="0" tIns="0" rIns="0" bIns="0" rtlCol="0">
            <a:spAutoFit/>
          </a:bodyPr>
          <a:lstStyle/>
          <a:p>
            <a:pPr>
              <a:lnSpc>
                <a:spcPct val="100000"/>
              </a:lnSpc>
            </a:pPr>
            <a:endParaRPr sz="529">
              <a:latin typeface="Times New Roman"/>
              <a:cs typeface="Times New Roman"/>
            </a:endParaRPr>
          </a:p>
          <a:p>
            <a:pPr marL="37350" marR="35109" algn="ctr">
              <a:lnSpc>
                <a:spcPct val="101000"/>
              </a:lnSpc>
              <a:spcBef>
                <a:spcPts val="406"/>
              </a:spcBef>
            </a:pPr>
            <a:r>
              <a:rPr sz="529" dirty="0">
                <a:solidFill>
                  <a:srgbClr val="FFFFFF"/>
                </a:solidFill>
                <a:latin typeface="Calibri"/>
                <a:cs typeface="Calibri"/>
              </a:rPr>
              <a:t>United </a:t>
            </a:r>
            <a:r>
              <a:rPr sz="529" spc="-3" dirty="0">
                <a:solidFill>
                  <a:srgbClr val="FFFFFF"/>
                </a:solidFill>
                <a:latin typeface="Calibri"/>
                <a:cs typeface="Calibri"/>
              </a:rPr>
              <a:t>Nations</a:t>
            </a:r>
            <a:r>
              <a:rPr sz="529" spc="-50" dirty="0">
                <a:solidFill>
                  <a:srgbClr val="FFFFFF"/>
                </a:solidFill>
                <a:latin typeface="Calibri"/>
                <a:cs typeface="Calibri"/>
              </a:rPr>
              <a:t> </a:t>
            </a:r>
            <a:r>
              <a:rPr sz="529" spc="-6" dirty="0">
                <a:solidFill>
                  <a:srgbClr val="FFFFFF"/>
                </a:solidFill>
                <a:latin typeface="Calibri"/>
                <a:cs typeface="Calibri"/>
              </a:rPr>
              <a:t>Group  </a:t>
            </a:r>
            <a:r>
              <a:rPr sz="529" spc="-9" dirty="0">
                <a:solidFill>
                  <a:srgbClr val="FFFFFF"/>
                </a:solidFill>
                <a:latin typeface="Calibri"/>
                <a:cs typeface="Calibri"/>
              </a:rPr>
              <a:t>of </a:t>
            </a:r>
            <a:r>
              <a:rPr sz="529" spc="-6" dirty="0">
                <a:solidFill>
                  <a:srgbClr val="FFFFFF"/>
                </a:solidFill>
                <a:latin typeface="Calibri"/>
                <a:cs typeface="Calibri"/>
              </a:rPr>
              <a:t>Experts </a:t>
            </a:r>
            <a:r>
              <a:rPr sz="529" spc="-9" dirty="0">
                <a:solidFill>
                  <a:srgbClr val="FFFFFF"/>
                </a:solidFill>
                <a:latin typeface="Calibri"/>
                <a:cs typeface="Calibri"/>
              </a:rPr>
              <a:t>on  </a:t>
            </a:r>
            <a:r>
              <a:rPr sz="529" dirty="0">
                <a:solidFill>
                  <a:srgbClr val="FFFFFF"/>
                </a:solidFill>
                <a:latin typeface="Calibri"/>
                <a:cs typeface="Calibri"/>
              </a:rPr>
              <a:t>Geographical </a:t>
            </a:r>
            <a:r>
              <a:rPr sz="529" spc="-3" dirty="0">
                <a:solidFill>
                  <a:srgbClr val="FFFFFF"/>
                </a:solidFill>
                <a:latin typeface="Calibri"/>
                <a:cs typeface="Calibri"/>
              </a:rPr>
              <a:t>Names  (UN-GEGN)</a:t>
            </a:r>
            <a:endParaRPr sz="529">
              <a:latin typeface="Calibri"/>
              <a:cs typeface="Calibri"/>
            </a:endParaRPr>
          </a:p>
        </p:txBody>
      </p:sp>
      <p:sp>
        <p:nvSpPr>
          <p:cNvPr id="93" name="object 93"/>
          <p:cNvSpPr/>
          <p:nvPr/>
        </p:nvSpPr>
        <p:spPr>
          <a:xfrm>
            <a:off x="1697691" y="2762034"/>
            <a:ext cx="375024" cy="23906"/>
          </a:xfrm>
          <a:custGeom>
            <a:avLst/>
            <a:gdLst/>
            <a:ahLst/>
            <a:cxnLst/>
            <a:rect l="l" t="t" r="r" b="b"/>
            <a:pathLst>
              <a:path w="637539" h="40639">
                <a:moveTo>
                  <a:pt x="0" y="40640"/>
                </a:moveTo>
                <a:lnTo>
                  <a:pt x="85725" y="40640"/>
                </a:lnTo>
                <a:lnTo>
                  <a:pt x="85725" y="38100"/>
                </a:lnTo>
                <a:lnTo>
                  <a:pt x="333375" y="38100"/>
                </a:lnTo>
                <a:lnTo>
                  <a:pt x="336363" y="23252"/>
                </a:lnTo>
                <a:lnTo>
                  <a:pt x="344519" y="11144"/>
                </a:lnTo>
                <a:lnTo>
                  <a:pt x="356627" y="2988"/>
                </a:lnTo>
                <a:lnTo>
                  <a:pt x="371475" y="0"/>
                </a:lnTo>
                <a:lnTo>
                  <a:pt x="386322" y="2988"/>
                </a:lnTo>
                <a:lnTo>
                  <a:pt x="398430" y="11144"/>
                </a:lnTo>
                <a:lnTo>
                  <a:pt x="406586" y="23252"/>
                </a:lnTo>
                <a:lnTo>
                  <a:pt x="409575" y="38100"/>
                </a:lnTo>
                <a:lnTo>
                  <a:pt x="504825" y="38100"/>
                </a:lnTo>
                <a:lnTo>
                  <a:pt x="507813" y="23252"/>
                </a:lnTo>
                <a:lnTo>
                  <a:pt x="515969" y="11144"/>
                </a:lnTo>
                <a:lnTo>
                  <a:pt x="528077" y="2988"/>
                </a:lnTo>
                <a:lnTo>
                  <a:pt x="542925" y="0"/>
                </a:lnTo>
                <a:lnTo>
                  <a:pt x="557772" y="2988"/>
                </a:lnTo>
                <a:lnTo>
                  <a:pt x="569880" y="11144"/>
                </a:lnTo>
                <a:lnTo>
                  <a:pt x="578036" y="23252"/>
                </a:lnTo>
                <a:lnTo>
                  <a:pt x="581025" y="38100"/>
                </a:lnTo>
                <a:lnTo>
                  <a:pt x="637032" y="38100"/>
                </a:lnTo>
              </a:path>
            </a:pathLst>
          </a:custGeom>
          <a:ln w="19050">
            <a:solidFill>
              <a:srgbClr val="829451"/>
            </a:solidFill>
          </a:ln>
        </p:spPr>
        <p:txBody>
          <a:bodyPr wrap="square" lIns="0" tIns="0" rIns="0" bIns="0" rtlCol="0"/>
          <a:lstStyle/>
          <a:p>
            <a:endParaRPr sz="1059"/>
          </a:p>
        </p:txBody>
      </p:sp>
      <p:sp>
        <p:nvSpPr>
          <p:cNvPr id="94" name="object 94"/>
          <p:cNvSpPr/>
          <p:nvPr/>
        </p:nvSpPr>
        <p:spPr>
          <a:xfrm>
            <a:off x="2064947" y="2875180"/>
            <a:ext cx="60138" cy="60138"/>
          </a:xfrm>
          <a:custGeom>
            <a:avLst/>
            <a:gdLst/>
            <a:ahLst/>
            <a:cxnLst/>
            <a:rect l="l" t="t" r="r" b="b"/>
            <a:pathLst>
              <a:path w="102235" h="102235">
                <a:moveTo>
                  <a:pt x="0" y="0"/>
                </a:moveTo>
                <a:lnTo>
                  <a:pt x="0" y="102107"/>
                </a:lnTo>
                <a:lnTo>
                  <a:pt x="102107" y="51053"/>
                </a:lnTo>
                <a:lnTo>
                  <a:pt x="0" y="0"/>
                </a:lnTo>
                <a:close/>
              </a:path>
            </a:pathLst>
          </a:custGeom>
          <a:solidFill>
            <a:srgbClr val="829451"/>
          </a:solidFill>
        </p:spPr>
        <p:txBody>
          <a:bodyPr wrap="square" lIns="0" tIns="0" rIns="0" bIns="0" rtlCol="0"/>
          <a:lstStyle/>
          <a:p>
            <a:endParaRPr sz="1059"/>
          </a:p>
        </p:txBody>
      </p:sp>
      <p:sp>
        <p:nvSpPr>
          <p:cNvPr id="95" name="object 95"/>
          <p:cNvSpPr/>
          <p:nvPr/>
        </p:nvSpPr>
        <p:spPr>
          <a:xfrm>
            <a:off x="1743711" y="2147205"/>
            <a:ext cx="613335" cy="2779059"/>
          </a:xfrm>
          <a:custGeom>
            <a:avLst/>
            <a:gdLst/>
            <a:ahLst/>
            <a:cxnLst/>
            <a:rect l="l" t="t" r="r" b="b"/>
            <a:pathLst>
              <a:path w="1042670" h="4724400">
                <a:moveTo>
                  <a:pt x="1042289" y="4724018"/>
                </a:moveTo>
                <a:lnTo>
                  <a:pt x="464693" y="4724018"/>
                </a:lnTo>
                <a:lnTo>
                  <a:pt x="464693" y="0"/>
                </a:lnTo>
                <a:lnTo>
                  <a:pt x="0" y="0"/>
                </a:lnTo>
              </a:path>
            </a:pathLst>
          </a:custGeom>
          <a:ln w="12699">
            <a:solidFill>
              <a:srgbClr val="829451"/>
            </a:solidFill>
            <a:prstDash val="lgDash"/>
          </a:ln>
        </p:spPr>
        <p:txBody>
          <a:bodyPr wrap="square" lIns="0" tIns="0" rIns="0" bIns="0" rtlCol="0"/>
          <a:lstStyle/>
          <a:p>
            <a:endParaRPr sz="1059"/>
          </a:p>
        </p:txBody>
      </p:sp>
      <p:sp>
        <p:nvSpPr>
          <p:cNvPr id="96" name="object 96"/>
          <p:cNvSpPr/>
          <p:nvPr/>
        </p:nvSpPr>
        <p:spPr>
          <a:xfrm>
            <a:off x="1697692" y="2120909"/>
            <a:ext cx="52668" cy="52668"/>
          </a:xfrm>
          <a:custGeom>
            <a:avLst/>
            <a:gdLst/>
            <a:ahLst/>
            <a:cxnLst/>
            <a:rect l="l" t="t" r="r" b="b"/>
            <a:pathLst>
              <a:path w="89535" h="89535">
                <a:moveTo>
                  <a:pt x="89407" y="0"/>
                </a:moveTo>
                <a:lnTo>
                  <a:pt x="0" y="44704"/>
                </a:lnTo>
                <a:lnTo>
                  <a:pt x="89407" y="89408"/>
                </a:lnTo>
                <a:lnTo>
                  <a:pt x="89407" y="0"/>
                </a:lnTo>
                <a:close/>
              </a:path>
            </a:pathLst>
          </a:custGeom>
          <a:solidFill>
            <a:srgbClr val="829451"/>
          </a:solidFill>
        </p:spPr>
        <p:txBody>
          <a:bodyPr wrap="square" lIns="0" tIns="0" rIns="0" bIns="0" rtlCol="0"/>
          <a:lstStyle/>
          <a:p>
            <a:endParaRPr sz="1059"/>
          </a:p>
        </p:txBody>
      </p:sp>
      <p:sp>
        <p:nvSpPr>
          <p:cNvPr id="97" name="object 97"/>
          <p:cNvSpPr/>
          <p:nvPr/>
        </p:nvSpPr>
        <p:spPr>
          <a:xfrm>
            <a:off x="6843358" y="3213631"/>
            <a:ext cx="472888" cy="596153"/>
          </a:xfrm>
          <a:custGeom>
            <a:avLst/>
            <a:gdLst/>
            <a:ahLst/>
            <a:cxnLst/>
            <a:rect l="l" t="t" r="r" b="b"/>
            <a:pathLst>
              <a:path w="803909" h="1013460">
                <a:moveTo>
                  <a:pt x="0" y="0"/>
                </a:moveTo>
                <a:lnTo>
                  <a:pt x="527812" y="0"/>
                </a:lnTo>
                <a:lnTo>
                  <a:pt x="527812" y="1013460"/>
                </a:lnTo>
                <a:lnTo>
                  <a:pt x="803910" y="1013460"/>
                </a:lnTo>
              </a:path>
            </a:pathLst>
          </a:custGeom>
          <a:ln w="12700">
            <a:solidFill>
              <a:srgbClr val="829451"/>
            </a:solidFill>
          </a:ln>
        </p:spPr>
        <p:txBody>
          <a:bodyPr wrap="square" lIns="0" tIns="0" rIns="0" bIns="0" rtlCol="0"/>
          <a:lstStyle/>
          <a:p>
            <a:endParaRPr sz="1059"/>
          </a:p>
        </p:txBody>
      </p:sp>
      <p:sp>
        <p:nvSpPr>
          <p:cNvPr id="98" name="object 98"/>
          <p:cNvSpPr/>
          <p:nvPr/>
        </p:nvSpPr>
        <p:spPr>
          <a:xfrm>
            <a:off x="7309673" y="3783489"/>
            <a:ext cx="52668" cy="52668"/>
          </a:xfrm>
          <a:custGeom>
            <a:avLst/>
            <a:gdLst/>
            <a:ahLst/>
            <a:cxnLst/>
            <a:rect l="l" t="t" r="r" b="b"/>
            <a:pathLst>
              <a:path w="89534" h="89535">
                <a:moveTo>
                  <a:pt x="0" y="0"/>
                </a:moveTo>
                <a:lnTo>
                  <a:pt x="0" y="89407"/>
                </a:lnTo>
                <a:lnTo>
                  <a:pt x="89407" y="44703"/>
                </a:lnTo>
                <a:lnTo>
                  <a:pt x="0" y="0"/>
                </a:lnTo>
                <a:close/>
              </a:path>
            </a:pathLst>
          </a:custGeom>
          <a:solidFill>
            <a:srgbClr val="829451"/>
          </a:solidFill>
        </p:spPr>
        <p:txBody>
          <a:bodyPr wrap="square" lIns="0" tIns="0" rIns="0" bIns="0" rtlCol="0"/>
          <a:lstStyle/>
          <a:p>
            <a:endParaRPr sz="1059"/>
          </a:p>
        </p:txBody>
      </p:sp>
      <p:sp>
        <p:nvSpPr>
          <p:cNvPr id="99" name="object 99"/>
          <p:cNvSpPr/>
          <p:nvPr/>
        </p:nvSpPr>
        <p:spPr>
          <a:xfrm>
            <a:off x="1743711" y="2147205"/>
            <a:ext cx="613335" cy="4007223"/>
          </a:xfrm>
          <a:custGeom>
            <a:avLst/>
            <a:gdLst/>
            <a:ahLst/>
            <a:cxnLst/>
            <a:rect l="l" t="t" r="r" b="b"/>
            <a:pathLst>
              <a:path w="1042670" h="6812280">
                <a:moveTo>
                  <a:pt x="1042289" y="6812038"/>
                </a:moveTo>
                <a:lnTo>
                  <a:pt x="293243" y="6812038"/>
                </a:lnTo>
                <a:lnTo>
                  <a:pt x="293243" y="0"/>
                </a:lnTo>
                <a:lnTo>
                  <a:pt x="0" y="0"/>
                </a:lnTo>
              </a:path>
            </a:pathLst>
          </a:custGeom>
          <a:ln w="12700">
            <a:solidFill>
              <a:srgbClr val="000000"/>
            </a:solidFill>
          </a:ln>
        </p:spPr>
        <p:txBody>
          <a:bodyPr wrap="square" lIns="0" tIns="0" rIns="0" bIns="0" rtlCol="0"/>
          <a:lstStyle/>
          <a:p>
            <a:endParaRPr sz="1059"/>
          </a:p>
        </p:txBody>
      </p:sp>
      <p:sp>
        <p:nvSpPr>
          <p:cNvPr id="100" name="object 100"/>
          <p:cNvSpPr/>
          <p:nvPr/>
        </p:nvSpPr>
        <p:spPr>
          <a:xfrm>
            <a:off x="1697692" y="2120909"/>
            <a:ext cx="52668" cy="52668"/>
          </a:xfrm>
          <a:custGeom>
            <a:avLst/>
            <a:gdLst/>
            <a:ahLst/>
            <a:cxnLst/>
            <a:rect l="l" t="t" r="r" b="b"/>
            <a:pathLst>
              <a:path w="89535" h="89535">
                <a:moveTo>
                  <a:pt x="89407" y="0"/>
                </a:moveTo>
                <a:lnTo>
                  <a:pt x="0" y="44704"/>
                </a:lnTo>
                <a:lnTo>
                  <a:pt x="89407" y="89408"/>
                </a:lnTo>
                <a:lnTo>
                  <a:pt x="89407" y="0"/>
                </a:lnTo>
                <a:close/>
              </a:path>
            </a:pathLst>
          </a:custGeom>
          <a:solidFill>
            <a:srgbClr val="000000"/>
          </a:solidFill>
        </p:spPr>
        <p:txBody>
          <a:bodyPr wrap="square" lIns="0" tIns="0" rIns="0" bIns="0" rtlCol="0"/>
          <a:lstStyle/>
          <a:p>
            <a:endParaRPr sz="1059"/>
          </a:p>
        </p:txBody>
      </p:sp>
      <p:sp>
        <p:nvSpPr>
          <p:cNvPr id="101" name="object 101"/>
          <p:cNvSpPr txBox="1"/>
          <p:nvPr/>
        </p:nvSpPr>
        <p:spPr>
          <a:xfrm>
            <a:off x="7488368" y="3044350"/>
            <a:ext cx="672353" cy="535742"/>
          </a:xfrm>
          <a:prstGeom prst="rect">
            <a:avLst/>
          </a:prstGeom>
          <a:solidFill>
            <a:srgbClr val="00AFEF"/>
          </a:solidFill>
          <a:ln w="19050">
            <a:solidFill>
              <a:srgbClr val="FFFFFF"/>
            </a:solidFill>
          </a:ln>
        </p:spPr>
        <p:txBody>
          <a:bodyPr vert="horz" wrap="square" lIns="0" tIns="46691" rIns="0" bIns="0" rtlCol="0">
            <a:spAutoFit/>
          </a:bodyPr>
          <a:lstStyle/>
          <a:p>
            <a:pPr marL="35109" marR="19048" algn="ctr">
              <a:spcBef>
                <a:spcPts val="367"/>
              </a:spcBef>
            </a:pPr>
            <a:r>
              <a:rPr sz="529" dirty="0">
                <a:solidFill>
                  <a:srgbClr val="FFFFFF"/>
                </a:solidFill>
                <a:latin typeface="Calibri"/>
                <a:cs typeface="Calibri"/>
              </a:rPr>
              <a:t>Working </a:t>
            </a:r>
            <a:r>
              <a:rPr sz="529" spc="-6" dirty="0">
                <a:solidFill>
                  <a:srgbClr val="FFFFFF"/>
                </a:solidFill>
                <a:latin typeface="Calibri"/>
                <a:cs typeface="Calibri"/>
              </a:rPr>
              <a:t>Group </a:t>
            </a:r>
            <a:r>
              <a:rPr sz="529" spc="-9" dirty="0">
                <a:solidFill>
                  <a:srgbClr val="FFFFFF"/>
                </a:solidFill>
                <a:latin typeface="Calibri"/>
                <a:cs typeface="Calibri"/>
              </a:rPr>
              <a:t>on</a:t>
            </a:r>
            <a:r>
              <a:rPr sz="529" spc="-29" dirty="0">
                <a:solidFill>
                  <a:srgbClr val="FFFFFF"/>
                </a:solidFill>
                <a:latin typeface="Calibri"/>
                <a:cs typeface="Calibri"/>
              </a:rPr>
              <a:t> </a:t>
            </a:r>
            <a:r>
              <a:rPr sz="529" spc="9" dirty="0">
                <a:solidFill>
                  <a:srgbClr val="FFFFFF"/>
                </a:solidFill>
                <a:latin typeface="Calibri"/>
                <a:cs typeface="Calibri"/>
              </a:rPr>
              <a:t>the  </a:t>
            </a:r>
            <a:r>
              <a:rPr sz="529" spc="-3" dirty="0">
                <a:solidFill>
                  <a:srgbClr val="FFFFFF"/>
                </a:solidFill>
                <a:latin typeface="Calibri"/>
                <a:cs typeface="Calibri"/>
              </a:rPr>
              <a:t>Integration </a:t>
            </a:r>
            <a:r>
              <a:rPr sz="529" spc="-9" dirty="0">
                <a:solidFill>
                  <a:srgbClr val="FFFFFF"/>
                </a:solidFill>
                <a:latin typeface="Calibri"/>
                <a:cs typeface="Calibri"/>
              </a:rPr>
              <a:t>of  </a:t>
            </a:r>
            <a:r>
              <a:rPr sz="529" spc="-3" dirty="0">
                <a:solidFill>
                  <a:srgbClr val="FFFFFF"/>
                </a:solidFill>
                <a:latin typeface="Calibri"/>
                <a:cs typeface="Calibri"/>
              </a:rPr>
              <a:t>Statistical and  Geospatial</a:t>
            </a:r>
            <a:endParaRPr sz="529" dirty="0">
              <a:latin typeface="Calibri"/>
              <a:cs typeface="Calibri"/>
            </a:endParaRPr>
          </a:p>
          <a:p>
            <a:pPr marL="9711" algn="ctr"/>
            <a:r>
              <a:rPr sz="529" spc="-3" dirty="0">
                <a:solidFill>
                  <a:srgbClr val="FFFFFF"/>
                </a:solidFill>
                <a:latin typeface="Calibri"/>
                <a:cs typeface="Calibri"/>
              </a:rPr>
              <a:t>Information</a:t>
            </a:r>
            <a:endParaRPr lang="en-US" sz="529" spc="-3" dirty="0">
              <a:solidFill>
                <a:srgbClr val="FFFFFF"/>
              </a:solidFill>
              <a:latin typeface="Calibri"/>
              <a:cs typeface="Calibri"/>
            </a:endParaRPr>
          </a:p>
          <a:p>
            <a:pPr marL="9711" algn="ctr"/>
            <a:endParaRPr sz="529" dirty="0">
              <a:latin typeface="Calibri"/>
              <a:cs typeface="Calibri"/>
            </a:endParaRPr>
          </a:p>
        </p:txBody>
      </p:sp>
      <p:sp>
        <p:nvSpPr>
          <p:cNvPr id="102" name="object 102"/>
          <p:cNvSpPr txBox="1"/>
          <p:nvPr/>
        </p:nvSpPr>
        <p:spPr>
          <a:xfrm>
            <a:off x="7488368" y="3731456"/>
            <a:ext cx="672353" cy="662022"/>
          </a:xfrm>
          <a:prstGeom prst="rect">
            <a:avLst/>
          </a:prstGeom>
          <a:solidFill>
            <a:srgbClr val="00AFEF"/>
          </a:solidFill>
          <a:ln w="19050">
            <a:solidFill>
              <a:srgbClr val="FFFFFF"/>
            </a:solidFill>
          </a:ln>
        </p:spPr>
        <p:txBody>
          <a:bodyPr vert="horz" wrap="square" lIns="0" tIns="10459" rIns="0" bIns="0" rtlCol="0">
            <a:spAutoFit/>
          </a:bodyPr>
          <a:lstStyle/>
          <a:p>
            <a:pPr marL="88146" marR="73579" algn="ctr">
              <a:spcBef>
                <a:spcPts val="82"/>
              </a:spcBef>
            </a:pPr>
            <a:r>
              <a:rPr sz="529" dirty="0">
                <a:solidFill>
                  <a:srgbClr val="FFFFFF"/>
                </a:solidFill>
                <a:latin typeface="Calibri"/>
                <a:cs typeface="Calibri"/>
              </a:rPr>
              <a:t>Working </a:t>
            </a:r>
            <a:r>
              <a:rPr sz="529" spc="-6" dirty="0">
                <a:solidFill>
                  <a:srgbClr val="FFFFFF"/>
                </a:solidFill>
                <a:latin typeface="Calibri"/>
                <a:cs typeface="Calibri"/>
              </a:rPr>
              <a:t>Group</a:t>
            </a:r>
            <a:r>
              <a:rPr sz="529" spc="-62" dirty="0">
                <a:solidFill>
                  <a:srgbClr val="FFFFFF"/>
                </a:solidFill>
                <a:latin typeface="Calibri"/>
                <a:cs typeface="Calibri"/>
              </a:rPr>
              <a:t> </a:t>
            </a:r>
            <a:r>
              <a:rPr sz="529" spc="12" dirty="0">
                <a:solidFill>
                  <a:srgbClr val="FFFFFF"/>
                </a:solidFill>
                <a:latin typeface="Calibri"/>
                <a:cs typeface="Calibri"/>
              </a:rPr>
              <a:t>on  </a:t>
            </a:r>
            <a:r>
              <a:rPr sz="529" dirty="0">
                <a:solidFill>
                  <a:srgbClr val="FFFFFF"/>
                </a:solidFill>
                <a:latin typeface="Calibri"/>
                <a:cs typeface="Calibri"/>
              </a:rPr>
              <a:t>Access </a:t>
            </a:r>
            <a:r>
              <a:rPr sz="529" spc="-3" dirty="0">
                <a:solidFill>
                  <a:srgbClr val="FFFFFF"/>
                </a:solidFill>
                <a:latin typeface="Calibri"/>
                <a:cs typeface="Calibri"/>
              </a:rPr>
              <a:t>and </a:t>
            </a:r>
            <a:r>
              <a:rPr sz="529" spc="6" dirty="0">
                <a:solidFill>
                  <a:srgbClr val="FFFFFF"/>
                </a:solidFill>
                <a:latin typeface="Calibri"/>
                <a:cs typeface="Calibri"/>
              </a:rPr>
              <a:t>Use</a:t>
            </a:r>
            <a:r>
              <a:rPr sz="529" spc="-91" dirty="0">
                <a:solidFill>
                  <a:srgbClr val="FFFFFF"/>
                </a:solidFill>
                <a:latin typeface="Calibri"/>
                <a:cs typeface="Calibri"/>
              </a:rPr>
              <a:t> </a:t>
            </a:r>
            <a:r>
              <a:rPr sz="529" spc="12" dirty="0">
                <a:solidFill>
                  <a:srgbClr val="FFFFFF"/>
                </a:solidFill>
                <a:latin typeface="Calibri"/>
                <a:cs typeface="Calibri"/>
              </a:rPr>
              <a:t>of  </a:t>
            </a:r>
            <a:r>
              <a:rPr sz="529" spc="-3" dirty="0">
                <a:solidFill>
                  <a:srgbClr val="FFFFFF"/>
                </a:solidFill>
                <a:latin typeface="Calibri"/>
                <a:cs typeface="Calibri"/>
              </a:rPr>
              <a:t>Geospatial</a:t>
            </a:r>
            <a:endParaRPr sz="529" dirty="0">
              <a:latin typeface="Calibri"/>
              <a:cs typeface="Calibri"/>
            </a:endParaRPr>
          </a:p>
          <a:p>
            <a:pPr marL="126990" marR="115412" indent="3361" algn="ctr">
              <a:spcBef>
                <a:spcPts val="3"/>
              </a:spcBef>
            </a:pPr>
            <a:r>
              <a:rPr sz="529" spc="-3" dirty="0">
                <a:solidFill>
                  <a:srgbClr val="FFFFFF"/>
                </a:solidFill>
                <a:latin typeface="Calibri"/>
                <a:cs typeface="Calibri"/>
              </a:rPr>
              <a:t>Information </a:t>
            </a:r>
            <a:r>
              <a:rPr sz="529" spc="3" dirty="0">
                <a:solidFill>
                  <a:srgbClr val="FFFFFF"/>
                </a:solidFill>
                <a:latin typeface="Calibri"/>
                <a:cs typeface="Calibri"/>
              </a:rPr>
              <a:t>in  </a:t>
            </a:r>
            <a:r>
              <a:rPr sz="529" spc="-3" dirty="0">
                <a:solidFill>
                  <a:srgbClr val="FFFFFF"/>
                </a:solidFill>
                <a:latin typeface="Calibri"/>
                <a:cs typeface="Calibri"/>
              </a:rPr>
              <a:t>Disaster Risk  Reduction and  Climate</a:t>
            </a:r>
            <a:r>
              <a:rPr sz="529" spc="-32" dirty="0">
                <a:solidFill>
                  <a:srgbClr val="FFFFFF"/>
                </a:solidFill>
                <a:latin typeface="Calibri"/>
                <a:cs typeface="Calibri"/>
              </a:rPr>
              <a:t> </a:t>
            </a:r>
            <a:r>
              <a:rPr sz="529" spc="-6" dirty="0">
                <a:solidFill>
                  <a:srgbClr val="FFFFFF"/>
                </a:solidFill>
                <a:latin typeface="Calibri"/>
                <a:cs typeface="Calibri"/>
              </a:rPr>
              <a:t>Change</a:t>
            </a:r>
            <a:endParaRPr lang="en-US" sz="529" spc="-6" dirty="0">
              <a:solidFill>
                <a:srgbClr val="FFFFFF"/>
              </a:solidFill>
              <a:latin typeface="Calibri"/>
              <a:cs typeface="Calibri"/>
            </a:endParaRPr>
          </a:p>
          <a:p>
            <a:pPr marL="126990" marR="115412" indent="3361" algn="ctr">
              <a:spcBef>
                <a:spcPts val="3"/>
              </a:spcBef>
            </a:pPr>
            <a:endParaRPr sz="529" dirty="0">
              <a:latin typeface="Calibri"/>
              <a:cs typeface="Calibri"/>
            </a:endParaRPr>
          </a:p>
        </p:txBody>
      </p:sp>
      <p:sp>
        <p:nvSpPr>
          <p:cNvPr id="103" name="object 103"/>
          <p:cNvSpPr txBox="1"/>
          <p:nvPr/>
        </p:nvSpPr>
        <p:spPr>
          <a:xfrm>
            <a:off x="7488368" y="4506567"/>
            <a:ext cx="672353" cy="500277"/>
          </a:xfrm>
          <a:prstGeom prst="rect">
            <a:avLst/>
          </a:prstGeom>
          <a:solidFill>
            <a:srgbClr val="00AFEF"/>
          </a:solidFill>
          <a:ln w="19050">
            <a:solidFill>
              <a:srgbClr val="FFFFFF"/>
            </a:solidFill>
          </a:ln>
        </p:spPr>
        <p:txBody>
          <a:bodyPr vert="horz" wrap="square" lIns="0" tIns="2615" rIns="0" bIns="0" rtlCol="0">
            <a:spAutoFit/>
          </a:bodyPr>
          <a:lstStyle/>
          <a:p>
            <a:pPr>
              <a:spcBef>
                <a:spcPts val="20"/>
              </a:spcBef>
            </a:pPr>
            <a:endParaRPr sz="588" dirty="0">
              <a:latin typeface="Times New Roman"/>
              <a:cs typeface="Times New Roman"/>
            </a:endParaRPr>
          </a:p>
          <a:p>
            <a:pPr marL="47434" marR="33615" indent="374" algn="ctr"/>
            <a:r>
              <a:rPr sz="529" dirty="0">
                <a:solidFill>
                  <a:srgbClr val="FFFFFF"/>
                </a:solidFill>
                <a:latin typeface="Calibri"/>
                <a:cs typeface="Calibri"/>
              </a:rPr>
              <a:t>Working </a:t>
            </a:r>
            <a:r>
              <a:rPr sz="529" spc="-6" dirty="0">
                <a:solidFill>
                  <a:srgbClr val="FFFFFF"/>
                </a:solidFill>
                <a:latin typeface="Calibri"/>
                <a:cs typeface="Calibri"/>
              </a:rPr>
              <a:t>Group </a:t>
            </a:r>
            <a:r>
              <a:rPr sz="529" spc="12" dirty="0">
                <a:solidFill>
                  <a:srgbClr val="FFFFFF"/>
                </a:solidFill>
                <a:latin typeface="Calibri"/>
                <a:cs typeface="Calibri"/>
              </a:rPr>
              <a:t>on  </a:t>
            </a:r>
            <a:r>
              <a:rPr sz="529" spc="-3" dirty="0">
                <a:solidFill>
                  <a:srgbClr val="FFFFFF"/>
                </a:solidFill>
                <a:latin typeface="Calibri"/>
                <a:cs typeface="Calibri"/>
              </a:rPr>
              <a:t>promotion and  </a:t>
            </a:r>
            <a:r>
              <a:rPr sz="529" spc="-6" dirty="0">
                <a:solidFill>
                  <a:srgbClr val="FFFFFF"/>
                </a:solidFill>
                <a:latin typeface="Calibri"/>
                <a:cs typeface="Calibri"/>
              </a:rPr>
              <a:t>assessment </a:t>
            </a:r>
            <a:r>
              <a:rPr sz="529" spc="-9" dirty="0">
                <a:solidFill>
                  <a:srgbClr val="FFFFFF"/>
                </a:solidFill>
                <a:latin typeface="Calibri"/>
                <a:cs typeface="Calibri"/>
              </a:rPr>
              <a:t>of </a:t>
            </a:r>
            <a:r>
              <a:rPr sz="529" spc="-3" dirty="0">
                <a:solidFill>
                  <a:srgbClr val="FFFFFF"/>
                </a:solidFill>
                <a:latin typeface="Calibri"/>
                <a:cs typeface="Calibri"/>
              </a:rPr>
              <a:t>Spatial  Data</a:t>
            </a:r>
            <a:r>
              <a:rPr sz="529" spc="12" dirty="0">
                <a:solidFill>
                  <a:srgbClr val="FFFFFF"/>
                </a:solidFill>
                <a:latin typeface="Calibri"/>
                <a:cs typeface="Calibri"/>
              </a:rPr>
              <a:t> </a:t>
            </a:r>
            <a:r>
              <a:rPr sz="529" spc="-6" dirty="0">
                <a:solidFill>
                  <a:srgbClr val="FFFFFF"/>
                </a:solidFill>
                <a:latin typeface="Calibri"/>
                <a:cs typeface="Calibri"/>
              </a:rPr>
              <a:t>Infrastructure</a:t>
            </a:r>
            <a:endParaRPr lang="en-US" sz="529" spc="-6" dirty="0">
              <a:solidFill>
                <a:srgbClr val="FFFFFF"/>
              </a:solidFill>
              <a:latin typeface="Calibri"/>
              <a:cs typeface="Calibri"/>
            </a:endParaRPr>
          </a:p>
          <a:p>
            <a:pPr marL="47434" marR="33615" indent="374" algn="ctr"/>
            <a:endParaRPr sz="529" dirty="0">
              <a:latin typeface="Calibri"/>
              <a:cs typeface="Calibri"/>
            </a:endParaRPr>
          </a:p>
        </p:txBody>
      </p:sp>
      <p:sp>
        <p:nvSpPr>
          <p:cNvPr id="112" name="object 112"/>
          <p:cNvSpPr/>
          <p:nvPr/>
        </p:nvSpPr>
        <p:spPr>
          <a:xfrm>
            <a:off x="209177" y="5429035"/>
            <a:ext cx="168088" cy="168088"/>
          </a:xfrm>
          <a:custGeom>
            <a:avLst/>
            <a:gdLst/>
            <a:ahLst/>
            <a:cxnLst/>
            <a:rect l="l" t="t" r="r" b="b"/>
            <a:pathLst>
              <a:path w="285750" h="285750">
                <a:moveTo>
                  <a:pt x="0" y="285750"/>
                </a:moveTo>
                <a:lnTo>
                  <a:pt x="285750" y="285750"/>
                </a:lnTo>
                <a:lnTo>
                  <a:pt x="285750" y="0"/>
                </a:lnTo>
                <a:lnTo>
                  <a:pt x="0" y="0"/>
                </a:lnTo>
                <a:lnTo>
                  <a:pt x="0" y="285750"/>
                </a:lnTo>
                <a:close/>
              </a:path>
            </a:pathLst>
          </a:custGeom>
          <a:solidFill>
            <a:srgbClr val="0595FF"/>
          </a:solidFill>
        </p:spPr>
        <p:txBody>
          <a:bodyPr wrap="square" lIns="0" tIns="0" rIns="0" bIns="0" rtlCol="0"/>
          <a:lstStyle/>
          <a:p>
            <a:endParaRPr sz="1059"/>
          </a:p>
        </p:txBody>
      </p:sp>
      <p:sp>
        <p:nvSpPr>
          <p:cNvPr id="113" name="object 113"/>
          <p:cNvSpPr txBox="1"/>
          <p:nvPr/>
        </p:nvSpPr>
        <p:spPr>
          <a:xfrm>
            <a:off x="426011" y="5433891"/>
            <a:ext cx="826994" cy="170409"/>
          </a:xfrm>
          <a:prstGeom prst="rect">
            <a:avLst/>
          </a:prstGeom>
        </p:spPr>
        <p:txBody>
          <a:bodyPr vert="horz" wrap="square" lIns="0" tIns="7471" rIns="0" bIns="0" rtlCol="0">
            <a:spAutoFit/>
          </a:bodyPr>
          <a:lstStyle/>
          <a:p>
            <a:pPr marL="7470" marR="2988">
              <a:spcBef>
                <a:spcPts val="59"/>
              </a:spcBef>
            </a:pPr>
            <a:r>
              <a:rPr sz="529" dirty="0">
                <a:latin typeface="Franklin Gothic Book"/>
                <a:cs typeface="Franklin Gothic Book"/>
              </a:rPr>
              <a:t>Denotes </a:t>
            </a:r>
            <a:r>
              <a:rPr sz="529" spc="-3" dirty="0">
                <a:latin typeface="Franklin Gothic Book"/>
                <a:cs typeface="Franklin Gothic Book"/>
              </a:rPr>
              <a:t>the participation </a:t>
            </a:r>
            <a:r>
              <a:rPr sz="529" spc="-6" dirty="0">
                <a:latin typeface="Franklin Gothic Book"/>
                <a:cs typeface="Franklin Gothic Book"/>
              </a:rPr>
              <a:t>of  </a:t>
            </a:r>
            <a:r>
              <a:rPr sz="529" spc="-3" dirty="0">
                <a:latin typeface="Franklin Gothic Book"/>
                <a:cs typeface="Franklin Gothic Book"/>
              </a:rPr>
              <a:t>the </a:t>
            </a:r>
            <a:r>
              <a:rPr sz="529" spc="3" dirty="0">
                <a:latin typeface="Franklin Gothic Book"/>
                <a:cs typeface="Franklin Gothic Book"/>
              </a:rPr>
              <a:t>United </a:t>
            </a:r>
            <a:r>
              <a:rPr sz="529" dirty="0">
                <a:latin typeface="Franklin Gothic Book"/>
                <a:cs typeface="Franklin Gothic Book"/>
              </a:rPr>
              <a:t>States </a:t>
            </a:r>
            <a:r>
              <a:rPr sz="529" spc="-6" dirty="0">
                <a:latin typeface="Franklin Gothic Book"/>
                <a:cs typeface="Franklin Gothic Book"/>
              </a:rPr>
              <a:t>of</a:t>
            </a:r>
            <a:r>
              <a:rPr sz="529" spc="-44" dirty="0">
                <a:latin typeface="Franklin Gothic Book"/>
                <a:cs typeface="Franklin Gothic Book"/>
              </a:rPr>
              <a:t> </a:t>
            </a:r>
            <a:r>
              <a:rPr sz="529" spc="-6" dirty="0">
                <a:latin typeface="Franklin Gothic Book"/>
                <a:cs typeface="Franklin Gothic Book"/>
              </a:rPr>
              <a:t>America</a:t>
            </a:r>
            <a:endParaRPr sz="529">
              <a:latin typeface="Franklin Gothic Book"/>
              <a:cs typeface="Franklin Gothic Book"/>
            </a:endParaRPr>
          </a:p>
        </p:txBody>
      </p:sp>
      <p:sp>
        <p:nvSpPr>
          <p:cNvPr id="114" name="object 114"/>
          <p:cNvSpPr/>
          <p:nvPr/>
        </p:nvSpPr>
        <p:spPr>
          <a:xfrm>
            <a:off x="134470" y="51954"/>
            <a:ext cx="605118" cy="605118"/>
          </a:xfrm>
          <a:prstGeom prst="rect">
            <a:avLst/>
          </a:prstGeom>
          <a:blipFill>
            <a:blip r:embed="rId21" cstate="print"/>
            <a:stretch>
              <a:fillRect/>
            </a:stretch>
          </a:blipFill>
        </p:spPr>
        <p:txBody>
          <a:bodyPr wrap="square" lIns="0" tIns="0" rIns="0" bIns="0" rtlCol="0"/>
          <a:lstStyle/>
          <a:p>
            <a:endParaRPr sz="1059"/>
          </a:p>
        </p:txBody>
      </p:sp>
      <p:sp>
        <p:nvSpPr>
          <p:cNvPr id="115" name="object 115"/>
          <p:cNvSpPr/>
          <p:nvPr/>
        </p:nvSpPr>
        <p:spPr>
          <a:xfrm>
            <a:off x="1846729" y="6154609"/>
            <a:ext cx="510241" cy="374"/>
          </a:xfrm>
          <a:custGeom>
            <a:avLst/>
            <a:gdLst/>
            <a:ahLst/>
            <a:cxnLst/>
            <a:rect l="l" t="t" r="r" b="b"/>
            <a:pathLst>
              <a:path w="867410" h="634">
                <a:moveTo>
                  <a:pt x="0" y="469"/>
                </a:moveTo>
                <a:lnTo>
                  <a:pt x="867156" y="0"/>
                </a:lnTo>
              </a:path>
            </a:pathLst>
          </a:custGeom>
          <a:ln w="6350">
            <a:solidFill>
              <a:srgbClr val="000000"/>
            </a:solidFill>
          </a:ln>
        </p:spPr>
        <p:txBody>
          <a:bodyPr wrap="square" lIns="0" tIns="0" rIns="0" bIns="0" rtlCol="0"/>
          <a:lstStyle/>
          <a:p>
            <a:endParaRPr sz="1059"/>
          </a:p>
        </p:txBody>
      </p:sp>
      <p:sp>
        <p:nvSpPr>
          <p:cNvPr id="116" name="object 116"/>
          <p:cNvSpPr txBox="1"/>
          <p:nvPr/>
        </p:nvSpPr>
        <p:spPr>
          <a:xfrm>
            <a:off x="1348443" y="5960942"/>
            <a:ext cx="476997" cy="194963"/>
          </a:xfrm>
          <a:prstGeom prst="rect">
            <a:avLst/>
          </a:prstGeom>
        </p:spPr>
        <p:txBody>
          <a:bodyPr vert="horz" wrap="square" lIns="0" tIns="4482" rIns="0" bIns="0" rtlCol="0">
            <a:spAutoFit/>
          </a:bodyPr>
          <a:lstStyle/>
          <a:p>
            <a:pPr marL="37350" marR="2988" indent="-29880" algn="r">
              <a:lnSpc>
                <a:spcPct val="107900"/>
              </a:lnSpc>
              <a:spcBef>
                <a:spcPts val="35"/>
              </a:spcBef>
            </a:pPr>
            <a:r>
              <a:rPr sz="382" i="1" spc="12" dirty="0">
                <a:latin typeface="Franklin Gothic Book"/>
                <a:cs typeface="Franklin Gothic Book"/>
              </a:rPr>
              <a:t>Reports</a:t>
            </a:r>
            <a:r>
              <a:rPr sz="382" i="1" spc="-32" dirty="0">
                <a:latin typeface="Franklin Gothic Book"/>
                <a:cs typeface="Franklin Gothic Book"/>
              </a:rPr>
              <a:t> </a:t>
            </a:r>
            <a:r>
              <a:rPr sz="382" i="1" spc="9" dirty="0">
                <a:latin typeface="Franklin Gothic Book"/>
                <a:cs typeface="Franklin Gothic Book"/>
              </a:rPr>
              <a:t>to</a:t>
            </a:r>
            <a:r>
              <a:rPr sz="382" i="1" spc="-18" dirty="0">
                <a:latin typeface="Franklin Gothic Book"/>
                <a:cs typeface="Franklin Gothic Book"/>
              </a:rPr>
              <a:t> </a:t>
            </a:r>
            <a:r>
              <a:rPr sz="382" i="1" spc="9" dirty="0">
                <a:latin typeface="Franklin Gothic Book"/>
                <a:cs typeface="Franklin Gothic Book"/>
              </a:rPr>
              <a:t>Statistical </a:t>
            </a:r>
            <a:r>
              <a:rPr sz="382" i="1" spc="3" dirty="0">
                <a:latin typeface="Franklin Gothic Book"/>
                <a:cs typeface="Franklin Gothic Book"/>
              </a:rPr>
              <a:t> </a:t>
            </a:r>
            <a:r>
              <a:rPr sz="382" i="1" spc="12" dirty="0">
                <a:latin typeface="Franklin Gothic Book"/>
                <a:cs typeface="Franklin Gothic Book"/>
              </a:rPr>
              <a:t>Commission</a:t>
            </a:r>
            <a:r>
              <a:rPr sz="382" i="1" spc="9" dirty="0">
                <a:latin typeface="Franklin Gothic Book"/>
                <a:cs typeface="Franklin Gothic Book"/>
              </a:rPr>
              <a:t> </a:t>
            </a:r>
            <a:r>
              <a:rPr sz="382" i="1" spc="3" dirty="0">
                <a:latin typeface="Franklin Gothic Book"/>
                <a:cs typeface="Franklin Gothic Book"/>
              </a:rPr>
              <a:t>via</a:t>
            </a:r>
            <a:r>
              <a:rPr sz="382" i="1" spc="-20" dirty="0">
                <a:latin typeface="Franklin Gothic Book"/>
                <a:cs typeface="Franklin Gothic Book"/>
              </a:rPr>
              <a:t> </a:t>
            </a:r>
            <a:r>
              <a:rPr sz="382" i="1" spc="9" dirty="0">
                <a:latin typeface="Franklin Gothic Book"/>
                <a:cs typeface="Franklin Gothic Book"/>
              </a:rPr>
              <a:t>the </a:t>
            </a:r>
            <a:r>
              <a:rPr sz="382" i="1" spc="3" dirty="0">
                <a:latin typeface="Franklin Gothic Book"/>
                <a:cs typeface="Franklin Gothic Book"/>
              </a:rPr>
              <a:t> </a:t>
            </a:r>
            <a:r>
              <a:rPr sz="382" i="1" spc="9" dirty="0">
                <a:latin typeface="Franklin Gothic Book"/>
                <a:cs typeface="Franklin Gothic Book"/>
              </a:rPr>
              <a:t>Inter-Agency</a:t>
            </a:r>
            <a:r>
              <a:rPr sz="382" i="1" spc="-12" dirty="0">
                <a:latin typeface="Franklin Gothic Book"/>
                <a:cs typeface="Franklin Gothic Book"/>
              </a:rPr>
              <a:t> </a:t>
            </a:r>
            <a:r>
              <a:rPr sz="382" i="1" spc="9" dirty="0">
                <a:latin typeface="Franklin Gothic Book"/>
                <a:cs typeface="Franklin Gothic Book"/>
              </a:rPr>
              <a:t>and</a:t>
            </a:r>
            <a:endParaRPr sz="382">
              <a:latin typeface="Franklin Gothic Book"/>
              <a:cs typeface="Franklin Gothic Book"/>
            </a:endParaRPr>
          </a:p>
        </p:txBody>
      </p:sp>
      <p:sp>
        <p:nvSpPr>
          <p:cNvPr id="117" name="object 117"/>
          <p:cNvSpPr txBox="1"/>
          <p:nvPr/>
        </p:nvSpPr>
        <p:spPr>
          <a:xfrm>
            <a:off x="1340971" y="6149387"/>
            <a:ext cx="484841" cy="185824"/>
          </a:xfrm>
          <a:prstGeom prst="rect">
            <a:avLst/>
          </a:prstGeom>
        </p:spPr>
        <p:txBody>
          <a:bodyPr vert="horz" wrap="square" lIns="0" tIns="9338" rIns="0" bIns="0" rtlCol="0">
            <a:spAutoFit/>
          </a:bodyPr>
          <a:lstStyle/>
          <a:p>
            <a:pPr marL="7470">
              <a:spcBef>
                <a:spcPts val="74"/>
              </a:spcBef>
            </a:pPr>
            <a:r>
              <a:rPr sz="382" i="1" spc="6" dirty="0">
                <a:latin typeface="Franklin Gothic Book"/>
                <a:cs typeface="Franklin Gothic Book"/>
              </a:rPr>
              <a:t>Expert </a:t>
            </a:r>
            <a:r>
              <a:rPr sz="382" i="1" spc="18" dirty="0">
                <a:latin typeface="Franklin Gothic Book"/>
                <a:cs typeface="Franklin Gothic Book"/>
              </a:rPr>
              <a:t>Group </a:t>
            </a:r>
            <a:r>
              <a:rPr sz="382" i="1" spc="12" dirty="0">
                <a:latin typeface="Franklin Gothic Book"/>
                <a:cs typeface="Franklin Gothic Book"/>
              </a:rPr>
              <a:t>on</a:t>
            </a:r>
            <a:r>
              <a:rPr sz="382" i="1" spc="-50" dirty="0">
                <a:latin typeface="Franklin Gothic Book"/>
                <a:cs typeface="Franklin Gothic Book"/>
              </a:rPr>
              <a:t> </a:t>
            </a:r>
            <a:r>
              <a:rPr sz="382" i="1" spc="20" dirty="0">
                <a:latin typeface="Franklin Gothic Book"/>
                <a:cs typeface="Franklin Gothic Book"/>
              </a:rPr>
              <a:t>SDG</a:t>
            </a:r>
            <a:endParaRPr sz="382">
              <a:latin typeface="Franklin Gothic Book"/>
              <a:cs typeface="Franklin Gothic Book"/>
            </a:endParaRPr>
          </a:p>
          <a:p>
            <a:pPr marL="159111">
              <a:spcBef>
                <a:spcPts val="35"/>
              </a:spcBef>
            </a:pPr>
            <a:r>
              <a:rPr sz="382" i="1" spc="9" dirty="0">
                <a:latin typeface="Franklin Gothic Book"/>
                <a:cs typeface="Franklin Gothic Book"/>
              </a:rPr>
              <a:t>Indicators</a:t>
            </a:r>
            <a:r>
              <a:rPr sz="382" i="1" spc="-15" dirty="0">
                <a:latin typeface="Franklin Gothic Book"/>
                <a:cs typeface="Franklin Gothic Book"/>
              </a:rPr>
              <a:t> </a:t>
            </a:r>
            <a:r>
              <a:rPr sz="382" i="1" spc="9" dirty="0">
                <a:latin typeface="Franklin Gothic Book"/>
                <a:cs typeface="Franklin Gothic Book"/>
              </a:rPr>
              <a:t>and</a:t>
            </a:r>
            <a:endParaRPr sz="382">
              <a:latin typeface="Franklin Gothic Book"/>
              <a:cs typeface="Franklin Gothic Book"/>
            </a:endParaRPr>
          </a:p>
          <a:p>
            <a:pPr marL="273775">
              <a:spcBef>
                <a:spcPts val="35"/>
              </a:spcBef>
            </a:pPr>
            <a:r>
              <a:rPr sz="382" i="1" spc="9" dirty="0">
                <a:latin typeface="Franklin Gothic Book"/>
                <a:cs typeface="Franklin Gothic Book"/>
              </a:rPr>
              <a:t>UN-GGIM</a:t>
            </a:r>
            <a:endParaRPr sz="382">
              <a:latin typeface="Franklin Gothic Book"/>
              <a:cs typeface="Franklin Gothic Book"/>
            </a:endParaRPr>
          </a:p>
        </p:txBody>
      </p:sp>
      <p:sp>
        <p:nvSpPr>
          <p:cNvPr id="118" name="object 118"/>
          <p:cNvSpPr/>
          <p:nvPr/>
        </p:nvSpPr>
        <p:spPr>
          <a:xfrm>
            <a:off x="1872876" y="4926039"/>
            <a:ext cx="484094" cy="0"/>
          </a:xfrm>
          <a:custGeom>
            <a:avLst/>
            <a:gdLst/>
            <a:ahLst/>
            <a:cxnLst/>
            <a:rect l="l" t="t" r="r" b="b"/>
            <a:pathLst>
              <a:path w="822960">
                <a:moveTo>
                  <a:pt x="0" y="0"/>
                </a:moveTo>
                <a:lnTo>
                  <a:pt x="822706" y="0"/>
                </a:lnTo>
              </a:path>
            </a:pathLst>
          </a:custGeom>
          <a:ln w="9525">
            <a:solidFill>
              <a:srgbClr val="4F7617"/>
            </a:solidFill>
            <a:prstDash val="lgDash"/>
          </a:ln>
        </p:spPr>
        <p:txBody>
          <a:bodyPr wrap="square" lIns="0" tIns="0" rIns="0" bIns="0" rtlCol="0"/>
          <a:lstStyle/>
          <a:p>
            <a:endParaRPr sz="1059"/>
          </a:p>
        </p:txBody>
      </p:sp>
      <p:sp>
        <p:nvSpPr>
          <p:cNvPr id="119" name="object 119"/>
          <p:cNvSpPr txBox="1"/>
          <p:nvPr/>
        </p:nvSpPr>
        <p:spPr>
          <a:xfrm>
            <a:off x="1374590" y="4825039"/>
            <a:ext cx="476997" cy="190660"/>
          </a:xfrm>
          <a:prstGeom prst="rect">
            <a:avLst/>
          </a:prstGeom>
        </p:spPr>
        <p:txBody>
          <a:bodyPr vert="horz" wrap="square" lIns="0" tIns="4856" rIns="0" bIns="0" rtlCol="0">
            <a:spAutoFit/>
          </a:bodyPr>
          <a:lstStyle/>
          <a:p>
            <a:pPr marL="100471" marR="2988" indent="-93375">
              <a:lnSpc>
                <a:spcPct val="107700"/>
              </a:lnSpc>
              <a:spcBef>
                <a:spcPts val="38"/>
              </a:spcBef>
            </a:pPr>
            <a:r>
              <a:rPr sz="382" i="1" spc="12" dirty="0">
                <a:latin typeface="Franklin Gothic Book"/>
                <a:cs typeface="Franklin Gothic Book"/>
              </a:rPr>
              <a:t>Reports </a:t>
            </a:r>
            <a:r>
              <a:rPr sz="382" i="1" spc="9" dirty="0">
                <a:latin typeface="Franklin Gothic Book"/>
                <a:cs typeface="Franklin Gothic Book"/>
              </a:rPr>
              <a:t>to</a:t>
            </a:r>
            <a:r>
              <a:rPr sz="382" i="1" spc="-50" dirty="0">
                <a:latin typeface="Franklin Gothic Book"/>
                <a:cs typeface="Franklin Gothic Book"/>
              </a:rPr>
              <a:t> </a:t>
            </a:r>
            <a:r>
              <a:rPr sz="382" i="1" spc="9" dirty="0">
                <a:latin typeface="Franklin Gothic Book"/>
                <a:cs typeface="Franklin Gothic Book"/>
              </a:rPr>
              <a:t>Statistical  Commission and</a:t>
            </a:r>
            <a:endParaRPr sz="382">
              <a:latin typeface="Franklin Gothic Book"/>
              <a:cs typeface="Franklin Gothic Book"/>
            </a:endParaRPr>
          </a:p>
          <a:p>
            <a:pPr marL="266306">
              <a:spcBef>
                <a:spcPts val="35"/>
              </a:spcBef>
            </a:pPr>
            <a:r>
              <a:rPr sz="382" i="1" spc="9" dirty="0">
                <a:latin typeface="Franklin Gothic Book"/>
                <a:cs typeface="Franklin Gothic Book"/>
              </a:rPr>
              <a:t>UN-GGIM</a:t>
            </a:r>
            <a:endParaRPr sz="382">
              <a:latin typeface="Franklin Gothic Book"/>
              <a:cs typeface="Franklin Gothic Book"/>
            </a:endParaRPr>
          </a:p>
        </p:txBody>
      </p:sp>
      <p:sp>
        <p:nvSpPr>
          <p:cNvPr id="120" name="Title 119"/>
          <p:cNvSpPr>
            <a:spLocks noGrp="1"/>
          </p:cNvSpPr>
          <p:nvPr>
            <p:ph type="title" idx="4294967295"/>
          </p:nvPr>
        </p:nvSpPr>
        <p:spPr>
          <a:xfrm>
            <a:off x="0" y="649069"/>
            <a:ext cx="9144000" cy="646331"/>
          </a:xfrm>
        </p:spPr>
        <p:txBody>
          <a:bodyPr/>
          <a:lstStyle/>
          <a:p>
            <a:pPr algn="ctr"/>
            <a:r>
              <a:rPr lang="en-US" sz="2100" b="1" dirty="0" smtClean="0">
                <a:latin typeface="Arial" panose="020B0604020202020204" pitchFamily="34" charset="0"/>
                <a:cs typeface="Arial" panose="020B0604020202020204" pitchFamily="34" charset="0"/>
              </a:rPr>
              <a:t>United Nations Committee of Experts on Global Geospatial </a:t>
            </a:r>
            <a:br>
              <a:rPr lang="en-US" sz="2100" b="1" dirty="0" smtClean="0">
                <a:latin typeface="Arial" panose="020B0604020202020204" pitchFamily="34" charset="0"/>
                <a:cs typeface="Arial" panose="020B0604020202020204" pitchFamily="34" charset="0"/>
              </a:rPr>
            </a:br>
            <a:r>
              <a:rPr lang="en-US" sz="2100" b="1" dirty="0" smtClean="0">
                <a:latin typeface="Arial" panose="020B0604020202020204" pitchFamily="34" charset="0"/>
                <a:cs typeface="Arial" panose="020B0604020202020204" pitchFamily="34" charset="0"/>
              </a:rPr>
              <a:t>Information Management (UN-GGIM) Structure</a:t>
            </a:r>
            <a:endParaRPr lang="en-US" sz="2100" b="1" dirty="0">
              <a:latin typeface="Arial" panose="020B0604020202020204" pitchFamily="34" charset="0"/>
              <a:cs typeface="Arial" panose="020B0604020202020204" pitchFamily="34" charset="0"/>
            </a:endParaRPr>
          </a:p>
        </p:txBody>
      </p:sp>
      <p:sp>
        <p:nvSpPr>
          <p:cNvPr id="104" name="Date Placeholder 103"/>
          <p:cNvSpPr>
            <a:spLocks noGrp="1"/>
          </p:cNvSpPr>
          <p:nvPr>
            <p:ph type="dt" sz="half" idx="10"/>
          </p:nvPr>
        </p:nvSpPr>
        <p:spPr/>
        <p:txBody>
          <a:bodyPr/>
          <a:lstStyle/>
          <a:p>
            <a:r>
              <a:rPr lang="en-US" altLang="en-US" smtClean="0"/>
              <a:t>1/15/2021</a:t>
            </a:r>
            <a:endParaRPr lang="en-US" altLang="en-US"/>
          </a:p>
        </p:txBody>
      </p:sp>
      <p:sp>
        <p:nvSpPr>
          <p:cNvPr id="105" name="Footer Placeholder 10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106" name="Slide Number Placeholder 105"/>
          <p:cNvSpPr>
            <a:spLocks noGrp="1"/>
          </p:cNvSpPr>
          <p:nvPr>
            <p:ph type="sldNum" sz="quarter" idx="12"/>
          </p:nvPr>
        </p:nvSpPr>
        <p:spPr/>
        <p:txBody>
          <a:bodyPr/>
          <a:lstStyle/>
          <a:p>
            <a:fld id="{21522A12-69FB-4CEA-B41C-E21C20ABD61E}" type="slidenum">
              <a:rPr lang="en-US" altLang="en-US" smtClean="0"/>
              <a:pPr/>
              <a:t>34</a:t>
            </a:fld>
            <a:endParaRPr lang="en-US" altLang="en-US"/>
          </a:p>
        </p:txBody>
      </p:sp>
    </p:spTree>
    <p:extLst>
      <p:ext uri="{BB962C8B-B14F-4D97-AF65-F5344CB8AC3E}">
        <p14:creationId xmlns:p14="http://schemas.microsoft.com/office/powerpoint/2010/main" val="2596216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Table 52"/>
          <p:cNvGraphicFramePr>
            <a:graphicFrameLocks noGrp="1"/>
          </p:cNvGraphicFramePr>
          <p:nvPr>
            <p:extLst>
              <p:ext uri="{D42A27DB-BD31-4B8C-83A1-F6EECF244321}">
                <p14:modId xmlns:p14="http://schemas.microsoft.com/office/powerpoint/2010/main" val="4182604234"/>
              </p:ext>
            </p:extLst>
          </p:nvPr>
        </p:nvGraphicFramePr>
        <p:xfrm>
          <a:off x="1285953" y="3147843"/>
          <a:ext cx="4699032" cy="1112520"/>
        </p:xfrm>
        <a:graphic>
          <a:graphicData uri="http://schemas.openxmlformats.org/drawingml/2006/table">
            <a:tbl>
              <a:tblPr firstRow="1" bandRow="1"/>
              <a:tblGrid>
                <a:gridCol w="989862">
                  <a:extLst>
                    <a:ext uri="{9D8B030D-6E8A-4147-A177-3AD203B41FA5}">
                      <a16:colId xmlns:a16="http://schemas.microsoft.com/office/drawing/2014/main" val="2710981784"/>
                    </a:ext>
                  </a:extLst>
                </a:gridCol>
                <a:gridCol w="904261">
                  <a:extLst>
                    <a:ext uri="{9D8B030D-6E8A-4147-A177-3AD203B41FA5}">
                      <a16:colId xmlns:a16="http://schemas.microsoft.com/office/drawing/2014/main" val="2937165489"/>
                    </a:ext>
                  </a:extLst>
                </a:gridCol>
                <a:gridCol w="1050539">
                  <a:extLst>
                    <a:ext uri="{9D8B030D-6E8A-4147-A177-3AD203B41FA5}">
                      <a16:colId xmlns:a16="http://schemas.microsoft.com/office/drawing/2014/main" val="114745860"/>
                    </a:ext>
                  </a:extLst>
                </a:gridCol>
                <a:gridCol w="851069">
                  <a:extLst>
                    <a:ext uri="{9D8B030D-6E8A-4147-A177-3AD203B41FA5}">
                      <a16:colId xmlns:a16="http://schemas.microsoft.com/office/drawing/2014/main" val="585297673"/>
                    </a:ext>
                  </a:extLst>
                </a:gridCol>
                <a:gridCol w="903301">
                  <a:extLst>
                    <a:ext uri="{9D8B030D-6E8A-4147-A177-3AD203B41FA5}">
                      <a16:colId xmlns:a16="http://schemas.microsoft.com/office/drawing/2014/main" val="1752128149"/>
                    </a:ext>
                  </a:extLst>
                </a:gridCol>
              </a:tblGrid>
              <a:tr h="617220">
                <a:tc gridSpan="5">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800" dirty="0" smtClean="0"/>
                        <a:t>    United</a:t>
                      </a:r>
                      <a:r>
                        <a:rPr lang="en-US" sz="1800" baseline="0" dirty="0" smtClean="0"/>
                        <a:t> Nations Global Geospatial </a:t>
                      </a:r>
                    </a:p>
                    <a:p>
                      <a:pPr algn="l"/>
                      <a:r>
                        <a:rPr lang="en-US" sz="1800" baseline="0" dirty="0" smtClean="0"/>
                        <a:t>    Information Management (UN-GGIM)</a:t>
                      </a:r>
                      <a:endParaRPr lang="en-US" sz="18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9252236"/>
                  </a:ext>
                </a:extLst>
              </a:tr>
              <a:tr h="48006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t>UN-GGIM</a:t>
                      </a:r>
                      <a:r>
                        <a:rPr lang="en-US" sz="1400" baseline="0" dirty="0" smtClean="0"/>
                        <a:t>    </a:t>
                      </a:r>
                      <a:r>
                        <a:rPr lang="en-US" sz="1400" dirty="0" smtClean="0"/>
                        <a:t>Asia-Pacific</a:t>
                      </a:r>
                      <a:endParaRPr lang="en-US" sz="1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t>UN-GGIM</a:t>
                      </a:r>
                      <a:r>
                        <a:rPr lang="en-US" sz="1400" baseline="0" dirty="0" smtClean="0"/>
                        <a:t> </a:t>
                      </a:r>
                      <a:r>
                        <a:rPr lang="en-US" sz="1400" dirty="0" smtClean="0"/>
                        <a:t>Americas</a:t>
                      </a:r>
                      <a:endParaRPr lang="en-US" sz="1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t>UN-GGIM      Arab States</a:t>
                      </a:r>
                      <a:endParaRPr lang="en-US" sz="1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t>UN-GGIM Europe</a:t>
                      </a:r>
                      <a:endParaRPr lang="en-US" sz="1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t>UN-GGIM</a:t>
                      </a:r>
                      <a:r>
                        <a:rPr lang="en-US" sz="1400" baseline="0" dirty="0" smtClean="0"/>
                        <a:t>    </a:t>
                      </a:r>
                      <a:r>
                        <a:rPr lang="en-US" sz="1400" dirty="0" smtClean="0"/>
                        <a:t>Africa</a:t>
                      </a:r>
                      <a:endParaRPr lang="en-US" sz="1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15870780"/>
                  </a:ext>
                </a:extLst>
              </a:tr>
            </a:tbl>
          </a:graphicData>
        </a:graphic>
      </p:graphicFrame>
      <p:graphicFrame>
        <p:nvGraphicFramePr>
          <p:cNvPr id="54" name="Table 53"/>
          <p:cNvGraphicFramePr>
            <a:graphicFrameLocks noGrp="1"/>
          </p:cNvGraphicFramePr>
          <p:nvPr>
            <p:extLst/>
          </p:nvPr>
        </p:nvGraphicFramePr>
        <p:xfrm>
          <a:off x="1412576" y="1481866"/>
          <a:ext cx="2350698" cy="342900"/>
        </p:xfrm>
        <a:graphic>
          <a:graphicData uri="http://schemas.openxmlformats.org/drawingml/2006/table">
            <a:tbl>
              <a:tblPr firstRow="1" bandRow="1"/>
              <a:tblGrid>
                <a:gridCol w="2350698">
                  <a:extLst>
                    <a:ext uri="{9D8B030D-6E8A-4147-A177-3AD203B41FA5}">
                      <a16:colId xmlns:a16="http://schemas.microsoft.com/office/drawing/2014/main" val="77459401"/>
                    </a:ext>
                  </a:extLst>
                </a:gridCol>
              </a:tblGrid>
              <a:tr h="34290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800" dirty="0" smtClean="0"/>
                        <a:t>    United Nations</a:t>
                      </a:r>
                      <a:endParaRPr lang="en-US" sz="18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753067730"/>
                  </a:ext>
                </a:extLst>
              </a:tr>
            </a:tbl>
          </a:graphicData>
        </a:graphic>
      </p:graphicFrame>
      <p:graphicFrame>
        <p:nvGraphicFramePr>
          <p:cNvPr id="55" name="Table 54"/>
          <p:cNvGraphicFramePr>
            <a:graphicFrameLocks noGrp="1"/>
          </p:cNvGraphicFramePr>
          <p:nvPr>
            <p:extLst/>
          </p:nvPr>
        </p:nvGraphicFramePr>
        <p:xfrm>
          <a:off x="1412576" y="1908871"/>
          <a:ext cx="4556904" cy="617220"/>
        </p:xfrm>
        <a:graphic>
          <a:graphicData uri="http://schemas.openxmlformats.org/drawingml/2006/table">
            <a:tbl>
              <a:tblPr firstRow="1" bandRow="1"/>
              <a:tblGrid>
                <a:gridCol w="4556904">
                  <a:extLst>
                    <a:ext uri="{9D8B030D-6E8A-4147-A177-3AD203B41FA5}">
                      <a16:colId xmlns:a16="http://schemas.microsoft.com/office/drawing/2014/main" val="3660203505"/>
                    </a:ext>
                  </a:extLst>
                </a:gridCol>
              </a:tblGrid>
              <a:tr h="61722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800" dirty="0" smtClean="0"/>
                        <a:t>    Department of Economic and Social Affairs </a:t>
                      </a:r>
                    </a:p>
                    <a:p>
                      <a:pPr algn="l"/>
                      <a:r>
                        <a:rPr lang="en-US" sz="1800" dirty="0" smtClean="0"/>
                        <a:t>    (ECOSOC)</a:t>
                      </a:r>
                      <a:endParaRPr lang="en-US" sz="18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3671725509"/>
                  </a:ext>
                </a:extLst>
              </a:tr>
            </a:tbl>
          </a:graphicData>
        </a:graphic>
      </p:graphicFrame>
      <p:graphicFrame>
        <p:nvGraphicFramePr>
          <p:cNvPr id="56" name="Table 55"/>
          <p:cNvGraphicFramePr>
            <a:graphicFrameLocks noGrp="1"/>
          </p:cNvGraphicFramePr>
          <p:nvPr>
            <p:extLst/>
          </p:nvPr>
        </p:nvGraphicFramePr>
        <p:xfrm>
          <a:off x="1412574" y="2671848"/>
          <a:ext cx="2350700" cy="342900"/>
        </p:xfrm>
        <a:graphic>
          <a:graphicData uri="http://schemas.openxmlformats.org/drawingml/2006/table">
            <a:tbl>
              <a:tblPr firstRow="1" bandRow="1"/>
              <a:tblGrid>
                <a:gridCol w="2350700">
                  <a:extLst>
                    <a:ext uri="{9D8B030D-6E8A-4147-A177-3AD203B41FA5}">
                      <a16:colId xmlns:a16="http://schemas.microsoft.com/office/drawing/2014/main" val="3476559245"/>
                    </a:ext>
                  </a:extLst>
                </a:gridCol>
              </a:tblGrid>
              <a:tr h="34290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800" dirty="0" smtClean="0"/>
                        <a:t>    Statistics Division</a:t>
                      </a:r>
                      <a:endParaRPr lang="en-US" sz="18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2173451254"/>
                  </a:ext>
                </a:extLst>
              </a:tr>
            </a:tbl>
          </a:graphicData>
        </a:graphic>
      </p:graphicFrame>
      <p:graphicFrame>
        <p:nvGraphicFramePr>
          <p:cNvPr id="57" name="Table 56"/>
          <p:cNvGraphicFramePr>
            <a:graphicFrameLocks noGrp="1"/>
          </p:cNvGraphicFramePr>
          <p:nvPr>
            <p:extLst/>
          </p:nvPr>
        </p:nvGraphicFramePr>
        <p:xfrm>
          <a:off x="6195924" y="958536"/>
          <a:ext cx="1743613" cy="5006340"/>
        </p:xfrm>
        <a:graphic>
          <a:graphicData uri="http://schemas.openxmlformats.org/drawingml/2006/table">
            <a:tbl>
              <a:tblPr firstRow="1" bandRow="1"/>
              <a:tblGrid>
                <a:gridCol w="1743613">
                  <a:extLst>
                    <a:ext uri="{9D8B030D-6E8A-4147-A177-3AD203B41FA5}">
                      <a16:colId xmlns:a16="http://schemas.microsoft.com/office/drawing/2014/main" val="990327921"/>
                    </a:ext>
                  </a:extLst>
                </a:gridCol>
              </a:tblGrid>
              <a:tr h="4343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200" dirty="0" err="1" smtClean="0"/>
                        <a:t>SubCommittee</a:t>
                      </a:r>
                      <a:r>
                        <a:rPr lang="en-US" sz="1200" dirty="0" smtClean="0"/>
                        <a:t> on Geodesy (UN </a:t>
                      </a:r>
                      <a:r>
                        <a:rPr lang="en-US" sz="1200" dirty="0" err="1" smtClean="0"/>
                        <a:t>SCoG</a:t>
                      </a:r>
                      <a:r>
                        <a:rPr lang="en-US" sz="1200" dirty="0" smtClean="0"/>
                        <a:t>)</a:t>
                      </a:r>
                      <a:endParaRPr lang="en-US" sz="12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916370692"/>
                  </a:ext>
                </a:extLst>
              </a:tr>
              <a:tr h="38862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dirty="0" smtClean="0"/>
                        <a:t>EG on Land Administration and Management</a:t>
                      </a:r>
                      <a:endParaRPr lang="en-US" sz="11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575927654"/>
                  </a:ext>
                </a:extLst>
              </a:tr>
              <a:tr h="5486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dirty="0" smtClean="0"/>
                        <a:t>EG on the Integration of Statistical and Geospatial Information</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414738191"/>
                  </a:ext>
                </a:extLst>
              </a:tr>
              <a:tr h="86868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100" dirty="0" smtClean="0"/>
                        <a:t>WG on Development of a Statement of Shared Principles for the Management of Geospatial Information</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525526393"/>
                  </a:ext>
                </a:extLst>
              </a:tr>
              <a:tr h="70866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dirty="0" smtClean="0"/>
                        <a:t>WG on Trends in National Institutional Arrangements in Geospatial Information Management</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224431154"/>
                  </a:ext>
                </a:extLst>
              </a:tr>
              <a:tr h="5486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dirty="0" smtClean="0"/>
                        <a:t>WG on Geospatial Information and Services for Disasters</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467667440"/>
                  </a:ext>
                </a:extLst>
              </a:tr>
              <a:tr h="38862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dirty="0" smtClean="0"/>
                        <a:t>WG on Global Fundamental Geospatial Data Themes</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663343313"/>
                  </a:ext>
                </a:extLst>
              </a:tr>
              <a:tr h="5486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dirty="0" smtClean="0"/>
                        <a:t>WG on Legal and Policy Frameworks for Geospatial Information Management</a:t>
                      </a:r>
                      <a:endParaRPr lang="en-US" sz="11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115850414"/>
                  </a:ext>
                </a:extLst>
              </a:tr>
              <a:tr h="38862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dirty="0" smtClean="0"/>
                        <a:t>WG on Marine Geospatial Information</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980642972"/>
                  </a:ext>
                </a:extLst>
              </a:tr>
            </a:tbl>
          </a:graphicData>
        </a:graphic>
      </p:graphicFrame>
      <p:sp>
        <p:nvSpPr>
          <p:cNvPr id="58" name="Left Brace 57"/>
          <p:cNvSpPr/>
          <p:nvPr/>
        </p:nvSpPr>
        <p:spPr>
          <a:xfrm>
            <a:off x="6047117" y="997352"/>
            <a:ext cx="71168" cy="4736258"/>
          </a:xfrm>
          <a:prstGeom prst="leftBrace">
            <a:avLst/>
          </a:prstGeom>
          <a:noFill/>
          <a:ln w="31750" cap="flat" cmpd="sng" algn="ctr">
            <a:solidFill>
              <a:srgbClr val="FF0000"/>
            </a:solidFill>
            <a:prstDash val="solid"/>
          </a:ln>
          <a:effectLst/>
        </p:spPr>
        <p:txBody>
          <a:bodyPr rtlCol="0" anchor="ctr"/>
          <a:lstStyle/>
          <a:p>
            <a:pPr algn="ctr" defTabSz="685800"/>
            <a:endParaRPr lang="en-US" sz="1350" kern="0">
              <a:solidFill>
                <a:prstClr val="black"/>
              </a:solidFill>
              <a:latin typeface="Calibri"/>
              <a:ea typeface="+mn-ea"/>
            </a:endParaRPr>
          </a:p>
        </p:txBody>
      </p:sp>
      <p:sp>
        <p:nvSpPr>
          <p:cNvPr id="59" name="TextBox 58"/>
          <p:cNvSpPr txBox="1"/>
          <p:nvPr/>
        </p:nvSpPr>
        <p:spPr>
          <a:xfrm>
            <a:off x="1285952" y="4282217"/>
            <a:ext cx="4699033" cy="1177245"/>
          </a:xfrm>
          <a:prstGeom prst="rect">
            <a:avLst/>
          </a:prstGeom>
          <a:noFill/>
          <a:ln>
            <a:solidFill>
              <a:sysClr val="windowText" lastClr="000000"/>
            </a:solidFill>
          </a:ln>
        </p:spPr>
        <p:txBody>
          <a:bodyPr wrap="square" rtlCol="0">
            <a:spAutoFit/>
          </a:bodyPr>
          <a:lstStyle/>
          <a:p>
            <a:pPr marL="214313" indent="-214313" defTabSz="685800">
              <a:buFont typeface="Arial" panose="020B0604020202020204" pitchFamily="34" charset="0"/>
              <a:buChar char="•"/>
            </a:pPr>
            <a:r>
              <a:rPr lang="en-US" sz="1200" b="1" kern="0" dirty="0">
                <a:solidFill>
                  <a:prstClr val="black"/>
                </a:solidFill>
              </a:rPr>
              <a:t>UN-GGIM adopted the GGRF – that is, </a:t>
            </a:r>
            <a:r>
              <a:rPr lang="en-US" sz="1200" b="1" u="sng" kern="0" dirty="0">
                <a:solidFill>
                  <a:prstClr val="black"/>
                </a:solidFill>
              </a:rPr>
              <a:t>all</a:t>
            </a:r>
            <a:r>
              <a:rPr lang="en-US" sz="1200" b="1" kern="0" dirty="0">
                <a:solidFill>
                  <a:prstClr val="black"/>
                </a:solidFill>
              </a:rPr>
              <a:t> </a:t>
            </a:r>
            <a:r>
              <a:rPr lang="en-US" sz="1200" b="1" kern="0" dirty="0" smtClean="0">
                <a:solidFill>
                  <a:prstClr val="black"/>
                </a:solidFill>
              </a:rPr>
              <a:t>Nations (including USA) </a:t>
            </a:r>
            <a:r>
              <a:rPr lang="en-US" sz="1200" b="1" kern="0" dirty="0">
                <a:solidFill>
                  <a:prstClr val="black"/>
                </a:solidFill>
              </a:rPr>
              <a:t>have agreed to use a common reference frame based on the ITRS.</a:t>
            </a:r>
          </a:p>
          <a:p>
            <a:pPr marL="214313" indent="-214313" defTabSz="685800">
              <a:buFont typeface="Arial" panose="020B0604020202020204" pitchFamily="34" charset="0"/>
              <a:buChar char="•"/>
            </a:pPr>
            <a:endParaRPr lang="en-US" sz="525" b="1" kern="0" dirty="0">
              <a:solidFill>
                <a:prstClr val="black"/>
              </a:solidFill>
            </a:endParaRPr>
          </a:p>
          <a:p>
            <a:pPr marL="214313" indent="-214313" defTabSz="685800">
              <a:buFont typeface="Arial" panose="020B0604020202020204" pitchFamily="34" charset="0"/>
              <a:buChar char="•"/>
            </a:pPr>
            <a:r>
              <a:rPr lang="en-US" sz="1200" b="1" kern="0" dirty="0">
                <a:solidFill>
                  <a:prstClr val="black"/>
                </a:solidFill>
              </a:rPr>
              <a:t>The UN-</a:t>
            </a:r>
            <a:r>
              <a:rPr lang="en-US" sz="1200" b="1" kern="0" dirty="0" err="1">
                <a:solidFill>
                  <a:prstClr val="black"/>
                </a:solidFill>
              </a:rPr>
              <a:t>SCoG</a:t>
            </a:r>
            <a:r>
              <a:rPr lang="en-US" sz="1200" b="1" kern="0" dirty="0">
                <a:solidFill>
                  <a:prstClr val="black"/>
                </a:solidFill>
              </a:rPr>
              <a:t> is tasked with implementing the GGRF globally.</a:t>
            </a:r>
          </a:p>
          <a:p>
            <a:pPr marL="214313" indent="-214313" defTabSz="685800">
              <a:buFont typeface="Arial" panose="020B0604020202020204" pitchFamily="34" charset="0"/>
              <a:buChar char="•"/>
            </a:pPr>
            <a:endParaRPr lang="en-US" sz="525" b="1" kern="0" dirty="0">
              <a:solidFill>
                <a:prstClr val="black"/>
              </a:solidFill>
            </a:endParaRPr>
          </a:p>
          <a:p>
            <a:pPr marL="214313" indent="-214313" defTabSz="685800">
              <a:buFont typeface="Arial" panose="020B0604020202020204" pitchFamily="34" charset="0"/>
              <a:buChar char="•"/>
            </a:pPr>
            <a:r>
              <a:rPr lang="en-US" sz="1200" b="1" kern="0" dirty="0">
                <a:solidFill>
                  <a:prstClr val="black"/>
                </a:solidFill>
              </a:rPr>
              <a:t>That agreement and the obligation to adopt the GGRF was </a:t>
            </a:r>
          </a:p>
          <a:p>
            <a:pPr defTabSz="685800"/>
            <a:r>
              <a:rPr lang="en-US" sz="1200" b="1" kern="0" dirty="0">
                <a:solidFill>
                  <a:prstClr val="black"/>
                </a:solidFill>
              </a:rPr>
              <a:t>      also passed through to the Regional Committees (RCs).</a:t>
            </a:r>
          </a:p>
        </p:txBody>
      </p:sp>
      <p:sp>
        <p:nvSpPr>
          <p:cNvPr id="60" name="Rectangle 59"/>
          <p:cNvSpPr/>
          <p:nvPr/>
        </p:nvSpPr>
        <p:spPr>
          <a:xfrm>
            <a:off x="1285433" y="3746170"/>
            <a:ext cx="981763" cy="498955"/>
          </a:xfrm>
          <a:prstGeom prst="rect">
            <a:avLst/>
          </a:prstGeom>
          <a:noFill/>
          <a:ln w="28575" cap="flat" cmpd="sng" algn="ctr">
            <a:solidFill>
              <a:srgbClr val="FF0000"/>
            </a:solidFill>
            <a:prstDash val="solid"/>
          </a:ln>
          <a:effectLst/>
        </p:spPr>
        <p:txBody>
          <a:bodyPr rtlCol="0" anchor="ctr"/>
          <a:lstStyle/>
          <a:p>
            <a:pPr algn="ctr" defTabSz="685800"/>
            <a:endParaRPr lang="en-US" sz="1350" kern="0">
              <a:solidFill>
                <a:prstClr val="white"/>
              </a:solidFill>
              <a:latin typeface="Calibri"/>
              <a:ea typeface="+mn-ea"/>
            </a:endParaRPr>
          </a:p>
        </p:txBody>
      </p:sp>
      <p:sp>
        <p:nvSpPr>
          <p:cNvPr id="61" name="Rectangle 60"/>
          <p:cNvSpPr/>
          <p:nvPr/>
        </p:nvSpPr>
        <p:spPr>
          <a:xfrm>
            <a:off x="2269561" y="3742232"/>
            <a:ext cx="920723" cy="498955"/>
          </a:xfrm>
          <a:prstGeom prst="rect">
            <a:avLst/>
          </a:prstGeom>
          <a:noFill/>
          <a:ln w="28575" cap="flat" cmpd="sng" algn="ctr">
            <a:solidFill>
              <a:srgbClr val="FF0000"/>
            </a:solidFill>
            <a:prstDash val="solid"/>
          </a:ln>
          <a:effectLst/>
        </p:spPr>
        <p:txBody>
          <a:bodyPr rtlCol="0" anchor="ctr"/>
          <a:lstStyle/>
          <a:p>
            <a:pPr algn="ctr" defTabSz="685800"/>
            <a:endParaRPr lang="en-US" sz="1350" kern="0">
              <a:solidFill>
                <a:prstClr val="white"/>
              </a:solidFill>
              <a:latin typeface="Calibri"/>
              <a:ea typeface="+mn-ea"/>
            </a:endParaRPr>
          </a:p>
        </p:txBody>
      </p:sp>
      <p:sp>
        <p:nvSpPr>
          <p:cNvPr id="62" name="Rectangle 61"/>
          <p:cNvSpPr/>
          <p:nvPr/>
        </p:nvSpPr>
        <p:spPr>
          <a:xfrm>
            <a:off x="3192649" y="3746174"/>
            <a:ext cx="975904" cy="498955"/>
          </a:xfrm>
          <a:prstGeom prst="rect">
            <a:avLst/>
          </a:prstGeom>
          <a:noFill/>
          <a:ln w="28575" cap="flat" cmpd="sng" algn="ctr">
            <a:solidFill>
              <a:srgbClr val="FF0000"/>
            </a:solidFill>
            <a:prstDash val="solid"/>
          </a:ln>
          <a:effectLst/>
        </p:spPr>
        <p:txBody>
          <a:bodyPr rtlCol="0" anchor="ctr"/>
          <a:lstStyle/>
          <a:p>
            <a:pPr algn="ctr" defTabSz="685800"/>
            <a:endParaRPr lang="en-US" sz="1350" kern="0">
              <a:solidFill>
                <a:prstClr val="white"/>
              </a:solidFill>
              <a:latin typeface="Calibri"/>
              <a:ea typeface="+mn-ea"/>
            </a:endParaRPr>
          </a:p>
        </p:txBody>
      </p:sp>
      <p:sp>
        <p:nvSpPr>
          <p:cNvPr id="63" name="Rectangle 62"/>
          <p:cNvSpPr/>
          <p:nvPr/>
        </p:nvSpPr>
        <p:spPr>
          <a:xfrm>
            <a:off x="4189925" y="3742236"/>
            <a:ext cx="894455" cy="498955"/>
          </a:xfrm>
          <a:prstGeom prst="rect">
            <a:avLst/>
          </a:prstGeom>
          <a:noFill/>
          <a:ln w="28575" cap="flat" cmpd="sng" algn="ctr">
            <a:solidFill>
              <a:srgbClr val="FF0000"/>
            </a:solidFill>
            <a:prstDash val="solid"/>
          </a:ln>
          <a:effectLst/>
        </p:spPr>
        <p:txBody>
          <a:bodyPr rtlCol="0" anchor="ctr"/>
          <a:lstStyle/>
          <a:p>
            <a:pPr algn="ctr" defTabSz="685800"/>
            <a:endParaRPr lang="en-US" sz="1350" kern="0">
              <a:solidFill>
                <a:prstClr val="white"/>
              </a:solidFill>
              <a:latin typeface="Calibri"/>
              <a:ea typeface="+mn-ea"/>
            </a:endParaRPr>
          </a:p>
        </p:txBody>
      </p:sp>
      <p:sp>
        <p:nvSpPr>
          <p:cNvPr id="64" name="Rectangle 63"/>
          <p:cNvSpPr/>
          <p:nvPr/>
        </p:nvSpPr>
        <p:spPr>
          <a:xfrm>
            <a:off x="5113013" y="3746181"/>
            <a:ext cx="850290" cy="498955"/>
          </a:xfrm>
          <a:prstGeom prst="rect">
            <a:avLst/>
          </a:prstGeom>
          <a:noFill/>
          <a:ln w="28575" cap="flat" cmpd="sng" algn="ctr">
            <a:solidFill>
              <a:srgbClr val="FF0000"/>
            </a:solidFill>
            <a:prstDash val="solid"/>
          </a:ln>
          <a:effectLst/>
        </p:spPr>
        <p:txBody>
          <a:bodyPr rtlCol="0" anchor="ctr"/>
          <a:lstStyle/>
          <a:p>
            <a:pPr algn="ctr" defTabSz="685800"/>
            <a:endParaRPr lang="en-US" sz="1350" kern="0">
              <a:solidFill>
                <a:prstClr val="white"/>
              </a:solidFill>
              <a:latin typeface="Calibri"/>
              <a:ea typeface="+mn-ea"/>
            </a:endParaRPr>
          </a:p>
        </p:txBody>
      </p:sp>
      <p:cxnSp>
        <p:nvCxnSpPr>
          <p:cNvPr id="65" name="Straight Arrow Connector 64"/>
          <p:cNvCxnSpPr/>
          <p:nvPr/>
        </p:nvCxnSpPr>
        <p:spPr>
          <a:xfrm flipV="1">
            <a:off x="1872937" y="978397"/>
            <a:ext cx="4322987" cy="2755959"/>
          </a:xfrm>
          <a:prstGeom prst="straightConnector1">
            <a:avLst/>
          </a:prstGeom>
          <a:noFill/>
          <a:ln w="28575" cap="flat" cmpd="sng" algn="ctr">
            <a:solidFill>
              <a:srgbClr val="FF0000"/>
            </a:solidFill>
            <a:prstDash val="solid"/>
            <a:tailEnd type="triangle"/>
          </a:ln>
          <a:effectLst/>
        </p:spPr>
      </p:cxnSp>
      <p:cxnSp>
        <p:nvCxnSpPr>
          <p:cNvPr id="66" name="Straight Arrow Connector 65"/>
          <p:cNvCxnSpPr>
            <a:stCxn id="61" idx="0"/>
          </p:cNvCxnSpPr>
          <p:nvPr/>
        </p:nvCxnSpPr>
        <p:spPr>
          <a:xfrm flipV="1">
            <a:off x="2729922" y="1056911"/>
            <a:ext cx="3388883" cy="2685321"/>
          </a:xfrm>
          <a:prstGeom prst="straightConnector1">
            <a:avLst/>
          </a:prstGeom>
          <a:noFill/>
          <a:ln w="28575" cap="flat" cmpd="sng" algn="ctr">
            <a:solidFill>
              <a:srgbClr val="FF0000"/>
            </a:solidFill>
            <a:prstDash val="solid"/>
            <a:tailEnd type="triangle"/>
          </a:ln>
          <a:effectLst/>
        </p:spPr>
      </p:cxnSp>
      <p:cxnSp>
        <p:nvCxnSpPr>
          <p:cNvPr id="67" name="Straight Arrow Connector 66"/>
          <p:cNvCxnSpPr/>
          <p:nvPr/>
        </p:nvCxnSpPr>
        <p:spPr>
          <a:xfrm flipV="1">
            <a:off x="3741147" y="1146553"/>
            <a:ext cx="2454777" cy="2587802"/>
          </a:xfrm>
          <a:prstGeom prst="straightConnector1">
            <a:avLst/>
          </a:prstGeom>
          <a:noFill/>
          <a:ln w="28575" cap="flat" cmpd="sng" algn="ctr">
            <a:solidFill>
              <a:srgbClr val="FF0000"/>
            </a:solidFill>
            <a:prstDash val="solid"/>
            <a:tailEnd type="triangle"/>
          </a:ln>
          <a:effectLst/>
        </p:spPr>
      </p:cxnSp>
      <p:cxnSp>
        <p:nvCxnSpPr>
          <p:cNvPr id="68" name="Straight Arrow Connector 67"/>
          <p:cNvCxnSpPr/>
          <p:nvPr/>
        </p:nvCxnSpPr>
        <p:spPr>
          <a:xfrm flipV="1">
            <a:off x="4673285" y="1220769"/>
            <a:ext cx="1522639" cy="2513586"/>
          </a:xfrm>
          <a:prstGeom prst="straightConnector1">
            <a:avLst/>
          </a:prstGeom>
          <a:noFill/>
          <a:ln w="28575" cap="flat" cmpd="sng" algn="ctr">
            <a:solidFill>
              <a:srgbClr val="FF0000"/>
            </a:solidFill>
            <a:prstDash val="solid"/>
            <a:tailEnd type="triangle"/>
          </a:ln>
          <a:effectLst/>
        </p:spPr>
      </p:cxnSp>
      <p:cxnSp>
        <p:nvCxnSpPr>
          <p:cNvPr id="69" name="Straight Arrow Connector 68"/>
          <p:cNvCxnSpPr>
            <a:stCxn id="64" idx="0"/>
          </p:cNvCxnSpPr>
          <p:nvPr/>
        </p:nvCxnSpPr>
        <p:spPr>
          <a:xfrm flipV="1">
            <a:off x="5538159" y="1356880"/>
            <a:ext cx="657765" cy="2389300"/>
          </a:xfrm>
          <a:prstGeom prst="straightConnector1">
            <a:avLst/>
          </a:prstGeom>
          <a:noFill/>
          <a:ln w="28575" cap="flat" cmpd="sng" algn="ctr">
            <a:solidFill>
              <a:srgbClr val="FF0000"/>
            </a:solidFill>
            <a:prstDash val="solid"/>
            <a:tailEnd type="triangle"/>
          </a:ln>
          <a:effectLst/>
        </p:spPr>
      </p:cxnSp>
      <p:sp>
        <p:nvSpPr>
          <p:cNvPr id="70" name="TextBox 69"/>
          <p:cNvSpPr txBox="1"/>
          <p:nvPr/>
        </p:nvSpPr>
        <p:spPr>
          <a:xfrm>
            <a:off x="5224277" y="857250"/>
            <a:ext cx="2759228" cy="2192908"/>
          </a:xfrm>
          <a:prstGeom prst="rect">
            <a:avLst/>
          </a:prstGeom>
          <a:solidFill>
            <a:sysClr val="window" lastClr="FFFFFF"/>
          </a:solidFill>
          <a:ln>
            <a:solidFill>
              <a:srgbClr val="FF0000"/>
            </a:solidFill>
          </a:ln>
        </p:spPr>
        <p:txBody>
          <a:bodyPr wrap="square" rtlCol="0">
            <a:spAutoFit/>
          </a:bodyPr>
          <a:lstStyle/>
          <a:p>
            <a:pPr defTabSz="685800"/>
            <a:r>
              <a:rPr lang="en-US" sz="1050" kern="0" dirty="0">
                <a:solidFill>
                  <a:prstClr val="black"/>
                </a:solidFill>
              </a:rPr>
              <a:t>Argentina: Diego Pinon </a:t>
            </a:r>
          </a:p>
          <a:p>
            <a:pPr defTabSz="685800"/>
            <a:r>
              <a:rPr lang="en-US" sz="1050" kern="0" dirty="0">
                <a:solidFill>
                  <a:prstClr val="black"/>
                </a:solidFill>
              </a:rPr>
              <a:t/>
            </a:r>
            <a:br>
              <a:rPr lang="en-US" sz="1050" kern="0" dirty="0">
                <a:solidFill>
                  <a:prstClr val="black"/>
                </a:solidFill>
              </a:rPr>
            </a:br>
            <a:r>
              <a:rPr lang="en-US" sz="1050" kern="0" dirty="0">
                <a:solidFill>
                  <a:prstClr val="black"/>
                </a:solidFill>
              </a:rPr>
              <a:t>Canada: Calvin </a:t>
            </a:r>
            <a:r>
              <a:rPr lang="en-US" sz="1050" kern="0" dirty="0" err="1">
                <a:solidFill>
                  <a:prstClr val="black"/>
                </a:solidFill>
              </a:rPr>
              <a:t>Klatt</a:t>
            </a:r>
            <a:endParaRPr lang="en-US" sz="1050" kern="0" dirty="0">
              <a:solidFill>
                <a:prstClr val="black"/>
              </a:solidFill>
            </a:endParaRPr>
          </a:p>
          <a:p>
            <a:pPr defTabSz="685800"/>
            <a:endParaRPr lang="en-US" sz="1050" kern="0" dirty="0">
              <a:solidFill>
                <a:prstClr val="black"/>
              </a:solidFill>
            </a:endParaRPr>
          </a:p>
          <a:p>
            <a:pPr defTabSz="685800"/>
            <a:r>
              <a:rPr lang="en-US" sz="1050" kern="0" dirty="0">
                <a:solidFill>
                  <a:prstClr val="black"/>
                </a:solidFill>
              </a:rPr>
              <a:t>Costa Rica: Álvaro </a:t>
            </a:r>
            <a:r>
              <a:rPr lang="en-US" sz="1050" kern="0" dirty="0" err="1">
                <a:solidFill>
                  <a:prstClr val="black"/>
                </a:solidFill>
              </a:rPr>
              <a:t>Álvarez</a:t>
            </a:r>
            <a:r>
              <a:rPr lang="en-US" sz="1050" kern="0" dirty="0">
                <a:solidFill>
                  <a:prstClr val="black"/>
                </a:solidFill>
              </a:rPr>
              <a:t/>
            </a:r>
            <a:br>
              <a:rPr lang="en-US" sz="1050" kern="0" dirty="0">
                <a:solidFill>
                  <a:prstClr val="black"/>
                </a:solidFill>
              </a:rPr>
            </a:br>
            <a:endParaRPr lang="en-US" sz="1050" kern="0" dirty="0">
              <a:solidFill>
                <a:prstClr val="black"/>
              </a:solidFill>
            </a:endParaRPr>
          </a:p>
          <a:p>
            <a:pPr defTabSz="685800"/>
            <a:r>
              <a:rPr lang="en-US" sz="1050" kern="0" dirty="0">
                <a:solidFill>
                  <a:prstClr val="black"/>
                </a:solidFill>
              </a:rPr>
              <a:t>Jamaica: Nolan Aikens</a:t>
            </a:r>
          </a:p>
          <a:p>
            <a:pPr defTabSz="685800"/>
            <a:endParaRPr lang="en-US" sz="1050" kern="0" dirty="0">
              <a:solidFill>
                <a:prstClr val="black"/>
              </a:solidFill>
            </a:endParaRPr>
          </a:p>
          <a:p>
            <a:pPr defTabSz="685800"/>
            <a:r>
              <a:rPr lang="en-US" sz="1050" kern="0" dirty="0">
                <a:solidFill>
                  <a:prstClr val="black"/>
                </a:solidFill>
              </a:rPr>
              <a:t>Mexico: Francisco Parra</a:t>
            </a:r>
            <a:br>
              <a:rPr lang="en-US" sz="1050" kern="0" dirty="0">
                <a:solidFill>
                  <a:prstClr val="black"/>
                </a:solidFill>
              </a:rPr>
            </a:br>
            <a:r>
              <a:rPr lang="en-US" sz="1050" kern="0" dirty="0">
                <a:solidFill>
                  <a:prstClr val="black"/>
                </a:solidFill>
              </a:rPr>
              <a:t/>
            </a:r>
            <a:br>
              <a:rPr lang="en-US" sz="1050" kern="0" dirty="0">
                <a:solidFill>
                  <a:prstClr val="black"/>
                </a:solidFill>
              </a:rPr>
            </a:br>
            <a:r>
              <a:rPr lang="en-US" sz="1050" kern="0" dirty="0">
                <a:solidFill>
                  <a:prstClr val="black"/>
                </a:solidFill>
              </a:rPr>
              <a:t>United States: Daniel Roman </a:t>
            </a:r>
            <a:br>
              <a:rPr lang="en-US" sz="1050" kern="0" dirty="0">
                <a:solidFill>
                  <a:prstClr val="black"/>
                </a:solidFill>
              </a:rPr>
            </a:br>
            <a:r>
              <a:rPr lang="en-US" sz="1050" kern="0" dirty="0">
                <a:solidFill>
                  <a:prstClr val="black"/>
                </a:solidFill>
              </a:rPr>
              <a:t/>
            </a:r>
            <a:br>
              <a:rPr lang="en-US" sz="1050" kern="0" dirty="0">
                <a:solidFill>
                  <a:prstClr val="black"/>
                </a:solidFill>
              </a:rPr>
            </a:br>
            <a:r>
              <a:rPr lang="en-US" sz="1050" kern="0" dirty="0">
                <a:solidFill>
                  <a:prstClr val="black"/>
                </a:solidFill>
              </a:rPr>
              <a:t>Uruguay: Gustavo </a:t>
            </a:r>
            <a:r>
              <a:rPr lang="en-US" sz="1050" kern="0" dirty="0" err="1">
                <a:solidFill>
                  <a:prstClr val="black"/>
                </a:solidFill>
              </a:rPr>
              <a:t>Fabián</a:t>
            </a:r>
            <a:r>
              <a:rPr lang="en-US" sz="1050" kern="0" dirty="0">
                <a:solidFill>
                  <a:prstClr val="black"/>
                </a:solidFill>
              </a:rPr>
              <a:t> </a:t>
            </a:r>
            <a:r>
              <a:rPr lang="en-US" sz="1050" kern="0" dirty="0" err="1">
                <a:solidFill>
                  <a:prstClr val="black"/>
                </a:solidFill>
              </a:rPr>
              <a:t>Caubarrere</a:t>
            </a:r>
            <a:r>
              <a:rPr lang="en-US" sz="1050" kern="0" dirty="0">
                <a:solidFill>
                  <a:prstClr val="black"/>
                </a:solidFill>
              </a:rPr>
              <a:t> </a:t>
            </a:r>
            <a:r>
              <a:rPr lang="en-US" sz="1050" kern="0" dirty="0" err="1">
                <a:solidFill>
                  <a:prstClr val="black"/>
                </a:solidFill>
              </a:rPr>
              <a:t>Diab</a:t>
            </a:r>
            <a:r>
              <a:rPr lang="en-US" sz="1050" kern="0" dirty="0">
                <a:solidFill>
                  <a:prstClr val="black"/>
                </a:solidFill>
              </a:rPr>
              <a:t> </a:t>
            </a:r>
          </a:p>
        </p:txBody>
      </p:sp>
      <p:cxnSp>
        <p:nvCxnSpPr>
          <p:cNvPr id="71" name="Straight Connector 70"/>
          <p:cNvCxnSpPr/>
          <p:nvPr/>
        </p:nvCxnSpPr>
        <p:spPr>
          <a:xfrm>
            <a:off x="2346679" y="1760986"/>
            <a:ext cx="0" cy="155769"/>
          </a:xfrm>
          <a:prstGeom prst="line">
            <a:avLst/>
          </a:prstGeom>
          <a:noFill/>
          <a:ln w="76200" cap="flat" cmpd="sng" algn="ctr">
            <a:solidFill>
              <a:srgbClr val="4F81BD">
                <a:shade val="95000"/>
                <a:satMod val="105000"/>
              </a:srgbClr>
            </a:solidFill>
            <a:prstDash val="solid"/>
          </a:ln>
          <a:effectLst/>
        </p:spPr>
      </p:cxnSp>
      <p:cxnSp>
        <p:nvCxnSpPr>
          <p:cNvPr id="72" name="Straight Connector 71"/>
          <p:cNvCxnSpPr/>
          <p:nvPr/>
        </p:nvCxnSpPr>
        <p:spPr>
          <a:xfrm>
            <a:off x="2346679" y="2453398"/>
            <a:ext cx="0" cy="212217"/>
          </a:xfrm>
          <a:prstGeom prst="line">
            <a:avLst/>
          </a:prstGeom>
          <a:noFill/>
          <a:ln w="76200" cap="flat" cmpd="sng" algn="ctr">
            <a:solidFill>
              <a:srgbClr val="4F81BD">
                <a:shade val="95000"/>
                <a:satMod val="105000"/>
              </a:srgbClr>
            </a:solidFill>
            <a:prstDash val="solid"/>
          </a:ln>
          <a:effectLst/>
        </p:spPr>
      </p:cxnSp>
      <p:cxnSp>
        <p:nvCxnSpPr>
          <p:cNvPr id="73" name="Straight Connector 72"/>
          <p:cNvCxnSpPr/>
          <p:nvPr/>
        </p:nvCxnSpPr>
        <p:spPr>
          <a:xfrm>
            <a:off x="2346680" y="2957893"/>
            <a:ext cx="3945" cy="192504"/>
          </a:xfrm>
          <a:prstGeom prst="line">
            <a:avLst/>
          </a:prstGeom>
          <a:noFill/>
          <a:ln w="76200" cap="flat" cmpd="sng" algn="ctr">
            <a:solidFill>
              <a:srgbClr val="4F81BD">
                <a:shade val="95000"/>
                <a:satMod val="105000"/>
              </a:srgbClr>
            </a:solidFill>
            <a:prstDash val="solid"/>
          </a:ln>
          <a:effectLst/>
        </p:spPr>
      </p:cxnSp>
      <p:sp>
        <p:nvSpPr>
          <p:cNvPr id="2" name="Date Placeholder 1"/>
          <p:cNvSpPr>
            <a:spLocks noGrp="1"/>
          </p:cNvSpPr>
          <p:nvPr>
            <p:ph type="dt" sz="half" idx="10"/>
          </p:nvPr>
        </p:nvSpPr>
        <p:spPr/>
        <p:txBody>
          <a:bodyPr/>
          <a:lstStyle/>
          <a:p>
            <a:r>
              <a:rPr lang="en-US" altLang="en-US" smtClean="0"/>
              <a:t>1/15/2021</a:t>
            </a:r>
            <a:endParaRPr lang="en-US" altLang="en-US"/>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4" name="Slide Number Placeholder 3"/>
          <p:cNvSpPr>
            <a:spLocks noGrp="1"/>
          </p:cNvSpPr>
          <p:nvPr>
            <p:ph type="sldNum" sz="quarter" idx="12"/>
          </p:nvPr>
        </p:nvSpPr>
        <p:spPr/>
        <p:txBody>
          <a:bodyPr/>
          <a:lstStyle/>
          <a:p>
            <a:fld id="{84C1C367-1155-47A8-B187-ABB1E4FCD3DE}" type="slidenum">
              <a:rPr lang="en-US" altLang="en-US" smtClean="0"/>
              <a:pPr/>
              <a:t>35</a:t>
            </a:fld>
            <a:endParaRPr lang="en-US" altLang="en-US"/>
          </a:p>
        </p:txBody>
      </p:sp>
    </p:spTree>
    <p:extLst>
      <p:ext uri="{BB962C8B-B14F-4D97-AF65-F5344CB8AC3E}">
        <p14:creationId xmlns:p14="http://schemas.microsoft.com/office/powerpoint/2010/main" val="203363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6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6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6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7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a:t>What is the UN Global Geodetic Reference Frame?</a:t>
            </a:r>
          </a:p>
        </p:txBody>
      </p:sp>
      <p:sp>
        <p:nvSpPr>
          <p:cNvPr id="3" name="Content Placeholder 2"/>
          <p:cNvSpPr>
            <a:spLocks noGrp="1"/>
          </p:cNvSpPr>
          <p:nvPr>
            <p:ph idx="1"/>
          </p:nvPr>
        </p:nvSpPr>
        <p:spPr/>
        <p:txBody>
          <a:bodyPr/>
          <a:lstStyle/>
          <a:p>
            <a:r>
              <a:rPr lang="en-US" dirty="0" smtClean="0"/>
              <a:t>Conceptually</a:t>
            </a:r>
            <a:r>
              <a:rPr lang="en-US" dirty="0"/>
              <a:t>, the GGRF encompasses all aspects of the a modernized reference frame </a:t>
            </a:r>
            <a:r>
              <a:rPr lang="en-US" dirty="0" smtClean="0"/>
              <a:t>including:</a:t>
            </a:r>
            <a:endParaRPr lang="en-US" dirty="0"/>
          </a:p>
          <a:p>
            <a:pPr marL="657225" lvl="1" indent="-257175"/>
            <a:r>
              <a:rPr lang="en-US" dirty="0"/>
              <a:t>Geodetic infrastructure (GI</a:t>
            </a:r>
            <a:r>
              <a:rPr lang="en-US" dirty="0" smtClean="0"/>
              <a:t>)</a:t>
            </a:r>
            <a:endParaRPr lang="en-US" dirty="0"/>
          </a:p>
          <a:p>
            <a:pPr marL="657225" lvl="1" indent="-257175"/>
            <a:r>
              <a:rPr lang="en-US" dirty="0"/>
              <a:t>Education Training and Capacity Building (ETCB)</a:t>
            </a:r>
          </a:p>
          <a:p>
            <a:pPr marL="657225" lvl="1" indent="-257175"/>
            <a:r>
              <a:rPr lang="en-US" dirty="0"/>
              <a:t>Governance (GOV)</a:t>
            </a:r>
          </a:p>
          <a:p>
            <a:pPr marL="657225" lvl="1" indent="-257175"/>
            <a:r>
              <a:rPr lang="en-US" dirty="0"/>
              <a:t>Outreach and Communication (OC)</a:t>
            </a:r>
          </a:p>
          <a:p>
            <a:pPr marL="657225" lvl="1" indent="-257175"/>
            <a:r>
              <a:rPr lang="en-US" dirty="0"/>
              <a:t>Policies Standards and Conventions (PSC</a:t>
            </a:r>
            <a:r>
              <a:rPr lang="en-US" dirty="0" smtClean="0"/>
              <a:t>)</a:t>
            </a:r>
            <a:endParaRPr lang="en-US"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36</a:t>
            </a:fld>
            <a:endParaRPr lang="en-US" altLang="en-US"/>
          </a:p>
        </p:txBody>
      </p:sp>
    </p:spTree>
    <p:extLst>
      <p:ext uri="{BB962C8B-B14F-4D97-AF65-F5344CB8AC3E}">
        <p14:creationId xmlns:p14="http://schemas.microsoft.com/office/powerpoint/2010/main" val="27884671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a:t>What is the UN Global Geodetic Reference Frame?</a:t>
            </a:r>
          </a:p>
        </p:txBody>
      </p:sp>
      <p:sp>
        <p:nvSpPr>
          <p:cNvPr id="3" name="Content Placeholder 2"/>
          <p:cNvSpPr>
            <a:spLocks noGrp="1"/>
          </p:cNvSpPr>
          <p:nvPr>
            <p:ph idx="1"/>
          </p:nvPr>
        </p:nvSpPr>
        <p:spPr>
          <a:xfrm>
            <a:off x="457200" y="1600200"/>
            <a:ext cx="8229600" cy="5067300"/>
          </a:xfrm>
        </p:spPr>
        <p:txBody>
          <a:bodyPr/>
          <a:lstStyle/>
          <a:p>
            <a:pPr marL="257175" indent="-257175"/>
            <a:r>
              <a:rPr lang="en-US" dirty="0"/>
              <a:t>Includes both International Terrestrial Reference System (</a:t>
            </a:r>
            <a:r>
              <a:rPr lang="en-US" b="1" dirty="0"/>
              <a:t>ITRS</a:t>
            </a:r>
            <a:r>
              <a:rPr lang="en-US" dirty="0"/>
              <a:t>) and the International Height Reference System (</a:t>
            </a:r>
            <a:r>
              <a:rPr lang="en-US" b="1" dirty="0"/>
              <a:t>IHRS</a:t>
            </a:r>
            <a:r>
              <a:rPr lang="en-US" dirty="0" smtClean="0"/>
              <a:t>).</a:t>
            </a:r>
          </a:p>
          <a:p>
            <a:pPr marL="657225" lvl="1" indent="-257175"/>
            <a:r>
              <a:rPr lang="en-US" dirty="0" smtClean="0"/>
              <a:t>The ITRS focuses on a framework for GNSS applications in an ellipsoidal framework.</a:t>
            </a:r>
          </a:p>
          <a:p>
            <a:pPr lvl="1" indent="-257175"/>
            <a:r>
              <a:rPr lang="en-US" dirty="0" smtClean="0"/>
              <a:t>The </a:t>
            </a:r>
            <a:r>
              <a:rPr lang="en-US" dirty="0"/>
              <a:t>IHRS focuses on a framework for physical heights (i.e., </a:t>
            </a:r>
            <a:r>
              <a:rPr lang="en-US" dirty="0" smtClean="0"/>
              <a:t>leveling).</a:t>
            </a:r>
          </a:p>
          <a:p>
            <a:pPr lvl="1" indent="-257175"/>
            <a:r>
              <a:rPr lang="en-US" dirty="0" smtClean="0"/>
              <a:t>Both </a:t>
            </a:r>
            <a:r>
              <a:rPr lang="en-US" dirty="0"/>
              <a:t>are determined and maintained by the International Association of Geodesy (IAG).</a:t>
            </a:r>
          </a:p>
          <a:p>
            <a:pPr lvl="1" indent="-257175"/>
            <a:endParaRPr lang="en-US" sz="2400" dirty="0" smtClean="0"/>
          </a:p>
          <a:p>
            <a:endParaRPr lang="en-US"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37</a:t>
            </a:fld>
            <a:endParaRPr lang="en-US" altLang="en-US"/>
          </a:p>
        </p:txBody>
      </p:sp>
    </p:spTree>
    <p:extLst>
      <p:ext uri="{BB962C8B-B14F-4D97-AF65-F5344CB8AC3E}">
        <p14:creationId xmlns:p14="http://schemas.microsoft.com/office/powerpoint/2010/main" val="287020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Terrestrial reference frames</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402729D8-1644-4D0C-9B5E-42A347FE2C29}" type="slidenum">
              <a:rPr lang="en-US" altLang="en-US" smtClean="0"/>
              <a:pPr/>
              <a:t>38</a:t>
            </a:fld>
            <a:endParaRPr lang="en-US" altLang="en-US"/>
          </a:p>
        </p:txBody>
      </p:sp>
    </p:spTree>
    <p:extLst>
      <p:ext uri="{BB962C8B-B14F-4D97-AF65-F5344CB8AC3E}">
        <p14:creationId xmlns:p14="http://schemas.microsoft.com/office/powerpoint/2010/main" val="8310347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197134" y="1767079"/>
            <a:ext cx="3366462" cy="5344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charset="0"/>
                <a:cs typeface="Times New Roman" charset="0"/>
              </a:rPr>
              <a:t>Reference system:</a:t>
            </a:r>
          </a:p>
        </p:txBody>
      </p:sp>
      <p:sp>
        <p:nvSpPr>
          <p:cNvPr id="2" name="TextBox 1">
            <a:extLst>
              <a:ext uri="{FF2B5EF4-FFF2-40B4-BE49-F238E27FC236}">
                <a16:creationId xmlns:a16="http://schemas.microsoft.com/office/drawing/2014/main" id="{54F5483D-9608-D148-A4E9-72CFCB85CF81}"/>
              </a:ext>
            </a:extLst>
          </p:cNvPr>
          <p:cNvSpPr txBox="1"/>
          <p:nvPr/>
        </p:nvSpPr>
        <p:spPr>
          <a:xfrm>
            <a:off x="944310" y="2301490"/>
            <a:ext cx="5238572"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 set of prescriptions and conventions together with the modeling required to define at any time a triad of coordinate axes</a:t>
            </a:r>
            <a:r>
              <a:rPr lang="en-US" sz="2000" baseline="30000" dirty="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F1B5919-A217-BF4A-ACC0-A20EDA34E6F3}"/>
              </a:ext>
            </a:extLst>
          </p:cNvPr>
          <p:cNvSpPr txBox="1">
            <a:spLocks/>
          </p:cNvSpPr>
          <p:nvPr/>
        </p:nvSpPr>
        <p:spPr>
          <a:xfrm>
            <a:off x="197134" y="3317152"/>
            <a:ext cx="3366462" cy="5344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charset="0"/>
                <a:cs typeface="Times New Roman" charset="0"/>
              </a:rPr>
              <a:t>Reference frame:</a:t>
            </a:r>
          </a:p>
        </p:txBody>
      </p:sp>
      <p:sp>
        <p:nvSpPr>
          <p:cNvPr id="5" name="TextBox 4">
            <a:extLst>
              <a:ext uri="{FF2B5EF4-FFF2-40B4-BE49-F238E27FC236}">
                <a16:creationId xmlns:a16="http://schemas.microsoft.com/office/drawing/2014/main" id="{992DF09C-AD15-B848-83CF-720764D7F918}"/>
              </a:ext>
            </a:extLst>
          </p:cNvPr>
          <p:cNvSpPr txBox="1"/>
          <p:nvPr/>
        </p:nvSpPr>
        <p:spPr>
          <a:xfrm>
            <a:off x="944310" y="3851563"/>
            <a:ext cx="5238572"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Realizes the system by means of coordinates of definite points that are accessible directly by occupation or observation</a:t>
            </a:r>
            <a:r>
              <a:rPr lang="en-US" sz="2000" baseline="30000" dirty="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6FEE429-345B-C143-8CC6-45F7884C12DD}"/>
              </a:ext>
            </a:extLst>
          </p:cNvPr>
          <p:cNvSpPr txBox="1"/>
          <p:nvPr/>
        </p:nvSpPr>
        <p:spPr>
          <a:xfrm>
            <a:off x="133795" y="5608715"/>
            <a:ext cx="5905784" cy="307777"/>
          </a:xfrm>
          <a:prstGeom prst="rect">
            <a:avLst/>
          </a:prstGeom>
          <a:noFill/>
        </p:spPr>
        <p:txBody>
          <a:bodyPr wrap="none" rtlCol="0">
            <a:spAutoFit/>
          </a:bodyPr>
          <a:lstStyle/>
          <a:p>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Springer Handbook of Global Navigation Satellite Systems, Ch. 2, p. 34</a:t>
            </a:r>
          </a:p>
        </p:txBody>
      </p:sp>
      <p:sp>
        <p:nvSpPr>
          <p:cNvPr id="7" name="TextBox 6">
            <a:extLst>
              <a:ext uri="{FF2B5EF4-FFF2-40B4-BE49-F238E27FC236}">
                <a16:creationId xmlns:a16="http://schemas.microsoft.com/office/drawing/2014/main" id="{B2923429-4F1D-D54F-9A02-954B6699C3CB}"/>
              </a:ext>
            </a:extLst>
          </p:cNvPr>
          <p:cNvSpPr txBox="1"/>
          <p:nvPr/>
        </p:nvSpPr>
        <p:spPr>
          <a:xfrm>
            <a:off x="6625670" y="3693029"/>
            <a:ext cx="2445734" cy="923330"/>
          </a:xfrm>
          <a:prstGeom prst="rect">
            <a:avLst/>
          </a:prstGeom>
          <a:noFill/>
        </p:spPr>
        <p:txBody>
          <a:bodyPr wrap="none" rtlCol="0">
            <a:spAutoFit/>
          </a:bodyPr>
          <a:lstStyle/>
          <a:p>
            <a:pPr algn="ctr"/>
            <a:r>
              <a:rPr lang="en-US" dirty="0">
                <a:solidFill>
                  <a:srgbClr val="FF0000"/>
                </a:solidFill>
              </a:rPr>
              <a:t>ITRF</a:t>
            </a:r>
          </a:p>
          <a:p>
            <a:pPr algn="ctr"/>
            <a:r>
              <a:rPr lang="en-US" dirty="0">
                <a:solidFill>
                  <a:srgbClr val="FF0000"/>
                </a:solidFill>
              </a:rPr>
              <a:t>I</a:t>
            </a:r>
            <a:r>
              <a:rPr lang="en-US" dirty="0"/>
              <a:t>nternational </a:t>
            </a:r>
            <a:r>
              <a:rPr lang="en-US" dirty="0">
                <a:solidFill>
                  <a:srgbClr val="FF0000"/>
                </a:solidFill>
              </a:rPr>
              <a:t>T</a:t>
            </a:r>
            <a:r>
              <a:rPr lang="en-US" dirty="0"/>
              <a:t>errestrial </a:t>
            </a:r>
          </a:p>
          <a:p>
            <a:pPr algn="ctr"/>
            <a:r>
              <a:rPr lang="en-US" dirty="0">
                <a:solidFill>
                  <a:srgbClr val="FF0000"/>
                </a:solidFill>
              </a:rPr>
              <a:t>R</a:t>
            </a:r>
            <a:r>
              <a:rPr lang="en-US" dirty="0"/>
              <a:t>eference </a:t>
            </a:r>
            <a:r>
              <a:rPr lang="en-US" dirty="0">
                <a:solidFill>
                  <a:srgbClr val="FF0000"/>
                </a:solidFill>
              </a:rPr>
              <a:t>F</a:t>
            </a:r>
            <a:r>
              <a:rPr lang="en-US" dirty="0"/>
              <a:t>rame</a:t>
            </a:r>
          </a:p>
        </p:txBody>
      </p:sp>
      <p:sp>
        <p:nvSpPr>
          <p:cNvPr id="8" name="TextBox 7">
            <a:extLst>
              <a:ext uri="{FF2B5EF4-FFF2-40B4-BE49-F238E27FC236}">
                <a16:creationId xmlns:a16="http://schemas.microsoft.com/office/drawing/2014/main" id="{3FD0BA35-CF06-DC40-A34D-8C166B583D87}"/>
              </a:ext>
            </a:extLst>
          </p:cNvPr>
          <p:cNvSpPr txBox="1"/>
          <p:nvPr/>
        </p:nvSpPr>
        <p:spPr>
          <a:xfrm>
            <a:off x="6625670" y="2198939"/>
            <a:ext cx="2445734" cy="923330"/>
          </a:xfrm>
          <a:prstGeom prst="rect">
            <a:avLst/>
          </a:prstGeom>
          <a:noFill/>
        </p:spPr>
        <p:txBody>
          <a:bodyPr wrap="none" rtlCol="0">
            <a:spAutoFit/>
          </a:bodyPr>
          <a:lstStyle/>
          <a:p>
            <a:pPr algn="ctr"/>
            <a:r>
              <a:rPr lang="en-US" dirty="0">
                <a:solidFill>
                  <a:srgbClr val="FF0000"/>
                </a:solidFill>
              </a:rPr>
              <a:t>ITRS</a:t>
            </a:r>
          </a:p>
          <a:p>
            <a:pPr algn="ctr"/>
            <a:r>
              <a:rPr lang="en-US" dirty="0">
                <a:solidFill>
                  <a:srgbClr val="FF0000"/>
                </a:solidFill>
              </a:rPr>
              <a:t>I</a:t>
            </a:r>
            <a:r>
              <a:rPr lang="en-US" dirty="0"/>
              <a:t>nternational </a:t>
            </a:r>
            <a:r>
              <a:rPr lang="en-US" dirty="0">
                <a:solidFill>
                  <a:srgbClr val="FF0000"/>
                </a:solidFill>
              </a:rPr>
              <a:t>T</a:t>
            </a:r>
            <a:r>
              <a:rPr lang="en-US" dirty="0"/>
              <a:t>errestrial </a:t>
            </a:r>
          </a:p>
          <a:p>
            <a:pPr algn="ctr"/>
            <a:r>
              <a:rPr lang="en-US" dirty="0">
                <a:solidFill>
                  <a:srgbClr val="FF0000"/>
                </a:solidFill>
              </a:rPr>
              <a:t>R</a:t>
            </a:r>
            <a:r>
              <a:rPr lang="en-US" dirty="0"/>
              <a:t>eference </a:t>
            </a:r>
            <a:r>
              <a:rPr lang="en-US" dirty="0">
                <a:solidFill>
                  <a:srgbClr val="FF0000"/>
                </a:solidFill>
              </a:rPr>
              <a:t>S</a:t>
            </a:r>
            <a:r>
              <a:rPr lang="en-US" dirty="0"/>
              <a:t>ystem</a:t>
            </a:r>
          </a:p>
        </p:txBody>
      </p:sp>
    </p:spTree>
    <p:extLst>
      <p:ext uri="{BB962C8B-B14F-4D97-AF65-F5344CB8AC3E}">
        <p14:creationId xmlns:p14="http://schemas.microsoft.com/office/powerpoint/2010/main" val="30775132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5214"/>
            <a:ext cx="7886700" cy="994172"/>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55816"/>
            <a:ext cx="8229600" cy="5014355"/>
          </a:xfrm>
        </p:spPr>
        <p:txBody>
          <a:bodyPr/>
          <a:lstStyle/>
          <a:p>
            <a:r>
              <a:rPr lang="en-US" sz="2800" dirty="0" smtClean="0"/>
              <a:t>Background on coordinate systems</a:t>
            </a:r>
          </a:p>
          <a:p>
            <a:r>
              <a:rPr lang="en-US" sz="2800" dirty="0"/>
              <a:t>International geodetic efforts</a:t>
            </a:r>
          </a:p>
          <a:p>
            <a:r>
              <a:rPr lang="en-US" sz="2800" dirty="0" smtClean="0"/>
              <a:t>Terrestrial </a:t>
            </a:r>
            <a:r>
              <a:rPr lang="en-US" sz="2800" dirty="0"/>
              <a:t>reference frames</a:t>
            </a:r>
          </a:p>
          <a:p>
            <a:r>
              <a:rPr lang="en-US" sz="2800" dirty="0" smtClean="0"/>
              <a:t>Horizontal </a:t>
            </a:r>
            <a:r>
              <a:rPr lang="en-US" sz="2800" dirty="0" err="1" smtClean="0"/>
              <a:t>datums</a:t>
            </a:r>
            <a:r>
              <a:rPr lang="en-US" sz="2800" dirty="0"/>
              <a:t> </a:t>
            </a:r>
            <a:r>
              <a:rPr lang="en-US" sz="2800" dirty="0" smtClean="0"/>
              <a:t>of </a:t>
            </a:r>
            <a:r>
              <a:rPr lang="en-US" sz="2800" dirty="0"/>
              <a:t>the National Spatial Reference System (NSRS)</a:t>
            </a:r>
          </a:p>
          <a:p>
            <a:r>
              <a:rPr lang="en-US" sz="2800" dirty="0" smtClean="0"/>
              <a:t>Geometric reference frames of the Modernized NSRS</a:t>
            </a:r>
          </a:p>
          <a:p>
            <a:r>
              <a:rPr lang="en-US" sz="2800" dirty="0" smtClean="0"/>
              <a:t>Access </a:t>
            </a:r>
            <a:r>
              <a:rPr lang="en-US" sz="2800" dirty="0"/>
              <a:t>to the new frames</a:t>
            </a:r>
          </a:p>
          <a:p>
            <a:r>
              <a:rPr lang="en-US" sz="2800" dirty="0"/>
              <a:t>NSRS Modernization News</a:t>
            </a:r>
          </a:p>
          <a:p>
            <a:pPr lvl="1"/>
            <a:r>
              <a:rPr lang="en-US" dirty="0"/>
              <a:t>New types of coordinates</a:t>
            </a:r>
          </a:p>
          <a:p>
            <a:endParaRPr lang="en-US" dirty="0" smtClean="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dirty="0"/>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4</a:t>
            </a:fld>
            <a:endParaRPr lang="en-US" altLang="en-US"/>
          </a:p>
        </p:txBody>
      </p:sp>
    </p:spTree>
    <p:extLst>
      <p:ext uri="{BB962C8B-B14F-4D97-AF65-F5344CB8AC3E}">
        <p14:creationId xmlns:p14="http://schemas.microsoft.com/office/powerpoint/2010/main" val="18323292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13EAA-82AE-9C44-B4FF-02A88E6CD1DE}"/>
              </a:ext>
            </a:extLst>
          </p:cNvPr>
          <p:cNvSpPr txBox="1"/>
          <p:nvPr/>
        </p:nvSpPr>
        <p:spPr>
          <a:xfrm>
            <a:off x="145277" y="1369998"/>
            <a:ext cx="633718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International Terrestrial Reference System (ITRS)</a:t>
            </a:r>
          </a:p>
        </p:txBody>
      </p:sp>
      <p:pic>
        <p:nvPicPr>
          <p:cNvPr id="4" name="Graphic 3">
            <a:extLst>
              <a:ext uri="{FF2B5EF4-FFF2-40B4-BE49-F238E27FC236}">
                <a16:creationId xmlns:a16="http://schemas.microsoft.com/office/drawing/2014/main" id="{75732EA7-347B-E94F-8380-ADF1D59B2963}"/>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658319" y="2680132"/>
            <a:ext cx="3230019" cy="3220320"/>
          </a:xfrm>
          <a:prstGeom prst="rect">
            <a:avLst/>
          </a:prstGeom>
        </p:spPr>
      </p:pic>
      <p:sp>
        <p:nvSpPr>
          <p:cNvPr id="6" name="TextBox 5">
            <a:extLst>
              <a:ext uri="{FF2B5EF4-FFF2-40B4-BE49-F238E27FC236}">
                <a16:creationId xmlns:a16="http://schemas.microsoft.com/office/drawing/2014/main" id="{460E954E-4BCC-7345-9FC2-1C5FCE39B457}"/>
              </a:ext>
            </a:extLst>
          </p:cNvPr>
          <p:cNvSpPr txBox="1"/>
          <p:nvPr/>
        </p:nvSpPr>
        <p:spPr>
          <a:xfrm>
            <a:off x="4076490" y="2602329"/>
            <a:ext cx="5067510" cy="1754326"/>
          </a:xfrm>
          <a:prstGeom prst="rect">
            <a:avLst/>
          </a:prstGeom>
          <a:noFill/>
        </p:spPr>
        <p:txBody>
          <a:bodyPr wrap="square" rtlCol="0">
            <a:spAutoFit/>
          </a:bodyPr>
          <a:lstStyle/>
          <a:p>
            <a:pPr algn="ctr">
              <a:lnSpc>
                <a:spcPct val="150000"/>
              </a:lnSpc>
            </a:pPr>
            <a:r>
              <a:rPr lang="en-US" sz="2400" dirty="0">
                <a:latin typeface="Times New Roman" panose="02020603050405020304" pitchFamily="18" charset="0"/>
                <a:cs typeface="Times New Roman" panose="02020603050405020304" pitchFamily="18" charset="0"/>
              </a:rPr>
              <a:t>Defined and maintained by the International Earth Rotation and Reference System Service (IERS) </a:t>
            </a:r>
          </a:p>
        </p:txBody>
      </p:sp>
      <p:sp>
        <p:nvSpPr>
          <p:cNvPr id="5" name="TextBox 4">
            <a:extLst>
              <a:ext uri="{FF2B5EF4-FFF2-40B4-BE49-F238E27FC236}">
                <a16:creationId xmlns:a16="http://schemas.microsoft.com/office/drawing/2014/main" id="{A63B4676-199D-8844-B6AA-FC0712194E2B}"/>
              </a:ext>
            </a:extLst>
          </p:cNvPr>
          <p:cNvSpPr txBox="1"/>
          <p:nvPr/>
        </p:nvSpPr>
        <p:spPr>
          <a:xfrm>
            <a:off x="3919010" y="4788317"/>
            <a:ext cx="5126902" cy="338554"/>
          </a:xfrm>
          <a:prstGeom prst="rect">
            <a:avLst/>
          </a:prstGeom>
          <a:noFill/>
          <a:ln>
            <a:solidFill>
              <a:schemeClr val="tx1"/>
            </a:solidFill>
          </a:ln>
        </p:spPr>
        <p:txBody>
          <a:bodyPr wrap="square" rtlCol="0">
            <a:spAutoFit/>
          </a:bodyPr>
          <a:lstStyle/>
          <a:p>
            <a:r>
              <a:rPr lang="en-US" sz="1600" dirty="0">
                <a:latin typeface="Arial" panose="020B0604020202020204" pitchFamily="34" charset="0"/>
                <a:cs typeface="Arial" panose="020B0604020202020204" pitchFamily="34" charset="0"/>
              </a:rPr>
              <a:t>https://</a:t>
            </a:r>
            <a:r>
              <a:rPr lang="en-US" sz="1600" dirty="0" err="1">
                <a:latin typeface="Arial" panose="020B0604020202020204" pitchFamily="34" charset="0"/>
                <a:cs typeface="Arial" panose="020B0604020202020204" pitchFamily="34" charset="0"/>
              </a:rPr>
              <a:t>www.iers.org</a:t>
            </a:r>
            <a:r>
              <a:rPr lang="en-US" sz="1600" dirty="0">
                <a:latin typeface="Arial" panose="020B0604020202020204" pitchFamily="34" charset="0"/>
                <a:cs typeface="Arial" panose="020B0604020202020204" pitchFamily="34" charset="0"/>
              </a:rPr>
              <a:t>/IERS/EN/Home/</a:t>
            </a:r>
            <a:r>
              <a:rPr lang="en-US" sz="1600" dirty="0" err="1">
                <a:latin typeface="Arial" panose="020B0604020202020204" pitchFamily="34" charset="0"/>
                <a:cs typeface="Arial" panose="020B0604020202020204" pitchFamily="34" charset="0"/>
              </a:rPr>
              <a:t>home_node.html</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2711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stretch>
            <a:fillRect/>
          </a:stretch>
        </p:blipFill>
        <p:spPr>
          <a:xfrm>
            <a:off x="392379" y="1877775"/>
            <a:ext cx="4307808" cy="4012949"/>
          </a:xfrm>
          <a:prstGeom prst="rect">
            <a:avLst/>
          </a:prstGeom>
        </p:spPr>
      </p:pic>
      <p:sp>
        <p:nvSpPr>
          <p:cNvPr id="2" name="TextBox 1">
            <a:extLst>
              <a:ext uri="{FF2B5EF4-FFF2-40B4-BE49-F238E27FC236}">
                <a16:creationId xmlns:a16="http://schemas.microsoft.com/office/drawing/2014/main" id="{45F13EAA-82AE-9C44-B4FF-02A88E6CD1DE}"/>
              </a:ext>
            </a:extLst>
          </p:cNvPr>
          <p:cNvSpPr txBox="1"/>
          <p:nvPr/>
        </p:nvSpPr>
        <p:spPr>
          <a:xfrm>
            <a:off x="145277" y="1369998"/>
            <a:ext cx="633718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International Terrestrial Reference System (ITRS)</a:t>
            </a:r>
          </a:p>
        </p:txBody>
      </p:sp>
      <p:sp>
        <p:nvSpPr>
          <p:cNvPr id="4" name="TextBox 3">
            <a:extLst>
              <a:ext uri="{FF2B5EF4-FFF2-40B4-BE49-F238E27FC236}">
                <a16:creationId xmlns:a16="http://schemas.microsoft.com/office/drawing/2014/main" id="{988D6AE3-7877-A24B-9C87-58A754FC8DDF}"/>
              </a:ext>
            </a:extLst>
          </p:cNvPr>
          <p:cNvSpPr txBox="1"/>
          <p:nvPr/>
        </p:nvSpPr>
        <p:spPr>
          <a:xfrm>
            <a:off x="4905284" y="2079299"/>
            <a:ext cx="4170349" cy="3970318"/>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Need to define </a:t>
            </a:r>
          </a:p>
          <a:p>
            <a:pPr algn="ctr"/>
            <a:r>
              <a:rPr lang="en-US" sz="2800" dirty="0">
                <a:latin typeface="Times New Roman" panose="02020603050405020304" pitchFamily="18" charset="0"/>
                <a:cs typeface="Times New Roman" panose="02020603050405020304" pitchFamily="18" charset="0"/>
              </a:rPr>
              <a:t>conventions for:</a:t>
            </a:r>
          </a:p>
          <a:p>
            <a:pPr algn="ct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origin – where is the zero point?</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scale – what is our measure of length?</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orientation – how are the axes oriented in space?</a:t>
            </a:r>
          </a:p>
        </p:txBody>
      </p:sp>
    </p:spTree>
    <p:extLst>
      <p:ext uri="{BB962C8B-B14F-4D97-AF65-F5344CB8AC3E}">
        <p14:creationId xmlns:p14="http://schemas.microsoft.com/office/powerpoint/2010/main" val="8842990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5FDE4-FEDD-9E49-94C1-1A12CCFC3813}"/>
              </a:ext>
            </a:extLst>
          </p:cNvPr>
          <p:cNvSpPr txBox="1">
            <a:spLocks/>
          </p:cNvSpPr>
          <p:nvPr/>
        </p:nvSpPr>
        <p:spPr>
          <a:xfrm>
            <a:off x="359504" y="220291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charset="0"/>
                <a:cs typeface="Times New Roman" charset="0"/>
              </a:rPr>
              <a:t>What is a reference frame?</a:t>
            </a:r>
          </a:p>
        </p:txBody>
      </p:sp>
      <p:sp>
        <p:nvSpPr>
          <p:cNvPr id="2" name="TextBox 1">
            <a:extLst>
              <a:ext uri="{FF2B5EF4-FFF2-40B4-BE49-F238E27FC236}">
                <a16:creationId xmlns:a16="http://schemas.microsoft.com/office/drawing/2014/main" id="{AF70513C-4E42-3B4E-92E5-3D474E9E278D}"/>
              </a:ext>
            </a:extLst>
          </p:cNvPr>
          <p:cNvSpPr txBox="1"/>
          <p:nvPr/>
        </p:nvSpPr>
        <p:spPr>
          <a:xfrm>
            <a:off x="816964" y="3660272"/>
            <a:ext cx="6985416" cy="1200329"/>
          </a:xfrm>
          <a:prstGeom prst="rect">
            <a:avLst/>
          </a:prstGeom>
          <a:solidFill>
            <a:schemeClr val="bg1"/>
          </a:solidFill>
          <a:ln>
            <a:solidFill>
              <a:schemeClr val="tx1"/>
            </a:solidFill>
          </a:ln>
        </p:spPr>
        <p:txBody>
          <a:bodyPr wrap="square" rtlCol="0">
            <a:spAutoFit/>
          </a:bodyPr>
          <a:lstStyle/>
          <a:p>
            <a:pPr algn="ctr"/>
            <a:r>
              <a:rPr lang="en-US" sz="2400" dirty="0">
                <a:latin typeface="Times" pitchFamily="2" charset="0"/>
              </a:rPr>
              <a:t>Reference frames give us a means to assign self-consistent coordinates to physical locations and to describe how those coordinates change over time</a:t>
            </a:r>
          </a:p>
        </p:txBody>
      </p:sp>
    </p:spTree>
    <p:extLst>
      <p:ext uri="{BB962C8B-B14F-4D97-AF65-F5344CB8AC3E}">
        <p14:creationId xmlns:p14="http://schemas.microsoft.com/office/powerpoint/2010/main" val="29040051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8FC423-4C5F-BB4C-B13D-F146CAD2411D}"/>
              </a:ext>
            </a:extLst>
          </p:cNvPr>
          <p:cNvSpPr txBox="1"/>
          <p:nvPr/>
        </p:nvSpPr>
        <p:spPr>
          <a:xfrm>
            <a:off x="179462" y="1372704"/>
            <a:ext cx="2738250"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The IGS reference frame</a:t>
            </a:r>
          </a:p>
        </p:txBody>
      </p:sp>
      <p:pic>
        <p:nvPicPr>
          <p:cNvPr id="9" name="Picture 8">
            <a:extLst>
              <a:ext uri="{FF2B5EF4-FFF2-40B4-BE49-F238E27FC236}">
                <a16:creationId xmlns:a16="http://schemas.microsoft.com/office/drawing/2014/main" id="{E6BF181D-EC46-9F45-935B-F7C4D67B9C59}"/>
              </a:ext>
            </a:extLst>
          </p:cNvPr>
          <p:cNvPicPr>
            <a:picLocks noChangeAspect="1"/>
          </p:cNvPicPr>
          <p:nvPr/>
        </p:nvPicPr>
        <p:blipFill>
          <a:blip r:embed="rId3"/>
          <a:stretch>
            <a:fillRect/>
          </a:stretch>
        </p:blipFill>
        <p:spPr>
          <a:xfrm>
            <a:off x="314064" y="1925474"/>
            <a:ext cx="5826402" cy="3768695"/>
          </a:xfrm>
          <a:prstGeom prst="rect">
            <a:avLst/>
          </a:prstGeom>
        </p:spPr>
      </p:pic>
      <p:sp>
        <p:nvSpPr>
          <p:cNvPr id="16" name="TextBox 15">
            <a:extLst>
              <a:ext uri="{FF2B5EF4-FFF2-40B4-BE49-F238E27FC236}">
                <a16:creationId xmlns:a16="http://schemas.microsoft.com/office/drawing/2014/main" id="{AD67890B-3155-3748-BE6D-C79CAF752184}"/>
              </a:ext>
            </a:extLst>
          </p:cNvPr>
          <p:cNvSpPr txBox="1"/>
          <p:nvPr/>
        </p:nvSpPr>
        <p:spPr>
          <a:xfrm>
            <a:off x="68367" y="5723752"/>
            <a:ext cx="1788182" cy="276999"/>
          </a:xfrm>
          <a:prstGeom prst="rect">
            <a:avLst/>
          </a:prstGeom>
          <a:noFill/>
        </p:spPr>
        <p:txBody>
          <a:bodyPr wrap="none" rtlCol="0">
            <a:spAutoFit/>
          </a:bodyPr>
          <a:lstStyle/>
          <a:p>
            <a:r>
              <a:rPr lang="en-US" sz="1200" dirty="0" err="1"/>
              <a:t>Altamimi</a:t>
            </a:r>
            <a:r>
              <a:rPr lang="en-US" sz="1200" dirty="0"/>
              <a:t> et al., 2016, JGR</a:t>
            </a:r>
          </a:p>
        </p:txBody>
      </p:sp>
      <p:sp>
        <p:nvSpPr>
          <p:cNvPr id="17" name="TextBox 16">
            <a:extLst>
              <a:ext uri="{FF2B5EF4-FFF2-40B4-BE49-F238E27FC236}">
                <a16:creationId xmlns:a16="http://schemas.microsoft.com/office/drawing/2014/main" id="{CA52D593-BD5B-E645-BA96-C2BC6AAEAED2}"/>
              </a:ext>
            </a:extLst>
          </p:cNvPr>
          <p:cNvSpPr txBox="1"/>
          <p:nvPr/>
        </p:nvSpPr>
        <p:spPr>
          <a:xfrm>
            <a:off x="6255704" y="1686162"/>
            <a:ext cx="2751745"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ITRF is defined by reference epoch coordinates AND velocities at stations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ITRF velocity field very closely resembles absolute plate motion</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ITRF and IGS frames are both no-net-rotation frames – the sum of the angular velocities is constrained to be zero.</a:t>
            </a:r>
          </a:p>
        </p:txBody>
      </p:sp>
    </p:spTree>
    <p:extLst>
      <p:ext uri="{BB962C8B-B14F-4D97-AF65-F5344CB8AC3E}">
        <p14:creationId xmlns:p14="http://schemas.microsoft.com/office/powerpoint/2010/main" val="42042114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1" y="1449937"/>
            <a:ext cx="6442117" cy="4419591"/>
          </a:xfrm>
          <a:prstGeom prst="rect">
            <a:avLst/>
          </a:prstGeom>
        </p:spPr>
      </p:pic>
      <p:sp>
        <p:nvSpPr>
          <p:cNvPr id="3" name="TextBox 2">
            <a:extLst>
              <a:ext uri="{FF2B5EF4-FFF2-40B4-BE49-F238E27FC236}">
                <a16:creationId xmlns:a16="http://schemas.microsoft.com/office/drawing/2014/main" id="{C23F3753-AF11-2A45-B966-FBAEAA40DDA4}"/>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23113917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1" y="1449937"/>
            <a:ext cx="6442117" cy="4419591"/>
          </a:xfrm>
          <a:prstGeom prst="rect">
            <a:avLst/>
          </a:prstGeom>
        </p:spPr>
      </p:pic>
      <p:sp>
        <p:nvSpPr>
          <p:cNvPr id="5" name="Oval 4">
            <a:extLst>
              <a:ext uri="{FF2B5EF4-FFF2-40B4-BE49-F238E27FC236}">
                <a16:creationId xmlns:a16="http://schemas.microsoft.com/office/drawing/2014/main" id="{50763179-570E-754A-A0E6-0E785BB7C9D7}"/>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9841A9-7EEA-1B4F-9D82-30EBF81DF01D}"/>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8" name="Straight Arrow Connector 7">
            <a:extLst>
              <a:ext uri="{FF2B5EF4-FFF2-40B4-BE49-F238E27FC236}">
                <a16:creationId xmlns:a16="http://schemas.microsoft.com/office/drawing/2014/main" id="{0C3BA485-9311-2A45-92BA-F41D69A1495C}"/>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2825802-BD89-1140-8634-79DB545A55E4}"/>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0" name="TextBox 9">
            <a:extLst>
              <a:ext uri="{FF2B5EF4-FFF2-40B4-BE49-F238E27FC236}">
                <a16:creationId xmlns:a16="http://schemas.microsoft.com/office/drawing/2014/main" id="{65A6AF3C-EF6F-9540-9FD3-D9F67D9EE8E7}"/>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13844135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1" y="1449937"/>
            <a:ext cx="6442117" cy="4419591"/>
          </a:xfrm>
          <a:prstGeom prst="rect">
            <a:avLst/>
          </a:prstGeom>
        </p:spPr>
      </p:pic>
      <p:sp>
        <p:nvSpPr>
          <p:cNvPr id="8" name="Oval 7">
            <a:extLst>
              <a:ext uri="{FF2B5EF4-FFF2-40B4-BE49-F238E27FC236}">
                <a16:creationId xmlns:a16="http://schemas.microsoft.com/office/drawing/2014/main" id="{E226A420-CCFE-FF42-8AA5-901E32CA0F0D}"/>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B1BC06-B5EC-9748-BEB7-56CFDC826C27}"/>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0" name="Straight Arrow Connector 9">
            <a:extLst>
              <a:ext uri="{FF2B5EF4-FFF2-40B4-BE49-F238E27FC236}">
                <a16:creationId xmlns:a16="http://schemas.microsoft.com/office/drawing/2014/main" id="{CFDADFAA-EB19-5A45-A740-4DC8C37AD646}"/>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A6750EF-A30D-154D-BBF4-88893E01D5A2}"/>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4" name="TextBox 13">
            <a:extLst>
              <a:ext uri="{FF2B5EF4-FFF2-40B4-BE49-F238E27FC236}">
                <a16:creationId xmlns:a16="http://schemas.microsoft.com/office/drawing/2014/main" id="{722F2585-3145-3F4E-9C77-061E1D01292B}"/>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38169284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96981" y="1449937"/>
            <a:ext cx="6442117" cy="4419591"/>
          </a:xfrm>
          <a:prstGeom prst="rect">
            <a:avLst/>
          </a:prstGeom>
        </p:spPr>
      </p:pic>
      <p:sp>
        <p:nvSpPr>
          <p:cNvPr id="10" name="Oval 9">
            <a:extLst>
              <a:ext uri="{FF2B5EF4-FFF2-40B4-BE49-F238E27FC236}">
                <a16:creationId xmlns:a16="http://schemas.microsoft.com/office/drawing/2014/main" id="{0110BBB9-39FE-5845-B1CD-81A2F9EB5944}"/>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5397B1-4BD0-CF4D-A567-CAEF890505C8}"/>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344079A2-6922-FC48-B67C-CD3821336A02}"/>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FD96638-11FD-814C-BD1D-1A7CBFE45AB3}"/>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8883A721-274D-1A48-BB34-69B89E013B06}"/>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54F19F-3732-3E4E-A2A6-281CDC127BAA}"/>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6" name="TextBox 15">
            <a:extLst>
              <a:ext uri="{FF2B5EF4-FFF2-40B4-BE49-F238E27FC236}">
                <a16:creationId xmlns:a16="http://schemas.microsoft.com/office/drawing/2014/main" id="{FCD5334D-62DC-A148-BCC9-DD63D3B4715C}"/>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7733277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1" y="1449937"/>
            <a:ext cx="6442117" cy="4419591"/>
          </a:xfrm>
          <a:prstGeom prst="rect">
            <a:avLst/>
          </a:prstGeom>
        </p:spPr>
      </p:pic>
      <p:sp>
        <p:nvSpPr>
          <p:cNvPr id="10" name="Oval 9">
            <a:extLst>
              <a:ext uri="{FF2B5EF4-FFF2-40B4-BE49-F238E27FC236}">
                <a16:creationId xmlns:a16="http://schemas.microsoft.com/office/drawing/2014/main" id="{98E36087-EC81-B748-B48A-0F65F776862F}"/>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784300-05D0-1949-8032-E2801E7F708F}"/>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182E9056-53AC-9C4D-895D-3AA60785A9CF}"/>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7C68E1D-412C-C24E-BA4D-A131CE4CBFA6}"/>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B6FB6025-D1C6-7147-A99F-03840B58CA10}"/>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AC7B8C-B213-2A42-9F19-16F7FA5D2BD0}"/>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6" name="TextBox 15">
            <a:extLst>
              <a:ext uri="{FF2B5EF4-FFF2-40B4-BE49-F238E27FC236}">
                <a16:creationId xmlns:a16="http://schemas.microsoft.com/office/drawing/2014/main" id="{A4FAF628-5DCE-AE4C-A38F-0886388D1000}"/>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31233727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1" y="1449937"/>
            <a:ext cx="6442117" cy="4419591"/>
          </a:xfrm>
          <a:prstGeom prst="rect">
            <a:avLst/>
          </a:prstGeom>
        </p:spPr>
      </p:pic>
      <p:sp>
        <p:nvSpPr>
          <p:cNvPr id="10" name="Oval 9">
            <a:extLst>
              <a:ext uri="{FF2B5EF4-FFF2-40B4-BE49-F238E27FC236}">
                <a16:creationId xmlns:a16="http://schemas.microsoft.com/office/drawing/2014/main" id="{3ACEC6DF-C9A4-744B-B098-17B6CB6A408D}"/>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4CF94F-CF19-564A-AD2F-B6E82F54B4B1}"/>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6291A474-DF9F-F044-A3AA-B63931DA8595}"/>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F25A24D-D8F3-6D40-8D1B-69A4E00312A1}"/>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5F2FA7AB-8CF4-9646-999C-683A6DB89C72}"/>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77C283D-1C1F-2141-B992-7CA69A392E6C}"/>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6" name="TextBox 15">
            <a:extLst>
              <a:ext uri="{FF2B5EF4-FFF2-40B4-BE49-F238E27FC236}">
                <a16:creationId xmlns:a16="http://schemas.microsoft.com/office/drawing/2014/main" id="{BF6E2D7A-5477-554F-ACA0-29DE37EB8263}"/>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37441470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NGS?</a:t>
            </a:r>
            <a:endParaRPr lang="en-US" b="1" dirty="0"/>
          </a:p>
        </p:txBody>
      </p:sp>
      <p:sp>
        <p:nvSpPr>
          <p:cNvPr id="3" name="Content Placeholder 2"/>
          <p:cNvSpPr>
            <a:spLocks noGrp="1"/>
          </p:cNvSpPr>
          <p:nvPr>
            <p:ph idx="1"/>
          </p:nvPr>
        </p:nvSpPr>
        <p:spPr>
          <a:xfrm>
            <a:off x="457200" y="1269114"/>
            <a:ext cx="8229600" cy="4525963"/>
          </a:xfrm>
        </p:spPr>
        <p:txBody>
          <a:bodyPr/>
          <a:lstStyle/>
          <a:p>
            <a:r>
              <a:rPr lang="en-US" sz="2300" dirty="0" smtClean="0"/>
              <a:t>The National Geodetic Survey (1970–present)</a:t>
            </a:r>
          </a:p>
          <a:p>
            <a:pPr lvl="1"/>
            <a:r>
              <a:rPr lang="en-US" sz="2300" dirty="0" smtClean="0"/>
              <a:t>U.S. Coast and Geodetic Survey (</a:t>
            </a:r>
            <a:r>
              <a:rPr lang="en-US" sz="2300" dirty="0"/>
              <a:t>1878–1970</a:t>
            </a:r>
            <a:r>
              <a:rPr lang="en-US" sz="2300" dirty="0" smtClean="0"/>
              <a:t>)</a:t>
            </a:r>
          </a:p>
          <a:p>
            <a:pPr lvl="1"/>
            <a:r>
              <a:rPr lang="en-US" sz="2300" dirty="0" smtClean="0"/>
              <a:t>U.S. Coast Survey (</a:t>
            </a:r>
            <a:r>
              <a:rPr lang="en-US" sz="2300" dirty="0"/>
              <a:t>1836–1878</a:t>
            </a:r>
            <a:r>
              <a:rPr lang="en-US" sz="2300" dirty="0" smtClean="0"/>
              <a:t>)</a:t>
            </a:r>
          </a:p>
          <a:p>
            <a:pPr lvl="1"/>
            <a:r>
              <a:rPr lang="en-US" sz="2300" dirty="0" smtClean="0"/>
              <a:t>U.S. Survey of the Coast (</a:t>
            </a:r>
            <a:r>
              <a:rPr lang="en-US" sz="2300" dirty="0"/>
              <a:t>1807–1836</a:t>
            </a:r>
            <a:r>
              <a:rPr lang="en-US" sz="2300" dirty="0" smtClean="0"/>
              <a:t>)</a:t>
            </a:r>
          </a:p>
          <a:p>
            <a:r>
              <a:rPr lang="en-US" sz="2300" dirty="0" smtClean="0"/>
              <a:t>Nation’s Oldest Scientific Agency </a:t>
            </a:r>
          </a:p>
          <a:p>
            <a:r>
              <a:rPr lang="en-US" sz="2300" dirty="0" smtClean="0"/>
              <a:t>Currently:</a:t>
            </a:r>
          </a:p>
          <a:p>
            <a:pPr lvl="1"/>
            <a:r>
              <a:rPr lang="en-US" sz="2300" dirty="0" smtClean="0"/>
              <a:t>U.S. Government Executive Branch</a:t>
            </a:r>
          </a:p>
          <a:p>
            <a:pPr lvl="2"/>
            <a:r>
              <a:rPr lang="en-US" sz="2300" dirty="0" smtClean="0"/>
              <a:t>Department of Commerce </a:t>
            </a:r>
          </a:p>
          <a:p>
            <a:pPr lvl="3"/>
            <a:r>
              <a:rPr lang="en-US" sz="2300" dirty="0" smtClean="0"/>
              <a:t>National Oceanic and Atmospheric Administration (NOAA)</a:t>
            </a:r>
          </a:p>
          <a:p>
            <a:pPr lvl="4"/>
            <a:r>
              <a:rPr lang="en-US" sz="2300" dirty="0" smtClean="0"/>
              <a:t>National Ocean Service (NOS)</a:t>
            </a:r>
          </a:p>
          <a:p>
            <a:pPr lvl="5"/>
            <a:r>
              <a:rPr lang="en-US" sz="2300" dirty="0" smtClean="0">
                <a:solidFill>
                  <a:srgbClr val="C00000"/>
                </a:solidFill>
                <a:latin typeface="Times New Roman" panose="02020603050405020304" pitchFamily="18" charset="0"/>
              </a:rPr>
              <a:t>National Geodetic Survey (NGS)</a:t>
            </a: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5</a:t>
            </a:fld>
            <a:endParaRPr lang="en-US" altLang="en-US"/>
          </a:p>
        </p:txBody>
      </p:sp>
    </p:spTree>
    <p:extLst>
      <p:ext uri="{BB962C8B-B14F-4D97-AF65-F5344CB8AC3E}">
        <p14:creationId xmlns:p14="http://schemas.microsoft.com/office/powerpoint/2010/main" val="31054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1" y="1449936"/>
            <a:ext cx="6442117" cy="4419592"/>
          </a:xfrm>
          <a:prstGeom prst="rect">
            <a:avLst/>
          </a:prstGeom>
        </p:spPr>
      </p:pic>
      <p:sp>
        <p:nvSpPr>
          <p:cNvPr id="10" name="Oval 9">
            <a:extLst>
              <a:ext uri="{FF2B5EF4-FFF2-40B4-BE49-F238E27FC236}">
                <a16:creationId xmlns:a16="http://schemas.microsoft.com/office/drawing/2014/main" id="{2B8E466E-DA28-B44A-AAD8-4674E276A2AC}"/>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C3E9163-1269-2847-AFFA-080CB10D5E78}"/>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41284560-2C3E-4C45-84ED-5916B4B2A02B}"/>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9E8EC11-548F-0E48-B4AA-4AF6975A3E94}"/>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2FDAFC1D-990D-DB4D-870B-896FCA8E951A}"/>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14F5FC-60DE-AF4B-AFC7-E704D5BE66E1}"/>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6" name="TextBox 15">
            <a:extLst>
              <a:ext uri="{FF2B5EF4-FFF2-40B4-BE49-F238E27FC236}">
                <a16:creationId xmlns:a16="http://schemas.microsoft.com/office/drawing/2014/main" id="{A792DE08-B47B-7A4E-9CC6-1E8DC1BA2DE1}"/>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4670472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96981" y="1449936"/>
            <a:ext cx="6442117" cy="4419592"/>
          </a:xfrm>
          <a:prstGeom prst="rect">
            <a:avLst/>
          </a:prstGeom>
        </p:spPr>
      </p:pic>
      <p:sp>
        <p:nvSpPr>
          <p:cNvPr id="12" name="Oval 11">
            <a:extLst>
              <a:ext uri="{FF2B5EF4-FFF2-40B4-BE49-F238E27FC236}">
                <a16:creationId xmlns:a16="http://schemas.microsoft.com/office/drawing/2014/main" id="{966B7786-FA3A-D645-B647-D21ECDB2B7CD}"/>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2EB46C6-0C40-004C-973F-7EC4F73ED951}"/>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71048B56-61B6-DA4B-9589-F41029DF66F1}"/>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19A6B42-2FEB-AD4A-8039-2A74CFAE482B}"/>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50F5AAC7-1756-264F-87A2-B9EC53243B29}"/>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EFA1015-00BF-D745-A137-AD5C46EBB6C3}"/>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26D41BFB-6752-EC4F-B5B8-218A69FA7EF5}"/>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FCA59D9-57ED-D34C-8A2A-433E4CDFF404}"/>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0" name="TextBox 19">
            <a:extLst>
              <a:ext uri="{FF2B5EF4-FFF2-40B4-BE49-F238E27FC236}">
                <a16:creationId xmlns:a16="http://schemas.microsoft.com/office/drawing/2014/main" id="{9CBFEF57-5C52-C244-826D-E1F002D883DF}"/>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4828304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1" y="1449936"/>
            <a:ext cx="6442117" cy="4419592"/>
          </a:xfrm>
          <a:prstGeom prst="rect">
            <a:avLst/>
          </a:prstGeom>
        </p:spPr>
      </p:pic>
      <p:sp>
        <p:nvSpPr>
          <p:cNvPr id="12" name="Oval 11">
            <a:extLst>
              <a:ext uri="{FF2B5EF4-FFF2-40B4-BE49-F238E27FC236}">
                <a16:creationId xmlns:a16="http://schemas.microsoft.com/office/drawing/2014/main" id="{B91B7B9B-E0FD-C647-A3CE-384E0BA6A19A}"/>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043B00-EFDC-9F4E-89B9-804C461CBF8D}"/>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FB6BBB38-1875-6B4A-9A6E-675CFD26EAF9}"/>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D65BF9E-3108-A24A-ADE2-33188257CEEC}"/>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1A5338EF-4C3D-964E-A9D8-688FADC4ACBF}"/>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7E4BE23-74FB-5147-8434-E1197847DE4E}"/>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AF906F27-9CBC-874C-A69E-BA700ED648EF}"/>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5755BCE-2F15-D54F-9E31-AA4B4BB6C9B4}"/>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0" name="TextBox 19">
            <a:extLst>
              <a:ext uri="{FF2B5EF4-FFF2-40B4-BE49-F238E27FC236}">
                <a16:creationId xmlns:a16="http://schemas.microsoft.com/office/drawing/2014/main" id="{1227606B-0B5D-4A4D-8119-336D602294FD}"/>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9896046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1" y="1449936"/>
            <a:ext cx="6442117" cy="4419592"/>
          </a:xfrm>
          <a:prstGeom prst="rect">
            <a:avLst/>
          </a:prstGeom>
        </p:spPr>
      </p:pic>
      <p:sp>
        <p:nvSpPr>
          <p:cNvPr id="12" name="Oval 11">
            <a:extLst>
              <a:ext uri="{FF2B5EF4-FFF2-40B4-BE49-F238E27FC236}">
                <a16:creationId xmlns:a16="http://schemas.microsoft.com/office/drawing/2014/main" id="{F57ED2D3-3241-5443-842D-9ECC9FD76C66}"/>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922296A-465D-B64F-90D1-DE4EB134BD91}"/>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AA783A9E-3DCE-6A46-98D8-C85ED59C9AC4}"/>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B786470-DD22-344B-A4B7-1E3D561C4732}"/>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FBF66A4A-A8E9-1F45-956A-7D5D8D1E514A}"/>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8B8F986-C2E7-CF41-8D4F-67E6985B22A4}"/>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3758F791-A0A6-4E4E-8F2A-C60A9302CAFB}"/>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5A23F59-F8CB-4D4E-B6A5-4177F1D733AD}"/>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TextBox 21">
            <a:extLst>
              <a:ext uri="{FF2B5EF4-FFF2-40B4-BE49-F238E27FC236}">
                <a16:creationId xmlns:a16="http://schemas.microsoft.com/office/drawing/2014/main" id="{BD3E9A69-1D6B-F04F-BC37-BBADAA684015}"/>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30729519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1" y="1449936"/>
            <a:ext cx="6442117" cy="4419592"/>
          </a:xfrm>
          <a:prstGeom prst="rect">
            <a:avLst/>
          </a:prstGeom>
        </p:spPr>
      </p:pic>
      <p:sp>
        <p:nvSpPr>
          <p:cNvPr id="12" name="Oval 11">
            <a:extLst>
              <a:ext uri="{FF2B5EF4-FFF2-40B4-BE49-F238E27FC236}">
                <a16:creationId xmlns:a16="http://schemas.microsoft.com/office/drawing/2014/main" id="{ED984EB8-62AD-8F45-8C37-14F2343A5B89}"/>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D70013-3706-0845-9628-A756DC0F80A4}"/>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284FCD7C-2EAF-6546-A221-1958241CAA83}"/>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7478DF2-EF65-0E40-9CBC-C7242E3ED04B}"/>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3E118108-D396-0D48-80C2-25026E6A0FD6}"/>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03A0820-1D50-DC43-97D7-50D724D7CDDE}"/>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7AFEE06E-C019-7C4F-8A96-8A08B061D06C}"/>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4F3ABE3-FCE2-E24A-9378-461A8EFD27E3}"/>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TextBox 21">
            <a:extLst>
              <a:ext uri="{FF2B5EF4-FFF2-40B4-BE49-F238E27FC236}">
                <a16:creationId xmlns:a16="http://schemas.microsoft.com/office/drawing/2014/main" id="{537CCBB7-1796-7940-8A99-3FB5AD533AE6}"/>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18378496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1" y="1449936"/>
            <a:ext cx="6442117" cy="4419592"/>
          </a:xfrm>
          <a:prstGeom prst="rect">
            <a:avLst/>
          </a:prstGeom>
        </p:spPr>
      </p:pic>
      <p:sp>
        <p:nvSpPr>
          <p:cNvPr id="12" name="Oval 11">
            <a:extLst>
              <a:ext uri="{FF2B5EF4-FFF2-40B4-BE49-F238E27FC236}">
                <a16:creationId xmlns:a16="http://schemas.microsoft.com/office/drawing/2014/main" id="{FB484B4A-F0DA-C947-8BA8-3F05D70F2E33}"/>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714AF11-E3EE-FB43-A961-88682EDFBA53}"/>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DC52D7FF-11BF-DE44-838F-B3ABBF5BD12F}"/>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992EEA2A-5160-394B-B856-0199EB4173E0}"/>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9F23C8EF-3733-4D47-8248-B4F082915472}"/>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9C9B1CE-7FEE-5240-9212-E748D6991388}"/>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59F59BC7-372A-B743-A987-02EC4A5E82E1}"/>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0BDD6B3-4D45-634B-BDFC-EB759A561C56}"/>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0" name="Oval 19">
            <a:extLst>
              <a:ext uri="{FF2B5EF4-FFF2-40B4-BE49-F238E27FC236}">
                <a16:creationId xmlns:a16="http://schemas.microsoft.com/office/drawing/2014/main" id="{F856D9BE-E2EF-6E44-A19E-C09BC9785C76}"/>
              </a:ext>
            </a:extLst>
          </p:cNvPr>
          <p:cNvSpPr/>
          <p:nvPr/>
        </p:nvSpPr>
        <p:spPr>
          <a:xfrm>
            <a:off x="335662" y="429073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20C8F70-C0FA-4F4C-B80D-11370B0C5832}"/>
              </a:ext>
            </a:extLst>
          </p:cNvPr>
          <p:cNvSpPr txBox="1"/>
          <p:nvPr/>
        </p:nvSpPr>
        <p:spPr>
          <a:xfrm>
            <a:off x="643663" y="4188357"/>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2" name="TextBox 21">
            <a:extLst>
              <a:ext uri="{FF2B5EF4-FFF2-40B4-BE49-F238E27FC236}">
                <a16:creationId xmlns:a16="http://schemas.microsoft.com/office/drawing/2014/main" id="{305337DA-C9F5-6C48-9CD8-DA13D8EE0237}"/>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3900617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0" y="1449936"/>
            <a:ext cx="6442118" cy="4419592"/>
          </a:xfrm>
          <a:prstGeom prst="rect">
            <a:avLst/>
          </a:prstGeom>
        </p:spPr>
      </p:pic>
      <p:sp>
        <p:nvSpPr>
          <p:cNvPr id="14" name="Oval 13">
            <a:extLst>
              <a:ext uri="{FF2B5EF4-FFF2-40B4-BE49-F238E27FC236}">
                <a16:creationId xmlns:a16="http://schemas.microsoft.com/office/drawing/2014/main" id="{5DC8EACD-99FD-D14D-930A-B62A1EEC9F86}"/>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45C907C-1C99-B541-8149-4F7341B5B8AE}"/>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BF4EBA8C-318A-3A4A-97DF-ED6FB11371AD}"/>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4103CDF-9FF6-8C4F-B46F-652CB20E91EE}"/>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4610A640-442B-F642-821B-1DD240E167FA}"/>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77F632A-5013-C849-BD40-D09080955C9A}"/>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DA72ED64-6E9D-C34F-AC7C-79007C0410F1}"/>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144CC11-55CD-8B4F-BBFC-D06EF97D1352}"/>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F02A77C0-1156-E84D-8188-C2CB88A66B20}"/>
              </a:ext>
            </a:extLst>
          </p:cNvPr>
          <p:cNvSpPr/>
          <p:nvPr/>
        </p:nvSpPr>
        <p:spPr>
          <a:xfrm>
            <a:off x="335662" y="429073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8CE1EFB-5A12-8645-A330-898168A8AA96}"/>
              </a:ext>
            </a:extLst>
          </p:cNvPr>
          <p:cNvSpPr txBox="1"/>
          <p:nvPr/>
        </p:nvSpPr>
        <p:spPr>
          <a:xfrm>
            <a:off x="643663" y="4188357"/>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8A3DCC0A-6013-0749-8C7F-9BA2F6F6CCAB}"/>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2454314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0" y="1449936"/>
            <a:ext cx="6442118" cy="4419592"/>
          </a:xfrm>
          <a:prstGeom prst="rect">
            <a:avLst/>
          </a:prstGeom>
        </p:spPr>
      </p:pic>
      <p:sp>
        <p:nvSpPr>
          <p:cNvPr id="14" name="Oval 13">
            <a:extLst>
              <a:ext uri="{FF2B5EF4-FFF2-40B4-BE49-F238E27FC236}">
                <a16:creationId xmlns:a16="http://schemas.microsoft.com/office/drawing/2014/main" id="{AD03B99A-7054-7C4B-8F03-2F005B11A949}"/>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653222B-78EA-0B42-9B31-97F6520DA6DF}"/>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1C517B77-3BBB-C44F-843B-B0D25B6CF8C2}"/>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C254668-776F-334A-8843-A3015BEB9AC8}"/>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7FC11634-9A33-2645-8F35-8EB18C73B7DD}"/>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BA38842-5E95-3B4D-BAEE-2E24702126AB}"/>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4657D708-1F54-9A43-B2AD-08D9F428F693}"/>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4D43B4D-24E6-D149-A787-5EC273F6E04E}"/>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17798D45-33DF-2D48-9C70-611FC263515E}"/>
              </a:ext>
            </a:extLst>
          </p:cNvPr>
          <p:cNvSpPr/>
          <p:nvPr/>
        </p:nvSpPr>
        <p:spPr>
          <a:xfrm>
            <a:off x="335662" y="429073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0199F93-3CE9-F943-A23F-96A0686A3A5F}"/>
              </a:ext>
            </a:extLst>
          </p:cNvPr>
          <p:cNvSpPr txBox="1"/>
          <p:nvPr/>
        </p:nvSpPr>
        <p:spPr>
          <a:xfrm>
            <a:off x="643663" y="4188357"/>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44310770-B40D-C94F-8A27-91AD173179AA}"/>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29856151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0" y="1449936"/>
            <a:ext cx="6442118" cy="4419592"/>
          </a:xfrm>
          <a:prstGeom prst="rect">
            <a:avLst/>
          </a:prstGeom>
        </p:spPr>
      </p:pic>
      <p:sp>
        <p:nvSpPr>
          <p:cNvPr id="14" name="Oval 13">
            <a:extLst>
              <a:ext uri="{FF2B5EF4-FFF2-40B4-BE49-F238E27FC236}">
                <a16:creationId xmlns:a16="http://schemas.microsoft.com/office/drawing/2014/main" id="{2B8728EC-B1F9-BB4F-A44E-EB08E85ACAB8}"/>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1ABC0C-2FAD-E842-AB4B-868CEC48E962}"/>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9D9F2AC4-420F-8D44-85B6-05AE99007CCD}"/>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DCFB0D7-2725-BA46-81F8-C95BEFC785AA}"/>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957BC888-52A1-BF49-80C8-A7C45F537EB4}"/>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0E88292-BC50-0047-A350-260B73C2C63A}"/>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960949FF-DAF0-DB42-84D2-CE7560633E3F}"/>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E9B0534-07DB-5A4B-BA76-096CB2CD026C}"/>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FBF73665-BFD6-5D48-A2E3-D3B3ED394720}"/>
              </a:ext>
            </a:extLst>
          </p:cNvPr>
          <p:cNvSpPr/>
          <p:nvPr/>
        </p:nvSpPr>
        <p:spPr>
          <a:xfrm>
            <a:off x="335662" y="429073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6953935-4FCA-4A4F-9529-B7D4FE0E3915}"/>
              </a:ext>
            </a:extLst>
          </p:cNvPr>
          <p:cNvSpPr txBox="1"/>
          <p:nvPr/>
        </p:nvSpPr>
        <p:spPr>
          <a:xfrm>
            <a:off x="643663" y="4188357"/>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325F85C4-F4FC-354A-BABB-C371F7628ED0}"/>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13351503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96980" y="1449936"/>
            <a:ext cx="6442118" cy="4419592"/>
          </a:xfrm>
          <a:prstGeom prst="rect">
            <a:avLst/>
          </a:prstGeom>
        </p:spPr>
      </p:pic>
      <p:sp>
        <p:nvSpPr>
          <p:cNvPr id="14" name="Oval 13">
            <a:extLst>
              <a:ext uri="{FF2B5EF4-FFF2-40B4-BE49-F238E27FC236}">
                <a16:creationId xmlns:a16="http://schemas.microsoft.com/office/drawing/2014/main" id="{E6337ECF-CB3F-4A41-8097-EADCCD2F0185}"/>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FE1C0A3-A59C-2647-9C0A-9DC6D7BF4706}"/>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F5E89A46-ADFB-7848-9124-31F02B7AFD71}"/>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B21A442-CB5D-894F-A2DA-BE7BE5F643A6}"/>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BE02795A-51CC-9C4C-A99A-ABB981052548}"/>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507298E-3E13-0544-B33D-39A844E4C276}"/>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1FEA1BB5-3B1B-C145-828E-A8B050DF9006}"/>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5FD58F2-DBED-2B4B-8F60-B95333926A77}"/>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6519062F-D1DE-E444-ACF4-4E02A162DD4D}"/>
              </a:ext>
            </a:extLst>
          </p:cNvPr>
          <p:cNvSpPr/>
          <p:nvPr/>
        </p:nvSpPr>
        <p:spPr>
          <a:xfrm>
            <a:off x="335662" y="429073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93007C0-CA20-AB47-AEFD-391FC7C85131}"/>
              </a:ext>
            </a:extLst>
          </p:cNvPr>
          <p:cNvSpPr txBox="1"/>
          <p:nvPr/>
        </p:nvSpPr>
        <p:spPr>
          <a:xfrm>
            <a:off x="643663" y="4188357"/>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281AA827-FAE7-6646-B2C2-D2FFBD17814D}"/>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2353022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90519" y="5933762"/>
            <a:ext cx="3990131" cy="415498"/>
          </a:xfrm>
          <a:prstGeom prst="rect">
            <a:avLst/>
          </a:prstGeom>
        </p:spPr>
        <p:txBody>
          <a:bodyPr wrap="none">
            <a:spAutoFit/>
          </a:bodyPr>
          <a:lstStyle/>
          <a:p>
            <a:pPr marL="170260" indent="-170260"/>
            <a:r>
              <a:rPr lang="en-US" sz="2100" b="1" dirty="0">
                <a:latin typeface="Cambria" panose="02040503050406030204" pitchFamily="18" charset="0"/>
                <a:ea typeface="Cambria" panose="02040503050406030204" pitchFamily="18" charset="0"/>
              </a:rPr>
              <a:t>www.ngs.noaa.gov/ADVISORS/</a:t>
            </a:r>
          </a:p>
        </p:txBody>
      </p:sp>
      <p:sp>
        <p:nvSpPr>
          <p:cNvPr id="2" name="Title 1"/>
          <p:cNvSpPr>
            <a:spLocks noGrp="1"/>
          </p:cNvSpPr>
          <p:nvPr>
            <p:ph type="title"/>
          </p:nvPr>
        </p:nvSpPr>
        <p:spPr>
          <a:xfrm>
            <a:off x="-1" y="349193"/>
            <a:ext cx="9144000" cy="1143000"/>
          </a:xfrm>
        </p:spPr>
        <p:txBody>
          <a:bodyPr/>
          <a:lstStyle/>
          <a:p>
            <a:r>
              <a:rPr lang="en-US" sz="4000" b="1" dirty="0">
                <a:ea typeface="Cambria" panose="02040503050406030204" pitchFamily="18" charset="0"/>
              </a:rPr>
              <a:t>Regional Geodetic Advisor Program</a:t>
            </a:r>
            <a:endParaRPr lang="en-US" sz="4000" b="1" dirty="0"/>
          </a:p>
        </p:txBody>
      </p: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7" name="Slide Number Placeholder 6"/>
          <p:cNvSpPr>
            <a:spLocks noGrp="1"/>
          </p:cNvSpPr>
          <p:nvPr>
            <p:ph type="sldNum" sz="quarter" idx="12"/>
          </p:nvPr>
        </p:nvSpPr>
        <p:spPr/>
        <p:txBody>
          <a:bodyPr/>
          <a:lstStyle/>
          <a:p>
            <a:fld id="{84C1C367-1155-47A8-B187-ABB1E4FCD3DE}" type="slidenum">
              <a:rPr lang="en-US" altLang="en-US" smtClean="0"/>
              <a:pPr/>
              <a:t>6</a:t>
            </a:fld>
            <a:endParaRPr lang="en-US" altLang="en-US"/>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pic>
        <p:nvPicPr>
          <p:cNvPr id="6" name="Picture 5"/>
          <p:cNvPicPr>
            <a:picLocks noChangeAspect="1"/>
          </p:cNvPicPr>
          <p:nvPr/>
        </p:nvPicPr>
        <p:blipFill>
          <a:blip r:embed="rId3"/>
          <a:stretch>
            <a:fillRect/>
          </a:stretch>
        </p:blipFill>
        <p:spPr>
          <a:xfrm>
            <a:off x="1460047" y="1232034"/>
            <a:ext cx="6257053" cy="4701728"/>
          </a:xfrm>
          <a:prstGeom prst="rect">
            <a:avLst/>
          </a:prstGeom>
        </p:spPr>
      </p:pic>
    </p:spTree>
    <p:extLst>
      <p:ext uri="{BB962C8B-B14F-4D97-AF65-F5344CB8AC3E}">
        <p14:creationId xmlns:p14="http://schemas.microsoft.com/office/powerpoint/2010/main" val="154420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96980" y="1449936"/>
            <a:ext cx="6442118" cy="4419592"/>
          </a:xfrm>
          <a:prstGeom prst="rect">
            <a:avLst/>
          </a:prstGeom>
        </p:spPr>
      </p:pic>
      <p:sp>
        <p:nvSpPr>
          <p:cNvPr id="14" name="Oval 13">
            <a:extLst>
              <a:ext uri="{FF2B5EF4-FFF2-40B4-BE49-F238E27FC236}">
                <a16:creationId xmlns:a16="http://schemas.microsoft.com/office/drawing/2014/main" id="{07A56703-B812-C24B-A666-77666CD4BF6B}"/>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7FA58E8-E62D-064A-9532-FAB55682643F}"/>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0A606BDE-D527-E149-98F3-21C32B5DC9D9}"/>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DBF7B6B-0FD1-5C40-9AE1-24E325F26EF1}"/>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7539FF92-98DA-034F-ADEA-8E8B5051BA8F}"/>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6E4EA47-3548-5C4F-B79A-CC0EC760DA1A}"/>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D935B4AF-C51F-A844-9AB4-FA1CF6F5E05E}"/>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0D88FCF-34B9-C448-98B8-F310CDEF56A9}"/>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34B3232A-9790-7C4F-81EC-B1BA51BC82B2}"/>
              </a:ext>
            </a:extLst>
          </p:cNvPr>
          <p:cNvSpPr/>
          <p:nvPr/>
        </p:nvSpPr>
        <p:spPr>
          <a:xfrm>
            <a:off x="335662" y="429073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C5BFD5-6122-2744-BA5D-30D5BEB56236}"/>
              </a:ext>
            </a:extLst>
          </p:cNvPr>
          <p:cNvSpPr txBox="1"/>
          <p:nvPr/>
        </p:nvSpPr>
        <p:spPr>
          <a:xfrm>
            <a:off x="643663" y="4188357"/>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B1841543-4E9E-B147-B828-09F079B683CC}"/>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21712740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96980" y="1449936"/>
            <a:ext cx="6442118" cy="4419592"/>
          </a:xfrm>
          <a:prstGeom prst="rect">
            <a:avLst/>
          </a:prstGeom>
        </p:spPr>
      </p:pic>
      <p:sp>
        <p:nvSpPr>
          <p:cNvPr id="14" name="Oval 13">
            <a:extLst>
              <a:ext uri="{FF2B5EF4-FFF2-40B4-BE49-F238E27FC236}">
                <a16:creationId xmlns:a16="http://schemas.microsoft.com/office/drawing/2014/main" id="{499BCFFA-76BA-8844-B20A-7438C6197DC9}"/>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EDEEEE0-022A-2B4A-8956-BBF41AA95C24}"/>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614763C0-E4CA-E644-B3E8-1F02CA09AF5E}"/>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180E149-0B80-A94D-9B21-90C7A2001AEA}"/>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796FFB75-7313-B142-AFB2-86C292331153}"/>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1400A7D-7E44-424D-98CB-90114E595AEC}"/>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89047520-DDC8-5840-9E2F-696A0D568894}"/>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9A93435-6CBA-0148-AD97-1ED34B224498}"/>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4496B873-1ADC-1C4C-92AC-F42B0E84A107}"/>
              </a:ext>
            </a:extLst>
          </p:cNvPr>
          <p:cNvSpPr/>
          <p:nvPr/>
        </p:nvSpPr>
        <p:spPr>
          <a:xfrm>
            <a:off x="335662" y="429073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A307279-FF83-A446-8DBA-F49DF2A79C93}"/>
              </a:ext>
            </a:extLst>
          </p:cNvPr>
          <p:cNvSpPr txBox="1"/>
          <p:nvPr/>
        </p:nvSpPr>
        <p:spPr>
          <a:xfrm>
            <a:off x="643663" y="4188357"/>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F4EBB468-D286-EB40-8B7E-9013911A7CBD}"/>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17069411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96980" y="1449937"/>
            <a:ext cx="6442118" cy="4419593"/>
          </a:xfrm>
          <a:prstGeom prst="rect">
            <a:avLst/>
          </a:prstGeom>
        </p:spPr>
      </p:pic>
      <p:sp>
        <p:nvSpPr>
          <p:cNvPr id="14" name="Oval 13">
            <a:extLst>
              <a:ext uri="{FF2B5EF4-FFF2-40B4-BE49-F238E27FC236}">
                <a16:creationId xmlns:a16="http://schemas.microsoft.com/office/drawing/2014/main" id="{FA3F4881-B7FF-B043-BFA1-CF085A161737}"/>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A40738B-3FB2-5C44-BDA1-DD3E78D4DD73}"/>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16" name="Straight Arrow Connector 15">
            <a:extLst>
              <a:ext uri="{FF2B5EF4-FFF2-40B4-BE49-F238E27FC236}">
                <a16:creationId xmlns:a16="http://schemas.microsoft.com/office/drawing/2014/main" id="{E45497AF-FA93-4440-AB23-AAB92A5697DD}"/>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8BCF206-6A79-ED43-B125-A2B07E38A399}"/>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18" name="Oval 17">
            <a:extLst>
              <a:ext uri="{FF2B5EF4-FFF2-40B4-BE49-F238E27FC236}">
                <a16:creationId xmlns:a16="http://schemas.microsoft.com/office/drawing/2014/main" id="{3007C6AC-99D3-F047-A4AB-563790FA67A1}"/>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271D400-B1D5-1741-8547-11A53347815D}"/>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20" name="Oval 19">
            <a:extLst>
              <a:ext uri="{FF2B5EF4-FFF2-40B4-BE49-F238E27FC236}">
                <a16:creationId xmlns:a16="http://schemas.microsoft.com/office/drawing/2014/main" id="{5B727D81-30B3-624F-ABFB-4D3D793CC95E}"/>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8D7E3D5-B10F-DD4F-A381-5884673313AD}"/>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22" name="Oval 21">
            <a:extLst>
              <a:ext uri="{FF2B5EF4-FFF2-40B4-BE49-F238E27FC236}">
                <a16:creationId xmlns:a16="http://schemas.microsoft.com/office/drawing/2014/main" id="{CE90C5AE-D1A9-AD4F-8C73-CC9CB6EB8716}"/>
              </a:ext>
            </a:extLst>
          </p:cNvPr>
          <p:cNvSpPr/>
          <p:nvPr/>
        </p:nvSpPr>
        <p:spPr>
          <a:xfrm>
            <a:off x="335662" y="429073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4BC318F-5DEB-664C-B733-3BE703FBDD93}"/>
              </a:ext>
            </a:extLst>
          </p:cNvPr>
          <p:cNvSpPr txBox="1"/>
          <p:nvPr/>
        </p:nvSpPr>
        <p:spPr>
          <a:xfrm>
            <a:off x="643663" y="4188357"/>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4" name="TextBox 23">
            <a:extLst>
              <a:ext uri="{FF2B5EF4-FFF2-40B4-BE49-F238E27FC236}">
                <a16:creationId xmlns:a16="http://schemas.microsoft.com/office/drawing/2014/main" id="{AFE28325-BF7A-7548-B778-E7B6747F6650}"/>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25563047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0" y="1449937"/>
            <a:ext cx="6442118" cy="4419593"/>
          </a:xfrm>
          <a:prstGeom prst="rect">
            <a:avLst/>
          </a:prstGeom>
        </p:spPr>
      </p:pic>
      <p:sp>
        <p:nvSpPr>
          <p:cNvPr id="3" name="Oval 2">
            <a:extLst>
              <a:ext uri="{FF2B5EF4-FFF2-40B4-BE49-F238E27FC236}">
                <a16:creationId xmlns:a16="http://schemas.microsoft.com/office/drawing/2014/main" id="{14ECB76C-D080-B14B-9ABD-09FC973452CD}"/>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D08CA30-38F1-4C42-95D2-BB92CEE377D4}"/>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5" name="Straight Arrow Connector 4">
            <a:extLst>
              <a:ext uri="{FF2B5EF4-FFF2-40B4-BE49-F238E27FC236}">
                <a16:creationId xmlns:a16="http://schemas.microsoft.com/office/drawing/2014/main" id="{9F496C11-105A-BB4B-A30A-7F8F77BF8953}"/>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91AEA66-D7F3-3E47-8622-55F54A79F5D9}"/>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8" name="Oval 7">
            <a:extLst>
              <a:ext uri="{FF2B5EF4-FFF2-40B4-BE49-F238E27FC236}">
                <a16:creationId xmlns:a16="http://schemas.microsoft.com/office/drawing/2014/main" id="{772FB1DA-6C04-C646-8FAD-69C800FA04F3}"/>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E483A9-DF1C-A948-BB42-204E18F27262}"/>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0" name="Oval 9">
            <a:extLst>
              <a:ext uri="{FF2B5EF4-FFF2-40B4-BE49-F238E27FC236}">
                <a16:creationId xmlns:a16="http://schemas.microsoft.com/office/drawing/2014/main" id="{59B53ED8-357F-DE40-87BC-B2DCB8B4872B}"/>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763674E-0449-3342-8AA1-008C4D764AD6}"/>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12" name="Oval 11">
            <a:extLst>
              <a:ext uri="{FF2B5EF4-FFF2-40B4-BE49-F238E27FC236}">
                <a16:creationId xmlns:a16="http://schemas.microsoft.com/office/drawing/2014/main" id="{E4D98960-6C46-4E49-9381-1DC1460798CC}"/>
              </a:ext>
            </a:extLst>
          </p:cNvPr>
          <p:cNvSpPr/>
          <p:nvPr/>
        </p:nvSpPr>
        <p:spPr>
          <a:xfrm>
            <a:off x="335662" y="429073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E6EA6D4-858B-4F4F-ACBD-0251E4B7C307}"/>
              </a:ext>
            </a:extLst>
          </p:cNvPr>
          <p:cNvSpPr txBox="1"/>
          <p:nvPr/>
        </p:nvSpPr>
        <p:spPr>
          <a:xfrm>
            <a:off x="643663" y="4188357"/>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2" name="TextBox 1">
            <a:extLst>
              <a:ext uri="{FF2B5EF4-FFF2-40B4-BE49-F238E27FC236}">
                <a16:creationId xmlns:a16="http://schemas.microsoft.com/office/drawing/2014/main" id="{230FE28A-AFD4-4148-B0DB-4458D98553D6}"/>
              </a:ext>
            </a:extLst>
          </p:cNvPr>
          <p:cNvSpPr txBox="1"/>
          <p:nvPr/>
        </p:nvSpPr>
        <p:spPr>
          <a:xfrm>
            <a:off x="5637506" y="3203472"/>
            <a:ext cx="3290131" cy="2585323"/>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NGS provides access to the NSRS through reference epoch positions and velocities for NCN stations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When users access the NSRS through OPUS, a very similar process is performed using NCN stations as the reference</a:t>
            </a:r>
          </a:p>
        </p:txBody>
      </p:sp>
      <p:sp>
        <p:nvSpPr>
          <p:cNvPr id="14" name="TextBox 13">
            <a:extLst>
              <a:ext uri="{FF2B5EF4-FFF2-40B4-BE49-F238E27FC236}">
                <a16:creationId xmlns:a16="http://schemas.microsoft.com/office/drawing/2014/main" id="{2D44236E-E825-5142-9F6D-8442BD42708C}"/>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Tree>
    <p:extLst>
      <p:ext uri="{BB962C8B-B14F-4D97-AF65-F5344CB8AC3E}">
        <p14:creationId xmlns:p14="http://schemas.microsoft.com/office/powerpoint/2010/main" val="20609767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196980" y="1449937"/>
            <a:ext cx="6442118" cy="4419593"/>
          </a:xfrm>
          <a:prstGeom prst="rect">
            <a:avLst/>
          </a:prstGeom>
        </p:spPr>
      </p:pic>
      <p:sp>
        <p:nvSpPr>
          <p:cNvPr id="3" name="Oval 2">
            <a:extLst>
              <a:ext uri="{FF2B5EF4-FFF2-40B4-BE49-F238E27FC236}">
                <a16:creationId xmlns:a16="http://schemas.microsoft.com/office/drawing/2014/main" id="{14ECB76C-D080-B14B-9ABD-09FC973452CD}"/>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D08CA30-38F1-4C42-95D2-BB92CEE377D4}"/>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5" name="Straight Arrow Connector 4">
            <a:extLst>
              <a:ext uri="{FF2B5EF4-FFF2-40B4-BE49-F238E27FC236}">
                <a16:creationId xmlns:a16="http://schemas.microsoft.com/office/drawing/2014/main" id="{9F496C11-105A-BB4B-A30A-7F8F77BF8953}"/>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91AEA66-D7F3-3E47-8622-55F54A79F5D9}"/>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8" name="Oval 7">
            <a:extLst>
              <a:ext uri="{FF2B5EF4-FFF2-40B4-BE49-F238E27FC236}">
                <a16:creationId xmlns:a16="http://schemas.microsoft.com/office/drawing/2014/main" id="{772FB1DA-6C04-C646-8FAD-69C800FA04F3}"/>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E483A9-DF1C-A948-BB42-204E18F27262}"/>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0" name="Oval 9">
            <a:extLst>
              <a:ext uri="{FF2B5EF4-FFF2-40B4-BE49-F238E27FC236}">
                <a16:creationId xmlns:a16="http://schemas.microsoft.com/office/drawing/2014/main" id="{59B53ED8-357F-DE40-87BC-B2DCB8B4872B}"/>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763674E-0449-3342-8AA1-008C4D764AD6}"/>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12" name="Oval 11">
            <a:extLst>
              <a:ext uri="{FF2B5EF4-FFF2-40B4-BE49-F238E27FC236}">
                <a16:creationId xmlns:a16="http://schemas.microsoft.com/office/drawing/2014/main" id="{E4D98960-6C46-4E49-9381-1DC1460798CC}"/>
              </a:ext>
            </a:extLst>
          </p:cNvPr>
          <p:cNvSpPr/>
          <p:nvPr/>
        </p:nvSpPr>
        <p:spPr>
          <a:xfrm>
            <a:off x="335662" y="429073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E6EA6D4-858B-4F4F-ACBD-0251E4B7C307}"/>
              </a:ext>
            </a:extLst>
          </p:cNvPr>
          <p:cNvSpPr txBox="1"/>
          <p:nvPr/>
        </p:nvSpPr>
        <p:spPr>
          <a:xfrm>
            <a:off x="643663" y="4188357"/>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14" name="TextBox 13">
            <a:extLst>
              <a:ext uri="{FF2B5EF4-FFF2-40B4-BE49-F238E27FC236}">
                <a16:creationId xmlns:a16="http://schemas.microsoft.com/office/drawing/2014/main" id="{2D44236E-E825-5142-9F6D-8442BD42708C}"/>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pic>
        <p:nvPicPr>
          <p:cNvPr id="16" name="Picture 15">
            <a:extLst>
              <a:ext uri="{FF2B5EF4-FFF2-40B4-BE49-F238E27FC236}">
                <a16:creationId xmlns:a16="http://schemas.microsoft.com/office/drawing/2014/main" id="{27C5080A-076C-3243-A018-A1C8577E509F}"/>
              </a:ext>
            </a:extLst>
          </p:cNvPr>
          <p:cNvPicPr>
            <a:picLocks noChangeAspect="1"/>
          </p:cNvPicPr>
          <p:nvPr/>
        </p:nvPicPr>
        <p:blipFill>
          <a:blip r:embed="rId5"/>
          <a:stretch>
            <a:fillRect/>
          </a:stretch>
        </p:blipFill>
        <p:spPr>
          <a:xfrm>
            <a:off x="4559818" y="1806267"/>
            <a:ext cx="4527576" cy="4009316"/>
          </a:xfrm>
          <a:prstGeom prst="rect">
            <a:avLst/>
          </a:prstGeom>
        </p:spPr>
      </p:pic>
    </p:spTree>
    <p:extLst>
      <p:ext uri="{BB962C8B-B14F-4D97-AF65-F5344CB8AC3E}">
        <p14:creationId xmlns:p14="http://schemas.microsoft.com/office/powerpoint/2010/main" val="23184455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96980" y="1449937"/>
            <a:ext cx="6442118" cy="4419593"/>
          </a:xfrm>
          <a:prstGeom prst="rect">
            <a:avLst/>
          </a:prstGeom>
        </p:spPr>
      </p:pic>
      <p:sp>
        <p:nvSpPr>
          <p:cNvPr id="3" name="Oval 2">
            <a:extLst>
              <a:ext uri="{FF2B5EF4-FFF2-40B4-BE49-F238E27FC236}">
                <a16:creationId xmlns:a16="http://schemas.microsoft.com/office/drawing/2014/main" id="{14ECB76C-D080-B14B-9ABD-09FC973452CD}"/>
              </a:ext>
            </a:extLst>
          </p:cNvPr>
          <p:cNvSpPr/>
          <p:nvPr/>
        </p:nvSpPr>
        <p:spPr>
          <a:xfrm>
            <a:off x="335662" y="2307652"/>
            <a:ext cx="145278" cy="14527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D08CA30-38F1-4C42-95D2-BB92CEE377D4}"/>
              </a:ext>
            </a:extLst>
          </p:cNvPr>
          <p:cNvSpPr txBox="1"/>
          <p:nvPr/>
        </p:nvSpPr>
        <p:spPr>
          <a:xfrm>
            <a:off x="643662" y="2226404"/>
            <a:ext cx="15007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IGS GNSS station</a:t>
            </a:r>
          </a:p>
        </p:txBody>
      </p:sp>
      <p:cxnSp>
        <p:nvCxnSpPr>
          <p:cNvPr id="5" name="Straight Arrow Connector 4">
            <a:extLst>
              <a:ext uri="{FF2B5EF4-FFF2-40B4-BE49-F238E27FC236}">
                <a16:creationId xmlns:a16="http://schemas.microsoft.com/office/drawing/2014/main" id="{9F496C11-105A-BB4B-A30A-7F8F77BF8953}"/>
              </a:ext>
            </a:extLst>
          </p:cNvPr>
          <p:cNvCxnSpPr>
            <a:cxnSpLocks/>
          </p:cNvCxnSpPr>
          <p:nvPr/>
        </p:nvCxnSpPr>
        <p:spPr>
          <a:xfrm>
            <a:off x="301478" y="2709303"/>
            <a:ext cx="308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91AEA66-D7F3-3E47-8622-55F54A79F5D9}"/>
              </a:ext>
            </a:extLst>
          </p:cNvPr>
          <p:cNvSpPr txBox="1"/>
          <p:nvPr/>
        </p:nvSpPr>
        <p:spPr>
          <a:xfrm>
            <a:off x="646854" y="2555415"/>
            <a:ext cx="139653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station trajectory</a:t>
            </a:r>
          </a:p>
        </p:txBody>
      </p:sp>
      <p:sp>
        <p:nvSpPr>
          <p:cNvPr id="8" name="Oval 7">
            <a:extLst>
              <a:ext uri="{FF2B5EF4-FFF2-40B4-BE49-F238E27FC236}">
                <a16:creationId xmlns:a16="http://schemas.microsoft.com/office/drawing/2014/main" id="{772FB1DA-6C04-C646-8FAD-69C800FA04F3}"/>
              </a:ext>
            </a:extLst>
          </p:cNvPr>
          <p:cNvSpPr/>
          <p:nvPr/>
        </p:nvSpPr>
        <p:spPr>
          <a:xfrm>
            <a:off x="369845" y="2999860"/>
            <a:ext cx="76912" cy="769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E483A9-DF1C-A948-BB42-204E18F27262}"/>
              </a:ext>
            </a:extLst>
          </p:cNvPr>
          <p:cNvSpPr txBox="1"/>
          <p:nvPr/>
        </p:nvSpPr>
        <p:spPr>
          <a:xfrm>
            <a:off x="643662" y="2897242"/>
            <a:ext cx="1264780"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projected IGS station position</a:t>
            </a:r>
          </a:p>
        </p:txBody>
      </p:sp>
      <p:sp>
        <p:nvSpPr>
          <p:cNvPr id="10" name="Oval 9">
            <a:extLst>
              <a:ext uri="{FF2B5EF4-FFF2-40B4-BE49-F238E27FC236}">
                <a16:creationId xmlns:a16="http://schemas.microsoft.com/office/drawing/2014/main" id="{59B53ED8-357F-DE40-87BC-B2DCB8B4872B}"/>
              </a:ext>
            </a:extLst>
          </p:cNvPr>
          <p:cNvSpPr/>
          <p:nvPr/>
        </p:nvSpPr>
        <p:spPr>
          <a:xfrm>
            <a:off x="335662" y="3738286"/>
            <a:ext cx="145278" cy="14527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763674E-0449-3342-8AA1-008C4D764AD6}"/>
              </a:ext>
            </a:extLst>
          </p:cNvPr>
          <p:cNvSpPr txBox="1"/>
          <p:nvPr/>
        </p:nvSpPr>
        <p:spPr>
          <a:xfrm>
            <a:off x="643663" y="3635906"/>
            <a:ext cx="162927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NGS estimate of IGS station position</a:t>
            </a:r>
          </a:p>
        </p:txBody>
      </p:sp>
      <p:sp>
        <p:nvSpPr>
          <p:cNvPr id="12" name="Oval 11">
            <a:extLst>
              <a:ext uri="{FF2B5EF4-FFF2-40B4-BE49-F238E27FC236}">
                <a16:creationId xmlns:a16="http://schemas.microsoft.com/office/drawing/2014/main" id="{E4D98960-6C46-4E49-9381-1DC1460798CC}"/>
              </a:ext>
            </a:extLst>
          </p:cNvPr>
          <p:cNvSpPr/>
          <p:nvPr/>
        </p:nvSpPr>
        <p:spPr>
          <a:xfrm>
            <a:off x="335662" y="4290736"/>
            <a:ext cx="145278" cy="145278"/>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E6EA6D4-858B-4F4F-ACBD-0251E4B7C307}"/>
              </a:ext>
            </a:extLst>
          </p:cNvPr>
          <p:cNvSpPr txBox="1"/>
          <p:nvPr/>
        </p:nvSpPr>
        <p:spPr>
          <a:xfrm>
            <a:off x="643663" y="4188357"/>
            <a:ext cx="16292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NCN GNSS station</a:t>
            </a:r>
          </a:p>
        </p:txBody>
      </p:sp>
      <p:sp>
        <p:nvSpPr>
          <p:cNvPr id="14" name="TextBox 13">
            <a:extLst>
              <a:ext uri="{FF2B5EF4-FFF2-40B4-BE49-F238E27FC236}">
                <a16:creationId xmlns:a16="http://schemas.microsoft.com/office/drawing/2014/main" id="{2D44236E-E825-5142-9F6D-8442BD42708C}"/>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pic>
        <p:nvPicPr>
          <p:cNvPr id="16" name="Picture 15">
            <a:extLst>
              <a:ext uri="{FF2B5EF4-FFF2-40B4-BE49-F238E27FC236}">
                <a16:creationId xmlns:a16="http://schemas.microsoft.com/office/drawing/2014/main" id="{27C5080A-076C-3243-A018-A1C8577E509F}"/>
              </a:ext>
            </a:extLst>
          </p:cNvPr>
          <p:cNvPicPr>
            <a:picLocks noChangeAspect="1"/>
          </p:cNvPicPr>
          <p:nvPr/>
        </p:nvPicPr>
        <p:blipFill>
          <a:blip r:embed="rId5"/>
          <a:stretch>
            <a:fillRect/>
          </a:stretch>
        </p:blipFill>
        <p:spPr>
          <a:xfrm>
            <a:off x="4559818" y="1806267"/>
            <a:ext cx="4527576" cy="4009316"/>
          </a:xfrm>
          <a:prstGeom prst="rect">
            <a:avLst/>
          </a:prstGeom>
        </p:spPr>
      </p:pic>
      <p:sp>
        <p:nvSpPr>
          <p:cNvPr id="2" name="Rectangle 1">
            <a:extLst>
              <a:ext uri="{FF2B5EF4-FFF2-40B4-BE49-F238E27FC236}">
                <a16:creationId xmlns:a16="http://schemas.microsoft.com/office/drawing/2014/main" id="{727FE942-8BE6-7B4B-AC5B-226811385ECE}"/>
              </a:ext>
            </a:extLst>
          </p:cNvPr>
          <p:cNvSpPr/>
          <p:nvPr/>
        </p:nvSpPr>
        <p:spPr>
          <a:xfrm>
            <a:off x="4863548" y="3236016"/>
            <a:ext cx="1239078" cy="39989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8CB1168-FED9-FD4C-8AE1-B0979D0BA5B3}"/>
              </a:ext>
            </a:extLst>
          </p:cNvPr>
          <p:cNvSpPr/>
          <p:nvPr/>
        </p:nvSpPr>
        <p:spPr>
          <a:xfrm>
            <a:off x="4798500" y="3883565"/>
            <a:ext cx="1239078" cy="39989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5947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974" y="2138199"/>
            <a:ext cx="5029200" cy="3105744"/>
          </a:xfrm>
          <a:prstGeom prst="rect">
            <a:avLst/>
          </a:prstGeom>
        </p:spPr>
      </p:pic>
      <p:sp>
        <p:nvSpPr>
          <p:cNvPr id="14" name="TextBox 13">
            <a:extLst>
              <a:ext uri="{FF2B5EF4-FFF2-40B4-BE49-F238E27FC236}">
                <a16:creationId xmlns:a16="http://schemas.microsoft.com/office/drawing/2014/main" id="{2D44236E-E825-5142-9F6D-8442BD42708C}"/>
              </a:ext>
            </a:extLst>
          </p:cNvPr>
          <p:cNvSpPr txBox="1"/>
          <p:nvPr/>
        </p:nvSpPr>
        <p:spPr>
          <a:xfrm>
            <a:off x="82975" y="1360476"/>
            <a:ext cx="304247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Aligning the NSRS to the IGS reference frame</a:t>
            </a:r>
          </a:p>
        </p:txBody>
      </p:sp>
      <p:sp>
        <p:nvSpPr>
          <p:cNvPr id="15" name="TextBox 14">
            <a:extLst>
              <a:ext uri="{FF2B5EF4-FFF2-40B4-BE49-F238E27FC236}">
                <a16:creationId xmlns:a16="http://schemas.microsoft.com/office/drawing/2014/main" id="{AC9DDFD7-E348-6C47-9AD4-E7D81B60F9A5}"/>
              </a:ext>
            </a:extLst>
          </p:cNvPr>
          <p:cNvSpPr txBox="1"/>
          <p:nvPr/>
        </p:nvSpPr>
        <p:spPr>
          <a:xfrm>
            <a:off x="5393335" y="1705912"/>
            <a:ext cx="3503327" cy="3970318"/>
          </a:xfrm>
          <a:prstGeom prst="rect">
            <a:avLst/>
          </a:prstGeom>
          <a:solidFill>
            <a:schemeClr val="bg1"/>
          </a:solidFill>
          <a:ln>
            <a:noFill/>
          </a:ln>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MYCS2 is the most recent iteration of this process– alignment of the NSRS with ITRF2014/IGS14</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Recently IGb14 was released to account for several large earthquakes since the release of ITRF2014 – the NSRS was updated to reflect these changes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ITRF2020 will be released sometime in 2021 – MYCS3 will align the NSRS with this new frame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0C43D27-99A6-5C49-99D4-6B8194A6186C}"/>
              </a:ext>
            </a:extLst>
          </p:cNvPr>
          <p:cNvSpPr txBox="1"/>
          <p:nvPr/>
        </p:nvSpPr>
        <p:spPr>
          <a:xfrm>
            <a:off x="82974" y="5499847"/>
            <a:ext cx="6166816" cy="307777"/>
          </a:xfrm>
          <a:prstGeom prst="rect">
            <a:avLst/>
          </a:prstGeom>
          <a:noFill/>
          <a:ln>
            <a:solidFill>
              <a:schemeClr val="tx1"/>
            </a:solidFill>
          </a:ln>
        </p:spPr>
        <p:txBody>
          <a:bodyPr wrap="none" rtlCol="0">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www.ngs.noaa.gov</a:t>
            </a:r>
            <a:r>
              <a:rPr lang="en-US" sz="1400" dirty="0">
                <a:latin typeface="Arial" panose="020B0604020202020204" pitchFamily="34" charset="0"/>
                <a:cs typeface="Arial" panose="020B0604020202020204" pitchFamily="34" charset="0"/>
              </a:rPr>
              <a:t>/CORS/coords.shtml#2ndReprocessingCampaign</a:t>
            </a:r>
          </a:p>
        </p:txBody>
      </p:sp>
    </p:spTree>
    <p:extLst>
      <p:ext uri="{BB962C8B-B14F-4D97-AF65-F5344CB8AC3E}">
        <p14:creationId xmlns:p14="http://schemas.microsoft.com/office/powerpoint/2010/main" val="5716403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Horizontal </a:t>
            </a:r>
            <a:r>
              <a:rPr lang="en-US" dirty="0" err="1" smtClean="0"/>
              <a:t>datums</a:t>
            </a:r>
            <a:endParaRPr lang="en-US" dirty="0"/>
          </a:p>
        </p:txBody>
      </p:sp>
      <p:sp>
        <p:nvSpPr>
          <p:cNvPr id="4" name="Text Placeholder 3"/>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402729D8-1644-4D0C-9B5E-42A347FE2C29}" type="slidenum">
              <a:rPr lang="en-US" altLang="en-US" smtClean="0"/>
              <a:pPr/>
              <a:t>67</a:t>
            </a:fld>
            <a:endParaRPr lang="en-US" altLang="en-US"/>
          </a:p>
        </p:txBody>
      </p:sp>
    </p:spTree>
    <p:extLst>
      <p:ext uri="{BB962C8B-B14F-4D97-AF65-F5344CB8AC3E}">
        <p14:creationId xmlns:p14="http://schemas.microsoft.com/office/powerpoint/2010/main" val="16067810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884791" y="2614608"/>
            <a:ext cx="5624047" cy="3741744"/>
          </a:xfrm>
          <a:prstGeom prst="rect">
            <a:avLst/>
          </a:prstGeom>
        </p:spPr>
      </p:pic>
      <p:sp>
        <p:nvSpPr>
          <p:cNvPr id="2" name="Title 1"/>
          <p:cNvSpPr>
            <a:spLocks noGrp="1"/>
          </p:cNvSpPr>
          <p:nvPr>
            <p:ph type="title"/>
          </p:nvPr>
        </p:nvSpPr>
        <p:spPr/>
        <p:txBody>
          <a:bodyPr/>
          <a:lstStyle/>
          <a:p>
            <a:r>
              <a:rPr lang="en-US" dirty="0" smtClean="0"/>
              <a:t>Horizontal </a:t>
            </a:r>
            <a:r>
              <a:rPr lang="en-US" dirty="0" err="1" smtClean="0"/>
              <a:t>Datums</a:t>
            </a:r>
            <a:r>
              <a:rPr lang="en-US" dirty="0" smtClean="0"/>
              <a:t> of the NSRS</a:t>
            </a:r>
            <a:endParaRPr lang="en-US"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68</a:t>
            </a:fld>
            <a:endParaRPr lang="en-US"/>
          </a:p>
        </p:txBody>
      </p:sp>
      <p:sp>
        <p:nvSpPr>
          <p:cNvPr id="11" name="Rectangle 10"/>
          <p:cNvSpPr/>
          <p:nvPr/>
        </p:nvSpPr>
        <p:spPr>
          <a:xfrm>
            <a:off x="7320579" y="3114260"/>
            <a:ext cx="1780391" cy="130102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CONUS</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U.S. Standard Datum</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27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83(“HARN</a:t>
            </a:r>
            <a:r>
              <a:rPr lang="en-US" sz="1000" b="1" dirty="0" smtClean="0">
                <a:solidFill>
                  <a:srgbClr val="000000"/>
                </a:solidFill>
                <a:latin typeface="Times New Roman" panose="02020603050405020304" pitchFamily="18" charset="0"/>
              </a:rPr>
              <a:t>”)</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83(“FBN</a:t>
            </a:r>
            <a:r>
              <a:rPr lang="en-US" sz="1000" b="1" dirty="0" smtClean="0">
                <a:solidFill>
                  <a:srgbClr val="000000"/>
                </a:solidFill>
                <a:latin typeface="Times New Roman" panose="02020603050405020304" pitchFamily="18" charset="0"/>
              </a:rPr>
              <a:t>”)</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83(2011) epoch </a:t>
            </a:r>
            <a:r>
              <a:rPr lang="en-US" sz="1000" b="1" dirty="0" smtClean="0">
                <a:solidFill>
                  <a:srgbClr val="000000"/>
                </a:solidFill>
                <a:latin typeface="Times New Roman" panose="02020603050405020304" pitchFamily="18" charset="0"/>
              </a:rPr>
              <a:t>2010.00</a:t>
            </a:r>
            <a:endParaRPr lang="en-US" dirty="0">
              <a:latin typeface="Arial" panose="020B0604020202020204" pitchFamily="34" charset="0"/>
            </a:endParaRPr>
          </a:p>
        </p:txBody>
      </p:sp>
      <p:sp>
        <p:nvSpPr>
          <p:cNvPr id="14" name="Rectangle 13"/>
          <p:cNvSpPr/>
          <p:nvPr/>
        </p:nvSpPr>
        <p:spPr>
          <a:xfrm>
            <a:off x="7320579" y="1809044"/>
            <a:ext cx="1780391" cy="1022476"/>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Alaska</a:t>
            </a:r>
            <a:endParaRPr lang="en-US" sz="700" dirty="0" smtClean="0"/>
          </a:p>
          <a:p>
            <a:pPr algn="ctr" fontAlgn="auto">
              <a:spcBef>
                <a:spcPts val="0"/>
              </a:spcBef>
              <a:spcAft>
                <a:spcPts val="0"/>
              </a:spcAft>
            </a:pPr>
            <a:r>
              <a:rPr lang="en-US" sz="1000" b="1" dirty="0">
                <a:solidFill>
                  <a:srgbClr val="000000"/>
                </a:solidFill>
                <a:latin typeface="Times New Roman" panose="02020603050405020304" pitchFamily="18" charset="0"/>
              </a:rPr>
              <a:t>NAD 27</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83(2002:AK)</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83(2011) epoch 2010.00</a:t>
            </a:r>
            <a:endParaRPr lang="en-US" sz="1800" b="0" i="0" u="none" strike="noStrike" dirty="0">
              <a:effectLst/>
              <a:latin typeface="Arial" panose="020B0604020202020204" pitchFamily="34" charset="0"/>
            </a:endParaRPr>
          </a:p>
        </p:txBody>
      </p:sp>
      <p:sp>
        <p:nvSpPr>
          <p:cNvPr id="15" name="Rectangle 14"/>
          <p:cNvSpPr/>
          <p:nvPr/>
        </p:nvSpPr>
        <p:spPr>
          <a:xfrm>
            <a:off x="4838250" y="1304356"/>
            <a:ext cx="1780392" cy="1022476"/>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 Lawrence 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St. Lawrence </a:t>
            </a:r>
            <a:r>
              <a:rPr lang="en-US" sz="1000" b="1" dirty="0" smtClean="0">
                <a:solidFill>
                  <a:srgbClr val="000000"/>
                </a:solidFill>
                <a:latin typeface="Times New Roman" panose="02020603050405020304" pitchFamily="18" charset="0"/>
              </a:rPr>
              <a:t>1952</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83(2002:AK)</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83(2011) </a:t>
            </a:r>
            <a:r>
              <a:rPr lang="en-US" sz="1000" b="1" dirty="0" smtClean="0">
                <a:solidFill>
                  <a:srgbClr val="000000"/>
                </a:solidFill>
                <a:latin typeface="Times New Roman" panose="02020603050405020304" pitchFamily="18" charset="0"/>
              </a:rPr>
              <a:t>epoch </a:t>
            </a:r>
            <a:r>
              <a:rPr lang="en-US" sz="1000" b="1" dirty="0">
                <a:solidFill>
                  <a:srgbClr val="000000"/>
                </a:solidFill>
                <a:latin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16" name="Rectangle 15"/>
          <p:cNvSpPr/>
          <p:nvPr/>
        </p:nvSpPr>
        <p:spPr>
          <a:xfrm>
            <a:off x="2671191" y="1663336"/>
            <a:ext cx="1780392" cy="50429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 Matthew 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St. </a:t>
            </a:r>
            <a:r>
              <a:rPr lang="en-US" sz="1000" b="1" dirty="0" smtClean="0">
                <a:solidFill>
                  <a:srgbClr val="000000"/>
                </a:solidFill>
                <a:latin typeface="Times New Roman" panose="02020603050405020304" pitchFamily="18" charset="0"/>
              </a:rPr>
              <a:t>Matthew 1952</a:t>
            </a:r>
            <a:endParaRPr lang="en-US" dirty="0">
              <a:latin typeface="Arial" panose="020B0604020202020204" pitchFamily="34" charset="0"/>
            </a:endParaRPr>
          </a:p>
        </p:txBody>
      </p:sp>
      <p:sp>
        <p:nvSpPr>
          <p:cNvPr id="17" name="Rectangle 16"/>
          <p:cNvSpPr/>
          <p:nvPr/>
        </p:nvSpPr>
        <p:spPr>
          <a:xfrm>
            <a:off x="78164" y="2654780"/>
            <a:ext cx="1780392" cy="123938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 George 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St. George </a:t>
            </a:r>
            <a:r>
              <a:rPr lang="en-US" sz="1000" b="1" dirty="0" smtClean="0">
                <a:solidFill>
                  <a:srgbClr val="000000"/>
                </a:solidFill>
                <a:latin typeface="Times New Roman" panose="02020603050405020304" pitchFamily="18" charset="0"/>
              </a:rPr>
              <a:t>1897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St. George </a:t>
            </a:r>
            <a:r>
              <a:rPr lang="en-US" sz="1000" b="1" dirty="0" smtClean="0">
                <a:solidFill>
                  <a:srgbClr val="000000"/>
                </a:solidFill>
                <a:latin typeface="Times New Roman" panose="02020603050405020304" pitchFamily="18" charset="0"/>
              </a:rPr>
              <a:t>1952</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83(2002:AK)</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83(2011) </a:t>
            </a:r>
            <a:r>
              <a:rPr lang="en-US" sz="1000" b="1" dirty="0" smtClean="0">
                <a:solidFill>
                  <a:srgbClr val="000000"/>
                </a:solidFill>
                <a:latin typeface="Times New Roman" panose="02020603050405020304" pitchFamily="18" charset="0"/>
              </a:rPr>
              <a:t>epoch </a:t>
            </a:r>
            <a:r>
              <a:rPr lang="en-US" sz="1000" b="1" dirty="0">
                <a:solidFill>
                  <a:srgbClr val="000000"/>
                </a:solidFill>
                <a:latin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18" name="Rectangle 17"/>
          <p:cNvSpPr/>
          <p:nvPr/>
        </p:nvSpPr>
        <p:spPr>
          <a:xfrm>
            <a:off x="742858" y="1209428"/>
            <a:ext cx="1780392" cy="118737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 Paul 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St. Paul </a:t>
            </a:r>
            <a:r>
              <a:rPr lang="en-US" sz="1000" b="1" dirty="0" smtClean="0">
                <a:solidFill>
                  <a:srgbClr val="000000"/>
                </a:solidFill>
                <a:latin typeface="Times New Roman" panose="02020603050405020304" pitchFamily="18" charset="0"/>
              </a:rPr>
              <a:t>1897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St. Paul </a:t>
            </a:r>
            <a:r>
              <a:rPr lang="en-US" sz="1000" b="1" dirty="0" smtClean="0">
                <a:solidFill>
                  <a:srgbClr val="000000"/>
                </a:solidFill>
                <a:latin typeface="Times New Roman" panose="02020603050405020304" pitchFamily="18" charset="0"/>
              </a:rPr>
              <a:t>1952</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83(2002:AK)</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83(2011) </a:t>
            </a:r>
            <a:r>
              <a:rPr lang="en-US" sz="1000" b="1" dirty="0" smtClean="0">
                <a:solidFill>
                  <a:srgbClr val="000000"/>
                </a:solidFill>
                <a:latin typeface="Times New Roman" panose="02020603050405020304" pitchFamily="18" charset="0"/>
              </a:rPr>
              <a:t>epoch </a:t>
            </a:r>
            <a:r>
              <a:rPr lang="en-US" sz="1000" b="1" dirty="0">
                <a:solidFill>
                  <a:srgbClr val="000000"/>
                </a:solidFill>
                <a:latin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19" name="Rectangle 18"/>
          <p:cNvSpPr/>
          <p:nvPr/>
        </p:nvSpPr>
        <p:spPr>
          <a:xfrm>
            <a:off x="65482" y="4195957"/>
            <a:ext cx="1943006" cy="91610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CNMI</a:t>
            </a:r>
          </a:p>
          <a:p>
            <a:pPr algn="ctr" fontAlgn="ctr">
              <a:spcBef>
                <a:spcPts val="0"/>
              </a:spcBef>
              <a:spcAft>
                <a:spcPts val="0"/>
              </a:spcAft>
            </a:pPr>
            <a:r>
              <a:rPr lang="en-US" sz="1000" b="1" dirty="0">
                <a:solidFill>
                  <a:srgbClr val="000000"/>
                </a:solidFill>
                <a:latin typeface="Times New Roman" panose="02020603050405020304" pitchFamily="18" charset="0"/>
              </a:rPr>
              <a:t>Guam 1963</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83(1993:GU)</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83(2002:GU)</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83(MA11) </a:t>
            </a:r>
            <a:r>
              <a:rPr lang="en-US" sz="1000" b="1" dirty="0" smtClean="0">
                <a:solidFill>
                  <a:srgbClr val="000000"/>
                </a:solidFill>
                <a:latin typeface="Times New Roman" panose="02020603050405020304" pitchFamily="18" charset="0"/>
                <a:cs typeface="Times New Roman" panose="02020603050405020304" pitchFamily="18" charset="0"/>
              </a:rPr>
              <a:t>epoch </a:t>
            </a:r>
            <a:r>
              <a:rPr lang="en-US" sz="1000" b="1" dirty="0">
                <a:solidFill>
                  <a:srgbClr val="000000"/>
                </a:solidFill>
                <a:latin typeface="Times New Roman" panose="02020603050405020304" pitchFamily="18" charset="0"/>
                <a:cs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20" name="Rectangle 19"/>
          <p:cNvSpPr/>
          <p:nvPr/>
        </p:nvSpPr>
        <p:spPr>
          <a:xfrm>
            <a:off x="98653" y="5515128"/>
            <a:ext cx="1943006" cy="841223"/>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Guam</a:t>
            </a:r>
          </a:p>
          <a:p>
            <a:pPr algn="ctr" fontAlgn="ctr">
              <a:spcBef>
                <a:spcPts val="0"/>
              </a:spcBef>
              <a:spcAft>
                <a:spcPts val="0"/>
              </a:spcAft>
            </a:pPr>
            <a:r>
              <a:rPr lang="en-US" sz="1000" b="1" dirty="0">
                <a:solidFill>
                  <a:srgbClr val="000000"/>
                </a:solidFill>
                <a:latin typeface="Times New Roman" panose="02020603050405020304" pitchFamily="18" charset="0"/>
              </a:rPr>
              <a:t>Guam 1963</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83(1993:GU)</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83(2002:GU)</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83(MA11) </a:t>
            </a:r>
            <a:r>
              <a:rPr lang="en-US" sz="1000" b="1" dirty="0" smtClean="0">
                <a:solidFill>
                  <a:srgbClr val="000000"/>
                </a:solidFill>
                <a:latin typeface="Times New Roman" panose="02020603050405020304" pitchFamily="18" charset="0"/>
                <a:cs typeface="Times New Roman" panose="02020603050405020304" pitchFamily="18" charset="0"/>
              </a:rPr>
              <a:t>epoch </a:t>
            </a:r>
            <a:r>
              <a:rPr lang="en-US" sz="1000" b="1" dirty="0">
                <a:solidFill>
                  <a:srgbClr val="000000"/>
                </a:solidFill>
                <a:latin typeface="Times New Roman" panose="02020603050405020304" pitchFamily="18" charset="0"/>
                <a:cs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21" name="Rectangle 20"/>
          <p:cNvSpPr/>
          <p:nvPr/>
        </p:nvSpPr>
        <p:spPr>
          <a:xfrm>
            <a:off x="3635112" y="5473930"/>
            <a:ext cx="1821336" cy="88242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American Samoa</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American Samoa 1962</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83(1993:AS)</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83(2002:AS)</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83(PA11) </a:t>
            </a:r>
            <a:r>
              <a:rPr lang="en-US" sz="1000" b="1" dirty="0" smtClean="0">
                <a:solidFill>
                  <a:srgbClr val="000000"/>
                </a:solidFill>
                <a:latin typeface="Times New Roman" panose="02020603050405020304" pitchFamily="18" charset="0"/>
                <a:cs typeface="Times New Roman" panose="02020603050405020304" pitchFamily="18" charset="0"/>
              </a:rPr>
              <a:t>epoch </a:t>
            </a:r>
            <a:r>
              <a:rPr lang="en-US" sz="1000" b="1" dirty="0">
                <a:solidFill>
                  <a:srgbClr val="000000"/>
                </a:solidFill>
                <a:latin typeface="Times New Roman" panose="02020603050405020304" pitchFamily="18" charset="0"/>
                <a:cs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22" name="Rectangle 21"/>
          <p:cNvSpPr/>
          <p:nvPr/>
        </p:nvSpPr>
        <p:spPr>
          <a:xfrm>
            <a:off x="5503523" y="5112065"/>
            <a:ext cx="1780392" cy="134517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Puerto Rico</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Puerto Rico </a:t>
            </a:r>
            <a:r>
              <a:rPr lang="en-US" sz="1000" b="1" dirty="0" smtClean="0">
                <a:solidFill>
                  <a:srgbClr val="000000"/>
                </a:solidFill>
                <a:latin typeface="Times New Roman" panose="02020603050405020304" pitchFamily="18" charset="0"/>
              </a:rPr>
              <a:t>1940</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83(1993:PR)</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83(1997:PR)</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83(2002:PR)</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83(2011) epoch </a:t>
            </a:r>
            <a:r>
              <a:rPr lang="en-US" sz="1000" b="1" dirty="0" smtClean="0">
                <a:solidFill>
                  <a:srgbClr val="000000"/>
                </a:solidFill>
                <a:latin typeface="Times New Roman" panose="02020603050405020304" pitchFamily="18" charset="0"/>
              </a:rPr>
              <a:t>2010.00</a:t>
            </a:r>
            <a:endParaRPr lang="en-US" dirty="0">
              <a:latin typeface="Arial" panose="020B0604020202020204" pitchFamily="34" charset="0"/>
            </a:endParaRPr>
          </a:p>
        </p:txBody>
      </p:sp>
      <p:sp>
        <p:nvSpPr>
          <p:cNvPr id="23" name="Rectangle 22"/>
          <p:cNvSpPr/>
          <p:nvPr/>
        </p:nvSpPr>
        <p:spPr>
          <a:xfrm>
            <a:off x="2132185" y="3712915"/>
            <a:ext cx="1882211" cy="86621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Hawaii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Old Hawaiian </a:t>
            </a:r>
            <a:r>
              <a:rPr lang="en-US" sz="1000" b="1" dirty="0" smtClean="0">
                <a:solidFill>
                  <a:srgbClr val="000000"/>
                </a:solidFill>
                <a:latin typeface="Times New Roman" panose="02020603050405020304" pitchFamily="18" charset="0"/>
              </a:rPr>
              <a:t>Datum</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83(1993:HI)</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83(PA11) </a:t>
            </a:r>
            <a:r>
              <a:rPr lang="en-US" sz="1000" b="1" dirty="0" smtClean="0">
                <a:solidFill>
                  <a:srgbClr val="000000"/>
                </a:solidFill>
                <a:latin typeface="Times New Roman" panose="02020603050405020304" pitchFamily="18" charset="0"/>
                <a:cs typeface="Times New Roman" panose="02020603050405020304" pitchFamily="18" charset="0"/>
              </a:rPr>
              <a:t>epoch </a:t>
            </a:r>
            <a:r>
              <a:rPr lang="en-US" sz="1000" b="1" dirty="0">
                <a:solidFill>
                  <a:srgbClr val="000000"/>
                </a:solidFill>
                <a:latin typeface="Times New Roman" panose="02020603050405020304" pitchFamily="18" charset="0"/>
                <a:cs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24" name="Rectangle 23"/>
          <p:cNvSpPr/>
          <p:nvPr/>
        </p:nvSpPr>
        <p:spPr>
          <a:xfrm>
            <a:off x="7336938" y="4991913"/>
            <a:ext cx="1780392" cy="146506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U.S. Virgin Islands</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Puerto Rico 1940</a:t>
            </a:r>
            <a:endParaRPr lang="en-US" sz="1000"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sz="1000"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83(1993:PR)</a:t>
            </a:r>
            <a:endParaRPr lang="en-US" sz="1000"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83(1997:PR)</a:t>
            </a:r>
            <a:endParaRPr lang="en-US" sz="1000"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83(2002:PR)</a:t>
            </a:r>
            <a:endParaRPr lang="en-US" sz="1000"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sz="1000"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83(2011) epoch 2010.00</a:t>
            </a:r>
            <a:endParaRPr lang="en-US" sz="1000" dirty="0">
              <a:latin typeface="Arial" panose="020B0604020202020204" pitchFamily="34" charset="0"/>
            </a:endParaRPr>
          </a:p>
        </p:txBody>
      </p:sp>
      <p:cxnSp>
        <p:nvCxnSpPr>
          <p:cNvPr id="27" name="Straight Arrow Connector 26"/>
          <p:cNvCxnSpPr>
            <a:stCxn id="14" idx="1"/>
          </p:cNvCxnSpPr>
          <p:nvPr/>
        </p:nvCxnSpPr>
        <p:spPr>
          <a:xfrm flipH="1">
            <a:off x="4305958" y="2320282"/>
            <a:ext cx="3014621" cy="7939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5" idx="2"/>
          </p:cNvCxnSpPr>
          <p:nvPr/>
        </p:nvCxnSpPr>
        <p:spPr>
          <a:xfrm flipH="1">
            <a:off x="3704100" y="2326832"/>
            <a:ext cx="2024346" cy="7980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042632" y="2167630"/>
            <a:ext cx="592480" cy="11801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8" idx="2"/>
          </p:cNvCxnSpPr>
          <p:nvPr/>
        </p:nvCxnSpPr>
        <p:spPr>
          <a:xfrm>
            <a:off x="1633054" y="2396805"/>
            <a:ext cx="2044811" cy="11276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7" idx="3"/>
          </p:cNvCxnSpPr>
          <p:nvPr/>
        </p:nvCxnSpPr>
        <p:spPr>
          <a:xfrm>
            <a:off x="1858556" y="3274474"/>
            <a:ext cx="1845544" cy="3024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23" idx="3"/>
          </p:cNvCxnSpPr>
          <p:nvPr/>
        </p:nvCxnSpPr>
        <p:spPr>
          <a:xfrm>
            <a:off x="4014396" y="4146021"/>
            <a:ext cx="134817" cy="60664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9" idx="3"/>
          </p:cNvCxnSpPr>
          <p:nvPr/>
        </p:nvCxnSpPr>
        <p:spPr>
          <a:xfrm>
            <a:off x="2008488" y="4654011"/>
            <a:ext cx="185365" cy="3831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20" idx="3"/>
          </p:cNvCxnSpPr>
          <p:nvPr/>
        </p:nvCxnSpPr>
        <p:spPr>
          <a:xfrm flipV="1">
            <a:off x="2041659" y="5197926"/>
            <a:ext cx="68634" cy="7378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21" idx="1"/>
          </p:cNvCxnSpPr>
          <p:nvPr/>
        </p:nvCxnSpPr>
        <p:spPr>
          <a:xfrm flipH="1" flipV="1">
            <a:off x="3469250" y="5874589"/>
            <a:ext cx="165862" cy="405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1" idx="1"/>
          </p:cNvCxnSpPr>
          <p:nvPr/>
        </p:nvCxnSpPr>
        <p:spPr>
          <a:xfrm flipH="1">
            <a:off x="5900057" y="3764775"/>
            <a:ext cx="1420522" cy="43118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22" idx="0"/>
          </p:cNvCxnSpPr>
          <p:nvPr/>
        </p:nvCxnSpPr>
        <p:spPr>
          <a:xfrm flipV="1">
            <a:off x="6393719" y="4909459"/>
            <a:ext cx="557213" cy="2026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24" idx="0"/>
          </p:cNvCxnSpPr>
          <p:nvPr/>
        </p:nvCxnSpPr>
        <p:spPr>
          <a:xfrm flipH="1" flipV="1">
            <a:off x="7138910" y="4974187"/>
            <a:ext cx="1088224" cy="177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90685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72576" y="2210631"/>
            <a:ext cx="4838700" cy="3530600"/>
          </a:xfrm>
          <a:prstGeom prst="rect">
            <a:avLst/>
          </a:prstGeom>
        </p:spPr>
      </p:pic>
      <p:sp>
        <p:nvSpPr>
          <p:cNvPr id="8" name="TextBox 7">
            <a:extLst>
              <a:ext uri="{FF2B5EF4-FFF2-40B4-BE49-F238E27FC236}">
                <a16:creationId xmlns:a16="http://schemas.microsoft.com/office/drawing/2014/main" id="{D0F2CFE7-E98E-3245-AFF5-7FBAF62A3874}"/>
              </a:ext>
            </a:extLst>
          </p:cNvPr>
          <p:cNvSpPr txBox="1"/>
          <p:nvPr/>
        </p:nvSpPr>
        <p:spPr>
          <a:xfrm>
            <a:off x="5435126" y="2210631"/>
            <a:ext cx="3298677"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Positions of points on Earth’s surface are reduced to the surface of a reference ellipsoid</a:t>
            </a:r>
          </a:p>
        </p:txBody>
      </p:sp>
      <p:sp>
        <p:nvSpPr>
          <p:cNvPr id="5" name="TextBox 4">
            <a:extLst>
              <a:ext uri="{FF2B5EF4-FFF2-40B4-BE49-F238E27FC236}">
                <a16:creationId xmlns:a16="http://schemas.microsoft.com/office/drawing/2014/main" id="{745E3ED5-C402-1A40-869E-F7421B4DD66D}"/>
              </a:ext>
            </a:extLst>
          </p:cNvPr>
          <p:cNvSpPr txBox="1"/>
          <p:nvPr/>
        </p:nvSpPr>
        <p:spPr>
          <a:xfrm>
            <a:off x="272576" y="574117"/>
            <a:ext cx="8648714" cy="646331"/>
          </a:xfrm>
          <a:prstGeom prst="rect">
            <a:avLst/>
          </a:prstGeom>
          <a:noFill/>
        </p:spPr>
        <p:txBody>
          <a:bodyPr wrap="none" rtlCol="0">
            <a:spAutoFit/>
          </a:bodyPr>
          <a:lstStyle/>
          <a:p>
            <a:r>
              <a:rPr lang="en-US" sz="3600" b="1" dirty="0">
                <a:latin typeface="+mn-lt"/>
                <a:cs typeface="Times New Roman" panose="02020603050405020304" pitchFamily="18" charset="0"/>
              </a:rPr>
              <a:t>Traditional horizontal geodetic datums</a:t>
            </a:r>
          </a:p>
        </p:txBody>
      </p:sp>
    </p:spTree>
    <p:extLst>
      <p:ext uri="{BB962C8B-B14F-4D97-AF65-F5344CB8AC3E}">
        <p14:creationId xmlns:p14="http://schemas.microsoft.com/office/powerpoint/2010/main" val="1453752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7143"/>
            <a:ext cx="8229600" cy="1143000"/>
          </a:xfrm>
        </p:spPr>
        <p:txBody>
          <a:bodyPr>
            <a:normAutofit fontScale="90000"/>
          </a:bodyPr>
          <a:lstStyle/>
          <a:p>
            <a:r>
              <a:rPr lang="en-US" b="1" dirty="0" smtClean="0"/>
              <a:t>National Spatial Reference System (NSRS)</a:t>
            </a:r>
            <a:endParaRPr lang="en-US" b="1" dirty="0"/>
          </a:p>
        </p:txBody>
      </p:sp>
      <p:sp>
        <p:nvSpPr>
          <p:cNvPr id="4" name="Text Placeholder 3"/>
          <p:cNvSpPr>
            <a:spLocks noGrp="1"/>
          </p:cNvSpPr>
          <p:nvPr>
            <p:ph type="body" idx="1"/>
          </p:nvPr>
        </p:nvSpPr>
        <p:spPr>
          <a:xfrm>
            <a:off x="457200" y="1843589"/>
            <a:ext cx="4040188" cy="639762"/>
          </a:xfrm>
        </p:spPr>
        <p:txBody>
          <a:bodyPr/>
          <a:lstStyle/>
          <a:p>
            <a:r>
              <a:rPr lang="en-US" dirty="0" smtClean="0"/>
              <a:t>Geometric Geodesy</a:t>
            </a:r>
            <a:endParaRPr lang="en-US" dirty="0"/>
          </a:p>
        </p:txBody>
      </p:sp>
      <p:sp>
        <p:nvSpPr>
          <p:cNvPr id="5" name="Content Placeholder 4"/>
          <p:cNvSpPr>
            <a:spLocks noGrp="1"/>
          </p:cNvSpPr>
          <p:nvPr>
            <p:ph sz="half" idx="2"/>
          </p:nvPr>
        </p:nvSpPr>
        <p:spPr>
          <a:xfrm>
            <a:off x="457200" y="2483351"/>
            <a:ext cx="4040188" cy="3951288"/>
          </a:xfrm>
        </p:spPr>
        <p:txBody>
          <a:bodyPr/>
          <a:lstStyle/>
          <a:p>
            <a:r>
              <a:rPr lang="en-US" dirty="0" smtClean="0"/>
              <a:t>Horizontal </a:t>
            </a:r>
            <a:r>
              <a:rPr lang="en-US" dirty="0" err="1" smtClean="0"/>
              <a:t>Datums</a:t>
            </a:r>
            <a:r>
              <a:rPr lang="en-US" dirty="0" smtClean="0"/>
              <a:t>/Geometric Reference Frames</a:t>
            </a:r>
          </a:p>
          <a:p>
            <a:r>
              <a:rPr lang="en-US" dirty="0" smtClean="0"/>
              <a:t>Latitude</a:t>
            </a:r>
          </a:p>
          <a:p>
            <a:r>
              <a:rPr lang="en-US" dirty="0" smtClean="0"/>
              <a:t>Longitude</a:t>
            </a:r>
          </a:p>
          <a:p>
            <a:r>
              <a:rPr lang="en-US" dirty="0" smtClean="0"/>
              <a:t>Ellipsoid Height</a:t>
            </a:r>
          </a:p>
          <a:p>
            <a:r>
              <a:rPr lang="en-US" dirty="0" smtClean="0"/>
              <a:t>State Plane Coordinates</a:t>
            </a:r>
          </a:p>
          <a:p>
            <a:endParaRPr lang="en-US" dirty="0"/>
          </a:p>
        </p:txBody>
      </p:sp>
      <p:sp>
        <p:nvSpPr>
          <p:cNvPr id="6" name="Text Placeholder 5"/>
          <p:cNvSpPr>
            <a:spLocks noGrp="1"/>
          </p:cNvSpPr>
          <p:nvPr>
            <p:ph type="body" sz="quarter" idx="3"/>
          </p:nvPr>
        </p:nvSpPr>
        <p:spPr>
          <a:xfrm>
            <a:off x="4645025" y="1843589"/>
            <a:ext cx="4041775" cy="639762"/>
          </a:xfrm>
        </p:spPr>
        <p:txBody>
          <a:bodyPr/>
          <a:lstStyle/>
          <a:p>
            <a:r>
              <a:rPr lang="en-US" dirty="0" smtClean="0"/>
              <a:t>Physical Geodesy</a:t>
            </a:r>
            <a:endParaRPr lang="en-US" dirty="0"/>
          </a:p>
        </p:txBody>
      </p:sp>
      <p:sp>
        <p:nvSpPr>
          <p:cNvPr id="7" name="Content Placeholder 6"/>
          <p:cNvSpPr>
            <a:spLocks noGrp="1"/>
          </p:cNvSpPr>
          <p:nvPr>
            <p:ph sz="quarter" idx="4"/>
          </p:nvPr>
        </p:nvSpPr>
        <p:spPr>
          <a:xfrm>
            <a:off x="4645025" y="2483351"/>
            <a:ext cx="4041775" cy="3951288"/>
          </a:xfrm>
        </p:spPr>
        <p:txBody>
          <a:bodyPr/>
          <a:lstStyle/>
          <a:p>
            <a:r>
              <a:rPr lang="en-US" dirty="0" smtClean="0"/>
              <a:t>Geopotential </a:t>
            </a:r>
            <a:r>
              <a:rPr lang="en-US" dirty="0" err="1" smtClean="0"/>
              <a:t>Datums</a:t>
            </a:r>
            <a:endParaRPr lang="en-US" dirty="0" smtClean="0"/>
          </a:p>
          <a:p>
            <a:r>
              <a:rPr lang="en-US" dirty="0" err="1" smtClean="0"/>
              <a:t>Orthometric</a:t>
            </a:r>
            <a:r>
              <a:rPr lang="en-US" dirty="0" smtClean="0"/>
              <a:t> Height</a:t>
            </a:r>
          </a:p>
          <a:p>
            <a:r>
              <a:rPr lang="en-US" dirty="0" smtClean="0"/>
              <a:t>Dynamic Height</a:t>
            </a:r>
          </a:p>
          <a:p>
            <a:r>
              <a:rPr lang="en-US" dirty="0" smtClean="0"/>
              <a:t>Surface Gravity</a:t>
            </a:r>
          </a:p>
          <a:p>
            <a:r>
              <a:rPr lang="en-US" dirty="0" smtClean="0"/>
              <a:t>Leveling</a:t>
            </a:r>
          </a:p>
          <a:p>
            <a:endParaRPr lang="en-US" dirty="0"/>
          </a:p>
        </p:txBody>
      </p:sp>
      <p:sp>
        <p:nvSpPr>
          <p:cNvPr id="3" name="Rectangle 2"/>
          <p:cNvSpPr/>
          <p:nvPr/>
        </p:nvSpPr>
        <p:spPr>
          <a:xfrm>
            <a:off x="518502" y="5813690"/>
            <a:ext cx="8253046" cy="369332"/>
          </a:xfrm>
          <a:prstGeom prst="rect">
            <a:avLst/>
          </a:prstGeom>
        </p:spPr>
        <p:txBody>
          <a:bodyPr wrap="square">
            <a:spAutoFit/>
          </a:bodyPr>
          <a:lstStyle/>
          <a:p>
            <a:r>
              <a:rPr lang="en-US" b="1" dirty="0" smtClean="0"/>
              <a:t>Main Components: latitude</a:t>
            </a:r>
            <a:r>
              <a:rPr lang="en-US" b="1" dirty="0"/>
              <a:t>, longitude, height, </a:t>
            </a:r>
            <a:r>
              <a:rPr lang="en-US" b="1" dirty="0" smtClean="0"/>
              <a:t>origin, scale</a:t>
            </a:r>
            <a:r>
              <a:rPr lang="en-US" b="1" dirty="0"/>
              <a:t>, gravity, and orientation</a:t>
            </a:r>
          </a:p>
        </p:txBody>
      </p:sp>
      <p:sp>
        <p:nvSpPr>
          <p:cNvPr id="8" name="Date Placeholder 7"/>
          <p:cNvSpPr>
            <a:spLocks noGrp="1"/>
          </p:cNvSpPr>
          <p:nvPr>
            <p:ph type="dt" sz="half" idx="10"/>
          </p:nvPr>
        </p:nvSpPr>
        <p:spPr/>
        <p:txBody>
          <a:bodyPr/>
          <a:lstStyle/>
          <a:p>
            <a:r>
              <a:rPr lang="en-US" altLang="en-US" smtClean="0"/>
              <a:t>1/15/2021</a:t>
            </a:r>
            <a:endParaRPr lang="en-US" altLang="en-US"/>
          </a:p>
        </p:txBody>
      </p:sp>
      <p:sp>
        <p:nvSpPr>
          <p:cNvPr id="9" name="Footer Placeholder 8"/>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10" name="Slide Number Placeholder 9"/>
          <p:cNvSpPr>
            <a:spLocks noGrp="1"/>
          </p:cNvSpPr>
          <p:nvPr>
            <p:ph type="sldNum" sz="quarter" idx="12"/>
          </p:nvPr>
        </p:nvSpPr>
        <p:spPr/>
        <p:txBody>
          <a:bodyPr/>
          <a:lstStyle/>
          <a:p>
            <a:fld id="{97C866B7-23DC-4AD8-8B03-CB623468BEA9}" type="slidenum">
              <a:rPr lang="en-US" altLang="en-US" smtClean="0"/>
              <a:pPr/>
              <a:t>7</a:t>
            </a:fld>
            <a:endParaRPr lang="en-US" altLang="en-US"/>
          </a:p>
        </p:txBody>
      </p:sp>
      <p:sp>
        <p:nvSpPr>
          <p:cNvPr id="11" name="Rectangle 10"/>
          <p:cNvSpPr/>
          <p:nvPr/>
        </p:nvSpPr>
        <p:spPr>
          <a:xfrm>
            <a:off x="171450" y="1750143"/>
            <a:ext cx="4325938" cy="406354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2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3" grpId="0"/>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419699" y="2210631"/>
            <a:ext cx="4544454" cy="3530600"/>
          </a:xfrm>
          <a:prstGeom prst="rect">
            <a:avLst/>
          </a:prstGeom>
        </p:spPr>
      </p:pic>
      <p:sp>
        <p:nvSpPr>
          <p:cNvPr id="5" name="TextBox 4">
            <a:extLst>
              <a:ext uri="{FF2B5EF4-FFF2-40B4-BE49-F238E27FC236}">
                <a16:creationId xmlns:a16="http://schemas.microsoft.com/office/drawing/2014/main" id="{838C15BF-ADE9-7745-B6B5-08CE02BA7817}"/>
              </a:ext>
            </a:extLst>
          </p:cNvPr>
          <p:cNvSpPr txBox="1"/>
          <p:nvPr/>
        </p:nvSpPr>
        <p:spPr>
          <a:xfrm>
            <a:off x="5435126" y="2210632"/>
            <a:ext cx="3298677"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Positions of points on Earth’s surface are reduced to the surface of a reference ellipsoid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reference ellipsoid matches the shape of the Earth roughly, but not exactly</a:t>
            </a:r>
          </a:p>
        </p:txBody>
      </p:sp>
      <p:sp>
        <p:nvSpPr>
          <p:cNvPr id="8" name="TextBox 7">
            <a:extLst>
              <a:ext uri="{FF2B5EF4-FFF2-40B4-BE49-F238E27FC236}">
                <a16:creationId xmlns:a16="http://schemas.microsoft.com/office/drawing/2014/main" id="{745E3ED5-C402-1A40-869E-F7421B4DD66D}"/>
              </a:ext>
            </a:extLst>
          </p:cNvPr>
          <p:cNvSpPr txBox="1"/>
          <p:nvPr/>
        </p:nvSpPr>
        <p:spPr>
          <a:xfrm>
            <a:off x="272576" y="574117"/>
            <a:ext cx="8648714" cy="646331"/>
          </a:xfrm>
          <a:prstGeom prst="rect">
            <a:avLst/>
          </a:prstGeom>
          <a:noFill/>
        </p:spPr>
        <p:txBody>
          <a:bodyPr wrap="none" rtlCol="0">
            <a:spAutoFit/>
          </a:bodyPr>
          <a:lstStyle/>
          <a:p>
            <a:r>
              <a:rPr lang="en-US" sz="3600" b="1" dirty="0">
                <a:latin typeface="+mn-lt"/>
                <a:cs typeface="Times New Roman" panose="02020603050405020304" pitchFamily="18" charset="0"/>
              </a:rPr>
              <a:t>Traditional horizontal geodetic datums</a:t>
            </a:r>
          </a:p>
        </p:txBody>
      </p:sp>
    </p:spTree>
    <p:extLst>
      <p:ext uri="{BB962C8B-B14F-4D97-AF65-F5344CB8AC3E}">
        <p14:creationId xmlns:p14="http://schemas.microsoft.com/office/powerpoint/2010/main" val="13575447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739648" y="2210631"/>
            <a:ext cx="3904557" cy="3530600"/>
          </a:xfrm>
          <a:prstGeom prst="rect">
            <a:avLst/>
          </a:prstGeom>
        </p:spPr>
      </p:pic>
      <p:sp>
        <p:nvSpPr>
          <p:cNvPr id="5" name="TextBox 4">
            <a:extLst>
              <a:ext uri="{FF2B5EF4-FFF2-40B4-BE49-F238E27FC236}">
                <a16:creationId xmlns:a16="http://schemas.microsoft.com/office/drawing/2014/main" id="{4E2933FF-F2D5-E64F-BA7C-D32D2639E752}"/>
              </a:ext>
            </a:extLst>
          </p:cNvPr>
          <p:cNvSpPr txBox="1"/>
          <p:nvPr/>
        </p:nvSpPr>
        <p:spPr>
          <a:xfrm>
            <a:off x="5435126" y="2210631"/>
            <a:ext cx="3298677"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Positions of points on Earth’s surface are reduced to the surface of a reference ellipsoid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reference ellipsoid roughly matches the shape of the Earth</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reference point is selected as the origin, all other positions are given with respect to that point</a:t>
            </a:r>
          </a:p>
        </p:txBody>
      </p:sp>
      <p:sp>
        <p:nvSpPr>
          <p:cNvPr id="6" name="TextBox 5">
            <a:extLst>
              <a:ext uri="{FF2B5EF4-FFF2-40B4-BE49-F238E27FC236}">
                <a16:creationId xmlns:a16="http://schemas.microsoft.com/office/drawing/2014/main" id="{745E3ED5-C402-1A40-869E-F7421B4DD66D}"/>
              </a:ext>
            </a:extLst>
          </p:cNvPr>
          <p:cNvSpPr txBox="1"/>
          <p:nvPr/>
        </p:nvSpPr>
        <p:spPr>
          <a:xfrm>
            <a:off x="272576" y="574117"/>
            <a:ext cx="8648714" cy="646331"/>
          </a:xfrm>
          <a:prstGeom prst="rect">
            <a:avLst/>
          </a:prstGeom>
          <a:noFill/>
        </p:spPr>
        <p:txBody>
          <a:bodyPr wrap="none" rtlCol="0">
            <a:spAutoFit/>
          </a:bodyPr>
          <a:lstStyle/>
          <a:p>
            <a:r>
              <a:rPr lang="en-US" sz="3600" b="1" dirty="0">
                <a:latin typeface="+mn-lt"/>
                <a:cs typeface="Times New Roman" panose="02020603050405020304" pitchFamily="18" charset="0"/>
              </a:rPr>
              <a:t>Traditional horizontal geodetic datums</a:t>
            </a:r>
          </a:p>
        </p:txBody>
      </p:sp>
    </p:spTree>
    <p:extLst>
      <p:ext uri="{BB962C8B-B14F-4D97-AF65-F5344CB8AC3E}">
        <p14:creationId xmlns:p14="http://schemas.microsoft.com/office/powerpoint/2010/main" val="5104799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7123357" y="1600829"/>
            <a:ext cx="1754399" cy="1586372"/>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5"/>
          <a:stretch>
            <a:fillRect/>
          </a:stretch>
        </p:blipFill>
        <p:spPr>
          <a:xfrm>
            <a:off x="1265068" y="2198940"/>
            <a:ext cx="5858289" cy="3716352"/>
          </a:xfrm>
          <a:prstGeom prst="rect">
            <a:avLst/>
          </a:prstGeom>
        </p:spPr>
      </p:pic>
      <p:sp>
        <p:nvSpPr>
          <p:cNvPr id="6" name="TextBox 5">
            <a:extLst>
              <a:ext uri="{FF2B5EF4-FFF2-40B4-BE49-F238E27FC236}">
                <a16:creationId xmlns:a16="http://schemas.microsoft.com/office/drawing/2014/main" id="{5B7ED673-0515-8A41-AC94-12AC4BF1F333}"/>
              </a:ext>
            </a:extLst>
          </p:cNvPr>
          <p:cNvSpPr txBox="1"/>
          <p:nvPr/>
        </p:nvSpPr>
        <p:spPr>
          <a:xfrm>
            <a:off x="1507899" y="1831663"/>
            <a:ext cx="537262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North American Datum of 1927 (NAD27)</a:t>
            </a:r>
          </a:p>
        </p:txBody>
      </p:sp>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6"/>
          <a:stretch>
            <a:fillRect/>
          </a:stretch>
        </p:blipFill>
        <p:spPr>
          <a:xfrm>
            <a:off x="396992" y="4198655"/>
            <a:ext cx="1736148" cy="1588450"/>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396992" y="3993557"/>
            <a:ext cx="3679352" cy="20509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133140" y="3993557"/>
            <a:ext cx="1943204" cy="179354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45E3ED5-C402-1A40-869E-F7421B4DD66D}"/>
              </a:ext>
            </a:extLst>
          </p:cNvPr>
          <p:cNvSpPr txBox="1"/>
          <p:nvPr/>
        </p:nvSpPr>
        <p:spPr>
          <a:xfrm>
            <a:off x="272576" y="574117"/>
            <a:ext cx="8648714" cy="646331"/>
          </a:xfrm>
          <a:prstGeom prst="rect">
            <a:avLst/>
          </a:prstGeom>
          <a:noFill/>
        </p:spPr>
        <p:txBody>
          <a:bodyPr wrap="none" rtlCol="0">
            <a:spAutoFit/>
          </a:bodyPr>
          <a:lstStyle/>
          <a:p>
            <a:r>
              <a:rPr lang="en-US" sz="3600" b="1" dirty="0">
                <a:latin typeface="+mn-lt"/>
                <a:cs typeface="Times New Roman" panose="02020603050405020304" pitchFamily="18" charset="0"/>
              </a:rPr>
              <a:t>Traditional horizontal geodetic datums</a:t>
            </a:r>
          </a:p>
        </p:txBody>
      </p:sp>
    </p:spTree>
    <p:extLst>
      <p:ext uri="{BB962C8B-B14F-4D97-AF65-F5344CB8AC3E}">
        <p14:creationId xmlns:p14="http://schemas.microsoft.com/office/powerpoint/2010/main" val="22740214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7123357" y="1600829"/>
            <a:ext cx="1754399" cy="1586372"/>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65067" y="2198940"/>
            <a:ext cx="5858288" cy="3716352"/>
          </a:xfrm>
          <a:prstGeom prst="rect">
            <a:avLst/>
          </a:prstGeom>
        </p:spPr>
      </p:pic>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7"/>
          <a:stretch>
            <a:fillRect/>
          </a:stretch>
        </p:blipFill>
        <p:spPr>
          <a:xfrm>
            <a:off x="396992" y="4198655"/>
            <a:ext cx="1736148" cy="1588450"/>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396992" y="3993557"/>
            <a:ext cx="3679352" cy="20509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133140" y="3993557"/>
            <a:ext cx="1943204" cy="179354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8AE8ED8-5830-904C-98B7-E46C5847CD3E}"/>
              </a:ext>
            </a:extLst>
          </p:cNvPr>
          <p:cNvSpPr txBox="1"/>
          <p:nvPr/>
        </p:nvSpPr>
        <p:spPr>
          <a:xfrm>
            <a:off x="1507899" y="1831663"/>
            <a:ext cx="537262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North American Datum of 1927 (NAD27)</a:t>
            </a:r>
          </a:p>
        </p:txBody>
      </p:sp>
      <p:sp>
        <p:nvSpPr>
          <p:cNvPr id="10" name="TextBox 9">
            <a:extLst>
              <a:ext uri="{FF2B5EF4-FFF2-40B4-BE49-F238E27FC236}">
                <a16:creationId xmlns:a16="http://schemas.microsoft.com/office/drawing/2014/main" id="{745E3ED5-C402-1A40-869E-F7421B4DD66D}"/>
              </a:ext>
            </a:extLst>
          </p:cNvPr>
          <p:cNvSpPr txBox="1"/>
          <p:nvPr/>
        </p:nvSpPr>
        <p:spPr>
          <a:xfrm>
            <a:off x="272576" y="574117"/>
            <a:ext cx="8648714" cy="646331"/>
          </a:xfrm>
          <a:prstGeom prst="rect">
            <a:avLst/>
          </a:prstGeom>
          <a:noFill/>
        </p:spPr>
        <p:txBody>
          <a:bodyPr wrap="none" rtlCol="0">
            <a:spAutoFit/>
          </a:bodyPr>
          <a:lstStyle/>
          <a:p>
            <a:r>
              <a:rPr lang="en-US" sz="3600" b="1" dirty="0">
                <a:latin typeface="+mn-lt"/>
                <a:cs typeface="Times New Roman" panose="02020603050405020304" pitchFamily="18" charset="0"/>
              </a:rPr>
              <a:t>Traditional horizontal geodetic datums</a:t>
            </a:r>
          </a:p>
        </p:txBody>
      </p:sp>
    </p:spTree>
    <p:extLst>
      <p:ext uri="{BB962C8B-B14F-4D97-AF65-F5344CB8AC3E}">
        <p14:creationId xmlns:p14="http://schemas.microsoft.com/office/powerpoint/2010/main" val="15004766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7123357" y="1600829"/>
            <a:ext cx="1754399" cy="1586372"/>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65067" y="2198940"/>
            <a:ext cx="5858288" cy="3716352"/>
          </a:xfrm>
          <a:prstGeom prst="rect">
            <a:avLst/>
          </a:prstGeom>
        </p:spPr>
      </p:pic>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7"/>
          <a:stretch>
            <a:fillRect/>
          </a:stretch>
        </p:blipFill>
        <p:spPr>
          <a:xfrm>
            <a:off x="396992" y="4198655"/>
            <a:ext cx="1736148" cy="1588450"/>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396992" y="3993557"/>
            <a:ext cx="3679352" cy="20509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133140" y="3993557"/>
            <a:ext cx="1943204" cy="179354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0070182-45B8-F54A-88CE-D38D63A370A2}"/>
              </a:ext>
            </a:extLst>
          </p:cNvPr>
          <p:cNvSpPr txBox="1"/>
          <p:nvPr/>
        </p:nvSpPr>
        <p:spPr>
          <a:xfrm>
            <a:off x="1507899" y="1831663"/>
            <a:ext cx="537262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North American Datum of 1927 (NAD27)</a:t>
            </a:r>
          </a:p>
        </p:txBody>
      </p:sp>
      <p:sp>
        <p:nvSpPr>
          <p:cNvPr id="10" name="TextBox 9">
            <a:extLst>
              <a:ext uri="{FF2B5EF4-FFF2-40B4-BE49-F238E27FC236}">
                <a16:creationId xmlns:a16="http://schemas.microsoft.com/office/drawing/2014/main" id="{745E3ED5-C402-1A40-869E-F7421B4DD66D}"/>
              </a:ext>
            </a:extLst>
          </p:cNvPr>
          <p:cNvSpPr txBox="1"/>
          <p:nvPr/>
        </p:nvSpPr>
        <p:spPr>
          <a:xfrm>
            <a:off x="272576" y="574117"/>
            <a:ext cx="8648714" cy="646331"/>
          </a:xfrm>
          <a:prstGeom prst="rect">
            <a:avLst/>
          </a:prstGeom>
          <a:noFill/>
        </p:spPr>
        <p:txBody>
          <a:bodyPr wrap="none" rtlCol="0">
            <a:spAutoFit/>
          </a:bodyPr>
          <a:lstStyle/>
          <a:p>
            <a:r>
              <a:rPr lang="en-US" sz="3600" b="1" dirty="0">
                <a:latin typeface="+mn-lt"/>
                <a:cs typeface="Times New Roman" panose="02020603050405020304" pitchFamily="18" charset="0"/>
              </a:rPr>
              <a:t>Traditional horizontal geodetic datums</a:t>
            </a:r>
          </a:p>
        </p:txBody>
      </p:sp>
    </p:spTree>
    <p:extLst>
      <p:ext uri="{BB962C8B-B14F-4D97-AF65-F5344CB8AC3E}">
        <p14:creationId xmlns:p14="http://schemas.microsoft.com/office/powerpoint/2010/main" val="8532308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7123357" y="1600829"/>
            <a:ext cx="1754399" cy="1586372"/>
          </a:xfrm>
          <a:prstGeom prst="rect">
            <a:avLst/>
          </a:prstGeom>
        </p:spPr>
      </p:pic>
      <p:pic>
        <p:nvPicPr>
          <p:cNvPr id="5" name="Picture 4">
            <a:extLst>
              <a:ext uri="{FF2B5EF4-FFF2-40B4-BE49-F238E27FC236}">
                <a16:creationId xmlns:a16="http://schemas.microsoft.com/office/drawing/2014/main" id="{3FCF9116-49AF-754A-A553-919B44A047D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65067" y="2198940"/>
            <a:ext cx="5858288" cy="3716352"/>
          </a:xfrm>
          <a:prstGeom prst="rect">
            <a:avLst/>
          </a:prstGeom>
        </p:spPr>
      </p:pic>
      <p:pic>
        <p:nvPicPr>
          <p:cNvPr id="9" name="Picture 8">
            <a:extLst>
              <a:ext uri="{FF2B5EF4-FFF2-40B4-BE49-F238E27FC236}">
                <a16:creationId xmlns:a16="http://schemas.microsoft.com/office/drawing/2014/main" id="{ADD48F48-42FC-AC4E-8DBD-7C61F7508CC9}"/>
              </a:ext>
            </a:extLst>
          </p:cNvPr>
          <p:cNvPicPr>
            <a:picLocks noChangeAspect="1"/>
          </p:cNvPicPr>
          <p:nvPr/>
        </p:nvPicPr>
        <p:blipFill>
          <a:blip r:embed="rId7"/>
          <a:stretch>
            <a:fillRect/>
          </a:stretch>
        </p:blipFill>
        <p:spPr>
          <a:xfrm>
            <a:off x="396992" y="4198655"/>
            <a:ext cx="1736148" cy="1588450"/>
          </a:xfrm>
          <a:prstGeom prst="rect">
            <a:avLst/>
          </a:prstGeom>
        </p:spPr>
      </p:pic>
      <p:cxnSp>
        <p:nvCxnSpPr>
          <p:cNvPr id="11" name="Straight Connector 10">
            <a:extLst>
              <a:ext uri="{FF2B5EF4-FFF2-40B4-BE49-F238E27FC236}">
                <a16:creationId xmlns:a16="http://schemas.microsoft.com/office/drawing/2014/main" id="{554DB6A6-05CE-A24B-BCDE-290700C4C395}"/>
              </a:ext>
            </a:extLst>
          </p:cNvPr>
          <p:cNvCxnSpPr/>
          <p:nvPr/>
        </p:nvCxnSpPr>
        <p:spPr>
          <a:xfrm flipV="1">
            <a:off x="396992" y="3993557"/>
            <a:ext cx="3679352" cy="20509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7BAAEE4-492D-0D49-9A17-CE38E08D6C54}"/>
              </a:ext>
            </a:extLst>
          </p:cNvPr>
          <p:cNvCxnSpPr/>
          <p:nvPr/>
        </p:nvCxnSpPr>
        <p:spPr>
          <a:xfrm flipV="1">
            <a:off x="2133140" y="3993557"/>
            <a:ext cx="1943204" cy="1793548"/>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B7E29DA-428F-5248-A361-F64C1AD34574}"/>
              </a:ext>
            </a:extLst>
          </p:cNvPr>
          <p:cNvSpPr txBox="1"/>
          <p:nvPr/>
        </p:nvSpPr>
        <p:spPr>
          <a:xfrm>
            <a:off x="1507899" y="1831663"/>
            <a:ext cx="537262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North American Datum of 1927 (NAD27)</a:t>
            </a:r>
          </a:p>
        </p:txBody>
      </p:sp>
      <p:sp>
        <p:nvSpPr>
          <p:cNvPr id="10" name="TextBox 9">
            <a:extLst>
              <a:ext uri="{FF2B5EF4-FFF2-40B4-BE49-F238E27FC236}">
                <a16:creationId xmlns:a16="http://schemas.microsoft.com/office/drawing/2014/main" id="{745E3ED5-C402-1A40-869E-F7421B4DD66D}"/>
              </a:ext>
            </a:extLst>
          </p:cNvPr>
          <p:cNvSpPr txBox="1"/>
          <p:nvPr/>
        </p:nvSpPr>
        <p:spPr>
          <a:xfrm>
            <a:off x="272576" y="574117"/>
            <a:ext cx="8648714" cy="646331"/>
          </a:xfrm>
          <a:prstGeom prst="rect">
            <a:avLst/>
          </a:prstGeom>
          <a:noFill/>
        </p:spPr>
        <p:txBody>
          <a:bodyPr wrap="none" rtlCol="0">
            <a:spAutoFit/>
          </a:bodyPr>
          <a:lstStyle/>
          <a:p>
            <a:r>
              <a:rPr lang="en-US" sz="3600" b="1" dirty="0">
                <a:latin typeface="+mn-lt"/>
                <a:cs typeface="Times New Roman" panose="02020603050405020304" pitchFamily="18" charset="0"/>
              </a:rPr>
              <a:t>Traditional horizontal geodetic datums</a:t>
            </a:r>
          </a:p>
        </p:txBody>
      </p:sp>
    </p:spTree>
    <p:extLst>
      <p:ext uri="{BB962C8B-B14F-4D97-AF65-F5344CB8AC3E}">
        <p14:creationId xmlns:p14="http://schemas.microsoft.com/office/powerpoint/2010/main" val="27542575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939A3B-F42F-5C42-B1BF-AB7DA9FDDD37}"/>
              </a:ext>
            </a:extLst>
          </p:cNvPr>
          <p:cNvPicPr>
            <a:picLocks noChangeAspect="1"/>
          </p:cNvPicPr>
          <p:nvPr/>
        </p:nvPicPr>
        <p:blipFill>
          <a:blip r:embed="rId2"/>
          <a:stretch>
            <a:fillRect/>
          </a:stretch>
        </p:blipFill>
        <p:spPr>
          <a:xfrm>
            <a:off x="5202937" y="1741617"/>
            <a:ext cx="3849624" cy="2983458"/>
          </a:xfrm>
          <a:prstGeom prst="rect">
            <a:avLst/>
          </a:prstGeom>
        </p:spPr>
      </p:pic>
      <p:sp>
        <p:nvSpPr>
          <p:cNvPr id="3" name="TextBox 2">
            <a:extLst>
              <a:ext uri="{FF2B5EF4-FFF2-40B4-BE49-F238E27FC236}">
                <a16:creationId xmlns:a16="http://schemas.microsoft.com/office/drawing/2014/main" id="{E6192AE9-87AD-F643-9929-C2264CCFF133}"/>
              </a:ext>
            </a:extLst>
          </p:cNvPr>
          <p:cNvSpPr txBox="1"/>
          <p:nvPr/>
        </p:nvSpPr>
        <p:spPr>
          <a:xfrm>
            <a:off x="67457" y="1813375"/>
            <a:ext cx="5509356" cy="369331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Drawbacks of using this approach:</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reference ellipsoid is optimized for the region; it is not suitable for global positioning</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center of the reference ellipsoid does not coincide with the location of the center of mass of the Earth</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Neighboring countries may use different datums which can cause unnecessary complications when dealing with points of interest in border regions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method is static – dynamic process are unaccounted for</a:t>
            </a:r>
          </a:p>
        </p:txBody>
      </p:sp>
      <p:sp>
        <p:nvSpPr>
          <p:cNvPr id="4" name="Rectangle 3">
            <a:extLst>
              <a:ext uri="{FF2B5EF4-FFF2-40B4-BE49-F238E27FC236}">
                <a16:creationId xmlns:a16="http://schemas.microsoft.com/office/drawing/2014/main" id="{6EF19AFF-D825-1945-9142-17390B5511BE}"/>
              </a:ext>
            </a:extLst>
          </p:cNvPr>
          <p:cNvSpPr/>
          <p:nvPr/>
        </p:nvSpPr>
        <p:spPr>
          <a:xfrm>
            <a:off x="5198365" y="4833746"/>
            <a:ext cx="2994660" cy="246221"/>
          </a:xfrm>
          <a:prstGeom prst="rect">
            <a:avLst/>
          </a:prstGeom>
        </p:spPr>
        <p:txBody>
          <a:bodyPr wrap="square">
            <a:spAutoFit/>
          </a:bodyPr>
          <a:lstStyle/>
          <a:p>
            <a:r>
              <a:rPr lang="en-US" sz="1000" dirty="0">
                <a:latin typeface="Times New Roman" panose="02020603050405020304" pitchFamily="18" charset="0"/>
                <a:cs typeface="Times New Roman" panose="02020603050405020304" pitchFamily="18" charset="0"/>
              </a:rPr>
              <a:t>https://www.e-education.psu.edu/geog862/node/1797 </a:t>
            </a:r>
          </a:p>
        </p:txBody>
      </p:sp>
      <p:sp>
        <p:nvSpPr>
          <p:cNvPr id="6" name="TextBox 5">
            <a:extLst>
              <a:ext uri="{FF2B5EF4-FFF2-40B4-BE49-F238E27FC236}">
                <a16:creationId xmlns:a16="http://schemas.microsoft.com/office/drawing/2014/main" id="{745E3ED5-C402-1A40-869E-F7421B4DD66D}"/>
              </a:ext>
            </a:extLst>
          </p:cNvPr>
          <p:cNvSpPr txBox="1"/>
          <p:nvPr/>
        </p:nvSpPr>
        <p:spPr>
          <a:xfrm>
            <a:off x="272576" y="574117"/>
            <a:ext cx="8648714" cy="646331"/>
          </a:xfrm>
          <a:prstGeom prst="rect">
            <a:avLst/>
          </a:prstGeom>
          <a:noFill/>
        </p:spPr>
        <p:txBody>
          <a:bodyPr wrap="none" rtlCol="0">
            <a:spAutoFit/>
          </a:bodyPr>
          <a:lstStyle/>
          <a:p>
            <a:r>
              <a:rPr lang="en-US" sz="3600" b="1" dirty="0">
                <a:latin typeface="+mn-lt"/>
                <a:cs typeface="Times New Roman" panose="02020603050405020304" pitchFamily="18" charset="0"/>
              </a:rPr>
              <a:t>Traditional horizontal geodetic datums</a:t>
            </a:r>
          </a:p>
        </p:txBody>
      </p:sp>
    </p:spTree>
    <p:extLst>
      <p:ext uri="{BB962C8B-B14F-4D97-AF65-F5344CB8AC3E}">
        <p14:creationId xmlns:p14="http://schemas.microsoft.com/office/powerpoint/2010/main" val="38880611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FF0000"/>
                </a:solidFill>
              </a:rPr>
              <a:t>Marks</a:t>
            </a:r>
            <a:r>
              <a:rPr lang="en-US" sz="4000" b="1" dirty="0" smtClean="0"/>
              <a:t> – Historic Uses</a:t>
            </a:r>
            <a:endParaRPr lang="en-US" sz="4000" b="1" dirty="0"/>
          </a:p>
        </p:txBody>
      </p:sp>
      <p:sp>
        <p:nvSpPr>
          <p:cNvPr id="3" name="Content Placeholder 2"/>
          <p:cNvSpPr>
            <a:spLocks noGrp="1"/>
          </p:cNvSpPr>
          <p:nvPr>
            <p:ph idx="1"/>
          </p:nvPr>
        </p:nvSpPr>
        <p:spPr/>
        <p:txBody>
          <a:bodyPr/>
          <a:lstStyle/>
          <a:p>
            <a:r>
              <a:rPr lang="en-US" dirty="0" smtClean="0"/>
              <a:t>Horizontal</a:t>
            </a:r>
          </a:p>
          <a:p>
            <a:pPr lvl="1"/>
            <a:r>
              <a:rPr lang="en-US" dirty="0" smtClean="0"/>
              <a:t>Up high, long sights, </a:t>
            </a:r>
            <a:r>
              <a:rPr lang="en-US" dirty="0" err="1" smtClean="0"/>
              <a:t>Bilby</a:t>
            </a:r>
            <a:r>
              <a:rPr lang="en-US" dirty="0" smtClean="0"/>
              <a:t> Towers</a:t>
            </a:r>
          </a:p>
          <a:p>
            <a:pPr marL="457200" lvl="1" indent="0">
              <a:buNone/>
            </a:pPr>
            <a:endParaRPr lang="en-US" dirty="0" smtClean="0"/>
          </a:p>
          <a:p>
            <a:r>
              <a:rPr lang="en-US" dirty="0" smtClean="0"/>
              <a:t>Vertical</a:t>
            </a:r>
          </a:p>
          <a:p>
            <a:pPr lvl="1"/>
            <a:r>
              <a:rPr lang="en-US" dirty="0" smtClean="0"/>
              <a:t>Low, flat (railroad ROWs), short sights</a:t>
            </a:r>
          </a:p>
          <a:p>
            <a:endParaRPr lang="en-US" dirty="0" smtClean="0"/>
          </a:p>
          <a:p>
            <a:r>
              <a:rPr lang="en-US" sz="2000" dirty="0" smtClean="0"/>
              <a:t>Not the highest priorities:</a:t>
            </a:r>
          </a:p>
          <a:p>
            <a:pPr lvl="1"/>
            <a:r>
              <a:rPr lang="en-US" sz="1600" dirty="0" smtClean="0"/>
              <a:t>Convenience of access </a:t>
            </a:r>
          </a:p>
          <a:p>
            <a:pPr lvl="1"/>
            <a:r>
              <a:rPr lang="en-US" sz="1600" dirty="0" smtClean="0"/>
              <a:t>Commonality between H &amp; V</a:t>
            </a:r>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77</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0839" y="1197431"/>
            <a:ext cx="1620761" cy="2917370"/>
          </a:xfrm>
          <a:prstGeom prst="rect">
            <a:avLst/>
          </a:prstGeom>
        </p:spPr>
      </p:pic>
      <p:pic>
        <p:nvPicPr>
          <p:cNvPr id="8" name="Picture 5" descr="bilby_tower_l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473725" y="1197431"/>
            <a:ext cx="1423964" cy="1924276"/>
          </a:xfrm>
          <a:prstGeom prst="rect">
            <a:avLst/>
          </a:prstGeom>
          <a:noFill/>
        </p:spPr>
      </p:pic>
      <p:pic>
        <p:nvPicPr>
          <p:cNvPr id="9" name="Picture 4"/>
          <p:cNvPicPr>
            <a:picLocks noChangeAspect="1" noChangeArrowheads="1"/>
          </p:cNvPicPr>
          <p:nvPr/>
        </p:nvPicPr>
        <p:blipFill>
          <a:blip r:embed="rId4" cstate="print"/>
          <a:srcRect/>
          <a:stretch>
            <a:fillRect/>
          </a:stretch>
        </p:blipFill>
        <p:spPr bwMode="auto">
          <a:xfrm>
            <a:off x="6364868" y="5070944"/>
            <a:ext cx="2667000" cy="109217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9" descr="Leveling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9891" y="4628229"/>
            <a:ext cx="2251166" cy="153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69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500"/>
                                        <p:tgtEl>
                                          <p:spTgt spid="8"/>
                                        </p:tgtEl>
                                      </p:cBhvr>
                                    </p:animEffect>
                                  </p:childTnLst>
                                </p:cTn>
                              </p:par>
                              <p:par>
                                <p:cTn id="8" presetID="4" presetClass="entr" presetSubtype="3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ou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222" y="1561887"/>
            <a:ext cx="5424080" cy="4225676"/>
          </a:xfrm>
          <a:prstGeom prst="rect">
            <a:avLst/>
          </a:prstGeom>
        </p:spPr>
      </p:pic>
      <p:sp>
        <p:nvSpPr>
          <p:cNvPr id="2" name="Title 1"/>
          <p:cNvSpPr>
            <a:spLocks noGrp="1"/>
          </p:cNvSpPr>
          <p:nvPr>
            <p:ph type="title"/>
          </p:nvPr>
        </p:nvSpPr>
        <p:spPr>
          <a:xfrm>
            <a:off x="0" y="344211"/>
            <a:ext cx="9144000" cy="1143000"/>
          </a:xfrm>
        </p:spPr>
        <p:txBody>
          <a:bodyPr/>
          <a:lstStyle/>
          <a:p>
            <a:r>
              <a:rPr lang="en-US" sz="4000" b="1" dirty="0" err="1" smtClean="0"/>
              <a:t>Bilby</a:t>
            </a:r>
            <a:r>
              <a:rPr lang="en-US" sz="4000" b="1" dirty="0" smtClean="0"/>
              <a:t> Towers:  A lot of work for </a:t>
            </a:r>
            <a:br>
              <a:rPr lang="en-US" sz="4000" b="1" dirty="0" smtClean="0"/>
            </a:br>
            <a:r>
              <a:rPr lang="en-US" sz="4000" b="1" dirty="0" smtClean="0"/>
              <a:t>1 mark…</a:t>
            </a:r>
            <a:endParaRPr lang="en-US" sz="4000" b="1"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78</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222" y="1561887"/>
            <a:ext cx="5424080" cy="422567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7222" y="1561887"/>
            <a:ext cx="5424080" cy="422105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222" y="1557265"/>
            <a:ext cx="5424080" cy="419677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7222" y="1601643"/>
            <a:ext cx="5424080" cy="4192047"/>
          </a:xfrm>
          <a:prstGeom prst="rect">
            <a:avLst/>
          </a:prstGeom>
        </p:spPr>
      </p:pic>
    </p:spTree>
    <p:extLst>
      <p:ext uri="{BB962C8B-B14F-4D97-AF65-F5344CB8AC3E}">
        <p14:creationId xmlns:p14="http://schemas.microsoft.com/office/powerpoint/2010/main" val="411949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5000"/>
                            </p:stCondLst>
                            <p:childTnLst>
                              <p:par>
                                <p:cTn id="13" presetID="10"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7500"/>
                            </p:stCondLst>
                            <p:childTnLst>
                              <p:par>
                                <p:cTn id="17" presetID="10"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par>
                          <p:cTn id="20" fill="hold">
                            <p:stCondLst>
                              <p:cond delay="10000"/>
                            </p:stCondLst>
                            <p:childTnLst>
                              <p:par>
                                <p:cTn id="21" presetID="10" presetClass="entr" presetSubtype="0" fill="hold"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…Especially when this is so easy!</a:t>
            </a:r>
            <a:endParaRPr lang="en-US" sz="4000" b="1"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79</a:t>
            </a:fld>
            <a:endParaRPr lang="en-US"/>
          </a:p>
        </p:txBody>
      </p:sp>
      <p:pic>
        <p:nvPicPr>
          <p:cNvPr id="7" name="Content Placeholder 6" descr="MVC-005S"/>
          <p:cNvPicPr>
            <a:picLocks noGrp="1" noChangeAspect="1" noChangeArrowheads="1"/>
          </p:cNvPicPr>
          <p:nvPr>
            <p:ph idx="1"/>
          </p:nvPr>
        </p:nvPicPr>
        <p:blipFill>
          <a:blip r:embed="rId2" cstate="print"/>
          <a:srcRect/>
          <a:stretch>
            <a:fillRect/>
          </a:stretch>
        </p:blipFill>
        <p:spPr bwMode="auto">
          <a:xfrm>
            <a:off x="457200" y="1600200"/>
            <a:ext cx="4139010" cy="3104258"/>
          </a:xfrm>
          <a:prstGeom prst="rect">
            <a:avLst/>
          </a:prstGeom>
          <a:noFill/>
          <a:ln w="9525">
            <a:noFill/>
            <a:miter lim="8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3639" y="3571482"/>
            <a:ext cx="3713161" cy="2784870"/>
          </a:xfrm>
          <a:prstGeom prst="rect">
            <a:avLst/>
          </a:prstGeom>
        </p:spPr>
      </p:pic>
      <p:sp>
        <p:nvSpPr>
          <p:cNvPr id="9" name="TextBox 8"/>
          <p:cNvSpPr txBox="1"/>
          <p:nvPr/>
        </p:nvSpPr>
        <p:spPr>
          <a:xfrm>
            <a:off x="6019800" y="5573860"/>
            <a:ext cx="1422184" cy="369332"/>
          </a:xfrm>
          <a:prstGeom prst="rect">
            <a:avLst/>
          </a:prstGeom>
          <a:noFill/>
        </p:spPr>
        <p:txBody>
          <a:bodyPr wrap="none" rtlCol="0">
            <a:spAutoFit/>
          </a:bodyPr>
          <a:lstStyle/>
          <a:p>
            <a:r>
              <a:rPr lang="en-US" dirty="0" smtClean="0">
                <a:solidFill>
                  <a:schemeClr val="bg1"/>
                </a:solidFill>
                <a:latin typeface="Times New Roman" panose="02020603050405020304" pitchFamily="18" charset="0"/>
              </a:rPr>
              <a:t>PID: EZ0840</a:t>
            </a:r>
            <a:endParaRPr lang="en-US"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137855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Background on coordinate systems</a:t>
            </a:r>
            <a:endParaRPr lang="en-US" dirty="0"/>
          </a:p>
        </p:txBody>
      </p:sp>
      <p:sp>
        <p:nvSpPr>
          <p:cNvPr id="8" name="Text Placeholder 7"/>
          <p:cNvSpPr>
            <a:spLocks noGrp="1"/>
          </p:cNvSpPr>
          <p:nvPr>
            <p:ph type="body" idx="1"/>
          </p:nvPr>
        </p:nvSpPr>
        <p:spPr/>
        <p:txBody>
          <a:bodyPr/>
          <a:lstStyle/>
          <a:p>
            <a:endParaRPr lang="en-US"/>
          </a:p>
        </p:txBody>
      </p:sp>
      <p:sp>
        <p:nvSpPr>
          <p:cNvPr id="2" name="Date Placeholder 1"/>
          <p:cNvSpPr>
            <a:spLocks noGrp="1"/>
          </p:cNvSpPr>
          <p:nvPr>
            <p:ph type="dt" sz="half" idx="10"/>
          </p:nvPr>
        </p:nvSpPr>
        <p:spPr/>
        <p:txBody>
          <a:bodyPr/>
          <a:lstStyle/>
          <a:p>
            <a:r>
              <a:rPr lang="en-US" altLang="en-US" smtClean="0"/>
              <a:t>1/15/2021</a:t>
            </a:r>
            <a:endParaRPr lang="en-US" altLang="en-US"/>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4" name="Slide Number Placeholder 3"/>
          <p:cNvSpPr>
            <a:spLocks noGrp="1"/>
          </p:cNvSpPr>
          <p:nvPr>
            <p:ph type="sldNum" sz="quarter" idx="12"/>
          </p:nvPr>
        </p:nvSpPr>
        <p:spPr/>
        <p:txBody>
          <a:bodyPr/>
          <a:lstStyle/>
          <a:p>
            <a:fld id="{402729D8-1644-4D0C-9B5E-42A347FE2C29}" type="slidenum">
              <a:rPr lang="en-US" altLang="en-US" smtClean="0"/>
              <a:pPr/>
              <a:t>8</a:t>
            </a:fld>
            <a:endParaRPr lang="en-US" altLang="en-US"/>
          </a:p>
        </p:txBody>
      </p:sp>
    </p:spTree>
    <p:extLst>
      <p:ext uri="{BB962C8B-B14F-4D97-AF65-F5344CB8AC3E}">
        <p14:creationId xmlns:p14="http://schemas.microsoft.com/office/powerpoint/2010/main" val="9299300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C00000"/>
                </a:solidFill>
              </a:rPr>
              <a:t>Marks</a:t>
            </a:r>
            <a:r>
              <a:rPr lang="en-US" sz="4000" b="1" dirty="0" smtClean="0"/>
              <a:t> in the NSRS 1816–2006</a:t>
            </a:r>
            <a:endParaRPr lang="en-US" sz="4000" b="1" dirty="0"/>
          </a:p>
        </p:txBody>
      </p:sp>
      <p:pic>
        <p:nvPicPr>
          <p:cNvPr id="7" name="horizontal_control_ful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94829" y="1600200"/>
            <a:ext cx="5891971" cy="3356917"/>
          </a:xfrm>
        </p:spPr>
      </p:pic>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80</a:t>
            </a:fld>
            <a:endParaRPr lang="en-US"/>
          </a:p>
        </p:txBody>
      </p:sp>
      <p:sp>
        <p:nvSpPr>
          <p:cNvPr id="3" name="TextBox 2"/>
          <p:cNvSpPr txBox="1"/>
          <p:nvPr/>
        </p:nvSpPr>
        <p:spPr>
          <a:xfrm>
            <a:off x="375919" y="1498600"/>
            <a:ext cx="4673601" cy="452431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Watch for</a:t>
            </a:r>
            <a:r>
              <a:rPr lang="en-US" dirty="0" smtClean="0">
                <a:latin typeface="Times New Roman" panose="02020603050405020304" pitchFamily="18" charset="0"/>
                <a:cs typeface="Times New Roman" panose="02020603050405020304" pitchFamily="18" charset="0"/>
              </a:rPr>
              <a:t>:</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1849 CA Gold Rush</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1895 Systematic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Mapping of Seward’s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Folly</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1896 Transcontinental</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Arc of Triangulation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(39</a:t>
            </a:r>
            <a:r>
              <a:rPr lang="en-US" baseline="30000" dirty="0" smtClean="0">
                <a:latin typeface="Times New Roman" panose="02020603050405020304" pitchFamily="18" charset="0"/>
                <a:cs typeface="Times New Roman" panose="02020603050405020304" pitchFamily="18" charset="0"/>
              </a:rPr>
              <a:t>th</a:t>
            </a:r>
            <a:r>
              <a:rPr lang="en-US" dirty="0" smtClean="0">
                <a:latin typeface="Times New Roman" panose="02020603050405020304" pitchFamily="18" charset="0"/>
                <a:cs typeface="Times New Roman" panose="02020603050405020304" pitchFamily="18" charset="0"/>
              </a:rPr>
              <a:t> Parallel)</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1901 Transcontinental</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Arc of Triangulation</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(98</a:t>
            </a:r>
            <a:r>
              <a:rPr lang="en-US" baseline="30000" dirty="0" smtClean="0">
                <a:latin typeface="Times New Roman" panose="02020603050405020304" pitchFamily="18" charset="0"/>
                <a:cs typeface="Times New Roman" panose="02020603050405020304" pitchFamily="18" charset="0"/>
              </a:rPr>
              <a:t>th</a:t>
            </a:r>
            <a:r>
              <a:rPr lang="en-US" dirty="0" smtClean="0">
                <a:latin typeface="Times New Roman" panose="02020603050405020304" pitchFamily="18" charset="0"/>
                <a:cs typeface="Times New Roman" panose="02020603050405020304" pitchFamily="18" charset="0"/>
              </a:rPr>
              <a:t> Meridian)</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1933 Public Works</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Administration</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1950–1980 NAD 83 </a:t>
            </a:r>
          </a:p>
          <a:p>
            <a:r>
              <a:rPr lang="en-US" dirty="0" smtClean="0">
                <a:latin typeface="Times New Roman" panose="02020603050405020304" pitchFamily="18" charset="0"/>
                <a:cs typeface="Times New Roman" panose="02020603050405020304" pitchFamily="18" charset="0"/>
              </a:rPr>
              <a:t>Project</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1990s Statewide HARN and FBN Projects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155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4272"/>
            <a:ext cx="8229600" cy="1143000"/>
          </a:xfrm>
        </p:spPr>
        <p:txBody>
          <a:bodyPr/>
          <a:lstStyle/>
          <a:p>
            <a:r>
              <a:rPr lang="en-US" sz="4000" b="1" dirty="0" smtClean="0"/>
              <a:t>Horizontal </a:t>
            </a:r>
            <a:r>
              <a:rPr lang="en-US" sz="4000" b="1" dirty="0" err="1" smtClean="0"/>
              <a:t>Datums</a:t>
            </a:r>
            <a:r>
              <a:rPr lang="en-US" sz="4000" b="1" dirty="0" smtClean="0"/>
              <a:t> / (Geometric) Reference Frames</a:t>
            </a:r>
            <a:endParaRPr lang="en-US" sz="4000" b="1" dirty="0"/>
          </a:p>
        </p:txBody>
      </p:sp>
      <p:sp>
        <p:nvSpPr>
          <p:cNvPr id="3" name="Content Placeholder 2"/>
          <p:cNvSpPr>
            <a:spLocks noGrp="1"/>
          </p:cNvSpPr>
          <p:nvPr>
            <p:ph idx="1"/>
          </p:nvPr>
        </p:nvSpPr>
        <p:spPr>
          <a:xfrm>
            <a:off x="387627" y="1461052"/>
            <a:ext cx="8229600" cy="4525963"/>
          </a:xfrm>
        </p:spPr>
        <p:txBody>
          <a:bodyPr/>
          <a:lstStyle/>
          <a:p>
            <a:r>
              <a:rPr lang="en-US" dirty="0" smtClean="0"/>
              <a:t>What </a:t>
            </a:r>
            <a:r>
              <a:rPr lang="en-US" dirty="0"/>
              <a:t>are they?</a:t>
            </a:r>
          </a:p>
          <a:p>
            <a:pPr lvl="1"/>
            <a:r>
              <a:rPr lang="en-US" dirty="0"/>
              <a:t>A coordinate system implied by points with coordinates</a:t>
            </a:r>
          </a:p>
          <a:p>
            <a:pPr lvl="2"/>
            <a:r>
              <a:rPr lang="en-US" dirty="0"/>
              <a:t>Parallels, </a:t>
            </a:r>
            <a:r>
              <a:rPr lang="en-US" dirty="0" smtClean="0"/>
              <a:t>meridians, </a:t>
            </a:r>
            <a:r>
              <a:rPr lang="en-US" dirty="0"/>
              <a:t>and the </a:t>
            </a:r>
            <a:r>
              <a:rPr lang="en-US" dirty="0" err="1"/>
              <a:t>geocenter</a:t>
            </a:r>
            <a:r>
              <a:rPr lang="en-US" dirty="0"/>
              <a:t> are defined </a:t>
            </a:r>
            <a:r>
              <a:rPr lang="en-US" dirty="0" smtClean="0"/>
              <a:t>mathematically </a:t>
            </a:r>
            <a:r>
              <a:rPr lang="en-US" dirty="0"/>
              <a:t>but don’t have a physical manifestation in the real </a:t>
            </a:r>
            <a:r>
              <a:rPr lang="en-US" dirty="0" smtClean="0"/>
              <a:t>world</a:t>
            </a:r>
          </a:p>
          <a:p>
            <a:r>
              <a:rPr lang="en-US" dirty="0" smtClean="0"/>
              <a:t>Is </a:t>
            </a:r>
            <a:r>
              <a:rPr lang="en-US" dirty="0"/>
              <a:t>there a difference?</a:t>
            </a:r>
          </a:p>
          <a:p>
            <a:pPr lvl="1"/>
            <a:r>
              <a:rPr lang="en-US" dirty="0"/>
              <a:t>Not really.  It would be a waste of time and energy to debate an effectively academic question.</a:t>
            </a:r>
          </a:p>
          <a:p>
            <a:pPr lvl="2"/>
            <a:endParaRPr lang="en-US"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81</a:t>
            </a:fld>
            <a:endParaRPr lang="en-US" altLang="en-US"/>
          </a:p>
        </p:txBody>
      </p:sp>
    </p:spTree>
    <p:extLst>
      <p:ext uri="{BB962C8B-B14F-4D97-AF65-F5344CB8AC3E}">
        <p14:creationId xmlns:p14="http://schemas.microsoft.com/office/powerpoint/2010/main" val="33203594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4272"/>
            <a:ext cx="8229600" cy="1143000"/>
          </a:xfrm>
        </p:spPr>
        <p:txBody>
          <a:bodyPr/>
          <a:lstStyle/>
          <a:p>
            <a:r>
              <a:rPr lang="en-US" sz="4000" b="1" dirty="0" smtClean="0"/>
              <a:t>Horizontal </a:t>
            </a:r>
            <a:r>
              <a:rPr lang="en-US" sz="4000" b="1" dirty="0" err="1" smtClean="0"/>
              <a:t>Datums</a:t>
            </a:r>
            <a:r>
              <a:rPr lang="en-US" sz="4000" b="1" dirty="0" smtClean="0"/>
              <a:t> / (Geometric) Reference Frames</a:t>
            </a:r>
            <a:endParaRPr lang="en-US" sz="4000" b="1" dirty="0"/>
          </a:p>
        </p:txBody>
      </p:sp>
      <p:sp>
        <p:nvSpPr>
          <p:cNvPr id="3" name="Content Placeholder 2"/>
          <p:cNvSpPr>
            <a:spLocks noGrp="1"/>
          </p:cNvSpPr>
          <p:nvPr>
            <p:ph idx="1"/>
          </p:nvPr>
        </p:nvSpPr>
        <p:spPr>
          <a:xfrm>
            <a:off x="407505" y="1461056"/>
            <a:ext cx="8229600" cy="4525963"/>
          </a:xfrm>
        </p:spPr>
        <p:txBody>
          <a:bodyPr/>
          <a:lstStyle/>
          <a:p>
            <a:r>
              <a:rPr lang="en-US" dirty="0" smtClean="0"/>
              <a:t>Realization is:</a:t>
            </a:r>
          </a:p>
          <a:p>
            <a:pPr lvl="1"/>
            <a:r>
              <a:rPr lang="en-US" sz="2400" dirty="0" smtClean="0"/>
              <a:t>Realization is defined as the practical implementation of a concept</a:t>
            </a:r>
          </a:p>
          <a:p>
            <a:pPr lvl="1"/>
            <a:r>
              <a:rPr lang="en-US" sz="2400" dirty="0" smtClean="0"/>
              <a:t>Coordinates assigned to points in a way that best represents the mathematically abstract definition</a:t>
            </a:r>
          </a:p>
          <a:p>
            <a:pPr lvl="2"/>
            <a:r>
              <a:rPr lang="en-US" dirty="0" smtClean="0"/>
              <a:t>Coordinates come from geodetic surveys of the highest accuracy</a:t>
            </a:r>
          </a:p>
          <a:p>
            <a:pPr lvl="2"/>
            <a:r>
              <a:rPr lang="en-US" dirty="0" smtClean="0"/>
              <a:t>Coordinates could stand unchanged for decades (NAD 27, NGVD 29 being the best known examples)</a:t>
            </a:r>
          </a:p>
          <a:p>
            <a:pPr lvl="3"/>
            <a:r>
              <a:rPr lang="en-US" sz="2400" dirty="0" smtClean="0"/>
              <a:t>Piecemeal updates from re-surveys</a:t>
            </a:r>
            <a:endParaRPr lang="en-US" sz="2400" dirty="0"/>
          </a:p>
        </p:txBody>
      </p:sp>
      <p:sp>
        <p:nvSpPr>
          <p:cNvPr id="4" name="TextBox 3"/>
          <p:cNvSpPr txBox="1"/>
          <p:nvPr/>
        </p:nvSpPr>
        <p:spPr>
          <a:xfrm rot="20850724">
            <a:off x="1371749" y="2805756"/>
            <a:ext cx="6301110" cy="2308324"/>
          </a:xfrm>
          <a:prstGeom prst="rect">
            <a:avLst/>
          </a:prstGeom>
          <a:solidFill>
            <a:schemeClr val="bg2"/>
          </a:solidFill>
          <a:ln>
            <a:solidFill>
              <a:srgbClr val="FF0000"/>
            </a:solidFill>
          </a:ln>
        </p:spPr>
        <p:txBody>
          <a:bodyPr wrap="square" rtlCol="0">
            <a:spAutoFit/>
          </a:bodyPr>
          <a:lstStyle/>
          <a:p>
            <a:r>
              <a:rPr lang="en-US" b="1" dirty="0" smtClean="0">
                <a:latin typeface="+mn-lt"/>
              </a:rPr>
              <a:t>To “personalize” is to make </a:t>
            </a:r>
            <a:r>
              <a:rPr lang="en-US" b="1" dirty="0">
                <a:latin typeface="+mn-lt"/>
              </a:rPr>
              <a:t>something </a:t>
            </a:r>
            <a:r>
              <a:rPr lang="en-US" b="1" dirty="0" smtClean="0">
                <a:latin typeface="+mn-lt"/>
              </a:rPr>
              <a:t>personal.</a:t>
            </a:r>
          </a:p>
          <a:p>
            <a:endParaRPr lang="en-US" b="1" dirty="0" smtClean="0">
              <a:latin typeface="+mn-lt"/>
            </a:endParaRPr>
          </a:p>
          <a:p>
            <a:r>
              <a:rPr lang="en-US" b="1" dirty="0" smtClean="0">
                <a:latin typeface="+mn-lt"/>
              </a:rPr>
              <a:t>To “realize” </a:t>
            </a:r>
            <a:r>
              <a:rPr lang="en-US" b="1" dirty="0">
                <a:latin typeface="+mn-lt"/>
              </a:rPr>
              <a:t>is making something </a:t>
            </a:r>
            <a:r>
              <a:rPr lang="en-US" b="1" dirty="0" smtClean="0">
                <a:latin typeface="+mn-lt"/>
              </a:rPr>
              <a:t>real. </a:t>
            </a:r>
          </a:p>
          <a:p>
            <a:endParaRPr lang="en-US" b="1" dirty="0" smtClean="0">
              <a:latin typeface="+mn-lt"/>
            </a:endParaRPr>
          </a:p>
          <a:p>
            <a:r>
              <a:rPr lang="en-US" b="1" dirty="0" smtClean="0">
                <a:latin typeface="+mn-lt"/>
              </a:rPr>
              <a:t>“Realization” </a:t>
            </a:r>
            <a:r>
              <a:rPr lang="en-US" b="1" dirty="0">
                <a:latin typeface="+mn-lt"/>
              </a:rPr>
              <a:t>is the process of making something real on the ground, in this case the concept of the datum.</a:t>
            </a:r>
          </a:p>
          <a:p>
            <a:endParaRPr lang="en-US" b="1" dirty="0" smtClean="0">
              <a:latin typeface="+mn-lt"/>
            </a:endParaRPr>
          </a:p>
          <a:p>
            <a:r>
              <a:rPr lang="en-US" b="1" dirty="0" smtClean="0">
                <a:latin typeface="+mn-lt"/>
              </a:rPr>
              <a:t>There </a:t>
            </a:r>
            <a:r>
              <a:rPr lang="en-US" b="1" dirty="0">
                <a:latin typeface="+mn-lt"/>
              </a:rPr>
              <a:t>have been 4 realizations of NAD83 - 86, 96, 07, 11.</a:t>
            </a:r>
          </a:p>
        </p:txBody>
      </p:sp>
      <p:sp>
        <p:nvSpPr>
          <p:cNvPr id="5" name="Date Placeholder 4"/>
          <p:cNvSpPr>
            <a:spLocks noGrp="1"/>
          </p:cNvSpPr>
          <p:nvPr>
            <p:ph type="dt" sz="half" idx="10"/>
          </p:nvPr>
        </p:nvSpPr>
        <p:spPr/>
        <p:txBody>
          <a:bodyPr/>
          <a:lstStyle/>
          <a:p>
            <a:r>
              <a:rPr lang="en-US" altLang="en-US" smtClean="0"/>
              <a:t>1/15/2021</a:t>
            </a:r>
            <a:endParaRPr lang="en-US" altLang="en-US"/>
          </a:p>
        </p:txBody>
      </p:sp>
      <p:sp>
        <p:nvSpPr>
          <p:cNvPr id="6" name="Footer Placeholder 5"/>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7" name="Slide Number Placeholder 6"/>
          <p:cNvSpPr>
            <a:spLocks noGrp="1"/>
          </p:cNvSpPr>
          <p:nvPr>
            <p:ph type="sldNum" sz="quarter" idx="12"/>
          </p:nvPr>
        </p:nvSpPr>
        <p:spPr/>
        <p:txBody>
          <a:bodyPr/>
          <a:lstStyle/>
          <a:p>
            <a:fld id="{84C1C367-1155-47A8-B187-ABB1E4FCD3DE}" type="slidenum">
              <a:rPr lang="en-US" altLang="en-US" smtClean="0"/>
              <a:pPr/>
              <a:t>82</a:t>
            </a:fld>
            <a:endParaRPr lang="en-US" altLang="en-US"/>
          </a:p>
        </p:txBody>
      </p:sp>
    </p:spTree>
    <p:extLst>
      <p:ext uri="{BB962C8B-B14F-4D97-AF65-F5344CB8AC3E}">
        <p14:creationId xmlns:p14="http://schemas.microsoft.com/office/powerpoint/2010/main" val="62134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5100"/>
            <a:ext cx="8229600" cy="1143000"/>
          </a:xfrm>
        </p:spPr>
        <p:txBody>
          <a:bodyPr/>
          <a:lstStyle/>
          <a:p>
            <a:r>
              <a:rPr lang="en-US" sz="4000" b="1" dirty="0" smtClean="0"/>
              <a:t>Horizontal </a:t>
            </a:r>
            <a:r>
              <a:rPr lang="en-US" sz="4000" b="1" dirty="0" err="1" smtClean="0"/>
              <a:t>Datums</a:t>
            </a:r>
            <a:r>
              <a:rPr lang="en-US" sz="4000" b="1" dirty="0" smtClean="0"/>
              <a:t> / (Geometric) Reference Frames</a:t>
            </a:r>
            <a:endParaRPr lang="en-US" sz="4000" b="1" dirty="0"/>
          </a:p>
        </p:txBody>
      </p:sp>
      <p:sp>
        <p:nvSpPr>
          <p:cNvPr id="3" name="Content Placeholder 2"/>
          <p:cNvSpPr>
            <a:spLocks noGrp="1"/>
          </p:cNvSpPr>
          <p:nvPr>
            <p:ph idx="1"/>
          </p:nvPr>
        </p:nvSpPr>
        <p:spPr>
          <a:xfrm>
            <a:off x="437322" y="1451117"/>
            <a:ext cx="8229600" cy="4525963"/>
          </a:xfrm>
        </p:spPr>
        <p:txBody>
          <a:bodyPr/>
          <a:lstStyle/>
          <a:p>
            <a:pPr marL="0" indent="0">
              <a:buNone/>
            </a:pPr>
            <a:r>
              <a:rPr lang="en-US" dirty="0" smtClean="0"/>
              <a:t>Historic Definitions and Roles</a:t>
            </a:r>
          </a:p>
          <a:p>
            <a:pPr lvl="1"/>
            <a:r>
              <a:rPr lang="en-US" dirty="0" smtClean="0"/>
              <a:t>National </a:t>
            </a:r>
            <a:r>
              <a:rPr lang="en-US" dirty="0" err="1" smtClean="0"/>
              <a:t>datums</a:t>
            </a:r>
            <a:r>
              <a:rPr lang="en-US" dirty="0" smtClean="0"/>
              <a:t> were adjusted from large networks</a:t>
            </a:r>
          </a:p>
          <a:p>
            <a:pPr lvl="2"/>
            <a:r>
              <a:rPr lang="en-US" sz="2000" dirty="0" smtClean="0"/>
              <a:t>Often fixed to one or more points in the nation</a:t>
            </a:r>
          </a:p>
          <a:p>
            <a:pPr lvl="3"/>
            <a:r>
              <a:rPr lang="en-US" dirty="0" smtClean="0"/>
              <a:t>USSD and NAD 27:  </a:t>
            </a:r>
            <a:r>
              <a:rPr lang="en-US" dirty="0" err="1" smtClean="0"/>
              <a:t>Meades</a:t>
            </a:r>
            <a:r>
              <a:rPr lang="en-US" dirty="0" smtClean="0"/>
              <a:t> Ranch</a:t>
            </a:r>
          </a:p>
          <a:p>
            <a:pPr lvl="3"/>
            <a:r>
              <a:rPr lang="en-US" dirty="0" smtClean="0"/>
              <a:t>This meant plate rotation was effectively cancelled out</a:t>
            </a:r>
          </a:p>
          <a:p>
            <a:pPr lvl="1"/>
            <a:r>
              <a:rPr lang="en-US" dirty="0" smtClean="0"/>
              <a:t>Space Age / International Efforts</a:t>
            </a:r>
          </a:p>
          <a:p>
            <a:pPr lvl="2"/>
            <a:r>
              <a:rPr lang="en-US" dirty="0" smtClean="0"/>
              <a:t>BIH (Bureau </a:t>
            </a:r>
            <a:r>
              <a:rPr lang="en-US" dirty="0"/>
              <a:t>international de </a:t>
            </a:r>
            <a:r>
              <a:rPr lang="en-US" dirty="0" err="1" smtClean="0"/>
              <a:t>l'heure</a:t>
            </a:r>
            <a:r>
              <a:rPr lang="en-US" dirty="0" smtClean="0"/>
              <a:t>)</a:t>
            </a:r>
          </a:p>
          <a:p>
            <a:pPr lvl="2"/>
            <a:r>
              <a:rPr lang="en-US" sz="2000" dirty="0" smtClean="0"/>
              <a:t>IERS (International Earth Rotation [and Reference System] Service)</a:t>
            </a:r>
          </a:p>
          <a:p>
            <a:pPr lvl="3"/>
            <a:r>
              <a:rPr lang="en-US" dirty="0" smtClean="0"/>
              <a:t>Service of the International Association of Geodesy (IAG)</a:t>
            </a:r>
          </a:p>
          <a:p>
            <a:pPr lvl="3"/>
            <a:r>
              <a:rPr lang="en-US" dirty="0" smtClean="0"/>
              <a:t>Arbiters of the International Terrestrial Reference Frame (ITRF)</a:t>
            </a: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83</a:t>
            </a:fld>
            <a:endParaRPr lang="en-US" altLang="en-US"/>
          </a:p>
        </p:txBody>
      </p:sp>
    </p:spTree>
    <p:extLst>
      <p:ext uri="{BB962C8B-B14F-4D97-AF65-F5344CB8AC3E}">
        <p14:creationId xmlns:p14="http://schemas.microsoft.com/office/powerpoint/2010/main" val="10611799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867"/>
            <a:ext cx="8229600" cy="1143000"/>
          </a:xfrm>
        </p:spPr>
        <p:txBody>
          <a:bodyPr/>
          <a:lstStyle/>
          <a:p>
            <a:r>
              <a:rPr lang="en-US" sz="4000" b="1" dirty="0" smtClean="0"/>
              <a:t>Horizontal </a:t>
            </a:r>
            <a:r>
              <a:rPr lang="en-US" sz="4000" b="1" dirty="0" err="1" smtClean="0"/>
              <a:t>Datums</a:t>
            </a:r>
            <a:r>
              <a:rPr lang="en-US" sz="4000" b="1" dirty="0" smtClean="0"/>
              <a:t> / (Geometric) Reference Frames</a:t>
            </a:r>
            <a:endParaRPr lang="en-US" sz="4000" b="1" dirty="0"/>
          </a:p>
        </p:txBody>
      </p:sp>
      <p:sp>
        <p:nvSpPr>
          <p:cNvPr id="3" name="Content Placeholder 2"/>
          <p:cNvSpPr>
            <a:spLocks noGrp="1"/>
          </p:cNvSpPr>
          <p:nvPr>
            <p:ph idx="1"/>
          </p:nvPr>
        </p:nvSpPr>
        <p:spPr>
          <a:xfrm>
            <a:off x="417444" y="1461056"/>
            <a:ext cx="8229600" cy="4525963"/>
          </a:xfrm>
        </p:spPr>
        <p:txBody>
          <a:bodyPr/>
          <a:lstStyle/>
          <a:p>
            <a:r>
              <a:rPr lang="en-US" dirty="0" smtClean="0"/>
              <a:t>Ideal Frames</a:t>
            </a:r>
          </a:p>
          <a:p>
            <a:pPr lvl="1"/>
            <a:r>
              <a:rPr lang="en-US" sz="2400" dirty="0" smtClean="0"/>
              <a:t>ITRF</a:t>
            </a:r>
          </a:p>
          <a:p>
            <a:pPr lvl="2"/>
            <a:r>
              <a:rPr lang="en-US" sz="2200" dirty="0" smtClean="0"/>
              <a:t>Combination of four frames (SLR, VLBI, GNSS, DORIS)</a:t>
            </a:r>
          </a:p>
          <a:p>
            <a:pPr lvl="1"/>
            <a:r>
              <a:rPr lang="en-US" sz="2400" dirty="0" smtClean="0"/>
              <a:t>IGS</a:t>
            </a:r>
          </a:p>
          <a:p>
            <a:pPr lvl="2"/>
            <a:r>
              <a:rPr lang="en-US" sz="2200" dirty="0" smtClean="0"/>
              <a:t>Post-ITRF frame</a:t>
            </a:r>
          </a:p>
          <a:p>
            <a:pPr lvl="2"/>
            <a:r>
              <a:rPr lang="en-US" sz="2200" dirty="0" smtClean="0"/>
              <a:t>Most accurate GNSS orbits are in this frame</a:t>
            </a:r>
          </a:p>
          <a:p>
            <a:pPr lvl="1"/>
            <a:r>
              <a:rPr lang="en-US" sz="2400" dirty="0" smtClean="0"/>
              <a:t>Currently the NSRS is mathematically defined:</a:t>
            </a:r>
          </a:p>
          <a:p>
            <a:pPr lvl="2"/>
            <a:r>
              <a:rPr lang="en-US" sz="2200" dirty="0"/>
              <a:t>Three NAD 83 frames:  North America, Pacific, Mariana plates</a:t>
            </a:r>
          </a:p>
          <a:p>
            <a:pPr lvl="2"/>
            <a:r>
              <a:rPr lang="en-US" sz="2200" dirty="0"/>
              <a:t>All 3 defined with respect to ITRF94 (same as ITRF96</a:t>
            </a:r>
            <a:r>
              <a:rPr lang="en-US" sz="2200" dirty="0" smtClean="0"/>
              <a:t>)</a:t>
            </a:r>
          </a:p>
          <a:p>
            <a:pPr lvl="2"/>
            <a:r>
              <a:rPr lang="en-US" sz="2200" dirty="0"/>
              <a:t>All other ITRFs defined with transformations between ITRFs</a:t>
            </a: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84</a:t>
            </a:fld>
            <a:endParaRPr lang="en-US" altLang="en-US"/>
          </a:p>
        </p:txBody>
      </p:sp>
    </p:spTree>
    <p:extLst>
      <p:ext uri="{BB962C8B-B14F-4D97-AF65-F5344CB8AC3E}">
        <p14:creationId xmlns:p14="http://schemas.microsoft.com/office/powerpoint/2010/main" val="29218120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Issues</a:t>
            </a:r>
            <a:endParaRPr lang="en-US" sz="4000" b="1" dirty="0"/>
          </a:p>
        </p:txBody>
      </p:sp>
      <p:sp>
        <p:nvSpPr>
          <p:cNvPr id="3" name="Content Placeholder 2"/>
          <p:cNvSpPr>
            <a:spLocks noGrp="1"/>
          </p:cNvSpPr>
          <p:nvPr>
            <p:ph idx="1"/>
          </p:nvPr>
        </p:nvSpPr>
        <p:spPr>
          <a:xfrm>
            <a:off x="385103" y="1478282"/>
            <a:ext cx="3676357" cy="4525963"/>
          </a:xfrm>
        </p:spPr>
        <p:txBody>
          <a:bodyPr/>
          <a:lstStyle/>
          <a:p>
            <a:pPr marL="0" indent="0">
              <a:buNone/>
            </a:pPr>
            <a:r>
              <a:rPr lang="en-US" sz="2800" dirty="0" smtClean="0"/>
              <a:t>Geodetic control is usually affixed to a </a:t>
            </a:r>
            <a:r>
              <a:rPr lang="en-US" sz="2800" b="1" i="1" dirty="0" smtClean="0">
                <a:solidFill>
                  <a:srgbClr val="C00000"/>
                </a:solidFill>
              </a:rPr>
              <a:t>crust that is moving</a:t>
            </a:r>
          </a:p>
          <a:p>
            <a:pPr lvl="1"/>
            <a:r>
              <a:rPr lang="en-US" sz="2400" dirty="0" smtClean="0"/>
              <a:t>Even so-called “plate fixed” frames are only as stable as:</a:t>
            </a:r>
          </a:p>
          <a:p>
            <a:pPr lvl="2"/>
            <a:r>
              <a:rPr lang="en-US" sz="2000" dirty="0" smtClean="0"/>
              <a:t>The rigidity of a plate</a:t>
            </a:r>
          </a:p>
          <a:p>
            <a:pPr lvl="2"/>
            <a:r>
              <a:rPr lang="en-US" sz="2000" dirty="0" smtClean="0"/>
              <a:t>The complete lack of subsidence or uplift</a:t>
            </a:r>
            <a:endParaRPr lang="en-US" sz="2000"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85</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1460" y="1562100"/>
            <a:ext cx="4748300" cy="3661541"/>
          </a:xfrm>
          <a:prstGeom prst="rect">
            <a:avLst/>
          </a:prstGeom>
        </p:spPr>
      </p:pic>
    </p:spTree>
    <p:extLst>
      <p:ext uri="{BB962C8B-B14F-4D97-AF65-F5344CB8AC3E}">
        <p14:creationId xmlns:p14="http://schemas.microsoft.com/office/powerpoint/2010/main" val="6922308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Addressing Issues</a:t>
            </a:r>
            <a:endParaRPr lang="en-US" sz="4000" b="1" dirty="0"/>
          </a:p>
        </p:txBody>
      </p:sp>
      <p:sp>
        <p:nvSpPr>
          <p:cNvPr id="3" name="Content Placeholder 2"/>
          <p:cNvSpPr>
            <a:spLocks noGrp="1"/>
          </p:cNvSpPr>
          <p:nvPr>
            <p:ph idx="1"/>
          </p:nvPr>
        </p:nvSpPr>
        <p:spPr>
          <a:xfrm>
            <a:off x="381000" y="1440182"/>
            <a:ext cx="8305800" cy="4525963"/>
          </a:xfrm>
        </p:spPr>
        <p:txBody>
          <a:bodyPr/>
          <a:lstStyle/>
          <a:p>
            <a:pPr marL="0" indent="0">
              <a:buNone/>
            </a:pPr>
            <a:r>
              <a:rPr lang="en-US" b="1" dirty="0" smtClean="0"/>
              <a:t>Abandon passive control entirely?</a:t>
            </a:r>
          </a:p>
          <a:p>
            <a:pPr lvl="1"/>
            <a:r>
              <a:rPr lang="en-US" dirty="0" smtClean="0"/>
              <a:t>This would substantially(!) reduce work at NGS</a:t>
            </a:r>
          </a:p>
          <a:p>
            <a:pPr lvl="1"/>
            <a:r>
              <a:rPr lang="en-US" b="1" dirty="0" smtClean="0">
                <a:solidFill>
                  <a:srgbClr val="C00000"/>
                </a:solidFill>
              </a:rPr>
              <a:t>Decision:</a:t>
            </a:r>
            <a:r>
              <a:rPr lang="en-US" dirty="0" smtClean="0">
                <a:solidFill>
                  <a:srgbClr val="C00000"/>
                </a:solidFill>
              </a:rPr>
              <a:t>  </a:t>
            </a:r>
            <a:r>
              <a:rPr lang="en-US" dirty="0" smtClean="0"/>
              <a:t>Change their </a:t>
            </a:r>
            <a:r>
              <a:rPr lang="en-US" i="1" dirty="0" smtClean="0"/>
              <a:t>role</a:t>
            </a:r>
            <a:r>
              <a:rPr lang="en-US" dirty="0" smtClean="0"/>
              <a:t> and </a:t>
            </a:r>
            <a:r>
              <a:rPr lang="en-US" i="1" dirty="0" smtClean="0"/>
              <a:t>importance</a:t>
            </a:r>
          </a:p>
          <a:p>
            <a:pPr lvl="2"/>
            <a:r>
              <a:rPr lang="en-US" dirty="0" smtClean="0"/>
              <a:t>Provide surveying guidance that is:</a:t>
            </a:r>
          </a:p>
          <a:p>
            <a:pPr lvl="3"/>
            <a:r>
              <a:rPr lang="en-US" sz="2400" dirty="0" smtClean="0"/>
              <a:t>“mark free” or at least “mark-reduced” </a:t>
            </a:r>
          </a:p>
          <a:p>
            <a:pPr lvl="3"/>
            <a:r>
              <a:rPr lang="en-US" sz="2400" dirty="0" smtClean="0"/>
              <a:t>promotes an attitude that marks are “</a:t>
            </a:r>
            <a:r>
              <a:rPr lang="en-US" sz="2400" i="1" dirty="0" smtClean="0"/>
              <a:t>temporary</a:t>
            </a:r>
            <a:r>
              <a:rPr lang="en-US" sz="2400" dirty="0" smtClean="0"/>
              <a:t>  coordinate holders” and not “</a:t>
            </a:r>
            <a:r>
              <a:rPr lang="en-US" sz="2400" i="1" dirty="0" smtClean="0"/>
              <a:t>permanent</a:t>
            </a:r>
            <a:r>
              <a:rPr lang="en-US" sz="2400" dirty="0" smtClean="0"/>
              <a:t> coordinate holders”</a:t>
            </a:r>
          </a:p>
          <a:p>
            <a:pPr marL="0" indent="0">
              <a:buNone/>
            </a:pPr>
            <a:r>
              <a:rPr lang="en-US" sz="2400" dirty="0" smtClean="0"/>
              <a:t>  </a:t>
            </a:r>
          </a:p>
          <a:p>
            <a:pPr lvl="1"/>
            <a:endParaRPr lang="en-US" dirty="0" smtClean="0"/>
          </a:p>
          <a:p>
            <a:pPr lvl="1"/>
            <a:endParaRPr lang="en-US"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86</a:t>
            </a:fld>
            <a:endParaRPr lang="en-US"/>
          </a:p>
        </p:txBody>
      </p:sp>
    </p:spTree>
    <p:extLst>
      <p:ext uri="{BB962C8B-B14F-4D97-AF65-F5344CB8AC3E}">
        <p14:creationId xmlns:p14="http://schemas.microsoft.com/office/powerpoint/2010/main" val="18792010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Addressing Issues</a:t>
            </a:r>
            <a:endParaRPr lang="en-US" sz="4000" b="1" dirty="0"/>
          </a:p>
        </p:txBody>
      </p:sp>
      <p:sp>
        <p:nvSpPr>
          <p:cNvPr id="3" name="Content Placeholder 2"/>
          <p:cNvSpPr>
            <a:spLocks noGrp="1"/>
          </p:cNvSpPr>
          <p:nvPr>
            <p:ph idx="1"/>
          </p:nvPr>
        </p:nvSpPr>
        <p:spPr>
          <a:xfrm>
            <a:off x="358140" y="1440182"/>
            <a:ext cx="8328660" cy="4525963"/>
          </a:xfrm>
        </p:spPr>
        <p:txBody>
          <a:bodyPr/>
          <a:lstStyle/>
          <a:p>
            <a:pPr marL="0" indent="0">
              <a:buNone/>
            </a:pPr>
            <a:r>
              <a:rPr lang="en-US" b="1" dirty="0" smtClean="0"/>
              <a:t>Just adopt the ITRF?</a:t>
            </a:r>
          </a:p>
          <a:p>
            <a:pPr lvl="1"/>
            <a:r>
              <a:rPr lang="en-US" sz="2400" dirty="0" smtClean="0"/>
              <a:t> Stop with the whole USA-centric, plate-fixed approach?</a:t>
            </a:r>
          </a:p>
          <a:p>
            <a:pPr lvl="1"/>
            <a:r>
              <a:rPr lang="en-US" sz="2400" dirty="0" smtClean="0"/>
              <a:t>This would mean embracing 2cm of </a:t>
            </a:r>
            <a:r>
              <a:rPr lang="en-US" sz="2400" dirty="0" err="1" smtClean="0"/>
              <a:t>lat</a:t>
            </a:r>
            <a:r>
              <a:rPr lang="en-US" sz="2400" dirty="0" smtClean="0"/>
              <a:t>/</a:t>
            </a:r>
            <a:r>
              <a:rPr lang="en-US" sz="2400" dirty="0" err="1" smtClean="0"/>
              <a:t>lon</a:t>
            </a:r>
            <a:r>
              <a:rPr lang="en-US" sz="2400" dirty="0" smtClean="0"/>
              <a:t> change annually in CONUS (and more elsewhere!)</a:t>
            </a:r>
          </a:p>
          <a:p>
            <a:pPr lvl="1"/>
            <a:r>
              <a:rPr lang="en-US" sz="2400" dirty="0"/>
              <a:t>This would </a:t>
            </a:r>
            <a:r>
              <a:rPr lang="en-US" sz="2400" dirty="0" smtClean="0"/>
              <a:t>moderately </a:t>
            </a:r>
            <a:r>
              <a:rPr lang="en-US" sz="2400" dirty="0"/>
              <a:t>reduce work at NGS that some </a:t>
            </a:r>
            <a:r>
              <a:rPr lang="en-US" sz="2400" dirty="0" smtClean="0"/>
              <a:t>viewed </a:t>
            </a:r>
            <a:r>
              <a:rPr lang="en-US" sz="2400" dirty="0"/>
              <a:t>as archaic and unnecessary</a:t>
            </a:r>
          </a:p>
          <a:p>
            <a:pPr lvl="1"/>
            <a:r>
              <a:rPr lang="en-US" sz="2400" b="1" dirty="0" smtClean="0">
                <a:solidFill>
                  <a:srgbClr val="C00000"/>
                </a:solidFill>
              </a:rPr>
              <a:t>Decision:  </a:t>
            </a:r>
            <a:r>
              <a:rPr lang="en-US" sz="2400" dirty="0" smtClean="0"/>
              <a:t>Embrace the pre-eminence of the ITRF </a:t>
            </a:r>
            <a:r>
              <a:rPr lang="en-US" sz="2400" b="1" i="1" dirty="0" smtClean="0">
                <a:solidFill>
                  <a:srgbClr val="C00000"/>
                </a:solidFill>
              </a:rPr>
              <a:t>and</a:t>
            </a:r>
            <a:r>
              <a:rPr lang="en-US" sz="2400" dirty="0" smtClean="0"/>
              <a:t> also provide “USA specific” frames only as an after-the-fact derivative product.  Lead the way toward a purely ITRF-based surveying and mapping world.</a:t>
            </a:r>
          </a:p>
          <a:p>
            <a:pPr lvl="1"/>
            <a:endParaRPr lang="en-US" dirty="0" smtClean="0"/>
          </a:p>
          <a:p>
            <a:pPr lvl="1"/>
            <a:endParaRPr lang="en-US"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87</a:t>
            </a:fld>
            <a:endParaRPr lang="en-US"/>
          </a:p>
        </p:txBody>
      </p:sp>
    </p:spTree>
    <p:extLst>
      <p:ext uri="{BB962C8B-B14F-4D97-AF65-F5344CB8AC3E}">
        <p14:creationId xmlns:p14="http://schemas.microsoft.com/office/powerpoint/2010/main" val="29681562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General Direction</a:t>
            </a:r>
            <a:endParaRPr lang="en-US" sz="4000" b="1" dirty="0"/>
          </a:p>
        </p:txBody>
      </p:sp>
      <p:sp>
        <p:nvSpPr>
          <p:cNvPr id="3" name="Content Placeholder 2"/>
          <p:cNvSpPr>
            <a:spLocks noGrp="1"/>
          </p:cNvSpPr>
          <p:nvPr>
            <p:ph idx="1"/>
          </p:nvPr>
        </p:nvSpPr>
        <p:spPr>
          <a:xfrm>
            <a:off x="358140" y="1440182"/>
            <a:ext cx="8328660" cy="4709158"/>
          </a:xfrm>
        </p:spPr>
        <p:txBody>
          <a:bodyPr/>
          <a:lstStyle/>
          <a:p>
            <a:pPr marL="0" indent="0">
              <a:buNone/>
            </a:pPr>
            <a:r>
              <a:rPr lang="en-US" dirty="0" smtClean="0"/>
              <a:t>Future details would come, but in 2007 the general direction was:</a:t>
            </a:r>
          </a:p>
          <a:p>
            <a:pPr lvl="1"/>
            <a:r>
              <a:rPr lang="en-US" dirty="0" smtClean="0"/>
              <a:t>Replace both NAD 83 and NAVD 88, at the same time</a:t>
            </a:r>
          </a:p>
          <a:p>
            <a:pPr lvl="1"/>
            <a:r>
              <a:rPr lang="en-US" dirty="0" smtClean="0"/>
              <a:t>Transition to a geoid-based vertical datum</a:t>
            </a:r>
          </a:p>
          <a:p>
            <a:pPr lvl="1"/>
            <a:r>
              <a:rPr lang="en-US" dirty="0" smtClean="0"/>
              <a:t>Leverage the rise of GNSS and RTNs</a:t>
            </a:r>
          </a:p>
          <a:p>
            <a:pPr lvl="1"/>
            <a:r>
              <a:rPr lang="en-US" dirty="0" smtClean="0"/>
              <a:t>Completely re-invent “</a:t>
            </a:r>
            <a:r>
              <a:rPr lang="en-US" dirty="0" err="1" smtClean="0"/>
              <a:t>bluebooking</a:t>
            </a:r>
            <a:r>
              <a:rPr lang="en-US" dirty="0" smtClean="0"/>
              <a:t>”</a:t>
            </a:r>
          </a:p>
          <a:p>
            <a:pPr lvl="2"/>
            <a:r>
              <a:rPr lang="en-US" dirty="0" smtClean="0"/>
              <a:t>Reduce complexity</a:t>
            </a:r>
          </a:p>
          <a:p>
            <a:pPr lvl="2"/>
            <a:r>
              <a:rPr lang="en-US" dirty="0" smtClean="0"/>
              <a:t>Retain ability to standardize geodetic survey files</a:t>
            </a:r>
            <a:endParaRPr lang="en-US" dirty="0"/>
          </a:p>
        </p:txBody>
      </p:sp>
      <p:sp>
        <p:nvSpPr>
          <p:cNvPr id="4" name="Date Placeholder 3"/>
          <p:cNvSpPr>
            <a:spLocks noGrp="1"/>
          </p:cNvSpPr>
          <p:nvPr>
            <p:ph type="dt" sz="half" idx="10"/>
          </p:nvPr>
        </p:nvSpPr>
        <p:spPr/>
        <p:txBody>
          <a:bodyPr/>
          <a:lstStyle/>
          <a:p>
            <a:pPr>
              <a:defRPr/>
            </a:pPr>
            <a:r>
              <a:rPr lang="en-US" smtClean="0"/>
              <a:t>1/15/2021</a:t>
            </a:r>
            <a:endParaRPr lang="en-US" dirty="0"/>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88</a:t>
            </a:fld>
            <a:endParaRPr lang="en-US"/>
          </a:p>
        </p:txBody>
      </p:sp>
    </p:spTree>
    <p:extLst>
      <p:ext uri="{BB962C8B-B14F-4D97-AF65-F5344CB8AC3E}">
        <p14:creationId xmlns:p14="http://schemas.microsoft.com/office/powerpoint/2010/main" val="39801883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intermission</a:t>
            </a:r>
            <a:endParaRPr lang="en-US" dirty="0"/>
          </a:p>
        </p:txBody>
      </p:sp>
      <p:sp>
        <p:nvSpPr>
          <p:cNvPr id="8" name="Text Placeholder 7"/>
          <p:cNvSpPr>
            <a:spLocks noGrp="1"/>
          </p:cNvSpPr>
          <p:nvPr>
            <p:ph type="body" idx="1"/>
          </p:nvPr>
        </p:nvSpPr>
        <p:spPr/>
        <p:txBody>
          <a:bodyPr/>
          <a:lstStyle/>
          <a:p>
            <a:r>
              <a:rPr lang="en-US" dirty="0" smtClean="0"/>
              <a:t>Return at</a:t>
            </a:r>
            <a:r>
              <a:rPr lang="en-US" dirty="0" smtClean="0"/>
              <a:t>: 9:41 </a:t>
            </a:r>
            <a:endParaRPr lang="en-US"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89</a:t>
            </a:fld>
            <a:endParaRPr lang="en-US" altLang="en-US"/>
          </a:p>
        </p:txBody>
      </p:sp>
    </p:spTree>
    <p:extLst>
      <p:ext uri="{BB962C8B-B14F-4D97-AF65-F5344CB8AC3E}">
        <p14:creationId xmlns:p14="http://schemas.microsoft.com/office/powerpoint/2010/main" val="31496528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Geodetic Control Primer</a:t>
            </a:r>
            <a:endParaRPr lang="en-US" b="1" dirty="0"/>
          </a:p>
        </p:txBody>
      </p:sp>
      <p:sp>
        <p:nvSpPr>
          <p:cNvPr id="44" name="Oval 43"/>
          <p:cNvSpPr>
            <a:spLocks noChangeAspect="1"/>
          </p:cNvSpPr>
          <p:nvPr/>
        </p:nvSpPr>
        <p:spPr>
          <a:xfrm>
            <a:off x="2609088" y="3641344"/>
            <a:ext cx="168813" cy="168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5" name="TextBox 44"/>
          <p:cNvSpPr txBox="1">
            <a:spLocks noChangeAspect="1"/>
          </p:cNvSpPr>
          <p:nvPr/>
        </p:nvSpPr>
        <p:spPr>
          <a:xfrm>
            <a:off x="2720793" y="3384818"/>
            <a:ext cx="351378" cy="369332"/>
          </a:xfrm>
          <a:prstGeom prst="rect">
            <a:avLst/>
          </a:prstGeom>
          <a:noFill/>
        </p:spPr>
        <p:txBody>
          <a:bodyPr wrap="none" rtlCol="0">
            <a:spAutoFit/>
          </a:bodyPr>
          <a:lstStyle/>
          <a:p>
            <a:r>
              <a:rPr lang="en-US" dirty="0" smtClean="0">
                <a:latin typeface="Times New Roman" panose="02020603050405020304" pitchFamily="18" charset="0"/>
              </a:rPr>
              <a:t>A</a:t>
            </a:r>
            <a:endParaRPr lang="en-US" dirty="0">
              <a:latin typeface="Times New Roman" panose="02020603050405020304" pitchFamily="18" charset="0"/>
            </a:endParaRPr>
          </a:p>
        </p:txBody>
      </p:sp>
      <p:sp>
        <p:nvSpPr>
          <p:cNvPr id="47" name="TextBox 46"/>
          <p:cNvSpPr txBox="1">
            <a:spLocks noChangeAspect="1"/>
          </p:cNvSpPr>
          <p:nvPr/>
        </p:nvSpPr>
        <p:spPr>
          <a:xfrm>
            <a:off x="1151017" y="1474109"/>
            <a:ext cx="3580083" cy="400110"/>
          </a:xfrm>
          <a:prstGeom prst="rect">
            <a:avLst/>
          </a:prstGeom>
          <a:noFill/>
        </p:spPr>
        <p:txBody>
          <a:bodyPr wrap="none" rtlCol="0">
            <a:spAutoFit/>
          </a:bodyPr>
          <a:lstStyle/>
          <a:p>
            <a:r>
              <a:rPr lang="en-US" sz="2000" b="1" dirty="0" smtClean="0">
                <a:latin typeface="Times New Roman" panose="02020603050405020304" pitchFamily="18" charset="0"/>
              </a:rPr>
              <a:t>Find the coordinates of point A</a:t>
            </a:r>
            <a:endParaRPr lang="en-US" sz="2000" b="1" dirty="0">
              <a:latin typeface="Times New Roman" panose="02020603050405020304" pitchFamily="18" charset="0"/>
            </a:endParaRPr>
          </a:p>
        </p:txBody>
      </p:sp>
      <p:sp>
        <p:nvSpPr>
          <p:cNvPr id="48" name="TextBox 47"/>
          <p:cNvSpPr txBox="1"/>
          <p:nvPr/>
        </p:nvSpPr>
        <p:spPr>
          <a:xfrm>
            <a:off x="5671594" y="1585732"/>
            <a:ext cx="3275635" cy="2031325"/>
          </a:xfrm>
          <a:prstGeom prst="rect">
            <a:avLst/>
          </a:prstGeom>
          <a:noFill/>
        </p:spPr>
        <p:txBody>
          <a:bodyPr wrap="square" rtlCol="0">
            <a:spAutoFit/>
          </a:bodyPr>
          <a:lstStyle/>
          <a:p>
            <a:r>
              <a:rPr lang="en-US" dirty="0" smtClean="0">
                <a:latin typeface="Times New Roman" panose="02020603050405020304" pitchFamily="18" charset="0"/>
              </a:rPr>
              <a:t>Somewhere on Earth…</a:t>
            </a:r>
          </a:p>
          <a:p>
            <a:endParaRPr lang="en-US" dirty="0" smtClean="0">
              <a:latin typeface="Times New Roman" panose="02020603050405020304" pitchFamily="18" charset="0"/>
            </a:endParaRPr>
          </a:p>
          <a:p>
            <a:r>
              <a:rPr lang="en-US" dirty="0" smtClean="0">
                <a:latin typeface="Times New Roman" panose="02020603050405020304" pitchFamily="18" charset="0"/>
              </a:rPr>
              <a:t>You are presented with this problem…</a:t>
            </a:r>
          </a:p>
          <a:p>
            <a:endParaRPr lang="en-US" dirty="0">
              <a:latin typeface="Times New Roman" panose="02020603050405020304" pitchFamily="18" charset="0"/>
            </a:endParaRPr>
          </a:p>
          <a:p>
            <a:r>
              <a:rPr lang="en-US" dirty="0" smtClean="0">
                <a:latin typeface="Times New Roman" panose="02020603050405020304" pitchFamily="18" charset="0"/>
              </a:rPr>
              <a:t>Without any other information, the problem is unsolvable.</a:t>
            </a:r>
            <a:endParaRPr lang="en-US" dirty="0">
              <a:latin typeface="Times New Roman" panose="02020603050405020304" pitchFamily="18" charset="0"/>
            </a:endParaRPr>
          </a:p>
        </p:txBody>
      </p: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4" name="Footer Placeholder 3"/>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9</a:t>
            </a:fld>
            <a:endParaRPr lang="en-US" altLang="en-US"/>
          </a:p>
        </p:txBody>
      </p:sp>
    </p:spTree>
    <p:extLst>
      <p:ext uri="{BB962C8B-B14F-4D97-AF65-F5344CB8AC3E}">
        <p14:creationId xmlns:p14="http://schemas.microsoft.com/office/powerpoint/2010/main" val="110005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Reference Frames of the Modernized NSRS</a:t>
            </a:r>
            <a:endParaRPr lang="en-US" dirty="0"/>
          </a:p>
        </p:txBody>
      </p:sp>
      <p:sp>
        <p:nvSpPr>
          <p:cNvPr id="4" name="Text Placeholder 3"/>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402729D8-1644-4D0C-9B5E-42A347FE2C29}" type="slidenum">
              <a:rPr lang="en-US" altLang="en-US" smtClean="0"/>
              <a:pPr/>
              <a:t>90</a:t>
            </a:fld>
            <a:endParaRPr lang="en-US" altLang="en-US"/>
          </a:p>
        </p:txBody>
      </p:sp>
    </p:spTree>
    <p:extLst>
      <p:ext uri="{BB962C8B-B14F-4D97-AF65-F5344CB8AC3E}">
        <p14:creationId xmlns:p14="http://schemas.microsoft.com/office/powerpoint/2010/main" val="41732296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b="1" dirty="0" smtClean="0"/>
              <a:t>Replacing the NAD 83s</a:t>
            </a:r>
          </a:p>
        </p:txBody>
      </p:sp>
      <p:graphicFrame>
        <p:nvGraphicFramePr>
          <p:cNvPr id="9" name="Table 8"/>
          <p:cNvGraphicFramePr>
            <a:graphicFrameLocks noGrp="1"/>
          </p:cNvGraphicFramePr>
          <p:nvPr>
            <p:extLst/>
          </p:nvPr>
        </p:nvGraphicFramePr>
        <p:xfrm>
          <a:off x="866622" y="1600199"/>
          <a:ext cx="7820178" cy="4547062"/>
        </p:xfrm>
        <a:graphic>
          <a:graphicData uri="http://schemas.openxmlformats.org/drawingml/2006/table">
            <a:tbl>
              <a:tblPr firstRow="1" bandRow="1">
                <a:tableStyleId>{5C22544A-7EE6-4342-B048-85BDC9FD1C3A}</a:tableStyleId>
              </a:tblPr>
              <a:tblGrid>
                <a:gridCol w="3555217">
                  <a:extLst>
                    <a:ext uri="{9D8B030D-6E8A-4147-A177-3AD203B41FA5}">
                      <a16:colId xmlns:a16="http://schemas.microsoft.com/office/drawing/2014/main" val="429740147"/>
                    </a:ext>
                  </a:extLst>
                </a:gridCol>
                <a:gridCol w="4264961">
                  <a:extLst>
                    <a:ext uri="{9D8B030D-6E8A-4147-A177-3AD203B41FA5}">
                      <a16:colId xmlns:a16="http://schemas.microsoft.com/office/drawing/2014/main" val="137066351"/>
                    </a:ext>
                  </a:extLst>
                </a:gridCol>
              </a:tblGrid>
              <a:tr h="901931">
                <a:tc>
                  <a:txBody>
                    <a:bodyPr/>
                    <a:lstStyle/>
                    <a:p>
                      <a:r>
                        <a:rPr lang="en-US" sz="3600" dirty="0" smtClean="0">
                          <a:latin typeface="Times New Roman" panose="02020603050405020304" pitchFamily="18" charset="0"/>
                          <a:cs typeface="Times New Roman" panose="02020603050405020304" pitchFamily="18" charset="0"/>
                        </a:rPr>
                        <a:t>The Old</a:t>
                      </a:r>
                      <a:endParaRPr lang="en-US" sz="3600" dirty="0">
                        <a:latin typeface="Times New Roman" panose="02020603050405020304" pitchFamily="18" charset="0"/>
                        <a:cs typeface="Times New Roman" panose="02020603050405020304" pitchFamily="18" charset="0"/>
                      </a:endParaRPr>
                    </a:p>
                  </a:txBody>
                  <a:tcPr/>
                </a:tc>
                <a:tc>
                  <a:txBody>
                    <a:bodyPr/>
                    <a:lstStyle/>
                    <a:p>
                      <a:pPr algn="l"/>
                      <a:r>
                        <a:rPr lang="en-US" sz="3600" dirty="0" smtClean="0">
                          <a:latin typeface="Times New Roman" panose="02020603050405020304" pitchFamily="18" charset="0"/>
                          <a:cs typeface="Times New Roman" panose="02020603050405020304" pitchFamily="18" charset="0"/>
                        </a:rPr>
                        <a:t>The</a:t>
                      </a:r>
                      <a:r>
                        <a:rPr lang="en-US" sz="3600" baseline="0" dirty="0" smtClean="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New</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7680442"/>
                  </a:ext>
                </a:extLst>
              </a:tr>
              <a:tr h="901931">
                <a:tc>
                  <a:txBody>
                    <a:bodyPr/>
                    <a:lstStyle/>
                    <a:p>
                      <a:r>
                        <a:rPr lang="en-US" dirty="0" smtClean="0">
                          <a:latin typeface="Times New Roman" panose="02020603050405020304" pitchFamily="18" charset="0"/>
                          <a:cs typeface="Times New Roman" panose="02020603050405020304" pitchFamily="18" charset="0"/>
                        </a:rPr>
                        <a:t>NAD 83 (2011)</a:t>
                      </a:r>
                    </a:p>
                    <a:p>
                      <a:endParaRPr lang="en-US" dirty="0"/>
                    </a:p>
                  </a:txBody>
                  <a:tcPr/>
                </a:tc>
                <a:tc>
                  <a:txBody>
                    <a:bodyPr/>
                    <a:lstStyle/>
                    <a:p>
                      <a:r>
                        <a:rPr lang="en-US" dirty="0" smtClean="0">
                          <a:latin typeface="Times New Roman" panose="02020603050405020304" pitchFamily="18" charset="0"/>
                          <a:cs typeface="Times New Roman" panose="02020603050405020304" pitchFamily="18" charset="0"/>
                        </a:rPr>
                        <a:t>NATRF2022 - The North American Terrestrial Reference Frame of 2022 </a:t>
                      </a:r>
                      <a:endParaRPr lang="en-US" dirty="0"/>
                    </a:p>
                  </a:txBody>
                  <a:tcPr/>
                </a:tc>
                <a:extLst>
                  <a:ext uri="{0D108BD9-81ED-4DB2-BD59-A6C34878D82A}">
                    <a16:rowId xmlns:a16="http://schemas.microsoft.com/office/drawing/2014/main" val="2521885364"/>
                  </a:ext>
                </a:extLst>
              </a:tr>
              <a:tr h="90193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NAD 83 (2011)</a:t>
                      </a:r>
                    </a:p>
                    <a:p>
                      <a:endParaRPr lang="en-US" dirty="0"/>
                    </a:p>
                  </a:txBody>
                  <a:tcPr/>
                </a:tc>
                <a:tc>
                  <a:txBody>
                    <a:bodyPr/>
                    <a:lstStyle/>
                    <a:p>
                      <a:r>
                        <a:rPr lang="en-US" dirty="0" smtClean="0">
                          <a:latin typeface="Times New Roman" panose="02020603050405020304" pitchFamily="18" charset="0"/>
                          <a:cs typeface="Times New Roman" panose="02020603050405020304" pitchFamily="18" charset="0"/>
                        </a:rPr>
                        <a:t>CATRF2022 - The Caribbean Terrestrial Reference Frame of 2022</a:t>
                      </a:r>
                    </a:p>
                    <a:p>
                      <a:endParaRPr lang="en-US" dirty="0"/>
                    </a:p>
                  </a:txBody>
                  <a:tcPr/>
                </a:tc>
                <a:extLst>
                  <a:ext uri="{0D108BD9-81ED-4DB2-BD59-A6C34878D82A}">
                    <a16:rowId xmlns:a16="http://schemas.microsoft.com/office/drawing/2014/main" val="3337056577"/>
                  </a:ext>
                </a:extLst>
              </a:tr>
              <a:tr h="90193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NAD 83 (PA11)</a:t>
                      </a:r>
                    </a:p>
                    <a:p>
                      <a:endParaRPr lang="en-US" dirty="0"/>
                    </a:p>
                  </a:txBody>
                  <a:tcPr/>
                </a:tc>
                <a:tc>
                  <a:txBody>
                    <a:bodyPr/>
                    <a:lstStyle/>
                    <a:p>
                      <a:r>
                        <a:rPr lang="en-US" dirty="0" smtClean="0">
                          <a:latin typeface="Times New Roman" panose="02020603050405020304" pitchFamily="18" charset="0"/>
                          <a:cs typeface="Times New Roman" panose="02020603050405020304" pitchFamily="18" charset="0"/>
                        </a:rPr>
                        <a:t>PATRF2022 - The Pacific Terrestrial Reference Frame of 2022</a:t>
                      </a:r>
                      <a:endParaRPr lang="en-US" dirty="0" smtClean="0"/>
                    </a:p>
                    <a:p>
                      <a:endParaRPr lang="en-US" dirty="0"/>
                    </a:p>
                  </a:txBody>
                  <a:tcPr/>
                </a:tc>
                <a:extLst>
                  <a:ext uri="{0D108BD9-81ED-4DB2-BD59-A6C34878D82A}">
                    <a16:rowId xmlns:a16="http://schemas.microsoft.com/office/drawing/2014/main" val="2647065151"/>
                  </a:ext>
                </a:extLst>
              </a:tr>
              <a:tr h="901931">
                <a:tc>
                  <a:txBody>
                    <a:bodyPr/>
                    <a:lstStyle/>
                    <a:p>
                      <a:r>
                        <a:rPr lang="en-US" dirty="0" smtClean="0">
                          <a:latin typeface="Times New Roman" panose="02020603050405020304" pitchFamily="18" charset="0"/>
                          <a:cs typeface="Times New Roman" panose="02020603050405020304" pitchFamily="18" charset="0"/>
                        </a:rPr>
                        <a:t>NAD 83 (MA11)</a:t>
                      </a:r>
                    </a:p>
                    <a:p>
                      <a:endParaRPr lang="en-US" dirty="0"/>
                    </a:p>
                  </a:txBody>
                  <a:tcPr/>
                </a:tc>
                <a:tc>
                  <a:txBody>
                    <a:bodyPr/>
                    <a:lstStyle/>
                    <a:p>
                      <a:r>
                        <a:rPr lang="en-US" dirty="0" smtClean="0">
                          <a:latin typeface="Times New Roman" panose="02020603050405020304" pitchFamily="18" charset="0"/>
                          <a:cs typeface="Times New Roman" panose="02020603050405020304" pitchFamily="18" charset="0"/>
                        </a:rPr>
                        <a:t>MATRF2022 - The Mariana Terrestrial Reference Frame of 2022 </a:t>
                      </a:r>
                    </a:p>
                    <a:p>
                      <a:endParaRPr lang="en-US" dirty="0"/>
                    </a:p>
                  </a:txBody>
                  <a:tcPr/>
                </a:tc>
                <a:extLst>
                  <a:ext uri="{0D108BD9-81ED-4DB2-BD59-A6C34878D82A}">
                    <a16:rowId xmlns:a16="http://schemas.microsoft.com/office/drawing/2014/main" val="501674350"/>
                  </a:ext>
                </a:extLst>
              </a:tr>
            </a:tbl>
          </a:graphicData>
        </a:graphic>
      </p:graphicFrame>
      <p:sp>
        <p:nvSpPr>
          <p:cNvPr id="2" name="Date Placeholder 1"/>
          <p:cNvSpPr>
            <a:spLocks noGrp="1"/>
          </p:cNvSpPr>
          <p:nvPr>
            <p:ph type="dt" sz="half" idx="10"/>
          </p:nvPr>
        </p:nvSpPr>
        <p:spPr/>
        <p:txBody>
          <a:bodyPr/>
          <a:lstStyle/>
          <a:p>
            <a:r>
              <a:rPr lang="en-US" altLang="en-US" smtClean="0"/>
              <a:t>1/15/2021</a:t>
            </a:r>
            <a:endParaRPr lang="en-US" altLang="en-US"/>
          </a:p>
        </p:txBody>
      </p:sp>
      <p:sp>
        <p:nvSpPr>
          <p:cNvPr id="3" name="Footer Placeholder 2"/>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4" name="Slide Number Placeholder 3"/>
          <p:cNvSpPr>
            <a:spLocks noGrp="1"/>
          </p:cNvSpPr>
          <p:nvPr>
            <p:ph type="sldNum" sz="quarter" idx="12"/>
          </p:nvPr>
        </p:nvSpPr>
        <p:spPr/>
        <p:txBody>
          <a:bodyPr/>
          <a:lstStyle/>
          <a:p>
            <a:fld id="{016970B9-A162-4590-850A-FA6524EA096B}" type="slidenum">
              <a:rPr lang="en-US" altLang="en-US" smtClean="0"/>
              <a:pPr/>
              <a:t>91</a:t>
            </a:fld>
            <a:endParaRPr lang="en-US" altLang="en-US"/>
          </a:p>
        </p:txBody>
      </p:sp>
    </p:spTree>
    <p:extLst>
      <p:ext uri="{BB962C8B-B14F-4D97-AF65-F5344CB8AC3E}">
        <p14:creationId xmlns:p14="http://schemas.microsoft.com/office/powerpoint/2010/main" val="25266162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62100"/>
            <a:ext cx="6997700" cy="5248275"/>
          </a:xfrm>
          <a:prstGeom prst="rect">
            <a:avLst/>
          </a:prstGeom>
        </p:spPr>
      </p:pic>
      <p:cxnSp>
        <p:nvCxnSpPr>
          <p:cNvPr id="4" name="Straight Arrow Connector 3"/>
          <p:cNvCxnSpPr/>
          <p:nvPr/>
        </p:nvCxnSpPr>
        <p:spPr>
          <a:xfrm flipH="1">
            <a:off x="2404817" y="2991341"/>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09131" y="3132137"/>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850785" y="3067541"/>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065708" y="2752606"/>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682867" y="952500"/>
            <a:ext cx="2127251" cy="379535"/>
          </a:xfrm>
          <a:prstGeom prst="rect">
            <a:avLst/>
          </a:prstGeom>
        </p:spPr>
      </p:pic>
      <p:sp>
        <p:nvSpPr>
          <p:cNvPr id="11" name="Title 10"/>
          <p:cNvSpPr txBox="1">
            <a:spLocks/>
          </p:cNvSpPr>
          <p:nvPr/>
        </p:nvSpPr>
        <p:spPr bwMode="auto">
          <a:xfrm>
            <a:off x="524934"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ysClr val="windowText" lastClr="000000"/>
                </a:solidFill>
                <a:effectLst/>
                <a:uLnTx/>
                <a:uFillTx/>
                <a:latin typeface="+mj-lt"/>
                <a:ea typeface="+mj-ea"/>
                <a:cs typeface="Times New Roman" pitchFamily="18" charset="0"/>
              </a:rPr>
              <a:t>Four Tectonic Plates</a:t>
            </a:r>
            <a:endParaRPr kumimoji="0" lang="en-US" sz="4000" b="1" i="0" u="none" strike="noStrike" kern="1200" cap="none" spc="0" normalizeH="0" baseline="0" noProof="0" dirty="0">
              <a:ln>
                <a:noFill/>
              </a:ln>
              <a:solidFill>
                <a:sysClr val="windowText" lastClr="000000"/>
              </a:solidFill>
              <a:effectLst/>
              <a:uLnTx/>
              <a:uFillTx/>
              <a:latin typeface="+mj-lt"/>
              <a:ea typeface="+mj-ea"/>
              <a:cs typeface="Times New Roman" pitchFamily="18" charset="0"/>
            </a:endParaRPr>
          </a:p>
        </p:txBody>
      </p:sp>
      <p:sp>
        <p:nvSpPr>
          <p:cNvPr id="2" name="Date Placeholder 1"/>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9" name="Slide Number Placeholder 8"/>
          <p:cNvSpPr>
            <a:spLocks noGrp="1"/>
          </p:cNvSpPr>
          <p:nvPr>
            <p:ph type="sldNum" sz="quarter" idx="12"/>
          </p:nvPr>
        </p:nvSpPr>
        <p:spPr/>
        <p:txBody>
          <a:bodyPr/>
          <a:lstStyle/>
          <a:p>
            <a:fld id="{84C1C367-1155-47A8-B187-ABB1E4FCD3DE}" type="slidenum">
              <a:rPr lang="en-US" altLang="en-US" smtClean="0"/>
              <a:pPr/>
              <a:t>92</a:t>
            </a:fld>
            <a:endParaRPr lang="en-US" altLang="en-US"/>
          </a:p>
        </p:txBody>
      </p:sp>
    </p:spTree>
    <p:extLst>
      <p:ext uri="{BB962C8B-B14F-4D97-AF65-F5344CB8AC3E}">
        <p14:creationId xmlns:p14="http://schemas.microsoft.com/office/powerpoint/2010/main" val="2047346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9" presetClass="path" presetSubtype="0" accel="50000" decel="50000" fill="hold" nodeType="afterEffect">
                                  <p:stCondLst>
                                    <p:cond delay="500"/>
                                  </p:stCondLst>
                                  <p:childTnLst>
                                    <p:animMotion origin="layout" path="M -2.22222E-6 4.81481E-6 L 0.16667 0.27916 " pathEditMode="relative" rAng="0" ptsTypes="AA">
                                      <p:cBhvr>
                                        <p:cTn id="10" dur="2000" fill="hold"/>
                                        <p:tgtEl>
                                          <p:spTgt spid="3"/>
                                        </p:tgtEl>
                                        <p:attrNameLst>
                                          <p:attrName>ppt_x</p:attrName>
                                          <p:attrName>ppt_y</p:attrName>
                                        </p:attrNameLst>
                                      </p:cBhvr>
                                      <p:rCtr x="8333" y="13958"/>
                                    </p:animMotion>
                                  </p:childTnLst>
                                </p:cTn>
                              </p:par>
                            </p:childTnLst>
                          </p:cTn>
                        </p:par>
                        <p:par>
                          <p:cTn id="11" fill="hold">
                            <p:stCondLst>
                              <p:cond delay="300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par>
                                <p:cTn id="15" presetID="22"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The Terrestrial Reference Frames</a:t>
            </a:r>
            <a:endParaRPr lang="en-US" sz="4000" b="1" dirty="0"/>
          </a:p>
        </p:txBody>
      </p:sp>
      <p:sp>
        <p:nvSpPr>
          <p:cNvPr id="3" name="Content Placeholder 2"/>
          <p:cNvSpPr>
            <a:spLocks noGrp="1"/>
          </p:cNvSpPr>
          <p:nvPr>
            <p:ph idx="1"/>
          </p:nvPr>
        </p:nvSpPr>
        <p:spPr>
          <a:xfrm>
            <a:off x="457200" y="1443790"/>
            <a:ext cx="8229600" cy="4297363"/>
          </a:xfrm>
        </p:spPr>
        <p:txBody>
          <a:bodyPr/>
          <a:lstStyle/>
          <a:p>
            <a:pPr marL="0" indent="0">
              <a:buNone/>
            </a:pPr>
            <a:r>
              <a:rPr lang="en-US" dirty="0" smtClean="0"/>
              <a:t>All are </a:t>
            </a:r>
            <a:r>
              <a:rPr lang="en-US" b="1" dirty="0" smtClean="0">
                <a:solidFill>
                  <a:srgbClr val="C00000"/>
                </a:solidFill>
              </a:rPr>
              <a:t>global</a:t>
            </a:r>
            <a:r>
              <a:rPr lang="en-US" dirty="0" smtClean="0"/>
              <a:t> frames (no “boundary”)</a:t>
            </a:r>
          </a:p>
          <a:p>
            <a:pPr lvl="1"/>
            <a:r>
              <a:rPr lang="en-US" dirty="0" smtClean="0"/>
              <a:t>This was true for the NAD 83s also, BTW</a:t>
            </a:r>
          </a:p>
          <a:p>
            <a:pPr lvl="1"/>
            <a:r>
              <a:rPr lang="en-US" dirty="0" smtClean="0"/>
              <a:t>But </a:t>
            </a:r>
            <a:r>
              <a:rPr lang="en-US" b="1" i="1" dirty="0" smtClean="0">
                <a:solidFill>
                  <a:srgbClr val="C00000"/>
                </a:solidFill>
              </a:rPr>
              <a:t>each frame will rotate with one tectonic plate</a:t>
            </a:r>
          </a:p>
          <a:p>
            <a:pPr lvl="2"/>
            <a:r>
              <a:rPr lang="en-US" dirty="0" smtClean="0"/>
              <a:t>Put another way:  “</a:t>
            </a:r>
            <a:r>
              <a:rPr lang="en-US" b="1" i="1" dirty="0" smtClean="0"/>
              <a:t>The frame rotates so your coordinates don’t have to</a:t>
            </a:r>
            <a:r>
              <a:rPr lang="en-US" dirty="0" smtClean="0"/>
              <a:t>”</a:t>
            </a:r>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93</a:t>
            </a:fld>
            <a:endParaRPr lang="en-US" altLang="en-US"/>
          </a:p>
        </p:txBody>
      </p:sp>
    </p:spTree>
    <p:extLst>
      <p:ext uri="{BB962C8B-B14F-4D97-AF65-F5344CB8AC3E}">
        <p14:creationId xmlns:p14="http://schemas.microsoft.com/office/powerpoint/2010/main" val="198866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57337" y="1599618"/>
            <a:ext cx="4586663" cy="5205862"/>
          </a:xfrm>
          <a:prstGeom prst="rect">
            <a:avLst/>
          </a:prstGeom>
        </p:spPr>
      </p:pic>
      <p:sp>
        <p:nvSpPr>
          <p:cNvPr id="10" name="Arrow: Circular 9">
            <a:extLst>
              <a:ext uri="{FF2B5EF4-FFF2-40B4-BE49-F238E27FC236}">
                <a16:creationId xmlns:a16="http://schemas.microsoft.com/office/drawing/2014/main" id="{3BD1C4B8-B79B-43BE-8631-45A60E5EBE5A}"/>
              </a:ext>
            </a:extLst>
          </p:cNvPr>
          <p:cNvSpPr/>
          <p:nvPr/>
        </p:nvSpPr>
        <p:spPr>
          <a:xfrm rot="1691144" flipH="1">
            <a:off x="4659641" y="2884854"/>
            <a:ext cx="5993186" cy="5997715"/>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2"/>
          <p:cNvSpPr/>
          <p:nvPr/>
        </p:nvSpPr>
        <p:spPr>
          <a:xfrm>
            <a:off x="7584734" y="6043647"/>
            <a:ext cx="784160" cy="220535"/>
          </a:xfrm>
          <a:custGeom>
            <a:avLst/>
            <a:gdLst>
              <a:gd name="connsiteX0" fmla="*/ 48841 w 784160"/>
              <a:gd name="connsiteY0" fmla="*/ 753 h 220535"/>
              <a:gd name="connsiteX1" fmla="*/ 249629 w 784160"/>
              <a:gd name="connsiteY1" fmla="*/ 3467 h 220535"/>
              <a:gd name="connsiteX2" fmla="*/ 279476 w 784160"/>
              <a:gd name="connsiteY2" fmla="*/ 6180 h 220535"/>
              <a:gd name="connsiteX3" fmla="*/ 303896 w 784160"/>
              <a:gd name="connsiteY3" fmla="*/ 17034 h 220535"/>
              <a:gd name="connsiteX4" fmla="*/ 360876 w 784160"/>
              <a:gd name="connsiteY4" fmla="*/ 25174 h 220535"/>
              <a:gd name="connsiteX5" fmla="*/ 388010 w 784160"/>
              <a:gd name="connsiteY5" fmla="*/ 30600 h 220535"/>
              <a:gd name="connsiteX6" fmla="*/ 425997 w 784160"/>
              <a:gd name="connsiteY6" fmla="*/ 44167 h 220535"/>
              <a:gd name="connsiteX7" fmla="*/ 442277 w 784160"/>
              <a:gd name="connsiteY7" fmla="*/ 46880 h 220535"/>
              <a:gd name="connsiteX8" fmla="*/ 466697 w 784160"/>
              <a:gd name="connsiteY8" fmla="*/ 52307 h 220535"/>
              <a:gd name="connsiteX9" fmla="*/ 482977 w 784160"/>
              <a:gd name="connsiteY9" fmla="*/ 55021 h 220535"/>
              <a:gd name="connsiteX10" fmla="*/ 493831 w 784160"/>
              <a:gd name="connsiteY10" fmla="*/ 57734 h 220535"/>
              <a:gd name="connsiteX11" fmla="*/ 512824 w 784160"/>
              <a:gd name="connsiteY11" fmla="*/ 63161 h 220535"/>
              <a:gd name="connsiteX12" fmla="*/ 561665 w 784160"/>
              <a:gd name="connsiteY12" fmla="*/ 68587 h 220535"/>
              <a:gd name="connsiteX13" fmla="*/ 583371 w 784160"/>
              <a:gd name="connsiteY13" fmla="*/ 71301 h 220535"/>
              <a:gd name="connsiteX14" fmla="*/ 607792 w 784160"/>
              <a:gd name="connsiteY14" fmla="*/ 74014 h 220535"/>
              <a:gd name="connsiteX15" fmla="*/ 640352 w 784160"/>
              <a:gd name="connsiteY15" fmla="*/ 79441 h 220535"/>
              <a:gd name="connsiteX16" fmla="*/ 648492 w 784160"/>
              <a:gd name="connsiteY16" fmla="*/ 82154 h 220535"/>
              <a:gd name="connsiteX17" fmla="*/ 681052 w 784160"/>
              <a:gd name="connsiteY17" fmla="*/ 87581 h 220535"/>
              <a:gd name="connsiteX18" fmla="*/ 746173 w 784160"/>
              <a:gd name="connsiteY18" fmla="*/ 90294 h 220535"/>
              <a:gd name="connsiteX19" fmla="*/ 751599 w 784160"/>
              <a:gd name="connsiteY19" fmla="*/ 106574 h 220535"/>
              <a:gd name="connsiteX20" fmla="*/ 762453 w 784160"/>
              <a:gd name="connsiteY20" fmla="*/ 122854 h 220535"/>
              <a:gd name="connsiteX21" fmla="*/ 767879 w 784160"/>
              <a:gd name="connsiteY21" fmla="*/ 141848 h 220535"/>
              <a:gd name="connsiteX22" fmla="*/ 773306 w 784160"/>
              <a:gd name="connsiteY22" fmla="*/ 149988 h 220535"/>
              <a:gd name="connsiteX23" fmla="*/ 781446 w 784160"/>
              <a:gd name="connsiteY23" fmla="*/ 177121 h 220535"/>
              <a:gd name="connsiteX24" fmla="*/ 784160 w 784160"/>
              <a:gd name="connsiteY24" fmla="*/ 185261 h 220535"/>
              <a:gd name="connsiteX25" fmla="*/ 781446 w 784160"/>
              <a:gd name="connsiteY25" fmla="*/ 198828 h 220535"/>
              <a:gd name="connsiteX26" fmla="*/ 759739 w 784160"/>
              <a:gd name="connsiteY26" fmla="*/ 209682 h 220535"/>
              <a:gd name="connsiteX27" fmla="*/ 751599 w 784160"/>
              <a:gd name="connsiteY27" fmla="*/ 212395 h 220535"/>
              <a:gd name="connsiteX28" fmla="*/ 716326 w 784160"/>
              <a:gd name="connsiteY28" fmla="*/ 215108 h 220535"/>
              <a:gd name="connsiteX29" fmla="*/ 640352 w 784160"/>
              <a:gd name="connsiteY29" fmla="*/ 217822 h 220535"/>
              <a:gd name="connsiteX30" fmla="*/ 599651 w 784160"/>
              <a:gd name="connsiteY30" fmla="*/ 220535 h 220535"/>
              <a:gd name="connsiteX31" fmla="*/ 466697 w 784160"/>
              <a:gd name="connsiteY31" fmla="*/ 217822 h 220535"/>
              <a:gd name="connsiteX32" fmla="*/ 415143 w 784160"/>
              <a:gd name="connsiteY32" fmla="*/ 212395 h 220535"/>
              <a:gd name="connsiteX33" fmla="*/ 388010 w 784160"/>
              <a:gd name="connsiteY33" fmla="*/ 209682 h 220535"/>
              <a:gd name="connsiteX34" fmla="*/ 160088 w 784160"/>
              <a:gd name="connsiteY34" fmla="*/ 201542 h 220535"/>
              <a:gd name="connsiteX35" fmla="*/ 122101 w 784160"/>
              <a:gd name="connsiteY35" fmla="*/ 198828 h 220535"/>
              <a:gd name="connsiteX36" fmla="*/ 94968 w 784160"/>
              <a:gd name="connsiteY36" fmla="*/ 193402 h 220535"/>
              <a:gd name="connsiteX37" fmla="*/ 75974 w 784160"/>
              <a:gd name="connsiteY37" fmla="*/ 185261 h 220535"/>
              <a:gd name="connsiteX38" fmla="*/ 40701 w 784160"/>
              <a:gd name="connsiteY38" fmla="*/ 166268 h 220535"/>
              <a:gd name="connsiteX39" fmla="*/ 29847 w 784160"/>
              <a:gd name="connsiteY39" fmla="*/ 158128 h 220535"/>
              <a:gd name="connsiteX40" fmla="*/ 13567 w 784160"/>
              <a:gd name="connsiteY40" fmla="*/ 133708 h 220535"/>
              <a:gd name="connsiteX41" fmla="*/ 10854 w 784160"/>
              <a:gd name="connsiteY41" fmla="*/ 122854 h 220535"/>
              <a:gd name="connsiteX42" fmla="*/ 5427 w 784160"/>
              <a:gd name="connsiteY42" fmla="*/ 114714 h 220535"/>
              <a:gd name="connsiteX43" fmla="*/ 0 w 784160"/>
              <a:gd name="connsiteY43" fmla="*/ 82154 h 220535"/>
              <a:gd name="connsiteX44" fmla="*/ 2714 w 784160"/>
              <a:gd name="connsiteY44" fmla="*/ 57734 h 220535"/>
              <a:gd name="connsiteX45" fmla="*/ 10854 w 784160"/>
              <a:gd name="connsiteY45" fmla="*/ 49594 h 220535"/>
              <a:gd name="connsiteX46" fmla="*/ 16281 w 784160"/>
              <a:gd name="connsiteY46" fmla="*/ 38740 h 220535"/>
              <a:gd name="connsiteX47" fmla="*/ 35274 w 784160"/>
              <a:gd name="connsiteY47" fmla="*/ 17034 h 220535"/>
              <a:gd name="connsiteX48" fmla="*/ 48841 w 784160"/>
              <a:gd name="connsiteY48" fmla="*/ 753 h 22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4160" h="220535">
                <a:moveTo>
                  <a:pt x="48841" y="753"/>
                </a:moveTo>
                <a:cubicBezTo>
                  <a:pt x="84567" y="-1508"/>
                  <a:pt x="182712" y="1892"/>
                  <a:pt x="249629" y="3467"/>
                </a:cubicBezTo>
                <a:cubicBezTo>
                  <a:pt x="259616" y="3702"/>
                  <a:pt x="269657" y="4339"/>
                  <a:pt x="279476" y="6180"/>
                </a:cubicBezTo>
                <a:cubicBezTo>
                  <a:pt x="304293" y="10833"/>
                  <a:pt x="282463" y="11319"/>
                  <a:pt x="303896" y="17034"/>
                </a:cubicBezTo>
                <a:cubicBezTo>
                  <a:pt x="322931" y="22110"/>
                  <a:pt x="341439" y="23230"/>
                  <a:pt x="360876" y="25174"/>
                </a:cubicBezTo>
                <a:cubicBezTo>
                  <a:pt x="387639" y="34094"/>
                  <a:pt x="338108" y="18125"/>
                  <a:pt x="388010" y="30600"/>
                </a:cubicBezTo>
                <a:cubicBezTo>
                  <a:pt x="415334" y="37431"/>
                  <a:pt x="386756" y="37628"/>
                  <a:pt x="425997" y="44167"/>
                </a:cubicBezTo>
                <a:cubicBezTo>
                  <a:pt x="431424" y="45071"/>
                  <a:pt x="436882" y="45801"/>
                  <a:pt x="442277" y="46880"/>
                </a:cubicBezTo>
                <a:cubicBezTo>
                  <a:pt x="485894" y="55604"/>
                  <a:pt x="414487" y="42814"/>
                  <a:pt x="466697" y="52307"/>
                </a:cubicBezTo>
                <a:cubicBezTo>
                  <a:pt x="472110" y="53291"/>
                  <a:pt x="477582" y="53942"/>
                  <a:pt x="482977" y="55021"/>
                </a:cubicBezTo>
                <a:cubicBezTo>
                  <a:pt x="486634" y="55752"/>
                  <a:pt x="490245" y="56710"/>
                  <a:pt x="493831" y="57734"/>
                </a:cubicBezTo>
                <a:cubicBezTo>
                  <a:pt x="503996" y="60638"/>
                  <a:pt x="501169" y="61042"/>
                  <a:pt x="512824" y="63161"/>
                </a:cubicBezTo>
                <a:cubicBezTo>
                  <a:pt x="531349" y="66529"/>
                  <a:pt x="541628" y="66478"/>
                  <a:pt x="561665" y="68587"/>
                </a:cubicBezTo>
                <a:cubicBezTo>
                  <a:pt x="568917" y="69350"/>
                  <a:pt x="576129" y="70449"/>
                  <a:pt x="583371" y="71301"/>
                </a:cubicBezTo>
                <a:lnTo>
                  <a:pt x="607792" y="74014"/>
                </a:lnTo>
                <a:cubicBezTo>
                  <a:pt x="626875" y="80374"/>
                  <a:pt x="604002" y="73382"/>
                  <a:pt x="640352" y="79441"/>
                </a:cubicBezTo>
                <a:cubicBezTo>
                  <a:pt x="643173" y="79911"/>
                  <a:pt x="645687" y="81593"/>
                  <a:pt x="648492" y="82154"/>
                </a:cubicBezTo>
                <a:cubicBezTo>
                  <a:pt x="659281" y="84312"/>
                  <a:pt x="670087" y="86667"/>
                  <a:pt x="681052" y="87581"/>
                </a:cubicBezTo>
                <a:cubicBezTo>
                  <a:pt x="702703" y="89385"/>
                  <a:pt x="724466" y="89390"/>
                  <a:pt x="746173" y="90294"/>
                </a:cubicBezTo>
                <a:cubicBezTo>
                  <a:pt x="747982" y="95721"/>
                  <a:pt x="748426" y="101815"/>
                  <a:pt x="751599" y="106574"/>
                </a:cubicBezTo>
                <a:lnTo>
                  <a:pt x="762453" y="122854"/>
                </a:lnTo>
                <a:cubicBezTo>
                  <a:pt x="763322" y="126331"/>
                  <a:pt x="765933" y="137956"/>
                  <a:pt x="767879" y="141848"/>
                </a:cubicBezTo>
                <a:cubicBezTo>
                  <a:pt x="769337" y="144765"/>
                  <a:pt x="771497" y="147275"/>
                  <a:pt x="773306" y="149988"/>
                </a:cubicBezTo>
                <a:cubicBezTo>
                  <a:pt x="777405" y="166387"/>
                  <a:pt x="774841" y="157308"/>
                  <a:pt x="781446" y="177121"/>
                </a:cubicBezTo>
                <a:lnTo>
                  <a:pt x="784160" y="185261"/>
                </a:lnTo>
                <a:cubicBezTo>
                  <a:pt x="783255" y="189783"/>
                  <a:pt x="784707" y="195567"/>
                  <a:pt x="781446" y="198828"/>
                </a:cubicBezTo>
                <a:cubicBezTo>
                  <a:pt x="775726" y="204548"/>
                  <a:pt x="767414" y="207124"/>
                  <a:pt x="759739" y="209682"/>
                </a:cubicBezTo>
                <a:cubicBezTo>
                  <a:pt x="757026" y="210586"/>
                  <a:pt x="754437" y="212040"/>
                  <a:pt x="751599" y="212395"/>
                </a:cubicBezTo>
                <a:cubicBezTo>
                  <a:pt x="739898" y="213858"/>
                  <a:pt x="728104" y="214533"/>
                  <a:pt x="716326" y="215108"/>
                </a:cubicBezTo>
                <a:cubicBezTo>
                  <a:pt x="691015" y="216343"/>
                  <a:pt x="665665" y="216645"/>
                  <a:pt x="640352" y="217822"/>
                </a:cubicBezTo>
                <a:cubicBezTo>
                  <a:pt x="626770" y="218454"/>
                  <a:pt x="613218" y="219631"/>
                  <a:pt x="599651" y="220535"/>
                </a:cubicBezTo>
                <a:lnTo>
                  <a:pt x="466697" y="217822"/>
                </a:lnTo>
                <a:cubicBezTo>
                  <a:pt x="449338" y="217243"/>
                  <a:pt x="432347" y="214306"/>
                  <a:pt x="415143" y="212395"/>
                </a:cubicBezTo>
                <a:cubicBezTo>
                  <a:pt x="406109" y="211391"/>
                  <a:pt x="397054" y="210586"/>
                  <a:pt x="388010" y="209682"/>
                </a:cubicBezTo>
                <a:cubicBezTo>
                  <a:pt x="304293" y="181775"/>
                  <a:pt x="383673" y="206403"/>
                  <a:pt x="160088" y="201542"/>
                </a:cubicBezTo>
                <a:cubicBezTo>
                  <a:pt x="147396" y="201266"/>
                  <a:pt x="134763" y="199733"/>
                  <a:pt x="122101" y="198828"/>
                </a:cubicBezTo>
                <a:cubicBezTo>
                  <a:pt x="103707" y="192697"/>
                  <a:pt x="126154" y="199640"/>
                  <a:pt x="94968" y="193402"/>
                </a:cubicBezTo>
                <a:cubicBezTo>
                  <a:pt x="87575" y="191923"/>
                  <a:pt x="82903" y="188411"/>
                  <a:pt x="75974" y="185261"/>
                </a:cubicBezTo>
                <a:cubicBezTo>
                  <a:pt x="51498" y="174136"/>
                  <a:pt x="62227" y="181336"/>
                  <a:pt x="40701" y="166268"/>
                </a:cubicBezTo>
                <a:cubicBezTo>
                  <a:pt x="36996" y="163675"/>
                  <a:pt x="33045" y="161326"/>
                  <a:pt x="29847" y="158128"/>
                </a:cubicBezTo>
                <a:cubicBezTo>
                  <a:pt x="19814" y="148095"/>
                  <a:pt x="19247" y="145067"/>
                  <a:pt x="13567" y="133708"/>
                </a:cubicBezTo>
                <a:cubicBezTo>
                  <a:pt x="12663" y="130090"/>
                  <a:pt x="12323" y="126282"/>
                  <a:pt x="10854" y="122854"/>
                </a:cubicBezTo>
                <a:cubicBezTo>
                  <a:pt x="9569" y="119857"/>
                  <a:pt x="6267" y="117865"/>
                  <a:pt x="5427" y="114714"/>
                </a:cubicBezTo>
                <a:cubicBezTo>
                  <a:pt x="2592" y="104083"/>
                  <a:pt x="0" y="82154"/>
                  <a:pt x="0" y="82154"/>
                </a:cubicBezTo>
                <a:cubicBezTo>
                  <a:pt x="905" y="74014"/>
                  <a:pt x="124" y="65504"/>
                  <a:pt x="2714" y="57734"/>
                </a:cubicBezTo>
                <a:cubicBezTo>
                  <a:pt x="3928" y="54094"/>
                  <a:pt x="8624" y="52716"/>
                  <a:pt x="10854" y="49594"/>
                </a:cubicBezTo>
                <a:cubicBezTo>
                  <a:pt x="13205" y="46302"/>
                  <a:pt x="14200" y="42209"/>
                  <a:pt x="16281" y="38740"/>
                </a:cubicBezTo>
                <a:cubicBezTo>
                  <a:pt x="20578" y="31578"/>
                  <a:pt x="25890" y="20162"/>
                  <a:pt x="35274" y="17034"/>
                </a:cubicBezTo>
                <a:cubicBezTo>
                  <a:pt x="37848" y="16176"/>
                  <a:pt x="13115" y="3014"/>
                  <a:pt x="48841" y="7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8359551" y="6141096"/>
            <a:ext cx="83345" cy="67397"/>
          </a:xfrm>
          <a:custGeom>
            <a:avLst/>
            <a:gdLst>
              <a:gd name="connsiteX0" fmla="*/ 921 w 83345"/>
              <a:gd name="connsiteY0" fmla="*/ 26185 h 67397"/>
              <a:gd name="connsiteX1" fmla="*/ 3496 w 83345"/>
              <a:gd name="connsiteY1" fmla="*/ 46791 h 67397"/>
              <a:gd name="connsiteX2" fmla="*/ 11224 w 83345"/>
              <a:gd name="connsiteY2" fmla="*/ 49367 h 67397"/>
              <a:gd name="connsiteX3" fmla="*/ 24103 w 83345"/>
              <a:gd name="connsiteY3" fmla="*/ 67397 h 67397"/>
              <a:gd name="connsiteX4" fmla="*/ 67891 w 83345"/>
              <a:gd name="connsiteY4" fmla="*/ 64822 h 67397"/>
              <a:gd name="connsiteX5" fmla="*/ 75618 w 83345"/>
              <a:gd name="connsiteY5" fmla="*/ 62246 h 67397"/>
              <a:gd name="connsiteX6" fmla="*/ 83345 w 83345"/>
              <a:gd name="connsiteY6" fmla="*/ 33912 h 67397"/>
              <a:gd name="connsiteX7" fmla="*/ 80770 w 83345"/>
              <a:gd name="connsiteY7" fmla="*/ 8155 h 67397"/>
              <a:gd name="connsiteX8" fmla="*/ 78194 w 83345"/>
              <a:gd name="connsiteY8" fmla="*/ 427 h 67397"/>
              <a:gd name="connsiteX9" fmla="*/ 42133 w 83345"/>
              <a:gd name="connsiteY9" fmla="*/ 3003 h 67397"/>
              <a:gd name="connsiteX10" fmla="*/ 31830 w 83345"/>
              <a:gd name="connsiteY10" fmla="*/ 5579 h 67397"/>
              <a:gd name="connsiteX11" fmla="*/ 16375 w 83345"/>
              <a:gd name="connsiteY11" fmla="*/ 10730 h 67397"/>
              <a:gd name="connsiteX12" fmla="*/ 921 w 83345"/>
              <a:gd name="connsiteY12" fmla="*/ 26185 h 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5" h="67397">
                <a:moveTo>
                  <a:pt x="921" y="26185"/>
                </a:moveTo>
                <a:cubicBezTo>
                  <a:pt x="-1226" y="32195"/>
                  <a:pt x="685" y="40466"/>
                  <a:pt x="3496" y="46791"/>
                </a:cubicBezTo>
                <a:cubicBezTo>
                  <a:pt x="4599" y="49272"/>
                  <a:pt x="9646" y="47157"/>
                  <a:pt x="11224" y="49367"/>
                </a:cubicBezTo>
                <a:cubicBezTo>
                  <a:pt x="26248" y="70402"/>
                  <a:pt x="6716" y="61603"/>
                  <a:pt x="24103" y="67397"/>
                </a:cubicBezTo>
                <a:cubicBezTo>
                  <a:pt x="38699" y="66539"/>
                  <a:pt x="53342" y="66277"/>
                  <a:pt x="67891" y="64822"/>
                </a:cubicBezTo>
                <a:cubicBezTo>
                  <a:pt x="70593" y="64552"/>
                  <a:pt x="74040" y="64455"/>
                  <a:pt x="75618" y="62246"/>
                </a:cubicBezTo>
                <a:cubicBezTo>
                  <a:pt x="79251" y="57160"/>
                  <a:pt x="82046" y="40408"/>
                  <a:pt x="83345" y="33912"/>
                </a:cubicBezTo>
                <a:cubicBezTo>
                  <a:pt x="82487" y="25326"/>
                  <a:pt x="82082" y="16683"/>
                  <a:pt x="80770" y="8155"/>
                </a:cubicBezTo>
                <a:cubicBezTo>
                  <a:pt x="80357" y="5471"/>
                  <a:pt x="80886" y="786"/>
                  <a:pt x="78194" y="427"/>
                </a:cubicBezTo>
                <a:cubicBezTo>
                  <a:pt x="66249" y="-1166"/>
                  <a:pt x="54153" y="2144"/>
                  <a:pt x="42133" y="3003"/>
                </a:cubicBezTo>
                <a:cubicBezTo>
                  <a:pt x="38699" y="3862"/>
                  <a:pt x="35221" y="4562"/>
                  <a:pt x="31830" y="5579"/>
                </a:cubicBezTo>
                <a:cubicBezTo>
                  <a:pt x="26629" y="7139"/>
                  <a:pt x="16375" y="10730"/>
                  <a:pt x="16375" y="10730"/>
                </a:cubicBezTo>
                <a:cubicBezTo>
                  <a:pt x="10159" y="20056"/>
                  <a:pt x="3068" y="20175"/>
                  <a:pt x="921" y="2618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ontent Placeholder 2"/>
          <p:cNvSpPr>
            <a:spLocks noGrp="1"/>
          </p:cNvSpPr>
          <p:nvPr>
            <p:ph idx="1"/>
          </p:nvPr>
        </p:nvSpPr>
        <p:spPr>
          <a:xfrm>
            <a:off x="292099" y="1427881"/>
            <a:ext cx="4152901" cy="2774668"/>
          </a:xfrm>
        </p:spPr>
        <p:txBody>
          <a:bodyPr/>
          <a:lstStyle/>
          <a:p>
            <a:pPr marL="290513" lvl="1" indent="-231775"/>
            <a:r>
              <a:rPr lang="en-US" dirty="0" smtClean="0">
                <a:latin typeface="Cambria" panose="02040503050406030204" pitchFamily="18" charset="0"/>
                <a:ea typeface="Cambria" panose="02040503050406030204" pitchFamily="18" charset="0"/>
              </a:rPr>
              <a:t>In </a:t>
            </a:r>
            <a:r>
              <a:rPr lang="en-US" dirty="0">
                <a:latin typeface="Cambria" panose="02040503050406030204" pitchFamily="18" charset="0"/>
                <a:ea typeface="Cambria" panose="02040503050406030204" pitchFamily="18" charset="0"/>
              </a:rPr>
              <a:t>the ITRF, many tectonic plates have a</a:t>
            </a:r>
            <a:r>
              <a:rPr lang="en-US" dirty="0" smtClean="0">
                <a:latin typeface="Cambria" panose="02040503050406030204" pitchFamily="18" charset="0"/>
                <a:ea typeface="Cambria" panose="02040503050406030204" pitchFamily="18" charset="0"/>
              </a:rPr>
              <a:t> </a:t>
            </a:r>
            <a:r>
              <a:rPr lang="en-US" i="1" dirty="0">
                <a:latin typeface="Cambria" panose="02040503050406030204" pitchFamily="18" charset="0"/>
                <a:ea typeface="Cambria" panose="02040503050406030204" pitchFamily="18" charset="0"/>
              </a:rPr>
              <a:t>dominant </a:t>
            </a:r>
            <a:r>
              <a:rPr lang="en-US" dirty="0">
                <a:latin typeface="Cambria" panose="02040503050406030204" pitchFamily="18" charset="0"/>
                <a:ea typeface="Cambria" panose="02040503050406030204" pitchFamily="18" charset="0"/>
              </a:rPr>
              <a:t>motion: </a:t>
            </a:r>
            <a:r>
              <a:rPr lang="en-US" b="1" dirty="0" smtClean="0">
                <a:latin typeface="Cambria" panose="02040503050406030204" pitchFamily="18" charset="0"/>
                <a:ea typeface="Cambria" panose="02040503050406030204" pitchFamily="18" charset="0"/>
              </a:rPr>
              <a:t>rotation</a:t>
            </a:r>
          </a:p>
          <a:p>
            <a:pPr marL="290513" lvl="1" indent="-231775"/>
            <a:endParaRPr lang="en-US" dirty="0">
              <a:latin typeface="Cambria" panose="02040503050406030204" pitchFamily="18" charset="0"/>
              <a:ea typeface="Cambria" panose="02040503050406030204" pitchFamily="18" charset="0"/>
            </a:endParaRPr>
          </a:p>
          <a:p>
            <a:pPr marL="290513" lvl="1" indent="-231775"/>
            <a:r>
              <a:rPr lang="en-US" b="1" dirty="0">
                <a:latin typeface="Cambria" panose="02040503050406030204" pitchFamily="18" charset="0"/>
                <a:ea typeface="Cambria" panose="02040503050406030204" pitchFamily="18" charset="0"/>
              </a:rPr>
              <a:t>Euler Pole </a:t>
            </a:r>
            <a:r>
              <a:rPr lang="en-US" dirty="0">
                <a:latin typeface="Cambria" panose="02040503050406030204" pitchFamily="18" charset="0"/>
                <a:ea typeface="Cambria" panose="02040503050406030204" pitchFamily="18" charset="0"/>
              </a:rPr>
              <a:t>- point about which a plate </a:t>
            </a:r>
            <a:r>
              <a:rPr lang="en-US" dirty="0" smtClean="0">
                <a:latin typeface="Cambria" panose="02040503050406030204" pitchFamily="18" charset="0"/>
                <a:ea typeface="Cambria" panose="02040503050406030204" pitchFamily="18" charset="0"/>
              </a:rPr>
              <a:t>rotates (yellow star)</a:t>
            </a:r>
            <a:endParaRPr lang="en-US" i="1" dirty="0">
              <a:latin typeface="Cambria" panose="02040503050406030204" pitchFamily="18" charset="0"/>
              <a:ea typeface="Cambria" panose="02040503050406030204" pitchFamily="18" charset="0"/>
            </a:endParaRPr>
          </a:p>
        </p:txBody>
      </p:sp>
      <p:sp>
        <p:nvSpPr>
          <p:cNvPr id="3" name="Right Arrow 2"/>
          <p:cNvSpPr/>
          <p:nvPr/>
        </p:nvSpPr>
        <p:spPr>
          <a:xfrm>
            <a:off x="5330706" y="5331250"/>
            <a:ext cx="1987588" cy="1071734"/>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bwMode="auto">
          <a:xfrm>
            <a:off x="5506197" y="5562162"/>
            <a:ext cx="1732573"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NATRF2022 Euler Pole</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5-Point Star 20"/>
          <p:cNvSpPr/>
          <p:nvPr/>
        </p:nvSpPr>
        <p:spPr>
          <a:xfrm>
            <a:off x="7414261" y="5681287"/>
            <a:ext cx="401908" cy="40484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bject 2"/>
          <p:cNvSpPr txBox="1">
            <a:spLocks noGrp="1"/>
          </p:cNvSpPr>
          <p:nvPr>
            <p:ph type="title"/>
          </p:nvPr>
        </p:nvSpPr>
        <p:spPr>
          <a:xfrm>
            <a:off x="0" y="4354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000" b="1" spc="-13" dirty="0">
                <a:cs typeface="Times New Roman" panose="02020603050405020304" pitchFamily="18" charset="0"/>
              </a:rPr>
              <a:t>Euler Poles and “Plate-Fixed</a:t>
            </a:r>
            <a:r>
              <a:rPr lang="en-US" sz="4800" spc="-13" dirty="0">
                <a:cs typeface="Calibri" panose="020F0502020204030204" pitchFamily="34" charset="0"/>
              </a:rPr>
              <a:t>”</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1/15/2021</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Geometric Reference Frames: Connecting You to the World</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791C4-DF4E-4C17-A41C-B2BEB15390B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37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US" altLang="en-US" smtClean="0"/>
              <a:t>1/15/2021</a:t>
            </a:r>
            <a:endParaRPr lang="en-US" altLang="en-US" dirty="0"/>
          </a:p>
        </p:txBody>
      </p:sp>
      <p:sp>
        <p:nvSpPr>
          <p:cNvPr id="9" name="Footer Placeholder 8"/>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10" name="Slide Number Placeholder 9"/>
          <p:cNvSpPr>
            <a:spLocks noGrp="1"/>
          </p:cNvSpPr>
          <p:nvPr>
            <p:ph type="sldNum" sz="quarter" idx="12"/>
          </p:nvPr>
        </p:nvSpPr>
        <p:spPr/>
        <p:txBody>
          <a:bodyPr/>
          <a:lstStyle/>
          <a:p>
            <a:fld id="{84C1C367-1155-47A8-B187-ABB1E4FCD3DE}" type="slidenum">
              <a:rPr lang="en-US" altLang="en-US" smtClean="0"/>
              <a:pPr/>
              <a:t>95</a:t>
            </a:fld>
            <a:endParaRPr lang="en-US" altLang="en-US"/>
          </a:p>
        </p:txBody>
      </p:sp>
      <p:grpSp>
        <p:nvGrpSpPr>
          <p:cNvPr id="4" name="Group 3"/>
          <p:cNvGrpSpPr/>
          <p:nvPr/>
        </p:nvGrpSpPr>
        <p:grpSpPr>
          <a:xfrm>
            <a:off x="0" y="1609374"/>
            <a:ext cx="9439548" cy="20380422"/>
            <a:chOff x="-415691" y="1152105"/>
            <a:chExt cx="10286766" cy="22542314"/>
          </a:xfrm>
        </p:grpSpPr>
        <p:pic>
          <p:nvPicPr>
            <p:cNvPr id="7" name="Picture 6"/>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620891" y="1377243"/>
            <a:ext cx="10148711" cy="5667023"/>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9" name="Title 10"/>
          <p:cNvSpPr txBox="1">
            <a:spLocks/>
          </p:cNvSpPr>
          <p:nvPr/>
        </p:nvSpPr>
        <p:spPr bwMode="auto">
          <a:xfrm>
            <a:off x="457200" y="696193"/>
            <a:ext cx="8229600" cy="1189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0086EA"/>
                </a:solidFill>
                <a:effectLst/>
                <a:uLnTx/>
                <a:uFillTx/>
                <a:latin typeface="+mj-lt"/>
                <a:ea typeface="+mj-ea"/>
                <a:cs typeface="Times New Roman" pitchFamily="18" charset="0"/>
              </a:rPr>
              <a:t>ITRF2020</a:t>
            </a:r>
            <a:r>
              <a:rPr kumimoji="0" lang="en-US" sz="4000" b="1" i="0" u="none" strike="noStrike" kern="1200" cap="none" spc="0" normalizeH="0" baseline="0" noProof="0" dirty="0" smtClean="0">
                <a:ln>
                  <a:noFill/>
                </a:ln>
                <a:solidFill>
                  <a:sysClr val="windowText" lastClr="000000"/>
                </a:solidFill>
                <a:effectLst/>
                <a:uLnTx/>
                <a:uFillTx/>
                <a:latin typeface="+mj-lt"/>
                <a:ea typeface="+mj-ea"/>
                <a:cs typeface="Times New Roman" pitchFamily="18" charset="0"/>
              </a:rPr>
              <a:t>: Constant Frame, Rotating Plate</a:t>
            </a:r>
            <a:r>
              <a:rPr kumimoji="0" lang="en-US" sz="4400" b="0" i="0" u="none" strike="noStrike" kern="1200" cap="none" spc="0" normalizeH="0" baseline="0" noProof="0" dirty="0" smtClean="0">
                <a:ln>
                  <a:noFill/>
                </a:ln>
                <a:solidFill>
                  <a:sysClr val="windowText" lastClr="000000"/>
                </a:solidFill>
                <a:effectLst/>
                <a:uLnTx/>
                <a:uFillTx/>
                <a:latin typeface="+mj-lt"/>
                <a:ea typeface="+mj-ea"/>
                <a:cs typeface="Times New Roman" pitchFamily="18" charset="0"/>
              </a:rPr>
              <a:t/>
            </a:r>
            <a:br>
              <a:rPr kumimoji="0" lang="en-US" sz="4400" b="0" i="0" u="none" strike="noStrike" kern="1200" cap="none" spc="0" normalizeH="0" baseline="0" noProof="0" dirty="0" smtClean="0">
                <a:ln>
                  <a:noFill/>
                </a:ln>
                <a:solidFill>
                  <a:sysClr val="windowText" lastClr="000000"/>
                </a:solidFill>
                <a:effectLst/>
                <a:uLnTx/>
                <a:uFillTx/>
                <a:latin typeface="+mj-lt"/>
                <a:ea typeface="+mj-ea"/>
                <a:cs typeface="Times New Roman" pitchFamily="18" charset="0"/>
              </a:rPr>
            </a:br>
            <a:endParaRPr kumimoji="0" lang="en-US" sz="4400" b="0" i="0" u="none" strike="noStrike" kern="1200" cap="none" spc="0" normalizeH="0" baseline="0" noProof="0" dirty="0">
              <a:ln>
                <a:noFill/>
              </a:ln>
              <a:solidFill>
                <a:sysClr val="windowText" lastClr="000000"/>
              </a:solidFill>
              <a:effectLst/>
              <a:uLnTx/>
              <a:uFillTx/>
              <a:latin typeface="+mj-lt"/>
              <a:ea typeface="+mj-ea"/>
              <a:cs typeface="Times New Roman" pitchFamily="18" charset="0"/>
            </a:endParaRPr>
          </a:p>
        </p:txBody>
      </p:sp>
    </p:spTree>
    <p:extLst>
      <p:ext uri="{BB962C8B-B14F-4D97-AF65-F5344CB8AC3E}">
        <p14:creationId xmlns:p14="http://schemas.microsoft.com/office/powerpoint/2010/main" val="3918715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US" altLang="en-US" smtClean="0"/>
              <a:t>1/15/2021</a:t>
            </a:r>
            <a:endParaRPr lang="en-US" altLang="en-US" dirty="0"/>
          </a:p>
        </p:txBody>
      </p:sp>
      <p:sp>
        <p:nvSpPr>
          <p:cNvPr id="9" name="Footer Placeholder 8"/>
          <p:cNvSpPr>
            <a:spLocks noGrp="1"/>
          </p:cNvSpPr>
          <p:nvPr>
            <p:ph type="ftr" sz="quarter" idx="11"/>
          </p:nvPr>
        </p:nvSpPr>
        <p:spPr/>
        <p:txBody>
          <a:bodyPr/>
          <a:lstStyle/>
          <a:p>
            <a:pPr>
              <a:defRPr/>
            </a:pPr>
            <a:r>
              <a:rPr lang="en-US" smtClean="0"/>
              <a:t>Geometric Reference Frames: Connecting You to the World</a:t>
            </a:r>
            <a:endParaRPr lang="en-US" dirty="0"/>
          </a:p>
        </p:txBody>
      </p:sp>
      <p:sp>
        <p:nvSpPr>
          <p:cNvPr id="10" name="Slide Number Placeholder 9"/>
          <p:cNvSpPr>
            <a:spLocks noGrp="1"/>
          </p:cNvSpPr>
          <p:nvPr>
            <p:ph type="sldNum" sz="quarter" idx="12"/>
          </p:nvPr>
        </p:nvSpPr>
        <p:spPr/>
        <p:txBody>
          <a:bodyPr/>
          <a:lstStyle/>
          <a:p>
            <a:fld id="{84C1C367-1155-47A8-B187-ABB1E4FCD3DE}" type="slidenum">
              <a:rPr lang="en-US" altLang="en-US" smtClean="0"/>
              <a:pPr/>
              <a:t>96</a:t>
            </a:fld>
            <a:endParaRPr lang="en-US" altLang="en-US" dirty="0"/>
          </a:p>
        </p:txBody>
      </p:sp>
      <p:grpSp>
        <p:nvGrpSpPr>
          <p:cNvPr id="3" name="Group 2"/>
          <p:cNvGrpSpPr/>
          <p:nvPr/>
        </p:nvGrpSpPr>
        <p:grpSpPr>
          <a:xfrm>
            <a:off x="-677333" y="1422400"/>
            <a:ext cx="10533662" cy="22439826"/>
            <a:chOff x="-849368" y="602007"/>
            <a:chExt cx="10785848" cy="23092412"/>
          </a:xfrm>
        </p:grpSpPr>
        <p:grpSp>
          <p:nvGrpSpPr>
            <p:cNvPr id="4" name="Group 3"/>
            <p:cNvGrpSpPr/>
            <p:nvPr/>
          </p:nvGrpSpPr>
          <p:grpSpPr>
            <a:xfrm>
              <a:off x="-415691" y="868852"/>
              <a:ext cx="10058400" cy="22825567"/>
              <a:chOff x="-415691" y="868852"/>
              <a:chExt cx="10058400" cy="22825567"/>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0856" y="868852"/>
                <a:ext cx="9424555" cy="5247966"/>
              </a:xfrm>
              <a:prstGeom prst="rect">
                <a:avLst/>
              </a:prstGeom>
            </p:spPr>
          </p:pic>
          <p:pic>
            <p:nvPicPr>
              <p:cNvPr id="25" name="Picture 2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 name="object 2"/>
          <p:cNvSpPr txBox="1">
            <a:spLocks noGrp="1"/>
          </p:cNvSpPr>
          <p:nvPr>
            <p:ph type="title"/>
          </p:nvPr>
        </p:nvSpPr>
        <p:spPr>
          <a:xfrm>
            <a:off x="2758984" y="952124"/>
            <a:ext cx="3547130" cy="570242"/>
          </a:xfrm>
          <a:prstGeom prst="rect">
            <a:avLst/>
          </a:prstGeom>
          <a:noFill/>
        </p:spPr>
        <p:txBody>
          <a:bodyPr vert="horz" wrap="square" lIns="0" tIns="16087" rIns="0" bIns="0" numCol="1" rtlCol="0" anchor="ctr" anchorCtr="0" compatLnSpc="1">
            <a:prstTxWarp prst="textNoShape">
              <a:avLst/>
            </a:prstTxWarp>
            <a:spAutoFit/>
          </a:bodyPr>
          <a:lstStyle/>
          <a:p>
            <a:pPr marL="16933">
              <a:spcBef>
                <a:spcPts val="127"/>
              </a:spcBef>
            </a:pPr>
            <a:r>
              <a:rPr lang="en-US" sz="3600" b="1" spc="-13" dirty="0" smtClean="0">
                <a:latin typeface="+mn-lt"/>
                <a:cs typeface="Times New Roman" panose="02020603050405020304" pitchFamily="18" charset="0"/>
              </a:rPr>
              <a:t>“Plate-Fixed</a:t>
            </a:r>
            <a:r>
              <a:rPr lang="en-US" sz="3600" b="1" spc="-13" dirty="0">
                <a:latin typeface="+mn-lt"/>
                <a:cs typeface="Times New Roman" panose="02020603050405020304" pitchFamily="18" charset="0"/>
              </a:rPr>
              <a:t>”</a:t>
            </a:r>
          </a:p>
        </p:txBody>
      </p:sp>
      <p:sp>
        <p:nvSpPr>
          <p:cNvPr id="31" name="Title 10"/>
          <p:cNvSpPr txBox="1">
            <a:spLocks/>
          </p:cNvSpPr>
          <p:nvPr/>
        </p:nvSpPr>
        <p:spPr bwMode="auto">
          <a:xfrm>
            <a:off x="-39451" y="758"/>
            <a:ext cx="9144000" cy="1189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C00000"/>
                </a:solidFill>
                <a:effectLst/>
                <a:uLnTx/>
                <a:uFillTx/>
                <a:latin typeface="+mj-lt"/>
                <a:ea typeface="+mj-ea"/>
                <a:cs typeface="Times New Roman" pitchFamily="18" charset="0"/>
              </a:rPr>
              <a:t>NATRF2020</a:t>
            </a:r>
            <a:r>
              <a:rPr kumimoji="0" lang="en-US" sz="4000" b="1" i="0" u="none" strike="noStrike" kern="1200" cap="none" spc="0" normalizeH="0" baseline="0" noProof="0" dirty="0" smtClean="0">
                <a:ln>
                  <a:noFill/>
                </a:ln>
                <a:solidFill>
                  <a:sysClr val="windowText" lastClr="000000"/>
                </a:solidFill>
                <a:effectLst/>
                <a:uLnTx/>
                <a:uFillTx/>
                <a:latin typeface="+mj-lt"/>
                <a:ea typeface="+mj-ea"/>
                <a:cs typeface="Times New Roman" pitchFamily="18" charset="0"/>
              </a:rPr>
              <a:t>: </a:t>
            </a:r>
            <a:r>
              <a:rPr kumimoji="0" lang="en-US" sz="2800" b="1" i="0" u="none" strike="noStrike" kern="1200" cap="none" spc="0" normalizeH="0" baseline="0" noProof="0" dirty="0" smtClean="0">
                <a:ln>
                  <a:noFill/>
                </a:ln>
                <a:solidFill>
                  <a:sysClr val="windowText" lastClr="000000"/>
                </a:solidFill>
                <a:effectLst/>
                <a:uLnTx/>
                <a:uFillTx/>
                <a:latin typeface="+mj-lt"/>
                <a:ea typeface="+mj-ea"/>
                <a:cs typeface="Times New Roman" pitchFamily="18" charset="0"/>
              </a:rPr>
              <a:t>Constant Frame, Rotating Plate</a:t>
            </a:r>
          </a:p>
        </p:txBody>
      </p:sp>
    </p:spTree>
    <p:extLst>
      <p:ext uri="{BB962C8B-B14F-4D97-AF65-F5344CB8AC3E}">
        <p14:creationId xmlns:p14="http://schemas.microsoft.com/office/powerpoint/2010/main" val="386332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667769" y="1123228"/>
            <a:ext cx="10457492" cy="2130683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2" name="Arc 1">
            <a:extLst>
              <a:ext uri="{FF2B5EF4-FFF2-40B4-BE49-F238E27FC236}">
                <a16:creationId xmlns:a16="http://schemas.microsoft.com/office/drawing/2014/main" id="{A1389F58-F6F7-4C6F-AC48-93F986056D1E}"/>
              </a:ext>
            </a:extLst>
          </p:cNvPr>
          <p:cNvSpPr/>
          <p:nvPr/>
        </p:nvSpPr>
        <p:spPr>
          <a:xfrm rot="923700" flipH="1">
            <a:off x="768587" y="3677240"/>
            <a:ext cx="8983224" cy="8544778"/>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libri"/>
              <a:ea typeface="+mn-ea"/>
              <a:cs typeface="+mn-cs"/>
            </a:endParaRPr>
          </a:p>
        </p:txBody>
      </p:sp>
      <p:grpSp>
        <p:nvGrpSpPr>
          <p:cNvPr id="52" name="Group 51"/>
          <p:cNvGrpSpPr/>
          <p:nvPr/>
        </p:nvGrpSpPr>
        <p:grpSpPr>
          <a:xfrm>
            <a:off x="-666044" y="1128890"/>
            <a:ext cx="10457492" cy="6009860"/>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53" name="Title 10"/>
          <p:cNvSpPr txBox="1">
            <a:spLocks/>
          </p:cNvSpPr>
          <p:nvPr/>
        </p:nvSpPr>
        <p:spPr bwMode="auto">
          <a:xfrm>
            <a:off x="-31222" y="849877"/>
            <a:ext cx="8718022" cy="1189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86EA"/>
                </a:solidFill>
                <a:effectLst/>
                <a:uLnTx/>
                <a:uFillTx/>
                <a:latin typeface="+mj-lt"/>
                <a:ea typeface="+mj-ea"/>
                <a:cs typeface="Times New Roman" pitchFamily="18" charset="0"/>
              </a:rPr>
              <a:t>ITRF2020</a:t>
            </a:r>
            <a:r>
              <a:rPr kumimoji="0" lang="en-US" sz="3200" b="1" i="0" u="none" strike="noStrike" kern="1200" cap="none" spc="0" normalizeH="0" baseline="0" noProof="0" dirty="0" smtClean="0">
                <a:ln>
                  <a:noFill/>
                </a:ln>
                <a:solidFill>
                  <a:sysClr val="windowText" lastClr="000000"/>
                </a:solidFill>
                <a:effectLst/>
                <a:uLnTx/>
                <a:uFillTx/>
                <a:latin typeface="+mj-lt"/>
                <a:ea typeface="+mj-ea"/>
                <a:cs typeface="Times New Roman" pitchFamily="18" charset="0"/>
              </a:rPr>
              <a:t> or </a:t>
            </a:r>
            <a:r>
              <a:rPr kumimoji="0" lang="en-US" sz="3200" b="1" i="0" u="none" strike="noStrike" kern="1200" cap="none" spc="0" normalizeH="0" baseline="0" noProof="0" dirty="0" smtClean="0">
                <a:ln>
                  <a:noFill/>
                </a:ln>
                <a:solidFill>
                  <a:srgbClr val="C00000"/>
                </a:solidFill>
                <a:effectLst/>
                <a:uLnTx/>
                <a:uFillTx/>
                <a:latin typeface="+mj-lt"/>
                <a:ea typeface="+mj-ea"/>
                <a:cs typeface="Times New Roman" pitchFamily="18" charset="0"/>
              </a:rPr>
              <a:t>NATRF2022</a:t>
            </a:r>
            <a:r>
              <a:rPr kumimoji="0" lang="en-US" sz="3200" b="1" i="0" u="none" strike="noStrike" kern="1200" cap="none" spc="0" normalizeH="0" baseline="0" noProof="0" dirty="0" smtClean="0">
                <a:ln>
                  <a:noFill/>
                </a:ln>
                <a:solidFill>
                  <a:sysClr val="windowText" lastClr="000000"/>
                </a:solidFill>
                <a:effectLst/>
                <a:uLnTx/>
                <a:uFillTx/>
                <a:latin typeface="+mj-lt"/>
                <a:ea typeface="+mj-ea"/>
                <a:cs typeface="Times New Roman" pitchFamily="18" charset="0"/>
              </a:rPr>
              <a:t> — Your choice, just use </a:t>
            </a:r>
            <a:r>
              <a:rPr kumimoji="0" lang="en-US" sz="3200" b="1" i="0" u="none" strike="noStrike" kern="1200" cap="none" spc="0" normalizeH="0" baseline="0" noProof="0" dirty="0" smtClean="0">
                <a:ln>
                  <a:noFill/>
                </a:ln>
                <a:solidFill>
                  <a:srgbClr val="00CC66"/>
                </a:solidFill>
                <a:effectLst/>
                <a:uLnTx/>
                <a:uFillTx/>
                <a:latin typeface="+mj-lt"/>
                <a:ea typeface="+mj-ea"/>
                <a:cs typeface="Times New Roman" pitchFamily="18" charset="0"/>
              </a:rPr>
              <a:t>EPP2022</a:t>
            </a:r>
            <a:r>
              <a:rPr kumimoji="0" lang="en-US" sz="4000" b="1" i="0" u="none" strike="noStrike" kern="1200" cap="none" spc="0" normalizeH="0" baseline="0" noProof="0" dirty="0" smtClean="0">
                <a:ln>
                  <a:noFill/>
                </a:ln>
                <a:solidFill>
                  <a:sysClr val="windowText" lastClr="000000"/>
                </a:solidFill>
                <a:effectLst/>
                <a:uLnTx/>
                <a:uFillTx/>
                <a:latin typeface="+mj-lt"/>
                <a:ea typeface="+mj-ea"/>
                <a:cs typeface="Times New Roman" pitchFamily="18" charset="0"/>
              </a:rPr>
              <a:t/>
            </a:r>
            <a:br>
              <a:rPr kumimoji="0" lang="en-US" sz="4000" b="1" i="0" u="none" strike="noStrike" kern="1200" cap="none" spc="0" normalizeH="0" baseline="0" noProof="0" dirty="0" smtClean="0">
                <a:ln>
                  <a:noFill/>
                </a:ln>
                <a:solidFill>
                  <a:sysClr val="windowText" lastClr="000000"/>
                </a:solidFill>
                <a:effectLst/>
                <a:uLnTx/>
                <a:uFillTx/>
                <a:latin typeface="+mj-lt"/>
                <a:ea typeface="+mj-ea"/>
                <a:cs typeface="Times New Roman" pitchFamily="18" charset="0"/>
              </a:rPr>
            </a:br>
            <a:r>
              <a:rPr kumimoji="0" lang="en-US" sz="4400" b="0"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
            </a:r>
            <a:br>
              <a:rPr kumimoji="0" lang="en-US" sz="4400" b="0"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br>
            <a:endParaRPr kumimoji="0" lang="en-US" sz="4400" b="0" i="0" u="none" strike="noStrike" kern="1200" cap="none" spc="0" normalizeH="0" baseline="0" noProof="0" dirty="0">
              <a:ln>
                <a:noFill/>
              </a:ln>
              <a:solidFill>
                <a:sysClr val="windowText" lastClr="000000"/>
              </a:solidFill>
              <a:effectLst/>
              <a:uLnTx/>
              <a:uFillTx/>
              <a:latin typeface="Times New Roman" pitchFamily="18" charset="0"/>
              <a:ea typeface="+mj-ea"/>
              <a:cs typeface="Times New Roman" pitchFamily="18" charset="0"/>
            </a:endParaRPr>
          </a:p>
        </p:txBody>
      </p:sp>
      <p:sp>
        <p:nvSpPr>
          <p:cNvPr id="27" name="Date Placeholder 26"/>
          <p:cNvSpPr>
            <a:spLocks noGrp="1"/>
          </p:cNvSpPr>
          <p:nvPr>
            <p:ph type="dt" sz="half" idx="10"/>
          </p:nvPr>
        </p:nvSpPr>
        <p:spPr/>
        <p:txBody>
          <a:bodyPr/>
          <a:lstStyle/>
          <a:p>
            <a:r>
              <a:rPr lang="en-US" altLang="en-US" smtClean="0"/>
              <a:t>1/15/2021</a:t>
            </a:r>
            <a:endParaRPr lang="en-US" altLang="en-US" dirty="0"/>
          </a:p>
        </p:txBody>
      </p:sp>
      <p:sp>
        <p:nvSpPr>
          <p:cNvPr id="49" name="Footer Placeholder 48"/>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50" name="Slide Number Placeholder 49"/>
          <p:cNvSpPr>
            <a:spLocks noGrp="1"/>
          </p:cNvSpPr>
          <p:nvPr>
            <p:ph type="sldNum" sz="quarter" idx="12"/>
          </p:nvPr>
        </p:nvSpPr>
        <p:spPr/>
        <p:txBody>
          <a:bodyPr/>
          <a:lstStyle/>
          <a:p>
            <a:fld id="{21522A12-69FB-4CEA-B41C-E21C20ABD61E}" type="slidenum">
              <a:rPr lang="en-US" altLang="en-US" smtClean="0"/>
              <a:pPr/>
              <a:t>97</a:t>
            </a:fld>
            <a:endParaRPr lang="en-US" altLang="en-US"/>
          </a:p>
        </p:txBody>
      </p:sp>
    </p:spTree>
    <p:extLst>
      <p:ext uri="{BB962C8B-B14F-4D97-AF65-F5344CB8AC3E}">
        <p14:creationId xmlns:p14="http://schemas.microsoft.com/office/powerpoint/2010/main" val="136208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latin typeface="Times New Roman" panose="02020603050405020304" pitchFamily="18" charset="0"/>
                <a:cs typeface="Times New Roman" panose="02020603050405020304" pitchFamily="18" charset="0"/>
              </a:rPr>
              <a:t>1/15/2021</a:t>
            </a:r>
            <a:endParaRPr lang="en-US">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pPr>
              <a:defRPr/>
            </a:pPr>
            <a:r>
              <a:rPr lang="en-US" smtClean="0">
                <a:latin typeface="Times New Roman" panose="02020603050405020304" pitchFamily="18" charset="0"/>
                <a:cs typeface="Times New Roman" panose="02020603050405020304" pitchFamily="18" charset="0"/>
              </a:rPr>
              <a:t>Geometric Reference Frames: Connecting You to the World</a:t>
            </a:r>
            <a:endParaRPr lang="en-US">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latin typeface="Times New Roman" panose="02020603050405020304" pitchFamily="18" charset="0"/>
                <a:cs typeface="Times New Roman" panose="02020603050405020304" pitchFamily="18" charset="0"/>
              </a:rPr>
              <a:pPr>
                <a:defRPr/>
              </a:pPr>
              <a:t>98</a:t>
            </a:fld>
            <a:endParaRPr lang="en-US"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064084" y="2340987"/>
            <a:ext cx="736429" cy="914399"/>
            <a:chOff x="1121342" y="1414914"/>
            <a:chExt cx="1155032" cy="1434164"/>
          </a:xfrm>
        </p:grpSpPr>
        <p:cxnSp>
          <p:nvCxnSpPr>
            <p:cNvPr id="8" name="Straight Arrow Connector 7"/>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762056" y="2410716"/>
            <a:ext cx="759374" cy="921188"/>
            <a:chOff x="1121342" y="1414914"/>
            <a:chExt cx="1155032" cy="1434164"/>
          </a:xfrm>
        </p:grpSpPr>
        <p:cxnSp>
          <p:nvCxnSpPr>
            <p:cNvPr id="15" name="Straight Arrow Connector 14"/>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1194814" y="2382026"/>
            <a:ext cx="789759" cy="924014"/>
            <a:chOff x="1121342" y="1414914"/>
            <a:chExt cx="1155032" cy="1434164"/>
          </a:xfrm>
        </p:grpSpPr>
        <p:cxnSp>
          <p:nvCxnSpPr>
            <p:cNvPr id="19" name="Straight Arrow Connector 18"/>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p:cNvGrpSpPr/>
          <p:nvPr/>
        </p:nvGrpSpPr>
        <p:grpSpPr>
          <a:xfrm>
            <a:off x="6588155" y="1071281"/>
            <a:ext cx="653742" cy="689555"/>
            <a:chOff x="7371248" y="706156"/>
            <a:chExt cx="742945" cy="914399"/>
          </a:xfrm>
        </p:grpSpPr>
        <p:sp>
          <p:nvSpPr>
            <p:cNvPr id="58" name="Arc 57"/>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7" name="Arc 56"/>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4" name="Arc 53"/>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22" name="Group 21"/>
            <p:cNvGrpSpPr/>
            <p:nvPr/>
          </p:nvGrpSpPr>
          <p:grpSpPr>
            <a:xfrm rot="20128352">
              <a:off x="7377764" y="706156"/>
              <a:ext cx="736429" cy="914399"/>
              <a:chOff x="1121342" y="1414914"/>
              <a:chExt cx="1155032" cy="1434164"/>
            </a:xfrm>
          </p:grpSpPr>
          <p:cxnSp>
            <p:nvCxnSpPr>
              <p:cNvPr id="23" name="Straight Arrow Connector 22"/>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524000" y="2385462"/>
                <a:ext cx="752374"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32" name="Group 131"/>
          <p:cNvGrpSpPr/>
          <p:nvPr/>
        </p:nvGrpSpPr>
        <p:grpSpPr>
          <a:xfrm>
            <a:off x="6964420" y="1569395"/>
            <a:ext cx="727141" cy="803381"/>
            <a:chOff x="7393429" y="1766248"/>
            <a:chExt cx="815945" cy="914399"/>
          </a:xfrm>
        </p:grpSpPr>
        <p:grpSp>
          <p:nvGrpSpPr>
            <p:cNvPr id="131" name="Group 130"/>
            <p:cNvGrpSpPr/>
            <p:nvPr/>
          </p:nvGrpSpPr>
          <p:grpSpPr>
            <a:xfrm>
              <a:off x="7393429" y="1898757"/>
              <a:ext cx="702510" cy="731334"/>
              <a:chOff x="7393429" y="1898757"/>
              <a:chExt cx="702510" cy="731334"/>
            </a:xfrm>
          </p:grpSpPr>
          <p:sp>
            <p:nvSpPr>
              <p:cNvPr id="70" name="Arc 69"/>
              <p:cNvSpPr/>
              <p:nvPr/>
            </p:nvSpPr>
            <p:spPr>
              <a:xfrm rot="15646121">
                <a:off x="7294893" y="222456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1" name="Arc 70"/>
              <p:cNvSpPr/>
              <p:nvPr/>
            </p:nvSpPr>
            <p:spPr>
              <a:xfrm rot="7751450">
                <a:off x="7673829" y="2379616"/>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2" name="Arc 71"/>
              <p:cNvSpPr/>
              <p:nvPr/>
            </p:nvSpPr>
            <p:spPr>
              <a:xfrm rot="2334799">
                <a:off x="7746928" y="189875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nvGrpSpPr>
            <p:cNvPr id="73" name="Group 72"/>
            <p:cNvGrpSpPr/>
            <p:nvPr/>
          </p:nvGrpSpPr>
          <p:grpSpPr>
            <a:xfrm rot="2601922">
              <a:off x="7472945" y="1766248"/>
              <a:ext cx="736429" cy="914399"/>
              <a:chOff x="1121342" y="1414914"/>
              <a:chExt cx="1155032" cy="1434164"/>
            </a:xfrm>
          </p:grpSpPr>
          <p:cxnSp>
            <p:nvCxnSpPr>
              <p:cNvPr id="74" name="Straight Arrow Connector 73"/>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30" name="Group 129"/>
          <p:cNvGrpSpPr/>
          <p:nvPr/>
        </p:nvGrpSpPr>
        <p:grpSpPr>
          <a:xfrm>
            <a:off x="6645669" y="3287725"/>
            <a:ext cx="746156" cy="916993"/>
            <a:chOff x="7411905" y="3894222"/>
            <a:chExt cx="736429" cy="914399"/>
          </a:xfrm>
        </p:grpSpPr>
        <p:sp>
          <p:nvSpPr>
            <p:cNvPr id="78" name="Arc 77"/>
            <p:cNvSpPr/>
            <p:nvPr/>
          </p:nvSpPr>
          <p:spPr>
            <a:xfrm rot="12598319">
              <a:off x="7430372" y="461225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9" name="Arc 78"/>
            <p:cNvSpPr/>
            <p:nvPr/>
          </p:nvSpPr>
          <p:spPr>
            <a:xfrm rot="4703648">
              <a:off x="7790035" y="441662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0" name="Arc 79"/>
            <p:cNvSpPr/>
            <p:nvPr/>
          </p:nvSpPr>
          <p:spPr>
            <a:xfrm rot="20886997">
              <a:off x="7463617" y="405603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81" name="Group 80"/>
            <p:cNvGrpSpPr/>
            <p:nvPr/>
          </p:nvGrpSpPr>
          <p:grpSpPr>
            <a:xfrm rot="21154120">
              <a:off x="7411905" y="3894222"/>
              <a:ext cx="736429" cy="914399"/>
              <a:chOff x="1121342" y="1414914"/>
              <a:chExt cx="1155032" cy="1434164"/>
            </a:xfrm>
          </p:grpSpPr>
          <p:cxnSp>
            <p:nvCxnSpPr>
              <p:cNvPr id="82" name="Straight Arrow Connector 81"/>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9" name="Group 128"/>
          <p:cNvGrpSpPr/>
          <p:nvPr/>
        </p:nvGrpSpPr>
        <p:grpSpPr>
          <a:xfrm>
            <a:off x="6604503" y="4344939"/>
            <a:ext cx="783297" cy="767003"/>
            <a:chOff x="7410197" y="5159828"/>
            <a:chExt cx="914399" cy="762607"/>
          </a:xfrm>
        </p:grpSpPr>
        <p:sp>
          <p:nvSpPr>
            <p:cNvPr id="86" name="Arc 85"/>
            <p:cNvSpPr/>
            <p:nvPr/>
          </p:nvSpPr>
          <p:spPr>
            <a:xfrm rot="16535990">
              <a:off x="7313782" y="5457613"/>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7" name="Arc 86"/>
            <p:cNvSpPr/>
            <p:nvPr/>
          </p:nvSpPr>
          <p:spPr>
            <a:xfrm rot="8641319">
              <a:off x="7640406" y="570449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8" name="Arc 87"/>
            <p:cNvSpPr/>
            <p:nvPr/>
          </p:nvSpPr>
          <p:spPr>
            <a:xfrm rot="3224668">
              <a:off x="7834155" y="5258364"/>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89" name="Group 88"/>
            <p:cNvGrpSpPr/>
            <p:nvPr/>
          </p:nvGrpSpPr>
          <p:grpSpPr>
            <a:xfrm rot="3491791">
              <a:off x="7499182" y="5097021"/>
              <a:ext cx="736429" cy="914399"/>
              <a:chOff x="1121342" y="1414914"/>
              <a:chExt cx="1155032" cy="1434164"/>
            </a:xfrm>
          </p:grpSpPr>
          <p:cxnSp>
            <p:nvCxnSpPr>
              <p:cNvPr id="90" name="Straight Arrow Connector 89"/>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8" name="Group 127"/>
          <p:cNvGrpSpPr/>
          <p:nvPr/>
        </p:nvGrpSpPr>
        <p:grpSpPr>
          <a:xfrm>
            <a:off x="1796352" y="1244707"/>
            <a:ext cx="899200" cy="778613"/>
            <a:chOff x="496895" y="563162"/>
            <a:chExt cx="914399" cy="796477"/>
          </a:xfrm>
        </p:grpSpPr>
        <p:grpSp>
          <p:nvGrpSpPr>
            <p:cNvPr id="127" name="Group 126"/>
            <p:cNvGrpSpPr/>
            <p:nvPr/>
          </p:nvGrpSpPr>
          <p:grpSpPr>
            <a:xfrm>
              <a:off x="619135" y="721803"/>
              <a:ext cx="736684" cy="637836"/>
              <a:chOff x="619135" y="721803"/>
              <a:chExt cx="736684" cy="637836"/>
            </a:xfrm>
          </p:grpSpPr>
          <p:sp>
            <p:nvSpPr>
              <p:cNvPr id="94" name="Arc 93"/>
              <p:cNvSpPr/>
              <p:nvPr/>
            </p:nvSpPr>
            <p:spPr>
              <a:xfrm rot="9635543">
                <a:off x="921150" y="12076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95" name="Arc 94"/>
              <p:cNvSpPr/>
              <p:nvPr/>
            </p:nvSpPr>
            <p:spPr>
              <a:xfrm rot="1740872">
                <a:off x="1006808" y="80733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96" name="Arc 95"/>
              <p:cNvSpPr/>
              <p:nvPr/>
            </p:nvSpPr>
            <p:spPr>
              <a:xfrm rot="17924221">
                <a:off x="520599" y="82033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nvGrpSpPr>
            <p:cNvPr id="97" name="Group 96"/>
            <p:cNvGrpSpPr/>
            <p:nvPr/>
          </p:nvGrpSpPr>
          <p:grpSpPr>
            <a:xfrm rot="18191344">
              <a:off x="585880" y="474177"/>
              <a:ext cx="736429" cy="914399"/>
              <a:chOff x="1121342" y="1414914"/>
              <a:chExt cx="1155032" cy="1434164"/>
            </a:xfrm>
          </p:grpSpPr>
          <p:cxnSp>
            <p:nvCxnSpPr>
              <p:cNvPr id="98" name="Straight Arrow Connector 97"/>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6" name="Group 125"/>
          <p:cNvGrpSpPr/>
          <p:nvPr/>
        </p:nvGrpSpPr>
        <p:grpSpPr>
          <a:xfrm>
            <a:off x="1722110" y="1972318"/>
            <a:ext cx="718389" cy="791671"/>
            <a:chOff x="859822" y="1688520"/>
            <a:chExt cx="753111" cy="914399"/>
          </a:xfrm>
        </p:grpSpPr>
        <p:sp>
          <p:nvSpPr>
            <p:cNvPr id="102" name="Arc 101"/>
            <p:cNvSpPr/>
            <p:nvPr/>
          </p:nvSpPr>
          <p:spPr>
            <a:xfrm rot="14216412">
              <a:off x="761286" y="229046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03" name="Arc 102"/>
            <p:cNvSpPr/>
            <p:nvPr/>
          </p:nvSpPr>
          <p:spPr>
            <a:xfrm rot="6321741">
              <a:off x="1170560" y="22792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04" name="Arc 103"/>
            <p:cNvSpPr/>
            <p:nvPr/>
          </p:nvSpPr>
          <p:spPr>
            <a:xfrm rot="905090">
              <a:off x="1043161" y="18097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105" name="Group 104"/>
            <p:cNvGrpSpPr/>
            <p:nvPr/>
          </p:nvGrpSpPr>
          <p:grpSpPr>
            <a:xfrm rot="1172213">
              <a:off x="876504" y="1688520"/>
              <a:ext cx="736429" cy="914399"/>
              <a:chOff x="1121342" y="1414914"/>
              <a:chExt cx="1155032" cy="1434164"/>
            </a:xfrm>
          </p:grpSpPr>
          <p:cxnSp>
            <p:nvCxnSpPr>
              <p:cNvPr id="106" name="Straight Arrow Connector 105"/>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5" name="Group 124"/>
          <p:cNvGrpSpPr/>
          <p:nvPr/>
        </p:nvGrpSpPr>
        <p:grpSpPr>
          <a:xfrm>
            <a:off x="1260289" y="3253013"/>
            <a:ext cx="711165" cy="790386"/>
            <a:chOff x="903375" y="4077823"/>
            <a:chExt cx="753580" cy="914399"/>
          </a:xfrm>
        </p:grpSpPr>
        <p:sp>
          <p:nvSpPr>
            <p:cNvPr id="110" name="Arc 109"/>
            <p:cNvSpPr/>
            <p:nvPr/>
          </p:nvSpPr>
          <p:spPr>
            <a:xfrm rot="11345834">
              <a:off x="1070509" y="483619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1" name="Arc 110"/>
            <p:cNvSpPr/>
            <p:nvPr/>
          </p:nvSpPr>
          <p:spPr>
            <a:xfrm rot="3451163">
              <a:off x="1336853" y="452524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2" name="Arc 111"/>
            <p:cNvSpPr/>
            <p:nvPr/>
          </p:nvSpPr>
          <p:spPr>
            <a:xfrm rot="19634512">
              <a:off x="903375" y="430463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113" name="Group 112"/>
            <p:cNvGrpSpPr/>
            <p:nvPr/>
          </p:nvGrpSpPr>
          <p:grpSpPr>
            <a:xfrm rot="19901635">
              <a:off x="920526" y="4077823"/>
              <a:ext cx="736429" cy="914399"/>
              <a:chOff x="1121342" y="1414914"/>
              <a:chExt cx="1155032" cy="1434164"/>
            </a:xfrm>
          </p:grpSpPr>
          <p:cxnSp>
            <p:nvCxnSpPr>
              <p:cNvPr id="114" name="Straight Arrow Connector 113"/>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17" name="Group 116"/>
          <p:cNvGrpSpPr/>
          <p:nvPr/>
        </p:nvGrpSpPr>
        <p:grpSpPr>
          <a:xfrm rot="3666327">
            <a:off x="1778114" y="4016306"/>
            <a:ext cx="579013" cy="797864"/>
            <a:chOff x="7371248" y="706841"/>
            <a:chExt cx="739790" cy="914399"/>
          </a:xfrm>
        </p:grpSpPr>
        <p:sp>
          <p:nvSpPr>
            <p:cNvPr id="118" name="Arc 117"/>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9" name="Arc 118"/>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0" name="Arc 119"/>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121" name="Group 120"/>
            <p:cNvGrpSpPr/>
            <p:nvPr/>
          </p:nvGrpSpPr>
          <p:grpSpPr>
            <a:xfrm rot="20128352">
              <a:off x="7377914" y="706841"/>
              <a:ext cx="733124" cy="914399"/>
              <a:chOff x="1121342" y="1414914"/>
              <a:chExt cx="1149848" cy="1434164"/>
            </a:xfrm>
          </p:grpSpPr>
          <p:cxnSp>
            <p:nvCxnSpPr>
              <p:cNvPr id="122" name="Straight Arrow Connector 121"/>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1518817" y="2395655"/>
                <a:ext cx="752373"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133" name="TextBox 132"/>
          <p:cNvSpPr txBox="1"/>
          <p:nvPr/>
        </p:nvSpPr>
        <p:spPr>
          <a:xfrm>
            <a:off x="2911027" y="4734478"/>
            <a:ext cx="2867843" cy="1200329"/>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2020.00</a:t>
            </a:r>
            <a:r>
              <a:rPr lang="en-US" dirty="0" smtClean="0">
                <a:latin typeface="Times New Roman" panose="02020603050405020304" pitchFamily="18" charset="0"/>
                <a:cs typeface="Times New Roman" panose="02020603050405020304" pitchFamily="18" charset="0"/>
              </a:rPr>
              <a:t> :  The time when</a:t>
            </a:r>
          </a:p>
          <a:p>
            <a:r>
              <a:rPr lang="en-US" dirty="0" smtClean="0">
                <a:latin typeface="Times New Roman" panose="02020603050405020304" pitchFamily="18" charset="0"/>
                <a:cs typeface="Times New Roman" panose="02020603050405020304" pitchFamily="18" charset="0"/>
              </a:rPr>
              <a:t>all four TRFs and</a:t>
            </a:r>
          </a:p>
          <a:p>
            <a:r>
              <a:rPr lang="en-US" dirty="0" smtClean="0">
                <a:latin typeface="Times New Roman" panose="02020603050405020304" pitchFamily="18" charset="0"/>
                <a:cs typeface="Times New Roman" panose="02020603050405020304" pitchFamily="18" charset="0"/>
              </a:rPr>
              <a:t>ITRF2020 are identical</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by definition.</a:t>
            </a:r>
          </a:p>
        </p:txBody>
      </p:sp>
      <p:cxnSp>
        <p:nvCxnSpPr>
          <p:cNvPr id="137" name="Straight Arrow Connector 136"/>
          <p:cNvCxnSpPr/>
          <p:nvPr/>
        </p:nvCxnSpPr>
        <p:spPr>
          <a:xfrm>
            <a:off x="2468752" y="1640741"/>
            <a:ext cx="4087242" cy="2839497"/>
          </a:xfrm>
          <a:prstGeom prst="straightConnector1">
            <a:avLst/>
          </a:prstGeom>
          <a:ln>
            <a:solidFill>
              <a:srgbClr val="FFC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7316210" y="4756717"/>
            <a:ext cx="986167"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MATRF2022</a:t>
            </a:r>
          </a:p>
        </p:txBody>
      </p:sp>
      <p:sp>
        <p:nvSpPr>
          <p:cNvPr id="140" name="TextBox 139"/>
          <p:cNvSpPr txBox="1"/>
          <p:nvPr/>
        </p:nvSpPr>
        <p:spPr>
          <a:xfrm>
            <a:off x="909348" y="1192694"/>
            <a:ext cx="986167"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MATRF2022</a:t>
            </a:r>
          </a:p>
        </p:txBody>
      </p:sp>
      <p:sp>
        <p:nvSpPr>
          <p:cNvPr id="141" name="TextBox 140"/>
          <p:cNvSpPr txBox="1"/>
          <p:nvPr/>
        </p:nvSpPr>
        <p:spPr>
          <a:xfrm rot="2083102">
            <a:off x="4974418" y="3676214"/>
            <a:ext cx="1760418"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Rotation of Mariana Plate</a:t>
            </a:r>
          </a:p>
        </p:txBody>
      </p:sp>
      <p:sp>
        <p:nvSpPr>
          <p:cNvPr id="146" name="TextBox 145"/>
          <p:cNvSpPr txBox="1"/>
          <p:nvPr/>
        </p:nvSpPr>
        <p:spPr>
          <a:xfrm>
            <a:off x="6308569" y="5266719"/>
            <a:ext cx="1720343"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 = 2020.00 + Dt</a:t>
            </a:r>
          </a:p>
          <a:p>
            <a:r>
              <a:rPr lang="en-US" dirty="0" smtClean="0">
                <a:latin typeface="Times New Roman" panose="02020603050405020304" pitchFamily="18" charset="0"/>
                <a:cs typeface="Times New Roman" panose="02020603050405020304" pitchFamily="18" charset="0"/>
              </a:rPr>
              <a:t>(“the future”)</a:t>
            </a:r>
            <a:endParaRPr lang="en-US" dirty="0">
              <a:latin typeface="Times New Roman" panose="02020603050405020304" pitchFamily="18" charset="0"/>
              <a:cs typeface="Times New Roman" panose="02020603050405020304" pitchFamily="18" charset="0"/>
            </a:endParaRPr>
          </a:p>
        </p:txBody>
      </p:sp>
      <p:sp>
        <p:nvSpPr>
          <p:cNvPr id="152" name="TextBox 151"/>
          <p:cNvSpPr txBox="1"/>
          <p:nvPr/>
        </p:nvSpPr>
        <p:spPr>
          <a:xfrm>
            <a:off x="7408021" y="3691853"/>
            <a:ext cx="979755"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CATRF2022</a:t>
            </a:r>
          </a:p>
        </p:txBody>
      </p:sp>
      <p:sp>
        <p:nvSpPr>
          <p:cNvPr id="153" name="TextBox 152"/>
          <p:cNvSpPr txBox="1"/>
          <p:nvPr/>
        </p:nvSpPr>
        <p:spPr>
          <a:xfrm>
            <a:off x="751148" y="1997312"/>
            <a:ext cx="979755"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CATRF2022</a:t>
            </a:r>
          </a:p>
        </p:txBody>
      </p:sp>
      <p:sp>
        <p:nvSpPr>
          <p:cNvPr id="154" name="Up Arrow 153"/>
          <p:cNvSpPr/>
          <p:nvPr/>
        </p:nvSpPr>
        <p:spPr>
          <a:xfrm>
            <a:off x="4052478" y="3585495"/>
            <a:ext cx="484632" cy="97840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5" name="TextBox 154"/>
          <p:cNvSpPr txBox="1"/>
          <p:nvPr/>
        </p:nvSpPr>
        <p:spPr>
          <a:xfrm>
            <a:off x="674266" y="4275321"/>
            <a:ext cx="979755"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NATRF2022</a:t>
            </a:r>
          </a:p>
        </p:txBody>
      </p:sp>
      <p:sp>
        <p:nvSpPr>
          <p:cNvPr id="156" name="TextBox 155"/>
          <p:cNvSpPr txBox="1"/>
          <p:nvPr/>
        </p:nvSpPr>
        <p:spPr>
          <a:xfrm>
            <a:off x="406211" y="3681791"/>
            <a:ext cx="971741"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PATRF2022</a:t>
            </a:r>
          </a:p>
        </p:txBody>
      </p:sp>
      <p:sp>
        <p:nvSpPr>
          <p:cNvPr id="157" name="TextBox 156"/>
          <p:cNvSpPr txBox="1"/>
          <p:nvPr/>
        </p:nvSpPr>
        <p:spPr>
          <a:xfrm>
            <a:off x="7315244" y="1100112"/>
            <a:ext cx="979755"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NATRF2022</a:t>
            </a:r>
          </a:p>
        </p:txBody>
      </p:sp>
      <p:sp>
        <p:nvSpPr>
          <p:cNvPr id="158" name="TextBox 157"/>
          <p:cNvSpPr txBox="1"/>
          <p:nvPr/>
        </p:nvSpPr>
        <p:spPr>
          <a:xfrm>
            <a:off x="7600517" y="1777842"/>
            <a:ext cx="971741"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PATRF2022</a:t>
            </a:r>
          </a:p>
        </p:txBody>
      </p:sp>
      <p:cxnSp>
        <p:nvCxnSpPr>
          <p:cNvPr id="159" name="Straight Arrow Connector 158"/>
          <p:cNvCxnSpPr/>
          <p:nvPr/>
        </p:nvCxnSpPr>
        <p:spPr>
          <a:xfrm>
            <a:off x="2315750" y="2314821"/>
            <a:ext cx="4424218" cy="1421803"/>
          </a:xfrm>
          <a:prstGeom prst="straightConnector1">
            <a:avLst/>
          </a:prstGeom>
          <a:ln>
            <a:solidFill>
              <a:srgbClr val="7030A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rot="991781">
            <a:off x="4798501" y="3197105"/>
            <a:ext cx="2085859"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Rotation of Caribbean Plate</a:t>
            </a:r>
          </a:p>
        </p:txBody>
      </p:sp>
      <p:cxnSp>
        <p:nvCxnSpPr>
          <p:cNvPr id="164" name="Straight Arrow Connector 163"/>
          <p:cNvCxnSpPr/>
          <p:nvPr/>
        </p:nvCxnSpPr>
        <p:spPr>
          <a:xfrm>
            <a:off x="2180860" y="2968562"/>
            <a:ext cx="4735394" cy="29520"/>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68" name="TextBox 167"/>
          <p:cNvSpPr txBox="1"/>
          <p:nvPr/>
        </p:nvSpPr>
        <p:spPr>
          <a:xfrm>
            <a:off x="4848210" y="2733855"/>
            <a:ext cx="2412857" cy="261610"/>
          </a:xfrm>
          <a:prstGeom prst="rect">
            <a:avLst/>
          </a:prstGeom>
          <a:noFill/>
        </p:spPr>
        <p:txBody>
          <a:bodyPr wrap="square" rtlCol="0">
            <a:spAutoFit/>
          </a:bodyPr>
          <a:lstStyle/>
          <a:p>
            <a:r>
              <a:rPr lang="en-US" sz="1100" b="1" dirty="0" smtClean="0">
                <a:latin typeface="Times New Roman" panose="02020603050405020304" pitchFamily="18" charset="0"/>
                <a:cs typeface="Times New Roman" panose="02020603050405020304" pitchFamily="18" charset="0"/>
              </a:rPr>
              <a:t>ITRF2020 </a:t>
            </a:r>
            <a:r>
              <a:rPr lang="en-US" sz="1100" b="1" dirty="0">
                <a:latin typeface="Times New Roman" panose="02020603050405020304" pitchFamily="18" charset="0"/>
                <a:cs typeface="Times New Roman" panose="02020603050405020304" pitchFamily="18" charset="0"/>
              </a:rPr>
              <a:t>frame through time</a:t>
            </a:r>
          </a:p>
        </p:txBody>
      </p:sp>
      <p:sp>
        <p:nvSpPr>
          <p:cNvPr id="169" name="TextBox 168"/>
          <p:cNvSpPr txBox="1"/>
          <p:nvPr/>
        </p:nvSpPr>
        <p:spPr>
          <a:xfrm>
            <a:off x="7148382" y="2636485"/>
            <a:ext cx="1234633" cy="261610"/>
          </a:xfrm>
          <a:prstGeom prst="rect">
            <a:avLst/>
          </a:prstGeom>
          <a:noFill/>
        </p:spPr>
        <p:txBody>
          <a:bodyPr wrap="none" rtlCol="0">
            <a:spAutoFit/>
          </a:bodyPr>
          <a:lstStyle/>
          <a:p>
            <a:r>
              <a:rPr lang="en-US" sz="1100" b="1" dirty="0" smtClean="0">
                <a:latin typeface="Times New Roman" panose="02020603050405020304" pitchFamily="18" charset="0"/>
                <a:cs typeface="Times New Roman" panose="02020603050405020304" pitchFamily="18" charset="0"/>
              </a:rPr>
              <a:t>ITRF2020 </a:t>
            </a:r>
            <a:r>
              <a:rPr lang="en-US" sz="1100" b="1" dirty="0">
                <a:latin typeface="Times New Roman" panose="02020603050405020304" pitchFamily="18" charset="0"/>
                <a:cs typeface="Times New Roman" panose="02020603050405020304" pitchFamily="18" charset="0"/>
              </a:rPr>
              <a:t>frame</a:t>
            </a:r>
          </a:p>
        </p:txBody>
      </p:sp>
      <p:sp>
        <p:nvSpPr>
          <p:cNvPr id="170" name="TextBox 169"/>
          <p:cNvSpPr txBox="1"/>
          <p:nvPr/>
        </p:nvSpPr>
        <p:spPr>
          <a:xfrm>
            <a:off x="348841" y="2769096"/>
            <a:ext cx="1234633" cy="261610"/>
          </a:xfrm>
          <a:prstGeom prst="rect">
            <a:avLst/>
          </a:prstGeom>
          <a:noFill/>
        </p:spPr>
        <p:txBody>
          <a:bodyPr wrap="none" rtlCol="0">
            <a:spAutoFit/>
          </a:bodyPr>
          <a:lstStyle/>
          <a:p>
            <a:r>
              <a:rPr lang="en-US" sz="1100" b="1" dirty="0" smtClean="0">
                <a:latin typeface="Times New Roman" panose="02020603050405020304" pitchFamily="18" charset="0"/>
                <a:cs typeface="Times New Roman" panose="02020603050405020304" pitchFamily="18" charset="0"/>
              </a:rPr>
              <a:t>ITRF2020 </a:t>
            </a:r>
            <a:r>
              <a:rPr lang="en-US" sz="1100" b="1" dirty="0">
                <a:latin typeface="Times New Roman" panose="02020603050405020304" pitchFamily="18" charset="0"/>
                <a:cs typeface="Times New Roman" panose="02020603050405020304" pitchFamily="18" charset="0"/>
              </a:rPr>
              <a:t>frame</a:t>
            </a:r>
          </a:p>
        </p:txBody>
      </p:sp>
      <p:cxnSp>
        <p:nvCxnSpPr>
          <p:cNvPr id="171" name="Straight Arrow Connector 170"/>
          <p:cNvCxnSpPr/>
          <p:nvPr/>
        </p:nvCxnSpPr>
        <p:spPr>
          <a:xfrm flipV="1">
            <a:off x="2119985" y="2169940"/>
            <a:ext cx="4713063" cy="1433370"/>
          </a:xfrm>
          <a:prstGeom prst="straightConnector1">
            <a:avLst/>
          </a:prstGeom>
          <a:ln>
            <a:solidFill>
              <a:srgbClr val="00B05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72" name="TextBox 171"/>
          <p:cNvSpPr txBox="1"/>
          <p:nvPr/>
        </p:nvSpPr>
        <p:spPr>
          <a:xfrm rot="20468182">
            <a:off x="5179173" y="2045274"/>
            <a:ext cx="2085859"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Rotation of Pacific Plate</a:t>
            </a:r>
          </a:p>
        </p:txBody>
      </p:sp>
      <p:cxnSp>
        <p:nvCxnSpPr>
          <p:cNvPr id="174" name="Straight Arrow Connector 173"/>
          <p:cNvCxnSpPr/>
          <p:nvPr/>
        </p:nvCxnSpPr>
        <p:spPr>
          <a:xfrm flipV="1">
            <a:off x="2307121" y="1562101"/>
            <a:ext cx="4288752" cy="2628934"/>
          </a:xfrm>
          <a:prstGeom prst="straightConnector1">
            <a:avLst/>
          </a:prstGeom>
          <a:ln>
            <a:solidFill>
              <a:srgbClr val="FF0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75" name="TextBox 174"/>
          <p:cNvSpPr txBox="1"/>
          <p:nvPr/>
        </p:nvSpPr>
        <p:spPr>
          <a:xfrm rot="19628250">
            <a:off x="4454985" y="1683542"/>
            <a:ext cx="2756522"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Rotation of North American Plate</a:t>
            </a:r>
          </a:p>
        </p:txBody>
      </p:sp>
      <p:sp>
        <p:nvSpPr>
          <p:cNvPr id="178" name="TextBox 177"/>
          <p:cNvSpPr txBox="1"/>
          <p:nvPr/>
        </p:nvSpPr>
        <p:spPr>
          <a:xfrm>
            <a:off x="1" y="250459"/>
            <a:ext cx="9144000" cy="1077218"/>
          </a:xfrm>
          <a:prstGeom prst="rect">
            <a:avLst/>
          </a:prstGeom>
          <a:noFill/>
        </p:spPr>
        <p:txBody>
          <a:bodyPr wrap="square" rtlCol="0">
            <a:spAutoFit/>
          </a:bodyPr>
          <a:lstStyle/>
          <a:p>
            <a:pPr algn="ctr"/>
            <a:r>
              <a:rPr lang="en-US" sz="3200" b="1" dirty="0" smtClean="0">
                <a:latin typeface="+mj-lt"/>
                <a:cs typeface="Times New Roman" panose="02020603050405020304" pitchFamily="18" charset="0"/>
              </a:rPr>
              <a:t>The Relation of 5 Global Reference</a:t>
            </a:r>
          </a:p>
          <a:p>
            <a:pPr algn="ctr"/>
            <a:r>
              <a:rPr lang="en-US" sz="3200" b="1" dirty="0" smtClean="0">
                <a:latin typeface="+mj-lt"/>
                <a:cs typeface="Times New Roman" panose="02020603050405020304" pitchFamily="18" charset="0"/>
              </a:rPr>
              <a:t>Frames through Time</a:t>
            </a:r>
            <a:endParaRPr lang="en-US" sz="3200" b="1" dirty="0">
              <a:latin typeface="+mj-lt"/>
              <a:cs typeface="Times New Roman" panose="02020603050405020304" pitchFamily="18" charset="0"/>
            </a:endParaRPr>
          </a:p>
        </p:txBody>
      </p:sp>
      <p:sp>
        <p:nvSpPr>
          <p:cNvPr id="179" name="TextBox 178"/>
          <p:cNvSpPr txBox="1"/>
          <p:nvPr/>
        </p:nvSpPr>
        <p:spPr>
          <a:xfrm>
            <a:off x="3590325" y="1767208"/>
            <a:ext cx="1841017"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Rotations are not to scale</a:t>
            </a:r>
          </a:p>
        </p:txBody>
      </p:sp>
      <p:sp>
        <p:nvSpPr>
          <p:cNvPr id="136" name="TextBox 135"/>
          <p:cNvSpPr txBox="1"/>
          <p:nvPr/>
        </p:nvSpPr>
        <p:spPr>
          <a:xfrm>
            <a:off x="531184" y="5288527"/>
            <a:ext cx="166744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 = 2020.00 - Dt</a:t>
            </a:r>
          </a:p>
          <a:p>
            <a:r>
              <a:rPr lang="en-US" dirty="0" smtClean="0">
                <a:latin typeface="Times New Roman" panose="02020603050405020304" pitchFamily="18" charset="0"/>
                <a:cs typeface="Times New Roman" panose="02020603050405020304" pitchFamily="18" charset="0"/>
              </a:rPr>
              <a:t>(“the past”)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168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9" grpId="0"/>
      <p:bldP spid="140" grpId="0"/>
      <p:bldP spid="141" grpId="0"/>
      <p:bldP spid="146" grpId="0"/>
      <p:bldP spid="152" grpId="0"/>
      <p:bldP spid="153" grpId="0"/>
      <p:bldP spid="154" grpId="0" animBg="1"/>
      <p:bldP spid="155" grpId="0"/>
      <p:bldP spid="156" grpId="0"/>
      <p:bldP spid="157" grpId="0"/>
      <p:bldP spid="158" grpId="0"/>
      <p:bldP spid="160" grpId="0"/>
      <p:bldP spid="172" grpId="0"/>
      <p:bldP spid="175" grpId="0"/>
      <p:bldP spid="13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99"/>
            <a:ext cx="8229600" cy="1143000"/>
          </a:xfrm>
        </p:spPr>
        <p:txBody>
          <a:bodyPr/>
          <a:lstStyle/>
          <a:p>
            <a:r>
              <a:rPr lang="en-US" sz="4000" b="1" dirty="0" smtClean="0"/>
              <a:t>Preeminence of the ITRF</a:t>
            </a:r>
            <a:endParaRPr lang="en-US" sz="4000" b="1" dirty="0"/>
          </a:p>
        </p:txBody>
      </p:sp>
      <p:sp>
        <p:nvSpPr>
          <p:cNvPr id="3" name="Content Placeholder 2"/>
          <p:cNvSpPr>
            <a:spLocks noGrp="1"/>
          </p:cNvSpPr>
          <p:nvPr>
            <p:ph idx="1"/>
          </p:nvPr>
        </p:nvSpPr>
        <p:spPr>
          <a:xfrm>
            <a:off x="397566" y="1441178"/>
            <a:ext cx="8574984" cy="4525963"/>
          </a:xfrm>
        </p:spPr>
        <p:txBody>
          <a:bodyPr/>
          <a:lstStyle/>
          <a:p>
            <a:r>
              <a:rPr lang="en-US" dirty="0" smtClean="0"/>
              <a:t>Decades as an ad-hoc international standard.</a:t>
            </a:r>
          </a:p>
          <a:p>
            <a:r>
              <a:rPr lang="en-US" dirty="0" smtClean="0"/>
              <a:t>Recently adopted by the </a:t>
            </a:r>
            <a:r>
              <a:rPr lang="en-US" dirty="0"/>
              <a:t>United Nations Committee of Experts on </a:t>
            </a:r>
            <a:r>
              <a:rPr lang="en-US" dirty="0" smtClean="0"/>
              <a:t>Global. </a:t>
            </a:r>
            <a:r>
              <a:rPr lang="en-US" dirty="0"/>
              <a:t>Geospatial Information Management (UN-GGIM) as </a:t>
            </a:r>
            <a:r>
              <a:rPr lang="en-US" dirty="0" smtClean="0"/>
              <a:t>the Global Geodetic Reference Frame.</a:t>
            </a:r>
            <a:endParaRPr lang="en-US" dirty="0"/>
          </a:p>
          <a:p>
            <a:r>
              <a:rPr lang="en-US" dirty="0" smtClean="0"/>
              <a:t>All geometric computations done in ITRF / XYZ.</a:t>
            </a:r>
          </a:p>
          <a:p>
            <a:pPr lvl="1"/>
            <a:r>
              <a:rPr lang="en-US" sz="3200" dirty="0" smtClean="0"/>
              <a:t>Then transformed into the NSRS.</a:t>
            </a:r>
          </a:p>
          <a:p>
            <a:pPr lvl="2"/>
            <a:endParaRPr lang="en-US" dirty="0" smtClean="0"/>
          </a:p>
          <a:p>
            <a:endParaRPr lang="en-US" dirty="0"/>
          </a:p>
        </p:txBody>
      </p:sp>
      <p:sp>
        <p:nvSpPr>
          <p:cNvPr id="4" name="Date Placeholder 3"/>
          <p:cNvSpPr>
            <a:spLocks noGrp="1"/>
          </p:cNvSpPr>
          <p:nvPr>
            <p:ph type="dt" sz="half" idx="10"/>
          </p:nvPr>
        </p:nvSpPr>
        <p:spPr/>
        <p:txBody>
          <a:bodyPr/>
          <a:lstStyle/>
          <a:p>
            <a:r>
              <a:rPr lang="en-US" altLang="en-US" smtClean="0"/>
              <a:t>1/15/2021</a:t>
            </a:r>
            <a:endParaRPr lang="en-US" altLang="en-US"/>
          </a:p>
        </p:txBody>
      </p:sp>
      <p:sp>
        <p:nvSpPr>
          <p:cNvPr id="5" name="Footer Placeholder 4"/>
          <p:cNvSpPr>
            <a:spLocks noGrp="1"/>
          </p:cNvSpPr>
          <p:nvPr>
            <p:ph type="ftr" sz="quarter" idx="11"/>
          </p:nvPr>
        </p:nvSpPr>
        <p:spPr/>
        <p:txBody>
          <a:bodyPr/>
          <a:lstStyle/>
          <a:p>
            <a:pPr>
              <a:defRPr/>
            </a:pPr>
            <a:r>
              <a:rPr lang="en-US" smtClean="0"/>
              <a:t>Geometric Reference Frames: Connecting You to the World</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99</a:t>
            </a:fld>
            <a:endParaRPr lang="en-US" altLang="en-US"/>
          </a:p>
        </p:txBody>
      </p:sp>
    </p:spTree>
    <p:extLst>
      <p:ext uri="{BB962C8B-B14F-4D97-AF65-F5344CB8AC3E}">
        <p14:creationId xmlns:p14="http://schemas.microsoft.com/office/powerpoint/2010/main" val="9373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_template_letterbox" id="{7083FBB6-2DA4-4600-8376-55E73ED89E80}" vid="{8933308F-809B-4E6F-8947-7E38E21314C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powerpoint_template_letterbox</Template>
  <TotalTime>11101</TotalTime>
  <Words>15820</Words>
  <Application>Microsoft Office PowerPoint</Application>
  <PresentationFormat>On-screen Show (4:3)</PresentationFormat>
  <Paragraphs>2638</Paragraphs>
  <Slides>177</Slides>
  <Notes>94</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177</vt:i4>
      </vt:variant>
    </vt:vector>
  </HeadingPairs>
  <TitlesOfParts>
    <vt:vector size="193" baseType="lpstr">
      <vt:lpstr>ＭＳ Ｐゴシック</vt:lpstr>
      <vt:lpstr>ＭＳ Ｐゴシック</vt:lpstr>
      <vt:lpstr>Arial</vt:lpstr>
      <vt:lpstr>Calibri</vt:lpstr>
      <vt:lpstr>Cambria</vt:lpstr>
      <vt:lpstr>Cambria Math</vt:lpstr>
      <vt:lpstr>Franklin Gothic Book</vt:lpstr>
      <vt:lpstr>Gill Sans MT</vt:lpstr>
      <vt:lpstr>Symbol</vt:lpstr>
      <vt:lpstr>Tahoma</vt:lpstr>
      <vt:lpstr>Times</vt:lpstr>
      <vt:lpstr>Times New Roman</vt:lpstr>
      <vt:lpstr>Ubuntu</vt:lpstr>
      <vt:lpstr>Wingdings</vt:lpstr>
      <vt:lpstr>Office Theme</vt:lpstr>
      <vt:lpstr>1_Office Theme</vt:lpstr>
      <vt:lpstr>PowerPoint Presentation</vt:lpstr>
      <vt:lpstr>My Background</vt:lpstr>
      <vt:lpstr>PowerPoint Presentation</vt:lpstr>
      <vt:lpstr>Outline</vt:lpstr>
      <vt:lpstr>What is NGS?</vt:lpstr>
      <vt:lpstr>Regional Geodetic Advisor Program</vt:lpstr>
      <vt:lpstr>National Spatial Reference System (NSRS)</vt:lpstr>
      <vt:lpstr>Background on coordinate systems</vt:lpstr>
      <vt:lpstr>Geodetic Control Primer</vt:lpstr>
      <vt:lpstr>Geodetic Control Primer</vt:lpstr>
      <vt:lpstr>Geodetic Control Primer</vt:lpstr>
      <vt:lpstr>Geodetic Control Primer</vt:lpstr>
      <vt:lpstr>Geodetic Control</vt:lpstr>
      <vt:lpstr>Types of geodetic control</vt:lpstr>
      <vt:lpstr>A Little Terminology…</vt:lpstr>
      <vt:lpstr>Active vs. Passive Geodetic Control</vt:lpstr>
      <vt:lpstr>Active vs. Passive Geodetic Control</vt:lpstr>
      <vt:lpstr>What is active control?</vt:lpstr>
      <vt:lpstr>Active vs. Passive Geodetic Control</vt:lpstr>
      <vt:lpstr>Geodetic Stations</vt:lpstr>
      <vt:lpstr>Geodetic Stations</vt:lpstr>
      <vt:lpstr>CORS Networks </vt:lpstr>
      <vt:lpstr>Modernizing the NCN</vt:lpstr>
      <vt:lpstr>NCN Coordinate Functions</vt:lpstr>
      <vt:lpstr>NCN Coordinate Functions</vt:lpstr>
      <vt:lpstr>Examples of How Non-Linear CORS Coordinate Functions Might Look</vt:lpstr>
      <vt:lpstr>The NCN of the Future Will…</vt:lpstr>
      <vt:lpstr>The NCN – ARP/GRP issues</vt:lpstr>
      <vt:lpstr>The NCN – ARP/GRP issues</vt:lpstr>
      <vt:lpstr>PowerPoint Presentation</vt:lpstr>
      <vt:lpstr>International Geodetic Efforts</vt:lpstr>
      <vt:lpstr>PowerPoint Presentation</vt:lpstr>
      <vt:lpstr>Global geodetic control</vt:lpstr>
      <vt:lpstr>United Nations Committee of Experts on Global Geospatial  Information Management (UN-GGIM) Structure</vt:lpstr>
      <vt:lpstr>PowerPoint Presentation</vt:lpstr>
      <vt:lpstr>What is the UN Global Geodetic Reference Frame?</vt:lpstr>
      <vt:lpstr>What is the UN Global Geodetic Reference Frame?</vt:lpstr>
      <vt:lpstr>Terrestrial reference frames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Historical Horizontal datums</vt:lpstr>
      <vt:lpstr>Horizontal Datums of the NSRS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Marks – Historic Uses</vt:lpstr>
      <vt:lpstr>Bilby Towers:  A lot of work for  1 mark…</vt:lpstr>
      <vt:lpstr>…Especially when this is so easy!</vt:lpstr>
      <vt:lpstr>Marks in the NSRS 1816–2006</vt:lpstr>
      <vt:lpstr>Horizontal Datums / (Geometric) Reference Frames</vt:lpstr>
      <vt:lpstr>Horizontal Datums / (Geometric) Reference Frames</vt:lpstr>
      <vt:lpstr>Horizontal Datums / (Geometric) Reference Frames</vt:lpstr>
      <vt:lpstr>Horizontal Datums / (Geometric) Reference Frames</vt:lpstr>
      <vt:lpstr>Issues</vt:lpstr>
      <vt:lpstr>Addressing Issues</vt:lpstr>
      <vt:lpstr>Addressing Issues</vt:lpstr>
      <vt:lpstr>General Direction</vt:lpstr>
      <vt:lpstr>intermission</vt:lpstr>
      <vt:lpstr>Geometric Reference Frames of the Modernized NSRS</vt:lpstr>
      <vt:lpstr>Replacing the NAD 83s</vt:lpstr>
      <vt:lpstr>PowerPoint Presentation</vt:lpstr>
      <vt:lpstr>The Terrestrial Reference Frames</vt:lpstr>
      <vt:lpstr>Euler Poles and “Plate-Fixed”</vt:lpstr>
      <vt:lpstr>PowerPoint Presentation</vt:lpstr>
      <vt:lpstr>“Plate-Fixed”</vt:lpstr>
      <vt:lpstr>PowerPoint Presentation</vt:lpstr>
      <vt:lpstr>PowerPoint Presentation</vt:lpstr>
      <vt:lpstr>Preeminence of the ITRF</vt:lpstr>
      <vt:lpstr>Preeminence of ITRF</vt:lpstr>
      <vt:lpstr>Embrace Time-Dependencies</vt:lpstr>
      <vt:lpstr>Shift and Drift</vt:lpstr>
      <vt:lpstr>Non-geocentricity of NAD83</vt:lpstr>
      <vt:lpstr>Non-geocentricity of NAD83</vt:lpstr>
      <vt:lpstr>Non-geocentricity of NAD83</vt:lpstr>
      <vt:lpstr>Non-geocentricity of NAD83</vt:lpstr>
      <vt:lpstr>NAD 83(2011) epoch 2010.0 to NATRF2022 epoch 2020.00 (estimate)</vt:lpstr>
      <vt:lpstr>Definitional Relationship</vt:lpstr>
      <vt:lpstr>Definitional Relationship</vt:lpstr>
      <vt:lpstr>Interesting factoids…</vt:lpstr>
      <vt:lpstr>Drift</vt:lpstr>
      <vt:lpstr>BSMK (North Dakota)</vt:lpstr>
      <vt:lpstr>BSMK (North Dakota)</vt:lpstr>
      <vt:lpstr>BSMK (North Dakota)</vt:lpstr>
      <vt:lpstr>BSMK (North Dakota)</vt:lpstr>
      <vt:lpstr>ICT2 (Kansas)</vt:lpstr>
      <vt:lpstr>ICT2 (Kansas)</vt:lpstr>
      <vt:lpstr>ICT2 (Kansas)</vt:lpstr>
      <vt:lpstr>ICT2 (Kansas)</vt:lpstr>
      <vt:lpstr>PIN1 (S. California)</vt:lpstr>
      <vt:lpstr>PIN1 (S. California)</vt:lpstr>
      <vt:lpstr>PIN1 (S. California)</vt:lpstr>
      <vt:lpstr>What did all that mean?</vt:lpstr>
      <vt:lpstr>Coordinates, Frames, Epochs, EPP2022 and IFVM2022</vt:lpstr>
      <vt:lpstr>Definitive Implementation and Interaction of EPP2022 &amp; IFVM2022</vt:lpstr>
      <vt:lpstr>Coordinates, Frames, Epochs, EPP2022 and IFVM2022</vt:lpstr>
      <vt:lpstr>Definitive Implementation and Interaction of EPP2022 &amp; IFVM2022</vt:lpstr>
      <vt:lpstr>Definitive Implementation and Interaction of EPP2022 &amp; IFVM2022</vt:lpstr>
      <vt:lpstr>Definitive Implementation and Interaction of EPP2022 &amp; IFVM2022</vt:lpstr>
      <vt:lpstr>Definitive Implementation and Interaction of EPP2022 &amp; IFVM2022</vt:lpstr>
      <vt:lpstr>Definitive Implementation and Interaction of EPP2022 &amp; IFVM2022</vt:lpstr>
      <vt:lpstr>Why the long path?</vt:lpstr>
      <vt:lpstr>Definitive Implementation and Interaction of EPP2022 &amp; IFVM2022</vt:lpstr>
      <vt:lpstr>“Subsidiary” IFVM2022 Models?</vt:lpstr>
      <vt:lpstr>IFVM2022 “Regions”</vt:lpstr>
      <vt:lpstr>What will that look like? </vt:lpstr>
      <vt:lpstr>IFVM2022 Velocities – ITRF2020/CONUS</vt:lpstr>
      <vt:lpstr>IFVM2022 Velocities – NATRF2022/CONUS</vt:lpstr>
      <vt:lpstr>IFVM2022 Velocities – PATRF2022/CONUS</vt:lpstr>
      <vt:lpstr>IFVM2022 Velocities – CATRF2022/CONUS</vt:lpstr>
      <vt:lpstr>IFVM2022 Velocities – MATRF2022/CONUS</vt:lpstr>
      <vt:lpstr>Geometric Frames</vt:lpstr>
      <vt:lpstr>Access to the New Frames</vt:lpstr>
      <vt:lpstr>What “Access” to the NSRS Means</vt:lpstr>
      <vt:lpstr>What “Access” to the NSRS Will Mean</vt:lpstr>
      <vt:lpstr>What “Access” to the NSRS Will Mean</vt:lpstr>
      <vt:lpstr>Multi-GNSS</vt:lpstr>
      <vt:lpstr>Coming soon: RTN Vectors to  OPUS-Projects</vt:lpstr>
      <vt:lpstr>Conversion? Transformation?</vt:lpstr>
      <vt:lpstr>Conversions</vt:lpstr>
      <vt:lpstr>Region:  CONUS </vt:lpstr>
      <vt:lpstr>Modernization News</vt:lpstr>
      <vt:lpstr>NSRS Modernization: DELAY</vt:lpstr>
      <vt:lpstr>NSRS Modernization: DELAY</vt:lpstr>
      <vt:lpstr>PowerPoint Presentation</vt:lpstr>
      <vt:lpstr>SPCS2022</vt:lpstr>
      <vt:lpstr>Bye, bye, U.S. survey foot…</vt:lpstr>
      <vt:lpstr>New Types of Coordinates</vt:lpstr>
      <vt:lpstr>New Types of Coordinates</vt:lpstr>
      <vt:lpstr>New Types of Coordinates</vt:lpstr>
      <vt:lpstr>Reported Coordinates</vt:lpstr>
      <vt:lpstr>Speaking of Smartphones…</vt:lpstr>
      <vt:lpstr>Buyer Beware!</vt:lpstr>
      <vt:lpstr>New Types of Coordinates</vt:lpstr>
      <vt:lpstr>New Types of Coordinates</vt:lpstr>
      <vt:lpstr>New Types of Coordinates</vt:lpstr>
      <vt:lpstr>New Types of Coordinates</vt:lpstr>
      <vt:lpstr>More on SECs and RECs</vt:lpstr>
      <vt:lpstr>New Types of Coordinates</vt:lpstr>
      <vt:lpstr>CORS Coordinate Functions… (AKA “Active coordinates”)</vt:lpstr>
      <vt:lpstr>Coordinates</vt:lpstr>
      <vt:lpstr>Online Resources</vt:lpstr>
      <vt:lpstr>GPS on Bench Marks:  Crowdsourcing Data for Better Models and Tools</vt:lpstr>
      <vt:lpstr>Summary</vt:lpstr>
      <vt:lpstr>Summary</vt:lpstr>
      <vt:lpstr>Stay tuned for another talk this afternoon!</vt:lpstr>
      <vt:lpstr>Thank You!</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Heck</dc:creator>
  <cp:lastModifiedBy>Jacob Heck</cp:lastModifiedBy>
  <cp:revision>156</cp:revision>
  <dcterms:created xsi:type="dcterms:W3CDTF">2020-09-21T19:46:45Z</dcterms:created>
  <dcterms:modified xsi:type="dcterms:W3CDTF">2021-01-15T14:34:19Z</dcterms:modified>
</cp:coreProperties>
</file>