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0"/>
  </p:notesMasterIdLst>
  <p:sldIdLst>
    <p:sldId id="257" r:id="rId2"/>
    <p:sldId id="264" r:id="rId3"/>
    <p:sldId id="295" r:id="rId4"/>
    <p:sldId id="3093" r:id="rId5"/>
    <p:sldId id="3106" r:id="rId6"/>
    <p:sldId id="3107" r:id="rId7"/>
    <p:sldId id="2045" r:id="rId8"/>
    <p:sldId id="1579" r:id="rId9"/>
    <p:sldId id="1877" r:id="rId10"/>
    <p:sldId id="1992" r:id="rId11"/>
    <p:sldId id="1997" r:id="rId12"/>
    <p:sldId id="1989" r:id="rId13"/>
    <p:sldId id="3025" r:id="rId14"/>
    <p:sldId id="1958" r:id="rId15"/>
    <p:sldId id="3027" r:id="rId16"/>
    <p:sldId id="3088" r:id="rId17"/>
    <p:sldId id="3031" r:id="rId18"/>
    <p:sldId id="3032" r:id="rId19"/>
    <p:sldId id="345" r:id="rId20"/>
    <p:sldId id="3089" r:id="rId21"/>
    <p:sldId id="465" r:id="rId22"/>
    <p:sldId id="3108" r:id="rId23"/>
    <p:sldId id="501" r:id="rId24"/>
    <p:sldId id="502" r:id="rId25"/>
    <p:sldId id="490" r:id="rId26"/>
    <p:sldId id="277" r:id="rId27"/>
    <p:sldId id="3095" r:id="rId28"/>
    <p:sldId id="329" r:id="rId29"/>
    <p:sldId id="3034" r:id="rId30"/>
    <p:sldId id="3091" r:id="rId31"/>
    <p:sldId id="3079" r:id="rId32"/>
    <p:sldId id="3036" r:id="rId33"/>
    <p:sldId id="3071" r:id="rId34"/>
    <p:sldId id="1487" r:id="rId35"/>
    <p:sldId id="259" r:id="rId36"/>
    <p:sldId id="322" r:id="rId37"/>
    <p:sldId id="3080" r:id="rId38"/>
    <p:sldId id="1488" r:id="rId39"/>
    <p:sldId id="265" r:id="rId40"/>
    <p:sldId id="3072" r:id="rId41"/>
    <p:sldId id="3068" r:id="rId42"/>
    <p:sldId id="3105" r:id="rId43"/>
    <p:sldId id="984" r:id="rId44"/>
    <p:sldId id="3038" r:id="rId45"/>
    <p:sldId id="3058" r:id="rId46"/>
    <p:sldId id="1060" r:id="rId47"/>
    <p:sldId id="1085" r:id="rId48"/>
    <p:sldId id="3022" r:id="rId49"/>
    <p:sldId id="3102" r:id="rId50"/>
    <p:sldId id="3104" r:id="rId51"/>
    <p:sldId id="3040" r:id="rId52"/>
    <p:sldId id="1036" r:id="rId53"/>
    <p:sldId id="405" r:id="rId54"/>
    <p:sldId id="3042" r:id="rId55"/>
    <p:sldId id="3043" r:id="rId56"/>
    <p:sldId id="3133" r:id="rId57"/>
    <p:sldId id="3134" r:id="rId58"/>
    <p:sldId id="3135" r:id="rId59"/>
    <p:sldId id="3136" r:id="rId60"/>
    <p:sldId id="3047" r:id="rId61"/>
    <p:sldId id="3049" r:id="rId62"/>
    <p:sldId id="3051" r:id="rId63"/>
    <p:sldId id="3052" r:id="rId64"/>
    <p:sldId id="3053" r:id="rId65"/>
    <p:sldId id="3085" r:id="rId66"/>
    <p:sldId id="3061" r:id="rId67"/>
    <p:sldId id="3062" r:id="rId68"/>
    <p:sldId id="3064" r:id="rId69"/>
    <p:sldId id="3086" r:id="rId70"/>
    <p:sldId id="3024" r:id="rId71"/>
    <p:sldId id="3018" r:id="rId72"/>
    <p:sldId id="285" r:id="rId73"/>
    <p:sldId id="3066" r:id="rId74"/>
    <p:sldId id="3081" r:id="rId75"/>
    <p:sldId id="3082" r:id="rId76"/>
    <p:sldId id="3083" r:id="rId77"/>
    <p:sldId id="3084" r:id="rId78"/>
    <p:sldId id="2420" r:id="rId79"/>
    <p:sldId id="2423" r:id="rId80"/>
    <p:sldId id="3137" r:id="rId81"/>
    <p:sldId id="3090" r:id="rId82"/>
    <p:sldId id="1064" r:id="rId83"/>
    <p:sldId id="3138" r:id="rId84"/>
    <p:sldId id="3139" r:id="rId85"/>
    <p:sldId id="297" r:id="rId86"/>
    <p:sldId id="3131" r:id="rId87"/>
    <p:sldId id="3132" r:id="rId88"/>
    <p:sldId id="3109" r:id="rId89"/>
    <p:sldId id="3110" r:id="rId90"/>
    <p:sldId id="3111" r:id="rId91"/>
    <p:sldId id="3112" r:id="rId92"/>
    <p:sldId id="3113" r:id="rId93"/>
    <p:sldId id="3114" r:id="rId94"/>
    <p:sldId id="3115" r:id="rId95"/>
    <p:sldId id="3116" r:id="rId96"/>
    <p:sldId id="3117" r:id="rId97"/>
    <p:sldId id="3118" r:id="rId98"/>
    <p:sldId id="3119" r:id="rId99"/>
    <p:sldId id="3120" r:id="rId100"/>
    <p:sldId id="3121" r:id="rId101"/>
    <p:sldId id="3122" r:id="rId102"/>
    <p:sldId id="3123" r:id="rId103"/>
    <p:sldId id="3124" r:id="rId104"/>
    <p:sldId id="3125" r:id="rId105"/>
    <p:sldId id="3126" r:id="rId106"/>
    <p:sldId id="3127" r:id="rId107"/>
    <p:sldId id="3128" r:id="rId108"/>
    <p:sldId id="3129" r:id="rId10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210" autoAdjust="0"/>
  </p:normalViewPr>
  <p:slideViewPr>
    <p:cSldViewPr snapToGrid="0" snapToObjects="1">
      <p:cViewPr varScale="1">
        <p:scale>
          <a:sx n="88" d="100"/>
          <a:sy n="88" d="100"/>
        </p:scale>
        <p:origin x="662" y="53"/>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3BF8-3F04-4576-A240-33018CDCC88B}"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8CE47-5B0A-4DF9-A3F6-DE92D71E5BD0}" type="slidenum">
              <a:rPr lang="en-US" smtClean="0"/>
              <a:t>‹#›</a:t>
            </a:fld>
            <a:endParaRPr lang="en-US"/>
          </a:p>
        </p:txBody>
      </p:sp>
    </p:spTree>
    <p:extLst>
      <p:ext uri="{BB962C8B-B14F-4D97-AF65-F5344CB8AC3E}">
        <p14:creationId xmlns:p14="http://schemas.microsoft.com/office/powerpoint/2010/main" val="1520572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NGS continues its efforts to modernize the National Spatial Reference System (NSRS), which will replace the existing datums with a suite of new datums that include NAPGD2022 and NATRF2022, which will utilize time-dependent coordinates. Part 1 of this talk will focus on the new datums themselves, including how they are being developed and how surveyors will use them. Part 2 will cover recent updates to online tools that enable access to the NSRS such as OPUS Projects, which now can be used to adjust RTN-derived GNSS vectors.</a:t>
            </a:r>
          </a:p>
        </p:txBody>
      </p:sp>
      <p:sp>
        <p:nvSpPr>
          <p:cNvPr id="4" name="Slide Number Placeholder 3"/>
          <p:cNvSpPr>
            <a:spLocks noGrp="1"/>
          </p:cNvSpPr>
          <p:nvPr>
            <p:ph type="sldNum" sz="quarter" idx="5"/>
          </p:nvPr>
        </p:nvSpPr>
        <p:spPr/>
        <p:txBody>
          <a:bodyPr/>
          <a:lstStyle/>
          <a:p>
            <a:fld id="{2268CE47-5B0A-4DF9-A3F6-DE92D71E5BD0}" type="slidenum">
              <a:rPr lang="en-US" smtClean="0"/>
              <a:t>1</a:t>
            </a:fld>
            <a:endParaRPr lang="en-US"/>
          </a:p>
        </p:txBody>
      </p:sp>
    </p:spTree>
    <p:extLst>
      <p:ext uri="{BB962C8B-B14F-4D97-AF65-F5344CB8AC3E}">
        <p14:creationId xmlns:p14="http://schemas.microsoft.com/office/powerpoint/2010/main" val="2942971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further cover this later in the talk.</a:t>
            </a:r>
          </a:p>
        </p:txBody>
      </p:sp>
      <p:sp>
        <p:nvSpPr>
          <p:cNvPr id="4" name="Slide Number Placeholder 3"/>
          <p:cNvSpPr>
            <a:spLocks noGrp="1"/>
          </p:cNvSpPr>
          <p:nvPr>
            <p:ph type="sldNum" sz="quarter" idx="5"/>
          </p:nvPr>
        </p:nvSpPr>
        <p:spPr/>
        <p:txBody>
          <a:bodyPr/>
          <a:lstStyle/>
          <a:p>
            <a:fld id="{2268CE47-5B0A-4DF9-A3F6-DE92D71E5BD0}" type="slidenum">
              <a:rPr lang="en-US" smtClean="0"/>
              <a:t>18</a:t>
            </a:fld>
            <a:endParaRPr lang="en-US"/>
          </a:p>
        </p:txBody>
      </p:sp>
    </p:spTree>
    <p:extLst>
      <p:ext uri="{BB962C8B-B14F-4D97-AF65-F5344CB8AC3E}">
        <p14:creationId xmlns:p14="http://schemas.microsoft.com/office/powerpoint/2010/main" val="1855522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latin typeface="Times New Roman" panose="02020603050405020304" pitchFamily="18" charset="0"/>
                <a:cs typeface="Times New Roman" panose="02020603050405020304" pitchFamily="18" charset="0"/>
              </a:rPr>
              <a:pPr/>
              <a:t>19</a:t>
            </a:fld>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7247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16320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77971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of CONUS shows the IFVM2022 velocities expressed in the ITRF2020 Frame.</a:t>
            </a:r>
          </a:p>
          <a:p>
            <a:r>
              <a:rPr lang="en-US" dirty="0"/>
              <a:t>Note the arrows are about 20 mm/</a:t>
            </a:r>
            <a:r>
              <a:rPr lang="en-US" dirty="0" err="1"/>
              <a:t>yr</a:t>
            </a:r>
            <a:endParaRPr lang="en-US" dirty="0"/>
          </a:p>
          <a:p>
            <a:r>
              <a:rPr lang="en-US" dirty="0"/>
              <a:t>It can generally be interpreted as “at what velocity are points in CONUS moving relative to the ITRF Frame?”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23</a:t>
            </a:fld>
            <a:endParaRPr lang="en-US" altLang="en-US" dirty="0"/>
          </a:p>
        </p:txBody>
      </p:sp>
    </p:spTree>
    <p:extLst>
      <p:ext uri="{BB962C8B-B14F-4D97-AF65-F5344CB8AC3E}">
        <p14:creationId xmlns:p14="http://schemas.microsoft.com/office/powerpoint/2010/main" val="2703568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of CONUS shows the IFVM2022 velocities expressed in the NATRF2022 Frame.</a:t>
            </a:r>
          </a:p>
          <a:p>
            <a:r>
              <a:rPr lang="en-US" dirty="0"/>
              <a:t>Note that even in “stable North America”, these velocities are not absolutely zero!  </a:t>
            </a:r>
          </a:p>
          <a:p>
            <a:r>
              <a:rPr lang="en-US" dirty="0"/>
              <a:t>The IFVM2022 model will contain these tiny deviations from simple plate rotation!</a:t>
            </a:r>
          </a:p>
          <a:p>
            <a:r>
              <a:rPr lang="en-US" dirty="0"/>
              <a:t>It can generally be interpreted as “at what velocity are points in CONUS moving relative to the North American plate?”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24</a:t>
            </a:fld>
            <a:endParaRPr lang="en-US" altLang="en-US"/>
          </a:p>
        </p:txBody>
      </p:sp>
    </p:spTree>
    <p:extLst>
      <p:ext uri="{BB962C8B-B14F-4D97-AF65-F5344CB8AC3E}">
        <p14:creationId xmlns:p14="http://schemas.microsoft.com/office/powerpoint/2010/main" val="1475492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At 2020, ITRF and NATRF are identical. </a:t>
            </a:r>
          </a:p>
          <a:p>
            <a:r>
              <a:rPr lang="en-US" altLang="en-US" dirty="0"/>
              <a:t>CLICK</a:t>
            </a:r>
          </a:p>
          <a:p>
            <a:r>
              <a:rPr lang="en-US" altLang="en-US" dirty="0"/>
              <a:t>As time goes on the North American plate moves, resulting in new ITRF coordinates at epoch (say 2030) for the same point. </a:t>
            </a:r>
          </a:p>
          <a:p>
            <a:r>
              <a:rPr lang="en-US" altLang="en-US" dirty="0"/>
              <a:t>CLICK</a:t>
            </a:r>
          </a:p>
          <a:p>
            <a:r>
              <a:rPr lang="en-US" altLang="en-US" dirty="0"/>
              <a:t>If I remove 10 years of plate motion (ITRF velocity) it puts me back where NATRF used to be....EXCEPT, there has been local motion. </a:t>
            </a:r>
          </a:p>
          <a:p>
            <a:r>
              <a:rPr lang="en-US" altLang="en-US" dirty="0"/>
              <a:t>That is why we call the it NATRF epoch 2030, because it is where NATRF IS in 2030. </a:t>
            </a:r>
          </a:p>
          <a:p>
            <a:r>
              <a:rPr lang="en-US" altLang="en-US" dirty="0"/>
              <a:t>CLICK</a:t>
            </a:r>
          </a:p>
          <a:p>
            <a:r>
              <a:rPr lang="en-US" altLang="en-US" dirty="0"/>
              <a:t>We now have to apply IFVM to get back to 2020, or any other date relative to NATRF.</a:t>
            </a:r>
          </a:p>
          <a:p>
            <a:r>
              <a:rPr lang="en-US" altLang="en-US" dirty="0"/>
              <a:t> *  EPP2022 changes the FRAME</a:t>
            </a:r>
          </a:p>
          <a:p>
            <a:r>
              <a:rPr lang="en-US" altLang="en-US" dirty="0"/>
              <a:t> *  IFVM2022 changes the EPOCH</a:t>
            </a: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81CED41-2FF7-4E94-9ADC-9D730A774E3B}" type="slidenum">
              <a:rPr lang="en-US" altLang="en-US" smtClean="0"/>
              <a:pPr/>
              <a:t>25</a:t>
            </a:fld>
            <a:endParaRPr lang="en-US" altLang="en-US"/>
          </a:p>
        </p:txBody>
      </p:sp>
    </p:spTree>
    <p:extLst>
      <p:ext uri="{BB962C8B-B14F-4D97-AF65-F5344CB8AC3E}">
        <p14:creationId xmlns:p14="http://schemas.microsoft.com/office/powerpoint/2010/main" val="209491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NAVD</a:t>
            </a:r>
            <a:r>
              <a:rPr lang="en-US" baseline="0" dirty="0"/>
              <a:t> 88 is accessed through leveling off of marks with NAVD 88 heights on them. </a:t>
            </a:r>
          </a:p>
          <a:p>
            <a:endParaRPr lang="en-US" baseline="0" dirty="0"/>
          </a:p>
          <a:p>
            <a:r>
              <a:rPr lang="en-US" baseline="0" dirty="0"/>
              <a:t>Those heights were determined by leveling crews.</a:t>
            </a:r>
            <a:endParaRPr lang="en-US" dirty="0"/>
          </a:p>
        </p:txBody>
      </p:sp>
      <p:sp>
        <p:nvSpPr>
          <p:cNvPr id="4" name="Slide Number Placeholder 3"/>
          <p:cNvSpPr>
            <a:spLocks noGrp="1"/>
          </p:cNvSpPr>
          <p:nvPr>
            <p:ph type="sldNum" sz="quarter" idx="10"/>
          </p:nvPr>
        </p:nvSpPr>
        <p:spPr/>
        <p:txBody>
          <a:bodyPr/>
          <a:lstStyle/>
          <a:p>
            <a:fld id="{C1509EB3-BC24-4466-81E7-26F4DEB0FFCC}" type="slidenum">
              <a:rPr lang="en-US" smtClean="0"/>
              <a:t>28</a:t>
            </a:fld>
            <a:endParaRPr lang="en-US"/>
          </a:p>
        </p:txBody>
      </p:sp>
    </p:spTree>
    <p:extLst>
      <p:ext uri="{BB962C8B-B14F-4D97-AF65-F5344CB8AC3E}">
        <p14:creationId xmlns:p14="http://schemas.microsoft.com/office/powerpoint/2010/main" val="2189667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29</a:t>
            </a:fld>
            <a:endParaRPr lang="en-US" altLang="en-US"/>
          </a:p>
        </p:txBody>
      </p:sp>
    </p:spTree>
    <p:extLst>
      <p:ext uri="{BB962C8B-B14F-4D97-AF65-F5344CB8AC3E}">
        <p14:creationId xmlns:p14="http://schemas.microsoft.com/office/powerpoint/2010/main" val="2612542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30</a:t>
            </a:fld>
            <a:endParaRPr lang="en-US" altLang="en-US" dirty="0"/>
          </a:p>
        </p:txBody>
      </p:sp>
    </p:spTree>
    <p:extLst>
      <p:ext uri="{BB962C8B-B14F-4D97-AF65-F5344CB8AC3E}">
        <p14:creationId xmlns:p14="http://schemas.microsoft.com/office/powerpoint/2010/main" val="263355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B945B-FACF-404C-A0D4-C282A7A811B6}" type="slidenum">
              <a:rPr lang="en-US" smtClean="0"/>
              <a:t>2</a:t>
            </a:fld>
            <a:endParaRPr lang="en-US"/>
          </a:p>
        </p:txBody>
      </p:sp>
    </p:spTree>
    <p:extLst>
      <p:ext uri="{BB962C8B-B14F-4D97-AF65-F5344CB8AC3E}">
        <p14:creationId xmlns:p14="http://schemas.microsoft.com/office/powerpoint/2010/main" val="3833729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96.78% complete as of 1/11/2023</a:t>
            </a:r>
          </a:p>
        </p:txBody>
      </p:sp>
      <p:sp>
        <p:nvSpPr>
          <p:cNvPr id="4" name="Slide Number Placeholder 3"/>
          <p:cNvSpPr>
            <a:spLocks noGrp="1"/>
          </p:cNvSpPr>
          <p:nvPr>
            <p:ph type="sldNum" sz="quarter" idx="10"/>
          </p:nvPr>
        </p:nvSpPr>
        <p:spPr/>
        <p:txBody>
          <a:bodyPr/>
          <a:lstStyle/>
          <a:p>
            <a:fld id="{C1509EB3-BC24-4466-81E7-26F4DEB0FFCC}" type="slidenum">
              <a:rPr lang="en-US" smtClean="0"/>
              <a:t>31</a:t>
            </a:fld>
            <a:endParaRPr lang="en-US"/>
          </a:p>
        </p:txBody>
      </p:sp>
    </p:spTree>
    <p:extLst>
      <p:ext uri="{BB962C8B-B14F-4D97-AF65-F5344CB8AC3E}">
        <p14:creationId xmlns:p14="http://schemas.microsoft.com/office/powerpoint/2010/main" val="389558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Fundamental changes to how we access the vertical datum</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32</a:t>
            </a:fld>
            <a:endParaRPr lang="en-US" altLang="en-US"/>
          </a:p>
        </p:txBody>
      </p:sp>
    </p:spTree>
    <p:extLst>
      <p:ext uri="{BB962C8B-B14F-4D97-AF65-F5344CB8AC3E}">
        <p14:creationId xmlns:p14="http://schemas.microsoft.com/office/powerpoint/2010/main" val="251289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34</a:t>
            </a:fld>
            <a:endParaRPr lang="en-US"/>
          </a:p>
        </p:txBody>
      </p:sp>
    </p:spTree>
    <p:extLst>
      <p:ext uri="{BB962C8B-B14F-4D97-AF65-F5344CB8AC3E}">
        <p14:creationId xmlns:p14="http://schemas.microsoft.com/office/powerpoint/2010/main" val="3762591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35</a:t>
            </a:fld>
            <a:endParaRPr lang="en-US"/>
          </a:p>
        </p:txBody>
      </p:sp>
    </p:spTree>
    <p:extLst>
      <p:ext uri="{BB962C8B-B14F-4D97-AF65-F5344CB8AC3E}">
        <p14:creationId xmlns:p14="http://schemas.microsoft.com/office/powerpoint/2010/main" val="2013690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IGLD (2020) will be completely compatible with dynamic heights in CGVD2013</a:t>
                </a:r>
                <a:endParaRPr lang="en-US"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IGLD (2020) the Coordinating Committee has adopted the same geopotential value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as the reference zero that the U.S. and Canada have adopted for the new geoid-based North American-Pacific Geopotential Datum of 2022 (NAPGD2022) (NGS, 2021a). The common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of 62,636,856.00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was chosen to closely approximate mean sea level around the coasts of North America and results in a surface 31 cm higher than the mean sea level used for IGLD (1985). The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coincides with the value used for the existing geoid-based Canadian Geodetic Vertical Datum of 2013 (CGVD2013) and thus CGVD2013 is defined in exactly the same way that both IGLD (2020) and NAPGD2022 will be. This </a:t>
                </a:r>
                <a:r>
                  <a:rPr lang="en-US" sz="1200" i="0" kern="1200">
                    <a:solidFill>
                      <a:schemeClr val="tx1"/>
                    </a:solidFill>
                    <a:effectLst/>
                    <a:latin typeface="+mn-lt"/>
                    <a:ea typeface="+mn-ea"/>
                    <a:cs typeface="+mn-cs"/>
                  </a:rPr>
                  <a:t>𝑊_0</a:t>
                </a:r>
                <a:r>
                  <a:rPr lang="en-US" sz="1200" kern="1200" dirty="0">
                    <a:solidFill>
                      <a:schemeClr val="tx1"/>
                    </a:solidFill>
                    <a:effectLst/>
                    <a:latin typeface="+mn-lt"/>
                    <a:ea typeface="+mn-ea"/>
                    <a:cs typeface="+mn-cs"/>
                  </a:rPr>
                  <a:t> value differs from the IAG-adopted value for the International Height Reference System (62,636,853.4 m</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/s</a:t>
                </a:r>
                <a:r>
                  <a:rPr lang="en-US" sz="1200" kern="1200" baseline="30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That value more closely approximates global mean sea level.</a:t>
                </a:r>
              </a:p>
              <a:p>
                <a:endParaRPr lang="en-US" dirty="0"/>
              </a:p>
            </p:txBody>
          </p:sp>
        </mc:Fallback>
      </mc:AlternateContent>
      <p:sp>
        <p:nvSpPr>
          <p:cNvPr id="4" name="Slide Number Placeholder 3"/>
          <p:cNvSpPr>
            <a:spLocks noGrp="1"/>
          </p:cNvSpPr>
          <p:nvPr>
            <p:ph type="sldNum" sz="quarter" idx="10"/>
          </p:nvPr>
        </p:nvSpPr>
        <p:spPr/>
        <p:txBody>
          <a:bodyPr/>
          <a:lstStyle/>
          <a:p>
            <a:fld id="{E9BCAD08-FE7E-4C4B-A5C5-EADE6C7FEA00}" type="slidenum">
              <a:rPr lang="en-US" smtClean="0"/>
              <a:t>38</a:t>
            </a:fld>
            <a:endParaRPr lang="en-US"/>
          </a:p>
        </p:txBody>
      </p:sp>
    </p:spTree>
    <p:extLst>
      <p:ext uri="{BB962C8B-B14F-4D97-AF65-F5344CB8AC3E}">
        <p14:creationId xmlns:p14="http://schemas.microsoft.com/office/powerpoint/2010/main" val="2645552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CAD08-FE7E-4C4B-A5C5-EADE6C7FEA00}" type="slidenum">
              <a:rPr lang="en-US" smtClean="0"/>
              <a:t>39</a:t>
            </a:fld>
            <a:endParaRPr lang="en-US"/>
          </a:p>
        </p:txBody>
      </p:sp>
    </p:spTree>
    <p:extLst>
      <p:ext uri="{BB962C8B-B14F-4D97-AF65-F5344CB8AC3E}">
        <p14:creationId xmlns:p14="http://schemas.microsoft.com/office/powerpoint/2010/main" val="586158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NGS continues its efforts to modernize the National Spatial Reference System (NSRS), which will replace the existing datums with a suite of new datums that include NAPGD2022 and NATRF2022, which will utilize time-dependent coordinates. Part 1 of this talk will focus on the new datums themselves, including how they are being developed and how surveyors will use them. Part 2 will cover recent updates to online tools that enable access to the NSRS such as OPUS Projects, which now can be used to adjust RTN-derived GNSS vectors.</a:t>
            </a:r>
          </a:p>
        </p:txBody>
      </p:sp>
      <p:sp>
        <p:nvSpPr>
          <p:cNvPr id="4" name="Slide Number Placeholder 3"/>
          <p:cNvSpPr>
            <a:spLocks noGrp="1"/>
          </p:cNvSpPr>
          <p:nvPr>
            <p:ph type="sldNum" sz="quarter" idx="5"/>
          </p:nvPr>
        </p:nvSpPr>
        <p:spPr/>
        <p:txBody>
          <a:bodyPr/>
          <a:lstStyle/>
          <a:p>
            <a:fld id="{2268CE47-5B0A-4DF9-A3F6-DE92D71E5BD0}" type="slidenum">
              <a:rPr lang="en-US" smtClean="0"/>
              <a:t>42</a:t>
            </a:fld>
            <a:endParaRPr lang="en-US"/>
          </a:p>
        </p:txBody>
      </p:sp>
    </p:spTree>
    <p:extLst>
      <p:ext uri="{BB962C8B-B14F-4D97-AF65-F5344CB8AC3E}">
        <p14:creationId xmlns:p14="http://schemas.microsoft.com/office/powerpoint/2010/main" val="2249431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here we have 3 screenshots, first here showing the Production OPUS Projects gateway page </a:t>
            </a:r>
          </a:p>
          <a:p>
            <a:r>
              <a:rPr lang="en-US" b="1" baseline="0" dirty="0"/>
              <a:t>CLICK</a:t>
            </a:r>
          </a:p>
          <a:p>
            <a:r>
              <a:rPr lang="en-US" dirty="0"/>
              <a:t>Second is</a:t>
            </a:r>
            <a:r>
              <a:rPr lang="en-US" baseline="0" dirty="0"/>
              <a:t> the Beta page, with the text here showing the URL for our Beta homepage</a:t>
            </a:r>
          </a:p>
          <a:p>
            <a:r>
              <a:rPr lang="en-US" baseline="0" dirty="0"/>
              <a:t>-How do you find that beta page?  substitute “beta” for “www”</a:t>
            </a:r>
          </a:p>
          <a:p>
            <a:r>
              <a:rPr lang="en-US" baseline="0" dirty="0"/>
              <a:t>-or most tools that have a beta will have a link to that beta platform</a:t>
            </a:r>
          </a:p>
          <a:p>
            <a:r>
              <a:rPr lang="en-US" b="1" baseline="0" dirty="0"/>
              <a:t>CLICK</a:t>
            </a:r>
          </a:p>
          <a:p>
            <a:r>
              <a:rPr lang="en-US" baseline="0" dirty="0"/>
              <a:t>Last is the Development or DEV example, which again you will not see unless via a demo from NGS personnel</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193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 be talking about</a:t>
            </a:r>
            <a:r>
              <a:rPr lang="en-US" baseline="0" dirty="0"/>
              <a:t> OPUS today, but I need to clarify one of our processes for this to all be clear. I will also mention that this is a new-</a:t>
            </a:r>
            <a:r>
              <a:rPr lang="en-US" baseline="0" dirty="0" err="1"/>
              <a:t>ish</a:t>
            </a:r>
            <a:r>
              <a:rPr lang="en-US" baseline="0" dirty="0"/>
              <a:t> workflow for NGS, began in the past 8 or so years.</a:t>
            </a:r>
          </a:p>
          <a:p>
            <a:endParaRPr lang="en-US" baseline="0" dirty="0"/>
          </a:p>
          <a:p>
            <a:r>
              <a:rPr lang="en-US" baseline="0" dirty="0"/>
              <a:t>So all NGS Products &amp; Services go thru this process as they are created, tested internally, open for testing by you our constituents, and then rolled out as final products.</a:t>
            </a:r>
          </a:p>
          <a:p>
            <a:r>
              <a:rPr lang="en-US" b="1" dirty="0"/>
              <a:t>CLICK</a:t>
            </a:r>
          </a:p>
          <a:p>
            <a:r>
              <a:rPr lang="en-US" dirty="0"/>
              <a:t>There’s three</a:t>
            </a:r>
            <a:r>
              <a:rPr lang="en-US" baseline="0" dirty="0"/>
              <a:t> environments that products will exist in, listed here in the order they occur</a:t>
            </a:r>
          </a:p>
          <a:p>
            <a:endParaRPr lang="en-US" baseline="0" dirty="0"/>
          </a:p>
          <a:p>
            <a:r>
              <a:rPr lang="en-US" baseline="0" dirty="0"/>
              <a:t>First, a tool will be created on the “DEV” servers for internal NGS-only development, testing, and otherwise “working the bugs out”</a:t>
            </a:r>
          </a:p>
          <a:p>
            <a:r>
              <a:rPr lang="en-US" baseline="0" dirty="0">
                <a:sym typeface="Wingdings" panose="05000000000000000000" pitchFamily="2" charset="2"/>
              </a:rPr>
              <a:t>this is the same phase as when you hear a software company or video game maker talk about their </a:t>
            </a:r>
            <a:r>
              <a:rPr lang="en-US" i="1" baseline="0" dirty="0">
                <a:sym typeface="Wingdings" panose="05000000000000000000" pitchFamily="2" charset="2"/>
              </a:rPr>
              <a:t>alpha products</a:t>
            </a:r>
            <a:endParaRPr lang="en-US" i="0" baseline="0" dirty="0"/>
          </a:p>
          <a:p>
            <a:endParaRPr lang="en-US" baseline="0" dirty="0"/>
          </a:p>
          <a:p>
            <a:r>
              <a:rPr lang="en-US" b="1" dirty="0"/>
              <a:t>CLICK</a:t>
            </a:r>
            <a:endParaRPr lang="en-US" baseline="0" dirty="0"/>
          </a:p>
          <a:p>
            <a:r>
              <a:rPr lang="en-US" baseline="0" dirty="0"/>
              <a:t>Next, after some level of confidence in the product is gained, it will be migrated to the Beta servers, thereby open to the public for their own testing</a:t>
            </a:r>
          </a:p>
          <a:p>
            <a:r>
              <a:rPr lang="en-US" baseline="0" dirty="0">
                <a:sym typeface="Wingdings" panose="05000000000000000000" pitchFamily="2" charset="2"/>
              </a:rPr>
              <a:t>it’s important to note that when a product is available via our Beta page, when you use it you are indeed now a “beta tester”</a:t>
            </a:r>
          </a:p>
          <a:p>
            <a:pPr marL="171450" indent="-171450">
              <a:buFont typeface="Wingdings" panose="05000000000000000000" pitchFamily="2" charset="2"/>
              <a:buChar char="à"/>
            </a:pPr>
            <a:r>
              <a:rPr lang="en-US" baseline="0" dirty="0">
                <a:sym typeface="Wingdings" panose="05000000000000000000" pitchFamily="2" charset="2"/>
              </a:rPr>
              <a:t>key features will have already been tested in the Development environment, but it is still a beta, so as a beta tester please let us know if you have issues/complications/struggles or the like</a:t>
            </a:r>
          </a:p>
          <a:p>
            <a:pPr marL="171450" indent="-171450">
              <a:buFont typeface="Wingdings" panose="05000000000000000000" pitchFamily="2" charset="2"/>
              <a:buChar char="à"/>
            </a:pPr>
            <a:endParaRPr lang="en-US" baseline="0" dirty="0">
              <a:sym typeface="Wingdings" panose="05000000000000000000" pitchFamily="2" charset="2"/>
            </a:endParaRPr>
          </a:p>
          <a:p>
            <a:pPr marL="0" indent="0">
              <a:buFont typeface="Wingdings" panose="05000000000000000000" pitchFamily="2" charset="2"/>
              <a:buNone/>
            </a:pPr>
            <a:r>
              <a:rPr lang="en-US" b="1" dirty="0"/>
              <a:t>CLICK</a:t>
            </a:r>
            <a:endParaRPr lang="en-US" baseline="0" dirty="0">
              <a:sym typeface="Wingdings" panose="05000000000000000000" pitchFamily="2" charset="2"/>
            </a:endParaRPr>
          </a:p>
          <a:p>
            <a:pPr marL="0" indent="0">
              <a:buFont typeface="Wingdings" panose="05000000000000000000" pitchFamily="2" charset="2"/>
              <a:buNone/>
            </a:pPr>
            <a:r>
              <a:rPr lang="en-US" baseline="0" dirty="0">
                <a:sym typeface="Wingdings" panose="05000000000000000000" pitchFamily="2" charset="2"/>
              </a:rPr>
              <a:t>At some point, when all I’s are dotted and T’s crossed, the thing will be moved to the Production environment.</a:t>
            </a:r>
          </a:p>
          <a:p>
            <a:pPr marL="0" indent="0">
              <a:buFont typeface="Wingdings" panose="05000000000000000000" pitchFamily="2" charset="2"/>
              <a:buNone/>
            </a:pPr>
            <a:r>
              <a:rPr lang="en-US" baseline="0" dirty="0">
                <a:sym typeface="Wingdings" panose="05000000000000000000" pitchFamily="2" charset="2"/>
              </a:rPr>
              <a:t> by then, the tool is integrated into others, has been vetted with 2 testing phases and functions as expected, but may still continue to receive version updates by repeating this process</a:t>
            </a:r>
            <a:endParaRPr lang="en-US" dirty="0"/>
          </a:p>
        </p:txBody>
      </p:sp>
      <p:sp>
        <p:nvSpPr>
          <p:cNvPr id="4" name="Slide Number Placeholder 3"/>
          <p:cNvSpPr>
            <a:spLocks noGrp="1"/>
          </p:cNvSpPr>
          <p:nvPr>
            <p:ph type="sldNum" sz="quarter" idx="10"/>
          </p:nvPr>
        </p:nvSpPr>
        <p:spPr/>
        <p:txBody>
          <a:bodyPr/>
          <a:lstStyle/>
          <a:p>
            <a:fld id="{63F8C030-6EFD-4E8C-8A9A-285A35F1235A}" type="slidenum">
              <a:rPr lang="en-US" smtClean="0"/>
              <a:t>44</a:t>
            </a:fld>
            <a:endParaRPr lang="en-US"/>
          </a:p>
        </p:txBody>
      </p:sp>
    </p:spTree>
    <p:extLst>
      <p:ext uri="{BB962C8B-B14F-4D97-AF65-F5344CB8AC3E}">
        <p14:creationId xmlns:p14="http://schemas.microsoft.com/office/powerpoint/2010/main" val="1023386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100" dirty="0"/>
              <a:t>Listed in decreasing order of </a:t>
            </a:r>
            <a:r>
              <a:rPr lang="en-US" sz="1100" u="sng" dirty="0"/>
              <a:t>Accuracy</a:t>
            </a:r>
            <a:r>
              <a:rPr lang="en-US" sz="1100" dirty="0"/>
              <a:t>, </a:t>
            </a:r>
            <a:r>
              <a:rPr lang="en-US" sz="1100" u="sng" dirty="0"/>
              <a:t>Cost</a:t>
            </a:r>
            <a:r>
              <a:rPr lang="en-US" sz="1100" dirty="0"/>
              <a:t>, and </a:t>
            </a:r>
            <a:r>
              <a:rPr lang="en-US" sz="1100" u="sng" dirty="0"/>
              <a:t>Complexity</a:t>
            </a:r>
            <a:r>
              <a:rPr lang="en-US" sz="1100" u="none" dirty="0"/>
              <a:t>,</a:t>
            </a:r>
            <a:r>
              <a:rPr lang="en-US" sz="1100" u="none" baseline="0" dirty="0"/>
              <a:t> the </a:t>
            </a:r>
            <a:r>
              <a:rPr lang="en-US" sz="1200" b="0" i="0" u="none" strike="noStrike" cap="none" baseline="0" dirty="0">
                <a:solidFill>
                  <a:schemeClr val="dk1"/>
                </a:solidFill>
                <a:latin typeface="Calibri"/>
                <a:ea typeface="Calibri"/>
                <a:cs typeface="Calibri"/>
                <a:sym typeface="Calibri"/>
              </a:rPr>
              <a:t>ways for users of the NSRS to determine coordinates after modernization: </a:t>
            </a:r>
            <a:endParaRPr sz="1100" u="none" dirty="0">
              <a:solidFill>
                <a:srgbClr val="000000"/>
              </a:solidFill>
            </a:endParaRPr>
          </a:p>
          <a:p>
            <a:pPr marL="457200" lvl="0" indent="-317500" algn="l" rtl="0">
              <a:spcBef>
                <a:spcPts val="0"/>
              </a:spcBef>
              <a:spcAft>
                <a:spcPts val="0"/>
              </a:spcAft>
              <a:buClr>
                <a:schemeClr val="dk1"/>
              </a:buClr>
              <a:buSzPts val="1400"/>
              <a:buFont typeface="Arial"/>
              <a:buAutoNum type="arabicPeriod"/>
            </a:pPr>
            <a:r>
              <a:rPr lang="en-US" sz="1100" b="1" dirty="0"/>
              <a:t>Resurvey</a:t>
            </a:r>
            <a:r>
              <a:rPr lang="en-US" sz="1100" dirty="0"/>
              <a:t>: Return to the field and collect new observations, relying on geodetic control that has coordinates in the new datum. Useful for municipalities looking to migrate a local datum into the NSRS or for ongoing project control in areas experiencing lots of vertical motion</a:t>
            </a:r>
            <a:endParaRPr sz="1100" dirty="0"/>
          </a:p>
          <a:p>
            <a:pPr marL="457200" lvl="0" indent="-317500" algn="l" rtl="0">
              <a:spcBef>
                <a:spcPts val="0"/>
              </a:spcBef>
              <a:spcAft>
                <a:spcPts val="0"/>
              </a:spcAft>
              <a:buClr>
                <a:schemeClr val="dk1"/>
              </a:buClr>
              <a:buSzPts val="1400"/>
              <a:buFont typeface="Arial"/>
              <a:buAutoNum type="arabicPeriod"/>
            </a:pPr>
            <a:r>
              <a:rPr lang="en-US" sz="1100" b="1" dirty="0"/>
              <a:t>Readjust</a:t>
            </a:r>
            <a:r>
              <a:rPr lang="en-US" sz="1100" dirty="0"/>
              <a:t>: Using existing observations, re-compute new coordinates based on geodetic control that has been defined in the new datum. Most appropriate for updating existing project control in stable regions</a:t>
            </a:r>
            <a:endParaRPr sz="1100" dirty="0"/>
          </a:p>
          <a:p>
            <a:pPr marL="457200" lvl="0" indent="-317500" algn="l" rtl="0">
              <a:spcBef>
                <a:spcPts val="0"/>
              </a:spcBef>
              <a:spcAft>
                <a:spcPts val="0"/>
              </a:spcAft>
              <a:buClr>
                <a:schemeClr val="dk1"/>
              </a:buClr>
              <a:buSzPts val="1400"/>
              <a:buFont typeface="Arial"/>
              <a:buAutoNum type="arabicPeriod"/>
            </a:pPr>
            <a:r>
              <a:rPr lang="en-US" sz="1100" b="1" dirty="0"/>
              <a:t>Transform</a:t>
            </a:r>
            <a:r>
              <a:rPr lang="en-US" sz="1100" dirty="0"/>
              <a:t>: Take finished products that have coordinates in the old datum and use transformation software to estimate coordinates in the new datum. Best for updates to legacy mapping data. </a:t>
            </a:r>
          </a:p>
          <a:p>
            <a:pPr marL="457200" lvl="0" indent="-317500" algn="l" rtl="0">
              <a:spcBef>
                <a:spcPts val="0"/>
              </a:spcBef>
              <a:spcAft>
                <a:spcPts val="0"/>
              </a:spcAft>
              <a:buClr>
                <a:schemeClr val="dk1"/>
              </a:buClr>
              <a:buSzPts val="1400"/>
              <a:buFont typeface="Arial"/>
              <a:buAutoNum type="arabicPeriod"/>
            </a:pPr>
            <a:endParaRPr lang="en-US" sz="1100" dirty="0"/>
          </a:p>
          <a:p>
            <a:pPr marL="0" lvl="0" indent="0" algn="l" rtl="0">
              <a:spcBef>
                <a:spcPts val="0"/>
              </a:spcBef>
              <a:spcAft>
                <a:spcPts val="0"/>
              </a:spcAft>
              <a:buNone/>
            </a:pPr>
            <a:r>
              <a:rPr lang="en-US" sz="1100" dirty="0"/>
              <a:t>Transition will be unlike past transition from </a:t>
            </a:r>
            <a:r>
              <a:rPr lang="en-US" sz="1100" b="0" i="0" u="none" strike="noStrike" dirty="0">
                <a:solidFill>
                  <a:schemeClr val="dk1"/>
                </a:solidFill>
                <a:latin typeface="Calibri"/>
                <a:ea typeface="Calibri"/>
                <a:cs typeface="Calibri"/>
                <a:sym typeface="Calibri"/>
              </a:rPr>
              <a:t>NAD 27 and NGVD 29 to</a:t>
            </a:r>
            <a:r>
              <a:rPr lang="en-US" sz="1100" b="0" i="0" u="none" strike="noStrike" baseline="0" dirty="0">
                <a:solidFill>
                  <a:schemeClr val="dk1"/>
                </a:solidFill>
                <a:latin typeface="Calibri"/>
                <a:ea typeface="Calibri"/>
                <a:cs typeface="Calibri"/>
                <a:sym typeface="Calibri"/>
              </a:rPr>
              <a:t> </a:t>
            </a:r>
            <a:r>
              <a:rPr lang="en-US" sz="1100" b="0" i="0" u="none" strike="noStrike" dirty="0">
                <a:solidFill>
                  <a:schemeClr val="dk1"/>
                </a:solidFill>
                <a:latin typeface="Calibri"/>
                <a:ea typeface="Calibri"/>
                <a:cs typeface="Calibri"/>
                <a:sym typeface="Calibri"/>
              </a:rPr>
              <a:t>NAD 83 and NAVD 88:</a:t>
            </a:r>
            <a:endParaRPr lang="en-US" sz="1100" dirty="0"/>
          </a:p>
          <a:p>
            <a:pPr marL="171450" lvl="0" indent="-171450" algn="l" rtl="0">
              <a:spcBef>
                <a:spcPts val="0"/>
              </a:spcBef>
              <a:spcAft>
                <a:spcPts val="0"/>
              </a:spcAft>
              <a:buClr>
                <a:schemeClr val="dk1"/>
              </a:buClr>
              <a:buSzPts val="1200"/>
              <a:buFont typeface="Arial"/>
              <a:buChar char="•"/>
            </a:pPr>
            <a:r>
              <a:rPr lang="en-US" sz="1100" b="0" i="0" u="none" strike="noStrike" dirty="0">
                <a:solidFill>
                  <a:schemeClr val="dk1"/>
                </a:solidFill>
                <a:latin typeface="Calibri"/>
                <a:ea typeface="Calibri"/>
                <a:cs typeface="Calibri"/>
                <a:sym typeface="Calibri"/>
              </a:rPr>
              <a:t>Transformation tools will not trail release of Modernized NSRS</a:t>
            </a:r>
            <a:endParaRPr lang="en-US" sz="1100" dirty="0"/>
          </a:p>
          <a:p>
            <a:pPr marL="171450" lvl="0" indent="-171450" algn="l" rtl="0">
              <a:spcBef>
                <a:spcPts val="0"/>
              </a:spcBef>
              <a:spcAft>
                <a:spcPts val="0"/>
              </a:spcAft>
              <a:buClr>
                <a:schemeClr val="dk1"/>
              </a:buClr>
              <a:buSzPts val="1200"/>
              <a:buFont typeface="Arial"/>
              <a:buChar char="•"/>
            </a:pPr>
            <a:r>
              <a:rPr lang="en-US" sz="1100" b="0" i="0" u="none" strike="noStrike" dirty="0">
                <a:solidFill>
                  <a:schemeClr val="dk1"/>
                </a:solidFill>
                <a:latin typeface="Calibri"/>
                <a:ea typeface="Calibri"/>
                <a:cs typeface="Calibri"/>
                <a:sym typeface="Calibri"/>
              </a:rPr>
              <a:t>Resurveying/readjust still advised over transformations for most accuracy; tools to do this as well (e.g. better OPUS)</a:t>
            </a:r>
            <a:endParaRPr lang="en-US" sz="1100" dirty="0"/>
          </a:p>
          <a:p>
            <a:pPr marL="171450" lvl="0" indent="-171450" algn="l" rtl="0">
              <a:spcBef>
                <a:spcPts val="0"/>
              </a:spcBef>
              <a:spcAft>
                <a:spcPts val="0"/>
              </a:spcAft>
              <a:buClr>
                <a:schemeClr val="dk1"/>
              </a:buClr>
              <a:buSzPts val="1200"/>
              <a:buFont typeface="Arial"/>
              <a:buChar char="•"/>
            </a:pPr>
            <a:r>
              <a:rPr lang="en-US" sz="1100" b="0" i="0" u="none" strike="noStrike" dirty="0">
                <a:solidFill>
                  <a:schemeClr val="dk1"/>
                </a:solidFill>
                <a:latin typeface="Calibri"/>
                <a:ea typeface="Calibri"/>
                <a:cs typeface="Calibri"/>
                <a:sym typeface="Calibri"/>
              </a:rPr>
              <a:t>Digital data migration is far easier than the analog migrations of the past</a:t>
            </a:r>
          </a:p>
          <a:p>
            <a:pPr marL="457200" lvl="0" indent="-317500" algn="l" rtl="0">
              <a:spcBef>
                <a:spcPts val="0"/>
              </a:spcBef>
              <a:spcAft>
                <a:spcPts val="0"/>
              </a:spcAft>
              <a:buClr>
                <a:schemeClr val="dk1"/>
              </a:buClr>
              <a:buSzPts val="1400"/>
              <a:buFont typeface="Arial"/>
              <a:buAutoNum type="arabicPeriod"/>
            </a:pPr>
            <a:endParaRPr lang="en-US" sz="1100" dirty="0"/>
          </a:p>
        </p:txBody>
      </p:sp>
      <p:sp>
        <p:nvSpPr>
          <p:cNvPr id="195" name="Google Shape;19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92271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pPr marL="0" indent="0">
              <a:buNone/>
            </a:pPr>
            <a:r>
              <a:rPr lang="en-US" dirty="0"/>
              <a:t>This photo is a little out of date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a:t>
            </a:fld>
            <a:endParaRPr lang="en-US"/>
          </a:p>
        </p:txBody>
      </p:sp>
    </p:spTree>
    <p:extLst>
      <p:ext uri="{BB962C8B-B14F-4D97-AF65-F5344CB8AC3E}">
        <p14:creationId xmlns:p14="http://schemas.microsoft.com/office/powerpoint/2010/main" val="2553454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CLICKS slowly</a:t>
            </a:r>
          </a:p>
          <a:p>
            <a:r>
              <a:rPr lang="en-US" dirty="0"/>
              <a:t>RED are “transformations”.  Black are “conversions”.  ALL are inside of NCAT.</a:t>
            </a:r>
          </a:p>
          <a:p>
            <a:r>
              <a:rPr lang="en-US" dirty="0"/>
              <a:t>2 CLICKS slowly</a:t>
            </a:r>
          </a:p>
          <a:p>
            <a:r>
              <a:rPr lang="en-US" dirty="0"/>
              <a:t>When it is released, NATRF2022 will be added to NCAT.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B61E35-BFDD-405B-89B5-EDCF0FB433D1}" type="slidenum">
              <a:rPr kumimoji="0" lang="en-US" altLang="en-US" sz="1200" b="0" i="0" u="none" strike="noStrike" kern="1200" cap="none" spc="0" normalizeH="0" baseline="0" noProof="0" smtClean="0">
                <a:ln>
                  <a:noFill/>
                </a:ln>
                <a:solidFill>
                  <a:prstClr val="black"/>
                </a:solidFill>
                <a:effectLst/>
                <a:uLnTx/>
                <a:uFillTx/>
                <a:latin typeface="Gill Sans MT" pitchFamily="34"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prstClr val="black"/>
              </a:solidFill>
              <a:effectLst/>
              <a:uLnTx/>
              <a:uFillTx/>
              <a:latin typeface="Gill Sans MT"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871337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 4.0, our recent improvement allows users to submit campaign-style GPS surveys for inclusion into the NGS Integrated Database</a:t>
            </a:r>
          </a:p>
          <a:p>
            <a:r>
              <a:rPr lang="en-US" dirty="0">
                <a:sym typeface="Wingdings" panose="05000000000000000000" pitchFamily="2" charset="2"/>
              </a:rPr>
              <a:t>if you haven’t heard the phrase IDB before, that’s the database that holds the coordinates</a:t>
            </a:r>
            <a:r>
              <a:rPr lang="en-US" baseline="0" dirty="0">
                <a:sym typeface="Wingdings" panose="05000000000000000000" pitchFamily="2" charset="2"/>
              </a:rPr>
              <a:t> that you get on a Datasheet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ym typeface="Wingdings" panose="05000000000000000000" pitchFamily="2" charset="2"/>
              </a:rPr>
              <a:t>So with version 4.0 you can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Upload GPS data to OPUS-S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Upload mark descriptions and photos … I do want to point out that descriptions and photos must be created/formatted with another tool we provide called </a:t>
            </a:r>
            <a:r>
              <a:rPr lang="en-US" baseline="0" dirty="0" err="1">
                <a:sym typeface="Wingdings" panose="05000000000000000000" pitchFamily="2" charset="2"/>
              </a:rPr>
              <a:t>WinDesc</a:t>
            </a:r>
            <a:endParaRPr lang="en-US"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Process simultaneous/overlapping sessions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Run least squares adjustment on the resulting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sym typeface="Wingdings" panose="05000000000000000000" pitchFamily="2" charset="2"/>
              </a:rPr>
              <a:t>CLICK</a:t>
            </a:r>
          </a:p>
          <a:p>
            <a:r>
              <a:rPr lang="en-US" baseline="0" dirty="0">
                <a:sym typeface="Wingdings" panose="05000000000000000000" pitchFamily="2" charset="2"/>
              </a:rPr>
              <a:t>Then when you’re ready to submit just click the “Submit” button to send to us!</a:t>
            </a:r>
          </a:p>
          <a:p>
            <a:endParaRPr lang="en-US" baseline="0" dirty="0">
              <a:sym typeface="Wingdings" panose="05000000000000000000" pitchFamily="2" charset="2"/>
            </a:endParaRPr>
          </a:p>
          <a:p>
            <a:r>
              <a:rPr lang="en-US" b="1" baseline="0" dirty="0">
                <a:sym typeface="Wingdings" panose="05000000000000000000" pitchFamily="2" charset="2"/>
              </a:rPr>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For full details see our Webinar Series, recorded on 11 February 2021</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F8C030-6EFD-4E8C-8A9A-285A35F123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386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VRS</a:t>
            </a:r>
          </a:p>
          <a:p>
            <a:r>
              <a:rPr lang="en-US" altLang="en-US"/>
              <a:t>1.) Rover sends approx. position to RTN control center</a:t>
            </a:r>
          </a:p>
          <a:p>
            <a:r>
              <a:rPr lang="en-US" altLang="en-US"/>
              <a:t>2.) Control center assigns this position as the location of an imaginary base station and interpolates corrections at this virtual location</a:t>
            </a:r>
          </a:p>
          <a:p>
            <a:r>
              <a:rPr lang="en-US" altLang="en-US"/>
              <a:t>3.) These interpolated corrections are used to generate corrected pseudo-observables that are “transmitted” from the virtual base to the rover to be processed using conventional single-base RTK algorithms to solve for precise geodetic coordinates at the rover (Wang et al. 2010) </a:t>
            </a:r>
          </a:p>
          <a:p>
            <a:r>
              <a:rPr lang="en-US" altLang="en-US" b="1"/>
              <a:t>MAC</a:t>
            </a:r>
          </a:p>
          <a:p>
            <a:r>
              <a:rPr lang="en-US" altLang="en-US"/>
              <a:t>1.) The rover transmits an uncorrected point position to the central server, and then the server searches and selects a “cell” of reference stations for generating corrections </a:t>
            </a:r>
          </a:p>
          <a:p>
            <a:r>
              <a:rPr lang="en-US" altLang="en-US"/>
              <a:t>2.) The phase ranges from all selected stations are reduced to a common ambiguity level, and dispersive and nondispersive errors for each frequency and satellite-receiver pair are computed relative to the master station</a:t>
            </a:r>
          </a:p>
          <a:p>
            <a:r>
              <a:rPr lang="en-US" altLang="en-US"/>
              <a:t>3.) The residual corrections between the auxiliary stations and the master station, as well as the full corrections and published coordinates at the master station are transmitted to the rover. The rover then interpolates the received corrections and network information to derive its precise position (Janssen 2009). </a:t>
            </a:r>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06EBC0-AC88-4657-9E88-6E14CCED7D94}" type="slidenum">
              <a:rPr lang="en-US" altLang="en-US" smtClean="0">
                <a:latin typeface="Calibri" panose="020F0502020204030204" pitchFamily="34" charset="0"/>
                <a:ea typeface="MS PGothic" panose="020B0600070205080204" pitchFamily="34" charset="-128"/>
              </a:rPr>
              <a:pPr/>
              <a:t>54</a:t>
            </a:fld>
            <a:endParaRPr lang="en-US" altLang="en-US">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1250339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EC7C2-2797-4141-BEE3-A4E0AD397BA7}" type="slidenum">
              <a:rPr lang="en-US" smtClean="0"/>
              <a:t>57</a:t>
            </a:fld>
            <a:endParaRPr lang="en-US"/>
          </a:p>
        </p:txBody>
      </p:sp>
    </p:spTree>
    <p:extLst>
      <p:ext uri="{BB962C8B-B14F-4D97-AF65-F5344CB8AC3E}">
        <p14:creationId xmlns:p14="http://schemas.microsoft.com/office/powerpoint/2010/main" val="6037914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information here </a:t>
            </a:r>
            <a:r>
              <a:rPr lang="en-US" i="1" dirty="0"/>
              <a:t>can only reflect what we know</a:t>
            </a:r>
            <a:r>
              <a:rPr lang="en-US" dirty="0"/>
              <a:t>.  If you are a developer working on incorporating GVX into your software… reach out to us!  We would be happy to assist you, just as we have assisted some of our other commercial partners named here.</a:t>
            </a:r>
          </a:p>
          <a:p>
            <a:endParaRPr lang="en-US" dirty="0"/>
          </a:p>
          <a:p>
            <a:r>
              <a:rPr lang="en-US" dirty="0"/>
              <a:t>-What would make us happiest is if the list got so long we couldn’t fit in on this slide.</a:t>
            </a:r>
          </a:p>
          <a:p>
            <a:endParaRPr lang="en-US" dirty="0"/>
          </a:p>
          <a:p>
            <a:r>
              <a:rPr lang="en-US" dirty="0"/>
              <a:t>-Oh, and hey, you customers out there… express your desire for GVX to your suppliers/dealers or Support team</a:t>
            </a:r>
          </a:p>
        </p:txBody>
      </p:sp>
      <p:sp>
        <p:nvSpPr>
          <p:cNvPr id="4" name="Slide Number Placeholder 3"/>
          <p:cNvSpPr>
            <a:spLocks noGrp="1"/>
          </p:cNvSpPr>
          <p:nvPr>
            <p:ph type="sldNum" sz="quarter" idx="5"/>
          </p:nvPr>
        </p:nvSpPr>
        <p:spPr/>
        <p:txBody>
          <a:bodyPr/>
          <a:lstStyle/>
          <a:p>
            <a:fld id="{123EC7C2-2797-4141-BEE3-A4E0AD397BA7}" type="slidenum">
              <a:rPr lang="en-US" smtClean="0"/>
              <a:t>58</a:t>
            </a:fld>
            <a:endParaRPr lang="en-US"/>
          </a:p>
        </p:txBody>
      </p:sp>
    </p:spTree>
    <p:extLst>
      <p:ext uri="{BB962C8B-B14F-4D97-AF65-F5344CB8AC3E}">
        <p14:creationId xmlns:p14="http://schemas.microsoft.com/office/powerpoint/2010/main" val="1644337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DE9524, a mark near Springfield</a:t>
            </a:r>
          </a:p>
        </p:txBody>
      </p:sp>
      <p:sp>
        <p:nvSpPr>
          <p:cNvPr id="4" name="Slide Number Placeholder 3"/>
          <p:cNvSpPr>
            <a:spLocks noGrp="1"/>
          </p:cNvSpPr>
          <p:nvPr>
            <p:ph type="sldNum" sz="quarter" idx="5"/>
          </p:nvPr>
        </p:nvSpPr>
        <p:spPr/>
        <p:txBody>
          <a:bodyPr/>
          <a:lstStyle/>
          <a:p>
            <a:fld id="{C1509EB3-BC24-4466-81E7-26F4DEB0FFCC}" type="slidenum">
              <a:rPr lang="en-US" smtClean="0"/>
              <a:t>66</a:t>
            </a:fld>
            <a:endParaRPr lang="en-US"/>
          </a:p>
        </p:txBody>
      </p:sp>
    </p:spTree>
    <p:extLst>
      <p:ext uri="{BB962C8B-B14F-4D97-AF65-F5344CB8AC3E}">
        <p14:creationId xmlns:p14="http://schemas.microsoft.com/office/powerpoint/2010/main" val="282095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NGS’ GPSonBM program is now requesting data to build the models that NCAT and </a:t>
            </a:r>
            <a:r>
              <a:rPr lang="en-US" sz="1200" dirty="0" err="1"/>
              <a:t>VDatum</a:t>
            </a:r>
            <a:r>
              <a:rPr lang="en-US" sz="1200" dirty="0"/>
              <a:t> will use to transform geospatial data from existing datums to the Modernized National Spatial Reference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These are the benefits that we derive that other countries could derive as well.</a:t>
            </a:r>
            <a:r>
              <a:rPr lang="en-US" sz="1200" baseline="0" dirty="0"/>
              <a:t> The processes, tools, workflow, and technical specifications that we have developed can be applied in other places. We are keeping in house the definition of the NSRS, outsourcing the observations to realize the frames</a:t>
            </a:r>
            <a:endParaRPr lang="en-US" sz="1200" dirty="0"/>
          </a:p>
          <a:p>
            <a:endParaRPr lang="en-US" dirty="0"/>
          </a:p>
          <a:p>
            <a:r>
              <a:rPr lang="en-US" dirty="0"/>
              <a:t>Went back to marks that were set before that are no longer accessible or </a:t>
            </a:r>
            <a:r>
              <a:rPr lang="en-US" dirty="0" err="1"/>
              <a:t>gpsable</a:t>
            </a:r>
            <a:r>
              <a:rPr lang="en-US" dirty="0"/>
              <a:t> – so this provides ongoing maintenance. Marks were set open fields and now are developments – road widening (Chicago grew)  </a:t>
            </a:r>
          </a:p>
          <a:p>
            <a:r>
              <a:rPr lang="en-US" dirty="0"/>
              <a:t>revisit Geodetic infrastructure regularly for maintenance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8980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137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04e99cd280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104e99cd280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g104e99cd280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844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5</a:t>
            </a:fld>
            <a:endParaRPr lang="en-US" altLang="en-US">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None/>
            </a:pPr>
            <a:r>
              <a:rPr lang="en-US" dirty="0"/>
              <a:t>First of all, what is the NSRS? </a:t>
            </a:r>
          </a:p>
        </p:txBody>
      </p:sp>
    </p:spTree>
    <p:extLst>
      <p:ext uri="{BB962C8B-B14F-4D97-AF65-F5344CB8AC3E}">
        <p14:creationId xmlns:p14="http://schemas.microsoft.com/office/powerpoint/2010/main" val="599755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2D321F-7371-437A-A704-46B8E5B1D4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551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Monthly webinar series</a:t>
            </a:r>
          </a:p>
          <a:p>
            <a:pPr lvl="1"/>
            <a:r>
              <a:rPr lang="en-US" dirty="0">
                <a:latin typeface="Arial" panose="020B0604020202020204" pitchFamily="34" charset="0"/>
                <a:cs typeface="Arial" panose="020B0604020202020204" pitchFamily="34" charset="0"/>
              </a:rPr>
              <a:t>All webinars are recorded and available online</a:t>
            </a:r>
          </a:p>
          <a:p>
            <a:r>
              <a:rPr lang="en-US" dirty="0">
                <a:latin typeface="Arial" panose="020B0604020202020204" pitchFamily="34" charset="0"/>
                <a:cs typeface="Arial" panose="020B0604020202020204" pitchFamily="34" charset="0"/>
              </a:rPr>
              <a:t>Online lessons</a:t>
            </a:r>
          </a:p>
          <a:p>
            <a:r>
              <a:rPr lang="en-US" dirty="0">
                <a:latin typeface="Arial" panose="020B0604020202020204" pitchFamily="34" charset="0"/>
                <a:cs typeface="Arial" panose="020B0604020202020204" pitchFamily="34" charset="0"/>
              </a:rPr>
              <a:t>Video library</a:t>
            </a:r>
          </a:p>
          <a:p>
            <a:r>
              <a:rPr lang="en-US" dirty="0">
                <a:latin typeface="Arial" panose="020B0604020202020204" pitchFamily="34" charset="0"/>
                <a:cs typeface="Arial" panose="020B0604020202020204" pitchFamily="34" charset="0"/>
              </a:rPr>
              <a:t>Publication library</a:t>
            </a:r>
          </a:p>
          <a:p>
            <a:r>
              <a:rPr lang="en-US" dirty="0">
                <a:latin typeface="Arial" panose="020B0604020202020204" pitchFamily="34" charset="0"/>
                <a:cs typeface="Arial" panose="020B0604020202020204" pitchFamily="34" charset="0"/>
              </a:rPr>
              <a:t>NSRS Modernization News</a:t>
            </a:r>
          </a:p>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82</a:t>
            </a:fld>
            <a:endParaRPr lang="en-US"/>
          </a:p>
        </p:txBody>
      </p:sp>
    </p:spTree>
    <p:extLst>
      <p:ext uri="{BB962C8B-B14F-4D97-AF65-F5344CB8AC3E}">
        <p14:creationId xmlns:p14="http://schemas.microsoft.com/office/powerpoint/2010/main" val="7708512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85</a:t>
            </a:fld>
            <a:endParaRPr lang="en-US"/>
          </a:p>
        </p:txBody>
      </p:sp>
    </p:spTree>
    <p:extLst>
      <p:ext uri="{BB962C8B-B14F-4D97-AF65-F5344CB8AC3E}">
        <p14:creationId xmlns:p14="http://schemas.microsoft.com/office/powerpoint/2010/main" val="12478013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information in this presentation is in the NGS Blueprint Part 3</a:t>
            </a:r>
          </a:p>
          <a:p>
            <a:r>
              <a:rPr lang="en-US" dirty="0"/>
              <a:t>Was updated in 2021</a:t>
            </a:r>
          </a:p>
          <a:p>
            <a:r>
              <a:rPr lang="en-US" dirty="0"/>
              <a:t>Definitions come directly out of it</a:t>
            </a:r>
          </a:p>
        </p:txBody>
      </p:sp>
      <p:sp>
        <p:nvSpPr>
          <p:cNvPr id="4" name="Slide Number Placeholder 3"/>
          <p:cNvSpPr>
            <a:spLocks noGrp="1"/>
          </p:cNvSpPr>
          <p:nvPr>
            <p:ph type="sldNum" sz="quarter" idx="5"/>
          </p:nvPr>
        </p:nvSpPr>
        <p:spPr/>
        <p:txBody>
          <a:bodyPr/>
          <a:lstStyle/>
          <a:p>
            <a:fld id="{C1509EB3-BC24-4466-81E7-26F4DEB0FFCC}" type="slidenum">
              <a:rPr lang="en-US" smtClean="0"/>
              <a:t>89</a:t>
            </a:fld>
            <a:endParaRPr lang="en-US"/>
          </a:p>
        </p:txBody>
      </p:sp>
    </p:spTree>
    <p:extLst>
      <p:ext uri="{BB962C8B-B14F-4D97-AF65-F5344CB8AC3E}">
        <p14:creationId xmlns:p14="http://schemas.microsoft.com/office/powerpoint/2010/main" val="2486743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coordinate types apply to both geopotential coordinates and geometric coordinates.</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90</a:t>
            </a:fld>
            <a:endParaRPr lang="en-US" altLang="en-US" dirty="0"/>
          </a:p>
        </p:txBody>
      </p:sp>
    </p:spTree>
    <p:extLst>
      <p:ext uri="{BB962C8B-B14F-4D97-AF65-F5344CB8AC3E}">
        <p14:creationId xmlns:p14="http://schemas.microsoft.com/office/powerpoint/2010/main" val="1400563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94</a:t>
            </a:fld>
            <a:endParaRPr lang="en-US"/>
          </a:p>
        </p:txBody>
      </p:sp>
    </p:spTree>
    <p:extLst>
      <p:ext uri="{BB962C8B-B14F-4D97-AF65-F5344CB8AC3E}">
        <p14:creationId xmlns:p14="http://schemas.microsoft.com/office/powerpoint/2010/main" val="2914080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coordinates directly reported to NGS without the data necessary for us to replicate or evaluate them.</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95</a:t>
            </a:fld>
            <a:endParaRPr lang="en-US" altLang="en-US" dirty="0"/>
          </a:p>
        </p:txBody>
      </p:sp>
    </p:spTree>
    <p:extLst>
      <p:ext uri="{BB962C8B-B14F-4D97-AF65-F5344CB8AC3E}">
        <p14:creationId xmlns:p14="http://schemas.microsoft.com/office/powerpoint/2010/main" val="2267157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96</a:t>
            </a:fld>
            <a:endParaRPr lang="en-US" altLang="en-US" dirty="0"/>
          </a:p>
        </p:txBody>
      </p:sp>
    </p:spTree>
    <p:extLst>
      <p:ext uri="{BB962C8B-B14F-4D97-AF65-F5344CB8AC3E}">
        <p14:creationId xmlns:p14="http://schemas.microsoft.com/office/powerpoint/2010/main" val="15962926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97</a:t>
            </a:fld>
            <a:endParaRPr lang="en-US" altLang="en-US" dirty="0"/>
          </a:p>
        </p:txBody>
      </p:sp>
    </p:spTree>
    <p:extLst>
      <p:ext uri="{BB962C8B-B14F-4D97-AF65-F5344CB8AC3E}">
        <p14:creationId xmlns:p14="http://schemas.microsoft.com/office/powerpoint/2010/main" val="29595598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98</a:t>
            </a:fld>
            <a:endParaRPr lang="en-US" altLang="en-US"/>
          </a:p>
        </p:txBody>
      </p:sp>
    </p:spTree>
    <p:extLst>
      <p:ext uri="{BB962C8B-B14F-4D97-AF65-F5344CB8AC3E}">
        <p14:creationId xmlns:p14="http://schemas.microsoft.com/office/powerpoint/2010/main" val="603436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Gill Sans MT" panose="020B0502020104020203" pitchFamily="34" charset="0"/>
                <a:ea typeface="MS PGothic" panose="020B0600070205080204" pitchFamily="34" charset="-128"/>
              </a:defRPr>
            </a:lvl1pPr>
            <a:lvl2pPr marL="742950" indent="-285750">
              <a:spcBef>
                <a:spcPct val="30000"/>
              </a:spcBef>
              <a:defRPr sz="1200">
                <a:solidFill>
                  <a:schemeClr val="tx1"/>
                </a:solidFill>
                <a:latin typeface="Gill Sans MT" panose="020B0502020104020203" pitchFamily="34" charset="0"/>
                <a:ea typeface="MS PGothic" panose="020B0600070205080204" pitchFamily="34" charset="-128"/>
              </a:defRPr>
            </a:lvl2pPr>
            <a:lvl3pPr marL="1143000" indent="-228600">
              <a:spcBef>
                <a:spcPct val="30000"/>
              </a:spcBef>
              <a:defRPr sz="1200">
                <a:solidFill>
                  <a:schemeClr val="tx1"/>
                </a:solidFill>
                <a:latin typeface="Gill Sans MT" panose="020B0502020104020203" pitchFamily="34" charset="0"/>
                <a:ea typeface="MS PGothic" panose="020B0600070205080204" pitchFamily="34" charset="-128"/>
              </a:defRPr>
            </a:lvl3pPr>
            <a:lvl4pPr marL="1600200" indent="-228600">
              <a:spcBef>
                <a:spcPct val="30000"/>
              </a:spcBef>
              <a:defRPr sz="1200">
                <a:solidFill>
                  <a:schemeClr val="tx1"/>
                </a:solidFill>
                <a:latin typeface="Gill Sans MT" panose="020B0502020104020203" pitchFamily="34" charset="0"/>
                <a:ea typeface="MS PGothic" panose="020B0600070205080204" pitchFamily="34" charset="-128"/>
              </a:defRPr>
            </a:lvl4pPr>
            <a:lvl5pPr marL="2057400" indent="-228600">
              <a:spcBef>
                <a:spcPct val="30000"/>
              </a:spcBef>
              <a:defRPr sz="12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Gill Sans MT" panose="020B0502020104020203" pitchFamily="34" charset="0"/>
                <a:ea typeface="MS PGothic" panose="020B0600070205080204" pitchFamily="34" charset="-128"/>
              </a:defRPr>
            </a:lvl9pPr>
          </a:lstStyle>
          <a:p>
            <a:pPr>
              <a:spcBef>
                <a:spcPct val="0"/>
              </a:spcBef>
            </a:pPr>
            <a:fld id="{97C9DD58-F2F8-4949-BBEA-4BF906F170B1}" type="slidenum">
              <a:rPr lang="en-US" altLang="en-US" smtClean="0">
                <a:solidFill>
                  <a:srgbClr val="000000"/>
                </a:solidFill>
                <a:latin typeface="Arial" panose="020B0604020202020204" pitchFamily="34" charset="0"/>
              </a:rPr>
              <a:pPr>
                <a:spcBef>
                  <a:spcPct val="0"/>
                </a:spcBef>
              </a:pPr>
              <a:t>6</a:t>
            </a:fld>
            <a:endParaRPr lang="en-US" altLang="en-US">
              <a:solidFill>
                <a:srgbClr val="000000"/>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384362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99</a:t>
            </a:fld>
            <a:endParaRPr lang="en-US" altLang="en-US"/>
          </a:p>
        </p:txBody>
      </p:sp>
    </p:spTree>
    <p:extLst>
      <p:ext uri="{BB962C8B-B14F-4D97-AF65-F5344CB8AC3E}">
        <p14:creationId xmlns:p14="http://schemas.microsoft.com/office/powerpoint/2010/main" val="36078179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this is the modernized NSRS</a:t>
            </a:r>
          </a:p>
          <a:p>
            <a:r>
              <a:rPr lang="en-US" dirty="0"/>
              <a:t> - OPUS 6.0</a:t>
            </a:r>
          </a:p>
        </p:txBody>
      </p:sp>
      <p:sp>
        <p:nvSpPr>
          <p:cNvPr id="4" name="Slide Number Placeholder 3"/>
          <p:cNvSpPr>
            <a:spLocks noGrp="1"/>
          </p:cNvSpPr>
          <p:nvPr>
            <p:ph type="sldNum" sz="quarter" idx="5"/>
          </p:nvPr>
        </p:nvSpPr>
        <p:spPr/>
        <p:txBody>
          <a:bodyPr/>
          <a:lstStyle/>
          <a:p>
            <a:pPr>
              <a:defRPr/>
            </a:pPr>
            <a:fld id="{864C0EB6-6B3B-45C7-9857-7C8A32EED98F}" type="slidenum">
              <a:rPr lang="en-US" altLang="en-US" smtClean="0"/>
              <a:pPr>
                <a:defRPr/>
              </a:pPr>
              <a:t>100</a:t>
            </a:fld>
            <a:endParaRPr lang="en-US" altLang="en-US"/>
          </a:p>
        </p:txBody>
      </p:sp>
    </p:spTree>
    <p:extLst>
      <p:ext uri="{BB962C8B-B14F-4D97-AF65-F5344CB8AC3E}">
        <p14:creationId xmlns:p14="http://schemas.microsoft.com/office/powerpoint/2010/main" val="30687310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coordinates computed by NGS in an adjustment project to estimate the coordinates at one of the official (every five or ten years, as currently planned) reference epochs NGS will define</a:t>
            </a:r>
          </a:p>
          <a:p>
            <a:r>
              <a:rPr lang="en-US" dirty="0"/>
              <a:t>” As (generally) all such coordinates come from observations that did not take place at the reference epoch, such coordinates require the introduction of an intra-frame deformation model (IFDM) into the adjustment, and thus the coordinates so computed are subject to all uncertainties and assumptions in the IFDM. 38 See Section 2.11, and Figure 3. </a:t>
            </a:r>
          </a:p>
          <a:p>
            <a:r>
              <a:rPr lang="en-US" sz="1200" dirty="0"/>
              <a:t>Part of the NSRS</a:t>
            </a:r>
          </a:p>
          <a:p>
            <a:r>
              <a:rPr lang="en-US" sz="1200" kern="1200" dirty="0">
                <a:solidFill>
                  <a:schemeClr val="tx1"/>
                </a:solidFill>
                <a:latin typeface="+mn-lt"/>
                <a:ea typeface="+mn-ea"/>
                <a:cs typeface="+mn-cs"/>
              </a:rPr>
              <a:t>Based on “snapshot” of entire NSRS control network</a:t>
            </a:r>
          </a:p>
          <a:p>
            <a:r>
              <a:rPr lang="en-US" sz="1200" kern="1200" dirty="0">
                <a:solidFill>
                  <a:schemeClr val="tx1"/>
                </a:solidFill>
                <a:latin typeface="+mn-lt"/>
                <a:ea typeface="+mn-ea"/>
                <a:cs typeface="+mn-cs"/>
              </a:rPr>
              <a:t>Published every 5 or 10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Familiar to many users…</a:t>
            </a:r>
            <a:r>
              <a:rPr lang="en-US" sz="1100" dirty="0">
                <a:latin typeface="Arial" panose="020B0604020202020204" pitchFamily="34" charset="0"/>
                <a:cs typeface="Arial" panose="020B0604020202020204" pitchFamily="34" charset="0"/>
              </a:rPr>
              <a:t>NAD 83(2011) epoch 2010.00 (sort of) would’ve fallen under this category</a:t>
            </a:r>
          </a:p>
          <a:p>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101</a:t>
            </a:fld>
            <a:endParaRPr lang="en-US" altLang="en-US"/>
          </a:p>
        </p:txBody>
      </p:sp>
    </p:spTree>
    <p:extLst>
      <p:ext uri="{BB962C8B-B14F-4D97-AF65-F5344CB8AC3E}">
        <p14:creationId xmlns:p14="http://schemas.microsoft.com/office/powerpoint/2010/main" val="9666314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coordinates computed by NGS using submitted data and its metadata, then checked, adjusted and defined at one “survey epoch.” Thus, they are “part of the NSRS.” These represent the best estimates we have of the coordinates at any mark at some specific point in time</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102</a:t>
            </a:fld>
            <a:endParaRPr lang="en-US" altLang="en-US" dirty="0"/>
          </a:p>
        </p:txBody>
      </p:sp>
    </p:spTree>
    <p:extLst>
      <p:ext uri="{BB962C8B-B14F-4D97-AF65-F5344CB8AC3E}">
        <p14:creationId xmlns:p14="http://schemas.microsoft.com/office/powerpoint/2010/main" val="587977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7175" indent="-257175" defTabSz="342900"/>
            <a:r>
              <a:rPr lang="en-US" sz="1200" kern="1200" dirty="0">
                <a:solidFill>
                  <a:prstClr val="black"/>
                </a:solidFill>
                <a:latin typeface="+mn-lt"/>
                <a:ea typeface="+mn-ea"/>
                <a:cs typeface="+mn-cs"/>
              </a:rPr>
              <a:t>SECs can be used to highlight changes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RECs can be used to “hide” changes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Exact age-limit won’t be known until we start experimenting in 2022 with the 2020.00 REC adjustments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Ellipsoidal height SECs (purple) and RECs (red) for a fictitious point. Note that RECs are computed on a regular and repeating schedule, but SECs are computed specifically for when data is collected. As such, note the growing error bars for RECs going forward in time as no new data is being collected on this point</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103</a:t>
            </a:fld>
            <a:endParaRPr lang="en-US" altLang="en-US" dirty="0"/>
          </a:p>
        </p:txBody>
      </p:sp>
    </p:spTree>
    <p:extLst>
      <p:ext uri="{BB962C8B-B14F-4D97-AF65-F5344CB8AC3E}">
        <p14:creationId xmlns:p14="http://schemas.microsoft.com/office/powerpoint/2010/main" val="5864116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Unlike all other coordinates, active coordinates are actually coordinate functions in time, and not associated with a specific epoch. They will only be generated by NGS at stations with active control, such as a continuous GNSS receiver or a continuous gravimeter. Thus, they are “part of the NSRS”. At a CORS, they will be identical to the CORS coordinate function (see Terminology Guide). They will not exist on passive control</a:t>
            </a:r>
          </a:p>
          <a:p>
            <a:endParaRPr lang="en-US" dirty="0"/>
          </a:p>
          <a:p>
            <a:r>
              <a:rPr lang="en-US" dirty="0"/>
              <a:t>Daily or weekly CORS coordinates will be generated and the active coordinates will be a function fit to these regularly generated coordinates.</a:t>
            </a:r>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104</a:t>
            </a:fld>
            <a:endParaRPr lang="en-US" altLang="en-US"/>
          </a:p>
        </p:txBody>
      </p:sp>
    </p:spTree>
    <p:extLst>
      <p:ext uri="{BB962C8B-B14F-4D97-AF65-F5344CB8AC3E}">
        <p14:creationId xmlns:p14="http://schemas.microsoft.com/office/powerpoint/2010/main" val="1746736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105</a:t>
            </a:fld>
            <a:endParaRPr lang="en-US" altLang="en-US" dirty="0"/>
          </a:p>
        </p:txBody>
      </p:sp>
    </p:spTree>
    <p:extLst>
      <p:ext uri="{BB962C8B-B14F-4D97-AF65-F5344CB8AC3E}">
        <p14:creationId xmlns:p14="http://schemas.microsoft.com/office/powerpoint/2010/main" val="4222726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B219-8296-4669-B930-C57DEBC78CB8}" type="slidenum">
              <a:rPr lang="en-US" smtClean="0"/>
              <a:t>108</a:t>
            </a:fld>
            <a:endParaRPr lang="en-US"/>
          </a:p>
        </p:txBody>
      </p:sp>
    </p:spTree>
    <p:extLst>
      <p:ext uri="{BB962C8B-B14F-4D97-AF65-F5344CB8AC3E}">
        <p14:creationId xmlns:p14="http://schemas.microsoft.com/office/powerpoint/2010/main" val="158949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191B-5443-0B49-80DC-518BB88BFE3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55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dirty="0"/>
          </a:p>
        </p:txBody>
      </p:sp>
      <p:sp>
        <p:nvSpPr>
          <p:cNvPr id="9" name="Slide Number Placeholder 8">
            <a:extLst>
              <a:ext uri="{FF2B5EF4-FFF2-40B4-BE49-F238E27FC236}">
                <a16:creationId xmlns:a16="http://schemas.microsoft.com/office/drawing/2014/main" id="{9150CA3D-5650-4AAF-BA0F-C77D5CF15E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179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15</a:t>
            </a:fld>
            <a:endParaRPr lang="en-US"/>
          </a:p>
        </p:txBody>
      </p:sp>
    </p:spTree>
    <p:extLst>
      <p:ext uri="{BB962C8B-B14F-4D97-AF65-F5344CB8AC3E}">
        <p14:creationId xmlns:p14="http://schemas.microsoft.com/office/powerpoint/2010/main" val="1931138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509EB3-BC24-4466-81E7-26F4DEB0FFCC}" type="slidenum">
              <a:rPr lang="en-US" smtClean="0"/>
              <a:t>17</a:t>
            </a:fld>
            <a:endParaRPr lang="en-US"/>
          </a:p>
        </p:txBody>
      </p:sp>
    </p:spTree>
    <p:extLst>
      <p:ext uri="{BB962C8B-B14F-4D97-AF65-F5344CB8AC3E}">
        <p14:creationId xmlns:p14="http://schemas.microsoft.com/office/powerpoint/2010/main" val="21210984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02/08/2023</a:t>
            </a:r>
          </a:p>
        </p:txBody>
      </p:sp>
      <p:sp>
        <p:nvSpPr>
          <p:cNvPr id="5" name="Footer Placeholder 4"/>
          <p:cNvSpPr>
            <a:spLocks noGrp="1"/>
          </p:cNvSpPr>
          <p:nvPr>
            <p:ph type="ftr" sz="quarter" idx="11"/>
          </p:nvPr>
        </p:nvSpPr>
        <p:spPr/>
        <p:txBody>
          <a:bodyPr/>
          <a:lstStyle/>
          <a:p>
            <a:r>
              <a:rPr lang="fr-FR"/>
              <a:t>IPLSA 2023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02/08/2023</a:t>
            </a:r>
          </a:p>
        </p:txBody>
      </p:sp>
      <p:sp>
        <p:nvSpPr>
          <p:cNvPr id="5" name="Footer Placeholder 4"/>
          <p:cNvSpPr>
            <a:spLocks noGrp="1"/>
          </p:cNvSpPr>
          <p:nvPr>
            <p:ph type="ftr" sz="quarter" idx="11"/>
          </p:nvPr>
        </p:nvSpPr>
        <p:spPr/>
        <p:txBody>
          <a:bodyPr/>
          <a:lstStyle/>
          <a:p>
            <a:r>
              <a:rPr lang="fr-FR"/>
              <a:t>IPLSA 2023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02/08/2023</a:t>
            </a:r>
          </a:p>
        </p:txBody>
      </p:sp>
      <p:sp>
        <p:nvSpPr>
          <p:cNvPr id="5" name="Footer Placeholder 4"/>
          <p:cNvSpPr>
            <a:spLocks noGrp="1"/>
          </p:cNvSpPr>
          <p:nvPr>
            <p:ph type="ftr" sz="quarter" idx="11"/>
          </p:nvPr>
        </p:nvSpPr>
        <p:spPr/>
        <p:txBody>
          <a:bodyPr/>
          <a:lstStyle/>
          <a:p>
            <a:r>
              <a:rPr lang="fr-FR"/>
              <a:t>IPLSA 2023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ADED4E-B04A-4590-40F3-32E45C382532}"/>
              </a:ext>
            </a:extLst>
          </p:cNvPr>
          <p:cNvSpPr>
            <a:spLocks noGrp="1"/>
          </p:cNvSpPr>
          <p:nvPr>
            <p:ph type="sldNum" sz="quarter" idx="12"/>
          </p:nvPr>
        </p:nvSpPr>
        <p:spPr>
          <a:xfrm>
            <a:off x="6858000" y="4869180"/>
            <a:ext cx="2057400" cy="273844"/>
          </a:xfrm>
          <a:prstGeom prst="rect">
            <a:avLst/>
          </a:prstGeom>
        </p:spPr>
        <p:txBody>
          <a:bodyPr/>
          <a:lstStyle>
            <a:lvl1pPr>
              <a:defRPr sz="1200">
                <a:solidFill>
                  <a:schemeClr val="bg1">
                    <a:lumMod val="50000"/>
                  </a:schemeClr>
                </a:solidFill>
              </a:defRPr>
            </a:lvl1pPr>
          </a:lstStyle>
          <a:p>
            <a:fld id="{FCA8DAF9-CFC1-344C-89B7-DCB2EBBDC673}" type="slidenum">
              <a:rPr lang="en-US" smtClean="0"/>
              <a:pPr/>
              <a:t>‹#›</a:t>
            </a:fld>
            <a:endParaRPr lang="en-US" dirty="0"/>
          </a:p>
        </p:txBody>
      </p:sp>
      <p:sp>
        <p:nvSpPr>
          <p:cNvPr id="6" name="Title 1">
            <a:extLst>
              <a:ext uri="{FF2B5EF4-FFF2-40B4-BE49-F238E27FC236}">
                <a16:creationId xmlns:a16="http://schemas.microsoft.com/office/drawing/2014/main" id="{AE33EB96-C9D2-15A9-D761-E251560ABDE2}"/>
              </a:ext>
            </a:extLst>
          </p:cNvPr>
          <p:cNvSpPr>
            <a:spLocks noGrp="1"/>
          </p:cNvSpPr>
          <p:nvPr>
            <p:ph type="title"/>
          </p:nvPr>
        </p:nvSpPr>
        <p:spPr>
          <a:xfrm>
            <a:off x="342900" y="342900"/>
            <a:ext cx="8435340" cy="685800"/>
          </a:xfrm>
        </p:spPr>
        <p:txBody>
          <a:bodyPr/>
          <a:lstStyle/>
          <a:p>
            <a:endParaRPr lang="en-US" b="1" dirty="0">
              <a:latin typeface="+mn-lt"/>
            </a:endParaRPr>
          </a:p>
        </p:txBody>
      </p:sp>
      <p:sp>
        <p:nvSpPr>
          <p:cNvPr id="7" name="Content Placeholder 4">
            <a:extLst>
              <a:ext uri="{FF2B5EF4-FFF2-40B4-BE49-F238E27FC236}">
                <a16:creationId xmlns:a16="http://schemas.microsoft.com/office/drawing/2014/main" id="{84F121D3-B0F5-EAB9-2BCA-643BA7FBC9DB}"/>
              </a:ext>
            </a:extLst>
          </p:cNvPr>
          <p:cNvSpPr>
            <a:spLocks noGrp="1"/>
          </p:cNvSpPr>
          <p:nvPr>
            <p:ph idx="1"/>
          </p:nvPr>
        </p:nvSpPr>
        <p:spPr>
          <a:xfrm>
            <a:off x="342900" y="1028700"/>
            <a:ext cx="8435340" cy="363474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5903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6C185-3C5A-B14E-7AA3-6D4AA1D11E62}"/>
              </a:ext>
            </a:extLst>
          </p:cNvPr>
          <p:cNvSpPr>
            <a:spLocks noGrp="1"/>
          </p:cNvSpPr>
          <p:nvPr>
            <p:ph type="sldNum" sz="quarter" idx="10"/>
          </p:nvPr>
        </p:nvSpPr>
        <p:spPr/>
        <p:txBody>
          <a:bodyPr/>
          <a:lstStyle/>
          <a:p>
            <a:fld id="{AB78CF70-1155-487E-B744-8711D623BA77}" type="slidenum">
              <a:rPr lang="en-US" smtClean="0"/>
              <a:pPr/>
              <a:t>‹#›</a:t>
            </a:fld>
            <a:endParaRPr lang="en-US" dirty="0"/>
          </a:p>
        </p:txBody>
      </p:sp>
    </p:spTree>
    <p:extLst>
      <p:ext uri="{BB962C8B-B14F-4D97-AF65-F5344CB8AC3E}">
        <p14:creationId xmlns:p14="http://schemas.microsoft.com/office/powerpoint/2010/main" val="965220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84582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5462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Full width w/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514350"/>
          </a:xfrm>
        </p:spPr>
        <p:txBody>
          <a:bodyPr/>
          <a:lstStyle/>
          <a:p>
            <a:r>
              <a:rPr lang="en-US"/>
              <a:t>Click to edit Master title style</a:t>
            </a:r>
            <a:endParaRPr lang="en-US" dirty="0"/>
          </a:p>
        </p:txBody>
      </p:sp>
      <p:sp>
        <p:nvSpPr>
          <p:cNvPr id="5" name="Content Placeholder 2"/>
          <p:cNvSpPr>
            <a:spLocks noGrp="1"/>
          </p:cNvSpPr>
          <p:nvPr>
            <p:ph idx="1"/>
          </p:nvPr>
        </p:nvSpPr>
        <p:spPr>
          <a:xfrm>
            <a:off x="457200" y="1028700"/>
            <a:ext cx="8229600" cy="3257550"/>
          </a:xfrm>
        </p:spPr>
        <p:txBody>
          <a:bodyPr/>
          <a:lstStyle>
            <a:lvl1pPr marL="171450" indent="-171450">
              <a:buFont typeface="Arial"/>
              <a:buChar char="•"/>
              <a:defRPr sz="1500"/>
            </a:lvl1pPr>
            <a:lvl2pPr marL="342900" indent="-171450">
              <a:buFont typeface="Arial"/>
              <a:buChar char="•"/>
              <a:defRPr sz="1200"/>
            </a:lvl2pPr>
            <a:lvl3pPr marL="514350" indent="-171450">
              <a:buFont typeface="Arial"/>
              <a:buChar char="•"/>
              <a:defRPr/>
            </a:lvl3pPr>
            <a:lvl4pPr marL="685800" indent="-171450">
              <a:defRPr/>
            </a:lvl4pPr>
            <a:lvl5pPr marL="857250" indent="-17145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6"/>
          <p:cNvSpPr>
            <a:spLocks noGrp="1"/>
          </p:cNvSpPr>
          <p:nvPr>
            <p:ph type="dt" sz="half" idx="10"/>
          </p:nvPr>
        </p:nvSpPr>
        <p:spPr>
          <a:xfrm>
            <a:off x="17860" y="4992291"/>
            <a:ext cx="1828800" cy="136922"/>
          </a:xfrm>
        </p:spPr>
        <p:txBody>
          <a:bodyPr/>
          <a:lstStyle>
            <a:lvl1pPr>
              <a:defRPr/>
            </a:lvl1pPr>
          </a:lstStyle>
          <a:p>
            <a:pPr>
              <a:defRPr/>
            </a:pPr>
            <a:r>
              <a:rPr lang="en-US" altLang="en-US"/>
              <a:t>02/08/2023</a:t>
            </a:r>
            <a:endParaRPr lang="en-US" altLang="en-US" dirty="0"/>
          </a:p>
        </p:txBody>
      </p:sp>
      <p:sp>
        <p:nvSpPr>
          <p:cNvPr id="6" name="Slide Number Placeholder 7"/>
          <p:cNvSpPr>
            <a:spLocks noGrp="1"/>
          </p:cNvSpPr>
          <p:nvPr>
            <p:ph type="sldNum" sz="quarter" idx="11"/>
          </p:nvPr>
        </p:nvSpPr>
        <p:spPr>
          <a:xfrm>
            <a:off x="17860" y="4856560"/>
            <a:ext cx="364331" cy="136922"/>
          </a:xfrm>
        </p:spPr>
        <p:txBody>
          <a:bodyPr/>
          <a:lstStyle>
            <a:lvl1pPr>
              <a:defRPr/>
            </a:lvl1pPr>
          </a:lstStyle>
          <a:p>
            <a:pPr>
              <a:defRPr/>
            </a:pPr>
            <a:fld id="{05B2098E-E224-43BA-857F-54621F386C45}" type="slidenum">
              <a:rPr lang="en-US" altLang="en-US"/>
              <a:pPr>
                <a:defRPr/>
              </a:pPr>
              <a:t>‹#›</a:t>
            </a:fld>
            <a:endParaRPr lang="en-US" altLang="en-US" dirty="0"/>
          </a:p>
        </p:txBody>
      </p:sp>
    </p:spTree>
    <p:extLst>
      <p:ext uri="{BB962C8B-B14F-4D97-AF65-F5344CB8AC3E}">
        <p14:creationId xmlns:p14="http://schemas.microsoft.com/office/powerpoint/2010/main" val="2767353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02/08/2023</a:t>
            </a:r>
          </a:p>
        </p:txBody>
      </p:sp>
      <p:sp>
        <p:nvSpPr>
          <p:cNvPr id="5" name="Footer Placeholder 4"/>
          <p:cNvSpPr>
            <a:spLocks noGrp="1"/>
          </p:cNvSpPr>
          <p:nvPr>
            <p:ph type="ftr" sz="quarter" idx="11"/>
          </p:nvPr>
        </p:nvSpPr>
        <p:spPr/>
        <p:txBody>
          <a:bodyPr/>
          <a:lstStyle/>
          <a:p>
            <a:r>
              <a:rPr lang="fr-FR"/>
              <a:t>IPLSA 2023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02/08/2023</a:t>
            </a:r>
          </a:p>
        </p:txBody>
      </p:sp>
      <p:sp>
        <p:nvSpPr>
          <p:cNvPr id="5" name="Footer Placeholder 4"/>
          <p:cNvSpPr>
            <a:spLocks noGrp="1"/>
          </p:cNvSpPr>
          <p:nvPr>
            <p:ph type="ftr" sz="quarter" idx="11"/>
          </p:nvPr>
        </p:nvSpPr>
        <p:spPr/>
        <p:txBody>
          <a:bodyPr/>
          <a:lstStyle/>
          <a:p>
            <a:r>
              <a:rPr lang="fr-FR"/>
              <a:t>IPLSA 2023 Convention</a:t>
            </a:r>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02/08/2023</a:t>
            </a:r>
          </a:p>
        </p:txBody>
      </p:sp>
      <p:sp>
        <p:nvSpPr>
          <p:cNvPr id="6" name="Footer Placeholder 5"/>
          <p:cNvSpPr>
            <a:spLocks noGrp="1"/>
          </p:cNvSpPr>
          <p:nvPr>
            <p:ph type="ftr" sz="quarter" idx="11"/>
          </p:nvPr>
        </p:nvSpPr>
        <p:spPr/>
        <p:txBody>
          <a:bodyPr/>
          <a:lstStyle/>
          <a:p>
            <a:r>
              <a:rPr lang="fr-FR"/>
              <a:t>IPLSA 2023 Convention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02/08/2023</a:t>
            </a:r>
          </a:p>
        </p:txBody>
      </p:sp>
      <p:sp>
        <p:nvSpPr>
          <p:cNvPr id="8" name="Footer Placeholder 7"/>
          <p:cNvSpPr>
            <a:spLocks noGrp="1"/>
          </p:cNvSpPr>
          <p:nvPr>
            <p:ph type="ftr" sz="quarter" idx="11"/>
          </p:nvPr>
        </p:nvSpPr>
        <p:spPr/>
        <p:txBody>
          <a:bodyPr/>
          <a:lstStyle/>
          <a:p>
            <a:r>
              <a:rPr lang="fr-FR"/>
              <a:t>IPLSA 2023 Convention</a:t>
            </a:r>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02/08/2023</a:t>
            </a:r>
          </a:p>
        </p:txBody>
      </p:sp>
      <p:sp>
        <p:nvSpPr>
          <p:cNvPr id="4" name="Footer Placeholder 3"/>
          <p:cNvSpPr>
            <a:spLocks noGrp="1"/>
          </p:cNvSpPr>
          <p:nvPr>
            <p:ph type="ftr" sz="quarter" idx="11"/>
          </p:nvPr>
        </p:nvSpPr>
        <p:spPr/>
        <p:txBody>
          <a:bodyPr/>
          <a:lstStyle/>
          <a:p>
            <a:r>
              <a:rPr lang="fr-FR"/>
              <a:t>IPLSA 2023 Convention</a:t>
            </a:r>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02/08/2023</a:t>
            </a:r>
          </a:p>
        </p:txBody>
      </p:sp>
      <p:sp>
        <p:nvSpPr>
          <p:cNvPr id="3" name="Footer Placeholder 2"/>
          <p:cNvSpPr>
            <a:spLocks noGrp="1"/>
          </p:cNvSpPr>
          <p:nvPr>
            <p:ph type="ftr" sz="quarter" idx="11"/>
          </p:nvPr>
        </p:nvSpPr>
        <p:spPr/>
        <p:txBody>
          <a:bodyPr/>
          <a:lstStyle/>
          <a:p>
            <a:r>
              <a:rPr lang="fr-FR"/>
              <a:t>IPLSA 2023 Convention</a:t>
            </a:r>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02/08/2023</a:t>
            </a:r>
          </a:p>
        </p:txBody>
      </p:sp>
      <p:sp>
        <p:nvSpPr>
          <p:cNvPr id="6" name="Footer Placeholder 5"/>
          <p:cNvSpPr>
            <a:spLocks noGrp="1"/>
          </p:cNvSpPr>
          <p:nvPr>
            <p:ph type="ftr" sz="quarter" idx="11"/>
          </p:nvPr>
        </p:nvSpPr>
        <p:spPr/>
        <p:txBody>
          <a:bodyPr/>
          <a:lstStyle/>
          <a:p>
            <a:r>
              <a:rPr lang="fr-FR"/>
              <a:t>IPLSA 2023 Convention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r>
              <a:rPr lang="en-US"/>
              <a:t>02/08/2023</a:t>
            </a:r>
          </a:p>
        </p:txBody>
      </p:sp>
      <p:sp>
        <p:nvSpPr>
          <p:cNvPr id="6" name="Footer Placeholder 5"/>
          <p:cNvSpPr>
            <a:spLocks noGrp="1"/>
          </p:cNvSpPr>
          <p:nvPr>
            <p:ph type="ftr" sz="quarter" idx="11"/>
          </p:nvPr>
        </p:nvSpPr>
        <p:spPr/>
        <p:txBody>
          <a:bodyPr/>
          <a:lstStyle/>
          <a:p>
            <a:r>
              <a:rPr lang="fr-FR"/>
              <a:t>IPLSA 2023 Convention</a:t>
            </a:r>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r>
              <a:rPr lang="en-US"/>
              <a:t>02/08/2023</a:t>
            </a:r>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r>
              <a:rPr lang="fr-FR"/>
              <a:t>IPLSA 2023 Convention</a:t>
            </a:r>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6" r:id="rId13"/>
    <p:sldLayoutId id="2147483678" r:id="rId14"/>
    <p:sldLayoutId id="2147483679" r:id="rId1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06.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jpeg"/><Relationship Id="rId9"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s://www.ngs.noaa.gov/NCAT/"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beta.ngs.noaa.gov/OP-bluebook/OpusProjects.shtml"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ngs.noaa.gov/data/formats/GVX/index.shtml" TargetMode="Externa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5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hyperlink" Target="https://geodesy.noaa.gov/corbin/class_description/WinDesc/" TargetMode="External"/><Relationship Id="rId2" Type="http://schemas.openxmlformats.org/officeDocument/2006/relationships/hyperlink" Target="https://geodesy.noaa.gov/SurveyProposal/" TargetMode="External"/><Relationship Id="rId1" Type="http://schemas.openxmlformats.org/officeDocument/2006/relationships/slideLayout" Target="../slideLayouts/slideLayout2.xml"/><Relationship Id="rId4" Type="http://schemas.openxmlformats.org/officeDocument/2006/relationships/hyperlink" Target="https://www.ngs.noaa.gov/OPUS-Projects/docs/Documentation.pdf"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2" Type="http://schemas.openxmlformats.org/officeDocument/2006/relationships/hyperlink" Target="mailto:NGS.Feedback@noaa.gov"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hyperlink" Target="https://geodesy.noaa.gov/GPSonBM/" TargetMode="External"/><Relationship Id="rId2" Type="http://schemas.openxmlformats.org/officeDocument/2006/relationships/hyperlink" Target="https://noaa.maps.arcgis.com/apps/webappviewer/index.html?id=6093dd81e9e94f7a9062e2fe5fb2f7f5" TargetMode="Externa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hyperlink" Target="https://geodesy.noaa.gov/marks/recovery/" TargetMode="External"/><Relationship Id="rId7" Type="http://schemas.openxmlformats.org/officeDocument/2006/relationships/image" Target="../media/image102.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77.xml.rels><?xml version="1.0" encoding="UTF-8" standalone="yes"?>
<Relationships xmlns="http://schemas.openxmlformats.org/package/2006/relationships"><Relationship Id="rId3" Type="http://schemas.openxmlformats.org/officeDocument/2006/relationships/hyperlink" Target="https://www.ngs.noaa.gov/PUBS_LIB/Benchmark_4_1_2011.pdf"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geodesy.noaa.gov/corbin/class_description/WinDesc/" TargetMode="External"/><Relationship Id="rId2" Type="http://schemas.openxmlformats.org/officeDocument/2006/relationships/hyperlink" Target="https://geodesy.noaa.gov/SurveyProposal/" TargetMode="External"/><Relationship Id="rId1" Type="http://schemas.openxmlformats.org/officeDocument/2006/relationships/slideLayout" Target="../slideLayouts/slideLayout2.xml"/><Relationship Id="rId6" Type="http://schemas.openxmlformats.org/officeDocument/2006/relationships/hyperlink" Target="https://beta.ngs.noaa.gov/OPUS-Projects/OP5_for_GPSonBM2023/OP5_for_GPSonBM2023.shtml" TargetMode="External"/><Relationship Id="rId5" Type="http://schemas.openxmlformats.org/officeDocument/2006/relationships/hyperlink" Target="https://www.ngs.noaa.gov/OPUS-Projects/docs/Documentation.pdf" TargetMode="External"/><Relationship Id="rId4" Type="http://schemas.openxmlformats.org/officeDocument/2006/relationships/hyperlink" Target="https://beta.ngs.noaa.gov/OPUS-Projects/user_guide/user_guide.html"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hyperlink" Target="mailto:jacob.heck@noaa.gov"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https://geodesy.noaa.gov/"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1.png"/><Relationship Id="rId1" Type="http://schemas.openxmlformats.org/officeDocument/2006/relationships/slideLayout" Target="../slideLayouts/slideLayout5.xml"/><Relationship Id="rId5" Type="http://schemas.openxmlformats.org/officeDocument/2006/relationships/image" Target="../media/image36.jpeg"/><Relationship Id="rId4" Type="http://schemas.openxmlformats.org/officeDocument/2006/relationships/image" Target="../media/image35.jpeg"/></Relationships>
</file>

<file path=ppt/slides/_rels/slide9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5.xml"/><Relationship Id="rId4" Type="http://schemas.openxmlformats.org/officeDocument/2006/relationships/image" Target="../media/image114.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p:txBody>
          <a:bodyPr>
            <a:noAutofit/>
          </a:bodyPr>
          <a:lstStyle/>
          <a:p>
            <a:r>
              <a:rPr lang="en-US" dirty="0"/>
              <a:t>Updates from NGS Part 1: Status of New Datums</a:t>
            </a: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p:txBody>
          <a:bodyPr>
            <a:normAutofit fontScale="77500" lnSpcReduction="20000"/>
          </a:bodyPr>
          <a:lstStyle/>
          <a:p>
            <a:r>
              <a:rPr lang="en-US" dirty="0">
                <a:solidFill>
                  <a:schemeClr val="tx1"/>
                </a:solidFill>
                <a:latin typeface="Times New Roman" panose="02020603050405020304" pitchFamily="18" charset="0"/>
                <a:cs typeface="Times New Roman" panose="02020603050405020304" pitchFamily="18" charset="0"/>
              </a:rPr>
              <a:t>Jacob Heck</a:t>
            </a:r>
          </a:p>
          <a:p>
            <a:r>
              <a:rPr lang="en-US" dirty="0">
                <a:solidFill>
                  <a:schemeClr val="tx1"/>
                </a:solidFill>
                <a:latin typeface="Times New Roman" panose="02020603050405020304" pitchFamily="18" charset="0"/>
                <a:cs typeface="Times New Roman" panose="02020603050405020304" pitchFamily="18" charset="0"/>
              </a:rPr>
              <a:t>NGS Great Lakes Regional Geodetic Advisor</a:t>
            </a:r>
          </a:p>
          <a:p>
            <a:r>
              <a:rPr lang="en-US" dirty="0">
                <a:solidFill>
                  <a:schemeClr val="tx1"/>
                </a:solidFill>
                <a:latin typeface="Times New Roman" panose="02020603050405020304" pitchFamily="18" charset="0"/>
                <a:cs typeface="Times New Roman" panose="02020603050405020304" pitchFamily="18" charset="0"/>
              </a:rPr>
              <a:t>ISPLS 2023 Convention</a:t>
            </a: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572399A0-D414-4BE0-B697-8DD291380B40}"/>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1C1AB017-2AEF-4117-B69F-C96B2693D33E}"/>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28638E1E-B176-4A22-A8CC-D65220330077}"/>
              </a:ext>
            </a:extLst>
          </p:cNvPr>
          <p:cNvSpPr>
            <a:spLocks noGrp="1"/>
          </p:cNvSpPr>
          <p:nvPr>
            <p:ph type="sldNum" sz="quarter" idx="12"/>
          </p:nvPr>
        </p:nvSpPr>
        <p:spPr/>
        <p:txBody>
          <a:bodyPr/>
          <a:lstStyle/>
          <a:p>
            <a:fld id="{D3D538F9-49A3-B84F-B36B-A7030CDE5D5B}" type="slidenum">
              <a:rPr lang="en-US" smtClean="0"/>
              <a:t>1</a:t>
            </a:fld>
            <a:endParaRPr lang="en-US"/>
          </a:p>
        </p:txBody>
      </p:sp>
    </p:spTree>
    <p:extLst>
      <p:ext uri="{BB962C8B-B14F-4D97-AF65-F5344CB8AC3E}">
        <p14:creationId xmlns:p14="http://schemas.microsoft.com/office/powerpoint/2010/main" val="3413184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descr="Map of CONUS with lines drawn on it to represent the boundaries of the SPCS83 zones within each of the states and color gradients representing the linear distortion at the topographic surface.">
            <a:extLst>
              <a:ext uri="{FF2B5EF4-FFF2-40B4-BE49-F238E27FC236}">
                <a16:creationId xmlns:a16="http://schemas.microsoft.com/office/drawing/2014/main" id="{B8CBA028-67D3-4940-B0A5-4C873440B293}"/>
              </a:ext>
            </a:extLst>
          </p:cNvPr>
          <p:cNvGrpSpPr/>
          <p:nvPr/>
        </p:nvGrpSpPr>
        <p:grpSpPr>
          <a:xfrm>
            <a:off x="1143000" y="0"/>
            <a:ext cx="6858000" cy="5143500"/>
            <a:chOff x="1143000" y="0"/>
            <a:chExt cx="6858000" cy="5143500"/>
          </a:xfrm>
        </p:grpSpPr>
        <p:pic>
          <p:nvPicPr>
            <p:cNvPr id="21" name="Picture 20" descr="Map of CONUS with lines drawn on it to represent the boundaries of the SPCS83 zones within each of the states and color gradients representing the linear distortion at the topographic surface.">
              <a:extLst>
                <a:ext uri="{FF2B5EF4-FFF2-40B4-BE49-F238E27FC236}">
                  <a16:creationId xmlns:a16="http://schemas.microsoft.com/office/drawing/2014/main" id="{CFAD0C05-1699-4E5C-A297-930A89FFC9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22" name="TextBox 21">
              <a:extLst>
                <a:ext uri="{FF2B5EF4-FFF2-40B4-BE49-F238E27FC236}">
                  <a16:creationId xmlns:a16="http://schemas.microsoft.com/office/drawing/2014/main" id="{7AE189DF-9403-4B8B-A030-090E42A9D1FD}"/>
                </a:ext>
              </a:extLst>
            </p:cNvPr>
            <p:cNvSpPr txBox="1"/>
            <p:nvPr/>
          </p:nvSpPr>
          <p:spPr>
            <a:xfrm>
              <a:off x="1245870" y="3531870"/>
              <a:ext cx="2331720" cy="461665"/>
            </a:xfrm>
            <a:prstGeom prst="rect">
              <a:avLst/>
            </a:prstGeom>
            <a:solidFill>
              <a:schemeClr val="bg1"/>
            </a:solidFill>
            <a:effectLst>
              <a:softEdge rad="63500"/>
            </a:effectLst>
          </p:spPr>
          <p:txBody>
            <a:bodyPr wrap="square" rtlCol="0">
              <a:spAutoFit/>
            </a:bodyPr>
            <a:lstStyle/>
            <a:p>
              <a:r>
                <a:rPr lang="en-US" sz="1200" b="1" i="1" dirty="0">
                  <a:solidFill>
                    <a:srgbClr val="C00000"/>
                  </a:solidFill>
                </a:rPr>
                <a:t>Distortion increment 50 ppm (1:20,000 = 0.26 ft/mile)</a:t>
              </a:r>
            </a:p>
          </p:txBody>
        </p:sp>
        <p:sp>
          <p:nvSpPr>
            <p:cNvPr id="23" name="TextBox 22">
              <a:extLst>
                <a:ext uri="{FF2B5EF4-FFF2-40B4-BE49-F238E27FC236}">
                  <a16:creationId xmlns:a16="http://schemas.microsoft.com/office/drawing/2014/main" id="{EAEA67B8-1861-4207-89C8-E960F7F425DF}"/>
                </a:ext>
              </a:extLst>
            </p:cNvPr>
            <p:cNvSpPr txBox="1"/>
            <p:nvPr/>
          </p:nvSpPr>
          <p:spPr>
            <a:xfrm>
              <a:off x="3406140" y="342900"/>
              <a:ext cx="2331720" cy="369332"/>
            </a:xfrm>
            <a:prstGeom prst="rect">
              <a:avLst/>
            </a:prstGeom>
            <a:noFill/>
          </p:spPr>
          <p:txBody>
            <a:bodyPr wrap="square" rtlCol="0">
              <a:spAutoFit/>
            </a:bodyPr>
            <a:lstStyle/>
            <a:p>
              <a:pPr algn="ctr"/>
              <a:r>
                <a:rPr lang="en-US" b="1" dirty="0">
                  <a:solidFill>
                    <a:srgbClr val="C00000"/>
                  </a:solidFill>
                </a:rPr>
                <a:t>106 zones</a:t>
              </a:r>
            </a:p>
          </p:txBody>
        </p:sp>
        <p:sp>
          <p:nvSpPr>
            <p:cNvPr id="24" name="TextBox 23">
              <a:extLst>
                <a:ext uri="{FF2B5EF4-FFF2-40B4-BE49-F238E27FC236}">
                  <a16:creationId xmlns:a16="http://schemas.microsoft.com/office/drawing/2014/main" id="{AFC6F06B-3A47-40FA-BB78-D962BBFBAF17}"/>
                </a:ext>
              </a:extLst>
            </p:cNvPr>
            <p:cNvSpPr txBox="1"/>
            <p:nvPr/>
          </p:nvSpPr>
          <p:spPr>
            <a:xfrm>
              <a:off x="4709160" y="3909061"/>
              <a:ext cx="1844040" cy="1131079"/>
            </a:xfrm>
            <a:prstGeom prst="rect">
              <a:avLst/>
            </a:prstGeom>
            <a:noFill/>
          </p:spPr>
          <p:txBody>
            <a:bodyPr wrap="square" rtlCol="0">
              <a:spAutoFit/>
            </a:bodyPr>
            <a:lstStyle/>
            <a:p>
              <a:r>
                <a:rPr lang="en-US" sz="1350" b="1" i="1" dirty="0"/>
                <a:t>Percent area within:</a:t>
              </a:r>
            </a:p>
            <a:p>
              <a:r>
                <a:rPr lang="en-US" sz="1350" b="1" dirty="0"/>
                <a:t>±20 ppm = 6%</a:t>
              </a:r>
            </a:p>
            <a:p>
              <a:r>
                <a:rPr lang="en-US" sz="1350" b="1" dirty="0"/>
                <a:t>±50 ppm = 17%</a:t>
              </a:r>
            </a:p>
            <a:p>
              <a:r>
                <a:rPr lang="en-US" sz="1350" b="1" dirty="0"/>
                <a:t>±100 ppm = 41%</a:t>
              </a:r>
            </a:p>
            <a:p>
              <a:r>
                <a:rPr lang="en-US" sz="1350" b="1" dirty="0"/>
                <a:t>±400 ppm = 91%</a:t>
              </a:r>
            </a:p>
          </p:txBody>
        </p:sp>
      </p:grpSp>
    </p:spTree>
    <p:extLst>
      <p:ext uri="{BB962C8B-B14F-4D97-AF65-F5344CB8AC3E}">
        <p14:creationId xmlns:p14="http://schemas.microsoft.com/office/powerpoint/2010/main" val="702298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Flow chart for OPUS">
            <a:extLst>
              <a:ext uri="{FF2B5EF4-FFF2-40B4-BE49-F238E27FC236}">
                <a16:creationId xmlns:a16="http://schemas.microsoft.com/office/drawing/2014/main" id="{510450AC-8899-3A4F-AADB-7BCA599C4631}"/>
              </a:ext>
            </a:extLst>
          </p:cNvPr>
          <p:cNvSpPr/>
          <p:nvPr/>
        </p:nvSpPr>
        <p:spPr>
          <a:xfrm>
            <a:off x="1686732" y="701328"/>
            <a:ext cx="1087120" cy="4521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100" dirty="0">
                <a:solidFill>
                  <a:schemeClr val="tx1"/>
                </a:solidFill>
              </a:rPr>
              <a:t>OPUS</a:t>
            </a:r>
          </a:p>
        </p:txBody>
      </p:sp>
      <p:sp>
        <p:nvSpPr>
          <p:cNvPr id="4" name="Rectangle 3" descr="Flow chart for OPUS">
            <a:extLst>
              <a:ext uri="{FF2B5EF4-FFF2-40B4-BE49-F238E27FC236}">
                <a16:creationId xmlns:a16="http://schemas.microsoft.com/office/drawing/2014/main" id="{208A1A4F-05B3-344F-96EA-31F69C0136A0}"/>
              </a:ext>
            </a:extLst>
          </p:cNvPr>
          <p:cNvSpPr/>
          <p:nvPr/>
        </p:nvSpPr>
        <p:spPr>
          <a:xfrm>
            <a:off x="57150" y="665237"/>
            <a:ext cx="1087120" cy="52430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Survey data</a:t>
            </a:r>
          </a:p>
        </p:txBody>
      </p:sp>
      <p:sp>
        <p:nvSpPr>
          <p:cNvPr id="5" name="Rectangle 4" descr="Flow chart for OPUS">
            <a:extLst>
              <a:ext uri="{FF2B5EF4-FFF2-40B4-BE49-F238E27FC236}">
                <a16:creationId xmlns:a16="http://schemas.microsoft.com/office/drawing/2014/main" id="{72980C0C-42FA-F041-BEBA-0092C9342E5E}"/>
              </a:ext>
            </a:extLst>
          </p:cNvPr>
          <p:cNvSpPr/>
          <p:nvPr/>
        </p:nvSpPr>
        <p:spPr>
          <a:xfrm>
            <a:off x="5420533" y="545797"/>
            <a:ext cx="1682554" cy="70627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50" dirty="0"/>
              <a:t>Did you follow OPUS recommendations?</a:t>
            </a:r>
          </a:p>
        </p:txBody>
      </p:sp>
      <p:sp>
        <p:nvSpPr>
          <p:cNvPr id="6" name="Rectangle 5" descr="Flow chart for OPUS">
            <a:extLst>
              <a:ext uri="{FF2B5EF4-FFF2-40B4-BE49-F238E27FC236}">
                <a16:creationId xmlns:a16="http://schemas.microsoft.com/office/drawing/2014/main" id="{AB9091BE-E945-C84F-96D4-DEB6AB560B9C}"/>
              </a:ext>
            </a:extLst>
          </p:cNvPr>
          <p:cNvSpPr/>
          <p:nvPr/>
        </p:nvSpPr>
        <p:spPr>
          <a:xfrm>
            <a:off x="3838457" y="1902745"/>
            <a:ext cx="2214879" cy="543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OPUS Coordinates that are </a:t>
            </a:r>
          </a:p>
          <a:p>
            <a:pPr algn="ctr"/>
            <a:r>
              <a:rPr lang="en-US" sz="1350" dirty="0"/>
              <a:t>“tied to the NSRS”</a:t>
            </a:r>
          </a:p>
        </p:txBody>
      </p:sp>
      <p:sp>
        <p:nvSpPr>
          <p:cNvPr id="7" name="Rectangle 6" descr="Flow chart for OPUS">
            <a:extLst>
              <a:ext uri="{FF2B5EF4-FFF2-40B4-BE49-F238E27FC236}">
                <a16:creationId xmlns:a16="http://schemas.microsoft.com/office/drawing/2014/main" id="{3C9D9A94-EA3E-6F4F-B689-848E23953EAB}"/>
              </a:ext>
            </a:extLst>
          </p:cNvPr>
          <p:cNvSpPr/>
          <p:nvPr/>
        </p:nvSpPr>
        <p:spPr>
          <a:xfrm>
            <a:off x="6387691" y="1901449"/>
            <a:ext cx="2381249" cy="543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OPUS Coordinates that are </a:t>
            </a:r>
          </a:p>
          <a:p>
            <a:pPr algn="ctr"/>
            <a:r>
              <a:rPr lang="en-US" sz="1350" i="1" dirty="0"/>
              <a:t>“not</a:t>
            </a:r>
            <a:r>
              <a:rPr lang="en-US" sz="1350" dirty="0"/>
              <a:t> tied to the NSRS”</a:t>
            </a:r>
          </a:p>
        </p:txBody>
      </p:sp>
      <p:cxnSp>
        <p:nvCxnSpPr>
          <p:cNvPr id="8" name="Straight Arrow Connector 7" descr="Flow chart for OPUS">
            <a:extLst>
              <a:ext uri="{FF2B5EF4-FFF2-40B4-BE49-F238E27FC236}">
                <a16:creationId xmlns:a16="http://schemas.microsoft.com/office/drawing/2014/main" id="{6B26DD75-566C-5243-9C2C-CABDDFAA72E5}"/>
              </a:ext>
            </a:extLst>
          </p:cNvPr>
          <p:cNvCxnSpPr>
            <a:cxnSpLocks/>
            <a:stCxn id="4" idx="3"/>
            <a:endCxn id="3" idx="1"/>
          </p:cNvCxnSpPr>
          <p:nvPr/>
        </p:nvCxnSpPr>
        <p:spPr>
          <a:xfrm>
            <a:off x="1144270" y="927387"/>
            <a:ext cx="542462" cy="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descr="Flow chart for OPUS">
            <a:extLst>
              <a:ext uri="{FF2B5EF4-FFF2-40B4-BE49-F238E27FC236}">
                <a16:creationId xmlns:a16="http://schemas.microsoft.com/office/drawing/2014/main" id="{5315FDBF-8054-544A-BECE-6FB7A72B28BC}"/>
              </a:ext>
            </a:extLst>
          </p:cNvPr>
          <p:cNvCxnSpPr>
            <a:cxnSpLocks/>
            <a:stCxn id="3" idx="3"/>
            <a:endCxn id="5" idx="1"/>
          </p:cNvCxnSpPr>
          <p:nvPr/>
        </p:nvCxnSpPr>
        <p:spPr>
          <a:xfrm flipV="1">
            <a:off x="2773852" y="898936"/>
            <a:ext cx="2646681" cy="2845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descr="Flow chart for OPUS">
            <a:extLst>
              <a:ext uri="{FF2B5EF4-FFF2-40B4-BE49-F238E27FC236}">
                <a16:creationId xmlns:a16="http://schemas.microsoft.com/office/drawing/2014/main" id="{A0B92D99-EC44-664C-8A0A-C1D878DAA769}"/>
              </a:ext>
            </a:extLst>
          </p:cNvPr>
          <p:cNvCxnSpPr>
            <a:cxnSpLocks/>
            <a:stCxn id="5" idx="2"/>
            <a:endCxn id="6" idx="0"/>
          </p:cNvCxnSpPr>
          <p:nvPr/>
        </p:nvCxnSpPr>
        <p:spPr>
          <a:xfrm rot="5400000">
            <a:off x="5278519" y="919453"/>
            <a:ext cx="650671" cy="1315913"/>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descr="Flow chart for OPUS">
            <a:extLst>
              <a:ext uri="{FF2B5EF4-FFF2-40B4-BE49-F238E27FC236}">
                <a16:creationId xmlns:a16="http://schemas.microsoft.com/office/drawing/2014/main" id="{98DFF529-7F7F-284B-BA58-F9293A3851C6}"/>
              </a:ext>
            </a:extLst>
          </p:cNvPr>
          <p:cNvCxnSpPr>
            <a:cxnSpLocks/>
            <a:stCxn id="5" idx="2"/>
            <a:endCxn id="7" idx="0"/>
          </p:cNvCxnSpPr>
          <p:nvPr/>
        </p:nvCxnSpPr>
        <p:spPr>
          <a:xfrm rot="16200000" flipH="1">
            <a:off x="6595376" y="918508"/>
            <a:ext cx="649375" cy="1316506"/>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descr="Flow chart for OPUS">
            <a:extLst>
              <a:ext uri="{FF2B5EF4-FFF2-40B4-BE49-F238E27FC236}">
                <a16:creationId xmlns:a16="http://schemas.microsoft.com/office/drawing/2014/main" id="{3B915B3A-3DAC-4F4E-847F-9E0DA22C3596}"/>
              </a:ext>
            </a:extLst>
          </p:cNvPr>
          <p:cNvCxnSpPr>
            <a:cxnSpLocks/>
            <a:stCxn id="6" idx="2"/>
            <a:endCxn id="16" idx="0"/>
          </p:cNvCxnSpPr>
          <p:nvPr/>
        </p:nvCxnSpPr>
        <p:spPr>
          <a:xfrm rot="16200000" flipH="1">
            <a:off x="5377067" y="2015134"/>
            <a:ext cx="678533" cy="1540873"/>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descr="Flow chart for OPUS">
            <a:extLst>
              <a:ext uri="{FF2B5EF4-FFF2-40B4-BE49-F238E27FC236}">
                <a16:creationId xmlns:a16="http://schemas.microsoft.com/office/drawing/2014/main" id="{AF02C005-6855-4E47-9256-300BDA694D02}"/>
              </a:ext>
            </a:extLst>
          </p:cNvPr>
          <p:cNvCxnSpPr>
            <a:cxnSpLocks/>
            <a:stCxn id="7" idx="2"/>
            <a:endCxn id="16" idx="0"/>
          </p:cNvCxnSpPr>
          <p:nvPr/>
        </p:nvCxnSpPr>
        <p:spPr>
          <a:xfrm rot="5400000">
            <a:off x="6692629" y="2239150"/>
            <a:ext cx="679829" cy="1091546"/>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descr="Flow chart for OPUS">
            <a:extLst>
              <a:ext uri="{FF2B5EF4-FFF2-40B4-BE49-F238E27FC236}">
                <a16:creationId xmlns:a16="http://schemas.microsoft.com/office/drawing/2014/main" id="{477375F7-EC8F-5341-9C70-8642B3A68650}"/>
              </a:ext>
            </a:extLst>
          </p:cNvPr>
          <p:cNvSpPr txBox="1"/>
          <p:nvPr/>
        </p:nvSpPr>
        <p:spPr>
          <a:xfrm>
            <a:off x="5395880" y="1225627"/>
            <a:ext cx="414985" cy="300082"/>
          </a:xfrm>
          <a:prstGeom prst="rect">
            <a:avLst/>
          </a:prstGeom>
          <a:noFill/>
        </p:spPr>
        <p:txBody>
          <a:bodyPr wrap="none" rtlCol="0">
            <a:spAutoFit/>
          </a:bodyPr>
          <a:lstStyle/>
          <a:p>
            <a:r>
              <a:rPr lang="en-US" sz="1350" dirty="0"/>
              <a:t>yes</a:t>
            </a:r>
          </a:p>
        </p:txBody>
      </p:sp>
      <p:sp>
        <p:nvSpPr>
          <p:cNvPr id="15" name="TextBox 14" descr="Flow chart for OPUS">
            <a:extLst>
              <a:ext uri="{FF2B5EF4-FFF2-40B4-BE49-F238E27FC236}">
                <a16:creationId xmlns:a16="http://schemas.microsoft.com/office/drawing/2014/main" id="{A83E6B1F-10EB-5E47-BE57-AA57F908CF73}"/>
              </a:ext>
            </a:extLst>
          </p:cNvPr>
          <p:cNvSpPr txBox="1"/>
          <p:nvPr/>
        </p:nvSpPr>
        <p:spPr>
          <a:xfrm>
            <a:off x="6735679" y="1230202"/>
            <a:ext cx="367408" cy="300082"/>
          </a:xfrm>
          <a:prstGeom prst="rect">
            <a:avLst/>
          </a:prstGeom>
          <a:noFill/>
        </p:spPr>
        <p:txBody>
          <a:bodyPr wrap="none" rtlCol="0">
            <a:spAutoFit/>
          </a:bodyPr>
          <a:lstStyle/>
          <a:p>
            <a:r>
              <a:rPr lang="en-US" sz="1350" dirty="0"/>
              <a:t>no</a:t>
            </a:r>
          </a:p>
        </p:txBody>
      </p:sp>
      <p:sp>
        <p:nvSpPr>
          <p:cNvPr id="16" name="Rectangle 15" descr="Flow chart for OPUS">
            <a:extLst>
              <a:ext uri="{FF2B5EF4-FFF2-40B4-BE49-F238E27FC236}">
                <a16:creationId xmlns:a16="http://schemas.microsoft.com/office/drawing/2014/main" id="{F6003F01-E0D8-5349-A8E8-52F3978CCAFC}"/>
              </a:ext>
            </a:extLst>
          </p:cNvPr>
          <p:cNvSpPr/>
          <p:nvPr/>
        </p:nvSpPr>
        <p:spPr>
          <a:xfrm>
            <a:off x="5233307" y="3124838"/>
            <a:ext cx="2506925" cy="45212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350" dirty="0"/>
              <a:t>Do you want to “share” your results with the world?</a:t>
            </a:r>
          </a:p>
        </p:txBody>
      </p:sp>
      <p:sp>
        <p:nvSpPr>
          <p:cNvPr id="17" name="Rectangle 16" descr="Flow chart for OPUS">
            <a:extLst>
              <a:ext uri="{FF2B5EF4-FFF2-40B4-BE49-F238E27FC236}">
                <a16:creationId xmlns:a16="http://schemas.microsoft.com/office/drawing/2014/main" id="{78F78D7C-2A29-BB41-9A9B-8E2AD70A9DB4}"/>
              </a:ext>
            </a:extLst>
          </p:cNvPr>
          <p:cNvSpPr/>
          <p:nvPr/>
        </p:nvSpPr>
        <p:spPr>
          <a:xfrm>
            <a:off x="4675043" y="4041135"/>
            <a:ext cx="1622537" cy="988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Unique, public URL for this survey which you can share with anyone</a:t>
            </a:r>
          </a:p>
        </p:txBody>
      </p:sp>
      <p:sp>
        <p:nvSpPr>
          <p:cNvPr id="18" name="Rectangle 17" descr="Flow chart for OPUS">
            <a:extLst>
              <a:ext uri="{FF2B5EF4-FFF2-40B4-BE49-F238E27FC236}">
                <a16:creationId xmlns:a16="http://schemas.microsoft.com/office/drawing/2014/main" id="{6EAE5E77-616D-F74D-9F5B-77775E6051D6}"/>
              </a:ext>
            </a:extLst>
          </p:cNvPr>
          <p:cNvSpPr/>
          <p:nvPr/>
        </p:nvSpPr>
        <p:spPr>
          <a:xfrm>
            <a:off x="6767047" y="4036343"/>
            <a:ext cx="1622537" cy="988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Your results are shown to you on screen or via email only</a:t>
            </a:r>
          </a:p>
        </p:txBody>
      </p:sp>
      <p:cxnSp>
        <p:nvCxnSpPr>
          <p:cNvPr id="19" name="Elbow Connector 18" descr="Flow chart for OPUS">
            <a:extLst>
              <a:ext uri="{FF2B5EF4-FFF2-40B4-BE49-F238E27FC236}">
                <a16:creationId xmlns:a16="http://schemas.microsoft.com/office/drawing/2014/main" id="{E24BFA6E-DFAC-A342-A0FC-421C1D98D275}"/>
              </a:ext>
            </a:extLst>
          </p:cNvPr>
          <p:cNvCxnSpPr>
            <a:cxnSpLocks/>
            <a:stCxn id="16" idx="2"/>
            <a:endCxn id="17" idx="0"/>
          </p:cNvCxnSpPr>
          <p:nvPr/>
        </p:nvCxnSpPr>
        <p:spPr>
          <a:xfrm rot="5400000">
            <a:off x="5754453" y="3308818"/>
            <a:ext cx="464176" cy="1000458"/>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descr="Flow chart for OPUS">
            <a:extLst>
              <a:ext uri="{FF2B5EF4-FFF2-40B4-BE49-F238E27FC236}">
                <a16:creationId xmlns:a16="http://schemas.microsoft.com/office/drawing/2014/main" id="{45DA257B-B353-B945-892C-CE971F91847A}"/>
              </a:ext>
            </a:extLst>
          </p:cNvPr>
          <p:cNvCxnSpPr>
            <a:cxnSpLocks/>
            <a:stCxn id="16" idx="2"/>
            <a:endCxn id="18" idx="0"/>
          </p:cNvCxnSpPr>
          <p:nvPr/>
        </p:nvCxnSpPr>
        <p:spPr>
          <a:xfrm rot="16200000" flipH="1">
            <a:off x="6802851" y="3260878"/>
            <a:ext cx="459384" cy="1091546"/>
          </a:xfrm>
          <a:prstGeom prst="bentConnector3">
            <a:avLst>
              <a:gd name="adj1" fmla="val 50000"/>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descr="Flow chart for OPUS">
            <a:extLst>
              <a:ext uri="{FF2B5EF4-FFF2-40B4-BE49-F238E27FC236}">
                <a16:creationId xmlns:a16="http://schemas.microsoft.com/office/drawing/2014/main" id="{D6474A81-0AC8-B346-9856-75647CB636F8}"/>
              </a:ext>
            </a:extLst>
          </p:cNvPr>
          <p:cNvSpPr txBox="1"/>
          <p:nvPr/>
        </p:nvSpPr>
        <p:spPr>
          <a:xfrm>
            <a:off x="5580088" y="3557517"/>
            <a:ext cx="527786" cy="300082"/>
          </a:xfrm>
          <a:prstGeom prst="rect">
            <a:avLst/>
          </a:prstGeom>
          <a:noFill/>
        </p:spPr>
        <p:txBody>
          <a:bodyPr wrap="square" rtlCol="0">
            <a:spAutoFit/>
          </a:bodyPr>
          <a:lstStyle/>
          <a:p>
            <a:r>
              <a:rPr lang="en-US" sz="1350" dirty="0"/>
              <a:t>yes</a:t>
            </a:r>
          </a:p>
        </p:txBody>
      </p:sp>
      <p:sp>
        <p:nvSpPr>
          <p:cNvPr id="22" name="TextBox 21" descr="Flow chart for OPUS">
            <a:extLst>
              <a:ext uri="{FF2B5EF4-FFF2-40B4-BE49-F238E27FC236}">
                <a16:creationId xmlns:a16="http://schemas.microsoft.com/office/drawing/2014/main" id="{A591BA21-D380-524A-A0F1-832D6FB7DF05}"/>
              </a:ext>
            </a:extLst>
          </p:cNvPr>
          <p:cNvSpPr txBox="1"/>
          <p:nvPr/>
        </p:nvSpPr>
        <p:spPr>
          <a:xfrm>
            <a:off x="6896299" y="3557517"/>
            <a:ext cx="449553" cy="300082"/>
          </a:xfrm>
          <a:prstGeom prst="rect">
            <a:avLst/>
          </a:prstGeom>
          <a:noFill/>
        </p:spPr>
        <p:txBody>
          <a:bodyPr wrap="square" rtlCol="0">
            <a:spAutoFit/>
          </a:bodyPr>
          <a:lstStyle/>
          <a:p>
            <a:r>
              <a:rPr lang="en-US" sz="1350" dirty="0"/>
              <a:t>no</a:t>
            </a:r>
          </a:p>
        </p:txBody>
      </p:sp>
      <p:sp>
        <p:nvSpPr>
          <p:cNvPr id="23" name="TextBox 22" descr="Flow chart for OPUS">
            <a:extLst>
              <a:ext uri="{FF2B5EF4-FFF2-40B4-BE49-F238E27FC236}">
                <a16:creationId xmlns:a16="http://schemas.microsoft.com/office/drawing/2014/main" id="{6D907889-D011-0741-B977-B40624F86F2D}"/>
              </a:ext>
            </a:extLst>
          </p:cNvPr>
          <p:cNvSpPr txBox="1"/>
          <p:nvPr/>
        </p:nvSpPr>
        <p:spPr>
          <a:xfrm>
            <a:off x="3260295" y="630200"/>
            <a:ext cx="1371600" cy="553998"/>
          </a:xfrm>
          <a:prstGeom prst="rect">
            <a:avLst/>
          </a:prstGeom>
          <a:noFill/>
        </p:spPr>
        <p:txBody>
          <a:bodyPr wrap="square" rtlCol="0">
            <a:spAutoFit/>
          </a:bodyPr>
          <a:lstStyle/>
          <a:p>
            <a:r>
              <a:rPr lang="en-US" sz="1500" dirty="0"/>
              <a:t>data processing</a:t>
            </a:r>
          </a:p>
        </p:txBody>
      </p:sp>
      <p:sp>
        <p:nvSpPr>
          <p:cNvPr id="25" name="TextBox 24" descr="Flow chart for OPUS">
            <a:extLst>
              <a:ext uri="{FF2B5EF4-FFF2-40B4-BE49-F238E27FC236}">
                <a16:creationId xmlns:a16="http://schemas.microsoft.com/office/drawing/2014/main" id="{55FAD6D0-3FD6-5946-AD99-E81EC2915CB6}"/>
              </a:ext>
            </a:extLst>
          </p:cNvPr>
          <p:cNvSpPr txBox="1"/>
          <p:nvPr/>
        </p:nvSpPr>
        <p:spPr>
          <a:xfrm>
            <a:off x="255931" y="1927106"/>
            <a:ext cx="3499341" cy="2400657"/>
          </a:xfrm>
          <a:prstGeom prst="rect">
            <a:avLst/>
          </a:prstGeom>
          <a:noFill/>
          <a:ln w="19050">
            <a:solidFill>
              <a:schemeClr val="accent1"/>
            </a:solidFill>
          </a:ln>
        </p:spPr>
        <p:txBody>
          <a:bodyPr wrap="square" rtlCol="0">
            <a:spAutoFit/>
          </a:bodyPr>
          <a:lstStyle/>
          <a:p>
            <a:r>
              <a:rPr lang="en-US" sz="1500" dirty="0">
                <a:latin typeface="Arial" panose="020B0604020202020204" pitchFamily="34" charset="0"/>
                <a:cs typeface="Arial" panose="020B0604020202020204" pitchFamily="34" charset="0"/>
              </a:rPr>
              <a:t>If you choose to deviate from the OPUS recommendations:</a:t>
            </a:r>
          </a:p>
          <a:p>
            <a:endParaRPr lang="en-US" sz="1500" dirty="0">
              <a:latin typeface="Arial" panose="020B0604020202020204" pitchFamily="34" charset="0"/>
              <a:cs typeface="Arial" panose="020B0604020202020204" pitchFamily="34" charset="0"/>
            </a:endParaRPr>
          </a:p>
          <a:p>
            <a:pPr marL="342900" indent="-342900">
              <a:buFont typeface="+mj-lt"/>
              <a:buAutoNum type="arabicPeriod"/>
            </a:pPr>
            <a:r>
              <a:rPr lang="en-US" sz="1500" dirty="0">
                <a:latin typeface="Arial" panose="020B0604020202020204" pitchFamily="34" charset="0"/>
                <a:cs typeface="Arial" panose="020B0604020202020204" pitchFamily="34" charset="0"/>
              </a:rPr>
              <a:t>OPUS will warn you when you do so</a:t>
            </a:r>
          </a:p>
          <a:p>
            <a:pPr marL="342900" indent="-342900">
              <a:buFont typeface="+mj-lt"/>
              <a:buAutoNum type="arabicPeriod"/>
            </a:pPr>
            <a:endParaRPr lang="en-US" sz="1500" dirty="0">
              <a:latin typeface="Arial" panose="020B0604020202020204" pitchFamily="34" charset="0"/>
              <a:cs typeface="Arial" panose="020B0604020202020204" pitchFamily="34" charset="0"/>
            </a:endParaRPr>
          </a:p>
          <a:p>
            <a:pPr marL="342900" indent="-342900">
              <a:buFont typeface="+mj-lt"/>
              <a:buAutoNum type="arabicPeriod"/>
            </a:pPr>
            <a:r>
              <a:rPr lang="en-US" sz="1500" dirty="0">
                <a:latin typeface="Arial" panose="020B0604020202020204" pitchFamily="34" charset="0"/>
                <a:cs typeface="Arial" panose="020B0604020202020204" pitchFamily="34" charset="0"/>
              </a:rPr>
              <a:t>You will receive an explanation why your coordinates are not tied to the NSRS</a:t>
            </a:r>
          </a:p>
          <a:p>
            <a:pPr marL="214313" indent="-214313">
              <a:buFont typeface="Arial" panose="020B0604020202020204" pitchFamily="34" charset="0"/>
              <a:buChar char="•"/>
            </a:pPr>
            <a:endParaRPr lang="en-US" sz="1500" dirty="0"/>
          </a:p>
        </p:txBody>
      </p:sp>
      <p:sp>
        <p:nvSpPr>
          <p:cNvPr id="2" name="Date Placeholder 1">
            <a:extLst>
              <a:ext uri="{FF2B5EF4-FFF2-40B4-BE49-F238E27FC236}">
                <a16:creationId xmlns:a16="http://schemas.microsoft.com/office/drawing/2014/main" id="{3699CFD7-FAEF-4CE3-9280-0AC00CB32C6D}"/>
              </a:ext>
            </a:extLst>
          </p:cNvPr>
          <p:cNvSpPr>
            <a:spLocks noGrp="1"/>
          </p:cNvSpPr>
          <p:nvPr>
            <p:ph type="dt" sz="half" idx="10"/>
          </p:nvPr>
        </p:nvSpPr>
        <p:spPr/>
        <p:txBody>
          <a:bodyPr/>
          <a:lstStyle/>
          <a:p>
            <a:r>
              <a:rPr lang="en-US"/>
              <a:t>02/08/2023</a:t>
            </a:r>
          </a:p>
        </p:txBody>
      </p:sp>
      <p:sp>
        <p:nvSpPr>
          <p:cNvPr id="24" name="Footer Placeholder 23">
            <a:extLst>
              <a:ext uri="{FF2B5EF4-FFF2-40B4-BE49-F238E27FC236}">
                <a16:creationId xmlns:a16="http://schemas.microsoft.com/office/drawing/2014/main" id="{779D7BA4-1B73-437C-AEBE-8AF1498A4D09}"/>
              </a:ext>
            </a:extLst>
          </p:cNvPr>
          <p:cNvSpPr>
            <a:spLocks noGrp="1"/>
          </p:cNvSpPr>
          <p:nvPr>
            <p:ph type="ftr" sz="quarter" idx="11"/>
          </p:nvPr>
        </p:nvSpPr>
        <p:spPr/>
        <p:txBody>
          <a:bodyPr/>
          <a:lstStyle/>
          <a:p>
            <a:r>
              <a:rPr lang="fr-FR"/>
              <a:t>IPLSA 2023 Convention</a:t>
            </a:r>
            <a:endParaRPr lang="en-US"/>
          </a:p>
        </p:txBody>
      </p:sp>
      <p:sp>
        <p:nvSpPr>
          <p:cNvPr id="26" name="Slide Number Placeholder 25">
            <a:extLst>
              <a:ext uri="{FF2B5EF4-FFF2-40B4-BE49-F238E27FC236}">
                <a16:creationId xmlns:a16="http://schemas.microsoft.com/office/drawing/2014/main" id="{0F1986E8-3900-465C-9CE8-9E6CB8E9F3D6}"/>
              </a:ext>
            </a:extLst>
          </p:cNvPr>
          <p:cNvSpPr>
            <a:spLocks noGrp="1"/>
          </p:cNvSpPr>
          <p:nvPr>
            <p:ph type="sldNum" sz="quarter" idx="12"/>
          </p:nvPr>
        </p:nvSpPr>
        <p:spPr/>
        <p:txBody>
          <a:bodyPr/>
          <a:lstStyle/>
          <a:p>
            <a:fld id="{D3D538F9-49A3-B84F-B36B-A7030CDE5D5B}" type="slidenum">
              <a:rPr lang="en-US" smtClean="0"/>
              <a:t>100</a:t>
            </a:fld>
            <a:endParaRPr lang="en-US"/>
          </a:p>
        </p:txBody>
      </p:sp>
    </p:spTree>
    <p:extLst>
      <p:ext uri="{BB962C8B-B14F-4D97-AF65-F5344CB8AC3E}">
        <p14:creationId xmlns:p14="http://schemas.microsoft.com/office/powerpoint/2010/main" val="3807712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1550" y="992509"/>
            <a:ext cx="7200900" cy="3792278"/>
          </a:xfrm>
        </p:spPr>
        <p:txBody>
          <a:bodyPr>
            <a:normAutofit fontScale="92500"/>
          </a:bodyPr>
          <a:lstStyle/>
          <a:p>
            <a:pPr marL="0" indent="0">
              <a:buNone/>
            </a:pPr>
            <a:r>
              <a:rPr lang="en-US" b="1" dirty="0">
                <a:solidFill>
                  <a:srgbClr val="C00000"/>
                </a:solidFill>
                <a:latin typeface="Arial" panose="020B0604020202020204" pitchFamily="34" charset="0"/>
                <a:cs typeface="Arial" panose="020B0604020202020204" pitchFamily="34" charset="0"/>
              </a:rPr>
              <a:t>Reference epoch coordinates (RECs)</a:t>
            </a:r>
            <a:endParaRPr lang="en-US" dirty="0">
              <a:solidFill>
                <a:srgbClr val="C00000"/>
              </a:solidFill>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“Coordinates estimated by NGS for one of the official reference epochs.  As these coordinates are computed by NGS they are considered ‘part of the NSRS’”</a:t>
            </a:r>
          </a:p>
          <a:p>
            <a:pPr lvl="1"/>
            <a:r>
              <a:rPr lang="en-US" sz="2600" dirty="0">
                <a:latin typeface="Arial" panose="020B0604020202020204" pitchFamily="34" charset="0"/>
                <a:cs typeface="Arial" panose="020B0604020202020204" pitchFamily="34" charset="0"/>
              </a:rPr>
              <a:t>These will be computed by NGS every 5 or 10 years</a:t>
            </a:r>
          </a:p>
          <a:p>
            <a:pPr lvl="3"/>
            <a:r>
              <a:rPr lang="en-US" sz="1800" dirty="0">
                <a:latin typeface="Arial" panose="020B0604020202020204" pitchFamily="34" charset="0"/>
                <a:cs typeface="Arial" panose="020B0604020202020204" pitchFamily="34" charset="0"/>
              </a:rPr>
              <a:t>On a schedule 2–3 years past the reference epoch</a:t>
            </a:r>
          </a:p>
        </p:txBody>
      </p:sp>
      <p:sp>
        <p:nvSpPr>
          <p:cNvPr id="4" name="Date Placeholder 3">
            <a:extLst>
              <a:ext uri="{FF2B5EF4-FFF2-40B4-BE49-F238E27FC236}">
                <a16:creationId xmlns:a16="http://schemas.microsoft.com/office/drawing/2014/main" id="{B3FBD2E7-3086-42EB-AAB9-1E769D29B72D}"/>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C88AA3D3-A3B7-42FF-9F3A-A24655D17741}"/>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213811E1-3B2F-43D2-8746-BB4AE332B5A5}"/>
              </a:ext>
            </a:extLst>
          </p:cNvPr>
          <p:cNvSpPr>
            <a:spLocks noGrp="1"/>
          </p:cNvSpPr>
          <p:nvPr>
            <p:ph type="sldNum" sz="quarter" idx="12"/>
          </p:nvPr>
        </p:nvSpPr>
        <p:spPr/>
        <p:txBody>
          <a:bodyPr/>
          <a:lstStyle/>
          <a:p>
            <a:fld id="{D3D538F9-49A3-B84F-B36B-A7030CDE5D5B}" type="slidenum">
              <a:rPr lang="en-US" smtClean="0"/>
              <a:t>101</a:t>
            </a:fld>
            <a:endParaRPr lang="en-US"/>
          </a:p>
        </p:txBody>
      </p:sp>
    </p:spTree>
    <p:extLst>
      <p:ext uri="{BB962C8B-B14F-4D97-AF65-F5344CB8AC3E}">
        <p14:creationId xmlns:p14="http://schemas.microsoft.com/office/powerpoint/2010/main" val="2768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86622" y="1087112"/>
            <a:ext cx="7170756" cy="3394472"/>
          </a:xfrm>
        </p:spPr>
        <p:txBody>
          <a:bodyPr>
            <a:normAutofit fontScale="92500" lnSpcReduction="20000"/>
          </a:bodyPr>
          <a:lstStyle/>
          <a:p>
            <a:pPr marL="0" indent="0">
              <a:buNone/>
            </a:pPr>
            <a:r>
              <a:rPr lang="en-US" b="1" dirty="0">
                <a:solidFill>
                  <a:srgbClr val="C00000"/>
                </a:solidFill>
                <a:latin typeface="Arial" panose="020B0604020202020204" pitchFamily="34" charset="0"/>
                <a:cs typeface="Arial" panose="020B0604020202020204" pitchFamily="34" charset="0"/>
              </a:rPr>
              <a:t>Survey epoch coordinates (SECs)</a:t>
            </a:r>
            <a:endParaRPr lang="en-US" dirty="0">
              <a:solidFill>
                <a:srgbClr val="C00000"/>
              </a:solidFill>
              <a:latin typeface="Arial" panose="020B0604020202020204" pitchFamily="34" charset="0"/>
              <a:cs typeface="Arial" panose="020B0604020202020204" pitchFamily="34" charset="0"/>
            </a:endParaRPr>
          </a:p>
          <a:p>
            <a:pPr lvl="1"/>
            <a:r>
              <a:rPr lang="en-US" i="1" dirty="0">
                <a:latin typeface="Arial" panose="020B0604020202020204" pitchFamily="34" charset="0"/>
                <a:cs typeface="Arial" panose="020B0604020202020204" pitchFamily="34" charset="0"/>
              </a:rPr>
              <a:t>“</a:t>
            </a:r>
            <a:r>
              <a:rPr lang="en-US" i="1" dirty="0"/>
              <a:t>Coordinates computed by NGS for one survey epoch. As these coordinates are computed by NGS they are considered ‘part of the NSRS.’” </a:t>
            </a:r>
            <a:r>
              <a:rPr lang="en-US" i="1" dirty="0">
                <a:latin typeface="Arial" panose="020B0604020202020204" pitchFamily="34" charset="0"/>
                <a:cs typeface="Arial" panose="020B0604020202020204" pitchFamily="34" charset="0"/>
              </a:rPr>
              <a:t> </a:t>
            </a:r>
          </a:p>
          <a:p>
            <a:pPr lvl="2"/>
            <a:r>
              <a:rPr lang="en-US" dirty="0">
                <a:latin typeface="Arial" panose="020B0604020202020204" pitchFamily="34" charset="0"/>
                <a:cs typeface="Arial" panose="020B0604020202020204" pitchFamily="34" charset="0"/>
              </a:rPr>
              <a:t>These represent the best estimates NGS has of the time-dependent coordinates at any mark</a:t>
            </a:r>
          </a:p>
          <a:p>
            <a:pPr lvl="2"/>
            <a:r>
              <a:rPr lang="en-US" dirty="0">
                <a:latin typeface="Arial" panose="020B0604020202020204" pitchFamily="34" charset="0"/>
                <a:cs typeface="Arial" panose="020B0604020202020204" pitchFamily="34" charset="0"/>
              </a:rPr>
              <a:t>Adjusting multiple surveys in timespans called “adjustment windows”, to a single epoch within that window.</a:t>
            </a:r>
          </a:p>
          <a:p>
            <a:pPr lvl="3"/>
            <a:r>
              <a:rPr lang="en-US" dirty="0">
                <a:latin typeface="Arial" panose="020B0604020202020204" pitchFamily="34" charset="0"/>
                <a:cs typeface="Arial" panose="020B0604020202020204" pitchFamily="34" charset="0"/>
              </a:rPr>
              <a:t>Initial plan:  4 weeks for GNSS; 1 year for leveling</a:t>
            </a:r>
          </a:p>
          <a:p>
            <a:pPr lvl="1"/>
            <a:endParaRPr lang="en-US" dirty="0"/>
          </a:p>
          <a:p>
            <a:pPr lvl="1"/>
            <a:endParaRPr lang="en-US" dirty="0"/>
          </a:p>
        </p:txBody>
      </p:sp>
      <p:sp>
        <p:nvSpPr>
          <p:cNvPr id="4" name="Date Placeholder 3">
            <a:extLst>
              <a:ext uri="{FF2B5EF4-FFF2-40B4-BE49-F238E27FC236}">
                <a16:creationId xmlns:a16="http://schemas.microsoft.com/office/drawing/2014/main" id="{EB99046E-98D7-48EC-ACAD-6C2EFB8D8C04}"/>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C7CA97E6-0840-496E-88F7-2F4AFD33F806}"/>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A0BF5EA4-96B5-4855-8B4C-84C4020618E8}"/>
              </a:ext>
            </a:extLst>
          </p:cNvPr>
          <p:cNvSpPr>
            <a:spLocks noGrp="1"/>
          </p:cNvSpPr>
          <p:nvPr>
            <p:ph type="sldNum" sz="quarter" idx="12"/>
          </p:nvPr>
        </p:nvSpPr>
        <p:spPr/>
        <p:txBody>
          <a:bodyPr/>
          <a:lstStyle/>
          <a:p>
            <a:fld id="{D3D538F9-49A3-B84F-B36B-A7030CDE5D5B}" type="slidenum">
              <a:rPr lang="en-US" smtClean="0"/>
              <a:t>102</a:t>
            </a:fld>
            <a:endParaRPr lang="en-US"/>
          </a:p>
        </p:txBody>
      </p:sp>
    </p:spTree>
    <p:extLst>
      <p:ext uri="{BB962C8B-B14F-4D97-AF65-F5344CB8AC3E}">
        <p14:creationId xmlns:p14="http://schemas.microsoft.com/office/powerpoint/2010/main" val="3170226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More on SECs and RECs</a:t>
            </a:r>
          </a:p>
        </p:txBody>
      </p:sp>
      <p:sp>
        <p:nvSpPr>
          <p:cNvPr id="8" name="Content Placeholder 7">
            <a:extLst>
              <a:ext uri="{FF2B5EF4-FFF2-40B4-BE49-F238E27FC236}">
                <a16:creationId xmlns:a16="http://schemas.microsoft.com/office/drawing/2014/main" id="{9BCDD8F3-11F9-45D4-BA2B-F9061E5541F0}"/>
              </a:ext>
            </a:extLst>
          </p:cNvPr>
          <p:cNvSpPr>
            <a:spLocks noGrp="1"/>
          </p:cNvSpPr>
          <p:nvPr>
            <p:ph sz="half" idx="2"/>
          </p:nvPr>
        </p:nvSpPr>
        <p:spPr/>
        <p:txBody>
          <a:bodyPr>
            <a:normAutofit fontScale="85000" lnSpcReduction="20000"/>
          </a:bodyPr>
          <a:lstStyle/>
          <a:p>
            <a:endParaRPr lang="en-US"/>
          </a:p>
        </p:txBody>
      </p:sp>
      <p:pic>
        <p:nvPicPr>
          <p:cNvPr id="7" name="Picture 6" descr="Graph showing RECs and SECs on a mark">
            <a:extLst>
              <a:ext uri="{FF2B5EF4-FFF2-40B4-BE49-F238E27FC236}">
                <a16:creationId xmlns:a16="http://schemas.microsoft.com/office/drawing/2014/main" id="{60BBCD10-3528-4BFA-99B6-E61E42EA2A22}"/>
              </a:ext>
            </a:extLst>
          </p:cNvPr>
          <p:cNvPicPr>
            <a:picLocks noChangeAspect="1"/>
          </p:cNvPicPr>
          <p:nvPr/>
        </p:nvPicPr>
        <p:blipFill>
          <a:blip r:embed="rId3"/>
          <a:stretch>
            <a:fillRect/>
          </a:stretch>
        </p:blipFill>
        <p:spPr>
          <a:xfrm>
            <a:off x="4256633" y="1390372"/>
            <a:ext cx="4430167" cy="2362756"/>
          </a:xfrm>
          <a:prstGeom prst="rect">
            <a:avLst/>
          </a:prstGeom>
        </p:spPr>
      </p:pic>
      <p:sp>
        <p:nvSpPr>
          <p:cNvPr id="3" name="Content Placeholder 2"/>
          <p:cNvSpPr>
            <a:spLocks noGrp="1"/>
          </p:cNvSpPr>
          <p:nvPr>
            <p:ph sz="half" idx="1"/>
          </p:nvPr>
        </p:nvSpPr>
        <p:spPr/>
        <p:txBody>
          <a:bodyPr>
            <a:normAutofit fontScale="85000" lnSpcReduction="20000"/>
          </a:bodyPr>
          <a:lstStyle/>
          <a:p>
            <a:r>
              <a:rPr lang="en-US" sz="2100" dirty="0">
                <a:latin typeface="Arial" panose="020B0604020202020204" pitchFamily="34" charset="0"/>
                <a:cs typeface="Arial" panose="020B0604020202020204" pitchFamily="34" charset="0"/>
              </a:rPr>
              <a:t>At passive control</a:t>
            </a:r>
          </a:p>
          <a:p>
            <a:r>
              <a:rPr lang="en-US" sz="2100" dirty="0">
                <a:latin typeface="Arial" panose="020B0604020202020204" pitchFamily="34" charset="0"/>
                <a:cs typeface="Arial" panose="020B0604020202020204" pitchFamily="34" charset="0"/>
              </a:rPr>
              <a:t>SECs: adjusted to a midpoint epoch near the survey</a:t>
            </a:r>
          </a:p>
          <a:p>
            <a:pPr lvl="1"/>
            <a:r>
              <a:rPr lang="en-US" sz="1900" dirty="0">
                <a:latin typeface="Arial" panose="020B0604020202020204" pitchFamily="34" charset="0"/>
                <a:cs typeface="Arial" panose="020B0604020202020204" pitchFamily="34" charset="0"/>
              </a:rPr>
              <a:t>(4 weeks for GNSS; 1 year for leveling)</a:t>
            </a:r>
          </a:p>
          <a:p>
            <a:r>
              <a:rPr lang="en-US" sz="2100" dirty="0">
                <a:latin typeface="Arial" panose="020B0604020202020204" pitchFamily="34" charset="0"/>
                <a:cs typeface="Arial" panose="020B0604020202020204" pitchFamily="34" charset="0"/>
              </a:rPr>
              <a:t>RECs:  adjusted to a ref. epoch (2020.00, etc.)</a:t>
            </a:r>
          </a:p>
          <a:p>
            <a:r>
              <a:rPr lang="en-US" sz="2100" dirty="0">
                <a:latin typeface="Arial" panose="020B0604020202020204" pitchFamily="34" charset="0"/>
                <a:cs typeface="Arial" panose="020B0604020202020204" pitchFamily="34" charset="0"/>
              </a:rPr>
              <a:t>REC adjustments will include Some </a:t>
            </a:r>
            <a:r>
              <a:rPr lang="en-US" sz="2100" b="1" i="1" dirty="0">
                <a:solidFill>
                  <a:srgbClr val="FF0000"/>
                </a:solidFill>
                <a:latin typeface="Arial" panose="020B0604020202020204" pitchFamily="34" charset="0"/>
                <a:cs typeface="Arial" panose="020B0604020202020204" pitchFamily="34" charset="0"/>
              </a:rPr>
              <a:t>age-limited</a:t>
            </a:r>
            <a:r>
              <a:rPr lang="en-US" sz="2100" dirty="0">
                <a:solidFill>
                  <a:srgbClr val="FF0000"/>
                </a:solidFill>
                <a:latin typeface="Arial" panose="020B0604020202020204" pitchFamily="34" charset="0"/>
                <a:cs typeface="Arial" panose="020B0604020202020204" pitchFamily="34" charset="0"/>
              </a:rPr>
              <a:t> </a:t>
            </a:r>
            <a:r>
              <a:rPr lang="en-US" sz="2100" dirty="0">
                <a:latin typeface="Arial" panose="020B0604020202020204" pitchFamily="34" charset="0"/>
                <a:cs typeface="Arial" panose="020B0604020202020204" pitchFamily="34" charset="0"/>
              </a:rPr>
              <a:t>span of data</a:t>
            </a:r>
          </a:p>
          <a:p>
            <a:pPr lvl="1"/>
            <a:r>
              <a:rPr lang="en-US" sz="1900" dirty="0">
                <a:latin typeface="Arial" panose="020B0604020202020204" pitchFamily="34" charset="0"/>
                <a:cs typeface="Arial" panose="020B0604020202020204" pitchFamily="34" charset="0"/>
              </a:rPr>
              <a:t>If that age-limit were 10 years prior and 2 years post R.E., Then 2020.00 RECs come from data spanning 2010.00 to 2021.99999</a:t>
            </a:r>
          </a:p>
        </p:txBody>
      </p:sp>
      <p:sp>
        <p:nvSpPr>
          <p:cNvPr id="4" name="Date Placeholder 3">
            <a:extLst>
              <a:ext uri="{FF2B5EF4-FFF2-40B4-BE49-F238E27FC236}">
                <a16:creationId xmlns:a16="http://schemas.microsoft.com/office/drawing/2014/main" id="{77E694AA-77D3-4BD3-BA2F-2933B22E46ED}"/>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654DE60B-0461-449B-AFB3-F106178B5D35}"/>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9FD87E41-19A5-42C1-A63B-A81DFAAF141D}"/>
              </a:ext>
            </a:extLst>
          </p:cNvPr>
          <p:cNvSpPr>
            <a:spLocks noGrp="1"/>
          </p:cNvSpPr>
          <p:nvPr>
            <p:ph type="sldNum" sz="quarter" idx="12"/>
          </p:nvPr>
        </p:nvSpPr>
        <p:spPr/>
        <p:txBody>
          <a:bodyPr/>
          <a:lstStyle/>
          <a:p>
            <a:fld id="{D3D538F9-49A3-B84F-B36B-A7030CDE5D5B}" type="slidenum">
              <a:rPr lang="en-US" smtClean="0"/>
              <a:t>103</a:t>
            </a:fld>
            <a:endParaRPr lang="en-US"/>
          </a:p>
        </p:txBody>
      </p:sp>
    </p:spTree>
    <p:extLst>
      <p:ext uri="{BB962C8B-B14F-4D97-AF65-F5344CB8AC3E}">
        <p14:creationId xmlns:p14="http://schemas.microsoft.com/office/powerpoint/2010/main" val="2124632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1549" y="1078301"/>
            <a:ext cx="7200901" cy="3394472"/>
          </a:xfrm>
        </p:spPr>
        <p:txBody>
          <a:bodyPr>
            <a:normAutofit fontScale="92500"/>
          </a:bodyPr>
          <a:lstStyle/>
          <a:p>
            <a:pPr marL="0" indent="0">
              <a:buNone/>
            </a:pPr>
            <a:r>
              <a:rPr lang="en-US" b="1" dirty="0">
                <a:solidFill>
                  <a:srgbClr val="C00000"/>
                </a:solidFill>
                <a:latin typeface="Arial" panose="020B0604020202020204" pitchFamily="34" charset="0"/>
                <a:cs typeface="Arial" panose="020B0604020202020204" pitchFamily="34" charset="0"/>
              </a:rPr>
              <a:t>Active coordinates (ACs)</a:t>
            </a:r>
            <a:endParaRPr lang="en-US" dirty="0">
              <a:solidFill>
                <a:srgbClr val="C00000"/>
              </a:solidFill>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Coordinate functions in time, generated by NGS, and not associated with a specific epoch. As these coordinates are computed by NGS (or adopted by NGS) they are considered “part of the NSRS.” </a:t>
            </a:r>
          </a:p>
          <a:p>
            <a:pPr lvl="1"/>
            <a:r>
              <a:rPr lang="en-US" sz="2450" dirty="0">
                <a:latin typeface="Arial" panose="020B0604020202020204" pitchFamily="34" charset="0"/>
                <a:cs typeface="Arial" panose="020B0604020202020204" pitchFamily="34" charset="0"/>
              </a:rPr>
              <a:t>Which will be generated by a “fit” to regularly computed coordinates</a:t>
            </a:r>
          </a:p>
        </p:txBody>
      </p:sp>
      <p:sp>
        <p:nvSpPr>
          <p:cNvPr id="4" name="Date Placeholder 3">
            <a:extLst>
              <a:ext uri="{FF2B5EF4-FFF2-40B4-BE49-F238E27FC236}">
                <a16:creationId xmlns:a16="http://schemas.microsoft.com/office/drawing/2014/main" id="{BAE04E34-9D24-452F-9695-21AF23A1EABB}"/>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800E8447-8FCC-462F-932B-02A7245DBF05}"/>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F194CEC7-3C51-44E3-8817-45575CD33413}"/>
              </a:ext>
            </a:extLst>
          </p:cNvPr>
          <p:cNvSpPr>
            <a:spLocks noGrp="1"/>
          </p:cNvSpPr>
          <p:nvPr>
            <p:ph type="sldNum" sz="quarter" idx="12"/>
          </p:nvPr>
        </p:nvSpPr>
        <p:spPr/>
        <p:txBody>
          <a:bodyPr/>
          <a:lstStyle/>
          <a:p>
            <a:fld id="{D3D538F9-49A3-B84F-B36B-A7030CDE5D5B}" type="slidenum">
              <a:rPr lang="en-US" smtClean="0"/>
              <a:t>104</a:t>
            </a:fld>
            <a:endParaRPr lang="en-US"/>
          </a:p>
        </p:txBody>
      </p:sp>
    </p:spTree>
    <p:extLst>
      <p:ext uri="{BB962C8B-B14F-4D97-AF65-F5344CB8AC3E}">
        <p14:creationId xmlns:p14="http://schemas.microsoft.com/office/powerpoint/2010/main" val="4086969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446905"/>
            <a:ext cx="7543800" cy="857250"/>
          </a:xfrm>
        </p:spPr>
        <p:txBody>
          <a:bodyPr>
            <a:noAutofit/>
          </a:bodyPr>
          <a:lstStyle/>
          <a:p>
            <a:r>
              <a:rPr lang="en-US" sz="3200" b="1" dirty="0">
                <a:latin typeface="Arial" panose="020B0604020202020204" pitchFamily="34" charset="0"/>
                <a:cs typeface="Arial" panose="020B0604020202020204" pitchFamily="34" charset="0"/>
              </a:rPr>
              <a:t>Examples of How Non-Linear CORS Coordinate Functions Might Look</a:t>
            </a:r>
          </a:p>
        </p:txBody>
      </p:sp>
      <p:pic>
        <p:nvPicPr>
          <p:cNvPr id="7" name="Content Placeholder 6" descr="GPS time series for station SAO-BORC."/>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199" y="1448747"/>
            <a:ext cx="3786617" cy="3200400"/>
          </a:xfrm>
          <a:prstGeom prst="rect">
            <a:avLst/>
          </a:prstGeom>
          <a:noFill/>
          <a:ln>
            <a:noFill/>
          </a:ln>
        </p:spPr>
      </p:pic>
      <p:pic>
        <p:nvPicPr>
          <p:cNvPr id="8" name="image5.png" descr="GPS time series for station IGS-KELY."/>
          <p:cNvPicPr>
            <a:picLocks noChangeAspect="1"/>
          </p:cNvPicPr>
          <p:nvPr/>
        </p:nvPicPr>
        <p:blipFill>
          <a:blip r:embed="rId4"/>
          <a:srcRect/>
          <a:stretch>
            <a:fillRect/>
          </a:stretch>
        </p:blipFill>
        <p:spPr>
          <a:xfrm>
            <a:off x="4572001" y="1448749"/>
            <a:ext cx="4051680" cy="3200400"/>
          </a:xfrm>
          <a:prstGeom prst="rect">
            <a:avLst/>
          </a:prstGeom>
          <a:ln/>
        </p:spPr>
      </p:pic>
      <p:sp>
        <p:nvSpPr>
          <p:cNvPr id="3" name="Date Placeholder 2">
            <a:extLst>
              <a:ext uri="{FF2B5EF4-FFF2-40B4-BE49-F238E27FC236}">
                <a16:creationId xmlns:a16="http://schemas.microsoft.com/office/drawing/2014/main" id="{98004921-D915-49F0-B9F9-00BC6110FE5E}"/>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E4F2303D-CC3C-4FD3-B15D-30FE360494ED}"/>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F1ADD417-33D3-4105-A273-F1320ECBC9D8}"/>
              </a:ext>
            </a:extLst>
          </p:cNvPr>
          <p:cNvSpPr>
            <a:spLocks noGrp="1"/>
          </p:cNvSpPr>
          <p:nvPr>
            <p:ph type="sldNum" sz="quarter" idx="12"/>
          </p:nvPr>
        </p:nvSpPr>
        <p:spPr/>
        <p:txBody>
          <a:bodyPr/>
          <a:lstStyle/>
          <a:p>
            <a:fld id="{D3D538F9-49A3-B84F-B36B-A7030CDE5D5B}" type="slidenum">
              <a:rPr lang="en-US" smtClean="0"/>
              <a:t>105</a:t>
            </a:fld>
            <a:endParaRPr lang="en-US"/>
          </a:p>
        </p:txBody>
      </p:sp>
    </p:spTree>
    <p:extLst>
      <p:ext uri="{BB962C8B-B14F-4D97-AF65-F5344CB8AC3E}">
        <p14:creationId xmlns:p14="http://schemas.microsoft.com/office/powerpoint/2010/main" val="2841467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02D-B2B4-4603-B856-E67A9FCEF31D}"/>
              </a:ext>
            </a:extLst>
          </p:cNvPr>
          <p:cNvSpPr>
            <a:spLocks noGrp="1"/>
          </p:cNvSpPr>
          <p:nvPr>
            <p:ph type="title"/>
          </p:nvPr>
        </p:nvSpPr>
        <p:spPr/>
        <p:txBody>
          <a:bodyPr>
            <a:noAutofit/>
          </a:bodyPr>
          <a:lstStyle/>
          <a:p>
            <a:r>
              <a:rPr lang="en-US" sz="3600" b="1" dirty="0">
                <a:latin typeface="Arial" panose="020B0604020202020204" pitchFamily="34" charset="0"/>
                <a:ea typeface="Times New Roman" panose="02020603050405020304" pitchFamily="18" charset="0"/>
                <a:cs typeface="Arial" panose="020B0604020202020204" pitchFamily="34" charset="0"/>
              </a:rPr>
              <a:t>Published Coordinates</a:t>
            </a:r>
            <a:endParaRPr lang="en-US" sz="3600" b="1" dirty="0"/>
          </a:p>
        </p:txBody>
      </p:sp>
      <p:sp>
        <p:nvSpPr>
          <p:cNvPr id="4" name="Rectangle 3" descr="Cartoon of a house near a body of water.">
            <a:extLst>
              <a:ext uri="{FF2B5EF4-FFF2-40B4-BE49-F238E27FC236}">
                <a16:creationId xmlns:a16="http://schemas.microsoft.com/office/drawing/2014/main" id="{DE1924C4-02F4-4A15-9C75-D8C9C547D52E}"/>
              </a:ext>
            </a:extLst>
          </p:cNvPr>
          <p:cNvSpPr/>
          <p:nvPr/>
        </p:nvSpPr>
        <p:spPr>
          <a:xfrm>
            <a:off x="3165763" y="4405745"/>
            <a:ext cx="5978237" cy="73775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descr="Cartoon of a house near a body of water.">
            <a:extLst>
              <a:ext uri="{FF2B5EF4-FFF2-40B4-BE49-F238E27FC236}">
                <a16:creationId xmlns:a16="http://schemas.microsoft.com/office/drawing/2014/main" id="{B69FAC6E-9DD6-404E-A116-071CD058920E}"/>
              </a:ext>
            </a:extLst>
          </p:cNvPr>
          <p:cNvSpPr/>
          <p:nvPr/>
        </p:nvSpPr>
        <p:spPr>
          <a:xfrm>
            <a:off x="0" y="4682836"/>
            <a:ext cx="3165763" cy="46066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rapezoid 5" descr="Cartoon of a house near a body of water.">
            <a:extLst>
              <a:ext uri="{FF2B5EF4-FFF2-40B4-BE49-F238E27FC236}">
                <a16:creationId xmlns:a16="http://schemas.microsoft.com/office/drawing/2014/main" id="{1DA23EDA-E26B-4659-A95E-12CD31500437}"/>
              </a:ext>
            </a:extLst>
          </p:cNvPr>
          <p:cNvSpPr/>
          <p:nvPr/>
        </p:nvSpPr>
        <p:spPr>
          <a:xfrm>
            <a:off x="2085110" y="3983183"/>
            <a:ext cx="2279072" cy="1160318"/>
          </a:xfrm>
          <a:prstGeom prst="trapezoid">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Cartoon of a house near a body of water.">
            <a:extLst>
              <a:ext uri="{FF2B5EF4-FFF2-40B4-BE49-F238E27FC236}">
                <a16:creationId xmlns:a16="http://schemas.microsoft.com/office/drawing/2014/main" id="{7B276A19-45B7-4DB8-88B8-D8082B97FE71}"/>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6722917" y="3758335"/>
            <a:ext cx="1586346" cy="793173"/>
          </a:xfrm>
          <a:prstGeom prst="rect">
            <a:avLst/>
          </a:prstGeom>
        </p:spPr>
      </p:pic>
      <p:sp>
        <p:nvSpPr>
          <p:cNvPr id="8" name="Oval 7" descr="Cartoon of a house near a body of water.">
            <a:extLst>
              <a:ext uri="{FF2B5EF4-FFF2-40B4-BE49-F238E27FC236}">
                <a16:creationId xmlns:a16="http://schemas.microsoft.com/office/drawing/2014/main" id="{E7B8E9DF-7A35-4741-8C0A-24B5C3DFAA14}"/>
              </a:ext>
            </a:extLst>
          </p:cNvPr>
          <p:cNvSpPr/>
          <p:nvPr/>
        </p:nvSpPr>
        <p:spPr>
          <a:xfrm>
            <a:off x="6844160" y="4419600"/>
            <a:ext cx="110836" cy="45719"/>
          </a:xfrm>
          <a:prstGeom prst="ellipse">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descr="Cartoon of a house near a body of water.">
            <a:extLst>
              <a:ext uri="{FF2B5EF4-FFF2-40B4-BE49-F238E27FC236}">
                <a16:creationId xmlns:a16="http://schemas.microsoft.com/office/drawing/2014/main" id="{8E6403E9-632D-4B43-A157-786EBBC0F988}"/>
              </a:ext>
            </a:extLst>
          </p:cNvPr>
          <p:cNvCxnSpPr/>
          <p:nvPr/>
        </p:nvCxnSpPr>
        <p:spPr>
          <a:xfrm flipH="1">
            <a:off x="4156342" y="3983184"/>
            <a:ext cx="2798654" cy="0"/>
          </a:xfrm>
          <a:prstGeom prst="line">
            <a:avLst/>
          </a:prstGeom>
          <a:ln w="9525">
            <a:solidFill>
              <a:srgbClr val="FF0000"/>
            </a:solidFill>
            <a:prstDash val="dash"/>
          </a:ln>
        </p:spPr>
        <p:style>
          <a:lnRef idx="2">
            <a:schemeClr val="dk1"/>
          </a:lnRef>
          <a:fillRef idx="0">
            <a:schemeClr val="dk1"/>
          </a:fillRef>
          <a:effectRef idx="1">
            <a:schemeClr val="dk1"/>
          </a:effectRef>
          <a:fontRef idx="minor">
            <a:schemeClr val="tx1"/>
          </a:fontRef>
        </p:style>
      </p:cxnSp>
      <p:cxnSp>
        <p:nvCxnSpPr>
          <p:cNvPr id="10" name="Straight Connector 9" descr="Cartoon of a house near a body of water.">
            <a:extLst>
              <a:ext uri="{FF2B5EF4-FFF2-40B4-BE49-F238E27FC236}">
                <a16:creationId xmlns:a16="http://schemas.microsoft.com/office/drawing/2014/main" id="{A976D20B-6CB5-4586-A9E9-D059B0FBB4D2}"/>
              </a:ext>
            </a:extLst>
          </p:cNvPr>
          <p:cNvCxnSpPr>
            <a:endCxn id="8" idx="0"/>
          </p:cNvCxnSpPr>
          <p:nvPr/>
        </p:nvCxnSpPr>
        <p:spPr>
          <a:xfrm>
            <a:off x="6892665" y="3983183"/>
            <a:ext cx="6913" cy="436417"/>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73C40A0E-FF89-4A08-BFD7-B4FFC75F621F}"/>
              </a:ext>
            </a:extLst>
          </p:cNvPr>
          <p:cNvSpPr/>
          <p:nvPr/>
        </p:nvSpPr>
        <p:spPr>
          <a:xfrm>
            <a:off x="213388" y="1262993"/>
            <a:ext cx="5806412" cy="430887"/>
          </a:xfrm>
          <a:prstGeom prst="rect">
            <a:avLst/>
          </a:prstGeom>
        </p:spPr>
        <p:txBody>
          <a:bodyPr wrap="square">
            <a:spAutoFit/>
          </a:bodyPr>
          <a:lstStyle/>
          <a:p>
            <a:pPr marL="168275" indent="-168275">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RECs </a:t>
            </a:r>
            <a:r>
              <a:rPr lang="en-US" altLang="en-US" sz="2200" dirty="0">
                <a:latin typeface="Arial" panose="020B0604020202020204" pitchFamily="34" charset="0"/>
                <a:cs typeface="Arial" panose="020B0604020202020204" pitchFamily="34" charset="0"/>
              </a:rPr>
              <a:t>‘stable’ at project scales (5-10 years)</a:t>
            </a:r>
          </a:p>
        </p:txBody>
      </p:sp>
      <p:sp>
        <p:nvSpPr>
          <p:cNvPr id="3" name="Date Placeholder 2">
            <a:extLst>
              <a:ext uri="{FF2B5EF4-FFF2-40B4-BE49-F238E27FC236}">
                <a16:creationId xmlns:a16="http://schemas.microsoft.com/office/drawing/2014/main" id="{358F1390-1998-4F26-AF27-42937789ED29}"/>
              </a:ext>
            </a:extLst>
          </p:cNvPr>
          <p:cNvSpPr>
            <a:spLocks noGrp="1"/>
          </p:cNvSpPr>
          <p:nvPr>
            <p:ph type="dt" sz="half" idx="10"/>
          </p:nvPr>
        </p:nvSpPr>
        <p:spPr/>
        <p:txBody>
          <a:bodyPr/>
          <a:lstStyle/>
          <a:p>
            <a:r>
              <a:rPr lang="en-US"/>
              <a:t>02/08/2023</a:t>
            </a:r>
          </a:p>
        </p:txBody>
      </p:sp>
      <p:sp>
        <p:nvSpPr>
          <p:cNvPr id="11" name="Footer Placeholder 10">
            <a:extLst>
              <a:ext uri="{FF2B5EF4-FFF2-40B4-BE49-F238E27FC236}">
                <a16:creationId xmlns:a16="http://schemas.microsoft.com/office/drawing/2014/main" id="{51EDB7F3-4FE3-4A5A-8A90-17A44481830C}"/>
              </a:ext>
            </a:extLst>
          </p:cNvPr>
          <p:cNvSpPr>
            <a:spLocks noGrp="1"/>
          </p:cNvSpPr>
          <p:nvPr>
            <p:ph type="ftr" sz="quarter" idx="11"/>
          </p:nvPr>
        </p:nvSpPr>
        <p:spPr/>
        <p:txBody>
          <a:bodyPr/>
          <a:lstStyle/>
          <a:p>
            <a:r>
              <a:rPr lang="fr-FR"/>
              <a:t>IPLSA 2023 Convention</a:t>
            </a:r>
            <a:endParaRPr lang="en-US"/>
          </a:p>
        </p:txBody>
      </p:sp>
      <p:sp>
        <p:nvSpPr>
          <p:cNvPr id="13" name="Slide Number Placeholder 12">
            <a:extLst>
              <a:ext uri="{FF2B5EF4-FFF2-40B4-BE49-F238E27FC236}">
                <a16:creationId xmlns:a16="http://schemas.microsoft.com/office/drawing/2014/main" id="{4690CF5C-50D8-4ADE-8E4F-6114B579E473}"/>
              </a:ext>
            </a:extLst>
          </p:cNvPr>
          <p:cNvSpPr>
            <a:spLocks noGrp="1"/>
          </p:cNvSpPr>
          <p:nvPr>
            <p:ph type="sldNum" sz="quarter" idx="12"/>
          </p:nvPr>
        </p:nvSpPr>
        <p:spPr/>
        <p:txBody>
          <a:bodyPr/>
          <a:lstStyle/>
          <a:p>
            <a:fld id="{D3D538F9-49A3-B84F-B36B-A7030CDE5D5B}" type="slidenum">
              <a:rPr lang="en-US" smtClean="0"/>
              <a:t>106</a:t>
            </a:fld>
            <a:endParaRPr lang="en-US"/>
          </a:p>
        </p:txBody>
      </p:sp>
    </p:spTree>
    <p:extLst>
      <p:ext uri="{BB962C8B-B14F-4D97-AF65-F5344CB8AC3E}">
        <p14:creationId xmlns:p14="http://schemas.microsoft.com/office/powerpoint/2010/main" val="28483472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36BBB-F5B1-472F-9885-125414EFE08E}"/>
              </a:ext>
            </a:extLst>
          </p:cNvPr>
          <p:cNvSpPr>
            <a:spLocks noGrp="1"/>
          </p:cNvSpPr>
          <p:nvPr>
            <p:ph type="title"/>
          </p:nvPr>
        </p:nvSpPr>
        <p:spPr/>
        <p:txBody>
          <a:bodyPr>
            <a:normAutofit/>
          </a:bodyPr>
          <a:lstStyle/>
          <a:p>
            <a:pPr lvl="0">
              <a:spcBef>
                <a:spcPts val="0"/>
              </a:spcBef>
            </a:pPr>
            <a:r>
              <a:rPr lang="en-US" sz="3600" b="1" dirty="0">
                <a:solidFill>
                  <a:prstClr val="black"/>
                </a:solidFill>
                <a:latin typeface="Arial" panose="020B0604020202020204" pitchFamily="34" charset="0"/>
                <a:ea typeface="Times New Roman" panose="02020603050405020304" pitchFamily="18" charset="0"/>
                <a:cs typeface="Arial" panose="020B0604020202020204" pitchFamily="34" charset="0"/>
              </a:rPr>
              <a:t>Published Coordinates</a:t>
            </a:r>
            <a:endParaRPr lang="en-US" b="1" dirty="0"/>
          </a:p>
        </p:txBody>
      </p:sp>
      <p:sp>
        <p:nvSpPr>
          <p:cNvPr id="4" name="Rectangle 3">
            <a:extLst>
              <a:ext uri="{FF2B5EF4-FFF2-40B4-BE49-F238E27FC236}">
                <a16:creationId xmlns:a16="http://schemas.microsoft.com/office/drawing/2014/main" id="{F88A1B49-E5E4-46A4-94E9-E02B8DA2A9FF}"/>
              </a:ext>
            </a:extLst>
          </p:cNvPr>
          <p:cNvSpPr/>
          <p:nvPr/>
        </p:nvSpPr>
        <p:spPr>
          <a:xfrm>
            <a:off x="213388" y="1262993"/>
            <a:ext cx="5750994" cy="1785104"/>
          </a:xfrm>
          <a:prstGeom prst="rect">
            <a:avLst/>
          </a:prstGeom>
        </p:spPr>
        <p:txBody>
          <a:bodyPr wrap="square">
            <a:spAutoFit/>
          </a:bodyPr>
          <a:lstStyle/>
          <a:p>
            <a:pPr marL="168275" indent="-168275">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RECs </a:t>
            </a:r>
            <a:r>
              <a:rPr lang="en-US" altLang="en-US" sz="2200" dirty="0">
                <a:latin typeface="Arial" panose="020B0604020202020204" pitchFamily="34" charset="0"/>
                <a:cs typeface="Arial" panose="020B0604020202020204" pitchFamily="34" charset="0"/>
              </a:rPr>
              <a:t>‘stable’ at project scales (5-10 years)</a:t>
            </a:r>
          </a:p>
          <a:p>
            <a:pPr marL="168275" indent="-168275">
              <a:buFont typeface="Arial" panose="020B0604020202020204" pitchFamily="34" charset="0"/>
              <a:buChar char="•"/>
            </a:pPr>
            <a:endParaRPr lang="en-US" altLang="en-US" sz="2200" dirty="0">
              <a:latin typeface="Arial" panose="020B0604020202020204" pitchFamily="34" charset="0"/>
              <a:cs typeface="Arial" panose="020B0604020202020204" pitchFamily="34" charset="0"/>
            </a:endParaRPr>
          </a:p>
          <a:p>
            <a:pPr marL="168275" indent="-168275">
              <a:buFont typeface="Arial" panose="020B0604020202020204" pitchFamily="34" charset="0"/>
              <a:buChar char="•"/>
            </a:pPr>
            <a:r>
              <a:rPr lang="en-US" altLang="en-US" sz="2200" b="1" dirty="0">
                <a:latin typeface="Arial" panose="020B0604020202020204" pitchFamily="34" charset="0"/>
                <a:cs typeface="Arial" panose="020B0604020202020204" pitchFamily="34" charset="0"/>
              </a:rPr>
              <a:t>SECs </a:t>
            </a:r>
            <a:r>
              <a:rPr lang="en-US" altLang="en-US" sz="2200" dirty="0">
                <a:latin typeface="Arial" panose="020B0604020202020204" pitchFamily="34" charset="0"/>
                <a:cs typeface="Arial" panose="020B0604020202020204" pitchFamily="34" charset="0"/>
                <a:sym typeface="Wingdings" panose="05000000000000000000" pitchFamily="2" charset="2"/>
              </a:rPr>
              <a:t>reflective of narrow window in time</a:t>
            </a:r>
          </a:p>
          <a:p>
            <a:pPr marL="168275" indent="-168275">
              <a:buFont typeface="Arial" panose="020B0604020202020204" pitchFamily="34" charset="0"/>
              <a:buChar char="•"/>
            </a:pPr>
            <a:endParaRPr lang="en-US" altLang="en-US" sz="2200" dirty="0">
              <a:latin typeface="Arial" panose="020B0604020202020204" pitchFamily="34" charset="0"/>
              <a:cs typeface="Arial" panose="020B0604020202020204" pitchFamily="34" charset="0"/>
              <a:sym typeface="Wingdings" panose="05000000000000000000" pitchFamily="2" charset="2"/>
            </a:endParaRPr>
          </a:p>
          <a:p>
            <a:pPr marL="168275" indent="-168275">
              <a:buFont typeface="Arial" panose="020B0604020202020204" pitchFamily="34" charset="0"/>
              <a:buChar char="•"/>
            </a:pPr>
            <a:r>
              <a:rPr lang="en-US" altLang="en-US" sz="2200" b="1" dirty="0">
                <a:solidFill>
                  <a:prstClr val="black"/>
                </a:solidFill>
                <a:latin typeface="Arial" panose="020B0604020202020204" pitchFamily="34" charset="0"/>
                <a:cs typeface="Arial" panose="020B0604020202020204" pitchFamily="34" charset="0"/>
                <a:sym typeface="Wingdings" panose="05000000000000000000" pitchFamily="2" charset="2"/>
              </a:rPr>
              <a:t>ACs </a:t>
            </a:r>
            <a:r>
              <a:rPr lang="en-US" altLang="en-US" sz="2200" dirty="0">
                <a:solidFill>
                  <a:prstClr val="black"/>
                </a:solidFill>
                <a:latin typeface="Arial" panose="020B0604020202020204" pitchFamily="34" charset="0"/>
                <a:cs typeface="Arial" panose="020B0604020202020204" pitchFamily="34" charset="0"/>
                <a:sym typeface="Wingdings" panose="05000000000000000000" pitchFamily="2" charset="2"/>
              </a:rPr>
              <a:t>or </a:t>
            </a:r>
            <a:r>
              <a:rPr lang="en-US" altLang="en-US" sz="2200" b="1" i="1" dirty="0">
                <a:solidFill>
                  <a:prstClr val="black"/>
                </a:solidFill>
                <a:latin typeface="Arial" panose="020B0604020202020204" pitchFamily="34" charset="0"/>
                <a:cs typeface="Arial" panose="020B0604020202020204" pitchFamily="34" charset="0"/>
                <a:sym typeface="Wingdings" panose="05000000000000000000" pitchFamily="2" charset="2"/>
              </a:rPr>
              <a:t>Coordinate Function</a:t>
            </a:r>
            <a:r>
              <a:rPr lang="en-US" altLang="en-US" sz="2200" b="1"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en-US" altLang="en-US" sz="2200" dirty="0">
                <a:solidFill>
                  <a:prstClr val="black"/>
                </a:solidFill>
                <a:latin typeface="Arial" panose="020B0604020202020204" pitchFamily="34" charset="0"/>
                <a:cs typeface="Arial" panose="020B0604020202020204" pitchFamily="34" charset="0"/>
                <a:sym typeface="Wingdings" panose="05000000000000000000" pitchFamily="2" charset="2"/>
              </a:rPr>
              <a:t>at </a:t>
            </a:r>
            <a:r>
              <a:rPr lang="en-US" altLang="en-US" sz="2200" dirty="0">
                <a:latin typeface="Arial" panose="020B0604020202020204" pitchFamily="34" charset="0"/>
                <a:cs typeface="Arial" panose="020B0604020202020204" pitchFamily="34" charset="0"/>
                <a:sym typeface="Wingdings" panose="05000000000000000000" pitchFamily="2" charset="2"/>
              </a:rPr>
              <a:t>CORS</a:t>
            </a:r>
            <a:endParaRPr lang="en-US" altLang="en-US" sz="2200" dirty="0">
              <a:solidFill>
                <a:prstClr val="black"/>
              </a:solidFill>
              <a:latin typeface="Arial" panose="020B0604020202020204" pitchFamily="34" charset="0"/>
              <a:cs typeface="Arial" panose="020B0604020202020204" pitchFamily="34" charset="0"/>
              <a:sym typeface="Wingdings" panose="05000000000000000000" pitchFamily="2" charset="2"/>
            </a:endParaRPr>
          </a:p>
        </p:txBody>
      </p:sp>
      <p:sp>
        <p:nvSpPr>
          <p:cNvPr id="5" name="Rectangle 4" descr="The house and the land around it subside.">
            <a:extLst>
              <a:ext uri="{FF2B5EF4-FFF2-40B4-BE49-F238E27FC236}">
                <a16:creationId xmlns:a16="http://schemas.microsoft.com/office/drawing/2014/main" id="{9F3E2FD3-3155-4E7C-B3BE-0C3D386D52B8}"/>
              </a:ext>
            </a:extLst>
          </p:cNvPr>
          <p:cNvSpPr/>
          <p:nvPr/>
        </p:nvSpPr>
        <p:spPr>
          <a:xfrm>
            <a:off x="3165763" y="4405745"/>
            <a:ext cx="5978237" cy="737755"/>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descr="The house and the land around it subside.">
            <a:extLst>
              <a:ext uri="{FF2B5EF4-FFF2-40B4-BE49-F238E27FC236}">
                <a16:creationId xmlns:a16="http://schemas.microsoft.com/office/drawing/2014/main" id="{934F9EB5-3BCA-479B-9107-F0B645F60CBC}"/>
              </a:ext>
            </a:extLst>
          </p:cNvPr>
          <p:cNvSpPr/>
          <p:nvPr/>
        </p:nvSpPr>
        <p:spPr>
          <a:xfrm>
            <a:off x="0" y="4682836"/>
            <a:ext cx="3165763" cy="460664"/>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descr="The house and the land around it subside.">
            <a:extLst>
              <a:ext uri="{FF2B5EF4-FFF2-40B4-BE49-F238E27FC236}">
                <a16:creationId xmlns:a16="http://schemas.microsoft.com/office/drawing/2014/main" id="{EE01F707-A7FF-40C8-A701-8300C3C4C4B2}"/>
              </a:ext>
            </a:extLst>
          </p:cNvPr>
          <p:cNvSpPr/>
          <p:nvPr/>
        </p:nvSpPr>
        <p:spPr>
          <a:xfrm>
            <a:off x="2085110" y="3983183"/>
            <a:ext cx="2279072" cy="1160318"/>
          </a:xfrm>
          <a:prstGeom prst="trapezoid">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The house and the land around it subside.">
            <a:extLst>
              <a:ext uri="{FF2B5EF4-FFF2-40B4-BE49-F238E27FC236}">
                <a16:creationId xmlns:a16="http://schemas.microsoft.com/office/drawing/2014/main" id="{290B46C8-780F-4644-B550-45CF00640BF9}"/>
              </a:ext>
            </a:extLst>
          </p:cNvPr>
          <p:cNvPicPr>
            <a:picLocks noChangeAspect="1"/>
          </p:cNvPicPr>
          <p:nvPr/>
        </p:nvPicPr>
        <p:blipFill>
          <a:blip r:embed="rId2">
            <a:biLevel thresh="75000"/>
            <a:extLst>
              <a:ext uri="{28A0092B-C50C-407E-A947-70E740481C1C}">
                <a14:useLocalDpi xmlns:a14="http://schemas.microsoft.com/office/drawing/2010/main" val="0"/>
              </a:ext>
            </a:extLst>
          </a:blip>
          <a:stretch>
            <a:fillRect/>
          </a:stretch>
        </p:blipFill>
        <p:spPr>
          <a:xfrm>
            <a:off x="6722917" y="3758335"/>
            <a:ext cx="1586346" cy="793173"/>
          </a:xfrm>
          <a:prstGeom prst="rect">
            <a:avLst/>
          </a:prstGeom>
        </p:spPr>
      </p:pic>
      <p:sp>
        <p:nvSpPr>
          <p:cNvPr id="10" name="Oval 9" descr="The house and the land around it subside.">
            <a:extLst>
              <a:ext uri="{FF2B5EF4-FFF2-40B4-BE49-F238E27FC236}">
                <a16:creationId xmlns:a16="http://schemas.microsoft.com/office/drawing/2014/main" id="{E6287A61-56FF-4DC5-A83B-3600020BEF63}"/>
              </a:ext>
            </a:extLst>
          </p:cNvPr>
          <p:cNvSpPr/>
          <p:nvPr/>
        </p:nvSpPr>
        <p:spPr>
          <a:xfrm>
            <a:off x="6844160" y="4419600"/>
            <a:ext cx="110836" cy="45719"/>
          </a:xfrm>
          <a:prstGeom prst="ellipse">
            <a:avLst/>
          </a:prstGeom>
          <a:solidFill>
            <a:schemeClr val="tx1">
              <a:lumMod val="50000"/>
              <a:lumOff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descr="Example graph of height changing with time">
            <a:extLst>
              <a:ext uri="{FF2B5EF4-FFF2-40B4-BE49-F238E27FC236}">
                <a16:creationId xmlns:a16="http://schemas.microsoft.com/office/drawing/2014/main" id="{A1B395AC-ABC7-4874-9320-70836447537B}"/>
              </a:ext>
            </a:extLst>
          </p:cNvPr>
          <p:cNvCxnSpPr/>
          <p:nvPr/>
        </p:nvCxnSpPr>
        <p:spPr>
          <a:xfrm flipV="1">
            <a:off x="5896922" y="1523157"/>
            <a:ext cx="0" cy="1274618"/>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descr="Example graph of height changing with time">
            <a:extLst>
              <a:ext uri="{FF2B5EF4-FFF2-40B4-BE49-F238E27FC236}">
                <a16:creationId xmlns:a16="http://schemas.microsoft.com/office/drawing/2014/main" id="{1BB46E7F-79D7-44FB-9427-714833B2E9B2}"/>
              </a:ext>
            </a:extLst>
          </p:cNvPr>
          <p:cNvCxnSpPr/>
          <p:nvPr/>
        </p:nvCxnSpPr>
        <p:spPr>
          <a:xfrm>
            <a:off x="5896922" y="2797775"/>
            <a:ext cx="2805546" cy="0"/>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descr="Example graph of height changing with time">
            <a:extLst>
              <a:ext uri="{FF2B5EF4-FFF2-40B4-BE49-F238E27FC236}">
                <a16:creationId xmlns:a16="http://schemas.microsoft.com/office/drawing/2014/main" id="{A36F79DC-3E18-4B34-90A8-6AD584783E06}"/>
              </a:ext>
            </a:extLst>
          </p:cNvPr>
          <p:cNvSpPr txBox="1"/>
          <p:nvPr/>
        </p:nvSpPr>
        <p:spPr>
          <a:xfrm rot="16200000">
            <a:off x="5304251" y="1887989"/>
            <a:ext cx="900545" cy="276999"/>
          </a:xfrm>
          <a:prstGeom prst="rect">
            <a:avLst/>
          </a:prstGeom>
          <a:noFill/>
        </p:spPr>
        <p:txBody>
          <a:bodyPr wrap="square" rtlCol="0">
            <a:spAutoFit/>
          </a:bodyPr>
          <a:lstStyle/>
          <a:p>
            <a:r>
              <a:rPr lang="en-US" sz="1200" dirty="0"/>
              <a:t>height</a:t>
            </a:r>
          </a:p>
        </p:txBody>
      </p:sp>
      <p:sp>
        <p:nvSpPr>
          <p:cNvPr id="14" name="TextBox 13" descr="Example graph of height changing with time">
            <a:extLst>
              <a:ext uri="{FF2B5EF4-FFF2-40B4-BE49-F238E27FC236}">
                <a16:creationId xmlns:a16="http://schemas.microsoft.com/office/drawing/2014/main" id="{2A614CAC-DDFF-439F-B533-D376D90AF601}"/>
              </a:ext>
            </a:extLst>
          </p:cNvPr>
          <p:cNvSpPr txBox="1"/>
          <p:nvPr/>
        </p:nvSpPr>
        <p:spPr>
          <a:xfrm>
            <a:off x="6892163" y="2797775"/>
            <a:ext cx="676514" cy="276999"/>
          </a:xfrm>
          <a:prstGeom prst="rect">
            <a:avLst/>
          </a:prstGeom>
          <a:noFill/>
        </p:spPr>
        <p:txBody>
          <a:bodyPr wrap="square" rtlCol="0">
            <a:spAutoFit/>
          </a:bodyPr>
          <a:lstStyle/>
          <a:p>
            <a:r>
              <a:rPr lang="en-US" sz="1200" dirty="0"/>
              <a:t>time</a:t>
            </a:r>
          </a:p>
        </p:txBody>
      </p:sp>
      <p:grpSp>
        <p:nvGrpSpPr>
          <p:cNvPr id="15" name="CORS" descr="The house and the land around it subside.">
            <a:extLst>
              <a:ext uri="{FF2B5EF4-FFF2-40B4-BE49-F238E27FC236}">
                <a16:creationId xmlns:a16="http://schemas.microsoft.com/office/drawing/2014/main" id="{4BF0DFE8-ADC3-47C1-AE46-A40F8B821711}"/>
              </a:ext>
            </a:extLst>
          </p:cNvPr>
          <p:cNvGrpSpPr/>
          <p:nvPr/>
        </p:nvGrpSpPr>
        <p:grpSpPr>
          <a:xfrm>
            <a:off x="8465127" y="4475128"/>
            <a:ext cx="138545" cy="306243"/>
            <a:chOff x="8465127" y="4198504"/>
            <a:chExt cx="138545" cy="306243"/>
          </a:xfrm>
        </p:grpSpPr>
        <p:cxnSp>
          <p:nvCxnSpPr>
            <p:cNvPr id="16" name="Straight Connector 15">
              <a:extLst>
                <a:ext uri="{FF2B5EF4-FFF2-40B4-BE49-F238E27FC236}">
                  <a16:creationId xmlns:a16="http://schemas.microsoft.com/office/drawing/2014/main" id="{33FCF264-EFCE-4AC2-B58A-5B27BB8F20A3}"/>
                </a:ext>
              </a:extLst>
            </p:cNvPr>
            <p:cNvCxnSpPr/>
            <p:nvPr/>
          </p:nvCxnSpPr>
          <p:spPr>
            <a:xfrm>
              <a:off x="8534397" y="4267779"/>
              <a:ext cx="2" cy="236968"/>
            </a:xfrm>
            <a:prstGeom prst="line">
              <a:avLst/>
            </a:prstGeom>
            <a:ln w="38100">
              <a:solidFill>
                <a:schemeClr val="tx1"/>
              </a:solidFill>
            </a:ln>
          </p:spPr>
          <p:style>
            <a:lnRef idx="1">
              <a:schemeClr val="accent2"/>
            </a:lnRef>
            <a:fillRef idx="0">
              <a:schemeClr val="accent2"/>
            </a:fillRef>
            <a:effectRef idx="0">
              <a:schemeClr val="accent2"/>
            </a:effectRef>
            <a:fontRef idx="minor">
              <a:schemeClr val="tx1"/>
            </a:fontRef>
          </p:style>
        </p:cxnSp>
        <p:sp>
          <p:nvSpPr>
            <p:cNvPr id="17" name="Pie 36">
              <a:extLst>
                <a:ext uri="{FF2B5EF4-FFF2-40B4-BE49-F238E27FC236}">
                  <a16:creationId xmlns:a16="http://schemas.microsoft.com/office/drawing/2014/main" id="{423509BA-BA39-4369-B3C4-64D5D7687DE1}"/>
                </a:ext>
              </a:extLst>
            </p:cNvPr>
            <p:cNvSpPr/>
            <p:nvPr/>
          </p:nvSpPr>
          <p:spPr>
            <a:xfrm rot="5400000">
              <a:off x="8451271" y="4212360"/>
              <a:ext cx="166257" cy="138545"/>
            </a:xfrm>
            <a:prstGeom prst="pie">
              <a:avLst>
                <a:gd name="adj1" fmla="val 5277263"/>
                <a:gd name="adj2" fmla="val 16200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grpSp>
      <p:sp>
        <p:nvSpPr>
          <p:cNvPr id="18" name="CORS plot" descr="Example graph of height changing with time">
            <a:extLst>
              <a:ext uri="{FF2B5EF4-FFF2-40B4-BE49-F238E27FC236}">
                <a16:creationId xmlns:a16="http://schemas.microsoft.com/office/drawing/2014/main" id="{A710B332-E3C5-4FF6-8820-7563FFD25F30}"/>
              </a:ext>
            </a:extLst>
          </p:cNvPr>
          <p:cNvSpPr/>
          <p:nvPr/>
        </p:nvSpPr>
        <p:spPr>
          <a:xfrm>
            <a:off x="6012873" y="2071255"/>
            <a:ext cx="2473036" cy="547719"/>
          </a:xfrm>
          <a:custGeom>
            <a:avLst/>
            <a:gdLst>
              <a:gd name="connsiteX0" fmla="*/ 0 w 2473036"/>
              <a:gd name="connsiteY0" fmla="*/ 0 h 547719"/>
              <a:gd name="connsiteX1" fmla="*/ 339436 w 2473036"/>
              <a:gd name="connsiteY1" fmla="*/ 90054 h 547719"/>
              <a:gd name="connsiteX2" fmla="*/ 533400 w 2473036"/>
              <a:gd name="connsiteY2" fmla="*/ 207818 h 547719"/>
              <a:gd name="connsiteX3" fmla="*/ 796636 w 2473036"/>
              <a:gd name="connsiteY3" fmla="*/ 145472 h 547719"/>
              <a:gd name="connsiteX4" fmla="*/ 1136072 w 2473036"/>
              <a:gd name="connsiteY4" fmla="*/ 325581 h 547719"/>
              <a:gd name="connsiteX5" fmla="*/ 1385454 w 2473036"/>
              <a:gd name="connsiteY5" fmla="*/ 277090 h 547719"/>
              <a:gd name="connsiteX6" fmla="*/ 1669472 w 2473036"/>
              <a:gd name="connsiteY6" fmla="*/ 457200 h 547719"/>
              <a:gd name="connsiteX7" fmla="*/ 1911927 w 2473036"/>
              <a:gd name="connsiteY7" fmla="*/ 408709 h 547719"/>
              <a:gd name="connsiteX8" fmla="*/ 2202872 w 2473036"/>
              <a:gd name="connsiteY8" fmla="*/ 540327 h 547719"/>
              <a:gd name="connsiteX9" fmla="*/ 2473036 w 2473036"/>
              <a:gd name="connsiteY9" fmla="*/ 519545 h 54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3036" h="547719">
                <a:moveTo>
                  <a:pt x="0" y="0"/>
                </a:moveTo>
                <a:cubicBezTo>
                  <a:pt x="125268" y="27709"/>
                  <a:pt x="250536" y="55418"/>
                  <a:pt x="339436" y="90054"/>
                </a:cubicBezTo>
                <a:cubicBezTo>
                  <a:pt x="428336" y="124690"/>
                  <a:pt x="457200" y="198582"/>
                  <a:pt x="533400" y="207818"/>
                </a:cubicBezTo>
                <a:cubicBezTo>
                  <a:pt x="609600" y="217054"/>
                  <a:pt x="696191" y="125845"/>
                  <a:pt x="796636" y="145472"/>
                </a:cubicBezTo>
                <a:cubicBezTo>
                  <a:pt x="897081" y="165099"/>
                  <a:pt x="1037936" y="303645"/>
                  <a:pt x="1136072" y="325581"/>
                </a:cubicBezTo>
                <a:cubicBezTo>
                  <a:pt x="1234208" y="347517"/>
                  <a:pt x="1296554" y="255154"/>
                  <a:pt x="1385454" y="277090"/>
                </a:cubicBezTo>
                <a:cubicBezTo>
                  <a:pt x="1474354" y="299026"/>
                  <a:pt x="1581727" y="435264"/>
                  <a:pt x="1669472" y="457200"/>
                </a:cubicBezTo>
                <a:cubicBezTo>
                  <a:pt x="1757218" y="479137"/>
                  <a:pt x="1823027" y="394855"/>
                  <a:pt x="1911927" y="408709"/>
                </a:cubicBezTo>
                <a:cubicBezTo>
                  <a:pt x="2000827" y="422563"/>
                  <a:pt x="2109354" y="521854"/>
                  <a:pt x="2202872" y="540327"/>
                </a:cubicBezTo>
                <a:cubicBezTo>
                  <a:pt x="2296390" y="558800"/>
                  <a:pt x="2384713" y="539172"/>
                  <a:pt x="2473036" y="519545"/>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19" name="SEC plot" descr="Example graph of height changing with time">
            <a:extLst>
              <a:ext uri="{FF2B5EF4-FFF2-40B4-BE49-F238E27FC236}">
                <a16:creationId xmlns:a16="http://schemas.microsoft.com/office/drawing/2014/main" id="{BA5CCCA1-006E-412A-8CD4-FA9FF471C825}"/>
              </a:ext>
            </a:extLst>
          </p:cNvPr>
          <p:cNvCxnSpPr/>
          <p:nvPr/>
        </p:nvCxnSpPr>
        <p:spPr>
          <a:xfrm>
            <a:off x="6012873" y="2096941"/>
            <a:ext cx="2521527" cy="522033"/>
          </a:xfrm>
          <a:prstGeom prst="line">
            <a:avLst/>
          </a:prstGeom>
          <a:ln w="19050">
            <a:solidFill>
              <a:schemeClr val="bg1">
                <a:lumMod val="50000"/>
              </a:schemeClr>
            </a:solidFill>
            <a:prstDash val="sysDot"/>
          </a:ln>
        </p:spPr>
        <p:style>
          <a:lnRef idx="2">
            <a:schemeClr val="dk1"/>
          </a:lnRef>
          <a:fillRef idx="0">
            <a:schemeClr val="dk1"/>
          </a:fillRef>
          <a:effectRef idx="1">
            <a:schemeClr val="dk1"/>
          </a:effectRef>
          <a:fontRef idx="minor">
            <a:schemeClr val="tx1"/>
          </a:fontRef>
        </p:style>
      </p:cxnSp>
      <p:sp>
        <p:nvSpPr>
          <p:cNvPr id="20" name="plot1" descr="Example graph of height changing with time">
            <a:extLst>
              <a:ext uri="{FF2B5EF4-FFF2-40B4-BE49-F238E27FC236}">
                <a16:creationId xmlns:a16="http://schemas.microsoft.com/office/drawing/2014/main" id="{16316D01-6D1F-4441-A58C-38A081865A9A}"/>
              </a:ext>
            </a:extLst>
          </p:cNvPr>
          <p:cNvSpPr/>
          <p:nvPr/>
        </p:nvSpPr>
        <p:spPr>
          <a:xfrm>
            <a:off x="6177821" y="2096941"/>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lot2" descr="Example graph of height changing with time">
            <a:extLst>
              <a:ext uri="{FF2B5EF4-FFF2-40B4-BE49-F238E27FC236}">
                <a16:creationId xmlns:a16="http://schemas.microsoft.com/office/drawing/2014/main" id="{4ABD28AC-7C76-42C5-B7C5-B4877B4CF5B7}"/>
              </a:ext>
            </a:extLst>
          </p:cNvPr>
          <p:cNvSpPr/>
          <p:nvPr/>
        </p:nvSpPr>
        <p:spPr>
          <a:xfrm>
            <a:off x="6700484" y="2186996"/>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plot3" descr="Example graph of height changing with time">
            <a:extLst>
              <a:ext uri="{FF2B5EF4-FFF2-40B4-BE49-F238E27FC236}">
                <a16:creationId xmlns:a16="http://schemas.microsoft.com/office/drawing/2014/main" id="{865A6D80-A0A3-49C7-A374-BA3707C2239C}"/>
              </a:ext>
            </a:extLst>
          </p:cNvPr>
          <p:cNvSpPr/>
          <p:nvPr/>
        </p:nvSpPr>
        <p:spPr>
          <a:xfrm>
            <a:off x="7230420" y="2354429"/>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plot4" descr="Example graph of height changing with time">
            <a:extLst>
              <a:ext uri="{FF2B5EF4-FFF2-40B4-BE49-F238E27FC236}">
                <a16:creationId xmlns:a16="http://schemas.microsoft.com/office/drawing/2014/main" id="{EB476991-7808-47AF-B308-6FAA8A819EE8}"/>
              </a:ext>
            </a:extLst>
          </p:cNvPr>
          <p:cNvSpPr/>
          <p:nvPr/>
        </p:nvSpPr>
        <p:spPr>
          <a:xfrm>
            <a:off x="8022900" y="2498684"/>
            <a:ext cx="62345" cy="6927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descr="The house and the land around it subside.">
            <a:extLst>
              <a:ext uri="{FF2B5EF4-FFF2-40B4-BE49-F238E27FC236}">
                <a16:creationId xmlns:a16="http://schemas.microsoft.com/office/drawing/2014/main" id="{314AFF25-D7B5-4FCF-BBE8-C754AD6F6583}"/>
              </a:ext>
            </a:extLst>
          </p:cNvPr>
          <p:cNvSpPr txBox="1"/>
          <p:nvPr/>
        </p:nvSpPr>
        <p:spPr>
          <a:xfrm>
            <a:off x="8603672" y="4233903"/>
            <a:ext cx="486540" cy="369332"/>
          </a:xfrm>
          <a:prstGeom prst="rect">
            <a:avLst/>
          </a:prstGeom>
          <a:noFill/>
        </p:spPr>
        <p:txBody>
          <a:bodyPr wrap="square" rtlCol="0">
            <a:spAutoFit/>
          </a:bodyPr>
          <a:lstStyle/>
          <a:p>
            <a:endParaRPr lang="en-US" dirty="0"/>
          </a:p>
        </p:txBody>
      </p:sp>
      <p:sp>
        <p:nvSpPr>
          <p:cNvPr id="3" name="Date Placeholder 2">
            <a:extLst>
              <a:ext uri="{FF2B5EF4-FFF2-40B4-BE49-F238E27FC236}">
                <a16:creationId xmlns:a16="http://schemas.microsoft.com/office/drawing/2014/main" id="{B12FBB94-F6A1-4641-A720-B6B2D4BE10AF}"/>
              </a:ext>
            </a:extLst>
          </p:cNvPr>
          <p:cNvSpPr>
            <a:spLocks noGrp="1"/>
          </p:cNvSpPr>
          <p:nvPr>
            <p:ph type="dt" sz="half" idx="10"/>
          </p:nvPr>
        </p:nvSpPr>
        <p:spPr/>
        <p:txBody>
          <a:bodyPr/>
          <a:lstStyle/>
          <a:p>
            <a:r>
              <a:rPr lang="en-US"/>
              <a:t>02/08/2023</a:t>
            </a:r>
          </a:p>
        </p:txBody>
      </p:sp>
      <p:sp>
        <p:nvSpPr>
          <p:cNvPr id="7" name="Footer Placeholder 6">
            <a:extLst>
              <a:ext uri="{FF2B5EF4-FFF2-40B4-BE49-F238E27FC236}">
                <a16:creationId xmlns:a16="http://schemas.microsoft.com/office/drawing/2014/main" id="{6C6625EC-30C9-4E6E-B796-FF3AE9735323}"/>
              </a:ext>
            </a:extLst>
          </p:cNvPr>
          <p:cNvSpPr>
            <a:spLocks noGrp="1"/>
          </p:cNvSpPr>
          <p:nvPr>
            <p:ph type="ftr" sz="quarter" idx="11"/>
          </p:nvPr>
        </p:nvSpPr>
        <p:spPr/>
        <p:txBody>
          <a:bodyPr/>
          <a:lstStyle/>
          <a:p>
            <a:r>
              <a:rPr lang="fr-FR"/>
              <a:t>IPLSA 2023 Convention</a:t>
            </a:r>
            <a:endParaRPr lang="en-US"/>
          </a:p>
        </p:txBody>
      </p:sp>
      <p:sp>
        <p:nvSpPr>
          <p:cNvPr id="25" name="Slide Number Placeholder 24">
            <a:extLst>
              <a:ext uri="{FF2B5EF4-FFF2-40B4-BE49-F238E27FC236}">
                <a16:creationId xmlns:a16="http://schemas.microsoft.com/office/drawing/2014/main" id="{A9A43560-D7A0-4701-AB74-84FC0CCAAA7B}"/>
              </a:ext>
            </a:extLst>
          </p:cNvPr>
          <p:cNvSpPr>
            <a:spLocks noGrp="1"/>
          </p:cNvSpPr>
          <p:nvPr>
            <p:ph type="sldNum" sz="quarter" idx="12"/>
          </p:nvPr>
        </p:nvSpPr>
        <p:spPr/>
        <p:txBody>
          <a:bodyPr/>
          <a:lstStyle/>
          <a:p>
            <a:fld id="{D3D538F9-49A3-B84F-B36B-A7030CDE5D5B}" type="slidenum">
              <a:rPr lang="en-US" smtClean="0"/>
              <a:t>107</a:t>
            </a:fld>
            <a:endParaRPr lang="en-US"/>
          </a:p>
        </p:txBody>
      </p:sp>
    </p:spTree>
    <p:extLst>
      <p:ext uri="{BB962C8B-B14F-4D97-AF65-F5344CB8AC3E}">
        <p14:creationId xmlns:p14="http://schemas.microsoft.com/office/powerpoint/2010/main" val="2169503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 0 L 0.00138 0.05123 " pathEditMode="relative" ptsTypes="AA">
                                      <p:cBhvr>
                                        <p:cTn id="6" dur="5000" fill="hold"/>
                                        <p:tgtEl>
                                          <p:spTgt spid="5"/>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0138 0.05123 " pathEditMode="relative" ptsTypes="AA">
                                      <p:cBhvr>
                                        <p:cTn id="8" dur="5000" fill="hold"/>
                                        <p:tgtEl>
                                          <p:spTgt spid="8"/>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L 0.00138 0.05123 " pathEditMode="relative" ptsTypes="AA">
                                      <p:cBhvr>
                                        <p:cTn id="10" dur="5000" fill="hold"/>
                                        <p:tgtEl>
                                          <p:spTgt spid="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0138 0.05123 " pathEditMode="relative" ptsTypes="AA">
                                      <p:cBhvr>
                                        <p:cTn id="12" dur="5000" fill="hold"/>
                                        <p:tgtEl>
                                          <p:spTgt spid="10"/>
                                        </p:tgtEl>
                                        <p:attrNameLst>
                                          <p:attrName>ppt_x</p:attrName>
                                          <p:attrName>ppt_y</p:attrName>
                                        </p:attrNameLst>
                                      </p:cBhvr>
                                    </p:animMotion>
                                  </p:childTnLst>
                                </p:cTn>
                              </p:par>
                              <p:par>
                                <p:cTn id="13" presetID="47" presetClass="entr" presetSubtype="0" fill="hold" grpId="0" nodeType="withEffect">
                                  <p:stCondLst>
                                    <p:cond delay="25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140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25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anim calcmode="lin" valueType="num">
                                      <p:cBhvr>
                                        <p:cTn id="26" dur="1000" fill="hold"/>
                                        <p:tgtEl>
                                          <p:spTgt spid="22"/>
                                        </p:tgtEl>
                                        <p:attrNameLst>
                                          <p:attrName>ppt_x</p:attrName>
                                        </p:attrNameLst>
                                      </p:cBhvr>
                                      <p:tavLst>
                                        <p:tav tm="0">
                                          <p:val>
                                            <p:strVal val="#ppt_x"/>
                                          </p:val>
                                        </p:tav>
                                        <p:tav tm="100000">
                                          <p:val>
                                            <p:strVal val="#ppt_x"/>
                                          </p:val>
                                        </p:tav>
                                      </p:tavLst>
                                    </p:anim>
                                    <p:anim calcmode="lin" valueType="num">
                                      <p:cBhvr>
                                        <p:cTn id="27" dur="1000" fill="hold"/>
                                        <p:tgtEl>
                                          <p:spTgt spid="22"/>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36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2" presetClass="entr" presetSubtype="8"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500"/>
                                        <p:tgtEl>
                                          <p:spTgt spid="4">
                                            <p:txEl>
                                              <p:pRg st="4" end="4"/>
                                            </p:txEl>
                                          </p:spTgt>
                                        </p:tgtEl>
                                      </p:cBhvr>
                                    </p:animEffect>
                                  </p:childTnLst>
                                </p:cTn>
                              </p:par>
                            </p:childTnLst>
                          </p:cTn>
                        </p:par>
                        <p:par>
                          <p:cTn id="42" fill="hold">
                            <p:stCondLst>
                              <p:cond delay="500"/>
                            </p:stCondLst>
                            <p:childTnLst>
                              <p:par>
                                <p:cTn id="43" presetID="31"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fltVal val="0"/>
                                          </p:val>
                                        </p:tav>
                                        <p:tav tm="100000">
                                          <p:val>
                                            <p:strVal val="#ppt_w"/>
                                          </p:val>
                                        </p:tav>
                                      </p:tavLst>
                                    </p:anim>
                                    <p:anim calcmode="lin" valueType="num">
                                      <p:cBhvr>
                                        <p:cTn id="46" dur="1000" fill="hold"/>
                                        <p:tgtEl>
                                          <p:spTgt spid="15"/>
                                        </p:tgtEl>
                                        <p:attrNameLst>
                                          <p:attrName>ppt_h</p:attrName>
                                        </p:attrNameLst>
                                      </p:cBhvr>
                                      <p:tavLst>
                                        <p:tav tm="0">
                                          <p:val>
                                            <p:fltVal val="0"/>
                                          </p:val>
                                        </p:tav>
                                        <p:tav tm="100000">
                                          <p:val>
                                            <p:strVal val="#ppt_h"/>
                                          </p:val>
                                        </p:tav>
                                      </p:tavLst>
                                    </p:anim>
                                    <p:anim calcmode="lin" valueType="num">
                                      <p:cBhvr>
                                        <p:cTn id="47" dur="1000" fill="hold"/>
                                        <p:tgtEl>
                                          <p:spTgt spid="15"/>
                                        </p:tgtEl>
                                        <p:attrNameLst>
                                          <p:attrName>style.rotation</p:attrName>
                                        </p:attrNameLst>
                                      </p:cBhvr>
                                      <p:tavLst>
                                        <p:tav tm="0">
                                          <p:val>
                                            <p:fltVal val="90"/>
                                          </p:val>
                                        </p:tav>
                                        <p:tav tm="100000">
                                          <p:val>
                                            <p:fltVal val="0"/>
                                          </p:val>
                                        </p:tav>
                                      </p:tavLst>
                                    </p:anim>
                                    <p:animEffect transition="in" filter="fade">
                                      <p:cBhvr>
                                        <p:cTn id="48" dur="1000"/>
                                        <p:tgtEl>
                                          <p:spTgt spid="1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8" grpId="0" animBg="1"/>
      <p:bldP spid="20" grpId="0" animBg="1"/>
      <p:bldP spid="21" grpId="0" animBg="1"/>
      <p:bldP spid="22" grpId="0" animBg="1"/>
      <p:bldP spid="2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FF0000"/>
                </a:solidFill>
                <a:latin typeface="Arial" panose="020B0604020202020204" pitchFamily="34" charset="0"/>
                <a:cs typeface="Arial" panose="020B0604020202020204" pitchFamily="34" charset="0"/>
              </a:rPr>
              <a:t>Coordinates</a:t>
            </a:r>
            <a:endParaRPr lang="en-US" sz="4000" b="1" dirty="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71550" y="888423"/>
            <a:ext cx="7200900" cy="3878840"/>
          </a:xfrm>
        </p:spPr>
        <p:txBody>
          <a:bodyPr>
            <a:normAutofit fontScale="92500" lnSpcReduction="10000"/>
          </a:bodyPr>
          <a:lstStyle/>
          <a:p>
            <a:r>
              <a:rPr lang="en-US" sz="2800" dirty="0">
                <a:latin typeface="Arial" panose="020B0604020202020204" pitchFamily="34" charset="0"/>
                <a:cs typeface="Arial" panose="020B0604020202020204" pitchFamily="34" charset="0"/>
              </a:rPr>
              <a:t>Five types:</a:t>
            </a:r>
          </a:p>
          <a:p>
            <a:pPr lvl="1"/>
            <a:r>
              <a:rPr lang="en-US" sz="2400" b="1" dirty="0">
                <a:latin typeface="Arial" panose="020B0604020202020204" pitchFamily="34" charset="0"/>
                <a:cs typeface="Arial" panose="020B0604020202020204" pitchFamily="34" charset="0"/>
              </a:rPr>
              <a:t>Active</a:t>
            </a:r>
            <a:r>
              <a:rPr lang="en-US" sz="2400" dirty="0">
                <a:latin typeface="Arial" panose="020B0604020202020204" pitchFamily="34" charset="0"/>
                <a:cs typeface="Arial" panose="020B0604020202020204" pitchFamily="34" charset="0"/>
              </a:rPr>
              <a:t>:  Continuous functions at a CORS</a:t>
            </a:r>
          </a:p>
          <a:p>
            <a:pPr lvl="1"/>
            <a:r>
              <a:rPr lang="en-US" sz="2400" b="1" dirty="0">
                <a:latin typeface="Arial" panose="020B0604020202020204" pitchFamily="34" charset="0"/>
                <a:cs typeface="Arial" panose="020B0604020202020204" pitchFamily="34" charset="0"/>
              </a:rPr>
              <a:t>Survey Epoch</a:t>
            </a:r>
            <a:r>
              <a:rPr lang="en-US" sz="2400" dirty="0">
                <a:latin typeface="Arial" panose="020B0604020202020204" pitchFamily="34" charset="0"/>
                <a:cs typeface="Arial" panose="020B0604020202020204" pitchFamily="34" charset="0"/>
              </a:rPr>
              <a:t>:  “Time dependent coordinates”</a:t>
            </a:r>
          </a:p>
          <a:p>
            <a:pPr lvl="1"/>
            <a:r>
              <a:rPr lang="en-US" sz="2400" b="1" dirty="0">
                <a:latin typeface="Arial" panose="020B0604020202020204" pitchFamily="34" charset="0"/>
                <a:cs typeface="Arial" panose="020B0604020202020204" pitchFamily="34" charset="0"/>
              </a:rPr>
              <a:t>Reference Epoch</a:t>
            </a:r>
            <a:r>
              <a:rPr lang="en-US" sz="2400" dirty="0">
                <a:latin typeface="Arial" panose="020B0604020202020204" pitchFamily="34" charset="0"/>
                <a:cs typeface="Arial" panose="020B0604020202020204" pitchFamily="34" charset="0"/>
              </a:rPr>
              <a:t>:  “Estimated at 2020, 2025, 2030, …”</a:t>
            </a:r>
          </a:p>
          <a:p>
            <a:pPr lvl="1"/>
            <a:r>
              <a:rPr lang="en-US" sz="2400" b="1" dirty="0">
                <a:latin typeface="Arial" panose="020B0604020202020204" pitchFamily="34" charset="0"/>
                <a:cs typeface="Arial" panose="020B0604020202020204" pitchFamily="34" charset="0"/>
              </a:rPr>
              <a:t>OPUS</a:t>
            </a:r>
            <a:r>
              <a:rPr lang="en-US" sz="2400" dirty="0">
                <a:latin typeface="Arial" panose="020B0604020202020204" pitchFamily="34" charset="0"/>
                <a:cs typeface="Arial" panose="020B0604020202020204" pitchFamily="34" charset="0"/>
              </a:rPr>
              <a:t>:  Computed by you, and as accurate or inaccurate as the choices you make</a:t>
            </a:r>
          </a:p>
          <a:p>
            <a:pPr lvl="2"/>
            <a:r>
              <a:rPr lang="en-US" sz="1800" i="1" dirty="0">
                <a:latin typeface="Arial" panose="020B0604020202020204" pitchFamily="34" charset="0"/>
                <a:cs typeface="Arial" panose="020B0604020202020204" pitchFamily="34" charset="0"/>
              </a:rPr>
              <a:t>Tied to the NSRS if you follow OPUS recommendations</a:t>
            </a:r>
          </a:p>
          <a:p>
            <a:pPr lvl="1"/>
            <a:r>
              <a:rPr lang="en-US" sz="2400" b="1" dirty="0">
                <a:latin typeface="Arial" panose="020B0604020202020204" pitchFamily="34" charset="0"/>
                <a:cs typeface="Arial" panose="020B0604020202020204" pitchFamily="34" charset="0"/>
              </a:rPr>
              <a:t>Reported</a:t>
            </a:r>
            <a:r>
              <a:rPr lang="en-US" sz="2400" dirty="0">
                <a:latin typeface="Arial" panose="020B0604020202020204" pitchFamily="34" charset="0"/>
                <a:cs typeface="Arial" panose="020B0604020202020204" pitchFamily="34" charset="0"/>
              </a:rPr>
              <a:t>:  Good for finding a point somewhere on Earth.</a:t>
            </a:r>
          </a:p>
          <a:p>
            <a:pPr lvl="2"/>
            <a:r>
              <a:rPr lang="en-US" sz="1800" i="1" dirty="0">
                <a:latin typeface="Arial" panose="020B0604020202020204" pitchFamily="34" charset="0"/>
                <a:cs typeface="Arial" panose="020B0604020202020204" pitchFamily="34" charset="0"/>
              </a:rPr>
              <a:t>Not to be used as geodetic control</a:t>
            </a:r>
          </a:p>
          <a:p>
            <a:endParaRPr lang="en-US" sz="2100" dirty="0"/>
          </a:p>
        </p:txBody>
      </p:sp>
      <p:sp>
        <p:nvSpPr>
          <p:cNvPr id="4" name="Date Placeholder 3">
            <a:extLst>
              <a:ext uri="{FF2B5EF4-FFF2-40B4-BE49-F238E27FC236}">
                <a16:creationId xmlns:a16="http://schemas.microsoft.com/office/drawing/2014/main" id="{7F5D6C71-4B55-47AE-BDE4-CA5582746D8C}"/>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FBE60D84-D187-427A-A517-4CCE2EB49EC0}"/>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658CED2B-5E83-4598-91DD-5185A1F2181C}"/>
              </a:ext>
            </a:extLst>
          </p:cNvPr>
          <p:cNvSpPr>
            <a:spLocks noGrp="1"/>
          </p:cNvSpPr>
          <p:nvPr>
            <p:ph type="sldNum" sz="quarter" idx="12"/>
          </p:nvPr>
        </p:nvSpPr>
        <p:spPr/>
        <p:txBody>
          <a:bodyPr/>
          <a:lstStyle/>
          <a:p>
            <a:fld id="{D3D538F9-49A3-B84F-B36B-A7030CDE5D5B}" type="slidenum">
              <a:rPr lang="en-US" smtClean="0"/>
              <a:t>108</a:t>
            </a:fld>
            <a:endParaRPr lang="en-US"/>
          </a:p>
        </p:txBody>
      </p:sp>
    </p:spTree>
    <p:extLst>
      <p:ext uri="{BB962C8B-B14F-4D97-AF65-F5344CB8AC3E}">
        <p14:creationId xmlns:p14="http://schemas.microsoft.com/office/powerpoint/2010/main" val="1638379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Map of CONUS with lines drawn on it to represent the boundaries of the LDP zones within each of the states and color gradients representing the linear distortion at the topographic surface.">
            <a:extLst>
              <a:ext uri="{FF2B5EF4-FFF2-40B4-BE49-F238E27FC236}">
                <a16:creationId xmlns:a16="http://schemas.microsoft.com/office/drawing/2014/main" id="{FD27CC65-4A50-45C8-B029-4112C7897B83}"/>
              </a:ext>
            </a:extLst>
          </p:cNvPr>
          <p:cNvGrpSpPr/>
          <p:nvPr/>
        </p:nvGrpSpPr>
        <p:grpSpPr>
          <a:xfrm>
            <a:off x="1143000" y="0"/>
            <a:ext cx="6858000" cy="5143500"/>
            <a:chOff x="1143000" y="0"/>
            <a:chExt cx="6858000" cy="5143500"/>
          </a:xfrm>
        </p:grpSpPr>
        <p:pic>
          <p:nvPicPr>
            <p:cNvPr id="9" name="Picture 8" descr="Map of CONUS with lines drawn on it to represent the boundaries of the LDP zones within each of the states and color gradients representing the linear distortion at the topographic surface.">
              <a:extLst>
                <a:ext uri="{FF2B5EF4-FFF2-40B4-BE49-F238E27FC236}">
                  <a16:creationId xmlns:a16="http://schemas.microsoft.com/office/drawing/2014/main" id="{C80E38F3-3D0B-4EEC-9135-9A7FBE714B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10" name="TextBox 9">
              <a:extLst>
                <a:ext uri="{FF2B5EF4-FFF2-40B4-BE49-F238E27FC236}">
                  <a16:creationId xmlns:a16="http://schemas.microsoft.com/office/drawing/2014/main" id="{D77749F9-06E3-4C15-BD23-97ECFDA01DB4}"/>
                </a:ext>
              </a:extLst>
            </p:cNvPr>
            <p:cNvSpPr txBox="1"/>
            <p:nvPr/>
          </p:nvSpPr>
          <p:spPr>
            <a:xfrm>
              <a:off x="3406140" y="342900"/>
              <a:ext cx="2331720" cy="369332"/>
            </a:xfrm>
            <a:prstGeom prst="rect">
              <a:avLst/>
            </a:prstGeom>
            <a:noFill/>
          </p:spPr>
          <p:txBody>
            <a:bodyPr wrap="square" rtlCol="0">
              <a:spAutoFit/>
            </a:bodyPr>
            <a:lstStyle/>
            <a:p>
              <a:pPr algn="ctr"/>
              <a:r>
                <a:rPr lang="en-US" b="1" dirty="0">
                  <a:solidFill>
                    <a:srgbClr val="C00000"/>
                  </a:solidFill>
                </a:rPr>
                <a:t>846 zones</a:t>
              </a:r>
            </a:p>
          </p:txBody>
        </p:sp>
        <p:sp>
          <p:nvSpPr>
            <p:cNvPr id="11" name="TextBox 10">
              <a:extLst>
                <a:ext uri="{FF2B5EF4-FFF2-40B4-BE49-F238E27FC236}">
                  <a16:creationId xmlns:a16="http://schemas.microsoft.com/office/drawing/2014/main" id="{5619F025-CF76-4DC3-BFC6-D1E3FD926BF0}"/>
                </a:ext>
              </a:extLst>
            </p:cNvPr>
            <p:cNvSpPr txBox="1"/>
            <p:nvPr/>
          </p:nvSpPr>
          <p:spPr>
            <a:xfrm>
              <a:off x="1245870" y="3447396"/>
              <a:ext cx="2331720" cy="461665"/>
            </a:xfrm>
            <a:prstGeom prst="rect">
              <a:avLst/>
            </a:prstGeom>
            <a:solidFill>
              <a:schemeClr val="bg1"/>
            </a:solidFill>
            <a:effectLst>
              <a:softEdge rad="63500"/>
            </a:effectLst>
          </p:spPr>
          <p:txBody>
            <a:bodyPr wrap="square" rtlCol="0">
              <a:spAutoFit/>
            </a:bodyPr>
            <a:lstStyle/>
            <a:p>
              <a:r>
                <a:rPr lang="en-US" sz="1200" b="1" i="1" dirty="0">
                  <a:solidFill>
                    <a:srgbClr val="C00000"/>
                  </a:solidFill>
                </a:rPr>
                <a:t>Distortion increment 50 ppm (1:20,000 = 0.26 ft/mile)</a:t>
              </a:r>
            </a:p>
          </p:txBody>
        </p:sp>
        <p:sp>
          <p:nvSpPr>
            <p:cNvPr id="12" name="TextBox 11">
              <a:extLst>
                <a:ext uri="{FF2B5EF4-FFF2-40B4-BE49-F238E27FC236}">
                  <a16:creationId xmlns:a16="http://schemas.microsoft.com/office/drawing/2014/main" id="{D468180F-DB49-4BFD-9EDE-C73CCC434B73}"/>
                </a:ext>
              </a:extLst>
            </p:cNvPr>
            <p:cNvSpPr txBox="1"/>
            <p:nvPr/>
          </p:nvSpPr>
          <p:spPr>
            <a:xfrm>
              <a:off x="4626429" y="3910028"/>
              <a:ext cx="1926771" cy="1131079"/>
            </a:xfrm>
            <a:prstGeom prst="rect">
              <a:avLst/>
            </a:prstGeom>
            <a:noFill/>
          </p:spPr>
          <p:txBody>
            <a:bodyPr wrap="square" rtlCol="0">
              <a:spAutoFit/>
            </a:bodyPr>
            <a:lstStyle/>
            <a:p>
              <a:r>
                <a:rPr lang="en-US" sz="1350" b="1" i="1" dirty="0"/>
                <a:t>Percent area within:</a:t>
              </a:r>
            </a:p>
            <a:p>
              <a:r>
                <a:rPr lang="en-US" sz="1350" b="1" dirty="0"/>
                <a:t>±20 ppm = 58%</a:t>
              </a:r>
            </a:p>
            <a:p>
              <a:r>
                <a:rPr lang="en-US" sz="1350" b="1" dirty="0"/>
                <a:t>±50 ppm = 76%</a:t>
              </a:r>
            </a:p>
            <a:p>
              <a:r>
                <a:rPr lang="en-US" sz="1350" b="1" dirty="0"/>
                <a:t>±100 ppm = 89%</a:t>
              </a:r>
            </a:p>
            <a:p>
              <a:r>
                <a:rPr lang="en-US" sz="1350" b="1" dirty="0"/>
                <a:t>±400 ppm = 99.9%</a:t>
              </a:r>
            </a:p>
          </p:txBody>
        </p:sp>
      </p:grpSp>
    </p:spTree>
    <p:extLst>
      <p:ext uri="{BB962C8B-B14F-4D97-AF65-F5344CB8AC3E}">
        <p14:creationId xmlns:p14="http://schemas.microsoft.com/office/powerpoint/2010/main" val="2994838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p of CONUS with each state colored using a gradient that represents the linear distortion at the topographic surface.">
            <a:extLst>
              <a:ext uri="{FF2B5EF4-FFF2-40B4-BE49-F238E27FC236}">
                <a16:creationId xmlns:a16="http://schemas.microsoft.com/office/drawing/2014/main" id="{13CD056A-F7F0-446E-A571-3177FD1A31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13" name="TextBox 12">
            <a:extLst>
              <a:ext uri="{FF2B5EF4-FFF2-40B4-BE49-F238E27FC236}">
                <a16:creationId xmlns:a16="http://schemas.microsoft.com/office/drawing/2014/main" id="{B853F658-501C-4669-940A-C31E51A88EDD}"/>
              </a:ext>
            </a:extLst>
          </p:cNvPr>
          <p:cNvSpPr txBox="1"/>
          <p:nvPr/>
        </p:nvSpPr>
        <p:spPr>
          <a:xfrm>
            <a:off x="3406140" y="342900"/>
            <a:ext cx="2331720" cy="369332"/>
          </a:xfrm>
          <a:prstGeom prst="rect">
            <a:avLst/>
          </a:prstGeom>
          <a:noFill/>
        </p:spPr>
        <p:txBody>
          <a:bodyPr wrap="square" rtlCol="0">
            <a:spAutoFit/>
          </a:bodyPr>
          <a:lstStyle/>
          <a:p>
            <a:pPr algn="ctr"/>
            <a:r>
              <a:rPr lang="en-US" b="1" dirty="0">
                <a:solidFill>
                  <a:srgbClr val="C00000"/>
                </a:solidFill>
              </a:rPr>
              <a:t>49 zones</a:t>
            </a:r>
          </a:p>
        </p:txBody>
      </p:sp>
      <p:sp>
        <p:nvSpPr>
          <p:cNvPr id="14" name="TextBox 13">
            <a:extLst>
              <a:ext uri="{FF2B5EF4-FFF2-40B4-BE49-F238E27FC236}">
                <a16:creationId xmlns:a16="http://schemas.microsoft.com/office/drawing/2014/main" id="{FBA01943-6706-4A3C-BD3F-0A47D4FC3F00}"/>
              </a:ext>
            </a:extLst>
          </p:cNvPr>
          <p:cNvSpPr txBox="1"/>
          <p:nvPr/>
        </p:nvSpPr>
        <p:spPr>
          <a:xfrm>
            <a:off x="1245870" y="3531870"/>
            <a:ext cx="2254976" cy="461665"/>
          </a:xfrm>
          <a:prstGeom prst="rect">
            <a:avLst/>
          </a:prstGeom>
          <a:solidFill>
            <a:schemeClr val="bg1"/>
          </a:solidFill>
          <a:effectLst>
            <a:softEdge rad="63500"/>
          </a:effectLst>
        </p:spPr>
        <p:txBody>
          <a:bodyPr wrap="square" rtlCol="0">
            <a:spAutoFit/>
          </a:bodyPr>
          <a:lstStyle/>
          <a:p>
            <a:r>
              <a:rPr lang="en-US" sz="1200" b="1" i="1" dirty="0">
                <a:solidFill>
                  <a:srgbClr val="C00000"/>
                </a:solidFill>
              </a:rPr>
              <a:t>Distortion increment 50 ppm (1:20,000 = 0.26 ft/mile)</a:t>
            </a:r>
          </a:p>
        </p:txBody>
      </p:sp>
      <p:sp>
        <p:nvSpPr>
          <p:cNvPr id="16" name="TextBox 15">
            <a:extLst>
              <a:ext uri="{FF2B5EF4-FFF2-40B4-BE49-F238E27FC236}">
                <a16:creationId xmlns:a16="http://schemas.microsoft.com/office/drawing/2014/main" id="{C372C3DC-1CE1-4557-A8F2-13E0220E14FB}"/>
              </a:ext>
            </a:extLst>
          </p:cNvPr>
          <p:cNvSpPr txBox="1"/>
          <p:nvPr/>
        </p:nvSpPr>
        <p:spPr>
          <a:xfrm>
            <a:off x="4709160" y="3909061"/>
            <a:ext cx="1844040" cy="1131079"/>
          </a:xfrm>
          <a:prstGeom prst="rect">
            <a:avLst/>
          </a:prstGeom>
          <a:noFill/>
        </p:spPr>
        <p:txBody>
          <a:bodyPr wrap="square" rtlCol="0">
            <a:spAutoFit/>
          </a:bodyPr>
          <a:lstStyle/>
          <a:p>
            <a:r>
              <a:rPr lang="en-US" sz="1350" b="1" i="1" dirty="0"/>
              <a:t>Percent area within:</a:t>
            </a:r>
          </a:p>
          <a:p>
            <a:r>
              <a:rPr lang="en-US" sz="1350" b="1" dirty="0"/>
              <a:t>±20 ppm = 7%</a:t>
            </a:r>
          </a:p>
          <a:p>
            <a:r>
              <a:rPr lang="en-US" sz="1350" b="1" dirty="0"/>
              <a:t>±50 ppm = 18%</a:t>
            </a:r>
          </a:p>
          <a:p>
            <a:r>
              <a:rPr lang="en-US" sz="1350" b="1" dirty="0"/>
              <a:t>±100 ppm = 36%</a:t>
            </a:r>
          </a:p>
          <a:p>
            <a:r>
              <a:rPr lang="en-US" sz="1350" b="1" dirty="0"/>
              <a:t>±400 ppm = 88%</a:t>
            </a:r>
          </a:p>
        </p:txBody>
      </p:sp>
      <p:sp>
        <p:nvSpPr>
          <p:cNvPr id="2" name="Date Placeholder 1">
            <a:extLst>
              <a:ext uri="{FF2B5EF4-FFF2-40B4-BE49-F238E27FC236}">
                <a16:creationId xmlns:a16="http://schemas.microsoft.com/office/drawing/2014/main" id="{CB9740B0-D8F6-4937-9CAB-36EE10868B95}"/>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B5C84D50-B379-4BB3-B98F-8AC0C6536593}"/>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D7148B70-B3BA-4580-912E-E0FC6A56A1D8}"/>
              </a:ext>
            </a:extLst>
          </p:cNvPr>
          <p:cNvSpPr>
            <a:spLocks noGrp="1"/>
          </p:cNvSpPr>
          <p:nvPr>
            <p:ph type="sldNum" sz="quarter" idx="12"/>
          </p:nvPr>
        </p:nvSpPr>
        <p:spPr/>
        <p:txBody>
          <a:bodyPr/>
          <a:lstStyle/>
          <a:p>
            <a:fld id="{D3D538F9-49A3-B84F-B36B-A7030CDE5D5B}" type="slidenum">
              <a:rPr lang="en-US" smtClean="0"/>
              <a:t>12</a:t>
            </a:fld>
            <a:endParaRPr lang="en-US"/>
          </a:p>
        </p:txBody>
      </p:sp>
    </p:spTree>
    <p:extLst>
      <p:ext uri="{BB962C8B-B14F-4D97-AF65-F5344CB8AC3E}">
        <p14:creationId xmlns:p14="http://schemas.microsoft.com/office/powerpoint/2010/main" val="1923678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2DBC22E-D44E-4832-9866-F4AD32CE804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Illinois SPCS2022 Layers</a:t>
            </a:r>
          </a:p>
        </p:txBody>
      </p:sp>
      <p:pic>
        <p:nvPicPr>
          <p:cNvPr id="9" name="Picture 8" descr="Map of Illinois with colors on it that show the linear distortion at the topographic surface for the 33 SPCS2022 LDP zones.">
            <a:extLst>
              <a:ext uri="{FF2B5EF4-FFF2-40B4-BE49-F238E27FC236}">
                <a16:creationId xmlns:a16="http://schemas.microsoft.com/office/drawing/2014/main" id="{2EF1C1D2-A204-4006-AE1B-475805B39C8C}"/>
              </a:ext>
            </a:extLst>
          </p:cNvPr>
          <p:cNvPicPr>
            <a:picLocks noChangeAspect="1"/>
          </p:cNvPicPr>
          <p:nvPr/>
        </p:nvPicPr>
        <p:blipFill>
          <a:blip r:embed="rId2"/>
          <a:stretch>
            <a:fillRect/>
          </a:stretch>
        </p:blipFill>
        <p:spPr>
          <a:xfrm>
            <a:off x="215762" y="1484835"/>
            <a:ext cx="4265938" cy="3200400"/>
          </a:xfrm>
          <a:prstGeom prst="rect">
            <a:avLst/>
          </a:prstGeom>
        </p:spPr>
      </p:pic>
      <p:pic>
        <p:nvPicPr>
          <p:cNvPr id="23" name="Content Placeholder 22" descr="Map of Illinois with colors on it that show the linear distortion at the topographic surface for the SPCS2022 statewide zone.">
            <a:extLst>
              <a:ext uri="{FF2B5EF4-FFF2-40B4-BE49-F238E27FC236}">
                <a16:creationId xmlns:a16="http://schemas.microsoft.com/office/drawing/2014/main" id="{67AA9226-D543-4804-A94D-C32960B8E9DE}"/>
              </a:ext>
            </a:extLst>
          </p:cNvPr>
          <p:cNvPicPr>
            <a:picLocks noGrp="1" noChangeAspect="1"/>
          </p:cNvPicPr>
          <p:nvPr>
            <p:ph idx="1"/>
          </p:nvPr>
        </p:nvPicPr>
        <p:blipFill>
          <a:blip r:embed="rId3"/>
          <a:stretch>
            <a:fillRect/>
          </a:stretch>
        </p:blipFill>
        <p:spPr>
          <a:xfrm>
            <a:off x="4662303" y="1484835"/>
            <a:ext cx="4265935" cy="3200400"/>
          </a:xfrm>
        </p:spPr>
      </p:pic>
      <p:sp>
        <p:nvSpPr>
          <p:cNvPr id="2" name="Date Placeholder 1">
            <a:extLst>
              <a:ext uri="{FF2B5EF4-FFF2-40B4-BE49-F238E27FC236}">
                <a16:creationId xmlns:a16="http://schemas.microsoft.com/office/drawing/2014/main" id="{6A242ABD-800E-4833-8A4E-ADDB890D165E}"/>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E14F0149-EBB8-4853-AB1A-B2022F7FD462}"/>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4E25E17F-559B-4B6C-82B0-046A197A356D}"/>
              </a:ext>
            </a:extLst>
          </p:cNvPr>
          <p:cNvSpPr>
            <a:spLocks noGrp="1"/>
          </p:cNvSpPr>
          <p:nvPr>
            <p:ph type="sldNum" sz="quarter" idx="12"/>
          </p:nvPr>
        </p:nvSpPr>
        <p:spPr/>
        <p:txBody>
          <a:bodyPr/>
          <a:lstStyle/>
          <a:p>
            <a:fld id="{D3D538F9-49A3-B84F-B36B-A7030CDE5D5B}" type="slidenum">
              <a:rPr lang="en-US" smtClean="0"/>
              <a:t>13</a:t>
            </a:fld>
            <a:endParaRPr lang="en-US"/>
          </a:p>
        </p:txBody>
      </p:sp>
    </p:spTree>
    <p:extLst>
      <p:ext uri="{BB962C8B-B14F-4D97-AF65-F5344CB8AC3E}">
        <p14:creationId xmlns:p14="http://schemas.microsoft.com/office/powerpoint/2010/main" val="1494601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2D32-5F7D-4F87-B057-3BDF81F7F052}"/>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What to expect for SPCS2022</a:t>
            </a:r>
          </a:p>
        </p:txBody>
      </p:sp>
      <p:sp>
        <p:nvSpPr>
          <p:cNvPr id="3" name="Content Placeholder 2">
            <a:extLst>
              <a:ext uri="{FF2B5EF4-FFF2-40B4-BE49-F238E27FC236}">
                <a16:creationId xmlns:a16="http://schemas.microsoft.com/office/drawing/2014/main" id="{8E4F523A-6ED6-430C-9AC8-11BAF88B5A81}"/>
              </a:ext>
            </a:extLst>
          </p:cNvPr>
          <p:cNvSpPr>
            <a:spLocks noGrp="1"/>
          </p:cNvSpPr>
          <p:nvPr>
            <p:ph idx="1"/>
          </p:nvPr>
        </p:nvSpPr>
        <p:spPr>
          <a:xfrm>
            <a:off x="742950" y="1475185"/>
            <a:ext cx="7658100" cy="3429000"/>
          </a:xfrm>
        </p:spPr>
        <p:txBody>
          <a:bodyPr>
            <a:normAutofit fontScale="77500" lnSpcReduction="20000"/>
          </a:bodyPr>
          <a:lstStyle/>
          <a:p>
            <a:r>
              <a:rPr lang="en-US" b="1" dirty="0">
                <a:latin typeface="Arial" panose="020B0604020202020204" pitchFamily="34" charset="0"/>
                <a:cs typeface="Arial" panose="020B0604020202020204" pitchFamily="34" charset="0"/>
              </a:rPr>
              <a:t>Coordinates will change by at least 10,000 m</a:t>
            </a:r>
          </a:p>
          <a:p>
            <a:pPr lvl="1"/>
            <a:r>
              <a:rPr lang="en-US" dirty="0">
                <a:latin typeface="Arial" panose="020B0604020202020204" pitchFamily="34" charset="0"/>
                <a:cs typeface="Arial" panose="020B0604020202020204" pitchFamily="34" charset="0"/>
              </a:rPr>
              <a:t>Latitude and longitude change about 1-2 m</a:t>
            </a:r>
          </a:p>
          <a:p>
            <a:pPr lvl="1"/>
            <a:r>
              <a:rPr lang="en-US" dirty="0">
                <a:latin typeface="Arial" panose="020B0604020202020204" pitchFamily="34" charset="0"/>
                <a:cs typeface="Arial" panose="020B0604020202020204" pitchFamily="34" charset="0"/>
              </a:rPr>
              <a:t>Rest of change due to projection definition</a:t>
            </a:r>
          </a:p>
          <a:p>
            <a:r>
              <a:rPr lang="en-US" b="1" dirty="0">
                <a:latin typeface="Arial" panose="020B0604020202020204" pitchFamily="34" charset="0"/>
                <a:cs typeface="Arial" panose="020B0604020202020204" pitchFamily="34" charset="0"/>
              </a:rPr>
              <a:t>Less difference between “grid” and “ground”</a:t>
            </a:r>
          </a:p>
          <a:p>
            <a:r>
              <a:rPr lang="en-US" b="1" dirty="0">
                <a:latin typeface="Arial" panose="020B0604020202020204" pitchFamily="34" charset="0"/>
                <a:cs typeface="Arial" panose="020B0604020202020204" pitchFamily="34" charset="0"/>
              </a:rPr>
              <a:t>More than one zone layer in most states</a:t>
            </a:r>
          </a:p>
          <a:p>
            <a:pPr lvl="1"/>
            <a:r>
              <a:rPr lang="en-US" dirty="0">
                <a:latin typeface="Arial" panose="020B0604020202020204" pitchFamily="34" charset="0"/>
                <a:cs typeface="Arial" panose="020B0604020202020204" pitchFamily="34" charset="0"/>
              </a:rPr>
              <a:t>Zones will be similar to SPCS 83 in some states</a:t>
            </a:r>
          </a:p>
          <a:p>
            <a:pPr lvl="1"/>
            <a:r>
              <a:rPr lang="en-US" dirty="0">
                <a:latin typeface="Arial" panose="020B0604020202020204" pitchFamily="34" charset="0"/>
                <a:cs typeface="Arial" panose="020B0604020202020204" pitchFamily="34" charset="0"/>
              </a:rPr>
              <a:t>Zones will be very different in most states</a:t>
            </a:r>
          </a:p>
          <a:p>
            <a:r>
              <a:rPr lang="en-US" b="1" dirty="0">
                <a:latin typeface="Arial" panose="020B0604020202020204" pitchFamily="34" charset="0"/>
                <a:cs typeface="Arial" panose="020B0604020202020204" pitchFamily="34" charset="0"/>
              </a:rPr>
              <a:t>Every state will have a statewide zone layer</a:t>
            </a:r>
          </a:p>
        </p:txBody>
      </p:sp>
      <p:sp>
        <p:nvSpPr>
          <p:cNvPr id="4" name="Date Placeholder 3">
            <a:extLst>
              <a:ext uri="{FF2B5EF4-FFF2-40B4-BE49-F238E27FC236}">
                <a16:creationId xmlns:a16="http://schemas.microsoft.com/office/drawing/2014/main" id="{7D04E1B1-AE9F-437A-84BE-489E03E74D36}"/>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A8C3A6E0-9269-4CCD-AFF0-A084624A1719}"/>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41419FF9-4E57-4C8C-BEAA-590EBECCD667}"/>
              </a:ext>
            </a:extLst>
          </p:cNvPr>
          <p:cNvSpPr>
            <a:spLocks noGrp="1"/>
          </p:cNvSpPr>
          <p:nvPr>
            <p:ph type="sldNum" sz="quarter" idx="12"/>
          </p:nvPr>
        </p:nvSpPr>
        <p:spPr/>
        <p:txBody>
          <a:bodyPr/>
          <a:lstStyle/>
          <a:p>
            <a:fld id="{D3D538F9-49A3-B84F-B36B-A7030CDE5D5B}" type="slidenum">
              <a:rPr lang="en-US" smtClean="0"/>
              <a:t>14</a:t>
            </a:fld>
            <a:endParaRPr lang="en-US"/>
          </a:p>
        </p:txBody>
      </p:sp>
    </p:spTree>
    <p:extLst>
      <p:ext uri="{BB962C8B-B14F-4D97-AF65-F5344CB8AC3E}">
        <p14:creationId xmlns:p14="http://schemas.microsoft.com/office/powerpoint/2010/main" val="292542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28288-EC7E-4648-AD26-1131DD568BA6}"/>
              </a:ext>
            </a:extLst>
          </p:cNvPr>
          <p:cNvSpPr>
            <a:spLocks noGrp="1"/>
          </p:cNvSpPr>
          <p:nvPr>
            <p:ph type="title"/>
          </p:nvPr>
        </p:nvSpPr>
        <p:spPr/>
        <p:txBody>
          <a:bodyPr/>
          <a:lstStyle/>
          <a:p>
            <a:endParaRPr lang="en-US"/>
          </a:p>
        </p:txBody>
      </p:sp>
      <p:pic>
        <p:nvPicPr>
          <p:cNvPr id="8" name="Content Placeholder 7" descr="Movie poster of Soylent Green (1973)">
            <a:extLst>
              <a:ext uri="{FF2B5EF4-FFF2-40B4-BE49-F238E27FC236}">
                <a16:creationId xmlns:a16="http://schemas.microsoft.com/office/drawing/2014/main" id="{EADEBF44-93B3-4DF4-AA69-B5F0A53958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2072" y="0"/>
            <a:ext cx="3819855" cy="5065127"/>
          </a:xfrm>
        </p:spPr>
      </p:pic>
      <p:pic>
        <p:nvPicPr>
          <p:cNvPr id="10" name="Picture 9" descr="The part of the movie poster the says &quot;It's the year 2022...&quot;">
            <a:extLst>
              <a:ext uri="{FF2B5EF4-FFF2-40B4-BE49-F238E27FC236}">
                <a16:creationId xmlns:a16="http://schemas.microsoft.com/office/drawing/2014/main" id="{392BCBBB-7CBF-485D-BB9D-759167A9079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8056" y="205979"/>
            <a:ext cx="7847886" cy="857250"/>
          </a:xfrm>
          <a:prstGeom prst="rect">
            <a:avLst/>
          </a:prstGeom>
        </p:spPr>
      </p:pic>
      <p:sp>
        <p:nvSpPr>
          <p:cNvPr id="3" name="Date Placeholder 2">
            <a:extLst>
              <a:ext uri="{FF2B5EF4-FFF2-40B4-BE49-F238E27FC236}">
                <a16:creationId xmlns:a16="http://schemas.microsoft.com/office/drawing/2014/main" id="{A4AC73BE-64C4-4F82-86BF-2EF59505DE7C}"/>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C16273CC-308F-41BA-BBD3-D3A4952C07E1}"/>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741AF69F-C331-4823-BEE6-1C2313F953F7}"/>
              </a:ext>
            </a:extLst>
          </p:cNvPr>
          <p:cNvSpPr>
            <a:spLocks noGrp="1"/>
          </p:cNvSpPr>
          <p:nvPr>
            <p:ph type="sldNum" sz="quarter" idx="12"/>
          </p:nvPr>
        </p:nvSpPr>
        <p:spPr/>
        <p:txBody>
          <a:bodyPr/>
          <a:lstStyle/>
          <a:p>
            <a:fld id="{D3D538F9-49A3-B84F-B36B-A7030CDE5D5B}" type="slidenum">
              <a:rPr lang="en-US" smtClean="0"/>
              <a:t>15</a:t>
            </a:fld>
            <a:endParaRPr lang="en-US"/>
          </a:p>
        </p:txBody>
      </p:sp>
    </p:spTree>
    <p:extLst>
      <p:ext uri="{BB962C8B-B14F-4D97-AF65-F5344CB8AC3E}">
        <p14:creationId xmlns:p14="http://schemas.microsoft.com/office/powerpoint/2010/main" val="3293741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0"/>
                                        </p:tgtEl>
                                        <p:attrNameLst>
                                          <p:attrName>ppt_w</p:attrName>
                                        </p:attrNameLst>
                                      </p:cBhvr>
                                      <p:tavLst>
                                        <p:tav tm="0">
                                          <p:val>
                                            <p:strVal val="ppt_w"/>
                                          </p:val>
                                        </p:tav>
                                        <p:tav tm="100000">
                                          <p:val>
                                            <p:fltVal val="0"/>
                                          </p:val>
                                        </p:tav>
                                      </p:tavLst>
                                    </p:anim>
                                    <p:anim calcmode="lin" valueType="num">
                                      <p:cBhvr>
                                        <p:cTn id="7" dur="500"/>
                                        <p:tgtEl>
                                          <p:spTgt spid="10"/>
                                        </p:tgtEl>
                                        <p:attrNameLst>
                                          <p:attrName>ppt_h</p:attrName>
                                        </p:attrNameLst>
                                      </p:cBhvr>
                                      <p:tavLst>
                                        <p:tav tm="0">
                                          <p:val>
                                            <p:strVal val="ppt_h"/>
                                          </p:val>
                                        </p:tav>
                                        <p:tav tm="100000">
                                          <p:val>
                                            <p:fltVal val="0"/>
                                          </p:val>
                                        </p:tav>
                                      </p:tavLst>
                                    </p:anim>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841D-315E-4847-9F8B-248FD03AD281}"/>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NSRS Modernization: Delay</a:t>
            </a:r>
          </a:p>
        </p:txBody>
      </p:sp>
      <p:sp>
        <p:nvSpPr>
          <p:cNvPr id="3" name="Content Placeholder 2">
            <a:extLst>
              <a:ext uri="{FF2B5EF4-FFF2-40B4-BE49-F238E27FC236}">
                <a16:creationId xmlns:a16="http://schemas.microsoft.com/office/drawing/2014/main" id="{F582560C-190D-4115-BEEB-24C8186D0D7D}"/>
              </a:ext>
            </a:extLst>
          </p:cNvPr>
          <p:cNvSpPr>
            <a:spLocks noGrp="1"/>
          </p:cNvSpPr>
          <p:nvPr>
            <p:ph idx="1"/>
          </p:nvPr>
        </p:nvSpPr>
        <p:spPr>
          <a:xfrm>
            <a:off x="457200" y="1200150"/>
            <a:ext cx="8229600" cy="3600449"/>
          </a:xfrm>
        </p:spPr>
        <p:txBody>
          <a:bodyPr>
            <a:normAutofit fontScale="92500" lnSpcReduction="20000"/>
          </a:bodyPr>
          <a:lstStyle/>
          <a:p>
            <a:r>
              <a:rPr lang="en-US" sz="2800" b="1" dirty="0">
                <a:latin typeface="Arial" panose="020B0604020202020204" pitchFamily="34" charset="0"/>
                <a:cs typeface="Arial" panose="020B0604020202020204" pitchFamily="34" charset="0"/>
              </a:rPr>
              <a:t>Will names change?</a:t>
            </a:r>
          </a:p>
          <a:p>
            <a:pPr lvl="2"/>
            <a:r>
              <a:rPr lang="en-US" sz="2800" dirty="0">
                <a:latin typeface="Arial" panose="020B0604020202020204" pitchFamily="34" charset="0"/>
                <a:cs typeface="Arial" panose="020B0604020202020204" pitchFamily="34" charset="0"/>
              </a:rPr>
              <a:t> No, “GEOID2022”, “NATRF2022”, etc. will remain the same</a:t>
            </a:r>
          </a:p>
          <a:p>
            <a:r>
              <a:rPr lang="en-US" sz="2800" dirty="0">
                <a:latin typeface="Arial" panose="020B0604020202020204" pitchFamily="34" charset="0"/>
                <a:cs typeface="Arial" panose="020B0604020202020204" pitchFamily="34" charset="0"/>
              </a:rPr>
              <a:t>NGS anticipates the release of all data, and limited tools, by the </a:t>
            </a:r>
            <a:r>
              <a:rPr lang="en-US" sz="2800" b="1" dirty="0">
                <a:solidFill>
                  <a:srgbClr val="FF0000"/>
                </a:solidFill>
                <a:latin typeface="Arial" panose="020B0604020202020204" pitchFamily="34" charset="0"/>
                <a:cs typeface="Arial" panose="020B0604020202020204" pitchFamily="34" charset="0"/>
              </a:rPr>
              <a:t>middle of 2025</a:t>
            </a:r>
            <a:r>
              <a:rPr lang="en-US" sz="2800"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Some of this may depend on things outside of NGS control (we have already delayed beyond 2022!)</a:t>
            </a:r>
          </a:p>
          <a:p>
            <a:r>
              <a:rPr lang="en-US" sz="2800" dirty="0">
                <a:latin typeface="Arial" panose="020B0604020202020204" pitchFamily="34" charset="0"/>
                <a:cs typeface="Arial" panose="020B0604020202020204" pitchFamily="34" charset="0"/>
              </a:rPr>
              <a:t>Work on additional tools will continue in the out-years</a:t>
            </a:r>
          </a:p>
          <a:p>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CCC86188-A837-4035-BCD9-9EF2531834F2}"/>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88BDACAA-E097-4AAF-A34A-7BB5B9484CCE}"/>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D03CC142-8926-4A98-BF74-21258AE61F60}"/>
              </a:ext>
            </a:extLst>
          </p:cNvPr>
          <p:cNvSpPr>
            <a:spLocks noGrp="1"/>
          </p:cNvSpPr>
          <p:nvPr>
            <p:ph type="sldNum" sz="quarter" idx="12"/>
          </p:nvPr>
        </p:nvSpPr>
        <p:spPr/>
        <p:txBody>
          <a:bodyPr/>
          <a:lstStyle/>
          <a:p>
            <a:fld id="{D3D538F9-49A3-B84F-B36B-A7030CDE5D5B}" type="slidenum">
              <a:rPr lang="en-US" smtClean="0"/>
              <a:t>16</a:t>
            </a:fld>
            <a:endParaRPr lang="en-US"/>
          </a:p>
        </p:txBody>
      </p:sp>
    </p:spTree>
    <p:extLst>
      <p:ext uri="{BB962C8B-B14F-4D97-AF65-F5344CB8AC3E}">
        <p14:creationId xmlns:p14="http://schemas.microsoft.com/office/powerpoint/2010/main" val="2484871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317D2-F751-4C97-83AB-9DD9F387677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Updated blueprint documents</a:t>
            </a:r>
          </a:p>
        </p:txBody>
      </p:sp>
      <p:sp>
        <p:nvSpPr>
          <p:cNvPr id="3" name="Content Placeholder 2">
            <a:extLst>
              <a:ext uri="{FF2B5EF4-FFF2-40B4-BE49-F238E27FC236}">
                <a16:creationId xmlns:a16="http://schemas.microsoft.com/office/drawing/2014/main" id="{7C61ADD4-96F0-4E95-9586-FC3F95EBE5BC}"/>
              </a:ext>
            </a:extLst>
          </p:cNvPr>
          <p:cNvSpPr>
            <a:spLocks noGrp="1"/>
          </p:cNvSpPr>
          <p:nvPr>
            <p:ph idx="1"/>
          </p:nvPr>
        </p:nvSpPr>
        <p:spPr/>
        <p:txBody>
          <a:bodyPr/>
          <a:lstStyle/>
          <a:p>
            <a:endParaRPr lang="en-US" dirty="0"/>
          </a:p>
        </p:txBody>
      </p:sp>
      <p:pic>
        <p:nvPicPr>
          <p:cNvPr id="7" name="Picture 6" descr="The cover pages of NOAA Technical Reports about the Blueprint for the Modernized NSRS.">
            <a:extLst>
              <a:ext uri="{FF2B5EF4-FFF2-40B4-BE49-F238E27FC236}">
                <a16:creationId xmlns:a16="http://schemas.microsoft.com/office/drawing/2014/main" id="{4F66B3B2-3ABE-4DD6-BF7D-AA3D026A007B}"/>
              </a:ext>
            </a:extLst>
          </p:cNvPr>
          <p:cNvPicPr>
            <a:picLocks noChangeAspect="1"/>
          </p:cNvPicPr>
          <p:nvPr/>
        </p:nvPicPr>
        <p:blipFill>
          <a:blip r:embed="rId3"/>
          <a:stretch>
            <a:fillRect/>
          </a:stretch>
        </p:blipFill>
        <p:spPr>
          <a:xfrm>
            <a:off x="457200" y="1201909"/>
            <a:ext cx="1835555" cy="2437376"/>
          </a:xfrm>
          <a:prstGeom prst="rect">
            <a:avLst/>
          </a:prstGeom>
        </p:spPr>
      </p:pic>
      <p:sp>
        <p:nvSpPr>
          <p:cNvPr id="8" name="TextBox 7">
            <a:extLst>
              <a:ext uri="{FF2B5EF4-FFF2-40B4-BE49-F238E27FC236}">
                <a16:creationId xmlns:a16="http://schemas.microsoft.com/office/drawing/2014/main" id="{99B2BDD1-A3B6-4651-AE35-1B7A87A009B2}"/>
              </a:ext>
            </a:extLst>
          </p:cNvPr>
          <p:cNvSpPr txBox="1"/>
          <p:nvPr/>
        </p:nvSpPr>
        <p:spPr>
          <a:xfrm>
            <a:off x="376781" y="3686851"/>
            <a:ext cx="1915973" cy="1252331"/>
          </a:xfrm>
          <a:prstGeom prst="rect">
            <a:avLst/>
          </a:prstGeom>
          <a:noFill/>
        </p:spPr>
        <p:txBody>
          <a:bodyPr wrap="none" rtlCol="0">
            <a:spAutoFit/>
          </a:bodyPr>
          <a:lstStyle/>
          <a:p>
            <a:pPr algn="ctr"/>
            <a:r>
              <a:rPr lang="en-US" sz="1350" b="1" dirty="0">
                <a:latin typeface="Times New Roman" panose="02020603050405020304" pitchFamily="18" charset="0"/>
              </a:rPr>
              <a:t>Geometric:</a:t>
            </a:r>
          </a:p>
          <a:p>
            <a:pPr algn="ctr"/>
            <a:r>
              <a:rPr lang="en-US" sz="1350" dirty="0">
                <a:latin typeface="Times New Roman" panose="02020603050405020304" pitchFamily="18" charset="0"/>
              </a:rPr>
              <a:t>Sep 2017</a:t>
            </a:r>
          </a:p>
          <a:p>
            <a:pPr algn="ctr"/>
            <a:r>
              <a:rPr lang="en-US" sz="1350" i="1" dirty="0">
                <a:latin typeface="Times New Roman" panose="02020603050405020304" pitchFamily="18" charset="0"/>
              </a:rPr>
              <a:t>Revised April 2021</a:t>
            </a:r>
          </a:p>
          <a:p>
            <a:pPr algn="ctr"/>
            <a:r>
              <a:rPr lang="en-US" sz="1350" b="1" i="1" dirty="0">
                <a:latin typeface="Times New Roman" panose="02020603050405020304" pitchFamily="18" charset="0"/>
              </a:rPr>
              <a:t>NOAA TR NOS NGS </a:t>
            </a:r>
            <a:r>
              <a:rPr lang="en-US" sz="1350" b="1" i="1" dirty="0">
                <a:solidFill>
                  <a:srgbClr val="C00000"/>
                </a:solidFill>
                <a:latin typeface="Times New Roman" panose="02020603050405020304" pitchFamily="18" charset="0"/>
              </a:rPr>
              <a:t>62</a:t>
            </a:r>
          </a:p>
          <a:p>
            <a:pPr algn="ctr"/>
            <a:r>
              <a:rPr lang="en-US" sz="788" dirty="0">
                <a:latin typeface="Times New Roman" panose="02020603050405020304" pitchFamily="18" charset="0"/>
              </a:rPr>
              <a:t>61 pages</a:t>
            </a:r>
          </a:p>
          <a:p>
            <a:pPr algn="ctr"/>
            <a:endParaRPr lang="en-US" sz="1350" dirty="0">
              <a:latin typeface="Times New Roman" panose="02020603050405020304" pitchFamily="18" charset="0"/>
            </a:endParaRPr>
          </a:p>
        </p:txBody>
      </p:sp>
      <p:sp>
        <p:nvSpPr>
          <p:cNvPr id="9" name="TextBox 8">
            <a:extLst>
              <a:ext uri="{FF2B5EF4-FFF2-40B4-BE49-F238E27FC236}">
                <a16:creationId xmlns:a16="http://schemas.microsoft.com/office/drawing/2014/main" id="{3332001C-84E6-439F-97C9-507CCDF6138F}"/>
              </a:ext>
            </a:extLst>
          </p:cNvPr>
          <p:cNvSpPr txBox="1"/>
          <p:nvPr/>
        </p:nvSpPr>
        <p:spPr>
          <a:xfrm>
            <a:off x="3755350" y="3625956"/>
            <a:ext cx="1915973" cy="1252331"/>
          </a:xfrm>
          <a:prstGeom prst="rect">
            <a:avLst/>
          </a:prstGeom>
          <a:noFill/>
        </p:spPr>
        <p:txBody>
          <a:bodyPr wrap="none" rtlCol="0">
            <a:spAutoFit/>
          </a:bodyPr>
          <a:lstStyle/>
          <a:p>
            <a:pPr algn="ctr"/>
            <a:r>
              <a:rPr lang="en-US" sz="1350" b="1" dirty="0">
                <a:latin typeface="Times New Roman" panose="02020603050405020304" pitchFamily="18" charset="0"/>
              </a:rPr>
              <a:t>Geopotential:</a:t>
            </a:r>
          </a:p>
          <a:p>
            <a:pPr algn="ctr"/>
            <a:r>
              <a:rPr lang="en-US" sz="1350" dirty="0">
                <a:latin typeface="Times New Roman" panose="02020603050405020304" pitchFamily="18" charset="0"/>
              </a:rPr>
              <a:t>Nov 2017</a:t>
            </a:r>
          </a:p>
          <a:p>
            <a:pPr algn="ctr"/>
            <a:r>
              <a:rPr lang="en-US" sz="1350" i="1" dirty="0">
                <a:latin typeface="Times New Roman" panose="02020603050405020304" pitchFamily="18" charset="0"/>
              </a:rPr>
              <a:t>Revised Feb 2021</a:t>
            </a:r>
          </a:p>
          <a:p>
            <a:pPr algn="ctr"/>
            <a:r>
              <a:rPr lang="en-US" sz="1350" b="1" i="1" dirty="0">
                <a:latin typeface="Times New Roman" panose="02020603050405020304" pitchFamily="18" charset="0"/>
              </a:rPr>
              <a:t>NOAA TR NOS NGS </a:t>
            </a:r>
            <a:r>
              <a:rPr lang="en-US" sz="1350" b="1" i="1" dirty="0">
                <a:solidFill>
                  <a:srgbClr val="C00000"/>
                </a:solidFill>
                <a:latin typeface="Times New Roman" panose="02020603050405020304" pitchFamily="18" charset="0"/>
              </a:rPr>
              <a:t>64</a:t>
            </a:r>
          </a:p>
          <a:p>
            <a:pPr algn="ctr"/>
            <a:r>
              <a:rPr lang="en-US" sz="788" dirty="0">
                <a:latin typeface="Times New Roman" panose="02020603050405020304" pitchFamily="18" charset="0"/>
              </a:rPr>
              <a:t>53 pages</a:t>
            </a:r>
          </a:p>
          <a:p>
            <a:pPr algn="ctr"/>
            <a:endParaRPr lang="en-US" sz="1350" dirty="0">
              <a:latin typeface="Times New Roman" panose="02020603050405020304" pitchFamily="18" charset="0"/>
            </a:endParaRPr>
          </a:p>
        </p:txBody>
      </p:sp>
      <p:sp>
        <p:nvSpPr>
          <p:cNvPr id="10" name="TextBox 9">
            <a:extLst>
              <a:ext uri="{FF2B5EF4-FFF2-40B4-BE49-F238E27FC236}">
                <a16:creationId xmlns:a16="http://schemas.microsoft.com/office/drawing/2014/main" id="{C20C9F29-1E3A-4B69-84BC-D0DB7C1EB876}"/>
              </a:ext>
            </a:extLst>
          </p:cNvPr>
          <p:cNvSpPr txBox="1"/>
          <p:nvPr/>
        </p:nvSpPr>
        <p:spPr>
          <a:xfrm>
            <a:off x="6770826" y="3582975"/>
            <a:ext cx="1915973" cy="1460080"/>
          </a:xfrm>
          <a:prstGeom prst="rect">
            <a:avLst/>
          </a:prstGeom>
          <a:noFill/>
        </p:spPr>
        <p:txBody>
          <a:bodyPr wrap="none" rtlCol="0">
            <a:spAutoFit/>
          </a:bodyPr>
          <a:lstStyle/>
          <a:p>
            <a:pPr algn="ctr"/>
            <a:r>
              <a:rPr lang="en-US" sz="1350" b="1" dirty="0">
                <a:latin typeface="Times New Roman" panose="02020603050405020304" pitchFamily="18" charset="0"/>
              </a:rPr>
              <a:t>Working in the </a:t>
            </a:r>
          </a:p>
          <a:p>
            <a:pPr algn="ctr"/>
            <a:r>
              <a:rPr lang="en-US" sz="1350" b="1" dirty="0">
                <a:latin typeface="Times New Roman" panose="02020603050405020304" pitchFamily="18" charset="0"/>
              </a:rPr>
              <a:t>Modernized NSRS:</a:t>
            </a:r>
          </a:p>
          <a:p>
            <a:pPr algn="ctr"/>
            <a:r>
              <a:rPr lang="en-US" sz="1350" dirty="0">
                <a:latin typeface="Times New Roman" panose="02020603050405020304" pitchFamily="18" charset="0"/>
              </a:rPr>
              <a:t>April 2019</a:t>
            </a:r>
          </a:p>
          <a:p>
            <a:pPr algn="ctr"/>
            <a:r>
              <a:rPr lang="en-US" sz="1350" i="1" dirty="0">
                <a:latin typeface="Times New Roman" panose="02020603050405020304" pitchFamily="18" charset="0"/>
              </a:rPr>
              <a:t>Revised Feb 2021</a:t>
            </a:r>
          </a:p>
          <a:p>
            <a:pPr algn="ctr"/>
            <a:r>
              <a:rPr lang="en-US" sz="1350" b="1" i="1" dirty="0">
                <a:latin typeface="Times New Roman" panose="02020603050405020304" pitchFamily="18" charset="0"/>
              </a:rPr>
              <a:t>NOAA TR NOS NGS </a:t>
            </a:r>
            <a:r>
              <a:rPr lang="en-US" sz="1350" b="1" i="1" dirty="0">
                <a:solidFill>
                  <a:srgbClr val="C00000"/>
                </a:solidFill>
                <a:latin typeface="Times New Roman" panose="02020603050405020304" pitchFamily="18" charset="0"/>
              </a:rPr>
              <a:t>67</a:t>
            </a:r>
          </a:p>
          <a:p>
            <a:pPr algn="ctr"/>
            <a:r>
              <a:rPr lang="en-US" sz="788" dirty="0">
                <a:latin typeface="Times New Roman" panose="02020603050405020304" pitchFamily="18" charset="0"/>
              </a:rPr>
              <a:t>133 pages</a:t>
            </a:r>
          </a:p>
          <a:p>
            <a:pPr algn="ctr"/>
            <a:endParaRPr lang="en-US" sz="1350" dirty="0">
              <a:latin typeface="Times New Roman" panose="02020603050405020304" pitchFamily="18" charset="0"/>
            </a:endParaRPr>
          </a:p>
        </p:txBody>
      </p:sp>
      <p:pic>
        <p:nvPicPr>
          <p:cNvPr id="11" name="Picture 10" descr="The cover pages of NOAA Technical Reports about the Blueprint for the Modernized NSRS.">
            <a:extLst>
              <a:ext uri="{FF2B5EF4-FFF2-40B4-BE49-F238E27FC236}">
                <a16:creationId xmlns:a16="http://schemas.microsoft.com/office/drawing/2014/main" id="{76205595-AD9E-431D-A4B9-33A5FE9FDF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1857" y="1198182"/>
            <a:ext cx="1845994" cy="2441103"/>
          </a:xfrm>
          <a:prstGeom prst="rect">
            <a:avLst/>
          </a:prstGeom>
        </p:spPr>
      </p:pic>
      <p:pic>
        <p:nvPicPr>
          <p:cNvPr id="12" name="Picture 11" descr="The cover pages of NOAA Technical Reports about the Blueprint for the Modernized NSRS.">
            <a:extLst>
              <a:ext uri="{FF2B5EF4-FFF2-40B4-BE49-F238E27FC236}">
                <a16:creationId xmlns:a16="http://schemas.microsoft.com/office/drawing/2014/main" id="{2DD8729E-9A52-487A-A1BB-C069CD411809}"/>
              </a:ext>
            </a:extLst>
          </p:cNvPr>
          <p:cNvPicPr>
            <a:picLocks noChangeAspect="1"/>
          </p:cNvPicPr>
          <p:nvPr/>
        </p:nvPicPr>
        <p:blipFill>
          <a:blip r:embed="rId5"/>
          <a:stretch>
            <a:fillRect/>
          </a:stretch>
        </p:blipFill>
        <p:spPr>
          <a:xfrm>
            <a:off x="6881715" y="1201909"/>
            <a:ext cx="1811821" cy="2439344"/>
          </a:xfrm>
          <a:prstGeom prst="rect">
            <a:avLst/>
          </a:prstGeom>
        </p:spPr>
      </p:pic>
      <p:pic>
        <p:nvPicPr>
          <p:cNvPr id="15" name="Picture 14" descr="The cover pages of NOAA Technical Reports about the Blueprint for the Modernized NSRS.">
            <a:extLst>
              <a:ext uri="{FF2B5EF4-FFF2-40B4-BE49-F238E27FC236}">
                <a16:creationId xmlns:a16="http://schemas.microsoft.com/office/drawing/2014/main" id="{76F0A98C-BF05-42A5-9E3E-8D07F601EAB7}"/>
              </a:ext>
            </a:extLst>
          </p:cNvPr>
          <p:cNvPicPr>
            <a:picLocks noChangeAspect="1"/>
          </p:cNvPicPr>
          <p:nvPr/>
        </p:nvPicPr>
        <p:blipFill>
          <a:blip r:embed="rId6"/>
          <a:stretch>
            <a:fillRect/>
          </a:stretch>
        </p:blipFill>
        <p:spPr>
          <a:xfrm>
            <a:off x="6888298" y="1198181"/>
            <a:ext cx="1805238" cy="2337495"/>
          </a:xfrm>
          <a:prstGeom prst="rect">
            <a:avLst/>
          </a:prstGeom>
        </p:spPr>
      </p:pic>
      <p:pic>
        <p:nvPicPr>
          <p:cNvPr id="16" name="Picture 15" descr="The cover pages of NOAA Technical Reports about the Blueprint for the Modernized NSRS.">
            <a:extLst>
              <a:ext uri="{FF2B5EF4-FFF2-40B4-BE49-F238E27FC236}">
                <a16:creationId xmlns:a16="http://schemas.microsoft.com/office/drawing/2014/main" id="{47BEBED5-F1EE-40BC-826F-22C14C49C77D}"/>
              </a:ext>
            </a:extLst>
          </p:cNvPr>
          <p:cNvPicPr>
            <a:picLocks noChangeAspect="1"/>
          </p:cNvPicPr>
          <p:nvPr/>
        </p:nvPicPr>
        <p:blipFill>
          <a:blip r:embed="rId7"/>
          <a:stretch>
            <a:fillRect/>
          </a:stretch>
        </p:blipFill>
        <p:spPr>
          <a:xfrm>
            <a:off x="3787498" y="1198181"/>
            <a:ext cx="1870354" cy="2427775"/>
          </a:xfrm>
          <a:prstGeom prst="rect">
            <a:avLst/>
          </a:prstGeom>
        </p:spPr>
      </p:pic>
      <p:pic>
        <p:nvPicPr>
          <p:cNvPr id="17" name="Picture 16" descr="The cover pages of NOAA Technical Reports about the Blueprint for the Modernized NSRS.">
            <a:extLst>
              <a:ext uri="{FF2B5EF4-FFF2-40B4-BE49-F238E27FC236}">
                <a16:creationId xmlns:a16="http://schemas.microsoft.com/office/drawing/2014/main" id="{B0D09571-17AE-49B6-9F07-02A3A9AA9A4F}"/>
              </a:ext>
            </a:extLst>
          </p:cNvPr>
          <p:cNvPicPr>
            <a:picLocks noChangeAspect="1"/>
          </p:cNvPicPr>
          <p:nvPr/>
        </p:nvPicPr>
        <p:blipFill>
          <a:blip r:embed="rId8"/>
          <a:stretch>
            <a:fillRect/>
          </a:stretch>
        </p:blipFill>
        <p:spPr>
          <a:xfrm>
            <a:off x="426982" y="1198182"/>
            <a:ext cx="1865773" cy="2415878"/>
          </a:xfrm>
          <a:prstGeom prst="rect">
            <a:avLst/>
          </a:prstGeom>
        </p:spPr>
      </p:pic>
      <p:sp>
        <p:nvSpPr>
          <p:cNvPr id="14" name="Rectangle 13">
            <a:extLst>
              <a:ext uri="{FF2B5EF4-FFF2-40B4-BE49-F238E27FC236}">
                <a16:creationId xmlns:a16="http://schemas.microsoft.com/office/drawing/2014/main" id="{075286DE-959B-4363-882A-863E62ECF007}"/>
              </a:ext>
            </a:extLst>
          </p:cNvPr>
          <p:cNvSpPr/>
          <p:nvPr/>
        </p:nvSpPr>
        <p:spPr>
          <a:xfrm>
            <a:off x="606065" y="2359155"/>
            <a:ext cx="7931869" cy="369332"/>
          </a:xfrm>
          <a:prstGeom prst="rect">
            <a:avLst/>
          </a:prstGeom>
        </p:spPr>
        <p:txBody>
          <a:bodyPr wrap="square">
            <a:spAutoFit/>
          </a:bodyPr>
          <a:lstStyle/>
          <a:p>
            <a:r>
              <a:rPr lang="en-US" dirty="0"/>
              <a:t>Available in the NGS Publications Library:  https://geodesy.noaa.gov/library/</a:t>
            </a:r>
          </a:p>
        </p:txBody>
      </p:sp>
      <p:sp>
        <p:nvSpPr>
          <p:cNvPr id="4" name="Date Placeholder 3">
            <a:extLst>
              <a:ext uri="{FF2B5EF4-FFF2-40B4-BE49-F238E27FC236}">
                <a16:creationId xmlns:a16="http://schemas.microsoft.com/office/drawing/2014/main" id="{588A5DB3-C266-4884-8135-4A4D6D847A1E}"/>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D889F07B-A7CC-4225-A0F8-07C9DC02092B}"/>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37F9B187-AD30-44BF-8824-E93B9155D63F}"/>
              </a:ext>
            </a:extLst>
          </p:cNvPr>
          <p:cNvSpPr>
            <a:spLocks noGrp="1"/>
          </p:cNvSpPr>
          <p:nvPr>
            <p:ph type="sldNum" sz="quarter" idx="12"/>
          </p:nvPr>
        </p:nvSpPr>
        <p:spPr/>
        <p:txBody>
          <a:bodyPr/>
          <a:lstStyle/>
          <a:p>
            <a:fld id="{D3D538F9-49A3-B84F-B36B-A7030CDE5D5B}" type="slidenum">
              <a:rPr lang="en-US" smtClean="0"/>
              <a:t>17</a:t>
            </a:fld>
            <a:endParaRPr lang="en-US"/>
          </a:p>
        </p:txBody>
      </p:sp>
    </p:spTree>
    <p:extLst>
      <p:ext uri="{BB962C8B-B14F-4D97-AF65-F5344CB8AC3E}">
        <p14:creationId xmlns:p14="http://schemas.microsoft.com/office/powerpoint/2010/main" val="3823993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A two-track approach to coordinates</a:t>
            </a:r>
          </a:p>
        </p:txBody>
      </p:sp>
      <p:sp>
        <p:nvSpPr>
          <p:cNvPr id="3" name="Content Placeholder 2"/>
          <p:cNvSpPr>
            <a:spLocks noGrp="1"/>
          </p:cNvSpPr>
          <p:nvPr>
            <p:ph idx="1"/>
          </p:nvPr>
        </p:nvSpPr>
        <p:spPr>
          <a:xfrm>
            <a:off x="457200" y="1673352"/>
            <a:ext cx="4123944" cy="2921273"/>
          </a:xfrm>
        </p:spPr>
        <p:txBody>
          <a:bodyPr>
            <a:normAutofit fontScale="92500" lnSpcReduction="20000"/>
          </a:bodyPr>
          <a:lstStyle/>
          <a:p>
            <a:r>
              <a:rPr lang="en-US" sz="3000" dirty="0">
                <a:latin typeface="Arial" panose="020B0604020202020204" pitchFamily="34" charset="0"/>
                <a:cs typeface="Arial" panose="020B0604020202020204" pitchFamily="34" charset="0"/>
              </a:rPr>
              <a:t>An estimated “snapshot” of entire network</a:t>
            </a:r>
          </a:p>
          <a:p>
            <a:r>
              <a:rPr lang="en-US" sz="3000" dirty="0">
                <a:latin typeface="Arial" panose="020B0604020202020204" pitchFamily="34" charset="0"/>
                <a:cs typeface="Arial" panose="020B0604020202020204" pitchFamily="34" charset="0"/>
              </a:rPr>
              <a:t>Every 5 or 10 years</a:t>
            </a:r>
          </a:p>
          <a:p>
            <a:r>
              <a:rPr lang="en-US" sz="3000" dirty="0">
                <a:latin typeface="Arial" panose="020B0604020202020204" pitchFamily="34" charset="0"/>
                <a:cs typeface="Arial" panose="020B0604020202020204" pitchFamily="34" charset="0"/>
              </a:rPr>
              <a:t>Similar to NAD 83(2011) epoch 2010.00</a:t>
            </a:r>
          </a:p>
          <a:p>
            <a:endParaRPr lang="en-US" dirty="0"/>
          </a:p>
        </p:txBody>
      </p:sp>
      <p:sp>
        <p:nvSpPr>
          <p:cNvPr id="5" name="TextBox 4"/>
          <p:cNvSpPr txBox="1"/>
          <p:nvPr/>
        </p:nvSpPr>
        <p:spPr>
          <a:xfrm>
            <a:off x="523914" y="1194617"/>
            <a:ext cx="4028667" cy="415498"/>
          </a:xfrm>
          <a:prstGeom prst="rect">
            <a:avLst/>
          </a:prstGeom>
          <a:noFill/>
        </p:spPr>
        <p:txBody>
          <a:bodyPr wrap="none" rtlCol="0">
            <a:spAutoFit/>
          </a:bodyPr>
          <a:lstStyle/>
          <a:p>
            <a:r>
              <a:rPr lang="en-US" sz="2100" b="1" u="sng" dirty="0">
                <a:solidFill>
                  <a:srgbClr val="FF0000"/>
                </a:solidFill>
                <a:latin typeface="Arial" panose="020B0604020202020204" pitchFamily="34" charset="0"/>
                <a:cs typeface="Arial" panose="020B0604020202020204" pitchFamily="34" charset="0"/>
              </a:rPr>
              <a:t>Reference Epoch Coordinates</a:t>
            </a:r>
          </a:p>
        </p:txBody>
      </p:sp>
      <p:sp>
        <p:nvSpPr>
          <p:cNvPr id="7" name="TextBox 6"/>
          <p:cNvSpPr txBox="1"/>
          <p:nvPr/>
        </p:nvSpPr>
        <p:spPr>
          <a:xfrm>
            <a:off x="5022136" y="1194617"/>
            <a:ext cx="3626314" cy="415498"/>
          </a:xfrm>
          <a:prstGeom prst="rect">
            <a:avLst/>
          </a:prstGeom>
          <a:noFill/>
        </p:spPr>
        <p:txBody>
          <a:bodyPr wrap="none" rtlCol="0">
            <a:spAutoFit/>
          </a:bodyPr>
          <a:lstStyle/>
          <a:p>
            <a:r>
              <a:rPr lang="en-US" sz="2100" b="1" u="sng" dirty="0">
                <a:solidFill>
                  <a:srgbClr val="FF0000"/>
                </a:solidFill>
                <a:latin typeface="Arial" panose="020B0604020202020204" pitchFamily="34" charset="0"/>
                <a:cs typeface="Arial" panose="020B0604020202020204" pitchFamily="34" charset="0"/>
              </a:rPr>
              <a:t>Survey Epoch Coordinates</a:t>
            </a:r>
          </a:p>
        </p:txBody>
      </p:sp>
      <p:sp>
        <p:nvSpPr>
          <p:cNvPr id="8" name="Content Placeholder 2"/>
          <p:cNvSpPr txBox="1">
            <a:spLocks/>
          </p:cNvSpPr>
          <p:nvPr/>
        </p:nvSpPr>
        <p:spPr bwMode="auto">
          <a:xfrm>
            <a:off x="4752241" y="1632889"/>
            <a:ext cx="4123944" cy="2921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latin typeface="Arial" panose="020B0604020202020204" pitchFamily="34" charset="0"/>
                <a:cs typeface="Arial" panose="020B0604020202020204" pitchFamily="34" charset="0"/>
              </a:rPr>
              <a:t>Time-dependent!</a:t>
            </a:r>
          </a:p>
          <a:p>
            <a:r>
              <a:rPr lang="en-US" sz="2800" dirty="0">
                <a:latin typeface="Arial" panose="020B0604020202020204" pitchFamily="34" charset="0"/>
                <a:cs typeface="Arial" panose="020B0604020202020204" pitchFamily="34" charset="0"/>
              </a:rPr>
              <a:t>Reflects coordinates at time of observation</a:t>
            </a:r>
          </a:p>
          <a:p>
            <a:r>
              <a:rPr lang="en-US" sz="2800" dirty="0">
                <a:latin typeface="Arial" panose="020B0604020202020204" pitchFamily="34" charset="0"/>
                <a:cs typeface="Arial" panose="020B0604020202020204" pitchFamily="34" charset="0"/>
              </a:rPr>
              <a:t>Multiple SECs can show changes over time</a:t>
            </a:r>
          </a:p>
          <a:p>
            <a:endParaRPr lang="en-US" sz="2400" dirty="0"/>
          </a:p>
        </p:txBody>
      </p:sp>
      <p:sp>
        <p:nvSpPr>
          <p:cNvPr id="4" name="Date Placeholder 3">
            <a:extLst>
              <a:ext uri="{FF2B5EF4-FFF2-40B4-BE49-F238E27FC236}">
                <a16:creationId xmlns:a16="http://schemas.microsoft.com/office/drawing/2014/main" id="{D3196976-2D99-441B-BD9F-9828E6ADAB94}"/>
              </a:ext>
            </a:extLst>
          </p:cNvPr>
          <p:cNvSpPr>
            <a:spLocks noGrp="1"/>
          </p:cNvSpPr>
          <p:nvPr>
            <p:ph type="dt" sz="half" idx="10"/>
          </p:nvPr>
        </p:nvSpPr>
        <p:spPr/>
        <p:txBody>
          <a:bodyPr/>
          <a:lstStyle/>
          <a:p>
            <a:r>
              <a:rPr lang="en-US"/>
              <a:t>02/08/2023</a:t>
            </a:r>
          </a:p>
        </p:txBody>
      </p:sp>
      <p:sp>
        <p:nvSpPr>
          <p:cNvPr id="6" name="Footer Placeholder 5">
            <a:extLst>
              <a:ext uri="{FF2B5EF4-FFF2-40B4-BE49-F238E27FC236}">
                <a16:creationId xmlns:a16="http://schemas.microsoft.com/office/drawing/2014/main" id="{21510D02-F579-4103-BD41-ACCDEB12BC51}"/>
              </a:ext>
            </a:extLst>
          </p:cNvPr>
          <p:cNvSpPr>
            <a:spLocks noGrp="1"/>
          </p:cNvSpPr>
          <p:nvPr>
            <p:ph type="ftr" sz="quarter" idx="11"/>
          </p:nvPr>
        </p:nvSpPr>
        <p:spPr/>
        <p:txBody>
          <a:bodyPr/>
          <a:lstStyle/>
          <a:p>
            <a:r>
              <a:rPr lang="fr-FR"/>
              <a:t>IPLSA 2023 Convention</a:t>
            </a:r>
            <a:endParaRPr lang="en-US"/>
          </a:p>
        </p:txBody>
      </p:sp>
      <p:sp>
        <p:nvSpPr>
          <p:cNvPr id="9" name="Slide Number Placeholder 8">
            <a:extLst>
              <a:ext uri="{FF2B5EF4-FFF2-40B4-BE49-F238E27FC236}">
                <a16:creationId xmlns:a16="http://schemas.microsoft.com/office/drawing/2014/main" id="{06A07DEF-F532-4808-A52D-766EFBB928E8}"/>
              </a:ext>
            </a:extLst>
          </p:cNvPr>
          <p:cNvSpPr>
            <a:spLocks noGrp="1"/>
          </p:cNvSpPr>
          <p:nvPr>
            <p:ph type="sldNum" sz="quarter" idx="12"/>
          </p:nvPr>
        </p:nvSpPr>
        <p:spPr/>
        <p:txBody>
          <a:bodyPr/>
          <a:lstStyle/>
          <a:p>
            <a:fld id="{D3D538F9-49A3-B84F-B36B-A7030CDE5D5B}" type="slidenum">
              <a:rPr lang="en-US" smtClean="0"/>
              <a:t>18</a:t>
            </a:fld>
            <a:endParaRPr lang="en-US"/>
          </a:p>
        </p:txBody>
      </p:sp>
    </p:spTree>
    <p:extLst>
      <p:ext uri="{BB962C8B-B14F-4D97-AF65-F5344CB8AC3E}">
        <p14:creationId xmlns:p14="http://schemas.microsoft.com/office/powerpoint/2010/main" val="379369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200" b="1" dirty="0">
                <a:latin typeface="Arial" panose="020B0604020202020204" pitchFamily="34" charset="0"/>
                <a:cs typeface="Arial" panose="020B0604020202020204" pitchFamily="34" charset="0"/>
              </a:rPr>
              <a:t>Replacing the NAD 83s</a:t>
            </a:r>
          </a:p>
        </p:txBody>
      </p:sp>
      <p:graphicFrame>
        <p:nvGraphicFramePr>
          <p:cNvPr id="9" name="Table 8"/>
          <p:cNvGraphicFramePr>
            <a:graphicFrameLocks noGrp="1"/>
          </p:cNvGraphicFramePr>
          <p:nvPr>
            <p:extLst/>
          </p:nvPr>
        </p:nvGraphicFramePr>
        <p:xfrm>
          <a:off x="1792966" y="1200149"/>
          <a:ext cx="5865134" cy="3478876"/>
        </p:xfrm>
        <a:graphic>
          <a:graphicData uri="http://schemas.openxmlformats.org/drawingml/2006/table">
            <a:tbl>
              <a:tblPr firstRow="1" bandRow="1">
                <a:tableStyleId>{5C22544A-7EE6-4342-B048-85BDC9FD1C3A}</a:tableStyleId>
              </a:tblPr>
              <a:tblGrid>
                <a:gridCol w="2666413">
                  <a:extLst>
                    <a:ext uri="{9D8B030D-6E8A-4147-A177-3AD203B41FA5}">
                      <a16:colId xmlns:a16="http://schemas.microsoft.com/office/drawing/2014/main" val="429740147"/>
                    </a:ext>
                  </a:extLst>
                </a:gridCol>
                <a:gridCol w="3198721">
                  <a:extLst>
                    <a:ext uri="{9D8B030D-6E8A-4147-A177-3AD203B41FA5}">
                      <a16:colId xmlns:a16="http://schemas.microsoft.com/office/drawing/2014/main" val="137066351"/>
                    </a:ext>
                  </a:extLst>
                </a:gridCol>
              </a:tblGrid>
              <a:tr h="676448">
                <a:tc>
                  <a:txBody>
                    <a:bodyPr/>
                    <a:lstStyle/>
                    <a:p>
                      <a:r>
                        <a:rPr lang="en-US" sz="2700" dirty="0">
                          <a:latin typeface="Times New Roman" panose="02020603050405020304" pitchFamily="18" charset="0"/>
                          <a:cs typeface="Times New Roman" panose="02020603050405020304" pitchFamily="18" charset="0"/>
                        </a:rPr>
                        <a:t>The Old</a:t>
                      </a:r>
                    </a:p>
                  </a:txBody>
                  <a:tcPr marL="68580" marR="68580" marT="34290" marB="34290"/>
                </a:tc>
                <a:tc>
                  <a:txBody>
                    <a:bodyPr/>
                    <a:lstStyle/>
                    <a:p>
                      <a:pPr algn="l"/>
                      <a:r>
                        <a:rPr lang="en-US" sz="2700" dirty="0">
                          <a:latin typeface="Times New Roman" panose="02020603050405020304" pitchFamily="18" charset="0"/>
                          <a:cs typeface="Times New Roman" panose="02020603050405020304" pitchFamily="18" charset="0"/>
                        </a:rPr>
                        <a:t>The</a:t>
                      </a:r>
                      <a:r>
                        <a:rPr lang="en-US" sz="2700" baseline="0" dirty="0">
                          <a:latin typeface="Times New Roman" panose="02020603050405020304" pitchFamily="18" charset="0"/>
                          <a:cs typeface="Times New Roman" panose="02020603050405020304" pitchFamily="18" charset="0"/>
                        </a:rPr>
                        <a:t> </a:t>
                      </a:r>
                      <a:r>
                        <a:rPr lang="en-US" sz="2700" dirty="0">
                          <a:latin typeface="Times New Roman" panose="02020603050405020304" pitchFamily="18" charset="0"/>
                          <a:cs typeface="Times New Roman" panose="02020603050405020304" pitchFamily="18" charset="0"/>
                        </a:rPr>
                        <a:t>New</a:t>
                      </a:r>
                    </a:p>
                  </a:txBody>
                  <a:tcPr marL="68580" marR="68580" marT="34290" marB="34290"/>
                </a:tc>
                <a:extLst>
                  <a:ext uri="{0D108BD9-81ED-4DB2-BD59-A6C34878D82A}">
                    <a16:rowId xmlns:a16="http://schemas.microsoft.com/office/drawing/2014/main" val="1417680442"/>
                  </a:ext>
                </a:extLst>
              </a:tr>
              <a:tr h="676448">
                <a:tc>
                  <a:txBody>
                    <a:bodyPr/>
                    <a:lstStyle/>
                    <a:p>
                      <a:r>
                        <a:rPr lang="en-US" sz="1400" dirty="0">
                          <a:latin typeface="Times New Roman" panose="02020603050405020304" pitchFamily="18" charset="0"/>
                          <a:cs typeface="Times New Roman" panose="02020603050405020304" pitchFamily="18" charset="0"/>
                        </a:rPr>
                        <a:t>NAD 83 (2011)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NATRF2022 - The North American Terrestrial Reference Frame of 2022 </a:t>
                      </a:r>
                      <a:endParaRPr lang="en-US" sz="1400" dirty="0"/>
                    </a:p>
                  </a:txBody>
                  <a:tcPr marL="68580" marR="68580" marT="34290" marB="34290"/>
                </a:tc>
                <a:extLst>
                  <a:ext uri="{0D108BD9-81ED-4DB2-BD59-A6C34878D82A}">
                    <a16:rowId xmlns:a16="http://schemas.microsoft.com/office/drawing/2014/main" val="2521885364"/>
                  </a:ext>
                </a:extLst>
              </a:tr>
              <a:tr h="685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NAD 83 (2011)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CATRF2022 - The Caribbean Terrestrial Reference Frame of 2022</a:t>
                      </a:r>
                    </a:p>
                    <a:p>
                      <a:endParaRPr lang="en-US" sz="1400" dirty="0"/>
                    </a:p>
                  </a:txBody>
                  <a:tcPr marL="68580" marR="68580" marT="34290" marB="34290"/>
                </a:tc>
                <a:extLst>
                  <a:ext uri="{0D108BD9-81ED-4DB2-BD59-A6C34878D82A}">
                    <a16:rowId xmlns:a16="http://schemas.microsoft.com/office/drawing/2014/main" val="3337056577"/>
                  </a:ext>
                </a:extLst>
              </a:tr>
              <a:tr h="685800">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Times New Roman" panose="02020603050405020304" pitchFamily="18" charset="0"/>
                          <a:ea typeface="MS PGothic" pitchFamily="34" charset="-128"/>
                          <a:cs typeface="Times New Roman" panose="02020603050405020304" pitchFamily="18" charset="0"/>
                        </a:rPr>
                        <a:t>NAD 83 (PA11)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PATRF2022 - The Pacific Terrestrial Reference Frame of 2022</a:t>
                      </a:r>
                      <a:endParaRPr lang="en-US" sz="1400" dirty="0"/>
                    </a:p>
                    <a:p>
                      <a:endParaRPr lang="en-US" sz="1400" dirty="0"/>
                    </a:p>
                  </a:txBody>
                  <a:tcPr marL="68580" marR="68580" marT="34290" marB="34290"/>
                </a:tc>
                <a:extLst>
                  <a:ext uri="{0D108BD9-81ED-4DB2-BD59-A6C34878D82A}">
                    <a16:rowId xmlns:a16="http://schemas.microsoft.com/office/drawing/2014/main" val="2647065151"/>
                  </a:ext>
                </a:extLst>
              </a:tr>
              <a:tr h="685800">
                <a:tc>
                  <a:txBody>
                    <a:bodyPr/>
                    <a:lstStyle/>
                    <a:p>
                      <a:r>
                        <a:rPr lang="en-US" sz="1400" dirty="0">
                          <a:latin typeface="Times New Roman" panose="02020603050405020304" pitchFamily="18" charset="0"/>
                          <a:cs typeface="Times New Roman" panose="02020603050405020304" pitchFamily="18" charset="0"/>
                        </a:rPr>
                        <a:t>NAD 83 (MA11)</a:t>
                      </a:r>
                    </a:p>
                    <a:p>
                      <a:endParaRPr lang="en-US" sz="1400" dirty="0"/>
                    </a:p>
                  </a:txBody>
                  <a:tcPr marL="68580" marR="68580" marT="34290" marB="34290"/>
                </a:tc>
                <a:tc>
                  <a:txBody>
                    <a:bodyPr/>
                    <a:lstStyle/>
                    <a:p>
                      <a:r>
                        <a:rPr lang="en-US" sz="1400" dirty="0">
                          <a:latin typeface="Times New Roman" panose="02020603050405020304" pitchFamily="18" charset="0"/>
                          <a:cs typeface="Times New Roman" panose="02020603050405020304" pitchFamily="18" charset="0"/>
                        </a:rPr>
                        <a:t>MATRF2022 - The Mariana Terrestrial Reference Frame of 2022 </a:t>
                      </a:r>
                    </a:p>
                    <a:p>
                      <a:endParaRPr lang="en-US" sz="1400" dirty="0"/>
                    </a:p>
                  </a:txBody>
                  <a:tcPr marL="68580" marR="68580" marT="34290" marB="34290"/>
                </a:tc>
                <a:extLst>
                  <a:ext uri="{0D108BD9-81ED-4DB2-BD59-A6C34878D82A}">
                    <a16:rowId xmlns:a16="http://schemas.microsoft.com/office/drawing/2014/main" val="501674350"/>
                  </a:ext>
                </a:extLst>
              </a:tr>
            </a:tbl>
          </a:graphicData>
        </a:graphic>
      </p:graphicFrame>
      <p:sp>
        <p:nvSpPr>
          <p:cNvPr id="2" name="Date Placeholder 1">
            <a:extLst>
              <a:ext uri="{FF2B5EF4-FFF2-40B4-BE49-F238E27FC236}">
                <a16:creationId xmlns:a16="http://schemas.microsoft.com/office/drawing/2014/main" id="{EB800AC0-BDAC-4A37-B9E0-EA2E00A43BE2}"/>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E5F65E25-E5EC-4D52-976C-41F484747DF9}"/>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7E272883-3738-4914-B9B7-5CDD15BCF7BF}"/>
              </a:ext>
            </a:extLst>
          </p:cNvPr>
          <p:cNvSpPr>
            <a:spLocks noGrp="1"/>
          </p:cNvSpPr>
          <p:nvPr>
            <p:ph type="sldNum" sz="quarter" idx="12"/>
          </p:nvPr>
        </p:nvSpPr>
        <p:spPr/>
        <p:txBody>
          <a:bodyPr/>
          <a:lstStyle/>
          <a:p>
            <a:fld id="{D3D538F9-49A3-B84F-B36B-A7030CDE5D5B}" type="slidenum">
              <a:rPr lang="en-US" smtClean="0"/>
              <a:t>19</a:t>
            </a:fld>
            <a:endParaRPr lang="en-US"/>
          </a:p>
        </p:txBody>
      </p:sp>
    </p:spTree>
    <p:extLst>
      <p:ext uri="{BB962C8B-B14F-4D97-AF65-F5344CB8AC3E}">
        <p14:creationId xmlns:p14="http://schemas.microsoft.com/office/powerpoint/2010/main" val="2717414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My Background</a:t>
            </a:r>
          </a:p>
        </p:txBody>
      </p:sp>
      <p:sp>
        <p:nvSpPr>
          <p:cNvPr id="3" name="Content Placeholder 2"/>
          <p:cNvSpPr>
            <a:spLocks noGrp="1"/>
          </p:cNvSpPr>
          <p:nvPr>
            <p:ph idx="1"/>
          </p:nvPr>
        </p:nvSpPr>
        <p:spPr>
          <a:xfrm>
            <a:off x="457200" y="965179"/>
            <a:ext cx="5045529" cy="3710730"/>
          </a:xfrm>
        </p:spPr>
        <p:txBody>
          <a:bodyPr>
            <a:normAutofit fontScale="62500" lnSpcReduction="20000"/>
          </a:bodyPr>
          <a:lstStyle/>
          <a:p>
            <a:pPr>
              <a:lnSpc>
                <a:spcPct val="120000"/>
              </a:lnSpc>
            </a:pPr>
            <a:r>
              <a:rPr lang="en-US" sz="3375" dirty="0">
                <a:latin typeface="Arial" panose="020B0604020202020204" pitchFamily="34" charset="0"/>
                <a:cs typeface="Arial" panose="020B0604020202020204" pitchFamily="34" charset="0"/>
              </a:rPr>
              <a:t>Great Lakes Regional Geodetic Advisor (IN, IL, WI, MI)</a:t>
            </a:r>
          </a:p>
          <a:p>
            <a:pPr>
              <a:lnSpc>
                <a:spcPct val="120000"/>
              </a:lnSpc>
            </a:pPr>
            <a:r>
              <a:rPr lang="en-US" sz="3375" dirty="0">
                <a:latin typeface="Arial" panose="020B0604020202020204" pitchFamily="34" charset="0"/>
                <a:cs typeface="Arial" panose="020B0604020202020204" pitchFamily="34" charset="0"/>
              </a:rPr>
              <a:t>Previously at NGS Headquarters Geosciences Research Division</a:t>
            </a:r>
          </a:p>
          <a:p>
            <a:pPr>
              <a:lnSpc>
                <a:spcPct val="120000"/>
              </a:lnSpc>
            </a:pPr>
            <a:endParaRPr lang="en-US" sz="3375" dirty="0">
              <a:latin typeface="Arial" panose="020B0604020202020204" pitchFamily="34" charset="0"/>
              <a:cs typeface="Arial" panose="020B0604020202020204" pitchFamily="34" charset="0"/>
            </a:endParaRPr>
          </a:p>
          <a:p>
            <a:pPr>
              <a:lnSpc>
                <a:spcPct val="120000"/>
              </a:lnSpc>
            </a:pPr>
            <a:r>
              <a:rPr lang="en-US" sz="3375" dirty="0">
                <a:latin typeface="Arial" panose="020B0604020202020204" pitchFamily="34" charset="0"/>
                <a:cs typeface="Arial" panose="020B0604020202020204" pitchFamily="34" charset="0"/>
              </a:rPr>
              <a:t>B.S. Surveying Engineering at Michigan Tech</a:t>
            </a:r>
          </a:p>
          <a:p>
            <a:pPr>
              <a:lnSpc>
                <a:spcPct val="120000"/>
              </a:lnSpc>
            </a:pPr>
            <a:r>
              <a:rPr lang="en-US" sz="3375" dirty="0">
                <a:latin typeface="Arial" panose="020B0604020202020204" pitchFamily="34" charset="0"/>
                <a:cs typeface="Arial" panose="020B0604020202020204" pitchFamily="34" charset="0"/>
              </a:rPr>
              <a:t>Ph.D. in Geodetic Science at The Ohio State University</a:t>
            </a:r>
          </a:p>
          <a:p>
            <a:pPr>
              <a:lnSpc>
                <a:spcPct val="120000"/>
              </a:lnSpc>
            </a:pPr>
            <a:r>
              <a:rPr lang="en-US" sz="3375" dirty="0">
                <a:latin typeface="Arial" panose="020B0604020202020204" pitchFamily="34" charset="0"/>
                <a:cs typeface="Arial" panose="020B0604020202020204" pitchFamily="34" charset="0"/>
              </a:rPr>
              <a:t>Professional Surveyor (MI)</a:t>
            </a:r>
          </a:p>
          <a:p>
            <a:endParaRPr lang="en-US" dirty="0"/>
          </a:p>
        </p:txBody>
      </p:sp>
      <p:pic>
        <p:nvPicPr>
          <p:cNvPr id="8" name="Content Placeholder 6" descr="Picture of Jacob Heck."/>
          <p:cNvPicPr>
            <a:picLocks noChangeAspect="1"/>
          </p:cNvPicPr>
          <p:nvPr/>
        </p:nvPicPr>
        <p:blipFill rotWithShape="1">
          <a:blip r:embed="rId3" cstate="hqprint">
            <a:extLst>
              <a:ext uri="{28A0092B-C50C-407E-A947-70E740481C1C}">
                <a14:useLocalDpi xmlns:a14="http://schemas.microsoft.com/office/drawing/2010/main"/>
              </a:ext>
            </a:extLst>
          </a:blip>
          <a:srcRect l="14410" r="38569"/>
          <a:stretch/>
        </p:blipFill>
        <p:spPr bwMode="auto">
          <a:xfrm>
            <a:off x="6553200" y="852797"/>
            <a:ext cx="2155372" cy="3437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DA24289E-EC40-4A8F-836B-73A6568C88B9}"/>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EA6F39FB-BB43-489E-A8E4-F1EF0A780A86}"/>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7CB9B2F9-21B0-44DF-926A-42922F351D70}"/>
              </a:ext>
            </a:extLst>
          </p:cNvPr>
          <p:cNvSpPr>
            <a:spLocks noGrp="1"/>
          </p:cNvSpPr>
          <p:nvPr>
            <p:ph type="sldNum" sz="quarter" idx="12"/>
          </p:nvPr>
        </p:nvSpPr>
        <p:spPr/>
        <p:txBody>
          <a:bodyPr/>
          <a:lstStyle/>
          <a:p>
            <a:fld id="{D3D538F9-49A3-B84F-B36B-A7030CDE5D5B}" type="slidenum">
              <a:rPr lang="en-US" smtClean="0"/>
              <a:t>2</a:t>
            </a:fld>
            <a:endParaRPr lang="en-US"/>
          </a:p>
        </p:txBody>
      </p:sp>
    </p:spTree>
    <p:extLst>
      <p:ext uri="{BB962C8B-B14F-4D97-AF65-F5344CB8AC3E}">
        <p14:creationId xmlns:p14="http://schemas.microsoft.com/office/powerpoint/2010/main" val="2164502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96F9E-28C2-4015-8A25-F48C2D77E651}"/>
              </a:ext>
            </a:extLst>
          </p:cNvPr>
          <p:cNvSpPr>
            <a:spLocks noGrp="1"/>
          </p:cNvSpPr>
          <p:nvPr>
            <p:ph type="title"/>
          </p:nvPr>
        </p:nvSpPr>
        <p:spPr>
          <a:xfrm>
            <a:off x="457200" y="205979"/>
            <a:ext cx="8229600" cy="857250"/>
          </a:xfrm>
        </p:spPr>
        <p:txBody>
          <a:bodyPr>
            <a:normAutofit/>
          </a:bodyPr>
          <a:lstStyle/>
          <a:p>
            <a:r>
              <a:rPr lang="en-US" sz="3600" b="1" dirty="0">
                <a:latin typeface="+mn-lt"/>
              </a:rPr>
              <a:t>The IGS Reference Frame</a:t>
            </a:r>
          </a:p>
        </p:txBody>
      </p:sp>
      <p:sp>
        <p:nvSpPr>
          <p:cNvPr id="3" name="Content Placeholder 2">
            <a:extLst>
              <a:ext uri="{FF2B5EF4-FFF2-40B4-BE49-F238E27FC236}">
                <a16:creationId xmlns:a16="http://schemas.microsoft.com/office/drawing/2014/main" id="{73566551-20D7-4BF5-A1E5-40600F7B7AA6}"/>
              </a:ext>
            </a:extLst>
          </p:cNvPr>
          <p:cNvSpPr>
            <a:spLocks noGrp="1"/>
          </p:cNvSpPr>
          <p:nvPr>
            <p:ph sz="half" idx="1"/>
          </p:nvPr>
        </p:nvSpPr>
        <p:spPr/>
        <p:txBody>
          <a:bodyPr>
            <a:normAutofit fontScale="62500" lnSpcReduction="20000"/>
          </a:bodyPr>
          <a:lstStyle/>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is defined by reference epoch coordinates AND velocities at stations</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velocity field very closely resembles absolute plate motion</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ITRF and IGS frames are both no-net-rotation frames – the sum of the angular velocities is constrained to be zero</a:t>
            </a:r>
          </a:p>
          <a:p>
            <a:pPr marL="214313" indent="-214313">
              <a:buFont typeface="Arial" panose="020B0604020202020204" pitchFamily="34" charset="0"/>
              <a:buChar char="•"/>
            </a:pPr>
            <a:r>
              <a:rPr lang="en-US" dirty="0">
                <a:latin typeface="Arial" panose="020B0604020202020204" pitchFamily="34" charset="0"/>
                <a:cs typeface="Arial" panose="020B0604020202020204" pitchFamily="34" charset="0"/>
              </a:rPr>
              <a:t>The Modernized (2022) NSRS Reference Frames will tie to ITRF2020</a:t>
            </a:r>
          </a:p>
          <a:p>
            <a:endParaRPr lang="en-US" dirty="0"/>
          </a:p>
        </p:txBody>
      </p:sp>
      <p:pic>
        <p:nvPicPr>
          <p:cNvPr id="5" name="Content Placeholder 4" descr="Map of the world showing tectonic plate boundaries and arrows representing plate motion.">
            <a:extLst>
              <a:ext uri="{FF2B5EF4-FFF2-40B4-BE49-F238E27FC236}">
                <a16:creationId xmlns:a16="http://schemas.microsoft.com/office/drawing/2014/main" id="{8EAFCCB0-DA2A-4826-A9F6-71520A9A4F7F}"/>
              </a:ext>
            </a:extLst>
          </p:cNvPr>
          <p:cNvPicPr>
            <a:picLocks noGrp="1" noChangeAspect="1"/>
          </p:cNvPicPr>
          <p:nvPr>
            <p:ph sz="half" idx="2"/>
          </p:nvPr>
        </p:nvPicPr>
        <p:blipFill>
          <a:blip r:embed="rId2"/>
          <a:stretch>
            <a:fillRect/>
          </a:stretch>
        </p:blipFill>
        <p:spPr>
          <a:xfrm>
            <a:off x="4495800" y="1200151"/>
            <a:ext cx="4529667" cy="2928957"/>
          </a:xfrm>
          <a:prstGeom prst="rect">
            <a:avLst/>
          </a:prstGeom>
        </p:spPr>
      </p:pic>
      <p:sp>
        <p:nvSpPr>
          <p:cNvPr id="6" name="TextBox 5">
            <a:extLst>
              <a:ext uri="{FF2B5EF4-FFF2-40B4-BE49-F238E27FC236}">
                <a16:creationId xmlns:a16="http://schemas.microsoft.com/office/drawing/2014/main" id="{FF8B3933-41D2-4D8B-BECC-10194155C985}"/>
              </a:ext>
            </a:extLst>
          </p:cNvPr>
          <p:cNvSpPr txBox="1"/>
          <p:nvPr/>
        </p:nvSpPr>
        <p:spPr>
          <a:xfrm>
            <a:off x="5998245" y="4363791"/>
            <a:ext cx="1524776" cy="230832"/>
          </a:xfrm>
          <a:prstGeom prst="rect">
            <a:avLst/>
          </a:prstGeom>
          <a:noFill/>
        </p:spPr>
        <p:txBody>
          <a:bodyPr wrap="none" rtlCol="0">
            <a:spAutoFit/>
          </a:bodyPr>
          <a:lstStyle/>
          <a:p>
            <a:r>
              <a:rPr lang="en-US" sz="900" dirty="0" err="1"/>
              <a:t>Altamimi</a:t>
            </a:r>
            <a:r>
              <a:rPr lang="en-US" sz="900" dirty="0"/>
              <a:t> et al., 2016, JGR</a:t>
            </a:r>
          </a:p>
        </p:txBody>
      </p:sp>
      <p:sp>
        <p:nvSpPr>
          <p:cNvPr id="4" name="Date Placeholder 3">
            <a:extLst>
              <a:ext uri="{FF2B5EF4-FFF2-40B4-BE49-F238E27FC236}">
                <a16:creationId xmlns:a16="http://schemas.microsoft.com/office/drawing/2014/main" id="{2AEF8524-4BA3-4A80-BE6E-0D5C40BDD43F}"/>
              </a:ext>
            </a:extLst>
          </p:cNvPr>
          <p:cNvSpPr>
            <a:spLocks noGrp="1"/>
          </p:cNvSpPr>
          <p:nvPr>
            <p:ph type="dt" sz="half" idx="10"/>
          </p:nvPr>
        </p:nvSpPr>
        <p:spPr/>
        <p:txBody>
          <a:bodyPr/>
          <a:lstStyle/>
          <a:p>
            <a:r>
              <a:rPr lang="en-US"/>
              <a:t>02/08/2023</a:t>
            </a:r>
          </a:p>
        </p:txBody>
      </p:sp>
      <p:sp>
        <p:nvSpPr>
          <p:cNvPr id="7" name="Footer Placeholder 6">
            <a:extLst>
              <a:ext uri="{FF2B5EF4-FFF2-40B4-BE49-F238E27FC236}">
                <a16:creationId xmlns:a16="http://schemas.microsoft.com/office/drawing/2014/main" id="{B66D3177-584A-4CFB-93E7-3E8305CF5A5F}"/>
              </a:ext>
            </a:extLst>
          </p:cNvPr>
          <p:cNvSpPr>
            <a:spLocks noGrp="1"/>
          </p:cNvSpPr>
          <p:nvPr>
            <p:ph type="ftr" sz="quarter" idx="11"/>
          </p:nvPr>
        </p:nvSpPr>
        <p:spPr/>
        <p:txBody>
          <a:bodyPr/>
          <a:lstStyle/>
          <a:p>
            <a:r>
              <a:rPr lang="fr-FR"/>
              <a:t>IPLSA 2023 Convention</a:t>
            </a:r>
            <a:endParaRPr lang="en-US"/>
          </a:p>
        </p:txBody>
      </p:sp>
      <p:sp>
        <p:nvSpPr>
          <p:cNvPr id="8" name="Slide Number Placeholder 7">
            <a:extLst>
              <a:ext uri="{FF2B5EF4-FFF2-40B4-BE49-F238E27FC236}">
                <a16:creationId xmlns:a16="http://schemas.microsoft.com/office/drawing/2014/main" id="{29C4B01D-1407-492B-BA8A-F81D2A0445A9}"/>
              </a:ext>
            </a:extLst>
          </p:cNvPr>
          <p:cNvSpPr>
            <a:spLocks noGrp="1"/>
          </p:cNvSpPr>
          <p:nvPr>
            <p:ph type="sldNum" sz="quarter" idx="12"/>
          </p:nvPr>
        </p:nvSpPr>
        <p:spPr/>
        <p:txBody>
          <a:bodyPr/>
          <a:lstStyle/>
          <a:p>
            <a:fld id="{D3D538F9-49A3-B84F-B36B-A7030CDE5D5B}" type="slidenum">
              <a:rPr lang="en-US" smtClean="0"/>
              <a:t>20</a:t>
            </a:fld>
            <a:endParaRPr lang="en-US"/>
          </a:p>
        </p:txBody>
      </p:sp>
    </p:spTree>
    <p:extLst>
      <p:ext uri="{BB962C8B-B14F-4D97-AF65-F5344CB8AC3E}">
        <p14:creationId xmlns:p14="http://schemas.microsoft.com/office/powerpoint/2010/main" val="319718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 of CONUS and Central America that shows arrows representing the plate motion of North America. A yellow star on top of the map near Ecuador is at the center of a circular arrow that rotates.">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61003" y="1199713"/>
            <a:ext cx="3439997" cy="3904397"/>
          </a:xfrm>
          <a:prstGeom prst="rect">
            <a:avLst/>
          </a:prstGeom>
        </p:spPr>
      </p:pic>
      <p:sp>
        <p:nvSpPr>
          <p:cNvPr id="10" name="Arrow: Circular 9" descr="Rotating circular arrow">
            <a:extLst>
              <a:ext uri="{FF2B5EF4-FFF2-40B4-BE49-F238E27FC236}">
                <a16:creationId xmlns:a16="http://schemas.microsoft.com/office/drawing/2014/main" id="{3BD1C4B8-B79B-43BE-8631-45A60E5EBE5A}"/>
              </a:ext>
            </a:extLst>
          </p:cNvPr>
          <p:cNvSpPr/>
          <p:nvPr/>
        </p:nvSpPr>
        <p:spPr>
          <a:xfrm rot="1691144" flipH="1">
            <a:off x="4637731" y="2163641"/>
            <a:ext cx="4494890" cy="4498286"/>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black"/>
              </a:solidFill>
              <a:latin typeface="Calibri"/>
            </a:endParaRPr>
          </a:p>
        </p:txBody>
      </p:sp>
      <p:sp>
        <p:nvSpPr>
          <p:cNvPr id="13" name="Freeform 12" descr="White box hiding irrelevant information"/>
          <p:cNvSpPr/>
          <p:nvPr/>
        </p:nvSpPr>
        <p:spPr>
          <a:xfrm>
            <a:off x="6831551" y="4532736"/>
            <a:ext cx="588120" cy="165401"/>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24" name="Content Placeholder 2"/>
          <p:cNvSpPr>
            <a:spLocks noGrp="1"/>
          </p:cNvSpPr>
          <p:nvPr>
            <p:ph idx="1"/>
          </p:nvPr>
        </p:nvSpPr>
        <p:spPr>
          <a:xfrm>
            <a:off x="193674" y="1107870"/>
            <a:ext cx="3785999" cy="3996240"/>
          </a:xfrm>
        </p:spPr>
        <p:txBody>
          <a:bodyPr>
            <a:normAutofit fontScale="92500" lnSpcReduction="10000"/>
          </a:bodyPr>
          <a:lstStyle/>
          <a:p>
            <a:pPr marL="217885" lvl="1" indent="-173831"/>
            <a:r>
              <a:rPr lang="en-US" sz="2000" dirty="0">
                <a:latin typeface="+mn-lt"/>
                <a:ea typeface="Cambria" panose="02040503050406030204" pitchFamily="18" charset="0"/>
              </a:rPr>
              <a:t>In the ITRF, many tectonic plates have a </a:t>
            </a:r>
            <a:r>
              <a:rPr lang="en-US" sz="2000" i="1" dirty="0">
                <a:latin typeface="+mn-lt"/>
                <a:ea typeface="Cambria" panose="02040503050406030204" pitchFamily="18" charset="0"/>
              </a:rPr>
              <a:t>dominant </a:t>
            </a:r>
            <a:r>
              <a:rPr lang="en-US" sz="2000" dirty="0">
                <a:latin typeface="+mn-lt"/>
                <a:ea typeface="Cambria" panose="02040503050406030204" pitchFamily="18" charset="0"/>
              </a:rPr>
              <a:t>motion: </a:t>
            </a:r>
            <a:r>
              <a:rPr lang="en-US" sz="2000" b="1" dirty="0">
                <a:latin typeface="+mn-lt"/>
                <a:ea typeface="Cambria" panose="02040503050406030204" pitchFamily="18" charset="0"/>
              </a:rPr>
              <a:t>rotation</a:t>
            </a:r>
          </a:p>
          <a:p>
            <a:pPr marL="217885" lvl="1" indent="-173831"/>
            <a:endParaRPr lang="en-US" sz="2000" dirty="0">
              <a:latin typeface="+mn-lt"/>
              <a:ea typeface="Cambria" panose="02040503050406030204" pitchFamily="18" charset="0"/>
            </a:endParaRPr>
          </a:p>
          <a:p>
            <a:pPr marL="217885" lvl="1" indent="-173831"/>
            <a:r>
              <a:rPr lang="en-US" sz="2000" b="1" dirty="0">
                <a:latin typeface="+mn-lt"/>
                <a:ea typeface="Cambria" panose="02040503050406030204" pitchFamily="18" charset="0"/>
              </a:rPr>
              <a:t>Euler Pole </a:t>
            </a:r>
            <a:r>
              <a:rPr lang="en-US" sz="2000" dirty="0">
                <a:latin typeface="+mn-lt"/>
                <a:ea typeface="Cambria" panose="02040503050406030204" pitchFamily="18" charset="0"/>
              </a:rPr>
              <a:t>- point about which a plate rotates (yellow star)</a:t>
            </a:r>
          </a:p>
          <a:p>
            <a:pPr marL="217885" lvl="1" indent="-173831"/>
            <a:endParaRPr lang="en-US" sz="2000" dirty="0">
              <a:latin typeface="+mn-lt"/>
              <a:ea typeface="Cambria" panose="02040503050406030204" pitchFamily="18" charset="0"/>
            </a:endParaRPr>
          </a:p>
          <a:p>
            <a:pPr marL="217885" lvl="1" indent="-173831"/>
            <a:r>
              <a:rPr lang="en-US" sz="2000" dirty="0">
                <a:latin typeface="+mn-lt"/>
                <a:ea typeface="Cambria" panose="02040503050406030204" pitchFamily="18" charset="0"/>
              </a:rPr>
              <a:t>Euler Pole Parameters (</a:t>
            </a:r>
            <a:r>
              <a:rPr lang="en-US" sz="2000" b="1" dirty="0">
                <a:latin typeface="+mn-lt"/>
                <a:ea typeface="Cambria" panose="02040503050406030204" pitchFamily="18" charset="0"/>
              </a:rPr>
              <a:t>EPP</a:t>
            </a:r>
            <a:r>
              <a:rPr lang="en-US" sz="2000" dirty="0">
                <a:latin typeface="+mn-lt"/>
                <a:ea typeface="Cambria" panose="02040503050406030204" pitchFamily="18" charset="0"/>
              </a:rPr>
              <a:t>) define this rotation</a:t>
            </a:r>
          </a:p>
          <a:p>
            <a:pPr marL="217885" lvl="1" indent="-173831"/>
            <a:endParaRPr lang="en-US" sz="2000" dirty="0">
              <a:latin typeface="+mn-lt"/>
              <a:ea typeface="Cambria" panose="02040503050406030204" pitchFamily="18" charset="0"/>
            </a:endParaRPr>
          </a:p>
          <a:p>
            <a:pPr marL="217885" lvl="1" indent="-173831"/>
            <a:r>
              <a:rPr lang="en-US" sz="2000" dirty="0">
                <a:latin typeface="+mn-lt"/>
                <a:ea typeface="Cambria" panose="02040503050406030204" pitchFamily="18" charset="0"/>
              </a:rPr>
              <a:t>Residual motion is characterized in an Intra-Frame Deformation Model (</a:t>
            </a:r>
            <a:r>
              <a:rPr lang="en-US" sz="2000" b="1" dirty="0">
                <a:latin typeface="+mn-lt"/>
                <a:ea typeface="Cambria" panose="02040503050406030204" pitchFamily="18" charset="0"/>
              </a:rPr>
              <a:t>IFDM</a:t>
            </a:r>
            <a:r>
              <a:rPr lang="en-US" sz="2000" dirty="0">
                <a:latin typeface="+mn-lt"/>
                <a:ea typeface="Cambria" panose="02040503050406030204" pitchFamily="18" charset="0"/>
              </a:rPr>
              <a:t>)</a:t>
            </a:r>
          </a:p>
        </p:txBody>
      </p:sp>
      <p:sp>
        <p:nvSpPr>
          <p:cNvPr id="3" name="Right Arrow 2" descr="Orange arrow pointing to the right"/>
          <p:cNvSpPr/>
          <p:nvPr/>
        </p:nvSpPr>
        <p:spPr>
          <a:xfrm>
            <a:off x="5141030" y="3998437"/>
            <a:ext cx="1490691" cy="803801"/>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7" name="TextBox 6"/>
          <p:cNvSpPr txBox="1"/>
          <p:nvPr/>
        </p:nvSpPr>
        <p:spPr bwMode="auto">
          <a:xfrm>
            <a:off x="5272648" y="4171622"/>
            <a:ext cx="1299430" cy="507831"/>
          </a:xfrm>
          <a:prstGeom prst="rect">
            <a:avLst/>
          </a:prstGeom>
          <a:noFill/>
          <a:ln w="9525">
            <a:noFill/>
            <a:miter lim="800000"/>
            <a:headEnd/>
            <a:tailEnd/>
          </a:ln>
        </p:spPr>
        <p:txBody>
          <a:bodyPr wrap="square" rtlCol="0">
            <a:spAutoFit/>
          </a:bodyPr>
          <a:lstStyle/>
          <a:p>
            <a:pPr defTabSz="342900" fontAlgn="base">
              <a:spcBef>
                <a:spcPct val="0"/>
              </a:spcBef>
              <a:spcAft>
                <a:spcPct val="0"/>
              </a:spcAft>
              <a:defRPr/>
            </a:pPr>
            <a:r>
              <a:rPr lang="en-US" sz="1350" dirty="0">
                <a:solidFill>
                  <a:prstClr val="black"/>
                </a:solidFill>
                <a:latin typeface="Cambria" panose="02040503050406030204" pitchFamily="18" charset="0"/>
                <a:ea typeface="Cambria" panose="02040503050406030204" pitchFamily="18" charset="0"/>
              </a:rPr>
              <a:t>NATRF2022 Euler Pole</a:t>
            </a:r>
          </a:p>
        </p:txBody>
      </p:sp>
      <p:sp>
        <p:nvSpPr>
          <p:cNvPr id="21" name="5-Point Star 20" descr="Yellow star"/>
          <p:cNvSpPr/>
          <p:nvPr/>
        </p:nvSpPr>
        <p:spPr>
          <a:xfrm>
            <a:off x="6703696" y="4260966"/>
            <a:ext cx="301431" cy="303635"/>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fontAlgn="base">
              <a:spcBef>
                <a:spcPct val="0"/>
              </a:spcBef>
              <a:spcAft>
                <a:spcPct val="0"/>
              </a:spcAft>
              <a:defRPr/>
            </a:pPr>
            <a:endParaRPr lang="en-US" sz="1350">
              <a:solidFill>
                <a:prstClr val="white"/>
              </a:solidFill>
              <a:latin typeface="Calibri"/>
            </a:endParaRPr>
          </a:p>
        </p:txBody>
      </p:sp>
      <p:sp>
        <p:nvSpPr>
          <p:cNvPr id="15" name="object 2"/>
          <p:cNvSpPr txBox="1">
            <a:spLocks noGrp="1"/>
          </p:cNvSpPr>
          <p:nvPr>
            <p:ph type="title"/>
          </p:nvPr>
        </p:nvSpPr>
        <p:spPr>
          <a:xfrm>
            <a:off x="1143000" y="265031"/>
            <a:ext cx="6858000" cy="689291"/>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lang="en-US" sz="3600" b="1" spc="-10" dirty="0">
                <a:latin typeface="+mn-lt"/>
                <a:cs typeface="Times New Roman" panose="02020603050405020304" pitchFamily="18" charset="0"/>
              </a:rPr>
              <a:t>Euler Poles and “Plate-Fixed</a:t>
            </a:r>
            <a:r>
              <a:rPr lang="en-US" spc="-10" dirty="0">
                <a:latin typeface="+mn-lt"/>
                <a:cs typeface="Calibri" panose="020F0502020204030204" pitchFamily="34" charset="0"/>
              </a:rPr>
              <a:t>”</a:t>
            </a:r>
          </a:p>
        </p:txBody>
      </p:sp>
      <p:sp>
        <p:nvSpPr>
          <p:cNvPr id="2" name="Date Placeholder 1">
            <a:extLst>
              <a:ext uri="{FF2B5EF4-FFF2-40B4-BE49-F238E27FC236}">
                <a16:creationId xmlns:a16="http://schemas.microsoft.com/office/drawing/2014/main" id="{3F2AC126-0400-4C9B-809B-5692B56AC77F}"/>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3587476F-275A-4E4D-9978-06A0B93EC8C8}"/>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2420564A-B6D4-4EA9-A04D-D09ECD83B47F}"/>
              </a:ext>
            </a:extLst>
          </p:cNvPr>
          <p:cNvSpPr>
            <a:spLocks noGrp="1"/>
          </p:cNvSpPr>
          <p:nvPr>
            <p:ph type="sldNum" sz="quarter" idx="12"/>
          </p:nvPr>
        </p:nvSpPr>
        <p:spPr/>
        <p:txBody>
          <a:bodyPr/>
          <a:lstStyle/>
          <a:p>
            <a:fld id="{D3D538F9-49A3-B84F-B36B-A7030CDE5D5B}" type="slidenum">
              <a:rPr lang="en-US" smtClean="0"/>
              <a:t>21</a:t>
            </a:fld>
            <a:endParaRPr lang="en-US"/>
          </a:p>
        </p:txBody>
      </p:sp>
    </p:spTree>
    <p:extLst>
      <p:ext uri="{BB962C8B-B14F-4D97-AF65-F5344CB8AC3E}">
        <p14:creationId xmlns:p14="http://schemas.microsoft.com/office/powerpoint/2010/main" val="89373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descr="Map of CONUS with blue and red grid lines on top that rotate differently."/>
          <p:cNvGrpSpPr/>
          <p:nvPr/>
        </p:nvGrpSpPr>
        <p:grpSpPr>
          <a:xfrm>
            <a:off x="642173" y="842421"/>
            <a:ext cx="7843119" cy="15980124"/>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descr="Map of CONUS with blue and red grid lines on top that rotate differently.">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descr="Map of CONUS with blue and red grid lines on top that rotate differently.">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2" name="Arc 1" descr="Green arrow pointed in two directions.">
            <a:extLst>
              <a:ext uri="{FF2B5EF4-FFF2-40B4-BE49-F238E27FC236}">
                <a16:creationId xmlns:a16="http://schemas.microsoft.com/office/drawing/2014/main" id="{A1389F58-F6F7-4C6F-AC48-93F986056D1E}"/>
              </a:ext>
            </a:extLst>
          </p:cNvPr>
          <p:cNvSpPr/>
          <p:nvPr/>
        </p:nvSpPr>
        <p:spPr>
          <a:xfrm rot="923700" flipH="1">
            <a:off x="1719440" y="2757930"/>
            <a:ext cx="6737418" cy="6408584"/>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fontAlgn="base">
              <a:spcBef>
                <a:spcPct val="0"/>
              </a:spcBef>
              <a:spcAft>
                <a:spcPct val="0"/>
              </a:spcAft>
              <a:defRPr/>
            </a:pPr>
            <a:endParaRPr lang="en-US" sz="1350" u="sng">
              <a:solidFill>
                <a:prstClr val="black"/>
              </a:solidFill>
              <a:latin typeface="Calibri"/>
            </a:endParaRPr>
          </a:p>
        </p:txBody>
      </p:sp>
      <p:grpSp>
        <p:nvGrpSpPr>
          <p:cNvPr id="52" name="Group 51" descr="Map of CONUS with blue and red grid lines on top that rotate differently."/>
          <p:cNvGrpSpPr/>
          <p:nvPr/>
        </p:nvGrpSpPr>
        <p:grpSpPr>
          <a:xfrm>
            <a:off x="643467" y="846668"/>
            <a:ext cx="7843119" cy="4507395"/>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fontAlgn="base">
                <a:spcBef>
                  <a:spcPct val="0"/>
                </a:spcBef>
                <a:spcAft>
                  <a:spcPct val="0"/>
                </a:spcAft>
                <a:defRPr/>
              </a:pPr>
              <a:endParaRPr lang="en-US" sz="1350" u="sng">
                <a:solidFill>
                  <a:prstClr val="white"/>
                </a:solidFill>
                <a:latin typeface="Calibri"/>
              </a:endParaRPr>
            </a:p>
          </p:txBody>
        </p:sp>
      </p:grpSp>
      <p:sp>
        <p:nvSpPr>
          <p:cNvPr id="48" name="Title 47">
            <a:extLst>
              <a:ext uri="{FF2B5EF4-FFF2-40B4-BE49-F238E27FC236}">
                <a16:creationId xmlns:a16="http://schemas.microsoft.com/office/drawing/2014/main" id="{00826CD2-EBAA-402D-AC1C-AFBC3BFA243F}"/>
              </a:ext>
            </a:extLst>
          </p:cNvPr>
          <p:cNvSpPr>
            <a:spLocks noGrp="1"/>
          </p:cNvSpPr>
          <p:nvPr>
            <p:ph type="title"/>
          </p:nvPr>
        </p:nvSpPr>
        <p:spPr/>
        <p:txBody>
          <a:bodyPr>
            <a:normAutofit/>
          </a:bodyPr>
          <a:lstStyle/>
          <a:p>
            <a:pPr lvl="0" defTabSz="685800">
              <a:spcBef>
                <a:spcPts val="0"/>
              </a:spcBef>
              <a:defRPr/>
            </a:pPr>
            <a:r>
              <a:rPr lang="en-US" sz="2400" b="1" dirty="0">
                <a:solidFill>
                  <a:srgbClr val="0086EA"/>
                </a:solidFill>
                <a:latin typeface="+mn-lt"/>
                <a:ea typeface="+mn-ea"/>
                <a:cs typeface="+mn-cs"/>
              </a:rPr>
              <a:t>ITRF2020</a:t>
            </a:r>
            <a:r>
              <a:rPr lang="en-US" sz="2400" b="1" dirty="0">
                <a:solidFill>
                  <a:sysClr val="windowText" lastClr="000000"/>
                </a:solidFill>
                <a:latin typeface="+mn-lt"/>
                <a:ea typeface="+mn-ea"/>
                <a:cs typeface="+mn-cs"/>
              </a:rPr>
              <a:t> or </a:t>
            </a:r>
            <a:r>
              <a:rPr lang="en-US" sz="2400" b="1" dirty="0">
                <a:solidFill>
                  <a:srgbClr val="C00000"/>
                </a:solidFill>
                <a:latin typeface="+mn-lt"/>
                <a:ea typeface="+mn-ea"/>
                <a:cs typeface="+mn-cs"/>
              </a:rPr>
              <a:t>NATRF2022</a:t>
            </a:r>
            <a:endParaRPr lang="en-US" dirty="0">
              <a:latin typeface="+mn-lt"/>
            </a:endParaRPr>
          </a:p>
        </p:txBody>
      </p:sp>
      <p:sp>
        <p:nvSpPr>
          <p:cNvPr id="3" name="Date Placeholder 2">
            <a:extLst>
              <a:ext uri="{FF2B5EF4-FFF2-40B4-BE49-F238E27FC236}">
                <a16:creationId xmlns:a16="http://schemas.microsoft.com/office/drawing/2014/main" id="{4D39223E-C416-411D-B180-296EAEB2ECCE}"/>
              </a:ext>
            </a:extLst>
          </p:cNvPr>
          <p:cNvSpPr>
            <a:spLocks noGrp="1"/>
          </p:cNvSpPr>
          <p:nvPr>
            <p:ph type="dt" sz="half" idx="10"/>
          </p:nvPr>
        </p:nvSpPr>
        <p:spPr/>
        <p:txBody>
          <a:bodyPr/>
          <a:lstStyle/>
          <a:p>
            <a:r>
              <a:rPr lang="en-US"/>
              <a:t>02/08/2023</a:t>
            </a:r>
          </a:p>
        </p:txBody>
      </p:sp>
      <p:sp>
        <p:nvSpPr>
          <p:cNvPr id="27" name="Footer Placeholder 26">
            <a:extLst>
              <a:ext uri="{FF2B5EF4-FFF2-40B4-BE49-F238E27FC236}">
                <a16:creationId xmlns:a16="http://schemas.microsoft.com/office/drawing/2014/main" id="{4ADEF0F0-37AB-4101-96BC-7CD23F103EF5}"/>
              </a:ext>
            </a:extLst>
          </p:cNvPr>
          <p:cNvSpPr>
            <a:spLocks noGrp="1"/>
          </p:cNvSpPr>
          <p:nvPr>
            <p:ph type="ftr" sz="quarter" idx="11"/>
          </p:nvPr>
        </p:nvSpPr>
        <p:spPr/>
        <p:txBody>
          <a:bodyPr/>
          <a:lstStyle/>
          <a:p>
            <a:r>
              <a:rPr lang="fr-FR"/>
              <a:t>IPLSA 2023 Convention</a:t>
            </a:r>
            <a:endParaRPr lang="en-US"/>
          </a:p>
        </p:txBody>
      </p:sp>
      <p:sp>
        <p:nvSpPr>
          <p:cNvPr id="47" name="Slide Number Placeholder 46">
            <a:extLst>
              <a:ext uri="{FF2B5EF4-FFF2-40B4-BE49-F238E27FC236}">
                <a16:creationId xmlns:a16="http://schemas.microsoft.com/office/drawing/2014/main" id="{FD8E13A6-7480-4AF5-901B-9DE1BD80D362}"/>
              </a:ext>
            </a:extLst>
          </p:cNvPr>
          <p:cNvSpPr>
            <a:spLocks noGrp="1"/>
          </p:cNvSpPr>
          <p:nvPr>
            <p:ph type="sldNum" sz="quarter" idx="12"/>
          </p:nvPr>
        </p:nvSpPr>
        <p:spPr/>
        <p:txBody>
          <a:bodyPr/>
          <a:lstStyle/>
          <a:p>
            <a:fld id="{D3D538F9-49A3-B84F-B36B-A7030CDE5D5B}" type="slidenum">
              <a:rPr lang="en-US" smtClean="0"/>
              <a:t>22</a:t>
            </a:fld>
            <a:endParaRPr lang="en-US"/>
          </a:p>
        </p:txBody>
      </p:sp>
    </p:spTree>
    <p:extLst>
      <p:ext uri="{BB962C8B-B14F-4D97-AF65-F5344CB8AC3E}">
        <p14:creationId xmlns:p14="http://schemas.microsoft.com/office/powerpoint/2010/main" val="2864962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CONUS with black arrows representing motion of CORSs in ITR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900" y="1194435"/>
            <a:ext cx="5998201" cy="3572828"/>
          </a:xfrm>
          <a:prstGeom prst="rect">
            <a:avLst/>
          </a:prstGeom>
        </p:spPr>
      </p:pic>
      <p:sp>
        <p:nvSpPr>
          <p:cNvPr id="2" name="Title 1"/>
          <p:cNvSpPr>
            <a:spLocks noGrp="1"/>
          </p:cNvSpPr>
          <p:nvPr>
            <p:ph type="title"/>
          </p:nvPr>
        </p:nvSpPr>
        <p:spPr>
          <a:xfrm>
            <a:off x="1485900" y="242874"/>
            <a:ext cx="6172200" cy="857250"/>
          </a:xfrm>
        </p:spPr>
        <p:txBody>
          <a:bodyPr>
            <a:noAutofit/>
          </a:bodyPr>
          <a:lstStyle/>
          <a:p>
            <a:r>
              <a:rPr lang="en-US" sz="2800" b="1" dirty="0">
                <a:latin typeface="+mn-lt"/>
              </a:rPr>
              <a:t>Residual Velocities – ITRF2020/CONUS</a:t>
            </a:r>
          </a:p>
        </p:txBody>
      </p:sp>
      <p:sp>
        <p:nvSpPr>
          <p:cNvPr id="4" name="Rectangle 3" descr="White box covering irrelevant information"/>
          <p:cNvSpPr/>
          <p:nvPr/>
        </p:nvSpPr>
        <p:spPr>
          <a:xfrm>
            <a:off x="3294247" y="1194435"/>
            <a:ext cx="743552" cy="2349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5" name="Date Placeholder 4">
            <a:extLst>
              <a:ext uri="{FF2B5EF4-FFF2-40B4-BE49-F238E27FC236}">
                <a16:creationId xmlns:a16="http://schemas.microsoft.com/office/drawing/2014/main" id="{4C12C933-971B-4A1B-9C05-8653E2CF65BD}"/>
              </a:ext>
            </a:extLst>
          </p:cNvPr>
          <p:cNvSpPr>
            <a:spLocks noGrp="1"/>
          </p:cNvSpPr>
          <p:nvPr>
            <p:ph type="dt" sz="half" idx="10"/>
          </p:nvPr>
        </p:nvSpPr>
        <p:spPr/>
        <p:txBody>
          <a:bodyPr/>
          <a:lstStyle/>
          <a:p>
            <a:r>
              <a:rPr lang="en-US"/>
              <a:t>02/08/2023</a:t>
            </a:r>
          </a:p>
        </p:txBody>
      </p:sp>
      <p:sp>
        <p:nvSpPr>
          <p:cNvPr id="6" name="Footer Placeholder 5">
            <a:extLst>
              <a:ext uri="{FF2B5EF4-FFF2-40B4-BE49-F238E27FC236}">
                <a16:creationId xmlns:a16="http://schemas.microsoft.com/office/drawing/2014/main" id="{040EAA5A-B06E-4645-B5F5-019B96AED4CC}"/>
              </a:ext>
            </a:extLst>
          </p:cNvPr>
          <p:cNvSpPr>
            <a:spLocks noGrp="1"/>
          </p:cNvSpPr>
          <p:nvPr>
            <p:ph type="ftr" sz="quarter" idx="11"/>
          </p:nvPr>
        </p:nvSpPr>
        <p:spPr/>
        <p:txBody>
          <a:bodyPr/>
          <a:lstStyle/>
          <a:p>
            <a:r>
              <a:rPr lang="fr-FR"/>
              <a:t>IPLSA 2023 Convention</a:t>
            </a:r>
            <a:endParaRPr lang="en-US"/>
          </a:p>
        </p:txBody>
      </p:sp>
      <p:sp>
        <p:nvSpPr>
          <p:cNvPr id="7" name="Slide Number Placeholder 6">
            <a:extLst>
              <a:ext uri="{FF2B5EF4-FFF2-40B4-BE49-F238E27FC236}">
                <a16:creationId xmlns:a16="http://schemas.microsoft.com/office/drawing/2014/main" id="{002C7C13-59A8-460E-9B34-24A371ABFA68}"/>
              </a:ext>
            </a:extLst>
          </p:cNvPr>
          <p:cNvSpPr>
            <a:spLocks noGrp="1"/>
          </p:cNvSpPr>
          <p:nvPr>
            <p:ph type="sldNum" sz="quarter" idx="12"/>
          </p:nvPr>
        </p:nvSpPr>
        <p:spPr/>
        <p:txBody>
          <a:bodyPr/>
          <a:lstStyle/>
          <a:p>
            <a:fld id="{D3D538F9-49A3-B84F-B36B-A7030CDE5D5B}" type="slidenum">
              <a:rPr lang="en-US" smtClean="0"/>
              <a:t>23</a:t>
            </a:fld>
            <a:endParaRPr lang="en-US"/>
          </a:p>
        </p:txBody>
      </p:sp>
    </p:spTree>
    <p:extLst>
      <p:ext uri="{BB962C8B-B14F-4D97-AF65-F5344CB8AC3E}">
        <p14:creationId xmlns:p14="http://schemas.microsoft.com/office/powerpoint/2010/main" val="2861601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 of CONUS with small black arrows on top of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899" y="1200150"/>
            <a:ext cx="5998202" cy="3572829"/>
          </a:xfrm>
          <a:prstGeom prst="rect">
            <a:avLst/>
          </a:prstGeom>
        </p:spPr>
      </p:pic>
      <p:sp>
        <p:nvSpPr>
          <p:cNvPr id="6" name="Title 1"/>
          <p:cNvSpPr>
            <a:spLocks noGrp="1"/>
          </p:cNvSpPr>
          <p:nvPr>
            <p:ph type="title"/>
          </p:nvPr>
        </p:nvSpPr>
        <p:spPr>
          <a:xfrm>
            <a:off x="1485900" y="243659"/>
            <a:ext cx="6172200" cy="857250"/>
          </a:xfrm>
        </p:spPr>
        <p:txBody>
          <a:bodyPr>
            <a:noAutofit/>
          </a:bodyPr>
          <a:lstStyle/>
          <a:p>
            <a:r>
              <a:rPr lang="en-US" sz="2800" b="1" dirty="0">
                <a:latin typeface="+mn-lt"/>
              </a:rPr>
              <a:t>Residual Velocities – NATRF2022/CONUS</a:t>
            </a:r>
          </a:p>
        </p:txBody>
      </p:sp>
      <p:sp>
        <p:nvSpPr>
          <p:cNvPr id="2" name="Date Placeholder 1">
            <a:extLst>
              <a:ext uri="{FF2B5EF4-FFF2-40B4-BE49-F238E27FC236}">
                <a16:creationId xmlns:a16="http://schemas.microsoft.com/office/drawing/2014/main" id="{58B29397-356C-480E-855C-66485F2F2C56}"/>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59724C2C-6C10-41BE-B28C-7600932AEAD7}"/>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CB8B3BA7-E63D-4AA9-86ED-BC2F95F8C730}"/>
              </a:ext>
            </a:extLst>
          </p:cNvPr>
          <p:cNvSpPr>
            <a:spLocks noGrp="1"/>
          </p:cNvSpPr>
          <p:nvPr>
            <p:ph type="sldNum" sz="quarter" idx="12"/>
          </p:nvPr>
        </p:nvSpPr>
        <p:spPr/>
        <p:txBody>
          <a:bodyPr/>
          <a:lstStyle/>
          <a:p>
            <a:fld id="{D3D538F9-49A3-B84F-B36B-A7030CDE5D5B}" type="slidenum">
              <a:rPr lang="en-US" smtClean="0"/>
              <a:t>24</a:t>
            </a:fld>
            <a:endParaRPr lang="en-US"/>
          </a:p>
        </p:txBody>
      </p:sp>
    </p:spTree>
    <p:extLst>
      <p:ext uri="{BB962C8B-B14F-4D97-AF65-F5344CB8AC3E}">
        <p14:creationId xmlns:p14="http://schemas.microsoft.com/office/powerpoint/2010/main" val="791523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16" descr="Ruler showing centimeters"/>
          <p:cNvPicPr>
            <a:picLocks noChangeAspect="1"/>
          </p:cNvPicPr>
          <p:nvPr/>
        </p:nvPicPr>
        <p:blipFill>
          <a:blip r:embed="rId3"/>
          <a:stretch>
            <a:fillRect/>
          </a:stretch>
        </p:blipFill>
        <p:spPr>
          <a:xfrm rot="16200000">
            <a:off x="461122" y="3478287"/>
            <a:ext cx="2075762" cy="509273"/>
          </a:xfrm>
          <a:prstGeom prst="rect">
            <a:avLst/>
          </a:prstGeom>
        </p:spPr>
      </p:pic>
      <p:pic>
        <p:nvPicPr>
          <p:cNvPr id="24" name="Picture 18" descr="Adhesive-backed Plastic Measuring Tape | FINE TOOL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2773" y="3430148"/>
            <a:ext cx="6318893" cy="2421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idx="1"/>
          </p:nvPr>
        </p:nvSpPr>
        <p:spPr>
          <a:xfrm>
            <a:off x="38100" y="1158872"/>
            <a:ext cx="6172200" cy="1475892"/>
          </a:xfrm>
        </p:spPr>
        <p:txBody>
          <a:bodyPr>
            <a:normAutofit/>
          </a:bodyPr>
          <a:lstStyle/>
          <a:p>
            <a:pPr marL="385763" indent="-385763">
              <a:buFont typeface="Calibri" panose="020F0502020204030204" pitchFamily="34" charset="0"/>
              <a:buAutoNum type="arabicPeriod"/>
            </a:pPr>
            <a:r>
              <a:rPr lang="en-US" altLang="en-US" sz="1500" dirty="0">
                <a:ea typeface="ＭＳ Ｐゴシック" panose="020B0600070205080204" pitchFamily="34" charset="-128"/>
              </a:rPr>
              <a:t>A survey done Jan 1, 2023 and reported at epoch 2020.0</a:t>
            </a:r>
          </a:p>
          <a:p>
            <a:pPr marL="385763" indent="-385763">
              <a:buFont typeface="Calibri" panose="020F0502020204030204" pitchFamily="34" charset="0"/>
              <a:buAutoNum type="arabicPeriod"/>
            </a:pPr>
            <a:r>
              <a:rPr lang="en-US" altLang="en-US" sz="1500" dirty="0">
                <a:ea typeface="ＭＳ Ｐゴシック" panose="020B0600070205080204" pitchFamily="34" charset="-128"/>
              </a:rPr>
              <a:t>New Survey (same point) done Jan 1, 2030</a:t>
            </a:r>
          </a:p>
          <a:p>
            <a:pPr marL="385763" indent="-385763">
              <a:buFont typeface="Calibri" panose="020F0502020204030204" pitchFamily="34" charset="0"/>
              <a:buAutoNum type="arabicPeriod"/>
            </a:pPr>
            <a:r>
              <a:rPr lang="en-US" altLang="en-US" sz="1500" dirty="0">
                <a:ea typeface="ＭＳ Ｐゴシック" panose="020B0600070205080204" pitchFamily="34" charset="-128"/>
              </a:rPr>
              <a:t>Position of point in NATRF2022(2030)</a:t>
            </a:r>
          </a:p>
          <a:p>
            <a:pPr marL="385763" indent="-385763">
              <a:buFont typeface="Calibri" panose="020F0502020204030204" pitchFamily="34" charset="0"/>
              <a:buAutoNum type="arabicPeriod"/>
            </a:pPr>
            <a:r>
              <a:rPr lang="en-US" altLang="en-US" sz="1500" dirty="0">
                <a:ea typeface="ＭＳ Ｐゴシック" panose="020B0600070205080204" pitchFamily="34" charset="-128"/>
              </a:rPr>
              <a:t>Position of point in NATRF2022(2020)</a:t>
            </a:r>
          </a:p>
          <a:p>
            <a:pPr marL="385763" indent="-385763">
              <a:buFont typeface="Calibri" panose="020F0502020204030204" pitchFamily="34" charset="0"/>
              <a:buAutoNum type="arabicPeriod"/>
            </a:pPr>
            <a:r>
              <a:rPr lang="en-US" altLang="en-US" sz="1500" dirty="0">
                <a:ea typeface="ＭＳ Ｐゴシック" panose="020B0600070205080204" pitchFamily="34" charset="-128"/>
              </a:rPr>
              <a:t>If IFDM = 0, then NATRF2022 (2030) = NATRF2022 (2020)</a:t>
            </a:r>
          </a:p>
        </p:txBody>
      </p:sp>
      <p:sp>
        <p:nvSpPr>
          <p:cNvPr id="6" name="Isosceles Triangle 5" descr="Triangle"/>
          <p:cNvSpPr/>
          <p:nvPr/>
        </p:nvSpPr>
        <p:spPr>
          <a:xfrm>
            <a:off x="6839574" y="3330614"/>
            <a:ext cx="188119" cy="167878"/>
          </a:xfrm>
          <a:prstGeom prs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8" name="Isosceles Triangle 7" descr="Triangle"/>
          <p:cNvSpPr/>
          <p:nvPr/>
        </p:nvSpPr>
        <p:spPr>
          <a:xfrm>
            <a:off x="6334703" y="3715330"/>
            <a:ext cx="188119" cy="167878"/>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9" name="Isosceles Triangle 8" descr="Triangle"/>
          <p:cNvSpPr/>
          <p:nvPr/>
        </p:nvSpPr>
        <p:spPr>
          <a:xfrm>
            <a:off x="1769016" y="3772527"/>
            <a:ext cx="188119" cy="167878"/>
          </a:xfrm>
          <a:prstGeom prst="triangle">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7" name="TextBox 6"/>
          <p:cNvSpPr txBox="1">
            <a:spLocks noChangeArrowheads="1"/>
          </p:cNvSpPr>
          <p:nvPr/>
        </p:nvSpPr>
        <p:spPr bwMode="auto">
          <a:xfrm>
            <a:off x="6381732" y="2519351"/>
            <a:ext cx="15555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050" dirty="0">
                <a:latin typeface="Calibri" panose="020F0502020204030204" pitchFamily="34" charset="0"/>
              </a:rPr>
              <a:t>Position from 2023 survey NATRF2022 (2020.0)</a:t>
            </a:r>
          </a:p>
          <a:p>
            <a:pPr>
              <a:spcBef>
                <a:spcPct val="0"/>
              </a:spcBef>
              <a:buFontTx/>
              <a:buNone/>
            </a:pPr>
            <a:r>
              <a:rPr lang="en-US" altLang="en-US" sz="1050" dirty="0">
                <a:latin typeface="Calibri" panose="020F0502020204030204" pitchFamily="34" charset="0"/>
              </a:rPr>
              <a:t>ITRF2020 (2020.0)</a:t>
            </a:r>
          </a:p>
        </p:txBody>
      </p:sp>
      <p:sp>
        <p:nvSpPr>
          <p:cNvPr id="11" name="TextBox 10"/>
          <p:cNvSpPr txBox="1">
            <a:spLocks noChangeArrowheads="1"/>
          </p:cNvSpPr>
          <p:nvPr/>
        </p:nvSpPr>
        <p:spPr bwMode="auto">
          <a:xfrm>
            <a:off x="1746169" y="3290743"/>
            <a:ext cx="11465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050" dirty="0">
                <a:latin typeface="Calibri" panose="020F0502020204030204" pitchFamily="34" charset="0"/>
              </a:rPr>
              <a:t>ITRF2020 (2030.0)</a:t>
            </a:r>
          </a:p>
        </p:txBody>
      </p:sp>
      <p:sp>
        <p:nvSpPr>
          <p:cNvPr id="12" name="TextBox 11"/>
          <p:cNvSpPr txBox="1">
            <a:spLocks noChangeArrowheads="1"/>
          </p:cNvSpPr>
          <p:nvPr/>
        </p:nvSpPr>
        <p:spPr bwMode="auto">
          <a:xfrm>
            <a:off x="5164860" y="4069412"/>
            <a:ext cx="114657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050" dirty="0">
                <a:latin typeface="Calibri" panose="020F0502020204030204" pitchFamily="34" charset="0"/>
              </a:rPr>
              <a:t>NATRF2022 (2030)</a:t>
            </a:r>
          </a:p>
        </p:txBody>
      </p:sp>
      <p:sp>
        <p:nvSpPr>
          <p:cNvPr id="21" name="TextBox 20"/>
          <p:cNvSpPr txBox="1">
            <a:spLocks noChangeArrowheads="1"/>
          </p:cNvSpPr>
          <p:nvPr/>
        </p:nvSpPr>
        <p:spPr bwMode="auto">
          <a:xfrm>
            <a:off x="2847308" y="4002142"/>
            <a:ext cx="10086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800" dirty="0">
                <a:latin typeface="Calibri" panose="020F0502020204030204" pitchFamily="34" charset="0"/>
              </a:rPr>
              <a:t>Epp2022</a:t>
            </a:r>
          </a:p>
        </p:txBody>
      </p:sp>
      <p:cxnSp>
        <p:nvCxnSpPr>
          <p:cNvPr id="23" name="Straight Arrow Connector 22" descr="blue arrow"/>
          <p:cNvCxnSpPr/>
          <p:nvPr/>
        </p:nvCxnSpPr>
        <p:spPr>
          <a:xfrm flipV="1">
            <a:off x="6484140" y="3492182"/>
            <a:ext cx="379159" cy="3165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a:spLocks noChangeArrowheads="1"/>
          </p:cNvSpPr>
          <p:nvPr/>
        </p:nvSpPr>
        <p:spPr bwMode="auto">
          <a:xfrm>
            <a:off x="6962219" y="3501602"/>
            <a:ext cx="110318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050" dirty="0">
                <a:latin typeface="Calibri" panose="020F0502020204030204" pitchFamily="34" charset="0"/>
              </a:rPr>
              <a:t>IFDM 2030-2020</a:t>
            </a:r>
          </a:p>
          <a:p>
            <a:pPr algn="ctr">
              <a:spcBef>
                <a:spcPct val="0"/>
              </a:spcBef>
              <a:buFontTx/>
              <a:buNone/>
            </a:pPr>
            <a:r>
              <a:rPr lang="en-US" altLang="en-US" sz="1050" dirty="0">
                <a:latin typeface="Calibri" panose="020F0502020204030204" pitchFamily="34" charset="0"/>
              </a:rPr>
              <a:t>NATRF2022</a:t>
            </a:r>
          </a:p>
          <a:p>
            <a:pPr algn="ctr">
              <a:spcBef>
                <a:spcPct val="0"/>
              </a:spcBef>
              <a:buFontTx/>
              <a:buNone/>
            </a:pPr>
            <a:r>
              <a:rPr lang="en-US" altLang="en-US" sz="1050" dirty="0">
                <a:latin typeface="Calibri" panose="020F0502020204030204" pitchFamily="34" charset="0"/>
              </a:rPr>
              <a:t>(2020.0</a:t>
            </a:r>
            <a:r>
              <a:rPr lang="en-US" altLang="en-US" sz="1200" dirty="0">
                <a:latin typeface="Calibri" panose="020F0502020204030204" pitchFamily="34" charset="0"/>
              </a:rPr>
              <a:t>)</a:t>
            </a:r>
          </a:p>
        </p:txBody>
      </p:sp>
      <p:sp>
        <p:nvSpPr>
          <p:cNvPr id="26" name="Isosceles Triangle 25" descr="triangle"/>
          <p:cNvSpPr/>
          <p:nvPr/>
        </p:nvSpPr>
        <p:spPr>
          <a:xfrm>
            <a:off x="6839574" y="3330614"/>
            <a:ext cx="188119" cy="169069"/>
          </a:xfrm>
          <a:prstGeom prst="triangle">
            <a:avLst/>
          </a:prstGeom>
          <a:pattFill prst="wdDnDiag">
            <a:fgClr>
              <a:srgbClr val="C00000"/>
            </a:fgClr>
            <a:bgClr>
              <a:schemeClr val="tx2">
                <a:lumMod val="60000"/>
                <a:lumOff val="40000"/>
              </a:schemeClr>
            </a:bgClr>
          </a:patt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cxnSp>
        <p:nvCxnSpPr>
          <p:cNvPr id="3" name="Straight Arrow Connector 2" descr="blue arrow"/>
          <p:cNvCxnSpPr>
            <a:stCxn id="6" idx="1"/>
          </p:cNvCxnSpPr>
          <p:nvPr/>
        </p:nvCxnSpPr>
        <p:spPr>
          <a:xfrm flipH="1">
            <a:off x="1950740" y="3414553"/>
            <a:ext cx="4935864" cy="4175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descr="Blue arrow"/>
          <p:cNvCxnSpPr>
            <a:endCxn id="8" idx="1"/>
          </p:cNvCxnSpPr>
          <p:nvPr/>
        </p:nvCxnSpPr>
        <p:spPr>
          <a:xfrm flipV="1">
            <a:off x="2065735" y="3799269"/>
            <a:ext cx="4315997" cy="5719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Notched Right Arrow 30"/>
          <p:cNvSpPr/>
          <p:nvPr/>
        </p:nvSpPr>
        <p:spPr>
          <a:xfrm>
            <a:off x="3808142" y="4069412"/>
            <a:ext cx="1323040" cy="281031"/>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350" dirty="0" err="1">
                <a:noFill/>
              </a:rPr>
              <a:t>f</a:t>
            </a:r>
            <a:r>
              <a:rPr lang="en-US" sz="1350" dirty="0" err="1">
                <a:ln>
                  <a:solidFill>
                    <a:srgbClr val="00B050"/>
                  </a:solidFill>
                </a:ln>
                <a:noFill/>
              </a:rPr>
              <a:t>frame</a:t>
            </a:r>
            <a:endParaRPr lang="en-US" sz="1350" dirty="0">
              <a:noFill/>
            </a:endParaRPr>
          </a:p>
        </p:txBody>
      </p:sp>
      <p:sp>
        <p:nvSpPr>
          <p:cNvPr id="34" name="Notched Right Arrow 33"/>
          <p:cNvSpPr/>
          <p:nvPr/>
        </p:nvSpPr>
        <p:spPr>
          <a:xfrm rot="19398257">
            <a:off x="6057345" y="4017077"/>
            <a:ext cx="925179" cy="281031"/>
          </a:xfrm>
          <a:prstGeom prst="notchedRightArrow">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sz="1350" dirty="0" err="1">
                <a:noFill/>
              </a:rPr>
              <a:t>f</a:t>
            </a:r>
            <a:r>
              <a:rPr lang="en-US" sz="1350" dirty="0" err="1">
                <a:ln>
                  <a:solidFill>
                    <a:srgbClr val="00B050"/>
                  </a:solidFill>
                </a:ln>
                <a:noFill/>
              </a:rPr>
              <a:t>Epoch</a:t>
            </a:r>
            <a:endParaRPr lang="en-US" sz="1350" dirty="0">
              <a:noFill/>
            </a:endParaRPr>
          </a:p>
        </p:txBody>
      </p:sp>
      <p:sp>
        <p:nvSpPr>
          <p:cNvPr id="2" name="TextBox 1"/>
          <p:cNvSpPr txBox="1"/>
          <p:nvPr/>
        </p:nvSpPr>
        <p:spPr bwMode="auto">
          <a:xfrm>
            <a:off x="7347465" y="4424555"/>
            <a:ext cx="528403" cy="369332"/>
          </a:xfrm>
          <a:prstGeom prst="rect">
            <a:avLst/>
          </a:prstGeom>
          <a:noFill/>
          <a:ln w="9525">
            <a:noFill/>
            <a:miter lim="800000"/>
            <a:headEnd/>
            <a:tailEnd/>
          </a:ln>
        </p:spPr>
        <p:txBody>
          <a:bodyPr wrap="square" rtlCol="0">
            <a:spAutoFit/>
          </a:bodyPr>
          <a:lstStyle/>
          <a:p>
            <a:r>
              <a:rPr lang="en-US" dirty="0"/>
              <a:t>(H)</a:t>
            </a:r>
          </a:p>
        </p:txBody>
      </p:sp>
      <p:sp>
        <p:nvSpPr>
          <p:cNvPr id="4" name="TextBox 3"/>
          <p:cNvSpPr txBox="1"/>
          <p:nvPr/>
        </p:nvSpPr>
        <p:spPr bwMode="auto">
          <a:xfrm>
            <a:off x="1584175" y="2801692"/>
            <a:ext cx="492443" cy="369332"/>
          </a:xfrm>
          <a:prstGeom prst="rect">
            <a:avLst/>
          </a:prstGeom>
          <a:noFill/>
          <a:ln w="9525">
            <a:noFill/>
            <a:miter lim="800000"/>
            <a:headEnd/>
            <a:tailEnd/>
          </a:ln>
        </p:spPr>
        <p:txBody>
          <a:bodyPr wrap="none" rtlCol="0">
            <a:spAutoFit/>
          </a:bodyPr>
          <a:lstStyle/>
          <a:p>
            <a:r>
              <a:rPr lang="en-US" dirty="0"/>
              <a:t>(V)</a:t>
            </a:r>
          </a:p>
        </p:txBody>
      </p:sp>
      <p:sp>
        <p:nvSpPr>
          <p:cNvPr id="22" name="Title 1"/>
          <p:cNvSpPr>
            <a:spLocks noGrp="1"/>
          </p:cNvSpPr>
          <p:nvPr>
            <p:ph type="title"/>
          </p:nvPr>
        </p:nvSpPr>
        <p:spPr>
          <a:xfrm>
            <a:off x="1485900" y="267696"/>
            <a:ext cx="6172200" cy="857250"/>
          </a:xfrm>
        </p:spPr>
        <p:txBody>
          <a:bodyPr>
            <a:noAutofit/>
          </a:bodyPr>
          <a:lstStyle/>
          <a:p>
            <a:r>
              <a:rPr lang="en-US" sz="2800" b="1" dirty="0">
                <a:latin typeface="Arial" panose="020B0604020202020204" pitchFamily="34" charset="0"/>
                <a:cs typeface="Arial" panose="020B0604020202020204" pitchFamily="34" charset="0"/>
              </a:rPr>
              <a:t>Coordinates, Frames, Epochs, EPP2022 and IFDM2022</a:t>
            </a:r>
          </a:p>
        </p:txBody>
      </p:sp>
      <p:sp>
        <p:nvSpPr>
          <p:cNvPr id="10" name="Date Placeholder 9">
            <a:extLst>
              <a:ext uri="{FF2B5EF4-FFF2-40B4-BE49-F238E27FC236}">
                <a16:creationId xmlns:a16="http://schemas.microsoft.com/office/drawing/2014/main" id="{50E3BD8D-1680-49DC-BE87-F345F090CEEE}"/>
              </a:ext>
            </a:extLst>
          </p:cNvPr>
          <p:cNvSpPr>
            <a:spLocks noGrp="1"/>
          </p:cNvSpPr>
          <p:nvPr>
            <p:ph type="dt" sz="half" idx="10"/>
          </p:nvPr>
        </p:nvSpPr>
        <p:spPr/>
        <p:txBody>
          <a:bodyPr/>
          <a:lstStyle/>
          <a:p>
            <a:r>
              <a:rPr lang="en-US"/>
              <a:t>02/08/2023</a:t>
            </a:r>
          </a:p>
        </p:txBody>
      </p:sp>
      <p:sp>
        <p:nvSpPr>
          <p:cNvPr id="13" name="Footer Placeholder 12">
            <a:extLst>
              <a:ext uri="{FF2B5EF4-FFF2-40B4-BE49-F238E27FC236}">
                <a16:creationId xmlns:a16="http://schemas.microsoft.com/office/drawing/2014/main" id="{7143E641-5D60-48E4-99CA-F67A6E2F0C2E}"/>
              </a:ext>
            </a:extLst>
          </p:cNvPr>
          <p:cNvSpPr>
            <a:spLocks noGrp="1"/>
          </p:cNvSpPr>
          <p:nvPr>
            <p:ph type="ftr" sz="quarter" idx="11"/>
          </p:nvPr>
        </p:nvSpPr>
        <p:spPr/>
        <p:txBody>
          <a:bodyPr/>
          <a:lstStyle/>
          <a:p>
            <a:r>
              <a:rPr lang="fr-FR"/>
              <a:t>IPLSA 2023 Convention</a:t>
            </a:r>
            <a:endParaRPr lang="en-US"/>
          </a:p>
        </p:txBody>
      </p:sp>
      <p:sp>
        <p:nvSpPr>
          <p:cNvPr id="14" name="Slide Number Placeholder 13">
            <a:extLst>
              <a:ext uri="{FF2B5EF4-FFF2-40B4-BE49-F238E27FC236}">
                <a16:creationId xmlns:a16="http://schemas.microsoft.com/office/drawing/2014/main" id="{BF4017ED-C04D-4E7F-A80A-9361EE6B3165}"/>
              </a:ext>
            </a:extLst>
          </p:cNvPr>
          <p:cNvSpPr>
            <a:spLocks noGrp="1"/>
          </p:cNvSpPr>
          <p:nvPr>
            <p:ph type="sldNum" sz="quarter" idx="12"/>
          </p:nvPr>
        </p:nvSpPr>
        <p:spPr/>
        <p:txBody>
          <a:bodyPr/>
          <a:lstStyle/>
          <a:p>
            <a:fld id="{D3D538F9-49A3-B84F-B36B-A7030CDE5D5B}" type="slidenum">
              <a:rPr lang="en-US" smtClean="0"/>
              <a:t>25</a:t>
            </a:fld>
            <a:endParaRPr lang="en-US"/>
          </a:p>
        </p:txBody>
      </p:sp>
    </p:spTree>
    <p:extLst>
      <p:ext uri="{BB962C8B-B14F-4D97-AF65-F5344CB8AC3E}">
        <p14:creationId xmlns:p14="http://schemas.microsoft.com/office/powerpoint/2010/main" val="3933202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Vertical </a:t>
            </a:r>
            <a:r>
              <a:rPr lang="en-US" sz="3200" b="1" dirty="0" err="1">
                <a:latin typeface="Arial" panose="020B0604020202020204" pitchFamily="34" charset="0"/>
                <a:cs typeface="Arial" panose="020B0604020202020204" pitchFamily="34" charset="0"/>
              </a:rPr>
              <a:t>Datums</a:t>
            </a:r>
            <a:r>
              <a:rPr lang="en-US" sz="3200" b="1" dirty="0">
                <a:latin typeface="Arial" panose="020B0604020202020204" pitchFamily="34" charset="0"/>
                <a:cs typeface="Arial" panose="020B0604020202020204" pitchFamily="34" charset="0"/>
              </a:rPr>
              <a:t> of the NSRS</a:t>
            </a:r>
          </a:p>
        </p:txBody>
      </p:sp>
      <p:grpSp>
        <p:nvGrpSpPr>
          <p:cNvPr id="6" name="Group 5" descr="Map of US territories with blue boxes that list the vertical datums for each region with red arrows pointing at those regions.">
            <a:extLst>
              <a:ext uri="{FF2B5EF4-FFF2-40B4-BE49-F238E27FC236}">
                <a16:creationId xmlns:a16="http://schemas.microsoft.com/office/drawing/2014/main" id="{1CF78B22-E1E3-4C62-98C4-9E5B9FCC024B}"/>
              </a:ext>
            </a:extLst>
          </p:cNvPr>
          <p:cNvGrpSpPr/>
          <p:nvPr/>
        </p:nvGrpSpPr>
        <p:grpSpPr>
          <a:xfrm>
            <a:off x="1192111" y="907071"/>
            <a:ext cx="6788887" cy="3935862"/>
            <a:chOff x="1192111" y="907071"/>
            <a:chExt cx="6788887" cy="3935862"/>
          </a:xfrm>
        </p:grpSpPr>
        <p:pic>
          <p:nvPicPr>
            <p:cNvPr id="13" name="Picture 12" descr="Map of US territories with blue boxes that list the vertical datums for each region with red arrows pointing at those regi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594" y="1960956"/>
              <a:ext cx="4218035" cy="2806308"/>
            </a:xfrm>
            <a:prstGeom prst="rect">
              <a:avLst/>
            </a:prstGeom>
          </p:spPr>
        </p:pic>
        <p:sp>
          <p:nvSpPr>
            <p:cNvPr id="11" name="Rectangle 10"/>
            <p:cNvSpPr/>
            <p:nvPr/>
          </p:nvSpPr>
          <p:spPr>
            <a:xfrm>
              <a:off x="6633435" y="2335695"/>
              <a:ext cx="1335293" cy="975772"/>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CONUS</a:t>
              </a:r>
              <a:endParaRPr lang="en-US" sz="525" dirty="0"/>
            </a:p>
            <a:p>
              <a:pPr algn="ctr" fontAlgn="ctr"/>
              <a:r>
                <a:rPr lang="en-US" sz="750" b="1" dirty="0">
                  <a:solidFill>
                    <a:srgbClr val="000000"/>
                  </a:solidFill>
                  <a:latin typeface="Times New Roman" panose="02020603050405020304" pitchFamily="18" charset="0"/>
                </a:rPr>
                <a:t>NGVD 29</a:t>
              </a:r>
            </a:p>
            <a:p>
              <a:pPr algn="ctr" font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4" name="Rectangle 13"/>
            <p:cNvSpPr/>
            <p:nvPr/>
          </p:nvSpPr>
          <p:spPr>
            <a:xfrm>
              <a:off x="6633435" y="1356783"/>
              <a:ext cx="1335293"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Alaska</a:t>
              </a:r>
              <a:endParaRPr lang="en-US" sz="525" dirty="0"/>
            </a:p>
            <a:p>
              <a:pPr algn="ctr"/>
              <a:r>
                <a:rPr lang="en-US" sz="750" b="1" dirty="0">
                  <a:solidFill>
                    <a:srgbClr val="000000"/>
                  </a:solidFill>
                  <a:latin typeface="Times New Roman" panose="02020603050405020304" pitchFamily="18" charset="0"/>
                </a:rPr>
                <a:t>NGVD 29</a:t>
              </a:r>
            </a:p>
            <a:p>
              <a:pPr algn="ctr"/>
              <a:r>
                <a:rPr lang="en-US" sz="750" b="1" dirty="0">
                  <a:solidFill>
                    <a:srgbClr val="000000"/>
                  </a:solidFill>
                  <a:latin typeface="Times New Roman" panose="02020603050405020304" pitchFamily="18" charset="0"/>
                </a:rPr>
                <a:t>NAVD 88</a:t>
              </a:r>
              <a:endParaRPr lang="en-US" sz="1350" dirty="0">
                <a:latin typeface="Arial" panose="020B0604020202020204" pitchFamily="34" charset="0"/>
              </a:endParaRPr>
            </a:p>
          </p:txBody>
        </p:sp>
        <p:sp>
          <p:nvSpPr>
            <p:cNvPr id="15" name="Rectangle 14"/>
            <p:cNvSpPr/>
            <p:nvPr/>
          </p:nvSpPr>
          <p:spPr>
            <a:xfrm>
              <a:off x="4771688" y="97826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Lawrence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6" name="Rectangle 15"/>
            <p:cNvSpPr/>
            <p:nvPr/>
          </p:nvSpPr>
          <p:spPr>
            <a:xfrm>
              <a:off x="3146393" y="1247502"/>
              <a:ext cx="1335294" cy="37822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Matthew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7" name="Rectangle 16"/>
            <p:cNvSpPr/>
            <p:nvPr/>
          </p:nvSpPr>
          <p:spPr>
            <a:xfrm>
              <a:off x="1201623" y="1991085"/>
              <a:ext cx="1335294" cy="92954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George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8" name="Rectangle 17"/>
            <p:cNvSpPr/>
            <p:nvPr/>
          </p:nvSpPr>
          <p:spPr>
            <a:xfrm>
              <a:off x="1700144" y="907071"/>
              <a:ext cx="1335294" cy="890533"/>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St. Paul 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19" name="Rectangle 18"/>
            <p:cNvSpPr/>
            <p:nvPr/>
          </p:nvSpPr>
          <p:spPr>
            <a:xfrm>
              <a:off x="1192111" y="3146968"/>
              <a:ext cx="1457255" cy="687081"/>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CNMI</a:t>
              </a:r>
            </a:p>
            <a:p>
              <a:pPr algn="ctr" fontAlgn="ctr"/>
              <a:r>
                <a:rPr lang="en-US" sz="750" b="1" dirty="0">
                  <a:solidFill>
                    <a:srgbClr val="000000"/>
                  </a:solidFill>
                  <a:latin typeface="Times New Roman" panose="02020603050405020304" pitchFamily="18" charset="0"/>
                </a:rPr>
                <a:t>NMVD 03</a:t>
              </a:r>
              <a:endParaRPr lang="en-US" sz="1350" dirty="0">
                <a:latin typeface="Arial" panose="020B0604020202020204" pitchFamily="34" charset="0"/>
              </a:endParaRPr>
            </a:p>
          </p:txBody>
        </p:sp>
        <p:sp>
          <p:nvSpPr>
            <p:cNvPr id="20" name="Rectangle 19"/>
            <p:cNvSpPr/>
            <p:nvPr/>
          </p:nvSpPr>
          <p:spPr>
            <a:xfrm>
              <a:off x="1216990" y="4136347"/>
              <a:ext cx="1457255" cy="63091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Guam</a:t>
              </a:r>
            </a:p>
            <a:p>
              <a:pPr algn="ctr" fontAlgn="ctr"/>
              <a:r>
                <a:rPr lang="en-US" sz="750" b="1" dirty="0">
                  <a:solidFill>
                    <a:srgbClr val="000000"/>
                  </a:solidFill>
                  <a:latin typeface="Times New Roman" panose="02020603050405020304" pitchFamily="18" charset="0"/>
                </a:rPr>
                <a:t>GVD 63</a:t>
              </a:r>
            </a:p>
            <a:p>
              <a:pPr algn="ctr" fontAlgn="ctr"/>
              <a:r>
                <a:rPr lang="en-US" sz="750" b="1" dirty="0">
                  <a:solidFill>
                    <a:srgbClr val="000000"/>
                  </a:solidFill>
                  <a:latin typeface="Times New Roman" panose="02020603050405020304" pitchFamily="18" charset="0"/>
                </a:rPr>
                <a:t>GUVD 04</a:t>
              </a:r>
              <a:endParaRPr lang="en-US" sz="1350" dirty="0">
                <a:latin typeface="Arial" panose="020B0604020202020204" pitchFamily="34" charset="0"/>
              </a:endParaRPr>
            </a:p>
          </p:txBody>
        </p:sp>
        <p:sp>
          <p:nvSpPr>
            <p:cNvPr id="21" name="Rectangle 20"/>
            <p:cNvSpPr/>
            <p:nvPr/>
          </p:nvSpPr>
          <p:spPr>
            <a:xfrm>
              <a:off x="3869334" y="4000407"/>
              <a:ext cx="1335294" cy="766857"/>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American Samoa</a:t>
              </a:r>
              <a:endParaRPr lang="en-US" sz="525" dirty="0"/>
            </a:p>
            <a:p>
              <a:pPr algn="ctr" fontAlgn="ctr"/>
              <a:r>
                <a:rPr lang="en-US" sz="750" b="1" dirty="0">
                  <a:solidFill>
                    <a:srgbClr val="000000"/>
                  </a:solidFill>
                  <a:latin typeface="Times New Roman" panose="02020603050405020304" pitchFamily="18" charset="0"/>
                </a:rPr>
                <a:t>ASVD 02</a:t>
              </a:r>
              <a:endParaRPr lang="en-US" sz="1350" dirty="0">
                <a:latin typeface="Arial" panose="020B0604020202020204" pitchFamily="34" charset="0"/>
              </a:endParaRPr>
            </a:p>
          </p:txBody>
        </p:sp>
        <p:sp>
          <p:nvSpPr>
            <p:cNvPr id="22" name="Rectangle 21"/>
            <p:cNvSpPr/>
            <p:nvPr/>
          </p:nvSpPr>
          <p:spPr>
            <a:xfrm>
              <a:off x="5257519" y="3834049"/>
              <a:ext cx="1335294" cy="1008884"/>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Puerto Rico</a:t>
              </a:r>
              <a:endParaRPr lang="en-US" sz="525" dirty="0"/>
            </a:p>
            <a:p>
              <a:pPr algn="ctr" fontAlgn="ctr"/>
              <a:r>
                <a:rPr lang="en-US" sz="750" b="1" dirty="0">
                  <a:solidFill>
                    <a:srgbClr val="000000"/>
                  </a:solidFill>
                  <a:latin typeface="Times New Roman" panose="02020603050405020304" pitchFamily="18" charset="0"/>
                </a:rPr>
                <a:t>PRVD 02</a:t>
              </a:r>
              <a:endParaRPr lang="en-US" sz="1350" dirty="0">
                <a:latin typeface="Arial" panose="020B0604020202020204" pitchFamily="34" charset="0"/>
              </a:endParaRPr>
            </a:p>
          </p:txBody>
        </p:sp>
        <p:sp>
          <p:nvSpPr>
            <p:cNvPr id="23" name="Rectangle 22"/>
            <p:cNvSpPr/>
            <p:nvPr/>
          </p:nvSpPr>
          <p:spPr>
            <a:xfrm>
              <a:off x="2742139" y="2784687"/>
              <a:ext cx="1411658" cy="649658"/>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Hawaii</a:t>
              </a:r>
              <a:endParaRPr lang="en-US" sz="525" dirty="0"/>
            </a:p>
            <a:p>
              <a:pPr algn="ctr" fontAlgn="ctr"/>
              <a:r>
                <a:rPr lang="en-US" sz="750" b="1" dirty="0">
                  <a:solidFill>
                    <a:srgbClr val="000000"/>
                  </a:solidFill>
                  <a:latin typeface="Times New Roman" panose="02020603050405020304" pitchFamily="18" charset="0"/>
                </a:rPr>
                <a:t>- None -</a:t>
              </a:r>
              <a:endParaRPr lang="en-US" sz="1350" dirty="0">
                <a:latin typeface="Arial" panose="020B0604020202020204" pitchFamily="34" charset="0"/>
              </a:endParaRPr>
            </a:p>
          </p:txBody>
        </p:sp>
        <p:sp>
          <p:nvSpPr>
            <p:cNvPr id="24" name="Rectangle 23"/>
            <p:cNvSpPr/>
            <p:nvPr/>
          </p:nvSpPr>
          <p:spPr>
            <a:xfrm>
              <a:off x="6645704" y="3853351"/>
              <a:ext cx="1335294" cy="98937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U.S. Virgin Islands</a:t>
              </a:r>
              <a:endParaRPr lang="en-US" sz="525" dirty="0"/>
            </a:p>
            <a:p>
              <a:pPr algn="ctr" fontAlgn="ctr"/>
              <a:r>
                <a:rPr lang="en-US" sz="750" b="1" dirty="0">
                  <a:solidFill>
                    <a:srgbClr val="000000"/>
                  </a:solidFill>
                  <a:latin typeface="Times New Roman" panose="02020603050405020304" pitchFamily="18" charset="0"/>
                </a:rPr>
                <a:t>VIVD 09</a:t>
              </a:r>
              <a:endParaRPr lang="en-US" sz="750" dirty="0">
                <a:latin typeface="Arial" panose="020B0604020202020204" pitchFamily="34" charset="0"/>
              </a:endParaRPr>
            </a:p>
          </p:txBody>
        </p:sp>
        <p:cxnSp>
          <p:nvCxnSpPr>
            <p:cNvPr id="27" name="Straight Arrow Connector 26"/>
            <p:cNvCxnSpPr>
              <a:stCxn id="14" idx="1"/>
            </p:cNvCxnSpPr>
            <p:nvPr/>
          </p:nvCxnSpPr>
          <p:spPr>
            <a:xfrm flipH="1">
              <a:off x="4372469" y="1740211"/>
              <a:ext cx="2260966" cy="59548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5" idx="2"/>
            </p:cNvCxnSpPr>
            <p:nvPr/>
          </p:nvCxnSpPr>
          <p:spPr>
            <a:xfrm flipH="1">
              <a:off x="3921075" y="1745124"/>
              <a:ext cx="1518260" cy="59854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424974" y="1625723"/>
              <a:ext cx="444360" cy="88512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8" idx="2"/>
            </p:cNvCxnSpPr>
            <p:nvPr/>
          </p:nvCxnSpPr>
          <p:spPr>
            <a:xfrm>
              <a:off x="2367791" y="1797604"/>
              <a:ext cx="1533608" cy="8457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7" idx="3"/>
            </p:cNvCxnSpPr>
            <p:nvPr/>
          </p:nvCxnSpPr>
          <p:spPr>
            <a:xfrm>
              <a:off x="2536917" y="2455856"/>
              <a:ext cx="1384158" cy="2268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23" idx="3"/>
            </p:cNvCxnSpPr>
            <p:nvPr/>
          </p:nvCxnSpPr>
          <p:spPr>
            <a:xfrm>
              <a:off x="4153797" y="3109516"/>
              <a:ext cx="101113" cy="4549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9" idx="3"/>
            </p:cNvCxnSpPr>
            <p:nvPr/>
          </p:nvCxnSpPr>
          <p:spPr>
            <a:xfrm>
              <a:off x="2649366" y="3490509"/>
              <a:ext cx="139024" cy="2873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20" idx="3"/>
            </p:cNvCxnSpPr>
            <p:nvPr/>
          </p:nvCxnSpPr>
          <p:spPr>
            <a:xfrm flipV="1">
              <a:off x="2674244" y="3898444"/>
              <a:ext cx="51476" cy="5533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21" idx="1"/>
            </p:cNvCxnSpPr>
            <p:nvPr/>
          </p:nvCxnSpPr>
          <p:spPr>
            <a:xfrm flipH="1">
              <a:off x="3763434" y="4383836"/>
              <a:ext cx="105901" cy="1883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1" idx="1"/>
            </p:cNvCxnSpPr>
            <p:nvPr/>
          </p:nvCxnSpPr>
          <p:spPr>
            <a:xfrm flipH="1">
              <a:off x="5568043" y="2823581"/>
              <a:ext cx="1065392" cy="3233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a:stCxn id="22" idx="0"/>
            </p:cNvCxnSpPr>
            <p:nvPr/>
          </p:nvCxnSpPr>
          <p:spPr>
            <a:xfrm flipV="1">
              <a:off x="5925166" y="3682094"/>
              <a:ext cx="417910" cy="15195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24" idx="0"/>
            </p:cNvCxnSpPr>
            <p:nvPr/>
          </p:nvCxnSpPr>
          <p:spPr>
            <a:xfrm flipH="1" flipV="1">
              <a:off x="6497182" y="3730640"/>
              <a:ext cx="816169" cy="1227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3" name="Date Placeholder 2">
            <a:extLst>
              <a:ext uri="{FF2B5EF4-FFF2-40B4-BE49-F238E27FC236}">
                <a16:creationId xmlns:a16="http://schemas.microsoft.com/office/drawing/2014/main" id="{9DC9C776-CDB0-4392-9B8A-CB5DA9CA912D}"/>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1DE05B5A-4E1B-4D65-834A-DA1B002E0DCA}"/>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CEF322BE-9209-40E2-B87D-66DFA0FDC2AA}"/>
              </a:ext>
            </a:extLst>
          </p:cNvPr>
          <p:cNvSpPr>
            <a:spLocks noGrp="1"/>
          </p:cNvSpPr>
          <p:nvPr>
            <p:ph type="sldNum" sz="quarter" idx="12"/>
          </p:nvPr>
        </p:nvSpPr>
        <p:spPr/>
        <p:txBody>
          <a:bodyPr/>
          <a:lstStyle/>
          <a:p>
            <a:fld id="{D3D538F9-49A3-B84F-B36B-A7030CDE5D5B}" type="slidenum">
              <a:rPr lang="en-US" smtClean="0"/>
              <a:t>26</a:t>
            </a:fld>
            <a:endParaRPr lang="en-US"/>
          </a:p>
        </p:txBody>
      </p:sp>
    </p:spTree>
    <p:extLst>
      <p:ext uri="{BB962C8B-B14F-4D97-AF65-F5344CB8AC3E}">
        <p14:creationId xmlns:p14="http://schemas.microsoft.com/office/powerpoint/2010/main" val="1970189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C27CE-91B7-48F2-8209-D3015A217F41}"/>
              </a:ext>
            </a:extLst>
          </p:cNvPr>
          <p:cNvSpPr>
            <a:spLocks noGrp="1"/>
          </p:cNvSpPr>
          <p:nvPr>
            <p:ph type="title"/>
          </p:nvPr>
        </p:nvSpPr>
        <p:spPr/>
        <p:txBody>
          <a:bodyPr>
            <a:noAutofit/>
          </a:bodyPr>
          <a:lstStyle/>
          <a:p>
            <a:r>
              <a:rPr lang="en-US" sz="3200" b="1" dirty="0">
                <a:latin typeface="+mn-lt"/>
              </a:rPr>
              <a:t>Developing the Previous Vertical Datums</a:t>
            </a:r>
            <a:endParaRPr lang="en-US" sz="3200" dirty="0">
              <a:latin typeface="+mn-lt"/>
            </a:endParaRPr>
          </a:p>
        </p:txBody>
      </p:sp>
      <p:sp>
        <p:nvSpPr>
          <p:cNvPr id="3" name="Text Placeholder 2">
            <a:extLst>
              <a:ext uri="{FF2B5EF4-FFF2-40B4-BE49-F238E27FC236}">
                <a16:creationId xmlns:a16="http://schemas.microsoft.com/office/drawing/2014/main" id="{2BE3AF73-196E-47C3-ACF5-15059731CF50}"/>
              </a:ext>
            </a:extLst>
          </p:cNvPr>
          <p:cNvSpPr>
            <a:spLocks noGrp="1"/>
          </p:cNvSpPr>
          <p:nvPr>
            <p:ph type="body" idx="1"/>
          </p:nvPr>
        </p:nvSpPr>
        <p:spPr/>
        <p:txBody>
          <a:bodyPr/>
          <a:lstStyle/>
          <a:p>
            <a:r>
              <a:rPr lang="en-US" dirty="0"/>
              <a:t>NGVD 29</a:t>
            </a:r>
          </a:p>
        </p:txBody>
      </p:sp>
      <p:sp>
        <p:nvSpPr>
          <p:cNvPr id="4" name="Content Placeholder 3">
            <a:extLst>
              <a:ext uri="{FF2B5EF4-FFF2-40B4-BE49-F238E27FC236}">
                <a16:creationId xmlns:a16="http://schemas.microsoft.com/office/drawing/2014/main" id="{D4DCC6E6-866A-40FB-9E41-85B3533A994F}"/>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id="{2D04D278-1A0A-492D-9169-B59E52942A3F}"/>
              </a:ext>
            </a:extLst>
          </p:cNvPr>
          <p:cNvSpPr>
            <a:spLocks noGrp="1"/>
          </p:cNvSpPr>
          <p:nvPr>
            <p:ph type="body" sz="quarter" idx="3"/>
          </p:nvPr>
        </p:nvSpPr>
        <p:spPr/>
        <p:txBody>
          <a:bodyPr/>
          <a:lstStyle/>
          <a:p>
            <a:r>
              <a:rPr lang="en-US" dirty="0"/>
              <a:t>NAVD 88</a:t>
            </a:r>
          </a:p>
        </p:txBody>
      </p:sp>
      <p:sp>
        <p:nvSpPr>
          <p:cNvPr id="6" name="Content Placeholder 5">
            <a:extLst>
              <a:ext uri="{FF2B5EF4-FFF2-40B4-BE49-F238E27FC236}">
                <a16:creationId xmlns:a16="http://schemas.microsoft.com/office/drawing/2014/main" id="{25A4FBF7-4A05-4D38-8708-3B4FEF7E4E14}"/>
              </a:ext>
            </a:extLst>
          </p:cNvPr>
          <p:cNvSpPr>
            <a:spLocks noGrp="1"/>
          </p:cNvSpPr>
          <p:nvPr>
            <p:ph sz="quarter" idx="4"/>
          </p:nvPr>
        </p:nvSpPr>
        <p:spPr/>
        <p:txBody>
          <a:bodyPr/>
          <a:lstStyle/>
          <a:p>
            <a:endParaRPr lang="en-US" dirty="0"/>
          </a:p>
        </p:txBody>
      </p:sp>
      <p:pic>
        <p:nvPicPr>
          <p:cNvPr id="7" name="Picture 2" descr="Map of CONUS with an inset of Alaska with darkened lines chowing where precise leveling was done.">
            <a:extLst>
              <a:ext uri="{FF2B5EF4-FFF2-40B4-BE49-F238E27FC236}">
                <a16:creationId xmlns:a16="http://schemas.microsoft.com/office/drawing/2014/main" id="{66F58076-A19F-46AE-AE9E-99D803AD7A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645026" y="1744521"/>
            <a:ext cx="4002530" cy="273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nset of Alaska">
            <a:extLst>
              <a:ext uri="{FF2B5EF4-FFF2-40B4-BE49-F238E27FC236}">
                <a16:creationId xmlns:a16="http://schemas.microsoft.com/office/drawing/2014/main" id="{1620B56B-C392-4864-B776-59CBFF79A37C}"/>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45026" y="3636663"/>
            <a:ext cx="1014049" cy="752067"/>
          </a:xfrm>
          <a:prstGeom prst="rect">
            <a:avLst/>
          </a:prstGeom>
        </p:spPr>
      </p:pic>
      <p:grpSp>
        <p:nvGrpSpPr>
          <p:cNvPr id="9" name="Group 8" descr="Map of CONUS with darkened lines chowing where precise leveling was done.">
            <a:extLst>
              <a:ext uri="{FF2B5EF4-FFF2-40B4-BE49-F238E27FC236}">
                <a16:creationId xmlns:a16="http://schemas.microsoft.com/office/drawing/2014/main" id="{1EC3EC1B-BEC8-40C0-9017-3EDE8AB6C3B7}"/>
              </a:ext>
            </a:extLst>
          </p:cNvPr>
          <p:cNvGrpSpPr/>
          <p:nvPr/>
        </p:nvGrpSpPr>
        <p:grpSpPr>
          <a:xfrm>
            <a:off x="210516" y="1779389"/>
            <a:ext cx="4286872" cy="2667000"/>
            <a:chOff x="84831" y="2037801"/>
            <a:chExt cx="3337637" cy="1996443"/>
          </a:xfrm>
        </p:grpSpPr>
        <p:sp>
          <p:nvSpPr>
            <p:cNvPr id="10" name="Rectangle 9">
              <a:extLst>
                <a:ext uri="{FF2B5EF4-FFF2-40B4-BE49-F238E27FC236}">
                  <a16:creationId xmlns:a16="http://schemas.microsoft.com/office/drawing/2014/main" id="{F1CB4C6B-8313-49EB-BC14-5EEF83BE74F7}"/>
                </a:ext>
              </a:extLst>
            </p:cNvPr>
            <p:cNvSpPr/>
            <p:nvPr/>
          </p:nvSpPr>
          <p:spPr>
            <a:xfrm>
              <a:off x="84831" y="2037803"/>
              <a:ext cx="3337637" cy="199644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descr="AUGUST~1">
              <a:extLst>
                <a:ext uri="{FF2B5EF4-FFF2-40B4-BE49-F238E27FC236}">
                  <a16:creationId xmlns:a16="http://schemas.microsoft.com/office/drawing/2014/main" id="{97934AD4-A46B-4A84-A345-E7A84E4498B7}"/>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84831" y="2037801"/>
              <a:ext cx="3337637" cy="199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Date Placeholder 11">
            <a:extLst>
              <a:ext uri="{FF2B5EF4-FFF2-40B4-BE49-F238E27FC236}">
                <a16:creationId xmlns:a16="http://schemas.microsoft.com/office/drawing/2014/main" id="{4BCD0520-A7EB-4A43-BBD4-320D95E5BB8D}"/>
              </a:ext>
            </a:extLst>
          </p:cNvPr>
          <p:cNvSpPr>
            <a:spLocks noGrp="1"/>
          </p:cNvSpPr>
          <p:nvPr>
            <p:ph type="dt" sz="half" idx="10"/>
          </p:nvPr>
        </p:nvSpPr>
        <p:spPr/>
        <p:txBody>
          <a:bodyPr/>
          <a:lstStyle/>
          <a:p>
            <a:r>
              <a:rPr lang="en-US"/>
              <a:t>02/08/2023</a:t>
            </a:r>
          </a:p>
        </p:txBody>
      </p:sp>
      <p:sp>
        <p:nvSpPr>
          <p:cNvPr id="13" name="Footer Placeholder 12">
            <a:extLst>
              <a:ext uri="{FF2B5EF4-FFF2-40B4-BE49-F238E27FC236}">
                <a16:creationId xmlns:a16="http://schemas.microsoft.com/office/drawing/2014/main" id="{A68A088D-9D95-4022-8F98-A74CFB3777E7}"/>
              </a:ext>
            </a:extLst>
          </p:cNvPr>
          <p:cNvSpPr>
            <a:spLocks noGrp="1"/>
          </p:cNvSpPr>
          <p:nvPr>
            <p:ph type="ftr" sz="quarter" idx="11"/>
          </p:nvPr>
        </p:nvSpPr>
        <p:spPr/>
        <p:txBody>
          <a:bodyPr/>
          <a:lstStyle/>
          <a:p>
            <a:r>
              <a:rPr lang="fr-FR"/>
              <a:t>IPLSA 2023 Convention</a:t>
            </a:r>
            <a:endParaRPr lang="en-US"/>
          </a:p>
        </p:txBody>
      </p:sp>
      <p:sp>
        <p:nvSpPr>
          <p:cNvPr id="14" name="Slide Number Placeholder 13">
            <a:extLst>
              <a:ext uri="{FF2B5EF4-FFF2-40B4-BE49-F238E27FC236}">
                <a16:creationId xmlns:a16="http://schemas.microsoft.com/office/drawing/2014/main" id="{C52F3399-BCE1-4B0D-BE77-CFA5DB306271}"/>
              </a:ext>
            </a:extLst>
          </p:cNvPr>
          <p:cNvSpPr>
            <a:spLocks noGrp="1"/>
          </p:cNvSpPr>
          <p:nvPr>
            <p:ph type="sldNum" sz="quarter" idx="12"/>
          </p:nvPr>
        </p:nvSpPr>
        <p:spPr/>
        <p:txBody>
          <a:bodyPr/>
          <a:lstStyle/>
          <a:p>
            <a:fld id="{D3D538F9-49A3-B84F-B36B-A7030CDE5D5B}" type="slidenum">
              <a:rPr lang="en-US" smtClean="0"/>
              <a:t>27</a:t>
            </a:fld>
            <a:endParaRPr lang="en-US"/>
          </a:p>
        </p:txBody>
      </p:sp>
    </p:spTree>
    <p:extLst>
      <p:ext uri="{BB962C8B-B14F-4D97-AF65-F5344CB8AC3E}">
        <p14:creationId xmlns:p14="http://schemas.microsoft.com/office/powerpoint/2010/main" val="2432622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D7500-2279-4E65-8BB3-75CC048AC5A5}"/>
              </a:ext>
            </a:extLst>
          </p:cNvPr>
          <p:cNvSpPr>
            <a:spLocks noGrp="1"/>
          </p:cNvSpPr>
          <p:nvPr>
            <p:ph type="title"/>
          </p:nvPr>
        </p:nvSpPr>
        <p:spPr/>
        <p:txBody>
          <a:bodyPr>
            <a:normAutofit/>
          </a:bodyPr>
          <a:lstStyle/>
          <a:p>
            <a:r>
              <a:rPr lang="en-US" sz="3600" b="1" dirty="0">
                <a:latin typeface="+mn-lt"/>
              </a:rPr>
              <a:t>Leveling</a:t>
            </a:r>
          </a:p>
        </p:txBody>
      </p:sp>
      <p:pic>
        <p:nvPicPr>
          <p:cNvPr id="10" name="Picture 2" descr="Images of passive geodetic control ma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42" y="3238014"/>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s of passive geodetic control mar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123" y="490349"/>
            <a:ext cx="2107877" cy="21078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s of passive geodetic control mar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5921" y="2872071"/>
            <a:ext cx="2118079" cy="21180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s of passive geodetic control mar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8" y="380514"/>
            <a:ext cx="2072022" cy="15540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of NGS leveling crew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7993" y="1221000"/>
            <a:ext cx="3859361" cy="2894521"/>
          </a:xfrm>
          <a:prstGeom prst="rect">
            <a:avLst/>
          </a:prstGeom>
        </p:spPr>
      </p:pic>
      <p:pic>
        <p:nvPicPr>
          <p:cNvPr id="8" name="Picture 7" descr="Image of NGS leveling crews"/>
          <p:cNvPicPr>
            <a:picLocks noChangeAspect="1"/>
          </p:cNvPicPr>
          <p:nvPr/>
        </p:nvPicPr>
        <p:blipFill rotWithShape="1">
          <a:blip r:embed="rId8" cstate="print">
            <a:extLst>
              <a:ext uri="{28A0092B-C50C-407E-A947-70E740481C1C}">
                <a14:useLocalDpi xmlns:a14="http://schemas.microsoft.com/office/drawing/2010/main" val="0"/>
              </a:ext>
            </a:extLst>
          </a:blip>
          <a:srcRect l="30766" t="29188" r="39910" b="17118"/>
          <a:stretch/>
        </p:blipFill>
        <p:spPr>
          <a:xfrm>
            <a:off x="5437354" y="1220832"/>
            <a:ext cx="2107877" cy="2894689"/>
          </a:xfrm>
          <a:prstGeom prst="rect">
            <a:avLst/>
          </a:prstGeom>
        </p:spPr>
      </p:pic>
      <p:sp>
        <p:nvSpPr>
          <p:cNvPr id="3" name="Date Placeholder 2">
            <a:extLst>
              <a:ext uri="{FF2B5EF4-FFF2-40B4-BE49-F238E27FC236}">
                <a16:creationId xmlns:a16="http://schemas.microsoft.com/office/drawing/2014/main" id="{E632BE1E-885E-4A40-A1AA-DA38574A2D97}"/>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259DA480-4AEB-4F2C-AE54-CE6019003B04}"/>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2F579BB7-FFD5-49AD-8DA2-EA07CA0E1BB0}"/>
              </a:ext>
            </a:extLst>
          </p:cNvPr>
          <p:cNvSpPr>
            <a:spLocks noGrp="1"/>
          </p:cNvSpPr>
          <p:nvPr>
            <p:ph type="sldNum" sz="quarter" idx="12"/>
          </p:nvPr>
        </p:nvSpPr>
        <p:spPr/>
        <p:txBody>
          <a:bodyPr/>
          <a:lstStyle/>
          <a:p>
            <a:fld id="{D3D538F9-49A3-B84F-B36B-A7030CDE5D5B}" type="slidenum">
              <a:rPr lang="en-US" smtClean="0"/>
              <a:t>28</a:t>
            </a:fld>
            <a:endParaRPr lang="en-US"/>
          </a:p>
        </p:txBody>
      </p:sp>
    </p:spTree>
    <p:extLst>
      <p:ext uri="{BB962C8B-B14F-4D97-AF65-F5344CB8AC3E}">
        <p14:creationId xmlns:p14="http://schemas.microsoft.com/office/powerpoint/2010/main" val="722366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r>
              <a:rPr lang="en-US" altLang="en-US" sz="3600" b="1" dirty="0">
                <a:latin typeface="Arial" panose="020B0604020202020204" pitchFamily="34" charset="0"/>
                <a:cs typeface="Arial" panose="020B0604020202020204" pitchFamily="34" charset="0"/>
              </a:rPr>
              <a:t>Replacing NAVD 88</a:t>
            </a:r>
          </a:p>
        </p:txBody>
      </p:sp>
      <p:sp>
        <p:nvSpPr>
          <p:cNvPr id="23556" name="Content Placeholder 2"/>
          <p:cNvSpPr txBox="1">
            <a:spLocks/>
          </p:cNvSpPr>
          <p:nvPr/>
        </p:nvSpPr>
        <p:spPr bwMode="auto">
          <a:xfrm>
            <a:off x="1788322" y="1143003"/>
            <a:ext cx="2783681" cy="389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cs typeface="Times New Roman" panose="02020603050405020304" pitchFamily="18" charset="0"/>
              </a:rPr>
              <a:t>The Old:</a:t>
            </a:r>
          </a:p>
          <a:p>
            <a:pPr marL="342900" lvl="1" indent="0">
              <a:buNone/>
            </a:pPr>
            <a:r>
              <a:rPr lang="en-US" altLang="en-US" sz="1800" dirty="0">
                <a:cs typeface="Times New Roman" panose="02020603050405020304" pitchFamily="18" charset="0"/>
              </a:rPr>
              <a:t>NAVD 88</a:t>
            </a:r>
          </a:p>
          <a:p>
            <a:pPr marL="342900" lvl="1" indent="0">
              <a:buNone/>
            </a:pPr>
            <a:r>
              <a:rPr lang="en-US" altLang="en-US" sz="1800" dirty="0">
                <a:cs typeface="Times New Roman" panose="02020603050405020304" pitchFamily="18" charset="0"/>
              </a:rPr>
              <a:t>PRVD 02</a:t>
            </a:r>
          </a:p>
          <a:p>
            <a:pPr marL="342900" lvl="1" indent="0">
              <a:buNone/>
            </a:pPr>
            <a:r>
              <a:rPr lang="en-US" altLang="en-US" sz="1800" dirty="0">
                <a:cs typeface="Times New Roman" panose="02020603050405020304" pitchFamily="18" charset="0"/>
              </a:rPr>
              <a:t>VIVD09</a:t>
            </a:r>
          </a:p>
          <a:p>
            <a:pPr marL="342900" lvl="1" indent="0">
              <a:buNone/>
            </a:pPr>
            <a:r>
              <a:rPr lang="en-US" altLang="en-US" sz="1800" dirty="0">
                <a:cs typeface="Times New Roman" panose="02020603050405020304" pitchFamily="18" charset="0"/>
              </a:rPr>
              <a:t>ASVD02</a:t>
            </a:r>
          </a:p>
          <a:p>
            <a:pPr marL="342900" lvl="1" indent="0">
              <a:buNone/>
            </a:pPr>
            <a:r>
              <a:rPr lang="en-US" altLang="en-US" sz="1800" dirty="0">
                <a:cs typeface="Times New Roman" panose="02020603050405020304" pitchFamily="18" charset="0"/>
              </a:rPr>
              <a:t>NMVD03</a:t>
            </a:r>
          </a:p>
          <a:p>
            <a:pPr marL="342900" lvl="1" indent="0">
              <a:buNone/>
            </a:pPr>
            <a:r>
              <a:rPr lang="en-US" altLang="en-US" sz="1800" dirty="0">
                <a:cs typeface="Times New Roman" panose="02020603050405020304" pitchFamily="18" charset="0"/>
              </a:rPr>
              <a:t>GUVD04</a:t>
            </a:r>
          </a:p>
          <a:p>
            <a:pPr marL="342900" lvl="1" indent="0">
              <a:buNone/>
            </a:pPr>
            <a:r>
              <a:rPr lang="en-US" altLang="en-US" sz="1800" dirty="0">
                <a:cs typeface="Times New Roman" panose="02020603050405020304" pitchFamily="18" charset="0"/>
              </a:rPr>
              <a:t>IGLD 85</a:t>
            </a:r>
          </a:p>
          <a:p>
            <a:pPr marL="342900" lvl="1" indent="0">
              <a:buNone/>
            </a:pPr>
            <a:r>
              <a:rPr lang="en-US" altLang="en-US" sz="1800" dirty="0">
                <a:cs typeface="Times New Roman" panose="02020603050405020304" pitchFamily="18" charset="0"/>
              </a:rPr>
              <a:t>IGSN71</a:t>
            </a:r>
          </a:p>
          <a:p>
            <a:pPr marL="342900" lvl="1" indent="0">
              <a:buNone/>
            </a:pPr>
            <a:r>
              <a:rPr lang="en-US" altLang="en-US" sz="1800" dirty="0">
                <a:cs typeface="Times New Roman" panose="02020603050405020304" pitchFamily="18" charset="0"/>
              </a:rPr>
              <a:t>GEOID18</a:t>
            </a:r>
          </a:p>
          <a:p>
            <a:pPr marL="342900" lvl="1" indent="0">
              <a:buNone/>
            </a:pPr>
            <a:r>
              <a:rPr lang="en-US" altLang="en-US" sz="1800" dirty="0">
                <a:cs typeface="Times New Roman" panose="02020603050405020304" pitchFamily="18" charset="0"/>
              </a:rPr>
              <a:t>DEFLEC18</a:t>
            </a: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3180161" y="1143003"/>
            <a:ext cx="4743450" cy="256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342900" lvl="1" indent="0">
              <a:buNone/>
            </a:pPr>
            <a:r>
              <a:rPr lang="en-US" altLang="en-US" sz="1800" u="sng" dirty="0">
                <a:cs typeface="Times New Roman" panose="02020603050405020304" pitchFamily="18" charset="0"/>
              </a:rPr>
              <a:t>The New:</a:t>
            </a:r>
          </a:p>
          <a:p>
            <a:pPr marL="342900" lvl="1" indent="0">
              <a:buNone/>
            </a:pPr>
            <a:r>
              <a:rPr lang="en-US" altLang="en-US" sz="1800" dirty="0">
                <a:cs typeface="Times New Roman" panose="02020603050405020304" pitchFamily="18" charset="0"/>
              </a:rPr>
              <a:t>The North American-Pacific </a:t>
            </a:r>
            <a:r>
              <a:rPr lang="en-US" altLang="en-US" sz="1800" b="1" i="1" u="sng" dirty="0">
                <a:cs typeface="Times New Roman" panose="02020603050405020304" pitchFamily="18" charset="0"/>
              </a:rPr>
              <a:t>Geopotential</a:t>
            </a:r>
            <a:r>
              <a:rPr lang="en-US" altLang="en-US" sz="1800" dirty="0">
                <a:cs typeface="Times New Roman" panose="02020603050405020304" pitchFamily="18" charset="0"/>
              </a:rPr>
              <a:t> </a:t>
            </a:r>
            <a:r>
              <a:rPr lang="en-US" altLang="en-US" sz="1800" b="1" i="1" u="sng" dirty="0">
                <a:cs typeface="Times New Roman" panose="02020603050405020304" pitchFamily="18" charset="0"/>
              </a:rPr>
              <a:t>Datum</a:t>
            </a:r>
            <a:r>
              <a:rPr lang="en-US" altLang="en-US" sz="1800" dirty="0">
                <a:cs typeface="Times New Roman" panose="02020603050405020304" pitchFamily="18" charset="0"/>
              </a:rPr>
              <a:t> of 2022 (NAPGD2022)</a:t>
            </a:r>
          </a:p>
          <a:p>
            <a:pPr marL="342900" lvl="1" indent="0">
              <a:buNone/>
            </a:pPr>
            <a:endParaRPr lang="en-US" altLang="en-US" sz="1800" dirty="0">
              <a:cs typeface="Times New Roman" panose="02020603050405020304" pitchFamily="18" charset="0"/>
            </a:endParaRPr>
          </a:p>
          <a:p>
            <a:pPr marL="342900" lvl="1" indent="0">
              <a:buNone/>
            </a:pPr>
            <a:r>
              <a:rPr lang="en-US" altLang="en-US" sz="1800" dirty="0">
                <a:cs typeface="Times New Roman" panose="02020603050405020304" pitchFamily="18" charset="0"/>
              </a:rPr>
              <a:t>Will include:</a:t>
            </a:r>
          </a:p>
          <a:p>
            <a:pPr lvl="1">
              <a:spcBef>
                <a:spcPts val="0"/>
              </a:spcBef>
            </a:pPr>
            <a:r>
              <a:rPr lang="en-US" altLang="en-US" sz="1800" dirty="0">
                <a:cs typeface="Times New Roman" panose="02020603050405020304" pitchFamily="18" charset="0"/>
              </a:rPr>
              <a:t>GEOID2022</a:t>
            </a:r>
          </a:p>
          <a:p>
            <a:pPr lvl="1">
              <a:spcBef>
                <a:spcPts val="0"/>
              </a:spcBef>
            </a:pPr>
            <a:r>
              <a:rPr lang="en-US" altLang="en-US" sz="1800" dirty="0">
                <a:cs typeface="Times New Roman" panose="02020603050405020304" pitchFamily="18" charset="0"/>
              </a:rPr>
              <a:t>DEFLEC2022</a:t>
            </a:r>
          </a:p>
          <a:p>
            <a:pPr lvl="1">
              <a:spcBef>
                <a:spcPts val="0"/>
              </a:spcBef>
            </a:pPr>
            <a:r>
              <a:rPr lang="en-US" altLang="en-US" sz="1800" dirty="0">
                <a:cs typeface="Times New Roman" panose="02020603050405020304" pitchFamily="18" charset="0"/>
              </a:rPr>
              <a:t>GRAV2022</a:t>
            </a:r>
          </a:p>
          <a:p>
            <a:pPr lvl="1">
              <a:spcBef>
                <a:spcPts val="0"/>
              </a:spcBef>
            </a:pPr>
            <a:r>
              <a:rPr lang="en-US" altLang="en-US" sz="1800" dirty="0">
                <a:cs typeface="Times New Roman" panose="02020603050405020304" pitchFamily="18" charset="0"/>
              </a:rPr>
              <a:t>DEM2022</a:t>
            </a:r>
          </a:p>
          <a:p>
            <a:pPr lvl="1">
              <a:spcBef>
                <a:spcPts val="0"/>
              </a:spcBef>
            </a:pPr>
            <a:r>
              <a:rPr lang="en-US" altLang="en-US" sz="1350" dirty="0">
                <a:cs typeface="Times New Roman" panose="02020603050405020304" pitchFamily="18" charset="0"/>
              </a:rPr>
              <a:t>More</a:t>
            </a:r>
          </a:p>
          <a:p>
            <a:pPr lvl="2">
              <a:spcBef>
                <a:spcPts val="0"/>
              </a:spcBef>
            </a:pPr>
            <a:endParaRPr lang="en-US" altLang="en-US" sz="1050" dirty="0">
              <a:cs typeface="Times New Roman" panose="02020603050405020304" pitchFamily="18" charset="0"/>
            </a:endParaRPr>
          </a:p>
          <a:p>
            <a:pPr lvl="1">
              <a:spcBef>
                <a:spcPts val="0"/>
              </a:spcBef>
            </a:pPr>
            <a:endParaRPr lang="en-US" altLang="en-US" sz="1350" dirty="0">
              <a:cs typeface="Times New Roman" panose="02020603050405020304" pitchFamily="18" charset="0"/>
            </a:endParaRPr>
          </a:p>
          <a:p>
            <a:pPr lvl="2">
              <a:spcBef>
                <a:spcPts val="0"/>
              </a:spcBef>
            </a:pPr>
            <a:endParaRPr lang="en-US" altLang="en-US" sz="1800" dirty="0">
              <a:cs typeface="Times New Roman" panose="02020603050405020304" pitchFamily="18" charset="0"/>
            </a:endParaRPr>
          </a:p>
          <a:p>
            <a:pPr marL="342900" lvl="1" indent="0">
              <a:buNone/>
            </a:pPr>
            <a:endParaRPr lang="en-US" altLang="en-US" sz="1800" dirty="0">
              <a:cs typeface="Times New Roman" panose="02020603050405020304" pitchFamily="18" charset="0"/>
            </a:endParaRPr>
          </a:p>
          <a:p>
            <a:pPr marL="342900" lvl="1" indent="0">
              <a:buNone/>
            </a:pPr>
            <a:endParaRPr lang="en-US" altLang="en-US" sz="2100" dirty="0">
              <a:cs typeface="Times New Roman" panose="02020603050405020304" pitchFamily="18" charset="0"/>
            </a:endParaRPr>
          </a:p>
          <a:p>
            <a:pPr lvl="1" eaLnBrk="1" hangingPunct="1"/>
            <a:endParaRPr lang="en-US" altLang="en-US" sz="18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3" y="1493046"/>
            <a:ext cx="726481" cy="346249"/>
          </a:xfrm>
          <a:prstGeom prst="rect">
            <a:avLst/>
          </a:prstGeom>
          <a:noFill/>
        </p:spPr>
        <p:txBody>
          <a:bodyPr wrap="none" rtlCol="0">
            <a:spAutoFit/>
          </a:bodyPr>
          <a:lstStyle/>
          <a:p>
            <a:r>
              <a:rPr lang="en-US" sz="825" b="1" dirty="0">
                <a:solidFill>
                  <a:srgbClr val="FF0000"/>
                </a:solidFill>
              </a:rPr>
              <a:t>Orthometric</a:t>
            </a:r>
          </a:p>
          <a:p>
            <a:r>
              <a:rPr lang="en-US" sz="825" b="1" dirty="0">
                <a:solidFill>
                  <a:srgbClr val="FF0000"/>
                </a:solidFill>
              </a:rPr>
              <a:t>Heights</a:t>
            </a:r>
          </a:p>
        </p:txBody>
      </p:sp>
      <p:sp>
        <p:nvSpPr>
          <p:cNvPr id="8" name="TextBox 7"/>
          <p:cNvSpPr txBox="1"/>
          <p:nvPr/>
        </p:nvSpPr>
        <p:spPr>
          <a:xfrm>
            <a:off x="1143003" y="2428840"/>
            <a:ext cx="726481" cy="473206"/>
          </a:xfrm>
          <a:prstGeom prst="rect">
            <a:avLst/>
          </a:prstGeom>
          <a:noFill/>
        </p:spPr>
        <p:txBody>
          <a:bodyPr wrap="none" rtlCol="0">
            <a:spAutoFit/>
          </a:bodyPr>
          <a:lstStyle/>
          <a:p>
            <a:r>
              <a:rPr lang="en-US" sz="825" b="1" dirty="0">
                <a:solidFill>
                  <a:srgbClr val="FF0000"/>
                </a:solidFill>
              </a:rPr>
              <a:t>Normal</a:t>
            </a:r>
          </a:p>
          <a:p>
            <a:r>
              <a:rPr lang="en-US" sz="825" b="1" dirty="0">
                <a:solidFill>
                  <a:srgbClr val="FF0000"/>
                </a:solidFill>
              </a:rPr>
              <a:t>Orthometric</a:t>
            </a:r>
          </a:p>
          <a:p>
            <a:r>
              <a:rPr lang="en-US" sz="825" b="1" dirty="0">
                <a:solidFill>
                  <a:srgbClr val="FF0000"/>
                </a:solidFill>
              </a:rPr>
              <a:t>Heights</a:t>
            </a:r>
          </a:p>
        </p:txBody>
      </p:sp>
      <p:sp>
        <p:nvSpPr>
          <p:cNvPr id="5" name="Left Brace 4" descr="Left brace"/>
          <p:cNvSpPr/>
          <p:nvPr/>
        </p:nvSpPr>
        <p:spPr>
          <a:xfrm>
            <a:off x="1885033" y="1885952"/>
            <a:ext cx="193802" cy="153590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0" name="TextBox 9"/>
          <p:cNvSpPr txBox="1"/>
          <p:nvPr/>
        </p:nvSpPr>
        <p:spPr>
          <a:xfrm>
            <a:off x="1114886" y="3451574"/>
            <a:ext cx="567784" cy="346249"/>
          </a:xfrm>
          <a:prstGeom prst="rect">
            <a:avLst/>
          </a:prstGeom>
          <a:noFill/>
        </p:spPr>
        <p:txBody>
          <a:bodyPr wrap="none" rtlCol="0">
            <a:spAutoFit/>
          </a:bodyPr>
          <a:lstStyle/>
          <a:p>
            <a:r>
              <a:rPr lang="en-US" sz="825" b="1" dirty="0">
                <a:solidFill>
                  <a:srgbClr val="FF0000"/>
                </a:solidFill>
              </a:rPr>
              <a:t>Dynamic</a:t>
            </a:r>
          </a:p>
          <a:p>
            <a:r>
              <a:rPr lang="en-US" sz="825" b="1" dirty="0">
                <a:solidFill>
                  <a:srgbClr val="FF0000"/>
                </a:solidFill>
              </a:rPr>
              <a:t>Heights</a:t>
            </a:r>
          </a:p>
        </p:txBody>
      </p:sp>
      <p:sp>
        <p:nvSpPr>
          <p:cNvPr id="11" name="TextBox 10"/>
          <p:cNvSpPr txBox="1"/>
          <p:nvPr/>
        </p:nvSpPr>
        <p:spPr>
          <a:xfrm>
            <a:off x="1110123" y="3864833"/>
            <a:ext cx="503664" cy="219291"/>
          </a:xfrm>
          <a:prstGeom prst="rect">
            <a:avLst/>
          </a:prstGeom>
          <a:noFill/>
        </p:spPr>
        <p:txBody>
          <a:bodyPr wrap="none" rtlCol="0">
            <a:spAutoFit/>
          </a:bodyPr>
          <a:lstStyle/>
          <a:p>
            <a:r>
              <a:rPr lang="en-US" sz="825" b="1" dirty="0">
                <a:solidFill>
                  <a:srgbClr val="FF0000"/>
                </a:solidFill>
              </a:rPr>
              <a:t>Gravity</a:t>
            </a:r>
          </a:p>
        </p:txBody>
      </p:sp>
      <p:sp>
        <p:nvSpPr>
          <p:cNvPr id="13" name="TextBox 12"/>
          <p:cNvSpPr txBox="1"/>
          <p:nvPr/>
        </p:nvSpPr>
        <p:spPr>
          <a:xfrm>
            <a:off x="1110124" y="4151139"/>
            <a:ext cx="716863" cy="346249"/>
          </a:xfrm>
          <a:prstGeom prst="rect">
            <a:avLst/>
          </a:prstGeom>
          <a:noFill/>
        </p:spPr>
        <p:txBody>
          <a:bodyPr wrap="none" rtlCol="0">
            <a:spAutoFit/>
          </a:bodyPr>
          <a:lstStyle/>
          <a:p>
            <a:r>
              <a:rPr lang="en-US" sz="825" b="1" dirty="0">
                <a:solidFill>
                  <a:srgbClr val="FF0000"/>
                </a:solidFill>
              </a:rPr>
              <a:t>Geoid</a:t>
            </a:r>
          </a:p>
          <a:p>
            <a:r>
              <a:rPr lang="en-US" sz="825" b="1" dirty="0">
                <a:solidFill>
                  <a:srgbClr val="FF0000"/>
                </a:solidFill>
              </a:rPr>
              <a:t>Undulations</a:t>
            </a:r>
          </a:p>
        </p:txBody>
      </p:sp>
      <p:sp>
        <p:nvSpPr>
          <p:cNvPr id="14" name="TextBox 13"/>
          <p:cNvSpPr txBox="1"/>
          <p:nvPr/>
        </p:nvSpPr>
        <p:spPr>
          <a:xfrm>
            <a:off x="1134585" y="4474304"/>
            <a:ext cx="792205" cy="346249"/>
          </a:xfrm>
          <a:prstGeom prst="rect">
            <a:avLst/>
          </a:prstGeom>
          <a:noFill/>
        </p:spPr>
        <p:txBody>
          <a:bodyPr wrap="none" rtlCol="0">
            <a:spAutoFit/>
          </a:bodyPr>
          <a:lstStyle/>
          <a:p>
            <a:r>
              <a:rPr lang="en-US" sz="825" b="1" dirty="0">
                <a:solidFill>
                  <a:srgbClr val="FF0000"/>
                </a:solidFill>
              </a:rPr>
              <a:t>Deflections of</a:t>
            </a:r>
          </a:p>
          <a:p>
            <a:r>
              <a:rPr lang="en-US" sz="825" b="1" dirty="0">
                <a:solidFill>
                  <a:srgbClr val="FF0000"/>
                </a:solidFill>
              </a:rPr>
              <a:t>the Vertical</a:t>
            </a:r>
          </a:p>
        </p:txBody>
      </p:sp>
      <p:sp>
        <p:nvSpPr>
          <p:cNvPr id="7" name="TextBox 6"/>
          <p:cNvSpPr txBox="1"/>
          <p:nvPr/>
        </p:nvSpPr>
        <p:spPr>
          <a:xfrm>
            <a:off x="5217322" y="3082874"/>
            <a:ext cx="3588931" cy="1708160"/>
          </a:xfrm>
          <a:prstGeom prst="rect">
            <a:avLst/>
          </a:prstGeom>
          <a:noFill/>
        </p:spPr>
        <p:txBody>
          <a:bodyPr wrap="none" rtlCol="0">
            <a:spAutoFit/>
          </a:bodyPr>
          <a:lstStyle/>
          <a:p>
            <a:r>
              <a:rPr lang="en-US" sz="2100" b="1" dirty="0"/>
              <a:t>A HUGE component of this </a:t>
            </a:r>
          </a:p>
          <a:p>
            <a:r>
              <a:rPr lang="en-US" sz="2100" b="1" dirty="0"/>
              <a:t>effort is  </a:t>
            </a:r>
            <a:r>
              <a:rPr lang="en-US" sz="2100" b="1" u="sng" dirty="0"/>
              <a:t>GRAV-D</a:t>
            </a:r>
            <a:r>
              <a:rPr lang="en-US" sz="2100" b="1" dirty="0"/>
              <a:t>:  </a:t>
            </a:r>
          </a:p>
          <a:p>
            <a:endParaRPr lang="en-US" sz="2100" b="1" dirty="0"/>
          </a:p>
          <a:p>
            <a:r>
              <a:rPr lang="en-US" sz="2100" b="1" dirty="0">
                <a:solidFill>
                  <a:srgbClr val="FF0000"/>
                </a:solidFill>
              </a:rPr>
              <a:t>G</a:t>
            </a:r>
            <a:r>
              <a:rPr lang="en-US" sz="2100" b="1" dirty="0"/>
              <a:t>ravity for the </a:t>
            </a:r>
            <a:r>
              <a:rPr lang="en-US" sz="2100" b="1" dirty="0">
                <a:solidFill>
                  <a:srgbClr val="FF0000"/>
                </a:solidFill>
              </a:rPr>
              <a:t>R</a:t>
            </a:r>
            <a:r>
              <a:rPr lang="en-US" sz="2100" b="1" dirty="0"/>
              <a:t>edefinition of </a:t>
            </a:r>
          </a:p>
          <a:p>
            <a:r>
              <a:rPr lang="en-US" sz="2100" b="1" dirty="0"/>
              <a:t>the </a:t>
            </a:r>
            <a:r>
              <a:rPr lang="en-US" sz="2100" b="1" dirty="0">
                <a:solidFill>
                  <a:srgbClr val="FF0000"/>
                </a:solidFill>
              </a:rPr>
              <a:t>A</a:t>
            </a:r>
            <a:r>
              <a:rPr lang="en-US" sz="2100" b="1" dirty="0"/>
              <a:t>merican </a:t>
            </a:r>
            <a:r>
              <a:rPr lang="en-US" sz="2100" b="1" dirty="0">
                <a:solidFill>
                  <a:srgbClr val="FF0000"/>
                </a:solidFill>
              </a:rPr>
              <a:t>V</a:t>
            </a:r>
            <a:r>
              <a:rPr lang="en-US" sz="2100" b="1" dirty="0"/>
              <a:t>ertical </a:t>
            </a:r>
            <a:r>
              <a:rPr lang="en-US" sz="2100" b="1" dirty="0">
                <a:solidFill>
                  <a:srgbClr val="FF0000"/>
                </a:solidFill>
              </a:rPr>
              <a:t>D</a:t>
            </a:r>
            <a:r>
              <a:rPr lang="en-US" sz="2100" b="1" dirty="0"/>
              <a:t>atum</a:t>
            </a:r>
          </a:p>
        </p:txBody>
      </p:sp>
      <p:sp>
        <p:nvSpPr>
          <p:cNvPr id="2" name="Date Placeholder 1">
            <a:extLst>
              <a:ext uri="{FF2B5EF4-FFF2-40B4-BE49-F238E27FC236}">
                <a16:creationId xmlns:a16="http://schemas.microsoft.com/office/drawing/2014/main" id="{257CBF4B-19CC-4962-9208-FE67DAFB5E25}"/>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2235A212-8D7F-41A0-BCC1-0E955FAABF73}"/>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187F73D7-986E-45F4-9B16-5D738483346B}"/>
              </a:ext>
            </a:extLst>
          </p:cNvPr>
          <p:cNvSpPr>
            <a:spLocks noGrp="1"/>
          </p:cNvSpPr>
          <p:nvPr>
            <p:ph type="sldNum" sz="quarter" idx="12"/>
          </p:nvPr>
        </p:nvSpPr>
        <p:spPr/>
        <p:txBody>
          <a:bodyPr/>
          <a:lstStyle/>
          <a:p>
            <a:fld id="{D3D538F9-49A3-B84F-B36B-A7030CDE5D5B}" type="slidenum">
              <a:rPr lang="en-US" smtClean="0"/>
              <a:t>29</a:t>
            </a:fld>
            <a:endParaRPr lang="en-US"/>
          </a:p>
        </p:txBody>
      </p:sp>
    </p:spTree>
    <p:extLst>
      <p:ext uri="{BB962C8B-B14F-4D97-AF65-F5344CB8AC3E}">
        <p14:creationId xmlns:p14="http://schemas.microsoft.com/office/powerpoint/2010/main" val="1673221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870" y="192360"/>
            <a:ext cx="7302260" cy="857250"/>
          </a:xfrm>
        </p:spPr>
        <p:txBody>
          <a:bodyPr>
            <a:normAutofit/>
          </a:bodyPr>
          <a:lstStyle/>
          <a:p>
            <a:r>
              <a:rPr lang="en-US" sz="3200" b="1" dirty="0">
                <a:latin typeface="Arial" panose="020B0604020202020204" pitchFamily="34" charset="0"/>
                <a:ea typeface="Cambria" panose="02040503050406030204" pitchFamily="18" charset="0"/>
                <a:cs typeface="Arial" panose="020B0604020202020204" pitchFamily="34" charset="0"/>
              </a:rPr>
              <a:t>Regional Geodetic Advisor Program</a:t>
            </a:r>
            <a:endParaRPr lang="en-US" sz="3200" b="1" dirty="0">
              <a:latin typeface="Arial" panose="020B0604020202020204" pitchFamily="34" charset="0"/>
              <a:cs typeface="Arial" panose="020B0604020202020204" pitchFamily="34" charset="0"/>
            </a:endParaRPr>
          </a:p>
        </p:txBody>
      </p:sp>
      <p:pic>
        <p:nvPicPr>
          <p:cNvPr id="6" name="Picture 5" descr="A map of the US with 14 regions broken up by color with labeled photos of the geodetic advisors on top.">
            <a:extLst>
              <a:ext uri="{FF2B5EF4-FFF2-40B4-BE49-F238E27FC236}">
                <a16:creationId xmlns:a16="http://schemas.microsoft.com/office/drawing/2014/main" id="{08BB53C4-23C4-4FE1-8B97-EBD879969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317" y="1049610"/>
            <a:ext cx="4871366" cy="3669266"/>
          </a:xfrm>
          <a:prstGeom prst="rect">
            <a:avLst/>
          </a:prstGeom>
        </p:spPr>
      </p:pic>
      <p:sp>
        <p:nvSpPr>
          <p:cNvPr id="5" name="Rectangle 4"/>
          <p:cNvSpPr/>
          <p:nvPr/>
        </p:nvSpPr>
        <p:spPr>
          <a:xfrm>
            <a:off x="3124200" y="1002078"/>
            <a:ext cx="3173176" cy="334707"/>
          </a:xfrm>
          <a:prstGeom prst="rect">
            <a:avLst/>
          </a:prstGeom>
        </p:spPr>
        <p:txBody>
          <a:bodyPr wrap="none">
            <a:spAutoFit/>
          </a:bodyPr>
          <a:lstStyle/>
          <a:p>
            <a:pPr marL="127695" indent="-127695"/>
            <a:r>
              <a:rPr lang="en-US" sz="1575" b="1" dirty="0">
                <a:latin typeface="Arial" panose="020B0604020202020204" pitchFamily="34" charset="0"/>
                <a:ea typeface="Cambria" panose="02040503050406030204" pitchFamily="18" charset="0"/>
                <a:cs typeface="Arial" panose="020B0604020202020204" pitchFamily="34" charset="0"/>
              </a:rPr>
              <a:t>www.ngs.noaa.gov/ADVISORS/</a:t>
            </a:r>
          </a:p>
        </p:txBody>
      </p:sp>
      <p:sp>
        <p:nvSpPr>
          <p:cNvPr id="3" name="Date Placeholder 2">
            <a:extLst>
              <a:ext uri="{FF2B5EF4-FFF2-40B4-BE49-F238E27FC236}">
                <a16:creationId xmlns:a16="http://schemas.microsoft.com/office/drawing/2014/main" id="{FF144CA2-CA8D-4CF6-A32D-49AA6BF9967E}"/>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3ADFAF0A-8764-44F8-AE1E-3898BA21C378}"/>
              </a:ext>
            </a:extLst>
          </p:cNvPr>
          <p:cNvSpPr>
            <a:spLocks noGrp="1"/>
          </p:cNvSpPr>
          <p:nvPr>
            <p:ph type="ftr" sz="quarter" idx="11"/>
          </p:nvPr>
        </p:nvSpPr>
        <p:spPr/>
        <p:txBody>
          <a:bodyPr/>
          <a:lstStyle/>
          <a:p>
            <a:r>
              <a:rPr lang="fr-FR"/>
              <a:t>IPLSA 2023 Convention</a:t>
            </a:r>
            <a:endParaRPr lang="en-US"/>
          </a:p>
        </p:txBody>
      </p:sp>
      <p:sp>
        <p:nvSpPr>
          <p:cNvPr id="7" name="Slide Number Placeholder 6">
            <a:extLst>
              <a:ext uri="{FF2B5EF4-FFF2-40B4-BE49-F238E27FC236}">
                <a16:creationId xmlns:a16="http://schemas.microsoft.com/office/drawing/2014/main" id="{3EBFAFCE-FEA4-4AD5-9F14-395306EEF720}"/>
              </a:ext>
            </a:extLst>
          </p:cNvPr>
          <p:cNvSpPr>
            <a:spLocks noGrp="1"/>
          </p:cNvSpPr>
          <p:nvPr>
            <p:ph type="sldNum" sz="quarter" idx="12"/>
          </p:nvPr>
        </p:nvSpPr>
        <p:spPr/>
        <p:txBody>
          <a:bodyPr/>
          <a:lstStyle/>
          <a:p>
            <a:fld id="{D3D538F9-49A3-B84F-B36B-A7030CDE5D5B}" type="slidenum">
              <a:rPr lang="en-US" smtClean="0"/>
              <a:t>3</a:t>
            </a:fld>
            <a:endParaRPr lang="en-US"/>
          </a:p>
        </p:txBody>
      </p:sp>
    </p:spTree>
    <p:extLst>
      <p:ext uri="{BB962C8B-B14F-4D97-AF65-F5344CB8AC3E}">
        <p14:creationId xmlns:p14="http://schemas.microsoft.com/office/powerpoint/2010/main" val="544704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36123"/>
            <a:ext cx="6933363" cy="857250"/>
          </a:xfrm>
        </p:spPr>
        <p:txBody>
          <a:bodyPr>
            <a:noAutofit/>
          </a:bodyPr>
          <a:lstStyle/>
          <a:p>
            <a:r>
              <a:rPr lang="en-US" sz="2800" b="1" dirty="0">
                <a:latin typeface="+mn-lt"/>
              </a:rPr>
              <a:t>NAVD 88 (epoch ?) to </a:t>
            </a:r>
            <a:br>
              <a:rPr lang="en-US" sz="2800" b="1" dirty="0">
                <a:latin typeface="+mn-lt"/>
              </a:rPr>
            </a:br>
            <a:r>
              <a:rPr lang="en-US" sz="2800" b="1" dirty="0">
                <a:latin typeface="+mn-lt"/>
              </a:rPr>
              <a:t>NAPGD2022 Epoch 2020.00 (estimate)</a:t>
            </a:r>
          </a:p>
        </p:txBody>
      </p:sp>
      <p:pic>
        <p:nvPicPr>
          <p:cNvPr id="7" name="Picture 6" descr="Map of CONUS with a color gradient on top that shows the approximate predicted change from NAVD 88 to the new geopotential datu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795" y="1171575"/>
            <a:ext cx="5486411" cy="3655322"/>
          </a:xfrm>
          <a:prstGeom prst="rect">
            <a:avLst/>
          </a:prstGeom>
        </p:spPr>
      </p:pic>
      <p:sp>
        <p:nvSpPr>
          <p:cNvPr id="3" name="Date Placeholder 2">
            <a:extLst>
              <a:ext uri="{FF2B5EF4-FFF2-40B4-BE49-F238E27FC236}">
                <a16:creationId xmlns:a16="http://schemas.microsoft.com/office/drawing/2014/main" id="{3D55ECC6-A7B4-4648-8F36-7AD905B688DB}"/>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7FFCC7E1-6D7A-44C4-8C57-8D22CCD4F808}"/>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5990B23D-CBB0-4301-8168-2A91E557013E}"/>
              </a:ext>
            </a:extLst>
          </p:cNvPr>
          <p:cNvSpPr>
            <a:spLocks noGrp="1"/>
          </p:cNvSpPr>
          <p:nvPr>
            <p:ph type="sldNum" sz="quarter" idx="12"/>
          </p:nvPr>
        </p:nvSpPr>
        <p:spPr/>
        <p:txBody>
          <a:bodyPr/>
          <a:lstStyle/>
          <a:p>
            <a:fld id="{D3D538F9-49A3-B84F-B36B-A7030CDE5D5B}" type="slidenum">
              <a:rPr lang="en-US" smtClean="0"/>
              <a:t>30</a:t>
            </a:fld>
            <a:endParaRPr lang="en-US"/>
          </a:p>
        </p:txBody>
      </p:sp>
    </p:spTree>
    <p:extLst>
      <p:ext uri="{BB962C8B-B14F-4D97-AF65-F5344CB8AC3E}">
        <p14:creationId xmlns:p14="http://schemas.microsoft.com/office/powerpoint/2010/main" val="1199978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Title 1"/>
          <p:cNvSpPr>
            <a:spLocks noGrp="1"/>
          </p:cNvSpPr>
          <p:nvPr>
            <p:ph type="title"/>
          </p:nvPr>
        </p:nvSpPr>
        <p:spPr>
          <a:xfrm>
            <a:off x="0" y="83526"/>
            <a:ext cx="9144000" cy="857250"/>
          </a:xfrm>
        </p:spPr>
        <p:txBody>
          <a:bodyPr>
            <a:normAutofit/>
          </a:bodyPr>
          <a:lstStyle/>
          <a:p>
            <a:r>
              <a:rPr lang="en-US" altLang="en-US" sz="2000" b="1" dirty="0">
                <a:latin typeface="Arial" panose="020B0604020202020204" pitchFamily="34" charset="0"/>
                <a:cs typeface="Arial" panose="020B0604020202020204" pitchFamily="34" charset="0"/>
              </a:rPr>
              <a:t>Gravity for the Redefinition of the American Vertical Datum (GRAV-D)</a:t>
            </a:r>
          </a:p>
        </p:txBody>
      </p:sp>
      <p:sp>
        <p:nvSpPr>
          <p:cNvPr id="122885" name="TextBox 1"/>
          <p:cNvSpPr txBox="1">
            <a:spLocks noChangeArrowheads="1"/>
          </p:cNvSpPr>
          <p:nvPr/>
        </p:nvSpPr>
        <p:spPr bwMode="auto">
          <a:xfrm>
            <a:off x="7457570" y="987714"/>
            <a:ext cx="1537097" cy="1200329"/>
          </a:xfrm>
          <a:prstGeom prst="rect">
            <a:avLst/>
          </a:prstGeom>
          <a:solidFill>
            <a:schemeClr val="bg2"/>
          </a:solidFill>
          <a:ln w="15875">
            <a:solidFill>
              <a:srgbClr val="FF0000"/>
            </a:solidFill>
            <a:miter lim="800000"/>
            <a:headEnd/>
            <a:tailEnd/>
          </a:ln>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r>
              <a:rPr lang="en-US" altLang="en-US" sz="1200" dirty="0">
                <a:cs typeface="Arial" panose="020B0604020202020204" pitchFamily="34" charset="0"/>
              </a:rPr>
              <a:t>10 km data lines</a:t>
            </a:r>
          </a:p>
          <a:p>
            <a:pPr eaLnBrk="1" hangingPunct="1">
              <a:spcBef>
                <a:spcPct val="0"/>
              </a:spcBef>
            </a:pPr>
            <a:r>
              <a:rPr lang="en-US" altLang="en-US" sz="1200" dirty="0">
                <a:cs typeface="Arial" panose="020B0604020202020204" pitchFamily="34" charset="0"/>
              </a:rPr>
              <a:t>70 km cross lines</a:t>
            </a:r>
          </a:p>
          <a:p>
            <a:pPr eaLnBrk="1" hangingPunct="1">
              <a:spcBef>
                <a:spcPct val="0"/>
              </a:spcBef>
            </a:pPr>
            <a:r>
              <a:rPr lang="en-US" altLang="en-US" sz="1200" dirty="0">
                <a:cs typeface="Arial" panose="020B0604020202020204" pitchFamily="34" charset="0"/>
              </a:rPr>
              <a:t>20,000 </a:t>
            </a:r>
            <a:r>
              <a:rPr lang="en-US" altLang="en-US" sz="1200" dirty="0" err="1">
                <a:cs typeface="Arial" panose="020B0604020202020204" pitchFamily="34" charset="0"/>
              </a:rPr>
              <a:t>ft</a:t>
            </a:r>
            <a:r>
              <a:rPr lang="en-US" altLang="en-US" sz="1200" dirty="0">
                <a:cs typeface="Arial" panose="020B0604020202020204" pitchFamily="34" charset="0"/>
              </a:rPr>
              <a:t> altitude</a:t>
            </a:r>
          </a:p>
          <a:p>
            <a:pPr eaLnBrk="1" hangingPunct="1">
              <a:spcBef>
                <a:spcPct val="0"/>
              </a:spcBef>
            </a:pPr>
            <a:r>
              <a:rPr lang="en-US" altLang="en-US" sz="1200" dirty="0">
                <a:cs typeface="Arial" panose="020B0604020202020204" pitchFamily="34" charset="0"/>
              </a:rPr>
              <a:t>230 </a:t>
            </a:r>
            <a:r>
              <a:rPr lang="en-US" altLang="en-US" sz="1200" dirty="0" err="1">
                <a:cs typeface="Arial" panose="020B0604020202020204" pitchFamily="34" charset="0"/>
              </a:rPr>
              <a:t>kt</a:t>
            </a:r>
            <a:r>
              <a:rPr lang="en-US" altLang="en-US" sz="1200" dirty="0">
                <a:cs typeface="Arial" panose="020B0604020202020204" pitchFamily="34" charset="0"/>
              </a:rPr>
              <a:t> flight speed</a:t>
            </a:r>
          </a:p>
        </p:txBody>
      </p:sp>
      <p:pic>
        <p:nvPicPr>
          <p:cNvPr id="122886" name="Picture 2" descr="Grid lines representing flight paths over a coastal area."/>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766" y="3010333"/>
            <a:ext cx="1636108" cy="169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Rounded Rectangle 5" descr="Picture of an airplane flying over the coast."/>
          <p:cNvSpPr>
            <a:spLocks noChangeArrowheads="1"/>
          </p:cNvSpPr>
          <p:nvPr/>
        </p:nvSpPr>
        <p:spPr bwMode="auto">
          <a:xfrm>
            <a:off x="46871" y="1109972"/>
            <a:ext cx="1639559" cy="1129794"/>
          </a:xfrm>
          <a:prstGeom prst="roundRect">
            <a:avLst>
              <a:gd name="adj" fmla="val 16667"/>
            </a:avLst>
          </a:prstGeom>
          <a:blipFill dpi="0" rotWithShape="0">
            <a:blip r:embed="rId4">
              <a:extLst>
                <a:ext uri="{28A0092B-C50C-407E-A947-70E740481C1C}">
                  <a14:useLocalDpi xmlns:a14="http://schemas.microsoft.com/office/drawing/2010/main" val="0"/>
                </a:ext>
              </a:extLst>
            </a:blip>
            <a:srcRect/>
            <a:stretch>
              <a:fillRect/>
            </a:stretch>
          </a:blipFill>
          <a:ln w="25400">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cs typeface="Arial" panose="020B0604020202020204" pitchFamily="34" charset="0"/>
            </a:endParaRPr>
          </a:p>
        </p:txBody>
      </p:sp>
      <p:pic>
        <p:nvPicPr>
          <p:cNvPr id="122889" name="Picture 9" descr="Map lege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570" y="2210951"/>
            <a:ext cx="1097280" cy="948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316770D6-94F2-4F19-829F-1643E01DC637}"/>
              </a:ext>
            </a:extLst>
          </p:cNvPr>
          <p:cNvSpPr txBox="1"/>
          <p:nvPr/>
        </p:nvSpPr>
        <p:spPr>
          <a:xfrm>
            <a:off x="7458976" y="3421520"/>
            <a:ext cx="1537097"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Over 96% complete</a:t>
            </a:r>
          </a:p>
        </p:txBody>
      </p:sp>
      <p:grpSp>
        <p:nvGrpSpPr>
          <p:cNvPr id="21" name="Group 20" descr="A map of the United States with colored boxed on it that show where data collection is planned (white), partially collected (orange), processing (blue), and released (green).">
            <a:extLst>
              <a:ext uri="{FF2B5EF4-FFF2-40B4-BE49-F238E27FC236}">
                <a16:creationId xmlns:a16="http://schemas.microsoft.com/office/drawing/2014/main" id="{30FDDBB6-541F-4867-B50B-7447895E8691}"/>
              </a:ext>
            </a:extLst>
          </p:cNvPr>
          <p:cNvGrpSpPr/>
          <p:nvPr/>
        </p:nvGrpSpPr>
        <p:grpSpPr>
          <a:xfrm>
            <a:off x="1737874" y="987714"/>
            <a:ext cx="5721102" cy="3760331"/>
            <a:chOff x="1737874" y="987714"/>
            <a:chExt cx="5721102" cy="3760331"/>
          </a:xfrm>
        </p:grpSpPr>
        <p:pic>
          <p:nvPicPr>
            <p:cNvPr id="13" name="Picture 12" descr="Map of the US showing GRAV-D coverage as green, blue, orange shapes">
              <a:extLst>
                <a:ext uri="{FF2B5EF4-FFF2-40B4-BE49-F238E27FC236}">
                  <a16:creationId xmlns:a16="http://schemas.microsoft.com/office/drawing/2014/main" id="{F0E9F236-C5AA-42C5-B8F7-27358171313D}"/>
                </a:ext>
              </a:extLst>
            </p:cNvPr>
            <p:cNvPicPr>
              <a:picLocks noChangeAspect="1"/>
            </p:cNvPicPr>
            <p:nvPr/>
          </p:nvPicPr>
          <p:blipFill>
            <a:blip r:embed="rId6"/>
            <a:stretch>
              <a:fillRect/>
            </a:stretch>
          </p:blipFill>
          <p:spPr>
            <a:xfrm>
              <a:off x="1737874" y="987714"/>
              <a:ext cx="5721102" cy="3716271"/>
            </a:xfrm>
            <a:prstGeom prst="rect">
              <a:avLst/>
            </a:prstGeom>
            <a:ln w="9525">
              <a:solidFill>
                <a:schemeClr val="tx2"/>
              </a:solidFill>
            </a:ln>
          </p:spPr>
        </p:pic>
        <p:pic>
          <p:nvPicPr>
            <p:cNvPr id="14" name="Picture 13" descr="Hawaii inset">
              <a:extLst>
                <a:ext uri="{FF2B5EF4-FFF2-40B4-BE49-F238E27FC236}">
                  <a16:creationId xmlns:a16="http://schemas.microsoft.com/office/drawing/2014/main" id="{56523169-7D54-4CCD-B600-0E283331DC36}"/>
                </a:ext>
              </a:extLst>
            </p:cNvPr>
            <p:cNvPicPr>
              <a:picLocks noChangeAspect="1"/>
            </p:cNvPicPr>
            <p:nvPr/>
          </p:nvPicPr>
          <p:blipFill>
            <a:blip r:embed="rId7"/>
            <a:stretch>
              <a:fillRect/>
            </a:stretch>
          </p:blipFill>
          <p:spPr>
            <a:xfrm>
              <a:off x="3262314" y="3901556"/>
              <a:ext cx="1076729" cy="789601"/>
            </a:xfrm>
            <a:prstGeom prst="rect">
              <a:avLst/>
            </a:prstGeom>
            <a:ln w="9525">
              <a:solidFill>
                <a:schemeClr val="tx2"/>
              </a:solidFill>
            </a:ln>
          </p:spPr>
        </p:pic>
        <p:pic>
          <p:nvPicPr>
            <p:cNvPr id="15" name="Picture 14" descr="Samoa inset">
              <a:extLst>
                <a:ext uri="{FF2B5EF4-FFF2-40B4-BE49-F238E27FC236}">
                  <a16:creationId xmlns:a16="http://schemas.microsoft.com/office/drawing/2014/main" id="{1D9A151F-B03A-4B0D-B86A-3C4821558034}"/>
                </a:ext>
              </a:extLst>
            </p:cNvPr>
            <p:cNvPicPr>
              <a:picLocks noChangeAspect="1"/>
            </p:cNvPicPr>
            <p:nvPr/>
          </p:nvPicPr>
          <p:blipFill>
            <a:blip r:embed="rId8"/>
            <a:stretch>
              <a:fillRect/>
            </a:stretch>
          </p:blipFill>
          <p:spPr>
            <a:xfrm>
              <a:off x="4429794" y="3984537"/>
              <a:ext cx="1108665" cy="706621"/>
            </a:xfrm>
            <a:prstGeom prst="rect">
              <a:avLst/>
            </a:prstGeom>
            <a:ln w="9525">
              <a:solidFill>
                <a:schemeClr val="tx2"/>
              </a:solidFill>
            </a:ln>
          </p:spPr>
        </p:pic>
        <p:pic>
          <p:nvPicPr>
            <p:cNvPr id="16" name="Picture 15" descr="Guam inset">
              <a:extLst>
                <a:ext uri="{FF2B5EF4-FFF2-40B4-BE49-F238E27FC236}">
                  <a16:creationId xmlns:a16="http://schemas.microsoft.com/office/drawing/2014/main" id="{7BA30764-7F74-439C-9558-88B34D9817CD}"/>
                </a:ext>
              </a:extLst>
            </p:cNvPr>
            <p:cNvPicPr>
              <a:picLocks noChangeAspect="1"/>
            </p:cNvPicPr>
            <p:nvPr/>
          </p:nvPicPr>
          <p:blipFill>
            <a:blip r:embed="rId9"/>
            <a:stretch>
              <a:fillRect/>
            </a:stretch>
          </p:blipFill>
          <p:spPr>
            <a:xfrm>
              <a:off x="5699378" y="3984537"/>
              <a:ext cx="617989" cy="699304"/>
            </a:xfrm>
            <a:prstGeom prst="rect">
              <a:avLst/>
            </a:prstGeom>
            <a:ln w="9525">
              <a:solidFill>
                <a:schemeClr val="tx2"/>
              </a:solidFill>
            </a:ln>
          </p:spPr>
        </p:pic>
        <p:pic>
          <p:nvPicPr>
            <p:cNvPr id="20" name="Picture 19" descr="Alaska inset">
              <a:extLst>
                <a:ext uri="{FF2B5EF4-FFF2-40B4-BE49-F238E27FC236}">
                  <a16:creationId xmlns:a16="http://schemas.microsoft.com/office/drawing/2014/main" id="{2A9BCA92-C0F8-4ED3-AE47-6B00DFB7C21A}"/>
                </a:ext>
              </a:extLst>
            </p:cNvPr>
            <p:cNvPicPr>
              <a:picLocks noChangeAspect="1"/>
            </p:cNvPicPr>
            <p:nvPr/>
          </p:nvPicPr>
          <p:blipFill>
            <a:blip r:embed="rId10"/>
            <a:stretch>
              <a:fillRect/>
            </a:stretch>
          </p:blipFill>
          <p:spPr>
            <a:xfrm>
              <a:off x="1737874" y="3431249"/>
              <a:ext cx="1414183" cy="1259909"/>
            </a:xfrm>
            <a:prstGeom prst="rect">
              <a:avLst/>
            </a:prstGeom>
            <a:ln w="9525">
              <a:solidFill>
                <a:schemeClr val="tx2"/>
              </a:solidFill>
            </a:ln>
          </p:spPr>
        </p:pic>
        <p:sp>
          <p:nvSpPr>
            <p:cNvPr id="26" name="TextBox 25">
              <a:extLst>
                <a:ext uri="{FF2B5EF4-FFF2-40B4-BE49-F238E27FC236}">
                  <a16:creationId xmlns:a16="http://schemas.microsoft.com/office/drawing/2014/main" id="{8DA2DF81-F068-4990-B63D-7BB4752644CE}"/>
                </a:ext>
              </a:extLst>
            </p:cNvPr>
            <p:cNvSpPr txBox="1"/>
            <p:nvPr/>
          </p:nvSpPr>
          <p:spPr>
            <a:xfrm>
              <a:off x="3242808" y="4495391"/>
              <a:ext cx="696735" cy="215444"/>
            </a:xfrm>
            <a:prstGeom prst="rect">
              <a:avLst/>
            </a:prstGeom>
            <a:noFill/>
          </p:spPr>
          <p:txBody>
            <a:bodyPr wrap="square" rtlCol="0">
              <a:spAutoFit/>
            </a:bodyPr>
            <a:lstStyle/>
            <a:p>
              <a:r>
                <a:rPr lang="en-US" sz="800" dirty="0"/>
                <a:t>Hawaii</a:t>
              </a:r>
            </a:p>
          </p:txBody>
        </p:sp>
        <p:sp>
          <p:nvSpPr>
            <p:cNvPr id="27" name="TextBox 26">
              <a:extLst>
                <a:ext uri="{FF2B5EF4-FFF2-40B4-BE49-F238E27FC236}">
                  <a16:creationId xmlns:a16="http://schemas.microsoft.com/office/drawing/2014/main" id="{FDF95FEB-B530-450C-BE2A-363F5EFAE6F5}"/>
                </a:ext>
              </a:extLst>
            </p:cNvPr>
            <p:cNvSpPr txBox="1"/>
            <p:nvPr/>
          </p:nvSpPr>
          <p:spPr>
            <a:xfrm>
              <a:off x="2307124" y="4518405"/>
              <a:ext cx="688209" cy="215444"/>
            </a:xfrm>
            <a:prstGeom prst="rect">
              <a:avLst/>
            </a:prstGeom>
            <a:noFill/>
          </p:spPr>
          <p:txBody>
            <a:bodyPr wrap="square" rtlCol="0">
              <a:spAutoFit/>
            </a:bodyPr>
            <a:lstStyle/>
            <a:p>
              <a:r>
                <a:rPr lang="en-US" sz="800" dirty="0"/>
                <a:t>Alaska</a:t>
              </a:r>
            </a:p>
          </p:txBody>
        </p:sp>
        <p:sp>
          <p:nvSpPr>
            <p:cNvPr id="28" name="TextBox 27">
              <a:extLst>
                <a:ext uri="{FF2B5EF4-FFF2-40B4-BE49-F238E27FC236}">
                  <a16:creationId xmlns:a16="http://schemas.microsoft.com/office/drawing/2014/main" id="{AAFBC843-A44E-45FE-ACCC-68E7D787FA22}"/>
                </a:ext>
              </a:extLst>
            </p:cNvPr>
            <p:cNvSpPr txBox="1"/>
            <p:nvPr/>
          </p:nvSpPr>
          <p:spPr>
            <a:xfrm>
              <a:off x="4476097" y="4532601"/>
              <a:ext cx="1005488" cy="215444"/>
            </a:xfrm>
            <a:prstGeom prst="rect">
              <a:avLst/>
            </a:prstGeom>
            <a:noFill/>
          </p:spPr>
          <p:txBody>
            <a:bodyPr wrap="square" rtlCol="0">
              <a:spAutoFit/>
            </a:bodyPr>
            <a:lstStyle/>
            <a:p>
              <a:r>
                <a:rPr lang="en-US" sz="800" dirty="0"/>
                <a:t>American Samoa</a:t>
              </a:r>
            </a:p>
          </p:txBody>
        </p:sp>
        <p:sp>
          <p:nvSpPr>
            <p:cNvPr id="29" name="TextBox 28">
              <a:extLst>
                <a:ext uri="{FF2B5EF4-FFF2-40B4-BE49-F238E27FC236}">
                  <a16:creationId xmlns:a16="http://schemas.microsoft.com/office/drawing/2014/main" id="{7D4FAFBE-9C88-4EC7-9B34-C8513629590E}"/>
                </a:ext>
              </a:extLst>
            </p:cNvPr>
            <p:cNvSpPr txBox="1"/>
            <p:nvPr/>
          </p:nvSpPr>
          <p:spPr>
            <a:xfrm>
              <a:off x="5618639" y="4532601"/>
              <a:ext cx="1026990" cy="215444"/>
            </a:xfrm>
            <a:prstGeom prst="rect">
              <a:avLst/>
            </a:prstGeom>
            <a:noFill/>
          </p:spPr>
          <p:txBody>
            <a:bodyPr wrap="square" rtlCol="0">
              <a:spAutoFit/>
            </a:bodyPr>
            <a:lstStyle/>
            <a:p>
              <a:r>
                <a:rPr lang="en-US" sz="800" dirty="0"/>
                <a:t>Guam &amp; CNMI</a:t>
              </a:r>
            </a:p>
          </p:txBody>
        </p:sp>
      </p:grpSp>
      <p:sp>
        <p:nvSpPr>
          <p:cNvPr id="2" name="Date Placeholder 1">
            <a:extLst>
              <a:ext uri="{FF2B5EF4-FFF2-40B4-BE49-F238E27FC236}">
                <a16:creationId xmlns:a16="http://schemas.microsoft.com/office/drawing/2014/main" id="{A7FC4FCA-6956-49B6-B4A6-92C25072C6BC}"/>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FFF89AEB-68FD-443A-A892-D3F728D80F59}"/>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F827BA6F-0404-4D2A-8A7D-5A9407D707FE}"/>
              </a:ext>
            </a:extLst>
          </p:cNvPr>
          <p:cNvSpPr>
            <a:spLocks noGrp="1"/>
          </p:cNvSpPr>
          <p:nvPr>
            <p:ph type="sldNum" sz="quarter" idx="12"/>
          </p:nvPr>
        </p:nvSpPr>
        <p:spPr/>
        <p:txBody>
          <a:bodyPr/>
          <a:lstStyle/>
          <a:p>
            <a:fld id="{D3D538F9-49A3-B84F-B36B-A7030CDE5D5B}" type="slidenum">
              <a:rPr lang="en-US" smtClean="0"/>
              <a:t>31</a:t>
            </a:fld>
            <a:endParaRPr lang="en-US"/>
          </a:p>
        </p:txBody>
      </p:sp>
    </p:spTree>
    <p:extLst>
      <p:ext uri="{BB962C8B-B14F-4D97-AF65-F5344CB8AC3E}">
        <p14:creationId xmlns:p14="http://schemas.microsoft.com/office/powerpoint/2010/main" val="1768899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rial" panose="020B0604020202020204" pitchFamily="34" charset="0"/>
                <a:cs typeface="Arial" panose="020B0604020202020204" pitchFamily="34" charset="0"/>
              </a:rPr>
              <a:t>The Geoid, and Heights</a:t>
            </a:r>
          </a:p>
        </p:txBody>
      </p:sp>
      <p:sp>
        <p:nvSpPr>
          <p:cNvPr id="9" name="Freeform 8" descr="A black curved line, a blue undulating line, a brown squiggle line, and arrows representing the ellipsoid, geoid, and topography surface and associated heights."/>
          <p:cNvSpPr/>
          <p:nvPr/>
        </p:nvSpPr>
        <p:spPr>
          <a:xfrm>
            <a:off x="1485901" y="3201603"/>
            <a:ext cx="4877089" cy="449161"/>
          </a:xfrm>
          <a:custGeom>
            <a:avLst/>
            <a:gdLst>
              <a:gd name="connsiteX0" fmla="*/ 44835 w 7398135"/>
              <a:gd name="connsiteY0" fmla="*/ 591189 h 598881"/>
              <a:gd name="connsiteX1" fmla="*/ 111510 w 7398135"/>
              <a:gd name="connsiteY1" fmla="*/ 553089 h 598881"/>
              <a:gd name="connsiteX2" fmla="*/ 2016510 w 7398135"/>
              <a:gd name="connsiteY2" fmla="*/ 639 h 598881"/>
              <a:gd name="connsiteX3" fmla="*/ 4416810 w 7398135"/>
              <a:gd name="connsiteY3" fmla="*/ 438789 h 598881"/>
              <a:gd name="connsiteX4" fmla="*/ 5740785 w 7398135"/>
              <a:gd name="connsiteY4" fmla="*/ 267339 h 598881"/>
              <a:gd name="connsiteX5" fmla="*/ 6893310 w 7398135"/>
              <a:gd name="connsiteY5" fmla="*/ 334014 h 598881"/>
              <a:gd name="connsiteX6" fmla="*/ 7398135 w 7398135"/>
              <a:gd name="connsiteY6" fmla="*/ 486414 h 598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8135" h="598881">
                <a:moveTo>
                  <a:pt x="44835" y="591189"/>
                </a:moveTo>
                <a:cubicBezTo>
                  <a:pt x="-86134" y="621351"/>
                  <a:pt x="111510" y="553089"/>
                  <a:pt x="111510" y="553089"/>
                </a:cubicBezTo>
                <a:cubicBezTo>
                  <a:pt x="440123" y="454664"/>
                  <a:pt x="1298960" y="19689"/>
                  <a:pt x="2016510" y="639"/>
                </a:cubicBezTo>
                <a:cubicBezTo>
                  <a:pt x="2734060" y="-18411"/>
                  <a:pt x="3796098" y="394339"/>
                  <a:pt x="4416810" y="438789"/>
                </a:cubicBezTo>
                <a:cubicBezTo>
                  <a:pt x="5037522" y="483239"/>
                  <a:pt x="5328035" y="284801"/>
                  <a:pt x="5740785" y="267339"/>
                </a:cubicBezTo>
                <a:cubicBezTo>
                  <a:pt x="6153535" y="249876"/>
                  <a:pt x="6617085" y="297502"/>
                  <a:pt x="6893310" y="334014"/>
                </a:cubicBezTo>
                <a:cubicBezTo>
                  <a:pt x="7169535" y="370526"/>
                  <a:pt x="7283835" y="428470"/>
                  <a:pt x="7398135" y="486414"/>
                </a:cubicBezTo>
              </a:path>
            </a:pathLst>
          </a:cu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1" name="Freeform 10" descr="A black curved line, a blue undulating line, a brown squiggle line, and arrows representing the ellipsoid, geoid, and topography surface and associated heights."/>
          <p:cNvSpPr/>
          <p:nvPr/>
        </p:nvSpPr>
        <p:spPr>
          <a:xfrm>
            <a:off x="1490951" y="4080831"/>
            <a:ext cx="4872038" cy="287036"/>
          </a:xfrm>
          <a:custGeom>
            <a:avLst/>
            <a:gdLst>
              <a:gd name="connsiteX0" fmla="*/ 0 w 6677025"/>
              <a:gd name="connsiteY0" fmla="*/ 382715 h 382715"/>
              <a:gd name="connsiteX1" fmla="*/ 3552825 w 6677025"/>
              <a:gd name="connsiteY1" fmla="*/ 1715 h 382715"/>
              <a:gd name="connsiteX2" fmla="*/ 6677025 w 6677025"/>
              <a:gd name="connsiteY2" fmla="*/ 268415 h 382715"/>
            </a:gdLst>
            <a:ahLst/>
            <a:cxnLst>
              <a:cxn ang="0">
                <a:pos x="connsiteX0" y="connsiteY0"/>
              </a:cxn>
              <a:cxn ang="0">
                <a:pos x="connsiteX1" y="connsiteY1"/>
              </a:cxn>
              <a:cxn ang="0">
                <a:pos x="connsiteX2" y="connsiteY2"/>
              </a:cxn>
            </a:cxnLst>
            <a:rect l="l" t="t" r="r" b="b"/>
            <a:pathLst>
              <a:path w="6677025" h="382715">
                <a:moveTo>
                  <a:pt x="0" y="382715"/>
                </a:moveTo>
                <a:cubicBezTo>
                  <a:pt x="1219994" y="201740"/>
                  <a:pt x="2439988" y="20765"/>
                  <a:pt x="3552825" y="1715"/>
                </a:cubicBezTo>
                <a:cubicBezTo>
                  <a:pt x="4665662" y="-17335"/>
                  <a:pt x="5671343" y="125540"/>
                  <a:pt x="6677025" y="268415"/>
                </a:cubicBezTo>
              </a:path>
            </a:pathLst>
          </a:cu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12" name="TextBox 11" descr="A black curved line, a blue undulating line, a brown squiggle line, and arrows representing the ellipsoid, geoid, and topography surface and associated heights."/>
          <p:cNvSpPr txBox="1"/>
          <p:nvPr/>
        </p:nvSpPr>
        <p:spPr>
          <a:xfrm>
            <a:off x="6461607" y="2605280"/>
            <a:ext cx="1381789" cy="369332"/>
          </a:xfrm>
          <a:prstGeom prst="rect">
            <a:avLst/>
          </a:prstGeom>
          <a:noFill/>
        </p:spPr>
        <p:txBody>
          <a:bodyPr wrap="none" rtlCol="0">
            <a:spAutoFit/>
          </a:bodyPr>
          <a:lstStyle/>
          <a:p>
            <a:r>
              <a:rPr lang="en-US" b="1" dirty="0">
                <a:latin typeface="Times New Roman" panose="02020603050405020304" pitchFamily="18" charset="0"/>
              </a:rPr>
              <a:t>Topography</a:t>
            </a:r>
          </a:p>
        </p:txBody>
      </p:sp>
      <p:sp>
        <p:nvSpPr>
          <p:cNvPr id="13" name="TextBox 12" descr="A black curved line, a blue undulating line, a brown squiggle line, and arrows representing the ellipsoid, geoid, and topography surface and associated heights."/>
          <p:cNvSpPr txBox="1"/>
          <p:nvPr/>
        </p:nvSpPr>
        <p:spPr>
          <a:xfrm>
            <a:off x="6415260" y="3384116"/>
            <a:ext cx="1152880" cy="369332"/>
          </a:xfrm>
          <a:prstGeom prst="rect">
            <a:avLst/>
          </a:prstGeom>
          <a:noFill/>
        </p:spPr>
        <p:txBody>
          <a:bodyPr wrap="none" rtlCol="0">
            <a:spAutoFit/>
          </a:bodyPr>
          <a:lstStyle/>
          <a:p>
            <a:r>
              <a:rPr lang="en-US" b="1" dirty="0">
                <a:latin typeface="Times New Roman" panose="02020603050405020304" pitchFamily="18" charset="0"/>
              </a:rPr>
              <a:t>The geoid</a:t>
            </a:r>
          </a:p>
        </p:txBody>
      </p:sp>
      <p:sp>
        <p:nvSpPr>
          <p:cNvPr id="14" name="TextBox 13"/>
          <p:cNvSpPr txBox="1"/>
          <p:nvPr/>
        </p:nvSpPr>
        <p:spPr>
          <a:xfrm>
            <a:off x="6362990" y="3926146"/>
            <a:ext cx="1120884" cy="646331"/>
          </a:xfrm>
          <a:prstGeom prst="rect">
            <a:avLst/>
          </a:prstGeom>
          <a:noFill/>
        </p:spPr>
        <p:txBody>
          <a:bodyPr wrap="none" rtlCol="0">
            <a:spAutoFit/>
          </a:bodyPr>
          <a:lstStyle/>
          <a:p>
            <a:r>
              <a:rPr lang="en-US" b="1" dirty="0">
                <a:latin typeface="Times New Roman" panose="02020603050405020304" pitchFamily="18" charset="0"/>
              </a:rPr>
              <a:t>A chosen </a:t>
            </a:r>
          </a:p>
          <a:p>
            <a:r>
              <a:rPr lang="en-US" b="1" dirty="0">
                <a:latin typeface="Times New Roman" panose="02020603050405020304" pitchFamily="18" charset="0"/>
              </a:rPr>
              <a:t>ellipsoid</a:t>
            </a:r>
          </a:p>
        </p:txBody>
      </p:sp>
      <p:cxnSp>
        <p:nvCxnSpPr>
          <p:cNvPr id="16" name="Straight Arrow Connector 15" descr="A black curved line, a blue undulating line, a brown squiggle line, and arrows representing the ellipsoid, geoid, and topography surface and associated heights."/>
          <p:cNvCxnSpPr/>
          <p:nvPr/>
        </p:nvCxnSpPr>
        <p:spPr>
          <a:xfrm flipV="1">
            <a:off x="4313419" y="2428408"/>
            <a:ext cx="11243" cy="1652423"/>
          </a:xfrm>
          <a:prstGeom prst="straightConnector1">
            <a:avLst/>
          </a:prstGeom>
          <a:ln w="1016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784195" y="895437"/>
            <a:ext cx="441146" cy="646331"/>
          </a:xfrm>
          <a:prstGeom prst="rect">
            <a:avLst/>
          </a:prstGeom>
          <a:noFill/>
        </p:spPr>
        <p:txBody>
          <a:bodyPr wrap="none" rtlCol="0">
            <a:spAutoFit/>
          </a:bodyPr>
          <a:lstStyle/>
          <a:p>
            <a:r>
              <a:rPr lang="en-US" sz="3600" b="1" dirty="0">
                <a:solidFill>
                  <a:schemeClr val="accent6"/>
                </a:solidFill>
                <a:latin typeface="Times New Roman" panose="02020603050405020304" pitchFamily="18" charset="0"/>
              </a:rPr>
              <a:t>h</a:t>
            </a:r>
          </a:p>
        </p:txBody>
      </p:sp>
      <p:sp>
        <p:nvSpPr>
          <p:cNvPr id="19" name="TextBox 18"/>
          <p:cNvSpPr txBox="1"/>
          <p:nvPr/>
        </p:nvSpPr>
        <p:spPr>
          <a:xfrm>
            <a:off x="5519598" y="916132"/>
            <a:ext cx="2351926" cy="923330"/>
          </a:xfrm>
          <a:prstGeom prst="rect">
            <a:avLst/>
          </a:prstGeom>
          <a:noFill/>
        </p:spPr>
        <p:txBody>
          <a:bodyPr wrap="none" rtlCol="0">
            <a:spAutoFit/>
          </a:bodyPr>
          <a:lstStyle/>
          <a:p>
            <a:r>
              <a:rPr lang="en-US" b="1" dirty="0">
                <a:solidFill>
                  <a:schemeClr val="accent6"/>
                </a:solidFill>
                <a:latin typeface="Times New Roman" panose="02020603050405020304" pitchFamily="18" charset="0"/>
              </a:rPr>
              <a:t>h</a:t>
            </a:r>
            <a:r>
              <a:rPr lang="en-US" b="1" dirty="0">
                <a:latin typeface="Times New Roman" panose="02020603050405020304" pitchFamily="18" charset="0"/>
              </a:rPr>
              <a:t>: ellipsoidal height</a:t>
            </a:r>
          </a:p>
          <a:p>
            <a:r>
              <a:rPr lang="en-US" b="1" dirty="0">
                <a:solidFill>
                  <a:srgbClr val="00B050"/>
                </a:solidFill>
                <a:latin typeface="Times New Roman" panose="02020603050405020304" pitchFamily="18" charset="0"/>
              </a:rPr>
              <a:t>H</a:t>
            </a:r>
            <a:r>
              <a:rPr lang="en-US" b="1" dirty="0">
                <a:latin typeface="Times New Roman" panose="02020603050405020304" pitchFamily="18" charset="0"/>
              </a:rPr>
              <a:t>: orthometric height</a:t>
            </a:r>
          </a:p>
          <a:p>
            <a:r>
              <a:rPr lang="en-US" b="1" dirty="0">
                <a:solidFill>
                  <a:srgbClr val="7030A0"/>
                </a:solidFill>
                <a:latin typeface="Times New Roman" panose="02020603050405020304" pitchFamily="18" charset="0"/>
              </a:rPr>
              <a:t>N</a:t>
            </a:r>
            <a:r>
              <a:rPr lang="en-US" b="1" dirty="0">
                <a:latin typeface="Times New Roman" panose="02020603050405020304" pitchFamily="18" charset="0"/>
              </a:rPr>
              <a:t>: geoid undulation</a:t>
            </a:r>
          </a:p>
        </p:txBody>
      </p:sp>
      <p:sp>
        <p:nvSpPr>
          <p:cNvPr id="20" name="Rectangle 19" descr="A black curved line, a blue undulating line, a brown squiggle line, and arrows representing the ellipsoid, geoid, and topography surface and associated heights."/>
          <p:cNvSpPr/>
          <p:nvPr/>
        </p:nvSpPr>
        <p:spPr>
          <a:xfrm>
            <a:off x="3666957" y="2754549"/>
            <a:ext cx="473206" cy="715581"/>
          </a:xfrm>
          <a:prstGeom prst="rect">
            <a:avLst/>
          </a:prstGeom>
        </p:spPr>
        <p:txBody>
          <a:bodyPr wrap="none">
            <a:spAutoFit/>
          </a:bodyPr>
          <a:lstStyle/>
          <a:p>
            <a:r>
              <a:rPr lang="en-US" sz="4050" b="1" dirty="0">
                <a:solidFill>
                  <a:schemeClr val="accent6"/>
                </a:solidFill>
                <a:latin typeface="Times New Roman" panose="02020603050405020304" pitchFamily="18" charset="0"/>
              </a:rPr>
              <a:t>h</a:t>
            </a:r>
            <a:endParaRPr lang="en-US" sz="4050" dirty="0">
              <a:solidFill>
                <a:schemeClr val="accent6"/>
              </a:solidFill>
              <a:latin typeface="Times New Roman" panose="02020603050405020304" pitchFamily="18" charset="0"/>
            </a:endParaRPr>
          </a:p>
        </p:txBody>
      </p:sp>
      <p:cxnSp>
        <p:nvCxnSpPr>
          <p:cNvPr id="22" name="Straight Arrow Connector 21" descr="A black curved line, a blue undulating line, a brown squiggle line, and arrows representing the ellipsoid, geoid, and topography surface and associated heights."/>
          <p:cNvCxnSpPr/>
          <p:nvPr/>
        </p:nvCxnSpPr>
        <p:spPr>
          <a:xfrm flipV="1">
            <a:off x="4364014" y="3557241"/>
            <a:ext cx="9743" cy="523591"/>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25" name="Rectangle 24" descr="A black curved line, a blue undulating line, a brown squiggle line, and arrows representing the ellipsoid, geoid, and topography surface and associated heights."/>
          <p:cNvSpPr/>
          <p:nvPr/>
        </p:nvSpPr>
        <p:spPr>
          <a:xfrm>
            <a:off x="4465196" y="3600339"/>
            <a:ext cx="461986" cy="553998"/>
          </a:xfrm>
          <a:prstGeom prst="rect">
            <a:avLst/>
          </a:prstGeom>
        </p:spPr>
        <p:txBody>
          <a:bodyPr wrap="none">
            <a:spAutoFit/>
          </a:bodyPr>
          <a:lstStyle/>
          <a:p>
            <a:r>
              <a:rPr lang="en-US" sz="3000" b="1" dirty="0">
                <a:solidFill>
                  <a:srgbClr val="7030A0"/>
                </a:solidFill>
                <a:latin typeface="Times New Roman" panose="02020603050405020304" pitchFamily="18" charset="0"/>
              </a:rPr>
              <a:t>N</a:t>
            </a:r>
            <a:endParaRPr lang="en-US" sz="3000" dirty="0">
              <a:solidFill>
                <a:srgbClr val="7030A0"/>
              </a:solidFill>
              <a:latin typeface="Times New Roman" panose="02020603050405020304" pitchFamily="18" charset="0"/>
            </a:endParaRPr>
          </a:p>
        </p:txBody>
      </p:sp>
      <p:cxnSp>
        <p:nvCxnSpPr>
          <p:cNvPr id="26" name="Straight Arrow Connector 25" descr="A black curved line, a blue undulating line, a brown squiggle line, and arrows representing the ellipsoid, geoid, and topography surface and associated heights."/>
          <p:cNvCxnSpPr/>
          <p:nvPr/>
        </p:nvCxnSpPr>
        <p:spPr>
          <a:xfrm flipV="1">
            <a:off x="4372320" y="2437486"/>
            <a:ext cx="7212" cy="1119755"/>
          </a:xfrm>
          <a:prstGeom prst="straightConnector1">
            <a:avLst/>
          </a:prstGeom>
          <a:ln w="10160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8" name="Freeform 27" descr="A black curved line, a blue undulating line, a brown squiggle line, and arrows representing the ellipsoid, geoid, and topography surface and associated heights."/>
          <p:cNvSpPr/>
          <p:nvPr/>
        </p:nvSpPr>
        <p:spPr>
          <a:xfrm>
            <a:off x="1548634" y="1595100"/>
            <a:ext cx="4968575" cy="1214543"/>
          </a:xfrm>
          <a:custGeom>
            <a:avLst/>
            <a:gdLst>
              <a:gd name="connsiteX0" fmla="*/ 33467 w 6624767"/>
              <a:gd name="connsiteY0" fmla="*/ 1371740 h 1619390"/>
              <a:gd name="connsiteX1" fmla="*/ 52517 w 6624767"/>
              <a:gd name="connsiteY1" fmla="*/ 1295540 h 1619390"/>
              <a:gd name="connsiteX2" fmla="*/ 528767 w 6624767"/>
              <a:gd name="connsiteY2" fmla="*/ 533540 h 1619390"/>
              <a:gd name="connsiteX3" fmla="*/ 833567 w 6624767"/>
              <a:gd name="connsiteY3" fmla="*/ 1181240 h 1619390"/>
              <a:gd name="connsiteX4" fmla="*/ 1119317 w 6624767"/>
              <a:gd name="connsiteY4" fmla="*/ 400190 h 1619390"/>
              <a:gd name="connsiteX5" fmla="*/ 1366967 w 6624767"/>
              <a:gd name="connsiteY5" fmla="*/ 140 h 1619390"/>
              <a:gd name="connsiteX6" fmla="*/ 1595567 w 6624767"/>
              <a:gd name="connsiteY6" fmla="*/ 438290 h 1619390"/>
              <a:gd name="connsiteX7" fmla="*/ 1881317 w 6624767"/>
              <a:gd name="connsiteY7" fmla="*/ 495440 h 1619390"/>
              <a:gd name="connsiteX8" fmla="*/ 2014667 w 6624767"/>
              <a:gd name="connsiteY8" fmla="*/ 876440 h 1619390"/>
              <a:gd name="connsiteX9" fmla="*/ 2586167 w 6624767"/>
              <a:gd name="connsiteY9" fmla="*/ 838340 h 1619390"/>
              <a:gd name="connsiteX10" fmla="*/ 2814767 w 6624767"/>
              <a:gd name="connsiteY10" fmla="*/ 990740 h 1619390"/>
              <a:gd name="connsiteX11" fmla="*/ 3157667 w 6624767"/>
              <a:gd name="connsiteY11" fmla="*/ 1181240 h 1619390"/>
              <a:gd name="connsiteX12" fmla="*/ 3367217 w 6624767"/>
              <a:gd name="connsiteY12" fmla="*/ 1181240 h 1619390"/>
              <a:gd name="connsiteX13" fmla="*/ 3729167 w 6624767"/>
              <a:gd name="connsiteY13" fmla="*/ 1105040 h 1619390"/>
              <a:gd name="connsiteX14" fmla="*/ 4224467 w 6624767"/>
              <a:gd name="connsiteY14" fmla="*/ 1124090 h 1619390"/>
              <a:gd name="connsiteX15" fmla="*/ 4548317 w 6624767"/>
              <a:gd name="connsiteY15" fmla="*/ 1009790 h 1619390"/>
              <a:gd name="connsiteX16" fmla="*/ 4948367 w 6624767"/>
              <a:gd name="connsiteY16" fmla="*/ 1047890 h 1619390"/>
              <a:gd name="connsiteX17" fmla="*/ 5519867 w 6624767"/>
              <a:gd name="connsiteY17" fmla="*/ 1352690 h 1619390"/>
              <a:gd name="connsiteX18" fmla="*/ 5996117 w 6624767"/>
              <a:gd name="connsiteY18" fmla="*/ 1428890 h 1619390"/>
              <a:gd name="connsiteX19" fmla="*/ 6243767 w 6624767"/>
              <a:gd name="connsiteY19" fmla="*/ 1486040 h 1619390"/>
              <a:gd name="connsiteX20" fmla="*/ 6453317 w 6624767"/>
              <a:gd name="connsiteY20" fmla="*/ 1562240 h 1619390"/>
              <a:gd name="connsiteX21" fmla="*/ 6624767 w 6624767"/>
              <a:gd name="connsiteY21" fmla="*/ 1619390 h 161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624767" h="1619390">
                <a:moveTo>
                  <a:pt x="33467" y="1371740"/>
                </a:moveTo>
                <a:cubicBezTo>
                  <a:pt x="1717" y="1403490"/>
                  <a:pt x="-30033" y="1435240"/>
                  <a:pt x="52517" y="1295540"/>
                </a:cubicBezTo>
                <a:cubicBezTo>
                  <a:pt x="135067" y="1155840"/>
                  <a:pt x="398592" y="552590"/>
                  <a:pt x="528767" y="533540"/>
                </a:cubicBezTo>
                <a:cubicBezTo>
                  <a:pt x="658942" y="514490"/>
                  <a:pt x="735142" y="1203465"/>
                  <a:pt x="833567" y="1181240"/>
                </a:cubicBezTo>
                <a:cubicBezTo>
                  <a:pt x="931992" y="1159015"/>
                  <a:pt x="1030417" y="597040"/>
                  <a:pt x="1119317" y="400190"/>
                </a:cubicBezTo>
                <a:cubicBezTo>
                  <a:pt x="1208217" y="203340"/>
                  <a:pt x="1287592" y="-6210"/>
                  <a:pt x="1366967" y="140"/>
                </a:cubicBezTo>
                <a:cubicBezTo>
                  <a:pt x="1446342" y="6490"/>
                  <a:pt x="1509842" y="355740"/>
                  <a:pt x="1595567" y="438290"/>
                </a:cubicBezTo>
                <a:cubicBezTo>
                  <a:pt x="1681292" y="520840"/>
                  <a:pt x="1811467" y="422415"/>
                  <a:pt x="1881317" y="495440"/>
                </a:cubicBezTo>
                <a:cubicBezTo>
                  <a:pt x="1951167" y="568465"/>
                  <a:pt x="1897192" y="819290"/>
                  <a:pt x="2014667" y="876440"/>
                </a:cubicBezTo>
                <a:cubicBezTo>
                  <a:pt x="2132142" y="933590"/>
                  <a:pt x="2452817" y="819290"/>
                  <a:pt x="2586167" y="838340"/>
                </a:cubicBezTo>
                <a:cubicBezTo>
                  <a:pt x="2719517" y="857390"/>
                  <a:pt x="2719517" y="933590"/>
                  <a:pt x="2814767" y="990740"/>
                </a:cubicBezTo>
                <a:cubicBezTo>
                  <a:pt x="2910017" y="1047890"/>
                  <a:pt x="3065592" y="1149490"/>
                  <a:pt x="3157667" y="1181240"/>
                </a:cubicBezTo>
                <a:cubicBezTo>
                  <a:pt x="3249742" y="1212990"/>
                  <a:pt x="3271967" y="1193940"/>
                  <a:pt x="3367217" y="1181240"/>
                </a:cubicBezTo>
                <a:cubicBezTo>
                  <a:pt x="3462467" y="1168540"/>
                  <a:pt x="3586292" y="1114565"/>
                  <a:pt x="3729167" y="1105040"/>
                </a:cubicBezTo>
                <a:cubicBezTo>
                  <a:pt x="3872042" y="1095515"/>
                  <a:pt x="4087942" y="1139965"/>
                  <a:pt x="4224467" y="1124090"/>
                </a:cubicBezTo>
                <a:cubicBezTo>
                  <a:pt x="4360992" y="1108215"/>
                  <a:pt x="4427667" y="1022490"/>
                  <a:pt x="4548317" y="1009790"/>
                </a:cubicBezTo>
                <a:cubicBezTo>
                  <a:pt x="4668967" y="997090"/>
                  <a:pt x="4786442" y="990740"/>
                  <a:pt x="4948367" y="1047890"/>
                </a:cubicBezTo>
                <a:cubicBezTo>
                  <a:pt x="5110292" y="1105040"/>
                  <a:pt x="5345242" y="1289190"/>
                  <a:pt x="5519867" y="1352690"/>
                </a:cubicBezTo>
                <a:cubicBezTo>
                  <a:pt x="5694492" y="1416190"/>
                  <a:pt x="5875467" y="1406665"/>
                  <a:pt x="5996117" y="1428890"/>
                </a:cubicBezTo>
                <a:cubicBezTo>
                  <a:pt x="6116767" y="1451115"/>
                  <a:pt x="6167567" y="1463815"/>
                  <a:pt x="6243767" y="1486040"/>
                </a:cubicBezTo>
                <a:cubicBezTo>
                  <a:pt x="6319967" y="1508265"/>
                  <a:pt x="6389817" y="1540015"/>
                  <a:pt x="6453317" y="1562240"/>
                </a:cubicBezTo>
                <a:cubicBezTo>
                  <a:pt x="6516817" y="1584465"/>
                  <a:pt x="6570792" y="1601927"/>
                  <a:pt x="6624767" y="1619390"/>
                </a:cubicBezTo>
              </a:path>
            </a:pathLst>
          </a:custGeom>
          <a:noFill/>
          <a:ln w="3810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29" name="Rectangle 28" descr="A black curved line, a blue undulating line, a brown squiggle line, and arrows representing the ellipsoid, geoid, and topography surface and associated heights."/>
          <p:cNvSpPr/>
          <p:nvPr/>
        </p:nvSpPr>
        <p:spPr>
          <a:xfrm>
            <a:off x="4431803" y="2754548"/>
            <a:ext cx="484428" cy="553998"/>
          </a:xfrm>
          <a:prstGeom prst="rect">
            <a:avLst/>
          </a:prstGeom>
        </p:spPr>
        <p:txBody>
          <a:bodyPr wrap="none">
            <a:spAutoFit/>
          </a:bodyPr>
          <a:lstStyle/>
          <a:p>
            <a:r>
              <a:rPr lang="en-US" sz="3000" b="1" dirty="0">
                <a:solidFill>
                  <a:srgbClr val="00B050"/>
                </a:solidFill>
                <a:latin typeface="Times New Roman" panose="02020603050405020304" pitchFamily="18" charset="0"/>
              </a:rPr>
              <a:t>H</a:t>
            </a:r>
            <a:endParaRPr lang="en-US" sz="3000" dirty="0">
              <a:solidFill>
                <a:srgbClr val="00B050"/>
              </a:solidFill>
              <a:latin typeface="Times New Roman" panose="02020603050405020304" pitchFamily="18" charset="0"/>
            </a:endParaRPr>
          </a:p>
        </p:txBody>
      </p:sp>
      <p:sp>
        <p:nvSpPr>
          <p:cNvPr id="35" name="Rectangle 34"/>
          <p:cNvSpPr/>
          <p:nvPr/>
        </p:nvSpPr>
        <p:spPr>
          <a:xfrm>
            <a:off x="2205224" y="905472"/>
            <a:ext cx="922047"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00B050"/>
                </a:solidFill>
                <a:latin typeface="Times New Roman" panose="02020603050405020304" pitchFamily="18" charset="0"/>
              </a:rPr>
              <a:t>H</a:t>
            </a:r>
            <a:endParaRPr lang="en-US" sz="3600" b="1" dirty="0">
              <a:solidFill>
                <a:srgbClr val="7030A0"/>
              </a:solidFill>
              <a:latin typeface="Times New Roman" panose="02020603050405020304" pitchFamily="18" charset="0"/>
            </a:endParaRPr>
          </a:p>
        </p:txBody>
      </p:sp>
      <p:sp>
        <p:nvSpPr>
          <p:cNvPr id="36" name="Rectangle 35"/>
          <p:cNvSpPr/>
          <p:nvPr/>
        </p:nvSpPr>
        <p:spPr>
          <a:xfrm>
            <a:off x="2992942" y="901049"/>
            <a:ext cx="896399" cy="646331"/>
          </a:xfrm>
          <a:prstGeom prst="rect">
            <a:avLst/>
          </a:prstGeom>
        </p:spPr>
        <p:txBody>
          <a:bodyPr wrap="none">
            <a:spAutoFit/>
          </a:bodyPr>
          <a:lstStyle/>
          <a:p>
            <a:r>
              <a:rPr lang="en-US" sz="3600" b="1" dirty="0">
                <a:latin typeface="Times New Roman" panose="02020603050405020304" pitchFamily="18" charset="0"/>
              </a:rPr>
              <a:t>+ </a:t>
            </a:r>
            <a:r>
              <a:rPr lang="en-US" sz="3600" b="1" dirty="0">
                <a:solidFill>
                  <a:srgbClr val="7030A0"/>
                </a:solidFill>
                <a:latin typeface="Times New Roman" panose="02020603050405020304" pitchFamily="18" charset="0"/>
              </a:rPr>
              <a:t>N</a:t>
            </a:r>
          </a:p>
        </p:txBody>
      </p:sp>
      <p:sp>
        <p:nvSpPr>
          <p:cNvPr id="3" name="Date Placeholder 2">
            <a:extLst>
              <a:ext uri="{FF2B5EF4-FFF2-40B4-BE49-F238E27FC236}">
                <a16:creationId xmlns:a16="http://schemas.microsoft.com/office/drawing/2014/main" id="{94020995-8B51-44E1-BBF7-4757294FE5DD}"/>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42C4CADE-44A3-4CF2-B3AC-3F50F051FE9D}"/>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BC1756BC-4C41-461A-9058-4B65AA8F34A2}"/>
              </a:ext>
            </a:extLst>
          </p:cNvPr>
          <p:cNvSpPr>
            <a:spLocks noGrp="1"/>
          </p:cNvSpPr>
          <p:nvPr>
            <p:ph type="sldNum" sz="quarter" idx="12"/>
          </p:nvPr>
        </p:nvSpPr>
        <p:spPr/>
        <p:txBody>
          <a:bodyPr/>
          <a:lstStyle/>
          <a:p>
            <a:fld id="{D3D538F9-49A3-B84F-B36B-A7030CDE5D5B}" type="slidenum">
              <a:rPr lang="en-US" smtClean="0"/>
              <a:t>32</a:t>
            </a:fld>
            <a:endParaRPr lang="en-US"/>
          </a:p>
        </p:txBody>
      </p:sp>
    </p:spTree>
    <p:extLst>
      <p:ext uri="{BB962C8B-B14F-4D97-AF65-F5344CB8AC3E}">
        <p14:creationId xmlns:p14="http://schemas.microsoft.com/office/powerpoint/2010/main" val="2679182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9">
                                            <p:txEl>
                                              <p:pRg st="0" end="0"/>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down)">
                                      <p:cBhvr>
                                        <p:cTn id="45" dur="500"/>
                                        <p:tgtEl>
                                          <p:spTgt spid="26"/>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9">
                                            <p:txEl>
                                              <p:pRg st="1" end="1"/>
                                            </p:txEl>
                                          </p:spTgt>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p:bldP spid="20" grpId="0"/>
      <p:bldP spid="25" grpId="0"/>
      <p:bldP spid="28" grpId="0" animBg="1"/>
      <p:bldP spid="29" grpId="0"/>
      <p:bldP spid="35" grpId="0"/>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46C37-95B8-4FF5-ABE3-557025CC41DE}"/>
              </a:ext>
            </a:extLst>
          </p:cNvPr>
          <p:cNvSpPr>
            <a:spLocks noGrp="1"/>
          </p:cNvSpPr>
          <p:nvPr>
            <p:ph type="title"/>
          </p:nvPr>
        </p:nvSpPr>
        <p:spPr/>
        <p:txBody>
          <a:bodyPr/>
          <a:lstStyle/>
          <a:p>
            <a:r>
              <a:rPr lang="en-US" dirty="0">
                <a:cs typeface="Arial" panose="020B0604020202020204" pitchFamily="34" charset="0"/>
              </a:rPr>
              <a:t>IGLD Update</a:t>
            </a:r>
          </a:p>
        </p:txBody>
      </p:sp>
      <p:sp>
        <p:nvSpPr>
          <p:cNvPr id="3" name="Text Placeholder 2">
            <a:extLst>
              <a:ext uri="{FF2B5EF4-FFF2-40B4-BE49-F238E27FC236}">
                <a16:creationId xmlns:a16="http://schemas.microsoft.com/office/drawing/2014/main" id="{24441084-9573-4673-90DB-6048ADAF81C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081DBB5F-1E06-4D35-BF31-BE957AF369C5}"/>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EFDFF752-52D8-450C-A748-0686791E2D9E}"/>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21761D43-31CC-4B0C-AC43-B9F1B6499CD0}"/>
              </a:ext>
            </a:extLst>
          </p:cNvPr>
          <p:cNvSpPr>
            <a:spLocks noGrp="1"/>
          </p:cNvSpPr>
          <p:nvPr>
            <p:ph type="sldNum" sz="quarter" idx="12"/>
          </p:nvPr>
        </p:nvSpPr>
        <p:spPr/>
        <p:txBody>
          <a:bodyPr/>
          <a:lstStyle/>
          <a:p>
            <a:fld id="{D3D538F9-49A3-B84F-B36B-A7030CDE5D5B}" type="slidenum">
              <a:rPr lang="en-US" smtClean="0"/>
              <a:t>33</a:t>
            </a:fld>
            <a:endParaRPr lang="en-US"/>
          </a:p>
        </p:txBody>
      </p:sp>
    </p:spTree>
    <p:extLst>
      <p:ext uri="{BB962C8B-B14F-4D97-AF65-F5344CB8AC3E}">
        <p14:creationId xmlns:p14="http://schemas.microsoft.com/office/powerpoint/2010/main" val="1683570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What is IGLD?</a:t>
            </a:r>
          </a:p>
        </p:txBody>
      </p:sp>
      <p:sp>
        <p:nvSpPr>
          <p:cNvPr id="3" name="Content Placeholder 2"/>
          <p:cNvSpPr>
            <a:spLocks noGrp="1"/>
          </p:cNvSpPr>
          <p:nvPr>
            <p:ph idx="1"/>
          </p:nvPr>
        </p:nvSpPr>
        <p:spPr/>
        <p:txBody>
          <a:bodyPr>
            <a:normAutofit fontScale="77500" lnSpcReduction="20000"/>
          </a:bodyPr>
          <a:lstStyle/>
          <a:p>
            <a:r>
              <a:rPr lang="en-US" dirty="0">
                <a:latin typeface="Arial" panose="020B0604020202020204" pitchFamily="34" charset="0"/>
                <a:cs typeface="Arial" panose="020B0604020202020204" pitchFamily="34" charset="0"/>
              </a:rPr>
              <a:t>International Great Lakes Datum (IGLD) is a common height reference system by which water levels can be measured and meaningfully related to each other</a:t>
            </a:r>
          </a:p>
          <a:p>
            <a:r>
              <a:rPr lang="en-US" dirty="0">
                <a:latin typeface="Arial" panose="020B0604020202020204" pitchFamily="34" charset="0"/>
                <a:cs typeface="Arial" panose="020B0604020202020204" pitchFamily="34" charset="0"/>
              </a:rPr>
              <a:t>Joint effort between the United States and Canada</a:t>
            </a:r>
          </a:p>
          <a:p>
            <a:r>
              <a:rPr lang="en-US" dirty="0">
                <a:latin typeface="Arial" panose="020B0604020202020204" pitchFamily="34" charset="0"/>
                <a:cs typeface="Arial" panose="020B0604020202020204" pitchFamily="34" charset="0"/>
              </a:rPr>
              <a:t>Maintained by the Coordinating Committee on Great Lakes Basic Hydraulic and Hydrologic Data</a:t>
            </a:r>
          </a:p>
          <a:p>
            <a:r>
              <a:rPr lang="en-US" dirty="0">
                <a:latin typeface="Arial" panose="020B0604020202020204" pitchFamily="34" charset="0"/>
                <a:cs typeface="Arial" panose="020B0604020202020204" pitchFamily="34" charset="0"/>
              </a:rPr>
              <a:t>Due primarily to Glacial Isostatic Adjustment, IGLD is updated every 25-35 years</a:t>
            </a:r>
          </a:p>
          <a:p>
            <a:r>
              <a:rPr lang="en-US" dirty="0">
                <a:latin typeface="Arial" panose="020B0604020202020204" pitchFamily="34" charset="0"/>
                <a:cs typeface="Arial" panose="020B0604020202020204" pitchFamily="34" charset="0"/>
              </a:rPr>
              <a:t>The next update will be IGLD (2020)</a:t>
            </a:r>
          </a:p>
          <a:p>
            <a:endParaRPr lang="en-US" dirty="0"/>
          </a:p>
        </p:txBody>
      </p:sp>
      <p:sp>
        <p:nvSpPr>
          <p:cNvPr id="4" name="Date Placeholder 3">
            <a:extLst>
              <a:ext uri="{FF2B5EF4-FFF2-40B4-BE49-F238E27FC236}">
                <a16:creationId xmlns:a16="http://schemas.microsoft.com/office/drawing/2014/main" id="{E8956130-8D20-4B48-A26E-F5A8F8A369BD}"/>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B94E63FB-5D79-44CE-9D50-7AD99F9ECCA3}"/>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4134C553-F8A1-4EF8-81D0-0796F78428BC}"/>
              </a:ext>
            </a:extLst>
          </p:cNvPr>
          <p:cNvSpPr>
            <a:spLocks noGrp="1"/>
          </p:cNvSpPr>
          <p:nvPr>
            <p:ph type="sldNum" sz="quarter" idx="12"/>
          </p:nvPr>
        </p:nvSpPr>
        <p:spPr/>
        <p:txBody>
          <a:bodyPr/>
          <a:lstStyle/>
          <a:p>
            <a:fld id="{D3D538F9-49A3-B84F-B36B-A7030CDE5D5B}" type="slidenum">
              <a:rPr lang="en-US" smtClean="0"/>
              <a:t>34</a:t>
            </a:fld>
            <a:endParaRPr lang="en-US"/>
          </a:p>
        </p:txBody>
      </p:sp>
    </p:spTree>
    <p:extLst>
      <p:ext uri="{BB962C8B-B14F-4D97-AF65-F5344CB8AC3E}">
        <p14:creationId xmlns:p14="http://schemas.microsoft.com/office/powerpoint/2010/main" val="323491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Current IGLD</a:t>
            </a:r>
          </a:p>
        </p:txBody>
      </p:sp>
      <p:sp>
        <p:nvSpPr>
          <p:cNvPr id="3" name="Content Placeholder 2"/>
          <p:cNvSpPr>
            <a:spLocks noGrp="1"/>
          </p:cNvSpPr>
          <p:nvPr>
            <p:ph idx="1"/>
          </p:nvPr>
        </p:nvSpPr>
        <p:spPr>
          <a:xfrm>
            <a:off x="628650" y="1369219"/>
            <a:ext cx="3962400" cy="3263504"/>
          </a:xfrm>
        </p:spPr>
        <p:txBody>
          <a:bodyPr>
            <a:normAutofit fontScale="77500" lnSpcReduction="20000"/>
          </a:bodyPr>
          <a:lstStyle/>
          <a:p>
            <a:r>
              <a:rPr lang="en-US" dirty="0">
                <a:latin typeface="Arial" panose="020B0604020202020204" pitchFamily="34" charset="0"/>
                <a:cs typeface="Arial" panose="020B0604020202020204" pitchFamily="34" charset="0"/>
              </a:rPr>
              <a:t>IGLD (1985) replaced IGLD (1955) in 1992</a:t>
            </a:r>
          </a:p>
          <a:p>
            <a:r>
              <a:rPr lang="en-US" dirty="0">
                <a:latin typeface="Arial" panose="020B0604020202020204" pitchFamily="34" charset="0"/>
                <a:cs typeface="Arial" panose="020B0604020202020204" pitchFamily="34" charset="0"/>
              </a:rPr>
              <a:t>Same reference zero as NAVD 88 (at Pointe au </a:t>
            </a:r>
            <a:r>
              <a:rPr lang="en-US" dirty="0" err="1">
                <a:latin typeface="Arial" panose="020B0604020202020204" pitchFamily="34" charset="0"/>
                <a:cs typeface="Arial" panose="020B0604020202020204" pitchFamily="34" charset="0"/>
              </a:rPr>
              <a:t>Père</a:t>
            </a:r>
            <a:r>
              <a:rPr lang="en-US" dirty="0">
                <a:latin typeface="Arial" panose="020B0604020202020204" pitchFamily="34" charset="0"/>
                <a:cs typeface="Arial" panose="020B0604020202020204" pitchFamily="34" charset="0"/>
              </a:rPr>
              <a:t>, Québec)</a:t>
            </a:r>
          </a:p>
          <a:p>
            <a:r>
              <a:rPr lang="en-US" dirty="0">
                <a:latin typeface="Arial" panose="020B0604020202020204" pitchFamily="34" charset="0"/>
                <a:cs typeface="Arial" panose="020B0604020202020204" pitchFamily="34" charset="0"/>
              </a:rPr>
              <a:t>Surface determined by leveling</a:t>
            </a:r>
          </a:p>
          <a:p>
            <a:r>
              <a:rPr lang="en-US" dirty="0">
                <a:latin typeface="Arial" panose="020B0604020202020204" pitchFamily="34" charset="0"/>
                <a:cs typeface="Arial" panose="020B0604020202020204" pitchFamily="34" charset="0"/>
              </a:rPr>
              <a:t>Dynamic heights</a:t>
            </a:r>
          </a:p>
          <a:p>
            <a:r>
              <a:rPr lang="en-US" dirty="0">
                <a:latin typeface="Arial" panose="020B0604020202020204" pitchFamily="34" charset="0"/>
                <a:cs typeface="Arial" panose="020B0604020202020204" pitchFamily="34" charset="0"/>
              </a:rPr>
              <a:t>Hydraulic correctors</a:t>
            </a:r>
          </a:p>
        </p:txBody>
      </p:sp>
      <p:pic>
        <p:nvPicPr>
          <p:cNvPr id="4" name="Picture 3" descr="Map of the Great Lakes region with a color ramp across the lakes showing the magnitude of IGLD 85 Hydraulic Correctors."/>
          <p:cNvPicPr/>
          <p:nvPr/>
        </p:nvPicPr>
        <p:blipFill>
          <a:blip r:embed="rId3">
            <a:extLst>
              <a:ext uri="{28A0092B-C50C-407E-A947-70E740481C1C}">
                <a14:useLocalDpi xmlns:a14="http://schemas.microsoft.com/office/drawing/2010/main" val="0"/>
              </a:ext>
            </a:extLst>
          </a:blip>
          <a:srcRect/>
          <a:stretch>
            <a:fillRect/>
          </a:stretch>
        </p:blipFill>
        <p:spPr bwMode="auto">
          <a:xfrm>
            <a:off x="4570334" y="1095819"/>
            <a:ext cx="4573667" cy="3438082"/>
          </a:xfrm>
          <a:prstGeom prst="rect">
            <a:avLst/>
          </a:prstGeom>
          <a:noFill/>
          <a:ln>
            <a:noFill/>
          </a:ln>
        </p:spPr>
      </p:pic>
      <p:sp>
        <p:nvSpPr>
          <p:cNvPr id="5" name="Date Placeholder 4">
            <a:extLst>
              <a:ext uri="{FF2B5EF4-FFF2-40B4-BE49-F238E27FC236}">
                <a16:creationId xmlns:a16="http://schemas.microsoft.com/office/drawing/2014/main" id="{A6959DB6-3110-4F7A-AD94-E657F555C91B}"/>
              </a:ext>
            </a:extLst>
          </p:cNvPr>
          <p:cNvSpPr>
            <a:spLocks noGrp="1"/>
          </p:cNvSpPr>
          <p:nvPr>
            <p:ph type="dt" sz="half" idx="10"/>
          </p:nvPr>
        </p:nvSpPr>
        <p:spPr/>
        <p:txBody>
          <a:bodyPr/>
          <a:lstStyle/>
          <a:p>
            <a:r>
              <a:rPr lang="en-US"/>
              <a:t>02/08/2023</a:t>
            </a:r>
          </a:p>
        </p:txBody>
      </p:sp>
      <p:sp>
        <p:nvSpPr>
          <p:cNvPr id="6" name="Footer Placeholder 5">
            <a:extLst>
              <a:ext uri="{FF2B5EF4-FFF2-40B4-BE49-F238E27FC236}">
                <a16:creationId xmlns:a16="http://schemas.microsoft.com/office/drawing/2014/main" id="{443E1002-27E7-43F2-ADB3-5BA83A3D6BC7}"/>
              </a:ext>
            </a:extLst>
          </p:cNvPr>
          <p:cNvSpPr>
            <a:spLocks noGrp="1"/>
          </p:cNvSpPr>
          <p:nvPr>
            <p:ph type="ftr" sz="quarter" idx="11"/>
          </p:nvPr>
        </p:nvSpPr>
        <p:spPr/>
        <p:txBody>
          <a:bodyPr/>
          <a:lstStyle/>
          <a:p>
            <a:r>
              <a:rPr lang="fr-FR"/>
              <a:t>IPLSA 2023 Convention</a:t>
            </a:r>
            <a:endParaRPr lang="en-US"/>
          </a:p>
        </p:txBody>
      </p:sp>
      <p:sp>
        <p:nvSpPr>
          <p:cNvPr id="7" name="Slide Number Placeholder 6">
            <a:extLst>
              <a:ext uri="{FF2B5EF4-FFF2-40B4-BE49-F238E27FC236}">
                <a16:creationId xmlns:a16="http://schemas.microsoft.com/office/drawing/2014/main" id="{85FAB25E-5729-4788-B4EA-06657A8CDE1D}"/>
              </a:ext>
            </a:extLst>
          </p:cNvPr>
          <p:cNvSpPr>
            <a:spLocks noGrp="1"/>
          </p:cNvSpPr>
          <p:nvPr>
            <p:ph type="sldNum" sz="quarter" idx="12"/>
          </p:nvPr>
        </p:nvSpPr>
        <p:spPr/>
        <p:txBody>
          <a:bodyPr/>
          <a:lstStyle/>
          <a:p>
            <a:fld id="{D3D538F9-49A3-B84F-B36B-A7030CDE5D5B}" type="slidenum">
              <a:rPr lang="en-US" smtClean="0"/>
              <a:t>35</a:t>
            </a:fld>
            <a:endParaRPr lang="en-US"/>
          </a:p>
        </p:txBody>
      </p:sp>
    </p:spTree>
    <p:extLst>
      <p:ext uri="{BB962C8B-B14F-4D97-AF65-F5344CB8AC3E}">
        <p14:creationId xmlns:p14="http://schemas.microsoft.com/office/powerpoint/2010/main" val="1929740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IGLD (1985) Reference Surface</a:t>
            </a:r>
          </a:p>
        </p:txBody>
      </p:sp>
      <p:sp>
        <p:nvSpPr>
          <p:cNvPr id="5" name="Google Shape;1106;p20"/>
          <p:cNvSpPr txBox="1">
            <a:spLocks/>
          </p:cNvSpPr>
          <p:nvPr/>
        </p:nvSpPr>
        <p:spPr>
          <a:xfrm>
            <a:off x="200025" y="1268016"/>
            <a:ext cx="8743950" cy="3704034"/>
          </a:xfrm>
          <a:prstGeom prst="rect">
            <a:avLst/>
          </a:prstGeom>
          <a:noFill/>
          <a:ln>
            <a:noFill/>
          </a:ln>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spcBef>
                <a:spcPts val="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Reference surface is each lake (equipotential surface) to which heights are referenced</a:t>
            </a:r>
            <a:endParaRPr lang="en-US" sz="2400" dirty="0">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IGLD 1955 &amp; 1985 used 1000’s miles of geodetic leveling to indirectly define the reference surface</a:t>
            </a:r>
            <a:endParaRPr lang="en-US" sz="24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Very </a:t>
            </a:r>
            <a:r>
              <a:rPr lang="en-US" sz="1400" dirty="0">
                <a:solidFill>
                  <a:schemeClr val="dk1"/>
                </a:solidFill>
                <a:latin typeface="Arial" panose="020B0604020202020204" pitchFamily="34" charset="0"/>
                <a:ea typeface="Calibri"/>
                <a:cs typeface="Arial" panose="020B0604020202020204" pitchFamily="34" charset="0"/>
                <a:sym typeface="Calibri"/>
              </a:rPr>
              <a:t>time</a:t>
            </a:r>
            <a:r>
              <a:rPr lang="en-US" sz="1400" dirty="0">
                <a:solidFill>
                  <a:srgbClr val="FF0000"/>
                </a:solidFill>
                <a:latin typeface="Arial" panose="020B0604020202020204" pitchFamily="34" charset="0"/>
                <a:ea typeface="Calibri"/>
                <a:cs typeface="Arial" panose="020B0604020202020204" pitchFamily="34" charset="0"/>
                <a:sym typeface="Calibri"/>
              </a:rPr>
              <a:t> </a:t>
            </a:r>
            <a:r>
              <a:rPr lang="en-US" sz="1400" dirty="0">
                <a:solidFill>
                  <a:srgbClr val="000000"/>
                </a:solidFill>
                <a:latin typeface="Arial" panose="020B0604020202020204" pitchFamily="34" charset="0"/>
                <a:ea typeface="Calibri"/>
                <a:cs typeface="Arial" panose="020B0604020202020204" pitchFamily="34" charset="0"/>
                <a:sym typeface="Calibri"/>
              </a:rPr>
              <a:t>consuming &amp; cost prohibitive</a:t>
            </a:r>
            <a:endParaRPr lang="en-US" sz="20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Datum accessible only where leveling exists (benchmarks)</a:t>
            </a:r>
            <a:endParaRPr lang="en-US" sz="2000" dirty="0">
              <a:latin typeface="Arial" panose="020B0604020202020204" pitchFamily="34" charset="0"/>
              <a:cs typeface="Arial" panose="020B0604020202020204" pitchFamily="34" charset="0"/>
            </a:endParaRPr>
          </a:p>
          <a:p>
            <a:pPr marL="557213" lvl="1" indent="-214313">
              <a:spcBef>
                <a:spcPts val="270"/>
              </a:spcBef>
              <a:buClr>
                <a:srgbClr val="000000"/>
              </a:buClr>
              <a:buSzPts val="1800"/>
              <a:buFont typeface="Noto Sans Symbols"/>
              <a:buChar char="▪"/>
            </a:pPr>
            <a:r>
              <a:rPr lang="en-US" sz="1400" dirty="0">
                <a:solidFill>
                  <a:srgbClr val="000000"/>
                </a:solidFill>
                <a:latin typeface="Arial" panose="020B0604020202020204" pitchFamily="34" charset="0"/>
                <a:ea typeface="Calibri"/>
                <a:cs typeface="Arial" panose="020B0604020202020204" pitchFamily="34" charset="0"/>
                <a:sym typeface="Calibri"/>
              </a:rPr>
              <a:t>Susceptible to accumulation of systematic errors</a:t>
            </a:r>
            <a:endParaRPr lang="en-US" sz="2000" dirty="0">
              <a:latin typeface="Arial" panose="020B0604020202020204" pitchFamily="34" charset="0"/>
              <a:cs typeface="Arial" panose="020B0604020202020204" pitchFamily="34" charset="0"/>
            </a:endParaRPr>
          </a:p>
          <a:p>
            <a:pPr marL="257175" indent="-257175">
              <a:spcBef>
                <a:spcPts val="300"/>
              </a:spcBef>
              <a:buClr>
                <a:srgbClr val="000000"/>
              </a:buClr>
              <a:buSzPts val="2000"/>
              <a:buFont typeface="Noto Sans Symbols"/>
              <a:buChar char="▪"/>
            </a:pPr>
            <a:r>
              <a:rPr lang="en-US" sz="1600" dirty="0">
                <a:solidFill>
                  <a:srgbClr val="000000"/>
                </a:solidFill>
                <a:latin typeface="Arial" panose="020B0604020202020204" pitchFamily="34" charset="0"/>
                <a:ea typeface="Calibri"/>
                <a:cs typeface="Arial" panose="020B0604020202020204" pitchFamily="34" charset="0"/>
                <a:sym typeface="Calibri"/>
              </a:rPr>
              <a:t>Extends the reference zero inland</a:t>
            </a:r>
            <a:endParaRPr lang="en-US" sz="2400" dirty="0">
              <a:latin typeface="Arial" panose="020B0604020202020204" pitchFamily="34" charset="0"/>
              <a:cs typeface="Arial" panose="020B0604020202020204" pitchFamily="34" charset="0"/>
            </a:endParaRPr>
          </a:p>
          <a:p>
            <a:pPr marL="257175" indent="-161925">
              <a:spcBef>
                <a:spcPts val="300"/>
              </a:spcBef>
              <a:buClr>
                <a:srgbClr val="3F3F3F"/>
              </a:buClr>
              <a:buSzPts val="2000"/>
              <a:buNone/>
            </a:pPr>
            <a:endParaRPr lang="en-US" sz="1500" dirty="0">
              <a:solidFill>
                <a:srgbClr val="000000"/>
              </a:solidFill>
              <a:latin typeface="Calibri"/>
              <a:ea typeface="Calibri"/>
              <a:cs typeface="Calibri"/>
              <a:sym typeface="Calibri"/>
            </a:endParaRPr>
          </a:p>
          <a:p>
            <a:pPr marL="0" indent="0">
              <a:spcBef>
                <a:spcPts val="0"/>
              </a:spcBef>
              <a:buNone/>
            </a:pPr>
            <a:endParaRPr lang="en-US" sz="2100" dirty="0"/>
          </a:p>
        </p:txBody>
      </p:sp>
      <p:pic>
        <p:nvPicPr>
          <p:cNvPr id="6" name="Google Shape;1107;p20" descr="A graph showing a black curve connecting black dots representing the difference between NAVD 88 and CGVD2013 from Thunder Bay to Pointe-au-Pere."/>
          <p:cNvPicPr preferRelativeResize="0"/>
          <p:nvPr/>
        </p:nvPicPr>
        <p:blipFill rotWithShape="1">
          <a:blip r:embed="rId2">
            <a:alphaModFix/>
          </a:blip>
          <a:srcRect/>
          <a:stretch/>
        </p:blipFill>
        <p:spPr>
          <a:xfrm>
            <a:off x="448106" y="3263309"/>
            <a:ext cx="3581400" cy="1524000"/>
          </a:xfrm>
          <a:prstGeom prst="rect">
            <a:avLst/>
          </a:prstGeom>
          <a:noFill/>
          <a:ln>
            <a:noFill/>
          </a:ln>
        </p:spPr>
      </p:pic>
      <p:pic>
        <p:nvPicPr>
          <p:cNvPr id="7" name="Google Shape;1108;p20" descr="A map of the Great Lakes Basin with connected black lines on top of it that represent the NAVD leveling loops network."/>
          <p:cNvPicPr preferRelativeResize="0"/>
          <p:nvPr/>
        </p:nvPicPr>
        <p:blipFill rotWithShape="1">
          <a:blip r:embed="rId3">
            <a:alphaModFix/>
          </a:blip>
          <a:srcRect/>
          <a:stretch/>
        </p:blipFill>
        <p:spPr>
          <a:xfrm>
            <a:off x="4522662" y="2806995"/>
            <a:ext cx="3018982" cy="1865899"/>
          </a:xfrm>
          <a:prstGeom prst="rect">
            <a:avLst/>
          </a:prstGeom>
          <a:noFill/>
          <a:ln>
            <a:noFill/>
          </a:ln>
        </p:spPr>
      </p:pic>
      <p:pic>
        <p:nvPicPr>
          <p:cNvPr id="8" name="Google Shape;1109;p20" descr="An NGS field surveyor operating a digital leveling rod."/>
          <p:cNvPicPr preferRelativeResize="0"/>
          <p:nvPr/>
        </p:nvPicPr>
        <p:blipFill rotWithShape="1">
          <a:blip r:embed="rId4">
            <a:alphaModFix/>
          </a:blip>
          <a:srcRect/>
          <a:stretch/>
        </p:blipFill>
        <p:spPr>
          <a:xfrm>
            <a:off x="7703289" y="2182254"/>
            <a:ext cx="651673" cy="2490640"/>
          </a:xfrm>
          <a:prstGeom prst="rect">
            <a:avLst/>
          </a:prstGeom>
          <a:noFill/>
          <a:ln w="9525" cap="flat" cmpd="sng">
            <a:solidFill>
              <a:schemeClr val="dk1"/>
            </a:solidFill>
            <a:prstDash val="solid"/>
            <a:round/>
            <a:headEnd type="none" w="sm" len="sm"/>
            <a:tailEnd type="none" w="sm" len="sm"/>
          </a:ln>
        </p:spPr>
      </p:pic>
      <p:sp>
        <p:nvSpPr>
          <p:cNvPr id="10" name="Rectangle 9" descr="White box hiding irrelevant information">
            <a:extLst>
              <a:ext uri="{FF2B5EF4-FFF2-40B4-BE49-F238E27FC236}">
                <a16:creationId xmlns:a16="http://schemas.microsoft.com/office/drawing/2014/main" id="{E06F6ECB-38BE-45D5-A0E7-7961D660089B}"/>
              </a:ext>
            </a:extLst>
          </p:cNvPr>
          <p:cNvSpPr/>
          <p:nvPr/>
        </p:nvSpPr>
        <p:spPr>
          <a:xfrm flipV="1">
            <a:off x="4537165" y="4445616"/>
            <a:ext cx="487488" cy="219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BF3E9996-5D22-4FD8-B548-8AA867AF2976}"/>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B789347E-7749-47E6-AF5F-91EBD1EEBB6E}"/>
              </a:ext>
            </a:extLst>
          </p:cNvPr>
          <p:cNvSpPr>
            <a:spLocks noGrp="1"/>
          </p:cNvSpPr>
          <p:nvPr>
            <p:ph type="ftr" sz="quarter" idx="11"/>
          </p:nvPr>
        </p:nvSpPr>
        <p:spPr/>
        <p:txBody>
          <a:bodyPr/>
          <a:lstStyle/>
          <a:p>
            <a:r>
              <a:rPr lang="fr-FR"/>
              <a:t>IPLSA 2023 Convention</a:t>
            </a:r>
            <a:endParaRPr lang="en-US"/>
          </a:p>
        </p:txBody>
      </p:sp>
      <p:sp>
        <p:nvSpPr>
          <p:cNvPr id="9" name="Slide Number Placeholder 8">
            <a:extLst>
              <a:ext uri="{FF2B5EF4-FFF2-40B4-BE49-F238E27FC236}">
                <a16:creationId xmlns:a16="http://schemas.microsoft.com/office/drawing/2014/main" id="{2902357A-F504-4BC0-841D-FE9CCBC8449A}"/>
              </a:ext>
            </a:extLst>
          </p:cNvPr>
          <p:cNvSpPr>
            <a:spLocks noGrp="1"/>
          </p:cNvSpPr>
          <p:nvPr>
            <p:ph type="sldNum" sz="quarter" idx="12"/>
          </p:nvPr>
        </p:nvSpPr>
        <p:spPr/>
        <p:txBody>
          <a:bodyPr/>
          <a:lstStyle/>
          <a:p>
            <a:fld id="{D3D538F9-49A3-B84F-B36B-A7030CDE5D5B}" type="slidenum">
              <a:rPr lang="en-US" smtClean="0"/>
              <a:t>36</a:t>
            </a:fld>
            <a:endParaRPr lang="en-US"/>
          </a:p>
        </p:txBody>
      </p:sp>
    </p:spTree>
    <p:extLst>
      <p:ext uri="{BB962C8B-B14F-4D97-AF65-F5344CB8AC3E}">
        <p14:creationId xmlns:p14="http://schemas.microsoft.com/office/powerpoint/2010/main" val="3462557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4505-76CD-47D3-97BA-1D96A53104C8}"/>
              </a:ext>
            </a:extLst>
          </p:cNvPr>
          <p:cNvSpPr>
            <a:spLocks noGrp="1"/>
          </p:cNvSpPr>
          <p:nvPr>
            <p:ph type="title"/>
          </p:nvPr>
        </p:nvSpPr>
        <p:spPr>
          <a:xfrm>
            <a:off x="457201" y="204787"/>
            <a:ext cx="8558011" cy="871538"/>
          </a:xfrm>
        </p:spPr>
        <p:txBody>
          <a:bodyPr>
            <a:normAutofit/>
          </a:bodyPr>
          <a:lstStyle/>
          <a:p>
            <a:r>
              <a:rPr lang="en-US" sz="2400" dirty="0">
                <a:latin typeface="+mn-lt"/>
              </a:rPr>
              <a:t>Why a new IGLD?: Glacial Isostatic Adjustment – (GIA)</a:t>
            </a:r>
          </a:p>
        </p:txBody>
      </p:sp>
      <p:sp>
        <p:nvSpPr>
          <p:cNvPr id="4" name="Text Placeholder 3">
            <a:extLst>
              <a:ext uri="{FF2B5EF4-FFF2-40B4-BE49-F238E27FC236}">
                <a16:creationId xmlns:a16="http://schemas.microsoft.com/office/drawing/2014/main" id="{6650B227-8DD7-46F7-B3AD-7BF8111AA4B7}"/>
              </a:ext>
            </a:extLst>
          </p:cNvPr>
          <p:cNvSpPr>
            <a:spLocks noGrp="1"/>
          </p:cNvSpPr>
          <p:nvPr>
            <p:ph type="body" sz="half" idx="2"/>
          </p:nvPr>
        </p:nvSpPr>
        <p:spPr>
          <a:xfrm>
            <a:off x="457201" y="1076326"/>
            <a:ext cx="7119256" cy="3815831"/>
          </a:xfrm>
        </p:spPr>
        <p:txBody>
          <a:bodyPr>
            <a:normAutofit/>
          </a:bodyPr>
          <a:lstStyle/>
          <a:p>
            <a:r>
              <a:rPr lang="en-US" sz="1800" i="1" dirty="0">
                <a:latin typeface="Arial" panose="020B0604020202020204" pitchFamily="34" charset="0"/>
                <a:cs typeface="Arial" panose="020B0604020202020204" pitchFamily="34" charset="0"/>
              </a:rPr>
              <a:t>Process of Glacial Isostatic Adjustment (left) and the resulting tilting of the entire Great Lakes region (right) as determined by high accuracy GPS measurements in units of mm/year. M. </a:t>
            </a:r>
            <a:r>
              <a:rPr lang="en-US" sz="1800" i="1" dirty="0" err="1">
                <a:latin typeface="Arial" panose="020B0604020202020204" pitchFamily="34" charset="0"/>
                <a:cs typeface="Arial" panose="020B0604020202020204" pitchFamily="34" charset="0"/>
              </a:rPr>
              <a:t>Craymer</a:t>
            </a:r>
            <a:r>
              <a:rPr lang="en-US" sz="1800" i="1" dirty="0">
                <a:latin typeface="Arial" panose="020B0604020202020204" pitchFamily="34" charset="0"/>
                <a:cs typeface="Arial" panose="020B0604020202020204" pitchFamily="34" charset="0"/>
              </a:rPr>
              <a:t> and C. </a:t>
            </a:r>
            <a:r>
              <a:rPr lang="en-US" sz="1800" i="1" dirty="0" err="1">
                <a:latin typeface="Arial" panose="020B0604020202020204" pitchFamily="34" charset="0"/>
                <a:cs typeface="Arial" panose="020B0604020202020204" pitchFamily="34" charset="0"/>
              </a:rPr>
              <a:t>Wisotzkey</a:t>
            </a:r>
            <a:r>
              <a:rPr lang="en-US" sz="1800" i="1" dirty="0">
                <a:latin typeface="Arial" panose="020B0604020202020204" pitchFamily="34" charset="0"/>
                <a:cs typeface="Arial" panose="020B0604020202020204" pitchFamily="34" charset="0"/>
              </a:rPr>
              <a:t>, 2021. </a:t>
            </a:r>
          </a:p>
          <a:p>
            <a:endParaRPr lang="en-US" i="1" dirty="0">
              <a:latin typeface="Arial" panose="020B0604020202020204" pitchFamily="34" charset="0"/>
              <a:cs typeface="Arial" panose="020B0604020202020204" pitchFamily="34" charset="0"/>
            </a:endParaRPr>
          </a:p>
          <a:p>
            <a:r>
              <a:rPr lang="en-US" sz="1800" b="1" dirty="0">
                <a:latin typeface="Arial" panose="020B0604020202020204" pitchFamily="34" charset="0"/>
                <a:cs typeface="Arial" panose="020B0604020202020204" pitchFamily="34" charset="0"/>
              </a:rPr>
              <a:t>Entire basin is:</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Uplifting in north</a:t>
            </a:r>
            <a:endParaRPr lang="en-US" sz="2400" dirty="0"/>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Subsiding in south</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Overall tilting ~7 mm/year  </a:t>
            </a:r>
          </a:p>
          <a:p>
            <a:r>
              <a:rPr lang="en-US" sz="1800" dirty="0">
                <a:solidFill>
                  <a:srgbClr val="3F3F3F"/>
                </a:solidFill>
                <a:latin typeface="Arial"/>
                <a:ea typeface="Arial"/>
                <a:cs typeface="Arial"/>
                <a:sym typeface="Arial"/>
              </a:rPr>
              <a:t>	(21cm or 0.7’ over 30 year)</a:t>
            </a:r>
          </a:p>
          <a:p>
            <a:pPr marL="171450" indent="-171450">
              <a:buFont typeface="Arial" panose="020B0604020202020204" pitchFamily="34" charset="0"/>
              <a:buChar char="•"/>
            </a:pPr>
            <a:r>
              <a:rPr lang="en-US" sz="1800" dirty="0">
                <a:solidFill>
                  <a:srgbClr val="3F3F3F"/>
                </a:solidFill>
                <a:latin typeface="Arial"/>
                <a:ea typeface="Arial"/>
                <a:cs typeface="Arial"/>
                <a:sym typeface="Arial"/>
              </a:rPr>
              <a:t>Need to update IGLD </a:t>
            </a:r>
          </a:p>
          <a:p>
            <a:r>
              <a:rPr lang="en-US" sz="1800" dirty="0">
                <a:solidFill>
                  <a:srgbClr val="3F3F3F"/>
                </a:solidFill>
                <a:latin typeface="Arial"/>
                <a:ea typeface="Arial"/>
                <a:cs typeface="Arial"/>
                <a:sym typeface="Arial"/>
              </a:rPr>
              <a:t>	every 25-30 years</a:t>
            </a:r>
            <a:endParaRPr lang="en-US" sz="1800" dirty="0">
              <a:solidFill>
                <a:srgbClr val="FF0000"/>
              </a:solidFill>
              <a:latin typeface="Arial"/>
              <a:ea typeface="Arial"/>
              <a:cs typeface="Arial"/>
              <a:sym typeface="Arial"/>
            </a:endParaRPr>
          </a:p>
          <a:p>
            <a:endParaRPr lang="en-US" sz="1100" dirty="0">
              <a:latin typeface="Arial" panose="020B0604020202020204" pitchFamily="34" charset="0"/>
              <a:cs typeface="Arial" panose="020B0604020202020204" pitchFamily="34" charset="0"/>
            </a:endParaRPr>
          </a:p>
          <a:p>
            <a:endParaRPr lang="en-US" dirty="0"/>
          </a:p>
        </p:txBody>
      </p:sp>
      <p:pic>
        <p:nvPicPr>
          <p:cNvPr id="5" name="Google Shape;1059;p14" descr="Image showing the effects of glacial isostatic adjustment">
            <a:extLst>
              <a:ext uri="{FF2B5EF4-FFF2-40B4-BE49-F238E27FC236}">
                <a16:creationId xmlns:a16="http://schemas.microsoft.com/office/drawing/2014/main" id="{186106B5-2D35-475F-878D-42EC9FF2AD14}"/>
              </a:ext>
            </a:extLst>
          </p:cNvPr>
          <p:cNvPicPr preferRelativeResize="0">
            <a:picLocks noGrp="1"/>
          </p:cNvPicPr>
          <p:nvPr>
            <p:ph idx="1"/>
          </p:nvPr>
        </p:nvPicPr>
        <p:blipFill rotWithShape="1">
          <a:blip r:embed="rId2">
            <a:alphaModFix/>
          </a:blip>
          <a:srcRect/>
          <a:stretch/>
        </p:blipFill>
        <p:spPr>
          <a:xfrm>
            <a:off x="3751336" y="2361863"/>
            <a:ext cx="2285283" cy="2530294"/>
          </a:xfrm>
          <a:prstGeom prst="rect">
            <a:avLst/>
          </a:prstGeom>
          <a:noFill/>
          <a:ln>
            <a:noFill/>
          </a:ln>
        </p:spPr>
      </p:pic>
      <p:pic>
        <p:nvPicPr>
          <p:cNvPr id="6" name="Picture 5" descr="Map of the Great Lakes region showing a color ramp from blue to red across the basin.">
            <a:extLst>
              <a:ext uri="{FF2B5EF4-FFF2-40B4-BE49-F238E27FC236}">
                <a16:creationId xmlns:a16="http://schemas.microsoft.com/office/drawing/2014/main" id="{A090495E-CB73-427E-A90B-EB1AE4786924}"/>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137702" y="2835474"/>
            <a:ext cx="2877510" cy="2056683"/>
          </a:xfrm>
          <a:prstGeom prst="rect">
            <a:avLst/>
          </a:prstGeom>
          <a:ln w="6350">
            <a:solidFill>
              <a:sysClr val="windowText" lastClr="000000"/>
            </a:solidFill>
          </a:ln>
        </p:spPr>
      </p:pic>
      <p:sp>
        <p:nvSpPr>
          <p:cNvPr id="3" name="Date Placeholder 2">
            <a:extLst>
              <a:ext uri="{FF2B5EF4-FFF2-40B4-BE49-F238E27FC236}">
                <a16:creationId xmlns:a16="http://schemas.microsoft.com/office/drawing/2014/main" id="{6A81A631-9985-4BE3-889A-101E8DB509C5}"/>
              </a:ext>
            </a:extLst>
          </p:cNvPr>
          <p:cNvSpPr>
            <a:spLocks noGrp="1"/>
          </p:cNvSpPr>
          <p:nvPr>
            <p:ph type="dt" sz="half" idx="10"/>
          </p:nvPr>
        </p:nvSpPr>
        <p:spPr/>
        <p:txBody>
          <a:bodyPr/>
          <a:lstStyle/>
          <a:p>
            <a:r>
              <a:rPr lang="en-US"/>
              <a:t>02/08/2023</a:t>
            </a:r>
          </a:p>
        </p:txBody>
      </p:sp>
      <p:sp>
        <p:nvSpPr>
          <p:cNvPr id="7" name="Footer Placeholder 6">
            <a:extLst>
              <a:ext uri="{FF2B5EF4-FFF2-40B4-BE49-F238E27FC236}">
                <a16:creationId xmlns:a16="http://schemas.microsoft.com/office/drawing/2014/main" id="{6141C05A-F212-42EF-A195-6C8F08A66BFF}"/>
              </a:ext>
            </a:extLst>
          </p:cNvPr>
          <p:cNvSpPr>
            <a:spLocks noGrp="1"/>
          </p:cNvSpPr>
          <p:nvPr>
            <p:ph type="ftr" sz="quarter" idx="11"/>
          </p:nvPr>
        </p:nvSpPr>
        <p:spPr/>
        <p:txBody>
          <a:bodyPr/>
          <a:lstStyle/>
          <a:p>
            <a:r>
              <a:rPr lang="fr-FR"/>
              <a:t>IPLSA 2023 Convention</a:t>
            </a:r>
            <a:endParaRPr lang="en-US"/>
          </a:p>
        </p:txBody>
      </p:sp>
      <p:sp>
        <p:nvSpPr>
          <p:cNvPr id="8" name="Slide Number Placeholder 7">
            <a:extLst>
              <a:ext uri="{FF2B5EF4-FFF2-40B4-BE49-F238E27FC236}">
                <a16:creationId xmlns:a16="http://schemas.microsoft.com/office/drawing/2014/main" id="{24EE5128-73F0-49FF-A07D-0D9C9FC7F0C2}"/>
              </a:ext>
            </a:extLst>
          </p:cNvPr>
          <p:cNvSpPr>
            <a:spLocks noGrp="1"/>
          </p:cNvSpPr>
          <p:nvPr>
            <p:ph type="sldNum" sz="quarter" idx="12"/>
          </p:nvPr>
        </p:nvSpPr>
        <p:spPr/>
        <p:txBody>
          <a:bodyPr/>
          <a:lstStyle/>
          <a:p>
            <a:fld id="{D3D538F9-49A3-B84F-B36B-A7030CDE5D5B}" type="slidenum">
              <a:rPr lang="en-US" smtClean="0"/>
              <a:t>37</a:t>
            </a:fld>
            <a:endParaRPr lang="en-US"/>
          </a:p>
        </p:txBody>
      </p:sp>
    </p:spTree>
    <p:extLst>
      <p:ext uri="{BB962C8B-B14F-4D97-AF65-F5344CB8AC3E}">
        <p14:creationId xmlns:p14="http://schemas.microsoft.com/office/powerpoint/2010/main" val="943304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Definition of IGLD (2020)</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063229"/>
                <a:ext cx="8229600" cy="3704034"/>
              </a:xfrm>
            </p:spPr>
            <p:txBody>
              <a:bodyPr>
                <a:normAutofit fontScale="92500" lnSpcReduction="10000"/>
              </a:bodyPr>
              <a:lstStyle/>
              <a:p>
                <a:r>
                  <a:rPr lang="en-US" sz="2000" dirty="0">
                    <a:latin typeface="Arial" panose="020B0604020202020204" pitchFamily="34" charset="0"/>
                    <a:cs typeface="Arial" panose="020B0604020202020204" pitchFamily="34" charset="0"/>
                  </a:rPr>
                  <a:t>Reference Zero</a:t>
                </a:r>
              </a:p>
              <a:p>
                <a:pPr lvl="1"/>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𝑊</m:t>
                        </m:r>
                      </m:e>
                      <m:sub>
                        <m:r>
                          <a:rPr lang="en-US" sz="1600" i="1">
                            <a:latin typeface="Cambria Math" panose="02040503050406030204" pitchFamily="18" charset="0"/>
                          </a:rPr>
                          <m:t>0</m:t>
                        </m:r>
                      </m:sub>
                    </m:sSub>
                  </m:oMath>
                </a14:m>
                <a:r>
                  <a:rPr lang="en-US" sz="1600" dirty="0">
                    <a:latin typeface="Arial" panose="020B0604020202020204" pitchFamily="34" charset="0"/>
                    <a:cs typeface="Arial" panose="020B0604020202020204" pitchFamily="34" charset="0"/>
                  </a:rPr>
                  <a:t> = 62,636,856.00 m</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/s</a:t>
                </a:r>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that the U.S. and Canada have adopted for the new geoid-based North American-Pacific Geopotential Datum of 2022 (NAPGD2022) &amp; Canada has already adopted for the Canadian Geodetic Vertical Datum of 2013 (CGVD2013)</a:t>
                </a:r>
              </a:p>
              <a:p>
                <a:r>
                  <a:rPr lang="en-US" sz="2000" dirty="0">
                    <a:latin typeface="Arial" panose="020B0604020202020204" pitchFamily="34" charset="0"/>
                    <a:cs typeface="Arial" panose="020B0604020202020204" pitchFamily="34" charset="0"/>
                  </a:rPr>
                  <a:t>Realization of the Reference Surface</a:t>
                </a:r>
              </a:p>
              <a:p>
                <a:pPr lvl="1"/>
                <a:r>
                  <a:rPr lang="en-US" sz="1600" dirty="0">
                    <a:latin typeface="Arial" panose="020B0604020202020204" pitchFamily="34" charset="0"/>
                    <a:cs typeface="Arial" panose="020B0604020202020204" pitchFamily="34" charset="0"/>
                  </a:rPr>
                  <a:t>NAPGD2022 geoid model representing the reference zero everywhere over the Great Lakes – St. Lawrence River system, not only where leveling and bench marks exist</a:t>
                </a:r>
              </a:p>
              <a:p>
                <a:r>
                  <a:rPr lang="en-US" sz="2000" dirty="0">
                    <a:latin typeface="Arial" panose="020B0604020202020204" pitchFamily="34" charset="0"/>
                    <a:cs typeface="Arial" panose="020B0604020202020204" pitchFamily="34" charset="0"/>
                  </a:rPr>
                  <a:t>Reference Epoch</a:t>
                </a:r>
              </a:p>
              <a:p>
                <a:pPr lvl="1"/>
                <a:r>
                  <a:rPr lang="en-US" sz="1600" dirty="0">
                    <a:latin typeface="Arial" panose="020B0604020202020204" pitchFamily="34" charset="0"/>
                    <a:cs typeface="Arial" panose="020B0604020202020204" pitchFamily="34" charset="0"/>
                  </a:rPr>
                  <a:t>2020.0, the central epoch of the 7-year water level observation period of 2017–2023</a:t>
                </a:r>
              </a:p>
              <a:p>
                <a:r>
                  <a:rPr lang="en-US" sz="2000" dirty="0">
                    <a:latin typeface="Arial" panose="020B0604020202020204" pitchFamily="34" charset="0"/>
                    <a:cs typeface="Arial" panose="020B0604020202020204" pitchFamily="34" charset="0"/>
                  </a:rPr>
                  <a:t>Dynamic Height</a:t>
                </a:r>
              </a:p>
              <a:p>
                <a:pPr lvl="1"/>
                <a:r>
                  <a:rPr lang="en-US" sz="1600" dirty="0">
                    <a:latin typeface="Arial" panose="020B0604020202020204" pitchFamily="34" charset="0"/>
                    <a:cs typeface="Arial" panose="020B0604020202020204" pitchFamily="34" charset="0"/>
                  </a:rPr>
                  <a:t>IGLD (2020) will use dynamic heights derived from GNSS occupations</a:t>
                </a:r>
              </a:p>
              <a:p>
                <a:pPr lvl="1"/>
                <a:r>
                  <a:rPr lang="en-US" sz="1600" dirty="0">
                    <a:latin typeface="Arial" panose="020B0604020202020204" pitchFamily="34" charset="0"/>
                    <a:cs typeface="Arial" panose="020B0604020202020204" pitchFamily="34" charset="0"/>
                  </a:rPr>
                  <a:t>The dynamic height represents the difference in potential above the reference surface and is the same at all points on a level surface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063229"/>
                <a:ext cx="8229600" cy="3704034"/>
              </a:xfrm>
              <a:blipFill>
                <a:blip r:embed="rId3"/>
                <a:stretch>
                  <a:fillRect l="-519" t="-164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936ECB96-7357-47E1-A254-7BBE1A91BFCD}"/>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75D286A7-E1F3-4724-BEDB-F3CAE3C48CC2}"/>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9052CBB6-8076-4357-BC24-69737B3844FA}"/>
              </a:ext>
            </a:extLst>
          </p:cNvPr>
          <p:cNvSpPr>
            <a:spLocks noGrp="1"/>
          </p:cNvSpPr>
          <p:nvPr>
            <p:ph type="sldNum" sz="quarter" idx="12"/>
          </p:nvPr>
        </p:nvSpPr>
        <p:spPr/>
        <p:txBody>
          <a:bodyPr/>
          <a:lstStyle/>
          <a:p>
            <a:fld id="{D3D538F9-49A3-B84F-B36B-A7030CDE5D5B}" type="slidenum">
              <a:rPr lang="en-US" smtClean="0"/>
              <a:t>38</a:t>
            </a:fld>
            <a:endParaRPr lang="en-US"/>
          </a:p>
        </p:txBody>
      </p:sp>
    </p:spTree>
    <p:extLst>
      <p:ext uri="{BB962C8B-B14F-4D97-AF65-F5344CB8AC3E}">
        <p14:creationId xmlns:p14="http://schemas.microsoft.com/office/powerpoint/2010/main" val="2095736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Status of IGLD Update</a:t>
            </a:r>
          </a:p>
        </p:txBody>
      </p:sp>
      <p:sp>
        <p:nvSpPr>
          <p:cNvPr id="3" name="Content Placeholder 2"/>
          <p:cNvSpPr>
            <a:spLocks noGrp="1"/>
          </p:cNvSpPr>
          <p:nvPr>
            <p:ph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GNSS field campaign took place in 2022 – data processing continues</a:t>
            </a:r>
          </a:p>
          <a:p>
            <a:r>
              <a:rPr lang="en-US" dirty="0">
                <a:latin typeface="Arial" panose="020B0604020202020204" pitchFamily="34" charset="0"/>
                <a:cs typeface="Arial" panose="020B0604020202020204" pitchFamily="34" charset="0"/>
              </a:rPr>
              <a:t>Seasonal gauging continues</a:t>
            </a:r>
          </a:p>
          <a:p>
            <a:r>
              <a:rPr lang="en-US" dirty="0">
                <a:latin typeface="Arial" panose="020B0604020202020204" pitchFamily="34" charset="0"/>
                <a:cs typeface="Arial" panose="020B0604020202020204" pitchFamily="34" charset="0"/>
              </a:rPr>
              <a:t>Hydraulic corrector working group is investigating the need for HCs in IGLD (2020)</a:t>
            </a:r>
          </a:p>
          <a:p>
            <a:r>
              <a:rPr lang="en-US" dirty="0">
                <a:latin typeface="Arial" panose="020B0604020202020204" pitchFamily="34" charset="0"/>
                <a:cs typeface="Arial" panose="020B0604020202020204" pitchFamily="34" charset="0"/>
              </a:rPr>
              <a:t>IGLD (2020) is planned for release about one year after the release of the NAPGD2022 vertical datum (around 2026)</a:t>
            </a:r>
          </a:p>
        </p:txBody>
      </p:sp>
      <p:sp>
        <p:nvSpPr>
          <p:cNvPr id="4" name="Date Placeholder 3">
            <a:extLst>
              <a:ext uri="{FF2B5EF4-FFF2-40B4-BE49-F238E27FC236}">
                <a16:creationId xmlns:a16="http://schemas.microsoft.com/office/drawing/2014/main" id="{3C362847-AE31-46EF-A2D2-758D1ED4909F}"/>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8C309D8A-18D5-46A4-96C1-AA4EE85A91E1}"/>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AED71876-29DC-4262-87B0-B16FC82261DD}"/>
              </a:ext>
            </a:extLst>
          </p:cNvPr>
          <p:cNvSpPr>
            <a:spLocks noGrp="1"/>
          </p:cNvSpPr>
          <p:nvPr>
            <p:ph type="sldNum" sz="quarter" idx="12"/>
          </p:nvPr>
        </p:nvSpPr>
        <p:spPr/>
        <p:txBody>
          <a:bodyPr/>
          <a:lstStyle/>
          <a:p>
            <a:fld id="{D3D538F9-49A3-B84F-B36B-A7030CDE5D5B}" type="slidenum">
              <a:rPr lang="en-US" smtClean="0"/>
              <a:t>39</a:t>
            </a:fld>
            <a:endParaRPr lang="en-US"/>
          </a:p>
        </p:txBody>
      </p:sp>
    </p:spTree>
    <p:extLst>
      <p:ext uri="{BB962C8B-B14F-4D97-AF65-F5344CB8AC3E}">
        <p14:creationId xmlns:p14="http://schemas.microsoft.com/office/powerpoint/2010/main" val="880648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B797A-1243-2F84-EF47-D464C1477F5C}"/>
              </a:ext>
            </a:extLst>
          </p:cNvPr>
          <p:cNvSpPr>
            <a:spLocks noGrp="1"/>
          </p:cNvSpPr>
          <p:nvPr>
            <p:ph type="title"/>
          </p:nvPr>
        </p:nvSpPr>
        <p:spPr/>
        <p:txBody>
          <a:bodyPr>
            <a:noAutofit/>
          </a:bodyPr>
          <a:lstStyle/>
          <a:p>
            <a:r>
              <a:rPr lang="en-US" sz="3600" b="1" dirty="0">
                <a:latin typeface="+mn-lt"/>
                <a:cs typeface="Arial" panose="020B0604020202020204" pitchFamily="34" charset="0"/>
              </a:rPr>
              <a:t>Deprecation of the US Survey Foot</a:t>
            </a:r>
          </a:p>
        </p:txBody>
      </p:sp>
      <p:sp>
        <p:nvSpPr>
          <p:cNvPr id="4" name="Content Placeholder 3">
            <a:extLst>
              <a:ext uri="{FF2B5EF4-FFF2-40B4-BE49-F238E27FC236}">
                <a16:creationId xmlns:a16="http://schemas.microsoft.com/office/drawing/2014/main" id="{2BBDC2EC-B85F-0104-DDC8-FEABF19ECF60}"/>
              </a:ext>
            </a:extLst>
          </p:cNvPr>
          <p:cNvSpPr>
            <a:spLocks noGrp="1"/>
          </p:cNvSpPr>
          <p:nvPr>
            <p:ph idx="1"/>
          </p:nvPr>
        </p:nvSpPr>
        <p:spPr/>
        <p:txBody>
          <a:bodyPr>
            <a:normAutofit fontScale="92500" lnSpcReduction="10000"/>
          </a:bodyPr>
          <a:lstStyle/>
          <a:p>
            <a:r>
              <a:rPr lang="en-US" sz="2800" dirty="0">
                <a:latin typeface="Arial" panose="020B0604020202020204" pitchFamily="34" charset="0"/>
                <a:cs typeface="Arial" panose="020B0604020202020204" pitchFamily="34" charset="0"/>
              </a:rPr>
              <a:t>U.S. survey foot was deprecated on December 31, 2022</a:t>
            </a:r>
          </a:p>
          <a:p>
            <a:r>
              <a:rPr lang="en-US" sz="2800" dirty="0">
                <a:latin typeface="Arial" panose="020B0604020202020204" pitchFamily="34" charset="0"/>
                <a:cs typeface="Arial" panose="020B0604020202020204" pitchFamily="34" charset="0"/>
              </a:rPr>
              <a:t>But use can continue for SPCS 83 (and SPCS 27)</a:t>
            </a:r>
          </a:p>
          <a:p>
            <a:pPr lvl="1"/>
            <a:r>
              <a:rPr lang="en-US" sz="2400" dirty="0">
                <a:latin typeface="Arial" panose="020B0604020202020204" pitchFamily="34" charset="0"/>
                <a:cs typeface="Arial" panose="020B0604020202020204" pitchFamily="34" charset="0"/>
              </a:rPr>
              <a:t>The 40 states that “officially” use U.S. foot for SPCS 83</a:t>
            </a:r>
          </a:p>
          <a:p>
            <a:pPr lvl="1"/>
            <a:r>
              <a:rPr lang="en-US" sz="2400" dirty="0">
                <a:latin typeface="Arial" panose="020B0604020202020204" pitchFamily="34" charset="0"/>
                <a:cs typeface="Arial" panose="020B0604020202020204" pitchFamily="34" charset="0"/>
              </a:rPr>
              <a:t>All SPCS 27 zones</a:t>
            </a:r>
          </a:p>
          <a:p>
            <a:pPr lvl="1"/>
            <a:r>
              <a:rPr lang="en-US" sz="2400" dirty="0">
                <a:latin typeface="Arial" panose="020B0604020202020204" pitchFamily="34" charset="0"/>
                <a:cs typeface="Arial" panose="020B0604020202020204" pitchFamily="34" charset="0"/>
              </a:rPr>
              <a:t>NGS will support such “legacy” use forever</a:t>
            </a:r>
          </a:p>
          <a:p>
            <a:pPr lvl="1"/>
            <a:r>
              <a:rPr lang="en-US" sz="2400" dirty="0">
                <a:latin typeface="Arial" panose="020B0604020202020204" pitchFamily="34" charset="0"/>
                <a:cs typeface="Arial" panose="020B0604020202020204" pitchFamily="34" charset="0"/>
              </a:rPr>
              <a:t>But </a:t>
            </a:r>
            <a:r>
              <a:rPr lang="en-US" sz="2400" b="1" i="1"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supported for </a:t>
            </a:r>
            <a:r>
              <a:rPr lang="en-US" sz="2400" b="1" i="1" dirty="0">
                <a:latin typeface="Arial" panose="020B0604020202020204" pitchFamily="34" charset="0"/>
                <a:cs typeface="Arial" panose="020B0604020202020204" pitchFamily="34" charset="0"/>
              </a:rPr>
              <a:t>ANY</a:t>
            </a:r>
            <a:r>
              <a:rPr lang="en-US" sz="2400" dirty="0">
                <a:latin typeface="Arial" panose="020B0604020202020204" pitchFamily="34" charset="0"/>
                <a:cs typeface="Arial" panose="020B0604020202020204" pitchFamily="34" charset="0"/>
              </a:rPr>
              <a:t> zones in SPCS2022</a:t>
            </a:r>
          </a:p>
          <a:p>
            <a:pPr marL="0" indent="0" algn="ctr" defTabSz="685800">
              <a:buNone/>
              <a:defRPr/>
            </a:pPr>
            <a:r>
              <a:rPr lang="en-US" sz="2800" b="1" dirty="0">
                <a:latin typeface="Arial" panose="020B0604020202020204" pitchFamily="34" charset="0"/>
                <a:cs typeface="Arial" panose="020B0604020202020204" pitchFamily="34" charset="0"/>
              </a:rPr>
              <a:t>NGS will always support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U.S. survey foot for SPCS 83 and 27</a:t>
            </a:r>
          </a:p>
          <a:p>
            <a:endParaRPr lang="en-US" dirty="0"/>
          </a:p>
        </p:txBody>
      </p:sp>
      <p:sp>
        <p:nvSpPr>
          <p:cNvPr id="2" name="Slide Number Placeholder 1">
            <a:extLst>
              <a:ext uri="{FF2B5EF4-FFF2-40B4-BE49-F238E27FC236}">
                <a16:creationId xmlns:a16="http://schemas.microsoft.com/office/drawing/2014/main" id="{CCD69F0E-AB84-4FCB-9599-4D7D949C3789}"/>
              </a:ext>
            </a:extLst>
          </p:cNvPr>
          <p:cNvSpPr>
            <a:spLocks noGrp="1"/>
          </p:cNvSpPr>
          <p:nvPr>
            <p:ph type="sldNum" sz="quarter" idx="12"/>
          </p:nvPr>
        </p:nvSpPr>
        <p:spPr/>
        <p:txBody>
          <a:bodyPr/>
          <a:lstStyle/>
          <a:p>
            <a:fld id="{FCA8DAF9-CFC1-344C-89B7-DCB2EBBDC673}" type="slidenum">
              <a:rPr lang="en-US" smtClean="0"/>
              <a:pPr/>
              <a:t>4</a:t>
            </a:fld>
            <a:endParaRPr lang="en-US" dirty="0"/>
          </a:p>
        </p:txBody>
      </p:sp>
    </p:spTree>
    <p:extLst>
      <p:ext uri="{BB962C8B-B14F-4D97-AF65-F5344CB8AC3E}">
        <p14:creationId xmlns:p14="http://schemas.microsoft.com/office/powerpoint/2010/main" val="3501488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F04DA-38CB-43DD-9503-2C2B214D6111}"/>
              </a:ext>
            </a:extLst>
          </p:cNvPr>
          <p:cNvSpPr>
            <a:spLocks noGrp="1"/>
          </p:cNvSpPr>
          <p:nvPr>
            <p:ph type="title"/>
          </p:nvPr>
        </p:nvSpPr>
        <p:spPr/>
        <p:txBody>
          <a:bodyPr>
            <a:normAutofit/>
          </a:bodyPr>
          <a:lstStyle/>
          <a:p>
            <a:r>
              <a:rPr lang="en-US" sz="3600" b="1" dirty="0">
                <a:latin typeface="+mn-lt"/>
              </a:rPr>
              <a:t>2022 IGLD GNSS Campaign</a:t>
            </a:r>
          </a:p>
        </p:txBody>
      </p:sp>
      <p:pic>
        <p:nvPicPr>
          <p:cNvPr id="5" name="Content Placeholder 4" descr="Screenshot of a GIS map of the Great Lakes region, with symbols repenting the locations of bench marks at permanent and seasonal water level gauges.">
            <a:extLst>
              <a:ext uri="{FF2B5EF4-FFF2-40B4-BE49-F238E27FC236}">
                <a16:creationId xmlns:a16="http://schemas.microsoft.com/office/drawing/2014/main" id="{6FA15986-98C7-4355-92C4-CCA09FD84BBF}"/>
              </a:ext>
            </a:extLst>
          </p:cNvPr>
          <p:cNvPicPr>
            <a:picLocks noGrp="1" noChangeAspect="1"/>
          </p:cNvPicPr>
          <p:nvPr>
            <p:ph idx="1"/>
          </p:nvPr>
        </p:nvPicPr>
        <p:blipFill>
          <a:blip r:embed="rId2"/>
          <a:stretch>
            <a:fillRect/>
          </a:stretch>
        </p:blipFill>
        <p:spPr>
          <a:xfrm>
            <a:off x="477487" y="1004208"/>
            <a:ext cx="8189026" cy="3753304"/>
          </a:xfrm>
          <a:prstGeom prst="rect">
            <a:avLst/>
          </a:prstGeom>
        </p:spPr>
      </p:pic>
      <p:sp>
        <p:nvSpPr>
          <p:cNvPr id="3" name="Date Placeholder 2">
            <a:extLst>
              <a:ext uri="{FF2B5EF4-FFF2-40B4-BE49-F238E27FC236}">
                <a16:creationId xmlns:a16="http://schemas.microsoft.com/office/drawing/2014/main" id="{D0C3C2DF-2C97-4331-B32B-7C2719833374}"/>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24F956B7-AF5F-41EE-BF7A-AADAFEE8F6C4}"/>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6A51B607-6C04-4B9D-897E-5A501DF1C2AB}"/>
              </a:ext>
            </a:extLst>
          </p:cNvPr>
          <p:cNvSpPr>
            <a:spLocks noGrp="1"/>
          </p:cNvSpPr>
          <p:nvPr>
            <p:ph type="sldNum" sz="quarter" idx="12"/>
          </p:nvPr>
        </p:nvSpPr>
        <p:spPr/>
        <p:txBody>
          <a:bodyPr/>
          <a:lstStyle/>
          <a:p>
            <a:fld id="{D3D538F9-49A3-B84F-B36B-A7030CDE5D5B}" type="slidenum">
              <a:rPr lang="en-US" smtClean="0"/>
              <a:t>40</a:t>
            </a:fld>
            <a:endParaRPr lang="en-US"/>
          </a:p>
        </p:txBody>
      </p:sp>
    </p:spTree>
    <p:extLst>
      <p:ext uri="{BB962C8B-B14F-4D97-AF65-F5344CB8AC3E}">
        <p14:creationId xmlns:p14="http://schemas.microsoft.com/office/powerpoint/2010/main" val="114681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967C-79CD-4B92-AE11-68BF386EC9E3}"/>
              </a:ext>
            </a:extLst>
          </p:cNvPr>
          <p:cNvSpPr>
            <a:spLocks noGrp="1"/>
          </p:cNvSpPr>
          <p:nvPr>
            <p:ph type="title"/>
          </p:nvPr>
        </p:nvSpPr>
        <p:spPr/>
        <p:txBody>
          <a:bodyPr>
            <a:noAutofit/>
          </a:bodyPr>
          <a:lstStyle/>
          <a:p>
            <a:r>
              <a:rPr lang="en-US" sz="2800" b="1" dirty="0">
                <a:latin typeface="Arial" panose="020B0604020202020204" pitchFamily="34" charset="0"/>
                <a:cs typeface="Arial" panose="020B0604020202020204" pitchFamily="34" charset="0"/>
              </a:rPr>
              <a:t>Save the Date! Water Level Datum Workshop</a:t>
            </a:r>
          </a:p>
        </p:txBody>
      </p:sp>
      <p:sp>
        <p:nvSpPr>
          <p:cNvPr id="3" name="Content Placeholder 2">
            <a:extLst>
              <a:ext uri="{FF2B5EF4-FFF2-40B4-BE49-F238E27FC236}">
                <a16:creationId xmlns:a16="http://schemas.microsoft.com/office/drawing/2014/main" id="{58845394-7338-43FE-BECC-1A346691F4B7}"/>
              </a:ext>
            </a:extLst>
          </p:cNvPr>
          <p:cNvSpPr>
            <a:spLocks noGrp="1"/>
          </p:cNvSpPr>
          <p:nvPr>
            <p:ph sz="half" idx="1"/>
          </p:nvPr>
        </p:nvSpPr>
        <p:spPr>
          <a:xfrm>
            <a:off x="0" y="1063229"/>
            <a:ext cx="4715707" cy="3943349"/>
          </a:xfrm>
        </p:spPr>
        <p:txBody>
          <a:bodyPr>
            <a:normAutofit fontScale="55000" lnSpcReduction="20000"/>
          </a:bodyPr>
          <a:lstStyle/>
          <a:p>
            <a:r>
              <a:rPr lang="en-US" dirty="0">
                <a:latin typeface="+mn-lt"/>
              </a:rPr>
              <a:t>NOAA, the Canadian Hydrographic Service (CHS), and the Coordinating Committee on Great Lakes Basic Hydraulic and Hydrologic Data would like to invite you to a virtual workshop on Tidal and Water Level Datums. Participants will have the opportunity to learn more about the datums and impacts on the coastal, navigation and shipping communities and industries.</a:t>
            </a:r>
          </a:p>
          <a:p>
            <a:r>
              <a:rPr lang="en-US" b="1" i="1" u="sng" dirty="0">
                <a:latin typeface="+mn-lt"/>
              </a:rPr>
              <a:t>April 5</a:t>
            </a:r>
            <a:r>
              <a:rPr lang="en-US" i="1" dirty="0">
                <a:latin typeface="+mn-lt"/>
              </a:rPr>
              <a:t>:</a:t>
            </a:r>
            <a:r>
              <a:rPr lang="en-US" b="1" i="1" dirty="0">
                <a:latin typeface="+mn-lt"/>
              </a:rPr>
              <a:t> </a:t>
            </a:r>
            <a:r>
              <a:rPr lang="en-US" i="1" dirty="0">
                <a:latin typeface="+mn-lt"/>
              </a:rPr>
              <a:t>National Tidal Datum Epoch (NTDE)</a:t>
            </a:r>
            <a:endParaRPr lang="en-US" dirty="0">
              <a:latin typeface="+mn-lt"/>
            </a:endParaRPr>
          </a:p>
          <a:p>
            <a:r>
              <a:rPr lang="en-US" b="1" i="1" u="sng" dirty="0">
                <a:latin typeface="+mn-lt"/>
              </a:rPr>
              <a:t>April 6</a:t>
            </a:r>
            <a:r>
              <a:rPr lang="en-US" i="1" dirty="0">
                <a:latin typeface="+mn-lt"/>
              </a:rPr>
              <a:t>: International Great Lakes Datum (IGLD) and the Low Water Datum (LWD)</a:t>
            </a:r>
            <a:endParaRPr lang="en-US" dirty="0">
              <a:latin typeface="+mn-lt"/>
            </a:endParaRPr>
          </a:p>
          <a:p>
            <a:r>
              <a:rPr lang="en-US" dirty="0">
                <a:latin typeface="+mn-lt"/>
              </a:rPr>
              <a:t>The workshop will feature presentations and discussions from NOAA’s Center for Operational Oceanographic Products and Services, the National Geodetic Survey, and the Office of Coast Survey, as well as U.S. Army Corps of Engineers, CHS, Natural Resources Canada, Environment and Climate Change Canada, and others. </a:t>
            </a:r>
          </a:p>
        </p:txBody>
      </p:sp>
      <p:pic>
        <p:nvPicPr>
          <p:cNvPr id="5" name="Content Placeholder 4" descr="Save the date announcement for the tidal and water level datums workshop. An image of a leveling rod next to a water body is below text.">
            <a:extLst>
              <a:ext uri="{FF2B5EF4-FFF2-40B4-BE49-F238E27FC236}">
                <a16:creationId xmlns:a16="http://schemas.microsoft.com/office/drawing/2014/main" id="{FB2C4A05-8B85-4838-BA69-4E94015A4714}"/>
              </a:ext>
            </a:extLst>
          </p:cNvPr>
          <p:cNvPicPr>
            <a:picLocks noGrp="1" noChangeAspect="1"/>
          </p:cNvPicPr>
          <p:nvPr>
            <p:ph sz="half" idx="2"/>
          </p:nvPr>
        </p:nvPicPr>
        <p:blipFill>
          <a:blip r:embed="rId2"/>
          <a:stretch>
            <a:fillRect/>
          </a:stretch>
        </p:blipFill>
        <p:spPr>
          <a:xfrm>
            <a:off x="4715583" y="1223315"/>
            <a:ext cx="2928786" cy="3186761"/>
          </a:xfrm>
          <a:prstGeom prst="rect">
            <a:avLst/>
          </a:prstGeom>
        </p:spPr>
      </p:pic>
      <p:pic>
        <p:nvPicPr>
          <p:cNvPr id="1026" name="Picture 2" descr="Great Lakes Coordinating Committee logo">
            <a:extLst>
              <a:ext uri="{FF2B5EF4-FFF2-40B4-BE49-F238E27FC236}">
                <a16:creationId xmlns:a16="http://schemas.microsoft.com/office/drawing/2014/main" id="{60A7061B-D783-4921-82B8-65549A1B6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0116" y="3344292"/>
            <a:ext cx="1214438" cy="6822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nadian Hydrographic Service logo">
            <a:extLst>
              <a:ext uri="{FF2B5EF4-FFF2-40B4-BE49-F238E27FC236}">
                <a16:creationId xmlns:a16="http://schemas.microsoft.com/office/drawing/2014/main" id="{273DF319-0493-4127-8720-97D98E426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977" y="2266437"/>
            <a:ext cx="732716" cy="94093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AA logo">
            <a:extLst>
              <a:ext uri="{FF2B5EF4-FFF2-40B4-BE49-F238E27FC236}">
                <a16:creationId xmlns:a16="http://schemas.microsoft.com/office/drawing/2014/main" id="{1F6F4FF7-177C-4DE7-85DB-2BA30CB4BF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6200" y="1360976"/>
            <a:ext cx="682269" cy="682269"/>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1B4CBC1E-AF3D-4AAC-BDEF-BD71D7AD5C49}"/>
              </a:ext>
            </a:extLst>
          </p:cNvPr>
          <p:cNvSpPr>
            <a:spLocks noGrp="1"/>
          </p:cNvSpPr>
          <p:nvPr>
            <p:ph type="dt" sz="half" idx="10"/>
          </p:nvPr>
        </p:nvSpPr>
        <p:spPr/>
        <p:txBody>
          <a:bodyPr/>
          <a:lstStyle/>
          <a:p>
            <a:r>
              <a:rPr lang="en-US"/>
              <a:t>02/08/2023</a:t>
            </a:r>
          </a:p>
        </p:txBody>
      </p:sp>
      <p:sp>
        <p:nvSpPr>
          <p:cNvPr id="6" name="Footer Placeholder 5">
            <a:extLst>
              <a:ext uri="{FF2B5EF4-FFF2-40B4-BE49-F238E27FC236}">
                <a16:creationId xmlns:a16="http://schemas.microsoft.com/office/drawing/2014/main" id="{F678B0BD-EEA6-43E0-A425-D5A6D8DEEDB5}"/>
              </a:ext>
            </a:extLst>
          </p:cNvPr>
          <p:cNvSpPr>
            <a:spLocks noGrp="1"/>
          </p:cNvSpPr>
          <p:nvPr>
            <p:ph type="ftr" sz="quarter" idx="11"/>
          </p:nvPr>
        </p:nvSpPr>
        <p:spPr/>
        <p:txBody>
          <a:bodyPr/>
          <a:lstStyle/>
          <a:p>
            <a:r>
              <a:rPr lang="fr-FR"/>
              <a:t>IPLSA 2023 Convention</a:t>
            </a:r>
            <a:endParaRPr lang="en-US"/>
          </a:p>
        </p:txBody>
      </p:sp>
      <p:sp>
        <p:nvSpPr>
          <p:cNvPr id="7" name="Slide Number Placeholder 6">
            <a:extLst>
              <a:ext uri="{FF2B5EF4-FFF2-40B4-BE49-F238E27FC236}">
                <a16:creationId xmlns:a16="http://schemas.microsoft.com/office/drawing/2014/main" id="{0AADC625-E11E-49FA-AA28-CB49C9EDB8F2}"/>
              </a:ext>
            </a:extLst>
          </p:cNvPr>
          <p:cNvSpPr>
            <a:spLocks noGrp="1"/>
          </p:cNvSpPr>
          <p:nvPr>
            <p:ph type="sldNum" sz="quarter" idx="12"/>
          </p:nvPr>
        </p:nvSpPr>
        <p:spPr/>
        <p:txBody>
          <a:bodyPr/>
          <a:lstStyle/>
          <a:p>
            <a:fld id="{D3D538F9-49A3-B84F-B36B-A7030CDE5D5B}" type="slidenum">
              <a:rPr lang="en-US" smtClean="0"/>
              <a:t>41</a:t>
            </a:fld>
            <a:endParaRPr lang="en-US"/>
          </a:p>
        </p:txBody>
      </p:sp>
    </p:spTree>
    <p:extLst>
      <p:ext uri="{BB962C8B-B14F-4D97-AF65-F5344CB8AC3E}">
        <p14:creationId xmlns:p14="http://schemas.microsoft.com/office/powerpoint/2010/main" val="1204641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p:txBody>
          <a:bodyPr>
            <a:noAutofit/>
          </a:bodyPr>
          <a:lstStyle/>
          <a:p>
            <a:r>
              <a:rPr lang="en-US" dirty="0"/>
              <a:t>Updates from NGS Part 2: Updates to Online Tools</a:t>
            </a: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p:txBody>
          <a:bodyPr>
            <a:normAutofit fontScale="77500" lnSpcReduction="20000"/>
          </a:bodyPr>
          <a:lstStyle/>
          <a:p>
            <a:r>
              <a:rPr lang="en-US" dirty="0">
                <a:solidFill>
                  <a:schemeClr val="tx1"/>
                </a:solidFill>
                <a:latin typeface="Times New Roman" panose="02020603050405020304" pitchFamily="18" charset="0"/>
                <a:cs typeface="Times New Roman" panose="02020603050405020304" pitchFamily="18" charset="0"/>
              </a:rPr>
              <a:t>Jacob Heck</a:t>
            </a:r>
          </a:p>
          <a:p>
            <a:r>
              <a:rPr lang="en-US" dirty="0">
                <a:solidFill>
                  <a:schemeClr val="tx1"/>
                </a:solidFill>
                <a:latin typeface="Times New Roman" panose="02020603050405020304" pitchFamily="18" charset="0"/>
                <a:cs typeface="Times New Roman" panose="02020603050405020304" pitchFamily="18" charset="0"/>
              </a:rPr>
              <a:t>NGS Great Lakes Regional Geodetic Advisor</a:t>
            </a:r>
          </a:p>
          <a:p>
            <a:r>
              <a:rPr lang="en-US" dirty="0">
                <a:solidFill>
                  <a:schemeClr val="tx1"/>
                </a:solidFill>
                <a:latin typeface="Times New Roman" panose="02020603050405020304" pitchFamily="18" charset="0"/>
                <a:cs typeface="Times New Roman" panose="02020603050405020304" pitchFamily="18" charset="0"/>
              </a:rPr>
              <a:t>IPLSA 2023 Convention</a:t>
            </a:r>
          </a:p>
          <a:p>
            <a:endParaRPr lang="en-US"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 name="Date Placeholder 1">
            <a:extLst>
              <a:ext uri="{FF2B5EF4-FFF2-40B4-BE49-F238E27FC236}">
                <a16:creationId xmlns:a16="http://schemas.microsoft.com/office/drawing/2014/main" id="{B1AA1F77-AFF9-47DC-98AD-0B1C2544430D}"/>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66BDD9BA-6920-4CA6-8379-FF1CD5F6CDD0}"/>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B2A82AE7-7442-4E9C-AA48-2F1B19DEE429}"/>
              </a:ext>
            </a:extLst>
          </p:cNvPr>
          <p:cNvSpPr>
            <a:spLocks noGrp="1"/>
          </p:cNvSpPr>
          <p:nvPr>
            <p:ph type="sldNum" sz="quarter" idx="12"/>
          </p:nvPr>
        </p:nvSpPr>
        <p:spPr/>
        <p:txBody>
          <a:bodyPr/>
          <a:lstStyle/>
          <a:p>
            <a:fld id="{D3D538F9-49A3-B84F-B36B-A7030CDE5D5B}" type="slidenum">
              <a:rPr lang="en-US" smtClean="0"/>
              <a:t>42</a:t>
            </a:fld>
            <a:endParaRPr lang="en-US"/>
          </a:p>
        </p:txBody>
      </p:sp>
    </p:spTree>
    <p:extLst>
      <p:ext uri="{BB962C8B-B14F-4D97-AF65-F5344CB8AC3E}">
        <p14:creationId xmlns:p14="http://schemas.microsoft.com/office/powerpoint/2010/main" val="3509567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421706" y="2082901"/>
            <a:ext cx="2722294" cy="646331"/>
          </a:xfrm>
          <a:prstGeom prst="rect">
            <a:avLst/>
          </a:prstGeom>
          <a:solidFill>
            <a:schemeClr val="bg1">
              <a:lumMod val="85000"/>
            </a:schemeClr>
          </a:solidFill>
          <a:effectLst>
            <a:softEdge rad="50800"/>
          </a:effectLst>
        </p:spPr>
        <p:txBody>
          <a:bodyPr wrap="square" rtlCol="0">
            <a:spAutoFit/>
          </a:bodyPr>
          <a:lstStyle/>
          <a:p>
            <a:pPr algn="ctr"/>
            <a:r>
              <a:rPr lang="en-US" i="1" dirty="0">
                <a:latin typeface="Times New Roman" panose="02020603050405020304" pitchFamily="18" charset="0"/>
                <a:cs typeface="Times New Roman" panose="02020603050405020304" pitchFamily="18" charset="0"/>
              </a:rPr>
              <a:t>Remember, you won’t see the DEV environment…</a:t>
            </a:r>
          </a:p>
        </p:txBody>
      </p:sp>
      <p:pic>
        <p:nvPicPr>
          <p:cNvPr id="6" name="PROD" descr="Screenshot of OPUS Projects production websit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2" y="32605"/>
            <a:ext cx="4420903" cy="5130221"/>
          </a:xfrm>
          <a:prstGeom prst="rect">
            <a:avLst/>
          </a:prstGeom>
          <a:ln w="28575">
            <a:solidFill>
              <a:schemeClr val="tx1"/>
            </a:solidFill>
          </a:ln>
        </p:spPr>
      </p:pic>
      <p:pic>
        <p:nvPicPr>
          <p:cNvPr id="7" name="BETA" descr="Screenshot of OPUS Projects beta websit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03" y="1000919"/>
            <a:ext cx="4420903" cy="4663440"/>
          </a:xfrm>
          <a:prstGeom prst="rect">
            <a:avLst/>
          </a:prstGeom>
          <a:ln w="28575">
            <a:solidFill>
              <a:schemeClr val="tx1"/>
            </a:solidFill>
          </a:ln>
        </p:spPr>
      </p:pic>
      <p:pic>
        <p:nvPicPr>
          <p:cNvPr id="8" name="DEV" descr="Screenshot of OPUS Projects development website (disappears on clic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9545" y="1990870"/>
            <a:ext cx="4411601" cy="5131304"/>
          </a:xfrm>
          <a:prstGeom prst="rect">
            <a:avLst/>
          </a:prstGeom>
          <a:ln w="28575">
            <a:solidFill>
              <a:schemeClr val="tx1"/>
            </a:solidFill>
          </a:ln>
        </p:spPr>
      </p:pic>
      <p:sp>
        <p:nvSpPr>
          <p:cNvPr id="10" name="TextBox 9"/>
          <p:cNvSpPr txBox="1"/>
          <p:nvPr/>
        </p:nvSpPr>
        <p:spPr>
          <a:xfrm>
            <a:off x="4481225" y="292308"/>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www.ngs.noaa.gov</a:t>
            </a:r>
          </a:p>
        </p:txBody>
      </p:sp>
      <p:sp>
        <p:nvSpPr>
          <p:cNvPr id="11" name="TextBox 10"/>
          <p:cNvSpPr txBox="1"/>
          <p:nvPr/>
        </p:nvSpPr>
        <p:spPr>
          <a:xfrm>
            <a:off x="6421706" y="1045048"/>
            <a:ext cx="2722294"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beta.ngs.noaa.gov</a:t>
            </a:r>
          </a:p>
        </p:txBody>
      </p:sp>
      <p:sp>
        <p:nvSpPr>
          <p:cNvPr id="2" name="Date Placeholder 1">
            <a:extLst>
              <a:ext uri="{FF2B5EF4-FFF2-40B4-BE49-F238E27FC236}">
                <a16:creationId xmlns:a16="http://schemas.microsoft.com/office/drawing/2014/main" id="{6845281A-1F37-47C4-B513-B4607B316280}"/>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0238F59D-94E9-4A43-A543-404DCB7818C5}"/>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0812B2CA-E18D-4EE3-B2D6-734C8B8A476E}"/>
              </a:ext>
            </a:extLst>
          </p:cNvPr>
          <p:cNvSpPr>
            <a:spLocks noGrp="1"/>
          </p:cNvSpPr>
          <p:nvPr>
            <p:ph type="sldNum" sz="quarter" idx="12"/>
          </p:nvPr>
        </p:nvSpPr>
        <p:spPr/>
        <p:txBody>
          <a:bodyPr/>
          <a:lstStyle/>
          <a:p>
            <a:fld id="{D3D538F9-49A3-B84F-B36B-A7030CDE5D5B}" type="slidenum">
              <a:rPr lang="en-US" smtClean="0"/>
              <a:t>43</a:t>
            </a:fld>
            <a:endParaRPr lang="en-US"/>
          </a:p>
        </p:txBody>
      </p:sp>
    </p:spTree>
    <p:extLst>
      <p:ext uri="{BB962C8B-B14F-4D97-AF65-F5344CB8AC3E}">
        <p14:creationId xmlns:p14="http://schemas.microsoft.com/office/powerpoint/2010/main" val="938289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xit" presetSubtype="0" fill="hold" nodeType="afterEffect">
                                  <p:stCondLst>
                                    <p:cond delay="175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32" y="205979"/>
            <a:ext cx="8897352" cy="857250"/>
          </a:xfrm>
        </p:spPr>
        <p:txBody>
          <a:bodyPr>
            <a:noAutofit/>
          </a:bodyPr>
          <a:lstStyle/>
          <a:p>
            <a:r>
              <a:rPr lang="en-US" sz="3600" b="1" dirty="0">
                <a:latin typeface="Arial" panose="020B0604020202020204" pitchFamily="34" charset="0"/>
                <a:cs typeface="Arial" panose="020B0604020202020204" pitchFamily="34" charset="0"/>
              </a:rPr>
              <a:t>NGS Products and Services</a:t>
            </a:r>
          </a:p>
        </p:txBody>
      </p:sp>
      <p:sp>
        <p:nvSpPr>
          <p:cNvPr id="3" name="Content Placeholder 2"/>
          <p:cNvSpPr>
            <a:spLocks noGrp="1"/>
          </p:cNvSpPr>
          <p:nvPr>
            <p:ph idx="1"/>
          </p:nvPr>
        </p:nvSpPr>
        <p:spPr>
          <a:xfrm>
            <a:off x="126332" y="1063230"/>
            <a:ext cx="8897352" cy="3976440"/>
          </a:xfrm>
        </p:spPr>
        <p:txBody>
          <a:bodyPr>
            <a:noAutofit/>
          </a:bodyPr>
          <a:lstStyle/>
          <a:p>
            <a:r>
              <a:rPr lang="en-US" sz="2800" dirty="0">
                <a:latin typeface="Arial" panose="020B0604020202020204" pitchFamily="34" charset="0"/>
                <a:cs typeface="Arial" panose="020B0604020202020204" pitchFamily="34" charset="0"/>
              </a:rPr>
              <a:t>Not just OPUS</a:t>
            </a:r>
          </a:p>
          <a:p>
            <a:r>
              <a:rPr lang="en-US" sz="2800" dirty="0">
                <a:latin typeface="Arial" panose="020B0604020202020204" pitchFamily="34" charset="0"/>
                <a:cs typeface="Arial" panose="020B0604020202020204" pitchFamily="34" charset="0"/>
              </a:rPr>
              <a:t>All exist in three environments:</a:t>
            </a:r>
          </a:p>
          <a:p>
            <a:pPr marL="573088" lvl="1"/>
            <a:r>
              <a:rPr lang="en-US" sz="2400" b="1" dirty="0">
                <a:latin typeface="Arial" panose="020B0604020202020204" pitchFamily="34" charset="0"/>
                <a:cs typeface="Arial" panose="020B0604020202020204" pitchFamily="34" charset="0"/>
              </a:rPr>
              <a:t>Development</a:t>
            </a:r>
            <a:r>
              <a:rPr lang="en-US" sz="2400" dirty="0">
                <a:latin typeface="Arial" panose="020B0604020202020204" pitchFamily="34" charset="0"/>
                <a:cs typeface="Arial" panose="020B0604020202020204" pitchFamily="34" charset="0"/>
              </a:rPr>
              <a:t> (DEV) - internal testing and development</a:t>
            </a:r>
          </a:p>
          <a:p>
            <a:pPr marL="1025525" lvl="2"/>
            <a:r>
              <a:rPr lang="en-US" sz="1800" dirty="0">
                <a:latin typeface="Arial" panose="020B0604020202020204" pitchFamily="34" charset="0"/>
                <a:cs typeface="Arial" panose="020B0604020202020204" pitchFamily="34" charset="0"/>
              </a:rPr>
              <a:t>same as when you hear a company talk about an “Alpha” product</a:t>
            </a:r>
          </a:p>
          <a:p>
            <a:pPr marL="573088" lvl="1"/>
            <a:r>
              <a:rPr lang="en-US" sz="2400" b="1" dirty="0">
                <a:latin typeface="Arial" panose="020B0604020202020204" pitchFamily="34" charset="0"/>
                <a:cs typeface="Arial" panose="020B0604020202020204" pitchFamily="34" charset="0"/>
              </a:rPr>
              <a:t>Beta</a:t>
            </a:r>
            <a:r>
              <a:rPr lang="en-US" sz="2400" dirty="0">
                <a:latin typeface="Arial" panose="020B0604020202020204" pitchFamily="34" charset="0"/>
                <a:cs typeface="Arial" panose="020B0604020202020204" pitchFamily="34" charset="0"/>
              </a:rPr>
              <a:t> - continued internal testing, open for public testing </a:t>
            </a:r>
          </a:p>
          <a:p>
            <a:pPr marL="1025525" lvl="2"/>
            <a:r>
              <a:rPr lang="en-US" sz="1800" dirty="0">
                <a:latin typeface="Arial" panose="020B0604020202020204" pitchFamily="34" charset="0"/>
                <a:cs typeface="Arial" panose="020B0604020202020204" pitchFamily="34" charset="0"/>
              </a:rPr>
              <a:t>key features have already been vetted/tested</a:t>
            </a:r>
          </a:p>
          <a:p>
            <a:pPr marL="573088" lvl="1"/>
            <a:r>
              <a:rPr lang="en-US" sz="2400" b="1" dirty="0">
                <a:latin typeface="Arial" panose="020B0604020202020204" pitchFamily="34" charset="0"/>
                <a:cs typeface="Arial" panose="020B0604020202020204" pitchFamily="34" charset="0"/>
              </a:rPr>
              <a:t>Production</a:t>
            </a:r>
            <a:r>
              <a:rPr lang="en-US" sz="2400" dirty="0">
                <a:latin typeface="Arial" panose="020B0604020202020204" pitchFamily="34" charset="0"/>
                <a:cs typeface="Arial" panose="020B0604020202020204" pitchFamily="34" charset="0"/>
              </a:rPr>
              <a:t> - final product, open to public use</a:t>
            </a:r>
          </a:p>
          <a:p>
            <a:pPr marL="1025525" lvl="2"/>
            <a:r>
              <a:rPr lang="en-US" sz="1800" dirty="0">
                <a:latin typeface="Arial" panose="020B0604020202020204" pitchFamily="34" charset="0"/>
                <a:cs typeface="Arial" panose="020B0604020202020204" pitchFamily="34" charset="0"/>
              </a:rPr>
              <a:t>this is what you see first when navigating our website</a:t>
            </a:r>
            <a:endParaRPr lang="en-US" sz="20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2E649076-1C10-4F6A-84E5-E4BA635AEC6B}"/>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97DC9A45-957E-4872-9299-6AD779E19D16}"/>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B3E1A32E-DD84-4A6F-BFA0-FA5155CBEB0E}"/>
              </a:ext>
            </a:extLst>
          </p:cNvPr>
          <p:cNvSpPr>
            <a:spLocks noGrp="1"/>
          </p:cNvSpPr>
          <p:nvPr>
            <p:ph type="sldNum" sz="quarter" idx="12"/>
          </p:nvPr>
        </p:nvSpPr>
        <p:spPr/>
        <p:txBody>
          <a:bodyPr/>
          <a:lstStyle/>
          <a:p>
            <a:fld id="{D3D538F9-49A3-B84F-B36B-A7030CDE5D5B}" type="slidenum">
              <a:rPr lang="en-US" smtClean="0"/>
              <a:t>44</a:t>
            </a:fld>
            <a:endParaRPr lang="en-US"/>
          </a:p>
        </p:txBody>
      </p:sp>
    </p:spTree>
    <p:extLst>
      <p:ext uri="{BB962C8B-B14F-4D97-AF65-F5344CB8AC3E}">
        <p14:creationId xmlns:p14="http://schemas.microsoft.com/office/powerpoint/2010/main" val="200685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the NCAT tool on the NGS website. There are options to enter coordinates and the input/output datums, as well as a map.">
            <a:extLst>
              <a:ext uri="{FF2B5EF4-FFF2-40B4-BE49-F238E27FC236}">
                <a16:creationId xmlns:a16="http://schemas.microsoft.com/office/drawing/2014/main" id="{D96B43ED-BD29-49C6-B1BA-49FD7C85170B}"/>
              </a:ext>
            </a:extLst>
          </p:cNvPr>
          <p:cNvSpPr>
            <a:spLocks noGrp="1"/>
          </p:cNvSpPr>
          <p:nvPr>
            <p:ph type="title"/>
          </p:nvPr>
        </p:nvSpPr>
        <p:spPr>
          <a:xfrm>
            <a:off x="457200" y="299116"/>
            <a:ext cx="8229600" cy="857250"/>
          </a:xfrm>
        </p:spPr>
        <p:txBody>
          <a:bodyPr>
            <a:normAutofit fontScale="90000"/>
          </a:bodyPr>
          <a:lstStyle/>
          <a:p>
            <a:r>
              <a:rPr lang="en-US" sz="3600" b="1" dirty="0">
                <a:latin typeface="Arial" panose="020B0604020202020204" pitchFamily="34" charset="0"/>
                <a:cs typeface="Arial" panose="020B0604020202020204" pitchFamily="34" charset="0"/>
              </a:rPr>
              <a:t>NGS Coordinate Conversion and Transformation Tool (NCAT)</a:t>
            </a:r>
            <a:endParaRPr lang="en-US"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9B5481B-5748-4FCF-BC1C-DC2E1418D377}"/>
              </a:ext>
            </a:extLst>
          </p:cNvPr>
          <p:cNvSpPr>
            <a:spLocks noGrp="1"/>
          </p:cNvSpPr>
          <p:nvPr>
            <p:ph sz="half" idx="1"/>
          </p:nvPr>
        </p:nvSpPr>
        <p:spPr/>
        <p:txBody>
          <a:bodyPr/>
          <a:lstStyle/>
          <a:p>
            <a:r>
              <a:rPr lang="en-US" dirty="0">
                <a:latin typeface="Arial" panose="020B0604020202020204" pitchFamily="34" charset="0"/>
                <a:cs typeface="Arial" panose="020B0604020202020204" pitchFamily="34" charset="0"/>
              </a:rPr>
              <a:t>Converts between types of coordinates</a:t>
            </a:r>
          </a:p>
          <a:p>
            <a:r>
              <a:rPr lang="en-US" dirty="0">
                <a:latin typeface="Arial" panose="020B0604020202020204" pitchFamily="34" charset="0"/>
                <a:cs typeface="Arial" panose="020B0604020202020204" pitchFamily="34" charset="0"/>
              </a:rPr>
              <a:t>Transforms between datums</a:t>
            </a:r>
          </a:p>
          <a:p>
            <a:r>
              <a:rPr lang="en-US" dirty="0">
                <a:latin typeface="Arial" panose="020B0604020202020204" pitchFamily="34" charset="0"/>
                <a:cs typeface="Arial" panose="020B0604020202020204" pitchFamily="34" charset="0"/>
              </a:rPr>
              <a:t>Works with vertical and horizontal datums in the NSRS</a:t>
            </a:r>
          </a:p>
        </p:txBody>
      </p:sp>
      <p:pic>
        <p:nvPicPr>
          <p:cNvPr id="6" name="Content Placeholder 5" descr="Screenshot of the NGS NCAT web page.">
            <a:extLst>
              <a:ext uri="{FF2B5EF4-FFF2-40B4-BE49-F238E27FC236}">
                <a16:creationId xmlns:a16="http://schemas.microsoft.com/office/drawing/2014/main" id="{8213DCA3-AEED-4E26-9194-8F962E27F78D}"/>
              </a:ext>
            </a:extLst>
          </p:cNvPr>
          <p:cNvPicPr>
            <a:picLocks noGrp="1" noChangeAspect="1"/>
          </p:cNvPicPr>
          <p:nvPr>
            <p:ph sz="half" idx="2"/>
          </p:nvPr>
        </p:nvPicPr>
        <p:blipFill>
          <a:blip r:embed="rId2"/>
          <a:stretch>
            <a:fillRect/>
          </a:stretch>
        </p:blipFill>
        <p:spPr>
          <a:xfrm>
            <a:off x="4752460" y="1200150"/>
            <a:ext cx="3830080" cy="3394075"/>
          </a:xfrm>
          <a:prstGeom prst="rect">
            <a:avLst/>
          </a:prstGeom>
        </p:spPr>
      </p:pic>
      <p:sp>
        <p:nvSpPr>
          <p:cNvPr id="4" name="Date Placeholder 3">
            <a:extLst>
              <a:ext uri="{FF2B5EF4-FFF2-40B4-BE49-F238E27FC236}">
                <a16:creationId xmlns:a16="http://schemas.microsoft.com/office/drawing/2014/main" id="{B93EBA2C-C480-4A53-A5D5-C176A04429DD}"/>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D0E05A23-A5E0-44C5-8314-1D5C225812D1}"/>
              </a:ext>
            </a:extLst>
          </p:cNvPr>
          <p:cNvSpPr>
            <a:spLocks noGrp="1"/>
          </p:cNvSpPr>
          <p:nvPr>
            <p:ph type="ftr" sz="quarter" idx="11"/>
          </p:nvPr>
        </p:nvSpPr>
        <p:spPr/>
        <p:txBody>
          <a:bodyPr/>
          <a:lstStyle/>
          <a:p>
            <a:r>
              <a:rPr lang="fr-FR"/>
              <a:t>IPLSA 2023 Convention</a:t>
            </a:r>
            <a:endParaRPr lang="en-US"/>
          </a:p>
        </p:txBody>
      </p:sp>
      <p:sp>
        <p:nvSpPr>
          <p:cNvPr id="7" name="Slide Number Placeholder 6">
            <a:extLst>
              <a:ext uri="{FF2B5EF4-FFF2-40B4-BE49-F238E27FC236}">
                <a16:creationId xmlns:a16="http://schemas.microsoft.com/office/drawing/2014/main" id="{1590FB54-33BD-43AB-B1E3-484EAD9ACA46}"/>
              </a:ext>
            </a:extLst>
          </p:cNvPr>
          <p:cNvSpPr>
            <a:spLocks noGrp="1"/>
          </p:cNvSpPr>
          <p:nvPr>
            <p:ph type="sldNum" sz="quarter" idx="12"/>
          </p:nvPr>
        </p:nvSpPr>
        <p:spPr/>
        <p:txBody>
          <a:bodyPr/>
          <a:lstStyle/>
          <a:p>
            <a:fld id="{D3D538F9-49A3-B84F-B36B-A7030CDE5D5B}" type="slidenum">
              <a:rPr lang="en-US" smtClean="0"/>
              <a:t>45</a:t>
            </a:fld>
            <a:endParaRPr lang="en-US"/>
          </a:p>
        </p:txBody>
      </p:sp>
    </p:spTree>
    <p:extLst>
      <p:ext uri="{BB962C8B-B14F-4D97-AF65-F5344CB8AC3E}">
        <p14:creationId xmlns:p14="http://schemas.microsoft.com/office/powerpoint/2010/main" val="368163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grpSp>
        <p:nvGrpSpPr>
          <p:cNvPr id="200" name="Google Shape;200;p9" descr="Boxes showing Resurvey (top), Readjust (middle), Transform (bottom)."/>
          <p:cNvGrpSpPr/>
          <p:nvPr/>
        </p:nvGrpSpPr>
        <p:grpSpPr>
          <a:xfrm>
            <a:off x="3232094" y="855251"/>
            <a:ext cx="2679811" cy="3940445"/>
            <a:chOff x="40927" y="0"/>
            <a:chExt cx="1859977" cy="4127094"/>
          </a:xfrm>
        </p:grpSpPr>
        <p:sp>
          <p:nvSpPr>
            <p:cNvPr id="201" name="Google Shape;201;p9"/>
            <p:cNvSpPr/>
            <p:nvPr/>
          </p:nvSpPr>
          <p:spPr>
            <a:xfrm>
              <a:off x="43712" y="0"/>
              <a:ext cx="1857192" cy="1031773"/>
            </a:xfrm>
            <a:prstGeom prst="roundRect">
              <a:avLst>
                <a:gd name="adj" fmla="val 10000"/>
              </a:avLst>
            </a:prstGeom>
            <a:solidFill>
              <a:srgbClr val="00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txBox="1"/>
            <p:nvPr/>
          </p:nvSpPr>
          <p:spPr>
            <a:xfrm>
              <a:off x="73932" y="30220"/>
              <a:ext cx="1796752" cy="971333"/>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US" sz="2400" b="0" i="0" u="none" strike="noStrike" cap="none">
                  <a:solidFill>
                    <a:schemeClr val="lt1"/>
                  </a:solidFill>
                  <a:latin typeface="Arial"/>
                  <a:ea typeface="Arial"/>
                  <a:cs typeface="Arial"/>
                  <a:sym typeface="Arial"/>
                </a:rPr>
                <a:t>Resurvey</a:t>
              </a:r>
              <a:endParaRPr sz="2400" b="0" i="0" u="none" strike="noStrike" cap="none">
                <a:solidFill>
                  <a:schemeClr val="lt1"/>
                </a:solidFill>
                <a:latin typeface="Arial"/>
                <a:ea typeface="Arial"/>
                <a:cs typeface="Arial"/>
                <a:sym typeface="Arial"/>
              </a:endParaRPr>
            </a:p>
          </p:txBody>
        </p:sp>
        <p:sp>
          <p:nvSpPr>
            <p:cNvPr id="203" name="Google Shape;203;p9"/>
            <p:cNvSpPr/>
            <p:nvPr/>
          </p:nvSpPr>
          <p:spPr>
            <a:xfrm rot="5406188">
              <a:off x="777458" y="1057568"/>
              <a:ext cx="386915" cy="464298"/>
            </a:xfrm>
            <a:prstGeom prst="rightArrow">
              <a:avLst>
                <a:gd name="adj1" fmla="val 6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9"/>
            <p:cNvSpPr/>
            <p:nvPr/>
          </p:nvSpPr>
          <p:spPr>
            <a:xfrm>
              <a:off x="40927" y="1547660"/>
              <a:ext cx="1857192" cy="1031773"/>
            </a:xfrm>
            <a:prstGeom prst="roundRect">
              <a:avLst>
                <a:gd name="adj" fmla="val 10000"/>
              </a:avLst>
            </a:prstGeom>
            <a:solidFill>
              <a:srgbClr val="00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txBox="1"/>
            <p:nvPr/>
          </p:nvSpPr>
          <p:spPr>
            <a:xfrm>
              <a:off x="71147" y="1577880"/>
              <a:ext cx="1796752" cy="971333"/>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US" sz="2400" b="0" i="0" u="none" strike="noStrike" cap="none" dirty="0">
                  <a:solidFill>
                    <a:schemeClr val="lt1"/>
                  </a:solidFill>
                  <a:latin typeface="Arial"/>
                  <a:ea typeface="Arial"/>
                  <a:cs typeface="Arial"/>
                  <a:sym typeface="Arial"/>
                </a:rPr>
                <a:t>Readjust</a:t>
              </a:r>
              <a:endParaRPr sz="2400" b="0" i="0" u="none" strike="noStrike" cap="none" dirty="0">
                <a:solidFill>
                  <a:schemeClr val="lt1"/>
                </a:solidFill>
                <a:latin typeface="Arial"/>
                <a:ea typeface="Arial"/>
                <a:cs typeface="Arial"/>
                <a:sym typeface="Arial"/>
              </a:endParaRPr>
            </a:p>
          </p:txBody>
        </p:sp>
        <p:sp>
          <p:nvSpPr>
            <p:cNvPr id="206" name="Google Shape;206;p9"/>
            <p:cNvSpPr/>
            <p:nvPr/>
          </p:nvSpPr>
          <p:spPr>
            <a:xfrm rot="5400000">
              <a:off x="776065" y="2605228"/>
              <a:ext cx="386915" cy="464298"/>
            </a:xfrm>
            <a:prstGeom prst="rightArrow">
              <a:avLst>
                <a:gd name="adj1" fmla="val 60000"/>
                <a:gd name="adj2" fmla="val 5000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40927" y="3095321"/>
              <a:ext cx="1857192" cy="1031773"/>
            </a:xfrm>
            <a:prstGeom prst="roundRect">
              <a:avLst>
                <a:gd name="adj" fmla="val 10000"/>
              </a:avLst>
            </a:prstGeom>
            <a:solidFill>
              <a:srgbClr val="00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txBox="1"/>
            <p:nvPr/>
          </p:nvSpPr>
          <p:spPr>
            <a:xfrm>
              <a:off x="71147" y="3125541"/>
              <a:ext cx="1796752" cy="971333"/>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None/>
              </a:pPr>
              <a:r>
                <a:rPr lang="en-US" sz="2400" b="0" i="0" u="none" strike="noStrike" cap="none">
                  <a:solidFill>
                    <a:schemeClr val="lt1"/>
                  </a:solidFill>
                  <a:latin typeface="Arial"/>
                  <a:ea typeface="Arial"/>
                  <a:cs typeface="Arial"/>
                  <a:sym typeface="Arial"/>
                </a:rPr>
                <a:t>Transform</a:t>
              </a:r>
              <a:endParaRPr sz="2400" b="0" i="0" u="none" strike="noStrike" cap="none">
                <a:solidFill>
                  <a:schemeClr val="lt1"/>
                </a:solidFill>
                <a:latin typeface="Arial"/>
                <a:ea typeface="Arial"/>
                <a:cs typeface="Arial"/>
                <a:sym typeface="Arial"/>
              </a:endParaRPr>
            </a:p>
          </p:txBody>
        </p:sp>
      </p:grpSp>
      <p:sp>
        <p:nvSpPr>
          <p:cNvPr id="5" name="Title 4">
            <a:extLst>
              <a:ext uri="{FF2B5EF4-FFF2-40B4-BE49-F238E27FC236}">
                <a16:creationId xmlns:a16="http://schemas.microsoft.com/office/drawing/2014/main" id="{CB6C9C0A-B30A-4C11-9156-DC49B7B4882A}"/>
              </a:ext>
            </a:extLst>
          </p:cNvPr>
          <p:cNvSpPr>
            <a:spLocks noGrp="1"/>
          </p:cNvSpPr>
          <p:nvPr>
            <p:ph type="title"/>
          </p:nvPr>
        </p:nvSpPr>
        <p:spPr/>
        <p:txBody>
          <a:bodyPr>
            <a:normAutofit fontScale="90000"/>
          </a:bodyPr>
          <a:lstStyle/>
          <a:p>
            <a:pPr lvl="0">
              <a:spcBef>
                <a:spcPts val="0"/>
              </a:spcBef>
            </a:pPr>
            <a:r>
              <a:rPr lang="en-US" sz="3200" b="1" dirty="0">
                <a:solidFill>
                  <a:srgbClr val="000000"/>
                </a:solidFill>
                <a:latin typeface="Arial" panose="020B0604020202020204" pitchFamily="34" charset="0"/>
                <a:ea typeface="Times New Roman"/>
                <a:cs typeface="Arial" panose="020B0604020202020204" pitchFamily="34" charset="0"/>
                <a:sym typeface="Times New Roman"/>
              </a:rPr>
              <a:t>Transitioning Data into the Modernized NSRS</a:t>
            </a:r>
            <a:endParaRPr lang="en-US" dirty="0"/>
          </a:p>
        </p:txBody>
      </p:sp>
      <p:sp>
        <p:nvSpPr>
          <p:cNvPr id="6" name="TextBox 5">
            <a:extLst>
              <a:ext uri="{FF2B5EF4-FFF2-40B4-BE49-F238E27FC236}">
                <a16:creationId xmlns:a16="http://schemas.microsoft.com/office/drawing/2014/main" id="{2FEFB6BC-BFFB-4B9A-B222-F2667C030F42}"/>
              </a:ext>
            </a:extLst>
          </p:cNvPr>
          <p:cNvSpPr txBox="1"/>
          <p:nvPr/>
        </p:nvSpPr>
        <p:spPr>
          <a:xfrm>
            <a:off x="1516165" y="975704"/>
            <a:ext cx="1698172" cy="923330"/>
          </a:xfrm>
          <a:prstGeom prst="rect">
            <a:avLst/>
          </a:prstGeom>
          <a:noFill/>
        </p:spPr>
        <p:txBody>
          <a:bodyPr wrap="square" rtlCol="0">
            <a:spAutoFit/>
          </a:bodyPr>
          <a:lstStyle/>
          <a:p>
            <a:r>
              <a:rPr lang="en-US" dirty="0"/>
              <a:t>Most accurate, Most costly, Most complex</a:t>
            </a:r>
          </a:p>
        </p:txBody>
      </p:sp>
      <p:sp>
        <p:nvSpPr>
          <p:cNvPr id="21" name="TextBox 20">
            <a:extLst>
              <a:ext uri="{FF2B5EF4-FFF2-40B4-BE49-F238E27FC236}">
                <a16:creationId xmlns:a16="http://schemas.microsoft.com/office/drawing/2014/main" id="{A610266E-BD46-4D03-A959-2AC8AA0F3B87}"/>
              </a:ext>
            </a:extLst>
          </p:cNvPr>
          <p:cNvSpPr txBox="1"/>
          <p:nvPr/>
        </p:nvSpPr>
        <p:spPr>
          <a:xfrm>
            <a:off x="6094289" y="3880034"/>
            <a:ext cx="1948320" cy="923330"/>
          </a:xfrm>
          <a:prstGeom prst="rect">
            <a:avLst/>
          </a:prstGeom>
          <a:noFill/>
        </p:spPr>
        <p:txBody>
          <a:bodyPr wrap="square" rtlCol="0">
            <a:spAutoFit/>
          </a:bodyPr>
          <a:lstStyle/>
          <a:p>
            <a:r>
              <a:rPr lang="en-US" dirty="0"/>
              <a:t>Least accurate, Least costly, Least complex</a:t>
            </a:r>
          </a:p>
        </p:txBody>
      </p:sp>
    </p:spTree>
    <p:extLst>
      <p:ext uri="{BB962C8B-B14F-4D97-AF65-F5344CB8AC3E}">
        <p14:creationId xmlns:p14="http://schemas.microsoft.com/office/powerpoint/2010/main" val="6397050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itle 1"/>
          <p:cNvSpPr>
            <a:spLocks noGrp="1"/>
          </p:cNvSpPr>
          <p:nvPr>
            <p:ph type="title"/>
          </p:nvPr>
        </p:nvSpPr>
        <p:spPr>
          <a:xfrm>
            <a:off x="957214" y="149017"/>
            <a:ext cx="6858000" cy="857250"/>
          </a:xfrm>
        </p:spPr>
        <p:txBody>
          <a:bodyPr>
            <a:normAutofit fontScale="90000"/>
          </a:bodyPr>
          <a:lstStyle/>
          <a:p>
            <a:r>
              <a:rPr lang="en-US" sz="3100" b="1" dirty="0">
                <a:latin typeface="Arial" panose="020B0604020202020204" pitchFamily="34" charset="0"/>
                <a:cs typeface="Arial" panose="020B0604020202020204" pitchFamily="34" charset="0"/>
              </a:rPr>
              <a:t>NCAT</a:t>
            </a:r>
            <a:br>
              <a:rPr lang="en-US" sz="3000" b="1" dirty="0">
                <a:latin typeface="Times New Roman" panose="02020603050405020304" pitchFamily="18" charset="0"/>
                <a:cs typeface="Times New Roman" panose="02020603050405020304" pitchFamily="18" charset="0"/>
              </a:rPr>
            </a:br>
            <a:r>
              <a:rPr lang="en-US" sz="2200" dirty="0">
                <a:latin typeface="Arial" panose="020B0604020202020204" pitchFamily="34" charset="0"/>
                <a:cs typeface="Arial" panose="020B0604020202020204" pitchFamily="34" charset="0"/>
                <a:hlinkClick r:id="rId3"/>
              </a:rPr>
              <a:t>https://www.ngs.noaa.gov/NCAT/</a:t>
            </a:r>
            <a:r>
              <a:rPr lang="en-US" sz="2200" dirty="0">
                <a:latin typeface="Arial" panose="020B0604020202020204" pitchFamily="34" charset="0"/>
                <a:cs typeface="Arial" panose="020B0604020202020204" pitchFamily="34" charset="0"/>
              </a:rPr>
              <a:t> </a:t>
            </a:r>
            <a:endParaRPr lang="en-US" dirty="0"/>
          </a:p>
        </p:txBody>
      </p:sp>
      <p:grpSp>
        <p:nvGrpSpPr>
          <p:cNvPr id="35" name="Group 34" descr="Image shows circles representing various datums and red lines connecting them to show the transformation. Black lines connect representations of different types of coordinates within the same datum."/>
          <p:cNvGrpSpPr/>
          <p:nvPr/>
        </p:nvGrpSpPr>
        <p:grpSpPr>
          <a:xfrm rot="19510649">
            <a:off x="6026101" y="2971669"/>
            <a:ext cx="1443101" cy="1210981"/>
            <a:chOff x="1352465" y="1688796"/>
            <a:chExt cx="1924135" cy="1614641"/>
          </a:xfrm>
        </p:grpSpPr>
        <p:sp>
          <p:nvSpPr>
            <p:cNvPr id="36" name="Oval 35"/>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37" name="Oval 36"/>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38" name="Oval 37"/>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39" name="Oval 38"/>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40" name="Oval 39"/>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41" name="Straight Connector 40"/>
            <p:cNvCxnSpPr>
              <a:stCxn id="40" idx="4"/>
              <a:endCxn id="37"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40" idx="3"/>
              <a:endCxn id="36"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9"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4"/>
              <a:endCxn id="38"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37" idx="6"/>
              <a:endCxn id="38"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descr="Image shows circles representing various datums and red lines connecting them to show the transformation. Black lines connect representations of different types of coordinates within the same datum."/>
          <p:cNvGrpSpPr/>
          <p:nvPr/>
        </p:nvGrpSpPr>
        <p:grpSpPr>
          <a:xfrm>
            <a:off x="2919841" y="3596007"/>
            <a:ext cx="1443101" cy="1227774"/>
            <a:chOff x="1352465" y="1688796"/>
            <a:chExt cx="1924135" cy="1637032"/>
          </a:xfrm>
        </p:grpSpPr>
        <p:sp>
          <p:nvSpPr>
            <p:cNvPr id="4" name="Oval 3"/>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5" name="Oval 4"/>
            <p:cNvSpPr/>
            <p:nvPr/>
          </p:nvSpPr>
          <p:spPr>
            <a:xfrm>
              <a:off x="1722286" y="284094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6" name="Oval 5"/>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7" name="Oval 6"/>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8" name="Oval 7"/>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9" name="Straight Connector 8"/>
            <p:cNvCxnSpPr>
              <a:stCxn id="8" idx="4"/>
              <a:endCxn id="5" idx="0"/>
            </p:cNvCxnSpPr>
            <p:nvPr/>
          </p:nvCxnSpPr>
          <p:spPr>
            <a:xfrm flipH="1">
              <a:off x="1964727" y="2145996"/>
              <a:ext cx="321273" cy="694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8" idx="3"/>
              <a:endCxn id="4"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5"/>
              <a:endCxn id="7"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4"/>
              <a:endCxn id="6"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5" idx="6"/>
              <a:endCxn id="6" idx="2"/>
            </p:cNvCxnSpPr>
            <p:nvPr/>
          </p:nvCxnSpPr>
          <p:spPr>
            <a:xfrm flipV="1">
              <a:off x="2207167" y="3060997"/>
              <a:ext cx="242441" cy="223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 45" descr="Image shows circles representing various datums and red lines connecting them to show the transformation. Black lines connect representations of different types of coordinates within the same datum."/>
          <p:cNvGrpSpPr/>
          <p:nvPr/>
        </p:nvGrpSpPr>
        <p:grpSpPr>
          <a:xfrm>
            <a:off x="4570104" y="3480573"/>
            <a:ext cx="1443101" cy="1210981"/>
            <a:chOff x="1352465" y="1688796"/>
            <a:chExt cx="1924135" cy="1614641"/>
          </a:xfrm>
        </p:grpSpPr>
        <p:sp>
          <p:nvSpPr>
            <p:cNvPr id="47" name="Oval 46"/>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48" name="Oval 47"/>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49" name="Oval 48"/>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50" name="Oval 49"/>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51" name="Oval 50"/>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52" name="Straight Connector 51"/>
            <p:cNvCxnSpPr>
              <a:stCxn id="51" idx="4"/>
              <a:endCxn id="48"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51" idx="3"/>
              <a:endCxn id="47"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51" idx="5"/>
              <a:endCxn id="50"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51" idx="4"/>
              <a:endCxn id="49"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48" idx="6"/>
              <a:endCxn id="49"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7" name="Group 56" descr="Image shows circles representing various datums and red lines connecting them to show the transformation. Black lines connect representations of different types of coordinates within the same datum."/>
          <p:cNvGrpSpPr/>
          <p:nvPr/>
        </p:nvGrpSpPr>
        <p:grpSpPr>
          <a:xfrm rot="3669868">
            <a:off x="1580959" y="3053928"/>
            <a:ext cx="1443101" cy="1210981"/>
            <a:chOff x="1352465" y="1688796"/>
            <a:chExt cx="1924135" cy="1614641"/>
          </a:xfrm>
        </p:grpSpPr>
        <p:sp>
          <p:nvSpPr>
            <p:cNvPr id="58" name="Oval 57"/>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59" name="Oval 58"/>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60" name="Oval 59"/>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61" name="Oval 60"/>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62" name="Oval 61"/>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63" name="Straight Connector 62"/>
            <p:cNvCxnSpPr>
              <a:stCxn id="62" idx="4"/>
              <a:endCxn id="59"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stCxn id="62" idx="3"/>
              <a:endCxn id="58"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62" idx="5"/>
              <a:endCxn id="61"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4"/>
              <a:endCxn id="60"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9" idx="6"/>
              <a:endCxn id="60"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descr="Image shows circles representing various datums and red lines connecting them to show the transformation. Black lines connect representations of different types of coordinates within the same datum."/>
          <p:cNvGrpSpPr/>
          <p:nvPr/>
        </p:nvGrpSpPr>
        <p:grpSpPr>
          <a:xfrm rot="16200000">
            <a:off x="6045175" y="404824"/>
            <a:ext cx="1443101" cy="1210981"/>
            <a:chOff x="1352465" y="1688796"/>
            <a:chExt cx="1924135" cy="1614641"/>
          </a:xfrm>
        </p:grpSpPr>
        <p:sp>
          <p:nvSpPr>
            <p:cNvPr id="69" name="Oval 68"/>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70" name="Oval 69"/>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71" name="Oval 70"/>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72" name="Oval 71"/>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73" name="Oval 72"/>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74" name="Straight Connector 73"/>
            <p:cNvCxnSpPr>
              <a:stCxn id="73" idx="4"/>
              <a:endCxn id="70"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stCxn id="73" idx="3"/>
              <a:endCxn id="69"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73" idx="5"/>
              <a:endCxn id="72"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73" idx="4"/>
              <a:endCxn id="71"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70" idx="6"/>
              <a:endCxn id="71"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descr="Image shows circles representing various datums and red lines connecting them to show the transformation. Black lines connect representations of different types of coordinates within the same datum."/>
          <p:cNvGrpSpPr/>
          <p:nvPr/>
        </p:nvGrpSpPr>
        <p:grpSpPr>
          <a:xfrm rot="4598599">
            <a:off x="1306022" y="1588784"/>
            <a:ext cx="1443101" cy="1210981"/>
            <a:chOff x="1352465" y="1688796"/>
            <a:chExt cx="1924135" cy="1614641"/>
          </a:xfrm>
        </p:grpSpPr>
        <p:sp>
          <p:nvSpPr>
            <p:cNvPr id="80" name="Oval 79"/>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81" name="Oval 80"/>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USNG</a:t>
              </a:r>
            </a:p>
          </p:txBody>
        </p:sp>
        <p:sp>
          <p:nvSpPr>
            <p:cNvPr id="82" name="Oval 81"/>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83" name="Oval 82"/>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Times New Roman" panose="02020603050405020304" pitchFamily="18" charset="0"/>
                  <a:cs typeface="Times New Roman" panose="02020603050405020304" pitchFamily="18" charset="0"/>
                </a:rPr>
                <a:t>SPC</a:t>
              </a:r>
            </a:p>
          </p:txBody>
        </p:sp>
        <p:sp>
          <p:nvSpPr>
            <p:cNvPr id="84" name="Oval 83"/>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85" name="Straight Connector 84"/>
            <p:cNvCxnSpPr>
              <a:stCxn id="84" idx="4"/>
              <a:endCxn id="81"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4" idx="3"/>
              <a:endCxn id="80"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a:stCxn id="84" idx="5"/>
              <a:endCxn id="83"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84" idx="4"/>
              <a:endCxn id="82"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81" idx="6"/>
              <a:endCxn id="82"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Group 1" descr="Image shows circles representing various datums and red lines connecting them to show the transformation. Black lines connect representations of different types of coordinates within the same datum."/>
          <p:cNvGrpSpPr/>
          <p:nvPr/>
        </p:nvGrpSpPr>
        <p:grpSpPr>
          <a:xfrm>
            <a:off x="1507428" y="340067"/>
            <a:ext cx="1259732" cy="1092716"/>
            <a:chOff x="391789" y="73353"/>
            <a:chExt cx="1679642" cy="1456955"/>
          </a:xfrm>
        </p:grpSpPr>
        <p:sp>
          <p:nvSpPr>
            <p:cNvPr id="91" name="Oval 90"/>
            <p:cNvSpPr/>
            <p:nvPr/>
          </p:nvSpPr>
          <p:spPr>
            <a:xfrm rot="6262407">
              <a:off x="1125739" y="87433"/>
              <a:ext cx="49533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00" b="1" dirty="0">
                  <a:solidFill>
                    <a:prstClr val="black"/>
                  </a:solidFill>
                  <a:latin typeface="Times New Roman" panose="02020603050405020304" pitchFamily="18" charset="0"/>
                  <a:cs typeface="Times New Roman" panose="02020603050405020304" pitchFamily="18" charset="0"/>
                </a:rPr>
                <a:t>X, Y, Z</a:t>
              </a:r>
            </a:p>
          </p:txBody>
        </p:sp>
        <p:sp>
          <p:nvSpPr>
            <p:cNvPr id="93" name="Oval 92"/>
            <p:cNvSpPr/>
            <p:nvPr/>
          </p:nvSpPr>
          <p:spPr>
            <a:xfrm rot="6262407">
              <a:off x="391789" y="1045427"/>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Times New Roman" panose="02020603050405020304" pitchFamily="18" charset="0"/>
                  <a:cs typeface="Times New Roman" panose="02020603050405020304" pitchFamily="18" charset="0"/>
                </a:rPr>
                <a:t>UTM</a:t>
              </a:r>
            </a:p>
          </p:txBody>
        </p:sp>
        <p:sp>
          <p:nvSpPr>
            <p:cNvPr id="95" name="Oval 94"/>
            <p:cNvSpPr/>
            <p:nvPr/>
          </p:nvSpPr>
          <p:spPr>
            <a:xfrm rot="6262407">
              <a:off x="1614231" y="949817"/>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Symbol" panose="05050102010706020507" pitchFamily="18" charset="2"/>
                  <a:cs typeface="Times New Roman" panose="02020603050405020304" pitchFamily="18" charset="0"/>
                </a:rPr>
                <a:t>f</a:t>
              </a:r>
              <a:r>
                <a:rPr lang="en-US" sz="675" b="1" dirty="0">
                  <a:solidFill>
                    <a:prstClr val="black"/>
                  </a:solidFill>
                  <a:latin typeface="Times New Roman" panose="02020603050405020304" pitchFamily="18" charset="0"/>
                  <a:cs typeface="Times New Roman" panose="02020603050405020304" pitchFamily="18" charset="0"/>
                </a:rPr>
                <a:t>, </a:t>
              </a:r>
              <a:r>
                <a:rPr lang="en-US" sz="675" b="1" dirty="0">
                  <a:solidFill>
                    <a:prstClr val="black"/>
                  </a:solidFill>
                  <a:latin typeface="Symbol" panose="05050102010706020507" pitchFamily="18" charset="2"/>
                  <a:cs typeface="Times New Roman" panose="02020603050405020304" pitchFamily="18" charset="0"/>
                </a:rPr>
                <a:t>l</a:t>
              </a:r>
              <a:r>
                <a:rPr lang="en-US" sz="675" b="1" dirty="0">
                  <a:solidFill>
                    <a:prstClr val="black"/>
                  </a:solidFill>
                  <a:latin typeface="Times New Roman" panose="02020603050405020304" pitchFamily="18" charset="0"/>
                  <a:cs typeface="Times New Roman" panose="02020603050405020304" pitchFamily="18" charset="0"/>
                </a:rPr>
                <a:t>, h</a:t>
              </a:r>
            </a:p>
          </p:txBody>
        </p:sp>
        <p:cxnSp>
          <p:nvCxnSpPr>
            <p:cNvPr id="97" name="Straight Connector 96"/>
            <p:cNvCxnSpPr>
              <a:stCxn id="95" idx="3"/>
              <a:endCxn id="91" idx="7"/>
            </p:cNvCxnSpPr>
            <p:nvPr/>
          </p:nvCxnSpPr>
          <p:spPr>
            <a:xfrm flipH="1" flipV="1">
              <a:off x="1489930" y="531664"/>
              <a:ext cx="236443" cy="4500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95" idx="4"/>
              <a:endCxn id="93" idx="0"/>
            </p:cNvCxnSpPr>
            <p:nvPr/>
          </p:nvCxnSpPr>
          <p:spPr>
            <a:xfrm rot="6262407">
              <a:off x="1042209" y="898580"/>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TextBox 100" descr="Image shows circles representing various datums and red lines connecting them to show the transformation. Black lines connect representations of different types of coordinates within the same datum."/>
          <p:cNvSpPr txBox="1"/>
          <p:nvPr/>
        </p:nvSpPr>
        <p:spPr>
          <a:xfrm>
            <a:off x="2918525" y="2430847"/>
            <a:ext cx="3482468" cy="507831"/>
          </a:xfrm>
          <a:prstGeom prst="rect">
            <a:avLst/>
          </a:prstGeom>
          <a:noFill/>
        </p:spPr>
        <p:txBody>
          <a:bodyPr wrap="square" rtlCol="0">
            <a:spAutoFit/>
          </a:bodyPr>
          <a:lstStyle/>
          <a:p>
            <a:pPr defTabSz="685800" fontAlgn="base">
              <a:spcBef>
                <a:spcPct val="0"/>
              </a:spcBef>
              <a:spcAft>
                <a:spcPct val="0"/>
              </a:spcAft>
              <a:defRPr/>
            </a:pPr>
            <a:r>
              <a:rPr lang="en-US" sz="1350" dirty="0">
                <a:solidFill>
                  <a:prstClr val="black"/>
                </a:solidFill>
                <a:latin typeface="Times New Roman" panose="02020603050405020304" pitchFamily="18" charset="0"/>
                <a:ea typeface="MS PGothic" pitchFamily="34" charset="-128"/>
                <a:cs typeface="Times New Roman" panose="02020603050405020304" pitchFamily="18" charset="0"/>
              </a:rPr>
              <a:t>Transformations in </a:t>
            </a:r>
            <a:r>
              <a:rPr lang="en-US" sz="1350" dirty="0">
                <a:solidFill>
                  <a:srgbClr val="FF0000"/>
                </a:solidFill>
                <a:latin typeface="Times New Roman" panose="02020603050405020304" pitchFamily="18" charset="0"/>
                <a:ea typeface="MS PGothic" pitchFamily="34" charset="-128"/>
                <a:cs typeface="Times New Roman" panose="02020603050405020304" pitchFamily="18" charset="0"/>
              </a:rPr>
              <a:t>RED</a:t>
            </a:r>
          </a:p>
          <a:p>
            <a:pPr defTabSz="685800" fontAlgn="base">
              <a:spcBef>
                <a:spcPct val="0"/>
              </a:spcBef>
              <a:spcAft>
                <a:spcPct val="0"/>
              </a:spcAft>
              <a:defRPr/>
            </a:pPr>
            <a:r>
              <a:rPr lang="en-US" sz="1350" dirty="0">
                <a:latin typeface="Times New Roman" panose="02020603050405020304" pitchFamily="18" charset="0"/>
                <a:ea typeface="MS PGothic" pitchFamily="34" charset="-128"/>
                <a:cs typeface="Times New Roman" panose="02020603050405020304" pitchFamily="18" charset="0"/>
              </a:rPr>
              <a:t>Conversions in BLACK</a:t>
            </a:r>
          </a:p>
        </p:txBody>
      </p:sp>
      <p:grpSp>
        <p:nvGrpSpPr>
          <p:cNvPr id="102" name="Group 101" descr="Image shows circles representing various datums and red lines connecting them to show the transformation. Black lines connect representations of different types of coordinates within the same datum."/>
          <p:cNvGrpSpPr/>
          <p:nvPr/>
        </p:nvGrpSpPr>
        <p:grpSpPr>
          <a:xfrm rot="17285526">
            <a:off x="6424290" y="1632770"/>
            <a:ext cx="1443101" cy="1210981"/>
            <a:chOff x="1352465" y="1688796"/>
            <a:chExt cx="1924135" cy="1614641"/>
          </a:xfrm>
        </p:grpSpPr>
        <p:sp>
          <p:nvSpPr>
            <p:cNvPr id="103" name="Oval 102"/>
            <p:cNvSpPr/>
            <p:nvPr/>
          </p:nvSpPr>
          <p:spPr>
            <a:xfrm>
              <a:off x="1352465" y="2351386"/>
              <a:ext cx="467170" cy="4671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X, Y, Z</a:t>
              </a:r>
            </a:p>
          </p:txBody>
        </p:sp>
        <p:sp>
          <p:nvSpPr>
            <p:cNvPr id="104" name="Oval 103"/>
            <p:cNvSpPr/>
            <p:nvPr/>
          </p:nvSpPr>
          <p:spPr>
            <a:xfrm>
              <a:off x="1752600"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USNG</a:t>
              </a:r>
            </a:p>
          </p:txBody>
        </p:sp>
        <p:sp>
          <p:nvSpPr>
            <p:cNvPr id="105" name="Oval 104"/>
            <p:cNvSpPr/>
            <p:nvPr/>
          </p:nvSpPr>
          <p:spPr>
            <a:xfrm>
              <a:off x="2449608" y="2818556"/>
              <a:ext cx="484881" cy="4848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Calibri"/>
                </a:rPr>
                <a:t>UTM</a:t>
              </a:r>
            </a:p>
          </p:txBody>
        </p:sp>
        <p:sp>
          <p:nvSpPr>
            <p:cNvPr id="106" name="Oval 105"/>
            <p:cNvSpPr/>
            <p:nvPr/>
          </p:nvSpPr>
          <p:spPr>
            <a:xfrm>
              <a:off x="2819400" y="2286000"/>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dirty="0">
                  <a:solidFill>
                    <a:prstClr val="black"/>
                  </a:solidFill>
                  <a:latin typeface="Calibri"/>
                </a:rPr>
                <a:t>SPC</a:t>
              </a:r>
            </a:p>
          </p:txBody>
        </p:sp>
        <p:sp>
          <p:nvSpPr>
            <p:cNvPr id="107" name="Oval 106"/>
            <p:cNvSpPr/>
            <p:nvPr/>
          </p:nvSpPr>
          <p:spPr>
            <a:xfrm>
              <a:off x="2057400" y="1688796"/>
              <a:ext cx="457200" cy="457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685800" fontAlgn="base">
                <a:spcBef>
                  <a:spcPct val="0"/>
                </a:spcBef>
                <a:spcAft>
                  <a:spcPct val="0"/>
                </a:spcAft>
                <a:defRPr/>
              </a:pPr>
              <a:r>
                <a:rPr lang="en-US" sz="675" b="1" dirty="0">
                  <a:solidFill>
                    <a:prstClr val="black"/>
                  </a:solidFill>
                  <a:latin typeface="Symbol" panose="05050102010706020507" pitchFamily="18" charset="2"/>
                </a:rPr>
                <a:t>f</a:t>
              </a:r>
              <a:r>
                <a:rPr lang="en-US" sz="675" b="1" dirty="0">
                  <a:solidFill>
                    <a:prstClr val="black"/>
                  </a:solidFill>
                  <a:latin typeface="Calibri"/>
                </a:rPr>
                <a:t>, </a:t>
              </a:r>
              <a:r>
                <a:rPr lang="en-US" sz="675" b="1" dirty="0">
                  <a:solidFill>
                    <a:prstClr val="black"/>
                  </a:solidFill>
                  <a:latin typeface="Symbol" panose="05050102010706020507" pitchFamily="18" charset="2"/>
                </a:rPr>
                <a:t>l</a:t>
              </a:r>
              <a:r>
                <a:rPr lang="en-US" sz="675" b="1" dirty="0">
                  <a:solidFill>
                    <a:prstClr val="black"/>
                  </a:solidFill>
                  <a:latin typeface="Calibri"/>
                </a:rPr>
                <a:t>, h</a:t>
              </a:r>
            </a:p>
          </p:txBody>
        </p:sp>
        <p:cxnSp>
          <p:nvCxnSpPr>
            <p:cNvPr id="108" name="Straight Connector 107"/>
            <p:cNvCxnSpPr>
              <a:stCxn id="107" idx="4"/>
              <a:endCxn id="104" idx="0"/>
            </p:cNvCxnSpPr>
            <p:nvPr/>
          </p:nvCxnSpPr>
          <p:spPr>
            <a:xfrm flipH="1">
              <a:off x="1995041" y="2145996"/>
              <a:ext cx="29095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107" idx="3"/>
              <a:endCxn id="103" idx="7"/>
            </p:cNvCxnSpPr>
            <p:nvPr/>
          </p:nvCxnSpPr>
          <p:spPr>
            <a:xfrm flipH="1">
              <a:off x="1751220" y="2079041"/>
              <a:ext cx="373135" cy="340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7" idx="5"/>
              <a:endCxn id="106" idx="1"/>
            </p:cNvCxnSpPr>
            <p:nvPr/>
          </p:nvCxnSpPr>
          <p:spPr>
            <a:xfrm>
              <a:off x="2447645" y="2079041"/>
              <a:ext cx="438710" cy="2739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107" idx="4"/>
              <a:endCxn id="105" idx="0"/>
            </p:cNvCxnSpPr>
            <p:nvPr/>
          </p:nvCxnSpPr>
          <p:spPr>
            <a:xfrm>
              <a:off x="2286000" y="2145996"/>
              <a:ext cx="406049" cy="672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a:stCxn id="104" idx="6"/>
              <a:endCxn id="105" idx="2"/>
            </p:cNvCxnSpPr>
            <p:nvPr/>
          </p:nvCxnSpPr>
          <p:spPr>
            <a:xfrm>
              <a:off x="2237481" y="3060997"/>
              <a:ext cx="2121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TextBox 112" descr="Image shows circles representing various datums and red lines connecting them to show the transformation. Black lines connect representations of different types of coordinates within the same datum."/>
          <p:cNvSpPr txBox="1"/>
          <p:nvPr/>
        </p:nvSpPr>
        <p:spPr>
          <a:xfrm>
            <a:off x="2738431" y="1147478"/>
            <a:ext cx="530915"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USSD</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4" name="TextBox 113" descr="Image shows circles representing various datums and red lines connecting them to show the transformation. Black lines connect representations of different types of coordinates within the same datum."/>
          <p:cNvSpPr txBox="1"/>
          <p:nvPr/>
        </p:nvSpPr>
        <p:spPr>
          <a:xfrm>
            <a:off x="2562184" y="1926860"/>
            <a:ext cx="646331"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27</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5" name="TextBox 114" descr="Image shows circles representing various datums and red lines connecting them to show the transformation. Black lines connect representations of different types of coordinates within the same datum."/>
          <p:cNvSpPr txBox="1"/>
          <p:nvPr/>
        </p:nvSpPr>
        <p:spPr>
          <a:xfrm>
            <a:off x="2620019" y="3026846"/>
            <a:ext cx="103906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(1986)</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6" name="TextBox 115" descr="Image shows circles representing various datums and red lines connecting them to show the transformation. Black lines connect representations of different types of coordinates within the same datum."/>
          <p:cNvSpPr txBox="1"/>
          <p:nvPr/>
        </p:nvSpPr>
        <p:spPr>
          <a:xfrm>
            <a:off x="5463930" y="1985270"/>
            <a:ext cx="1039067" cy="415498"/>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(2011)</a:t>
            </a:r>
          </a:p>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epoch 2010.00</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7" name="TextBox 116" descr="Image shows circles representing various datums and red lines connecting them to show the transformation. Black lines connect representations of different types of coordinates within the same datum."/>
          <p:cNvSpPr txBox="1"/>
          <p:nvPr/>
        </p:nvSpPr>
        <p:spPr>
          <a:xfrm>
            <a:off x="5169168" y="2859564"/>
            <a:ext cx="1385316"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(NSRS2007)</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8" name="TextBox 117" descr="Image shows circles representing various datums and red lines connecting them to show the transformation. Black lines connect representations of different types of coordinates within the same datum."/>
          <p:cNvSpPr txBox="1"/>
          <p:nvPr/>
        </p:nvSpPr>
        <p:spPr>
          <a:xfrm>
            <a:off x="4770022" y="3254980"/>
            <a:ext cx="103906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(FBN)</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19" name="TextBox 118" descr="Image shows circles representing various datums and red lines connecting them to show the transformation. Black lines connect representations of different types of coordinates within the same datum."/>
          <p:cNvSpPr txBox="1"/>
          <p:nvPr/>
        </p:nvSpPr>
        <p:spPr>
          <a:xfrm>
            <a:off x="3218907" y="3394753"/>
            <a:ext cx="1167307" cy="253916"/>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NAD 83 (HARN)</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sp>
        <p:nvSpPr>
          <p:cNvPr id="120" name="TextBox 119" descr="Image shows circles representing various datums and red lines connecting them to show the transformation. Black lines connect representations of different types of coordinates within the same datum."/>
          <p:cNvSpPr txBox="1"/>
          <p:nvPr/>
        </p:nvSpPr>
        <p:spPr>
          <a:xfrm>
            <a:off x="5247655" y="938574"/>
            <a:ext cx="1026243" cy="415498"/>
          </a:xfrm>
          <a:prstGeom prst="rect">
            <a:avLst/>
          </a:prstGeom>
          <a:noFill/>
        </p:spPr>
        <p:txBody>
          <a:bodyPr wrap="none" rtlCol="0">
            <a:spAutoFit/>
          </a:bodyPr>
          <a:lstStyle/>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NATRF2022</a:t>
            </a:r>
          </a:p>
          <a:p>
            <a:pPr defTabSz="685800" fontAlgn="base">
              <a:spcBef>
                <a:spcPct val="0"/>
              </a:spcBef>
              <a:spcAft>
                <a:spcPct val="0"/>
              </a:spcAft>
              <a:defRPr/>
            </a:pPr>
            <a:r>
              <a:rPr lang="en-US" sz="1050" b="1" dirty="0">
                <a:solidFill>
                  <a:srgbClr val="7030A0"/>
                </a:solidFill>
                <a:latin typeface="Times New Roman" panose="02020603050405020304" pitchFamily="18" charset="0"/>
                <a:ea typeface="MS PGothic" pitchFamily="34" charset="-128"/>
                <a:cs typeface="Times New Roman" panose="02020603050405020304" pitchFamily="18" charset="0"/>
              </a:rPr>
              <a:t>epoch 2020.00 </a:t>
            </a:r>
            <a:endParaRPr lang="en-US" sz="1350" b="1" dirty="0">
              <a:solidFill>
                <a:srgbClr val="7030A0"/>
              </a:solidFill>
              <a:latin typeface="Times New Roman" panose="02020603050405020304" pitchFamily="18" charset="0"/>
              <a:ea typeface="MS PGothic" pitchFamily="34" charset="-128"/>
              <a:cs typeface="Times New Roman" panose="02020603050405020304" pitchFamily="18" charset="0"/>
            </a:endParaRPr>
          </a:p>
        </p:txBody>
      </p:sp>
      <p:cxnSp>
        <p:nvCxnSpPr>
          <p:cNvPr id="122" name="Straight Connector 121" descr="Image shows circles representing various datums and red lines connecting them to show the transformation. Black lines connect representations of different types of coordinates within the same datum."/>
          <p:cNvCxnSpPr>
            <a:stCxn id="95" idx="6"/>
            <a:endCxn id="84" idx="2"/>
          </p:cNvCxnSpPr>
          <p:nvPr/>
        </p:nvCxnSpPr>
        <p:spPr>
          <a:xfrm flipH="1">
            <a:off x="2405322" y="1334948"/>
            <a:ext cx="147827" cy="5714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descr="Image shows circles representing various datums and red lines connecting them to show the transformation. Black lines connect representations of different types of coordinates within the same datum."/>
          <p:cNvCxnSpPr>
            <a:stCxn id="62" idx="2"/>
            <a:endCxn id="84" idx="6"/>
          </p:cNvCxnSpPr>
          <p:nvPr/>
        </p:nvCxnSpPr>
        <p:spPr>
          <a:xfrm flipH="1" flipV="1">
            <a:off x="2484536" y="2239997"/>
            <a:ext cx="105186" cy="10411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descr="Image shows circles representing various datums and red lines connecting them to show the transformation. Black lines connect representations of different types of coordinates within the same datum."/>
          <p:cNvCxnSpPr>
            <a:stCxn id="8" idx="2"/>
            <a:endCxn id="62" idx="7"/>
          </p:cNvCxnSpPr>
          <p:nvPr/>
        </p:nvCxnSpPr>
        <p:spPr>
          <a:xfrm flipH="1" flipV="1">
            <a:off x="2837084" y="3479067"/>
            <a:ext cx="611458" cy="2883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descr="Image shows circles representing various datums and red lines connecting them to show the transformation. Black lines connect representations of different types of coordinates within the same datum."/>
          <p:cNvCxnSpPr>
            <a:stCxn id="51" idx="2"/>
            <a:endCxn id="8" idx="6"/>
          </p:cNvCxnSpPr>
          <p:nvPr/>
        </p:nvCxnSpPr>
        <p:spPr>
          <a:xfrm flipH="1">
            <a:off x="3791442" y="3652023"/>
            <a:ext cx="1307363" cy="1154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descr="Image shows circles representing various datums and red lines connecting them to show the transformation. Black lines connect representations of different types of coordinates within the same datum."/>
          <p:cNvCxnSpPr>
            <a:stCxn id="40" idx="2"/>
            <a:endCxn id="51" idx="6"/>
          </p:cNvCxnSpPr>
          <p:nvPr/>
        </p:nvCxnSpPr>
        <p:spPr>
          <a:xfrm flipH="1">
            <a:off x="5441705" y="3330969"/>
            <a:ext cx="899779" cy="3210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descr="Image shows circles representing various datums and red lines connecting them to show the transformation. Black lines connect representations of different types of coordinates within the same datum."/>
          <p:cNvCxnSpPr>
            <a:stCxn id="107" idx="2"/>
            <a:endCxn id="40" idx="7"/>
          </p:cNvCxnSpPr>
          <p:nvPr/>
        </p:nvCxnSpPr>
        <p:spPr>
          <a:xfrm flipH="1">
            <a:off x="6512525" y="2286785"/>
            <a:ext cx="160845" cy="7775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descr="Image shows circles representing various datums and red lines connecting them to show the transformation. Black lines connect representations of different types of coordinates within the same datum."/>
          <p:cNvCxnSpPr>
            <a:endCxn id="107" idx="7"/>
          </p:cNvCxnSpPr>
          <p:nvPr/>
        </p:nvCxnSpPr>
        <p:spPr>
          <a:xfrm>
            <a:off x="6345691" y="1190251"/>
            <a:ext cx="303332" cy="780673"/>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08BFE93A-DC5D-403D-9494-56E601A5616C}"/>
              </a:ext>
            </a:extLst>
          </p:cNvPr>
          <p:cNvSpPr>
            <a:spLocks noGrp="1"/>
          </p:cNvSpPr>
          <p:nvPr>
            <p:ph type="dt" sz="half" idx="10"/>
          </p:nvPr>
        </p:nvSpPr>
        <p:spPr/>
        <p:txBody>
          <a:bodyPr/>
          <a:lstStyle/>
          <a:p>
            <a:r>
              <a:rPr lang="en-US"/>
              <a:t>02/08/2023</a:t>
            </a:r>
          </a:p>
        </p:txBody>
      </p:sp>
      <p:sp>
        <p:nvSpPr>
          <p:cNvPr id="13" name="Footer Placeholder 12">
            <a:extLst>
              <a:ext uri="{FF2B5EF4-FFF2-40B4-BE49-F238E27FC236}">
                <a16:creationId xmlns:a16="http://schemas.microsoft.com/office/drawing/2014/main" id="{A7C3ABE1-4B76-407E-B36D-47A15B0C79EF}"/>
              </a:ext>
            </a:extLst>
          </p:cNvPr>
          <p:cNvSpPr>
            <a:spLocks noGrp="1"/>
          </p:cNvSpPr>
          <p:nvPr>
            <p:ph type="ftr" sz="quarter" idx="11"/>
          </p:nvPr>
        </p:nvSpPr>
        <p:spPr/>
        <p:txBody>
          <a:bodyPr/>
          <a:lstStyle/>
          <a:p>
            <a:r>
              <a:rPr lang="fr-FR"/>
              <a:t>IPLSA 2023 Convention</a:t>
            </a:r>
            <a:endParaRPr lang="en-US"/>
          </a:p>
        </p:txBody>
      </p:sp>
      <p:sp>
        <p:nvSpPr>
          <p:cNvPr id="14" name="Slide Number Placeholder 13">
            <a:extLst>
              <a:ext uri="{FF2B5EF4-FFF2-40B4-BE49-F238E27FC236}">
                <a16:creationId xmlns:a16="http://schemas.microsoft.com/office/drawing/2014/main" id="{ECD73867-190A-4129-B1D8-A7DD95CB80AB}"/>
              </a:ext>
            </a:extLst>
          </p:cNvPr>
          <p:cNvSpPr>
            <a:spLocks noGrp="1"/>
          </p:cNvSpPr>
          <p:nvPr>
            <p:ph type="sldNum" sz="quarter" idx="12"/>
          </p:nvPr>
        </p:nvSpPr>
        <p:spPr/>
        <p:txBody>
          <a:bodyPr/>
          <a:lstStyle/>
          <a:p>
            <a:fld id="{D3D538F9-49A3-B84F-B36B-A7030CDE5D5B}" type="slidenum">
              <a:rPr lang="en-US" smtClean="0"/>
              <a:t>47</a:t>
            </a:fld>
            <a:endParaRPr lang="en-US"/>
          </a:p>
        </p:txBody>
      </p:sp>
    </p:spTree>
    <p:extLst>
      <p:ext uri="{BB962C8B-B14F-4D97-AF65-F5344CB8AC3E}">
        <p14:creationId xmlns:p14="http://schemas.microsoft.com/office/powerpoint/2010/main" val="869356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FA52-B11E-44D5-B297-178303CAF00C}"/>
              </a:ext>
            </a:extLst>
          </p:cNvPr>
          <p:cNvSpPr>
            <a:spLocks noGrp="1"/>
          </p:cNvSpPr>
          <p:nvPr>
            <p:ph type="title"/>
          </p:nvPr>
        </p:nvSpPr>
        <p:spPr/>
        <p:txBody>
          <a:bodyPr/>
          <a:lstStyle/>
          <a:p>
            <a:r>
              <a:rPr lang="en-US" dirty="0">
                <a:cs typeface="Arial" panose="020B0604020202020204" pitchFamily="34" charset="0"/>
              </a:rPr>
              <a:t>OPUS-PROJECTS Updates</a:t>
            </a:r>
          </a:p>
        </p:txBody>
      </p:sp>
      <p:sp>
        <p:nvSpPr>
          <p:cNvPr id="3" name="Text Placeholder 2">
            <a:extLst>
              <a:ext uri="{FF2B5EF4-FFF2-40B4-BE49-F238E27FC236}">
                <a16:creationId xmlns:a16="http://schemas.microsoft.com/office/drawing/2014/main" id="{5DA98961-1592-4E61-B062-FCC198D62A9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C33960E9-02FA-415B-8EAC-FBC182BA457F}"/>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BCA82CB5-A2AA-4DAF-8F5B-43E19F678CC1}"/>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9C25BD4D-0270-40B2-816A-E6ACD035C1D4}"/>
              </a:ext>
            </a:extLst>
          </p:cNvPr>
          <p:cNvSpPr>
            <a:spLocks noGrp="1"/>
          </p:cNvSpPr>
          <p:nvPr>
            <p:ph type="sldNum" sz="quarter" idx="12"/>
          </p:nvPr>
        </p:nvSpPr>
        <p:spPr/>
        <p:txBody>
          <a:bodyPr/>
          <a:lstStyle/>
          <a:p>
            <a:fld id="{D3D538F9-49A3-B84F-B36B-A7030CDE5D5B}" type="slidenum">
              <a:rPr lang="en-US" smtClean="0"/>
              <a:t>48</a:t>
            </a:fld>
            <a:endParaRPr lang="en-US"/>
          </a:p>
        </p:txBody>
      </p:sp>
    </p:spTree>
    <p:extLst>
      <p:ext uri="{BB962C8B-B14F-4D97-AF65-F5344CB8AC3E}">
        <p14:creationId xmlns:p14="http://schemas.microsoft.com/office/powerpoint/2010/main" val="1261697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8CC0-6FC2-43EE-852D-A2DD341893AD}"/>
              </a:ext>
            </a:extLst>
          </p:cNvPr>
          <p:cNvSpPr>
            <a:spLocks noGrp="1"/>
          </p:cNvSpPr>
          <p:nvPr>
            <p:ph type="title"/>
          </p:nvPr>
        </p:nvSpPr>
        <p:spPr/>
        <p:txBody>
          <a:bodyPr>
            <a:normAutofit/>
          </a:bodyPr>
          <a:lstStyle/>
          <a:p>
            <a:r>
              <a:rPr lang="en-US" sz="3600" b="1" dirty="0">
                <a:latin typeface="+mn-lt"/>
              </a:rPr>
              <a:t>What is OPUS?</a:t>
            </a:r>
          </a:p>
        </p:txBody>
      </p:sp>
      <p:sp>
        <p:nvSpPr>
          <p:cNvPr id="3" name="Content Placeholder 2">
            <a:extLst>
              <a:ext uri="{FF2B5EF4-FFF2-40B4-BE49-F238E27FC236}">
                <a16:creationId xmlns:a16="http://schemas.microsoft.com/office/drawing/2014/main" id="{03F14CC6-F349-49CF-89AA-7D05394C8ABA}"/>
              </a:ext>
            </a:extLst>
          </p:cNvPr>
          <p:cNvSpPr>
            <a:spLocks noGrp="1"/>
          </p:cNvSpPr>
          <p:nvPr>
            <p:ph sz="half" idx="1"/>
          </p:nvPr>
        </p:nvSpPr>
        <p:spPr/>
        <p:txBody>
          <a:bodyPr>
            <a:normAutofit fontScale="85000" lnSpcReduction="20000"/>
          </a:bodyPr>
          <a:lstStyle/>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OPUS-S (static processing, 2-48 hours)</a:t>
            </a:r>
          </a:p>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OPUS-RS (rapid-static, 15 minutes – 2 hours)</a:t>
            </a:r>
          </a:p>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Sharing database of solutions</a:t>
            </a:r>
          </a:p>
          <a:p>
            <a:pPr>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OPUS Projects </a:t>
            </a:r>
          </a:p>
          <a:p>
            <a:pPr lvl="1">
              <a:buFont typeface="Arial" panose="020B0604020202020204" pitchFamily="34" charset="0"/>
              <a:buChar char="•"/>
              <a:defRPr/>
            </a:pPr>
            <a:r>
              <a:rPr lang="en-US" altLang="en-US" dirty="0">
                <a:latin typeface="Arial" panose="020B0604020202020204" pitchFamily="34" charset="0"/>
                <a:ea typeface="ＭＳ Ｐゴシック" pitchFamily="34" charset="-128"/>
                <a:cs typeface="Arial" panose="020B0604020202020204" pitchFamily="34" charset="0"/>
              </a:rPr>
              <a:t>campaign style survey- processing, adjustments, publication</a:t>
            </a:r>
          </a:p>
          <a:p>
            <a:endParaRPr lang="en-US" dirty="0"/>
          </a:p>
        </p:txBody>
      </p:sp>
      <p:pic>
        <p:nvPicPr>
          <p:cNvPr id="5" name="Content Placeholder 4" descr="Screenshot of NGS OPUS webpage">
            <a:extLst>
              <a:ext uri="{FF2B5EF4-FFF2-40B4-BE49-F238E27FC236}">
                <a16:creationId xmlns:a16="http://schemas.microsoft.com/office/drawing/2014/main" id="{ACB86D8C-A071-410B-84F9-B1DAF176BA36}"/>
              </a:ext>
            </a:extLst>
          </p:cNvPr>
          <p:cNvPicPr>
            <a:picLocks noGrp="1" noChangeAspect="1"/>
          </p:cNvPicPr>
          <p:nvPr>
            <p:ph sz="half" idx="2"/>
          </p:nvPr>
        </p:nvPicPr>
        <p:blipFill>
          <a:blip r:embed="rId2"/>
          <a:stretch>
            <a:fillRect/>
          </a:stretch>
        </p:blipFill>
        <p:spPr>
          <a:xfrm>
            <a:off x="4744320" y="1200150"/>
            <a:ext cx="3846360" cy="3394075"/>
          </a:xfrm>
          <a:prstGeom prst="rect">
            <a:avLst/>
          </a:prstGeom>
        </p:spPr>
      </p:pic>
      <p:sp>
        <p:nvSpPr>
          <p:cNvPr id="4" name="Date Placeholder 3">
            <a:extLst>
              <a:ext uri="{FF2B5EF4-FFF2-40B4-BE49-F238E27FC236}">
                <a16:creationId xmlns:a16="http://schemas.microsoft.com/office/drawing/2014/main" id="{5D0A855D-7FB2-4F8D-B469-F5D4FCBB41A1}"/>
              </a:ext>
            </a:extLst>
          </p:cNvPr>
          <p:cNvSpPr>
            <a:spLocks noGrp="1"/>
          </p:cNvSpPr>
          <p:nvPr>
            <p:ph type="dt" sz="half" idx="10"/>
          </p:nvPr>
        </p:nvSpPr>
        <p:spPr/>
        <p:txBody>
          <a:bodyPr/>
          <a:lstStyle/>
          <a:p>
            <a:r>
              <a:rPr lang="en-US"/>
              <a:t>02/08/2023</a:t>
            </a:r>
          </a:p>
        </p:txBody>
      </p:sp>
      <p:sp>
        <p:nvSpPr>
          <p:cNvPr id="6" name="Footer Placeholder 5">
            <a:extLst>
              <a:ext uri="{FF2B5EF4-FFF2-40B4-BE49-F238E27FC236}">
                <a16:creationId xmlns:a16="http://schemas.microsoft.com/office/drawing/2014/main" id="{C50B5F65-4BA3-4854-874B-80CA493C7441}"/>
              </a:ext>
            </a:extLst>
          </p:cNvPr>
          <p:cNvSpPr>
            <a:spLocks noGrp="1"/>
          </p:cNvSpPr>
          <p:nvPr>
            <p:ph type="ftr" sz="quarter" idx="11"/>
          </p:nvPr>
        </p:nvSpPr>
        <p:spPr/>
        <p:txBody>
          <a:bodyPr/>
          <a:lstStyle/>
          <a:p>
            <a:r>
              <a:rPr lang="fr-FR"/>
              <a:t>IPLSA 2023 Convention</a:t>
            </a:r>
            <a:endParaRPr lang="en-US"/>
          </a:p>
        </p:txBody>
      </p:sp>
      <p:sp>
        <p:nvSpPr>
          <p:cNvPr id="7" name="Slide Number Placeholder 6">
            <a:extLst>
              <a:ext uri="{FF2B5EF4-FFF2-40B4-BE49-F238E27FC236}">
                <a16:creationId xmlns:a16="http://schemas.microsoft.com/office/drawing/2014/main" id="{A02C489A-D2C5-43D3-AFD1-BDBEE4341160}"/>
              </a:ext>
            </a:extLst>
          </p:cNvPr>
          <p:cNvSpPr>
            <a:spLocks noGrp="1"/>
          </p:cNvSpPr>
          <p:nvPr>
            <p:ph type="sldNum" sz="quarter" idx="12"/>
          </p:nvPr>
        </p:nvSpPr>
        <p:spPr/>
        <p:txBody>
          <a:bodyPr/>
          <a:lstStyle/>
          <a:p>
            <a:fld id="{D3D538F9-49A3-B84F-B36B-A7030CDE5D5B}" type="slidenum">
              <a:rPr lang="en-US" smtClean="0"/>
              <a:t>49</a:t>
            </a:fld>
            <a:endParaRPr lang="en-US"/>
          </a:p>
        </p:txBody>
      </p:sp>
    </p:spTree>
    <p:extLst>
      <p:ext uri="{BB962C8B-B14F-4D97-AF65-F5344CB8AC3E}">
        <p14:creationId xmlns:p14="http://schemas.microsoft.com/office/powerpoint/2010/main" val="3281467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431074" y="1196725"/>
            <a:ext cx="4918166" cy="358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None/>
              <a:defRPr/>
            </a:pPr>
            <a:r>
              <a:rPr lang="en-US" altLang="en-US" sz="1800" dirty="0">
                <a:solidFill>
                  <a:srgbClr val="C00000"/>
                </a:solidFill>
                <a:latin typeface="Arial Black" panose="020B0A04020102020204" pitchFamily="34" charset="0"/>
                <a:cs typeface="Arial" panose="020B0604020202020204" pitchFamily="34" charset="0"/>
              </a:rPr>
              <a:t>NGS defines, maintains and provides access to the NSRS to meet our Nation’s economic, social &amp; environmental needs</a:t>
            </a:r>
          </a:p>
          <a:p>
            <a:pPr algn="ctr" eaLnBrk="1" hangingPunct="1">
              <a:buFont typeface="Arial" panose="020B0604020202020204" pitchFamily="34" charset="0"/>
              <a:buNone/>
              <a:defRPr/>
            </a:pPr>
            <a:endParaRPr lang="en-US" altLang="en-US" sz="21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a:lnSpc>
                <a:spcPct val="150000"/>
              </a:lnSpc>
              <a:buNone/>
              <a:defRPr/>
            </a:pPr>
            <a:endParaRPr lang="en-US" altLang="en-US" sz="1500" dirty="0">
              <a:latin typeface="Arial" panose="020B0604020202020204" pitchFamily="34" charset="0"/>
              <a:cs typeface="Arial" panose="020B0604020202020204" pitchFamily="34" charset="0"/>
            </a:endParaRPr>
          </a:p>
          <a:p>
            <a:pPr algn="ctr">
              <a:lnSpc>
                <a:spcPct val="150000"/>
              </a:lnSpc>
              <a:buNone/>
              <a:defRPr/>
            </a:pPr>
            <a:endParaRPr lang="en-US" altLang="en-US" sz="1500" dirty="0">
              <a:latin typeface="Arial" panose="020B0604020202020204" pitchFamily="34" charset="0"/>
              <a:cs typeface="Arial" panose="020B0604020202020204" pitchFamily="34" charset="0"/>
            </a:endParaRPr>
          </a:p>
          <a:p>
            <a:pPr marL="214313" indent="-214313" algn="ctr">
              <a:lnSpc>
                <a:spcPct val="150000"/>
              </a:lnSpc>
              <a:defRPr/>
            </a:pPr>
            <a:r>
              <a:rPr lang="en-US" altLang="en-US" sz="1500" dirty="0">
                <a:latin typeface="Arial" panose="020B0604020202020204" pitchFamily="34" charset="0"/>
                <a:cs typeface="Arial" panose="020B0604020202020204" pitchFamily="34" charset="0"/>
              </a:rPr>
              <a:t>North American Datum of 1983 </a:t>
            </a:r>
            <a:r>
              <a:rPr lang="en-US" altLang="en-US" sz="1500" b="1" dirty="0">
                <a:latin typeface="Arial" panose="020B0604020202020204" pitchFamily="34" charset="0"/>
                <a:cs typeface="Arial" panose="020B0604020202020204" pitchFamily="34" charset="0"/>
              </a:rPr>
              <a:t>(NAD 83)</a:t>
            </a:r>
          </a:p>
          <a:p>
            <a:pPr marL="214313" indent="-214313" algn="ctr">
              <a:lnSpc>
                <a:spcPct val="150000"/>
              </a:lnSpc>
              <a:defRPr/>
            </a:pPr>
            <a:r>
              <a:rPr lang="en-US" altLang="en-US" sz="1500" dirty="0">
                <a:latin typeface="Arial" panose="020B0604020202020204" pitchFamily="34" charset="0"/>
                <a:cs typeface="Arial" panose="020B0604020202020204" pitchFamily="34" charset="0"/>
              </a:rPr>
              <a:t>North American Vertical Datum of 1988 </a:t>
            </a:r>
            <a:r>
              <a:rPr lang="en-US" altLang="en-US" sz="1500" b="1" dirty="0">
                <a:latin typeface="Arial" panose="020B0604020202020204" pitchFamily="34" charset="0"/>
                <a:cs typeface="Arial" panose="020B0604020202020204" pitchFamily="34" charset="0"/>
              </a:rPr>
              <a:t>(NAVD 88)</a:t>
            </a:r>
          </a:p>
        </p:txBody>
      </p:sp>
      <p:sp>
        <p:nvSpPr>
          <p:cNvPr id="6" name="Rectangle 5"/>
          <p:cNvSpPr/>
          <p:nvPr/>
        </p:nvSpPr>
        <p:spPr>
          <a:xfrm>
            <a:off x="1277133" y="2571750"/>
            <a:ext cx="3226049" cy="1200329"/>
          </a:xfrm>
          <a:prstGeom prst="rect">
            <a:avLst/>
          </a:prstGeom>
          <a:ln w="19050">
            <a:solidFill>
              <a:sysClr val="windowText" lastClr="000000"/>
            </a:solidFill>
          </a:ln>
        </p:spPr>
        <p:txBody>
          <a:bodyPr wrap="square">
            <a:spAutoFit/>
          </a:bodyPr>
          <a:lstStyle/>
          <a:p>
            <a:pPr algn="ctr">
              <a:defRPr/>
            </a:pPr>
            <a:r>
              <a:rPr lang="en-US" altLang="en-US" sz="2400" dirty="0">
                <a:solidFill>
                  <a:prstClr val="black"/>
                </a:solidFill>
                <a:latin typeface="Tw Cen MT Condensed" panose="020B0606020104020203" pitchFamily="34" charset="0"/>
              </a:rPr>
              <a:t>Latitude • Longitude • </a:t>
            </a:r>
            <a:r>
              <a:rPr lang="en-US" altLang="en-US" sz="2400" u="sng" dirty="0">
                <a:solidFill>
                  <a:prstClr val="black"/>
                </a:solidFill>
                <a:latin typeface="Tw Cen MT Condensed" panose="020B0606020104020203" pitchFamily="34" charset="0"/>
              </a:rPr>
              <a:t>Elevation</a:t>
            </a:r>
            <a:r>
              <a:rPr lang="en-US" altLang="en-US" sz="2400" dirty="0">
                <a:solidFill>
                  <a:prstClr val="black"/>
                </a:solidFill>
                <a:latin typeface="Tw Cen MT Condensed" panose="020B0606020104020203" pitchFamily="34" charset="0"/>
              </a:rPr>
              <a:t> • Gravity • Shoreline Position</a:t>
            </a:r>
          </a:p>
          <a:p>
            <a:pPr>
              <a:defRPr/>
            </a:pPr>
            <a:r>
              <a:rPr lang="en-US" altLang="en-US" sz="2400" dirty="0">
                <a:solidFill>
                  <a:prstClr val="black"/>
                </a:solidFill>
                <a:latin typeface="Tw Cen MT Condensed" panose="020B0606020104020203" pitchFamily="34" charset="0"/>
              </a:rPr>
              <a:t>      + changes over time </a:t>
            </a:r>
          </a:p>
        </p:txBody>
      </p:sp>
      <p:pic>
        <p:nvPicPr>
          <p:cNvPr id="8" name="Picture 7" descr="Image of layered maps of the state of Oregon with geodetic control disks shown in the corners with dashed lines leading down through the layered maps from the dis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7208" y="1800763"/>
            <a:ext cx="3520745" cy="1993565"/>
          </a:xfrm>
          <a:prstGeom prst="rect">
            <a:avLst/>
          </a:prstGeom>
        </p:spPr>
      </p:pic>
      <p:sp>
        <p:nvSpPr>
          <p:cNvPr id="3" name="TextBox 2"/>
          <p:cNvSpPr txBox="1"/>
          <p:nvPr/>
        </p:nvSpPr>
        <p:spPr>
          <a:xfrm>
            <a:off x="6127954" y="4048433"/>
            <a:ext cx="2687894" cy="461665"/>
          </a:xfrm>
          <a:prstGeom prst="rect">
            <a:avLst/>
          </a:prstGeom>
          <a:noFill/>
        </p:spPr>
        <p:txBody>
          <a:bodyPr wrap="square" rtlCol="0">
            <a:spAutoFit/>
          </a:bodyPr>
          <a:lstStyle/>
          <a:p>
            <a:r>
              <a:rPr lang="en-US" sz="2400" dirty="0">
                <a:solidFill>
                  <a:srgbClr val="FF0000"/>
                </a:solidFill>
              </a:rPr>
              <a:t>Today’s NSRS</a:t>
            </a:r>
          </a:p>
        </p:txBody>
      </p:sp>
      <p:sp>
        <p:nvSpPr>
          <p:cNvPr id="5" name="Title 4">
            <a:extLst>
              <a:ext uri="{FF2B5EF4-FFF2-40B4-BE49-F238E27FC236}">
                <a16:creationId xmlns:a16="http://schemas.microsoft.com/office/drawing/2014/main" id="{2E9C6E31-9B9C-4885-95EA-65540612B7E2}"/>
              </a:ext>
            </a:extLst>
          </p:cNvPr>
          <p:cNvSpPr>
            <a:spLocks noGrp="1"/>
          </p:cNvSpPr>
          <p:nvPr>
            <p:ph type="title"/>
          </p:nvPr>
        </p:nvSpPr>
        <p:spPr/>
        <p:txBody>
          <a:bodyPr>
            <a:normAutofit fontScale="90000"/>
          </a:bodyPr>
          <a:lstStyle/>
          <a:p>
            <a:r>
              <a:rPr lang="en-US" altLang="en-US" sz="3100" b="1" dirty="0">
                <a:latin typeface="Arial" panose="020B0604020202020204" pitchFamily="34" charset="0"/>
                <a:cs typeface="Arial" panose="020B0604020202020204" pitchFamily="34" charset="0"/>
              </a:rPr>
              <a:t>The National Spatial Reference System (NSRS)</a:t>
            </a:r>
            <a:endParaRPr lang="en-US" dirty="0"/>
          </a:p>
        </p:txBody>
      </p:sp>
      <p:sp>
        <p:nvSpPr>
          <p:cNvPr id="2" name="Date Placeholder 1">
            <a:extLst>
              <a:ext uri="{FF2B5EF4-FFF2-40B4-BE49-F238E27FC236}">
                <a16:creationId xmlns:a16="http://schemas.microsoft.com/office/drawing/2014/main" id="{99787509-DA1B-4AB9-9B25-0987DAD479F6}"/>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53AF70B8-838E-44CA-99F3-2C8671643EFE}"/>
              </a:ext>
            </a:extLst>
          </p:cNvPr>
          <p:cNvSpPr>
            <a:spLocks noGrp="1"/>
          </p:cNvSpPr>
          <p:nvPr>
            <p:ph type="ftr" sz="quarter" idx="11"/>
          </p:nvPr>
        </p:nvSpPr>
        <p:spPr/>
        <p:txBody>
          <a:bodyPr/>
          <a:lstStyle/>
          <a:p>
            <a:r>
              <a:rPr lang="fr-FR"/>
              <a:t>IPLSA 2023 Convention</a:t>
            </a:r>
            <a:endParaRPr lang="en-US"/>
          </a:p>
        </p:txBody>
      </p:sp>
      <p:sp>
        <p:nvSpPr>
          <p:cNvPr id="7" name="Slide Number Placeholder 6">
            <a:extLst>
              <a:ext uri="{FF2B5EF4-FFF2-40B4-BE49-F238E27FC236}">
                <a16:creationId xmlns:a16="http://schemas.microsoft.com/office/drawing/2014/main" id="{47CBAF1B-E6D7-4FD3-BEA7-21484A75FFEE}"/>
              </a:ext>
            </a:extLst>
          </p:cNvPr>
          <p:cNvSpPr>
            <a:spLocks noGrp="1"/>
          </p:cNvSpPr>
          <p:nvPr>
            <p:ph type="sldNum" sz="quarter" idx="12"/>
          </p:nvPr>
        </p:nvSpPr>
        <p:spPr/>
        <p:txBody>
          <a:bodyPr/>
          <a:lstStyle/>
          <a:p>
            <a:fld id="{D3D538F9-49A3-B84F-B36B-A7030CDE5D5B}" type="slidenum">
              <a:rPr lang="en-US" smtClean="0"/>
              <a:t>5</a:t>
            </a:fld>
            <a:endParaRPr lang="en-US"/>
          </a:p>
        </p:txBody>
      </p:sp>
    </p:spTree>
    <p:extLst>
      <p:ext uri="{BB962C8B-B14F-4D97-AF65-F5344CB8AC3E}">
        <p14:creationId xmlns:p14="http://schemas.microsoft.com/office/powerpoint/2010/main" val="361680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80E5-85E8-4A0A-9042-D2CF312C648D}"/>
              </a:ext>
            </a:extLst>
          </p:cNvPr>
          <p:cNvSpPr>
            <a:spLocks noGrp="1"/>
          </p:cNvSpPr>
          <p:nvPr>
            <p:ph type="title"/>
          </p:nvPr>
        </p:nvSpPr>
        <p:spPr/>
        <p:txBody>
          <a:bodyPr>
            <a:noAutofit/>
          </a:bodyPr>
          <a:lstStyle/>
          <a:p>
            <a:r>
              <a:rPr lang="en-US" sz="3200" b="1" dirty="0">
                <a:solidFill>
                  <a:prstClr val="black"/>
                </a:solidFill>
                <a:latin typeface="Arial" panose="020B0604020202020204" pitchFamily="34" charset="0"/>
                <a:cs typeface="Arial" panose="020B0604020202020204" pitchFamily="34" charset="0"/>
              </a:rPr>
              <a:t>Share GPS observations through OPUS </a:t>
            </a:r>
            <a:endParaRPr lang="en-US" sz="3200" b="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043FC35-654C-4A4E-A3F0-EC76085D59D3}"/>
              </a:ext>
            </a:extLst>
          </p:cNvPr>
          <p:cNvSpPr>
            <a:spLocks noGrp="1"/>
          </p:cNvSpPr>
          <p:nvPr>
            <p:ph sz="half" idx="1"/>
          </p:nvPr>
        </p:nvSpPr>
        <p:spPr/>
        <p:txBody>
          <a:bodyPr>
            <a:normAutofit fontScale="70000" lnSpcReduction="20000"/>
          </a:bodyPr>
          <a:lstStyle/>
          <a:p>
            <a:r>
              <a:rPr lang="en-US" altLang="en-US" dirty="0">
                <a:solidFill>
                  <a:srgbClr val="000000"/>
                </a:solidFill>
                <a:latin typeface="+mn-lt"/>
                <a:cs typeface="Times New Roman" panose="02020603050405020304" pitchFamily="18" charset="0"/>
              </a:rPr>
              <a:t>Upload 4+hour GPS observation file</a:t>
            </a:r>
          </a:p>
          <a:p>
            <a:r>
              <a:rPr lang="en-US" altLang="en-US" dirty="0">
                <a:solidFill>
                  <a:srgbClr val="000000"/>
                </a:solidFill>
                <a:latin typeface="+mn-lt"/>
                <a:cs typeface="Times New Roman" panose="02020603050405020304" pitchFamily="18" charset="0"/>
              </a:rPr>
              <a:t>Provide antenna type, antenna height, and email address</a:t>
            </a:r>
          </a:p>
          <a:p>
            <a:r>
              <a:rPr lang="en-US" altLang="en-US" dirty="0">
                <a:solidFill>
                  <a:srgbClr val="000000"/>
                </a:solidFill>
                <a:latin typeface="+mn-lt"/>
                <a:cs typeface="Times New Roman" panose="02020603050405020304" pitchFamily="18" charset="0"/>
              </a:rPr>
              <a:t>Click “Options” &amp; Select “Yes, Share” </a:t>
            </a:r>
          </a:p>
          <a:p>
            <a:r>
              <a:rPr lang="en-US" altLang="en-US" dirty="0">
                <a:solidFill>
                  <a:srgbClr val="000000"/>
                </a:solidFill>
                <a:latin typeface="+mn-lt"/>
                <a:cs typeface="Times New Roman" panose="02020603050405020304" pitchFamily="18" charset="0"/>
              </a:rPr>
              <a:t>Identify the Mark by PID</a:t>
            </a:r>
          </a:p>
          <a:p>
            <a:r>
              <a:rPr lang="en-US" altLang="en-US" dirty="0">
                <a:solidFill>
                  <a:srgbClr val="000000"/>
                </a:solidFill>
                <a:latin typeface="+mn-lt"/>
                <a:cs typeface="Times New Roman" panose="02020603050405020304" pitchFamily="18" charset="0"/>
              </a:rPr>
              <a:t>Write a “To Reach” description </a:t>
            </a:r>
          </a:p>
          <a:p>
            <a:r>
              <a:rPr lang="en-US" altLang="en-US" dirty="0">
                <a:solidFill>
                  <a:srgbClr val="000000"/>
                </a:solidFill>
                <a:latin typeface="+mn-lt"/>
                <a:cs typeface="Times New Roman" panose="02020603050405020304" pitchFamily="18" charset="0"/>
              </a:rPr>
              <a:t>Attach 2 photos: Close up &amp; Horizon</a:t>
            </a:r>
          </a:p>
          <a:p>
            <a:r>
              <a:rPr lang="en-US" altLang="en-US" dirty="0">
                <a:solidFill>
                  <a:srgbClr val="000000"/>
                </a:solidFill>
                <a:latin typeface="+mn-lt"/>
                <a:cs typeface="Times New Roman" panose="02020603050405020304" pitchFamily="18" charset="0"/>
              </a:rPr>
              <a:t>Respond to confirmation email</a:t>
            </a:r>
          </a:p>
          <a:p>
            <a:endParaRPr lang="en-US" dirty="0"/>
          </a:p>
        </p:txBody>
      </p:sp>
      <p:sp>
        <p:nvSpPr>
          <p:cNvPr id="6" name="TextBox 5" descr="Screenshot of OPUS Share">
            <a:extLst>
              <a:ext uri="{FF2B5EF4-FFF2-40B4-BE49-F238E27FC236}">
                <a16:creationId xmlns:a16="http://schemas.microsoft.com/office/drawing/2014/main" id="{7BF4497D-6A43-48ED-83C8-7807156E0E19}"/>
              </a:ext>
            </a:extLst>
          </p:cNvPr>
          <p:cNvSpPr txBox="1"/>
          <p:nvPr/>
        </p:nvSpPr>
        <p:spPr>
          <a:xfrm>
            <a:off x="4495800" y="4208351"/>
            <a:ext cx="4305300" cy="2654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1125" dirty="0">
                <a:solidFill>
                  <a:schemeClr val="tx1"/>
                </a:solidFill>
              </a:rPr>
              <a:t>geodesy.noaa.gov/</a:t>
            </a:r>
            <a:r>
              <a:rPr lang="en-US" sz="1125" dirty="0" err="1">
                <a:solidFill>
                  <a:schemeClr val="tx1"/>
                </a:solidFill>
              </a:rPr>
              <a:t>corbin</a:t>
            </a:r>
            <a:r>
              <a:rPr lang="en-US" sz="1125" dirty="0">
                <a:solidFill>
                  <a:schemeClr val="tx1"/>
                </a:solidFill>
              </a:rPr>
              <a:t>/</a:t>
            </a:r>
            <a:r>
              <a:rPr lang="en-US" sz="1125" dirty="0" err="1">
                <a:solidFill>
                  <a:schemeClr val="tx1"/>
                </a:solidFill>
              </a:rPr>
              <a:t>class_description</a:t>
            </a:r>
            <a:r>
              <a:rPr lang="en-US" sz="1125" dirty="0">
                <a:solidFill>
                  <a:schemeClr val="tx1"/>
                </a:solidFill>
              </a:rPr>
              <a:t>/opus-share-tutorial/</a:t>
            </a:r>
          </a:p>
        </p:txBody>
      </p:sp>
      <p:pic>
        <p:nvPicPr>
          <p:cNvPr id="7" name="Content Placeholder 6" descr="Screenshot of video How to Submit and OPUS Share Observation">
            <a:extLst>
              <a:ext uri="{FF2B5EF4-FFF2-40B4-BE49-F238E27FC236}">
                <a16:creationId xmlns:a16="http://schemas.microsoft.com/office/drawing/2014/main" id="{4732832A-9A9E-4279-AF1C-5A6229EA082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572000" y="1046900"/>
            <a:ext cx="4038600" cy="253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1D2D35EA-85DF-4F27-8165-1AA2C80FBFEB}"/>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9B55EB37-25AA-4382-89FB-B443D2C0934D}"/>
              </a:ext>
            </a:extLst>
          </p:cNvPr>
          <p:cNvSpPr>
            <a:spLocks noGrp="1"/>
          </p:cNvSpPr>
          <p:nvPr>
            <p:ph type="ftr" sz="quarter" idx="11"/>
          </p:nvPr>
        </p:nvSpPr>
        <p:spPr/>
        <p:txBody>
          <a:bodyPr/>
          <a:lstStyle/>
          <a:p>
            <a:r>
              <a:rPr lang="fr-FR"/>
              <a:t>IPLSA 2023 Convention</a:t>
            </a:r>
            <a:endParaRPr lang="en-US"/>
          </a:p>
        </p:txBody>
      </p:sp>
      <p:sp>
        <p:nvSpPr>
          <p:cNvPr id="8" name="Slide Number Placeholder 7">
            <a:extLst>
              <a:ext uri="{FF2B5EF4-FFF2-40B4-BE49-F238E27FC236}">
                <a16:creationId xmlns:a16="http://schemas.microsoft.com/office/drawing/2014/main" id="{2818E8A4-3393-4E11-B1AF-F0A8F6139CE1}"/>
              </a:ext>
            </a:extLst>
          </p:cNvPr>
          <p:cNvSpPr>
            <a:spLocks noGrp="1"/>
          </p:cNvSpPr>
          <p:nvPr>
            <p:ph type="sldNum" sz="quarter" idx="12"/>
          </p:nvPr>
        </p:nvSpPr>
        <p:spPr/>
        <p:txBody>
          <a:bodyPr/>
          <a:lstStyle/>
          <a:p>
            <a:fld id="{D3D538F9-49A3-B84F-B36B-A7030CDE5D5B}" type="slidenum">
              <a:rPr lang="en-US" smtClean="0"/>
              <a:t>50</a:t>
            </a:fld>
            <a:endParaRPr lang="en-US"/>
          </a:p>
        </p:txBody>
      </p:sp>
    </p:spTree>
    <p:extLst>
      <p:ext uri="{BB962C8B-B14F-4D97-AF65-F5344CB8AC3E}">
        <p14:creationId xmlns:p14="http://schemas.microsoft.com/office/powerpoint/2010/main" val="1356126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E7B3-DFEE-492C-8E70-4E062CAB7032}"/>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Why use OPUS-Projects?</a:t>
            </a:r>
          </a:p>
        </p:txBody>
      </p:sp>
      <p:sp>
        <p:nvSpPr>
          <p:cNvPr id="3" name="Content Placeholder 2">
            <a:extLst>
              <a:ext uri="{FF2B5EF4-FFF2-40B4-BE49-F238E27FC236}">
                <a16:creationId xmlns:a16="http://schemas.microsoft.com/office/drawing/2014/main" id="{FE4B8758-EC23-4127-9694-882CF01FFE9D}"/>
              </a:ext>
            </a:extLst>
          </p:cNvPr>
          <p:cNvSpPr>
            <a:spLocks noGrp="1"/>
          </p:cNvSpPr>
          <p:nvPr>
            <p:ph idx="1"/>
          </p:nvPr>
        </p:nvSpPr>
        <p:spPr>
          <a:xfrm>
            <a:off x="457199" y="982133"/>
            <a:ext cx="8348134" cy="4058974"/>
          </a:xfrm>
        </p:spPr>
        <p:txBody>
          <a:bodyPr>
            <a:normAutofit fontScale="55000" lnSpcReduction="20000"/>
          </a:bodyPr>
          <a:lstStyle/>
          <a:p>
            <a:r>
              <a:rPr lang="en-US" sz="3600" dirty="0">
                <a:latin typeface="Arial" panose="020B0604020202020204" pitchFamily="34" charset="0"/>
                <a:cs typeface="Arial" panose="020B0604020202020204" pitchFamily="34" charset="0"/>
              </a:rPr>
              <a:t>Supports both static GPS and RTK GNSS surveys</a:t>
            </a:r>
          </a:p>
          <a:p>
            <a:r>
              <a:rPr lang="en-US" sz="3600" dirty="0">
                <a:latin typeface="Arial" panose="020B0604020202020204" pitchFamily="34" charset="0"/>
                <a:cs typeface="Arial" panose="020B0604020202020204" pitchFamily="34" charset="0"/>
              </a:rPr>
              <a:t>Organizes data for multiple occupations on more than one mark</a:t>
            </a:r>
          </a:p>
          <a:p>
            <a:pPr lvl="1"/>
            <a:r>
              <a:rPr lang="en-US" sz="2900" dirty="0">
                <a:latin typeface="Arial" panose="020B0604020202020204" pitchFamily="34" charset="0"/>
                <a:cs typeface="Arial" panose="020B0604020202020204" pitchFamily="34" charset="0"/>
              </a:rPr>
              <a:t>Campaign-style surveys for control</a:t>
            </a:r>
          </a:p>
          <a:p>
            <a:r>
              <a:rPr lang="en-US" sz="3600" dirty="0">
                <a:latin typeface="Arial" panose="020B0604020202020204" pitchFamily="34" charset="0"/>
                <a:cs typeface="Arial" panose="020B0604020202020204" pitchFamily="34" charset="0"/>
              </a:rPr>
              <a:t>Performs least squares adjustments of control survey networks</a:t>
            </a:r>
          </a:p>
          <a:p>
            <a:pPr lvl="1"/>
            <a:r>
              <a:rPr lang="en-US" sz="2900" dirty="0">
                <a:latin typeface="Arial" panose="020B0604020202020204" pitchFamily="34" charset="0"/>
                <a:cs typeface="Arial" panose="020B0604020202020204" pitchFamily="34" charset="0"/>
              </a:rPr>
              <a:t>Estimate relative accuracy between marks</a:t>
            </a:r>
          </a:p>
          <a:p>
            <a:r>
              <a:rPr lang="en-US" sz="3600" dirty="0">
                <a:latin typeface="Arial" panose="020B0604020202020204" pitchFamily="34" charset="0"/>
                <a:cs typeface="Arial" panose="020B0604020202020204" pitchFamily="34" charset="0"/>
              </a:rPr>
              <a:t>Constrains NAVD 88 bench marks – check/establish NAVD 88 heights</a:t>
            </a:r>
          </a:p>
          <a:p>
            <a:r>
              <a:rPr lang="en-US" sz="3600" dirty="0">
                <a:latin typeface="Arial" panose="020B0604020202020204" pitchFamily="34" charset="0"/>
                <a:cs typeface="Arial" panose="020B0604020202020204" pitchFamily="34" charset="0"/>
              </a:rPr>
              <a:t>Ensures survey is tied to the NSRS</a:t>
            </a:r>
          </a:p>
          <a:p>
            <a:pPr lvl="1"/>
            <a:r>
              <a:rPr lang="en-US" sz="2900" dirty="0">
                <a:latin typeface="Arial" panose="020B0604020202020204" pitchFamily="34" charset="0"/>
                <a:cs typeface="Arial" panose="020B0604020202020204" pitchFamily="34" charset="0"/>
              </a:rPr>
              <a:t>CORS data and published coordinates/heights</a:t>
            </a:r>
          </a:p>
          <a:p>
            <a:pPr lvl="1"/>
            <a:r>
              <a:rPr lang="en-US" sz="2900" dirty="0">
                <a:latin typeface="Arial" panose="020B0604020202020204" pitchFamily="34" charset="0"/>
                <a:cs typeface="Arial" panose="020B0604020202020204" pitchFamily="34" charset="0"/>
              </a:rPr>
              <a:t>Official models (HTDP, GEOID18)</a:t>
            </a:r>
          </a:p>
          <a:p>
            <a:r>
              <a:rPr lang="en-US" sz="3600" dirty="0">
                <a:latin typeface="Arial" panose="020B0604020202020204" pitchFamily="34" charset="0"/>
                <a:cs typeface="Arial" panose="020B0604020202020204" pitchFamily="34" charset="0"/>
              </a:rPr>
              <a:t>Submits survey to NGS for review, loading in database, and publication on datasheets</a:t>
            </a:r>
          </a:p>
          <a:p>
            <a:pPr lvl="1"/>
            <a:r>
              <a:rPr lang="en-US" sz="2900" dirty="0">
                <a:latin typeface="Arial" panose="020B0604020202020204" pitchFamily="34" charset="0"/>
                <a:cs typeface="Arial" panose="020B0604020202020204" pitchFamily="34" charset="0"/>
              </a:rPr>
              <a:t>Establishment of geodetic control</a:t>
            </a:r>
          </a:p>
          <a:p>
            <a:pPr lvl="1"/>
            <a:r>
              <a:rPr lang="en-US" sz="2900" dirty="0">
                <a:latin typeface="Arial" panose="020B0604020202020204" pitchFamily="34" charset="0"/>
                <a:cs typeface="Arial" panose="020B0604020202020204" pitchFamily="34" charset="0"/>
              </a:rPr>
              <a:t>NGS will use data for making models (e.g., future transformation model for the new datums)</a:t>
            </a:r>
          </a:p>
          <a:p>
            <a:endParaRPr lang="en-US"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A79FBAA3-2800-4B4D-9364-CDE3925FDB2E}"/>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0D9C4E5E-5DC7-461A-9676-3FCBC9E287F8}"/>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346D24E4-8F89-46D0-988D-CF7C23040E31}"/>
              </a:ext>
            </a:extLst>
          </p:cNvPr>
          <p:cNvSpPr>
            <a:spLocks noGrp="1"/>
          </p:cNvSpPr>
          <p:nvPr>
            <p:ph type="sldNum" sz="quarter" idx="12"/>
          </p:nvPr>
        </p:nvSpPr>
        <p:spPr/>
        <p:txBody>
          <a:bodyPr/>
          <a:lstStyle/>
          <a:p>
            <a:fld id="{D3D538F9-49A3-B84F-B36B-A7030CDE5D5B}" type="slidenum">
              <a:rPr lang="en-US" smtClean="0"/>
              <a:t>51</a:t>
            </a:fld>
            <a:endParaRPr lang="en-US"/>
          </a:p>
        </p:txBody>
      </p:sp>
    </p:spTree>
    <p:extLst>
      <p:ext uri="{BB962C8B-B14F-4D97-AF65-F5344CB8AC3E}">
        <p14:creationId xmlns:p14="http://schemas.microsoft.com/office/powerpoint/2010/main" val="49657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332" y="205979"/>
            <a:ext cx="8897352" cy="857250"/>
          </a:xfrm>
        </p:spPr>
        <p:txBody>
          <a:bodyPr>
            <a:noAutofit/>
          </a:bodyPr>
          <a:lstStyle/>
          <a:p>
            <a:r>
              <a:rPr lang="en-US" sz="3600" b="1" dirty="0">
                <a:latin typeface="Arial" panose="020B0604020202020204" pitchFamily="34" charset="0"/>
                <a:cs typeface="Arial" panose="020B0604020202020204" pitchFamily="34" charset="0"/>
              </a:rPr>
              <a:t>OPUS-Project 4.0</a:t>
            </a:r>
          </a:p>
        </p:txBody>
      </p:sp>
      <p:sp>
        <p:nvSpPr>
          <p:cNvPr id="3" name="Content Placeholder 2"/>
          <p:cNvSpPr>
            <a:spLocks noGrp="1"/>
          </p:cNvSpPr>
          <p:nvPr>
            <p:ph idx="1"/>
          </p:nvPr>
        </p:nvSpPr>
        <p:spPr>
          <a:xfrm>
            <a:off x="126332" y="1063230"/>
            <a:ext cx="8897352" cy="3976440"/>
          </a:xfrm>
          <a:effectLst/>
        </p:spPr>
        <p:txBody>
          <a:bodyPr>
            <a:noAutofit/>
          </a:bodyPr>
          <a:lstStyle/>
          <a:p>
            <a:r>
              <a:rPr lang="en-US" sz="2800" dirty="0">
                <a:latin typeface="Arial" panose="020B0604020202020204" pitchFamily="34" charset="0"/>
                <a:cs typeface="Arial" panose="020B0604020202020204" pitchFamily="34" charset="0"/>
              </a:rPr>
              <a:t>Currently on Production</a:t>
            </a:r>
          </a:p>
          <a:p>
            <a:r>
              <a:rPr lang="en-US" sz="2800" dirty="0">
                <a:latin typeface="Arial" panose="020B0604020202020204" pitchFamily="34" charset="0"/>
                <a:cs typeface="Arial" panose="020B0604020202020204" pitchFamily="34" charset="0"/>
              </a:rPr>
              <a:t>What does this version add?</a:t>
            </a:r>
          </a:p>
          <a:p>
            <a:pPr marL="573088" lvl="1"/>
            <a:r>
              <a:rPr lang="en-US" sz="2400" dirty="0">
                <a:latin typeface="Arial" panose="020B0604020202020204" pitchFamily="34" charset="0"/>
                <a:cs typeface="Arial" panose="020B0604020202020204" pitchFamily="34" charset="0"/>
              </a:rPr>
              <a:t>Allows you to submit campaign style GPS survey to NGS for inclusion in the IDB (Integrated </a:t>
            </a:r>
            <a:r>
              <a:rPr lang="en-US" sz="2400" dirty="0" err="1">
                <a:latin typeface="Arial" panose="020B0604020202020204" pitchFamily="34" charset="0"/>
                <a:cs typeface="Arial" panose="020B0604020202020204" pitchFamily="34" charset="0"/>
              </a:rPr>
              <a:t>DataBase</a:t>
            </a:r>
            <a:r>
              <a:rPr lang="en-US" sz="2400" dirty="0">
                <a:latin typeface="Arial" panose="020B0604020202020204" pitchFamily="34" charset="0"/>
                <a:cs typeface="Arial" panose="020B0604020202020204" pitchFamily="34" charset="0"/>
              </a:rPr>
              <a:t>)</a:t>
            </a:r>
          </a:p>
          <a:p>
            <a:pPr marL="973138" lvl="2"/>
            <a:r>
              <a:rPr lang="en-US" sz="2000" dirty="0">
                <a:latin typeface="Arial" panose="020B0604020202020204" pitchFamily="34" charset="0"/>
                <a:cs typeface="Arial" panose="020B0604020202020204" pitchFamily="34" charset="0"/>
              </a:rPr>
              <a:t>Upload GPS data to OPUS-S</a:t>
            </a:r>
          </a:p>
          <a:p>
            <a:pPr marL="973138" lvl="2"/>
            <a:r>
              <a:rPr lang="en-US" sz="2000" dirty="0">
                <a:latin typeface="Arial" panose="020B0604020202020204" pitchFamily="34" charset="0"/>
                <a:cs typeface="Arial" panose="020B0604020202020204" pitchFamily="34" charset="0"/>
              </a:rPr>
              <a:t>Upload photos and mark descriptions</a:t>
            </a:r>
          </a:p>
          <a:p>
            <a:pPr marL="973138" lvl="2"/>
            <a:r>
              <a:rPr lang="en-US" sz="2000" dirty="0">
                <a:latin typeface="Arial" panose="020B0604020202020204" pitchFamily="34" charset="0"/>
                <a:cs typeface="Arial" panose="020B0604020202020204" pitchFamily="34" charset="0"/>
              </a:rPr>
              <a:t>Process simultaneous/overlapping sessions</a:t>
            </a:r>
          </a:p>
          <a:p>
            <a:pPr marL="973138" lvl="2"/>
            <a:r>
              <a:rPr lang="en-US" sz="2000" dirty="0">
                <a:latin typeface="Arial" panose="020B0604020202020204" pitchFamily="34" charset="0"/>
                <a:cs typeface="Arial" panose="020B0604020202020204" pitchFamily="34" charset="0"/>
              </a:rPr>
              <a:t>Run network adjustment (using GPSCOM and ADJUST)</a:t>
            </a:r>
          </a:p>
          <a:p>
            <a:pPr marL="973138" lvl="2"/>
            <a:r>
              <a:rPr lang="en-US" sz="2000" dirty="0">
                <a:latin typeface="Arial" panose="020B0604020202020204" pitchFamily="34" charset="0"/>
                <a:cs typeface="Arial" panose="020B0604020202020204" pitchFamily="34" charset="0"/>
              </a:rPr>
              <a:t>Click the “Submit” button to send to NGS!</a:t>
            </a:r>
          </a:p>
        </p:txBody>
      </p:sp>
      <p:grpSp>
        <p:nvGrpSpPr>
          <p:cNvPr id="7" name="Group 6" descr="Gray box mentioning WinDesc"/>
          <p:cNvGrpSpPr/>
          <p:nvPr/>
        </p:nvGrpSpPr>
        <p:grpSpPr>
          <a:xfrm>
            <a:off x="5421664" y="3107501"/>
            <a:ext cx="3126666" cy="646331"/>
            <a:chOff x="6326090" y="2953000"/>
            <a:chExt cx="2691578" cy="646331"/>
          </a:xfrm>
        </p:grpSpPr>
        <p:cxnSp>
          <p:nvCxnSpPr>
            <p:cNvPr id="6" name="Straight Arrow Connector 5"/>
            <p:cNvCxnSpPr/>
            <p:nvPr/>
          </p:nvCxnSpPr>
          <p:spPr>
            <a:xfrm flipH="1">
              <a:off x="6326090" y="3271016"/>
              <a:ext cx="746877" cy="0"/>
            </a:xfrm>
            <a:prstGeom prst="straightConnector1">
              <a:avLst/>
            </a:prstGeom>
            <a:ln>
              <a:solidFill>
                <a:schemeClr val="bg1">
                  <a:lumMod val="75000"/>
                </a:schemeClr>
              </a:solidFill>
              <a:tailEnd type="triangle"/>
            </a:ln>
            <a:effectLst/>
          </p:spPr>
          <p:style>
            <a:lnRef idx="3">
              <a:schemeClr val="dk1"/>
            </a:lnRef>
            <a:fillRef idx="0">
              <a:schemeClr val="dk1"/>
            </a:fillRef>
            <a:effectRef idx="2">
              <a:schemeClr val="dk1"/>
            </a:effectRef>
            <a:fontRef idx="minor">
              <a:schemeClr val="tx1"/>
            </a:fontRef>
          </p:style>
        </p:cxnSp>
        <p:sp>
          <p:nvSpPr>
            <p:cNvPr id="4" name="TextBox 3"/>
            <p:cNvSpPr txBox="1"/>
            <p:nvPr/>
          </p:nvSpPr>
          <p:spPr>
            <a:xfrm>
              <a:off x="6888722" y="2953000"/>
              <a:ext cx="2128946" cy="646331"/>
            </a:xfrm>
            <a:prstGeom prst="rect">
              <a:avLst/>
            </a:prstGeom>
            <a:solidFill>
              <a:schemeClr val="bg1">
                <a:lumMod val="75000"/>
              </a:schemeClr>
            </a:solidFill>
            <a:effectLst>
              <a:softEdge rad="31750"/>
            </a:effectLst>
          </p:spPr>
          <p:txBody>
            <a:bodyPr wrap="square" rtlCol="0">
              <a:spAutoFit/>
            </a:bodyPr>
            <a:lstStyle/>
            <a:p>
              <a:pPr algn="ctr"/>
              <a:r>
                <a:rPr lang="en-US" dirty="0"/>
                <a:t>(must be created using </a:t>
              </a:r>
              <a:r>
                <a:rPr lang="en-US" dirty="0" err="1"/>
                <a:t>WinDesc</a:t>
              </a:r>
              <a:r>
                <a:rPr lang="en-US" dirty="0"/>
                <a:t>)</a:t>
              </a:r>
            </a:p>
          </p:txBody>
        </p:sp>
      </p:grpSp>
      <p:sp>
        <p:nvSpPr>
          <p:cNvPr id="5" name="Date Placeholder 4">
            <a:extLst>
              <a:ext uri="{FF2B5EF4-FFF2-40B4-BE49-F238E27FC236}">
                <a16:creationId xmlns:a16="http://schemas.microsoft.com/office/drawing/2014/main" id="{4E79BF49-06B6-4A91-9327-45B2DC397657}"/>
              </a:ext>
            </a:extLst>
          </p:cNvPr>
          <p:cNvSpPr>
            <a:spLocks noGrp="1"/>
          </p:cNvSpPr>
          <p:nvPr>
            <p:ph type="dt" sz="half" idx="10"/>
          </p:nvPr>
        </p:nvSpPr>
        <p:spPr/>
        <p:txBody>
          <a:bodyPr/>
          <a:lstStyle/>
          <a:p>
            <a:r>
              <a:rPr lang="en-US"/>
              <a:t>02/08/2023</a:t>
            </a:r>
          </a:p>
        </p:txBody>
      </p:sp>
      <p:sp>
        <p:nvSpPr>
          <p:cNvPr id="8" name="Footer Placeholder 7">
            <a:extLst>
              <a:ext uri="{FF2B5EF4-FFF2-40B4-BE49-F238E27FC236}">
                <a16:creationId xmlns:a16="http://schemas.microsoft.com/office/drawing/2014/main" id="{E382FB46-AB5B-4317-8736-01DF138B8845}"/>
              </a:ext>
            </a:extLst>
          </p:cNvPr>
          <p:cNvSpPr>
            <a:spLocks noGrp="1"/>
          </p:cNvSpPr>
          <p:nvPr>
            <p:ph type="ftr" sz="quarter" idx="11"/>
          </p:nvPr>
        </p:nvSpPr>
        <p:spPr/>
        <p:txBody>
          <a:bodyPr/>
          <a:lstStyle/>
          <a:p>
            <a:r>
              <a:rPr lang="fr-FR"/>
              <a:t>IPLSA 2023 Convention</a:t>
            </a:r>
            <a:endParaRPr lang="en-US"/>
          </a:p>
        </p:txBody>
      </p:sp>
      <p:sp>
        <p:nvSpPr>
          <p:cNvPr id="9" name="Slide Number Placeholder 8">
            <a:extLst>
              <a:ext uri="{FF2B5EF4-FFF2-40B4-BE49-F238E27FC236}">
                <a16:creationId xmlns:a16="http://schemas.microsoft.com/office/drawing/2014/main" id="{130FB1B0-BF3A-40E2-976D-E068575FB424}"/>
              </a:ext>
            </a:extLst>
          </p:cNvPr>
          <p:cNvSpPr>
            <a:spLocks noGrp="1"/>
          </p:cNvSpPr>
          <p:nvPr>
            <p:ph type="sldNum" sz="quarter" idx="12"/>
          </p:nvPr>
        </p:nvSpPr>
        <p:spPr/>
        <p:txBody>
          <a:bodyPr/>
          <a:lstStyle/>
          <a:p>
            <a:fld id="{D3D538F9-49A3-B84F-B36B-A7030CDE5D5B}" type="slidenum">
              <a:rPr lang="en-US" smtClean="0"/>
              <a:t>52</a:t>
            </a:fld>
            <a:endParaRPr lang="en-US"/>
          </a:p>
        </p:txBody>
      </p:sp>
    </p:spTree>
    <p:extLst>
      <p:ext uri="{BB962C8B-B14F-4D97-AF65-F5344CB8AC3E}">
        <p14:creationId xmlns:p14="http://schemas.microsoft.com/office/powerpoint/2010/main" val="2601600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n-lt"/>
              </a:rPr>
              <a:t>OPUS-Projects 5</a:t>
            </a:r>
          </a:p>
        </p:txBody>
      </p:sp>
      <p:sp>
        <p:nvSpPr>
          <p:cNvPr id="3" name="Content Placeholder 2"/>
          <p:cNvSpPr>
            <a:spLocks noGrp="1"/>
          </p:cNvSpPr>
          <p:nvPr>
            <p:ph idx="1"/>
          </p:nvPr>
        </p:nvSpPr>
        <p:spPr>
          <a:xfrm>
            <a:off x="0" y="961629"/>
            <a:ext cx="9144000" cy="3394472"/>
          </a:xfrm>
        </p:spPr>
        <p:txBody>
          <a:bodyPr>
            <a:noAutofit/>
          </a:bodyPr>
          <a:lstStyle/>
          <a:p>
            <a:r>
              <a:rPr lang="en-US" sz="1900" dirty="0">
                <a:latin typeface="Arial" panose="020B0604020202020204" pitchFamily="34" charset="0"/>
                <a:cs typeface="Arial" panose="020B0604020202020204" pitchFamily="34" charset="0"/>
              </a:rPr>
              <a:t>Available on BETA at: </a:t>
            </a:r>
            <a:r>
              <a:rPr lang="en-US" sz="1900" dirty="0">
                <a:latin typeface="Arial" panose="020B0604020202020204" pitchFamily="34" charset="0"/>
                <a:cs typeface="Arial" panose="020B0604020202020204" pitchFamily="34" charset="0"/>
                <a:hlinkClick r:id="rId2"/>
              </a:rPr>
              <a:t>https://beta.ngs.noaa.gov/OP-bluebook/OpusProjects.shtml</a:t>
            </a:r>
            <a:r>
              <a:rPr lang="en-US" sz="1900" dirty="0">
                <a:latin typeface="Arial" panose="020B0604020202020204" pitchFamily="34" charset="0"/>
                <a:cs typeface="Arial" panose="020B0604020202020204" pitchFamily="34" charset="0"/>
              </a:rPr>
              <a:t> </a:t>
            </a:r>
          </a:p>
          <a:p>
            <a:r>
              <a:rPr lang="en-US" sz="1900" dirty="0">
                <a:latin typeface="Arial" panose="020B0604020202020204" pitchFamily="34" charset="0"/>
                <a:cs typeface="Arial" panose="020B0604020202020204" pitchFamily="34" charset="0"/>
              </a:rPr>
              <a:t>Continues to support static GPS baseline processing and network adjustments</a:t>
            </a:r>
          </a:p>
          <a:p>
            <a:r>
              <a:rPr lang="en-US" sz="1900" dirty="0">
                <a:latin typeface="Arial" panose="020B0604020202020204" pitchFamily="34" charset="0"/>
                <a:cs typeface="Arial" panose="020B0604020202020204" pitchFamily="34" charset="0"/>
              </a:rPr>
              <a:t>Continues to prepares all files according to FGCS Bluebook for submission to NGS for loading in the NGS Integrated Database and publication on Datasheets</a:t>
            </a:r>
          </a:p>
          <a:p>
            <a:r>
              <a:rPr lang="en-US" sz="1900" dirty="0">
                <a:latin typeface="Arial" panose="020B0604020202020204" pitchFamily="34" charset="0"/>
                <a:cs typeface="Arial" panose="020B0604020202020204" pitchFamily="34" charset="0"/>
              </a:rPr>
              <a:t>Supports GVX </a:t>
            </a:r>
            <a:r>
              <a:rPr lang="en-US" sz="1900" dirty="0">
                <a:latin typeface="Arial" panose="020B0604020202020204" pitchFamily="34" charset="0"/>
                <a:cs typeface="Arial" panose="020B0604020202020204" pitchFamily="34" charset="0"/>
                <a:sym typeface="Wingdings" panose="05000000000000000000" pitchFamily="2" charset="2"/>
              </a:rPr>
              <a:t> </a:t>
            </a:r>
            <a:r>
              <a:rPr lang="en-US" sz="1900" dirty="0">
                <a:latin typeface="Arial" panose="020B0604020202020204" pitchFamily="34" charset="0"/>
                <a:cs typeface="Arial" panose="020B0604020202020204" pitchFamily="34" charset="0"/>
              </a:rPr>
              <a:t>uploading of previously processed GNSS vectors</a:t>
            </a:r>
          </a:p>
          <a:p>
            <a:pPr lvl="1"/>
            <a:r>
              <a:rPr lang="en-US" sz="1900" dirty="0">
                <a:latin typeface="Arial" panose="020B0604020202020204" pitchFamily="34" charset="0"/>
                <a:cs typeface="Arial" panose="020B0604020202020204" pitchFamily="34" charset="0"/>
              </a:rPr>
              <a:t>Single-base RTK vectors</a:t>
            </a:r>
          </a:p>
          <a:p>
            <a:pPr lvl="1"/>
            <a:r>
              <a:rPr lang="en-US" sz="1900" dirty="0">
                <a:latin typeface="Arial" panose="020B0604020202020204" pitchFamily="34" charset="0"/>
                <a:cs typeface="Arial" panose="020B0604020202020204" pitchFamily="34" charset="0"/>
              </a:rPr>
              <a:t>Network RTK vectors</a:t>
            </a:r>
          </a:p>
          <a:p>
            <a:pPr lvl="1"/>
            <a:r>
              <a:rPr lang="en-US" sz="1900" dirty="0">
                <a:latin typeface="Arial" panose="020B0604020202020204" pitchFamily="34" charset="0"/>
                <a:cs typeface="Arial" panose="020B0604020202020204" pitchFamily="34" charset="0"/>
              </a:rPr>
              <a:t>Vectors post-processed in other software</a:t>
            </a:r>
          </a:p>
          <a:p>
            <a:r>
              <a:rPr lang="en-US" sz="1900" dirty="0">
                <a:latin typeface="Arial" panose="020B0604020202020204" pitchFamily="34" charset="0"/>
                <a:cs typeface="Arial" panose="020B0604020202020204" pitchFamily="34" charset="0"/>
              </a:rPr>
              <a:t>Automatically “weights” uploaded vectors in a network least squares adjustment</a:t>
            </a:r>
          </a:p>
        </p:txBody>
      </p:sp>
      <p:sp>
        <p:nvSpPr>
          <p:cNvPr id="4" name="Date Placeholder 3">
            <a:extLst>
              <a:ext uri="{FF2B5EF4-FFF2-40B4-BE49-F238E27FC236}">
                <a16:creationId xmlns:a16="http://schemas.microsoft.com/office/drawing/2014/main" id="{CF7E4790-F555-434B-825F-F211E30D7259}"/>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FE144579-003D-47A6-8BEA-6B9BAC2BFFB8}"/>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F9B58246-1EA8-46F3-9C78-D3ECB1BB4EE3}"/>
              </a:ext>
            </a:extLst>
          </p:cNvPr>
          <p:cNvSpPr>
            <a:spLocks noGrp="1"/>
          </p:cNvSpPr>
          <p:nvPr>
            <p:ph type="sldNum" sz="quarter" idx="12"/>
          </p:nvPr>
        </p:nvSpPr>
        <p:spPr/>
        <p:txBody>
          <a:bodyPr/>
          <a:lstStyle/>
          <a:p>
            <a:fld id="{D3D538F9-49A3-B84F-B36B-A7030CDE5D5B}" type="slidenum">
              <a:rPr lang="en-US" smtClean="0"/>
              <a:t>53</a:t>
            </a:fld>
            <a:endParaRPr lang="en-US"/>
          </a:p>
        </p:txBody>
      </p:sp>
    </p:spTree>
    <p:extLst>
      <p:ext uri="{BB962C8B-B14F-4D97-AF65-F5344CB8AC3E}">
        <p14:creationId xmlns:p14="http://schemas.microsoft.com/office/powerpoint/2010/main" val="146255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itle 1"/>
          <p:cNvSpPr>
            <a:spLocks noGrp="1"/>
          </p:cNvSpPr>
          <p:nvPr>
            <p:ph type="title" idx="4294967295"/>
          </p:nvPr>
        </p:nvSpPr>
        <p:spPr>
          <a:xfrm>
            <a:off x="1143000" y="326231"/>
            <a:ext cx="6172200" cy="514350"/>
          </a:xfrm>
        </p:spPr>
        <p:txBody>
          <a:bodyPr>
            <a:noAutofit/>
          </a:bodyPr>
          <a:lstStyle/>
          <a:p>
            <a:r>
              <a:rPr lang="en-US" altLang="en-US" sz="3600" b="1" dirty="0">
                <a:solidFill>
                  <a:srgbClr val="000000"/>
                </a:solidFill>
                <a:latin typeface="Arial" panose="020B0604020202020204" pitchFamily="34" charset="0"/>
                <a:cs typeface="Arial" panose="020B0604020202020204" pitchFamily="34" charset="0"/>
              </a:rPr>
              <a:t>Real-Time Networks </a:t>
            </a:r>
          </a:p>
        </p:txBody>
      </p:sp>
      <p:sp>
        <p:nvSpPr>
          <p:cNvPr id="94213" name="Content Placeholder 1"/>
          <p:cNvSpPr>
            <a:spLocks noGrp="1"/>
          </p:cNvSpPr>
          <p:nvPr>
            <p:ph idx="4294967295"/>
          </p:nvPr>
        </p:nvSpPr>
        <p:spPr>
          <a:xfrm>
            <a:off x="804672" y="894160"/>
            <a:ext cx="3756613" cy="1039415"/>
          </a:xfrm>
        </p:spPr>
        <p:txBody>
          <a:bodyPr/>
          <a:lstStyle/>
          <a:p>
            <a:pPr marL="0" indent="0" algn="ctr">
              <a:buNone/>
            </a:pPr>
            <a:r>
              <a:rPr lang="en-US" altLang="en-US" sz="1500" u="sng" dirty="0">
                <a:solidFill>
                  <a:srgbClr val="000000"/>
                </a:solidFill>
                <a:latin typeface="Times New Roman" panose="02020603050405020304" pitchFamily="18" charset="0"/>
                <a:cs typeface="Times New Roman" panose="02020603050405020304" pitchFamily="18" charset="0"/>
              </a:rPr>
              <a:t>Virtual Reference Stations (VRS)</a:t>
            </a:r>
          </a:p>
        </p:txBody>
      </p:sp>
      <p:sp>
        <p:nvSpPr>
          <p:cNvPr id="94214" name="Content Placeholder 1"/>
          <p:cNvSpPr txBox="1">
            <a:spLocks/>
          </p:cNvSpPr>
          <p:nvPr/>
        </p:nvSpPr>
        <p:spPr bwMode="auto">
          <a:xfrm>
            <a:off x="4561285" y="894160"/>
            <a:ext cx="3756613" cy="103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lgn="ctr" eaLnBrk="1" hangingPunct="1">
              <a:buFontTx/>
              <a:buNone/>
            </a:pPr>
            <a:r>
              <a:rPr lang="en-US" altLang="en-US" sz="1500" u="sng"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Master-Auxiliary Concept (MAC)</a:t>
            </a:r>
          </a:p>
        </p:txBody>
      </p:sp>
      <p:pic>
        <p:nvPicPr>
          <p:cNvPr id="94215" name="Picture 17" descr="Cartoon of a surveyor using a VRS RTK syste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71687"/>
            <a:ext cx="3418285"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TextBox 16"/>
          <p:cNvSpPr txBox="1">
            <a:spLocks noChangeArrowheads="1"/>
          </p:cNvSpPr>
          <p:nvPr/>
        </p:nvSpPr>
        <p:spPr bwMode="auto">
          <a:xfrm>
            <a:off x="2926556" y="2900363"/>
            <a:ext cx="421910"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VRS</a:t>
            </a:r>
          </a:p>
        </p:txBody>
      </p:sp>
      <p:sp>
        <p:nvSpPr>
          <p:cNvPr id="94217" name="Rectangle 19"/>
          <p:cNvSpPr>
            <a:spLocks noChangeArrowheads="1"/>
          </p:cNvSpPr>
          <p:nvPr/>
        </p:nvSpPr>
        <p:spPr bwMode="auto">
          <a:xfrm>
            <a:off x="2156222" y="4744641"/>
            <a:ext cx="112082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(Landau et al. 2002)</a:t>
            </a:r>
          </a:p>
        </p:txBody>
      </p:sp>
      <p:sp>
        <p:nvSpPr>
          <p:cNvPr id="94218" name="TextBox 21"/>
          <p:cNvSpPr txBox="1">
            <a:spLocks noChangeArrowheads="1"/>
          </p:cNvSpPr>
          <p:nvPr/>
        </p:nvSpPr>
        <p:spPr bwMode="auto">
          <a:xfrm>
            <a:off x="2072879" y="1870472"/>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19" name="TextBox 22"/>
          <p:cNvSpPr txBox="1">
            <a:spLocks noChangeArrowheads="1"/>
          </p:cNvSpPr>
          <p:nvPr/>
        </p:nvSpPr>
        <p:spPr bwMode="auto">
          <a:xfrm>
            <a:off x="3914776" y="1853804"/>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20" name="TextBox 23"/>
          <p:cNvSpPr txBox="1">
            <a:spLocks noChangeArrowheads="1"/>
          </p:cNvSpPr>
          <p:nvPr/>
        </p:nvSpPr>
        <p:spPr bwMode="auto">
          <a:xfrm>
            <a:off x="3806429" y="4705350"/>
            <a:ext cx="668773" cy="23083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RTN Base</a:t>
            </a:r>
          </a:p>
        </p:txBody>
      </p:sp>
      <p:sp>
        <p:nvSpPr>
          <p:cNvPr id="94221" name="Content Placeholder 1"/>
          <p:cNvSpPr txBox="1">
            <a:spLocks/>
          </p:cNvSpPr>
          <p:nvPr/>
        </p:nvSpPr>
        <p:spPr bwMode="auto">
          <a:xfrm>
            <a:off x="1369219" y="1151335"/>
            <a:ext cx="3192066" cy="79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Vector “tails” referenced to virtual base station</a:t>
            </a:r>
          </a:p>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Base station position is variable </a:t>
            </a:r>
          </a:p>
        </p:txBody>
      </p:sp>
      <p:sp>
        <p:nvSpPr>
          <p:cNvPr id="94222" name="Content Placeholder 1"/>
          <p:cNvSpPr txBox="1">
            <a:spLocks/>
          </p:cNvSpPr>
          <p:nvPr/>
        </p:nvSpPr>
        <p:spPr bwMode="auto">
          <a:xfrm>
            <a:off x="4893469" y="1144191"/>
            <a:ext cx="3096816"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460375" indent="-22860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6858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914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11430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1600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0574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Vector “tails” connected to physical base station</a:t>
            </a:r>
          </a:p>
          <a:p>
            <a:pPr eaLnBrk="1" hangingPunct="1">
              <a:buFontTx/>
              <a:buChar char="•"/>
            </a:pPr>
            <a:r>
              <a:rPr lang="en-US" altLang="en-US" sz="1350"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Base station position is fixed</a:t>
            </a:r>
          </a:p>
        </p:txBody>
      </p:sp>
      <p:cxnSp>
        <p:nvCxnSpPr>
          <p:cNvPr id="94223" name="Straight Connector 14" descr="Vertical line"/>
          <p:cNvCxnSpPr>
            <a:cxnSpLocks noChangeShapeType="1"/>
          </p:cNvCxnSpPr>
          <p:nvPr/>
        </p:nvCxnSpPr>
        <p:spPr bwMode="auto">
          <a:xfrm>
            <a:off x="4561285" y="879873"/>
            <a:ext cx="0" cy="424934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cxnSp>
      <p:sp>
        <p:nvSpPr>
          <p:cNvPr id="94224" name="Rectangle 26"/>
          <p:cNvSpPr>
            <a:spLocks noChangeArrowheads="1"/>
          </p:cNvSpPr>
          <p:nvPr/>
        </p:nvSpPr>
        <p:spPr bwMode="auto">
          <a:xfrm>
            <a:off x="5892404" y="4856560"/>
            <a:ext cx="77777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(Leica 2005)</a:t>
            </a:r>
          </a:p>
        </p:txBody>
      </p:sp>
      <p:sp>
        <p:nvSpPr>
          <p:cNvPr id="94225" name="TextBox 27"/>
          <p:cNvSpPr txBox="1">
            <a:spLocks noChangeArrowheads="1"/>
          </p:cNvSpPr>
          <p:nvPr/>
        </p:nvSpPr>
        <p:spPr bwMode="auto">
          <a:xfrm>
            <a:off x="1231107" y="3539729"/>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Control</a:t>
            </a:r>
          </a:p>
          <a:p>
            <a:pPr>
              <a:spcBef>
                <a:spcPct val="0"/>
              </a:spcBef>
              <a:buFontTx/>
              <a:buNone/>
            </a:pPr>
            <a:r>
              <a:rPr lang="en-US" altLang="en-US" sz="90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Center</a:t>
            </a:r>
          </a:p>
        </p:txBody>
      </p:sp>
      <p:pic>
        <p:nvPicPr>
          <p:cNvPr id="94226" name="Picture 20" descr="Image result for master auxiliary concept Leica take it to the ma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432" y="2077641"/>
            <a:ext cx="3375422" cy="283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F91DB823-9247-4661-BB29-D65C180CF799}"/>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9AF33ABA-F180-4D3E-B171-A660141E4739}"/>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BF567EBE-51A8-4112-A7D7-FCDD83C86C80}"/>
              </a:ext>
            </a:extLst>
          </p:cNvPr>
          <p:cNvSpPr>
            <a:spLocks noGrp="1"/>
          </p:cNvSpPr>
          <p:nvPr>
            <p:ph type="sldNum" sz="quarter" idx="12"/>
          </p:nvPr>
        </p:nvSpPr>
        <p:spPr/>
        <p:txBody>
          <a:bodyPr/>
          <a:lstStyle/>
          <a:p>
            <a:fld id="{D3D538F9-49A3-B84F-B36B-A7030CDE5D5B}" type="slidenum">
              <a:rPr lang="en-US" smtClean="0"/>
              <a:t>54</a:t>
            </a:fld>
            <a:endParaRPr lang="en-US"/>
          </a:p>
        </p:txBody>
      </p:sp>
    </p:spTree>
    <p:extLst>
      <p:ext uri="{BB962C8B-B14F-4D97-AF65-F5344CB8AC3E}">
        <p14:creationId xmlns:p14="http://schemas.microsoft.com/office/powerpoint/2010/main" val="2086046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33375" y="452438"/>
            <a:ext cx="8810625" cy="514350"/>
          </a:xfrm>
        </p:spPr>
        <p:txBody>
          <a:bodyPr>
            <a:noAutofit/>
          </a:bodyPr>
          <a:lstStyle/>
          <a:p>
            <a:r>
              <a:rPr lang="en-US" altLang="en-US" sz="2800" b="1" dirty="0">
                <a:latin typeface="Arial" panose="020B0604020202020204" pitchFamily="34" charset="0"/>
                <a:cs typeface="Arial" panose="020B0604020202020204" pitchFamily="34" charset="0"/>
              </a:rPr>
              <a:t>Empirical Evaluation of the Accuracy of RTNs</a:t>
            </a:r>
          </a:p>
        </p:txBody>
      </p:sp>
      <p:pic>
        <p:nvPicPr>
          <p:cNvPr id="13315" name="Picture 3" descr="Graph showing RMSE as a function of session duration for GPS-only, GPS+GLONASS in vertical and horizontal."/>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53422" y="1195432"/>
            <a:ext cx="6137672"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7"/>
          <p:cNvSpPr txBox="1">
            <a:spLocks noChangeArrowheads="1"/>
          </p:cNvSpPr>
          <p:nvPr/>
        </p:nvSpPr>
        <p:spPr bwMode="auto">
          <a:xfrm>
            <a:off x="5662219" y="4848225"/>
            <a:ext cx="18145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a:spcBef>
                <a:spcPct val="0"/>
              </a:spcBef>
              <a:buFontTx/>
              <a:buNone/>
            </a:pPr>
            <a:r>
              <a:rPr lang="en-US" altLang="en-US" sz="1350" dirty="0">
                <a:latin typeface="Times New Roman" panose="02020603050405020304" pitchFamily="18" charset="0"/>
                <a:cs typeface="Times New Roman" panose="02020603050405020304" pitchFamily="18" charset="0"/>
              </a:rPr>
              <a:t>[</a:t>
            </a:r>
            <a:r>
              <a:rPr lang="en-US" altLang="en-US" sz="1350" dirty="0" err="1">
                <a:latin typeface="Times New Roman" panose="02020603050405020304" pitchFamily="18" charset="0"/>
                <a:cs typeface="Times New Roman" panose="02020603050405020304" pitchFamily="18" charset="0"/>
              </a:rPr>
              <a:t>Allahyari</a:t>
            </a:r>
            <a:r>
              <a:rPr lang="en-US" altLang="en-US" sz="1350" dirty="0">
                <a:latin typeface="Times New Roman" panose="02020603050405020304" pitchFamily="18" charset="0"/>
                <a:cs typeface="Times New Roman" panose="02020603050405020304" pitchFamily="18" charset="0"/>
              </a:rPr>
              <a:t> et al. 2018]</a:t>
            </a:r>
          </a:p>
        </p:txBody>
      </p:sp>
      <p:sp>
        <p:nvSpPr>
          <p:cNvPr id="2" name="TextBox 1"/>
          <p:cNvSpPr txBox="1"/>
          <p:nvPr/>
        </p:nvSpPr>
        <p:spPr>
          <a:xfrm>
            <a:off x="6701194" y="2501807"/>
            <a:ext cx="2092849" cy="2031325"/>
          </a:xfrm>
          <a:prstGeom prst="rect">
            <a:avLst/>
          </a:prstGeom>
          <a:noFill/>
          <a:ln>
            <a:solidFill>
              <a:srgbClr val="000000"/>
            </a:solidFill>
          </a:ln>
        </p:spPr>
        <p:txBody>
          <a:bodyPr wrap="square" rtlCol="0">
            <a:spAutoFit/>
          </a:bodyPr>
          <a:lstStyle/>
          <a:p>
            <a:r>
              <a:rPr lang="en-US" b="1" i="1" u="sng" dirty="0">
                <a:latin typeface="Times New Roman" panose="02020603050405020304" pitchFamily="18" charset="0"/>
                <a:cs typeface="Times New Roman" panose="02020603050405020304" pitchFamily="18" charset="0"/>
              </a:rPr>
              <a:t>95% Confidence</a:t>
            </a:r>
          </a:p>
          <a:p>
            <a:r>
              <a:rPr lang="en-US" b="1" i="1" dirty="0">
                <a:latin typeface="Times New Roman" panose="02020603050405020304" pitchFamily="18" charset="0"/>
                <a:cs typeface="Times New Roman" panose="02020603050405020304" pitchFamily="18" charset="0"/>
              </a:rPr>
              <a:t>± 5.0 cm, vertical</a:t>
            </a:r>
          </a:p>
          <a:p>
            <a:r>
              <a:rPr lang="en-US" b="1" i="1" dirty="0">
                <a:latin typeface="Times New Roman" panose="02020603050405020304" pitchFamily="18" charset="0"/>
                <a:cs typeface="Times New Roman" panose="02020603050405020304" pitchFamily="18" charset="0"/>
              </a:rPr>
              <a:t>± 2.5 cm, horizontal</a:t>
            </a:r>
          </a:p>
          <a:p>
            <a:endParaRPr lang="en-US" b="1" i="1" dirty="0">
              <a:latin typeface="Times New Roman" panose="02020603050405020304" pitchFamily="18" charset="0"/>
              <a:cs typeface="Times New Roman" panose="02020603050405020304" pitchFamily="18" charset="0"/>
            </a:endParaRPr>
          </a:p>
          <a:p>
            <a:r>
              <a:rPr lang="en-US" b="1" i="1" dirty="0">
                <a:latin typeface="Times New Roman" panose="02020603050405020304" pitchFamily="18" charset="0"/>
                <a:cs typeface="Times New Roman" panose="02020603050405020304" pitchFamily="18" charset="0"/>
              </a:rPr>
              <a:t>Or similar to accuracy of a 2-h OPUS-S solution!</a:t>
            </a:r>
          </a:p>
        </p:txBody>
      </p:sp>
      <p:sp>
        <p:nvSpPr>
          <p:cNvPr id="3" name="Oval 2" descr="Oval"/>
          <p:cNvSpPr/>
          <p:nvPr/>
        </p:nvSpPr>
        <p:spPr>
          <a:xfrm>
            <a:off x="3431569" y="2609635"/>
            <a:ext cx="616449" cy="1633591"/>
          </a:xfrm>
          <a:prstGeom prst="ellipse">
            <a:avLst/>
          </a:prstGeom>
          <a:noFill/>
          <a:ln w="158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descr="arrow"/>
          <p:cNvCxnSpPr>
            <a:stCxn id="2" idx="1"/>
            <a:endCxn id="3" idx="6"/>
          </p:cNvCxnSpPr>
          <p:nvPr/>
        </p:nvCxnSpPr>
        <p:spPr>
          <a:xfrm flipH="1" flipV="1">
            <a:off x="4048018" y="3426431"/>
            <a:ext cx="2653176" cy="9103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rot="253147">
            <a:off x="4063566" y="2705636"/>
            <a:ext cx="1709530" cy="369332"/>
          </a:xfrm>
          <a:prstGeom prst="rect">
            <a:avLst/>
          </a:prstGeom>
          <a:noFill/>
        </p:spPr>
        <p:txBody>
          <a:bodyPr wrap="square" rtlCol="0">
            <a:spAutoFit/>
          </a:bodyPr>
          <a:lstStyle/>
          <a:p>
            <a:r>
              <a:rPr lang="en-US" dirty="0"/>
              <a:t>Ellipsoid Height</a:t>
            </a:r>
          </a:p>
        </p:txBody>
      </p:sp>
      <p:sp>
        <p:nvSpPr>
          <p:cNvPr id="11" name="TextBox 10"/>
          <p:cNvSpPr txBox="1"/>
          <p:nvPr/>
        </p:nvSpPr>
        <p:spPr>
          <a:xfrm rot="253147">
            <a:off x="4262613" y="3534336"/>
            <a:ext cx="1709530" cy="369332"/>
          </a:xfrm>
          <a:prstGeom prst="rect">
            <a:avLst/>
          </a:prstGeom>
          <a:noFill/>
        </p:spPr>
        <p:txBody>
          <a:bodyPr wrap="square" rtlCol="0">
            <a:spAutoFit/>
          </a:bodyPr>
          <a:lstStyle/>
          <a:p>
            <a:r>
              <a:rPr lang="en-US" dirty="0"/>
              <a:t>Horizontal</a:t>
            </a:r>
          </a:p>
        </p:txBody>
      </p:sp>
      <p:sp>
        <p:nvSpPr>
          <p:cNvPr id="6" name="Date Placeholder 5">
            <a:extLst>
              <a:ext uri="{FF2B5EF4-FFF2-40B4-BE49-F238E27FC236}">
                <a16:creationId xmlns:a16="http://schemas.microsoft.com/office/drawing/2014/main" id="{D467FFCF-504C-4B45-9BCD-543F5DE2AC94}"/>
              </a:ext>
            </a:extLst>
          </p:cNvPr>
          <p:cNvSpPr>
            <a:spLocks noGrp="1"/>
          </p:cNvSpPr>
          <p:nvPr>
            <p:ph type="dt" sz="half" idx="10"/>
          </p:nvPr>
        </p:nvSpPr>
        <p:spPr/>
        <p:txBody>
          <a:bodyPr/>
          <a:lstStyle/>
          <a:p>
            <a:pPr>
              <a:defRPr/>
            </a:pPr>
            <a:r>
              <a:rPr lang="en-US" altLang="en-US"/>
              <a:t>02/08/2023</a:t>
            </a:r>
            <a:endParaRPr lang="en-US" altLang="en-US" dirty="0"/>
          </a:p>
        </p:txBody>
      </p:sp>
    </p:spTree>
    <p:extLst>
      <p:ext uri="{BB962C8B-B14F-4D97-AF65-F5344CB8AC3E}">
        <p14:creationId xmlns:p14="http://schemas.microsoft.com/office/powerpoint/2010/main" val="1455770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0654-50E8-4A2A-B33F-8329CBAB4AC4}"/>
              </a:ext>
            </a:extLst>
          </p:cNvPr>
          <p:cNvSpPr>
            <a:spLocks noGrp="1"/>
          </p:cNvSpPr>
          <p:nvPr>
            <p:ph type="title"/>
          </p:nvPr>
        </p:nvSpPr>
        <p:spPr/>
        <p:txBody>
          <a:bodyPr>
            <a:normAutofit/>
          </a:bodyPr>
          <a:lstStyle/>
          <a:p>
            <a:r>
              <a:rPr lang="en-US" sz="3600" b="1" u="sng" dirty="0">
                <a:latin typeface="+mn-lt"/>
              </a:rPr>
              <a:t>G</a:t>
            </a:r>
            <a:r>
              <a:rPr lang="en-US" sz="3600" dirty="0">
                <a:latin typeface="+mn-lt"/>
              </a:rPr>
              <a:t>NSS </a:t>
            </a:r>
            <a:r>
              <a:rPr lang="en-US" sz="3600" b="1" u="sng" dirty="0">
                <a:latin typeface="+mn-lt"/>
              </a:rPr>
              <a:t>V</a:t>
            </a:r>
            <a:r>
              <a:rPr lang="en-US" sz="3600" dirty="0">
                <a:latin typeface="+mn-lt"/>
              </a:rPr>
              <a:t>ector </a:t>
            </a:r>
            <a:r>
              <a:rPr lang="en-US" sz="3600" dirty="0" err="1">
                <a:latin typeface="+mn-lt"/>
              </a:rPr>
              <a:t>e</a:t>
            </a:r>
            <a:r>
              <a:rPr lang="en-US" sz="3600" b="1" u="sng" dirty="0" err="1">
                <a:latin typeface="+mn-lt"/>
              </a:rPr>
              <a:t>X</a:t>
            </a:r>
            <a:r>
              <a:rPr lang="en-US" sz="3600" dirty="0" err="1">
                <a:latin typeface="+mn-lt"/>
              </a:rPr>
              <a:t>change</a:t>
            </a:r>
            <a:r>
              <a:rPr lang="en-US" sz="3600" dirty="0">
                <a:latin typeface="+mn-lt"/>
              </a:rPr>
              <a:t> (GVX)</a:t>
            </a:r>
          </a:p>
        </p:txBody>
      </p:sp>
      <p:sp>
        <p:nvSpPr>
          <p:cNvPr id="3" name="Content Placeholder 2">
            <a:extLst>
              <a:ext uri="{FF2B5EF4-FFF2-40B4-BE49-F238E27FC236}">
                <a16:creationId xmlns:a16="http://schemas.microsoft.com/office/drawing/2014/main" id="{D9A6AC89-8298-4083-A953-57CBAB242CE7}"/>
              </a:ext>
            </a:extLst>
          </p:cNvPr>
          <p:cNvSpPr>
            <a:spLocks noGrp="1"/>
          </p:cNvSpPr>
          <p:nvPr>
            <p:ph idx="1"/>
          </p:nvPr>
        </p:nvSpPr>
        <p:spPr>
          <a:xfrm>
            <a:off x="457200" y="1063229"/>
            <a:ext cx="8229600" cy="3406525"/>
          </a:xfrm>
        </p:spPr>
        <p:txBody>
          <a:bodyPr>
            <a:noAutofit/>
          </a:bodyPr>
          <a:lstStyle/>
          <a:p>
            <a:pPr marL="0" indent="0" algn="ctr">
              <a:buNone/>
            </a:pPr>
            <a:r>
              <a:rPr lang="en-US" sz="1800" dirty="0">
                <a:ea typeface="Cambria" panose="02040503050406030204" pitchFamily="18" charset="0"/>
                <a:cs typeface="Open Sans" panose="020B0606030504020204" pitchFamily="34" charset="0"/>
                <a:hlinkClick r:id="rId2"/>
              </a:rPr>
              <a:t>Hyperlink to GVX Info Page</a:t>
            </a:r>
            <a:endParaRPr lang="en-US" sz="1800" dirty="0">
              <a:ea typeface="Cambria" panose="02040503050406030204" pitchFamily="18" charset="0"/>
              <a:cs typeface="Open Sans" panose="020B0606030504020204" pitchFamily="34" charset="0"/>
            </a:endParaRPr>
          </a:p>
          <a:p>
            <a:r>
              <a:rPr lang="en-US" sz="2000" dirty="0">
                <a:ea typeface="Cambria" panose="02040503050406030204" pitchFamily="18" charset="0"/>
                <a:cs typeface="Open Sans" panose="020B0606030504020204" pitchFamily="34" charset="0"/>
              </a:rPr>
              <a:t>Detailed documentation, Schema, and Example File available</a:t>
            </a:r>
          </a:p>
          <a:p>
            <a:r>
              <a:rPr lang="en-US" sz="2000" dirty="0">
                <a:ea typeface="Cambria" panose="02040503050406030204" pitchFamily="18" charset="0"/>
                <a:cs typeface="Open Sans" panose="020B0606030504020204" pitchFamily="34" charset="0"/>
              </a:rPr>
              <a:t>Any major search engine: “</a:t>
            </a:r>
            <a:r>
              <a:rPr lang="en-US" sz="2000" dirty="0" err="1">
                <a:ea typeface="Cambria" panose="02040503050406030204" pitchFamily="18" charset="0"/>
                <a:cs typeface="Open Sans" panose="020B0606030504020204" pitchFamily="34" charset="0"/>
              </a:rPr>
              <a:t>ngs</a:t>
            </a:r>
            <a:r>
              <a:rPr lang="en-US" sz="2000" dirty="0">
                <a:ea typeface="Cambria" panose="02040503050406030204" pitchFamily="18" charset="0"/>
                <a:cs typeface="Open Sans" panose="020B0606030504020204" pitchFamily="34" charset="0"/>
              </a:rPr>
              <a:t> </a:t>
            </a:r>
            <a:r>
              <a:rPr lang="en-US" sz="2000" dirty="0" err="1">
                <a:ea typeface="Cambria" panose="02040503050406030204" pitchFamily="18" charset="0"/>
                <a:cs typeface="Open Sans" panose="020B0606030504020204" pitchFamily="34" charset="0"/>
              </a:rPr>
              <a:t>gvx</a:t>
            </a:r>
            <a:r>
              <a:rPr lang="en-US" sz="2000" dirty="0">
                <a:ea typeface="Cambria" panose="02040503050406030204" pitchFamily="18" charset="0"/>
                <a:cs typeface="Open Sans" panose="020B0606030504020204" pitchFamily="34" charset="0"/>
              </a:rPr>
              <a:t> file format”</a:t>
            </a:r>
          </a:p>
          <a:p>
            <a:r>
              <a:rPr lang="en-US" sz="2000" dirty="0">
                <a:ea typeface="Cambria" panose="02040503050406030204" pitchFamily="18" charset="0"/>
                <a:cs typeface="Open Sans" panose="020B0606030504020204" pitchFamily="34" charset="0"/>
              </a:rPr>
              <a:t>Open standard for anyone to use or integrate</a:t>
            </a:r>
          </a:p>
          <a:p>
            <a:pPr marL="0" indent="0" algn="ctr">
              <a:buNone/>
            </a:pPr>
            <a:r>
              <a:rPr lang="en-US" sz="3100" b="1" dirty="0">
                <a:ea typeface="Cambria" panose="02040503050406030204" pitchFamily="18" charset="0"/>
                <a:cs typeface="Open Sans" panose="020B0606030504020204" pitchFamily="34" charset="0"/>
              </a:rPr>
              <a:t>GVX is sort of like RINEX for RTK/RTN data</a:t>
            </a:r>
          </a:p>
          <a:p>
            <a:endParaRPr lang="en-US" sz="2000" dirty="0">
              <a:ea typeface="Cambria" panose="02040503050406030204" pitchFamily="18" charset="0"/>
              <a:cs typeface="Open Sans" panose="020B0606030504020204" pitchFamily="34" charset="0"/>
            </a:endParaRPr>
          </a:p>
        </p:txBody>
      </p:sp>
      <p:sp>
        <p:nvSpPr>
          <p:cNvPr id="4" name="Date Placeholder 3">
            <a:extLst>
              <a:ext uri="{FF2B5EF4-FFF2-40B4-BE49-F238E27FC236}">
                <a16:creationId xmlns:a16="http://schemas.microsoft.com/office/drawing/2014/main" id="{CCA6A20C-13FB-4FD3-9615-D2978FCCA97B}"/>
              </a:ext>
            </a:extLst>
          </p:cNvPr>
          <p:cNvSpPr>
            <a:spLocks noGrp="1"/>
          </p:cNvSpPr>
          <p:nvPr>
            <p:ph type="dt" sz="half" idx="10"/>
          </p:nvPr>
        </p:nvSpPr>
        <p:spPr/>
        <p:txBody>
          <a:bodyPr/>
          <a:lstStyle/>
          <a:p>
            <a:r>
              <a:rPr lang="en-US"/>
              <a:t>02/08/2023</a:t>
            </a:r>
          </a:p>
        </p:txBody>
      </p:sp>
      <p:sp>
        <p:nvSpPr>
          <p:cNvPr id="6" name="Slide Number Placeholder 5">
            <a:extLst>
              <a:ext uri="{FF2B5EF4-FFF2-40B4-BE49-F238E27FC236}">
                <a16:creationId xmlns:a16="http://schemas.microsoft.com/office/drawing/2014/main" id="{ABF2A1EE-B4A2-497E-B9D2-BA7335035219}"/>
              </a:ext>
            </a:extLst>
          </p:cNvPr>
          <p:cNvSpPr>
            <a:spLocks noGrp="1"/>
          </p:cNvSpPr>
          <p:nvPr>
            <p:ph type="sldNum" sz="quarter" idx="12"/>
          </p:nvPr>
        </p:nvSpPr>
        <p:spPr/>
        <p:txBody>
          <a:bodyPr/>
          <a:lstStyle/>
          <a:p>
            <a:fld id="{D3D538F9-49A3-B84F-B36B-A7030CDE5D5B}" type="slidenum">
              <a:rPr lang="en-US" smtClean="0"/>
              <a:t>56</a:t>
            </a:fld>
            <a:endParaRPr lang="en-US"/>
          </a:p>
        </p:txBody>
      </p:sp>
      <p:pic>
        <p:nvPicPr>
          <p:cNvPr id="8" name="FIG paper" descr="Title page of a paper about GVX.">
            <a:extLst>
              <a:ext uri="{FF2B5EF4-FFF2-40B4-BE49-F238E27FC236}">
                <a16:creationId xmlns:a16="http://schemas.microsoft.com/office/drawing/2014/main" id="{5A3AFEF2-73B3-4E93-9627-093A8F886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7" y="4039579"/>
            <a:ext cx="3049363" cy="1040203"/>
          </a:xfrm>
          <a:prstGeom prst="rect">
            <a:avLst/>
          </a:prstGeom>
          <a:solidFill>
            <a:schemeClr val="lt2"/>
          </a:solidFill>
          <a:ln w="38100">
            <a:solidFill>
              <a:schemeClr val="bg1">
                <a:lumMod val="75000"/>
              </a:schemeClr>
            </a:solidFill>
          </a:ln>
        </p:spPr>
      </p:pic>
      <p:pic>
        <p:nvPicPr>
          <p:cNvPr id="9" name="GVX homepage" descr="Screenshots ">
            <a:extLst>
              <a:ext uri="{FF2B5EF4-FFF2-40B4-BE49-F238E27FC236}">
                <a16:creationId xmlns:a16="http://schemas.microsoft.com/office/drawing/2014/main" id="{4DCA50BD-7DEF-4FAD-96AF-E8F5B73D99C0}"/>
              </a:ext>
            </a:extLst>
          </p:cNvPr>
          <p:cNvPicPr>
            <a:picLocks noChangeAspect="1"/>
          </p:cNvPicPr>
          <p:nvPr/>
        </p:nvPicPr>
        <p:blipFill rotWithShape="1">
          <a:blip r:embed="rId4"/>
          <a:srcRect t="15946" b="32200"/>
          <a:stretch/>
        </p:blipFill>
        <p:spPr>
          <a:xfrm>
            <a:off x="1541417" y="3100997"/>
            <a:ext cx="3047658" cy="957529"/>
          </a:xfrm>
          <a:prstGeom prst="rect">
            <a:avLst/>
          </a:prstGeom>
          <a:solidFill>
            <a:schemeClr val="lt2"/>
          </a:solidFill>
          <a:ln w="38100">
            <a:solidFill>
              <a:schemeClr val="bg1">
                <a:lumMod val="75000"/>
              </a:schemeClr>
            </a:solidFill>
          </a:ln>
        </p:spPr>
      </p:pic>
      <p:pic>
        <p:nvPicPr>
          <p:cNvPr id="10" name="2020 May webinar" descr="Screenshots promoting NGS webinars on GVX.">
            <a:extLst>
              <a:ext uri="{FF2B5EF4-FFF2-40B4-BE49-F238E27FC236}">
                <a16:creationId xmlns:a16="http://schemas.microsoft.com/office/drawing/2014/main" id="{609B9E6D-61C7-4FC5-9169-3FDA239C0EFC}"/>
              </a:ext>
            </a:extLst>
          </p:cNvPr>
          <p:cNvPicPr>
            <a:picLocks noChangeAspect="1"/>
          </p:cNvPicPr>
          <p:nvPr/>
        </p:nvPicPr>
        <p:blipFill>
          <a:blip r:embed="rId5"/>
          <a:stretch>
            <a:fillRect/>
          </a:stretch>
        </p:blipFill>
        <p:spPr>
          <a:xfrm>
            <a:off x="5038836" y="4163005"/>
            <a:ext cx="3028727" cy="828435"/>
          </a:xfrm>
          <a:prstGeom prst="rect">
            <a:avLst/>
          </a:prstGeom>
          <a:solidFill>
            <a:schemeClr val="lt2"/>
          </a:solidFill>
          <a:ln w="38100">
            <a:solidFill>
              <a:schemeClr val="bg1">
                <a:lumMod val="75000"/>
              </a:schemeClr>
            </a:solidFill>
          </a:ln>
        </p:spPr>
      </p:pic>
      <p:pic>
        <p:nvPicPr>
          <p:cNvPr id="11" name="2022 March webinar" descr="Screenshots promoting NGS webinars on GVX.">
            <a:extLst>
              <a:ext uri="{FF2B5EF4-FFF2-40B4-BE49-F238E27FC236}">
                <a16:creationId xmlns:a16="http://schemas.microsoft.com/office/drawing/2014/main" id="{177905FB-9F1A-421A-A10F-82860867414E}"/>
              </a:ext>
            </a:extLst>
          </p:cNvPr>
          <p:cNvPicPr>
            <a:picLocks noChangeAspect="1"/>
          </p:cNvPicPr>
          <p:nvPr/>
        </p:nvPicPr>
        <p:blipFill>
          <a:blip r:embed="rId6"/>
          <a:stretch>
            <a:fillRect/>
          </a:stretch>
        </p:blipFill>
        <p:spPr>
          <a:xfrm>
            <a:off x="5816228" y="3127542"/>
            <a:ext cx="3252935" cy="912037"/>
          </a:xfrm>
          <a:prstGeom prst="rect">
            <a:avLst/>
          </a:prstGeom>
          <a:solidFill>
            <a:schemeClr val="lt2"/>
          </a:solidFill>
          <a:ln w="38100">
            <a:solidFill>
              <a:schemeClr val="bg1">
                <a:lumMod val="75000"/>
              </a:schemeClr>
            </a:solidFill>
          </a:ln>
        </p:spPr>
      </p:pic>
      <p:sp>
        <p:nvSpPr>
          <p:cNvPr id="5" name="Footer Placeholder 4">
            <a:extLst>
              <a:ext uri="{FF2B5EF4-FFF2-40B4-BE49-F238E27FC236}">
                <a16:creationId xmlns:a16="http://schemas.microsoft.com/office/drawing/2014/main" id="{220AC27F-BC1F-4949-BB3D-9DF5EF1108E7}"/>
              </a:ext>
            </a:extLst>
          </p:cNvPr>
          <p:cNvSpPr>
            <a:spLocks noGrp="1"/>
          </p:cNvSpPr>
          <p:nvPr>
            <p:ph type="ftr" sz="quarter" idx="11"/>
          </p:nvPr>
        </p:nvSpPr>
        <p:spPr/>
        <p:txBody>
          <a:bodyPr/>
          <a:lstStyle/>
          <a:p>
            <a:r>
              <a:rPr lang="fr-FR"/>
              <a:t>IPLSA 2023 Convention</a:t>
            </a:r>
            <a:endParaRPr lang="en-US"/>
          </a:p>
        </p:txBody>
      </p:sp>
    </p:spTree>
    <p:extLst>
      <p:ext uri="{BB962C8B-B14F-4D97-AF65-F5344CB8AC3E}">
        <p14:creationId xmlns:p14="http://schemas.microsoft.com/office/powerpoint/2010/main" val="277575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A0A1-FB69-49C7-9803-F885179E58B9}"/>
              </a:ext>
            </a:extLst>
          </p:cNvPr>
          <p:cNvSpPr>
            <a:spLocks noGrp="1"/>
          </p:cNvSpPr>
          <p:nvPr>
            <p:ph type="title"/>
          </p:nvPr>
        </p:nvSpPr>
        <p:spPr/>
        <p:txBody>
          <a:bodyPr>
            <a:normAutofit/>
          </a:bodyPr>
          <a:lstStyle/>
          <a:p>
            <a:r>
              <a:rPr lang="en-US" sz="3600" b="1" dirty="0">
                <a:latin typeface="+mn-lt"/>
              </a:rPr>
              <a:t>GVX ≈ RINEX for RTK/RTN data</a:t>
            </a:r>
          </a:p>
        </p:txBody>
      </p:sp>
      <p:sp>
        <p:nvSpPr>
          <p:cNvPr id="3" name="Text Placeholder 2">
            <a:extLst>
              <a:ext uri="{FF2B5EF4-FFF2-40B4-BE49-F238E27FC236}">
                <a16:creationId xmlns:a16="http://schemas.microsoft.com/office/drawing/2014/main" id="{0CE2FA01-D215-4F4C-8ADD-EC8ED181B012}"/>
              </a:ext>
            </a:extLst>
          </p:cNvPr>
          <p:cNvSpPr>
            <a:spLocks noGrp="1"/>
          </p:cNvSpPr>
          <p:nvPr>
            <p:ph type="body" idx="1"/>
          </p:nvPr>
        </p:nvSpPr>
        <p:spPr>
          <a:xfrm>
            <a:off x="457199" y="1063229"/>
            <a:ext cx="4040188" cy="479822"/>
          </a:xfrm>
        </p:spPr>
        <p:txBody>
          <a:bodyPr>
            <a:noAutofit/>
          </a:bodyPr>
          <a:lstStyle/>
          <a:p>
            <a:pPr algn="ctr"/>
            <a:r>
              <a:rPr lang="en-US" sz="2800" dirty="0"/>
              <a:t>RINEX</a:t>
            </a:r>
          </a:p>
        </p:txBody>
      </p:sp>
      <p:sp>
        <p:nvSpPr>
          <p:cNvPr id="4" name="Content Placeholder 3">
            <a:extLst>
              <a:ext uri="{FF2B5EF4-FFF2-40B4-BE49-F238E27FC236}">
                <a16:creationId xmlns:a16="http://schemas.microsoft.com/office/drawing/2014/main" id="{825AB0B0-DEAB-481F-99B0-D8AD78C6C59C}"/>
              </a:ext>
            </a:extLst>
          </p:cNvPr>
          <p:cNvSpPr>
            <a:spLocks noGrp="1"/>
          </p:cNvSpPr>
          <p:nvPr>
            <p:ph sz="half" idx="2"/>
          </p:nvPr>
        </p:nvSpPr>
        <p:spPr>
          <a:xfrm>
            <a:off x="457199" y="1543049"/>
            <a:ext cx="4040188" cy="3224213"/>
          </a:xfrm>
        </p:spPr>
        <p:txBody>
          <a:bodyPr>
            <a:noAutofit/>
          </a:bodyPr>
          <a:lstStyle/>
          <a:p>
            <a:pPr marL="0" indent="0">
              <a:buNone/>
            </a:pPr>
            <a:r>
              <a:rPr lang="en-US" sz="1800" b="1" u="sng" dirty="0"/>
              <a:t>Un</a:t>
            </a:r>
            <a:r>
              <a:rPr lang="en-US" sz="1800" dirty="0"/>
              <a:t>corrected </a:t>
            </a:r>
            <a:r>
              <a:rPr lang="en-US" sz="1800" b="1" dirty="0"/>
              <a:t>Observations</a:t>
            </a:r>
          </a:p>
          <a:p>
            <a:pPr marL="174625" indent="-112713">
              <a:spcBef>
                <a:spcPts val="0"/>
              </a:spcBef>
            </a:pPr>
            <a:r>
              <a:rPr lang="en-US" sz="1400" dirty="0"/>
              <a:t>That’s why we post-process them</a:t>
            </a:r>
          </a:p>
          <a:p>
            <a:pPr marL="0" indent="0">
              <a:spcBef>
                <a:spcPts val="600"/>
              </a:spcBef>
              <a:buNone/>
            </a:pPr>
            <a:r>
              <a:rPr lang="en-US" sz="1800" dirty="0"/>
              <a:t>Static Observations</a:t>
            </a:r>
          </a:p>
          <a:p>
            <a:pPr marL="174625" indent="-112713">
              <a:spcBef>
                <a:spcPts val="0"/>
              </a:spcBef>
            </a:pPr>
            <a:r>
              <a:rPr lang="en-US" sz="1400" dirty="0"/>
              <a:t>One observation per file</a:t>
            </a:r>
          </a:p>
          <a:p>
            <a:pPr marL="0" indent="0">
              <a:spcBef>
                <a:spcPts val="600"/>
              </a:spcBef>
              <a:buNone/>
            </a:pPr>
            <a:r>
              <a:rPr lang="en-US" sz="1800" dirty="0"/>
              <a:t>Proprietary Format </a:t>
            </a:r>
            <a:r>
              <a:rPr lang="en-US" sz="1800" dirty="0">
                <a:sym typeface="Wingdings" panose="05000000000000000000" pitchFamily="2" charset="2"/>
              </a:rPr>
              <a:t> Open Standard</a:t>
            </a:r>
            <a:endParaRPr lang="en-US" sz="1800" dirty="0"/>
          </a:p>
          <a:p>
            <a:pPr marL="174625" indent="-112713">
              <a:spcBef>
                <a:spcPts val="0"/>
              </a:spcBef>
            </a:pPr>
            <a:r>
              <a:rPr lang="en-US" sz="1400" dirty="0"/>
              <a:t>Export RINEX using your COTS software</a:t>
            </a:r>
          </a:p>
          <a:p>
            <a:pPr marL="0" indent="0">
              <a:spcBef>
                <a:spcPts val="600"/>
              </a:spcBef>
              <a:buNone/>
            </a:pPr>
            <a:r>
              <a:rPr lang="en-US" sz="1800" dirty="0"/>
              <a:t>Metadata</a:t>
            </a:r>
          </a:p>
          <a:p>
            <a:pPr marL="174625" indent="-112713">
              <a:spcBef>
                <a:spcPts val="0"/>
              </a:spcBef>
            </a:pPr>
            <a:r>
              <a:rPr lang="en-US" sz="1400" dirty="0"/>
              <a:t>Antenna, Rx, HI, Point Name, Start Time, SVs at each epoch</a:t>
            </a:r>
          </a:p>
          <a:p>
            <a:pPr marL="0" indent="0">
              <a:spcBef>
                <a:spcPts val="600"/>
              </a:spcBef>
              <a:buNone/>
            </a:pPr>
            <a:r>
              <a:rPr lang="en-US" sz="1800" dirty="0"/>
              <a:t>Based on ASCII Text File Format</a:t>
            </a:r>
          </a:p>
          <a:p>
            <a:pPr marL="174625" indent="-112713">
              <a:spcBef>
                <a:spcPts val="0"/>
              </a:spcBef>
            </a:pPr>
            <a:r>
              <a:rPr lang="en-US" sz="1400" dirty="0"/>
              <a:t>Longtime industry standard</a:t>
            </a:r>
          </a:p>
          <a:p>
            <a:pPr marL="574675" lvl="1" indent="-112713">
              <a:spcBef>
                <a:spcPts val="0"/>
              </a:spcBef>
            </a:pPr>
            <a:r>
              <a:rPr lang="en-US" sz="1200" dirty="0"/>
              <a:t>Way too many to list!</a:t>
            </a:r>
          </a:p>
          <a:p>
            <a:endParaRPr lang="en-US" sz="1600" dirty="0"/>
          </a:p>
        </p:txBody>
      </p:sp>
      <p:sp>
        <p:nvSpPr>
          <p:cNvPr id="5" name="Text Placeholder 4">
            <a:extLst>
              <a:ext uri="{FF2B5EF4-FFF2-40B4-BE49-F238E27FC236}">
                <a16:creationId xmlns:a16="http://schemas.microsoft.com/office/drawing/2014/main" id="{567F70D6-5357-4FDF-A2C3-530ACBEC1193}"/>
              </a:ext>
            </a:extLst>
          </p:cNvPr>
          <p:cNvSpPr>
            <a:spLocks noGrp="1"/>
          </p:cNvSpPr>
          <p:nvPr>
            <p:ph type="body" sz="quarter" idx="3"/>
          </p:nvPr>
        </p:nvSpPr>
        <p:spPr>
          <a:xfrm>
            <a:off x="4645025" y="1063229"/>
            <a:ext cx="4041775" cy="479822"/>
          </a:xfrm>
        </p:spPr>
        <p:txBody>
          <a:bodyPr>
            <a:noAutofit/>
          </a:bodyPr>
          <a:lstStyle/>
          <a:p>
            <a:pPr algn="ctr"/>
            <a:r>
              <a:rPr lang="en-US" sz="2800" dirty="0"/>
              <a:t>GVX</a:t>
            </a:r>
          </a:p>
        </p:txBody>
      </p:sp>
      <p:sp>
        <p:nvSpPr>
          <p:cNvPr id="6" name="Content Placeholder 5">
            <a:extLst>
              <a:ext uri="{FF2B5EF4-FFF2-40B4-BE49-F238E27FC236}">
                <a16:creationId xmlns:a16="http://schemas.microsoft.com/office/drawing/2014/main" id="{0026090F-A6E0-4C31-8EE0-949944482F89}"/>
              </a:ext>
            </a:extLst>
          </p:cNvPr>
          <p:cNvSpPr>
            <a:spLocks noGrp="1"/>
          </p:cNvSpPr>
          <p:nvPr>
            <p:ph sz="quarter" idx="4"/>
          </p:nvPr>
        </p:nvSpPr>
        <p:spPr>
          <a:xfrm>
            <a:off x="4645025" y="1543049"/>
            <a:ext cx="4041775" cy="3224213"/>
          </a:xfrm>
        </p:spPr>
        <p:txBody>
          <a:bodyPr>
            <a:normAutofit lnSpcReduction="10000"/>
          </a:bodyPr>
          <a:lstStyle/>
          <a:p>
            <a:pPr marL="0" lvl="0" indent="0">
              <a:spcBef>
                <a:spcPts val="600"/>
              </a:spcBef>
              <a:buNone/>
            </a:pPr>
            <a:r>
              <a:rPr lang="en-US" sz="1800" dirty="0"/>
              <a:t>Corrected/Processed </a:t>
            </a:r>
            <a:r>
              <a:rPr lang="en-US" sz="1800" b="1" dirty="0"/>
              <a:t>Positions</a:t>
            </a:r>
          </a:p>
          <a:p>
            <a:pPr marL="174625" lvl="0" indent="-112713">
              <a:spcBef>
                <a:spcPts val="0"/>
              </a:spcBef>
            </a:pPr>
            <a:r>
              <a:rPr lang="en-US" sz="1400" i="1" dirty="0">
                <a:solidFill>
                  <a:prstClr val="black"/>
                </a:solidFill>
              </a:rPr>
              <a:t>And</a:t>
            </a:r>
            <a:r>
              <a:rPr lang="en-US" sz="1400" dirty="0">
                <a:solidFill>
                  <a:prstClr val="black"/>
                </a:solidFill>
              </a:rPr>
              <a:t> the Vectors used to create them</a:t>
            </a:r>
          </a:p>
          <a:p>
            <a:pPr marL="0" lvl="0" indent="0">
              <a:spcBef>
                <a:spcPts val="600"/>
              </a:spcBef>
              <a:buNone/>
            </a:pPr>
            <a:r>
              <a:rPr lang="nl-NL" sz="1800" dirty="0"/>
              <a:t>RTN, RTK, PP Static, even PPK</a:t>
            </a:r>
          </a:p>
          <a:p>
            <a:pPr marL="174625" lvl="0" indent="-112713">
              <a:spcBef>
                <a:spcPts val="0"/>
              </a:spcBef>
            </a:pPr>
            <a:r>
              <a:rPr lang="en-US" sz="1400" dirty="0">
                <a:solidFill>
                  <a:prstClr val="black"/>
                </a:solidFill>
              </a:rPr>
              <a:t>Many observations, any mix of above</a:t>
            </a:r>
          </a:p>
          <a:p>
            <a:pPr marL="0" lvl="0" indent="0">
              <a:spcBef>
                <a:spcPts val="600"/>
              </a:spcBef>
              <a:buNone/>
            </a:pPr>
            <a:r>
              <a:rPr lang="en-US" sz="1800" dirty="0"/>
              <a:t>Proprietary Format </a:t>
            </a:r>
            <a:r>
              <a:rPr lang="en-US" sz="1800" dirty="0">
                <a:sym typeface="Wingdings" panose="05000000000000000000" pitchFamily="2" charset="2"/>
              </a:rPr>
              <a:t> Open Standard</a:t>
            </a:r>
            <a:endParaRPr lang="en-US" sz="1800" dirty="0"/>
          </a:p>
          <a:p>
            <a:pPr marL="174625" lvl="0" indent="-112713">
              <a:spcBef>
                <a:spcPts val="0"/>
              </a:spcBef>
            </a:pPr>
            <a:r>
              <a:rPr lang="en-US" sz="1400" dirty="0">
                <a:solidFill>
                  <a:prstClr val="black"/>
                </a:solidFill>
              </a:rPr>
              <a:t>Export GVX using your COTS software</a:t>
            </a:r>
          </a:p>
          <a:p>
            <a:pPr marL="0" lvl="0" indent="0">
              <a:spcBef>
                <a:spcPts val="600"/>
              </a:spcBef>
              <a:buNone/>
            </a:pPr>
            <a:r>
              <a:rPr lang="en-US" sz="1800" dirty="0"/>
              <a:t>Metadata - same as RINEX, </a:t>
            </a:r>
            <a:r>
              <a:rPr lang="en-US" sz="1800" i="1" dirty="0"/>
              <a:t>plus…</a:t>
            </a:r>
          </a:p>
          <a:p>
            <a:pPr marL="174625" lvl="0" indent="-112713">
              <a:spcBef>
                <a:spcPts val="0"/>
              </a:spcBef>
            </a:pPr>
            <a:r>
              <a:rPr lang="en-US" sz="1400" dirty="0">
                <a:solidFill>
                  <a:prstClr val="black"/>
                </a:solidFill>
              </a:rPr>
              <a:t>Project Info, Solution Types, PDOP, Mount Points, Correlation Matrices, QC data</a:t>
            </a:r>
          </a:p>
          <a:p>
            <a:pPr marL="0" lvl="0" indent="0">
              <a:spcBef>
                <a:spcPts val="600"/>
              </a:spcBef>
              <a:buNone/>
            </a:pPr>
            <a:r>
              <a:rPr lang="en-US" sz="1800" dirty="0"/>
              <a:t>Based on XML File Format</a:t>
            </a:r>
          </a:p>
          <a:p>
            <a:pPr marL="174625" lvl="0" indent="-112713">
              <a:spcBef>
                <a:spcPts val="0"/>
              </a:spcBef>
            </a:pPr>
            <a:r>
              <a:rPr lang="en-US" sz="1400" dirty="0">
                <a:solidFill>
                  <a:prstClr val="black"/>
                </a:solidFill>
              </a:rPr>
              <a:t>Longtime industry standard</a:t>
            </a:r>
          </a:p>
          <a:p>
            <a:pPr marL="574675" lvl="1" indent="-112713">
              <a:spcBef>
                <a:spcPts val="0"/>
              </a:spcBef>
            </a:pPr>
            <a:r>
              <a:rPr lang="en-US" sz="1200" dirty="0">
                <a:solidFill>
                  <a:prstClr val="black"/>
                </a:solidFill>
              </a:rPr>
              <a:t>e.g. </a:t>
            </a:r>
            <a:r>
              <a:rPr lang="en-US" sz="1200" dirty="0" err="1">
                <a:solidFill>
                  <a:prstClr val="black"/>
                </a:solidFill>
              </a:rPr>
              <a:t>LandXML</a:t>
            </a:r>
            <a:r>
              <a:rPr lang="en-US" sz="1200" dirty="0">
                <a:solidFill>
                  <a:prstClr val="black"/>
                </a:solidFill>
              </a:rPr>
              <a:t>, JXL, MAXML, KML/KMZ</a:t>
            </a:r>
          </a:p>
          <a:p>
            <a:pPr lvl="0"/>
            <a:endParaRPr lang="en-US" sz="1600" dirty="0">
              <a:solidFill>
                <a:prstClr val="black"/>
              </a:solidFill>
            </a:endParaRPr>
          </a:p>
          <a:p>
            <a:endParaRPr lang="en-US" dirty="0"/>
          </a:p>
        </p:txBody>
      </p:sp>
      <p:sp>
        <p:nvSpPr>
          <p:cNvPr id="7" name="Date Placeholder 6">
            <a:extLst>
              <a:ext uri="{FF2B5EF4-FFF2-40B4-BE49-F238E27FC236}">
                <a16:creationId xmlns:a16="http://schemas.microsoft.com/office/drawing/2014/main" id="{F48D82C2-226B-4F33-B910-E5F13997EE86}"/>
              </a:ext>
            </a:extLst>
          </p:cNvPr>
          <p:cNvSpPr>
            <a:spLocks noGrp="1"/>
          </p:cNvSpPr>
          <p:nvPr>
            <p:ph type="dt" sz="half" idx="10"/>
          </p:nvPr>
        </p:nvSpPr>
        <p:spPr/>
        <p:txBody>
          <a:bodyPr/>
          <a:lstStyle/>
          <a:p>
            <a:r>
              <a:rPr lang="en-US"/>
              <a:t>02/08/2023</a:t>
            </a:r>
          </a:p>
        </p:txBody>
      </p:sp>
      <p:sp>
        <p:nvSpPr>
          <p:cNvPr id="9" name="Slide Number Placeholder 8">
            <a:extLst>
              <a:ext uri="{FF2B5EF4-FFF2-40B4-BE49-F238E27FC236}">
                <a16:creationId xmlns:a16="http://schemas.microsoft.com/office/drawing/2014/main" id="{C500D495-9CE8-49AD-9DFF-A6F6D4571074}"/>
              </a:ext>
            </a:extLst>
          </p:cNvPr>
          <p:cNvSpPr>
            <a:spLocks noGrp="1"/>
          </p:cNvSpPr>
          <p:nvPr>
            <p:ph type="sldNum" sz="quarter" idx="12"/>
          </p:nvPr>
        </p:nvSpPr>
        <p:spPr/>
        <p:txBody>
          <a:bodyPr/>
          <a:lstStyle/>
          <a:p>
            <a:fld id="{D3D538F9-49A3-B84F-B36B-A7030CDE5D5B}" type="slidenum">
              <a:rPr lang="en-US" smtClean="0"/>
              <a:t>57</a:t>
            </a:fld>
            <a:endParaRPr lang="en-US"/>
          </a:p>
        </p:txBody>
      </p:sp>
      <p:cxnSp>
        <p:nvCxnSpPr>
          <p:cNvPr id="11" name="Straight Connector 10" descr="Vertical line">
            <a:extLst>
              <a:ext uri="{FF2B5EF4-FFF2-40B4-BE49-F238E27FC236}">
                <a16:creationId xmlns:a16="http://schemas.microsoft.com/office/drawing/2014/main" id="{1C4A7ECC-CC30-47CA-B12E-5467D9016F20}"/>
              </a:ext>
            </a:extLst>
          </p:cNvPr>
          <p:cNvCxnSpPr>
            <a:cxnSpLocks/>
          </p:cNvCxnSpPr>
          <p:nvPr/>
        </p:nvCxnSpPr>
        <p:spPr>
          <a:xfrm>
            <a:off x="4488595" y="1063229"/>
            <a:ext cx="8792" cy="3939594"/>
          </a:xfrm>
          <a:prstGeom prst="line">
            <a:avLst/>
          </a:prstGeom>
          <a:ln w="38100"/>
        </p:spPr>
        <p:style>
          <a:lnRef idx="2">
            <a:schemeClr val="accent6"/>
          </a:lnRef>
          <a:fillRef idx="0">
            <a:schemeClr val="accent6"/>
          </a:fillRef>
          <a:effectRef idx="1">
            <a:schemeClr val="accent6"/>
          </a:effectRef>
          <a:fontRef idx="minor">
            <a:schemeClr val="tx1"/>
          </a:fontRef>
        </p:style>
      </p:cxnSp>
      <p:sp>
        <p:nvSpPr>
          <p:cNvPr id="8" name="Footer Placeholder 7">
            <a:extLst>
              <a:ext uri="{FF2B5EF4-FFF2-40B4-BE49-F238E27FC236}">
                <a16:creationId xmlns:a16="http://schemas.microsoft.com/office/drawing/2014/main" id="{F168833F-BC9F-4744-AACF-F15D2F66F0A7}"/>
              </a:ext>
            </a:extLst>
          </p:cNvPr>
          <p:cNvSpPr>
            <a:spLocks noGrp="1"/>
          </p:cNvSpPr>
          <p:nvPr>
            <p:ph type="ftr" sz="quarter" idx="11"/>
          </p:nvPr>
        </p:nvSpPr>
        <p:spPr/>
        <p:txBody>
          <a:bodyPr/>
          <a:lstStyle/>
          <a:p>
            <a:r>
              <a:rPr lang="fr-FR"/>
              <a:t>IPLSA 2023 Convention</a:t>
            </a:r>
            <a:endParaRPr lang="en-US"/>
          </a:p>
        </p:txBody>
      </p:sp>
    </p:spTree>
    <p:extLst>
      <p:ext uri="{BB962C8B-B14F-4D97-AF65-F5344CB8AC3E}">
        <p14:creationId xmlns:p14="http://schemas.microsoft.com/office/powerpoint/2010/main" val="405248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A5502B8-40E1-42FA-8C6B-92FDC171B68C}"/>
              </a:ext>
            </a:extLst>
          </p:cNvPr>
          <p:cNvSpPr>
            <a:spLocks noGrp="1"/>
          </p:cNvSpPr>
          <p:nvPr>
            <p:ph type="title"/>
          </p:nvPr>
        </p:nvSpPr>
        <p:spPr>
          <a:xfrm>
            <a:off x="457200" y="236459"/>
            <a:ext cx="8229600" cy="857250"/>
          </a:xfrm>
        </p:spPr>
        <p:txBody>
          <a:bodyPr>
            <a:normAutofit/>
          </a:bodyPr>
          <a:lstStyle/>
          <a:p>
            <a:r>
              <a:rPr lang="en-US" sz="3600" b="1" dirty="0">
                <a:latin typeface="+mn-lt"/>
              </a:rPr>
              <a:t>Status of GVX Exporters</a:t>
            </a:r>
          </a:p>
        </p:txBody>
      </p:sp>
      <p:sp>
        <p:nvSpPr>
          <p:cNvPr id="7" name="Date Placeholder 6">
            <a:extLst>
              <a:ext uri="{FF2B5EF4-FFF2-40B4-BE49-F238E27FC236}">
                <a16:creationId xmlns:a16="http://schemas.microsoft.com/office/drawing/2014/main" id="{C207097C-D52A-42F7-9802-5E39B5721E48}"/>
              </a:ext>
            </a:extLst>
          </p:cNvPr>
          <p:cNvSpPr>
            <a:spLocks noGrp="1"/>
          </p:cNvSpPr>
          <p:nvPr>
            <p:ph type="dt" sz="half" idx="10"/>
          </p:nvPr>
        </p:nvSpPr>
        <p:spPr/>
        <p:txBody>
          <a:bodyPr/>
          <a:lstStyle/>
          <a:p>
            <a:r>
              <a:rPr lang="en-US"/>
              <a:t>02/08/2023</a:t>
            </a:r>
          </a:p>
        </p:txBody>
      </p:sp>
      <p:sp>
        <p:nvSpPr>
          <p:cNvPr id="8" name="Slide Number Placeholder 7">
            <a:extLst>
              <a:ext uri="{FF2B5EF4-FFF2-40B4-BE49-F238E27FC236}">
                <a16:creationId xmlns:a16="http://schemas.microsoft.com/office/drawing/2014/main" id="{7C0E275E-CA70-4B44-AD91-38B7B3955892}"/>
              </a:ext>
            </a:extLst>
          </p:cNvPr>
          <p:cNvSpPr>
            <a:spLocks noGrp="1"/>
          </p:cNvSpPr>
          <p:nvPr>
            <p:ph type="sldNum" sz="quarter" idx="12"/>
          </p:nvPr>
        </p:nvSpPr>
        <p:spPr/>
        <p:txBody>
          <a:bodyPr/>
          <a:lstStyle/>
          <a:p>
            <a:fld id="{D3D538F9-49A3-B84F-B36B-A7030CDE5D5B}" type="slidenum">
              <a:rPr lang="en-US" smtClean="0"/>
              <a:pPr/>
              <a:t>58</a:t>
            </a:fld>
            <a:endParaRPr lang="en-US"/>
          </a:p>
        </p:txBody>
      </p:sp>
      <p:sp>
        <p:nvSpPr>
          <p:cNvPr id="10" name="main text">
            <a:extLst>
              <a:ext uri="{FF2B5EF4-FFF2-40B4-BE49-F238E27FC236}">
                <a16:creationId xmlns:a16="http://schemas.microsoft.com/office/drawing/2014/main" id="{0740CCE9-BC68-42D7-9C80-548D5FCC8DD1}"/>
              </a:ext>
            </a:extLst>
          </p:cNvPr>
          <p:cNvSpPr txBox="1"/>
          <p:nvPr/>
        </p:nvSpPr>
        <p:spPr>
          <a:xfrm>
            <a:off x="241825" y="1093710"/>
            <a:ext cx="8690577" cy="3813332"/>
          </a:xfrm>
          <a:prstGeom prst="rect">
            <a:avLst/>
          </a:prstGeom>
          <a:noFill/>
        </p:spPr>
        <p:txBody>
          <a:bodyPr wrap="square" rtlCol="0">
            <a:noAutofit/>
          </a:bodyPr>
          <a:lstStyle/>
          <a:p>
            <a:pPr algn="ctr"/>
            <a:r>
              <a:rPr lang="en-US" sz="2000" b="1" u="sng" dirty="0">
                <a:latin typeface="Cambria" panose="02040503050406030204" pitchFamily="18" charset="0"/>
                <a:ea typeface="Cambria" panose="02040503050406030204" pitchFamily="18" charset="0"/>
                <a:cs typeface="Times New Roman" panose="02020603050405020304" pitchFamily="18" charset="0"/>
              </a:rPr>
              <a:t>Available Now</a:t>
            </a:r>
          </a:p>
          <a:p>
            <a:pPr marL="171450" lvl="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Trimble Business Center (TBC) v5.60 - released Nov 2021</a:t>
            </a:r>
          </a:p>
          <a:p>
            <a:pPr marL="171450" lvl="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Topcon MAGNET Software v7.2 - released Nov 2021</a:t>
            </a:r>
          </a:p>
          <a:p>
            <a:pPr marL="17145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Leica Infinity 4.0.0 </a:t>
            </a:r>
            <a:r>
              <a:rPr lang="en-US" dirty="0">
                <a:solidFill>
                  <a:prstClr val="black"/>
                </a:solidFill>
                <a:latin typeface="Cambria" panose="02040503050406030204" pitchFamily="18" charset="0"/>
                <a:ea typeface="Cambria" panose="02040503050406030204" pitchFamily="18" charset="0"/>
                <a:cs typeface="Times New Roman" pitchFamily="18" charset="0"/>
                <a:sym typeface="Wingdings" panose="05000000000000000000" pitchFamily="2" charset="2"/>
              </a:rPr>
              <a:t>- </a:t>
            </a:r>
            <a:r>
              <a:rPr lang="en-US" dirty="0">
                <a:solidFill>
                  <a:prstClr val="black"/>
                </a:solidFill>
                <a:latin typeface="Cambria" panose="02040503050406030204" pitchFamily="18" charset="0"/>
                <a:ea typeface="Cambria" panose="02040503050406030204" pitchFamily="18" charset="0"/>
                <a:cs typeface="Times New Roman" pitchFamily="18" charset="0"/>
              </a:rPr>
              <a:t>released May 2022</a:t>
            </a:r>
          </a:p>
          <a:p>
            <a:pPr algn="ctr" eaLnBrk="0" hangingPunct="0">
              <a:spcBef>
                <a:spcPts val="1200"/>
              </a:spcBef>
            </a:pPr>
            <a:r>
              <a:rPr lang="en-US" sz="2000" b="1" u="sng" dirty="0">
                <a:latin typeface="Cambria" panose="02040503050406030204" pitchFamily="18" charset="0"/>
                <a:ea typeface="Cambria" panose="02040503050406030204" pitchFamily="18" charset="0"/>
                <a:cs typeface="Times New Roman" panose="02020603050405020304" pitchFamily="18" charset="0"/>
              </a:rPr>
              <a:t>Developers who have expressed interest to us</a:t>
            </a:r>
          </a:p>
          <a:p>
            <a:pPr marL="171450" indent="-171450" eaLnBrk="0" hangingPunct="0">
              <a:spcBef>
                <a:spcPct val="20000"/>
              </a:spcBef>
              <a:buFont typeface="Arial"/>
              <a:buChar char="•"/>
            </a:pPr>
            <a:r>
              <a:rPr lang="en-US" dirty="0" err="1">
                <a:solidFill>
                  <a:prstClr val="black"/>
                </a:solidFill>
                <a:latin typeface="Cambria" panose="02040503050406030204" pitchFamily="18" charset="0"/>
                <a:ea typeface="Cambria" panose="02040503050406030204" pitchFamily="18" charset="0"/>
                <a:cs typeface="Times New Roman" pitchFamily="18" charset="0"/>
              </a:rPr>
              <a:t>iGage</a:t>
            </a: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marL="17145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Carlson</a:t>
            </a:r>
          </a:p>
          <a:p>
            <a:pPr marL="171450" indent="-171450" eaLnBrk="0" hangingPunct="0">
              <a:spcBef>
                <a:spcPct val="20000"/>
              </a:spcBef>
              <a:buFont typeface="Arial"/>
              <a:buChar char="•"/>
            </a:pPr>
            <a:r>
              <a:rPr lang="en-US" dirty="0" err="1">
                <a:solidFill>
                  <a:prstClr val="black"/>
                </a:solidFill>
                <a:latin typeface="Cambria" panose="02040503050406030204" pitchFamily="18" charset="0"/>
                <a:ea typeface="Cambria" panose="02040503050406030204" pitchFamily="18" charset="0"/>
                <a:cs typeface="Times New Roman" pitchFamily="18" charset="0"/>
              </a:rPr>
              <a:t>Emlid</a:t>
            </a: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algn="ctr" eaLnBrk="0" hangingPunct="0">
              <a:spcBef>
                <a:spcPts val="1200"/>
              </a:spcBef>
            </a:pPr>
            <a:r>
              <a:rPr lang="en-US" sz="2000" b="1" u="sng" dirty="0">
                <a:latin typeface="Cambria" panose="02040503050406030204" pitchFamily="18" charset="0"/>
                <a:ea typeface="Cambria" panose="02040503050406030204" pitchFamily="18" charset="0"/>
                <a:cs typeface="Times New Roman" panose="02020603050405020304" pitchFamily="18" charset="0"/>
              </a:rPr>
              <a:t>Available, but not fully functional</a:t>
            </a:r>
          </a:p>
          <a:p>
            <a:pPr marL="171450" indent="-171450" eaLnBrk="0" hangingPunct="0">
              <a:spcBef>
                <a:spcPct val="20000"/>
              </a:spcBef>
              <a:buFont typeface="Arial"/>
              <a:buChar char="•"/>
            </a:pPr>
            <a:r>
              <a:rPr lang="en-US" dirty="0">
                <a:solidFill>
                  <a:prstClr val="black"/>
                </a:solidFill>
                <a:latin typeface="Cambria" panose="02040503050406030204" pitchFamily="18" charset="0"/>
                <a:ea typeface="Cambria" panose="02040503050406030204" pitchFamily="18" charset="0"/>
                <a:cs typeface="Times New Roman" pitchFamily="18" charset="0"/>
              </a:rPr>
              <a:t>JAVAD J-field - onboard Triumph-LS device</a:t>
            </a:r>
          </a:p>
          <a:p>
            <a:pPr marL="171450" indent="-171450" eaLnBrk="0" hangingPunct="0">
              <a:spcBef>
                <a:spcPct val="20000"/>
              </a:spcBef>
              <a:buFont typeface="Arial"/>
              <a:buChar char="•"/>
            </a:pPr>
            <a:endParaRPr lang="en-US" dirty="0">
              <a:solidFill>
                <a:prstClr val="black"/>
              </a:solidFill>
              <a:latin typeface="Cambria" panose="02040503050406030204" pitchFamily="18" charset="0"/>
              <a:ea typeface="Cambria" panose="02040503050406030204" pitchFamily="18" charset="0"/>
              <a:cs typeface="Times New Roman" pitchFamily="18" charset="0"/>
            </a:endParaRPr>
          </a:p>
          <a:p>
            <a:pPr marL="171450" indent="-171450" eaLnBrk="0" hangingPunct="0">
              <a:spcBef>
                <a:spcPct val="20000"/>
              </a:spcBef>
              <a:buFont typeface="Arial"/>
              <a:buChar char="•"/>
            </a:pPr>
            <a:endParaRPr lang="en-US" dirty="0">
              <a:solidFill>
                <a:prstClr val="black"/>
              </a:solidFill>
              <a:latin typeface="Cambria" panose="02040503050406030204" pitchFamily="18" charset="0"/>
              <a:ea typeface="Cambria" panose="02040503050406030204" pitchFamily="18" charset="0"/>
              <a:cs typeface="Times New Roman" pitchFamily="18" charset="0"/>
            </a:endParaRPr>
          </a:p>
        </p:txBody>
      </p:sp>
      <p:pic>
        <p:nvPicPr>
          <p:cNvPr id="11" name="trimble" descr="Image result for trimble logo">
            <a:extLst>
              <a:ext uri="{FF2B5EF4-FFF2-40B4-BE49-F238E27FC236}">
                <a16:creationId xmlns:a16="http://schemas.microsoft.com/office/drawing/2014/main" id="{67DA834D-E979-4F37-BA85-AAC8D938EFE8}"/>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b="31915"/>
          <a:stretch/>
        </p:blipFill>
        <p:spPr bwMode="auto">
          <a:xfrm>
            <a:off x="6324449" y="1191729"/>
            <a:ext cx="1404525" cy="496761"/>
          </a:xfrm>
          <a:prstGeom prst="rect">
            <a:avLst/>
          </a:prstGeom>
          <a:noFill/>
          <a:extLst>
            <a:ext uri="{909E8E84-426E-40DD-AFC4-6F175D3DCCD1}">
              <a14:hiddenFill xmlns:a14="http://schemas.microsoft.com/office/drawing/2010/main">
                <a:solidFill>
                  <a:srgbClr val="FFFFFF"/>
                </a:solidFill>
              </a14:hiddenFill>
            </a:ext>
          </a:extLst>
        </p:spPr>
      </p:pic>
      <p:pic>
        <p:nvPicPr>
          <p:cNvPr id="12" name="topcon" descr="Image result for topcon logo">
            <a:extLst>
              <a:ext uri="{FF2B5EF4-FFF2-40B4-BE49-F238E27FC236}">
                <a16:creationId xmlns:a16="http://schemas.microsoft.com/office/drawing/2014/main" id="{B16072DA-222B-4989-ABB3-D23BD4C382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72421" y="1437261"/>
            <a:ext cx="902039" cy="767485"/>
          </a:xfrm>
          <a:prstGeom prst="rect">
            <a:avLst/>
          </a:prstGeom>
          <a:noFill/>
          <a:extLst>
            <a:ext uri="{909E8E84-426E-40DD-AFC4-6F175D3DCCD1}">
              <a14:hiddenFill xmlns:a14="http://schemas.microsoft.com/office/drawing/2010/main">
                <a:solidFill>
                  <a:srgbClr val="FFFFFF"/>
                </a:solidFill>
              </a14:hiddenFill>
            </a:ext>
          </a:extLst>
        </p:spPr>
      </p:pic>
      <p:pic>
        <p:nvPicPr>
          <p:cNvPr id="13" name="leica" descr="Image result for leica geosystems logo">
            <a:extLst>
              <a:ext uri="{FF2B5EF4-FFF2-40B4-BE49-F238E27FC236}">
                <a16:creationId xmlns:a16="http://schemas.microsoft.com/office/drawing/2014/main" id="{348D1474-5218-42A0-AB2E-2985E962A73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78578" y="1774568"/>
            <a:ext cx="1180746" cy="767485"/>
          </a:xfrm>
          <a:prstGeom prst="rect">
            <a:avLst/>
          </a:prstGeom>
          <a:noFill/>
          <a:extLst>
            <a:ext uri="{909E8E84-426E-40DD-AFC4-6F175D3DCCD1}">
              <a14:hiddenFill xmlns:a14="http://schemas.microsoft.com/office/drawing/2010/main">
                <a:solidFill>
                  <a:srgbClr val="FFFFFF"/>
                </a:solidFill>
              </a14:hiddenFill>
            </a:ext>
          </a:extLst>
        </p:spPr>
      </p:pic>
      <p:pic>
        <p:nvPicPr>
          <p:cNvPr id="14" name="igage" descr="Image result for igage gnss logo">
            <a:extLst>
              <a:ext uri="{FF2B5EF4-FFF2-40B4-BE49-F238E27FC236}">
                <a16:creationId xmlns:a16="http://schemas.microsoft.com/office/drawing/2014/main" id="{A474BADF-56DF-4D60-9A5B-1D95B3C962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24000" y="2854284"/>
            <a:ext cx="1351280" cy="604521"/>
          </a:xfrm>
          <a:prstGeom prst="rect">
            <a:avLst/>
          </a:prstGeom>
          <a:noFill/>
          <a:extLst>
            <a:ext uri="{909E8E84-426E-40DD-AFC4-6F175D3DCCD1}">
              <a14:hiddenFill xmlns:a14="http://schemas.microsoft.com/office/drawing/2010/main">
                <a:solidFill>
                  <a:srgbClr val="FFFFFF"/>
                </a:solidFill>
              </a14:hiddenFill>
            </a:ext>
          </a:extLst>
        </p:spPr>
      </p:pic>
      <p:pic>
        <p:nvPicPr>
          <p:cNvPr id="15" name="javad" descr="Image result for javad gnss logo">
            <a:extLst>
              <a:ext uri="{FF2B5EF4-FFF2-40B4-BE49-F238E27FC236}">
                <a16:creationId xmlns:a16="http://schemas.microsoft.com/office/drawing/2014/main" id="{F8D0ABBA-5A13-424F-93A8-C80D1B6B8E7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31278" b="28756"/>
          <a:stretch/>
        </p:blipFill>
        <p:spPr bwMode="auto">
          <a:xfrm>
            <a:off x="4861499" y="4451586"/>
            <a:ext cx="1691701" cy="41317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D67A032-9AC9-4B90-B704-263EBCDAC375}"/>
              </a:ext>
            </a:extLst>
          </p:cNvPr>
          <p:cNvSpPr txBox="1"/>
          <p:nvPr/>
        </p:nvSpPr>
        <p:spPr bwMode="auto">
          <a:xfrm>
            <a:off x="6991283" y="840637"/>
            <a:ext cx="2152717" cy="400110"/>
          </a:xfrm>
          <a:prstGeom prst="rect">
            <a:avLst/>
          </a:prstGeom>
          <a:noFill/>
          <a:ln w="9525">
            <a:noFill/>
            <a:miter lim="800000"/>
            <a:headEnd/>
            <a:tailEnd/>
          </a:ln>
        </p:spPr>
        <p:txBody>
          <a:bodyPr wrap="square" rtlCol="0">
            <a:spAutoFit/>
          </a:bodyPr>
          <a:lstStyle/>
          <a:p>
            <a:pPr algn="ctr"/>
            <a:r>
              <a:rPr lang="en-US" sz="2000" i="1" dirty="0">
                <a:latin typeface="Cambria" panose="02040503050406030204" pitchFamily="18" charset="0"/>
                <a:ea typeface="Cambria" panose="02040503050406030204" pitchFamily="18" charset="0"/>
              </a:rPr>
              <a:t>…that we know of.</a:t>
            </a:r>
          </a:p>
        </p:txBody>
      </p:sp>
      <p:pic>
        <p:nvPicPr>
          <p:cNvPr id="2050" name="Picture 2" descr="Emlid logo">
            <a:extLst>
              <a:ext uri="{FF2B5EF4-FFF2-40B4-BE49-F238E27FC236}">
                <a16:creationId xmlns:a16="http://schemas.microsoft.com/office/drawing/2014/main" id="{00DB9264-2CD6-4717-BB6F-A4C7AE4ED9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2341" y="3428936"/>
            <a:ext cx="1746633" cy="4001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lson logo">
            <a:extLst>
              <a:ext uri="{FF2B5EF4-FFF2-40B4-BE49-F238E27FC236}">
                <a16:creationId xmlns:a16="http://schemas.microsoft.com/office/drawing/2014/main" id="{EB0DB964-C2FC-4AD3-9EF0-D3CA0FB7FA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0573" y="3115729"/>
            <a:ext cx="2133601" cy="52581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D172224-CD45-4583-B3D7-3A7DF3E6A2D2}"/>
              </a:ext>
            </a:extLst>
          </p:cNvPr>
          <p:cNvSpPr>
            <a:spLocks noGrp="1"/>
          </p:cNvSpPr>
          <p:nvPr>
            <p:ph type="ftr" sz="quarter" idx="11"/>
          </p:nvPr>
        </p:nvSpPr>
        <p:spPr/>
        <p:txBody>
          <a:bodyPr/>
          <a:lstStyle/>
          <a:p>
            <a:r>
              <a:rPr lang="fr-FR"/>
              <a:t>IPLSA 2023 Convention</a:t>
            </a:r>
            <a:endParaRPr lang="en-US"/>
          </a:p>
        </p:txBody>
      </p:sp>
    </p:spTree>
    <p:extLst>
      <p:ext uri="{BB962C8B-B14F-4D97-AF65-F5344CB8AC3E}">
        <p14:creationId xmlns:p14="http://schemas.microsoft.com/office/powerpoint/2010/main" val="310307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n-lt"/>
              </a:rPr>
              <a:t>GVX Flow Chart</a:t>
            </a:r>
          </a:p>
        </p:txBody>
      </p:sp>
      <p:pic>
        <p:nvPicPr>
          <p:cNvPr id="42" name="Picture 41" descr="Flow chart showing how to use OPUS Projects with GNSS vectors."/>
          <p:cNvPicPr>
            <a:picLocks noChangeAspect="1"/>
          </p:cNvPicPr>
          <p:nvPr/>
        </p:nvPicPr>
        <p:blipFill>
          <a:blip r:embed="rId2"/>
          <a:stretch>
            <a:fillRect/>
          </a:stretch>
        </p:blipFill>
        <p:spPr>
          <a:xfrm>
            <a:off x="161813" y="970761"/>
            <a:ext cx="8982187" cy="3432274"/>
          </a:xfrm>
          <a:prstGeom prst="rect">
            <a:avLst/>
          </a:prstGeom>
        </p:spPr>
      </p:pic>
      <p:sp>
        <p:nvSpPr>
          <p:cNvPr id="43" name="Date Placeholder 42"/>
          <p:cNvSpPr>
            <a:spLocks noGrp="1"/>
          </p:cNvSpPr>
          <p:nvPr>
            <p:ph type="dt" sz="half" idx="10"/>
          </p:nvPr>
        </p:nvSpPr>
        <p:spPr/>
        <p:txBody>
          <a:bodyPr/>
          <a:lstStyle/>
          <a:p>
            <a:r>
              <a:rPr lang="en-US"/>
              <a:t>02/08/2023</a:t>
            </a:r>
          </a:p>
        </p:txBody>
      </p:sp>
      <p:sp>
        <p:nvSpPr>
          <p:cNvPr id="44" name="Slide Number Placeholder 43"/>
          <p:cNvSpPr>
            <a:spLocks noGrp="1"/>
          </p:cNvSpPr>
          <p:nvPr>
            <p:ph type="sldNum" sz="quarter" idx="12"/>
          </p:nvPr>
        </p:nvSpPr>
        <p:spPr/>
        <p:txBody>
          <a:bodyPr/>
          <a:lstStyle/>
          <a:p>
            <a:fld id="{D3D538F9-49A3-B84F-B36B-A7030CDE5D5B}" type="slidenum">
              <a:rPr lang="en-US" smtClean="0"/>
              <a:t>59</a:t>
            </a:fld>
            <a:endParaRPr lang="en-US" dirty="0"/>
          </a:p>
        </p:txBody>
      </p:sp>
      <p:sp>
        <p:nvSpPr>
          <p:cNvPr id="3" name="Footer Placeholder 2">
            <a:extLst>
              <a:ext uri="{FF2B5EF4-FFF2-40B4-BE49-F238E27FC236}">
                <a16:creationId xmlns:a16="http://schemas.microsoft.com/office/drawing/2014/main" id="{B0C15745-EBBF-48D0-AE39-0C4901D96E29}"/>
              </a:ext>
            </a:extLst>
          </p:cNvPr>
          <p:cNvSpPr>
            <a:spLocks noGrp="1"/>
          </p:cNvSpPr>
          <p:nvPr>
            <p:ph type="ftr" sz="quarter" idx="11"/>
          </p:nvPr>
        </p:nvSpPr>
        <p:spPr/>
        <p:txBody>
          <a:bodyPr/>
          <a:lstStyle/>
          <a:p>
            <a:r>
              <a:rPr lang="fr-FR"/>
              <a:t>IPLSA 2023 Convention</a:t>
            </a:r>
            <a:endParaRPr lang="en-US"/>
          </a:p>
        </p:txBody>
      </p:sp>
    </p:spTree>
    <p:extLst>
      <p:ext uri="{BB962C8B-B14F-4D97-AF65-F5344CB8AC3E}">
        <p14:creationId xmlns:p14="http://schemas.microsoft.com/office/powerpoint/2010/main" val="1457183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ChangeArrowheads="1"/>
          </p:cNvSpPr>
          <p:nvPr/>
        </p:nvSpPr>
        <p:spPr bwMode="auto">
          <a:xfrm>
            <a:off x="431074" y="1138889"/>
            <a:ext cx="4918166" cy="295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MS PGothic" panose="020B0600070205080204" pitchFamily="34" charset="-128"/>
              </a:defRPr>
            </a:lvl9pPr>
          </a:lstStyle>
          <a:p>
            <a:pPr algn="ctr">
              <a:buNone/>
              <a:defRPr/>
            </a:pPr>
            <a:r>
              <a:rPr lang="en-US" altLang="en-US" sz="1800" dirty="0">
                <a:solidFill>
                  <a:srgbClr val="C00000"/>
                </a:solidFill>
                <a:latin typeface="Arial Black" panose="020B0A04020102020204" pitchFamily="34" charset="0"/>
                <a:cs typeface="Arial" panose="020B0604020202020204" pitchFamily="34" charset="0"/>
              </a:rPr>
              <a:t>NGS defines, maintains and provides access to the NSRS to meet our Nation’s economic, social &amp; environmental needs</a:t>
            </a:r>
          </a:p>
          <a:p>
            <a:pPr algn="ctr" eaLnBrk="1" hangingPunct="1">
              <a:buFont typeface="Arial" panose="020B0604020202020204" pitchFamily="34" charset="0"/>
              <a:buNone/>
              <a:defRPr/>
            </a:pPr>
            <a:endParaRPr lang="en-US" altLang="en-US" sz="21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a:p>
            <a:pPr algn="ctr" eaLnBrk="1" hangingPunct="1">
              <a:lnSpc>
                <a:spcPct val="150000"/>
              </a:lnSpc>
              <a:buFont typeface="Arial" panose="020B0604020202020204" pitchFamily="34" charset="0"/>
              <a:buNone/>
              <a:defRPr/>
            </a:pPr>
            <a:endParaRPr lang="en-US" altLang="en-US" sz="1800" dirty="0">
              <a:solidFill>
                <a:srgbClr val="C00000"/>
              </a:solidFill>
              <a:latin typeface="Arial Black" panose="020B0A04020102020204" pitchFamily="34" charset="0"/>
              <a:cs typeface="Arial" panose="020B0604020202020204" pitchFamily="34" charset="0"/>
            </a:endParaRPr>
          </a:p>
        </p:txBody>
      </p:sp>
      <p:sp>
        <p:nvSpPr>
          <p:cNvPr id="6" name="Rectangle 5"/>
          <p:cNvSpPr/>
          <p:nvPr/>
        </p:nvSpPr>
        <p:spPr>
          <a:xfrm>
            <a:off x="1277133" y="2421122"/>
            <a:ext cx="3226049" cy="1200329"/>
          </a:xfrm>
          <a:prstGeom prst="rect">
            <a:avLst/>
          </a:prstGeom>
          <a:ln w="19050">
            <a:solidFill>
              <a:sysClr val="windowText" lastClr="000000"/>
            </a:solidFill>
          </a:ln>
        </p:spPr>
        <p:txBody>
          <a:bodyPr wrap="square">
            <a:spAutoFit/>
          </a:bodyPr>
          <a:lstStyle/>
          <a:p>
            <a:pPr algn="ctr">
              <a:defRPr/>
            </a:pPr>
            <a:r>
              <a:rPr lang="en-US" altLang="en-US" sz="2400" dirty="0">
                <a:solidFill>
                  <a:prstClr val="black"/>
                </a:solidFill>
                <a:latin typeface="Tw Cen MT Condensed" panose="020B0606020104020203" pitchFamily="34" charset="0"/>
              </a:rPr>
              <a:t>Latitude • Longitude • </a:t>
            </a:r>
            <a:r>
              <a:rPr lang="en-US" altLang="en-US" sz="2400" u="sng" dirty="0">
                <a:solidFill>
                  <a:prstClr val="black"/>
                </a:solidFill>
                <a:latin typeface="Tw Cen MT Condensed" panose="020B0606020104020203" pitchFamily="34" charset="0"/>
              </a:rPr>
              <a:t>Elevation</a:t>
            </a:r>
            <a:r>
              <a:rPr lang="en-US" altLang="en-US" sz="2400" dirty="0">
                <a:solidFill>
                  <a:prstClr val="black"/>
                </a:solidFill>
                <a:latin typeface="Tw Cen MT Condensed" panose="020B0606020104020203" pitchFamily="34" charset="0"/>
              </a:rPr>
              <a:t> • Gravity • Shoreline Position</a:t>
            </a:r>
          </a:p>
          <a:p>
            <a:pPr>
              <a:defRPr/>
            </a:pPr>
            <a:r>
              <a:rPr lang="en-US" altLang="en-US" sz="2400" dirty="0">
                <a:solidFill>
                  <a:prstClr val="black"/>
                </a:solidFill>
                <a:latin typeface="Tw Cen MT Condensed" panose="020B0606020104020203" pitchFamily="34" charset="0"/>
              </a:rPr>
              <a:t>      + changes over time </a:t>
            </a:r>
          </a:p>
        </p:txBody>
      </p:sp>
      <p:sp>
        <p:nvSpPr>
          <p:cNvPr id="3" name="Rectangle 2"/>
          <p:cNvSpPr/>
          <p:nvPr/>
        </p:nvSpPr>
        <p:spPr>
          <a:xfrm>
            <a:off x="49106" y="3585193"/>
            <a:ext cx="5731002" cy="1477328"/>
          </a:xfrm>
          <a:prstGeom prst="rect">
            <a:avLst/>
          </a:prstGeom>
        </p:spPr>
        <p:txBody>
          <a:bodyPr wrap="square">
            <a:spAutoFit/>
          </a:bodyPr>
          <a:lstStyle/>
          <a:p>
            <a:r>
              <a:rPr lang="en-US" sz="1500" dirty="0"/>
              <a:t>North American Terrestrial Reference Frame (NATRF 2022)</a:t>
            </a:r>
          </a:p>
          <a:p>
            <a:r>
              <a:rPr lang="en-US" sz="1500" dirty="0"/>
              <a:t>Caribbean Terrestrial Reference Frame (CATRF 2022)</a:t>
            </a:r>
          </a:p>
          <a:p>
            <a:r>
              <a:rPr lang="en-US" sz="1500" dirty="0"/>
              <a:t>Pacific Terrestrial Reference Frame (PATRF 2022)</a:t>
            </a:r>
          </a:p>
          <a:p>
            <a:r>
              <a:rPr lang="en-US" sz="1500" dirty="0"/>
              <a:t>Marianas Terrestrial Reference Frame (MATRF 2022)</a:t>
            </a:r>
          </a:p>
          <a:p>
            <a:endParaRPr lang="en-US" sz="1500" dirty="0"/>
          </a:p>
          <a:p>
            <a:r>
              <a:rPr lang="en-US" sz="1500" b="1" dirty="0"/>
              <a:t>North America and Pacific Geopotential Datum (NAPGD2022)</a:t>
            </a:r>
          </a:p>
        </p:txBody>
      </p:sp>
      <p:grpSp>
        <p:nvGrpSpPr>
          <p:cNvPr id="7" name="Group 6" descr="The same image from the previous slide  of layered maps of Oregon, with CORSs in place of the passive geodetic control marks.">
            <a:extLst>
              <a:ext uri="{FF2B5EF4-FFF2-40B4-BE49-F238E27FC236}">
                <a16:creationId xmlns:a16="http://schemas.microsoft.com/office/drawing/2014/main" id="{7E3BED96-C396-4BA3-94CB-3544CF89A26A}"/>
              </a:ext>
            </a:extLst>
          </p:cNvPr>
          <p:cNvGrpSpPr/>
          <p:nvPr/>
        </p:nvGrpSpPr>
        <p:grpSpPr>
          <a:xfrm>
            <a:off x="5437206" y="1290526"/>
            <a:ext cx="3520745" cy="2890888"/>
            <a:chOff x="7249610" y="2158946"/>
            <a:chExt cx="4694327" cy="3854517"/>
          </a:xfrm>
        </p:grpSpPr>
        <p:pic>
          <p:nvPicPr>
            <p:cNvPr id="8" name="Picture 7" descr="Layered map of Oreg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610" y="2401017"/>
              <a:ext cx="4694327" cy="2658086"/>
            </a:xfrm>
            <a:prstGeom prst="rect">
              <a:avLst/>
            </a:prstGeom>
          </p:spPr>
        </p:pic>
        <p:grpSp>
          <p:nvGrpSpPr>
            <p:cNvPr id="9" name="Group 8"/>
            <p:cNvGrpSpPr/>
            <p:nvPr/>
          </p:nvGrpSpPr>
          <p:grpSpPr>
            <a:xfrm>
              <a:off x="7346429" y="2158946"/>
              <a:ext cx="4543910" cy="1446107"/>
              <a:chOff x="5163671" y="2601400"/>
              <a:chExt cx="4543910" cy="1446107"/>
            </a:xfrm>
          </p:grpSpPr>
          <p:pic>
            <p:nvPicPr>
              <p:cNvPr id="10" name="Picture 2" descr="CORS monument and antenn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63671"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RS monument and antenn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30179" y="3200243"/>
                <a:ext cx="720763" cy="8472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RS monument and antenn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986818" y="2601400"/>
                <a:ext cx="720763" cy="847264"/>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p:cNvSpPr txBox="1"/>
            <p:nvPr/>
          </p:nvSpPr>
          <p:spPr>
            <a:xfrm>
              <a:off x="8170606" y="5397910"/>
              <a:ext cx="3583858" cy="615553"/>
            </a:xfrm>
            <a:prstGeom prst="rect">
              <a:avLst/>
            </a:prstGeom>
            <a:noFill/>
          </p:spPr>
          <p:txBody>
            <a:bodyPr wrap="square" rtlCol="0">
              <a:spAutoFit/>
            </a:bodyPr>
            <a:lstStyle/>
            <a:p>
              <a:r>
                <a:rPr lang="en-US" sz="2400" dirty="0">
                  <a:solidFill>
                    <a:srgbClr val="FF0000"/>
                  </a:solidFill>
                </a:rPr>
                <a:t>Tomorrow’s NSRS</a:t>
              </a:r>
            </a:p>
          </p:txBody>
        </p:sp>
      </p:grpSp>
      <p:pic>
        <p:nvPicPr>
          <p:cNvPr id="16" name="Picture 4" descr="Image of xGEOID20, shown as a map of the northern half of the western hemisphere with a gradient color scheme that shows the magnitude of the geoid undulations.">
            <a:extLst>
              <a:ext uri="{FF2B5EF4-FFF2-40B4-BE49-F238E27FC236}">
                <a16:creationId xmlns:a16="http://schemas.microsoft.com/office/drawing/2014/main" id="{FE20186B-2A8C-4D22-9FEC-118C8C4620F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688683" y="3442752"/>
            <a:ext cx="3003929" cy="16197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7510B19-72C3-4D6D-982D-A54BF517D11F}"/>
              </a:ext>
            </a:extLst>
          </p:cNvPr>
          <p:cNvSpPr>
            <a:spLocks noGrp="1"/>
          </p:cNvSpPr>
          <p:nvPr>
            <p:ph type="title"/>
          </p:nvPr>
        </p:nvSpPr>
        <p:spPr/>
        <p:txBody>
          <a:bodyPr>
            <a:normAutofit/>
          </a:bodyPr>
          <a:lstStyle/>
          <a:p>
            <a:pPr lvl="0">
              <a:spcBef>
                <a:spcPts val="0"/>
              </a:spcBef>
            </a:pPr>
            <a:r>
              <a:rPr lang="en-US" altLang="en-US" sz="2800" b="1" dirty="0">
                <a:solidFill>
                  <a:prstClr val="black"/>
                </a:solidFill>
                <a:latin typeface="Arial" panose="020B0604020202020204" pitchFamily="34" charset="0"/>
                <a:ea typeface="+mn-ea"/>
                <a:cs typeface="Arial" panose="020B0604020202020204" pitchFamily="34" charset="0"/>
              </a:rPr>
              <a:t>The National Spatial Reference System (NSRS)</a:t>
            </a:r>
            <a:endParaRPr lang="en-US" dirty="0"/>
          </a:p>
        </p:txBody>
      </p:sp>
      <p:sp>
        <p:nvSpPr>
          <p:cNvPr id="4" name="Date Placeholder 3">
            <a:extLst>
              <a:ext uri="{FF2B5EF4-FFF2-40B4-BE49-F238E27FC236}">
                <a16:creationId xmlns:a16="http://schemas.microsoft.com/office/drawing/2014/main" id="{A1971333-8B20-445C-A263-2790D4443EF0}"/>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E5D01141-7FB1-4D8C-960D-9466539E6DCF}"/>
              </a:ext>
            </a:extLst>
          </p:cNvPr>
          <p:cNvSpPr>
            <a:spLocks noGrp="1"/>
          </p:cNvSpPr>
          <p:nvPr>
            <p:ph type="ftr" sz="quarter" idx="11"/>
          </p:nvPr>
        </p:nvSpPr>
        <p:spPr/>
        <p:txBody>
          <a:bodyPr/>
          <a:lstStyle/>
          <a:p>
            <a:r>
              <a:rPr lang="fr-FR"/>
              <a:t>IPLSA 2023 Convention</a:t>
            </a:r>
            <a:endParaRPr lang="en-US"/>
          </a:p>
        </p:txBody>
      </p:sp>
      <p:sp>
        <p:nvSpPr>
          <p:cNvPr id="14" name="Slide Number Placeholder 13">
            <a:extLst>
              <a:ext uri="{FF2B5EF4-FFF2-40B4-BE49-F238E27FC236}">
                <a16:creationId xmlns:a16="http://schemas.microsoft.com/office/drawing/2014/main" id="{BBC83591-F84C-42E0-8F9B-8E7674867904}"/>
              </a:ext>
            </a:extLst>
          </p:cNvPr>
          <p:cNvSpPr>
            <a:spLocks noGrp="1"/>
          </p:cNvSpPr>
          <p:nvPr>
            <p:ph type="sldNum" sz="quarter" idx="12"/>
          </p:nvPr>
        </p:nvSpPr>
        <p:spPr/>
        <p:txBody>
          <a:bodyPr/>
          <a:lstStyle/>
          <a:p>
            <a:fld id="{D3D538F9-49A3-B84F-B36B-A7030CDE5D5B}" type="slidenum">
              <a:rPr lang="en-US" smtClean="0"/>
              <a:t>6</a:t>
            </a:fld>
            <a:endParaRPr lang="en-US"/>
          </a:p>
        </p:txBody>
      </p:sp>
    </p:spTree>
    <p:extLst>
      <p:ext uri="{BB962C8B-B14F-4D97-AF65-F5344CB8AC3E}">
        <p14:creationId xmlns:p14="http://schemas.microsoft.com/office/powerpoint/2010/main" val="2859344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67B8B-91BC-4DF3-A72A-CA39AD8D05E6}"/>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Steps for Submitting a Survey to NGS</a:t>
            </a:r>
          </a:p>
        </p:txBody>
      </p:sp>
      <p:sp>
        <p:nvSpPr>
          <p:cNvPr id="3" name="Content Placeholder 2">
            <a:extLst>
              <a:ext uri="{FF2B5EF4-FFF2-40B4-BE49-F238E27FC236}">
                <a16:creationId xmlns:a16="http://schemas.microsoft.com/office/drawing/2014/main" id="{1EB908A5-E9F0-43F1-85A6-449869FE5752}"/>
              </a:ext>
            </a:extLst>
          </p:cNvPr>
          <p:cNvSpPr>
            <a:spLocks noGrp="1"/>
          </p:cNvSpPr>
          <p:nvPr>
            <p:ph idx="1"/>
          </p:nvPr>
        </p:nvSpPr>
        <p:spPr>
          <a:xfrm>
            <a:off x="457200" y="1045212"/>
            <a:ext cx="8229600" cy="3394472"/>
          </a:xfrm>
        </p:spPr>
        <p:txBody>
          <a:bodyPr>
            <a:normAutofit fontScale="62500" lnSpcReduction="20000"/>
          </a:bodyPr>
          <a:lstStyle/>
          <a:p>
            <a:pPr marL="514350" indent="-514350">
              <a:buFont typeface="+mj-lt"/>
              <a:buAutoNum type="arabicPeriod"/>
            </a:pPr>
            <a:r>
              <a:rPr lang="en-US" dirty="0">
                <a:latin typeface="Arial" panose="020B0604020202020204" pitchFamily="34" charset="0"/>
                <a:cs typeface="Arial" panose="020B0604020202020204" pitchFamily="34" charset="0"/>
              </a:rPr>
              <a:t>Submit a </a:t>
            </a:r>
            <a:r>
              <a:rPr lang="en-US" dirty="0">
                <a:latin typeface="Arial" panose="020B0604020202020204" pitchFamily="34" charset="0"/>
                <a:cs typeface="Arial" panose="020B0604020202020204" pitchFamily="34" charset="0"/>
                <a:hlinkClick r:id="rId2"/>
              </a:rPr>
              <a:t>survey project proposal</a:t>
            </a:r>
            <a:r>
              <a:rPr lang="en-US" dirty="0">
                <a:latin typeface="Arial" panose="020B0604020202020204" pitchFamily="34" charset="0"/>
                <a:cs typeface="Arial" panose="020B0604020202020204" pitchFamily="34" charset="0"/>
              </a:rPr>
              <a:t> and obtain a project tracking ID</a:t>
            </a:r>
          </a:p>
          <a:p>
            <a:pPr marL="514350" indent="-514350">
              <a:buFont typeface="+mj-lt"/>
              <a:buAutoNum type="arabicPeriod"/>
            </a:pPr>
            <a:r>
              <a:rPr lang="en-US" dirty="0">
                <a:latin typeface="Arial" panose="020B0604020202020204" pitchFamily="34" charset="0"/>
                <a:cs typeface="Arial" panose="020B0604020202020204" pitchFamily="34" charset="0"/>
              </a:rPr>
              <a:t>Create descriptions for marks in </a:t>
            </a:r>
            <a:r>
              <a:rPr lang="en-US" dirty="0" err="1">
                <a:latin typeface="Arial" panose="020B0604020202020204" pitchFamily="34" charset="0"/>
                <a:cs typeface="Arial" panose="020B0604020202020204" pitchFamily="34" charset="0"/>
              </a:rPr>
              <a:t>WinDesc</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hlinkClick r:id="rId3"/>
              </a:rPr>
              <a:t>Tutorial video</a:t>
            </a:r>
            <a:r>
              <a:rPr lang="en-US" dirty="0">
                <a:latin typeface="Arial" panose="020B0604020202020204" pitchFamily="34" charset="0"/>
                <a:cs typeface="Arial" panose="020B0604020202020204" pitchFamily="34" charset="0"/>
              </a:rPr>
              <a:t> available</a:t>
            </a:r>
          </a:p>
          <a:p>
            <a:pPr marL="514350" indent="-514350">
              <a:buFont typeface="+mj-lt"/>
              <a:buAutoNum type="arabicPeriod"/>
            </a:pPr>
            <a:r>
              <a:rPr lang="en-US" dirty="0">
                <a:latin typeface="Arial" panose="020B0604020202020204" pitchFamily="34" charset="0"/>
                <a:cs typeface="Arial" panose="020B0604020202020204" pitchFamily="34" charset="0"/>
              </a:rPr>
              <a:t>Upload all static data via Beta OPUS-S</a:t>
            </a:r>
          </a:p>
          <a:p>
            <a:pPr marL="514350" indent="-514350">
              <a:buFont typeface="+mj-lt"/>
              <a:buAutoNum type="arabicPeriod"/>
            </a:pPr>
            <a:r>
              <a:rPr lang="en-US" b="1" dirty="0">
                <a:latin typeface="Arial" panose="020B0604020202020204" pitchFamily="34" charset="0"/>
                <a:cs typeface="Arial" panose="020B0604020202020204" pitchFamily="34" charset="0"/>
              </a:rPr>
              <a:t>Upload GVX file(s)</a:t>
            </a:r>
          </a:p>
          <a:p>
            <a:pPr marL="514350" indent="-514350">
              <a:buFont typeface="+mj-lt"/>
              <a:buAutoNum type="arabicPeriod"/>
            </a:pPr>
            <a:r>
              <a:rPr lang="en-US" dirty="0">
                <a:latin typeface="Arial" panose="020B0604020202020204" pitchFamily="34" charset="0"/>
                <a:cs typeface="Arial" panose="020B0604020202020204" pitchFamily="34" charset="0"/>
              </a:rPr>
              <a:t>Upload description files from </a:t>
            </a:r>
            <a:r>
              <a:rPr lang="en-US" dirty="0" err="1">
                <a:latin typeface="Arial" panose="020B0604020202020204" pitchFamily="34" charset="0"/>
                <a:cs typeface="Arial" panose="020B0604020202020204" pitchFamily="34" charset="0"/>
              </a:rPr>
              <a:t>WinDesc</a:t>
            </a:r>
            <a:endParaRPr lang="en-US" dirty="0">
              <a:latin typeface="Arial" panose="020B0604020202020204" pitchFamily="34" charset="0"/>
              <a:cs typeface="Arial" panose="020B0604020202020204" pitchFamily="34" charset="0"/>
            </a:endParaRPr>
          </a:p>
          <a:p>
            <a:pPr marL="514350" indent="-514350">
              <a:buFont typeface="+mj-lt"/>
              <a:buAutoNum type="arabicPeriod"/>
            </a:pPr>
            <a:r>
              <a:rPr lang="en-US" dirty="0">
                <a:latin typeface="Arial" panose="020B0604020202020204" pitchFamily="34" charset="0"/>
                <a:cs typeface="Arial" panose="020B0604020202020204" pitchFamily="34" charset="0"/>
              </a:rPr>
              <a:t>Perform session baseline processing</a:t>
            </a:r>
          </a:p>
          <a:p>
            <a:pPr marL="514350" indent="-514350">
              <a:buFont typeface="+mj-lt"/>
              <a:buAutoNum type="arabicPeriod"/>
            </a:pPr>
            <a:r>
              <a:rPr lang="en-US" dirty="0">
                <a:latin typeface="Arial" panose="020B0604020202020204" pitchFamily="34" charset="0"/>
                <a:cs typeface="Arial" panose="020B0604020202020204" pitchFamily="34" charset="0"/>
              </a:rPr>
              <a:t>Run all 5 network adjustments</a:t>
            </a:r>
          </a:p>
          <a:p>
            <a:pPr marL="514350" indent="-514350">
              <a:buFont typeface="+mj-lt"/>
              <a:buAutoNum type="arabicPeriod"/>
            </a:pPr>
            <a:r>
              <a:rPr lang="en-US" dirty="0">
                <a:latin typeface="Arial" panose="020B0604020202020204" pitchFamily="34" charset="0"/>
                <a:cs typeface="Arial" panose="020B0604020202020204" pitchFamily="34" charset="0"/>
              </a:rPr>
              <a:t>Upload 3 photos per mark (close-up of mark, horizon photo, and downward from eye-level)</a:t>
            </a:r>
          </a:p>
          <a:p>
            <a:pPr marL="514350" indent="-514350">
              <a:buFont typeface="+mj-lt"/>
              <a:buAutoNum type="arabicPeriod"/>
            </a:pPr>
            <a:r>
              <a:rPr lang="en-US" dirty="0">
                <a:latin typeface="Arial" panose="020B0604020202020204" pitchFamily="34" charset="0"/>
                <a:cs typeface="Arial" panose="020B0604020202020204" pitchFamily="34" charset="0"/>
              </a:rPr>
              <a:t>Upload observation logs (as a single PDF), and a project report</a:t>
            </a:r>
          </a:p>
          <a:p>
            <a:pPr marL="514350" indent="-514350">
              <a:buFont typeface="+mj-lt"/>
              <a:buAutoNum type="arabicPeriod"/>
            </a:pPr>
            <a:r>
              <a:rPr lang="en-US" dirty="0">
                <a:latin typeface="Arial" panose="020B0604020202020204" pitchFamily="34" charset="0"/>
                <a:cs typeface="Arial" panose="020B0604020202020204" pitchFamily="34" charset="0"/>
              </a:rPr>
              <a:t>Submit to NGS (</a:t>
            </a:r>
            <a:r>
              <a:rPr lang="en-US" i="1" dirty="0">
                <a:solidFill>
                  <a:srgbClr val="FF0000"/>
                </a:solidFill>
                <a:latin typeface="Arial" panose="020B0604020202020204" pitchFamily="34" charset="0"/>
                <a:cs typeface="Arial" panose="020B0604020202020204" pitchFamily="34" charset="0"/>
              </a:rPr>
              <a:t>button not enabled on Beta</a:t>
            </a:r>
            <a:r>
              <a:rPr lang="en-US"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1383A58F-A191-493C-9B92-6DDBC5209FE9}"/>
              </a:ext>
            </a:extLst>
          </p:cNvPr>
          <p:cNvSpPr txBox="1"/>
          <p:nvPr/>
        </p:nvSpPr>
        <p:spPr>
          <a:xfrm>
            <a:off x="4126654" y="4439684"/>
            <a:ext cx="3867573"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i="1" dirty="0"/>
              <a:t>All but step 4 is currently explained in the </a:t>
            </a:r>
            <a:r>
              <a:rPr lang="en-US" i="1" dirty="0">
                <a:hlinkClick r:id="rId4"/>
              </a:rPr>
              <a:t>OPUS-Projects User Guide! </a:t>
            </a:r>
            <a:endParaRPr lang="en-US" i="1" dirty="0"/>
          </a:p>
        </p:txBody>
      </p:sp>
      <p:sp>
        <p:nvSpPr>
          <p:cNvPr id="4" name="Date Placeholder 3">
            <a:extLst>
              <a:ext uri="{FF2B5EF4-FFF2-40B4-BE49-F238E27FC236}">
                <a16:creationId xmlns:a16="http://schemas.microsoft.com/office/drawing/2014/main" id="{DD1E1998-3C3D-4942-8BFD-A2CC350AC4C3}"/>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94C03B9D-A9C9-4EFA-872E-E0C7F6860859}"/>
              </a:ext>
            </a:extLst>
          </p:cNvPr>
          <p:cNvSpPr>
            <a:spLocks noGrp="1"/>
          </p:cNvSpPr>
          <p:nvPr>
            <p:ph type="ftr" sz="quarter" idx="11"/>
          </p:nvPr>
        </p:nvSpPr>
        <p:spPr/>
        <p:txBody>
          <a:bodyPr/>
          <a:lstStyle/>
          <a:p>
            <a:r>
              <a:rPr lang="fr-FR"/>
              <a:t>IPLSA 2023 Convention</a:t>
            </a:r>
            <a:endParaRPr lang="en-US"/>
          </a:p>
        </p:txBody>
      </p:sp>
      <p:sp>
        <p:nvSpPr>
          <p:cNvPr id="7" name="Slide Number Placeholder 6">
            <a:extLst>
              <a:ext uri="{FF2B5EF4-FFF2-40B4-BE49-F238E27FC236}">
                <a16:creationId xmlns:a16="http://schemas.microsoft.com/office/drawing/2014/main" id="{D7712C76-E175-4F05-B7D3-C4947AD2B9F3}"/>
              </a:ext>
            </a:extLst>
          </p:cNvPr>
          <p:cNvSpPr>
            <a:spLocks noGrp="1"/>
          </p:cNvSpPr>
          <p:nvPr>
            <p:ph type="sldNum" sz="quarter" idx="12"/>
          </p:nvPr>
        </p:nvSpPr>
        <p:spPr/>
        <p:txBody>
          <a:bodyPr/>
          <a:lstStyle/>
          <a:p>
            <a:fld id="{D3D538F9-49A3-B84F-B36B-A7030CDE5D5B}" type="slidenum">
              <a:rPr lang="en-US" smtClean="0"/>
              <a:t>60</a:t>
            </a:fld>
            <a:endParaRPr lang="en-US"/>
          </a:p>
        </p:txBody>
      </p:sp>
    </p:spTree>
    <p:extLst>
      <p:ext uri="{BB962C8B-B14F-4D97-AF65-F5344CB8AC3E}">
        <p14:creationId xmlns:p14="http://schemas.microsoft.com/office/powerpoint/2010/main" val="2989549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88D41-003B-445C-8BD6-612C1F2EDB58}"/>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Guidance for RTK Surveys</a:t>
            </a:r>
          </a:p>
        </p:txBody>
      </p:sp>
      <p:pic>
        <p:nvPicPr>
          <p:cNvPr id="8" name="Picture 7" descr="Table 11-2 from a technical report">
            <a:extLst>
              <a:ext uri="{FF2B5EF4-FFF2-40B4-BE49-F238E27FC236}">
                <a16:creationId xmlns:a16="http://schemas.microsoft.com/office/drawing/2014/main" id="{0C3C5BDA-1FEF-4718-90A3-D5AE2D296B0E}"/>
              </a:ext>
            </a:extLst>
          </p:cNvPr>
          <p:cNvPicPr>
            <a:picLocks noChangeAspect="1"/>
          </p:cNvPicPr>
          <p:nvPr/>
        </p:nvPicPr>
        <p:blipFill>
          <a:blip r:embed="rId2"/>
          <a:stretch>
            <a:fillRect/>
          </a:stretch>
        </p:blipFill>
        <p:spPr>
          <a:xfrm>
            <a:off x="929715" y="1073864"/>
            <a:ext cx="7089911" cy="3474619"/>
          </a:xfrm>
          <a:prstGeom prst="rect">
            <a:avLst/>
          </a:prstGeom>
        </p:spPr>
      </p:pic>
      <p:sp>
        <p:nvSpPr>
          <p:cNvPr id="9" name="Rectangle 8" descr="Rectangle">
            <a:extLst>
              <a:ext uri="{FF2B5EF4-FFF2-40B4-BE49-F238E27FC236}">
                <a16:creationId xmlns:a16="http://schemas.microsoft.com/office/drawing/2014/main" id="{E0056362-D93B-4B89-9DED-0D221E33A9EF}"/>
              </a:ext>
            </a:extLst>
          </p:cNvPr>
          <p:cNvSpPr/>
          <p:nvPr/>
        </p:nvSpPr>
        <p:spPr>
          <a:xfrm>
            <a:off x="677333" y="3291841"/>
            <a:ext cx="7193280" cy="39962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952373FE-EE0B-407C-9A69-751FE2EAD969}"/>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49A84162-D389-46AC-A6BF-BB5A472A2C3C}"/>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5791AE74-3704-424F-A546-6A634DE8CF97}"/>
              </a:ext>
            </a:extLst>
          </p:cNvPr>
          <p:cNvSpPr>
            <a:spLocks noGrp="1"/>
          </p:cNvSpPr>
          <p:nvPr>
            <p:ph type="sldNum" sz="quarter" idx="12"/>
          </p:nvPr>
        </p:nvSpPr>
        <p:spPr/>
        <p:txBody>
          <a:bodyPr/>
          <a:lstStyle/>
          <a:p>
            <a:fld id="{D3D538F9-49A3-B84F-B36B-A7030CDE5D5B}" type="slidenum">
              <a:rPr lang="en-US" smtClean="0"/>
              <a:t>61</a:t>
            </a:fld>
            <a:endParaRPr lang="en-US"/>
          </a:p>
        </p:txBody>
      </p:sp>
    </p:spTree>
    <p:extLst>
      <p:ext uri="{BB962C8B-B14F-4D97-AF65-F5344CB8AC3E}">
        <p14:creationId xmlns:p14="http://schemas.microsoft.com/office/powerpoint/2010/main" val="1874526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3BB7C-82DE-46A1-B7F2-899A6D6BE15A}"/>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Equipment Setup</a:t>
            </a:r>
          </a:p>
        </p:txBody>
      </p:sp>
      <p:sp>
        <p:nvSpPr>
          <p:cNvPr id="3" name="Content Placeholder 2">
            <a:extLst>
              <a:ext uri="{FF2B5EF4-FFF2-40B4-BE49-F238E27FC236}">
                <a16:creationId xmlns:a16="http://schemas.microsoft.com/office/drawing/2014/main" id="{64B31384-CBAE-4CF4-A6DD-73C8FE83CEC4}"/>
              </a:ext>
            </a:extLst>
          </p:cNvPr>
          <p:cNvSpPr>
            <a:spLocks noGrp="1"/>
          </p:cNvSpPr>
          <p:nvPr>
            <p:ph idx="1"/>
          </p:nvPr>
        </p:nvSpPr>
        <p:spPr/>
        <p:txBody>
          <a:bodyPr>
            <a:normAutofit/>
          </a:bodyPr>
          <a:lstStyle/>
          <a:p>
            <a:r>
              <a:rPr lang="en-US" sz="2800" dirty="0">
                <a:latin typeface="Arial" panose="020B0604020202020204" pitchFamily="34" charset="0"/>
                <a:cs typeface="Arial" panose="020B0604020202020204" pitchFamily="34" charset="0"/>
              </a:rPr>
              <a:t>When using VRS, store points as </a:t>
            </a:r>
            <a:r>
              <a:rPr lang="en-US" sz="2800" u="sng" dirty="0">
                <a:latin typeface="Arial" panose="020B0604020202020204" pitchFamily="34" charset="0"/>
                <a:cs typeface="Arial" panose="020B0604020202020204" pitchFamily="34" charset="0"/>
              </a:rPr>
              <a:t>vectors</a:t>
            </a:r>
          </a:p>
        </p:txBody>
      </p:sp>
      <p:pic>
        <p:nvPicPr>
          <p:cNvPr id="1026" name="Picture 2" descr="Screenshot of rover options for RTK">
            <a:extLst>
              <a:ext uri="{FF2B5EF4-FFF2-40B4-BE49-F238E27FC236}">
                <a16:creationId xmlns:a16="http://schemas.microsoft.com/office/drawing/2014/main" id="{7759E556-D424-4457-A749-C2F79B6EE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518" y="2015385"/>
            <a:ext cx="4858462" cy="263488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9ADC50CC-17AB-40F5-B987-56C9BAAC09CF}"/>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D6775EB8-E2FE-4428-9EAE-C844C5AEF27B}"/>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76EB16D8-8420-4966-A437-1B48A9BF3E81}"/>
              </a:ext>
            </a:extLst>
          </p:cNvPr>
          <p:cNvSpPr>
            <a:spLocks noGrp="1"/>
          </p:cNvSpPr>
          <p:nvPr>
            <p:ph type="sldNum" sz="quarter" idx="12"/>
          </p:nvPr>
        </p:nvSpPr>
        <p:spPr/>
        <p:txBody>
          <a:bodyPr/>
          <a:lstStyle/>
          <a:p>
            <a:fld id="{D3D538F9-49A3-B84F-B36B-A7030CDE5D5B}" type="slidenum">
              <a:rPr lang="en-US" smtClean="0"/>
              <a:t>62</a:t>
            </a:fld>
            <a:endParaRPr lang="en-US"/>
          </a:p>
        </p:txBody>
      </p:sp>
    </p:spTree>
    <p:extLst>
      <p:ext uri="{BB962C8B-B14F-4D97-AF65-F5344CB8AC3E}">
        <p14:creationId xmlns:p14="http://schemas.microsoft.com/office/powerpoint/2010/main" val="2339758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64AE-2817-471D-BA73-EFD91F633A94}"/>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Three Cases for RTK/RTN Bases</a:t>
            </a:r>
          </a:p>
        </p:txBody>
      </p:sp>
      <p:sp>
        <p:nvSpPr>
          <p:cNvPr id="6" name="Content Placeholder 2">
            <a:extLst>
              <a:ext uri="{FF2B5EF4-FFF2-40B4-BE49-F238E27FC236}">
                <a16:creationId xmlns:a16="http://schemas.microsoft.com/office/drawing/2014/main" id="{4A938D70-4DA1-48D8-9473-2A26EFE8AFD9}"/>
              </a:ext>
            </a:extLst>
          </p:cNvPr>
          <p:cNvSpPr>
            <a:spLocks noGrp="1"/>
          </p:cNvSpPr>
          <p:nvPr>
            <p:ph idx="1"/>
          </p:nvPr>
        </p:nvSpPr>
        <p:spPr>
          <a:xfrm>
            <a:off x="186267" y="1063229"/>
            <a:ext cx="2787226" cy="3651010"/>
          </a:xfrm>
          <a:noFill/>
          <a:ln w="19050">
            <a:solidFill>
              <a:schemeClr val="tx1"/>
            </a:solidFill>
          </a:ln>
        </p:spPr>
        <p:txBody>
          <a:bodyPr>
            <a:normAutofit/>
          </a:bodyPr>
          <a:lstStyle/>
          <a:p>
            <a:pPr marL="457200" indent="-457200">
              <a:buAutoNum type="arabicPeriod"/>
            </a:pPr>
            <a:r>
              <a:rPr lang="en-US" sz="1400" dirty="0">
                <a:latin typeface="Times New Roman" panose="02020603050405020304" pitchFamily="18" charset="0"/>
                <a:cs typeface="Times New Roman" panose="02020603050405020304" pitchFamily="18" charset="0"/>
              </a:rPr>
              <a:t>RTN Base = CORS</a:t>
            </a:r>
          </a:p>
          <a:p>
            <a:pPr marL="457200" indent="-457200">
              <a:buAutoNum type="arabicPeriod"/>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marL="0" indent="0">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Automatically attaches GVX vectors to official coordinates for CORS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7" name="Content Placeholder 2">
            <a:extLst>
              <a:ext uri="{FF2B5EF4-FFF2-40B4-BE49-F238E27FC236}">
                <a16:creationId xmlns:a16="http://schemas.microsoft.com/office/drawing/2014/main" id="{30A4869C-D10F-4BB5-9D9E-25C8FFA924F5}"/>
              </a:ext>
            </a:extLst>
          </p:cNvPr>
          <p:cNvSpPr txBox="1">
            <a:spLocks/>
          </p:cNvSpPr>
          <p:nvPr/>
        </p:nvSpPr>
        <p:spPr>
          <a:xfrm>
            <a:off x="2973493" y="1063229"/>
            <a:ext cx="3024290" cy="3651010"/>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AutoNum type="arabicPeriod" startAt="2"/>
            </a:pPr>
            <a:r>
              <a:rPr lang="en-US" sz="1400" dirty="0">
                <a:latin typeface="Times New Roman" panose="02020603050405020304" pitchFamily="18" charset="0"/>
                <a:cs typeface="Times New Roman" panose="02020603050405020304" pitchFamily="18" charset="0"/>
              </a:rPr>
              <a:t>RTK/RTN Base = Not a CORS and new to NGS</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Upload static GPS data logged at the base during the days of the RTK survey</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Perform session baseline processing to connect to CORSs</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Constrain CORSs</a:t>
            </a:r>
          </a:p>
        </p:txBody>
      </p:sp>
      <p:sp>
        <p:nvSpPr>
          <p:cNvPr id="8" name="Content Placeholder 2">
            <a:extLst>
              <a:ext uri="{FF2B5EF4-FFF2-40B4-BE49-F238E27FC236}">
                <a16:creationId xmlns:a16="http://schemas.microsoft.com/office/drawing/2014/main" id="{C011B996-BCFC-4320-98C7-170E40E36118}"/>
              </a:ext>
            </a:extLst>
          </p:cNvPr>
          <p:cNvSpPr txBox="1">
            <a:spLocks/>
          </p:cNvSpPr>
          <p:nvPr/>
        </p:nvSpPr>
        <p:spPr>
          <a:xfrm>
            <a:off x="5997783" y="1063228"/>
            <a:ext cx="3024290" cy="3651011"/>
          </a:xfrm>
          <a:prstGeom prst="rect">
            <a:avLst/>
          </a:prstGeom>
          <a:noFill/>
          <a:ln w="1905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indent="-346075">
              <a:buNone/>
            </a:pPr>
            <a:r>
              <a:rPr lang="en-US" sz="1400" dirty="0">
                <a:latin typeface="Times New Roman" panose="02020603050405020304" pitchFamily="18" charset="0"/>
                <a:cs typeface="Times New Roman" panose="02020603050405020304" pitchFamily="18" charset="0"/>
              </a:rPr>
              <a:t>3.     RTK/RTN Base = Not a CORS but has a datasheet</a:t>
            </a:r>
          </a:p>
          <a:p>
            <a:pPr marL="457200" indent="-457200">
              <a:buAutoNum type="arabicPeriod" startAt="2"/>
            </a:pPr>
            <a:endParaRPr lang="en-US" sz="1400" dirty="0">
              <a:latin typeface="Times New Roman" panose="02020603050405020304" pitchFamily="18" charset="0"/>
              <a:cs typeface="Times New Roman" panose="02020603050405020304" pitchFamily="18" charset="0"/>
            </a:endParaRPr>
          </a:p>
          <a:p>
            <a:pPr marL="457200" indent="-457200">
              <a:buFont typeface="Arial"/>
              <a:buAutoNum type="arabicPeriod"/>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marL="0" indent="0">
              <a:buFont typeface="Arial"/>
              <a:buNone/>
            </a:pPr>
            <a:endParaRPr lang="en-US" sz="1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Could constrain coordinates on datasheet</a:t>
            </a:r>
          </a:p>
          <a:p>
            <a:pPr>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Or, upload static data at the RTN base, logged during the days of the RTK survey; perform session baseline processing; constrain CORSs</a:t>
            </a:r>
          </a:p>
        </p:txBody>
      </p:sp>
      <p:pic>
        <p:nvPicPr>
          <p:cNvPr id="9" name="Picture 8" descr="Maps showing RTK vectors">
            <a:extLst>
              <a:ext uri="{FF2B5EF4-FFF2-40B4-BE49-F238E27FC236}">
                <a16:creationId xmlns:a16="http://schemas.microsoft.com/office/drawing/2014/main" id="{B3CAF624-A102-432F-A57E-E9EBF5AD1D2C}"/>
              </a:ext>
            </a:extLst>
          </p:cNvPr>
          <p:cNvPicPr>
            <a:picLocks noChangeAspect="1"/>
          </p:cNvPicPr>
          <p:nvPr/>
        </p:nvPicPr>
        <p:blipFill>
          <a:blip r:embed="rId2"/>
          <a:stretch>
            <a:fillRect/>
          </a:stretch>
        </p:blipFill>
        <p:spPr>
          <a:xfrm>
            <a:off x="457200" y="1481077"/>
            <a:ext cx="2267797" cy="1552948"/>
          </a:xfrm>
          <a:prstGeom prst="rect">
            <a:avLst/>
          </a:prstGeom>
        </p:spPr>
      </p:pic>
      <p:pic>
        <p:nvPicPr>
          <p:cNvPr id="12" name="Picture 11" descr="Maps showing RTK vectors">
            <a:extLst>
              <a:ext uri="{FF2B5EF4-FFF2-40B4-BE49-F238E27FC236}">
                <a16:creationId xmlns:a16="http://schemas.microsoft.com/office/drawing/2014/main" id="{D0BFD91F-CCA0-40E8-8BA6-DE2406369F2C}"/>
              </a:ext>
            </a:extLst>
          </p:cNvPr>
          <p:cNvPicPr>
            <a:picLocks noChangeAspect="1"/>
          </p:cNvPicPr>
          <p:nvPr/>
        </p:nvPicPr>
        <p:blipFill>
          <a:blip r:embed="rId3"/>
          <a:stretch>
            <a:fillRect/>
          </a:stretch>
        </p:blipFill>
        <p:spPr>
          <a:xfrm>
            <a:off x="6414980" y="1571660"/>
            <a:ext cx="2099095" cy="1541749"/>
          </a:xfrm>
          <a:prstGeom prst="rect">
            <a:avLst/>
          </a:prstGeom>
        </p:spPr>
      </p:pic>
      <p:pic>
        <p:nvPicPr>
          <p:cNvPr id="13" name="Picture 12" descr="Maps showing RTK vectors">
            <a:extLst>
              <a:ext uri="{FF2B5EF4-FFF2-40B4-BE49-F238E27FC236}">
                <a16:creationId xmlns:a16="http://schemas.microsoft.com/office/drawing/2014/main" id="{49AD03CB-DBC6-49AE-B309-896B1DD3BD10}"/>
              </a:ext>
            </a:extLst>
          </p:cNvPr>
          <p:cNvPicPr>
            <a:picLocks noChangeAspect="1"/>
          </p:cNvPicPr>
          <p:nvPr/>
        </p:nvPicPr>
        <p:blipFill>
          <a:blip r:embed="rId4"/>
          <a:stretch>
            <a:fillRect/>
          </a:stretch>
        </p:blipFill>
        <p:spPr>
          <a:xfrm>
            <a:off x="3448043" y="1619250"/>
            <a:ext cx="2114550" cy="1338323"/>
          </a:xfrm>
          <a:prstGeom prst="rect">
            <a:avLst/>
          </a:prstGeom>
        </p:spPr>
      </p:pic>
      <p:sp>
        <p:nvSpPr>
          <p:cNvPr id="14" name="Oval 13" descr="Red circles">
            <a:extLst>
              <a:ext uri="{FF2B5EF4-FFF2-40B4-BE49-F238E27FC236}">
                <a16:creationId xmlns:a16="http://schemas.microsoft.com/office/drawing/2014/main" id="{FF306921-EA1A-41AF-8D28-969A72BDCF4A}"/>
              </a:ext>
            </a:extLst>
          </p:cNvPr>
          <p:cNvSpPr/>
          <p:nvPr/>
        </p:nvSpPr>
        <p:spPr>
          <a:xfrm>
            <a:off x="2072639" y="2389945"/>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descr="Red circles">
            <a:extLst>
              <a:ext uri="{FF2B5EF4-FFF2-40B4-BE49-F238E27FC236}">
                <a16:creationId xmlns:a16="http://schemas.microsoft.com/office/drawing/2014/main" id="{4663D51D-BFED-4F52-A844-F84B5C3E10BA}"/>
              </a:ext>
            </a:extLst>
          </p:cNvPr>
          <p:cNvSpPr/>
          <p:nvPr/>
        </p:nvSpPr>
        <p:spPr>
          <a:xfrm>
            <a:off x="4141045" y="244359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descr="Red circle">
            <a:extLst>
              <a:ext uri="{FF2B5EF4-FFF2-40B4-BE49-F238E27FC236}">
                <a16:creationId xmlns:a16="http://schemas.microsoft.com/office/drawing/2014/main" id="{5AC1B6C0-EA87-449F-8936-F9EEF82EFEC6}"/>
              </a:ext>
            </a:extLst>
          </p:cNvPr>
          <p:cNvSpPr/>
          <p:nvPr/>
        </p:nvSpPr>
        <p:spPr>
          <a:xfrm>
            <a:off x="8083973" y="2882076"/>
            <a:ext cx="223520" cy="22921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675AF38D-0B0A-420C-9514-29C1DA4CA745}"/>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D2B81C77-E835-4B76-BF5D-2247F32291DD}"/>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F37A4EAB-C3B1-4D4A-89D1-23E08E1FDDF6}"/>
              </a:ext>
            </a:extLst>
          </p:cNvPr>
          <p:cNvSpPr>
            <a:spLocks noGrp="1"/>
          </p:cNvSpPr>
          <p:nvPr>
            <p:ph type="sldNum" sz="quarter" idx="12"/>
          </p:nvPr>
        </p:nvSpPr>
        <p:spPr/>
        <p:txBody>
          <a:bodyPr/>
          <a:lstStyle/>
          <a:p>
            <a:fld id="{D3D538F9-49A3-B84F-B36B-A7030CDE5D5B}" type="slidenum">
              <a:rPr lang="en-US" smtClean="0"/>
              <a:t>63</a:t>
            </a:fld>
            <a:endParaRPr lang="en-US"/>
          </a:p>
        </p:txBody>
      </p:sp>
    </p:spTree>
    <p:extLst>
      <p:ext uri="{BB962C8B-B14F-4D97-AF65-F5344CB8AC3E}">
        <p14:creationId xmlns:p14="http://schemas.microsoft.com/office/powerpoint/2010/main" val="4197151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DB8D-A9FC-4865-A380-0F6CF19F84E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Future Directions</a:t>
            </a:r>
          </a:p>
        </p:txBody>
      </p:sp>
      <p:sp>
        <p:nvSpPr>
          <p:cNvPr id="3" name="Content Placeholder 2">
            <a:extLst>
              <a:ext uri="{FF2B5EF4-FFF2-40B4-BE49-F238E27FC236}">
                <a16:creationId xmlns:a16="http://schemas.microsoft.com/office/drawing/2014/main" id="{3C1A5DFA-CA32-487B-BC84-EB2220DF2431}"/>
              </a:ext>
            </a:extLst>
          </p:cNvPr>
          <p:cNvSpPr>
            <a:spLocks noGrp="1"/>
          </p:cNvSpPr>
          <p:nvPr>
            <p:ph idx="1"/>
          </p:nvPr>
        </p:nvSpPr>
        <p:spPr/>
        <p:txBody>
          <a:bodyPr>
            <a:normAutofit fontScale="85000" lnSpcReduction="20000"/>
          </a:bodyPr>
          <a:lstStyle/>
          <a:p>
            <a:r>
              <a:rPr lang="en-US" dirty="0">
                <a:latin typeface="Arial" panose="020B0604020202020204" pitchFamily="34" charset="0"/>
                <a:cs typeface="Arial" panose="020B0604020202020204" pitchFamily="34" charset="0"/>
              </a:rPr>
              <a:t>Perform Beta Testing and respond to feedback from users</a:t>
            </a:r>
          </a:p>
          <a:p>
            <a:pPr lvl="1"/>
            <a:r>
              <a:rPr lang="en-US" dirty="0">
                <a:latin typeface="Arial" panose="020B0604020202020204" pitchFamily="34" charset="0"/>
                <a:cs typeface="Arial" panose="020B0604020202020204" pitchFamily="34" charset="0"/>
              </a:rPr>
              <a:t>Provide your feedback! </a:t>
            </a:r>
            <a:r>
              <a:rPr lang="en-US" b="1" dirty="0">
                <a:latin typeface="Arial" panose="020B0604020202020204" pitchFamily="34" charset="0"/>
                <a:cs typeface="Arial" panose="020B0604020202020204" pitchFamily="34" charset="0"/>
                <a:hlinkClick r:id="rId2"/>
              </a:rPr>
              <a:t>NGS.Feedback@noaa.gov</a:t>
            </a:r>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Finish OPUS-Projects 5 development and enable “submit” button</a:t>
            </a:r>
          </a:p>
          <a:p>
            <a:r>
              <a:rPr lang="en-US" dirty="0">
                <a:latin typeface="Arial" panose="020B0604020202020204" pitchFamily="34" charset="0"/>
                <a:cs typeface="Arial" panose="020B0604020202020204" pitchFamily="34" charset="0"/>
              </a:rPr>
              <a:t>Update OPUS-Projects User Guide materials to include GVX workflow</a:t>
            </a:r>
          </a:p>
          <a:p>
            <a:r>
              <a:rPr lang="en-US" dirty="0">
                <a:latin typeface="Arial" panose="020B0604020202020204" pitchFamily="34" charset="0"/>
                <a:cs typeface="Arial" panose="020B0604020202020204" pitchFamily="34" charset="0"/>
              </a:rPr>
              <a:t>Draft new guidelines for surveying with RTK/RTN to replace NGS-58/59</a:t>
            </a:r>
          </a:p>
          <a:p>
            <a:endParaRPr lang="en-US"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6108B976-1788-4939-B4E7-269A98FB7D7D}"/>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945EEE52-377D-4C91-90FC-A0243BE823A5}"/>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18214225-8134-4DFB-B73A-68649E4E4C8D}"/>
              </a:ext>
            </a:extLst>
          </p:cNvPr>
          <p:cNvSpPr>
            <a:spLocks noGrp="1"/>
          </p:cNvSpPr>
          <p:nvPr>
            <p:ph type="sldNum" sz="quarter" idx="12"/>
          </p:nvPr>
        </p:nvSpPr>
        <p:spPr/>
        <p:txBody>
          <a:bodyPr/>
          <a:lstStyle/>
          <a:p>
            <a:fld id="{D3D538F9-49A3-B84F-B36B-A7030CDE5D5B}" type="slidenum">
              <a:rPr lang="en-US" smtClean="0"/>
              <a:t>64</a:t>
            </a:fld>
            <a:endParaRPr lang="en-US"/>
          </a:p>
        </p:txBody>
      </p:sp>
    </p:spTree>
    <p:extLst>
      <p:ext uri="{BB962C8B-B14F-4D97-AF65-F5344CB8AC3E}">
        <p14:creationId xmlns:p14="http://schemas.microsoft.com/office/powerpoint/2010/main" val="38943570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B443F8-C41C-4821-9097-961562B16D1F}"/>
              </a:ext>
            </a:extLst>
          </p:cNvPr>
          <p:cNvSpPr>
            <a:spLocks noGrp="1"/>
          </p:cNvSpPr>
          <p:nvPr>
            <p:ph type="title"/>
          </p:nvPr>
        </p:nvSpPr>
        <p:spPr>
          <a:xfrm>
            <a:off x="4572000" y="205979"/>
            <a:ext cx="4114800" cy="857250"/>
          </a:xfrm>
        </p:spPr>
        <p:txBody>
          <a:bodyPr>
            <a:normAutofit/>
          </a:bodyPr>
          <a:lstStyle/>
          <a:p>
            <a:r>
              <a:rPr lang="en-US" sz="3600" b="1" dirty="0">
                <a:latin typeface="+mn-lt"/>
              </a:rPr>
              <a:t>Datasheets</a:t>
            </a:r>
          </a:p>
        </p:txBody>
      </p:sp>
      <p:sp>
        <p:nvSpPr>
          <p:cNvPr id="9" name="Content Placeholder 8">
            <a:extLst>
              <a:ext uri="{FF2B5EF4-FFF2-40B4-BE49-F238E27FC236}">
                <a16:creationId xmlns:a16="http://schemas.microsoft.com/office/drawing/2014/main" id="{316E14A3-B41F-47F1-A33C-535C0BACAB06}"/>
              </a:ext>
            </a:extLst>
          </p:cNvPr>
          <p:cNvSpPr>
            <a:spLocks noGrp="1"/>
          </p:cNvSpPr>
          <p:nvPr>
            <p:ph sz="half" idx="2"/>
          </p:nvPr>
        </p:nvSpPr>
        <p:spPr/>
        <p:txBody>
          <a:bodyPr/>
          <a:lstStyle/>
          <a:p>
            <a:r>
              <a:rPr lang="en-US" dirty="0">
                <a:latin typeface="Arial" panose="020B0604020202020204" pitchFamily="34" charset="0"/>
                <a:cs typeface="Arial" panose="020B0604020202020204" pitchFamily="34" charset="0"/>
              </a:rPr>
              <a:t>Datasheets are the current way to access the NSRS</a:t>
            </a:r>
          </a:p>
          <a:p>
            <a:r>
              <a:rPr lang="en-US" dirty="0">
                <a:latin typeface="Arial" panose="020B0604020202020204" pitchFamily="34" charset="0"/>
                <a:cs typeface="Arial" panose="020B0604020202020204" pitchFamily="34" charset="0"/>
              </a:rPr>
              <a:t>Give information about passive marks, including coordinates</a:t>
            </a:r>
          </a:p>
        </p:txBody>
      </p:sp>
      <p:pic>
        <p:nvPicPr>
          <p:cNvPr id="6" name="Content Placeholder 5" descr="Image of an NGS datasheet">
            <a:extLst>
              <a:ext uri="{FF2B5EF4-FFF2-40B4-BE49-F238E27FC236}">
                <a16:creationId xmlns:a16="http://schemas.microsoft.com/office/drawing/2014/main" id="{00744F9B-9F2A-457C-8EF2-21B34D904A77}"/>
              </a:ext>
            </a:extLst>
          </p:cNvPr>
          <p:cNvPicPr>
            <a:picLocks noGrp="1" noChangeAspect="1"/>
          </p:cNvPicPr>
          <p:nvPr>
            <p:ph sz="half" idx="1"/>
          </p:nvPr>
        </p:nvPicPr>
        <p:blipFill>
          <a:blip r:embed="rId2"/>
          <a:stretch>
            <a:fillRect/>
          </a:stretch>
        </p:blipFill>
        <p:spPr>
          <a:xfrm>
            <a:off x="231348" y="0"/>
            <a:ext cx="3985914" cy="5143500"/>
          </a:xfrm>
          <a:prstGeom prst="rect">
            <a:avLst/>
          </a:prstGeom>
        </p:spPr>
      </p:pic>
      <p:sp>
        <p:nvSpPr>
          <p:cNvPr id="2" name="Date Placeholder 1">
            <a:extLst>
              <a:ext uri="{FF2B5EF4-FFF2-40B4-BE49-F238E27FC236}">
                <a16:creationId xmlns:a16="http://schemas.microsoft.com/office/drawing/2014/main" id="{62C266E0-51D2-4077-A690-F0FE6D6F5AD6}"/>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5701316C-3722-4221-AEB8-DA38BF267A6F}"/>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7EC87D6C-3D66-4ADE-B6FC-39C2167AB1E5}"/>
              </a:ext>
            </a:extLst>
          </p:cNvPr>
          <p:cNvSpPr>
            <a:spLocks noGrp="1"/>
          </p:cNvSpPr>
          <p:nvPr>
            <p:ph type="sldNum" sz="quarter" idx="12"/>
          </p:nvPr>
        </p:nvSpPr>
        <p:spPr/>
        <p:txBody>
          <a:bodyPr/>
          <a:lstStyle/>
          <a:p>
            <a:fld id="{D3D538F9-49A3-B84F-B36B-A7030CDE5D5B}" type="slidenum">
              <a:rPr lang="en-US" smtClean="0"/>
              <a:t>65</a:t>
            </a:fld>
            <a:endParaRPr lang="en-US"/>
          </a:p>
        </p:txBody>
      </p:sp>
    </p:spTree>
    <p:extLst>
      <p:ext uri="{BB962C8B-B14F-4D97-AF65-F5344CB8AC3E}">
        <p14:creationId xmlns:p14="http://schemas.microsoft.com/office/powerpoint/2010/main" val="3116583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B2-1A6E-4067-BDF1-F83199FEE5D3}"/>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9" name="Content Placeholder 8">
            <a:extLst>
              <a:ext uri="{FF2B5EF4-FFF2-40B4-BE49-F238E27FC236}">
                <a16:creationId xmlns:a16="http://schemas.microsoft.com/office/drawing/2014/main" id="{0883D571-53C8-4CA5-82D5-F8D4C89EAC3B}"/>
              </a:ext>
            </a:extLst>
          </p:cNvPr>
          <p:cNvSpPr>
            <a:spLocks noGrp="1"/>
          </p:cNvSpPr>
          <p:nvPr>
            <p:ph sz="half" idx="1"/>
          </p:nvPr>
        </p:nvSpPr>
        <p:spPr>
          <a:xfrm>
            <a:off x="457200" y="1200151"/>
            <a:ext cx="3494601" cy="3394472"/>
          </a:xfrm>
        </p:spPr>
        <p:txBody>
          <a:bodyPr/>
          <a:lstStyle/>
          <a:p>
            <a:r>
              <a:rPr lang="en-US" dirty="0">
                <a:latin typeface="Arial" panose="020B0604020202020204" pitchFamily="34" charset="0"/>
                <a:cs typeface="Arial" panose="020B0604020202020204" pitchFamily="34" charset="0"/>
              </a:rPr>
              <a:t>Easier to read</a:t>
            </a:r>
          </a:p>
          <a:p>
            <a:r>
              <a:rPr lang="en-US" dirty="0">
                <a:latin typeface="Arial" panose="020B0604020202020204" pitchFamily="34" charset="0"/>
                <a:cs typeface="Arial" panose="020B0604020202020204" pitchFamily="34" charset="0"/>
              </a:rPr>
              <a:t>Includes geospatial information</a:t>
            </a:r>
          </a:p>
          <a:p>
            <a:r>
              <a:rPr lang="en-US" dirty="0">
                <a:latin typeface="Arial" panose="020B0604020202020204" pitchFamily="34" charset="0"/>
                <a:cs typeface="Arial" panose="020B0604020202020204" pitchFamily="34" charset="0"/>
              </a:rPr>
              <a:t>A preview of the future data delivery system</a:t>
            </a:r>
          </a:p>
        </p:txBody>
      </p:sp>
      <p:sp>
        <p:nvSpPr>
          <p:cNvPr id="10" name="Content Placeholder 9">
            <a:extLst>
              <a:ext uri="{FF2B5EF4-FFF2-40B4-BE49-F238E27FC236}">
                <a16:creationId xmlns:a16="http://schemas.microsoft.com/office/drawing/2014/main" id="{3FE94E00-FD31-4679-9F7C-96BAD8F9C061}"/>
              </a:ext>
            </a:extLst>
          </p:cNvPr>
          <p:cNvSpPr>
            <a:spLocks noGrp="1"/>
          </p:cNvSpPr>
          <p:nvPr>
            <p:ph sz="half" idx="2"/>
          </p:nvPr>
        </p:nvSpPr>
        <p:spPr/>
        <p:txBody>
          <a:bodyPr/>
          <a:lstStyle/>
          <a:p>
            <a:endParaRPr lang="en-US"/>
          </a:p>
        </p:txBody>
      </p:sp>
      <p:sp>
        <p:nvSpPr>
          <p:cNvPr id="7" name="Rectangle 6">
            <a:extLst>
              <a:ext uri="{FF2B5EF4-FFF2-40B4-BE49-F238E27FC236}">
                <a16:creationId xmlns:a16="http://schemas.microsoft.com/office/drawing/2014/main" id="{2E01940C-2A29-461D-84D0-8FEA4E32447B}"/>
              </a:ext>
            </a:extLst>
          </p:cNvPr>
          <p:cNvSpPr/>
          <p:nvPr/>
        </p:nvSpPr>
        <p:spPr>
          <a:xfrm>
            <a:off x="1276927" y="4397931"/>
            <a:ext cx="6590145" cy="369332"/>
          </a:xfrm>
          <a:prstGeom prst="rect">
            <a:avLst/>
          </a:prstGeom>
        </p:spPr>
        <p:txBody>
          <a:bodyPr wrap="square">
            <a:spAutoFit/>
          </a:bodyPr>
          <a:lstStyle/>
          <a:p>
            <a:r>
              <a:rPr lang="en-US" dirty="0"/>
              <a:t>https://beta.ngs.noaa.gov/datasheets/passive-marks/index.html</a:t>
            </a:r>
          </a:p>
        </p:txBody>
      </p:sp>
      <p:pic>
        <p:nvPicPr>
          <p:cNvPr id="8" name="Picture 7" descr="Screenshot of NGS Beta Passive Mark Page">
            <a:extLst>
              <a:ext uri="{FF2B5EF4-FFF2-40B4-BE49-F238E27FC236}">
                <a16:creationId xmlns:a16="http://schemas.microsoft.com/office/drawing/2014/main" id="{4E22149B-4100-4334-A7DE-B56A486FB471}"/>
              </a:ext>
            </a:extLst>
          </p:cNvPr>
          <p:cNvPicPr>
            <a:picLocks noChangeAspect="1"/>
          </p:cNvPicPr>
          <p:nvPr/>
        </p:nvPicPr>
        <p:blipFill>
          <a:blip r:embed="rId3"/>
          <a:stretch>
            <a:fillRect/>
          </a:stretch>
        </p:blipFill>
        <p:spPr>
          <a:xfrm>
            <a:off x="3951801" y="1235869"/>
            <a:ext cx="5202798" cy="3162062"/>
          </a:xfrm>
          <a:prstGeom prst="rect">
            <a:avLst/>
          </a:prstGeom>
        </p:spPr>
      </p:pic>
      <p:sp>
        <p:nvSpPr>
          <p:cNvPr id="3" name="Date Placeholder 2">
            <a:extLst>
              <a:ext uri="{FF2B5EF4-FFF2-40B4-BE49-F238E27FC236}">
                <a16:creationId xmlns:a16="http://schemas.microsoft.com/office/drawing/2014/main" id="{D0B672CD-4C82-4DF4-A58C-F0B0475486A1}"/>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894F212A-9AC8-47C4-8397-811CDAA81D5A}"/>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4C00F1FE-5053-436A-B9BC-CAFDA2C2A3C1}"/>
              </a:ext>
            </a:extLst>
          </p:cNvPr>
          <p:cNvSpPr>
            <a:spLocks noGrp="1"/>
          </p:cNvSpPr>
          <p:nvPr>
            <p:ph type="sldNum" sz="quarter" idx="12"/>
          </p:nvPr>
        </p:nvSpPr>
        <p:spPr/>
        <p:txBody>
          <a:bodyPr/>
          <a:lstStyle/>
          <a:p>
            <a:fld id="{D3D538F9-49A3-B84F-B36B-A7030CDE5D5B}" type="slidenum">
              <a:rPr lang="en-US" smtClean="0"/>
              <a:t>66</a:t>
            </a:fld>
            <a:endParaRPr lang="en-US"/>
          </a:p>
        </p:txBody>
      </p:sp>
    </p:spTree>
    <p:extLst>
      <p:ext uri="{BB962C8B-B14F-4D97-AF65-F5344CB8AC3E}">
        <p14:creationId xmlns:p14="http://schemas.microsoft.com/office/powerpoint/2010/main" val="1208106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shots of NGS beta passive marks page">
            <a:extLst>
              <a:ext uri="{FF2B5EF4-FFF2-40B4-BE49-F238E27FC236}">
                <a16:creationId xmlns:a16="http://schemas.microsoft.com/office/drawing/2014/main" id="{B6F11688-58B3-46FE-9E33-4EC9BD2F80F8}"/>
              </a:ext>
            </a:extLst>
          </p:cNvPr>
          <p:cNvPicPr>
            <a:picLocks noChangeAspect="1"/>
          </p:cNvPicPr>
          <p:nvPr/>
        </p:nvPicPr>
        <p:blipFill>
          <a:blip r:embed="rId2"/>
          <a:stretch>
            <a:fillRect/>
          </a:stretch>
        </p:blipFill>
        <p:spPr>
          <a:xfrm>
            <a:off x="0" y="987200"/>
            <a:ext cx="4679340" cy="4156300"/>
          </a:xfrm>
          <a:prstGeom prst="rect">
            <a:avLst/>
          </a:prstGeom>
        </p:spPr>
      </p:pic>
      <p:sp>
        <p:nvSpPr>
          <p:cNvPr id="2" name="Title 1">
            <a:extLst>
              <a:ext uri="{FF2B5EF4-FFF2-40B4-BE49-F238E27FC236}">
                <a16:creationId xmlns:a16="http://schemas.microsoft.com/office/drawing/2014/main" id="{D43EED8E-4BF9-4924-9BC8-2FE22A14E9F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Beta Passive Marks page</a:t>
            </a:r>
          </a:p>
        </p:txBody>
      </p:sp>
      <p:sp>
        <p:nvSpPr>
          <p:cNvPr id="4" name="Content Placeholder 3">
            <a:extLst>
              <a:ext uri="{FF2B5EF4-FFF2-40B4-BE49-F238E27FC236}">
                <a16:creationId xmlns:a16="http://schemas.microsoft.com/office/drawing/2014/main" id="{4651E15D-EC13-4C29-B802-1F84AE954E76}"/>
              </a:ext>
            </a:extLst>
          </p:cNvPr>
          <p:cNvSpPr>
            <a:spLocks noGrp="1"/>
          </p:cNvSpPr>
          <p:nvPr>
            <p:ph sz="half" idx="2"/>
          </p:nvPr>
        </p:nvSpPr>
        <p:spPr/>
        <p:txBody>
          <a:bodyPr/>
          <a:lstStyle/>
          <a:p>
            <a:endParaRPr lang="en-US"/>
          </a:p>
        </p:txBody>
      </p:sp>
      <p:cxnSp>
        <p:nvCxnSpPr>
          <p:cNvPr id="11" name="Straight Arrow Connector 10" descr="Red arrow">
            <a:extLst>
              <a:ext uri="{FF2B5EF4-FFF2-40B4-BE49-F238E27FC236}">
                <a16:creationId xmlns:a16="http://schemas.microsoft.com/office/drawing/2014/main" id="{4612E72A-6B90-4FB7-B475-9FF510AC2F53}"/>
              </a:ext>
            </a:extLst>
          </p:cNvPr>
          <p:cNvCxnSpPr/>
          <p:nvPr/>
        </p:nvCxnSpPr>
        <p:spPr>
          <a:xfrm flipH="1">
            <a:off x="1894114" y="1087709"/>
            <a:ext cx="2873829" cy="1926079"/>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3" name="Picture 12" descr="Screenshots of NGS beta passive marks page">
            <a:extLst>
              <a:ext uri="{FF2B5EF4-FFF2-40B4-BE49-F238E27FC236}">
                <a16:creationId xmlns:a16="http://schemas.microsoft.com/office/drawing/2014/main" id="{39175C3A-B18D-47C8-9282-7C4CB8634A0D}"/>
              </a:ext>
            </a:extLst>
          </p:cNvPr>
          <p:cNvPicPr>
            <a:picLocks noChangeAspect="1"/>
          </p:cNvPicPr>
          <p:nvPr/>
        </p:nvPicPr>
        <p:blipFill>
          <a:blip r:embed="rId3"/>
          <a:stretch>
            <a:fillRect/>
          </a:stretch>
        </p:blipFill>
        <p:spPr>
          <a:xfrm>
            <a:off x="4440504" y="1087710"/>
            <a:ext cx="4679340" cy="3970634"/>
          </a:xfrm>
          <a:prstGeom prst="rect">
            <a:avLst/>
          </a:prstGeom>
        </p:spPr>
      </p:pic>
      <p:sp>
        <p:nvSpPr>
          <p:cNvPr id="3" name="Date Placeholder 2">
            <a:extLst>
              <a:ext uri="{FF2B5EF4-FFF2-40B4-BE49-F238E27FC236}">
                <a16:creationId xmlns:a16="http://schemas.microsoft.com/office/drawing/2014/main" id="{3115BE80-08D7-4400-A62E-C00EC181A997}"/>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86256EAF-7064-46C6-B0C0-2785BA459D56}"/>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38DC4AAF-99A8-4306-90D0-BFC011C81EF1}"/>
              </a:ext>
            </a:extLst>
          </p:cNvPr>
          <p:cNvSpPr>
            <a:spLocks noGrp="1"/>
          </p:cNvSpPr>
          <p:nvPr>
            <p:ph type="sldNum" sz="quarter" idx="12"/>
          </p:nvPr>
        </p:nvSpPr>
        <p:spPr/>
        <p:txBody>
          <a:bodyPr/>
          <a:lstStyle/>
          <a:p>
            <a:fld id="{D3D538F9-49A3-B84F-B36B-A7030CDE5D5B}" type="slidenum">
              <a:rPr lang="en-US" smtClean="0"/>
              <a:t>67</a:t>
            </a:fld>
            <a:endParaRPr lang="en-US"/>
          </a:p>
        </p:txBody>
      </p:sp>
    </p:spTree>
    <p:extLst>
      <p:ext uri="{BB962C8B-B14F-4D97-AF65-F5344CB8AC3E}">
        <p14:creationId xmlns:p14="http://schemas.microsoft.com/office/powerpoint/2010/main" val="1048268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0171-7A15-4234-9312-E3DB6214731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Easy to use mark recovery tool</a:t>
            </a:r>
          </a:p>
        </p:txBody>
      </p:sp>
      <p:sp>
        <p:nvSpPr>
          <p:cNvPr id="3" name="Content Placeholder 2">
            <a:extLst>
              <a:ext uri="{FF2B5EF4-FFF2-40B4-BE49-F238E27FC236}">
                <a16:creationId xmlns:a16="http://schemas.microsoft.com/office/drawing/2014/main" id="{108C4FCD-4D5F-49EA-A29B-84331D68D7FE}"/>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FC4F5595-993B-4F59-ABCF-514B6AF13197}"/>
              </a:ext>
            </a:extLst>
          </p:cNvPr>
          <p:cNvSpPr>
            <a:spLocks noGrp="1"/>
          </p:cNvSpPr>
          <p:nvPr>
            <p:ph sz="half" idx="2"/>
          </p:nvPr>
        </p:nvSpPr>
        <p:spPr/>
        <p:txBody>
          <a:bodyPr/>
          <a:lstStyle/>
          <a:p>
            <a:endParaRPr lang="en-US"/>
          </a:p>
        </p:txBody>
      </p:sp>
      <p:sp>
        <p:nvSpPr>
          <p:cNvPr id="9" name="Rectangle 8">
            <a:extLst>
              <a:ext uri="{FF2B5EF4-FFF2-40B4-BE49-F238E27FC236}">
                <a16:creationId xmlns:a16="http://schemas.microsoft.com/office/drawing/2014/main" id="{E46B54DF-5AE6-4B29-8400-44C484EBCA99}"/>
              </a:ext>
            </a:extLst>
          </p:cNvPr>
          <p:cNvSpPr/>
          <p:nvPr/>
        </p:nvSpPr>
        <p:spPr>
          <a:xfrm>
            <a:off x="883103" y="802294"/>
            <a:ext cx="7225394" cy="400110"/>
          </a:xfrm>
          <a:prstGeom prst="rect">
            <a:avLst/>
          </a:prstGeom>
        </p:spPr>
        <p:txBody>
          <a:bodyPr wrap="square">
            <a:spAutoFit/>
          </a:bodyPr>
          <a:lstStyle/>
          <a:p>
            <a:r>
              <a:rPr lang="en-US" sz="2000" b="1" dirty="0"/>
              <a:t>https://geodesy.noaa.gov/cgi-bin/mark_recovery_form.prl</a:t>
            </a:r>
          </a:p>
        </p:txBody>
      </p:sp>
      <p:pic>
        <p:nvPicPr>
          <p:cNvPr id="10" name="Picture 9" descr="Screenshot of the NGS mark recovery form.">
            <a:extLst>
              <a:ext uri="{FF2B5EF4-FFF2-40B4-BE49-F238E27FC236}">
                <a16:creationId xmlns:a16="http://schemas.microsoft.com/office/drawing/2014/main" id="{32C7A10B-FC3B-4D32-AAE1-5E1F910226DF}"/>
              </a:ext>
            </a:extLst>
          </p:cNvPr>
          <p:cNvPicPr>
            <a:picLocks noChangeAspect="1"/>
          </p:cNvPicPr>
          <p:nvPr/>
        </p:nvPicPr>
        <p:blipFill>
          <a:blip r:embed="rId2"/>
          <a:stretch>
            <a:fillRect/>
          </a:stretch>
        </p:blipFill>
        <p:spPr>
          <a:xfrm>
            <a:off x="2137785" y="1200151"/>
            <a:ext cx="4716030" cy="3875120"/>
          </a:xfrm>
          <a:prstGeom prst="rect">
            <a:avLst/>
          </a:prstGeom>
        </p:spPr>
      </p:pic>
      <p:sp>
        <p:nvSpPr>
          <p:cNvPr id="5" name="Date Placeholder 4">
            <a:extLst>
              <a:ext uri="{FF2B5EF4-FFF2-40B4-BE49-F238E27FC236}">
                <a16:creationId xmlns:a16="http://schemas.microsoft.com/office/drawing/2014/main" id="{ACE2214D-DF37-42A3-8A5F-558963364D57}"/>
              </a:ext>
            </a:extLst>
          </p:cNvPr>
          <p:cNvSpPr>
            <a:spLocks noGrp="1"/>
          </p:cNvSpPr>
          <p:nvPr>
            <p:ph type="dt" sz="half" idx="10"/>
          </p:nvPr>
        </p:nvSpPr>
        <p:spPr/>
        <p:txBody>
          <a:bodyPr/>
          <a:lstStyle/>
          <a:p>
            <a:r>
              <a:rPr lang="en-US"/>
              <a:t>02/08/2023</a:t>
            </a:r>
          </a:p>
        </p:txBody>
      </p:sp>
      <p:sp>
        <p:nvSpPr>
          <p:cNvPr id="6" name="Footer Placeholder 5">
            <a:extLst>
              <a:ext uri="{FF2B5EF4-FFF2-40B4-BE49-F238E27FC236}">
                <a16:creationId xmlns:a16="http://schemas.microsoft.com/office/drawing/2014/main" id="{675E14F6-1B5B-483E-8915-230A3672D82D}"/>
              </a:ext>
            </a:extLst>
          </p:cNvPr>
          <p:cNvSpPr>
            <a:spLocks noGrp="1"/>
          </p:cNvSpPr>
          <p:nvPr>
            <p:ph type="ftr" sz="quarter" idx="11"/>
          </p:nvPr>
        </p:nvSpPr>
        <p:spPr/>
        <p:txBody>
          <a:bodyPr/>
          <a:lstStyle/>
          <a:p>
            <a:r>
              <a:rPr lang="fr-FR"/>
              <a:t>IPLSA 2023 Convention</a:t>
            </a:r>
            <a:endParaRPr lang="en-US"/>
          </a:p>
        </p:txBody>
      </p:sp>
      <p:sp>
        <p:nvSpPr>
          <p:cNvPr id="7" name="Slide Number Placeholder 6">
            <a:extLst>
              <a:ext uri="{FF2B5EF4-FFF2-40B4-BE49-F238E27FC236}">
                <a16:creationId xmlns:a16="http://schemas.microsoft.com/office/drawing/2014/main" id="{E7A5EB3E-45CD-4684-A6E3-A458AFF99ADB}"/>
              </a:ext>
            </a:extLst>
          </p:cNvPr>
          <p:cNvSpPr>
            <a:spLocks noGrp="1"/>
          </p:cNvSpPr>
          <p:nvPr>
            <p:ph type="sldNum" sz="quarter" idx="12"/>
          </p:nvPr>
        </p:nvSpPr>
        <p:spPr/>
        <p:txBody>
          <a:bodyPr/>
          <a:lstStyle/>
          <a:p>
            <a:fld id="{D3D538F9-49A3-B84F-B36B-A7030CDE5D5B}" type="slidenum">
              <a:rPr lang="en-US" smtClean="0"/>
              <a:t>68</a:t>
            </a:fld>
            <a:endParaRPr lang="en-US"/>
          </a:p>
        </p:txBody>
      </p:sp>
    </p:spTree>
    <p:extLst>
      <p:ext uri="{BB962C8B-B14F-4D97-AF65-F5344CB8AC3E}">
        <p14:creationId xmlns:p14="http://schemas.microsoft.com/office/powerpoint/2010/main" val="751654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GIS map with small black dots representing the locations of geodetic control.">
            <a:extLst>
              <a:ext uri="{FF2B5EF4-FFF2-40B4-BE49-F238E27FC236}">
                <a16:creationId xmlns:a16="http://schemas.microsoft.com/office/drawing/2014/main" id="{45528E63-9EC7-491B-96C6-9E55050C221C}"/>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NGS Map</a:t>
            </a:r>
          </a:p>
        </p:txBody>
      </p:sp>
      <p:sp>
        <p:nvSpPr>
          <p:cNvPr id="3" name="Content Placeholder 2">
            <a:extLst>
              <a:ext uri="{FF2B5EF4-FFF2-40B4-BE49-F238E27FC236}">
                <a16:creationId xmlns:a16="http://schemas.microsoft.com/office/drawing/2014/main" id="{995C6844-8ED2-4E56-9AD6-640B7706B0A7}"/>
              </a:ext>
            </a:extLst>
          </p:cNvPr>
          <p:cNvSpPr>
            <a:spLocks noGrp="1"/>
          </p:cNvSpPr>
          <p:nvPr>
            <p:ph idx="1"/>
          </p:nvPr>
        </p:nvSpPr>
        <p:spPr/>
        <p:txBody>
          <a:bodyPr/>
          <a:lstStyle/>
          <a:p>
            <a:endParaRPr lang="en-US" dirty="0"/>
          </a:p>
        </p:txBody>
      </p:sp>
      <p:pic>
        <p:nvPicPr>
          <p:cNvPr id="10" name="Picture 9" descr="Screenshot of a webmap">
            <a:extLst>
              <a:ext uri="{FF2B5EF4-FFF2-40B4-BE49-F238E27FC236}">
                <a16:creationId xmlns:a16="http://schemas.microsoft.com/office/drawing/2014/main" id="{506219E9-A2F6-47A8-988D-97D5B09CA7E5}"/>
              </a:ext>
            </a:extLst>
          </p:cNvPr>
          <p:cNvPicPr>
            <a:picLocks noChangeAspect="1"/>
          </p:cNvPicPr>
          <p:nvPr/>
        </p:nvPicPr>
        <p:blipFill>
          <a:blip r:embed="rId2"/>
          <a:stretch>
            <a:fillRect/>
          </a:stretch>
        </p:blipFill>
        <p:spPr>
          <a:xfrm>
            <a:off x="643811" y="1076403"/>
            <a:ext cx="7856376" cy="3690860"/>
          </a:xfrm>
          <a:prstGeom prst="rect">
            <a:avLst/>
          </a:prstGeom>
        </p:spPr>
      </p:pic>
      <p:sp>
        <p:nvSpPr>
          <p:cNvPr id="11" name="Rectangle 10">
            <a:extLst>
              <a:ext uri="{FF2B5EF4-FFF2-40B4-BE49-F238E27FC236}">
                <a16:creationId xmlns:a16="http://schemas.microsoft.com/office/drawing/2014/main" id="{2CF967C9-F3DE-4D15-B0B7-471DD8B8518E}"/>
              </a:ext>
            </a:extLst>
          </p:cNvPr>
          <p:cNvSpPr/>
          <p:nvPr/>
        </p:nvSpPr>
        <p:spPr>
          <a:xfrm>
            <a:off x="2080791" y="2554455"/>
            <a:ext cx="4982416" cy="369332"/>
          </a:xfrm>
          <a:prstGeom prst="rect">
            <a:avLst/>
          </a:prstGeom>
          <a:solidFill>
            <a:schemeClr val="bg1"/>
          </a:solidFill>
        </p:spPr>
        <p:txBody>
          <a:bodyPr wrap="square">
            <a:spAutoFit/>
          </a:bodyPr>
          <a:lstStyle/>
          <a:p>
            <a:r>
              <a:rPr lang="en-US" dirty="0"/>
              <a:t>https://geodesy.noaa.gov/datasheets/ngs_map/</a:t>
            </a:r>
          </a:p>
        </p:txBody>
      </p:sp>
      <p:sp>
        <p:nvSpPr>
          <p:cNvPr id="4" name="Date Placeholder 3">
            <a:extLst>
              <a:ext uri="{FF2B5EF4-FFF2-40B4-BE49-F238E27FC236}">
                <a16:creationId xmlns:a16="http://schemas.microsoft.com/office/drawing/2014/main" id="{D241C1DF-5940-49FD-9AB0-4EA6B1294BE4}"/>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F4772AA9-DE33-4737-A6AB-2D71CD5F52D0}"/>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6D18DA0A-9161-4971-A506-B1B0CD6F19C3}"/>
              </a:ext>
            </a:extLst>
          </p:cNvPr>
          <p:cNvSpPr>
            <a:spLocks noGrp="1"/>
          </p:cNvSpPr>
          <p:nvPr>
            <p:ph type="sldNum" sz="quarter" idx="12"/>
          </p:nvPr>
        </p:nvSpPr>
        <p:spPr/>
        <p:txBody>
          <a:bodyPr/>
          <a:lstStyle/>
          <a:p>
            <a:fld id="{D3D538F9-49A3-B84F-B36B-A7030CDE5D5B}" type="slidenum">
              <a:rPr lang="en-US" smtClean="0"/>
              <a:t>69</a:t>
            </a:fld>
            <a:endParaRPr lang="en-US"/>
          </a:p>
        </p:txBody>
      </p:sp>
    </p:spTree>
    <p:extLst>
      <p:ext uri="{BB962C8B-B14F-4D97-AF65-F5344CB8AC3E}">
        <p14:creationId xmlns:p14="http://schemas.microsoft.com/office/powerpoint/2010/main" val="3798937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descr="Map of CONUS, Alaska, and Hawaii with numbers in each state that show the number of zones for SPCS2022">
            <a:extLst>
              <a:ext uri="{FF2B5EF4-FFF2-40B4-BE49-F238E27FC236}">
                <a16:creationId xmlns:a16="http://schemas.microsoft.com/office/drawing/2014/main" id="{E405539A-5FAD-408D-4C9C-7F38A0CCFF96}"/>
              </a:ext>
            </a:extLst>
          </p:cNvPr>
          <p:cNvGrpSpPr/>
          <p:nvPr/>
        </p:nvGrpSpPr>
        <p:grpSpPr>
          <a:xfrm>
            <a:off x="2651760" y="68580"/>
            <a:ext cx="6492240" cy="4869180"/>
            <a:chOff x="3535680" y="91440"/>
            <a:chExt cx="8656320" cy="6492240"/>
          </a:xfrm>
        </p:grpSpPr>
        <p:pic>
          <p:nvPicPr>
            <p:cNvPr id="2" name="Picture 1" descr="Map of CONUS, Alaska, and Hawaii with numbers in each state that show the number of zones for SPCS2022">
              <a:extLst>
                <a:ext uri="{FF2B5EF4-FFF2-40B4-BE49-F238E27FC236}">
                  <a16:creationId xmlns:a16="http://schemas.microsoft.com/office/drawing/2014/main" id="{6A7C6FC5-BAD6-7526-1627-8B6C5B8B8D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5680" y="91440"/>
              <a:ext cx="8656320" cy="6492240"/>
            </a:xfrm>
            <a:prstGeom prst="rect">
              <a:avLst/>
            </a:prstGeom>
          </p:spPr>
        </p:pic>
        <p:sp>
          <p:nvSpPr>
            <p:cNvPr id="3" name="Rectangle 2">
              <a:extLst>
                <a:ext uri="{FF2B5EF4-FFF2-40B4-BE49-F238E27FC236}">
                  <a16:creationId xmlns:a16="http://schemas.microsoft.com/office/drawing/2014/main" id="{B88567B7-BC26-5F2F-9583-4435D1552563}"/>
                </a:ext>
              </a:extLst>
            </p:cNvPr>
            <p:cNvSpPr/>
            <p:nvPr/>
          </p:nvSpPr>
          <p:spPr>
            <a:xfrm>
              <a:off x="10961225" y="4919241"/>
              <a:ext cx="1064871" cy="2314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 name="Title 5">
            <a:extLst>
              <a:ext uri="{FF2B5EF4-FFF2-40B4-BE49-F238E27FC236}">
                <a16:creationId xmlns:a16="http://schemas.microsoft.com/office/drawing/2014/main" id="{3D342CC9-6237-BD1B-96B4-9A1A91C47A97}"/>
              </a:ext>
            </a:extLst>
          </p:cNvPr>
          <p:cNvSpPr>
            <a:spLocks noGrp="1"/>
          </p:cNvSpPr>
          <p:nvPr>
            <p:ph type="title" idx="4294967295"/>
          </p:nvPr>
        </p:nvSpPr>
        <p:spPr>
          <a:xfrm>
            <a:off x="68580" y="69057"/>
            <a:ext cx="3511296" cy="822722"/>
          </a:xfrm>
          <a:solidFill>
            <a:schemeClr val="bg1"/>
          </a:solidFill>
        </p:spPr>
        <p:txBody>
          <a:bodyPr vert="horz" lIns="91440" tIns="34290" rIns="91440" bIns="34290" rtlCol="0" anchor="t" anchorCtr="0">
            <a:normAutofit/>
          </a:bodyPr>
          <a:lstStyle/>
          <a:p>
            <a:r>
              <a:rPr lang="en-US" sz="2400" b="1" dirty="0">
                <a:latin typeface="+mn-lt"/>
              </a:rPr>
              <a:t>Number of SPCS2022 zones </a:t>
            </a:r>
            <a:r>
              <a:rPr lang="en-US" sz="2400" b="1" i="1" dirty="0">
                <a:latin typeface="+mn-lt"/>
              </a:rPr>
              <a:t>(preliminary)</a:t>
            </a:r>
            <a:endParaRPr lang="en-US" sz="2400" b="1" dirty="0">
              <a:latin typeface="+mn-lt"/>
            </a:endParaRPr>
          </a:p>
        </p:txBody>
      </p:sp>
      <p:sp>
        <p:nvSpPr>
          <p:cNvPr id="8" name="Text Placeholder 7">
            <a:extLst>
              <a:ext uri="{FF2B5EF4-FFF2-40B4-BE49-F238E27FC236}">
                <a16:creationId xmlns:a16="http://schemas.microsoft.com/office/drawing/2014/main" id="{505F0CC9-AD8B-3B14-10D4-2D5068AA0949}"/>
              </a:ext>
            </a:extLst>
          </p:cNvPr>
          <p:cNvSpPr>
            <a:spLocks noGrp="1"/>
          </p:cNvSpPr>
          <p:nvPr>
            <p:ph type="body" sz="half" idx="4294967295"/>
          </p:nvPr>
        </p:nvSpPr>
        <p:spPr>
          <a:xfrm>
            <a:off x="0" y="1368232"/>
            <a:ext cx="2583180" cy="2963544"/>
          </a:xfrm>
          <a:solidFill>
            <a:schemeClr val="bg1"/>
          </a:solidFill>
        </p:spPr>
        <p:txBody>
          <a:bodyPr vert="horz" lIns="91440" tIns="34290" rIns="91440" bIns="34290" numCol="1" rtlCol="0">
            <a:normAutofit/>
          </a:bodyPr>
          <a:lstStyle/>
          <a:p>
            <a:pPr>
              <a:lnSpc>
                <a:spcPct val="80000"/>
              </a:lnSpc>
              <a:spcBef>
                <a:spcPts val="900"/>
              </a:spcBef>
            </a:pPr>
            <a:r>
              <a:rPr lang="en-US" sz="2800" dirty="0"/>
              <a:t>968 total zones nationwide</a:t>
            </a:r>
          </a:p>
          <a:p>
            <a:pPr>
              <a:lnSpc>
                <a:spcPct val="80000"/>
              </a:lnSpc>
              <a:spcBef>
                <a:spcPts val="900"/>
              </a:spcBef>
            </a:pPr>
            <a:r>
              <a:rPr lang="en-US" sz="2800" dirty="0"/>
              <a:t>Illinois has 2 zone layers:</a:t>
            </a:r>
          </a:p>
          <a:p>
            <a:pPr marL="785813" lvl="1" indent="-385763">
              <a:lnSpc>
                <a:spcPct val="80000"/>
              </a:lnSpc>
              <a:spcBef>
                <a:spcPts val="900"/>
              </a:spcBef>
            </a:pPr>
            <a:r>
              <a:rPr lang="en-US" sz="2000" dirty="0"/>
              <a:t>A statewide zone</a:t>
            </a:r>
          </a:p>
          <a:p>
            <a:pPr marL="785813" lvl="1" indent="-385763">
              <a:lnSpc>
                <a:spcPct val="80000"/>
              </a:lnSpc>
              <a:spcBef>
                <a:spcPts val="900"/>
              </a:spcBef>
            </a:pPr>
            <a:r>
              <a:rPr lang="en-US" sz="2000" dirty="0"/>
              <a:t>33 LDP zones</a:t>
            </a:r>
          </a:p>
        </p:txBody>
      </p:sp>
      <p:sp>
        <p:nvSpPr>
          <p:cNvPr id="5" name="Slide Number Placeholder 4">
            <a:extLst>
              <a:ext uri="{FF2B5EF4-FFF2-40B4-BE49-F238E27FC236}">
                <a16:creationId xmlns:a16="http://schemas.microsoft.com/office/drawing/2014/main" id="{EED71CCE-0D5C-4011-8640-9E21E21F2160}"/>
              </a:ext>
            </a:extLst>
          </p:cNvPr>
          <p:cNvSpPr>
            <a:spLocks noGrp="1"/>
          </p:cNvSpPr>
          <p:nvPr>
            <p:ph type="sldNum" sz="quarter" idx="10"/>
          </p:nvPr>
        </p:nvSpPr>
        <p:spPr/>
        <p:txBody>
          <a:bodyPr/>
          <a:lstStyle/>
          <a:p>
            <a:fld id="{AB78CF70-1155-487E-B744-8711D623BA77}" type="slidenum">
              <a:rPr lang="en-US" smtClean="0"/>
              <a:pPr/>
              <a:t>7</a:t>
            </a:fld>
            <a:endParaRPr lang="en-US" dirty="0"/>
          </a:p>
        </p:txBody>
      </p:sp>
    </p:spTree>
    <p:extLst>
      <p:ext uri="{BB962C8B-B14F-4D97-AF65-F5344CB8AC3E}">
        <p14:creationId xmlns:p14="http://schemas.microsoft.com/office/powerpoint/2010/main" val="3779753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FA52-B11E-44D5-B297-178303CAF00C}"/>
              </a:ext>
            </a:extLst>
          </p:cNvPr>
          <p:cNvSpPr>
            <a:spLocks noGrp="1"/>
          </p:cNvSpPr>
          <p:nvPr>
            <p:ph type="title"/>
          </p:nvPr>
        </p:nvSpPr>
        <p:spPr/>
        <p:txBody>
          <a:bodyPr/>
          <a:lstStyle/>
          <a:p>
            <a:r>
              <a:rPr lang="en-US" dirty="0">
                <a:cs typeface="Arial" panose="020B0604020202020204" pitchFamily="34" charset="0"/>
              </a:rPr>
              <a:t>GPS on Bench Marks</a:t>
            </a:r>
          </a:p>
        </p:txBody>
      </p:sp>
      <p:sp>
        <p:nvSpPr>
          <p:cNvPr id="3" name="Text Placeholder 2">
            <a:extLst>
              <a:ext uri="{FF2B5EF4-FFF2-40B4-BE49-F238E27FC236}">
                <a16:creationId xmlns:a16="http://schemas.microsoft.com/office/drawing/2014/main" id="{5DA98961-1592-4E61-B062-FCC198D62A9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EE72FC7-D24B-46C9-AFD5-B097FF9BD734}"/>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0FDAC513-1489-497F-974F-AED39006B1DF}"/>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28AFA3EB-BBE8-4262-BEFE-7D565F477AED}"/>
              </a:ext>
            </a:extLst>
          </p:cNvPr>
          <p:cNvSpPr>
            <a:spLocks noGrp="1"/>
          </p:cNvSpPr>
          <p:nvPr>
            <p:ph type="sldNum" sz="quarter" idx="12"/>
          </p:nvPr>
        </p:nvSpPr>
        <p:spPr/>
        <p:txBody>
          <a:bodyPr/>
          <a:lstStyle/>
          <a:p>
            <a:fld id="{D3D538F9-49A3-B84F-B36B-A7030CDE5D5B}" type="slidenum">
              <a:rPr lang="en-US" smtClean="0"/>
              <a:t>70</a:t>
            </a:fld>
            <a:endParaRPr lang="en-US"/>
          </a:p>
        </p:txBody>
      </p:sp>
    </p:spTree>
    <p:extLst>
      <p:ext uri="{BB962C8B-B14F-4D97-AF65-F5344CB8AC3E}">
        <p14:creationId xmlns:p14="http://schemas.microsoft.com/office/powerpoint/2010/main" val="1663925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569CB9-6C44-4E28-81F1-95FE3DE47780}"/>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GPS on Bench Marks</a:t>
            </a:r>
          </a:p>
        </p:txBody>
      </p:sp>
      <p:sp>
        <p:nvSpPr>
          <p:cNvPr id="11" name="Content Placeholder 10">
            <a:extLst>
              <a:ext uri="{FF2B5EF4-FFF2-40B4-BE49-F238E27FC236}">
                <a16:creationId xmlns:a16="http://schemas.microsoft.com/office/drawing/2014/main" id="{C082DFF8-428B-485B-B3E0-45DCF16D3CA0}"/>
              </a:ext>
            </a:extLst>
          </p:cNvPr>
          <p:cNvSpPr>
            <a:spLocks noGrp="1"/>
          </p:cNvSpPr>
          <p:nvPr>
            <p:ph sz="half" idx="2"/>
          </p:nvPr>
        </p:nvSpPr>
        <p:spPr/>
        <p:txBody>
          <a:bodyPr>
            <a:normAutofit fontScale="92500" lnSpcReduction="10000"/>
          </a:bodyPr>
          <a:lstStyle/>
          <a:p>
            <a:r>
              <a:rPr lang="en-US" dirty="0">
                <a:latin typeface="Arial" panose="020B0604020202020204" pitchFamily="34" charset="0"/>
                <a:cs typeface="Arial" panose="020B0604020202020204" pitchFamily="34" charset="0"/>
              </a:rPr>
              <a:t>Priority Map: </a:t>
            </a:r>
          </a:p>
          <a:p>
            <a:pPr marL="0" indent="0">
              <a:buNone/>
            </a:pPr>
            <a:r>
              <a:rPr lang="en-US" dirty="0">
                <a:hlinkClick r:id="rId2"/>
              </a:rPr>
              <a:t>https://noaa.maps.arcgis.com/apps/webappviewer/index.html?id=6093dd81e9e94f7a9062e2fe5fb2f7f5</a:t>
            </a:r>
            <a:endParaRPr lang="en-US" dirty="0"/>
          </a:p>
          <a:p>
            <a:pPr marL="0" indent="0">
              <a:buNone/>
            </a:pPr>
            <a:endParaRPr lang="en-US" dirty="0"/>
          </a:p>
          <a:p>
            <a:pPr marL="0" indent="0">
              <a:buNone/>
            </a:pPr>
            <a:r>
              <a:rPr lang="en-US" dirty="0">
                <a:hlinkClick r:id="rId3"/>
              </a:rPr>
              <a:t>https://geodesy.noaa.gov/GPSonBM/</a:t>
            </a:r>
            <a:r>
              <a:rPr lang="en-US" dirty="0"/>
              <a:t> </a:t>
            </a:r>
          </a:p>
        </p:txBody>
      </p:sp>
      <p:pic>
        <p:nvPicPr>
          <p:cNvPr id="12" name="Content Placeholder 11" descr="Screenshot of NGS GPS on Bench Marks dashboard showing the progress for Illinois.">
            <a:extLst>
              <a:ext uri="{FF2B5EF4-FFF2-40B4-BE49-F238E27FC236}">
                <a16:creationId xmlns:a16="http://schemas.microsoft.com/office/drawing/2014/main" id="{C9DC4E19-FF92-4CEF-86E7-8155BA8E8062}"/>
              </a:ext>
            </a:extLst>
          </p:cNvPr>
          <p:cNvPicPr>
            <a:picLocks noGrp="1" noChangeAspect="1"/>
          </p:cNvPicPr>
          <p:nvPr>
            <p:ph sz="half" idx="1"/>
          </p:nvPr>
        </p:nvPicPr>
        <p:blipFill>
          <a:blip r:embed="rId4"/>
          <a:stretch>
            <a:fillRect/>
          </a:stretch>
        </p:blipFill>
        <p:spPr>
          <a:xfrm>
            <a:off x="457200" y="1046360"/>
            <a:ext cx="3630647" cy="3618083"/>
          </a:xfrm>
          <a:prstGeom prst="rect">
            <a:avLst/>
          </a:prstGeom>
        </p:spPr>
      </p:pic>
      <p:sp>
        <p:nvSpPr>
          <p:cNvPr id="2" name="Date Placeholder 1">
            <a:extLst>
              <a:ext uri="{FF2B5EF4-FFF2-40B4-BE49-F238E27FC236}">
                <a16:creationId xmlns:a16="http://schemas.microsoft.com/office/drawing/2014/main" id="{8A455C4F-161C-4271-9801-346021231B01}"/>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95CFAA07-97E4-45D9-AA1C-14AFDF6B8C57}"/>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02FFAB29-8A70-4B0D-97ED-717783E2E463}"/>
              </a:ext>
            </a:extLst>
          </p:cNvPr>
          <p:cNvSpPr>
            <a:spLocks noGrp="1"/>
          </p:cNvSpPr>
          <p:nvPr>
            <p:ph type="sldNum" sz="quarter" idx="12"/>
          </p:nvPr>
        </p:nvSpPr>
        <p:spPr/>
        <p:txBody>
          <a:bodyPr/>
          <a:lstStyle/>
          <a:p>
            <a:fld id="{D3D538F9-49A3-B84F-B36B-A7030CDE5D5B}" type="slidenum">
              <a:rPr lang="en-US" smtClean="0"/>
              <a:t>71</a:t>
            </a:fld>
            <a:endParaRPr lang="en-US"/>
          </a:p>
        </p:txBody>
      </p:sp>
    </p:spTree>
    <p:extLst>
      <p:ext uri="{BB962C8B-B14F-4D97-AF65-F5344CB8AC3E}">
        <p14:creationId xmlns:p14="http://schemas.microsoft.com/office/powerpoint/2010/main" val="3447080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147" y="413398"/>
            <a:ext cx="8186468" cy="642938"/>
          </a:xfrm>
        </p:spPr>
        <p:txBody>
          <a:bodyPr>
            <a:noAutofit/>
          </a:bodyPr>
          <a:lstStyle/>
          <a:p>
            <a:r>
              <a:rPr lang="en-US" sz="3000" b="1" dirty="0">
                <a:latin typeface="Arial" panose="020B0604020202020204" pitchFamily="34" charset="0"/>
                <a:cs typeface="Arial" panose="020B0604020202020204" pitchFamily="34" charset="0"/>
              </a:rPr>
              <a:t>GPS on Bench Marks - What &amp; Why?</a:t>
            </a:r>
            <a:br>
              <a:rPr lang="en-US" sz="30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a:t>
            </a:r>
            <a:endParaRPr lang="en-US" sz="3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2113" y="1823541"/>
            <a:ext cx="6404959" cy="2316976"/>
          </a:xfrm>
        </p:spPr>
        <p:txBody>
          <a:bodyPr>
            <a:noAutofit/>
          </a:bodyPr>
          <a:lstStyle/>
          <a:p>
            <a:pPr marL="0" indent="0" algn="ctr">
              <a:buNone/>
            </a:pPr>
            <a:r>
              <a:rPr lang="en-US" sz="1800" b="1" dirty="0">
                <a:latin typeface="Arial" panose="020B0604020202020204" pitchFamily="34" charset="0"/>
                <a:cs typeface="Arial" panose="020B0604020202020204" pitchFamily="34" charset="0"/>
              </a:rPr>
              <a:t>Primary GPSonBM Campaign Benefits: </a:t>
            </a:r>
          </a:p>
          <a:p>
            <a:r>
              <a:rPr lang="en-US" sz="1800" dirty="0">
                <a:latin typeface="Arial" panose="020B0604020202020204" pitchFamily="34" charset="0"/>
                <a:cs typeface="Arial" panose="020B0604020202020204" pitchFamily="34" charset="0"/>
              </a:rPr>
              <a:t>2020.0 Reference Epoch Coordinates (REC’s)</a:t>
            </a:r>
          </a:p>
          <a:p>
            <a:r>
              <a:rPr lang="en-US" sz="1800" dirty="0">
                <a:latin typeface="Arial" panose="020B0604020202020204" pitchFamily="34" charset="0"/>
                <a:cs typeface="Arial" panose="020B0604020202020204" pitchFamily="34" charset="0"/>
              </a:rPr>
              <a:t>Data for NAVD 88 – NAPGD2022 Transformation Tools</a:t>
            </a:r>
          </a:p>
          <a:p>
            <a:r>
              <a:rPr lang="en-US" sz="1800" dirty="0">
                <a:latin typeface="Arial" panose="020B0604020202020204" pitchFamily="34" charset="0"/>
                <a:cs typeface="Arial" panose="020B0604020202020204" pitchFamily="34" charset="0"/>
              </a:rPr>
              <a:t>Build time series of observations in areas of motion</a:t>
            </a:r>
          </a:p>
          <a:p>
            <a:pPr marL="0" indent="0" algn="ctr">
              <a:buNone/>
            </a:pPr>
            <a:endParaRPr lang="en-US" sz="1800" dirty="0">
              <a:latin typeface="Arial" panose="020B0604020202020204" pitchFamily="34" charset="0"/>
              <a:cs typeface="Arial" panose="020B0604020202020204" pitchFamily="34" charset="0"/>
            </a:endParaRPr>
          </a:p>
          <a:p>
            <a:pPr marL="0" indent="0" algn="ctr">
              <a:buNone/>
            </a:pPr>
            <a:r>
              <a:rPr lang="en-US" sz="1800" b="1" dirty="0">
                <a:latin typeface="Arial" panose="020B0604020202020204" pitchFamily="34" charset="0"/>
                <a:cs typeface="Arial" panose="020B0604020202020204" pitchFamily="34" charset="0"/>
              </a:rPr>
              <a:t>Added benefits:</a:t>
            </a:r>
          </a:p>
          <a:p>
            <a:pPr fontAlgn="base"/>
            <a:r>
              <a:rPr lang="en-US" sz="1800" dirty="0">
                <a:latin typeface="Arial" panose="020B0604020202020204" pitchFamily="34" charset="0"/>
                <a:cs typeface="Arial" panose="020B0604020202020204" pitchFamily="34" charset="0"/>
              </a:rPr>
              <a:t>Evaluate gravimetric geoid models</a:t>
            </a:r>
          </a:p>
          <a:p>
            <a:r>
              <a:rPr lang="en-US" sz="1800" dirty="0">
                <a:latin typeface="Arial" panose="020B0604020202020204" pitchFamily="34" charset="0"/>
                <a:cs typeface="Arial" panose="020B0604020202020204" pitchFamily="34" charset="0"/>
              </a:rPr>
              <a:t>Check your RTN results</a:t>
            </a:r>
          </a:p>
          <a:p>
            <a:pPr fontAlgn="base"/>
            <a:r>
              <a:rPr lang="en-US" sz="1800" dirty="0">
                <a:latin typeface="Arial" panose="020B0604020202020204" pitchFamily="34" charset="0"/>
                <a:cs typeface="Arial" panose="020B0604020202020204" pitchFamily="34" charset="0"/>
              </a:rPr>
              <a:t>Update and maintain passive control marks</a:t>
            </a:r>
          </a:p>
          <a:p>
            <a:pPr fontAlgn="base"/>
            <a:r>
              <a:rPr lang="en-US" sz="1800" dirty="0">
                <a:latin typeface="Arial" panose="020B0604020202020204" pitchFamily="34" charset="0"/>
                <a:cs typeface="Arial" panose="020B0604020202020204" pitchFamily="34" charset="0"/>
              </a:rPr>
              <a:t>Identify marks suspected of movement</a:t>
            </a:r>
          </a:p>
          <a:p>
            <a:pPr fontAlgn="base"/>
            <a:endParaRPr lang="en-US" sz="1800" dirty="0"/>
          </a:p>
          <a:p>
            <a:pPr fontAlgn="base"/>
            <a:endParaRPr lang="en-US" sz="1500" b="1" dirty="0"/>
          </a:p>
          <a:p>
            <a:endParaRPr lang="en-US" sz="1500" dirty="0"/>
          </a:p>
        </p:txBody>
      </p:sp>
      <p:pic>
        <p:nvPicPr>
          <p:cNvPr id="6" name="Picture 5" descr="Screenshots"/>
          <p:cNvPicPr>
            <a:picLocks noChangeAspect="1"/>
          </p:cNvPicPr>
          <p:nvPr/>
        </p:nvPicPr>
        <p:blipFill rotWithShape="1">
          <a:blip r:embed="rId3"/>
          <a:srcRect t="7731"/>
          <a:stretch/>
        </p:blipFill>
        <p:spPr>
          <a:xfrm>
            <a:off x="6891838" y="1482803"/>
            <a:ext cx="2220885" cy="2051793"/>
          </a:xfrm>
          <a:prstGeom prst="rect">
            <a:avLst/>
          </a:prstGeom>
        </p:spPr>
      </p:pic>
      <p:sp>
        <p:nvSpPr>
          <p:cNvPr id="4" name="Rectangle 3"/>
          <p:cNvSpPr/>
          <p:nvPr/>
        </p:nvSpPr>
        <p:spPr>
          <a:xfrm>
            <a:off x="228600" y="841999"/>
            <a:ext cx="8645237"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GPS on Bench Marks is about preparing the country and our communities to take full advantage of the benefits of the Modernized NSRS, by collecting new GPS observations on bench marks with published NAVD 88 heights. </a:t>
            </a:r>
          </a:p>
        </p:txBody>
      </p:sp>
      <p:grpSp>
        <p:nvGrpSpPr>
          <p:cNvPr id="12" name="Group 11" descr="Screenshots"/>
          <p:cNvGrpSpPr/>
          <p:nvPr/>
        </p:nvGrpSpPr>
        <p:grpSpPr>
          <a:xfrm>
            <a:off x="5570719" y="3104081"/>
            <a:ext cx="2049281" cy="1941082"/>
            <a:chOff x="6805028" y="1792002"/>
            <a:chExt cx="5192972" cy="5020307"/>
          </a:xfrm>
        </p:grpSpPr>
        <p:pic>
          <p:nvPicPr>
            <p:cNvPr id="5" name="Picture 4" descr="Screenshot"/>
            <p:cNvPicPr>
              <a:picLocks noChangeAspect="1"/>
            </p:cNvPicPr>
            <p:nvPr/>
          </p:nvPicPr>
          <p:blipFill>
            <a:blip r:embed="rId4"/>
            <a:stretch>
              <a:fillRect/>
            </a:stretch>
          </p:blipFill>
          <p:spPr>
            <a:xfrm>
              <a:off x="6805029" y="4334582"/>
              <a:ext cx="5192971" cy="2477727"/>
            </a:xfrm>
            <a:prstGeom prst="rect">
              <a:avLst/>
            </a:prstGeom>
          </p:spPr>
        </p:pic>
        <p:pic>
          <p:nvPicPr>
            <p:cNvPr id="11" name="Picture 10" descr="Screenshot"/>
            <p:cNvPicPr>
              <a:picLocks noChangeAspect="1"/>
            </p:cNvPicPr>
            <p:nvPr/>
          </p:nvPicPr>
          <p:blipFill>
            <a:blip r:embed="rId5"/>
            <a:stretch>
              <a:fillRect/>
            </a:stretch>
          </p:blipFill>
          <p:spPr>
            <a:xfrm>
              <a:off x="6805028" y="1792002"/>
              <a:ext cx="5192972" cy="2418432"/>
            </a:xfrm>
            <a:prstGeom prst="rect">
              <a:avLst/>
            </a:prstGeom>
          </p:spPr>
        </p:pic>
      </p:grpSp>
      <p:sp>
        <p:nvSpPr>
          <p:cNvPr id="8" name="Date Placeholder 7">
            <a:extLst>
              <a:ext uri="{FF2B5EF4-FFF2-40B4-BE49-F238E27FC236}">
                <a16:creationId xmlns:a16="http://schemas.microsoft.com/office/drawing/2014/main" id="{8E13F5A5-8D44-4024-945C-B926A3E7A318}"/>
              </a:ext>
            </a:extLst>
          </p:cNvPr>
          <p:cNvSpPr>
            <a:spLocks noGrp="1"/>
          </p:cNvSpPr>
          <p:nvPr>
            <p:ph type="dt" sz="half" idx="10"/>
          </p:nvPr>
        </p:nvSpPr>
        <p:spPr/>
        <p:txBody>
          <a:bodyPr/>
          <a:lstStyle/>
          <a:p>
            <a:r>
              <a:rPr lang="en-US"/>
              <a:t>02/08/2023</a:t>
            </a:r>
          </a:p>
        </p:txBody>
      </p:sp>
      <p:sp>
        <p:nvSpPr>
          <p:cNvPr id="9" name="Footer Placeholder 8">
            <a:extLst>
              <a:ext uri="{FF2B5EF4-FFF2-40B4-BE49-F238E27FC236}">
                <a16:creationId xmlns:a16="http://schemas.microsoft.com/office/drawing/2014/main" id="{7B40C8E4-875A-4795-8356-DCF6A7B04055}"/>
              </a:ext>
            </a:extLst>
          </p:cNvPr>
          <p:cNvSpPr>
            <a:spLocks noGrp="1"/>
          </p:cNvSpPr>
          <p:nvPr>
            <p:ph type="ftr" sz="quarter" idx="11"/>
          </p:nvPr>
        </p:nvSpPr>
        <p:spPr/>
        <p:txBody>
          <a:bodyPr/>
          <a:lstStyle/>
          <a:p>
            <a:r>
              <a:rPr lang="fr-FR"/>
              <a:t>IPLSA 2023 Convention</a:t>
            </a:r>
            <a:endParaRPr lang="en-US"/>
          </a:p>
        </p:txBody>
      </p:sp>
      <p:sp>
        <p:nvSpPr>
          <p:cNvPr id="10" name="Slide Number Placeholder 9">
            <a:extLst>
              <a:ext uri="{FF2B5EF4-FFF2-40B4-BE49-F238E27FC236}">
                <a16:creationId xmlns:a16="http://schemas.microsoft.com/office/drawing/2014/main" id="{23FB9956-E9D8-49C7-A16A-1AAD48CD564F}"/>
              </a:ext>
            </a:extLst>
          </p:cNvPr>
          <p:cNvSpPr>
            <a:spLocks noGrp="1"/>
          </p:cNvSpPr>
          <p:nvPr>
            <p:ph type="sldNum" sz="quarter" idx="12"/>
          </p:nvPr>
        </p:nvSpPr>
        <p:spPr/>
        <p:txBody>
          <a:bodyPr/>
          <a:lstStyle/>
          <a:p>
            <a:fld id="{D3D538F9-49A3-B84F-B36B-A7030CDE5D5B}" type="slidenum">
              <a:rPr lang="en-US" smtClean="0"/>
              <a:t>72</a:t>
            </a:fld>
            <a:endParaRPr lang="en-US"/>
          </a:p>
        </p:txBody>
      </p:sp>
    </p:spTree>
    <p:extLst>
      <p:ext uri="{BB962C8B-B14F-4D97-AF65-F5344CB8AC3E}">
        <p14:creationId xmlns:p14="http://schemas.microsoft.com/office/powerpoint/2010/main" val="3391418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 y="387143"/>
            <a:ext cx="8899264" cy="568821"/>
          </a:xfrm>
        </p:spPr>
        <p:txBody>
          <a:bodyPr>
            <a:normAutofit fontScale="90000"/>
          </a:bodyPr>
          <a:lstStyle/>
          <a:p>
            <a:pPr defTabSz="457189">
              <a:spcBef>
                <a:spcPts val="0"/>
              </a:spcBef>
              <a:defRPr/>
            </a:pPr>
            <a:r>
              <a:rPr lang="en-US" sz="3000" b="1" dirty="0">
                <a:solidFill>
                  <a:srgbClr val="000000"/>
                </a:solidFill>
                <a:latin typeface="Arial" panose="020B0604020202020204" pitchFamily="34" charset="0"/>
                <a:cs typeface="Arial" panose="020B0604020202020204" pitchFamily="34" charset="0"/>
                <a:sym typeface="Times New Roman"/>
              </a:rPr>
              <a:t>GPSonBM Measurements Connect </a:t>
            </a:r>
            <a:br>
              <a:rPr lang="en-US" sz="3000" b="1" dirty="0">
                <a:solidFill>
                  <a:srgbClr val="000000"/>
                </a:solidFill>
                <a:latin typeface="Arial" panose="020B0604020202020204" pitchFamily="34" charset="0"/>
                <a:cs typeface="Arial" panose="020B0604020202020204" pitchFamily="34" charset="0"/>
                <a:sym typeface="Times New Roman"/>
              </a:rPr>
            </a:br>
            <a:r>
              <a:rPr lang="en-US" sz="3000" b="1" dirty="0">
                <a:solidFill>
                  <a:srgbClr val="000000"/>
                </a:solidFill>
                <a:latin typeface="Arial" panose="020B0604020202020204" pitchFamily="34" charset="0"/>
                <a:cs typeface="Arial" panose="020B0604020202020204" pitchFamily="34" charset="0"/>
                <a:sym typeface="Times New Roman"/>
              </a:rPr>
              <a:t>Current and Future Datums</a:t>
            </a:r>
          </a:p>
        </p:txBody>
      </p:sp>
      <p:sp>
        <p:nvSpPr>
          <p:cNvPr id="3" name="Content Placeholder 2"/>
          <p:cNvSpPr>
            <a:spLocks noGrp="1"/>
          </p:cNvSpPr>
          <p:nvPr>
            <p:ph idx="1"/>
          </p:nvPr>
        </p:nvSpPr>
        <p:spPr>
          <a:xfrm>
            <a:off x="163264" y="1111678"/>
            <a:ext cx="8734097" cy="856248"/>
          </a:xfrm>
        </p:spPr>
        <p:txBody>
          <a:bodyPr>
            <a:normAutofit fontScale="92500" lnSpcReduction="10000"/>
          </a:bodyPr>
          <a:lstStyle/>
          <a:p>
            <a:pPr marL="0" indent="0" defTabSz="685800">
              <a:spcBef>
                <a:spcPts val="0"/>
              </a:spcBef>
              <a:buNone/>
              <a:defRPr/>
            </a:pPr>
            <a:r>
              <a:rPr lang="en-US" sz="1800" dirty="0">
                <a:solidFill>
                  <a:srgbClr val="000000"/>
                </a:solidFill>
                <a:latin typeface="Arial" panose="020B0604020202020204" pitchFamily="34" charset="0"/>
                <a:cs typeface="Arial" panose="020B0604020202020204" pitchFamily="34" charset="0"/>
              </a:rPr>
              <a:t>The relationship between the old and new datums vary by location. GPSonBM data is used to measure that relationship. The accuracy of the transformations in any particular place will be directly related to the density of GPSonBM data available in that area.</a:t>
            </a:r>
          </a:p>
        </p:txBody>
      </p:sp>
      <p:sp>
        <p:nvSpPr>
          <p:cNvPr id="9" name="TextBox 8"/>
          <p:cNvSpPr txBox="1"/>
          <p:nvPr/>
        </p:nvSpPr>
        <p:spPr>
          <a:xfrm>
            <a:off x="6670437" y="3276046"/>
            <a:ext cx="1112805" cy="300082"/>
          </a:xfrm>
          <a:prstGeom prst="rect">
            <a:avLst/>
          </a:prstGeom>
          <a:noFill/>
        </p:spPr>
        <p:txBody>
          <a:bodyPr wrap="none" rtlCol="0">
            <a:spAutoFit/>
          </a:bodyPr>
          <a:lstStyle/>
          <a:p>
            <a:pPr defTabSz="685800" fontAlgn="base">
              <a:spcBef>
                <a:spcPct val="0"/>
              </a:spcBef>
              <a:spcAft>
                <a:spcPct val="0"/>
              </a:spcAft>
              <a:defRPr/>
            </a:pPr>
            <a:r>
              <a:rPr lang="en-US" sz="1350" dirty="0">
                <a:solidFill>
                  <a:prstClr val="white"/>
                </a:solidFill>
                <a:latin typeface="Times New Roman" panose="02020603050405020304" pitchFamily="18" charset="0"/>
                <a:ea typeface="MS PGothic" pitchFamily="34" charset="-128"/>
              </a:rPr>
              <a:t>PID: EZ0840</a:t>
            </a:r>
          </a:p>
        </p:txBody>
      </p:sp>
      <p:sp>
        <p:nvSpPr>
          <p:cNvPr id="8" name="Rectangle 7"/>
          <p:cNvSpPr/>
          <p:nvPr/>
        </p:nvSpPr>
        <p:spPr>
          <a:xfrm>
            <a:off x="172161" y="1944262"/>
            <a:ext cx="4011385" cy="1246495"/>
          </a:xfrm>
          <a:prstGeom prst="rect">
            <a:avLst/>
          </a:prstGeom>
        </p:spPr>
        <p:txBody>
          <a:bodyPr wrap="square">
            <a:spAutoFit/>
          </a:bodyPr>
          <a:lstStyle/>
          <a:p>
            <a:pPr lvl="1">
              <a:defRPr/>
            </a:pPr>
            <a:r>
              <a:rPr lang="en-US" sz="1500" b="1" dirty="0">
                <a:solidFill>
                  <a:prstClr val="black"/>
                </a:solidFill>
                <a:latin typeface="Arial" panose="020B0604020202020204" pitchFamily="34" charset="0"/>
                <a:cs typeface="Arial" panose="020B0604020202020204" pitchFamily="34" charset="0"/>
              </a:rPr>
              <a:t>In moving from NAVD 88 to NAPGD2022, there will be a Shift</a:t>
            </a:r>
            <a:r>
              <a:rPr lang="en-US" sz="1500" dirty="0">
                <a:solidFill>
                  <a:prstClr val="black"/>
                </a:solidFill>
                <a:latin typeface="Arial" panose="020B0604020202020204" pitchFamily="34" charset="0"/>
                <a:cs typeface="Arial" panose="020B0604020202020204" pitchFamily="34" charset="0"/>
              </a:rPr>
              <a:t>: A one-time 0 to 2 meter jump in orthometric heights</a:t>
            </a:r>
          </a:p>
          <a:p>
            <a:pPr marL="342900" lvl="1" defTabSz="685800">
              <a:defRPr/>
            </a:pPr>
            <a:r>
              <a:rPr lang="en-US" sz="1500" dirty="0">
                <a:solidFill>
                  <a:prstClr val="black"/>
                </a:solidFill>
                <a:latin typeface="Arial" panose="020B0604020202020204" pitchFamily="34" charset="0"/>
                <a:cs typeface="Arial" panose="020B0604020202020204" pitchFamily="34" charset="0"/>
              </a:rPr>
              <a:t>-</a:t>
            </a:r>
            <a:r>
              <a:rPr lang="en-US" sz="1350" dirty="0">
                <a:solidFill>
                  <a:prstClr val="black"/>
                </a:solidFill>
                <a:latin typeface="Arial" panose="020B0604020202020204" pitchFamily="34" charset="0"/>
                <a:cs typeface="Arial" panose="020B0604020202020204" pitchFamily="34" charset="0"/>
              </a:rPr>
              <a:t>From fixing biases and/or tilts in NAVD 88</a:t>
            </a:r>
          </a:p>
        </p:txBody>
      </p:sp>
      <p:grpSp>
        <p:nvGrpSpPr>
          <p:cNvPr id="5" name="Group 4" descr="Maps of CONUS and Alaska showing change in datum">
            <a:extLst>
              <a:ext uri="{FF2B5EF4-FFF2-40B4-BE49-F238E27FC236}">
                <a16:creationId xmlns:a16="http://schemas.microsoft.com/office/drawing/2014/main" id="{B1938F56-A8D6-457B-877D-0EDDD500D60E}"/>
              </a:ext>
            </a:extLst>
          </p:cNvPr>
          <p:cNvGrpSpPr/>
          <p:nvPr/>
        </p:nvGrpSpPr>
        <p:grpSpPr>
          <a:xfrm>
            <a:off x="163265" y="1966242"/>
            <a:ext cx="8980735" cy="3245907"/>
            <a:chOff x="217686" y="2624631"/>
            <a:chExt cx="11974313" cy="4327876"/>
          </a:xfrm>
        </p:grpSpPr>
        <p:pic>
          <p:nvPicPr>
            <p:cNvPr id="7" name="Picture 6" descr="Map of CONUS showing the change between datums as color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124" y="2624631"/>
              <a:ext cx="6495875" cy="4327876"/>
            </a:xfrm>
            <a:prstGeom prst="rect">
              <a:avLst/>
            </a:prstGeom>
          </p:spPr>
        </p:pic>
        <p:pic>
          <p:nvPicPr>
            <p:cNvPr id="15" name="Picture 14" descr="Map of Alaska showing the change between datums as color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86" y="4315445"/>
              <a:ext cx="3382764" cy="2545530"/>
            </a:xfrm>
            <a:prstGeom prst="rect">
              <a:avLst/>
            </a:prstGeom>
          </p:spPr>
        </p:pic>
        <p:sp>
          <p:nvSpPr>
            <p:cNvPr id="11" name="Right Arrow Callout 10"/>
            <p:cNvSpPr/>
            <p:nvPr/>
          </p:nvSpPr>
          <p:spPr>
            <a:xfrm>
              <a:off x="3810645" y="5141032"/>
              <a:ext cx="3860800" cy="1400860"/>
            </a:xfrm>
            <a:prstGeom prst="rightArrowCallout">
              <a:avLst>
                <a:gd name="adj1" fmla="val 18660"/>
                <a:gd name="adj2" fmla="val 21002"/>
                <a:gd name="adj3" fmla="val 30693"/>
                <a:gd name="adj4" fmla="val 64977"/>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r>
                <a:rPr lang="en-US" dirty="0">
                  <a:solidFill>
                    <a:prstClr val="black"/>
                  </a:solidFill>
                  <a:latin typeface="Arial" panose="020B0604020202020204" pitchFamily="34" charset="0"/>
                  <a:cs typeface="Arial" panose="020B0604020202020204" pitchFamily="34" charset="0"/>
                </a:rPr>
                <a:t>GPSonBM data is used to measure  the Shift</a:t>
              </a:r>
            </a:p>
          </p:txBody>
        </p:sp>
      </p:grpSp>
      <p:sp>
        <p:nvSpPr>
          <p:cNvPr id="4" name="Date Placeholder 3">
            <a:extLst>
              <a:ext uri="{FF2B5EF4-FFF2-40B4-BE49-F238E27FC236}">
                <a16:creationId xmlns:a16="http://schemas.microsoft.com/office/drawing/2014/main" id="{FAEB4EF5-AC82-4350-AB52-F27ACB097492}"/>
              </a:ext>
            </a:extLst>
          </p:cNvPr>
          <p:cNvSpPr>
            <a:spLocks noGrp="1"/>
          </p:cNvSpPr>
          <p:nvPr>
            <p:ph type="dt" sz="half" idx="10"/>
          </p:nvPr>
        </p:nvSpPr>
        <p:spPr/>
        <p:txBody>
          <a:bodyPr/>
          <a:lstStyle/>
          <a:p>
            <a:r>
              <a:rPr lang="en-US"/>
              <a:t>02/08/2023</a:t>
            </a:r>
          </a:p>
        </p:txBody>
      </p:sp>
      <p:sp>
        <p:nvSpPr>
          <p:cNvPr id="6" name="Footer Placeholder 5">
            <a:extLst>
              <a:ext uri="{FF2B5EF4-FFF2-40B4-BE49-F238E27FC236}">
                <a16:creationId xmlns:a16="http://schemas.microsoft.com/office/drawing/2014/main" id="{7D936F5F-30CF-43DA-B254-59056FFF8D4E}"/>
              </a:ext>
            </a:extLst>
          </p:cNvPr>
          <p:cNvSpPr>
            <a:spLocks noGrp="1"/>
          </p:cNvSpPr>
          <p:nvPr>
            <p:ph type="ftr" sz="quarter" idx="11"/>
          </p:nvPr>
        </p:nvSpPr>
        <p:spPr/>
        <p:txBody>
          <a:bodyPr/>
          <a:lstStyle/>
          <a:p>
            <a:r>
              <a:rPr lang="fr-FR"/>
              <a:t>IPLSA 2023 Convention</a:t>
            </a:r>
            <a:endParaRPr lang="en-US"/>
          </a:p>
        </p:txBody>
      </p:sp>
      <p:sp>
        <p:nvSpPr>
          <p:cNvPr id="10" name="Slide Number Placeholder 9">
            <a:extLst>
              <a:ext uri="{FF2B5EF4-FFF2-40B4-BE49-F238E27FC236}">
                <a16:creationId xmlns:a16="http://schemas.microsoft.com/office/drawing/2014/main" id="{1B21AAD2-A2AB-481A-98B8-E5F264EB012D}"/>
              </a:ext>
            </a:extLst>
          </p:cNvPr>
          <p:cNvSpPr>
            <a:spLocks noGrp="1"/>
          </p:cNvSpPr>
          <p:nvPr>
            <p:ph type="sldNum" sz="quarter" idx="12"/>
          </p:nvPr>
        </p:nvSpPr>
        <p:spPr/>
        <p:txBody>
          <a:bodyPr/>
          <a:lstStyle/>
          <a:p>
            <a:fld id="{D3D538F9-49A3-B84F-B36B-A7030CDE5D5B}" type="slidenum">
              <a:rPr lang="en-US" smtClean="0"/>
              <a:t>73</a:t>
            </a:fld>
            <a:endParaRPr lang="en-US"/>
          </a:p>
        </p:txBody>
      </p:sp>
    </p:spTree>
    <p:extLst>
      <p:ext uri="{BB962C8B-B14F-4D97-AF65-F5344CB8AC3E}">
        <p14:creationId xmlns:p14="http://schemas.microsoft.com/office/powerpoint/2010/main" val="117190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8621"/>
            <a:ext cx="8229600" cy="657224"/>
          </a:xfrm>
        </p:spPr>
        <p:txBody>
          <a:bodyPr>
            <a:noAutofit/>
          </a:bodyPr>
          <a:lstStyle/>
          <a:p>
            <a:r>
              <a:rPr lang="en-US" sz="3600" b="1" dirty="0">
                <a:latin typeface="Arial" panose="020B0604020202020204" pitchFamily="34" charset="0"/>
                <a:cs typeface="Arial" panose="020B0604020202020204" pitchFamily="34" charset="0"/>
              </a:rPr>
              <a:t>2022 Transformation Tool Campaign</a:t>
            </a:r>
          </a:p>
        </p:txBody>
      </p:sp>
      <p:sp>
        <p:nvSpPr>
          <p:cNvPr id="3" name="Content Placeholder 2"/>
          <p:cNvSpPr>
            <a:spLocks noGrp="1"/>
          </p:cNvSpPr>
          <p:nvPr>
            <p:ph idx="1"/>
          </p:nvPr>
        </p:nvSpPr>
        <p:spPr>
          <a:xfrm>
            <a:off x="230678" y="1127703"/>
            <a:ext cx="8881658" cy="2514599"/>
          </a:xfrm>
        </p:spPr>
        <p:txBody>
          <a:bodyPr>
            <a:noAutofit/>
          </a:bodyPr>
          <a:lstStyle/>
          <a:p>
            <a:pPr marL="0" indent="0" fontAlgn="base">
              <a:buNone/>
            </a:pPr>
            <a:r>
              <a:rPr lang="en-US" sz="1800" dirty="0">
                <a:latin typeface="Arial" panose="020B0604020202020204" pitchFamily="34" charset="0"/>
                <a:cs typeface="Arial" panose="020B0604020202020204" pitchFamily="34" charset="0"/>
              </a:rPr>
              <a:t>NGS will make a </a:t>
            </a:r>
            <a:r>
              <a:rPr lang="en-US" sz="1800" b="1" dirty="0">
                <a:latin typeface="Arial" panose="020B0604020202020204" pitchFamily="34" charset="0"/>
                <a:cs typeface="Arial" panose="020B0604020202020204" pitchFamily="34" charset="0"/>
              </a:rPr>
              <a:t>national scale</a:t>
            </a: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mapping grade</a:t>
            </a:r>
            <a:r>
              <a:rPr lang="en-US" sz="1800" dirty="0">
                <a:latin typeface="Arial" panose="020B0604020202020204" pitchFamily="34" charset="0"/>
                <a:cs typeface="Arial" panose="020B0604020202020204" pitchFamily="34" charset="0"/>
              </a:rPr>
              <a:t> transformation tool with the data we have in the NGS Database and Shared through OPUS. We must interpolate over areas with data gaps. </a:t>
            </a:r>
          </a:p>
          <a:p>
            <a:pPr marL="0" indent="0" fontAlgn="base">
              <a:buNone/>
            </a:pPr>
            <a:endParaRPr lang="en-US" sz="1500" dirty="0"/>
          </a:p>
          <a:p>
            <a:pPr marL="0" indent="0" fontAlgn="base">
              <a:buNone/>
            </a:pPr>
            <a:br>
              <a:rPr lang="en-US" sz="1500" dirty="0"/>
            </a:br>
            <a:endParaRPr lang="en-US" sz="1500" dirty="0"/>
          </a:p>
        </p:txBody>
      </p:sp>
      <p:grpSp>
        <p:nvGrpSpPr>
          <p:cNvPr id="11" name="Group 10" descr="Image of hexagons on the GPSonBM website">
            <a:extLst>
              <a:ext uri="{FF2B5EF4-FFF2-40B4-BE49-F238E27FC236}">
                <a16:creationId xmlns:a16="http://schemas.microsoft.com/office/drawing/2014/main" id="{F6D18C05-B0EA-4B5C-BC6A-F5BA228CF75B}"/>
              </a:ext>
            </a:extLst>
          </p:cNvPr>
          <p:cNvGrpSpPr/>
          <p:nvPr/>
        </p:nvGrpSpPr>
        <p:grpSpPr>
          <a:xfrm>
            <a:off x="131171" y="2181258"/>
            <a:ext cx="8881658" cy="2918987"/>
            <a:chOff x="367483" y="2073007"/>
            <a:chExt cx="11842210" cy="3891982"/>
          </a:xfrm>
        </p:grpSpPr>
        <p:pic>
          <p:nvPicPr>
            <p:cNvPr id="8" name="Picture 7" descr="Maps showing GPSonBM webmaps">
              <a:extLst>
                <a:ext uri="{FF2B5EF4-FFF2-40B4-BE49-F238E27FC236}">
                  <a16:creationId xmlns:a16="http://schemas.microsoft.com/office/drawing/2014/main" id="{DBD71BAF-AFB8-465A-BBE8-900252A640F6}"/>
                </a:ext>
              </a:extLst>
            </p:cNvPr>
            <p:cNvPicPr>
              <a:picLocks noChangeAspect="1"/>
            </p:cNvPicPr>
            <p:nvPr/>
          </p:nvPicPr>
          <p:blipFill>
            <a:blip r:embed="rId3"/>
            <a:stretch>
              <a:fillRect/>
            </a:stretch>
          </p:blipFill>
          <p:spPr>
            <a:xfrm>
              <a:off x="5118200" y="2073007"/>
              <a:ext cx="7091493" cy="3891982"/>
            </a:xfrm>
            <a:prstGeom prst="rect">
              <a:avLst/>
            </a:prstGeom>
          </p:spPr>
        </p:pic>
        <p:pic>
          <p:nvPicPr>
            <p:cNvPr id="10" name="Picture 9" descr="Maps showing GPSonBM webmaps">
              <a:extLst>
                <a:ext uri="{FF2B5EF4-FFF2-40B4-BE49-F238E27FC236}">
                  <a16:creationId xmlns:a16="http://schemas.microsoft.com/office/drawing/2014/main" id="{5D3BCE40-5D80-43E8-8E14-F8F9F264F583}"/>
                </a:ext>
              </a:extLst>
            </p:cNvPr>
            <p:cNvPicPr>
              <a:picLocks noChangeAspect="1"/>
            </p:cNvPicPr>
            <p:nvPr/>
          </p:nvPicPr>
          <p:blipFill>
            <a:blip r:embed="rId4"/>
            <a:stretch>
              <a:fillRect/>
            </a:stretch>
          </p:blipFill>
          <p:spPr>
            <a:xfrm>
              <a:off x="367483" y="3291560"/>
              <a:ext cx="3899676" cy="2669297"/>
            </a:xfrm>
            <a:prstGeom prst="rect">
              <a:avLst/>
            </a:prstGeom>
          </p:spPr>
        </p:pic>
      </p:grpSp>
      <p:sp>
        <p:nvSpPr>
          <p:cNvPr id="12" name="Rectangle 11">
            <a:extLst>
              <a:ext uri="{FF2B5EF4-FFF2-40B4-BE49-F238E27FC236}">
                <a16:creationId xmlns:a16="http://schemas.microsoft.com/office/drawing/2014/main" id="{CA5A0F21-C86C-4DCC-B956-45C074B1DB83}"/>
              </a:ext>
            </a:extLst>
          </p:cNvPr>
          <p:cNvSpPr/>
          <p:nvPr/>
        </p:nvSpPr>
        <p:spPr>
          <a:xfrm>
            <a:off x="230678" y="1924126"/>
            <a:ext cx="3504833" cy="1200329"/>
          </a:xfrm>
          <a:prstGeom prst="rect">
            <a:avLst/>
          </a:prstGeom>
        </p:spPr>
        <p:txBody>
          <a:bodyPr wrap="square">
            <a:spAutoFit/>
          </a:bodyPr>
          <a:lstStyle/>
          <a:p>
            <a:r>
              <a:rPr lang="en-US" dirty="0">
                <a:latin typeface="Times New Roman" panose="02020603050405020304" pitchFamily="18" charset="0"/>
                <a:ea typeface="MS PGothic" pitchFamily="34" charset="-128"/>
              </a:rPr>
              <a:t>Uncertainties in the transformed coordinates will grow larger as the distance from a GPSonBM data point increases.</a:t>
            </a:r>
          </a:p>
        </p:txBody>
      </p:sp>
      <p:sp>
        <p:nvSpPr>
          <p:cNvPr id="4" name="Date Placeholder 3">
            <a:extLst>
              <a:ext uri="{FF2B5EF4-FFF2-40B4-BE49-F238E27FC236}">
                <a16:creationId xmlns:a16="http://schemas.microsoft.com/office/drawing/2014/main" id="{CB972A4D-8CD8-4083-9E01-085663609A10}"/>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7314DF38-E08C-488F-8DEB-70E80F7D2DD6}"/>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78D49547-FA71-4FAB-A4ED-F063A019C295}"/>
              </a:ext>
            </a:extLst>
          </p:cNvPr>
          <p:cNvSpPr>
            <a:spLocks noGrp="1"/>
          </p:cNvSpPr>
          <p:nvPr>
            <p:ph type="sldNum" sz="quarter" idx="12"/>
          </p:nvPr>
        </p:nvSpPr>
        <p:spPr/>
        <p:txBody>
          <a:bodyPr/>
          <a:lstStyle/>
          <a:p>
            <a:fld id="{D3D538F9-49A3-B84F-B36B-A7030CDE5D5B}" type="slidenum">
              <a:rPr lang="en-US" smtClean="0"/>
              <a:t>74</a:t>
            </a:fld>
            <a:endParaRPr lang="en-US"/>
          </a:p>
        </p:txBody>
      </p:sp>
    </p:spTree>
    <p:extLst>
      <p:ext uri="{BB962C8B-B14F-4D97-AF65-F5344CB8AC3E}">
        <p14:creationId xmlns:p14="http://schemas.microsoft.com/office/powerpoint/2010/main" val="13178115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graphicFrame>
        <p:nvGraphicFramePr>
          <p:cNvPr id="331" name="Google Shape;331;g104e99cd280_0_330"/>
          <p:cNvGraphicFramePr/>
          <p:nvPr>
            <p:extLst/>
          </p:nvPr>
        </p:nvGraphicFramePr>
        <p:xfrm>
          <a:off x="451268" y="772279"/>
          <a:ext cx="8188038" cy="4136279"/>
        </p:xfrm>
        <a:graphic>
          <a:graphicData uri="http://schemas.openxmlformats.org/drawingml/2006/table">
            <a:tbl>
              <a:tblPr>
                <a:noFill/>
              </a:tblPr>
              <a:tblGrid>
                <a:gridCol w="1536557">
                  <a:extLst>
                    <a:ext uri="{9D8B030D-6E8A-4147-A177-3AD203B41FA5}">
                      <a16:colId xmlns:a16="http://schemas.microsoft.com/office/drawing/2014/main" val="20000"/>
                    </a:ext>
                  </a:extLst>
                </a:gridCol>
                <a:gridCol w="3386238">
                  <a:extLst>
                    <a:ext uri="{9D8B030D-6E8A-4147-A177-3AD203B41FA5}">
                      <a16:colId xmlns:a16="http://schemas.microsoft.com/office/drawing/2014/main" val="20001"/>
                    </a:ext>
                  </a:extLst>
                </a:gridCol>
                <a:gridCol w="3265243">
                  <a:extLst>
                    <a:ext uri="{9D8B030D-6E8A-4147-A177-3AD203B41FA5}">
                      <a16:colId xmlns:a16="http://schemas.microsoft.com/office/drawing/2014/main" val="20002"/>
                    </a:ext>
                  </a:extLst>
                </a:gridCol>
              </a:tblGrid>
              <a:tr h="868658">
                <a:tc>
                  <a:txBody>
                    <a:bodyPr/>
                    <a:lstStyle/>
                    <a:p>
                      <a:pPr marL="0" lvl="0" indent="0" algn="l" rtl="0">
                        <a:spcBef>
                          <a:spcPts val="0"/>
                        </a:spcBef>
                        <a:spcAft>
                          <a:spcPts val="0"/>
                        </a:spcAft>
                        <a:buNone/>
                      </a:pPr>
                      <a:endParaRPr sz="1200" b="1" dirty="0">
                        <a:solidFill>
                          <a:schemeClr val="dk1"/>
                        </a:solidFill>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b="1" dirty="0">
                          <a:solidFill>
                            <a:schemeClr val="dk1"/>
                          </a:solidFill>
                        </a:rPr>
                        <a:t>via OPUS option </a:t>
                      </a:r>
                      <a:br>
                        <a:rPr lang="en-US" sz="1200" b="1" dirty="0">
                          <a:solidFill>
                            <a:schemeClr val="dk1"/>
                          </a:solidFill>
                        </a:rPr>
                      </a:br>
                      <a:r>
                        <a:rPr lang="en-US" sz="1200" b="1" dirty="0">
                          <a:solidFill>
                            <a:schemeClr val="dk1"/>
                          </a:solidFill>
                        </a:rPr>
                        <a:t>“</a:t>
                      </a:r>
                      <a:r>
                        <a:rPr lang="en-US" sz="1200" b="1" u="sng" dirty="0">
                          <a:solidFill>
                            <a:schemeClr val="dk1"/>
                          </a:solidFill>
                        </a:rPr>
                        <a:t>shar</a:t>
                      </a:r>
                      <a:r>
                        <a:rPr lang="en-US" sz="1200" b="1" dirty="0">
                          <a:solidFill>
                            <a:schemeClr val="dk1"/>
                          </a:solidFill>
                        </a:rPr>
                        <a:t>e my solution”</a:t>
                      </a:r>
                    </a:p>
                    <a:p>
                      <a:pPr marL="0" lvl="0" indent="0" algn="ctr" rtl="0">
                        <a:spcBef>
                          <a:spcPts val="0"/>
                        </a:spcBef>
                        <a:spcAft>
                          <a:spcPts val="0"/>
                        </a:spcAft>
                        <a:buNone/>
                      </a:pPr>
                      <a:endParaRPr lang="en-US" sz="1200" b="1" dirty="0">
                        <a:solidFill>
                          <a:schemeClr val="dk1"/>
                        </a:solidFill>
                      </a:endParaRPr>
                    </a:p>
                    <a:p>
                      <a:pPr marL="0" lvl="0" indent="0" algn="ctr" rtl="0">
                        <a:spcBef>
                          <a:spcPts val="0"/>
                        </a:spcBef>
                        <a:spcAft>
                          <a:spcPts val="0"/>
                        </a:spcAft>
                        <a:buNone/>
                      </a:pPr>
                      <a:endParaRPr sz="1200" b="1" dirty="0">
                        <a:solidFill>
                          <a:schemeClr val="dk1"/>
                        </a:solidFill>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2800"/>
                        <a:buFont typeface="Arial"/>
                        <a:buNone/>
                      </a:pPr>
                      <a:r>
                        <a:rPr lang="en-US" sz="1200" b="1" dirty="0">
                          <a:solidFill>
                            <a:schemeClr val="dk1"/>
                          </a:solidFill>
                        </a:rPr>
                        <a:t>via OPUS option </a:t>
                      </a:r>
                      <a:br>
                        <a:rPr lang="en-US" sz="1200" b="1" dirty="0">
                          <a:solidFill>
                            <a:schemeClr val="dk1"/>
                          </a:solidFill>
                        </a:rPr>
                      </a:br>
                      <a:r>
                        <a:rPr lang="en-US" sz="1200" b="1" dirty="0">
                          <a:solidFill>
                            <a:schemeClr val="dk1"/>
                          </a:solidFill>
                        </a:rPr>
                        <a:t>“project ID”</a:t>
                      </a:r>
                      <a:endParaRPr sz="1200" b="1" dirty="0">
                        <a:solidFill>
                          <a:schemeClr val="dk1"/>
                        </a:solidFill>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548618">
                <a:tc>
                  <a:txBody>
                    <a:bodyPr/>
                    <a:lstStyle/>
                    <a:p>
                      <a:pPr marL="0" lvl="0" indent="0" algn="l" rtl="0">
                        <a:spcBef>
                          <a:spcPts val="0"/>
                        </a:spcBef>
                        <a:spcAft>
                          <a:spcPts val="0"/>
                        </a:spcAft>
                        <a:buNone/>
                      </a:pPr>
                      <a:r>
                        <a:rPr lang="en-US" sz="1200" b="1">
                          <a:solidFill>
                            <a:schemeClr val="dk1"/>
                          </a:solidFill>
                        </a:rPr>
                        <a:t>WHAT DATA?</a:t>
                      </a:r>
                      <a:endParaRPr sz="1200" b="1"/>
                    </a:p>
                  </a:txBody>
                  <a:tcPr marL="68569" marR="68569" marT="68569" marB="68569"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500" dirty="0">
                          <a:solidFill>
                            <a:srgbClr val="6AA84F"/>
                          </a:solidFill>
                        </a:rPr>
                        <a:t>minimal</a:t>
                      </a:r>
                      <a:br>
                        <a:rPr lang="en-US" sz="1200" dirty="0"/>
                      </a:br>
                      <a:r>
                        <a:rPr lang="en-US" sz="1200" dirty="0"/>
                        <a:t>one receiver, one 4+ hour observation</a:t>
                      </a:r>
                      <a:endParaRPr sz="1200" dirty="0"/>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500" dirty="0">
                          <a:solidFill>
                            <a:srgbClr val="6AA84F"/>
                          </a:solidFill>
                        </a:rPr>
                        <a:t>more; </a:t>
                      </a:r>
                      <a:r>
                        <a:rPr lang="en-US" sz="1200" dirty="0"/>
                        <a:t>many receivers, redundant sessions, network adjusted by project manager</a:t>
                      </a:r>
                      <a:endParaRPr sz="1200" dirty="0"/>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868658">
                <a:tc>
                  <a:txBody>
                    <a:bodyPr/>
                    <a:lstStyle/>
                    <a:p>
                      <a:pPr marL="0" lvl="0" indent="0" algn="l" rtl="0">
                        <a:spcBef>
                          <a:spcPts val="480"/>
                        </a:spcBef>
                        <a:spcAft>
                          <a:spcPts val="0"/>
                        </a:spcAft>
                        <a:buNone/>
                      </a:pPr>
                      <a:r>
                        <a:rPr lang="en-US" sz="1200" b="1" dirty="0">
                          <a:solidFill>
                            <a:schemeClr val="dk1"/>
                          </a:solidFill>
                        </a:rPr>
                        <a:t>USE, in transformation tool</a:t>
                      </a:r>
                      <a:endParaRPr sz="1200" b="1" dirty="0">
                        <a:solidFill>
                          <a:schemeClr val="dk1"/>
                        </a:solidFill>
                      </a:endParaRPr>
                    </a:p>
                    <a:p>
                      <a:pPr marL="0" lvl="0" indent="0" algn="l" rtl="0">
                        <a:spcBef>
                          <a:spcPts val="480"/>
                        </a:spcBef>
                        <a:spcAft>
                          <a:spcPts val="0"/>
                        </a:spcAft>
                        <a:buNone/>
                      </a:pPr>
                      <a:endParaRPr sz="1200" b="1" dirty="0">
                        <a:solidFill>
                          <a:schemeClr val="dk1"/>
                        </a:solidFill>
                      </a:endParaRPr>
                    </a:p>
                  </a:txBody>
                  <a:tcPr marL="68569" marR="68569" marT="68569" marB="68569"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480"/>
                        </a:spcBef>
                        <a:spcAft>
                          <a:spcPts val="0"/>
                        </a:spcAft>
                        <a:buNone/>
                      </a:pPr>
                      <a:r>
                        <a:rPr lang="en-US" sz="1200" dirty="0">
                          <a:solidFill>
                            <a:schemeClr val="dk1"/>
                          </a:solidFill>
                        </a:rPr>
                        <a:t>Will be used in modeling, </a:t>
                      </a:r>
                      <a:br>
                        <a:rPr lang="en-US" sz="1200" dirty="0">
                          <a:solidFill>
                            <a:schemeClr val="dk1"/>
                          </a:solidFill>
                        </a:rPr>
                      </a:br>
                      <a:r>
                        <a:rPr lang="en-US" sz="1200" dirty="0">
                          <a:solidFill>
                            <a:srgbClr val="CC0000"/>
                          </a:solidFill>
                        </a:rPr>
                        <a:t>existing BMs only (with published ortho heights)</a:t>
                      </a:r>
                      <a:endParaRPr sz="1200" dirty="0"/>
                    </a:p>
                  </a:txBody>
                  <a:tcPr marL="68569" marR="68569" marT="68569" marB="68569">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dirty="0"/>
                        <a:t>Will be used in modeling,</a:t>
                      </a:r>
                      <a:br>
                        <a:rPr lang="en-US" sz="1200" dirty="0"/>
                      </a:br>
                      <a:r>
                        <a:rPr lang="en-US" sz="1200" dirty="0">
                          <a:solidFill>
                            <a:srgbClr val="6AA84F"/>
                          </a:solidFill>
                        </a:rPr>
                        <a:t>all marks, as projects publish new NGS datasheets with ortho heights</a:t>
                      </a:r>
                      <a:endParaRPr lang="en-US" sz="1200" dirty="0"/>
                    </a:p>
                    <a:p>
                      <a:pPr marL="0" lvl="0" indent="0" algn="l" rtl="0">
                        <a:spcBef>
                          <a:spcPts val="0"/>
                        </a:spcBef>
                        <a:spcAft>
                          <a:spcPts val="0"/>
                        </a:spcAft>
                        <a:buNone/>
                      </a:pPr>
                      <a:endParaRPr sz="1200" dirty="0"/>
                    </a:p>
                  </a:txBody>
                  <a:tcPr marL="68569" marR="68569" marT="68569" marB="68569">
                    <a:lnL w="28575" cap="flat" cmpd="sng" algn="ctr">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1051538">
                <a:tc>
                  <a:txBody>
                    <a:bodyPr/>
                    <a:lstStyle/>
                    <a:p>
                      <a:pPr marL="0" lvl="0" indent="0" algn="l" rtl="0">
                        <a:spcBef>
                          <a:spcPts val="0"/>
                        </a:spcBef>
                        <a:spcAft>
                          <a:spcPts val="0"/>
                        </a:spcAft>
                        <a:buNone/>
                      </a:pPr>
                      <a:r>
                        <a:rPr lang="en-US" sz="1200" b="1">
                          <a:solidFill>
                            <a:schemeClr val="dk1"/>
                          </a:solidFill>
                        </a:rPr>
                        <a:t>USE, in</a:t>
                      </a:r>
                      <a:br>
                        <a:rPr lang="en-US" sz="1200" b="1">
                          <a:solidFill>
                            <a:schemeClr val="dk1"/>
                          </a:solidFill>
                        </a:rPr>
                      </a:br>
                      <a:r>
                        <a:rPr lang="en-US" sz="1200" b="1" i="1">
                          <a:solidFill>
                            <a:srgbClr val="CC0000"/>
                          </a:solidFill>
                        </a:rPr>
                        <a:t>current </a:t>
                      </a:r>
                      <a:r>
                        <a:rPr lang="en-US" sz="1200" b="1">
                          <a:solidFill>
                            <a:schemeClr val="dk1"/>
                          </a:solidFill>
                        </a:rPr>
                        <a:t>generation datasheets</a:t>
                      </a:r>
                      <a:endParaRPr sz="1200" b="1">
                        <a:solidFill>
                          <a:schemeClr val="dk1"/>
                        </a:solidFill>
                      </a:endParaRPr>
                    </a:p>
                  </a:txBody>
                  <a:tcPr marL="68569" marR="68569" marT="68569" marB="68569" anchor="ctr">
                    <a:lnL w="28575" cap="flat" cmpd="sng">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dirty="0"/>
                        <a:t>for all marks,</a:t>
                      </a:r>
                      <a:br>
                        <a:rPr lang="en-US" sz="1200" dirty="0"/>
                      </a:br>
                      <a:r>
                        <a:rPr lang="en-US" sz="1200" dirty="0"/>
                        <a:t>   results appear as ‘shared solutions’</a:t>
                      </a:r>
                      <a:endParaRPr sz="1200" dirty="0"/>
                    </a:p>
                    <a:p>
                      <a:pPr marL="0" lvl="0" indent="0" algn="l" rtl="0">
                        <a:spcBef>
                          <a:spcPts val="0"/>
                        </a:spcBef>
                        <a:spcAft>
                          <a:spcPts val="0"/>
                        </a:spcAft>
                        <a:buClr>
                          <a:schemeClr val="dk1"/>
                        </a:buClr>
                        <a:buSzPts val="1100"/>
                        <a:buFont typeface="Arial"/>
                        <a:buNone/>
                      </a:pPr>
                      <a:r>
                        <a:rPr lang="en-US" sz="1200" dirty="0">
                          <a:solidFill>
                            <a:schemeClr val="dk1"/>
                          </a:solidFill>
                        </a:rPr>
                        <a:t>  </a:t>
                      </a:r>
                      <a:r>
                        <a:rPr lang="en-US" sz="1200" dirty="0">
                          <a:solidFill>
                            <a:srgbClr val="CC0000"/>
                          </a:solidFill>
                        </a:rPr>
                        <a:t> = not published geodetic control</a:t>
                      </a:r>
                      <a:endParaRPr sz="1200" dirty="0"/>
                    </a:p>
                    <a:p>
                      <a:pPr marL="0" lvl="0" indent="0" algn="l" rtl="0">
                        <a:spcBef>
                          <a:spcPts val="0"/>
                        </a:spcBef>
                        <a:spcAft>
                          <a:spcPts val="0"/>
                        </a:spcAft>
                        <a:buClr>
                          <a:schemeClr val="dk1"/>
                        </a:buClr>
                        <a:buSzPts val="1100"/>
                        <a:buFont typeface="Arial"/>
                        <a:buNone/>
                      </a:pPr>
                      <a:r>
                        <a:rPr lang="en-US" sz="1200" i="1" dirty="0">
                          <a:solidFill>
                            <a:srgbClr val="666666"/>
                          </a:solidFill>
                        </a:rPr>
                        <a:t>for existing BM datasheets only,</a:t>
                      </a:r>
                      <a:br>
                        <a:rPr lang="en-US" sz="1200" i="1" dirty="0">
                          <a:solidFill>
                            <a:srgbClr val="666666"/>
                          </a:solidFill>
                        </a:rPr>
                      </a:br>
                      <a:r>
                        <a:rPr lang="en-US" sz="1200" i="1" dirty="0">
                          <a:solidFill>
                            <a:srgbClr val="666666"/>
                          </a:solidFill>
                        </a:rPr>
                        <a:t>updates “SCALED”&gt;“HD_HELD2” coordinates</a:t>
                      </a:r>
                      <a:endParaRPr sz="1200" i="1" dirty="0">
                        <a:solidFill>
                          <a:srgbClr val="666666"/>
                        </a:solidFill>
                      </a:endParaRPr>
                    </a:p>
                  </a:txBody>
                  <a:tcPr marL="68569" marR="68569" marT="68569" marB="68569">
                    <a:lnL w="28575" cap="flat" cmpd="sng" algn="ctr">
                      <a:solidFill>
                        <a:srgbClr val="9E9E9E"/>
                      </a:solidFill>
                      <a:prstDash val="solid"/>
                      <a:round/>
                      <a:headEnd type="none" w="sm" len="sm"/>
                      <a:tailEnd type="none" w="sm" len="sm"/>
                    </a:lnL>
                    <a:lnR w="28575" cap="flat" cmpd="sng" algn="ctr">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200" dirty="0"/>
                        <a:t>for all marks,</a:t>
                      </a:r>
                      <a:br>
                        <a:rPr lang="en-US" sz="1200" dirty="0"/>
                      </a:br>
                      <a:r>
                        <a:rPr lang="en-US" sz="1200" dirty="0"/>
                        <a:t>   results appear as NGS datasheets</a:t>
                      </a:r>
                      <a:br>
                        <a:rPr lang="en-US" sz="1200" dirty="0"/>
                      </a:br>
                      <a:r>
                        <a:rPr lang="en-US" sz="1200" dirty="0">
                          <a:solidFill>
                            <a:srgbClr val="6AA84F"/>
                          </a:solidFill>
                        </a:rPr>
                        <a:t>   = published geodetic control</a:t>
                      </a:r>
                      <a:endParaRPr sz="1200" dirty="0">
                        <a:solidFill>
                          <a:srgbClr val="6AA84F"/>
                        </a:solidFill>
                      </a:endParaRPr>
                    </a:p>
                  </a:txBody>
                  <a:tcPr marL="68569" marR="68569" marT="68569" marB="68569">
                    <a:lnL w="28575" cap="flat" cmpd="sng" algn="ctr">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lgn="ctr">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798807">
                <a:tc>
                  <a:txBody>
                    <a:bodyPr/>
                    <a:lstStyle/>
                    <a:p>
                      <a:pPr marL="0" lvl="0" indent="0" algn="l" rtl="0">
                        <a:spcBef>
                          <a:spcPts val="0"/>
                        </a:spcBef>
                        <a:spcAft>
                          <a:spcPts val="0"/>
                        </a:spcAft>
                        <a:buClr>
                          <a:schemeClr val="dk1"/>
                        </a:buClr>
                        <a:buSzPts val="1100"/>
                        <a:buFont typeface="Arial"/>
                        <a:buNone/>
                      </a:pPr>
                      <a:r>
                        <a:rPr lang="en-US" sz="1200" b="1">
                          <a:solidFill>
                            <a:schemeClr val="dk1"/>
                          </a:solidFill>
                        </a:rPr>
                        <a:t>USE, in</a:t>
                      </a:r>
                      <a:br>
                        <a:rPr lang="en-US" sz="1200" b="1">
                          <a:solidFill>
                            <a:schemeClr val="dk1"/>
                          </a:solidFill>
                        </a:rPr>
                      </a:br>
                      <a:r>
                        <a:rPr lang="en-US" sz="1200" b="1" i="1">
                          <a:solidFill>
                            <a:srgbClr val="6AA84F"/>
                          </a:solidFill>
                        </a:rPr>
                        <a:t>next </a:t>
                      </a:r>
                      <a:r>
                        <a:rPr lang="en-US" sz="1200" b="1">
                          <a:solidFill>
                            <a:schemeClr val="dk1"/>
                          </a:solidFill>
                        </a:rPr>
                        <a:t>generation datasheets</a:t>
                      </a:r>
                      <a:endParaRPr sz="1200" b="1"/>
                    </a:p>
                  </a:txBody>
                  <a:tcPr marL="68569" marR="68569" marT="68569" marB="68569" anchor="ctr">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gridSpan="2">
                  <a:txBody>
                    <a:bodyPr/>
                    <a:lstStyle/>
                    <a:p>
                      <a:pPr marL="0" lvl="0" indent="0" algn="ctr" rtl="0">
                        <a:spcBef>
                          <a:spcPts val="0"/>
                        </a:spcBef>
                        <a:spcAft>
                          <a:spcPts val="0"/>
                        </a:spcAft>
                        <a:buNone/>
                      </a:pPr>
                      <a:endParaRPr sz="800" dirty="0"/>
                    </a:p>
                    <a:p>
                      <a:pPr marL="0" lvl="0" indent="0" algn="ctr" rtl="0">
                        <a:spcBef>
                          <a:spcPts val="480"/>
                        </a:spcBef>
                        <a:spcAft>
                          <a:spcPts val="0"/>
                        </a:spcAft>
                        <a:buNone/>
                      </a:pPr>
                      <a:r>
                        <a:rPr lang="en-US" sz="1500" dirty="0">
                          <a:solidFill>
                            <a:srgbClr val="6AA84F"/>
                          </a:solidFill>
                        </a:rPr>
                        <a:t>will be published with 2020.00 RECs in the modernized NSRS</a:t>
                      </a:r>
                      <a:endParaRPr sz="1500" dirty="0">
                        <a:solidFill>
                          <a:schemeClr val="dk1"/>
                        </a:solidFill>
                      </a:endParaRPr>
                    </a:p>
                    <a:p>
                      <a:pPr marL="0" lvl="0" indent="0" algn="ctr" rtl="0">
                        <a:spcBef>
                          <a:spcPts val="0"/>
                        </a:spcBef>
                        <a:spcAft>
                          <a:spcPts val="0"/>
                        </a:spcAft>
                        <a:buNone/>
                      </a:pPr>
                      <a:endParaRPr sz="1400" dirty="0"/>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332" name="Google Shape;332;g104e99cd280_0_330"/>
          <p:cNvSpPr txBox="1">
            <a:spLocks noGrp="1"/>
          </p:cNvSpPr>
          <p:nvPr>
            <p:ph type="title"/>
          </p:nvPr>
        </p:nvSpPr>
        <p:spPr>
          <a:xfrm>
            <a:off x="1485902" y="290945"/>
            <a:ext cx="6172200" cy="435113"/>
          </a:xfrm>
          <a:prstGeom prst="rect">
            <a:avLst/>
          </a:prstGeom>
          <a:noFill/>
          <a:ln>
            <a:noFill/>
          </a:ln>
        </p:spPr>
        <p:txBody>
          <a:bodyPr spcFirstLastPara="1" vert="horz" wrap="square" lIns="68569" tIns="34275" rIns="68569" bIns="34275" rtlCol="0" anchor="ctr" anchorCtr="0">
            <a:noAutofit/>
          </a:bodyPr>
          <a:lstStyle/>
          <a:p>
            <a:r>
              <a:rPr lang="en-US" sz="3600" b="1" dirty="0">
                <a:latin typeface="Arial" panose="020B0604020202020204" pitchFamily="34" charset="0"/>
                <a:cs typeface="Arial" panose="020B0604020202020204" pitchFamily="34" charset="0"/>
              </a:rPr>
              <a:t>Data Contribution Routes</a:t>
            </a:r>
            <a:endParaRPr sz="3600" b="1" dirty="0">
              <a:latin typeface="Arial" panose="020B0604020202020204" pitchFamily="34" charset="0"/>
              <a:cs typeface="Arial" panose="020B0604020202020204" pitchFamily="34" charset="0"/>
            </a:endParaRPr>
          </a:p>
        </p:txBody>
      </p:sp>
      <p:sp>
        <p:nvSpPr>
          <p:cNvPr id="333" name="Google Shape;333;g104e99cd280_0_330"/>
          <p:cNvSpPr txBox="1"/>
          <p:nvPr/>
        </p:nvSpPr>
        <p:spPr>
          <a:xfrm>
            <a:off x="825074" y="4852555"/>
            <a:ext cx="5454450" cy="377389"/>
          </a:xfrm>
          <a:prstGeom prst="rect">
            <a:avLst/>
          </a:prstGeom>
          <a:noFill/>
          <a:ln>
            <a:noFill/>
          </a:ln>
        </p:spPr>
        <p:txBody>
          <a:bodyPr spcFirstLastPara="1" wrap="square" lIns="68569" tIns="68569" rIns="68569" bIns="68569" anchor="t" anchorCtr="0">
            <a:spAutoFit/>
          </a:bodyPr>
          <a:lstStyle/>
          <a:p>
            <a:pPr>
              <a:lnSpc>
                <a:spcPct val="115000"/>
              </a:lnSpc>
              <a:buClr>
                <a:srgbClr val="000000"/>
              </a:buClr>
            </a:pPr>
            <a:r>
              <a:rPr lang="en-US" sz="1350" b="1" kern="0" dirty="0">
                <a:solidFill>
                  <a:srgbClr val="000000"/>
                </a:solidFill>
                <a:highlight>
                  <a:srgbClr val="FFFFFF"/>
                </a:highlight>
                <a:latin typeface="Arial"/>
                <a:cs typeface="Arial"/>
                <a:sym typeface="Arial"/>
              </a:rPr>
              <a:t> see also, </a:t>
            </a:r>
            <a:r>
              <a:rPr lang="en-US" sz="1350" b="1" kern="0" dirty="0">
                <a:solidFill>
                  <a:srgbClr val="990000"/>
                </a:solidFill>
                <a:highlight>
                  <a:srgbClr val="FFFFFF"/>
                </a:highlight>
                <a:uFill>
                  <a:noFill/>
                </a:uFill>
                <a:latin typeface="Arial"/>
                <a:cs typeface="Arial"/>
                <a:sym typeface="Arial"/>
                <a:hlinkClick r:id="rId3">
                  <a:extLst>
                    <a:ext uri="{A12FA001-AC4F-418D-AE19-62706E023703}">
                      <ahyp:hlinkClr xmlns:ahyp="http://schemas.microsoft.com/office/drawing/2018/hyperlinkcolor" val="tx"/>
                    </a:ext>
                  </a:extLst>
                </a:hlinkClick>
              </a:rPr>
              <a:t>mark recovery</a:t>
            </a:r>
            <a:r>
              <a:rPr lang="en-US" sz="1350" kern="0" dirty="0">
                <a:solidFill>
                  <a:srgbClr val="000000"/>
                </a:solidFill>
                <a:latin typeface="Calibri"/>
                <a:ea typeface="Calibri"/>
                <a:cs typeface="Calibri"/>
                <a:sym typeface="Calibri"/>
              </a:rPr>
              <a:t> to update mark descriptions and add photos</a:t>
            </a:r>
            <a:endParaRPr sz="1350" kern="0" dirty="0">
              <a:solidFill>
                <a:srgbClr val="000000"/>
              </a:solidFill>
              <a:latin typeface="Calibri"/>
              <a:ea typeface="Calibri"/>
              <a:cs typeface="Calibri"/>
              <a:sym typeface="Calibri"/>
            </a:endParaRPr>
          </a:p>
        </p:txBody>
      </p:sp>
      <p:pic>
        <p:nvPicPr>
          <p:cNvPr id="3" name="Picture 2" descr="Images of survey GPS set ups from NGS website">
            <a:extLst>
              <a:ext uri="{FF2B5EF4-FFF2-40B4-BE49-F238E27FC236}">
                <a16:creationId xmlns:a16="http://schemas.microsoft.com/office/drawing/2014/main" id="{CC7FF4E1-7285-40A8-AAEF-88F49C4F8783}"/>
              </a:ext>
            </a:extLst>
          </p:cNvPr>
          <p:cNvPicPr>
            <a:picLocks noChangeAspect="1"/>
          </p:cNvPicPr>
          <p:nvPr/>
        </p:nvPicPr>
        <p:blipFill rotWithShape="1">
          <a:blip r:embed="rId4"/>
          <a:srcRect b="69897"/>
          <a:stretch/>
        </p:blipFill>
        <p:spPr>
          <a:xfrm>
            <a:off x="6279524" y="1330252"/>
            <a:ext cx="2386495" cy="282362"/>
          </a:xfrm>
          <a:prstGeom prst="rect">
            <a:avLst/>
          </a:prstGeom>
        </p:spPr>
      </p:pic>
      <p:pic>
        <p:nvPicPr>
          <p:cNvPr id="4" name="Picture 3" descr="Images of survey GPS set ups from NGS website">
            <a:extLst>
              <a:ext uri="{FF2B5EF4-FFF2-40B4-BE49-F238E27FC236}">
                <a16:creationId xmlns:a16="http://schemas.microsoft.com/office/drawing/2014/main" id="{3EBB1977-C8D2-44AA-AA76-47972BAE1C3F}"/>
              </a:ext>
            </a:extLst>
          </p:cNvPr>
          <p:cNvPicPr>
            <a:picLocks noChangeAspect="1"/>
          </p:cNvPicPr>
          <p:nvPr/>
        </p:nvPicPr>
        <p:blipFill rotWithShape="1">
          <a:blip r:embed="rId5"/>
          <a:srcRect t="8415" b="17144"/>
          <a:stretch/>
        </p:blipFill>
        <p:spPr>
          <a:xfrm>
            <a:off x="2874600" y="1310365"/>
            <a:ext cx="2085975" cy="265890"/>
          </a:xfrm>
          <a:prstGeom prst="rect">
            <a:avLst/>
          </a:prstGeom>
        </p:spPr>
      </p:pic>
      <p:pic>
        <p:nvPicPr>
          <p:cNvPr id="5" name="Picture 4" descr="Images of survey GPS set ups from NGS website">
            <a:extLst>
              <a:ext uri="{FF2B5EF4-FFF2-40B4-BE49-F238E27FC236}">
                <a16:creationId xmlns:a16="http://schemas.microsoft.com/office/drawing/2014/main" id="{01F0A008-27DD-4C2D-8437-B9A5DF1DFD77}"/>
              </a:ext>
            </a:extLst>
          </p:cNvPr>
          <p:cNvPicPr>
            <a:picLocks noChangeAspect="1"/>
          </p:cNvPicPr>
          <p:nvPr/>
        </p:nvPicPr>
        <p:blipFill>
          <a:blip r:embed="rId6"/>
          <a:stretch>
            <a:fillRect/>
          </a:stretch>
        </p:blipFill>
        <p:spPr>
          <a:xfrm>
            <a:off x="5473011" y="776405"/>
            <a:ext cx="746499" cy="1003005"/>
          </a:xfrm>
          <a:prstGeom prst="rect">
            <a:avLst/>
          </a:prstGeom>
        </p:spPr>
      </p:pic>
      <p:pic>
        <p:nvPicPr>
          <p:cNvPr id="6" name="Picture 5" descr="Images of survey GPS set ups from NGS website">
            <a:extLst>
              <a:ext uri="{FF2B5EF4-FFF2-40B4-BE49-F238E27FC236}">
                <a16:creationId xmlns:a16="http://schemas.microsoft.com/office/drawing/2014/main" id="{1D82C0DA-FD6C-4748-B8C2-89508687999B}"/>
              </a:ext>
            </a:extLst>
          </p:cNvPr>
          <p:cNvPicPr>
            <a:picLocks noChangeAspect="1"/>
          </p:cNvPicPr>
          <p:nvPr/>
        </p:nvPicPr>
        <p:blipFill>
          <a:blip r:embed="rId7"/>
          <a:stretch>
            <a:fillRect/>
          </a:stretch>
        </p:blipFill>
        <p:spPr>
          <a:xfrm>
            <a:off x="2128101" y="750323"/>
            <a:ext cx="746499" cy="989852"/>
          </a:xfrm>
          <a:prstGeom prst="rect">
            <a:avLst/>
          </a:prstGeom>
        </p:spPr>
      </p:pic>
      <p:sp>
        <p:nvSpPr>
          <p:cNvPr id="2" name="Date Placeholder 1">
            <a:extLst>
              <a:ext uri="{FF2B5EF4-FFF2-40B4-BE49-F238E27FC236}">
                <a16:creationId xmlns:a16="http://schemas.microsoft.com/office/drawing/2014/main" id="{42B15E79-9527-428A-892B-7454DAEF2738}"/>
              </a:ext>
            </a:extLst>
          </p:cNvPr>
          <p:cNvSpPr>
            <a:spLocks noGrp="1"/>
          </p:cNvSpPr>
          <p:nvPr>
            <p:ph type="dt" sz="half" idx="10"/>
          </p:nvPr>
        </p:nvSpPr>
        <p:spPr/>
        <p:txBody>
          <a:bodyPr/>
          <a:lstStyle/>
          <a:p>
            <a:r>
              <a:rPr lang="en-US"/>
              <a:t>02/08/2023</a:t>
            </a:r>
          </a:p>
        </p:txBody>
      </p:sp>
      <p:sp>
        <p:nvSpPr>
          <p:cNvPr id="7" name="Footer Placeholder 6">
            <a:extLst>
              <a:ext uri="{FF2B5EF4-FFF2-40B4-BE49-F238E27FC236}">
                <a16:creationId xmlns:a16="http://schemas.microsoft.com/office/drawing/2014/main" id="{85BF5848-8842-4331-8DB1-1EEF72822F81}"/>
              </a:ext>
            </a:extLst>
          </p:cNvPr>
          <p:cNvSpPr>
            <a:spLocks noGrp="1"/>
          </p:cNvSpPr>
          <p:nvPr>
            <p:ph type="ftr" sz="quarter" idx="11"/>
          </p:nvPr>
        </p:nvSpPr>
        <p:spPr/>
        <p:txBody>
          <a:bodyPr/>
          <a:lstStyle/>
          <a:p>
            <a:r>
              <a:rPr lang="fr-FR"/>
              <a:t>IPLSA 2023 Convention</a:t>
            </a:r>
            <a:endParaRPr lang="en-US"/>
          </a:p>
        </p:txBody>
      </p:sp>
      <p:sp>
        <p:nvSpPr>
          <p:cNvPr id="8" name="Slide Number Placeholder 7">
            <a:extLst>
              <a:ext uri="{FF2B5EF4-FFF2-40B4-BE49-F238E27FC236}">
                <a16:creationId xmlns:a16="http://schemas.microsoft.com/office/drawing/2014/main" id="{C34031F4-B996-431F-BE94-B4EA60A44C94}"/>
              </a:ext>
            </a:extLst>
          </p:cNvPr>
          <p:cNvSpPr>
            <a:spLocks noGrp="1"/>
          </p:cNvSpPr>
          <p:nvPr>
            <p:ph type="sldNum" sz="quarter" idx="12"/>
          </p:nvPr>
        </p:nvSpPr>
        <p:spPr/>
        <p:txBody>
          <a:bodyPr/>
          <a:lstStyle/>
          <a:p>
            <a:fld id="{D3D538F9-49A3-B84F-B36B-A7030CDE5D5B}" type="slidenum">
              <a:rPr lang="en-US" smtClean="0"/>
              <a:t>75</a:t>
            </a:fld>
            <a:endParaRPr lang="en-US"/>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FAQ’s #1</a:t>
            </a:r>
          </a:p>
        </p:txBody>
      </p:sp>
      <p:sp>
        <p:nvSpPr>
          <p:cNvPr id="5" name="Content Placeholder 4"/>
          <p:cNvSpPr>
            <a:spLocks noGrp="1"/>
          </p:cNvSpPr>
          <p:nvPr>
            <p:ph idx="1"/>
          </p:nvPr>
        </p:nvSpPr>
        <p:spPr>
          <a:xfrm>
            <a:off x="457200" y="949777"/>
            <a:ext cx="8388062" cy="1060865"/>
          </a:xfrm>
        </p:spPr>
        <p:txBody>
          <a:bodyPr>
            <a:normAutofit fontScale="92500"/>
          </a:bodyPr>
          <a:lstStyle/>
          <a:p>
            <a:pPr marL="0" indent="0">
              <a:buNone/>
            </a:pPr>
            <a:r>
              <a:rPr lang="en-US" sz="1800" dirty="0">
                <a:latin typeface="Arial" panose="020B0604020202020204" pitchFamily="34" charset="0"/>
                <a:cs typeface="Arial" panose="020B0604020202020204" pitchFamily="34" charset="0"/>
              </a:rPr>
              <a:t>Q: What is the deadline to submit </a:t>
            </a:r>
            <a:r>
              <a:rPr lang="en-US" sz="1800" dirty="0" err="1">
                <a:latin typeface="Arial" panose="020B0604020202020204" pitchFamily="34" charset="0"/>
                <a:cs typeface="Arial" panose="020B0604020202020204" pitchFamily="34" charset="0"/>
              </a:rPr>
              <a:t>GPSonBM</a:t>
            </a:r>
            <a:r>
              <a:rPr lang="en-US" sz="1800" dirty="0">
                <a:latin typeface="Arial" panose="020B0604020202020204" pitchFamily="34" charset="0"/>
                <a:cs typeface="Arial" panose="020B0604020202020204" pitchFamily="34" charset="0"/>
              </a:rPr>
              <a:t> for the Transformation Tool?</a:t>
            </a:r>
          </a:p>
          <a:p>
            <a:pPr marL="0" indent="0">
              <a:buNone/>
            </a:pPr>
            <a:r>
              <a:rPr lang="en-US" sz="1800" dirty="0">
                <a:latin typeface="Arial" panose="020B0604020202020204" pitchFamily="34" charset="0"/>
                <a:cs typeface="Arial" panose="020B0604020202020204" pitchFamily="34" charset="0"/>
              </a:rPr>
              <a:t>A: </a:t>
            </a:r>
            <a:r>
              <a:rPr lang="en-US" sz="1800" b="1" dirty="0">
                <a:latin typeface="Arial" panose="020B0604020202020204" pitchFamily="34" charset="0"/>
                <a:cs typeface="Arial" panose="020B0604020202020204" pitchFamily="34" charset="0"/>
              </a:rPr>
              <a:t>September 30, 2023</a:t>
            </a:r>
            <a:r>
              <a:rPr lang="en-US" sz="1800" dirty="0">
                <a:latin typeface="Arial" panose="020B0604020202020204" pitchFamily="34" charset="0"/>
                <a:cs typeface="Arial" panose="020B0604020202020204" pitchFamily="34" charset="0"/>
              </a:rPr>
              <a:t>– so that observations can be used to create 2020.0 Reference Epoch Coordinates (See Blueprint 3 -Working in the Modernized NSRS)</a:t>
            </a:r>
            <a:endParaRPr lang="en-US" sz="2100" dirty="0">
              <a:latin typeface="Arial" panose="020B0604020202020204" pitchFamily="34" charset="0"/>
              <a:cs typeface="Arial" panose="020B0604020202020204" pitchFamily="34" charset="0"/>
            </a:endParaRPr>
          </a:p>
          <a:p>
            <a:pPr marL="0" indent="0">
              <a:buNone/>
            </a:pPr>
            <a:endParaRPr lang="en-US" sz="2100" dirty="0"/>
          </a:p>
          <a:p>
            <a:pPr marL="0" indent="0">
              <a:buNone/>
            </a:pPr>
            <a:endParaRPr lang="en-US" sz="2100" dirty="0"/>
          </a:p>
          <a:p>
            <a:pPr marL="0" indent="0">
              <a:buNone/>
            </a:pPr>
            <a:endParaRPr lang="en-US" sz="2100" dirty="0"/>
          </a:p>
          <a:p>
            <a:pPr marL="0" indent="0">
              <a:buNone/>
            </a:pPr>
            <a:endParaRPr lang="en-US" sz="2100" dirty="0"/>
          </a:p>
        </p:txBody>
      </p:sp>
      <p:sp>
        <p:nvSpPr>
          <p:cNvPr id="6" name="Content Placeholder 4"/>
          <p:cNvSpPr txBox="1">
            <a:spLocks/>
          </p:cNvSpPr>
          <p:nvPr/>
        </p:nvSpPr>
        <p:spPr>
          <a:xfrm>
            <a:off x="457200" y="1935307"/>
            <a:ext cx="6251627" cy="2395104"/>
          </a:xfrm>
          <a:prstGeom prst="rect">
            <a:avLst/>
          </a:prstGeom>
        </p:spPr>
        <p:txBody>
          <a:bodyPr vert="horz" lIns="68580" tIns="34290" rIns="68580" bIns="34290" rtlCol="0">
            <a:noAutofit/>
          </a:bodyPr>
          <a:lst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r>
              <a:rPr lang="en-US" sz="1800" dirty="0">
                <a:latin typeface="Arial" panose="020B0604020202020204" pitchFamily="34" charset="0"/>
                <a:cs typeface="Arial" panose="020B0604020202020204" pitchFamily="34" charset="0"/>
              </a:rPr>
              <a:t>Q: Can we submit previous observations?</a:t>
            </a:r>
          </a:p>
          <a:p>
            <a:pPr marL="0" indent="0">
              <a:buNone/>
            </a:pPr>
            <a:r>
              <a:rPr lang="en-US" sz="1800" dirty="0">
                <a:latin typeface="Arial" panose="020B0604020202020204" pitchFamily="34" charset="0"/>
                <a:cs typeface="Arial" panose="020B0604020202020204" pitchFamily="34" charset="0"/>
              </a:rPr>
              <a:t>A:  Yes! Observations made within the past 3 years may be submitted </a:t>
            </a:r>
            <a:r>
              <a:rPr lang="en-US" sz="1800" u="sng" dirty="0">
                <a:latin typeface="Arial" panose="020B0604020202020204" pitchFamily="34" charset="0"/>
                <a:cs typeface="Arial" panose="020B0604020202020204" pitchFamily="34" charset="0"/>
              </a:rPr>
              <a:t>if you have the required metadata and pictures</a:t>
            </a:r>
            <a:r>
              <a:rPr lang="en-US" sz="1800" dirty="0">
                <a:latin typeface="Arial" panose="020B0604020202020204" pitchFamily="34" charset="0"/>
                <a:cs typeface="Arial" panose="020B0604020202020204" pitchFamily="34" charset="0"/>
              </a:rPr>
              <a:t>.</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dirty="0">
                <a:latin typeface="Arial" panose="020B0604020202020204" pitchFamily="34" charset="0"/>
                <a:cs typeface="Arial" panose="020B0604020202020204" pitchFamily="34" charset="0"/>
              </a:rPr>
              <a:t>Q: What do we do if we can’t find the priority mark or if it not observable with GPS?</a:t>
            </a:r>
          </a:p>
          <a:p>
            <a:pPr marL="0" indent="0">
              <a:buNone/>
            </a:pPr>
            <a:r>
              <a:rPr lang="en-US" sz="1800" dirty="0">
                <a:latin typeface="Arial" panose="020B0604020202020204" pitchFamily="34" charset="0"/>
                <a:cs typeface="Arial" panose="020B0604020202020204" pitchFamily="34" charset="0"/>
              </a:rPr>
              <a:t>A: 1) Submit a Mark Recovery with the new Mark Recovery Form. </a:t>
            </a:r>
          </a:p>
          <a:p>
            <a:pPr marL="0" indent="0">
              <a:buNone/>
            </a:pPr>
            <a:r>
              <a:rPr lang="en-US" sz="1800" dirty="0">
                <a:latin typeface="Arial" panose="020B0604020202020204" pitchFamily="34" charset="0"/>
                <a:cs typeface="Arial" panose="020B0604020202020204" pitchFamily="34" charset="0"/>
              </a:rPr>
              <a:t>2) Find and observe an secondary mark listed in the hexagon layer on the web map.</a:t>
            </a:r>
          </a:p>
          <a:p>
            <a:pPr marL="0" indent="0">
              <a:buNone/>
            </a:pPr>
            <a:endParaRPr lang="en-US" sz="1800" dirty="0"/>
          </a:p>
          <a:p>
            <a:pPr marL="0" indent="0">
              <a:buNone/>
            </a:pPr>
            <a:endParaRPr lang="en-US" sz="1800" dirty="0"/>
          </a:p>
          <a:p>
            <a:pPr marL="0" indent="0">
              <a:buNone/>
            </a:pPr>
            <a:endParaRPr lang="en-US" sz="1800" dirty="0"/>
          </a:p>
        </p:txBody>
      </p:sp>
      <p:grpSp>
        <p:nvGrpSpPr>
          <p:cNvPr id="9" name="Group 8" descr="Image of mark recovery and web tool">
            <a:extLst>
              <a:ext uri="{FF2B5EF4-FFF2-40B4-BE49-F238E27FC236}">
                <a16:creationId xmlns:a16="http://schemas.microsoft.com/office/drawing/2014/main" id="{F288AEF2-42F9-48A1-A48B-34E9ED8F5821}"/>
              </a:ext>
            </a:extLst>
          </p:cNvPr>
          <p:cNvGrpSpPr/>
          <p:nvPr/>
        </p:nvGrpSpPr>
        <p:grpSpPr>
          <a:xfrm>
            <a:off x="5867161" y="2292043"/>
            <a:ext cx="3266519" cy="2851457"/>
            <a:chOff x="7822882" y="3056057"/>
            <a:chExt cx="4355358" cy="3801943"/>
          </a:xfrm>
        </p:grpSpPr>
        <p:grpSp>
          <p:nvGrpSpPr>
            <p:cNvPr id="3" name="Group 2"/>
            <p:cNvGrpSpPr/>
            <p:nvPr/>
          </p:nvGrpSpPr>
          <p:grpSpPr>
            <a:xfrm>
              <a:off x="8945102" y="3056057"/>
              <a:ext cx="3233138" cy="3801943"/>
              <a:chOff x="8945102" y="3056057"/>
              <a:chExt cx="3233138" cy="3801943"/>
            </a:xfrm>
          </p:grpSpPr>
          <p:pic>
            <p:nvPicPr>
              <p:cNvPr id="7" name="Picture 6" descr="Screenshot of NGS mark recovery too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102" y="3056057"/>
                <a:ext cx="3170057" cy="2251954"/>
              </a:xfrm>
              <a:prstGeom prst="rect">
                <a:avLst/>
              </a:prstGeom>
            </p:spPr>
          </p:pic>
          <p:pic>
            <p:nvPicPr>
              <p:cNvPr id="8" name="Picture 7" descr="Screenshot of GPSonBM webmap"/>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5102" y="4715443"/>
                <a:ext cx="3233138" cy="2142557"/>
              </a:xfrm>
              <a:prstGeom prst="rect">
                <a:avLst/>
              </a:prstGeom>
            </p:spPr>
          </p:pic>
        </p:grpSp>
        <p:pic>
          <p:nvPicPr>
            <p:cNvPr id="4" name="Picture 3" descr="Secondary marks checkbox">
              <a:extLst>
                <a:ext uri="{FF2B5EF4-FFF2-40B4-BE49-F238E27FC236}">
                  <a16:creationId xmlns:a16="http://schemas.microsoft.com/office/drawing/2014/main" id="{54792ABA-173A-41C1-9B0A-6F1BBC679476}"/>
                </a:ext>
              </a:extLst>
            </p:cNvPr>
            <p:cNvPicPr>
              <a:picLocks noChangeAspect="1"/>
            </p:cNvPicPr>
            <p:nvPr/>
          </p:nvPicPr>
          <p:blipFill>
            <a:blip r:embed="rId5"/>
            <a:stretch>
              <a:fillRect/>
            </a:stretch>
          </p:blipFill>
          <p:spPr>
            <a:xfrm>
              <a:off x="7822882" y="6448425"/>
              <a:ext cx="3038475" cy="409575"/>
            </a:xfrm>
            <a:prstGeom prst="rect">
              <a:avLst/>
            </a:prstGeom>
          </p:spPr>
        </p:pic>
      </p:grpSp>
      <p:sp>
        <p:nvSpPr>
          <p:cNvPr id="10" name="Date Placeholder 9">
            <a:extLst>
              <a:ext uri="{FF2B5EF4-FFF2-40B4-BE49-F238E27FC236}">
                <a16:creationId xmlns:a16="http://schemas.microsoft.com/office/drawing/2014/main" id="{00D36B7C-015A-4D33-B504-705D7BAE0887}"/>
              </a:ext>
            </a:extLst>
          </p:cNvPr>
          <p:cNvSpPr>
            <a:spLocks noGrp="1"/>
          </p:cNvSpPr>
          <p:nvPr>
            <p:ph type="dt" sz="half" idx="10"/>
          </p:nvPr>
        </p:nvSpPr>
        <p:spPr/>
        <p:txBody>
          <a:bodyPr/>
          <a:lstStyle/>
          <a:p>
            <a:r>
              <a:rPr lang="en-US"/>
              <a:t>02/08/2023</a:t>
            </a:r>
          </a:p>
        </p:txBody>
      </p:sp>
      <p:sp>
        <p:nvSpPr>
          <p:cNvPr id="11" name="Footer Placeholder 10">
            <a:extLst>
              <a:ext uri="{FF2B5EF4-FFF2-40B4-BE49-F238E27FC236}">
                <a16:creationId xmlns:a16="http://schemas.microsoft.com/office/drawing/2014/main" id="{CEEB9BAF-F11F-4140-8EC7-8A395FDD89FD}"/>
              </a:ext>
            </a:extLst>
          </p:cNvPr>
          <p:cNvSpPr>
            <a:spLocks noGrp="1"/>
          </p:cNvSpPr>
          <p:nvPr>
            <p:ph type="ftr" sz="quarter" idx="11"/>
          </p:nvPr>
        </p:nvSpPr>
        <p:spPr/>
        <p:txBody>
          <a:bodyPr/>
          <a:lstStyle/>
          <a:p>
            <a:r>
              <a:rPr lang="fr-FR"/>
              <a:t>IPLSA 2023 Convention</a:t>
            </a:r>
            <a:endParaRPr lang="en-US"/>
          </a:p>
        </p:txBody>
      </p:sp>
      <p:sp>
        <p:nvSpPr>
          <p:cNvPr id="12" name="Slide Number Placeholder 11">
            <a:extLst>
              <a:ext uri="{FF2B5EF4-FFF2-40B4-BE49-F238E27FC236}">
                <a16:creationId xmlns:a16="http://schemas.microsoft.com/office/drawing/2014/main" id="{14463A3D-3439-441C-AC00-EBC57ED74AE5}"/>
              </a:ext>
            </a:extLst>
          </p:cNvPr>
          <p:cNvSpPr>
            <a:spLocks noGrp="1"/>
          </p:cNvSpPr>
          <p:nvPr>
            <p:ph type="sldNum" sz="quarter" idx="12"/>
          </p:nvPr>
        </p:nvSpPr>
        <p:spPr/>
        <p:txBody>
          <a:bodyPr/>
          <a:lstStyle/>
          <a:p>
            <a:fld id="{D3D538F9-49A3-B84F-B36B-A7030CDE5D5B}" type="slidenum">
              <a:rPr lang="en-US" smtClean="0"/>
              <a:t>76</a:t>
            </a:fld>
            <a:endParaRPr lang="en-US"/>
          </a:p>
        </p:txBody>
      </p:sp>
    </p:spTree>
    <p:extLst>
      <p:ext uri="{BB962C8B-B14F-4D97-AF65-F5344CB8AC3E}">
        <p14:creationId xmlns:p14="http://schemas.microsoft.com/office/powerpoint/2010/main" val="2433288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FAQ’s #2</a:t>
            </a:r>
          </a:p>
        </p:txBody>
      </p:sp>
      <p:sp>
        <p:nvSpPr>
          <p:cNvPr id="5" name="Content Placeholder 4"/>
          <p:cNvSpPr>
            <a:spLocks noGrp="1"/>
          </p:cNvSpPr>
          <p:nvPr>
            <p:ph idx="1"/>
          </p:nvPr>
        </p:nvSpPr>
        <p:spPr>
          <a:xfrm>
            <a:off x="457200" y="833480"/>
            <a:ext cx="8229600" cy="4212916"/>
          </a:xfrm>
        </p:spPr>
        <p:txBody>
          <a:bodyPr>
            <a:noAutofit/>
          </a:bodyPr>
          <a:lstStyle/>
          <a:p>
            <a:pPr marL="0" indent="0">
              <a:buNone/>
            </a:pPr>
            <a:r>
              <a:rPr lang="en-US" sz="2000" dirty="0">
                <a:latin typeface="Arial" panose="020B0604020202020204" pitchFamily="34" charset="0"/>
                <a:cs typeface="Arial" panose="020B0604020202020204" pitchFamily="34" charset="0"/>
              </a:rPr>
              <a:t>Q: Can we submit offset observations for marks that are not GPS-able?</a:t>
            </a:r>
          </a:p>
          <a:p>
            <a:pPr marL="0" indent="0">
              <a:buNone/>
            </a:pPr>
            <a:r>
              <a:rPr lang="en-US" sz="2000" dirty="0">
                <a:latin typeface="Arial" panose="020B0604020202020204" pitchFamily="34" charset="0"/>
                <a:cs typeface="Arial" panose="020B0604020202020204" pitchFamily="34" charset="0"/>
              </a:rPr>
              <a:t>A: Not for now, unless you follow the NGS </a:t>
            </a:r>
            <a:r>
              <a:rPr lang="en-US" sz="2000" dirty="0">
                <a:latin typeface="Arial" panose="020B0604020202020204" pitchFamily="34" charset="0"/>
                <a:cs typeface="Arial" panose="020B0604020202020204" pitchFamily="34" charset="0"/>
                <a:hlinkClick r:id="rId3"/>
              </a:rPr>
              <a:t>Mark Reset Procedures</a:t>
            </a:r>
            <a:r>
              <a:rPr lang="en-US" sz="2000" dirty="0">
                <a:latin typeface="Arial" panose="020B0604020202020204" pitchFamily="34" charset="0"/>
                <a:cs typeface="Arial" panose="020B0604020202020204" pitchFamily="34" charset="0"/>
              </a:rPr>
              <a:t>. In the future, OPUS 6.0 will enable you to process and adjust GPS, leveling, and total station observations together, and submit them to NGS.</a:t>
            </a:r>
          </a:p>
          <a:p>
            <a:pPr marL="0" indent="0">
              <a:buNone/>
            </a:pPr>
            <a:endParaRPr lang="en-US" sz="8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Q: Can we submit less than 4 hours of data?</a:t>
            </a:r>
          </a:p>
          <a:p>
            <a:pPr marL="0" indent="0">
              <a:buNone/>
            </a:pPr>
            <a:r>
              <a:rPr lang="en-US" sz="2000" dirty="0">
                <a:latin typeface="Arial" panose="020B0604020202020204" pitchFamily="34" charset="0"/>
                <a:cs typeface="Arial" panose="020B0604020202020204" pitchFamily="34" charset="0"/>
              </a:rPr>
              <a:t>A: Yes, but only by using OPUS Projects to Bluebook the data.</a:t>
            </a:r>
          </a:p>
          <a:p>
            <a:pPr marL="0" indent="0">
              <a:buNone/>
            </a:pPr>
            <a:endParaRPr lang="en-US" sz="1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Q: Can we submit RTK observations?</a:t>
            </a:r>
          </a:p>
          <a:p>
            <a:pPr marL="0" indent="0">
              <a:buNone/>
            </a:pPr>
            <a:r>
              <a:rPr lang="en-US" sz="2000" dirty="0">
                <a:latin typeface="Arial" panose="020B0604020202020204" pitchFamily="34" charset="0"/>
                <a:cs typeface="Arial" panose="020B0604020202020204" pitchFamily="34" charset="0"/>
              </a:rPr>
              <a:t>A: YES! The recently released BETA version of OPUS Projects 5.1 enables processing of Hybrid Survey Networks that include both static and real-time observations uploaded in the new GVX vector exchange file format.</a:t>
            </a:r>
          </a:p>
          <a:p>
            <a:pPr marL="0" indent="0">
              <a:buNone/>
            </a:pPr>
            <a:endParaRPr lang="en-US" sz="2100" dirty="0"/>
          </a:p>
        </p:txBody>
      </p:sp>
      <p:sp>
        <p:nvSpPr>
          <p:cNvPr id="3" name="Date Placeholder 2">
            <a:extLst>
              <a:ext uri="{FF2B5EF4-FFF2-40B4-BE49-F238E27FC236}">
                <a16:creationId xmlns:a16="http://schemas.microsoft.com/office/drawing/2014/main" id="{B15F650D-A0F8-4D18-BE54-B798B2FCD6D4}"/>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B67F70E3-FE18-40B3-A336-C96C2503719B}"/>
              </a:ext>
            </a:extLst>
          </p:cNvPr>
          <p:cNvSpPr>
            <a:spLocks noGrp="1"/>
          </p:cNvSpPr>
          <p:nvPr>
            <p:ph type="ftr" sz="quarter" idx="11"/>
          </p:nvPr>
        </p:nvSpPr>
        <p:spPr/>
        <p:txBody>
          <a:bodyPr/>
          <a:lstStyle/>
          <a:p>
            <a:r>
              <a:rPr lang="fr-FR" dirty="0"/>
              <a:t>IPLSA 2023 Convention</a:t>
            </a:r>
            <a:endParaRPr lang="en-US" dirty="0"/>
          </a:p>
        </p:txBody>
      </p:sp>
      <p:sp>
        <p:nvSpPr>
          <p:cNvPr id="6" name="Slide Number Placeholder 5">
            <a:extLst>
              <a:ext uri="{FF2B5EF4-FFF2-40B4-BE49-F238E27FC236}">
                <a16:creationId xmlns:a16="http://schemas.microsoft.com/office/drawing/2014/main" id="{BC7DCEFE-BEFF-45F6-865C-1A79C0DA74B5}"/>
              </a:ext>
            </a:extLst>
          </p:cNvPr>
          <p:cNvSpPr>
            <a:spLocks noGrp="1"/>
          </p:cNvSpPr>
          <p:nvPr>
            <p:ph type="sldNum" sz="quarter" idx="12"/>
          </p:nvPr>
        </p:nvSpPr>
        <p:spPr/>
        <p:txBody>
          <a:bodyPr/>
          <a:lstStyle/>
          <a:p>
            <a:fld id="{D3D538F9-49A3-B84F-B36B-A7030CDE5D5B}" type="slidenum">
              <a:rPr lang="en-US" smtClean="0"/>
              <a:t>77</a:t>
            </a:fld>
            <a:endParaRPr lang="en-US"/>
          </a:p>
        </p:txBody>
      </p:sp>
    </p:spTree>
    <p:extLst>
      <p:ext uri="{BB962C8B-B14F-4D97-AF65-F5344CB8AC3E}">
        <p14:creationId xmlns:p14="http://schemas.microsoft.com/office/powerpoint/2010/main" val="1952582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2B141F8-059C-4C46-BB24-35CF174B6ED9}"/>
              </a:ext>
            </a:extLst>
          </p:cNvPr>
          <p:cNvSpPr>
            <a:spLocks noGrp="1"/>
          </p:cNvSpPr>
          <p:nvPr>
            <p:ph type="title"/>
          </p:nvPr>
        </p:nvSpPr>
        <p:spPr>
          <a:xfrm>
            <a:off x="0" y="205979"/>
            <a:ext cx="9144000" cy="857250"/>
          </a:xfrm>
        </p:spPr>
        <p:txBody>
          <a:bodyPr>
            <a:normAutofit/>
          </a:bodyPr>
          <a:lstStyle/>
          <a:p>
            <a:r>
              <a:rPr lang="en-US" sz="3600" b="1" dirty="0">
                <a:latin typeface="+mn-lt"/>
              </a:rPr>
              <a:t>Required Metadata for </a:t>
            </a:r>
            <a:r>
              <a:rPr lang="en-US" sz="3600" b="1" dirty="0" err="1">
                <a:latin typeface="+mn-lt"/>
              </a:rPr>
              <a:t>GVXonBM</a:t>
            </a:r>
            <a:endParaRPr lang="en-US" sz="3600" b="1" dirty="0">
              <a:latin typeface="+mn-lt"/>
            </a:endParaRPr>
          </a:p>
        </p:txBody>
      </p:sp>
      <p:sp>
        <p:nvSpPr>
          <p:cNvPr id="10" name="Content Placeholder 9">
            <a:extLst>
              <a:ext uri="{FF2B5EF4-FFF2-40B4-BE49-F238E27FC236}">
                <a16:creationId xmlns:a16="http://schemas.microsoft.com/office/drawing/2014/main" id="{5AB28ADE-41B0-4D1D-9B3E-4EB6FF0BBF18}"/>
              </a:ext>
            </a:extLst>
          </p:cNvPr>
          <p:cNvSpPr>
            <a:spLocks noGrp="1"/>
          </p:cNvSpPr>
          <p:nvPr>
            <p:ph idx="1"/>
          </p:nvPr>
        </p:nvSpPr>
        <p:spPr>
          <a:xfrm>
            <a:off x="457201" y="1075282"/>
            <a:ext cx="6164580" cy="3394472"/>
          </a:xfrm>
        </p:spPr>
        <p:txBody>
          <a:bodyPr>
            <a:noAutofit/>
          </a:bodyPr>
          <a:lstStyle/>
          <a:p>
            <a:pPr marL="174625" indent="-174625"/>
            <a:r>
              <a:rPr lang="en-US" sz="2000" dirty="0"/>
              <a:t>WinDesc Files </a:t>
            </a:r>
            <a:r>
              <a:rPr lang="en-US" sz="2000" dirty="0">
                <a:sym typeface="Wingdings" panose="05000000000000000000" pitchFamily="2" charset="2"/>
              </a:rPr>
              <a:t> </a:t>
            </a:r>
            <a:r>
              <a:rPr lang="en-US" sz="2000" i="1" dirty="0">
                <a:sym typeface="Wingdings" panose="05000000000000000000" pitchFamily="2" charset="2"/>
              </a:rPr>
              <a:t>1 each </a:t>
            </a:r>
            <a:r>
              <a:rPr lang="en-US" sz="2000" dirty="0">
                <a:sym typeface="Wingdings" panose="05000000000000000000" pitchFamily="2" charset="2"/>
              </a:rPr>
              <a:t>of  .</a:t>
            </a:r>
            <a:r>
              <a:rPr lang="en-US" sz="2000" dirty="0" err="1">
                <a:sym typeface="Wingdings" panose="05000000000000000000" pitchFamily="2" charset="2"/>
              </a:rPr>
              <a:t>dsc</a:t>
            </a:r>
            <a:r>
              <a:rPr lang="en-US" sz="2000" dirty="0">
                <a:sym typeface="Wingdings" panose="05000000000000000000" pitchFamily="2" charset="2"/>
              </a:rPr>
              <a:t>, .des, .err, .dis, .</a:t>
            </a:r>
            <a:r>
              <a:rPr lang="en-US" sz="2000" dirty="0" err="1">
                <a:sym typeface="Wingdings" panose="05000000000000000000" pitchFamily="2" charset="2"/>
              </a:rPr>
              <a:t>nbr</a:t>
            </a:r>
            <a:endParaRPr lang="en-US" sz="2000" dirty="0">
              <a:sym typeface="Wingdings" panose="05000000000000000000" pitchFamily="2" charset="2"/>
            </a:endParaRPr>
          </a:p>
          <a:p>
            <a:pPr marL="574675" lvl="1" indent="-174625"/>
            <a:r>
              <a:rPr lang="en-US" sz="1600" dirty="0">
                <a:sym typeface="Wingdings" panose="05000000000000000000" pitchFamily="2" charset="2"/>
              </a:rPr>
              <a:t>Yes, for the foreseeable future you will need to download, install, and learn how to use WinDesc </a:t>
            </a:r>
            <a:endParaRPr lang="en-US" sz="1600" dirty="0"/>
          </a:p>
          <a:p>
            <a:pPr marL="174625" indent="-174625"/>
            <a:r>
              <a:rPr lang="en-US" sz="2000" dirty="0"/>
              <a:t>3 photos per mark </a:t>
            </a:r>
            <a:r>
              <a:rPr lang="en-US" sz="2000" dirty="0">
                <a:sym typeface="Wingdings" panose="05000000000000000000" pitchFamily="2" charset="2"/>
              </a:rPr>
              <a:t> uploaded to Marks Pages</a:t>
            </a:r>
            <a:endParaRPr lang="en-US" sz="2000" dirty="0"/>
          </a:p>
          <a:p>
            <a:pPr marL="746125" lvl="1" indent="-288925">
              <a:spcBef>
                <a:spcPts val="0"/>
              </a:spcBef>
              <a:buFont typeface="+mj-lt"/>
              <a:buAutoNum type="arabicPeriod"/>
            </a:pPr>
            <a:r>
              <a:rPr lang="en-US" sz="1800" dirty="0">
                <a:cs typeface="Times New Roman" panose="02020603050405020304" pitchFamily="18" charset="0"/>
              </a:rPr>
              <a:t>close-up</a:t>
            </a:r>
          </a:p>
          <a:p>
            <a:pPr marL="746125" lvl="1" indent="-288925">
              <a:spcBef>
                <a:spcPts val="0"/>
              </a:spcBef>
              <a:buFont typeface="+mj-lt"/>
              <a:buAutoNum type="arabicPeriod"/>
            </a:pPr>
            <a:r>
              <a:rPr lang="en-US" sz="1800" dirty="0">
                <a:cs typeface="Times New Roman" panose="02020603050405020304" pitchFamily="18" charset="0"/>
              </a:rPr>
              <a:t>downward from eye-level</a:t>
            </a:r>
          </a:p>
          <a:p>
            <a:pPr marL="746125" lvl="1" indent="-288925">
              <a:spcBef>
                <a:spcPts val="0"/>
              </a:spcBef>
              <a:buFont typeface="+mj-lt"/>
              <a:buAutoNum type="arabicPeriod"/>
            </a:pPr>
            <a:r>
              <a:rPr lang="en-US" sz="1800" dirty="0">
                <a:cs typeface="Times New Roman" panose="02020603050405020304" pitchFamily="18" charset="0"/>
              </a:rPr>
              <a:t>horizon/setup</a:t>
            </a:r>
          </a:p>
          <a:p>
            <a:pPr marL="174625" indent="-174625"/>
            <a:r>
              <a:rPr lang="en-US" sz="2000" dirty="0"/>
              <a:t>Project Report (PDF)</a:t>
            </a:r>
          </a:p>
          <a:p>
            <a:pPr marL="174625" indent="-174625"/>
            <a:r>
              <a:rPr lang="en-US" sz="2000" dirty="0"/>
              <a:t>Observation Logs (single PDF)</a:t>
            </a:r>
          </a:p>
          <a:p>
            <a:pPr marL="346075" indent="-288925">
              <a:spcBef>
                <a:spcPts val="0"/>
              </a:spcBef>
              <a:buFont typeface="+mj-lt"/>
              <a:buAutoNum type="arabicPeriod"/>
            </a:pPr>
            <a:endParaRPr lang="en-US" sz="2000" dirty="0"/>
          </a:p>
        </p:txBody>
      </p:sp>
      <p:sp>
        <p:nvSpPr>
          <p:cNvPr id="7" name="Date Placeholder 6">
            <a:extLst>
              <a:ext uri="{FF2B5EF4-FFF2-40B4-BE49-F238E27FC236}">
                <a16:creationId xmlns:a16="http://schemas.microsoft.com/office/drawing/2014/main" id="{B71C920C-91AB-4936-9014-5BA27141BA24}"/>
              </a:ext>
            </a:extLst>
          </p:cNvPr>
          <p:cNvSpPr>
            <a:spLocks noGrp="1"/>
          </p:cNvSpPr>
          <p:nvPr>
            <p:ph type="dt" sz="half" idx="10"/>
          </p:nvPr>
        </p:nvSpPr>
        <p:spPr/>
        <p:txBody>
          <a:bodyPr/>
          <a:lstStyle/>
          <a:p>
            <a:r>
              <a:rPr lang="en-US"/>
              <a:t>02/08/2023</a:t>
            </a:r>
          </a:p>
        </p:txBody>
      </p:sp>
      <p:sp>
        <p:nvSpPr>
          <p:cNvPr id="8" name="Slide Number Placeholder 7">
            <a:extLst>
              <a:ext uri="{FF2B5EF4-FFF2-40B4-BE49-F238E27FC236}">
                <a16:creationId xmlns:a16="http://schemas.microsoft.com/office/drawing/2014/main" id="{BCCCD083-A01F-4A61-B518-67980259EE4D}"/>
              </a:ext>
            </a:extLst>
          </p:cNvPr>
          <p:cNvSpPr>
            <a:spLocks noGrp="1"/>
          </p:cNvSpPr>
          <p:nvPr>
            <p:ph type="sldNum" sz="quarter" idx="12"/>
          </p:nvPr>
        </p:nvSpPr>
        <p:spPr/>
        <p:txBody>
          <a:bodyPr/>
          <a:lstStyle/>
          <a:p>
            <a:fld id="{D3D538F9-49A3-B84F-B36B-A7030CDE5D5B}" type="slidenum">
              <a:rPr lang="en-US" smtClean="0"/>
              <a:t>78</a:t>
            </a:fld>
            <a:endParaRPr lang="en-US"/>
          </a:p>
        </p:txBody>
      </p:sp>
      <p:pic>
        <p:nvPicPr>
          <p:cNvPr id="11" name="Picture 10" descr="Images of survey marks">
            <a:extLst>
              <a:ext uri="{FF2B5EF4-FFF2-40B4-BE49-F238E27FC236}">
                <a16:creationId xmlns:a16="http://schemas.microsoft.com/office/drawing/2014/main" id="{C755F0C7-4722-4E5A-A5C2-2C4A6EDB7A5D}"/>
              </a:ext>
            </a:extLst>
          </p:cNvPr>
          <p:cNvPicPr>
            <a:picLocks noChangeAspect="1"/>
          </p:cNvPicPr>
          <p:nvPr/>
        </p:nvPicPr>
        <p:blipFill>
          <a:blip r:embed="rId2"/>
          <a:stretch>
            <a:fillRect/>
          </a:stretch>
        </p:blipFill>
        <p:spPr>
          <a:xfrm>
            <a:off x="6814967" y="1029176"/>
            <a:ext cx="1610066" cy="3840480"/>
          </a:xfrm>
          <a:prstGeom prst="rect">
            <a:avLst/>
          </a:prstGeom>
        </p:spPr>
      </p:pic>
      <p:sp>
        <p:nvSpPr>
          <p:cNvPr id="2" name="Footer Placeholder 1">
            <a:extLst>
              <a:ext uri="{FF2B5EF4-FFF2-40B4-BE49-F238E27FC236}">
                <a16:creationId xmlns:a16="http://schemas.microsoft.com/office/drawing/2014/main" id="{7A359BAE-DEE1-4B4A-AFCA-45ED1D618644}"/>
              </a:ext>
            </a:extLst>
          </p:cNvPr>
          <p:cNvSpPr>
            <a:spLocks noGrp="1"/>
          </p:cNvSpPr>
          <p:nvPr>
            <p:ph type="ftr" sz="quarter" idx="11"/>
          </p:nvPr>
        </p:nvSpPr>
        <p:spPr/>
        <p:txBody>
          <a:bodyPr/>
          <a:lstStyle/>
          <a:p>
            <a:r>
              <a:rPr lang="fr-FR"/>
              <a:t>IPLSA 2023 Convention</a:t>
            </a:r>
            <a:endParaRPr lang="en-US"/>
          </a:p>
        </p:txBody>
      </p:sp>
    </p:spTree>
    <p:extLst>
      <p:ext uri="{BB962C8B-B14F-4D97-AF65-F5344CB8AC3E}">
        <p14:creationId xmlns:p14="http://schemas.microsoft.com/office/powerpoint/2010/main" val="853145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5BB1-55AA-4315-A205-59B41B4B41AB}"/>
              </a:ext>
            </a:extLst>
          </p:cNvPr>
          <p:cNvSpPr>
            <a:spLocks noGrp="1"/>
          </p:cNvSpPr>
          <p:nvPr>
            <p:ph type="title"/>
          </p:nvPr>
        </p:nvSpPr>
        <p:spPr/>
        <p:txBody>
          <a:bodyPr>
            <a:normAutofit/>
          </a:bodyPr>
          <a:lstStyle/>
          <a:p>
            <a:r>
              <a:rPr lang="en-US" sz="3600" b="1" dirty="0">
                <a:latin typeface="+mn-lt"/>
              </a:rPr>
              <a:t>Resources</a:t>
            </a:r>
          </a:p>
        </p:txBody>
      </p:sp>
      <p:sp>
        <p:nvSpPr>
          <p:cNvPr id="3" name="Content Placeholder 2">
            <a:extLst>
              <a:ext uri="{FF2B5EF4-FFF2-40B4-BE49-F238E27FC236}">
                <a16:creationId xmlns:a16="http://schemas.microsoft.com/office/drawing/2014/main" id="{33191300-0FA0-42E9-96FD-35B80FB7D439}"/>
              </a:ext>
            </a:extLst>
          </p:cNvPr>
          <p:cNvSpPr>
            <a:spLocks noGrp="1"/>
          </p:cNvSpPr>
          <p:nvPr>
            <p:ph idx="1"/>
          </p:nvPr>
        </p:nvSpPr>
        <p:spPr>
          <a:xfrm>
            <a:off x="457200" y="1075282"/>
            <a:ext cx="8473440" cy="3394472"/>
          </a:xfrm>
        </p:spPr>
        <p:txBody>
          <a:bodyPr>
            <a:noAutofit/>
          </a:bodyPr>
          <a:lstStyle/>
          <a:p>
            <a:r>
              <a:rPr lang="en-US" sz="2400" dirty="0">
                <a:hlinkClick r:id="rId2"/>
              </a:rPr>
              <a:t>Survey Project Proposal Page</a:t>
            </a:r>
            <a:endParaRPr lang="en-US" sz="2400" dirty="0"/>
          </a:p>
          <a:p>
            <a:r>
              <a:rPr lang="en-US" sz="2400" dirty="0">
                <a:hlinkClick r:id="rId3"/>
              </a:rPr>
              <a:t>WinDesc Tutorial Video</a:t>
            </a:r>
            <a:endParaRPr lang="en-US" sz="2400" dirty="0"/>
          </a:p>
          <a:p>
            <a:r>
              <a:rPr lang="en-US" sz="2400" dirty="0">
                <a:hlinkClick r:id="rId4"/>
              </a:rPr>
              <a:t>OPUS Projects User Guide (HTML version)</a:t>
            </a:r>
            <a:endParaRPr lang="en-US" sz="2400" dirty="0"/>
          </a:p>
          <a:p>
            <a:r>
              <a:rPr lang="en-US" sz="2400" dirty="0">
                <a:hlinkClick r:id="rId5"/>
              </a:rPr>
              <a:t>OPUS Projects User Guide (PDF version)</a:t>
            </a:r>
            <a:endParaRPr lang="en-US" sz="2400" dirty="0"/>
          </a:p>
          <a:p>
            <a:r>
              <a:rPr lang="en-US" sz="2000" dirty="0">
                <a:hlinkClick r:id="rId6"/>
              </a:rPr>
              <a:t>Requirements for Using OPUS-Projects 5 in the 2023 GPSonBM Campaign</a:t>
            </a:r>
            <a:endParaRPr lang="en-US" sz="2000" dirty="0"/>
          </a:p>
          <a:p>
            <a:endParaRPr lang="en-US" sz="2400" dirty="0"/>
          </a:p>
          <a:p>
            <a:endParaRPr lang="en-US" sz="2400" dirty="0"/>
          </a:p>
        </p:txBody>
      </p:sp>
      <p:sp>
        <p:nvSpPr>
          <p:cNvPr id="4" name="Date Placeholder 3">
            <a:extLst>
              <a:ext uri="{FF2B5EF4-FFF2-40B4-BE49-F238E27FC236}">
                <a16:creationId xmlns:a16="http://schemas.microsoft.com/office/drawing/2014/main" id="{1D821675-CCD2-4F97-8C06-F45793351F63}"/>
              </a:ext>
            </a:extLst>
          </p:cNvPr>
          <p:cNvSpPr>
            <a:spLocks noGrp="1"/>
          </p:cNvSpPr>
          <p:nvPr>
            <p:ph type="dt" sz="half" idx="10"/>
          </p:nvPr>
        </p:nvSpPr>
        <p:spPr/>
        <p:txBody>
          <a:bodyPr/>
          <a:lstStyle/>
          <a:p>
            <a:r>
              <a:rPr lang="en-US"/>
              <a:t>02/08/2023</a:t>
            </a:r>
          </a:p>
        </p:txBody>
      </p:sp>
      <p:sp>
        <p:nvSpPr>
          <p:cNvPr id="5" name="Slide Number Placeholder 4">
            <a:extLst>
              <a:ext uri="{FF2B5EF4-FFF2-40B4-BE49-F238E27FC236}">
                <a16:creationId xmlns:a16="http://schemas.microsoft.com/office/drawing/2014/main" id="{AA60E7A5-7EB6-4800-A23A-AD65B252F35F}"/>
              </a:ext>
            </a:extLst>
          </p:cNvPr>
          <p:cNvSpPr>
            <a:spLocks noGrp="1"/>
          </p:cNvSpPr>
          <p:nvPr>
            <p:ph type="sldNum" sz="quarter" idx="12"/>
          </p:nvPr>
        </p:nvSpPr>
        <p:spPr/>
        <p:txBody>
          <a:bodyPr/>
          <a:lstStyle/>
          <a:p>
            <a:fld id="{D3D538F9-49A3-B84F-B36B-A7030CDE5D5B}" type="slidenum">
              <a:rPr lang="en-US" smtClean="0"/>
              <a:t>79</a:t>
            </a:fld>
            <a:endParaRPr lang="en-US"/>
          </a:p>
        </p:txBody>
      </p:sp>
      <p:sp>
        <p:nvSpPr>
          <p:cNvPr id="6" name="Footer Placeholder 5">
            <a:extLst>
              <a:ext uri="{FF2B5EF4-FFF2-40B4-BE49-F238E27FC236}">
                <a16:creationId xmlns:a16="http://schemas.microsoft.com/office/drawing/2014/main" id="{5AACAF40-4CA1-4C57-9921-D29674B6BE8A}"/>
              </a:ext>
            </a:extLst>
          </p:cNvPr>
          <p:cNvSpPr>
            <a:spLocks noGrp="1"/>
          </p:cNvSpPr>
          <p:nvPr>
            <p:ph type="ftr" sz="quarter" idx="11"/>
          </p:nvPr>
        </p:nvSpPr>
        <p:spPr/>
        <p:txBody>
          <a:bodyPr/>
          <a:lstStyle/>
          <a:p>
            <a:r>
              <a:rPr lang="fr-FR"/>
              <a:t>IPLSA 2023 Convention</a:t>
            </a:r>
            <a:endParaRPr lang="en-US"/>
          </a:p>
        </p:txBody>
      </p:sp>
    </p:spTree>
    <p:extLst>
      <p:ext uri="{BB962C8B-B14F-4D97-AF65-F5344CB8AC3E}">
        <p14:creationId xmlns:p14="http://schemas.microsoft.com/office/powerpoint/2010/main" val="11394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9143-C990-4523-B1D6-DCA28082B9D6}"/>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Getting acquainted with SPCS2022</a:t>
            </a:r>
            <a:endParaRPr lang="en-US" sz="3600" b="1" i="1"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CA7FF94-EB8A-4847-95E8-1B09AA81B68D}"/>
              </a:ext>
            </a:extLst>
          </p:cNvPr>
          <p:cNvSpPr>
            <a:spLocks noGrp="1"/>
          </p:cNvSpPr>
          <p:nvPr>
            <p:ph idx="1"/>
          </p:nvPr>
        </p:nvSpPr>
        <p:spPr>
          <a:xfrm>
            <a:off x="742950" y="1199914"/>
            <a:ext cx="7658100" cy="3430663"/>
          </a:xfrm>
        </p:spPr>
        <p:txBody>
          <a:bodyPr>
            <a:normAutofit fontScale="70000" lnSpcReduction="20000"/>
          </a:bodyPr>
          <a:lstStyle/>
          <a:p>
            <a:r>
              <a:rPr lang="en-US" b="1" dirty="0">
                <a:latin typeface="Arial" panose="020B0604020202020204" pitchFamily="34" charset="0"/>
                <a:cs typeface="Arial" panose="020B0604020202020204" pitchFamily="34" charset="0"/>
              </a:rPr>
              <a:t>Distortion design philosophy</a:t>
            </a:r>
          </a:p>
          <a:p>
            <a:pPr lvl="1"/>
            <a:r>
              <a:rPr lang="en-US" b="1" i="1" dirty="0">
                <a:latin typeface="Arial" panose="020B0604020202020204" pitchFamily="34" charset="0"/>
                <a:cs typeface="Arial" panose="020B0604020202020204" pitchFamily="34" charset="0"/>
              </a:rPr>
              <a:t>Linear distortion </a:t>
            </a:r>
            <a:r>
              <a:rPr lang="en-US" dirty="0">
                <a:latin typeface="Arial" panose="020B0604020202020204" pitchFamily="34" charset="0"/>
                <a:cs typeface="Arial" panose="020B0604020202020204" pitchFamily="34" charset="0"/>
              </a:rPr>
              <a:t>minimized at topographic surface (</a:t>
            </a:r>
            <a:r>
              <a:rPr lang="en-US" b="1" i="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at ellipsoid surface)</a:t>
            </a:r>
          </a:p>
          <a:p>
            <a:pPr lvl="1"/>
            <a:r>
              <a:rPr lang="en-US" b="1" i="1" dirty="0">
                <a:latin typeface="Arial" panose="020B0604020202020204" pitchFamily="34" charset="0"/>
                <a:cs typeface="Arial" panose="020B0604020202020204" pitchFamily="34" charset="0"/>
              </a:rPr>
              <a:t>Purpose:  </a:t>
            </a:r>
            <a:r>
              <a:rPr lang="en-US" dirty="0">
                <a:latin typeface="Arial" panose="020B0604020202020204" pitchFamily="34" charset="0"/>
                <a:cs typeface="Arial" panose="020B0604020202020204" pitchFamily="34" charset="0"/>
              </a:rPr>
              <a:t>to reduce difference between projected “grid” and actual “ground” distances</a:t>
            </a:r>
          </a:p>
          <a:p>
            <a:r>
              <a:rPr lang="en-US" b="1" dirty="0">
                <a:latin typeface="Arial" panose="020B0604020202020204" pitchFamily="34" charset="0"/>
                <a:cs typeface="Arial" panose="020B0604020202020204" pitchFamily="34" charset="0"/>
              </a:rPr>
              <a:t>Other things:</a:t>
            </a:r>
          </a:p>
          <a:p>
            <a:pPr lvl="1"/>
            <a:r>
              <a:rPr lang="en-US" dirty="0">
                <a:latin typeface="Arial" panose="020B0604020202020204" pitchFamily="34" charset="0"/>
                <a:cs typeface="Arial" panose="020B0604020202020204" pitchFamily="34" charset="0"/>
              </a:rPr>
              <a:t>Zone “layers”</a:t>
            </a:r>
          </a:p>
          <a:p>
            <a:pPr lvl="1"/>
            <a:r>
              <a:rPr lang="en-US" dirty="0">
                <a:latin typeface="Arial" panose="020B0604020202020204" pitchFamily="34" charset="0"/>
                <a:cs typeface="Arial" panose="020B0604020202020204" pitchFamily="34" charset="0"/>
              </a:rPr>
              <a:t>Low distortion projections (LDPs)</a:t>
            </a:r>
          </a:p>
          <a:p>
            <a:pPr lvl="1"/>
            <a:r>
              <a:rPr lang="en-US" dirty="0">
                <a:latin typeface="Arial" panose="020B0604020202020204" pitchFamily="34" charset="0"/>
                <a:cs typeface="Arial" panose="020B0604020202020204" pitchFamily="34" charset="0"/>
              </a:rPr>
              <a:t>Illinois designs approved by NGS in October 2022</a:t>
            </a:r>
          </a:p>
          <a:p>
            <a:pPr lvl="1"/>
            <a:r>
              <a:rPr lang="en-US" dirty="0">
                <a:latin typeface="Arial" panose="020B0604020202020204" pitchFamily="34" charset="0"/>
                <a:cs typeface="Arial" panose="020B0604020202020204" pitchFamily="34" charset="0"/>
              </a:rPr>
              <a:t>Will be implemented with the Modernized (2022) NSRS</a:t>
            </a:r>
          </a:p>
        </p:txBody>
      </p:sp>
      <p:sp>
        <p:nvSpPr>
          <p:cNvPr id="4" name="Date Placeholder 3">
            <a:extLst>
              <a:ext uri="{FF2B5EF4-FFF2-40B4-BE49-F238E27FC236}">
                <a16:creationId xmlns:a16="http://schemas.microsoft.com/office/drawing/2014/main" id="{2FEFAC24-8885-48EA-ACEB-61E821C2D4D1}"/>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22B6A838-8955-4408-B9B7-073A4E54772C}"/>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73EC2A92-B456-453E-BD44-60D1871F77E5}"/>
              </a:ext>
            </a:extLst>
          </p:cNvPr>
          <p:cNvSpPr>
            <a:spLocks noGrp="1"/>
          </p:cNvSpPr>
          <p:nvPr>
            <p:ph type="sldNum" sz="quarter" idx="12"/>
          </p:nvPr>
        </p:nvSpPr>
        <p:spPr/>
        <p:txBody>
          <a:bodyPr/>
          <a:lstStyle/>
          <a:p>
            <a:fld id="{D3D538F9-49A3-B84F-B36B-A7030CDE5D5B}" type="slidenum">
              <a:rPr lang="en-US" smtClean="0"/>
              <a:t>8</a:t>
            </a:fld>
            <a:endParaRPr lang="en-US"/>
          </a:p>
        </p:txBody>
      </p:sp>
    </p:spTree>
    <p:extLst>
      <p:ext uri="{BB962C8B-B14F-4D97-AF65-F5344CB8AC3E}">
        <p14:creationId xmlns:p14="http://schemas.microsoft.com/office/powerpoint/2010/main" val="1858484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37B5-7833-494B-8DA5-02C6331942CB}"/>
              </a:ext>
            </a:extLst>
          </p:cNvPr>
          <p:cNvSpPr>
            <a:spLocks noGrp="1"/>
          </p:cNvSpPr>
          <p:nvPr>
            <p:ph type="title"/>
          </p:nvPr>
        </p:nvSpPr>
        <p:spPr/>
        <p:txBody>
          <a:bodyPr>
            <a:normAutofit/>
          </a:bodyPr>
          <a:lstStyle/>
          <a:p>
            <a:r>
              <a:rPr lang="en-US" sz="3600" b="1" dirty="0">
                <a:latin typeface="+mn-lt"/>
              </a:rPr>
              <a:t>Save the Date! NGS day at FIG 2023</a:t>
            </a:r>
          </a:p>
        </p:txBody>
      </p:sp>
      <p:sp>
        <p:nvSpPr>
          <p:cNvPr id="3" name="Content Placeholder 2">
            <a:extLst>
              <a:ext uri="{FF2B5EF4-FFF2-40B4-BE49-F238E27FC236}">
                <a16:creationId xmlns:a16="http://schemas.microsoft.com/office/drawing/2014/main" id="{4FEAA378-5AF9-43B2-8A96-303D5E3C8D19}"/>
              </a:ext>
            </a:extLst>
          </p:cNvPr>
          <p:cNvSpPr>
            <a:spLocks noGrp="1"/>
          </p:cNvSpPr>
          <p:nvPr>
            <p:ph idx="1"/>
          </p:nvPr>
        </p:nvSpPr>
        <p:spPr>
          <a:xfrm>
            <a:off x="457200" y="1200151"/>
            <a:ext cx="3945467" cy="3394472"/>
          </a:xfrm>
        </p:spPr>
        <p:txBody>
          <a:bodyPr>
            <a:normAutofit/>
          </a:bodyPr>
          <a:lstStyle/>
          <a:p>
            <a:pPr marL="0" indent="0">
              <a:buNone/>
            </a:pPr>
            <a:r>
              <a:rPr lang="en-US" sz="2400" dirty="0">
                <a:latin typeface="+mn-lt"/>
              </a:rPr>
              <a:t>NGS will present a full day’s worth of content at the 2023 FIG Working Week in Orlando, FL on May 31, 2023</a:t>
            </a:r>
          </a:p>
        </p:txBody>
      </p:sp>
      <p:pic>
        <p:nvPicPr>
          <p:cNvPr id="4" name="Picture 3" descr="Screenshot of an announcement for the FIG Working Week.">
            <a:extLst>
              <a:ext uri="{FF2B5EF4-FFF2-40B4-BE49-F238E27FC236}">
                <a16:creationId xmlns:a16="http://schemas.microsoft.com/office/drawing/2014/main" id="{D21092B1-215C-4D4B-BC53-90DD404C7A90}"/>
              </a:ext>
            </a:extLst>
          </p:cNvPr>
          <p:cNvPicPr>
            <a:picLocks noChangeAspect="1"/>
          </p:cNvPicPr>
          <p:nvPr/>
        </p:nvPicPr>
        <p:blipFill>
          <a:blip r:embed="rId2"/>
          <a:stretch>
            <a:fillRect/>
          </a:stretch>
        </p:blipFill>
        <p:spPr>
          <a:xfrm>
            <a:off x="5041900" y="1073152"/>
            <a:ext cx="3844533" cy="3319096"/>
          </a:xfrm>
          <a:prstGeom prst="rect">
            <a:avLst/>
          </a:prstGeom>
        </p:spPr>
      </p:pic>
      <p:sp>
        <p:nvSpPr>
          <p:cNvPr id="5" name="Rectangle 4">
            <a:extLst>
              <a:ext uri="{FF2B5EF4-FFF2-40B4-BE49-F238E27FC236}">
                <a16:creationId xmlns:a16="http://schemas.microsoft.com/office/drawing/2014/main" id="{B5275F84-418B-4387-91E6-1502BF4FC995}"/>
              </a:ext>
            </a:extLst>
          </p:cNvPr>
          <p:cNvSpPr/>
          <p:nvPr/>
        </p:nvSpPr>
        <p:spPr>
          <a:xfrm>
            <a:off x="385232" y="4414561"/>
            <a:ext cx="6282267" cy="369332"/>
          </a:xfrm>
          <a:prstGeom prst="rect">
            <a:avLst/>
          </a:prstGeom>
        </p:spPr>
        <p:txBody>
          <a:bodyPr wrap="square">
            <a:spAutoFit/>
          </a:bodyPr>
          <a:lstStyle/>
          <a:p>
            <a:r>
              <a:rPr lang="en-US" dirty="0"/>
              <a:t>https://geodesy.noaa.gov/datums/newdatums/fig-2023.shtml</a:t>
            </a:r>
          </a:p>
        </p:txBody>
      </p:sp>
      <p:sp>
        <p:nvSpPr>
          <p:cNvPr id="6" name="Rectangle 5">
            <a:extLst>
              <a:ext uri="{FF2B5EF4-FFF2-40B4-BE49-F238E27FC236}">
                <a16:creationId xmlns:a16="http://schemas.microsoft.com/office/drawing/2014/main" id="{4B734113-E018-4B5C-AE42-E0EE0E219CD8}"/>
              </a:ext>
            </a:extLst>
          </p:cNvPr>
          <p:cNvSpPr/>
          <p:nvPr/>
        </p:nvSpPr>
        <p:spPr>
          <a:xfrm>
            <a:off x="385232" y="3758683"/>
            <a:ext cx="2390398" cy="369332"/>
          </a:xfrm>
          <a:prstGeom prst="rect">
            <a:avLst/>
          </a:prstGeom>
        </p:spPr>
        <p:txBody>
          <a:bodyPr wrap="none">
            <a:spAutoFit/>
          </a:bodyPr>
          <a:lstStyle/>
          <a:p>
            <a:r>
              <a:rPr lang="en-US" dirty="0"/>
              <a:t>https://fig.net/fig2023/</a:t>
            </a:r>
          </a:p>
        </p:txBody>
      </p:sp>
      <p:sp>
        <p:nvSpPr>
          <p:cNvPr id="7" name="Date Placeholder 6">
            <a:extLst>
              <a:ext uri="{FF2B5EF4-FFF2-40B4-BE49-F238E27FC236}">
                <a16:creationId xmlns:a16="http://schemas.microsoft.com/office/drawing/2014/main" id="{A9CF2938-5CC4-4092-9BAB-BAC7618CACC4}"/>
              </a:ext>
            </a:extLst>
          </p:cNvPr>
          <p:cNvSpPr>
            <a:spLocks noGrp="1"/>
          </p:cNvSpPr>
          <p:nvPr>
            <p:ph type="dt" sz="half" idx="10"/>
          </p:nvPr>
        </p:nvSpPr>
        <p:spPr/>
        <p:txBody>
          <a:bodyPr/>
          <a:lstStyle/>
          <a:p>
            <a:r>
              <a:rPr lang="en-US"/>
              <a:t>02/08/2023</a:t>
            </a:r>
            <a:endParaRPr lang="en-US" dirty="0"/>
          </a:p>
        </p:txBody>
      </p:sp>
      <p:sp>
        <p:nvSpPr>
          <p:cNvPr id="8" name="Footer Placeholder 7">
            <a:extLst>
              <a:ext uri="{FF2B5EF4-FFF2-40B4-BE49-F238E27FC236}">
                <a16:creationId xmlns:a16="http://schemas.microsoft.com/office/drawing/2014/main" id="{19EC650B-519D-4F9B-9369-50AD84FD6AEB}"/>
              </a:ext>
            </a:extLst>
          </p:cNvPr>
          <p:cNvSpPr>
            <a:spLocks noGrp="1"/>
          </p:cNvSpPr>
          <p:nvPr>
            <p:ph type="ftr" sz="quarter" idx="11"/>
          </p:nvPr>
        </p:nvSpPr>
        <p:spPr/>
        <p:txBody>
          <a:bodyPr/>
          <a:lstStyle/>
          <a:p>
            <a:r>
              <a:rPr lang="fr-FR" dirty="0"/>
              <a:t>IPLSA 2023 Convention</a:t>
            </a:r>
            <a:endParaRPr lang="en-US" dirty="0"/>
          </a:p>
        </p:txBody>
      </p:sp>
      <p:sp>
        <p:nvSpPr>
          <p:cNvPr id="9" name="Slide Number Placeholder 8">
            <a:extLst>
              <a:ext uri="{FF2B5EF4-FFF2-40B4-BE49-F238E27FC236}">
                <a16:creationId xmlns:a16="http://schemas.microsoft.com/office/drawing/2014/main" id="{B40681D5-D8BF-4EFD-BE65-67F1CD8A0777}"/>
              </a:ext>
            </a:extLst>
          </p:cNvPr>
          <p:cNvSpPr>
            <a:spLocks noGrp="1"/>
          </p:cNvSpPr>
          <p:nvPr>
            <p:ph type="sldNum" sz="quarter" idx="12"/>
          </p:nvPr>
        </p:nvSpPr>
        <p:spPr/>
        <p:txBody>
          <a:bodyPr/>
          <a:lstStyle/>
          <a:p>
            <a:fld id="{D3D538F9-49A3-B84F-B36B-A7030CDE5D5B}" type="slidenum">
              <a:rPr lang="en-US" smtClean="0"/>
              <a:t>80</a:t>
            </a:fld>
            <a:endParaRPr lang="en-US"/>
          </a:p>
        </p:txBody>
      </p:sp>
    </p:spTree>
    <p:extLst>
      <p:ext uri="{BB962C8B-B14F-4D97-AF65-F5344CB8AC3E}">
        <p14:creationId xmlns:p14="http://schemas.microsoft.com/office/powerpoint/2010/main" val="3443940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3BDC-F938-4E24-A804-F800CEFA1497}"/>
              </a:ext>
            </a:extLst>
          </p:cNvPr>
          <p:cNvSpPr>
            <a:spLocks noGrp="1"/>
          </p:cNvSpPr>
          <p:nvPr>
            <p:ph type="title"/>
          </p:nvPr>
        </p:nvSpPr>
        <p:spPr/>
        <p:txBody>
          <a:bodyPr>
            <a:normAutofit/>
          </a:bodyPr>
          <a:lstStyle/>
          <a:p>
            <a:r>
              <a:rPr lang="en-US" sz="3600" b="1" dirty="0">
                <a:latin typeface="+mn-lt"/>
              </a:rPr>
              <a:t>NGS Webinar Series</a:t>
            </a:r>
          </a:p>
        </p:txBody>
      </p:sp>
      <p:sp>
        <p:nvSpPr>
          <p:cNvPr id="3" name="Content Placeholder 2">
            <a:extLst>
              <a:ext uri="{FF2B5EF4-FFF2-40B4-BE49-F238E27FC236}">
                <a16:creationId xmlns:a16="http://schemas.microsoft.com/office/drawing/2014/main" id="{3C652B49-D09F-4F4E-BBA4-105EB564A584}"/>
              </a:ext>
            </a:extLst>
          </p:cNvPr>
          <p:cNvSpPr>
            <a:spLocks noGrp="1"/>
          </p:cNvSpPr>
          <p:nvPr>
            <p:ph sz="half" idx="1"/>
          </p:nvPr>
        </p:nvSpPr>
        <p:spPr>
          <a:xfrm>
            <a:off x="457199" y="1200151"/>
            <a:ext cx="4976950" cy="3579138"/>
          </a:xfrm>
        </p:spPr>
        <p:txBody>
          <a:bodyPr>
            <a:normAutofit fontScale="70000" lnSpcReduction="20000"/>
          </a:bodyPr>
          <a:lstStyle/>
          <a:p>
            <a:r>
              <a:rPr lang="en-US" dirty="0">
                <a:latin typeface="+mn-lt"/>
              </a:rPr>
              <a:t>Monthly webinars highlight geodesy and coastal mapping programs, products, and research</a:t>
            </a:r>
          </a:p>
          <a:p>
            <a:r>
              <a:rPr lang="en-US" dirty="0">
                <a:latin typeface="+mn-lt"/>
              </a:rPr>
              <a:t>Each webinar features an NGS employee delving into a topic of interest, and generally includes a moderated question and answer session</a:t>
            </a:r>
          </a:p>
          <a:p>
            <a:r>
              <a:rPr lang="en-US" dirty="0">
                <a:latin typeface="+mn-lt"/>
              </a:rPr>
              <a:t>Registration is free and video recordings are made available for later viewing</a:t>
            </a:r>
          </a:p>
          <a:p>
            <a:r>
              <a:rPr lang="en-US" dirty="0">
                <a:latin typeface="+mn-lt"/>
              </a:rPr>
              <a:t>Certificates of attendance are available</a:t>
            </a:r>
          </a:p>
        </p:txBody>
      </p:sp>
      <p:sp>
        <p:nvSpPr>
          <p:cNvPr id="5" name="Rectangle 4">
            <a:extLst>
              <a:ext uri="{FF2B5EF4-FFF2-40B4-BE49-F238E27FC236}">
                <a16:creationId xmlns:a16="http://schemas.microsoft.com/office/drawing/2014/main" id="{9CADAB73-AEB2-4C2E-B57A-25751D162DF0}"/>
              </a:ext>
            </a:extLst>
          </p:cNvPr>
          <p:cNvSpPr/>
          <p:nvPr/>
        </p:nvSpPr>
        <p:spPr>
          <a:xfrm>
            <a:off x="1380308" y="4546879"/>
            <a:ext cx="6283235" cy="369332"/>
          </a:xfrm>
          <a:prstGeom prst="rect">
            <a:avLst/>
          </a:prstGeom>
        </p:spPr>
        <p:txBody>
          <a:bodyPr wrap="square">
            <a:spAutoFit/>
          </a:bodyPr>
          <a:lstStyle/>
          <a:p>
            <a:r>
              <a:rPr lang="en-US" dirty="0"/>
              <a:t>https://geodesy.noaa.gov/web/science_edu/webinar_series/</a:t>
            </a:r>
          </a:p>
        </p:txBody>
      </p:sp>
      <p:pic>
        <p:nvPicPr>
          <p:cNvPr id="7" name="Content Placeholder 6" descr="NGS web page showing upcoming webinars">
            <a:extLst>
              <a:ext uri="{FF2B5EF4-FFF2-40B4-BE49-F238E27FC236}">
                <a16:creationId xmlns:a16="http://schemas.microsoft.com/office/drawing/2014/main" id="{FBF15105-8941-4C1E-BC26-5B2C4A5BD141}"/>
              </a:ext>
            </a:extLst>
          </p:cNvPr>
          <p:cNvPicPr>
            <a:picLocks noGrp="1" noChangeAspect="1"/>
          </p:cNvPicPr>
          <p:nvPr>
            <p:ph sz="half" idx="2"/>
          </p:nvPr>
        </p:nvPicPr>
        <p:blipFill>
          <a:blip r:embed="rId2"/>
          <a:stretch>
            <a:fillRect/>
          </a:stretch>
        </p:blipFill>
        <p:spPr>
          <a:xfrm>
            <a:off x="5434149" y="1242619"/>
            <a:ext cx="3252651" cy="2102724"/>
          </a:xfrm>
          <a:prstGeom prst="rect">
            <a:avLst/>
          </a:prstGeom>
        </p:spPr>
      </p:pic>
      <p:sp>
        <p:nvSpPr>
          <p:cNvPr id="4" name="Date Placeholder 3">
            <a:extLst>
              <a:ext uri="{FF2B5EF4-FFF2-40B4-BE49-F238E27FC236}">
                <a16:creationId xmlns:a16="http://schemas.microsoft.com/office/drawing/2014/main" id="{D7C3B860-36B8-4AA4-8141-C164F0D040F7}"/>
              </a:ext>
            </a:extLst>
          </p:cNvPr>
          <p:cNvSpPr>
            <a:spLocks noGrp="1"/>
          </p:cNvSpPr>
          <p:nvPr>
            <p:ph type="dt" sz="half" idx="10"/>
          </p:nvPr>
        </p:nvSpPr>
        <p:spPr/>
        <p:txBody>
          <a:bodyPr/>
          <a:lstStyle/>
          <a:p>
            <a:r>
              <a:rPr lang="en-US"/>
              <a:t>02/08/2023</a:t>
            </a:r>
          </a:p>
        </p:txBody>
      </p:sp>
      <p:sp>
        <p:nvSpPr>
          <p:cNvPr id="6" name="Footer Placeholder 5">
            <a:extLst>
              <a:ext uri="{FF2B5EF4-FFF2-40B4-BE49-F238E27FC236}">
                <a16:creationId xmlns:a16="http://schemas.microsoft.com/office/drawing/2014/main" id="{5BE3FBD0-215D-4AD2-BB4E-297083E78F51}"/>
              </a:ext>
            </a:extLst>
          </p:cNvPr>
          <p:cNvSpPr>
            <a:spLocks noGrp="1"/>
          </p:cNvSpPr>
          <p:nvPr>
            <p:ph type="ftr" sz="quarter" idx="11"/>
          </p:nvPr>
        </p:nvSpPr>
        <p:spPr/>
        <p:txBody>
          <a:bodyPr/>
          <a:lstStyle/>
          <a:p>
            <a:r>
              <a:rPr lang="fr-FR"/>
              <a:t>IPLSA 2023 Convention</a:t>
            </a:r>
            <a:endParaRPr lang="en-US"/>
          </a:p>
        </p:txBody>
      </p:sp>
      <p:sp>
        <p:nvSpPr>
          <p:cNvPr id="8" name="Slide Number Placeholder 7">
            <a:extLst>
              <a:ext uri="{FF2B5EF4-FFF2-40B4-BE49-F238E27FC236}">
                <a16:creationId xmlns:a16="http://schemas.microsoft.com/office/drawing/2014/main" id="{DB96E4E1-483B-4089-B9F7-6DAC955BADA0}"/>
              </a:ext>
            </a:extLst>
          </p:cNvPr>
          <p:cNvSpPr>
            <a:spLocks noGrp="1"/>
          </p:cNvSpPr>
          <p:nvPr>
            <p:ph type="sldNum" sz="quarter" idx="12"/>
          </p:nvPr>
        </p:nvSpPr>
        <p:spPr/>
        <p:txBody>
          <a:bodyPr/>
          <a:lstStyle/>
          <a:p>
            <a:fld id="{D3D538F9-49A3-B84F-B36B-A7030CDE5D5B}" type="slidenum">
              <a:rPr lang="en-US" smtClean="0"/>
              <a:t>81</a:t>
            </a:fld>
            <a:endParaRPr lang="en-US"/>
          </a:p>
        </p:txBody>
      </p:sp>
    </p:spTree>
    <p:extLst>
      <p:ext uri="{BB962C8B-B14F-4D97-AF65-F5344CB8AC3E}">
        <p14:creationId xmlns:p14="http://schemas.microsoft.com/office/powerpoint/2010/main" val="3690003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https://geodesy.noaa.gov/</a:t>
            </a:r>
          </a:p>
        </p:txBody>
      </p:sp>
      <p:sp>
        <p:nvSpPr>
          <p:cNvPr id="14" name="Content Placeholder 13">
            <a:extLst>
              <a:ext uri="{FF2B5EF4-FFF2-40B4-BE49-F238E27FC236}">
                <a16:creationId xmlns:a16="http://schemas.microsoft.com/office/drawing/2014/main" id="{D0E2868A-D8DF-432C-BEB6-1776775193AC}"/>
              </a:ext>
            </a:extLst>
          </p:cNvPr>
          <p:cNvSpPr>
            <a:spLocks noGrp="1"/>
          </p:cNvSpPr>
          <p:nvPr>
            <p:ph sz="half" idx="1"/>
          </p:nvPr>
        </p:nvSpPr>
        <p:spPr/>
        <p:txBody>
          <a:bodyPr/>
          <a:lstStyle/>
          <a:p>
            <a:endParaRPr lang="en-US"/>
          </a:p>
        </p:txBody>
      </p:sp>
      <p:pic>
        <p:nvPicPr>
          <p:cNvPr id="16" name="Picture 15" descr="Screenshot of the NGS website with a red oval over the place to click to subscribe to the newsletters.">
            <a:extLst>
              <a:ext uri="{FF2B5EF4-FFF2-40B4-BE49-F238E27FC236}">
                <a16:creationId xmlns:a16="http://schemas.microsoft.com/office/drawing/2014/main" id="{3873FD91-5024-4E45-AB5B-2AEE9843DC89}"/>
              </a:ext>
            </a:extLst>
          </p:cNvPr>
          <p:cNvPicPr>
            <a:picLocks noChangeAspect="1"/>
          </p:cNvPicPr>
          <p:nvPr/>
        </p:nvPicPr>
        <p:blipFill>
          <a:blip r:embed="rId3"/>
          <a:stretch>
            <a:fillRect/>
          </a:stretch>
        </p:blipFill>
        <p:spPr>
          <a:xfrm>
            <a:off x="1485900" y="943234"/>
            <a:ext cx="6018706" cy="3994287"/>
          </a:xfrm>
          <a:prstGeom prst="rect">
            <a:avLst/>
          </a:prstGeom>
        </p:spPr>
      </p:pic>
      <p:sp>
        <p:nvSpPr>
          <p:cNvPr id="17" name="Oval 16" descr="Red oval">
            <a:extLst>
              <a:ext uri="{FF2B5EF4-FFF2-40B4-BE49-F238E27FC236}">
                <a16:creationId xmlns:a16="http://schemas.microsoft.com/office/drawing/2014/main" id="{2E653EE0-205F-4068-9C6D-810CB8D76F1C}"/>
              </a:ext>
            </a:extLst>
          </p:cNvPr>
          <p:cNvSpPr/>
          <p:nvPr/>
        </p:nvSpPr>
        <p:spPr>
          <a:xfrm>
            <a:off x="5225143" y="4200265"/>
            <a:ext cx="2812863" cy="84084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0099D9A5-410F-4DFE-B8A2-39A7968E1CE7}"/>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211DD0ED-211D-4A8C-80BC-BD8EEC92797B}"/>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574E0A45-0CB5-47C5-A896-AEEBE2C5002A}"/>
              </a:ext>
            </a:extLst>
          </p:cNvPr>
          <p:cNvSpPr>
            <a:spLocks noGrp="1"/>
          </p:cNvSpPr>
          <p:nvPr>
            <p:ph type="sldNum" sz="quarter" idx="12"/>
          </p:nvPr>
        </p:nvSpPr>
        <p:spPr/>
        <p:txBody>
          <a:bodyPr/>
          <a:lstStyle/>
          <a:p>
            <a:fld id="{D3D538F9-49A3-B84F-B36B-A7030CDE5D5B}" type="slidenum">
              <a:rPr lang="en-US" smtClean="0"/>
              <a:t>82</a:t>
            </a:fld>
            <a:endParaRPr lang="en-US"/>
          </a:p>
        </p:txBody>
      </p:sp>
    </p:spTree>
    <p:extLst>
      <p:ext uri="{BB962C8B-B14F-4D97-AF65-F5344CB8AC3E}">
        <p14:creationId xmlns:p14="http://schemas.microsoft.com/office/powerpoint/2010/main" val="3195816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1B797A-1243-2F84-EF47-D464C1477F5C}"/>
              </a:ext>
            </a:extLst>
          </p:cNvPr>
          <p:cNvSpPr>
            <a:spLocks noGrp="1"/>
          </p:cNvSpPr>
          <p:nvPr>
            <p:ph type="title"/>
          </p:nvPr>
        </p:nvSpPr>
        <p:spPr/>
        <p:txBody>
          <a:bodyPr>
            <a:noAutofit/>
          </a:bodyPr>
          <a:lstStyle/>
          <a:p>
            <a:r>
              <a:rPr lang="en-US" sz="3600" b="1" dirty="0">
                <a:latin typeface="+mn-lt"/>
                <a:cs typeface="Arial" panose="020B0604020202020204" pitchFamily="34" charset="0"/>
              </a:rPr>
              <a:t>Deprecation of the US Survey Foot</a:t>
            </a:r>
          </a:p>
        </p:txBody>
      </p:sp>
      <p:sp>
        <p:nvSpPr>
          <p:cNvPr id="4" name="Content Placeholder 3">
            <a:extLst>
              <a:ext uri="{FF2B5EF4-FFF2-40B4-BE49-F238E27FC236}">
                <a16:creationId xmlns:a16="http://schemas.microsoft.com/office/drawing/2014/main" id="{2BBDC2EC-B85F-0104-DDC8-FEABF19ECF60}"/>
              </a:ext>
            </a:extLst>
          </p:cNvPr>
          <p:cNvSpPr>
            <a:spLocks noGrp="1"/>
          </p:cNvSpPr>
          <p:nvPr>
            <p:ph idx="1"/>
          </p:nvPr>
        </p:nvSpPr>
        <p:spPr/>
        <p:txBody>
          <a:bodyPr>
            <a:normAutofit fontScale="92500" lnSpcReduction="10000"/>
          </a:bodyPr>
          <a:lstStyle/>
          <a:p>
            <a:r>
              <a:rPr lang="en-US" sz="2800" dirty="0">
                <a:latin typeface="Arial" panose="020B0604020202020204" pitchFamily="34" charset="0"/>
                <a:cs typeface="Arial" panose="020B0604020202020204" pitchFamily="34" charset="0"/>
              </a:rPr>
              <a:t>U.S. survey foot was deprecated on December 31, 2022</a:t>
            </a:r>
          </a:p>
          <a:p>
            <a:r>
              <a:rPr lang="en-US" sz="2800" dirty="0">
                <a:latin typeface="Arial" panose="020B0604020202020204" pitchFamily="34" charset="0"/>
                <a:cs typeface="Arial" panose="020B0604020202020204" pitchFamily="34" charset="0"/>
              </a:rPr>
              <a:t>But use can continue for SPCS 83 (and SPCS 27)</a:t>
            </a:r>
          </a:p>
          <a:p>
            <a:pPr lvl="1"/>
            <a:r>
              <a:rPr lang="en-US" sz="2400" dirty="0">
                <a:latin typeface="Arial" panose="020B0604020202020204" pitchFamily="34" charset="0"/>
                <a:cs typeface="Arial" panose="020B0604020202020204" pitchFamily="34" charset="0"/>
              </a:rPr>
              <a:t>The 40 states that “officially” use U.S. foot for SPCS 83</a:t>
            </a:r>
          </a:p>
          <a:p>
            <a:pPr lvl="1"/>
            <a:r>
              <a:rPr lang="en-US" sz="2400" dirty="0">
                <a:latin typeface="Arial" panose="020B0604020202020204" pitchFamily="34" charset="0"/>
                <a:cs typeface="Arial" panose="020B0604020202020204" pitchFamily="34" charset="0"/>
              </a:rPr>
              <a:t>All SPCS 27 zones</a:t>
            </a:r>
          </a:p>
          <a:p>
            <a:pPr lvl="1"/>
            <a:r>
              <a:rPr lang="en-US" sz="2400" dirty="0">
                <a:latin typeface="Arial" panose="020B0604020202020204" pitchFamily="34" charset="0"/>
                <a:cs typeface="Arial" panose="020B0604020202020204" pitchFamily="34" charset="0"/>
              </a:rPr>
              <a:t>NGS will support such “legacy” use forever</a:t>
            </a:r>
          </a:p>
          <a:p>
            <a:pPr lvl="1"/>
            <a:r>
              <a:rPr lang="en-US" sz="2400" dirty="0">
                <a:latin typeface="Arial" panose="020B0604020202020204" pitchFamily="34" charset="0"/>
                <a:cs typeface="Arial" panose="020B0604020202020204" pitchFamily="34" charset="0"/>
              </a:rPr>
              <a:t>But </a:t>
            </a:r>
            <a:r>
              <a:rPr lang="en-US" sz="2400" b="1" i="1" dirty="0">
                <a:latin typeface="Arial" panose="020B0604020202020204" pitchFamily="34" charset="0"/>
                <a:cs typeface="Arial" panose="020B0604020202020204" pitchFamily="34" charset="0"/>
              </a:rPr>
              <a:t>NOT</a:t>
            </a:r>
            <a:r>
              <a:rPr lang="en-US" sz="2400" dirty="0">
                <a:latin typeface="Arial" panose="020B0604020202020204" pitchFamily="34" charset="0"/>
                <a:cs typeface="Arial" panose="020B0604020202020204" pitchFamily="34" charset="0"/>
              </a:rPr>
              <a:t> supported for </a:t>
            </a:r>
            <a:r>
              <a:rPr lang="en-US" sz="2400" b="1" i="1" dirty="0">
                <a:latin typeface="Arial" panose="020B0604020202020204" pitchFamily="34" charset="0"/>
                <a:cs typeface="Arial" panose="020B0604020202020204" pitchFamily="34" charset="0"/>
              </a:rPr>
              <a:t>ANY</a:t>
            </a:r>
            <a:r>
              <a:rPr lang="en-US" sz="2400" dirty="0">
                <a:latin typeface="Arial" panose="020B0604020202020204" pitchFamily="34" charset="0"/>
                <a:cs typeface="Arial" panose="020B0604020202020204" pitchFamily="34" charset="0"/>
              </a:rPr>
              <a:t> zones in SPCS2022</a:t>
            </a:r>
          </a:p>
          <a:p>
            <a:pPr marL="0" indent="0" algn="ctr" defTabSz="685800">
              <a:buNone/>
              <a:defRPr/>
            </a:pPr>
            <a:r>
              <a:rPr lang="en-US" sz="2800" b="1" dirty="0">
                <a:latin typeface="Arial" panose="020B0604020202020204" pitchFamily="34" charset="0"/>
                <a:cs typeface="Arial" panose="020B0604020202020204" pitchFamily="34" charset="0"/>
              </a:rPr>
              <a:t>NGS will always support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U.S. survey foot for SPCS 83 and 27</a:t>
            </a:r>
          </a:p>
          <a:p>
            <a:endParaRPr lang="en-US" dirty="0"/>
          </a:p>
        </p:txBody>
      </p:sp>
      <p:sp>
        <p:nvSpPr>
          <p:cNvPr id="2" name="Slide Number Placeholder 1">
            <a:extLst>
              <a:ext uri="{FF2B5EF4-FFF2-40B4-BE49-F238E27FC236}">
                <a16:creationId xmlns:a16="http://schemas.microsoft.com/office/drawing/2014/main" id="{CCD69F0E-AB84-4FCB-9599-4D7D949C3789}"/>
              </a:ext>
            </a:extLst>
          </p:cNvPr>
          <p:cNvSpPr>
            <a:spLocks noGrp="1"/>
          </p:cNvSpPr>
          <p:nvPr>
            <p:ph type="sldNum" sz="quarter" idx="12"/>
          </p:nvPr>
        </p:nvSpPr>
        <p:spPr/>
        <p:txBody>
          <a:bodyPr/>
          <a:lstStyle/>
          <a:p>
            <a:fld id="{FCA8DAF9-CFC1-344C-89B7-DCB2EBBDC673}" type="slidenum">
              <a:rPr lang="en-US" smtClean="0"/>
              <a:pPr/>
              <a:t>83</a:t>
            </a:fld>
            <a:endParaRPr lang="en-US" dirty="0"/>
          </a:p>
        </p:txBody>
      </p:sp>
    </p:spTree>
    <p:extLst>
      <p:ext uri="{BB962C8B-B14F-4D97-AF65-F5344CB8AC3E}">
        <p14:creationId xmlns:p14="http://schemas.microsoft.com/office/powerpoint/2010/main" val="4109279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841D-315E-4847-9F8B-248FD03AD281}"/>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NSRS Modernization: Delay</a:t>
            </a:r>
          </a:p>
        </p:txBody>
      </p:sp>
      <p:sp>
        <p:nvSpPr>
          <p:cNvPr id="3" name="Content Placeholder 2">
            <a:extLst>
              <a:ext uri="{FF2B5EF4-FFF2-40B4-BE49-F238E27FC236}">
                <a16:creationId xmlns:a16="http://schemas.microsoft.com/office/drawing/2014/main" id="{F582560C-190D-4115-BEEB-24C8186D0D7D}"/>
              </a:ext>
            </a:extLst>
          </p:cNvPr>
          <p:cNvSpPr>
            <a:spLocks noGrp="1"/>
          </p:cNvSpPr>
          <p:nvPr>
            <p:ph idx="1"/>
          </p:nvPr>
        </p:nvSpPr>
        <p:spPr>
          <a:xfrm>
            <a:off x="457200" y="1200150"/>
            <a:ext cx="8229600" cy="3600449"/>
          </a:xfrm>
        </p:spPr>
        <p:txBody>
          <a:bodyPr>
            <a:normAutofit fontScale="92500" lnSpcReduction="20000"/>
          </a:bodyPr>
          <a:lstStyle/>
          <a:p>
            <a:r>
              <a:rPr lang="en-US" sz="2800" b="1" dirty="0">
                <a:latin typeface="Arial" panose="020B0604020202020204" pitchFamily="34" charset="0"/>
                <a:cs typeface="Arial" panose="020B0604020202020204" pitchFamily="34" charset="0"/>
              </a:rPr>
              <a:t>Will names change?</a:t>
            </a:r>
          </a:p>
          <a:p>
            <a:pPr lvl="2"/>
            <a:r>
              <a:rPr lang="en-US" sz="2800" dirty="0">
                <a:latin typeface="Arial" panose="020B0604020202020204" pitchFamily="34" charset="0"/>
                <a:cs typeface="Arial" panose="020B0604020202020204" pitchFamily="34" charset="0"/>
              </a:rPr>
              <a:t> No, “GEOID2022”, “NATRF2022”, etc. will remain the same</a:t>
            </a:r>
          </a:p>
          <a:p>
            <a:r>
              <a:rPr lang="en-US" sz="2800" dirty="0">
                <a:latin typeface="Arial" panose="020B0604020202020204" pitchFamily="34" charset="0"/>
                <a:cs typeface="Arial" panose="020B0604020202020204" pitchFamily="34" charset="0"/>
              </a:rPr>
              <a:t>NGS anticipates the release of all data, and limited tools, by the </a:t>
            </a:r>
            <a:r>
              <a:rPr lang="en-US" sz="2800" b="1" dirty="0">
                <a:solidFill>
                  <a:srgbClr val="FF0000"/>
                </a:solidFill>
                <a:latin typeface="Arial" panose="020B0604020202020204" pitchFamily="34" charset="0"/>
                <a:cs typeface="Arial" panose="020B0604020202020204" pitchFamily="34" charset="0"/>
              </a:rPr>
              <a:t>middle of 2025</a:t>
            </a:r>
            <a:r>
              <a:rPr lang="en-US" sz="2800" dirty="0">
                <a:latin typeface="Arial" panose="020B0604020202020204" pitchFamily="34" charset="0"/>
                <a:cs typeface="Arial" panose="020B0604020202020204" pitchFamily="34" charset="0"/>
              </a:rPr>
              <a:t>.</a:t>
            </a:r>
          </a:p>
          <a:p>
            <a:pPr lvl="1"/>
            <a:r>
              <a:rPr lang="en-US" dirty="0">
                <a:latin typeface="Arial" panose="020B0604020202020204" pitchFamily="34" charset="0"/>
                <a:cs typeface="Arial" panose="020B0604020202020204" pitchFamily="34" charset="0"/>
              </a:rPr>
              <a:t>Some of this may depend on things outside of NGS control (we have already delayed beyond 2022!)</a:t>
            </a:r>
          </a:p>
          <a:p>
            <a:r>
              <a:rPr lang="en-US" sz="2800" dirty="0">
                <a:latin typeface="Arial" panose="020B0604020202020204" pitchFamily="34" charset="0"/>
                <a:cs typeface="Arial" panose="020B0604020202020204" pitchFamily="34" charset="0"/>
              </a:rPr>
              <a:t>Work on additional tools will continue in the out-years</a:t>
            </a:r>
          </a:p>
          <a:p>
            <a:endParaRPr lang="en-US"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CCC86188-A837-4035-BCD9-9EF2531834F2}"/>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88BDACAA-E097-4AAF-A34A-7BB5B9484CCE}"/>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D03CC142-8926-4A98-BF74-21258AE61F60}"/>
              </a:ext>
            </a:extLst>
          </p:cNvPr>
          <p:cNvSpPr>
            <a:spLocks noGrp="1"/>
          </p:cNvSpPr>
          <p:nvPr>
            <p:ph type="sldNum" sz="quarter" idx="12"/>
          </p:nvPr>
        </p:nvSpPr>
        <p:spPr/>
        <p:txBody>
          <a:bodyPr/>
          <a:lstStyle/>
          <a:p>
            <a:fld id="{D3D538F9-49A3-B84F-B36B-A7030CDE5D5B}" type="slidenum">
              <a:rPr lang="en-US" smtClean="0"/>
              <a:t>84</a:t>
            </a:fld>
            <a:endParaRPr lang="en-US"/>
          </a:p>
        </p:txBody>
      </p:sp>
    </p:spTree>
    <p:extLst>
      <p:ext uri="{BB962C8B-B14F-4D97-AF65-F5344CB8AC3E}">
        <p14:creationId xmlns:p14="http://schemas.microsoft.com/office/powerpoint/2010/main" val="2676776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2932510" y="810442"/>
            <a:ext cx="3278981" cy="620614"/>
          </a:xfrm>
        </p:spPr>
        <p:txBody>
          <a:bodyPr>
            <a:normAutofit fontScale="90000"/>
          </a:bodyPr>
          <a:lstStyle/>
          <a:p>
            <a:r>
              <a:rPr lang="en-US" altLang="en-US" dirty="0">
                <a:latin typeface="Arial" panose="020B0604020202020204" pitchFamily="34" charset="0"/>
                <a:cs typeface="Arial" panose="020B0604020202020204" pitchFamily="34" charset="0"/>
              </a:rPr>
              <a:t>Thank You!</a:t>
            </a:r>
          </a:p>
        </p:txBody>
      </p:sp>
      <p:sp>
        <p:nvSpPr>
          <p:cNvPr id="5" name="Subtitle 4"/>
          <p:cNvSpPr>
            <a:spLocks noGrp="1"/>
          </p:cNvSpPr>
          <p:nvPr>
            <p:ph type="subTitle" idx="1"/>
          </p:nvPr>
        </p:nvSpPr>
        <p:spPr>
          <a:xfrm>
            <a:off x="1406081" y="1566967"/>
            <a:ext cx="6331839" cy="2662133"/>
          </a:xfrm>
        </p:spPr>
        <p:txBody>
          <a:bodyPr>
            <a:noAutofit/>
          </a:bodyPr>
          <a:lstStyle/>
          <a:p>
            <a:pPr>
              <a:buFont typeface="Arial" charset="0"/>
              <a:buNone/>
              <a:defRPr/>
            </a:pPr>
            <a:r>
              <a:rPr lang="en-US" sz="1800" dirty="0">
                <a:latin typeface="Arial" panose="020B0604020202020204" pitchFamily="34" charset="0"/>
                <a:cs typeface="Arial" panose="020B0604020202020204" pitchFamily="34" charset="0"/>
              </a:rPr>
              <a:t>Jacob M. Heck, Ph.D., P.S.</a:t>
            </a:r>
          </a:p>
          <a:p>
            <a:pPr>
              <a:defRPr/>
            </a:pPr>
            <a:r>
              <a:rPr lang="en-US" sz="1800" dirty="0">
                <a:latin typeface="Arial" panose="020B0604020202020204" pitchFamily="34" charset="0"/>
                <a:cs typeface="Arial" panose="020B0604020202020204" pitchFamily="34" charset="0"/>
              </a:rPr>
              <a:t>Great Lakes Regional Geodetic Advisor (IL, WI, MI, IN)</a:t>
            </a:r>
          </a:p>
          <a:p>
            <a:pPr>
              <a:buFont typeface="Arial" charset="0"/>
              <a:buNone/>
              <a:defRPr/>
            </a:pPr>
            <a:r>
              <a:rPr lang="en-US" sz="1800" dirty="0">
                <a:latin typeface="Arial" panose="020B0604020202020204" pitchFamily="34" charset="0"/>
                <a:cs typeface="Arial" panose="020B0604020202020204" pitchFamily="34" charset="0"/>
              </a:rPr>
              <a:t>U.S. National Geodetic Survey, NOAA</a:t>
            </a:r>
          </a:p>
          <a:p>
            <a:pPr>
              <a:buFont typeface="Arial" charset="0"/>
              <a:buNone/>
              <a:defRPr/>
            </a:pPr>
            <a:r>
              <a:rPr lang="en-US" sz="1800" dirty="0">
                <a:latin typeface="Arial" panose="020B0604020202020204" pitchFamily="34" charset="0"/>
                <a:cs typeface="Arial" panose="020B0604020202020204" pitchFamily="34" charset="0"/>
                <a:hlinkClick r:id="rId3"/>
              </a:rPr>
              <a:t>jacob.heck@noaa.gov</a:t>
            </a:r>
            <a:endParaRPr lang="en-US" sz="1800" dirty="0">
              <a:latin typeface="Arial" panose="020B0604020202020204" pitchFamily="34" charset="0"/>
              <a:cs typeface="Arial" panose="020B0604020202020204" pitchFamily="34" charset="0"/>
            </a:endParaRPr>
          </a:p>
          <a:p>
            <a:pPr>
              <a:buFont typeface="Arial" charset="0"/>
              <a:buNone/>
              <a:defRPr/>
            </a:pPr>
            <a:endParaRPr lang="en-US" sz="1800" dirty="0">
              <a:latin typeface="Arial" panose="020B0604020202020204" pitchFamily="34" charset="0"/>
              <a:cs typeface="Arial" panose="020B0604020202020204" pitchFamily="34" charset="0"/>
            </a:endParaRPr>
          </a:p>
          <a:p>
            <a:pPr>
              <a:buFont typeface="Arial" charset="0"/>
              <a:buNone/>
              <a:defRPr/>
            </a:pPr>
            <a:r>
              <a:rPr lang="en-US" sz="1800" dirty="0">
                <a:latin typeface="Arial" panose="020B0604020202020204" pitchFamily="34" charset="0"/>
                <a:cs typeface="Arial" panose="020B0604020202020204" pitchFamily="34" charset="0"/>
              </a:rPr>
              <a:t>c/o NOAA Great Lakes Environmental Research Laboratory</a:t>
            </a:r>
          </a:p>
          <a:p>
            <a:pPr>
              <a:buFont typeface="Arial" charset="0"/>
              <a:buNone/>
              <a:defRPr/>
            </a:pPr>
            <a:r>
              <a:rPr lang="en-US" sz="1800" dirty="0">
                <a:latin typeface="Arial" panose="020B0604020202020204" pitchFamily="34" charset="0"/>
                <a:cs typeface="Arial" panose="020B0604020202020204" pitchFamily="34" charset="0"/>
              </a:rPr>
              <a:t>4840 S. State Road</a:t>
            </a:r>
          </a:p>
          <a:p>
            <a:pPr>
              <a:buFont typeface="Arial" charset="0"/>
              <a:buNone/>
              <a:defRPr/>
            </a:pPr>
            <a:r>
              <a:rPr lang="en-US" sz="1800" dirty="0">
                <a:latin typeface="Arial" panose="020B0604020202020204" pitchFamily="34" charset="0"/>
                <a:cs typeface="Arial" panose="020B0604020202020204" pitchFamily="34" charset="0"/>
              </a:rPr>
              <a:t>Ann Arbor, MI 48108</a:t>
            </a:r>
          </a:p>
        </p:txBody>
      </p:sp>
      <p:sp>
        <p:nvSpPr>
          <p:cNvPr id="2" name="Rectangle 1"/>
          <p:cNvSpPr/>
          <p:nvPr/>
        </p:nvSpPr>
        <p:spPr>
          <a:xfrm>
            <a:off x="1722169" y="4333058"/>
            <a:ext cx="5699663" cy="369332"/>
          </a:xfrm>
          <a:prstGeom prst="rect">
            <a:avLst/>
          </a:prstGeom>
        </p:spPr>
        <p:txBody>
          <a:bodyPr wrap="square">
            <a:spAutoFit/>
          </a:bodyPr>
          <a:lstStyle/>
          <a:p>
            <a:r>
              <a:rPr lang="en-US" altLang="en-US" dirty="0">
                <a:latin typeface="Arial" panose="020B0604020202020204" pitchFamily="34" charset="0"/>
                <a:cs typeface="Arial" panose="020B0604020202020204" pitchFamily="34" charset="0"/>
              </a:rPr>
              <a:t>For more information, visit </a:t>
            </a:r>
            <a:r>
              <a:rPr lang="en-US" altLang="en-US" dirty="0">
                <a:latin typeface="Arial" panose="020B0604020202020204" pitchFamily="34" charset="0"/>
                <a:cs typeface="Arial" panose="020B0604020202020204" pitchFamily="34" charset="0"/>
                <a:hlinkClick r:id="rId4"/>
              </a:rPr>
              <a:t>https://geodesy.noaa.gov</a:t>
            </a:r>
            <a:endParaRPr lang="en-US" altLang="en-US" dirty="0">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78E00454-ADED-44EE-994A-DFA119E765BC}"/>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8BADC052-EBE9-4F24-9AFA-4DE3C79542F9}"/>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39D42CF6-4EEF-4506-95CA-D4F16DE42574}"/>
              </a:ext>
            </a:extLst>
          </p:cNvPr>
          <p:cNvSpPr>
            <a:spLocks noGrp="1"/>
          </p:cNvSpPr>
          <p:nvPr>
            <p:ph type="sldNum" sz="quarter" idx="12"/>
          </p:nvPr>
        </p:nvSpPr>
        <p:spPr/>
        <p:txBody>
          <a:bodyPr/>
          <a:lstStyle/>
          <a:p>
            <a:fld id="{D3D538F9-49A3-B84F-B36B-A7030CDE5D5B}" type="slidenum">
              <a:rPr lang="en-US" smtClean="0"/>
              <a:t>85</a:t>
            </a:fld>
            <a:endParaRPr lang="en-US"/>
          </a:p>
        </p:txBody>
      </p:sp>
    </p:spTree>
    <p:extLst>
      <p:ext uri="{BB962C8B-B14F-4D97-AF65-F5344CB8AC3E}">
        <p14:creationId xmlns:p14="http://schemas.microsoft.com/office/powerpoint/2010/main" val="84902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03CA-D578-4A76-8BBA-5FBD85F526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D7D353D-0DB6-4734-B8A7-BE650CCD972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0BAB10A9-A63D-42C3-9539-D07EBC6BCCE8}"/>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E7F6600D-E7A3-4475-97BF-8DB38147D34E}"/>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45CB6559-E816-41DA-9265-35171E5A79B7}"/>
              </a:ext>
            </a:extLst>
          </p:cNvPr>
          <p:cNvSpPr>
            <a:spLocks noGrp="1"/>
          </p:cNvSpPr>
          <p:nvPr>
            <p:ph type="sldNum" sz="quarter" idx="12"/>
          </p:nvPr>
        </p:nvSpPr>
        <p:spPr/>
        <p:txBody>
          <a:bodyPr/>
          <a:lstStyle/>
          <a:p>
            <a:fld id="{D3D538F9-49A3-B84F-B36B-A7030CDE5D5B}" type="slidenum">
              <a:rPr lang="en-US" smtClean="0"/>
              <a:t>86</a:t>
            </a:fld>
            <a:endParaRPr lang="en-US"/>
          </a:p>
        </p:txBody>
      </p:sp>
    </p:spTree>
    <p:extLst>
      <p:ext uri="{BB962C8B-B14F-4D97-AF65-F5344CB8AC3E}">
        <p14:creationId xmlns:p14="http://schemas.microsoft.com/office/powerpoint/2010/main" val="2703962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43DEE-FDE1-415F-B8BD-062313412D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CFEC8D1-D74E-41E4-8BC8-856C7614EE65}"/>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C846E469-6B03-444C-B60E-648C848FC619}"/>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EA37AC5A-E660-4027-9B70-959D797C5D5D}"/>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BCCD7264-9A7C-4D49-8444-A156B6D4482A}"/>
              </a:ext>
            </a:extLst>
          </p:cNvPr>
          <p:cNvSpPr>
            <a:spLocks noGrp="1"/>
          </p:cNvSpPr>
          <p:nvPr>
            <p:ph type="sldNum" sz="quarter" idx="12"/>
          </p:nvPr>
        </p:nvSpPr>
        <p:spPr/>
        <p:txBody>
          <a:bodyPr/>
          <a:lstStyle/>
          <a:p>
            <a:fld id="{D3D538F9-49A3-B84F-B36B-A7030CDE5D5B}" type="slidenum">
              <a:rPr lang="en-US" smtClean="0"/>
              <a:t>87</a:t>
            </a:fld>
            <a:endParaRPr lang="en-US"/>
          </a:p>
        </p:txBody>
      </p:sp>
    </p:spTree>
    <p:extLst>
      <p:ext uri="{BB962C8B-B14F-4D97-AF65-F5344CB8AC3E}">
        <p14:creationId xmlns:p14="http://schemas.microsoft.com/office/powerpoint/2010/main" val="1153525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50C9B-B2FF-479D-9CBB-0E6E84C3145F}"/>
              </a:ext>
            </a:extLst>
          </p:cNvPr>
          <p:cNvSpPr>
            <a:spLocks noGrp="1"/>
          </p:cNvSpPr>
          <p:nvPr>
            <p:ph type="title"/>
          </p:nvPr>
        </p:nvSpPr>
        <p:spPr/>
        <p:txBody>
          <a:bodyPr>
            <a:normAutofit fontScale="90000"/>
          </a:bodyPr>
          <a:lstStyle/>
          <a:p>
            <a:r>
              <a:rPr lang="en-US" dirty="0">
                <a:cs typeface="Arial" panose="020B0604020202020204" pitchFamily="34" charset="0"/>
              </a:rPr>
              <a:t>New types of Coordinates</a:t>
            </a:r>
          </a:p>
        </p:txBody>
      </p:sp>
      <p:sp>
        <p:nvSpPr>
          <p:cNvPr id="3" name="Text Placeholder 2">
            <a:extLst>
              <a:ext uri="{FF2B5EF4-FFF2-40B4-BE49-F238E27FC236}">
                <a16:creationId xmlns:a16="http://schemas.microsoft.com/office/drawing/2014/main" id="{3969B729-C236-4BCA-B466-C22AF1F83C02}"/>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7D4FDA9-9E81-4A77-A97F-986E605E1F1E}"/>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7FA649AF-A7B4-413B-997C-668CEF75BFA1}"/>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0BCB652A-5957-4640-9428-18FB9476FF62}"/>
              </a:ext>
            </a:extLst>
          </p:cNvPr>
          <p:cNvSpPr>
            <a:spLocks noGrp="1"/>
          </p:cNvSpPr>
          <p:nvPr>
            <p:ph type="sldNum" sz="quarter" idx="12"/>
          </p:nvPr>
        </p:nvSpPr>
        <p:spPr/>
        <p:txBody>
          <a:bodyPr/>
          <a:lstStyle/>
          <a:p>
            <a:fld id="{D3D538F9-49A3-B84F-B36B-A7030CDE5D5B}" type="slidenum">
              <a:rPr lang="en-US" smtClean="0"/>
              <a:t>88</a:t>
            </a:fld>
            <a:endParaRPr lang="en-US"/>
          </a:p>
        </p:txBody>
      </p:sp>
    </p:spTree>
    <p:extLst>
      <p:ext uri="{BB962C8B-B14F-4D97-AF65-F5344CB8AC3E}">
        <p14:creationId xmlns:p14="http://schemas.microsoft.com/office/powerpoint/2010/main" val="1937406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5823736-43C1-4B89-AB18-398424CB0B41}"/>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04910FA4-D685-4960-98E5-251313C18DF8}"/>
              </a:ext>
            </a:extLst>
          </p:cNvPr>
          <p:cNvSpPr>
            <a:spLocks noGrp="1"/>
          </p:cNvSpPr>
          <p:nvPr>
            <p:ph sz="half" idx="1"/>
          </p:nvPr>
        </p:nvSpPr>
        <p:spPr/>
        <p:txBody>
          <a:bodyPr>
            <a:normAutofit fontScale="92500"/>
          </a:bodyPr>
          <a:lstStyle/>
          <a:p>
            <a:endParaRPr lang="en-US"/>
          </a:p>
        </p:txBody>
      </p:sp>
      <p:sp>
        <p:nvSpPr>
          <p:cNvPr id="10" name="Content Placeholder 9">
            <a:extLst>
              <a:ext uri="{FF2B5EF4-FFF2-40B4-BE49-F238E27FC236}">
                <a16:creationId xmlns:a16="http://schemas.microsoft.com/office/drawing/2014/main" id="{8301D084-8D57-4B87-85BD-B95AFC2E848C}"/>
              </a:ext>
            </a:extLst>
          </p:cNvPr>
          <p:cNvSpPr>
            <a:spLocks noGrp="1"/>
          </p:cNvSpPr>
          <p:nvPr>
            <p:ph sz="half" idx="2"/>
          </p:nvPr>
        </p:nvSpPr>
        <p:spPr/>
        <p:txBody>
          <a:bodyPr>
            <a:normAutofit fontScale="92500"/>
          </a:bodyPr>
          <a:lstStyle/>
          <a:p>
            <a:pPr marL="0" indent="0">
              <a:buNone/>
            </a:pPr>
            <a:r>
              <a:rPr lang="en-US" b="1" dirty="0">
                <a:latin typeface="Arial" panose="020B0604020202020204" pitchFamily="34" charset="0"/>
                <a:cs typeface="Arial" panose="020B0604020202020204" pitchFamily="34" charset="0"/>
              </a:rPr>
              <a:t>Coordinate:</a:t>
            </a:r>
            <a:r>
              <a:rPr lang="en-US" dirty="0">
                <a:latin typeface="Arial" panose="020B0604020202020204" pitchFamily="34" charset="0"/>
                <a:cs typeface="Arial" panose="020B0604020202020204" pitchFamily="34" charset="0"/>
              </a:rPr>
              <a:t> One of a set of N numbers designating the location of a point in N-dimensional space. Specific to the modernized NSRS, five types of coordinates will be supported.</a:t>
            </a:r>
          </a:p>
          <a:p>
            <a:endParaRPr lang="en-US" dirty="0"/>
          </a:p>
        </p:txBody>
      </p:sp>
      <p:pic>
        <p:nvPicPr>
          <p:cNvPr id="7" name="Picture 6" descr="Cover page for NOAA Technical Report">
            <a:extLst>
              <a:ext uri="{FF2B5EF4-FFF2-40B4-BE49-F238E27FC236}">
                <a16:creationId xmlns:a16="http://schemas.microsoft.com/office/drawing/2014/main" id="{D182B0CD-C630-4BDA-AC6C-41DCB092B0AD}"/>
              </a:ext>
            </a:extLst>
          </p:cNvPr>
          <p:cNvPicPr>
            <a:picLocks noChangeAspect="1"/>
          </p:cNvPicPr>
          <p:nvPr/>
        </p:nvPicPr>
        <p:blipFill>
          <a:blip r:embed="rId3"/>
          <a:stretch>
            <a:fillRect/>
          </a:stretch>
        </p:blipFill>
        <p:spPr>
          <a:xfrm>
            <a:off x="304800" y="0"/>
            <a:ext cx="3979509" cy="5143500"/>
          </a:xfrm>
          <a:prstGeom prst="rect">
            <a:avLst/>
          </a:prstGeom>
        </p:spPr>
      </p:pic>
      <p:sp>
        <p:nvSpPr>
          <p:cNvPr id="2" name="Date Placeholder 1">
            <a:extLst>
              <a:ext uri="{FF2B5EF4-FFF2-40B4-BE49-F238E27FC236}">
                <a16:creationId xmlns:a16="http://schemas.microsoft.com/office/drawing/2014/main" id="{0C761D57-EE55-4380-9203-ABE5D423EF3D}"/>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0843FF88-FF75-46E4-8E91-D81D96CDEAAC}"/>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D861E7B1-35B9-4957-B729-E9AB25531495}"/>
              </a:ext>
            </a:extLst>
          </p:cNvPr>
          <p:cNvSpPr>
            <a:spLocks noGrp="1"/>
          </p:cNvSpPr>
          <p:nvPr>
            <p:ph type="sldNum" sz="quarter" idx="12"/>
          </p:nvPr>
        </p:nvSpPr>
        <p:spPr/>
        <p:txBody>
          <a:bodyPr/>
          <a:lstStyle/>
          <a:p>
            <a:fld id="{D3D538F9-49A3-B84F-B36B-A7030CDE5D5B}" type="slidenum">
              <a:rPr lang="en-US" smtClean="0"/>
              <a:t>89</a:t>
            </a:fld>
            <a:endParaRPr lang="en-US"/>
          </a:p>
        </p:txBody>
      </p:sp>
    </p:spTree>
    <p:extLst>
      <p:ext uri="{BB962C8B-B14F-4D97-AF65-F5344CB8AC3E}">
        <p14:creationId xmlns:p14="http://schemas.microsoft.com/office/powerpoint/2010/main" val="1327873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6BC52F-3E45-4676-A448-A02C3BBCAEF5}"/>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Linear distortion magnitudes</a:t>
            </a:r>
          </a:p>
        </p:txBody>
      </p:sp>
      <p:graphicFrame>
        <p:nvGraphicFramePr>
          <p:cNvPr id="5" name="Table 4">
            <a:extLst>
              <a:ext uri="{FF2B5EF4-FFF2-40B4-BE49-F238E27FC236}">
                <a16:creationId xmlns:a16="http://schemas.microsoft.com/office/drawing/2014/main" id="{BB9C5577-4055-4A85-BB3F-7E5208A86C26}"/>
              </a:ext>
            </a:extLst>
          </p:cNvPr>
          <p:cNvGraphicFramePr>
            <a:graphicFrameLocks noGrp="1"/>
          </p:cNvGraphicFramePr>
          <p:nvPr/>
        </p:nvGraphicFramePr>
        <p:xfrm>
          <a:off x="1485900" y="1173911"/>
          <a:ext cx="6172200" cy="3677676"/>
        </p:xfrm>
        <a:graphic>
          <a:graphicData uri="http://schemas.openxmlformats.org/drawingml/2006/table">
            <a:tbl>
              <a:tblPr firstRow="1" bandRow="1">
                <a:tableStyleId>{5C22544A-7EE6-4342-B048-85BDC9FD1C3A}</a:tableStyleId>
              </a:tblPr>
              <a:tblGrid>
                <a:gridCol w="1543050">
                  <a:extLst>
                    <a:ext uri="{9D8B030D-6E8A-4147-A177-3AD203B41FA5}">
                      <a16:colId xmlns:a16="http://schemas.microsoft.com/office/drawing/2014/main" val="3392396671"/>
                    </a:ext>
                  </a:extLst>
                </a:gridCol>
                <a:gridCol w="1543050">
                  <a:extLst>
                    <a:ext uri="{9D8B030D-6E8A-4147-A177-3AD203B41FA5}">
                      <a16:colId xmlns:a16="http://schemas.microsoft.com/office/drawing/2014/main" val="2296970034"/>
                    </a:ext>
                  </a:extLst>
                </a:gridCol>
                <a:gridCol w="1543050">
                  <a:extLst>
                    <a:ext uri="{9D8B030D-6E8A-4147-A177-3AD203B41FA5}">
                      <a16:colId xmlns:a16="http://schemas.microsoft.com/office/drawing/2014/main" val="542963314"/>
                    </a:ext>
                  </a:extLst>
                </a:gridCol>
                <a:gridCol w="1543050">
                  <a:extLst>
                    <a:ext uri="{9D8B030D-6E8A-4147-A177-3AD203B41FA5}">
                      <a16:colId xmlns:a16="http://schemas.microsoft.com/office/drawing/2014/main" val="2885494713"/>
                    </a:ext>
                  </a:extLst>
                </a:gridCol>
              </a:tblGrid>
              <a:tr h="696534">
                <a:tc>
                  <a:txBody>
                    <a:bodyPr/>
                    <a:lstStyle/>
                    <a:p>
                      <a:pPr algn="ctr"/>
                      <a:r>
                        <a:rPr lang="en-US" sz="1800" b="1" dirty="0"/>
                        <a:t>Parts per million</a:t>
                      </a:r>
                    </a:p>
                  </a:txBody>
                  <a:tcPr marL="68580" marR="68580" marT="34290" marB="34290" anchor="ctr"/>
                </a:tc>
                <a:tc>
                  <a:txBody>
                    <a:bodyPr/>
                    <a:lstStyle/>
                    <a:p>
                      <a:pPr algn="ctr"/>
                      <a:r>
                        <a:rPr lang="en-US" sz="1800" b="1" dirty="0"/>
                        <a:t>Centimeters per kilometer</a:t>
                      </a:r>
                    </a:p>
                  </a:txBody>
                  <a:tcPr marL="68580" marR="68580" marT="34290" marB="34290" anchor="ctr"/>
                </a:tc>
                <a:tc>
                  <a:txBody>
                    <a:bodyPr/>
                    <a:lstStyle/>
                    <a:p>
                      <a:pPr algn="ctr"/>
                      <a:r>
                        <a:rPr lang="en-US" sz="1800" b="1" dirty="0"/>
                        <a:t>Feet </a:t>
                      </a:r>
                      <a:br>
                        <a:rPr lang="en-US" sz="1800" b="1" dirty="0"/>
                      </a:br>
                      <a:r>
                        <a:rPr lang="en-US" sz="1800" b="1" dirty="0"/>
                        <a:t>per mile</a:t>
                      </a:r>
                    </a:p>
                  </a:txBody>
                  <a:tcPr marL="68580" marR="68580" marT="34290" marB="34290" anchor="ctr"/>
                </a:tc>
                <a:tc>
                  <a:txBody>
                    <a:bodyPr/>
                    <a:lstStyle/>
                    <a:p>
                      <a:pPr algn="ctr"/>
                      <a:r>
                        <a:rPr lang="en-US" sz="1800" b="1" dirty="0"/>
                        <a:t>Dimensionless ratio</a:t>
                      </a:r>
                    </a:p>
                  </a:txBody>
                  <a:tcPr marL="68580" marR="68580" marT="34290" marB="34290" anchor="ctr"/>
                </a:tc>
                <a:extLst>
                  <a:ext uri="{0D108BD9-81ED-4DB2-BD59-A6C34878D82A}">
                    <a16:rowId xmlns:a16="http://schemas.microsoft.com/office/drawing/2014/main" val="393860204"/>
                  </a:ext>
                </a:extLst>
              </a:tr>
              <a:tr h="696534">
                <a:tc>
                  <a:txBody>
                    <a:bodyPr/>
                    <a:lstStyle/>
                    <a:p>
                      <a:pPr algn="ctr"/>
                      <a:r>
                        <a:rPr lang="en-US" sz="1800" b="1" dirty="0"/>
                        <a:t>20 ppm</a:t>
                      </a:r>
                    </a:p>
                  </a:txBody>
                  <a:tcPr marL="68580" marR="68580" marT="34290" marB="34290" anchor="ctr"/>
                </a:tc>
                <a:tc>
                  <a:txBody>
                    <a:bodyPr/>
                    <a:lstStyle/>
                    <a:p>
                      <a:pPr algn="ctr"/>
                      <a:r>
                        <a:rPr lang="en-US" sz="1800" b="1" dirty="0"/>
                        <a:t>2 cm/km</a:t>
                      </a:r>
                    </a:p>
                  </a:txBody>
                  <a:tcPr marL="68580" marR="68580" marT="34290" marB="34290" anchor="ctr"/>
                </a:tc>
                <a:tc>
                  <a:txBody>
                    <a:bodyPr/>
                    <a:lstStyle/>
                    <a:p>
                      <a:pPr algn="ctr"/>
                      <a:r>
                        <a:rPr lang="en-US" sz="1800" b="1" dirty="0"/>
                        <a:t>0.1 ft/mile</a:t>
                      </a:r>
                    </a:p>
                  </a:txBody>
                  <a:tcPr marL="68580" marR="68580" marT="34290" marB="34290" anchor="ctr"/>
                </a:tc>
                <a:tc>
                  <a:txBody>
                    <a:bodyPr/>
                    <a:lstStyle/>
                    <a:p>
                      <a:pPr algn="ctr"/>
                      <a:r>
                        <a:rPr lang="en-US" sz="1800" b="1" dirty="0"/>
                        <a:t>1:50,000</a:t>
                      </a:r>
                    </a:p>
                  </a:txBody>
                  <a:tcPr marL="68580" marR="68580" marT="34290" marB="34290" anchor="ctr"/>
                </a:tc>
                <a:extLst>
                  <a:ext uri="{0D108BD9-81ED-4DB2-BD59-A6C34878D82A}">
                    <a16:rowId xmlns:a16="http://schemas.microsoft.com/office/drawing/2014/main" val="2789944770"/>
                  </a:ext>
                </a:extLst>
              </a:tr>
              <a:tr h="696534">
                <a:tc>
                  <a:txBody>
                    <a:bodyPr/>
                    <a:lstStyle/>
                    <a:p>
                      <a:pPr algn="ctr"/>
                      <a:r>
                        <a:rPr lang="en-US" sz="1800" b="1" dirty="0"/>
                        <a:t>50 ppm </a:t>
                      </a:r>
                    </a:p>
                  </a:txBody>
                  <a:tcPr marL="68580" marR="68580" marT="34290" marB="34290" anchor="ctr"/>
                </a:tc>
                <a:tc>
                  <a:txBody>
                    <a:bodyPr/>
                    <a:lstStyle/>
                    <a:p>
                      <a:pPr algn="ctr"/>
                      <a:r>
                        <a:rPr lang="en-US" sz="1800" b="1" dirty="0"/>
                        <a:t>5 cm/km</a:t>
                      </a:r>
                    </a:p>
                  </a:txBody>
                  <a:tcPr marL="68580" marR="68580" marT="34290" marB="34290" anchor="ctr"/>
                </a:tc>
                <a:tc>
                  <a:txBody>
                    <a:bodyPr/>
                    <a:lstStyle/>
                    <a:p>
                      <a:pPr algn="ctr"/>
                      <a:r>
                        <a:rPr lang="en-US" sz="1800" b="1" dirty="0"/>
                        <a:t>0.3 ft/mile</a:t>
                      </a:r>
                    </a:p>
                  </a:txBody>
                  <a:tcPr marL="68580" marR="68580" marT="34290" marB="34290" anchor="ctr"/>
                </a:tc>
                <a:tc>
                  <a:txBody>
                    <a:bodyPr/>
                    <a:lstStyle/>
                    <a:p>
                      <a:pPr algn="ctr"/>
                      <a:r>
                        <a:rPr lang="en-US" sz="1800" b="1" dirty="0"/>
                        <a:t>1:20,000</a:t>
                      </a:r>
                    </a:p>
                  </a:txBody>
                  <a:tcPr marL="68580" marR="68580" marT="34290" marB="34290" anchor="ctr"/>
                </a:tc>
                <a:extLst>
                  <a:ext uri="{0D108BD9-81ED-4DB2-BD59-A6C34878D82A}">
                    <a16:rowId xmlns:a16="http://schemas.microsoft.com/office/drawing/2014/main" val="1930693936"/>
                  </a:ext>
                </a:extLst>
              </a:tr>
              <a:tr h="696534">
                <a:tc>
                  <a:txBody>
                    <a:bodyPr/>
                    <a:lstStyle/>
                    <a:p>
                      <a:pPr algn="ctr"/>
                      <a:r>
                        <a:rPr lang="en-US" sz="1800" b="1" dirty="0"/>
                        <a:t>100 ppm</a:t>
                      </a:r>
                    </a:p>
                  </a:txBody>
                  <a:tcPr marL="68580" marR="68580" marT="34290" marB="34290" anchor="ctr"/>
                </a:tc>
                <a:tc>
                  <a:txBody>
                    <a:bodyPr/>
                    <a:lstStyle/>
                    <a:p>
                      <a:pPr algn="ctr"/>
                      <a:r>
                        <a:rPr lang="en-US" sz="1800" b="1" dirty="0"/>
                        <a:t>10 cm/km</a:t>
                      </a:r>
                    </a:p>
                  </a:txBody>
                  <a:tcPr marL="68580" marR="68580" marT="34290" marB="34290" anchor="ctr"/>
                </a:tc>
                <a:tc>
                  <a:txBody>
                    <a:bodyPr/>
                    <a:lstStyle/>
                    <a:p>
                      <a:pPr algn="ctr"/>
                      <a:r>
                        <a:rPr lang="en-US" sz="1800" b="1" dirty="0"/>
                        <a:t>0.5 ft/mile</a:t>
                      </a:r>
                    </a:p>
                  </a:txBody>
                  <a:tcPr marL="68580" marR="68580" marT="34290" marB="34290" anchor="ctr"/>
                </a:tc>
                <a:tc>
                  <a:txBody>
                    <a:bodyPr/>
                    <a:lstStyle/>
                    <a:p>
                      <a:pPr algn="ctr"/>
                      <a:r>
                        <a:rPr lang="en-US" sz="1800" b="1" dirty="0"/>
                        <a:t>1:10,000</a:t>
                      </a:r>
                    </a:p>
                  </a:txBody>
                  <a:tcPr marL="68580" marR="68580" marT="34290" marB="34290" anchor="ctr"/>
                </a:tc>
                <a:extLst>
                  <a:ext uri="{0D108BD9-81ED-4DB2-BD59-A6C34878D82A}">
                    <a16:rowId xmlns:a16="http://schemas.microsoft.com/office/drawing/2014/main" val="4018885100"/>
                  </a:ext>
                </a:extLst>
              </a:tr>
              <a:tr h="696534">
                <a:tc>
                  <a:txBody>
                    <a:bodyPr/>
                    <a:lstStyle/>
                    <a:p>
                      <a:pPr algn="ctr"/>
                      <a:r>
                        <a:rPr lang="en-US" sz="1800" b="1" dirty="0"/>
                        <a:t>400 ppm</a:t>
                      </a:r>
                    </a:p>
                  </a:txBody>
                  <a:tcPr marL="68580" marR="68580" marT="34290" marB="34290" anchor="ctr"/>
                </a:tc>
                <a:tc>
                  <a:txBody>
                    <a:bodyPr/>
                    <a:lstStyle/>
                    <a:p>
                      <a:pPr algn="ctr"/>
                      <a:r>
                        <a:rPr lang="en-US" sz="1800" b="1" dirty="0"/>
                        <a:t>40 cm/km</a:t>
                      </a:r>
                    </a:p>
                  </a:txBody>
                  <a:tcPr marL="68580" marR="68580" marT="34290" marB="34290" anchor="ctr"/>
                </a:tc>
                <a:tc>
                  <a:txBody>
                    <a:bodyPr/>
                    <a:lstStyle/>
                    <a:p>
                      <a:pPr algn="ctr"/>
                      <a:r>
                        <a:rPr lang="en-US" sz="1800" b="1" dirty="0"/>
                        <a:t>2.1 ft/mile</a:t>
                      </a:r>
                    </a:p>
                  </a:txBody>
                  <a:tcPr marL="68580" marR="68580" marT="34290" marB="34290" anchor="ctr"/>
                </a:tc>
                <a:tc>
                  <a:txBody>
                    <a:bodyPr/>
                    <a:lstStyle/>
                    <a:p>
                      <a:pPr algn="ctr"/>
                      <a:r>
                        <a:rPr lang="en-US" sz="1800" b="1" dirty="0"/>
                        <a:t>1:2,500</a:t>
                      </a:r>
                    </a:p>
                  </a:txBody>
                  <a:tcPr marL="68580" marR="68580" marT="34290" marB="34290" anchor="ctr"/>
                </a:tc>
                <a:extLst>
                  <a:ext uri="{0D108BD9-81ED-4DB2-BD59-A6C34878D82A}">
                    <a16:rowId xmlns:a16="http://schemas.microsoft.com/office/drawing/2014/main" val="3788568049"/>
                  </a:ext>
                </a:extLst>
              </a:tr>
            </a:tbl>
          </a:graphicData>
        </a:graphic>
      </p:graphicFrame>
      <p:sp>
        <p:nvSpPr>
          <p:cNvPr id="2" name="Date Placeholder 1">
            <a:extLst>
              <a:ext uri="{FF2B5EF4-FFF2-40B4-BE49-F238E27FC236}">
                <a16:creationId xmlns:a16="http://schemas.microsoft.com/office/drawing/2014/main" id="{1FE4D889-7CD3-4D67-8BA4-BC965C267EDB}"/>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94B3A784-210A-43FF-8E31-30E3B81DD8A5}"/>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0DB863B4-6977-43E6-9DAE-5297DD87C668}"/>
              </a:ext>
            </a:extLst>
          </p:cNvPr>
          <p:cNvSpPr>
            <a:spLocks noGrp="1"/>
          </p:cNvSpPr>
          <p:nvPr>
            <p:ph type="sldNum" sz="quarter" idx="12"/>
          </p:nvPr>
        </p:nvSpPr>
        <p:spPr/>
        <p:txBody>
          <a:bodyPr/>
          <a:lstStyle/>
          <a:p>
            <a:fld id="{D3D538F9-49A3-B84F-B36B-A7030CDE5D5B}" type="slidenum">
              <a:rPr lang="en-US" smtClean="0"/>
              <a:t>9</a:t>
            </a:fld>
            <a:endParaRPr lang="en-US"/>
          </a:p>
        </p:txBody>
      </p:sp>
    </p:spTree>
    <p:extLst>
      <p:ext uri="{BB962C8B-B14F-4D97-AF65-F5344CB8AC3E}">
        <p14:creationId xmlns:p14="http://schemas.microsoft.com/office/powerpoint/2010/main" val="1947456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New Types of Coordinates</a:t>
            </a:r>
          </a:p>
        </p:txBody>
      </p:sp>
      <p:sp>
        <p:nvSpPr>
          <p:cNvPr id="7" name="Content Placeholder 6">
            <a:extLst>
              <a:ext uri="{FF2B5EF4-FFF2-40B4-BE49-F238E27FC236}">
                <a16:creationId xmlns:a16="http://schemas.microsoft.com/office/drawing/2014/main" id="{3442C682-5BBE-4AC1-BABC-8AB8799EC1DC}"/>
              </a:ext>
            </a:extLst>
          </p:cNvPr>
          <p:cNvSpPr>
            <a:spLocks noGrp="1"/>
          </p:cNvSpPr>
          <p:nvPr>
            <p:ph idx="1"/>
          </p:nvPr>
        </p:nvSpPr>
        <p:spPr>
          <a:xfrm>
            <a:off x="457200" y="1200151"/>
            <a:ext cx="8229600" cy="3567112"/>
          </a:xfrm>
        </p:spPr>
        <p:txBody>
          <a:bodyPr>
            <a:normAutofit fontScale="92500" lnSpcReduction="20000"/>
          </a:bodyPr>
          <a:lstStyle/>
          <a:p>
            <a:pPr marL="0" indent="0">
              <a:buNone/>
            </a:pPr>
            <a:r>
              <a:rPr lang="en-US" dirty="0">
                <a:latin typeface="Arial" panose="020B0604020202020204" pitchFamily="34" charset="0"/>
                <a:cs typeface="Arial" panose="020B0604020202020204" pitchFamily="34" charset="0"/>
              </a:rPr>
              <a:t>NGS anticipates that 5 types of coordinates will be used in the NSRS. They are:</a:t>
            </a:r>
          </a:p>
          <a:p>
            <a:pPr marL="0" indent="0">
              <a:buNone/>
            </a:pPr>
            <a:endParaRPr lang="en-US" dirty="0">
              <a:latin typeface="Arial" panose="020B0604020202020204" pitchFamily="34" charset="0"/>
              <a:cs typeface="Arial" panose="020B0604020202020204" pitchFamily="34" charset="0"/>
            </a:endParaRPr>
          </a:p>
          <a:p>
            <a:pPr marL="0" indent="0" algn="ctr">
              <a:buNone/>
            </a:pPr>
            <a:r>
              <a:rPr lang="en-US" dirty="0">
                <a:latin typeface="Arial" panose="020B0604020202020204" pitchFamily="34" charset="0"/>
                <a:cs typeface="Arial" panose="020B0604020202020204" pitchFamily="34" charset="0"/>
              </a:rPr>
              <a:t>Reported</a:t>
            </a:r>
          </a:p>
          <a:p>
            <a:pPr marL="0" indent="0" algn="ctr">
              <a:buNone/>
            </a:pPr>
            <a:r>
              <a:rPr lang="en-US" dirty="0">
                <a:latin typeface="Arial" panose="020B0604020202020204" pitchFamily="34" charset="0"/>
                <a:cs typeface="Arial" panose="020B0604020202020204" pitchFamily="34" charset="0"/>
              </a:rPr>
              <a:t>OPUS</a:t>
            </a:r>
          </a:p>
          <a:p>
            <a:pPr marL="0" indent="0" algn="ctr">
              <a:buNone/>
            </a:pPr>
            <a:r>
              <a:rPr lang="en-US" dirty="0">
                <a:latin typeface="Arial" panose="020B0604020202020204" pitchFamily="34" charset="0"/>
                <a:cs typeface="Arial" panose="020B0604020202020204" pitchFamily="34" charset="0"/>
              </a:rPr>
              <a:t>Reference Epoch</a:t>
            </a:r>
          </a:p>
          <a:p>
            <a:pPr marL="0" indent="0" algn="ctr">
              <a:buNone/>
            </a:pPr>
            <a:r>
              <a:rPr lang="en-US" dirty="0">
                <a:latin typeface="Arial" panose="020B0604020202020204" pitchFamily="34" charset="0"/>
                <a:cs typeface="Arial" panose="020B0604020202020204" pitchFamily="34" charset="0"/>
              </a:rPr>
              <a:t>Survey Epoch</a:t>
            </a:r>
          </a:p>
          <a:p>
            <a:pPr marL="0" indent="0" algn="ctr">
              <a:buNone/>
            </a:pPr>
            <a:r>
              <a:rPr lang="en-US" dirty="0">
                <a:latin typeface="Arial" panose="020B0604020202020204" pitchFamily="34" charset="0"/>
                <a:cs typeface="Arial" panose="020B0604020202020204" pitchFamily="34" charset="0"/>
              </a:rPr>
              <a:t>Active</a:t>
            </a:r>
          </a:p>
        </p:txBody>
      </p:sp>
      <p:sp>
        <p:nvSpPr>
          <p:cNvPr id="3" name="Date Placeholder 2">
            <a:extLst>
              <a:ext uri="{FF2B5EF4-FFF2-40B4-BE49-F238E27FC236}">
                <a16:creationId xmlns:a16="http://schemas.microsoft.com/office/drawing/2014/main" id="{65B7B135-D94D-4F3C-AE4F-703FC04AC808}"/>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165C985C-AC5B-4B04-A853-172B08063B8C}"/>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FEC3874B-2963-4781-A13D-FE6AB04C36E9}"/>
              </a:ext>
            </a:extLst>
          </p:cNvPr>
          <p:cNvSpPr>
            <a:spLocks noGrp="1"/>
          </p:cNvSpPr>
          <p:nvPr>
            <p:ph type="sldNum" sz="quarter" idx="12"/>
          </p:nvPr>
        </p:nvSpPr>
        <p:spPr/>
        <p:txBody>
          <a:bodyPr/>
          <a:lstStyle/>
          <a:p>
            <a:fld id="{D3D538F9-49A3-B84F-B36B-A7030CDE5D5B}" type="slidenum">
              <a:rPr lang="en-US" smtClean="0"/>
              <a:t>90</a:t>
            </a:fld>
            <a:endParaRPr lang="en-US"/>
          </a:p>
        </p:txBody>
      </p:sp>
    </p:spTree>
    <p:extLst>
      <p:ext uri="{BB962C8B-B14F-4D97-AF65-F5344CB8AC3E}">
        <p14:creationId xmlns:p14="http://schemas.microsoft.com/office/powerpoint/2010/main" val="1080276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67EF-BEB9-435F-8947-45237D971ADF}"/>
              </a:ext>
            </a:extLst>
          </p:cNvPr>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“Part of the NSRS”</a:t>
            </a:r>
          </a:p>
        </p:txBody>
      </p:sp>
      <p:sp>
        <p:nvSpPr>
          <p:cNvPr id="3" name="Content Placeholder 2">
            <a:extLst>
              <a:ext uri="{FF2B5EF4-FFF2-40B4-BE49-F238E27FC236}">
                <a16:creationId xmlns:a16="http://schemas.microsoft.com/office/drawing/2014/main" id="{526A26D3-907A-4148-97AF-A6B3098907EB}"/>
              </a:ext>
            </a:extLst>
          </p:cNvPr>
          <p:cNvSpPr>
            <a:spLocks noGrp="1"/>
          </p:cNvSpPr>
          <p:nvPr>
            <p:ph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Only coordinates computed by NGS and stored in the NSRS database are </a:t>
            </a:r>
            <a:r>
              <a:rPr lang="en-US" i="1" dirty="0">
                <a:latin typeface="Arial" panose="020B0604020202020204" pitchFamily="34" charset="0"/>
                <a:cs typeface="Arial" panose="020B0604020202020204" pitchFamily="34" charset="0"/>
              </a:rPr>
              <a:t>“part of the NSRS”</a:t>
            </a:r>
          </a:p>
          <a:p>
            <a:pPr lvl="1" algn="ctr"/>
            <a:r>
              <a:rPr lang="en-US" i="1" dirty="0">
                <a:latin typeface="Arial" panose="020B0604020202020204" pitchFamily="34" charset="0"/>
                <a:cs typeface="Arial" panose="020B0604020202020204" pitchFamily="34" charset="0"/>
              </a:rPr>
              <a:t>Reference Epoch</a:t>
            </a:r>
          </a:p>
          <a:p>
            <a:pPr lvl="1" algn="ctr"/>
            <a:r>
              <a:rPr lang="en-US" i="1" dirty="0">
                <a:latin typeface="Arial" panose="020B0604020202020204" pitchFamily="34" charset="0"/>
                <a:cs typeface="Arial" panose="020B0604020202020204" pitchFamily="34" charset="0"/>
              </a:rPr>
              <a:t>Survey Epoch</a:t>
            </a:r>
          </a:p>
          <a:p>
            <a:pPr lvl="1" algn="ctr"/>
            <a:r>
              <a:rPr lang="en-US" i="1" dirty="0">
                <a:latin typeface="Arial" panose="020B0604020202020204" pitchFamily="34" charset="0"/>
                <a:cs typeface="Arial" panose="020B0604020202020204" pitchFamily="34" charset="0"/>
              </a:rPr>
              <a:t>Active</a:t>
            </a:r>
          </a:p>
          <a:p>
            <a:pPr lvl="1"/>
            <a:endParaRPr lang="en-US" i="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OPUS Coordinates can be </a:t>
            </a:r>
            <a:r>
              <a:rPr lang="en-US" i="1" dirty="0">
                <a:latin typeface="Arial" panose="020B0604020202020204" pitchFamily="34" charset="0"/>
                <a:cs typeface="Arial" panose="020B0604020202020204" pitchFamily="34" charset="0"/>
              </a:rPr>
              <a:t>“tied to the NSRS”</a:t>
            </a:r>
          </a:p>
        </p:txBody>
      </p:sp>
      <p:sp>
        <p:nvSpPr>
          <p:cNvPr id="4" name="Date Placeholder 3">
            <a:extLst>
              <a:ext uri="{FF2B5EF4-FFF2-40B4-BE49-F238E27FC236}">
                <a16:creationId xmlns:a16="http://schemas.microsoft.com/office/drawing/2014/main" id="{E2859F94-21FC-4113-8F9E-1059324FA904}"/>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7E4AAB7A-AC0D-4AEA-9D99-80B83EF18E32}"/>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B3F20E57-C073-450A-B30B-B88B659DBD62}"/>
              </a:ext>
            </a:extLst>
          </p:cNvPr>
          <p:cNvSpPr>
            <a:spLocks noGrp="1"/>
          </p:cNvSpPr>
          <p:nvPr>
            <p:ph type="sldNum" sz="quarter" idx="12"/>
          </p:nvPr>
        </p:nvSpPr>
        <p:spPr/>
        <p:txBody>
          <a:bodyPr/>
          <a:lstStyle/>
          <a:p>
            <a:fld id="{D3D538F9-49A3-B84F-B36B-A7030CDE5D5B}" type="slidenum">
              <a:rPr lang="en-US" smtClean="0"/>
              <a:t>91</a:t>
            </a:fld>
            <a:endParaRPr lang="en-US"/>
          </a:p>
        </p:txBody>
      </p:sp>
    </p:spTree>
    <p:extLst>
      <p:ext uri="{BB962C8B-B14F-4D97-AF65-F5344CB8AC3E}">
        <p14:creationId xmlns:p14="http://schemas.microsoft.com/office/powerpoint/2010/main" val="3265608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2866BB-79D5-446D-9E68-B4F9D8C94973}"/>
              </a:ext>
            </a:extLst>
          </p:cNvPr>
          <p:cNvSpPr>
            <a:spLocks noGrp="1"/>
          </p:cNvSpPr>
          <p:nvPr>
            <p:ph type="body" idx="1"/>
          </p:nvPr>
        </p:nvSpPr>
        <p:spPr>
          <a:xfrm>
            <a:off x="457199" y="518518"/>
            <a:ext cx="4040188" cy="479822"/>
          </a:xfrm>
        </p:spPr>
        <p:txBody>
          <a:bodyPr>
            <a:noAutofit/>
          </a:bodyPr>
          <a:lstStyle/>
          <a:p>
            <a:r>
              <a:rPr lang="en-US" sz="3200" dirty="0">
                <a:latin typeface="Arial" panose="020B0604020202020204" pitchFamily="34" charset="0"/>
                <a:cs typeface="Arial" panose="020B0604020202020204" pitchFamily="34" charset="0"/>
              </a:rPr>
              <a:t>Passive Control</a:t>
            </a:r>
          </a:p>
        </p:txBody>
      </p:sp>
      <p:sp>
        <p:nvSpPr>
          <p:cNvPr id="4" name="Content Placeholder 3">
            <a:extLst>
              <a:ext uri="{FF2B5EF4-FFF2-40B4-BE49-F238E27FC236}">
                <a16:creationId xmlns:a16="http://schemas.microsoft.com/office/drawing/2014/main" id="{EFA64A9E-2215-4DBC-ABEC-8EA35FCB5846}"/>
              </a:ext>
            </a:extLst>
          </p:cNvPr>
          <p:cNvSpPr>
            <a:spLocks noGrp="1"/>
          </p:cNvSpPr>
          <p:nvPr>
            <p:ph sz="half" idx="2"/>
          </p:nvPr>
        </p:nvSpPr>
        <p:spPr>
          <a:xfrm>
            <a:off x="466807" y="1226942"/>
            <a:ext cx="4040188" cy="2963466"/>
          </a:xfrm>
        </p:spPr>
        <p:txBody>
          <a:bodyPr>
            <a:normAutofit/>
          </a:bodyPr>
          <a:lstStyle/>
          <a:p>
            <a:r>
              <a:rPr lang="en-US" dirty="0">
                <a:latin typeface="Arial" panose="020B0604020202020204" pitchFamily="34" charset="0"/>
                <a:cs typeface="Arial" panose="020B0604020202020204" pitchFamily="34" charset="0"/>
              </a:rPr>
              <a:t>Any geodetic control point that is not active control. Common examples include a metal disk set in concrete or stone, or a stainless steel rod driven into the ground. </a:t>
            </a:r>
          </a:p>
        </p:txBody>
      </p:sp>
      <p:pic>
        <p:nvPicPr>
          <p:cNvPr id="10" name="Picture 5" descr="close-up photo, showing access cover open on a passive mark">
            <a:extLst>
              <a:ext uri="{FF2B5EF4-FFF2-40B4-BE49-F238E27FC236}">
                <a16:creationId xmlns:a16="http://schemas.microsoft.com/office/drawing/2014/main" id="{1466A8C9-4165-4D0A-B99B-0088AB1FE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084" y="3214957"/>
            <a:ext cx="1766552" cy="1323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an undisturbed mark">
            <a:extLst>
              <a:ext uri="{FF2B5EF4-FFF2-40B4-BE49-F238E27FC236}">
                <a16:creationId xmlns:a16="http://schemas.microsoft.com/office/drawing/2014/main" id="{F08631DE-C124-4C89-B0A6-EBB6D5E02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084" y="103225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ose-up photo, showing mark tablet details and datum point">
            <a:extLst>
              <a:ext uri="{FF2B5EF4-FFF2-40B4-BE49-F238E27FC236}">
                <a16:creationId xmlns:a16="http://schemas.microsoft.com/office/drawing/2014/main" id="{E64F57E4-4123-4426-B725-1EC27D22A3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420" y="1044167"/>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eye-level photo, showing setting details and condition">
            <a:extLst>
              <a:ext uri="{FF2B5EF4-FFF2-40B4-BE49-F238E27FC236}">
                <a16:creationId xmlns:a16="http://schemas.microsoft.com/office/drawing/2014/main" id="{89BCC1AA-DE59-49FE-9410-D680418EF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4270" y="2910482"/>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41CAB1F0-C033-4C8F-A3B6-4CEE48D90596}"/>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1A4BF8CB-9FC3-4FD7-BDC1-D19115C42F07}"/>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9E82064F-4566-40D2-9764-86F8CDA3F92F}"/>
              </a:ext>
            </a:extLst>
          </p:cNvPr>
          <p:cNvSpPr>
            <a:spLocks noGrp="1"/>
          </p:cNvSpPr>
          <p:nvPr>
            <p:ph type="sldNum" sz="quarter" idx="12"/>
          </p:nvPr>
        </p:nvSpPr>
        <p:spPr/>
        <p:txBody>
          <a:bodyPr/>
          <a:lstStyle/>
          <a:p>
            <a:fld id="{D3D538F9-49A3-B84F-B36B-A7030CDE5D5B}" type="slidenum">
              <a:rPr lang="en-US" smtClean="0"/>
              <a:t>92</a:t>
            </a:fld>
            <a:endParaRPr lang="en-US"/>
          </a:p>
        </p:txBody>
      </p:sp>
    </p:spTree>
    <p:extLst>
      <p:ext uri="{BB962C8B-B14F-4D97-AF65-F5344CB8AC3E}">
        <p14:creationId xmlns:p14="http://schemas.microsoft.com/office/powerpoint/2010/main" val="4016432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1C8ADFD-FA0E-4C90-903C-AE9C3B9C6BB1}"/>
              </a:ext>
            </a:extLst>
          </p:cNvPr>
          <p:cNvSpPr>
            <a:spLocks noGrp="1"/>
          </p:cNvSpPr>
          <p:nvPr>
            <p:ph type="body" sz="quarter" idx="3"/>
          </p:nvPr>
        </p:nvSpPr>
        <p:spPr>
          <a:xfrm>
            <a:off x="4645025" y="514923"/>
            <a:ext cx="4041775" cy="479822"/>
          </a:xfrm>
        </p:spPr>
        <p:txBody>
          <a:bodyPr>
            <a:noAutofit/>
          </a:bodyPr>
          <a:lstStyle/>
          <a:p>
            <a:r>
              <a:rPr lang="en-US" sz="3200" dirty="0">
                <a:latin typeface="Arial" panose="020B0604020202020204" pitchFamily="34" charset="0"/>
                <a:cs typeface="Arial" panose="020B0604020202020204" pitchFamily="34" charset="0"/>
              </a:rPr>
              <a:t>Active Control</a:t>
            </a:r>
          </a:p>
        </p:txBody>
      </p:sp>
      <p:sp>
        <p:nvSpPr>
          <p:cNvPr id="10" name="Content Placeholder 9">
            <a:extLst>
              <a:ext uri="{FF2B5EF4-FFF2-40B4-BE49-F238E27FC236}">
                <a16:creationId xmlns:a16="http://schemas.microsoft.com/office/drawing/2014/main" id="{A22B9FC9-5F30-4E06-B0A0-AC2B18D3AD7E}"/>
              </a:ext>
            </a:extLst>
          </p:cNvPr>
          <p:cNvSpPr>
            <a:spLocks noGrp="1"/>
          </p:cNvSpPr>
          <p:nvPr>
            <p:ph sz="half" idx="2"/>
          </p:nvPr>
        </p:nvSpPr>
        <p:spPr>
          <a:xfrm>
            <a:off x="4572000" y="1237018"/>
            <a:ext cx="4040188" cy="2963466"/>
          </a:xfrm>
        </p:spPr>
        <p:txBody>
          <a:bodyPr>
            <a:normAutofit fontScale="92500" lnSpcReduction="10000"/>
          </a:bodyPr>
          <a:lstStyle/>
          <a:p>
            <a:r>
              <a:rPr lang="en-US" dirty="0">
                <a:latin typeface="Arial" panose="020B0604020202020204" pitchFamily="34" charset="0"/>
                <a:cs typeface="Arial" panose="020B0604020202020204" pitchFamily="34" charset="0"/>
              </a:rPr>
              <a:t>A geodetic control point at a station occupied by equipment intended for and capable of continuously collecting geodetic quality data for multiple years and with active defined by or adopted by NGS.</a:t>
            </a:r>
          </a:p>
          <a:p>
            <a:r>
              <a:rPr lang="en-US" dirty="0">
                <a:latin typeface="Arial" panose="020B0604020202020204" pitchFamily="34" charset="0"/>
                <a:cs typeface="Arial" panose="020B0604020202020204" pitchFamily="34" charset="0"/>
              </a:rPr>
              <a:t>CORS</a:t>
            </a:r>
          </a:p>
          <a:p>
            <a:endParaRPr lang="en-US" dirty="0"/>
          </a:p>
        </p:txBody>
      </p:sp>
      <p:pic>
        <p:nvPicPr>
          <p:cNvPr id="18" name="Picture 2" descr="Example of CORS monumentation and antennas">
            <a:extLst>
              <a:ext uri="{FF2B5EF4-FFF2-40B4-BE49-F238E27FC236}">
                <a16:creationId xmlns:a16="http://schemas.microsoft.com/office/drawing/2014/main" id="{A1E622A8-CFFA-4A27-AECD-0EE51D93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260" y="831601"/>
            <a:ext cx="2328504" cy="17383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Example of CORS monumentation and antennas">
            <a:extLst>
              <a:ext uri="{FF2B5EF4-FFF2-40B4-BE49-F238E27FC236}">
                <a16:creationId xmlns:a16="http://schemas.microsoft.com/office/drawing/2014/main" id="{8226F055-C7AC-46ED-A67A-0082FA4EB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30" y="1716438"/>
            <a:ext cx="2142117" cy="21770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xample of CORS monumentation and antennas">
            <a:extLst>
              <a:ext uri="{FF2B5EF4-FFF2-40B4-BE49-F238E27FC236}">
                <a16:creationId xmlns:a16="http://schemas.microsoft.com/office/drawing/2014/main" id="{3AD35284-3875-48C6-9FFD-53B56175FC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3278" y="2941889"/>
            <a:ext cx="2405698" cy="171759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D2FE6D04-8349-495C-96B3-27B60A3CDACD}"/>
              </a:ext>
            </a:extLst>
          </p:cNvPr>
          <p:cNvSpPr>
            <a:spLocks noGrp="1"/>
          </p:cNvSpPr>
          <p:nvPr>
            <p:ph type="dt" sz="half" idx="10"/>
          </p:nvPr>
        </p:nvSpPr>
        <p:spPr/>
        <p:txBody>
          <a:bodyPr/>
          <a:lstStyle/>
          <a:p>
            <a:r>
              <a:rPr lang="en-US"/>
              <a:t>02/08/2023</a:t>
            </a:r>
          </a:p>
        </p:txBody>
      </p:sp>
      <p:sp>
        <p:nvSpPr>
          <p:cNvPr id="3" name="Footer Placeholder 2">
            <a:extLst>
              <a:ext uri="{FF2B5EF4-FFF2-40B4-BE49-F238E27FC236}">
                <a16:creationId xmlns:a16="http://schemas.microsoft.com/office/drawing/2014/main" id="{DEF98BC0-A8BA-4539-AE26-FF06DE037AD8}"/>
              </a:ext>
            </a:extLst>
          </p:cNvPr>
          <p:cNvSpPr>
            <a:spLocks noGrp="1"/>
          </p:cNvSpPr>
          <p:nvPr>
            <p:ph type="ftr" sz="quarter" idx="11"/>
          </p:nvPr>
        </p:nvSpPr>
        <p:spPr/>
        <p:txBody>
          <a:bodyPr/>
          <a:lstStyle/>
          <a:p>
            <a:r>
              <a:rPr lang="fr-FR"/>
              <a:t>IPLSA 2023 Convention</a:t>
            </a:r>
            <a:endParaRPr lang="en-US"/>
          </a:p>
        </p:txBody>
      </p:sp>
      <p:sp>
        <p:nvSpPr>
          <p:cNvPr id="4" name="Slide Number Placeholder 3">
            <a:extLst>
              <a:ext uri="{FF2B5EF4-FFF2-40B4-BE49-F238E27FC236}">
                <a16:creationId xmlns:a16="http://schemas.microsoft.com/office/drawing/2014/main" id="{E21E6C1C-36BC-4B37-84CF-27D5C2BC366F}"/>
              </a:ext>
            </a:extLst>
          </p:cNvPr>
          <p:cNvSpPr>
            <a:spLocks noGrp="1"/>
          </p:cNvSpPr>
          <p:nvPr>
            <p:ph type="sldNum" sz="quarter" idx="12"/>
          </p:nvPr>
        </p:nvSpPr>
        <p:spPr/>
        <p:txBody>
          <a:bodyPr/>
          <a:lstStyle/>
          <a:p>
            <a:fld id="{D3D538F9-49A3-B84F-B36B-A7030CDE5D5B}" type="slidenum">
              <a:rPr lang="en-US" smtClean="0"/>
              <a:t>93</a:t>
            </a:fld>
            <a:endParaRPr lang="en-US"/>
          </a:p>
        </p:txBody>
      </p:sp>
    </p:spTree>
    <p:extLst>
      <p:ext uri="{BB962C8B-B14F-4D97-AF65-F5344CB8AC3E}">
        <p14:creationId xmlns:p14="http://schemas.microsoft.com/office/powerpoint/2010/main" val="3634548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Shift and Drift</a:t>
            </a:r>
          </a:p>
        </p:txBody>
      </p:sp>
      <p:sp>
        <p:nvSpPr>
          <p:cNvPr id="3" name="Content Placeholder 2"/>
          <p:cNvSpPr>
            <a:spLocks noGrp="1"/>
          </p:cNvSpPr>
          <p:nvPr>
            <p:ph idx="1"/>
          </p:nvPr>
        </p:nvSpPr>
        <p:spPr>
          <a:xfrm>
            <a:off x="1001367" y="1218010"/>
            <a:ext cx="7141266" cy="3394472"/>
          </a:xfrm>
        </p:spPr>
        <p:txBody>
          <a:bodyPr>
            <a:normAutofit fontScale="77500" lnSpcReduction="20000"/>
          </a:bodyPr>
          <a:lstStyle/>
          <a:p>
            <a:pPr marL="0" indent="0">
              <a:buNone/>
            </a:pPr>
            <a:r>
              <a:rPr lang="en-US" dirty="0">
                <a:latin typeface="Arial" panose="020B0604020202020204" pitchFamily="34" charset="0"/>
                <a:cs typeface="Arial" panose="020B0604020202020204" pitchFamily="34" charset="0"/>
              </a:rPr>
              <a:t>When transitioning off of NAD 83, your coordinates will experience shift and drift</a:t>
            </a:r>
          </a:p>
          <a:p>
            <a:pPr marL="0" indent="0">
              <a:buNone/>
            </a:pPr>
            <a:endParaRPr lang="en-US"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Shift: A one-time jump somewhere in the 0 to 4 meter range (latitude, longitude, ellipsoid height)</a:t>
            </a:r>
          </a:p>
          <a:p>
            <a:pPr lvl="2"/>
            <a:endParaRPr lang="en-US" sz="21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Drift:  Coordinates are now time-dependent.  The shift will take you to 2020.00.  Working at any other epoch means you must account for the drift (velocity, as well as any other motions over time) of your coordinates</a:t>
            </a:r>
          </a:p>
        </p:txBody>
      </p:sp>
      <p:sp>
        <p:nvSpPr>
          <p:cNvPr id="4" name="Date Placeholder 3">
            <a:extLst>
              <a:ext uri="{FF2B5EF4-FFF2-40B4-BE49-F238E27FC236}">
                <a16:creationId xmlns:a16="http://schemas.microsoft.com/office/drawing/2014/main" id="{03AC2508-8D59-4456-AD8A-BE3763D629C6}"/>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1FB22BA1-BA8C-4782-9434-0E51E65F8A8A}"/>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E7DC1B5D-4B9B-4261-A49F-FB5D630E2619}"/>
              </a:ext>
            </a:extLst>
          </p:cNvPr>
          <p:cNvSpPr>
            <a:spLocks noGrp="1"/>
          </p:cNvSpPr>
          <p:nvPr>
            <p:ph type="sldNum" sz="quarter" idx="12"/>
          </p:nvPr>
        </p:nvSpPr>
        <p:spPr/>
        <p:txBody>
          <a:bodyPr/>
          <a:lstStyle/>
          <a:p>
            <a:fld id="{D3D538F9-49A3-B84F-B36B-A7030CDE5D5B}" type="slidenum">
              <a:rPr lang="en-US" smtClean="0"/>
              <a:t>94</a:t>
            </a:fld>
            <a:endParaRPr lang="en-US"/>
          </a:p>
        </p:txBody>
      </p:sp>
    </p:spTree>
    <p:extLst>
      <p:ext uri="{BB962C8B-B14F-4D97-AF65-F5344CB8AC3E}">
        <p14:creationId xmlns:p14="http://schemas.microsoft.com/office/powerpoint/2010/main" val="39961758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950" y="197072"/>
            <a:ext cx="7658100" cy="857250"/>
          </a:xfrm>
        </p:spPr>
        <p:txBody>
          <a:bodyPr>
            <a:no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742950" y="1086212"/>
            <a:ext cx="7658100" cy="3394472"/>
          </a:xfrm>
        </p:spPr>
        <p:txBody>
          <a:bodyPr>
            <a:normAutofit fontScale="92500" lnSpcReduction="10000"/>
          </a:bodyPr>
          <a:lstStyle/>
          <a:p>
            <a:r>
              <a:rPr lang="en-US" b="1" i="1" dirty="0">
                <a:solidFill>
                  <a:srgbClr val="C00000"/>
                </a:solidFill>
                <a:latin typeface="Arial" panose="020B0604020202020204" pitchFamily="34" charset="0"/>
                <a:cs typeface="Arial" panose="020B0604020202020204" pitchFamily="34" charset="0"/>
              </a:rPr>
              <a:t>Reported</a:t>
            </a:r>
          </a:p>
          <a:p>
            <a:pPr lvl="1"/>
            <a:r>
              <a:rPr lang="en-US" i="1" dirty="0">
                <a:latin typeface="Arial" panose="020B0604020202020204" pitchFamily="34" charset="0"/>
                <a:cs typeface="Arial" panose="020B0604020202020204" pitchFamily="34" charset="0"/>
              </a:rPr>
              <a:t>“Coordinates directly reported to NGS without the data necessary for NGS to replicate or evaluate them. These coordinates are neither ‘part of the NSRS’ nor ‘tied to the NSRS.’”</a:t>
            </a:r>
          </a:p>
          <a:p>
            <a:pPr lvl="2"/>
            <a:r>
              <a:rPr lang="en-US" sz="2100" dirty="0">
                <a:latin typeface="Arial" panose="020B0604020202020204" pitchFamily="34" charset="0"/>
                <a:cs typeface="Arial" panose="020B0604020202020204" pitchFamily="34" charset="0"/>
              </a:rPr>
              <a:t>Scaled from a map</a:t>
            </a:r>
          </a:p>
          <a:p>
            <a:pPr lvl="2"/>
            <a:r>
              <a:rPr lang="en-US" sz="2100" dirty="0">
                <a:latin typeface="Arial" panose="020B0604020202020204" pitchFamily="34" charset="0"/>
                <a:cs typeface="Arial" panose="020B0604020202020204" pitchFamily="34" charset="0"/>
              </a:rPr>
              <a:t>Transformed using NCAT or </a:t>
            </a:r>
            <a:r>
              <a:rPr lang="en-US" sz="2100" dirty="0" err="1">
                <a:latin typeface="Arial" panose="020B0604020202020204" pitchFamily="34" charset="0"/>
                <a:cs typeface="Arial" panose="020B0604020202020204" pitchFamily="34" charset="0"/>
              </a:rPr>
              <a:t>VDatum</a:t>
            </a:r>
            <a:endParaRPr lang="en-US" sz="2100" dirty="0">
              <a:latin typeface="Arial" panose="020B0604020202020204" pitchFamily="34" charset="0"/>
              <a:cs typeface="Arial" panose="020B0604020202020204" pitchFamily="34" charset="0"/>
            </a:endParaRPr>
          </a:p>
          <a:p>
            <a:pPr lvl="2"/>
            <a:r>
              <a:rPr lang="en-US" sz="2100" dirty="0">
                <a:latin typeface="Arial" panose="020B0604020202020204" pitchFamily="34" charset="0"/>
                <a:cs typeface="Arial" panose="020B0604020202020204" pitchFamily="34" charset="0"/>
              </a:rPr>
              <a:t>Smartphone</a:t>
            </a:r>
          </a:p>
          <a:p>
            <a:pPr lvl="2"/>
            <a:r>
              <a:rPr lang="en-US" sz="2100" dirty="0">
                <a:latin typeface="Arial" panose="020B0604020202020204" pitchFamily="34" charset="0"/>
                <a:cs typeface="Arial" panose="020B0604020202020204" pitchFamily="34" charset="0"/>
              </a:rPr>
              <a:t>Reported directly from an RTK rover without data files</a:t>
            </a:r>
          </a:p>
          <a:p>
            <a:pPr lvl="2"/>
            <a:endParaRPr lang="en-US" dirty="0"/>
          </a:p>
          <a:p>
            <a:pPr lvl="1"/>
            <a:endParaRPr lang="en-US" dirty="0"/>
          </a:p>
        </p:txBody>
      </p:sp>
      <p:sp>
        <p:nvSpPr>
          <p:cNvPr id="4" name="Date Placeholder 3">
            <a:extLst>
              <a:ext uri="{FF2B5EF4-FFF2-40B4-BE49-F238E27FC236}">
                <a16:creationId xmlns:a16="http://schemas.microsoft.com/office/drawing/2014/main" id="{7E92BF93-ACFC-48C3-879D-EC0D133F3460}"/>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932C5673-E246-4DA3-B5B8-4F7625E6A817}"/>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80D02C76-035B-45FC-A2EE-3382AE43DBF7}"/>
              </a:ext>
            </a:extLst>
          </p:cNvPr>
          <p:cNvSpPr>
            <a:spLocks noGrp="1"/>
          </p:cNvSpPr>
          <p:nvPr>
            <p:ph type="sldNum" sz="quarter" idx="12"/>
          </p:nvPr>
        </p:nvSpPr>
        <p:spPr/>
        <p:txBody>
          <a:bodyPr/>
          <a:lstStyle/>
          <a:p>
            <a:fld id="{D3D538F9-49A3-B84F-B36B-A7030CDE5D5B}" type="slidenum">
              <a:rPr lang="en-US" smtClean="0"/>
              <a:t>95</a:t>
            </a:fld>
            <a:endParaRPr lang="en-US"/>
          </a:p>
        </p:txBody>
      </p:sp>
    </p:spTree>
    <p:extLst>
      <p:ext uri="{BB962C8B-B14F-4D97-AF65-F5344CB8AC3E}">
        <p14:creationId xmlns:p14="http://schemas.microsoft.com/office/powerpoint/2010/main" val="1088760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Reported Coordinates</a:t>
            </a:r>
          </a:p>
        </p:txBody>
      </p:sp>
      <p:pic>
        <p:nvPicPr>
          <p:cNvPr id="7" name="Content Placeholder 6" descr="Image of a cell phone showing coordinates that is set next to a passive control mark."/>
          <p:cNvPicPr>
            <a:picLocks noGrp="1" noChangeAspect="1"/>
          </p:cNvPicPr>
          <p:nvPr>
            <p:ph idx="1"/>
          </p:nvPr>
        </p:nvPicPr>
        <p:blipFill rotWithShape="1">
          <a:blip r:embed="rId3"/>
          <a:srcRect l="8013" t="5920" r="-8013"/>
          <a:stretch/>
        </p:blipFill>
        <p:spPr>
          <a:xfrm>
            <a:off x="1485579" y="1205803"/>
            <a:ext cx="2727624" cy="3193532"/>
          </a:xfrm>
          <a:prstGeom prst="rect">
            <a:avLst/>
          </a:prstGeom>
        </p:spPr>
      </p:pic>
      <p:pic>
        <p:nvPicPr>
          <p:cNvPr id="8" name="Picture 7" descr="Image of a cell phone showing coordinates that is set next to a passive control mark."/>
          <p:cNvPicPr>
            <a:picLocks noChangeAspect="1"/>
          </p:cNvPicPr>
          <p:nvPr/>
        </p:nvPicPr>
        <p:blipFill rotWithShape="1">
          <a:blip r:embed="rId4"/>
          <a:srcRect/>
          <a:stretch/>
        </p:blipFill>
        <p:spPr>
          <a:xfrm>
            <a:off x="4213204" y="1200151"/>
            <a:ext cx="3473471" cy="3181806"/>
          </a:xfrm>
          <a:prstGeom prst="rect">
            <a:avLst/>
          </a:prstGeom>
        </p:spPr>
      </p:pic>
      <p:sp>
        <p:nvSpPr>
          <p:cNvPr id="9" name="Rectangle 8" descr="Rectangle highlighting coordinates"/>
          <p:cNvSpPr/>
          <p:nvPr/>
        </p:nvSpPr>
        <p:spPr>
          <a:xfrm>
            <a:off x="6352062" y="2776078"/>
            <a:ext cx="1087066" cy="27994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latin typeface="Times New Roman" panose="02020603050405020304" pitchFamily="18" charset="0"/>
            </a:endParaRPr>
          </a:p>
        </p:txBody>
      </p:sp>
      <p:sp>
        <p:nvSpPr>
          <p:cNvPr id="3" name="Date Placeholder 2">
            <a:extLst>
              <a:ext uri="{FF2B5EF4-FFF2-40B4-BE49-F238E27FC236}">
                <a16:creationId xmlns:a16="http://schemas.microsoft.com/office/drawing/2014/main" id="{3CB0ED60-E26A-408D-B426-F53718382053}"/>
              </a:ext>
            </a:extLst>
          </p:cNvPr>
          <p:cNvSpPr>
            <a:spLocks noGrp="1"/>
          </p:cNvSpPr>
          <p:nvPr>
            <p:ph type="dt" sz="half" idx="10"/>
          </p:nvPr>
        </p:nvSpPr>
        <p:spPr/>
        <p:txBody>
          <a:bodyPr/>
          <a:lstStyle/>
          <a:p>
            <a:r>
              <a:rPr lang="en-US"/>
              <a:t>02/08/2023</a:t>
            </a:r>
          </a:p>
        </p:txBody>
      </p:sp>
      <p:sp>
        <p:nvSpPr>
          <p:cNvPr id="4" name="Footer Placeholder 3">
            <a:extLst>
              <a:ext uri="{FF2B5EF4-FFF2-40B4-BE49-F238E27FC236}">
                <a16:creationId xmlns:a16="http://schemas.microsoft.com/office/drawing/2014/main" id="{7132A37A-086C-418F-A5A0-D614F3BE225F}"/>
              </a:ext>
            </a:extLst>
          </p:cNvPr>
          <p:cNvSpPr>
            <a:spLocks noGrp="1"/>
          </p:cNvSpPr>
          <p:nvPr>
            <p:ph type="ftr" sz="quarter" idx="11"/>
          </p:nvPr>
        </p:nvSpPr>
        <p:spPr/>
        <p:txBody>
          <a:bodyPr/>
          <a:lstStyle/>
          <a:p>
            <a:r>
              <a:rPr lang="fr-FR"/>
              <a:t>IPLSA 2023 Convention</a:t>
            </a:r>
            <a:endParaRPr lang="en-US"/>
          </a:p>
        </p:txBody>
      </p:sp>
      <p:sp>
        <p:nvSpPr>
          <p:cNvPr id="5" name="Slide Number Placeholder 4">
            <a:extLst>
              <a:ext uri="{FF2B5EF4-FFF2-40B4-BE49-F238E27FC236}">
                <a16:creationId xmlns:a16="http://schemas.microsoft.com/office/drawing/2014/main" id="{556A0FC5-A8D5-4918-B082-B4DDCC8CEC8B}"/>
              </a:ext>
            </a:extLst>
          </p:cNvPr>
          <p:cNvSpPr>
            <a:spLocks noGrp="1"/>
          </p:cNvSpPr>
          <p:nvPr>
            <p:ph type="sldNum" sz="quarter" idx="12"/>
          </p:nvPr>
        </p:nvSpPr>
        <p:spPr/>
        <p:txBody>
          <a:bodyPr/>
          <a:lstStyle/>
          <a:p>
            <a:fld id="{D3D538F9-49A3-B84F-B36B-A7030CDE5D5B}" type="slidenum">
              <a:rPr lang="en-US" smtClean="0"/>
              <a:t>96</a:t>
            </a:fld>
            <a:endParaRPr lang="en-US"/>
          </a:p>
        </p:txBody>
      </p:sp>
    </p:spTree>
    <p:extLst>
      <p:ext uri="{BB962C8B-B14F-4D97-AF65-F5344CB8AC3E}">
        <p14:creationId xmlns:p14="http://schemas.microsoft.com/office/powerpoint/2010/main" val="574936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Buyer Beware!</a:t>
            </a:r>
          </a:p>
        </p:txBody>
      </p:sp>
      <p:sp>
        <p:nvSpPr>
          <p:cNvPr id="3" name="Content Placeholder 2"/>
          <p:cNvSpPr>
            <a:spLocks noGrp="1"/>
          </p:cNvSpPr>
          <p:nvPr>
            <p:ph idx="1"/>
          </p:nvPr>
        </p:nvSpPr>
        <p:spPr>
          <a:xfrm>
            <a:off x="971550" y="1078816"/>
            <a:ext cx="7200900" cy="3394472"/>
          </a:xfrm>
        </p:spPr>
        <p:txBody>
          <a:bodyPr>
            <a:normAutofit fontScale="85000" lnSpcReduction="10000"/>
          </a:bodyPr>
          <a:lstStyle/>
          <a:p>
            <a:r>
              <a:rPr lang="en-US" b="1" i="1" dirty="0">
                <a:solidFill>
                  <a:srgbClr val="C00000"/>
                </a:solidFill>
                <a:latin typeface="Arial" panose="020B0604020202020204" pitchFamily="34" charset="0"/>
                <a:cs typeface="Arial" panose="020B0604020202020204" pitchFamily="34" charset="0"/>
              </a:rPr>
              <a:t>Reported</a:t>
            </a:r>
            <a:r>
              <a:rPr lang="en-US" dirty="0">
                <a:latin typeface="Arial" panose="020B0604020202020204" pitchFamily="34" charset="0"/>
                <a:cs typeface="Arial" panose="020B0604020202020204" pitchFamily="34" charset="0"/>
              </a:rPr>
              <a:t> coordinates might be </a:t>
            </a:r>
            <a:r>
              <a:rPr lang="en-US" i="1" dirty="0">
                <a:latin typeface="Arial" panose="020B0604020202020204" pitchFamily="34" charset="0"/>
                <a:cs typeface="Arial" panose="020B0604020202020204" pitchFamily="34" charset="0"/>
              </a:rPr>
              <a:t>very</a:t>
            </a:r>
            <a:r>
              <a:rPr lang="en-US" dirty="0">
                <a:latin typeface="Arial" panose="020B0604020202020204" pitchFamily="34" charset="0"/>
                <a:cs typeface="Arial" panose="020B0604020202020204" pitchFamily="34" charset="0"/>
              </a:rPr>
              <a:t> wrong!</a:t>
            </a:r>
          </a:p>
          <a:p>
            <a:pPr lvl="1"/>
            <a:r>
              <a:rPr lang="en-US" sz="2100" dirty="0">
                <a:latin typeface="Arial" panose="020B0604020202020204" pitchFamily="34" charset="0"/>
                <a:cs typeface="Arial" panose="020B0604020202020204" pitchFamily="34" charset="0"/>
              </a:rPr>
              <a:t>Reported in NAD 27 or NAD 83 or WGS 84</a:t>
            </a:r>
          </a:p>
          <a:p>
            <a:pPr lvl="2"/>
            <a:r>
              <a:rPr lang="en-US" sz="1900" dirty="0">
                <a:latin typeface="Arial" panose="020B0604020202020204" pitchFamily="34" charset="0"/>
                <a:cs typeface="Arial" panose="020B0604020202020204" pitchFamily="34" charset="0"/>
              </a:rPr>
              <a:t>Systematic Error:  2–100 meters</a:t>
            </a:r>
          </a:p>
          <a:p>
            <a:pPr lvl="1"/>
            <a:r>
              <a:rPr lang="en-US" sz="2100" dirty="0">
                <a:latin typeface="Arial" panose="020B0604020202020204" pitchFamily="34" charset="0"/>
                <a:cs typeface="Arial" panose="020B0604020202020204" pitchFamily="34" charset="0"/>
              </a:rPr>
              <a:t>Scaled off of a USGS topographic map</a:t>
            </a:r>
          </a:p>
          <a:p>
            <a:pPr lvl="2"/>
            <a:r>
              <a:rPr lang="en-US" sz="1900" dirty="0">
                <a:latin typeface="Arial" panose="020B0604020202020204" pitchFamily="34" charset="0"/>
                <a:cs typeface="Arial" panose="020B0604020202020204" pitchFamily="34" charset="0"/>
              </a:rPr>
              <a:t>Random Error:  ± 600 meters</a:t>
            </a:r>
          </a:p>
          <a:p>
            <a:pPr lvl="1"/>
            <a:r>
              <a:rPr lang="en-US" sz="2100" dirty="0">
                <a:latin typeface="Arial" panose="020B0604020202020204" pitchFamily="34" charset="0"/>
                <a:cs typeface="Arial" panose="020B0604020202020204" pitchFamily="34" charset="0"/>
              </a:rPr>
              <a:t>Smartphone</a:t>
            </a:r>
          </a:p>
          <a:p>
            <a:pPr lvl="2"/>
            <a:r>
              <a:rPr lang="en-US" sz="1900" dirty="0">
                <a:latin typeface="Arial" panose="020B0604020202020204" pitchFamily="34" charset="0"/>
                <a:cs typeface="Arial" panose="020B0604020202020204" pitchFamily="34" charset="0"/>
              </a:rPr>
              <a:t>Random Error: ± 10–50 meters</a:t>
            </a:r>
          </a:p>
          <a:p>
            <a:r>
              <a:rPr lang="en-US" dirty="0">
                <a:latin typeface="Arial" panose="020B0604020202020204" pitchFamily="34" charset="0"/>
                <a:cs typeface="Arial" panose="020B0604020202020204" pitchFamily="34" charset="0"/>
              </a:rPr>
              <a:t>NGS </a:t>
            </a:r>
            <a:r>
              <a:rPr lang="en-US" b="1" i="1" dirty="0">
                <a:solidFill>
                  <a:srgbClr val="C00000"/>
                </a:solidFill>
                <a:latin typeface="Arial" panose="020B0604020202020204" pitchFamily="34" charset="0"/>
                <a:cs typeface="Arial" panose="020B0604020202020204" pitchFamily="34" charset="0"/>
              </a:rPr>
              <a:t>will show you </a:t>
            </a:r>
            <a:r>
              <a:rPr lang="en-US" dirty="0">
                <a:latin typeface="Arial" panose="020B0604020202020204" pitchFamily="34" charset="0"/>
                <a:cs typeface="Arial" panose="020B0604020202020204" pitchFamily="34" charset="0"/>
              </a:rPr>
              <a:t>reported coordinates</a:t>
            </a:r>
          </a:p>
          <a:p>
            <a:pPr lvl="1"/>
            <a:r>
              <a:rPr lang="en-US" sz="2100" dirty="0">
                <a:latin typeface="Arial" panose="020B0604020202020204" pitchFamily="34" charset="0"/>
                <a:cs typeface="Arial" panose="020B0604020202020204" pitchFamily="34" charset="0"/>
              </a:rPr>
              <a:t>But their function is to get you “in the neighborhood” of a mark, not to use as geodetic control!</a:t>
            </a:r>
          </a:p>
        </p:txBody>
      </p:sp>
      <p:sp>
        <p:nvSpPr>
          <p:cNvPr id="4" name="Date Placeholder 3">
            <a:extLst>
              <a:ext uri="{FF2B5EF4-FFF2-40B4-BE49-F238E27FC236}">
                <a16:creationId xmlns:a16="http://schemas.microsoft.com/office/drawing/2014/main" id="{A1415BD5-AD8B-4A85-AD98-7DE2C1BB1523}"/>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977D205F-A1F0-4B69-96FD-E2866FA9C0E8}"/>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4F3B29C8-1496-426B-B94A-3817860F6FE4}"/>
              </a:ext>
            </a:extLst>
          </p:cNvPr>
          <p:cNvSpPr>
            <a:spLocks noGrp="1"/>
          </p:cNvSpPr>
          <p:nvPr>
            <p:ph type="sldNum" sz="quarter" idx="12"/>
          </p:nvPr>
        </p:nvSpPr>
        <p:spPr/>
        <p:txBody>
          <a:bodyPr/>
          <a:lstStyle/>
          <a:p>
            <a:fld id="{D3D538F9-49A3-B84F-B36B-A7030CDE5D5B}" type="slidenum">
              <a:rPr lang="en-US" smtClean="0"/>
              <a:t>97</a:t>
            </a:fld>
            <a:endParaRPr lang="en-US"/>
          </a:p>
        </p:txBody>
      </p:sp>
    </p:spTree>
    <p:extLst>
      <p:ext uri="{BB962C8B-B14F-4D97-AF65-F5344CB8AC3E}">
        <p14:creationId xmlns:p14="http://schemas.microsoft.com/office/powerpoint/2010/main" val="591149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9086" y="1116040"/>
            <a:ext cx="7185828" cy="3703320"/>
          </a:xfrm>
        </p:spPr>
        <p:txBody>
          <a:bodyPr>
            <a:normAutofit fontScale="77500" lnSpcReduction="20000"/>
          </a:bodyPr>
          <a:lstStyle/>
          <a:p>
            <a:r>
              <a:rPr lang="en-US" sz="3900" b="1" i="1" dirty="0">
                <a:solidFill>
                  <a:srgbClr val="C00000"/>
                </a:solidFill>
                <a:latin typeface="Arial" panose="020B0604020202020204" pitchFamily="34" charset="0"/>
                <a:cs typeface="Arial" panose="020B0604020202020204" pitchFamily="34" charset="0"/>
              </a:rPr>
              <a:t>OPUS</a:t>
            </a:r>
          </a:p>
          <a:p>
            <a:pPr lvl="1"/>
            <a:r>
              <a:rPr lang="en-US" i="1" dirty="0">
                <a:latin typeface="Arial" panose="020B0604020202020204" pitchFamily="34" charset="0"/>
                <a:cs typeface="Arial" panose="020B0604020202020204" pitchFamily="34" charset="0"/>
              </a:rPr>
              <a:t>“Coordinates computed by OPUS that have not been evaluated by anyone at NGS. As these coordinates are not computed by NGS they are not considered “part of the NSRS.” However, if NGS-provided OPUS recommendations are followed, they may be ‘tied to the NSRS.’ ”</a:t>
            </a:r>
          </a:p>
          <a:p>
            <a:pPr lvl="2"/>
            <a:r>
              <a:rPr lang="en-US" i="1" dirty="0">
                <a:latin typeface="Arial" panose="020B0604020202020204" pitchFamily="34" charset="0"/>
                <a:cs typeface="Arial" panose="020B0604020202020204" pitchFamily="34" charset="0"/>
              </a:rPr>
              <a:t>User-computed</a:t>
            </a:r>
            <a:r>
              <a:rPr lang="en-US" dirty="0">
                <a:latin typeface="Arial" panose="020B0604020202020204" pitchFamily="34" charset="0"/>
                <a:cs typeface="Arial" panose="020B0604020202020204" pitchFamily="34" charset="0"/>
              </a:rPr>
              <a:t> values, such as they might get today from either OPUS-S or OPUS Projects</a:t>
            </a:r>
          </a:p>
          <a:p>
            <a:pPr lvl="2"/>
            <a:r>
              <a:rPr lang="en-US" dirty="0">
                <a:solidFill>
                  <a:srgbClr val="C00000"/>
                </a:solidFill>
                <a:latin typeface="Arial" panose="020B0604020202020204" pitchFamily="34" charset="0"/>
                <a:cs typeface="Arial" panose="020B0604020202020204" pitchFamily="34" charset="0"/>
              </a:rPr>
              <a:t>“OPUS” coordinates are the </a:t>
            </a:r>
            <a:r>
              <a:rPr lang="en-US" b="1" i="1" dirty="0">
                <a:solidFill>
                  <a:srgbClr val="C00000"/>
                </a:solidFill>
                <a:latin typeface="Arial" panose="020B0604020202020204" pitchFamily="34" charset="0"/>
                <a:cs typeface="Arial" panose="020B0604020202020204" pitchFamily="34" charset="0"/>
              </a:rPr>
              <a:t>only</a:t>
            </a:r>
            <a:r>
              <a:rPr lang="en-US" dirty="0">
                <a:solidFill>
                  <a:srgbClr val="C00000"/>
                </a:solidFill>
                <a:latin typeface="Arial" panose="020B0604020202020204" pitchFamily="34" charset="0"/>
                <a:cs typeface="Arial" panose="020B0604020202020204" pitchFamily="34" charset="0"/>
              </a:rPr>
              <a:t> coordinates a user will get directly from OPUS</a:t>
            </a:r>
          </a:p>
          <a:p>
            <a:pPr lvl="2"/>
            <a:r>
              <a:rPr lang="en-US" dirty="0">
                <a:latin typeface="Arial" panose="020B0604020202020204" pitchFamily="34" charset="0"/>
                <a:cs typeface="Arial" panose="020B0604020202020204" pitchFamily="34" charset="0"/>
              </a:rPr>
              <a:t>NGS will </a:t>
            </a:r>
            <a:r>
              <a:rPr lang="en-US" i="1" dirty="0">
                <a:latin typeface="Arial" panose="020B0604020202020204" pitchFamily="34" charset="0"/>
                <a:cs typeface="Arial" panose="020B0604020202020204" pitchFamily="34" charset="0"/>
              </a:rPr>
              <a:t>not</a:t>
            </a:r>
            <a:r>
              <a:rPr lang="en-US" dirty="0">
                <a:latin typeface="Arial" panose="020B0604020202020204" pitchFamily="34" charset="0"/>
                <a:cs typeface="Arial" panose="020B0604020202020204" pitchFamily="34" charset="0"/>
              </a:rPr>
              <a:t> evaluate your OPUS coordinates!</a:t>
            </a:r>
          </a:p>
          <a:p>
            <a:pPr marL="685800" lvl="2" indent="0">
              <a:buNone/>
            </a:pPr>
            <a:endParaRPr lang="en-US" dirty="0">
              <a:solidFill>
                <a:srgbClr val="C00000"/>
              </a:solidFill>
            </a:endParaRPr>
          </a:p>
          <a:p>
            <a:pPr lvl="1"/>
            <a:endParaRPr lang="en-US" dirty="0"/>
          </a:p>
        </p:txBody>
      </p:sp>
      <p:sp>
        <p:nvSpPr>
          <p:cNvPr id="4" name="Date Placeholder 3">
            <a:extLst>
              <a:ext uri="{FF2B5EF4-FFF2-40B4-BE49-F238E27FC236}">
                <a16:creationId xmlns:a16="http://schemas.microsoft.com/office/drawing/2014/main" id="{DED20FB0-070C-4627-8CB5-5125769CE0F4}"/>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259449E3-B970-4712-B271-BB95547DCE20}"/>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FA16E862-74B1-43E1-9C15-492F085BAEF6}"/>
              </a:ext>
            </a:extLst>
          </p:cNvPr>
          <p:cNvSpPr>
            <a:spLocks noGrp="1"/>
          </p:cNvSpPr>
          <p:nvPr>
            <p:ph type="sldNum" sz="quarter" idx="12"/>
          </p:nvPr>
        </p:nvSpPr>
        <p:spPr/>
        <p:txBody>
          <a:bodyPr/>
          <a:lstStyle/>
          <a:p>
            <a:fld id="{D3D538F9-49A3-B84F-B36B-A7030CDE5D5B}" type="slidenum">
              <a:rPr lang="en-US" smtClean="0"/>
              <a:t>98</a:t>
            </a:fld>
            <a:endParaRPr lang="en-US"/>
          </a:p>
        </p:txBody>
      </p:sp>
    </p:spTree>
    <p:extLst>
      <p:ext uri="{BB962C8B-B14F-4D97-AF65-F5344CB8AC3E}">
        <p14:creationId xmlns:p14="http://schemas.microsoft.com/office/powerpoint/2010/main" val="919305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Arial" panose="020B0604020202020204" pitchFamily="34" charset="0"/>
                <a:cs typeface="Arial" panose="020B0604020202020204" pitchFamily="34" charset="0"/>
              </a:rPr>
              <a:t>New Types of Coordinates</a:t>
            </a:r>
          </a:p>
        </p:txBody>
      </p:sp>
      <p:sp>
        <p:nvSpPr>
          <p:cNvPr id="3" name="Content Placeholder 2"/>
          <p:cNvSpPr>
            <a:spLocks noGrp="1"/>
          </p:cNvSpPr>
          <p:nvPr>
            <p:ph idx="1"/>
          </p:nvPr>
        </p:nvSpPr>
        <p:spPr>
          <a:xfrm>
            <a:off x="979086" y="1024866"/>
            <a:ext cx="7185828" cy="3704034"/>
          </a:xfrm>
        </p:spPr>
        <p:txBody>
          <a:bodyPr>
            <a:normAutofit/>
          </a:bodyPr>
          <a:lstStyle/>
          <a:p>
            <a:r>
              <a:rPr lang="en-US" sz="3000" b="1" i="1" dirty="0">
                <a:solidFill>
                  <a:srgbClr val="C00000"/>
                </a:solidFill>
                <a:latin typeface="Arial" panose="020B0604020202020204" pitchFamily="34" charset="0"/>
                <a:cs typeface="Arial" panose="020B0604020202020204" pitchFamily="34" charset="0"/>
              </a:rPr>
              <a:t>OPUS </a:t>
            </a:r>
            <a:r>
              <a:rPr lang="en-US" sz="3000" dirty="0">
                <a:latin typeface="Arial" panose="020B0604020202020204" pitchFamily="34" charset="0"/>
                <a:cs typeface="Arial" panose="020B0604020202020204" pitchFamily="34" charset="0"/>
              </a:rPr>
              <a:t>coordinates </a:t>
            </a:r>
            <a:r>
              <a:rPr lang="en-US" sz="3000" i="1" u="sng" dirty="0">
                <a:latin typeface="Arial" panose="020B0604020202020204" pitchFamily="34" charset="0"/>
                <a:cs typeface="Arial" panose="020B0604020202020204" pitchFamily="34" charset="0"/>
              </a:rPr>
              <a:t>may</a:t>
            </a:r>
            <a:r>
              <a:rPr lang="en-US" sz="3000" dirty="0">
                <a:latin typeface="Arial" panose="020B0604020202020204" pitchFamily="34" charset="0"/>
                <a:cs typeface="Arial" panose="020B0604020202020204" pitchFamily="34" charset="0"/>
              </a:rPr>
              <a:t> also come with the label “</a:t>
            </a:r>
            <a:r>
              <a:rPr lang="en-US" sz="3000" b="1" dirty="0">
                <a:solidFill>
                  <a:srgbClr val="C00000"/>
                </a:solidFill>
                <a:latin typeface="Arial" panose="020B0604020202020204" pitchFamily="34" charset="0"/>
                <a:cs typeface="Arial" panose="020B0604020202020204" pitchFamily="34" charset="0"/>
              </a:rPr>
              <a:t>tied to the NSRS</a:t>
            </a:r>
            <a:r>
              <a:rPr lang="en-US" sz="3000" dirty="0">
                <a:latin typeface="Arial" panose="020B0604020202020204" pitchFamily="34" charset="0"/>
                <a:cs typeface="Arial" panose="020B0604020202020204" pitchFamily="34" charset="0"/>
              </a:rPr>
              <a:t>”</a:t>
            </a:r>
          </a:p>
          <a:p>
            <a:pPr lvl="1"/>
            <a:r>
              <a:rPr lang="en-US" sz="1800" b="1" dirty="0">
                <a:solidFill>
                  <a:srgbClr val="C00000"/>
                </a:solidFill>
                <a:latin typeface="Arial" panose="020B0604020202020204" pitchFamily="34" charset="0"/>
                <a:cs typeface="Arial" panose="020B0604020202020204" pitchFamily="34" charset="0"/>
              </a:rPr>
              <a:t>Only</a:t>
            </a:r>
            <a:r>
              <a:rPr lang="en-US" sz="1800" dirty="0">
                <a:latin typeface="Arial" panose="020B0604020202020204" pitchFamily="34" charset="0"/>
                <a:cs typeface="Arial" panose="020B0604020202020204" pitchFamily="34" charset="0"/>
              </a:rPr>
              <a:t> if a user restricts their computations to OPUS-recommended constraints </a:t>
            </a:r>
          </a:p>
          <a:p>
            <a:pPr lvl="1"/>
            <a:r>
              <a:rPr lang="en-US" sz="1800" dirty="0">
                <a:latin typeface="Arial" panose="020B0604020202020204" pitchFamily="34" charset="0"/>
                <a:cs typeface="Arial" panose="020B0604020202020204" pitchFamily="34" charset="0"/>
              </a:rPr>
              <a:t>Users who deviate from OPUS-recommended constraints can still perform computations and will get OPUS coordinates, but they will not be “tied to the NSRS”, nor have any NSRS label at all.</a:t>
            </a:r>
          </a:p>
          <a:p>
            <a:pPr lvl="1"/>
            <a:r>
              <a:rPr lang="en-US" sz="1800" dirty="0">
                <a:latin typeface="Arial" panose="020B0604020202020204" pitchFamily="34" charset="0"/>
                <a:cs typeface="Arial" panose="020B0604020202020204" pitchFamily="34" charset="0"/>
              </a:rPr>
              <a:t>In neither case will OPUS coordinates be considered “</a:t>
            </a:r>
            <a:r>
              <a:rPr lang="en-US" sz="1800" b="1" i="1" dirty="0">
                <a:solidFill>
                  <a:srgbClr val="C00000"/>
                </a:solidFill>
                <a:latin typeface="Arial" panose="020B0604020202020204" pitchFamily="34" charset="0"/>
                <a:cs typeface="Arial" panose="020B0604020202020204" pitchFamily="34" charset="0"/>
              </a:rPr>
              <a:t>part of the NSRS</a:t>
            </a:r>
            <a:r>
              <a:rPr lang="en-US" sz="1800" dirty="0">
                <a:latin typeface="Arial" panose="020B0604020202020204" pitchFamily="34" charset="0"/>
                <a:cs typeface="Arial" panose="020B0604020202020204" pitchFamily="34" charset="0"/>
              </a:rPr>
              <a:t>” however.</a:t>
            </a:r>
          </a:p>
        </p:txBody>
      </p:sp>
      <p:sp>
        <p:nvSpPr>
          <p:cNvPr id="4" name="Date Placeholder 3">
            <a:extLst>
              <a:ext uri="{FF2B5EF4-FFF2-40B4-BE49-F238E27FC236}">
                <a16:creationId xmlns:a16="http://schemas.microsoft.com/office/drawing/2014/main" id="{53BAC2AA-3A05-401E-AA5A-3A01A1CD804E}"/>
              </a:ext>
            </a:extLst>
          </p:cNvPr>
          <p:cNvSpPr>
            <a:spLocks noGrp="1"/>
          </p:cNvSpPr>
          <p:nvPr>
            <p:ph type="dt" sz="half" idx="10"/>
          </p:nvPr>
        </p:nvSpPr>
        <p:spPr/>
        <p:txBody>
          <a:bodyPr/>
          <a:lstStyle/>
          <a:p>
            <a:r>
              <a:rPr lang="en-US"/>
              <a:t>02/08/2023</a:t>
            </a:r>
          </a:p>
        </p:txBody>
      </p:sp>
      <p:sp>
        <p:nvSpPr>
          <p:cNvPr id="5" name="Footer Placeholder 4">
            <a:extLst>
              <a:ext uri="{FF2B5EF4-FFF2-40B4-BE49-F238E27FC236}">
                <a16:creationId xmlns:a16="http://schemas.microsoft.com/office/drawing/2014/main" id="{97059138-5080-4E2F-9735-1B3DA39E133E}"/>
              </a:ext>
            </a:extLst>
          </p:cNvPr>
          <p:cNvSpPr>
            <a:spLocks noGrp="1"/>
          </p:cNvSpPr>
          <p:nvPr>
            <p:ph type="ftr" sz="quarter" idx="11"/>
          </p:nvPr>
        </p:nvSpPr>
        <p:spPr/>
        <p:txBody>
          <a:bodyPr/>
          <a:lstStyle/>
          <a:p>
            <a:r>
              <a:rPr lang="fr-FR"/>
              <a:t>IPLSA 2023 Convention</a:t>
            </a:r>
            <a:endParaRPr lang="en-US"/>
          </a:p>
        </p:txBody>
      </p:sp>
      <p:sp>
        <p:nvSpPr>
          <p:cNvPr id="6" name="Slide Number Placeholder 5">
            <a:extLst>
              <a:ext uri="{FF2B5EF4-FFF2-40B4-BE49-F238E27FC236}">
                <a16:creationId xmlns:a16="http://schemas.microsoft.com/office/drawing/2014/main" id="{72EDD5B2-1EC0-4907-8EC5-F982F0634771}"/>
              </a:ext>
            </a:extLst>
          </p:cNvPr>
          <p:cNvSpPr>
            <a:spLocks noGrp="1"/>
          </p:cNvSpPr>
          <p:nvPr>
            <p:ph type="sldNum" sz="quarter" idx="12"/>
          </p:nvPr>
        </p:nvSpPr>
        <p:spPr/>
        <p:txBody>
          <a:bodyPr/>
          <a:lstStyle/>
          <a:p>
            <a:fld id="{D3D538F9-49A3-B84F-B36B-A7030CDE5D5B}" type="slidenum">
              <a:rPr lang="en-US" smtClean="0"/>
              <a:t>99</a:t>
            </a:fld>
            <a:endParaRPr lang="en-US"/>
          </a:p>
        </p:txBody>
      </p:sp>
    </p:spTree>
    <p:extLst>
      <p:ext uri="{BB962C8B-B14F-4D97-AF65-F5344CB8AC3E}">
        <p14:creationId xmlns:p14="http://schemas.microsoft.com/office/powerpoint/2010/main" val="1264599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2604</TotalTime>
  <Words>8518</Words>
  <Application>Microsoft Office PowerPoint</Application>
  <PresentationFormat>On-screen Show (16:9)</PresentationFormat>
  <Paragraphs>1335</Paragraphs>
  <Slides>108</Slides>
  <Notes>57</Notes>
  <HiddenSlides>4</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108</vt:i4>
      </vt:variant>
    </vt:vector>
  </HeadingPairs>
  <TitlesOfParts>
    <vt:vector size="123" baseType="lpstr">
      <vt:lpstr>MS PGothic</vt:lpstr>
      <vt:lpstr>MS PGothic</vt:lpstr>
      <vt:lpstr>Arial</vt:lpstr>
      <vt:lpstr>Arial Black</vt:lpstr>
      <vt:lpstr>Calibri</vt:lpstr>
      <vt:lpstr>Cambria</vt:lpstr>
      <vt:lpstr>Cambria Math</vt:lpstr>
      <vt:lpstr>Gill Sans MT</vt:lpstr>
      <vt:lpstr>Noto Sans Symbols</vt:lpstr>
      <vt:lpstr>Open Sans</vt:lpstr>
      <vt:lpstr>Symbol</vt:lpstr>
      <vt:lpstr>Times New Roman</vt:lpstr>
      <vt:lpstr>Tw Cen MT Condensed</vt:lpstr>
      <vt:lpstr>Wingdings</vt:lpstr>
      <vt:lpstr>Office Theme</vt:lpstr>
      <vt:lpstr>Updates from NGS Part 1: Status of New Datums</vt:lpstr>
      <vt:lpstr>My Background</vt:lpstr>
      <vt:lpstr>Regional Geodetic Advisor Program</vt:lpstr>
      <vt:lpstr>Deprecation of the US Survey Foot</vt:lpstr>
      <vt:lpstr>The National Spatial Reference System (NSRS)</vt:lpstr>
      <vt:lpstr>The National Spatial Reference System (NSRS)</vt:lpstr>
      <vt:lpstr>Number of SPCS2022 zones (preliminary)</vt:lpstr>
      <vt:lpstr>Getting acquainted with SPCS2022</vt:lpstr>
      <vt:lpstr>Linear distortion magnitudes</vt:lpstr>
      <vt:lpstr>PowerPoint Presentation</vt:lpstr>
      <vt:lpstr>PowerPoint Presentation</vt:lpstr>
      <vt:lpstr>PowerPoint Presentation</vt:lpstr>
      <vt:lpstr>Illinois SPCS2022 Layers</vt:lpstr>
      <vt:lpstr>What to expect for SPCS2022</vt:lpstr>
      <vt:lpstr>PowerPoint Presentation</vt:lpstr>
      <vt:lpstr>NSRS Modernization: Delay</vt:lpstr>
      <vt:lpstr>Updated blueprint documents</vt:lpstr>
      <vt:lpstr>A two-track approach to coordinates</vt:lpstr>
      <vt:lpstr>Replacing the NAD 83s</vt:lpstr>
      <vt:lpstr>The IGS Reference Frame</vt:lpstr>
      <vt:lpstr>Euler Poles and “Plate-Fixed”</vt:lpstr>
      <vt:lpstr>ITRF2020 or NATRF2022</vt:lpstr>
      <vt:lpstr>Residual Velocities – ITRF2020/CONUS</vt:lpstr>
      <vt:lpstr>Residual Velocities – NATRF2022/CONUS</vt:lpstr>
      <vt:lpstr>Coordinates, Frames, Epochs, EPP2022 and IFDM2022</vt:lpstr>
      <vt:lpstr>Vertical Datums of the NSRS</vt:lpstr>
      <vt:lpstr>Developing the Previous Vertical Datums</vt:lpstr>
      <vt:lpstr>Leveling</vt:lpstr>
      <vt:lpstr>Replacing NAVD 88</vt:lpstr>
      <vt:lpstr>NAVD 88 (epoch ?) to  NAPGD2022 Epoch 2020.00 (estimate)</vt:lpstr>
      <vt:lpstr>Gravity for the Redefinition of the American Vertical Datum (GRAV-D)</vt:lpstr>
      <vt:lpstr>The Geoid, and Heights</vt:lpstr>
      <vt:lpstr>IGLD Update</vt:lpstr>
      <vt:lpstr>What is IGLD?</vt:lpstr>
      <vt:lpstr>Current IGLD</vt:lpstr>
      <vt:lpstr>IGLD (1985) Reference Surface</vt:lpstr>
      <vt:lpstr>Why a new IGLD?: Glacial Isostatic Adjustment – (GIA)</vt:lpstr>
      <vt:lpstr>Definition of IGLD (2020)</vt:lpstr>
      <vt:lpstr>Status of IGLD Update</vt:lpstr>
      <vt:lpstr>2022 IGLD GNSS Campaign</vt:lpstr>
      <vt:lpstr>Save the Date! Water Level Datum Workshop</vt:lpstr>
      <vt:lpstr>Updates from NGS Part 2: Updates to Online Tools</vt:lpstr>
      <vt:lpstr>PowerPoint Presentation</vt:lpstr>
      <vt:lpstr>NGS Products and Services</vt:lpstr>
      <vt:lpstr>NGS Coordinate Conversion and Transformation Tool (NCAT)</vt:lpstr>
      <vt:lpstr>Transitioning Data into the Modernized NSRS</vt:lpstr>
      <vt:lpstr>NCAT https://www.ngs.noaa.gov/NCAT/ </vt:lpstr>
      <vt:lpstr>OPUS-PROJECTS Updates</vt:lpstr>
      <vt:lpstr>What is OPUS?</vt:lpstr>
      <vt:lpstr>Share GPS observations through OPUS </vt:lpstr>
      <vt:lpstr>Why use OPUS-Projects?</vt:lpstr>
      <vt:lpstr>OPUS-Project 4.0</vt:lpstr>
      <vt:lpstr>OPUS-Projects 5</vt:lpstr>
      <vt:lpstr>Real-Time Networks </vt:lpstr>
      <vt:lpstr>Empirical Evaluation of the Accuracy of RTNs</vt:lpstr>
      <vt:lpstr>GNSS Vector eXchange (GVX)</vt:lpstr>
      <vt:lpstr>GVX ≈ RINEX for RTK/RTN data</vt:lpstr>
      <vt:lpstr>Status of GVX Exporters</vt:lpstr>
      <vt:lpstr>GVX Flow Chart</vt:lpstr>
      <vt:lpstr>Steps for Submitting a Survey to NGS</vt:lpstr>
      <vt:lpstr>Guidance for RTK Surveys</vt:lpstr>
      <vt:lpstr>Equipment Setup</vt:lpstr>
      <vt:lpstr>Three Cases for RTK/RTN Bases</vt:lpstr>
      <vt:lpstr>Future Directions</vt:lpstr>
      <vt:lpstr>Datasheets</vt:lpstr>
      <vt:lpstr>Beta Passive Marks page</vt:lpstr>
      <vt:lpstr>Beta Passive Marks page</vt:lpstr>
      <vt:lpstr>Easy to use mark recovery tool</vt:lpstr>
      <vt:lpstr>NGS Map</vt:lpstr>
      <vt:lpstr>GPS on Bench Marks</vt:lpstr>
      <vt:lpstr>GPS on Bench Marks</vt:lpstr>
      <vt:lpstr>GPS on Bench Marks - What &amp; Why?     </vt:lpstr>
      <vt:lpstr>GPSonBM Measurements Connect  Current and Future Datums</vt:lpstr>
      <vt:lpstr>2022 Transformation Tool Campaign</vt:lpstr>
      <vt:lpstr>Data Contribution Routes</vt:lpstr>
      <vt:lpstr>FAQ’s #1</vt:lpstr>
      <vt:lpstr>FAQ’s #2</vt:lpstr>
      <vt:lpstr>Required Metadata for GVXonBM</vt:lpstr>
      <vt:lpstr>Resources</vt:lpstr>
      <vt:lpstr>Save the Date! NGS day at FIG 2023</vt:lpstr>
      <vt:lpstr>NGS Webinar Series</vt:lpstr>
      <vt:lpstr>https://geodesy.noaa.gov/</vt:lpstr>
      <vt:lpstr>Deprecation of the US Survey Foot</vt:lpstr>
      <vt:lpstr>NSRS Modernization: Delay</vt:lpstr>
      <vt:lpstr>Thank You!</vt:lpstr>
      <vt:lpstr>PowerPoint Presentation</vt:lpstr>
      <vt:lpstr>PowerPoint Presentation</vt:lpstr>
      <vt:lpstr>New types of Coordinates</vt:lpstr>
      <vt:lpstr>PowerPoint Presentation</vt:lpstr>
      <vt:lpstr>New Types of Coordinates</vt:lpstr>
      <vt:lpstr>“Part of the NSRS”</vt:lpstr>
      <vt:lpstr>PowerPoint Presentation</vt:lpstr>
      <vt:lpstr>PowerPoint Presentation</vt:lpstr>
      <vt:lpstr>Shift and Drift</vt:lpstr>
      <vt:lpstr>New Types of Coordinates</vt:lpstr>
      <vt:lpstr>Reported Coordinates</vt:lpstr>
      <vt:lpstr>Buyer Beware!</vt:lpstr>
      <vt:lpstr>New Types of Coordinates</vt:lpstr>
      <vt:lpstr>New Types of Coordinates</vt:lpstr>
      <vt:lpstr>PowerPoint Presentation</vt:lpstr>
      <vt:lpstr>New Types of Coordinates</vt:lpstr>
      <vt:lpstr>New Types of Coordinates</vt:lpstr>
      <vt:lpstr>More on SECs and RECs</vt:lpstr>
      <vt:lpstr>New Types of Coordinates</vt:lpstr>
      <vt:lpstr>Examples of How Non-Linear CORS Coordinate Functions Might Look</vt:lpstr>
      <vt:lpstr>Published Coordinates</vt:lpstr>
      <vt:lpstr>Published Coordinates</vt:lpstr>
      <vt:lpstr>Coordinates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from NGS: Improvements to OPUS Projects and Updates on the National Spatial Reference System</dc:title>
  <dc:creator>Jacob Heck</dc:creator>
  <cp:lastModifiedBy>Jacob Heck</cp:lastModifiedBy>
  <cp:revision>148</cp:revision>
  <dcterms:created xsi:type="dcterms:W3CDTF">2022-12-16T21:30:44Z</dcterms:created>
  <dcterms:modified xsi:type="dcterms:W3CDTF">2023-02-09T16:09:19Z</dcterms:modified>
</cp:coreProperties>
</file>