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713" r:id="rId2"/>
  </p:sldMasterIdLst>
  <p:notesMasterIdLst>
    <p:notesMasterId r:id="rId18"/>
  </p:notesMasterIdLst>
  <p:handoutMasterIdLst>
    <p:handoutMasterId r:id="rId19"/>
  </p:handoutMasterIdLst>
  <p:sldIdLst>
    <p:sldId id="363" r:id="rId3"/>
    <p:sldId id="394" r:id="rId4"/>
    <p:sldId id="427" r:id="rId5"/>
    <p:sldId id="429" r:id="rId6"/>
    <p:sldId id="515" r:id="rId7"/>
    <p:sldId id="516" r:id="rId8"/>
    <p:sldId id="520" r:id="rId9"/>
    <p:sldId id="523" r:id="rId10"/>
    <p:sldId id="525" r:id="rId11"/>
    <p:sldId id="529" r:id="rId12"/>
    <p:sldId id="530" r:id="rId13"/>
    <p:sldId id="531" r:id="rId14"/>
    <p:sldId id="532" r:id="rId15"/>
    <p:sldId id="524" r:id="rId16"/>
    <p:sldId id="526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u Smith" initials="DA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FF00"/>
    <a:srgbClr val="77623D"/>
    <a:srgbClr val="808000"/>
    <a:srgbClr val="FF3300"/>
    <a:srgbClr val="FF00FF"/>
    <a:srgbClr val="0000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2" autoAdjust="0"/>
    <p:restoredTop sz="85766" autoAdjust="0"/>
  </p:normalViewPr>
  <p:slideViewPr>
    <p:cSldViewPr snapToGrid="0">
      <p:cViewPr varScale="1">
        <p:scale>
          <a:sx n="63" d="100"/>
          <a:sy n="63" d="100"/>
        </p:scale>
        <p:origin x="15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-2274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1B419201-C67F-420A-9885-4B64B4492AE8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3038475" cy="465138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5138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A73891F7-B742-42D1-8039-84085080A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0" tIns="46195" rIns="92390" bIns="46195" numCol="1" anchor="t" anchorCtr="0" compatLnSpc="1">
            <a:prstTxWarp prst="textNoShape">
              <a:avLst/>
            </a:prstTxWarp>
          </a:bodyPr>
          <a:lstStyle>
            <a:lvl1pPr defTabSz="923830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0" tIns="46195" rIns="92390" bIns="46195" numCol="1" anchor="t" anchorCtr="0" compatLnSpc="1">
            <a:prstTxWarp prst="textNoShape">
              <a:avLst/>
            </a:prstTxWarp>
          </a:bodyPr>
          <a:lstStyle>
            <a:lvl1pPr algn="r" defTabSz="923830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6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0" tIns="46195" rIns="92390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0" tIns="46195" rIns="92390" bIns="46195" numCol="1" anchor="b" anchorCtr="0" compatLnSpc="1">
            <a:prstTxWarp prst="textNoShape">
              <a:avLst/>
            </a:prstTxWarp>
          </a:bodyPr>
          <a:lstStyle>
            <a:lvl1pPr defTabSz="923830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0" tIns="46195" rIns="92390" bIns="46195" numCol="1" anchor="b" anchorCtr="0" compatLnSpc="1">
            <a:prstTxWarp prst="textNoShape">
              <a:avLst/>
            </a:prstTxWarp>
          </a:bodyPr>
          <a:lstStyle>
            <a:lvl1pPr algn="r" defTabSz="923830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7151EF2-55B5-4C7E-A45A-2360BE060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06FED1-42FD-4EA2-928B-8786D03E14E5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This is a listing of the parts of subject matters to be covered.  Cut out entire chapters if they are unimportant to your audience.</a:t>
            </a:r>
          </a:p>
          <a:p>
            <a:endParaRPr lang="en-US" dirty="0" smtClean="0"/>
          </a:p>
          <a:p>
            <a:r>
              <a:rPr lang="en-US" dirty="0" smtClean="0"/>
              <a:t>Updated October 2010.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C4DBCC-5ACD-4668-A1BE-940BA5F895D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Our</a:t>
            </a:r>
            <a:r>
              <a:rPr lang="en-US" baseline="0" dirty="0" smtClean="0"/>
              <a:t> mission statement is widely available on various NGS web pages.  But how did we get here?</a:t>
            </a:r>
            <a:endParaRPr lang="en-US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8A0BFE-C26C-4BDE-B9C7-8E080D1FA2C4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2018-05-07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E2F31E-9859-4353-8204-26096E84F0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NSRS Modernization Industry Days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DC1B9-CCCA-454A-837E-B9A2D2365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96642-AB2C-4250-9960-DC6CC0479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E5EEF-0BE9-4A2F-966A-FDBA46905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40B99-DE6C-4D2D-B943-19722DABE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B5CB4-F098-4822-9951-C21BC4736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2018-05-07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E2F31E-9859-4353-8204-26096E84F0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NSRS Modernization Industry Days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2018-05-07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NSRS Modernization Industry Days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F31E-9859-4353-8204-26096E84F0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09657-9162-4B0D-AA6B-54BA105B8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83702-E6E1-411B-A9C5-9B25E2FC0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9228-8DC1-4108-8F5F-76E7DB08A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C48EA-E0C4-496C-BBFE-57A4C7C9F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48E24-2272-499F-A113-87AFB6171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C3780-70E6-40D6-BD95-92E481368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eader Slide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747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352675"/>
            <a:ext cx="8229600" cy="377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2018-05-07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NSRS Modernization Industry Days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BE2F31E-9859-4353-8204-26096E84F0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09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ontinuation Slide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FF1EB7-48D0-4244-B994-DAA8D417C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E2F31E-9859-4353-8204-26096E84F01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NSRS Modernization Industry Days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3550" y="1913660"/>
            <a:ext cx="8204200" cy="3632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b="1" dirty="0" smtClean="0">
                <a:solidFill>
                  <a:prstClr val="black"/>
                </a:solidFill>
                <a:latin typeface="Verdana" pitchFamily="34" charset="0"/>
                <a:ea typeface="+mn-ea"/>
              </a:rPr>
              <a:t>Modernizing the National Spatial Reference System: Contextual Background</a:t>
            </a:r>
          </a:p>
          <a:p>
            <a:pPr algn="ctr">
              <a:defRPr/>
            </a:pPr>
            <a:endParaRPr lang="en-US" sz="3600" b="1" dirty="0" smtClean="0">
              <a:solidFill>
                <a:prstClr val="black"/>
              </a:solidFill>
              <a:latin typeface="Verdana" pitchFamily="34" charset="0"/>
              <a:ea typeface="+mn-ea"/>
            </a:endParaRPr>
          </a:p>
          <a:p>
            <a:pPr algn="ctr">
              <a:defRPr/>
            </a:pPr>
            <a:endParaRPr lang="en-US" b="1" dirty="0">
              <a:solidFill>
                <a:prstClr val="black"/>
              </a:solidFill>
              <a:latin typeface="Verdana" pitchFamily="34" charset="0"/>
              <a:ea typeface="+mn-ea"/>
            </a:endParaRPr>
          </a:p>
          <a:p>
            <a:pPr algn="ctr">
              <a:defRPr/>
            </a:pPr>
            <a:r>
              <a:rPr lang="en-US" b="1" dirty="0" smtClean="0">
                <a:solidFill>
                  <a:prstClr val="black"/>
                </a:solidFill>
                <a:latin typeface="Verdana" pitchFamily="34" charset="0"/>
                <a:ea typeface="+mn-ea"/>
              </a:rPr>
              <a:t>Dru Smith</a:t>
            </a:r>
            <a:endParaRPr lang="en-US" b="1" dirty="0">
              <a:solidFill>
                <a:prstClr val="black"/>
              </a:solidFill>
              <a:latin typeface="Verdana" pitchFamily="34" charset="0"/>
              <a:ea typeface="+mn-ea"/>
            </a:endParaRPr>
          </a:p>
          <a:p>
            <a:pPr algn="ctr">
              <a:defRPr/>
            </a:pPr>
            <a:r>
              <a:rPr lang="en-US" dirty="0" smtClean="0">
                <a:solidFill>
                  <a:prstClr val="black"/>
                </a:solidFill>
                <a:latin typeface="Verdana" pitchFamily="34" charset="0"/>
                <a:ea typeface="+mn-ea"/>
              </a:rPr>
              <a:t>NSRS Modernization Manager</a:t>
            </a:r>
            <a:endParaRPr lang="en-US" dirty="0">
              <a:solidFill>
                <a:prstClr val="black"/>
              </a:solidFill>
              <a:latin typeface="Verdana" pitchFamily="34" charset="0"/>
              <a:ea typeface="+mn-ea"/>
            </a:endParaRPr>
          </a:p>
          <a:p>
            <a:pPr algn="ctr">
              <a:defRPr/>
            </a:pPr>
            <a:endParaRPr lang="en-US" dirty="0">
              <a:solidFill>
                <a:prstClr val="black"/>
              </a:solidFill>
              <a:latin typeface="Verdana" pitchFamily="34" charset="0"/>
              <a:ea typeface="+mn-ea"/>
            </a:endParaRPr>
          </a:p>
          <a:p>
            <a:pPr algn="ctr">
              <a:defRPr/>
            </a:pPr>
            <a:endParaRPr lang="en-US" dirty="0">
              <a:solidFill>
                <a:prstClr val="black"/>
              </a:solidFill>
              <a:latin typeface="Verdana" pitchFamily="34" charset="0"/>
              <a:ea typeface="+mn-ea"/>
            </a:endParaRPr>
          </a:p>
          <a:p>
            <a:pPr algn="ctr">
              <a:defRPr/>
            </a:pPr>
            <a:r>
              <a:rPr lang="en-US" b="1" dirty="0">
                <a:solidFill>
                  <a:prstClr val="black"/>
                </a:solidFill>
                <a:latin typeface="Verdana" pitchFamily="34" charset="0"/>
                <a:ea typeface="+mn-ea"/>
              </a:rPr>
              <a:t>NOAA’s National Geodetic Survey</a:t>
            </a:r>
            <a:r>
              <a: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+mn-ea"/>
              </a:rPr>
              <a:t/>
            </a:r>
            <a:br>
              <a: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+mn-ea"/>
              </a:rPr>
            </a:br>
            <a:endParaRPr lang="en-US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+mn-ea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2018-05-07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your users’ </a:t>
            </a:r>
            <a:r>
              <a:rPr lang="en-US" u="sng" dirty="0" smtClean="0"/>
              <a:t>accuracy</a:t>
            </a:r>
            <a:r>
              <a:rPr lang="en-US" dirty="0" smtClean="0"/>
              <a:t> needs</a:t>
            </a:r>
          </a:p>
          <a:p>
            <a:pPr lvl="1"/>
            <a:r>
              <a:rPr lang="en-US" dirty="0" smtClean="0"/>
              <a:t>3 Meters?  </a:t>
            </a:r>
          </a:p>
          <a:p>
            <a:pPr lvl="2"/>
            <a:r>
              <a:rPr lang="en-US" dirty="0" smtClean="0"/>
              <a:t>Then WGS 84 </a:t>
            </a:r>
            <a:r>
              <a:rPr lang="en-US" i="1" dirty="0" smtClean="0"/>
              <a:t>is</a:t>
            </a:r>
            <a:r>
              <a:rPr lang="en-US" dirty="0" smtClean="0"/>
              <a:t> NAD 83</a:t>
            </a:r>
          </a:p>
          <a:p>
            <a:pPr lvl="2"/>
            <a:r>
              <a:rPr lang="en-US" dirty="0" smtClean="0"/>
              <a:t>Global 14 parameter transformations will suffice</a:t>
            </a:r>
          </a:p>
          <a:p>
            <a:pPr lvl="1"/>
            <a:r>
              <a:rPr lang="en-US" dirty="0" smtClean="0"/>
              <a:t>3 Decimeters?</a:t>
            </a:r>
          </a:p>
          <a:p>
            <a:pPr lvl="2"/>
            <a:r>
              <a:rPr lang="en-US" dirty="0" smtClean="0"/>
              <a:t>Then NAD 83(2011) </a:t>
            </a:r>
            <a:r>
              <a:rPr lang="en-US" i="1" dirty="0" smtClean="0"/>
              <a:t>is</a:t>
            </a:r>
            <a:r>
              <a:rPr lang="en-US" dirty="0" smtClean="0"/>
              <a:t> NAD 83(NSRS2007)</a:t>
            </a:r>
          </a:p>
          <a:p>
            <a:pPr lvl="3"/>
            <a:r>
              <a:rPr lang="en-US" dirty="0" smtClean="0"/>
              <a:t>But NAD 83(1986) </a:t>
            </a:r>
            <a:r>
              <a:rPr lang="en-US" i="1" dirty="0" smtClean="0"/>
              <a:t>is not </a:t>
            </a:r>
            <a:r>
              <a:rPr lang="en-US" dirty="0" smtClean="0"/>
              <a:t>the same as NAD 83(HARN)</a:t>
            </a:r>
          </a:p>
          <a:p>
            <a:pPr lvl="2"/>
            <a:r>
              <a:rPr lang="en-US" dirty="0" smtClean="0"/>
              <a:t>NADCON will suffice as a transformation</a:t>
            </a:r>
          </a:p>
          <a:p>
            <a:pPr lvl="1"/>
            <a:r>
              <a:rPr lang="en-US" dirty="0" smtClean="0"/>
              <a:t>3 Centimeters?</a:t>
            </a:r>
          </a:p>
          <a:p>
            <a:pPr lvl="2"/>
            <a:r>
              <a:rPr lang="en-US" dirty="0" smtClean="0"/>
              <a:t>Every detail matters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914400" lvl="2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83702-E6E1-411B-A9C5-9B25E2FC045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8238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83702-E6E1-411B-A9C5-9B25E2FC045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8238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83702-E6E1-411B-A9C5-9B25E2FC045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6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2018-05-07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Modernizing the Geopotential Datum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9A303-B593-45E6-8920-67DA3337AB25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55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NSRS foundation is the ITRF</a:t>
            </a:r>
          </a:p>
          <a:p>
            <a:pPr lvl="1"/>
            <a:r>
              <a:rPr lang="en-US" dirty="0" smtClean="0"/>
              <a:t>And, subsequently, the IGS frame </a:t>
            </a:r>
          </a:p>
          <a:p>
            <a:pPr lvl="2"/>
            <a:r>
              <a:rPr lang="en-US" dirty="0" smtClean="0"/>
              <a:t>Doesn’t make either frame </a:t>
            </a:r>
            <a:r>
              <a:rPr lang="en-US" i="1" dirty="0" smtClean="0"/>
              <a:t>part of </a:t>
            </a:r>
            <a:r>
              <a:rPr lang="en-US" dirty="0" smtClean="0"/>
              <a:t>the NSRS</a:t>
            </a:r>
          </a:p>
          <a:p>
            <a:pPr lvl="2"/>
            <a:r>
              <a:rPr lang="en-US" dirty="0" smtClean="0"/>
              <a:t>But does:</a:t>
            </a:r>
          </a:p>
          <a:p>
            <a:pPr lvl="3"/>
            <a:r>
              <a:rPr lang="en-US" dirty="0" smtClean="0"/>
              <a:t>Give us access to the global standards in coordinate and orbit accuracy</a:t>
            </a:r>
          </a:p>
          <a:p>
            <a:pPr lvl="3"/>
            <a:r>
              <a:rPr lang="en-US" dirty="0" smtClean="0"/>
              <a:t>Give us a reason to support and contribute to both frames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83702-E6E1-411B-A9C5-9B25E2FC045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2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NSRS Modernization Industry Days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83702-E6E1-411B-A9C5-9B25E2FC045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80110" y="2594437"/>
            <a:ext cx="2324100" cy="3962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ITRF (station coordinates)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08960" y="1324755"/>
            <a:ext cx="853440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SLR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" y="1324755"/>
            <a:ext cx="853440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GNSS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97280" y="1324755"/>
            <a:ext cx="853440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DORIS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03120" y="1324755"/>
            <a:ext cx="853440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VLBI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>
            <a:stCxn id="9" idx="2"/>
          </p:cNvCxnSpPr>
          <p:nvPr/>
        </p:nvCxnSpPr>
        <p:spPr>
          <a:xfrm>
            <a:off x="487680" y="1720995"/>
            <a:ext cx="1082040" cy="71628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2"/>
          </p:cNvCxnSpPr>
          <p:nvPr/>
        </p:nvCxnSpPr>
        <p:spPr>
          <a:xfrm>
            <a:off x="1524000" y="1720995"/>
            <a:ext cx="228600" cy="71628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2"/>
          </p:cNvCxnSpPr>
          <p:nvPr/>
        </p:nvCxnSpPr>
        <p:spPr>
          <a:xfrm flipH="1">
            <a:off x="2209800" y="1720995"/>
            <a:ext cx="320040" cy="71628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2"/>
          </p:cNvCxnSpPr>
          <p:nvPr/>
        </p:nvCxnSpPr>
        <p:spPr>
          <a:xfrm flipH="1">
            <a:off x="2590800" y="1720995"/>
            <a:ext cx="944880" cy="71628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80110" y="3265869"/>
            <a:ext cx="3924300" cy="3962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IGS frame (station coordinates and GNSS orbits)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53734" y="1720995"/>
            <a:ext cx="426376" cy="1725981"/>
          </a:xfrm>
          <a:custGeom>
            <a:avLst/>
            <a:gdLst>
              <a:gd name="connsiteX0" fmla="*/ 105717 w 1081077"/>
              <a:gd name="connsiteY0" fmla="*/ 0 h 2104137"/>
              <a:gd name="connsiteX1" fmla="*/ 90477 w 1081077"/>
              <a:gd name="connsiteY1" fmla="*/ 1798320 h 2104137"/>
              <a:gd name="connsiteX2" fmla="*/ 1081077 w 1081077"/>
              <a:gd name="connsiteY2" fmla="*/ 2087880 h 2104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1077" h="2104137">
                <a:moveTo>
                  <a:pt x="105717" y="0"/>
                </a:moveTo>
                <a:cubicBezTo>
                  <a:pt x="16817" y="725170"/>
                  <a:pt x="-72083" y="1450340"/>
                  <a:pt x="90477" y="1798320"/>
                </a:cubicBezTo>
                <a:cubicBezTo>
                  <a:pt x="253037" y="2146300"/>
                  <a:pt x="667057" y="2117090"/>
                  <a:pt x="1081077" y="208788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950720" y="2971800"/>
            <a:ext cx="0" cy="29406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61950" y="4600480"/>
            <a:ext cx="3303270" cy="3962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NAD 83 (CORS and passive coordinates)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013585" y="3662109"/>
            <a:ext cx="28575" cy="93840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arallelogram 39"/>
          <p:cNvSpPr/>
          <p:nvPr/>
        </p:nvSpPr>
        <p:spPr>
          <a:xfrm>
            <a:off x="762000" y="3975306"/>
            <a:ext cx="2209800" cy="396240"/>
          </a:xfrm>
          <a:prstGeom prst="parallelogram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Transformations</a:t>
            </a:r>
            <a:endParaRPr lang="en-US" dirty="0"/>
          </a:p>
        </p:txBody>
      </p:sp>
      <p:sp>
        <p:nvSpPr>
          <p:cNvPr id="41" name="Parallelogram 40"/>
          <p:cNvSpPr/>
          <p:nvPr/>
        </p:nvSpPr>
        <p:spPr>
          <a:xfrm>
            <a:off x="4324216" y="4602909"/>
            <a:ext cx="2392680" cy="396240"/>
          </a:xfrm>
          <a:prstGeom prst="parallelogram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OPUS (diff. GPS </a:t>
            </a:r>
            <a:r>
              <a:rPr lang="en-US" dirty="0" err="1" smtClean="0"/>
              <a:t>posn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66700" y="5241687"/>
            <a:ext cx="3695700" cy="39624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Cm-accuracy surveys in the NSRS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4800600" y="3446976"/>
            <a:ext cx="658996" cy="1153504"/>
          </a:xfrm>
          <a:custGeom>
            <a:avLst/>
            <a:gdLst>
              <a:gd name="connsiteX0" fmla="*/ 0 w 658996"/>
              <a:gd name="connsiteY0" fmla="*/ 1466 h 595826"/>
              <a:gd name="connsiteX1" fmla="*/ 640080 w 658996"/>
              <a:gd name="connsiteY1" fmla="*/ 92906 h 595826"/>
              <a:gd name="connsiteX2" fmla="*/ 426720 w 658996"/>
              <a:gd name="connsiteY2" fmla="*/ 595826 h 595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8996" h="595826">
                <a:moveTo>
                  <a:pt x="0" y="1466"/>
                </a:moveTo>
                <a:cubicBezTo>
                  <a:pt x="284480" y="-2344"/>
                  <a:pt x="568960" y="-6154"/>
                  <a:pt x="640080" y="92906"/>
                </a:cubicBezTo>
                <a:cubicBezTo>
                  <a:pt x="711200" y="191966"/>
                  <a:pt x="568960" y="393896"/>
                  <a:pt x="426720" y="595826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stCxn id="35" idx="3"/>
          </p:cNvCxnSpPr>
          <p:nvPr/>
        </p:nvCxnSpPr>
        <p:spPr>
          <a:xfrm>
            <a:off x="3665220" y="4798600"/>
            <a:ext cx="658996" cy="20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46"/>
          <p:cNvSpPr/>
          <p:nvPr/>
        </p:nvSpPr>
        <p:spPr>
          <a:xfrm>
            <a:off x="4038600" y="5013961"/>
            <a:ext cx="1188720" cy="426186"/>
          </a:xfrm>
          <a:custGeom>
            <a:avLst/>
            <a:gdLst>
              <a:gd name="connsiteX0" fmla="*/ 1188720 w 1188720"/>
              <a:gd name="connsiteY0" fmla="*/ 0 h 791999"/>
              <a:gd name="connsiteX1" fmla="*/ 990600 w 1188720"/>
              <a:gd name="connsiteY1" fmla="*/ 701040 h 791999"/>
              <a:gd name="connsiteX2" fmla="*/ 0 w 1188720"/>
              <a:gd name="connsiteY2" fmla="*/ 762000 h 7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8720" h="791999">
                <a:moveTo>
                  <a:pt x="1188720" y="0"/>
                </a:moveTo>
                <a:cubicBezTo>
                  <a:pt x="1188720" y="287020"/>
                  <a:pt x="1188720" y="574040"/>
                  <a:pt x="990600" y="701040"/>
                </a:cubicBezTo>
                <a:cubicBezTo>
                  <a:pt x="792480" y="828040"/>
                  <a:pt x="396240" y="795020"/>
                  <a:pt x="0" y="7620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941186" y="4158606"/>
            <a:ext cx="1682249" cy="345195"/>
          </a:xfrm>
          <a:custGeom>
            <a:avLst/>
            <a:gdLst>
              <a:gd name="connsiteX0" fmla="*/ 0 w 1722120"/>
              <a:gd name="connsiteY0" fmla="*/ 0 h 594360"/>
              <a:gd name="connsiteX1" fmla="*/ 1432560 w 1722120"/>
              <a:gd name="connsiteY1" fmla="*/ 60960 h 594360"/>
              <a:gd name="connsiteX2" fmla="*/ 1722120 w 1722120"/>
              <a:gd name="connsiteY2" fmla="*/ 594360 h 59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2120" h="594360">
                <a:moveTo>
                  <a:pt x="0" y="0"/>
                </a:moveTo>
                <a:lnTo>
                  <a:pt x="1432560" y="60960"/>
                </a:lnTo>
                <a:cubicBezTo>
                  <a:pt x="1719580" y="160020"/>
                  <a:pt x="1720850" y="377190"/>
                  <a:pt x="1722120" y="59436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962400" y="2376755"/>
            <a:ext cx="579119" cy="851622"/>
          </a:xfrm>
          <a:custGeom>
            <a:avLst/>
            <a:gdLst>
              <a:gd name="connsiteX0" fmla="*/ 4766 w 1513526"/>
              <a:gd name="connsiteY0" fmla="*/ 1112520 h 1112520"/>
              <a:gd name="connsiteX1" fmla="*/ 233366 w 1513526"/>
              <a:gd name="connsiteY1" fmla="*/ 304800 h 1112520"/>
              <a:gd name="connsiteX2" fmla="*/ 1513526 w 1513526"/>
              <a:gd name="connsiteY2" fmla="*/ 0 h 111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3526" h="1112520">
                <a:moveTo>
                  <a:pt x="4766" y="1112520"/>
                </a:moveTo>
                <a:cubicBezTo>
                  <a:pt x="-6664" y="801370"/>
                  <a:pt x="-18094" y="490220"/>
                  <a:pt x="233366" y="304800"/>
                </a:cubicBezTo>
                <a:cubicBezTo>
                  <a:pt x="484826" y="119380"/>
                  <a:pt x="999176" y="59690"/>
                  <a:pt x="1513526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Parallelogram 49"/>
          <p:cNvSpPr/>
          <p:nvPr/>
        </p:nvSpPr>
        <p:spPr>
          <a:xfrm>
            <a:off x="4541519" y="2156819"/>
            <a:ext cx="4602481" cy="396240"/>
          </a:xfrm>
          <a:prstGeom prst="parallelogram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NGA “Fits” WGS-84 GPS orbits to IGS GPS orbits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5146832" y="2851703"/>
            <a:ext cx="3924300" cy="3962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Cm-accuracy WGS-84 orbits (@ NGA)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171708" y="620873"/>
            <a:ext cx="3851652" cy="703881"/>
          </a:xfrm>
          <a:custGeom>
            <a:avLst/>
            <a:gdLst>
              <a:gd name="connsiteX0" fmla="*/ 285492 w 3851652"/>
              <a:gd name="connsiteY0" fmla="*/ 659286 h 659286"/>
              <a:gd name="connsiteX1" fmla="*/ 361692 w 3851652"/>
              <a:gd name="connsiteY1" fmla="*/ 80166 h 659286"/>
              <a:gd name="connsiteX2" fmla="*/ 3851652 w 3851652"/>
              <a:gd name="connsiteY2" fmla="*/ 19206 h 65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51652" h="659286">
                <a:moveTo>
                  <a:pt x="285492" y="659286"/>
                </a:moveTo>
                <a:cubicBezTo>
                  <a:pt x="26412" y="423066"/>
                  <a:pt x="-232668" y="186846"/>
                  <a:pt x="361692" y="80166"/>
                </a:cubicBezTo>
                <a:cubicBezTo>
                  <a:pt x="956052" y="-26514"/>
                  <a:pt x="2403852" y="-3654"/>
                  <a:pt x="3851652" y="19206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Parallelogram 54"/>
          <p:cNvSpPr/>
          <p:nvPr/>
        </p:nvSpPr>
        <p:spPr>
          <a:xfrm>
            <a:off x="3984782" y="450621"/>
            <a:ext cx="5037298" cy="396240"/>
          </a:xfrm>
          <a:prstGeom prst="parallelogram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MCS predicts GPS orbits  &amp; uploads for broadcast 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4861560" y="1238158"/>
            <a:ext cx="3924300" cy="39624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5+ meter broadcast GPS positioning in WGS-84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8" name="Straight Arrow Connector 57"/>
          <p:cNvCxnSpPr>
            <a:stCxn id="55" idx="4"/>
          </p:cNvCxnSpPr>
          <p:nvPr/>
        </p:nvCxnSpPr>
        <p:spPr>
          <a:xfrm>
            <a:off x="6503431" y="846861"/>
            <a:ext cx="49769" cy="39129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108982" y="3259566"/>
            <a:ext cx="0" cy="3003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823710" y="2532454"/>
            <a:ext cx="0" cy="3003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Parallelogram 61"/>
          <p:cNvSpPr/>
          <p:nvPr/>
        </p:nvSpPr>
        <p:spPr>
          <a:xfrm>
            <a:off x="5825356" y="3550909"/>
            <a:ext cx="2709044" cy="396240"/>
          </a:xfrm>
          <a:prstGeom prst="parallelogram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How to access and use?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7302628" y="5010854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NSRS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15240" y="1219200"/>
            <a:ext cx="7299960" cy="4724400"/>
          </a:xfrm>
          <a:custGeom>
            <a:avLst/>
            <a:gdLst>
              <a:gd name="connsiteX0" fmla="*/ 0 w 7299960"/>
              <a:gd name="connsiteY0" fmla="*/ 0 h 4724400"/>
              <a:gd name="connsiteX1" fmla="*/ 213360 w 7299960"/>
              <a:gd name="connsiteY1" fmla="*/ 0 h 4724400"/>
              <a:gd name="connsiteX2" fmla="*/ 152400 w 7299960"/>
              <a:gd name="connsiteY2" fmla="*/ 2545080 h 4724400"/>
              <a:gd name="connsiteX3" fmla="*/ 4023360 w 7299960"/>
              <a:gd name="connsiteY3" fmla="*/ 2636520 h 4724400"/>
              <a:gd name="connsiteX4" fmla="*/ 7299960 w 7299960"/>
              <a:gd name="connsiteY4" fmla="*/ 3322320 h 4724400"/>
              <a:gd name="connsiteX5" fmla="*/ 7299960 w 7299960"/>
              <a:gd name="connsiteY5" fmla="*/ 4678680 h 4724400"/>
              <a:gd name="connsiteX6" fmla="*/ 91440 w 7299960"/>
              <a:gd name="connsiteY6" fmla="*/ 4724400 h 4724400"/>
              <a:gd name="connsiteX7" fmla="*/ 0 w 7299960"/>
              <a:gd name="connsiteY7" fmla="*/ 0 h 4724400"/>
              <a:gd name="connsiteX0" fmla="*/ 0 w 7299960"/>
              <a:gd name="connsiteY0" fmla="*/ 0 h 4724400"/>
              <a:gd name="connsiteX1" fmla="*/ 213360 w 7299960"/>
              <a:gd name="connsiteY1" fmla="*/ 0 h 4724400"/>
              <a:gd name="connsiteX2" fmla="*/ 274320 w 7299960"/>
              <a:gd name="connsiteY2" fmla="*/ 2545080 h 4724400"/>
              <a:gd name="connsiteX3" fmla="*/ 4023360 w 7299960"/>
              <a:gd name="connsiteY3" fmla="*/ 2636520 h 4724400"/>
              <a:gd name="connsiteX4" fmla="*/ 7299960 w 7299960"/>
              <a:gd name="connsiteY4" fmla="*/ 3322320 h 4724400"/>
              <a:gd name="connsiteX5" fmla="*/ 7299960 w 7299960"/>
              <a:gd name="connsiteY5" fmla="*/ 4678680 h 4724400"/>
              <a:gd name="connsiteX6" fmla="*/ 91440 w 7299960"/>
              <a:gd name="connsiteY6" fmla="*/ 4724400 h 4724400"/>
              <a:gd name="connsiteX7" fmla="*/ 0 w 7299960"/>
              <a:gd name="connsiteY7" fmla="*/ 0 h 4724400"/>
              <a:gd name="connsiteX0" fmla="*/ 0 w 7299960"/>
              <a:gd name="connsiteY0" fmla="*/ 0 h 4724400"/>
              <a:gd name="connsiteX1" fmla="*/ 213360 w 7299960"/>
              <a:gd name="connsiteY1" fmla="*/ 0 h 4724400"/>
              <a:gd name="connsiteX2" fmla="*/ 289560 w 7299960"/>
              <a:gd name="connsiteY2" fmla="*/ 2712720 h 4724400"/>
              <a:gd name="connsiteX3" fmla="*/ 4023360 w 7299960"/>
              <a:gd name="connsiteY3" fmla="*/ 2636520 h 4724400"/>
              <a:gd name="connsiteX4" fmla="*/ 7299960 w 7299960"/>
              <a:gd name="connsiteY4" fmla="*/ 3322320 h 4724400"/>
              <a:gd name="connsiteX5" fmla="*/ 7299960 w 7299960"/>
              <a:gd name="connsiteY5" fmla="*/ 4678680 h 4724400"/>
              <a:gd name="connsiteX6" fmla="*/ 91440 w 7299960"/>
              <a:gd name="connsiteY6" fmla="*/ 4724400 h 4724400"/>
              <a:gd name="connsiteX7" fmla="*/ 0 w 7299960"/>
              <a:gd name="connsiteY7" fmla="*/ 0 h 4724400"/>
              <a:gd name="connsiteX0" fmla="*/ 0 w 7299960"/>
              <a:gd name="connsiteY0" fmla="*/ 0 h 4724400"/>
              <a:gd name="connsiteX1" fmla="*/ 213360 w 7299960"/>
              <a:gd name="connsiteY1" fmla="*/ 0 h 4724400"/>
              <a:gd name="connsiteX2" fmla="*/ 304800 w 7299960"/>
              <a:gd name="connsiteY2" fmla="*/ 2636520 h 4724400"/>
              <a:gd name="connsiteX3" fmla="*/ 4023360 w 7299960"/>
              <a:gd name="connsiteY3" fmla="*/ 2636520 h 4724400"/>
              <a:gd name="connsiteX4" fmla="*/ 7299960 w 7299960"/>
              <a:gd name="connsiteY4" fmla="*/ 3322320 h 4724400"/>
              <a:gd name="connsiteX5" fmla="*/ 7299960 w 7299960"/>
              <a:gd name="connsiteY5" fmla="*/ 4678680 h 4724400"/>
              <a:gd name="connsiteX6" fmla="*/ 91440 w 7299960"/>
              <a:gd name="connsiteY6" fmla="*/ 4724400 h 4724400"/>
              <a:gd name="connsiteX7" fmla="*/ 0 w 7299960"/>
              <a:gd name="connsiteY7" fmla="*/ 0 h 472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99960" h="4724400">
                <a:moveTo>
                  <a:pt x="0" y="0"/>
                </a:moveTo>
                <a:lnTo>
                  <a:pt x="213360" y="0"/>
                </a:lnTo>
                <a:lnTo>
                  <a:pt x="304800" y="2636520"/>
                </a:lnTo>
                <a:lnTo>
                  <a:pt x="4023360" y="2636520"/>
                </a:lnTo>
                <a:lnTo>
                  <a:pt x="7299960" y="3322320"/>
                </a:lnTo>
                <a:lnTo>
                  <a:pt x="7299960" y="4678680"/>
                </a:lnTo>
                <a:lnTo>
                  <a:pt x="91440" y="47244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26" grpId="0" animBg="1"/>
      <p:bldP spid="27" grpId="0" animBg="1"/>
      <p:bldP spid="35" grpId="0" animBg="1"/>
      <p:bldP spid="40" grpId="0" animBg="1"/>
      <p:bldP spid="41" grpId="0" animBg="1"/>
      <p:bldP spid="42" grpId="0" animBg="1"/>
      <p:bldP spid="43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4" grpId="0" animBg="1"/>
      <p:bldP spid="55" grpId="0" animBg="1"/>
      <p:bldP spid="56" grpId="0" animBg="1"/>
      <p:bldP spid="62" grpId="0" animBg="1"/>
      <p:bldP spid="66" grpId="0"/>
      <p:bldP spid="6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90525" y="1905000"/>
            <a:ext cx="8562975" cy="3400425"/>
          </a:xfrm>
        </p:spPr>
        <p:txBody>
          <a:bodyPr/>
          <a:lstStyle/>
          <a:p>
            <a:pPr eaLnBrk="1" hangingPunct="1"/>
            <a:r>
              <a:rPr lang="en-US" sz="2200" b="1" dirty="0" smtClean="0"/>
              <a:t>NGS mission</a:t>
            </a:r>
          </a:p>
          <a:p>
            <a:r>
              <a:rPr lang="en-US" sz="2200" b="1" dirty="0"/>
              <a:t>NGS and the NSRS – legal </a:t>
            </a:r>
            <a:r>
              <a:rPr lang="en-US" sz="2200" b="1" dirty="0" smtClean="0"/>
              <a:t>context</a:t>
            </a:r>
          </a:p>
          <a:p>
            <a:r>
              <a:rPr lang="en-US" sz="2200" b="1" dirty="0"/>
              <a:t>So what is and is not the NSRS</a:t>
            </a:r>
            <a:r>
              <a:rPr lang="en-US" sz="2200" b="1" dirty="0" smtClean="0"/>
              <a:t>?</a:t>
            </a:r>
          </a:p>
          <a:p>
            <a:r>
              <a:rPr lang="en-US" sz="2200" b="1" dirty="0" smtClean="0"/>
              <a:t>Accuracy</a:t>
            </a:r>
          </a:p>
          <a:p>
            <a:pPr eaLnBrk="1" hangingPunct="1"/>
            <a:endParaRPr lang="en-US" b="1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NSRS Modernization Industry Days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F31E-9859-4353-8204-26096E84F01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595478"/>
            <a:ext cx="8229600" cy="1143000"/>
          </a:xfrm>
        </p:spPr>
        <p:txBody>
          <a:bodyPr/>
          <a:lstStyle/>
          <a:p>
            <a:r>
              <a:rPr lang="en-US" u="sng" dirty="0" smtClean="0"/>
              <a:t>NGS mission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NSRS Modernization Industry Days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F31E-9859-4353-8204-26096E84F01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1996440"/>
            <a:ext cx="64008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To define</a:t>
            </a:r>
            <a:r>
              <a:rPr lang="en-US" sz="3200" dirty="0"/>
              <a:t>, maintain, and provide access to the National Spatial Reference System to meet our nation’s economic, social, and environmental needs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595478"/>
            <a:ext cx="8229600" cy="1143000"/>
          </a:xfrm>
        </p:spPr>
        <p:txBody>
          <a:bodyPr/>
          <a:lstStyle/>
          <a:p>
            <a:r>
              <a:rPr lang="en-US" dirty="0"/>
              <a:t>NGS and the NSRS – legal context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033"/>
            <a:ext cx="8229600" cy="4143375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ea typeface="+mn-ea"/>
                <a:cs typeface="+mn-cs"/>
              </a:rPr>
              <a:t>OMB A-16:</a:t>
            </a:r>
          </a:p>
          <a:p>
            <a:pPr lvl="1">
              <a:defRPr/>
            </a:pPr>
            <a:r>
              <a:rPr lang="en-US" sz="2400" dirty="0" smtClean="0">
                <a:cs typeface="+mn-cs"/>
              </a:rPr>
              <a:t>Requires all federal civilian geospatial agencies to use geodetic control</a:t>
            </a:r>
          </a:p>
          <a:p>
            <a:pPr lvl="1">
              <a:defRPr/>
            </a:pPr>
            <a:r>
              <a:rPr lang="en-US" sz="2400" dirty="0" smtClean="0">
                <a:cs typeface="+mn-cs"/>
              </a:rPr>
              <a:t>Puts DOC/NOAA (=NGS) in charge of that control</a:t>
            </a:r>
          </a:p>
          <a:p>
            <a:pPr lvl="1">
              <a:defRPr/>
            </a:pPr>
            <a:r>
              <a:rPr lang="en-US" sz="2400" dirty="0" smtClean="0">
                <a:ea typeface="+mn-ea"/>
                <a:cs typeface="+mn-cs"/>
              </a:rPr>
              <a:t>NGS has defined that control as the NSRS</a:t>
            </a:r>
          </a:p>
          <a:p>
            <a:pPr lvl="1">
              <a:defRPr/>
            </a:pPr>
            <a:r>
              <a:rPr lang="en-US" sz="2400" dirty="0" smtClean="0">
                <a:ea typeface="+mn-ea"/>
                <a:cs typeface="+mn-cs"/>
              </a:rPr>
              <a:t>FGCS has issued requirements via FRNs to use the </a:t>
            </a:r>
            <a:r>
              <a:rPr lang="en-US" sz="2400" i="1" dirty="0" smtClean="0">
                <a:ea typeface="+mn-ea"/>
                <a:cs typeface="+mn-cs"/>
              </a:rPr>
              <a:t>most recent components</a:t>
            </a:r>
            <a:r>
              <a:rPr lang="en-US" sz="2400" dirty="0" smtClean="0">
                <a:ea typeface="+mn-ea"/>
                <a:cs typeface="+mn-cs"/>
              </a:rPr>
              <a:t> of the NSRS</a:t>
            </a:r>
          </a:p>
          <a:p>
            <a:pPr lvl="2">
              <a:defRPr/>
            </a:pPr>
            <a:r>
              <a:rPr lang="en-US" sz="2000" dirty="0" smtClean="0">
                <a:cs typeface="+mn-cs"/>
              </a:rPr>
              <a:t>1989:  NAD 83</a:t>
            </a:r>
          </a:p>
          <a:p>
            <a:pPr lvl="2">
              <a:defRPr/>
            </a:pPr>
            <a:r>
              <a:rPr lang="en-US" sz="2000" dirty="0" smtClean="0">
                <a:cs typeface="+mn-cs"/>
              </a:rPr>
              <a:t>1993:  NAVD 88</a:t>
            </a:r>
          </a:p>
          <a:p>
            <a:pPr lvl="2">
              <a:defRPr/>
            </a:pPr>
            <a:r>
              <a:rPr lang="en-US" sz="2000" dirty="0" smtClean="0">
                <a:cs typeface="+mn-cs"/>
              </a:rPr>
              <a:t>2009:  ASVD02, NMVD03, GUVD04</a:t>
            </a:r>
          </a:p>
          <a:p>
            <a:pPr lvl="2">
              <a:defRPr/>
            </a:pPr>
            <a:r>
              <a:rPr lang="en-US" sz="2000" dirty="0" smtClean="0">
                <a:cs typeface="+mn-cs"/>
              </a:rPr>
              <a:t>2011:  VIVD09</a:t>
            </a:r>
          </a:p>
          <a:p>
            <a:pPr lvl="2">
              <a:defRPr/>
            </a:pPr>
            <a:r>
              <a:rPr lang="en-US" sz="2000" dirty="0" smtClean="0">
                <a:cs typeface="+mn-cs"/>
              </a:rPr>
              <a:t>2012:  PRVD02</a:t>
            </a: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NSRS Modernization Industry Days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F31E-9859-4353-8204-26096E84F01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595478"/>
            <a:ext cx="8229600" cy="1143000"/>
          </a:xfrm>
        </p:spPr>
        <p:txBody>
          <a:bodyPr/>
          <a:lstStyle/>
          <a:p>
            <a:r>
              <a:rPr lang="en-US" dirty="0"/>
              <a:t>NGS and the NSRS – legal context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033"/>
            <a:ext cx="8229600" cy="4143375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FGCS requirements do not apply to:</a:t>
            </a:r>
          </a:p>
          <a:p>
            <a:pPr lvl="1">
              <a:defRPr/>
            </a:pPr>
            <a:r>
              <a:rPr lang="en-US" sz="2400" dirty="0" smtClean="0"/>
              <a:t>Military/Intelligence federal agencies</a:t>
            </a:r>
          </a:p>
          <a:p>
            <a:pPr lvl="1">
              <a:defRPr/>
            </a:pPr>
            <a:r>
              <a:rPr lang="en-US" sz="2400" dirty="0" smtClean="0"/>
              <a:t>State and local governments</a:t>
            </a:r>
          </a:p>
          <a:p>
            <a:pPr lvl="1">
              <a:defRPr/>
            </a:pPr>
            <a:r>
              <a:rPr lang="en-US" sz="2400" dirty="0" smtClean="0"/>
              <a:t>Private individuals and companies</a:t>
            </a:r>
          </a:p>
          <a:p>
            <a:pPr>
              <a:defRPr/>
            </a:pPr>
            <a:r>
              <a:rPr lang="en-US" sz="2800" dirty="0" smtClean="0"/>
              <a:t>But these groups often do adopt all or part of the NSRS to be compatible with most federal geospatial data</a:t>
            </a:r>
          </a:p>
          <a:p>
            <a:pPr lvl="1">
              <a:defRPr/>
            </a:pPr>
            <a:r>
              <a:rPr lang="en-US" sz="2400" dirty="0" smtClean="0"/>
              <a:t>Could lead to mixing NSRS and non-NSRS information.</a:t>
            </a:r>
          </a:p>
          <a:p>
            <a:pPr lvl="2">
              <a:defRPr/>
            </a:pPr>
            <a:r>
              <a:rPr lang="en-US" sz="2000" dirty="0" smtClean="0"/>
              <a:t>Fine, but has to be done right.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NSRS Modernization Industry Days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F31E-9859-4353-8204-26096E84F01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5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</a:t>
            </a:r>
            <a:r>
              <a:rPr lang="en-US" i="1" dirty="0" smtClean="0"/>
              <a:t>is</a:t>
            </a:r>
            <a:r>
              <a:rPr lang="en-US" dirty="0" smtClean="0"/>
              <a:t> and </a:t>
            </a:r>
            <a:r>
              <a:rPr lang="en-US" i="1" dirty="0" smtClean="0"/>
              <a:t>is not </a:t>
            </a:r>
            <a:r>
              <a:rPr lang="en-US" dirty="0" smtClean="0"/>
              <a:t>the NSRS?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If NGS (or its predecessors*) did not make it, it is </a:t>
            </a:r>
            <a:r>
              <a:rPr lang="en-US" sz="3600" b="1" i="1" dirty="0" smtClean="0"/>
              <a:t>not</a:t>
            </a:r>
            <a:r>
              <a:rPr lang="en-US" sz="3600" b="1" dirty="0" smtClean="0"/>
              <a:t> in the NSRS**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*  Survey of the Coast (1807-1836)</a:t>
            </a:r>
          </a:p>
          <a:p>
            <a:pPr marL="0" indent="0">
              <a:buNone/>
            </a:pPr>
            <a:r>
              <a:rPr lang="en-US" sz="2400" b="1" dirty="0" smtClean="0"/>
              <a:t>    Coast Survey (1836-1878)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Coast and Geodetic Survey (1878-1970)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** The term “NSRS” was adopted in 1994, but today is used to encompasses all historic datums of NGS and its predecessors, though the FGCS regularly adopts the </a:t>
            </a:r>
            <a:r>
              <a:rPr lang="en-US" sz="2400" b="1" i="1" dirty="0" smtClean="0"/>
              <a:t>latest</a:t>
            </a:r>
            <a:r>
              <a:rPr lang="en-US" sz="2400" b="1" dirty="0" smtClean="0"/>
              <a:t> components</a:t>
            </a: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83702-E6E1-411B-A9C5-9B25E2FC045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0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These </a:t>
            </a:r>
            <a:r>
              <a:rPr lang="en-US" i="1" dirty="0" smtClean="0"/>
              <a:t>are</a:t>
            </a:r>
            <a:r>
              <a:rPr lang="en-US" dirty="0" smtClean="0"/>
              <a:t> part of the NSRS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315589"/>
              </p:ext>
            </p:extLst>
          </p:nvPr>
        </p:nvGraphicFramePr>
        <p:xfrm>
          <a:off x="457200" y="1270000"/>
          <a:ext cx="7909560" cy="4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640">
                  <a:extLst>
                    <a:ext uri="{9D8B030D-6E8A-4147-A177-3AD203B41FA5}">
                      <a16:colId xmlns:a16="http://schemas.microsoft.com/office/drawing/2014/main" val="2202110323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1277430874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1566734961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46313234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381663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Datums / Geometric Reference Frames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Vertical</a:t>
                      </a:r>
                    </a:p>
                    <a:p>
                      <a:r>
                        <a:rPr lang="en-US" dirty="0" smtClean="0"/>
                        <a:t>Datums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 Lakes Datums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Geoid</a:t>
                      </a:r>
                    </a:p>
                    <a:p>
                      <a:r>
                        <a:rPr lang="en-US" dirty="0" smtClean="0"/>
                        <a:t>Models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Transformations / Conversions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080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NGVD</a:t>
                      </a:r>
                      <a:r>
                        <a:rPr lang="en-US" baseline="0" dirty="0" smtClean="0"/>
                        <a:t> 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IGLD55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GEOID90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NADCON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544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NAD 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NAVD 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IGLD85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GEOID93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VERTCON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57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NAD</a:t>
                      </a:r>
                      <a:r>
                        <a:rPr lang="en-US" baseline="0" dirty="0" smtClean="0"/>
                        <a:t> 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PRVD02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ALASKA94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589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ASVD02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GEOID96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SPCS 27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107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NMVD03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GEOID99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SPCS 83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96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GUVD04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GEOID03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737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VIVD09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GEOID06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28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GEOID09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845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GEOID12(A,B)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71278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83702-E6E1-411B-A9C5-9B25E2FC045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6121400"/>
            <a:ext cx="45801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These are select entries, not a complete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6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These are </a:t>
            </a:r>
            <a:r>
              <a:rPr lang="en-US" i="1" dirty="0" smtClean="0"/>
              <a:t>not</a:t>
            </a:r>
            <a:r>
              <a:rPr lang="en-US" dirty="0" smtClean="0"/>
              <a:t> part of the NSRS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891112"/>
              </p:ext>
            </p:extLst>
          </p:nvPr>
        </p:nvGraphicFramePr>
        <p:xfrm>
          <a:off x="457200" y="1270000"/>
          <a:ext cx="790956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640">
                  <a:extLst>
                    <a:ext uri="{9D8B030D-6E8A-4147-A177-3AD203B41FA5}">
                      <a16:colId xmlns:a16="http://schemas.microsoft.com/office/drawing/2014/main" val="2202110323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1277430874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1566734961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46313234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381663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Datums / Geometric Reference Frames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Vertical</a:t>
                      </a:r>
                    </a:p>
                    <a:p>
                      <a:r>
                        <a:rPr lang="en-US" dirty="0" smtClean="0"/>
                        <a:t>Datums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 Lakes Datums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Geoid</a:t>
                      </a:r>
                    </a:p>
                    <a:p>
                      <a:r>
                        <a:rPr lang="en-US" dirty="0" smtClean="0"/>
                        <a:t>Models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Transformations / Conversions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080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WGS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IHRS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OSU91A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CORPSCON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544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EGM96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Appendix B.6</a:t>
                      </a:r>
                      <a:r>
                        <a:rPr lang="en-US" baseline="0" dirty="0" smtClean="0"/>
                        <a:t> of DMA TR 8350.2 (WGS 84)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57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EGM2008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Oregon Coordinate Reference System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589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Kansas Regional Coordinate System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107606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83702-E6E1-411B-A9C5-9B25E2FC045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6121400"/>
            <a:ext cx="45801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These are select entries, not a complete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9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Mixing NSRS and non-NSRS?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do it </a:t>
            </a:r>
            <a:r>
              <a:rPr lang="en-US" i="1" dirty="0" smtClean="0"/>
              <a:t>right</a:t>
            </a:r>
          </a:p>
          <a:p>
            <a:r>
              <a:rPr lang="en-US" dirty="0" smtClean="0"/>
              <a:t>Right:</a:t>
            </a:r>
          </a:p>
          <a:p>
            <a:pPr lvl="1"/>
            <a:r>
              <a:rPr lang="en-US" dirty="0" smtClean="0"/>
              <a:t>The Oregon CRS has a mathematically defined relationship to the NSRS</a:t>
            </a:r>
          </a:p>
          <a:p>
            <a:r>
              <a:rPr lang="en-US" dirty="0" smtClean="0"/>
              <a:t>Wrong:</a:t>
            </a:r>
          </a:p>
          <a:p>
            <a:pPr lvl="1"/>
            <a:r>
              <a:rPr lang="en-US" dirty="0" smtClean="0"/>
              <a:t>“WGS 84 is the same as NAD 83”</a:t>
            </a:r>
          </a:p>
          <a:p>
            <a:pPr lvl="1"/>
            <a:r>
              <a:rPr lang="en-US" dirty="0" smtClean="0"/>
              <a:t>“WGS 84 is the same as the ITRF”</a:t>
            </a:r>
          </a:p>
          <a:p>
            <a:pPr lvl="2"/>
            <a:r>
              <a:rPr lang="en-US" dirty="0" smtClean="0"/>
              <a:t>Such statements gloss over critical facts about history, </a:t>
            </a:r>
            <a:r>
              <a:rPr lang="en-US" u="sng" dirty="0" smtClean="0"/>
              <a:t>accuracy</a:t>
            </a:r>
            <a:r>
              <a:rPr lang="en-US" dirty="0" smtClean="0"/>
              <a:t> and application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2018-05-07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NSRS Modernization Industry Days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83702-E6E1-411B-A9C5-9B25E2FC045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6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GS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NGSPowerPointTemplate</Template>
  <TotalTime>43490</TotalTime>
  <Words>797</Words>
  <Application>Microsoft Office PowerPoint</Application>
  <PresentationFormat>On-screen Show (4:3)</PresentationFormat>
  <Paragraphs>201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NGSPowerPointTemplate</vt:lpstr>
      <vt:lpstr>Office Theme</vt:lpstr>
      <vt:lpstr>PowerPoint Presentation</vt:lpstr>
      <vt:lpstr>Outline</vt:lpstr>
      <vt:lpstr>NGS mission</vt:lpstr>
      <vt:lpstr>NGS and the NSRS – legal context</vt:lpstr>
      <vt:lpstr>NGS and the NSRS – legal context</vt:lpstr>
      <vt:lpstr>So what is and is not the NSRS?</vt:lpstr>
      <vt:lpstr>These are part of the NSRS</vt:lpstr>
      <vt:lpstr>These are not part of the NSRS</vt:lpstr>
      <vt:lpstr>Mixing NSRS and non-NSRS?</vt:lpstr>
      <vt:lpstr>Accuracy</vt:lpstr>
      <vt:lpstr>Thank you</vt:lpstr>
      <vt:lpstr>Questions?</vt:lpstr>
      <vt:lpstr>Extra Slides</vt:lpstr>
      <vt:lpstr>Accuracy</vt:lpstr>
      <vt:lpstr>PowerPoint Presentation</vt:lpstr>
    </vt:vector>
  </TitlesOfParts>
  <Company>NOAA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Dru.Smith</dc:creator>
  <cp:lastModifiedBy>Dru Smith</cp:lastModifiedBy>
  <cp:revision>1117</cp:revision>
  <dcterms:created xsi:type="dcterms:W3CDTF">2007-03-19T16:14:20Z</dcterms:created>
  <dcterms:modified xsi:type="dcterms:W3CDTF">2018-05-02T18:23:49Z</dcterms:modified>
</cp:coreProperties>
</file>