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8.jpg" ContentType="image/jpeg"/>
  <Override PartName="/ppt/media/image9.jpg" ContentType="image/jpeg"/>
  <Override PartName="/ppt/notesSlides/notesSlide3.xml" ContentType="application/vnd.openxmlformats-officedocument.presentationml.notesSlide+xml"/>
  <Override PartName="/ppt/media/image10.jpg" ContentType="image/jpeg"/>
  <Override PartName="/ppt/media/image14.jpg" ContentType="image/jpeg"/>
  <Override PartName="/ppt/media/image15.jpg" ContentType="image/jpeg"/>
  <Override PartName="/ppt/media/image16.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8.jpg" ContentType="image/jpeg"/>
  <Override PartName="/ppt/media/image30.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4.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0" r:id="rId3"/>
    <p:sldId id="257" r:id="rId4"/>
    <p:sldId id="259" r:id="rId5"/>
    <p:sldId id="266" r:id="rId6"/>
    <p:sldId id="262" r:id="rId7"/>
    <p:sldId id="268" r:id="rId8"/>
    <p:sldId id="270" r:id="rId9"/>
    <p:sldId id="288" r:id="rId10"/>
    <p:sldId id="264" r:id="rId11"/>
    <p:sldId id="272" r:id="rId12"/>
    <p:sldId id="280" r:id="rId13"/>
    <p:sldId id="282" r:id="rId14"/>
    <p:sldId id="279" r:id="rId15"/>
    <p:sldId id="285" r:id="rId16"/>
    <p:sldId id="286" r:id="rId17"/>
    <p:sldId id="278" r:id="rId18"/>
    <p:sldId id="273" r:id="rId19"/>
    <p:sldId id="276" r:id="rId20"/>
    <p:sldId id="258" r:id="rId2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26" autoAdjust="0"/>
  </p:normalViewPr>
  <p:slideViewPr>
    <p:cSldViewPr>
      <p:cViewPr varScale="1">
        <p:scale>
          <a:sx n="82" d="100"/>
          <a:sy n="82" d="100"/>
        </p:scale>
        <p:origin x="1068"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317A03A-8B57-43E2-99F8-3023460BC0E1}" type="datetimeFigureOut">
              <a:rPr lang="en-US" smtClean="0"/>
              <a:t>8/6/2018</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779B7FD-5599-43E0-8B8D-5EF4A216A035}" type="slidenum">
              <a:rPr lang="en-US" smtClean="0"/>
              <a:t>‹#›</a:t>
            </a:fld>
            <a:endParaRPr lang="en-US"/>
          </a:p>
        </p:txBody>
      </p:sp>
    </p:spTree>
    <p:extLst>
      <p:ext uri="{BB962C8B-B14F-4D97-AF65-F5344CB8AC3E}">
        <p14:creationId xmlns:p14="http://schemas.microsoft.com/office/powerpoint/2010/main" val="211879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Who </a:t>
            </a:r>
            <a:r>
              <a:rPr lang="en-US" baseline="0" dirty="0" smtClean="0"/>
              <a:t>has heard of or used NAVD88? Who know it is being replaced in 2022? (MENTION HAND OUTS</a:t>
            </a:r>
            <a:r>
              <a:rPr lang="en-US" baseline="0" dirty="0" smtClean="0"/>
              <a:t>)</a:t>
            </a:r>
            <a:endParaRPr lang="en-US" baseline="0" dirty="0" smtClean="0"/>
          </a:p>
          <a:p>
            <a:r>
              <a:rPr lang="en-US" baseline="0" dirty="0" smtClean="0"/>
              <a:t>No new scientific findings/results section to share – unless it is news to you that the ocean is not flat or the earth’s lithosphere is in motion.</a:t>
            </a:r>
          </a:p>
          <a:p>
            <a:endParaRPr lang="en-US" baseline="0" dirty="0" smtClean="0"/>
          </a:p>
          <a:p>
            <a:r>
              <a:rPr lang="en-US" baseline="0" dirty="0" smtClean="0"/>
              <a:t>Today </a:t>
            </a:r>
            <a:r>
              <a:rPr lang="en-US" baseline="0" dirty="0" smtClean="0"/>
              <a:t>= not pulling out rug from under you, but reinforcing your subfloor </a:t>
            </a:r>
            <a:r>
              <a:rPr lang="en-US" baseline="0" dirty="0" smtClean="0">
                <a:sym typeface="Wingdings" panose="05000000000000000000" pitchFamily="2" charset="2"/>
              </a:rPr>
              <a:t> </a:t>
            </a:r>
          </a:p>
          <a:p>
            <a:pPr marL="171450" indent="-171450">
              <a:buFont typeface="Arial" panose="020B0604020202020204" pitchFamily="34" charset="0"/>
              <a:buChar char="•"/>
            </a:pPr>
            <a:r>
              <a:rPr lang="en-US" baseline="0" dirty="0" smtClean="0">
                <a:sym typeface="Wingdings" panose="05000000000000000000" pitchFamily="2" charset="2"/>
              </a:rPr>
              <a:t>Describe why NAVD88 is going away,</a:t>
            </a:r>
          </a:p>
          <a:p>
            <a:pPr marL="171450" indent="-171450">
              <a:buFont typeface="Arial" panose="020B0604020202020204" pitchFamily="34" charset="0"/>
              <a:buChar char="•"/>
            </a:pPr>
            <a:r>
              <a:rPr lang="en-US" baseline="0" dirty="0" smtClean="0">
                <a:sym typeface="Wingdings" panose="05000000000000000000" pitchFamily="2" charset="2"/>
              </a:rPr>
              <a:t>Preview what is to replace it,</a:t>
            </a:r>
          </a:p>
          <a:p>
            <a:pPr marL="171450" indent="-171450">
              <a:buFont typeface="Arial" panose="020B0604020202020204" pitchFamily="34" charset="0"/>
              <a:buChar char="•"/>
            </a:pPr>
            <a:r>
              <a:rPr lang="en-US" baseline="0" dirty="0" smtClean="0">
                <a:sym typeface="Wingdings" panose="05000000000000000000" pitchFamily="2" charset="2"/>
              </a:rPr>
              <a:t>Provide resources for learning more</a:t>
            </a:r>
            <a:r>
              <a:rPr lang="en-US" baseline="0" dirty="0" smtClean="0">
                <a:sym typeface="Wingdings" panose="05000000000000000000" pitchFamily="2" charset="2"/>
              </a:rPr>
              <a:t>.</a:t>
            </a:r>
          </a:p>
          <a:p>
            <a:endParaRPr lang="en-US" baseline="0" dirty="0" smtClean="0">
              <a:sym typeface="Wingdings" panose="05000000000000000000" pitchFamily="2" charset="2"/>
            </a:endParaRPr>
          </a:p>
          <a:p>
            <a:r>
              <a:rPr lang="en-US" baseline="0" dirty="0" smtClean="0">
                <a:sym typeface="Wingdings" panose="05000000000000000000" pitchFamily="2" charset="2"/>
              </a:rPr>
              <a:t>Sea-change = moving </a:t>
            </a:r>
            <a:r>
              <a:rPr lang="en-US" baseline="0" dirty="0" smtClean="0">
                <a:sym typeface="Wingdings" panose="05000000000000000000" pitchFamily="2" charset="2"/>
              </a:rPr>
              <a:t>away </a:t>
            </a:r>
            <a:r>
              <a:rPr lang="en-US" baseline="0" dirty="0" smtClean="0">
                <a:sym typeface="Wingdings" panose="05000000000000000000" pitchFamily="2" charset="2"/>
              </a:rPr>
              <a:t>from passive marks to a GNSS-based spatial reference system for the nation</a:t>
            </a:r>
            <a:r>
              <a:rPr lang="en-US" baseline="0" dirty="0" smtClean="0">
                <a:sym typeface="Wingdings" panose="05000000000000000000" pitchFamily="2" charset="2"/>
              </a:rPr>
              <a:t>.</a:t>
            </a:r>
          </a:p>
          <a:p>
            <a:r>
              <a:rPr lang="en-US" baseline="0" dirty="0" smtClean="0">
                <a:sym typeface="Wingdings" panose="05000000000000000000" pitchFamily="2" charset="2"/>
              </a:rPr>
              <a:t>Mark shown on slide – an ‘artifact’: </a:t>
            </a:r>
            <a:r>
              <a:rPr lang="en-US" baseline="0" dirty="0" smtClean="0">
                <a:sym typeface="Wingdings" panose="05000000000000000000" pitchFamily="2" charset="2"/>
              </a:rPr>
              <a:t>says MSL, which is a misnomer; stamped height assumes fixed position; and agency has changed names.</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a:t>
            </a:fld>
            <a:endParaRPr lang="en-US"/>
          </a:p>
        </p:txBody>
      </p:sp>
    </p:spTree>
    <p:extLst>
      <p:ext uri="{BB962C8B-B14F-4D97-AF65-F5344CB8AC3E}">
        <p14:creationId xmlns:p14="http://schemas.microsoft.com/office/powerpoint/2010/main" val="273547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Things</a:t>
            </a:r>
            <a:r>
              <a:rPr lang="en-US" baseline="0" dirty="0" smtClean="0"/>
              <a:t> are looking up! GNSS technologies simplify and improve access to and accuracy of our spatial reference system.</a:t>
            </a:r>
          </a:p>
          <a:p>
            <a:endParaRPr lang="en-US" dirty="0" smtClean="0"/>
          </a:p>
          <a:p>
            <a:r>
              <a:rPr lang="en-US" dirty="0" smtClean="0"/>
              <a:t>A</a:t>
            </a:r>
            <a:r>
              <a:rPr lang="en-US" baseline="0" dirty="0" smtClean="0"/>
              <a:t> common question that frequently arises is what role will passive control continue to play in the NSRS?</a:t>
            </a:r>
            <a:endParaRPr lang="en-US" dirty="0" smtClean="0"/>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11</a:t>
            </a:fld>
            <a:endParaRPr lang="en-US"/>
          </a:p>
        </p:txBody>
      </p:sp>
    </p:spTree>
    <p:extLst>
      <p:ext uri="{BB962C8B-B14F-4D97-AF65-F5344CB8AC3E}">
        <p14:creationId xmlns:p14="http://schemas.microsoft.com/office/powerpoint/2010/main" val="76632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 are still 4 years away, but users can get a sneak peak at the future in the Blueprints for 2022 Technical Report Series.</a:t>
            </a:r>
          </a:p>
          <a:p>
            <a:r>
              <a:rPr lang="en-US" dirty="0" smtClean="0"/>
              <a:t>Part</a:t>
            </a:r>
            <a:r>
              <a:rPr lang="en-US" baseline="0" dirty="0" smtClean="0"/>
              <a:t> 2 = vertical focus. An informal summary of the contents is provided here to pique further interest.</a:t>
            </a:r>
          </a:p>
          <a:p>
            <a:r>
              <a:rPr lang="en-US" baseline="0" dirty="0" smtClean="0"/>
              <a:t>Crack it open! Let NGS know what you think.</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12</a:t>
            </a:fld>
            <a:endParaRPr lang="en-US"/>
          </a:p>
        </p:txBody>
      </p:sp>
    </p:spTree>
    <p:extLst>
      <p:ext uri="{BB962C8B-B14F-4D97-AF65-F5344CB8AC3E}">
        <p14:creationId xmlns:p14="http://schemas.microsoft.com/office/powerpoint/2010/main" val="254998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smtClean="0">
                <a:solidFill>
                  <a:sysClr val="windowText" lastClr="000000"/>
                </a:solidFill>
              </a:rPr>
              <a:t>Relevant dive into</a:t>
            </a:r>
            <a:r>
              <a:rPr lang="en-US" kern="0" baseline="0" dirty="0" smtClean="0">
                <a:solidFill>
                  <a:sysClr val="windowText" lastClr="000000"/>
                </a:solidFill>
              </a:rPr>
              <a:t> one topic of possible interest to this audience, the s</a:t>
            </a:r>
            <a:r>
              <a:rPr lang="en-US" kern="0" dirty="0" smtClean="0">
                <a:solidFill>
                  <a:sysClr val="windowText" lastClr="000000"/>
                </a:solidFill>
              </a:rPr>
              <a:t>pecial </a:t>
            </a:r>
            <a:r>
              <a:rPr lang="en-US" kern="0" dirty="0" smtClean="0">
                <a:solidFill>
                  <a:sysClr val="windowText" lastClr="000000"/>
                </a:solidFill>
              </a:rPr>
              <a:t>geoid-definition problem</a:t>
            </a:r>
            <a:r>
              <a:rPr lang="en-US" kern="0" dirty="0" smtClean="0">
                <a:solidFill>
                  <a:sysClr val="windowText" lastClr="000000"/>
                </a:solidFill>
              </a:rPr>
              <a:t>…</a:t>
            </a:r>
          </a:p>
          <a:p>
            <a:endParaRPr lang="en-US" kern="0" dirty="0" smtClean="0">
              <a:solidFill>
                <a:sysClr val="windowText" lastClr="000000"/>
              </a:solidFill>
            </a:endParaRPr>
          </a:p>
          <a:p>
            <a:r>
              <a:rPr lang="en-US" kern="0" dirty="0" smtClean="0">
                <a:solidFill>
                  <a:sysClr val="windowText" lastClr="000000"/>
                </a:solidFill>
              </a:rPr>
              <a:t>Consider only the mechanics of sea-level change:</a:t>
            </a:r>
          </a:p>
          <a:p>
            <a:pPr lvl="1"/>
            <a:r>
              <a:rPr lang="en-US" kern="0" dirty="0" smtClean="0">
                <a:solidFill>
                  <a:sysClr val="windowText" lastClr="000000"/>
                </a:solidFill>
              </a:rPr>
              <a:t>Mass </a:t>
            </a:r>
            <a:r>
              <a:rPr lang="en-US" i="1" kern="0" dirty="0" smtClean="0">
                <a:solidFill>
                  <a:sysClr val="windowText" lastClr="000000"/>
                </a:solidFill>
              </a:rPr>
              <a:t>is</a:t>
            </a:r>
            <a:r>
              <a:rPr lang="en-US" kern="0" dirty="0" smtClean="0">
                <a:solidFill>
                  <a:sysClr val="windowText" lastClr="000000"/>
                </a:solidFill>
              </a:rPr>
              <a:t> moving about (</a:t>
            </a:r>
            <a:r>
              <a:rPr lang="en-US" u="sng" kern="0" dirty="0" smtClean="0">
                <a:solidFill>
                  <a:sysClr val="windowText" lastClr="000000"/>
                </a:solidFill>
              </a:rPr>
              <a:t>geopotential</a:t>
            </a:r>
            <a:r>
              <a:rPr lang="en-US" kern="0" dirty="0" smtClean="0">
                <a:solidFill>
                  <a:sysClr val="windowText" lastClr="000000"/>
                </a:solidFill>
              </a:rPr>
              <a:t> change)</a:t>
            </a:r>
          </a:p>
          <a:p>
            <a:pPr lvl="2"/>
            <a:r>
              <a:rPr lang="en-US" kern="0" dirty="0" smtClean="0">
                <a:solidFill>
                  <a:sysClr val="windowText" lastClr="000000"/>
                </a:solidFill>
              </a:rPr>
              <a:t>Land ice melts and joins the ocean, re-distributing mass around the globe</a:t>
            </a:r>
          </a:p>
          <a:p>
            <a:pPr lvl="1"/>
            <a:r>
              <a:rPr lang="en-US" kern="0" dirty="0" smtClean="0">
                <a:solidFill>
                  <a:sysClr val="windowText" lastClr="000000"/>
                </a:solidFill>
              </a:rPr>
              <a:t>Global mean sea level is rising &gt;3 mm/</a:t>
            </a:r>
            <a:r>
              <a:rPr lang="en-US" kern="0" dirty="0" err="1" smtClean="0">
                <a:solidFill>
                  <a:sysClr val="windowText" lastClr="000000"/>
                </a:solidFill>
              </a:rPr>
              <a:t>yr</a:t>
            </a:r>
            <a:r>
              <a:rPr lang="en-US" kern="0" dirty="0" smtClean="0">
                <a:solidFill>
                  <a:sysClr val="windowText" lastClr="000000"/>
                </a:solidFill>
              </a:rPr>
              <a:t> (</a:t>
            </a:r>
            <a:r>
              <a:rPr lang="en-US" u="sng" kern="0" dirty="0" smtClean="0">
                <a:solidFill>
                  <a:sysClr val="windowText" lastClr="000000"/>
                </a:solidFill>
              </a:rPr>
              <a:t>geometric</a:t>
            </a:r>
            <a:r>
              <a:rPr lang="en-US" kern="0" dirty="0" smtClean="0">
                <a:solidFill>
                  <a:sysClr val="windowText" lastClr="000000"/>
                </a:solidFill>
              </a:rPr>
              <a:t> change)</a:t>
            </a:r>
          </a:p>
          <a:p>
            <a:pPr lvl="2"/>
            <a:r>
              <a:rPr lang="en-US" kern="0" dirty="0" smtClean="0">
                <a:solidFill>
                  <a:sysClr val="windowText" lastClr="000000"/>
                </a:solidFill>
              </a:rPr>
              <a:t>By long standing tradition, the geoid is the one equipotential surface that fits global mean sea level</a:t>
            </a:r>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13</a:t>
            </a:fld>
            <a:endParaRPr lang="en-US"/>
          </a:p>
        </p:txBody>
      </p:sp>
    </p:spTree>
    <p:extLst>
      <p:ext uri="{BB962C8B-B14F-4D97-AF65-F5344CB8AC3E}">
        <p14:creationId xmlns:p14="http://schemas.microsoft.com/office/powerpoint/2010/main" val="2886243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Violates</a:t>
            </a:r>
            <a:r>
              <a:rPr lang="en-US" baseline="0" dirty="0" smtClean="0"/>
              <a:t> expectation of a datum with semi-constant heights, which undermines central purpose for why we use reference </a:t>
            </a:r>
            <a:r>
              <a:rPr lang="en-US" baseline="0" dirty="0" err="1" smtClean="0"/>
              <a:t>datums</a:t>
            </a:r>
            <a:r>
              <a:rPr lang="en-US" baseline="0" dirty="0" smtClean="0"/>
              <a:t> on a on practical basis.</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14</a:t>
            </a:fld>
            <a:endParaRPr lang="en-US"/>
          </a:p>
        </p:txBody>
      </p:sp>
    </p:spTree>
    <p:extLst>
      <p:ext uri="{BB962C8B-B14F-4D97-AF65-F5344CB8AC3E}">
        <p14:creationId xmlns:p14="http://schemas.microsoft.com/office/powerpoint/2010/main" val="4040344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a:t>
            </a:r>
            <a:r>
              <a:rPr lang="en-US" baseline="0" dirty="0" smtClean="0"/>
              <a:t> v</a:t>
            </a:r>
            <a:r>
              <a:rPr lang="en-US" dirty="0" smtClean="0"/>
              <a:t>iolates expectation</a:t>
            </a:r>
            <a:r>
              <a:rPr lang="en-US" baseline="0" dirty="0" smtClean="0"/>
              <a:t> for geoid coherence with global SL and has potential behavioral implications, especially at coast (for example if local SL is changing but building ‘heights’ remain fixed this could create a skewed perception of actual exposure to coastal flooding).</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15</a:t>
            </a:fld>
            <a:endParaRPr lang="en-US"/>
          </a:p>
        </p:txBody>
      </p:sp>
    </p:spTree>
    <p:extLst>
      <p:ext uri="{BB962C8B-B14F-4D97-AF65-F5344CB8AC3E}">
        <p14:creationId xmlns:p14="http://schemas.microsoft.com/office/powerpoint/2010/main" val="240349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blended approach balances</a:t>
            </a:r>
            <a:r>
              <a:rPr lang="en-US" baseline="0" dirty="0" smtClean="0"/>
              <a:t> NSRS requirements and expectations.</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16</a:t>
            </a:fld>
            <a:endParaRPr lang="en-US"/>
          </a:p>
        </p:txBody>
      </p:sp>
    </p:spTree>
    <p:extLst>
      <p:ext uri="{BB962C8B-B14F-4D97-AF65-F5344CB8AC3E}">
        <p14:creationId xmlns:p14="http://schemas.microsoft.com/office/powerpoint/2010/main" val="3094296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Reminder – don’t</a:t>
            </a:r>
            <a:r>
              <a:rPr lang="en-US" baseline="0" dirty="0" smtClean="0"/>
              <a:t> forget to grab a handout.</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17</a:t>
            </a:fld>
            <a:endParaRPr lang="en-US"/>
          </a:p>
        </p:txBody>
      </p:sp>
    </p:spTree>
    <p:extLst>
      <p:ext uri="{BB962C8B-B14F-4D97-AF65-F5344CB8AC3E}">
        <p14:creationId xmlns:p14="http://schemas.microsoft.com/office/powerpoint/2010/main" val="603008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W</a:t>
            </a:r>
            <a:r>
              <a:rPr lang="en-US" dirty="0" smtClean="0"/>
              <a:t>ebinars </a:t>
            </a:r>
            <a:r>
              <a:rPr lang="en-US" dirty="0" smtClean="0"/>
              <a:t>&amp; email </a:t>
            </a:r>
            <a:r>
              <a:rPr lang="en-US" dirty="0" smtClean="0"/>
              <a:t>lists (</a:t>
            </a:r>
            <a:r>
              <a:rPr lang="en-US" dirty="0" err="1" smtClean="0"/>
              <a:t>inc.</a:t>
            </a:r>
            <a:r>
              <a:rPr lang="en-US" dirty="0" smtClean="0"/>
              <a:t> NSRS Modernization News)</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18</a:t>
            </a:fld>
            <a:endParaRPr lang="en-US"/>
          </a:p>
        </p:txBody>
      </p:sp>
    </p:spTree>
    <p:extLst>
      <p:ext uri="{BB962C8B-B14F-4D97-AF65-F5344CB8AC3E}">
        <p14:creationId xmlns:p14="http://schemas.microsoft.com/office/powerpoint/2010/main" val="2178393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19</a:t>
            </a:fld>
            <a:endParaRPr lang="en-US"/>
          </a:p>
        </p:txBody>
      </p:sp>
    </p:spTree>
    <p:extLst>
      <p:ext uri="{BB962C8B-B14F-4D97-AF65-F5344CB8AC3E}">
        <p14:creationId xmlns:p14="http://schemas.microsoft.com/office/powerpoint/2010/main" val="2826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thank</a:t>
            </a:r>
            <a:r>
              <a:rPr lang="en-US" baseline="0" dirty="0" smtClean="0"/>
              <a:t>s to Monica Youngman, </a:t>
            </a:r>
            <a:r>
              <a:rPr lang="en-US" baseline="0" dirty="0" err="1" smtClean="0"/>
              <a:t>Dru</a:t>
            </a:r>
            <a:r>
              <a:rPr lang="en-US" baseline="0" dirty="0" smtClean="0"/>
              <a:t> Smith, fellow NGS Regional Advisors, and rest of NGS colleagues working to make this happen.</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20</a:t>
            </a:fld>
            <a:endParaRPr lang="en-US"/>
          </a:p>
        </p:txBody>
      </p:sp>
    </p:spTree>
    <p:extLst>
      <p:ext uri="{BB962C8B-B14F-4D97-AF65-F5344CB8AC3E}">
        <p14:creationId xmlns:p14="http://schemas.microsoft.com/office/powerpoint/2010/main" val="382921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a:t>
            </a:r>
            <a:r>
              <a:rPr lang="en-US" dirty="0" err="1" smtClean="0"/>
              <a:t>datums</a:t>
            </a:r>
            <a:r>
              <a:rPr lang="en-US" dirty="0" smtClean="0"/>
              <a:t> matter in coastal engineering – for crest design height or bridge clearance…</a:t>
            </a:r>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2</a:t>
            </a:fld>
            <a:endParaRPr lang="en-US"/>
          </a:p>
        </p:txBody>
      </p:sp>
    </p:spTree>
    <p:extLst>
      <p:ext uri="{BB962C8B-B14F-4D97-AF65-F5344CB8AC3E}">
        <p14:creationId xmlns:p14="http://schemas.microsoft.com/office/powerpoint/2010/main" val="415848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smtClean="0">
                <a:latin typeface="Times New Roman" pitchFamily="18" charset="0"/>
              </a:rPr>
              <a:t>Slide illustrates 3 categories and examples of where each is directly </a:t>
            </a:r>
            <a:r>
              <a:rPr lang="en-US" altLang="en-US" baseline="0" dirty="0" smtClean="0">
                <a:latin typeface="Times New Roman" pitchFamily="18" charset="0"/>
              </a:rPr>
              <a:t>used (project and application dependent).</a:t>
            </a:r>
          </a:p>
          <a:p>
            <a:pPr eaLnBrk="1" hangingPunct="1">
              <a:spcBef>
                <a:spcPct val="0"/>
              </a:spcBef>
            </a:pPr>
            <a:endParaRPr lang="en-US" altLang="en-US" baseline="0" dirty="0" smtClean="0">
              <a:latin typeface="Times New Roman" pitchFamily="18" charset="0"/>
            </a:endParaRPr>
          </a:p>
          <a:p>
            <a:pPr eaLnBrk="1" hangingPunct="1">
              <a:spcBef>
                <a:spcPct val="0"/>
              </a:spcBef>
            </a:pPr>
            <a:r>
              <a:rPr lang="en-US" altLang="en-US" baseline="0" dirty="0" smtClean="0">
                <a:latin typeface="Times New Roman" pitchFamily="18" charset="0"/>
              </a:rPr>
              <a:t>NOAA provides tools to transform between these different height systems.</a:t>
            </a:r>
            <a:endParaRPr lang="en-US" altLang="en-US" baseline="0"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3</a:t>
            </a:fld>
            <a:endParaRPr lang="en-US"/>
          </a:p>
        </p:txBody>
      </p:sp>
    </p:spTree>
    <p:extLst>
      <p:ext uri="{BB962C8B-B14F-4D97-AF65-F5344CB8AC3E}">
        <p14:creationId xmlns:p14="http://schemas.microsoft.com/office/powerpoint/2010/main" val="365626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US" dirty="0" smtClean="0"/>
              <a:t>NAVD88</a:t>
            </a:r>
            <a:r>
              <a:rPr lang="en-US" baseline="0" dirty="0" smtClean="0"/>
              <a:t> is part of the NSRS:</a:t>
            </a:r>
            <a:endParaRPr lang="en-US" dirty="0" smtClean="0"/>
          </a:p>
          <a:p>
            <a:pPr marL="171450" indent="-171450" eaLnBrk="1" hangingPunct="1">
              <a:buFont typeface="Arial" panose="020B0604020202020204" pitchFamily="34" charset="0"/>
              <a:buChar char="•"/>
            </a:pPr>
            <a:r>
              <a:rPr lang="en-US" dirty="0" smtClean="0"/>
              <a:t>NSRS is a consistent geospatial framework, common to all Federal</a:t>
            </a:r>
            <a:r>
              <a:rPr lang="en-US" baseline="0" dirty="0" smtClean="0"/>
              <a:t> agencies and other users</a:t>
            </a:r>
            <a:endParaRPr lang="en-US" dirty="0" smtClean="0"/>
          </a:p>
          <a:p>
            <a:pPr marL="171450" indent="-171450" eaLnBrk="1" hangingPunct="1">
              <a:buFont typeface="Arial" panose="020B0604020202020204" pitchFamily="34" charset="0"/>
              <a:buChar char="•"/>
            </a:pPr>
            <a:r>
              <a:rPr lang="en-US" dirty="0" smtClean="0"/>
              <a:t>NSRS fuels </a:t>
            </a:r>
            <a:r>
              <a:rPr lang="en-US" altLang="en-US" sz="1200" dirty="0" smtClean="0">
                <a:cs typeface="Arial" panose="020B0604020202020204" pitchFamily="34" charset="0"/>
              </a:rPr>
              <a:t>informed decision-making for</a:t>
            </a:r>
            <a:r>
              <a:rPr lang="en-US" altLang="en-US" sz="1200" baseline="0" dirty="0" smtClean="0">
                <a:cs typeface="Arial" panose="020B0604020202020204" pitchFamily="34" charset="0"/>
              </a:rPr>
              <a:t> </a:t>
            </a:r>
            <a:r>
              <a:rPr lang="en-US" altLang="en-US" sz="1200" dirty="0" smtClean="0">
                <a:cs typeface="Arial" panose="020B0604020202020204" pitchFamily="34" charset="0"/>
              </a:rPr>
              <a:t>mapping and charting, navigation,</a:t>
            </a:r>
            <a:r>
              <a:rPr lang="en-US" altLang="en-US" sz="1200" baseline="0" dirty="0" smtClean="0">
                <a:cs typeface="Arial" panose="020B0604020202020204" pitchFamily="34" charset="0"/>
              </a:rPr>
              <a:t> </a:t>
            </a:r>
            <a:r>
              <a:rPr lang="en-US" altLang="en-US" sz="1200" dirty="0" smtClean="0">
                <a:cs typeface="Arial" panose="020B0604020202020204" pitchFamily="34" charset="0"/>
              </a:rPr>
              <a:t>flood risk determination, transportation, land use, and ecosystem management</a:t>
            </a:r>
          </a:p>
          <a:p>
            <a:pPr marL="171450" indent="-171450" eaLnBrk="1" hangingPunct="1">
              <a:buFont typeface="Arial" panose="020B0604020202020204" pitchFamily="34" charset="0"/>
              <a:buChar char="•"/>
            </a:pPr>
            <a:r>
              <a:rPr lang="en-US" altLang="en-US" sz="1200" dirty="0" smtClean="0">
                <a:cs typeface="Arial" panose="020B0604020202020204" pitchFamily="34" charset="0"/>
              </a:rPr>
              <a:t>Elements of NSRS include (but are not limited to):</a:t>
            </a:r>
            <a:r>
              <a:rPr lang="en-US" altLang="en-US" sz="1200" baseline="0" dirty="0" smtClean="0">
                <a:cs typeface="Arial" panose="020B0604020202020204" pitchFamily="34" charset="0"/>
              </a:rPr>
              <a:t>  latitude, longitude, elevation, gravity, shoreline position + changes over time</a:t>
            </a:r>
          </a:p>
          <a:p>
            <a:pPr eaLnBrk="1" hangingPunct="1">
              <a:buFont typeface="Arial" panose="020B0604020202020204" pitchFamily="34" charset="0"/>
              <a:buNone/>
            </a:pPr>
            <a:endParaRPr lang="en-US" altLang="en-US" sz="1200" baseline="0" dirty="0" smtClean="0">
              <a:cs typeface="Arial" panose="020B0604020202020204" pitchFamily="34" charset="0"/>
            </a:endParaRPr>
          </a:p>
          <a:p>
            <a:pPr eaLnBrk="1" hangingPunct="1">
              <a:buFont typeface="Arial" panose="020B0604020202020204" pitchFamily="34" charset="0"/>
              <a:buNone/>
            </a:pPr>
            <a:r>
              <a:rPr lang="en-US" altLang="en-US" sz="1200" u="sng" baseline="0" dirty="0" smtClean="0">
                <a:cs typeface="Arial" panose="020B0604020202020204" pitchFamily="34" charset="0"/>
              </a:rPr>
              <a:t>Example of why we need consistent coordinates (illustrated):</a:t>
            </a:r>
          </a:p>
          <a:p>
            <a:pPr eaLnBrk="1" hangingPunct="1">
              <a:buFont typeface="Arial" panose="020B0604020202020204" pitchFamily="34" charset="0"/>
              <a:buNone/>
            </a:pPr>
            <a:r>
              <a:rPr lang="en-US" altLang="en-US" sz="1200" baseline="0" dirty="0" smtClean="0">
                <a:cs typeface="Arial" panose="020B0604020202020204" pitchFamily="34" charset="0"/>
              </a:rPr>
              <a:t>Design height on an erosion control structure includes </a:t>
            </a:r>
            <a:r>
              <a:rPr lang="en-US" altLang="en-US" sz="1200" baseline="0" dirty="0" err="1" smtClean="0">
                <a:cs typeface="Arial" panose="020B0604020202020204" pitchFamily="34" charset="0"/>
              </a:rPr>
              <a:t>lidar</a:t>
            </a:r>
            <a:r>
              <a:rPr lang="en-US" altLang="en-US" sz="1200" baseline="0" dirty="0" smtClean="0">
                <a:cs typeface="Arial" panose="020B0604020202020204" pitchFamily="34" charset="0"/>
              </a:rPr>
              <a:t>, bathymetry, and high water mark measurements collected from past events…</a:t>
            </a:r>
            <a:endParaRPr lang="en-US" altLang="en-US" sz="1200" dirty="0" smtClean="0">
              <a:cs typeface="Arial" panose="020B0604020202020204"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4</a:t>
            </a:fld>
            <a:endParaRPr lang="en-US"/>
          </a:p>
        </p:txBody>
      </p:sp>
    </p:spTree>
    <p:extLst>
      <p:ext uri="{BB962C8B-B14F-4D97-AF65-F5344CB8AC3E}">
        <p14:creationId xmlns:p14="http://schemas.microsoft.com/office/powerpoint/2010/main" val="2286752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 reference system to be useful to the public it </a:t>
            </a:r>
            <a:r>
              <a:rPr lang="en-US" b="1" i="1" u="sng" baseline="0" dirty="0" smtClean="0"/>
              <a:t>must be </a:t>
            </a:r>
            <a:r>
              <a:rPr lang="en-US" baseline="0" dirty="0" smtClean="0"/>
              <a:t>CONSISTENT (possess </a:t>
            </a:r>
            <a:r>
              <a:rPr lang="en-US" baseline="0" dirty="0" err="1" smtClean="0"/>
              <a:t>spaciotemporal</a:t>
            </a:r>
            <a:r>
              <a:rPr lang="en-US" baseline="0" dirty="0" smtClean="0"/>
              <a:t> </a:t>
            </a:r>
            <a:r>
              <a:rPr lang="en-US" baseline="0" dirty="0" smtClean="0"/>
              <a:t>reliability and repeatability) </a:t>
            </a:r>
            <a:r>
              <a:rPr lang="en-US" baseline="0" dirty="0" smtClean="0"/>
              <a:t>and CONVENIENT (readily accessible by users).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Additionally, (for better or worse) as a society we have also adopted an expectation that our spatial reference system is defined in a manner that provides some level of CONSTANCY (that objects considered to be stationary have fixed coordinates and/or heights). We have also come to expect that heights and depths are relative to some definition of sea level, and this COHERENCE with a natural equipotential surface also ensures that water will flow from higher to lower height values.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NGS continues to fulfil our primary mission of defining, maintaining, and providing access to the NSRS, we have recognized the need to modernize the current NSRS in tandem with advances in geodesy, geophysics, and technology (especially GPS/GNSS);</a:t>
            </a:r>
            <a:r>
              <a:rPr lang="en-US" baseline="0" dirty="0" smtClean="0"/>
              <a:t> and to meet evolving requirements and expectations of the NSRS.</a:t>
            </a:r>
            <a:r>
              <a:rPr lang="en-US" dirty="0" smtClean="0"/>
              <a:t> </a:t>
            </a:r>
            <a:r>
              <a:rPr lang="en-US" dirty="0" smtClean="0"/>
              <a:t>Decisions</a:t>
            </a:r>
            <a:r>
              <a:rPr lang="en-US" baseline="0" dirty="0" smtClean="0"/>
              <a:t> </a:t>
            </a:r>
            <a:r>
              <a:rPr lang="en-US" baseline="0" dirty="0" smtClean="0"/>
              <a:t>about how to best modernize the NSRS must achieve improved consistency (especially between passive and active control) and convenience while not fully departing from expected characteristics that are part of the fabric of how our Nation uses precise 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Top right image shows a 1932 vertical control mark from California: https://www.ngs.noaa.gov/cgi-bin/ds_mark.prl?PidBox=HT0751 with the “permanent” elevation of 63.222 </a:t>
            </a:r>
            <a:r>
              <a:rPr lang="en-US" i="1" baseline="0" dirty="0" err="1" smtClean="0"/>
              <a:t>ft</a:t>
            </a:r>
            <a:r>
              <a:rPr lang="en-US" i="1" baseline="0" dirty="0" smtClean="0"/>
              <a:t> stamped on it, published height is now at ~</a:t>
            </a:r>
            <a:r>
              <a:rPr lang="en-US" i="1" dirty="0" smtClean="0"/>
              <a:t>65.9 </a:t>
            </a:r>
            <a:r>
              <a:rPr lang="en-US" i="1" dirty="0" err="1" smtClean="0"/>
              <a:t>ft</a:t>
            </a:r>
            <a:r>
              <a:rPr lang="en-US" i="1" dirty="0" smtClean="0"/>
              <a:t> NAVD88.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Bottom right image shows</a:t>
            </a:r>
            <a:r>
              <a:rPr lang="en-US" i="1" baseline="0" dirty="0" smtClean="0"/>
              <a:t> the national NAVD88 leveling network, which is held to “zero” at the level of local MSL in 1985 in Father Point in Rimouski, Quebec. The historic postcard is from Ste. </a:t>
            </a:r>
            <a:r>
              <a:rPr lang="en-US" i="1" baseline="0" dirty="0" err="1" smtClean="0"/>
              <a:t>Luce</a:t>
            </a:r>
            <a:r>
              <a:rPr lang="en-US" i="1" baseline="0" dirty="0" smtClean="0"/>
              <a:t>-Sur-</a:t>
            </a:r>
            <a:r>
              <a:rPr lang="en-US" i="1" baseline="0" dirty="0" err="1" smtClean="0"/>
              <a:t>Mer</a:t>
            </a:r>
            <a:r>
              <a:rPr lang="en-US" i="1" baseline="0" dirty="0" smtClean="0"/>
              <a:t> Beach, approximately 7km NE of Father Point.</a:t>
            </a:r>
            <a:endParaRPr lang="en-US" i="1" dirty="0" smtClean="0"/>
          </a:p>
          <a:p>
            <a:endParaRPr lang="en-US" i="1" dirty="0" smtClean="0"/>
          </a:p>
          <a:p>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5</a:t>
            </a:fld>
            <a:endParaRPr lang="en-US"/>
          </a:p>
        </p:txBody>
      </p:sp>
    </p:spTree>
    <p:extLst>
      <p:ext uri="{BB962C8B-B14F-4D97-AF65-F5344CB8AC3E}">
        <p14:creationId xmlns:p14="http://schemas.microsoft.com/office/powerpoint/2010/main" val="3197140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latin typeface="Times New Roman" pitchFamily="18" charset="0"/>
                <a:sym typeface="Wingdings" panose="05000000000000000000" pitchFamily="2" charset="2"/>
              </a:rPr>
              <a:t>NGS </a:t>
            </a:r>
            <a:r>
              <a:rPr lang="en-US" altLang="en-US" u="sng" dirty="0" smtClean="0">
                <a:latin typeface="Times New Roman" pitchFamily="18" charset="0"/>
                <a:sym typeface="Wingdings" panose="05000000000000000000" pitchFamily="2" charset="2"/>
              </a:rPr>
              <a:t>defines</a:t>
            </a:r>
            <a:r>
              <a:rPr lang="en-US" altLang="en-US" dirty="0" smtClean="0">
                <a:latin typeface="Times New Roman" pitchFamily="18" charset="0"/>
                <a:sym typeface="Wingdings" panose="05000000000000000000" pitchFamily="2" charset="2"/>
              </a:rPr>
              <a:t>,</a:t>
            </a:r>
            <a:r>
              <a:rPr lang="en-US" altLang="en-US" baseline="0" dirty="0" smtClean="0">
                <a:latin typeface="Times New Roman" pitchFamily="18" charset="0"/>
                <a:sym typeface="Wingdings" panose="05000000000000000000" pitchFamily="2" charset="2"/>
              </a:rPr>
              <a:t> </a:t>
            </a:r>
            <a:r>
              <a:rPr lang="en-US" altLang="en-US" u="sng" baseline="0" dirty="0" smtClean="0">
                <a:latin typeface="Times New Roman" pitchFamily="18" charset="0"/>
                <a:sym typeface="Wingdings" panose="05000000000000000000" pitchFamily="2" charset="2"/>
              </a:rPr>
              <a:t>maintains</a:t>
            </a:r>
            <a:r>
              <a:rPr lang="en-US" altLang="en-US" baseline="0" dirty="0" smtClean="0">
                <a:latin typeface="Times New Roman" pitchFamily="18" charset="0"/>
                <a:sym typeface="Wingdings" panose="05000000000000000000" pitchFamily="2" charset="2"/>
              </a:rPr>
              <a:t>, and </a:t>
            </a:r>
            <a:r>
              <a:rPr lang="en-US" altLang="en-US" u="sng" baseline="0" dirty="0" smtClean="0">
                <a:latin typeface="Times New Roman" pitchFamily="18" charset="0"/>
                <a:sym typeface="Wingdings" panose="05000000000000000000" pitchFamily="2" charset="2"/>
              </a:rPr>
              <a:t>provides access</a:t>
            </a:r>
            <a:r>
              <a:rPr lang="en-US" altLang="en-US" u="none" baseline="0" dirty="0" smtClean="0">
                <a:latin typeface="Times New Roman" pitchFamily="18" charset="0"/>
                <a:sym typeface="Wingdings" panose="05000000000000000000" pitchFamily="2" charset="2"/>
              </a:rPr>
              <a:t> </a:t>
            </a:r>
            <a:r>
              <a:rPr lang="en-US" altLang="en-US" baseline="0" dirty="0" smtClean="0">
                <a:latin typeface="Times New Roman" pitchFamily="18" charset="0"/>
                <a:sym typeface="Wingdings" panose="05000000000000000000" pitchFamily="2" charset="2"/>
              </a:rPr>
              <a:t>to the NSRS.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Path (1) </a:t>
            </a:r>
            <a:r>
              <a:rPr lang="en-US" baseline="0" dirty="0" smtClean="0"/>
              <a:t>Since the NSRS is presently defined by a network of passive control, NGS provides primary access to the NSRS at published passive control (in IDB), at preset this remains the ‘official’ gateway to NSRS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Path (2) </a:t>
            </a:r>
            <a:r>
              <a:rPr lang="en-US" baseline="0" dirty="0" smtClean="0"/>
              <a:t>In recognition of increasing use of GPS/GNSS technology for precise positioning activities, NGS also supports GPS/GNSS-enabled access to the NSRS (via OPUS).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baseline="0" dirty="0" smtClean="0">
                <a:latin typeface="Times New Roman" pitchFamily="18" charset="0"/>
                <a:sym typeface="Wingdings" panose="05000000000000000000" pitchFamily="2" charset="2"/>
              </a:rPr>
              <a:t> </a:t>
            </a:r>
            <a:r>
              <a:rPr lang="en-US" altLang="en-US" i="1" baseline="0" dirty="0" smtClean="0">
                <a:latin typeface="Times New Roman" pitchFamily="18" charset="0"/>
                <a:sym typeface="Wingdings" panose="05000000000000000000" pitchFamily="2" charset="2"/>
              </a:rPr>
              <a:t>In an ideal (static) world, these two pathways lead you to the same </a:t>
            </a:r>
            <a:r>
              <a:rPr lang="en-US" altLang="en-US" i="1" baseline="0" dirty="0" smtClean="0">
                <a:latin typeface="Times New Roman" pitchFamily="18" charset="0"/>
                <a:sym typeface="Wingdings" panose="05000000000000000000" pitchFamily="2" charset="2"/>
              </a:rPr>
              <a:t>heights.</a:t>
            </a:r>
            <a:endParaRPr lang="en-US" altLang="en-US" i="1" dirty="0" smtClean="0">
              <a:latin typeface="Times New Roman" pitchFamily="18" charset="0"/>
              <a:sym typeface="Wingdings" panose="05000000000000000000"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latin typeface="Times New Roman" pitchFamily="18" charset="0"/>
              <a:sym typeface="Wingdings" panose="05000000000000000000"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latin typeface="Times New Roman" pitchFamily="18" charset="0"/>
                <a:sym typeface="Wingdings" panose="05000000000000000000" pitchFamily="2" charset="2"/>
              </a:rPr>
              <a:t>For GPS/GNSS-enabled access to NSRS heights, NGS maintains</a:t>
            </a:r>
            <a:r>
              <a:rPr lang="en-US" altLang="en-US" baseline="0" dirty="0" smtClean="0">
                <a:latin typeface="Times New Roman" pitchFamily="18" charset="0"/>
                <a:sym typeface="Wingdings" panose="05000000000000000000" pitchFamily="2" charset="2"/>
              </a:rPr>
              <a:t> g</a:t>
            </a:r>
            <a:r>
              <a:rPr lang="en-US" altLang="en-US" dirty="0" smtClean="0">
                <a:latin typeface="Times New Roman" pitchFamily="18" charset="0"/>
                <a:sym typeface="Wingdings" panose="05000000000000000000" pitchFamily="2" charset="2"/>
              </a:rPr>
              <a:t>eoid models</a:t>
            </a:r>
            <a:r>
              <a:rPr lang="en-US" altLang="en-US" baseline="0" dirty="0" smtClean="0">
                <a:latin typeface="Times New Roman" pitchFamily="18" charset="0"/>
                <a:sym typeface="Wingdings" panose="05000000000000000000" pitchFamily="2" charset="2"/>
              </a:rPr>
              <a:t>.</a:t>
            </a:r>
          </a:p>
          <a:p>
            <a:pPr eaLnBrk="1" hangingPunct="1">
              <a:spcBef>
                <a:spcPct val="0"/>
              </a:spcBef>
            </a:pPr>
            <a:r>
              <a:rPr lang="en-US" altLang="en-US" dirty="0" smtClean="0">
                <a:latin typeface="Times New Roman" pitchFamily="18" charset="0"/>
              </a:rPr>
              <a:t>***Geoid models are necessary to convert GPS measurements (ellipsoid-based) into real-world elevations***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smtClean="0">
                <a:ln>
                  <a:noFill/>
                </a:ln>
                <a:solidFill>
                  <a:sysClr val="windowText" lastClr="000000"/>
                </a:solidFill>
                <a:effectLst/>
                <a:uLnTx/>
                <a:uFillTx/>
                <a:latin typeface="+mn-lt"/>
                <a:ea typeface="+mn-ea"/>
                <a:cs typeface="Arial" panose="020B0604020202020204" pitchFamily="34" charset="0"/>
              </a:rPr>
              <a:t>A geoid is a surface of constant gravity potential</a:t>
            </a:r>
            <a:endParaRPr lang="en-US" altLang="en-US" baseline="0" dirty="0" smtClean="0">
              <a:latin typeface="Times New Roman" pitchFamily="18" charset="0"/>
              <a:sym typeface="Wingdings" panose="05000000000000000000" pitchFamily="2" charset="2"/>
            </a:endParaRPr>
          </a:p>
          <a:p>
            <a:pPr eaLnBrk="1" hangingPunct="1">
              <a:spcBef>
                <a:spcPct val="0"/>
              </a:spcBef>
            </a:pPr>
            <a:r>
              <a:rPr lang="en-US" altLang="en-US" baseline="0" dirty="0" smtClean="0">
                <a:latin typeface="Times New Roman" pitchFamily="18" charset="0"/>
                <a:sym typeface="Wingdings" panose="05000000000000000000" pitchFamily="2" charset="2"/>
              </a:rPr>
              <a:t>The current geoid model (GEOID12B) that is used to access NSRS orthometric heights (NAVD88) is a hybrid geoid, a gravimetric geoid (USGG2012) that has been warped to align with published values on passive control.</a:t>
            </a:r>
          </a:p>
          <a:p>
            <a:pPr eaLnBrk="1" hangingPunct="1">
              <a:spcBef>
                <a:spcPct val="0"/>
              </a:spcBef>
            </a:pPr>
            <a:endParaRPr lang="en-US" altLang="en-US" baseline="0" dirty="0" smtClean="0">
              <a:latin typeface="Times New Roman" pitchFamily="18" charset="0"/>
              <a:sym typeface="Wingdings" panose="05000000000000000000" pitchFamily="2" charset="2"/>
            </a:endParaRPr>
          </a:p>
          <a:p>
            <a:pPr eaLnBrk="1" hangingPunct="1">
              <a:spcBef>
                <a:spcPct val="0"/>
              </a:spcBef>
            </a:pPr>
            <a:endParaRPr lang="en-US" altLang="en-US" baseline="0" dirty="0" smtClean="0">
              <a:latin typeface="Times New Roman" pitchFamily="18" charset="0"/>
              <a:sym typeface="Wingdings" panose="05000000000000000000" pitchFamily="2" charset="2"/>
            </a:endParaRPr>
          </a:p>
          <a:p>
            <a:pPr eaLnBrk="1" hangingPunct="1">
              <a:spcBef>
                <a:spcPct val="0"/>
              </a:spcBef>
            </a:pPr>
            <a:endParaRPr lang="en-US" altLang="en-US" baseline="0" dirty="0" smtClean="0">
              <a:latin typeface="Times New Roman" pitchFamily="18" charset="0"/>
              <a:sym typeface="Wingdings" panose="05000000000000000000" pitchFamily="2" charset="2"/>
            </a:endParaRPr>
          </a:p>
          <a:p>
            <a:pPr eaLnBrk="1" hangingPunct="1">
              <a:spcBef>
                <a:spcPct val="0"/>
              </a:spcBef>
            </a:pPr>
            <a:endParaRPr lang="en-US" altLang="en-US" baseline="0" dirty="0" smtClean="0">
              <a:latin typeface="Times New Roman" pitchFamily="18" charset="0"/>
              <a:sym typeface="Wingdings" panose="05000000000000000000" pitchFamily="2" charset="2"/>
            </a:endParaRPr>
          </a:p>
          <a:p>
            <a:pPr eaLnBrk="1" hangingPunct="1">
              <a:spcBef>
                <a:spcPct val="0"/>
              </a:spcBef>
            </a:pPr>
            <a:endParaRPr lang="en-US" altLang="en-US" b="1" baseline="0" dirty="0" smtClean="0">
              <a:latin typeface="Times New Roman" pitchFamily="18" charset="0"/>
              <a:sym typeface="Wingdings" panose="05000000000000000000" pitchFamily="2" charset="2"/>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7</a:t>
            </a:fld>
            <a:endParaRPr lang="en-US"/>
          </a:p>
        </p:txBody>
      </p:sp>
    </p:spTree>
    <p:extLst>
      <p:ext uri="{BB962C8B-B14F-4D97-AF65-F5344CB8AC3E}">
        <p14:creationId xmlns:p14="http://schemas.microsoft.com/office/powerpoint/2010/main" val="2834420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100000"/>
              <a:buFont typeface="Noto Sans Symbols"/>
              <a:buNone/>
            </a:pPr>
            <a:r>
              <a:rPr lang="en-US" sz="2000" b="0" i="0" u="none" strike="noStrike" cap="none" dirty="0" smtClean="0">
                <a:solidFill>
                  <a:schemeClr val="dk1"/>
                </a:solidFill>
                <a:latin typeface="Rokkitt"/>
                <a:ea typeface="Rokkitt"/>
                <a:cs typeface="Rokkitt"/>
                <a:sym typeface="Rokkitt"/>
              </a:rPr>
              <a:t>In 2022:</a:t>
            </a:r>
          </a:p>
          <a:p>
            <a:pPr marL="742950" marR="0" lvl="1" indent="-285750" algn="l" rtl="0">
              <a:lnSpc>
                <a:spcPct val="100000"/>
              </a:lnSpc>
              <a:spcBef>
                <a:spcPts val="400"/>
              </a:spcBef>
              <a:spcAft>
                <a:spcPts val="0"/>
              </a:spcAft>
              <a:buClr>
                <a:srgbClr val="C00000"/>
              </a:buClr>
              <a:buSzPct val="100000"/>
              <a:buFont typeface="Noto Sans Symbols"/>
              <a:buChar char="▪"/>
            </a:pPr>
            <a:r>
              <a:rPr lang="en-US" sz="2000" b="0" i="0" u="none" strike="noStrike" cap="none" dirty="0" smtClean="0">
                <a:solidFill>
                  <a:srgbClr val="C00000"/>
                </a:solidFill>
                <a:latin typeface="Rokkitt"/>
                <a:ea typeface="Rokkitt"/>
                <a:cs typeface="Rokkitt"/>
                <a:sym typeface="Rokkitt"/>
              </a:rPr>
              <a:t>Active </a:t>
            </a:r>
            <a:r>
              <a:rPr lang="en-US" sz="2000" b="0" i="0" u="none" strike="noStrike" cap="none" dirty="0" smtClean="0">
                <a:solidFill>
                  <a:schemeClr val="dk1"/>
                </a:solidFill>
                <a:latin typeface="Rokkitt"/>
                <a:ea typeface="Rokkitt"/>
                <a:cs typeface="Rokkitt"/>
                <a:sym typeface="Rokkitt"/>
              </a:rPr>
              <a:t>geodetic control (CORS) will replace </a:t>
            </a:r>
            <a:r>
              <a:rPr lang="en-US" sz="2000" b="0" i="0" u="none" strike="noStrike" cap="none" dirty="0" smtClean="0">
                <a:solidFill>
                  <a:srgbClr val="C00000"/>
                </a:solidFill>
                <a:latin typeface="Rokkitt"/>
                <a:ea typeface="Rokkitt"/>
                <a:cs typeface="Rokkitt"/>
                <a:sym typeface="Rokkitt"/>
              </a:rPr>
              <a:t>passive </a:t>
            </a:r>
            <a:r>
              <a:rPr lang="en-US" sz="2000" b="0" i="0" u="none" strike="noStrike" cap="none" dirty="0" smtClean="0">
                <a:solidFill>
                  <a:schemeClr val="dk1"/>
                </a:solidFill>
                <a:latin typeface="Rokkitt"/>
                <a:ea typeface="Rokkitt"/>
                <a:cs typeface="Rokkitt"/>
                <a:sym typeface="Rokkitt"/>
              </a:rPr>
              <a:t>geodetic control (bench marks</a:t>
            </a:r>
            <a:r>
              <a:rPr lang="en-US" sz="2000" b="0" i="0" u="none" strike="noStrike" cap="none" dirty="0" smtClean="0">
                <a:solidFill>
                  <a:schemeClr val="dk1"/>
                </a:solidFill>
                <a:latin typeface="Rokkitt"/>
                <a:ea typeface="Rokkitt"/>
                <a:cs typeface="Rokkitt"/>
                <a:sym typeface="Rokkitt"/>
              </a:rPr>
              <a:t>) – includes time-dependency</a:t>
            </a:r>
            <a:endParaRPr lang="en-US" sz="2000" b="0" i="0" u="none" strike="noStrike" cap="none" dirty="0" smtClean="0">
              <a:solidFill>
                <a:schemeClr val="dk1"/>
              </a:solidFill>
              <a:latin typeface="Rokkitt"/>
              <a:ea typeface="Rokkitt"/>
              <a:cs typeface="Rokkitt"/>
              <a:sym typeface="Rokkitt"/>
            </a:endParaRPr>
          </a:p>
          <a:p>
            <a:pPr marL="742950" marR="0" lvl="1" indent="-285750" algn="l" rtl="0">
              <a:lnSpc>
                <a:spcPct val="100000"/>
              </a:lnSpc>
              <a:spcBef>
                <a:spcPts val="400"/>
              </a:spcBef>
              <a:spcAft>
                <a:spcPts val="0"/>
              </a:spcAft>
              <a:buClr>
                <a:srgbClr val="C00000"/>
              </a:buClr>
              <a:buSzPct val="100000"/>
              <a:buFont typeface="Noto Sans Symbols"/>
              <a:buChar char="▪"/>
            </a:pPr>
            <a:r>
              <a:rPr lang="en-US" sz="2000" b="0" i="0" u="none" strike="noStrike" cap="none" dirty="0" smtClean="0">
                <a:solidFill>
                  <a:srgbClr val="C00000"/>
                </a:solidFill>
                <a:latin typeface="Rokkitt"/>
                <a:ea typeface="Rokkitt"/>
                <a:cs typeface="Rokkitt"/>
                <a:sym typeface="Rokkitt"/>
              </a:rPr>
              <a:t>GPS/GNSS</a:t>
            </a:r>
            <a:r>
              <a:rPr lang="en-US" sz="2000" b="0" i="0" u="none" strike="noStrike" cap="none" dirty="0" smtClean="0">
                <a:solidFill>
                  <a:schemeClr val="dk1"/>
                </a:solidFill>
                <a:latin typeface="Rokkitt"/>
                <a:ea typeface="Rokkitt"/>
                <a:cs typeface="Rokkitt"/>
                <a:sym typeface="Rokkitt"/>
              </a:rPr>
              <a:t> will be the official gateway to the NSRS</a:t>
            </a:r>
          </a:p>
          <a:p>
            <a:pPr marL="742950" marR="0" lvl="1" indent="-285750" algn="l" rtl="0">
              <a:lnSpc>
                <a:spcPct val="100000"/>
              </a:lnSpc>
              <a:spcBef>
                <a:spcPts val="400"/>
              </a:spcBef>
              <a:spcAft>
                <a:spcPts val="0"/>
              </a:spcAft>
              <a:buClr>
                <a:schemeClr val="dk1"/>
              </a:buClr>
              <a:buSzPct val="100000"/>
              <a:buFont typeface="Noto Sans Symbols"/>
              <a:buChar char="▪"/>
            </a:pPr>
            <a:r>
              <a:rPr lang="en-US" sz="2000" b="0" i="0" u="none" strike="noStrike" cap="none" dirty="0" smtClean="0">
                <a:solidFill>
                  <a:schemeClr val="dk1"/>
                </a:solidFill>
                <a:latin typeface="Rokkitt"/>
                <a:ea typeface="Rokkitt"/>
                <a:cs typeface="Rokkitt"/>
                <a:sym typeface="Rokkitt"/>
              </a:rPr>
              <a:t>GRAV-D project for a refined </a:t>
            </a:r>
            <a:r>
              <a:rPr lang="en-US" sz="2000" b="0" i="1" u="none" strike="noStrike" cap="none" dirty="0" smtClean="0">
                <a:solidFill>
                  <a:schemeClr val="dk1"/>
                </a:solidFill>
                <a:latin typeface="Rokkitt"/>
                <a:ea typeface="Rokkitt"/>
                <a:cs typeface="Rokkitt"/>
                <a:sym typeface="Rokkitt"/>
              </a:rPr>
              <a:t>gravimetric</a:t>
            </a:r>
            <a:r>
              <a:rPr lang="en-US" sz="2000" b="0" i="0" u="none" strike="noStrike" cap="none" dirty="0" smtClean="0">
                <a:solidFill>
                  <a:schemeClr val="dk1"/>
                </a:solidFill>
                <a:latin typeface="Rokkitt"/>
                <a:ea typeface="Rokkitt"/>
                <a:cs typeface="Rokkitt"/>
                <a:sym typeface="Rokkitt"/>
              </a:rPr>
              <a:t> geoid for the US that will enable access to orthometric heights w/in 2 cm accuracy using GPS/GNSS (no warp to published heights</a:t>
            </a:r>
            <a:r>
              <a:rPr lang="en-US" sz="2000" b="0" i="0" u="none" strike="noStrike" cap="none" dirty="0" smtClean="0">
                <a:solidFill>
                  <a:schemeClr val="dk1"/>
                </a:solidFill>
                <a:latin typeface="Rokkitt"/>
                <a:ea typeface="Rokkitt"/>
                <a:cs typeface="Rokkitt"/>
                <a:sym typeface="Rokkitt"/>
              </a:rPr>
              <a: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8</a:t>
            </a:fld>
            <a:endParaRPr lang="en-US"/>
          </a:p>
        </p:txBody>
      </p:sp>
    </p:spTree>
    <p:extLst>
      <p:ext uri="{BB962C8B-B14F-4D97-AF65-F5344CB8AC3E}">
        <p14:creationId xmlns:p14="http://schemas.microsoft.com/office/powerpoint/2010/main" val="164853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Rokkitt"/>
                <a:ea typeface="Rokkitt"/>
                <a:cs typeface="Rokkitt"/>
                <a:sym typeface="Rokkitt"/>
              </a:rPr>
              <a:t>Horizontal </a:t>
            </a:r>
            <a:r>
              <a:rPr lang="en-US" sz="1200" b="0" i="0" u="none" strike="noStrike" cap="none" dirty="0" smtClean="0">
                <a:solidFill>
                  <a:schemeClr val="dk1"/>
                </a:solidFill>
                <a:latin typeface="Rokkitt"/>
                <a:ea typeface="Rokkitt"/>
                <a:cs typeface="Rokkitt"/>
                <a:sym typeface="Rokkitt"/>
              </a:rPr>
              <a:t>and vertical </a:t>
            </a:r>
            <a:r>
              <a:rPr lang="en-US" sz="1200" b="0" i="0" u="none" strike="noStrike" cap="none" dirty="0" err="1" smtClean="0">
                <a:solidFill>
                  <a:schemeClr val="dk1"/>
                </a:solidFill>
                <a:latin typeface="Rokkitt"/>
                <a:ea typeface="Rokkitt"/>
                <a:cs typeface="Rokkitt"/>
                <a:sym typeface="Rokkitt"/>
              </a:rPr>
              <a:t>datums</a:t>
            </a:r>
            <a:r>
              <a:rPr lang="en-US" sz="1200" b="0" i="0" u="none" strike="noStrike" cap="none" dirty="0" smtClean="0">
                <a:solidFill>
                  <a:schemeClr val="dk1"/>
                </a:solidFill>
                <a:latin typeface="Rokkitt"/>
                <a:ea typeface="Rokkitt"/>
                <a:cs typeface="Rokkitt"/>
                <a:sym typeface="Rokkitt"/>
              </a:rPr>
              <a:t> will be replaced by </a:t>
            </a:r>
            <a:r>
              <a:rPr lang="en-US" sz="1200" b="0" i="0" u="none" strike="noStrike" cap="none" dirty="0" smtClean="0">
                <a:solidFill>
                  <a:srgbClr val="C00000"/>
                </a:solidFill>
                <a:latin typeface="Rokkitt"/>
                <a:ea typeface="Rokkitt"/>
                <a:cs typeface="Rokkitt"/>
                <a:sym typeface="Rokkitt"/>
              </a:rPr>
              <a:t>geometric</a:t>
            </a:r>
            <a:r>
              <a:rPr lang="en-US" sz="1200" b="0" i="0" u="none" strike="noStrike" cap="none" dirty="0" smtClean="0">
                <a:solidFill>
                  <a:schemeClr val="dk1"/>
                </a:solidFill>
                <a:latin typeface="Rokkitt"/>
                <a:ea typeface="Rokkitt"/>
                <a:cs typeface="Rokkitt"/>
                <a:sym typeface="Rokkitt"/>
              </a:rPr>
              <a:t> and </a:t>
            </a:r>
            <a:r>
              <a:rPr lang="en-US" sz="1200" b="0" i="0" u="none" strike="noStrike" cap="none" dirty="0" smtClean="0">
                <a:solidFill>
                  <a:srgbClr val="C00000"/>
                </a:solidFill>
                <a:latin typeface="Rokkitt"/>
                <a:ea typeface="Rokkitt"/>
                <a:cs typeface="Rokkitt"/>
                <a:sym typeface="Rokkitt"/>
              </a:rPr>
              <a:t>geopotential</a:t>
            </a:r>
            <a:r>
              <a:rPr lang="en-US" sz="1200" b="0" i="0" u="none" strike="noStrike" cap="none" dirty="0" smtClean="0">
                <a:solidFill>
                  <a:schemeClr val="dk1"/>
                </a:solidFill>
                <a:latin typeface="Rokkitt"/>
                <a:ea typeface="Rokkitt"/>
                <a:cs typeface="Rokkitt"/>
                <a:sym typeface="Rokkitt"/>
              </a:rPr>
              <a:t> reference systems that are time </a:t>
            </a:r>
            <a:r>
              <a:rPr lang="en-US" sz="1200" b="0" i="0" u="none" strike="noStrike" cap="none" dirty="0" smtClean="0">
                <a:solidFill>
                  <a:schemeClr val="dk1"/>
                </a:solidFill>
                <a:latin typeface="Rokkitt"/>
                <a:ea typeface="Rokkitt"/>
                <a:cs typeface="Rokkitt"/>
                <a:sym typeface="Rokkitt"/>
              </a:rPr>
              <a:t>dependent</a:t>
            </a:r>
            <a:endParaRPr lang="en-US" baseline="0" dirty="0" smtClean="0"/>
          </a:p>
          <a:p>
            <a:r>
              <a:rPr lang="en-US" sz="1200" kern="1200" dirty="0" smtClean="0">
                <a:solidFill>
                  <a:schemeClr val="tx1"/>
                </a:solidFill>
                <a:effectLst/>
                <a:latin typeface="Gill Sans MT" pitchFamily="34" charset="0"/>
                <a:ea typeface="MS PGothic" pitchFamily="34" charset="-128"/>
                <a:cs typeface="ＭＳ Ｐゴシック" charset="0"/>
              </a:rPr>
              <a:t>***</a:t>
            </a:r>
            <a:r>
              <a:rPr lang="en-US" sz="1200" b="1" kern="1200" dirty="0" smtClean="0">
                <a:solidFill>
                  <a:schemeClr val="tx1"/>
                </a:solidFill>
                <a:effectLst/>
                <a:latin typeface="Gill Sans MT" pitchFamily="34" charset="0"/>
                <a:ea typeface="MS PGothic" pitchFamily="34" charset="-128"/>
                <a:cs typeface="ＭＳ Ｐゴシック" charset="0"/>
              </a:rPr>
              <a:t>Blueprints are available </a:t>
            </a:r>
            <a:r>
              <a:rPr lang="en-US" sz="1200" kern="1200" dirty="0" smtClean="0">
                <a:solidFill>
                  <a:schemeClr val="tx1"/>
                </a:solidFill>
                <a:effectLst/>
                <a:latin typeface="Gill Sans MT" pitchFamily="34" charset="0"/>
                <a:ea typeface="MS PGothic" pitchFamily="34" charset="-128"/>
                <a:cs typeface="ＭＳ Ｐゴシック" charset="0"/>
              </a:rPr>
              <a:t>for detailed information</a:t>
            </a:r>
            <a:r>
              <a:rPr lang="en-US" sz="1200" kern="1200" baseline="0" dirty="0" smtClean="0">
                <a:solidFill>
                  <a:schemeClr val="tx1"/>
                </a:solidFill>
                <a:effectLst/>
                <a:latin typeface="Gill Sans MT" pitchFamily="34" charset="0"/>
                <a:ea typeface="MS PGothic" pitchFamily="34" charset="-128"/>
                <a:cs typeface="ＭＳ Ｐゴシック" charset="0"/>
              </a:rPr>
              <a:t> on the proposed form of the new NSRS***</a:t>
            </a:r>
          </a:p>
          <a:p>
            <a:endParaRPr lang="en-US" sz="2000" b="0" i="0" u="none" strike="noStrike" cap="none" dirty="0" smtClean="0">
              <a:solidFill>
                <a:schemeClr val="dk1"/>
              </a:solidFill>
              <a:latin typeface="Rokkitt"/>
              <a:ea typeface="Rokkitt"/>
              <a:cs typeface="Rokkitt"/>
              <a:sym typeface="Rokkitt"/>
            </a:endParaRPr>
          </a:p>
          <a:p>
            <a:r>
              <a:rPr lang="en-US" sz="2000" b="1" i="0" u="none" strike="noStrike" cap="none" dirty="0" smtClean="0">
                <a:solidFill>
                  <a:schemeClr val="dk1"/>
                </a:solidFill>
                <a:latin typeface="Rokkitt"/>
                <a:sym typeface="Rokkitt"/>
              </a:rPr>
              <a:t>Notable</a:t>
            </a:r>
            <a:r>
              <a:rPr lang="en-US" sz="2000" b="1" i="0" u="none" strike="noStrike" cap="none" baseline="0" dirty="0" smtClean="0">
                <a:solidFill>
                  <a:schemeClr val="dk1"/>
                </a:solidFill>
                <a:latin typeface="Rokkitt"/>
                <a:sym typeface="Rokkitt"/>
              </a:rPr>
              <a:t> Improvements (in no order):</a:t>
            </a:r>
          </a:p>
          <a:p>
            <a:pPr marL="171450" indent="-171450">
              <a:buFont typeface="Arial" panose="020B0604020202020204" pitchFamily="34" charset="0"/>
              <a:buChar char="•"/>
            </a:pPr>
            <a:r>
              <a:rPr lang="en-US" sz="2000" b="0" i="0" u="none" strike="noStrike" cap="none" baseline="0" dirty="0" smtClean="0">
                <a:solidFill>
                  <a:schemeClr val="dk1"/>
                </a:solidFill>
                <a:latin typeface="Rokkitt"/>
                <a:sym typeface="Rokkitt"/>
              </a:rPr>
              <a:t>Removes nation-wide tilt and bias in the present vertical datum</a:t>
            </a:r>
          </a:p>
          <a:p>
            <a:pPr marL="171450" indent="-171450">
              <a:buFont typeface="Arial" panose="020B0604020202020204" pitchFamily="34" charset="0"/>
              <a:buChar char="•"/>
            </a:pPr>
            <a:r>
              <a:rPr lang="en-US" b="0" dirty="0" smtClean="0"/>
              <a:t>Time-dependency provides</a:t>
            </a:r>
            <a:r>
              <a:rPr lang="en-US" b="0" baseline="0" dirty="0" smtClean="0"/>
              <a:t> better ways to access to mark stability and use the NSRS to monitor gradual change such as subsidence or uplift</a:t>
            </a:r>
            <a:endParaRPr lang="en-US" b="0" dirty="0" smtClean="0"/>
          </a:p>
          <a:p>
            <a:pPr marL="171450" indent="-171450">
              <a:buFont typeface="Arial" panose="020B0604020202020204" pitchFamily="34" charset="0"/>
              <a:buChar char="•"/>
            </a:pPr>
            <a:r>
              <a:rPr lang="en-US" b="0" dirty="0" smtClean="0"/>
              <a:t>New</a:t>
            </a:r>
            <a:r>
              <a:rPr lang="en-US" b="0" baseline="0" dirty="0" smtClean="0"/>
              <a:t> vertical datum aligns with international neighbors such as Canada, facilitating precise positioning in border areas</a:t>
            </a:r>
          </a:p>
          <a:p>
            <a:pPr marL="171450" indent="-171450">
              <a:buFont typeface="Arial" panose="020B0604020202020204" pitchFamily="34" charset="0"/>
              <a:buChar char="•"/>
            </a:pPr>
            <a:r>
              <a:rPr lang="en-US" b="0" baseline="0" dirty="0" smtClean="0"/>
              <a:t>GPS gateway opens consistent NSRS access to remote and isolated parts of the United States</a:t>
            </a:r>
          </a:p>
          <a:p>
            <a:pPr marL="171450" indent="-171450">
              <a:buFont typeface="Arial" panose="020B0604020202020204" pitchFamily="34" charset="0"/>
              <a:buChar char="•"/>
            </a:pPr>
            <a:r>
              <a:rPr lang="en-US" sz="1200" kern="1200" dirty="0" smtClean="0">
                <a:solidFill>
                  <a:schemeClr val="tx1"/>
                </a:solidFill>
                <a:effectLst/>
                <a:latin typeface="Gill Sans MT" pitchFamily="34" charset="0"/>
                <a:ea typeface="MS PGothic" pitchFamily="34" charset="-128"/>
                <a:cs typeface="ＭＳ Ｐゴシック" charset="0"/>
              </a:rPr>
              <a:t>More systematic ties between NAPGD2022 and tidal </a:t>
            </a:r>
            <a:r>
              <a:rPr lang="en-US" sz="1200" kern="1200" dirty="0" err="1" smtClean="0">
                <a:solidFill>
                  <a:schemeClr val="tx1"/>
                </a:solidFill>
                <a:effectLst/>
                <a:latin typeface="Gill Sans MT" pitchFamily="34" charset="0"/>
                <a:ea typeface="MS PGothic" pitchFamily="34" charset="-128"/>
                <a:cs typeface="ＭＳ Ｐゴシック" charset="0"/>
              </a:rPr>
              <a:t>datums</a:t>
            </a:r>
            <a:r>
              <a:rPr lang="en-US" sz="1200" kern="1200" dirty="0" smtClean="0">
                <a:solidFill>
                  <a:schemeClr val="tx1"/>
                </a:solidFill>
                <a:effectLst/>
                <a:latin typeface="Gill Sans MT" pitchFamily="34" charset="0"/>
                <a:ea typeface="MS PGothic" pitchFamily="34" charset="-128"/>
                <a:cs typeface="ＭＳ Ｐゴシック" charset="0"/>
              </a:rPr>
              <a:t> will significantly improve the quality of geospatial data in coastal environments with sea level trends</a:t>
            </a:r>
          </a:p>
          <a:p>
            <a:pPr marL="171450" indent="-171450">
              <a:buFont typeface="Arial" panose="020B0604020202020204" pitchFamily="34" charset="0"/>
              <a:buChar char="•"/>
            </a:pPr>
            <a:r>
              <a:rPr lang="en-US" sz="1200" kern="1200" dirty="0" smtClean="0">
                <a:solidFill>
                  <a:schemeClr val="tx1"/>
                </a:solidFill>
                <a:effectLst/>
                <a:latin typeface="Gill Sans MT" pitchFamily="34" charset="0"/>
                <a:ea typeface="MS PGothic" pitchFamily="34" charset="-128"/>
                <a:cs typeface="ＭＳ Ｐゴシック" charset="0"/>
              </a:rPr>
              <a:t>Direct</a:t>
            </a:r>
            <a:r>
              <a:rPr lang="en-US" sz="1200" kern="1200" baseline="0" dirty="0" smtClean="0">
                <a:solidFill>
                  <a:schemeClr val="tx1"/>
                </a:solidFill>
                <a:effectLst/>
                <a:latin typeface="Gill Sans MT" pitchFamily="34" charset="0"/>
                <a:ea typeface="MS PGothic" pitchFamily="34" charset="-128"/>
                <a:cs typeface="ＭＳ Ｐゴシック" charset="0"/>
              </a:rPr>
              <a:t> relationships to ITRF/IGS improve the </a:t>
            </a:r>
            <a:r>
              <a:rPr lang="en-US" sz="1200" kern="1200" dirty="0" smtClean="0">
                <a:solidFill>
                  <a:schemeClr val="tx1"/>
                </a:solidFill>
                <a:effectLst/>
                <a:latin typeface="Gill Sans MT" pitchFamily="34" charset="0"/>
                <a:ea typeface="MS PGothic" pitchFamily="34" charset="-128"/>
                <a:cs typeface="ＭＳ Ｐゴシック" charset="0"/>
              </a:rPr>
              <a:t>spatial framework for GNSS-based technology, such as UAS/UAVs</a:t>
            </a:r>
          </a:p>
          <a:p>
            <a:pPr marL="171450" indent="-171450">
              <a:buFont typeface="Arial" panose="020B0604020202020204" pitchFamily="34" charset="0"/>
              <a:buChar char="•"/>
            </a:pPr>
            <a:endParaRPr lang="en-US" sz="1200" kern="1200" dirty="0" smtClean="0">
              <a:solidFill>
                <a:schemeClr val="tx1"/>
              </a:solidFill>
              <a:effectLst/>
              <a:latin typeface="Gill Sans MT" pitchFamily="34" charset="0"/>
              <a:ea typeface="MS PGothic" pitchFamily="34" charset="-128"/>
              <a:cs typeface="ＭＳ Ｐゴシック" charset="0"/>
            </a:endParaRPr>
          </a:p>
          <a:p>
            <a:r>
              <a:rPr lang="en-US" sz="1200" i="1" kern="1200" dirty="0" smtClean="0">
                <a:solidFill>
                  <a:schemeClr val="tx1"/>
                </a:solidFill>
                <a:effectLst/>
                <a:latin typeface="Gill Sans MT" pitchFamily="34" charset="0"/>
                <a:ea typeface="MS PGothic" pitchFamily="34" charset="-128"/>
                <a:cs typeface="ＭＳ Ｐゴシック" charset="0"/>
              </a:rPr>
              <a:t>Image: </a:t>
            </a:r>
            <a:r>
              <a:rPr lang="en-US" i="1" dirty="0" smtClean="0"/>
              <a:t>GPS Block IIF Satellite (12 launched between 2010-2016; these</a:t>
            </a:r>
            <a:r>
              <a:rPr lang="en-US" i="1" baseline="0" dirty="0" smtClean="0"/>
              <a:t> platforms presently form the core of the active GPS constellation</a:t>
            </a:r>
            <a:r>
              <a:rPr lang="en-US" i="1" dirty="0" smtClean="0"/>
              <a:t>)</a:t>
            </a:r>
            <a:r>
              <a:rPr lang="en-US" sz="1200" i="1" kern="1200" dirty="0" smtClean="0">
                <a:solidFill>
                  <a:schemeClr val="tx1"/>
                </a:solidFill>
                <a:effectLst/>
                <a:latin typeface="Gill Sans MT" pitchFamily="34" charset="0"/>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9</a:t>
            </a:fld>
            <a:endParaRPr lang="en-US"/>
          </a:p>
        </p:txBody>
      </p:sp>
    </p:spTree>
    <p:extLst>
      <p:ext uri="{BB962C8B-B14F-4D97-AF65-F5344CB8AC3E}">
        <p14:creationId xmlns:p14="http://schemas.microsoft.com/office/powerpoint/2010/main" val="278250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NSRS Modernization</a:t>
            </a:r>
            <a:r>
              <a:rPr lang="en-US" sz="1200" b="1" kern="1200" baseline="0" dirty="0" smtClean="0">
                <a:solidFill>
                  <a:schemeClr val="tx1"/>
                </a:solidFill>
                <a:effectLst/>
                <a:latin typeface="+mn-lt"/>
                <a:ea typeface="+mn-ea"/>
                <a:cs typeface="+mn-cs"/>
              </a:rPr>
              <a:t> News is available </a:t>
            </a:r>
            <a:r>
              <a:rPr lang="en-US" sz="1200" kern="1200" baseline="0" dirty="0" smtClean="0">
                <a:solidFill>
                  <a:schemeClr val="tx1"/>
                </a:solidFill>
                <a:effectLst/>
                <a:latin typeface="+mn-lt"/>
                <a:ea typeface="+mn-ea"/>
                <a:cs typeface="+mn-cs"/>
              </a:rPr>
              <a:t>for updates on new developments and to track on progress towards the NSRS of 2022***</a:t>
            </a:r>
            <a:endParaRPr lang="en-US" dirty="0" smtClean="0"/>
          </a:p>
          <a:p>
            <a:endParaRPr lang="en-US" dirty="0" smtClean="0"/>
          </a:p>
          <a:p>
            <a:r>
              <a:rPr lang="en-US" sz="1200" kern="1200" dirty="0" smtClean="0">
                <a:solidFill>
                  <a:schemeClr val="tx1"/>
                </a:solidFill>
                <a:effectLst/>
                <a:latin typeface="+mn-lt"/>
                <a:ea typeface="+mn-ea"/>
                <a:cs typeface="+mn-cs"/>
              </a:rPr>
              <a:t>PREPARING FOR THE TRANSITION</a:t>
            </a:r>
          </a:p>
          <a:p>
            <a:r>
              <a:rPr lang="en-US" sz="1200" kern="1200" dirty="0" smtClean="0">
                <a:solidFill>
                  <a:schemeClr val="tx1"/>
                </a:solidFill>
                <a:effectLst/>
                <a:latin typeface="+mn-lt"/>
                <a:ea typeface="+mn-ea"/>
                <a:cs typeface="+mn-cs"/>
              </a:rPr>
              <a:t>Updates to the NSRS will result in a critical adjustment to orthometric heights of up to 2 meters (over 6 feet) in the vertical and have significant impact on many federal agencies</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dirty="0" smtClean="0">
                <a:solidFill>
                  <a:schemeClr val="tx1"/>
                </a:solidFill>
                <a:effectLst/>
                <a:latin typeface="+mn-lt"/>
                <a:ea typeface="+mn-ea"/>
                <a:cs typeface="+mn-cs"/>
              </a:rPr>
              <a:t>coordination with Federal partners and the Federal Geographic Data Committee (FGDC) is underway. New tools are also in development that will support users in the transition to NAPGD2022 from NAVD 88.</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779B7FD-5599-43E0-8B8D-5EF4A216A035}" type="slidenum">
              <a:rPr lang="en-US" smtClean="0"/>
              <a:t>10</a:t>
            </a:fld>
            <a:endParaRPr lang="en-US"/>
          </a:p>
        </p:txBody>
      </p:sp>
    </p:spTree>
    <p:extLst>
      <p:ext uri="{BB962C8B-B14F-4D97-AF65-F5344CB8AC3E}">
        <p14:creationId xmlns:p14="http://schemas.microsoft.com/office/powerpoint/2010/main" val="2126660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934973"/>
            <a:ext cx="12192000" cy="92302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8/6/2018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72574" y="2563253"/>
            <a:ext cx="5846851" cy="452119"/>
          </a:xfrm>
          <a:prstGeom prst="rect">
            <a:avLst/>
          </a:prstGeom>
        </p:spPr>
        <p:txBody>
          <a:bodyPr wrap="square" lIns="0" tIns="0" rIns="0" bIns="0">
            <a:spAutoFit/>
          </a:bodyPr>
          <a:lstStyle>
            <a:lvl1pPr>
              <a:defRPr sz="28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8/6/2018</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s://geodesy.noaa.gov/datums/newdatums/index.shtml" TargetMode="External"/><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6.jp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jp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6.jpg"/><Relationship Id="rId9"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jpg"/><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3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31.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1" b="38263"/>
          <a:stretch/>
        </p:blipFill>
        <p:spPr>
          <a:xfrm>
            <a:off x="0" y="2150680"/>
            <a:ext cx="12192000" cy="3335720"/>
          </a:xfrm>
          <a:prstGeom prst="rect">
            <a:avLst/>
          </a:prstGeom>
        </p:spPr>
      </p:pic>
      <p:sp>
        <p:nvSpPr>
          <p:cNvPr id="2" name="object 2"/>
          <p:cNvSpPr txBox="1"/>
          <p:nvPr/>
        </p:nvSpPr>
        <p:spPr>
          <a:xfrm>
            <a:off x="6248400" y="4618105"/>
            <a:ext cx="5283200" cy="1222129"/>
          </a:xfrm>
          <a:prstGeom prst="rect">
            <a:avLst/>
          </a:prstGeom>
        </p:spPr>
        <p:txBody>
          <a:bodyPr vert="horz" wrap="square" lIns="0" tIns="158750" rIns="0" bIns="0" rtlCol="0">
            <a:spAutoFit/>
          </a:bodyPr>
          <a:lstStyle/>
          <a:p>
            <a:pPr marL="12700" algn="ctr">
              <a:lnSpc>
                <a:spcPct val="100000"/>
              </a:lnSpc>
              <a:spcBef>
                <a:spcPts val="1250"/>
              </a:spcBef>
            </a:pPr>
            <a:r>
              <a:rPr lang="en-US" sz="1800" b="1" spc="-114" dirty="0" smtClean="0">
                <a:latin typeface="Trebuchet MS"/>
                <a:cs typeface="Trebuchet MS"/>
              </a:rPr>
              <a:t>Nic</a:t>
            </a:r>
            <a:r>
              <a:rPr lang="en-US" b="1" spc="-114" dirty="0" smtClean="0">
                <a:latin typeface="Trebuchet MS"/>
                <a:cs typeface="Trebuchet MS"/>
              </a:rPr>
              <a:t>ole Kinsman, Alaska Geodetic Advisor, Ph.D.</a:t>
            </a:r>
            <a:endParaRPr sz="1800" dirty="0">
              <a:latin typeface="Trebuchet MS"/>
              <a:cs typeface="Trebuchet MS"/>
            </a:endParaRPr>
          </a:p>
          <a:p>
            <a:pPr marL="13335" algn="ctr">
              <a:lnSpc>
                <a:spcPct val="100000"/>
              </a:lnSpc>
              <a:spcBef>
                <a:spcPts val="894"/>
              </a:spcBef>
            </a:pPr>
            <a:r>
              <a:rPr lang="en-US" sz="1400" i="1" spc="-80" dirty="0" smtClean="0">
                <a:latin typeface="Trebuchet MS"/>
                <a:cs typeface="Trebuchet MS"/>
              </a:rPr>
              <a:t>NOAA National Geodetic Survey</a:t>
            </a:r>
            <a:endParaRPr sz="1400" dirty="0">
              <a:latin typeface="Trebuchet MS"/>
              <a:cs typeface="Trebuchet MS"/>
            </a:endParaRPr>
          </a:p>
          <a:p>
            <a:pPr algn="ctr">
              <a:lnSpc>
                <a:spcPct val="100000"/>
              </a:lnSpc>
            </a:pPr>
            <a:endParaRPr sz="1400" dirty="0">
              <a:latin typeface="Times New Roman"/>
              <a:cs typeface="Times New Roman"/>
            </a:endParaRPr>
          </a:p>
          <a:p>
            <a:pPr algn="ctr">
              <a:lnSpc>
                <a:spcPct val="100000"/>
              </a:lnSpc>
              <a:spcBef>
                <a:spcPts val="35"/>
              </a:spcBef>
            </a:pPr>
            <a:endParaRPr sz="1550" dirty="0">
              <a:latin typeface="Times New Roman"/>
              <a:cs typeface="Times New Roman"/>
            </a:endParaRPr>
          </a:p>
        </p:txBody>
      </p:sp>
      <p:sp>
        <p:nvSpPr>
          <p:cNvPr id="3" name="object 3"/>
          <p:cNvSpPr txBox="1">
            <a:spLocks noGrp="1"/>
          </p:cNvSpPr>
          <p:nvPr>
            <p:ph type="title"/>
          </p:nvPr>
        </p:nvSpPr>
        <p:spPr>
          <a:xfrm>
            <a:off x="4724400" y="3342714"/>
            <a:ext cx="7086600" cy="1305486"/>
          </a:xfrm>
          <a:prstGeom prst="rect">
            <a:avLst/>
          </a:prstGeom>
        </p:spPr>
        <p:txBody>
          <a:bodyPr vert="horz" wrap="square" lIns="0" tIns="12700" rIns="0" bIns="0" rtlCol="0">
            <a:spAutoFit/>
          </a:bodyPr>
          <a:lstStyle/>
          <a:p>
            <a:pPr marL="1395730" algn="ctr">
              <a:lnSpc>
                <a:spcPct val="100000"/>
              </a:lnSpc>
              <a:spcBef>
                <a:spcPts val="100"/>
              </a:spcBef>
            </a:pPr>
            <a:r>
              <a:rPr lang="en-US" spc="-200" dirty="0">
                <a:solidFill>
                  <a:schemeClr val="tx1"/>
                </a:solidFill>
              </a:rPr>
              <a:t>Replacing NAVD88: </a:t>
            </a:r>
            <a:r>
              <a:rPr lang="en-US" spc="-200" dirty="0" smtClean="0">
                <a:solidFill>
                  <a:schemeClr val="tx1"/>
                </a:solidFill>
              </a:rPr>
              <a:t/>
            </a:r>
            <a:br>
              <a:rPr lang="en-US" spc="-200" dirty="0" smtClean="0">
                <a:solidFill>
                  <a:schemeClr val="tx1"/>
                </a:solidFill>
              </a:rPr>
            </a:br>
            <a:r>
              <a:rPr lang="en-US" spc="-200" dirty="0" smtClean="0">
                <a:solidFill>
                  <a:schemeClr val="tx1"/>
                </a:solidFill>
              </a:rPr>
              <a:t>Effects </a:t>
            </a:r>
            <a:r>
              <a:rPr lang="en-US" spc="-200" dirty="0">
                <a:solidFill>
                  <a:schemeClr val="tx1"/>
                </a:solidFill>
              </a:rPr>
              <a:t>Of Vertical Datum Modernization On Coastal Engineering </a:t>
            </a:r>
            <a:endParaRPr spc="-200" dirty="0">
              <a:solidFill>
                <a:schemeClr val="tx1"/>
              </a:solidFill>
            </a:endParaRPr>
          </a:p>
        </p:txBody>
      </p:sp>
      <p:pic>
        <p:nvPicPr>
          <p:cNvPr id="10" name="Picture 3"/>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1857584" y="3429000"/>
            <a:ext cx="1876216" cy="18960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4" name="Title 1"/>
          <p:cNvSpPr txBox="1">
            <a:spLocks/>
          </p:cNvSpPr>
          <p:nvPr/>
        </p:nvSpPr>
        <p:spPr>
          <a:xfrm>
            <a:off x="19049" y="381000"/>
            <a:ext cx="11224491"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ysClr val="windowText" lastClr="000000"/>
                </a:solidFill>
                <a:effectLst/>
                <a:uLnTx/>
                <a:uFillTx/>
                <a:latin typeface="+mn-lt"/>
                <a:ea typeface="+mj-ea"/>
                <a:cs typeface="+mj-cs"/>
              </a:rPr>
              <a:t>NSRS Modernization: Vertical Change</a:t>
            </a:r>
            <a:endParaRPr kumimoji="0" lang="en-US" b="1" i="0" u="none" strike="noStrike" kern="1200" cap="none" spc="0" normalizeH="0" baseline="0" noProof="0" dirty="0">
              <a:ln>
                <a:noFill/>
              </a:ln>
              <a:solidFill>
                <a:sysClr val="windowText" lastClr="000000"/>
              </a:solidFill>
              <a:effectLst/>
              <a:uLnTx/>
              <a:uFillTx/>
              <a:latin typeface="+mn-lt"/>
              <a:ea typeface="+mj-ea"/>
              <a:cs typeface="+mj-cs"/>
            </a:endParaRPr>
          </a:p>
        </p:txBody>
      </p:sp>
      <p:pic>
        <p:nvPicPr>
          <p:cNvPr id="5" name="Picture 4"/>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5258812" y="1365260"/>
            <a:ext cx="5260343" cy="3410336"/>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19050" y="2448128"/>
            <a:ext cx="4419600" cy="4076491"/>
            <a:chOff x="0" y="1333709"/>
            <a:chExt cx="5055114" cy="4914691"/>
          </a:xfrm>
        </p:grpSpPr>
        <p:pic>
          <p:nvPicPr>
            <p:cNvPr id="8" name="Picture 7"/>
            <p:cNvPicPr>
              <a:picLocks noChangeAspect="1"/>
            </p:cNvPicPr>
            <p:nvPr/>
          </p:nvPicPr>
          <p:blipFill rotWithShape="1">
            <a:blip r:embed="rId6">
              <a:clrChange>
                <a:clrFrom>
                  <a:srgbClr val="408080"/>
                </a:clrFrom>
                <a:clrTo>
                  <a:srgbClr val="408080">
                    <a:alpha val="0"/>
                  </a:srgbClr>
                </a:clrTo>
              </a:clrChange>
            </a:blip>
            <a:srcRect l="15998" t="10245" r="24723" b="3346"/>
            <a:stretch/>
          </p:blipFill>
          <p:spPr>
            <a:xfrm>
              <a:off x="0" y="1333709"/>
              <a:ext cx="4879194" cy="3852461"/>
            </a:xfrm>
            <a:prstGeom prst="rect">
              <a:avLst/>
            </a:prstGeom>
            <a:ln>
              <a:noFill/>
            </a:ln>
            <a:effectLst>
              <a:outerShdw blurRad="292100" dist="139700" dir="2700000" algn="tl" rotWithShape="0">
                <a:srgbClr val="333333">
                  <a:alpha val="65000"/>
                </a:srgbClr>
              </a:outerShdw>
            </a:effectLst>
          </p:spPr>
        </p:pic>
        <p:sp>
          <p:nvSpPr>
            <p:cNvPr id="9" name="Freeform 8"/>
            <p:cNvSpPr/>
            <p:nvPr/>
          </p:nvSpPr>
          <p:spPr>
            <a:xfrm>
              <a:off x="149228" y="3681103"/>
              <a:ext cx="2742496" cy="2567297"/>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43201"/>
                <a:gd name="connsiteY0" fmla="*/ 2496314 h 2507332"/>
                <a:gd name="connsiteX1" fmla="*/ 1972022 w 2743201"/>
                <a:gd name="connsiteY1" fmla="*/ 0 h 2507332"/>
                <a:gd name="connsiteX2" fmla="*/ 2743201 w 2743201"/>
                <a:gd name="connsiteY2" fmla="*/ 2507332 h 2507332"/>
                <a:gd name="connsiteX3" fmla="*/ 0 w 2743201"/>
                <a:gd name="connsiteY3" fmla="*/ 2496314 h 2507332"/>
                <a:gd name="connsiteX0" fmla="*/ 0 w 2743201"/>
                <a:gd name="connsiteY0" fmla="*/ 2454003 h 2465021"/>
                <a:gd name="connsiteX1" fmla="*/ 2236494 w 2743201"/>
                <a:gd name="connsiteY1" fmla="*/ 0 h 2465021"/>
                <a:gd name="connsiteX2" fmla="*/ 2743201 w 2743201"/>
                <a:gd name="connsiteY2" fmla="*/ 2465021 h 2465021"/>
                <a:gd name="connsiteX3" fmla="*/ 0 w 2743201"/>
                <a:gd name="connsiteY3" fmla="*/ 2454003 h 2465021"/>
              </a:gdLst>
              <a:ahLst/>
              <a:cxnLst>
                <a:cxn ang="0">
                  <a:pos x="connsiteX0" y="connsiteY0"/>
                </a:cxn>
                <a:cxn ang="0">
                  <a:pos x="connsiteX1" y="connsiteY1"/>
                </a:cxn>
                <a:cxn ang="0">
                  <a:pos x="connsiteX2" y="connsiteY2"/>
                </a:cxn>
                <a:cxn ang="0">
                  <a:pos x="connsiteX3" y="connsiteY3"/>
                </a:cxn>
              </a:cxnLst>
              <a:rect l="l" t="t" r="r" b="b"/>
              <a:pathLst>
                <a:path w="2743201" h="2465021">
                  <a:moveTo>
                    <a:pt x="0" y="2454003"/>
                  </a:moveTo>
                  <a:lnTo>
                    <a:pt x="2236494" y="0"/>
                  </a:lnTo>
                  <a:lnTo>
                    <a:pt x="2743201" y="2465021"/>
                  </a:lnTo>
                  <a:lnTo>
                    <a:pt x="0" y="2454003"/>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55848" y="3685543"/>
              <a:ext cx="2758371" cy="493601"/>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74959"/>
                <a:gd name="connsiteY0" fmla="*/ 531859 h 539828"/>
                <a:gd name="connsiteX1" fmla="*/ 1992761 w 2774959"/>
                <a:gd name="connsiteY1" fmla="*/ 0 h 539828"/>
                <a:gd name="connsiteX2" fmla="*/ 2774959 w 2774959"/>
                <a:gd name="connsiteY2" fmla="*/ 539828 h 539828"/>
                <a:gd name="connsiteX3" fmla="*/ 0 w 2774959"/>
                <a:gd name="connsiteY3" fmla="*/ 531859 h 539828"/>
                <a:gd name="connsiteX0" fmla="*/ 0 w 2759080"/>
                <a:gd name="connsiteY0" fmla="*/ 531859 h 531859"/>
                <a:gd name="connsiteX1" fmla="*/ 1992761 w 2759080"/>
                <a:gd name="connsiteY1" fmla="*/ 0 h 531859"/>
                <a:gd name="connsiteX2" fmla="*/ 2759080 w 2759080"/>
                <a:gd name="connsiteY2" fmla="*/ 530682 h 531859"/>
                <a:gd name="connsiteX3" fmla="*/ 0 w 2759080"/>
                <a:gd name="connsiteY3" fmla="*/ 531859 h 531859"/>
                <a:gd name="connsiteX0" fmla="*/ 0 w 2759080"/>
                <a:gd name="connsiteY0" fmla="*/ 473937 h 473937"/>
                <a:gd name="connsiteX1" fmla="*/ 2230947 w 2759080"/>
                <a:gd name="connsiteY1" fmla="*/ 0 h 473937"/>
                <a:gd name="connsiteX2" fmla="*/ 2759080 w 2759080"/>
                <a:gd name="connsiteY2" fmla="*/ 472760 h 473937"/>
                <a:gd name="connsiteX3" fmla="*/ 0 w 2759080"/>
                <a:gd name="connsiteY3" fmla="*/ 473937 h 473937"/>
              </a:gdLst>
              <a:ahLst/>
              <a:cxnLst>
                <a:cxn ang="0">
                  <a:pos x="connsiteX0" y="connsiteY0"/>
                </a:cxn>
                <a:cxn ang="0">
                  <a:pos x="connsiteX1" y="connsiteY1"/>
                </a:cxn>
                <a:cxn ang="0">
                  <a:pos x="connsiteX2" y="connsiteY2"/>
                </a:cxn>
                <a:cxn ang="0">
                  <a:pos x="connsiteX3" y="connsiteY3"/>
                </a:cxn>
              </a:cxnLst>
              <a:rect l="l" t="t" r="r" b="b"/>
              <a:pathLst>
                <a:path w="2759080" h="473937">
                  <a:moveTo>
                    <a:pt x="0" y="473937"/>
                  </a:moveTo>
                  <a:lnTo>
                    <a:pt x="2230947" y="0"/>
                  </a:lnTo>
                  <a:lnTo>
                    <a:pt x="2759080" y="472760"/>
                  </a:lnTo>
                  <a:lnTo>
                    <a:pt x="0" y="473937"/>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7"/>
            <a:srcRect l="33217" t="9231" r="2881" b="3077"/>
            <a:stretch/>
          </p:blipFill>
          <p:spPr>
            <a:xfrm>
              <a:off x="164832" y="4192254"/>
              <a:ext cx="2732709" cy="2031261"/>
            </a:xfrm>
            <a:prstGeom prst="rect">
              <a:avLst/>
            </a:prstGeom>
            <a:ln w="19050">
              <a:solidFill>
                <a:sysClr val="windowText" lastClr="000000"/>
              </a:solidFill>
            </a:ln>
          </p:spPr>
        </p:pic>
        <p:sp>
          <p:nvSpPr>
            <p:cNvPr id="12" name="Up-Down Arrow 11"/>
            <p:cNvSpPr/>
            <p:nvPr/>
          </p:nvSpPr>
          <p:spPr bwMode="auto">
            <a:xfrm>
              <a:off x="1687710" y="5400433"/>
              <a:ext cx="211118" cy="512059"/>
            </a:xfrm>
            <a:prstGeom prst="upDownArrow">
              <a:avLst/>
            </a:prstGeom>
            <a:solidFill>
              <a:srgbClr val="E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sp>
          <p:nvSpPr>
            <p:cNvPr id="13" name="TextBox 12"/>
            <p:cNvSpPr txBox="1"/>
            <p:nvPr/>
          </p:nvSpPr>
          <p:spPr>
            <a:xfrm>
              <a:off x="2877398" y="5355900"/>
              <a:ext cx="1985995" cy="630803"/>
            </a:xfrm>
            <a:prstGeom prst="rect">
              <a:avLst/>
            </a:prstGeom>
            <a:noFill/>
          </p:spPr>
          <p:txBody>
            <a:bodyPr wrap="square" rtlCol="0">
              <a:spAutoFit/>
            </a:bodyPr>
            <a:lstStyle/>
            <a:p>
              <a:pPr eaLnBrk="1" fontAlgn="auto" hangingPunct="1">
                <a:spcBef>
                  <a:spcPts val="0"/>
                </a:spcBef>
                <a:spcAft>
                  <a:spcPts val="0"/>
                </a:spcAft>
              </a:pPr>
              <a:r>
                <a:rPr lang="en-US" sz="1400" b="1" i="1" dirty="0">
                  <a:solidFill>
                    <a:srgbClr val="E00000"/>
                  </a:solidFill>
                  <a:latin typeface="Calibri" panose="020F0502020204030204"/>
                  <a:cs typeface="+mn-cs"/>
                </a:rPr>
                <a:t>Vertical offset of more than 1 meter</a:t>
              </a:r>
              <a:endParaRPr lang="en-US" sz="1400" i="1" dirty="0">
                <a:solidFill>
                  <a:srgbClr val="E00000"/>
                </a:solidFill>
                <a:latin typeface="Calibri" panose="020F0502020204030204"/>
                <a:cs typeface="+mn-cs"/>
              </a:endParaRPr>
            </a:p>
          </p:txBody>
        </p:sp>
        <p:sp>
          <p:nvSpPr>
            <p:cNvPr id="14" name="TextBox 13"/>
            <p:cNvSpPr txBox="1"/>
            <p:nvPr/>
          </p:nvSpPr>
          <p:spPr>
            <a:xfrm>
              <a:off x="3011555" y="3812371"/>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GEOID12B (NAVD88)</a:t>
              </a:r>
              <a:endParaRPr lang="en-US" sz="1200" i="1" dirty="0">
                <a:solidFill>
                  <a:prstClr val="black"/>
                </a:solidFill>
                <a:latin typeface="Calibri" panose="020F0502020204030204"/>
                <a:cs typeface="+mn-cs"/>
              </a:endParaRPr>
            </a:p>
          </p:txBody>
        </p:sp>
        <p:sp>
          <p:nvSpPr>
            <p:cNvPr id="15" name="TextBox 14"/>
            <p:cNvSpPr txBox="1"/>
            <p:nvPr/>
          </p:nvSpPr>
          <p:spPr>
            <a:xfrm>
              <a:off x="3069119" y="4751063"/>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xGEOID17</a:t>
              </a:r>
              <a:endParaRPr lang="en-US" sz="1200" i="1" dirty="0">
                <a:solidFill>
                  <a:prstClr val="black"/>
                </a:solidFill>
                <a:latin typeface="Calibri" panose="020F0502020204030204"/>
                <a:cs typeface="+mn-cs"/>
              </a:endParaRPr>
            </a:p>
          </p:txBody>
        </p:sp>
        <p:sp>
          <p:nvSpPr>
            <p:cNvPr id="16" name="Up-Down Arrow 15"/>
            <p:cNvSpPr/>
            <p:nvPr/>
          </p:nvSpPr>
          <p:spPr bwMode="auto">
            <a:xfrm rot="1858838" flipH="1">
              <a:off x="3481732" y="4084712"/>
              <a:ext cx="205147" cy="635763"/>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grpSp>
      <p:cxnSp>
        <p:nvCxnSpPr>
          <p:cNvPr id="17" name="Curved Connector 16"/>
          <p:cNvCxnSpPr/>
          <p:nvPr/>
        </p:nvCxnSpPr>
        <p:spPr bwMode="auto">
          <a:xfrm rot="10800000" flipV="1">
            <a:off x="3067052" y="1691921"/>
            <a:ext cx="2564242" cy="1166947"/>
          </a:xfrm>
          <a:prstGeom prst="curvedConnector3">
            <a:avLst>
              <a:gd name="adj1" fmla="val 100518"/>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5867401" y="5110306"/>
            <a:ext cx="4353172" cy="646331"/>
          </a:xfrm>
          <a:prstGeom prst="rect">
            <a:avLst/>
          </a:prstGeom>
          <a:noFill/>
        </p:spPr>
        <p:txBody>
          <a:bodyPr wrap="square" rtlCol="0">
            <a:spAutoFit/>
          </a:bodyPr>
          <a:lstStyle/>
          <a:p>
            <a:pPr algn="ctr"/>
            <a:r>
              <a:rPr lang="en-US" dirty="0" smtClean="0"/>
              <a:t>Updates available online from the </a:t>
            </a:r>
            <a:r>
              <a:rPr lang="en-US" b="1" dirty="0" smtClean="0">
                <a:solidFill>
                  <a:srgbClr val="C00000"/>
                </a:solidFill>
              </a:rPr>
              <a:t>New Datums </a:t>
            </a:r>
            <a:r>
              <a:rPr lang="en-US" dirty="0" smtClean="0"/>
              <a:t>website and </a:t>
            </a:r>
            <a:r>
              <a:rPr lang="en-US" b="1" dirty="0" smtClean="0">
                <a:solidFill>
                  <a:srgbClr val="C00000"/>
                </a:solidFill>
              </a:rPr>
              <a:t>Modernization News</a:t>
            </a:r>
            <a:endParaRPr lang="en-US" b="1" dirty="0">
              <a:solidFill>
                <a:srgbClr val="C00000"/>
              </a:solidFill>
            </a:endParaRPr>
          </a:p>
        </p:txBody>
      </p:sp>
      <p:sp>
        <p:nvSpPr>
          <p:cNvPr id="19" name="Rectangle 18"/>
          <p:cNvSpPr/>
          <p:nvPr/>
        </p:nvSpPr>
        <p:spPr>
          <a:xfrm>
            <a:off x="5048819" y="6201453"/>
            <a:ext cx="7162800" cy="646331"/>
          </a:xfrm>
          <a:prstGeom prst="rect">
            <a:avLst/>
          </a:prstGeom>
        </p:spPr>
        <p:txBody>
          <a:bodyPr wrap="square">
            <a:spAutoFit/>
          </a:bodyPr>
          <a:lstStyle/>
          <a:p>
            <a:r>
              <a:rPr lang="en-US" dirty="0" smtClean="0">
                <a:hlinkClick r:id="rId8"/>
              </a:rPr>
              <a:t>https://geodesy.noaa.gov/datums/newdatums/index.shtml</a:t>
            </a:r>
            <a:endParaRPr lang="en-US" dirty="0" smtClean="0"/>
          </a:p>
          <a:p>
            <a:endParaRPr lang="en-US" dirty="0"/>
          </a:p>
        </p:txBody>
      </p:sp>
    </p:spTree>
    <p:extLst>
      <p:ext uri="{BB962C8B-B14F-4D97-AF65-F5344CB8AC3E}">
        <p14:creationId xmlns:p14="http://schemas.microsoft.com/office/powerpoint/2010/main" val="413889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4" name="Title 1"/>
          <p:cNvSpPr txBox="1">
            <a:spLocks/>
          </p:cNvSpPr>
          <p:nvPr/>
        </p:nvSpPr>
        <p:spPr>
          <a:xfrm>
            <a:off x="457199" y="548779"/>
            <a:ext cx="10786341" cy="857250"/>
          </a:xfrm>
          <a:prstGeom prst="rect">
            <a:avLst/>
          </a:prstGeom>
        </p:spPr>
        <p:txBody>
          <a:bodyPr/>
          <a:lstStyle>
            <a:lvl1pPr>
              <a:defRPr>
                <a:latin typeface="+mj-lt"/>
                <a:ea typeface="+mj-ea"/>
                <a:cs typeface="+mj-cs"/>
              </a:defRPr>
            </a:lvl1pPr>
          </a:lstStyle>
          <a:p>
            <a:r>
              <a:rPr lang="en-US" sz="4800" b="1" kern="0" dirty="0" smtClean="0">
                <a:solidFill>
                  <a:sysClr val="windowText" lastClr="000000"/>
                </a:solidFill>
                <a:latin typeface="+mn-lt"/>
                <a:cs typeface="Arial" panose="020B0604020202020204" pitchFamily="34" charset="0"/>
              </a:rPr>
              <a:t>Continued Role of Passive Control</a:t>
            </a:r>
            <a:endParaRPr lang="en-US" sz="4800" b="1" kern="0" dirty="0">
              <a:solidFill>
                <a:sysClr val="windowText" lastClr="000000"/>
              </a:solidFill>
              <a:latin typeface="+mn-lt"/>
              <a:cs typeface="Arial" panose="020B0604020202020204" pitchFamily="34" charset="0"/>
            </a:endParaRPr>
          </a:p>
        </p:txBody>
      </p:sp>
      <p:sp>
        <p:nvSpPr>
          <p:cNvPr id="5" name="Content Placeholder 2"/>
          <p:cNvSpPr txBox="1">
            <a:spLocks/>
          </p:cNvSpPr>
          <p:nvPr/>
        </p:nvSpPr>
        <p:spPr>
          <a:xfrm>
            <a:off x="4724400" y="1587414"/>
            <a:ext cx="6074230" cy="496211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kern="0" dirty="0" smtClean="0">
                <a:solidFill>
                  <a:sysClr val="windowText" lastClr="000000"/>
                </a:solidFill>
                <a:latin typeface="Arial" panose="020B0604020202020204" pitchFamily="34" charset="0"/>
                <a:cs typeface="Arial" panose="020B0604020202020204" pitchFamily="34" charset="0"/>
              </a:rPr>
              <a:t>Calibration</a:t>
            </a:r>
            <a:r>
              <a:rPr lang="en-US" sz="2400" kern="0" dirty="0" smtClean="0">
                <a:solidFill>
                  <a:sysClr val="windowText" lastClr="000000"/>
                </a:solidFill>
                <a:latin typeface="Arial" panose="020B0604020202020204" pitchFamily="34" charset="0"/>
                <a:cs typeface="Arial" panose="020B0604020202020204" pitchFamily="34" charset="0"/>
              </a:rPr>
              <a:t> sites for GNSS technology, Real Time Network validation, and verification of datum transformation tool results.</a:t>
            </a:r>
          </a:p>
          <a:p>
            <a:endParaRPr lang="en-US" sz="2400" kern="0" dirty="0" smtClean="0">
              <a:solidFill>
                <a:sysClr val="windowText" lastClr="000000"/>
              </a:solidFill>
              <a:latin typeface="Arial" panose="020B0604020202020204" pitchFamily="34" charset="0"/>
              <a:cs typeface="Arial" panose="020B0604020202020204" pitchFamily="34" charset="0"/>
            </a:endParaRPr>
          </a:p>
          <a:p>
            <a:r>
              <a:rPr lang="en-US" sz="2400" kern="0" dirty="0" smtClean="0">
                <a:solidFill>
                  <a:sysClr val="windowText" lastClr="000000"/>
                </a:solidFill>
                <a:latin typeface="Arial" panose="020B0604020202020204" pitchFamily="34" charset="0"/>
                <a:cs typeface="Arial" panose="020B0604020202020204" pitchFamily="34" charset="0"/>
              </a:rPr>
              <a:t>Sites for </a:t>
            </a:r>
            <a:r>
              <a:rPr lang="en-US" sz="2400" b="1" kern="0" dirty="0" smtClean="0">
                <a:solidFill>
                  <a:sysClr val="windowText" lastClr="000000"/>
                </a:solidFill>
                <a:latin typeface="Arial" panose="020B0604020202020204" pitchFamily="34" charset="0"/>
                <a:cs typeface="Arial" panose="020B0604020202020204" pitchFamily="34" charset="0"/>
              </a:rPr>
              <a:t>monitoring</a:t>
            </a:r>
            <a:r>
              <a:rPr lang="en-US" sz="2400" kern="0" dirty="0" smtClean="0">
                <a:solidFill>
                  <a:sysClr val="windowText" lastClr="000000"/>
                </a:solidFill>
                <a:latin typeface="Arial" panose="020B0604020202020204" pitchFamily="34" charset="0"/>
                <a:cs typeface="Arial" panose="020B0604020202020204" pitchFamily="34" charset="0"/>
              </a:rPr>
              <a:t> motion to enhance velocity models (via repeat/campaign GNSS occupations)</a:t>
            </a:r>
          </a:p>
          <a:p>
            <a:endParaRPr lang="en-US" sz="2400" kern="0" dirty="0" smtClean="0">
              <a:solidFill>
                <a:sysClr val="windowText" lastClr="000000"/>
              </a:solidFill>
              <a:latin typeface="Arial" panose="020B0604020202020204" pitchFamily="34" charset="0"/>
              <a:cs typeface="Arial" panose="020B0604020202020204" pitchFamily="34" charset="0"/>
            </a:endParaRPr>
          </a:p>
          <a:p>
            <a:r>
              <a:rPr lang="en-US" sz="2400" b="1" kern="0" dirty="0" smtClean="0">
                <a:solidFill>
                  <a:sysClr val="windowText" lastClr="000000"/>
                </a:solidFill>
                <a:latin typeface="Arial" panose="020B0604020202020204" pitchFamily="34" charset="0"/>
                <a:cs typeface="Arial" panose="020B0604020202020204" pitchFamily="34" charset="0"/>
              </a:rPr>
              <a:t>Convenience</a:t>
            </a:r>
            <a:r>
              <a:rPr lang="en-US" sz="2400" kern="0" dirty="0" smtClean="0">
                <a:solidFill>
                  <a:sysClr val="windowText" lastClr="000000"/>
                </a:solidFill>
                <a:latin typeface="Arial" panose="020B0604020202020204" pitchFamily="34" charset="0"/>
                <a:cs typeface="Arial" panose="020B0604020202020204" pitchFamily="34" charset="0"/>
              </a:rPr>
              <a:t> for local project control, in areas with limited GNSS coverage (e.g. cities, forests), or in the event of GNSS failure (e.g. geomagnetic storms)</a:t>
            </a:r>
            <a:endParaRPr lang="en-US" sz="2400" kern="0" dirty="0">
              <a:solidFill>
                <a:sysClr val="windowText" lastClr="0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49" y="2519840"/>
            <a:ext cx="3573263" cy="3474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2314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7" name="Rectangle 6"/>
          <p:cNvSpPr/>
          <p:nvPr/>
        </p:nvSpPr>
        <p:spPr>
          <a:xfrm>
            <a:off x="6553200" y="4419600"/>
            <a:ext cx="4209585" cy="68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pic>
        <p:nvPicPr>
          <p:cNvPr id="4" name="Picture 3"/>
          <p:cNvPicPr>
            <a:picLocks noChangeAspect="1"/>
          </p:cNvPicPr>
          <p:nvPr/>
        </p:nvPicPr>
        <p:blipFill>
          <a:blip r:embed="rId5"/>
          <a:stretch>
            <a:fillRect/>
          </a:stretch>
        </p:blipFill>
        <p:spPr>
          <a:xfrm rot="21298007">
            <a:off x="887256" y="518591"/>
            <a:ext cx="4760422" cy="628018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258892" y="762000"/>
            <a:ext cx="4503893" cy="637097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Executive Summary</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An eloquent history of the role of leveling in ‘Geodetic Control’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Geoid Modeling 101</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Spherical Harmonics:</a:t>
            </a:r>
          </a:p>
          <a:p>
            <a:r>
              <a:rPr lang="en-US" sz="2000" i="1" dirty="0" smtClean="0"/>
              <a:t>     Gravitation, CF, and Gravity</a:t>
            </a:r>
            <a:r>
              <a:rPr lang="en-US" sz="2000" i="1" dirty="0" smtClean="0"/>
              <a:t>…</a:t>
            </a:r>
            <a:endParaRPr lang="en-US" sz="2000" i="1"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Does the geoid age well?</a:t>
            </a: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Which comes first, the Sea Level or the GMSL W</a:t>
            </a:r>
            <a:r>
              <a:rPr lang="en-US" sz="2000" baseline="-25000" dirty="0" smtClean="0"/>
              <a:t>0 </a:t>
            </a:r>
            <a:r>
              <a:rPr lang="en-US" sz="2000" dirty="0" smtClean="0"/>
              <a:t>value?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The many parts of the Geopotential Datum of 2022: </a:t>
            </a:r>
            <a:r>
              <a:rPr lang="en-US" sz="2000" i="1" dirty="0" smtClean="0"/>
              <a:t>Creation, Use, and Maintenance</a:t>
            </a:r>
            <a:endParaRPr lang="en-US" sz="2000" i="1" dirty="0"/>
          </a:p>
          <a:p>
            <a:pPr marL="285750" indent="-285750">
              <a:buFont typeface="Arial" panose="020B0604020202020204" pitchFamily="34" charset="0"/>
              <a:buChar char="•"/>
            </a:pPr>
            <a:endParaRPr lang="en-US" sz="800" dirty="0" smtClean="0"/>
          </a:p>
          <a:p>
            <a:pPr algn="r"/>
            <a:r>
              <a:rPr lang="en-US" sz="2000" b="1" dirty="0" smtClean="0"/>
              <a:t>… GIVE IT A GLANCE!</a:t>
            </a:r>
          </a:p>
          <a:p>
            <a:endParaRPr lang="en-US" sz="2000" dirty="0" smtClean="0"/>
          </a:p>
        </p:txBody>
      </p:sp>
      <p:pic>
        <p:nvPicPr>
          <p:cNvPr id="3" name="Picture 2"/>
          <p:cNvPicPr>
            <a:picLocks noChangeAspect="1"/>
          </p:cNvPicPr>
          <p:nvPr/>
        </p:nvPicPr>
        <p:blipFill>
          <a:blip r:embed="rId6"/>
          <a:stretch>
            <a:fillRect/>
          </a:stretch>
        </p:blipFill>
        <p:spPr>
          <a:xfrm rot="21298007">
            <a:off x="1388571" y="2354754"/>
            <a:ext cx="4134255" cy="1143000"/>
          </a:xfrm>
          <a:prstGeom prst="rect">
            <a:avLst/>
          </a:prstGeom>
        </p:spPr>
      </p:pic>
    </p:spTree>
    <p:extLst>
      <p:ext uri="{BB962C8B-B14F-4D97-AF65-F5344CB8AC3E}">
        <p14:creationId xmlns:p14="http://schemas.microsoft.com/office/powerpoint/2010/main" val="1505803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4" name="Title 1"/>
          <p:cNvSpPr txBox="1">
            <a:spLocks/>
          </p:cNvSpPr>
          <p:nvPr/>
        </p:nvSpPr>
        <p:spPr>
          <a:xfrm>
            <a:off x="1716208" y="1738223"/>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t>Sea Level and The Geoid</a:t>
            </a:r>
          </a:p>
          <a:p>
            <a:endParaRPr lang="en-US" dirty="0"/>
          </a:p>
          <a:p>
            <a:endParaRPr lang="en-US" dirty="0" smtClean="0"/>
          </a:p>
          <a:p>
            <a:endParaRPr lang="en-US" dirty="0" smtClean="0"/>
          </a:p>
          <a:p>
            <a:endParaRPr lang="en-US" dirty="0"/>
          </a:p>
          <a:p>
            <a:r>
              <a:rPr lang="en-US" sz="2400" i="1" dirty="0" smtClean="0"/>
              <a:t>Standing definition of geoid:</a:t>
            </a:r>
          </a:p>
          <a:p>
            <a:r>
              <a:rPr lang="en-US" sz="2400" i="1" dirty="0" smtClean="0"/>
              <a:t>The equipotential surface of the Earth’s Gravity Field which best fits, in a least squares sense, global mean sea level.</a:t>
            </a:r>
            <a:endParaRPr lang="en-US" sz="2400" i="1" dirty="0"/>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1905000" y="2743200"/>
            <a:ext cx="7852015" cy="2253493"/>
          </a:xfrm>
          <a:prstGeom prst="rect">
            <a:avLst/>
          </a:prstGeom>
        </p:spPr>
      </p:pic>
    </p:spTree>
    <p:extLst>
      <p:ext uri="{BB962C8B-B14F-4D97-AF65-F5344CB8AC3E}">
        <p14:creationId xmlns:p14="http://schemas.microsoft.com/office/powerpoint/2010/main" val="1780865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cxnSp>
        <p:nvCxnSpPr>
          <p:cNvPr id="4" name="Straight Connector 3"/>
          <p:cNvCxnSpPr/>
          <p:nvPr/>
        </p:nvCxnSpPr>
        <p:spPr>
          <a:xfrm>
            <a:off x="6091861" y="1777121"/>
            <a:ext cx="1" cy="3345239"/>
          </a:xfrm>
          <a:prstGeom prst="line">
            <a:avLst/>
          </a:prstGeom>
          <a:ln w="50800">
            <a:prstDash val="sysDot"/>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536534" y="2880244"/>
            <a:ext cx="2223785" cy="2242116"/>
          </a:xfrm>
          <a:custGeom>
            <a:avLst/>
            <a:gdLst>
              <a:gd name="connsiteX0" fmla="*/ 0 w 10390909"/>
              <a:gd name="connsiteY0" fmla="*/ 1484 h 2204357"/>
              <a:gd name="connsiteX1" fmla="*/ 2244436 w 10390909"/>
              <a:gd name="connsiteY1" fmla="*/ 1484 h 2204357"/>
              <a:gd name="connsiteX2" fmla="*/ 3054927 w 10390909"/>
              <a:gd name="connsiteY2" fmla="*/ 43047 h 2204357"/>
              <a:gd name="connsiteX3" fmla="*/ 4281055 w 10390909"/>
              <a:gd name="connsiteY3" fmla="*/ 396338 h 2204357"/>
              <a:gd name="connsiteX4" fmla="*/ 5527964 w 10390909"/>
              <a:gd name="connsiteY4" fmla="*/ 770411 h 2204357"/>
              <a:gd name="connsiteX5" fmla="*/ 6878782 w 10390909"/>
              <a:gd name="connsiteY5" fmla="*/ 1206829 h 2204357"/>
              <a:gd name="connsiteX6" fmla="*/ 9372600 w 10390909"/>
              <a:gd name="connsiteY6" fmla="*/ 1934193 h 2204357"/>
              <a:gd name="connsiteX7" fmla="*/ 10390909 w 10390909"/>
              <a:gd name="connsiteY7" fmla="*/ 2204357 h 22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0909" h="2204357">
                <a:moveTo>
                  <a:pt x="0" y="1484"/>
                </a:moveTo>
                <a:lnTo>
                  <a:pt x="2244436" y="1484"/>
                </a:lnTo>
                <a:cubicBezTo>
                  <a:pt x="2753590" y="8411"/>
                  <a:pt x="2715491" y="-22762"/>
                  <a:pt x="3054927" y="43047"/>
                </a:cubicBezTo>
                <a:cubicBezTo>
                  <a:pt x="3394364" y="108856"/>
                  <a:pt x="4281055" y="396338"/>
                  <a:pt x="4281055" y="396338"/>
                </a:cubicBezTo>
                <a:lnTo>
                  <a:pt x="5527964" y="770411"/>
                </a:lnTo>
                <a:cubicBezTo>
                  <a:pt x="5960919" y="905493"/>
                  <a:pt x="6238009" y="1012865"/>
                  <a:pt x="6878782" y="1206829"/>
                </a:cubicBezTo>
                <a:cubicBezTo>
                  <a:pt x="7519555" y="1400793"/>
                  <a:pt x="8787246" y="1767938"/>
                  <a:pt x="9372600" y="1934193"/>
                </a:cubicBezTo>
                <a:cubicBezTo>
                  <a:pt x="9957954" y="2100448"/>
                  <a:pt x="10174431" y="2152402"/>
                  <a:pt x="10390909" y="2204357"/>
                </a:cubicBezTo>
              </a:path>
            </a:pathLst>
          </a:cu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709562" y="2361571"/>
            <a:ext cx="336147" cy="518673"/>
            <a:chOff x="1719002" y="77363"/>
            <a:chExt cx="448196" cy="691564"/>
          </a:xfrm>
        </p:grpSpPr>
        <p:sp>
          <p:nvSpPr>
            <p:cNvPr id="8" name="Rectangle 7"/>
            <p:cNvSpPr/>
            <p:nvPr/>
          </p:nvSpPr>
          <p:spPr>
            <a:xfrm>
              <a:off x="1787236" y="457200"/>
              <a:ext cx="311728" cy="311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1719002" y="77363"/>
              <a:ext cx="448196" cy="3863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036434" y="4100150"/>
            <a:ext cx="2139728" cy="686487"/>
            <a:chOff x="1949857" y="3128117"/>
            <a:chExt cx="2852970" cy="915316"/>
          </a:xfrm>
        </p:grpSpPr>
        <p:grpSp>
          <p:nvGrpSpPr>
            <p:cNvPr id="11" name="Group 10"/>
            <p:cNvGrpSpPr/>
            <p:nvPr/>
          </p:nvGrpSpPr>
          <p:grpSpPr>
            <a:xfrm>
              <a:off x="1949857" y="3128117"/>
              <a:ext cx="2217853" cy="915316"/>
              <a:chOff x="1949857" y="3128117"/>
              <a:chExt cx="2217853" cy="915316"/>
            </a:xfrm>
          </p:grpSpPr>
          <p:sp>
            <p:nvSpPr>
              <p:cNvPr id="13" name="Arc 12"/>
              <p:cNvSpPr/>
              <p:nvPr/>
            </p:nvSpPr>
            <p:spPr>
              <a:xfrm rot="8258195">
                <a:off x="1949857" y="3128117"/>
                <a:ext cx="914400" cy="914400"/>
              </a:xfrm>
              <a:prstGeom prst="arc">
                <a:avLst>
                  <a:gd name="adj1" fmla="val 16200000"/>
                  <a:gd name="adj2" fmla="val 1748402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8258195">
                <a:off x="2607416" y="3129033"/>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rot="8258195">
                <a:off x="3253310" y="3128118"/>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Arc 11"/>
            <p:cNvSpPr/>
            <p:nvPr/>
          </p:nvSpPr>
          <p:spPr>
            <a:xfrm rot="8258195">
              <a:off x="3888427" y="3129030"/>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15"/>
          <p:cNvGrpSpPr/>
          <p:nvPr/>
        </p:nvGrpSpPr>
        <p:grpSpPr>
          <a:xfrm>
            <a:off x="7680734" y="2361571"/>
            <a:ext cx="336147" cy="518673"/>
            <a:chOff x="1719002" y="77363"/>
            <a:chExt cx="448196" cy="691564"/>
          </a:xfrm>
        </p:grpSpPr>
        <p:sp>
          <p:nvSpPr>
            <p:cNvPr id="17" name="Rectangle 16"/>
            <p:cNvSpPr/>
            <p:nvPr/>
          </p:nvSpPr>
          <p:spPr>
            <a:xfrm>
              <a:off x="1787236" y="457200"/>
              <a:ext cx="311728" cy="311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1719002" y="77363"/>
              <a:ext cx="448196" cy="3863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8276915" y="3057265"/>
            <a:ext cx="2139728" cy="686487"/>
            <a:chOff x="8903083" y="2424919"/>
            <a:chExt cx="2852970" cy="915316"/>
          </a:xfrm>
        </p:grpSpPr>
        <p:sp>
          <p:nvSpPr>
            <p:cNvPr id="20" name="Arc 19"/>
            <p:cNvSpPr/>
            <p:nvPr/>
          </p:nvSpPr>
          <p:spPr>
            <a:xfrm rot="8258195">
              <a:off x="8903083" y="2424919"/>
              <a:ext cx="914400" cy="914400"/>
            </a:xfrm>
            <a:prstGeom prst="arc">
              <a:avLst>
                <a:gd name="adj1" fmla="val 16200000"/>
                <a:gd name="adj2" fmla="val 1748402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8258195">
              <a:off x="9560642" y="2425835"/>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8258195">
              <a:off x="10206536" y="2424920"/>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8258195">
              <a:off x="10841653" y="2425832"/>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4" name="Right Arrow 23"/>
          <p:cNvSpPr/>
          <p:nvPr/>
        </p:nvSpPr>
        <p:spPr>
          <a:xfrm>
            <a:off x="5316497" y="3332891"/>
            <a:ext cx="1719860" cy="220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261513" y="2895601"/>
            <a:ext cx="2172390" cy="507831"/>
          </a:xfrm>
          <a:prstGeom prst="rect">
            <a:avLst/>
          </a:prstGeom>
          <a:noFill/>
        </p:spPr>
        <p:txBody>
          <a:bodyPr wrap="none" rtlCol="0">
            <a:spAutoFit/>
          </a:bodyPr>
          <a:lstStyle/>
          <a:p>
            <a:r>
              <a:rPr lang="en-US" sz="2700" dirty="0"/>
              <a:t>Time Passes</a:t>
            </a:r>
          </a:p>
        </p:txBody>
      </p:sp>
      <p:sp>
        <p:nvSpPr>
          <p:cNvPr id="26" name="TextBox 25"/>
          <p:cNvSpPr txBox="1"/>
          <p:nvPr/>
        </p:nvSpPr>
        <p:spPr>
          <a:xfrm>
            <a:off x="5216538" y="3501379"/>
            <a:ext cx="2685351" cy="507831"/>
          </a:xfrm>
          <a:prstGeom prst="rect">
            <a:avLst/>
          </a:prstGeom>
          <a:noFill/>
        </p:spPr>
        <p:txBody>
          <a:bodyPr wrap="none" rtlCol="0">
            <a:spAutoFit/>
          </a:bodyPr>
          <a:lstStyle/>
          <a:p>
            <a:r>
              <a:rPr lang="en-US" sz="2700" dirty="0"/>
              <a:t>Sea Level Rises</a:t>
            </a:r>
          </a:p>
        </p:txBody>
      </p:sp>
      <p:sp>
        <p:nvSpPr>
          <p:cNvPr id="27" name="TextBox 26"/>
          <p:cNvSpPr txBox="1"/>
          <p:nvPr/>
        </p:nvSpPr>
        <p:spPr>
          <a:xfrm>
            <a:off x="4204937" y="848224"/>
            <a:ext cx="5392468" cy="954107"/>
          </a:xfrm>
          <a:prstGeom prst="rect">
            <a:avLst/>
          </a:prstGeom>
          <a:noFill/>
        </p:spPr>
        <p:txBody>
          <a:bodyPr wrap="square" rtlCol="0">
            <a:spAutoFit/>
          </a:bodyPr>
          <a:lstStyle/>
          <a:p>
            <a:pPr algn="ctr"/>
            <a:r>
              <a:rPr lang="en-US" sz="2800" dirty="0"/>
              <a:t>Scenario 1:  Geoid Definition remains tied to GMSL</a:t>
            </a:r>
          </a:p>
        </p:txBody>
      </p:sp>
      <p:cxnSp>
        <p:nvCxnSpPr>
          <p:cNvPr id="28" name="Straight Connector 27"/>
          <p:cNvCxnSpPr/>
          <p:nvPr/>
        </p:nvCxnSpPr>
        <p:spPr>
          <a:xfrm>
            <a:off x="1672091" y="4724681"/>
            <a:ext cx="324757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27981" y="3690999"/>
            <a:ext cx="261837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866245" y="2895601"/>
            <a:ext cx="0" cy="182908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7543800" y="2895600"/>
            <a:ext cx="2223785" cy="2242116"/>
          </a:xfrm>
          <a:custGeom>
            <a:avLst/>
            <a:gdLst>
              <a:gd name="connsiteX0" fmla="*/ 0 w 10390909"/>
              <a:gd name="connsiteY0" fmla="*/ 1484 h 2204357"/>
              <a:gd name="connsiteX1" fmla="*/ 2244436 w 10390909"/>
              <a:gd name="connsiteY1" fmla="*/ 1484 h 2204357"/>
              <a:gd name="connsiteX2" fmla="*/ 3054927 w 10390909"/>
              <a:gd name="connsiteY2" fmla="*/ 43047 h 2204357"/>
              <a:gd name="connsiteX3" fmla="*/ 4281055 w 10390909"/>
              <a:gd name="connsiteY3" fmla="*/ 396338 h 2204357"/>
              <a:gd name="connsiteX4" fmla="*/ 5527964 w 10390909"/>
              <a:gd name="connsiteY4" fmla="*/ 770411 h 2204357"/>
              <a:gd name="connsiteX5" fmla="*/ 6878782 w 10390909"/>
              <a:gd name="connsiteY5" fmla="*/ 1206829 h 2204357"/>
              <a:gd name="connsiteX6" fmla="*/ 9372600 w 10390909"/>
              <a:gd name="connsiteY6" fmla="*/ 1934193 h 2204357"/>
              <a:gd name="connsiteX7" fmla="*/ 10390909 w 10390909"/>
              <a:gd name="connsiteY7" fmla="*/ 2204357 h 22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0909" h="2204357">
                <a:moveTo>
                  <a:pt x="0" y="1484"/>
                </a:moveTo>
                <a:lnTo>
                  <a:pt x="2244436" y="1484"/>
                </a:lnTo>
                <a:cubicBezTo>
                  <a:pt x="2753590" y="8411"/>
                  <a:pt x="2715491" y="-22762"/>
                  <a:pt x="3054927" y="43047"/>
                </a:cubicBezTo>
                <a:cubicBezTo>
                  <a:pt x="3394364" y="108856"/>
                  <a:pt x="4281055" y="396338"/>
                  <a:pt x="4281055" y="396338"/>
                </a:cubicBezTo>
                <a:lnTo>
                  <a:pt x="5527964" y="770411"/>
                </a:lnTo>
                <a:cubicBezTo>
                  <a:pt x="5960919" y="905493"/>
                  <a:pt x="6238009" y="1012865"/>
                  <a:pt x="6878782" y="1206829"/>
                </a:cubicBezTo>
                <a:cubicBezTo>
                  <a:pt x="7519555" y="1400793"/>
                  <a:pt x="8787246" y="1767938"/>
                  <a:pt x="9372600" y="1934193"/>
                </a:cubicBezTo>
                <a:cubicBezTo>
                  <a:pt x="9957954" y="2100448"/>
                  <a:pt x="10174431" y="2152402"/>
                  <a:pt x="10390909" y="2204357"/>
                </a:cubicBezTo>
              </a:path>
            </a:pathLst>
          </a:cu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7848807" y="2895602"/>
            <a:ext cx="0" cy="79539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871022" y="3476151"/>
            <a:ext cx="718399" cy="839951"/>
            <a:chOff x="809429" y="3747584"/>
            <a:chExt cx="957864" cy="1119935"/>
          </a:xfrm>
        </p:grpSpPr>
        <p:sp>
          <p:nvSpPr>
            <p:cNvPr id="34" name="TextBox 33"/>
            <p:cNvSpPr txBox="1"/>
            <p:nvPr/>
          </p:nvSpPr>
          <p:spPr>
            <a:xfrm>
              <a:off x="809429" y="3747584"/>
              <a:ext cx="746358" cy="954108"/>
            </a:xfrm>
            <a:prstGeom prst="rect">
              <a:avLst/>
            </a:prstGeom>
            <a:noFill/>
          </p:spPr>
          <p:txBody>
            <a:bodyPr wrap="none" rtlCol="0">
              <a:spAutoFit/>
            </a:bodyPr>
            <a:lstStyle/>
            <a:p>
              <a:r>
                <a:rPr lang="en-US" sz="4050" dirty="0"/>
                <a:t>H</a:t>
              </a:r>
            </a:p>
          </p:txBody>
        </p:sp>
        <p:sp>
          <p:nvSpPr>
            <p:cNvPr id="35" name="TextBox 34"/>
            <p:cNvSpPr txBox="1"/>
            <p:nvPr/>
          </p:nvSpPr>
          <p:spPr>
            <a:xfrm>
              <a:off x="1236805" y="4128855"/>
              <a:ext cx="530488" cy="738664"/>
            </a:xfrm>
            <a:prstGeom prst="rect">
              <a:avLst/>
            </a:prstGeom>
            <a:noFill/>
          </p:spPr>
          <p:txBody>
            <a:bodyPr wrap="none" rtlCol="0">
              <a:spAutoFit/>
            </a:bodyPr>
            <a:lstStyle/>
            <a:p>
              <a:r>
                <a:rPr lang="en-US" sz="3000" dirty="0"/>
                <a:t>1</a:t>
              </a:r>
            </a:p>
          </p:txBody>
        </p:sp>
      </p:grpSp>
      <p:grpSp>
        <p:nvGrpSpPr>
          <p:cNvPr id="36" name="Group 35"/>
          <p:cNvGrpSpPr/>
          <p:nvPr/>
        </p:nvGrpSpPr>
        <p:grpSpPr>
          <a:xfrm>
            <a:off x="7787878" y="2936230"/>
            <a:ext cx="718399" cy="839951"/>
            <a:chOff x="809429" y="3747584"/>
            <a:chExt cx="957864" cy="1119935"/>
          </a:xfrm>
        </p:grpSpPr>
        <p:sp>
          <p:nvSpPr>
            <p:cNvPr id="37" name="TextBox 36"/>
            <p:cNvSpPr txBox="1"/>
            <p:nvPr/>
          </p:nvSpPr>
          <p:spPr>
            <a:xfrm>
              <a:off x="809429" y="3747584"/>
              <a:ext cx="746358" cy="954108"/>
            </a:xfrm>
            <a:prstGeom prst="rect">
              <a:avLst/>
            </a:prstGeom>
            <a:noFill/>
          </p:spPr>
          <p:txBody>
            <a:bodyPr wrap="none" rtlCol="0">
              <a:spAutoFit/>
            </a:bodyPr>
            <a:lstStyle/>
            <a:p>
              <a:r>
                <a:rPr lang="en-US" sz="4050" dirty="0"/>
                <a:t>H</a:t>
              </a:r>
            </a:p>
          </p:txBody>
        </p:sp>
        <p:sp>
          <p:nvSpPr>
            <p:cNvPr id="38" name="TextBox 37"/>
            <p:cNvSpPr txBox="1"/>
            <p:nvPr/>
          </p:nvSpPr>
          <p:spPr>
            <a:xfrm>
              <a:off x="1236805" y="4128855"/>
              <a:ext cx="530488" cy="738664"/>
            </a:xfrm>
            <a:prstGeom prst="rect">
              <a:avLst/>
            </a:prstGeom>
            <a:noFill/>
          </p:spPr>
          <p:txBody>
            <a:bodyPr wrap="none" rtlCol="0">
              <a:spAutoFit/>
            </a:bodyPr>
            <a:lstStyle/>
            <a:p>
              <a:r>
                <a:rPr lang="en-US" sz="3000" dirty="0"/>
                <a:t>2</a:t>
              </a:r>
            </a:p>
          </p:txBody>
        </p:sp>
      </p:grpSp>
      <p:sp>
        <p:nvSpPr>
          <p:cNvPr id="39" name="TextBox 38"/>
          <p:cNvSpPr txBox="1"/>
          <p:nvPr/>
        </p:nvSpPr>
        <p:spPr>
          <a:xfrm>
            <a:off x="1617719" y="5856523"/>
            <a:ext cx="8948283" cy="461665"/>
          </a:xfrm>
          <a:prstGeom prst="rect">
            <a:avLst/>
          </a:prstGeom>
          <a:noFill/>
        </p:spPr>
        <p:txBody>
          <a:bodyPr wrap="none" rtlCol="0">
            <a:spAutoFit/>
          </a:bodyPr>
          <a:lstStyle/>
          <a:p>
            <a:r>
              <a:rPr lang="en-US" sz="2400" dirty="0"/>
              <a:t>As Global Mean Sea Level rises, orthometric height gets smaller</a:t>
            </a:r>
          </a:p>
        </p:txBody>
      </p:sp>
      <p:sp>
        <p:nvSpPr>
          <p:cNvPr id="40" name="TextBox 39"/>
          <p:cNvSpPr txBox="1"/>
          <p:nvPr/>
        </p:nvSpPr>
        <p:spPr>
          <a:xfrm>
            <a:off x="2411921" y="4675506"/>
            <a:ext cx="800219" cy="369332"/>
          </a:xfrm>
          <a:prstGeom prst="rect">
            <a:avLst/>
          </a:prstGeom>
          <a:noFill/>
        </p:spPr>
        <p:txBody>
          <a:bodyPr wrap="none" rtlCol="0">
            <a:spAutoFit/>
          </a:bodyPr>
          <a:lstStyle/>
          <a:p>
            <a:r>
              <a:rPr lang="en-US" dirty="0" smtClean="0"/>
              <a:t>Geoid</a:t>
            </a:r>
            <a:endParaRPr lang="en-US" dirty="0"/>
          </a:p>
        </p:txBody>
      </p:sp>
      <p:sp>
        <p:nvSpPr>
          <p:cNvPr id="41" name="TextBox 40"/>
          <p:cNvSpPr txBox="1"/>
          <p:nvPr/>
        </p:nvSpPr>
        <p:spPr>
          <a:xfrm>
            <a:off x="3985618" y="4720667"/>
            <a:ext cx="838691" cy="369332"/>
          </a:xfrm>
          <a:prstGeom prst="rect">
            <a:avLst/>
          </a:prstGeom>
          <a:noFill/>
        </p:spPr>
        <p:txBody>
          <a:bodyPr wrap="none" rtlCol="0">
            <a:spAutoFit/>
          </a:bodyPr>
          <a:lstStyle/>
          <a:p>
            <a:r>
              <a:rPr lang="en-US" dirty="0" smtClean="0"/>
              <a:t>GMSL</a:t>
            </a:r>
            <a:endParaRPr lang="en-US" dirty="0"/>
          </a:p>
        </p:txBody>
      </p:sp>
      <p:sp>
        <p:nvSpPr>
          <p:cNvPr id="42" name="TextBox 41"/>
          <p:cNvSpPr txBox="1"/>
          <p:nvPr/>
        </p:nvSpPr>
        <p:spPr>
          <a:xfrm>
            <a:off x="7937687" y="3669882"/>
            <a:ext cx="800219" cy="369332"/>
          </a:xfrm>
          <a:prstGeom prst="rect">
            <a:avLst/>
          </a:prstGeom>
          <a:noFill/>
        </p:spPr>
        <p:txBody>
          <a:bodyPr wrap="none" rtlCol="0">
            <a:spAutoFit/>
          </a:bodyPr>
          <a:lstStyle/>
          <a:p>
            <a:r>
              <a:rPr lang="en-US" dirty="0" smtClean="0"/>
              <a:t>Geoid</a:t>
            </a:r>
            <a:endParaRPr lang="en-US" dirty="0"/>
          </a:p>
        </p:txBody>
      </p:sp>
      <p:sp>
        <p:nvSpPr>
          <p:cNvPr id="43" name="TextBox 42"/>
          <p:cNvSpPr txBox="1"/>
          <p:nvPr/>
        </p:nvSpPr>
        <p:spPr>
          <a:xfrm>
            <a:off x="9511383" y="3715044"/>
            <a:ext cx="838691" cy="369332"/>
          </a:xfrm>
          <a:prstGeom prst="rect">
            <a:avLst/>
          </a:prstGeom>
          <a:noFill/>
        </p:spPr>
        <p:txBody>
          <a:bodyPr wrap="none" rtlCol="0">
            <a:spAutoFit/>
          </a:bodyPr>
          <a:lstStyle/>
          <a:p>
            <a:r>
              <a:rPr lang="en-US" dirty="0" smtClean="0"/>
              <a:t>GMSL</a:t>
            </a:r>
            <a:endParaRPr lang="en-US" dirty="0"/>
          </a:p>
        </p:txBody>
      </p:sp>
    </p:spTree>
    <p:extLst>
      <p:ext uri="{BB962C8B-B14F-4D97-AF65-F5344CB8AC3E}">
        <p14:creationId xmlns:p14="http://schemas.microsoft.com/office/powerpoint/2010/main" val="1381249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cxnSp>
        <p:nvCxnSpPr>
          <p:cNvPr id="44" name="Straight Connector 43"/>
          <p:cNvCxnSpPr/>
          <p:nvPr/>
        </p:nvCxnSpPr>
        <p:spPr>
          <a:xfrm>
            <a:off x="5904523" y="1780942"/>
            <a:ext cx="1" cy="3345239"/>
          </a:xfrm>
          <a:prstGeom prst="line">
            <a:avLst/>
          </a:prstGeom>
          <a:ln w="50800">
            <a:prstDash val="sysDot"/>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1349196" y="2884065"/>
            <a:ext cx="2223785" cy="2242116"/>
          </a:xfrm>
          <a:custGeom>
            <a:avLst/>
            <a:gdLst>
              <a:gd name="connsiteX0" fmla="*/ 0 w 10390909"/>
              <a:gd name="connsiteY0" fmla="*/ 1484 h 2204357"/>
              <a:gd name="connsiteX1" fmla="*/ 2244436 w 10390909"/>
              <a:gd name="connsiteY1" fmla="*/ 1484 h 2204357"/>
              <a:gd name="connsiteX2" fmla="*/ 3054927 w 10390909"/>
              <a:gd name="connsiteY2" fmla="*/ 43047 h 2204357"/>
              <a:gd name="connsiteX3" fmla="*/ 4281055 w 10390909"/>
              <a:gd name="connsiteY3" fmla="*/ 396338 h 2204357"/>
              <a:gd name="connsiteX4" fmla="*/ 5527964 w 10390909"/>
              <a:gd name="connsiteY4" fmla="*/ 770411 h 2204357"/>
              <a:gd name="connsiteX5" fmla="*/ 6878782 w 10390909"/>
              <a:gd name="connsiteY5" fmla="*/ 1206829 h 2204357"/>
              <a:gd name="connsiteX6" fmla="*/ 9372600 w 10390909"/>
              <a:gd name="connsiteY6" fmla="*/ 1934193 h 2204357"/>
              <a:gd name="connsiteX7" fmla="*/ 10390909 w 10390909"/>
              <a:gd name="connsiteY7" fmla="*/ 2204357 h 22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0909" h="2204357">
                <a:moveTo>
                  <a:pt x="0" y="1484"/>
                </a:moveTo>
                <a:lnTo>
                  <a:pt x="2244436" y="1484"/>
                </a:lnTo>
                <a:cubicBezTo>
                  <a:pt x="2753590" y="8411"/>
                  <a:pt x="2715491" y="-22762"/>
                  <a:pt x="3054927" y="43047"/>
                </a:cubicBezTo>
                <a:cubicBezTo>
                  <a:pt x="3394364" y="108856"/>
                  <a:pt x="4281055" y="396338"/>
                  <a:pt x="4281055" y="396338"/>
                </a:cubicBezTo>
                <a:lnTo>
                  <a:pt x="5527964" y="770411"/>
                </a:lnTo>
                <a:cubicBezTo>
                  <a:pt x="5960919" y="905493"/>
                  <a:pt x="6238009" y="1012865"/>
                  <a:pt x="6878782" y="1206829"/>
                </a:cubicBezTo>
                <a:cubicBezTo>
                  <a:pt x="7519555" y="1400793"/>
                  <a:pt x="8787246" y="1767938"/>
                  <a:pt x="9372600" y="1934193"/>
                </a:cubicBezTo>
                <a:cubicBezTo>
                  <a:pt x="9957954" y="2100448"/>
                  <a:pt x="10174431" y="2152402"/>
                  <a:pt x="10390909" y="2204357"/>
                </a:cubicBezTo>
              </a:path>
            </a:pathLst>
          </a:cu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1522224" y="2365392"/>
            <a:ext cx="336147" cy="518673"/>
            <a:chOff x="1719002" y="77363"/>
            <a:chExt cx="448196" cy="691564"/>
          </a:xfrm>
        </p:grpSpPr>
        <p:sp>
          <p:nvSpPr>
            <p:cNvPr id="47" name="Rectangle 46"/>
            <p:cNvSpPr/>
            <p:nvPr/>
          </p:nvSpPr>
          <p:spPr>
            <a:xfrm>
              <a:off x="1787236" y="457200"/>
              <a:ext cx="311728" cy="311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a:off x="1719002" y="77363"/>
              <a:ext cx="448196" cy="3863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2849096" y="4103971"/>
            <a:ext cx="2139728" cy="686487"/>
            <a:chOff x="1949857" y="3128117"/>
            <a:chExt cx="2852970" cy="915316"/>
          </a:xfrm>
        </p:grpSpPr>
        <p:grpSp>
          <p:nvGrpSpPr>
            <p:cNvPr id="50" name="Group 49"/>
            <p:cNvGrpSpPr/>
            <p:nvPr/>
          </p:nvGrpSpPr>
          <p:grpSpPr>
            <a:xfrm>
              <a:off x="1949857" y="3128117"/>
              <a:ext cx="2217853" cy="915316"/>
              <a:chOff x="1949857" y="3128117"/>
              <a:chExt cx="2217853" cy="915316"/>
            </a:xfrm>
          </p:grpSpPr>
          <p:sp>
            <p:nvSpPr>
              <p:cNvPr id="52" name="Arc 51"/>
              <p:cNvSpPr/>
              <p:nvPr/>
            </p:nvSpPr>
            <p:spPr>
              <a:xfrm rot="8258195">
                <a:off x="1949857" y="3128117"/>
                <a:ext cx="914400" cy="914400"/>
              </a:xfrm>
              <a:prstGeom prst="arc">
                <a:avLst>
                  <a:gd name="adj1" fmla="val 16200000"/>
                  <a:gd name="adj2" fmla="val 1748402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Arc 52"/>
              <p:cNvSpPr/>
              <p:nvPr/>
            </p:nvSpPr>
            <p:spPr>
              <a:xfrm rot="8258195">
                <a:off x="2607416" y="3129033"/>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p:cNvSpPr/>
              <p:nvPr/>
            </p:nvSpPr>
            <p:spPr>
              <a:xfrm rot="8258195">
                <a:off x="3253310" y="3128118"/>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1" name="Arc 50"/>
            <p:cNvSpPr/>
            <p:nvPr/>
          </p:nvSpPr>
          <p:spPr>
            <a:xfrm rot="8258195">
              <a:off x="3888427" y="3129030"/>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Group 54"/>
          <p:cNvGrpSpPr/>
          <p:nvPr/>
        </p:nvGrpSpPr>
        <p:grpSpPr>
          <a:xfrm>
            <a:off x="7493396" y="2365392"/>
            <a:ext cx="336147" cy="518673"/>
            <a:chOff x="1719002" y="77363"/>
            <a:chExt cx="448196" cy="691564"/>
          </a:xfrm>
        </p:grpSpPr>
        <p:sp>
          <p:nvSpPr>
            <p:cNvPr id="56" name="Rectangle 55"/>
            <p:cNvSpPr/>
            <p:nvPr/>
          </p:nvSpPr>
          <p:spPr>
            <a:xfrm>
              <a:off x="1787236" y="457200"/>
              <a:ext cx="311728" cy="311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1719002" y="77363"/>
              <a:ext cx="448196" cy="3863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8089577" y="3061086"/>
            <a:ext cx="2139728" cy="686487"/>
            <a:chOff x="8903083" y="2424919"/>
            <a:chExt cx="2852970" cy="915316"/>
          </a:xfrm>
        </p:grpSpPr>
        <p:sp>
          <p:nvSpPr>
            <p:cNvPr id="59" name="Arc 58"/>
            <p:cNvSpPr/>
            <p:nvPr/>
          </p:nvSpPr>
          <p:spPr>
            <a:xfrm rot="8258195">
              <a:off x="8903083" y="2424919"/>
              <a:ext cx="914400" cy="914400"/>
            </a:xfrm>
            <a:prstGeom prst="arc">
              <a:avLst>
                <a:gd name="adj1" fmla="val 16200000"/>
                <a:gd name="adj2" fmla="val 1748402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p:cNvSpPr/>
            <p:nvPr/>
          </p:nvSpPr>
          <p:spPr>
            <a:xfrm rot="8258195">
              <a:off x="9560642" y="2425835"/>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p:cNvSpPr/>
            <p:nvPr/>
          </p:nvSpPr>
          <p:spPr>
            <a:xfrm rot="8258195">
              <a:off x="10206536" y="2424920"/>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p:cNvSpPr/>
            <p:nvPr/>
          </p:nvSpPr>
          <p:spPr>
            <a:xfrm rot="8258195">
              <a:off x="10841653" y="2425832"/>
              <a:ext cx="914400" cy="9144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Right Arrow 62"/>
          <p:cNvSpPr/>
          <p:nvPr/>
        </p:nvSpPr>
        <p:spPr>
          <a:xfrm>
            <a:off x="5129159" y="3336712"/>
            <a:ext cx="1719860" cy="220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5074175" y="2899422"/>
            <a:ext cx="2172390" cy="507831"/>
          </a:xfrm>
          <a:prstGeom prst="rect">
            <a:avLst/>
          </a:prstGeom>
          <a:noFill/>
        </p:spPr>
        <p:txBody>
          <a:bodyPr wrap="none" rtlCol="0">
            <a:spAutoFit/>
          </a:bodyPr>
          <a:lstStyle/>
          <a:p>
            <a:r>
              <a:rPr lang="en-US" sz="2700" dirty="0"/>
              <a:t>Time Passes</a:t>
            </a:r>
          </a:p>
        </p:txBody>
      </p:sp>
      <p:sp>
        <p:nvSpPr>
          <p:cNvPr id="65" name="TextBox 64"/>
          <p:cNvSpPr txBox="1"/>
          <p:nvPr/>
        </p:nvSpPr>
        <p:spPr>
          <a:xfrm>
            <a:off x="5029200" y="3505200"/>
            <a:ext cx="2685351" cy="507831"/>
          </a:xfrm>
          <a:prstGeom prst="rect">
            <a:avLst/>
          </a:prstGeom>
          <a:noFill/>
        </p:spPr>
        <p:txBody>
          <a:bodyPr wrap="none" rtlCol="0">
            <a:spAutoFit/>
          </a:bodyPr>
          <a:lstStyle/>
          <a:p>
            <a:r>
              <a:rPr lang="en-US" sz="2700" dirty="0"/>
              <a:t>Sea Level Rises</a:t>
            </a:r>
          </a:p>
        </p:txBody>
      </p:sp>
      <p:sp>
        <p:nvSpPr>
          <p:cNvPr id="66" name="TextBox 65"/>
          <p:cNvSpPr txBox="1"/>
          <p:nvPr/>
        </p:nvSpPr>
        <p:spPr>
          <a:xfrm>
            <a:off x="4981860" y="889159"/>
            <a:ext cx="5593016" cy="954107"/>
          </a:xfrm>
          <a:prstGeom prst="rect">
            <a:avLst/>
          </a:prstGeom>
          <a:noFill/>
        </p:spPr>
        <p:txBody>
          <a:bodyPr wrap="square" rtlCol="0">
            <a:spAutoFit/>
          </a:bodyPr>
          <a:lstStyle/>
          <a:p>
            <a:pPr algn="ctr"/>
            <a:r>
              <a:rPr lang="en-US" sz="2800" dirty="0"/>
              <a:t>Scenario 2:  Geoid Definition decoupled from GMSL</a:t>
            </a:r>
          </a:p>
        </p:txBody>
      </p:sp>
      <p:cxnSp>
        <p:nvCxnSpPr>
          <p:cNvPr id="67" name="Straight Connector 66"/>
          <p:cNvCxnSpPr/>
          <p:nvPr/>
        </p:nvCxnSpPr>
        <p:spPr>
          <a:xfrm>
            <a:off x="1484753" y="4728502"/>
            <a:ext cx="324757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356462" y="4725649"/>
            <a:ext cx="261837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1678907" y="2899422"/>
            <a:ext cx="0" cy="182908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0" name="Freeform 69"/>
          <p:cNvSpPr/>
          <p:nvPr/>
        </p:nvSpPr>
        <p:spPr>
          <a:xfrm>
            <a:off x="7356462" y="2899421"/>
            <a:ext cx="2223785" cy="2242116"/>
          </a:xfrm>
          <a:custGeom>
            <a:avLst/>
            <a:gdLst>
              <a:gd name="connsiteX0" fmla="*/ 0 w 10390909"/>
              <a:gd name="connsiteY0" fmla="*/ 1484 h 2204357"/>
              <a:gd name="connsiteX1" fmla="*/ 2244436 w 10390909"/>
              <a:gd name="connsiteY1" fmla="*/ 1484 h 2204357"/>
              <a:gd name="connsiteX2" fmla="*/ 3054927 w 10390909"/>
              <a:gd name="connsiteY2" fmla="*/ 43047 h 2204357"/>
              <a:gd name="connsiteX3" fmla="*/ 4281055 w 10390909"/>
              <a:gd name="connsiteY3" fmla="*/ 396338 h 2204357"/>
              <a:gd name="connsiteX4" fmla="*/ 5527964 w 10390909"/>
              <a:gd name="connsiteY4" fmla="*/ 770411 h 2204357"/>
              <a:gd name="connsiteX5" fmla="*/ 6878782 w 10390909"/>
              <a:gd name="connsiteY5" fmla="*/ 1206829 h 2204357"/>
              <a:gd name="connsiteX6" fmla="*/ 9372600 w 10390909"/>
              <a:gd name="connsiteY6" fmla="*/ 1934193 h 2204357"/>
              <a:gd name="connsiteX7" fmla="*/ 10390909 w 10390909"/>
              <a:gd name="connsiteY7" fmla="*/ 2204357 h 22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0909" h="2204357">
                <a:moveTo>
                  <a:pt x="0" y="1484"/>
                </a:moveTo>
                <a:lnTo>
                  <a:pt x="2244436" y="1484"/>
                </a:lnTo>
                <a:cubicBezTo>
                  <a:pt x="2753590" y="8411"/>
                  <a:pt x="2715491" y="-22762"/>
                  <a:pt x="3054927" y="43047"/>
                </a:cubicBezTo>
                <a:cubicBezTo>
                  <a:pt x="3394364" y="108856"/>
                  <a:pt x="4281055" y="396338"/>
                  <a:pt x="4281055" y="396338"/>
                </a:cubicBezTo>
                <a:lnTo>
                  <a:pt x="5527964" y="770411"/>
                </a:lnTo>
                <a:cubicBezTo>
                  <a:pt x="5960919" y="905493"/>
                  <a:pt x="6238009" y="1012865"/>
                  <a:pt x="6878782" y="1206829"/>
                </a:cubicBezTo>
                <a:cubicBezTo>
                  <a:pt x="7519555" y="1400793"/>
                  <a:pt x="8787246" y="1767938"/>
                  <a:pt x="9372600" y="1934193"/>
                </a:cubicBezTo>
                <a:cubicBezTo>
                  <a:pt x="9957954" y="2100448"/>
                  <a:pt x="10174431" y="2152402"/>
                  <a:pt x="10390909" y="2204357"/>
                </a:cubicBezTo>
              </a:path>
            </a:pathLst>
          </a:cu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flipV="1">
            <a:off x="7661469" y="2899424"/>
            <a:ext cx="0" cy="182622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1683684" y="3479972"/>
            <a:ext cx="718399" cy="839951"/>
            <a:chOff x="809429" y="3747584"/>
            <a:chExt cx="957864" cy="1119935"/>
          </a:xfrm>
        </p:grpSpPr>
        <p:sp>
          <p:nvSpPr>
            <p:cNvPr id="73" name="TextBox 72"/>
            <p:cNvSpPr txBox="1"/>
            <p:nvPr/>
          </p:nvSpPr>
          <p:spPr>
            <a:xfrm>
              <a:off x="809429" y="3747584"/>
              <a:ext cx="746358" cy="954108"/>
            </a:xfrm>
            <a:prstGeom prst="rect">
              <a:avLst/>
            </a:prstGeom>
            <a:noFill/>
          </p:spPr>
          <p:txBody>
            <a:bodyPr wrap="none" rtlCol="0">
              <a:spAutoFit/>
            </a:bodyPr>
            <a:lstStyle/>
            <a:p>
              <a:r>
                <a:rPr lang="en-US" sz="4050" dirty="0"/>
                <a:t>H</a:t>
              </a:r>
            </a:p>
          </p:txBody>
        </p:sp>
        <p:sp>
          <p:nvSpPr>
            <p:cNvPr id="74" name="TextBox 73"/>
            <p:cNvSpPr txBox="1"/>
            <p:nvPr/>
          </p:nvSpPr>
          <p:spPr>
            <a:xfrm>
              <a:off x="1236805" y="4128855"/>
              <a:ext cx="530488" cy="738664"/>
            </a:xfrm>
            <a:prstGeom prst="rect">
              <a:avLst/>
            </a:prstGeom>
            <a:noFill/>
          </p:spPr>
          <p:txBody>
            <a:bodyPr wrap="none" rtlCol="0">
              <a:spAutoFit/>
            </a:bodyPr>
            <a:lstStyle/>
            <a:p>
              <a:r>
                <a:rPr lang="en-US" sz="3000" dirty="0"/>
                <a:t>1</a:t>
              </a:r>
            </a:p>
          </p:txBody>
        </p:sp>
      </p:grpSp>
      <p:grpSp>
        <p:nvGrpSpPr>
          <p:cNvPr id="75" name="Group 74"/>
          <p:cNvGrpSpPr/>
          <p:nvPr/>
        </p:nvGrpSpPr>
        <p:grpSpPr>
          <a:xfrm>
            <a:off x="7651780" y="3453561"/>
            <a:ext cx="718399" cy="839951"/>
            <a:chOff x="809429" y="3747584"/>
            <a:chExt cx="957864" cy="1119935"/>
          </a:xfrm>
        </p:grpSpPr>
        <p:sp>
          <p:nvSpPr>
            <p:cNvPr id="76" name="TextBox 75"/>
            <p:cNvSpPr txBox="1"/>
            <p:nvPr/>
          </p:nvSpPr>
          <p:spPr>
            <a:xfrm>
              <a:off x="809429" y="3747584"/>
              <a:ext cx="746358" cy="954108"/>
            </a:xfrm>
            <a:prstGeom prst="rect">
              <a:avLst/>
            </a:prstGeom>
            <a:noFill/>
          </p:spPr>
          <p:txBody>
            <a:bodyPr wrap="none" rtlCol="0">
              <a:spAutoFit/>
            </a:bodyPr>
            <a:lstStyle/>
            <a:p>
              <a:r>
                <a:rPr lang="en-US" sz="4050" dirty="0"/>
                <a:t>H</a:t>
              </a:r>
            </a:p>
          </p:txBody>
        </p:sp>
        <p:sp>
          <p:nvSpPr>
            <p:cNvPr id="77" name="TextBox 76"/>
            <p:cNvSpPr txBox="1"/>
            <p:nvPr/>
          </p:nvSpPr>
          <p:spPr>
            <a:xfrm>
              <a:off x="1236805" y="4128855"/>
              <a:ext cx="530488" cy="738664"/>
            </a:xfrm>
            <a:prstGeom prst="rect">
              <a:avLst/>
            </a:prstGeom>
            <a:noFill/>
          </p:spPr>
          <p:txBody>
            <a:bodyPr wrap="none" rtlCol="0">
              <a:spAutoFit/>
            </a:bodyPr>
            <a:lstStyle/>
            <a:p>
              <a:r>
                <a:rPr lang="en-US" sz="3000" dirty="0"/>
                <a:t>2</a:t>
              </a:r>
            </a:p>
          </p:txBody>
        </p:sp>
      </p:grpSp>
      <p:sp>
        <p:nvSpPr>
          <p:cNvPr id="78" name="TextBox 77"/>
          <p:cNvSpPr txBox="1"/>
          <p:nvPr/>
        </p:nvSpPr>
        <p:spPr>
          <a:xfrm>
            <a:off x="1656400" y="5873276"/>
            <a:ext cx="8045792" cy="400110"/>
          </a:xfrm>
          <a:prstGeom prst="rect">
            <a:avLst/>
          </a:prstGeom>
          <a:noFill/>
        </p:spPr>
        <p:txBody>
          <a:bodyPr wrap="none" rtlCol="0">
            <a:spAutoFit/>
          </a:bodyPr>
          <a:lstStyle/>
          <a:p>
            <a:r>
              <a:rPr lang="en-US" sz="2000" dirty="0"/>
              <a:t>As Global Mean Sea Level rises, orthometric height remains constant</a:t>
            </a:r>
          </a:p>
        </p:txBody>
      </p:sp>
      <p:sp>
        <p:nvSpPr>
          <p:cNvPr id="79" name="TextBox 78"/>
          <p:cNvSpPr txBox="1"/>
          <p:nvPr/>
        </p:nvSpPr>
        <p:spPr>
          <a:xfrm>
            <a:off x="2224583" y="4679327"/>
            <a:ext cx="800219" cy="369332"/>
          </a:xfrm>
          <a:prstGeom prst="rect">
            <a:avLst/>
          </a:prstGeom>
          <a:noFill/>
        </p:spPr>
        <p:txBody>
          <a:bodyPr wrap="none" rtlCol="0">
            <a:spAutoFit/>
          </a:bodyPr>
          <a:lstStyle/>
          <a:p>
            <a:r>
              <a:rPr lang="en-US" dirty="0" smtClean="0"/>
              <a:t>Geoid</a:t>
            </a:r>
            <a:endParaRPr lang="en-US" dirty="0"/>
          </a:p>
        </p:txBody>
      </p:sp>
      <p:sp>
        <p:nvSpPr>
          <p:cNvPr id="80" name="TextBox 79"/>
          <p:cNvSpPr txBox="1"/>
          <p:nvPr/>
        </p:nvSpPr>
        <p:spPr>
          <a:xfrm>
            <a:off x="3798280" y="4724488"/>
            <a:ext cx="838691" cy="369332"/>
          </a:xfrm>
          <a:prstGeom prst="rect">
            <a:avLst/>
          </a:prstGeom>
          <a:noFill/>
        </p:spPr>
        <p:txBody>
          <a:bodyPr wrap="none" rtlCol="0">
            <a:spAutoFit/>
          </a:bodyPr>
          <a:lstStyle/>
          <a:p>
            <a:r>
              <a:rPr lang="en-US" dirty="0" smtClean="0"/>
              <a:t>GMSL</a:t>
            </a:r>
            <a:endParaRPr lang="en-US" dirty="0"/>
          </a:p>
        </p:txBody>
      </p:sp>
      <p:sp>
        <p:nvSpPr>
          <p:cNvPr id="81" name="TextBox 80"/>
          <p:cNvSpPr txBox="1"/>
          <p:nvPr/>
        </p:nvSpPr>
        <p:spPr>
          <a:xfrm>
            <a:off x="7835244" y="4708355"/>
            <a:ext cx="800219" cy="369332"/>
          </a:xfrm>
          <a:prstGeom prst="rect">
            <a:avLst/>
          </a:prstGeom>
          <a:noFill/>
        </p:spPr>
        <p:txBody>
          <a:bodyPr wrap="none" rtlCol="0">
            <a:spAutoFit/>
          </a:bodyPr>
          <a:lstStyle/>
          <a:p>
            <a:r>
              <a:rPr lang="en-US" dirty="0" smtClean="0"/>
              <a:t>Geoid</a:t>
            </a:r>
            <a:endParaRPr lang="en-US" dirty="0"/>
          </a:p>
        </p:txBody>
      </p:sp>
      <p:sp>
        <p:nvSpPr>
          <p:cNvPr id="82" name="TextBox 81"/>
          <p:cNvSpPr txBox="1"/>
          <p:nvPr/>
        </p:nvSpPr>
        <p:spPr>
          <a:xfrm>
            <a:off x="9350139" y="3743480"/>
            <a:ext cx="838691" cy="369332"/>
          </a:xfrm>
          <a:prstGeom prst="rect">
            <a:avLst/>
          </a:prstGeom>
          <a:noFill/>
        </p:spPr>
        <p:txBody>
          <a:bodyPr wrap="none" rtlCol="0">
            <a:spAutoFit/>
          </a:bodyPr>
          <a:lstStyle/>
          <a:p>
            <a:r>
              <a:rPr lang="en-US" dirty="0" smtClean="0"/>
              <a:t>GMSL</a:t>
            </a:r>
            <a:endParaRPr lang="en-US" dirty="0"/>
          </a:p>
        </p:txBody>
      </p:sp>
    </p:spTree>
    <p:extLst>
      <p:ext uri="{BB962C8B-B14F-4D97-AF65-F5344CB8AC3E}">
        <p14:creationId xmlns:p14="http://schemas.microsoft.com/office/powerpoint/2010/main" val="3451877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4" name="Title 1"/>
          <p:cNvSpPr txBox="1">
            <a:spLocks/>
          </p:cNvSpPr>
          <p:nvPr/>
        </p:nvSpPr>
        <p:spPr>
          <a:xfrm>
            <a:off x="418222" y="228600"/>
            <a:ext cx="10439400" cy="1143000"/>
          </a:xfrm>
          <a:prstGeom prst="rect">
            <a:avLst/>
          </a:prstGeom>
        </p:spPr>
        <p:txBody>
          <a:bodyPr/>
          <a:lstStyle>
            <a:lvl1pPr>
              <a:defRPr>
                <a:latin typeface="+mj-lt"/>
                <a:ea typeface="+mj-ea"/>
                <a:cs typeface="+mj-cs"/>
              </a:defRPr>
            </a:lvl1pPr>
          </a:lstStyle>
          <a:p>
            <a:pPr algn="ctr"/>
            <a:r>
              <a:rPr lang="en-US" sz="4000" b="1" kern="0" dirty="0" smtClean="0">
                <a:solidFill>
                  <a:sysClr val="windowText" lastClr="000000"/>
                </a:solidFill>
                <a:latin typeface="+mn-lt"/>
              </a:rPr>
              <a:t>The Threshold Compromise:</a:t>
            </a:r>
            <a:br>
              <a:rPr lang="en-US" sz="4000" b="1" kern="0" dirty="0" smtClean="0">
                <a:solidFill>
                  <a:sysClr val="windowText" lastClr="000000"/>
                </a:solidFill>
                <a:latin typeface="+mn-lt"/>
              </a:rPr>
            </a:br>
            <a:r>
              <a:rPr lang="en-US" sz="4000" b="1" kern="0" dirty="0" smtClean="0">
                <a:solidFill>
                  <a:sysClr val="windowText" lastClr="000000"/>
                </a:solidFill>
                <a:latin typeface="+mn-lt"/>
              </a:rPr>
              <a:t>Choosing a new geoid as GMSL changes</a:t>
            </a:r>
            <a:endParaRPr lang="en-US" sz="4000" b="1" kern="0" dirty="0">
              <a:solidFill>
                <a:sysClr val="windowText" lastClr="000000"/>
              </a:solidFill>
              <a:latin typeface="+mn-lt"/>
            </a:endParaRPr>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1221486" y="1524000"/>
            <a:ext cx="9144000" cy="5163450"/>
          </a:xfrm>
          <a:prstGeom prst="rect">
            <a:avLst/>
          </a:prstGeom>
        </p:spPr>
      </p:pic>
      <p:sp>
        <p:nvSpPr>
          <p:cNvPr id="7" name="TextBox 6"/>
          <p:cNvSpPr txBox="1"/>
          <p:nvPr/>
        </p:nvSpPr>
        <p:spPr>
          <a:xfrm>
            <a:off x="6019800" y="6379673"/>
            <a:ext cx="2445734" cy="307777"/>
          </a:xfrm>
          <a:prstGeom prst="rect">
            <a:avLst/>
          </a:prstGeom>
          <a:noFill/>
        </p:spPr>
        <p:txBody>
          <a:bodyPr wrap="none" rtlCol="0">
            <a:spAutoFit/>
          </a:bodyPr>
          <a:lstStyle/>
          <a:p>
            <a:r>
              <a:rPr lang="en-US" sz="1400" i="1" dirty="0" smtClean="0"/>
              <a:t>(Approximately 20cm of </a:t>
            </a:r>
            <a:r>
              <a:rPr lang="en-US" sz="1400" i="1" dirty="0" smtClean="0"/>
              <a:t>GMSL)</a:t>
            </a:r>
            <a:endParaRPr lang="en-US" sz="1400" i="1" dirty="0"/>
          </a:p>
        </p:txBody>
      </p:sp>
    </p:spTree>
    <p:extLst>
      <p:ext uri="{BB962C8B-B14F-4D97-AF65-F5344CB8AC3E}">
        <p14:creationId xmlns:p14="http://schemas.microsoft.com/office/powerpoint/2010/main" val="3417041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4" name="Title 3"/>
          <p:cNvSpPr txBox="1">
            <a:spLocks/>
          </p:cNvSpPr>
          <p:nvPr/>
        </p:nvSpPr>
        <p:spPr>
          <a:xfrm>
            <a:off x="0" y="636031"/>
            <a:ext cx="11243541" cy="1143000"/>
          </a:xfrm>
          <a:prstGeom prst="rect">
            <a:avLst/>
          </a:prstGeom>
        </p:spPr>
        <p:txBody>
          <a:bodyPr/>
          <a:lstStyle>
            <a:lvl1pPr>
              <a:defRPr>
                <a:latin typeface="+mj-lt"/>
                <a:ea typeface="+mj-ea"/>
                <a:cs typeface="+mj-cs"/>
              </a:defRPr>
            </a:lvl1pPr>
          </a:lstStyle>
          <a:p>
            <a:pPr algn="ctr"/>
            <a:r>
              <a:rPr lang="en-US" sz="3600" kern="0" dirty="0" smtClean="0">
                <a:solidFill>
                  <a:schemeClr val="tx1"/>
                </a:solidFill>
                <a:latin typeface="Arial Black" panose="020B0A04020102020204" pitchFamily="34" charset="0"/>
              </a:rPr>
              <a:t>What can you do?</a:t>
            </a:r>
            <a:endParaRPr lang="en-US" sz="3600" kern="0" dirty="0">
              <a:solidFill>
                <a:schemeClr val="tx1"/>
              </a:solidFill>
              <a:latin typeface="Arial Black" panose="020B0A04020102020204" pitchFamily="34" charset="0"/>
            </a:endParaRPr>
          </a:p>
        </p:txBody>
      </p:sp>
      <p:sp>
        <p:nvSpPr>
          <p:cNvPr id="5" name="Content Placeholder 4"/>
          <p:cNvSpPr txBox="1">
            <a:spLocks/>
          </p:cNvSpPr>
          <p:nvPr/>
        </p:nvSpPr>
        <p:spPr>
          <a:xfrm>
            <a:off x="304800" y="1371600"/>
            <a:ext cx="5185954" cy="42973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1200"/>
              </a:spcBef>
            </a:pPr>
            <a:r>
              <a:rPr lang="en-US" sz="2400" kern="0" dirty="0" smtClean="0">
                <a:solidFill>
                  <a:sysClr val="windowText" lastClr="000000"/>
                </a:solidFill>
                <a:latin typeface="Arial Black" panose="020B0A04020102020204" pitchFamily="34" charset="0"/>
                <a:cs typeface="Arial" panose="020B0604020202020204" pitchFamily="34" charset="0"/>
              </a:rPr>
              <a:t>Coordinate</a:t>
            </a:r>
          </a:p>
          <a:p>
            <a:pPr>
              <a:spcBef>
                <a:spcPts val="1200"/>
              </a:spcBef>
            </a:pPr>
            <a:r>
              <a:rPr lang="en-US" sz="2400" i="1" kern="0" dirty="0" smtClean="0">
                <a:solidFill>
                  <a:sysClr val="windowText" lastClr="000000"/>
                </a:solidFill>
                <a:latin typeface="Arial" panose="020B0604020202020204" pitchFamily="34" charset="0"/>
                <a:cs typeface="Arial" panose="020B0604020202020204" pitchFamily="34" charset="0"/>
              </a:rPr>
              <a:t>Spread the word and tell others about NSRS Modernization</a:t>
            </a:r>
          </a:p>
          <a:p>
            <a:pPr>
              <a:spcBef>
                <a:spcPts val="1200"/>
              </a:spcBef>
            </a:pPr>
            <a:endParaRPr lang="en-US" sz="2400" i="1" kern="0" dirty="0" smtClean="0">
              <a:solidFill>
                <a:sysClr val="windowText" lastClr="000000"/>
              </a:solidFill>
              <a:latin typeface="Arial" panose="020B0604020202020204" pitchFamily="34" charset="0"/>
              <a:cs typeface="Arial" panose="020B0604020202020204" pitchFamily="34" charset="0"/>
            </a:endParaRPr>
          </a:p>
          <a:p>
            <a:pPr>
              <a:spcBef>
                <a:spcPts val="1200"/>
              </a:spcBef>
            </a:pPr>
            <a:r>
              <a:rPr lang="en-US" sz="2400" kern="0" dirty="0" smtClean="0">
                <a:solidFill>
                  <a:sysClr val="windowText" lastClr="000000"/>
                </a:solidFill>
                <a:latin typeface="Arial Black" panose="020B0A04020102020204" pitchFamily="34" charset="0"/>
                <a:cs typeface="Arial" panose="020B0604020202020204" pitchFamily="34" charset="0"/>
              </a:rPr>
              <a:t>Educate</a:t>
            </a:r>
          </a:p>
          <a:p>
            <a:pPr>
              <a:spcBef>
                <a:spcPts val="1200"/>
              </a:spcBef>
            </a:pPr>
            <a:r>
              <a:rPr lang="en-US" sz="2400" i="1" kern="0" dirty="0" smtClean="0">
                <a:solidFill>
                  <a:sysClr val="windowText" lastClr="000000"/>
                </a:solidFill>
                <a:latin typeface="Arial" panose="020B0604020202020204" pitchFamily="34" charset="0"/>
                <a:cs typeface="Arial" panose="020B0604020202020204" pitchFamily="34" charset="0"/>
              </a:rPr>
              <a:t>Review materials and ask for support from NGS</a:t>
            </a:r>
          </a:p>
          <a:p>
            <a:pPr>
              <a:spcBef>
                <a:spcPts val="1200"/>
              </a:spcBef>
            </a:pPr>
            <a:endParaRPr lang="en-US" sz="2400" kern="0" dirty="0" smtClean="0">
              <a:solidFill>
                <a:sysClr val="windowText" lastClr="000000"/>
              </a:solidFill>
              <a:latin typeface="Arial Black" panose="020B0A04020102020204" pitchFamily="34" charset="0"/>
              <a:cs typeface="Arial" panose="020B0604020202020204" pitchFamily="34" charset="0"/>
            </a:endParaRPr>
          </a:p>
          <a:p>
            <a:pPr>
              <a:spcBef>
                <a:spcPts val="1200"/>
              </a:spcBef>
            </a:pPr>
            <a:r>
              <a:rPr lang="en-US" sz="2400" kern="0" dirty="0" smtClean="0">
                <a:solidFill>
                  <a:sysClr val="windowText" lastClr="000000"/>
                </a:solidFill>
                <a:latin typeface="Arial Black" panose="020B0A04020102020204" pitchFamily="34" charset="0"/>
                <a:cs typeface="Arial" panose="020B0604020202020204" pitchFamily="34" charset="0"/>
              </a:rPr>
              <a:t>Prepare</a:t>
            </a:r>
          </a:p>
          <a:p>
            <a:pPr>
              <a:spcBef>
                <a:spcPts val="1200"/>
              </a:spcBef>
            </a:pPr>
            <a:r>
              <a:rPr lang="en-US" sz="2400" i="1" kern="0" dirty="0" smtClean="0">
                <a:solidFill>
                  <a:sysClr val="windowText" lastClr="000000"/>
                </a:solidFill>
                <a:latin typeface="Arial" panose="020B0604020202020204" pitchFamily="34" charset="0"/>
                <a:cs typeface="Arial" panose="020B0604020202020204" pitchFamily="34" charset="0"/>
              </a:rPr>
              <a:t>Lead by example and use best metadata practices</a:t>
            </a:r>
            <a:endParaRPr lang="en-US" sz="2400" i="1" kern="0" dirty="0">
              <a:solidFill>
                <a:sysClr val="windowText" lastClr="0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1966100"/>
            <a:ext cx="5693901" cy="4335499"/>
          </a:xfrm>
          <a:prstGeom prst="rect">
            <a:avLst/>
          </a:prstGeom>
        </p:spPr>
      </p:pic>
      <p:sp>
        <p:nvSpPr>
          <p:cNvPr id="13" name="TextBox 12"/>
          <p:cNvSpPr txBox="1"/>
          <p:nvPr/>
        </p:nvSpPr>
        <p:spPr>
          <a:xfrm>
            <a:off x="4876800" y="6301599"/>
            <a:ext cx="6456805" cy="369332"/>
          </a:xfrm>
          <a:prstGeom prst="rect">
            <a:avLst/>
          </a:prstGeom>
          <a:noFill/>
        </p:spPr>
        <p:txBody>
          <a:bodyPr wrap="square" rtlCol="0">
            <a:spAutoFit/>
          </a:bodyPr>
          <a:lstStyle/>
          <a:p>
            <a:r>
              <a:rPr lang="en-US" i="1" dirty="0" smtClean="0"/>
              <a:t>NGS Regional Advisor Program can provide customized guidance</a:t>
            </a:r>
            <a:endParaRPr lang="en-US" i="1" dirty="0"/>
          </a:p>
        </p:txBody>
      </p:sp>
    </p:spTree>
    <p:extLst>
      <p:ext uri="{BB962C8B-B14F-4D97-AF65-F5344CB8AC3E}">
        <p14:creationId xmlns:p14="http://schemas.microsoft.com/office/powerpoint/2010/main" val="725326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pic>
        <p:nvPicPr>
          <p:cNvPr id="5" name="Picture 4"/>
          <p:cNvPicPr>
            <a:picLocks noChangeAspect="1"/>
          </p:cNvPicPr>
          <p:nvPr/>
        </p:nvPicPr>
        <p:blipFill rotWithShape="1">
          <a:blip r:embed="rId5"/>
          <a:srcRect l="10428" r="10429" b="31143"/>
          <a:stretch/>
        </p:blipFill>
        <p:spPr>
          <a:xfrm>
            <a:off x="0" y="1062039"/>
            <a:ext cx="9144000" cy="5738812"/>
          </a:xfrm>
          <a:prstGeom prst="rect">
            <a:avLst/>
          </a:prstGeom>
        </p:spPr>
      </p:pic>
      <p:grpSp>
        <p:nvGrpSpPr>
          <p:cNvPr id="12" name="Group 11"/>
          <p:cNvGrpSpPr/>
          <p:nvPr/>
        </p:nvGrpSpPr>
        <p:grpSpPr>
          <a:xfrm rot="21332534">
            <a:off x="8850510" y="1899855"/>
            <a:ext cx="2141948" cy="3934568"/>
            <a:chOff x="6638017" y="2758047"/>
            <a:chExt cx="2141948" cy="3934568"/>
          </a:xfrm>
        </p:grpSpPr>
        <p:sp>
          <p:nvSpPr>
            <p:cNvPr id="13" name="Rectangle 12"/>
            <p:cNvSpPr/>
            <p:nvPr/>
          </p:nvSpPr>
          <p:spPr>
            <a:xfrm rot="377769">
              <a:off x="6638017" y="2758047"/>
              <a:ext cx="2060864" cy="3934568"/>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ming in 2022 New Datums Learn m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7769">
              <a:off x="6858222" y="4677833"/>
              <a:ext cx="1428750" cy="17621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377769">
              <a:off x="6795363" y="2787965"/>
              <a:ext cx="1984602" cy="830997"/>
            </a:xfrm>
            <a:prstGeom prst="rect">
              <a:avLst/>
            </a:prstGeom>
            <a:noFill/>
          </p:spPr>
          <p:txBody>
            <a:bodyPr wrap="square" rtlCol="0">
              <a:spAutoFit/>
            </a:bodyPr>
            <a:lstStyle/>
            <a:p>
              <a:pPr algn="ctr"/>
              <a:r>
                <a:rPr lang="en-US" sz="1600" i="1" dirty="0" smtClean="0"/>
                <a:t>Visit geodesy.noaa.gov &amp; click icon below</a:t>
              </a:r>
              <a:endParaRPr lang="en-US" sz="1600" i="1" dirty="0"/>
            </a:p>
          </p:txBody>
        </p:sp>
        <p:sp>
          <p:nvSpPr>
            <p:cNvPr id="16" name="Right Arrow 15"/>
            <p:cNvSpPr/>
            <p:nvPr/>
          </p:nvSpPr>
          <p:spPr>
            <a:xfrm rot="5835021">
              <a:off x="7224009" y="3735434"/>
              <a:ext cx="938464"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p:cNvSpPr txBox="1">
            <a:spLocks/>
          </p:cNvSpPr>
          <p:nvPr/>
        </p:nvSpPr>
        <p:spPr>
          <a:xfrm>
            <a:off x="0" y="395288"/>
            <a:ext cx="11275844"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b="1" dirty="0" smtClean="0">
                <a:latin typeface="Arial Black" pitchFamily="34" charset="0"/>
                <a:cs typeface="Arial" pitchFamily="34" charset="0"/>
              </a:rPr>
              <a:t>Resources from geodesy.noaa.gov</a:t>
            </a:r>
          </a:p>
        </p:txBody>
      </p:sp>
    </p:spTree>
    <p:extLst>
      <p:ext uri="{BB962C8B-B14F-4D97-AF65-F5344CB8AC3E}">
        <p14:creationId xmlns:p14="http://schemas.microsoft.com/office/powerpoint/2010/main" val="4083566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grpSp>
        <p:nvGrpSpPr>
          <p:cNvPr id="4" name="Group 3"/>
          <p:cNvGrpSpPr/>
          <p:nvPr/>
        </p:nvGrpSpPr>
        <p:grpSpPr>
          <a:xfrm>
            <a:off x="1205444" y="1118943"/>
            <a:ext cx="4410777" cy="5546548"/>
            <a:chOff x="60159" y="12041"/>
            <a:chExt cx="4410777" cy="5546548"/>
          </a:xfrm>
        </p:grpSpPr>
        <p:pic>
          <p:nvPicPr>
            <p:cNvPr id="5" name="Picture 4"/>
            <p:cNvPicPr>
              <a:picLocks noChangeAspect="1"/>
            </p:cNvPicPr>
            <p:nvPr/>
          </p:nvPicPr>
          <p:blipFill rotWithShape="1">
            <a:blip r:embed="rId5"/>
            <a:srcRect l="26914" b="18598"/>
            <a:stretch/>
          </p:blipFill>
          <p:spPr>
            <a:xfrm>
              <a:off x="60159" y="12041"/>
              <a:ext cx="4410777" cy="5546548"/>
            </a:xfrm>
            <a:prstGeom prst="rect">
              <a:avLst/>
            </a:prstGeom>
            <a:effectLst>
              <a:outerShdw blurRad="50800" dist="38100" dir="2700000" algn="tl" rotWithShape="0">
                <a:prstClr val="black">
                  <a:alpha val="40000"/>
                </a:prstClr>
              </a:outerShdw>
            </a:effectLst>
          </p:spPr>
        </p:pic>
        <p:sp>
          <p:nvSpPr>
            <p:cNvPr id="7" name="Rectangle 6"/>
            <p:cNvSpPr/>
            <p:nvPr/>
          </p:nvSpPr>
          <p:spPr>
            <a:xfrm>
              <a:off x="1341322" y="931912"/>
              <a:ext cx="1200811" cy="28327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ight Arrow 7"/>
            <p:cNvSpPr/>
            <p:nvPr/>
          </p:nvSpPr>
          <p:spPr>
            <a:xfrm rot="6585725">
              <a:off x="2337684" y="185746"/>
              <a:ext cx="676864" cy="639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6"/>
          <a:stretch>
            <a:fillRect/>
          </a:stretch>
        </p:blipFill>
        <p:spPr>
          <a:xfrm>
            <a:off x="5628076" y="1143000"/>
            <a:ext cx="4661210" cy="3909193"/>
          </a:xfrm>
          <a:prstGeom prst="rect">
            <a:avLst/>
          </a:prstGeom>
        </p:spPr>
      </p:pic>
      <p:sp>
        <p:nvSpPr>
          <p:cNvPr id="10" name="Title 1"/>
          <p:cNvSpPr txBox="1">
            <a:spLocks/>
          </p:cNvSpPr>
          <p:nvPr/>
        </p:nvSpPr>
        <p:spPr>
          <a:xfrm>
            <a:off x="1145284" y="316108"/>
            <a:ext cx="9144001"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200" b="1" dirty="0" smtClean="0">
                <a:latin typeface="Arial Black" pitchFamily="34" charset="0"/>
                <a:cs typeface="Arial" pitchFamily="34" charset="0"/>
              </a:rPr>
              <a:t>Educational Videos &amp; Online Tutorials</a:t>
            </a:r>
          </a:p>
        </p:txBody>
      </p:sp>
      <p:grpSp>
        <p:nvGrpSpPr>
          <p:cNvPr id="11" name="Group 10"/>
          <p:cNvGrpSpPr/>
          <p:nvPr/>
        </p:nvGrpSpPr>
        <p:grpSpPr>
          <a:xfrm>
            <a:off x="5606600" y="5137476"/>
            <a:ext cx="4586432" cy="1399549"/>
            <a:chOff x="4461315" y="5378115"/>
            <a:chExt cx="4586432" cy="1399549"/>
          </a:xfrm>
        </p:grpSpPr>
        <p:sp>
          <p:nvSpPr>
            <p:cNvPr id="12" name="Rectangle 11"/>
            <p:cNvSpPr/>
            <p:nvPr/>
          </p:nvSpPr>
          <p:spPr>
            <a:xfrm>
              <a:off x="4461315" y="5378115"/>
              <a:ext cx="4586432" cy="1399549"/>
            </a:xfrm>
            <a:prstGeom prst="rect">
              <a:avLst/>
            </a:prstGeom>
            <a:solidFill>
              <a:schemeClr val="bg1">
                <a:lumMod val="85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68151" y="5692131"/>
              <a:ext cx="1647191" cy="646331"/>
            </a:xfrm>
            <a:prstGeom prst="rect">
              <a:avLst/>
            </a:prstGeom>
            <a:noFill/>
          </p:spPr>
          <p:txBody>
            <a:bodyPr wrap="square" rtlCol="0">
              <a:spAutoFit/>
            </a:bodyPr>
            <a:lstStyle/>
            <a:p>
              <a:pPr algn="ctr"/>
              <a:r>
                <a:rPr lang="en-US" b="1" dirty="0" smtClean="0">
                  <a:solidFill>
                    <a:srgbClr val="781D22"/>
                  </a:solidFill>
                </a:rPr>
                <a:t>Videos are </a:t>
              </a:r>
            </a:p>
            <a:p>
              <a:pPr algn="ctr"/>
              <a:r>
                <a:rPr lang="en-US" b="1" dirty="0" smtClean="0">
                  <a:solidFill>
                    <a:srgbClr val="781D22"/>
                  </a:solidFill>
                </a:rPr>
                <a:t>~3-5 minutes</a:t>
              </a:r>
              <a:endParaRPr lang="en-US" b="1" dirty="0">
                <a:solidFill>
                  <a:srgbClr val="781D22"/>
                </a:solidFill>
              </a:endParaRPr>
            </a:p>
          </p:txBody>
        </p:sp>
        <p:sp>
          <p:nvSpPr>
            <p:cNvPr id="14" name="TextBox 13"/>
            <p:cNvSpPr txBox="1"/>
            <p:nvPr/>
          </p:nvSpPr>
          <p:spPr>
            <a:xfrm>
              <a:off x="6608810" y="5692131"/>
              <a:ext cx="2291134" cy="646331"/>
            </a:xfrm>
            <a:prstGeom prst="rect">
              <a:avLst/>
            </a:prstGeom>
            <a:noFill/>
          </p:spPr>
          <p:txBody>
            <a:bodyPr wrap="square" rtlCol="0">
              <a:spAutoFit/>
            </a:bodyPr>
            <a:lstStyle/>
            <a:p>
              <a:pPr algn="ctr"/>
              <a:r>
                <a:rPr lang="en-US" b="1" dirty="0" smtClean="0">
                  <a:solidFill>
                    <a:srgbClr val="781D22"/>
                  </a:solidFill>
                </a:rPr>
                <a:t>Vertical Datums Tutorial is ~1 hour</a:t>
              </a:r>
              <a:endParaRPr lang="en-US" b="1" dirty="0">
                <a:solidFill>
                  <a:srgbClr val="781D22"/>
                </a:solidFill>
              </a:endParaRPr>
            </a:p>
          </p:txBody>
        </p:sp>
      </p:grpSp>
    </p:spTree>
    <p:extLst>
      <p:ext uri="{BB962C8B-B14F-4D97-AF65-F5344CB8AC3E}">
        <p14:creationId xmlns:p14="http://schemas.microsoft.com/office/powerpoint/2010/main" val="1636941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4" name="Title 1"/>
          <p:cNvSpPr txBox="1">
            <a:spLocks/>
          </p:cNvSpPr>
          <p:nvPr/>
        </p:nvSpPr>
        <p:spPr>
          <a:xfrm>
            <a:off x="-31120" y="1447800"/>
            <a:ext cx="6968527"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ysClr val="windowText" lastClr="000000"/>
                </a:solidFill>
                <a:effectLst/>
                <a:uLnTx/>
                <a:uFillTx/>
                <a:latin typeface="+mn-lt"/>
              </a:rPr>
              <a:t>Importance of Vertical Datums to </a:t>
            </a:r>
            <a:r>
              <a:rPr lang="en-US" sz="3600" b="1" dirty="0" smtClean="0">
                <a:solidFill>
                  <a:sysClr val="windowText" lastClr="000000"/>
                </a:solidFill>
                <a:latin typeface="+mn-lt"/>
              </a:rPr>
              <a:t>Coastal Engineering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ysClr val="windowText" lastClr="000000"/>
                </a:solidFill>
                <a:effectLst/>
                <a:uLnTx/>
                <a:uFillTx/>
                <a:latin typeface="+mn-lt"/>
              </a:rPr>
              <a:t>(in pictures)</a:t>
            </a:r>
            <a:endParaRPr kumimoji="0" lang="en-US" sz="3600" b="1" i="0" u="none" strike="noStrike" kern="1200" cap="none" spc="0" normalizeH="0" baseline="0" noProof="0" dirty="0">
              <a:ln>
                <a:noFill/>
              </a:ln>
              <a:solidFill>
                <a:sysClr val="windowText" lastClr="000000"/>
              </a:solidFill>
              <a:effectLst/>
              <a:uLnTx/>
              <a:uFillTx/>
              <a:latin typeface="+mn-lt"/>
            </a:endParaRPr>
          </a:p>
        </p:txBody>
      </p:sp>
      <p:pic>
        <p:nvPicPr>
          <p:cNvPr id="5" name="Content Placeholder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1737" y="2845789"/>
            <a:ext cx="4062614" cy="2691649"/>
          </a:xfrm>
          <a:prstGeom prst="rect">
            <a:avLst/>
          </a:prstGeom>
          <a:ln w="38100">
            <a:solidFill>
              <a:srgbClr val="FF0000"/>
            </a:solidFill>
          </a:ln>
          <a:effectLst>
            <a:outerShdw blurRad="292100" dist="139700" dir="2700000" algn="tl" rotWithShape="0">
              <a:srgbClr val="333333">
                <a:alpha val="65000"/>
              </a:srgbClr>
            </a:outerShdw>
          </a:effectLst>
        </p:spPr>
      </p:pic>
      <p:sp>
        <p:nvSpPr>
          <p:cNvPr id="7" name="Rectangle 6"/>
          <p:cNvSpPr/>
          <p:nvPr/>
        </p:nvSpPr>
        <p:spPr>
          <a:xfrm>
            <a:off x="1295400" y="5597554"/>
            <a:ext cx="4373120" cy="400110"/>
          </a:xfrm>
          <a:prstGeom prst="rect">
            <a:avLst/>
          </a:prstGeom>
        </p:spPr>
        <p:txBody>
          <a:bodyPr wrap="none">
            <a:spAutoFit/>
          </a:bodyPr>
          <a:lstStyle/>
          <a:p>
            <a:pPr eaLnBrk="1" fontAlgn="auto" hangingPunct="1">
              <a:spcBef>
                <a:spcPts val="0"/>
              </a:spcBef>
              <a:spcAft>
                <a:spcPts val="0"/>
              </a:spcAft>
            </a:pPr>
            <a:r>
              <a:rPr lang="en-US" sz="2000" dirty="0">
                <a:solidFill>
                  <a:prstClr val="black"/>
                </a:solidFill>
                <a:latin typeface="Tw Cen MT Condensed" panose="020B0606020104020203" pitchFamily="34" charset="0"/>
                <a:cs typeface="+mn-cs"/>
              </a:rPr>
              <a:t>Container barge in </a:t>
            </a:r>
            <a:r>
              <a:rPr lang="en-US" sz="2000" dirty="0" err="1">
                <a:solidFill>
                  <a:prstClr val="black"/>
                </a:solidFill>
                <a:latin typeface="Tw Cen MT Condensed" panose="020B0606020104020203" pitchFamily="34" charset="0"/>
                <a:cs typeface="+mn-cs"/>
              </a:rPr>
              <a:t>Bergum</a:t>
            </a:r>
            <a:r>
              <a:rPr lang="en-US" sz="2000" dirty="0">
                <a:solidFill>
                  <a:prstClr val="black"/>
                </a:solidFill>
                <a:latin typeface="Tw Cen MT Condensed" panose="020B0606020104020203" pitchFamily="34" charset="0"/>
                <a:cs typeface="+mn-cs"/>
              </a:rPr>
              <a:t>, Netherlands (C. Fries, 2011)</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30101"/>
          <a:stretch/>
        </p:blipFill>
        <p:spPr>
          <a:xfrm>
            <a:off x="7094953" y="990600"/>
            <a:ext cx="3713994" cy="2639934"/>
          </a:xfrm>
          <a:prstGeom prst="rect">
            <a:avLst/>
          </a:prstGeom>
          <a:ln w="38100">
            <a:solidFill>
              <a:srgbClr val="00B050"/>
            </a:solidFill>
          </a:ln>
          <a:effectLst>
            <a:outerShdw blurRad="292100" dist="139700" dir="2700000" algn="tl" rotWithShape="0">
              <a:srgbClr val="333333">
                <a:alpha val="65000"/>
              </a:srgbClr>
            </a:outerShdw>
          </a:effectLst>
        </p:spPr>
      </p:pic>
      <p:sp>
        <p:nvSpPr>
          <p:cNvPr id="9" name="Rectangle 8"/>
          <p:cNvSpPr/>
          <p:nvPr/>
        </p:nvSpPr>
        <p:spPr>
          <a:xfrm>
            <a:off x="4887319" y="506979"/>
            <a:ext cx="6138925" cy="400110"/>
          </a:xfrm>
          <a:prstGeom prst="rect">
            <a:avLst/>
          </a:prstGeom>
        </p:spPr>
        <p:txBody>
          <a:bodyPr wrap="none">
            <a:spAutoFit/>
          </a:bodyPr>
          <a:lstStyle/>
          <a:p>
            <a:pPr eaLnBrk="1" fontAlgn="auto" hangingPunct="1">
              <a:spcBef>
                <a:spcPts val="0"/>
              </a:spcBef>
              <a:spcAft>
                <a:spcPts val="0"/>
              </a:spcAft>
            </a:pPr>
            <a:r>
              <a:rPr lang="en-US" sz="2000" i="1" dirty="0">
                <a:solidFill>
                  <a:prstClr val="black"/>
                </a:solidFill>
                <a:latin typeface="Tw Cen MT Condensed" panose="020B0606020104020203" pitchFamily="34" charset="0"/>
                <a:cs typeface="+mn-cs"/>
              </a:rPr>
              <a:t>Allure of the Seas </a:t>
            </a:r>
            <a:r>
              <a:rPr lang="en-US" sz="2000" dirty="0">
                <a:solidFill>
                  <a:prstClr val="black"/>
                </a:solidFill>
                <a:latin typeface="Tw Cen MT Condensed" panose="020B0606020104020203" pitchFamily="34" charset="0"/>
                <a:cs typeface="+mn-cs"/>
              </a:rPr>
              <a:t>passes under the Store Belt Bridge, Denmark (October, 2010)</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9802" t="10328" r="9135" b="4339"/>
          <a:stretch/>
        </p:blipFill>
        <p:spPr>
          <a:xfrm>
            <a:off x="6983315" y="3888921"/>
            <a:ext cx="3937269" cy="2406600"/>
          </a:xfrm>
          <a:prstGeom prst="rect">
            <a:avLst/>
          </a:prstGeom>
          <a:ln w="38100">
            <a:solidFill>
              <a:srgbClr val="00B050"/>
            </a:solidFill>
          </a:ln>
          <a:effectLst>
            <a:outerShdw blurRad="292100" dist="139700" dir="2700000" algn="tl" rotWithShape="0">
              <a:srgbClr val="333333">
                <a:alpha val="65000"/>
              </a:srgbClr>
            </a:outerShdw>
          </a:effectLst>
        </p:spPr>
      </p:pic>
      <p:sp>
        <p:nvSpPr>
          <p:cNvPr id="11" name="Rectangle 10"/>
          <p:cNvSpPr/>
          <p:nvPr/>
        </p:nvSpPr>
        <p:spPr>
          <a:xfrm>
            <a:off x="5519129" y="6324600"/>
            <a:ext cx="5562933" cy="400110"/>
          </a:xfrm>
          <a:prstGeom prst="rect">
            <a:avLst/>
          </a:prstGeom>
        </p:spPr>
        <p:txBody>
          <a:bodyPr wrap="none">
            <a:spAutoFit/>
          </a:bodyPr>
          <a:lstStyle/>
          <a:p>
            <a:pPr eaLnBrk="1" fontAlgn="auto" hangingPunct="1">
              <a:spcBef>
                <a:spcPts val="0"/>
              </a:spcBef>
              <a:spcAft>
                <a:spcPts val="0"/>
              </a:spcAft>
            </a:pPr>
            <a:r>
              <a:rPr lang="en-US" sz="2000" i="1" dirty="0">
                <a:solidFill>
                  <a:prstClr val="black"/>
                </a:solidFill>
                <a:latin typeface="Tw Cen MT Condensed" panose="020B0606020104020203" pitchFamily="34" charset="0"/>
                <a:cs typeface="+mn-cs"/>
              </a:rPr>
              <a:t>Tianjin</a:t>
            </a:r>
            <a:r>
              <a:rPr lang="en-US" sz="2000" dirty="0">
                <a:solidFill>
                  <a:prstClr val="black"/>
                </a:solidFill>
                <a:latin typeface="Tw Cen MT Condensed" panose="020B0606020104020203" pitchFamily="34" charset="0"/>
                <a:cs typeface="+mn-cs"/>
              </a:rPr>
              <a:t> passes under the Talmadge Bridge, Georgia (Steve </a:t>
            </a:r>
            <a:r>
              <a:rPr lang="en-US" sz="2000" dirty="0" err="1">
                <a:solidFill>
                  <a:prstClr val="black"/>
                </a:solidFill>
                <a:latin typeface="Tw Cen MT Condensed" panose="020B0606020104020203" pitchFamily="34" charset="0"/>
                <a:cs typeface="+mn-cs"/>
              </a:rPr>
              <a:t>Bisson</a:t>
            </a:r>
            <a:r>
              <a:rPr lang="en-US" sz="2000" dirty="0">
                <a:solidFill>
                  <a:prstClr val="black"/>
                </a:solidFill>
                <a:latin typeface="Tw Cen MT Condensed" panose="020B0606020104020203" pitchFamily="34" charset="0"/>
                <a:cs typeface="+mn-cs"/>
              </a:rPr>
              <a:t>, 2015)</a:t>
            </a:r>
          </a:p>
        </p:txBody>
      </p:sp>
      <p:sp>
        <p:nvSpPr>
          <p:cNvPr id="12" name="Rectangle 11"/>
          <p:cNvSpPr/>
          <p:nvPr/>
        </p:nvSpPr>
        <p:spPr>
          <a:xfrm>
            <a:off x="4990668" y="2939489"/>
            <a:ext cx="505267" cy="523220"/>
          </a:xfrm>
          <a:prstGeom prst="rect">
            <a:avLst/>
          </a:prstGeom>
        </p:spPr>
        <p:txBody>
          <a:bodyPr wrap="none">
            <a:spAutoFit/>
          </a:bodyPr>
          <a:lstStyle/>
          <a:p>
            <a:pPr eaLnBrk="1" fontAlgn="auto" hangingPunct="1">
              <a:spcBef>
                <a:spcPts val="0"/>
              </a:spcBef>
              <a:spcAft>
                <a:spcPts val="0"/>
              </a:spcAft>
            </a:pPr>
            <a:r>
              <a:rPr lang="en-US" sz="2800" dirty="0">
                <a:solidFill>
                  <a:srgbClr val="FF0000"/>
                </a:solidFill>
                <a:latin typeface="Calibri" panose="020F0502020204030204"/>
                <a:cs typeface="+mn-cs"/>
                <a:sym typeface="Wingdings" panose="05000000000000000000" pitchFamily="2" charset="2"/>
              </a:rPr>
              <a:t></a:t>
            </a:r>
            <a:endParaRPr lang="en-US" sz="2800" dirty="0">
              <a:solidFill>
                <a:srgbClr val="FF0000"/>
              </a:solidFill>
              <a:latin typeface="Calibri" panose="020F0502020204030204"/>
              <a:cs typeface="+mn-cs"/>
            </a:endParaRPr>
          </a:p>
        </p:txBody>
      </p:sp>
      <p:sp>
        <p:nvSpPr>
          <p:cNvPr id="13" name="Rectangle 12"/>
          <p:cNvSpPr/>
          <p:nvPr/>
        </p:nvSpPr>
        <p:spPr>
          <a:xfrm>
            <a:off x="10333564" y="3867323"/>
            <a:ext cx="587020" cy="523220"/>
          </a:xfrm>
          <a:prstGeom prst="rect">
            <a:avLst/>
          </a:prstGeom>
        </p:spPr>
        <p:txBody>
          <a:bodyPr wrap="none">
            <a:spAutoFit/>
          </a:bodyPr>
          <a:lstStyle/>
          <a:p>
            <a:pPr eaLnBrk="1" fontAlgn="auto" hangingPunct="1">
              <a:spcBef>
                <a:spcPts val="0"/>
              </a:spcBef>
              <a:spcAft>
                <a:spcPts val="0"/>
              </a:spcAft>
            </a:pPr>
            <a:r>
              <a:rPr lang="en-US" sz="2800" dirty="0">
                <a:solidFill>
                  <a:srgbClr val="00B050"/>
                </a:solidFill>
                <a:latin typeface="Calibri" panose="020F0502020204030204"/>
                <a:cs typeface="+mn-cs"/>
                <a:sym typeface="Wingdings" panose="05000000000000000000" pitchFamily="2" charset="2"/>
              </a:rPr>
              <a:t> </a:t>
            </a:r>
            <a:endParaRPr lang="en-US" sz="2800" dirty="0">
              <a:solidFill>
                <a:srgbClr val="00B050"/>
              </a:solidFill>
              <a:latin typeface="Calibri" panose="020F0502020204030204"/>
              <a:cs typeface="+mn-cs"/>
            </a:endParaRPr>
          </a:p>
        </p:txBody>
      </p:sp>
      <p:sp>
        <p:nvSpPr>
          <p:cNvPr id="14" name="Rectangle 13"/>
          <p:cNvSpPr/>
          <p:nvPr/>
        </p:nvSpPr>
        <p:spPr>
          <a:xfrm>
            <a:off x="7091324" y="966858"/>
            <a:ext cx="587020" cy="523220"/>
          </a:xfrm>
          <a:prstGeom prst="rect">
            <a:avLst/>
          </a:prstGeom>
        </p:spPr>
        <p:txBody>
          <a:bodyPr wrap="none">
            <a:spAutoFit/>
          </a:bodyPr>
          <a:lstStyle/>
          <a:p>
            <a:pPr eaLnBrk="1" fontAlgn="auto" hangingPunct="1">
              <a:spcBef>
                <a:spcPts val="0"/>
              </a:spcBef>
              <a:spcAft>
                <a:spcPts val="0"/>
              </a:spcAft>
            </a:pPr>
            <a:r>
              <a:rPr lang="en-US" sz="2800" dirty="0">
                <a:solidFill>
                  <a:srgbClr val="00B050"/>
                </a:solidFill>
                <a:latin typeface="Calibri" panose="020F0502020204030204"/>
                <a:cs typeface="+mn-cs"/>
                <a:sym typeface="Wingdings" panose="05000000000000000000" pitchFamily="2" charset="2"/>
              </a:rPr>
              <a:t> </a:t>
            </a:r>
            <a:endParaRPr lang="en-US" sz="2800" dirty="0">
              <a:solidFill>
                <a:srgbClr val="00B050"/>
              </a:solidFill>
              <a:latin typeface="Calibri" panose="020F0502020204030204"/>
              <a:cs typeface="+mn-cs"/>
            </a:endParaRPr>
          </a:p>
        </p:txBody>
      </p:sp>
    </p:spTree>
    <p:extLst>
      <p:ext uri="{BB962C8B-B14F-4D97-AF65-F5344CB8AC3E}">
        <p14:creationId xmlns:p14="http://schemas.microsoft.com/office/powerpoint/2010/main" val="100828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1275844" cy="60198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7273" b="15656"/>
          <a:stretch/>
        </p:blipFill>
        <p:spPr>
          <a:xfrm>
            <a:off x="9199420" y="6927"/>
            <a:ext cx="2992580" cy="5784273"/>
          </a:xfrm>
          <a:prstGeom prst="rect">
            <a:avLst/>
          </a:prstGeom>
        </p:spPr>
      </p:pic>
      <p:pic>
        <p:nvPicPr>
          <p:cNvPr id="25" name="Picture 24"/>
          <p:cNvPicPr>
            <a:picLocks noChangeAspect="1"/>
          </p:cNvPicPr>
          <p:nvPr/>
        </p:nvPicPr>
        <p:blipFill rotWithShape="1">
          <a:blip r:embed="rId5" cstate="screen">
            <a:extLst>
              <a:ext uri="{28A0092B-C50C-407E-A947-70E740481C1C}">
                <a14:useLocalDpi xmlns:a14="http://schemas.microsoft.com/office/drawing/2010/main"/>
              </a:ext>
            </a:extLst>
          </a:blip>
          <a:srcRect t="11945" b="22223"/>
          <a:stretch/>
        </p:blipFill>
        <p:spPr>
          <a:xfrm>
            <a:off x="0" y="0"/>
            <a:ext cx="12192000" cy="6019800"/>
          </a:xfrm>
          <a:prstGeom prst="rect">
            <a:avLst/>
          </a:prstGeom>
        </p:spPr>
      </p:pic>
      <p:sp>
        <p:nvSpPr>
          <p:cNvPr id="26" name="Rectangle 25"/>
          <p:cNvSpPr/>
          <p:nvPr/>
        </p:nvSpPr>
        <p:spPr>
          <a:xfrm>
            <a:off x="5637922" y="685800"/>
            <a:ext cx="6401678" cy="1864659"/>
          </a:xfrm>
          <a:prstGeom prst="rect">
            <a:avLst/>
          </a:prstGeom>
          <a:solidFill>
            <a:srgbClr val="FFFFFF">
              <a:alpha val="6117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1141" y="800099"/>
            <a:ext cx="1636059" cy="1636059"/>
          </a:xfrm>
          <a:prstGeom prst="rect">
            <a:avLst/>
          </a:prstGeom>
        </p:spPr>
      </p:pic>
      <p:sp>
        <p:nvSpPr>
          <p:cNvPr id="27" name="TextBox 26"/>
          <p:cNvSpPr txBox="1"/>
          <p:nvPr/>
        </p:nvSpPr>
        <p:spPr>
          <a:xfrm>
            <a:off x="5812672" y="1015981"/>
            <a:ext cx="4878556" cy="1738938"/>
          </a:xfrm>
          <a:prstGeom prst="rect">
            <a:avLst/>
          </a:prstGeom>
          <a:noFill/>
        </p:spPr>
        <p:txBody>
          <a:bodyPr wrap="square" rtlCol="0">
            <a:spAutoFit/>
          </a:bodyPr>
          <a:lstStyle/>
          <a:p>
            <a:r>
              <a:rPr lang="en-US" sz="2000" b="1" dirty="0" smtClean="0">
                <a:solidFill>
                  <a:schemeClr val="bg1"/>
                </a:solidFill>
              </a:rPr>
              <a:t>Questions?</a:t>
            </a:r>
            <a:endParaRPr lang="en-US" sz="2000" b="1" dirty="0">
              <a:solidFill>
                <a:schemeClr val="bg1"/>
              </a:solidFill>
            </a:endParaRPr>
          </a:p>
          <a:p>
            <a:r>
              <a:rPr lang="en-US" sz="2000" b="1" dirty="0" err="1" smtClean="0">
                <a:solidFill>
                  <a:schemeClr val="bg1"/>
                </a:solidFill>
              </a:rPr>
              <a:t>Nic</a:t>
            </a:r>
            <a:r>
              <a:rPr lang="en-US" sz="2000" b="1" dirty="0" smtClean="0">
                <a:solidFill>
                  <a:schemeClr val="bg1"/>
                </a:solidFill>
              </a:rPr>
              <a:t> Kinsman</a:t>
            </a:r>
          </a:p>
          <a:p>
            <a:r>
              <a:rPr lang="en-US" sz="2000" b="1" dirty="0" smtClean="0">
                <a:solidFill>
                  <a:schemeClr val="bg1"/>
                </a:solidFill>
              </a:rPr>
              <a:t>nicole.kinsman@noaa.gov</a:t>
            </a:r>
          </a:p>
          <a:p>
            <a:endParaRPr lang="en-US" sz="900" b="1" dirty="0">
              <a:solidFill>
                <a:schemeClr val="bg1"/>
              </a:solidFill>
            </a:endParaRPr>
          </a:p>
          <a:p>
            <a:r>
              <a:rPr lang="en-US" sz="2000" b="1" dirty="0" smtClean="0">
                <a:solidFill>
                  <a:schemeClr val="bg1"/>
                </a:solidFill>
              </a:rPr>
              <a:t>www.ngs.noaa.gov/datums/newdatums</a:t>
            </a:r>
          </a:p>
          <a:p>
            <a:endParaRPr lang="en-US"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4" name="Text Placeholder 4"/>
          <p:cNvSpPr txBox="1">
            <a:spLocks/>
          </p:cNvSpPr>
          <p:nvPr/>
        </p:nvSpPr>
        <p:spPr>
          <a:xfrm>
            <a:off x="6307512" y="561780"/>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err="1" smtClean="0">
                <a:solidFill>
                  <a:prstClr val="black"/>
                </a:solidFill>
                <a:latin typeface="Calibri" panose="020F0502020204030204"/>
              </a:rPr>
              <a:t>Orthometric</a:t>
            </a:r>
            <a:endParaRPr lang="en-US" sz="2400" b="1" u="sng" dirty="0">
              <a:solidFill>
                <a:prstClr val="black"/>
              </a:solidFill>
              <a:latin typeface="Calibri" panose="020F0502020204030204"/>
            </a:endParaRPr>
          </a:p>
        </p:txBody>
      </p:sp>
      <p:sp>
        <p:nvSpPr>
          <p:cNvPr id="5" name="Title 1"/>
          <p:cNvSpPr txBox="1">
            <a:spLocks/>
          </p:cNvSpPr>
          <p:nvPr/>
        </p:nvSpPr>
        <p:spPr>
          <a:xfrm>
            <a:off x="1072631" y="38100"/>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mn-lt"/>
                <a:ea typeface="+mj-ea"/>
                <a:cs typeface="+mj-cs"/>
              </a:rPr>
              <a:t>3 Categories of Vertical Datums</a:t>
            </a:r>
            <a:endParaRPr kumimoji="0" lang="en-US" sz="4400" b="1" i="0" u="none" strike="noStrike" kern="1200" cap="none" spc="0" normalizeH="0" baseline="0" noProof="0" dirty="0">
              <a:ln>
                <a:noFill/>
              </a:ln>
              <a:solidFill>
                <a:sysClr val="windowText" lastClr="000000"/>
              </a:solidFill>
              <a:effectLst/>
              <a:uLnTx/>
              <a:uFillTx/>
              <a:latin typeface="+mn-lt"/>
              <a:ea typeface="+mj-ea"/>
              <a:cs typeface="+mj-cs"/>
            </a:endParaRPr>
          </a:p>
        </p:txBody>
      </p:sp>
      <p:sp>
        <p:nvSpPr>
          <p:cNvPr id="7" name="Text Placeholder 4"/>
          <p:cNvSpPr txBox="1">
            <a:spLocks/>
          </p:cNvSpPr>
          <p:nvPr/>
        </p:nvSpPr>
        <p:spPr>
          <a:xfrm>
            <a:off x="549378" y="543851"/>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smtClean="0">
                <a:solidFill>
                  <a:prstClr val="black"/>
                </a:solidFill>
                <a:latin typeface="Calibri" panose="020F0502020204030204"/>
              </a:rPr>
              <a:t>Ellipsoidal</a:t>
            </a:r>
            <a:endParaRPr lang="en-US" sz="2400" b="1" u="sng" dirty="0">
              <a:solidFill>
                <a:prstClr val="black"/>
              </a:solidFill>
              <a:latin typeface="Calibri" panose="020F0502020204030204"/>
            </a:endParaRPr>
          </a:p>
        </p:txBody>
      </p:sp>
      <p:sp>
        <p:nvSpPr>
          <p:cNvPr id="8" name="Text Placeholder 4"/>
          <p:cNvSpPr txBox="1">
            <a:spLocks/>
          </p:cNvSpPr>
          <p:nvPr/>
        </p:nvSpPr>
        <p:spPr>
          <a:xfrm>
            <a:off x="5362234" y="4350572"/>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smtClean="0">
                <a:solidFill>
                  <a:prstClr val="black"/>
                </a:solidFill>
                <a:latin typeface="Calibri" panose="020F0502020204030204"/>
              </a:rPr>
              <a:t>Tidal</a:t>
            </a:r>
            <a:endParaRPr lang="en-US" sz="2400" b="1" u="sng" dirty="0">
              <a:solidFill>
                <a:prstClr val="black"/>
              </a:solidFill>
              <a:latin typeface="Calibri" panose="020F0502020204030204"/>
            </a:endParaRPr>
          </a:p>
        </p:txBody>
      </p:sp>
      <p:pic>
        <p:nvPicPr>
          <p:cNvPr id="9" name="Shape 104" descr="C:\Vicki\Work\Presentations\GRAV-D images\MN12\BaseStation.JPG"/>
          <p:cNvPicPr preferRelativeResize="0"/>
          <p:nvPr/>
        </p:nvPicPr>
        <p:blipFill rotWithShape="1">
          <a:blip r:embed="rId5">
            <a:alphaModFix/>
          </a:blip>
          <a:srcRect l="13724" r="11664"/>
          <a:stretch/>
        </p:blipFill>
        <p:spPr>
          <a:xfrm>
            <a:off x="494931" y="2819376"/>
            <a:ext cx="1200002" cy="1472351"/>
          </a:xfrm>
          <a:prstGeom prst="rect">
            <a:avLst/>
          </a:prstGeom>
          <a:noFill/>
          <a:ln w="25400" cap="flat" cmpd="sng">
            <a:solidFill>
              <a:sysClr val="window" lastClr="FFFFFF"/>
            </a:solidFill>
            <a:prstDash val="solid"/>
            <a:miter lim="800000"/>
            <a:headEnd type="none" w="med" len="med"/>
            <a:tailEnd type="none" w="med" len="med"/>
          </a:ln>
        </p:spPr>
      </p:pic>
      <p:sp>
        <p:nvSpPr>
          <p:cNvPr id="10" name="Shape 105"/>
          <p:cNvSpPr txBox="1"/>
          <p:nvPr/>
        </p:nvSpPr>
        <p:spPr>
          <a:xfrm>
            <a:off x="415102" y="4256676"/>
            <a:ext cx="1600200" cy="267072"/>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600" i="1" dirty="0">
                <a:solidFill>
                  <a:prstClr val="black"/>
                </a:solidFill>
                <a:latin typeface="Calibri"/>
                <a:ea typeface="Calibri"/>
                <a:cs typeface="Calibri"/>
                <a:sym typeface="Calibri"/>
              </a:rPr>
              <a:t>Native GPS measurements</a:t>
            </a:r>
          </a:p>
        </p:txBody>
      </p:sp>
      <p:pic>
        <p:nvPicPr>
          <p:cNvPr id="11" name="Shape 106" descr="GPShydro"/>
          <p:cNvPicPr preferRelativeResize="0"/>
          <p:nvPr/>
        </p:nvPicPr>
        <p:blipFill rotWithShape="1">
          <a:blip r:embed="rId6">
            <a:alphaModFix/>
          </a:blip>
          <a:srcRect/>
          <a:stretch/>
        </p:blipFill>
        <p:spPr>
          <a:xfrm>
            <a:off x="494931" y="1469688"/>
            <a:ext cx="1612429" cy="1232226"/>
          </a:xfrm>
          <a:prstGeom prst="rect">
            <a:avLst/>
          </a:prstGeom>
          <a:noFill/>
          <a:ln w="25400" cap="flat" cmpd="sng">
            <a:solidFill>
              <a:sysClr val="window" lastClr="FFFFFF"/>
            </a:solidFill>
            <a:prstDash val="solid"/>
            <a:miter lim="800000"/>
            <a:headEnd type="none" w="med" len="med"/>
            <a:tailEnd type="none" w="med" len="med"/>
          </a:ln>
        </p:spPr>
      </p:pic>
      <p:sp>
        <p:nvSpPr>
          <p:cNvPr id="12" name="Shape 107"/>
          <p:cNvSpPr txBox="1"/>
          <p:nvPr/>
        </p:nvSpPr>
        <p:spPr>
          <a:xfrm>
            <a:off x="2092846" y="1383842"/>
            <a:ext cx="2349432" cy="646331"/>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600" i="1" dirty="0">
                <a:solidFill>
                  <a:prstClr val="black"/>
                </a:solidFill>
                <a:latin typeface="Calibri"/>
                <a:ea typeface="Calibri"/>
                <a:cs typeface="Calibri"/>
                <a:sym typeface="Calibri"/>
              </a:rPr>
              <a:t>Raw Hydrographic Surveys vertically referenced with RTK-GPS</a:t>
            </a:r>
          </a:p>
        </p:txBody>
      </p:sp>
      <p:pic>
        <p:nvPicPr>
          <p:cNvPr id="13" name="Shape 109" descr="bathgrid"/>
          <p:cNvPicPr preferRelativeResize="0"/>
          <p:nvPr/>
        </p:nvPicPr>
        <p:blipFill rotWithShape="1">
          <a:blip r:embed="rId7">
            <a:alphaModFix/>
          </a:blip>
          <a:srcRect l="2213" t="613" b="3962"/>
          <a:stretch/>
        </p:blipFill>
        <p:spPr>
          <a:xfrm>
            <a:off x="4136655" y="5252274"/>
            <a:ext cx="1084262" cy="1271587"/>
          </a:xfrm>
          <a:prstGeom prst="rect">
            <a:avLst/>
          </a:prstGeom>
          <a:noFill/>
          <a:ln w="25400" cap="flat" cmpd="dbl">
            <a:solidFill>
              <a:sysClr val="window" lastClr="FFFFFF"/>
            </a:solidFill>
            <a:prstDash val="solid"/>
            <a:miter lim="800000"/>
            <a:headEnd type="none" w="med" len="med"/>
            <a:tailEnd type="none" w="med" len="med"/>
          </a:ln>
        </p:spPr>
      </p:pic>
      <p:sp>
        <p:nvSpPr>
          <p:cNvPr id="14" name="Shape 110"/>
          <p:cNvSpPr/>
          <p:nvPr/>
        </p:nvSpPr>
        <p:spPr>
          <a:xfrm>
            <a:off x="5220726" y="5239703"/>
            <a:ext cx="1865874" cy="256742"/>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600" i="1" dirty="0">
                <a:solidFill>
                  <a:prstClr val="black"/>
                </a:solidFill>
                <a:latin typeface="Calibri" panose="020F0502020204030204"/>
                <a:ea typeface="Calibri"/>
                <a:cs typeface="Calibri"/>
                <a:sym typeface="Calibri"/>
              </a:rPr>
              <a:t>NOAA Bathymetry (MLLW)</a:t>
            </a:r>
          </a:p>
        </p:txBody>
      </p:sp>
      <p:sp>
        <p:nvSpPr>
          <p:cNvPr id="15" name="Shape 111"/>
          <p:cNvSpPr/>
          <p:nvPr/>
        </p:nvSpPr>
        <p:spPr>
          <a:xfrm>
            <a:off x="8230471" y="1533392"/>
            <a:ext cx="1286379" cy="29863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600" i="1" dirty="0">
                <a:solidFill>
                  <a:prstClr val="black"/>
                </a:solidFill>
                <a:latin typeface="Calibri"/>
                <a:ea typeface="Calibri"/>
                <a:cs typeface="Calibri"/>
                <a:sym typeface="Calibri"/>
              </a:rPr>
              <a:t>USGS </a:t>
            </a:r>
          </a:p>
          <a:p>
            <a:pPr eaLnBrk="1" fontAlgn="auto" hangingPunct="1">
              <a:spcBef>
                <a:spcPts val="0"/>
              </a:spcBef>
              <a:spcAft>
                <a:spcPts val="0"/>
              </a:spcAft>
              <a:buSzPct val="25000"/>
            </a:pPr>
            <a:r>
              <a:rPr lang="en-US" sz="1600" i="1" dirty="0">
                <a:solidFill>
                  <a:prstClr val="black"/>
                </a:solidFill>
                <a:latin typeface="Calibri"/>
                <a:ea typeface="Calibri"/>
                <a:cs typeface="Calibri"/>
                <a:sym typeface="Calibri"/>
              </a:rPr>
              <a:t>Topography</a:t>
            </a:r>
          </a:p>
        </p:txBody>
      </p:sp>
      <p:pic>
        <p:nvPicPr>
          <p:cNvPr id="16" name="Shape 117"/>
          <p:cNvPicPr preferRelativeResize="0"/>
          <p:nvPr/>
        </p:nvPicPr>
        <p:blipFill rotWithShape="1">
          <a:blip r:embed="rId8">
            <a:alphaModFix/>
          </a:blip>
          <a:srcRect l="28124" t="16406" r="28125" b="10155"/>
          <a:stretch/>
        </p:blipFill>
        <p:spPr>
          <a:xfrm>
            <a:off x="9556667" y="1431206"/>
            <a:ext cx="1259663" cy="1886673"/>
          </a:xfrm>
          <a:prstGeom prst="rect">
            <a:avLst/>
          </a:prstGeom>
          <a:noFill/>
          <a:ln w="25400" cap="flat" cmpd="sng">
            <a:solidFill>
              <a:sysClr val="window" lastClr="FFFFFF"/>
            </a:solidFill>
            <a:prstDash val="solid"/>
            <a:miter lim="800000"/>
            <a:headEnd type="none" w="med" len="med"/>
            <a:tailEnd type="none" w="med" len="med"/>
          </a:ln>
        </p:spPr>
      </p:pic>
      <p:pic>
        <p:nvPicPr>
          <p:cNvPr id="17" name="Shape 118" descr="plane fig reduced1"/>
          <p:cNvPicPr preferRelativeResize="0"/>
          <p:nvPr/>
        </p:nvPicPr>
        <p:blipFill rotWithShape="1">
          <a:blip r:embed="rId9">
            <a:alphaModFix/>
          </a:blip>
          <a:srcRect/>
          <a:stretch/>
        </p:blipFill>
        <p:spPr>
          <a:xfrm>
            <a:off x="2242280" y="2332056"/>
            <a:ext cx="1563621" cy="1932864"/>
          </a:xfrm>
          <a:prstGeom prst="rect">
            <a:avLst/>
          </a:prstGeom>
          <a:noFill/>
          <a:ln w="25400" cap="flat" cmpd="sng">
            <a:solidFill>
              <a:sysClr val="window" lastClr="FFFFFF"/>
            </a:solidFill>
            <a:prstDash val="solid"/>
            <a:round/>
            <a:headEnd type="none" w="med" len="med"/>
            <a:tailEnd type="none" w="med" len="med"/>
          </a:ln>
        </p:spPr>
      </p:pic>
      <p:pic>
        <p:nvPicPr>
          <p:cNvPr id="18" name="Shape 119" descr="8723970b"/>
          <p:cNvPicPr preferRelativeResize="0"/>
          <p:nvPr/>
        </p:nvPicPr>
        <p:blipFill rotWithShape="1">
          <a:blip r:embed="rId10">
            <a:alphaModFix/>
          </a:blip>
          <a:srcRect/>
          <a:stretch/>
        </p:blipFill>
        <p:spPr>
          <a:xfrm>
            <a:off x="2212335" y="5257003"/>
            <a:ext cx="1798398" cy="1524797"/>
          </a:xfrm>
          <a:prstGeom prst="rect">
            <a:avLst/>
          </a:prstGeom>
          <a:noFill/>
          <a:ln w="25400" cap="flat" cmpd="sng">
            <a:solidFill>
              <a:sysClr val="window" lastClr="FFFFFF"/>
            </a:solidFill>
            <a:prstDash val="solid"/>
            <a:miter lim="800000"/>
            <a:headEnd type="none" w="med" len="med"/>
            <a:tailEnd type="none" w="med" len="med"/>
          </a:ln>
        </p:spPr>
      </p:pic>
      <p:sp>
        <p:nvSpPr>
          <p:cNvPr id="19" name="Shape 121"/>
          <p:cNvSpPr/>
          <p:nvPr/>
        </p:nvSpPr>
        <p:spPr>
          <a:xfrm>
            <a:off x="1992884" y="4240678"/>
            <a:ext cx="1892766"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600" i="1" dirty="0">
                <a:solidFill>
                  <a:prstClr val="black"/>
                </a:solidFill>
                <a:latin typeface="Calibri"/>
                <a:ea typeface="Calibri"/>
                <a:cs typeface="Calibri"/>
                <a:sym typeface="Calibri"/>
              </a:rPr>
              <a:t>Raw Lidar</a:t>
            </a:r>
          </a:p>
        </p:txBody>
      </p:sp>
      <p:pic>
        <p:nvPicPr>
          <p:cNvPr id="20" name="Shape 123" descr="using digital level"/>
          <p:cNvPicPr preferRelativeResize="0"/>
          <p:nvPr/>
        </p:nvPicPr>
        <p:blipFill rotWithShape="1">
          <a:blip r:embed="rId11">
            <a:alphaModFix/>
          </a:blip>
          <a:srcRect/>
          <a:stretch/>
        </p:blipFill>
        <p:spPr>
          <a:xfrm>
            <a:off x="8353602" y="2431867"/>
            <a:ext cx="1059174" cy="1596744"/>
          </a:xfrm>
          <a:prstGeom prst="rect">
            <a:avLst/>
          </a:prstGeom>
          <a:noFill/>
          <a:ln w="25400" cap="flat" cmpd="sng">
            <a:solidFill>
              <a:sysClr val="window" lastClr="FFFFFF"/>
            </a:solidFill>
            <a:prstDash val="solid"/>
            <a:round/>
            <a:headEnd type="none" w="med" len="med"/>
            <a:tailEnd type="none" w="med" len="med"/>
          </a:ln>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66466" y="1478869"/>
            <a:ext cx="2124189" cy="2124189"/>
          </a:xfrm>
          <a:prstGeom prst="rect">
            <a:avLst/>
          </a:prstGeom>
        </p:spPr>
      </p:pic>
      <p:sp>
        <p:nvSpPr>
          <p:cNvPr id="22" name="Shape 111"/>
          <p:cNvSpPr/>
          <p:nvPr/>
        </p:nvSpPr>
        <p:spPr>
          <a:xfrm>
            <a:off x="9491830" y="3429000"/>
            <a:ext cx="1822379" cy="544258"/>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600" i="1" dirty="0">
                <a:solidFill>
                  <a:prstClr val="black"/>
                </a:solidFill>
                <a:latin typeface="Calibri"/>
                <a:ea typeface="Calibri"/>
                <a:cs typeface="Calibri"/>
                <a:sym typeface="Calibri"/>
              </a:rPr>
              <a:t>FEMA Flood Insurance Rate Maps</a:t>
            </a:r>
          </a:p>
        </p:txBody>
      </p:sp>
      <p:sp>
        <p:nvSpPr>
          <p:cNvPr id="23" name="Shape 111"/>
          <p:cNvSpPr/>
          <p:nvPr/>
        </p:nvSpPr>
        <p:spPr>
          <a:xfrm>
            <a:off x="6958649" y="4021444"/>
            <a:ext cx="2454127" cy="449044"/>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600" i="1" dirty="0">
                <a:solidFill>
                  <a:prstClr val="black"/>
                </a:solidFill>
                <a:latin typeface="Calibri"/>
                <a:ea typeface="Calibri"/>
                <a:cs typeface="Calibri"/>
                <a:sym typeface="Calibri"/>
              </a:rPr>
              <a:t>Engineering and Development Site Surveys</a:t>
            </a:r>
          </a:p>
        </p:txBody>
      </p:sp>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12585" y="4859326"/>
            <a:ext cx="2304046" cy="1943080"/>
          </a:xfrm>
          <a:prstGeom prst="rect">
            <a:avLst/>
          </a:prstGeom>
        </p:spPr>
      </p:pic>
      <p:sp>
        <p:nvSpPr>
          <p:cNvPr id="25" name="Shape 110"/>
          <p:cNvSpPr/>
          <p:nvPr/>
        </p:nvSpPr>
        <p:spPr>
          <a:xfrm>
            <a:off x="376114" y="6424669"/>
            <a:ext cx="1826580" cy="216177"/>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600" i="1" dirty="0">
                <a:solidFill>
                  <a:prstClr val="black"/>
                </a:solidFill>
                <a:latin typeface="Calibri" panose="020F0502020204030204"/>
                <a:ea typeface="Calibri"/>
                <a:cs typeface="Calibri"/>
                <a:sym typeface="Calibri"/>
              </a:rPr>
              <a:t>Daily and Extreme Water Levels</a:t>
            </a:r>
          </a:p>
        </p:txBody>
      </p:sp>
      <p:sp>
        <p:nvSpPr>
          <p:cNvPr id="26" name="Shape 110"/>
          <p:cNvSpPr/>
          <p:nvPr/>
        </p:nvSpPr>
        <p:spPr>
          <a:xfrm>
            <a:off x="5216401" y="6272771"/>
            <a:ext cx="2725645" cy="357587"/>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600" i="1" dirty="0">
                <a:solidFill>
                  <a:prstClr val="black"/>
                </a:solidFill>
                <a:latin typeface="Calibri" panose="020F0502020204030204"/>
                <a:ea typeface="Calibri"/>
                <a:cs typeface="Calibri"/>
                <a:sym typeface="Calibri"/>
              </a:rPr>
              <a:t>Shoreline Mapping (MHW) and Regulatory Boundaries at the Coast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5" name="Title 1"/>
          <p:cNvSpPr txBox="1">
            <a:spLocks/>
          </p:cNvSpPr>
          <p:nvPr/>
        </p:nvSpPr>
        <p:spPr>
          <a:xfrm>
            <a:off x="0" y="340355"/>
            <a:ext cx="112758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mn-lt"/>
                <a:ea typeface="+mj-ea"/>
                <a:cs typeface="+mj-cs"/>
              </a:rPr>
              <a:t>The National Spatial Reference System (NSRS)</a:t>
            </a:r>
            <a:endParaRPr kumimoji="0" lang="en-US" sz="4400" b="1" i="0" u="none" strike="noStrike" kern="1200" cap="none" spc="0" normalizeH="0" baseline="0" noProof="0" dirty="0">
              <a:ln>
                <a:noFill/>
              </a:ln>
              <a:solidFill>
                <a:sysClr val="windowText" lastClr="000000"/>
              </a:solidFill>
              <a:effectLst/>
              <a:uLnTx/>
              <a:uFillTx/>
              <a:latin typeface="+mn-lt"/>
              <a:ea typeface="+mj-ea"/>
              <a:cs typeface="+mj-cs"/>
            </a:endParaRPr>
          </a:p>
        </p:txBody>
      </p:sp>
      <p:sp>
        <p:nvSpPr>
          <p:cNvPr id="7" name="Content Placeholder 2"/>
          <p:cNvSpPr txBox="1">
            <a:spLocks/>
          </p:cNvSpPr>
          <p:nvPr/>
        </p:nvSpPr>
        <p:spPr>
          <a:xfrm>
            <a:off x="0" y="1676400"/>
            <a:ext cx="11275844" cy="196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A </a:t>
            </a:r>
            <a:r>
              <a:rPr kumimoji="0" lang="en-US" altLang="en-US" sz="2800" b="1"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common</a:t>
            </a:r>
            <a:r>
              <a:rPr kumimoji="0" lang="en-US" altLang="en-US" sz="2800" b="0" i="0" u="none" strike="noStrike" kern="1200" cap="none" spc="0" normalizeH="0" noProof="0" dirty="0" smtClean="0">
                <a:ln>
                  <a:noFill/>
                </a:ln>
                <a:solidFill>
                  <a:sysClr val="windowText" lastClr="000000"/>
                </a:solidFill>
                <a:effectLst/>
                <a:uLnTx/>
                <a:uFillTx/>
                <a:latin typeface="Calibri" panose="020F0502020204030204"/>
                <a:ea typeface="+mn-ea"/>
                <a:cs typeface="Arial" panose="020B0604020202020204" pitchFamily="34" charset="0"/>
              </a:rPr>
              <a:t> and </a:t>
            </a:r>
            <a:r>
              <a:rPr kumimoji="0" lang="en-US" altLang="en-US" sz="2800" b="1"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consistent</a:t>
            </a:r>
            <a:r>
              <a:rPr kumimoji="0" lang="en-US" altLang="en-US" sz="2800" b="0" i="0" u="none" strike="noStrike" kern="1200" cap="none" spc="0" normalizeH="0" baseline="0" noProof="0" dirty="0" smtClean="0">
                <a:ln>
                  <a:noFill/>
                </a:ln>
                <a:solidFill>
                  <a:srgbClr val="C00000"/>
                </a:solidFill>
                <a:effectLst/>
                <a:uLnTx/>
                <a:uFillTx/>
                <a:latin typeface="Calibri" panose="020F0502020204030204"/>
                <a:ea typeface="+mn-ea"/>
                <a:cs typeface="Arial" panose="020B0604020202020204" pitchFamily="34" charset="0"/>
              </a:rPr>
              <a:t> </a:t>
            </a: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geospatial framework to meet the economic, social, and environmental positioning needs of our Nation.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Foundational elements include: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Rectangle 7"/>
          <p:cNvSpPr/>
          <p:nvPr/>
        </p:nvSpPr>
        <p:spPr>
          <a:xfrm>
            <a:off x="6155198" y="2561208"/>
            <a:ext cx="3346304" cy="1200329"/>
          </a:xfrm>
          <a:prstGeom prst="rect">
            <a:avLst/>
          </a:prstGeom>
          <a:ln w="19050">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Latitude • Longitude • Elevation • Gravity • Shoreline </a:t>
            </a:r>
            <a:r>
              <a:rPr kumimoji="0" lang="en-US" altLang="en-US" sz="2400" b="0" i="0" u="none" strike="noStrike" kern="0" cap="none" spc="0" normalizeH="0" baseline="0" noProof="0" dirty="0" smtClean="0">
                <a:ln>
                  <a:noFill/>
                </a:ln>
                <a:solidFill>
                  <a:prstClr val="black"/>
                </a:solidFill>
                <a:effectLst/>
                <a:uLnTx/>
                <a:uFillTx/>
                <a:latin typeface="Tw Cen MT Condensed" panose="020B0606020104020203" pitchFamily="34" charset="0"/>
              </a:rPr>
              <a:t>Position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smtClean="0">
                <a:ln>
                  <a:noFill/>
                </a:ln>
                <a:solidFill>
                  <a:prstClr val="black"/>
                </a:solidFill>
                <a:effectLst/>
                <a:uLnTx/>
                <a:uFillTx/>
                <a:latin typeface="Tw Cen MT Condensed" panose="020B0606020104020203" pitchFamily="34" charset="0"/>
              </a:rPr>
              <a:t>      + </a:t>
            </a: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changes over time </a:t>
            </a:r>
          </a:p>
        </p:txBody>
      </p:sp>
      <p:sp>
        <p:nvSpPr>
          <p:cNvPr id="9" name="TextBox 8"/>
          <p:cNvSpPr txBox="1"/>
          <p:nvPr/>
        </p:nvSpPr>
        <p:spPr>
          <a:xfrm>
            <a:off x="1974195" y="4925959"/>
            <a:ext cx="873197"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10" name="TextBox 9"/>
          <p:cNvSpPr txBox="1"/>
          <p:nvPr/>
        </p:nvSpPr>
        <p:spPr>
          <a:xfrm>
            <a:off x="4258269" y="4925959"/>
            <a:ext cx="401925"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11" name="TextBox 10"/>
          <p:cNvSpPr txBox="1"/>
          <p:nvPr/>
        </p:nvSpPr>
        <p:spPr>
          <a:xfrm>
            <a:off x="7393074" y="4925959"/>
            <a:ext cx="106512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12" name="TextBox 11"/>
          <p:cNvSpPr txBox="1"/>
          <p:nvPr/>
        </p:nvSpPr>
        <p:spPr>
          <a:xfrm>
            <a:off x="838200" y="6304918"/>
            <a:ext cx="9144000" cy="369332"/>
          </a:xfrm>
          <a:prstGeom prst="rect">
            <a:avLst/>
          </a:prstGeom>
          <a:noFill/>
        </p:spPr>
        <p:txBody>
          <a:bodyPr wrap="square" rtlCol="0">
            <a:spAutoFit/>
          </a:bodyPr>
          <a:lstStyle/>
          <a:p>
            <a:pPr algn="ctr" eaLnBrk="1" fontAlgn="auto" hangingPunct="1">
              <a:spcBef>
                <a:spcPts val="0"/>
              </a:spcBef>
              <a:spcAft>
                <a:spcPts val="0"/>
              </a:spcAft>
            </a:pPr>
            <a:r>
              <a:rPr lang="en-US" dirty="0">
                <a:solidFill>
                  <a:prstClr val="black"/>
                </a:solidFill>
                <a:latin typeface="Calibri" panose="020F0502020204030204"/>
                <a:cs typeface="+mn-cs"/>
              </a:rPr>
              <a:t>Reliable </a:t>
            </a:r>
            <a:r>
              <a:rPr lang="en-US" dirty="0" smtClean="0">
                <a:solidFill>
                  <a:prstClr val="black"/>
                </a:solidFill>
                <a:latin typeface="Calibri" panose="020F0502020204030204"/>
                <a:cs typeface="+mn-cs"/>
              </a:rPr>
              <a:t>design heights require </a:t>
            </a:r>
            <a:r>
              <a:rPr lang="en-US" dirty="0">
                <a:solidFill>
                  <a:prstClr val="black"/>
                </a:solidFill>
                <a:latin typeface="Calibri" panose="020F0502020204030204"/>
                <a:cs typeface="+mn-cs"/>
              </a:rPr>
              <a:t>data from disparate sources and dates </a:t>
            </a:r>
            <a:r>
              <a:rPr lang="en-US" dirty="0" smtClean="0">
                <a:solidFill>
                  <a:prstClr val="black"/>
                </a:solidFill>
                <a:latin typeface="Calibri" panose="020F0502020204030204"/>
                <a:cs typeface="+mn-cs"/>
              </a:rPr>
              <a:t>be </a:t>
            </a:r>
            <a:r>
              <a:rPr lang="en-US" dirty="0" smtClean="0">
                <a:solidFill>
                  <a:prstClr val="black"/>
                </a:solidFill>
                <a:latin typeface="Calibri" panose="020F0502020204030204"/>
              </a:rPr>
              <a:t>consistently </a:t>
            </a:r>
            <a:r>
              <a:rPr lang="en-US" dirty="0" smtClean="0">
                <a:solidFill>
                  <a:prstClr val="black"/>
                </a:solidFill>
                <a:latin typeface="Calibri" panose="020F0502020204030204"/>
                <a:cs typeface="+mn-cs"/>
              </a:rPr>
              <a:t>aligned</a:t>
            </a:r>
            <a:endParaRPr lang="en-US" dirty="0">
              <a:solidFill>
                <a:prstClr val="black"/>
              </a:solidFill>
              <a:latin typeface="Calibri" panose="020F0502020204030204"/>
              <a:cs typeface="+mn-cs"/>
            </a:endParaRP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4123" y="4517428"/>
            <a:ext cx="1470877" cy="145600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 y="4085452"/>
            <a:ext cx="1346211" cy="111761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stretch>
            <a:fillRect/>
          </a:stretch>
        </p:blipFill>
        <p:spPr>
          <a:xfrm>
            <a:off x="4603374" y="4186290"/>
            <a:ext cx="2636843" cy="1807792"/>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9299" y="4081367"/>
            <a:ext cx="1821701" cy="1918858"/>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9"/>
          <a:stretch>
            <a:fillRect/>
          </a:stretch>
        </p:blipFill>
        <p:spPr>
          <a:xfrm>
            <a:off x="7826316" y="4151248"/>
            <a:ext cx="3350371" cy="1892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0883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sp>
        <p:nvSpPr>
          <p:cNvPr id="4" name="Text Placeholder 4"/>
          <p:cNvSpPr txBox="1">
            <a:spLocks/>
          </p:cNvSpPr>
          <p:nvPr/>
        </p:nvSpPr>
        <p:spPr>
          <a:xfrm>
            <a:off x="889131" y="762000"/>
            <a:ext cx="406441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smtClean="0">
                <a:ln>
                  <a:noFill/>
                </a:ln>
                <a:solidFill>
                  <a:srgbClr val="C00000"/>
                </a:solidFill>
                <a:effectLst/>
                <a:uLnTx/>
                <a:uFillTx/>
                <a:latin typeface="Calibri" panose="020F0502020204030204"/>
                <a:ea typeface="+mn-ea"/>
                <a:cs typeface="+mn-cs"/>
              </a:rPr>
              <a:t>Requirements</a:t>
            </a:r>
            <a:endParaRPr kumimoji="0" lang="en-US" sz="2400" b="1" i="0" u="sng"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 name="Content Placeholder 5"/>
          <p:cNvSpPr txBox="1">
            <a:spLocks/>
          </p:cNvSpPr>
          <p:nvPr/>
        </p:nvSpPr>
        <p:spPr>
          <a:xfrm>
            <a:off x="989144" y="1594737"/>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CONSISTENCY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CONVENIENCE</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Text Placeholder 6"/>
          <p:cNvSpPr txBox="1">
            <a:spLocks/>
          </p:cNvSpPr>
          <p:nvPr/>
        </p:nvSpPr>
        <p:spPr>
          <a:xfrm>
            <a:off x="5562600" y="766862"/>
            <a:ext cx="4644229"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smtClean="0">
                <a:ln>
                  <a:noFill/>
                </a:ln>
                <a:solidFill>
                  <a:srgbClr val="C00000"/>
                </a:solidFill>
                <a:effectLst/>
                <a:uLnTx/>
                <a:uFillTx/>
                <a:latin typeface="Calibri" panose="020F0502020204030204"/>
                <a:ea typeface="+mn-ea"/>
                <a:cs typeface="+mn-cs"/>
              </a:rPr>
              <a:t>Expectations</a:t>
            </a:r>
            <a:endParaRPr kumimoji="0" lang="en-US" sz="2400" b="1" i="0" u="sng"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 name="Content Placeholder 7"/>
          <p:cNvSpPr txBox="1">
            <a:spLocks/>
          </p:cNvSpPr>
          <p:nvPr/>
        </p:nvSpPr>
        <p:spPr>
          <a:xfrm>
            <a:off x="5562600" y="1594737"/>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Semi-CONSTANT Coordinates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COHERENCE with Sea Level</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9" name="Group 8"/>
          <p:cNvGrpSpPr>
            <a:grpSpLocks noChangeAspect="1"/>
          </p:cNvGrpSpPr>
          <p:nvPr/>
        </p:nvGrpSpPr>
        <p:grpSpPr>
          <a:xfrm>
            <a:off x="5674543" y="4642737"/>
            <a:ext cx="4526916" cy="1767708"/>
            <a:chOff x="5943186" y="4381161"/>
            <a:chExt cx="5932766" cy="2316676"/>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600" t="4388" r="2743" b="12912"/>
            <a:stretch/>
          </p:blipFill>
          <p:spPr>
            <a:xfrm>
              <a:off x="5943186" y="4381161"/>
              <a:ext cx="3460830" cy="2316676"/>
            </a:xfrm>
            <a:prstGeom prst="rect">
              <a:avLst/>
            </a:prstGeom>
            <a:ln>
              <a:solidFill>
                <a:sysClr val="windowText" lastClr="000000"/>
              </a:solidFill>
            </a:ln>
            <a:effectLst>
              <a:outerShdw blurRad="292100" dist="139700" dir="2700000" algn="tl" rotWithShape="0">
                <a:srgbClr val="333333">
                  <a:alpha val="65000"/>
                </a:srgbClr>
              </a:outerShdw>
            </a:effectLst>
          </p:spPr>
        </p:pic>
        <p:pic>
          <p:nvPicPr>
            <p:cNvPr id="11" name="Picture 2" descr="http://images-01.delcampe-static.net/img_large/auction/000/285/759/177_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91" t="3071" r="2032" b="5131"/>
            <a:stretch/>
          </p:blipFill>
          <p:spPr bwMode="auto">
            <a:xfrm rot="20917087">
              <a:off x="9329947" y="4908351"/>
              <a:ext cx="2426306" cy="1526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rot="20894753">
              <a:off x="9339931" y="4853018"/>
              <a:ext cx="2536021" cy="1603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Up-Down Arrow 12"/>
            <p:cNvSpPr/>
            <p:nvPr/>
          </p:nvSpPr>
          <p:spPr bwMode="auto">
            <a:xfrm rot="7347938">
              <a:off x="9464147" y="4218821"/>
              <a:ext cx="203036" cy="1265902"/>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grpSp>
      <p:grpSp>
        <p:nvGrpSpPr>
          <p:cNvPr id="14" name="Group 13"/>
          <p:cNvGrpSpPr/>
          <p:nvPr/>
        </p:nvGrpSpPr>
        <p:grpSpPr>
          <a:xfrm>
            <a:off x="8036950" y="2210699"/>
            <a:ext cx="1930359" cy="1876176"/>
            <a:chOff x="6487433" y="1320371"/>
            <a:chExt cx="2456561" cy="2398198"/>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22320" t="12321" r="19071" b="11393"/>
            <a:stretch/>
          </p:blipFill>
          <p:spPr>
            <a:xfrm>
              <a:off x="6487433" y="1320371"/>
              <a:ext cx="2456561" cy="2398198"/>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16" name="Block Arc 15"/>
            <p:cNvSpPr/>
            <p:nvPr/>
          </p:nvSpPr>
          <p:spPr>
            <a:xfrm>
              <a:off x="6770955" y="1636855"/>
              <a:ext cx="1866900" cy="1688409"/>
            </a:xfrm>
            <a:prstGeom prst="blockArc">
              <a:avLst>
                <a:gd name="adj1" fmla="val 11190172"/>
                <a:gd name="adj2" fmla="val 3"/>
                <a:gd name="adj3" fmla="val 16400"/>
              </a:avLst>
            </a:prstGeom>
            <a:no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cxnSp>
        <p:nvCxnSpPr>
          <p:cNvPr id="17" name="Straight Arrow Connector 16"/>
          <p:cNvCxnSpPr/>
          <p:nvPr/>
        </p:nvCxnSpPr>
        <p:spPr>
          <a:xfrm flipV="1">
            <a:off x="7488066" y="3118737"/>
            <a:ext cx="771675" cy="2220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5929202" y="3295375"/>
            <a:ext cx="1718372" cy="646331"/>
          </a:xfrm>
          <a:prstGeom prst="rect">
            <a:avLst/>
          </a:prstGeom>
          <a:noFill/>
        </p:spPr>
        <p:txBody>
          <a:bodyPr wrap="square" rtlCol="0">
            <a:spAutoFit/>
          </a:bodyPr>
          <a:lstStyle/>
          <a:p>
            <a:pPr algn="ctr" eaLnBrk="1" fontAlgn="auto" hangingPunct="1">
              <a:spcBef>
                <a:spcPts val="0"/>
              </a:spcBef>
              <a:spcAft>
                <a:spcPts val="0"/>
              </a:spcAft>
            </a:pPr>
            <a:r>
              <a:rPr lang="en-US" b="1" i="1" dirty="0">
                <a:solidFill>
                  <a:prstClr val="black"/>
                </a:solidFill>
                <a:latin typeface="Calibri" panose="020F0502020204030204"/>
                <a:cs typeface="+mn-cs"/>
              </a:rPr>
              <a:t>stamped with elevation</a:t>
            </a:r>
          </a:p>
        </p:txBody>
      </p:sp>
      <p:grpSp>
        <p:nvGrpSpPr>
          <p:cNvPr id="19" name="Group 18"/>
          <p:cNvGrpSpPr/>
          <p:nvPr/>
        </p:nvGrpSpPr>
        <p:grpSpPr>
          <a:xfrm>
            <a:off x="1931864" y="2051277"/>
            <a:ext cx="2344295" cy="1821592"/>
            <a:chOff x="2288969" y="1882078"/>
            <a:chExt cx="2855144" cy="2244578"/>
          </a:xfrm>
        </p:grpSpPr>
        <p:sp>
          <p:nvSpPr>
            <p:cNvPr id="20" name="Rectangle 19"/>
            <p:cNvSpPr/>
            <p:nvPr/>
          </p:nvSpPr>
          <p:spPr bwMode="auto">
            <a:xfrm>
              <a:off x="2288969" y="1882078"/>
              <a:ext cx="2855144" cy="224457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1" name="Down Arrow 20"/>
            <p:cNvSpPr/>
            <p:nvPr/>
          </p:nvSpPr>
          <p:spPr>
            <a:xfrm>
              <a:off x="3427173" y="3560145"/>
              <a:ext cx="393821" cy="472697"/>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5705" r="28801"/>
            <a:stretch/>
          </p:blipFill>
          <p:spPr>
            <a:xfrm>
              <a:off x="2371835" y="2125619"/>
              <a:ext cx="2696162" cy="1598753"/>
            </a:xfrm>
            <a:prstGeom prst="rect">
              <a:avLst/>
            </a:prstGeom>
            <a:ln>
              <a:noFill/>
            </a:ln>
            <a:effectLst>
              <a:outerShdw blurRad="292100" dist="139700" dir="2700000" algn="tl" rotWithShape="0">
                <a:srgbClr val="333333">
                  <a:alpha val="65000"/>
                </a:srgbClr>
              </a:outerShdw>
            </a:effectLst>
          </p:spPr>
        </p:pic>
        <p:sp>
          <p:nvSpPr>
            <p:cNvPr id="23" name="Down Arrow 22"/>
            <p:cNvSpPr/>
            <p:nvPr/>
          </p:nvSpPr>
          <p:spPr>
            <a:xfrm rot="10800000">
              <a:off x="3427172" y="1972900"/>
              <a:ext cx="393821" cy="472697"/>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t="18628" b="19807"/>
          <a:stretch/>
        </p:blipFill>
        <p:spPr>
          <a:xfrm>
            <a:off x="1041531" y="4642737"/>
            <a:ext cx="3835400" cy="1770927"/>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25" name="Title 1"/>
          <p:cNvSpPr txBox="1">
            <a:spLocks/>
          </p:cNvSpPr>
          <p:nvPr/>
        </p:nvSpPr>
        <p:spPr>
          <a:xfrm>
            <a:off x="889131" y="146937"/>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mn-lt"/>
                <a:ea typeface="+mj-ea"/>
                <a:cs typeface="+mj-cs"/>
              </a:rPr>
              <a:t>NSRS Considerations – The 4 C’s</a:t>
            </a:r>
            <a:endParaRPr kumimoji="0" lang="en-US" sz="4400" b="1" i="0" u="none" strike="noStrike" kern="1200" cap="none" spc="0" normalizeH="0" baseline="0" noProof="0" dirty="0">
              <a:ln>
                <a:noFill/>
              </a:ln>
              <a:solidFill>
                <a:sysClr val="windowText" lastClr="000000"/>
              </a:solidFill>
              <a:effectLst/>
              <a:uLnTx/>
              <a:uFillTx/>
              <a:latin typeface="+mn-lt"/>
              <a:ea typeface="+mj-ea"/>
              <a:cs typeface="+mj-cs"/>
            </a:endParaRPr>
          </a:p>
        </p:txBody>
      </p:sp>
    </p:spTree>
    <p:extLst>
      <p:ext uri="{BB962C8B-B14F-4D97-AF65-F5344CB8AC3E}">
        <p14:creationId xmlns:p14="http://schemas.microsoft.com/office/powerpoint/2010/main" val="3261349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0" y="0"/>
            <a:ext cx="11201402" cy="6866965"/>
            <a:chOff x="1386001" y="1068790"/>
            <a:chExt cx="6833118" cy="4189010"/>
          </a:xfrm>
        </p:grpSpPr>
        <p:pic>
          <p:nvPicPr>
            <p:cNvPr id="7" name="Picture 6"/>
            <p:cNvPicPr>
              <a:picLocks noChangeAspect="1"/>
            </p:cNvPicPr>
            <p:nvPr/>
          </p:nvPicPr>
          <p:blipFill rotWithShape="1">
            <a:blip r:embed="rId2">
              <a:duotone>
                <a:srgbClr val="E7E6E6">
                  <a:shade val="45000"/>
                  <a:satMod val="135000"/>
                </a:srgbClr>
                <a:prstClr val="white"/>
              </a:duotone>
              <a:extLst>
                <a:ext uri="{28A0092B-C50C-407E-A947-70E740481C1C}">
                  <a14:useLocalDpi xmlns:a14="http://schemas.microsoft.com/office/drawing/2010/main" val="0"/>
                </a:ext>
              </a:extLst>
            </a:blip>
            <a:srcRect r="76110"/>
            <a:stretch/>
          </p:blipFill>
          <p:spPr>
            <a:xfrm flipH="1">
              <a:off x="2191862" y="1068790"/>
              <a:ext cx="1500388" cy="4189010"/>
            </a:xfrm>
            <a:prstGeom prst="rect">
              <a:avLst/>
            </a:prstGeom>
          </p:spPr>
        </p:pic>
        <p:pic>
          <p:nvPicPr>
            <p:cNvPr id="8" name="Picture 7"/>
            <p:cNvPicPr>
              <a:picLocks noChangeAspect="1"/>
            </p:cNvPicPr>
            <p:nvPr/>
          </p:nvPicPr>
          <p:blipFill rotWithShape="1">
            <a:blip r:embed="rId2">
              <a:duotone>
                <a:srgbClr val="E7E6E6">
                  <a:shade val="45000"/>
                  <a:satMod val="135000"/>
                </a:srgbClr>
                <a:prstClr val="white"/>
              </a:duotone>
              <a:extLst>
                <a:ext uri="{28A0092B-C50C-407E-A947-70E740481C1C}">
                  <a14:useLocalDpi xmlns:a14="http://schemas.microsoft.com/office/drawing/2010/main" val="0"/>
                </a:ext>
              </a:extLst>
            </a:blip>
            <a:srcRect l="10416" r="76110"/>
            <a:stretch/>
          </p:blipFill>
          <p:spPr>
            <a:xfrm>
              <a:off x="1386001" y="1068790"/>
              <a:ext cx="846242" cy="4189010"/>
            </a:xfrm>
            <a:prstGeom prst="rect">
              <a:avLst/>
            </a:prstGeom>
          </p:spPr>
        </p:pic>
        <p:pic>
          <p:nvPicPr>
            <p:cNvPr id="9" name="Picture 8"/>
            <p:cNvPicPr>
              <a:picLocks noChangeAspect="1"/>
            </p:cNvPicPr>
            <p:nvPr/>
          </p:nvPicPr>
          <p:blipFill rotWithShape="1">
            <a:blip r:embed="rId2">
              <a:duotone>
                <a:srgbClr val="E7E6E6">
                  <a:shade val="45000"/>
                  <a:satMod val="135000"/>
                </a:srgbClr>
                <a:prstClr val="white"/>
              </a:duotone>
              <a:extLst>
                <a:ext uri="{28A0092B-C50C-407E-A947-70E740481C1C}">
                  <a14:useLocalDpi xmlns:a14="http://schemas.microsoft.com/office/drawing/2010/main" val="0"/>
                </a:ext>
              </a:extLst>
            </a:blip>
            <a:srcRect r="27897"/>
            <a:stretch/>
          </p:blipFill>
          <p:spPr>
            <a:xfrm>
              <a:off x="3690684" y="1068790"/>
              <a:ext cx="4528435" cy="4189010"/>
            </a:xfrm>
            <a:prstGeom prst="rect">
              <a:avLst/>
            </a:prstGeom>
          </p:spPr>
        </p:pic>
      </p:grpSp>
      <p:sp>
        <p:nvSpPr>
          <p:cNvPr id="2" name="object 2"/>
          <p:cNvSpPr/>
          <p:nvPr/>
        </p:nvSpPr>
        <p:spPr>
          <a:xfrm>
            <a:off x="11243541" y="0"/>
            <a:ext cx="948458" cy="6858000"/>
          </a:xfrm>
          <a:prstGeom prst="rect">
            <a:avLst/>
          </a:prstGeom>
          <a:blipFill>
            <a:blip r:embed="rId3" cstate="print"/>
            <a:stretch>
              <a:fillRect/>
            </a:stretch>
          </a:blipFill>
        </p:spPr>
        <p:txBody>
          <a:bodyPr wrap="square" lIns="0" tIns="0" rIns="0" bIns="0" rtlCol="0"/>
          <a:lstStyle/>
          <a:p>
            <a:endParaRPr/>
          </a:p>
        </p:txBody>
      </p:sp>
      <p:sp>
        <p:nvSpPr>
          <p:cNvPr id="4" name="Title 1"/>
          <p:cNvSpPr txBox="1">
            <a:spLocks/>
          </p:cNvSpPr>
          <p:nvPr/>
        </p:nvSpPr>
        <p:spPr>
          <a:xfrm>
            <a:off x="1301983" y="19050"/>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mn-lt"/>
                <a:ea typeface="+mj-ea"/>
                <a:cs typeface="+mj-cs"/>
              </a:rPr>
              <a:t>The NSRS of Today </a:t>
            </a:r>
            <a:r>
              <a:rPr kumimoji="0" lang="en-US" sz="4400" b="1" i="1" u="none" strike="noStrike" kern="1200" cap="none" spc="0" normalizeH="0" baseline="0" noProof="0" dirty="0" smtClean="0">
                <a:ln>
                  <a:noFill/>
                </a:ln>
                <a:effectLst/>
                <a:uLnTx/>
                <a:uFillTx/>
                <a:latin typeface="+mn-lt"/>
                <a:ea typeface="+mj-ea"/>
                <a:cs typeface="+mj-cs"/>
              </a:rPr>
              <a:t>(simplified)</a:t>
            </a:r>
            <a:endParaRPr kumimoji="0" lang="en-US" sz="4400" b="1" i="1" u="none" strike="noStrike" kern="1200" cap="none" spc="0" normalizeH="0" baseline="0" noProof="0" dirty="0">
              <a:ln>
                <a:noFill/>
              </a:ln>
              <a:effectLst/>
              <a:uLnTx/>
              <a:uFillTx/>
              <a:latin typeface="+mn-lt"/>
              <a:ea typeface="+mj-ea"/>
              <a:cs typeface="+mj-cs"/>
            </a:endParaRPr>
          </a:p>
        </p:txBody>
      </p:sp>
      <p:sp>
        <p:nvSpPr>
          <p:cNvPr id="10" name="Content Placeholder 2"/>
          <p:cNvSpPr txBox="1">
            <a:spLocks/>
          </p:cNvSpPr>
          <p:nvPr/>
        </p:nvSpPr>
        <p:spPr>
          <a:xfrm>
            <a:off x="531602" y="967581"/>
            <a:ext cx="5972332" cy="3830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0" cap="none" spc="0" normalizeH="0" baseline="0" noProof="0" dirty="0" smtClean="0">
              <a:ln>
                <a:noFill/>
              </a:ln>
              <a:solidFill>
                <a:srgbClr val="000000"/>
              </a:solidFill>
              <a:effectLst/>
              <a:uLnTx/>
              <a:uFillTx/>
              <a:latin typeface="Arial"/>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Primary elements: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Horizontal North American Datum of 1983 - </a:t>
            </a:r>
            <a:r>
              <a:rPr kumimoji="0" lang="en-US" sz="2400" b="1" i="0" u="none" strike="noStrike" kern="0" cap="none" spc="0" normalizeH="0" baseline="0" noProof="0" dirty="0" smtClean="0">
                <a:ln>
                  <a:noFill/>
                </a:ln>
                <a:solidFill>
                  <a:srgbClr val="C00000"/>
                </a:solidFill>
                <a:effectLst/>
                <a:uLnTx/>
                <a:uFillTx/>
                <a:latin typeface="Calibri" panose="020F0502020204030204"/>
                <a:ea typeface="Cabin"/>
                <a:cs typeface="Cabin"/>
                <a:sym typeface="Cabin"/>
              </a:rPr>
              <a:t>NAD 83(2011) </a:t>
            </a:r>
            <a:r>
              <a:rPr kumimoji="0" lang="en-US" sz="24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coordinates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Vertical North American Vertical Datum of 1988  - </a:t>
            </a:r>
            <a:r>
              <a:rPr kumimoji="0" lang="en-US" sz="2400" b="1" i="0" u="none" strike="noStrike" kern="0" cap="none" spc="0" normalizeH="0" baseline="0" noProof="0" dirty="0" smtClean="0">
                <a:ln>
                  <a:noFill/>
                </a:ln>
                <a:solidFill>
                  <a:srgbClr val="C00000"/>
                </a:solidFill>
                <a:effectLst/>
                <a:uLnTx/>
                <a:uFillTx/>
                <a:latin typeface="Calibri" panose="020F0502020204030204"/>
                <a:ea typeface="Cabin"/>
                <a:cs typeface="Cabin"/>
                <a:sym typeface="Cabin"/>
              </a:rPr>
              <a:t>NAVD88</a:t>
            </a:r>
            <a:r>
              <a:rPr kumimoji="0" lang="en-US" sz="24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 </a:t>
            </a:r>
            <a:r>
              <a:rPr kumimoji="0" lang="en-US" sz="2400" b="0" i="0" u="none" strike="noStrike" kern="0" cap="none" spc="0" normalizeH="0" baseline="0" noProof="0" dirty="0" err="1" smtClean="0">
                <a:ln>
                  <a:noFill/>
                </a:ln>
                <a:solidFill>
                  <a:srgbClr val="000000"/>
                </a:solidFill>
                <a:effectLst/>
                <a:uLnTx/>
                <a:uFillTx/>
                <a:latin typeface="Calibri" panose="020F0502020204030204"/>
                <a:ea typeface="Cabin"/>
                <a:cs typeface="Cabin"/>
                <a:sym typeface="Cabin"/>
              </a:rPr>
              <a:t>orthometric</a:t>
            </a:r>
            <a:r>
              <a:rPr kumimoji="0" lang="en-US" sz="24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 heights</a:t>
            </a:r>
          </a:p>
          <a:p>
            <a:pPr marL="0" marR="0" lvl="0" indent="0" algn="l" defTabSz="914400" rtl="0" eaLnBrk="1" fontAlgn="auto" latinLnBrk="0" hangingPunct="1">
              <a:lnSpc>
                <a:spcPct val="90000"/>
              </a:lnSpc>
              <a:spcBef>
                <a:spcPts val="1000"/>
              </a:spcBef>
              <a:spcAft>
                <a:spcPts val="0"/>
              </a:spcAft>
              <a:buClrTx/>
              <a:buSzTx/>
              <a:buNone/>
              <a:tabLst/>
              <a:defRPr/>
            </a:pPr>
            <a:endParaRPr lang="en-US" sz="2400" kern="0" noProof="0" dirty="0" smtClean="0">
              <a:solidFill>
                <a:srgbClr val="000000"/>
              </a:solidFill>
              <a:latin typeface="Calibri" panose="020F0502020204030204"/>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0" cap="none" spc="0" normalizeH="0" baseline="0" dirty="0" smtClean="0">
                <a:ln>
                  <a:noFill/>
                </a:ln>
                <a:solidFill>
                  <a:srgbClr val="000000"/>
                </a:solidFill>
                <a:effectLst/>
                <a:uLnTx/>
                <a:uFillTx/>
                <a:latin typeface="Calibri" panose="020F0502020204030204"/>
                <a:ea typeface="Cabin"/>
                <a:cs typeface="Cabin"/>
                <a:sym typeface="Cabin"/>
              </a:rPr>
              <a:t>These</a:t>
            </a:r>
            <a:r>
              <a:rPr kumimoji="0" lang="en-US" sz="2400" b="0" i="0" u="none" strike="noStrike" kern="0" cap="none" spc="0" normalizeH="0" dirty="0" smtClean="0">
                <a:ln>
                  <a:noFill/>
                </a:ln>
                <a:solidFill>
                  <a:srgbClr val="000000"/>
                </a:solidFill>
                <a:effectLst/>
                <a:uLnTx/>
                <a:uFillTx/>
                <a:latin typeface="Calibri" panose="020F0502020204030204"/>
                <a:ea typeface="Cabin"/>
                <a:cs typeface="Cabin"/>
                <a:sym typeface="Cabin"/>
              </a:rPr>
              <a:t> elements are </a:t>
            </a:r>
            <a:r>
              <a:rPr kumimoji="0" lang="en-US" sz="2400" b="1" i="0" u="none" strike="noStrike" kern="0" cap="none" spc="0" normalizeH="0" dirty="0" smtClean="0">
                <a:ln>
                  <a:noFill/>
                </a:ln>
                <a:solidFill>
                  <a:srgbClr val="C00000"/>
                </a:solidFill>
                <a:effectLst/>
                <a:uLnTx/>
                <a:uFillTx/>
                <a:latin typeface="Calibri" panose="020F0502020204030204"/>
                <a:ea typeface="Cabin"/>
                <a:cs typeface="Cabin"/>
                <a:sym typeface="Cabin"/>
              </a:rPr>
              <a:t>geodetic </a:t>
            </a:r>
            <a:r>
              <a:rPr kumimoji="0" lang="en-US" sz="2400" b="1" i="0" u="none" strike="noStrike" kern="0" cap="none" spc="0" normalizeH="0" dirty="0" err="1" smtClean="0">
                <a:ln>
                  <a:noFill/>
                </a:ln>
                <a:solidFill>
                  <a:srgbClr val="C00000"/>
                </a:solidFill>
                <a:effectLst/>
                <a:uLnTx/>
                <a:uFillTx/>
                <a:latin typeface="Calibri" panose="020F0502020204030204"/>
                <a:ea typeface="Cabin"/>
                <a:cs typeface="Cabin"/>
                <a:sym typeface="Cabin"/>
              </a:rPr>
              <a:t>datums</a:t>
            </a:r>
            <a:r>
              <a:rPr kumimoji="0" lang="en-US" sz="2400" b="0" i="0" u="none" strike="noStrike" kern="0" cap="none" spc="0" normalizeH="0" dirty="0" smtClean="0">
                <a:ln>
                  <a:noFill/>
                </a:ln>
                <a:solidFill>
                  <a:srgbClr val="C00000"/>
                </a:solidFill>
                <a:effectLst/>
                <a:uLnTx/>
                <a:uFillTx/>
                <a:latin typeface="Calibri" panose="020F0502020204030204"/>
                <a:ea typeface="Cabin"/>
                <a:cs typeface="Cabin"/>
                <a:sym typeface="Cabin"/>
              </a:rPr>
              <a:t> </a:t>
            </a:r>
            <a:r>
              <a:rPr kumimoji="0" lang="en-US" sz="2400" b="0" i="0" u="none" strike="noStrike" kern="0" cap="none" spc="0" normalizeH="0" dirty="0" smtClean="0">
                <a:ln>
                  <a:noFill/>
                </a:ln>
                <a:solidFill>
                  <a:srgbClr val="000000"/>
                </a:solidFill>
                <a:effectLst/>
                <a:uLnTx/>
                <a:uFillTx/>
                <a:latin typeface="Calibri" panose="020F0502020204030204"/>
                <a:ea typeface="Cabin"/>
                <a:cs typeface="Cabin"/>
                <a:sym typeface="Cabin"/>
              </a:rPr>
              <a:t>that define the shape and size of the earth to enable precise positioning  </a:t>
            </a:r>
            <a:endParaRPr kumimoji="0" lang="en-US" sz="24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smtClean="0">
              <a:ln>
                <a:noFill/>
              </a:ln>
              <a:solidFill>
                <a:srgbClr val="000000"/>
              </a:solidFill>
              <a:effectLst/>
              <a:uLnTx/>
              <a:uFillTx/>
              <a:latin typeface="Calibri" panose="020F0502020204030204"/>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0" cap="none" spc="0" normalizeH="0" baseline="0" noProof="0" dirty="0" smtClean="0">
                <a:ln>
                  <a:noFill/>
                </a:ln>
                <a:solidFill>
                  <a:srgbClr val="000000"/>
                </a:solidFill>
                <a:effectLst/>
                <a:uLnTx/>
                <a:uFillTx/>
                <a:latin typeface="Calibri" panose="020F0502020204030204"/>
                <a:ea typeface="Cabin"/>
                <a:cs typeface="Cabin"/>
                <a:sym typeface="Cabin"/>
              </a:rPr>
              <a:t>System based on connections to published passive control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smtClean="0">
              <a:ln>
                <a:noFill/>
              </a:ln>
              <a:solidFill>
                <a:srgbClr val="000000"/>
              </a:solidFill>
              <a:effectLst/>
              <a:uLnTx/>
              <a:uFillTx/>
              <a:latin typeface="Arial"/>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Freeform 10"/>
          <p:cNvSpPr/>
          <p:nvPr/>
        </p:nvSpPr>
        <p:spPr>
          <a:xfrm>
            <a:off x="3459332" y="4953000"/>
            <a:ext cx="4313067" cy="1069996"/>
          </a:xfrm>
          <a:custGeom>
            <a:avLst/>
            <a:gdLst>
              <a:gd name="connsiteX0" fmla="*/ 0 w 4475181"/>
              <a:gd name="connsiteY0" fmla="*/ 473336 h 473336"/>
              <a:gd name="connsiteX1" fmla="*/ 3829723 w 4475181"/>
              <a:gd name="connsiteY1" fmla="*/ 473336 h 473336"/>
              <a:gd name="connsiteX2" fmla="*/ 4475181 w 4475181"/>
              <a:gd name="connsiteY2" fmla="*/ 0 h 473336"/>
            </a:gdLst>
            <a:ahLst/>
            <a:cxnLst>
              <a:cxn ang="0">
                <a:pos x="connsiteX0" y="connsiteY0"/>
              </a:cxn>
              <a:cxn ang="0">
                <a:pos x="connsiteX1" y="connsiteY1"/>
              </a:cxn>
              <a:cxn ang="0">
                <a:pos x="connsiteX2" y="connsiteY2"/>
              </a:cxn>
            </a:cxnLst>
            <a:rect l="l" t="t" r="r" b="b"/>
            <a:pathLst>
              <a:path w="4475181" h="473336">
                <a:moveTo>
                  <a:pt x="0" y="473336"/>
                </a:moveTo>
                <a:lnTo>
                  <a:pt x="3829723" y="473336"/>
                </a:lnTo>
                <a:lnTo>
                  <a:pt x="4475181" y="0"/>
                </a:lnTo>
              </a:path>
            </a:pathLst>
          </a:custGeom>
          <a:noFill/>
          <a:ln w="57150" cap="flat" cmpd="sng" algn="ctr">
            <a:solidFill>
              <a:sysClr val="windowText" lastClr="000000"/>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800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1124354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p:nvPr/>
        </p:nvSpPr>
        <p:spPr>
          <a:xfrm>
            <a:off x="11243541" y="0"/>
            <a:ext cx="948458" cy="6858000"/>
          </a:xfrm>
          <a:prstGeom prst="rect">
            <a:avLst/>
          </a:prstGeom>
          <a:blipFill>
            <a:blip r:embed="rId3" cstate="print"/>
            <a:stretch>
              <a:fillRect/>
            </a:stretch>
          </a:blipFill>
        </p:spPr>
        <p:txBody>
          <a:bodyPr wrap="square" lIns="0" tIns="0" rIns="0" bIns="0" rtlCol="0"/>
          <a:lstStyle/>
          <a:p>
            <a:endParaRPr/>
          </a:p>
        </p:txBody>
      </p:sp>
      <p:pic>
        <p:nvPicPr>
          <p:cNvPr id="4" name="Content Placeholder 5"/>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034828" y="0"/>
            <a:ext cx="9173883" cy="6880412"/>
          </a:xfrm>
          <a:prstGeom prst="rect">
            <a:avLst/>
          </a:prstGeom>
        </p:spPr>
      </p:pic>
      <p:sp>
        <p:nvSpPr>
          <p:cNvPr id="5" name="Freeform 4"/>
          <p:cNvSpPr/>
          <p:nvPr/>
        </p:nvSpPr>
        <p:spPr>
          <a:xfrm>
            <a:off x="1064711" y="2008122"/>
            <a:ext cx="4817413" cy="3126295"/>
          </a:xfrm>
          <a:custGeom>
            <a:avLst/>
            <a:gdLst>
              <a:gd name="connsiteX0" fmla="*/ 0 w 4970055"/>
              <a:gd name="connsiteY0" fmla="*/ 3142211 h 3142211"/>
              <a:gd name="connsiteX1" fmla="*/ 4438996 w 4970055"/>
              <a:gd name="connsiteY1" fmla="*/ 980902 h 3142211"/>
              <a:gd name="connsiteX2" fmla="*/ 4721629 w 4970055"/>
              <a:gd name="connsiteY2" fmla="*/ 0 h 3142211"/>
            </a:gdLst>
            <a:ahLst/>
            <a:cxnLst>
              <a:cxn ang="0">
                <a:pos x="connsiteX0" y="connsiteY0"/>
              </a:cxn>
              <a:cxn ang="0">
                <a:pos x="connsiteX1" y="connsiteY1"/>
              </a:cxn>
              <a:cxn ang="0">
                <a:pos x="connsiteX2" y="connsiteY2"/>
              </a:cxn>
            </a:cxnLst>
            <a:rect l="l" t="t" r="r" b="b"/>
            <a:pathLst>
              <a:path w="4970055" h="3142211">
                <a:moveTo>
                  <a:pt x="0" y="3142211"/>
                </a:moveTo>
                <a:cubicBezTo>
                  <a:pt x="1826029" y="2323407"/>
                  <a:pt x="3652058" y="1504604"/>
                  <a:pt x="4438996" y="980902"/>
                </a:cubicBezTo>
                <a:cubicBezTo>
                  <a:pt x="5225934" y="457200"/>
                  <a:pt x="4973781" y="228600"/>
                  <a:pt x="4721629"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064711" y="290064"/>
            <a:ext cx="9144000" cy="605098"/>
          </a:xfrm>
          <a:prstGeom prst="rect">
            <a:avLst/>
          </a:prstGeom>
        </p:spPr>
        <p:txBody>
          <a:bodyPr/>
          <a:lstStyle>
            <a:lvl1pPr>
              <a:defRPr>
                <a:latin typeface="+mj-lt"/>
                <a:ea typeface="+mj-ea"/>
                <a:cs typeface="+mj-cs"/>
              </a:defRPr>
            </a:lvl1pPr>
          </a:lstStyle>
          <a:p>
            <a:pPr algn="ctr"/>
            <a:r>
              <a:rPr lang="en-US" sz="4000" kern="0" dirty="0" smtClean="0">
                <a:solidFill>
                  <a:sysClr val="windowText" lastClr="000000"/>
                </a:solidFill>
                <a:latin typeface="+mn-lt"/>
                <a:cs typeface="Arial" panose="020B0604020202020204" pitchFamily="34" charset="0"/>
              </a:rPr>
              <a:t>NGS Supports Access to NAVD88 Heights</a:t>
            </a:r>
            <a:endParaRPr lang="en-US" sz="4000" kern="0" dirty="0">
              <a:solidFill>
                <a:sysClr val="windowText" lastClr="000000"/>
              </a:solidFill>
              <a:latin typeface="+mn-lt"/>
              <a:cs typeface="Arial" panose="020B0604020202020204" pitchFamily="34" charset="0"/>
            </a:endParaRPr>
          </a:p>
        </p:txBody>
      </p:sp>
      <p:pic>
        <p:nvPicPr>
          <p:cNvPr id="9" name="Picture 8"/>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371147" y="1230886"/>
            <a:ext cx="1757378" cy="1129743"/>
          </a:xfrm>
          <a:prstGeom prst="rect">
            <a:avLst/>
          </a:prstGeom>
        </p:spPr>
      </p:pic>
      <p:pic>
        <p:nvPicPr>
          <p:cNvPr id="10" name="Picture 9"/>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tretch>
            <a:fillRect/>
          </a:stretch>
        </p:blipFill>
        <p:spPr>
          <a:xfrm>
            <a:off x="7606216" y="5134419"/>
            <a:ext cx="1122059" cy="1054672"/>
          </a:xfrm>
          <a:prstGeom prst="rect">
            <a:avLst/>
          </a:prstGeom>
        </p:spPr>
      </p:pic>
      <p:sp>
        <p:nvSpPr>
          <p:cNvPr id="11" name="Freeform 10"/>
          <p:cNvSpPr/>
          <p:nvPr/>
        </p:nvSpPr>
        <p:spPr>
          <a:xfrm>
            <a:off x="6624542" y="5171350"/>
            <a:ext cx="2064426" cy="257191"/>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 name="connsiteX0" fmla="*/ 0 w 1463147"/>
              <a:gd name="connsiteY0" fmla="*/ 134919 h 500477"/>
              <a:gd name="connsiteX1" fmla="*/ 617758 w 1463147"/>
              <a:gd name="connsiteY1" fmla="*/ 16304 h 500477"/>
              <a:gd name="connsiteX2" fmla="*/ 1055188 w 1463147"/>
              <a:gd name="connsiteY2" fmla="*/ 499570 h 500477"/>
              <a:gd name="connsiteX3" fmla="*/ 1463147 w 1463147"/>
              <a:gd name="connsiteY3" fmla="*/ 137073 h 500477"/>
            </a:gdLst>
            <a:ahLst/>
            <a:cxnLst>
              <a:cxn ang="0">
                <a:pos x="connsiteX0" y="connsiteY0"/>
              </a:cxn>
              <a:cxn ang="0">
                <a:pos x="connsiteX1" y="connsiteY1"/>
              </a:cxn>
              <a:cxn ang="0">
                <a:pos x="connsiteX2" y="connsiteY2"/>
              </a:cxn>
              <a:cxn ang="0">
                <a:pos x="connsiteX3" y="connsiteY3"/>
              </a:cxn>
            </a:cxnLst>
            <a:rect l="l" t="t" r="r" b="b"/>
            <a:pathLst>
              <a:path w="1463147" h="500477">
                <a:moveTo>
                  <a:pt x="0" y="134919"/>
                </a:moveTo>
                <a:cubicBezTo>
                  <a:pt x="80513" y="80285"/>
                  <a:pt x="441893" y="-44471"/>
                  <a:pt x="617758" y="16304"/>
                </a:cubicBezTo>
                <a:cubicBezTo>
                  <a:pt x="793623" y="77079"/>
                  <a:pt x="914290" y="479442"/>
                  <a:pt x="1055188" y="499570"/>
                </a:cubicBezTo>
                <a:cubicBezTo>
                  <a:pt x="1196086" y="519698"/>
                  <a:pt x="1317935" y="198895"/>
                  <a:pt x="1463147" y="137073"/>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8067516" y="5085185"/>
            <a:ext cx="190200" cy="182582"/>
          </a:xfrm>
          <a:prstGeom prst="downArrow">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flipV="1">
            <a:off x="7274476" y="5005934"/>
            <a:ext cx="223040" cy="111433"/>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0"/>
          <a:stretch>
            <a:fillRect/>
          </a:stretch>
        </p:blipFill>
        <p:spPr>
          <a:xfrm>
            <a:off x="8291289" y="5664563"/>
            <a:ext cx="82533" cy="77577"/>
          </a:xfrm>
          <a:prstGeom prst="rect">
            <a:avLst/>
          </a:prstGeom>
        </p:spPr>
      </p:pic>
      <p:pic>
        <p:nvPicPr>
          <p:cNvPr id="15" name="Picture 14"/>
          <p:cNvPicPr>
            <a:picLocks noChangeAspect="1"/>
          </p:cNvPicPr>
          <p:nvPr/>
        </p:nvPicPr>
        <p:blipFill>
          <a:blip r:embed="rId10"/>
          <a:stretch>
            <a:fillRect/>
          </a:stretch>
        </p:blipFill>
        <p:spPr>
          <a:xfrm>
            <a:off x="8373822" y="5657885"/>
            <a:ext cx="82533" cy="77577"/>
          </a:xfrm>
          <a:prstGeom prst="rect">
            <a:avLst/>
          </a:prstGeom>
        </p:spPr>
      </p:pic>
      <p:pic>
        <p:nvPicPr>
          <p:cNvPr id="16" name="Picture 15"/>
          <p:cNvPicPr>
            <a:picLocks noChangeAspect="1"/>
          </p:cNvPicPr>
          <p:nvPr/>
        </p:nvPicPr>
        <p:blipFill>
          <a:blip r:embed="rId10"/>
          <a:stretch>
            <a:fillRect/>
          </a:stretch>
        </p:blipFill>
        <p:spPr>
          <a:xfrm>
            <a:off x="8175182" y="5728056"/>
            <a:ext cx="82533" cy="77577"/>
          </a:xfrm>
          <a:prstGeom prst="rect">
            <a:avLst/>
          </a:prstGeom>
        </p:spPr>
      </p:pic>
      <p:pic>
        <p:nvPicPr>
          <p:cNvPr id="17" name="Picture 16"/>
          <p:cNvPicPr>
            <a:picLocks noChangeAspect="1"/>
          </p:cNvPicPr>
          <p:nvPr/>
        </p:nvPicPr>
        <p:blipFill>
          <a:blip r:embed="rId10"/>
          <a:stretch>
            <a:fillRect/>
          </a:stretch>
        </p:blipFill>
        <p:spPr>
          <a:xfrm>
            <a:off x="8104170" y="5734244"/>
            <a:ext cx="82533" cy="77577"/>
          </a:xfrm>
          <a:prstGeom prst="rect">
            <a:avLst/>
          </a:prstGeom>
        </p:spPr>
      </p:pic>
      <p:pic>
        <p:nvPicPr>
          <p:cNvPr id="18" name="Picture 17"/>
          <p:cNvPicPr>
            <a:picLocks noChangeAspect="1"/>
          </p:cNvPicPr>
          <p:nvPr/>
        </p:nvPicPr>
        <p:blipFill>
          <a:blip r:embed="rId10"/>
          <a:stretch>
            <a:fillRect/>
          </a:stretch>
        </p:blipFill>
        <p:spPr>
          <a:xfrm>
            <a:off x="8114703" y="5682304"/>
            <a:ext cx="82533" cy="77577"/>
          </a:xfrm>
          <a:prstGeom prst="rect">
            <a:avLst/>
          </a:prstGeom>
        </p:spPr>
      </p:pic>
      <p:pic>
        <p:nvPicPr>
          <p:cNvPr id="19" name="Picture 18"/>
          <p:cNvPicPr>
            <a:picLocks noChangeAspect="1"/>
          </p:cNvPicPr>
          <p:nvPr/>
        </p:nvPicPr>
        <p:blipFill>
          <a:blip r:embed="rId10"/>
          <a:stretch>
            <a:fillRect/>
          </a:stretch>
        </p:blipFill>
        <p:spPr>
          <a:xfrm>
            <a:off x="8040906" y="5721091"/>
            <a:ext cx="82533" cy="77577"/>
          </a:xfrm>
          <a:prstGeom prst="rect">
            <a:avLst/>
          </a:prstGeom>
        </p:spPr>
      </p:pic>
      <p:pic>
        <p:nvPicPr>
          <p:cNvPr id="20" name="Picture 19"/>
          <p:cNvPicPr>
            <a:picLocks noChangeAspect="1"/>
          </p:cNvPicPr>
          <p:nvPr/>
        </p:nvPicPr>
        <p:blipFill>
          <a:blip r:embed="rId10"/>
          <a:stretch>
            <a:fillRect/>
          </a:stretch>
        </p:blipFill>
        <p:spPr>
          <a:xfrm>
            <a:off x="7984983" y="5701642"/>
            <a:ext cx="82533" cy="77577"/>
          </a:xfrm>
          <a:prstGeom prst="rect">
            <a:avLst/>
          </a:prstGeom>
        </p:spPr>
      </p:pic>
      <p:pic>
        <p:nvPicPr>
          <p:cNvPr id="21" name="Picture 20"/>
          <p:cNvPicPr>
            <a:picLocks noChangeAspect="1"/>
          </p:cNvPicPr>
          <p:nvPr/>
        </p:nvPicPr>
        <p:blipFill>
          <a:blip r:embed="rId10"/>
          <a:stretch>
            <a:fillRect/>
          </a:stretch>
        </p:blipFill>
        <p:spPr>
          <a:xfrm>
            <a:off x="7916063" y="5681674"/>
            <a:ext cx="82533" cy="77577"/>
          </a:xfrm>
          <a:prstGeom prst="rect">
            <a:avLst/>
          </a:prstGeom>
        </p:spPr>
      </p:pic>
      <p:pic>
        <p:nvPicPr>
          <p:cNvPr id="22" name="Picture 21"/>
          <p:cNvPicPr>
            <a:picLocks noChangeAspect="1"/>
          </p:cNvPicPr>
          <p:nvPr/>
        </p:nvPicPr>
        <p:blipFill>
          <a:blip r:embed="rId10"/>
          <a:stretch>
            <a:fillRect/>
          </a:stretch>
        </p:blipFill>
        <p:spPr>
          <a:xfrm>
            <a:off x="7827771" y="5662853"/>
            <a:ext cx="82533" cy="77577"/>
          </a:xfrm>
          <a:prstGeom prst="rect">
            <a:avLst/>
          </a:prstGeom>
        </p:spPr>
      </p:pic>
      <p:pic>
        <p:nvPicPr>
          <p:cNvPr id="23" name="Picture 22"/>
          <p:cNvPicPr>
            <a:picLocks noChangeAspect="1"/>
          </p:cNvPicPr>
          <p:nvPr/>
        </p:nvPicPr>
        <p:blipFill>
          <a:blip r:embed="rId10"/>
          <a:stretch>
            <a:fillRect/>
          </a:stretch>
        </p:blipFill>
        <p:spPr>
          <a:xfrm>
            <a:off x="7888703" y="5657885"/>
            <a:ext cx="82533" cy="77577"/>
          </a:xfrm>
          <a:prstGeom prst="rect">
            <a:avLst/>
          </a:prstGeom>
        </p:spPr>
      </p:pic>
      <p:pic>
        <p:nvPicPr>
          <p:cNvPr id="24" name="Picture 23"/>
          <p:cNvPicPr>
            <a:picLocks noChangeAspect="1"/>
          </p:cNvPicPr>
          <p:nvPr/>
        </p:nvPicPr>
        <p:blipFill>
          <a:blip r:embed="rId10"/>
          <a:stretch>
            <a:fillRect/>
          </a:stretch>
        </p:blipFill>
        <p:spPr>
          <a:xfrm>
            <a:off x="7763825" y="5605242"/>
            <a:ext cx="82533" cy="77577"/>
          </a:xfrm>
          <a:prstGeom prst="rect">
            <a:avLst/>
          </a:prstGeom>
        </p:spPr>
      </p:pic>
      <p:pic>
        <p:nvPicPr>
          <p:cNvPr id="25" name="Picture 24"/>
          <p:cNvPicPr>
            <a:picLocks noChangeAspect="1"/>
          </p:cNvPicPr>
          <p:nvPr/>
        </p:nvPicPr>
        <p:blipFill>
          <a:blip r:embed="rId10"/>
          <a:stretch>
            <a:fillRect/>
          </a:stretch>
        </p:blipFill>
        <p:spPr>
          <a:xfrm>
            <a:off x="7806169" y="5624065"/>
            <a:ext cx="82533" cy="77577"/>
          </a:xfrm>
          <a:prstGeom prst="rect">
            <a:avLst/>
          </a:prstGeom>
        </p:spPr>
      </p:pic>
      <p:pic>
        <p:nvPicPr>
          <p:cNvPr id="26" name="Picture 25"/>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2484" y="3057690"/>
            <a:ext cx="2858430" cy="1741005"/>
          </a:xfrm>
          <a:prstGeom prst="rect">
            <a:avLst/>
          </a:prstGeom>
        </p:spPr>
      </p:pic>
      <p:sp>
        <p:nvSpPr>
          <p:cNvPr id="27" name="TextBox 26"/>
          <p:cNvSpPr txBox="1"/>
          <p:nvPr/>
        </p:nvSpPr>
        <p:spPr>
          <a:xfrm>
            <a:off x="7271807" y="2641538"/>
            <a:ext cx="1657057" cy="461665"/>
          </a:xfrm>
          <a:prstGeom prst="rect">
            <a:avLst/>
          </a:prstGeom>
          <a:noFill/>
        </p:spPr>
        <p:txBody>
          <a:bodyPr wrap="none" rtlCol="0">
            <a:spAutoFit/>
          </a:bodyPr>
          <a:lstStyle/>
          <a:p>
            <a:r>
              <a:rPr lang="en-US" sz="2400" dirty="0" smtClean="0">
                <a:solidFill>
                  <a:srgbClr val="C00000"/>
                </a:solidFill>
                <a:latin typeface="Franklin Gothic Heavy" panose="020B0903020102020204" pitchFamily="34" charset="0"/>
              </a:rPr>
              <a:t>GEOID12B</a:t>
            </a:r>
            <a:endParaRPr lang="en-US" sz="2400" dirty="0">
              <a:solidFill>
                <a:srgbClr val="C00000"/>
              </a:solidFill>
              <a:latin typeface="Franklin Gothic Heavy" panose="020B0903020102020204" pitchFamily="34" charset="0"/>
            </a:endParaRPr>
          </a:p>
        </p:txBody>
      </p:sp>
      <p:pic>
        <p:nvPicPr>
          <p:cNvPr id="28" name="Picture 27"/>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tretch>
            <a:fillRect/>
          </a:stretch>
        </p:blipFill>
        <p:spPr>
          <a:xfrm>
            <a:off x="1354614" y="5091129"/>
            <a:ext cx="1122059" cy="1054672"/>
          </a:xfrm>
          <a:prstGeom prst="rect">
            <a:avLst/>
          </a:prstGeom>
        </p:spPr>
      </p:pic>
      <p:pic>
        <p:nvPicPr>
          <p:cNvPr id="29" name="Picture 28"/>
          <p:cNvPicPr>
            <a:picLocks noChangeAspect="1"/>
          </p:cNvPicPr>
          <p:nvPr/>
        </p:nvPicPr>
        <p:blipFill>
          <a:blip r:embed="rId12"/>
          <a:stretch>
            <a:fillRect/>
          </a:stretch>
        </p:blipFill>
        <p:spPr>
          <a:xfrm rot="21168474">
            <a:off x="2555251" y="3706177"/>
            <a:ext cx="2339002" cy="2555679"/>
          </a:xfrm>
          <a:prstGeom prst="rect">
            <a:avLst/>
          </a:prstGeom>
          <a:ln>
            <a:noFill/>
          </a:ln>
          <a:effectLst>
            <a:outerShdw blurRad="292100" dist="139700" dir="2700000" algn="tl" rotWithShape="0">
              <a:srgbClr val="333333">
                <a:alpha val="65000"/>
              </a:srgbClr>
            </a:outerShdw>
          </a:effectLst>
        </p:spPr>
      </p:pic>
      <p:grpSp>
        <p:nvGrpSpPr>
          <p:cNvPr id="30" name="Group 29"/>
          <p:cNvGrpSpPr/>
          <p:nvPr/>
        </p:nvGrpSpPr>
        <p:grpSpPr>
          <a:xfrm>
            <a:off x="5978780" y="5008436"/>
            <a:ext cx="1572156" cy="1208090"/>
            <a:chOff x="-3890426" y="1371198"/>
            <a:chExt cx="5068383" cy="3560994"/>
          </a:xfrm>
        </p:grpSpPr>
        <p:sp>
          <p:nvSpPr>
            <p:cNvPr id="31" name="Oval 30"/>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rot="19623933">
            <a:off x="4616255" y="3103230"/>
            <a:ext cx="1479892" cy="369332"/>
          </a:xfrm>
          <a:prstGeom prst="rect">
            <a:avLst/>
          </a:prstGeom>
          <a:noFill/>
        </p:spPr>
        <p:txBody>
          <a:bodyPr wrap="none" rtlCol="0">
            <a:spAutoFit/>
          </a:bodyPr>
          <a:lstStyle/>
          <a:p>
            <a:r>
              <a:rPr lang="en-US" b="1" dirty="0" smtClean="0">
                <a:solidFill>
                  <a:srgbClr val="C00000"/>
                </a:solidFill>
              </a:rPr>
              <a:t>official path</a:t>
            </a:r>
            <a:endParaRPr lang="en-US" b="1" dirty="0">
              <a:solidFill>
                <a:srgbClr val="C00000"/>
              </a:solidFill>
            </a:endParaRPr>
          </a:p>
        </p:txBody>
      </p:sp>
    </p:spTree>
    <p:extLst>
      <p:ext uri="{BB962C8B-B14F-4D97-AF65-F5344CB8AC3E}">
        <p14:creationId xmlns:p14="http://schemas.microsoft.com/office/powerpoint/2010/main" val="522547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0" y="0"/>
            <a:ext cx="1124354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p:nvPr/>
        </p:nvSpPr>
        <p:spPr>
          <a:xfrm>
            <a:off x="11243541" y="0"/>
            <a:ext cx="948458" cy="6858000"/>
          </a:xfrm>
          <a:prstGeom prst="rect">
            <a:avLst/>
          </a:prstGeom>
          <a:blipFill>
            <a:blip r:embed="rId3" cstate="print"/>
            <a:stretch>
              <a:fillRect/>
            </a:stretch>
          </a:blipFill>
        </p:spPr>
        <p:txBody>
          <a:bodyPr wrap="square" lIns="0" tIns="0" rIns="0" bIns="0" rtlCol="0"/>
          <a:lstStyle/>
          <a:p>
            <a:endParaRPr/>
          </a:p>
        </p:txBody>
      </p:sp>
      <p:pic>
        <p:nvPicPr>
          <p:cNvPr id="4" name="Content Placeholder 5"/>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983269" y="0"/>
            <a:ext cx="9144000" cy="6858000"/>
          </a:xfrm>
          <a:prstGeom prst="rect">
            <a:avLst/>
          </a:prstGeom>
        </p:spPr>
      </p:pic>
      <p:pic>
        <p:nvPicPr>
          <p:cNvPr id="5" name="Picture 4"/>
          <p:cNvPicPr>
            <a:picLocks noChangeAspect="1"/>
          </p:cNvPicPr>
          <p:nvPr/>
        </p:nvPicPr>
        <p:blipFill>
          <a:blip r:embed="rId6"/>
          <a:stretch>
            <a:fillRect/>
          </a:stretch>
        </p:blipFill>
        <p:spPr>
          <a:xfrm rot="21204713">
            <a:off x="2459104" y="3650745"/>
            <a:ext cx="2357165" cy="2823836"/>
          </a:xfrm>
          <a:prstGeom prst="rect">
            <a:avLst/>
          </a:prstGeom>
          <a:ln>
            <a:noFill/>
          </a:ln>
          <a:effectLst>
            <a:outerShdw blurRad="292100" dist="139700" dir="2700000" algn="tl" rotWithShape="0">
              <a:srgbClr val="333333">
                <a:alpha val="65000"/>
              </a:srgbClr>
            </a:outerShdw>
          </a:effectLst>
        </p:spPr>
      </p:pic>
      <p:sp>
        <p:nvSpPr>
          <p:cNvPr id="7" name="Freeform 6"/>
          <p:cNvSpPr/>
          <p:nvPr/>
        </p:nvSpPr>
        <p:spPr>
          <a:xfrm>
            <a:off x="5559887" y="1985710"/>
            <a:ext cx="4700386" cy="3863713"/>
          </a:xfrm>
          <a:custGeom>
            <a:avLst/>
            <a:gdLst>
              <a:gd name="connsiteX0" fmla="*/ 0 w 4970055"/>
              <a:gd name="connsiteY0" fmla="*/ 3142211 h 3142211"/>
              <a:gd name="connsiteX1" fmla="*/ 4438996 w 4970055"/>
              <a:gd name="connsiteY1" fmla="*/ 980902 h 3142211"/>
              <a:gd name="connsiteX2" fmla="*/ 4721629 w 4970055"/>
              <a:gd name="connsiteY2" fmla="*/ 0 h 3142211"/>
              <a:gd name="connsiteX0" fmla="*/ 0 w 5855773"/>
              <a:gd name="connsiteY0" fmla="*/ 3142211 h 3142211"/>
              <a:gd name="connsiteX1" fmla="*/ 5622501 w 5855773"/>
              <a:gd name="connsiteY1" fmla="*/ 1365234 h 3142211"/>
              <a:gd name="connsiteX2" fmla="*/ 4721629 w 5855773"/>
              <a:gd name="connsiteY2" fmla="*/ 0 h 3142211"/>
              <a:gd name="connsiteX0" fmla="*/ 4557732 w 4974301"/>
              <a:gd name="connsiteY0" fmla="*/ 3827325 h 3827325"/>
              <a:gd name="connsiteX1" fmla="*/ 900872 w 4974301"/>
              <a:gd name="connsiteY1" fmla="*/ 1365234 h 3827325"/>
              <a:gd name="connsiteX2" fmla="*/ 0 w 4974301"/>
              <a:gd name="connsiteY2" fmla="*/ 0 h 3827325"/>
              <a:gd name="connsiteX0" fmla="*/ 4557732 w 4557732"/>
              <a:gd name="connsiteY0" fmla="*/ 3827325 h 3827325"/>
              <a:gd name="connsiteX1" fmla="*/ 900872 w 4557732"/>
              <a:gd name="connsiteY1" fmla="*/ 1365234 h 3827325"/>
              <a:gd name="connsiteX2" fmla="*/ 0 w 4557732"/>
              <a:gd name="connsiteY2" fmla="*/ 0 h 3827325"/>
              <a:gd name="connsiteX0" fmla="*/ 4660646 w 4660646"/>
              <a:gd name="connsiteY0" fmla="*/ 3760484 h 3760484"/>
              <a:gd name="connsiteX1" fmla="*/ 900872 w 4660646"/>
              <a:gd name="connsiteY1" fmla="*/ 1365234 h 3760484"/>
              <a:gd name="connsiteX2" fmla="*/ 0 w 4660646"/>
              <a:gd name="connsiteY2" fmla="*/ 0 h 3760484"/>
            </a:gdLst>
            <a:ahLst/>
            <a:cxnLst>
              <a:cxn ang="0">
                <a:pos x="connsiteX0" y="connsiteY0"/>
              </a:cxn>
              <a:cxn ang="0">
                <a:pos x="connsiteX1" y="connsiteY1"/>
              </a:cxn>
              <a:cxn ang="0">
                <a:pos x="connsiteX2" y="connsiteY2"/>
              </a:cxn>
            </a:cxnLst>
            <a:rect l="l" t="t" r="r" b="b"/>
            <a:pathLst>
              <a:path w="4660646" h="3760484">
                <a:moveTo>
                  <a:pt x="4660646" y="3760484"/>
                </a:moveTo>
                <a:cubicBezTo>
                  <a:pt x="3313511" y="2774578"/>
                  <a:pt x="1677646" y="1991981"/>
                  <a:pt x="900872" y="1365234"/>
                </a:cubicBezTo>
                <a:cubicBezTo>
                  <a:pt x="124098" y="738487"/>
                  <a:pt x="252152" y="228600"/>
                  <a:pt x="0"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983269" y="267652"/>
            <a:ext cx="9144000" cy="1143000"/>
          </a:xfrm>
          <a:prstGeom prst="rect">
            <a:avLst/>
          </a:prstGeom>
        </p:spPr>
        <p:txBody>
          <a:bodyPr/>
          <a:lstStyle>
            <a:lvl1pPr>
              <a:defRPr>
                <a:latin typeface="+mj-lt"/>
                <a:ea typeface="+mj-ea"/>
                <a:cs typeface="+mj-cs"/>
              </a:defRPr>
            </a:lvl1pPr>
          </a:lstStyle>
          <a:p>
            <a:pPr algn="ctr"/>
            <a:r>
              <a:rPr lang="en-US" sz="4000" kern="0" dirty="0" smtClean="0">
                <a:solidFill>
                  <a:sysClr val="windowText" lastClr="000000"/>
                </a:solidFill>
                <a:latin typeface="+mn-lt"/>
                <a:cs typeface="Arial" panose="020B0604020202020204" pitchFamily="34" charset="0"/>
              </a:rPr>
              <a:t>NGS Will Support Access to </a:t>
            </a:r>
            <a:br>
              <a:rPr lang="en-US" sz="4000" kern="0" dirty="0" smtClean="0">
                <a:solidFill>
                  <a:sysClr val="windowText" lastClr="000000"/>
                </a:solidFill>
                <a:latin typeface="+mn-lt"/>
                <a:cs typeface="Arial" panose="020B0604020202020204" pitchFamily="34" charset="0"/>
              </a:rPr>
            </a:br>
            <a:r>
              <a:rPr lang="en-US" sz="4000" kern="0" dirty="0" smtClean="0">
                <a:solidFill>
                  <a:sysClr val="windowText" lastClr="000000"/>
                </a:solidFill>
                <a:latin typeface="+mn-lt"/>
                <a:cs typeface="Arial" panose="020B0604020202020204" pitchFamily="34" charset="0"/>
              </a:rPr>
              <a:t>the NSRS of the Future</a:t>
            </a:r>
            <a:endParaRPr lang="en-US" sz="4000" kern="0" dirty="0">
              <a:solidFill>
                <a:sysClr val="windowText" lastClr="000000"/>
              </a:solidFill>
              <a:latin typeface="+mn-lt"/>
              <a:cs typeface="Arial" panose="020B0604020202020204" pitchFamily="34" charset="0"/>
            </a:endParaRPr>
          </a:p>
        </p:txBody>
      </p:sp>
      <p:sp>
        <p:nvSpPr>
          <p:cNvPr id="9" name="Date Placeholder 3"/>
          <p:cNvSpPr>
            <a:spLocks noGrp="1"/>
          </p:cNvSpPr>
          <p:nvPr>
            <p:ph type="dt" sz="half" idx="4294967295"/>
          </p:nvPr>
        </p:nvSpPr>
        <p:spPr>
          <a:xfrm>
            <a:off x="1440469" y="6349366"/>
            <a:ext cx="2133600" cy="365125"/>
          </a:xfrm>
          <a:prstGeom prst="rect">
            <a:avLst/>
          </a:prstGeom>
        </p:spPr>
        <p:txBody>
          <a:bodyPr/>
          <a:lstStyle/>
          <a:p>
            <a:pPr>
              <a:defRPr/>
            </a:pPr>
            <a:r>
              <a:rPr lang="en-US" smtClean="0"/>
              <a:t>July 13, 2017</a:t>
            </a:r>
            <a:endParaRPr lang="en-US"/>
          </a:p>
        </p:txBody>
      </p:sp>
      <p:pic>
        <p:nvPicPr>
          <p:cNvPr id="10" name="Picture 9"/>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8289705" y="1208474"/>
            <a:ext cx="1757378" cy="1129743"/>
          </a:xfrm>
          <a:prstGeom prst="rect">
            <a:avLst/>
          </a:prstGeom>
        </p:spPr>
      </p:pic>
      <p:sp>
        <p:nvSpPr>
          <p:cNvPr id="11" name="TextBox 10"/>
          <p:cNvSpPr txBox="1"/>
          <p:nvPr/>
        </p:nvSpPr>
        <p:spPr>
          <a:xfrm>
            <a:off x="7111920" y="2839255"/>
            <a:ext cx="1896673" cy="461665"/>
          </a:xfrm>
          <a:prstGeom prst="rect">
            <a:avLst/>
          </a:prstGeom>
          <a:noFill/>
        </p:spPr>
        <p:txBody>
          <a:bodyPr wrap="none" rtlCol="0">
            <a:spAutoFit/>
          </a:bodyPr>
          <a:lstStyle/>
          <a:p>
            <a:r>
              <a:rPr lang="en-US" sz="2400" dirty="0" smtClean="0">
                <a:solidFill>
                  <a:srgbClr val="C00000"/>
                </a:solidFill>
                <a:latin typeface="Franklin Gothic Heavy" panose="020B0903020102020204" pitchFamily="34" charset="0"/>
              </a:rPr>
              <a:t>GEOID 2022</a:t>
            </a:r>
            <a:endParaRPr lang="en-US" sz="2400" dirty="0">
              <a:solidFill>
                <a:srgbClr val="C00000"/>
              </a:solidFill>
              <a:latin typeface="Franklin Gothic Heavy" panose="020B0903020102020204" pitchFamily="34" charset="0"/>
            </a:endParaRPr>
          </a:p>
        </p:txBody>
      </p:sp>
      <p:pic>
        <p:nvPicPr>
          <p:cNvPr id="12" name="Picture 11"/>
          <p:cNvPicPr>
            <a:picLocks noChangeAspect="1"/>
          </p:cNvPicPr>
          <p:nvPr/>
        </p:nvPicPr>
        <p:blipFill>
          <a:blip r:embed="rId9" cstate="print">
            <a:clrChange>
              <a:clrFrom>
                <a:srgbClr val="FEFEFE"/>
              </a:clrFrom>
              <a:clrTo>
                <a:srgbClr val="FEFEFE">
                  <a:alpha val="0"/>
                </a:srgbClr>
              </a:clrTo>
            </a:clrChange>
            <a:extLst>
              <a:ext uri="{BEBA8EAE-BF5A-486C-A8C5-ECC9F3942E4B}">
                <a14:imgProps xmlns:a14="http://schemas.microsoft.com/office/drawing/2010/main">
                  <a14:imgLayer r:embed="rId10">
                    <a14:imgEffect>
                      <a14:artisticMarker/>
                    </a14:imgEffect>
                  </a14:imgLayer>
                </a14:imgProps>
              </a:ext>
              <a:ext uri="{28A0092B-C50C-407E-A947-70E740481C1C}">
                <a14:useLocalDpi xmlns:a14="http://schemas.microsoft.com/office/drawing/2010/main" val="0"/>
              </a:ext>
            </a:extLst>
          </a:blip>
          <a:stretch>
            <a:fillRect/>
          </a:stretch>
        </p:blipFill>
        <p:spPr>
          <a:xfrm>
            <a:off x="1273172" y="5068717"/>
            <a:ext cx="1122059" cy="1054672"/>
          </a:xfrm>
          <a:prstGeom prst="rect">
            <a:avLst/>
          </a:prstGeom>
        </p:spPr>
      </p:pic>
      <p:grpSp>
        <p:nvGrpSpPr>
          <p:cNvPr id="13" name="Group 12"/>
          <p:cNvGrpSpPr/>
          <p:nvPr/>
        </p:nvGrpSpPr>
        <p:grpSpPr>
          <a:xfrm>
            <a:off x="7368705" y="5003222"/>
            <a:ext cx="1572156" cy="1208090"/>
            <a:chOff x="-3890426" y="1371198"/>
            <a:chExt cx="5068383" cy="3560994"/>
          </a:xfrm>
        </p:grpSpPr>
        <p:sp>
          <p:nvSpPr>
            <p:cNvPr id="14" name="Oval 1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rot="2019703">
            <a:off x="8790611" y="5382402"/>
            <a:ext cx="1479892" cy="369332"/>
          </a:xfrm>
          <a:prstGeom prst="rect">
            <a:avLst/>
          </a:prstGeom>
          <a:noFill/>
        </p:spPr>
        <p:txBody>
          <a:bodyPr wrap="none" rtlCol="0">
            <a:spAutoFit/>
          </a:bodyPr>
          <a:lstStyle/>
          <a:p>
            <a:r>
              <a:rPr lang="en-US" b="1" dirty="0" smtClean="0">
                <a:solidFill>
                  <a:srgbClr val="C00000"/>
                </a:solidFill>
              </a:rPr>
              <a:t>official path</a:t>
            </a:r>
            <a:endParaRPr lang="en-US" b="1" dirty="0">
              <a:solidFill>
                <a:srgbClr val="C00000"/>
              </a:solidFill>
            </a:endParaRPr>
          </a:p>
        </p:txBody>
      </p:sp>
      <p:pic>
        <p:nvPicPr>
          <p:cNvPr id="20" name="Picture 19"/>
          <p:cNvPicPr>
            <a:picLocks noChangeAspect="1"/>
          </p:cNvPicPr>
          <p:nvPr/>
        </p:nvPicPr>
        <p:blipFill rotWithShape="1">
          <a:blip r:embed="rId11">
            <a:extLst>
              <a:ext uri="{28A0092B-C50C-407E-A947-70E740481C1C}">
                <a14:useLocalDpi xmlns:a14="http://schemas.microsoft.com/office/drawing/2010/main" val="0"/>
              </a:ext>
            </a:extLst>
          </a:blip>
          <a:srcRect l="3273" t="5155" r="2363" b="24641"/>
          <a:stretch/>
        </p:blipFill>
        <p:spPr>
          <a:xfrm>
            <a:off x="6470757" y="3277299"/>
            <a:ext cx="3199312" cy="1565752"/>
          </a:xfrm>
          <a:prstGeom prst="rect">
            <a:avLst/>
          </a:prstGeom>
        </p:spPr>
      </p:pic>
    </p:spTree>
    <p:extLst>
      <p:ext uri="{BB962C8B-B14F-4D97-AF65-F5344CB8AC3E}">
        <p14:creationId xmlns:p14="http://schemas.microsoft.com/office/powerpoint/2010/main" val="3210471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0" y="0"/>
            <a:ext cx="11275844" cy="6858000"/>
          </a:xfrm>
          <a:prstGeom prst="rect">
            <a:avLst/>
          </a:prstGeom>
        </p:spPr>
      </p:pic>
      <p:sp>
        <p:nvSpPr>
          <p:cNvPr id="2" name="object 2"/>
          <p:cNvSpPr/>
          <p:nvPr/>
        </p:nvSpPr>
        <p:spPr>
          <a:xfrm>
            <a:off x="11243541" y="0"/>
            <a:ext cx="948458" cy="6858000"/>
          </a:xfrm>
          <a:prstGeom prst="rect">
            <a:avLst/>
          </a:prstGeom>
          <a:blipFill>
            <a:blip r:embed="rId4" cstate="print"/>
            <a:stretch>
              <a:fillRect/>
            </a:stretch>
          </a:blipFill>
        </p:spPr>
        <p:txBody>
          <a:bodyPr wrap="square" lIns="0" tIns="0" rIns="0" bIns="0" rtlCol="0"/>
          <a:lstStyle/>
          <a:p>
            <a:endParaRPr/>
          </a:p>
        </p:txBody>
      </p:sp>
      <p:pic>
        <p:nvPicPr>
          <p:cNvPr id="4" name="Content Placeholder 5"/>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a:off x="1083096" y="852526"/>
            <a:ext cx="9139252" cy="5040386"/>
          </a:xfrm>
          <a:prstGeom prst="rect">
            <a:avLst/>
          </a:prstGeom>
        </p:spPr>
      </p:pic>
      <p:sp>
        <p:nvSpPr>
          <p:cNvPr id="5" name="Rectangle 4"/>
          <p:cNvSpPr/>
          <p:nvPr/>
        </p:nvSpPr>
        <p:spPr>
          <a:xfrm>
            <a:off x="1083096" y="786255"/>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080356" y="5838952"/>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p:cNvSpPr txBox="1">
            <a:spLocks/>
          </p:cNvSpPr>
          <p:nvPr/>
        </p:nvSpPr>
        <p:spPr>
          <a:xfrm>
            <a:off x="1235496" y="984288"/>
            <a:ext cx="8160657" cy="534571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000" kern="0" dirty="0" smtClean="0">
                <a:solidFill>
                  <a:srgbClr val="000000"/>
                </a:solidFill>
                <a:latin typeface="Calibri" panose="020F0502020204030204"/>
                <a:ea typeface="Cabin"/>
                <a:cs typeface="Cabin"/>
                <a:sym typeface="Cabin"/>
              </a:rPr>
              <a:t>Primary elements:</a:t>
            </a:r>
          </a:p>
          <a:p>
            <a:pPr fontAlgn="auto">
              <a:spcAft>
                <a:spcPts val="0"/>
              </a:spcAft>
            </a:pPr>
            <a:r>
              <a:rPr lang="en-US" sz="3000" kern="0" dirty="0">
                <a:solidFill>
                  <a:srgbClr val="000000"/>
                </a:solidFill>
                <a:latin typeface="Calibri" panose="020F0502020204030204"/>
                <a:ea typeface="Cabin"/>
                <a:cs typeface="Cabin"/>
                <a:sym typeface="Cabin"/>
              </a:rPr>
              <a:t>The </a:t>
            </a:r>
            <a:r>
              <a:rPr lang="en-US" sz="3000" kern="0" dirty="0" smtClean="0">
                <a:solidFill>
                  <a:srgbClr val="000000"/>
                </a:solidFill>
                <a:latin typeface="Calibri" panose="020F0502020204030204"/>
                <a:ea typeface="Cabin"/>
                <a:cs typeface="Cabin"/>
                <a:sym typeface="Cabin"/>
              </a:rPr>
              <a:t>geometric North </a:t>
            </a:r>
            <a:r>
              <a:rPr lang="en-US" sz="3000" kern="0" dirty="0">
                <a:solidFill>
                  <a:srgbClr val="000000"/>
                </a:solidFill>
                <a:latin typeface="Calibri" panose="020F0502020204030204"/>
                <a:ea typeface="Cabin"/>
                <a:cs typeface="Cabin"/>
                <a:sym typeface="Cabin"/>
              </a:rPr>
              <a:t>American Terrestrial Reference Frame of 2022 (</a:t>
            </a:r>
            <a:r>
              <a:rPr lang="en-US" sz="3000" b="1" kern="0" dirty="0">
                <a:solidFill>
                  <a:srgbClr val="C00000"/>
                </a:solidFill>
                <a:latin typeface="Calibri" panose="020F0502020204030204"/>
                <a:ea typeface="Cabin"/>
                <a:cs typeface="Cabin"/>
                <a:sym typeface="Cabin"/>
              </a:rPr>
              <a:t>NATRF2022</a:t>
            </a:r>
            <a:r>
              <a:rPr lang="en-US" sz="3000" kern="0" dirty="0" smtClean="0">
                <a:solidFill>
                  <a:srgbClr val="000000"/>
                </a:solidFill>
                <a:latin typeface="Calibri" panose="020F0502020204030204"/>
                <a:ea typeface="Cabin"/>
                <a:cs typeface="Cabin"/>
                <a:sym typeface="Cabin"/>
              </a:rPr>
              <a:t>)  </a:t>
            </a:r>
            <a:r>
              <a:rPr lang="en-US" sz="3000" kern="0" dirty="0">
                <a:solidFill>
                  <a:srgbClr val="000000"/>
                </a:solidFill>
                <a:latin typeface="Calibri" panose="020F0502020204030204"/>
                <a:ea typeface="Cabin"/>
                <a:cs typeface="Cabin"/>
                <a:sym typeface="Cabin"/>
              </a:rPr>
              <a:t> </a:t>
            </a:r>
            <a:r>
              <a:rPr lang="en-US" sz="3000" kern="0" dirty="0" smtClean="0">
                <a:solidFill>
                  <a:srgbClr val="000000"/>
                </a:solidFill>
                <a:latin typeface="Calibri" panose="020F0502020204030204"/>
                <a:ea typeface="Cabin"/>
                <a:cs typeface="Cabin"/>
                <a:sym typeface="Cabin"/>
              </a:rPr>
              <a:t>    	          	                                                      </a:t>
            </a:r>
            <a:r>
              <a:rPr lang="en-US" sz="2600" i="1" kern="0" dirty="0" smtClean="0">
                <a:solidFill>
                  <a:srgbClr val="000000"/>
                </a:solidFill>
                <a:latin typeface="Calibri" panose="020F0502020204030204"/>
                <a:ea typeface="Cabin"/>
                <a:cs typeface="Cabin"/>
                <a:sym typeface="Cabin"/>
              </a:rPr>
              <a:t>plus the Caribbean, Pacific, and Mariana plates</a:t>
            </a:r>
          </a:p>
          <a:p>
            <a:pPr fontAlgn="auto">
              <a:spcAft>
                <a:spcPts val="0"/>
              </a:spcAft>
            </a:pPr>
            <a:r>
              <a:rPr lang="en-US" sz="3000" kern="0" dirty="0" smtClean="0">
                <a:solidFill>
                  <a:srgbClr val="000000"/>
                </a:solidFill>
                <a:latin typeface="Calibri" panose="020F0502020204030204"/>
                <a:ea typeface="Cabin"/>
                <a:cs typeface="Cabin"/>
                <a:sym typeface="Cabin"/>
              </a:rPr>
              <a:t>The </a:t>
            </a:r>
            <a:r>
              <a:rPr lang="en-US" sz="3000" kern="0" dirty="0">
                <a:solidFill>
                  <a:srgbClr val="000000"/>
                </a:solidFill>
                <a:latin typeface="Calibri" panose="020F0502020204030204"/>
                <a:ea typeface="Cabin"/>
                <a:cs typeface="Cabin"/>
                <a:sym typeface="Cabin"/>
              </a:rPr>
              <a:t>North American-Pacific Geopotential Datum of 2022 (</a:t>
            </a:r>
            <a:r>
              <a:rPr lang="en-US" sz="3000" b="1" kern="0" dirty="0">
                <a:solidFill>
                  <a:srgbClr val="C00000"/>
                </a:solidFill>
                <a:latin typeface="Calibri" panose="020F0502020204030204"/>
                <a:ea typeface="Cabin"/>
                <a:cs typeface="Cabin"/>
                <a:sym typeface="Cabin"/>
              </a:rPr>
              <a:t>NAPGD2022</a:t>
            </a:r>
            <a:r>
              <a:rPr lang="en-US" sz="3000" kern="0" dirty="0">
                <a:solidFill>
                  <a:srgbClr val="000000"/>
                </a:solidFill>
                <a:latin typeface="Calibri" panose="020F0502020204030204"/>
                <a:ea typeface="Cabin"/>
                <a:cs typeface="Cabin"/>
                <a:sym typeface="Cabin"/>
              </a:rPr>
              <a:t>)</a:t>
            </a:r>
          </a:p>
          <a:p>
            <a:pPr marL="0" indent="0" fontAlgn="auto">
              <a:spcAft>
                <a:spcPts val="0"/>
              </a:spcAft>
              <a:buFont typeface="Arial" panose="020B0604020202020204" pitchFamily="34" charset="0"/>
              <a:buNone/>
            </a:pPr>
            <a:endParaRPr lang="en-US" sz="3000" kern="0" dirty="0" smtClean="0">
              <a:solidFill>
                <a:srgbClr val="000000"/>
              </a:solidFill>
              <a:latin typeface="Calibri" panose="020F0502020204030204"/>
              <a:ea typeface="Cabin"/>
              <a:cs typeface="Cabin"/>
              <a:sym typeface="Cabin"/>
            </a:endParaRPr>
          </a:p>
          <a:p>
            <a:pPr marL="0" indent="0" fontAlgn="auto">
              <a:spcAft>
                <a:spcPts val="0"/>
              </a:spcAft>
              <a:buFont typeface="Arial" panose="020B0604020202020204" pitchFamily="34" charset="0"/>
              <a:buNone/>
            </a:pPr>
            <a:r>
              <a:rPr lang="en-US" sz="3000" kern="0" dirty="0">
                <a:solidFill>
                  <a:srgbClr val="000000"/>
                </a:solidFill>
                <a:latin typeface="Calibri" panose="020F0502020204030204"/>
                <a:ea typeface="Cabin"/>
                <a:cs typeface="Cabin"/>
                <a:sym typeface="Cabin"/>
              </a:rPr>
              <a:t>N</a:t>
            </a:r>
            <a:r>
              <a:rPr lang="en-US" sz="3000" kern="0" dirty="0" smtClean="0">
                <a:solidFill>
                  <a:srgbClr val="000000"/>
                </a:solidFill>
                <a:latin typeface="Calibri" panose="020F0502020204030204"/>
                <a:ea typeface="Cabin"/>
                <a:cs typeface="Cabin"/>
                <a:sym typeface="Cabin"/>
              </a:rPr>
              <a:t>ew reference system is:</a:t>
            </a:r>
          </a:p>
          <a:p>
            <a:pPr fontAlgn="auto">
              <a:spcAft>
                <a:spcPts val="0"/>
              </a:spcAft>
            </a:pPr>
            <a:r>
              <a:rPr lang="en-US" sz="3000" kern="0" dirty="0" smtClean="0">
                <a:solidFill>
                  <a:srgbClr val="000000"/>
                </a:solidFill>
                <a:latin typeface="Calibri" panose="020F0502020204030204"/>
                <a:ea typeface="Cabin"/>
                <a:cs typeface="Cabin"/>
                <a:sym typeface="Cabin"/>
              </a:rPr>
              <a:t>Time-dependent and geocentric</a:t>
            </a:r>
            <a:endParaRPr lang="en-US" sz="3000" kern="0" dirty="0">
              <a:solidFill>
                <a:srgbClr val="000000"/>
              </a:solidFill>
              <a:latin typeface="Calibri" panose="020F0502020204030204"/>
              <a:ea typeface="Cabin"/>
              <a:cs typeface="Cabin"/>
              <a:sym typeface="Cabin"/>
            </a:endParaRPr>
          </a:p>
          <a:p>
            <a:pPr fontAlgn="auto">
              <a:spcAft>
                <a:spcPts val="0"/>
              </a:spcAft>
            </a:pPr>
            <a:r>
              <a:rPr lang="en-US" sz="3000" kern="0" dirty="0">
                <a:solidFill>
                  <a:srgbClr val="000000"/>
                </a:solidFill>
                <a:latin typeface="Calibri" panose="020F0502020204030204"/>
                <a:ea typeface="Cabin"/>
                <a:cs typeface="Cabin"/>
                <a:sym typeface="Cabin"/>
              </a:rPr>
              <a:t>D</a:t>
            </a:r>
            <a:r>
              <a:rPr lang="en-US" sz="3000" kern="0" dirty="0" smtClean="0">
                <a:solidFill>
                  <a:srgbClr val="000000"/>
                </a:solidFill>
                <a:latin typeface="Calibri" panose="020F0502020204030204"/>
                <a:ea typeface="Cabin"/>
                <a:cs typeface="Cabin"/>
                <a:sym typeface="Cabin"/>
              </a:rPr>
              <a:t>efined by relationships to a global/international ideal frame</a:t>
            </a:r>
          </a:p>
          <a:p>
            <a:pPr fontAlgn="auto">
              <a:spcAft>
                <a:spcPts val="0"/>
              </a:spcAft>
            </a:pPr>
            <a:r>
              <a:rPr lang="en-US" sz="3000" kern="0" dirty="0">
                <a:solidFill>
                  <a:srgbClr val="000000"/>
                </a:solidFill>
                <a:latin typeface="Calibri" panose="020F0502020204030204"/>
                <a:ea typeface="Cabin"/>
                <a:cs typeface="Cabin"/>
                <a:sym typeface="Cabin"/>
              </a:rPr>
              <a:t>P</a:t>
            </a:r>
            <a:r>
              <a:rPr lang="en-US" sz="3000" kern="0" dirty="0" smtClean="0">
                <a:solidFill>
                  <a:srgbClr val="000000"/>
                </a:solidFill>
                <a:latin typeface="Calibri" panose="020F0502020204030204"/>
                <a:ea typeface="Cabin"/>
                <a:cs typeface="Cabin"/>
                <a:sym typeface="Cabin"/>
              </a:rPr>
              <a:t>rimarily accessed via GPS technology and a newly refined semi-dynamic geoid model </a:t>
            </a:r>
          </a:p>
          <a:p>
            <a:pPr fontAlgn="auto">
              <a:spcAft>
                <a:spcPts val="0"/>
              </a:spcAft>
            </a:pPr>
            <a:endParaRPr lang="en-US" sz="2400" dirty="0">
              <a:solidFill>
                <a:prstClr val="black"/>
              </a:solidFill>
              <a:latin typeface="Calibri" panose="020F0502020204030204"/>
            </a:endParaRPr>
          </a:p>
        </p:txBody>
      </p:sp>
      <p:pic>
        <p:nvPicPr>
          <p:cNvPr id="9" name="Picture 2" descr="https://lh6.googleusercontent.com/oa6ZRUxPuwVILvgc35MNZDmmi0M26UVChOCfa6L-nhUaI4HRUAxnJp_NYnQHM8RQoAkdYPGGylKRfgJsbEPueDHW4yLv140zZk16GlRPLtLP0m9O2X8Cvy5v8w6RqG3HuS-W87QbmMQ"/>
          <p:cNvPicPr>
            <a:picLocks noChangeAspect="1" noChangeArrowheads="1"/>
          </p:cNvPicPr>
          <p:nvPr/>
        </p:nvPicPr>
        <p:blipFill rotWithShape="1">
          <a:blip r:embed="rId6">
            <a:extLst>
              <a:ext uri="{28A0092B-C50C-407E-A947-70E740481C1C}">
                <a14:useLocalDpi xmlns:a14="http://schemas.microsoft.com/office/drawing/2010/main" val="0"/>
              </a:ext>
            </a:extLst>
          </a:blip>
          <a:srcRect t="20353"/>
          <a:stretch/>
        </p:blipFill>
        <p:spPr bwMode="auto">
          <a:xfrm>
            <a:off x="-21058" y="381000"/>
            <a:ext cx="11245549" cy="632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253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672</TotalTime>
  <Words>2062</Words>
  <Application>Microsoft Office PowerPoint</Application>
  <PresentationFormat>Widescreen</PresentationFormat>
  <Paragraphs>265</Paragraphs>
  <Slides>20</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MS PGothic</vt:lpstr>
      <vt:lpstr>MS PGothic</vt:lpstr>
      <vt:lpstr>Arial</vt:lpstr>
      <vt:lpstr>Arial Black</vt:lpstr>
      <vt:lpstr>Cabin</vt:lpstr>
      <vt:lpstr>Calibri</vt:lpstr>
      <vt:lpstr>Franklin Gothic Heavy</vt:lpstr>
      <vt:lpstr>Gill Sans MT</vt:lpstr>
      <vt:lpstr>Noto Sans Symbols</vt:lpstr>
      <vt:lpstr>Rokkitt</vt:lpstr>
      <vt:lpstr>Times New Roman</vt:lpstr>
      <vt:lpstr>Trebuchet MS</vt:lpstr>
      <vt:lpstr>Tw Cen MT Condensed</vt:lpstr>
      <vt:lpstr>Verdana</vt:lpstr>
      <vt:lpstr>Wingdings</vt:lpstr>
      <vt:lpstr>Office Theme</vt:lpstr>
      <vt:lpstr>Replacing NAVD88:  Effects Of Vertical Datum Modernization On Coastal Engineering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Presentation Title</dc:title>
  <dc:creator>Nicole Kinsman</dc:creator>
  <cp:lastModifiedBy>Nicole Kinsman</cp:lastModifiedBy>
  <cp:revision>34</cp:revision>
  <dcterms:created xsi:type="dcterms:W3CDTF">2018-06-25T20:50:49Z</dcterms:created>
  <dcterms:modified xsi:type="dcterms:W3CDTF">2018-08-07T03:32:11Z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2014-11-20T00:00:00Z</vt:filetime>
  </property>
  <property fmtid="{D5CDD505-2E9C-101B-9397-08002B2CF9AE}" pid="3" name="LastSaved">
    <vt:filetime>2018-06-25T00:00:00Z</vt:filetime>
  </property>
</Properties>
</file>