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0" r:id="rId1"/>
    <p:sldMasterId id="2147483648" r:id="rId2"/>
  </p:sldMasterIdLst>
  <p:notesMasterIdLst>
    <p:notesMasterId r:id="rId17"/>
  </p:notesMasterIdLst>
  <p:sldIdLst>
    <p:sldId id="256" r:id="rId3"/>
    <p:sldId id="278" r:id="rId4"/>
    <p:sldId id="279" r:id="rId5"/>
    <p:sldId id="281" r:id="rId6"/>
    <p:sldId id="269" r:id="rId7"/>
    <p:sldId id="273" r:id="rId8"/>
    <p:sldId id="284" r:id="rId9"/>
    <p:sldId id="283" r:id="rId10"/>
    <p:sldId id="285" r:id="rId11"/>
    <p:sldId id="287" r:id="rId12"/>
    <p:sldId id="288" r:id="rId13"/>
    <p:sldId id="289" r:id="rId14"/>
    <p:sldId id="290" r:id="rId15"/>
    <p:sldId id="272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8" autoAdjust="0"/>
    <p:restoredTop sz="94660"/>
  </p:normalViewPr>
  <p:slideViewPr>
    <p:cSldViewPr>
      <p:cViewPr>
        <p:scale>
          <a:sx n="96" d="100"/>
          <a:sy n="96" d="100"/>
        </p:scale>
        <p:origin x="72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1A4B0-D059-4531-B1F4-BBF47D262BF4}" type="datetimeFigureOut">
              <a:rPr lang="en-US"/>
              <a:pPr>
                <a:defRPr/>
              </a:pPr>
              <a:t>26-Feb-21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C0525-1E9A-4E75-B46C-F893A014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53E0E-E9E2-4375-9E58-CCC69DDBB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lot of empty out there currently for NCN</a:t>
            </a:r>
            <a:br>
              <a:rPr lang="en-US" dirty="0" smtClean="0"/>
            </a:br>
            <a:r>
              <a:rPr lang="en-US" dirty="0" smtClean="0"/>
              <a:t>APREF has better coverage –</a:t>
            </a:r>
            <a:r>
              <a:rPr lang="en-US" baseline="0" dirty="0" smtClean="0"/>
              <a:t> especially in western Pacific</a:t>
            </a:r>
          </a:p>
          <a:p>
            <a:r>
              <a:rPr lang="en-US" baseline="0" dirty="0" smtClean="0"/>
              <a:t>NGS is a member of APREF and are obtaining more stations to add to the NCN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1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surfaces in blue are </a:t>
            </a:r>
            <a:r>
              <a:rPr lang="en-US" dirty="0" err="1" smtClean="0"/>
              <a:t>datums</a:t>
            </a:r>
            <a:r>
              <a:rPr lang="en-US" baseline="0" dirty="0" smtClean="0"/>
              <a:t> from which heights are determined</a:t>
            </a:r>
          </a:p>
          <a:p>
            <a:r>
              <a:rPr lang="en-US" baseline="0" dirty="0" smtClean="0"/>
              <a:t>The green values are differences between datum surfaces usually produced from models</a:t>
            </a:r>
          </a:p>
          <a:p>
            <a:r>
              <a:rPr lang="en-US" baseline="0" dirty="0" smtClean="0"/>
              <a:t>In above example, the tide gauge is below the ellipsoid (-h) and above the geoid (+H) but at </a:t>
            </a:r>
            <a:r>
              <a:rPr lang="en-US" baseline="0" dirty="0" smtClean="0"/>
              <a:t>LMSL</a:t>
            </a:r>
          </a:p>
          <a:p>
            <a:r>
              <a:rPr lang="en-US" dirty="0" smtClean="0"/>
              <a:t>The ship is at LMSL, but where is the bottom?</a:t>
            </a:r>
            <a:r>
              <a:rPr lang="en-US" baseline="0" dirty="0" smtClean="0"/>
              <a:t> How do you integrate all these for safe navigation?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plus a whole lot</a:t>
            </a:r>
            <a:r>
              <a:rPr lang="en-US" baseline="0" dirty="0" smtClean="0"/>
              <a:t> more needed to adequately model </a:t>
            </a:r>
            <a:r>
              <a:rPr lang="en-US" baseline="0" dirty="0" err="1" smtClean="0"/>
              <a:t>VDatum</a:t>
            </a:r>
            <a:r>
              <a:rPr lang="en-US" baseline="0" dirty="0" smtClean="0"/>
              <a:t> for a region</a:t>
            </a:r>
          </a:p>
          <a:p>
            <a:r>
              <a:rPr lang="en-US" baseline="0" dirty="0" smtClean="0"/>
              <a:t>Not shown here is all the bathymetric charting, shorelines flown extent and longevity of NWLON </a:t>
            </a:r>
            <a:r>
              <a:rPr lang="en-US" baseline="0" smtClean="0"/>
              <a:t>tide gauging</a:t>
            </a:r>
            <a:endParaRPr lang="en-US" baseline="0" dirty="0" smtClean="0"/>
          </a:p>
          <a:p>
            <a:r>
              <a:rPr lang="en-US" baseline="0" dirty="0" smtClean="0"/>
              <a:t>To do this in another region would require a heavy lift to achieve the sane level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GGRF =/ ITRS</a:t>
            </a:r>
          </a:p>
          <a:p>
            <a:r>
              <a:rPr lang="en-US" dirty="0" smtClean="0"/>
              <a:t>Rather</a:t>
            </a:r>
            <a:r>
              <a:rPr lang="en-US" baseline="0" dirty="0" smtClean="0"/>
              <a:t> it is an overarching agreement or framework for how to align global geospatial datasets</a:t>
            </a:r>
          </a:p>
          <a:p>
            <a:r>
              <a:rPr lang="en-US" baseline="0" dirty="0" smtClean="0"/>
              <a:t>It is, in effect, the GDA on the international scale</a:t>
            </a:r>
          </a:p>
          <a:p>
            <a:r>
              <a:rPr lang="en-US" baseline="0" dirty="0" smtClean="0"/>
              <a:t>Note also that ISO 19161-1 is IAG’s International Terrestrial Reference System (ITRS)</a:t>
            </a:r>
          </a:p>
          <a:p>
            <a:r>
              <a:rPr lang="en-US" baseline="0" dirty="0" smtClean="0"/>
              <a:t>GGRF essentially stipulates that all national SRS must be tied to the ITRS</a:t>
            </a:r>
          </a:p>
          <a:p>
            <a:r>
              <a:rPr lang="en-US" baseline="0" dirty="0" smtClean="0"/>
              <a:t>The NSRS is tied to the ITRS – currently through ITRF96 but eventually through ITRF2020</a:t>
            </a:r>
          </a:p>
          <a:p>
            <a:r>
              <a:rPr lang="en-US" baseline="0" dirty="0" smtClean="0"/>
              <a:t>Note that the UN </a:t>
            </a:r>
            <a:r>
              <a:rPr lang="en-US" baseline="0" dirty="0" err="1" smtClean="0"/>
              <a:t>SCoG</a:t>
            </a:r>
            <a:r>
              <a:rPr lang="en-US" baseline="0" dirty="0" smtClean="0"/>
              <a:t> specifically excluded use of WGS-84 as it does not meet the standards required for all users</a:t>
            </a:r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30EE0-D857-FA48-938F-FD098A05E48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0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WGS84</a:t>
            </a:r>
            <a:r>
              <a:rPr lang="en-US" baseline="0" dirty="0" smtClean="0"/>
              <a:t> is useful for Navigation – less so for Positioning</a:t>
            </a:r>
          </a:p>
          <a:p>
            <a:r>
              <a:rPr lang="en-US" baseline="0" dirty="0" smtClean="0"/>
              <a:t>There are no conversions available to the public between versions of WGS84</a:t>
            </a:r>
          </a:p>
          <a:p>
            <a:r>
              <a:rPr lang="en-US" baseline="0" dirty="0" smtClean="0"/>
              <a:t>Since you must use an approximation from WGS84 versions to ITRF models to transform spatial data through time, why not just use an ITRF based system in the first place?</a:t>
            </a:r>
          </a:p>
          <a:p>
            <a:r>
              <a:rPr lang="en-US" baseline="0" dirty="0" smtClean="0"/>
              <a:t>Also, other Nations will be adopting the ITRS – meaning that an ITRS-based solution will work better with national SRS for other countries (per the GGRF and ISO)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9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are currently in </a:t>
            </a:r>
            <a:r>
              <a:rPr lang="en-US" dirty="0" err="1" smtClean="0"/>
              <a:t>revisiom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10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-there’s four reference</a:t>
            </a:r>
            <a:r>
              <a:rPr lang="en-US" baseline="0" dirty="0" smtClean="0"/>
              <a:t> frames because there are four major tectonic plates within the NGS Area of Responsibility.</a:t>
            </a:r>
          </a:p>
          <a:p>
            <a:r>
              <a:rPr lang="en-US" baseline="0" dirty="0" smtClean="0"/>
              <a:t>-</a:t>
            </a:r>
            <a:r>
              <a:rPr lang="en-US" dirty="0" smtClean="0"/>
              <a:t>As the </a:t>
            </a:r>
            <a:r>
              <a:rPr lang="en-US" b="1" dirty="0" smtClean="0"/>
              <a:t>National</a:t>
            </a:r>
            <a:r>
              <a:rPr lang="en-US" baseline="0" dirty="0" smtClean="0"/>
              <a:t> Geodetic Survey, we’re part of the </a:t>
            </a:r>
            <a:r>
              <a:rPr lang="en-US" baseline="0" dirty="0" err="1" smtClean="0"/>
              <a:t>DoC</a:t>
            </a:r>
            <a:r>
              <a:rPr lang="en-US" baseline="0" dirty="0" smtClean="0"/>
              <a:t> so we must cater to all US States and Territories</a:t>
            </a:r>
          </a:p>
          <a:p>
            <a:r>
              <a:rPr lang="en-US" dirty="0" smtClean="0"/>
              <a:t>-thus </a:t>
            </a:r>
            <a:r>
              <a:rPr lang="en-US" baseline="0" dirty="0" smtClean="0"/>
              <a:t>w</a:t>
            </a:r>
            <a:r>
              <a:rPr lang="en-US" dirty="0" smtClean="0"/>
              <a:t>e’ve got four tectonic</a:t>
            </a:r>
            <a:r>
              <a:rPr lang="en-US" baseline="0" dirty="0" smtClean="0"/>
              <a:t> plates in our Area of Operations, so four Ref Frames</a:t>
            </a:r>
          </a:p>
          <a:p>
            <a:r>
              <a:rPr lang="en-US" baseline="0" dirty="0" smtClean="0"/>
              <a:t>-But…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1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none of these cover Micronesia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ICGEM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917F-C97A-4C0A-B609-68EB328FB88F}" type="datetime1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933-727F-41BA-865B-376A9C36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283B-7672-4622-9F26-A2B2FFCAB45D}" type="datetime1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372-CCF9-4643-BF51-FBA97B61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C0FF-5C1B-4CB8-B490-E8D0A306B75C}" type="datetime1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C953-54ED-4B6A-8263-CA8A6338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86D3-1B23-42CC-B850-1CC6D49DF3CB}" type="datetime1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621D-B3D1-422D-955B-1C2DBCF4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9DBB-8995-4487-9180-6B04BF634C8F}" type="datetime1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FB8-545A-4751-9156-76485D11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E513-1399-4295-9279-2083A62FA9DF}" type="datetime1">
              <a:rPr lang="en-US" smtClean="0"/>
              <a:t>26-Feb-21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694E-E6B2-45E3-B610-52F5014D9840}" type="datetime1">
              <a:rPr lang="en-US" smtClean="0"/>
              <a:t>26-Feb-21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CFE3-3DE0-4D9C-9184-3998040D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368E-8605-4557-8587-613AC5C185B3}" type="datetime1">
              <a:rPr lang="en-US" smtClean="0"/>
              <a:t>26-Feb-21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18-E41A-445E-8A23-8E462640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17E7-4104-482A-8FAB-0D942BAE7D12}" type="datetime1">
              <a:rPr lang="en-US" smtClean="0"/>
              <a:t>26-Feb-21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97D-4528-4AE6-A38E-B087B15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F075-95E8-4FAE-803C-5B05E8715A09}" type="datetime1">
              <a:rPr lang="en-US" smtClean="0"/>
              <a:t>26-Feb-21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6F02-B1F6-446A-8B71-1E9EDCD8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B465-7638-49C7-A8C2-704F191CBF4B}" type="datetime1">
              <a:rPr lang="en-US" smtClean="0"/>
              <a:t>26-Feb-21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72E1-1169-4B87-B618-068E45B7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63FD1-AC60-485E-ADE0-254BEC9554EE}" type="datetime1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5CDFA-A458-450F-893B-6DE860C4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5D36B7-BC7B-431E-B970-8FE94BF6C820}" type="datetime1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251FB-A298-4BF4-9AFA-C493FE6E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gi.obs-mip.fr/" TargetMode="External"/><Relationship Id="rId3" Type="http://schemas.openxmlformats.org/officeDocument/2006/relationships/hyperlink" Target="https://itrf.ign.fr/ITRF_solutions/2014/" TargetMode="External"/><Relationship Id="rId7" Type="http://schemas.openxmlformats.org/officeDocument/2006/relationships/hyperlink" Target="https://www.isgeoid.polimi.it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cgem.gfz-potsdam.de/home" TargetMode="External"/><Relationship Id="rId5" Type="http://schemas.openxmlformats.org/officeDocument/2006/relationships/hyperlink" Target="https://www.ga.gov.au/scientific-topics/positioning-navigation/geodesy/asia-pacific-reference-frame#heading-5" TargetMode="External"/><Relationship Id="rId4" Type="http://schemas.openxmlformats.org/officeDocument/2006/relationships/hyperlink" Target="https://geodesy.noaa.gov/CORS_Map/" TargetMode="External"/><Relationship Id="rId9" Type="http://schemas.openxmlformats.org/officeDocument/2006/relationships/hyperlink" Target="https://www.psmsl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z-potsdam.de/en/section/global-geomonitoring-and-gravity-field/data-products-services/icge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gsc.gem.spc.int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0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 Frames and </a:t>
            </a:r>
            <a:r>
              <a:rPr lang="en-US" dirty="0" err="1"/>
              <a:t>Datums</a:t>
            </a:r>
            <a:r>
              <a:rPr lang="en-US" dirty="0"/>
              <a:t>: Improvements Planned for the Pacific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Daniel Roman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Chief Geodesist, National Geodetic Survey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HSRP Modeling Session 04 March 2021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Pacific Geodesy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Geometric </a:t>
            </a:r>
            <a:r>
              <a:rPr lang="en-US" dirty="0" smtClean="0"/>
              <a:t>Reference Frame</a:t>
            </a:r>
          </a:p>
          <a:p>
            <a:endParaRPr lang="en-US" dirty="0" smtClean="0"/>
          </a:p>
          <a:p>
            <a:r>
              <a:rPr lang="en-US" dirty="0" smtClean="0"/>
              <a:t>GNSS access to the Frame</a:t>
            </a:r>
          </a:p>
          <a:p>
            <a:endParaRPr lang="en-US" dirty="0" smtClean="0"/>
          </a:p>
          <a:p>
            <a:r>
              <a:rPr lang="en-US" dirty="0" smtClean="0"/>
              <a:t>Geoid model (h =&gt; H) GGM vs. regional</a:t>
            </a:r>
          </a:p>
          <a:p>
            <a:endParaRPr lang="en-US" dirty="0" smtClean="0"/>
          </a:p>
          <a:p>
            <a:r>
              <a:rPr lang="en-US" dirty="0"/>
              <a:t>Terrestrial &amp; </a:t>
            </a:r>
            <a:r>
              <a:rPr lang="en-US" dirty="0" err="1"/>
              <a:t>altimetric</a:t>
            </a:r>
            <a:r>
              <a:rPr lang="en-US" dirty="0"/>
              <a:t> gravity data</a:t>
            </a:r>
          </a:p>
          <a:p>
            <a:endParaRPr lang="en-US" dirty="0" smtClean="0"/>
          </a:p>
          <a:p>
            <a:r>
              <a:rPr lang="en-US" dirty="0" smtClean="0"/>
              <a:t>Tide gauges/TSS (MSL =&gt; LMSL)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ITRF2014</a:t>
            </a:r>
            <a:r>
              <a:rPr lang="en-US" dirty="0" smtClean="0"/>
              <a:t>/</a:t>
            </a:r>
            <a:r>
              <a:rPr lang="en-US" i="1" dirty="0" smtClean="0"/>
              <a:t>ITRF2020</a:t>
            </a:r>
            <a:r>
              <a:rPr lang="en-US" dirty="0" smtClean="0"/>
              <a:t>/</a:t>
            </a:r>
            <a:r>
              <a:rPr lang="en-US" i="1" dirty="0" smtClean="0"/>
              <a:t>PATRF</a:t>
            </a:r>
            <a:r>
              <a:rPr lang="en-US" dirty="0" smtClean="0"/>
              <a:t>/</a:t>
            </a:r>
            <a:r>
              <a:rPr lang="en-US" i="1" dirty="0" smtClean="0"/>
              <a:t>MATRF</a:t>
            </a:r>
          </a:p>
          <a:p>
            <a:endParaRPr lang="en-US" dirty="0" smtClean="0"/>
          </a:p>
          <a:p>
            <a:r>
              <a:rPr lang="en-US" b="1" dirty="0" smtClean="0">
                <a:hlinkClick r:id="rId4"/>
              </a:rPr>
              <a:t>NCN</a:t>
            </a:r>
            <a:r>
              <a:rPr lang="en-US" b="1" dirty="0" smtClean="0"/>
              <a:t>/</a:t>
            </a:r>
            <a:r>
              <a:rPr lang="en-US" b="1" dirty="0" smtClean="0">
                <a:hlinkClick r:id="rId5"/>
              </a:rPr>
              <a:t>APREF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>
                <a:hlinkClick r:id="rId6"/>
              </a:rPr>
              <a:t>ICGEM</a:t>
            </a:r>
            <a:r>
              <a:rPr lang="en-US" b="1" dirty="0" smtClean="0"/>
              <a:t>/</a:t>
            </a:r>
            <a:r>
              <a:rPr lang="en-US" dirty="0" smtClean="0">
                <a:hlinkClick r:id="rId7"/>
              </a:rPr>
              <a:t>ISG</a:t>
            </a:r>
            <a:r>
              <a:rPr lang="en-US" dirty="0" smtClean="0"/>
              <a:t>/</a:t>
            </a:r>
            <a:r>
              <a:rPr lang="en-US" b="1" dirty="0" smtClean="0"/>
              <a:t>EGM2008</a:t>
            </a:r>
            <a:r>
              <a:rPr lang="en-US" dirty="0" smtClean="0"/>
              <a:t>/</a:t>
            </a:r>
            <a:r>
              <a:rPr lang="en-US" i="1" dirty="0" smtClean="0"/>
              <a:t>EGM2020</a:t>
            </a:r>
            <a:endParaRPr lang="en-US" u="sng" dirty="0"/>
          </a:p>
          <a:p>
            <a:endParaRPr lang="en-US" dirty="0" smtClean="0"/>
          </a:p>
          <a:p>
            <a:r>
              <a:rPr lang="en-US" dirty="0"/>
              <a:t>NGA</a:t>
            </a:r>
            <a:r>
              <a:rPr lang="en-US" b="1" dirty="0"/>
              <a:t>/</a:t>
            </a:r>
            <a:r>
              <a:rPr lang="en-US" dirty="0">
                <a:hlinkClick r:id="rId8"/>
              </a:rPr>
              <a:t>BGI</a:t>
            </a:r>
            <a:r>
              <a:rPr lang="en-US" dirty="0"/>
              <a:t>/PGSC</a:t>
            </a:r>
          </a:p>
          <a:p>
            <a:endParaRPr lang="en-US" dirty="0" smtClean="0"/>
          </a:p>
          <a:p>
            <a:r>
              <a:rPr lang="en-US" i="1" dirty="0" smtClean="0"/>
              <a:t>Academia</a:t>
            </a:r>
            <a:r>
              <a:rPr lang="en-US" dirty="0" smtClean="0"/>
              <a:t>/PGSC/</a:t>
            </a:r>
            <a:r>
              <a:rPr lang="en-US" b="1" dirty="0" smtClean="0">
                <a:hlinkClick r:id="rId9"/>
              </a:rPr>
              <a:t>PSMSL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FCFE3-3DE0-4D9C-9184-3998040DA5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Access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NOAA CORS Network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Asia-Pacific Reference Frame (APREF)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690846"/>
            <a:ext cx="5389562" cy="291934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7ED1-32F4-4695-864F-3D6AF1CD9F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91706"/>
            <a:ext cx="5386388" cy="2917626"/>
          </a:xfrm>
        </p:spPr>
      </p:pic>
      <p:sp>
        <p:nvSpPr>
          <p:cNvPr id="15" name="TextBox 14"/>
          <p:cNvSpPr txBox="1"/>
          <p:nvPr/>
        </p:nvSpPr>
        <p:spPr>
          <a:xfrm>
            <a:off x="996511" y="5943600"/>
            <a:ext cx="1039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Stations in APREF are being added to the NCN to boost coverage and access in the West Pacific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Geoid Models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00" y="1600200"/>
            <a:ext cx="42968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1"/>
            <a:ext cx="5638800" cy="4525963"/>
          </a:xfrm>
        </p:spPr>
        <p:txBody>
          <a:bodyPr/>
          <a:lstStyle/>
          <a:p>
            <a:r>
              <a:rPr lang="en-US" dirty="0" smtClean="0"/>
              <a:t>Global Gravity Models at ICGEM</a:t>
            </a:r>
          </a:p>
          <a:p>
            <a:pPr lvl="1"/>
            <a:r>
              <a:rPr lang="en-US" dirty="0" smtClean="0"/>
              <a:t>Generally 5’ resolution or worse</a:t>
            </a:r>
          </a:p>
          <a:p>
            <a:pPr lvl="1"/>
            <a:r>
              <a:rPr lang="en-US" dirty="0" smtClean="0"/>
              <a:t>10-20 km resolution – omission error</a:t>
            </a:r>
          </a:p>
          <a:p>
            <a:pPr lvl="1"/>
            <a:r>
              <a:rPr lang="en-US" dirty="0" smtClean="0"/>
              <a:t>Commission errors more significant</a:t>
            </a:r>
          </a:p>
          <a:p>
            <a:r>
              <a:rPr lang="en-US" dirty="0" smtClean="0"/>
              <a:t>Regional geoid models</a:t>
            </a:r>
          </a:p>
          <a:p>
            <a:pPr lvl="1"/>
            <a:r>
              <a:rPr lang="en-US" dirty="0" smtClean="0"/>
              <a:t>Developed using GGM</a:t>
            </a:r>
          </a:p>
          <a:p>
            <a:pPr lvl="1"/>
            <a:r>
              <a:rPr lang="en-US" dirty="0" smtClean="0"/>
              <a:t>R-C-R</a:t>
            </a:r>
          </a:p>
          <a:p>
            <a:pPr lvl="1"/>
            <a:r>
              <a:rPr lang="en-US" dirty="0" smtClean="0"/>
              <a:t>Need additional terrestrial gravity</a:t>
            </a:r>
          </a:p>
          <a:p>
            <a:pPr lvl="1"/>
            <a:r>
              <a:rPr lang="en-US" dirty="0" err="1" smtClean="0"/>
              <a:t>Altimetric</a:t>
            </a:r>
            <a:r>
              <a:rPr lang="en-US" dirty="0" smtClean="0"/>
              <a:t> anomalies</a:t>
            </a:r>
          </a:p>
          <a:p>
            <a:pPr lvl="1"/>
            <a:r>
              <a:rPr lang="en-US" dirty="0" smtClean="0"/>
              <a:t>Still requires gravity data on islands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7ED1-32F4-4695-864F-3D6AF1CD9F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096000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GGM derived from EIGEN-6c2 model </a:t>
            </a:r>
          </a:p>
          <a:p>
            <a:r>
              <a:rPr lang="en-US" sz="1400" dirty="0" smtClean="0"/>
              <a:t>Provided on </a:t>
            </a:r>
            <a:r>
              <a:rPr lang="en-US" sz="1400" dirty="0" smtClean="0">
                <a:hlinkClick r:id="rId3"/>
              </a:rPr>
              <a:t>ICGEM</a:t>
            </a:r>
            <a:r>
              <a:rPr lang="en-US" sz="1400" dirty="0" smtClean="0"/>
              <a:t> website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47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Pacific Geospatial and Surveying Council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PGSC Core </a:t>
            </a:r>
            <a:r>
              <a:rPr lang="en-US" dirty="0" smtClean="0"/>
              <a:t>Members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1371600"/>
            <a:ext cx="5389562" cy="35719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7ED1-32F4-4695-864F-3D6AF1CD9F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583238" cy="3951288"/>
          </a:xfrm>
        </p:spPr>
        <p:txBody>
          <a:bodyPr/>
          <a:lstStyle/>
          <a:p>
            <a:r>
              <a:rPr lang="en-US" dirty="0" smtClean="0"/>
              <a:t>Core </a:t>
            </a:r>
            <a:r>
              <a:rPr lang="en-US" dirty="0"/>
              <a:t>members are national </a:t>
            </a:r>
            <a:r>
              <a:rPr lang="en-US" i="1" dirty="0"/>
              <a:t>geospatial</a:t>
            </a:r>
            <a:r>
              <a:rPr lang="en-US" dirty="0"/>
              <a:t>, </a:t>
            </a:r>
            <a:r>
              <a:rPr lang="en-US" i="1" dirty="0"/>
              <a:t>hydrographic</a:t>
            </a:r>
            <a:r>
              <a:rPr lang="en-US" dirty="0"/>
              <a:t> and </a:t>
            </a:r>
            <a:r>
              <a:rPr lang="en-US" i="1" dirty="0"/>
              <a:t>surveying</a:t>
            </a:r>
            <a:r>
              <a:rPr lang="en-US" dirty="0"/>
              <a:t> authorities of Pacific Island countries and </a:t>
            </a:r>
            <a:r>
              <a:rPr lang="en-US" dirty="0" smtClean="0"/>
              <a:t>territories</a:t>
            </a:r>
            <a:endParaRPr lang="en-US" dirty="0"/>
          </a:p>
          <a:p>
            <a:r>
              <a:rPr lang="en-US" dirty="0" smtClean="0"/>
              <a:t>Maintain GNSS receivers in region</a:t>
            </a:r>
          </a:p>
          <a:p>
            <a:r>
              <a:rPr lang="en-US" dirty="0" smtClean="0"/>
              <a:t>Ties: GA, LINZ, NGS, UN-GGIM, FIG, IAG</a:t>
            </a:r>
          </a:p>
          <a:p>
            <a:r>
              <a:rPr lang="en-US" dirty="0" smtClean="0"/>
              <a:t>Possibilities of having local gravity data, tide information, leveling</a:t>
            </a:r>
          </a:p>
          <a:p>
            <a:r>
              <a:rPr lang="en-US" dirty="0" smtClean="0"/>
              <a:t>Vision: </a:t>
            </a:r>
            <a:r>
              <a:rPr lang="en-US" i="1" dirty="0"/>
              <a:t>Sustainable development in the Pacific enabled by world-class geospatial information and surveying services.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92838" y="612616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71016" y="4953000"/>
            <a:ext cx="566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Cook Islands, Federated States of Micronesia, Fiji, </a:t>
            </a:r>
            <a:endParaRPr lang="en-US" dirty="0" smtClean="0"/>
          </a:p>
          <a:p>
            <a:r>
              <a:rPr lang="en-US" dirty="0" smtClean="0"/>
              <a:t>Kiribati</a:t>
            </a:r>
            <a:r>
              <a:rPr lang="en-US" dirty="0"/>
              <a:t>, Nauru, Niue, Republic of the Marshall Islands, </a:t>
            </a:r>
            <a:endParaRPr lang="en-US" dirty="0" smtClean="0"/>
          </a:p>
          <a:p>
            <a:r>
              <a:rPr lang="en-US" dirty="0" smtClean="0"/>
              <a:t>Papua </a:t>
            </a:r>
            <a:r>
              <a:rPr lang="en-US" dirty="0"/>
              <a:t>New Guinea, Palau, Samoa, Solomon Islands, </a:t>
            </a:r>
            <a:endParaRPr lang="en-US" dirty="0" smtClean="0"/>
          </a:p>
          <a:p>
            <a:r>
              <a:rPr lang="en-US" dirty="0" smtClean="0"/>
              <a:t>Tonga</a:t>
            </a:r>
            <a:r>
              <a:rPr lang="en-US" dirty="0"/>
              <a:t>, Tuvalu, Vanuatu</a:t>
            </a:r>
          </a:p>
        </p:txBody>
      </p:sp>
    </p:spTree>
    <p:extLst>
      <p:ext uri="{BB962C8B-B14F-4D97-AF65-F5344CB8AC3E}">
        <p14:creationId xmlns:p14="http://schemas.microsoft.com/office/powerpoint/2010/main" val="6528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096000" cy="4525963"/>
          </a:xfrm>
        </p:spPr>
        <p:txBody>
          <a:bodyPr/>
          <a:lstStyle/>
          <a:p>
            <a:r>
              <a:rPr lang="en-US" sz="2400" dirty="0" err="1" smtClean="0"/>
              <a:t>VDatum</a:t>
            </a:r>
            <a:r>
              <a:rPr lang="en-US" sz="2400" dirty="0" smtClean="0"/>
              <a:t> requires considerable data/care</a:t>
            </a:r>
          </a:p>
          <a:p>
            <a:r>
              <a:rPr lang="en-US" sz="2400" dirty="0" smtClean="0"/>
              <a:t>GGRF requires all Nations to adopt ITRS</a:t>
            </a:r>
          </a:p>
          <a:p>
            <a:r>
              <a:rPr lang="en-US" sz="2400" dirty="0" smtClean="0"/>
              <a:t>WGS-84 is not sufficient for positioning</a:t>
            </a:r>
          </a:p>
          <a:p>
            <a:r>
              <a:rPr lang="en-US" sz="2400" dirty="0" smtClean="0"/>
              <a:t>For the West Pacific</a:t>
            </a:r>
          </a:p>
          <a:p>
            <a:pPr lvl="1"/>
            <a:r>
              <a:rPr lang="en-US" sz="2000" dirty="0" smtClean="0"/>
              <a:t>ITRF2014 is available </a:t>
            </a:r>
          </a:p>
          <a:p>
            <a:pPr lvl="1"/>
            <a:r>
              <a:rPr lang="en-US" sz="2000" dirty="0" smtClean="0"/>
              <a:t>NCN access limited but improving</a:t>
            </a:r>
          </a:p>
          <a:p>
            <a:pPr lvl="1"/>
            <a:r>
              <a:rPr lang="en-US" sz="2000" dirty="0" smtClean="0"/>
              <a:t>NAPGD2022 </a:t>
            </a:r>
            <a:r>
              <a:rPr lang="en-US" sz="2000" dirty="0"/>
              <a:t>will not cover </a:t>
            </a:r>
            <a:r>
              <a:rPr lang="en-US" sz="2000" dirty="0" smtClean="0"/>
              <a:t>region</a:t>
            </a:r>
          </a:p>
          <a:p>
            <a:pPr lvl="1"/>
            <a:r>
              <a:rPr lang="en-US" sz="2000" dirty="0" smtClean="0"/>
              <a:t>EGM’s available but insufficient by themselves</a:t>
            </a:r>
          </a:p>
          <a:p>
            <a:pPr lvl="1"/>
            <a:r>
              <a:rPr lang="en-US" sz="2000" dirty="0" smtClean="0"/>
              <a:t>Require regional geoid (R-C-R)</a:t>
            </a:r>
          </a:p>
          <a:p>
            <a:pPr lvl="1"/>
            <a:r>
              <a:rPr lang="en-US" sz="2000" dirty="0" err="1" smtClean="0"/>
              <a:t>Altimetric</a:t>
            </a:r>
            <a:r>
              <a:rPr lang="en-US" sz="2000" dirty="0" smtClean="0"/>
              <a:t> anomalies available</a:t>
            </a:r>
          </a:p>
          <a:p>
            <a:pPr lvl="1"/>
            <a:r>
              <a:rPr lang="en-US" sz="2000" dirty="0" smtClean="0"/>
              <a:t>Still lacking terrestrial gravity, TSS, tide gauge data </a:t>
            </a:r>
          </a:p>
          <a:p>
            <a:r>
              <a:rPr lang="en-US" sz="2400" dirty="0" smtClean="0"/>
              <a:t>PGSC may be able to help with data gaps</a:t>
            </a:r>
          </a:p>
          <a:p>
            <a:pPr lvl="1"/>
            <a:r>
              <a:rPr lang="en-US" sz="2000" dirty="0" smtClean="0"/>
              <a:t>These are the Nations in the project area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97" y="1421182"/>
            <a:ext cx="4539803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6264" y="4887396"/>
            <a:ext cx="4496136" cy="150810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Dan Roman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NOAA’s National Geodetic Survey</a:t>
            </a:r>
          </a:p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</a:t>
            </a:r>
            <a:r>
              <a:rPr lang="en-US" sz="20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an.roman@noaa.gov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8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relationships</a:t>
            </a:r>
          </a:p>
          <a:p>
            <a:r>
              <a:rPr lang="en-US" dirty="0"/>
              <a:t>GGRF and ITRS and WGS84</a:t>
            </a:r>
          </a:p>
          <a:p>
            <a:r>
              <a:rPr lang="en-US" dirty="0" smtClean="0"/>
              <a:t>NSRS 2022</a:t>
            </a:r>
          </a:p>
          <a:p>
            <a:r>
              <a:rPr lang="en-US" dirty="0" smtClean="0"/>
              <a:t>Western Pacific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Relationships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h = H + N         or         H = h - N</a:t>
            </a:r>
          </a:p>
          <a:p>
            <a:pPr marL="0" indent="0">
              <a:buNone/>
            </a:pPr>
            <a:r>
              <a:rPr lang="en-US" altLang="en-US" dirty="0" smtClean="0"/>
              <a:t>         Geoid </a:t>
            </a:r>
            <a:r>
              <a:rPr lang="en-US" altLang="en-US" dirty="0"/>
              <a:t>+ </a:t>
            </a:r>
            <a:r>
              <a:rPr lang="en-US" altLang="en-US" dirty="0" smtClean="0"/>
              <a:t>TSS </a:t>
            </a:r>
            <a:r>
              <a:rPr lang="en-US" altLang="en-US" dirty="0"/>
              <a:t>= </a:t>
            </a:r>
            <a:r>
              <a:rPr lang="en-US" altLang="en-US" dirty="0" smtClean="0"/>
              <a:t>LMSL</a:t>
            </a:r>
            <a:endParaRPr lang="en-US" alt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765800" cy="5562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h: ellipsoid height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bove/below ellipsoid surface/datum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H: orthometric heights</a:t>
            </a:r>
          </a:p>
          <a:p>
            <a:pPr lvl="1"/>
            <a:r>
              <a:rPr lang="en-US" dirty="0" smtClean="0"/>
              <a:t>Above geopotential datum (geoid)</a:t>
            </a:r>
          </a:p>
          <a:p>
            <a:pPr lvl="1"/>
            <a:r>
              <a:rPr lang="en-US" dirty="0" smtClean="0"/>
              <a:t>Geoid ≈ Global MSL (MSL)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N: geoid height</a:t>
            </a:r>
          </a:p>
          <a:p>
            <a:pPr lvl="1"/>
            <a:r>
              <a:rPr lang="en-US" dirty="0" smtClean="0"/>
              <a:t>Height from ellipsoid to geoid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Local Mean Sea Level (LMSL)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Mean Sea Surface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Topography of the Sea Surface (TSS)</a:t>
            </a:r>
          </a:p>
          <a:p>
            <a:pPr lvl="1"/>
            <a:r>
              <a:rPr lang="en-US" dirty="0" smtClean="0"/>
              <a:t>Height from MSL(geoid) to LMSL(MSS)</a:t>
            </a:r>
          </a:p>
        </p:txBody>
      </p:sp>
      <p:sp>
        <p:nvSpPr>
          <p:cNvPr id="27" name="Freeform 26"/>
          <p:cNvSpPr/>
          <p:nvPr/>
        </p:nvSpPr>
        <p:spPr>
          <a:xfrm>
            <a:off x="609601" y="3352799"/>
            <a:ext cx="5384800" cy="2773363"/>
          </a:xfrm>
          <a:custGeom>
            <a:avLst/>
            <a:gdLst>
              <a:gd name="connsiteX0" fmla="*/ 11017 w 8229600"/>
              <a:gd name="connsiteY0" fmla="*/ 2324559 h 2776250"/>
              <a:gd name="connsiteX1" fmla="*/ 2842352 w 8229600"/>
              <a:gd name="connsiteY1" fmla="*/ 1927952 h 2776250"/>
              <a:gd name="connsiteX2" fmla="*/ 5100810 w 8229600"/>
              <a:gd name="connsiteY2" fmla="*/ 1575412 h 2776250"/>
              <a:gd name="connsiteX3" fmla="*/ 6499952 w 8229600"/>
              <a:gd name="connsiteY3" fmla="*/ 1046602 h 2776250"/>
              <a:gd name="connsiteX4" fmla="*/ 7612656 w 8229600"/>
              <a:gd name="connsiteY4" fmla="*/ 308472 h 2776250"/>
              <a:gd name="connsiteX5" fmla="*/ 8218583 w 8229600"/>
              <a:gd name="connsiteY5" fmla="*/ 0 h 2776250"/>
              <a:gd name="connsiteX6" fmla="*/ 8229600 w 8229600"/>
              <a:gd name="connsiteY6" fmla="*/ 2776250 h 2776250"/>
              <a:gd name="connsiteX7" fmla="*/ 0 w 8229600"/>
              <a:gd name="connsiteY7" fmla="*/ 2776250 h 2776250"/>
              <a:gd name="connsiteX8" fmla="*/ 11017 w 8229600"/>
              <a:gd name="connsiteY8" fmla="*/ 2324559 h 27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2776250">
                <a:moveTo>
                  <a:pt x="11017" y="2324559"/>
                </a:moveTo>
                <a:lnTo>
                  <a:pt x="2842352" y="1927952"/>
                </a:lnTo>
                <a:lnTo>
                  <a:pt x="5100810" y="1575412"/>
                </a:lnTo>
                <a:lnTo>
                  <a:pt x="6499952" y="1046602"/>
                </a:lnTo>
                <a:lnTo>
                  <a:pt x="7612656" y="308472"/>
                </a:lnTo>
                <a:lnTo>
                  <a:pt x="8218583" y="0"/>
                </a:lnTo>
                <a:cubicBezTo>
                  <a:pt x="8222255" y="925417"/>
                  <a:pt x="8225928" y="1850833"/>
                  <a:pt x="8229600" y="2776250"/>
                </a:cubicBezTo>
                <a:lnTo>
                  <a:pt x="0" y="2776250"/>
                </a:lnTo>
                <a:lnTo>
                  <a:pt x="11017" y="2324559"/>
                </a:lnTo>
                <a:close/>
              </a:path>
            </a:pathLst>
          </a:custGeom>
          <a:solidFill>
            <a:srgbClr val="A47D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25422" y="3712147"/>
            <a:ext cx="4936067" cy="1918678"/>
          </a:xfrm>
          <a:custGeom>
            <a:avLst/>
            <a:gdLst>
              <a:gd name="connsiteX0" fmla="*/ 0 w 6488935"/>
              <a:gd name="connsiteY0" fmla="*/ 1311007 h 1311007"/>
              <a:gd name="connsiteX1" fmla="*/ 11017 w 6488935"/>
              <a:gd name="connsiteY1" fmla="*/ 0 h 1311007"/>
              <a:gd name="connsiteX2" fmla="*/ 6488935 w 6488935"/>
              <a:gd name="connsiteY2" fmla="*/ 33050 h 1311007"/>
              <a:gd name="connsiteX3" fmla="*/ 5155894 w 6488935"/>
              <a:gd name="connsiteY3" fmla="*/ 561860 h 1311007"/>
              <a:gd name="connsiteX4" fmla="*/ 3084723 w 6488935"/>
              <a:gd name="connsiteY4" fmla="*/ 881349 h 1311007"/>
              <a:gd name="connsiteX5" fmla="*/ 0 w 6488935"/>
              <a:gd name="connsiteY5" fmla="*/ 1311007 h 1311007"/>
              <a:gd name="connsiteX0" fmla="*/ 0 w 7543800"/>
              <a:gd name="connsiteY0" fmla="*/ 1920607 h 1920607"/>
              <a:gd name="connsiteX1" fmla="*/ 11017 w 7543800"/>
              <a:gd name="connsiteY1" fmla="*/ 609600 h 1920607"/>
              <a:gd name="connsiteX2" fmla="*/ 7543800 w 7543800"/>
              <a:gd name="connsiteY2" fmla="*/ 0 h 1920607"/>
              <a:gd name="connsiteX3" fmla="*/ 5155894 w 7543800"/>
              <a:gd name="connsiteY3" fmla="*/ 1171460 h 1920607"/>
              <a:gd name="connsiteX4" fmla="*/ 3084723 w 7543800"/>
              <a:gd name="connsiteY4" fmla="*/ 1490949 h 1920607"/>
              <a:gd name="connsiteX5" fmla="*/ 0 w 7543800"/>
              <a:gd name="connsiteY5" fmla="*/ 1920607 h 1920607"/>
              <a:gd name="connsiteX0" fmla="*/ 0 w 7543800"/>
              <a:gd name="connsiteY0" fmla="*/ 1920607 h 1920607"/>
              <a:gd name="connsiteX1" fmla="*/ 11017 w 7543800"/>
              <a:gd name="connsiteY1" fmla="*/ 609600 h 1920607"/>
              <a:gd name="connsiteX2" fmla="*/ 7543800 w 7543800"/>
              <a:gd name="connsiteY2" fmla="*/ 0 h 1920607"/>
              <a:gd name="connsiteX3" fmla="*/ 5155894 w 7543800"/>
              <a:gd name="connsiteY3" fmla="*/ 1171460 h 1920607"/>
              <a:gd name="connsiteX4" fmla="*/ 3084723 w 7543800"/>
              <a:gd name="connsiteY4" fmla="*/ 1490949 h 1920607"/>
              <a:gd name="connsiteX5" fmla="*/ 0 w 7543800"/>
              <a:gd name="connsiteY5" fmla="*/ 1920607 h 1920607"/>
              <a:gd name="connsiteX0" fmla="*/ 0 w 7543800"/>
              <a:gd name="connsiteY0" fmla="*/ 1920607 h 1920607"/>
              <a:gd name="connsiteX1" fmla="*/ 11017 w 7543800"/>
              <a:gd name="connsiteY1" fmla="*/ 609600 h 1920607"/>
              <a:gd name="connsiteX2" fmla="*/ 7543800 w 7543800"/>
              <a:gd name="connsiteY2" fmla="*/ 0 h 1920607"/>
              <a:gd name="connsiteX3" fmla="*/ 5155894 w 7543800"/>
              <a:gd name="connsiteY3" fmla="*/ 1171460 h 1920607"/>
              <a:gd name="connsiteX4" fmla="*/ 3084723 w 7543800"/>
              <a:gd name="connsiteY4" fmla="*/ 1490949 h 1920607"/>
              <a:gd name="connsiteX5" fmla="*/ 0 w 7543800"/>
              <a:gd name="connsiteY5" fmla="*/ 1920607 h 1920607"/>
              <a:gd name="connsiteX0" fmla="*/ 0 w 7543800"/>
              <a:gd name="connsiteY0" fmla="*/ 1920607 h 1920607"/>
              <a:gd name="connsiteX1" fmla="*/ 11017 w 7543800"/>
              <a:gd name="connsiteY1" fmla="*/ 609600 h 1920607"/>
              <a:gd name="connsiteX2" fmla="*/ 7543800 w 7543800"/>
              <a:gd name="connsiteY2" fmla="*/ 0 h 1920607"/>
              <a:gd name="connsiteX3" fmla="*/ 5155894 w 7543800"/>
              <a:gd name="connsiteY3" fmla="*/ 1171460 h 1920607"/>
              <a:gd name="connsiteX4" fmla="*/ 3084723 w 7543800"/>
              <a:gd name="connsiteY4" fmla="*/ 1490949 h 1920607"/>
              <a:gd name="connsiteX5" fmla="*/ 0 w 7543800"/>
              <a:gd name="connsiteY5" fmla="*/ 1920607 h 192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800" h="1920607">
                <a:moveTo>
                  <a:pt x="0" y="1920607"/>
                </a:moveTo>
                <a:cubicBezTo>
                  <a:pt x="3672" y="1483605"/>
                  <a:pt x="7345" y="1046602"/>
                  <a:pt x="11017" y="609600"/>
                </a:cubicBezTo>
                <a:lnTo>
                  <a:pt x="7543800" y="0"/>
                </a:lnTo>
                <a:cubicBezTo>
                  <a:pt x="6628481" y="866967"/>
                  <a:pt x="5951863" y="780973"/>
                  <a:pt x="5155894" y="1171460"/>
                </a:cubicBezTo>
                <a:lnTo>
                  <a:pt x="3084723" y="1490949"/>
                </a:lnTo>
                <a:lnTo>
                  <a:pt x="0" y="1920607"/>
                </a:lnTo>
                <a:close/>
              </a:path>
            </a:pathLst>
          </a:custGeom>
          <a:gradFill>
            <a:gsLst>
              <a:gs pos="10000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0800000" scaled="0"/>
          </a:gradFill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622991" y="4321049"/>
            <a:ext cx="4287896" cy="1309776"/>
            <a:chOff x="457200" y="4343400"/>
            <a:chExt cx="6553200" cy="1311007"/>
          </a:xfrm>
        </p:grpSpPr>
        <p:sp>
          <p:nvSpPr>
            <p:cNvPr id="30" name="Freeform 29"/>
            <p:cNvSpPr/>
            <p:nvPr/>
          </p:nvSpPr>
          <p:spPr>
            <a:xfrm>
              <a:off x="457200" y="4343400"/>
              <a:ext cx="6553200" cy="1311007"/>
            </a:xfrm>
            <a:custGeom>
              <a:avLst/>
              <a:gdLst>
                <a:gd name="connsiteX0" fmla="*/ 0 w 6488935"/>
                <a:gd name="connsiteY0" fmla="*/ 1311007 h 1311007"/>
                <a:gd name="connsiteX1" fmla="*/ 11017 w 6488935"/>
                <a:gd name="connsiteY1" fmla="*/ 0 h 1311007"/>
                <a:gd name="connsiteX2" fmla="*/ 6488935 w 6488935"/>
                <a:gd name="connsiteY2" fmla="*/ 33050 h 1311007"/>
                <a:gd name="connsiteX3" fmla="*/ 5155894 w 6488935"/>
                <a:gd name="connsiteY3" fmla="*/ 561860 h 1311007"/>
                <a:gd name="connsiteX4" fmla="*/ 3084723 w 6488935"/>
                <a:gd name="connsiteY4" fmla="*/ 881349 h 1311007"/>
                <a:gd name="connsiteX5" fmla="*/ 0 w 6488935"/>
                <a:gd name="connsiteY5" fmla="*/ 1311007 h 13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8935" h="1311007">
                  <a:moveTo>
                    <a:pt x="0" y="1311007"/>
                  </a:moveTo>
                  <a:cubicBezTo>
                    <a:pt x="3672" y="874005"/>
                    <a:pt x="7345" y="437002"/>
                    <a:pt x="11017" y="0"/>
                  </a:cubicBezTo>
                  <a:lnTo>
                    <a:pt x="6488935" y="33050"/>
                  </a:lnTo>
                  <a:lnTo>
                    <a:pt x="5155894" y="561860"/>
                  </a:lnTo>
                  <a:lnTo>
                    <a:pt x="3084723" y="881349"/>
                  </a:lnTo>
                  <a:lnTo>
                    <a:pt x="0" y="1311007"/>
                  </a:lnTo>
                  <a:close/>
                </a:path>
              </a:pathLst>
            </a:custGeom>
            <a:solidFill>
              <a:srgbClr val="4F81BD">
                <a:alpha val="49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1" name="TextBox 14"/>
            <p:cNvSpPr txBox="1">
              <a:spLocks noChangeArrowheads="1"/>
            </p:cNvSpPr>
            <p:nvPr/>
          </p:nvSpPr>
          <p:spPr bwMode="auto">
            <a:xfrm>
              <a:off x="1408787" y="4355068"/>
              <a:ext cx="4956583" cy="36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Geoid = “Global” MSL surface</a:t>
              </a:r>
            </a:p>
          </p:txBody>
        </p:sp>
      </p:grpSp>
      <p:cxnSp>
        <p:nvCxnSpPr>
          <p:cNvPr id="32" name="Straight Connector 31"/>
          <p:cNvCxnSpPr>
            <a:stCxn id="30" idx="1"/>
          </p:cNvCxnSpPr>
          <p:nvPr/>
        </p:nvCxnSpPr>
        <p:spPr>
          <a:xfrm>
            <a:off x="630271" y="4321049"/>
            <a:ext cx="5364129" cy="795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21141911">
            <a:off x="2736314" y="3581792"/>
            <a:ext cx="2082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Local MSL (MSS)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910887" y="3836180"/>
            <a:ext cx="0" cy="45667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arrow"/>
            <a:tailEnd type="none"/>
          </a:ln>
          <a:effectLst/>
        </p:spPr>
      </p:cxnSp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3535847" y="3943796"/>
            <a:ext cx="1405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>
                <a:solidFill>
                  <a:srgbClr val="00B050"/>
                </a:solidFill>
              </a:rPr>
              <a:t>TSS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/MODT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5485289" y="3381638"/>
            <a:ext cx="1524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06669" y="2762463"/>
            <a:ext cx="5345723" cy="798422"/>
          </a:xfrm>
          <a:custGeom>
            <a:avLst/>
            <a:gdLst>
              <a:gd name="connsiteX0" fmla="*/ 0 w 5345723"/>
              <a:gd name="connsiteY0" fmla="*/ 798422 h 798422"/>
              <a:gd name="connsiteX1" fmla="*/ 2795954 w 5345723"/>
              <a:gd name="connsiteY1" fmla="*/ 103829 h 798422"/>
              <a:gd name="connsiteX2" fmla="*/ 5345723 w 5345723"/>
              <a:gd name="connsiteY2" fmla="*/ 15906 h 7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798422">
                <a:moveTo>
                  <a:pt x="0" y="798422"/>
                </a:moveTo>
                <a:cubicBezTo>
                  <a:pt x="952500" y="516335"/>
                  <a:pt x="1905000" y="234248"/>
                  <a:pt x="2795954" y="103829"/>
                </a:cubicBezTo>
                <a:cubicBezTo>
                  <a:pt x="3686908" y="-26590"/>
                  <a:pt x="4516315" y="-5342"/>
                  <a:pt x="5345723" y="1590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20893433">
            <a:off x="2766939" y="28432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ellipsoid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462914" y="3340675"/>
            <a:ext cx="304800" cy="966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0642824">
            <a:off x="1543313" y="344806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13590" y="279875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Tide</a:t>
            </a:r>
          </a:p>
          <a:p>
            <a:r>
              <a:rPr lang="en-US" dirty="0" smtClean="0"/>
              <a:t>Gauge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7ED1-32F4-4695-864F-3D6AF1CD9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74212" y="3638138"/>
            <a:ext cx="820128" cy="874379"/>
            <a:chOff x="22967" y="2202660"/>
            <a:chExt cx="820128" cy="874379"/>
          </a:xfrm>
        </p:grpSpPr>
        <p:sp>
          <p:nvSpPr>
            <p:cNvPr id="17" name="Isosceles Triangle 16"/>
            <p:cNvSpPr/>
            <p:nvPr/>
          </p:nvSpPr>
          <p:spPr>
            <a:xfrm rot="10413309">
              <a:off x="147007" y="2619839"/>
              <a:ext cx="652774" cy="4572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ross 4"/>
            <p:cNvSpPr/>
            <p:nvPr/>
          </p:nvSpPr>
          <p:spPr>
            <a:xfrm rot="21213309">
              <a:off x="319861" y="2202660"/>
              <a:ext cx="165791" cy="15240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0413309">
              <a:off x="336737" y="2619683"/>
              <a:ext cx="221541" cy="10321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1213309">
              <a:off x="22967" y="2485262"/>
              <a:ext cx="820128" cy="592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nip Same Side Corner Rectangle 3"/>
            <p:cNvSpPr/>
            <p:nvPr/>
          </p:nvSpPr>
          <p:spPr>
            <a:xfrm rot="21213309">
              <a:off x="236237" y="2356482"/>
              <a:ext cx="369460" cy="240603"/>
            </a:xfrm>
            <a:prstGeom prst="snip2Same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21213309">
              <a:off x="268560" y="2391409"/>
              <a:ext cx="56047" cy="100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21213309">
              <a:off x="381325" y="2372179"/>
              <a:ext cx="56047" cy="100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21213309">
              <a:off x="505275" y="2361405"/>
              <a:ext cx="56047" cy="100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gonal Stripe 11"/>
            <p:cNvSpPr/>
            <p:nvPr/>
          </p:nvSpPr>
          <p:spPr>
            <a:xfrm rot="13055155">
              <a:off x="303497" y="2619319"/>
              <a:ext cx="323333" cy="312575"/>
            </a:xfrm>
            <a:prstGeom prst="diagStri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245634" y="4550854"/>
            <a:ext cx="217280" cy="89282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630509">
            <a:off x="1362316" y="46853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 </a:t>
            </a:r>
            <a:r>
              <a:rPr lang="en-US" dirty="0" err="1" smtClean="0"/>
              <a:t>VDatum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3881"/>
            <a:ext cx="538480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1568"/>
            <a:ext cx="5384800" cy="404322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7ED1-32F4-4695-864F-3D6AF1CD9F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Geodetic Reference Frame Roadmap</a:t>
            </a:r>
            <a:endParaRPr lang="en-GB" b="1" dirty="0">
              <a:solidFill>
                <a:srgbClr val="1D5E8A"/>
              </a:solidFill>
              <a:latin typeface="Trebuchet MS"/>
              <a:cs typeface="Trebuchet M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14" y="1686362"/>
            <a:ext cx="8267486" cy="4961053"/>
          </a:xfrm>
        </p:spPr>
      </p:pic>
      <p:sp>
        <p:nvSpPr>
          <p:cNvPr id="2" name="Rounded Rectangle 1"/>
          <p:cNvSpPr/>
          <p:nvPr/>
        </p:nvSpPr>
        <p:spPr>
          <a:xfrm>
            <a:off x="1867114" y="3352800"/>
            <a:ext cx="2857286" cy="1447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38714" y="5045878"/>
            <a:ext cx="5981486" cy="7453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188" y="3455172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ISO/OGC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Standards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373" y="533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0" y="4076700"/>
            <a:ext cx="228600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600200" y="5410200"/>
            <a:ext cx="1524000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5120" y="1896722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NOAA CORS Network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NWLON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Absolute Gravity sites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524000" y="2209800"/>
            <a:ext cx="2819400" cy="1617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57914" y="1676400"/>
            <a:ext cx="3238286" cy="990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170" y="4314668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FGDC/FGCS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Standards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592626" y="4124559"/>
            <a:ext cx="228600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WGS84 versus ITRS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5385300"/>
                  </p:ext>
                </p:extLst>
              </p:nvPr>
            </p:nvGraphicFramePr>
            <p:xfrm>
              <a:off x="457200" y="1295400"/>
              <a:ext cx="11125200" cy="4936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4200">
                      <a:extLst>
                        <a:ext uri="{9D8B030D-6E8A-4147-A177-3AD203B41FA5}">
                          <a16:colId xmlns:a16="http://schemas.microsoft.com/office/drawing/2014/main" val="4026818094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3787803198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592465303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2666233016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2068039891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367797595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Realization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Epoch,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Implementation date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Nominally Aligned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to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Accuracy (m</a:t>
                          </a: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30484054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Broadcast orbits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Precise ephemeris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3030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1984.0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1987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Jan 1987 (1987.00)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BTS 1984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1-2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3903969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(G730)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1994.0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 Jun 1994 (1994.49)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Jan 1994 (1994.00)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ITRF91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671551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(G873)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1997.0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Jan 1997 (1997.05)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 Sep 1996 (1996.74)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ITRF94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2864899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(G1150)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2001.0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Jan 2002 (2002.05)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Jan 2002 (2002.05)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ITRF2000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2400192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(G1674)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2005.0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Feb 2012 (2012.10)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 May 2012 (2012.35)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ITRF2008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&lt; 0.01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1293990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(G1762)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2005.0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 Oct 2013 (2013.79)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 Oct 2013 (2013.79)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ITRF2008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&lt; 0.01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2308827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5385300"/>
                  </p:ext>
                </p:extLst>
              </p:nvPr>
            </p:nvGraphicFramePr>
            <p:xfrm>
              <a:off x="457200" y="1295400"/>
              <a:ext cx="11125200" cy="4936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4200">
                      <a:extLst>
                        <a:ext uri="{9D8B030D-6E8A-4147-A177-3AD203B41FA5}">
                          <a16:colId xmlns:a16="http://schemas.microsoft.com/office/drawing/2014/main" val="4026818094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3787803198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592465303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2666233016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2068039891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367797595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Realization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 anchor="ctr">
                        <a:blipFill>
                          <a:blip r:embed="rId3"/>
                          <a:stretch>
                            <a:fillRect l="-100658" t="-5357" r="-401974" b="-3958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Implementation date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Nominally Aligned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to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Accuracy (m</a:t>
                          </a: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3048405403"/>
                      </a:ext>
                    </a:extLst>
                  </a:tr>
                  <a:tr h="6522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Broadcast orbits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Precise ephemeris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303014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1984.0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1987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Jan 1987 (1987.00)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BTS 1984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1-2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3903969428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(G730)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1994.0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 Jun 1994 (1994.49)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Jan 1994 (1994.00)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ITRF91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671551411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(G873)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1997.0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Jan 1997 (1997.05)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 Sep 1996 (1996.74)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ITRF94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2864899030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(G1150)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2001.0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Jan 2002 (2002.05)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Jan 2002 (2002.05)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ITRF2000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2400192402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(G1674)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2005.0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Feb 2012 (2012.10)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 May 2012 (2012.35)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ITRF2008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&lt; 0.01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1293990263"/>
                      </a:ext>
                    </a:extLst>
                  </a:tr>
                  <a:tr h="65227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WGS84 (G1762)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2005.0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 Oct 2013 (2013.79)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 Oct 2013 (2013.79)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ITRF2008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&lt; 0.01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23088279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2928893" y="6248400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Kelly and Dennis, 2021 in preparation (in review)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60913"/>
            <a:ext cx="2743200" cy="3642611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1949450" y="42545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/>
              <a:t>Modernizing the NSRS</a:t>
            </a:r>
          </a:p>
          <a:p>
            <a:r>
              <a:rPr lang="en-US" altLang="en-US" sz="2400" dirty="0"/>
              <a:t>The “blueprint” documents:  Your best source for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0442" y="5300900"/>
            <a:ext cx="2676759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Geometric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Sep 2017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>
                <a:solidFill>
                  <a:srgbClr val="FF0000"/>
                </a:solidFill>
              </a:rPr>
              <a:t>62</a:t>
            </a:r>
          </a:p>
          <a:p>
            <a:pPr algn="ctr"/>
            <a:r>
              <a:rPr lang="en-US" sz="1050" dirty="0"/>
              <a:t>32 pages</a:t>
            </a:r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54491" y="5300900"/>
            <a:ext cx="2676758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Geopotential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Nov 2017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>
                <a:solidFill>
                  <a:srgbClr val="FF0000"/>
                </a:solidFill>
              </a:rPr>
              <a:t>64</a:t>
            </a:r>
          </a:p>
          <a:p>
            <a:pPr algn="ctr"/>
            <a:r>
              <a:rPr lang="en-US" sz="1050" dirty="0"/>
              <a:t>41 pages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18540" y="5300899"/>
            <a:ext cx="2676758" cy="163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Working in the </a:t>
            </a:r>
          </a:p>
          <a:p>
            <a:pPr algn="ctr"/>
            <a:r>
              <a:rPr lang="en-US" b="1" dirty="0" smtClean="0"/>
              <a:t>modernized NSRS:</a:t>
            </a:r>
          </a:p>
          <a:p>
            <a:pPr algn="ctr"/>
            <a:r>
              <a:rPr lang="en-US" dirty="0" smtClean="0"/>
              <a:t>April 2019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>
                <a:solidFill>
                  <a:srgbClr val="FF0000"/>
                </a:solidFill>
              </a:rPr>
              <a:t>67</a:t>
            </a:r>
          </a:p>
          <a:p>
            <a:pPr algn="ctr"/>
            <a:r>
              <a:rPr lang="en-US" sz="1050" dirty="0"/>
              <a:t>77 pages</a:t>
            </a:r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75" y="1660913"/>
            <a:ext cx="2754590" cy="3642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541" y="1660913"/>
            <a:ext cx="2703597" cy="36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58068"/>
            <a:ext cx="7620000" cy="5715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943600" y="2311400"/>
            <a:ext cx="438150" cy="279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97077" y="2387600"/>
            <a:ext cx="356577" cy="10541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63338" y="2387600"/>
            <a:ext cx="1733062" cy="5842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80788" y="2057400"/>
            <a:ext cx="1170843" cy="177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1389" r="63681" b="93077"/>
          <a:stretch/>
        </p:blipFill>
        <p:spPr>
          <a:xfrm>
            <a:off x="5943600" y="1910389"/>
            <a:ext cx="1746251" cy="311559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09600" y="1600201"/>
            <a:ext cx="3200400" cy="4525963"/>
          </a:xfrm>
        </p:spPr>
        <p:txBody>
          <a:bodyPr/>
          <a:lstStyle/>
          <a:p>
            <a:r>
              <a:rPr lang="en-US" dirty="0" smtClean="0"/>
              <a:t>The old</a:t>
            </a:r>
          </a:p>
          <a:p>
            <a:pPr lvl="1"/>
            <a:r>
              <a:rPr lang="en-US" dirty="0" smtClean="0"/>
              <a:t>NAD 83 (2011)</a:t>
            </a:r>
          </a:p>
          <a:p>
            <a:pPr lvl="1"/>
            <a:r>
              <a:rPr lang="en-US" dirty="0" smtClean="0"/>
              <a:t>NAD 83 (PA11)</a:t>
            </a:r>
          </a:p>
          <a:p>
            <a:pPr lvl="1"/>
            <a:r>
              <a:rPr lang="en-US" dirty="0" smtClean="0"/>
              <a:t>NAD 83 (MA11)</a:t>
            </a:r>
          </a:p>
          <a:p>
            <a:r>
              <a:rPr lang="en-US" dirty="0" smtClean="0"/>
              <a:t>The new</a:t>
            </a:r>
          </a:p>
          <a:p>
            <a:pPr lvl="1"/>
            <a:r>
              <a:rPr lang="en-US" dirty="0" smtClean="0"/>
              <a:t>NATRF</a:t>
            </a:r>
          </a:p>
          <a:p>
            <a:pPr lvl="1"/>
            <a:r>
              <a:rPr lang="en-US" dirty="0" smtClean="0"/>
              <a:t>CATRF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PATRF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MATRF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42" y="1557333"/>
            <a:ext cx="3767596" cy="29113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NAPGD2022 - The three gridded regions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25523" y="4468658"/>
            <a:ext cx="2634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“North American region”</a:t>
            </a:r>
          </a:p>
          <a:p>
            <a:r>
              <a:rPr lang="en-US" dirty="0" smtClean="0"/>
              <a:t>¼ of the Earth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36588" y="1396159"/>
            <a:ext cx="2617949" cy="3817922"/>
            <a:chOff x="7543801" y="2268068"/>
            <a:chExt cx="2617949" cy="38179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1" y="2268068"/>
              <a:ext cx="2617949" cy="33879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89635" y="5716658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“Guam/CNMI region”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54537" y="3747021"/>
            <a:ext cx="3232767" cy="2791892"/>
            <a:chOff x="1783931" y="3326581"/>
            <a:chExt cx="3232767" cy="2791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931" y="3326581"/>
              <a:ext cx="3232767" cy="24980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93518" y="5749141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“American Samoa region”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17778" r="7929" b="32222"/>
          <a:stretch/>
        </p:blipFill>
        <p:spPr>
          <a:xfrm>
            <a:off x="7742383" y="1828800"/>
            <a:ext cx="3200400" cy="147632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5214081"/>
            <a:ext cx="2971800" cy="1324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Project </a:t>
            </a:r>
            <a:r>
              <a:rPr lang="en-US" sz="2800" dirty="0" smtClean="0"/>
              <a:t>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47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6375</TotalTime>
  <Words>1149</Words>
  <Application>Microsoft Office PowerPoint</Application>
  <PresentationFormat>Widescreen</PresentationFormat>
  <Paragraphs>237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Cambria Math</vt:lpstr>
      <vt:lpstr>Times New Roman</vt:lpstr>
      <vt:lpstr>Trebuchet MS</vt:lpstr>
      <vt:lpstr>Custom Design</vt:lpstr>
      <vt:lpstr>Office Theme</vt:lpstr>
      <vt:lpstr>Reference Frames and Datums: Improvements Planned for the Pacific</vt:lpstr>
      <vt:lpstr>Outline</vt:lpstr>
      <vt:lpstr>Height Relationships</vt:lpstr>
      <vt:lpstr>Input for VDatum</vt:lpstr>
      <vt:lpstr>Global Geodetic Reference Frame Roadmap</vt:lpstr>
      <vt:lpstr>WGS84 versus ITRS</vt:lpstr>
      <vt:lpstr>PowerPoint Presentation</vt:lpstr>
      <vt:lpstr>PowerPoint Presentation</vt:lpstr>
      <vt:lpstr>NAPGD2022 - The three gridded regions</vt:lpstr>
      <vt:lpstr>Western Pacific Geodesy</vt:lpstr>
      <vt:lpstr>GNSS Access</vt:lpstr>
      <vt:lpstr>Geoid Models</vt:lpstr>
      <vt:lpstr>Pacific Geospatial and Surveying Council</vt:lpstr>
      <vt:lpstr>Summary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Dan Roman</cp:lastModifiedBy>
  <cp:revision>85</cp:revision>
  <dcterms:created xsi:type="dcterms:W3CDTF">2009-10-22T15:32:12Z</dcterms:created>
  <dcterms:modified xsi:type="dcterms:W3CDTF">2021-02-26T19:55:33Z</dcterms:modified>
</cp:coreProperties>
</file>