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  <p:sldMasterId id="2147483672" r:id="rId3"/>
    <p:sldMasterId id="2147483684" r:id="rId4"/>
    <p:sldMasterId id="2147483697" r:id="rId5"/>
    <p:sldMasterId id="2147483710" r:id="rId6"/>
  </p:sldMasterIdLst>
  <p:notesMasterIdLst>
    <p:notesMasterId r:id="rId69"/>
  </p:notesMasterIdLst>
  <p:handoutMasterIdLst>
    <p:handoutMasterId r:id="rId70"/>
  </p:handoutMasterIdLst>
  <p:sldIdLst>
    <p:sldId id="256" r:id="rId7"/>
    <p:sldId id="365" r:id="rId8"/>
    <p:sldId id="367" r:id="rId9"/>
    <p:sldId id="368" r:id="rId10"/>
    <p:sldId id="366" r:id="rId11"/>
    <p:sldId id="369" r:id="rId12"/>
    <p:sldId id="370" r:id="rId13"/>
    <p:sldId id="371" r:id="rId14"/>
    <p:sldId id="372" r:id="rId15"/>
    <p:sldId id="373" r:id="rId16"/>
    <p:sldId id="374" r:id="rId17"/>
    <p:sldId id="375" r:id="rId18"/>
    <p:sldId id="376" r:id="rId19"/>
    <p:sldId id="377" r:id="rId20"/>
    <p:sldId id="378" r:id="rId21"/>
    <p:sldId id="379" r:id="rId22"/>
    <p:sldId id="380" r:id="rId23"/>
    <p:sldId id="392" r:id="rId24"/>
    <p:sldId id="393" r:id="rId25"/>
    <p:sldId id="394" r:id="rId26"/>
    <p:sldId id="385" r:id="rId27"/>
    <p:sldId id="386" r:id="rId28"/>
    <p:sldId id="387" r:id="rId29"/>
    <p:sldId id="388" r:id="rId30"/>
    <p:sldId id="389" r:id="rId31"/>
    <p:sldId id="390" r:id="rId32"/>
    <p:sldId id="391" r:id="rId33"/>
    <p:sldId id="271" r:id="rId34"/>
    <p:sldId id="403" r:id="rId35"/>
    <p:sldId id="308" r:id="rId36"/>
    <p:sldId id="281" r:id="rId37"/>
    <p:sldId id="291" r:id="rId38"/>
    <p:sldId id="309" r:id="rId39"/>
    <p:sldId id="310" r:id="rId40"/>
    <p:sldId id="345" r:id="rId41"/>
    <p:sldId id="311" r:id="rId42"/>
    <p:sldId id="346" r:id="rId43"/>
    <p:sldId id="312" r:id="rId44"/>
    <p:sldId id="313" r:id="rId45"/>
    <p:sldId id="347" r:id="rId46"/>
    <p:sldId id="314" r:id="rId47"/>
    <p:sldId id="292" r:id="rId48"/>
    <p:sldId id="297" r:id="rId49"/>
    <p:sldId id="293" r:id="rId50"/>
    <p:sldId id="295" r:id="rId51"/>
    <p:sldId id="395" r:id="rId52"/>
    <p:sldId id="401" r:id="rId53"/>
    <p:sldId id="402" r:id="rId54"/>
    <p:sldId id="316" r:id="rId55"/>
    <p:sldId id="317" r:id="rId56"/>
    <p:sldId id="318" r:id="rId57"/>
    <p:sldId id="319" r:id="rId58"/>
    <p:sldId id="320" r:id="rId59"/>
    <p:sldId id="400" r:id="rId60"/>
    <p:sldId id="321" r:id="rId61"/>
    <p:sldId id="323" r:id="rId62"/>
    <p:sldId id="324" r:id="rId63"/>
    <p:sldId id="335" r:id="rId64"/>
    <p:sldId id="398" r:id="rId65"/>
    <p:sldId id="333" r:id="rId66"/>
    <p:sldId id="331" r:id="rId67"/>
    <p:sldId id="399" r:id="rId6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5" autoAdjust="0"/>
    <p:restoredTop sz="94438" autoAdjust="0"/>
  </p:normalViewPr>
  <p:slideViewPr>
    <p:cSldViewPr snapToGrid="0">
      <p:cViewPr varScale="1">
        <p:scale>
          <a:sx n="150" d="100"/>
          <a:sy n="150" d="100"/>
        </p:scale>
        <p:origin x="456" y="120"/>
      </p:cViewPr>
      <p:guideLst>
        <p:guide orient="horz" pos="162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" Type="http://schemas.openxmlformats.org/officeDocument/2006/relationships/slide" Target="slides/slide1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ngs-s-brunswick\oad\philippe.hensel\GPS\OPUS_4_0\Occupation_Spacing%20Relationship%20for%20CM%20Heights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ngs-s-brunswick\oad\philippe.hensel\GPS\OPUS_4_0\Occupation_Spacing%20Relationship%20for%20CM%20Heights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2700" cap="rnd">
                <a:solidFill>
                  <a:schemeClr val="accent1">
                    <a:lumMod val="75000"/>
                  </a:schemeClr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xVal>
            <c:numRef>
              <c:f>Sheet1!$B$3:$B$4</c:f>
              <c:numCache>
                <c:formatCode>General</c:formatCode>
                <c:ptCount val="2"/>
                <c:pt idx="0">
                  <c:v>30</c:v>
                </c:pt>
                <c:pt idx="1">
                  <c:v>50</c:v>
                </c:pt>
              </c:numCache>
            </c:numRef>
          </c:xVal>
          <c:yVal>
            <c:numRef>
              <c:f>Sheet1!$C$3:$C$4</c:f>
              <c:numCache>
                <c:formatCode>General</c:formatCode>
                <c:ptCount val="2"/>
                <c:pt idx="0">
                  <c:v>2</c:v>
                </c:pt>
                <c:pt idx="1">
                  <c:v>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59E-4ADD-BAAA-5F47B57CD6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4692936"/>
        <c:axId val="414692608"/>
      </c:scatterChart>
      <c:valAx>
        <c:axId val="414692936"/>
        <c:scaling>
          <c:orientation val="minMax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NAVD 88 Control Spacing (km)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4692608"/>
        <c:crosses val="autoZero"/>
        <c:crossBetween val="midCat"/>
      </c:valAx>
      <c:valAx>
        <c:axId val="414692608"/>
        <c:scaling>
          <c:orientation val="minMax"/>
          <c:max val="12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GPS Occupation Length (hrs)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469293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2700" cap="rnd">
                <a:solidFill>
                  <a:schemeClr val="accent1">
                    <a:lumMod val="75000"/>
                  </a:schemeClr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xVal>
            <c:numRef>
              <c:f>Sheet1!$B$3:$B$4</c:f>
              <c:numCache>
                <c:formatCode>General</c:formatCode>
                <c:ptCount val="2"/>
                <c:pt idx="0">
                  <c:v>30</c:v>
                </c:pt>
                <c:pt idx="1">
                  <c:v>50</c:v>
                </c:pt>
              </c:numCache>
            </c:numRef>
          </c:xVal>
          <c:yVal>
            <c:numRef>
              <c:f>Sheet1!$C$3:$C$4</c:f>
              <c:numCache>
                <c:formatCode>General</c:formatCode>
                <c:ptCount val="2"/>
                <c:pt idx="0">
                  <c:v>2</c:v>
                </c:pt>
                <c:pt idx="1">
                  <c:v>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59E-4ADD-BAAA-5F47B57CD6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4692936"/>
        <c:axId val="414692608"/>
      </c:scatterChart>
      <c:valAx>
        <c:axId val="414692936"/>
        <c:scaling>
          <c:orientation val="minMax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NAVD 88 Control Spacing (km)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4692608"/>
        <c:crosses val="autoZero"/>
        <c:crossBetween val="midCat"/>
      </c:valAx>
      <c:valAx>
        <c:axId val="414692608"/>
        <c:scaling>
          <c:orientation val="minMax"/>
          <c:max val="12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GPS Occupation Length (hrs)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469293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0.12109</cdr:x>
      <cdr:y>0</cdr:y>
    </cdr:from>
    <cdr:to>
      <cdr:x>1</cdr:x>
      <cdr:y>0.79538</cdr:y>
    </cdr:to>
    <cdr:sp macro="" textlink="">
      <cdr:nvSpPr>
        <cdr:cNvPr id="2" name="Freeform 1"/>
        <cdr:cNvSpPr/>
      </cdr:nvSpPr>
      <cdr:spPr>
        <a:xfrm xmlns:a="http://schemas.openxmlformats.org/drawingml/2006/main">
          <a:off x="561315" y="0"/>
          <a:ext cx="4018383" cy="2181885"/>
        </a:xfrm>
        <a:custGeom xmlns:a="http://schemas.openxmlformats.org/drawingml/2006/main">
          <a:avLst/>
          <a:gdLst>
            <a:gd name="connsiteX0" fmla="*/ 0 w 4010685"/>
            <a:gd name="connsiteY0" fmla="*/ 2181885 h 2181885"/>
            <a:gd name="connsiteX1" fmla="*/ 9054 w 4010685"/>
            <a:gd name="connsiteY1" fmla="*/ 1837853 h 2181885"/>
            <a:gd name="connsiteX2" fmla="*/ 1892174 w 4010685"/>
            <a:gd name="connsiteY2" fmla="*/ 1837853 h 2181885"/>
            <a:gd name="connsiteX3" fmla="*/ 3195873 w 4010685"/>
            <a:gd name="connsiteY3" fmla="*/ 1149790 h 2181885"/>
            <a:gd name="connsiteX4" fmla="*/ 3204927 w 4010685"/>
            <a:gd name="connsiteY4" fmla="*/ 0 h 2181885"/>
            <a:gd name="connsiteX5" fmla="*/ 4010685 w 4010685"/>
            <a:gd name="connsiteY5" fmla="*/ 0 h 2181885"/>
            <a:gd name="connsiteX6" fmla="*/ 3992578 w 4010685"/>
            <a:gd name="connsiteY6" fmla="*/ 2172831 h 2181885"/>
            <a:gd name="connsiteX7" fmla="*/ 0 w 4010685"/>
            <a:gd name="connsiteY7" fmla="*/ 2181885 h 2181885"/>
            <a:gd name="connsiteX0" fmla="*/ 0 w 4010685"/>
            <a:gd name="connsiteY0" fmla="*/ 2181885 h 2181885"/>
            <a:gd name="connsiteX1" fmla="*/ 9054 w 4010685"/>
            <a:gd name="connsiteY1" fmla="*/ 1837853 h 2181885"/>
            <a:gd name="connsiteX2" fmla="*/ 1892174 w 4010685"/>
            <a:gd name="connsiteY2" fmla="*/ 1837853 h 2181885"/>
            <a:gd name="connsiteX3" fmla="*/ 3186820 w 4010685"/>
            <a:gd name="connsiteY3" fmla="*/ 1149790 h 2181885"/>
            <a:gd name="connsiteX4" fmla="*/ 3204927 w 4010685"/>
            <a:gd name="connsiteY4" fmla="*/ 0 h 2181885"/>
            <a:gd name="connsiteX5" fmla="*/ 4010685 w 4010685"/>
            <a:gd name="connsiteY5" fmla="*/ 0 h 2181885"/>
            <a:gd name="connsiteX6" fmla="*/ 3992578 w 4010685"/>
            <a:gd name="connsiteY6" fmla="*/ 2172831 h 2181885"/>
            <a:gd name="connsiteX7" fmla="*/ 0 w 4010685"/>
            <a:gd name="connsiteY7" fmla="*/ 2181885 h 2181885"/>
            <a:gd name="connsiteX0" fmla="*/ 0 w 4010685"/>
            <a:gd name="connsiteY0" fmla="*/ 2181885 h 2181885"/>
            <a:gd name="connsiteX1" fmla="*/ 9054 w 4010685"/>
            <a:gd name="connsiteY1" fmla="*/ 1837853 h 2181885"/>
            <a:gd name="connsiteX2" fmla="*/ 1892174 w 4010685"/>
            <a:gd name="connsiteY2" fmla="*/ 1837853 h 2181885"/>
            <a:gd name="connsiteX3" fmla="*/ 3186820 w 4010685"/>
            <a:gd name="connsiteY3" fmla="*/ 1149790 h 2181885"/>
            <a:gd name="connsiteX4" fmla="*/ 3195402 w 4010685"/>
            <a:gd name="connsiteY4" fmla="*/ 22225 h 2181885"/>
            <a:gd name="connsiteX5" fmla="*/ 4010685 w 4010685"/>
            <a:gd name="connsiteY5" fmla="*/ 0 h 2181885"/>
            <a:gd name="connsiteX6" fmla="*/ 3992578 w 4010685"/>
            <a:gd name="connsiteY6" fmla="*/ 2172831 h 2181885"/>
            <a:gd name="connsiteX7" fmla="*/ 0 w 4010685"/>
            <a:gd name="connsiteY7" fmla="*/ 2181885 h 2181885"/>
            <a:gd name="connsiteX0" fmla="*/ 0 w 4010685"/>
            <a:gd name="connsiteY0" fmla="*/ 2181885 h 2181885"/>
            <a:gd name="connsiteX1" fmla="*/ 9054 w 4010685"/>
            <a:gd name="connsiteY1" fmla="*/ 1837853 h 2181885"/>
            <a:gd name="connsiteX2" fmla="*/ 1892174 w 4010685"/>
            <a:gd name="connsiteY2" fmla="*/ 1837853 h 2181885"/>
            <a:gd name="connsiteX3" fmla="*/ 3186820 w 4010685"/>
            <a:gd name="connsiteY3" fmla="*/ 1149790 h 2181885"/>
            <a:gd name="connsiteX4" fmla="*/ 3198577 w 4010685"/>
            <a:gd name="connsiteY4" fmla="*/ 15875 h 2181885"/>
            <a:gd name="connsiteX5" fmla="*/ 4010685 w 4010685"/>
            <a:gd name="connsiteY5" fmla="*/ 0 h 2181885"/>
            <a:gd name="connsiteX6" fmla="*/ 3992578 w 4010685"/>
            <a:gd name="connsiteY6" fmla="*/ 2172831 h 2181885"/>
            <a:gd name="connsiteX7" fmla="*/ 0 w 4010685"/>
            <a:gd name="connsiteY7" fmla="*/ 2181885 h 2181885"/>
            <a:gd name="connsiteX0" fmla="*/ 0 w 4010685"/>
            <a:gd name="connsiteY0" fmla="*/ 2181885 h 2181885"/>
            <a:gd name="connsiteX1" fmla="*/ 9054 w 4010685"/>
            <a:gd name="connsiteY1" fmla="*/ 1837853 h 2181885"/>
            <a:gd name="connsiteX2" fmla="*/ 1892174 w 4010685"/>
            <a:gd name="connsiteY2" fmla="*/ 1837853 h 2181885"/>
            <a:gd name="connsiteX3" fmla="*/ 3186820 w 4010685"/>
            <a:gd name="connsiteY3" fmla="*/ 1149790 h 2181885"/>
            <a:gd name="connsiteX4" fmla="*/ 3198577 w 4010685"/>
            <a:gd name="connsiteY4" fmla="*/ 15875 h 2181885"/>
            <a:gd name="connsiteX5" fmla="*/ 3682627 w 4010685"/>
            <a:gd name="connsiteY5" fmla="*/ 6513 h 2181885"/>
            <a:gd name="connsiteX6" fmla="*/ 4010685 w 4010685"/>
            <a:gd name="connsiteY6" fmla="*/ 0 h 2181885"/>
            <a:gd name="connsiteX7" fmla="*/ 3992578 w 4010685"/>
            <a:gd name="connsiteY7" fmla="*/ 2172831 h 2181885"/>
            <a:gd name="connsiteX8" fmla="*/ 0 w 4010685"/>
            <a:gd name="connsiteY8" fmla="*/ 2181885 h 2181885"/>
            <a:gd name="connsiteX0" fmla="*/ 0 w 4018383"/>
            <a:gd name="connsiteY0" fmla="*/ 2181885 h 2181885"/>
            <a:gd name="connsiteX1" fmla="*/ 9054 w 4018383"/>
            <a:gd name="connsiteY1" fmla="*/ 1837853 h 2181885"/>
            <a:gd name="connsiteX2" fmla="*/ 1892174 w 4018383"/>
            <a:gd name="connsiteY2" fmla="*/ 1837853 h 2181885"/>
            <a:gd name="connsiteX3" fmla="*/ 3186820 w 4018383"/>
            <a:gd name="connsiteY3" fmla="*/ 1149790 h 2181885"/>
            <a:gd name="connsiteX4" fmla="*/ 3198577 w 4018383"/>
            <a:gd name="connsiteY4" fmla="*/ 15875 h 2181885"/>
            <a:gd name="connsiteX5" fmla="*/ 4018383 w 4018383"/>
            <a:gd name="connsiteY5" fmla="*/ 6513 h 2181885"/>
            <a:gd name="connsiteX6" fmla="*/ 4010685 w 4018383"/>
            <a:gd name="connsiteY6" fmla="*/ 0 h 2181885"/>
            <a:gd name="connsiteX7" fmla="*/ 3992578 w 4018383"/>
            <a:gd name="connsiteY7" fmla="*/ 2172831 h 2181885"/>
            <a:gd name="connsiteX8" fmla="*/ 0 w 4018383"/>
            <a:gd name="connsiteY8" fmla="*/ 2181885 h 2181885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  <a:cxn ang="0">
              <a:pos x="connsiteX5" y="connsiteY5"/>
            </a:cxn>
            <a:cxn ang="0">
              <a:pos x="connsiteX6" y="connsiteY6"/>
            </a:cxn>
            <a:cxn ang="0">
              <a:pos x="connsiteX7" y="connsiteY7"/>
            </a:cxn>
            <a:cxn ang="0">
              <a:pos x="connsiteX8" y="connsiteY8"/>
            </a:cxn>
          </a:cxnLst>
          <a:rect l="l" t="t" r="r" b="b"/>
          <a:pathLst>
            <a:path w="4018383" h="2181885">
              <a:moveTo>
                <a:pt x="0" y="2181885"/>
              </a:moveTo>
              <a:lnTo>
                <a:pt x="9054" y="1837853"/>
              </a:lnTo>
              <a:lnTo>
                <a:pt x="1892174" y="1837853"/>
              </a:lnTo>
              <a:lnTo>
                <a:pt x="3186820" y="1149790"/>
              </a:lnTo>
              <a:cubicBezTo>
                <a:pt x="3189681" y="773935"/>
                <a:pt x="3195716" y="391730"/>
                <a:pt x="3198577" y="15875"/>
              </a:cubicBezTo>
              <a:lnTo>
                <a:pt x="4018383" y="6513"/>
              </a:lnTo>
              <a:lnTo>
                <a:pt x="4010685" y="0"/>
              </a:lnTo>
              <a:lnTo>
                <a:pt x="3992578" y="2172831"/>
              </a:lnTo>
              <a:lnTo>
                <a:pt x="0" y="2181885"/>
              </a:lnTo>
              <a:close/>
            </a:path>
          </a:pathLst>
        </a:custGeom>
        <a:gradFill xmlns:a="http://schemas.openxmlformats.org/drawingml/2006/main" flip="none" rotWithShape="1">
          <a:gsLst>
            <a:gs pos="0">
              <a:srgbClr val="FF0000">
                <a:shade val="30000"/>
                <a:satMod val="115000"/>
              </a:srgbClr>
            </a:gs>
            <a:gs pos="50000">
              <a:srgbClr val="FF0000">
                <a:shade val="67500"/>
                <a:satMod val="115000"/>
              </a:srgbClr>
            </a:gs>
            <a:gs pos="100000">
              <a:srgbClr val="FF0000">
                <a:shade val="100000"/>
                <a:satMod val="115000"/>
              </a:srgbClr>
            </a:gs>
          </a:gsLst>
          <a:lin ang="13500000" scaled="1"/>
          <a:tileRect/>
        </a:gradFill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0.12047</cdr:x>
      <cdr:y>0</cdr:y>
    </cdr:from>
    <cdr:to>
      <cdr:x>0.81948</cdr:x>
      <cdr:y>0.67657</cdr:y>
    </cdr:to>
    <cdr:sp macro="" textlink="">
      <cdr:nvSpPr>
        <cdr:cNvPr id="3" name="Freeform 2"/>
        <cdr:cNvSpPr/>
      </cdr:nvSpPr>
      <cdr:spPr>
        <a:xfrm xmlns:a="http://schemas.openxmlformats.org/drawingml/2006/main">
          <a:off x="550788" y="0"/>
          <a:ext cx="3195875" cy="1855961"/>
        </a:xfrm>
        <a:custGeom xmlns:a="http://schemas.openxmlformats.org/drawingml/2006/main">
          <a:avLst/>
          <a:gdLst>
            <a:gd name="connsiteX0" fmla="*/ 0 w 3223034"/>
            <a:gd name="connsiteY0" fmla="*/ 0 h 1855961"/>
            <a:gd name="connsiteX1" fmla="*/ 18107 w 3223034"/>
            <a:gd name="connsiteY1" fmla="*/ 1855961 h 1855961"/>
            <a:gd name="connsiteX2" fmla="*/ 1919335 w 3223034"/>
            <a:gd name="connsiteY2" fmla="*/ 1837854 h 1855961"/>
            <a:gd name="connsiteX3" fmla="*/ 3213980 w 3223034"/>
            <a:gd name="connsiteY3" fmla="*/ 1149790 h 1855961"/>
            <a:gd name="connsiteX4" fmla="*/ 3223034 w 3223034"/>
            <a:gd name="connsiteY4" fmla="*/ 18107 h 1855961"/>
            <a:gd name="connsiteX5" fmla="*/ 0 w 3223034"/>
            <a:gd name="connsiteY5" fmla="*/ 0 h 1855961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  <a:cxn ang="0">
              <a:pos x="connsiteX5" y="connsiteY5"/>
            </a:cxn>
          </a:cxnLst>
          <a:rect l="l" t="t" r="r" b="b"/>
          <a:pathLst>
            <a:path w="3223034" h="1855961">
              <a:moveTo>
                <a:pt x="0" y="0"/>
              </a:moveTo>
              <a:lnTo>
                <a:pt x="18107" y="1855961"/>
              </a:lnTo>
              <a:lnTo>
                <a:pt x="1919335" y="1837854"/>
              </a:lnTo>
              <a:lnTo>
                <a:pt x="3213980" y="1149790"/>
              </a:lnTo>
              <a:lnTo>
                <a:pt x="3223034" y="18107"/>
              </a:lnTo>
              <a:lnTo>
                <a:pt x="0" y="0"/>
              </a:lnTo>
              <a:close/>
            </a:path>
          </a:pathLst>
        </a:cu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0.12109</cdr:x>
      <cdr:y>0</cdr:y>
    </cdr:from>
    <cdr:to>
      <cdr:x>1</cdr:x>
      <cdr:y>0.79538</cdr:y>
    </cdr:to>
    <cdr:sp macro="" textlink="">
      <cdr:nvSpPr>
        <cdr:cNvPr id="2" name="Freeform 1"/>
        <cdr:cNvSpPr/>
      </cdr:nvSpPr>
      <cdr:spPr>
        <a:xfrm xmlns:a="http://schemas.openxmlformats.org/drawingml/2006/main">
          <a:off x="561315" y="0"/>
          <a:ext cx="4018383" cy="2181885"/>
        </a:xfrm>
        <a:custGeom xmlns:a="http://schemas.openxmlformats.org/drawingml/2006/main">
          <a:avLst/>
          <a:gdLst>
            <a:gd name="connsiteX0" fmla="*/ 0 w 4010685"/>
            <a:gd name="connsiteY0" fmla="*/ 2181885 h 2181885"/>
            <a:gd name="connsiteX1" fmla="*/ 9054 w 4010685"/>
            <a:gd name="connsiteY1" fmla="*/ 1837853 h 2181885"/>
            <a:gd name="connsiteX2" fmla="*/ 1892174 w 4010685"/>
            <a:gd name="connsiteY2" fmla="*/ 1837853 h 2181885"/>
            <a:gd name="connsiteX3" fmla="*/ 3195873 w 4010685"/>
            <a:gd name="connsiteY3" fmla="*/ 1149790 h 2181885"/>
            <a:gd name="connsiteX4" fmla="*/ 3204927 w 4010685"/>
            <a:gd name="connsiteY4" fmla="*/ 0 h 2181885"/>
            <a:gd name="connsiteX5" fmla="*/ 4010685 w 4010685"/>
            <a:gd name="connsiteY5" fmla="*/ 0 h 2181885"/>
            <a:gd name="connsiteX6" fmla="*/ 3992578 w 4010685"/>
            <a:gd name="connsiteY6" fmla="*/ 2172831 h 2181885"/>
            <a:gd name="connsiteX7" fmla="*/ 0 w 4010685"/>
            <a:gd name="connsiteY7" fmla="*/ 2181885 h 2181885"/>
            <a:gd name="connsiteX0" fmla="*/ 0 w 4010685"/>
            <a:gd name="connsiteY0" fmla="*/ 2181885 h 2181885"/>
            <a:gd name="connsiteX1" fmla="*/ 9054 w 4010685"/>
            <a:gd name="connsiteY1" fmla="*/ 1837853 h 2181885"/>
            <a:gd name="connsiteX2" fmla="*/ 1892174 w 4010685"/>
            <a:gd name="connsiteY2" fmla="*/ 1837853 h 2181885"/>
            <a:gd name="connsiteX3" fmla="*/ 3186820 w 4010685"/>
            <a:gd name="connsiteY3" fmla="*/ 1149790 h 2181885"/>
            <a:gd name="connsiteX4" fmla="*/ 3204927 w 4010685"/>
            <a:gd name="connsiteY4" fmla="*/ 0 h 2181885"/>
            <a:gd name="connsiteX5" fmla="*/ 4010685 w 4010685"/>
            <a:gd name="connsiteY5" fmla="*/ 0 h 2181885"/>
            <a:gd name="connsiteX6" fmla="*/ 3992578 w 4010685"/>
            <a:gd name="connsiteY6" fmla="*/ 2172831 h 2181885"/>
            <a:gd name="connsiteX7" fmla="*/ 0 w 4010685"/>
            <a:gd name="connsiteY7" fmla="*/ 2181885 h 2181885"/>
            <a:gd name="connsiteX0" fmla="*/ 0 w 4010685"/>
            <a:gd name="connsiteY0" fmla="*/ 2181885 h 2181885"/>
            <a:gd name="connsiteX1" fmla="*/ 9054 w 4010685"/>
            <a:gd name="connsiteY1" fmla="*/ 1837853 h 2181885"/>
            <a:gd name="connsiteX2" fmla="*/ 1892174 w 4010685"/>
            <a:gd name="connsiteY2" fmla="*/ 1837853 h 2181885"/>
            <a:gd name="connsiteX3" fmla="*/ 3186820 w 4010685"/>
            <a:gd name="connsiteY3" fmla="*/ 1149790 h 2181885"/>
            <a:gd name="connsiteX4" fmla="*/ 3195402 w 4010685"/>
            <a:gd name="connsiteY4" fmla="*/ 22225 h 2181885"/>
            <a:gd name="connsiteX5" fmla="*/ 4010685 w 4010685"/>
            <a:gd name="connsiteY5" fmla="*/ 0 h 2181885"/>
            <a:gd name="connsiteX6" fmla="*/ 3992578 w 4010685"/>
            <a:gd name="connsiteY6" fmla="*/ 2172831 h 2181885"/>
            <a:gd name="connsiteX7" fmla="*/ 0 w 4010685"/>
            <a:gd name="connsiteY7" fmla="*/ 2181885 h 2181885"/>
            <a:gd name="connsiteX0" fmla="*/ 0 w 4010685"/>
            <a:gd name="connsiteY0" fmla="*/ 2181885 h 2181885"/>
            <a:gd name="connsiteX1" fmla="*/ 9054 w 4010685"/>
            <a:gd name="connsiteY1" fmla="*/ 1837853 h 2181885"/>
            <a:gd name="connsiteX2" fmla="*/ 1892174 w 4010685"/>
            <a:gd name="connsiteY2" fmla="*/ 1837853 h 2181885"/>
            <a:gd name="connsiteX3" fmla="*/ 3186820 w 4010685"/>
            <a:gd name="connsiteY3" fmla="*/ 1149790 h 2181885"/>
            <a:gd name="connsiteX4" fmla="*/ 3198577 w 4010685"/>
            <a:gd name="connsiteY4" fmla="*/ 15875 h 2181885"/>
            <a:gd name="connsiteX5" fmla="*/ 4010685 w 4010685"/>
            <a:gd name="connsiteY5" fmla="*/ 0 h 2181885"/>
            <a:gd name="connsiteX6" fmla="*/ 3992578 w 4010685"/>
            <a:gd name="connsiteY6" fmla="*/ 2172831 h 2181885"/>
            <a:gd name="connsiteX7" fmla="*/ 0 w 4010685"/>
            <a:gd name="connsiteY7" fmla="*/ 2181885 h 2181885"/>
            <a:gd name="connsiteX0" fmla="*/ 0 w 4010685"/>
            <a:gd name="connsiteY0" fmla="*/ 2181885 h 2181885"/>
            <a:gd name="connsiteX1" fmla="*/ 9054 w 4010685"/>
            <a:gd name="connsiteY1" fmla="*/ 1837853 h 2181885"/>
            <a:gd name="connsiteX2" fmla="*/ 1892174 w 4010685"/>
            <a:gd name="connsiteY2" fmla="*/ 1837853 h 2181885"/>
            <a:gd name="connsiteX3" fmla="*/ 3186820 w 4010685"/>
            <a:gd name="connsiteY3" fmla="*/ 1149790 h 2181885"/>
            <a:gd name="connsiteX4" fmla="*/ 3198577 w 4010685"/>
            <a:gd name="connsiteY4" fmla="*/ 15875 h 2181885"/>
            <a:gd name="connsiteX5" fmla="*/ 3682627 w 4010685"/>
            <a:gd name="connsiteY5" fmla="*/ 6513 h 2181885"/>
            <a:gd name="connsiteX6" fmla="*/ 4010685 w 4010685"/>
            <a:gd name="connsiteY6" fmla="*/ 0 h 2181885"/>
            <a:gd name="connsiteX7" fmla="*/ 3992578 w 4010685"/>
            <a:gd name="connsiteY7" fmla="*/ 2172831 h 2181885"/>
            <a:gd name="connsiteX8" fmla="*/ 0 w 4010685"/>
            <a:gd name="connsiteY8" fmla="*/ 2181885 h 2181885"/>
            <a:gd name="connsiteX0" fmla="*/ 0 w 4018383"/>
            <a:gd name="connsiteY0" fmla="*/ 2181885 h 2181885"/>
            <a:gd name="connsiteX1" fmla="*/ 9054 w 4018383"/>
            <a:gd name="connsiteY1" fmla="*/ 1837853 h 2181885"/>
            <a:gd name="connsiteX2" fmla="*/ 1892174 w 4018383"/>
            <a:gd name="connsiteY2" fmla="*/ 1837853 h 2181885"/>
            <a:gd name="connsiteX3" fmla="*/ 3186820 w 4018383"/>
            <a:gd name="connsiteY3" fmla="*/ 1149790 h 2181885"/>
            <a:gd name="connsiteX4" fmla="*/ 3198577 w 4018383"/>
            <a:gd name="connsiteY4" fmla="*/ 15875 h 2181885"/>
            <a:gd name="connsiteX5" fmla="*/ 4018383 w 4018383"/>
            <a:gd name="connsiteY5" fmla="*/ 6513 h 2181885"/>
            <a:gd name="connsiteX6" fmla="*/ 4010685 w 4018383"/>
            <a:gd name="connsiteY6" fmla="*/ 0 h 2181885"/>
            <a:gd name="connsiteX7" fmla="*/ 3992578 w 4018383"/>
            <a:gd name="connsiteY7" fmla="*/ 2172831 h 2181885"/>
            <a:gd name="connsiteX8" fmla="*/ 0 w 4018383"/>
            <a:gd name="connsiteY8" fmla="*/ 2181885 h 2181885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  <a:cxn ang="0">
              <a:pos x="connsiteX5" y="connsiteY5"/>
            </a:cxn>
            <a:cxn ang="0">
              <a:pos x="connsiteX6" y="connsiteY6"/>
            </a:cxn>
            <a:cxn ang="0">
              <a:pos x="connsiteX7" y="connsiteY7"/>
            </a:cxn>
            <a:cxn ang="0">
              <a:pos x="connsiteX8" y="connsiteY8"/>
            </a:cxn>
          </a:cxnLst>
          <a:rect l="l" t="t" r="r" b="b"/>
          <a:pathLst>
            <a:path w="4018383" h="2181885">
              <a:moveTo>
                <a:pt x="0" y="2181885"/>
              </a:moveTo>
              <a:lnTo>
                <a:pt x="9054" y="1837853"/>
              </a:lnTo>
              <a:lnTo>
                <a:pt x="1892174" y="1837853"/>
              </a:lnTo>
              <a:lnTo>
                <a:pt x="3186820" y="1149790"/>
              </a:lnTo>
              <a:cubicBezTo>
                <a:pt x="3189681" y="773935"/>
                <a:pt x="3195716" y="391730"/>
                <a:pt x="3198577" y="15875"/>
              </a:cubicBezTo>
              <a:lnTo>
                <a:pt x="4018383" y="6513"/>
              </a:lnTo>
              <a:lnTo>
                <a:pt x="4010685" y="0"/>
              </a:lnTo>
              <a:lnTo>
                <a:pt x="3992578" y="2172831"/>
              </a:lnTo>
              <a:lnTo>
                <a:pt x="0" y="2181885"/>
              </a:lnTo>
              <a:close/>
            </a:path>
          </a:pathLst>
        </a:custGeom>
        <a:gradFill xmlns:a="http://schemas.openxmlformats.org/drawingml/2006/main" flip="none" rotWithShape="1">
          <a:gsLst>
            <a:gs pos="0">
              <a:srgbClr val="FF0000">
                <a:shade val="30000"/>
                <a:satMod val="115000"/>
              </a:srgbClr>
            </a:gs>
            <a:gs pos="50000">
              <a:srgbClr val="FF0000">
                <a:shade val="67500"/>
                <a:satMod val="115000"/>
              </a:srgbClr>
            </a:gs>
            <a:gs pos="100000">
              <a:srgbClr val="FF0000">
                <a:shade val="100000"/>
                <a:satMod val="115000"/>
              </a:srgbClr>
            </a:gs>
          </a:gsLst>
          <a:lin ang="13500000" scaled="1"/>
          <a:tileRect/>
        </a:gradFill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0.12047</cdr:x>
      <cdr:y>0</cdr:y>
    </cdr:from>
    <cdr:to>
      <cdr:x>0.81948</cdr:x>
      <cdr:y>0.67657</cdr:y>
    </cdr:to>
    <cdr:sp macro="" textlink="">
      <cdr:nvSpPr>
        <cdr:cNvPr id="3" name="Freeform 2"/>
        <cdr:cNvSpPr/>
      </cdr:nvSpPr>
      <cdr:spPr>
        <a:xfrm xmlns:a="http://schemas.openxmlformats.org/drawingml/2006/main">
          <a:off x="550788" y="0"/>
          <a:ext cx="3195875" cy="1855961"/>
        </a:xfrm>
        <a:custGeom xmlns:a="http://schemas.openxmlformats.org/drawingml/2006/main">
          <a:avLst/>
          <a:gdLst>
            <a:gd name="connsiteX0" fmla="*/ 0 w 3223034"/>
            <a:gd name="connsiteY0" fmla="*/ 0 h 1855961"/>
            <a:gd name="connsiteX1" fmla="*/ 18107 w 3223034"/>
            <a:gd name="connsiteY1" fmla="*/ 1855961 h 1855961"/>
            <a:gd name="connsiteX2" fmla="*/ 1919335 w 3223034"/>
            <a:gd name="connsiteY2" fmla="*/ 1837854 h 1855961"/>
            <a:gd name="connsiteX3" fmla="*/ 3213980 w 3223034"/>
            <a:gd name="connsiteY3" fmla="*/ 1149790 h 1855961"/>
            <a:gd name="connsiteX4" fmla="*/ 3223034 w 3223034"/>
            <a:gd name="connsiteY4" fmla="*/ 18107 h 1855961"/>
            <a:gd name="connsiteX5" fmla="*/ 0 w 3223034"/>
            <a:gd name="connsiteY5" fmla="*/ 0 h 1855961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  <a:cxn ang="0">
              <a:pos x="connsiteX5" y="connsiteY5"/>
            </a:cxn>
          </a:cxnLst>
          <a:rect l="l" t="t" r="r" b="b"/>
          <a:pathLst>
            <a:path w="3223034" h="1855961">
              <a:moveTo>
                <a:pt x="0" y="0"/>
              </a:moveTo>
              <a:lnTo>
                <a:pt x="18107" y="1855961"/>
              </a:lnTo>
              <a:lnTo>
                <a:pt x="1919335" y="1837854"/>
              </a:lnTo>
              <a:lnTo>
                <a:pt x="3213980" y="1149790"/>
              </a:lnTo>
              <a:lnTo>
                <a:pt x="3223034" y="18107"/>
              </a:lnTo>
              <a:lnTo>
                <a:pt x="0" y="0"/>
              </a:lnTo>
              <a:close/>
            </a:path>
          </a:pathLst>
        </a:cu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Modernized NSRS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D612CE-F370-4AB5-B77F-2F3E117B39AB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946281-2241-41A7-A5CF-C4F37D793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4164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mtClean="0"/>
              <a:t>Modernized NSRS</a:t>
            </a:r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hdr="0" ft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52014" indent="-28935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57434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20089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82744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40630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98516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56402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14288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8D6984-8E5E-478D-8F77-5884F69C3D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5528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7050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Arial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2664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61E35-BFDD-405B-89B5-EDCF0FB433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itchFamily="34" charset="0"/>
                <a:ea typeface="ＭＳ Ｐゴシック" pitchFamily="34" charset="-128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itchFamily="34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5535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61E35-BFDD-405B-89B5-EDCF0FB433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itchFamily="34" charset="0"/>
                <a:ea typeface="ＭＳ Ｐゴシック" pitchFamily="34" charset="-128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itchFamily="34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5299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61E35-BFDD-405B-89B5-EDCF0FB433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itchFamily="34" charset="0"/>
                <a:ea typeface="ＭＳ Ｐゴシック" pitchFamily="34" charset="-128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itchFamily="34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3022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Arial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7650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61E35-BFDD-405B-89B5-EDCF0FB433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itchFamily="34" charset="0"/>
                <a:ea typeface="ＭＳ Ｐゴシック" pitchFamily="34" charset="-128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itchFamily="34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0546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52014" indent="-28935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57434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20089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82744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40630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98516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56402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14288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8D6984-8E5E-478D-8F77-5884F69C3D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6602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61E35-BFDD-405B-89B5-EDCF0FB433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itchFamily="34" charset="0"/>
                <a:ea typeface="ＭＳ Ｐゴシック" pitchFamily="34" charset="-128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itchFamily="34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451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61E35-BFDD-405B-89B5-EDCF0FB433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itchFamily="34" charset="0"/>
                <a:ea typeface="ＭＳ Ｐゴシック" pitchFamily="34" charset="-128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itchFamily="34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96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749610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1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386473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517447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377124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3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897430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877728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609120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349751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0" name="Google Shape;17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323237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043025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61E35-BFDD-405B-89B5-EDCF0FB433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itchFamily="34" charset="0"/>
                <a:ea typeface="ＭＳ Ｐゴシック" pitchFamily="34" charset="-128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itchFamily="34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5122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732013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379036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231112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608495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591503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7464365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2659321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753674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16318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390315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A9BC70-E178-4FC8-938B-6CA451FFE4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itchFamily="34" charset="0"/>
                <a:ea typeface="ＭＳ Ｐゴシック" pitchFamily="34" charset="-128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itchFamily="34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15674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714899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2477247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1146139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471686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28948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426210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B29704-260A-4347-8F5A-42DC35CF4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29898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872256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99387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78055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61E35-BFDD-405B-89B5-EDCF0FB433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itchFamily="34" charset="0"/>
                <a:ea typeface="ＭＳ Ｐゴシック" pitchFamily="34" charset="-128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itchFamily="34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3072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774435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9938" indent="-295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84275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8938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33600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908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480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052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24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45FF47-10A6-4080-909D-D8C0FDB5A86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71579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61E35-BFDD-405B-89B5-EDCF0FB433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itchFamily="34" charset="0"/>
                <a:ea typeface="ＭＳ Ｐゴシック" pitchFamily="34" charset="-128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itchFamily="34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11295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571664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61E35-BFDD-405B-89B5-EDCF0FB433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itchFamily="34" charset="0"/>
                <a:ea typeface="ＭＳ Ｐゴシック" pitchFamily="34" charset="-128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itchFamily="34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640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61E35-BFDD-405B-89B5-EDCF0FB433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itchFamily="34" charset="0"/>
                <a:ea typeface="ＭＳ Ｐゴシック" pitchFamily="34" charset="-128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itchFamily="34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6376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61E35-BFDD-405B-89B5-EDCF0FB433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itchFamily="34" charset="0"/>
                <a:ea typeface="ＭＳ Ｐゴシック" pitchFamily="34" charset="-128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itchFamily="34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7641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61E35-BFDD-405B-89B5-EDCF0FB433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itchFamily="34" charset="0"/>
                <a:ea typeface="ＭＳ Ｐゴシック" pitchFamily="34" charset="-128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itchFamily="34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418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072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2857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7132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5825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9012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6163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4425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0743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079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470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0574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7716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8691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6284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0543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5505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0495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6060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079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521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0494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4251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Date of this slide: July 24, 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Modernized NSRS: 4 hour version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fld id="{CE0248DD-E039-490F-A33E-18FD7AE8E3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1668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Date of this slide: July 24, 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Modernized NSRS: 4 hour version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fld id="{EB6791C4-DF4E-4C17-A41C-B2BEB15390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800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Date of this slide: July 24, 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Modernized NSRS: 4 hour version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fld id="{70739471-F808-4705-A7AA-D92294A1C5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2747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Date of this slide: July 24, 2020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Modernized NSRS: 4 hour version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fld id="{F02D534D-F749-4E34-9E16-A977421D79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9343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Date of this slide: July 24, 2020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Modernized NSRS: 4 hour version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fld id="{9352E7D5-2CCB-47EF-A1DD-484874EE5C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5492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Date of this slide: July 24, 2020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Modernized NSRS: 4 hour version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fld id="{5A837433-97E9-4D94-B898-19FA6F4A2C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0195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Date of this slide: July 24, 2020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Modernized NSRS: 4 hour version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fld id="{58280CB3-0FF6-4D07-A0F6-C78040BEDD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5599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Date of this slide: July 24, 2020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Modernized NSRS: 4 hour version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fld id="{CD9C6512-9771-45B7-9F31-64042ED0DC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077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Date of this slide: July 24, 2020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Modernized NSRS: 4 hour version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fld id="{639559B1-278D-4C34-B003-AF779974BA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842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Date of this slide: July 24, 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Modernized NSRS: 4 hour version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fld id="{C3A82986-1F3D-4261-A550-CAE2B54391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7211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Date of this slide: July 24, 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Modernized NSRS: 4 hour version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fld id="{9388FFD5-0402-43D6-9F11-6821BFC63D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6834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1" y="426244"/>
            <a:ext cx="7807325" cy="85844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3101" y="1429942"/>
            <a:ext cx="3827463" cy="323969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52963" y="1429941"/>
            <a:ext cx="3827462" cy="15621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52963" y="3106342"/>
            <a:ext cx="3827462" cy="156329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0378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Date of this slide: July 24,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Modernized NSRS: 4 hour version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fld id="{CE0248DD-E039-490F-A33E-18FD7AE8E3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723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Date of this slide: July 24,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Modernized NSRS: 4 hour version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fld id="{EB6791C4-DF4E-4C17-A41C-B2BEB15390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0446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Date of this slide: July 24,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Modernized NSRS: 4 hour version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fld id="{70739471-F808-4705-A7AA-D92294A1C5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1204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Date of this slide: July 24, 2020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Modernized NSRS: 4 hour version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fld id="{F02D534D-F749-4E34-9E16-A977421D79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9898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Date of this slide: July 24, 2020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Modernized NSRS: 4 hour version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fld id="{9352E7D5-2CCB-47EF-A1DD-484874EE5C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1870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Date of this slide: July 24, 2020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Modernized NSRS: 4 hour version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fld id="{5A837433-97E9-4D94-B898-19FA6F4A2C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210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Date of this slide: July 24, 2020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Modernized NSRS: 4 hour version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fld id="{58280CB3-0FF6-4D07-A0F6-C78040BEDD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2638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Date of this slide: July 24, 2020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Modernized NSRS: 4 hour version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fld id="{CD9C6512-9771-45B7-9F31-64042ED0DC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3169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Date of this slide: July 24, 2020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Modernized NSRS: 4 hour version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fld id="{639559B1-278D-4C34-B003-AF779974BA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1007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Date of this slide: July 24,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Modernized NSRS: 4 hour version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fld id="{C3A82986-1F3D-4261-A550-CAE2B54391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3585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Date of this slide: July 24,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r>
              <a:rPr lang="en-US" smtClean="0"/>
              <a:t>Modernized NSRS: 4 hour version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/>
            </a:lvl1pPr>
          </a:lstStyle>
          <a:p>
            <a:pPr>
              <a:defRPr/>
            </a:pPr>
            <a:fld id="{9388FFD5-0402-43D6-9F11-6821BFC63D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9490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1" y="426244"/>
            <a:ext cx="7807325" cy="85844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3101" y="1429942"/>
            <a:ext cx="3827463" cy="323969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52963" y="1429941"/>
            <a:ext cx="3827462" cy="15621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52963" y="3106342"/>
            <a:ext cx="3827462" cy="156329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3662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237FE-CAD7-4444-86AF-4D1198F31410}" type="datetime1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8231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308C1-D484-4CA8-A94F-DD855AFED80F}" type="datetime1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157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26058-8D00-4F1B-BC90-31E6C2534D9D}" type="datetime1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830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E814A-113E-447A-9729-9CDD5F5C1435}" type="datetime1">
              <a:rPr lang="en-US" smtClean="0"/>
              <a:t>3/8/2021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543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5203-CB3F-42A8-AAAB-43F64A2126A7}" type="datetime1">
              <a:rPr lang="en-US" smtClean="0"/>
              <a:t>3/8/2021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4555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F5F53-F530-4942-A084-909A5D764684}" type="datetime1">
              <a:rPr lang="en-US" smtClean="0"/>
              <a:t>3/8/2021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673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6E0E6-204A-41F8-977B-337A00099C82}" type="datetime1">
              <a:rPr lang="en-US" smtClean="0"/>
              <a:t>3/8/2021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49070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056B3-A6F9-48DA-834E-916F5B0085F9}" type="datetime1">
              <a:rPr lang="en-US" smtClean="0"/>
              <a:t>3/8/2021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3916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2BDBD-995C-435F-979C-A75642070288}" type="datetime1">
              <a:rPr lang="en-US" smtClean="0"/>
              <a:t>3/8/2021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71345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4988A-BC47-4632-A971-B74CD9F7183A}" type="datetime1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52361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EF1C3-347A-4325-AB59-923C1D84ACAC}" type="datetime1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53327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ull width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5143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028700"/>
            <a:ext cx="8229600" cy="3257550"/>
          </a:xfrm>
        </p:spPr>
        <p:txBody>
          <a:bodyPr/>
          <a:lstStyle>
            <a:lvl1pPr marL="171450" indent="-171450">
              <a:buFont typeface="Arial"/>
              <a:buChar char="•"/>
              <a:defRPr sz="1500"/>
            </a:lvl1pPr>
            <a:lvl2pPr marL="342900" indent="-171450">
              <a:buFont typeface="Arial"/>
              <a:buChar char="•"/>
              <a:defRPr sz="1200"/>
            </a:lvl2pPr>
            <a:lvl3pPr marL="514350" indent="-171450">
              <a:buFont typeface="Arial"/>
              <a:buChar char="•"/>
              <a:defRPr/>
            </a:lvl3pPr>
            <a:lvl4pPr marL="685800" indent="-171450">
              <a:defRPr/>
            </a:lvl4pPr>
            <a:lvl5pPr marL="857250" indent="-171450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>
          <a:xfrm>
            <a:off x="17860" y="4992291"/>
            <a:ext cx="1828800" cy="13692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4C9618-2B6C-4BC2-BE94-A34C84F084D9}" type="datetime1">
              <a:rPr lang="en-US" altLang="en-US" smtClean="0"/>
              <a:t>3/8/2021</a:t>
            </a:fld>
            <a:endParaRPr lang="en-US" altLang="en-US" dirty="0"/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17860" y="4856560"/>
            <a:ext cx="364331" cy="13692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B2098E-E224-43BA-857F-54621F386C4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99572273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5463778" y="1371601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272778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image" Target="../media/image1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5" r:id="rId6"/>
    <p:sldLayoutId id="2147483656" r:id="rId7"/>
    <p:sldLayoutId id="2147483657" r:id="rId8"/>
    <p:sldLayoutId id="214748365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6A468-B10C-E94D-B4AE-FD48B5E66BC0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865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6A468-B10C-E94D-B4AE-FD48B5E66BC0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299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2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342900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Date of this slide: July 24, 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342900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Modernized NSRS: 4 hour version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342900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FD14B67-5B11-4339-9EE3-C1E8D2A759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949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hdr="0"/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3429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6858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0287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3716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57175" indent="-257175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8572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2001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15430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2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342900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Date of this slide: July 24,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342900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Modernized NSRS: 4 hour version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342900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9FD14B67-5B11-4339-9EE3-C1E8D2A7596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649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hf hdr="0"/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Times New Roman" panose="02020603050405020304" pitchFamily="18" charset="0"/>
          <a:ea typeface="MS PGothic" pitchFamily="34" charset="-128"/>
          <a:cs typeface="ＭＳ Ｐゴシック" charset="0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3429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6858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0287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3716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57175" indent="-257175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MS PGothic" pitchFamily="34" charset="-128"/>
          <a:cs typeface="ＭＳ Ｐゴシック" charset="0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Times New Roman" panose="02020603050405020304" pitchFamily="18" charset="0"/>
          <a:ea typeface="MS PGothic" pitchFamily="34" charset="-128"/>
          <a:cs typeface="+mn-cs"/>
        </a:defRPr>
      </a:lvl2pPr>
      <a:lvl3pPr marL="8572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MS PGothic" pitchFamily="34" charset="-128"/>
          <a:cs typeface="+mn-cs"/>
        </a:defRPr>
      </a:lvl3pPr>
      <a:lvl4pPr marL="12001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Times New Roman" panose="02020603050405020304" pitchFamily="18" charset="0"/>
          <a:ea typeface="MS PGothic" pitchFamily="34" charset="-128"/>
          <a:cs typeface="+mn-cs"/>
        </a:defRPr>
      </a:lvl4pPr>
      <a:lvl5pPr marL="15430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Times New Roman" panose="02020603050405020304" pitchFamily="18" charset="0"/>
          <a:ea typeface="MS PGothic" pitchFamily="34" charset="-128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479AA-497D-4273-8F3D-F59FE33B969B}" type="datetime1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81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boris.kanazir@noaa.gov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9.JPG"/><Relationship Id="rId4" Type="http://schemas.openxmlformats.org/officeDocument/2006/relationships/hyperlink" Target="https://www.ngs.noaa.gov/datasheets/southeastTXValidHeights/index.html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ngs.noaa.gov/FGCS/BlueBook/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beta.ngs.noaa.gov/OPUS-Projects/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beta.ngs.noaa.gov/OPUS-Projects/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2.xml"/><Relationship Id="rId4" Type="http://schemas.openxmlformats.org/officeDocument/2006/relationships/chart" Target="../charts/char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5.em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hyperlink" Target="about:blank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>
            <a:spLocks noGrp="1"/>
          </p:cNvSpPr>
          <p:nvPr>
            <p:ph type="title"/>
          </p:nvPr>
        </p:nvSpPr>
        <p:spPr>
          <a:xfrm>
            <a:off x="457200" y="1345665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r>
              <a:rPr lang="en-US" sz="36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NGS Heights Suppression </a:t>
            </a:r>
            <a:br>
              <a:rPr lang="en-US" sz="3600" b="1" dirty="0" smtClean="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36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in Southeast Texas</a:t>
            </a:r>
            <a:endParaRPr sz="3600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9" name="Google Shape;89;p13"/>
          <p:cNvSpPr txBox="1">
            <a:spLocks noGrp="1"/>
          </p:cNvSpPr>
          <p:nvPr>
            <p:ph type="body" idx="1"/>
          </p:nvPr>
        </p:nvSpPr>
        <p:spPr>
          <a:xfrm>
            <a:off x="685902" y="2604513"/>
            <a:ext cx="7772197" cy="2253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endParaRPr lang="en-US" sz="1800" dirty="0" smtClean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rPr lang="en-US" sz="2000" dirty="0" smtClean="0">
                <a:latin typeface="Times New Roman"/>
                <a:ea typeface="Times New Roman"/>
                <a:cs typeface="Times New Roman"/>
                <a:sym typeface="Times New Roman"/>
              </a:rPr>
              <a:t>Boris </a:t>
            </a:r>
            <a:r>
              <a:rPr lang="en-US" sz="2000" dirty="0">
                <a:latin typeface="Times New Roman"/>
                <a:ea typeface="Times New Roman"/>
                <a:cs typeface="Times New Roman"/>
                <a:sym typeface="Times New Roman"/>
              </a:rPr>
              <a:t>Kanazir, Geodesist, RPLS</a:t>
            </a:r>
            <a:endParaRPr sz="20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rPr lang="en-US" sz="2000" u="sng" dirty="0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boris.kanazir@noaa.gov</a:t>
            </a:r>
            <a:endParaRPr sz="20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endParaRPr sz="12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endParaRPr sz="1800" dirty="0" smtClean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200" dirty="0" smtClean="0">
                <a:latin typeface="Times New Roman"/>
                <a:ea typeface="Times New Roman"/>
                <a:cs typeface="Times New Roman"/>
                <a:sym typeface="Times New Roman"/>
              </a:rPr>
              <a:t>Virtual Workshop</a:t>
            </a:r>
            <a:endParaRPr sz="1200" dirty="0"/>
          </a:p>
          <a:p>
            <a:pPr marL="342900" lvl="0" indent="-34290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200" dirty="0" smtClean="0">
                <a:latin typeface="Times New Roman"/>
                <a:ea typeface="Times New Roman"/>
                <a:cs typeface="Times New Roman"/>
                <a:sym typeface="Times New Roman"/>
              </a:rPr>
              <a:t>November 19, 2020</a:t>
            </a:r>
            <a:endParaRPr sz="1200" dirty="0"/>
          </a:p>
          <a:p>
            <a:pPr marL="342900" lvl="0" indent="-342900" algn="ctr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6777" y="1200151"/>
            <a:ext cx="1835555" cy="2437376"/>
          </a:xfrm>
          <a:prstGeom prst="rect">
            <a:avLst/>
          </a:prstGeom>
        </p:spPr>
      </p:pic>
      <p:sp>
        <p:nvSpPr>
          <p:cNvPr id="8" name="Title 9"/>
          <p:cNvSpPr txBox="1">
            <a:spLocks/>
          </p:cNvSpPr>
          <p:nvPr/>
        </p:nvSpPr>
        <p:spPr>
          <a:xfrm>
            <a:off x="1462087" y="362494"/>
            <a:ext cx="6196013" cy="88106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defTabSz="342900">
              <a:buClrTx/>
              <a:defRPr/>
            </a:pPr>
            <a:r>
              <a:rPr lang="en-US" altLang="en-US" sz="30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Modernizing the NSRS</a:t>
            </a:r>
          </a:p>
          <a:p>
            <a:pPr defTabSz="342900">
              <a:buClrTx/>
              <a:defRPr/>
            </a:pPr>
            <a:r>
              <a:rPr lang="en-US" altLang="en-US" sz="1800" dirty="0">
                <a:solidFill>
                  <a:prstClr val="black"/>
                </a:solidFill>
                <a:latin typeface="Times New Roman" panose="02020603050405020304" pitchFamily="18" charset="0"/>
              </a:rPr>
              <a:t>The “blueprint” documents:  Your best source for information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65617" y="3625650"/>
            <a:ext cx="1915974" cy="1044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rPr>
              <a:t>Geometric: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rPr>
              <a:t>Sep 2017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b="1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rPr>
              <a:t>NOAA TR NOS NGS </a:t>
            </a:r>
            <a:r>
              <a:rPr lang="en-US" sz="1350" b="1" i="1" kern="1200" dirty="0">
                <a:solidFill>
                  <a:srgbClr val="C00000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rPr>
              <a:t>62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rPr>
              <a:t>32 pages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 dirty="0">
              <a:solidFill>
                <a:prstClr val="black"/>
              </a:solidFill>
              <a:latin typeface="Times New Roman" panose="02020603050405020304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55350" y="3625956"/>
            <a:ext cx="1915974" cy="1044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rPr>
              <a:t>Geopotential: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rPr>
              <a:t>Nov 2017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b="1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rPr>
              <a:t>NOAA TR NOS NGS </a:t>
            </a:r>
            <a:r>
              <a:rPr lang="en-US" sz="1350" b="1" i="1" kern="1200" dirty="0">
                <a:solidFill>
                  <a:srgbClr val="C00000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rPr>
              <a:t>64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rPr>
              <a:t>41 pages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 dirty="0">
              <a:solidFill>
                <a:prstClr val="black"/>
              </a:solidFill>
              <a:latin typeface="Times New Roman" panose="02020603050405020304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37147" y="3630667"/>
            <a:ext cx="1915974" cy="1252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rPr>
              <a:t>Working in the 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rPr>
              <a:t>Modernized NSRS: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rPr>
              <a:t>April 2019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b="1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rPr>
              <a:t>NOAA TR NOS NGS </a:t>
            </a:r>
            <a:r>
              <a:rPr lang="en-US" sz="1350" b="1" i="1" kern="1200" dirty="0">
                <a:solidFill>
                  <a:srgbClr val="C00000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rPr>
              <a:t>67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rPr>
              <a:t>77 pages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 dirty="0">
              <a:solidFill>
                <a:prstClr val="black"/>
              </a:solidFill>
              <a:latin typeface="Times New Roman" panose="02020603050405020304" pitchFamily="18" charset="0"/>
              <a:ea typeface="MS PGothic" pitchFamily="34" charset="-128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857" y="1198182"/>
            <a:ext cx="1845994" cy="24411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6280" y="1198183"/>
            <a:ext cx="1811821" cy="24393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72256" y="2373745"/>
            <a:ext cx="5128327" cy="30008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kern="1200" dirty="0">
                <a:solidFill>
                  <a:prstClr val="white"/>
                </a:solidFill>
                <a:latin typeface="Arial" charset="0"/>
                <a:ea typeface="MS PGothic" pitchFamily="34" charset="-128"/>
                <a:cs typeface="+mn-cs"/>
              </a:rPr>
              <a:t>All three documents are being updated and re-released in 2020!!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2584225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smtClean="0"/>
              <a:t>Replacing the NAD 83s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8749555"/>
              </p:ext>
            </p:extLst>
          </p:nvPr>
        </p:nvGraphicFramePr>
        <p:xfrm>
          <a:off x="1792966" y="1200149"/>
          <a:ext cx="5865134" cy="338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6413">
                  <a:extLst>
                    <a:ext uri="{9D8B030D-6E8A-4147-A177-3AD203B41FA5}">
                      <a16:colId xmlns:a16="http://schemas.microsoft.com/office/drawing/2014/main" val="429740147"/>
                    </a:ext>
                  </a:extLst>
                </a:gridCol>
                <a:gridCol w="3198721">
                  <a:extLst>
                    <a:ext uri="{9D8B030D-6E8A-4147-A177-3AD203B41FA5}">
                      <a16:colId xmlns:a16="http://schemas.microsoft.com/office/drawing/2014/main" val="137066351"/>
                    </a:ext>
                  </a:extLst>
                </a:gridCol>
              </a:tblGrid>
              <a:tr h="676448">
                <a:tc>
                  <a:txBody>
                    <a:bodyPr/>
                    <a:lstStyle/>
                    <a:p>
                      <a:r>
                        <a:rPr lang="en-US" sz="2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Old</a:t>
                      </a:r>
                      <a:endParaRPr lang="en-US" sz="2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</a:t>
                      </a:r>
                      <a:r>
                        <a:rPr lang="en-US" sz="27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New</a:t>
                      </a:r>
                      <a:endParaRPr lang="en-US" sz="2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17680442"/>
                  </a:ext>
                </a:extLst>
              </a:tr>
              <a:tr h="676448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NAD 83 (2011)</a:t>
                      </a:r>
                    </a:p>
                    <a:p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NATRF2022 - The North American Terrestrial Reference Frame of 2022 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21885364"/>
                  </a:ext>
                </a:extLst>
              </a:tr>
              <a:tr h="67644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NAD 83 (2011)</a:t>
                      </a:r>
                    </a:p>
                    <a:p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CATRF2022 - The Caribbean Terrestrial Reference Frame of 2022</a:t>
                      </a:r>
                    </a:p>
                    <a:p>
                      <a:endParaRPr lang="en-US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37056577"/>
                  </a:ext>
                </a:extLst>
              </a:tr>
              <a:tr h="6764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MS PGothic" pitchFamily="34" charset="-128"/>
                          <a:cs typeface="Times New Roman" panose="02020603050405020304" pitchFamily="18" charset="0"/>
                        </a:rPr>
                        <a:t>NAD 83 (PA11)</a:t>
                      </a:r>
                    </a:p>
                    <a:p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PATRF2022 - The Pacific Terrestrial Reference Frame of 2022</a:t>
                      </a:r>
                    </a:p>
                    <a:p>
                      <a:endParaRPr lang="en-US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47065151"/>
                  </a:ext>
                </a:extLst>
              </a:tr>
              <a:tr h="676448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NAD 83 (MA11)</a:t>
                      </a:r>
                    </a:p>
                    <a:p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MATRF2022 - The Mariana Terrestrial Reference Frame of 2022 </a:t>
                      </a:r>
                    </a:p>
                    <a:p>
                      <a:endParaRPr lang="en-US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501674350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199890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650" y="1171576"/>
            <a:ext cx="5248275" cy="3936206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>
            <a:off x="2946613" y="2243506"/>
            <a:ext cx="645137" cy="303335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3924849" y="2349103"/>
            <a:ext cx="267433" cy="790575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031089" y="2300656"/>
            <a:ext cx="1471247" cy="492369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192282" y="2064455"/>
            <a:ext cx="878132" cy="13335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6" t="1389" r="63681" b="93077"/>
          <a:stretch/>
        </p:blipFill>
        <p:spPr>
          <a:xfrm>
            <a:off x="1655151" y="714376"/>
            <a:ext cx="1595438" cy="284651"/>
          </a:xfrm>
          <a:prstGeom prst="rect">
            <a:avLst/>
          </a:prstGeom>
        </p:spPr>
      </p:pic>
      <p:sp>
        <p:nvSpPr>
          <p:cNvPr id="11" name="Title 10"/>
          <p:cNvSpPr txBox="1">
            <a:spLocks/>
          </p:cNvSpPr>
          <p:nvPr/>
        </p:nvSpPr>
        <p:spPr bwMode="auto">
          <a:xfrm>
            <a:off x="1536701" y="205979"/>
            <a:ext cx="61722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685800">
              <a:buClrTx/>
              <a:defRPr/>
            </a:pPr>
            <a:r>
              <a:rPr lang="en-US" sz="3000" b="1">
                <a:solidFill>
                  <a:sysClr val="windowText" lastClr="000000"/>
                </a:solidFill>
              </a:rPr>
              <a:t>Four Tectonic Plates</a:t>
            </a:r>
            <a:endParaRPr lang="en-US" sz="3000" b="1" dirty="0">
              <a:solidFill>
                <a:sysClr val="windowText" lastClr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381823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2222E-6 4.81481E-6 L 0.16667 0.2791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1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b="1" dirty="0"/>
              <a:t>The TRFs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900" y="1082843"/>
            <a:ext cx="6172200" cy="322302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All are </a:t>
            </a:r>
            <a:r>
              <a:rPr lang="en-US" b="1" dirty="0" smtClean="0">
                <a:solidFill>
                  <a:srgbClr val="C00000"/>
                </a:solidFill>
              </a:rPr>
              <a:t>global</a:t>
            </a:r>
            <a:r>
              <a:rPr lang="en-US" dirty="0" smtClean="0"/>
              <a:t> frames (no “boundary”)</a:t>
            </a:r>
          </a:p>
          <a:p>
            <a:pPr lvl="1"/>
            <a:r>
              <a:rPr lang="en-US" dirty="0" smtClean="0"/>
              <a:t>This was true for the NAD 83s also, BTW</a:t>
            </a:r>
          </a:p>
          <a:p>
            <a:pPr lvl="1"/>
            <a:r>
              <a:rPr lang="en-US" dirty="0" smtClean="0"/>
              <a:t>But </a:t>
            </a:r>
            <a:r>
              <a:rPr lang="en-US" b="1" i="1" dirty="0" smtClean="0">
                <a:solidFill>
                  <a:srgbClr val="C00000"/>
                </a:solidFill>
              </a:rPr>
              <a:t>each frame will rotate with one tectonic plate</a:t>
            </a:r>
          </a:p>
          <a:p>
            <a:pPr lvl="2"/>
            <a:r>
              <a:rPr lang="en-US" dirty="0" smtClean="0"/>
              <a:t>Put another way:  “</a:t>
            </a:r>
            <a:r>
              <a:rPr lang="en-US" b="1" i="1" dirty="0" smtClean="0"/>
              <a:t>The frame rotates so your coordinates don’t have to</a:t>
            </a:r>
            <a:r>
              <a:rPr lang="en-US" dirty="0" smtClean="0"/>
              <a:t>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355268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43000" y="1207030"/>
            <a:ext cx="7079661" cy="15285317"/>
            <a:chOff x="-415691" y="1152105"/>
            <a:chExt cx="10286766" cy="2254231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7325" y="1152105"/>
              <a:ext cx="10058400" cy="5600916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-415691" y="18093503"/>
              <a:ext cx="10058400" cy="5600916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677332" y="1032933"/>
            <a:ext cx="7611533" cy="4250267"/>
            <a:chOff x="-849368" y="602007"/>
            <a:chExt cx="10785848" cy="6513506"/>
          </a:xfrm>
        </p:grpSpPr>
        <p:cxnSp>
          <p:nvCxnSpPr>
            <p:cNvPr id="12" name="Straight Connector 11"/>
            <p:cNvCxnSpPr/>
            <p:nvPr/>
          </p:nvCxnSpPr>
          <p:spPr>
            <a:xfrm flipH="1">
              <a:off x="79920" y="759213"/>
              <a:ext cx="1515511" cy="5883522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1034643" y="786335"/>
              <a:ext cx="1245139" cy="604690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2021967" y="789613"/>
              <a:ext cx="893534" cy="612061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2983161" y="789613"/>
              <a:ext cx="579195" cy="612061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3908904" y="789613"/>
              <a:ext cx="292060" cy="632590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4834484" y="759213"/>
              <a:ext cx="78035" cy="6339293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481224" y="759213"/>
              <a:ext cx="372456" cy="615101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119947" y="789613"/>
              <a:ext cx="717439" cy="623522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748858" y="759213"/>
              <a:ext cx="1099742" cy="629602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446546" y="789613"/>
              <a:ext cx="1389378" cy="623522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8124369" y="786335"/>
              <a:ext cx="1735839" cy="623850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8808720" y="790575"/>
              <a:ext cx="1051488" cy="3143973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-849368" y="789613"/>
              <a:ext cx="1760447" cy="5401637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Freeform 88"/>
            <p:cNvSpPr/>
            <p:nvPr/>
          </p:nvSpPr>
          <p:spPr>
            <a:xfrm>
              <a:off x="-160020" y="602007"/>
              <a:ext cx="9475470" cy="942200"/>
            </a:xfrm>
            <a:custGeom>
              <a:avLst/>
              <a:gdLst>
                <a:gd name="connsiteX0" fmla="*/ 8930640 w 8930640"/>
                <a:gd name="connsiteY0" fmla="*/ 45720 h 829832"/>
                <a:gd name="connsiteX1" fmla="*/ 8023860 w 8930640"/>
                <a:gd name="connsiteY1" fmla="*/ 365760 h 829832"/>
                <a:gd name="connsiteX2" fmla="*/ 6705600 w 8930640"/>
                <a:gd name="connsiteY2" fmla="*/ 647700 h 829832"/>
                <a:gd name="connsiteX3" fmla="*/ 5364480 w 8930640"/>
                <a:gd name="connsiteY3" fmla="*/ 792480 h 829832"/>
                <a:gd name="connsiteX4" fmla="*/ 4000500 w 8930640"/>
                <a:gd name="connsiteY4" fmla="*/ 822960 h 829832"/>
                <a:gd name="connsiteX5" fmla="*/ 2667000 w 8930640"/>
                <a:gd name="connsiteY5" fmla="*/ 685800 h 829832"/>
                <a:gd name="connsiteX6" fmla="*/ 1348740 w 8930640"/>
                <a:gd name="connsiteY6" fmla="*/ 411480 h 829832"/>
                <a:gd name="connsiteX7" fmla="*/ 0 w 8930640"/>
                <a:gd name="connsiteY7" fmla="*/ 0 h 829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30640" h="829832">
                  <a:moveTo>
                    <a:pt x="8930640" y="45720"/>
                  </a:moveTo>
                  <a:cubicBezTo>
                    <a:pt x="8662670" y="155575"/>
                    <a:pt x="8394700" y="265430"/>
                    <a:pt x="8023860" y="365760"/>
                  </a:cubicBezTo>
                  <a:cubicBezTo>
                    <a:pt x="7653020" y="466090"/>
                    <a:pt x="7148830" y="576580"/>
                    <a:pt x="6705600" y="647700"/>
                  </a:cubicBezTo>
                  <a:cubicBezTo>
                    <a:pt x="6262370" y="718820"/>
                    <a:pt x="5815330" y="763270"/>
                    <a:pt x="5364480" y="792480"/>
                  </a:cubicBezTo>
                  <a:cubicBezTo>
                    <a:pt x="4913630" y="821690"/>
                    <a:pt x="4450080" y="840740"/>
                    <a:pt x="4000500" y="822960"/>
                  </a:cubicBezTo>
                  <a:cubicBezTo>
                    <a:pt x="3550920" y="805180"/>
                    <a:pt x="3108960" y="754380"/>
                    <a:pt x="2667000" y="685800"/>
                  </a:cubicBezTo>
                  <a:cubicBezTo>
                    <a:pt x="2225040" y="617220"/>
                    <a:pt x="1793240" y="525780"/>
                    <a:pt x="1348740" y="411480"/>
                  </a:cubicBezTo>
                  <a:cubicBezTo>
                    <a:pt x="904240" y="297180"/>
                    <a:pt x="120650" y="55880"/>
                    <a:pt x="0" y="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5" name="Freeform 94"/>
            <p:cNvSpPr/>
            <p:nvPr/>
          </p:nvSpPr>
          <p:spPr>
            <a:xfrm>
              <a:off x="-160020" y="1682115"/>
              <a:ext cx="9547059" cy="876459"/>
            </a:xfrm>
            <a:custGeom>
              <a:avLst/>
              <a:gdLst>
                <a:gd name="connsiteX0" fmla="*/ 0 w 9547059"/>
                <a:gd name="connsiteY0" fmla="*/ 0 h 876459"/>
                <a:gd name="connsiteX1" fmla="*/ 708660 w 9547059"/>
                <a:gd name="connsiteY1" fmla="*/ 243840 h 876459"/>
                <a:gd name="connsiteX2" fmla="*/ 2133600 w 9547059"/>
                <a:gd name="connsiteY2" fmla="*/ 617220 h 876459"/>
                <a:gd name="connsiteX3" fmla="*/ 3566160 w 9547059"/>
                <a:gd name="connsiteY3" fmla="*/ 807720 h 876459"/>
                <a:gd name="connsiteX4" fmla="*/ 5029200 w 9547059"/>
                <a:gd name="connsiteY4" fmla="*/ 876300 h 876459"/>
                <a:gd name="connsiteX5" fmla="*/ 6477000 w 9547059"/>
                <a:gd name="connsiteY5" fmla="*/ 792480 h 876459"/>
                <a:gd name="connsiteX6" fmla="*/ 7932420 w 9547059"/>
                <a:gd name="connsiteY6" fmla="*/ 556260 h 876459"/>
                <a:gd name="connsiteX7" fmla="*/ 9334500 w 9547059"/>
                <a:gd name="connsiteY7" fmla="*/ 152400 h 876459"/>
                <a:gd name="connsiteX8" fmla="*/ 9517380 w 9547059"/>
                <a:gd name="connsiteY8" fmla="*/ 91440 h 876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47059" h="876459">
                  <a:moveTo>
                    <a:pt x="0" y="0"/>
                  </a:moveTo>
                  <a:cubicBezTo>
                    <a:pt x="176530" y="70485"/>
                    <a:pt x="353060" y="140970"/>
                    <a:pt x="708660" y="243840"/>
                  </a:cubicBezTo>
                  <a:cubicBezTo>
                    <a:pt x="1064260" y="346710"/>
                    <a:pt x="1657350" y="523240"/>
                    <a:pt x="2133600" y="617220"/>
                  </a:cubicBezTo>
                  <a:cubicBezTo>
                    <a:pt x="2609850" y="711200"/>
                    <a:pt x="3083560" y="764540"/>
                    <a:pt x="3566160" y="807720"/>
                  </a:cubicBezTo>
                  <a:cubicBezTo>
                    <a:pt x="4048760" y="850900"/>
                    <a:pt x="4544060" y="878840"/>
                    <a:pt x="5029200" y="876300"/>
                  </a:cubicBezTo>
                  <a:cubicBezTo>
                    <a:pt x="5514340" y="873760"/>
                    <a:pt x="5993130" y="845820"/>
                    <a:pt x="6477000" y="792480"/>
                  </a:cubicBezTo>
                  <a:cubicBezTo>
                    <a:pt x="6960870" y="739140"/>
                    <a:pt x="7456170" y="662940"/>
                    <a:pt x="7932420" y="556260"/>
                  </a:cubicBezTo>
                  <a:cubicBezTo>
                    <a:pt x="8408670" y="449580"/>
                    <a:pt x="9070340" y="229870"/>
                    <a:pt x="9334500" y="152400"/>
                  </a:cubicBezTo>
                  <a:cubicBezTo>
                    <a:pt x="9598660" y="74930"/>
                    <a:pt x="9558020" y="83185"/>
                    <a:pt x="9517380" y="9144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6" name="Freeform 95"/>
            <p:cNvSpPr/>
            <p:nvPr/>
          </p:nvSpPr>
          <p:spPr>
            <a:xfrm>
              <a:off x="-373380" y="2710815"/>
              <a:ext cx="10035540" cy="895564"/>
            </a:xfrm>
            <a:custGeom>
              <a:avLst/>
              <a:gdLst>
                <a:gd name="connsiteX0" fmla="*/ 10035540 w 10035540"/>
                <a:gd name="connsiteY0" fmla="*/ 45720 h 895564"/>
                <a:gd name="connsiteX1" fmla="*/ 9852660 w 10035540"/>
                <a:gd name="connsiteY1" fmla="*/ 114300 h 895564"/>
                <a:gd name="connsiteX2" fmla="*/ 9113520 w 10035540"/>
                <a:gd name="connsiteY2" fmla="*/ 327660 h 895564"/>
                <a:gd name="connsiteX3" fmla="*/ 7574280 w 10035540"/>
                <a:gd name="connsiteY3" fmla="*/ 670560 h 895564"/>
                <a:gd name="connsiteX4" fmla="*/ 6012180 w 10035540"/>
                <a:gd name="connsiteY4" fmla="*/ 861060 h 895564"/>
                <a:gd name="connsiteX5" fmla="*/ 4457700 w 10035540"/>
                <a:gd name="connsiteY5" fmla="*/ 883920 h 895564"/>
                <a:gd name="connsiteX6" fmla="*/ 2895600 w 10035540"/>
                <a:gd name="connsiteY6" fmla="*/ 731520 h 895564"/>
                <a:gd name="connsiteX7" fmla="*/ 1348740 w 10035540"/>
                <a:gd name="connsiteY7" fmla="*/ 426720 h 895564"/>
                <a:gd name="connsiteX8" fmla="*/ 0 w 10035540"/>
                <a:gd name="connsiteY8" fmla="*/ 0 h 895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35540" h="895564">
                  <a:moveTo>
                    <a:pt x="10035540" y="45720"/>
                  </a:moveTo>
                  <a:cubicBezTo>
                    <a:pt x="10020935" y="56515"/>
                    <a:pt x="10006330" y="67310"/>
                    <a:pt x="9852660" y="114300"/>
                  </a:cubicBezTo>
                  <a:cubicBezTo>
                    <a:pt x="9698990" y="161290"/>
                    <a:pt x="9493250" y="234950"/>
                    <a:pt x="9113520" y="327660"/>
                  </a:cubicBezTo>
                  <a:cubicBezTo>
                    <a:pt x="8733790" y="420370"/>
                    <a:pt x="8091170" y="581660"/>
                    <a:pt x="7574280" y="670560"/>
                  </a:cubicBezTo>
                  <a:cubicBezTo>
                    <a:pt x="7057390" y="759460"/>
                    <a:pt x="6531610" y="825500"/>
                    <a:pt x="6012180" y="861060"/>
                  </a:cubicBezTo>
                  <a:cubicBezTo>
                    <a:pt x="5492750" y="896620"/>
                    <a:pt x="4977130" y="905510"/>
                    <a:pt x="4457700" y="883920"/>
                  </a:cubicBezTo>
                  <a:cubicBezTo>
                    <a:pt x="3938270" y="862330"/>
                    <a:pt x="3413760" y="807720"/>
                    <a:pt x="2895600" y="731520"/>
                  </a:cubicBezTo>
                  <a:cubicBezTo>
                    <a:pt x="2377440" y="655320"/>
                    <a:pt x="1831340" y="548640"/>
                    <a:pt x="1348740" y="426720"/>
                  </a:cubicBezTo>
                  <a:cubicBezTo>
                    <a:pt x="866140" y="304800"/>
                    <a:pt x="433070" y="152400"/>
                    <a:pt x="0" y="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7" name="Freeform 96"/>
            <p:cNvSpPr/>
            <p:nvPr/>
          </p:nvSpPr>
          <p:spPr>
            <a:xfrm>
              <a:off x="-487680" y="3769995"/>
              <a:ext cx="10370820" cy="872529"/>
            </a:xfrm>
            <a:custGeom>
              <a:avLst/>
              <a:gdLst>
                <a:gd name="connsiteX0" fmla="*/ 10370820 w 10370820"/>
                <a:gd name="connsiteY0" fmla="*/ 0 h 872529"/>
                <a:gd name="connsiteX1" fmla="*/ 9509760 w 10370820"/>
                <a:gd name="connsiteY1" fmla="*/ 281940 h 872529"/>
                <a:gd name="connsiteX2" fmla="*/ 7856220 w 10370820"/>
                <a:gd name="connsiteY2" fmla="*/ 640080 h 872529"/>
                <a:gd name="connsiteX3" fmla="*/ 6202680 w 10370820"/>
                <a:gd name="connsiteY3" fmla="*/ 845820 h 872529"/>
                <a:gd name="connsiteX4" fmla="*/ 4518660 w 10370820"/>
                <a:gd name="connsiteY4" fmla="*/ 853440 h 872529"/>
                <a:gd name="connsiteX5" fmla="*/ 2865120 w 10370820"/>
                <a:gd name="connsiteY5" fmla="*/ 693420 h 872529"/>
                <a:gd name="connsiteX6" fmla="*/ 1211580 w 10370820"/>
                <a:gd name="connsiteY6" fmla="*/ 358140 h 872529"/>
                <a:gd name="connsiteX7" fmla="*/ 0 w 10370820"/>
                <a:gd name="connsiteY7" fmla="*/ 7620 h 872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70820" h="872529">
                  <a:moveTo>
                    <a:pt x="10370820" y="0"/>
                  </a:moveTo>
                  <a:cubicBezTo>
                    <a:pt x="10149840" y="87630"/>
                    <a:pt x="9928860" y="175260"/>
                    <a:pt x="9509760" y="281940"/>
                  </a:cubicBezTo>
                  <a:cubicBezTo>
                    <a:pt x="9090660" y="388620"/>
                    <a:pt x="8407400" y="546100"/>
                    <a:pt x="7856220" y="640080"/>
                  </a:cubicBezTo>
                  <a:cubicBezTo>
                    <a:pt x="7305040" y="734060"/>
                    <a:pt x="6758940" y="810260"/>
                    <a:pt x="6202680" y="845820"/>
                  </a:cubicBezTo>
                  <a:cubicBezTo>
                    <a:pt x="5646420" y="881380"/>
                    <a:pt x="5074920" y="878840"/>
                    <a:pt x="4518660" y="853440"/>
                  </a:cubicBezTo>
                  <a:cubicBezTo>
                    <a:pt x="3962400" y="828040"/>
                    <a:pt x="3416300" y="775970"/>
                    <a:pt x="2865120" y="693420"/>
                  </a:cubicBezTo>
                  <a:cubicBezTo>
                    <a:pt x="2313940" y="610870"/>
                    <a:pt x="1689100" y="472440"/>
                    <a:pt x="1211580" y="358140"/>
                  </a:cubicBezTo>
                  <a:cubicBezTo>
                    <a:pt x="734060" y="243840"/>
                    <a:pt x="367030" y="125730"/>
                    <a:pt x="0" y="762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8" name="Freeform 97"/>
            <p:cNvSpPr/>
            <p:nvPr/>
          </p:nvSpPr>
          <p:spPr>
            <a:xfrm>
              <a:off x="-571677" y="4829027"/>
              <a:ext cx="10508157" cy="843495"/>
            </a:xfrm>
            <a:custGeom>
              <a:avLst/>
              <a:gdLst>
                <a:gd name="connsiteX0" fmla="*/ 177 w 10508157"/>
                <a:gd name="connsiteY0" fmla="*/ 148 h 843495"/>
                <a:gd name="connsiteX1" fmla="*/ 160197 w 10508157"/>
                <a:gd name="connsiteY1" fmla="*/ 45868 h 843495"/>
                <a:gd name="connsiteX2" fmla="*/ 1036497 w 10508157"/>
                <a:gd name="connsiteY2" fmla="*/ 312568 h 843495"/>
                <a:gd name="connsiteX3" fmla="*/ 2789097 w 10508157"/>
                <a:gd name="connsiteY3" fmla="*/ 663088 h 843495"/>
                <a:gd name="connsiteX4" fmla="*/ 4595037 w 10508157"/>
                <a:gd name="connsiteY4" fmla="*/ 830728 h 843495"/>
                <a:gd name="connsiteX5" fmla="*/ 6355257 w 10508157"/>
                <a:gd name="connsiteY5" fmla="*/ 807868 h 843495"/>
                <a:gd name="connsiteX6" fmla="*/ 8130717 w 10508157"/>
                <a:gd name="connsiteY6" fmla="*/ 617368 h 843495"/>
                <a:gd name="connsiteX7" fmla="*/ 9860457 w 10508157"/>
                <a:gd name="connsiteY7" fmla="*/ 198268 h 843495"/>
                <a:gd name="connsiteX8" fmla="*/ 10508157 w 10508157"/>
                <a:gd name="connsiteY8" fmla="*/ 15388 h 843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8157" h="843495">
                  <a:moveTo>
                    <a:pt x="177" y="148"/>
                  </a:moveTo>
                  <a:cubicBezTo>
                    <a:pt x="-6173" y="-3027"/>
                    <a:pt x="160197" y="45868"/>
                    <a:pt x="160197" y="45868"/>
                  </a:cubicBezTo>
                  <a:cubicBezTo>
                    <a:pt x="332917" y="97938"/>
                    <a:pt x="598347" y="209698"/>
                    <a:pt x="1036497" y="312568"/>
                  </a:cubicBezTo>
                  <a:cubicBezTo>
                    <a:pt x="1474647" y="415438"/>
                    <a:pt x="2196007" y="576728"/>
                    <a:pt x="2789097" y="663088"/>
                  </a:cubicBezTo>
                  <a:cubicBezTo>
                    <a:pt x="3382187" y="749448"/>
                    <a:pt x="4000677" y="806598"/>
                    <a:pt x="4595037" y="830728"/>
                  </a:cubicBezTo>
                  <a:cubicBezTo>
                    <a:pt x="5189397" y="854858"/>
                    <a:pt x="5765977" y="843428"/>
                    <a:pt x="6355257" y="807868"/>
                  </a:cubicBezTo>
                  <a:cubicBezTo>
                    <a:pt x="6944537" y="772308"/>
                    <a:pt x="7546517" y="718968"/>
                    <a:pt x="8130717" y="617368"/>
                  </a:cubicBezTo>
                  <a:cubicBezTo>
                    <a:pt x="8714917" y="515768"/>
                    <a:pt x="9464217" y="298598"/>
                    <a:pt x="9860457" y="198268"/>
                  </a:cubicBezTo>
                  <a:cubicBezTo>
                    <a:pt x="10256697" y="97938"/>
                    <a:pt x="10382427" y="56663"/>
                    <a:pt x="10508157" y="15388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9" name="Freeform 98"/>
            <p:cNvSpPr/>
            <p:nvPr/>
          </p:nvSpPr>
          <p:spPr>
            <a:xfrm>
              <a:off x="-807720" y="5835015"/>
              <a:ext cx="10706100" cy="854006"/>
            </a:xfrm>
            <a:custGeom>
              <a:avLst/>
              <a:gdLst>
                <a:gd name="connsiteX0" fmla="*/ 10706100 w 10706100"/>
                <a:gd name="connsiteY0" fmla="*/ 91440 h 854006"/>
                <a:gd name="connsiteX1" fmla="*/ 10393680 w 10706100"/>
                <a:gd name="connsiteY1" fmla="*/ 182880 h 854006"/>
                <a:gd name="connsiteX2" fmla="*/ 9464040 w 10706100"/>
                <a:gd name="connsiteY2" fmla="*/ 419100 h 854006"/>
                <a:gd name="connsiteX3" fmla="*/ 7589520 w 10706100"/>
                <a:gd name="connsiteY3" fmla="*/ 739140 h 854006"/>
                <a:gd name="connsiteX4" fmla="*/ 5715000 w 10706100"/>
                <a:gd name="connsiteY4" fmla="*/ 853440 h 854006"/>
                <a:gd name="connsiteX5" fmla="*/ 3817620 w 10706100"/>
                <a:gd name="connsiteY5" fmla="*/ 769620 h 854006"/>
                <a:gd name="connsiteX6" fmla="*/ 1935480 w 10706100"/>
                <a:gd name="connsiteY6" fmla="*/ 495300 h 854006"/>
                <a:gd name="connsiteX7" fmla="*/ 1028700 w 10706100"/>
                <a:gd name="connsiteY7" fmla="*/ 297180 h 854006"/>
                <a:gd name="connsiteX8" fmla="*/ 594360 w 10706100"/>
                <a:gd name="connsiteY8" fmla="*/ 175260 h 854006"/>
                <a:gd name="connsiteX9" fmla="*/ 0 w 10706100"/>
                <a:gd name="connsiteY9" fmla="*/ 0 h 85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706100" h="854006">
                  <a:moveTo>
                    <a:pt x="10706100" y="91440"/>
                  </a:moveTo>
                  <a:cubicBezTo>
                    <a:pt x="10653395" y="109855"/>
                    <a:pt x="10393680" y="182880"/>
                    <a:pt x="10393680" y="182880"/>
                  </a:cubicBezTo>
                  <a:cubicBezTo>
                    <a:pt x="10186670" y="237490"/>
                    <a:pt x="9931400" y="326390"/>
                    <a:pt x="9464040" y="419100"/>
                  </a:cubicBezTo>
                  <a:cubicBezTo>
                    <a:pt x="8996680" y="511810"/>
                    <a:pt x="8214360" y="666750"/>
                    <a:pt x="7589520" y="739140"/>
                  </a:cubicBezTo>
                  <a:cubicBezTo>
                    <a:pt x="6964680" y="811530"/>
                    <a:pt x="6343650" y="848360"/>
                    <a:pt x="5715000" y="853440"/>
                  </a:cubicBezTo>
                  <a:cubicBezTo>
                    <a:pt x="5086350" y="858520"/>
                    <a:pt x="4447540" y="829310"/>
                    <a:pt x="3817620" y="769620"/>
                  </a:cubicBezTo>
                  <a:cubicBezTo>
                    <a:pt x="3187700" y="709930"/>
                    <a:pt x="2400300" y="574040"/>
                    <a:pt x="1935480" y="495300"/>
                  </a:cubicBezTo>
                  <a:cubicBezTo>
                    <a:pt x="1470660" y="416560"/>
                    <a:pt x="1252220" y="350520"/>
                    <a:pt x="1028700" y="297180"/>
                  </a:cubicBezTo>
                  <a:cubicBezTo>
                    <a:pt x="805180" y="243840"/>
                    <a:pt x="594360" y="175260"/>
                    <a:pt x="594360" y="175260"/>
                  </a:cubicBez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9" name="Title 10"/>
          <p:cNvSpPr txBox="1">
            <a:spLocks/>
          </p:cNvSpPr>
          <p:nvPr/>
        </p:nvSpPr>
        <p:spPr bwMode="auto">
          <a:xfrm>
            <a:off x="1485900" y="522145"/>
            <a:ext cx="6172200" cy="891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685800">
              <a:buClrTx/>
              <a:defRPr/>
            </a:pPr>
            <a:r>
              <a:rPr lang="en-US" sz="3000" b="1">
                <a:solidFill>
                  <a:srgbClr val="0086EA"/>
                </a:solidFill>
              </a:rPr>
              <a:t>ITRF2020</a:t>
            </a:r>
            <a:r>
              <a:rPr lang="en-US" sz="3000" b="1">
                <a:solidFill>
                  <a:sysClr val="windowText" lastClr="000000"/>
                </a:solidFill>
              </a:rPr>
              <a:t>: Constant Frame, Rotating Plate</a:t>
            </a:r>
            <a:r>
              <a:rPr lang="en-US" sz="3300">
                <a:solidFill>
                  <a:sysClr val="windowText" lastClr="000000"/>
                </a:solidFill>
              </a:rPr>
              <a:t/>
            </a:r>
            <a:br>
              <a:rPr lang="en-US" sz="3300">
                <a:solidFill>
                  <a:sysClr val="windowText" lastClr="000000"/>
                </a:solidFill>
              </a:rPr>
            </a:br>
            <a:endParaRPr lang="en-US" sz="3300" dirty="0">
              <a:solidFill>
                <a:sysClr val="windowText" lastClr="0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128382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35000" y="1066800"/>
            <a:ext cx="7900247" cy="16829870"/>
            <a:chOff x="-849368" y="602007"/>
            <a:chExt cx="10785848" cy="23092412"/>
          </a:xfrm>
        </p:grpSpPr>
        <p:grpSp>
          <p:nvGrpSpPr>
            <p:cNvPr id="4" name="Group 3"/>
            <p:cNvGrpSpPr/>
            <p:nvPr/>
          </p:nvGrpSpPr>
          <p:grpSpPr>
            <a:xfrm>
              <a:off x="-415691" y="868852"/>
              <a:ext cx="10058400" cy="22825567"/>
              <a:chOff x="-415691" y="868852"/>
              <a:chExt cx="10058400" cy="2282556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856" y="868852"/>
                <a:ext cx="9424555" cy="5247966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-415691" y="18093503"/>
                <a:ext cx="10058400" cy="5600916"/>
              </a:xfrm>
              <a:prstGeom prst="rect">
                <a:avLst/>
              </a:prstGeom>
            </p:spPr>
          </p:pic>
        </p:grpSp>
        <p:cxnSp>
          <p:nvCxnSpPr>
            <p:cNvPr id="12" name="Straight Connector 11"/>
            <p:cNvCxnSpPr/>
            <p:nvPr/>
          </p:nvCxnSpPr>
          <p:spPr>
            <a:xfrm flipH="1">
              <a:off x="79920" y="759213"/>
              <a:ext cx="1515511" cy="588352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1034643" y="786335"/>
              <a:ext cx="1245139" cy="60469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2021967" y="789613"/>
              <a:ext cx="893534" cy="612061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2983161" y="789613"/>
              <a:ext cx="579195" cy="612061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3908904" y="789613"/>
              <a:ext cx="292060" cy="63259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4834484" y="759213"/>
              <a:ext cx="78035" cy="633929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481224" y="759213"/>
              <a:ext cx="372456" cy="615101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119947" y="789613"/>
              <a:ext cx="717439" cy="623522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748858" y="759213"/>
              <a:ext cx="1099742" cy="629602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446546" y="789613"/>
              <a:ext cx="1389378" cy="623522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8124369" y="786335"/>
              <a:ext cx="1735839" cy="623850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8808720" y="790575"/>
              <a:ext cx="1051488" cy="314397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-849368" y="789613"/>
              <a:ext cx="1760447" cy="540163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Freeform 88"/>
            <p:cNvSpPr/>
            <p:nvPr/>
          </p:nvSpPr>
          <p:spPr>
            <a:xfrm>
              <a:off x="-160020" y="602007"/>
              <a:ext cx="9475470" cy="942200"/>
            </a:xfrm>
            <a:custGeom>
              <a:avLst/>
              <a:gdLst>
                <a:gd name="connsiteX0" fmla="*/ 8930640 w 8930640"/>
                <a:gd name="connsiteY0" fmla="*/ 45720 h 829832"/>
                <a:gd name="connsiteX1" fmla="*/ 8023860 w 8930640"/>
                <a:gd name="connsiteY1" fmla="*/ 365760 h 829832"/>
                <a:gd name="connsiteX2" fmla="*/ 6705600 w 8930640"/>
                <a:gd name="connsiteY2" fmla="*/ 647700 h 829832"/>
                <a:gd name="connsiteX3" fmla="*/ 5364480 w 8930640"/>
                <a:gd name="connsiteY3" fmla="*/ 792480 h 829832"/>
                <a:gd name="connsiteX4" fmla="*/ 4000500 w 8930640"/>
                <a:gd name="connsiteY4" fmla="*/ 822960 h 829832"/>
                <a:gd name="connsiteX5" fmla="*/ 2667000 w 8930640"/>
                <a:gd name="connsiteY5" fmla="*/ 685800 h 829832"/>
                <a:gd name="connsiteX6" fmla="*/ 1348740 w 8930640"/>
                <a:gd name="connsiteY6" fmla="*/ 411480 h 829832"/>
                <a:gd name="connsiteX7" fmla="*/ 0 w 8930640"/>
                <a:gd name="connsiteY7" fmla="*/ 0 h 829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30640" h="829832">
                  <a:moveTo>
                    <a:pt x="8930640" y="45720"/>
                  </a:moveTo>
                  <a:cubicBezTo>
                    <a:pt x="8662670" y="155575"/>
                    <a:pt x="8394700" y="265430"/>
                    <a:pt x="8023860" y="365760"/>
                  </a:cubicBezTo>
                  <a:cubicBezTo>
                    <a:pt x="7653020" y="466090"/>
                    <a:pt x="7148830" y="576580"/>
                    <a:pt x="6705600" y="647700"/>
                  </a:cubicBezTo>
                  <a:cubicBezTo>
                    <a:pt x="6262370" y="718820"/>
                    <a:pt x="5815330" y="763270"/>
                    <a:pt x="5364480" y="792480"/>
                  </a:cubicBezTo>
                  <a:cubicBezTo>
                    <a:pt x="4913630" y="821690"/>
                    <a:pt x="4450080" y="840740"/>
                    <a:pt x="4000500" y="822960"/>
                  </a:cubicBezTo>
                  <a:cubicBezTo>
                    <a:pt x="3550920" y="805180"/>
                    <a:pt x="3108960" y="754380"/>
                    <a:pt x="2667000" y="685800"/>
                  </a:cubicBezTo>
                  <a:cubicBezTo>
                    <a:pt x="2225040" y="617220"/>
                    <a:pt x="1793240" y="525780"/>
                    <a:pt x="1348740" y="411480"/>
                  </a:cubicBezTo>
                  <a:cubicBezTo>
                    <a:pt x="904240" y="297180"/>
                    <a:pt x="120650" y="55880"/>
                    <a:pt x="0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5" name="Freeform 94"/>
            <p:cNvSpPr/>
            <p:nvPr/>
          </p:nvSpPr>
          <p:spPr>
            <a:xfrm>
              <a:off x="-160020" y="1682115"/>
              <a:ext cx="9547059" cy="876459"/>
            </a:xfrm>
            <a:custGeom>
              <a:avLst/>
              <a:gdLst>
                <a:gd name="connsiteX0" fmla="*/ 0 w 9547059"/>
                <a:gd name="connsiteY0" fmla="*/ 0 h 876459"/>
                <a:gd name="connsiteX1" fmla="*/ 708660 w 9547059"/>
                <a:gd name="connsiteY1" fmla="*/ 243840 h 876459"/>
                <a:gd name="connsiteX2" fmla="*/ 2133600 w 9547059"/>
                <a:gd name="connsiteY2" fmla="*/ 617220 h 876459"/>
                <a:gd name="connsiteX3" fmla="*/ 3566160 w 9547059"/>
                <a:gd name="connsiteY3" fmla="*/ 807720 h 876459"/>
                <a:gd name="connsiteX4" fmla="*/ 5029200 w 9547059"/>
                <a:gd name="connsiteY4" fmla="*/ 876300 h 876459"/>
                <a:gd name="connsiteX5" fmla="*/ 6477000 w 9547059"/>
                <a:gd name="connsiteY5" fmla="*/ 792480 h 876459"/>
                <a:gd name="connsiteX6" fmla="*/ 7932420 w 9547059"/>
                <a:gd name="connsiteY6" fmla="*/ 556260 h 876459"/>
                <a:gd name="connsiteX7" fmla="*/ 9334500 w 9547059"/>
                <a:gd name="connsiteY7" fmla="*/ 152400 h 876459"/>
                <a:gd name="connsiteX8" fmla="*/ 9517380 w 9547059"/>
                <a:gd name="connsiteY8" fmla="*/ 91440 h 876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47059" h="876459">
                  <a:moveTo>
                    <a:pt x="0" y="0"/>
                  </a:moveTo>
                  <a:cubicBezTo>
                    <a:pt x="176530" y="70485"/>
                    <a:pt x="353060" y="140970"/>
                    <a:pt x="708660" y="243840"/>
                  </a:cubicBezTo>
                  <a:cubicBezTo>
                    <a:pt x="1064260" y="346710"/>
                    <a:pt x="1657350" y="523240"/>
                    <a:pt x="2133600" y="617220"/>
                  </a:cubicBezTo>
                  <a:cubicBezTo>
                    <a:pt x="2609850" y="711200"/>
                    <a:pt x="3083560" y="764540"/>
                    <a:pt x="3566160" y="807720"/>
                  </a:cubicBezTo>
                  <a:cubicBezTo>
                    <a:pt x="4048760" y="850900"/>
                    <a:pt x="4544060" y="878840"/>
                    <a:pt x="5029200" y="876300"/>
                  </a:cubicBezTo>
                  <a:cubicBezTo>
                    <a:pt x="5514340" y="873760"/>
                    <a:pt x="5993130" y="845820"/>
                    <a:pt x="6477000" y="792480"/>
                  </a:cubicBezTo>
                  <a:cubicBezTo>
                    <a:pt x="6960870" y="739140"/>
                    <a:pt x="7456170" y="662940"/>
                    <a:pt x="7932420" y="556260"/>
                  </a:cubicBezTo>
                  <a:cubicBezTo>
                    <a:pt x="8408670" y="449580"/>
                    <a:pt x="9070340" y="229870"/>
                    <a:pt x="9334500" y="152400"/>
                  </a:cubicBezTo>
                  <a:cubicBezTo>
                    <a:pt x="9598660" y="74930"/>
                    <a:pt x="9558020" y="83185"/>
                    <a:pt x="9517380" y="9144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6" name="Freeform 95"/>
            <p:cNvSpPr/>
            <p:nvPr/>
          </p:nvSpPr>
          <p:spPr>
            <a:xfrm>
              <a:off x="-373380" y="2710815"/>
              <a:ext cx="10035540" cy="895564"/>
            </a:xfrm>
            <a:custGeom>
              <a:avLst/>
              <a:gdLst>
                <a:gd name="connsiteX0" fmla="*/ 10035540 w 10035540"/>
                <a:gd name="connsiteY0" fmla="*/ 45720 h 895564"/>
                <a:gd name="connsiteX1" fmla="*/ 9852660 w 10035540"/>
                <a:gd name="connsiteY1" fmla="*/ 114300 h 895564"/>
                <a:gd name="connsiteX2" fmla="*/ 9113520 w 10035540"/>
                <a:gd name="connsiteY2" fmla="*/ 327660 h 895564"/>
                <a:gd name="connsiteX3" fmla="*/ 7574280 w 10035540"/>
                <a:gd name="connsiteY3" fmla="*/ 670560 h 895564"/>
                <a:gd name="connsiteX4" fmla="*/ 6012180 w 10035540"/>
                <a:gd name="connsiteY4" fmla="*/ 861060 h 895564"/>
                <a:gd name="connsiteX5" fmla="*/ 4457700 w 10035540"/>
                <a:gd name="connsiteY5" fmla="*/ 883920 h 895564"/>
                <a:gd name="connsiteX6" fmla="*/ 2895600 w 10035540"/>
                <a:gd name="connsiteY6" fmla="*/ 731520 h 895564"/>
                <a:gd name="connsiteX7" fmla="*/ 1348740 w 10035540"/>
                <a:gd name="connsiteY7" fmla="*/ 426720 h 895564"/>
                <a:gd name="connsiteX8" fmla="*/ 0 w 10035540"/>
                <a:gd name="connsiteY8" fmla="*/ 0 h 895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35540" h="895564">
                  <a:moveTo>
                    <a:pt x="10035540" y="45720"/>
                  </a:moveTo>
                  <a:cubicBezTo>
                    <a:pt x="10020935" y="56515"/>
                    <a:pt x="10006330" y="67310"/>
                    <a:pt x="9852660" y="114300"/>
                  </a:cubicBezTo>
                  <a:cubicBezTo>
                    <a:pt x="9698990" y="161290"/>
                    <a:pt x="9493250" y="234950"/>
                    <a:pt x="9113520" y="327660"/>
                  </a:cubicBezTo>
                  <a:cubicBezTo>
                    <a:pt x="8733790" y="420370"/>
                    <a:pt x="8091170" y="581660"/>
                    <a:pt x="7574280" y="670560"/>
                  </a:cubicBezTo>
                  <a:cubicBezTo>
                    <a:pt x="7057390" y="759460"/>
                    <a:pt x="6531610" y="825500"/>
                    <a:pt x="6012180" y="861060"/>
                  </a:cubicBezTo>
                  <a:cubicBezTo>
                    <a:pt x="5492750" y="896620"/>
                    <a:pt x="4977130" y="905510"/>
                    <a:pt x="4457700" y="883920"/>
                  </a:cubicBezTo>
                  <a:cubicBezTo>
                    <a:pt x="3938270" y="862330"/>
                    <a:pt x="3413760" y="807720"/>
                    <a:pt x="2895600" y="731520"/>
                  </a:cubicBezTo>
                  <a:cubicBezTo>
                    <a:pt x="2377440" y="655320"/>
                    <a:pt x="1831340" y="548640"/>
                    <a:pt x="1348740" y="426720"/>
                  </a:cubicBezTo>
                  <a:cubicBezTo>
                    <a:pt x="866140" y="304800"/>
                    <a:pt x="433070" y="152400"/>
                    <a:pt x="0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7" name="Freeform 96"/>
            <p:cNvSpPr/>
            <p:nvPr/>
          </p:nvSpPr>
          <p:spPr>
            <a:xfrm>
              <a:off x="-487680" y="3769995"/>
              <a:ext cx="10370820" cy="872529"/>
            </a:xfrm>
            <a:custGeom>
              <a:avLst/>
              <a:gdLst>
                <a:gd name="connsiteX0" fmla="*/ 10370820 w 10370820"/>
                <a:gd name="connsiteY0" fmla="*/ 0 h 872529"/>
                <a:gd name="connsiteX1" fmla="*/ 9509760 w 10370820"/>
                <a:gd name="connsiteY1" fmla="*/ 281940 h 872529"/>
                <a:gd name="connsiteX2" fmla="*/ 7856220 w 10370820"/>
                <a:gd name="connsiteY2" fmla="*/ 640080 h 872529"/>
                <a:gd name="connsiteX3" fmla="*/ 6202680 w 10370820"/>
                <a:gd name="connsiteY3" fmla="*/ 845820 h 872529"/>
                <a:gd name="connsiteX4" fmla="*/ 4518660 w 10370820"/>
                <a:gd name="connsiteY4" fmla="*/ 853440 h 872529"/>
                <a:gd name="connsiteX5" fmla="*/ 2865120 w 10370820"/>
                <a:gd name="connsiteY5" fmla="*/ 693420 h 872529"/>
                <a:gd name="connsiteX6" fmla="*/ 1211580 w 10370820"/>
                <a:gd name="connsiteY6" fmla="*/ 358140 h 872529"/>
                <a:gd name="connsiteX7" fmla="*/ 0 w 10370820"/>
                <a:gd name="connsiteY7" fmla="*/ 7620 h 872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70820" h="872529">
                  <a:moveTo>
                    <a:pt x="10370820" y="0"/>
                  </a:moveTo>
                  <a:cubicBezTo>
                    <a:pt x="10149840" y="87630"/>
                    <a:pt x="9928860" y="175260"/>
                    <a:pt x="9509760" y="281940"/>
                  </a:cubicBezTo>
                  <a:cubicBezTo>
                    <a:pt x="9090660" y="388620"/>
                    <a:pt x="8407400" y="546100"/>
                    <a:pt x="7856220" y="640080"/>
                  </a:cubicBezTo>
                  <a:cubicBezTo>
                    <a:pt x="7305040" y="734060"/>
                    <a:pt x="6758940" y="810260"/>
                    <a:pt x="6202680" y="845820"/>
                  </a:cubicBezTo>
                  <a:cubicBezTo>
                    <a:pt x="5646420" y="881380"/>
                    <a:pt x="5074920" y="878840"/>
                    <a:pt x="4518660" y="853440"/>
                  </a:cubicBezTo>
                  <a:cubicBezTo>
                    <a:pt x="3962400" y="828040"/>
                    <a:pt x="3416300" y="775970"/>
                    <a:pt x="2865120" y="693420"/>
                  </a:cubicBezTo>
                  <a:cubicBezTo>
                    <a:pt x="2313940" y="610870"/>
                    <a:pt x="1689100" y="472440"/>
                    <a:pt x="1211580" y="358140"/>
                  </a:cubicBezTo>
                  <a:cubicBezTo>
                    <a:pt x="734060" y="243840"/>
                    <a:pt x="367030" y="125730"/>
                    <a:pt x="0" y="762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8" name="Freeform 97"/>
            <p:cNvSpPr/>
            <p:nvPr/>
          </p:nvSpPr>
          <p:spPr>
            <a:xfrm>
              <a:off x="-571677" y="4829027"/>
              <a:ext cx="10508157" cy="843495"/>
            </a:xfrm>
            <a:custGeom>
              <a:avLst/>
              <a:gdLst>
                <a:gd name="connsiteX0" fmla="*/ 177 w 10508157"/>
                <a:gd name="connsiteY0" fmla="*/ 148 h 843495"/>
                <a:gd name="connsiteX1" fmla="*/ 160197 w 10508157"/>
                <a:gd name="connsiteY1" fmla="*/ 45868 h 843495"/>
                <a:gd name="connsiteX2" fmla="*/ 1036497 w 10508157"/>
                <a:gd name="connsiteY2" fmla="*/ 312568 h 843495"/>
                <a:gd name="connsiteX3" fmla="*/ 2789097 w 10508157"/>
                <a:gd name="connsiteY3" fmla="*/ 663088 h 843495"/>
                <a:gd name="connsiteX4" fmla="*/ 4595037 w 10508157"/>
                <a:gd name="connsiteY4" fmla="*/ 830728 h 843495"/>
                <a:gd name="connsiteX5" fmla="*/ 6355257 w 10508157"/>
                <a:gd name="connsiteY5" fmla="*/ 807868 h 843495"/>
                <a:gd name="connsiteX6" fmla="*/ 8130717 w 10508157"/>
                <a:gd name="connsiteY6" fmla="*/ 617368 h 843495"/>
                <a:gd name="connsiteX7" fmla="*/ 9860457 w 10508157"/>
                <a:gd name="connsiteY7" fmla="*/ 198268 h 843495"/>
                <a:gd name="connsiteX8" fmla="*/ 10508157 w 10508157"/>
                <a:gd name="connsiteY8" fmla="*/ 15388 h 843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8157" h="843495">
                  <a:moveTo>
                    <a:pt x="177" y="148"/>
                  </a:moveTo>
                  <a:cubicBezTo>
                    <a:pt x="-6173" y="-3027"/>
                    <a:pt x="160197" y="45868"/>
                    <a:pt x="160197" y="45868"/>
                  </a:cubicBezTo>
                  <a:cubicBezTo>
                    <a:pt x="332917" y="97938"/>
                    <a:pt x="598347" y="209698"/>
                    <a:pt x="1036497" y="312568"/>
                  </a:cubicBezTo>
                  <a:cubicBezTo>
                    <a:pt x="1474647" y="415438"/>
                    <a:pt x="2196007" y="576728"/>
                    <a:pt x="2789097" y="663088"/>
                  </a:cubicBezTo>
                  <a:cubicBezTo>
                    <a:pt x="3382187" y="749448"/>
                    <a:pt x="4000677" y="806598"/>
                    <a:pt x="4595037" y="830728"/>
                  </a:cubicBezTo>
                  <a:cubicBezTo>
                    <a:pt x="5189397" y="854858"/>
                    <a:pt x="5765977" y="843428"/>
                    <a:pt x="6355257" y="807868"/>
                  </a:cubicBezTo>
                  <a:cubicBezTo>
                    <a:pt x="6944537" y="772308"/>
                    <a:pt x="7546517" y="718968"/>
                    <a:pt x="8130717" y="617368"/>
                  </a:cubicBezTo>
                  <a:cubicBezTo>
                    <a:pt x="8714917" y="515768"/>
                    <a:pt x="9464217" y="298598"/>
                    <a:pt x="9860457" y="198268"/>
                  </a:cubicBezTo>
                  <a:cubicBezTo>
                    <a:pt x="10256697" y="97938"/>
                    <a:pt x="10382427" y="56663"/>
                    <a:pt x="10508157" y="15388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9" name="Freeform 98"/>
            <p:cNvSpPr/>
            <p:nvPr/>
          </p:nvSpPr>
          <p:spPr>
            <a:xfrm>
              <a:off x="-807720" y="5835015"/>
              <a:ext cx="10706100" cy="854006"/>
            </a:xfrm>
            <a:custGeom>
              <a:avLst/>
              <a:gdLst>
                <a:gd name="connsiteX0" fmla="*/ 10706100 w 10706100"/>
                <a:gd name="connsiteY0" fmla="*/ 91440 h 854006"/>
                <a:gd name="connsiteX1" fmla="*/ 10393680 w 10706100"/>
                <a:gd name="connsiteY1" fmla="*/ 182880 h 854006"/>
                <a:gd name="connsiteX2" fmla="*/ 9464040 w 10706100"/>
                <a:gd name="connsiteY2" fmla="*/ 419100 h 854006"/>
                <a:gd name="connsiteX3" fmla="*/ 7589520 w 10706100"/>
                <a:gd name="connsiteY3" fmla="*/ 739140 h 854006"/>
                <a:gd name="connsiteX4" fmla="*/ 5715000 w 10706100"/>
                <a:gd name="connsiteY4" fmla="*/ 853440 h 854006"/>
                <a:gd name="connsiteX5" fmla="*/ 3817620 w 10706100"/>
                <a:gd name="connsiteY5" fmla="*/ 769620 h 854006"/>
                <a:gd name="connsiteX6" fmla="*/ 1935480 w 10706100"/>
                <a:gd name="connsiteY6" fmla="*/ 495300 h 854006"/>
                <a:gd name="connsiteX7" fmla="*/ 1028700 w 10706100"/>
                <a:gd name="connsiteY7" fmla="*/ 297180 h 854006"/>
                <a:gd name="connsiteX8" fmla="*/ 594360 w 10706100"/>
                <a:gd name="connsiteY8" fmla="*/ 175260 h 854006"/>
                <a:gd name="connsiteX9" fmla="*/ 0 w 10706100"/>
                <a:gd name="connsiteY9" fmla="*/ 0 h 85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706100" h="854006">
                  <a:moveTo>
                    <a:pt x="10706100" y="91440"/>
                  </a:moveTo>
                  <a:cubicBezTo>
                    <a:pt x="10653395" y="109855"/>
                    <a:pt x="10393680" y="182880"/>
                    <a:pt x="10393680" y="182880"/>
                  </a:cubicBezTo>
                  <a:cubicBezTo>
                    <a:pt x="10186670" y="237490"/>
                    <a:pt x="9931400" y="326390"/>
                    <a:pt x="9464040" y="419100"/>
                  </a:cubicBezTo>
                  <a:cubicBezTo>
                    <a:pt x="8996680" y="511810"/>
                    <a:pt x="8214360" y="666750"/>
                    <a:pt x="7589520" y="739140"/>
                  </a:cubicBezTo>
                  <a:cubicBezTo>
                    <a:pt x="6964680" y="811530"/>
                    <a:pt x="6343650" y="848360"/>
                    <a:pt x="5715000" y="853440"/>
                  </a:cubicBezTo>
                  <a:cubicBezTo>
                    <a:pt x="5086350" y="858520"/>
                    <a:pt x="4447540" y="829310"/>
                    <a:pt x="3817620" y="769620"/>
                  </a:cubicBezTo>
                  <a:cubicBezTo>
                    <a:pt x="3187700" y="709930"/>
                    <a:pt x="2400300" y="574040"/>
                    <a:pt x="1935480" y="495300"/>
                  </a:cubicBezTo>
                  <a:cubicBezTo>
                    <a:pt x="1470660" y="416560"/>
                    <a:pt x="1252220" y="350520"/>
                    <a:pt x="1028700" y="297180"/>
                  </a:cubicBezTo>
                  <a:cubicBezTo>
                    <a:pt x="805180" y="243840"/>
                    <a:pt x="594360" y="175260"/>
                    <a:pt x="594360" y="175260"/>
                  </a:cubicBez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6" name="object 2"/>
          <p:cNvSpPr txBox="1">
            <a:spLocks noGrp="1"/>
          </p:cNvSpPr>
          <p:nvPr>
            <p:ph type="title"/>
          </p:nvPr>
        </p:nvSpPr>
        <p:spPr>
          <a:xfrm>
            <a:off x="3212238" y="644844"/>
            <a:ext cx="2660348" cy="566181"/>
          </a:xfrm>
          <a:prstGeom prst="rect">
            <a:avLst/>
          </a:prstGeom>
          <a:noFill/>
        </p:spPr>
        <p:txBody>
          <a:bodyPr vert="horz" wrap="square" lIns="0" tIns="1206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US" sz="3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Plate-Fixed</a:t>
            </a:r>
            <a:r>
              <a:rPr lang="en-US" sz="3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31" name="Title 10"/>
          <p:cNvSpPr txBox="1">
            <a:spLocks/>
          </p:cNvSpPr>
          <p:nvPr/>
        </p:nvSpPr>
        <p:spPr bwMode="auto">
          <a:xfrm>
            <a:off x="1143000" y="252475"/>
            <a:ext cx="6858000" cy="891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685800">
              <a:buClrTx/>
              <a:defRPr/>
            </a:pPr>
            <a:r>
              <a:rPr lang="en-US" sz="3000" b="1" dirty="0">
                <a:solidFill>
                  <a:srgbClr val="C00000"/>
                </a:solidFill>
              </a:rPr>
              <a:t>NATRF2020</a:t>
            </a:r>
            <a:r>
              <a:rPr lang="en-US" sz="3000" b="1" dirty="0">
                <a:solidFill>
                  <a:sysClr val="windowText" lastClr="000000"/>
                </a:solidFill>
              </a:rPr>
              <a:t>: </a:t>
            </a:r>
            <a:r>
              <a:rPr lang="en-US" sz="2100" b="1" dirty="0">
                <a:solidFill>
                  <a:sysClr val="windowText" lastClr="000000"/>
                </a:solidFill>
              </a:rPr>
              <a:t>Constant Frame, Rotating Plate      </a:t>
            </a:r>
          </a:p>
          <a:p>
            <a:pPr defTabSz="685800">
              <a:buClrTx/>
              <a:defRPr/>
            </a:pPr>
            <a:endParaRPr lang="en-US" sz="3300" dirty="0">
              <a:solidFill>
                <a:sysClr val="windowText" lastClr="0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216347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/>
          <p:cNvGrpSpPr/>
          <p:nvPr/>
        </p:nvGrpSpPr>
        <p:grpSpPr>
          <a:xfrm>
            <a:off x="642173" y="842421"/>
            <a:ext cx="7843119" cy="15980124"/>
            <a:chOff x="-849368" y="602007"/>
            <a:chExt cx="10785848" cy="2309241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40FAA5C-B762-4CB0-9D29-8BEBDA835F9C}"/>
                </a:ext>
              </a:extLst>
            </p:cNvPr>
            <p:cNvGrpSpPr/>
            <p:nvPr/>
          </p:nvGrpSpPr>
          <p:grpSpPr>
            <a:xfrm>
              <a:off x="-849368" y="602007"/>
              <a:ext cx="10785848" cy="23092412"/>
              <a:chOff x="-849368" y="602007"/>
              <a:chExt cx="10785848" cy="23092412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6EEC80D5-AED2-4F5E-A850-19C708E72E79}"/>
                  </a:ext>
                </a:extLst>
              </p:cNvPr>
              <p:cNvGrpSpPr/>
              <p:nvPr/>
            </p:nvGrpSpPr>
            <p:grpSpPr>
              <a:xfrm>
                <a:off x="-415691" y="1152105"/>
                <a:ext cx="10286766" cy="22542314"/>
                <a:chOff x="-415691" y="1152105"/>
                <a:chExt cx="10286766" cy="22542314"/>
              </a:xfrm>
            </p:grpSpPr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99DB4685-4BE3-44B2-9A42-5E7B4C729B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87325" y="1152105"/>
                  <a:ext cx="10058400" cy="5600916"/>
                </a:xfrm>
                <a:prstGeom prst="rect">
                  <a:avLst/>
                </a:prstGeom>
              </p:spPr>
            </p:pic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94AF1668-2116-47EE-B50C-4DB1D54AB3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800000">
                  <a:off x="-415691" y="18093503"/>
                  <a:ext cx="10058400" cy="5600916"/>
                </a:xfrm>
                <a:prstGeom prst="rect">
                  <a:avLst/>
                </a:prstGeom>
              </p:spPr>
            </p:pic>
          </p:grp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C127AD56-817E-42B6-9482-FDA647469FF8}"/>
                  </a:ext>
                </a:extLst>
              </p:cNvPr>
              <p:cNvCxnSpPr/>
              <p:nvPr/>
            </p:nvCxnSpPr>
            <p:spPr>
              <a:xfrm flipH="1">
                <a:off x="79920" y="759213"/>
                <a:ext cx="1515511" cy="588352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F1218598-0C98-46AB-8882-51E4FE3626FB}"/>
                  </a:ext>
                </a:extLst>
              </p:cNvPr>
              <p:cNvCxnSpPr/>
              <p:nvPr/>
            </p:nvCxnSpPr>
            <p:spPr>
              <a:xfrm flipH="1">
                <a:off x="1034643" y="786335"/>
                <a:ext cx="1245139" cy="604690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A5203577-E8F2-4BB3-A72A-94F0E9705534}"/>
                  </a:ext>
                </a:extLst>
              </p:cNvPr>
              <p:cNvCxnSpPr/>
              <p:nvPr/>
            </p:nvCxnSpPr>
            <p:spPr>
              <a:xfrm flipH="1">
                <a:off x="2021967" y="789613"/>
                <a:ext cx="893534" cy="612061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1F1CC143-7244-4543-9187-388F40FCE4BE}"/>
                  </a:ext>
                </a:extLst>
              </p:cNvPr>
              <p:cNvCxnSpPr/>
              <p:nvPr/>
            </p:nvCxnSpPr>
            <p:spPr>
              <a:xfrm flipH="1">
                <a:off x="2983161" y="789613"/>
                <a:ext cx="579195" cy="612061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14833F8C-1225-4F46-9EE9-377CB43F119F}"/>
                  </a:ext>
                </a:extLst>
              </p:cNvPr>
              <p:cNvCxnSpPr/>
              <p:nvPr/>
            </p:nvCxnSpPr>
            <p:spPr>
              <a:xfrm flipH="1">
                <a:off x="3908904" y="789613"/>
                <a:ext cx="292060" cy="632590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AF4A4F93-1BC4-45E2-8A95-6F1F27132F1E}"/>
                  </a:ext>
                </a:extLst>
              </p:cNvPr>
              <p:cNvCxnSpPr/>
              <p:nvPr/>
            </p:nvCxnSpPr>
            <p:spPr>
              <a:xfrm>
                <a:off x="4834484" y="759213"/>
                <a:ext cx="78035" cy="6339293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ADD9C65C-7276-4178-8E95-5A3F0ADD86A7}"/>
                  </a:ext>
                </a:extLst>
              </p:cNvPr>
              <p:cNvCxnSpPr/>
              <p:nvPr/>
            </p:nvCxnSpPr>
            <p:spPr>
              <a:xfrm>
                <a:off x="5481224" y="759213"/>
                <a:ext cx="372456" cy="615101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8955CC27-2B73-425D-908D-17314D49DB57}"/>
                  </a:ext>
                </a:extLst>
              </p:cNvPr>
              <p:cNvCxnSpPr/>
              <p:nvPr/>
            </p:nvCxnSpPr>
            <p:spPr>
              <a:xfrm>
                <a:off x="6119947" y="789613"/>
                <a:ext cx="717439" cy="623522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119E9665-4FCA-419D-9B30-46FE080F27D6}"/>
                  </a:ext>
                </a:extLst>
              </p:cNvPr>
              <p:cNvCxnSpPr/>
              <p:nvPr/>
            </p:nvCxnSpPr>
            <p:spPr>
              <a:xfrm>
                <a:off x="6748858" y="759213"/>
                <a:ext cx="1099742" cy="629602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25DCBA5C-A91E-410E-B9CB-2E13E385AC8F}"/>
                  </a:ext>
                </a:extLst>
              </p:cNvPr>
              <p:cNvCxnSpPr/>
              <p:nvPr/>
            </p:nvCxnSpPr>
            <p:spPr>
              <a:xfrm>
                <a:off x="7446546" y="789613"/>
                <a:ext cx="1389378" cy="623522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727E39F5-DAF7-426E-888B-FA53CF39F079}"/>
                  </a:ext>
                </a:extLst>
              </p:cNvPr>
              <p:cNvCxnSpPr/>
              <p:nvPr/>
            </p:nvCxnSpPr>
            <p:spPr>
              <a:xfrm>
                <a:off x="8124369" y="786335"/>
                <a:ext cx="1735839" cy="623850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CA46F113-93A2-4BBD-A364-6C7D2515C3B6}"/>
                  </a:ext>
                </a:extLst>
              </p:cNvPr>
              <p:cNvCxnSpPr/>
              <p:nvPr/>
            </p:nvCxnSpPr>
            <p:spPr>
              <a:xfrm>
                <a:off x="8808720" y="790575"/>
                <a:ext cx="1051488" cy="3143973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652DED6B-503F-457D-AE3D-FAFB415E565F}"/>
                  </a:ext>
                </a:extLst>
              </p:cNvPr>
              <p:cNvCxnSpPr/>
              <p:nvPr/>
            </p:nvCxnSpPr>
            <p:spPr>
              <a:xfrm flipH="1">
                <a:off x="-849368" y="789613"/>
                <a:ext cx="1760447" cy="5401637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Freeform 88">
                <a:extLst>
                  <a:ext uri="{FF2B5EF4-FFF2-40B4-BE49-F238E27FC236}">
                    <a16:creationId xmlns:a16="http://schemas.microsoft.com/office/drawing/2014/main" id="{DCDFFED4-2671-4AEB-809E-D4908FF23AB7}"/>
                  </a:ext>
                </a:extLst>
              </p:cNvPr>
              <p:cNvSpPr/>
              <p:nvPr/>
            </p:nvSpPr>
            <p:spPr>
              <a:xfrm>
                <a:off x="-160020" y="602007"/>
                <a:ext cx="9475470" cy="942200"/>
              </a:xfrm>
              <a:custGeom>
                <a:avLst/>
                <a:gdLst>
                  <a:gd name="connsiteX0" fmla="*/ 8930640 w 8930640"/>
                  <a:gd name="connsiteY0" fmla="*/ 45720 h 829832"/>
                  <a:gd name="connsiteX1" fmla="*/ 8023860 w 8930640"/>
                  <a:gd name="connsiteY1" fmla="*/ 365760 h 829832"/>
                  <a:gd name="connsiteX2" fmla="*/ 6705600 w 8930640"/>
                  <a:gd name="connsiteY2" fmla="*/ 647700 h 829832"/>
                  <a:gd name="connsiteX3" fmla="*/ 5364480 w 8930640"/>
                  <a:gd name="connsiteY3" fmla="*/ 792480 h 829832"/>
                  <a:gd name="connsiteX4" fmla="*/ 4000500 w 8930640"/>
                  <a:gd name="connsiteY4" fmla="*/ 822960 h 829832"/>
                  <a:gd name="connsiteX5" fmla="*/ 2667000 w 8930640"/>
                  <a:gd name="connsiteY5" fmla="*/ 685800 h 829832"/>
                  <a:gd name="connsiteX6" fmla="*/ 1348740 w 8930640"/>
                  <a:gd name="connsiteY6" fmla="*/ 411480 h 829832"/>
                  <a:gd name="connsiteX7" fmla="*/ 0 w 8930640"/>
                  <a:gd name="connsiteY7" fmla="*/ 0 h 829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930640" h="829832">
                    <a:moveTo>
                      <a:pt x="8930640" y="45720"/>
                    </a:moveTo>
                    <a:cubicBezTo>
                      <a:pt x="8662670" y="155575"/>
                      <a:pt x="8394700" y="265430"/>
                      <a:pt x="8023860" y="365760"/>
                    </a:cubicBezTo>
                    <a:cubicBezTo>
                      <a:pt x="7653020" y="466090"/>
                      <a:pt x="7148830" y="576580"/>
                      <a:pt x="6705600" y="647700"/>
                    </a:cubicBezTo>
                    <a:cubicBezTo>
                      <a:pt x="6262370" y="718820"/>
                      <a:pt x="5815330" y="763270"/>
                      <a:pt x="5364480" y="792480"/>
                    </a:cubicBezTo>
                    <a:cubicBezTo>
                      <a:pt x="4913630" y="821690"/>
                      <a:pt x="4450080" y="840740"/>
                      <a:pt x="4000500" y="822960"/>
                    </a:cubicBezTo>
                    <a:cubicBezTo>
                      <a:pt x="3550920" y="805180"/>
                      <a:pt x="3108960" y="754380"/>
                      <a:pt x="2667000" y="685800"/>
                    </a:cubicBezTo>
                    <a:cubicBezTo>
                      <a:pt x="2225040" y="617220"/>
                      <a:pt x="1793240" y="525780"/>
                      <a:pt x="1348740" y="411480"/>
                    </a:cubicBezTo>
                    <a:cubicBezTo>
                      <a:pt x="904240" y="297180"/>
                      <a:pt x="120650" y="55880"/>
                      <a:pt x="0" y="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US" sz="1350" u="sng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" name="Freeform 94">
                <a:extLst>
                  <a:ext uri="{FF2B5EF4-FFF2-40B4-BE49-F238E27FC236}">
                    <a16:creationId xmlns:a16="http://schemas.microsoft.com/office/drawing/2014/main" id="{DCC407A2-287E-4875-90D4-1F066B5D89BA}"/>
                  </a:ext>
                </a:extLst>
              </p:cNvPr>
              <p:cNvSpPr/>
              <p:nvPr/>
            </p:nvSpPr>
            <p:spPr>
              <a:xfrm>
                <a:off x="-160020" y="1682115"/>
                <a:ext cx="9547059" cy="876459"/>
              </a:xfrm>
              <a:custGeom>
                <a:avLst/>
                <a:gdLst>
                  <a:gd name="connsiteX0" fmla="*/ 0 w 9547059"/>
                  <a:gd name="connsiteY0" fmla="*/ 0 h 876459"/>
                  <a:gd name="connsiteX1" fmla="*/ 708660 w 9547059"/>
                  <a:gd name="connsiteY1" fmla="*/ 243840 h 876459"/>
                  <a:gd name="connsiteX2" fmla="*/ 2133600 w 9547059"/>
                  <a:gd name="connsiteY2" fmla="*/ 617220 h 876459"/>
                  <a:gd name="connsiteX3" fmla="*/ 3566160 w 9547059"/>
                  <a:gd name="connsiteY3" fmla="*/ 807720 h 876459"/>
                  <a:gd name="connsiteX4" fmla="*/ 5029200 w 9547059"/>
                  <a:gd name="connsiteY4" fmla="*/ 876300 h 876459"/>
                  <a:gd name="connsiteX5" fmla="*/ 6477000 w 9547059"/>
                  <a:gd name="connsiteY5" fmla="*/ 792480 h 876459"/>
                  <a:gd name="connsiteX6" fmla="*/ 7932420 w 9547059"/>
                  <a:gd name="connsiteY6" fmla="*/ 556260 h 876459"/>
                  <a:gd name="connsiteX7" fmla="*/ 9334500 w 9547059"/>
                  <a:gd name="connsiteY7" fmla="*/ 152400 h 876459"/>
                  <a:gd name="connsiteX8" fmla="*/ 9517380 w 9547059"/>
                  <a:gd name="connsiteY8" fmla="*/ 91440 h 876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47059" h="876459">
                    <a:moveTo>
                      <a:pt x="0" y="0"/>
                    </a:moveTo>
                    <a:cubicBezTo>
                      <a:pt x="176530" y="70485"/>
                      <a:pt x="353060" y="140970"/>
                      <a:pt x="708660" y="243840"/>
                    </a:cubicBezTo>
                    <a:cubicBezTo>
                      <a:pt x="1064260" y="346710"/>
                      <a:pt x="1657350" y="523240"/>
                      <a:pt x="2133600" y="617220"/>
                    </a:cubicBezTo>
                    <a:cubicBezTo>
                      <a:pt x="2609850" y="711200"/>
                      <a:pt x="3083560" y="764540"/>
                      <a:pt x="3566160" y="807720"/>
                    </a:cubicBezTo>
                    <a:cubicBezTo>
                      <a:pt x="4048760" y="850900"/>
                      <a:pt x="4544060" y="878840"/>
                      <a:pt x="5029200" y="876300"/>
                    </a:cubicBezTo>
                    <a:cubicBezTo>
                      <a:pt x="5514340" y="873760"/>
                      <a:pt x="5993130" y="845820"/>
                      <a:pt x="6477000" y="792480"/>
                    </a:cubicBezTo>
                    <a:cubicBezTo>
                      <a:pt x="6960870" y="739140"/>
                      <a:pt x="7456170" y="662940"/>
                      <a:pt x="7932420" y="556260"/>
                    </a:cubicBezTo>
                    <a:cubicBezTo>
                      <a:pt x="8408670" y="449580"/>
                      <a:pt x="9070340" y="229870"/>
                      <a:pt x="9334500" y="152400"/>
                    </a:cubicBezTo>
                    <a:cubicBezTo>
                      <a:pt x="9598660" y="74930"/>
                      <a:pt x="9558020" y="83185"/>
                      <a:pt x="9517380" y="9144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US" sz="1350" u="sng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1" name="Freeform 95">
                <a:extLst>
                  <a:ext uri="{FF2B5EF4-FFF2-40B4-BE49-F238E27FC236}">
                    <a16:creationId xmlns:a16="http://schemas.microsoft.com/office/drawing/2014/main" id="{6E66ADA6-5BED-4B34-A047-01E0A35B1646}"/>
                  </a:ext>
                </a:extLst>
              </p:cNvPr>
              <p:cNvSpPr/>
              <p:nvPr/>
            </p:nvSpPr>
            <p:spPr>
              <a:xfrm>
                <a:off x="-373380" y="2710815"/>
                <a:ext cx="10035540" cy="895564"/>
              </a:xfrm>
              <a:custGeom>
                <a:avLst/>
                <a:gdLst>
                  <a:gd name="connsiteX0" fmla="*/ 10035540 w 10035540"/>
                  <a:gd name="connsiteY0" fmla="*/ 45720 h 895564"/>
                  <a:gd name="connsiteX1" fmla="*/ 9852660 w 10035540"/>
                  <a:gd name="connsiteY1" fmla="*/ 114300 h 895564"/>
                  <a:gd name="connsiteX2" fmla="*/ 9113520 w 10035540"/>
                  <a:gd name="connsiteY2" fmla="*/ 327660 h 895564"/>
                  <a:gd name="connsiteX3" fmla="*/ 7574280 w 10035540"/>
                  <a:gd name="connsiteY3" fmla="*/ 670560 h 895564"/>
                  <a:gd name="connsiteX4" fmla="*/ 6012180 w 10035540"/>
                  <a:gd name="connsiteY4" fmla="*/ 861060 h 895564"/>
                  <a:gd name="connsiteX5" fmla="*/ 4457700 w 10035540"/>
                  <a:gd name="connsiteY5" fmla="*/ 883920 h 895564"/>
                  <a:gd name="connsiteX6" fmla="*/ 2895600 w 10035540"/>
                  <a:gd name="connsiteY6" fmla="*/ 731520 h 895564"/>
                  <a:gd name="connsiteX7" fmla="*/ 1348740 w 10035540"/>
                  <a:gd name="connsiteY7" fmla="*/ 426720 h 895564"/>
                  <a:gd name="connsiteX8" fmla="*/ 0 w 10035540"/>
                  <a:gd name="connsiteY8" fmla="*/ 0 h 89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35540" h="895564">
                    <a:moveTo>
                      <a:pt x="10035540" y="45720"/>
                    </a:moveTo>
                    <a:cubicBezTo>
                      <a:pt x="10020935" y="56515"/>
                      <a:pt x="10006330" y="67310"/>
                      <a:pt x="9852660" y="114300"/>
                    </a:cubicBezTo>
                    <a:cubicBezTo>
                      <a:pt x="9698990" y="161290"/>
                      <a:pt x="9493250" y="234950"/>
                      <a:pt x="9113520" y="327660"/>
                    </a:cubicBezTo>
                    <a:cubicBezTo>
                      <a:pt x="8733790" y="420370"/>
                      <a:pt x="8091170" y="581660"/>
                      <a:pt x="7574280" y="670560"/>
                    </a:cubicBezTo>
                    <a:cubicBezTo>
                      <a:pt x="7057390" y="759460"/>
                      <a:pt x="6531610" y="825500"/>
                      <a:pt x="6012180" y="861060"/>
                    </a:cubicBezTo>
                    <a:cubicBezTo>
                      <a:pt x="5492750" y="896620"/>
                      <a:pt x="4977130" y="905510"/>
                      <a:pt x="4457700" y="883920"/>
                    </a:cubicBezTo>
                    <a:cubicBezTo>
                      <a:pt x="3938270" y="862330"/>
                      <a:pt x="3413760" y="807720"/>
                      <a:pt x="2895600" y="731520"/>
                    </a:cubicBezTo>
                    <a:cubicBezTo>
                      <a:pt x="2377440" y="655320"/>
                      <a:pt x="1831340" y="548640"/>
                      <a:pt x="1348740" y="426720"/>
                    </a:cubicBezTo>
                    <a:cubicBezTo>
                      <a:pt x="866140" y="304800"/>
                      <a:pt x="433070" y="152400"/>
                      <a:pt x="0" y="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US" sz="1350" u="sng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2" name="Freeform 96">
                <a:extLst>
                  <a:ext uri="{FF2B5EF4-FFF2-40B4-BE49-F238E27FC236}">
                    <a16:creationId xmlns:a16="http://schemas.microsoft.com/office/drawing/2014/main" id="{3826B369-3382-4C9B-8FE9-AD8CCC9AE3FA}"/>
                  </a:ext>
                </a:extLst>
              </p:cNvPr>
              <p:cNvSpPr/>
              <p:nvPr/>
            </p:nvSpPr>
            <p:spPr>
              <a:xfrm>
                <a:off x="-487680" y="3769995"/>
                <a:ext cx="10370820" cy="872529"/>
              </a:xfrm>
              <a:custGeom>
                <a:avLst/>
                <a:gdLst>
                  <a:gd name="connsiteX0" fmla="*/ 10370820 w 10370820"/>
                  <a:gd name="connsiteY0" fmla="*/ 0 h 872529"/>
                  <a:gd name="connsiteX1" fmla="*/ 9509760 w 10370820"/>
                  <a:gd name="connsiteY1" fmla="*/ 281940 h 872529"/>
                  <a:gd name="connsiteX2" fmla="*/ 7856220 w 10370820"/>
                  <a:gd name="connsiteY2" fmla="*/ 640080 h 872529"/>
                  <a:gd name="connsiteX3" fmla="*/ 6202680 w 10370820"/>
                  <a:gd name="connsiteY3" fmla="*/ 845820 h 872529"/>
                  <a:gd name="connsiteX4" fmla="*/ 4518660 w 10370820"/>
                  <a:gd name="connsiteY4" fmla="*/ 853440 h 872529"/>
                  <a:gd name="connsiteX5" fmla="*/ 2865120 w 10370820"/>
                  <a:gd name="connsiteY5" fmla="*/ 693420 h 872529"/>
                  <a:gd name="connsiteX6" fmla="*/ 1211580 w 10370820"/>
                  <a:gd name="connsiteY6" fmla="*/ 358140 h 872529"/>
                  <a:gd name="connsiteX7" fmla="*/ 0 w 10370820"/>
                  <a:gd name="connsiteY7" fmla="*/ 7620 h 872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370820" h="872529">
                    <a:moveTo>
                      <a:pt x="10370820" y="0"/>
                    </a:moveTo>
                    <a:cubicBezTo>
                      <a:pt x="10149840" y="87630"/>
                      <a:pt x="9928860" y="175260"/>
                      <a:pt x="9509760" y="281940"/>
                    </a:cubicBezTo>
                    <a:cubicBezTo>
                      <a:pt x="9090660" y="388620"/>
                      <a:pt x="8407400" y="546100"/>
                      <a:pt x="7856220" y="640080"/>
                    </a:cubicBezTo>
                    <a:cubicBezTo>
                      <a:pt x="7305040" y="734060"/>
                      <a:pt x="6758940" y="810260"/>
                      <a:pt x="6202680" y="845820"/>
                    </a:cubicBezTo>
                    <a:cubicBezTo>
                      <a:pt x="5646420" y="881380"/>
                      <a:pt x="5074920" y="878840"/>
                      <a:pt x="4518660" y="853440"/>
                    </a:cubicBezTo>
                    <a:cubicBezTo>
                      <a:pt x="3962400" y="828040"/>
                      <a:pt x="3416300" y="775970"/>
                      <a:pt x="2865120" y="693420"/>
                    </a:cubicBezTo>
                    <a:cubicBezTo>
                      <a:pt x="2313940" y="610870"/>
                      <a:pt x="1689100" y="472440"/>
                      <a:pt x="1211580" y="358140"/>
                    </a:cubicBezTo>
                    <a:cubicBezTo>
                      <a:pt x="734060" y="243840"/>
                      <a:pt x="367030" y="125730"/>
                      <a:pt x="0" y="762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US" sz="1350" u="sng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3" name="Freeform 97">
                <a:extLst>
                  <a:ext uri="{FF2B5EF4-FFF2-40B4-BE49-F238E27FC236}">
                    <a16:creationId xmlns:a16="http://schemas.microsoft.com/office/drawing/2014/main" id="{5A04930E-04B7-41F3-8A00-E304EF5BFE62}"/>
                  </a:ext>
                </a:extLst>
              </p:cNvPr>
              <p:cNvSpPr/>
              <p:nvPr/>
            </p:nvSpPr>
            <p:spPr>
              <a:xfrm>
                <a:off x="-571677" y="4829027"/>
                <a:ext cx="10508157" cy="843495"/>
              </a:xfrm>
              <a:custGeom>
                <a:avLst/>
                <a:gdLst>
                  <a:gd name="connsiteX0" fmla="*/ 177 w 10508157"/>
                  <a:gd name="connsiteY0" fmla="*/ 148 h 843495"/>
                  <a:gd name="connsiteX1" fmla="*/ 160197 w 10508157"/>
                  <a:gd name="connsiteY1" fmla="*/ 45868 h 843495"/>
                  <a:gd name="connsiteX2" fmla="*/ 1036497 w 10508157"/>
                  <a:gd name="connsiteY2" fmla="*/ 312568 h 843495"/>
                  <a:gd name="connsiteX3" fmla="*/ 2789097 w 10508157"/>
                  <a:gd name="connsiteY3" fmla="*/ 663088 h 843495"/>
                  <a:gd name="connsiteX4" fmla="*/ 4595037 w 10508157"/>
                  <a:gd name="connsiteY4" fmla="*/ 830728 h 843495"/>
                  <a:gd name="connsiteX5" fmla="*/ 6355257 w 10508157"/>
                  <a:gd name="connsiteY5" fmla="*/ 807868 h 843495"/>
                  <a:gd name="connsiteX6" fmla="*/ 8130717 w 10508157"/>
                  <a:gd name="connsiteY6" fmla="*/ 617368 h 843495"/>
                  <a:gd name="connsiteX7" fmla="*/ 9860457 w 10508157"/>
                  <a:gd name="connsiteY7" fmla="*/ 198268 h 843495"/>
                  <a:gd name="connsiteX8" fmla="*/ 10508157 w 10508157"/>
                  <a:gd name="connsiteY8" fmla="*/ 15388 h 843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508157" h="843495">
                    <a:moveTo>
                      <a:pt x="177" y="148"/>
                    </a:moveTo>
                    <a:cubicBezTo>
                      <a:pt x="-6173" y="-3027"/>
                      <a:pt x="160197" y="45868"/>
                      <a:pt x="160197" y="45868"/>
                    </a:cubicBezTo>
                    <a:cubicBezTo>
                      <a:pt x="332917" y="97938"/>
                      <a:pt x="598347" y="209698"/>
                      <a:pt x="1036497" y="312568"/>
                    </a:cubicBezTo>
                    <a:cubicBezTo>
                      <a:pt x="1474647" y="415438"/>
                      <a:pt x="2196007" y="576728"/>
                      <a:pt x="2789097" y="663088"/>
                    </a:cubicBezTo>
                    <a:cubicBezTo>
                      <a:pt x="3382187" y="749448"/>
                      <a:pt x="4000677" y="806598"/>
                      <a:pt x="4595037" y="830728"/>
                    </a:cubicBezTo>
                    <a:cubicBezTo>
                      <a:pt x="5189397" y="854858"/>
                      <a:pt x="5765977" y="843428"/>
                      <a:pt x="6355257" y="807868"/>
                    </a:cubicBezTo>
                    <a:cubicBezTo>
                      <a:pt x="6944537" y="772308"/>
                      <a:pt x="7546517" y="718968"/>
                      <a:pt x="8130717" y="617368"/>
                    </a:cubicBezTo>
                    <a:cubicBezTo>
                      <a:pt x="8714917" y="515768"/>
                      <a:pt x="9464217" y="298598"/>
                      <a:pt x="9860457" y="198268"/>
                    </a:cubicBezTo>
                    <a:cubicBezTo>
                      <a:pt x="10256697" y="97938"/>
                      <a:pt x="10382427" y="56663"/>
                      <a:pt x="10508157" y="15388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US" sz="1350" u="sng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4" name="Freeform 98">
                <a:extLst>
                  <a:ext uri="{FF2B5EF4-FFF2-40B4-BE49-F238E27FC236}">
                    <a16:creationId xmlns:a16="http://schemas.microsoft.com/office/drawing/2014/main" id="{83D2D810-A5FE-49D3-B810-69B5C729C4D0}"/>
                  </a:ext>
                </a:extLst>
              </p:cNvPr>
              <p:cNvSpPr/>
              <p:nvPr/>
            </p:nvSpPr>
            <p:spPr>
              <a:xfrm>
                <a:off x="-807720" y="5835015"/>
                <a:ext cx="10706100" cy="854006"/>
              </a:xfrm>
              <a:custGeom>
                <a:avLst/>
                <a:gdLst>
                  <a:gd name="connsiteX0" fmla="*/ 10706100 w 10706100"/>
                  <a:gd name="connsiteY0" fmla="*/ 91440 h 854006"/>
                  <a:gd name="connsiteX1" fmla="*/ 10393680 w 10706100"/>
                  <a:gd name="connsiteY1" fmla="*/ 182880 h 854006"/>
                  <a:gd name="connsiteX2" fmla="*/ 9464040 w 10706100"/>
                  <a:gd name="connsiteY2" fmla="*/ 419100 h 854006"/>
                  <a:gd name="connsiteX3" fmla="*/ 7589520 w 10706100"/>
                  <a:gd name="connsiteY3" fmla="*/ 739140 h 854006"/>
                  <a:gd name="connsiteX4" fmla="*/ 5715000 w 10706100"/>
                  <a:gd name="connsiteY4" fmla="*/ 853440 h 854006"/>
                  <a:gd name="connsiteX5" fmla="*/ 3817620 w 10706100"/>
                  <a:gd name="connsiteY5" fmla="*/ 769620 h 854006"/>
                  <a:gd name="connsiteX6" fmla="*/ 1935480 w 10706100"/>
                  <a:gd name="connsiteY6" fmla="*/ 495300 h 854006"/>
                  <a:gd name="connsiteX7" fmla="*/ 1028700 w 10706100"/>
                  <a:gd name="connsiteY7" fmla="*/ 297180 h 854006"/>
                  <a:gd name="connsiteX8" fmla="*/ 594360 w 10706100"/>
                  <a:gd name="connsiteY8" fmla="*/ 175260 h 854006"/>
                  <a:gd name="connsiteX9" fmla="*/ 0 w 10706100"/>
                  <a:gd name="connsiteY9" fmla="*/ 0 h 854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706100" h="854006">
                    <a:moveTo>
                      <a:pt x="10706100" y="91440"/>
                    </a:moveTo>
                    <a:cubicBezTo>
                      <a:pt x="10653395" y="109855"/>
                      <a:pt x="10393680" y="182880"/>
                      <a:pt x="10393680" y="182880"/>
                    </a:cubicBezTo>
                    <a:cubicBezTo>
                      <a:pt x="10186670" y="237490"/>
                      <a:pt x="9931400" y="326390"/>
                      <a:pt x="9464040" y="419100"/>
                    </a:cubicBezTo>
                    <a:cubicBezTo>
                      <a:pt x="8996680" y="511810"/>
                      <a:pt x="8214360" y="666750"/>
                      <a:pt x="7589520" y="739140"/>
                    </a:cubicBezTo>
                    <a:cubicBezTo>
                      <a:pt x="6964680" y="811530"/>
                      <a:pt x="6343650" y="848360"/>
                      <a:pt x="5715000" y="853440"/>
                    </a:cubicBezTo>
                    <a:cubicBezTo>
                      <a:pt x="5086350" y="858520"/>
                      <a:pt x="4447540" y="829310"/>
                      <a:pt x="3817620" y="769620"/>
                    </a:cubicBezTo>
                    <a:cubicBezTo>
                      <a:pt x="3187700" y="709930"/>
                      <a:pt x="2400300" y="574040"/>
                      <a:pt x="1935480" y="495300"/>
                    </a:cubicBezTo>
                    <a:cubicBezTo>
                      <a:pt x="1470660" y="416560"/>
                      <a:pt x="1252220" y="350520"/>
                      <a:pt x="1028700" y="297180"/>
                    </a:cubicBezTo>
                    <a:cubicBezTo>
                      <a:pt x="805180" y="243840"/>
                      <a:pt x="594360" y="175260"/>
                      <a:pt x="594360" y="175260"/>
                    </a:cubicBezTo>
                    <a:lnTo>
                      <a:pt x="0" y="0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US" sz="1350" u="sng" kern="12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1118A28D-4E5E-464D-9907-E32EB25F6ACD}"/>
                </a:ext>
              </a:extLst>
            </p:cNvPr>
            <p:cNvSpPr/>
            <p:nvPr/>
          </p:nvSpPr>
          <p:spPr>
            <a:xfrm>
              <a:off x="6358007" y="3419754"/>
              <a:ext cx="141064" cy="162943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u="sng" kern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" name="Arc 1">
            <a:extLst>
              <a:ext uri="{FF2B5EF4-FFF2-40B4-BE49-F238E27FC236}">
                <a16:creationId xmlns:a16="http://schemas.microsoft.com/office/drawing/2014/main" id="{A1389F58-F6F7-4C6F-AC48-93F986056D1E}"/>
              </a:ext>
            </a:extLst>
          </p:cNvPr>
          <p:cNvSpPr/>
          <p:nvPr/>
        </p:nvSpPr>
        <p:spPr>
          <a:xfrm rot="923700" flipH="1">
            <a:off x="1719440" y="2757930"/>
            <a:ext cx="6737418" cy="6408584"/>
          </a:xfrm>
          <a:prstGeom prst="arc">
            <a:avLst>
              <a:gd name="adj1" fmla="val 16200000"/>
              <a:gd name="adj2" fmla="val 17374577"/>
            </a:avLst>
          </a:prstGeom>
          <a:ln w="28575">
            <a:solidFill>
              <a:srgbClr val="00B05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u="sng" kern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643467" y="846668"/>
            <a:ext cx="7843119" cy="4507395"/>
            <a:chOff x="-849368" y="602007"/>
            <a:chExt cx="10785848" cy="6513506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E809394-EFF8-45B1-8F24-9F5513A67B44}"/>
                </a:ext>
              </a:extLst>
            </p:cNvPr>
            <p:cNvCxnSpPr/>
            <p:nvPr/>
          </p:nvCxnSpPr>
          <p:spPr>
            <a:xfrm flipH="1">
              <a:off x="79920" y="759213"/>
              <a:ext cx="1515511" cy="5883522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123872A-A23C-4687-9B23-2621B7E0826F}"/>
                </a:ext>
              </a:extLst>
            </p:cNvPr>
            <p:cNvCxnSpPr/>
            <p:nvPr/>
          </p:nvCxnSpPr>
          <p:spPr>
            <a:xfrm flipH="1">
              <a:off x="1034643" y="786335"/>
              <a:ext cx="1245139" cy="604690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1338E07-8D2E-41EF-8053-D2D6170D3642}"/>
                </a:ext>
              </a:extLst>
            </p:cNvPr>
            <p:cNvCxnSpPr/>
            <p:nvPr/>
          </p:nvCxnSpPr>
          <p:spPr>
            <a:xfrm flipH="1">
              <a:off x="2021967" y="789613"/>
              <a:ext cx="893534" cy="612061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67A6CFE-5860-459A-BE18-30BF3F312E1B}"/>
                </a:ext>
              </a:extLst>
            </p:cNvPr>
            <p:cNvCxnSpPr/>
            <p:nvPr/>
          </p:nvCxnSpPr>
          <p:spPr>
            <a:xfrm flipH="1">
              <a:off x="2983161" y="789613"/>
              <a:ext cx="579195" cy="612061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992CE49-919B-437F-BD7C-848B848D3408}"/>
                </a:ext>
              </a:extLst>
            </p:cNvPr>
            <p:cNvCxnSpPr/>
            <p:nvPr/>
          </p:nvCxnSpPr>
          <p:spPr>
            <a:xfrm flipH="1">
              <a:off x="3908904" y="789613"/>
              <a:ext cx="292060" cy="632590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5D06F02-78AD-4B6C-A4C7-F2CF3D5F72E0}"/>
                </a:ext>
              </a:extLst>
            </p:cNvPr>
            <p:cNvCxnSpPr/>
            <p:nvPr/>
          </p:nvCxnSpPr>
          <p:spPr>
            <a:xfrm>
              <a:off x="4834484" y="759213"/>
              <a:ext cx="78035" cy="6339293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EAFB512-50E1-4330-874A-FC138DD49537}"/>
                </a:ext>
              </a:extLst>
            </p:cNvPr>
            <p:cNvCxnSpPr/>
            <p:nvPr/>
          </p:nvCxnSpPr>
          <p:spPr>
            <a:xfrm>
              <a:off x="5481224" y="759213"/>
              <a:ext cx="372456" cy="615101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F94D2E9-EC32-4B18-A305-6B48EDB50DFD}"/>
                </a:ext>
              </a:extLst>
            </p:cNvPr>
            <p:cNvCxnSpPr/>
            <p:nvPr/>
          </p:nvCxnSpPr>
          <p:spPr>
            <a:xfrm>
              <a:off x="6119947" y="789613"/>
              <a:ext cx="717439" cy="623522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65342C3-F414-46AF-BC19-B859A3036ECA}"/>
                </a:ext>
              </a:extLst>
            </p:cNvPr>
            <p:cNvCxnSpPr/>
            <p:nvPr/>
          </p:nvCxnSpPr>
          <p:spPr>
            <a:xfrm>
              <a:off x="6748858" y="759213"/>
              <a:ext cx="1099742" cy="629602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D448838-0A0F-47D6-BC2E-CF342F9EE763}"/>
                </a:ext>
              </a:extLst>
            </p:cNvPr>
            <p:cNvCxnSpPr/>
            <p:nvPr/>
          </p:nvCxnSpPr>
          <p:spPr>
            <a:xfrm>
              <a:off x="7446546" y="789613"/>
              <a:ext cx="1389378" cy="623522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11BDA3A-BD0C-48CB-A09D-680656A7505E}"/>
                </a:ext>
              </a:extLst>
            </p:cNvPr>
            <p:cNvCxnSpPr/>
            <p:nvPr/>
          </p:nvCxnSpPr>
          <p:spPr>
            <a:xfrm>
              <a:off x="8124369" y="786335"/>
              <a:ext cx="1735839" cy="623850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B84897B-5BE5-49D9-BF5C-C1353170B68C}"/>
                </a:ext>
              </a:extLst>
            </p:cNvPr>
            <p:cNvCxnSpPr/>
            <p:nvPr/>
          </p:nvCxnSpPr>
          <p:spPr>
            <a:xfrm>
              <a:off x="8808720" y="790575"/>
              <a:ext cx="1051488" cy="3143973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1533E05-5D04-4E48-948F-D6C665A56917}"/>
                </a:ext>
              </a:extLst>
            </p:cNvPr>
            <p:cNvCxnSpPr/>
            <p:nvPr/>
          </p:nvCxnSpPr>
          <p:spPr>
            <a:xfrm flipH="1">
              <a:off x="-849368" y="789613"/>
              <a:ext cx="1760447" cy="5401637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Freeform 88">
              <a:extLst>
                <a:ext uri="{FF2B5EF4-FFF2-40B4-BE49-F238E27FC236}">
                  <a16:creationId xmlns:a16="http://schemas.microsoft.com/office/drawing/2014/main" id="{A1D3FBBA-354D-4EDC-800F-D8BEF167BF40}"/>
                </a:ext>
              </a:extLst>
            </p:cNvPr>
            <p:cNvSpPr/>
            <p:nvPr/>
          </p:nvSpPr>
          <p:spPr>
            <a:xfrm>
              <a:off x="-160020" y="602007"/>
              <a:ext cx="9475470" cy="942200"/>
            </a:xfrm>
            <a:custGeom>
              <a:avLst/>
              <a:gdLst>
                <a:gd name="connsiteX0" fmla="*/ 8930640 w 8930640"/>
                <a:gd name="connsiteY0" fmla="*/ 45720 h 829832"/>
                <a:gd name="connsiteX1" fmla="*/ 8023860 w 8930640"/>
                <a:gd name="connsiteY1" fmla="*/ 365760 h 829832"/>
                <a:gd name="connsiteX2" fmla="*/ 6705600 w 8930640"/>
                <a:gd name="connsiteY2" fmla="*/ 647700 h 829832"/>
                <a:gd name="connsiteX3" fmla="*/ 5364480 w 8930640"/>
                <a:gd name="connsiteY3" fmla="*/ 792480 h 829832"/>
                <a:gd name="connsiteX4" fmla="*/ 4000500 w 8930640"/>
                <a:gd name="connsiteY4" fmla="*/ 822960 h 829832"/>
                <a:gd name="connsiteX5" fmla="*/ 2667000 w 8930640"/>
                <a:gd name="connsiteY5" fmla="*/ 685800 h 829832"/>
                <a:gd name="connsiteX6" fmla="*/ 1348740 w 8930640"/>
                <a:gd name="connsiteY6" fmla="*/ 411480 h 829832"/>
                <a:gd name="connsiteX7" fmla="*/ 0 w 8930640"/>
                <a:gd name="connsiteY7" fmla="*/ 0 h 829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30640" h="829832">
                  <a:moveTo>
                    <a:pt x="8930640" y="45720"/>
                  </a:moveTo>
                  <a:cubicBezTo>
                    <a:pt x="8662670" y="155575"/>
                    <a:pt x="8394700" y="265430"/>
                    <a:pt x="8023860" y="365760"/>
                  </a:cubicBezTo>
                  <a:cubicBezTo>
                    <a:pt x="7653020" y="466090"/>
                    <a:pt x="7148830" y="576580"/>
                    <a:pt x="6705600" y="647700"/>
                  </a:cubicBezTo>
                  <a:cubicBezTo>
                    <a:pt x="6262370" y="718820"/>
                    <a:pt x="5815330" y="763270"/>
                    <a:pt x="5364480" y="792480"/>
                  </a:cubicBezTo>
                  <a:cubicBezTo>
                    <a:pt x="4913630" y="821690"/>
                    <a:pt x="4450080" y="840740"/>
                    <a:pt x="4000500" y="822960"/>
                  </a:cubicBezTo>
                  <a:cubicBezTo>
                    <a:pt x="3550920" y="805180"/>
                    <a:pt x="3108960" y="754380"/>
                    <a:pt x="2667000" y="685800"/>
                  </a:cubicBezTo>
                  <a:cubicBezTo>
                    <a:pt x="2225040" y="617220"/>
                    <a:pt x="1793240" y="525780"/>
                    <a:pt x="1348740" y="411480"/>
                  </a:cubicBezTo>
                  <a:cubicBezTo>
                    <a:pt x="904240" y="297180"/>
                    <a:pt x="120650" y="55880"/>
                    <a:pt x="0" y="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u="sng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Freeform 94">
              <a:extLst>
                <a:ext uri="{FF2B5EF4-FFF2-40B4-BE49-F238E27FC236}">
                  <a16:creationId xmlns:a16="http://schemas.microsoft.com/office/drawing/2014/main" id="{01A2CFFB-EB28-45CE-8CB0-1672826CC319}"/>
                </a:ext>
              </a:extLst>
            </p:cNvPr>
            <p:cNvSpPr/>
            <p:nvPr/>
          </p:nvSpPr>
          <p:spPr>
            <a:xfrm>
              <a:off x="-160020" y="1682115"/>
              <a:ext cx="9547059" cy="876459"/>
            </a:xfrm>
            <a:custGeom>
              <a:avLst/>
              <a:gdLst>
                <a:gd name="connsiteX0" fmla="*/ 0 w 9547059"/>
                <a:gd name="connsiteY0" fmla="*/ 0 h 876459"/>
                <a:gd name="connsiteX1" fmla="*/ 708660 w 9547059"/>
                <a:gd name="connsiteY1" fmla="*/ 243840 h 876459"/>
                <a:gd name="connsiteX2" fmla="*/ 2133600 w 9547059"/>
                <a:gd name="connsiteY2" fmla="*/ 617220 h 876459"/>
                <a:gd name="connsiteX3" fmla="*/ 3566160 w 9547059"/>
                <a:gd name="connsiteY3" fmla="*/ 807720 h 876459"/>
                <a:gd name="connsiteX4" fmla="*/ 5029200 w 9547059"/>
                <a:gd name="connsiteY4" fmla="*/ 876300 h 876459"/>
                <a:gd name="connsiteX5" fmla="*/ 6477000 w 9547059"/>
                <a:gd name="connsiteY5" fmla="*/ 792480 h 876459"/>
                <a:gd name="connsiteX6" fmla="*/ 7932420 w 9547059"/>
                <a:gd name="connsiteY6" fmla="*/ 556260 h 876459"/>
                <a:gd name="connsiteX7" fmla="*/ 9334500 w 9547059"/>
                <a:gd name="connsiteY7" fmla="*/ 152400 h 876459"/>
                <a:gd name="connsiteX8" fmla="*/ 9517380 w 9547059"/>
                <a:gd name="connsiteY8" fmla="*/ 91440 h 876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47059" h="876459">
                  <a:moveTo>
                    <a:pt x="0" y="0"/>
                  </a:moveTo>
                  <a:cubicBezTo>
                    <a:pt x="176530" y="70485"/>
                    <a:pt x="353060" y="140970"/>
                    <a:pt x="708660" y="243840"/>
                  </a:cubicBezTo>
                  <a:cubicBezTo>
                    <a:pt x="1064260" y="346710"/>
                    <a:pt x="1657350" y="523240"/>
                    <a:pt x="2133600" y="617220"/>
                  </a:cubicBezTo>
                  <a:cubicBezTo>
                    <a:pt x="2609850" y="711200"/>
                    <a:pt x="3083560" y="764540"/>
                    <a:pt x="3566160" y="807720"/>
                  </a:cubicBezTo>
                  <a:cubicBezTo>
                    <a:pt x="4048760" y="850900"/>
                    <a:pt x="4544060" y="878840"/>
                    <a:pt x="5029200" y="876300"/>
                  </a:cubicBezTo>
                  <a:cubicBezTo>
                    <a:pt x="5514340" y="873760"/>
                    <a:pt x="5993130" y="845820"/>
                    <a:pt x="6477000" y="792480"/>
                  </a:cubicBezTo>
                  <a:cubicBezTo>
                    <a:pt x="6960870" y="739140"/>
                    <a:pt x="7456170" y="662940"/>
                    <a:pt x="7932420" y="556260"/>
                  </a:cubicBezTo>
                  <a:cubicBezTo>
                    <a:pt x="8408670" y="449580"/>
                    <a:pt x="9070340" y="229870"/>
                    <a:pt x="9334500" y="152400"/>
                  </a:cubicBezTo>
                  <a:cubicBezTo>
                    <a:pt x="9598660" y="74930"/>
                    <a:pt x="9558020" y="83185"/>
                    <a:pt x="9517380" y="9144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u="sng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Freeform 95">
              <a:extLst>
                <a:ext uri="{FF2B5EF4-FFF2-40B4-BE49-F238E27FC236}">
                  <a16:creationId xmlns:a16="http://schemas.microsoft.com/office/drawing/2014/main" id="{2CFA0F56-6738-4824-AE63-84DCF421C71F}"/>
                </a:ext>
              </a:extLst>
            </p:cNvPr>
            <p:cNvSpPr/>
            <p:nvPr/>
          </p:nvSpPr>
          <p:spPr>
            <a:xfrm>
              <a:off x="-373380" y="2710815"/>
              <a:ext cx="10035540" cy="895564"/>
            </a:xfrm>
            <a:custGeom>
              <a:avLst/>
              <a:gdLst>
                <a:gd name="connsiteX0" fmla="*/ 10035540 w 10035540"/>
                <a:gd name="connsiteY0" fmla="*/ 45720 h 895564"/>
                <a:gd name="connsiteX1" fmla="*/ 9852660 w 10035540"/>
                <a:gd name="connsiteY1" fmla="*/ 114300 h 895564"/>
                <a:gd name="connsiteX2" fmla="*/ 9113520 w 10035540"/>
                <a:gd name="connsiteY2" fmla="*/ 327660 h 895564"/>
                <a:gd name="connsiteX3" fmla="*/ 7574280 w 10035540"/>
                <a:gd name="connsiteY3" fmla="*/ 670560 h 895564"/>
                <a:gd name="connsiteX4" fmla="*/ 6012180 w 10035540"/>
                <a:gd name="connsiteY4" fmla="*/ 861060 h 895564"/>
                <a:gd name="connsiteX5" fmla="*/ 4457700 w 10035540"/>
                <a:gd name="connsiteY5" fmla="*/ 883920 h 895564"/>
                <a:gd name="connsiteX6" fmla="*/ 2895600 w 10035540"/>
                <a:gd name="connsiteY6" fmla="*/ 731520 h 895564"/>
                <a:gd name="connsiteX7" fmla="*/ 1348740 w 10035540"/>
                <a:gd name="connsiteY7" fmla="*/ 426720 h 895564"/>
                <a:gd name="connsiteX8" fmla="*/ 0 w 10035540"/>
                <a:gd name="connsiteY8" fmla="*/ 0 h 895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35540" h="895564">
                  <a:moveTo>
                    <a:pt x="10035540" y="45720"/>
                  </a:moveTo>
                  <a:cubicBezTo>
                    <a:pt x="10020935" y="56515"/>
                    <a:pt x="10006330" y="67310"/>
                    <a:pt x="9852660" y="114300"/>
                  </a:cubicBezTo>
                  <a:cubicBezTo>
                    <a:pt x="9698990" y="161290"/>
                    <a:pt x="9493250" y="234950"/>
                    <a:pt x="9113520" y="327660"/>
                  </a:cubicBezTo>
                  <a:cubicBezTo>
                    <a:pt x="8733790" y="420370"/>
                    <a:pt x="8091170" y="581660"/>
                    <a:pt x="7574280" y="670560"/>
                  </a:cubicBezTo>
                  <a:cubicBezTo>
                    <a:pt x="7057390" y="759460"/>
                    <a:pt x="6531610" y="825500"/>
                    <a:pt x="6012180" y="861060"/>
                  </a:cubicBezTo>
                  <a:cubicBezTo>
                    <a:pt x="5492750" y="896620"/>
                    <a:pt x="4977130" y="905510"/>
                    <a:pt x="4457700" y="883920"/>
                  </a:cubicBezTo>
                  <a:cubicBezTo>
                    <a:pt x="3938270" y="862330"/>
                    <a:pt x="3413760" y="807720"/>
                    <a:pt x="2895600" y="731520"/>
                  </a:cubicBezTo>
                  <a:cubicBezTo>
                    <a:pt x="2377440" y="655320"/>
                    <a:pt x="1831340" y="548640"/>
                    <a:pt x="1348740" y="426720"/>
                  </a:cubicBezTo>
                  <a:cubicBezTo>
                    <a:pt x="866140" y="304800"/>
                    <a:pt x="433070" y="152400"/>
                    <a:pt x="0" y="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u="sng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4" name="Freeform 96">
              <a:extLst>
                <a:ext uri="{FF2B5EF4-FFF2-40B4-BE49-F238E27FC236}">
                  <a16:creationId xmlns:a16="http://schemas.microsoft.com/office/drawing/2014/main" id="{1D0D456E-72BD-48B1-B9AF-C56112B892D3}"/>
                </a:ext>
              </a:extLst>
            </p:cNvPr>
            <p:cNvSpPr/>
            <p:nvPr/>
          </p:nvSpPr>
          <p:spPr>
            <a:xfrm>
              <a:off x="-487680" y="3769995"/>
              <a:ext cx="10370820" cy="872529"/>
            </a:xfrm>
            <a:custGeom>
              <a:avLst/>
              <a:gdLst>
                <a:gd name="connsiteX0" fmla="*/ 10370820 w 10370820"/>
                <a:gd name="connsiteY0" fmla="*/ 0 h 872529"/>
                <a:gd name="connsiteX1" fmla="*/ 9509760 w 10370820"/>
                <a:gd name="connsiteY1" fmla="*/ 281940 h 872529"/>
                <a:gd name="connsiteX2" fmla="*/ 7856220 w 10370820"/>
                <a:gd name="connsiteY2" fmla="*/ 640080 h 872529"/>
                <a:gd name="connsiteX3" fmla="*/ 6202680 w 10370820"/>
                <a:gd name="connsiteY3" fmla="*/ 845820 h 872529"/>
                <a:gd name="connsiteX4" fmla="*/ 4518660 w 10370820"/>
                <a:gd name="connsiteY4" fmla="*/ 853440 h 872529"/>
                <a:gd name="connsiteX5" fmla="*/ 2865120 w 10370820"/>
                <a:gd name="connsiteY5" fmla="*/ 693420 h 872529"/>
                <a:gd name="connsiteX6" fmla="*/ 1211580 w 10370820"/>
                <a:gd name="connsiteY6" fmla="*/ 358140 h 872529"/>
                <a:gd name="connsiteX7" fmla="*/ 0 w 10370820"/>
                <a:gd name="connsiteY7" fmla="*/ 7620 h 872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70820" h="872529">
                  <a:moveTo>
                    <a:pt x="10370820" y="0"/>
                  </a:moveTo>
                  <a:cubicBezTo>
                    <a:pt x="10149840" y="87630"/>
                    <a:pt x="9928860" y="175260"/>
                    <a:pt x="9509760" y="281940"/>
                  </a:cubicBezTo>
                  <a:cubicBezTo>
                    <a:pt x="9090660" y="388620"/>
                    <a:pt x="8407400" y="546100"/>
                    <a:pt x="7856220" y="640080"/>
                  </a:cubicBezTo>
                  <a:cubicBezTo>
                    <a:pt x="7305040" y="734060"/>
                    <a:pt x="6758940" y="810260"/>
                    <a:pt x="6202680" y="845820"/>
                  </a:cubicBezTo>
                  <a:cubicBezTo>
                    <a:pt x="5646420" y="881380"/>
                    <a:pt x="5074920" y="878840"/>
                    <a:pt x="4518660" y="853440"/>
                  </a:cubicBezTo>
                  <a:cubicBezTo>
                    <a:pt x="3962400" y="828040"/>
                    <a:pt x="3416300" y="775970"/>
                    <a:pt x="2865120" y="693420"/>
                  </a:cubicBezTo>
                  <a:cubicBezTo>
                    <a:pt x="2313940" y="610870"/>
                    <a:pt x="1689100" y="472440"/>
                    <a:pt x="1211580" y="358140"/>
                  </a:cubicBezTo>
                  <a:cubicBezTo>
                    <a:pt x="734060" y="243840"/>
                    <a:pt x="367030" y="125730"/>
                    <a:pt x="0" y="762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u="sng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5" name="Freeform 97">
              <a:extLst>
                <a:ext uri="{FF2B5EF4-FFF2-40B4-BE49-F238E27FC236}">
                  <a16:creationId xmlns:a16="http://schemas.microsoft.com/office/drawing/2014/main" id="{5D727E83-65EA-44F1-9CE0-F084D6ECEF50}"/>
                </a:ext>
              </a:extLst>
            </p:cNvPr>
            <p:cNvSpPr/>
            <p:nvPr/>
          </p:nvSpPr>
          <p:spPr>
            <a:xfrm>
              <a:off x="-571677" y="4829027"/>
              <a:ext cx="10508157" cy="843495"/>
            </a:xfrm>
            <a:custGeom>
              <a:avLst/>
              <a:gdLst>
                <a:gd name="connsiteX0" fmla="*/ 177 w 10508157"/>
                <a:gd name="connsiteY0" fmla="*/ 148 h 843495"/>
                <a:gd name="connsiteX1" fmla="*/ 160197 w 10508157"/>
                <a:gd name="connsiteY1" fmla="*/ 45868 h 843495"/>
                <a:gd name="connsiteX2" fmla="*/ 1036497 w 10508157"/>
                <a:gd name="connsiteY2" fmla="*/ 312568 h 843495"/>
                <a:gd name="connsiteX3" fmla="*/ 2789097 w 10508157"/>
                <a:gd name="connsiteY3" fmla="*/ 663088 h 843495"/>
                <a:gd name="connsiteX4" fmla="*/ 4595037 w 10508157"/>
                <a:gd name="connsiteY4" fmla="*/ 830728 h 843495"/>
                <a:gd name="connsiteX5" fmla="*/ 6355257 w 10508157"/>
                <a:gd name="connsiteY5" fmla="*/ 807868 h 843495"/>
                <a:gd name="connsiteX6" fmla="*/ 8130717 w 10508157"/>
                <a:gd name="connsiteY6" fmla="*/ 617368 h 843495"/>
                <a:gd name="connsiteX7" fmla="*/ 9860457 w 10508157"/>
                <a:gd name="connsiteY7" fmla="*/ 198268 h 843495"/>
                <a:gd name="connsiteX8" fmla="*/ 10508157 w 10508157"/>
                <a:gd name="connsiteY8" fmla="*/ 15388 h 843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8157" h="843495">
                  <a:moveTo>
                    <a:pt x="177" y="148"/>
                  </a:moveTo>
                  <a:cubicBezTo>
                    <a:pt x="-6173" y="-3027"/>
                    <a:pt x="160197" y="45868"/>
                    <a:pt x="160197" y="45868"/>
                  </a:cubicBezTo>
                  <a:cubicBezTo>
                    <a:pt x="332917" y="97938"/>
                    <a:pt x="598347" y="209698"/>
                    <a:pt x="1036497" y="312568"/>
                  </a:cubicBezTo>
                  <a:cubicBezTo>
                    <a:pt x="1474647" y="415438"/>
                    <a:pt x="2196007" y="576728"/>
                    <a:pt x="2789097" y="663088"/>
                  </a:cubicBezTo>
                  <a:cubicBezTo>
                    <a:pt x="3382187" y="749448"/>
                    <a:pt x="4000677" y="806598"/>
                    <a:pt x="4595037" y="830728"/>
                  </a:cubicBezTo>
                  <a:cubicBezTo>
                    <a:pt x="5189397" y="854858"/>
                    <a:pt x="5765977" y="843428"/>
                    <a:pt x="6355257" y="807868"/>
                  </a:cubicBezTo>
                  <a:cubicBezTo>
                    <a:pt x="6944537" y="772308"/>
                    <a:pt x="7546517" y="718968"/>
                    <a:pt x="8130717" y="617368"/>
                  </a:cubicBezTo>
                  <a:cubicBezTo>
                    <a:pt x="8714917" y="515768"/>
                    <a:pt x="9464217" y="298598"/>
                    <a:pt x="9860457" y="198268"/>
                  </a:cubicBezTo>
                  <a:cubicBezTo>
                    <a:pt x="10256697" y="97938"/>
                    <a:pt x="10382427" y="56663"/>
                    <a:pt x="10508157" y="15388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u="sng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6" name="Freeform 98">
              <a:extLst>
                <a:ext uri="{FF2B5EF4-FFF2-40B4-BE49-F238E27FC236}">
                  <a16:creationId xmlns:a16="http://schemas.microsoft.com/office/drawing/2014/main" id="{64179DF1-715E-40EA-90A4-FB20325E104F}"/>
                </a:ext>
              </a:extLst>
            </p:cNvPr>
            <p:cNvSpPr/>
            <p:nvPr/>
          </p:nvSpPr>
          <p:spPr>
            <a:xfrm>
              <a:off x="-807720" y="5835015"/>
              <a:ext cx="10706100" cy="854006"/>
            </a:xfrm>
            <a:custGeom>
              <a:avLst/>
              <a:gdLst>
                <a:gd name="connsiteX0" fmla="*/ 10706100 w 10706100"/>
                <a:gd name="connsiteY0" fmla="*/ 91440 h 854006"/>
                <a:gd name="connsiteX1" fmla="*/ 10393680 w 10706100"/>
                <a:gd name="connsiteY1" fmla="*/ 182880 h 854006"/>
                <a:gd name="connsiteX2" fmla="*/ 9464040 w 10706100"/>
                <a:gd name="connsiteY2" fmla="*/ 419100 h 854006"/>
                <a:gd name="connsiteX3" fmla="*/ 7589520 w 10706100"/>
                <a:gd name="connsiteY3" fmla="*/ 739140 h 854006"/>
                <a:gd name="connsiteX4" fmla="*/ 5715000 w 10706100"/>
                <a:gd name="connsiteY4" fmla="*/ 853440 h 854006"/>
                <a:gd name="connsiteX5" fmla="*/ 3817620 w 10706100"/>
                <a:gd name="connsiteY5" fmla="*/ 769620 h 854006"/>
                <a:gd name="connsiteX6" fmla="*/ 1935480 w 10706100"/>
                <a:gd name="connsiteY6" fmla="*/ 495300 h 854006"/>
                <a:gd name="connsiteX7" fmla="*/ 1028700 w 10706100"/>
                <a:gd name="connsiteY7" fmla="*/ 297180 h 854006"/>
                <a:gd name="connsiteX8" fmla="*/ 594360 w 10706100"/>
                <a:gd name="connsiteY8" fmla="*/ 175260 h 854006"/>
                <a:gd name="connsiteX9" fmla="*/ 0 w 10706100"/>
                <a:gd name="connsiteY9" fmla="*/ 0 h 85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706100" h="854006">
                  <a:moveTo>
                    <a:pt x="10706100" y="91440"/>
                  </a:moveTo>
                  <a:cubicBezTo>
                    <a:pt x="10653395" y="109855"/>
                    <a:pt x="10393680" y="182880"/>
                    <a:pt x="10393680" y="182880"/>
                  </a:cubicBezTo>
                  <a:cubicBezTo>
                    <a:pt x="10186670" y="237490"/>
                    <a:pt x="9931400" y="326390"/>
                    <a:pt x="9464040" y="419100"/>
                  </a:cubicBezTo>
                  <a:cubicBezTo>
                    <a:pt x="8996680" y="511810"/>
                    <a:pt x="8214360" y="666750"/>
                    <a:pt x="7589520" y="739140"/>
                  </a:cubicBezTo>
                  <a:cubicBezTo>
                    <a:pt x="6964680" y="811530"/>
                    <a:pt x="6343650" y="848360"/>
                    <a:pt x="5715000" y="853440"/>
                  </a:cubicBezTo>
                  <a:cubicBezTo>
                    <a:pt x="5086350" y="858520"/>
                    <a:pt x="4447540" y="829310"/>
                    <a:pt x="3817620" y="769620"/>
                  </a:cubicBezTo>
                  <a:cubicBezTo>
                    <a:pt x="3187700" y="709930"/>
                    <a:pt x="2400300" y="574040"/>
                    <a:pt x="1935480" y="495300"/>
                  </a:cubicBezTo>
                  <a:cubicBezTo>
                    <a:pt x="1470660" y="416560"/>
                    <a:pt x="1252220" y="350520"/>
                    <a:pt x="1028700" y="297180"/>
                  </a:cubicBezTo>
                  <a:cubicBezTo>
                    <a:pt x="805180" y="243840"/>
                    <a:pt x="594360" y="175260"/>
                    <a:pt x="594360" y="175260"/>
                  </a:cubicBez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u="sng" kern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53" name="Title 10"/>
          <p:cNvSpPr txBox="1">
            <a:spLocks/>
          </p:cNvSpPr>
          <p:nvPr/>
        </p:nvSpPr>
        <p:spPr bwMode="auto">
          <a:xfrm>
            <a:off x="1119583" y="637408"/>
            <a:ext cx="6538517" cy="891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685800">
              <a:buClrTx/>
              <a:defRPr/>
            </a:pPr>
            <a:r>
              <a:rPr lang="en-US" sz="2400" b="1" dirty="0">
                <a:solidFill>
                  <a:srgbClr val="0086EA"/>
                </a:solidFill>
              </a:rPr>
              <a:t>ITRF2020</a:t>
            </a:r>
            <a:r>
              <a:rPr lang="en-US" sz="2400" b="1" dirty="0">
                <a:solidFill>
                  <a:sysClr val="windowText" lastClr="000000"/>
                </a:solidFill>
              </a:rPr>
              <a:t> or </a:t>
            </a:r>
            <a:r>
              <a:rPr lang="en-US" sz="2400" b="1" dirty="0">
                <a:solidFill>
                  <a:srgbClr val="C00000"/>
                </a:solidFill>
              </a:rPr>
              <a:t>NATRF2022</a:t>
            </a:r>
            <a:r>
              <a:rPr lang="en-US" sz="2400" b="1" dirty="0">
                <a:solidFill>
                  <a:sysClr val="windowText" lastClr="000000"/>
                </a:solidFill>
              </a:rPr>
              <a:t> — Your choice, just use </a:t>
            </a:r>
            <a:r>
              <a:rPr lang="en-US" sz="2400" b="1" dirty="0">
                <a:solidFill>
                  <a:srgbClr val="00CC66"/>
                </a:solidFill>
              </a:rPr>
              <a:t>EPP2022</a:t>
            </a:r>
            <a:r>
              <a:rPr lang="en-US" sz="3000" b="1" dirty="0">
                <a:solidFill>
                  <a:sysClr val="windowText" lastClr="000000"/>
                </a:solidFill>
              </a:rPr>
              <a:t/>
            </a:r>
            <a:br>
              <a:rPr lang="en-US" sz="3000" b="1" dirty="0">
                <a:solidFill>
                  <a:sysClr val="windowText" lastClr="000000"/>
                </a:solidFill>
              </a:rPr>
            </a:br>
            <a:r>
              <a:rPr lang="en-US" sz="3300" dirty="0">
                <a:solidFill>
                  <a:sysClr val="windowText" lastClr="000000"/>
                </a:solidFill>
              </a:rPr>
              <a:t/>
            </a:r>
            <a:br>
              <a:rPr lang="en-US" sz="3300" dirty="0">
                <a:solidFill>
                  <a:sysClr val="windowText" lastClr="000000"/>
                </a:solidFill>
              </a:rPr>
            </a:br>
            <a:endParaRPr lang="en-US" sz="3300" dirty="0">
              <a:solidFill>
                <a:sysClr val="windowText" lastClr="00000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371807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8000" decel="8000" autoRev="1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600000">
                                      <p:cBhvr>
                                        <p:cTn id="6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b="1" dirty="0"/>
              <a:t>Shift and Drift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6266" y="1095793"/>
            <a:ext cx="6172200" cy="339447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When transitioning off of NAD 83, your coordinates will experience shift and drift</a:t>
            </a:r>
          </a:p>
          <a:p>
            <a:pPr lvl="1"/>
            <a:r>
              <a:rPr lang="en-US" dirty="0" smtClean="0"/>
              <a:t>Shift: A one-time jump somewhere in the 0 to 4 meter range (latitude, longitude, ellipsoid height)</a:t>
            </a:r>
          </a:p>
          <a:p>
            <a:pPr lvl="2"/>
            <a:r>
              <a:rPr lang="en-US" sz="2100" dirty="0"/>
              <a:t>From fixing NAD 83’s non-</a:t>
            </a:r>
            <a:r>
              <a:rPr lang="en-US" sz="2100" dirty="0" err="1"/>
              <a:t>geocentricity</a:t>
            </a:r>
            <a:endParaRPr lang="en-US" sz="2100" dirty="0"/>
          </a:p>
          <a:p>
            <a:pPr lvl="1"/>
            <a:r>
              <a:rPr lang="en-US" dirty="0" smtClean="0"/>
              <a:t>Drift:  Coordinates are now time-dependent.  The shift will take you to 2020.00.  Working at any other epoch means you must account for the drift (velocity) of your coordinates</a:t>
            </a:r>
          </a:p>
          <a:p>
            <a:pPr lvl="2"/>
            <a:r>
              <a:rPr lang="en-US" sz="2100" dirty="0"/>
              <a:t>As well as any other motions over time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122802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000" b="1" dirty="0"/>
              <a:t>Replacing NAVD 88</a:t>
            </a:r>
          </a:p>
        </p:txBody>
      </p:sp>
      <p:sp>
        <p:nvSpPr>
          <p:cNvPr id="23556" name="Content Placeholder 2"/>
          <p:cNvSpPr txBox="1">
            <a:spLocks/>
          </p:cNvSpPr>
          <p:nvPr/>
        </p:nvSpPr>
        <p:spPr bwMode="auto">
          <a:xfrm>
            <a:off x="2408635" y="1105322"/>
            <a:ext cx="2783681" cy="3898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342900" lvl="1" indent="0" defTabSz="685800" fontAlgn="base">
              <a:spcAft>
                <a:spcPct val="0"/>
              </a:spcAft>
              <a:buClrTx/>
              <a:buNone/>
              <a:defRPr/>
            </a:pPr>
            <a:r>
              <a:rPr lang="en-US" altLang="en-US" sz="1800" u="sng" kern="1200" dirty="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The Old:</a:t>
            </a:r>
          </a:p>
          <a:p>
            <a:pPr marL="342900" lvl="1" indent="0" defTabSz="685800" fontAlgn="base">
              <a:spcAft>
                <a:spcPct val="0"/>
              </a:spcAft>
              <a:buClrTx/>
              <a:buNone/>
              <a:defRPr/>
            </a:pPr>
            <a:r>
              <a:rPr lang="en-US" alt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NAVD 88</a:t>
            </a:r>
          </a:p>
          <a:p>
            <a:pPr marL="342900" lvl="1" indent="0" defTabSz="685800" fontAlgn="base">
              <a:spcAft>
                <a:spcPct val="0"/>
              </a:spcAft>
              <a:buClrTx/>
              <a:buNone/>
              <a:defRPr/>
            </a:pPr>
            <a:r>
              <a:rPr lang="en-US" alt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PRVD 02</a:t>
            </a:r>
          </a:p>
          <a:p>
            <a:pPr marL="342900" lvl="1" indent="0" defTabSz="685800" fontAlgn="base">
              <a:spcAft>
                <a:spcPct val="0"/>
              </a:spcAft>
              <a:buClrTx/>
              <a:buNone/>
              <a:defRPr/>
            </a:pPr>
            <a:r>
              <a:rPr lang="en-US" alt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VIVD09</a:t>
            </a:r>
          </a:p>
          <a:p>
            <a:pPr marL="342900" lvl="1" indent="0" defTabSz="685800" fontAlgn="base">
              <a:spcAft>
                <a:spcPct val="0"/>
              </a:spcAft>
              <a:buClrTx/>
              <a:buNone/>
              <a:defRPr/>
            </a:pPr>
            <a:r>
              <a:rPr lang="en-US" alt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ASVD02</a:t>
            </a:r>
          </a:p>
          <a:p>
            <a:pPr marL="342900" lvl="1" indent="0" defTabSz="685800" fontAlgn="base">
              <a:spcAft>
                <a:spcPct val="0"/>
              </a:spcAft>
              <a:buClrTx/>
              <a:buNone/>
              <a:defRPr/>
            </a:pPr>
            <a:r>
              <a:rPr lang="en-US" alt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NMVD03</a:t>
            </a:r>
          </a:p>
          <a:p>
            <a:pPr marL="342900" lvl="1" indent="0" defTabSz="685800" fontAlgn="base">
              <a:spcAft>
                <a:spcPct val="0"/>
              </a:spcAft>
              <a:buClrTx/>
              <a:buNone/>
              <a:defRPr/>
            </a:pPr>
            <a:r>
              <a:rPr lang="en-US" alt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GUVD04</a:t>
            </a:r>
          </a:p>
          <a:p>
            <a:pPr marL="342900" lvl="1" indent="0" defTabSz="685800" fontAlgn="base">
              <a:spcAft>
                <a:spcPct val="0"/>
              </a:spcAft>
              <a:buClrTx/>
              <a:buNone/>
              <a:defRPr/>
            </a:pPr>
            <a:r>
              <a:rPr lang="en-US" alt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IGLD 85</a:t>
            </a:r>
          </a:p>
          <a:p>
            <a:pPr marL="342900" lvl="1" indent="0" defTabSz="685800" fontAlgn="base">
              <a:spcAft>
                <a:spcPct val="0"/>
              </a:spcAft>
              <a:buClrTx/>
              <a:buNone/>
              <a:defRPr/>
            </a:pPr>
            <a:r>
              <a:rPr lang="en-US" alt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IGSN71</a:t>
            </a:r>
          </a:p>
          <a:p>
            <a:pPr marL="342900" lvl="1" indent="0" defTabSz="685800" fontAlgn="base">
              <a:spcAft>
                <a:spcPct val="0"/>
              </a:spcAft>
              <a:buClrTx/>
              <a:buNone/>
              <a:defRPr/>
            </a:pPr>
            <a:r>
              <a:rPr lang="en-US" alt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GEOID12B</a:t>
            </a:r>
          </a:p>
          <a:p>
            <a:pPr marL="342900" lvl="1" indent="0" defTabSz="685800" fontAlgn="base">
              <a:spcAft>
                <a:spcPct val="0"/>
              </a:spcAft>
              <a:buClrTx/>
              <a:buNone/>
              <a:defRPr/>
            </a:pPr>
            <a:r>
              <a:rPr lang="en-US" alt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DEFLEC12B</a:t>
            </a:r>
          </a:p>
          <a:p>
            <a:pPr marL="342900" lvl="1" indent="0" defTabSz="685800" fontAlgn="base">
              <a:spcAft>
                <a:spcPct val="0"/>
              </a:spcAft>
              <a:buClrTx/>
              <a:buNone/>
              <a:defRPr/>
            </a:pPr>
            <a:endParaRPr lang="en-US" altLang="en-US" sz="2100" kern="1200" dirty="0">
              <a:solidFill>
                <a:prstClr val="black"/>
              </a:solidFill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  <a:p>
            <a:pPr marL="557213" lvl="1" indent="-214313" defTabSz="685800" fontAlgn="base">
              <a:spcAft>
                <a:spcPct val="0"/>
              </a:spcAft>
              <a:buClrTx/>
              <a:defRPr/>
            </a:pPr>
            <a:endParaRPr lang="en-US" altLang="en-US" sz="1800" kern="1200" dirty="0">
              <a:solidFill>
                <a:prstClr val="black"/>
              </a:solidFill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  <a:p>
            <a:pPr defTabSz="685800" fontAlgn="base">
              <a:spcAft>
                <a:spcPct val="0"/>
              </a:spcAft>
              <a:buClrTx/>
              <a:buNone/>
              <a:defRPr/>
            </a:pPr>
            <a:endParaRPr lang="en-US" altLang="en-US" sz="1800" b="1" kern="1200" dirty="0">
              <a:solidFill>
                <a:srgbClr val="FF0000"/>
              </a:solidFill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3486150" y="1100908"/>
            <a:ext cx="4743450" cy="1622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342900" lvl="1" indent="0" defTabSz="685800" fontAlgn="base">
              <a:spcAft>
                <a:spcPct val="0"/>
              </a:spcAft>
              <a:buClrTx/>
              <a:buNone/>
              <a:defRPr/>
            </a:pPr>
            <a:r>
              <a:rPr lang="en-US" altLang="en-US" sz="1800" u="sng" kern="1200" dirty="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The New:</a:t>
            </a:r>
          </a:p>
          <a:p>
            <a:pPr marL="342900" lvl="1" indent="0" defTabSz="685800" fontAlgn="base">
              <a:spcAft>
                <a:spcPct val="0"/>
              </a:spcAft>
              <a:buClrTx/>
              <a:buNone/>
              <a:defRPr/>
            </a:pPr>
            <a:r>
              <a:rPr lang="en-US" alt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The North American-Pacific</a:t>
            </a:r>
            <a:r>
              <a:rPr lang="en-US" altLang="en-US" sz="1800" kern="1200" dirty="0">
                <a:solidFill>
                  <a:srgbClr val="C00000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 </a:t>
            </a:r>
            <a:br>
              <a:rPr lang="en-US" altLang="en-US" sz="1800" kern="1200" dirty="0">
                <a:solidFill>
                  <a:srgbClr val="C00000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</a:br>
            <a:r>
              <a:rPr lang="en-US" altLang="en-US" sz="1800" b="1" i="1" kern="1200" dirty="0">
                <a:solidFill>
                  <a:srgbClr val="C00000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Geopotential</a:t>
            </a:r>
            <a:r>
              <a:rPr lang="en-US" altLang="en-US" sz="1800" kern="1200" dirty="0">
                <a:solidFill>
                  <a:srgbClr val="C00000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1800" b="1" i="1" kern="1200" dirty="0">
                <a:solidFill>
                  <a:srgbClr val="C00000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Datum</a:t>
            </a:r>
            <a:r>
              <a:rPr lang="en-US" altLang="en-US" sz="1800" kern="1200" dirty="0">
                <a:solidFill>
                  <a:srgbClr val="C00000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of 2022 </a:t>
            </a:r>
            <a:br>
              <a:rPr lang="en-US" alt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</a:br>
            <a:r>
              <a:rPr lang="en-US" alt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(NAPGD2022)</a:t>
            </a:r>
          </a:p>
          <a:p>
            <a:pPr marL="342900" lvl="1" indent="0" defTabSz="685800" fontAlgn="base">
              <a:spcAft>
                <a:spcPct val="0"/>
              </a:spcAft>
              <a:buClrTx/>
              <a:buNone/>
              <a:defRPr/>
            </a:pPr>
            <a:endParaRPr lang="en-US" altLang="en-US" sz="1800" kern="1200" dirty="0">
              <a:solidFill>
                <a:prstClr val="black"/>
              </a:solidFill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  <a:p>
            <a:pPr marL="342900" lvl="1" indent="0" defTabSz="685800" fontAlgn="base">
              <a:spcAft>
                <a:spcPct val="0"/>
              </a:spcAft>
              <a:buClrTx/>
              <a:buNone/>
              <a:defRPr/>
            </a:pPr>
            <a:r>
              <a:rPr lang="en-US" alt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	- Will include GEOID2022</a:t>
            </a:r>
          </a:p>
          <a:p>
            <a:pPr marL="342900" lvl="1" indent="0" defTabSz="685800" fontAlgn="base">
              <a:spcAft>
                <a:spcPct val="0"/>
              </a:spcAft>
              <a:buClrTx/>
              <a:buNone/>
              <a:defRPr/>
            </a:pPr>
            <a:endParaRPr lang="en-US" altLang="en-US" sz="2100" kern="1200" dirty="0">
              <a:solidFill>
                <a:prstClr val="black"/>
              </a:solidFill>
              <a:ea typeface="MS PGothic" pitchFamily="34" charset="-128"/>
              <a:cs typeface="Times New Roman" panose="02020603050405020304" pitchFamily="18" charset="0"/>
            </a:endParaRPr>
          </a:p>
          <a:p>
            <a:pPr marL="557213" lvl="1" indent="-214313" defTabSz="685800" fontAlgn="base">
              <a:spcAft>
                <a:spcPct val="0"/>
              </a:spcAft>
              <a:buClrTx/>
              <a:defRPr/>
            </a:pPr>
            <a:endParaRPr lang="en-US" altLang="en-US" sz="1800" kern="1200" dirty="0">
              <a:solidFill>
                <a:prstClr val="black"/>
              </a:solidFill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  <a:p>
            <a:pPr defTabSz="685800" fontAlgn="base">
              <a:spcAft>
                <a:spcPct val="0"/>
              </a:spcAft>
              <a:buClrTx/>
              <a:buNone/>
              <a:defRPr/>
            </a:pPr>
            <a:endParaRPr lang="en-US" altLang="en-US" sz="1800" b="1" kern="1200" dirty="0">
              <a:solidFill>
                <a:srgbClr val="FF0000"/>
              </a:solidFill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63316" y="1455366"/>
            <a:ext cx="752129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825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rPr>
              <a:t>Orthometric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825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rPr>
              <a:t>Heights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63316" y="2391160"/>
            <a:ext cx="752129" cy="473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825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rPr>
              <a:t>Normal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825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rPr>
              <a:t>Orthometric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825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rPr>
              <a:t>Heights</a:t>
            </a:r>
          </a:p>
        </p:txBody>
      </p:sp>
      <p:sp>
        <p:nvSpPr>
          <p:cNvPr id="5" name="Left Brace 4"/>
          <p:cNvSpPr/>
          <p:nvPr/>
        </p:nvSpPr>
        <p:spPr>
          <a:xfrm>
            <a:off x="2505346" y="1848271"/>
            <a:ext cx="193802" cy="153590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35199" y="3413893"/>
            <a:ext cx="590226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825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rPr>
              <a:t>Dynamic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825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rPr>
              <a:t>Heights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30437" y="3827153"/>
            <a:ext cx="535724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825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rPr>
              <a:t>Gravity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30437" y="4113458"/>
            <a:ext cx="739305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825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rPr>
              <a:t>Geoid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825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rPr>
              <a:t>Undulations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54898" y="4436623"/>
            <a:ext cx="798617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825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rPr>
              <a:t>Deflections of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825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rPr>
              <a:t>the Vertical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52095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Shift and Drift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4746" y="1102184"/>
            <a:ext cx="6172200" cy="339447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When transitioning from NAVD 88 or another vertical datum, your coordinates will shift </a:t>
            </a:r>
            <a:br>
              <a:rPr lang="en-US" dirty="0" smtClean="0"/>
            </a:br>
            <a:r>
              <a:rPr lang="en-US" dirty="0" smtClean="0"/>
              <a:t>and drift:</a:t>
            </a:r>
          </a:p>
          <a:p>
            <a:pPr lvl="1"/>
            <a:r>
              <a:rPr lang="en-US" sz="1800" dirty="0"/>
              <a:t>Shift: A one-time jump somewhere in the 0 to 2 meter range (</a:t>
            </a:r>
            <a:r>
              <a:rPr lang="en-US" sz="1800" dirty="0" err="1"/>
              <a:t>orthometric</a:t>
            </a:r>
            <a:r>
              <a:rPr lang="en-US" sz="1800" dirty="0"/>
              <a:t> height)</a:t>
            </a:r>
          </a:p>
          <a:p>
            <a:pPr lvl="2"/>
            <a:r>
              <a:rPr lang="en-US" dirty="0" smtClean="0"/>
              <a:t>From fixing biases and/or tilts in NAVD 88 and others</a:t>
            </a:r>
          </a:p>
          <a:p>
            <a:pPr lvl="1"/>
            <a:r>
              <a:rPr lang="en-US" sz="1800" dirty="0"/>
              <a:t>Drift:  Coordinates are now time-dependent.  The shift will take you to 2020.00.  Working at any other epoch means you must account for the drift (velocity) of your coordinates</a:t>
            </a:r>
          </a:p>
          <a:p>
            <a:pPr lvl="2"/>
            <a:r>
              <a:rPr lang="en-US" dirty="0" smtClean="0"/>
              <a:t>As well as any other motions over time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323616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 dirty="0" smtClean="0"/>
              <a:t>Outline</a:t>
            </a:r>
            <a:endParaRPr sz="3959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Modernized NSRS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Texas Control Issues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Heights Suppression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Tools </a:t>
            </a:r>
            <a:r>
              <a:rPr lang="en-US" smtClean="0"/>
              <a:t>to Densify Geodetic Control Network</a:t>
            </a:r>
            <a:endParaRPr lang="en-US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OPUS Projects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OPUS Projects for RTK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12533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36123"/>
            <a:ext cx="6933363" cy="857250"/>
          </a:xfrm>
        </p:spPr>
        <p:txBody>
          <a:bodyPr/>
          <a:lstStyle/>
          <a:p>
            <a:r>
              <a:rPr lang="en-US" sz="3000" b="1" dirty="0"/>
              <a:t>NAVD 88 (epoch ?) to </a:t>
            </a:r>
            <a:br>
              <a:rPr lang="en-US" sz="3000" b="1" dirty="0"/>
            </a:br>
            <a:r>
              <a:rPr lang="en-US" sz="3000" b="1" dirty="0"/>
              <a:t>NAPGD2022 Epoch 2020.00 (estimate)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5" y="1171575"/>
            <a:ext cx="5486411" cy="365532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15483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8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rPr lang="en-US" sz="3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GEOID18 Estimated Uncertainty</a:t>
            </a:r>
            <a:endParaRPr/>
          </a:p>
        </p:txBody>
      </p:sp>
      <p:pic>
        <p:nvPicPr>
          <p:cNvPr id="119" name="Google Shape;119;p1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2375834" y="1200150"/>
            <a:ext cx="4392332" cy="33940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267118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rPr lang="en-US" sz="3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GEOID18 Gulf Coast Selected Marks</a:t>
            </a:r>
            <a:endParaRPr/>
          </a:p>
        </p:txBody>
      </p:sp>
      <p:pic>
        <p:nvPicPr>
          <p:cNvPr id="125" name="Google Shape;125;p1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2375834" y="1200150"/>
            <a:ext cx="4392332" cy="33940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329048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rPr lang="en-US" sz="3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GPS on BM in Texas</a:t>
            </a:r>
            <a:endParaRPr/>
          </a:p>
        </p:txBody>
      </p:sp>
      <p:pic>
        <p:nvPicPr>
          <p:cNvPr id="131" name="Google Shape;131;p2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2375834" y="1200150"/>
            <a:ext cx="4392332" cy="33940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70715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rPr lang="en-US" sz="3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GPS on BM in Texas</a:t>
            </a:r>
            <a:endParaRPr/>
          </a:p>
        </p:txBody>
      </p:sp>
      <p:pic>
        <p:nvPicPr>
          <p:cNvPr id="137" name="Google Shape;137;p2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2375834" y="1200150"/>
            <a:ext cx="4392332" cy="33940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298409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2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rPr lang="en-US" sz="3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GPS on BM in Houston-Galveston</a:t>
            </a:r>
            <a:endParaRPr/>
          </a:p>
        </p:txBody>
      </p:sp>
      <p:pic>
        <p:nvPicPr>
          <p:cNvPr id="143" name="Google Shape;143;p2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2375834" y="1200150"/>
            <a:ext cx="4392332" cy="33940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257350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2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GEOID18 Post Modeled Residuals</a:t>
            </a:r>
            <a:endParaRPr dirty="0"/>
          </a:p>
        </p:txBody>
      </p:sp>
      <p:pic>
        <p:nvPicPr>
          <p:cNvPr id="143" name="Google Shape;143;p22"/>
          <p:cNvPicPr preferRelativeResize="0">
            <a:picLocks noGrp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834" y="1200150"/>
            <a:ext cx="4392332" cy="339407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23332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rPr lang="en-US" sz="3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Houston Case</a:t>
            </a:r>
            <a:endParaRPr/>
          </a:p>
        </p:txBody>
      </p:sp>
      <p:sp>
        <p:nvSpPr>
          <p:cNvPr id="149" name="Google Shape;149;p23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80"/>
              <a:buChar char="•"/>
            </a:pPr>
            <a:r>
              <a:rPr lang="en-US" sz="2480" dirty="0"/>
              <a:t>Harris County Floodplain Reference Marks and Flood Insurance Rate Maps (FIRMs) are referenced to locally defined NAVD88 2001 elevations (not published by NGS)</a:t>
            </a:r>
            <a:endParaRPr dirty="0"/>
          </a:p>
          <a:p>
            <a:pPr marL="342900" lvl="0" indent="-342900" algn="l" rtl="0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ts val="2480"/>
              <a:buChar char="•"/>
            </a:pPr>
            <a:r>
              <a:rPr lang="en-US" sz="2480" dirty="0"/>
              <a:t>Elevation errors and outdated maps could have a major effect on flood zones determination and flood risk assessment</a:t>
            </a:r>
            <a:endParaRPr sz="2480" dirty="0"/>
          </a:p>
          <a:p>
            <a:pPr marL="342900" lvl="0" indent="-342900" algn="l" rtl="0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ts val="2480"/>
              <a:buChar char="•"/>
            </a:pPr>
            <a:r>
              <a:rPr lang="en-US" sz="2480" dirty="0"/>
              <a:t>This highlights the reasons for and the importance of NGS’ shift to time-dependent positioning in the NSRS Modernization in 2022</a:t>
            </a:r>
            <a:endParaRPr dirty="0"/>
          </a:p>
        </p:txBody>
      </p:sp>
      <p:sp>
        <p:nvSpPr>
          <p:cNvPr id="8" name="TextBox 7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404758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/>
              <a:t>Good published heights in the SE Texas</a:t>
            </a:r>
            <a:endParaRPr sz="3959"/>
          </a:p>
        </p:txBody>
      </p:sp>
      <p:pic>
        <p:nvPicPr>
          <p:cNvPr id="179" name="Google Shape;179;p2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57200" y="1349874"/>
            <a:ext cx="4038600" cy="3094627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8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70"/>
              <a:buChar char="•"/>
            </a:pPr>
            <a:r>
              <a:rPr lang="en-US" sz="2170" dirty="0"/>
              <a:t>The box </a:t>
            </a:r>
            <a:r>
              <a:rPr lang="en-US" sz="2170" dirty="0" smtClean="0"/>
              <a:t>includes approximately </a:t>
            </a:r>
            <a:r>
              <a:rPr lang="en-US" sz="2170" dirty="0"/>
              <a:t>7,500 marks in the NGS database</a:t>
            </a:r>
            <a:endParaRPr sz="2170" dirty="0"/>
          </a:p>
          <a:p>
            <a:pPr marL="342900" lvl="0" indent="-342900" algn="l" rtl="0">
              <a:lnSpc>
                <a:spcPct val="80000"/>
              </a:lnSpc>
              <a:spcBef>
                <a:spcPts val="434"/>
              </a:spcBef>
              <a:spcAft>
                <a:spcPts val="0"/>
              </a:spcAft>
              <a:buClr>
                <a:schemeClr val="dk1"/>
              </a:buClr>
              <a:buSzPts val="2170"/>
              <a:buChar char="•"/>
            </a:pPr>
            <a:r>
              <a:rPr lang="en-US" sz="2170" dirty="0"/>
              <a:t>More than 4,000 heights created by VERTCON (Vertical Datum Conversion) =</a:t>
            </a:r>
            <a:r>
              <a:rPr lang="en-US" sz="2170" dirty="0" smtClean="0"/>
              <a:t> </a:t>
            </a:r>
            <a:r>
              <a:rPr lang="en-US" sz="2170" dirty="0"/>
              <a:t>suspect heights!</a:t>
            </a:r>
            <a:endParaRPr dirty="0"/>
          </a:p>
          <a:p>
            <a:pPr marL="342900" lvl="0" indent="-342900" algn="l" rtl="0">
              <a:lnSpc>
                <a:spcPct val="80000"/>
              </a:lnSpc>
              <a:spcBef>
                <a:spcPts val="434"/>
              </a:spcBef>
              <a:spcAft>
                <a:spcPts val="0"/>
              </a:spcAft>
              <a:buClr>
                <a:schemeClr val="dk1"/>
              </a:buClr>
              <a:buSzPts val="2170"/>
              <a:buChar char="•"/>
            </a:pPr>
            <a:r>
              <a:rPr lang="en-US" sz="2170" dirty="0"/>
              <a:t>Only </a:t>
            </a:r>
            <a:r>
              <a:rPr lang="en-US" sz="2170" dirty="0" smtClean="0"/>
              <a:t>28 </a:t>
            </a:r>
            <a:r>
              <a:rPr lang="en-US" sz="2170" dirty="0"/>
              <a:t>marks out of 7,500 in this box are considered to have good heights!</a:t>
            </a:r>
            <a:endParaRPr sz="217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 smtClean="0"/>
              <a:t>Good heights in the US - 30 km buffer</a:t>
            </a:r>
            <a:endParaRPr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36" y="1063229"/>
            <a:ext cx="7897327" cy="36819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387799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b="1" dirty="0"/>
              <a:t>Decision to Modernize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2007 NGS </a:t>
            </a:r>
            <a:r>
              <a:rPr lang="en-US" dirty="0"/>
              <a:t>announced its decision to completely change how it approached its </a:t>
            </a:r>
            <a:r>
              <a:rPr lang="en-US" dirty="0" smtClean="0"/>
              <a:t>mission.</a:t>
            </a:r>
          </a:p>
          <a:p>
            <a:r>
              <a:rPr lang="en-US" dirty="0" smtClean="0"/>
              <a:t>In a word, they chose to </a:t>
            </a:r>
            <a:r>
              <a:rPr lang="en-US" b="1" i="1" dirty="0" smtClean="0">
                <a:solidFill>
                  <a:srgbClr val="C00000"/>
                </a:solidFill>
              </a:rPr>
              <a:t>modernize</a:t>
            </a:r>
            <a:r>
              <a:rPr lang="en-US" dirty="0" smtClean="0"/>
              <a:t> the NSRS</a:t>
            </a:r>
          </a:p>
          <a:p>
            <a:r>
              <a:rPr lang="en-US" dirty="0" smtClean="0"/>
              <a:t>Let’s look at the issues that drove that decision, and the direction they decided to go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271373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 dirty="0" smtClean="0"/>
              <a:t>History of Leveling in the U.S.</a:t>
            </a:r>
            <a:endParaRPr sz="3959" dirty="0"/>
          </a:p>
        </p:txBody>
      </p:sp>
      <p:pic>
        <p:nvPicPr>
          <p:cNvPr id="167" name="E5C718C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43038" y="1200150"/>
            <a:ext cx="6256337" cy="3394075"/>
          </a:xfrm>
        </p:spPr>
      </p:pic>
      <p:sp>
        <p:nvSpPr>
          <p:cNvPr id="8" name="TextBox 7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3354542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7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 dirty="0" smtClean="0"/>
              <a:t>What NGS did about it</a:t>
            </a:r>
            <a:endParaRPr sz="3959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967" y="889308"/>
            <a:ext cx="2970707" cy="40233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112271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 dirty="0" smtClean="0"/>
              <a:t>What NGS did about it</a:t>
            </a:r>
            <a:endParaRPr sz="3959" dirty="0"/>
          </a:p>
        </p:txBody>
      </p:sp>
      <p:pic>
        <p:nvPicPr>
          <p:cNvPr id="5" name="Content Placeholder 4">
            <a:hlinkClick r:id="rId4"/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462" y="984175"/>
            <a:ext cx="4371075" cy="3928493"/>
          </a:xfrm>
        </p:spPr>
      </p:pic>
      <p:sp>
        <p:nvSpPr>
          <p:cNvPr id="9" name="TextBox 8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176321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 dirty="0" smtClean="0"/>
              <a:t>What NGS is doing about it now</a:t>
            </a:r>
            <a:endParaRPr sz="3959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Plan by end of January 2021:</a:t>
            </a:r>
          </a:p>
          <a:p>
            <a:pPr lvl="1"/>
            <a:r>
              <a:rPr lang="en-US" dirty="0" smtClean="0"/>
              <a:t>Valid NAVD 88 heights will be published </a:t>
            </a:r>
          </a:p>
          <a:p>
            <a:pPr lvl="2"/>
            <a:r>
              <a:rPr lang="en-US" dirty="0" smtClean="0"/>
              <a:t>only 28 marks (until new surveys are completed) will remain published in Current Survey Control section</a:t>
            </a:r>
          </a:p>
          <a:p>
            <a:pPr lvl="1"/>
            <a:r>
              <a:rPr lang="en-US" dirty="0" smtClean="0"/>
              <a:t>Suspect NAVD 88 heights will get suppressed</a:t>
            </a:r>
          </a:p>
          <a:p>
            <a:pPr lvl="2"/>
            <a:r>
              <a:rPr lang="en-US" dirty="0" smtClean="0"/>
              <a:t>Current Survey Control will not show NAVD 88 height</a:t>
            </a:r>
          </a:p>
          <a:p>
            <a:pPr lvl="2"/>
            <a:r>
              <a:rPr lang="en-US" dirty="0" smtClean="0"/>
              <a:t>If requested, NAVD 88 height will be shown in Superseded Survey Control section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1682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 dirty="0" smtClean="0"/>
              <a:t>Valid NAVD 88 Heights</a:t>
            </a:r>
            <a:endParaRPr sz="3959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661" y="889308"/>
            <a:ext cx="2894678" cy="4023360"/>
          </a:xfrm>
        </p:spPr>
      </p:pic>
      <p:sp>
        <p:nvSpPr>
          <p:cNvPr id="8" name="TextBox 7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201927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 dirty="0" smtClean="0"/>
              <a:t>Suspect NAVD 88 heights (not requested)</a:t>
            </a:r>
            <a:endParaRPr sz="3959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473" y="889308"/>
            <a:ext cx="2565054" cy="4023360"/>
          </a:xfrm>
        </p:spPr>
      </p:pic>
      <p:sp>
        <p:nvSpPr>
          <p:cNvPr id="8" name="TextBox 7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393947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 dirty="0" smtClean="0"/>
              <a:t>Suspect NAVD 88 heights (requested)</a:t>
            </a:r>
            <a:endParaRPr sz="3959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465" y="1063229"/>
            <a:ext cx="4971070" cy="3657600"/>
          </a:xfrm>
        </p:spPr>
      </p:pic>
      <p:sp>
        <p:nvSpPr>
          <p:cNvPr id="8" name="TextBox 7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237228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 dirty="0" smtClean="0"/>
              <a:t>Suspect NAVD 88 heights (requested)</a:t>
            </a:r>
            <a:endParaRPr sz="3959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834" y="889308"/>
            <a:ext cx="3586331" cy="4023360"/>
          </a:xfrm>
        </p:spPr>
      </p:pic>
      <p:sp>
        <p:nvSpPr>
          <p:cNvPr id="8" name="TextBox 7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329317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 dirty="0" smtClean="0"/>
              <a:t>Suspect NAVD 88 heights (requested)</a:t>
            </a:r>
            <a:endParaRPr sz="3959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176" y="1063229"/>
            <a:ext cx="3065648" cy="3200400"/>
          </a:xfrm>
        </p:spPr>
      </p:pic>
      <p:sp>
        <p:nvSpPr>
          <p:cNvPr id="8" name="TextBox 7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278292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 dirty="0" smtClean="0"/>
              <a:t>Suspect NAVD 88 heights (requested)</a:t>
            </a:r>
            <a:endParaRPr sz="3959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655" y="1428750"/>
            <a:ext cx="4530691" cy="2286000"/>
          </a:xfrm>
        </p:spPr>
      </p:pic>
      <p:sp>
        <p:nvSpPr>
          <p:cNvPr id="8" name="TextBox 7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404271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b="1" dirty="0"/>
              <a:t>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6350" y="966537"/>
            <a:ext cx="4452483" cy="3394472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/>
              <a:t>NAVD 88 suffers from </a:t>
            </a:r>
            <a:r>
              <a:rPr lang="en-US" sz="1800" b="1" i="1" dirty="0">
                <a:solidFill>
                  <a:srgbClr val="C00000"/>
                </a:solidFill>
              </a:rPr>
              <a:t>use of passive control </a:t>
            </a:r>
            <a:r>
              <a:rPr lang="en-US" sz="1800" b="1" dirty="0"/>
              <a:t>that:</a:t>
            </a:r>
          </a:p>
          <a:p>
            <a:r>
              <a:rPr lang="en-US" sz="1800" dirty="0"/>
              <a:t>Is almost never re-checked for movement</a:t>
            </a:r>
          </a:p>
          <a:p>
            <a:r>
              <a:rPr lang="en-US" sz="1800" dirty="0"/>
              <a:t>Disappears by the thousands every year</a:t>
            </a:r>
          </a:p>
          <a:p>
            <a:r>
              <a:rPr lang="en-US" sz="1800" dirty="0"/>
              <a:t>Is not funded for replacement</a:t>
            </a:r>
          </a:p>
          <a:p>
            <a:r>
              <a:rPr lang="en-US" sz="1800" dirty="0"/>
              <a:t>Is not necessarily in convenient places</a:t>
            </a:r>
          </a:p>
          <a:p>
            <a:r>
              <a:rPr lang="en-US" sz="1800" dirty="0"/>
              <a:t>Doesn’t exist in most of Alaska</a:t>
            </a:r>
          </a:p>
          <a:p>
            <a:r>
              <a:rPr lang="en-US" sz="1800" dirty="0"/>
              <a:t>Wasn’t adopted in Canada</a:t>
            </a:r>
          </a:p>
          <a:p>
            <a:r>
              <a:rPr lang="en-US" sz="1800" dirty="0"/>
              <a:t>Was determined by leveling from a single point, allowing the build up of cross-country error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662" y="3157049"/>
            <a:ext cx="1177690" cy="8840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758" y="2422135"/>
            <a:ext cx="1569242" cy="117693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70437" y="3276046"/>
            <a:ext cx="111280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kern="1200" dirty="0">
                <a:solidFill>
                  <a:prstClr val="white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rPr>
              <a:t>PID: EZ0840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511" y="1422327"/>
            <a:ext cx="933489" cy="8387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661" y="1063236"/>
            <a:ext cx="1024445" cy="155688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367675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 dirty="0" smtClean="0"/>
              <a:t>Suspect NAVD 88 heights (requested)</a:t>
            </a:r>
            <a:endParaRPr sz="3959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873" y="1063229"/>
            <a:ext cx="5212253" cy="3657600"/>
          </a:xfrm>
        </p:spPr>
      </p:pic>
      <p:sp>
        <p:nvSpPr>
          <p:cNvPr id="8" name="TextBox 7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194052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 dirty="0" smtClean="0"/>
              <a:t>Suspect NAVD 88 heights (requested)</a:t>
            </a:r>
            <a:endParaRPr sz="3959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525" y="889308"/>
            <a:ext cx="2350950" cy="4023360"/>
          </a:xfrm>
        </p:spPr>
      </p:pic>
      <p:sp>
        <p:nvSpPr>
          <p:cNvPr id="8" name="TextBox 7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301198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 dirty="0" smtClean="0"/>
              <a:t>What can Texas do about it?</a:t>
            </a:r>
            <a:endParaRPr sz="3959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Densify geodetic control (with good heights) by conducting new Leveling &amp; GPS projects</a:t>
            </a:r>
          </a:p>
          <a:p>
            <a:pPr lvl="1"/>
            <a:r>
              <a:rPr lang="en-US" dirty="0" smtClean="0"/>
              <a:t>Submit data for inclusion into the NSRS (</a:t>
            </a:r>
            <a:r>
              <a:rPr lang="en-US" dirty="0" smtClean="0">
                <a:hlinkClick r:id="rId4"/>
              </a:rPr>
              <a:t>FCGS Bluebook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Update elevations on a </a:t>
            </a:r>
            <a:r>
              <a:rPr lang="en-US" dirty="0"/>
              <a:t>select set of </a:t>
            </a:r>
            <a:r>
              <a:rPr lang="en-US" dirty="0" smtClean="0"/>
              <a:t>marks (where good heights don’t exist)</a:t>
            </a:r>
          </a:p>
          <a:p>
            <a:pPr lvl="1"/>
            <a:r>
              <a:rPr lang="en-US" dirty="0" smtClean="0"/>
              <a:t>Improved </a:t>
            </a:r>
            <a:r>
              <a:rPr lang="en-US" dirty="0"/>
              <a:t>survey network </a:t>
            </a:r>
            <a:r>
              <a:rPr lang="en-US" dirty="0" smtClean="0"/>
              <a:t>will provide </a:t>
            </a:r>
            <a:r>
              <a:rPr lang="en-US" dirty="0"/>
              <a:t>enhancements for rebuilding and improvement of infrastructure in the area</a:t>
            </a:r>
          </a:p>
          <a:p>
            <a:pPr lvl="1"/>
            <a:r>
              <a:rPr lang="en-US" dirty="0" smtClean="0"/>
              <a:t>It will help with flood </a:t>
            </a:r>
            <a:r>
              <a:rPr lang="en-US" dirty="0"/>
              <a:t>plain management, flood hazard identification and risk assessment, elevation certificates</a:t>
            </a:r>
            <a:r>
              <a:rPr lang="en-US" dirty="0" smtClean="0"/>
              <a:t>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393383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 dirty="0" smtClean="0"/>
              <a:t>How can NGS support these efforts?</a:t>
            </a:r>
            <a:endParaRPr sz="3959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NGS can provide:</a:t>
            </a:r>
          </a:p>
          <a:p>
            <a:pPr lvl="1"/>
            <a:r>
              <a:rPr lang="en-US" dirty="0" smtClean="0"/>
              <a:t>Trainings</a:t>
            </a:r>
          </a:p>
          <a:p>
            <a:pPr lvl="1"/>
            <a:r>
              <a:rPr lang="en-US" dirty="0" smtClean="0"/>
              <a:t>Technical support</a:t>
            </a:r>
          </a:p>
          <a:p>
            <a:pPr lvl="1"/>
            <a:r>
              <a:rPr lang="en-US" dirty="0" smtClean="0"/>
              <a:t>Projects QA/QC</a:t>
            </a:r>
          </a:p>
          <a:p>
            <a:pPr lvl="1"/>
            <a:r>
              <a:rPr lang="en-US" dirty="0" smtClean="0"/>
              <a:t>Analyzing, ingesting and storing new data</a:t>
            </a:r>
          </a:p>
          <a:p>
            <a:pPr lvl="1"/>
            <a:r>
              <a:rPr lang="en-US" dirty="0" smtClean="0"/>
              <a:t>Online tools to access the NSRS</a:t>
            </a:r>
          </a:p>
          <a:p>
            <a:r>
              <a:rPr lang="en-US" dirty="0" smtClean="0"/>
              <a:t>NGS cannot conduct field work for you!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176993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 dirty="0" smtClean="0"/>
              <a:t>What tools can Texas use?</a:t>
            </a:r>
            <a:endParaRPr sz="3959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hlinkClick r:id="rId4"/>
              </a:rPr>
              <a:t>BETA OPUS Projects</a:t>
            </a:r>
            <a:r>
              <a:rPr lang="en-US" dirty="0" smtClean="0"/>
              <a:t> - New way of </a:t>
            </a:r>
            <a:r>
              <a:rPr lang="en-US" dirty="0" err="1" smtClean="0"/>
              <a:t>Bluebooking</a:t>
            </a:r>
            <a:r>
              <a:rPr lang="en-US" dirty="0" smtClean="0"/>
              <a:t>!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akes </a:t>
            </a:r>
            <a:r>
              <a:rPr lang="en-US" dirty="0" err="1" smtClean="0"/>
              <a:t>bluebooking</a:t>
            </a:r>
            <a:r>
              <a:rPr lang="en-US" dirty="0" smtClean="0"/>
              <a:t> process easier </a:t>
            </a:r>
            <a:r>
              <a:rPr lang="en-US" dirty="0"/>
              <a:t>and less </a:t>
            </a:r>
            <a:r>
              <a:rPr lang="en-US" dirty="0" smtClean="0"/>
              <a:t>intimidating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rovides </a:t>
            </a:r>
            <a:r>
              <a:rPr lang="en-US" dirty="0"/>
              <a:t>an interactive visual </a:t>
            </a:r>
            <a:r>
              <a:rPr lang="en-US" dirty="0" smtClean="0"/>
              <a:t>interface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utomates </a:t>
            </a:r>
            <a:r>
              <a:rPr lang="en-US" dirty="0"/>
              <a:t>the processing and creation of </a:t>
            </a:r>
            <a:r>
              <a:rPr lang="en-US" dirty="0" smtClean="0"/>
              <a:t>complex files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rovides </a:t>
            </a:r>
            <a:r>
              <a:rPr lang="en-US" dirty="0"/>
              <a:t>improved QA/QC process and better display &amp; visualization of </a:t>
            </a:r>
            <a:r>
              <a:rPr lang="en-US" dirty="0" smtClean="0"/>
              <a:t>statistics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394240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 dirty="0" smtClean="0"/>
              <a:t>What tools can Texas use?</a:t>
            </a:r>
            <a:endParaRPr sz="3959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hlinkClick r:id="rId4"/>
              </a:rPr>
              <a:t>BETA OPUS Projects</a:t>
            </a:r>
            <a:endParaRPr lang="en-US" dirty="0" smtClean="0"/>
          </a:p>
          <a:p>
            <a:pPr lvl="1"/>
            <a:r>
              <a:rPr lang="en-US" dirty="0" smtClean="0"/>
              <a:t>It </a:t>
            </a:r>
            <a:r>
              <a:rPr lang="en-US" dirty="0"/>
              <a:t>requires minimum of two 2-hours sessions for your </a:t>
            </a:r>
            <a:r>
              <a:rPr lang="en-US" dirty="0" smtClean="0"/>
              <a:t>stations</a:t>
            </a:r>
            <a:endParaRPr lang="en-US" dirty="0"/>
          </a:p>
          <a:p>
            <a:pPr lvl="1"/>
            <a:r>
              <a:rPr lang="en-US" dirty="0" smtClean="0"/>
              <a:t>It </a:t>
            </a:r>
            <a:r>
              <a:rPr lang="en-US" dirty="0"/>
              <a:t>is used for submitting static, campaign-style GNSS surveys resulting in network survey solution intended for inclusion in the NGS database</a:t>
            </a:r>
          </a:p>
          <a:p>
            <a:pPr lvl="1"/>
            <a:r>
              <a:rPr lang="en-US" dirty="0" smtClean="0"/>
              <a:t>New stations </a:t>
            </a:r>
            <a:r>
              <a:rPr lang="en-US" dirty="0"/>
              <a:t>will have published adjusted position on a datasheet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284292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 dirty="0" smtClean="0"/>
              <a:t>Datasheet and Shared Solution</a:t>
            </a:r>
            <a:endParaRPr sz="3959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0" dirty="0" smtClean="0"/>
              <a:t>Geodetic Control</a:t>
            </a:r>
            <a:endParaRPr lang="en-US" b="0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b="0" dirty="0" smtClean="0"/>
              <a:t>Not Geodetic Control</a:t>
            </a:r>
            <a:endParaRPr lang="en-US" b="0" dirty="0"/>
          </a:p>
        </p:txBody>
      </p:sp>
      <p:pic>
        <p:nvPicPr>
          <p:cNvPr id="20" name="Content Placeholder 19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416" y="1630363"/>
            <a:ext cx="2756993" cy="2963862"/>
          </a:xfrm>
        </p:spPr>
      </p:pic>
      <p:sp>
        <p:nvSpPr>
          <p:cNvPr id="12" name="TextBox 11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  <p:pic>
        <p:nvPicPr>
          <p:cNvPr id="19" name="Content Placeholder 18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979" y="1630363"/>
            <a:ext cx="1916630" cy="2963862"/>
          </a:xfrm>
        </p:spPr>
      </p:pic>
    </p:spTree>
    <p:extLst>
      <p:ext uri="{BB962C8B-B14F-4D97-AF65-F5344CB8AC3E}">
        <p14:creationId xmlns:p14="http://schemas.microsoft.com/office/powerpoint/2010/main" val="346375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Project Objectives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are your objectives?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Accurate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/Eh on new “passive marks” 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Accurate GNSS-derived NAVD 88 heights on passive marks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Accurate positions on active GNSS stations (not CORS; e.g. RTN stations)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762123"/>
            <a:ext cx="4038600" cy="2270129"/>
          </a:xfrm>
        </p:spPr>
      </p:pic>
      <p:sp>
        <p:nvSpPr>
          <p:cNvPr id="8" name="TextBox 7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17830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943349"/>
          </a:xfrm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Leveled heights (Adjusted and Reset, Orders One - Three)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Height Mod Heights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5490" y="2104328"/>
            <a:ext cx="3291231" cy="27398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Project Control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7651" y="1654505"/>
            <a:ext cx="3179399" cy="27779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ounded Rectangle 5"/>
          <p:cNvSpPr/>
          <p:nvPr/>
        </p:nvSpPr>
        <p:spPr>
          <a:xfrm>
            <a:off x="6056555" y="4245525"/>
            <a:ext cx="1506071" cy="143907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589127" y="3989266"/>
            <a:ext cx="2921060" cy="154665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589127" y="2971823"/>
            <a:ext cx="2921060" cy="154665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9308" y="3474267"/>
            <a:ext cx="1369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“HT_MOD”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1899010" y="3018066"/>
            <a:ext cx="669851" cy="659219"/>
          </a:xfrm>
          <a:custGeom>
            <a:avLst/>
            <a:gdLst>
              <a:gd name="connsiteX0" fmla="*/ 0 w 669851"/>
              <a:gd name="connsiteY0" fmla="*/ 659219 h 659219"/>
              <a:gd name="connsiteX1" fmla="*/ 627321 w 669851"/>
              <a:gd name="connsiteY1" fmla="*/ 499730 h 659219"/>
              <a:gd name="connsiteX2" fmla="*/ 191386 w 669851"/>
              <a:gd name="connsiteY2" fmla="*/ 255182 h 659219"/>
              <a:gd name="connsiteX3" fmla="*/ 669851 w 669851"/>
              <a:gd name="connsiteY3" fmla="*/ 0 h 659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851" h="659219">
                <a:moveTo>
                  <a:pt x="0" y="659219"/>
                </a:moveTo>
                <a:cubicBezTo>
                  <a:pt x="297711" y="613144"/>
                  <a:pt x="595423" y="567069"/>
                  <a:pt x="627321" y="499730"/>
                </a:cubicBezTo>
                <a:cubicBezTo>
                  <a:pt x="659219" y="432390"/>
                  <a:pt x="184298" y="338470"/>
                  <a:pt x="191386" y="255182"/>
                </a:cubicBezTo>
                <a:cubicBezTo>
                  <a:pt x="198474" y="171894"/>
                  <a:pt x="434162" y="85947"/>
                  <a:pt x="669851" y="0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3921834"/>
            <a:ext cx="2488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Height accurate to 2 decimal places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1569401" y="4091955"/>
            <a:ext cx="946298" cy="342240"/>
          </a:xfrm>
          <a:custGeom>
            <a:avLst/>
            <a:gdLst>
              <a:gd name="connsiteX0" fmla="*/ 0 w 946298"/>
              <a:gd name="connsiteY0" fmla="*/ 329609 h 342240"/>
              <a:gd name="connsiteX1" fmla="*/ 776177 w 946298"/>
              <a:gd name="connsiteY1" fmla="*/ 318976 h 342240"/>
              <a:gd name="connsiteX2" fmla="*/ 563526 w 946298"/>
              <a:gd name="connsiteY2" fmla="*/ 116958 h 342240"/>
              <a:gd name="connsiteX3" fmla="*/ 946298 w 946298"/>
              <a:gd name="connsiteY3" fmla="*/ 0 h 34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6298" h="342240">
                <a:moveTo>
                  <a:pt x="0" y="329609"/>
                </a:moveTo>
                <a:cubicBezTo>
                  <a:pt x="341128" y="342013"/>
                  <a:pt x="682256" y="354418"/>
                  <a:pt x="776177" y="318976"/>
                </a:cubicBezTo>
                <a:cubicBezTo>
                  <a:pt x="870098" y="283534"/>
                  <a:pt x="535173" y="170121"/>
                  <a:pt x="563526" y="116958"/>
                </a:cubicBezTo>
                <a:cubicBezTo>
                  <a:pt x="591880" y="63795"/>
                  <a:pt x="769089" y="31897"/>
                  <a:pt x="946298" y="0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6379772" y="1611472"/>
            <a:ext cx="1594648" cy="2609654"/>
          </a:xfrm>
          <a:custGeom>
            <a:avLst/>
            <a:gdLst>
              <a:gd name="connsiteX0" fmla="*/ 52926 w 1594648"/>
              <a:gd name="connsiteY0" fmla="*/ 0 h 2732568"/>
              <a:gd name="connsiteX1" fmla="*/ 1594647 w 1594648"/>
              <a:gd name="connsiteY1" fmla="*/ 1127051 h 2732568"/>
              <a:gd name="connsiteX2" fmla="*/ 63558 w 1594648"/>
              <a:gd name="connsiteY2" fmla="*/ 1818168 h 2732568"/>
              <a:gd name="connsiteX3" fmla="*/ 435698 w 1594648"/>
              <a:gd name="connsiteY3" fmla="*/ 2732568 h 2732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648" h="2732568">
                <a:moveTo>
                  <a:pt x="52926" y="0"/>
                </a:moveTo>
                <a:cubicBezTo>
                  <a:pt x="822900" y="412011"/>
                  <a:pt x="1592875" y="824023"/>
                  <a:pt x="1594647" y="1127051"/>
                </a:cubicBezTo>
                <a:cubicBezTo>
                  <a:pt x="1596419" y="1430079"/>
                  <a:pt x="256716" y="1550582"/>
                  <a:pt x="63558" y="1818168"/>
                </a:cubicBezTo>
                <a:cubicBezTo>
                  <a:pt x="-129600" y="2085754"/>
                  <a:pt x="153049" y="2409161"/>
                  <a:pt x="435698" y="2732568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410669" y="3306405"/>
            <a:ext cx="439191" cy="128428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157042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Planning Your Project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94334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Orthometric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Height Accuracy Requirements</a:t>
            </a:r>
          </a:p>
          <a:p>
            <a:pPr>
              <a:buFontTx/>
              <a:buChar char="-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Number of occupations</a:t>
            </a:r>
          </a:p>
          <a:p>
            <a:pPr>
              <a:buFontTx/>
              <a:buChar char="-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Length of occupations</a:t>
            </a:r>
          </a:p>
          <a:p>
            <a:pPr>
              <a:buFontTx/>
              <a:buChar char="-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Spacing of valid control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63925" y="4651058"/>
            <a:ext cx="53800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*Future developments of OP will permit real-time vectors from shorter occupations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0874" y="2732482"/>
            <a:ext cx="388088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Minimum of 2 NAVD 88 control marks per new mark observed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OPUS is currently restricted to a minimum of 2-hour occupations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Maximum distance between new marks and NAVD 88 control is between 30-50 km, based on occupation length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/>
          </p:nvPr>
        </p:nvGraphicFramePr>
        <p:xfrm>
          <a:off x="4338083" y="180561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459817" y="2074958"/>
            <a:ext cx="2328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Recommended/Permitted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11541" y="3561809"/>
            <a:ext cx="13815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Not Permitted*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4897925" y="2933323"/>
            <a:ext cx="3223033" cy="27161"/>
          </a:xfrm>
          <a:prstGeom prst="line">
            <a:avLst/>
          </a:prstGeom>
          <a:ln w="9525">
            <a:solidFill>
              <a:schemeClr val="tx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799152" y="3639493"/>
            <a:ext cx="0" cy="371192"/>
          </a:xfrm>
          <a:prstGeom prst="line">
            <a:avLst/>
          </a:prstGeom>
          <a:ln w="9525">
            <a:solidFill>
              <a:schemeClr val="tx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084746" y="2933323"/>
            <a:ext cx="0" cy="1073184"/>
          </a:xfrm>
          <a:prstGeom prst="line">
            <a:avLst/>
          </a:prstGeom>
          <a:ln w="9525">
            <a:solidFill>
              <a:schemeClr val="tx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71691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1943100" y="1954182"/>
            <a:ext cx="5043488" cy="835819"/>
            <a:chOff x="1066800" y="2447925"/>
            <a:chExt cx="6724650" cy="1114425"/>
          </a:xfrm>
        </p:grpSpPr>
        <p:sp>
          <p:nvSpPr>
            <p:cNvPr id="40983" name="Freeform 7"/>
            <p:cNvSpPr>
              <a:spLocks/>
            </p:cNvSpPr>
            <p:nvPr/>
          </p:nvSpPr>
          <p:spPr bwMode="auto">
            <a:xfrm>
              <a:off x="1066800" y="2743200"/>
              <a:ext cx="6724650" cy="819150"/>
            </a:xfrm>
            <a:custGeom>
              <a:avLst/>
              <a:gdLst>
                <a:gd name="T0" fmla="*/ 0 w 6724650"/>
                <a:gd name="T1" fmla="*/ 819150 h 819150"/>
                <a:gd name="T2" fmla="*/ 2105025 w 6724650"/>
                <a:gd name="T3" fmla="*/ 447675 h 819150"/>
                <a:gd name="T4" fmla="*/ 4200526 w 6724650"/>
                <a:gd name="T5" fmla="*/ 552450 h 819150"/>
                <a:gd name="T6" fmla="*/ 6724650 w 6724650"/>
                <a:gd name="T7" fmla="*/ 0 h 8191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724650" h="819150">
                  <a:moveTo>
                    <a:pt x="0" y="819150"/>
                  </a:moveTo>
                  <a:cubicBezTo>
                    <a:pt x="702469" y="655637"/>
                    <a:pt x="1404938" y="492125"/>
                    <a:pt x="2105025" y="447675"/>
                  </a:cubicBezTo>
                  <a:cubicBezTo>
                    <a:pt x="2805112" y="403225"/>
                    <a:pt x="3430588" y="627062"/>
                    <a:pt x="4200525" y="552450"/>
                  </a:cubicBezTo>
                  <a:cubicBezTo>
                    <a:pt x="4970462" y="477838"/>
                    <a:pt x="5847556" y="238919"/>
                    <a:pt x="6724650" y="0"/>
                  </a:cubicBez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40984" name="Rectangle 8"/>
            <p:cNvSpPr>
              <a:spLocks noChangeArrowheads="1"/>
            </p:cNvSpPr>
            <p:nvPr/>
          </p:nvSpPr>
          <p:spPr bwMode="auto">
            <a:xfrm>
              <a:off x="3200399" y="2865120"/>
              <a:ext cx="285751" cy="316230"/>
            </a:xfrm>
            <a:prstGeom prst="rect">
              <a:avLst/>
            </a:prstGeom>
            <a:solidFill>
              <a:srgbClr val="92D05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40985" name="Rectangle 9"/>
            <p:cNvSpPr>
              <a:spLocks noChangeArrowheads="1"/>
            </p:cNvSpPr>
            <p:nvPr/>
          </p:nvSpPr>
          <p:spPr bwMode="auto">
            <a:xfrm>
              <a:off x="4867275" y="3219450"/>
              <a:ext cx="266700" cy="104775"/>
            </a:xfrm>
            <a:prstGeom prst="rect">
              <a:avLst/>
            </a:prstGeom>
            <a:solidFill>
              <a:srgbClr val="FFC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40986" name="Isosceles Triangle 11"/>
            <p:cNvSpPr>
              <a:spLocks noChangeArrowheads="1"/>
            </p:cNvSpPr>
            <p:nvPr/>
          </p:nvSpPr>
          <p:spPr bwMode="auto">
            <a:xfrm>
              <a:off x="3162300" y="2562225"/>
              <a:ext cx="364617" cy="314325"/>
            </a:xfrm>
            <a:prstGeom prst="triangle">
              <a:avLst>
                <a:gd name="adj" fmla="val 50000"/>
              </a:avLst>
            </a:prstGeom>
            <a:solidFill>
              <a:srgbClr val="92D05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40987" name="TextBox 13"/>
            <p:cNvSpPr txBox="1">
              <a:spLocks noChangeArrowheads="1"/>
            </p:cNvSpPr>
            <p:nvPr/>
          </p:nvSpPr>
          <p:spPr bwMode="auto">
            <a:xfrm>
              <a:off x="3409950" y="2447925"/>
              <a:ext cx="836127" cy="400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sz="1350" kern="1200">
                  <a:solidFill>
                    <a:prstClr val="black"/>
                  </a:solidFill>
                  <a:latin typeface="Times New Roman" panose="02020603050405020304" pitchFamily="18" charset="0"/>
                  <a:ea typeface="MS PGothic" pitchFamily="34" charset="-128"/>
                  <a:cs typeface="Times New Roman" panose="02020603050405020304" pitchFamily="18" charset="0"/>
                </a:rPr>
                <a:t>House</a:t>
              </a:r>
            </a:p>
          </p:txBody>
        </p:sp>
        <p:sp>
          <p:nvSpPr>
            <p:cNvPr id="40988" name="TextBox 26"/>
            <p:cNvSpPr txBox="1">
              <a:spLocks noChangeArrowheads="1"/>
            </p:cNvSpPr>
            <p:nvPr/>
          </p:nvSpPr>
          <p:spPr bwMode="auto">
            <a:xfrm>
              <a:off x="4610100" y="2828925"/>
              <a:ext cx="605293" cy="400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sz="1350" kern="1200">
                  <a:solidFill>
                    <a:prstClr val="black"/>
                  </a:solidFill>
                  <a:latin typeface="Times New Roman" panose="02020603050405020304" pitchFamily="18" charset="0"/>
                  <a:ea typeface="MS PGothic" pitchFamily="34" charset="-128"/>
                  <a:cs typeface="Times New Roman" panose="02020603050405020304" pitchFamily="18" charset="0"/>
                </a:rPr>
                <a:t>BM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943100" y="1954182"/>
            <a:ext cx="5043488" cy="835819"/>
            <a:chOff x="1066800" y="2447925"/>
            <a:chExt cx="6724650" cy="1114425"/>
          </a:xfrm>
        </p:grpSpPr>
        <p:sp>
          <p:nvSpPr>
            <p:cNvPr id="40966" name="Freeform 15"/>
            <p:cNvSpPr>
              <a:spLocks/>
            </p:cNvSpPr>
            <p:nvPr/>
          </p:nvSpPr>
          <p:spPr bwMode="auto">
            <a:xfrm>
              <a:off x="1066800" y="2743200"/>
              <a:ext cx="6724650" cy="819150"/>
            </a:xfrm>
            <a:custGeom>
              <a:avLst/>
              <a:gdLst>
                <a:gd name="T0" fmla="*/ 0 w 6724650"/>
                <a:gd name="T1" fmla="*/ 819150 h 819150"/>
                <a:gd name="T2" fmla="*/ 2105025 w 6724650"/>
                <a:gd name="T3" fmla="*/ 447675 h 819150"/>
                <a:gd name="T4" fmla="*/ 4200526 w 6724650"/>
                <a:gd name="T5" fmla="*/ 552450 h 819150"/>
                <a:gd name="T6" fmla="*/ 6724650 w 6724650"/>
                <a:gd name="T7" fmla="*/ 0 h 8191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724650" h="819150">
                  <a:moveTo>
                    <a:pt x="0" y="819150"/>
                  </a:moveTo>
                  <a:cubicBezTo>
                    <a:pt x="702469" y="655637"/>
                    <a:pt x="1404938" y="492125"/>
                    <a:pt x="2105025" y="447675"/>
                  </a:cubicBezTo>
                  <a:cubicBezTo>
                    <a:pt x="2805112" y="403225"/>
                    <a:pt x="3430588" y="627062"/>
                    <a:pt x="4200525" y="552450"/>
                  </a:cubicBezTo>
                  <a:cubicBezTo>
                    <a:pt x="4970462" y="477838"/>
                    <a:pt x="5847556" y="238919"/>
                    <a:pt x="6724650" y="0"/>
                  </a:cubicBez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40967" name="Rectangle 16"/>
            <p:cNvSpPr>
              <a:spLocks noChangeArrowheads="1"/>
            </p:cNvSpPr>
            <p:nvPr/>
          </p:nvSpPr>
          <p:spPr bwMode="auto">
            <a:xfrm>
              <a:off x="3200400" y="2865438"/>
              <a:ext cx="285750" cy="315912"/>
            </a:xfrm>
            <a:prstGeom prst="rect">
              <a:avLst/>
            </a:prstGeom>
            <a:solidFill>
              <a:srgbClr val="92D05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40968" name="Rectangle 17"/>
            <p:cNvSpPr>
              <a:spLocks noChangeArrowheads="1"/>
            </p:cNvSpPr>
            <p:nvPr/>
          </p:nvSpPr>
          <p:spPr bwMode="auto">
            <a:xfrm>
              <a:off x="4867275" y="3219450"/>
              <a:ext cx="266700" cy="104775"/>
            </a:xfrm>
            <a:prstGeom prst="rect">
              <a:avLst/>
            </a:prstGeom>
            <a:solidFill>
              <a:srgbClr val="FFC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40969" name="Isosceles Triangle 18"/>
            <p:cNvSpPr>
              <a:spLocks noChangeArrowheads="1"/>
            </p:cNvSpPr>
            <p:nvPr/>
          </p:nvSpPr>
          <p:spPr bwMode="auto">
            <a:xfrm>
              <a:off x="3162300" y="2562225"/>
              <a:ext cx="365125" cy="314325"/>
            </a:xfrm>
            <a:prstGeom prst="triangle">
              <a:avLst>
                <a:gd name="adj" fmla="val 50000"/>
              </a:avLst>
            </a:prstGeom>
            <a:solidFill>
              <a:srgbClr val="92D05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40970" name="TextBox 19"/>
            <p:cNvSpPr txBox="1">
              <a:spLocks noChangeArrowheads="1"/>
            </p:cNvSpPr>
            <p:nvPr/>
          </p:nvSpPr>
          <p:spPr bwMode="auto">
            <a:xfrm>
              <a:off x="3409950" y="2447925"/>
              <a:ext cx="836127" cy="400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sz="135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MS PGothic" pitchFamily="34" charset="-128"/>
                  <a:cs typeface="Times New Roman" panose="02020603050405020304" pitchFamily="18" charset="0"/>
                </a:rPr>
                <a:t>House</a:t>
              </a:r>
            </a:p>
          </p:txBody>
        </p:sp>
        <p:sp>
          <p:nvSpPr>
            <p:cNvPr id="40971" name="TextBox 20"/>
            <p:cNvSpPr txBox="1">
              <a:spLocks noChangeArrowheads="1"/>
            </p:cNvSpPr>
            <p:nvPr/>
          </p:nvSpPr>
          <p:spPr bwMode="auto">
            <a:xfrm>
              <a:off x="4610100" y="2828925"/>
              <a:ext cx="605293" cy="400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sz="1350" kern="1200">
                  <a:solidFill>
                    <a:prstClr val="black"/>
                  </a:solidFill>
                  <a:latin typeface="Times New Roman" panose="02020603050405020304" pitchFamily="18" charset="0"/>
                  <a:ea typeface="MS PGothic" pitchFamily="34" charset="-128"/>
                  <a:cs typeface="Times New Roman" panose="02020603050405020304" pitchFamily="18" charset="0"/>
                </a:rPr>
                <a:t>BM</a:t>
              </a:r>
            </a:p>
          </p:txBody>
        </p:sp>
      </p:grpSp>
      <p:sp>
        <p:nvSpPr>
          <p:cNvPr id="40972" name="TextBox 21"/>
          <p:cNvSpPr txBox="1">
            <a:spLocks noChangeArrowheads="1"/>
          </p:cNvSpPr>
          <p:nvPr/>
        </p:nvSpPr>
        <p:spPr bwMode="auto">
          <a:xfrm>
            <a:off x="4693920" y="1115170"/>
            <a:ext cx="352806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By way of example…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1954:  Leveling Performed to bench mark</a:t>
            </a:r>
          </a:p>
        </p:txBody>
      </p:sp>
      <p:cxnSp>
        <p:nvCxnSpPr>
          <p:cNvPr id="24" name="Straight Connector 23"/>
          <p:cNvCxnSpPr>
            <a:cxnSpLocks noChangeShapeType="1"/>
          </p:cNvCxnSpPr>
          <p:nvPr/>
        </p:nvCxnSpPr>
        <p:spPr bwMode="auto">
          <a:xfrm>
            <a:off x="1593057" y="4283044"/>
            <a:ext cx="6065044" cy="0"/>
          </a:xfrm>
          <a:prstGeom prst="line">
            <a:avLst/>
          </a:prstGeom>
          <a:noFill/>
          <a:ln w="57150" algn="ctr">
            <a:solidFill>
              <a:schemeClr val="tx1"/>
            </a:solidFill>
            <a:prstDash val="dash"/>
            <a:round/>
            <a:headEnd/>
            <a:tailEnd/>
          </a:ln>
        </p:spPr>
      </p:cxn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5289233" y="2617122"/>
            <a:ext cx="264318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1991:  Original 1954 leveling data is used to compute the NAVD 88 height which is then published for this BM</a:t>
            </a:r>
          </a:p>
        </p:txBody>
      </p:sp>
      <p:cxnSp>
        <p:nvCxnSpPr>
          <p:cNvPr id="29" name="Straight Arrow Connector 28"/>
          <p:cNvCxnSpPr>
            <a:cxnSpLocks noChangeShapeType="1"/>
          </p:cNvCxnSpPr>
          <p:nvPr/>
        </p:nvCxnSpPr>
        <p:spPr bwMode="auto">
          <a:xfrm rot="5400000" flipH="1" flipV="1">
            <a:off x="4014788" y="3397219"/>
            <a:ext cx="1743075" cy="14288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2902619" y="4317372"/>
            <a:ext cx="4660396" cy="715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Obviously the true height relative to the NAVD 88 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zero surface is not the published NAVD 88 height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 dirty="0">
              <a:solidFill>
                <a:prstClr val="black"/>
              </a:solidFill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cxnSp>
        <p:nvCxnSpPr>
          <p:cNvPr id="33" name="Straight Arrow Connector 32"/>
          <p:cNvCxnSpPr>
            <a:cxnSpLocks noChangeShapeType="1"/>
          </p:cNvCxnSpPr>
          <p:nvPr/>
        </p:nvCxnSpPr>
        <p:spPr bwMode="auto">
          <a:xfrm rot="5400000" flipH="1" flipV="1">
            <a:off x="4569024" y="4001462"/>
            <a:ext cx="535781" cy="1191"/>
          </a:xfrm>
          <a:prstGeom prst="straightConnector1">
            <a:avLst/>
          </a:prstGeom>
          <a:noFill/>
          <a:ln w="57150" algn="ctr">
            <a:solidFill>
              <a:srgbClr val="00B0F0"/>
            </a:solidFill>
            <a:round/>
            <a:headEnd/>
            <a:tailEnd type="arrow" w="med" len="med"/>
          </a:ln>
        </p:spPr>
      </p:cxnSp>
      <p:sp>
        <p:nvSpPr>
          <p:cNvPr id="35" name="Right Brace 34"/>
          <p:cNvSpPr>
            <a:spLocks/>
          </p:cNvSpPr>
          <p:nvPr/>
        </p:nvSpPr>
        <p:spPr bwMode="auto">
          <a:xfrm>
            <a:off x="4986338" y="2589975"/>
            <a:ext cx="278606" cy="1657350"/>
          </a:xfrm>
          <a:prstGeom prst="rightBrace">
            <a:avLst>
              <a:gd name="adj1" fmla="val 8345"/>
              <a:gd name="adj2" fmla="val 75431"/>
            </a:avLst>
          </a:prstGeom>
          <a:noFill/>
          <a:ln w="2857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solidFill>
                <a:prstClr val="black"/>
              </a:solidFill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5300662" y="3725831"/>
            <a:ext cx="1213794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kern="120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H</a:t>
            </a:r>
            <a:r>
              <a:rPr lang="en-US" sz="1350" kern="1200" baseline="-2500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88</a:t>
            </a:r>
            <a:r>
              <a:rPr lang="en-US" sz="1350" kern="120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(published)</a:t>
            </a:r>
          </a:p>
        </p:txBody>
      </p:sp>
      <p:sp>
        <p:nvSpPr>
          <p:cNvPr id="37" name="Right Brace 36"/>
          <p:cNvSpPr>
            <a:spLocks/>
          </p:cNvSpPr>
          <p:nvPr/>
        </p:nvSpPr>
        <p:spPr bwMode="auto">
          <a:xfrm flipH="1">
            <a:off x="4486276" y="3747263"/>
            <a:ext cx="307181" cy="507206"/>
          </a:xfrm>
          <a:prstGeom prst="rightBrace">
            <a:avLst>
              <a:gd name="adj1" fmla="val 8332"/>
              <a:gd name="adj2" fmla="val 48977"/>
            </a:avLst>
          </a:prstGeom>
          <a:noFill/>
          <a:ln w="2857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solidFill>
                <a:prstClr val="black"/>
              </a:solidFill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3643313" y="3861562"/>
            <a:ext cx="809837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kern="120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H</a:t>
            </a:r>
            <a:r>
              <a:rPr lang="en-US" sz="1350" kern="1200" baseline="-2500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88</a:t>
            </a:r>
            <a:r>
              <a:rPr lang="en-US" sz="1350" kern="120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(true)</a:t>
            </a: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1409989" y="3974255"/>
            <a:ext cx="2239844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NAVD 88 zero height surface</a:t>
            </a:r>
          </a:p>
        </p:txBody>
      </p:sp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1143000" y="212497"/>
            <a:ext cx="6858000" cy="857250"/>
          </a:xfrm>
        </p:spPr>
        <p:txBody>
          <a:bodyPr/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Issues</a:t>
            </a:r>
          </a:p>
        </p:txBody>
      </p:sp>
      <p:sp>
        <p:nvSpPr>
          <p:cNvPr id="42" name="Content Placeholder 2"/>
          <p:cNvSpPr>
            <a:spLocks noGrp="1"/>
          </p:cNvSpPr>
          <p:nvPr>
            <p:ph idx="1"/>
          </p:nvPr>
        </p:nvSpPr>
        <p:spPr>
          <a:xfrm>
            <a:off x="1409989" y="1101329"/>
            <a:ext cx="3576349" cy="3394472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NAVD 88 suffers from 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unknown movements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before, during and after its original adjustment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808951" y="2872957"/>
            <a:ext cx="2700338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1954-1991:  Subsidence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945481" y="1964190"/>
            <a:ext cx="5043488" cy="835819"/>
            <a:chOff x="4816090" y="1823453"/>
            <a:chExt cx="6724650" cy="1114425"/>
          </a:xfrm>
        </p:grpSpPr>
        <p:sp>
          <p:nvSpPr>
            <p:cNvPr id="43" name="Freeform 15"/>
            <p:cNvSpPr>
              <a:spLocks/>
            </p:cNvSpPr>
            <p:nvPr/>
          </p:nvSpPr>
          <p:spPr bwMode="auto">
            <a:xfrm>
              <a:off x="4816090" y="2118728"/>
              <a:ext cx="6724650" cy="819150"/>
            </a:xfrm>
            <a:custGeom>
              <a:avLst/>
              <a:gdLst>
                <a:gd name="T0" fmla="*/ 0 w 6724650"/>
                <a:gd name="T1" fmla="*/ 819150 h 819150"/>
                <a:gd name="T2" fmla="*/ 2105025 w 6724650"/>
                <a:gd name="T3" fmla="*/ 447675 h 819150"/>
                <a:gd name="T4" fmla="*/ 4200526 w 6724650"/>
                <a:gd name="T5" fmla="*/ 552450 h 819150"/>
                <a:gd name="T6" fmla="*/ 6724650 w 6724650"/>
                <a:gd name="T7" fmla="*/ 0 h 8191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724650" h="819150">
                  <a:moveTo>
                    <a:pt x="0" y="819150"/>
                  </a:moveTo>
                  <a:cubicBezTo>
                    <a:pt x="702469" y="655637"/>
                    <a:pt x="1404938" y="492125"/>
                    <a:pt x="2105025" y="447675"/>
                  </a:cubicBezTo>
                  <a:cubicBezTo>
                    <a:pt x="2805112" y="403225"/>
                    <a:pt x="3430588" y="627062"/>
                    <a:pt x="4200525" y="552450"/>
                  </a:cubicBezTo>
                  <a:cubicBezTo>
                    <a:pt x="4970462" y="477838"/>
                    <a:pt x="5847556" y="238919"/>
                    <a:pt x="6724650" y="0"/>
                  </a:cubicBezTo>
                </a:path>
              </a:pathLst>
            </a:custGeom>
            <a:noFill/>
            <a:ln w="38100" cap="flat" cmpd="sng" algn="ctr">
              <a:solidFill>
                <a:schemeClr val="tx1">
                  <a:alpha val="2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44" name="Rectangle 16"/>
            <p:cNvSpPr>
              <a:spLocks noChangeArrowheads="1"/>
            </p:cNvSpPr>
            <p:nvPr/>
          </p:nvSpPr>
          <p:spPr bwMode="auto">
            <a:xfrm>
              <a:off x="6949690" y="2240966"/>
              <a:ext cx="285750" cy="315912"/>
            </a:xfrm>
            <a:prstGeom prst="rect">
              <a:avLst/>
            </a:prstGeom>
            <a:solidFill>
              <a:srgbClr val="92D050">
                <a:alpha val="20000"/>
              </a:srgbClr>
            </a:solidFill>
            <a:ln w="9525" algn="ctr">
              <a:solidFill>
                <a:schemeClr val="tx1">
                  <a:alpha val="2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45" name="Rectangle 17"/>
            <p:cNvSpPr>
              <a:spLocks noChangeArrowheads="1"/>
            </p:cNvSpPr>
            <p:nvPr/>
          </p:nvSpPr>
          <p:spPr bwMode="auto">
            <a:xfrm>
              <a:off x="8616565" y="2594978"/>
              <a:ext cx="266700" cy="104775"/>
            </a:xfrm>
            <a:prstGeom prst="rect">
              <a:avLst/>
            </a:prstGeom>
            <a:solidFill>
              <a:srgbClr val="FFC000">
                <a:alpha val="20000"/>
              </a:srgbClr>
            </a:solidFill>
            <a:ln w="9525" algn="ctr">
              <a:solidFill>
                <a:schemeClr val="tx1">
                  <a:alpha val="2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kern="1200">
                <a:solidFill>
                  <a:prstClr val="black">
                    <a:alpha val="20000"/>
                  </a:prstClr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46" name="Isosceles Triangle 18"/>
            <p:cNvSpPr>
              <a:spLocks noChangeArrowheads="1"/>
            </p:cNvSpPr>
            <p:nvPr/>
          </p:nvSpPr>
          <p:spPr bwMode="auto">
            <a:xfrm>
              <a:off x="6911590" y="1937753"/>
              <a:ext cx="365125" cy="314325"/>
            </a:xfrm>
            <a:prstGeom prst="triangle">
              <a:avLst>
                <a:gd name="adj" fmla="val 50000"/>
              </a:avLst>
            </a:prstGeom>
            <a:solidFill>
              <a:srgbClr val="92D050">
                <a:alpha val="20000"/>
              </a:srgbClr>
            </a:solidFill>
            <a:ln w="9525" algn="ctr">
              <a:solidFill>
                <a:schemeClr val="tx1">
                  <a:alpha val="2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47" name="TextBox 19"/>
            <p:cNvSpPr txBox="1">
              <a:spLocks noChangeArrowheads="1"/>
            </p:cNvSpPr>
            <p:nvPr/>
          </p:nvSpPr>
          <p:spPr bwMode="auto">
            <a:xfrm>
              <a:off x="7159240" y="1823453"/>
              <a:ext cx="836127" cy="400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sz="1350" kern="1200" dirty="0">
                  <a:solidFill>
                    <a:prstClr val="black">
                      <a:alpha val="20000"/>
                    </a:prstClr>
                  </a:solidFill>
                  <a:latin typeface="Times New Roman" panose="02020603050405020304" pitchFamily="18" charset="0"/>
                  <a:ea typeface="MS PGothic" pitchFamily="34" charset="-128"/>
                  <a:cs typeface="Times New Roman" panose="02020603050405020304" pitchFamily="18" charset="0"/>
                </a:rPr>
                <a:t>House</a:t>
              </a:r>
            </a:p>
          </p:txBody>
        </p:sp>
        <p:sp>
          <p:nvSpPr>
            <p:cNvPr id="48" name="TextBox 20"/>
            <p:cNvSpPr txBox="1">
              <a:spLocks noChangeArrowheads="1"/>
            </p:cNvSpPr>
            <p:nvPr/>
          </p:nvSpPr>
          <p:spPr bwMode="auto">
            <a:xfrm>
              <a:off x="8359390" y="2204453"/>
              <a:ext cx="605293" cy="400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sz="1350" kern="1200" dirty="0">
                  <a:solidFill>
                    <a:prstClr val="black">
                      <a:alpha val="20000"/>
                    </a:prstClr>
                  </a:solidFill>
                  <a:latin typeface="Times New Roman" panose="02020603050405020304" pitchFamily="18" charset="0"/>
                  <a:ea typeface="MS PGothic" pitchFamily="34" charset="-128"/>
                  <a:cs typeface="Times New Roman" panose="02020603050405020304" pitchFamily="18" charset="0"/>
                </a:rPr>
                <a:t>BM</a:t>
              </a: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142780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5E-6 0.2263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31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2" grpId="0"/>
      <p:bldP spid="26" grpId="0"/>
      <p:bldP spid="31" grpId="0"/>
      <p:bldP spid="35" grpId="0" animBg="1"/>
      <p:bldP spid="36" grpId="0"/>
      <p:bldP spid="37" grpId="0" animBg="1"/>
      <p:bldP spid="38" grpId="0"/>
      <p:bldP spid="39" grpId="0"/>
      <p:bldP spid="1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\\depot\cce_u1\gillins\shared\NGS_2014_Study\Report\Figures\ExportFromPowerpoint\Ch2_NGS59benchmarks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26" b="35078"/>
          <a:stretch>
            <a:fillRect/>
          </a:stretch>
        </p:blipFill>
        <p:spPr bwMode="auto">
          <a:xfrm>
            <a:off x="5164031" y="2253048"/>
            <a:ext cx="3523818" cy="2614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Planning Your Project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94334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Orthometric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Height Accuracy Requirements: a look at control mark spacing</a:t>
            </a:r>
          </a:p>
          <a:p>
            <a:pPr marL="0" indent="0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244548" y="1937260"/>
            <a:ext cx="4706831" cy="322302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Occupy bench marks with “valid” NAVD 88 </a:t>
            </a:r>
            <a:r>
              <a:rPr kumimoji="0" lang="en-US" alt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orthometric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heights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Distributed every ~30-50 km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Two (2) valid control marks per new mark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Adhere to distance-occupation requirement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Use latest hybrid geoid model (i.e., GEOID18)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Perform constrained vertical least squares adjustments of the GNSS network holding the bench marks as control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 rot="19421601">
            <a:off x="6458119" y="2389684"/>
            <a:ext cx="190849" cy="139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 rot="19576823">
            <a:off x="6440666" y="2300462"/>
            <a:ext cx="3841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US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240709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\\depot\cce_u1\gillins\shared\NGS_2014_Study\Report\Figures\ExportFromPowerpoint\Ch2_NGS59benchmarks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26" b="35078"/>
          <a:stretch>
            <a:fillRect/>
          </a:stretch>
        </p:blipFill>
        <p:spPr bwMode="auto">
          <a:xfrm>
            <a:off x="2324386" y="1577292"/>
            <a:ext cx="4495228" cy="333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Planning Your Project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94334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 many valid NAVD 88 bench marks would you need at a 30 km spacing?</a:t>
            </a:r>
          </a:p>
          <a:p>
            <a:pPr marL="0" indent="0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 rot="19376250">
            <a:off x="4052177" y="1737641"/>
            <a:ext cx="190849" cy="139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19576823">
            <a:off x="3993604" y="1661924"/>
            <a:ext cx="3841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368467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\\depot\cce_u1\gillins\shared\NGS_2014_Study\Report\Figures\ExportFromPowerpoint\Ch2_NGS59benchmarks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26" b="35078"/>
          <a:stretch>
            <a:fillRect/>
          </a:stretch>
        </p:blipFill>
        <p:spPr bwMode="auto">
          <a:xfrm>
            <a:off x="2329506" y="1584891"/>
            <a:ext cx="4484988" cy="332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Planning Your Project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94334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 many valid NAVD 88 bench marks would you need at a 30 km spacing?</a:t>
            </a:r>
          </a:p>
          <a:p>
            <a:pPr marL="0" indent="0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82136" y="2494285"/>
            <a:ext cx="21595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 valid NAVD 88 control marks within 30 km would cover requirements for only three new marks!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218252" y="2839843"/>
            <a:ext cx="85061" cy="8506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4260782" y="3425735"/>
            <a:ext cx="85061" cy="8506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3767257" y="3145962"/>
            <a:ext cx="85061" cy="8506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2347" y="3648446"/>
            <a:ext cx="18528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3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 km spacing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require a minimum of only 2-hr occupations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 rot="19376250">
            <a:off x="4047057" y="1753969"/>
            <a:ext cx="190849" cy="139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9576823">
            <a:off x="3988486" y="1677620"/>
            <a:ext cx="3841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2781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787900" y="1260425"/>
            <a:ext cx="3948589" cy="3455046"/>
            <a:chOff x="3816987" y="1316618"/>
            <a:chExt cx="3948589" cy="3455046"/>
          </a:xfrm>
        </p:grpSpPr>
        <p:pic>
          <p:nvPicPr>
            <p:cNvPr id="7" name="Picture 6" descr="\\depot\cce_u1\gillins\shared\NGS_2014_Study\Report\Figures\ExportFromPowerpoint\Ch2_NGS59benchmarks.t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526" b="35078"/>
            <a:stretch>
              <a:fillRect/>
            </a:stretch>
          </p:blipFill>
          <p:spPr bwMode="auto">
            <a:xfrm>
              <a:off x="3816987" y="1841885"/>
              <a:ext cx="3948589" cy="29297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3816987" y="1316618"/>
              <a:ext cx="3943381" cy="5605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4823747" y="1579251"/>
              <a:ext cx="1755553" cy="1755553"/>
              <a:chOff x="1206232" y="961072"/>
              <a:chExt cx="2340864" cy="2340864"/>
            </a:xfrm>
          </p:grpSpPr>
          <p:sp>
            <p:nvSpPr>
              <p:cNvPr id="21" name="Oval 20"/>
              <p:cNvSpPr>
                <a:spLocks noChangeAspect="1"/>
              </p:cNvSpPr>
              <p:nvPr/>
            </p:nvSpPr>
            <p:spPr>
              <a:xfrm>
                <a:off x="1206232" y="961072"/>
                <a:ext cx="2340864" cy="2340864"/>
              </a:xfrm>
              <a:prstGeom prst="ellipse">
                <a:avLst/>
              </a:prstGeom>
              <a:solidFill>
                <a:srgbClr val="99CCFF">
                  <a:alpha val="21176"/>
                </a:srgb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Oval 21"/>
              <p:cNvSpPr>
                <a:spLocks noChangeAspect="1"/>
              </p:cNvSpPr>
              <p:nvPr/>
            </p:nvSpPr>
            <p:spPr>
              <a:xfrm>
                <a:off x="2319200" y="2074040"/>
                <a:ext cx="114927" cy="11492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5251056" y="1529340"/>
              <a:ext cx="871353" cy="29795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0189084"/>
                </a:avLst>
              </a:prstTxWarp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1200" dirty="0">
                  <a:ln w="0"/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5</a:t>
              </a:r>
              <a:r>
                <a:rPr kumimoji="0" lang="en-US" sz="1400" b="0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0 km radius</a:t>
              </a:r>
              <a:endParaRPr kumimoji="0" lang="en-US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4111234" y="2762756"/>
              <a:ext cx="1755553" cy="1755553"/>
              <a:chOff x="1206232" y="961072"/>
              <a:chExt cx="2340864" cy="2340864"/>
            </a:xfrm>
          </p:grpSpPr>
          <p:sp>
            <p:nvSpPr>
              <p:cNvPr id="19" name="Oval 18"/>
              <p:cNvSpPr>
                <a:spLocks noChangeAspect="1"/>
              </p:cNvSpPr>
              <p:nvPr/>
            </p:nvSpPr>
            <p:spPr>
              <a:xfrm>
                <a:off x="1206232" y="961072"/>
                <a:ext cx="2340864" cy="2340864"/>
              </a:xfrm>
              <a:prstGeom prst="ellipse">
                <a:avLst/>
              </a:prstGeom>
              <a:solidFill>
                <a:srgbClr val="99CCFF">
                  <a:alpha val="21176"/>
                </a:srgb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Oval 19"/>
              <p:cNvSpPr>
                <a:spLocks noChangeAspect="1"/>
              </p:cNvSpPr>
              <p:nvPr/>
            </p:nvSpPr>
            <p:spPr>
              <a:xfrm>
                <a:off x="2319200" y="2074040"/>
                <a:ext cx="114927" cy="11492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4804294" y="2920120"/>
              <a:ext cx="1755553" cy="1755553"/>
              <a:chOff x="1206232" y="961072"/>
              <a:chExt cx="2340864" cy="2340864"/>
            </a:xfrm>
          </p:grpSpPr>
          <p:sp>
            <p:nvSpPr>
              <p:cNvPr id="17" name="Oval 16"/>
              <p:cNvSpPr>
                <a:spLocks noChangeAspect="1"/>
              </p:cNvSpPr>
              <p:nvPr/>
            </p:nvSpPr>
            <p:spPr>
              <a:xfrm>
                <a:off x="1206232" y="961072"/>
                <a:ext cx="2340864" cy="2340864"/>
              </a:xfrm>
              <a:prstGeom prst="ellipse">
                <a:avLst/>
              </a:prstGeom>
              <a:solidFill>
                <a:srgbClr val="99CCFF">
                  <a:alpha val="21176"/>
                </a:srgb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Oval 17"/>
              <p:cNvSpPr>
                <a:spLocks noChangeAspect="1"/>
              </p:cNvSpPr>
              <p:nvPr/>
            </p:nvSpPr>
            <p:spPr>
              <a:xfrm>
                <a:off x="2319200" y="2074040"/>
                <a:ext cx="114927" cy="11492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5509992" y="2337970"/>
              <a:ext cx="1755553" cy="1755553"/>
              <a:chOff x="1206232" y="961072"/>
              <a:chExt cx="2340864" cy="2340864"/>
            </a:xfrm>
          </p:grpSpPr>
          <p:sp>
            <p:nvSpPr>
              <p:cNvPr id="15" name="Oval 14"/>
              <p:cNvSpPr>
                <a:spLocks noChangeAspect="1"/>
              </p:cNvSpPr>
              <p:nvPr/>
            </p:nvSpPr>
            <p:spPr>
              <a:xfrm>
                <a:off x="1206232" y="961072"/>
                <a:ext cx="2340864" cy="2340864"/>
              </a:xfrm>
              <a:prstGeom prst="ellipse">
                <a:avLst/>
              </a:prstGeom>
              <a:solidFill>
                <a:srgbClr val="99CCFF">
                  <a:alpha val="21176"/>
                </a:srgb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" name="Oval 15"/>
              <p:cNvSpPr>
                <a:spLocks noChangeAspect="1"/>
              </p:cNvSpPr>
              <p:nvPr/>
            </p:nvSpPr>
            <p:spPr>
              <a:xfrm>
                <a:off x="2319200" y="2074040"/>
                <a:ext cx="114927" cy="11492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Planning Your Project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4230919" cy="394334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Increasing your spacing to 50 km would require only 4 valid NAVD 88 control marks to cover 9 new marks. </a:t>
            </a:r>
          </a:p>
          <a:p>
            <a:pPr marL="0" indent="0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Only one mark would require additional control</a:t>
            </a:r>
          </a:p>
          <a:p>
            <a:pPr marL="0" indent="0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However, minimum occupation time would increase from 2 to 6 hours</a:t>
            </a:r>
          </a:p>
          <a:p>
            <a:pPr marL="0" indent="0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>
            <a:off x="6043841" y="3155579"/>
            <a:ext cx="80808" cy="808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val 23"/>
          <p:cNvSpPr>
            <a:spLocks noChangeAspect="1"/>
          </p:cNvSpPr>
          <p:nvPr/>
        </p:nvSpPr>
        <p:spPr>
          <a:xfrm>
            <a:off x="6221969" y="3448205"/>
            <a:ext cx="80808" cy="808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val 24"/>
          <p:cNvSpPr>
            <a:spLocks noChangeAspect="1"/>
          </p:cNvSpPr>
          <p:nvPr/>
        </p:nvSpPr>
        <p:spPr>
          <a:xfrm>
            <a:off x="6480905" y="3395571"/>
            <a:ext cx="80808" cy="808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val 25"/>
          <p:cNvSpPr>
            <a:spLocks noChangeAspect="1"/>
          </p:cNvSpPr>
          <p:nvPr/>
        </p:nvSpPr>
        <p:spPr>
          <a:xfrm>
            <a:off x="7003929" y="3508805"/>
            <a:ext cx="80808" cy="808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val 26"/>
          <p:cNvSpPr>
            <a:spLocks noChangeAspect="1"/>
          </p:cNvSpPr>
          <p:nvPr/>
        </p:nvSpPr>
        <p:spPr>
          <a:xfrm>
            <a:off x="7193956" y="3074771"/>
            <a:ext cx="80808" cy="808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val 27"/>
          <p:cNvSpPr>
            <a:spLocks noChangeAspect="1"/>
          </p:cNvSpPr>
          <p:nvPr/>
        </p:nvSpPr>
        <p:spPr>
          <a:xfrm>
            <a:off x="7140418" y="2627104"/>
            <a:ext cx="80808" cy="808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val 28"/>
          <p:cNvSpPr>
            <a:spLocks noChangeAspect="1"/>
          </p:cNvSpPr>
          <p:nvPr/>
        </p:nvSpPr>
        <p:spPr>
          <a:xfrm>
            <a:off x="6758096" y="2597699"/>
            <a:ext cx="80808" cy="808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val 29"/>
          <p:cNvSpPr>
            <a:spLocks noChangeAspect="1"/>
          </p:cNvSpPr>
          <p:nvPr/>
        </p:nvSpPr>
        <p:spPr>
          <a:xfrm>
            <a:off x="6446987" y="2889977"/>
            <a:ext cx="80808" cy="808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val 30"/>
          <p:cNvSpPr>
            <a:spLocks noChangeAspect="1"/>
          </p:cNvSpPr>
          <p:nvPr/>
        </p:nvSpPr>
        <p:spPr>
          <a:xfrm>
            <a:off x="6908251" y="2868233"/>
            <a:ext cx="80808" cy="808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 rot="19376250">
            <a:off x="6244850" y="1921930"/>
            <a:ext cx="190849" cy="1398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 rot="19576823">
            <a:off x="6237356" y="1877467"/>
            <a:ext cx="3101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106828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Planning Your Project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795" y="1200150"/>
            <a:ext cx="8626288" cy="7378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Now that we’ve discussed distance (X-axis), let’s talk Occupation Length (Y-axis)</a:t>
            </a:r>
          </a:p>
          <a:p>
            <a:pPr marL="0" indent="0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63925" y="4651058"/>
            <a:ext cx="53800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*Future developments of OP will permit real-time vectors from shorter occupations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/>
          </p:nvPr>
        </p:nvGraphicFramePr>
        <p:xfrm>
          <a:off x="4338083" y="180561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459817" y="2074958"/>
            <a:ext cx="2328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Recommended/Permitted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11541" y="3561809"/>
            <a:ext cx="13815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Not Permitted*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4897925" y="2933323"/>
            <a:ext cx="3223033" cy="27161"/>
          </a:xfrm>
          <a:prstGeom prst="line">
            <a:avLst/>
          </a:prstGeom>
          <a:ln w="9525">
            <a:solidFill>
              <a:schemeClr val="tx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799152" y="3639493"/>
            <a:ext cx="0" cy="371192"/>
          </a:xfrm>
          <a:prstGeom prst="line">
            <a:avLst/>
          </a:prstGeom>
          <a:ln w="9525">
            <a:solidFill>
              <a:schemeClr val="tx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084746" y="2933323"/>
            <a:ext cx="0" cy="1073184"/>
          </a:xfrm>
          <a:prstGeom prst="line">
            <a:avLst/>
          </a:prstGeom>
          <a:ln w="9525">
            <a:solidFill>
              <a:schemeClr val="tx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35903" y="2460389"/>
            <a:ext cx="33348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Two important considerations: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Redundancy (how many reps)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Duration (how long an observation)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369148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OPUS accuracy vs session dur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1564" y="886887"/>
            <a:ext cx="3985652" cy="402578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OPUS Accuracies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37728" y="974913"/>
            <a:ext cx="2756648" cy="40316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 long should each occupation be?</a:t>
            </a:r>
          </a:p>
          <a:p>
            <a:pPr marL="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-A look at OPUS Accuracies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7200" y="2715111"/>
            <a:ext cx="1438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RMS at 1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89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Occupation Time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1" r="8688"/>
          <a:stretch>
            <a:fillRect/>
          </a:stretch>
        </p:blipFill>
        <p:spPr bwMode="auto">
          <a:xfrm>
            <a:off x="1309688" y="619124"/>
            <a:ext cx="652462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9311" y="1200150"/>
            <a:ext cx="6461312" cy="394334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Vertical Network Accuracies, OPUS Projects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9782" y="3861209"/>
            <a:ext cx="12904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TOTAL time on mark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9782" y="1964244"/>
            <a:ext cx="10176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95% CI values shown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1138518" y="4189472"/>
            <a:ext cx="2991970" cy="676234"/>
          </a:xfrm>
          <a:custGeom>
            <a:avLst/>
            <a:gdLst>
              <a:gd name="connsiteX0" fmla="*/ 0 w 2991970"/>
              <a:gd name="connsiteY0" fmla="*/ 16469 h 676234"/>
              <a:gd name="connsiteX1" fmla="*/ 1210235 w 2991970"/>
              <a:gd name="connsiteY1" fmla="*/ 76981 h 676234"/>
              <a:gd name="connsiteX2" fmla="*/ 900953 w 2991970"/>
              <a:gd name="connsiteY2" fmla="*/ 621587 h 676234"/>
              <a:gd name="connsiteX3" fmla="*/ 2991970 w 2991970"/>
              <a:gd name="connsiteY3" fmla="*/ 628310 h 676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1970" h="676234">
                <a:moveTo>
                  <a:pt x="0" y="16469"/>
                </a:moveTo>
                <a:cubicBezTo>
                  <a:pt x="530038" y="-3702"/>
                  <a:pt x="1060076" y="-23872"/>
                  <a:pt x="1210235" y="76981"/>
                </a:cubicBezTo>
                <a:cubicBezTo>
                  <a:pt x="1360394" y="177834"/>
                  <a:pt x="603997" y="529699"/>
                  <a:pt x="900953" y="621587"/>
                </a:cubicBezTo>
                <a:cubicBezTo>
                  <a:pt x="1197909" y="713475"/>
                  <a:pt x="2094939" y="670892"/>
                  <a:pt x="2991970" y="628310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04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Project Recommendation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94334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Summary of Vertical Accuracy of OPUS Projects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Content Placeholder 4"/>
          <p:cNvGraphicFramePr>
            <a:graphicFrameLocks/>
          </p:cNvGraphicFramePr>
          <p:nvPr/>
        </p:nvGraphicFramePr>
        <p:xfrm>
          <a:off x="1905000" y="1838325"/>
          <a:ext cx="5334000" cy="19884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8725">
                  <a:extLst>
                    <a:ext uri="{9D8B030D-6E8A-4147-A177-3AD203B41FA5}">
                      <a16:colId xmlns:a16="http://schemas.microsoft.com/office/drawing/2014/main" val="2240154306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2478897319"/>
                    </a:ext>
                  </a:extLst>
                </a:gridCol>
                <a:gridCol w="2695575">
                  <a:extLst>
                    <a:ext uri="{9D8B030D-6E8A-4147-A177-3AD203B41FA5}">
                      <a16:colId xmlns:a16="http://schemas.microsoft.com/office/drawing/2014/main" val="174497181"/>
                    </a:ext>
                  </a:extLst>
                </a:gridCol>
              </a:tblGrid>
              <a:tr h="61714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Vertical Standard</a:t>
                      </a:r>
                      <a:endParaRPr lang="en-US" sz="1800" dirty="0"/>
                    </a:p>
                  </a:txBody>
                  <a:tcPr marL="68580" marR="68580" marT="34253" marB="342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Total Time on Mark (h)</a:t>
                      </a:r>
                      <a:endParaRPr lang="en-US" sz="1800" dirty="0"/>
                    </a:p>
                  </a:txBody>
                  <a:tcPr marL="68580" marR="68580" marT="34253" marB="342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Recommended Sessions and</a:t>
                      </a:r>
                      <a:r>
                        <a:rPr lang="en-US" sz="1800" baseline="0" dirty="0" smtClean="0"/>
                        <a:t> duration</a:t>
                      </a:r>
                      <a:endParaRPr lang="en-US" sz="1800" dirty="0"/>
                    </a:p>
                  </a:txBody>
                  <a:tcPr marL="68580" marR="68580" marT="34253" marB="34253"/>
                </a:tc>
                <a:extLst>
                  <a:ext uri="{0D108BD9-81ED-4DB2-BD59-A6C34878D82A}">
                    <a16:rowId xmlns:a16="http://schemas.microsoft.com/office/drawing/2014/main" val="2529060110"/>
                  </a:ext>
                </a:extLst>
              </a:tr>
              <a:tr h="34282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3.0 cm</a:t>
                      </a:r>
                      <a:endParaRPr lang="en-US" sz="1800" dirty="0"/>
                    </a:p>
                  </a:txBody>
                  <a:tcPr marL="68580" marR="68580" marT="34253" marB="342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</a:t>
                      </a:r>
                      <a:endParaRPr lang="en-US" sz="1800" dirty="0"/>
                    </a:p>
                  </a:txBody>
                  <a:tcPr marL="68580" marR="68580" marT="34253" marB="342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(2) 2-h </a:t>
                      </a:r>
                      <a:endParaRPr lang="en-US" sz="1800" dirty="0"/>
                    </a:p>
                  </a:txBody>
                  <a:tcPr marL="68580" marR="68580" marT="34253" marB="34253"/>
                </a:tc>
                <a:extLst>
                  <a:ext uri="{0D108BD9-81ED-4DB2-BD59-A6C34878D82A}">
                    <a16:rowId xmlns:a16="http://schemas.microsoft.com/office/drawing/2014/main" val="2224824611"/>
                  </a:ext>
                </a:extLst>
              </a:tr>
              <a:tr h="34282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2.5 cm</a:t>
                      </a:r>
                      <a:endParaRPr lang="en-US" sz="1800" dirty="0"/>
                    </a:p>
                  </a:txBody>
                  <a:tcPr marL="68580" marR="68580" marT="34253" marB="342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8</a:t>
                      </a:r>
                      <a:endParaRPr lang="en-US" sz="1800" dirty="0"/>
                    </a:p>
                  </a:txBody>
                  <a:tcPr marL="68580" marR="68580" marT="34253" marB="342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(2) 4-h or (3) 3-h</a:t>
                      </a:r>
                      <a:endParaRPr lang="en-US" sz="1800" dirty="0"/>
                    </a:p>
                  </a:txBody>
                  <a:tcPr marL="68580" marR="68580" marT="34253" marB="34253"/>
                </a:tc>
                <a:extLst>
                  <a:ext uri="{0D108BD9-81ED-4DB2-BD59-A6C34878D82A}">
                    <a16:rowId xmlns:a16="http://schemas.microsoft.com/office/drawing/2014/main" val="4138414678"/>
                  </a:ext>
                </a:extLst>
              </a:tr>
              <a:tr h="34282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2.0</a:t>
                      </a:r>
                      <a:r>
                        <a:rPr lang="en-US" sz="1800" baseline="0" dirty="0" smtClean="0"/>
                        <a:t> cm</a:t>
                      </a:r>
                      <a:endParaRPr lang="en-US" sz="1800" dirty="0"/>
                    </a:p>
                  </a:txBody>
                  <a:tcPr marL="68580" marR="68580" marT="34253" marB="342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22</a:t>
                      </a:r>
                      <a:endParaRPr lang="en-US" sz="1800" dirty="0"/>
                    </a:p>
                  </a:txBody>
                  <a:tcPr marL="68580" marR="68580" marT="34253" marB="342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(2) 10-h</a:t>
                      </a:r>
                      <a:r>
                        <a:rPr lang="en-US" sz="1800" baseline="0" dirty="0" smtClean="0"/>
                        <a:t> or </a:t>
                      </a:r>
                      <a:r>
                        <a:rPr lang="en-US" sz="1800" dirty="0" smtClean="0"/>
                        <a:t>(3) 7-h</a:t>
                      </a:r>
                      <a:endParaRPr lang="en-US" sz="1800" dirty="0"/>
                    </a:p>
                  </a:txBody>
                  <a:tcPr marL="68580" marR="68580" marT="34253" marB="34253"/>
                </a:tc>
                <a:extLst>
                  <a:ext uri="{0D108BD9-81ED-4DB2-BD59-A6C34878D82A}">
                    <a16:rowId xmlns:a16="http://schemas.microsoft.com/office/drawing/2014/main" val="3592211702"/>
                  </a:ext>
                </a:extLst>
              </a:tr>
              <a:tr h="34282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1.7 cm</a:t>
                      </a:r>
                      <a:endParaRPr lang="en-US" sz="1800" dirty="0"/>
                    </a:p>
                  </a:txBody>
                  <a:tcPr marL="68580" marR="68580" marT="34253" marB="342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48</a:t>
                      </a:r>
                      <a:endParaRPr lang="en-US" sz="1800" dirty="0"/>
                    </a:p>
                  </a:txBody>
                  <a:tcPr marL="68580" marR="68580" marT="34253" marB="342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(2)</a:t>
                      </a:r>
                      <a:r>
                        <a:rPr lang="en-US" sz="1800" baseline="0" dirty="0" smtClean="0"/>
                        <a:t> 24-h</a:t>
                      </a:r>
                      <a:endParaRPr lang="en-US" sz="1800" dirty="0"/>
                    </a:p>
                  </a:txBody>
                  <a:tcPr marL="68580" marR="68580" marT="34253" marB="34253"/>
                </a:tc>
                <a:extLst>
                  <a:ext uri="{0D108BD9-81ED-4DB2-BD59-A6C34878D82A}">
                    <a16:rowId xmlns:a16="http://schemas.microsoft.com/office/drawing/2014/main" val="3472667297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398609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OPUS Projects for RTK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Builds upon OPUS Projects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 supports all types of GNSS vectors (real-time and post-processed):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Single-base RTK vectors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Network RTK vectors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Vectors processed in other software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358572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Baseline and Vector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342892" lvl="0" indent="-342892" defTabSz="457189"/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Baseline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the line connecting two GNSS marks</a:t>
            </a:r>
          </a:p>
          <a:p>
            <a:pPr marL="342892" lvl="0" indent="-342892" defTabSz="457189"/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Vector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 mathematical representation of a measurement of the baseline, expressed in delta X,Y,Z components (along with error estimates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92" lvl="0" indent="-342892" defTabSz="457189"/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So, </a:t>
            </a:r>
            <a:r>
              <a:rPr lang="en-US" sz="20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baseline measured repetitively 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five 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times will have </a:t>
            </a:r>
            <a:r>
              <a:rPr lang="en-US" sz="2000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five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vectors </a:t>
            </a:r>
          </a:p>
          <a:p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542864"/>
            <a:ext cx="4038600" cy="2708647"/>
          </a:xfrm>
        </p:spPr>
      </p:pic>
      <p:sp>
        <p:nvSpPr>
          <p:cNvPr id="12" name="TextBox 11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296839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198524"/>
            <a:ext cx="6172200" cy="857250"/>
          </a:xfrm>
        </p:spPr>
        <p:txBody>
          <a:bodyPr/>
          <a:lstStyle/>
          <a:p>
            <a:r>
              <a:rPr lang="en-US" sz="3000" b="1" dirty="0"/>
              <a:t>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6460" y="1115624"/>
            <a:ext cx="6100010" cy="856248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/>
              <a:t>NAVD 88 suffers from </a:t>
            </a:r>
            <a:r>
              <a:rPr lang="en-US" sz="1800" b="1" i="1" dirty="0">
                <a:solidFill>
                  <a:srgbClr val="C00000"/>
                </a:solidFill>
              </a:rPr>
              <a:t>a known bias </a:t>
            </a:r>
            <a:r>
              <a:rPr lang="en-US" sz="1800" b="1" dirty="0"/>
              <a:t>(50 cm) and </a:t>
            </a:r>
            <a:r>
              <a:rPr lang="en-US" sz="1800" b="1" i="1" dirty="0">
                <a:solidFill>
                  <a:srgbClr val="C00000"/>
                </a:solidFill>
              </a:rPr>
              <a:t>tilt</a:t>
            </a:r>
            <a:r>
              <a:rPr lang="en-US" sz="1800" b="1" dirty="0"/>
              <a:t> (about 1 meter across CONUS) relative to the gravimetric geoid</a:t>
            </a:r>
            <a:endParaRPr lang="en-US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6670437" y="3276046"/>
            <a:ext cx="111280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kern="1200" dirty="0">
                <a:solidFill>
                  <a:prstClr val="white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rPr>
              <a:t>PID: EZ0840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1485900" y="2400300"/>
            <a:ext cx="1937784" cy="2366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42900">
              <a:buClrTx/>
              <a:buNone/>
              <a:defRPr/>
            </a:pP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Approximate level of geoid mismatch known to exist in the NAVD 88 zero surface</a:t>
            </a:r>
          </a:p>
          <a:p>
            <a:pPr marL="0" indent="0" defTabSz="342900">
              <a:buClrTx/>
              <a:buNone/>
              <a:defRPr/>
            </a:pP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marL="0" indent="0" defTabSz="342900">
              <a:buClrTx/>
              <a:buNone/>
              <a:defRPr/>
            </a:pP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marL="0" indent="0" defTabSz="342900">
              <a:buClrTx/>
              <a:buNone/>
              <a:defRPr/>
            </a:pP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marL="342900" lvl="1" indent="0" defTabSz="342900">
              <a:buClrTx/>
              <a:buNone/>
              <a:defRPr/>
            </a:pP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marL="342900" lvl="1" indent="0" defTabSz="342900">
              <a:buClrTx/>
              <a:buNone/>
              <a:defRPr/>
            </a:pP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marL="0" indent="0" defTabSz="342900">
              <a:buClrTx/>
              <a:buNone/>
              <a:defRPr/>
            </a:pP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marL="0" indent="0" defTabSz="342900">
              <a:buClrTx/>
              <a:buNone/>
              <a:defRPr/>
            </a:pP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039" y="1767828"/>
            <a:ext cx="4527487" cy="301643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344043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defRPr/>
            </a:pP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Design for OPUS-Projects and GVX</a:t>
            </a:r>
          </a:p>
        </p:txBody>
      </p:sp>
      <p:pic>
        <p:nvPicPr>
          <p:cNvPr id="1843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588" y="857250"/>
            <a:ext cx="8124825" cy="406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830094" y="893564"/>
            <a:ext cx="771727" cy="257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7435" y="875957"/>
            <a:ext cx="210766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GVX file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(from RTK survey or baseline processing in other software)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38942" y="4646625"/>
            <a:ext cx="1049131" cy="257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62595" y="4591050"/>
            <a:ext cx="789167" cy="257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29487" y="4584515"/>
            <a:ext cx="1237339" cy="257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 rot="3456224">
            <a:off x="5102881" y="3466659"/>
            <a:ext cx="665812" cy="257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 rot="3462480">
            <a:off x="7841276" y="3447204"/>
            <a:ext cx="665812" cy="257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538942" y="893564"/>
            <a:ext cx="1992854" cy="257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126317" y="4620829"/>
            <a:ext cx="693584" cy="2571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60158" y="857250"/>
            <a:ext cx="21076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OPUS-Projects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(from static GNSS session processing)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50310" y="4442135"/>
            <a:ext cx="1036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RTK Base or “From” Mark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26571" y="4464173"/>
            <a:ext cx="1301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RTK Rover or “To” Mark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55078" y="4618433"/>
            <a:ext cx="13013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Vector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36970" y="4594950"/>
            <a:ext cx="15248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Vector in GVX File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Slide Number Placeholder 43"/>
          <p:cNvSpPr>
            <a:spLocks noGrp="1"/>
          </p:cNvSpPr>
          <p:nvPr>
            <p:ph type="sldNum" sz="quarter" idx="4294967295"/>
          </p:nvPr>
        </p:nvSpPr>
        <p:spPr>
          <a:xfrm>
            <a:off x="8695255" y="478968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D538F9-49A3-B84F-B36B-A7030CDE5D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761809" y="4797858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D538F9-49A3-B84F-B36B-A7030CDE5D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24414619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1143000" y="389334"/>
            <a:ext cx="6858000" cy="642938"/>
          </a:xfrm>
        </p:spPr>
        <p:txBody>
          <a:bodyPr/>
          <a:lstStyle/>
          <a:p>
            <a:r>
              <a:rPr lang="en-US" altLang="en-US" sz="3000" b="1" dirty="0"/>
              <a:t>Example: Upload RTN Vectors to </a:t>
            </a:r>
            <a:br>
              <a:rPr lang="en-US" altLang="en-US" sz="3000" b="1" dirty="0"/>
            </a:br>
            <a:r>
              <a:rPr lang="en-US" altLang="en-US" sz="3000" b="1" dirty="0"/>
              <a:t>OPUS-Projects</a:t>
            </a:r>
          </a:p>
        </p:txBody>
      </p:sp>
      <p:pic>
        <p:nvPicPr>
          <p:cNvPr id="5120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045" y="1203917"/>
            <a:ext cx="3849290" cy="2820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0" t="-2" r="8301" b="7845"/>
          <a:stretch>
            <a:fillRect/>
          </a:stretch>
        </p:blipFill>
        <p:spPr bwMode="auto">
          <a:xfrm>
            <a:off x="4492579" y="1542055"/>
            <a:ext cx="100013" cy="10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0" t="-2" r="8301" b="7845"/>
          <a:stretch>
            <a:fillRect/>
          </a:stretch>
        </p:blipFill>
        <p:spPr bwMode="auto">
          <a:xfrm>
            <a:off x="4259216" y="1583728"/>
            <a:ext cx="101204" cy="10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0" t="-2" r="8301" b="7845"/>
          <a:stretch>
            <a:fillRect/>
          </a:stretch>
        </p:blipFill>
        <p:spPr bwMode="auto">
          <a:xfrm>
            <a:off x="4793808" y="1848046"/>
            <a:ext cx="101203" cy="10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0" t="-2" r="8301" b="7845"/>
          <a:stretch>
            <a:fillRect/>
          </a:stretch>
        </p:blipFill>
        <p:spPr bwMode="auto">
          <a:xfrm>
            <a:off x="5179570" y="1805184"/>
            <a:ext cx="101203" cy="10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0" t="-2" r="8301" b="7845"/>
          <a:stretch>
            <a:fillRect/>
          </a:stretch>
        </p:blipFill>
        <p:spPr bwMode="auto">
          <a:xfrm>
            <a:off x="5834413" y="2331440"/>
            <a:ext cx="100013" cy="10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0" t="-2" r="8301" b="7845"/>
          <a:stretch>
            <a:fillRect/>
          </a:stretch>
        </p:blipFill>
        <p:spPr bwMode="auto">
          <a:xfrm>
            <a:off x="5648676" y="2319534"/>
            <a:ext cx="101203" cy="10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0" t="-2" r="8301" b="7845"/>
          <a:stretch>
            <a:fillRect/>
          </a:stretch>
        </p:blipFill>
        <p:spPr bwMode="auto">
          <a:xfrm>
            <a:off x="5486751" y="2590996"/>
            <a:ext cx="100013" cy="10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0" t="-2" r="8301" b="7845"/>
          <a:stretch>
            <a:fillRect/>
          </a:stretch>
        </p:blipFill>
        <p:spPr bwMode="auto">
          <a:xfrm>
            <a:off x="4999785" y="2919609"/>
            <a:ext cx="100013" cy="10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0" t="-2" r="8301" b="7845"/>
          <a:stretch>
            <a:fillRect/>
          </a:stretch>
        </p:blipFill>
        <p:spPr bwMode="auto">
          <a:xfrm>
            <a:off x="4159204" y="3403003"/>
            <a:ext cx="100013" cy="10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0" t="-2" r="8301" b="7845"/>
          <a:stretch>
            <a:fillRect/>
          </a:stretch>
        </p:blipFill>
        <p:spPr bwMode="auto">
          <a:xfrm>
            <a:off x="4225879" y="2833884"/>
            <a:ext cx="101204" cy="10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0" t="-2" r="8301" b="7845"/>
          <a:stretch>
            <a:fillRect/>
          </a:stretch>
        </p:blipFill>
        <p:spPr bwMode="auto">
          <a:xfrm>
            <a:off x="3604372" y="2276671"/>
            <a:ext cx="101204" cy="10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0" t="-2" r="8301" b="7845"/>
          <a:stretch>
            <a:fillRect/>
          </a:stretch>
        </p:blipFill>
        <p:spPr bwMode="auto">
          <a:xfrm>
            <a:off x="3009060" y="2100459"/>
            <a:ext cx="101204" cy="10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0" t="-2" r="8301" b="7845"/>
          <a:stretch>
            <a:fillRect/>
          </a:stretch>
        </p:blipFill>
        <p:spPr bwMode="auto">
          <a:xfrm>
            <a:off x="4159204" y="2142130"/>
            <a:ext cx="100013" cy="10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0" t="-2" r="8301" b="7845"/>
          <a:stretch>
            <a:fillRect/>
          </a:stretch>
        </p:blipFill>
        <p:spPr bwMode="auto">
          <a:xfrm>
            <a:off x="4175872" y="2319534"/>
            <a:ext cx="100013" cy="10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0" t="-2" r="8301" b="7845"/>
          <a:stretch>
            <a:fillRect/>
          </a:stretch>
        </p:blipFill>
        <p:spPr bwMode="auto">
          <a:xfrm>
            <a:off x="4949779" y="2195709"/>
            <a:ext cx="100013" cy="10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9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0" t="-2" r="8301" b="7845"/>
          <a:stretch>
            <a:fillRect/>
          </a:stretch>
        </p:blipFill>
        <p:spPr bwMode="auto">
          <a:xfrm>
            <a:off x="6580585" y="2481851"/>
            <a:ext cx="100013" cy="10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Straight Connector 24"/>
          <p:cNvCxnSpPr/>
          <p:nvPr/>
        </p:nvCxnSpPr>
        <p:spPr>
          <a:xfrm flipV="1">
            <a:off x="6521054" y="2804510"/>
            <a:ext cx="220265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6528198" y="3231944"/>
            <a:ext cx="220265" cy="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3084070" y="1637305"/>
            <a:ext cx="520303" cy="471488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17" idx="0"/>
          </p:cNvCxnSpPr>
          <p:nvPr/>
        </p:nvCxnSpPr>
        <p:spPr>
          <a:xfrm flipH="1" flipV="1">
            <a:off x="3638901" y="1637305"/>
            <a:ext cx="0" cy="366713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 flipV="1">
            <a:off x="3646045" y="1663499"/>
            <a:ext cx="8334" cy="62746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0" t="-2" r="8301" b="7845"/>
          <a:stretch>
            <a:fillRect/>
          </a:stretch>
        </p:blipFill>
        <p:spPr bwMode="auto">
          <a:xfrm>
            <a:off x="3588895" y="2004018"/>
            <a:ext cx="100013" cy="10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2" name="Straight Connector 41"/>
          <p:cNvCxnSpPr/>
          <p:nvPr/>
        </p:nvCxnSpPr>
        <p:spPr>
          <a:xfrm flipV="1">
            <a:off x="3692479" y="1955202"/>
            <a:ext cx="1307306" cy="102394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endCxn id="6" idx="1"/>
          </p:cNvCxnSpPr>
          <p:nvPr/>
        </p:nvCxnSpPr>
        <p:spPr>
          <a:xfrm>
            <a:off x="3688907" y="1583727"/>
            <a:ext cx="570309" cy="53578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4574733" y="1612302"/>
            <a:ext cx="425053" cy="289322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4878342" y="1913530"/>
            <a:ext cx="121444" cy="23813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5084320" y="1870667"/>
            <a:ext cx="95250" cy="5715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5084320" y="1974252"/>
            <a:ext cx="564356" cy="357188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endCxn id="9" idx="0"/>
          </p:cNvCxnSpPr>
          <p:nvPr/>
        </p:nvCxnSpPr>
        <p:spPr>
          <a:xfrm>
            <a:off x="5084320" y="1939724"/>
            <a:ext cx="801290" cy="391716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endCxn id="22" idx="0"/>
          </p:cNvCxnSpPr>
          <p:nvPr/>
        </p:nvCxnSpPr>
        <p:spPr>
          <a:xfrm flipH="1">
            <a:off x="4999785" y="1982587"/>
            <a:ext cx="38100" cy="213122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5067652" y="1992111"/>
            <a:ext cx="439340" cy="615554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>
            <a:off x="5037885" y="3027955"/>
            <a:ext cx="7144" cy="482204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4310414" y="2912465"/>
            <a:ext cx="682228" cy="597694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4255645" y="3460153"/>
            <a:ext cx="744140" cy="50006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4440192" y="1974252"/>
            <a:ext cx="578644" cy="370284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V="1">
            <a:off x="4392567" y="1967108"/>
            <a:ext cx="613172" cy="255984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0" t="-2" r="8301" b="7845"/>
          <a:stretch>
            <a:fillRect/>
          </a:stretch>
        </p:blipFill>
        <p:spPr bwMode="auto">
          <a:xfrm>
            <a:off x="4360420" y="2319534"/>
            <a:ext cx="100013" cy="10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4" name="Straight Connector 73"/>
          <p:cNvCxnSpPr/>
          <p:nvPr/>
        </p:nvCxnSpPr>
        <p:spPr>
          <a:xfrm flipV="1">
            <a:off x="4274695" y="1976633"/>
            <a:ext cx="744140" cy="394097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0" t="-2" r="8301" b="7845"/>
          <a:stretch>
            <a:fillRect/>
          </a:stretch>
        </p:blipFill>
        <p:spPr bwMode="auto">
          <a:xfrm>
            <a:off x="4309222" y="2207615"/>
            <a:ext cx="101204" cy="10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8" name="Straight Connector 77"/>
          <p:cNvCxnSpPr/>
          <p:nvPr/>
        </p:nvCxnSpPr>
        <p:spPr>
          <a:xfrm flipV="1">
            <a:off x="4244929" y="1963537"/>
            <a:ext cx="760810" cy="184547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44" name="TextBox 79"/>
          <p:cNvSpPr txBox="1">
            <a:spLocks noChangeArrowheads="1"/>
          </p:cNvSpPr>
          <p:nvPr/>
        </p:nvSpPr>
        <p:spPr bwMode="auto">
          <a:xfrm>
            <a:off x="6741319" y="2424701"/>
            <a:ext cx="951310" cy="265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1125" kern="1200" dirty="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rPr>
              <a:t>User Mark</a:t>
            </a:r>
          </a:p>
        </p:txBody>
      </p:sp>
      <p:sp>
        <p:nvSpPr>
          <p:cNvPr id="51245" name="TextBox 80"/>
          <p:cNvSpPr txBox="1">
            <a:spLocks noChangeArrowheads="1"/>
          </p:cNvSpPr>
          <p:nvPr/>
        </p:nvSpPr>
        <p:spPr bwMode="auto">
          <a:xfrm>
            <a:off x="6741319" y="2677113"/>
            <a:ext cx="1315641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1125" kern="1200" dirty="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rPr>
              <a:t>Processed Vector (OPUS-Projects)</a:t>
            </a:r>
          </a:p>
        </p:txBody>
      </p:sp>
      <p:sp>
        <p:nvSpPr>
          <p:cNvPr id="51246" name="TextBox 81"/>
          <p:cNvSpPr txBox="1">
            <a:spLocks noChangeArrowheads="1"/>
          </p:cNvSpPr>
          <p:nvPr/>
        </p:nvSpPr>
        <p:spPr bwMode="auto">
          <a:xfrm>
            <a:off x="6741319" y="3103357"/>
            <a:ext cx="1315641" cy="265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1125" kern="1200" dirty="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rPr>
              <a:t>Uploaded Vector</a:t>
            </a:r>
          </a:p>
        </p:txBody>
      </p:sp>
      <p:pic>
        <p:nvPicPr>
          <p:cNvPr id="51247" name="Picture 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0"/>
          <a:stretch>
            <a:fillRect/>
          </a:stretch>
        </p:blipFill>
        <p:spPr bwMode="auto">
          <a:xfrm>
            <a:off x="6580585" y="2292541"/>
            <a:ext cx="100013" cy="103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8" name="TextBox 83"/>
          <p:cNvSpPr txBox="1">
            <a:spLocks noChangeArrowheads="1"/>
          </p:cNvSpPr>
          <p:nvPr/>
        </p:nvSpPr>
        <p:spPr bwMode="auto">
          <a:xfrm>
            <a:off x="6741319" y="2217532"/>
            <a:ext cx="951310" cy="265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1125" kern="1200" dirty="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rPr>
              <a:t>CORS</a:t>
            </a:r>
          </a:p>
        </p:txBody>
      </p:sp>
      <p:sp>
        <p:nvSpPr>
          <p:cNvPr id="51249" name="TextBox 84"/>
          <p:cNvSpPr txBox="1">
            <a:spLocks noChangeArrowheads="1"/>
          </p:cNvSpPr>
          <p:nvPr/>
        </p:nvSpPr>
        <p:spPr bwMode="auto">
          <a:xfrm>
            <a:off x="6680598" y="1988932"/>
            <a:ext cx="10120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1350" u="sng" kern="1200" dirty="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rPr>
              <a:t>LEGEND</a:t>
            </a:r>
          </a:p>
        </p:txBody>
      </p:sp>
      <p:sp>
        <p:nvSpPr>
          <p:cNvPr id="86" name="Rectangle 85"/>
          <p:cNvSpPr/>
          <p:nvPr/>
        </p:nvSpPr>
        <p:spPr>
          <a:xfrm>
            <a:off x="6416279" y="1962738"/>
            <a:ext cx="1522809" cy="1447800"/>
          </a:xfrm>
          <a:prstGeom prst="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1251" name="Picture 8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337" b="11673"/>
          <a:stretch>
            <a:fillRect/>
          </a:stretch>
        </p:blipFill>
        <p:spPr bwMode="auto">
          <a:xfrm>
            <a:off x="1802957" y="1208260"/>
            <a:ext cx="695325" cy="294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28" name="TextBox 87"/>
          <p:cNvSpPr txBox="1">
            <a:spLocks noChangeArrowheads="1"/>
          </p:cNvSpPr>
          <p:nvPr/>
        </p:nvSpPr>
        <p:spPr bwMode="auto">
          <a:xfrm>
            <a:off x="1882729" y="3926458"/>
            <a:ext cx="585788" cy="248017"/>
          </a:xfrm>
          <a:prstGeom prst="rect">
            <a:avLst/>
          </a:prstGeom>
          <a:solidFill>
            <a:srgbClr val="3951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506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rPr>
              <a:t>Upload Vectors</a:t>
            </a:r>
            <a:endParaRPr lang="en-US" altLang="en-US" sz="1125" b="1" kern="1200" dirty="0">
              <a:solidFill>
                <a:prstClr val="white"/>
              </a:solidFill>
              <a:latin typeface="Times New Roman" panose="02020603050405020304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89" name="Oval 88"/>
          <p:cNvSpPr/>
          <p:nvPr/>
        </p:nvSpPr>
        <p:spPr>
          <a:xfrm>
            <a:off x="1856536" y="3064444"/>
            <a:ext cx="678656" cy="29051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 dirty="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sp>
        <p:nvSpPr>
          <p:cNvPr id="90" name="Oval 89"/>
          <p:cNvSpPr/>
          <p:nvPr/>
        </p:nvSpPr>
        <p:spPr>
          <a:xfrm>
            <a:off x="1836295" y="3493069"/>
            <a:ext cx="678656" cy="29051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 dirty="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2170169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90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40"/>
              <a:buFont typeface="Times New Roman"/>
              <a:buNone/>
            </a:pPr>
            <a:r>
              <a:rPr lang="en-US" sz="324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Contact your NGS Regional Geodetic Advisor</a:t>
            </a:r>
            <a:endParaRPr sz="3959"/>
          </a:p>
        </p:txBody>
      </p:sp>
      <p:pic>
        <p:nvPicPr>
          <p:cNvPr id="186" name="Google Shape;186;p29">
            <a:hlinkClick r:id="rId4"/>
          </p:cNvPr>
          <p:cNvPicPr preferRelativeResize="0">
            <a:picLocks noGrp="1"/>
          </p:cNvPicPr>
          <p:nvPr>
            <p:ph type="body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503" y="1161358"/>
            <a:ext cx="4457509" cy="333516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7" name="Google Shape;187;p29"/>
          <p:cNvSpPr/>
          <p:nvPr/>
        </p:nvSpPr>
        <p:spPr>
          <a:xfrm>
            <a:off x="6796384" y="2181225"/>
            <a:ext cx="2286096" cy="2355850"/>
          </a:xfrm>
          <a:prstGeom prst="wedgeRectCallout">
            <a:avLst>
              <a:gd name="adj1" fmla="val -156086"/>
              <a:gd name="adj2" fmla="val 11355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8" name="Google Shape;188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87127" y="2259013"/>
            <a:ext cx="2104610" cy="22002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552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spect="1"/>
          </p:cNvSpPr>
          <p:nvPr>
            <p:ph type="title"/>
          </p:nvPr>
        </p:nvSpPr>
        <p:spPr>
          <a:xfrm>
            <a:off x="1485900" y="291704"/>
            <a:ext cx="6172200" cy="685800"/>
          </a:xfrm>
        </p:spPr>
        <p:txBody>
          <a:bodyPr/>
          <a:lstStyle/>
          <a:p>
            <a:r>
              <a:rPr lang="en-US" sz="3000" b="1" dirty="0"/>
              <a:t>Issues</a:t>
            </a:r>
          </a:p>
        </p:txBody>
      </p:sp>
      <p:sp>
        <p:nvSpPr>
          <p:cNvPr id="8" name="Arc 13"/>
          <p:cNvSpPr>
            <a:spLocks/>
          </p:cNvSpPr>
          <p:nvPr/>
        </p:nvSpPr>
        <p:spPr bwMode="auto">
          <a:xfrm>
            <a:off x="1848127" y="2432841"/>
            <a:ext cx="3965457" cy="2026205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 dirty="0">
              <a:solidFill>
                <a:prstClr val="black"/>
              </a:solidFill>
              <a:latin typeface="Times New Roman" panose="02020603050405020304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9" name="Line 14"/>
          <p:cNvSpPr>
            <a:spLocks noChangeShapeType="1"/>
          </p:cNvSpPr>
          <p:nvPr/>
        </p:nvSpPr>
        <p:spPr bwMode="auto">
          <a:xfrm>
            <a:off x="1848129" y="2322837"/>
            <a:ext cx="14196" cy="2169154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 dirty="0">
              <a:solidFill>
                <a:prstClr val="black"/>
              </a:solidFill>
              <a:latin typeface="Times New Roman" panose="02020603050405020304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0" name="Line 15"/>
          <p:cNvSpPr>
            <a:spLocks noChangeShapeType="1"/>
          </p:cNvSpPr>
          <p:nvPr/>
        </p:nvSpPr>
        <p:spPr bwMode="auto">
          <a:xfrm flipH="1">
            <a:off x="1857343" y="4456676"/>
            <a:ext cx="4042367" cy="25199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 dirty="0">
              <a:solidFill>
                <a:prstClr val="black"/>
              </a:solidFill>
              <a:latin typeface="Times New Roman" panose="02020603050405020304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2" name="Arc 16"/>
          <p:cNvSpPr>
            <a:spLocks/>
          </p:cNvSpPr>
          <p:nvPr/>
        </p:nvSpPr>
        <p:spPr bwMode="auto">
          <a:xfrm>
            <a:off x="2873747" y="2103943"/>
            <a:ext cx="3927104" cy="2033555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 dirty="0">
              <a:solidFill>
                <a:prstClr val="black"/>
              </a:solidFill>
              <a:latin typeface="Times New Roman" panose="02020603050405020304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3" name="Line 17"/>
          <p:cNvSpPr>
            <a:spLocks noChangeShapeType="1"/>
          </p:cNvSpPr>
          <p:nvPr/>
        </p:nvSpPr>
        <p:spPr bwMode="auto">
          <a:xfrm>
            <a:off x="2871603" y="2019135"/>
            <a:ext cx="2144" cy="2122544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 dirty="0">
              <a:solidFill>
                <a:prstClr val="black"/>
              </a:solidFill>
              <a:latin typeface="Times New Roman" panose="02020603050405020304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4" name="Line 18"/>
          <p:cNvSpPr>
            <a:spLocks noChangeShapeType="1"/>
          </p:cNvSpPr>
          <p:nvPr/>
        </p:nvSpPr>
        <p:spPr bwMode="auto">
          <a:xfrm flipH="1" flipV="1">
            <a:off x="2875889" y="4130651"/>
            <a:ext cx="4021868" cy="1811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 dirty="0">
              <a:solidFill>
                <a:prstClr val="black"/>
              </a:solidFill>
              <a:latin typeface="Times New Roman" panose="02020603050405020304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5" name="Line 21"/>
          <p:cNvSpPr>
            <a:spLocks noChangeAspect="1" noChangeShapeType="1"/>
          </p:cNvSpPr>
          <p:nvPr/>
        </p:nvSpPr>
        <p:spPr bwMode="auto">
          <a:xfrm flipV="1">
            <a:off x="1866612" y="4139310"/>
            <a:ext cx="1002849" cy="334277"/>
          </a:xfrm>
          <a:custGeom>
            <a:avLst/>
            <a:gdLst>
              <a:gd name="connsiteX0" fmla="*/ 0 w 1342847"/>
              <a:gd name="connsiteY0" fmla="*/ 0 h 403793"/>
              <a:gd name="connsiteX1" fmla="*/ 1342847 w 1342847"/>
              <a:gd name="connsiteY1" fmla="*/ 403793 h 403793"/>
              <a:gd name="connsiteX0" fmla="*/ 0 w 1329512"/>
              <a:gd name="connsiteY0" fmla="*/ 0 h 451418"/>
              <a:gd name="connsiteX1" fmla="*/ 1329512 w 1329512"/>
              <a:gd name="connsiteY1" fmla="*/ 451418 h 451418"/>
              <a:gd name="connsiteX0" fmla="*/ 0 w 1337132"/>
              <a:gd name="connsiteY0" fmla="*/ 0 h 445703"/>
              <a:gd name="connsiteX1" fmla="*/ 1337132 w 1337132"/>
              <a:gd name="connsiteY1" fmla="*/ 445703 h 44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37132" h="445703">
                <a:moveTo>
                  <a:pt x="0" y="0"/>
                </a:moveTo>
                <a:cubicBezTo>
                  <a:pt x="447616" y="134598"/>
                  <a:pt x="889516" y="311105"/>
                  <a:pt x="1337132" y="445703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 dirty="0">
              <a:solidFill>
                <a:prstClr val="black"/>
              </a:solidFill>
              <a:latin typeface="Times New Roman" panose="02020603050405020304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6" name="Freeform 22"/>
          <p:cNvSpPr>
            <a:spLocks noChangeAspect="1"/>
          </p:cNvSpPr>
          <p:nvPr/>
        </p:nvSpPr>
        <p:spPr bwMode="auto">
          <a:xfrm rot="21195126">
            <a:off x="4910279" y="1984461"/>
            <a:ext cx="1204472" cy="417911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1" y="36"/>
              </a:cxn>
              <a:cxn ang="0">
                <a:pos x="203" y="51"/>
              </a:cxn>
              <a:cxn ang="0">
                <a:pos x="602" y="86"/>
              </a:cxn>
              <a:cxn ang="0">
                <a:pos x="657" y="101"/>
              </a:cxn>
              <a:cxn ang="0">
                <a:pos x="814" y="192"/>
              </a:cxn>
              <a:cxn ang="0">
                <a:pos x="971" y="207"/>
              </a:cxn>
              <a:cxn ang="0">
                <a:pos x="1092" y="238"/>
              </a:cxn>
              <a:cxn ang="0">
                <a:pos x="1158" y="258"/>
              </a:cxn>
              <a:cxn ang="0">
                <a:pos x="1238" y="303"/>
              </a:cxn>
              <a:cxn ang="0">
                <a:pos x="1274" y="349"/>
              </a:cxn>
              <a:cxn ang="0">
                <a:pos x="1471" y="500"/>
              </a:cxn>
              <a:cxn ang="0">
                <a:pos x="1516" y="526"/>
              </a:cxn>
            </a:cxnLst>
            <a:rect l="0" t="0" r="r" b="b"/>
            <a:pathLst>
              <a:path w="1516" h="526">
                <a:moveTo>
                  <a:pt x="0" y="0"/>
                </a:moveTo>
                <a:cubicBezTo>
                  <a:pt x="31" y="10"/>
                  <a:pt x="59" y="28"/>
                  <a:pt x="91" y="36"/>
                </a:cubicBezTo>
                <a:cubicBezTo>
                  <a:pt x="147" y="51"/>
                  <a:pt x="131" y="46"/>
                  <a:pt x="203" y="51"/>
                </a:cubicBezTo>
                <a:cubicBezTo>
                  <a:pt x="338" y="28"/>
                  <a:pt x="470" y="70"/>
                  <a:pt x="602" y="86"/>
                </a:cubicBezTo>
                <a:cubicBezTo>
                  <a:pt x="621" y="91"/>
                  <a:pt x="638" y="96"/>
                  <a:pt x="657" y="101"/>
                </a:cubicBezTo>
                <a:cubicBezTo>
                  <a:pt x="704" y="135"/>
                  <a:pt x="758" y="178"/>
                  <a:pt x="814" y="192"/>
                </a:cubicBezTo>
                <a:cubicBezTo>
                  <a:pt x="863" y="204"/>
                  <a:pt x="921" y="203"/>
                  <a:pt x="971" y="207"/>
                </a:cubicBezTo>
                <a:cubicBezTo>
                  <a:pt x="1014" y="214"/>
                  <a:pt x="1050" y="232"/>
                  <a:pt x="1092" y="238"/>
                </a:cubicBezTo>
                <a:cubicBezTo>
                  <a:pt x="1114" y="247"/>
                  <a:pt x="1136" y="251"/>
                  <a:pt x="1158" y="258"/>
                </a:cubicBezTo>
                <a:cubicBezTo>
                  <a:pt x="1184" y="275"/>
                  <a:pt x="1212" y="286"/>
                  <a:pt x="1238" y="303"/>
                </a:cubicBezTo>
                <a:cubicBezTo>
                  <a:pt x="1261" y="318"/>
                  <a:pt x="1253" y="328"/>
                  <a:pt x="1274" y="349"/>
                </a:cubicBezTo>
                <a:cubicBezTo>
                  <a:pt x="1331" y="406"/>
                  <a:pt x="1393" y="474"/>
                  <a:pt x="1471" y="500"/>
                </a:cubicBezTo>
                <a:cubicBezTo>
                  <a:pt x="1480" y="510"/>
                  <a:pt x="1502" y="526"/>
                  <a:pt x="1516" y="526"/>
                </a:cubicBezTo>
              </a:path>
            </a:pathLst>
          </a:custGeom>
          <a:noFill/>
          <a:ln w="50800" cap="flat" cmpd="sng">
            <a:solidFill>
              <a:srgbClr val="339966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 dirty="0">
              <a:solidFill>
                <a:prstClr val="black"/>
              </a:solidFill>
              <a:latin typeface="Times New Roman" panose="02020603050405020304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8" name="Line 25"/>
          <p:cNvSpPr>
            <a:spLocks noChangeAspect="1" noChangeShapeType="1"/>
          </p:cNvSpPr>
          <p:nvPr/>
        </p:nvSpPr>
        <p:spPr bwMode="auto">
          <a:xfrm flipH="1">
            <a:off x="4908953" y="2115380"/>
            <a:ext cx="551897" cy="1058249"/>
          </a:xfrm>
          <a:prstGeom prst="line">
            <a:avLst/>
          </a:prstGeom>
          <a:noFill/>
          <a:ln w="25400" cap="rnd">
            <a:solidFill>
              <a:srgbClr val="FF0000"/>
            </a:solidFill>
            <a:prstDash val="sysDot"/>
            <a:round/>
            <a:headEnd type="stealth" w="med" len="med"/>
            <a:tailEnd/>
          </a:ln>
          <a:effectLst/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 dirty="0">
              <a:solidFill>
                <a:prstClr val="black"/>
              </a:solidFill>
              <a:latin typeface="Times New Roman" panose="02020603050405020304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9" name="Text Box 26"/>
          <p:cNvSpPr txBox="1">
            <a:spLocks noChangeAspect="1" noChangeArrowheads="1"/>
          </p:cNvSpPr>
          <p:nvPr/>
        </p:nvSpPr>
        <p:spPr bwMode="auto">
          <a:xfrm rot="20464585">
            <a:off x="1881679" y="3986842"/>
            <a:ext cx="805542" cy="3000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rPr>
              <a:t>~2.24 m</a:t>
            </a:r>
          </a:p>
        </p:txBody>
      </p:sp>
      <p:sp>
        <p:nvSpPr>
          <p:cNvPr id="20" name="Text Box 27"/>
          <p:cNvSpPr txBox="1">
            <a:spLocks noChangeAspect="1" noChangeArrowheads="1"/>
          </p:cNvSpPr>
          <p:nvPr/>
        </p:nvSpPr>
        <p:spPr bwMode="auto">
          <a:xfrm>
            <a:off x="2185871" y="4536700"/>
            <a:ext cx="1233030" cy="3000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rPr>
              <a:t>NAD 83 origin</a:t>
            </a:r>
          </a:p>
        </p:txBody>
      </p:sp>
      <p:sp>
        <p:nvSpPr>
          <p:cNvPr id="21" name="Line 28"/>
          <p:cNvSpPr>
            <a:spLocks noChangeAspect="1" noChangeShapeType="1"/>
          </p:cNvSpPr>
          <p:nvPr/>
        </p:nvSpPr>
        <p:spPr bwMode="auto">
          <a:xfrm flipH="1" flipV="1">
            <a:off x="1848127" y="4492725"/>
            <a:ext cx="372859" cy="21393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 dirty="0">
              <a:solidFill>
                <a:prstClr val="black"/>
              </a:solidFill>
              <a:latin typeface="Times New Roman" panose="02020603050405020304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22" name="Text Box 29"/>
          <p:cNvSpPr txBox="1">
            <a:spLocks noChangeAspect="1" noChangeArrowheads="1"/>
          </p:cNvSpPr>
          <p:nvPr/>
        </p:nvSpPr>
        <p:spPr bwMode="auto">
          <a:xfrm>
            <a:off x="2993733" y="3523333"/>
            <a:ext cx="1016625" cy="3000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rPr>
              <a:t>ITRF origin</a:t>
            </a:r>
          </a:p>
        </p:txBody>
      </p:sp>
      <p:sp>
        <p:nvSpPr>
          <p:cNvPr id="23" name="Line 30"/>
          <p:cNvSpPr>
            <a:spLocks noChangeAspect="1" noChangeShapeType="1"/>
          </p:cNvSpPr>
          <p:nvPr/>
        </p:nvSpPr>
        <p:spPr bwMode="auto">
          <a:xfrm flipH="1">
            <a:off x="2903140" y="3728806"/>
            <a:ext cx="166120" cy="37800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 dirty="0">
              <a:solidFill>
                <a:prstClr val="black"/>
              </a:solidFill>
              <a:latin typeface="Times New Roman" panose="02020603050405020304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24" name="Line 31"/>
          <p:cNvSpPr>
            <a:spLocks noChangeAspect="1" noChangeShapeType="1"/>
          </p:cNvSpPr>
          <p:nvPr/>
        </p:nvSpPr>
        <p:spPr bwMode="auto">
          <a:xfrm>
            <a:off x="4954904" y="3106741"/>
            <a:ext cx="84942" cy="4567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 dirty="0">
              <a:solidFill>
                <a:prstClr val="black"/>
              </a:solidFill>
              <a:latin typeface="Times New Roman" panose="02020603050405020304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25" name="Line 32"/>
          <p:cNvSpPr>
            <a:spLocks noChangeAspect="1" noChangeShapeType="1"/>
          </p:cNvSpPr>
          <p:nvPr/>
        </p:nvSpPr>
        <p:spPr bwMode="auto">
          <a:xfrm flipV="1">
            <a:off x="4996645" y="3152418"/>
            <a:ext cx="40887" cy="7936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 dirty="0">
              <a:solidFill>
                <a:prstClr val="black"/>
              </a:solidFill>
              <a:latin typeface="Times New Roman" panose="02020603050405020304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26" name="Line 33"/>
          <p:cNvSpPr>
            <a:spLocks noChangeAspect="1" noChangeShapeType="1"/>
          </p:cNvSpPr>
          <p:nvPr/>
        </p:nvSpPr>
        <p:spPr bwMode="auto">
          <a:xfrm>
            <a:off x="5338494" y="2464415"/>
            <a:ext cx="87537" cy="2704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 dirty="0">
              <a:solidFill>
                <a:prstClr val="black"/>
              </a:solidFill>
              <a:latin typeface="Times New Roman" panose="02020603050405020304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27" name="Line 34"/>
          <p:cNvSpPr>
            <a:spLocks noChangeAspect="1" noChangeShapeType="1"/>
          </p:cNvSpPr>
          <p:nvPr/>
        </p:nvSpPr>
        <p:spPr bwMode="auto">
          <a:xfrm flipV="1">
            <a:off x="5398874" y="2488881"/>
            <a:ext cx="28715" cy="8883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 baseline="-25000" dirty="0">
              <a:solidFill>
                <a:prstClr val="black"/>
              </a:solidFill>
              <a:latin typeface="Times New Roman" panose="02020603050405020304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28" name="Line 24"/>
          <p:cNvSpPr>
            <a:spLocks noChangeAspect="1" noChangeShapeType="1"/>
          </p:cNvSpPr>
          <p:nvPr/>
        </p:nvSpPr>
        <p:spPr bwMode="auto">
          <a:xfrm flipH="1">
            <a:off x="5317766" y="2078542"/>
            <a:ext cx="156725" cy="451775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round/>
            <a:headEnd type="stealth" w="med" len="med"/>
            <a:tailEnd/>
          </a:ln>
          <a:effectLst/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 dirty="0">
              <a:solidFill>
                <a:prstClr val="black"/>
              </a:solidFill>
              <a:latin typeface="Times New Roman" panose="02020603050405020304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29" name="Text Box 35"/>
          <p:cNvSpPr txBox="1">
            <a:spLocks noChangeAspect="1" noChangeArrowheads="1"/>
          </p:cNvSpPr>
          <p:nvPr/>
        </p:nvSpPr>
        <p:spPr bwMode="auto">
          <a:xfrm>
            <a:off x="6076908" y="2019134"/>
            <a:ext cx="1247521" cy="3000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rPr>
              <a:t>Earth’s Surface</a:t>
            </a:r>
          </a:p>
        </p:txBody>
      </p:sp>
      <p:sp>
        <p:nvSpPr>
          <p:cNvPr id="30" name="Text Box 36"/>
          <p:cNvSpPr txBox="1">
            <a:spLocks noChangeAspect="1" noChangeArrowheads="1"/>
          </p:cNvSpPr>
          <p:nvPr/>
        </p:nvSpPr>
        <p:spPr bwMode="auto">
          <a:xfrm>
            <a:off x="4490968" y="2574944"/>
            <a:ext cx="636713" cy="3000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kern="1200" dirty="0">
                <a:solidFill>
                  <a:srgbClr val="FF3300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rPr>
              <a:t>h</a:t>
            </a:r>
            <a:r>
              <a:rPr lang="en-US" sz="1350" kern="1200" baseline="-25000" dirty="0">
                <a:solidFill>
                  <a:srgbClr val="FF3300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rPr>
              <a:t>NAD83</a:t>
            </a:r>
          </a:p>
        </p:txBody>
      </p:sp>
      <p:sp>
        <p:nvSpPr>
          <p:cNvPr id="31" name="Text Box 37"/>
          <p:cNvSpPr txBox="1">
            <a:spLocks noChangeAspect="1" noChangeArrowheads="1"/>
          </p:cNvSpPr>
          <p:nvPr/>
        </p:nvSpPr>
        <p:spPr bwMode="auto">
          <a:xfrm>
            <a:off x="5417367" y="2161462"/>
            <a:ext cx="521297" cy="3000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rPr>
              <a:t>h</a:t>
            </a:r>
            <a:r>
              <a:rPr lang="en-US" sz="1350" kern="1200" baseline="-25000" dirty="0" err="1">
                <a:solidFill>
                  <a:prstClr val="black"/>
                </a:solidFill>
                <a:latin typeface="Times New Roman" panose="02020603050405020304" pitchFamily="18" charset="0"/>
                <a:ea typeface="MS PGothic" pitchFamily="34" charset="-128"/>
                <a:cs typeface="+mn-cs"/>
              </a:rPr>
              <a:t>ITRF</a:t>
            </a:r>
            <a:endParaRPr lang="en-US" sz="1350" kern="1200" baseline="-25000" dirty="0">
              <a:solidFill>
                <a:prstClr val="black"/>
              </a:solidFill>
              <a:latin typeface="Times New Roman" panose="02020603050405020304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34" name="Content Placeholder 2"/>
          <p:cNvSpPr>
            <a:spLocks noGrp="1"/>
          </p:cNvSpPr>
          <p:nvPr>
            <p:ph idx="1"/>
          </p:nvPr>
        </p:nvSpPr>
        <p:spPr>
          <a:xfrm>
            <a:off x="1388056" y="1096172"/>
            <a:ext cx="6100010" cy="856248"/>
          </a:xfrm>
        </p:spPr>
        <p:txBody>
          <a:bodyPr/>
          <a:lstStyle/>
          <a:p>
            <a:pPr marL="0" indent="0">
              <a:buNone/>
            </a:pPr>
            <a:r>
              <a:rPr lang="en-US" sz="2100" b="1" dirty="0"/>
              <a:t>NAD 83 suffers from </a:t>
            </a:r>
            <a:r>
              <a:rPr lang="en-US" sz="2100" b="1" i="1" dirty="0">
                <a:solidFill>
                  <a:srgbClr val="C00000"/>
                </a:solidFill>
              </a:rPr>
              <a:t>a 2+ meter non-</a:t>
            </a:r>
            <a:r>
              <a:rPr lang="en-US" sz="2100" b="1" i="1" dirty="0" err="1">
                <a:solidFill>
                  <a:srgbClr val="C00000"/>
                </a:solidFill>
              </a:rPr>
              <a:t>geocentricity</a:t>
            </a:r>
            <a:r>
              <a:rPr lang="en-US" sz="2100" b="1" i="1" dirty="0">
                <a:solidFill>
                  <a:srgbClr val="C00000"/>
                </a:solidFill>
              </a:rPr>
              <a:t> </a:t>
            </a:r>
            <a:r>
              <a:rPr lang="en-US" sz="2100" b="1" dirty="0"/>
              <a:t>(which misaligns it with ITRF and all GNSS orbits)</a:t>
            </a:r>
            <a:endParaRPr lang="en-US" sz="2100" dirty="0"/>
          </a:p>
        </p:txBody>
      </p:sp>
      <p:sp>
        <p:nvSpPr>
          <p:cNvPr id="37" name="TextBox 36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164048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b="1" dirty="0"/>
              <a:t>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1828" y="1108712"/>
            <a:ext cx="2757268" cy="3394472"/>
          </a:xfrm>
        </p:spPr>
        <p:txBody>
          <a:bodyPr/>
          <a:lstStyle/>
          <a:p>
            <a:pPr marL="0" indent="0">
              <a:buNone/>
            </a:pPr>
            <a:r>
              <a:rPr lang="en-US" sz="2100" dirty="0"/>
              <a:t>Geodetic control is usually affixed to a </a:t>
            </a:r>
            <a:r>
              <a:rPr lang="en-US" sz="2100" b="1" i="1" dirty="0">
                <a:solidFill>
                  <a:srgbClr val="C00000"/>
                </a:solidFill>
              </a:rPr>
              <a:t>crust that is moving</a:t>
            </a:r>
          </a:p>
          <a:p>
            <a:pPr lvl="1"/>
            <a:r>
              <a:rPr lang="en-US" sz="1800" dirty="0"/>
              <a:t>Even so-called “plate fixed” frames are only as stable as:</a:t>
            </a:r>
          </a:p>
          <a:p>
            <a:pPr lvl="2"/>
            <a:r>
              <a:rPr lang="en-US" sz="1500" dirty="0"/>
              <a:t>The rigidity of a plate</a:t>
            </a:r>
          </a:p>
          <a:p>
            <a:pPr lvl="2"/>
            <a:r>
              <a:rPr lang="en-US" sz="1500" dirty="0"/>
              <a:t>The complete lack of subsidence or uplift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095" y="1171575"/>
            <a:ext cx="3561225" cy="274615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42359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b="1" dirty="0"/>
              <a:t>General Direction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605" y="1080136"/>
            <a:ext cx="6246495" cy="353186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Future details would come, but in 2007 the general direction was:</a:t>
            </a:r>
          </a:p>
          <a:p>
            <a:pPr lvl="1"/>
            <a:r>
              <a:rPr lang="en-US" dirty="0" smtClean="0"/>
              <a:t>Replace both NAD 83 and NAVD 88, at the same time</a:t>
            </a:r>
          </a:p>
          <a:p>
            <a:pPr lvl="1"/>
            <a:r>
              <a:rPr lang="en-US" dirty="0" smtClean="0"/>
              <a:t>Transition to a geoid-based vertical datum</a:t>
            </a:r>
          </a:p>
          <a:p>
            <a:pPr lvl="1"/>
            <a:r>
              <a:rPr lang="en-US" dirty="0" smtClean="0"/>
              <a:t>Leverage the rise of GNSS and RTNs</a:t>
            </a:r>
          </a:p>
          <a:p>
            <a:pPr lvl="1"/>
            <a:r>
              <a:rPr lang="en-US" dirty="0" smtClean="0"/>
              <a:t>Completely re-invent “</a:t>
            </a:r>
            <a:r>
              <a:rPr lang="en-US" dirty="0" err="1" smtClean="0"/>
              <a:t>bluebooking</a:t>
            </a:r>
            <a:r>
              <a:rPr lang="en-US" dirty="0" smtClean="0"/>
              <a:t>”</a:t>
            </a:r>
          </a:p>
          <a:p>
            <a:pPr lvl="2"/>
            <a:r>
              <a:rPr lang="en-US" dirty="0" smtClean="0"/>
              <a:t>Reduce complexity</a:t>
            </a:r>
          </a:p>
          <a:p>
            <a:pPr lvl="2"/>
            <a:r>
              <a:rPr lang="en-US" dirty="0" smtClean="0"/>
              <a:t>Retain ability to standardize geodetic survey files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Modernized NSRS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Tools to Densify</a:t>
            </a:r>
          </a:p>
        </p:txBody>
      </p:sp>
    </p:spTree>
    <p:extLst>
      <p:ext uri="{BB962C8B-B14F-4D97-AF65-F5344CB8AC3E}">
        <p14:creationId xmlns:p14="http://schemas.microsoft.com/office/powerpoint/2010/main" val="325658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2076</TotalTime>
  <Words>2630</Words>
  <Application>Microsoft Office PowerPoint</Application>
  <PresentationFormat>On-screen Show (16:9)</PresentationFormat>
  <Paragraphs>593</Paragraphs>
  <Slides>62</Slides>
  <Notes>53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62</vt:i4>
      </vt:variant>
    </vt:vector>
  </HeadingPairs>
  <TitlesOfParts>
    <vt:vector size="75" baseType="lpstr">
      <vt:lpstr>ＭＳ Ｐゴシック</vt:lpstr>
      <vt:lpstr>ＭＳ Ｐゴシック</vt:lpstr>
      <vt:lpstr>Arial</vt:lpstr>
      <vt:lpstr>Calibri</vt:lpstr>
      <vt:lpstr>Gill Sans MT</vt:lpstr>
      <vt:lpstr>Times New Roman</vt:lpstr>
      <vt:lpstr>Wingdings</vt:lpstr>
      <vt:lpstr>Office Theme</vt:lpstr>
      <vt:lpstr>1_Office Theme</vt:lpstr>
      <vt:lpstr>2_Office Theme</vt:lpstr>
      <vt:lpstr>3_Office Theme</vt:lpstr>
      <vt:lpstr>4_Office Theme</vt:lpstr>
      <vt:lpstr>5_Office Theme</vt:lpstr>
      <vt:lpstr>NGS Heights Suppression  in Southeast Texas</vt:lpstr>
      <vt:lpstr>Outline</vt:lpstr>
      <vt:lpstr>Decision to Modernize</vt:lpstr>
      <vt:lpstr>Issues</vt:lpstr>
      <vt:lpstr>Issues</vt:lpstr>
      <vt:lpstr>Issues</vt:lpstr>
      <vt:lpstr>Issues</vt:lpstr>
      <vt:lpstr>Issues</vt:lpstr>
      <vt:lpstr>General Direction</vt:lpstr>
      <vt:lpstr>PowerPoint Presentation</vt:lpstr>
      <vt:lpstr>Replacing the NAD 83s</vt:lpstr>
      <vt:lpstr>PowerPoint Presentation</vt:lpstr>
      <vt:lpstr>The TRFs</vt:lpstr>
      <vt:lpstr>PowerPoint Presentation</vt:lpstr>
      <vt:lpstr>“Plate-Fixed”</vt:lpstr>
      <vt:lpstr>PowerPoint Presentation</vt:lpstr>
      <vt:lpstr>Shift and Drift</vt:lpstr>
      <vt:lpstr>Replacing NAVD 88</vt:lpstr>
      <vt:lpstr>Shift and Drift</vt:lpstr>
      <vt:lpstr>NAVD 88 (epoch ?) to  NAPGD2022 Epoch 2020.00 (estimate)</vt:lpstr>
      <vt:lpstr>GEOID18 Estimated Uncertainty</vt:lpstr>
      <vt:lpstr>GEOID18 Gulf Coast Selected Marks</vt:lpstr>
      <vt:lpstr>GPS on BM in Texas</vt:lpstr>
      <vt:lpstr>GPS on BM in Texas</vt:lpstr>
      <vt:lpstr>GPS on BM in Houston-Galveston</vt:lpstr>
      <vt:lpstr>GEOID18 Post Modeled Residuals</vt:lpstr>
      <vt:lpstr>Houston Case</vt:lpstr>
      <vt:lpstr>Good published heights in the SE Texas</vt:lpstr>
      <vt:lpstr>Good heights in the US - 30 km buffer</vt:lpstr>
      <vt:lpstr>History of Leveling in the U.S.</vt:lpstr>
      <vt:lpstr>What NGS did about it</vt:lpstr>
      <vt:lpstr>What NGS did about it</vt:lpstr>
      <vt:lpstr>What NGS is doing about it now</vt:lpstr>
      <vt:lpstr>Valid NAVD 88 Heights</vt:lpstr>
      <vt:lpstr>Suspect NAVD 88 heights (not requested)</vt:lpstr>
      <vt:lpstr>Suspect NAVD 88 heights (requested)</vt:lpstr>
      <vt:lpstr>Suspect NAVD 88 heights (requested)</vt:lpstr>
      <vt:lpstr>Suspect NAVD 88 heights (requested)</vt:lpstr>
      <vt:lpstr>Suspect NAVD 88 heights (requested)</vt:lpstr>
      <vt:lpstr>Suspect NAVD 88 heights (requested)</vt:lpstr>
      <vt:lpstr>Suspect NAVD 88 heights (requested)</vt:lpstr>
      <vt:lpstr>What can Texas do about it?</vt:lpstr>
      <vt:lpstr>How can NGS support these efforts?</vt:lpstr>
      <vt:lpstr>What tools can Texas use?</vt:lpstr>
      <vt:lpstr>What tools can Texas use?</vt:lpstr>
      <vt:lpstr>Datasheet and Shared Solution</vt:lpstr>
      <vt:lpstr>Project Objectives</vt:lpstr>
      <vt:lpstr>Project Control</vt:lpstr>
      <vt:lpstr>Planning Your Project</vt:lpstr>
      <vt:lpstr>Planning Your Project</vt:lpstr>
      <vt:lpstr>Planning Your Project</vt:lpstr>
      <vt:lpstr>Planning Your Project</vt:lpstr>
      <vt:lpstr>Planning Your Project</vt:lpstr>
      <vt:lpstr>Planning Your Project</vt:lpstr>
      <vt:lpstr>OPUS Accuracies</vt:lpstr>
      <vt:lpstr>Occupation Time</vt:lpstr>
      <vt:lpstr>Project Recommendation</vt:lpstr>
      <vt:lpstr>OPUS Projects for RTK</vt:lpstr>
      <vt:lpstr>Baseline and Vector</vt:lpstr>
      <vt:lpstr>Design for OPUS-Projects and GVX</vt:lpstr>
      <vt:lpstr>Example: Upload RTN Vectors to  OPUS-Projects</vt:lpstr>
      <vt:lpstr>Contact your NGS Regional Geodetic Advisor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Geodetic Control &amp; New Datums in Texas</dc:title>
  <dc:creator>Boris Kanazir</dc:creator>
  <cp:lastModifiedBy>Boris Kanazir</cp:lastModifiedBy>
  <cp:revision>154</cp:revision>
  <dcterms:modified xsi:type="dcterms:W3CDTF">2021-03-08T21:07:48Z</dcterms:modified>
</cp:coreProperties>
</file>