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61" r:id="rId2"/>
    <p:sldId id="266" r:id="rId3"/>
    <p:sldId id="391" r:id="rId4"/>
    <p:sldId id="315" r:id="rId5"/>
    <p:sldId id="272" r:id="rId6"/>
    <p:sldId id="269" r:id="rId7"/>
    <p:sldId id="270" r:id="rId8"/>
    <p:sldId id="290" r:id="rId9"/>
    <p:sldId id="319" r:id="rId10"/>
    <p:sldId id="377" r:id="rId11"/>
    <p:sldId id="280" r:id="rId12"/>
    <p:sldId id="390" r:id="rId13"/>
    <p:sldId id="378" r:id="rId14"/>
    <p:sldId id="379" r:id="rId15"/>
    <p:sldId id="296" r:id="rId16"/>
    <p:sldId id="299" r:id="rId17"/>
    <p:sldId id="322" r:id="rId18"/>
    <p:sldId id="397" r:id="rId19"/>
    <p:sldId id="301" r:id="rId20"/>
    <p:sldId id="304" r:id="rId21"/>
    <p:sldId id="398" r:id="rId22"/>
    <p:sldId id="380" r:id="rId23"/>
    <p:sldId id="385" r:id="rId24"/>
    <p:sldId id="381" r:id="rId25"/>
    <p:sldId id="382" r:id="rId26"/>
    <p:sldId id="384" r:id="rId27"/>
    <p:sldId id="334" r:id="rId28"/>
    <p:sldId id="414" r:id="rId29"/>
    <p:sldId id="360" r:id="rId30"/>
    <p:sldId id="374" r:id="rId31"/>
    <p:sldId id="328" r:id="rId32"/>
    <p:sldId id="342" r:id="rId33"/>
    <p:sldId id="413" r:id="rId34"/>
    <p:sldId id="392" r:id="rId35"/>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1CDE1"/>
    <a:srgbClr val="FF99FF"/>
    <a:srgbClr val="96AF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7" d="100"/>
          <a:sy n="77" d="100"/>
        </p:scale>
        <p:origin x="643" y="53"/>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3" d="100"/>
          <a:sy n="73" d="100"/>
        </p:scale>
        <p:origin x="-216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1" tIns="46586" rIns="93171" bIns="4658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1" tIns="46586" rIns="93171" bIns="46586" rtlCol="0"/>
          <a:lstStyle>
            <a:lvl1pPr algn="r">
              <a:defRPr sz="1200"/>
            </a:lvl1pPr>
          </a:lstStyle>
          <a:p>
            <a:fld id="{A1AB0F20-3C8E-44BC-9441-3380B1C7B398}" type="datetimeFigureOut">
              <a:rPr lang="en-US" smtClean="0"/>
              <a:t>2/24/2017</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1" tIns="46586" rIns="93171"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1" tIns="46586" rIns="93171" bIns="46586" rtlCol="0" anchor="b"/>
          <a:lstStyle>
            <a:lvl1pPr algn="r">
              <a:defRPr sz="1200"/>
            </a:lvl1pPr>
          </a:lstStyle>
          <a:p>
            <a:fld id="{6C3DAE3C-6C47-4259-86AB-1948C9657280}" type="slidenum">
              <a:rPr lang="en-US" smtClean="0"/>
              <a:t>‹#›</a:t>
            </a:fld>
            <a:endParaRPr lang="en-US"/>
          </a:p>
        </p:txBody>
      </p:sp>
    </p:spTree>
    <p:extLst>
      <p:ext uri="{BB962C8B-B14F-4D97-AF65-F5344CB8AC3E}">
        <p14:creationId xmlns:p14="http://schemas.microsoft.com/office/powerpoint/2010/main" val="2684661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71" tIns="46586" rIns="93171" bIns="46586"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1" tIns="46586" rIns="93171" bIns="46586" rtlCol="0"/>
          <a:lstStyle>
            <a:lvl1pPr algn="r">
              <a:defRPr sz="1200">
                <a:latin typeface="Calibri" charset="0"/>
                <a:ea typeface="ＭＳ Ｐゴシック" charset="0"/>
                <a:cs typeface="ＭＳ Ｐゴシック" charset="0"/>
              </a:defRPr>
            </a:lvl1pPr>
          </a:lstStyle>
          <a:p>
            <a:pPr>
              <a:defRPr/>
            </a:pPr>
            <a:fld id="{F73E97D4-412C-4A9E-8E31-60CCDD613773}" type="datetimeFigureOut">
              <a:rPr lang="en-US"/>
              <a:pPr>
                <a:defRPr/>
              </a:pPr>
              <a:t>2/24/2017</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1" tIns="46586" rIns="93171" bIns="46586" rtlCol="0" anchor="ctr"/>
          <a:lstStyle/>
          <a:p>
            <a:pPr lvl="0"/>
            <a:endParaRPr lang="en-US" noProof="0" smtClean="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1" tIns="46586" rIns="93171"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1" tIns="46586" rIns="93171" bIns="46586"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1" tIns="46586" rIns="93171" bIns="46586" rtlCol="0" anchor="b"/>
          <a:lstStyle>
            <a:lvl1pPr algn="r">
              <a:defRPr sz="1200">
                <a:latin typeface="Calibri" charset="0"/>
                <a:ea typeface="ＭＳ Ｐゴシック" charset="0"/>
                <a:cs typeface="ＭＳ Ｐゴシック" charset="0"/>
              </a:defRPr>
            </a:lvl1pPr>
          </a:lstStyle>
          <a:p>
            <a:pPr>
              <a:defRPr/>
            </a:pPr>
            <a:fld id="{6EF27572-4C5E-479C-89BD-F22F29234D68}" type="slidenum">
              <a:rPr lang="en-US"/>
              <a:pPr>
                <a:defRPr/>
              </a:pPr>
              <a:t>‹#›</a:t>
            </a:fld>
            <a:endParaRPr lang="en-US"/>
          </a:p>
        </p:txBody>
      </p:sp>
    </p:spTree>
    <p:extLst>
      <p:ext uri="{BB962C8B-B14F-4D97-AF65-F5344CB8AC3E}">
        <p14:creationId xmlns:p14="http://schemas.microsoft.com/office/powerpoint/2010/main" val="785552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C5BAA7-026B-4099-9E2B-F058EC31144B}" type="slidenum">
              <a:rPr lang="en-US" smtClean="0"/>
              <a:pPr fontAlgn="base">
                <a:spcBef>
                  <a:spcPct val="0"/>
                </a:spcBef>
                <a:spcAft>
                  <a:spcPct val="0"/>
                </a:spcAft>
                <a:defRPr/>
              </a:pPr>
              <a:t>4</a:t>
            </a:fld>
            <a:endParaRPr 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Block layout based on aircraft, adjust size of block if needed</a:t>
            </a:r>
          </a:p>
          <a:p>
            <a:pPr eaLnBrk="1" hangingPunct="1">
              <a:spcBef>
                <a:spcPct val="0"/>
              </a:spcBef>
            </a:pPr>
            <a:endParaRPr lang="en-US" smtClean="0"/>
          </a:p>
        </p:txBody>
      </p:sp>
      <p:sp>
        <p:nvSpPr>
          <p:cNvPr id="14340" name="Slide Number Placeholder 3"/>
          <p:cNvSpPr>
            <a:spLocks noGrp="1"/>
          </p:cNvSpPr>
          <p:nvPr>
            <p:ph type="sldNum" sz="quarter" idx="5"/>
          </p:nvPr>
        </p:nvSpPr>
        <p:spPr bwMode="auto">
          <a:xfrm>
            <a:off x="3970938" y="8829967"/>
            <a:ext cx="3037840" cy="4648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11" indent="-291158">
              <a:defRPr>
                <a:solidFill>
                  <a:schemeClr val="tx1"/>
                </a:solidFill>
                <a:latin typeface="Calibri" pitchFamily="34" charset="0"/>
              </a:defRPr>
            </a:lvl2pPr>
            <a:lvl3pPr marL="1164632" indent="-232927">
              <a:defRPr>
                <a:solidFill>
                  <a:schemeClr val="tx1"/>
                </a:solidFill>
                <a:latin typeface="Calibri" pitchFamily="34" charset="0"/>
              </a:defRPr>
            </a:lvl3pPr>
            <a:lvl4pPr marL="1630485" indent="-232927">
              <a:defRPr>
                <a:solidFill>
                  <a:schemeClr val="tx1"/>
                </a:solidFill>
                <a:latin typeface="Calibri" pitchFamily="34" charset="0"/>
              </a:defRPr>
            </a:lvl4pPr>
            <a:lvl5pPr marL="2096339" indent="-232927">
              <a:defRPr>
                <a:solidFill>
                  <a:schemeClr val="tx1"/>
                </a:solidFill>
                <a:latin typeface="Calibri" pitchFamily="34" charset="0"/>
              </a:defRPr>
            </a:lvl5pPr>
            <a:lvl6pPr marL="2562192" indent="-232927" fontAlgn="base">
              <a:spcBef>
                <a:spcPct val="0"/>
              </a:spcBef>
              <a:spcAft>
                <a:spcPct val="0"/>
              </a:spcAft>
              <a:defRPr>
                <a:solidFill>
                  <a:schemeClr val="tx1"/>
                </a:solidFill>
                <a:latin typeface="Calibri" pitchFamily="34" charset="0"/>
              </a:defRPr>
            </a:lvl6pPr>
            <a:lvl7pPr marL="3028044" indent="-232927" fontAlgn="base">
              <a:spcBef>
                <a:spcPct val="0"/>
              </a:spcBef>
              <a:spcAft>
                <a:spcPct val="0"/>
              </a:spcAft>
              <a:defRPr>
                <a:solidFill>
                  <a:schemeClr val="tx1"/>
                </a:solidFill>
                <a:latin typeface="Calibri" pitchFamily="34" charset="0"/>
              </a:defRPr>
            </a:lvl7pPr>
            <a:lvl8pPr marL="3493898" indent="-232927" fontAlgn="base">
              <a:spcBef>
                <a:spcPct val="0"/>
              </a:spcBef>
              <a:spcAft>
                <a:spcPct val="0"/>
              </a:spcAft>
              <a:defRPr>
                <a:solidFill>
                  <a:schemeClr val="tx1"/>
                </a:solidFill>
                <a:latin typeface="Calibri" pitchFamily="34" charset="0"/>
              </a:defRPr>
            </a:lvl8pPr>
            <a:lvl9pPr marL="3959751" indent="-232927"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764C487-657E-48B7-923D-F07C8AE137D9}"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Fugro to provide us aircraft services. We plan also to work this year with the Naval Research Lab and the VXS-1 Navy Squadron aboard their RC-12 King Air aircraft.</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28663" indent="-279400" eaLnBrk="0" hangingPunct="0">
              <a:defRPr>
                <a:solidFill>
                  <a:schemeClr val="tx1"/>
                </a:solidFill>
                <a:latin typeface="Calibri" panose="020F0502020204030204" pitchFamily="34" charset="0"/>
                <a:cs typeface="Arial" panose="020B0604020202020204" pitchFamily="34" charset="0"/>
              </a:defRPr>
            </a:lvl2pPr>
            <a:lvl3pPr marL="1120775" indent="-223838" eaLnBrk="0" hangingPunct="0">
              <a:defRPr>
                <a:solidFill>
                  <a:schemeClr val="tx1"/>
                </a:solidFill>
                <a:latin typeface="Calibri" panose="020F0502020204030204" pitchFamily="34" charset="0"/>
                <a:cs typeface="Arial" panose="020B0604020202020204" pitchFamily="34" charset="0"/>
              </a:defRPr>
            </a:lvl3pPr>
            <a:lvl4pPr marL="1570038" indent="-223838" eaLnBrk="0" hangingPunct="0">
              <a:defRPr>
                <a:solidFill>
                  <a:schemeClr val="tx1"/>
                </a:solidFill>
                <a:latin typeface="Calibri" panose="020F0502020204030204" pitchFamily="34" charset="0"/>
                <a:cs typeface="Arial" panose="020B0604020202020204" pitchFamily="34" charset="0"/>
              </a:defRPr>
            </a:lvl4pPr>
            <a:lvl5pPr marL="2017713" indent="-223838" eaLnBrk="0" hangingPunct="0">
              <a:defRPr>
                <a:solidFill>
                  <a:schemeClr val="tx1"/>
                </a:solidFill>
                <a:latin typeface="Calibri" panose="020F0502020204030204" pitchFamily="34" charset="0"/>
                <a:cs typeface="Arial" panose="020B0604020202020204" pitchFamily="34" charset="0"/>
              </a:defRPr>
            </a:lvl5pPr>
            <a:lvl6pPr marL="24749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21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893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65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FB79F0-6EBF-4AE1-ACE5-33498283148B}" type="slidenum">
              <a:rPr lang="en-US" altLang="en-US">
                <a:ea typeface="MS PGothic" panose="020B0600070205080204" pitchFamily="34" charset="-128"/>
              </a:rPr>
              <a:pPr eaLnBrk="1" hangingPunct="1"/>
              <a:t>21</a:t>
            </a:fld>
            <a:endParaRPr lang="en-US" altLang="en-US">
              <a:ea typeface="MS PGothic" panose="020B0600070205080204" pitchFamily="34" charset="-128"/>
            </a:endParaRPr>
          </a:p>
        </p:txBody>
      </p:sp>
    </p:spTree>
    <p:extLst>
      <p:ext uri="{BB962C8B-B14F-4D97-AF65-F5344CB8AC3E}">
        <p14:creationId xmlns:p14="http://schemas.microsoft.com/office/powerpoint/2010/main" val="299680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Equipment</a:t>
            </a:r>
          </a:p>
          <a:p>
            <a:pPr marL="171450" indent="-171450">
              <a:buFontTx/>
              <a:buChar char="-"/>
              <a:defRPr/>
            </a:pPr>
            <a:r>
              <a:rPr lang="en-US" altLang="en-US" dirty="0" smtClean="0"/>
              <a:t>Gravimeter: Micro-g TAGS III Air-Sea Gravimeter</a:t>
            </a:r>
          </a:p>
          <a:p>
            <a:pPr marL="171450" indent="-171450">
              <a:buFontTx/>
              <a:buChar char="-"/>
              <a:defRPr/>
            </a:pPr>
            <a:r>
              <a:rPr lang="en-US" altLang="en-US" dirty="0" smtClean="0"/>
              <a:t>GPS Antenna and Receiver</a:t>
            </a:r>
          </a:p>
          <a:p>
            <a:pPr marL="171450" indent="-171450">
              <a:buFontTx/>
              <a:buChar char="-"/>
              <a:defRPr/>
            </a:pPr>
            <a:r>
              <a:rPr lang="en-US" altLang="en-US" dirty="0" err="1" smtClean="0"/>
              <a:t>NovAtel</a:t>
            </a:r>
            <a:r>
              <a:rPr lang="en-US" altLang="en-US" dirty="0" smtClean="0"/>
              <a:t> SPAN IMU</a:t>
            </a:r>
          </a:p>
          <a:p>
            <a:pPr>
              <a:defRPr/>
            </a:pPr>
            <a:endParaRPr lang="en-US" altLang="en-US" dirty="0" smtClean="0"/>
          </a:p>
          <a:p>
            <a:pPr>
              <a:defRPr/>
            </a:pPr>
            <a:r>
              <a:rPr lang="en-US" altLang="en-US" dirty="0" smtClean="0"/>
              <a:t>Data Collection</a:t>
            </a:r>
          </a:p>
          <a:p>
            <a:pPr marL="171450" indent="-171450">
              <a:buFontTx/>
              <a:buChar char="-"/>
              <a:defRPr/>
            </a:pPr>
            <a:r>
              <a:rPr lang="en-US" altLang="en-US" dirty="0" smtClean="0"/>
              <a:t>Blocks are designed with data lines spaced at 10 km and cross lines at 80 km</a:t>
            </a:r>
          </a:p>
          <a:p>
            <a:pPr marL="171450" indent="-171450">
              <a:buFontTx/>
              <a:buChar char="-"/>
              <a:defRPr/>
            </a:pPr>
            <a:r>
              <a:rPr lang="en-US" altLang="en-US" dirty="0" smtClean="0"/>
              <a:t>Flights conducted at 20,000 feet or about 6,000 m</a:t>
            </a:r>
          </a:p>
          <a:p>
            <a:pPr marL="171450" indent="-171450">
              <a:buFontTx/>
              <a:buChar char="-"/>
              <a:defRPr/>
            </a:pPr>
            <a:r>
              <a:rPr lang="en-US" altLang="en-US" dirty="0" smtClean="0"/>
              <a:t>Speed is roughly 250 </a:t>
            </a:r>
            <a:r>
              <a:rPr lang="en-US" altLang="en-US" dirty="0" err="1" smtClean="0"/>
              <a:t>kts</a:t>
            </a:r>
            <a:endParaRPr lang="en-US" altLang="en-US" dirty="0" smtClean="0"/>
          </a:p>
          <a:p>
            <a:pPr marL="171450" indent="-171450">
              <a:buFontTx/>
              <a:buChar char="-"/>
              <a:defRPr/>
            </a:pPr>
            <a:r>
              <a:rPr lang="en-US" altLang="en-US" dirty="0" smtClean="0"/>
              <a:t>Survey design was heavily influenced by the timeline and amount of coverage needed – flying lower was considered, but </a:t>
            </a:r>
          </a:p>
        </p:txBody>
      </p:sp>
      <p:sp>
        <p:nvSpPr>
          <p:cNvPr id="4" name="Slide Number Placeholder 3"/>
          <p:cNvSpPr>
            <a:spLocks noGrp="1"/>
          </p:cNvSpPr>
          <p:nvPr>
            <p:ph type="sldNum" sz="quarter" idx="5"/>
          </p:nvPr>
        </p:nvSpPr>
        <p:spPr/>
        <p:txBody>
          <a:bodyPr/>
          <a:lstStyle/>
          <a:p>
            <a:pPr>
              <a:defRPr/>
            </a:pPr>
            <a:fld id="{B3F5A238-BE89-4D7F-9AE7-B17129AD0F2C}"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Data Processing</a:t>
            </a:r>
          </a:p>
          <a:p>
            <a:pPr marL="171450" indent="-171450">
              <a:buFontTx/>
              <a:buChar char="-"/>
              <a:defRPr/>
            </a:pPr>
            <a:r>
              <a:rPr lang="en-US" altLang="en-US" dirty="0" smtClean="0"/>
              <a:t>In the field a differential GPS-IMU solution is used to evaluate daily whether flights need to be </a:t>
            </a:r>
            <a:r>
              <a:rPr lang="en-US" altLang="en-US" dirty="0" err="1" smtClean="0"/>
              <a:t>reflown</a:t>
            </a:r>
            <a:r>
              <a:rPr lang="en-US" altLang="en-US" dirty="0" smtClean="0"/>
              <a:t> because precise ephemeris are not available</a:t>
            </a:r>
          </a:p>
          <a:p>
            <a:pPr marL="171450" indent="-171450">
              <a:buFontTx/>
              <a:buChar char="-"/>
              <a:defRPr/>
            </a:pPr>
            <a:r>
              <a:rPr lang="en-US" altLang="en-US" dirty="0" smtClean="0"/>
              <a:t>Final processing is done using Precise Point Positioning (PPP) – an analysis was done comparing differential and PPP, there was either no effect or small improvements in the gravity solutions from PPP</a:t>
            </a:r>
          </a:p>
          <a:p>
            <a:pPr marL="171450" indent="-171450">
              <a:buFontTx/>
              <a:buChar char="-"/>
              <a:defRPr/>
            </a:pPr>
            <a:r>
              <a:rPr lang="en-US" altLang="en-US" dirty="0" smtClean="0"/>
              <a:t>Gravity processing done using in-house software, Newton, which applies</a:t>
            </a:r>
            <a:r>
              <a:rPr lang="en-US" altLang="en-US" baseline="0" dirty="0" smtClean="0"/>
              <a:t> the absolute gravity tie, removes drift, and applies a vertical acceleration, </a:t>
            </a:r>
            <a:r>
              <a:rPr lang="en-US" altLang="en-US" baseline="0" dirty="0" err="1" smtClean="0"/>
              <a:t>Eotvos</a:t>
            </a:r>
            <a:r>
              <a:rPr lang="en-US" altLang="en-US" baseline="0" dirty="0" smtClean="0"/>
              <a:t>, and </a:t>
            </a:r>
            <a:r>
              <a:rPr lang="en-US" altLang="en-US" baseline="0" dirty="0" err="1" smtClean="0"/>
              <a:t>offlevel</a:t>
            </a:r>
            <a:r>
              <a:rPr lang="en-US" altLang="en-US" baseline="0" dirty="0" smtClean="0"/>
              <a:t> corrections and then is filtered three times with a time-domain frequency filter</a:t>
            </a:r>
          </a:p>
          <a:p>
            <a:pPr marL="171450" indent="-171450">
              <a:buFontTx/>
              <a:buChar char="-"/>
              <a:defRPr/>
            </a:pPr>
            <a:r>
              <a:rPr lang="en-US" altLang="en-US" baseline="0" dirty="0" smtClean="0"/>
              <a:t>End of line trimming</a:t>
            </a:r>
          </a:p>
          <a:p>
            <a:pPr marL="171450" indent="-171450">
              <a:buFontTx/>
              <a:buChar char="-"/>
              <a:defRPr/>
            </a:pPr>
            <a:r>
              <a:rPr lang="en-US" altLang="en-US" baseline="0" dirty="0" smtClean="0"/>
              <a:t>Data documentation produced and package released on the website</a:t>
            </a:r>
          </a:p>
          <a:p>
            <a:pPr marL="171450" indent="-171450">
              <a:buFontTx/>
              <a:buChar char="-"/>
              <a:defRPr/>
            </a:pPr>
            <a:endParaRPr lang="en-US" altLang="en-US" baseline="0" dirty="0" smtClean="0"/>
          </a:p>
          <a:p>
            <a:pPr marL="0" indent="0">
              <a:buFontTx/>
              <a:buNone/>
              <a:defRPr/>
            </a:pPr>
            <a:r>
              <a:rPr lang="en-US" altLang="en-US" baseline="0" dirty="0" smtClean="0"/>
              <a:t>This plot is an example of part of the output. We aim for +/- 5 </a:t>
            </a:r>
            <a:r>
              <a:rPr lang="en-US" altLang="en-US" baseline="0" dirty="0" err="1" smtClean="0"/>
              <a:t>mGals</a:t>
            </a:r>
            <a:r>
              <a:rPr lang="en-US" altLang="en-US" baseline="0" dirty="0" smtClean="0"/>
              <a:t> from EGM08 – as you can see in this plot there is a significant section that deviates from that. However, part of the goal of the airborne campaign is to improve upon EGM08, so while it is a good guide, it cannot be the final determination. This line, for example, if you compare to an adjacent line it looks like this.</a:t>
            </a:r>
            <a:endParaRPr lang="en-US" altLang="en-US" dirty="0" smtClean="0"/>
          </a:p>
        </p:txBody>
      </p:sp>
      <p:sp>
        <p:nvSpPr>
          <p:cNvPr id="4" name="Slide Number Placeholder 3"/>
          <p:cNvSpPr>
            <a:spLocks noGrp="1"/>
          </p:cNvSpPr>
          <p:nvPr>
            <p:ph type="sldNum" sz="quarter" idx="5"/>
          </p:nvPr>
        </p:nvSpPr>
        <p:spPr/>
        <p:txBody>
          <a:bodyPr/>
          <a:lstStyle/>
          <a:p>
            <a:pPr>
              <a:defRPr/>
            </a:pPr>
            <a:fld id="{57C94A54-B897-486E-AD7A-BFE0834E6B04}" type="slidenum">
              <a:rPr lang="en-US" smtClean="0"/>
              <a:pPr>
                <a:defRPr/>
              </a:pPr>
              <a:t>24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These are two</a:t>
            </a:r>
            <a:r>
              <a:rPr lang="en-US" altLang="en-US" baseline="0" dirty="0" smtClean="0"/>
              <a:t> lines over Lake Michigan where the airborne data (blue) shows significant deviations from EGM08 (Green). However, the x-axis is latitude and you can see that the deviations are supported independently by both lines. This type of visual analysis is extremely useful day-to-day in the field as we determine which lines need to be </a:t>
            </a:r>
            <a:r>
              <a:rPr lang="en-US" altLang="en-US" baseline="0" dirty="0" err="1" smtClean="0"/>
              <a:t>reflown</a:t>
            </a:r>
            <a:r>
              <a:rPr lang="en-US" altLang="en-US" baseline="0" dirty="0" smtClean="0"/>
              <a:t>. In the final processing we also do line to line cross correlation to evaluate overall line agreement.</a:t>
            </a:r>
            <a:endParaRPr lang="en-US" altLang="en-US" dirty="0" smtClean="0"/>
          </a:p>
        </p:txBody>
      </p:sp>
      <p:sp>
        <p:nvSpPr>
          <p:cNvPr id="4" name="Slide Number Placeholder 3"/>
          <p:cNvSpPr>
            <a:spLocks noGrp="1"/>
          </p:cNvSpPr>
          <p:nvPr>
            <p:ph type="sldNum" sz="quarter" idx="5"/>
          </p:nvPr>
        </p:nvSpPr>
        <p:spPr/>
        <p:txBody>
          <a:bodyPr/>
          <a:lstStyle/>
          <a:p>
            <a:pPr>
              <a:defRPr/>
            </a:pPr>
            <a:fld id="{89D4BAEB-B503-4AAC-B3D8-C94216F25396}" type="slidenum">
              <a:rPr lang="en-US" smtClean="0"/>
              <a:pPr>
                <a:defRPr/>
              </a:pPr>
              <a:t>25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Internal:</a:t>
            </a:r>
          </a:p>
          <a:p>
            <a:r>
              <a:rPr lang="en-US" dirty="0" smtClean="0"/>
              <a:t>Start with internal comparison</a:t>
            </a:r>
          </a:p>
          <a:p>
            <a:pPr marL="171450" indent="-171450">
              <a:buFontTx/>
              <a:buChar char="-"/>
            </a:pPr>
            <a:r>
              <a:rPr lang="en-US" baseline="0" dirty="0" smtClean="0"/>
              <a:t>Crossover analysis compares intersection points, aim for RMS of residuals of less than 5 </a:t>
            </a:r>
            <a:r>
              <a:rPr lang="en-US" baseline="0" dirty="0" err="1" smtClean="0"/>
              <a:t>mGals</a:t>
            </a:r>
            <a:r>
              <a:rPr lang="en-US" baseline="0" dirty="0" smtClean="0"/>
              <a:t> – identifies errors that may need to be removed</a:t>
            </a:r>
          </a:p>
          <a:p>
            <a:pPr marL="171450" indent="-171450">
              <a:buFontTx/>
              <a:buChar char="-"/>
            </a:pPr>
            <a:r>
              <a:rPr lang="en-US" baseline="0" dirty="0" smtClean="0"/>
              <a:t>Line to line comparison, as was shown earlier, but look at the cross correlation of the entire block</a:t>
            </a:r>
          </a:p>
          <a:p>
            <a:pPr marL="171450" indent="-171450">
              <a:buFontTx/>
              <a:buChar char="-"/>
            </a:pPr>
            <a:r>
              <a:rPr lang="en-US" baseline="0" dirty="0" err="1" smtClean="0"/>
              <a:t>Reflights</a:t>
            </a:r>
            <a:r>
              <a:rPr lang="en-US" baseline="0" dirty="0" smtClean="0"/>
              <a:t> of lines provide repeatability statistics</a:t>
            </a:r>
            <a:endParaRPr lang="en-US" dirty="0" smtClean="0"/>
          </a:p>
          <a:p>
            <a:endParaRPr lang="en-US" dirty="0" smtClean="0"/>
          </a:p>
          <a:p>
            <a:r>
              <a:rPr lang="en-US" b="1" dirty="0" smtClean="0"/>
              <a:t>External:</a:t>
            </a:r>
          </a:p>
          <a:p>
            <a:pPr marL="0" indent="0">
              <a:buFontTx/>
              <a:buNone/>
            </a:pPr>
            <a:r>
              <a:rPr lang="en-US" dirty="0" smtClean="0"/>
              <a:t>Geoid comparison --</a:t>
            </a:r>
          </a:p>
          <a:p>
            <a:pPr marL="171450" indent="-171450">
              <a:buFontTx/>
              <a:buChar char="-"/>
            </a:pPr>
            <a:r>
              <a:rPr lang="en-US" dirty="0" smtClean="0"/>
              <a:t>Compared</a:t>
            </a:r>
            <a:r>
              <a:rPr lang="en-US" baseline="0" dirty="0" smtClean="0"/>
              <a:t> to EGM08 the airborne data often agrees with the satellite gravity</a:t>
            </a:r>
          </a:p>
          <a:p>
            <a:pPr marL="171450" indent="-171450">
              <a:buFontTx/>
              <a:buChar char="-"/>
            </a:pPr>
            <a:r>
              <a:rPr lang="en-US" baseline="0" dirty="0" smtClean="0"/>
              <a:t>Most updates are seen in areas of poor data coverage</a:t>
            </a:r>
          </a:p>
          <a:p>
            <a:pPr marL="171450" indent="-171450">
              <a:buFontTx/>
              <a:buChar char="-"/>
            </a:pPr>
            <a:r>
              <a:rPr lang="en-US" baseline="0" dirty="0" smtClean="0"/>
              <a:t>Shown is Lake Michigan, the gridded airborne data, EGM2008 versus GOCE, and then adding the airborne data to EGM2008 and again comparing with GOCE</a:t>
            </a:r>
          </a:p>
          <a:p>
            <a:pPr marL="0" indent="0">
              <a:buFontTx/>
              <a:buNone/>
            </a:pPr>
            <a:r>
              <a:rPr lang="en-US" baseline="0" dirty="0" smtClean="0"/>
              <a:t>GSVS –</a:t>
            </a:r>
          </a:p>
          <a:p>
            <a:pPr marL="171450" indent="-171450">
              <a:buFontTx/>
              <a:buChar char="-"/>
            </a:pPr>
            <a:r>
              <a:rPr lang="en-US" baseline="0" dirty="0" smtClean="0"/>
              <a:t>Three surveys: first flat and low gravity signal, second flat and high gravity signal, third rugged and high gravity signal</a:t>
            </a:r>
          </a:p>
          <a:p>
            <a:pPr marL="171450" indent="-171450">
              <a:buFontTx/>
              <a:buChar char="-"/>
            </a:pPr>
            <a:r>
              <a:rPr lang="en-US" baseline="0" dirty="0" smtClean="0"/>
              <a:t>First is completed and published, second completed and papers in progress, third in the planning stages</a:t>
            </a:r>
          </a:p>
          <a:p>
            <a:pPr marL="171450" indent="-171450">
              <a:buFontTx/>
              <a:buChar char="-"/>
            </a:pPr>
            <a:r>
              <a:rPr lang="en-US" baseline="0" dirty="0" smtClean="0"/>
              <a:t>2011 survey confirmed that the airborne gravity was contributing to the goal of a 1 cm accurate geoid</a:t>
            </a:r>
            <a:endParaRPr lang="en-US" dirty="0"/>
          </a:p>
        </p:txBody>
      </p:sp>
      <p:sp>
        <p:nvSpPr>
          <p:cNvPr id="4" name="Slide Number Placeholder 3"/>
          <p:cNvSpPr>
            <a:spLocks noGrp="1"/>
          </p:cNvSpPr>
          <p:nvPr>
            <p:ph type="sldNum" sz="quarter" idx="10"/>
          </p:nvPr>
        </p:nvSpPr>
        <p:spPr/>
        <p:txBody>
          <a:bodyPr/>
          <a:lstStyle/>
          <a:p>
            <a:pPr>
              <a:defRPr/>
            </a:pPr>
            <a:fld id="{E00F16FF-AE76-4A0A-B96C-F26B37DABB11}" type="slidenum">
              <a:rPr lang="en-US" smtClean="0"/>
              <a:pPr>
                <a:defRPr/>
              </a:pPr>
              <a:t>26</a:t>
            </a:fld>
            <a:endParaRPr lang="en-US"/>
          </a:p>
        </p:txBody>
      </p:sp>
    </p:spTree>
    <p:extLst>
      <p:ext uri="{BB962C8B-B14F-4D97-AF65-F5344CB8AC3E}">
        <p14:creationId xmlns:p14="http://schemas.microsoft.com/office/powerpoint/2010/main" val="68357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lnSpc>
                <a:spcPct val="105000"/>
              </a:lnSpc>
            </a:pPr>
            <a:r>
              <a:rPr lang="en-US" altLang="en-US" dirty="0" smtClean="0">
                <a:sym typeface="Wingdings" pitchFamily="2" charset="2"/>
              </a:rPr>
              <a:t>Approximately +0.1 m (Florida) to -1.3 m (Washington)</a:t>
            </a:r>
          </a:p>
          <a:p>
            <a:pPr lvl="1">
              <a:lnSpc>
                <a:spcPct val="105000"/>
              </a:lnSpc>
            </a:pPr>
            <a:r>
              <a:rPr lang="en-US" altLang="en-US" dirty="0" smtClean="0">
                <a:sym typeface="Wingdings" pitchFamily="2" charset="2"/>
              </a:rPr>
              <a:t>More than 2 meters of change in Alaska</a:t>
            </a:r>
          </a:p>
          <a:p>
            <a:pPr eaLnBrk="1" hangingPunct="1">
              <a:spcBef>
                <a:spcPct val="0"/>
              </a:spcBef>
            </a:pPr>
            <a:endParaRPr lang="en-US" altLang="en-US"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5236" eaLnBrk="0" hangingPunct="0">
              <a:spcBef>
                <a:spcPct val="30000"/>
              </a:spcBef>
              <a:defRPr sz="1200">
                <a:solidFill>
                  <a:schemeClr val="tx1"/>
                </a:solidFill>
                <a:latin typeface="Calibri" pitchFamily="34" charset="0"/>
              </a:defRPr>
            </a:lvl1pPr>
            <a:lvl2pPr marL="757011" indent="-291158" defTabSz="925236" eaLnBrk="0" hangingPunct="0">
              <a:spcBef>
                <a:spcPct val="30000"/>
              </a:spcBef>
              <a:defRPr sz="1200">
                <a:solidFill>
                  <a:schemeClr val="tx1"/>
                </a:solidFill>
                <a:latin typeface="Calibri" pitchFamily="34" charset="0"/>
              </a:defRPr>
            </a:lvl2pPr>
            <a:lvl3pPr marL="1164632" indent="-232927" defTabSz="925236" eaLnBrk="0" hangingPunct="0">
              <a:spcBef>
                <a:spcPct val="30000"/>
              </a:spcBef>
              <a:defRPr sz="1200">
                <a:solidFill>
                  <a:schemeClr val="tx1"/>
                </a:solidFill>
                <a:latin typeface="Calibri" pitchFamily="34" charset="0"/>
              </a:defRPr>
            </a:lvl3pPr>
            <a:lvl4pPr marL="1630485" indent="-232927" defTabSz="925236" eaLnBrk="0" hangingPunct="0">
              <a:spcBef>
                <a:spcPct val="30000"/>
              </a:spcBef>
              <a:defRPr sz="1200">
                <a:solidFill>
                  <a:schemeClr val="tx1"/>
                </a:solidFill>
                <a:latin typeface="Calibri" pitchFamily="34" charset="0"/>
              </a:defRPr>
            </a:lvl4pPr>
            <a:lvl5pPr marL="2096339" indent="-232927" defTabSz="925236" eaLnBrk="0" hangingPunct="0">
              <a:spcBef>
                <a:spcPct val="30000"/>
              </a:spcBef>
              <a:defRPr sz="1200">
                <a:solidFill>
                  <a:schemeClr val="tx1"/>
                </a:solidFill>
                <a:latin typeface="Calibri" pitchFamily="34" charset="0"/>
              </a:defRPr>
            </a:lvl5pPr>
            <a:lvl6pPr marL="2562192" indent="-232927" defTabSz="925236" eaLnBrk="0" fontAlgn="base" hangingPunct="0">
              <a:spcBef>
                <a:spcPct val="30000"/>
              </a:spcBef>
              <a:spcAft>
                <a:spcPct val="0"/>
              </a:spcAft>
              <a:defRPr sz="1200">
                <a:solidFill>
                  <a:schemeClr val="tx1"/>
                </a:solidFill>
                <a:latin typeface="Calibri" pitchFamily="34" charset="0"/>
              </a:defRPr>
            </a:lvl6pPr>
            <a:lvl7pPr marL="3028044" indent="-232927" defTabSz="925236" eaLnBrk="0" fontAlgn="base" hangingPunct="0">
              <a:spcBef>
                <a:spcPct val="30000"/>
              </a:spcBef>
              <a:spcAft>
                <a:spcPct val="0"/>
              </a:spcAft>
              <a:defRPr sz="1200">
                <a:solidFill>
                  <a:schemeClr val="tx1"/>
                </a:solidFill>
                <a:latin typeface="Calibri" pitchFamily="34" charset="0"/>
              </a:defRPr>
            </a:lvl7pPr>
            <a:lvl8pPr marL="3493898" indent="-232927" defTabSz="925236" eaLnBrk="0" fontAlgn="base" hangingPunct="0">
              <a:spcBef>
                <a:spcPct val="30000"/>
              </a:spcBef>
              <a:spcAft>
                <a:spcPct val="0"/>
              </a:spcAft>
              <a:defRPr sz="1200">
                <a:solidFill>
                  <a:schemeClr val="tx1"/>
                </a:solidFill>
                <a:latin typeface="Calibri" pitchFamily="34" charset="0"/>
              </a:defRPr>
            </a:lvl8pPr>
            <a:lvl9pPr marL="3959751" indent="-232927" defTabSz="92523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1A7474-5B72-4F09-BE43-19001F3EC116}" type="slidenum">
              <a:rPr lang="en-US" altLang="en-US" smtClean="0">
                <a:latin typeface="Arial" pitchFamily="34" charset="0"/>
                <a:ea typeface="MS PGothic" pitchFamily="34" charset="-128"/>
              </a:rPr>
              <a:pPr eaLnBrk="1" hangingPunct="1">
                <a:spcBef>
                  <a:spcPct val="0"/>
                </a:spcBef>
              </a:pPr>
              <a:t>30</a:t>
            </a:fld>
            <a:endParaRPr lang="en-US" altLang="en-US" smtClean="0">
              <a:latin typeface="Arial" pitchFamily="34" charset="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11" indent="-291158" eaLnBrk="0" hangingPunct="0">
              <a:spcBef>
                <a:spcPct val="30000"/>
              </a:spcBef>
              <a:defRPr sz="1200">
                <a:solidFill>
                  <a:schemeClr val="tx1"/>
                </a:solidFill>
                <a:latin typeface="Calibri" pitchFamily="34" charset="0"/>
              </a:defRPr>
            </a:lvl2pPr>
            <a:lvl3pPr marL="1164632" indent="-232927" eaLnBrk="0" hangingPunct="0">
              <a:spcBef>
                <a:spcPct val="30000"/>
              </a:spcBef>
              <a:defRPr sz="1200">
                <a:solidFill>
                  <a:schemeClr val="tx1"/>
                </a:solidFill>
                <a:latin typeface="Calibri" pitchFamily="34" charset="0"/>
              </a:defRPr>
            </a:lvl3pPr>
            <a:lvl4pPr marL="1630485" indent="-232927" eaLnBrk="0" hangingPunct="0">
              <a:spcBef>
                <a:spcPct val="30000"/>
              </a:spcBef>
              <a:defRPr sz="1200">
                <a:solidFill>
                  <a:schemeClr val="tx1"/>
                </a:solidFill>
                <a:latin typeface="Calibri" pitchFamily="34" charset="0"/>
              </a:defRPr>
            </a:lvl4pPr>
            <a:lvl5pPr marL="2096339" indent="-232927" eaLnBrk="0" hangingPunct="0">
              <a:spcBef>
                <a:spcPct val="30000"/>
              </a:spcBef>
              <a:defRPr sz="1200">
                <a:solidFill>
                  <a:schemeClr val="tx1"/>
                </a:solidFill>
                <a:latin typeface="Calibri" pitchFamily="34" charset="0"/>
              </a:defRPr>
            </a:lvl5pPr>
            <a:lvl6pPr marL="2562192" indent="-232927" defTabSz="465853" eaLnBrk="0" fontAlgn="base" hangingPunct="0">
              <a:spcBef>
                <a:spcPct val="30000"/>
              </a:spcBef>
              <a:spcAft>
                <a:spcPct val="0"/>
              </a:spcAft>
              <a:defRPr sz="1200">
                <a:solidFill>
                  <a:schemeClr val="tx1"/>
                </a:solidFill>
                <a:latin typeface="Calibri" pitchFamily="34" charset="0"/>
              </a:defRPr>
            </a:lvl6pPr>
            <a:lvl7pPr marL="3028044" indent="-232927" defTabSz="465853" eaLnBrk="0" fontAlgn="base" hangingPunct="0">
              <a:spcBef>
                <a:spcPct val="30000"/>
              </a:spcBef>
              <a:spcAft>
                <a:spcPct val="0"/>
              </a:spcAft>
              <a:defRPr sz="1200">
                <a:solidFill>
                  <a:schemeClr val="tx1"/>
                </a:solidFill>
                <a:latin typeface="Calibri" pitchFamily="34" charset="0"/>
              </a:defRPr>
            </a:lvl7pPr>
            <a:lvl8pPr marL="3493898" indent="-232927" defTabSz="465853" eaLnBrk="0" fontAlgn="base" hangingPunct="0">
              <a:spcBef>
                <a:spcPct val="30000"/>
              </a:spcBef>
              <a:spcAft>
                <a:spcPct val="0"/>
              </a:spcAft>
              <a:defRPr sz="1200">
                <a:solidFill>
                  <a:schemeClr val="tx1"/>
                </a:solidFill>
                <a:latin typeface="Calibri" pitchFamily="34" charset="0"/>
              </a:defRPr>
            </a:lvl8pPr>
            <a:lvl9pPr marL="3959751" indent="-232927" defTabSz="46585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C14F61D-2D79-410D-AA33-9A4D9C3F5A87}" type="slidenum">
              <a:rPr lang="en-US" altLang="en-US" smtClean="0">
                <a:latin typeface="Arial" pitchFamily="34" charset="0"/>
                <a:ea typeface="MS PGothic" pitchFamily="34" charset="-128"/>
                <a:cs typeface="Arial" pitchFamily="34" charset="0"/>
              </a:rPr>
              <a:pPr eaLnBrk="1" hangingPunct="1">
                <a:spcBef>
                  <a:spcPct val="0"/>
                </a:spcBef>
              </a:pPr>
              <a:t>5</a:t>
            </a:fld>
            <a:endParaRPr lang="en-US" altLang="en-US" smtClean="0">
              <a:latin typeface="Arial" pitchFamily="34" charset="0"/>
              <a:ea typeface="MS PGothic" pitchFamily="34" charset="-128"/>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By fixing the geopotential value at the origin point, it was possible to ensure that the origins of IGLD 85 and NAVD 88 aligned.</a:t>
            </a:r>
          </a:p>
          <a:p>
            <a:pPr eaLnBrk="1" hangingPunct="1">
              <a:spcBef>
                <a:spcPct val="0"/>
              </a:spcBef>
            </a:pPr>
            <a:endParaRPr lang="en-US" altLang="en-US" dirty="0" smtClean="0"/>
          </a:p>
          <a:p>
            <a:pPr eaLnBrk="1" hangingPunct="1">
              <a:spcBef>
                <a:spcPct val="0"/>
              </a:spcBef>
            </a:pPr>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spcBef>
                <a:spcPct val="0"/>
              </a:spcBef>
            </a:pPr>
            <a:endParaRPr lang="en-US" altLang="en-US" dirty="0" smtClean="0"/>
          </a:p>
          <a:p>
            <a:pPr eaLnBrk="1" hangingPunct="1">
              <a:spcBef>
                <a:spcPct val="0"/>
              </a:spcBef>
            </a:pPr>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latin typeface="Arial" pitchFamily="34" charset="0"/>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2001" eaLnBrk="0" hangingPunct="0">
              <a:spcBef>
                <a:spcPct val="30000"/>
              </a:spcBef>
              <a:defRPr sz="1200">
                <a:solidFill>
                  <a:schemeClr val="tx1"/>
                </a:solidFill>
                <a:latin typeface="Calibri" pitchFamily="34" charset="0"/>
              </a:defRPr>
            </a:lvl1pPr>
            <a:lvl2pPr marL="742454" indent="-284688" defTabSz="922001" eaLnBrk="0" hangingPunct="0">
              <a:spcBef>
                <a:spcPct val="30000"/>
              </a:spcBef>
              <a:defRPr sz="1200">
                <a:solidFill>
                  <a:schemeClr val="tx1"/>
                </a:solidFill>
                <a:latin typeface="Calibri" pitchFamily="34" charset="0"/>
              </a:defRPr>
            </a:lvl2pPr>
            <a:lvl3pPr marL="1141986" indent="-228075" defTabSz="922001" eaLnBrk="0" hangingPunct="0">
              <a:spcBef>
                <a:spcPct val="30000"/>
              </a:spcBef>
              <a:defRPr sz="1200">
                <a:solidFill>
                  <a:schemeClr val="tx1"/>
                </a:solidFill>
                <a:latin typeface="Calibri" pitchFamily="34" charset="0"/>
              </a:defRPr>
            </a:lvl3pPr>
            <a:lvl4pPr marL="1599753" indent="-228075" defTabSz="922001" eaLnBrk="0" hangingPunct="0">
              <a:spcBef>
                <a:spcPct val="30000"/>
              </a:spcBef>
              <a:defRPr sz="1200">
                <a:solidFill>
                  <a:schemeClr val="tx1"/>
                </a:solidFill>
                <a:latin typeface="Calibri" pitchFamily="34" charset="0"/>
              </a:defRPr>
            </a:lvl4pPr>
            <a:lvl5pPr marL="2055900" indent="-228075" defTabSz="922001" eaLnBrk="0" hangingPunct="0">
              <a:spcBef>
                <a:spcPct val="30000"/>
              </a:spcBef>
              <a:defRPr sz="1200">
                <a:solidFill>
                  <a:schemeClr val="tx1"/>
                </a:solidFill>
                <a:latin typeface="Calibri" pitchFamily="34" charset="0"/>
              </a:defRPr>
            </a:lvl5pPr>
            <a:lvl6pPr marL="2521753" indent="-228075" defTabSz="922001" eaLnBrk="0" fontAlgn="base" hangingPunct="0">
              <a:spcBef>
                <a:spcPct val="30000"/>
              </a:spcBef>
              <a:spcAft>
                <a:spcPct val="0"/>
              </a:spcAft>
              <a:defRPr sz="1200">
                <a:solidFill>
                  <a:schemeClr val="tx1"/>
                </a:solidFill>
                <a:latin typeface="Calibri" pitchFamily="34" charset="0"/>
              </a:defRPr>
            </a:lvl6pPr>
            <a:lvl7pPr marL="2987607" indent="-228075" defTabSz="922001" eaLnBrk="0" fontAlgn="base" hangingPunct="0">
              <a:spcBef>
                <a:spcPct val="30000"/>
              </a:spcBef>
              <a:spcAft>
                <a:spcPct val="0"/>
              </a:spcAft>
              <a:defRPr sz="1200">
                <a:solidFill>
                  <a:schemeClr val="tx1"/>
                </a:solidFill>
                <a:latin typeface="Calibri" pitchFamily="34" charset="0"/>
              </a:defRPr>
            </a:lvl7pPr>
            <a:lvl8pPr marL="3453459" indent="-228075" defTabSz="922001" eaLnBrk="0" fontAlgn="base" hangingPunct="0">
              <a:spcBef>
                <a:spcPct val="30000"/>
              </a:spcBef>
              <a:spcAft>
                <a:spcPct val="0"/>
              </a:spcAft>
              <a:defRPr sz="1200">
                <a:solidFill>
                  <a:schemeClr val="tx1"/>
                </a:solidFill>
                <a:latin typeface="Calibri" pitchFamily="34" charset="0"/>
              </a:defRPr>
            </a:lvl8pPr>
            <a:lvl9pPr marL="3919312" indent="-228075" defTabSz="92200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9A68996-0F28-4EBB-B22F-917FC1A006A5}" type="slidenum">
              <a:rPr lang="en-US" altLang="en-US" smtClean="0">
                <a:latin typeface="Arial" pitchFamily="34" charset="0"/>
                <a:ea typeface="MS PGothic" pitchFamily="34" charset="-128"/>
              </a:rPr>
              <a:pPr eaLnBrk="1" hangingPunct="1">
                <a:spcBef>
                  <a:spcPct val="0"/>
                </a:spcBef>
              </a:pPr>
              <a:t>8</a:t>
            </a:fld>
            <a:endParaRPr lang="en-US" altLang="en-US" smtClean="0">
              <a:latin typeface="Arial" pitchFamily="34" charset="0"/>
              <a:ea typeface="MS PGothic"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 map reflects the sort of height changes that users could expect if NAVD 88 were replaced with a geoid-based vertical datum.  </a:t>
            </a:r>
          </a:p>
          <a:p>
            <a:r>
              <a:rPr lang="en-US" altLang="en-US" dirty="0" smtClean="0"/>
              <a:t>This is only a large scale approximation and should not be used as an absolute guide.  Each benchmark might have its own level</a:t>
            </a:r>
          </a:p>
          <a:p>
            <a:r>
              <a:rPr lang="en-US" altLang="en-US" dirty="0" smtClean="0"/>
              <a:t>Of mismatch, say from uplift or subsidence, not captured by this broad brush.</a:t>
            </a:r>
          </a:p>
          <a:p>
            <a:endParaRPr lang="en-US" altLang="en-US" dirty="0" smtClean="0"/>
          </a:p>
          <a:p>
            <a:r>
              <a:rPr lang="en-US" altLang="en-US" dirty="0" smtClean="0"/>
              <a:t>Also, this is the difference between the zero level of NAVD 88 and the actual geoid.  The difference between NAD 83 ellipsoid heights and</a:t>
            </a:r>
          </a:p>
          <a:p>
            <a:r>
              <a:rPr lang="en-US" altLang="en-US" dirty="0" smtClean="0"/>
              <a:t>ITRF/GRS-80 ellipsoid heights has NO influence on this graph and should not be part of the story.</a:t>
            </a:r>
          </a:p>
          <a:p>
            <a:endParaRPr lang="en-US" altLang="en-US" dirty="0" smtClean="0"/>
          </a:p>
          <a:p>
            <a:r>
              <a:rPr lang="en-US" altLang="en-US" dirty="0" smtClean="0"/>
              <a:t>Updated October 2010</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9795" eaLnBrk="0" hangingPunct="0">
              <a:spcBef>
                <a:spcPct val="30000"/>
              </a:spcBef>
              <a:defRPr sz="1200">
                <a:solidFill>
                  <a:schemeClr val="tx1"/>
                </a:solidFill>
                <a:latin typeface="Calibri" pitchFamily="34" charset="0"/>
              </a:defRPr>
            </a:lvl1pPr>
            <a:lvl2pPr marL="757011" indent="-291158" defTabSz="939795" eaLnBrk="0" hangingPunct="0">
              <a:spcBef>
                <a:spcPct val="30000"/>
              </a:spcBef>
              <a:defRPr sz="1200">
                <a:solidFill>
                  <a:schemeClr val="tx1"/>
                </a:solidFill>
                <a:latin typeface="Calibri" pitchFamily="34" charset="0"/>
              </a:defRPr>
            </a:lvl2pPr>
            <a:lvl3pPr marL="1164632" indent="-232927" defTabSz="939795" eaLnBrk="0" hangingPunct="0">
              <a:spcBef>
                <a:spcPct val="30000"/>
              </a:spcBef>
              <a:defRPr sz="1200">
                <a:solidFill>
                  <a:schemeClr val="tx1"/>
                </a:solidFill>
                <a:latin typeface="Calibri" pitchFamily="34" charset="0"/>
              </a:defRPr>
            </a:lvl3pPr>
            <a:lvl4pPr marL="1630485" indent="-232927" defTabSz="939795" eaLnBrk="0" hangingPunct="0">
              <a:spcBef>
                <a:spcPct val="30000"/>
              </a:spcBef>
              <a:defRPr sz="1200">
                <a:solidFill>
                  <a:schemeClr val="tx1"/>
                </a:solidFill>
                <a:latin typeface="Calibri" pitchFamily="34" charset="0"/>
              </a:defRPr>
            </a:lvl4pPr>
            <a:lvl5pPr marL="2096339" indent="-232927" defTabSz="939795" eaLnBrk="0" hangingPunct="0">
              <a:spcBef>
                <a:spcPct val="30000"/>
              </a:spcBef>
              <a:defRPr sz="1200">
                <a:solidFill>
                  <a:schemeClr val="tx1"/>
                </a:solidFill>
                <a:latin typeface="Calibri" pitchFamily="34" charset="0"/>
              </a:defRPr>
            </a:lvl5pPr>
            <a:lvl6pPr marL="2562192" indent="-232927" defTabSz="939795" eaLnBrk="0" fontAlgn="base" hangingPunct="0">
              <a:spcBef>
                <a:spcPct val="30000"/>
              </a:spcBef>
              <a:spcAft>
                <a:spcPct val="0"/>
              </a:spcAft>
              <a:defRPr sz="1200">
                <a:solidFill>
                  <a:schemeClr val="tx1"/>
                </a:solidFill>
                <a:latin typeface="Calibri" pitchFamily="34" charset="0"/>
              </a:defRPr>
            </a:lvl6pPr>
            <a:lvl7pPr marL="3028044" indent="-232927" defTabSz="939795" eaLnBrk="0" fontAlgn="base" hangingPunct="0">
              <a:spcBef>
                <a:spcPct val="30000"/>
              </a:spcBef>
              <a:spcAft>
                <a:spcPct val="0"/>
              </a:spcAft>
              <a:defRPr sz="1200">
                <a:solidFill>
                  <a:schemeClr val="tx1"/>
                </a:solidFill>
                <a:latin typeface="Calibri" pitchFamily="34" charset="0"/>
              </a:defRPr>
            </a:lvl7pPr>
            <a:lvl8pPr marL="3493898" indent="-232927" defTabSz="939795" eaLnBrk="0" fontAlgn="base" hangingPunct="0">
              <a:spcBef>
                <a:spcPct val="30000"/>
              </a:spcBef>
              <a:spcAft>
                <a:spcPct val="0"/>
              </a:spcAft>
              <a:defRPr sz="1200">
                <a:solidFill>
                  <a:schemeClr val="tx1"/>
                </a:solidFill>
                <a:latin typeface="Calibri" pitchFamily="34" charset="0"/>
              </a:defRPr>
            </a:lvl8pPr>
            <a:lvl9pPr marL="3959751" indent="-232927" defTabSz="939795" eaLnBrk="0" fontAlgn="base" hangingPunct="0">
              <a:spcBef>
                <a:spcPct val="30000"/>
              </a:spcBef>
              <a:spcAft>
                <a:spcPct val="0"/>
              </a:spcAft>
              <a:defRPr sz="1200">
                <a:solidFill>
                  <a:schemeClr val="tx1"/>
                </a:solidFill>
                <a:latin typeface="Calibri" pitchFamily="34" charset="0"/>
              </a:defRPr>
            </a:lvl9pPr>
          </a:lstStyle>
          <a:p>
            <a:pPr>
              <a:spcBef>
                <a:spcPct val="0"/>
              </a:spcBef>
            </a:pPr>
            <a:fld id="{224E7CDD-CF05-4F5A-8084-3EE16CCCD36D}" type="slidenum">
              <a:rPr lang="en-US" altLang="en-US" smtClean="0">
                <a:latin typeface="Times New Roman" pitchFamily="18" charset="0"/>
                <a:ea typeface="MS PGothic" pitchFamily="34" charset="-128"/>
              </a:rPr>
              <a:pPr>
                <a:spcBef>
                  <a:spcPct val="0"/>
                </a:spcBef>
              </a:pPr>
              <a:t>9</a:t>
            </a:fld>
            <a:endParaRPr lang="en-US" altLang="en-US" smtClean="0">
              <a:latin typeface="Times New Roman" pitchFamily="18" charset="0"/>
              <a:ea typeface="MS PGothic"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Target is to be able to achieve 2 cm accuracy </a:t>
            </a:r>
            <a:r>
              <a:rPr lang="en-US" altLang="en-US" dirty="0" err="1" smtClean="0"/>
              <a:t>orthometric</a:t>
            </a:r>
            <a:r>
              <a:rPr lang="en-US" altLang="en-US" dirty="0" smtClean="0"/>
              <a:t> heights (where possible) using a GNSS receiver and a geoid model</a:t>
            </a:r>
          </a:p>
          <a:p>
            <a:pPr marL="171450" indent="-171450">
              <a:buFontTx/>
              <a:buChar char="-"/>
              <a:defRPr/>
            </a:pPr>
            <a:r>
              <a:rPr lang="en-US" altLang="en-US" dirty="0" smtClean="0"/>
              <a:t>Roughly 1 cm uncertainty from GNSS and 1 cm from the geoid model</a:t>
            </a:r>
          </a:p>
          <a:p>
            <a:pPr marL="171450" indent="-171450">
              <a:buFontTx/>
              <a:buChar char="-"/>
              <a:defRPr/>
            </a:pPr>
            <a:endParaRPr lang="en-US" altLang="en-US" dirty="0" smtClean="0"/>
          </a:p>
          <a:p>
            <a:pPr>
              <a:defRPr/>
            </a:pPr>
            <a:r>
              <a:rPr lang="en-US" altLang="en-US" dirty="0" smtClean="0"/>
              <a:t>GRAV-D</a:t>
            </a:r>
          </a:p>
          <a:p>
            <a:pPr marL="171450" indent="-171450">
              <a:buFontTx/>
              <a:buChar char="-"/>
              <a:defRPr/>
            </a:pPr>
            <a:r>
              <a:rPr lang="en-US" altLang="en-US" dirty="0" smtClean="0"/>
              <a:t>Phase 1: snapshot of the entire country to provide a consistent data set</a:t>
            </a:r>
          </a:p>
          <a:p>
            <a:pPr marL="171450" indent="-171450">
              <a:buFontTx/>
              <a:buChar char="-"/>
              <a:defRPr/>
            </a:pPr>
            <a:r>
              <a:rPr lang="en-US" altLang="en-US" dirty="0" smtClean="0"/>
              <a:t>Phase 2: long term monitoring of geoid change – in development</a:t>
            </a:r>
          </a:p>
          <a:p>
            <a:pPr marL="171450" indent="-171450">
              <a:buFontTx/>
              <a:buChar char="-"/>
              <a:defRPr/>
            </a:pPr>
            <a:r>
              <a:rPr lang="en-US" altLang="en-US" dirty="0" smtClean="0"/>
              <a:t>Work with partners to incorporate additional gravity data, particularly surface gravity data, validate existing data, and monitor change</a:t>
            </a:r>
          </a:p>
          <a:p>
            <a:pPr>
              <a:defRPr/>
            </a:pPr>
            <a:endParaRPr lang="en-US" altLang="en-US" dirty="0" smtClean="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smtClean="0"/>
              <a:t>Project Scope:</a:t>
            </a:r>
          </a:p>
          <a:p>
            <a:pPr marL="171450" indent="-171450">
              <a:buFontTx/>
              <a:buChar char="-"/>
              <a:defRPr/>
            </a:pPr>
            <a:r>
              <a:rPr lang="en-US" dirty="0" smtClean="0"/>
              <a:t>Scope of the project: cover roughly 15.6 million square kilometers – contiguous united states, Alaska, Hawaii, Guam, and American Samoa</a:t>
            </a:r>
          </a:p>
          <a:p>
            <a:pPr marL="171450" indent="-171450">
              <a:buFontTx/>
              <a:buChar char="-"/>
              <a:defRPr/>
            </a:pPr>
            <a:r>
              <a:rPr lang="en-US" dirty="0" smtClean="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smtClean="0"/>
              <a:t>Deadline of 2022 for datum rollout, which means a target of 2021 to finish the airborne survey</a:t>
            </a:r>
          </a:p>
          <a:p>
            <a:pPr marL="171450" indent="-171450">
              <a:buFontTx/>
              <a:buChar char="-"/>
              <a:defRPr/>
            </a:pPr>
            <a:r>
              <a:rPr lang="en-US" dirty="0" smtClean="0"/>
              <a:t>Priority areas were defined as Alaska and coastal areas</a:t>
            </a:r>
          </a:p>
          <a:p>
            <a:pPr>
              <a:defRPr/>
            </a:pPr>
            <a:endParaRPr lang="en-US" dirty="0" smtClean="0"/>
          </a:p>
          <a:p>
            <a:pPr>
              <a:defRPr/>
            </a:pPr>
            <a:r>
              <a:rPr lang="en-US" dirty="0" smtClean="0"/>
              <a:t>Challenges:</a:t>
            </a:r>
          </a:p>
          <a:p>
            <a:pPr marL="171450" indent="-171450">
              <a:buFontTx/>
              <a:buChar char="-"/>
              <a:defRPr/>
            </a:pPr>
            <a:r>
              <a:rPr lang="en-US" dirty="0" smtClean="0"/>
              <a:t>Fixed annual budget and time </a:t>
            </a:r>
            <a:r>
              <a:rPr lang="en-US" dirty="0" smtClean="0">
                <a:sym typeface="Wingdings" panose="05000000000000000000" pitchFamily="2" charset="2"/>
              </a:rPr>
              <a:t> design of surveys had to fit within an annual budget of $3.5 million and meet the deadline</a:t>
            </a:r>
          </a:p>
          <a:p>
            <a:pPr marL="171450" indent="-171450">
              <a:buFontTx/>
              <a:buChar char="-"/>
              <a:defRPr/>
            </a:pPr>
            <a:r>
              <a:rPr lang="en-US" dirty="0" smtClean="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NGS evaluated the US and all of its territories and established a priority order according to the where the datum is in greatest need of repair.  Alaska has the biggest need, so tops the list.  Next in priority are the coastal regions of the US and the Great Lakes.  Then the Hawaiian and Pacific Islands, the Aleutians, and then interior CONUS.  The mountainous regions have the greatest geoid errors and will get our first attention.  The actual order we fly the surveys is also informed by the availability of aircraft, the appropriate seasons for measurement, the availability of government contract fuel, and the coordination of logistical constraints so as to most efficiently use our resources.</a:t>
            </a:r>
          </a:p>
          <a:p>
            <a:endParaRPr lang="en-US" smtClean="0"/>
          </a:p>
        </p:txBody>
      </p:sp>
      <p:sp>
        <p:nvSpPr>
          <p:cNvPr id="4" name="Slide Number Placeholder 3"/>
          <p:cNvSpPr>
            <a:spLocks noGrp="1"/>
          </p:cNvSpPr>
          <p:nvPr>
            <p:ph type="sldNum" sz="quarter" idx="5"/>
          </p:nvPr>
        </p:nvSpPr>
        <p:spPr>
          <a:xfrm>
            <a:off x="3970938" y="8829967"/>
            <a:ext cx="3037840" cy="464820"/>
          </a:xfrm>
          <a:prstGeom prst="rect">
            <a:avLst/>
          </a:prstGeom>
        </p:spPr>
        <p:txBody>
          <a:bodyPr/>
          <a:lstStyle/>
          <a:p>
            <a:pPr>
              <a:defRPr/>
            </a:pPr>
            <a:fld id="{5D8B5DA7-B965-498E-A014-215B3FB68D76}" type="slidenum">
              <a:rPr lang="en-US" smtClean="0"/>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We’ve set up a basic GIS GPRA monitoring in the War Room.  We will report the coordinates of our survey monthly and they will calculate our percentages.  </a:t>
            </a:r>
          </a:p>
        </p:txBody>
      </p:sp>
      <p:sp>
        <p:nvSpPr>
          <p:cNvPr id="53252" name="Slide Number Placeholder 3"/>
          <p:cNvSpPr>
            <a:spLocks noGrp="1"/>
          </p:cNvSpPr>
          <p:nvPr>
            <p:ph type="sldNum" sz="quarter" idx="5"/>
          </p:nvPr>
        </p:nvSpPr>
        <p:spPr>
          <a:xfrm>
            <a:off x="3970938" y="8829967"/>
            <a:ext cx="3037840" cy="4648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808" eaLnBrk="0" hangingPunct="0">
              <a:defRPr sz="1400" b="1">
                <a:solidFill>
                  <a:schemeClr val="tx1"/>
                </a:solidFill>
                <a:latin typeface="Verdana" pitchFamily="34" charset="0"/>
              </a:defRPr>
            </a:lvl1pPr>
            <a:lvl2pPr marL="742856" indent="-285713" defTabSz="923808" eaLnBrk="0" hangingPunct="0">
              <a:defRPr sz="1400" b="1">
                <a:solidFill>
                  <a:schemeClr val="tx1"/>
                </a:solidFill>
                <a:latin typeface="Verdana" pitchFamily="34" charset="0"/>
              </a:defRPr>
            </a:lvl2pPr>
            <a:lvl3pPr marL="1142854" indent="-228570" defTabSz="923808" eaLnBrk="0" hangingPunct="0">
              <a:defRPr sz="1400" b="1">
                <a:solidFill>
                  <a:schemeClr val="tx1"/>
                </a:solidFill>
                <a:latin typeface="Verdana" pitchFamily="34" charset="0"/>
              </a:defRPr>
            </a:lvl3pPr>
            <a:lvl4pPr marL="1599995" indent="-228570" defTabSz="923808" eaLnBrk="0" hangingPunct="0">
              <a:defRPr sz="1400" b="1">
                <a:solidFill>
                  <a:schemeClr val="tx1"/>
                </a:solidFill>
                <a:latin typeface="Verdana" pitchFamily="34" charset="0"/>
              </a:defRPr>
            </a:lvl4pPr>
            <a:lvl5pPr marL="2057137" indent="-228570" defTabSz="923808" eaLnBrk="0" hangingPunct="0">
              <a:defRPr sz="1400" b="1">
                <a:solidFill>
                  <a:schemeClr val="tx1"/>
                </a:solidFill>
                <a:latin typeface="Verdana" pitchFamily="34" charset="0"/>
              </a:defRPr>
            </a:lvl5pPr>
            <a:lvl6pPr marL="2514279" indent="-228570" defTabSz="923808" eaLnBrk="0" fontAlgn="base" hangingPunct="0">
              <a:spcBef>
                <a:spcPct val="0"/>
              </a:spcBef>
              <a:spcAft>
                <a:spcPct val="0"/>
              </a:spcAft>
              <a:defRPr sz="1400" b="1">
                <a:solidFill>
                  <a:schemeClr val="tx1"/>
                </a:solidFill>
                <a:latin typeface="Verdana" pitchFamily="34" charset="0"/>
              </a:defRPr>
            </a:lvl6pPr>
            <a:lvl7pPr marL="2971419" indent="-228570" defTabSz="923808" eaLnBrk="0" fontAlgn="base" hangingPunct="0">
              <a:spcBef>
                <a:spcPct val="0"/>
              </a:spcBef>
              <a:spcAft>
                <a:spcPct val="0"/>
              </a:spcAft>
              <a:defRPr sz="1400" b="1">
                <a:solidFill>
                  <a:schemeClr val="tx1"/>
                </a:solidFill>
                <a:latin typeface="Verdana" pitchFamily="34" charset="0"/>
              </a:defRPr>
            </a:lvl7pPr>
            <a:lvl8pPr marL="3428562" indent="-228570" defTabSz="923808" eaLnBrk="0" fontAlgn="base" hangingPunct="0">
              <a:spcBef>
                <a:spcPct val="0"/>
              </a:spcBef>
              <a:spcAft>
                <a:spcPct val="0"/>
              </a:spcAft>
              <a:defRPr sz="1400" b="1">
                <a:solidFill>
                  <a:schemeClr val="tx1"/>
                </a:solidFill>
                <a:latin typeface="Verdana" pitchFamily="34" charset="0"/>
              </a:defRPr>
            </a:lvl8pPr>
            <a:lvl9pPr marL="3885703" indent="-228570" defTabSz="923808" eaLnBrk="0" fontAlgn="base" hangingPunct="0">
              <a:spcBef>
                <a:spcPct val="0"/>
              </a:spcBef>
              <a:spcAft>
                <a:spcPct val="0"/>
              </a:spcAft>
              <a:defRPr sz="1400" b="1">
                <a:solidFill>
                  <a:schemeClr val="tx1"/>
                </a:solidFill>
                <a:latin typeface="Verdana" pitchFamily="34" charset="0"/>
              </a:defRPr>
            </a:lvl9pPr>
          </a:lstStyle>
          <a:p>
            <a:pPr eaLnBrk="1" hangingPunct="1"/>
            <a:fld id="{DF6A3A44-F5AB-44E7-8A72-BA05E4C22111}" type="slidenum">
              <a:rPr lang="en-US" sz="1200" b="0">
                <a:latin typeface="Arial" pitchFamily="34" charset="0"/>
              </a:rPr>
              <a:pPr eaLnBrk="1" hangingPunct="1"/>
              <a:t>16</a:t>
            </a:fld>
            <a:endParaRPr lang="en-US" sz="1200" b="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2FFD9C-B850-4F38-8999-062072F54F21}" type="slidenum">
              <a:rPr lang="en-US"/>
              <a:pPr>
                <a:defRPr/>
              </a:pPr>
              <a:t>‹#›</a:t>
            </a:fld>
            <a:endParaRPr lang="en-US"/>
          </a:p>
        </p:txBody>
      </p:sp>
    </p:spTree>
    <p:extLst>
      <p:ext uri="{BB962C8B-B14F-4D97-AF65-F5344CB8AC3E}">
        <p14:creationId xmlns:p14="http://schemas.microsoft.com/office/powerpoint/2010/main" val="40715247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601A2E-1654-437D-BB98-D57D319E1ADD}" type="slidenum">
              <a:rPr lang="en-US"/>
              <a:pPr>
                <a:defRPr/>
              </a:pPr>
              <a:t>‹#›</a:t>
            </a:fld>
            <a:endParaRPr lang="en-US"/>
          </a:p>
        </p:txBody>
      </p:sp>
    </p:spTree>
    <p:extLst>
      <p:ext uri="{BB962C8B-B14F-4D97-AF65-F5344CB8AC3E}">
        <p14:creationId xmlns:p14="http://schemas.microsoft.com/office/powerpoint/2010/main" val="8978001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00B4BF5-AE70-4504-93CD-C7AF4AE38573}" type="slidenum">
              <a:rPr lang="en-US"/>
              <a:pPr>
                <a:defRPr/>
              </a:pPr>
              <a:t>‹#›</a:t>
            </a:fld>
            <a:endParaRPr lang="en-US"/>
          </a:p>
        </p:txBody>
      </p:sp>
    </p:spTree>
    <p:extLst>
      <p:ext uri="{BB962C8B-B14F-4D97-AF65-F5344CB8AC3E}">
        <p14:creationId xmlns:p14="http://schemas.microsoft.com/office/powerpoint/2010/main" val="3002048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49AAF0-771A-4457-B36D-6C76FDADB3EC}" type="slidenum">
              <a:rPr lang="en-US"/>
              <a:pPr>
                <a:defRPr/>
              </a:pPr>
              <a:t>‹#›</a:t>
            </a:fld>
            <a:endParaRPr lang="en-US"/>
          </a:p>
        </p:txBody>
      </p:sp>
    </p:spTree>
    <p:extLst>
      <p:ext uri="{BB962C8B-B14F-4D97-AF65-F5344CB8AC3E}">
        <p14:creationId xmlns:p14="http://schemas.microsoft.com/office/powerpoint/2010/main" val="15010988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2E77160-7163-4204-BC9A-1A17DDC29E42}" type="slidenum">
              <a:rPr lang="en-US"/>
              <a:pPr>
                <a:defRPr/>
              </a:pPr>
              <a:t>‹#›</a:t>
            </a:fld>
            <a:endParaRPr lang="en-US"/>
          </a:p>
        </p:txBody>
      </p:sp>
    </p:spTree>
    <p:extLst>
      <p:ext uri="{BB962C8B-B14F-4D97-AF65-F5344CB8AC3E}">
        <p14:creationId xmlns:p14="http://schemas.microsoft.com/office/powerpoint/2010/main" val="5740228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DC207F5-9C40-4438-9AC0-4CEA82F74C6A}" type="slidenum">
              <a:rPr lang="en-US"/>
              <a:pPr>
                <a:defRPr/>
              </a:pPr>
              <a:t>‹#›</a:t>
            </a:fld>
            <a:endParaRPr lang="en-US"/>
          </a:p>
        </p:txBody>
      </p:sp>
    </p:spTree>
    <p:extLst>
      <p:ext uri="{BB962C8B-B14F-4D97-AF65-F5344CB8AC3E}">
        <p14:creationId xmlns:p14="http://schemas.microsoft.com/office/powerpoint/2010/main" val="34033143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ED622C1-51DA-4A4A-9DAF-99F7B8B1A375}" type="slidenum">
              <a:rPr lang="en-US"/>
              <a:pPr>
                <a:defRPr/>
              </a:pPr>
              <a:t>‹#›</a:t>
            </a:fld>
            <a:endParaRPr lang="en-US"/>
          </a:p>
        </p:txBody>
      </p:sp>
    </p:spTree>
    <p:extLst>
      <p:ext uri="{BB962C8B-B14F-4D97-AF65-F5344CB8AC3E}">
        <p14:creationId xmlns:p14="http://schemas.microsoft.com/office/powerpoint/2010/main" val="28827653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E2E86B7-16A4-47FE-88B6-E369E800E0E4}" type="slidenum">
              <a:rPr lang="en-US"/>
              <a:pPr>
                <a:defRPr/>
              </a:pPr>
              <a:t>‹#›</a:t>
            </a:fld>
            <a:endParaRPr lang="en-US"/>
          </a:p>
        </p:txBody>
      </p:sp>
    </p:spTree>
    <p:extLst>
      <p:ext uri="{BB962C8B-B14F-4D97-AF65-F5344CB8AC3E}">
        <p14:creationId xmlns:p14="http://schemas.microsoft.com/office/powerpoint/2010/main" val="213399853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4595DB8-FB5B-4287-92F6-59917864B753}" type="slidenum">
              <a:rPr lang="en-US"/>
              <a:pPr>
                <a:defRPr/>
              </a:pPr>
              <a:t>‹#›</a:t>
            </a:fld>
            <a:endParaRPr lang="en-US"/>
          </a:p>
        </p:txBody>
      </p:sp>
    </p:spTree>
    <p:extLst>
      <p:ext uri="{BB962C8B-B14F-4D97-AF65-F5344CB8AC3E}">
        <p14:creationId xmlns:p14="http://schemas.microsoft.com/office/powerpoint/2010/main" val="13961821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FE706E2-AE58-43E3-9741-86FBEE58F245}" type="slidenum">
              <a:rPr lang="en-US"/>
              <a:pPr>
                <a:defRPr/>
              </a:pPr>
              <a:t>‹#›</a:t>
            </a:fld>
            <a:endParaRPr lang="en-US"/>
          </a:p>
        </p:txBody>
      </p:sp>
    </p:spTree>
    <p:extLst>
      <p:ext uri="{BB962C8B-B14F-4D97-AF65-F5344CB8AC3E}">
        <p14:creationId xmlns:p14="http://schemas.microsoft.com/office/powerpoint/2010/main" val="14667305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March 10, 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GRAV-D Webinar</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E129E5-1B89-4E0F-B91B-17A9A9DF0A4F}" type="slidenum">
              <a:rPr lang="en-US"/>
              <a:pPr>
                <a:defRPr/>
              </a:pPr>
              <a:t>‹#›</a:t>
            </a:fld>
            <a:endParaRPr lang="en-US"/>
          </a:p>
        </p:txBody>
      </p:sp>
    </p:spTree>
    <p:extLst>
      <p:ext uri="{BB962C8B-B14F-4D97-AF65-F5344CB8AC3E}">
        <p14:creationId xmlns:p14="http://schemas.microsoft.com/office/powerpoint/2010/main" val="5739768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March 10, 2016</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dirty="0" smtClean="0"/>
              <a:t>GRAV-D Webinar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E067C04-95FA-46A0-9E06-0115CA49E2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13" r:id="rId7"/>
    <p:sldLayoutId id="2147483720" r:id="rId8"/>
    <p:sldLayoutId id="2147483721" r:id="rId9"/>
    <p:sldLayoutId id="2147483722" r:id="rId10"/>
    <p:sldLayoutId id="2147483723" r:id="rId11"/>
  </p:sldLayoutIdLst>
  <p:timing>
    <p:tnLst>
      <p:par>
        <p:cTn id="1" dur="indefinite" restart="never" nodeType="tmRoot"/>
      </p:par>
    </p:tnLst>
  </p:timing>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Title 1"/>
          <p:cNvSpPr txBox="1">
            <a:spLocks/>
          </p:cNvSpPr>
          <p:nvPr/>
        </p:nvSpPr>
        <p:spPr bwMode="auto">
          <a:xfrm>
            <a:off x="457200" y="1679575"/>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altLang="en-US" sz="3600" b="1" dirty="0"/>
              <a:t>Gravity for the Redefinition of the American Vertical Datum </a:t>
            </a:r>
            <a:br>
              <a:rPr lang="en-US" altLang="en-US" sz="3600" b="1" dirty="0"/>
            </a:br>
            <a:r>
              <a:rPr lang="en-US" altLang="en-US" sz="3600" b="1" dirty="0"/>
              <a:t>(GRAV-D) Update</a:t>
            </a:r>
            <a:endParaRPr lang="en-US" sz="3600" dirty="0">
              <a:latin typeface="+mj-lt"/>
              <a:cs typeface="Times New Roman" charset="0"/>
            </a:endParaRPr>
          </a:p>
        </p:txBody>
      </p:sp>
      <p:sp>
        <p:nvSpPr>
          <p:cNvPr id="13315" name="Content Placeholder 2"/>
          <p:cNvSpPr txBox="1">
            <a:spLocks/>
          </p:cNvSpPr>
          <p:nvPr/>
        </p:nvSpPr>
        <p:spPr bwMode="auto">
          <a:xfrm>
            <a:off x="634180" y="4016699"/>
            <a:ext cx="8229600" cy="129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defRPr/>
            </a:pPr>
            <a:r>
              <a:rPr lang="en-US" dirty="0" smtClean="0">
                <a:latin typeface="+mj-lt"/>
                <a:cs typeface="Times New Roman" charset="0"/>
              </a:rPr>
              <a:t>Monica Youngman</a:t>
            </a:r>
          </a:p>
          <a:p>
            <a:pPr algn="ctr" eaLnBrk="1" hangingPunct="1">
              <a:spcBef>
                <a:spcPct val="20000"/>
              </a:spcBef>
              <a:buFont typeface="Arial" charset="0"/>
              <a:buNone/>
              <a:defRPr/>
            </a:pPr>
            <a:r>
              <a:rPr lang="en-US" dirty="0" smtClean="0">
                <a:latin typeface="+mj-lt"/>
                <a:cs typeface="Times New Roman" charset="0"/>
              </a:rPr>
              <a:t>GRAV-D Project Manager</a:t>
            </a:r>
          </a:p>
          <a:p>
            <a:pPr algn="ctr" eaLnBrk="1" hangingPunct="1">
              <a:spcBef>
                <a:spcPct val="20000"/>
              </a:spcBef>
              <a:buFont typeface="Arial" charset="0"/>
              <a:buNone/>
              <a:defRPr/>
            </a:pPr>
            <a:r>
              <a:rPr lang="en-US" dirty="0" smtClean="0">
                <a:latin typeface="+mj-lt"/>
                <a:cs typeface="Times New Roman" charset="0"/>
              </a:rPr>
              <a:t>Simon Holmes</a:t>
            </a:r>
          </a:p>
          <a:p>
            <a:pPr algn="ctr" eaLnBrk="1" hangingPunct="1">
              <a:spcBef>
                <a:spcPct val="20000"/>
              </a:spcBef>
              <a:buFont typeface="Arial" charset="0"/>
              <a:buNone/>
              <a:defRPr/>
            </a:pPr>
            <a:r>
              <a:rPr lang="en-US" dirty="0" smtClean="0">
                <a:latin typeface="+mj-lt"/>
                <a:cs typeface="Times New Roman" charset="0"/>
              </a:rPr>
              <a:t>Geoid Researcher</a:t>
            </a:r>
          </a:p>
        </p:txBody>
      </p:sp>
      <p:sp>
        <p:nvSpPr>
          <p:cNvPr id="3" name="TextBox 2"/>
          <p:cNvSpPr txBox="1"/>
          <p:nvPr/>
        </p:nvSpPr>
        <p:spPr>
          <a:xfrm>
            <a:off x="2470934" y="5568593"/>
            <a:ext cx="4202132" cy="923330"/>
          </a:xfrm>
          <a:prstGeom prst="rect">
            <a:avLst/>
          </a:prstGeom>
          <a:noFill/>
        </p:spPr>
        <p:txBody>
          <a:bodyPr wrap="square" rtlCol="0">
            <a:spAutoFit/>
          </a:bodyPr>
          <a:lstStyle/>
          <a:p>
            <a:pPr algn="ctr"/>
            <a:r>
              <a:rPr lang="en-US" dirty="0"/>
              <a:t>Webinar Series</a:t>
            </a:r>
          </a:p>
          <a:p>
            <a:pPr algn="ctr"/>
            <a:r>
              <a:rPr lang="en-US" dirty="0" smtClean="0"/>
              <a:t>National Geodetic Survey </a:t>
            </a:r>
          </a:p>
          <a:p>
            <a:pPr algn="ctr"/>
            <a:r>
              <a:rPr lang="en-US" dirty="0" smtClean="0"/>
              <a:t>February 9, 2017</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itchFamily="18" charset="0"/>
              </a:rPr>
              <a:t>Modernizing</a:t>
            </a:r>
            <a:r>
              <a:rPr lang="en-US" dirty="0" smtClean="0"/>
              <a:t> the Datum</a:t>
            </a:r>
            <a:endParaRPr lang="en-US" dirty="0"/>
          </a:p>
        </p:txBody>
      </p:sp>
      <p:sp>
        <p:nvSpPr>
          <p:cNvPr id="3" name="Content Placeholder 2"/>
          <p:cNvSpPr>
            <a:spLocks noGrp="1"/>
          </p:cNvSpPr>
          <p:nvPr>
            <p:ph idx="1"/>
          </p:nvPr>
        </p:nvSpPr>
        <p:spPr>
          <a:xfrm>
            <a:off x="705832" y="2956174"/>
            <a:ext cx="3045431" cy="3228868"/>
          </a:xfrm>
        </p:spPr>
        <p:txBody>
          <a:bodyPr>
            <a:normAutofit fontScale="85000" lnSpcReduction="20000"/>
          </a:bodyPr>
          <a:lstStyle/>
          <a:p>
            <a:r>
              <a:rPr lang="en-US" dirty="0" smtClean="0"/>
              <a:t>Problems:</a:t>
            </a:r>
          </a:p>
          <a:p>
            <a:pPr lvl="1"/>
            <a:r>
              <a:rPr lang="en-US" dirty="0" smtClean="0"/>
              <a:t>Gaps in gravity data coverage</a:t>
            </a:r>
          </a:p>
          <a:p>
            <a:pPr lvl="1"/>
            <a:r>
              <a:rPr lang="en-US" dirty="0" smtClean="0"/>
              <a:t>Inconsistent terrestrial surveys</a:t>
            </a:r>
          </a:p>
          <a:p>
            <a:pPr lvl="1"/>
            <a:r>
              <a:rPr lang="en-US" dirty="0" smtClean="0"/>
              <a:t>No medium wavelength information</a:t>
            </a:r>
          </a:p>
          <a:p>
            <a:endParaRPr lang="en-US" dirty="0"/>
          </a:p>
        </p:txBody>
      </p:sp>
      <p:grpSp>
        <p:nvGrpSpPr>
          <p:cNvPr id="8" name="Group 7"/>
          <p:cNvGrpSpPr>
            <a:grpSpLocks/>
          </p:cNvGrpSpPr>
          <p:nvPr/>
        </p:nvGrpSpPr>
        <p:grpSpPr bwMode="auto">
          <a:xfrm>
            <a:off x="3751263" y="3116352"/>
            <a:ext cx="5192712" cy="2716213"/>
            <a:chOff x="3751263" y="4051300"/>
            <a:chExt cx="5192712" cy="2716213"/>
          </a:xfrm>
        </p:grpSpPr>
        <p:pic>
          <p:nvPicPr>
            <p:cNvPr id="9" name="Picture 2" descr="gulfcoastgrav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263" y="4051300"/>
              <a:ext cx="4125912"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7661275" y="4152900"/>
              <a:ext cx="1282700" cy="116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1400" b="1">
                  <a:latin typeface="Times" pitchFamily="18" charset="0"/>
                  <a:cs typeface="Times New Roman" pitchFamily="18" charset="0"/>
                </a:rPr>
                <a:t>Ex. Southern U.S. Coast </a:t>
              </a:r>
            </a:p>
            <a:p>
              <a:pPr>
                <a:spcBef>
                  <a:spcPct val="0"/>
                </a:spcBef>
                <a:buFontTx/>
                <a:buNone/>
              </a:pPr>
              <a:r>
                <a:rPr lang="en-US" altLang="en-US" sz="1400" b="1">
                  <a:latin typeface="Times" pitchFamily="18" charset="0"/>
                  <a:cs typeface="Times New Roman" pitchFamily="18" charset="0"/>
                </a:rPr>
                <a:t>20-100 km gravity gaps along coast</a:t>
              </a:r>
            </a:p>
          </p:txBody>
        </p:sp>
      </p:grpSp>
      <p:sp>
        <p:nvSpPr>
          <p:cNvPr id="11" name="Rectangle 10"/>
          <p:cNvSpPr/>
          <p:nvPr/>
        </p:nvSpPr>
        <p:spPr>
          <a:xfrm>
            <a:off x="705831" y="1333058"/>
            <a:ext cx="6825125" cy="1541961"/>
          </a:xfrm>
          <a:prstGeom prst="rect">
            <a:avLst/>
          </a:prstGeom>
        </p:spPr>
        <p:txBody>
          <a:bodyPr wrap="square">
            <a:spAutoFit/>
          </a:bodyPr>
          <a:lstStyle/>
          <a:p>
            <a:pPr marL="285750" indent="-285750">
              <a:buFont typeface="Arial" panose="020B0604020202020204" pitchFamily="34" charset="0"/>
              <a:buChar char="•"/>
            </a:pPr>
            <a:r>
              <a:rPr lang="en-US" sz="2700" dirty="0">
                <a:latin typeface="+mn-lt"/>
                <a:cs typeface="ＭＳ Ｐゴシック" charset="0"/>
              </a:rPr>
              <a:t>Goal</a:t>
            </a:r>
            <a:r>
              <a:rPr lang="en-US" dirty="0" smtClean="0"/>
              <a:t>:</a:t>
            </a:r>
          </a:p>
          <a:p>
            <a:pPr marL="742950" lvl="1" indent="-285750" eaLnBrk="0" hangingPunct="0">
              <a:lnSpc>
                <a:spcPct val="80000"/>
              </a:lnSpc>
              <a:spcBef>
                <a:spcPct val="20000"/>
              </a:spcBef>
              <a:buFont typeface="Arial" pitchFamily="34" charset="0"/>
              <a:buChar char="–"/>
            </a:pPr>
            <a:r>
              <a:rPr lang="en-US" sz="2400" dirty="0">
                <a:latin typeface="+mn-lt"/>
              </a:rPr>
              <a:t>Achieve 2 cm accurate heights where possible</a:t>
            </a:r>
          </a:p>
          <a:p>
            <a:pPr marL="742950" lvl="1" indent="-285750" eaLnBrk="0" hangingPunct="0">
              <a:lnSpc>
                <a:spcPct val="80000"/>
              </a:lnSpc>
              <a:spcBef>
                <a:spcPct val="20000"/>
              </a:spcBef>
              <a:buFont typeface="Arial" pitchFamily="34" charset="0"/>
              <a:buChar char="–"/>
            </a:pPr>
            <a:r>
              <a:rPr lang="en-US" sz="2400" dirty="0">
                <a:latin typeface="+mn-lt"/>
              </a:rPr>
              <a:t>Use </a:t>
            </a:r>
            <a:r>
              <a:rPr lang="en-US" sz="2400" dirty="0" smtClean="0">
                <a:latin typeface="+mn-lt"/>
              </a:rPr>
              <a:t>gravity data to </a:t>
            </a:r>
            <a:r>
              <a:rPr lang="en-US" sz="2400" dirty="0">
                <a:latin typeface="+mn-lt"/>
              </a:rPr>
              <a:t>achieve a 1 cm accurate geoid </a:t>
            </a:r>
            <a:r>
              <a:rPr lang="en-US" sz="2200" dirty="0">
                <a:latin typeface="+mn-lt"/>
              </a:rPr>
              <a:t>(leaving 1 cm for GNSS </a:t>
            </a:r>
            <a:r>
              <a:rPr lang="en-US" sz="2200" dirty="0"/>
              <a:t>uncertainty</a:t>
            </a:r>
            <a:r>
              <a:rPr lang="en-US" dirty="0"/>
              <a:t>)</a:t>
            </a:r>
          </a:p>
        </p:txBody>
      </p:sp>
    </p:spTree>
    <p:extLst>
      <p:ext uri="{BB962C8B-B14F-4D97-AF65-F5344CB8AC3E}">
        <p14:creationId xmlns:p14="http://schemas.microsoft.com/office/powerpoint/2010/main" val="32632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4600" dirty="0">
                <a:latin typeface="+mj-lt"/>
                <a:ea typeface="+mj-ea"/>
                <a:cs typeface="Times New Roman" pitchFamily="18" charset="0"/>
              </a:rPr>
              <a:t>Building a Gravity Field</a:t>
            </a:r>
          </a:p>
        </p:txBody>
      </p:sp>
      <p:grpSp>
        <p:nvGrpSpPr>
          <p:cNvPr id="23" name="Group 22"/>
          <p:cNvGrpSpPr>
            <a:grpSpLocks/>
          </p:cNvGrpSpPr>
          <p:nvPr/>
        </p:nvGrpSpPr>
        <p:grpSpPr bwMode="auto">
          <a:xfrm>
            <a:off x="343324" y="1189038"/>
            <a:ext cx="8038676" cy="1770498"/>
            <a:chOff x="343324" y="1189299"/>
            <a:chExt cx="8038676" cy="1770814"/>
          </a:xfrm>
        </p:grpSpPr>
        <p:pic>
          <p:nvPicPr>
            <p:cNvPr id="29718" name="Picture 2" descr="C:\Work\Presentations\Graphics\grace_satellite-60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2"/>
            <p:cNvPicPr>
              <a:picLocks noChangeAspect="1" noChangeArrowheads="1"/>
            </p:cNvPicPr>
            <p:nvPr/>
          </p:nvPicPr>
          <p:blipFill>
            <a:blip r:embed="rId3">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TextBox 10"/>
            <p:cNvSpPr txBox="1">
              <a:spLocks noChangeArrowheads="1"/>
            </p:cNvSpPr>
            <p:nvPr/>
          </p:nvSpPr>
          <p:spPr bwMode="auto">
            <a:xfrm>
              <a:off x="3722190" y="1524000"/>
              <a:ext cx="2267691" cy="7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200" dirty="0">
                  <a:latin typeface="+mj-lt"/>
                  <a:cs typeface="Times New Roman" pitchFamily="18" charset="0"/>
                </a:rPr>
                <a:t>Long Wavelengths</a:t>
              </a:r>
            </a:p>
            <a:p>
              <a:pPr eaLnBrk="1" hangingPunct="1">
                <a:spcBef>
                  <a:spcPct val="0"/>
                </a:spcBef>
                <a:buFontTx/>
                <a:buNone/>
              </a:pPr>
              <a:r>
                <a:rPr lang="en-US" altLang="en-US" sz="2200" dirty="0">
                  <a:latin typeface="+mj-lt"/>
                  <a:cs typeface="Times New Roman" pitchFamily="18" charset="0"/>
                </a:rPr>
                <a:t>(≥ 250 km)</a:t>
              </a:r>
            </a:p>
          </p:txBody>
        </p:sp>
        <p:sp>
          <p:nvSpPr>
            <p:cNvPr id="29721" name="TextBox 11"/>
            <p:cNvSpPr txBox="1">
              <a:spLocks noChangeArrowheads="1"/>
            </p:cNvSpPr>
            <p:nvPr/>
          </p:nvSpPr>
          <p:spPr bwMode="auto">
            <a:xfrm>
              <a:off x="343324" y="2590800"/>
              <a:ext cx="3218143" cy="36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latin typeface="+mj-lt"/>
                  <a:cs typeface="Times New Roman" pitchFamily="18" charset="0"/>
                </a:rPr>
                <a:t>GRACE/GOCE/Satellite Altimetry</a:t>
              </a:r>
            </a:p>
          </p:txBody>
        </p:sp>
      </p:grpSp>
      <p:grpSp>
        <p:nvGrpSpPr>
          <p:cNvPr id="24" name="Group 23"/>
          <p:cNvGrpSpPr>
            <a:grpSpLocks/>
          </p:cNvGrpSpPr>
          <p:nvPr/>
        </p:nvGrpSpPr>
        <p:grpSpPr bwMode="auto">
          <a:xfrm>
            <a:off x="717494" y="2948219"/>
            <a:ext cx="7830604" cy="1743648"/>
            <a:chOff x="717032" y="3031201"/>
            <a:chExt cx="7831408" cy="1742898"/>
          </a:xfrm>
        </p:grpSpPr>
        <p:pic>
          <p:nvPicPr>
            <p:cNvPr id="29714" name="Picture 3" descr="C:\Work\Presentations\Graphics\Citation\NOAA Jet CU.jpg"/>
            <p:cNvPicPr>
              <a:picLocks noChangeAspect="1" noChangeArrowheads="1"/>
            </p:cNvPicPr>
            <p:nvPr/>
          </p:nvPicPr>
          <p:blipFill>
            <a:blip r:embed="rId4">
              <a:extLst>
                <a:ext uri="{28A0092B-C50C-407E-A947-70E740481C1C}">
                  <a14:useLocalDpi xmlns:a14="http://schemas.microsoft.com/office/drawing/2010/main" val="0"/>
                </a:ext>
              </a:extLst>
            </a:blip>
            <a:srcRect l="20924" t="10252" b="31152"/>
            <a:stretch>
              <a:fillRect/>
            </a:stretch>
          </p:blipFill>
          <p:spPr bwMode="auto">
            <a:xfrm>
              <a:off x="1030785" y="3284942"/>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TextBox 13"/>
            <p:cNvSpPr txBox="1">
              <a:spLocks noChangeArrowheads="1"/>
            </p:cNvSpPr>
            <p:nvPr/>
          </p:nvSpPr>
          <p:spPr bwMode="auto">
            <a:xfrm>
              <a:off x="3548398" y="3624713"/>
              <a:ext cx="2940998" cy="70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dirty="0">
                  <a:latin typeface="+mj-lt"/>
                  <a:cs typeface="Times New Roman" pitchFamily="18" charset="0"/>
                </a:rPr>
                <a:t>Intermediate Wavelengths</a:t>
              </a:r>
            </a:p>
            <a:p>
              <a:pPr eaLnBrk="1" hangingPunct="1">
                <a:spcBef>
                  <a:spcPct val="0"/>
                </a:spcBef>
                <a:buFontTx/>
                <a:buNone/>
              </a:pPr>
              <a:r>
                <a:rPr lang="en-US" altLang="en-US" sz="2000" dirty="0">
                  <a:latin typeface="+mj-lt"/>
                  <a:cs typeface="Times New Roman" pitchFamily="18" charset="0"/>
                </a:rPr>
                <a:t>(500 km to 20 km)</a:t>
              </a:r>
            </a:p>
          </p:txBody>
        </p:sp>
        <p:pic>
          <p:nvPicPr>
            <p:cNvPr id="29716" name="Picture 4" descr="ak08_grav_prelim.PNG"/>
            <p:cNvPicPr>
              <a:picLocks noChangeAspect="1"/>
            </p:cNvPicPr>
            <p:nvPr/>
          </p:nvPicPr>
          <p:blipFill>
            <a:blip r:embed="rId5">
              <a:extLst>
                <a:ext uri="{28A0092B-C50C-407E-A947-70E740481C1C}">
                  <a14:useLocalDpi xmlns:a14="http://schemas.microsoft.com/office/drawing/2010/main" val="0"/>
                </a:ext>
              </a:extLst>
            </a:blip>
            <a:srcRect t="15825" b="14104"/>
            <a:stretch>
              <a:fillRect/>
            </a:stretch>
          </p:blipFill>
          <p:spPr bwMode="auto">
            <a:xfrm>
              <a:off x="6625125" y="3031201"/>
              <a:ext cx="1923315" cy="174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TextBox 20"/>
            <p:cNvSpPr txBox="1">
              <a:spLocks noChangeArrowheads="1"/>
            </p:cNvSpPr>
            <p:nvPr/>
          </p:nvSpPr>
          <p:spPr bwMode="auto">
            <a:xfrm>
              <a:off x="717032" y="4221432"/>
              <a:ext cx="2399768" cy="43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800" dirty="0">
                  <a:latin typeface="+mj-lt"/>
                  <a:cs typeface="Times New Roman" pitchFamily="18" charset="0"/>
                </a:rPr>
                <a:t>Airborne</a:t>
              </a:r>
              <a:r>
                <a:rPr lang="en-US" altLang="en-US" sz="2200" dirty="0">
                  <a:latin typeface="+mj-lt"/>
                  <a:cs typeface="Times New Roman" pitchFamily="18" charset="0"/>
                </a:rPr>
                <a:t> </a:t>
              </a:r>
              <a:r>
                <a:rPr lang="en-US" altLang="en-US" sz="1800" dirty="0">
                  <a:latin typeface="+mj-lt"/>
                  <a:cs typeface="Times New Roman" pitchFamily="18" charset="0"/>
                </a:rPr>
                <a:t>Measurement</a:t>
              </a:r>
            </a:p>
          </p:txBody>
        </p:sp>
      </p:grpSp>
      <p:grpSp>
        <p:nvGrpSpPr>
          <p:cNvPr id="25" name="Group 24"/>
          <p:cNvGrpSpPr>
            <a:grpSpLocks/>
          </p:cNvGrpSpPr>
          <p:nvPr/>
        </p:nvGrpSpPr>
        <p:grpSpPr bwMode="auto">
          <a:xfrm>
            <a:off x="292391" y="4782629"/>
            <a:ext cx="8089609" cy="1676299"/>
            <a:chOff x="291742" y="5029200"/>
            <a:chExt cx="8090258" cy="1676400"/>
          </a:xfrm>
        </p:grpSpPr>
        <p:pic>
          <p:nvPicPr>
            <p:cNvPr id="29710" name="Picture 4" descr="C:\Work\GRAV-D\Images-graphics\NEW ORLEANS AP.JPG"/>
            <p:cNvPicPr>
              <a:picLocks noChangeAspect="1" noChangeArrowheads="1"/>
            </p:cNvPicPr>
            <p:nvPr/>
          </p:nvPicPr>
          <p:blipFill>
            <a:blip r:embed="rId6">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1" name="TextBox 21"/>
            <p:cNvSpPr txBox="1">
              <a:spLocks noChangeArrowheads="1"/>
            </p:cNvSpPr>
            <p:nvPr/>
          </p:nvSpPr>
          <p:spPr bwMode="auto">
            <a:xfrm>
              <a:off x="291742" y="6052509"/>
              <a:ext cx="3453997" cy="6462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1800" dirty="0">
                  <a:latin typeface="+mj-lt"/>
                  <a:cs typeface="Times New Roman" pitchFamily="18" charset="0"/>
                </a:rPr>
                <a:t>Surface Measurement and </a:t>
              </a:r>
            </a:p>
            <a:p>
              <a:pPr algn="ctr" eaLnBrk="1" hangingPunct="1">
                <a:spcBef>
                  <a:spcPct val="0"/>
                </a:spcBef>
                <a:buFontTx/>
                <a:buNone/>
              </a:pPr>
              <a:r>
                <a:rPr lang="en-US" altLang="en-US" sz="1800" dirty="0">
                  <a:latin typeface="+mj-lt"/>
                  <a:cs typeface="Times New Roman" pitchFamily="18" charset="0"/>
                </a:rPr>
                <a:t>Predicted Gravity from Topography</a:t>
              </a:r>
            </a:p>
          </p:txBody>
        </p:sp>
        <p:sp>
          <p:nvSpPr>
            <p:cNvPr id="29712" name="TextBox 22"/>
            <p:cNvSpPr txBox="1">
              <a:spLocks noChangeArrowheads="1"/>
            </p:cNvSpPr>
            <p:nvPr/>
          </p:nvSpPr>
          <p:spPr bwMode="auto">
            <a:xfrm>
              <a:off x="3886200" y="5311999"/>
              <a:ext cx="2146420" cy="70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000" dirty="0">
                  <a:latin typeface="+mj-lt"/>
                  <a:cs typeface="Times New Roman" pitchFamily="18" charset="0"/>
                </a:rPr>
                <a:t>Short Wavelengths</a:t>
              </a:r>
            </a:p>
            <a:p>
              <a:pPr eaLnBrk="1" hangingPunct="1">
                <a:spcBef>
                  <a:spcPct val="0"/>
                </a:spcBef>
                <a:buFontTx/>
                <a:buNone/>
              </a:pPr>
              <a:r>
                <a:rPr lang="en-US" altLang="en-US" sz="2000" dirty="0">
                  <a:latin typeface="+mj-lt"/>
                  <a:cs typeface="Times New Roman" pitchFamily="18" charset="0"/>
                </a:rPr>
                <a:t>(&lt; 100 km)</a:t>
              </a:r>
            </a:p>
          </p:txBody>
        </p:sp>
        <p:pic>
          <p:nvPicPr>
            <p:cNvPr id="29713" name="Picture 5"/>
            <p:cNvPicPr>
              <a:picLocks noChangeAspect="1" noChangeArrowheads="1"/>
            </p:cNvPicPr>
            <p:nvPr/>
          </p:nvPicPr>
          <p:blipFill>
            <a:blip r:embed="rId7">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3" name="TextBox 25"/>
          <p:cNvSpPr txBox="1">
            <a:spLocks noChangeArrowheads="1"/>
          </p:cNvSpPr>
          <p:nvPr/>
        </p:nvSpPr>
        <p:spPr bwMode="auto">
          <a:xfrm>
            <a:off x="4495800" y="2595082"/>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a:latin typeface="Arial" pitchFamily="34" charset="0"/>
                <a:cs typeface="Arial" pitchFamily="34" charset="0"/>
              </a:rPr>
              <a:t>+</a:t>
            </a:r>
          </a:p>
        </p:txBody>
      </p:sp>
      <p:cxnSp>
        <p:nvCxnSpPr>
          <p:cNvPr id="20" name="Straight Connector 19"/>
          <p:cNvCxnSpPr/>
          <p:nvPr/>
        </p:nvCxnSpPr>
        <p:spPr>
          <a:xfrm>
            <a:off x="838200" y="2976082"/>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685876"/>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707" name="TextBox 25"/>
          <p:cNvSpPr txBox="1">
            <a:spLocks noChangeArrowheads="1"/>
          </p:cNvSpPr>
          <p:nvPr/>
        </p:nvSpPr>
        <p:spPr bwMode="auto">
          <a:xfrm>
            <a:off x="4513263" y="4609676"/>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dirty="0">
                <a:latin typeface="Arial" pitchFamily="34" charset="0"/>
                <a:cs typeface="Arial"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2664532"/>
            <a:ext cx="9144001"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Part 2: The GRAV-D Project</a:t>
            </a:r>
            <a:endParaRPr lang="en-US" dirty="0"/>
          </a:p>
        </p:txBody>
      </p:sp>
    </p:spTree>
    <p:extLst>
      <p:ext uri="{BB962C8B-B14F-4D97-AF65-F5344CB8AC3E}">
        <p14:creationId xmlns:p14="http://schemas.microsoft.com/office/powerpoint/2010/main" val="3963786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smtClean="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smtClean="0"/>
              <a:t>Overall Target</a:t>
            </a:r>
            <a:r>
              <a:rPr lang="en-US" dirty="0" smtClean="0"/>
              <a:t>: 2 cm accuracy </a:t>
            </a:r>
            <a:r>
              <a:rPr lang="en-US" dirty="0" err="1" smtClean="0"/>
              <a:t>orthometric</a:t>
            </a:r>
            <a:r>
              <a:rPr lang="en-US" dirty="0" smtClean="0"/>
              <a:t> heights from GNSS and a geoid model</a:t>
            </a:r>
          </a:p>
          <a:p>
            <a:pPr>
              <a:defRPr/>
            </a:pPr>
            <a:r>
              <a:rPr lang="en-US" b="1" dirty="0" smtClean="0"/>
              <a:t>GRAV-D Goal</a:t>
            </a:r>
            <a:r>
              <a:rPr lang="en-US" dirty="0" smtClean="0"/>
              <a:t>: Create gravimetric geoid accurate to 1 cm where possible using airborne gravity data</a:t>
            </a:r>
          </a:p>
          <a:p>
            <a:pPr>
              <a:defRPr/>
            </a:pPr>
            <a:r>
              <a:rPr lang="en-US" b="1" dirty="0" smtClean="0"/>
              <a:t>GRAV-D</a:t>
            </a:r>
            <a:r>
              <a:rPr lang="en-US" dirty="0" smtClean="0"/>
              <a:t>: Two thrusts of the project</a:t>
            </a:r>
          </a:p>
          <a:p>
            <a:pPr lvl="1">
              <a:defRPr/>
            </a:pPr>
            <a:r>
              <a:rPr lang="en-US" dirty="0" smtClean="0"/>
              <a:t>Airborne gravity survey of entire country and its holdings</a:t>
            </a:r>
          </a:p>
          <a:p>
            <a:pPr lvl="1">
              <a:defRPr/>
            </a:pPr>
            <a:r>
              <a:rPr lang="en-US" dirty="0" smtClean="0"/>
              <a:t>Long-term monitoring of geoid change</a:t>
            </a:r>
          </a:p>
          <a:p>
            <a:pPr>
              <a:defRPr/>
            </a:pPr>
            <a:r>
              <a:rPr lang="en-US" dirty="0" smtClean="0"/>
              <a:t>Leveraging partnerships to improve and validate gravity data</a:t>
            </a:r>
            <a:endParaRPr lang="en-US"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489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smtClean="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smtClean="0"/>
              <a:t>Entire U.S. and territories</a:t>
            </a:r>
          </a:p>
          <a:p>
            <a:pPr lvl="1">
              <a:buFont typeface="Arial" pitchFamily="34" charset="0"/>
              <a:buChar char="–"/>
              <a:defRPr/>
            </a:pPr>
            <a:r>
              <a:rPr lang="en-US" altLang="en-US" sz="1800" dirty="0" smtClean="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smtClean="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899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defTabSz="911225" eaLnBrk="1" hangingPunct="1"/>
            <a:r>
              <a:rPr lang="en-US" dirty="0">
                <a:cs typeface="Times New Roman" pitchFamily="18" charset="0"/>
              </a:rPr>
              <a:t>Priority Order for Surveys</a:t>
            </a:r>
          </a:p>
        </p:txBody>
      </p:sp>
      <p:sp>
        <p:nvSpPr>
          <p:cNvPr id="6147" name="Text Placeholder 2"/>
          <p:cNvSpPr>
            <a:spLocks noGrp="1"/>
          </p:cNvSpPr>
          <p:nvPr>
            <p:ph type="body" idx="1"/>
          </p:nvPr>
        </p:nvSpPr>
        <p:spPr/>
        <p:txBody>
          <a:bodyPr/>
          <a:lstStyle/>
          <a:p>
            <a:r>
              <a:rPr lang="en-US" smtClean="0"/>
              <a:t>Greatest Datum Needs</a:t>
            </a:r>
          </a:p>
        </p:txBody>
      </p:sp>
      <p:sp>
        <p:nvSpPr>
          <p:cNvPr id="6148" name="Content Placeholder 2"/>
          <p:cNvSpPr>
            <a:spLocks noGrp="1"/>
          </p:cNvSpPr>
          <p:nvPr>
            <p:ph sz="half" idx="2"/>
          </p:nvPr>
        </p:nvSpPr>
        <p:spPr>
          <a:xfrm>
            <a:off x="457200" y="2174875"/>
            <a:ext cx="3276600" cy="3951288"/>
          </a:xfrm>
        </p:spPr>
        <p:txBody>
          <a:bodyPr/>
          <a:lstStyle/>
          <a:p>
            <a:pPr eaLnBrk="1" hangingPunct="1"/>
            <a:r>
              <a:rPr lang="en-US" dirty="0" smtClean="0"/>
              <a:t>Alaska</a:t>
            </a:r>
          </a:p>
          <a:p>
            <a:pPr eaLnBrk="1" hangingPunct="1"/>
            <a:r>
              <a:rPr lang="en-US" dirty="0" smtClean="0"/>
              <a:t>Coastal US &amp; Great Lakes</a:t>
            </a:r>
          </a:p>
          <a:p>
            <a:pPr eaLnBrk="1" hangingPunct="1"/>
            <a:r>
              <a:rPr lang="en-US" dirty="0" smtClean="0"/>
              <a:t>Hawaii &amp; Pacific Islands</a:t>
            </a:r>
          </a:p>
          <a:p>
            <a:pPr eaLnBrk="1" hangingPunct="1"/>
            <a:r>
              <a:rPr lang="en-US" dirty="0" smtClean="0"/>
              <a:t>Aleutians</a:t>
            </a:r>
          </a:p>
          <a:p>
            <a:pPr eaLnBrk="1" hangingPunct="1"/>
            <a:r>
              <a:rPr lang="en-US" dirty="0" smtClean="0"/>
              <a:t>Interior CONUS </a:t>
            </a:r>
          </a:p>
          <a:p>
            <a:pPr lvl="1" eaLnBrk="1" hangingPunct="1"/>
            <a:r>
              <a:rPr lang="en-US" dirty="0" smtClean="0"/>
              <a:t>Mountains first</a:t>
            </a:r>
          </a:p>
        </p:txBody>
      </p:sp>
      <p:sp>
        <p:nvSpPr>
          <p:cNvPr id="4" name="Text Placeholder 3"/>
          <p:cNvSpPr>
            <a:spLocks noGrp="1"/>
          </p:cNvSpPr>
          <p:nvPr>
            <p:ph type="body" sz="quarter" idx="3"/>
          </p:nvPr>
        </p:nvSpPr>
        <p:spPr/>
        <p:txBody>
          <a:bodyPr/>
          <a:lstStyle/>
          <a:p>
            <a:r>
              <a:rPr lang="en-US" smtClean="0"/>
              <a:t>Other Variables to Consider</a:t>
            </a:r>
          </a:p>
        </p:txBody>
      </p:sp>
      <p:sp>
        <p:nvSpPr>
          <p:cNvPr id="5" name="Content Placeholder 4"/>
          <p:cNvSpPr>
            <a:spLocks noGrp="1"/>
          </p:cNvSpPr>
          <p:nvPr>
            <p:ph sz="quarter" idx="4"/>
          </p:nvPr>
        </p:nvSpPr>
        <p:spPr/>
        <p:txBody>
          <a:bodyPr/>
          <a:lstStyle/>
          <a:p>
            <a:r>
              <a:rPr lang="en-US" dirty="0" smtClean="0"/>
              <a:t>Need to meet annual collection metric</a:t>
            </a:r>
          </a:p>
          <a:p>
            <a:r>
              <a:rPr lang="en-US" dirty="0" smtClean="0"/>
              <a:t>Aircraft availability and capability</a:t>
            </a:r>
          </a:p>
          <a:p>
            <a:r>
              <a:rPr lang="en-US" dirty="0" smtClean="0"/>
              <a:t>Appropriate season for measurement</a:t>
            </a:r>
          </a:p>
          <a:p>
            <a:r>
              <a:rPr lang="en-US" dirty="0" smtClean="0"/>
              <a:t>Contract fuel availability</a:t>
            </a:r>
          </a:p>
        </p:txBody>
      </p:sp>
    </p:spTree>
    <p:extLst>
      <p:ext uri="{BB962C8B-B14F-4D97-AF65-F5344CB8AC3E}">
        <p14:creationId xmlns:p14="http://schemas.microsoft.com/office/powerpoint/2010/main" val="303511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66713"/>
            <a:ext cx="8229600" cy="1143000"/>
          </a:xfrm>
        </p:spPr>
        <p:txBody>
          <a:bodyPr/>
          <a:lstStyle/>
          <a:p>
            <a:r>
              <a:rPr lang="en-US" dirty="0" smtClean="0"/>
              <a:t>Performance Metric</a:t>
            </a:r>
            <a:br>
              <a:rPr lang="en-US" dirty="0" smtClean="0"/>
            </a:br>
            <a:r>
              <a:rPr lang="en-US" sz="3600" dirty="0"/>
              <a:t>For Airborne Surveys</a:t>
            </a:r>
            <a:endParaRPr lang="en-US" dirty="0" smtClean="0"/>
          </a:p>
        </p:txBody>
      </p:sp>
      <p:sp>
        <p:nvSpPr>
          <p:cNvPr id="16437" name="TextBox 5"/>
          <p:cNvSpPr txBox="1">
            <a:spLocks noChangeArrowheads="1"/>
          </p:cNvSpPr>
          <p:nvPr/>
        </p:nvSpPr>
        <p:spPr bwMode="auto">
          <a:xfrm>
            <a:off x="1142892" y="4893930"/>
            <a:ext cx="7020143" cy="8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indent="233363"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buFont typeface="Arial" pitchFamily="34" charset="0"/>
              <a:buChar char="•"/>
            </a:pPr>
            <a:r>
              <a:rPr lang="en-US" sz="1600" dirty="0">
                <a:latin typeface="Times New Roman" pitchFamily="18" charset="0"/>
                <a:ea typeface="Calibri" pitchFamily="34" charset="0"/>
                <a:cs typeface="Calibri" pitchFamily="34" charset="0"/>
              </a:rPr>
              <a:t> </a:t>
            </a:r>
            <a:r>
              <a:rPr lang="en-US" sz="1600" dirty="0">
                <a:latin typeface="+mn-lt"/>
                <a:ea typeface="Calibri" pitchFamily="34" charset="0"/>
                <a:cs typeface="Calibri" pitchFamily="34" charset="0"/>
              </a:rPr>
              <a:t>Measure</a:t>
            </a:r>
            <a:r>
              <a:rPr lang="en-US" sz="1600" b="0" dirty="0">
                <a:latin typeface="+mn-lt"/>
                <a:ea typeface="Calibri" pitchFamily="34" charset="0"/>
                <a:cs typeface="Calibri" pitchFamily="34" charset="0"/>
              </a:rPr>
              <a:t>: Percentage of the U.S. and its territories with GRAV-D data available </a:t>
            </a:r>
          </a:p>
          <a:p>
            <a:pPr eaLnBrk="1" hangingPunct="1"/>
            <a:r>
              <a:rPr lang="en-US" sz="1600" b="0" dirty="0">
                <a:latin typeface="+mn-lt"/>
                <a:ea typeface="Calibri" pitchFamily="34" charset="0"/>
                <a:cs typeface="Calibri" pitchFamily="34" charset="0"/>
              </a:rPr>
              <a:t>to support a 1 cm geoid supporting 2 cm orthometric heights.</a:t>
            </a:r>
          </a:p>
          <a:p>
            <a:pPr eaLnBrk="1" hangingPunct="1"/>
            <a:endParaRPr lang="en-US" sz="1600" b="0" dirty="0">
              <a:latin typeface="+mn-lt"/>
              <a:ea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12685757"/>
              </p:ext>
            </p:extLst>
          </p:nvPr>
        </p:nvGraphicFramePr>
        <p:xfrm>
          <a:off x="200027" y="2498016"/>
          <a:ext cx="8743946" cy="2092325"/>
        </p:xfrm>
        <a:graphic>
          <a:graphicData uri="http://schemas.openxmlformats.org/drawingml/2006/table">
            <a:tbl>
              <a:tblPr/>
              <a:tblGrid>
                <a:gridCol w="735003">
                  <a:extLst>
                    <a:ext uri="{9D8B030D-6E8A-4147-A177-3AD203B41FA5}">
                      <a16:colId xmlns:a16="http://schemas.microsoft.com/office/drawing/2014/main" val="20000"/>
                    </a:ext>
                  </a:extLst>
                </a:gridCol>
                <a:gridCol w="615811">
                  <a:extLst>
                    <a:ext uri="{9D8B030D-6E8A-4147-A177-3AD203B41FA5}">
                      <a16:colId xmlns:a16="http://schemas.microsoft.com/office/drawing/2014/main" val="20001"/>
                    </a:ext>
                  </a:extLst>
                </a:gridCol>
                <a:gridCol w="561366">
                  <a:extLst>
                    <a:ext uri="{9D8B030D-6E8A-4147-A177-3AD203B41FA5}">
                      <a16:colId xmlns:a16="http://schemas.microsoft.com/office/drawing/2014/main" val="20002"/>
                    </a:ext>
                  </a:extLst>
                </a:gridCol>
                <a:gridCol w="561366">
                  <a:extLst>
                    <a:ext uri="{9D8B030D-6E8A-4147-A177-3AD203B41FA5}">
                      <a16:colId xmlns:a16="http://schemas.microsoft.com/office/drawing/2014/main" val="20003"/>
                    </a:ext>
                  </a:extLst>
                </a:gridCol>
                <a:gridCol w="561366">
                  <a:extLst>
                    <a:ext uri="{9D8B030D-6E8A-4147-A177-3AD203B41FA5}">
                      <a16:colId xmlns:a16="http://schemas.microsoft.com/office/drawing/2014/main" val="20004"/>
                    </a:ext>
                  </a:extLst>
                </a:gridCol>
                <a:gridCol w="561366">
                  <a:extLst>
                    <a:ext uri="{9D8B030D-6E8A-4147-A177-3AD203B41FA5}">
                      <a16:colId xmlns:a16="http://schemas.microsoft.com/office/drawing/2014/main" val="20005"/>
                    </a:ext>
                  </a:extLst>
                </a:gridCol>
                <a:gridCol w="561366">
                  <a:extLst>
                    <a:ext uri="{9D8B030D-6E8A-4147-A177-3AD203B41FA5}">
                      <a16:colId xmlns:a16="http://schemas.microsoft.com/office/drawing/2014/main" val="20006"/>
                    </a:ext>
                  </a:extLst>
                </a:gridCol>
                <a:gridCol w="561366">
                  <a:extLst>
                    <a:ext uri="{9D8B030D-6E8A-4147-A177-3AD203B41FA5}">
                      <a16:colId xmlns:a16="http://schemas.microsoft.com/office/drawing/2014/main" val="20007"/>
                    </a:ext>
                  </a:extLst>
                </a:gridCol>
                <a:gridCol w="561366">
                  <a:extLst>
                    <a:ext uri="{9D8B030D-6E8A-4147-A177-3AD203B41FA5}">
                      <a16:colId xmlns:a16="http://schemas.microsoft.com/office/drawing/2014/main" val="20008"/>
                    </a:ext>
                  </a:extLst>
                </a:gridCol>
                <a:gridCol w="561366">
                  <a:extLst>
                    <a:ext uri="{9D8B030D-6E8A-4147-A177-3AD203B41FA5}">
                      <a16:colId xmlns:a16="http://schemas.microsoft.com/office/drawing/2014/main" val="20009"/>
                    </a:ext>
                  </a:extLst>
                </a:gridCol>
                <a:gridCol w="561366">
                  <a:extLst>
                    <a:ext uri="{9D8B030D-6E8A-4147-A177-3AD203B41FA5}">
                      <a16:colId xmlns:a16="http://schemas.microsoft.com/office/drawing/2014/main" val="20010"/>
                    </a:ext>
                  </a:extLst>
                </a:gridCol>
                <a:gridCol w="561366">
                  <a:extLst>
                    <a:ext uri="{9D8B030D-6E8A-4147-A177-3AD203B41FA5}">
                      <a16:colId xmlns:a16="http://schemas.microsoft.com/office/drawing/2014/main" val="20011"/>
                    </a:ext>
                  </a:extLst>
                </a:gridCol>
                <a:gridCol w="670256">
                  <a:extLst>
                    <a:ext uri="{9D8B030D-6E8A-4147-A177-3AD203B41FA5}">
                      <a16:colId xmlns:a16="http://schemas.microsoft.com/office/drawing/2014/main" val="20012"/>
                    </a:ext>
                  </a:extLst>
                </a:gridCol>
                <a:gridCol w="1109216">
                  <a:extLst>
                    <a:ext uri="{9D8B030D-6E8A-4147-A177-3AD203B41FA5}">
                      <a16:colId xmlns:a16="http://schemas.microsoft.com/office/drawing/2014/main" val="20013"/>
                    </a:ext>
                  </a:extLst>
                </a:gridCol>
              </a:tblGrid>
              <a:tr h="214323">
                <a:tc rowSpan="2">
                  <a:txBody>
                    <a:bodyPr/>
                    <a:lstStyle/>
                    <a:p>
                      <a:pPr marL="0" marR="0" algn="ctr">
                        <a:spcBef>
                          <a:spcPts val="0"/>
                        </a:spcBef>
                        <a:spcAft>
                          <a:spcPts val="0"/>
                        </a:spcAft>
                      </a:pPr>
                      <a:endParaRPr lang="en-US" sz="1400" dirty="0">
                        <a:latin typeface="Times New Roman"/>
                        <a:ea typeface="Calibri"/>
                      </a:endParaRPr>
                    </a:p>
                    <a:p>
                      <a:pPr marL="0" marR="0" algn="ctr">
                        <a:spcBef>
                          <a:spcPts val="0"/>
                        </a:spcBef>
                        <a:spcAft>
                          <a:spcPts val="0"/>
                        </a:spcAft>
                      </a:pPr>
                      <a:r>
                        <a:rPr lang="en-US" sz="1100" b="1" dirty="0">
                          <a:latin typeface="Times New Roman"/>
                          <a:ea typeface="Calibri"/>
                        </a:rPr>
                        <a:t>FY09 </a:t>
                      </a:r>
                      <a:r>
                        <a:rPr lang="en-US" sz="1100" b="1" dirty="0" smtClean="0">
                          <a:latin typeface="Times New Roman"/>
                          <a:ea typeface="Calibri"/>
                        </a:rPr>
                        <a:t>Baseline</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gridSpan="13">
                  <a:txBody>
                    <a:bodyPr/>
                    <a:lstStyle/>
                    <a:p>
                      <a:pPr marL="0" marR="0" algn="ctr">
                        <a:spcBef>
                          <a:spcPts val="0"/>
                        </a:spcBef>
                        <a:spcAft>
                          <a:spcPts val="0"/>
                        </a:spcAft>
                      </a:pPr>
                      <a:r>
                        <a:rPr lang="en-US" sz="1400" b="1" dirty="0" smtClean="0">
                          <a:latin typeface="Times New Roman"/>
                          <a:ea typeface="Calibri"/>
                        </a:rPr>
                        <a:t>Targets </a:t>
                      </a:r>
                      <a:r>
                        <a:rPr lang="en-US" sz="1400" b="1" dirty="0" err="1" smtClean="0">
                          <a:latin typeface="Times New Roman"/>
                          <a:ea typeface="Calibri"/>
                        </a:rPr>
                        <a:t>vs</a:t>
                      </a:r>
                      <a:r>
                        <a:rPr lang="en-US" sz="1400" b="1" dirty="0" smtClean="0">
                          <a:latin typeface="Times New Roman"/>
                          <a:ea typeface="Calibri"/>
                        </a:rPr>
                        <a:t> Actual</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2916">
                <a:tc vMerge="1">
                  <a:txBody>
                    <a:bodyPr/>
                    <a:lstStyle/>
                    <a:p>
                      <a:endParaRPr lang="en-US"/>
                    </a:p>
                  </a:txBody>
                  <a:tcPr/>
                </a:tc>
                <a:tc>
                  <a:txBody>
                    <a:bodyPr/>
                    <a:lstStyle/>
                    <a:p>
                      <a:pPr marL="0" marR="0" algn="ctr">
                        <a:spcBef>
                          <a:spcPts val="0"/>
                        </a:spcBef>
                        <a:spcAft>
                          <a:spcPts val="0"/>
                        </a:spcAft>
                      </a:pPr>
                      <a:r>
                        <a:rPr lang="en-US" sz="1100" b="1" dirty="0">
                          <a:latin typeface="Times New Roman"/>
                          <a:ea typeface="Calibri"/>
                        </a:rPr>
                        <a:t>FY10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FY13</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FY14</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FY15</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FY16</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FY17</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FY18</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FY19</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FY20</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FY21</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marL="0" marR="0" algn="ctr">
                        <a:spcBef>
                          <a:spcPts val="0"/>
                        </a:spcBef>
                        <a:spcAft>
                          <a:spcPts val="0"/>
                        </a:spcAft>
                      </a:pPr>
                      <a:r>
                        <a:rPr lang="en-US" sz="1100" b="1" dirty="0">
                          <a:latin typeface="Times New Roman"/>
                          <a:ea typeface="Calibri"/>
                        </a:rPr>
                        <a:t>FY22</a:t>
                      </a:r>
                      <a:endParaRPr lang="en-US" sz="14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1"/>
                  </a:ext>
                </a:extLst>
              </a:tr>
              <a:tr h="767543">
                <a:tc>
                  <a:txBody>
                    <a:bodyPr/>
                    <a:lstStyle/>
                    <a:p>
                      <a:pPr marL="0" marR="0" algn="ctr">
                        <a:spcBef>
                          <a:spcPts val="0"/>
                        </a:spcBef>
                        <a:spcAft>
                          <a:spcPts val="0"/>
                        </a:spcAft>
                      </a:pPr>
                      <a:r>
                        <a:rPr lang="en-US" sz="1600" dirty="0">
                          <a:latin typeface="Times New Roman"/>
                          <a:ea typeface="Calibri"/>
                        </a:rPr>
                        <a:t>6.14%</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a:latin typeface="Times New Roman"/>
                          <a:ea typeface="Calibri"/>
                        </a:rPr>
                        <a:t>7.5%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28%</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53%</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62%</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70%</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79%</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87%</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96%</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dirty="0" smtClean="0">
                          <a:latin typeface="Times New Roman"/>
                          <a:ea typeface="Calibri"/>
                        </a:rPr>
                        <a:t>100% and Implement</a:t>
                      </a:r>
                      <a:endParaRPr lang="en-US" sz="20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2"/>
                  </a:ext>
                </a:extLst>
              </a:tr>
              <a:tr h="767543">
                <a:tc>
                  <a:txBody>
                    <a:bodyPr/>
                    <a:lstStyle/>
                    <a:p>
                      <a:pPr marL="0" marR="0" algn="ctr">
                        <a:spcBef>
                          <a:spcPts val="0"/>
                        </a:spcBef>
                        <a:spcAft>
                          <a:spcPts val="0"/>
                        </a:spcAft>
                      </a:pPr>
                      <a:r>
                        <a:rPr lang="en-US" sz="1600" dirty="0" smtClean="0">
                          <a:latin typeface="Times New Roman"/>
                          <a:ea typeface="Calibri"/>
                        </a:rPr>
                        <a:t>6.14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15%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24%</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31%</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38%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45%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55%</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600" dirty="0" smtClean="0">
                          <a:latin typeface="Times New Roman"/>
                          <a:ea typeface="Calibri"/>
                        </a:rPr>
                        <a:t>58%</a:t>
                      </a: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600" dirty="0">
                        <a:latin typeface="Times New Roman"/>
                        <a:ea typeface="Calibri"/>
                      </a:endParaRPr>
                    </a:p>
                  </a:txBody>
                  <a:tcPr marL="49960" marR="499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5135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shared\GRAV-D\FY16\Reports\Monthly Budget\6 - March\GRAVD_DataReleaseStatu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4820"/>
            <a:ext cx="9144000" cy="456081"/>
          </a:xfrm>
          <a:solidFill>
            <a:schemeClr val="accent1">
              <a:lumMod val="40000"/>
              <a:lumOff val="60000"/>
            </a:schemeClr>
          </a:solidFill>
        </p:spPr>
        <p:txBody>
          <a:bodyPr/>
          <a:lstStyle/>
          <a:p>
            <a:r>
              <a:rPr lang="en-US" sz="2400" dirty="0" smtClean="0"/>
              <a:t>GRAV-D Status 3-1-16: 49%</a:t>
            </a:r>
            <a:endParaRPr lang="en-US" sz="2400" dirty="0"/>
          </a:p>
        </p:txBody>
      </p:sp>
    </p:spTree>
    <p:extLst>
      <p:ext uri="{BB962C8B-B14F-4D97-AF65-F5344CB8AC3E}">
        <p14:creationId xmlns:p14="http://schemas.microsoft.com/office/powerpoint/2010/main" val="3443227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6400800"/>
          </a:xfrm>
          <a:prstGeom prst="rect">
            <a:avLst/>
          </a:prstGeom>
        </p:spPr>
      </p:pic>
      <p:sp>
        <p:nvSpPr>
          <p:cNvPr id="3" name="Title 2"/>
          <p:cNvSpPr>
            <a:spLocks noGrp="1"/>
          </p:cNvSpPr>
          <p:nvPr>
            <p:ph type="title"/>
          </p:nvPr>
        </p:nvSpPr>
        <p:spPr>
          <a:xfrm>
            <a:off x="0" y="-4763"/>
            <a:ext cx="9144000" cy="455613"/>
          </a:xfrm>
          <a:solidFill>
            <a:schemeClr val="accent1">
              <a:lumMod val="40000"/>
              <a:lumOff val="60000"/>
            </a:schemeClr>
          </a:solidFill>
        </p:spPr>
        <p:txBody>
          <a:bodyPr/>
          <a:lstStyle/>
          <a:p>
            <a:pPr>
              <a:defRPr/>
            </a:pPr>
            <a:r>
              <a:rPr lang="en-US" sz="2400" dirty="0" smtClean="0"/>
              <a:t>GRAV-D Status 1-31-17: 58%</a:t>
            </a:r>
            <a:endParaRPr lang="en-US" sz="2400" dirty="0"/>
          </a:p>
        </p:txBody>
      </p:sp>
    </p:spTree>
    <p:extLst>
      <p:ext uri="{BB962C8B-B14F-4D97-AF65-F5344CB8AC3E}">
        <p14:creationId xmlns:p14="http://schemas.microsoft.com/office/powerpoint/2010/main" val="10026917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Survey and Block Plans</a:t>
            </a:r>
          </a:p>
        </p:txBody>
      </p:sp>
      <p:sp>
        <p:nvSpPr>
          <p:cNvPr id="3" name="Content Placeholder 2"/>
          <p:cNvSpPr>
            <a:spLocks noGrp="1"/>
          </p:cNvSpPr>
          <p:nvPr>
            <p:ph sz="half" idx="2"/>
          </p:nvPr>
        </p:nvSpPr>
        <p:spPr>
          <a:xfrm>
            <a:off x="4648200" y="1600200"/>
            <a:ext cx="4221480" cy="4525963"/>
          </a:xfrm>
        </p:spPr>
        <p:txBody>
          <a:bodyPr>
            <a:normAutofit fontScale="92500"/>
          </a:bodyPr>
          <a:lstStyle/>
          <a:p>
            <a:r>
              <a:rPr lang="en-US" dirty="0" smtClean="0"/>
              <a:t>Blocks designed based on aircraft capabilities, available airports, and target area</a:t>
            </a:r>
          </a:p>
          <a:p>
            <a:r>
              <a:rPr lang="en-US" dirty="0" smtClean="0"/>
              <a:t>Data lines spaced 10 km apart</a:t>
            </a:r>
          </a:p>
          <a:p>
            <a:r>
              <a:rPr lang="en-US" dirty="0" smtClean="0"/>
              <a:t>Cross lines spaced 60-80 km apart</a:t>
            </a:r>
          </a:p>
          <a:p>
            <a:r>
              <a:rPr lang="en-US" dirty="0" smtClean="0"/>
              <a:t>Flight altitude 20,000 </a:t>
            </a:r>
            <a:r>
              <a:rPr lang="en-US" dirty="0" err="1" smtClean="0"/>
              <a:t>ft</a:t>
            </a:r>
            <a:endParaRPr lang="en-US" dirty="0" smtClean="0"/>
          </a:p>
          <a:p>
            <a:r>
              <a:rPr lang="en-US" dirty="0" smtClean="0"/>
              <a:t>Nominal speed 220-250 </a:t>
            </a:r>
            <a:r>
              <a:rPr lang="en-US" dirty="0" err="1" smtClean="0"/>
              <a:t>kts</a:t>
            </a:r>
            <a:endParaRPr lang="en-US" dirty="0"/>
          </a:p>
        </p:txBody>
      </p:sp>
      <p:pic>
        <p:nvPicPr>
          <p:cNvPr id="10243"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741976" y="1660922"/>
            <a:ext cx="3750469" cy="4415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308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p:txBody>
          <a:bodyPr/>
          <a:lstStyle/>
          <a:p>
            <a:pPr eaLnBrk="1" hangingPunct="1"/>
            <a:r>
              <a:rPr lang="en-US" altLang="en-US" dirty="0" smtClean="0"/>
              <a:t>Agenda</a:t>
            </a:r>
          </a:p>
        </p:txBody>
      </p:sp>
      <p:sp>
        <p:nvSpPr>
          <p:cNvPr id="13315" name="Content Placeholder 6"/>
          <p:cNvSpPr>
            <a:spLocks noGrp="1"/>
          </p:cNvSpPr>
          <p:nvPr>
            <p:ph idx="1"/>
          </p:nvPr>
        </p:nvSpPr>
        <p:spPr/>
        <p:txBody>
          <a:bodyPr/>
          <a:lstStyle/>
          <a:p>
            <a:pPr marL="971550" lvl="1" indent="-514350" eaLnBrk="1" hangingPunct="1">
              <a:buFont typeface="+mj-lt"/>
              <a:buAutoNum type="arabicPeriod"/>
            </a:pPr>
            <a:r>
              <a:rPr lang="en-US" altLang="en-US" dirty="0" smtClean="0"/>
              <a:t>Purpose of Airborne Gravity</a:t>
            </a:r>
          </a:p>
          <a:p>
            <a:pPr marL="971550" lvl="1" indent="-514350" eaLnBrk="1" hangingPunct="1">
              <a:buFont typeface="+mj-lt"/>
              <a:buAutoNum type="arabicPeriod"/>
            </a:pPr>
            <a:r>
              <a:rPr lang="en-US" altLang="en-US" dirty="0" smtClean="0"/>
              <a:t>GRAV-D Project</a:t>
            </a:r>
          </a:p>
          <a:p>
            <a:pPr marL="1371600" lvl="2" indent="-395288" eaLnBrk="1" hangingPunct="1"/>
            <a:r>
              <a:rPr lang="en-US" altLang="en-US" dirty="0" smtClean="0"/>
              <a:t>Scope and Methods</a:t>
            </a:r>
          </a:p>
          <a:p>
            <a:pPr marL="1371600" lvl="2" indent="-395288" eaLnBrk="1" hangingPunct="1"/>
            <a:r>
              <a:rPr lang="en-US" altLang="en-US" dirty="0" smtClean="0"/>
              <a:t>Data Collection Status</a:t>
            </a:r>
          </a:p>
          <a:p>
            <a:pPr marL="1371600" lvl="2" indent="-395288" eaLnBrk="1" hangingPunct="1"/>
            <a:r>
              <a:rPr lang="en-US" altLang="en-US" dirty="0" smtClean="0"/>
              <a:t>Research and Development</a:t>
            </a:r>
          </a:p>
          <a:p>
            <a:pPr marL="971550" lvl="1" indent="-514350" eaLnBrk="1" hangingPunct="1">
              <a:buFont typeface="+mj-lt"/>
              <a:buAutoNum type="arabicPeriod"/>
            </a:pPr>
            <a:r>
              <a:rPr lang="en-US" altLang="en-US" dirty="0" smtClean="0"/>
              <a:t>Future Updates and Impacts</a:t>
            </a:r>
          </a:p>
          <a:p>
            <a:pPr marL="1371600" lvl="2" indent="-395288" eaLnBrk="1" hangingPunct="1"/>
            <a:r>
              <a:rPr lang="en-US" altLang="en-US" dirty="0" smtClean="0"/>
              <a:t>Maintenance Plans</a:t>
            </a:r>
          </a:p>
          <a:p>
            <a:pPr marL="1371600" lvl="2" indent="-395288" eaLnBrk="1" hangingPunct="1"/>
            <a:r>
              <a:rPr lang="en-US" altLang="en-US" dirty="0"/>
              <a:t>Experimental Geoids</a:t>
            </a:r>
          </a:p>
          <a:p>
            <a:pPr marL="971550" lvl="1" indent="-514350" eaLnBrk="1" hangingPunct="1">
              <a:buFont typeface="+mj-lt"/>
              <a:buAutoNum type="arabicPeriod"/>
            </a:pPr>
            <a:r>
              <a:rPr lang="en-US" altLang="en-US" dirty="0" smtClean="0"/>
              <a:t>Impacts to the Geoid in Alaska</a:t>
            </a:r>
          </a:p>
          <a:p>
            <a:pPr marL="914400" lvl="2" indent="0" eaLnBrk="1" hangingPunct="1">
              <a:buNone/>
            </a:pPr>
            <a:endParaRPr lang="en-US"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Gravity Tie and GPS Base Stations </a:t>
            </a:r>
          </a:p>
        </p:txBody>
      </p:sp>
      <p:grpSp>
        <p:nvGrpSpPr>
          <p:cNvPr id="3" name="Group 2"/>
          <p:cNvGrpSpPr/>
          <p:nvPr/>
        </p:nvGrpSpPr>
        <p:grpSpPr>
          <a:xfrm>
            <a:off x="1366751" y="1446610"/>
            <a:ext cx="2072651" cy="1991289"/>
            <a:chOff x="820448" y="2230902"/>
            <a:chExt cx="2947771" cy="2832056"/>
          </a:xfrm>
        </p:grpSpPr>
        <p:pic>
          <p:nvPicPr>
            <p:cNvPr id="1026" name="Picture 2" descr="C:\Vicki\Work\Presentations\GRAV-D images\KTMB recon\DSC046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66" t="15642" r="21894" b="887"/>
            <a:stretch/>
          </p:blipFill>
          <p:spPr bwMode="auto">
            <a:xfrm>
              <a:off x="1212056" y="2230902"/>
              <a:ext cx="2556163" cy="2098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48" y="4537686"/>
              <a:ext cx="2266422" cy="525272"/>
            </a:xfrm>
            <a:prstGeom prst="rect">
              <a:avLst/>
            </a:prstGeom>
            <a:noFill/>
          </p:spPr>
          <p:txBody>
            <a:bodyPr wrap="none" rtlCol="0">
              <a:spAutoFit/>
            </a:bodyPr>
            <a:lstStyle/>
            <a:p>
              <a:r>
                <a:rPr lang="en-US" dirty="0" smtClean="0"/>
                <a:t>Parking spot ID</a:t>
              </a:r>
              <a:endParaRPr lang="en-US" dirty="0"/>
            </a:p>
          </p:txBody>
        </p:sp>
      </p:grpSp>
      <p:grpSp>
        <p:nvGrpSpPr>
          <p:cNvPr id="5" name="Group 4"/>
          <p:cNvGrpSpPr/>
          <p:nvPr/>
        </p:nvGrpSpPr>
        <p:grpSpPr>
          <a:xfrm>
            <a:off x="4870051" y="1279976"/>
            <a:ext cx="2780810" cy="2494856"/>
            <a:chOff x="785594" y="2140266"/>
            <a:chExt cx="3954930" cy="3548239"/>
          </a:xfrm>
        </p:grpSpPr>
        <p:pic>
          <p:nvPicPr>
            <p:cNvPr id="1027" name="Picture 3" descr="C:\Vicki\Work\Presentations\GRAV-D images\KTMB recon\DSC046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4561" t="23988" r="14367" b="14307"/>
            <a:stretch/>
          </p:blipFill>
          <p:spPr bwMode="auto">
            <a:xfrm>
              <a:off x="955530" y="2140266"/>
              <a:ext cx="3784994" cy="28681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5594" y="5163233"/>
              <a:ext cx="2724393" cy="525272"/>
            </a:xfrm>
            <a:prstGeom prst="rect">
              <a:avLst/>
            </a:prstGeom>
            <a:noFill/>
          </p:spPr>
          <p:txBody>
            <a:bodyPr wrap="none" rtlCol="0">
              <a:spAutoFit/>
            </a:bodyPr>
            <a:lstStyle/>
            <a:p>
              <a:r>
                <a:rPr lang="en-US" dirty="0" smtClean="0"/>
                <a:t>A10 measurement</a:t>
              </a:r>
              <a:endParaRPr lang="en-US" dirty="0"/>
            </a:p>
          </p:txBody>
        </p:sp>
      </p:grpSp>
      <p:grpSp>
        <p:nvGrpSpPr>
          <p:cNvPr id="4" name="Group 3"/>
          <p:cNvGrpSpPr/>
          <p:nvPr/>
        </p:nvGrpSpPr>
        <p:grpSpPr>
          <a:xfrm>
            <a:off x="4732734" y="3910192"/>
            <a:ext cx="2963032" cy="2567181"/>
            <a:chOff x="6654800" y="2140267"/>
            <a:chExt cx="4214091" cy="3651102"/>
          </a:xfrm>
        </p:grpSpPr>
        <p:pic>
          <p:nvPicPr>
            <p:cNvPr id="1028" name="Picture 4" descr="C:\Vicki\Work\Presentations\GRAV-D images\KTMB recon\DSC04677.JPG"/>
            <p:cNvPicPr>
              <a:picLocks noChangeAspect="1" noChangeArrowheads="1"/>
            </p:cNvPicPr>
            <p:nvPr/>
          </p:nvPicPr>
          <p:blipFill rotWithShape="1">
            <a:blip r:embed="rId4">
              <a:extLst>
                <a:ext uri="{28A0092B-C50C-407E-A947-70E740481C1C}">
                  <a14:useLocalDpi xmlns:a14="http://schemas.microsoft.com/office/drawing/2010/main" val="0"/>
                </a:ext>
              </a:extLst>
            </a:blip>
            <a:srcRect l="15558" t="21194" r="19446" b="9075"/>
            <a:stretch/>
          </p:blipFill>
          <p:spPr bwMode="auto">
            <a:xfrm>
              <a:off x="7112000" y="2140267"/>
              <a:ext cx="3756891" cy="30229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54800" y="5266097"/>
              <a:ext cx="3497711" cy="525272"/>
            </a:xfrm>
            <a:prstGeom prst="rect">
              <a:avLst/>
            </a:prstGeom>
            <a:noFill/>
          </p:spPr>
          <p:txBody>
            <a:bodyPr wrap="none" rtlCol="0">
              <a:spAutoFit/>
            </a:bodyPr>
            <a:lstStyle/>
            <a:p>
              <a:r>
                <a:rPr lang="en-US" dirty="0" smtClean="0"/>
                <a:t>Vertical gravity gradient </a:t>
              </a:r>
              <a:endParaRPr lang="en-US" dirty="0"/>
            </a:p>
          </p:txBody>
        </p:sp>
      </p:grpSp>
      <p:grpSp>
        <p:nvGrpSpPr>
          <p:cNvPr id="7" name="Group 6"/>
          <p:cNvGrpSpPr/>
          <p:nvPr/>
        </p:nvGrpSpPr>
        <p:grpSpPr>
          <a:xfrm>
            <a:off x="1061253" y="3716606"/>
            <a:ext cx="2653498" cy="2727682"/>
            <a:chOff x="1509337" y="5285840"/>
            <a:chExt cx="3773863" cy="3879369"/>
          </a:xfrm>
        </p:grpSpPr>
        <p:pic>
          <p:nvPicPr>
            <p:cNvPr id="1029" name="Picture 5" descr="C:\Vicki\Work\Presentations\GRAV-D images\MN12\BaseStat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725" r="11664"/>
            <a:stretch/>
          </p:blipFill>
          <p:spPr bwMode="auto">
            <a:xfrm>
              <a:off x="2082800" y="5285840"/>
              <a:ext cx="3200400" cy="321710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09337" y="8639937"/>
              <a:ext cx="2635753" cy="525272"/>
            </a:xfrm>
            <a:prstGeom prst="rect">
              <a:avLst/>
            </a:prstGeom>
            <a:noFill/>
          </p:spPr>
          <p:txBody>
            <a:bodyPr wrap="none" rtlCol="0">
              <a:spAutoFit/>
            </a:bodyPr>
            <a:lstStyle/>
            <a:p>
              <a:r>
                <a:rPr lang="en-US" dirty="0" smtClean="0"/>
                <a:t>GPS Base Stations</a:t>
              </a:r>
              <a:endParaRPr lang="en-US" dirty="0"/>
            </a:p>
          </p:txBody>
        </p:sp>
      </p:grpSp>
    </p:spTree>
    <p:extLst>
      <p:ext uri="{BB962C8B-B14F-4D97-AF65-F5344CB8AC3E}">
        <p14:creationId xmlns:p14="http://schemas.microsoft.com/office/powerpoint/2010/main" val="28520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65464"/>
            <a:ext cx="8229600" cy="1143000"/>
          </a:xfrm>
        </p:spPr>
        <p:txBody>
          <a:bodyPr/>
          <a:lstStyle/>
          <a:p>
            <a:pPr eaLnBrk="1" hangingPunct="1"/>
            <a:r>
              <a:rPr lang="en-US" altLang="en-US" dirty="0" smtClean="0">
                <a:cs typeface="Times New Roman" panose="02020603050405020304" pitchFamily="18" charset="0"/>
              </a:rPr>
              <a:t>GRAV-D</a:t>
            </a:r>
            <a:r>
              <a:rPr lang="en-US" altLang="en-US" dirty="0" smtClean="0">
                <a:solidFill>
                  <a:srgbClr val="0000FF"/>
                </a:solidFill>
              </a:rPr>
              <a:t> </a:t>
            </a:r>
            <a:r>
              <a:rPr lang="en-US" altLang="en-US" dirty="0" smtClean="0">
                <a:cs typeface="Times New Roman" panose="02020603050405020304" pitchFamily="18" charset="0"/>
              </a:rPr>
              <a:t>Aircraft</a:t>
            </a:r>
          </a:p>
        </p:txBody>
      </p:sp>
      <p:sp>
        <p:nvSpPr>
          <p:cNvPr id="23555" name="Content Placeholder 2"/>
          <p:cNvSpPr>
            <a:spLocks noGrp="1"/>
          </p:cNvSpPr>
          <p:nvPr>
            <p:ph idx="1"/>
          </p:nvPr>
        </p:nvSpPr>
        <p:spPr>
          <a:xfrm>
            <a:off x="348457" y="1108868"/>
            <a:ext cx="3556000" cy="5749131"/>
          </a:xfrm>
        </p:spPr>
        <p:txBody>
          <a:bodyPr>
            <a:normAutofit fontScale="77500" lnSpcReduction="20000"/>
          </a:bodyPr>
          <a:lstStyle/>
          <a:p>
            <a:pPr eaLnBrk="1" hangingPunct="1">
              <a:defRPr/>
            </a:pPr>
            <a:r>
              <a:rPr lang="en-US" altLang="en-US" sz="2800" dirty="0"/>
              <a:t>US NOAA </a:t>
            </a:r>
          </a:p>
          <a:p>
            <a:pPr lvl="1" eaLnBrk="1" hangingPunct="1">
              <a:defRPr/>
            </a:pPr>
            <a:r>
              <a:rPr lang="en-US" altLang="en-US" sz="2400" dirty="0" smtClean="0"/>
              <a:t>Gulfstream Turbo Commander </a:t>
            </a:r>
            <a:r>
              <a:rPr lang="en-US" altLang="en-US" sz="2400" dirty="0"/>
              <a:t>Jet Prop</a:t>
            </a:r>
          </a:p>
          <a:p>
            <a:pPr lvl="1" eaLnBrk="1" hangingPunct="1">
              <a:defRPr/>
            </a:pPr>
            <a:r>
              <a:rPr lang="en-US" altLang="en-US" sz="2400" dirty="0"/>
              <a:t>NOAA P-3 Hurricane </a:t>
            </a:r>
            <a:r>
              <a:rPr lang="en-US" altLang="en-US" sz="2400" dirty="0" smtClean="0"/>
              <a:t>Hunter</a:t>
            </a:r>
            <a:endParaRPr lang="en-US" altLang="en-US" dirty="0"/>
          </a:p>
          <a:p>
            <a:pPr eaLnBrk="1" hangingPunct="1">
              <a:defRPr/>
            </a:pPr>
            <a:r>
              <a:rPr lang="en-US" altLang="en-US" sz="2800" dirty="0" smtClean="0"/>
              <a:t>US Bureau of Land Management</a:t>
            </a:r>
          </a:p>
          <a:p>
            <a:pPr lvl="1" eaLnBrk="1" hangingPunct="1">
              <a:defRPr/>
            </a:pPr>
            <a:r>
              <a:rPr lang="en-US" altLang="en-US" sz="2400" dirty="0" smtClean="0"/>
              <a:t>Pilatus PC-12</a:t>
            </a:r>
          </a:p>
          <a:p>
            <a:pPr eaLnBrk="1" hangingPunct="1">
              <a:defRPr/>
            </a:pPr>
            <a:r>
              <a:rPr lang="en-US" altLang="en-US" sz="2800" dirty="0"/>
              <a:t>US Naval Research Lab</a:t>
            </a:r>
          </a:p>
          <a:p>
            <a:pPr lvl="1" eaLnBrk="1" hangingPunct="1">
              <a:defRPr/>
            </a:pPr>
            <a:r>
              <a:rPr lang="en-US" altLang="en-US" sz="2400" dirty="0"/>
              <a:t>King Air </a:t>
            </a:r>
            <a:r>
              <a:rPr lang="en-US" altLang="en-US" sz="2400" dirty="0" smtClean="0"/>
              <a:t>RC-12</a:t>
            </a:r>
          </a:p>
          <a:p>
            <a:pPr eaLnBrk="1" hangingPunct="1">
              <a:defRPr/>
            </a:pPr>
            <a:r>
              <a:rPr lang="en-US" altLang="en-US" sz="2800" dirty="0" smtClean="0"/>
              <a:t>Dynamic Aviation </a:t>
            </a:r>
            <a:r>
              <a:rPr lang="en-US" altLang="en-US" sz="2600" dirty="0" smtClean="0"/>
              <a:t>(contractor)</a:t>
            </a:r>
          </a:p>
          <a:p>
            <a:pPr lvl="1" eaLnBrk="1" hangingPunct="1">
              <a:defRPr/>
            </a:pPr>
            <a:r>
              <a:rPr lang="en-US" altLang="en-US" sz="2400" dirty="0" smtClean="0"/>
              <a:t>King Air 200T</a:t>
            </a:r>
          </a:p>
          <a:p>
            <a:pPr eaLnBrk="1" hangingPunct="1">
              <a:defRPr/>
            </a:pPr>
            <a:r>
              <a:rPr lang="en-US" altLang="en-US" sz="2800" dirty="0" smtClean="0"/>
              <a:t>Aurora Flight Sciences (contractor)</a:t>
            </a:r>
          </a:p>
          <a:p>
            <a:pPr lvl="1" eaLnBrk="1" hangingPunct="1">
              <a:defRPr/>
            </a:pPr>
            <a:r>
              <a:rPr lang="en-US" altLang="en-US" sz="2400" dirty="0" smtClean="0"/>
              <a:t>Centaur OPA</a:t>
            </a:r>
          </a:p>
          <a:p>
            <a:pPr eaLnBrk="1" hangingPunct="1">
              <a:defRPr/>
            </a:pPr>
            <a:r>
              <a:rPr lang="en-US" altLang="en-US" sz="2800" dirty="0" err="1" smtClean="0"/>
              <a:t>Fugro</a:t>
            </a:r>
            <a:r>
              <a:rPr lang="en-US" altLang="en-US" sz="2800" dirty="0" smtClean="0"/>
              <a:t> </a:t>
            </a:r>
            <a:r>
              <a:rPr lang="en-US" altLang="en-US" sz="2600" dirty="0" smtClean="0"/>
              <a:t>(contractor)</a:t>
            </a:r>
          </a:p>
          <a:p>
            <a:pPr lvl="1" eaLnBrk="1" hangingPunct="1">
              <a:defRPr/>
            </a:pPr>
            <a:r>
              <a:rPr lang="en-US" altLang="en-US" sz="2400" dirty="0" smtClean="0"/>
              <a:t>King Air E-90A</a:t>
            </a:r>
          </a:p>
          <a:p>
            <a:pPr lvl="1" eaLnBrk="1" hangingPunct="1">
              <a:defRPr/>
            </a:pPr>
            <a:r>
              <a:rPr lang="en-US" altLang="en-US" sz="2400" dirty="0" smtClean="0"/>
              <a:t>Cessna Conquest</a:t>
            </a:r>
          </a:p>
          <a:p>
            <a:pPr lvl="1" eaLnBrk="1" hangingPunct="1">
              <a:defRPr/>
            </a:pPr>
            <a:endParaRPr lang="en-US" altLang="en-US" dirty="0" smtClean="0"/>
          </a:p>
        </p:txBody>
      </p:sp>
      <p:pic>
        <p:nvPicPr>
          <p:cNvPr id="11268" name="Picture 3" descr="C:\Work\GRAV-D\Images-graphics\Turbo Commander\IMG_1009_cr.JPG"/>
          <p:cNvPicPr>
            <a:picLocks noChangeAspect="1" noChangeArrowheads="1"/>
          </p:cNvPicPr>
          <p:nvPr/>
        </p:nvPicPr>
        <p:blipFill>
          <a:blip r:embed="rId3">
            <a:extLst>
              <a:ext uri="{28A0092B-C50C-407E-A947-70E740481C1C}">
                <a14:useLocalDpi xmlns:a14="http://schemas.microsoft.com/office/drawing/2010/main" val="0"/>
              </a:ext>
            </a:extLst>
          </a:blip>
          <a:srcRect t="20213" r="929" b="9967"/>
          <a:stretch>
            <a:fillRect/>
          </a:stretch>
        </p:blipFill>
        <p:spPr bwMode="auto">
          <a:xfrm>
            <a:off x="4960937" y="5037137"/>
            <a:ext cx="35655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descr="C:\Documents and Settings\vicki.childers\Desktop\KingAi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303338"/>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0"/>
          <p:cNvSpPr txBox="1">
            <a:spLocks noChangeArrowheads="1"/>
          </p:cNvSpPr>
          <p:nvPr/>
        </p:nvSpPr>
        <p:spPr bwMode="auto">
          <a:xfrm>
            <a:off x="3795713" y="2662238"/>
            <a:ext cx="2882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ea typeface="MS PGothic" panose="020B0600070205080204" pitchFamily="34" charset="-128"/>
              </a:rPr>
              <a:t>Pilatus PC-12</a:t>
            </a:r>
          </a:p>
        </p:txBody>
      </p:sp>
      <p:sp>
        <p:nvSpPr>
          <p:cNvPr id="11271" name="TextBox 11"/>
          <p:cNvSpPr txBox="1">
            <a:spLocks noChangeArrowheads="1"/>
          </p:cNvSpPr>
          <p:nvPr/>
        </p:nvSpPr>
        <p:spPr bwMode="auto">
          <a:xfrm>
            <a:off x="6858000" y="3903663"/>
            <a:ext cx="1951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ea typeface="MS PGothic" panose="020B0600070205080204" pitchFamily="34" charset="-128"/>
              </a:rPr>
              <a:t>King Air E-90A</a:t>
            </a:r>
          </a:p>
        </p:txBody>
      </p:sp>
      <p:pic>
        <p:nvPicPr>
          <p:cNvPr id="11272" name="Picture 1"/>
          <p:cNvPicPr>
            <a:picLocks noChangeAspect="1"/>
          </p:cNvPicPr>
          <p:nvPr/>
        </p:nvPicPr>
        <p:blipFill>
          <a:blip r:embed="rId5">
            <a:extLst>
              <a:ext uri="{28A0092B-C50C-407E-A947-70E740481C1C}">
                <a14:useLocalDpi xmlns:a14="http://schemas.microsoft.com/office/drawing/2010/main" val="0"/>
              </a:ext>
            </a:extLst>
          </a:blip>
          <a:srcRect t="12566" b="21805"/>
          <a:stretch>
            <a:fillRect/>
          </a:stretch>
        </p:blipFill>
        <p:spPr bwMode="auto">
          <a:xfrm>
            <a:off x="3795713" y="1295400"/>
            <a:ext cx="28829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12"/>
          <p:cNvSpPr txBox="1">
            <a:spLocks noChangeArrowheads="1"/>
          </p:cNvSpPr>
          <p:nvPr/>
        </p:nvSpPr>
        <p:spPr bwMode="auto">
          <a:xfrm>
            <a:off x="3795713" y="4641819"/>
            <a:ext cx="242810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smtClean="0">
                <a:ea typeface="MS PGothic" panose="020B0600070205080204" pitchFamily="34" charset="-128"/>
              </a:rPr>
              <a:t>Centaur OPA</a:t>
            </a:r>
            <a:endParaRPr lang="en-US" altLang="en-US" sz="1400" dirty="0">
              <a:ea typeface="MS PGothic" panose="020B0600070205080204" pitchFamily="34" charset="-128"/>
            </a:endParaRPr>
          </a:p>
        </p:txBody>
      </p:sp>
      <p:sp>
        <p:nvSpPr>
          <p:cNvPr id="11275" name="TextBox 12"/>
          <p:cNvSpPr txBox="1">
            <a:spLocks noChangeArrowheads="1"/>
          </p:cNvSpPr>
          <p:nvPr/>
        </p:nvSpPr>
        <p:spPr bwMode="auto">
          <a:xfrm>
            <a:off x="4960937" y="6316662"/>
            <a:ext cx="3565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ea typeface="MS PGothic" panose="020B0600070205080204" pitchFamily="34" charset="-128"/>
              </a:rPr>
              <a:t>NOAA P-3 (background)</a:t>
            </a:r>
            <a:br>
              <a:rPr lang="en-US" altLang="en-US" sz="1400">
                <a:ea typeface="MS PGothic" panose="020B0600070205080204" pitchFamily="34" charset="-128"/>
              </a:rPr>
            </a:br>
            <a:r>
              <a:rPr lang="en-US" altLang="en-US" sz="1400">
                <a:ea typeface="MS PGothic" panose="020B0600070205080204" pitchFamily="34" charset="-128"/>
              </a:rPr>
              <a:t>NOAA Turbo Commander (foreground)</a:t>
            </a:r>
          </a:p>
        </p:txBody>
      </p:sp>
      <p:pic>
        <p:nvPicPr>
          <p:cNvPr id="12" name="Picture 2" descr="http://www.aurora.aero/wp-content/uploads/2015/08/Centaur_opted-e1481825380602-1024x67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713" y="3006726"/>
            <a:ext cx="2428105" cy="159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17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4572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dirty="0">
                <a:solidFill>
                  <a:schemeClr val="tx1"/>
                </a:solidFill>
                <a:ea typeface="MS PGothic" pitchFamily="34" charset="-128"/>
                <a:cs typeface="Times New Roman" pitchFamily="18" charset="0"/>
              </a:rPr>
              <a:t>Data</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Collection</a:t>
            </a:r>
          </a:p>
        </p:txBody>
      </p:sp>
      <p:sp>
        <p:nvSpPr>
          <p:cNvPr id="5" name="Content Placeholder 2"/>
          <p:cNvSpPr txBox="1">
            <a:spLocks/>
          </p:cNvSpPr>
          <p:nvPr/>
        </p:nvSpPr>
        <p:spPr>
          <a:xfrm>
            <a:off x="567813" y="1435105"/>
            <a:ext cx="4343400" cy="4676765"/>
          </a:xfrm>
          <a:prstGeom prst="rect">
            <a:avLst/>
          </a:prstGeom>
        </p:spPr>
        <p:txBody>
          <a:bodyPr>
            <a:normAutofit fontScale="77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t>Equipment</a:t>
            </a:r>
          </a:p>
          <a:p>
            <a:pPr marL="679450" lvl="1">
              <a:defRPr/>
            </a:pPr>
            <a:r>
              <a:rPr lang="en-US" dirty="0" smtClean="0"/>
              <a:t>Micro-g TAGS III Air-Sea Gravimeter</a:t>
            </a:r>
          </a:p>
          <a:p>
            <a:pPr marL="679450" lvl="1">
              <a:defRPr/>
            </a:pPr>
            <a:r>
              <a:rPr lang="en-US" dirty="0" smtClean="0"/>
              <a:t>GNSS Antenna and Receiver on aircraft</a:t>
            </a:r>
          </a:p>
          <a:p>
            <a:pPr marL="679450" lvl="1">
              <a:defRPr/>
            </a:pPr>
            <a:r>
              <a:rPr lang="en-US" dirty="0" err="1" smtClean="0"/>
              <a:t>NovAtel</a:t>
            </a:r>
            <a:r>
              <a:rPr lang="en-US" dirty="0" smtClean="0"/>
              <a:t> SPAN Inertial Measurement Unit with Honeywell </a:t>
            </a:r>
            <a:r>
              <a:rPr lang="en-US" dirty="0">
                <a:cs typeface="Times New Roman"/>
              </a:rPr>
              <a:t>µIRS IMU</a:t>
            </a:r>
            <a:r>
              <a:rPr lang="en-US" dirty="0"/>
              <a:t> </a:t>
            </a:r>
            <a:endParaRPr lang="en-US" dirty="0" smtClean="0"/>
          </a:p>
          <a:p>
            <a:pPr marL="679450" lvl="1">
              <a:defRPr/>
            </a:pPr>
            <a:r>
              <a:rPr lang="en-US" dirty="0" smtClean="0"/>
              <a:t>At least 2 GNSS antennas and receivers at the airport</a:t>
            </a:r>
          </a:p>
          <a:p>
            <a:pPr marL="279400">
              <a:spcBef>
                <a:spcPts val="1200"/>
              </a:spcBef>
              <a:defRPr/>
            </a:pPr>
            <a:r>
              <a:rPr lang="en-US" dirty="0" smtClean="0"/>
              <a:t>Installation</a:t>
            </a:r>
          </a:p>
          <a:p>
            <a:pPr marL="679450" lvl="1">
              <a:defRPr/>
            </a:pPr>
            <a:r>
              <a:rPr lang="en-US" dirty="0" smtClean="0"/>
              <a:t>Lever arm</a:t>
            </a:r>
          </a:p>
          <a:p>
            <a:pPr marL="679450" lvl="1">
              <a:defRPr/>
            </a:pPr>
            <a:r>
              <a:rPr lang="en-US" dirty="0" smtClean="0"/>
              <a:t>Ground testing</a:t>
            </a:r>
          </a:p>
          <a:p>
            <a:pPr marL="679450" lvl="1">
              <a:defRPr/>
            </a:pPr>
            <a:r>
              <a:rPr lang="en-US" dirty="0" smtClean="0"/>
              <a:t>Test flight</a:t>
            </a:r>
          </a:p>
          <a:p>
            <a:pPr lvl="1">
              <a:defRPr/>
            </a:pPr>
            <a:endParaRPr lang="en-US" sz="1600" dirty="0" smtClean="0"/>
          </a:p>
        </p:txBody>
      </p:sp>
      <p:pic>
        <p:nvPicPr>
          <p:cNvPr id="11268" name="Picture 2" descr="C:\Vicki\Work\Presentations\GRAV-D images\MN12\TAGSinPla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825" y="1295400"/>
            <a:ext cx="330517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6"/>
          <p:cNvSpPr txBox="1">
            <a:spLocks noChangeArrowheads="1"/>
          </p:cNvSpPr>
          <p:nvPr/>
        </p:nvSpPr>
        <p:spPr bwMode="auto">
          <a:xfrm>
            <a:off x="5330825" y="3770313"/>
            <a:ext cx="342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charset="0"/>
              </a:rPr>
              <a:t>Micro-g LaCoste TAGS Gravimeter</a:t>
            </a:r>
          </a:p>
        </p:txBody>
      </p:sp>
      <p:pic>
        <p:nvPicPr>
          <p:cNvPr id="11270" name="Picture 3" descr="C:\Vicki\Work\Presentations\GRAV-D images\MN12\SP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825" y="4078288"/>
            <a:ext cx="330517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9"/>
          <p:cNvSpPr txBox="1">
            <a:spLocks noChangeArrowheads="1"/>
          </p:cNvSpPr>
          <p:nvPr/>
        </p:nvSpPr>
        <p:spPr bwMode="auto">
          <a:xfrm>
            <a:off x="5276850" y="6516688"/>
            <a:ext cx="348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charset="0"/>
              </a:rPr>
              <a:t>NovAtel SPAN-SE</a:t>
            </a:r>
          </a:p>
        </p:txBody>
      </p:sp>
    </p:spTree>
    <p:extLst>
      <p:ext uri="{BB962C8B-B14F-4D97-AF65-F5344CB8AC3E}">
        <p14:creationId xmlns:p14="http://schemas.microsoft.com/office/powerpoint/2010/main" val="2130900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Airborne Surveying Challenges</a:t>
            </a:r>
            <a:endParaRPr lang="en-US" dirty="0"/>
          </a:p>
        </p:txBody>
      </p:sp>
      <p:sp>
        <p:nvSpPr>
          <p:cNvPr id="3" name="Content Placeholder 2"/>
          <p:cNvSpPr>
            <a:spLocks noGrp="1"/>
          </p:cNvSpPr>
          <p:nvPr>
            <p:ph sz="half" idx="1"/>
          </p:nvPr>
        </p:nvSpPr>
        <p:spPr>
          <a:xfrm>
            <a:off x="457200" y="1600200"/>
            <a:ext cx="4822723" cy="4918587"/>
          </a:xfrm>
        </p:spPr>
        <p:txBody>
          <a:bodyPr>
            <a:normAutofit lnSpcReduction="10000"/>
          </a:bodyPr>
          <a:lstStyle/>
          <a:p>
            <a:r>
              <a:rPr lang="en-US" dirty="0"/>
              <a:t>Goal is two flights per day when/if:</a:t>
            </a:r>
          </a:p>
          <a:p>
            <a:pPr lvl="1"/>
            <a:r>
              <a:rPr lang="en-US" dirty="0"/>
              <a:t>Weather/atmosphere is calm  </a:t>
            </a:r>
            <a:r>
              <a:rPr lang="en-US" dirty="0" smtClean="0"/>
              <a:t>(meter cannot </a:t>
            </a:r>
            <a:r>
              <a:rPr lang="en-US" dirty="0"/>
              <a:t>tolerate turbulence)</a:t>
            </a:r>
          </a:p>
          <a:p>
            <a:pPr lvl="1"/>
            <a:r>
              <a:rPr lang="en-US" dirty="0"/>
              <a:t>Instruments and aircraft are in working order</a:t>
            </a:r>
          </a:p>
          <a:p>
            <a:pPr lvl="1"/>
            <a:r>
              <a:rPr lang="en-US" dirty="0"/>
              <a:t>Good GPS </a:t>
            </a:r>
            <a:r>
              <a:rPr lang="en-US" dirty="0" smtClean="0"/>
              <a:t>geometry, no GPS jamming</a:t>
            </a:r>
            <a:endParaRPr lang="en-US" dirty="0"/>
          </a:p>
          <a:p>
            <a:pPr lvl="1"/>
            <a:r>
              <a:rPr lang="en-US" dirty="0"/>
              <a:t>Military airspaces are not “hot”</a:t>
            </a:r>
          </a:p>
          <a:p>
            <a:pPr lvl="1"/>
            <a:r>
              <a:rPr lang="en-US" dirty="0"/>
              <a:t>We have the operators/pilots to support two flights per day</a:t>
            </a:r>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063" y="1324768"/>
            <a:ext cx="3233737"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5390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15899" y="1219200"/>
            <a:ext cx="3767521" cy="1982788"/>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900" dirty="0" smtClean="0"/>
              <a:t>Field Quality Control Processing</a:t>
            </a:r>
          </a:p>
          <a:p>
            <a:pPr marL="679450" lvl="1">
              <a:defRPr/>
            </a:pPr>
            <a:r>
              <a:rPr lang="en-US" dirty="0" smtClean="0"/>
              <a:t>Lever arm applied</a:t>
            </a:r>
          </a:p>
          <a:p>
            <a:pPr marL="679450" lvl="1">
              <a:defRPr/>
            </a:pPr>
            <a:r>
              <a:rPr lang="en-US" dirty="0" smtClean="0"/>
              <a:t>Differential kinematic positioning in the field</a:t>
            </a:r>
          </a:p>
          <a:p>
            <a:pPr marL="679450" lvl="1">
              <a:defRPr/>
            </a:pPr>
            <a:r>
              <a:rPr lang="en-US" dirty="0" smtClean="0"/>
              <a:t>Gravity processed with in-house software (</a:t>
            </a:r>
            <a:r>
              <a:rPr lang="en-US" dirty="0" err="1" smtClean="0"/>
              <a:t>Issac</a:t>
            </a:r>
            <a:r>
              <a:rPr lang="en-US" dirty="0" smtClean="0"/>
              <a:t>)</a:t>
            </a:r>
          </a:p>
          <a:p>
            <a:pPr marL="679450" lvl="1">
              <a:defRPr/>
            </a:pPr>
            <a:r>
              <a:rPr lang="en-US" dirty="0" smtClean="0"/>
              <a:t>Identify lines needing </a:t>
            </a:r>
            <a:r>
              <a:rPr lang="en-US" dirty="0" err="1" smtClean="0"/>
              <a:t>reflights</a:t>
            </a:r>
            <a:endParaRPr lang="en-US" dirty="0" smtClean="0"/>
          </a:p>
        </p:txBody>
      </p:sp>
      <p:pic>
        <p:nvPicPr>
          <p:cNvPr id="12292" name="Picture 8" descr="S:\processing_products\IN11_precise\Gravity_proc\filt120\plots\f19_EN03126_fg120_v1.2._quality.png"/>
          <p:cNvPicPr>
            <a:picLocks noChangeAspect="1" noChangeArrowheads="1"/>
          </p:cNvPicPr>
          <p:nvPr/>
        </p:nvPicPr>
        <p:blipFill>
          <a:blip r:embed="rId3">
            <a:extLst>
              <a:ext uri="{28A0092B-C50C-407E-A947-70E740481C1C}">
                <a14:useLocalDpi xmlns:a14="http://schemas.microsoft.com/office/drawing/2010/main" val="0"/>
              </a:ext>
            </a:extLst>
          </a:blip>
          <a:srcRect l="9935" t="4182" r="7243" b="36964"/>
          <a:stretch>
            <a:fillRect/>
          </a:stretch>
        </p:blipFill>
        <p:spPr bwMode="auto">
          <a:xfrm>
            <a:off x="0" y="3201988"/>
            <a:ext cx="9144000"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3686500" y="1219200"/>
            <a:ext cx="5334000" cy="1905000"/>
          </a:xfrm>
          <a:prstGeom prst="rect">
            <a:avLst/>
          </a:prstGeom>
        </p:spPr>
        <p:txBody>
          <a:bodyPr>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smtClean="0"/>
              <a:t>Final Processing</a:t>
            </a:r>
          </a:p>
          <a:p>
            <a:pPr lvl="1">
              <a:defRPr/>
            </a:pPr>
            <a:r>
              <a:rPr lang="en-US" dirty="0" smtClean="0"/>
              <a:t>GPS/IMU combined solution using Precise Point Positioning</a:t>
            </a:r>
          </a:p>
          <a:p>
            <a:pPr marL="741363" lvl="1" indent="-284163">
              <a:defRPr/>
            </a:pPr>
            <a:r>
              <a:rPr lang="en-US" dirty="0"/>
              <a:t>Gravity processed with in-house software </a:t>
            </a:r>
            <a:r>
              <a:rPr lang="en-US" dirty="0" smtClean="0"/>
              <a:t>(Newton)</a:t>
            </a:r>
            <a:endParaRPr lang="en-US" dirty="0"/>
          </a:p>
          <a:p>
            <a:pPr lvl="1">
              <a:defRPr/>
            </a:pPr>
            <a:r>
              <a:rPr lang="en-US" dirty="0" smtClean="0"/>
              <a:t>Quality evaluated and data minimally trimmed</a:t>
            </a:r>
          </a:p>
          <a:p>
            <a:pPr lvl="1">
              <a:defRPr/>
            </a:pPr>
            <a:r>
              <a:rPr lang="en-US" dirty="0" smtClean="0"/>
              <a:t>Processed data and documentation released</a:t>
            </a:r>
            <a:endParaRPr lang="en-US" dirty="0"/>
          </a:p>
        </p:txBody>
      </p:sp>
      <p:sp>
        <p:nvSpPr>
          <p:cNvPr id="6" name="Title 1"/>
          <p:cNvSpPr txBox="1">
            <a:spLocks/>
          </p:cNvSpPr>
          <p:nvPr/>
        </p:nvSpPr>
        <p:spPr>
          <a:xfrm>
            <a:off x="457200" y="3810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en-US" dirty="0">
                <a:solidFill>
                  <a:schemeClr val="tx1"/>
                </a:solidFill>
                <a:ea typeface="MS PGothic" pitchFamily="34" charset="-128"/>
                <a:cs typeface="Times New Roman" pitchFamily="18" charset="0"/>
              </a:rPr>
              <a:t>Data</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Processing</a:t>
            </a:r>
          </a:p>
        </p:txBody>
      </p:sp>
    </p:spTree>
    <p:extLst>
      <p:ext uri="{BB962C8B-B14F-4D97-AF65-F5344CB8AC3E}">
        <p14:creationId xmlns:p14="http://schemas.microsoft.com/office/powerpoint/2010/main" val="42000316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f19_EN03125"/>
          <p:cNvPicPr>
            <a:picLocks noChangeAspect="1" noChangeArrowheads="1"/>
          </p:cNvPicPr>
          <p:nvPr/>
        </p:nvPicPr>
        <p:blipFill>
          <a:blip r:embed="rId3" cstate="print">
            <a:extLst>
              <a:ext uri="{28A0092B-C50C-407E-A947-70E740481C1C}">
                <a14:useLocalDpi xmlns:a14="http://schemas.microsoft.com/office/drawing/2010/main" val="0"/>
              </a:ext>
            </a:extLst>
          </a:blip>
          <a:srcRect l="9102" t="3543" r="7600" b="5580"/>
          <a:stretch>
            <a:fillRect/>
          </a:stretch>
        </p:blipFill>
        <p:spPr bwMode="auto">
          <a:xfrm>
            <a:off x="3890963" y="609600"/>
            <a:ext cx="4948237"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6" name="Picture 3" descr="f19_EN03126"/>
          <p:cNvPicPr>
            <a:picLocks noChangeAspect="1" noChangeArrowheads="1"/>
          </p:cNvPicPr>
          <p:nvPr/>
        </p:nvPicPr>
        <p:blipFill>
          <a:blip r:embed="rId4" cstate="print">
            <a:extLst>
              <a:ext uri="{28A0092B-C50C-407E-A947-70E740481C1C}">
                <a14:useLocalDpi xmlns:a14="http://schemas.microsoft.com/office/drawing/2010/main" val="0"/>
              </a:ext>
            </a:extLst>
          </a:blip>
          <a:srcRect l="9102" t="3543" r="7600" b="5580"/>
          <a:stretch>
            <a:fillRect/>
          </a:stretch>
        </p:blipFill>
        <p:spPr bwMode="auto">
          <a:xfrm>
            <a:off x="3890963" y="3589338"/>
            <a:ext cx="4948237"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7" name="Picture 4" descr="Lake Michigan Lines"/>
          <p:cNvPicPr>
            <a:picLocks noChangeAspect="1" noChangeArrowheads="1"/>
          </p:cNvPicPr>
          <p:nvPr/>
        </p:nvPicPr>
        <p:blipFill>
          <a:blip r:embed="rId5">
            <a:extLst>
              <a:ext uri="{28A0092B-C50C-407E-A947-70E740481C1C}">
                <a14:useLocalDpi xmlns:a14="http://schemas.microsoft.com/office/drawing/2010/main" val="0"/>
              </a:ext>
            </a:extLst>
          </a:blip>
          <a:srcRect l="24336" t="19460" r="35272" b="10393"/>
          <a:stretch>
            <a:fillRect/>
          </a:stretch>
        </p:blipFill>
        <p:spPr bwMode="auto">
          <a:xfrm>
            <a:off x="533400" y="1436688"/>
            <a:ext cx="2708275" cy="290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318" name="Picture 3" descr="H:\shared\GRAV-D\Data Release\Tracking\GRAVD_DataReleaseStatus_0401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564063"/>
            <a:ext cx="27432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09800" y="4838700"/>
            <a:ext cx="2286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1"/>
          <p:cNvSpPr txBox="1">
            <a:spLocks/>
          </p:cNvSpPr>
          <p:nvPr/>
        </p:nvSpPr>
        <p:spPr>
          <a:xfrm>
            <a:off x="457200" y="533400"/>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altLang="en-US" dirty="0">
                <a:solidFill>
                  <a:schemeClr val="tx1"/>
                </a:solidFill>
                <a:ea typeface="MS PGothic" pitchFamily="34" charset="-128"/>
                <a:cs typeface="Times New Roman" pitchFamily="18" charset="0"/>
              </a:rPr>
              <a:t>Lake</a:t>
            </a:r>
            <a:r>
              <a:rPr lang="en-US" altLang="en-US" sz="4000" dirty="0" smtClean="0">
                <a:solidFill>
                  <a:schemeClr val="accent1">
                    <a:lumMod val="75000"/>
                  </a:schemeClr>
                </a:solidFill>
              </a:rPr>
              <a:t> </a:t>
            </a:r>
            <a:r>
              <a:rPr lang="en-US" altLang="en-US" dirty="0">
                <a:solidFill>
                  <a:schemeClr val="tx1"/>
                </a:solidFill>
                <a:ea typeface="MS PGothic" pitchFamily="34" charset="-128"/>
                <a:cs typeface="Times New Roman" pitchFamily="18" charset="0"/>
              </a:rPr>
              <a:t>Michigan</a:t>
            </a:r>
          </a:p>
        </p:txBody>
      </p:sp>
    </p:spTree>
    <p:extLst>
      <p:ext uri="{BB962C8B-B14F-4D97-AF65-F5344CB8AC3E}">
        <p14:creationId xmlns:p14="http://schemas.microsoft.com/office/powerpoint/2010/main" val="3237034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Internal Validation</a:t>
            </a:r>
          </a:p>
        </p:txBody>
      </p:sp>
      <p:sp>
        <p:nvSpPr>
          <p:cNvPr id="16387" name="Content Placeholder 2"/>
          <p:cNvSpPr>
            <a:spLocks noGrp="1"/>
          </p:cNvSpPr>
          <p:nvPr>
            <p:ph idx="1"/>
          </p:nvPr>
        </p:nvSpPr>
        <p:spPr>
          <a:xfrm>
            <a:off x="343289" y="1815956"/>
            <a:ext cx="2960350" cy="4466857"/>
          </a:xfrm>
        </p:spPr>
        <p:txBody>
          <a:bodyPr>
            <a:normAutofit fontScale="77500" lnSpcReduction="20000"/>
          </a:bodyPr>
          <a:lstStyle/>
          <a:p>
            <a:r>
              <a:rPr lang="en-US" altLang="en-US" dirty="0" smtClean="0"/>
              <a:t>Internal Validation</a:t>
            </a:r>
          </a:p>
          <a:p>
            <a:pPr lvl="1"/>
            <a:r>
              <a:rPr lang="en-US" altLang="en-US" dirty="0" smtClean="0"/>
              <a:t>Crossover analysis</a:t>
            </a:r>
          </a:p>
          <a:p>
            <a:pPr lvl="1"/>
            <a:r>
              <a:rPr lang="en-US" altLang="en-US" dirty="0" smtClean="0"/>
              <a:t>Line to line comparison</a:t>
            </a:r>
          </a:p>
          <a:p>
            <a:pPr lvl="1"/>
            <a:r>
              <a:rPr lang="en-US" altLang="en-US" dirty="0" smtClean="0"/>
              <a:t>Line </a:t>
            </a:r>
            <a:r>
              <a:rPr lang="en-US" altLang="en-US" dirty="0" err="1" smtClean="0"/>
              <a:t>reflights</a:t>
            </a:r>
            <a:endParaRPr lang="en-US" altLang="en-US" dirty="0" smtClean="0"/>
          </a:p>
          <a:p>
            <a:pPr>
              <a:defRPr/>
            </a:pPr>
            <a:r>
              <a:rPr lang="en-US" altLang="en-US" dirty="0"/>
              <a:t>Data Release</a:t>
            </a:r>
          </a:p>
          <a:p>
            <a:pPr lvl="1">
              <a:defRPr/>
            </a:pPr>
            <a:r>
              <a:rPr lang="en-US" altLang="en-US" dirty="0" smtClean="0"/>
              <a:t>These quality control measures are why </a:t>
            </a:r>
            <a:r>
              <a:rPr lang="en-US" altLang="en-US" dirty="0"/>
              <a:t>partial blocks are not </a:t>
            </a:r>
            <a:r>
              <a:rPr lang="en-US" altLang="en-US" dirty="0" smtClean="0"/>
              <a:t>released</a:t>
            </a:r>
            <a:endParaRPr lang="en-US" altLang="en-US" dirty="0"/>
          </a:p>
          <a:p>
            <a:pPr lvl="1"/>
            <a:endParaRPr lang="en-US" altLang="en-US" dirty="0" smtClean="0"/>
          </a:p>
        </p:txBody>
      </p:sp>
      <p:pic>
        <p:nvPicPr>
          <p:cNvPr id="11" name="Picture 10"/>
          <p:cNvPicPr/>
          <p:nvPr/>
        </p:nvPicPr>
        <p:blipFill rotWithShape="1">
          <a:blip r:embed="rId3">
            <a:extLst>
              <a:ext uri="{28A0092B-C50C-407E-A947-70E740481C1C}">
                <a14:useLocalDpi xmlns:a14="http://schemas.microsoft.com/office/drawing/2010/main" val="0"/>
              </a:ext>
            </a:extLst>
          </a:blip>
          <a:srcRect l="6434" t="7992" r="8604" b="8423"/>
          <a:stretch/>
        </p:blipFill>
        <p:spPr bwMode="auto">
          <a:xfrm>
            <a:off x="3333131" y="1708078"/>
            <a:ext cx="5530645" cy="48402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67105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GRAV-D Website</a:t>
            </a:r>
            <a:endParaRPr lang="en-US" dirty="0"/>
          </a:p>
        </p:txBody>
      </p:sp>
      <p:sp>
        <p:nvSpPr>
          <p:cNvPr id="9" name="TextBox 8"/>
          <p:cNvSpPr txBox="1"/>
          <p:nvPr/>
        </p:nvSpPr>
        <p:spPr>
          <a:xfrm>
            <a:off x="2957015" y="6320393"/>
            <a:ext cx="3423117" cy="369332"/>
          </a:xfrm>
          <a:prstGeom prst="rect">
            <a:avLst/>
          </a:prstGeom>
          <a:noFill/>
        </p:spPr>
        <p:txBody>
          <a:bodyPr wrap="none" rtlCol="0">
            <a:spAutoFit/>
          </a:bodyPr>
          <a:lstStyle/>
          <a:p>
            <a:r>
              <a:rPr lang="en-US" dirty="0" smtClean="0"/>
              <a:t>http://www.ngs.noaa.gov/GRAV-D</a:t>
            </a:r>
            <a:endParaRPr lang="en-US" dirty="0"/>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448" y="1257300"/>
            <a:ext cx="4163050" cy="491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1131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2402772"/>
            <a:ext cx="9144000" cy="1143000"/>
          </a:xfrm>
        </p:spPr>
        <p:txBody>
          <a:bodyPr/>
          <a:lstStyle/>
          <a:p>
            <a:r>
              <a:rPr lang="en-US" altLang="en-US" dirty="0" smtClean="0"/>
              <a:t>Part 3: Future Updates and Impacts</a:t>
            </a:r>
          </a:p>
        </p:txBody>
      </p:sp>
    </p:spTree>
    <p:extLst>
      <p:ext uri="{BB962C8B-B14F-4D97-AF65-F5344CB8AC3E}">
        <p14:creationId xmlns:p14="http://schemas.microsoft.com/office/powerpoint/2010/main" val="4240777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318882"/>
            <a:ext cx="8229600" cy="1143000"/>
          </a:xfrm>
        </p:spPr>
        <p:txBody>
          <a:bodyPr/>
          <a:lstStyle/>
          <a:p>
            <a:r>
              <a:rPr lang="en-US" altLang="en-US" dirty="0" smtClean="0"/>
              <a:t>After 2022- Updates to the Datum</a:t>
            </a:r>
          </a:p>
        </p:txBody>
      </p:sp>
      <p:sp>
        <p:nvSpPr>
          <p:cNvPr id="3" name="Content Placeholder 2"/>
          <p:cNvSpPr>
            <a:spLocks noGrp="1"/>
          </p:cNvSpPr>
          <p:nvPr>
            <p:ph idx="1"/>
          </p:nvPr>
        </p:nvSpPr>
        <p:spPr/>
        <p:txBody>
          <a:bodyPr>
            <a:normAutofit lnSpcReduction="10000"/>
          </a:bodyPr>
          <a:lstStyle/>
          <a:p>
            <a:pPr marL="0" indent="0">
              <a:buFont typeface="Arial" charset="0"/>
              <a:buNone/>
              <a:defRPr/>
            </a:pPr>
            <a:r>
              <a:rPr lang="en-US" dirty="0" smtClean="0"/>
              <a:t>Develop a long-term geoid-monitoring service</a:t>
            </a:r>
            <a:endParaRPr lang="en-US" dirty="0"/>
          </a:p>
          <a:p>
            <a:pPr lvl="1">
              <a:buFont typeface="Arial" charset="0"/>
              <a:buChar char="–"/>
              <a:defRPr/>
            </a:pPr>
            <a:r>
              <a:rPr lang="en-US" dirty="0" smtClean="0"/>
              <a:t>Will there be new satellite data?</a:t>
            </a:r>
          </a:p>
          <a:p>
            <a:pPr lvl="1">
              <a:buFont typeface="Arial" charset="0"/>
              <a:buChar char="–"/>
              <a:defRPr/>
            </a:pPr>
            <a:r>
              <a:rPr lang="en-US" dirty="0" smtClean="0"/>
              <a:t>Monitoring will depend on gravity signals that affect geoid change, this could include:</a:t>
            </a:r>
          </a:p>
          <a:p>
            <a:pPr lvl="2">
              <a:buFont typeface="Arial" charset="0"/>
              <a:buChar char="•"/>
              <a:defRPr/>
            </a:pPr>
            <a:r>
              <a:rPr lang="en-US" dirty="0"/>
              <a:t>A</a:t>
            </a:r>
            <a:r>
              <a:rPr lang="en-US" dirty="0" smtClean="0"/>
              <a:t> tracking network</a:t>
            </a:r>
          </a:p>
          <a:p>
            <a:pPr lvl="2">
              <a:buFont typeface="Arial" charset="0"/>
              <a:buChar char="•"/>
              <a:defRPr/>
            </a:pPr>
            <a:r>
              <a:rPr lang="en-US" dirty="0" smtClean="0"/>
              <a:t>Repeat gravity measurements, airborne or terrestrial</a:t>
            </a:r>
          </a:p>
          <a:p>
            <a:pPr lvl="2">
              <a:buFont typeface="Arial" charset="0"/>
              <a:buChar char="•"/>
              <a:defRPr/>
            </a:pPr>
            <a:r>
              <a:rPr lang="en-US" dirty="0" smtClean="0"/>
              <a:t>Geophysical models</a:t>
            </a:r>
            <a:endParaRPr lang="en-US" b="1" dirty="0" smtClean="0">
              <a:solidFill>
                <a:srgbClr val="FF0000"/>
              </a:solidFill>
            </a:endParaRPr>
          </a:p>
          <a:p>
            <a:pPr lvl="1">
              <a:buFont typeface="Arial" charset="0"/>
              <a:buChar char="–"/>
              <a:defRPr/>
            </a:pPr>
            <a:r>
              <a:rPr lang="en-US" dirty="0"/>
              <a:t>Current project underway to evaluate how to monitor changes</a:t>
            </a:r>
          </a:p>
          <a:p>
            <a:pPr marL="457200" lvl="1" indent="0">
              <a:buFont typeface="Arial" charset="0"/>
              <a:buNone/>
              <a:defRPr/>
            </a:pPr>
            <a:r>
              <a:rPr lang="en-US" dirty="0" smtClean="0"/>
              <a:t>		</a:t>
            </a:r>
            <a:endParaRPr lang="en-US" dirty="0"/>
          </a:p>
          <a:p>
            <a:pPr lvl="1">
              <a:buFont typeface="Arial" charset="0"/>
              <a:buChar char="–"/>
              <a:defRPr/>
            </a:pPr>
            <a:endParaRPr lang="en-US" dirty="0"/>
          </a:p>
          <a:p>
            <a:pPr lvl="1">
              <a:buFont typeface="Arial" charset="0"/>
              <a:buChar char="–"/>
              <a:defRPr/>
            </a:pPr>
            <a:endParaRPr lang="en-US" dirty="0"/>
          </a:p>
        </p:txBody>
      </p:sp>
    </p:spTree>
    <p:extLst>
      <p:ext uri="{BB962C8B-B14F-4D97-AF65-F5344CB8AC3E}">
        <p14:creationId xmlns:p14="http://schemas.microsoft.com/office/powerpoint/2010/main" val="1090675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0" y="2585879"/>
            <a:ext cx="91440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smtClean="0"/>
              <a:t>Part 1: Purpose of Airborne Gravity</a:t>
            </a:r>
            <a:endParaRPr lang="en-US" dirty="0"/>
          </a:p>
        </p:txBody>
      </p:sp>
    </p:spTree>
    <p:extLst>
      <p:ext uri="{BB962C8B-B14F-4D97-AF65-F5344CB8AC3E}">
        <p14:creationId xmlns:p14="http://schemas.microsoft.com/office/powerpoint/2010/main" val="171818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D:\GIS\General\US\Export\New vert datum_minus_NAVD88_m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0438"/>
            <a:ext cx="9144000" cy="589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6"/>
          <p:cNvSpPr txBox="1">
            <a:spLocks noChangeArrowheads="1"/>
          </p:cNvSpPr>
          <p:nvPr/>
        </p:nvSpPr>
        <p:spPr bwMode="auto">
          <a:xfrm>
            <a:off x="214313" y="190500"/>
            <a:ext cx="8458200" cy="769441"/>
          </a:xfrm>
          <a:prstGeom prst="rect">
            <a:avLst/>
          </a:prstGeom>
          <a:solidFill>
            <a:srgbClr val="C1CDE1"/>
          </a:solidFill>
          <a:ln>
            <a:noFill/>
          </a:ln>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defTabSz="911225" eaLnBrk="1" hangingPunct="1">
              <a:spcBef>
                <a:spcPct val="0"/>
              </a:spcBef>
              <a:buClrTx/>
              <a:buSzTx/>
              <a:buFontTx/>
              <a:buNone/>
              <a:defRPr/>
            </a:pPr>
            <a:r>
              <a:rPr lang="en-US" altLang="en-US" sz="4400" dirty="0">
                <a:solidFill>
                  <a:schemeClr val="tx1"/>
                </a:solidFill>
                <a:latin typeface="+mj-lt"/>
                <a:cs typeface="Times New Roman" pitchFamily="18" charset="0"/>
              </a:rPr>
              <a:t>Geopotential Datum Changes</a:t>
            </a:r>
          </a:p>
        </p:txBody>
      </p:sp>
      <p:sp>
        <p:nvSpPr>
          <p:cNvPr id="30724" name="TextBox 5"/>
          <p:cNvSpPr txBox="1">
            <a:spLocks noChangeArrowheads="1"/>
          </p:cNvSpPr>
          <p:nvPr/>
        </p:nvSpPr>
        <p:spPr bwMode="auto">
          <a:xfrm>
            <a:off x="6986588" y="6585975"/>
            <a:ext cx="14001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400" b="1">
                <a:latin typeface="Times New Roman" pitchFamily="18" charset="0"/>
                <a:cs typeface="Times New Roman" pitchFamily="18" charset="0"/>
              </a:rPr>
              <a:t>USGG2012</a:t>
            </a:r>
          </a:p>
        </p:txBody>
      </p:sp>
      <p:sp>
        <p:nvSpPr>
          <p:cNvPr id="5" name="Slide Number Placeholder 4"/>
          <p:cNvSpPr>
            <a:spLocks noGrp="1"/>
          </p:cNvSpPr>
          <p:nvPr>
            <p:ph type="sldNum" sz="quarter" idx="12"/>
          </p:nvPr>
        </p:nvSpPr>
        <p:spPr/>
        <p:txBody>
          <a:bodyPr/>
          <a:lstStyle/>
          <a:p>
            <a:pPr>
              <a:defRPr/>
            </a:pPr>
            <a:fld id="{4F49AAF0-771A-4457-B36D-6C76FDADB3EC}" type="slidenum">
              <a:rPr lang="en-US" smtClean="0"/>
              <a:pPr>
                <a:defRPr/>
              </a:pPr>
              <a:t>30</a:t>
            </a:fld>
            <a:endParaRPr lang="en-US"/>
          </a:p>
        </p:txBody>
      </p:sp>
    </p:spTree>
    <p:extLst>
      <p:ext uri="{BB962C8B-B14F-4D97-AF65-F5344CB8AC3E}">
        <p14:creationId xmlns:p14="http://schemas.microsoft.com/office/powerpoint/2010/main" val="3745563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GEOID1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650" y="1769028"/>
            <a:ext cx="4925608" cy="31419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smtClean="0"/>
              <a:t>Experimental Geoids</a:t>
            </a:r>
            <a:endParaRPr lang="en-US" dirty="0"/>
          </a:p>
        </p:txBody>
      </p:sp>
      <p:sp>
        <p:nvSpPr>
          <p:cNvPr id="9" name="Content Placeholder 8"/>
          <p:cNvSpPr>
            <a:spLocks noGrp="1"/>
          </p:cNvSpPr>
          <p:nvPr>
            <p:ph idx="1"/>
          </p:nvPr>
        </p:nvSpPr>
        <p:spPr>
          <a:xfrm>
            <a:off x="457200" y="1600200"/>
            <a:ext cx="3643722" cy="4525963"/>
          </a:xfrm>
        </p:spPr>
        <p:txBody>
          <a:bodyPr>
            <a:normAutofit fontScale="85000" lnSpcReduction="20000"/>
          </a:bodyPr>
          <a:lstStyle/>
          <a:p>
            <a:r>
              <a:rPr lang="en-US" dirty="0" smtClean="0"/>
              <a:t>The gravity data from satellites, airborne, corrected surface data, and terrain predictions will be blended into a gravity field</a:t>
            </a:r>
          </a:p>
          <a:p>
            <a:r>
              <a:rPr lang="en-US" dirty="0" smtClean="0"/>
              <a:t>Methods for blending will be tested to prepare for 2022</a:t>
            </a:r>
          </a:p>
          <a:p>
            <a:r>
              <a:rPr lang="en-US" dirty="0" smtClean="0"/>
              <a:t>Available on the Website</a:t>
            </a:r>
          </a:p>
        </p:txBody>
      </p:sp>
      <p:sp>
        <p:nvSpPr>
          <p:cNvPr id="2" name="Rectangle 1"/>
          <p:cNvSpPr/>
          <p:nvPr/>
        </p:nvSpPr>
        <p:spPr>
          <a:xfrm>
            <a:off x="4495135" y="5102630"/>
            <a:ext cx="4116127" cy="369332"/>
          </a:xfrm>
          <a:prstGeom prst="rect">
            <a:avLst/>
          </a:prstGeom>
        </p:spPr>
        <p:txBody>
          <a:bodyPr wrap="none">
            <a:spAutoFit/>
          </a:bodyPr>
          <a:lstStyle/>
          <a:p>
            <a:r>
              <a:rPr lang="en-US" dirty="0"/>
              <a:t>http://beta.ngs.noaa.gov/GEOID/xGEOID/</a:t>
            </a:r>
          </a:p>
        </p:txBody>
      </p:sp>
    </p:spTree>
    <p:extLst>
      <p:ext uri="{BB962C8B-B14F-4D97-AF65-F5344CB8AC3E}">
        <p14:creationId xmlns:p14="http://schemas.microsoft.com/office/powerpoint/2010/main" val="19404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dirty="0" smtClean="0"/>
              <a:t>Experimental Geoids</a:t>
            </a:r>
          </a:p>
        </p:txBody>
      </p:sp>
      <p:sp>
        <p:nvSpPr>
          <p:cNvPr id="3" name="Content Placeholder 2"/>
          <p:cNvSpPr>
            <a:spLocks noGrp="1"/>
          </p:cNvSpPr>
          <p:nvPr>
            <p:ph idx="1"/>
          </p:nvPr>
        </p:nvSpPr>
        <p:spPr/>
        <p:txBody>
          <a:bodyPr>
            <a:normAutofit lnSpcReduction="10000"/>
          </a:bodyPr>
          <a:lstStyle/>
          <a:p>
            <a:pPr marL="0" indent="0">
              <a:buFont typeface="Arial" pitchFamily="34" charset="0"/>
              <a:buNone/>
            </a:pPr>
            <a:r>
              <a:rPr lang="en-US" altLang="en-US" dirty="0" smtClean="0"/>
              <a:t>Annually update an experimental gravimetric geoid with GRAV-D data</a:t>
            </a:r>
          </a:p>
          <a:p>
            <a:pPr lvl="1"/>
            <a:r>
              <a:rPr lang="en-US" altLang="en-US" dirty="0" smtClean="0"/>
              <a:t>Evolution as we move </a:t>
            </a:r>
          </a:p>
          <a:p>
            <a:pPr lvl="2"/>
            <a:r>
              <a:rPr lang="en-US" altLang="en-US" dirty="0" smtClean="0"/>
              <a:t>from USGG2012 (last non-GRAV-D gravimetric geoid)</a:t>
            </a:r>
          </a:p>
          <a:p>
            <a:pPr lvl="2"/>
            <a:r>
              <a:rPr lang="en-US" altLang="en-US" dirty="0" smtClean="0"/>
              <a:t>through xGeoid201X (annual experimental geoid)</a:t>
            </a:r>
          </a:p>
          <a:p>
            <a:pPr lvl="2"/>
            <a:r>
              <a:rPr lang="en-US" altLang="en-US" dirty="0" smtClean="0"/>
              <a:t>to USGG2022 (the final geoid with GRAV-D)</a:t>
            </a:r>
          </a:p>
          <a:p>
            <a:pPr lvl="1"/>
            <a:r>
              <a:rPr lang="en-US" altLang="en-US" dirty="0" smtClean="0"/>
              <a:t>Each model published in June with all data released by the previous December</a:t>
            </a:r>
          </a:p>
          <a:p>
            <a:pPr lvl="1"/>
            <a:r>
              <a:rPr lang="en-US" altLang="en-US" dirty="0" smtClean="0"/>
              <a:t>Starting 2014: requirement for annual experimental geoid</a:t>
            </a:r>
          </a:p>
          <a:p>
            <a:pPr lvl="1"/>
            <a:endParaRPr lang="en-US" altLang="en-US" b="1" dirty="0" smtClean="0">
              <a:solidFill>
                <a:srgbClr val="FF0000"/>
              </a:solidFill>
            </a:endParaRPr>
          </a:p>
          <a:p>
            <a:pPr lvl="1"/>
            <a:endParaRPr lang="en-US" altLang="en-US" dirty="0" smtClean="0"/>
          </a:p>
          <a:p>
            <a:pPr lvl="1"/>
            <a:endParaRPr lang="en-US" altLang="en-US" dirty="0" smtClean="0"/>
          </a:p>
        </p:txBody>
      </p:sp>
    </p:spTree>
    <p:extLst>
      <p:ext uri="{BB962C8B-B14F-4D97-AF65-F5344CB8AC3E}">
        <p14:creationId xmlns:p14="http://schemas.microsoft.com/office/powerpoint/2010/main" val="3419434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2402772"/>
            <a:ext cx="9144000" cy="1143000"/>
          </a:xfrm>
        </p:spPr>
        <p:txBody>
          <a:bodyPr/>
          <a:lstStyle/>
          <a:p>
            <a:r>
              <a:rPr lang="en-US" altLang="en-US" dirty="0" smtClean="0"/>
              <a:t>Part 4: Impacts to the Geoid in Alaska</a:t>
            </a:r>
          </a:p>
        </p:txBody>
      </p:sp>
    </p:spTree>
    <p:extLst>
      <p:ext uri="{BB962C8B-B14F-4D97-AF65-F5344CB8AC3E}">
        <p14:creationId xmlns:p14="http://schemas.microsoft.com/office/powerpoint/2010/main" val="4263418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GRAV-D currently at 58% complete and on track to finish data collection in 2022</a:t>
            </a:r>
          </a:p>
          <a:p>
            <a:r>
              <a:rPr lang="en-US" dirty="0" smtClean="0"/>
              <a:t>All studies show improvement with the airborne gravity data, although areas with current poor information show more improvement</a:t>
            </a:r>
          </a:p>
          <a:p>
            <a:r>
              <a:rPr lang="en-US" dirty="0" smtClean="0"/>
              <a:t>Expected height changes up to around 1 meter in CONUS and around 2 meters in Alaska</a:t>
            </a:r>
          </a:p>
          <a:p>
            <a:endParaRPr lang="en-US" dirty="0" smtClean="0"/>
          </a:p>
          <a:p>
            <a:pPr marL="0" indent="0" algn="ctr">
              <a:buNone/>
            </a:pPr>
            <a:r>
              <a:rPr lang="en-US" dirty="0" smtClean="0"/>
              <a:t>Thank you for your attention!</a:t>
            </a:r>
            <a:endParaRPr lang="en-US" dirty="0"/>
          </a:p>
        </p:txBody>
      </p:sp>
    </p:spTree>
    <p:extLst>
      <p:ext uri="{BB962C8B-B14F-4D97-AF65-F5344CB8AC3E}">
        <p14:creationId xmlns:p14="http://schemas.microsoft.com/office/powerpoint/2010/main" val="1202009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533400"/>
            <a:ext cx="7696200" cy="1219200"/>
          </a:xfrm>
        </p:spPr>
        <p:txBody>
          <a:bodyPr/>
          <a:lstStyle/>
          <a:p>
            <a:pPr eaLnBrk="1" hangingPunct="1"/>
            <a:r>
              <a:rPr lang="en-US" altLang="en-US" dirty="0" smtClean="0">
                <a:cs typeface="Arial" pitchFamily="34" charset="0"/>
              </a:rPr>
              <a:t>NGS Mission Statement</a:t>
            </a:r>
          </a:p>
        </p:txBody>
      </p:sp>
      <p:sp>
        <p:nvSpPr>
          <p:cNvPr id="11267" name="Rectangle 3"/>
          <p:cNvSpPr>
            <a:spLocks noGrp="1" noChangeArrowheads="1"/>
          </p:cNvSpPr>
          <p:nvPr>
            <p:ph idx="1"/>
          </p:nvPr>
        </p:nvSpPr>
        <p:spPr>
          <a:xfrm>
            <a:off x="2895600" y="1905000"/>
            <a:ext cx="5943600" cy="1905000"/>
          </a:xfrm>
        </p:spPr>
        <p:txBody>
          <a:bodyPr>
            <a:normAutofit lnSpcReduction="10000"/>
          </a:bodyPr>
          <a:lstStyle/>
          <a:p>
            <a:pPr marL="0" indent="0" algn="ctr" eaLnBrk="1" hangingPunct="1">
              <a:lnSpc>
                <a:spcPct val="90000"/>
              </a:lnSpc>
              <a:buFont typeface="Wingdings" pitchFamily="2" charset="2"/>
              <a:buNone/>
              <a:tabLst>
                <a:tab pos="0" algn="l"/>
              </a:tabLst>
              <a:defRPr/>
            </a:pPr>
            <a:r>
              <a:rPr lang="en-US" altLang="zh-CN" sz="2800" dirty="0" smtClean="0">
                <a:cs typeface="Arial" pitchFamily="34" charset="0"/>
              </a:rPr>
              <a:t>To define, maintain and provide access to the </a:t>
            </a:r>
            <a:r>
              <a:rPr lang="en-US" altLang="zh-CN" sz="2800" b="1" dirty="0" smtClean="0">
                <a:cs typeface="Arial" pitchFamily="34" charset="0"/>
              </a:rPr>
              <a:t>National Spatial Reference System</a:t>
            </a:r>
            <a:r>
              <a:rPr lang="en-US" altLang="zh-CN" sz="2800" dirty="0" smtClean="0">
                <a:cs typeface="Arial" pitchFamily="34" charset="0"/>
              </a:rPr>
              <a:t> (</a:t>
            </a:r>
            <a:r>
              <a:rPr lang="en-US" altLang="zh-CN" sz="2800" b="1" dirty="0" smtClean="0">
                <a:solidFill>
                  <a:srgbClr val="0033CC"/>
                </a:solidFill>
                <a:cs typeface="Arial" pitchFamily="34" charset="0"/>
              </a:rPr>
              <a:t>NSRS</a:t>
            </a:r>
            <a:r>
              <a:rPr lang="en-US" altLang="zh-CN" sz="2800" dirty="0" smtClean="0">
                <a:cs typeface="Arial" pitchFamily="34" charset="0"/>
              </a:rPr>
              <a:t>) to meet our nation’s economic, social, and environmental needs.  </a:t>
            </a:r>
          </a:p>
        </p:txBody>
      </p:sp>
      <p:sp>
        <p:nvSpPr>
          <p:cNvPr id="4" name="Oval 3"/>
          <p:cNvSpPr/>
          <p:nvPr/>
        </p:nvSpPr>
        <p:spPr>
          <a:xfrm>
            <a:off x="304800" y="1752600"/>
            <a:ext cx="2286000" cy="2286000"/>
          </a:xfrm>
          <a:prstGeom prst="ellipse">
            <a:avLst/>
          </a:prstGeom>
          <a:blipFill>
            <a:blip r:embed="rId3" cstate="print"/>
            <a:stretch>
              <a:fillRect/>
            </a:stretch>
          </a:blipFill>
          <a:ln>
            <a:noFill/>
          </a:ln>
          <a:effectLst>
            <a:outerShdw blurRad="76200" dir="18900000" sy="23000" kx="-1200000" algn="bl" rotWithShape="0">
              <a:prstClr val="black">
                <a:alpha val="20000"/>
              </a:prst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9" name="Rectangle 5"/>
          <p:cNvSpPr>
            <a:spLocks noChangeArrowheads="1"/>
          </p:cNvSpPr>
          <p:nvPr/>
        </p:nvSpPr>
        <p:spPr bwMode="auto">
          <a:xfrm>
            <a:off x="533400" y="4800600"/>
            <a:ext cx="8153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400" dirty="0"/>
              <a:t>The </a:t>
            </a:r>
            <a:r>
              <a:rPr lang="en-US" altLang="en-US" sz="2400" b="1" dirty="0"/>
              <a:t>NSRS</a:t>
            </a:r>
            <a:r>
              <a:rPr lang="en-US" altLang="en-US" sz="2400" dirty="0"/>
              <a:t> is a consistent coordinate system that defines latitude, longitude, height, scale, gravity, and orientation throughout the United States. </a:t>
            </a:r>
          </a:p>
        </p:txBody>
      </p:sp>
    </p:spTree>
    <p:extLst>
      <p:ext uri="{BB962C8B-B14F-4D97-AF65-F5344CB8AC3E}">
        <p14:creationId xmlns:p14="http://schemas.microsoft.com/office/powerpoint/2010/main" val="1582467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46304"/>
          </a:xfrm>
          <a:prstGeom prst="rect">
            <a:avLst/>
          </a:prstGeom>
          <a:solidFill>
            <a:srgbClr val="C1CD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86" name="Title 1"/>
          <p:cNvSpPr>
            <a:spLocks noGrp="1"/>
          </p:cNvSpPr>
          <p:nvPr>
            <p:ph type="title"/>
          </p:nvPr>
        </p:nvSpPr>
        <p:spPr>
          <a:xfrm>
            <a:off x="0" y="108104"/>
            <a:ext cx="9144000" cy="838200"/>
          </a:xfrm>
          <a:solidFill>
            <a:srgbClr val="C1CDE1"/>
          </a:solidFill>
        </p:spPr>
        <p:txBody>
          <a:bodyPr/>
          <a:lstStyle/>
          <a:p>
            <a:pPr eaLnBrk="1" hangingPunct="1"/>
            <a:r>
              <a:rPr lang="en-US" altLang="en-US" sz="3600" dirty="0" smtClean="0"/>
              <a:t>The National Spatial Reference System supports </a:t>
            </a:r>
          </a:p>
        </p:txBody>
      </p:sp>
      <p:sp>
        <p:nvSpPr>
          <p:cNvPr id="12311" name="TextBox 4"/>
          <p:cNvSpPr txBox="1">
            <a:spLocks noChangeArrowheads="1"/>
          </p:cNvSpPr>
          <p:nvPr/>
        </p:nvSpPr>
        <p:spPr bwMode="auto">
          <a:xfrm>
            <a:off x="1828800" y="1823550"/>
            <a:ext cx="7567613" cy="769938"/>
          </a:xfrm>
          <a:prstGeom prst="rect">
            <a:avLst/>
          </a:prstGeom>
          <a:noFill/>
          <a:ln w="9525">
            <a:noFill/>
            <a:miter lim="800000"/>
            <a:headEnd/>
            <a:tailEnd/>
          </a:ln>
        </p:spPr>
        <p:txBody>
          <a:bodyPr>
            <a:spAutoFit/>
          </a:bodyPr>
          <a:lstStyle/>
          <a:p>
            <a:pPr>
              <a:defRPr/>
            </a:pPr>
            <a:r>
              <a:rPr lang="en-US" sz="2200" b="1" dirty="0">
                <a:latin typeface="Calibri" charset="0"/>
                <a:ea typeface="ＭＳ Ｐゴシック" charset="0"/>
                <a:cs typeface="ＭＳ Ｐゴシック" charset="0"/>
              </a:rPr>
              <a:t>Emergency Response Imagery, Flood zones </a:t>
            </a:r>
            <a:r>
              <a:rPr lang="en-US" sz="2200" dirty="0">
                <a:latin typeface="Calibri" charset="0"/>
                <a:ea typeface="ＭＳ Ｐゴシック" charset="0"/>
                <a:cs typeface="ＭＳ Ｐゴシック" charset="0"/>
              </a:rPr>
              <a:t>for the </a:t>
            </a:r>
            <a:endParaRPr lang="en-US" sz="2200" b="1" dirty="0">
              <a:latin typeface="Calibri" charset="0"/>
              <a:ea typeface="ＭＳ Ｐゴシック" charset="0"/>
              <a:cs typeface="ＭＳ Ｐゴシック" charset="0"/>
            </a:endParaRPr>
          </a:p>
          <a:p>
            <a:pPr>
              <a:defRPr/>
            </a:pPr>
            <a:r>
              <a:rPr lang="en-US" sz="2200" dirty="0">
                <a:latin typeface="+mj-lt"/>
                <a:ea typeface="ＭＳ Ｐゴシック" charset="0"/>
                <a:cs typeface="ＭＳ Ｐゴシック" charset="0"/>
              </a:rPr>
              <a:t>National Flood Insurance Program</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69588"/>
            <a:ext cx="1376363" cy="49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1" name="TextBox 5"/>
          <p:cNvSpPr txBox="1">
            <a:spLocks noChangeArrowheads="1"/>
          </p:cNvSpPr>
          <p:nvPr/>
        </p:nvSpPr>
        <p:spPr bwMode="auto">
          <a:xfrm>
            <a:off x="2286000" y="2552213"/>
            <a:ext cx="7105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Federal Emergency Management Agency</a:t>
            </a:r>
          </a:p>
        </p:txBody>
      </p:sp>
      <p:sp>
        <p:nvSpPr>
          <p:cNvPr id="12308" name="TextBox 4"/>
          <p:cNvSpPr txBox="1">
            <a:spLocks noChangeArrowheads="1"/>
          </p:cNvSpPr>
          <p:nvPr/>
        </p:nvSpPr>
        <p:spPr bwMode="auto">
          <a:xfrm>
            <a:off x="1828800" y="2940003"/>
            <a:ext cx="7691438" cy="542925"/>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Levee Safety Program </a:t>
            </a:r>
            <a:r>
              <a:rPr lang="en-US" sz="2200" dirty="0">
                <a:latin typeface="+mj-lt"/>
                <a:ea typeface="ＭＳ Ｐゴシック" charset="0"/>
                <a:cs typeface="ＭＳ Ｐゴシック" charset="0"/>
              </a:rPr>
              <a:t>to determine levee heights &amp; positions</a:t>
            </a:r>
            <a:endParaRPr lang="en-US" sz="2200" b="1" dirty="0">
              <a:latin typeface="+mj-lt"/>
              <a:ea typeface="ＭＳ Ｐゴシック" charset="0"/>
              <a:cs typeface="ＭＳ Ｐゴシック" charset="0"/>
            </a:endParaRPr>
          </a:p>
        </p:txBody>
      </p:sp>
      <p:sp>
        <p:nvSpPr>
          <p:cNvPr id="8" name="Flowchart: Alternate Process 7"/>
          <p:cNvSpPr/>
          <p:nvPr/>
        </p:nvSpPr>
        <p:spPr bwMode="auto">
          <a:xfrm>
            <a:off x="457200" y="2855923"/>
            <a:ext cx="914400" cy="914400"/>
          </a:xfrm>
          <a:prstGeom prst="flowChartAlternateProcess">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464" name="TextBox 8"/>
          <p:cNvSpPr txBox="1">
            <a:spLocks noChangeArrowheads="1"/>
          </p:cNvSpPr>
          <p:nvPr/>
        </p:nvSpPr>
        <p:spPr bwMode="auto">
          <a:xfrm>
            <a:off x="2286000" y="3336113"/>
            <a:ext cx="78882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dirty="0">
                <a:solidFill>
                  <a:srgbClr val="002060"/>
                </a:solidFill>
                <a:latin typeface="Arial" pitchFamily="34" charset="0"/>
                <a:cs typeface="Arial" pitchFamily="34" charset="0"/>
              </a:rPr>
              <a:t>United States Army Corps of Engineers</a:t>
            </a:r>
          </a:p>
        </p:txBody>
      </p:sp>
      <p:sp>
        <p:nvSpPr>
          <p:cNvPr id="12305" name="TextBox 4"/>
          <p:cNvSpPr txBox="1">
            <a:spLocks noChangeArrowheads="1"/>
          </p:cNvSpPr>
          <p:nvPr/>
        </p:nvSpPr>
        <p:spPr bwMode="auto">
          <a:xfrm>
            <a:off x="1828800" y="4656090"/>
            <a:ext cx="8610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NSRS gravity data </a:t>
            </a:r>
            <a:r>
              <a:rPr lang="en-US" sz="2200" dirty="0">
                <a:latin typeface="+mj-lt"/>
                <a:ea typeface="ＭＳ Ｐゴシック" charset="0"/>
                <a:cs typeface="ＭＳ Ｐゴシック" charset="0"/>
              </a:rPr>
              <a:t>for the geospatial mission of NGA  </a:t>
            </a:r>
          </a:p>
        </p:txBody>
      </p:sp>
      <p:sp>
        <p:nvSpPr>
          <p:cNvPr id="13" name="Oval 12"/>
          <p:cNvSpPr/>
          <p:nvPr/>
        </p:nvSpPr>
        <p:spPr bwMode="auto">
          <a:xfrm>
            <a:off x="457200" y="4508950"/>
            <a:ext cx="914400" cy="914400"/>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9467" name="TextBox 13"/>
          <p:cNvSpPr txBox="1">
            <a:spLocks noChangeArrowheads="1"/>
          </p:cNvSpPr>
          <p:nvPr/>
        </p:nvSpPr>
        <p:spPr bwMode="auto">
          <a:xfrm>
            <a:off x="2286000" y="5037090"/>
            <a:ext cx="7937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National Geospatial-Intelligence Agency</a:t>
            </a:r>
          </a:p>
        </p:txBody>
      </p:sp>
      <p:sp>
        <p:nvSpPr>
          <p:cNvPr id="12302" name="TextBox 4"/>
          <p:cNvSpPr txBox="1">
            <a:spLocks noChangeArrowheads="1"/>
          </p:cNvSpPr>
          <p:nvPr/>
        </p:nvSpPr>
        <p:spPr bwMode="auto">
          <a:xfrm>
            <a:off x="1828800" y="3807380"/>
            <a:ext cx="8229600" cy="430213"/>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Topographic Maps </a:t>
            </a:r>
            <a:r>
              <a:rPr lang="en-US" sz="2200" dirty="0">
                <a:latin typeface="+mj-lt"/>
                <a:ea typeface="ＭＳ Ｐゴシック" charset="0"/>
                <a:cs typeface="ＭＳ Ｐゴシック" charset="0"/>
              </a:rPr>
              <a:t>and interior water data for the nation</a:t>
            </a:r>
          </a:p>
        </p:txBody>
      </p:sp>
      <p:pic>
        <p:nvPicPr>
          <p:cNvPr id="194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913198"/>
            <a:ext cx="1150938"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Rectangle 14"/>
          <p:cNvSpPr>
            <a:spLocks noChangeArrowheads="1"/>
          </p:cNvSpPr>
          <p:nvPr/>
        </p:nvSpPr>
        <p:spPr bwMode="auto">
          <a:xfrm>
            <a:off x="2286000" y="4177268"/>
            <a:ext cx="611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rPr>
              <a:t>United States Geological Survey</a:t>
            </a:r>
          </a:p>
        </p:txBody>
      </p:sp>
      <p:sp>
        <p:nvSpPr>
          <p:cNvPr id="16" name="Oval 15"/>
          <p:cNvSpPr/>
          <p:nvPr/>
        </p:nvSpPr>
        <p:spPr bwMode="auto">
          <a:xfrm>
            <a:off x="457200" y="941388"/>
            <a:ext cx="914400" cy="914400"/>
          </a:xfrm>
          <a:prstGeom prst="ellipse">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sp>
        <p:nvSpPr>
          <p:cNvPr id="12300" name="TextBox 11"/>
          <p:cNvSpPr txBox="1">
            <a:spLocks noChangeArrowheads="1"/>
          </p:cNvSpPr>
          <p:nvPr/>
        </p:nvSpPr>
        <p:spPr bwMode="auto">
          <a:xfrm>
            <a:off x="1828800" y="1093788"/>
            <a:ext cx="786765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Nautical charts</a:t>
            </a:r>
            <a:r>
              <a:rPr lang="en-US" sz="2200" dirty="0">
                <a:latin typeface="+mj-lt"/>
                <a:ea typeface="ＭＳ Ｐゴシック" charset="0"/>
                <a:cs typeface="ＭＳ Ｐゴシック" charset="0"/>
              </a:rPr>
              <a:t>, among many other geospatial applications  </a:t>
            </a:r>
            <a:endParaRPr lang="en-US" sz="2200" b="1" dirty="0">
              <a:latin typeface="+mj-lt"/>
              <a:ea typeface="ＭＳ Ｐゴシック" charset="0"/>
              <a:cs typeface="ＭＳ Ｐゴシック" charset="0"/>
            </a:endParaRPr>
          </a:p>
        </p:txBody>
      </p:sp>
      <p:sp>
        <p:nvSpPr>
          <p:cNvPr id="16401" name="TextBox 17"/>
          <p:cNvSpPr txBox="1">
            <a:spLocks noChangeArrowheads="1"/>
          </p:cNvSpPr>
          <p:nvPr/>
        </p:nvSpPr>
        <p:spPr bwMode="auto">
          <a:xfrm>
            <a:off x="2286000" y="1414463"/>
            <a:ext cx="786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National Oceanic and Atmospheric Administration</a:t>
            </a:r>
          </a:p>
        </p:txBody>
      </p:sp>
      <p:pic>
        <p:nvPicPr>
          <p:cNvPr id="19474" name="Picture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48767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4"/>
          <p:cNvSpPr txBox="1">
            <a:spLocks noChangeArrowheads="1"/>
          </p:cNvSpPr>
          <p:nvPr/>
        </p:nvSpPr>
        <p:spPr bwMode="auto">
          <a:xfrm>
            <a:off x="1828800" y="5532123"/>
            <a:ext cx="8458200" cy="430212"/>
          </a:xfrm>
          <a:prstGeom prst="rect">
            <a:avLst/>
          </a:prstGeom>
          <a:noFill/>
          <a:ln w="9525">
            <a:noFill/>
            <a:miter lim="800000"/>
            <a:headEnd/>
            <a:tailEnd/>
          </a:ln>
        </p:spPr>
        <p:txBody>
          <a:bodyPr>
            <a:spAutoFit/>
          </a:bodyPr>
          <a:lstStyle/>
          <a:p>
            <a:pPr>
              <a:defRPr/>
            </a:pPr>
            <a:r>
              <a:rPr lang="en-US" sz="2200" b="1" dirty="0">
                <a:latin typeface="+mj-lt"/>
                <a:ea typeface="ＭＳ Ｐゴシック" charset="0"/>
                <a:cs typeface="ＭＳ Ｐゴシック" charset="0"/>
              </a:rPr>
              <a:t>Aeronautical Data </a:t>
            </a:r>
            <a:r>
              <a:rPr lang="en-US" sz="2200" dirty="0">
                <a:latin typeface="+mj-lt"/>
                <a:ea typeface="ＭＳ Ｐゴシック" charset="0"/>
                <a:cs typeface="ＭＳ Ｐゴシック" charset="0"/>
              </a:rPr>
              <a:t>Quality Assurance</a:t>
            </a:r>
            <a:endParaRPr lang="en-US" sz="2200" b="1" dirty="0">
              <a:latin typeface="+mj-lt"/>
              <a:ea typeface="ＭＳ Ｐゴシック" charset="0"/>
              <a:cs typeface="ＭＳ Ｐゴシック" charset="0"/>
            </a:endParaRPr>
          </a:p>
        </p:txBody>
      </p:sp>
      <p:sp>
        <p:nvSpPr>
          <p:cNvPr id="19476" name="TextBox 13"/>
          <p:cNvSpPr txBox="1">
            <a:spLocks noChangeArrowheads="1"/>
          </p:cNvSpPr>
          <p:nvPr/>
        </p:nvSpPr>
        <p:spPr bwMode="auto">
          <a:xfrm>
            <a:off x="2286000" y="5973448"/>
            <a:ext cx="30575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600">
                <a:solidFill>
                  <a:srgbClr val="002060"/>
                </a:solidFill>
                <a:latin typeface="Arial" pitchFamily="34" charset="0"/>
                <a:cs typeface="Arial" pitchFamily="34" charset="0"/>
              </a:rPr>
              <a:t>Federal Aviation Administration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6950" y="2114551"/>
            <a:ext cx="7356475" cy="128905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14" name="Rectangle 2"/>
          <p:cNvSpPr txBox="1">
            <a:spLocks noChangeArrowheads="1"/>
          </p:cNvSpPr>
          <p:nvPr/>
        </p:nvSpPr>
        <p:spPr bwMode="auto">
          <a:xfrm>
            <a:off x="0" y="4476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4400" dirty="0">
                <a:latin typeface="+mj-lt"/>
                <a:cs typeface="Times New Roman" pitchFamily="18" charset="0"/>
              </a:rPr>
              <a:t>Geodetic </a:t>
            </a:r>
            <a:r>
              <a:rPr lang="en-US" altLang="en-US" sz="4400" dirty="0" err="1">
                <a:latin typeface="+mj-lt"/>
                <a:cs typeface="Times New Roman" pitchFamily="18" charset="0"/>
              </a:rPr>
              <a:t>Datums</a:t>
            </a:r>
            <a:endParaRPr lang="en-US" altLang="en-US" sz="4400" dirty="0">
              <a:latin typeface="+mj-lt"/>
              <a:cs typeface="Times New Roman" pitchFamily="18" charset="0"/>
            </a:endParaRPr>
          </a:p>
        </p:txBody>
      </p:sp>
      <p:sp>
        <p:nvSpPr>
          <p:cNvPr id="5" name="Rectangle 3"/>
          <p:cNvSpPr txBox="1">
            <a:spLocks noChangeArrowheads="1"/>
          </p:cNvSpPr>
          <p:nvPr/>
        </p:nvSpPr>
        <p:spPr>
          <a:xfrm>
            <a:off x="-206375" y="1153034"/>
            <a:ext cx="9144000" cy="54102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cs typeface="Times New Roman" pitchFamily="18" charset="0"/>
              </a:rPr>
              <a:t>Horizontal</a:t>
            </a:r>
            <a:endParaRPr lang="en-US" b="1" dirty="0" smtClean="0">
              <a:solidFill>
                <a:srgbClr val="663300"/>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endParaRPr lang="en-US" sz="1700" b="1" dirty="0" smtClean="0">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cs typeface="Times New Roman" pitchFamily="18" charset="0"/>
              </a:rPr>
              <a:t>2-D (Latitude and Longitude) (e.g. NAD 27, NAD 83 (1986))</a:t>
            </a:r>
          </a:p>
          <a:p>
            <a:pPr marL="457200" lvl="1" indent="0" algn="ctr">
              <a:lnSpc>
                <a:spcPct val="80000"/>
              </a:lnSpc>
              <a:buClr>
                <a:srgbClr val="003300"/>
              </a:buClr>
              <a:buFont typeface="Arial" charset="0"/>
              <a:buNone/>
              <a:defRPr/>
            </a:pPr>
            <a:endParaRPr lang="en-US" sz="1700"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u="sng" dirty="0" smtClean="0">
                <a:solidFill>
                  <a:srgbClr val="663300"/>
                </a:solidFill>
                <a:latin typeface="Times New Roman" pitchFamily="18" charset="0"/>
                <a:cs typeface="Times New Roman" pitchFamily="18" charset="0"/>
              </a:rPr>
              <a:t>Vertical/Geopotential</a:t>
            </a:r>
            <a:endParaRPr lang="en-US"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endParaRPr lang="en-US" sz="1700" b="1" dirty="0" smtClean="0">
              <a:solidFill>
                <a:schemeClr val="hlink"/>
              </a:solidFill>
              <a:latin typeface="Times New Roman" pitchFamily="18" charset="0"/>
              <a:cs typeface="Times New Roman" pitchFamily="18" charset="0"/>
            </a:endParaRPr>
          </a:p>
          <a:p>
            <a:pPr marL="457200" lvl="1" indent="0" algn="ctr">
              <a:lnSpc>
                <a:spcPct val="80000"/>
              </a:lnSpc>
              <a:buClr>
                <a:srgbClr val="003300"/>
              </a:buClr>
              <a:buFont typeface="Arial" charset="0"/>
              <a:buNone/>
              <a:defRPr/>
            </a:pPr>
            <a:r>
              <a:rPr lang="en-US" sz="1700" b="1" dirty="0" smtClean="0">
                <a:latin typeface="Times New Roman" pitchFamily="18" charset="0"/>
                <a:cs typeface="Times New Roman" pitchFamily="18" charset="0"/>
              </a:rPr>
              <a:t>1-D (Orthometric/Dynamic Height) (e.g. NGVD 29, NAVD 88, IGLD 85)</a:t>
            </a:r>
          </a:p>
          <a:p>
            <a:pPr lvl="1" algn="ctr">
              <a:lnSpc>
                <a:spcPct val="80000"/>
              </a:lnSpc>
              <a:buClr>
                <a:srgbClr val="003300"/>
              </a:buClr>
              <a:buFontTx/>
              <a:buNone/>
              <a:defRPr/>
            </a:pPr>
            <a:endParaRPr lang="en-US" sz="1700" dirty="0" smtClean="0">
              <a:latin typeface="Times New Roman" pitchFamily="18" charset="0"/>
              <a:cs typeface="Times New Roman" pitchFamily="18" charset="0"/>
            </a:endParaRPr>
          </a:p>
          <a:p>
            <a:pPr lvl="1" algn="ctr">
              <a:lnSpc>
                <a:spcPct val="80000"/>
              </a:lnSpc>
              <a:buClr>
                <a:srgbClr val="003300"/>
              </a:buClr>
              <a:buFontTx/>
              <a:buNone/>
              <a:defRPr/>
            </a:pPr>
            <a:r>
              <a:rPr lang="en-US" u="sng" dirty="0" smtClean="0">
                <a:solidFill>
                  <a:srgbClr val="663300"/>
                </a:solidFill>
                <a:latin typeface="Times New Roman" pitchFamily="18" charset="0"/>
                <a:cs typeface="Times New Roman" pitchFamily="18" charset="0"/>
              </a:rPr>
              <a:t>Geometric</a:t>
            </a:r>
            <a:endParaRPr lang="en-US" dirty="0" smtClean="0">
              <a:solidFill>
                <a:schemeClr val="hlink"/>
              </a:solidFill>
              <a:latin typeface="Times New Roman" pitchFamily="18" charset="0"/>
              <a:cs typeface="Times New Roman" pitchFamily="18" charset="0"/>
            </a:endParaRPr>
          </a:p>
          <a:p>
            <a:pPr lvl="1" algn="ctr">
              <a:lnSpc>
                <a:spcPct val="80000"/>
              </a:lnSpc>
              <a:buClr>
                <a:srgbClr val="003300"/>
              </a:buClr>
              <a:buFontTx/>
              <a:buNone/>
              <a:defRPr/>
            </a:pPr>
            <a:endParaRPr lang="en-US" sz="1700" b="1" dirty="0" smtClean="0">
              <a:solidFill>
                <a:schemeClr val="hlink"/>
              </a:solidFill>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3-D (Latitude, Longitude and Ellipsoid Height)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Fixed and Stable(?) - Coordinates seldom change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(e.g. NAD 83 (1993), NAD 83 (2007), NAD 83 (2011))</a:t>
            </a:r>
          </a:p>
          <a:p>
            <a:pPr lvl="1" algn="ctr">
              <a:lnSpc>
                <a:spcPct val="80000"/>
              </a:lnSpc>
              <a:buClr>
                <a:srgbClr val="003300"/>
              </a:buClr>
              <a:buFontTx/>
              <a:buNone/>
              <a:defRPr/>
            </a:pPr>
            <a:endParaRPr lang="en-US" sz="1700" b="1" dirty="0" smtClean="0">
              <a:latin typeface="Times New Roman" pitchFamily="18" charset="0"/>
              <a:cs typeface="Times New Roman" pitchFamily="18" charset="0"/>
            </a:endParaRPr>
          </a:p>
          <a:p>
            <a:pPr lvl="1" algn="ctr">
              <a:lnSpc>
                <a:spcPct val="80000"/>
              </a:lnSpc>
              <a:buClr>
                <a:srgbClr val="003300"/>
              </a:buClr>
              <a:buFontTx/>
              <a:buNone/>
              <a:defRPr/>
            </a:pPr>
            <a:r>
              <a:rPr lang="en-US" sz="1700" b="1" dirty="0" smtClean="0">
                <a:latin typeface="Times New Roman" pitchFamily="18" charset="0"/>
                <a:cs typeface="Times New Roman" pitchFamily="18" charset="0"/>
              </a:rPr>
              <a:t>also</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4-D (Latitude, Longitude, Ellipsoid Height, Velocities)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Coordinates change with time </a:t>
            </a:r>
          </a:p>
          <a:p>
            <a:pPr lvl="1" algn="ctr">
              <a:lnSpc>
                <a:spcPct val="80000"/>
              </a:lnSpc>
              <a:buClr>
                <a:srgbClr val="003300"/>
              </a:buClr>
              <a:buFontTx/>
              <a:buNone/>
              <a:defRPr/>
            </a:pPr>
            <a:r>
              <a:rPr lang="en-US" sz="1700" b="1" dirty="0" smtClean="0">
                <a:latin typeface="Times New Roman" pitchFamily="18" charset="0"/>
                <a:cs typeface="Times New Roman" pitchFamily="18" charset="0"/>
              </a:rPr>
              <a:t>(e.g. NAD 83, ITRF00, ITRF05)</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9459"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dirty="0" smtClean="0">
                <a:cs typeface="Times New Roman" pitchFamily="18" charset="0"/>
                <a:sym typeface="Times New Roman" pitchFamily="18" charset="0"/>
              </a:rPr>
              <a:t>NAVD 88: Current Vertical Datum</a:t>
            </a:r>
            <a:endParaRPr lang="en-US" altLang="en-US" dirty="0" smtClean="0"/>
          </a:p>
        </p:txBody>
      </p:sp>
      <p:sp>
        <p:nvSpPr>
          <p:cNvPr id="7170" name="Rectangle 2"/>
          <p:cNvSpPr>
            <a:spLocks noGrp="1" noChangeArrowheads="1"/>
          </p:cNvSpPr>
          <p:nvPr>
            <p:ph idx="1"/>
          </p:nvPr>
        </p:nvSpPr>
        <p:spPr>
          <a:xfrm>
            <a:off x="2816225" y="1635125"/>
            <a:ext cx="6007100" cy="4470400"/>
          </a:xfrm>
        </p:spPr>
        <p:txBody>
          <a:bodyPr lIns="88792" tIns="50746" rIns="88792" bIns="50746"/>
          <a:lstStyle/>
          <a:p>
            <a:pPr marL="0" indent="0" defTabSz="911225" eaLnBrk="1" hangingPunct="1">
              <a:spcBef>
                <a:spcPts val="488"/>
              </a:spcBef>
              <a:buClr>
                <a:srgbClr val="000000"/>
              </a:buClr>
              <a:buFont typeface="Arial" pitchFamily="34" charset="0"/>
              <a:buNone/>
              <a:defRPr/>
            </a:pPr>
            <a:r>
              <a:rPr lang="en-US" altLang="en-US" sz="2000" b="1" dirty="0" smtClean="0">
                <a:latin typeface="+mj-lt"/>
                <a:ea typeface="ＭＳ Ｐゴシック" charset="0"/>
                <a:cs typeface="Times New Roman" pitchFamily="18" charset="0"/>
                <a:sym typeface="Times New Roman" pitchFamily="18" charset="0"/>
              </a:rPr>
              <a:t>NAVD 88</a:t>
            </a:r>
            <a:r>
              <a:rPr lang="en-US" altLang="en-US" sz="2000" dirty="0" smtClean="0">
                <a:latin typeface="+mj-lt"/>
                <a:ea typeface="ＭＳ Ｐゴシック" charset="0"/>
                <a:cs typeface="Times New Roman" pitchFamily="18" charset="0"/>
                <a:sym typeface="Times New Roman" pitchFamily="18" charset="0"/>
              </a:rPr>
              <a:t>: North American Vertical Datum of 1988</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The surface of equal gravity potential to which orthometric heights shall refer in the United States</a:t>
            </a:r>
          </a:p>
          <a:p>
            <a:pPr marL="212725" indent="-212725" defTabSz="911225" eaLnBrk="1" hangingPunct="1">
              <a:spcBef>
                <a:spcPts val="488"/>
              </a:spcBef>
              <a:buClr>
                <a:srgbClr val="000000"/>
              </a:buClr>
              <a:buFont typeface="ArialMT"/>
              <a:buChar char="•"/>
              <a:defRPr/>
            </a:pPr>
            <a:r>
              <a:rPr lang="en-US" altLang="en-US" sz="2000" b="1" i="1" dirty="0" smtClean="0">
                <a:latin typeface="+mj-lt"/>
                <a:ea typeface="ＭＳ Ｐゴシック" charset="0"/>
                <a:cs typeface="Times New Roman" pitchFamily="18" charset="0"/>
                <a:sym typeface="Times New Roman" pitchFamily="18" charset="0"/>
              </a:rPr>
              <a:t>How Defined:  </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Massive leveling and gravity campaign across the country in the 1980’s yielded measurements at &gt;500,000 benchmarks</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Minimally constrained adjustment of level/gravity data, holding geopotential value fixed at one point: 6.271 meters (along the plumb line) below the geodetic mark at “Father Point/Rimouski”</a:t>
            </a:r>
          </a:p>
          <a:p>
            <a:pPr marL="212725" indent="-212725" defTabSz="911225" eaLnBrk="1" hangingPunct="1">
              <a:spcBef>
                <a:spcPts val="488"/>
              </a:spcBef>
              <a:buClr>
                <a:srgbClr val="000000"/>
              </a:buClr>
              <a:buFont typeface="ArialMT"/>
              <a:buChar char="•"/>
              <a:defRPr/>
            </a:pPr>
            <a:r>
              <a:rPr lang="en-US" altLang="en-US" sz="2000" b="1" i="1" dirty="0" smtClean="0">
                <a:latin typeface="+mj-lt"/>
                <a:ea typeface="ＭＳ Ｐゴシック" charset="0"/>
                <a:cs typeface="Times New Roman" pitchFamily="18" charset="0"/>
                <a:sym typeface="Times New Roman" pitchFamily="18" charset="0"/>
              </a:rPr>
              <a:t>Realization:  </a:t>
            </a:r>
          </a:p>
          <a:p>
            <a:pPr marL="612775" lvl="1" indent="-212725" defTabSz="911225" eaLnBrk="1" hangingPunct="1">
              <a:spcBef>
                <a:spcPts val="488"/>
              </a:spcBef>
              <a:buClr>
                <a:srgbClr val="000000"/>
              </a:buClr>
              <a:buFont typeface="ArialMT"/>
              <a:buChar char="•"/>
              <a:defRPr/>
            </a:pPr>
            <a:r>
              <a:rPr lang="en-US" altLang="en-US" sz="1600" dirty="0" smtClean="0">
                <a:latin typeface="+mj-lt"/>
                <a:ea typeface="ＭＳ Ｐゴシック" charset="0"/>
                <a:cs typeface="Times New Roman" pitchFamily="18" charset="0"/>
                <a:sym typeface="Times New Roman" pitchFamily="18" charset="0"/>
              </a:rPr>
              <a:t>NAVD 88 is only defined at these benchmarks.</a:t>
            </a:r>
          </a:p>
        </p:txBody>
      </p:sp>
      <p:pic>
        <p:nvPicPr>
          <p:cNvPr id="20485"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6859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6390" name="Rectangle 7"/>
          <p:cNvSpPr>
            <a:spLocks/>
          </p:cNvSpPr>
          <p:nvPr/>
        </p:nvSpPr>
        <p:spPr bwMode="auto">
          <a:xfrm>
            <a:off x="163513" y="5586413"/>
            <a:ext cx="2652712" cy="59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1600" dirty="0">
                <a:latin typeface="+mj-lt"/>
                <a:ea typeface="ＭＳ Ｐゴシック" charset="0"/>
                <a:cs typeface="Times New Roman" pitchFamily="18" charset="0"/>
                <a:sym typeface="Times New Roman" pitchFamily="18" charset="0"/>
              </a:rPr>
              <a:t>Father Point </a:t>
            </a:r>
            <a:r>
              <a:rPr lang="en-US" altLang="en-US" sz="1600" dirty="0" smtClean="0">
                <a:latin typeface="+mj-lt"/>
                <a:ea typeface="ＭＳ Ｐゴシック" charset="0"/>
                <a:cs typeface="Times New Roman" pitchFamily="18" charset="0"/>
                <a:sym typeface="Times New Roman" pitchFamily="18" charset="0"/>
              </a:rPr>
              <a:t>Lighthouse Quebec, Canada</a:t>
            </a:r>
            <a:endParaRPr lang="en-US" altLang="en-US" sz="1600" dirty="0">
              <a:latin typeface="+mj-lt"/>
              <a:ea typeface="ＭＳ Ｐゴシック" charset="0"/>
              <a:cs typeface="Arial" pitchFamily="34" charset="0"/>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6227763" y="2595563"/>
            <a:ext cx="2916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dirty="0" smtClean="0">
                <a:latin typeface="Verdana" pitchFamily="34" charset="0"/>
              </a:rPr>
              <a:t>1954-2017:  </a:t>
            </a:r>
            <a:r>
              <a:rPr lang="en-US" altLang="en-US" sz="1400" b="1" dirty="0">
                <a:latin typeface="Verdana" pitchFamily="34" charset="0"/>
              </a:rPr>
              <a:t>Subsidence</a:t>
            </a:r>
          </a:p>
        </p:txBody>
      </p:sp>
      <p:grpSp>
        <p:nvGrpSpPr>
          <p:cNvPr id="2" name="Group 27"/>
          <p:cNvGrpSpPr>
            <a:grpSpLocks/>
          </p:cNvGrpSpPr>
          <p:nvPr/>
        </p:nvGrpSpPr>
        <p:grpSpPr bwMode="auto">
          <a:xfrm>
            <a:off x="1066800" y="2605088"/>
            <a:ext cx="6724650" cy="1114425"/>
            <a:chOff x="1066800" y="2447925"/>
            <a:chExt cx="6724650" cy="1114425"/>
          </a:xfrm>
        </p:grpSpPr>
        <p:sp>
          <p:nvSpPr>
            <p:cNvPr id="21527"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8"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9"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30"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31" name="TextBox 13"/>
            <p:cNvSpPr txBox="1">
              <a:spLocks noChangeArrowheads="1"/>
            </p:cNvSpPr>
            <p:nvPr/>
          </p:nvSpPr>
          <p:spPr bwMode="auto">
            <a:xfrm>
              <a:off x="3409950" y="2447925"/>
              <a:ext cx="8114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House</a:t>
              </a:r>
            </a:p>
          </p:txBody>
        </p:sp>
        <p:sp>
          <p:nvSpPr>
            <p:cNvPr id="21532" name="TextBox 26"/>
            <p:cNvSpPr txBox="1">
              <a:spLocks noChangeArrowheads="1"/>
            </p:cNvSpPr>
            <p:nvPr/>
          </p:nvSpPr>
          <p:spPr bwMode="auto">
            <a:xfrm>
              <a:off x="4610100" y="2828925"/>
              <a:ext cx="4908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BM</a:t>
              </a:r>
            </a:p>
          </p:txBody>
        </p:sp>
      </p:grpSp>
      <p:grpSp>
        <p:nvGrpSpPr>
          <p:cNvPr id="30" name="Group 29"/>
          <p:cNvGrpSpPr>
            <a:grpSpLocks/>
          </p:cNvGrpSpPr>
          <p:nvPr/>
        </p:nvGrpSpPr>
        <p:grpSpPr bwMode="auto">
          <a:xfrm>
            <a:off x="1066800" y="2605088"/>
            <a:ext cx="6724650" cy="1114425"/>
            <a:chOff x="1066800" y="2447925"/>
            <a:chExt cx="6724650" cy="1114425"/>
          </a:xfrm>
        </p:grpSpPr>
        <p:sp>
          <p:nvSpPr>
            <p:cNvPr id="21521"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2"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3"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4"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21525" name="TextBox 19"/>
            <p:cNvSpPr txBox="1">
              <a:spLocks noChangeArrowheads="1"/>
            </p:cNvSpPr>
            <p:nvPr/>
          </p:nvSpPr>
          <p:spPr bwMode="auto">
            <a:xfrm>
              <a:off x="3409950" y="2447925"/>
              <a:ext cx="811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House</a:t>
              </a:r>
            </a:p>
          </p:txBody>
        </p:sp>
        <p:sp>
          <p:nvSpPr>
            <p:cNvPr id="21526" name="TextBox 20"/>
            <p:cNvSpPr txBox="1">
              <a:spLocks noChangeArrowheads="1"/>
            </p:cNvSpPr>
            <p:nvPr/>
          </p:nvSpPr>
          <p:spPr bwMode="auto">
            <a:xfrm>
              <a:off x="4610100" y="2828925"/>
              <a:ext cx="49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BM</a:t>
              </a:r>
            </a:p>
          </p:txBody>
        </p:sp>
      </p:grpSp>
      <p:sp>
        <p:nvSpPr>
          <p:cNvPr id="21509" name="TextBox 21"/>
          <p:cNvSpPr txBox="1">
            <a:spLocks noChangeArrowheads="1"/>
          </p:cNvSpPr>
          <p:nvPr/>
        </p:nvSpPr>
        <p:spPr bwMode="auto">
          <a:xfrm>
            <a:off x="6227763" y="1909763"/>
            <a:ext cx="2916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1954:  Leveling Performed </a:t>
            </a:r>
          </a:p>
          <a:p>
            <a:pPr>
              <a:spcBef>
                <a:spcPct val="0"/>
              </a:spcBef>
              <a:buFontTx/>
              <a:buNone/>
            </a:pPr>
            <a:r>
              <a:rPr lang="en-US" altLang="en-US" sz="1400" b="1">
                <a:latin typeface="Verdana" pitchFamily="34" charset="0"/>
              </a:rPr>
              <a:t>to bench mark</a:t>
            </a:r>
          </a:p>
        </p:txBody>
      </p:sp>
      <p:cxnSp>
        <p:nvCxnSpPr>
          <p:cNvPr id="24" name="Straight Connector 23"/>
          <p:cNvCxnSpPr>
            <a:cxnSpLocks noChangeShapeType="1"/>
          </p:cNvCxnSpPr>
          <p:nvPr/>
        </p:nvCxnSpPr>
        <p:spPr bwMode="auto">
          <a:xfrm>
            <a:off x="600075" y="5710238"/>
            <a:ext cx="8086725" cy="0"/>
          </a:xfrm>
          <a:prstGeom prst="line">
            <a:avLst/>
          </a:prstGeom>
          <a:noFill/>
          <a:ln w="571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26" name="TextBox 25"/>
          <p:cNvSpPr txBox="1">
            <a:spLocks noChangeArrowheads="1"/>
          </p:cNvSpPr>
          <p:nvPr/>
        </p:nvSpPr>
        <p:spPr bwMode="auto">
          <a:xfrm>
            <a:off x="6227763" y="3214688"/>
            <a:ext cx="29162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dirty="0" smtClean="0">
                <a:latin typeface="Verdana" pitchFamily="34" charset="0"/>
              </a:rPr>
              <a:t>2017:  </a:t>
            </a:r>
            <a:r>
              <a:rPr lang="en-US" altLang="en-US" sz="1400" b="1" dirty="0">
                <a:latin typeface="Verdana" pitchFamily="34" charset="0"/>
              </a:rPr>
              <a:t>Published NAVD 88 height for this BM is from 1954 leveling</a:t>
            </a:r>
          </a:p>
        </p:txBody>
      </p:sp>
      <p:cxnSp>
        <p:nvCxnSpPr>
          <p:cNvPr id="29" name="Straight Arrow Connector 28"/>
          <p:cNvCxnSpPr>
            <a:cxnSpLocks noChangeShapeType="1"/>
          </p:cNvCxnSpPr>
          <p:nvPr/>
        </p:nvCxnSpPr>
        <p:spPr bwMode="auto">
          <a:xfrm rot="5400000" flipH="1" flipV="1">
            <a:off x="3829050" y="4529138"/>
            <a:ext cx="2324100" cy="1905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 name="TextBox 30"/>
          <p:cNvSpPr txBox="1">
            <a:spLocks noChangeArrowheads="1"/>
          </p:cNvSpPr>
          <p:nvPr/>
        </p:nvSpPr>
        <p:spPr bwMode="auto">
          <a:xfrm>
            <a:off x="3478213" y="5759450"/>
            <a:ext cx="51514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The published NAVD 88 height is no longer the true height for this BM</a:t>
            </a:r>
          </a:p>
          <a:p>
            <a:pPr>
              <a:spcBef>
                <a:spcPct val="0"/>
              </a:spcBef>
              <a:buFontTx/>
              <a:buNone/>
            </a:pPr>
            <a:endParaRPr lang="en-US" altLang="en-US" sz="1400" b="1">
              <a:latin typeface="Verdana" pitchFamily="34" charset="0"/>
            </a:endParaRPr>
          </a:p>
        </p:txBody>
      </p:sp>
      <p:cxnSp>
        <p:nvCxnSpPr>
          <p:cNvPr id="33" name="Straight Arrow Connector 32"/>
          <p:cNvCxnSpPr>
            <a:cxnSpLocks noChangeShapeType="1"/>
          </p:cNvCxnSpPr>
          <p:nvPr/>
        </p:nvCxnSpPr>
        <p:spPr bwMode="auto">
          <a:xfrm rot="5400000" flipH="1" flipV="1">
            <a:off x="4568031" y="5334794"/>
            <a:ext cx="714375" cy="1588"/>
          </a:xfrm>
          <a:prstGeom prst="straightConnector1">
            <a:avLst/>
          </a:prstGeom>
          <a:noFill/>
          <a:ln w="5715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35" name="Right Brace 34"/>
          <p:cNvSpPr>
            <a:spLocks/>
          </p:cNvSpPr>
          <p:nvPr/>
        </p:nvSpPr>
        <p:spPr bwMode="auto">
          <a:xfrm>
            <a:off x="5124450" y="3452813"/>
            <a:ext cx="371475" cy="2209800"/>
          </a:xfrm>
          <a:prstGeom prst="rightBrace">
            <a:avLst>
              <a:gd name="adj1" fmla="val 8345"/>
              <a:gd name="adj2" fmla="val 75431"/>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36" name="TextBox 35"/>
          <p:cNvSpPr txBox="1">
            <a:spLocks noChangeArrowheads="1"/>
          </p:cNvSpPr>
          <p:nvPr/>
        </p:nvSpPr>
        <p:spPr bwMode="auto">
          <a:xfrm>
            <a:off x="5543550" y="4967288"/>
            <a:ext cx="1677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(published)</a:t>
            </a:r>
          </a:p>
        </p:txBody>
      </p:sp>
      <p:sp>
        <p:nvSpPr>
          <p:cNvPr id="37" name="Right Brace 36"/>
          <p:cNvSpPr>
            <a:spLocks/>
          </p:cNvSpPr>
          <p:nvPr/>
        </p:nvSpPr>
        <p:spPr bwMode="auto">
          <a:xfrm flipH="1">
            <a:off x="4457700" y="4995863"/>
            <a:ext cx="409575" cy="676275"/>
          </a:xfrm>
          <a:prstGeom prst="rightBrace">
            <a:avLst>
              <a:gd name="adj1" fmla="val 8332"/>
              <a:gd name="adj2" fmla="val 48977"/>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endParaRPr lang="en-US" altLang="en-US" sz="1400" b="1">
              <a:latin typeface="Verdana" pitchFamily="34" charset="0"/>
            </a:endParaRPr>
          </a:p>
        </p:txBody>
      </p:sp>
      <p:sp>
        <p:nvSpPr>
          <p:cNvPr id="38" name="TextBox 37"/>
          <p:cNvSpPr txBox="1">
            <a:spLocks noChangeArrowheads="1"/>
          </p:cNvSpPr>
          <p:nvPr/>
        </p:nvSpPr>
        <p:spPr bwMode="auto">
          <a:xfrm>
            <a:off x="3333750" y="5148263"/>
            <a:ext cx="1119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H</a:t>
            </a:r>
            <a:r>
              <a:rPr lang="en-US" altLang="en-US" sz="1400" b="1" baseline="-25000">
                <a:latin typeface="Verdana" pitchFamily="34" charset="0"/>
              </a:rPr>
              <a:t>88</a:t>
            </a:r>
            <a:r>
              <a:rPr lang="en-US" altLang="en-US" sz="1400" b="1">
                <a:latin typeface="Verdana" pitchFamily="34" charset="0"/>
              </a:rPr>
              <a:t>(true)</a:t>
            </a:r>
          </a:p>
        </p:txBody>
      </p:sp>
      <p:sp>
        <p:nvSpPr>
          <p:cNvPr id="39" name="TextBox 38"/>
          <p:cNvSpPr txBox="1">
            <a:spLocks noChangeArrowheads="1"/>
          </p:cNvSpPr>
          <p:nvPr/>
        </p:nvSpPr>
        <p:spPr bwMode="auto">
          <a:xfrm>
            <a:off x="0" y="5348288"/>
            <a:ext cx="308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400" b="1">
                <a:latin typeface="Verdana" pitchFamily="34" charset="0"/>
              </a:rPr>
              <a:t>NAVD 88 zero height surface</a:t>
            </a:r>
          </a:p>
        </p:txBody>
      </p:sp>
      <p:sp>
        <p:nvSpPr>
          <p:cNvPr id="40" name="Title 1"/>
          <p:cNvSpPr txBox="1">
            <a:spLocks/>
          </p:cNvSpPr>
          <p:nvPr/>
        </p:nvSpPr>
        <p:spPr bwMode="auto">
          <a:xfrm>
            <a:off x="304800" y="609600"/>
            <a:ext cx="8458200" cy="1143000"/>
          </a:xfrm>
          <a:prstGeom prst="rect">
            <a:avLst/>
          </a:prstGeom>
          <a:noFill/>
          <a:ln w="9525">
            <a:noFill/>
            <a:miter lim="800000"/>
            <a:headEnd/>
            <a:tailEnd/>
          </a:ln>
        </p:spPr>
        <p:txBody>
          <a:bodyPr anchor="ctr"/>
          <a:lstStyle/>
          <a:p>
            <a:pPr algn="ctr" defTabSz="911225">
              <a:defRPr/>
            </a:pPr>
            <a:r>
              <a:rPr lang="en-US" sz="4400" dirty="0">
                <a:latin typeface="+mj-lt"/>
                <a:cs typeface="Times New Roman" pitchFamily="18" charset="0"/>
              </a:rPr>
              <a:t>Subsidence and Bench Mark Height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5E-6 -4.44444E-6 L 5E-6 0.22639 " pathEditMode="relative" rAng="0" ptsTypes="AA">
                                      <p:cBhvr>
                                        <p:cTn id="6" dur="2000" fill="hold"/>
                                        <p:tgtEl>
                                          <p:spTgt spid="2"/>
                                        </p:tgtEl>
                                        <p:attrNameLst>
                                          <p:attrName>ppt_x</p:attrName>
                                          <p:attrName>ppt_y</p:attrName>
                                        </p:attrNameLst>
                                      </p:cBhvr>
                                      <p:rCtr x="0" y="113"/>
                                    </p:animMotion>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mph" presetSubtype="0" nodeType="clickEffect">
                                  <p:stCondLst>
                                    <p:cond delay="0"/>
                                  </p:stCondLst>
                                  <p:childTnLst>
                                    <p:set>
                                      <p:cBhvr rctx="PPT">
                                        <p:cTn id="12" dur="indefinite"/>
                                        <p:tgtEl>
                                          <p:spTgt spid="30"/>
                                        </p:tgtEl>
                                        <p:attrNameLst>
                                          <p:attrName>style.opacity</p:attrName>
                                        </p:attrNameLst>
                                      </p:cBhvr>
                                      <p:to>
                                        <p:strVal val="0.15"/>
                                      </p:to>
                                    </p:set>
                                    <p:animEffect filter="image" prLst="opacity: 0.15">
                                      <p:cBhvr rctx="IE">
                                        <p:cTn id="13" dur="indefinite"/>
                                        <p:tgtEl>
                                          <p:spTgt spid="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31" grpId="0"/>
      <p:bldP spid="35" grpId="0" animBg="1"/>
      <p:bldP spid="36" grpId="0"/>
      <p:bldP spid="37" grpId="0" animBg="1"/>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1089025" y="5926667"/>
            <a:ext cx="7162800" cy="918633"/>
          </a:xfrm>
        </p:spPr>
        <p:txBody>
          <a:bodyPr/>
          <a:lstStyle/>
          <a:p>
            <a:pPr marL="0" indent="0" algn="ctr" eaLnBrk="1" hangingPunct="1">
              <a:buFont typeface="Wingdings 2" pitchFamily="18" charset="2"/>
              <a:buNone/>
              <a:defRPr/>
            </a:pPr>
            <a:r>
              <a:rPr lang="en-US" sz="1200" b="1" dirty="0" smtClean="0">
                <a:latin typeface="+mj-lt"/>
                <a:cs typeface="Times New Roman" pitchFamily="18" charset="0"/>
              </a:rPr>
              <a:t>Approximate mismatch between NAVD 88 (zero surface) and the global geoid (i.e. sea level)</a:t>
            </a:r>
          </a:p>
          <a:p>
            <a:pPr algn="ctr" eaLnBrk="1" hangingPunct="1">
              <a:defRPr/>
            </a:pPr>
            <a:endParaRPr lang="en-US" sz="1200" dirty="0" smtClean="0">
              <a:latin typeface="+mj-lt"/>
            </a:endParaRPr>
          </a:p>
          <a:p>
            <a:pPr algn="ctr" eaLnBrk="1" hangingPunct="1">
              <a:defRPr/>
            </a:pPr>
            <a:endParaRPr lang="en-US" sz="1200" dirty="0" smtClean="0">
              <a:latin typeface="+mj-lt"/>
            </a:endParaRPr>
          </a:p>
          <a:p>
            <a:pPr algn="ctr" eaLnBrk="1" hangingPunct="1">
              <a:buFontTx/>
              <a:buNone/>
              <a:defRPr/>
            </a:pPr>
            <a:endParaRPr lang="en-US" sz="1200" dirty="0" smtClean="0">
              <a:latin typeface="+mj-lt"/>
            </a:endParaRPr>
          </a:p>
          <a:p>
            <a:pPr lvl="1" algn="ctr" eaLnBrk="1" hangingPunct="1">
              <a:defRPr/>
            </a:pPr>
            <a:endParaRPr lang="en-US" sz="1200" dirty="0" smtClean="0">
              <a:latin typeface="+mj-lt"/>
            </a:endParaRPr>
          </a:p>
          <a:p>
            <a:pPr lvl="1" algn="ctr" eaLnBrk="1" hangingPunct="1">
              <a:defRPr/>
            </a:pPr>
            <a:endParaRPr lang="en-US" sz="1200" dirty="0" smtClean="0">
              <a:latin typeface="+mj-lt"/>
            </a:endParaRPr>
          </a:p>
          <a:p>
            <a:pPr algn="ctr" eaLnBrk="1" hangingPunct="1">
              <a:defRPr/>
            </a:pPr>
            <a:endParaRPr lang="en-US" sz="1200" dirty="0" smtClean="0">
              <a:latin typeface="+mj-lt"/>
            </a:endParaRPr>
          </a:p>
          <a:p>
            <a:pPr algn="ctr" eaLnBrk="1" hangingPunct="1">
              <a:defRPr/>
            </a:pPr>
            <a:endParaRPr lang="en-US" sz="1200" dirty="0" smtClean="0">
              <a:latin typeface="+mj-lt"/>
            </a:endParaRPr>
          </a:p>
        </p:txBody>
      </p:sp>
      <p:sp>
        <p:nvSpPr>
          <p:cNvPr id="8" name="Title 1"/>
          <p:cNvSpPr txBox="1">
            <a:spLocks/>
          </p:cNvSpPr>
          <p:nvPr/>
        </p:nvSpPr>
        <p:spPr bwMode="auto">
          <a:xfrm>
            <a:off x="0" y="38100"/>
            <a:ext cx="9067800" cy="1143000"/>
          </a:xfrm>
          <a:prstGeom prst="rect">
            <a:avLst/>
          </a:prstGeom>
          <a:solidFill>
            <a:srgbClr val="C1CDE1"/>
          </a:solidFill>
          <a:ln w="9525">
            <a:noFill/>
            <a:miter lim="800000"/>
            <a:headEnd/>
            <a:tailEnd/>
          </a:ln>
        </p:spPr>
        <p:txBody>
          <a:bodyPr anchor="ctr"/>
          <a:lstStyle/>
          <a:p>
            <a:pPr algn="ctr">
              <a:defRPr/>
            </a:pPr>
            <a:r>
              <a:rPr lang="en-US" sz="4400" dirty="0">
                <a:latin typeface="+mj-lt"/>
                <a:cs typeface="Times New Roman" pitchFamily="18" charset="0"/>
              </a:rPr>
              <a:t>NAVD</a:t>
            </a:r>
            <a:r>
              <a:rPr lang="en-US" sz="4400" kern="0" dirty="0" smtClean="0">
                <a:latin typeface="+mj-lt"/>
                <a:ea typeface="+mj-ea"/>
                <a:cs typeface="Times New Roman" pitchFamily="18" charset="0"/>
              </a:rPr>
              <a:t> </a:t>
            </a:r>
            <a:r>
              <a:rPr lang="en-US" sz="4400" kern="0" dirty="0">
                <a:latin typeface="+mj-lt"/>
                <a:ea typeface="+mj-ea"/>
                <a:cs typeface="Times New Roman" pitchFamily="18" charset="0"/>
              </a:rPr>
              <a:t>88 </a:t>
            </a:r>
            <a:r>
              <a:rPr lang="en-US" sz="4400" kern="0" dirty="0" smtClean="0">
                <a:latin typeface="+mj-lt"/>
                <a:ea typeface="+mj-ea"/>
                <a:cs typeface="Times New Roman" pitchFamily="18" charset="0"/>
              </a:rPr>
              <a:t>Problems</a:t>
            </a:r>
            <a:endParaRPr lang="en-US" sz="4400" kern="0" dirty="0">
              <a:latin typeface="+mj-lt"/>
              <a:ea typeface="+mj-ea"/>
              <a:cs typeface="Times New Roman" pitchFamily="18" charset="0"/>
            </a:endParaRPr>
          </a:p>
        </p:txBody>
      </p:sp>
      <p:pic>
        <p:nvPicPr>
          <p:cNvPr id="204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181100"/>
            <a:ext cx="9096375"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52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NG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Template</Template>
  <TotalTime>4920</TotalTime>
  <Words>2635</Words>
  <Application>Microsoft Office PowerPoint</Application>
  <PresentationFormat>On-screen Show (4:3)</PresentationFormat>
  <Paragraphs>365</Paragraphs>
  <Slides>34</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MS PGothic</vt:lpstr>
      <vt:lpstr>MS PGothic</vt:lpstr>
      <vt:lpstr>Arial</vt:lpstr>
      <vt:lpstr>ArialMT</vt:lpstr>
      <vt:lpstr>Calibri</vt:lpstr>
      <vt:lpstr>Times</vt:lpstr>
      <vt:lpstr>Times New Roman</vt:lpstr>
      <vt:lpstr>Verdana</vt:lpstr>
      <vt:lpstr>Wingdings</vt:lpstr>
      <vt:lpstr>Wingdings 2</vt:lpstr>
      <vt:lpstr>NGS Template</vt:lpstr>
      <vt:lpstr>PowerPoint Presentation</vt:lpstr>
      <vt:lpstr>Agenda</vt:lpstr>
      <vt:lpstr>PowerPoint Presentation</vt:lpstr>
      <vt:lpstr>NGS Mission Statement</vt:lpstr>
      <vt:lpstr>The National Spatial Reference System supports </vt:lpstr>
      <vt:lpstr>PowerPoint Presentation</vt:lpstr>
      <vt:lpstr>NAVD 88: Current Vertical Datum</vt:lpstr>
      <vt:lpstr>PowerPoint Presentation</vt:lpstr>
      <vt:lpstr>PowerPoint Presentation</vt:lpstr>
      <vt:lpstr>Modernizing the Datum</vt:lpstr>
      <vt:lpstr>PowerPoint Presentation</vt:lpstr>
      <vt:lpstr>PowerPoint Presentation</vt:lpstr>
      <vt:lpstr>GRAV-D Project Overview</vt:lpstr>
      <vt:lpstr>Data Collection Scope</vt:lpstr>
      <vt:lpstr>Priority Order for Surveys</vt:lpstr>
      <vt:lpstr>Performance Metric For Airborne Surveys</vt:lpstr>
      <vt:lpstr>GRAV-D Status 3-1-16: 49%</vt:lpstr>
      <vt:lpstr>GRAV-D Status 1-31-17: 58%</vt:lpstr>
      <vt:lpstr>Survey and Block Plans</vt:lpstr>
      <vt:lpstr>Gravity Tie and GPS Base Stations </vt:lpstr>
      <vt:lpstr>GRAV-D Aircraft</vt:lpstr>
      <vt:lpstr>PowerPoint Presentation</vt:lpstr>
      <vt:lpstr>Airborne Surveying Challenges</vt:lpstr>
      <vt:lpstr>PowerPoint Presentation</vt:lpstr>
      <vt:lpstr>PowerPoint Presentation</vt:lpstr>
      <vt:lpstr>Internal Validation</vt:lpstr>
      <vt:lpstr>GRAV-D Website</vt:lpstr>
      <vt:lpstr>Part 3: Future Updates and Impacts</vt:lpstr>
      <vt:lpstr>After 2022- Updates to the Datum</vt:lpstr>
      <vt:lpstr>PowerPoint Presentation</vt:lpstr>
      <vt:lpstr>Experimental Geoids</vt:lpstr>
      <vt:lpstr>Experimental Geoids</vt:lpstr>
      <vt:lpstr>Part 4: Impacts to the Geoid in Alaska</vt:lpstr>
      <vt:lpstr>Summary</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 Childers</dc:creator>
  <cp:lastModifiedBy>Debria Hayes</cp:lastModifiedBy>
  <cp:revision>106</cp:revision>
  <cp:lastPrinted>2014-03-12T21:05:06Z</cp:lastPrinted>
  <dcterms:created xsi:type="dcterms:W3CDTF">2014-03-07T16:45:03Z</dcterms:created>
  <dcterms:modified xsi:type="dcterms:W3CDTF">2017-02-24T19:47:24Z</dcterms:modified>
</cp:coreProperties>
</file>