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61" r:id="rId2"/>
    <p:sldId id="266" r:id="rId3"/>
    <p:sldId id="390" r:id="rId4"/>
    <p:sldId id="270" r:id="rId5"/>
    <p:sldId id="319" r:id="rId6"/>
    <p:sldId id="377" r:id="rId7"/>
    <p:sldId id="280" r:id="rId8"/>
    <p:sldId id="378" r:id="rId9"/>
    <p:sldId id="379" r:id="rId10"/>
    <p:sldId id="296" r:id="rId11"/>
    <p:sldId id="421" r:id="rId12"/>
    <p:sldId id="299" r:id="rId13"/>
    <p:sldId id="420" r:id="rId14"/>
    <p:sldId id="397" r:id="rId15"/>
    <p:sldId id="422" r:id="rId16"/>
    <p:sldId id="423" r:id="rId17"/>
    <p:sldId id="398" r:id="rId18"/>
    <p:sldId id="385" r:id="rId19"/>
    <p:sldId id="381" r:id="rId20"/>
    <p:sldId id="382" r:id="rId21"/>
    <p:sldId id="384" r:id="rId22"/>
    <p:sldId id="334" r:id="rId23"/>
    <p:sldId id="414" r:id="rId24"/>
    <p:sldId id="417" r:id="rId25"/>
    <p:sldId id="416" r:id="rId26"/>
    <p:sldId id="374" r:id="rId27"/>
    <p:sldId id="415" r:id="rId28"/>
    <p:sldId id="418" r:id="rId29"/>
    <p:sldId id="419" r:id="rId30"/>
    <p:sldId id="392" r:id="rId31"/>
  </p:sldIdLst>
  <p:sldSz cx="9144000" cy="6858000" type="screen4x3"/>
  <p:notesSz cx="9159875"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88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1CDE1"/>
    <a:srgbClr val="FF99FF"/>
    <a:srgbClr val="96AF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44" autoAdjust="0"/>
  </p:normalViewPr>
  <p:slideViewPr>
    <p:cSldViewPr snapToGrid="0" snapToObjects="1">
      <p:cViewPr varScale="1">
        <p:scale>
          <a:sx n="102" d="100"/>
          <a:sy n="102" d="100"/>
        </p:scale>
        <p:origin x="1806" y="7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3" d="100"/>
          <a:sy n="73" d="100"/>
        </p:scale>
        <p:origin x="-2166" y="-102"/>
      </p:cViewPr>
      <p:guideLst>
        <p:guide orient="horz" pos="2208"/>
        <p:guide pos="288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G"/><Relationship Id="rId4" Type="http://schemas.openxmlformats.org/officeDocument/2006/relationships/image" Target="../media/image2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G"/><Relationship Id="rId4"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DEC1F4-EC56-48B4-9DDD-01BCC1F216D9}"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E8D0A98C-591F-403B-936D-BFA3F224E0CE}">
      <dgm:prSet phldrT="[Text]"/>
      <dgm:spPr/>
      <dgm:t>
        <a:bodyPr/>
        <a:lstStyle/>
        <a:p>
          <a:r>
            <a:rPr lang="en-US" dirty="0" smtClean="0"/>
            <a:t>Location Priorities</a:t>
          </a:r>
          <a:endParaRPr lang="en-US" dirty="0"/>
        </a:p>
      </dgm:t>
    </dgm:pt>
    <dgm:pt modelId="{1CD97E7D-858A-4938-B481-B09B950D1C4C}" type="parTrans" cxnId="{29A886B6-49A7-4FD8-9055-B7BAD7298B40}">
      <dgm:prSet/>
      <dgm:spPr/>
      <dgm:t>
        <a:bodyPr/>
        <a:lstStyle/>
        <a:p>
          <a:endParaRPr lang="en-US"/>
        </a:p>
      </dgm:t>
    </dgm:pt>
    <dgm:pt modelId="{1409E799-49F5-423F-8435-9570533B7981}" type="sibTrans" cxnId="{29A886B6-49A7-4FD8-9055-B7BAD7298B40}">
      <dgm:prSet/>
      <dgm:spPr/>
      <dgm:t>
        <a:bodyPr/>
        <a:lstStyle/>
        <a:p>
          <a:endParaRPr lang="en-US"/>
        </a:p>
      </dgm:t>
    </dgm:pt>
    <dgm:pt modelId="{BA77CD58-C4A2-42B1-9817-DD08B461C29C}">
      <dgm:prSet phldrT="[Text]"/>
      <dgm:spPr/>
      <dgm:t>
        <a:bodyPr/>
        <a:lstStyle/>
        <a:p>
          <a:r>
            <a:rPr lang="en-US" dirty="0" smtClean="0"/>
            <a:t>Alaska</a:t>
          </a:r>
          <a:endParaRPr lang="en-US" dirty="0"/>
        </a:p>
      </dgm:t>
    </dgm:pt>
    <dgm:pt modelId="{32A24754-09AF-4147-AE1E-415F7668F42C}" type="parTrans" cxnId="{8E47FB6D-67ED-41A7-82F7-8193671B5384}">
      <dgm:prSet/>
      <dgm:spPr/>
      <dgm:t>
        <a:bodyPr/>
        <a:lstStyle/>
        <a:p>
          <a:endParaRPr lang="en-US"/>
        </a:p>
      </dgm:t>
    </dgm:pt>
    <dgm:pt modelId="{40BD6788-BBFD-4255-961E-DA749D990115}" type="sibTrans" cxnId="{8E47FB6D-67ED-41A7-82F7-8193671B5384}">
      <dgm:prSet/>
      <dgm:spPr/>
      <dgm:t>
        <a:bodyPr/>
        <a:lstStyle/>
        <a:p>
          <a:endParaRPr lang="en-US"/>
        </a:p>
      </dgm:t>
    </dgm:pt>
    <dgm:pt modelId="{3A6F6565-3F1A-4A0D-A3ED-0CFA8B8100CB}">
      <dgm:prSet phldrT="[Text]"/>
      <dgm:spPr/>
      <dgm:t>
        <a:bodyPr/>
        <a:lstStyle/>
        <a:p>
          <a:r>
            <a:rPr lang="en-US" dirty="0" smtClean="0"/>
            <a:t>Coastal CONUS</a:t>
          </a:r>
          <a:endParaRPr lang="en-US" dirty="0"/>
        </a:p>
      </dgm:t>
    </dgm:pt>
    <dgm:pt modelId="{8F983C07-70D0-4C03-93F4-B7123A8CD84F}" type="parTrans" cxnId="{231D63AD-C0DB-4366-93B3-D31FB7127072}">
      <dgm:prSet/>
      <dgm:spPr/>
      <dgm:t>
        <a:bodyPr/>
        <a:lstStyle/>
        <a:p>
          <a:endParaRPr lang="en-US"/>
        </a:p>
      </dgm:t>
    </dgm:pt>
    <dgm:pt modelId="{6EAF19E8-B2AF-4CE3-BCEA-AFA6C15B6D06}" type="sibTrans" cxnId="{231D63AD-C0DB-4366-93B3-D31FB7127072}">
      <dgm:prSet/>
      <dgm:spPr/>
      <dgm:t>
        <a:bodyPr/>
        <a:lstStyle/>
        <a:p>
          <a:endParaRPr lang="en-US"/>
        </a:p>
      </dgm:t>
    </dgm:pt>
    <dgm:pt modelId="{2F3ACD76-B8C3-46F4-973C-F6DBC7BB92E7}">
      <dgm:prSet phldrT="[Text]"/>
      <dgm:spPr/>
      <dgm:t>
        <a:bodyPr/>
        <a:lstStyle/>
        <a:p>
          <a:r>
            <a:rPr lang="en-US" dirty="0" smtClean="0"/>
            <a:t>Cost</a:t>
          </a:r>
          <a:endParaRPr lang="en-US" dirty="0"/>
        </a:p>
      </dgm:t>
    </dgm:pt>
    <dgm:pt modelId="{8757425B-490E-4FBB-B27A-27780D0BE926}" type="parTrans" cxnId="{CE46315D-5E9C-4EF9-AB02-2055A86CBA68}">
      <dgm:prSet/>
      <dgm:spPr/>
      <dgm:t>
        <a:bodyPr/>
        <a:lstStyle/>
        <a:p>
          <a:endParaRPr lang="en-US"/>
        </a:p>
      </dgm:t>
    </dgm:pt>
    <dgm:pt modelId="{39E51191-8CBD-4F25-902C-9308A6692F7E}" type="sibTrans" cxnId="{CE46315D-5E9C-4EF9-AB02-2055A86CBA68}">
      <dgm:prSet/>
      <dgm:spPr/>
      <dgm:t>
        <a:bodyPr/>
        <a:lstStyle/>
        <a:p>
          <a:endParaRPr lang="en-US"/>
        </a:p>
      </dgm:t>
    </dgm:pt>
    <dgm:pt modelId="{1CA2728E-773E-41B3-B496-E4C2AB5C9181}">
      <dgm:prSet phldrT="[Text]"/>
      <dgm:spPr/>
      <dgm:t>
        <a:bodyPr/>
        <a:lstStyle/>
        <a:p>
          <a:r>
            <a:rPr lang="en-US" dirty="0" smtClean="0"/>
            <a:t>Travel</a:t>
          </a:r>
          <a:endParaRPr lang="en-US" dirty="0"/>
        </a:p>
      </dgm:t>
    </dgm:pt>
    <dgm:pt modelId="{6B20C768-39EC-482F-8A2F-3D33FE8CBAA2}" type="parTrans" cxnId="{8B777B08-5DB7-49F4-8364-C4CBD5F104E4}">
      <dgm:prSet/>
      <dgm:spPr/>
      <dgm:t>
        <a:bodyPr/>
        <a:lstStyle/>
        <a:p>
          <a:endParaRPr lang="en-US"/>
        </a:p>
      </dgm:t>
    </dgm:pt>
    <dgm:pt modelId="{54CAA1E0-250C-4330-8942-7429F2DC7666}" type="sibTrans" cxnId="{8B777B08-5DB7-49F4-8364-C4CBD5F104E4}">
      <dgm:prSet/>
      <dgm:spPr/>
      <dgm:t>
        <a:bodyPr/>
        <a:lstStyle/>
        <a:p>
          <a:endParaRPr lang="en-US"/>
        </a:p>
      </dgm:t>
    </dgm:pt>
    <dgm:pt modelId="{994582E2-6280-4A3F-AC8E-66F3EF0FE2DE}">
      <dgm:prSet phldrT="[Text]"/>
      <dgm:spPr/>
      <dgm:t>
        <a:bodyPr/>
        <a:lstStyle/>
        <a:p>
          <a:r>
            <a:rPr lang="en-US" dirty="0" smtClean="0"/>
            <a:t>Aircraft required</a:t>
          </a:r>
          <a:endParaRPr lang="en-US" dirty="0"/>
        </a:p>
      </dgm:t>
    </dgm:pt>
    <dgm:pt modelId="{60942165-41B8-4EF5-B135-F2F819E0FB4C}" type="parTrans" cxnId="{9E291D0F-24B7-42DA-B1F9-4655D3FD6870}">
      <dgm:prSet/>
      <dgm:spPr/>
      <dgm:t>
        <a:bodyPr/>
        <a:lstStyle/>
        <a:p>
          <a:endParaRPr lang="en-US"/>
        </a:p>
      </dgm:t>
    </dgm:pt>
    <dgm:pt modelId="{C08F0112-2625-40B4-A73B-235CCBBBD83A}" type="sibTrans" cxnId="{9E291D0F-24B7-42DA-B1F9-4655D3FD6870}">
      <dgm:prSet/>
      <dgm:spPr/>
      <dgm:t>
        <a:bodyPr/>
        <a:lstStyle/>
        <a:p>
          <a:endParaRPr lang="en-US"/>
        </a:p>
      </dgm:t>
    </dgm:pt>
    <dgm:pt modelId="{1960CBAD-4187-4BA4-9C5F-9FFA1118C8C5}">
      <dgm:prSet phldrT="[Text]"/>
      <dgm:spPr/>
      <dgm:t>
        <a:bodyPr/>
        <a:lstStyle/>
        <a:p>
          <a:r>
            <a:rPr lang="en-US" dirty="0" smtClean="0"/>
            <a:t>Aircraft Availability</a:t>
          </a:r>
          <a:endParaRPr lang="en-US" dirty="0"/>
        </a:p>
      </dgm:t>
    </dgm:pt>
    <dgm:pt modelId="{EA08AF7F-D51B-43E5-876D-7CD0442CA6C1}" type="parTrans" cxnId="{6DEBFB08-441D-469E-9E51-35A31E00C62E}">
      <dgm:prSet/>
      <dgm:spPr/>
      <dgm:t>
        <a:bodyPr/>
        <a:lstStyle/>
        <a:p>
          <a:endParaRPr lang="en-US"/>
        </a:p>
      </dgm:t>
    </dgm:pt>
    <dgm:pt modelId="{F9E99FA4-F7C1-4A3B-A920-245E7998EE94}" type="sibTrans" cxnId="{6DEBFB08-441D-469E-9E51-35A31E00C62E}">
      <dgm:prSet/>
      <dgm:spPr/>
      <dgm:t>
        <a:bodyPr/>
        <a:lstStyle/>
        <a:p>
          <a:endParaRPr lang="en-US"/>
        </a:p>
      </dgm:t>
    </dgm:pt>
    <dgm:pt modelId="{9526B4D5-B4D8-421E-9E5D-5BDBE98179B9}">
      <dgm:prSet phldrT="[Text]"/>
      <dgm:spPr/>
      <dgm:t>
        <a:bodyPr/>
        <a:lstStyle/>
        <a:p>
          <a:r>
            <a:rPr lang="en-US" dirty="0" smtClean="0"/>
            <a:t>What time of year, weather</a:t>
          </a:r>
          <a:endParaRPr lang="en-US" dirty="0"/>
        </a:p>
      </dgm:t>
    </dgm:pt>
    <dgm:pt modelId="{D71D1C42-E6C5-485F-B93C-629C1D18F970}" type="parTrans" cxnId="{8A68DFDB-C08C-4E4B-ADEB-15AA44C70EBC}">
      <dgm:prSet/>
      <dgm:spPr/>
      <dgm:t>
        <a:bodyPr/>
        <a:lstStyle/>
        <a:p>
          <a:endParaRPr lang="en-US"/>
        </a:p>
      </dgm:t>
    </dgm:pt>
    <dgm:pt modelId="{C909926B-6BAF-4162-81C9-CB6CE9E5DD2E}" type="sibTrans" cxnId="{8A68DFDB-C08C-4E4B-ADEB-15AA44C70EBC}">
      <dgm:prSet/>
      <dgm:spPr/>
      <dgm:t>
        <a:bodyPr/>
        <a:lstStyle/>
        <a:p>
          <a:endParaRPr lang="en-US"/>
        </a:p>
      </dgm:t>
    </dgm:pt>
    <dgm:pt modelId="{70037F76-AB93-4FA1-8657-57E9757E6759}">
      <dgm:prSet phldrT="[Text]"/>
      <dgm:spPr/>
      <dgm:t>
        <a:bodyPr/>
        <a:lstStyle/>
        <a:p>
          <a:r>
            <a:rPr lang="en-US" dirty="0" smtClean="0"/>
            <a:t>Location requirements</a:t>
          </a:r>
          <a:endParaRPr lang="en-US" dirty="0"/>
        </a:p>
      </dgm:t>
    </dgm:pt>
    <dgm:pt modelId="{A73D6795-3953-47E7-9506-DC7BE60C1AD2}" type="parTrans" cxnId="{8ABFE543-530B-40E5-B92E-FC64356A28A8}">
      <dgm:prSet/>
      <dgm:spPr/>
      <dgm:t>
        <a:bodyPr/>
        <a:lstStyle/>
        <a:p>
          <a:endParaRPr lang="en-US"/>
        </a:p>
      </dgm:t>
    </dgm:pt>
    <dgm:pt modelId="{EBED3607-6E62-4B25-BB3F-4CAF6033D2AF}" type="sibTrans" cxnId="{8ABFE543-530B-40E5-B92E-FC64356A28A8}">
      <dgm:prSet/>
      <dgm:spPr/>
      <dgm:t>
        <a:bodyPr/>
        <a:lstStyle/>
        <a:p>
          <a:endParaRPr lang="en-US"/>
        </a:p>
      </dgm:t>
    </dgm:pt>
    <dgm:pt modelId="{98AF584B-09E2-4CE4-B30D-7A73969C318B}">
      <dgm:prSet phldrT="[Text]"/>
      <dgm:spPr/>
      <dgm:t>
        <a:bodyPr/>
        <a:lstStyle/>
        <a:p>
          <a:r>
            <a:rPr lang="en-US" dirty="0" smtClean="0"/>
            <a:t>Alternatives</a:t>
          </a:r>
          <a:endParaRPr lang="en-US" dirty="0"/>
        </a:p>
      </dgm:t>
    </dgm:pt>
    <dgm:pt modelId="{221786E5-AE2B-4FA3-9F98-694CD5CACE9B}" type="parTrans" cxnId="{1F22361D-6772-4ED8-BA01-75B24F42F59D}">
      <dgm:prSet/>
      <dgm:spPr/>
      <dgm:t>
        <a:bodyPr/>
        <a:lstStyle/>
        <a:p>
          <a:endParaRPr lang="en-US"/>
        </a:p>
      </dgm:t>
    </dgm:pt>
    <dgm:pt modelId="{E4E86856-AA49-46B3-BD73-9FF4A6D04985}" type="sibTrans" cxnId="{1F22361D-6772-4ED8-BA01-75B24F42F59D}">
      <dgm:prSet/>
      <dgm:spPr/>
      <dgm:t>
        <a:bodyPr/>
        <a:lstStyle/>
        <a:p>
          <a:endParaRPr lang="en-US"/>
        </a:p>
      </dgm:t>
    </dgm:pt>
    <dgm:pt modelId="{5E8718C7-9BF6-4476-80CB-1607ABB2E854}">
      <dgm:prSet phldrT="[Text]"/>
      <dgm:spPr/>
      <dgm:t>
        <a:bodyPr/>
        <a:lstStyle/>
        <a:p>
          <a:r>
            <a:rPr lang="en-US" dirty="0" smtClean="0"/>
            <a:t>Hawaii/Pacific</a:t>
          </a:r>
          <a:endParaRPr lang="en-US" dirty="0"/>
        </a:p>
      </dgm:t>
    </dgm:pt>
    <dgm:pt modelId="{CD32959A-02D7-4AA7-AC04-7FFED6622585}" type="parTrans" cxnId="{D9F23FC7-DCFF-4E5D-B291-BD235B3A153D}">
      <dgm:prSet/>
      <dgm:spPr/>
      <dgm:t>
        <a:bodyPr/>
        <a:lstStyle/>
        <a:p>
          <a:endParaRPr lang="en-US"/>
        </a:p>
      </dgm:t>
    </dgm:pt>
    <dgm:pt modelId="{4157148A-9EF2-4C17-A797-B49936338E1A}" type="sibTrans" cxnId="{D9F23FC7-DCFF-4E5D-B291-BD235B3A153D}">
      <dgm:prSet/>
      <dgm:spPr/>
      <dgm:t>
        <a:bodyPr/>
        <a:lstStyle/>
        <a:p>
          <a:endParaRPr lang="en-US"/>
        </a:p>
      </dgm:t>
    </dgm:pt>
    <dgm:pt modelId="{F88B12A5-F7C0-4B09-8542-784414CEE95E}">
      <dgm:prSet phldrT="[Text]"/>
      <dgm:spPr/>
      <dgm:t>
        <a:bodyPr/>
        <a:lstStyle/>
        <a:p>
          <a:r>
            <a:rPr lang="en-US" dirty="0" smtClean="0"/>
            <a:t>Mountains</a:t>
          </a:r>
          <a:endParaRPr lang="en-US" dirty="0"/>
        </a:p>
      </dgm:t>
    </dgm:pt>
    <dgm:pt modelId="{3E243772-21BF-46A0-AB86-CCA0552C445D}" type="parTrans" cxnId="{76A1A08D-C4AF-4A6F-B08C-A24D9236F3FC}">
      <dgm:prSet/>
      <dgm:spPr/>
      <dgm:t>
        <a:bodyPr/>
        <a:lstStyle/>
        <a:p>
          <a:endParaRPr lang="en-US"/>
        </a:p>
      </dgm:t>
    </dgm:pt>
    <dgm:pt modelId="{8E2C20D1-8CF6-4277-9923-ADD5D55ADF05}" type="sibTrans" cxnId="{76A1A08D-C4AF-4A6F-B08C-A24D9236F3FC}">
      <dgm:prSet/>
      <dgm:spPr/>
      <dgm:t>
        <a:bodyPr/>
        <a:lstStyle/>
        <a:p>
          <a:endParaRPr lang="en-US"/>
        </a:p>
      </dgm:t>
    </dgm:pt>
    <dgm:pt modelId="{520BED3D-823F-427F-A1A4-FC13E78F5298}">
      <dgm:prSet phldrT="[Text]"/>
      <dgm:spPr/>
      <dgm:t>
        <a:bodyPr/>
        <a:lstStyle/>
        <a:p>
          <a:r>
            <a:rPr lang="en-US" dirty="0" smtClean="0"/>
            <a:t>Unforeseen weather</a:t>
          </a:r>
          <a:endParaRPr lang="en-US" dirty="0"/>
        </a:p>
      </dgm:t>
    </dgm:pt>
    <dgm:pt modelId="{FBD4713A-827D-4AE2-879B-516032EA02F5}" type="parTrans" cxnId="{07394A2F-6D52-4CF6-A2A7-C0DA33B99E53}">
      <dgm:prSet/>
      <dgm:spPr/>
      <dgm:t>
        <a:bodyPr/>
        <a:lstStyle/>
        <a:p>
          <a:endParaRPr lang="en-US"/>
        </a:p>
      </dgm:t>
    </dgm:pt>
    <dgm:pt modelId="{2FDD4920-72FC-4F49-BB30-E2486EBCA44E}" type="sibTrans" cxnId="{07394A2F-6D52-4CF6-A2A7-C0DA33B99E53}">
      <dgm:prSet/>
      <dgm:spPr/>
      <dgm:t>
        <a:bodyPr/>
        <a:lstStyle/>
        <a:p>
          <a:endParaRPr lang="en-US"/>
        </a:p>
      </dgm:t>
    </dgm:pt>
    <dgm:pt modelId="{A7F1C658-A10A-42DF-956E-2AB2AFF8F559}">
      <dgm:prSet phldrT="[Text]"/>
      <dgm:spPr/>
      <dgm:t>
        <a:bodyPr/>
        <a:lstStyle/>
        <a:p>
          <a:r>
            <a:rPr lang="en-US" dirty="0" smtClean="0"/>
            <a:t>Opportunities to complete partial blocks</a:t>
          </a:r>
          <a:endParaRPr lang="en-US" dirty="0"/>
        </a:p>
      </dgm:t>
    </dgm:pt>
    <dgm:pt modelId="{5974B555-5DBB-4C64-B7CE-E0B9B932C83D}" type="parTrans" cxnId="{090000B7-3EE9-412E-9C38-11C65F21F17E}">
      <dgm:prSet/>
      <dgm:spPr/>
      <dgm:t>
        <a:bodyPr/>
        <a:lstStyle/>
        <a:p>
          <a:endParaRPr lang="en-US"/>
        </a:p>
      </dgm:t>
    </dgm:pt>
    <dgm:pt modelId="{CFE281A0-E215-470E-8F2A-7001F0AEE067}" type="sibTrans" cxnId="{090000B7-3EE9-412E-9C38-11C65F21F17E}">
      <dgm:prSet/>
      <dgm:spPr/>
      <dgm:t>
        <a:bodyPr/>
        <a:lstStyle/>
        <a:p>
          <a:endParaRPr lang="en-US"/>
        </a:p>
      </dgm:t>
    </dgm:pt>
    <dgm:pt modelId="{608FE9D4-C6FA-4F67-86B1-25F3B855E8AC}">
      <dgm:prSet phldrT="[Text]"/>
      <dgm:spPr/>
      <dgm:t>
        <a:bodyPr/>
        <a:lstStyle/>
        <a:p>
          <a:r>
            <a:rPr lang="en-US" dirty="0" smtClean="0"/>
            <a:t>Finish started areas</a:t>
          </a:r>
          <a:endParaRPr lang="en-US" dirty="0"/>
        </a:p>
      </dgm:t>
    </dgm:pt>
    <dgm:pt modelId="{7A58D0B4-DB12-4955-A058-DF671F162F05}" type="parTrans" cxnId="{80467D7E-63A0-43B1-ABE3-83003848421A}">
      <dgm:prSet/>
      <dgm:spPr/>
      <dgm:t>
        <a:bodyPr/>
        <a:lstStyle/>
        <a:p>
          <a:endParaRPr lang="en-US"/>
        </a:p>
      </dgm:t>
    </dgm:pt>
    <dgm:pt modelId="{6CF235C1-7C5F-4B77-BBB2-93D5DC296EF1}" type="sibTrans" cxnId="{80467D7E-63A0-43B1-ABE3-83003848421A}">
      <dgm:prSet/>
      <dgm:spPr/>
      <dgm:t>
        <a:bodyPr/>
        <a:lstStyle/>
        <a:p>
          <a:endParaRPr lang="en-US"/>
        </a:p>
      </dgm:t>
    </dgm:pt>
    <dgm:pt modelId="{658B5FBF-7090-4A7F-A52D-F87825324368}">
      <dgm:prSet phldrT="[Text]"/>
      <dgm:spPr/>
      <dgm:t>
        <a:bodyPr/>
        <a:lstStyle/>
        <a:p>
          <a:r>
            <a:rPr lang="en-US" dirty="0" smtClean="0"/>
            <a:t>Flight hours needed</a:t>
          </a:r>
          <a:endParaRPr lang="en-US" dirty="0"/>
        </a:p>
      </dgm:t>
    </dgm:pt>
    <dgm:pt modelId="{F545AA94-DF13-4699-8B98-5FFC51C2D78E}" type="parTrans" cxnId="{CF2BD237-4B2D-4F42-A8CD-5C399D88CAFD}">
      <dgm:prSet/>
      <dgm:spPr/>
      <dgm:t>
        <a:bodyPr/>
        <a:lstStyle/>
        <a:p>
          <a:endParaRPr lang="en-US"/>
        </a:p>
      </dgm:t>
    </dgm:pt>
    <dgm:pt modelId="{1B957D20-6E32-4104-B82E-109C1AF8CDA2}" type="sibTrans" cxnId="{CF2BD237-4B2D-4F42-A8CD-5C399D88CAFD}">
      <dgm:prSet/>
      <dgm:spPr/>
      <dgm:t>
        <a:bodyPr/>
        <a:lstStyle/>
        <a:p>
          <a:endParaRPr lang="en-US"/>
        </a:p>
      </dgm:t>
    </dgm:pt>
    <dgm:pt modelId="{AA976488-C401-4EFC-B90F-BAE620157953}" type="pres">
      <dgm:prSet presAssocID="{4FDEC1F4-EC56-48B4-9DDD-01BCC1F216D9}" presName="Name0" presStyleCnt="0">
        <dgm:presLayoutVars>
          <dgm:dir/>
          <dgm:resizeHandles val="exact"/>
        </dgm:presLayoutVars>
      </dgm:prSet>
      <dgm:spPr/>
      <dgm:t>
        <a:bodyPr/>
        <a:lstStyle/>
        <a:p>
          <a:endParaRPr lang="en-US"/>
        </a:p>
      </dgm:t>
    </dgm:pt>
    <dgm:pt modelId="{95A5E7EF-18C9-49B4-A9C9-D3E5D5AB395D}" type="pres">
      <dgm:prSet presAssocID="{4FDEC1F4-EC56-48B4-9DDD-01BCC1F216D9}" presName="fgShape" presStyleLbl="fgShp" presStyleIdx="0" presStyleCnt="1"/>
      <dgm:spPr/>
    </dgm:pt>
    <dgm:pt modelId="{2C3CEF27-0862-4316-BB71-634670B5BDC9}" type="pres">
      <dgm:prSet presAssocID="{4FDEC1F4-EC56-48B4-9DDD-01BCC1F216D9}" presName="linComp" presStyleCnt="0"/>
      <dgm:spPr/>
    </dgm:pt>
    <dgm:pt modelId="{03C294E6-997A-43EB-AB09-4B2E1026184B}" type="pres">
      <dgm:prSet presAssocID="{E8D0A98C-591F-403B-936D-BFA3F224E0CE}" presName="compNode" presStyleCnt="0"/>
      <dgm:spPr/>
    </dgm:pt>
    <dgm:pt modelId="{66FEF2E4-E7CA-4966-A703-12540C64D059}" type="pres">
      <dgm:prSet presAssocID="{E8D0A98C-591F-403B-936D-BFA3F224E0CE}" presName="bkgdShape" presStyleLbl="node1" presStyleIdx="0" presStyleCnt="4"/>
      <dgm:spPr/>
      <dgm:t>
        <a:bodyPr/>
        <a:lstStyle/>
        <a:p>
          <a:endParaRPr lang="en-US"/>
        </a:p>
      </dgm:t>
    </dgm:pt>
    <dgm:pt modelId="{332731A5-55E2-4815-BD81-3806E3528705}" type="pres">
      <dgm:prSet presAssocID="{E8D0A98C-591F-403B-936D-BFA3F224E0CE}" presName="nodeTx" presStyleLbl="node1" presStyleIdx="0" presStyleCnt="4">
        <dgm:presLayoutVars>
          <dgm:bulletEnabled val="1"/>
        </dgm:presLayoutVars>
      </dgm:prSet>
      <dgm:spPr/>
      <dgm:t>
        <a:bodyPr/>
        <a:lstStyle/>
        <a:p>
          <a:endParaRPr lang="en-US"/>
        </a:p>
      </dgm:t>
    </dgm:pt>
    <dgm:pt modelId="{379D64D6-94FF-4824-9C0F-B49FE12DA787}" type="pres">
      <dgm:prSet presAssocID="{E8D0A98C-591F-403B-936D-BFA3F224E0CE}" presName="invisiNode" presStyleLbl="node1" presStyleIdx="0" presStyleCnt="4"/>
      <dgm:spPr/>
    </dgm:pt>
    <dgm:pt modelId="{2B01932F-6CE1-4836-BACE-F72E6A6E6957}" type="pres">
      <dgm:prSet presAssocID="{E8D0A98C-591F-403B-936D-BFA3F224E0CE}"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56301ED0-FD12-4BF3-B39F-CB86FC1CBE39}" type="pres">
      <dgm:prSet presAssocID="{1409E799-49F5-423F-8435-9570533B7981}" presName="sibTrans" presStyleLbl="sibTrans2D1" presStyleIdx="0" presStyleCnt="0"/>
      <dgm:spPr/>
      <dgm:t>
        <a:bodyPr/>
        <a:lstStyle/>
        <a:p>
          <a:endParaRPr lang="en-US"/>
        </a:p>
      </dgm:t>
    </dgm:pt>
    <dgm:pt modelId="{4B988B15-5243-4DB3-B5B8-645F7361450E}" type="pres">
      <dgm:prSet presAssocID="{2F3ACD76-B8C3-46F4-973C-F6DBC7BB92E7}" presName="compNode" presStyleCnt="0"/>
      <dgm:spPr/>
    </dgm:pt>
    <dgm:pt modelId="{1A58C0E0-2640-4C32-8FAE-C5DABCB98CB3}" type="pres">
      <dgm:prSet presAssocID="{2F3ACD76-B8C3-46F4-973C-F6DBC7BB92E7}" presName="bkgdShape" presStyleLbl="node1" presStyleIdx="1" presStyleCnt="4"/>
      <dgm:spPr/>
      <dgm:t>
        <a:bodyPr/>
        <a:lstStyle/>
        <a:p>
          <a:endParaRPr lang="en-US"/>
        </a:p>
      </dgm:t>
    </dgm:pt>
    <dgm:pt modelId="{C38B7D5B-7667-4EB7-8642-3D5F0FFFE455}" type="pres">
      <dgm:prSet presAssocID="{2F3ACD76-B8C3-46F4-973C-F6DBC7BB92E7}" presName="nodeTx" presStyleLbl="node1" presStyleIdx="1" presStyleCnt="4">
        <dgm:presLayoutVars>
          <dgm:bulletEnabled val="1"/>
        </dgm:presLayoutVars>
      </dgm:prSet>
      <dgm:spPr/>
      <dgm:t>
        <a:bodyPr/>
        <a:lstStyle/>
        <a:p>
          <a:endParaRPr lang="en-US"/>
        </a:p>
      </dgm:t>
    </dgm:pt>
    <dgm:pt modelId="{54EDF6BC-F948-4755-90D8-2F5ABE80999C}" type="pres">
      <dgm:prSet presAssocID="{2F3ACD76-B8C3-46F4-973C-F6DBC7BB92E7}" presName="invisiNode" presStyleLbl="node1" presStyleIdx="1" presStyleCnt="4"/>
      <dgm:spPr/>
    </dgm:pt>
    <dgm:pt modelId="{F0F46DCB-6025-4A23-8C67-6ECE8BD45C38}" type="pres">
      <dgm:prSet presAssocID="{2F3ACD76-B8C3-46F4-973C-F6DBC7BB92E7}"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FC44DA53-1D08-4A56-903B-F9A81A8A6180}" type="pres">
      <dgm:prSet presAssocID="{39E51191-8CBD-4F25-902C-9308A6692F7E}" presName="sibTrans" presStyleLbl="sibTrans2D1" presStyleIdx="0" presStyleCnt="0"/>
      <dgm:spPr/>
      <dgm:t>
        <a:bodyPr/>
        <a:lstStyle/>
        <a:p>
          <a:endParaRPr lang="en-US"/>
        </a:p>
      </dgm:t>
    </dgm:pt>
    <dgm:pt modelId="{33FD3880-9B34-4C4D-A347-501F8586DA67}" type="pres">
      <dgm:prSet presAssocID="{1960CBAD-4187-4BA4-9C5F-9FFA1118C8C5}" presName="compNode" presStyleCnt="0"/>
      <dgm:spPr/>
    </dgm:pt>
    <dgm:pt modelId="{81D146C4-10DF-4A6C-8216-D7200A78EA42}" type="pres">
      <dgm:prSet presAssocID="{1960CBAD-4187-4BA4-9C5F-9FFA1118C8C5}" presName="bkgdShape" presStyleLbl="node1" presStyleIdx="2" presStyleCnt="4"/>
      <dgm:spPr/>
      <dgm:t>
        <a:bodyPr/>
        <a:lstStyle/>
        <a:p>
          <a:endParaRPr lang="en-US"/>
        </a:p>
      </dgm:t>
    </dgm:pt>
    <dgm:pt modelId="{C76F6523-A3E1-4877-B8E0-2E7CA3DEB648}" type="pres">
      <dgm:prSet presAssocID="{1960CBAD-4187-4BA4-9C5F-9FFA1118C8C5}" presName="nodeTx" presStyleLbl="node1" presStyleIdx="2" presStyleCnt="4">
        <dgm:presLayoutVars>
          <dgm:bulletEnabled val="1"/>
        </dgm:presLayoutVars>
      </dgm:prSet>
      <dgm:spPr/>
      <dgm:t>
        <a:bodyPr/>
        <a:lstStyle/>
        <a:p>
          <a:endParaRPr lang="en-US"/>
        </a:p>
      </dgm:t>
    </dgm:pt>
    <dgm:pt modelId="{B0F3CCED-28C3-4ADD-B185-061C03FF0CDD}" type="pres">
      <dgm:prSet presAssocID="{1960CBAD-4187-4BA4-9C5F-9FFA1118C8C5}" presName="invisiNode" presStyleLbl="node1" presStyleIdx="2" presStyleCnt="4"/>
      <dgm:spPr/>
    </dgm:pt>
    <dgm:pt modelId="{981630C5-0D24-4463-94A2-2036FA78A0D7}" type="pres">
      <dgm:prSet presAssocID="{1960CBAD-4187-4BA4-9C5F-9FFA1118C8C5}"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55E04CF5-55C3-44EF-9F84-70757B158821}" type="pres">
      <dgm:prSet presAssocID="{F9E99FA4-F7C1-4A3B-A920-245E7998EE94}" presName="sibTrans" presStyleLbl="sibTrans2D1" presStyleIdx="0" presStyleCnt="0"/>
      <dgm:spPr/>
      <dgm:t>
        <a:bodyPr/>
        <a:lstStyle/>
        <a:p>
          <a:endParaRPr lang="en-US"/>
        </a:p>
      </dgm:t>
    </dgm:pt>
    <dgm:pt modelId="{E50911C0-E579-4829-B960-DC1FA9F2386F}" type="pres">
      <dgm:prSet presAssocID="{98AF584B-09E2-4CE4-B30D-7A73969C318B}" presName="compNode" presStyleCnt="0"/>
      <dgm:spPr/>
    </dgm:pt>
    <dgm:pt modelId="{6D5C0021-2DE6-4DE7-A860-F2A874FDB34B}" type="pres">
      <dgm:prSet presAssocID="{98AF584B-09E2-4CE4-B30D-7A73969C318B}" presName="bkgdShape" presStyleLbl="node1" presStyleIdx="3" presStyleCnt="4"/>
      <dgm:spPr/>
      <dgm:t>
        <a:bodyPr/>
        <a:lstStyle/>
        <a:p>
          <a:endParaRPr lang="en-US"/>
        </a:p>
      </dgm:t>
    </dgm:pt>
    <dgm:pt modelId="{C7C2DA23-FF98-41B4-9E8B-AD317B4CAC3E}" type="pres">
      <dgm:prSet presAssocID="{98AF584B-09E2-4CE4-B30D-7A73969C318B}" presName="nodeTx" presStyleLbl="node1" presStyleIdx="3" presStyleCnt="4">
        <dgm:presLayoutVars>
          <dgm:bulletEnabled val="1"/>
        </dgm:presLayoutVars>
      </dgm:prSet>
      <dgm:spPr/>
      <dgm:t>
        <a:bodyPr/>
        <a:lstStyle/>
        <a:p>
          <a:endParaRPr lang="en-US"/>
        </a:p>
      </dgm:t>
    </dgm:pt>
    <dgm:pt modelId="{DEA3A6EF-C118-4286-A580-53802C2FC022}" type="pres">
      <dgm:prSet presAssocID="{98AF584B-09E2-4CE4-B30D-7A73969C318B}" presName="invisiNode" presStyleLbl="node1" presStyleIdx="3" presStyleCnt="4"/>
      <dgm:spPr/>
    </dgm:pt>
    <dgm:pt modelId="{73FF020D-CB4C-47C5-81C5-8674B9755779}" type="pres">
      <dgm:prSet presAssocID="{98AF584B-09E2-4CE4-B30D-7A73969C318B}"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dgm:spPr>
      <dgm:t>
        <a:bodyPr/>
        <a:lstStyle/>
        <a:p>
          <a:endParaRPr lang="en-US"/>
        </a:p>
      </dgm:t>
    </dgm:pt>
  </dgm:ptLst>
  <dgm:cxnLst>
    <dgm:cxn modelId="{7339E4B8-8514-4D0E-8A4A-43A88085BD49}" type="presOf" srcId="{A7F1C658-A10A-42DF-956E-2AB2AFF8F559}" destId="{C7C2DA23-FF98-41B4-9E8B-AD317B4CAC3E}" srcOrd="1" destOrd="2" presId="urn:microsoft.com/office/officeart/2005/8/layout/hList7"/>
    <dgm:cxn modelId="{090000B7-3EE9-412E-9C38-11C65F21F17E}" srcId="{98AF584B-09E2-4CE4-B30D-7A73969C318B}" destId="{A7F1C658-A10A-42DF-956E-2AB2AFF8F559}" srcOrd="1" destOrd="0" parTransId="{5974B555-5DBB-4C64-B7CE-E0B9B932C83D}" sibTransId="{CFE281A0-E215-470E-8F2A-7001F0AEE067}"/>
    <dgm:cxn modelId="{367CACF2-4EB2-41E1-8B61-236FD53FC6CF}" type="presOf" srcId="{E8D0A98C-591F-403B-936D-BFA3F224E0CE}" destId="{66FEF2E4-E7CA-4966-A703-12540C64D059}" srcOrd="0" destOrd="0" presId="urn:microsoft.com/office/officeart/2005/8/layout/hList7"/>
    <dgm:cxn modelId="{8ABFE543-530B-40E5-B92E-FC64356A28A8}" srcId="{1960CBAD-4187-4BA4-9C5F-9FFA1118C8C5}" destId="{70037F76-AB93-4FA1-8657-57E9757E6759}" srcOrd="1" destOrd="0" parTransId="{A73D6795-3953-47E7-9506-DC7BE60C1AD2}" sibTransId="{EBED3607-6E62-4B25-BB3F-4CAF6033D2AF}"/>
    <dgm:cxn modelId="{22EFE32B-22EE-4F1C-9577-020133D8345E}" type="presOf" srcId="{1960CBAD-4187-4BA4-9C5F-9FFA1118C8C5}" destId="{81D146C4-10DF-4A6C-8216-D7200A78EA42}" srcOrd="0" destOrd="0" presId="urn:microsoft.com/office/officeart/2005/8/layout/hList7"/>
    <dgm:cxn modelId="{C8E11644-FEED-4D3F-B86A-04BE47B5E2F8}" type="presOf" srcId="{70037F76-AB93-4FA1-8657-57E9757E6759}" destId="{81D146C4-10DF-4A6C-8216-D7200A78EA42}" srcOrd="0" destOrd="2" presId="urn:microsoft.com/office/officeart/2005/8/layout/hList7"/>
    <dgm:cxn modelId="{1E5597D9-326B-45E8-AFBC-4A273578F491}" type="presOf" srcId="{BA77CD58-C4A2-42B1-9817-DD08B461C29C}" destId="{332731A5-55E2-4815-BD81-3806E3528705}" srcOrd="1" destOrd="1" presId="urn:microsoft.com/office/officeart/2005/8/layout/hList7"/>
    <dgm:cxn modelId="{23E56C54-3E6E-42B6-9E37-E3B905152563}" type="presOf" srcId="{F88B12A5-F7C0-4B09-8542-784414CEE95E}" destId="{332731A5-55E2-4815-BD81-3806E3528705}" srcOrd="1" destOrd="4" presId="urn:microsoft.com/office/officeart/2005/8/layout/hList7"/>
    <dgm:cxn modelId="{114F348E-3D64-4784-8025-3F20334B059C}" type="presOf" srcId="{BA77CD58-C4A2-42B1-9817-DD08B461C29C}" destId="{66FEF2E4-E7CA-4966-A703-12540C64D059}" srcOrd="0" destOrd="1" presId="urn:microsoft.com/office/officeart/2005/8/layout/hList7"/>
    <dgm:cxn modelId="{42F23F11-3171-4743-B2C3-DF40068E612D}" type="presOf" srcId="{1CA2728E-773E-41B3-B496-E4C2AB5C9181}" destId="{1A58C0E0-2640-4C32-8FAE-C5DABCB98CB3}" srcOrd="0" destOrd="1" presId="urn:microsoft.com/office/officeart/2005/8/layout/hList7"/>
    <dgm:cxn modelId="{7CFA2E3E-057E-4829-B6DD-1E7449A1E0A8}" type="presOf" srcId="{70037F76-AB93-4FA1-8657-57E9757E6759}" destId="{C76F6523-A3E1-4877-B8E0-2E7CA3DEB648}" srcOrd="1" destOrd="2" presId="urn:microsoft.com/office/officeart/2005/8/layout/hList7"/>
    <dgm:cxn modelId="{B71E0FBD-AE6F-4B0A-B454-61DFB8769F36}" type="presOf" srcId="{608FE9D4-C6FA-4F67-86B1-25F3B855E8AC}" destId="{66FEF2E4-E7CA-4966-A703-12540C64D059}" srcOrd="0" destOrd="5" presId="urn:microsoft.com/office/officeart/2005/8/layout/hList7"/>
    <dgm:cxn modelId="{8E47FB6D-67ED-41A7-82F7-8193671B5384}" srcId="{E8D0A98C-591F-403B-936D-BFA3F224E0CE}" destId="{BA77CD58-C4A2-42B1-9817-DD08B461C29C}" srcOrd="0" destOrd="0" parTransId="{32A24754-09AF-4147-AE1E-415F7668F42C}" sibTransId="{40BD6788-BBFD-4255-961E-DA749D990115}"/>
    <dgm:cxn modelId="{241A5563-94C9-454E-ABC8-CC94E2648440}" type="presOf" srcId="{2F3ACD76-B8C3-46F4-973C-F6DBC7BB92E7}" destId="{C38B7D5B-7667-4EB7-8642-3D5F0FFFE455}" srcOrd="1" destOrd="0" presId="urn:microsoft.com/office/officeart/2005/8/layout/hList7"/>
    <dgm:cxn modelId="{C16AA984-03B1-44B1-B363-68F8DD8C880F}" type="presOf" srcId="{E8D0A98C-591F-403B-936D-BFA3F224E0CE}" destId="{332731A5-55E2-4815-BD81-3806E3528705}" srcOrd="1" destOrd="0" presId="urn:microsoft.com/office/officeart/2005/8/layout/hList7"/>
    <dgm:cxn modelId="{2A6090EE-1710-46EF-A176-2B88ACDA3F9E}" type="presOf" srcId="{1409E799-49F5-423F-8435-9570533B7981}" destId="{56301ED0-FD12-4BF3-B39F-CB86FC1CBE39}" srcOrd="0" destOrd="0" presId="urn:microsoft.com/office/officeart/2005/8/layout/hList7"/>
    <dgm:cxn modelId="{1FE28ABD-B980-47A7-B270-F567CE9626AF}" type="presOf" srcId="{2F3ACD76-B8C3-46F4-973C-F6DBC7BB92E7}" destId="{1A58C0E0-2640-4C32-8FAE-C5DABCB98CB3}" srcOrd="0" destOrd="0" presId="urn:microsoft.com/office/officeart/2005/8/layout/hList7"/>
    <dgm:cxn modelId="{1F22361D-6772-4ED8-BA01-75B24F42F59D}" srcId="{4FDEC1F4-EC56-48B4-9DDD-01BCC1F216D9}" destId="{98AF584B-09E2-4CE4-B30D-7A73969C318B}" srcOrd="3" destOrd="0" parTransId="{221786E5-AE2B-4FA3-9F98-694CD5CACE9B}" sibTransId="{E4E86856-AA49-46B3-BD73-9FF4A6D04985}"/>
    <dgm:cxn modelId="{D9F23FC7-DCFF-4E5D-B291-BD235B3A153D}" srcId="{E8D0A98C-591F-403B-936D-BFA3F224E0CE}" destId="{5E8718C7-9BF6-4476-80CB-1607ABB2E854}" srcOrd="2" destOrd="0" parTransId="{CD32959A-02D7-4AA7-AC04-7FFED6622585}" sibTransId="{4157148A-9EF2-4C17-A797-B49936338E1A}"/>
    <dgm:cxn modelId="{EB54D308-C699-47B5-9286-437731F1FE8B}" type="presOf" srcId="{39E51191-8CBD-4F25-902C-9308A6692F7E}" destId="{FC44DA53-1D08-4A56-903B-F9A81A8A6180}" srcOrd="0" destOrd="0" presId="urn:microsoft.com/office/officeart/2005/8/layout/hList7"/>
    <dgm:cxn modelId="{674878B8-0CD0-47B3-A215-4A14F306CBF0}" type="presOf" srcId="{520BED3D-823F-427F-A1A4-FC13E78F5298}" destId="{6D5C0021-2DE6-4DE7-A860-F2A874FDB34B}" srcOrd="0" destOrd="1" presId="urn:microsoft.com/office/officeart/2005/8/layout/hList7"/>
    <dgm:cxn modelId="{A25EBB90-4B7A-4B46-95E5-87D2669821AD}" type="presOf" srcId="{658B5FBF-7090-4A7F-A52D-F87825324368}" destId="{C38B7D5B-7667-4EB7-8642-3D5F0FFFE455}" srcOrd="1" destOrd="3" presId="urn:microsoft.com/office/officeart/2005/8/layout/hList7"/>
    <dgm:cxn modelId="{396A068D-8094-435C-B2B2-C7DD5DEE88E9}" type="presOf" srcId="{4FDEC1F4-EC56-48B4-9DDD-01BCC1F216D9}" destId="{AA976488-C401-4EFC-B90F-BAE620157953}" srcOrd="0" destOrd="0" presId="urn:microsoft.com/office/officeart/2005/8/layout/hList7"/>
    <dgm:cxn modelId="{6AB4B99E-4769-4A77-AE9C-86183EE1A403}" type="presOf" srcId="{98AF584B-09E2-4CE4-B30D-7A73969C318B}" destId="{6D5C0021-2DE6-4DE7-A860-F2A874FDB34B}" srcOrd="0" destOrd="0" presId="urn:microsoft.com/office/officeart/2005/8/layout/hList7"/>
    <dgm:cxn modelId="{CE46315D-5E9C-4EF9-AB02-2055A86CBA68}" srcId="{4FDEC1F4-EC56-48B4-9DDD-01BCC1F216D9}" destId="{2F3ACD76-B8C3-46F4-973C-F6DBC7BB92E7}" srcOrd="1" destOrd="0" parTransId="{8757425B-490E-4FBB-B27A-27780D0BE926}" sibTransId="{39E51191-8CBD-4F25-902C-9308A6692F7E}"/>
    <dgm:cxn modelId="{9E291D0F-24B7-42DA-B1F9-4655D3FD6870}" srcId="{2F3ACD76-B8C3-46F4-973C-F6DBC7BB92E7}" destId="{994582E2-6280-4A3F-AC8E-66F3EF0FE2DE}" srcOrd="1" destOrd="0" parTransId="{60942165-41B8-4EF5-B135-F2F819E0FB4C}" sibTransId="{C08F0112-2625-40B4-A73B-235CCBBBD83A}"/>
    <dgm:cxn modelId="{07394A2F-6D52-4CF6-A2A7-C0DA33B99E53}" srcId="{98AF584B-09E2-4CE4-B30D-7A73969C318B}" destId="{520BED3D-823F-427F-A1A4-FC13E78F5298}" srcOrd="0" destOrd="0" parTransId="{FBD4713A-827D-4AE2-879B-516032EA02F5}" sibTransId="{2FDD4920-72FC-4F49-BB30-E2486EBCA44E}"/>
    <dgm:cxn modelId="{231D63AD-C0DB-4366-93B3-D31FB7127072}" srcId="{E8D0A98C-591F-403B-936D-BFA3F224E0CE}" destId="{3A6F6565-3F1A-4A0D-A3ED-0CFA8B8100CB}" srcOrd="1" destOrd="0" parTransId="{8F983C07-70D0-4C03-93F4-B7123A8CD84F}" sibTransId="{6EAF19E8-B2AF-4CE3-BCEA-AFA6C15B6D06}"/>
    <dgm:cxn modelId="{6DEBFB08-441D-469E-9E51-35A31E00C62E}" srcId="{4FDEC1F4-EC56-48B4-9DDD-01BCC1F216D9}" destId="{1960CBAD-4187-4BA4-9C5F-9FFA1118C8C5}" srcOrd="2" destOrd="0" parTransId="{EA08AF7F-D51B-43E5-876D-7CD0442CA6C1}" sibTransId="{F9E99FA4-F7C1-4A3B-A920-245E7998EE94}"/>
    <dgm:cxn modelId="{AAEDEC67-8AC9-4957-83A4-7A28A0226627}" type="presOf" srcId="{5E8718C7-9BF6-4476-80CB-1607ABB2E854}" destId="{66FEF2E4-E7CA-4966-A703-12540C64D059}" srcOrd="0" destOrd="3" presId="urn:microsoft.com/office/officeart/2005/8/layout/hList7"/>
    <dgm:cxn modelId="{67840F51-4EC7-47EF-A037-ADF12CCB4C95}" type="presOf" srcId="{F88B12A5-F7C0-4B09-8542-784414CEE95E}" destId="{66FEF2E4-E7CA-4966-A703-12540C64D059}" srcOrd="0" destOrd="4" presId="urn:microsoft.com/office/officeart/2005/8/layout/hList7"/>
    <dgm:cxn modelId="{F8FBC4D5-419C-4629-9C93-D6609F7B4E18}" type="presOf" srcId="{5E8718C7-9BF6-4476-80CB-1607ABB2E854}" destId="{332731A5-55E2-4815-BD81-3806E3528705}" srcOrd="1" destOrd="3" presId="urn:microsoft.com/office/officeart/2005/8/layout/hList7"/>
    <dgm:cxn modelId="{35311115-3C41-4BAF-8F6E-00C4259207D2}" type="presOf" srcId="{3A6F6565-3F1A-4A0D-A3ED-0CFA8B8100CB}" destId="{332731A5-55E2-4815-BD81-3806E3528705}" srcOrd="1" destOrd="2" presId="urn:microsoft.com/office/officeart/2005/8/layout/hList7"/>
    <dgm:cxn modelId="{9A8551A2-2BA6-47C2-B292-F39873D3B928}" type="presOf" srcId="{A7F1C658-A10A-42DF-956E-2AB2AFF8F559}" destId="{6D5C0021-2DE6-4DE7-A860-F2A874FDB34B}" srcOrd="0" destOrd="2" presId="urn:microsoft.com/office/officeart/2005/8/layout/hList7"/>
    <dgm:cxn modelId="{29A886B6-49A7-4FD8-9055-B7BAD7298B40}" srcId="{4FDEC1F4-EC56-48B4-9DDD-01BCC1F216D9}" destId="{E8D0A98C-591F-403B-936D-BFA3F224E0CE}" srcOrd="0" destOrd="0" parTransId="{1CD97E7D-858A-4938-B481-B09B950D1C4C}" sibTransId="{1409E799-49F5-423F-8435-9570533B7981}"/>
    <dgm:cxn modelId="{76A1A08D-C4AF-4A6F-B08C-A24D9236F3FC}" srcId="{E8D0A98C-591F-403B-936D-BFA3F224E0CE}" destId="{F88B12A5-F7C0-4B09-8542-784414CEE95E}" srcOrd="3" destOrd="0" parTransId="{3E243772-21BF-46A0-AB86-CCA0552C445D}" sibTransId="{8E2C20D1-8CF6-4277-9923-ADD5D55ADF05}"/>
    <dgm:cxn modelId="{818F5120-BDFD-4B64-B3D1-AF463C92ACE2}" type="presOf" srcId="{658B5FBF-7090-4A7F-A52D-F87825324368}" destId="{1A58C0E0-2640-4C32-8FAE-C5DABCB98CB3}" srcOrd="0" destOrd="3" presId="urn:microsoft.com/office/officeart/2005/8/layout/hList7"/>
    <dgm:cxn modelId="{60F0604E-E5DB-42CF-B95B-18763D908A76}" type="presOf" srcId="{608FE9D4-C6FA-4F67-86B1-25F3B855E8AC}" destId="{332731A5-55E2-4815-BD81-3806E3528705}" srcOrd="1" destOrd="5" presId="urn:microsoft.com/office/officeart/2005/8/layout/hList7"/>
    <dgm:cxn modelId="{FBA5765B-28F7-461C-8EC4-FF1BF35F22B5}" type="presOf" srcId="{520BED3D-823F-427F-A1A4-FC13E78F5298}" destId="{C7C2DA23-FF98-41B4-9E8B-AD317B4CAC3E}" srcOrd="1" destOrd="1" presId="urn:microsoft.com/office/officeart/2005/8/layout/hList7"/>
    <dgm:cxn modelId="{5D581C86-A684-4530-B392-4CADB9B77EE5}" type="presOf" srcId="{F9E99FA4-F7C1-4A3B-A920-245E7998EE94}" destId="{55E04CF5-55C3-44EF-9F84-70757B158821}" srcOrd="0" destOrd="0" presId="urn:microsoft.com/office/officeart/2005/8/layout/hList7"/>
    <dgm:cxn modelId="{C999793C-7024-4CFE-8F92-8E390665C042}" type="presOf" srcId="{98AF584B-09E2-4CE4-B30D-7A73969C318B}" destId="{C7C2DA23-FF98-41B4-9E8B-AD317B4CAC3E}" srcOrd="1" destOrd="0" presId="urn:microsoft.com/office/officeart/2005/8/layout/hList7"/>
    <dgm:cxn modelId="{BC062879-7DCE-448E-988B-85017E04ED7A}" type="presOf" srcId="{1960CBAD-4187-4BA4-9C5F-9FFA1118C8C5}" destId="{C76F6523-A3E1-4877-B8E0-2E7CA3DEB648}" srcOrd="1" destOrd="0" presId="urn:microsoft.com/office/officeart/2005/8/layout/hList7"/>
    <dgm:cxn modelId="{BF769522-769E-4DC8-B63D-084A67B45594}" type="presOf" srcId="{994582E2-6280-4A3F-AC8E-66F3EF0FE2DE}" destId="{C38B7D5B-7667-4EB7-8642-3D5F0FFFE455}" srcOrd="1" destOrd="2" presId="urn:microsoft.com/office/officeart/2005/8/layout/hList7"/>
    <dgm:cxn modelId="{CF2BD237-4B2D-4F42-A8CD-5C399D88CAFD}" srcId="{2F3ACD76-B8C3-46F4-973C-F6DBC7BB92E7}" destId="{658B5FBF-7090-4A7F-A52D-F87825324368}" srcOrd="2" destOrd="0" parTransId="{F545AA94-DF13-4699-8B98-5FFC51C2D78E}" sibTransId="{1B957D20-6E32-4104-B82E-109C1AF8CDA2}"/>
    <dgm:cxn modelId="{80467D7E-63A0-43B1-ABE3-83003848421A}" srcId="{E8D0A98C-591F-403B-936D-BFA3F224E0CE}" destId="{608FE9D4-C6FA-4F67-86B1-25F3B855E8AC}" srcOrd="4" destOrd="0" parTransId="{7A58D0B4-DB12-4955-A058-DF671F162F05}" sibTransId="{6CF235C1-7C5F-4B77-BBB2-93D5DC296EF1}"/>
    <dgm:cxn modelId="{8B777B08-5DB7-49F4-8364-C4CBD5F104E4}" srcId="{2F3ACD76-B8C3-46F4-973C-F6DBC7BB92E7}" destId="{1CA2728E-773E-41B3-B496-E4C2AB5C9181}" srcOrd="0" destOrd="0" parTransId="{6B20C768-39EC-482F-8A2F-3D33FE8CBAA2}" sibTransId="{54CAA1E0-250C-4330-8942-7429F2DC7666}"/>
    <dgm:cxn modelId="{8A68DFDB-C08C-4E4B-ADEB-15AA44C70EBC}" srcId="{1960CBAD-4187-4BA4-9C5F-9FFA1118C8C5}" destId="{9526B4D5-B4D8-421E-9E5D-5BDBE98179B9}" srcOrd="0" destOrd="0" parTransId="{D71D1C42-E6C5-485F-B93C-629C1D18F970}" sibTransId="{C909926B-6BAF-4162-81C9-CB6CE9E5DD2E}"/>
    <dgm:cxn modelId="{C30160B1-2E46-4F68-A438-3156AEC4459D}" type="presOf" srcId="{994582E2-6280-4A3F-AC8E-66F3EF0FE2DE}" destId="{1A58C0E0-2640-4C32-8FAE-C5DABCB98CB3}" srcOrd="0" destOrd="2" presId="urn:microsoft.com/office/officeart/2005/8/layout/hList7"/>
    <dgm:cxn modelId="{4A1FC363-272C-439D-8A0A-968BE3D9F644}" type="presOf" srcId="{3A6F6565-3F1A-4A0D-A3ED-0CFA8B8100CB}" destId="{66FEF2E4-E7CA-4966-A703-12540C64D059}" srcOrd="0" destOrd="2" presId="urn:microsoft.com/office/officeart/2005/8/layout/hList7"/>
    <dgm:cxn modelId="{1712E8A3-3FCF-4C2C-B5C2-B34096696A3E}" type="presOf" srcId="{9526B4D5-B4D8-421E-9E5D-5BDBE98179B9}" destId="{81D146C4-10DF-4A6C-8216-D7200A78EA42}" srcOrd="0" destOrd="1" presId="urn:microsoft.com/office/officeart/2005/8/layout/hList7"/>
    <dgm:cxn modelId="{93DC0A18-867F-45D9-A182-612143A655BC}" type="presOf" srcId="{9526B4D5-B4D8-421E-9E5D-5BDBE98179B9}" destId="{C76F6523-A3E1-4877-B8E0-2E7CA3DEB648}" srcOrd="1" destOrd="1" presId="urn:microsoft.com/office/officeart/2005/8/layout/hList7"/>
    <dgm:cxn modelId="{35C4E0C4-94DC-4B0A-8793-D72C2D83CC19}" type="presOf" srcId="{1CA2728E-773E-41B3-B496-E4C2AB5C9181}" destId="{C38B7D5B-7667-4EB7-8642-3D5F0FFFE455}" srcOrd="1" destOrd="1" presId="urn:microsoft.com/office/officeart/2005/8/layout/hList7"/>
    <dgm:cxn modelId="{2FA86234-7BE3-4D46-ABC9-320A0BD2BB75}" type="presParOf" srcId="{AA976488-C401-4EFC-B90F-BAE620157953}" destId="{95A5E7EF-18C9-49B4-A9C9-D3E5D5AB395D}" srcOrd="0" destOrd="0" presId="urn:microsoft.com/office/officeart/2005/8/layout/hList7"/>
    <dgm:cxn modelId="{BC0B1A3C-DADB-40DF-A8B0-D00E962AC62A}" type="presParOf" srcId="{AA976488-C401-4EFC-B90F-BAE620157953}" destId="{2C3CEF27-0862-4316-BB71-634670B5BDC9}" srcOrd="1" destOrd="0" presId="urn:microsoft.com/office/officeart/2005/8/layout/hList7"/>
    <dgm:cxn modelId="{838C6896-09E0-4F76-9E2B-4E23A4353CC1}" type="presParOf" srcId="{2C3CEF27-0862-4316-BB71-634670B5BDC9}" destId="{03C294E6-997A-43EB-AB09-4B2E1026184B}" srcOrd="0" destOrd="0" presId="urn:microsoft.com/office/officeart/2005/8/layout/hList7"/>
    <dgm:cxn modelId="{92310FE5-8726-43AA-8DEC-C3FE90ED67AD}" type="presParOf" srcId="{03C294E6-997A-43EB-AB09-4B2E1026184B}" destId="{66FEF2E4-E7CA-4966-A703-12540C64D059}" srcOrd="0" destOrd="0" presId="urn:microsoft.com/office/officeart/2005/8/layout/hList7"/>
    <dgm:cxn modelId="{88F957F9-56D1-40BE-879A-8ECEFC944EEF}" type="presParOf" srcId="{03C294E6-997A-43EB-AB09-4B2E1026184B}" destId="{332731A5-55E2-4815-BD81-3806E3528705}" srcOrd="1" destOrd="0" presId="urn:microsoft.com/office/officeart/2005/8/layout/hList7"/>
    <dgm:cxn modelId="{05FE51DF-15D9-4739-9865-FDA2211C8DA1}" type="presParOf" srcId="{03C294E6-997A-43EB-AB09-4B2E1026184B}" destId="{379D64D6-94FF-4824-9C0F-B49FE12DA787}" srcOrd="2" destOrd="0" presId="urn:microsoft.com/office/officeart/2005/8/layout/hList7"/>
    <dgm:cxn modelId="{9F7BE87E-F40F-4FB3-A36C-BC6BAAF180B4}" type="presParOf" srcId="{03C294E6-997A-43EB-AB09-4B2E1026184B}" destId="{2B01932F-6CE1-4836-BACE-F72E6A6E6957}" srcOrd="3" destOrd="0" presId="urn:microsoft.com/office/officeart/2005/8/layout/hList7"/>
    <dgm:cxn modelId="{98060DCE-F68E-4171-A5FD-8BC88A3BFC6A}" type="presParOf" srcId="{2C3CEF27-0862-4316-BB71-634670B5BDC9}" destId="{56301ED0-FD12-4BF3-B39F-CB86FC1CBE39}" srcOrd="1" destOrd="0" presId="urn:microsoft.com/office/officeart/2005/8/layout/hList7"/>
    <dgm:cxn modelId="{4FB5F45B-A0C2-43D1-8B1A-219A68FF614F}" type="presParOf" srcId="{2C3CEF27-0862-4316-BB71-634670B5BDC9}" destId="{4B988B15-5243-4DB3-B5B8-645F7361450E}" srcOrd="2" destOrd="0" presId="urn:microsoft.com/office/officeart/2005/8/layout/hList7"/>
    <dgm:cxn modelId="{9D500DF7-7A66-4EF8-BA7A-9FDCF1C15A5D}" type="presParOf" srcId="{4B988B15-5243-4DB3-B5B8-645F7361450E}" destId="{1A58C0E0-2640-4C32-8FAE-C5DABCB98CB3}" srcOrd="0" destOrd="0" presId="urn:microsoft.com/office/officeart/2005/8/layout/hList7"/>
    <dgm:cxn modelId="{58CB436C-390B-41D3-BB27-ACFE8BA75DF9}" type="presParOf" srcId="{4B988B15-5243-4DB3-B5B8-645F7361450E}" destId="{C38B7D5B-7667-4EB7-8642-3D5F0FFFE455}" srcOrd="1" destOrd="0" presId="urn:microsoft.com/office/officeart/2005/8/layout/hList7"/>
    <dgm:cxn modelId="{7F964F36-77A1-443B-8CEB-03254F1046CB}" type="presParOf" srcId="{4B988B15-5243-4DB3-B5B8-645F7361450E}" destId="{54EDF6BC-F948-4755-90D8-2F5ABE80999C}" srcOrd="2" destOrd="0" presId="urn:microsoft.com/office/officeart/2005/8/layout/hList7"/>
    <dgm:cxn modelId="{6F0F8121-4D15-463D-A6F3-8059AEC25642}" type="presParOf" srcId="{4B988B15-5243-4DB3-B5B8-645F7361450E}" destId="{F0F46DCB-6025-4A23-8C67-6ECE8BD45C38}" srcOrd="3" destOrd="0" presId="urn:microsoft.com/office/officeart/2005/8/layout/hList7"/>
    <dgm:cxn modelId="{DF359462-26BE-4F50-844C-D7C9DFC1FF6B}" type="presParOf" srcId="{2C3CEF27-0862-4316-BB71-634670B5BDC9}" destId="{FC44DA53-1D08-4A56-903B-F9A81A8A6180}" srcOrd="3" destOrd="0" presId="urn:microsoft.com/office/officeart/2005/8/layout/hList7"/>
    <dgm:cxn modelId="{0D09D71D-3939-440B-9334-CFE7A5952EB4}" type="presParOf" srcId="{2C3CEF27-0862-4316-BB71-634670B5BDC9}" destId="{33FD3880-9B34-4C4D-A347-501F8586DA67}" srcOrd="4" destOrd="0" presId="urn:microsoft.com/office/officeart/2005/8/layout/hList7"/>
    <dgm:cxn modelId="{D39F1DA7-C8D4-416A-982F-D059DA35455E}" type="presParOf" srcId="{33FD3880-9B34-4C4D-A347-501F8586DA67}" destId="{81D146C4-10DF-4A6C-8216-D7200A78EA42}" srcOrd="0" destOrd="0" presId="urn:microsoft.com/office/officeart/2005/8/layout/hList7"/>
    <dgm:cxn modelId="{AC29BDA9-CE96-4F53-89CA-EBCB21F841EA}" type="presParOf" srcId="{33FD3880-9B34-4C4D-A347-501F8586DA67}" destId="{C76F6523-A3E1-4877-B8E0-2E7CA3DEB648}" srcOrd="1" destOrd="0" presId="urn:microsoft.com/office/officeart/2005/8/layout/hList7"/>
    <dgm:cxn modelId="{DABC414C-03C1-49E9-8AB4-52058FEE1C18}" type="presParOf" srcId="{33FD3880-9B34-4C4D-A347-501F8586DA67}" destId="{B0F3CCED-28C3-4ADD-B185-061C03FF0CDD}" srcOrd="2" destOrd="0" presId="urn:microsoft.com/office/officeart/2005/8/layout/hList7"/>
    <dgm:cxn modelId="{42897F3A-64C2-45C5-960B-95146B6EEF37}" type="presParOf" srcId="{33FD3880-9B34-4C4D-A347-501F8586DA67}" destId="{981630C5-0D24-4463-94A2-2036FA78A0D7}" srcOrd="3" destOrd="0" presId="urn:microsoft.com/office/officeart/2005/8/layout/hList7"/>
    <dgm:cxn modelId="{997976AB-966F-4F80-9F73-9F5EC8F8A1EE}" type="presParOf" srcId="{2C3CEF27-0862-4316-BB71-634670B5BDC9}" destId="{55E04CF5-55C3-44EF-9F84-70757B158821}" srcOrd="5" destOrd="0" presId="urn:microsoft.com/office/officeart/2005/8/layout/hList7"/>
    <dgm:cxn modelId="{885F6BF5-23CC-407F-A741-8EDAD1CE6C5F}" type="presParOf" srcId="{2C3CEF27-0862-4316-BB71-634670B5BDC9}" destId="{E50911C0-E579-4829-B960-DC1FA9F2386F}" srcOrd="6" destOrd="0" presId="urn:microsoft.com/office/officeart/2005/8/layout/hList7"/>
    <dgm:cxn modelId="{753F7839-047F-47C3-B511-F5964937BC1E}" type="presParOf" srcId="{E50911C0-E579-4829-B960-DC1FA9F2386F}" destId="{6D5C0021-2DE6-4DE7-A860-F2A874FDB34B}" srcOrd="0" destOrd="0" presId="urn:microsoft.com/office/officeart/2005/8/layout/hList7"/>
    <dgm:cxn modelId="{CF54EF28-468B-4B16-9ED0-0057A0B14C0A}" type="presParOf" srcId="{E50911C0-E579-4829-B960-DC1FA9F2386F}" destId="{C7C2DA23-FF98-41B4-9E8B-AD317B4CAC3E}" srcOrd="1" destOrd="0" presId="urn:microsoft.com/office/officeart/2005/8/layout/hList7"/>
    <dgm:cxn modelId="{59285C0D-7028-4E62-BDDB-0BC36AD4207A}" type="presParOf" srcId="{E50911C0-E579-4829-B960-DC1FA9F2386F}" destId="{DEA3A6EF-C118-4286-A580-53802C2FC022}" srcOrd="2" destOrd="0" presId="urn:microsoft.com/office/officeart/2005/8/layout/hList7"/>
    <dgm:cxn modelId="{E027F16D-0E59-48B7-A64A-A4E461A36D5C}" type="presParOf" srcId="{E50911C0-E579-4829-B960-DC1FA9F2386F}" destId="{73FF020D-CB4C-47C5-81C5-8674B975577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EF2E4-E7CA-4966-A703-12540C64D059}">
      <dsp:nvSpPr>
        <dsp:cNvPr id="0" name=""/>
        <dsp:cNvSpPr/>
      </dsp:nvSpPr>
      <dsp:spPr>
        <a:xfrm>
          <a:off x="2131" y="0"/>
          <a:ext cx="2234654" cy="488481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lvl="0" algn="l" defTabSz="889000">
            <a:lnSpc>
              <a:spcPct val="90000"/>
            </a:lnSpc>
            <a:spcBef>
              <a:spcPct val="0"/>
            </a:spcBef>
            <a:spcAft>
              <a:spcPct val="35000"/>
            </a:spcAft>
          </a:pPr>
          <a:r>
            <a:rPr lang="en-US" sz="2000" kern="1200" dirty="0" smtClean="0"/>
            <a:t>Location Priorities</a:t>
          </a:r>
          <a:endParaRPr lang="en-US" sz="2000" kern="1200" dirty="0"/>
        </a:p>
        <a:p>
          <a:pPr marL="171450" lvl="1" indent="-171450" algn="l" defTabSz="711200">
            <a:lnSpc>
              <a:spcPct val="90000"/>
            </a:lnSpc>
            <a:spcBef>
              <a:spcPct val="0"/>
            </a:spcBef>
            <a:spcAft>
              <a:spcPct val="15000"/>
            </a:spcAft>
            <a:buChar char="••"/>
          </a:pPr>
          <a:r>
            <a:rPr lang="en-US" sz="1600" kern="1200" dirty="0" smtClean="0"/>
            <a:t>Alaska</a:t>
          </a:r>
          <a:endParaRPr lang="en-US" sz="1600" kern="1200" dirty="0"/>
        </a:p>
        <a:p>
          <a:pPr marL="171450" lvl="1" indent="-171450" algn="l" defTabSz="711200">
            <a:lnSpc>
              <a:spcPct val="90000"/>
            </a:lnSpc>
            <a:spcBef>
              <a:spcPct val="0"/>
            </a:spcBef>
            <a:spcAft>
              <a:spcPct val="15000"/>
            </a:spcAft>
            <a:buChar char="••"/>
          </a:pPr>
          <a:r>
            <a:rPr lang="en-US" sz="1600" kern="1200" dirty="0" smtClean="0"/>
            <a:t>Coastal CONUS</a:t>
          </a:r>
          <a:endParaRPr lang="en-US" sz="1600" kern="1200" dirty="0"/>
        </a:p>
        <a:p>
          <a:pPr marL="171450" lvl="1" indent="-171450" algn="l" defTabSz="711200">
            <a:lnSpc>
              <a:spcPct val="90000"/>
            </a:lnSpc>
            <a:spcBef>
              <a:spcPct val="0"/>
            </a:spcBef>
            <a:spcAft>
              <a:spcPct val="15000"/>
            </a:spcAft>
            <a:buChar char="••"/>
          </a:pPr>
          <a:r>
            <a:rPr lang="en-US" sz="1600" kern="1200" dirty="0" smtClean="0"/>
            <a:t>Hawaii/Pacific</a:t>
          </a:r>
          <a:endParaRPr lang="en-US" sz="1600" kern="1200" dirty="0"/>
        </a:p>
        <a:p>
          <a:pPr marL="171450" lvl="1" indent="-171450" algn="l" defTabSz="711200">
            <a:lnSpc>
              <a:spcPct val="90000"/>
            </a:lnSpc>
            <a:spcBef>
              <a:spcPct val="0"/>
            </a:spcBef>
            <a:spcAft>
              <a:spcPct val="15000"/>
            </a:spcAft>
            <a:buChar char="••"/>
          </a:pPr>
          <a:r>
            <a:rPr lang="en-US" sz="1600" kern="1200" dirty="0" smtClean="0"/>
            <a:t>Mountains</a:t>
          </a:r>
          <a:endParaRPr lang="en-US" sz="1600" kern="1200" dirty="0"/>
        </a:p>
        <a:p>
          <a:pPr marL="171450" lvl="1" indent="-171450" algn="l" defTabSz="711200">
            <a:lnSpc>
              <a:spcPct val="90000"/>
            </a:lnSpc>
            <a:spcBef>
              <a:spcPct val="0"/>
            </a:spcBef>
            <a:spcAft>
              <a:spcPct val="15000"/>
            </a:spcAft>
            <a:buChar char="••"/>
          </a:pPr>
          <a:r>
            <a:rPr lang="en-US" sz="1600" kern="1200" dirty="0" smtClean="0"/>
            <a:t>Finish started areas</a:t>
          </a:r>
          <a:endParaRPr lang="en-US" sz="1600" kern="1200" dirty="0"/>
        </a:p>
      </dsp:txBody>
      <dsp:txXfrm>
        <a:off x="2131" y="1953928"/>
        <a:ext cx="2234654" cy="1953928"/>
      </dsp:txXfrm>
    </dsp:sp>
    <dsp:sp modelId="{2B01932F-6CE1-4836-BACE-F72E6A6E6957}">
      <dsp:nvSpPr>
        <dsp:cNvPr id="0" name=""/>
        <dsp:cNvSpPr/>
      </dsp:nvSpPr>
      <dsp:spPr>
        <a:xfrm>
          <a:off x="306136" y="293089"/>
          <a:ext cx="1626645" cy="16266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58C0E0-2640-4C32-8FAE-C5DABCB98CB3}">
      <dsp:nvSpPr>
        <dsp:cNvPr id="0" name=""/>
        <dsp:cNvSpPr/>
      </dsp:nvSpPr>
      <dsp:spPr>
        <a:xfrm>
          <a:off x="2303825" y="0"/>
          <a:ext cx="2234654" cy="48848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lvl="0" algn="l" defTabSz="889000">
            <a:lnSpc>
              <a:spcPct val="90000"/>
            </a:lnSpc>
            <a:spcBef>
              <a:spcPct val="0"/>
            </a:spcBef>
            <a:spcAft>
              <a:spcPct val="35000"/>
            </a:spcAft>
          </a:pPr>
          <a:r>
            <a:rPr lang="en-US" sz="2000" kern="1200" dirty="0" smtClean="0"/>
            <a:t>Cost</a:t>
          </a:r>
          <a:endParaRPr lang="en-US" sz="2000" kern="1200" dirty="0"/>
        </a:p>
        <a:p>
          <a:pPr marL="171450" lvl="1" indent="-171450" algn="l" defTabSz="711200">
            <a:lnSpc>
              <a:spcPct val="90000"/>
            </a:lnSpc>
            <a:spcBef>
              <a:spcPct val="0"/>
            </a:spcBef>
            <a:spcAft>
              <a:spcPct val="15000"/>
            </a:spcAft>
            <a:buChar char="••"/>
          </a:pPr>
          <a:r>
            <a:rPr lang="en-US" sz="1600" kern="1200" dirty="0" smtClean="0"/>
            <a:t>Travel</a:t>
          </a:r>
          <a:endParaRPr lang="en-US" sz="1600" kern="1200" dirty="0"/>
        </a:p>
        <a:p>
          <a:pPr marL="171450" lvl="1" indent="-171450" algn="l" defTabSz="711200">
            <a:lnSpc>
              <a:spcPct val="90000"/>
            </a:lnSpc>
            <a:spcBef>
              <a:spcPct val="0"/>
            </a:spcBef>
            <a:spcAft>
              <a:spcPct val="15000"/>
            </a:spcAft>
            <a:buChar char="••"/>
          </a:pPr>
          <a:r>
            <a:rPr lang="en-US" sz="1600" kern="1200" dirty="0" smtClean="0"/>
            <a:t>Aircraft required</a:t>
          </a:r>
          <a:endParaRPr lang="en-US" sz="1600" kern="1200" dirty="0"/>
        </a:p>
        <a:p>
          <a:pPr marL="171450" lvl="1" indent="-171450" algn="l" defTabSz="711200">
            <a:lnSpc>
              <a:spcPct val="90000"/>
            </a:lnSpc>
            <a:spcBef>
              <a:spcPct val="0"/>
            </a:spcBef>
            <a:spcAft>
              <a:spcPct val="15000"/>
            </a:spcAft>
            <a:buChar char="••"/>
          </a:pPr>
          <a:r>
            <a:rPr lang="en-US" sz="1600" kern="1200" dirty="0" smtClean="0"/>
            <a:t>Flight hours needed</a:t>
          </a:r>
          <a:endParaRPr lang="en-US" sz="1600" kern="1200" dirty="0"/>
        </a:p>
      </dsp:txBody>
      <dsp:txXfrm>
        <a:off x="2303825" y="1953928"/>
        <a:ext cx="2234654" cy="1953928"/>
      </dsp:txXfrm>
    </dsp:sp>
    <dsp:sp modelId="{F0F46DCB-6025-4A23-8C67-6ECE8BD45C38}">
      <dsp:nvSpPr>
        <dsp:cNvPr id="0" name=""/>
        <dsp:cNvSpPr/>
      </dsp:nvSpPr>
      <dsp:spPr>
        <a:xfrm>
          <a:off x="2607830" y="293089"/>
          <a:ext cx="1626645" cy="162664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D146C4-10DF-4A6C-8216-D7200A78EA42}">
      <dsp:nvSpPr>
        <dsp:cNvPr id="0" name=""/>
        <dsp:cNvSpPr/>
      </dsp:nvSpPr>
      <dsp:spPr>
        <a:xfrm>
          <a:off x="4605519" y="0"/>
          <a:ext cx="2234654" cy="488481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lvl="0" algn="l" defTabSz="889000">
            <a:lnSpc>
              <a:spcPct val="90000"/>
            </a:lnSpc>
            <a:spcBef>
              <a:spcPct val="0"/>
            </a:spcBef>
            <a:spcAft>
              <a:spcPct val="35000"/>
            </a:spcAft>
          </a:pPr>
          <a:r>
            <a:rPr lang="en-US" sz="2000" kern="1200" dirty="0" smtClean="0"/>
            <a:t>Aircraft Availability</a:t>
          </a:r>
          <a:endParaRPr lang="en-US" sz="2000" kern="1200" dirty="0"/>
        </a:p>
        <a:p>
          <a:pPr marL="171450" lvl="1" indent="-171450" algn="l" defTabSz="711200">
            <a:lnSpc>
              <a:spcPct val="90000"/>
            </a:lnSpc>
            <a:spcBef>
              <a:spcPct val="0"/>
            </a:spcBef>
            <a:spcAft>
              <a:spcPct val="15000"/>
            </a:spcAft>
            <a:buChar char="••"/>
          </a:pPr>
          <a:r>
            <a:rPr lang="en-US" sz="1600" kern="1200" dirty="0" smtClean="0"/>
            <a:t>What time of year, weather</a:t>
          </a:r>
          <a:endParaRPr lang="en-US" sz="1600" kern="1200" dirty="0"/>
        </a:p>
        <a:p>
          <a:pPr marL="171450" lvl="1" indent="-171450" algn="l" defTabSz="711200">
            <a:lnSpc>
              <a:spcPct val="90000"/>
            </a:lnSpc>
            <a:spcBef>
              <a:spcPct val="0"/>
            </a:spcBef>
            <a:spcAft>
              <a:spcPct val="15000"/>
            </a:spcAft>
            <a:buChar char="••"/>
          </a:pPr>
          <a:r>
            <a:rPr lang="en-US" sz="1600" kern="1200" dirty="0" smtClean="0"/>
            <a:t>Location requirements</a:t>
          </a:r>
          <a:endParaRPr lang="en-US" sz="1600" kern="1200" dirty="0"/>
        </a:p>
      </dsp:txBody>
      <dsp:txXfrm>
        <a:off x="4605519" y="1953928"/>
        <a:ext cx="2234654" cy="1953928"/>
      </dsp:txXfrm>
    </dsp:sp>
    <dsp:sp modelId="{981630C5-0D24-4463-94A2-2036FA78A0D7}">
      <dsp:nvSpPr>
        <dsp:cNvPr id="0" name=""/>
        <dsp:cNvSpPr/>
      </dsp:nvSpPr>
      <dsp:spPr>
        <a:xfrm>
          <a:off x="4909524" y="293089"/>
          <a:ext cx="1626645" cy="16266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5C0021-2DE6-4DE7-A860-F2A874FDB34B}">
      <dsp:nvSpPr>
        <dsp:cNvPr id="0" name=""/>
        <dsp:cNvSpPr/>
      </dsp:nvSpPr>
      <dsp:spPr>
        <a:xfrm>
          <a:off x="6907213" y="0"/>
          <a:ext cx="2234654" cy="488481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lvl="0" algn="l" defTabSz="889000">
            <a:lnSpc>
              <a:spcPct val="90000"/>
            </a:lnSpc>
            <a:spcBef>
              <a:spcPct val="0"/>
            </a:spcBef>
            <a:spcAft>
              <a:spcPct val="35000"/>
            </a:spcAft>
          </a:pPr>
          <a:r>
            <a:rPr lang="en-US" sz="2000" kern="1200" dirty="0" smtClean="0"/>
            <a:t>Alternatives</a:t>
          </a:r>
          <a:endParaRPr lang="en-US" sz="2000" kern="1200" dirty="0"/>
        </a:p>
        <a:p>
          <a:pPr marL="171450" lvl="1" indent="-171450" algn="l" defTabSz="711200">
            <a:lnSpc>
              <a:spcPct val="90000"/>
            </a:lnSpc>
            <a:spcBef>
              <a:spcPct val="0"/>
            </a:spcBef>
            <a:spcAft>
              <a:spcPct val="15000"/>
            </a:spcAft>
            <a:buChar char="••"/>
          </a:pPr>
          <a:r>
            <a:rPr lang="en-US" sz="1600" kern="1200" dirty="0" smtClean="0"/>
            <a:t>Unforeseen weather</a:t>
          </a:r>
          <a:endParaRPr lang="en-US" sz="1600" kern="1200" dirty="0"/>
        </a:p>
        <a:p>
          <a:pPr marL="171450" lvl="1" indent="-171450" algn="l" defTabSz="711200">
            <a:lnSpc>
              <a:spcPct val="90000"/>
            </a:lnSpc>
            <a:spcBef>
              <a:spcPct val="0"/>
            </a:spcBef>
            <a:spcAft>
              <a:spcPct val="15000"/>
            </a:spcAft>
            <a:buChar char="••"/>
          </a:pPr>
          <a:r>
            <a:rPr lang="en-US" sz="1600" kern="1200" dirty="0" smtClean="0"/>
            <a:t>Opportunities to complete partial blocks</a:t>
          </a:r>
          <a:endParaRPr lang="en-US" sz="1600" kern="1200" dirty="0"/>
        </a:p>
      </dsp:txBody>
      <dsp:txXfrm>
        <a:off x="6907213" y="1953928"/>
        <a:ext cx="2234654" cy="1953928"/>
      </dsp:txXfrm>
    </dsp:sp>
    <dsp:sp modelId="{73FF020D-CB4C-47C5-81C5-8674B9755779}">
      <dsp:nvSpPr>
        <dsp:cNvPr id="0" name=""/>
        <dsp:cNvSpPr/>
      </dsp:nvSpPr>
      <dsp:spPr>
        <a:xfrm>
          <a:off x="7211218" y="293089"/>
          <a:ext cx="1626645" cy="162664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A5E7EF-18C9-49B4-A9C9-D3E5D5AB395D}">
      <dsp:nvSpPr>
        <dsp:cNvPr id="0" name=""/>
        <dsp:cNvSpPr/>
      </dsp:nvSpPr>
      <dsp:spPr>
        <a:xfrm>
          <a:off x="365759" y="3907856"/>
          <a:ext cx="8412480" cy="732723"/>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969279" cy="350520"/>
          </a:xfrm>
          <a:prstGeom prst="rect">
            <a:avLst/>
          </a:prstGeom>
        </p:spPr>
        <p:txBody>
          <a:bodyPr vert="horz" lIns="93171" tIns="46586" rIns="93171" bIns="46586" rtlCol="0"/>
          <a:lstStyle>
            <a:lvl1pPr algn="l">
              <a:defRPr sz="1200"/>
            </a:lvl1pPr>
          </a:lstStyle>
          <a:p>
            <a:endParaRPr lang="en-US"/>
          </a:p>
        </p:txBody>
      </p:sp>
      <p:sp>
        <p:nvSpPr>
          <p:cNvPr id="3" name="Date Placeholder 2"/>
          <p:cNvSpPr>
            <a:spLocks noGrp="1"/>
          </p:cNvSpPr>
          <p:nvPr>
            <p:ph type="dt" sz="quarter" idx="1"/>
          </p:nvPr>
        </p:nvSpPr>
        <p:spPr>
          <a:xfrm>
            <a:off x="5188477" y="1"/>
            <a:ext cx="3969279" cy="350520"/>
          </a:xfrm>
          <a:prstGeom prst="rect">
            <a:avLst/>
          </a:prstGeom>
        </p:spPr>
        <p:txBody>
          <a:bodyPr vert="horz" lIns="93171" tIns="46586" rIns="93171" bIns="46586" rtlCol="0"/>
          <a:lstStyle>
            <a:lvl1pPr algn="r">
              <a:defRPr sz="1200"/>
            </a:lvl1pPr>
          </a:lstStyle>
          <a:p>
            <a:fld id="{A1AB0F20-3C8E-44BC-9441-3380B1C7B398}" type="datetimeFigureOut">
              <a:rPr lang="en-US" smtClean="0"/>
              <a:t>3/21/2017</a:t>
            </a:fld>
            <a:endParaRPr lang="en-US"/>
          </a:p>
        </p:txBody>
      </p:sp>
      <p:sp>
        <p:nvSpPr>
          <p:cNvPr id="4" name="Footer Placeholder 3"/>
          <p:cNvSpPr>
            <a:spLocks noGrp="1"/>
          </p:cNvSpPr>
          <p:nvPr>
            <p:ph type="ftr" sz="quarter" idx="2"/>
          </p:nvPr>
        </p:nvSpPr>
        <p:spPr>
          <a:xfrm>
            <a:off x="1" y="6658664"/>
            <a:ext cx="3969279" cy="350520"/>
          </a:xfrm>
          <a:prstGeom prst="rect">
            <a:avLst/>
          </a:prstGeom>
        </p:spPr>
        <p:txBody>
          <a:bodyPr vert="horz" lIns="93171" tIns="46586" rIns="93171"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5188477" y="6658664"/>
            <a:ext cx="3969279" cy="350520"/>
          </a:xfrm>
          <a:prstGeom prst="rect">
            <a:avLst/>
          </a:prstGeom>
        </p:spPr>
        <p:txBody>
          <a:bodyPr vert="horz" lIns="93171" tIns="46586" rIns="93171" bIns="46586" rtlCol="0" anchor="b"/>
          <a:lstStyle>
            <a:lvl1pPr algn="r">
              <a:defRPr sz="1200"/>
            </a:lvl1pPr>
          </a:lstStyle>
          <a:p>
            <a:fld id="{6C3DAE3C-6C47-4259-86AB-1948C9657280}" type="slidenum">
              <a:rPr lang="en-US" smtClean="0"/>
              <a:t>‹#›</a:t>
            </a:fld>
            <a:endParaRPr lang="en-US"/>
          </a:p>
        </p:txBody>
      </p:sp>
    </p:spTree>
    <p:extLst>
      <p:ext uri="{BB962C8B-B14F-4D97-AF65-F5344CB8AC3E}">
        <p14:creationId xmlns:p14="http://schemas.microsoft.com/office/powerpoint/2010/main" val="2684661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969279" cy="350520"/>
          </a:xfrm>
          <a:prstGeom prst="rect">
            <a:avLst/>
          </a:prstGeom>
        </p:spPr>
        <p:txBody>
          <a:bodyPr vert="horz" lIns="93171" tIns="46586" rIns="93171" bIns="46586"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5188477" y="1"/>
            <a:ext cx="3969279" cy="350520"/>
          </a:xfrm>
          <a:prstGeom prst="rect">
            <a:avLst/>
          </a:prstGeom>
        </p:spPr>
        <p:txBody>
          <a:bodyPr vert="horz" lIns="93171" tIns="46586" rIns="93171" bIns="46586" rtlCol="0"/>
          <a:lstStyle>
            <a:lvl1pPr algn="r">
              <a:defRPr sz="1200">
                <a:latin typeface="Calibri" charset="0"/>
                <a:ea typeface="ＭＳ Ｐゴシック" charset="0"/>
                <a:cs typeface="ＭＳ Ｐゴシック" charset="0"/>
              </a:defRPr>
            </a:lvl1pPr>
          </a:lstStyle>
          <a:p>
            <a:pPr>
              <a:defRPr/>
            </a:pPr>
            <a:fld id="{F73E97D4-412C-4A9E-8E31-60CCDD613773}" type="datetimeFigureOut">
              <a:rPr lang="en-US"/>
              <a:pPr>
                <a:defRPr/>
              </a:pPr>
              <a:t>3/21/2017</a:t>
            </a:fld>
            <a:endParaRPr lang="en-US"/>
          </a:p>
        </p:txBody>
      </p:sp>
      <p:sp>
        <p:nvSpPr>
          <p:cNvPr id="4" name="Slide Image Placeholder 3"/>
          <p:cNvSpPr>
            <a:spLocks noGrp="1" noRot="1" noChangeAspect="1"/>
          </p:cNvSpPr>
          <p:nvPr>
            <p:ph type="sldImg" idx="2"/>
          </p:nvPr>
        </p:nvSpPr>
        <p:spPr>
          <a:xfrm>
            <a:off x="2827338" y="527050"/>
            <a:ext cx="3505200" cy="2628900"/>
          </a:xfrm>
          <a:prstGeom prst="rect">
            <a:avLst/>
          </a:prstGeom>
          <a:noFill/>
          <a:ln w="12700">
            <a:solidFill>
              <a:prstClr val="black"/>
            </a:solidFill>
          </a:ln>
        </p:spPr>
        <p:txBody>
          <a:bodyPr vert="horz" lIns="93171" tIns="46586" rIns="93171" bIns="46586" rtlCol="0" anchor="ctr"/>
          <a:lstStyle/>
          <a:p>
            <a:pPr lvl="0"/>
            <a:endParaRPr lang="en-US" noProof="0" smtClean="0"/>
          </a:p>
        </p:txBody>
      </p:sp>
      <p:sp>
        <p:nvSpPr>
          <p:cNvPr id="5" name="Notes Placeholder 4"/>
          <p:cNvSpPr>
            <a:spLocks noGrp="1"/>
          </p:cNvSpPr>
          <p:nvPr>
            <p:ph type="body" sz="quarter" idx="3"/>
          </p:nvPr>
        </p:nvSpPr>
        <p:spPr>
          <a:xfrm>
            <a:off x="915988" y="3329941"/>
            <a:ext cx="7327900" cy="3154680"/>
          </a:xfrm>
          <a:prstGeom prst="rect">
            <a:avLst/>
          </a:prstGeom>
        </p:spPr>
        <p:txBody>
          <a:bodyPr vert="horz" lIns="93171" tIns="46586" rIns="93171"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8664"/>
            <a:ext cx="3969279" cy="350520"/>
          </a:xfrm>
          <a:prstGeom prst="rect">
            <a:avLst/>
          </a:prstGeom>
        </p:spPr>
        <p:txBody>
          <a:bodyPr vert="horz" lIns="93171" tIns="46586" rIns="93171" bIns="46586"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5188477" y="6658664"/>
            <a:ext cx="3969279" cy="350520"/>
          </a:xfrm>
          <a:prstGeom prst="rect">
            <a:avLst/>
          </a:prstGeom>
        </p:spPr>
        <p:txBody>
          <a:bodyPr vert="horz" lIns="93171" tIns="46586" rIns="93171" bIns="46586" rtlCol="0" anchor="b"/>
          <a:lstStyle>
            <a:lvl1pPr algn="r">
              <a:defRPr sz="1200">
                <a:latin typeface="Calibri" charset="0"/>
                <a:ea typeface="ＭＳ Ｐゴシック" charset="0"/>
                <a:cs typeface="ＭＳ Ｐゴシック" charset="0"/>
              </a:defRPr>
            </a:lvl1pPr>
          </a:lstStyle>
          <a:p>
            <a:pPr>
              <a:defRPr/>
            </a:pPr>
            <a:fld id="{6EF27572-4C5E-479C-89BD-F22F29234D68}" type="slidenum">
              <a:rPr lang="en-US"/>
              <a:pPr>
                <a:defRPr/>
              </a:pPr>
              <a:t>‹#›</a:t>
            </a:fld>
            <a:endParaRPr lang="en-US"/>
          </a:p>
        </p:txBody>
      </p:sp>
    </p:spTree>
    <p:extLst>
      <p:ext uri="{BB962C8B-B14F-4D97-AF65-F5344CB8AC3E}">
        <p14:creationId xmlns:p14="http://schemas.microsoft.com/office/powerpoint/2010/main" val="785552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By fixing the geopotential value at the origin point, it was possible to ensure that the origins of IGLD 85 and NAVD 88 aligned.</a:t>
            </a:r>
          </a:p>
          <a:p>
            <a:pPr eaLnBrk="1" hangingPunct="1">
              <a:spcBef>
                <a:spcPct val="0"/>
              </a:spcBef>
            </a:pPr>
            <a:endParaRPr lang="en-US" altLang="en-US" dirty="0" smtClean="0"/>
          </a:p>
          <a:p>
            <a:pPr eaLnBrk="1" hangingPunct="1">
              <a:spcBef>
                <a:spcPct val="0"/>
              </a:spcBef>
            </a:pPr>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spcBef>
                <a:spcPct val="0"/>
              </a:spcBef>
            </a:pPr>
            <a:endParaRPr lang="en-US" altLang="en-US" dirty="0" smtClean="0"/>
          </a:p>
          <a:p>
            <a:pPr eaLnBrk="1" hangingPunct="1">
              <a:spcBef>
                <a:spcPct val="0"/>
              </a:spcBef>
            </a:pPr>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These are two</a:t>
            </a:r>
            <a:r>
              <a:rPr lang="en-US" altLang="en-US" baseline="0" dirty="0" smtClean="0"/>
              <a:t> lines over Lake Michigan where the airborne data (blue) shows significant deviations from EGM08 (Green). However, the x-axis is latitude and you can see that the deviations are supported independently by both lines. This type of visual analysis is extremely useful day-to-day in the field as we determine which lines need to be </a:t>
            </a:r>
            <a:r>
              <a:rPr lang="en-US" altLang="en-US" baseline="0" dirty="0" err="1" smtClean="0"/>
              <a:t>reflown</a:t>
            </a:r>
            <a:r>
              <a:rPr lang="en-US" altLang="en-US" baseline="0" dirty="0" smtClean="0"/>
              <a:t>. In the final processing we also do line to line cross correlation to evaluate overall line agreement.</a:t>
            </a:r>
            <a:endParaRPr lang="en-US" altLang="en-US" dirty="0" smtClean="0"/>
          </a:p>
        </p:txBody>
      </p:sp>
      <p:sp>
        <p:nvSpPr>
          <p:cNvPr id="4" name="Slide Number Placeholder 3"/>
          <p:cNvSpPr>
            <a:spLocks noGrp="1"/>
          </p:cNvSpPr>
          <p:nvPr>
            <p:ph type="sldNum" sz="quarter" idx="5"/>
          </p:nvPr>
        </p:nvSpPr>
        <p:spPr/>
        <p:txBody>
          <a:bodyPr/>
          <a:lstStyle/>
          <a:p>
            <a:pPr>
              <a:defRPr/>
            </a:pPr>
            <a:fld id="{89D4BAEB-B503-4AAC-B3D8-C94216F25396}" type="slidenum">
              <a:rPr lang="en-US" smtClean="0"/>
              <a:pPr>
                <a:defRPr/>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Internal:</a:t>
            </a:r>
          </a:p>
          <a:p>
            <a:r>
              <a:rPr lang="en-US" dirty="0" smtClean="0"/>
              <a:t>Start with internal comparison</a:t>
            </a:r>
          </a:p>
          <a:p>
            <a:pPr marL="171450" indent="-171450">
              <a:buFontTx/>
              <a:buChar char="-"/>
            </a:pPr>
            <a:r>
              <a:rPr lang="en-US" baseline="0" dirty="0" smtClean="0"/>
              <a:t>Crossover analysis compares intersection points, aim for RMS of residuals of less than 5 </a:t>
            </a:r>
            <a:r>
              <a:rPr lang="en-US" baseline="0" dirty="0" err="1" smtClean="0"/>
              <a:t>mGals</a:t>
            </a:r>
            <a:r>
              <a:rPr lang="en-US" baseline="0" dirty="0" smtClean="0"/>
              <a:t> – identifies errors that may need to be removed</a:t>
            </a:r>
          </a:p>
          <a:p>
            <a:pPr marL="171450" indent="-171450">
              <a:buFontTx/>
              <a:buChar char="-"/>
            </a:pPr>
            <a:r>
              <a:rPr lang="en-US" baseline="0" dirty="0" smtClean="0"/>
              <a:t>Line to line comparison, as was shown earlier, but look at the cross correlation of the entire block</a:t>
            </a:r>
          </a:p>
          <a:p>
            <a:pPr marL="171450" indent="-171450">
              <a:buFontTx/>
              <a:buChar char="-"/>
            </a:pPr>
            <a:r>
              <a:rPr lang="en-US" baseline="0" dirty="0" err="1" smtClean="0"/>
              <a:t>Reflights</a:t>
            </a:r>
            <a:r>
              <a:rPr lang="en-US" baseline="0" dirty="0" smtClean="0"/>
              <a:t> of lines provide repeatability statistics</a:t>
            </a:r>
            <a:endParaRPr lang="en-US" dirty="0" smtClean="0"/>
          </a:p>
          <a:p>
            <a:endParaRPr lang="en-US" dirty="0" smtClean="0"/>
          </a:p>
          <a:p>
            <a:r>
              <a:rPr lang="en-US" b="1" dirty="0" smtClean="0"/>
              <a:t>External:</a:t>
            </a:r>
          </a:p>
          <a:p>
            <a:pPr marL="0" indent="0">
              <a:buFontTx/>
              <a:buNone/>
            </a:pPr>
            <a:r>
              <a:rPr lang="en-US" dirty="0" smtClean="0"/>
              <a:t>Geoid comparison --</a:t>
            </a:r>
          </a:p>
          <a:p>
            <a:pPr marL="171450" indent="-171450">
              <a:buFontTx/>
              <a:buChar char="-"/>
            </a:pPr>
            <a:r>
              <a:rPr lang="en-US" dirty="0" smtClean="0"/>
              <a:t>Compared</a:t>
            </a:r>
            <a:r>
              <a:rPr lang="en-US" baseline="0" dirty="0" smtClean="0"/>
              <a:t> to EGM08 the airborne data often agrees with the satellite gravity</a:t>
            </a:r>
          </a:p>
          <a:p>
            <a:pPr marL="171450" indent="-171450">
              <a:buFontTx/>
              <a:buChar char="-"/>
            </a:pPr>
            <a:r>
              <a:rPr lang="en-US" baseline="0" dirty="0" smtClean="0"/>
              <a:t>Most updates are seen in areas of poor data coverage</a:t>
            </a:r>
          </a:p>
          <a:p>
            <a:pPr marL="171450" indent="-171450">
              <a:buFontTx/>
              <a:buChar char="-"/>
            </a:pPr>
            <a:r>
              <a:rPr lang="en-US" baseline="0" dirty="0" smtClean="0"/>
              <a:t>Shown is Lake Michigan, the gridded airborne data, EGM2008 versus GOCE, and then adding the airborne data to EGM2008 and again comparing with GOCE</a:t>
            </a:r>
          </a:p>
          <a:p>
            <a:pPr marL="0" indent="0">
              <a:buFontTx/>
              <a:buNone/>
            </a:pPr>
            <a:r>
              <a:rPr lang="en-US" baseline="0" dirty="0" smtClean="0"/>
              <a:t>GSVS –</a:t>
            </a:r>
          </a:p>
          <a:p>
            <a:pPr marL="171450" indent="-171450">
              <a:buFontTx/>
              <a:buChar char="-"/>
            </a:pPr>
            <a:r>
              <a:rPr lang="en-US" baseline="0" dirty="0" smtClean="0"/>
              <a:t>Three surveys: first flat and low gravity signal, second flat and high gravity signal, third rugged and high gravity signal</a:t>
            </a:r>
          </a:p>
          <a:p>
            <a:pPr marL="171450" indent="-171450">
              <a:buFontTx/>
              <a:buChar char="-"/>
            </a:pPr>
            <a:r>
              <a:rPr lang="en-US" baseline="0" dirty="0" smtClean="0"/>
              <a:t>First is completed and published, second completed and papers in progress, third in the planning stages</a:t>
            </a:r>
          </a:p>
          <a:p>
            <a:pPr marL="171450" indent="-171450">
              <a:buFontTx/>
              <a:buChar char="-"/>
            </a:pPr>
            <a:r>
              <a:rPr lang="en-US" baseline="0" dirty="0" smtClean="0"/>
              <a:t>2011 survey confirmed that the airborne gravity was contributing to the goal of a 1 cm accurate geoid</a:t>
            </a:r>
            <a:endParaRPr lang="en-US" dirty="0"/>
          </a:p>
        </p:txBody>
      </p:sp>
      <p:sp>
        <p:nvSpPr>
          <p:cNvPr id="4" name="Slide Number Placeholder 3"/>
          <p:cNvSpPr>
            <a:spLocks noGrp="1"/>
          </p:cNvSpPr>
          <p:nvPr>
            <p:ph type="sldNum" sz="quarter" idx="10"/>
          </p:nvPr>
        </p:nvSpPr>
        <p:spPr/>
        <p:txBody>
          <a:bodyPr/>
          <a:lstStyle/>
          <a:p>
            <a:pPr>
              <a:defRPr/>
            </a:pPr>
            <a:fld id="{E00F16FF-AE76-4A0A-B96C-F26B37DABB11}" type="slidenum">
              <a:rPr lang="en-US" smtClean="0"/>
              <a:pPr>
                <a:defRPr/>
              </a:pPr>
              <a:t>21</a:t>
            </a:fld>
            <a:endParaRPr lang="en-US"/>
          </a:p>
        </p:txBody>
      </p:sp>
    </p:spTree>
    <p:extLst>
      <p:ext uri="{BB962C8B-B14F-4D97-AF65-F5344CB8AC3E}">
        <p14:creationId xmlns:p14="http://schemas.microsoft.com/office/powerpoint/2010/main" val="683579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NGA Arctic Gravity Grid (2017)</a:t>
            </a:r>
          </a:p>
          <a:p>
            <a:endParaRPr lang="en-US" dirty="0"/>
          </a:p>
        </p:txBody>
      </p:sp>
      <p:sp>
        <p:nvSpPr>
          <p:cNvPr id="4" name="Slide Number Placeholder 3"/>
          <p:cNvSpPr>
            <a:spLocks noGrp="1"/>
          </p:cNvSpPr>
          <p:nvPr>
            <p:ph type="sldNum" sz="quarter" idx="10"/>
          </p:nvPr>
        </p:nvSpPr>
        <p:spPr/>
        <p:txBody>
          <a:bodyPr/>
          <a:lstStyle/>
          <a:p>
            <a:fld id="{45709A98-DD05-46C6-8F95-7E0056468C80}" type="slidenum">
              <a:rPr lang="en-US" altLang="en-US" smtClean="0"/>
              <a:pPr/>
              <a:t>25</a:t>
            </a:fld>
            <a:endParaRPr lang="en-US" altLang="en-US"/>
          </a:p>
        </p:txBody>
      </p:sp>
    </p:spTree>
    <p:extLst>
      <p:ext uri="{BB962C8B-B14F-4D97-AF65-F5344CB8AC3E}">
        <p14:creationId xmlns:p14="http://schemas.microsoft.com/office/powerpoint/2010/main" val="279304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105000"/>
              </a:lnSpc>
            </a:pPr>
            <a:r>
              <a:rPr lang="en-US" altLang="en-US" dirty="0" smtClean="0">
                <a:sym typeface="Wingdings" pitchFamily="2" charset="2"/>
              </a:rPr>
              <a:t>Approximately +0.1 m (Florida) to -1.3 m (Washington)</a:t>
            </a:r>
          </a:p>
          <a:p>
            <a:pPr lvl="1">
              <a:lnSpc>
                <a:spcPct val="105000"/>
              </a:lnSpc>
            </a:pPr>
            <a:r>
              <a:rPr lang="en-US" altLang="en-US" dirty="0" smtClean="0">
                <a:sym typeface="Wingdings" pitchFamily="2" charset="2"/>
              </a:rPr>
              <a:t>More than 2 meters of change in Alaska</a:t>
            </a:r>
          </a:p>
          <a:p>
            <a:pPr eaLnBrk="1" hangingPunct="1">
              <a:spcBef>
                <a:spcPct val="0"/>
              </a:spcBef>
            </a:pPr>
            <a:endParaRPr lang="en-US" altLang="en-US"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5236" eaLnBrk="0" hangingPunct="0">
              <a:spcBef>
                <a:spcPct val="30000"/>
              </a:spcBef>
              <a:defRPr sz="1200">
                <a:solidFill>
                  <a:schemeClr val="tx1"/>
                </a:solidFill>
                <a:latin typeface="Calibri" pitchFamily="34" charset="0"/>
              </a:defRPr>
            </a:lvl1pPr>
            <a:lvl2pPr marL="757011" indent="-291158" defTabSz="925236" eaLnBrk="0" hangingPunct="0">
              <a:spcBef>
                <a:spcPct val="30000"/>
              </a:spcBef>
              <a:defRPr sz="1200">
                <a:solidFill>
                  <a:schemeClr val="tx1"/>
                </a:solidFill>
                <a:latin typeface="Calibri" pitchFamily="34" charset="0"/>
              </a:defRPr>
            </a:lvl2pPr>
            <a:lvl3pPr marL="1164632" indent="-232927" defTabSz="925236" eaLnBrk="0" hangingPunct="0">
              <a:spcBef>
                <a:spcPct val="30000"/>
              </a:spcBef>
              <a:defRPr sz="1200">
                <a:solidFill>
                  <a:schemeClr val="tx1"/>
                </a:solidFill>
                <a:latin typeface="Calibri" pitchFamily="34" charset="0"/>
              </a:defRPr>
            </a:lvl3pPr>
            <a:lvl4pPr marL="1630485" indent="-232927" defTabSz="925236" eaLnBrk="0" hangingPunct="0">
              <a:spcBef>
                <a:spcPct val="30000"/>
              </a:spcBef>
              <a:defRPr sz="1200">
                <a:solidFill>
                  <a:schemeClr val="tx1"/>
                </a:solidFill>
                <a:latin typeface="Calibri" pitchFamily="34" charset="0"/>
              </a:defRPr>
            </a:lvl4pPr>
            <a:lvl5pPr marL="2096339" indent="-232927" defTabSz="925236" eaLnBrk="0" hangingPunct="0">
              <a:spcBef>
                <a:spcPct val="30000"/>
              </a:spcBef>
              <a:defRPr sz="1200">
                <a:solidFill>
                  <a:schemeClr val="tx1"/>
                </a:solidFill>
                <a:latin typeface="Calibri" pitchFamily="34" charset="0"/>
              </a:defRPr>
            </a:lvl5pPr>
            <a:lvl6pPr marL="2562192" indent="-232927" defTabSz="925236" eaLnBrk="0" fontAlgn="base" hangingPunct="0">
              <a:spcBef>
                <a:spcPct val="30000"/>
              </a:spcBef>
              <a:spcAft>
                <a:spcPct val="0"/>
              </a:spcAft>
              <a:defRPr sz="1200">
                <a:solidFill>
                  <a:schemeClr val="tx1"/>
                </a:solidFill>
                <a:latin typeface="Calibri" pitchFamily="34" charset="0"/>
              </a:defRPr>
            </a:lvl6pPr>
            <a:lvl7pPr marL="3028044" indent="-232927" defTabSz="925236" eaLnBrk="0" fontAlgn="base" hangingPunct="0">
              <a:spcBef>
                <a:spcPct val="30000"/>
              </a:spcBef>
              <a:spcAft>
                <a:spcPct val="0"/>
              </a:spcAft>
              <a:defRPr sz="1200">
                <a:solidFill>
                  <a:schemeClr val="tx1"/>
                </a:solidFill>
                <a:latin typeface="Calibri" pitchFamily="34" charset="0"/>
              </a:defRPr>
            </a:lvl7pPr>
            <a:lvl8pPr marL="3493898" indent="-232927" defTabSz="925236" eaLnBrk="0" fontAlgn="base" hangingPunct="0">
              <a:spcBef>
                <a:spcPct val="30000"/>
              </a:spcBef>
              <a:spcAft>
                <a:spcPct val="0"/>
              </a:spcAft>
              <a:defRPr sz="1200">
                <a:solidFill>
                  <a:schemeClr val="tx1"/>
                </a:solidFill>
                <a:latin typeface="Calibri" pitchFamily="34" charset="0"/>
              </a:defRPr>
            </a:lvl8pPr>
            <a:lvl9pPr marL="3959751" indent="-232927" defTabSz="92523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E1A7474-5B72-4F09-BE43-19001F3EC116}" type="slidenum">
              <a:rPr lang="en-US" altLang="en-US" smtClean="0">
                <a:latin typeface="Arial" pitchFamily="34" charset="0"/>
                <a:ea typeface="MS PGothic" pitchFamily="34" charset="-128"/>
              </a:rPr>
              <a:pPr eaLnBrk="1" hangingPunct="1">
                <a:spcBef>
                  <a:spcPct val="0"/>
                </a:spcBef>
              </a:pPr>
              <a:t>26</a:t>
            </a:fld>
            <a:endParaRPr lang="en-US" altLang="en-US" smtClean="0">
              <a:latin typeface="Arial" pitchFamily="34" charset="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big change plot!! Going from the hybrid Geoid12B</a:t>
            </a:r>
            <a:r>
              <a:rPr lang="en-US" baseline="0" dirty="0" smtClean="0"/>
              <a:t> to the most recent experimental geoid. Huge change, 2 meters with a lot of areas between 0.8 and 1.7 meters.</a:t>
            </a:r>
            <a:endParaRPr lang="en-US" dirty="0"/>
          </a:p>
        </p:txBody>
      </p:sp>
      <p:sp>
        <p:nvSpPr>
          <p:cNvPr id="4" name="Slide Number Placeholder 3"/>
          <p:cNvSpPr>
            <a:spLocks noGrp="1"/>
          </p:cNvSpPr>
          <p:nvPr>
            <p:ph type="sldNum" sz="quarter" idx="10"/>
          </p:nvPr>
        </p:nvSpPr>
        <p:spPr/>
        <p:txBody>
          <a:bodyPr/>
          <a:lstStyle/>
          <a:p>
            <a:fld id="{45709A98-DD05-46C6-8F95-7E0056468C80}" type="slidenum">
              <a:rPr lang="en-US" altLang="en-US" smtClean="0"/>
              <a:pPr/>
              <a:t>27</a:t>
            </a:fld>
            <a:endParaRPr lang="en-US" altLang="en-US"/>
          </a:p>
        </p:txBody>
      </p:sp>
    </p:spTree>
    <p:extLst>
      <p:ext uri="{BB962C8B-B14F-4D97-AF65-F5344CB8AC3E}">
        <p14:creationId xmlns:p14="http://schemas.microsoft.com/office/powerpoint/2010/main" val="250165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map reflects the sort of height changes that users could expect if NAVD 88 were replaced with a geoid-based vertical datum.  </a:t>
            </a:r>
          </a:p>
          <a:p>
            <a:r>
              <a:rPr lang="en-US" altLang="en-US" dirty="0" smtClean="0"/>
              <a:t>This is only a large scale approximation and should not be used as an absolute guide.  Each benchmark might have its own level</a:t>
            </a:r>
          </a:p>
          <a:p>
            <a:r>
              <a:rPr lang="en-US" altLang="en-US" dirty="0" smtClean="0"/>
              <a:t>Of mismatch, say from uplift or subsidence, not captured by this broad brush.</a:t>
            </a:r>
          </a:p>
          <a:p>
            <a:endParaRPr lang="en-US" altLang="en-US" dirty="0" smtClean="0"/>
          </a:p>
          <a:p>
            <a:r>
              <a:rPr lang="en-US" altLang="en-US" dirty="0" smtClean="0"/>
              <a:t>Also, this is the difference between the zero level of NAVD 88 and the actual geoid.  The difference between NAD 83 ellipsoid heights and</a:t>
            </a:r>
          </a:p>
          <a:p>
            <a:r>
              <a:rPr lang="en-US" altLang="en-US" dirty="0" smtClean="0"/>
              <a:t>ITRF/GRS-80 ellipsoid heights has NO influence on this graph and should not be part of the story.</a:t>
            </a:r>
          </a:p>
          <a:p>
            <a:endParaRPr lang="en-US" altLang="en-US" dirty="0" smtClean="0"/>
          </a:p>
          <a:p>
            <a:r>
              <a:rPr lang="en-US" altLang="en-US" dirty="0" smtClean="0"/>
              <a:t>Updated October 2010</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795" eaLnBrk="0" hangingPunct="0">
              <a:spcBef>
                <a:spcPct val="30000"/>
              </a:spcBef>
              <a:defRPr sz="1200">
                <a:solidFill>
                  <a:schemeClr val="tx1"/>
                </a:solidFill>
                <a:latin typeface="Calibri" pitchFamily="34" charset="0"/>
              </a:defRPr>
            </a:lvl1pPr>
            <a:lvl2pPr marL="757011" indent="-291158" defTabSz="939795" eaLnBrk="0" hangingPunct="0">
              <a:spcBef>
                <a:spcPct val="30000"/>
              </a:spcBef>
              <a:defRPr sz="1200">
                <a:solidFill>
                  <a:schemeClr val="tx1"/>
                </a:solidFill>
                <a:latin typeface="Calibri" pitchFamily="34" charset="0"/>
              </a:defRPr>
            </a:lvl2pPr>
            <a:lvl3pPr marL="1164632" indent="-232927" defTabSz="939795" eaLnBrk="0" hangingPunct="0">
              <a:spcBef>
                <a:spcPct val="30000"/>
              </a:spcBef>
              <a:defRPr sz="1200">
                <a:solidFill>
                  <a:schemeClr val="tx1"/>
                </a:solidFill>
                <a:latin typeface="Calibri" pitchFamily="34" charset="0"/>
              </a:defRPr>
            </a:lvl3pPr>
            <a:lvl4pPr marL="1630485" indent="-232927" defTabSz="939795" eaLnBrk="0" hangingPunct="0">
              <a:spcBef>
                <a:spcPct val="30000"/>
              </a:spcBef>
              <a:defRPr sz="1200">
                <a:solidFill>
                  <a:schemeClr val="tx1"/>
                </a:solidFill>
                <a:latin typeface="Calibri" pitchFamily="34" charset="0"/>
              </a:defRPr>
            </a:lvl4pPr>
            <a:lvl5pPr marL="2096339" indent="-232927" defTabSz="939795" eaLnBrk="0" hangingPunct="0">
              <a:spcBef>
                <a:spcPct val="30000"/>
              </a:spcBef>
              <a:defRPr sz="1200">
                <a:solidFill>
                  <a:schemeClr val="tx1"/>
                </a:solidFill>
                <a:latin typeface="Calibri" pitchFamily="34" charset="0"/>
              </a:defRPr>
            </a:lvl5pPr>
            <a:lvl6pPr marL="2562192" indent="-232927" defTabSz="939795" eaLnBrk="0" fontAlgn="base" hangingPunct="0">
              <a:spcBef>
                <a:spcPct val="30000"/>
              </a:spcBef>
              <a:spcAft>
                <a:spcPct val="0"/>
              </a:spcAft>
              <a:defRPr sz="1200">
                <a:solidFill>
                  <a:schemeClr val="tx1"/>
                </a:solidFill>
                <a:latin typeface="Calibri" pitchFamily="34" charset="0"/>
              </a:defRPr>
            </a:lvl6pPr>
            <a:lvl7pPr marL="3028044" indent="-232927" defTabSz="939795" eaLnBrk="0" fontAlgn="base" hangingPunct="0">
              <a:spcBef>
                <a:spcPct val="30000"/>
              </a:spcBef>
              <a:spcAft>
                <a:spcPct val="0"/>
              </a:spcAft>
              <a:defRPr sz="1200">
                <a:solidFill>
                  <a:schemeClr val="tx1"/>
                </a:solidFill>
                <a:latin typeface="Calibri" pitchFamily="34" charset="0"/>
              </a:defRPr>
            </a:lvl7pPr>
            <a:lvl8pPr marL="3493898" indent="-232927" defTabSz="939795" eaLnBrk="0" fontAlgn="base" hangingPunct="0">
              <a:spcBef>
                <a:spcPct val="30000"/>
              </a:spcBef>
              <a:spcAft>
                <a:spcPct val="0"/>
              </a:spcAft>
              <a:defRPr sz="1200">
                <a:solidFill>
                  <a:schemeClr val="tx1"/>
                </a:solidFill>
                <a:latin typeface="Calibri" pitchFamily="34" charset="0"/>
              </a:defRPr>
            </a:lvl8pPr>
            <a:lvl9pPr marL="3959751" indent="-232927" defTabSz="939795" eaLnBrk="0" fontAlgn="base" hangingPunct="0">
              <a:spcBef>
                <a:spcPct val="30000"/>
              </a:spcBef>
              <a:spcAft>
                <a:spcPct val="0"/>
              </a:spcAft>
              <a:defRPr sz="1200">
                <a:solidFill>
                  <a:schemeClr val="tx1"/>
                </a:solidFill>
                <a:latin typeface="Calibri" pitchFamily="34" charset="0"/>
              </a:defRPr>
            </a:lvl9pPr>
          </a:lstStyle>
          <a:p>
            <a:pPr>
              <a:spcBef>
                <a:spcPct val="0"/>
              </a:spcBef>
            </a:pPr>
            <a:fld id="{224E7CDD-CF05-4F5A-8084-3EE16CCCD36D}" type="slidenum">
              <a:rPr lang="en-US" altLang="en-US" smtClean="0">
                <a:latin typeface="Times New Roman" pitchFamily="18" charset="0"/>
                <a:ea typeface="MS PGothic" pitchFamily="34" charset="-128"/>
              </a:rPr>
              <a:pPr>
                <a:spcBef>
                  <a:spcPct val="0"/>
                </a:spcBef>
              </a:pPr>
              <a:t>5</a:t>
            </a:fld>
            <a:endParaRPr lang="en-US" altLang="en-US" smtClean="0">
              <a:latin typeface="Times New Roman" pitchFamily="18" charset="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Target is to be able to achieve 2 cm accuracy </a:t>
            </a:r>
            <a:r>
              <a:rPr lang="en-US" altLang="en-US" dirty="0" err="1" smtClean="0"/>
              <a:t>orthometric</a:t>
            </a:r>
            <a:r>
              <a:rPr lang="en-US" altLang="en-US" dirty="0" smtClean="0"/>
              <a:t> heights (where possible) using a GNSS receiver and a geoid model</a:t>
            </a:r>
          </a:p>
          <a:p>
            <a:pPr marL="171450" indent="-171450">
              <a:buFontTx/>
              <a:buChar char="-"/>
              <a:defRPr/>
            </a:pPr>
            <a:r>
              <a:rPr lang="en-US" altLang="en-US" dirty="0" smtClean="0"/>
              <a:t>Roughly 1 cm uncertainty from GNSS and 1 cm from the geoid model</a:t>
            </a:r>
          </a:p>
          <a:p>
            <a:pPr marL="171450" indent="-171450">
              <a:buFontTx/>
              <a:buChar char="-"/>
              <a:defRPr/>
            </a:pPr>
            <a:endParaRPr lang="en-US" altLang="en-US" dirty="0" smtClean="0"/>
          </a:p>
          <a:p>
            <a:pPr>
              <a:defRPr/>
            </a:pPr>
            <a:r>
              <a:rPr lang="en-US" altLang="en-US" dirty="0" smtClean="0"/>
              <a:t>GRAV-D</a:t>
            </a:r>
          </a:p>
          <a:p>
            <a:pPr marL="171450" indent="-171450">
              <a:buFontTx/>
              <a:buChar char="-"/>
              <a:defRPr/>
            </a:pPr>
            <a:r>
              <a:rPr lang="en-US" altLang="en-US" dirty="0" smtClean="0"/>
              <a:t>Phase 1: snapshot of the entire country to provide a consistent data set</a:t>
            </a:r>
          </a:p>
          <a:p>
            <a:pPr marL="171450" indent="-171450">
              <a:buFontTx/>
              <a:buChar char="-"/>
              <a:defRPr/>
            </a:pPr>
            <a:r>
              <a:rPr lang="en-US" altLang="en-US" dirty="0" smtClean="0"/>
              <a:t>Phase 2: long term monitoring of geoid change – in development</a:t>
            </a:r>
          </a:p>
          <a:p>
            <a:pPr marL="171450" indent="-171450">
              <a:buFontTx/>
              <a:buChar char="-"/>
              <a:defRPr/>
            </a:pPr>
            <a:r>
              <a:rPr lang="en-US" altLang="en-US" dirty="0" smtClean="0"/>
              <a:t>Work with partners to incorporate additional gravity data, particularly surface gravity data, validate existing data, and monitor change</a:t>
            </a:r>
          </a:p>
          <a:p>
            <a:pPr>
              <a:defRPr/>
            </a:pPr>
            <a:endParaRPr lang="en-US" altLang="en-US" dirty="0" smtClean="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smtClean="0"/>
              <a:t>Project Scope:</a:t>
            </a:r>
          </a:p>
          <a:p>
            <a:pPr marL="171450" indent="-171450">
              <a:buFontTx/>
              <a:buChar char="-"/>
              <a:defRPr/>
            </a:pPr>
            <a:r>
              <a:rPr lang="en-US" dirty="0" smtClean="0"/>
              <a:t>Scope of the project: cover roughly 15.6 million square kilometers – contiguous united states, Alaska, Hawaii, Guam, and American Samoa</a:t>
            </a:r>
          </a:p>
          <a:p>
            <a:pPr marL="171450" indent="-171450">
              <a:buFontTx/>
              <a:buChar char="-"/>
              <a:defRPr/>
            </a:pPr>
            <a:r>
              <a:rPr lang="en-US" dirty="0" smtClean="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smtClean="0"/>
              <a:t>Deadline of 2022 for datum rollout, which means a target of 2021 to finish the airborne survey</a:t>
            </a:r>
          </a:p>
          <a:p>
            <a:pPr marL="171450" indent="-171450">
              <a:buFontTx/>
              <a:buChar char="-"/>
              <a:defRPr/>
            </a:pPr>
            <a:r>
              <a:rPr lang="en-US" dirty="0" smtClean="0"/>
              <a:t>Priority areas were defined as Alaska and coastal areas</a:t>
            </a:r>
          </a:p>
          <a:p>
            <a:pPr>
              <a:defRPr/>
            </a:pPr>
            <a:endParaRPr lang="en-US" dirty="0" smtClean="0"/>
          </a:p>
          <a:p>
            <a:pPr>
              <a:defRPr/>
            </a:pPr>
            <a:r>
              <a:rPr lang="en-US" dirty="0" smtClean="0"/>
              <a:t>Challenges:</a:t>
            </a:r>
          </a:p>
          <a:p>
            <a:pPr marL="171450" indent="-171450">
              <a:buFontTx/>
              <a:buChar char="-"/>
              <a:defRPr/>
            </a:pPr>
            <a:r>
              <a:rPr lang="en-US" dirty="0" smtClean="0"/>
              <a:t>Fixed annual budget and time </a:t>
            </a:r>
            <a:r>
              <a:rPr lang="en-US" dirty="0" smtClean="0">
                <a:sym typeface="Wingdings" panose="05000000000000000000" pitchFamily="2" charset="2"/>
              </a:rPr>
              <a:t> design of surveys had to fit within an annual budget of $3.5 million and meet the deadline</a:t>
            </a:r>
          </a:p>
          <a:p>
            <a:pPr marL="171450" indent="-171450">
              <a:buFontTx/>
              <a:buChar char="-"/>
              <a:defRPr/>
            </a:pPr>
            <a:r>
              <a:rPr lang="en-US" dirty="0" smtClean="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NGS evaluated the US and all of its territories and established a priority order according to the where the datum is in greatest need of repair.  Alaska has the biggest need, so tops the list.  Next in priority are the coastal regions of the US and the Great Lakes.  Then the Hawaiian and Pacific Islands, the Aleutians, and then interior CONUS.  The mountainous regions have the greatest geoid errors and will get our first attention.  The actual order we fly the surveys is also informed by the availability of aircraft, the appropriate seasons for measurement, the availability of government contract fuel, and the coordination of logistical constraints so as to most efficiently use our resources.</a:t>
            </a:r>
          </a:p>
          <a:p>
            <a:endParaRPr lang="en-US" smtClean="0"/>
          </a:p>
        </p:txBody>
      </p:sp>
      <p:sp>
        <p:nvSpPr>
          <p:cNvPr id="4" name="Slide Number Placeholder 3"/>
          <p:cNvSpPr>
            <a:spLocks noGrp="1"/>
          </p:cNvSpPr>
          <p:nvPr>
            <p:ph type="sldNum" sz="quarter" idx="5"/>
          </p:nvPr>
        </p:nvSpPr>
        <p:spPr>
          <a:xfrm>
            <a:off x="5188477" y="6658664"/>
            <a:ext cx="3969279" cy="350520"/>
          </a:xfrm>
          <a:prstGeom prst="rect">
            <a:avLst/>
          </a:prstGeom>
        </p:spPr>
        <p:txBody>
          <a:bodyPr/>
          <a:lstStyle/>
          <a:p>
            <a:pPr>
              <a:defRPr/>
            </a:pPr>
            <a:fld id="{5D8B5DA7-B965-498E-A014-215B3FB68D76}"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We’ve set up a basic GIS GPRA monitoring in the War Room.  We will report the coordinates of our survey monthly and they will calculate our percentages.  </a:t>
            </a:r>
          </a:p>
        </p:txBody>
      </p:sp>
      <p:sp>
        <p:nvSpPr>
          <p:cNvPr id="53252" name="Slide Number Placeholder 3"/>
          <p:cNvSpPr>
            <a:spLocks noGrp="1"/>
          </p:cNvSpPr>
          <p:nvPr>
            <p:ph type="sldNum" sz="quarter" idx="5"/>
          </p:nvPr>
        </p:nvSpPr>
        <p:spPr>
          <a:xfrm>
            <a:off x="5188477" y="6658664"/>
            <a:ext cx="3969279" cy="3505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08" eaLnBrk="0" hangingPunct="0">
              <a:defRPr sz="1400" b="1">
                <a:solidFill>
                  <a:schemeClr val="tx1"/>
                </a:solidFill>
                <a:latin typeface="Verdana" pitchFamily="34" charset="0"/>
              </a:defRPr>
            </a:lvl1pPr>
            <a:lvl2pPr marL="742856" indent="-285713" defTabSz="923808" eaLnBrk="0" hangingPunct="0">
              <a:defRPr sz="1400" b="1">
                <a:solidFill>
                  <a:schemeClr val="tx1"/>
                </a:solidFill>
                <a:latin typeface="Verdana" pitchFamily="34" charset="0"/>
              </a:defRPr>
            </a:lvl2pPr>
            <a:lvl3pPr marL="1142854" indent="-228570" defTabSz="923808" eaLnBrk="0" hangingPunct="0">
              <a:defRPr sz="1400" b="1">
                <a:solidFill>
                  <a:schemeClr val="tx1"/>
                </a:solidFill>
                <a:latin typeface="Verdana" pitchFamily="34" charset="0"/>
              </a:defRPr>
            </a:lvl3pPr>
            <a:lvl4pPr marL="1599995" indent="-228570" defTabSz="923808" eaLnBrk="0" hangingPunct="0">
              <a:defRPr sz="1400" b="1">
                <a:solidFill>
                  <a:schemeClr val="tx1"/>
                </a:solidFill>
                <a:latin typeface="Verdana" pitchFamily="34" charset="0"/>
              </a:defRPr>
            </a:lvl4pPr>
            <a:lvl5pPr marL="2057137" indent="-228570" defTabSz="923808" eaLnBrk="0" hangingPunct="0">
              <a:defRPr sz="1400" b="1">
                <a:solidFill>
                  <a:schemeClr val="tx1"/>
                </a:solidFill>
                <a:latin typeface="Verdana" pitchFamily="34" charset="0"/>
              </a:defRPr>
            </a:lvl5pPr>
            <a:lvl6pPr marL="2514279" indent="-228570" defTabSz="923808" eaLnBrk="0" fontAlgn="base" hangingPunct="0">
              <a:spcBef>
                <a:spcPct val="0"/>
              </a:spcBef>
              <a:spcAft>
                <a:spcPct val="0"/>
              </a:spcAft>
              <a:defRPr sz="1400" b="1">
                <a:solidFill>
                  <a:schemeClr val="tx1"/>
                </a:solidFill>
                <a:latin typeface="Verdana" pitchFamily="34" charset="0"/>
              </a:defRPr>
            </a:lvl6pPr>
            <a:lvl7pPr marL="2971419" indent="-228570" defTabSz="923808" eaLnBrk="0" fontAlgn="base" hangingPunct="0">
              <a:spcBef>
                <a:spcPct val="0"/>
              </a:spcBef>
              <a:spcAft>
                <a:spcPct val="0"/>
              </a:spcAft>
              <a:defRPr sz="1400" b="1">
                <a:solidFill>
                  <a:schemeClr val="tx1"/>
                </a:solidFill>
                <a:latin typeface="Verdana" pitchFamily="34" charset="0"/>
              </a:defRPr>
            </a:lvl7pPr>
            <a:lvl8pPr marL="3428562" indent="-228570" defTabSz="923808" eaLnBrk="0" fontAlgn="base" hangingPunct="0">
              <a:spcBef>
                <a:spcPct val="0"/>
              </a:spcBef>
              <a:spcAft>
                <a:spcPct val="0"/>
              </a:spcAft>
              <a:defRPr sz="1400" b="1">
                <a:solidFill>
                  <a:schemeClr val="tx1"/>
                </a:solidFill>
                <a:latin typeface="Verdana" pitchFamily="34" charset="0"/>
              </a:defRPr>
            </a:lvl8pPr>
            <a:lvl9pPr marL="3885703" indent="-228570" defTabSz="923808" eaLnBrk="0" fontAlgn="base" hangingPunct="0">
              <a:spcBef>
                <a:spcPct val="0"/>
              </a:spcBef>
              <a:spcAft>
                <a:spcPct val="0"/>
              </a:spcAft>
              <a:defRPr sz="1400" b="1">
                <a:solidFill>
                  <a:schemeClr val="tx1"/>
                </a:solidFill>
                <a:latin typeface="Verdana" pitchFamily="34" charset="0"/>
              </a:defRPr>
            </a:lvl9pPr>
          </a:lstStyle>
          <a:p>
            <a:pPr eaLnBrk="1" hangingPunct="1"/>
            <a:fld id="{DF6A3A44-F5AB-44E7-8A72-BA05E4C22111}" type="slidenum">
              <a:rPr lang="en-US" sz="1200" b="0">
                <a:latin typeface="Arial" pitchFamily="34" charset="0"/>
              </a:rPr>
              <a:pPr eaLnBrk="1" hangingPunct="1"/>
              <a:t>12</a:t>
            </a:fld>
            <a:endParaRPr lang="en-US" sz="1200" b="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Block layout based on aircraft, adjust size of block if needed</a:t>
            </a:r>
          </a:p>
          <a:p>
            <a:pPr eaLnBrk="1" hangingPunct="1">
              <a:spcBef>
                <a:spcPct val="0"/>
              </a:spcBef>
            </a:pPr>
            <a:endParaRPr lang="en-US" smtClean="0"/>
          </a:p>
        </p:txBody>
      </p:sp>
      <p:sp>
        <p:nvSpPr>
          <p:cNvPr id="14340" name="Slide Number Placeholder 3"/>
          <p:cNvSpPr>
            <a:spLocks noGrp="1"/>
          </p:cNvSpPr>
          <p:nvPr>
            <p:ph type="sldNum" sz="quarter" idx="5"/>
          </p:nvPr>
        </p:nvSpPr>
        <p:spPr bwMode="auto">
          <a:xfrm>
            <a:off x="3970938" y="8829967"/>
            <a:ext cx="3037840" cy="4648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11" indent="-291158">
              <a:defRPr>
                <a:solidFill>
                  <a:schemeClr val="tx1"/>
                </a:solidFill>
                <a:latin typeface="Calibri" pitchFamily="34" charset="0"/>
              </a:defRPr>
            </a:lvl2pPr>
            <a:lvl3pPr marL="1164632" indent="-232927">
              <a:defRPr>
                <a:solidFill>
                  <a:schemeClr val="tx1"/>
                </a:solidFill>
                <a:latin typeface="Calibri" pitchFamily="34" charset="0"/>
              </a:defRPr>
            </a:lvl3pPr>
            <a:lvl4pPr marL="1630485" indent="-232927">
              <a:defRPr>
                <a:solidFill>
                  <a:schemeClr val="tx1"/>
                </a:solidFill>
                <a:latin typeface="Calibri" pitchFamily="34" charset="0"/>
              </a:defRPr>
            </a:lvl4pPr>
            <a:lvl5pPr marL="2096339" indent="-232927">
              <a:defRPr>
                <a:solidFill>
                  <a:schemeClr val="tx1"/>
                </a:solidFill>
                <a:latin typeface="Calibri" pitchFamily="34" charset="0"/>
              </a:defRPr>
            </a:lvl5pPr>
            <a:lvl6pPr marL="2562192" indent="-232927" fontAlgn="base">
              <a:spcBef>
                <a:spcPct val="0"/>
              </a:spcBef>
              <a:spcAft>
                <a:spcPct val="0"/>
              </a:spcAft>
              <a:defRPr>
                <a:solidFill>
                  <a:schemeClr val="tx1"/>
                </a:solidFill>
                <a:latin typeface="Calibri" pitchFamily="34" charset="0"/>
              </a:defRPr>
            </a:lvl6pPr>
            <a:lvl7pPr marL="3028044" indent="-232927" fontAlgn="base">
              <a:spcBef>
                <a:spcPct val="0"/>
              </a:spcBef>
              <a:spcAft>
                <a:spcPct val="0"/>
              </a:spcAft>
              <a:defRPr>
                <a:solidFill>
                  <a:schemeClr val="tx1"/>
                </a:solidFill>
                <a:latin typeface="Calibri" pitchFamily="34" charset="0"/>
              </a:defRPr>
            </a:lvl7pPr>
            <a:lvl8pPr marL="3493898" indent="-232927" fontAlgn="base">
              <a:spcBef>
                <a:spcPct val="0"/>
              </a:spcBef>
              <a:spcAft>
                <a:spcPct val="0"/>
              </a:spcAft>
              <a:defRPr>
                <a:solidFill>
                  <a:schemeClr val="tx1"/>
                </a:solidFill>
                <a:latin typeface="Calibri" pitchFamily="34" charset="0"/>
              </a:defRPr>
            </a:lvl8pPr>
            <a:lvl9pPr marL="3959751" indent="-23292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764C487-657E-48B7-923D-F07C8AE137D9}" type="slidenum">
              <a:rPr lang="en-US" smtClean="0"/>
              <a:pPr fontAlgn="base">
                <a:spcBef>
                  <a:spcPct val="0"/>
                </a:spcBef>
                <a:spcAft>
                  <a:spcPct val="0"/>
                </a:spcAft>
                <a:defRPr/>
              </a:pPr>
              <a:t>15</a:t>
            </a:fld>
            <a:endParaRPr lang="en-US" smtClean="0"/>
          </a:p>
        </p:txBody>
      </p:sp>
    </p:spTree>
    <p:extLst>
      <p:ext uri="{BB962C8B-B14F-4D97-AF65-F5344CB8AC3E}">
        <p14:creationId xmlns:p14="http://schemas.microsoft.com/office/powerpoint/2010/main" val="4085898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Fugro to provide us aircraft services. We plan also to work this year with the Naval Research Lab and the VXS-1 Navy Squadron aboard their RC-12 King Air aircraft.</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28663" indent="-279400" eaLnBrk="0" hangingPunct="0">
              <a:defRPr>
                <a:solidFill>
                  <a:schemeClr val="tx1"/>
                </a:solidFill>
                <a:latin typeface="Calibri" panose="020F0502020204030204" pitchFamily="34" charset="0"/>
                <a:cs typeface="Arial" panose="020B0604020202020204" pitchFamily="34" charset="0"/>
              </a:defRPr>
            </a:lvl2pPr>
            <a:lvl3pPr marL="1120775" indent="-223838" eaLnBrk="0" hangingPunct="0">
              <a:defRPr>
                <a:solidFill>
                  <a:schemeClr val="tx1"/>
                </a:solidFill>
                <a:latin typeface="Calibri" panose="020F0502020204030204" pitchFamily="34" charset="0"/>
                <a:cs typeface="Arial" panose="020B0604020202020204" pitchFamily="34" charset="0"/>
              </a:defRPr>
            </a:lvl3pPr>
            <a:lvl4pPr marL="1570038" indent="-223838" eaLnBrk="0" hangingPunct="0">
              <a:defRPr>
                <a:solidFill>
                  <a:schemeClr val="tx1"/>
                </a:solidFill>
                <a:latin typeface="Calibri" panose="020F0502020204030204" pitchFamily="34" charset="0"/>
                <a:cs typeface="Arial" panose="020B0604020202020204" pitchFamily="34" charset="0"/>
              </a:defRPr>
            </a:lvl4pPr>
            <a:lvl5pPr marL="2017713" indent="-223838" eaLnBrk="0" hangingPunct="0">
              <a:defRPr>
                <a:solidFill>
                  <a:schemeClr val="tx1"/>
                </a:solidFill>
                <a:latin typeface="Calibri" panose="020F0502020204030204" pitchFamily="34" charset="0"/>
                <a:cs typeface="Arial" panose="020B0604020202020204" pitchFamily="34" charset="0"/>
              </a:defRPr>
            </a:lvl5pPr>
            <a:lvl6pPr marL="24749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21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893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65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0FB79F0-6EBF-4AE1-ACE5-33498283148B}" type="slidenum">
              <a:rPr lang="en-US" altLang="en-US">
                <a:ea typeface="MS PGothic" panose="020B0600070205080204" pitchFamily="34" charset="-128"/>
              </a:rPr>
              <a:pPr eaLnBrk="1" hangingPunct="1"/>
              <a:t>17</a:t>
            </a:fld>
            <a:endParaRPr lang="en-US" altLang="en-US">
              <a:ea typeface="MS PGothic" panose="020B0600070205080204" pitchFamily="34" charset="-128"/>
            </a:endParaRPr>
          </a:p>
        </p:txBody>
      </p:sp>
    </p:spTree>
    <p:extLst>
      <p:ext uri="{BB962C8B-B14F-4D97-AF65-F5344CB8AC3E}">
        <p14:creationId xmlns:p14="http://schemas.microsoft.com/office/powerpoint/2010/main" val="2996806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Data Processing</a:t>
            </a:r>
          </a:p>
          <a:p>
            <a:pPr marL="171450" indent="-171450">
              <a:buFontTx/>
              <a:buChar char="-"/>
              <a:defRPr/>
            </a:pPr>
            <a:r>
              <a:rPr lang="en-US" altLang="en-US" dirty="0" smtClean="0"/>
              <a:t>In the field a differential GPS-IMU solution is used to evaluate daily whether flights need to be </a:t>
            </a:r>
            <a:r>
              <a:rPr lang="en-US" altLang="en-US" dirty="0" err="1" smtClean="0"/>
              <a:t>reflown</a:t>
            </a:r>
            <a:r>
              <a:rPr lang="en-US" altLang="en-US" dirty="0" smtClean="0"/>
              <a:t> because precise ephemeris are not available</a:t>
            </a:r>
          </a:p>
          <a:p>
            <a:pPr marL="171450" indent="-171450">
              <a:buFontTx/>
              <a:buChar char="-"/>
              <a:defRPr/>
            </a:pPr>
            <a:r>
              <a:rPr lang="en-US" altLang="en-US" dirty="0" smtClean="0"/>
              <a:t>Final processing is done using Precise Point Positioning (PPP) – an analysis was done comparing differential and PPP, there was either no effect or small improvements in the gravity solutions from PPP</a:t>
            </a:r>
          </a:p>
          <a:p>
            <a:pPr marL="171450" indent="-171450">
              <a:buFontTx/>
              <a:buChar char="-"/>
              <a:defRPr/>
            </a:pPr>
            <a:r>
              <a:rPr lang="en-US" altLang="en-US" dirty="0" smtClean="0"/>
              <a:t>Gravity processing done using in-house software, Newton, which applies</a:t>
            </a:r>
            <a:r>
              <a:rPr lang="en-US" altLang="en-US" baseline="0" dirty="0" smtClean="0"/>
              <a:t> the absolute gravity tie, removes drift, and applies a vertical acceleration, </a:t>
            </a:r>
            <a:r>
              <a:rPr lang="en-US" altLang="en-US" baseline="0" dirty="0" err="1" smtClean="0"/>
              <a:t>Eotvos</a:t>
            </a:r>
            <a:r>
              <a:rPr lang="en-US" altLang="en-US" baseline="0" dirty="0" smtClean="0"/>
              <a:t>, and </a:t>
            </a:r>
            <a:r>
              <a:rPr lang="en-US" altLang="en-US" baseline="0" dirty="0" err="1" smtClean="0"/>
              <a:t>offlevel</a:t>
            </a:r>
            <a:r>
              <a:rPr lang="en-US" altLang="en-US" baseline="0" dirty="0" smtClean="0"/>
              <a:t> corrections and then is filtered three times with a time-domain frequency filter</a:t>
            </a:r>
          </a:p>
          <a:p>
            <a:pPr marL="171450" indent="-171450">
              <a:buFontTx/>
              <a:buChar char="-"/>
              <a:defRPr/>
            </a:pPr>
            <a:r>
              <a:rPr lang="en-US" altLang="en-US" baseline="0" dirty="0" smtClean="0"/>
              <a:t>End of line trimming</a:t>
            </a:r>
          </a:p>
          <a:p>
            <a:pPr marL="171450" indent="-171450">
              <a:buFontTx/>
              <a:buChar char="-"/>
              <a:defRPr/>
            </a:pPr>
            <a:r>
              <a:rPr lang="en-US" altLang="en-US" baseline="0" dirty="0" smtClean="0"/>
              <a:t>Data documentation produced and package released on the website</a:t>
            </a:r>
          </a:p>
          <a:p>
            <a:pPr marL="171450" indent="-171450">
              <a:buFontTx/>
              <a:buChar char="-"/>
              <a:defRPr/>
            </a:pPr>
            <a:endParaRPr lang="en-US" altLang="en-US" baseline="0" dirty="0" smtClean="0"/>
          </a:p>
          <a:p>
            <a:pPr marL="0" indent="0">
              <a:buFontTx/>
              <a:buNone/>
              <a:defRPr/>
            </a:pPr>
            <a:r>
              <a:rPr lang="en-US" altLang="en-US" baseline="0" dirty="0" smtClean="0"/>
              <a:t>This plot is an example of part of the output. We aim for +/- 5 </a:t>
            </a:r>
            <a:r>
              <a:rPr lang="en-US" altLang="en-US" baseline="0" dirty="0" err="1" smtClean="0"/>
              <a:t>mGals</a:t>
            </a:r>
            <a:r>
              <a:rPr lang="en-US" altLang="en-US" baseline="0" dirty="0" smtClean="0"/>
              <a:t> from EGM08 – as you can see in this plot there is a significant section that deviates from that. However, part of the goal of the airborne campaign is to improve upon EGM08, so while it is a good guide, it cannot be the final determination. This line, for example, if you compare to an adjacent line it looks like this.</a:t>
            </a:r>
            <a:endParaRPr lang="en-US" altLang="en-US" dirty="0" smtClean="0"/>
          </a:p>
        </p:txBody>
      </p:sp>
      <p:sp>
        <p:nvSpPr>
          <p:cNvPr id="4" name="Slide Number Placeholder 3"/>
          <p:cNvSpPr>
            <a:spLocks noGrp="1"/>
          </p:cNvSpPr>
          <p:nvPr>
            <p:ph type="sldNum" sz="quarter" idx="5"/>
          </p:nvPr>
        </p:nvSpPr>
        <p:spPr/>
        <p:txBody>
          <a:bodyPr/>
          <a:lstStyle/>
          <a:p>
            <a:pPr>
              <a:defRPr/>
            </a:pPr>
            <a:fld id="{57C94A54-B897-486E-AD7A-BFE0834E6B04}" type="slidenum">
              <a:rPr lang="en-US" smtClean="0"/>
              <a:pPr>
                <a:defRPr/>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F2FFD9C-B850-4F38-8999-062072F54F21}" type="slidenum">
              <a:rPr lang="en-US"/>
              <a:pPr>
                <a:defRPr/>
              </a:pPr>
              <a:t>‹#›</a:t>
            </a:fld>
            <a:endParaRPr lang="en-US"/>
          </a:p>
        </p:txBody>
      </p:sp>
    </p:spTree>
    <p:extLst>
      <p:ext uri="{BB962C8B-B14F-4D97-AF65-F5344CB8AC3E}">
        <p14:creationId xmlns:p14="http://schemas.microsoft.com/office/powerpoint/2010/main" val="40715247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A601A2E-1654-437D-BB98-D57D319E1ADD}" type="slidenum">
              <a:rPr lang="en-US"/>
              <a:pPr>
                <a:defRPr/>
              </a:pPr>
              <a:t>‹#›</a:t>
            </a:fld>
            <a:endParaRPr lang="en-US"/>
          </a:p>
        </p:txBody>
      </p:sp>
    </p:spTree>
    <p:extLst>
      <p:ext uri="{BB962C8B-B14F-4D97-AF65-F5344CB8AC3E}">
        <p14:creationId xmlns:p14="http://schemas.microsoft.com/office/powerpoint/2010/main" val="8978001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00B4BF5-AE70-4504-93CD-C7AF4AE38573}" type="slidenum">
              <a:rPr lang="en-US"/>
              <a:pPr>
                <a:defRPr/>
              </a:pPr>
              <a:t>‹#›</a:t>
            </a:fld>
            <a:endParaRPr lang="en-US"/>
          </a:p>
        </p:txBody>
      </p:sp>
    </p:spTree>
    <p:extLst>
      <p:ext uri="{BB962C8B-B14F-4D97-AF65-F5344CB8AC3E}">
        <p14:creationId xmlns:p14="http://schemas.microsoft.com/office/powerpoint/2010/main" val="3002048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F49AAF0-771A-4457-B36D-6C76FDADB3EC}" type="slidenum">
              <a:rPr lang="en-US"/>
              <a:pPr>
                <a:defRPr/>
              </a:pPr>
              <a:t>‹#›</a:t>
            </a:fld>
            <a:endParaRPr lang="en-US"/>
          </a:p>
        </p:txBody>
      </p:sp>
    </p:spTree>
    <p:extLst>
      <p:ext uri="{BB962C8B-B14F-4D97-AF65-F5344CB8AC3E}">
        <p14:creationId xmlns:p14="http://schemas.microsoft.com/office/powerpoint/2010/main" val="15010988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2E77160-7163-4204-BC9A-1A17DDC29E42}" type="slidenum">
              <a:rPr lang="en-US"/>
              <a:pPr>
                <a:defRPr/>
              </a:pPr>
              <a:t>‹#›</a:t>
            </a:fld>
            <a:endParaRPr lang="en-US"/>
          </a:p>
        </p:txBody>
      </p:sp>
    </p:spTree>
    <p:extLst>
      <p:ext uri="{BB962C8B-B14F-4D97-AF65-F5344CB8AC3E}">
        <p14:creationId xmlns:p14="http://schemas.microsoft.com/office/powerpoint/2010/main" val="5740228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DC207F5-9C40-4438-9AC0-4CEA82F74C6A}" type="slidenum">
              <a:rPr lang="en-US"/>
              <a:pPr>
                <a:defRPr/>
              </a:pPr>
              <a:t>‹#›</a:t>
            </a:fld>
            <a:endParaRPr lang="en-US"/>
          </a:p>
        </p:txBody>
      </p:sp>
    </p:spTree>
    <p:extLst>
      <p:ext uri="{BB962C8B-B14F-4D97-AF65-F5344CB8AC3E}">
        <p14:creationId xmlns:p14="http://schemas.microsoft.com/office/powerpoint/2010/main" val="34033143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ED622C1-51DA-4A4A-9DAF-99F7B8B1A375}" type="slidenum">
              <a:rPr lang="en-US"/>
              <a:pPr>
                <a:defRPr/>
              </a:pPr>
              <a:t>‹#›</a:t>
            </a:fld>
            <a:endParaRPr lang="en-US"/>
          </a:p>
        </p:txBody>
      </p:sp>
    </p:spTree>
    <p:extLst>
      <p:ext uri="{BB962C8B-B14F-4D97-AF65-F5344CB8AC3E}">
        <p14:creationId xmlns:p14="http://schemas.microsoft.com/office/powerpoint/2010/main" val="28827653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E2E86B7-16A4-47FE-88B6-E369E800E0E4}" type="slidenum">
              <a:rPr lang="en-US"/>
              <a:pPr>
                <a:defRPr/>
              </a:pPr>
              <a:t>‹#›</a:t>
            </a:fld>
            <a:endParaRPr lang="en-US"/>
          </a:p>
        </p:txBody>
      </p:sp>
    </p:spTree>
    <p:extLst>
      <p:ext uri="{BB962C8B-B14F-4D97-AF65-F5344CB8AC3E}">
        <p14:creationId xmlns:p14="http://schemas.microsoft.com/office/powerpoint/2010/main" val="21339985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4595DB8-FB5B-4287-92F6-59917864B753}" type="slidenum">
              <a:rPr lang="en-US"/>
              <a:pPr>
                <a:defRPr/>
              </a:pPr>
              <a:t>‹#›</a:t>
            </a:fld>
            <a:endParaRPr lang="en-US"/>
          </a:p>
        </p:txBody>
      </p:sp>
    </p:spTree>
    <p:extLst>
      <p:ext uri="{BB962C8B-B14F-4D97-AF65-F5344CB8AC3E}">
        <p14:creationId xmlns:p14="http://schemas.microsoft.com/office/powerpoint/2010/main" val="13961821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FE706E2-AE58-43E3-9741-86FBEE58F245}" type="slidenum">
              <a:rPr lang="en-US"/>
              <a:pPr>
                <a:defRPr/>
              </a:pPr>
              <a:t>‹#›</a:t>
            </a:fld>
            <a:endParaRPr lang="en-US"/>
          </a:p>
        </p:txBody>
      </p:sp>
    </p:spTree>
    <p:extLst>
      <p:ext uri="{BB962C8B-B14F-4D97-AF65-F5344CB8AC3E}">
        <p14:creationId xmlns:p14="http://schemas.microsoft.com/office/powerpoint/2010/main" val="14667305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E129E5-1B89-4E0F-B91B-17A9A9DF0A4F}" type="slidenum">
              <a:rPr lang="en-US"/>
              <a:pPr>
                <a:defRPr/>
              </a:pPr>
              <a:t>‹#›</a:t>
            </a:fld>
            <a:endParaRPr lang="en-US"/>
          </a:p>
        </p:txBody>
      </p:sp>
    </p:spTree>
    <p:extLst>
      <p:ext uri="{BB962C8B-B14F-4D97-AF65-F5344CB8AC3E}">
        <p14:creationId xmlns:p14="http://schemas.microsoft.com/office/powerpoint/2010/main" val="5739768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dirty="0" smtClean="0"/>
              <a:t>March 10, 2016</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dirty="0" smtClean="0"/>
              <a:t>GRAV-D Webinar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EE067C04-95FA-46A0-9E06-0115CA49E2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13" r:id="rId7"/>
    <p:sldLayoutId id="2147483720" r:id="rId8"/>
    <p:sldLayoutId id="2147483721" r:id="rId9"/>
    <p:sldLayoutId id="2147483722" r:id="rId10"/>
    <p:sldLayoutId id="2147483723" r:id="rId11"/>
  </p:sldLayoutIdLst>
  <p:timing>
    <p:tnLst>
      <p:par>
        <p:cTn id="1" dur="indefinite" restart="never" nodeType="tmRoot"/>
      </p:par>
    </p:tnLst>
  </p:timing>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55.png"/><Relationship Id="rId3" Type="http://schemas.openxmlformats.org/officeDocument/2006/relationships/image" Target="../media/image43.png"/><Relationship Id="rId21" Type="http://schemas.openxmlformats.org/officeDocument/2006/relationships/image" Target="../media/image57.jpg"/><Relationship Id="rId7" Type="http://schemas.openxmlformats.org/officeDocument/2006/relationships/image" Target="../media/image47.png"/><Relationship Id="rId12" Type="http://schemas.openxmlformats.org/officeDocument/2006/relationships/image" Target="../media/image51.png"/><Relationship Id="rId17" Type="http://schemas.openxmlformats.org/officeDocument/2006/relationships/image" Target="../media/image54.png"/><Relationship Id="rId2" Type="http://schemas.openxmlformats.org/officeDocument/2006/relationships/notesSlide" Target="../notesSlides/notesSlide12.xml"/><Relationship Id="rId16" Type="http://schemas.microsoft.com/office/2007/relationships/hdphoto" Target="../media/hdphoto2.wdp"/><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jpg"/><Relationship Id="rId11" Type="http://schemas.microsoft.com/office/2007/relationships/hdphoto" Target="../media/hdphoto1.wdp"/><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50.png"/><Relationship Id="rId19" Type="http://schemas.microsoft.com/office/2007/relationships/hdphoto" Target="../media/hdphoto3.wdp"/><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457200" y="167957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altLang="en-US" sz="3600" b="1" dirty="0"/>
              <a:t>Gravity for the Redefinition of the American Vertical Datum </a:t>
            </a:r>
            <a:br>
              <a:rPr lang="en-US" altLang="en-US" sz="3600" b="1" dirty="0"/>
            </a:br>
            <a:r>
              <a:rPr lang="en-US" altLang="en-US" sz="3600" b="1" dirty="0"/>
              <a:t>(GRAV-D) Update</a:t>
            </a:r>
            <a:endParaRPr lang="en-US" sz="3600" dirty="0">
              <a:latin typeface="+mj-lt"/>
              <a:cs typeface="Times New Roman" charset="0"/>
            </a:endParaRPr>
          </a:p>
        </p:txBody>
      </p:sp>
      <p:sp>
        <p:nvSpPr>
          <p:cNvPr id="13315" name="Content Placeholder 2"/>
          <p:cNvSpPr txBox="1">
            <a:spLocks/>
          </p:cNvSpPr>
          <p:nvPr/>
        </p:nvSpPr>
        <p:spPr bwMode="auto">
          <a:xfrm>
            <a:off x="634180" y="4016699"/>
            <a:ext cx="8229600" cy="129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defRPr/>
            </a:pPr>
            <a:r>
              <a:rPr lang="en-US" dirty="0" smtClean="0">
                <a:latin typeface="+mj-lt"/>
                <a:cs typeface="Times New Roman" charset="0"/>
              </a:rPr>
              <a:t>Monica Youngman</a:t>
            </a:r>
          </a:p>
          <a:p>
            <a:pPr algn="ctr" eaLnBrk="1" hangingPunct="1">
              <a:spcBef>
                <a:spcPct val="20000"/>
              </a:spcBef>
              <a:buFont typeface="Arial" charset="0"/>
              <a:buNone/>
              <a:defRPr/>
            </a:pPr>
            <a:r>
              <a:rPr lang="en-US" dirty="0" smtClean="0">
                <a:latin typeface="+mj-lt"/>
                <a:cs typeface="Times New Roman" charset="0"/>
              </a:rPr>
              <a:t>GRAV-D Project Manager</a:t>
            </a:r>
          </a:p>
        </p:txBody>
      </p:sp>
      <p:sp>
        <p:nvSpPr>
          <p:cNvPr id="3" name="TextBox 2"/>
          <p:cNvSpPr txBox="1"/>
          <p:nvPr/>
        </p:nvSpPr>
        <p:spPr>
          <a:xfrm>
            <a:off x="2470934" y="5568593"/>
            <a:ext cx="4202132" cy="923330"/>
          </a:xfrm>
          <a:prstGeom prst="rect">
            <a:avLst/>
          </a:prstGeom>
          <a:noFill/>
        </p:spPr>
        <p:txBody>
          <a:bodyPr wrap="square" rtlCol="0">
            <a:spAutoFit/>
          </a:bodyPr>
          <a:lstStyle/>
          <a:p>
            <a:pPr algn="ctr"/>
            <a:r>
              <a:rPr lang="en-US" dirty="0" smtClean="0"/>
              <a:t>NSPS/MAPPS Conference</a:t>
            </a:r>
            <a:endParaRPr lang="en-US" dirty="0"/>
          </a:p>
          <a:p>
            <a:pPr algn="ctr"/>
            <a:r>
              <a:rPr lang="en-US" dirty="0" smtClean="0"/>
              <a:t>Silver Spring, MD</a:t>
            </a:r>
          </a:p>
          <a:p>
            <a:pPr algn="ctr"/>
            <a:r>
              <a:rPr lang="en-US" dirty="0" smtClean="0"/>
              <a:t>March 13, 2017</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defTabSz="911225" eaLnBrk="1" hangingPunct="1"/>
            <a:r>
              <a:rPr lang="en-US" dirty="0">
                <a:cs typeface="Times New Roman" pitchFamily="18" charset="0"/>
              </a:rPr>
              <a:t>Priority Order for Surveys</a:t>
            </a:r>
          </a:p>
        </p:txBody>
      </p:sp>
      <p:sp>
        <p:nvSpPr>
          <p:cNvPr id="6147" name="Text Placeholder 2"/>
          <p:cNvSpPr>
            <a:spLocks noGrp="1"/>
          </p:cNvSpPr>
          <p:nvPr>
            <p:ph type="body" idx="1"/>
          </p:nvPr>
        </p:nvSpPr>
        <p:spPr/>
        <p:txBody>
          <a:bodyPr/>
          <a:lstStyle/>
          <a:p>
            <a:r>
              <a:rPr lang="en-US" smtClean="0"/>
              <a:t>Greatest Datum Needs</a:t>
            </a:r>
          </a:p>
        </p:txBody>
      </p:sp>
      <p:sp>
        <p:nvSpPr>
          <p:cNvPr id="6148" name="Content Placeholder 2"/>
          <p:cNvSpPr>
            <a:spLocks noGrp="1"/>
          </p:cNvSpPr>
          <p:nvPr>
            <p:ph sz="half" idx="2"/>
          </p:nvPr>
        </p:nvSpPr>
        <p:spPr>
          <a:xfrm>
            <a:off x="457200" y="2174875"/>
            <a:ext cx="3276600" cy="3951288"/>
          </a:xfrm>
        </p:spPr>
        <p:txBody>
          <a:bodyPr/>
          <a:lstStyle/>
          <a:p>
            <a:pPr eaLnBrk="1" hangingPunct="1"/>
            <a:r>
              <a:rPr lang="en-US" dirty="0" smtClean="0"/>
              <a:t>Alaska</a:t>
            </a:r>
          </a:p>
          <a:p>
            <a:pPr eaLnBrk="1" hangingPunct="1"/>
            <a:r>
              <a:rPr lang="en-US" dirty="0" smtClean="0"/>
              <a:t>Coastal US &amp; Great Lakes</a:t>
            </a:r>
          </a:p>
          <a:p>
            <a:pPr eaLnBrk="1" hangingPunct="1"/>
            <a:r>
              <a:rPr lang="en-US" dirty="0" smtClean="0"/>
              <a:t>Hawaii &amp; Pacific Islands</a:t>
            </a:r>
          </a:p>
          <a:p>
            <a:pPr eaLnBrk="1" hangingPunct="1"/>
            <a:r>
              <a:rPr lang="en-US" dirty="0" smtClean="0"/>
              <a:t>Aleutians</a:t>
            </a:r>
          </a:p>
          <a:p>
            <a:pPr eaLnBrk="1" hangingPunct="1"/>
            <a:r>
              <a:rPr lang="en-US" dirty="0" smtClean="0"/>
              <a:t>Interior CONUS </a:t>
            </a:r>
          </a:p>
          <a:p>
            <a:pPr lvl="1" eaLnBrk="1" hangingPunct="1"/>
            <a:r>
              <a:rPr lang="en-US" dirty="0" smtClean="0"/>
              <a:t>Mountains first</a:t>
            </a:r>
          </a:p>
        </p:txBody>
      </p:sp>
      <p:sp>
        <p:nvSpPr>
          <p:cNvPr id="4" name="Text Placeholder 3"/>
          <p:cNvSpPr>
            <a:spLocks noGrp="1"/>
          </p:cNvSpPr>
          <p:nvPr>
            <p:ph type="body" sz="quarter" idx="3"/>
          </p:nvPr>
        </p:nvSpPr>
        <p:spPr/>
        <p:txBody>
          <a:bodyPr/>
          <a:lstStyle/>
          <a:p>
            <a:r>
              <a:rPr lang="en-US" smtClean="0"/>
              <a:t>Other Variables to Consider</a:t>
            </a:r>
          </a:p>
        </p:txBody>
      </p:sp>
      <p:sp>
        <p:nvSpPr>
          <p:cNvPr id="5" name="Content Placeholder 4"/>
          <p:cNvSpPr>
            <a:spLocks noGrp="1"/>
          </p:cNvSpPr>
          <p:nvPr>
            <p:ph sz="quarter" idx="4"/>
          </p:nvPr>
        </p:nvSpPr>
        <p:spPr/>
        <p:txBody>
          <a:bodyPr/>
          <a:lstStyle/>
          <a:p>
            <a:r>
              <a:rPr lang="en-US" dirty="0" smtClean="0"/>
              <a:t>Need to meet annual collection metric</a:t>
            </a:r>
          </a:p>
          <a:p>
            <a:r>
              <a:rPr lang="en-US" dirty="0" smtClean="0"/>
              <a:t>Aircraft availability and capability</a:t>
            </a:r>
          </a:p>
          <a:p>
            <a:r>
              <a:rPr lang="en-US" dirty="0" smtClean="0"/>
              <a:t>Appropriate season for measurement</a:t>
            </a:r>
          </a:p>
          <a:p>
            <a:r>
              <a:rPr lang="en-US" dirty="0" smtClean="0"/>
              <a:t>Contract fuel availability</a:t>
            </a:r>
          </a:p>
        </p:txBody>
      </p:sp>
    </p:spTree>
    <p:extLst>
      <p:ext uri="{BB962C8B-B14F-4D97-AF65-F5344CB8AC3E}">
        <p14:creationId xmlns:p14="http://schemas.microsoft.com/office/powerpoint/2010/main" val="303511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Survey Planning</a:t>
            </a:r>
            <a:endParaRPr lang="en-US" dirty="0"/>
          </a:p>
        </p:txBody>
      </p:sp>
      <p:graphicFrame>
        <p:nvGraphicFramePr>
          <p:cNvPr id="8" name="Diagram 7"/>
          <p:cNvGraphicFramePr/>
          <p:nvPr>
            <p:extLst/>
          </p:nvPr>
        </p:nvGraphicFramePr>
        <p:xfrm>
          <a:off x="0" y="1409340"/>
          <a:ext cx="9144000" cy="4884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752168" y="5501150"/>
            <a:ext cx="7654413" cy="369332"/>
          </a:xfrm>
          <a:prstGeom prst="rect">
            <a:avLst/>
          </a:prstGeom>
          <a:noFill/>
        </p:spPr>
        <p:txBody>
          <a:bodyPr wrap="square" rtlCol="0">
            <a:spAutoFit/>
          </a:bodyPr>
          <a:lstStyle/>
          <a:p>
            <a:pPr algn="ctr"/>
            <a:r>
              <a:rPr lang="en-US" dirty="0" smtClean="0"/>
              <a:t>Balance to Meet Annual Performance Metric</a:t>
            </a:r>
            <a:endParaRPr lang="en-US" dirty="0"/>
          </a:p>
        </p:txBody>
      </p:sp>
    </p:spTree>
    <p:extLst>
      <p:ext uri="{BB962C8B-B14F-4D97-AF65-F5344CB8AC3E}">
        <p14:creationId xmlns:p14="http://schemas.microsoft.com/office/powerpoint/2010/main" val="494033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66713"/>
            <a:ext cx="8229600" cy="1143000"/>
          </a:xfrm>
        </p:spPr>
        <p:txBody>
          <a:bodyPr/>
          <a:lstStyle/>
          <a:p>
            <a:r>
              <a:rPr lang="en-US" dirty="0" smtClean="0"/>
              <a:t>Performance Metric</a:t>
            </a:r>
            <a:br>
              <a:rPr lang="en-US" dirty="0" smtClean="0"/>
            </a:br>
            <a:r>
              <a:rPr lang="en-US" sz="3600" dirty="0"/>
              <a:t>For Airborne Surveys</a:t>
            </a:r>
            <a:endParaRPr lang="en-US" dirty="0" smtClean="0"/>
          </a:p>
        </p:txBody>
      </p:sp>
      <p:sp>
        <p:nvSpPr>
          <p:cNvPr id="16437" name="TextBox 5"/>
          <p:cNvSpPr txBox="1">
            <a:spLocks noChangeArrowheads="1"/>
          </p:cNvSpPr>
          <p:nvPr/>
        </p:nvSpPr>
        <p:spPr bwMode="auto">
          <a:xfrm>
            <a:off x="1142892" y="4893930"/>
            <a:ext cx="7020143" cy="83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buFont typeface="Arial" pitchFamily="34" charset="0"/>
              <a:buChar char="•"/>
            </a:pPr>
            <a:r>
              <a:rPr lang="en-US" sz="1600" dirty="0">
                <a:latin typeface="Times New Roman" pitchFamily="18" charset="0"/>
                <a:ea typeface="Calibri" pitchFamily="34" charset="0"/>
                <a:cs typeface="Calibri" pitchFamily="34" charset="0"/>
              </a:rPr>
              <a:t> </a:t>
            </a:r>
            <a:r>
              <a:rPr lang="en-US" sz="1600" dirty="0">
                <a:latin typeface="+mn-lt"/>
                <a:ea typeface="Calibri" pitchFamily="34" charset="0"/>
                <a:cs typeface="Calibri" pitchFamily="34" charset="0"/>
              </a:rPr>
              <a:t>Measure</a:t>
            </a:r>
            <a:r>
              <a:rPr lang="en-US" sz="1600" b="0" dirty="0">
                <a:latin typeface="+mn-lt"/>
                <a:ea typeface="Calibri" pitchFamily="34" charset="0"/>
                <a:cs typeface="Calibri" pitchFamily="34" charset="0"/>
              </a:rPr>
              <a:t>: Percentage of the U.S. and its territories with GRAV-D data available </a:t>
            </a:r>
          </a:p>
          <a:p>
            <a:pPr eaLnBrk="1" hangingPunct="1"/>
            <a:r>
              <a:rPr lang="en-US" sz="1600" b="0" dirty="0">
                <a:latin typeface="+mn-lt"/>
                <a:ea typeface="Calibri" pitchFamily="34" charset="0"/>
                <a:cs typeface="Calibri" pitchFamily="34" charset="0"/>
              </a:rPr>
              <a:t>to support a 1 cm geoid supporting 2 cm orthometric heights.</a:t>
            </a:r>
          </a:p>
          <a:p>
            <a:pPr eaLnBrk="1" hangingPunct="1"/>
            <a:endParaRPr lang="en-US" sz="1600" b="0" dirty="0">
              <a:latin typeface="+mn-lt"/>
              <a:ea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12685757"/>
              </p:ext>
            </p:extLst>
          </p:nvPr>
        </p:nvGraphicFramePr>
        <p:xfrm>
          <a:off x="200027" y="2498016"/>
          <a:ext cx="8743946" cy="2092325"/>
        </p:xfrm>
        <a:graphic>
          <a:graphicData uri="http://schemas.openxmlformats.org/drawingml/2006/table">
            <a:tbl>
              <a:tblPr/>
              <a:tblGrid>
                <a:gridCol w="735003">
                  <a:extLst>
                    <a:ext uri="{9D8B030D-6E8A-4147-A177-3AD203B41FA5}">
                      <a16:colId xmlns:a16="http://schemas.microsoft.com/office/drawing/2014/main" val="20000"/>
                    </a:ext>
                  </a:extLst>
                </a:gridCol>
                <a:gridCol w="615811">
                  <a:extLst>
                    <a:ext uri="{9D8B030D-6E8A-4147-A177-3AD203B41FA5}">
                      <a16:colId xmlns:a16="http://schemas.microsoft.com/office/drawing/2014/main" val="20001"/>
                    </a:ext>
                  </a:extLst>
                </a:gridCol>
                <a:gridCol w="561366">
                  <a:extLst>
                    <a:ext uri="{9D8B030D-6E8A-4147-A177-3AD203B41FA5}">
                      <a16:colId xmlns:a16="http://schemas.microsoft.com/office/drawing/2014/main" val="20002"/>
                    </a:ext>
                  </a:extLst>
                </a:gridCol>
                <a:gridCol w="561366">
                  <a:extLst>
                    <a:ext uri="{9D8B030D-6E8A-4147-A177-3AD203B41FA5}">
                      <a16:colId xmlns:a16="http://schemas.microsoft.com/office/drawing/2014/main" val="20003"/>
                    </a:ext>
                  </a:extLst>
                </a:gridCol>
                <a:gridCol w="561366">
                  <a:extLst>
                    <a:ext uri="{9D8B030D-6E8A-4147-A177-3AD203B41FA5}">
                      <a16:colId xmlns:a16="http://schemas.microsoft.com/office/drawing/2014/main" val="20004"/>
                    </a:ext>
                  </a:extLst>
                </a:gridCol>
                <a:gridCol w="561366">
                  <a:extLst>
                    <a:ext uri="{9D8B030D-6E8A-4147-A177-3AD203B41FA5}">
                      <a16:colId xmlns:a16="http://schemas.microsoft.com/office/drawing/2014/main" val="20005"/>
                    </a:ext>
                  </a:extLst>
                </a:gridCol>
                <a:gridCol w="561366">
                  <a:extLst>
                    <a:ext uri="{9D8B030D-6E8A-4147-A177-3AD203B41FA5}">
                      <a16:colId xmlns:a16="http://schemas.microsoft.com/office/drawing/2014/main" val="20006"/>
                    </a:ext>
                  </a:extLst>
                </a:gridCol>
                <a:gridCol w="561366">
                  <a:extLst>
                    <a:ext uri="{9D8B030D-6E8A-4147-A177-3AD203B41FA5}">
                      <a16:colId xmlns:a16="http://schemas.microsoft.com/office/drawing/2014/main" val="20007"/>
                    </a:ext>
                  </a:extLst>
                </a:gridCol>
                <a:gridCol w="561366">
                  <a:extLst>
                    <a:ext uri="{9D8B030D-6E8A-4147-A177-3AD203B41FA5}">
                      <a16:colId xmlns:a16="http://schemas.microsoft.com/office/drawing/2014/main" val="20008"/>
                    </a:ext>
                  </a:extLst>
                </a:gridCol>
                <a:gridCol w="561366">
                  <a:extLst>
                    <a:ext uri="{9D8B030D-6E8A-4147-A177-3AD203B41FA5}">
                      <a16:colId xmlns:a16="http://schemas.microsoft.com/office/drawing/2014/main" val="20009"/>
                    </a:ext>
                  </a:extLst>
                </a:gridCol>
                <a:gridCol w="561366">
                  <a:extLst>
                    <a:ext uri="{9D8B030D-6E8A-4147-A177-3AD203B41FA5}">
                      <a16:colId xmlns:a16="http://schemas.microsoft.com/office/drawing/2014/main" val="20010"/>
                    </a:ext>
                  </a:extLst>
                </a:gridCol>
                <a:gridCol w="561366">
                  <a:extLst>
                    <a:ext uri="{9D8B030D-6E8A-4147-A177-3AD203B41FA5}">
                      <a16:colId xmlns:a16="http://schemas.microsoft.com/office/drawing/2014/main" val="20011"/>
                    </a:ext>
                  </a:extLst>
                </a:gridCol>
                <a:gridCol w="670256">
                  <a:extLst>
                    <a:ext uri="{9D8B030D-6E8A-4147-A177-3AD203B41FA5}">
                      <a16:colId xmlns:a16="http://schemas.microsoft.com/office/drawing/2014/main" val="20012"/>
                    </a:ext>
                  </a:extLst>
                </a:gridCol>
                <a:gridCol w="1109216">
                  <a:extLst>
                    <a:ext uri="{9D8B030D-6E8A-4147-A177-3AD203B41FA5}">
                      <a16:colId xmlns:a16="http://schemas.microsoft.com/office/drawing/2014/main" val="20013"/>
                    </a:ext>
                  </a:extLst>
                </a:gridCol>
              </a:tblGrid>
              <a:tr h="21432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916">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FY13</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FY14</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FY15</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1"/>
                  </a:ext>
                </a:extLst>
              </a:tr>
              <a:tr h="767543">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45%</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53%</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62%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70%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79%</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87%</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96%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2"/>
                  </a:ext>
                </a:extLst>
              </a:tr>
              <a:tr h="767543">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15%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24%</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31%</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45%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15135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Planning</a:t>
            </a:r>
            <a:endParaRPr lang="en-US" dirty="0"/>
          </a:p>
        </p:txBody>
      </p:sp>
      <p:sp>
        <p:nvSpPr>
          <p:cNvPr id="3" name="Content Placeholder 2"/>
          <p:cNvSpPr>
            <a:spLocks noGrp="1"/>
          </p:cNvSpPr>
          <p:nvPr>
            <p:ph sz="half" idx="1"/>
          </p:nvPr>
        </p:nvSpPr>
        <p:spPr>
          <a:xfrm>
            <a:off x="457199" y="1600201"/>
            <a:ext cx="8347587" cy="1584959"/>
          </a:xfrm>
        </p:spPr>
        <p:txBody>
          <a:bodyPr>
            <a:normAutofit fontScale="92500" lnSpcReduction="20000"/>
          </a:bodyPr>
          <a:lstStyle/>
          <a:p>
            <a:r>
              <a:rPr lang="en-US" dirty="0" smtClean="0"/>
              <a:t>General plan on how to complete target area by 2022</a:t>
            </a:r>
          </a:p>
          <a:p>
            <a:r>
              <a:rPr lang="en-US" dirty="0" smtClean="0"/>
              <a:t>Actual areas surveyed subject to change based on</a:t>
            </a:r>
          </a:p>
          <a:p>
            <a:pPr lvl="1"/>
            <a:r>
              <a:rPr lang="en-US" dirty="0" smtClean="0"/>
              <a:t>Actual areas completed each year</a:t>
            </a:r>
          </a:p>
          <a:p>
            <a:pPr lvl="1"/>
            <a:r>
              <a:rPr lang="en-US" dirty="0" smtClean="0"/>
              <a:t>Aircraft availability, weather, and resources</a:t>
            </a:r>
          </a:p>
          <a:p>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839217755"/>
              </p:ext>
            </p:extLst>
          </p:nvPr>
        </p:nvGraphicFramePr>
        <p:xfrm>
          <a:off x="457199" y="3340684"/>
          <a:ext cx="8347586" cy="2595880"/>
        </p:xfrm>
        <a:graphic>
          <a:graphicData uri="http://schemas.openxmlformats.org/drawingml/2006/table">
            <a:tbl>
              <a:tblPr firstRow="1" bandRow="1">
                <a:tableStyleId>{5C22544A-7EE6-4342-B048-85BDC9FD1C3A}</a:tableStyleId>
              </a:tblPr>
              <a:tblGrid>
                <a:gridCol w="1268361">
                  <a:extLst>
                    <a:ext uri="{9D8B030D-6E8A-4147-A177-3AD203B41FA5}">
                      <a16:colId xmlns:a16="http://schemas.microsoft.com/office/drawing/2014/main" val="3319553343"/>
                    </a:ext>
                  </a:extLst>
                </a:gridCol>
                <a:gridCol w="7079225">
                  <a:extLst>
                    <a:ext uri="{9D8B030D-6E8A-4147-A177-3AD203B41FA5}">
                      <a16:colId xmlns:a16="http://schemas.microsoft.com/office/drawing/2014/main" val="2430004270"/>
                    </a:ext>
                  </a:extLst>
                </a:gridCol>
              </a:tblGrid>
              <a:tr h="370840">
                <a:tc>
                  <a:txBody>
                    <a:bodyPr/>
                    <a:lstStyle/>
                    <a:p>
                      <a:r>
                        <a:rPr lang="en-US" dirty="0" smtClean="0"/>
                        <a:t>Fiscal Year</a:t>
                      </a:r>
                      <a:endParaRPr lang="en-US" dirty="0"/>
                    </a:p>
                  </a:txBody>
                  <a:tcPr/>
                </a:tc>
                <a:tc>
                  <a:txBody>
                    <a:bodyPr/>
                    <a:lstStyle/>
                    <a:p>
                      <a:r>
                        <a:rPr lang="en-US" dirty="0" smtClean="0"/>
                        <a:t>Primary Target Area</a:t>
                      </a:r>
                      <a:endParaRPr lang="en-US" dirty="0"/>
                    </a:p>
                  </a:txBody>
                  <a:tcPr/>
                </a:tc>
                <a:extLst>
                  <a:ext uri="{0D108BD9-81ED-4DB2-BD59-A6C34878D82A}">
                    <a16:rowId xmlns:a16="http://schemas.microsoft.com/office/drawing/2014/main" val="4064139443"/>
                  </a:ext>
                </a:extLst>
              </a:tr>
              <a:tr h="370840">
                <a:tc>
                  <a:txBody>
                    <a:bodyPr/>
                    <a:lstStyle/>
                    <a:p>
                      <a:r>
                        <a:rPr lang="en-US" dirty="0" smtClean="0"/>
                        <a:t>2017</a:t>
                      </a:r>
                      <a:endParaRPr lang="en-US" dirty="0"/>
                    </a:p>
                  </a:txBody>
                  <a:tcPr/>
                </a:tc>
                <a:tc>
                  <a:txBody>
                    <a:bodyPr/>
                    <a:lstStyle/>
                    <a:p>
                      <a:r>
                        <a:rPr lang="en-US" dirty="0" smtClean="0"/>
                        <a:t>Mainland Alaska,</a:t>
                      </a:r>
                      <a:r>
                        <a:rPr lang="en-US" baseline="0" dirty="0" smtClean="0"/>
                        <a:t> coastal CONUS</a:t>
                      </a:r>
                      <a:endParaRPr lang="en-US" dirty="0"/>
                    </a:p>
                  </a:txBody>
                  <a:tcPr/>
                </a:tc>
                <a:extLst>
                  <a:ext uri="{0D108BD9-81ED-4DB2-BD59-A6C34878D82A}">
                    <a16:rowId xmlns:a16="http://schemas.microsoft.com/office/drawing/2014/main" val="2342921887"/>
                  </a:ext>
                </a:extLst>
              </a:tr>
              <a:tr h="370840">
                <a:tc>
                  <a:txBody>
                    <a:bodyPr/>
                    <a:lstStyle/>
                    <a:p>
                      <a:r>
                        <a:rPr lang="en-US" dirty="0" smtClean="0"/>
                        <a:t>2018</a:t>
                      </a:r>
                      <a:endParaRPr lang="en-US" dirty="0"/>
                    </a:p>
                  </a:txBody>
                  <a:tcPr/>
                </a:tc>
                <a:tc>
                  <a:txBody>
                    <a:bodyPr/>
                    <a:lstStyle/>
                    <a:p>
                      <a:r>
                        <a:rPr lang="en-US" dirty="0" smtClean="0"/>
                        <a:t>Mainland Alaska</a:t>
                      </a:r>
                      <a:r>
                        <a:rPr lang="en-US" baseline="0" dirty="0" smtClean="0"/>
                        <a:t>, mountainous areas in CONUS</a:t>
                      </a:r>
                      <a:endParaRPr lang="en-US" dirty="0"/>
                    </a:p>
                  </a:txBody>
                  <a:tcPr/>
                </a:tc>
                <a:extLst>
                  <a:ext uri="{0D108BD9-81ED-4DB2-BD59-A6C34878D82A}">
                    <a16:rowId xmlns:a16="http://schemas.microsoft.com/office/drawing/2014/main" val="82292756"/>
                  </a:ext>
                </a:extLst>
              </a:tr>
              <a:tr h="370840">
                <a:tc>
                  <a:txBody>
                    <a:bodyPr/>
                    <a:lstStyle/>
                    <a:p>
                      <a:r>
                        <a:rPr lang="en-US" dirty="0" smtClean="0"/>
                        <a:t>2019</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Hawaii, </a:t>
                      </a:r>
                      <a:r>
                        <a:rPr lang="en-US" baseline="0" dirty="0" smtClean="0"/>
                        <a:t>mountainous areas in CONUS</a:t>
                      </a:r>
                      <a:endParaRPr lang="en-US" dirty="0" smtClean="0"/>
                    </a:p>
                  </a:txBody>
                  <a:tcPr/>
                </a:tc>
                <a:extLst>
                  <a:ext uri="{0D108BD9-81ED-4DB2-BD59-A6C34878D82A}">
                    <a16:rowId xmlns:a16="http://schemas.microsoft.com/office/drawing/2014/main" val="4148350772"/>
                  </a:ext>
                </a:extLst>
              </a:tr>
              <a:tr h="370840">
                <a:tc>
                  <a:txBody>
                    <a:bodyPr/>
                    <a:lstStyle/>
                    <a:p>
                      <a:r>
                        <a:rPr lang="en-US" dirty="0" smtClean="0"/>
                        <a:t>2020</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Aleutians, CONUS</a:t>
                      </a:r>
                    </a:p>
                  </a:txBody>
                  <a:tcPr/>
                </a:tc>
                <a:extLst>
                  <a:ext uri="{0D108BD9-81ED-4DB2-BD59-A6C34878D82A}">
                    <a16:rowId xmlns:a16="http://schemas.microsoft.com/office/drawing/2014/main" val="2191830887"/>
                  </a:ext>
                </a:extLst>
              </a:tr>
              <a:tr h="370840">
                <a:tc>
                  <a:txBody>
                    <a:bodyPr/>
                    <a:lstStyle/>
                    <a:p>
                      <a:r>
                        <a:rPr lang="en-US" dirty="0" smtClean="0"/>
                        <a:t>2021</a:t>
                      </a:r>
                      <a:endParaRPr lang="en-US" dirty="0"/>
                    </a:p>
                  </a:txBody>
                  <a:tcPr/>
                </a:tc>
                <a:tc>
                  <a:txBody>
                    <a:bodyPr/>
                    <a:lstStyle/>
                    <a:p>
                      <a:r>
                        <a:rPr lang="en-US" dirty="0" smtClean="0"/>
                        <a:t>Guam,</a:t>
                      </a:r>
                      <a:r>
                        <a:rPr lang="en-US" baseline="0" dirty="0" smtClean="0"/>
                        <a:t> </a:t>
                      </a:r>
                      <a:r>
                        <a:rPr lang="en-US" dirty="0" smtClean="0"/>
                        <a:t>American Samoa, CONUS</a:t>
                      </a:r>
                      <a:endParaRPr lang="en-US" dirty="0"/>
                    </a:p>
                  </a:txBody>
                  <a:tcPr/>
                </a:tc>
                <a:extLst>
                  <a:ext uri="{0D108BD9-81ED-4DB2-BD59-A6C34878D82A}">
                    <a16:rowId xmlns:a16="http://schemas.microsoft.com/office/drawing/2014/main" val="2307287189"/>
                  </a:ext>
                </a:extLst>
              </a:tr>
              <a:tr h="370840">
                <a:tc>
                  <a:txBody>
                    <a:bodyPr/>
                    <a:lstStyle/>
                    <a:p>
                      <a:r>
                        <a:rPr lang="en-US" dirty="0" smtClean="0"/>
                        <a:t>2022</a:t>
                      </a:r>
                      <a:endParaRPr lang="en-US" dirty="0"/>
                    </a:p>
                  </a:txBody>
                  <a:tcPr/>
                </a:tc>
                <a:tc>
                  <a:txBody>
                    <a:bodyPr/>
                    <a:lstStyle/>
                    <a:p>
                      <a:r>
                        <a:rPr lang="en-US" dirty="0" smtClean="0"/>
                        <a:t>CONUS</a:t>
                      </a:r>
                      <a:endParaRPr lang="en-US" dirty="0"/>
                    </a:p>
                  </a:txBody>
                  <a:tcPr/>
                </a:tc>
                <a:extLst>
                  <a:ext uri="{0D108BD9-81ED-4DB2-BD59-A6C34878D82A}">
                    <a16:rowId xmlns:a16="http://schemas.microsoft.com/office/drawing/2014/main" val="1629158153"/>
                  </a:ext>
                </a:extLst>
              </a:tr>
            </a:tbl>
          </a:graphicData>
        </a:graphic>
      </p:graphicFrame>
    </p:spTree>
    <p:extLst>
      <p:ext uri="{BB962C8B-B14F-4D97-AF65-F5344CB8AC3E}">
        <p14:creationId xmlns:p14="http://schemas.microsoft.com/office/powerpoint/2010/main" val="1255176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
        <p:nvSpPr>
          <p:cNvPr id="3" name="Title 2"/>
          <p:cNvSpPr>
            <a:spLocks noGrp="1"/>
          </p:cNvSpPr>
          <p:nvPr>
            <p:ph type="title"/>
          </p:nvPr>
        </p:nvSpPr>
        <p:spPr>
          <a:xfrm>
            <a:off x="0" y="-4763"/>
            <a:ext cx="9144000" cy="455613"/>
          </a:xfrm>
          <a:solidFill>
            <a:schemeClr val="accent1">
              <a:lumMod val="40000"/>
              <a:lumOff val="60000"/>
            </a:schemeClr>
          </a:solidFill>
        </p:spPr>
        <p:txBody>
          <a:bodyPr/>
          <a:lstStyle/>
          <a:p>
            <a:pPr>
              <a:defRPr/>
            </a:pPr>
            <a:r>
              <a:rPr lang="en-US" sz="2400" dirty="0" smtClean="0"/>
              <a:t>GRAV-D Status 2-28-17: 58%</a:t>
            </a:r>
            <a:endParaRPr lang="en-US" sz="2400" dirty="0"/>
          </a:p>
        </p:txBody>
      </p:sp>
    </p:spTree>
    <p:extLst>
      <p:ext uri="{BB962C8B-B14F-4D97-AF65-F5344CB8AC3E}">
        <p14:creationId xmlns:p14="http://schemas.microsoft.com/office/powerpoint/2010/main" val="10026917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Survey and Block Plans</a:t>
            </a:r>
          </a:p>
        </p:txBody>
      </p:sp>
      <p:sp>
        <p:nvSpPr>
          <p:cNvPr id="3" name="Content Placeholder 2"/>
          <p:cNvSpPr>
            <a:spLocks noGrp="1"/>
          </p:cNvSpPr>
          <p:nvPr>
            <p:ph sz="half" idx="2"/>
          </p:nvPr>
        </p:nvSpPr>
        <p:spPr>
          <a:xfrm>
            <a:off x="4648200" y="1600200"/>
            <a:ext cx="4221480" cy="4525963"/>
          </a:xfrm>
        </p:spPr>
        <p:txBody>
          <a:bodyPr>
            <a:normAutofit fontScale="92500"/>
          </a:bodyPr>
          <a:lstStyle/>
          <a:p>
            <a:r>
              <a:rPr lang="en-US" dirty="0" smtClean="0"/>
              <a:t>Blocks designed based on aircraft capabilities, available airports, and target area</a:t>
            </a:r>
          </a:p>
          <a:p>
            <a:r>
              <a:rPr lang="en-US" dirty="0" smtClean="0"/>
              <a:t>Data lines spaced 10 km apart</a:t>
            </a:r>
          </a:p>
          <a:p>
            <a:r>
              <a:rPr lang="en-US" dirty="0" smtClean="0"/>
              <a:t>Cross lines spaced 60-80 km apart</a:t>
            </a:r>
          </a:p>
          <a:p>
            <a:r>
              <a:rPr lang="en-US" dirty="0" smtClean="0"/>
              <a:t>Flight altitude 20,000 </a:t>
            </a:r>
            <a:r>
              <a:rPr lang="en-US" dirty="0" err="1" smtClean="0"/>
              <a:t>ft</a:t>
            </a:r>
            <a:endParaRPr lang="en-US" dirty="0" smtClean="0"/>
          </a:p>
          <a:p>
            <a:r>
              <a:rPr lang="en-US" dirty="0" smtClean="0"/>
              <a:t>Nominal speed 220-250 </a:t>
            </a:r>
            <a:r>
              <a:rPr lang="en-US" dirty="0" err="1" smtClean="0"/>
              <a:t>kts</a:t>
            </a:r>
            <a:endParaRPr lang="en-US" dirty="0"/>
          </a:p>
        </p:txBody>
      </p:sp>
      <p:pic>
        <p:nvPicPr>
          <p:cNvPr id="10243" name="Picture 2" descr="Z:\GRAV-D\Communication\GRAV-D EN06 Flight Plan.png"/>
          <p:cNvPicPr>
            <a:picLocks noChangeAspect="1" noChangeArrowheads="1"/>
          </p:cNvPicPr>
          <p:nvPr/>
        </p:nvPicPr>
        <p:blipFill>
          <a:blip r:embed="rId3">
            <a:extLst>
              <a:ext uri="{28A0092B-C50C-407E-A947-70E740481C1C}">
                <a14:useLocalDpi xmlns:a14="http://schemas.microsoft.com/office/drawing/2010/main" val="0"/>
              </a:ext>
            </a:extLst>
          </a:blip>
          <a:srcRect t="6071" b="2927"/>
          <a:stretch>
            <a:fillRect/>
          </a:stretch>
        </p:blipFill>
        <p:spPr bwMode="auto">
          <a:xfrm>
            <a:off x="741976" y="1660922"/>
            <a:ext cx="3750469" cy="441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2105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Gravity Tie and GPS Base Stations </a:t>
            </a:r>
          </a:p>
        </p:txBody>
      </p:sp>
      <p:grpSp>
        <p:nvGrpSpPr>
          <p:cNvPr id="3" name="Group 2"/>
          <p:cNvGrpSpPr/>
          <p:nvPr/>
        </p:nvGrpSpPr>
        <p:grpSpPr>
          <a:xfrm>
            <a:off x="1366751" y="1446610"/>
            <a:ext cx="2072651" cy="1991289"/>
            <a:chOff x="820448" y="2230902"/>
            <a:chExt cx="2947771" cy="2832056"/>
          </a:xfrm>
        </p:grpSpPr>
        <p:pic>
          <p:nvPicPr>
            <p:cNvPr id="1026" name="Picture 2" descr="C:\Vicki\Work\Presentations\GRAV-D images\KTMB recon\DSC046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6" t="15642" r="21894" b="887"/>
            <a:stretch/>
          </p:blipFill>
          <p:spPr bwMode="auto">
            <a:xfrm>
              <a:off x="1212056" y="2230902"/>
              <a:ext cx="2556163" cy="2098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0448" y="4537686"/>
              <a:ext cx="2266422" cy="525272"/>
            </a:xfrm>
            <a:prstGeom prst="rect">
              <a:avLst/>
            </a:prstGeom>
            <a:noFill/>
          </p:spPr>
          <p:txBody>
            <a:bodyPr wrap="none" rtlCol="0">
              <a:spAutoFit/>
            </a:bodyPr>
            <a:lstStyle/>
            <a:p>
              <a:r>
                <a:rPr lang="en-US" dirty="0" smtClean="0"/>
                <a:t>Parking spot ID</a:t>
              </a:r>
              <a:endParaRPr lang="en-US" dirty="0"/>
            </a:p>
          </p:txBody>
        </p:sp>
      </p:grpSp>
      <p:grpSp>
        <p:nvGrpSpPr>
          <p:cNvPr id="5" name="Group 4"/>
          <p:cNvGrpSpPr/>
          <p:nvPr/>
        </p:nvGrpSpPr>
        <p:grpSpPr>
          <a:xfrm>
            <a:off x="4870051" y="1279976"/>
            <a:ext cx="2780810" cy="2494856"/>
            <a:chOff x="785594" y="2140266"/>
            <a:chExt cx="3954930" cy="3548239"/>
          </a:xfrm>
        </p:grpSpPr>
        <p:pic>
          <p:nvPicPr>
            <p:cNvPr id="1027" name="Picture 3" descr="C:\Vicki\Work\Presentations\GRAV-D images\KTMB recon\DSC04687.JPG"/>
            <p:cNvPicPr>
              <a:picLocks noChangeAspect="1" noChangeArrowheads="1"/>
            </p:cNvPicPr>
            <p:nvPr/>
          </p:nvPicPr>
          <p:blipFill rotWithShape="1">
            <a:blip r:embed="rId3">
              <a:extLst>
                <a:ext uri="{28A0092B-C50C-407E-A947-70E740481C1C}">
                  <a14:useLocalDpi xmlns:a14="http://schemas.microsoft.com/office/drawing/2010/main" val="0"/>
                </a:ext>
              </a:extLst>
            </a:blip>
            <a:srcRect l="24561" t="23988" r="14367" b="14307"/>
            <a:stretch/>
          </p:blipFill>
          <p:spPr bwMode="auto">
            <a:xfrm>
              <a:off x="955530" y="2140266"/>
              <a:ext cx="3784994" cy="2868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5594" y="5163233"/>
              <a:ext cx="2724393" cy="525272"/>
            </a:xfrm>
            <a:prstGeom prst="rect">
              <a:avLst/>
            </a:prstGeom>
            <a:noFill/>
          </p:spPr>
          <p:txBody>
            <a:bodyPr wrap="none" rtlCol="0">
              <a:spAutoFit/>
            </a:bodyPr>
            <a:lstStyle/>
            <a:p>
              <a:r>
                <a:rPr lang="en-US" dirty="0" smtClean="0"/>
                <a:t>A10 measurement</a:t>
              </a:r>
              <a:endParaRPr lang="en-US" dirty="0"/>
            </a:p>
          </p:txBody>
        </p:sp>
      </p:grpSp>
      <p:grpSp>
        <p:nvGrpSpPr>
          <p:cNvPr id="4" name="Group 3"/>
          <p:cNvGrpSpPr/>
          <p:nvPr/>
        </p:nvGrpSpPr>
        <p:grpSpPr>
          <a:xfrm>
            <a:off x="4732734" y="3910192"/>
            <a:ext cx="2963032" cy="2567181"/>
            <a:chOff x="6654800" y="2140267"/>
            <a:chExt cx="4214091" cy="3651102"/>
          </a:xfrm>
        </p:grpSpPr>
        <p:pic>
          <p:nvPicPr>
            <p:cNvPr id="1028" name="Picture 4" descr="C:\Vicki\Work\Presentations\GRAV-D images\KTMB recon\DSC04677.JPG"/>
            <p:cNvPicPr>
              <a:picLocks noChangeAspect="1" noChangeArrowheads="1"/>
            </p:cNvPicPr>
            <p:nvPr/>
          </p:nvPicPr>
          <p:blipFill rotWithShape="1">
            <a:blip r:embed="rId4">
              <a:extLst>
                <a:ext uri="{28A0092B-C50C-407E-A947-70E740481C1C}">
                  <a14:useLocalDpi xmlns:a14="http://schemas.microsoft.com/office/drawing/2010/main" val="0"/>
                </a:ext>
              </a:extLst>
            </a:blip>
            <a:srcRect l="15558" t="21194" r="19446" b="9075"/>
            <a:stretch/>
          </p:blipFill>
          <p:spPr bwMode="auto">
            <a:xfrm>
              <a:off x="7112000" y="2140267"/>
              <a:ext cx="3756891" cy="30229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54800" y="5266097"/>
              <a:ext cx="3497711" cy="525272"/>
            </a:xfrm>
            <a:prstGeom prst="rect">
              <a:avLst/>
            </a:prstGeom>
            <a:noFill/>
          </p:spPr>
          <p:txBody>
            <a:bodyPr wrap="none" rtlCol="0">
              <a:spAutoFit/>
            </a:bodyPr>
            <a:lstStyle/>
            <a:p>
              <a:r>
                <a:rPr lang="en-US" dirty="0" smtClean="0"/>
                <a:t>Vertical gravity gradient </a:t>
              </a:r>
              <a:endParaRPr lang="en-US" dirty="0"/>
            </a:p>
          </p:txBody>
        </p:sp>
      </p:grpSp>
      <p:grpSp>
        <p:nvGrpSpPr>
          <p:cNvPr id="7" name="Group 6"/>
          <p:cNvGrpSpPr/>
          <p:nvPr/>
        </p:nvGrpSpPr>
        <p:grpSpPr>
          <a:xfrm>
            <a:off x="1061253" y="3716606"/>
            <a:ext cx="2653498" cy="2727682"/>
            <a:chOff x="1509337" y="5285840"/>
            <a:chExt cx="3773863" cy="3879369"/>
          </a:xfrm>
        </p:grpSpPr>
        <p:pic>
          <p:nvPicPr>
            <p:cNvPr id="1029" name="Picture 5" descr="C:\Vicki\Work\Presentations\GRAV-D images\MN12\BaseStat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725" r="11664"/>
            <a:stretch/>
          </p:blipFill>
          <p:spPr bwMode="auto">
            <a:xfrm>
              <a:off x="2082800" y="5285840"/>
              <a:ext cx="3200400" cy="32171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09337" y="8639937"/>
              <a:ext cx="2635753" cy="525272"/>
            </a:xfrm>
            <a:prstGeom prst="rect">
              <a:avLst/>
            </a:prstGeom>
            <a:noFill/>
          </p:spPr>
          <p:txBody>
            <a:bodyPr wrap="none" rtlCol="0">
              <a:spAutoFit/>
            </a:bodyPr>
            <a:lstStyle/>
            <a:p>
              <a:r>
                <a:rPr lang="en-US" dirty="0" smtClean="0"/>
                <a:t>GPS Base Stations</a:t>
              </a:r>
              <a:endParaRPr lang="en-US" dirty="0"/>
            </a:p>
          </p:txBody>
        </p:sp>
      </p:grpSp>
    </p:spTree>
    <p:extLst>
      <p:ext uri="{BB962C8B-B14F-4D97-AF65-F5344CB8AC3E}">
        <p14:creationId xmlns:p14="http://schemas.microsoft.com/office/powerpoint/2010/main" val="49930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65464"/>
            <a:ext cx="8229600" cy="1143000"/>
          </a:xfrm>
        </p:spPr>
        <p:txBody>
          <a:bodyPr/>
          <a:lstStyle/>
          <a:p>
            <a:pPr eaLnBrk="1" hangingPunct="1"/>
            <a:r>
              <a:rPr lang="en-US" altLang="en-US" dirty="0" smtClean="0">
                <a:cs typeface="Times New Roman" panose="02020603050405020304" pitchFamily="18" charset="0"/>
              </a:rPr>
              <a:t>GRAV-D</a:t>
            </a:r>
            <a:r>
              <a:rPr lang="en-US" altLang="en-US" dirty="0" smtClean="0">
                <a:solidFill>
                  <a:srgbClr val="0000FF"/>
                </a:solidFill>
              </a:rPr>
              <a:t> </a:t>
            </a:r>
            <a:r>
              <a:rPr lang="en-US" altLang="en-US" dirty="0" smtClean="0">
                <a:cs typeface="Times New Roman" panose="02020603050405020304" pitchFamily="18" charset="0"/>
              </a:rPr>
              <a:t>Aircraft</a:t>
            </a:r>
          </a:p>
        </p:txBody>
      </p:sp>
      <p:sp>
        <p:nvSpPr>
          <p:cNvPr id="23555" name="Content Placeholder 2"/>
          <p:cNvSpPr>
            <a:spLocks noGrp="1"/>
          </p:cNvSpPr>
          <p:nvPr>
            <p:ph idx="1"/>
          </p:nvPr>
        </p:nvSpPr>
        <p:spPr>
          <a:xfrm>
            <a:off x="348457" y="1108868"/>
            <a:ext cx="3556000" cy="5749131"/>
          </a:xfrm>
        </p:spPr>
        <p:txBody>
          <a:bodyPr>
            <a:normAutofit fontScale="85000" lnSpcReduction="20000"/>
          </a:bodyPr>
          <a:lstStyle/>
          <a:p>
            <a:pPr eaLnBrk="1" hangingPunct="1">
              <a:defRPr/>
            </a:pPr>
            <a:r>
              <a:rPr lang="en-US" altLang="en-US" sz="2800" dirty="0"/>
              <a:t>US NOAA </a:t>
            </a:r>
          </a:p>
          <a:p>
            <a:pPr lvl="1" eaLnBrk="1" hangingPunct="1">
              <a:defRPr/>
            </a:pPr>
            <a:r>
              <a:rPr lang="en-US" altLang="en-US" sz="2400" dirty="0" smtClean="0"/>
              <a:t>Gulfstream Turbo Commander </a:t>
            </a:r>
            <a:r>
              <a:rPr lang="en-US" altLang="en-US" sz="2400" dirty="0"/>
              <a:t>Jet Prop</a:t>
            </a:r>
          </a:p>
          <a:p>
            <a:pPr lvl="1" eaLnBrk="1" hangingPunct="1">
              <a:defRPr/>
            </a:pPr>
            <a:r>
              <a:rPr lang="en-US" altLang="en-US" sz="2400" dirty="0"/>
              <a:t>NOAA P-3 Hurricane </a:t>
            </a:r>
            <a:r>
              <a:rPr lang="en-US" altLang="en-US" sz="2400" dirty="0" smtClean="0"/>
              <a:t>Hunter</a:t>
            </a:r>
            <a:endParaRPr lang="en-US" altLang="en-US" dirty="0"/>
          </a:p>
          <a:p>
            <a:pPr eaLnBrk="1" hangingPunct="1">
              <a:defRPr/>
            </a:pPr>
            <a:r>
              <a:rPr lang="en-US" altLang="en-US" sz="2800" dirty="0" smtClean="0"/>
              <a:t>US Bureau of Land Management</a:t>
            </a:r>
          </a:p>
          <a:p>
            <a:pPr lvl="1" eaLnBrk="1" hangingPunct="1">
              <a:defRPr/>
            </a:pPr>
            <a:r>
              <a:rPr lang="en-US" altLang="en-US" sz="2400" dirty="0" smtClean="0"/>
              <a:t>Pilatus PC-12</a:t>
            </a:r>
          </a:p>
          <a:p>
            <a:pPr eaLnBrk="1" hangingPunct="1">
              <a:defRPr/>
            </a:pPr>
            <a:r>
              <a:rPr lang="en-US" altLang="en-US" sz="2800" dirty="0" smtClean="0"/>
              <a:t>Dynamic Aviation </a:t>
            </a:r>
            <a:r>
              <a:rPr lang="en-US" altLang="en-US" sz="2600" dirty="0" smtClean="0"/>
              <a:t>(contractor)</a:t>
            </a:r>
          </a:p>
          <a:p>
            <a:pPr lvl="1" eaLnBrk="1" hangingPunct="1">
              <a:defRPr/>
            </a:pPr>
            <a:r>
              <a:rPr lang="en-US" altLang="en-US" sz="2400" dirty="0" smtClean="0"/>
              <a:t>King Air 200T</a:t>
            </a:r>
          </a:p>
          <a:p>
            <a:pPr eaLnBrk="1" hangingPunct="1">
              <a:defRPr/>
            </a:pPr>
            <a:r>
              <a:rPr lang="en-US" altLang="en-US" sz="2800" dirty="0" err="1"/>
              <a:t>Fugro</a:t>
            </a:r>
            <a:r>
              <a:rPr lang="en-US" altLang="en-US" sz="2800" dirty="0"/>
              <a:t> </a:t>
            </a:r>
            <a:r>
              <a:rPr lang="en-US" altLang="en-US" sz="2600" dirty="0"/>
              <a:t>(contractor)</a:t>
            </a:r>
          </a:p>
          <a:p>
            <a:pPr lvl="1" eaLnBrk="1" hangingPunct="1">
              <a:defRPr/>
            </a:pPr>
            <a:r>
              <a:rPr lang="en-US" altLang="en-US" sz="2400" dirty="0"/>
              <a:t>Cessna Conquest</a:t>
            </a:r>
          </a:p>
          <a:p>
            <a:pPr lvl="1" eaLnBrk="1" hangingPunct="1">
              <a:defRPr/>
            </a:pPr>
            <a:r>
              <a:rPr lang="en-US" altLang="en-US" sz="2400" dirty="0" smtClean="0"/>
              <a:t>King </a:t>
            </a:r>
            <a:r>
              <a:rPr lang="en-US" altLang="en-US" sz="2400" dirty="0"/>
              <a:t>Air E-90A</a:t>
            </a:r>
          </a:p>
          <a:p>
            <a:pPr eaLnBrk="1" hangingPunct="1">
              <a:defRPr/>
            </a:pPr>
            <a:r>
              <a:rPr lang="en-US" altLang="en-US" sz="2800" dirty="0" smtClean="0"/>
              <a:t>Aurora Flight Sciences (contractor)</a:t>
            </a:r>
          </a:p>
          <a:p>
            <a:pPr lvl="1" eaLnBrk="1" hangingPunct="1">
              <a:defRPr/>
            </a:pPr>
            <a:r>
              <a:rPr lang="en-US" altLang="en-US" sz="2400" dirty="0" smtClean="0"/>
              <a:t>Centaur OPA</a:t>
            </a:r>
          </a:p>
          <a:p>
            <a:pPr lvl="1" eaLnBrk="1" hangingPunct="1">
              <a:defRPr/>
            </a:pPr>
            <a:endParaRPr lang="en-US" altLang="en-US" dirty="0" smtClean="0"/>
          </a:p>
        </p:txBody>
      </p:sp>
      <p:pic>
        <p:nvPicPr>
          <p:cNvPr id="11268" name="Picture 3" descr="C:\Work\GRAV-D\Images-graphics\Turbo Commander\IMG_1009_cr.JPG"/>
          <p:cNvPicPr>
            <a:picLocks noChangeAspect="1" noChangeArrowheads="1"/>
          </p:cNvPicPr>
          <p:nvPr/>
        </p:nvPicPr>
        <p:blipFill>
          <a:blip r:embed="rId3">
            <a:extLst>
              <a:ext uri="{28A0092B-C50C-407E-A947-70E740481C1C}">
                <a14:useLocalDpi xmlns:a14="http://schemas.microsoft.com/office/drawing/2010/main" val="0"/>
              </a:ext>
            </a:extLst>
          </a:blip>
          <a:srcRect t="20213" r="929" b="9967"/>
          <a:stretch>
            <a:fillRect/>
          </a:stretch>
        </p:blipFill>
        <p:spPr bwMode="auto">
          <a:xfrm>
            <a:off x="5682544" y="5106725"/>
            <a:ext cx="3237674" cy="11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10"/>
          <p:cNvSpPr txBox="1">
            <a:spLocks noChangeArrowheads="1"/>
          </p:cNvSpPr>
          <p:nvPr/>
        </p:nvSpPr>
        <p:spPr bwMode="auto">
          <a:xfrm>
            <a:off x="3559308" y="3242646"/>
            <a:ext cx="269788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ea typeface="MS PGothic" panose="020B0600070205080204" pitchFamily="34" charset="-128"/>
              </a:rPr>
              <a:t>Pilatus PC-12</a:t>
            </a:r>
          </a:p>
        </p:txBody>
      </p:sp>
      <p:sp>
        <p:nvSpPr>
          <p:cNvPr id="11271" name="TextBox 11"/>
          <p:cNvSpPr txBox="1">
            <a:spLocks noChangeArrowheads="1"/>
          </p:cNvSpPr>
          <p:nvPr/>
        </p:nvSpPr>
        <p:spPr bwMode="auto">
          <a:xfrm>
            <a:off x="6374473" y="4783775"/>
            <a:ext cx="1951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smtClean="0">
                <a:ea typeface="MS PGothic" panose="020B0600070205080204" pitchFamily="34" charset="-128"/>
              </a:rPr>
              <a:t>Cessna Conquest</a:t>
            </a:r>
            <a:endParaRPr lang="en-US" altLang="en-US" sz="1400" dirty="0">
              <a:ea typeface="MS PGothic" panose="020B0600070205080204" pitchFamily="34" charset="-128"/>
            </a:endParaRPr>
          </a:p>
        </p:txBody>
      </p:sp>
      <p:pic>
        <p:nvPicPr>
          <p:cNvPr id="11272" name="Picture 1"/>
          <p:cNvPicPr>
            <a:picLocks noChangeAspect="1"/>
          </p:cNvPicPr>
          <p:nvPr/>
        </p:nvPicPr>
        <p:blipFill>
          <a:blip r:embed="rId4">
            <a:extLst>
              <a:ext uri="{28A0092B-C50C-407E-A947-70E740481C1C}">
                <a14:useLocalDpi xmlns:a14="http://schemas.microsoft.com/office/drawing/2010/main" val="0"/>
              </a:ext>
            </a:extLst>
          </a:blip>
          <a:srcRect t="12566" b="21805"/>
          <a:stretch>
            <a:fillRect/>
          </a:stretch>
        </p:blipFill>
        <p:spPr bwMode="auto">
          <a:xfrm>
            <a:off x="3523802" y="1893686"/>
            <a:ext cx="2697889" cy="132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Box 12"/>
          <p:cNvSpPr txBox="1">
            <a:spLocks noChangeArrowheads="1"/>
          </p:cNvSpPr>
          <p:nvPr/>
        </p:nvSpPr>
        <p:spPr bwMode="auto">
          <a:xfrm>
            <a:off x="3325062" y="5384804"/>
            <a:ext cx="219355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smtClean="0">
                <a:ea typeface="MS PGothic" panose="020B0600070205080204" pitchFamily="34" charset="-128"/>
              </a:rPr>
              <a:t>Centaur OPA</a:t>
            </a:r>
            <a:endParaRPr lang="en-US" altLang="en-US" sz="1400" dirty="0">
              <a:ea typeface="MS PGothic" panose="020B0600070205080204" pitchFamily="34" charset="-128"/>
            </a:endParaRPr>
          </a:p>
        </p:txBody>
      </p:sp>
      <p:sp>
        <p:nvSpPr>
          <p:cNvPr id="11275" name="TextBox 12"/>
          <p:cNvSpPr txBox="1">
            <a:spLocks noChangeArrowheads="1"/>
          </p:cNvSpPr>
          <p:nvPr/>
        </p:nvSpPr>
        <p:spPr bwMode="auto">
          <a:xfrm>
            <a:off x="5518618" y="6268597"/>
            <a:ext cx="3565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ea typeface="MS PGothic" panose="020B0600070205080204" pitchFamily="34" charset="-128"/>
              </a:rPr>
              <a:t>NOAA P-3 (background)</a:t>
            </a:r>
            <a:br>
              <a:rPr lang="en-US" altLang="en-US" sz="1400">
                <a:ea typeface="MS PGothic" panose="020B0600070205080204" pitchFamily="34" charset="-128"/>
              </a:rPr>
            </a:br>
            <a:r>
              <a:rPr lang="en-US" altLang="en-US" sz="1400">
                <a:ea typeface="MS PGothic" panose="020B0600070205080204" pitchFamily="34" charset="-128"/>
              </a:rPr>
              <a:t>NOAA Turbo Commander (foreground)</a:t>
            </a:r>
          </a:p>
        </p:txBody>
      </p:sp>
      <p:pic>
        <p:nvPicPr>
          <p:cNvPr id="12" name="Picture 2" descr="http://www.aurora.aero/wp-content/uploads/2015/08/Centaur_opted-e1481825380602-1024x6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5062" y="3962260"/>
            <a:ext cx="2193555" cy="14416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3167" y="3538109"/>
            <a:ext cx="3193650" cy="127364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4473" y="1569654"/>
            <a:ext cx="2540115" cy="1387519"/>
          </a:xfrm>
          <a:prstGeom prst="rect">
            <a:avLst/>
          </a:prstGeom>
        </p:spPr>
      </p:pic>
      <p:sp>
        <p:nvSpPr>
          <p:cNvPr id="14" name="TextBox 10"/>
          <p:cNvSpPr txBox="1">
            <a:spLocks noChangeArrowheads="1"/>
          </p:cNvSpPr>
          <p:nvPr/>
        </p:nvSpPr>
        <p:spPr bwMode="auto">
          <a:xfrm>
            <a:off x="6374472" y="2985268"/>
            <a:ext cx="254574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smtClean="0">
                <a:ea typeface="MS PGothic" panose="020B0600070205080204" pitchFamily="34" charset="-128"/>
              </a:rPr>
              <a:t>King Air 200T</a:t>
            </a:r>
            <a:endParaRPr lang="en-US" altLang="en-US" sz="1400" dirty="0">
              <a:ea typeface="MS PGothic" panose="020B0600070205080204" pitchFamily="34" charset="-128"/>
            </a:endParaRPr>
          </a:p>
        </p:txBody>
      </p:sp>
    </p:spTree>
    <p:extLst>
      <p:ext uri="{BB962C8B-B14F-4D97-AF65-F5344CB8AC3E}">
        <p14:creationId xmlns:p14="http://schemas.microsoft.com/office/powerpoint/2010/main" val="2181417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Airborne Surveying Challenges</a:t>
            </a:r>
            <a:endParaRPr lang="en-US" dirty="0"/>
          </a:p>
        </p:txBody>
      </p:sp>
      <p:sp>
        <p:nvSpPr>
          <p:cNvPr id="3" name="Content Placeholder 2"/>
          <p:cNvSpPr>
            <a:spLocks noGrp="1"/>
          </p:cNvSpPr>
          <p:nvPr>
            <p:ph sz="half" idx="1"/>
          </p:nvPr>
        </p:nvSpPr>
        <p:spPr>
          <a:xfrm>
            <a:off x="457200" y="1600200"/>
            <a:ext cx="4822723" cy="4918587"/>
          </a:xfrm>
        </p:spPr>
        <p:txBody>
          <a:bodyPr>
            <a:normAutofit/>
          </a:bodyPr>
          <a:lstStyle/>
          <a:p>
            <a:r>
              <a:rPr lang="en-US" dirty="0" smtClean="0"/>
              <a:t>Flight requirements:</a:t>
            </a:r>
            <a:endParaRPr lang="en-US" dirty="0"/>
          </a:p>
          <a:p>
            <a:pPr lvl="1"/>
            <a:r>
              <a:rPr lang="en-US" dirty="0"/>
              <a:t>Weather/atmosphere is calm  </a:t>
            </a:r>
            <a:r>
              <a:rPr lang="en-US" dirty="0" smtClean="0"/>
              <a:t>(meter cannot </a:t>
            </a:r>
            <a:r>
              <a:rPr lang="en-US" dirty="0"/>
              <a:t>tolerate turbulence)</a:t>
            </a:r>
          </a:p>
          <a:p>
            <a:pPr lvl="1"/>
            <a:r>
              <a:rPr lang="en-US" dirty="0"/>
              <a:t>Instruments and aircraft are in working order</a:t>
            </a:r>
          </a:p>
          <a:p>
            <a:pPr lvl="1"/>
            <a:r>
              <a:rPr lang="en-US" dirty="0"/>
              <a:t>Good GPS </a:t>
            </a:r>
            <a:r>
              <a:rPr lang="en-US" dirty="0" smtClean="0"/>
              <a:t>geometry, no GPS jamming</a:t>
            </a:r>
            <a:endParaRPr lang="en-US" dirty="0"/>
          </a:p>
          <a:p>
            <a:pPr lvl="1"/>
            <a:r>
              <a:rPr lang="en-US" dirty="0"/>
              <a:t>Military airspaces are not “hot”</a:t>
            </a:r>
          </a:p>
          <a:p>
            <a:pPr lvl="1"/>
            <a:r>
              <a:rPr lang="en-US" dirty="0" smtClean="0"/>
              <a:t>Operator/pilot must be within duty day limits</a:t>
            </a:r>
            <a:endParaRPr lang="en-US"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1324768"/>
            <a:ext cx="323373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539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54148" y="1199535"/>
            <a:ext cx="4002140" cy="1982788"/>
          </a:xfrm>
          <a:prstGeom prst="rect">
            <a:avLst/>
          </a:prstGeom>
        </p:spPr>
        <p:txBody>
          <a:bodyPr>
            <a:normAutofit fontScale="85000"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900" dirty="0" smtClean="0"/>
              <a:t>Field Quality Control Processing</a:t>
            </a:r>
          </a:p>
          <a:p>
            <a:pPr marL="679450" lvl="1">
              <a:defRPr/>
            </a:pPr>
            <a:r>
              <a:rPr lang="en-US" dirty="0" smtClean="0"/>
              <a:t>Determine whether lines are accepted/rejected</a:t>
            </a:r>
          </a:p>
          <a:p>
            <a:pPr marL="679450" lvl="1">
              <a:defRPr/>
            </a:pPr>
            <a:r>
              <a:rPr lang="en-US" dirty="0" smtClean="0"/>
              <a:t>Plan re-flights</a:t>
            </a:r>
          </a:p>
        </p:txBody>
      </p:sp>
      <p:pic>
        <p:nvPicPr>
          <p:cNvPr id="12292" name="Picture 8" descr="S:\processing_products\IN11_precise\Gravity_proc\filt120\plots\f19_EN03126_fg120_v1.2._quality.png"/>
          <p:cNvPicPr>
            <a:picLocks noChangeAspect="1" noChangeArrowheads="1"/>
          </p:cNvPicPr>
          <p:nvPr/>
        </p:nvPicPr>
        <p:blipFill>
          <a:blip r:embed="rId3">
            <a:extLst>
              <a:ext uri="{28A0092B-C50C-407E-A947-70E740481C1C}">
                <a14:useLocalDpi xmlns:a14="http://schemas.microsoft.com/office/drawing/2010/main" val="0"/>
              </a:ext>
            </a:extLst>
          </a:blip>
          <a:srcRect l="9935" t="4182" r="7243" b="36964"/>
          <a:stretch>
            <a:fillRect/>
          </a:stretch>
        </p:blipFill>
        <p:spPr bwMode="auto">
          <a:xfrm>
            <a:off x="0" y="3201988"/>
            <a:ext cx="914400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4572000" y="1219200"/>
            <a:ext cx="4330512" cy="1905000"/>
          </a:xfrm>
          <a:prstGeom prst="rect">
            <a:avLst/>
          </a:prstGeom>
        </p:spPr>
        <p:txBody>
          <a:bodyPr>
            <a:normAutofit fontScale="8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t>Final Processing</a:t>
            </a:r>
          </a:p>
          <a:p>
            <a:pPr lvl="1">
              <a:defRPr/>
            </a:pPr>
            <a:r>
              <a:rPr lang="en-US" dirty="0" smtClean="0"/>
              <a:t>Perform final processing and trimming of data</a:t>
            </a:r>
          </a:p>
          <a:p>
            <a:pPr lvl="1">
              <a:defRPr/>
            </a:pPr>
            <a:r>
              <a:rPr lang="en-US" dirty="0" smtClean="0"/>
              <a:t>Prepare all documentation and release data publicly</a:t>
            </a:r>
            <a:endParaRPr lang="en-US" dirty="0"/>
          </a:p>
        </p:txBody>
      </p:sp>
      <p:sp>
        <p:nvSpPr>
          <p:cNvPr id="6" name="Title 1"/>
          <p:cNvSpPr txBox="1">
            <a:spLocks/>
          </p:cNvSpPr>
          <p:nvPr/>
        </p:nvSpPr>
        <p:spPr>
          <a:xfrm>
            <a:off x="457200" y="3810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dirty="0">
                <a:solidFill>
                  <a:schemeClr val="tx1"/>
                </a:solidFill>
                <a:ea typeface="MS PGothic" pitchFamily="34" charset="-128"/>
                <a:cs typeface="Times New Roman" pitchFamily="18" charset="0"/>
              </a:rPr>
              <a:t>Data</a:t>
            </a:r>
            <a:r>
              <a:rPr lang="en-US" altLang="en-US" sz="4000" dirty="0" smtClean="0">
                <a:solidFill>
                  <a:schemeClr val="accent1">
                    <a:lumMod val="75000"/>
                  </a:schemeClr>
                </a:solidFill>
              </a:rPr>
              <a:t> </a:t>
            </a:r>
            <a:r>
              <a:rPr lang="en-US" altLang="en-US" dirty="0">
                <a:solidFill>
                  <a:schemeClr val="tx1"/>
                </a:solidFill>
                <a:ea typeface="MS PGothic" pitchFamily="34" charset="-128"/>
                <a:cs typeface="Times New Roman" pitchFamily="18" charset="0"/>
              </a:rPr>
              <a:t>Processing</a:t>
            </a:r>
          </a:p>
        </p:txBody>
      </p:sp>
    </p:spTree>
    <p:extLst>
      <p:ext uri="{BB962C8B-B14F-4D97-AF65-F5344CB8AC3E}">
        <p14:creationId xmlns:p14="http://schemas.microsoft.com/office/powerpoint/2010/main" val="4200031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p:txBody>
          <a:bodyPr/>
          <a:lstStyle/>
          <a:p>
            <a:pPr eaLnBrk="1" hangingPunct="1"/>
            <a:r>
              <a:rPr lang="en-US" altLang="en-US" dirty="0" smtClean="0"/>
              <a:t>Agenda</a:t>
            </a:r>
          </a:p>
        </p:txBody>
      </p:sp>
      <p:sp>
        <p:nvSpPr>
          <p:cNvPr id="13315" name="Content Placeholder 6"/>
          <p:cNvSpPr>
            <a:spLocks noGrp="1"/>
          </p:cNvSpPr>
          <p:nvPr>
            <p:ph idx="1"/>
          </p:nvPr>
        </p:nvSpPr>
        <p:spPr/>
        <p:txBody>
          <a:bodyPr/>
          <a:lstStyle/>
          <a:p>
            <a:pPr marL="971550" lvl="1" indent="-514350" eaLnBrk="1" hangingPunct="1">
              <a:buFont typeface="+mj-lt"/>
              <a:buAutoNum type="arabicPeriod"/>
            </a:pPr>
            <a:r>
              <a:rPr lang="en-US" altLang="en-US" dirty="0" smtClean="0"/>
              <a:t>GRAV-D Project Update</a:t>
            </a:r>
          </a:p>
          <a:p>
            <a:pPr marL="1371600" lvl="2" indent="-395288" eaLnBrk="1" hangingPunct="1"/>
            <a:r>
              <a:rPr lang="en-US" altLang="en-US" dirty="0" smtClean="0"/>
              <a:t>Background</a:t>
            </a:r>
          </a:p>
          <a:p>
            <a:pPr marL="1371600" lvl="2" indent="-395288" eaLnBrk="1" hangingPunct="1"/>
            <a:r>
              <a:rPr lang="en-US" altLang="en-US" dirty="0" smtClean="0"/>
              <a:t>Scope and Methods</a:t>
            </a:r>
          </a:p>
          <a:p>
            <a:pPr marL="1371600" lvl="2" indent="-395288" eaLnBrk="1" hangingPunct="1"/>
            <a:r>
              <a:rPr lang="en-US" altLang="en-US" dirty="0" smtClean="0"/>
              <a:t>Data Collection Status</a:t>
            </a:r>
          </a:p>
          <a:p>
            <a:pPr marL="1371600" lvl="2" indent="-395288" eaLnBrk="1" hangingPunct="1"/>
            <a:r>
              <a:rPr lang="en-US" altLang="en-US" dirty="0" smtClean="0"/>
              <a:t>Data Processing</a:t>
            </a:r>
          </a:p>
          <a:p>
            <a:pPr marL="971550" lvl="1" indent="-514350" eaLnBrk="1" hangingPunct="1">
              <a:buFont typeface="+mj-lt"/>
              <a:buAutoNum type="arabicPeriod"/>
            </a:pPr>
            <a:r>
              <a:rPr lang="en-US" altLang="en-US" dirty="0" smtClean="0"/>
              <a:t>Geoid Changes and Future Monitoring</a:t>
            </a:r>
          </a:p>
          <a:p>
            <a:pPr marL="1371600" lvl="2" indent="-395288" eaLnBrk="1" hangingPunct="1"/>
            <a:r>
              <a:rPr lang="en-US" altLang="en-US" dirty="0"/>
              <a:t>Experimental Geoids</a:t>
            </a:r>
          </a:p>
          <a:p>
            <a:pPr marL="1371600" lvl="2" indent="-395288" eaLnBrk="1" hangingPunct="1"/>
            <a:r>
              <a:rPr lang="en-US" altLang="en-US" dirty="0" smtClean="0"/>
              <a:t>Maintenance Plans</a:t>
            </a:r>
          </a:p>
          <a:p>
            <a:pPr marL="914400" lvl="2" indent="0" eaLnBrk="1" hangingPunct="1">
              <a:buNone/>
            </a:pPr>
            <a:endParaRPr lang="en-US" alt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f19_EN03125"/>
          <p:cNvPicPr>
            <a:picLocks noChangeAspect="1" noChangeArrowheads="1"/>
          </p:cNvPicPr>
          <p:nvPr/>
        </p:nvPicPr>
        <p:blipFill>
          <a:blip r:embed="rId3" cstate="print">
            <a:extLst>
              <a:ext uri="{28A0092B-C50C-407E-A947-70E740481C1C}">
                <a14:useLocalDpi xmlns:a14="http://schemas.microsoft.com/office/drawing/2010/main" val="0"/>
              </a:ext>
            </a:extLst>
          </a:blip>
          <a:srcRect l="9102" t="3543" r="7600" b="5580"/>
          <a:stretch>
            <a:fillRect/>
          </a:stretch>
        </p:blipFill>
        <p:spPr bwMode="auto">
          <a:xfrm>
            <a:off x="3890963" y="609600"/>
            <a:ext cx="4948237"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6" name="Picture 3" descr="f19_EN03126"/>
          <p:cNvPicPr>
            <a:picLocks noChangeAspect="1" noChangeArrowheads="1"/>
          </p:cNvPicPr>
          <p:nvPr/>
        </p:nvPicPr>
        <p:blipFill>
          <a:blip r:embed="rId4" cstate="print">
            <a:extLst>
              <a:ext uri="{28A0092B-C50C-407E-A947-70E740481C1C}">
                <a14:useLocalDpi xmlns:a14="http://schemas.microsoft.com/office/drawing/2010/main" val="0"/>
              </a:ext>
            </a:extLst>
          </a:blip>
          <a:srcRect l="9102" t="3543" r="7600" b="5580"/>
          <a:stretch>
            <a:fillRect/>
          </a:stretch>
        </p:blipFill>
        <p:spPr bwMode="auto">
          <a:xfrm>
            <a:off x="3890963" y="3589338"/>
            <a:ext cx="4948237"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7" name="Picture 4" descr="Lake Michigan Lines"/>
          <p:cNvPicPr>
            <a:picLocks noChangeAspect="1" noChangeArrowheads="1"/>
          </p:cNvPicPr>
          <p:nvPr/>
        </p:nvPicPr>
        <p:blipFill>
          <a:blip r:embed="rId5">
            <a:extLst>
              <a:ext uri="{28A0092B-C50C-407E-A947-70E740481C1C}">
                <a14:useLocalDpi xmlns:a14="http://schemas.microsoft.com/office/drawing/2010/main" val="0"/>
              </a:ext>
            </a:extLst>
          </a:blip>
          <a:srcRect l="24336" t="19460" r="35272" b="10393"/>
          <a:stretch>
            <a:fillRect/>
          </a:stretch>
        </p:blipFill>
        <p:spPr bwMode="auto">
          <a:xfrm>
            <a:off x="533400" y="1436688"/>
            <a:ext cx="2708275" cy="290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8" name="Picture 3" descr="H:\shared\GRAV-D\Data Release\Tracking\GRAVD_DataReleaseStatus_0401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564063"/>
            <a:ext cx="27432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09800" y="4838700"/>
            <a:ext cx="228600" cy="381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altLang="en-US" dirty="0">
                <a:solidFill>
                  <a:schemeClr val="tx1"/>
                </a:solidFill>
                <a:ea typeface="MS PGothic" pitchFamily="34" charset="-128"/>
                <a:cs typeface="Times New Roman" pitchFamily="18" charset="0"/>
              </a:rPr>
              <a:t>Lake</a:t>
            </a:r>
            <a:r>
              <a:rPr lang="en-US" altLang="en-US" sz="4000" dirty="0" smtClean="0">
                <a:solidFill>
                  <a:schemeClr val="accent1">
                    <a:lumMod val="75000"/>
                  </a:schemeClr>
                </a:solidFill>
              </a:rPr>
              <a:t> </a:t>
            </a:r>
            <a:r>
              <a:rPr lang="en-US" altLang="en-US" dirty="0">
                <a:solidFill>
                  <a:schemeClr val="tx1"/>
                </a:solidFill>
                <a:ea typeface="MS PGothic" pitchFamily="34" charset="-128"/>
                <a:cs typeface="Times New Roman" pitchFamily="18" charset="0"/>
              </a:rPr>
              <a:t>Michigan</a:t>
            </a:r>
          </a:p>
        </p:txBody>
      </p:sp>
    </p:spTree>
    <p:extLst>
      <p:ext uri="{BB962C8B-B14F-4D97-AF65-F5344CB8AC3E}">
        <p14:creationId xmlns:p14="http://schemas.microsoft.com/office/powerpoint/2010/main" val="32370348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smtClean="0"/>
              <a:t>Internal Validation</a:t>
            </a:r>
          </a:p>
        </p:txBody>
      </p:sp>
      <p:sp>
        <p:nvSpPr>
          <p:cNvPr id="16387" name="Content Placeholder 2"/>
          <p:cNvSpPr>
            <a:spLocks noGrp="1"/>
          </p:cNvSpPr>
          <p:nvPr>
            <p:ph idx="1"/>
          </p:nvPr>
        </p:nvSpPr>
        <p:spPr>
          <a:xfrm>
            <a:off x="343289" y="1815956"/>
            <a:ext cx="3137330" cy="4466857"/>
          </a:xfrm>
        </p:spPr>
        <p:txBody>
          <a:bodyPr>
            <a:normAutofit fontScale="85000" lnSpcReduction="20000"/>
          </a:bodyPr>
          <a:lstStyle/>
          <a:p>
            <a:r>
              <a:rPr lang="en-US" altLang="en-US" dirty="0" smtClean="0"/>
              <a:t>Internal Validation</a:t>
            </a:r>
          </a:p>
          <a:p>
            <a:pPr lvl="1"/>
            <a:r>
              <a:rPr lang="en-US" altLang="en-US" dirty="0" smtClean="0"/>
              <a:t>Crossover analysis</a:t>
            </a:r>
          </a:p>
          <a:p>
            <a:pPr lvl="1"/>
            <a:r>
              <a:rPr lang="en-US" altLang="en-US" dirty="0" smtClean="0"/>
              <a:t>Line to line comparison</a:t>
            </a:r>
          </a:p>
          <a:p>
            <a:pPr lvl="1"/>
            <a:r>
              <a:rPr lang="en-US" altLang="en-US" dirty="0" smtClean="0"/>
              <a:t>Line </a:t>
            </a:r>
            <a:r>
              <a:rPr lang="en-US" altLang="en-US" dirty="0" err="1" smtClean="0"/>
              <a:t>reflights</a:t>
            </a:r>
            <a:endParaRPr lang="en-US" altLang="en-US" dirty="0" smtClean="0"/>
          </a:p>
          <a:p>
            <a:pPr lvl="1"/>
            <a:endParaRPr lang="en-US" altLang="en-US" dirty="0" smtClean="0"/>
          </a:p>
          <a:p>
            <a:pPr>
              <a:defRPr/>
            </a:pPr>
            <a:r>
              <a:rPr lang="en-US" altLang="en-US" dirty="0" smtClean="0"/>
              <a:t>These quality control measures are why </a:t>
            </a:r>
            <a:r>
              <a:rPr lang="en-US" altLang="en-US" dirty="0"/>
              <a:t>partial blocks are not </a:t>
            </a:r>
            <a:r>
              <a:rPr lang="en-US" altLang="en-US" dirty="0" smtClean="0"/>
              <a:t>released</a:t>
            </a:r>
            <a:endParaRPr lang="en-US" altLang="en-US" dirty="0"/>
          </a:p>
          <a:p>
            <a:pPr lvl="1"/>
            <a:endParaRPr lang="en-US" altLang="en-US" dirty="0" smtClean="0"/>
          </a:p>
        </p:txBody>
      </p:sp>
      <p:pic>
        <p:nvPicPr>
          <p:cNvPr id="11" name="Picture 10"/>
          <p:cNvPicPr/>
          <p:nvPr/>
        </p:nvPicPr>
        <p:blipFill rotWithShape="1">
          <a:blip r:embed="rId3">
            <a:extLst>
              <a:ext uri="{28A0092B-C50C-407E-A947-70E740481C1C}">
                <a14:useLocalDpi xmlns:a14="http://schemas.microsoft.com/office/drawing/2010/main" val="0"/>
              </a:ext>
            </a:extLst>
          </a:blip>
          <a:srcRect l="6434" t="7992" r="8604" b="8423"/>
          <a:stretch/>
        </p:blipFill>
        <p:spPr bwMode="auto">
          <a:xfrm>
            <a:off x="3465863" y="1708078"/>
            <a:ext cx="5530645" cy="48402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6710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GRAV-D Website</a:t>
            </a:r>
            <a:endParaRPr lang="en-US" dirty="0"/>
          </a:p>
        </p:txBody>
      </p:sp>
      <p:sp>
        <p:nvSpPr>
          <p:cNvPr id="9" name="TextBox 8"/>
          <p:cNvSpPr txBox="1"/>
          <p:nvPr/>
        </p:nvSpPr>
        <p:spPr>
          <a:xfrm>
            <a:off x="2957015" y="6320393"/>
            <a:ext cx="3423117" cy="369332"/>
          </a:xfrm>
          <a:prstGeom prst="rect">
            <a:avLst/>
          </a:prstGeom>
          <a:noFill/>
        </p:spPr>
        <p:txBody>
          <a:bodyPr wrap="none" rtlCol="0">
            <a:spAutoFit/>
          </a:bodyPr>
          <a:lstStyle/>
          <a:p>
            <a:r>
              <a:rPr lang="en-US" dirty="0" smtClean="0"/>
              <a:t>http://www.ngs.noaa.gov/GRAV-D</a:t>
            </a:r>
            <a:endParaRPr lang="en-US" dirty="0"/>
          </a:p>
        </p:txBody>
      </p:sp>
      <p:pic>
        <p:nvPicPr>
          <p:cNvPr id="747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448" y="1257300"/>
            <a:ext cx="4163050" cy="49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131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2402772"/>
            <a:ext cx="9144000" cy="1143000"/>
          </a:xfrm>
        </p:spPr>
        <p:txBody>
          <a:bodyPr/>
          <a:lstStyle/>
          <a:p>
            <a:r>
              <a:rPr lang="en-US" altLang="en-US" dirty="0" smtClean="0"/>
              <a:t>Part 2: Geoid Changes and </a:t>
            </a:r>
            <a:br>
              <a:rPr lang="en-US" altLang="en-US" dirty="0" smtClean="0"/>
            </a:br>
            <a:r>
              <a:rPr lang="en-US" altLang="en-US" dirty="0" smtClean="0"/>
              <a:t>Future Monitoring</a:t>
            </a:r>
          </a:p>
        </p:txBody>
      </p:sp>
    </p:spTree>
    <p:extLst>
      <p:ext uri="{BB962C8B-B14F-4D97-AF65-F5344CB8AC3E}">
        <p14:creationId xmlns:p14="http://schemas.microsoft.com/office/powerpoint/2010/main" val="4240777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xGEOID1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597" y="1768475"/>
            <a:ext cx="4927598" cy="3143250"/>
          </a:xfrm>
          <a:prstGeom prst="rect">
            <a:avLst/>
          </a:prstGeom>
          <a:noFill/>
          <a:extLst>
            <a:ext uri="{909E8E84-426E-40DD-AFC4-6F175D3DCCD1}">
              <a14:hiddenFill xmlns:a14="http://schemas.microsoft.com/office/drawing/2010/main">
                <a:solidFill>
                  <a:srgbClr val="FFFFFF"/>
                </a:solidFill>
              </a14:hiddenFill>
            </a:ext>
          </a:extLst>
        </p:spPr>
      </p:pic>
      <p:sp>
        <p:nvSpPr>
          <p:cNvPr id="38914" name="Title 7"/>
          <p:cNvSpPr>
            <a:spLocks noGrp="1"/>
          </p:cNvSpPr>
          <p:nvPr>
            <p:ph type="title"/>
          </p:nvPr>
        </p:nvSpPr>
        <p:spPr/>
        <p:txBody>
          <a:bodyPr/>
          <a:lstStyle/>
          <a:p>
            <a:r>
              <a:rPr lang="en-US" altLang="en-US" smtClean="0"/>
              <a:t>Experimental Geoids</a:t>
            </a:r>
          </a:p>
        </p:txBody>
      </p:sp>
      <p:sp>
        <p:nvSpPr>
          <p:cNvPr id="9" name="Content Placeholder 8"/>
          <p:cNvSpPr>
            <a:spLocks noGrp="1"/>
          </p:cNvSpPr>
          <p:nvPr>
            <p:ph idx="1"/>
          </p:nvPr>
        </p:nvSpPr>
        <p:spPr>
          <a:xfrm>
            <a:off x="457200" y="1600200"/>
            <a:ext cx="3777916" cy="4977063"/>
          </a:xfrm>
        </p:spPr>
        <p:txBody>
          <a:bodyPr>
            <a:normAutofit fontScale="77500" lnSpcReduction="20000"/>
          </a:bodyPr>
          <a:lstStyle/>
          <a:p>
            <a:pPr>
              <a:defRPr/>
            </a:pPr>
            <a:r>
              <a:rPr lang="en-US" dirty="0" smtClean="0"/>
              <a:t>Combining most recent satellite, airborne, and terrestrial gravity data to test methods for 2022</a:t>
            </a:r>
          </a:p>
          <a:p>
            <a:pPr>
              <a:defRPr/>
            </a:pPr>
            <a:r>
              <a:rPr lang="en-US" dirty="0" smtClean="0"/>
              <a:t>Published annually </a:t>
            </a:r>
          </a:p>
          <a:p>
            <a:pPr lvl="1">
              <a:defRPr/>
            </a:pPr>
            <a:r>
              <a:rPr lang="en-US" dirty="0" smtClean="0"/>
              <a:t>Updated with airborne gravity data</a:t>
            </a:r>
            <a:endParaRPr lang="en-US" dirty="0"/>
          </a:p>
          <a:p>
            <a:pPr lvl="1">
              <a:defRPr/>
            </a:pPr>
            <a:r>
              <a:rPr lang="en-US" dirty="0" smtClean="0"/>
              <a:t>Available on the </a:t>
            </a:r>
            <a:r>
              <a:rPr lang="en-US" dirty="0"/>
              <a:t>w</a:t>
            </a:r>
            <a:r>
              <a:rPr lang="en-US" dirty="0" smtClean="0"/>
              <a:t>ebsite</a:t>
            </a:r>
          </a:p>
          <a:p>
            <a:pPr>
              <a:defRPr/>
            </a:pPr>
            <a:r>
              <a:rPr lang="en-US" dirty="0" smtClean="0"/>
              <a:t>Testing methods</a:t>
            </a:r>
          </a:p>
          <a:p>
            <a:pPr lvl="1">
              <a:defRPr/>
            </a:pPr>
            <a:r>
              <a:rPr lang="en-US" dirty="0" smtClean="0"/>
              <a:t>Blending techniques</a:t>
            </a:r>
          </a:p>
          <a:p>
            <a:pPr lvl="1">
              <a:defRPr/>
            </a:pPr>
            <a:r>
              <a:rPr lang="en-US" dirty="0" smtClean="0"/>
              <a:t>Density</a:t>
            </a:r>
          </a:p>
          <a:p>
            <a:pPr lvl="1">
              <a:defRPr/>
            </a:pPr>
            <a:r>
              <a:rPr lang="en-US" dirty="0" smtClean="0"/>
              <a:t>Terrestrial data improvements</a:t>
            </a:r>
            <a:endParaRPr lang="en-US" dirty="0"/>
          </a:p>
          <a:p>
            <a:pPr>
              <a:defRPr/>
            </a:pPr>
            <a:endParaRPr lang="en-US" dirty="0" smtClean="0"/>
          </a:p>
        </p:txBody>
      </p:sp>
      <p:sp>
        <p:nvSpPr>
          <p:cNvPr id="38917" name="Rectangle 1"/>
          <p:cNvSpPr>
            <a:spLocks noChangeArrowheads="1"/>
          </p:cNvSpPr>
          <p:nvPr/>
        </p:nvSpPr>
        <p:spPr bwMode="auto">
          <a:xfrm>
            <a:off x="4495800" y="5102225"/>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http://beta.ngs.noaa.gov/GEOID/xGEOID/</a:t>
            </a:r>
          </a:p>
        </p:txBody>
      </p:sp>
    </p:spTree>
    <p:extLst>
      <p:ext uri="{BB962C8B-B14F-4D97-AF65-F5344CB8AC3E}">
        <p14:creationId xmlns:p14="http://schemas.microsoft.com/office/powerpoint/2010/main" val="1128597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Freeform 104"/>
          <p:cNvSpPr/>
          <p:nvPr/>
        </p:nvSpPr>
        <p:spPr>
          <a:xfrm>
            <a:off x="7755178" y="3446791"/>
            <a:ext cx="1468921" cy="1254947"/>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6247823"/>
              <a:gd name="connsiteY0" fmla="*/ 636989 h 1475160"/>
              <a:gd name="connsiteX1" fmla="*/ 901700 w 6247823"/>
              <a:gd name="connsiteY1" fmla="*/ 143 h 1475160"/>
              <a:gd name="connsiteX2" fmla="*/ 2743492 w 6247823"/>
              <a:gd name="connsiteY2" fmla="*/ 682908 h 1475160"/>
              <a:gd name="connsiteX3" fmla="*/ 5164282 w 6247823"/>
              <a:gd name="connsiteY3" fmla="*/ 911443 h 1475160"/>
              <a:gd name="connsiteX4" fmla="*/ 6247823 w 6247823"/>
              <a:gd name="connsiteY4" fmla="*/ 1475160 h 147516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031923"/>
              <a:gd name="connsiteY0" fmla="*/ 0 h 1310877"/>
              <a:gd name="connsiteX1" fmla="*/ 1841792 w 6031923"/>
              <a:gd name="connsiteY1" fmla="*/ 682765 h 1310877"/>
              <a:gd name="connsiteX2" fmla="*/ 4262582 w 6031923"/>
              <a:gd name="connsiteY2" fmla="*/ 911300 h 1310877"/>
              <a:gd name="connsiteX3" fmla="*/ 6031923 w 6031923"/>
              <a:gd name="connsiteY3" fmla="*/ 1310877 h 1310877"/>
              <a:gd name="connsiteX0" fmla="*/ 0 w 4190131"/>
              <a:gd name="connsiteY0" fmla="*/ 0 h 628112"/>
              <a:gd name="connsiteX1" fmla="*/ 2420790 w 4190131"/>
              <a:gd name="connsiteY1" fmla="*/ 228535 h 628112"/>
              <a:gd name="connsiteX2" fmla="*/ 4190131 w 4190131"/>
              <a:gd name="connsiteY2" fmla="*/ 628112 h 628112"/>
              <a:gd name="connsiteX0" fmla="*/ 0 w 1769341"/>
              <a:gd name="connsiteY0" fmla="*/ 0 h 399577"/>
              <a:gd name="connsiteX1" fmla="*/ 1769341 w 1769341"/>
              <a:gd name="connsiteY1" fmla="*/ 399577 h 399577"/>
              <a:gd name="connsiteX0" fmla="*/ 0 w 1769341"/>
              <a:gd name="connsiteY0" fmla="*/ 0 h 399577"/>
              <a:gd name="connsiteX1" fmla="*/ 1642735 w 1769341"/>
              <a:gd name="connsiteY1" fmla="*/ 324524 h 399577"/>
              <a:gd name="connsiteX2" fmla="*/ 1769341 w 1769341"/>
              <a:gd name="connsiteY2" fmla="*/ 399577 h 399577"/>
              <a:gd name="connsiteX0" fmla="*/ 0 w 1769341"/>
              <a:gd name="connsiteY0" fmla="*/ 0 h 399577"/>
              <a:gd name="connsiteX1" fmla="*/ 1769341 w 1769341"/>
              <a:gd name="connsiteY1" fmla="*/ 399577 h 399577"/>
              <a:gd name="connsiteX0" fmla="*/ 0 w 1769341"/>
              <a:gd name="connsiteY0" fmla="*/ 0 h 399577"/>
              <a:gd name="connsiteX1" fmla="*/ 1117742 w 1769341"/>
              <a:gd name="connsiteY1" fmla="*/ 217116 h 399577"/>
              <a:gd name="connsiteX2" fmla="*/ 1769341 w 1769341"/>
              <a:gd name="connsiteY2" fmla="*/ 399577 h 399577"/>
              <a:gd name="connsiteX0" fmla="*/ 0 w 1302616"/>
              <a:gd name="connsiteY0" fmla="*/ 0 h 779691"/>
              <a:gd name="connsiteX1" fmla="*/ 651017 w 1302616"/>
              <a:gd name="connsiteY1" fmla="*/ 597230 h 779691"/>
              <a:gd name="connsiteX2" fmla="*/ 1302616 w 1302616"/>
              <a:gd name="connsiteY2" fmla="*/ 779691 h 779691"/>
              <a:gd name="connsiteX0" fmla="*/ 60915 w 1363531"/>
              <a:gd name="connsiteY0" fmla="*/ 0 h 779691"/>
              <a:gd name="connsiteX1" fmla="*/ 711932 w 1363531"/>
              <a:gd name="connsiteY1" fmla="*/ 597230 h 779691"/>
              <a:gd name="connsiteX2" fmla="*/ 1363531 w 1363531"/>
              <a:gd name="connsiteY2" fmla="*/ 779691 h 779691"/>
              <a:gd name="connsiteX0" fmla="*/ 64681 w 1324434"/>
              <a:gd name="connsiteY0" fmla="*/ 0 h 1138208"/>
              <a:gd name="connsiteX1" fmla="*/ 672835 w 1324434"/>
              <a:gd name="connsiteY1" fmla="*/ 955747 h 1138208"/>
              <a:gd name="connsiteX2" fmla="*/ 1324434 w 1324434"/>
              <a:gd name="connsiteY2" fmla="*/ 1138208 h 1138208"/>
              <a:gd name="connsiteX0" fmla="*/ 209168 w 1468921"/>
              <a:gd name="connsiteY0" fmla="*/ 0 h 1138208"/>
              <a:gd name="connsiteX1" fmla="*/ 817322 w 1468921"/>
              <a:gd name="connsiteY1" fmla="*/ 955747 h 1138208"/>
              <a:gd name="connsiteX2" fmla="*/ 1468921 w 1468921"/>
              <a:gd name="connsiteY2" fmla="*/ 1138208 h 1138208"/>
            </a:gdLst>
            <a:ahLst/>
            <a:cxnLst>
              <a:cxn ang="0">
                <a:pos x="connsiteX0" y="connsiteY0"/>
              </a:cxn>
              <a:cxn ang="0">
                <a:pos x="connsiteX1" y="connsiteY1"/>
              </a:cxn>
              <a:cxn ang="0">
                <a:pos x="connsiteX2" y="connsiteY2"/>
              </a:cxn>
            </a:cxnLst>
            <a:rect l="l" t="t" r="r" b="b"/>
            <a:pathLst>
              <a:path w="1468921" h="1138208">
                <a:moveTo>
                  <a:pt x="209168" y="0"/>
                </a:moveTo>
                <a:cubicBezTo>
                  <a:pt x="-386627" y="410731"/>
                  <a:pt x="441566" y="873296"/>
                  <a:pt x="817322" y="955747"/>
                </a:cubicBezTo>
                <a:lnTo>
                  <a:pt x="1468921" y="1138208"/>
                </a:lnTo>
              </a:path>
            </a:pathLst>
          </a:custGeom>
          <a:noFill/>
          <a:ln w="38100">
            <a:solidFill>
              <a:srgbClr val="1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c 22"/>
          <p:cNvSpPr/>
          <p:nvPr/>
        </p:nvSpPr>
        <p:spPr>
          <a:xfrm rot="5159277">
            <a:off x="2317242" y="1880343"/>
            <a:ext cx="850521" cy="1825166"/>
          </a:xfrm>
          <a:prstGeom prst="arc">
            <a:avLst>
              <a:gd name="adj1" fmla="val 174406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5159277">
            <a:off x="2317241" y="1779367"/>
            <a:ext cx="850521" cy="1825166"/>
          </a:xfrm>
          <a:prstGeom prst="arc">
            <a:avLst>
              <a:gd name="adj1" fmla="val 174406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Freeform 76"/>
          <p:cNvSpPr/>
          <p:nvPr/>
        </p:nvSpPr>
        <p:spPr>
          <a:xfrm>
            <a:off x="954686" y="2199088"/>
            <a:ext cx="8251225" cy="2580874"/>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85759"/>
              <a:gd name="connsiteY0" fmla="*/ 0 h 2517339"/>
              <a:gd name="connsiteX1" fmla="*/ 42549 w 7485759"/>
              <a:gd name="connsiteY1" fmla="*/ 664092 h 2517339"/>
              <a:gd name="connsiteX2" fmla="*/ 2023749 w 7485759"/>
              <a:gd name="connsiteY2" fmla="*/ 968892 h 2517339"/>
              <a:gd name="connsiteX3" fmla="*/ 3925865 w 7485759"/>
              <a:gd name="connsiteY3" fmla="*/ 1729407 h 2517339"/>
              <a:gd name="connsiteX4" fmla="*/ 6375231 w 7485759"/>
              <a:gd name="connsiteY4" fmla="*/ 1960821 h 2517339"/>
              <a:gd name="connsiteX5" fmla="*/ 7485759 w 7485759"/>
              <a:gd name="connsiteY5" fmla="*/ 2517339 h 2517339"/>
              <a:gd name="connsiteX0" fmla="*/ 569599 w 8099349"/>
              <a:gd name="connsiteY0" fmla="*/ 0 h 2314831"/>
              <a:gd name="connsiteX1" fmla="*/ 42549 w 8099349"/>
              <a:gd name="connsiteY1" fmla="*/ 664092 h 2314831"/>
              <a:gd name="connsiteX2" fmla="*/ 2023749 w 8099349"/>
              <a:gd name="connsiteY2" fmla="*/ 968892 h 2314831"/>
              <a:gd name="connsiteX3" fmla="*/ 3925865 w 8099349"/>
              <a:gd name="connsiteY3" fmla="*/ 1729407 h 2314831"/>
              <a:gd name="connsiteX4" fmla="*/ 6375231 w 8099349"/>
              <a:gd name="connsiteY4" fmla="*/ 1960821 h 2314831"/>
              <a:gd name="connsiteX5" fmla="*/ 8099349 w 8099349"/>
              <a:gd name="connsiteY5" fmla="*/ 2314831 h 2314831"/>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45329"/>
              <a:gd name="connsiteY0" fmla="*/ 0 h 2352173"/>
              <a:gd name="connsiteX1" fmla="*/ 42549 w 8145329"/>
              <a:gd name="connsiteY1" fmla="*/ 664092 h 2352173"/>
              <a:gd name="connsiteX2" fmla="*/ 2023749 w 8145329"/>
              <a:gd name="connsiteY2" fmla="*/ 968892 h 2352173"/>
              <a:gd name="connsiteX3" fmla="*/ 3925865 w 8145329"/>
              <a:gd name="connsiteY3" fmla="*/ 1729407 h 2352173"/>
              <a:gd name="connsiteX4" fmla="*/ 6375231 w 8145329"/>
              <a:gd name="connsiteY4" fmla="*/ 1960821 h 2352173"/>
              <a:gd name="connsiteX5" fmla="*/ 8145329 w 8145329"/>
              <a:gd name="connsiteY5" fmla="*/ 2352173 h 2352173"/>
              <a:gd name="connsiteX0" fmla="*/ 569599 w 8151671"/>
              <a:gd name="connsiteY0" fmla="*/ 0 h 2334938"/>
              <a:gd name="connsiteX1" fmla="*/ 42549 w 8151671"/>
              <a:gd name="connsiteY1" fmla="*/ 664092 h 2334938"/>
              <a:gd name="connsiteX2" fmla="*/ 2023749 w 8151671"/>
              <a:gd name="connsiteY2" fmla="*/ 968892 h 2334938"/>
              <a:gd name="connsiteX3" fmla="*/ 3925865 w 8151671"/>
              <a:gd name="connsiteY3" fmla="*/ 1729407 h 2334938"/>
              <a:gd name="connsiteX4" fmla="*/ 6375231 w 8151671"/>
              <a:gd name="connsiteY4" fmla="*/ 1960821 h 2334938"/>
              <a:gd name="connsiteX5" fmla="*/ 8151671 w 8151671"/>
              <a:gd name="connsiteY5" fmla="*/ 2334938 h 2334938"/>
              <a:gd name="connsiteX0" fmla="*/ 651630 w 8233702"/>
              <a:gd name="connsiteY0" fmla="*/ 0 h 2334938"/>
              <a:gd name="connsiteX1" fmla="*/ 38963 w 8233702"/>
              <a:gd name="connsiteY1" fmla="*/ 827822 h 2334938"/>
              <a:gd name="connsiteX2" fmla="*/ 2105780 w 8233702"/>
              <a:gd name="connsiteY2" fmla="*/ 968892 h 2334938"/>
              <a:gd name="connsiteX3" fmla="*/ 4007896 w 8233702"/>
              <a:gd name="connsiteY3" fmla="*/ 1729407 h 2334938"/>
              <a:gd name="connsiteX4" fmla="*/ 6457262 w 8233702"/>
              <a:gd name="connsiteY4" fmla="*/ 1960821 h 2334938"/>
              <a:gd name="connsiteX5" fmla="*/ 8233702 w 8233702"/>
              <a:gd name="connsiteY5" fmla="*/ 2334938 h 2334938"/>
              <a:gd name="connsiteX0" fmla="*/ 655616 w 8237688"/>
              <a:gd name="connsiteY0" fmla="*/ 0 h 2334938"/>
              <a:gd name="connsiteX1" fmla="*/ 42949 w 8237688"/>
              <a:gd name="connsiteY1" fmla="*/ 827822 h 2334938"/>
              <a:gd name="connsiteX2" fmla="*/ 2119279 w 8237688"/>
              <a:gd name="connsiteY2" fmla="*/ 1003361 h 2334938"/>
              <a:gd name="connsiteX3" fmla="*/ 4011882 w 8237688"/>
              <a:gd name="connsiteY3" fmla="*/ 1729407 h 2334938"/>
              <a:gd name="connsiteX4" fmla="*/ 6461248 w 8237688"/>
              <a:gd name="connsiteY4" fmla="*/ 1960821 h 2334938"/>
              <a:gd name="connsiteX5" fmla="*/ 8237688 w 8237688"/>
              <a:gd name="connsiteY5" fmla="*/ 2334938 h 2334938"/>
              <a:gd name="connsiteX0" fmla="*/ 655616 w 8237688"/>
              <a:gd name="connsiteY0" fmla="*/ 0 h 2334938"/>
              <a:gd name="connsiteX1" fmla="*/ 42949 w 8237688"/>
              <a:gd name="connsiteY1" fmla="*/ 827822 h 2334938"/>
              <a:gd name="connsiteX2" fmla="*/ 2119279 w 8237688"/>
              <a:gd name="connsiteY2" fmla="*/ 1046448 h 2334938"/>
              <a:gd name="connsiteX3" fmla="*/ 4011882 w 8237688"/>
              <a:gd name="connsiteY3" fmla="*/ 1729407 h 2334938"/>
              <a:gd name="connsiteX4" fmla="*/ 6461248 w 8237688"/>
              <a:gd name="connsiteY4" fmla="*/ 1960821 h 2334938"/>
              <a:gd name="connsiteX5" fmla="*/ 8237688 w 8237688"/>
              <a:gd name="connsiteY5" fmla="*/ 2334938 h 2334938"/>
              <a:gd name="connsiteX0" fmla="*/ 658787 w 8240859"/>
              <a:gd name="connsiteY0" fmla="*/ 0 h 2334938"/>
              <a:gd name="connsiteX1" fmla="*/ 46120 w 8240859"/>
              <a:gd name="connsiteY1" fmla="*/ 827822 h 2334938"/>
              <a:gd name="connsiteX2" fmla="*/ 2189041 w 8240859"/>
              <a:gd name="connsiteY2" fmla="*/ 1011979 h 2334938"/>
              <a:gd name="connsiteX3" fmla="*/ 4015053 w 8240859"/>
              <a:gd name="connsiteY3" fmla="*/ 1729407 h 2334938"/>
              <a:gd name="connsiteX4" fmla="*/ 6464419 w 8240859"/>
              <a:gd name="connsiteY4" fmla="*/ 1960821 h 2334938"/>
              <a:gd name="connsiteX5" fmla="*/ 8240859 w 8240859"/>
              <a:gd name="connsiteY5" fmla="*/ 2334938 h 233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0859" h="2334938">
                <a:moveTo>
                  <a:pt x="658787" y="0"/>
                </a:moveTo>
                <a:cubicBezTo>
                  <a:pt x="677837" y="372730"/>
                  <a:pt x="-208922" y="659159"/>
                  <a:pt x="46120" y="827822"/>
                </a:cubicBezTo>
                <a:cubicBezTo>
                  <a:pt x="301162" y="996485"/>
                  <a:pt x="1527552" y="861715"/>
                  <a:pt x="2189041" y="1011979"/>
                </a:cubicBezTo>
                <a:cubicBezTo>
                  <a:pt x="2850530" y="1162243"/>
                  <a:pt x="3302490" y="1571267"/>
                  <a:pt x="4015053" y="1729407"/>
                </a:cubicBezTo>
                <a:cubicBezTo>
                  <a:pt x="4727616" y="1887547"/>
                  <a:pt x="5760118" y="1859899"/>
                  <a:pt x="6464419" y="1960821"/>
                </a:cubicBezTo>
                <a:cubicBezTo>
                  <a:pt x="7168720" y="2061743"/>
                  <a:pt x="7544829" y="2100648"/>
                  <a:pt x="8240859" y="2334938"/>
                </a:cubicBezTo>
              </a:path>
            </a:pathLst>
          </a:custGeom>
          <a:noFill/>
          <a:ln w="38100">
            <a:solidFill>
              <a:srgbClr val="9428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8229" y="1733190"/>
            <a:ext cx="1777595" cy="1167636"/>
          </a:xfrm>
          <a:prstGeom prst="rect">
            <a:avLst/>
          </a:prstGeom>
          <a:ln>
            <a:noFill/>
          </a:ln>
          <a:effectLst>
            <a:outerShdw blurRad="292100" dist="139700" dir="2700000" algn="tl" rotWithShape="0">
              <a:srgbClr val="333333">
                <a:alpha val="65000"/>
              </a:srgbClr>
            </a:outerShdw>
          </a:effectLst>
        </p:spPr>
      </p:pic>
      <p:pic>
        <p:nvPicPr>
          <p:cNvPr id="55" name="Picture 5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7903" y="4591221"/>
            <a:ext cx="2687422" cy="1568592"/>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814" y="5370249"/>
            <a:ext cx="742053" cy="39126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442" y="6340070"/>
            <a:ext cx="531579" cy="355272"/>
          </a:xfrm>
          <a:prstGeom prst="rect">
            <a:avLst/>
          </a:prstGeom>
        </p:spPr>
      </p:pic>
      <p:sp>
        <p:nvSpPr>
          <p:cNvPr id="2" name="Title 1"/>
          <p:cNvSpPr>
            <a:spLocks noGrp="1"/>
          </p:cNvSpPr>
          <p:nvPr>
            <p:ph type="title"/>
          </p:nvPr>
        </p:nvSpPr>
        <p:spPr/>
        <p:txBody>
          <a:bodyPr/>
          <a:lstStyle/>
          <a:p>
            <a:r>
              <a:rPr lang="en-US" dirty="0" smtClean="0"/>
              <a:t>Evolution of the Geoid</a:t>
            </a:r>
            <a:endParaRPr lang="en-US" dirty="0"/>
          </a:p>
        </p:txBody>
      </p:sp>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232061" y="4797436"/>
            <a:ext cx="1419960" cy="858175"/>
          </a:xfrm>
          <a:prstGeom prst="rect">
            <a:avLst/>
          </a:prstGeom>
        </p:spPr>
      </p:pic>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285111" y="6142970"/>
            <a:ext cx="1222596" cy="60293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8625" y="5149450"/>
            <a:ext cx="650676" cy="513692"/>
          </a:xfrm>
          <a:prstGeom prst="rect">
            <a:avLst/>
          </a:prstGeom>
        </p:spPr>
      </p:pic>
      <p:sp>
        <p:nvSpPr>
          <p:cNvPr id="20" name="TextBox 19"/>
          <p:cNvSpPr txBox="1"/>
          <p:nvPr/>
        </p:nvSpPr>
        <p:spPr>
          <a:xfrm>
            <a:off x="131343" y="1188446"/>
            <a:ext cx="859531" cy="338554"/>
          </a:xfrm>
          <a:prstGeom prst="rect">
            <a:avLst/>
          </a:prstGeom>
          <a:noFill/>
        </p:spPr>
        <p:txBody>
          <a:bodyPr wrap="none" rtlCol="0">
            <a:spAutoFit/>
          </a:bodyPr>
          <a:lstStyle/>
          <a:p>
            <a:r>
              <a:rPr lang="en-US" sz="1600" dirty="0" smtClean="0">
                <a:latin typeface="Franklin Gothic Heavy" panose="020B0903020102020204" pitchFamily="34" charset="0"/>
              </a:rPr>
              <a:t>EGM08</a:t>
            </a:r>
            <a:endParaRPr lang="en-US" sz="1600" dirty="0">
              <a:latin typeface="Franklin Gothic Heavy" panose="020B0903020102020204" pitchFamily="34" charset="0"/>
            </a:endParaRPr>
          </a:p>
        </p:txBody>
      </p:sp>
      <p:sp>
        <p:nvSpPr>
          <p:cNvPr id="21" name="TextBox 20"/>
          <p:cNvSpPr txBox="1"/>
          <p:nvPr/>
        </p:nvSpPr>
        <p:spPr>
          <a:xfrm>
            <a:off x="234060" y="4887969"/>
            <a:ext cx="842603" cy="338554"/>
          </a:xfrm>
          <a:prstGeom prst="rect">
            <a:avLst/>
          </a:prstGeom>
          <a:noFill/>
        </p:spPr>
        <p:txBody>
          <a:bodyPr wrap="none" rtlCol="0">
            <a:spAutoFit/>
          </a:bodyPr>
          <a:lstStyle/>
          <a:p>
            <a:r>
              <a:rPr lang="en-US" sz="1600" dirty="0" smtClean="0">
                <a:solidFill>
                  <a:srgbClr val="6CAAB4"/>
                </a:solidFill>
                <a:latin typeface="Franklin Gothic Heavy" panose="020B0903020102020204" pitchFamily="34" charset="0"/>
              </a:rPr>
              <a:t>GRACE</a:t>
            </a:r>
            <a:endParaRPr lang="en-US" sz="1600" dirty="0">
              <a:solidFill>
                <a:srgbClr val="6CAAB4"/>
              </a:solidFill>
              <a:latin typeface="Franklin Gothic Heavy" panose="020B0903020102020204" pitchFamily="34" charset="0"/>
            </a:endParaRPr>
          </a:p>
        </p:txBody>
      </p:sp>
      <p:sp>
        <p:nvSpPr>
          <p:cNvPr id="22" name="TextBox 21"/>
          <p:cNvSpPr txBox="1"/>
          <p:nvPr/>
        </p:nvSpPr>
        <p:spPr>
          <a:xfrm>
            <a:off x="1150078" y="5981224"/>
            <a:ext cx="715260" cy="338554"/>
          </a:xfrm>
          <a:prstGeom prst="rect">
            <a:avLst/>
          </a:prstGeom>
          <a:noFill/>
        </p:spPr>
        <p:txBody>
          <a:bodyPr wrap="none" rtlCol="0">
            <a:spAutoFit/>
          </a:bodyPr>
          <a:lstStyle/>
          <a:p>
            <a:r>
              <a:rPr lang="en-US" sz="1600" dirty="0" smtClean="0">
                <a:solidFill>
                  <a:srgbClr val="6CAAB4"/>
                </a:solidFill>
                <a:latin typeface="Franklin Gothic Heavy" panose="020B0903020102020204" pitchFamily="34" charset="0"/>
              </a:rPr>
              <a:t>GOCE</a:t>
            </a:r>
            <a:endParaRPr lang="en-US" sz="1600" dirty="0">
              <a:solidFill>
                <a:srgbClr val="6CAAB4"/>
              </a:solidFill>
              <a:latin typeface="Franklin Gothic Heavy" panose="020B0903020102020204" pitchFamily="34" charset="0"/>
            </a:endParaRPr>
          </a:p>
        </p:txBody>
      </p:sp>
      <p:sp>
        <p:nvSpPr>
          <p:cNvPr id="25" name="Freeform 24"/>
          <p:cNvSpPr/>
          <p:nvPr/>
        </p:nvSpPr>
        <p:spPr>
          <a:xfrm>
            <a:off x="3467894" y="2908469"/>
            <a:ext cx="88900" cy="107345"/>
          </a:xfrm>
          <a:custGeom>
            <a:avLst/>
            <a:gdLst>
              <a:gd name="connsiteX0" fmla="*/ 0 w 73819"/>
              <a:gd name="connsiteY0" fmla="*/ 0 h 104775"/>
              <a:gd name="connsiteX1" fmla="*/ 73819 w 73819"/>
              <a:gd name="connsiteY1" fmla="*/ 45243 h 104775"/>
              <a:gd name="connsiteX2" fmla="*/ 0 w 73819"/>
              <a:gd name="connsiteY2" fmla="*/ 104775 h 104775"/>
              <a:gd name="connsiteX0" fmla="*/ 0 w 69057"/>
              <a:gd name="connsiteY0" fmla="*/ 0 h 104775"/>
              <a:gd name="connsiteX1" fmla="*/ 69057 w 69057"/>
              <a:gd name="connsiteY1" fmla="*/ 23812 h 104775"/>
              <a:gd name="connsiteX2" fmla="*/ 0 w 69057"/>
              <a:gd name="connsiteY2" fmla="*/ 104775 h 104775"/>
              <a:gd name="connsiteX0" fmla="*/ 0 w 0"/>
              <a:gd name="connsiteY0" fmla="*/ 0 h 104775"/>
              <a:gd name="connsiteX1" fmla="*/ 0 w 0"/>
              <a:gd name="connsiteY1" fmla="*/ 104775 h 104775"/>
            </a:gdLst>
            <a:ahLst/>
            <a:cxnLst>
              <a:cxn ang="0">
                <a:pos x="connsiteX0" y="connsiteY0"/>
              </a:cxn>
              <a:cxn ang="0">
                <a:pos x="connsiteX1" y="connsiteY1"/>
              </a:cxn>
            </a:cxnLst>
            <a:rect l="l" t="t" r="r" b="b"/>
            <a:pathLst>
              <a:path h="104775">
                <a:moveTo>
                  <a:pt x="0" y="0"/>
                </a:moveTo>
                <a:lnTo>
                  <a:pt x="0" y="104775"/>
                </a:lnTo>
              </a:path>
            </a:pathLst>
          </a:cu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5213" y="1733190"/>
            <a:ext cx="1781852" cy="1170432"/>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3232111" y="1394636"/>
            <a:ext cx="1203086" cy="338554"/>
          </a:xfrm>
          <a:prstGeom prst="rect">
            <a:avLst/>
          </a:prstGeom>
          <a:noFill/>
        </p:spPr>
        <p:txBody>
          <a:bodyPr wrap="none" rtlCol="0">
            <a:spAutoFit/>
          </a:bodyPr>
          <a:lstStyle/>
          <a:p>
            <a:r>
              <a:rPr lang="en-US" sz="1600" dirty="0" smtClean="0">
                <a:latin typeface="Franklin Gothic Heavy" panose="020B0903020102020204" pitchFamily="34" charset="0"/>
              </a:rPr>
              <a:t>USGG2012</a:t>
            </a:r>
            <a:endParaRPr lang="en-US" sz="1600" dirty="0">
              <a:latin typeface="Franklin Gothic Heavy" panose="020B0903020102020204" pitchFamily="34" charset="0"/>
            </a:endParaRPr>
          </a:p>
        </p:txBody>
      </p:sp>
      <p:sp>
        <p:nvSpPr>
          <p:cNvPr id="31" name="TextBox 30"/>
          <p:cNvSpPr txBox="1"/>
          <p:nvPr/>
        </p:nvSpPr>
        <p:spPr>
          <a:xfrm>
            <a:off x="5995466" y="1394636"/>
            <a:ext cx="1401346" cy="338554"/>
          </a:xfrm>
          <a:prstGeom prst="rect">
            <a:avLst/>
          </a:prstGeom>
          <a:noFill/>
        </p:spPr>
        <p:txBody>
          <a:bodyPr wrap="none" rtlCol="0">
            <a:spAutoFit/>
          </a:bodyPr>
          <a:lstStyle/>
          <a:p>
            <a:r>
              <a:rPr lang="en-US" sz="1600" dirty="0" smtClean="0">
                <a:solidFill>
                  <a:schemeClr val="bg1">
                    <a:lumMod val="50000"/>
                  </a:schemeClr>
                </a:solidFill>
                <a:latin typeface="Franklin Gothic Heavy" panose="020B0903020102020204" pitchFamily="34" charset="0"/>
              </a:rPr>
              <a:t>GEOID12A/B</a:t>
            </a:r>
            <a:endParaRPr lang="en-US" sz="1600" dirty="0">
              <a:solidFill>
                <a:schemeClr val="bg1">
                  <a:lumMod val="50000"/>
                </a:schemeClr>
              </a:solidFill>
              <a:latin typeface="Franklin Gothic Heavy" panose="020B0903020102020204" pitchFamily="34" charset="0"/>
            </a:endParaRPr>
          </a:p>
        </p:txBody>
      </p:sp>
      <p:pic>
        <p:nvPicPr>
          <p:cNvPr id="32" name="Picture 31"/>
          <p:cNvPicPr>
            <a:picLocks noChangeAspect="1"/>
          </p:cNvPicPr>
          <p:nvPr/>
        </p:nvPicPr>
        <p:blipFill>
          <a:blip r:embed="rId10">
            <a:clrChange>
              <a:clrFrom>
                <a:srgbClr val="FEFEFE"/>
              </a:clrFrom>
              <a:clrTo>
                <a:srgbClr val="FEFEFE">
                  <a:alpha val="0"/>
                </a:srgbClr>
              </a:clrTo>
            </a:clrChange>
            <a:extLst>
              <a:ext uri="{BEBA8EAE-BF5A-486C-A8C5-ECC9F3942E4B}">
                <a14:imgProps xmlns:a14="http://schemas.microsoft.com/office/drawing/2010/main">
                  <a14:imgLayer r:embed="rId11">
                    <a14:imgEffect>
                      <a14:artisticMarker/>
                    </a14:imgEffect>
                  </a14:imgLayer>
                </a14:imgProps>
              </a:ext>
              <a:ext uri="{28A0092B-C50C-407E-A947-70E740481C1C}">
                <a14:useLocalDpi xmlns:a14="http://schemas.microsoft.com/office/drawing/2010/main" val="0"/>
              </a:ext>
            </a:extLst>
          </a:blip>
          <a:stretch>
            <a:fillRect/>
          </a:stretch>
        </p:blipFill>
        <p:spPr>
          <a:xfrm>
            <a:off x="5059336" y="2266676"/>
            <a:ext cx="749138" cy="749138"/>
          </a:xfrm>
          <a:prstGeom prst="rect">
            <a:avLst/>
          </a:prstGeom>
        </p:spPr>
      </p:pic>
      <p:sp>
        <p:nvSpPr>
          <p:cNvPr id="33" name="Freeform 32"/>
          <p:cNvSpPr/>
          <p:nvPr/>
        </p:nvSpPr>
        <p:spPr>
          <a:xfrm>
            <a:off x="4725824" y="2196047"/>
            <a:ext cx="1056407" cy="184826"/>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5367321" y="2136986"/>
            <a:ext cx="126986" cy="129689"/>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wn Arrow 36"/>
          <p:cNvSpPr/>
          <p:nvPr/>
        </p:nvSpPr>
        <p:spPr>
          <a:xfrm flipV="1">
            <a:off x="4837851" y="2080694"/>
            <a:ext cx="148912" cy="79151"/>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12"/>
          <a:stretch>
            <a:fillRect/>
          </a:stretch>
        </p:blipFill>
        <p:spPr>
          <a:xfrm>
            <a:off x="5516722" y="2643240"/>
            <a:ext cx="55103" cy="55103"/>
          </a:xfrm>
          <a:prstGeom prst="rect">
            <a:avLst/>
          </a:prstGeom>
        </p:spPr>
      </p:pic>
      <p:pic>
        <p:nvPicPr>
          <p:cNvPr id="39" name="Picture 38"/>
          <p:cNvPicPr>
            <a:picLocks noChangeAspect="1"/>
          </p:cNvPicPr>
          <p:nvPr/>
        </p:nvPicPr>
        <p:blipFill>
          <a:blip r:embed="rId12"/>
          <a:stretch>
            <a:fillRect/>
          </a:stretch>
        </p:blipFill>
        <p:spPr>
          <a:xfrm>
            <a:off x="5571825" y="2638496"/>
            <a:ext cx="55103" cy="55103"/>
          </a:xfrm>
          <a:prstGeom prst="rect">
            <a:avLst/>
          </a:prstGeom>
        </p:spPr>
      </p:pic>
      <p:pic>
        <p:nvPicPr>
          <p:cNvPr id="40" name="Picture 39"/>
          <p:cNvPicPr>
            <a:picLocks noChangeAspect="1"/>
          </p:cNvPicPr>
          <p:nvPr/>
        </p:nvPicPr>
        <p:blipFill>
          <a:blip r:embed="rId12"/>
          <a:stretch>
            <a:fillRect/>
          </a:stretch>
        </p:blipFill>
        <p:spPr>
          <a:xfrm>
            <a:off x="5439204" y="2688339"/>
            <a:ext cx="55103" cy="55103"/>
          </a:xfrm>
          <a:prstGeom prst="rect">
            <a:avLst/>
          </a:prstGeom>
        </p:spPr>
      </p:pic>
      <p:pic>
        <p:nvPicPr>
          <p:cNvPr id="41" name="Picture 40"/>
          <p:cNvPicPr>
            <a:picLocks noChangeAspect="1"/>
          </p:cNvPicPr>
          <p:nvPr/>
        </p:nvPicPr>
        <p:blipFill>
          <a:blip r:embed="rId12"/>
          <a:stretch>
            <a:fillRect/>
          </a:stretch>
        </p:blipFill>
        <p:spPr>
          <a:xfrm>
            <a:off x="5391793" y="2692734"/>
            <a:ext cx="55103" cy="55103"/>
          </a:xfrm>
          <a:prstGeom prst="rect">
            <a:avLst/>
          </a:prstGeom>
        </p:spPr>
      </p:pic>
      <p:pic>
        <p:nvPicPr>
          <p:cNvPr id="42" name="Picture 41"/>
          <p:cNvPicPr>
            <a:picLocks noChangeAspect="1"/>
          </p:cNvPicPr>
          <p:nvPr/>
        </p:nvPicPr>
        <p:blipFill>
          <a:blip r:embed="rId12"/>
          <a:stretch>
            <a:fillRect/>
          </a:stretch>
        </p:blipFill>
        <p:spPr>
          <a:xfrm>
            <a:off x="5398825" y="2655841"/>
            <a:ext cx="55103" cy="55103"/>
          </a:xfrm>
          <a:prstGeom prst="rect">
            <a:avLst/>
          </a:prstGeom>
        </p:spPr>
      </p:pic>
      <p:pic>
        <p:nvPicPr>
          <p:cNvPr id="43" name="Picture 42"/>
          <p:cNvPicPr>
            <a:picLocks noChangeAspect="1"/>
          </p:cNvPicPr>
          <p:nvPr/>
        </p:nvPicPr>
        <p:blipFill>
          <a:blip r:embed="rId12"/>
          <a:stretch>
            <a:fillRect/>
          </a:stretch>
        </p:blipFill>
        <p:spPr>
          <a:xfrm>
            <a:off x="5349555" y="2683392"/>
            <a:ext cx="55103" cy="55103"/>
          </a:xfrm>
          <a:prstGeom prst="rect">
            <a:avLst/>
          </a:prstGeom>
        </p:spPr>
      </p:pic>
      <p:pic>
        <p:nvPicPr>
          <p:cNvPr id="44" name="Picture 43"/>
          <p:cNvPicPr>
            <a:picLocks noChangeAspect="1"/>
          </p:cNvPicPr>
          <p:nvPr/>
        </p:nvPicPr>
        <p:blipFill>
          <a:blip r:embed="rId12"/>
          <a:stretch>
            <a:fillRect/>
          </a:stretch>
        </p:blipFill>
        <p:spPr>
          <a:xfrm>
            <a:off x="5312218" y="2669577"/>
            <a:ext cx="55103" cy="55103"/>
          </a:xfrm>
          <a:prstGeom prst="rect">
            <a:avLst/>
          </a:prstGeom>
        </p:spPr>
      </p:pic>
      <p:pic>
        <p:nvPicPr>
          <p:cNvPr id="45" name="Picture 44"/>
          <p:cNvPicPr>
            <a:picLocks noChangeAspect="1"/>
          </p:cNvPicPr>
          <p:nvPr/>
        </p:nvPicPr>
        <p:blipFill>
          <a:blip r:embed="rId12"/>
          <a:stretch>
            <a:fillRect/>
          </a:stretch>
        </p:blipFill>
        <p:spPr>
          <a:xfrm>
            <a:off x="5266204" y="2655394"/>
            <a:ext cx="55103" cy="55103"/>
          </a:xfrm>
          <a:prstGeom prst="rect">
            <a:avLst/>
          </a:prstGeom>
        </p:spPr>
      </p:pic>
      <p:pic>
        <p:nvPicPr>
          <p:cNvPr id="46" name="Picture 45"/>
          <p:cNvPicPr>
            <a:picLocks noChangeAspect="1"/>
          </p:cNvPicPr>
          <p:nvPr/>
        </p:nvPicPr>
        <p:blipFill>
          <a:blip r:embed="rId12"/>
          <a:stretch>
            <a:fillRect/>
          </a:stretch>
        </p:blipFill>
        <p:spPr>
          <a:xfrm>
            <a:off x="5207256" y="2642025"/>
            <a:ext cx="55103" cy="55103"/>
          </a:xfrm>
          <a:prstGeom prst="rect">
            <a:avLst/>
          </a:prstGeom>
        </p:spPr>
      </p:pic>
      <p:pic>
        <p:nvPicPr>
          <p:cNvPr id="47" name="Picture 46"/>
          <p:cNvPicPr>
            <a:picLocks noChangeAspect="1"/>
          </p:cNvPicPr>
          <p:nvPr/>
        </p:nvPicPr>
        <p:blipFill>
          <a:blip r:embed="rId12"/>
          <a:stretch>
            <a:fillRect/>
          </a:stretch>
        </p:blipFill>
        <p:spPr>
          <a:xfrm>
            <a:off x="5247937" y="2638496"/>
            <a:ext cx="55103" cy="55103"/>
          </a:xfrm>
          <a:prstGeom prst="rect">
            <a:avLst/>
          </a:prstGeom>
        </p:spPr>
      </p:pic>
      <p:pic>
        <p:nvPicPr>
          <p:cNvPr id="48" name="Picture 47"/>
          <p:cNvPicPr>
            <a:picLocks noChangeAspect="1"/>
          </p:cNvPicPr>
          <p:nvPr/>
        </p:nvPicPr>
        <p:blipFill>
          <a:blip r:embed="rId12"/>
          <a:stretch>
            <a:fillRect/>
          </a:stretch>
        </p:blipFill>
        <p:spPr>
          <a:xfrm>
            <a:off x="5164563" y="2601104"/>
            <a:ext cx="55103" cy="55103"/>
          </a:xfrm>
          <a:prstGeom prst="rect">
            <a:avLst/>
          </a:prstGeom>
        </p:spPr>
      </p:pic>
      <p:pic>
        <p:nvPicPr>
          <p:cNvPr id="49" name="Picture 48"/>
          <p:cNvPicPr>
            <a:picLocks noChangeAspect="1"/>
          </p:cNvPicPr>
          <p:nvPr/>
        </p:nvPicPr>
        <p:blipFill>
          <a:blip r:embed="rId12"/>
          <a:stretch>
            <a:fillRect/>
          </a:stretch>
        </p:blipFill>
        <p:spPr>
          <a:xfrm>
            <a:off x="5192834" y="2614474"/>
            <a:ext cx="55103" cy="55103"/>
          </a:xfrm>
          <a:prstGeom prst="rect">
            <a:avLst/>
          </a:prstGeom>
        </p:spPr>
      </p:pic>
      <p:sp>
        <p:nvSpPr>
          <p:cNvPr id="51" name="TextBox 50"/>
          <p:cNvSpPr txBox="1"/>
          <p:nvPr/>
        </p:nvSpPr>
        <p:spPr>
          <a:xfrm>
            <a:off x="2468269" y="2803503"/>
            <a:ext cx="662938"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2012</a:t>
            </a:r>
            <a:endParaRPr lang="en-US" sz="1600" dirty="0">
              <a:solidFill>
                <a:srgbClr val="98B1D0"/>
              </a:solidFill>
              <a:latin typeface="Franklin Gothic Heavy" panose="020B0903020102020204" pitchFamily="34" charset="0"/>
            </a:endParaRPr>
          </a:p>
        </p:txBody>
      </p:sp>
      <p:sp>
        <p:nvSpPr>
          <p:cNvPr id="52" name="TextBox 51"/>
          <p:cNvSpPr txBox="1"/>
          <p:nvPr/>
        </p:nvSpPr>
        <p:spPr>
          <a:xfrm>
            <a:off x="60074" y="2386787"/>
            <a:ext cx="665567"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2008</a:t>
            </a:r>
            <a:endParaRPr lang="en-US" sz="1600" dirty="0">
              <a:solidFill>
                <a:srgbClr val="98B1D0"/>
              </a:solidFill>
              <a:latin typeface="Franklin Gothic Heavy" panose="020B0903020102020204" pitchFamily="34" charset="0"/>
            </a:endParaRPr>
          </a:p>
        </p:txBody>
      </p:sp>
      <p:pic>
        <p:nvPicPr>
          <p:cNvPr id="54" name="Picture 53"/>
          <p:cNvPicPr>
            <a:picLocks noChangeAspect="1"/>
          </p:cNvPicPr>
          <p:nvPr/>
        </p:nvPicPr>
        <p:blipFill rotWithShape="1">
          <a:blip r:embed="rId13">
            <a:extLst>
              <a:ext uri="{28A0092B-C50C-407E-A947-70E740481C1C}">
                <a14:useLocalDpi xmlns:a14="http://schemas.microsoft.com/office/drawing/2010/main" val="0"/>
              </a:ext>
            </a:extLst>
          </a:blip>
          <a:srcRect t="12494" b="23973"/>
          <a:stretch/>
        </p:blipFill>
        <p:spPr>
          <a:xfrm>
            <a:off x="4444869" y="5070380"/>
            <a:ext cx="3090672" cy="1257916"/>
          </a:xfrm>
          <a:prstGeom prst="rect">
            <a:avLst/>
          </a:prstGeom>
          <a:ln>
            <a:noFill/>
          </a:ln>
          <a:effectLst>
            <a:outerShdw blurRad="292100" dist="139700" dir="2700000" algn="tl" rotWithShape="0">
              <a:srgbClr val="333333">
                <a:alpha val="65000"/>
              </a:srgbClr>
            </a:outerShdw>
          </a:effectLst>
        </p:spPr>
      </p:pic>
      <p:pic>
        <p:nvPicPr>
          <p:cNvPr id="53" name="Picture 52"/>
          <p:cNvPicPr>
            <a:picLocks noChangeAspect="1"/>
          </p:cNvPicPr>
          <p:nvPr/>
        </p:nvPicPr>
        <p:blipFill rotWithShape="1">
          <a:blip r:embed="rId14">
            <a:extLst>
              <a:ext uri="{28A0092B-C50C-407E-A947-70E740481C1C}">
                <a14:useLocalDpi xmlns:a14="http://schemas.microsoft.com/office/drawing/2010/main" val="0"/>
              </a:ext>
            </a:extLst>
          </a:blip>
          <a:srcRect t="13005" b="23561"/>
          <a:stretch/>
        </p:blipFill>
        <p:spPr>
          <a:xfrm>
            <a:off x="5844720" y="5389607"/>
            <a:ext cx="3084807" cy="1248229"/>
          </a:xfrm>
          <a:prstGeom prst="rect">
            <a:avLst/>
          </a:prstGeom>
          <a:ln>
            <a:noFill/>
          </a:ln>
          <a:effectLst>
            <a:outerShdw blurRad="292100" dist="139700" dir="2700000" algn="tl" rotWithShape="0">
              <a:srgbClr val="333333">
                <a:alpha val="65000"/>
              </a:srgbClr>
            </a:outerShdw>
          </a:effectLst>
        </p:spPr>
      </p:pic>
      <p:sp>
        <p:nvSpPr>
          <p:cNvPr id="63" name="TextBox 62"/>
          <p:cNvSpPr txBox="1"/>
          <p:nvPr/>
        </p:nvSpPr>
        <p:spPr>
          <a:xfrm>
            <a:off x="4389414" y="3577083"/>
            <a:ext cx="663258"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2014</a:t>
            </a:r>
            <a:endParaRPr lang="en-US" sz="1600" dirty="0">
              <a:solidFill>
                <a:srgbClr val="98B1D0"/>
              </a:solidFill>
              <a:latin typeface="Franklin Gothic Heavy" panose="020B0903020102020204" pitchFamily="34" charset="0"/>
            </a:endParaRPr>
          </a:p>
        </p:txBody>
      </p:sp>
      <p:sp>
        <p:nvSpPr>
          <p:cNvPr id="64" name="TextBox 63"/>
          <p:cNvSpPr txBox="1"/>
          <p:nvPr/>
        </p:nvSpPr>
        <p:spPr>
          <a:xfrm>
            <a:off x="5466562" y="3844746"/>
            <a:ext cx="662682"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2015</a:t>
            </a:r>
            <a:endParaRPr lang="en-US" sz="1600" dirty="0">
              <a:solidFill>
                <a:srgbClr val="98B1D0"/>
              </a:solidFill>
              <a:latin typeface="Franklin Gothic Heavy" panose="020B0903020102020204" pitchFamily="34" charset="0"/>
            </a:endParaRPr>
          </a:p>
        </p:txBody>
      </p:sp>
      <p:sp>
        <p:nvSpPr>
          <p:cNvPr id="65" name="TextBox 64"/>
          <p:cNvSpPr txBox="1"/>
          <p:nvPr/>
        </p:nvSpPr>
        <p:spPr>
          <a:xfrm>
            <a:off x="6776711" y="3910667"/>
            <a:ext cx="660052"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2016</a:t>
            </a:r>
            <a:endParaRPr lang="en-US" sz="1600" dirty="0">
              <a:solidFill>
                <a:srgbClr val="98B1D0"/>
              </a:solidFill>
              <a:latin typeface="Franklin Gothic Heavy" panose="020B0903020102020204" pitchFamily="34" charset="0"/>
            </a:endParaRPr>
          </a:p>
        </p:txBody>
      </p:sp>
      <p:sp>
        <p:nvSpPr>
          <p:cNvPr id="9" name="Freeform 8"/>
          <p:cNvSpPr/>
          <p:nvPr/>
        </p:nvSpPr>
        <p:spPr>
          <a:xfrm>
            <a:off x="649467" y="2148512"/>
            <a:ext cx="8551286" cy="2487323"/>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551286"/>
              <a:gd name="connsiteY0" fmla="*/ 0 h 2487323"/>
              <a:gd name="connsiteX1" fmla="*/ 457200 w 8551286"/>
              <a:gd name="connsiteY1" fmla="*/ 762000 h 2487323"/>
              <a:gd name="connsiteX2" fmla="*/ 2438400 w 8551286"/>
              <a:gd name="connsiteY2" fmla="*/ 1066800 h 2487323"/>
              <a:gd name="connsiteX3" fmla="*/ 4308764 w 8551286"/>
              <a:gd name="connsiteY3" fmla="*/ 1898072 h 2487323"/>
              <a:gd name="connsiteX4" fmla="*/ 6802582 w 8551286"/>
              <a:gd name="connsiteY4" fmla="*/ 2133600 h 2487323"/>
              <a:gd name="connsiteX5" fmla="*/ 8551286 w 8551286"/>
              <a:gd name="connsiteY5" fmla="*/ 2487323 h 24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1286" h="248732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5495" y="2035392"/>
                  <a:pt x="6802582" y="2133600"/>
                </a:cubicBezTo>
                <a:cubicBezTo>
                  <a:pt x="7509669" y="2231808"/>
                  <a:pt x="7954674" y="2260743"/>
                  <a:pt x="8551286" y="248732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15">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16">
                    <a14:imgEffect>
                      <a14:saturation sat="99000"/>
                    </a14:imgEffect>
                  </a14:imgLayer>
                </a14:imgProps>
              </a:ext>
              <a:ext uri="{28A0092B-C50C-407E-A947-70E740481C1C}">
                <a14:useLocalDpi xmlns:a14="http://schemas.microsoft.com/office/drawing/2010/main" val="0"/>
              </a:ext>
            </a:extLst>
          </a:blip>
          <a:stretch>
            <a:fillRect/>
          </a:stretch>
        </p:blipFill>
        <p:spPr>
          <a:xfrm flipH="1">
            <a:off x="1278948" y="1560578"/>
            <a:ext cx="901755" cy="901755"/>
          </a:xfrm>
          <a:prstGeom prst="rect">
            <a:avLst/>
          </a:prstGeom>
        </p:spPr>
      </p:pic>
      <p:cxnSp>
        <p:nvCxnSpPr>
          <p:cNvPr id="68" name="Straight Connector 67"/>
          <p:cNvCxnSpPr/>
          <p:nvPr/>
        </p:nvCxnSpPr>
        <p:spPr>
          <a:xfrm>
            <a:off x="4553599" y="4393842"/>
            <a:ext cx="5845" cy="189737"/>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69" name="Straight Connector 68"/>
          <p:cNvCxnSpPr>
            <a:endCxn id="59" idx="0"/>
          </p:cNvCxnSpPr>
          <p:nvPr/>
        </p:nvCxnSpPr>
        <p:spPr>
          <a:xfrm>
            <a:off x="6441992" y="4627366"/>
            <a:ext cx="8189" cy="223232"/>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8024114" y="4947111"/>
            <a:ext cx="6052" cy="183879"/>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333681" y="4359364"/>
            <a:ext cx="1236621" cy="338554"/>
          </a:xfrm>
          <a:prstGeom prst="rect">
            <a:avLst/>
          </a:prstGeom>
          <a:noFill/>
        </p:spPr>
        <p:txBody>
          <a:bodyPr wrap="none" rtlCol="0">
            <a:spAutoFit/>
          </a:bodyPr>
          <a:lstStyle/>
          <a:p>
            <a:r>
              <a:rPr lang="en-US" sz="1600" dirty="0" smtClean="0">
                <a:latin typeface="Franklin Gothic Heavy" panose="020B0903020102020204" pitchFamily="34" charset="0"/>
              </a:rPr>
              <a:t>xGeoid14B</a:t>
            </a:r>
            <a:endParaRPr lang="en-US" sz="1600" dirty="0">
              <a:latin typeface="Franklin Gothic Heavy" panose="020B0903020102020204" pitchFamily="34" charset="0"/>
            </a:endParaRPr>
          </a:p>
        </p:txBody>
      </p:sp>
      <p:sp>
        <p:nvSpPr>
          <p:cNvPr id="75" name="TextBox 74"/>
          <p:cNvSpPr txBox="1"/>
          <p:nvPr/>
        </p:nvSpPr>
        <p:spPr>
          <a:xfrm>
            <a:off x="5506664" y="4805568"/>
            <a:ext cx="1236044" cy="338554"/>
          </a:xfrm>
          <a:prstGeom prst="rect">
            <a:avLst/>
          </a:prstGeom>
          <a:noFill/>
        </p:spPr>
        <p:txBody>
          <a:bodyPr wrap="none" rtlCol="0">
            <a:spAutoFit/>
          </a:bodyPr>
          <a:lstStyle/>
          <a:p>
            <a:r>
              <a:rPr lang="en-US" sz="1600" dirty="0" smtClean="0">
                <a:latin typeface="Franklin Gothic Heavy" panose="020B0903020102020204" pitchFamily="34" charset="0"/>
              </a:rPr>
              <a:t>xGeoid15B</a:t>
            </a:r>
            <a:endParaRPr lang="en-US" sz="1600" dirty="0">
              <a:latin typeface="Franklin Gothic Heavy" panose="020B0903020102020204" pitchFamily="34" charset="0"/>
            </a:endParaRPr>
          </a:p>
        </p:txBody>
      </p:sp>
      <p:sp>
        <p:nvSpPr>
          <p:cNvPr id="76" name="TextBox 75"/>
          <p:cNvSpPr txBox="1"/>
          <p:nvPr/>
        </p:nvSpPr>
        <p:spPr>
          <a:xfrm>
            <a:off x="7211914" y="5112516"/>
            <a:ext cx="1233415" cy="338554"/>
          </a:xfrm>
          <a:prstGeom prst="rect">
            <a:avLst/>
          </a:prstGeom>
          <a:noFill/>
        </p:spPr>
        <p:txBody>
          <a:bodyPr wrap="none" rtlCol="0">
            <a:spAutoFit/>
          </a:bodyPr>
          <a:lstStyle/>
          <a:p>
            <a:r>
              <a:rPr lang="en-US" sz="1600" dirty="0" smtClean="0">
                <a:latin typeface="Franklin Gothic Heavy" panose="020B0903020102020204" pitchFamily="34" charset="0"/>
              </a:rPr>
              <a:t>xGeoid16B</a:t>
            </a:r>
            <a:endParaRPr lang="en-US" sz="1600" dirty="0">
              <a:latin typeface="Franklin Gothic Heavy" panose="020B0903020102020204" pitchFamily="34" charset="0"/>
            </a:endParaRPr>
          </a:p>
        </p:txBody>
      </p:sp>
      <p:sp>
        <p:nvSpPr>
          <p:cNvPr id="78" name="TextBox 77"/>
          <p:cNvSpPr txBox="1"/>
          <p:nvPr/>
        </p:nvSpPr>
        <p:spPr>
          <a:xfrm>
            <a:off x="761410" y="5657619"/>
            <a:ext cx="389850" cy="584775"/>
          </a:xfrm>
          <a:prstGeom prst="rect">
            <a:avLst/>
          </a:prstGeom>
          <a:noFill/>
        </p:spPr>
        <p:txBody>
          <a:bodyPr wrap="none" rtlCol="0">
            <a:spAutoFit/>
          </a:bodyPr>
          <a:lstStyle/>
          <a:p>
            <a:r>
              <a:rPr lang="en-US" sz="3200" b="1" dirty="0" smtClean="0">
                <a:solidFill>
                  <a:srgbClr val="6CAAB4"/>
                </a:solidFill>
              </a:rPr>
              <a:t>+</a:t>
            </a:r>
            <a:endParaRPr lang="en-US" sz="3200" b="1" dirty="0">
              <a:solidFill>
                <a:srgbClr val="6CAAB4"/>
              </a:solidFill>
            </a:endParaRPr>
          </a:p>
        </p:txBody>
      </p:sp>
      <p:pic>
        <p:nvPicPr>
          <p:cNvPr id="12" name="Picture 4" descr="http://www.asu.cas.cz/~bezdek/vyzkum/rotating_3d_globe/figures/tn200_rotating_3d_globe_preview_Geoid_height_EGM2008_nmax500_BlueWhiteOrangeRed_px0650.png"/>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5218" r="13793" b="9371"/>
          <a:stretch/>
        </p:blipFill>
        <p:spPr bwMode="auto">
          <a:xfrm>
            <a:off x="0" y="1304232"/>
            <a:ext cx="1122218" cy="1189154"/>
          </a:xfrm>
          <a:prstGeom prst="rect">
            <a:avLst/>
          </a:prstGeom>
          <a:noFill/>
          <a:extLst>
            <a:ext uri="{909E8E84-426E-40dd-AFC4-6F175D3DCCD1}">
              <a14:hiddenFill xmlns="" xmlns:a14="http://schemas.microsoft.com/office/drawing/2010/main">
                <a:solidFill>
                  <a:srgbClr val="FFFFFF"/>
                </a:solidFill>
              </a14:hiddenFill>
            </a:ext>
          </a:extLst>
        </p:spPr>
      </p:pic>
      <p:sp>
        <p:nvSpPr>
          <p:cNvPr id="79" name="TextBox 78"/>
          <p:cNvSpPr txBox="1"/>
          <p:nvPr/>
        </p:nvSpPr>
        <p:spPr>
          <a:xfrm>
            <a:off x="1571496" y="2127080"/>
            <a:ext cx="916020" cy="338554"/>
          </a:xfrm>
          <a:prstGeom prst="rect">
            <a:avLst/>
          </a:prstGeom>
          <a:noFill/>
        </p:spPr>
        <p:txBody>
          <a:bodyPr wrap="none" rtlCol="0">
            <a:spAutoFit/>
          </a:bodyPr>
          <a:lstStyle/>
          <a:p>
            <a:r>
              <a:rPr lang="en-US" sz="1600" dirty="0" smtClean="0">
                <a:solidFill>
                  <a:srgbClr val="942825"/>
                </a:solidFill>
                <a:latin typeface="Franklin Gothic Heavy" panose="020B0903020102020204" pitchFamily="34" charset="0"/>
              </a:rPr>
              <a:t>GRAV-D</a:t>
            </a:r>
            <a:endParaRPr lang="en-US" sz="1600" dirty="0">
              <a:solidFill>
                <a:srgbClr val="942825"/>
              </a:solidFill>
              <a:latin typeface="Franklin Gothic Heavy" panose="020B0903020102020204" pitchFamily="34" charset="0"/>
            </a:endParaRPr>
          </a:p>
        </p:txBody>
      </p:sp>
      <p:sp>
        <p:nvSpPr>
          <p:cNvPr id="81" name="Freeform 80"/>
          <p:cNvSpPr/>
          <p:nvPr/>
        </p:nvSpPr>
        <p:spPr>
          <a:xfrm>
            <a:off x="2274896" y="3437740"/>
            <a:ext cx="6933622" cy="1445482"/>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6247823"/>
              <a:gd name="connsiteY0" fmla="*/ 636989 h 1475160"/>
              <a:gd name="connsiteX1" fmla="*/ 901700 w 6247823"/>
              <a:gd name="connsiteY1" fmla="*/ 143 h 1475160"/>
              <a:gd name="connsiteX2" fmla="*/ 2743492 w 6247823"/>
              <a:gd name="connsiteY2" fmla="*/ 682908 h 1475160"/>
              <a:gd name="connsiteX3" fmla="*/ 5164282 w 6247823"/>
              <a:gd name="connsiteY3" fmla="*/ 911443 h 1475160"/>
              <a:gd name="connsiteX4" fmla="*/ 6247823 w 6247823"/>
              <a:gd name="connsiteY4" fmla="*/ 1475160 h 147516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623" h="1311020">
                <a:moveTo>
                  <a:pt x="0" y="636989"/>
                </a:moveTo>
                <a:cubicBezTo>
                  <a:pt x="194733" y="291173"/>
                  <a:pt x="444451" y="-7510"/>
                  <a:pt x="901700" y="143"/>
                </a:cubicBezTo>
                <a:cubicBezTo>
                  <a:pt x="1358949" y="7796"/>
                  <a:pt x="2033062" y="531025"/>
                  <a:pt x="2743492" y="682908"/>
                </a:cubicBezTo>
                <a:cubicBezTo>
                  <a:pt x="3453922" y="834791"/>
                  <a:pt x="4465927" y="806758"/>
                  <a:pt x="5164282" y="911443"/>
                </a:cubicBezTo>
                <a:cubicBezTo>
                  <a:pt x="5862637" y="1016128"/>
                  <a:pt x="6146511" y="1016214"/>
                  <a:pt x="6933623" y="1311020"/>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Arc 55"/>
          <p:cNvSpPr/>
          <p:nvPr/>
        </p:nvSpPr>
        <p:spPr>
          <a:xfrm rot="7898817" flipH="1">
            <a:off x="3384545" y="3283499"/>
            <a:ext cx="864900" cy="1845691"/>
          </a:xfrm>
          <a:prstGeom prst="arc">
            <a:avLst>
              <a:gd name="adj1" fmla="val 170739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7898817" flipH="1">
            <a:off x="3384544" y="3126960"/>
            <a:ext cx="864900" cy="1845691"/>
          </a:xfrm>
          <a:prstGeom prst="arc">
            <a:avLst>
              <a:gd name="adj1" fmla="val 17187592"/>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0" name="Picture 79"/>
          <p:cNvPicPr>
            <a:picLocks noChangeAspect="1"/>
          </p:cNvPicPr>
          <p:nvPr/>
        </p:nvPicPr>
        <p:blipFill rotWithShape="1">
          <a:blip r:embed="rId18">
            <a:clrChange>
              <a:clrFrom>
                <a:srgbClr val="000000"/>
              </a:clrFrom>
              <a:clrTo>
                <a:srgbClr val="000000">
                  <a:alpha val="0"/>
                </a:srgbClr>
              </a:clrTo>
            </a:clrChange>
            <a:duotone>
              <a:schemeClr val="accent5">
                <a:shade val="45000"/>
                <a:satMod val="135000"/>
              </a:schemeClr>
              <a:prstClr val="white"/>
            </a:duotone>
            <a:extLst>
              <a:ext uri="{BEBA8EAE-BF5A-486C-A8C5-ECC9F3942E4B}">
                <a14:imgProps xmlns:a14="http://schemas.microsoft.com/office/drawing/2010/main">
                  <a14:imgLayer r:embed="rId19">
                    <a14:imgEffect>
                      <a14:colorTemperature colorTemp="11500"/>
                    </a14:imgEffect>
                  </a14:imgLayer>
                </a14:imgProps>
              </a:ext>
            </a:extLst>
          </a:blip>
          <a:srcRect b="7506"/>
          <a:stretch/>
        </p:blipFill>
        <p:spPr>
          <a:xfrm>
            <a:off x="1738879" y="3628658"/>
            <a:ext cx="1133060" cy="1048007"/>
          </a:xfrm>
          <a:prstGeom prst="rect">
            <a:avLst/>
          </a:prstGeom>
        </p:spPr>
      </p:pic>
      <p:sp>
        <p:nvSpPr>
          <p:cNvPr id="84" name="Freeform 83"/>
          <p:cNvSpPr/>
          <p:nvPr/>
        </p:nvSpPr>
        <p:spPr>
          <a:xfrm>
            <a:off x="853766" y="4301454"/>
            <a:ext cx="1358900" cy="530713"/>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5164282"/>
              <a:gd name="connsiteY0" fmla="*/ 636989 h 911443"/>
              <a:gd name="connsiteX1" fmla="*/ 901700 w 5164282"/>
              <a:gd name="connsiteY1" fmla="*/ 143 h 911443"/>
              <a:gd name="connsiteX2" fmla="*/ 2743492 w 5164282"/>
              <a:gd name="connsiteY2" fmla="*/ 682908 h 911443"/>
              <a:gd name="connsiteX3" fmla="*/ 5164282 w 5164282"/>
              <a:gd name="connsiteY3" fmla="*/ 911443 h 911443"/>
              <a:gd name="connsiteX0" fmla="*/ 0 w 2743492"/>
              <a:gd name="connsiteY0" fmla="*/ 636989 h 682908"/>
              <a:gd name="connsiteX1" fmla="*/ 901700 w 2743492"/>
              <a:gd name="connsiteY1" fmla="*/ 143 h 682908"/>
              <a:gd name="connsiteX2" fmla="*/ 2743492 w 2743492"/>
              <a:gd name="connsiteY2" fmla="*/ 682908 h 682908"/>
              <a:gd name="connsiteX0" fmla="*/ 0 w 901700"/>
              <a:gd name="connsiteY0" fmla="*/ 636989 h 636989"/>
              <a:gd name="connsiteX1" fmla="*/ 901700 w 901700"/>
              <a:gd name="connsiteY1" fmla="*/ 143 h 636989"/>
              <a:gd name="connsiteX0" fmla="*/ 0 w 1416050"/>
              <a:gd name="connsiteY0" fmla="*/ 209348 h 209348"/>
              <a:gd name="connsiteX1" fmla="*/ 1416050 w 1416050"/>
              <a:gd name="connsiteY1" fmla="*/ 56284 h 209348"/>
              <a:gd name="connsiteX0" fmla="*/ 0 w 1358900"/>
              <a:gd name="connsiteY0" fmla="*/ 481635 h 481635"/>
              <a:gd name="connsiteX1" fmla="*/ 1358900 w 1358900"/>
              <a:gd name="connsiteY1" fmla="*/ 291 h 481635"/>
              <a:gd name="connsiteX0" fmla="*/ 0 w 1358900"/>
              <a:gd name="connsiteY0" fmla="*/ 481344 h 481344"/>
              <a:gd name="connsiteX1" fmla="*/ 1358900 w 1358900"/>
              <a:gd name="connsiteY1" fmla="*/ 0 h 481344"/>
              <a:gd name="connsiteX0" fmla="*/ 0 w 1358900"/>
              <a:gd name="connsiteY0" fmla="*/ 481344 h 481344"/>
              <a:gd name="connsiteX1" fmla="*/ 918495 w 1358900"/>
              <a:gd name="connsiteY1" fmla="*/ 458672 h 481344"/>
              <a:gd name="connsiteX2" fmla="*/ 1358900 w 1358900"/>
              <a:gd name="connsiteY2" fmla="*/ 0 h 481344"/>
              <a:gd name="connsiteX0" fmla="*/ 0 w 1358900"/>
              <a:gd name="connsiteY0" fmla="*/ 481344 h 481344"/>
              <a:gd name="connsiteX1" fmla="*/ 258095 w 1358900"/>
              <a:gd name="connsiteY1" fmla="*/ 199504 h 481344"/>
              <a:gd name="connsiteX2" fmla="*/ 1358900 w 1358900"/>
              <a:gd name="connsiteY2"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Lst>
            <a:ahLst/>
            <a:cxnLst>
              <a:cxn ang="0">
                <a:pos x="connsiteX0" y="connsiteY0"/>
              </a:cxn>
              <a:cxn ang="0">
                <a:pos x="connsiteX1" y="connsiteY1"/>
              </a:cxn>
            </a:cxnLst>
            <a:rect l="l" t="t" r="r" b="b"/>
            <a:pathLst>
              <a:path w="1358900" h="481344">
                <a:moveTo>
                  <a:pt x="0" y="481344"/>
                </a:moveTo>
                <a:cubicBezTo>
                  <a:pt x="97367" y="27172"/>
                  <a:pt x="1090083" y="425375"/>
                  <a:pt x="1358900" y="0"/>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1421854" y="3884186"/>
            <a:ext cx="1101584" cy="338554"/>
          </a:xfrm>
          <a:prstGeom prst="rect">
            <a:avLst/>
          </a:prstGeom>
          <a:noFill/>
        </p:spPr>
        <p:txBody>
          <a:bodyPr wrap="none" rtlCol="0">
            <a:spAutoFit/>
          </a:bodyPr>
          <a:lstStyle/>
          <a:p>
            <a:r>
              <a:rPr lang="en-US" sz="1600" dirty="0" smtClean="0">
                <a:solidFill>
                  <a:schemeClr val="tx1">
                    <a:lumMod val="95000"/>
                    <a:lumOff val="5000"/>
                  </a:schemeClr>
                </a:solidFill>
                <a:latin typeface="Franklin Gothic Heavy" panose="020B0903020102020204" pitchFamily="34" charset="0"/>
              </a:rPr>
              <a:t>GOCO05S</a:t>
            </a:r>
            <a:endParaRPr lang="en-US" sz="1600" dirty="0">
              <a:solidFill>
                <a:schemeClr val="tx1">
                  <a:lumMod val="95000"/>
                  <a:lumOff val="5000"/>
                </a:schemeClr>
              </a:solidFill>
              <a:latin typeface="Franklin Gothic Heavy" panose="020B0903020102020204" pitchFamily="34" charset="0"/>
            </a:endParaRPr>
          </a:p>
        </p:txBody>
      </p:sp>
      <p:pic>
        <p:nvPicPr>
          <p:cNvPr id="86" name="Picture 8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12233" y="3776804"/>
            <a:ext cx="716599" cy="197452"/>
          </a:xfrm>
          <a:prstGeom prst="rect">
            <a:avLst/>
          </a:prstGeom>
        </p:spPr>
      </p:pic>
      <p:sp>
        <p:nvSpPr>
          <p:cNvPr id="10" name="Freeform 9"/>
          <p:cNvSpPr/>
          <p:nvPr/>
        </p:nvSpPr>
        <p:spPr>
          <a:xfrm>
            <a:off x="649466" y="2148513"/>
            <a:ext cx="8536997" cy="2826327"/>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6998" h="256341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7876" y="2022710"/>
                  <a:pt x="6802582" y="2133600"/>
                </a:cubicBezTo>
                <a:cubicBezTo>
                  <a:pt x="7507288" y="2244490"/>
                  <a:pt x="7911811" y="2285885"/>
                  <a:pt x="8536998" y="25634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Arc 60"/>
          <p:cNvSpPr/>
          <p:nvPr/>
        </p:nvSpPr>
        <p:spPr>
          <a:xfrm rot="6472056" flipH="1">
            <a:off x="6533177" y="4161851"/>
            <a:ext cx="1211679" cy="1845691"/>
          </a:xfrm>
          <a:prstGeom prst="arc">
            <a:avLst>
              <a:gd name="adj1" fmla="val 170739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6472056" flipH="1">
            <a:off x="6533176" y="3948162"/>
            <a:ext cx="1211679" cy="1845691"/>
          </a:xfrm>
          <a:prstGeom prst="arc">
            <a:avLst>
              <a:gd name="adj1" fmla="val 16960956"/>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6472056" flipH="1">
            <a:off x="5185246" y="3879732"/>
            <a:ext cx="864900" cy="1845691"/>
          </a:xfrm>
          <a:prstGeom prst="arc">
            <a:avLst>
              <a:gd name="adj1" fmla="val 17073973"/>
              <a:gd name="adj2" fmla="val 85174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6472056" flipH="1">
            <a:off x="5185245" y="3673980"/>
            <a:ext cx="864900" cy="1845691"/>
          </a:xfrm>
          <a:prstGeom prst="arc">
            <a:avLst>
              <a:gd name="adj1" fmla="val 17124915"/>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4" name="Picture 103"/>
          <p:cNvPicPr>
            <a:picLocks noChangeAspect="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0444" t="10476" r="43664" b="2143"/>
          <a:stretch/>
        </p:blipFill>
        <p:spPr>
          <a:xfrm>
            <a:off x="7744842" y="2124364"/>
            <a:ext cx="1402725" cy="2063857"/>
          </a:xfrm>
          <a:prstGeom prst="rect">
            <a:avLst/>
          </a:prstGeom>
        </p:spPr>
      </p:pic>
      <p:sp>
        <p:nvSpPr>
          <p:cNvPr id="106" name="TextBox 105"/>
          <p:cNvSpPr txBox="1"/>
          <p:nvPr/>
        </p:nvSpPr>
        <p:spPr>
          <a:xfrm>
            <a:off x="8176884" y="1576421"/>
            <a:ext cx="1019831" cy="584775"/>
          </a:xfrm>
          <a:prstGeom prst="rect">
            <a:avLst/>
          </a:prstGeom>
          <a:noFill/>
        </p:spPr>
        <p:txBody>
          <a:bodyPr wrap="none" rtlCol="0">
            <a:spAutoFit/>
          </a:bodyPr>
          <a:lstStyle/>
          <a:p>
            <a:pPr algn="ctr"/>
            <a:r>
              <a:rPr lang="en-US" sz="1600" dirty="0" smtClean="0">
                <a:latin typeface="Franklin Gothic Heavy" panose="020B0903020102020204" pitchFamily="34" charset="0"/>
              </a:rPr>
              <a:t>NGA</a:t>
            </a:r>
          </a:p>
          <a:p>
            <a:pPr algn="ctr"/>
            <a:r>
              <a:rPr lang="en-US" sz="1600" dirty="0" smtClean="0">
                <a:latin typeface="Franklin Gothic Heavy" panose="020B0903020102020204" pitchFamily="34" charset="0"/>
              </a:rPr>
              <a:t>ArcticGP</a:t>
            </a:r>
            <a:endParaRPr lang="en-US" sz="1600" dirty="0">
              <a:latin typeface="Franklin Gothic Heavy" panose="020B0903020102020204" pitchFamily="34" charset="0"/>
            </a:endParaRPr>
          </a:p>
        </p:txBody>
      </p:sp>
    </p:spTree>
    <p:extLst>
      <p:ext uri="{BB962C8B-B14F-4D97-AF65-F5344CB8AC3E}">
        <p14:creationId xmlns:p14="http://schemas.microsoft.com/office/powerpoint/2010/main" val="234019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2588" y="274638"/>
            <a:ext cx="8229600" cy="1143000"/>
          </a:xfrm>
        </p:spPr>
        <p:txBody>
          <a:bodyPr/>
          <a:lstStyle/>
          <a:p>
            <a:r>
              <a:rPr lang="en-US" altLang="en-US" dirty="0" smtClean="0"/>
              <a:t>Estimate of Geoid Change</a:t>
            </a:r>
          </a:p>
        </p:txBody>
      </p:sp>
      <p:sp>
        <p:nvSpPr>
          <p:cNvPr id="7" name="TextBox 3"/>
          <p:cNvSpPr txBox="1">
            <a:spLocks noChangeArrowheads="1"/>
          </p:cNvSpPr>
          <p:nvPr/>
        </p:nvSpPr>
        <p:spPr bwMode="auto">
          <a:xfrm>
            <a:off x="0" y="5618514"/>
            <a:ext cx="91439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i="1" dirty="0" smtClean="0"/>
              <a:t>Current Experimental Geoid Compared to Hybrid Geoid: xGeoid16B – Hybrid Geoid12B</a:t>
            </a:r>
            <a:endParaRPr lang="en-US" altLang="en-US" sz="1800" i="1" dirty="0"/>
          </a:p>
        </p:txBody>
      </p:sp>
      <p:grpSp>
        <p:nvGrpSpPr>
          <p:cNvPr id="8" name="Group 7"/>
          <p:cNvGrpSpPr/>
          <p:nvPr/>
        </p:nvGrpSpPr>
        <p:grpSpPr>
          <a:xfrm>
            <a:off x="3455893" y="5965830"/>
            <a:ext cx="891637" cy="789472"/>
            <a:chOff x="2363784" y="6033245"/>
            <a:chExt cx="891637" cy="789472"/>
          </a:xfrm>
        </p:grpSpPr>
        <p:pic>
          <p:nvPicPr>
            <p:cNvPr id="9" name="Picture 8"/>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tretch>
              <a:fillRect/>
            </a:stretch>
          </p:blipFill>
          <p:spPr>
            <a:xfrm>
              <a:off x="2556591" y="6123887"/>
              <a:ext cx="698830" cy="698830"/>
            </a:xfrm>
            <a:prstGeom prst="rect">
              <a:avLst/>
            </a:prstGeom>
          </p:spPr>
        </p:pic>
        <p:sp>
          <p:nvSpPr>
            <p:cNvPr id="10" name="Freeform 9"/>
            <p:cNvSpPr/>
            <p:nvPr/>
          </p:nvSpPr>
          <p:spPr>
            <a:xfrm>
              <a:off x="2363784" y="6072591"/>
              <a:ext cx="828136" cy="236122"/>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2716225" y="6033245"/>
              <a:ext cx="379562" cy="164589"/>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6802" y="5677959"/>
            <a:ext cx="1198563" cy="1198563"/>
          </a:xfrm>
          <a:prstGeom prst="rect">
            <a:avLst/>
          </a:prstGeom>
        </p:spPr>
      </p:pic>
      <p:sp>
        <p:nvSpPr>
          <p:cNvPr id="13" name="TextBox 12"/>
          <p:cNvSpPr txBox="1"/>
          <p:nvPr/>
        </p:nvSpPr>
        <p:spPr>
          <a:xfrm>
            <a:off x="3428022" y="6543366"/>
            <a:ext cx="2621230" cy="338554"/>
          </a:xfrm>
          <a:prstGeom prst="rect">
            <a:avLst/>
          </a:prstGeom>
          <a:noFill/>
        </p:spPr>
        <p:txBody>
          <a:bodyPr wrap="none" rtlCol="0">
            <a:spAutoFit/>
          </a:bodyPr>
          <a:lstStyle/>
          <a:p>
            <a:r>
              <a:rPr lang="en-US" sz="1600" dirty="0" smtClean="0">
                <a:latin typeface="Franklin Gothic Heavy" panose="020B0903020102020204" pitchFamily="34" charset="0"/>
              </a:rPr>
              <a:t>HYBRID vs.</a:t>
            </a:r>
            <a:r>
              <a:rPr lang="en-US" sz="1600" dirty="0" smtClean="0">
                <a:latin typeface="Franklin Gothic Heavy" panose="020B0903020102020204" pitchFamily="34" charset="0"/>
                <a:sym typeface="Wingdings" panose="05000000000000000000" pitchFamily="2" charset="2"/>
              </a:rPr>
              <a:t> GRAVIMETRIC</a:t>
            </a:r>
            <a:endParaRPr lang="en-US" sz="1600" dirty="0">
              <a:latin typeface="Franklin Gothic Heavy" panose="020B09030201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63024"/>
            <a:ext cx="9144000" cy="3931952"/>
          </a:xfrm>
          <a:prstGeom prst="rect">
            <a:avLst/>
          </a:prstGeom>
        </p:spPr>
      </p:pic>
    </p:spTree>
    <p:extLst>
      <p:ext uri="{BB962C8B-B14F-4D97-AF65-F5344CB8AC3E}">
        <p14:creationId xmlns:p14="http://schemas.microsoft.com/office/powerpoint/2010/main" val="3745563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xfrm>
            <a:off x="382588" y="274638"/>
            <a:ext cx="8229600" cy="1143000"/>
          </a:xfrm>
        </p:spPr>
        <p:txBody>
          <a:bodyPr/>
          <a:lstStyle/>
          <a:p>
            <a:r>
              <a:rPr lang="en-US" altLang="en-US" dirty="0" smtClean="0"/>
              <a:t>Estimate of Geoid Change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 y="1234440"/>
            <a:ext cx="8912352" cy="4389120"/>
          </a:xfrm>
          <a:prstGeom prst="rect">
            <a:avLst/>
          </a:prstGeom>
        </p:spPr>
      </p:pic>
      <p:sp>
        <p:nvSpPr>
          <p:cNvPr id="5" name="TextBox 3"/>
          <p:cNvSpPr txBox="1">
            <a:spLocks noChangeArrowheads="1"/>
          </p:cNvSpPr>
          <p:nvPr/>
        </p:nvSpPr>
        <p:spPr bwMode="auto">
          <a:xfrm>
            <a:off x="0" y="5633754"/>
            <a:ext cx="91439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i="1" dirty="0" smtClean="0"/>
              <a:t>Current Experimental Geoid Compared to Hybrid Geoid: xGeoid16B – Hybrid Geoid12B</a:t>
            </a:r>
            <a:endParaRPr lang="en-US" altLang="en-US" sz="1800" i="1" dirty="0"/>
          </a:p>
        </p:txBody>
      </p:sp>
      <p:grpSp>
        <p:nvGrpSpPr>
          <p:cNvPr id="4" name="Group 3"/>
          <p:cNvGrpSpPr/>
          <p:nvPr/>
        </p:nvGrpSpPr>
        <p:grpSpPr>
          <a:xfrm>
            <a:off x="3455893" y="5981070"/>
            <a:ext cx="891637" cy="789472"/>
            <a:chOff x="2363784" y="6033245"/>
            <a:chExt cx="891637" cy="789472"/>
          </a:xfrm>
        </p:grpSpPr>
        <p:pic>
          <p:nvPicPr>
            <p:cNvPr id="8" name="Picture 7"/>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val="0"/>
                </a:ext>
              </a:extLst>
            </a:blip>
            <a:stretch>
              <a:fillRect/>
            </a:stretch>
          </p:blipFill>
          <p:spPr>
            <a:xfrm>
              <a:off x="2556591" y="6123887"/>
              <a:ext cx="698830" cy="698830"/>
            </a:xfrm>
            <a:prstGeom prst="rect">
              <a:avLst/>
            </a:prstGeom>
          </p:spPr>
        </p:pic>
        <p:sp>
          <p:nvSpPr>
            <p:cNvPr id="3" name="Freeform 2"/>
            <p:cNvSpPr/>
            <p:nvPr/>
          </p:nvSpPr>
          <p:spPr>
            <a:xfrm>
              <a:off x="2363784" y="6072591"/>
              <a:ext cx="828136" cy="236122"/>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2716225" y="6033245"/>
              <a:ext cx="379562" cy="164589"/>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6802" y="5693199"/>
            <a:ext cx="1198563" cy="1198563"/>
          </a:xfrm>
          <a:prstGeom prst="rect">
            <a:avLst/>
          </a:prstGeom>
        </p:spPr>
      </p:pic>
      <p:sp>
        <p:nvSpPr>
          <p:cNvPr id="12" name="TextBox 11"/>
          <p:cNvSpPr txBox="1"/>
          <p:nvPr/>
        </p:nvSpPr>
        <p:spPr>
          <a:xfrm>
            <a:off x="3428022" y="6558606"/>
            <a:ext cx="2621230" cy="338554"/>
          </a:xfrm>
          <a:prstGeom prst="rect">
            <a:avLst/>
          </a:prstGeom>
          <a:noFill/>
        </p:spPr>
        <p:txBody>
          <a:bodyPr wrap="none" rtlCol="0">
            <a:spAutoFit/>
          </a:bodyPr>
          <a:lstStyle/>
          <a:p>
            <a:r>
              <a:rPr lang="en-US" sz="1600" dirty="0" smtClean="0">
                <a:latin typeface="Franklin Gothic Heavy" panose="020B0903020102020204" pitchFamily="34" charset="0"/>
              </a:rPr>
              <a:t>HYBRID vs.</a:t>
            </a:r>
            <a:r>
              <a:rPr lang="en-US" sz="1600" dirty="0" smtClean="0">
                <a:latin typeface="Franklin Gothic Heavy" panose="020B0903020102020204" pitchFamily="34" charset="0"/>
                <a:sym typeface="Wingdings" panose="05000000000000000000" pitchFamily="2" charset="2"/>
              </a:rPr>
              <a:t> GRAVIMETRIC</a:t>
            </a:r>
            <a:endParaRPr lang="en-US" sz="1600" dirty="0">
              <a:latin typeface="Franklin Gothic Heavy" panose="020B0903020102020204" pitchFamily="34" charset="0"/>
            </a:endParaRPr>
          </a:p>
        </p:txBody>
      </p:sp>
    </p:spTree>
    <p:extLst>
      <p:ext uri="{BB962C8B-B14F-4D97-AF65-F5344CB8AC3E}">
        <p14:creationId xmlns:p14="http://schemas.microsoft.com/office/powerpoint/2010/main" val="3870044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274638"/>
            <a:ext cx="8412480" cy="1143000"/>
          </a:xfrm>
        </p:spPr>
        <p:txBody>
          <a:bodyPr/>
          <a:lstStyle/>
          <a:p>
            <a:r>
              <a:rPr lang="en-US" altLang="en-US" dirty="0"/>
              <a:t>After 2022 – Maintaining the Datum</a:t>
            </a:r>
            <a:endParaRPr lang="en-US" dirty="0"/>
          </a:p>
        </p:txBody>
      </p:sp>
      <p:sp>
        <p:nvSpPr>
          <p:cNvPr id="3" name="Content Placeholder 2"/>
          <p:cNvSpPr>
            <a:spLocks noGrp="1"/>
          </p:cNvSpPr>
          <p:nvPr>
            <p:ph idx="1"/>
          </p:nvPr>
        </p:nvSpPr>
        <p:spPr/>
        <p:txBody>
          <a:bodyPr>
            <a:normAutofit fontScale="85000" lnSpcReduction="10000"/>
          </a:bodyPr>
          <a:lstStyle/>
          <a:p>
            <a:pPr marL="514350" indent="-514350">
              <a:buFont typeface="Arial" charset="0"/>
              <a:buAutoNum type="arabicPeriod"/>
              <a:defRPr/>
            </a:pPr>
            <a:r>
              <a:rPr lang="en-US" dirty="0"/>
              <a:t>Continue airborne gravity surveying in adjacent </a:t>
            </a:r>
            <a:r>
              <a:rPr lang="en-US" dirty="0" smtClean="0"/>
              <a:t>areas</a:t>
            </a:r>
          </a:p>
          <a:p>
            <a:pPr lvl="1">
              <a:buFont typeface="Arial" charset="0"/>
              <a:buChar char="–"/>
              <a:defRPr/>
            </a:pPr>
            <a:r>
              <a:rPr lang="en-US" dirty="0"/>
              <a:t>Mexico, Canada, Caribbean, </a:t>
            </a:r>
            <a:r>
              <a:rPr lang="en-US" dirty="0" smtClean="0"/>
              <a:t>Alaska/Pacific </a:t>
            </a:r>
            <a:r>
              <a:rPr lang="en-US" dirty="0"/>
              <a:t>Islands </a:t>
            </a:r>
            <a:endParaRPr lang="en-US" dirty="0" smtClean="0"/>
          </a:p>
          <a:p>
            <a:pPr lvl="1">
              <a:buFont typeface="Arial" charset="0"/>
              <a:buChar char="–"/>
              <a:defRPr/>
            </a:pPr>
            <a:endParaRPr lang="en-US" sz="1900" dirty="0"/>
          </a:p>
          <a:p>
            <a:pPr marL="514350" indent="-514350">
              <a:buFont typeface="Arial" charset="0"/>
              <a:buAutoNum type="arabicPeriod"/>
              <a:defRPr/>
            </a:pPr>
            <a:r>
              <a:rPr lang="en-US" dirty="0" smtClean="0"/>
              <a:t>Develop a long-term geoid-monitoring service (</a:t>
            </a:r>
            <a:r>
              <a:rPr lang="en-US" dirty="0" err="1" smtClean="0"/>
              <a:t>GeMS</a:t>
            </a:r>
            <a:r>
              <a:rPr lang="en-US" dirty="0" smtClean="0"/>
              <a:t>)</a:t>
            </a:r>
          </a:p>
          <a:p>
            <a:pPr lvl="1">
              <a:buFont typeface="Arial" charset="0"/>
              <a:buChar char="–"/>
              <a:defRPr/>
            </a:pPr>
            <a:r>
              <a:rPr lang="en-US" dirty="0" smtClean="0"/>
              <a:t>Monitoring </a:t>
            </a:r>
            <a:r>
              <a:rPr lang="en-US" dirty="0"/>
              <a:t>will depend on gravity signals that affect geoid change, this could include</a:t>
            </a:r>
            <a:r>
              <a:rPr lang="en-US" dirty="0" smtClean="0"/>
              <a:t>:</a:t>
            </a:r>
          </a:p>
          <a:p>
            <a:pPr lvl="2">
              <a:buFont typeface="Arial" charset="0"/>
              <a:buChar char="•"/>
              <a:defRPr/>
            </a:pPr>
            <a:r>
              <a:rPr lang="en-US" dirty="0" smtClean="0"/>
              <a:t>Satellite data</a:t>
            </a:r>
          </a:p>
          <a:p>
            <a:pPr lvl="2">
              <a:buFont typeface="Arial" charset="0"/>
              <a:buChar char="•"/>
              <a:defRPr/>
            </a:pPr>
            <a:r>
              <a:rPr lang="en-US" dirty="0" smtClean="0"/>
              <a:t>A </a:t>
            </a:r>
            <a:r>
              <a:rPr lang="en-US" dirty="0"/>
              <a:t>tracking network</a:t>
            </a:r>
          </a:p>
          <a:p>
            <a:pPr lvl="2">
              <a:buFont typeface="Arial" charset="0"/>
              <a:buChar char="•"/>
              <a:defRPr/>
            </a:pPr>
            <a:r>
              <a:rPr lang="en-US" dirty="0"/>
              <a:t>Repeat gravity measurements, airborne or terrestrial</a:t>
            </a:r>
          </a:p>
          <a:p>
            <a:pPr lvl="2">
              <a:buFont typeface="Arial" charset="0"/>
              <a:buChar char="•"/>
              <a:defRPr/>
            </a:pPr>
            <a:r>
              <a:rPr lang="en-US" dirty="0"/>
              <a:t>Geophysical models</a:t>
            </a:r>
          </a:p>
          <a:p>
            <a:pPr lvl="1">
              <a:buFont typeface="Arial" charset="0"/>
              <a:buChar char="–"/>
              <a:defRPr/>
            </a:pPr>
            <a:r>
              <a:rPr lang="en-US" dirty="0" smtClean="0"/>
              <a:t>Current project underway to evaluate how to monitor changes</a:t>
            </a:r>
          </a:p>
          <a:p>
            <a:pPr marL="0" indent="0">
              <a:buNone/>
              <a:defRPr/>
            </a:pPr>
            <a:endParaRPr lang="en-US" dirty="0" smtClean="0"/>
          </a:p>
        </p:txBody>
      </p:sp>
    </p:spTree>
    <p:extLst>
      <p:ext uri="{BB962C8B-B14F-4D97-AF65-F5344CB8AC3E}">
        <p14:creationId xmlns:p14="http://schemas.microsoft.com/office/powerpoint/2010/main" val="4845410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smtClean="0"/>
              <a:t>Geoid Height Change Over Time</a:t>
            </a:r>
          </a:p>
        </p:txBody>
      </p:sp>
      <p:pic>
        <p:nvPicPr>
          <p:cNvPr id="2" name="Picture 1"/>
          <p:cNvPicPr>
            <a:picLocks noChangeAspect="1"/>
          </p:cNvPicPr>
          <p:nvPr/>
        </p:nvPicPr>
        <p:blipFill>
          <a:blip r:embed="rId2"/>
          <a:stretch>
            <a:fillRect/>
          </a:stretch>
        </p:blipFill>
        <p:spPr>
          <a:xfrm>
            <a:off x="2247160" y="1337467"/>
            <a:ext cx="4482824" cy="5369494"/>
          </a:xfrm>
          <a:prstGeom prst="rect">
            <a:avLst/>
          </a:prstGeom>
        </p:spPr>
      </p:pic>
      <p:sp>
        <p:nvSpPr>
          <p:cNvPr id="3" name="TextBox 2"/>
          <p:cNvSpPr txBox="1"/>
          <p:nvPr/>
        </p:nvSpPr>
        <p:spPr>
          <a:xfrm>
            <a:off x="1924812" y="5398085"/>
            <a:ext cx="5294376" cy="738664"/>
          </a:xfrm>
          <a:prstGeom prst="rect">
            <a:avLst/>
          </a:prstGeom>
          <a:noFill/>
        </p:spPr>
        <p:txBody>
          <a:bodyPr wrap="square" rtlCol="0">
            <a:spAutoFit/>
          </a:bodyPr>
          <a:lstStyle/>
          <a:p>
            <a:pPr algn="ctr"/>
            <a:r>
              <a:rPr lang="en-US" dirty="0" smtClean="0"/>
              <a:t>Geoid change from GRACE</a:t>
            </a:r>
            <a:br>
              <a:rPr lang="en-US" dirty="0" smtClean="0"/>
            </a:br>
            <a:r>
              <a:rPr lang="en-US" sz="1200" dirty="0" smtClean="0"/>
              <a:t>Source: The Time Evolution of the Earth’s Gravity Field Since 2002.</a:t>
            </a:r>
            <a:br>
              <a:rPr lang="en-US" sz="1200" dirty="0" smtClean="0"/>
            </a:br>
            <a:r>
              <a:rPr lang="en-US" sz="1200" dirty="0" smtClean="0"/>
              <a:t>R. Steven </a:t>
            </a:r>
            <a:r>
              <a:rPr lang="en-US" sz="1200" dirty="0" err="1" smtClean="0"/>
              <a:t>Nerem</a:t>
            </a:r>
            <a:r>
              <a:rPr lang="en-US" sz="1200" dirty="0" smtClean="0"/>
              <a:t> and Ryan A. Hardy, December 14, 2015</a:t>
            </a:r>
            <a:endParaRPr lang="en-US" sz="1200" dirty="0"/>
          </a:p>
        </p:txBody>
      </p:sp>
    </p:spTree>
    <p:extLst>
      <p:ext uri="{BB962C8B-B14F-4D97-AF65-F5344CB8AC3E}">
        <p14:creationId xmlns:p14="http://schemas.microsoft.com/office/powerpoint/2010/main" val="3287684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2664532"/>
            <a:ext cx="9144001"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Part 1: The GRAV-D Project</a:t>
            </a:r>
            <a:endParaRPr lang="en-US" dirty="0"/>
          </a:p>
        </p:txBody>
      </p:sp>
    </p:spTree>
    <p:extLst>
      <p:ext uri="{BB962C8B-B14F-4D97-AF65-F5344CB8AC3E}">
        <p14:creationId xmlns:p14="http://schemas.microsoft.com/office/powerpoint/2010/main" val="3963786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GRAV-D currently at 58% complete and on track to finish data collection in 2022</a:t>
            </a:r>
          </a:p>
          <a:p>
            <a:r>
              <a:rPr lang="en-US" dirty="0" smtClean="0"/>
              <a:t>Expected height changes between </a:t>
            </a:r>
          </a:p>
          <a:p>
            <a:pPr lvl="1">
              <a:buFont typeface="Arial" panose="020B0604020202020204" pitchFamily="34" charset="0"/>
              <a:buChar char="•"/>
            </a:pPr>
            <a:r>
              <a:rPr lang="en-US" dirty="0" smtClean="0"/>
              <a:t>CONUS: </a:t>
            </a:r>
            <a:r>
              <a:rPr lang="en-US" dirty="0" smtClean="0"/>
              <a:t>30 </a:t>
            </a:r>
            <a:r>
              <a:rPr lang="en-US" dirty="0" smtClean="0"/>
              <a:t>to </a:t>
            </a:r>
            <a:r>
              <a:rPr lang="en-US" dirty="0" smtClean="0"/>
              <a:t>130 </a:t>
            </a:r>
            <a:r>
              <a:rPr lang="en-US" dirty="0" smtClean="0"/>
              <a:t>cm</a:t>
            </a:r>
          </a:p>
          <a:p>
            <a:pPr lvl="1">
              <a:buFont typeface="Arial" panose="020B0604020202020204" pitchFamily="34" charset="0"/>
              <a:buChar char="•"/>
            </a:pPr>
            <a:r>
              <a:rPr lang="en-US" dirty="0" smtClean="0"/>
              <a:t>Alaska: </a:t>
            </a:r>
            <a:r>
              <a:rPr lang="en-US" dirty="0" smtClean="0"/>
              <a:t>20 </a:t>
            </a:r>
            <a:r>
              <a:rPr lang="en-US" dirty="0" smtClean="0"/>
              <a:t>to </a:t>
            </a:r>
            <a:r>
              <a:rPr lang="en-US" dirty="0" smtClean="0"/>
              <a:t>220 </a:t>
            </a:r>
            <a:r>
              <a:rPr lang="en-US" dirty="0" smtClean="0"/>
              <a:t>cm</a:t>
            </a:r>
          </a:p>
          <a:p>
            <a:r>
              <a:rPr lang="en-US" dirty="0" smtClean="0"/>
              <a:t>After 2022 additional gravity measurements will support improving and maintaining the geoid over time</a:t>
            </a:r>
          </a:p>
          <a:p>
            <a:endParaRPr lang="en-US" dirty="0" smtClean="0"/>
          </a:p>
          <a:p>
            <a:pPr marL="0" indent="0" algn="ctr">
              <a:buNone/>
            </a:pPr>
            <a:r>
              <a:rPr lang="en-US" dirty="0" smtClean="0"/>
              <a:t>Thank you for your attention!</a:t>
            </a:r>
            <a:endParaRPr lang="en-US" dirty="0"/>
          </a:p>
        </p:txBody>
      </p:sp>
    </p:spTree>
    <p:extLst>
      <p:ext uri="{BB962C8B-B14F-4D97-AF65-F5344CB8AC3E}">
        <p14:creationId xmlns:p14="http://schemas.microsoft.com/office/powerpoint/2010/main" val="1202009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9459"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dirty="0" smtClean="0">
                <a:cs typeface="Times New Roman" pitchFamily="18" charset="0"/>
                <a:sym typeface="Times New Roman" pitchFamily="18" charset="0"/>
              </a:rPr>
              <a:t>NAVD 88: Current Vertical Datum</a:t>
            </a:r>
            <a:endParaRPr lang="en-US" altLang="en-US" dirty="0" smtClean="0"/>
          </a:p>
        </p:txBody>
      </p:sp>
      <p:sp>
        <p:nvSpPr>
          <p:cNvPr id="7170" name="Rectangle 2"/>
          <p:cNvSpPr>
            <a:spLocks noGrp="1" noChangeArrowheads="1"/>
          </p:cNvSpPr>
          <p:nvPr>
            <p:ph idx="1"/>
          </p:nvPr>
        </p:nvSpPr>
        <p:spPr>
          <a:xfrm>
            <a:off x="2816225" y="1635124"/>
            <a:ext cx="6007100" cy="4986902"/>
          </a:xfrm>
        </p:spPr>
        <p:txBody>
          <a:bodyPr lIns="88792" tIns="50746" rIns="88792" bIns="50746"/>
          <a:lstStyle/>
          <a:p>
            <a:pPr marL="0" indent="0" defTabSz="911225" eaLnBrk="1" hangingPunct="1">
              <a:spcBef>
                <a:spcPts val="488"/>
              </a:spcBef>
              <a:buClr>
                <a:srgbClr val="000000"/>
              </a:buClr>
              <a:buFont typeface="Arial" pitchFamily="34" charset="0"/>
              <a:buNone/>
              <a:defRPr/>
            </a:pPr>
            <a:r>
              <a:rPr lang="en-US" altLang="en-US" sz="2000" b="1" dirty="0" smtClean="0">
                <a:latin typeface="+mj-lt"/>
                <a:ea typeface="ＭＳ Ｐゴシック" charset="0"/>
                <a:cs typeface="Times New Roman" pitchFamily="18" charset="0"/>
                <a:sym typeface="Times New Roman" pitchFamily="18" charset="0"/>
              </a:rPr>
              <a:t>NAVD 88</a:t>
            </a:r>
            <a:r>
              <a:rPr lang="en-US" altLang="en-US" sz="2000" dirty="0" smtClean="0">
                <a:latin typeface="+mj-lt"/>
                <a:ea typeface="ＭＳ Ｐゴシック" charset="0"/>
                <a:cs typeface="Times New Roman" pitchFamily="18" charset="0"/>
                <a:sym typeface="Times New Roman" pitchFamily="18" charset="0"/>
              </a:rPr>
              <a:t>: North American Vertical Datum of 1988</a:t>
            </a:r>
          </a:p>
          <a:p>
            <a:pPr marL="612775" lvl="1" indent="-212725" defTabSz="911225" eaLnBrk="1" hangingPunct="1">
              <a:spcBef>
                <a:spcPts val="488"/>
              </a:spcBef>
              <a:buClr>
                <a:srgbClr val="000000"/>
              </a:buClr>
              <a:buFont typeface="ArialMT"/>
              <a:buChar char="•"/>
              <a:defRPr/>
            </a:pPr>
            <a:r>
              <a:rPr lang="en-US" altLang="en-US" sz="2000" dirty="0" smtClean="0">
                <a:latin typeface="+mj-lt"/>
                <a:ea typeface="ＭＳ Ｐゴシック" charset="0"/>
                <a:cs typeface="Times New Roman" pitchFamily="18" charset="0"/>
                <a:sym typeface="Times New Roman" pitchFamily="18" charset="0"/>
              </a:rPr>
              <a:t>The surface of equal gravity potential to which orthometric heights shall refer in the United States</a:t>
            </a:r>
          </a:p>
          <a:p>
            <a:pPr marL="212725" indent="-212725" defTabSz="911225" eaLnBrk="1" hangingPunct="1">
              <a:spcBef>
                <a:spcPts val="488"/>
              </a:spcBef>
              <a:buClr>
                <a:srgbClr val="000000"/>
              </a:buClr>
              <a:buFont typeface="ArialMT"/>
              <a:buChar char="•"/>
              <a:defRPr/>
            </a:pPr>
            <a:r>
              <a:rPr lang="en-US" altLang="en-US" sz="2000" b="1" i="1" dirty="0" smtClean="0">
                <a:latin typeface="+mj-lt"/>
                <a:ea typeface="ＭＳ Ｐゴシック" charset="0"/>
                <a:cs typeface="Times New Roman" pitchFamily="18" charset="0"/>
                <a:sym typeface="Times New Roman" pitchFamily="18" charset="0"/>
              </a:rPr>
              <a:t>How Defined:  </a:t>
            </a:r>
          </a:p>
          <a:p>
            <a:pPr marL="612775" lvl="1" indent="-212725" defTabSz="911225" eaLnBrk="1" hangingPunct="1">
              <a:spcBef>
                <a:spcPts val="488"/>
              </a:spcBef>
              <a:buClr>
                <a:srgbClr val="000000"/>
              </a:buClr>
              <a:buFont typeface="ArialMT"/>
              <a:buChar char="•"/>
              <a:defRPr/>
            </a:pPr>
            <a:r>
              <a:rPr lang="en-US" altLang="en-US" sz="2000" dirty="0" smtClean="0">
                <a:latin typeface="+mj-lt"/>
                <a:ea typeface="ＭＳ Ｐゴシック" charset="0"/>
                <a:cs typeface="Times New Roman" pitchFamily="18" charset="0"/>
                <a:sym typeface="Times New Roman" pitchFamily="18" charset="0"/>
              </a:rPr>
              <a:t>1980s survey campaign with leveling and gravity at &gt;500,000 benchmarks</a:t>
            </a:r>
          </a:p>
          <a:p>
            <a:pPr marL="612775" lvl="1" indent="-212725" defTabSz="911225" eaLnBrk="1" hangingPunct="1">
              <a:spcBef>
                <a:spcPts val="488"/>
              </a:spcBef>
              <a:buClr>
                <a:srgbClr val="000000"/>
              </a:buClr>
              <a:buFont typeface="ArialMT"/>
              <a:buChar char="•"/>
              <a:defRPr/>
            </a:pPr>
            <a:r>
              <a:rPr lang="en-US" altLang="en-US" sz="2000" dirty="0" smtClean="0">
                <a:latin typeface="+mj-lt"/>
                <a:ea typeface="ＭＳ Ｐゴシック" charset="0"/>
                <a:cs typeface="Times New Roman" pitchFamily="18" charset="0"/>
                <a:sym typeface="Times New Roman" pitchFamily="18" charset="0"/>
              </a:rPr>
              <a:t>Minimally constrained adjustment wit one fixed point - “Father Point/Rimouski”</a:t>
            </a:r>
          </a:p>
          <a:p>
            <a:pPr marL="212725" indent="-212725" defTabSz="911225" eaLnBrk="1" hangingPunct="1">
              <a:spcBef>
                <a:spcPts val="488"/>
              </a:spcBef>
              <a:buClr>
                <a:srgbClr val="000000"/>
              </a:buClr>
              <a:buFont typeface="ArialMT"/>
              <a:buChar char="•"/>
              <a:defRPr/>
            </a:pPr>
            <a:r>
              <a:rPr lang="en-US" altLang="en-US" sz="2000" b="1" i="1" dirty="0" smtClean="0">
                <a:latin typeface="+mj-lt"/>
                <a:ea typeface="ＭＳ Ｐゴシック" charset="0"/>
                <a:cs typeface="Times New Roman" pitchFamily="18" charset="0"/>
                <a:sym typeface="Times New Roman" pitchFamily="18" charset="0"/>
              </a:rPr>
              <a:t>Realization:  </a:t>
            </a:r>
          </a:p>
          <a:p>
            <a:pPr marL="612775" lvl="1" indent="-212725" defTabSz="911225" eaLnBrk="1" hangingPunct="1">
              <a:spcBef>
                <a:spcPts val="488"/>
              </a:spcBef>
              <a:buClr>
                <a:srgbClr val="000000"/>
              </a:buClr>
              <a:buFont typeface="ArialMT"/>
              <a:buChar char="•"/>
              <a:defRPr/>
            </a:pPr>
            <a:r>
              <a:rPr lang="en-US" altLang="en-US" sz="2000" dirty="0" smtClean="0">
                <a:latin typeface="+mj-lt"/>
                <a:ea typeface="ＭＳ Ｐゴシック" charset="0"/>
                <a:cs typeface="Times New Roman" pitchFamily="18" charset="0"/>
                <a:sym typeface="Times New Roman" pitchFamily="18" charset="0"/>
              </a:rPr>
              <a:t>NAVD 88 is only defined at these benchmarks.</a:t>
            </a:r>
          </a:p>
        </p:txBody>
      </p:sp>
      <p:pic>
        <p:nvPicPr>
          <p:cNvPr id="20485"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6859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6390" name="Rectangle 7"/>
          <p:cNvSpPr>
            <a:spLocks/>
          </p:cNvSpPr>
          <p:nvPr/>
        </p:nvSpPr>
        <p:spPr bwMode="auto">
          <a:xfrm>
            <a:off x="163513" y="5586413"/>
            <a:ext cx="2652712" cy="59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1600" dirty="0">
                <a:latin typeface="+mj-lt"/>
                <a:ea typeface="ＭＳ Ｐゴシック" charset="0"/>
                <a:cs typeface="Times New Roman" pitchFamily="18" charset="0"/>
                <a:sym typeface="Times New Roman" pitchFamily="18" charset="0"/>
              </a:rPr>
              <a:t>Father Point </a:t>
            </a:r>
            <a:r>
              <a:rPr lang="en-US" altLang="en-US" sz="1600" dirty="0" smtClean="0">
                <a:latin typeface="+mj-lt"/>
                <a:ea typeface="ＭＳ Ｐゴシック" charset="0"/>
                <a:cs typeface="Times New Roman" pitchFamily="18" charset="0"/>
                <a:sym typeface="Times New Roman" pitchFamily="18" charset="0"/>
              </a:rPr>
              <a:t>Lighthouse Quebec, Canada</a:t>
            </a:r>
            <a:endParaRPr lang="en-US" altLang="en-US" sz="1600" dirty="0">
              <a:latin typeface="+mj-lt"/>
              <a:ea typeface="ＭＳ Ｐゴシック" charset="0"/>
              <a:cs typeface="Arial" pitchFamily="34" charset="0"/>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089025" y="5926667"/>
            <a:ext cx="7162800" cy="918633"/>
          </a:xfrm>
        </p:spPr>
        <p:txBody>
          <a:bodyPr/>
          <a:lstStyle/>
          <a:p>
            <a:pPr marL="0" indent="0" algn="ctr" eaLnBrk="1" hangingPunct="1">
              <a:buFont typeface="Wingdings 2" pitchFamily="18" charset="2"/>
              <a:buNone/>
              <a:defRPr/>
            </a:pPr>
            <a:r>
              <a:rPr lang="en-US" sz="1200" b="1" dirty="0" smtClean="0">
                <a:latin typeface="+mj-lt"/>
                <a:cs typeface="Times New Roman" pitchFamily="18" charset="0"/>
              </a:rPr>
              <a:t>Approximate mismatch between NAVD 88 (zero surface) and the global geoid (i.e. sea level)</a:t>
            </a:r>
          </a:p>
          <a:p>
            <a:pPr algn="ctr" eaLnBrk="1" hangingPunct="1">
              <a:defRPr/>
            </a:pPr>
            <a:endParaRPr lang="en-US" sz="1200" dirty="0" smtClean="0">
              <a:latin typeface="+mj-lt"/>
            </a:endParaRPr>
          </a:p>
          <a:p>
            <a:pPr algn="ctr" eaLnBrk="1" hangingPunct="1">
              <a:defRPr/>
            </a:pPr>
            <a:endParaRPr lang="en-US" sz="1200" dirty="0" smtClean="0">
              <a:latin typeface="+mj-lt"/>
            </a:endParaRPr>
          </a:p>
          <a:p>
            <a:pPr algn="ctr" eaLnBrk="1" hangingPunct="1">
              <a:buFontTx/>
              <a:buNone/>
              <a:defRPr/>
            </a:pPr>
            <a:endParaRPr lang="en-US" sz="1200" dirty="0" smtClean="0">
              <a:latin typeface="+mj-lt"/>
            </a:endParaRPr>
          </a:p>
          <a:p>
            <a:pPr lvl="1" algn="ctr" eaLnBrk="1" hangingPunct="1">
              <a:defRPr/>
            </a:pPr>
            <a:endParaRPr lang="en-US" sz="1200" dirty="0" smtClean="0">
              <a:latin typeface="+mj-lt"/>
            </a:endParaRPr>
          </a:p>
          <a:p>
            <a:pPr lvl="1" algn="ctr" eaLnBrk="1" hangingPunct="1">
              <a:defRPr/>
            </a:pPr>
            <a:endParaRPr lang="en-US" sz="1200" dirty="0" smtClean="0">
              <a:latin typeface="+mj-lt"/>
            </a:endParaRPr>
          </a:p>
          <a:p>
            <a:pPr algn="ctr" eaLnBrk="1" hangingPunct="1">
              <a:defRPr/>
            </a:pPr>
            <a:endParaRPr lang="en-US" sz="1200" dirty="0" smtClean="0">
              <a:latin typeface="+mj-lt"/>
            </a:endParaRPr>
          </a:p>
          <a:p>
            <a:pPr algn="ctr" eaLnBrk="1" hangingPunct="1">
              <a:defRPr/>
            </a:pPr>
            <a:endParaRPr lang="en-US" sz="1200" dirty="0" smtClean="0">
              <a:latin typeface="+mj-lt"/>
            </a:endParaRPr>
          </a:p>
        </p:txBody>
      </p:sp>
      <p:sp>
        <p:nvSpPr>
          <p:cNvPr id="8" name="Title 1"/>
          <p:cNvSpPr txBox="1">
            <a:spLocks/>
          </p:cNvSpPr>
          <p:nvPr/>
        </p:nvSpPr>
        <p:spPr bwMode="auto">
          <a:xfrm>
            <a:off x="0" y="38100"/>
            <a:ext cx="9067800" cy="1143000"/>
          </a:xfrm>
          <a:prstGeom prst="rect">
            <a:avLst/>
          </a:prstGeom>
          <a:solidFill>
            <a:srgbClr val="C1CDE1"/>
          </a:solidFill>
          <a:ln w="9525">
            <a:noFill/>
            <a:miter lim="800000"/>
            <a:headEnd/>
            <a:tailEnd/>
          </a:ln>
        </p:spPr>
        <p:txBody>
          <a:bodyPr anchor="ctr"/>
          <a:lstStyle/>
          <a:p>
            <a:pPr algn="ctr">
              <a:defRPr/>
            </a:pPr>
            <a:r>
              <a:rPr lang="en-US" sz="4400" dirty="0">
                <a:latin typeface="+mj-lt"/>
                <a:cs typeface="Times New Roman" pitchFamily="18" charset="0"/>
              </a:rPr>
              <a:t>NAVD</a:t>
            </a:r>
            <a:r>
              <a:rPr lang="en-US" sz="4400" kern="0" dirty="0" smtClean="0">
                <a:latin typeface="+mj-lt"/>
                <a:ea typeface="+mj-ea"/>
                <a:cs typeface="Times New Roman" pitchFamily="18" charset="0"/>
              </a:rPr>
              <a:t> </a:t>
            </a:r>
            <a:r>
              <a:rPr lang="en-US" sz="4400" kern="0" dirty="0">
                <a:latin typeface="+mj-lt"/>
                <a:ea typeface="+mj-ea"/>
                <a:cs typeface="Times New Roman" pitchFamily="18" charset="0"/>
              </a:rPr>
              <a:t>88 </a:t>
            </a:r>
            <a:r>
              <a:rPr lang="en-US" sz="4400" kern="0" dirty="0" smtClean="0">
                <a:latin typeface="+mj-lt"/>
                <a:ea typeface="+mj-ea"/>
                <a:cs typeface="Times New Roman" pitchFamily="18" charset="0"/>
              </a:rPr>
              <a:t>Problems</a:t>
            </a:r>
            <a:endParaRPr lang="en-US" sz="4400" kern="0" dirty="0">
              <a:latin typeface="+mj-lt"/>
              <a:ea typeface="+mj-ea"/>
              <a:cs typeface="Times New Roman" pitchFamily="18" charset="0"/>
            </a:endParaRPr>
          </a:p>
        </p:txBody>
      </p:sp>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181100"/>
            <a:ext cx="909637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852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itchFamily="18" charset="0"/>
              </a:rPr>
              <a:t>Modernizing</a:t>
            </a:r>
            <a:r>
              <a:rPr lang="en-US" dirty="0" smtClean="0"/>
              <a:t> the Datum</a:t>
            </a:r>
            <a:endParaRPr lang="en-US" dirty="0"/>
          </a:p>
        </p:txBody>
      </p:sp>
      <p:sp>
        <p:nvSpPr>
          <p:cNvPr id="3" name="Content Placeholder 2"/>
          <p:cNvSpPr>
            <a:spLocks noGrp="1"/>
          </p:cNvSpPr>
          <p:nvPr>
            <p:ph idx="1"/>
          </p:nvPr>
        </p:nvSpPr>
        <p:spPr>
          <a:xfrm>
            <a:off x="705832" y="2956174"/>
            <a:ext cx="3045431" cy="3228868"/>
          </a:xfrm>
        </p:spPr>
        <p:txBody>
          <a:bodyPr>
            <a:normAutofit fontScale="85000" lnSpcReduction="20000"/>
          </a:bodyPr>
          <a:lstStyle/>
          <a:p>
            <a:r>
              <a:rPr lang="en-US" dirty="0" smtClean="0"/>
              <a:t>Problems:</a:t>
            </a:r>
          </a:p>
          <a:p>
            <a:pPr lvl="1"/>
            <a:r>
              <a:rPr lang="en-US" dirty="0" smtClean="0"/>
              <a:t>Gaps in gravity data coverage</a:t>
            </a:r>
          </a:p>
          <a:p>
            <a:pPr lvl="1"/>
            <a:r>
              <a:rPr lang="en-US" dirty="0" smtClean="0"/>
              <a:t>Inconsistent terrestrial surveys</a:t>
            </a:r>
          </a:p>
          <a:p>
            <a:pPr lvl="1"/>
            <a:r>
              <a:rPr lang="en-US" dirty="0" smtClean="0"/>
              <a:t>No medium wavelength information</a:t>
            </a:r>
          </a:p>
          <a:p>
            <a:endParaRPr lang="en-US" dirty="0"/>
          </a:p>
        </p:txBody>
      </p:sp>
      <p:grpSp>
        <p:nvGrpSpPr>
          <p:cNvPr id="8" name="Group 7"/>
          <p:cNvGrpSpPr>
            <a:grpSpLocks/>
          </p:cNvGrpSpPr>
          <p:nvPr/>
        </p:nvGrpSpPr>
        <p:grpSpPr bwMode="auto">
          <a:xfrm>
            <a:off x="3751263" y="3116352"/>
            <a:ext cx="5192712" cy="2716213"/>
            <a:chOff x="3751263" y="4051300"/>
            <a:chExt cx="5192712" cy="2716213"/>
          </a:xfrm>
        </p:grpSpPr>
        <p:pic>
          <p:nvPicPr>
            <p:cNvPr id="9" name="Picture 2" descr="gulfcoastgra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263" y="4051300"/>
              <a:ext cx="4125912"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7661275" y="4152900"/>
              <a:ext cx="1282700" cy="116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b="1">
                  <a:latin typeface="Times" pitchFamily="18" charset="0"/>
                  <a:cs typeface="Times New Roman" pitchFamily="18" charset="0"/>
                </a:rPr>
                <a:t>Ex. Southern U.S. Coast </a:t>
              </a:r>
            </a:p>
            <a:p>
              <a:pPr>
                <a:spcBef>
                  <a:spcPct val="0"/>
                </a:spcBef>
                <a:buFontTx/>
                <a:buNone/>
              </a:pPr>
              <a:r>
                <a:rPr lang="en-US" altLang="en-US" sz="1400" b="1">
                  <a:latin typeface="Times" pitchFamily="18" charset="0"/>
                  <a:cs typeface="Times New Roman" pitchFamily="18" charset="0"/>
                </a:rPr>
                <a:t>20-100 km gravity gaps along coast</a:t>
              </a:r>
            </a:p>
          </p:txBody>
        </p:sp>
      </p:grpSp>
      <p:sp>
        <p:nvSpPr>
          <p:cNvPr id="11" name="Rectangle 10"/>
          <p:cNvSpPr/>
          <p:nvPr/>
        </p:nvSpPr>
        <p:spPr>
          <a:xfrm>
            <a:off x="705831" y="1333058"/>
            <a:ext cx="6825125" cy="1541961"/>
          </a:xfrm>
          <a:prstGeom prst="rect">
            <a:avLst/>
          </a:prstGeom>
        </p:spPr>
        <p:txBody>
          <a:bodyPr wrap="square">
            <a:spAutoFit/>
          </a:bodyPr>
          <a:lstStyle/>
          <a:p>
            <a:pPr marL="285750" indent="-285750">
              <a:buFont typeface="Arial" panose="020B0604020202020204" pitchFamily="34" charset="0"/>
              <a:buChar char="•"/>
            </a:pPr>
            <a:r>
              <a:rPr lang="en-US" sz="2700" dirty="0">
                <a:latin typeface="+mn-lt"/>
                <a:cs typeface="ＭＳ Ｐゴシック" charset="0"/>
              </a:rPr>
              <a:t>Goal</a:t>
            </a:r>
            <a:r>
              <a:rPr lang="en-US" dirty="0" smtClean="0"/>
              <a:t>:</a:t>
            </a:r>
          </a:p>
          <a:p>
            <a:pPr marL="742950" lvl="1" indent="-285750" eaLnBrk="0" hangingPunct="0">
              <a:lnSpc>
                <a:spcPct val="80000"/>
              </a:lnSpc>
              <a:spcBef>
                <a:spcPct val="20000"/>
              </a:spcBef>
              <a:buFont typeface="Arial" pitchFamily="34" charset="0"/>
              <a:buChar char="–"/>
            </a:pPr>
            <a:r>
              <a:rPr lang="en-US" sz="2400" dirty="0">
                <a:latin typeface="+mn-lt"/>
              </a:rPr>
              <a:t>Achieve 2 cm accurate heights where possible</a:t>
            </a:r>
          </a:p>
          <a:p>
            <a:pPr marL="742950" lvl="1" indent="-285750" eaLnBrk="0" hangingPunct="0">
              <a:lnSpc>
                <a:spcPct val="80000"/>
              </a:lnSpc>
              <a:spcBef>
                <a:spcPct val="20000"/>
              </a:spcBef>
              <a:buFont typeface="Arial" pitchFamily="34" charset="0"/>
              <a:buChar char="–"/>
            </a:pPr>
            <a:r>
              <a:rPr lang="en-US" sz="2400" dirty="0">
                <a:latin typeface="+mn-lt"/>
              </a:rPr>
              <a:t>Use </a:t>
            </a:r>
            <a:r>
              <a:rPr lang="en-US" sz="2400" dirty="0" smtClean="0">
                <a:latin typeface="+mn-lt"/>
              </a:rPr>
              <a:t>gravity data to </a:t>
            </a:r>
            <a:r>
              <a:rPr lang="en-US" sz="2400" dirty="0">
                <a:latin typeface="+mn-lt"/>
              </a:rPr>
              <a:t>achieve a 1 cm accurate geoid </a:t>
            </a:r>
            <a:r>
              <a:rPr lang="en-US" sz="2200" dirty="0">
                <a:latin typeface="+mn-lt"/>
              </a:rPr>
              <a:t>(leaving 1 cm for GNSS </a:t>
            </a:r>
            <a:r>
              <a:rPr lang="en-US" sz="2200" dirty="0"/>
              <a:t>uncertainty</a:t>
            </a:r>
            <a:r>
              <a:rPr lang="en-US" dirty="0"/>
              <a:t>)</a:t>
            </a:r>
          </a:p>
        </p:txBody>
      </p:sp>
    </p:spTree>
    <p:extLst>
      <p:ext uri="{BB962C8B-B14F-4D97-AF65-F5344CB8AC3E}">
        <p14:creationId xmlns:p14="http://schemas.microsoft.com/office/powerpoint/2010/main" val="326323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4600" dirty="0">
                <a:latin typeface="+mj-lt"/>
                <a:ea typeface="+mj-ea"/>
                <a:cs typeface="Times New Roman" pitchFamily="18" charset="0"/>
              </a:rPr>
              <a:t>Building a Gravity Field</a:t>
            </a:r>
          </a:p>
        </p:txBody>
      </p:sp>
      <p:grpSp>
        <p:nvGrpSpPr>
          <p:cNvPr id="23" name="Group 22"/>
          <p:cNvGrpSpPr>
            <a:grpSpLocks/>
          </p:cNvGrpSpPr>
          <p:nvPr/>
        </p:nvGrpSpPr>
        <p:grpSpPr bwMode="auto">
          <a:xfrm>
            <a:off x="343324" y="1189038"/>
            <a:ext cx="8038676" cy="1770498"/>
            <a:chOff x="343324" y="1189299"/>
            <a:chExt cx="8038676" cy="1770814"/>
          </a:xfrm>
        </p:grpSpPr>
        <p:pic>
          <p:nvPicPr>
            <p:cNvPr id="29718" name="Picture 2" descr="C:\Work\Presentations\Graphics\grace_satellite-6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9" name="Picture 2"/>
            <p:cNvPicPr>
              <a:picLocks noChangeAspect="1" noChangeArrowheads="1"/>
            </p:cNvPicPr>
            <p:nvPr/>
          </p:nvPicPr>
          <p:blipFill>
            <a:blip r:embed="rId3">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0" name="TextBox 10"/>
            <p:cNvSpPr txBox="1">
              <a:spLocks noChangeArrowheads="1"/>
            </p:cNvSpPr>
            <p:nvPr/>
          </p:nvSpPr>
          <p:spPr bwMode="auto">
            <a:xfrm>
              <a:off x="3722190" y="1524000"/>
              <a:ext cx="2267691" cy="76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200" dirty="0">
                  <a:latin typeface="+mj-lt"/>
                  <a:cs typeface="Times New Roman" pitchFamily="18" charset="0"/>
                </a:rPr>
                <a:t>Long Wavelengths</a:t>
              </a:r>
            </a:p>
            <a:p>
              <a:pPr eaLnBrk="1" hangingPunct="1">
                <a:spcBef>
                  <a:spcPct val="0"/>
                </a:spcBef>
                <a:buFontTx/>
                <a:buNone/>
              </a:pPr>
              <a:r>
                <a:rPr lang="en-US" altLang="en-US" sz="2200" dirty="0">
                  <a:latin typeface="+mj-lt"/>
                  <a:cs typeface="Times New Roman" pitchFamily="18" charset="0"/>
                </a:rPr>
                <a:t>(≥ 250 km)</a:t>
              </a:r>
            </a:p>
          </p:txBody>
        </p:sp>
        <p:sp>
          <p:nvSpPr>
            <p:cNvPr id="29721" name="TextBox 11"/>
            <p:cNvSpPr txBox="1">
              <a:spLocks noChangeArrowheads="1"/>
            </p:cNvSpPr>
            <p:nvPr/>
          </p:nvSpPr>
          <p:spPr bwMode="auto">
            <a:xfrm>
              <a:off x="343324" y="2590800"/>
              <a:ext cx="321814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dirty="0">
                  <a:latin typeface="+mj-lt"/>
                  <a:cs typeface="Times New Roman" pitchFamily="18" charset="0"/>
                </a:rPr>
                <a:t>GRACE/GOCE/Satellite Altimetry</a:t>
              </a:r>
            </a:p>
          </p:txBody>
        </p:sp>
      </p:grpSp>
      <p:grpSp>
        <p:nvGrpSpPr>
          <p:cNvPr id="24" name="Group 23"/>
          <p:cNvGrpSpPr>
            <a:grpSpLocks/>
          </p:cNvGrpSpPr>
          <p:nvPr/>
        </p:nvGrpSpPr>
        <p:grpSpPr bwMode="auto">
          <a:xfrm>
            <a:off x="717494" y="2948219"/>
            <a:ext cx="7830604" cy="1743648"/>
            <a:chOff x="717032" y="3031201"/>
            <a:chExt cx="7831408" cy="1742898"/>
          </a:xfrm>
        </p:grpSpPr>
        <p:pic>
          <p:nvPicPr>
            <p:cNvPr id="29714" name="Picture 3" descr="C:\Work\Presentations\Graphics\Citation\NOAA Jet CU.jpg"/>
            <p:cNvPicPr>
              <a:picLocks noChangeAspect="1" noChangeArrowheads="1"/>
            </p:cNvPicPr>
            <p:nvPr/>
          </p:nvPicPr>
          <p:blipFill>
            <a:blip r:embed="rId4">
              <a:extLst>
                <a:ext uri="{28A0092B-C50C-407E-A947-70E740481C1C}">
                  <a14:useLocalDpi xmlns:a14="http://schemas.microsoft.com/office/drawing/2010/main" val="0"/>
                </a:ext>
              </a:extLst>
            </a:blip>
            <a:srcRect l="20924" t="10252" b="31152"/>
            <a:stretch>
              <a:fillRect/>
            </a:stretch>
          </p:blipFill>
          <p:spPr bwMode="auto">
            <a:xfrm>
              <a:off x="1030785" y="3284942"/>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TextBox 13"/>
            <p:cNvSpPr txBox="1">
              <a:spLocks noChangeArrowheads="1"/>
            </p:cNvSpPr>
            <p:nvPr/>
          </p:nvSpPr>
          <p:spPr bwMode="auto">
            <a:xfrm>
              <a:off x="3548398" y="3624713"/>
              <a:ext cx="2940998" cy="7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000" dirty="0">
                  <a:latin typeface="+mj-lt"/>
                  <a:cs typeface="Times New Roman" pitchFamily="18" charset="0"/>
                </a:rPr>
                <a:t>Intermediate Wavelengths</a:t>
              </a:r>
            </a:p>
            <a:p>
              <a:pPr eaLnBrk="1" hangingPunct="1">
                <a:spcBef>
                  <a:spcPct val="0"/>
                </a:spcBef>
                <a:buFontTx/>
                <a:buNone/>
              </a:pPr>
              <a:r>
                <a:rPr lang="en-US" altLang="en-US" sz="2000" dirty="0">
                  <a:latin typeface="+mj-lt"/>
                  <a:cs typeface="Times New Roman" pitchFamily="18" charset="0"/>
                </a:rPr>
                <a:t>(500 km to 20 km)</a:t>
              </a:r>
            </a:p>
          </p:txBody>
        </p:sp>
        <p:pic>
          <p:nvPicPr>
            <p:cNvPr id="29716" name="Picture 4" descr="ak08_grav_prelim.PNG"/>
            <p:cNvPicPr>
              <a:picLocks noChangeAspect="1"/>
            </p:cNvPicPr>
            <p:nvPr/>
          </p:nvPicPr>
          <p:blipFill>
            <a:blip r:embed="rId5">
              <a:extLst>
                <a:ext uri="{28A0092B-C50C-407E-A947-70E740481C1C}">
                  <a14:useLocalDpi xmlns:a14="http://schemas.microsoft.com/office/drawing/2010/main" val="0"/>
                </a:ext>
              </a:extLst>
            </a:blip>
            <a:srcRect t="15825" b="14104"/>
            <a:stretch>
              <a:fillRect/>
            </a:stretch>
          </p:blipFill>
          <p:spPr bwMode="auto">
            <a:xfrm>
              <a:off x="6625125" y="3031201"/>
              <a:ext cx="1923315" cy="17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TextBox 20"/>
            <p:cNvSpPr txBox="1">
              <a:spLocks noChangeArrowheads="1"/>
            </p:cNvSpPr>
            <p:nvPr/>
          </p:nvSpPr>
          <p:spPr bwMode="auto">
            <a:xfrm>
              <a:off x="717032" y="4221432"/>
              <a:ext cx="2399768" cy="43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dirty="0">
                  <a:latin typeface="+mj-lt"/>
                  <a:cs typeface="Times New Roman" pitchFamily="18" charset="0"/>
                </a:rPr>
                <a:t>Airborne</a:t>
              </a:r>
              <a:r>
                <a:rPr lang="en-US" altLang="en-US" sz="2200" dirty="0">
                  <a:latin typeface="+mj-lt"/>
                  <a:cs typeface="Times New Roman" pitchFamily="18" charset="0"/>
                </a:rPr>
                <a:t> </a:t>
              </a:r>
              <a:r>
                <a:rPr lang="en-US" altLang="en-US" sz="1800" dirty="0">
                  <a:latin typeface="+mj-lt"/>
                  <a:cs typeface="Times New Roman" pitchFamily="18" charset="0"/>
                </a:rPr>
                <a:t>Measurement</a:t>
              </a:r>
            </a:p>
          </p:txBody>
        </p:sp>
      </p:grpSp>
      <p:grpSp>
        <p:nvGrpSpPr>
          <p:cNvPr id="25" name="Group 24"/>
          <p:cNvGrpSpPr>
            <a:grpSpLocks/>
          </p:cNvGrpSpPr>
          <p:nvPr/>
        </p:nvGrpSpPr>
        <p:grpSpPr bwMode="auto">
          <a:xfrm>
            <a:off x="292391" y="4782629"/>
            <a:ext cx="8089609" cy="1676299"/>
            <a:chOff x="291742" y="5029200"/>
            <a:chExt cx="8090258" cy="1676400"/>
          </a:xfrm>
        </p:grpSpPr>
        <p:pic>
          <p:nvPicPr>
            <p:cNvPr id="29710" name="Picture 4" descr="C:\Work\GRAV-D\Images-graphics\NEW ORLEANS AP.JPG"/>
            <p:cNvPicPr>
              <a:picLocks noChangeAspect="1" noChangeArrowheads="1"/>
            </p:cNvPicPr>
            <p:nvPr/>
          </p:nvPicPr>
          <p:blipFill>
            <a:blip r:embed="rId6">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Box 21"/>
            <p:cNvSpPr txBox="1">
              <a:spLocks noChangeArrowheads="1"/>
            </p:cNvSpPr>
            <p:nvPr/>
          </p:nvSpPr>
          <p:spPr bwMode="auto">
            <a:xfrm>
              <a:off x="291742" y="6052509"/>
              <a:ext cx="3453997" cy="6462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800" dirty="0">
                  <a:latin typeface="+mj-lt"/>
                  <a:cs typeface="Times New Roman" pitchFamily="18" charset="0"/>
                </a:rPr>
                <a:t>Surface Measurement and </a:t>
              </a:r>
            </a:p>
            <a:p>
              <a:pPr algn="ctr" eaLnBrk="1" hangingPunct="1">
                <a:spcBef>
                  <a:spcPct val="0"/>
                </a:spcBef>
                <a:buFontTx/>
                <a:buNone/>
              </a:pPr>
              <a:r>
                <a:rPr lang="en-US" altLang="en-US" sz="1800" dirty="0">
                  <a:latin typeface="+mj-lt"/>
                  <a:cs typeface="Times New Roman" pitchFamily="18" charset="0"/>
                </a:rPr>
                <a:t>Predicted Gravity from Topography</a:t>
              </a:r>
            </a:p>
          </p:txBody>
        </p:sp>
        <p:sp>
          <p:nvSpPr>
            <p:cNvPr id="29712" name="TextBox 22"/>
            <p:cNvSpPr txBox="1">
              <a:spLocks noChangeArrowheads="1"/>
            </p:cNvSpPr>
            <p:nvPr/>
          </p:nvSpPr>
          <p:spPr bwMode="auto">
            <a:xfrm>
              <a:off x="3886200" y="5311999"/>
              <a:ext cx="2146420" cy="70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000" dirty="0">
                  <a:latin typeface="+mj-lt"/>
                  <a:cs typeface="Times New Roman" pitchFamily="18" charset="0"/>
                </a:rPr>
                <a:t>Short Wavelengths</a:t>
              </a:r>
            </a:p>
            <a:p>
              <a:pPr eaLnBrk="1" hangingPunct="1">
                <a:spcBef>
                  <a:spcPct val="0"/>
                </a:spcBef>
                <a:buFontTx/>
                <a:buNone/>
              </a:pPr>
              <a:r>
                <a:rPr lang="en-US" altLang="en-US" sz="2000" dirty="0">
                  <a:latin typeface="+mj-lt"/>
                  <a:cs typeface="Times New Roman" pitchFamily="18" charset="0"/>
                </a:rPr>
                <a:t>(&lt; 100 km)</a:t>
              </a:r>
            </a:p>
          </p:txBody>
        </p:sp>
        <p:pic>
          <p:nvPicPr>
            <p:cNvPr id="29713" name="Picture 5"/>
            <p:cNvPicPr>
              <a:picLocks noChangeAspect="1" noChangeArrowheads="1"/>
            </p:cNvPicPr>
            <p:nvPr/>
          </p:nvPicPr>
          <p:blipFill>
            <a:blip r:embed="rId7">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3" name="TextBox 25"/>
          <p:cNvSpPr txBox="1">
            <a:spLocks noChangeArrowheads="1"/>
          </p:cNvSpPr>
          <p:nvPr/>
        </p:nvSpPr>
        <p:spPr bwMode="auto">
          <a:xfrm>
            <a:off x="4495800" y="2595082"/>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a:latin typeface="Arial" pitchFamily="34" charset="0"/>
                <a:cs typeface="Arial" pitchFamily="34" charset="0"/>
              </a:rPr>
              <a:t>+</a:t>
            </a:r>
          </a:p>
        </p:txBody>
      </p:sp>
      <p:cxnSp>
        <p:nvCxnSpPr>
          <p:cNvPr id="20" name="Straight Connector 19"/>
          <p:cNvCxnSpPr/>
          <p:nvPr/>
        </p:nvCxnSpPr>
        <p:spPr>
          <a:xfrm>
            <a:off x="838200" y="2976082"/>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685876"/>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707" name="TextBox 25"/>
          <p:cNvSpPr txBox="1">
            <a:spLocks noChangeArrowheads="1"/>
          </p:cNvSpPr>
          <p:nvPr/>
        </p:nvSpPr>
        <p:spPr bwMode="auto">
          <a:xfrm>
            <a:off x="4513263" y="4609676"/>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dirty="0">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smtClean="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smtClean="0"/>
              <a:t>Overall Target</a:t>
            </a:r>
            <a:r>
              <a:rPr lang="en-US" dirty="0" smtClean="0"/>
              <a:t>: 2 cm accuracy </a:t>
            </a:r>
            <a:r>
              <a:rPr lang="en-US" dirty="0" err="1" smtClean="0"/>
              <a:t>orthometric</a:t>
            </a:r>
            <a:r>
              <a:rPr lang="en-US" dirty="0" smtClean="0"/>
              <a:t> heights from GNSS and a geoid model</a:t>
            </a:r>
          </a:p>
          <a:p>
            <a:pPr>
              <a:defRPr/>
            </a:pPr>
            <a:r>
              <a:rPr lang="en-US" b="1" dirty="0" smtClean="0"/>
              <a:t>GRAV-D Goal</a:t>
            </a:r>
            <a:r>
              <a:rPr lang="en-US" dirty="0" smtClean="0"/>
              <a:t>: Create gravimetric geoid accurate to 1 cm where possible using airborne gravity data</a:t>
            </a:r>
          </a:p>
          <a:p>
            <a:pPr>
              <a:defRPr/>
            </a:pPr>
            <a:r>
              <a:rPr lang="en-US" b="1" dirty="0" smtClean="0"/>
              <a:t>GRAV-D</a:t>
            </a:r>
            <a:r>
              <a:rPr lang="en-US" dirty="0" smtClean="0"/>
              <a:t>: Two thrusts of the project</a:t>
            </a:r>
          </a:p>
          <a:p>
            <a:pPr lvl="1">
              <a:defRPr/>
            </a:pPr>
            <a:r>
              <a:rPr lang="en-US" dirty="0" smtClean="0"/>
              <a:t>Airborne gravity survey of entire country and its holdings</a:t>
            </a:r>
          </a:p>
          <a:p>
            <a:pPr lvl="1">
              <a:defRPr/>
            </a:pPr>
            <a:r>
              <a:rPr lang="en-US" dirty="0" smtClean="0"/>
              <a:t>Long-term monitoring of geoid change</a:t>
            </a:r>
          </a:p>
          <a:p>
            <a:pPr>
              <a:defRPr/>
            </a:pPr>
            <a:r>
              <a:rPr lang="en-US" dirty="0" smtClean="0"/>
              <a:t>Leveraging partnerships to improve and validate gravity data</a:t>
            </a:r>
            <a:endParaRPr lang="en-US"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489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smtClean="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smtClean="0"/>
              <a:t>Entire U.S. and territories</a:t>
            </a:r>
          </a:p>
          <a:p>
            <a:pPr lvl="1">
              <a:buFont typeface="Arial" pitchFamily="34" charset="0"/>
              <a:buChar char="–"/>
              <a:defRPr/>
            </a:pPr>
            <a:r>
              <a:rPr lang="en-US" altLang="en-US" sz="1800" dirty="0" smtClean="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smtClean="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8997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NG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Template</Template>
  <TotalTime>5578</TotalTime>
  <Words>2296</Words>
  <Application>Microsoft Office PowerPoint</Application>
  <PresentationFormat>On-screen Show (4:3)</PresentationFormat>
  <Paragraphs>344</Paragraphs>
  <Slides>30</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ＭＳ Ｐゴシック</vt:lpstr>
      <vt:lpstr>ＭＳ Ｐゴシック</vt:lpstr>
      <vt:lpstr>Arial</vt:lpstr>
      <vt:lpstr>ArialMT</vt:lpstr>
      <vt:lpstr>Calibri</vt:lpstr>
      <vt:lpstr>Franklin Gothic Heavy</vt:lpstr>
      <vt:lpstr>Times</vt:lpstr>
      <vt:lpstr>Times New Roman</vt:lpstr>
      <vt:lpstr>Wingdings</vt:lpstr>
      <vt:lpstr>Wingdings 2</vt:lpstr>
      <vt:lpstr>NGS Template</vt:lpstr>
      <vt:lpstr>PowerPoint Presentation</vt:lpstr>
      <vt:lpstr>Agenda</vt:lpstr>
      <vt:lpstr>PowerPoint Presentation</vt:lpstr>
      <vt:lpstr>NAVD 88: Current Vertical Datum</vt:lpstr>
      <vt:lpstr>PowerPoint Presentation</vt:lpstr>
      <vt:lpstr>Modernizing the Datum</vt:lpstr>
      <vt:lpstr>PowerPoint Presentation</vt:lpstr>
      <vt:lpstr>GRAV-D Project Overview</vt:lpstr>
      <vt:lpstr>Data Collection Scope</vt:lpstr>
      <vt:lpstr>Priority Order for Surveys</vt:lpstr>
      <vt:lpstr>Annual Survey Planning</vt:lpstr>
      <vt:lpstr>Performance Metric For Airborne Surveys</vt:lpstr>
      <vt:lpstr>Long Term Planning</vt:lpstr>
      <vt:lpstr>GRAV-D Status 2-28-17: 58%</vt:lpstr>
      <vt:lpstr>Survey and Block Plans</vt:lpstr>
      <vt:lpstr>Gravity Tie and GPS Base Stations </vt:lpstr>
      <vt:lpstr>GRAV-D Aircraft</vt:lpstr>
      <vt:lpstr>Airborne Surveying Challenges</vt:lpstr>
      <vt:lpstr>PowerPoint Presentation</vt:lpstr>
      <vt:lpstr>PowerPoint Presentation</vt:lpstr>
      <vt:lpstr>Internal Validation</vt:lpstr>
      <vt:lpstr>GRAV-D Website</vt:lpstr>
      <vt:lpstr>Part 2: Geoid Changes and  Future Monitoring</vt:lpstr>
      <vt:lpstr>Experimental Geoids</vt:lpstr>
      <vt:lpstr>Evolution of the Geoid</vt:lpstr>
      <vt:lpstr>Estimate of Geoid Change</vt:lpstr>
      <vt:lpstr>Estimate of Geoid Change</vt:lpstr>
      <vt:lpstr>After 2022 – Maintaining the Datum</vt:lpstr>
      <vt:lpstr>Geoid Height Change Over Time</vt:lpstr>
      <vt:lpstr>Summary</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Childers</dc:creator>
  <cp:lastModifiedBy>Monica Youngman</cp:lastModifiedBy>
  <cp:revision>124</cp:revision>
  <cp:lastPrinted>2017-03-13T14:25:46Z</cp:lastPrinted>
  <dcterms:created xsi:type="dcterms:W3CDTF">2014-03-07T16:45:03Z</dcterms:created>
  <dcterms:modified xsi:type="dcterms:W3CDTF">2017-03-21T12:51:35Z</dcterms:modified>
</cp:coreProperties>
</file>