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66" r:id="rId3"/>
    <p:sldId id="265" r:id="rId4"/>
    <p:sldId id="262" r:id="rId5"/>
    <p:sldId id="264" r:id="rId6"/>
    <p:sldId id="268" r:id="rId7"/>
    <p:sldId id="263" r:id="rId8"/>
    <p:sldId id="273" r:id="rId9"/>
    <p:sldId id="272" r:id="rId10"/>
    <p:sldId id="261" r:id="rId11"/>
    <p:sldId id="270" r:id="rId12"/>
    <p:sldId id="256"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395" autoAdjust="0"/>
  </p:normalViewPr>
  <p:slideViewPr>
    <p:cSldViewPr snapToGrid="0" snapToObjects="1">
      <p:cViewPr varScale="1">
        <p:scale>
          <a:sx n="116" d="100"/>
          <a:sy n="116" d="100"/>
        </p:scale>
        <p:origin x="1446" y="102"/>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00" b="0" i="0" u="none" strike="noStrike" baseline="0">
                <a:solidFill>
                  <a:srgbClr val="333333"/>
                </a:solidFill>
                <a:latin typeface="Calibri"/>
                <a:ea typeface="Calibri"/>
                <a:cs typeface="Calibri"/>
              </a:defRPr>
            </a:pPr>
            <a:r>
              <a:rPr lang="en-US"/>
              <a:t>GRAV-D Performance</a:t>
            </a:r>
          </a:p>
        </c:rich>
      </c:tx>
      <c:layout/>
      <c:overlay val="0"/>
      <c:spPr>
        <a:noFill/>
        <a:ln w="25400">
          <a:noFill/>
        </a:ln>
      </c:spPr>
    </c:title>
    <c:autoTitleDeleted val="0"/>
    <c:plotArea>
      <c:layout/>
      <c:barChart>
        <c:barDir val="col"/>
        <c:grouping val="clustered"/>
        <c:varyColors val="0"/>
        <c:ser>
          <c:idx val="0"/>
          <c:order val="0"/>
          <c:tx>
            <c:strRef>
              <c:f>'Analysis of Actuals'!$I$1</c:f>
              <c:strCache>
                <c:ptCount val="1"/>
                <c:pt idx="0">
                  <c:v>Actual</c:v>
                </c:pt>
              </c:strCache>
            </c:strRef>
          </c:tx>
          <c:spPr>
            <a:solidFill>
              <a:srgbClr val="4F81BD"/>
            </a:solidFill>
            <a:ln w="25400">
              <a:noFill/>
            </a:ln>
          </c:spPr>
          <c:invertIfNegative val="0"/>
          <c:dPt>
            <c:idx val="9"/>
            <c:invertIfNegative val="0"/>
            <c:bubble3D val="0"/>
            <c:spPr/>
            <c:extLst>
              <c:ext xmlns:c16="http://schemas.microsoft.com/office/drawing/2014/chart" uri="{C3380CC4-5D6E-409C-BE32-E72D297353CC}">
                <c16:uniqueId val="{00000001-2500-4C23-A3BF-13A7F42CA332}"/>
              </c:ext>
            </c:extLst>
          </c:dPt>
          <c:cat>
            <c:strRef>
              <c:f>'Analysis of Actuals'!$H$2:$H$16</c:f>
              <c:strCache>
                <c:ptCount val="15"/>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pt idx="14">
                  <c:v>FY24</c:v>
                </c:pt>
              </c:strCache>
            </c:strRef>
          </c:cat>
          <c:val>
            <c:numRef>
              <c:f>'Analysis of Actuals'!$I$2:$I$16</c:f>
              <c:numCache>
                <c:formatCode>0.00%</c:formatCode>
                <c:ptCount val="15"/>
                <c:pt idx="0">
                  <c:v>7.8262131529763107E-2</c:v>
                </c:pt>
                <c:pt idx="1">
                  <c:v>0.14719388042722528</c:v>
                </c:pt>
                <c:pt idx="2">
                  <c:v>0.23865166095336018</c:v>
                </c:pt>
                <c:pt idx="3">
                  <c:v>0.30993406991503347</c:v>
                </c:pt>
                <c:pt idx="4">
                  <c:v>0.38111922700380479</c:v>
                </c:pt>
                <c:pt idx="5">
                  <c:v>0.45593130688198091</c:v>
                </c:pt>
                <c:pt idx="6">
                  <c:v>0.55431542812582013</c:v>
                </c:pt>
                <c:pt idx="7">
                  <c:v>0.63948582876946947</c:v>
                </c:pt>
                <c:pt idx="8">
                  <c:v>0.72114089238138601</c:v>
                </c:pt>
                <c:pt idx="9">
                  <c:v>0.78950555900832919</c:v>
                </c:pt>
                <c:pt idx="10">
                  <c:v>0.81865291465964962</c:v>
                </c:pt>
                <c:pt idx="11">
                  <c:v>0.85296858944122345</c:v>
                </c:pt>
              </c:numCache>
            </c:numRef>
          </c:val>
          <c:extLst>
            <c:ext xmlns:c16="http://schemas.microsoft.com/office/drawing/2014/chart" uri="{C3380CC4-5D6E-409C-BE32-E72D297353CC}">
              <c16:uniqueId val="{00000002-2500-4C23-A3BF-13A7F42CA332}"/>
            </c:ext>
          </c:extLst>
        </c:ser>
        <c:dLbls>
          <c:showLegendKey val="0"/>
          <c:showVal val="0"/>
          <c:showCatName val="0"/>
          <c:showSerName val="0"/>
          <c:showPercent val="0"/>
          <c:showBubbleSize val="0"/>
        </c:dLbls>
        <c:gapWidth val="150"/>
        <c:axId val="229052264"/>
        <c:axId val="1"/>
      </c:barChart>
      <c:lineChart>
        <c:grouping val="standard"/>
        <c:varyColors val="0"/>
        <c:ser>
          <c:idx val="1"/>
          <c:order val="1"/>
          <c:tx>
            <c:strRef>
              <c:f>'Analysis of Actuals'!$J$1</c:f>
              <c:strCache>
                <c:ptCount val="1"/>
                <c:pt idx="0">
                  <c:v>Goal</c:v>
                </c:pt>
              </c:strCache>
            </c:strRef>
          </c:tx>
          <c:spPr>
            <a:ln w="28575" cap="rnd">
              <a:solidFill>
                <a:schemeClr val="accent2"/>
              </a:solidFill>
              <a:round/>
            </a:ln>
            <a:effectLst/>
          </c:spPr>
          <c:marker>
            <c:symbol val="none"/>
          </c:marker>
          <c:cat>
            <c:strRef>
              <c:f>'Analysis of Actuals'!$H$2:$H$14</c:f>
              <c:strCache>
                <c:ptCount val="13"/>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strCache>
            </c:strRef>
          </c:cat>
          <c:val>
            <c:numRef>
              <c:f>'Analysis of Actuals'!$J$2:$J$16</c:f>
              <c:numCache>
                <c:formatCode>0%</c:formatCode>
                <c:ptCount val="15"/>
                <c:pt idx="0" formatCode="0.00%">
                  <c:v>7.4999999999999997E-2</c:v>
                </c:pt>
                <c:pt idx="1">
                  <c:v>0.13</c:v>
                </c:pt>
                <c:pt idx="2">
                  <c:v>0.2</c:v>
                </c:pt>
                <c:pt idx="3">
                  <c:v>0.28000000000000003</c:v>
                </c:pt>
                <c:pt idx="4">
                  <c:v>0.36</c:v>
                </c:pt>
                <c:pt idx="5">
                  <c:v>0.45</c:v>
                </c:pt>
                <c:pt idx="6">
                  <c:v>0.53</c:v>
                </c:pt>
                <c:pt idx="7">
                  <c:v>0.62</c:v>
                </c:pt>
                <c:pt idx="8">
                  <c:v>0.7</c:v>
                </c:pt>
                <c:pt idx="9">
                  <c:v>0.79</c:v>
                </c:pt>
                <c:pt idx="10">
                  <c:v>0.82</c:v>
                </c:pt>
                <c:pt idx="11">
                  <c:v>0.84</c:v>
                </c:pt>
                <c:pt idx="12" formatCode="0.0%">
                  <c:v>0.88500000000000001</c:v>
                </c:pt>
                <c:pt idx="13">
                  <c:v>0.95</c:v>
                </c:pt>
                <c:pt idx="14">
                  <c:v>1</c:v>
                </c:pt>
              </c:numCache>
            </c:numRef>
          </c:val>
          <c:smooth val="0"/>
          <c:extLst>
            <c:ext xmlns:c16="http://schemas.microsoft.com/office/drawing/2014/chart" uri="{C3380CC4-5D6E-409C-BE32-E72D297353CC}">
              <c16:uniqueId val="{00000003-2500-4C23-A3BF-13A7F42CA332}"/>
            </c:ext>
          </c:extLst>
        </c:ser>
        <c:dLbls>
          <c:showLegendKey val="0"/>
          <c:showVal val="0"/>
          <c:showCatName val="0"/>
          <c:showSerName val="0"/>
          <c:showPercent val="0"/>
          <c:showBubbleSize val="0"/>
        </c:dLbls>
        <c:marker val="1"/>
        <c:smooth val="0"/>
        <c:axId val="229052264"/>
        <c:axId val="1"/>
      </c:lineChart>
      <c:catAx>
        <c:axId val="2290522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vert="horz"/>
          <a:lstStyle/>
          <a:p>
            <a:pPr>
              <a:defRPr sz="1600" b="0" i="0" u="none" strike="noStrike" baseline="0">
                <a:solidFill>
                  <a:srgbClr val="333333"/>
                </a:solidFill>
                <a:latin typeface="Calibri"/>
                <a:ea typeface="Calibri"/>
                <a:cs typeface="Calibri"/>
              </a:defRPr>
            </a:pPr>
            <a:endParaRPr lang="en-US"/>
          </a:p>
        </c:txPr>
        <c:crossAx val="1"/>
        <c:crosses val="autoZero"/>
        <c:auto val="1"/>
        <c:lblAlgn val="ctr"/>
        <c:lblOffset val="100"/>
        <c:noMultiLvlLbl val="0"/>
      </c:catAx>
      <c:valAx>
        <c:axId val="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ln w="9525">
            <a:noFill/>
          </a:ln>
        </c:spPr>
        <c:txPr>
          <a:bodyPr rot="0" vert="horz"/>
          <a:lstStyle/>
          <a:p>
            <a:pPr>
              <a:defRPr sz="1600" b="0" i="0" u="none" strike="noStrike" baseline="0">
                <a:solidFill>
                  <a:srgbClr val="333333"/>
                </a:solidFill>
                <a:latin typeface="Calibri"/>
                <a:ea typeface="Calibri"/>
                <a:cs typeface="Calibri"/>
              </a:defRPr>
            </a:pPr>
            <a:endParaRPr lang="en-US"/>
          </a:p>
        </c:txPr>
        <c:crossAx val="229052264"/>
        <c:crosses val="autoZero"/>
        <c:crossBetween val="between"/>
      </c:valAx>
      <c:spPr>
        <a:noFill/>
        <a:ln w="25400">
          <a:noFill/>
        </a:ln>
      </c:spPr>
    </c:plotArea>
    <c:legend>
      <c:legendPos val="b"/>
      <c:layout/>
      <c:overlay val="0"/>
      <c:spPr>
        <a:noFill/>
        <a:ln w="25400">
          <a:noFill/>
        </a:ln>
      </c:spPr>
      <c:txPr>
        <a:bodyPr/>
        <a:lstStyle/>
        <a:p>
          <a:pPr>
            <a:defRPr sz="1000" b="0" i="0" u="none" strike="noStrike" baseline="0">
              <a:solidFill>
                <a:srgbClr val="333333"/>
              </a:solidFill>
              <a:latin typeface="Calibri"/>
              <a:ea typeface="Calibri"/>
              <a:cs typeface="Calibri"/>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4DB8A-EB39-4BAF-80E5-6C41DE66D0C4}" type="doc">
      <dgm:prSet loTypeId="urn:microsoft.com/office/officeart/2005/8/layout/equation1" loCatId="process" qsTypeId="urn:microsoft.com/office/officeart/2005/8/quickstyle/simple1" qsCatId="simple" csTypeId="urn:microsoft.com/office/officeart/2005/8/colors/accent1_2" csCatId="accent1" phldr="1"/>
      <dgm:spPr/>
    </dgm:pt>
    <dgm:pt modelId="{62200F78-6834-435C-9CC2-732865003611}">
      <dgm:prSet phldrT="[Text]"/>
      <dgm:spPr/>
      <dgm:t>
        <a:bodyPr/>
        <a:lstStyle/>
        <a:p>
          <a:r>
            <a:rPr lang="en-US" dirty="0" smtClean="0"/>
            <a:t>ITRF20 Transformation Parameters become available</a:t>
          </a:r>
          <a:endParaRPr lang="en-US" dirty="0"/>
        </a:p>
      </dgm:t>
    </dgm:pt>
    <dgm:pt modelId="{D4C16809-D028-4620-9446-1BCEF8C2E9E8}" type="parTrans" cxnId="{24616DCA-3FC6-4D4A-809E-172EAA93DFF7}">
      <dgm:prSet/>
      <dgm:spPr/>
      <dgm:t>
        <a:bodyPr/>
        <a:lstStyle/>
        <a:p>
          <a:endParaRPr lang="en-US"/>
        </a:p>
      </dgm:t>
    </dgm:pt>
    <dgm:pt modelId="{2A592313-AED6-43CC-8582-6C742028A016}" type="sibTrans" cxnId="{24616DCA-3FC6-4D4A-809E-172EAA93DFF7}">
      <dgm:prSet/>
      <dgm:spPr/>
      <dgm:t>
        <a:bodyPr/>
        <a:lstStyle/>
        <a:p>
          <a:endParaRPr lang="en-US"/>
        </a:p>
      </dgm:t>
    </dgm:pt>
    <dgm:pt modelId="{52EF8887-03AE-4B46-9F19-FEF3B5DE0908}">
      <dgm:prSet phldrT="[Text]"/>
      <dgm:spPr/>
      <dgm:t>
        <a:bodyPr/>
        <a:lstStyle/>
        <a:p>
          <a:r>
            <a:rPr lang="en-US" dirty="0" smtClean="0"/>
            <a:t>Transformation of existing blocks to </a:t>
          </a:r>
          <a:r>
            <a:rPr lang="en-US" dirty="0" smtClean="0"/>
            <a:t>ITRF20 (2-3 months)</a:t>
          </a:r>
          <a:endParaRPr lang="en-US" dirty="0"/>
        </a:p>
      </dgm:t>
    </dgm:pt>
    <dgm:pt modelId="{A20AF6A1-4EEA-4F84-B4B3-4C1890836104}" type="parTrans" cxnId="{4AC9D47F-B427-42BD-BDE0-6B0B996C6EDD}">
      <dgm:prSet/>
      <dgm:spPr/>
      <dgm:t>
        <a:bodyPr/>
        <a:lstStyle/>
        <a:p>
          <a:endParaRPr lang="en-US"/>
        </a:p>
      </dgm:t>
    </dgm:pt>
    <dgm:pt modelId="{0AE4E9EA-4B63-4730-AE3C-D0F0E0C2B991}" type="sibTrans" cxnId="{4AC9D47F-B427-42BD-BDE0-6B0B996C6EDD}">
      <dgm:prSet/>
      <dgm:spPr/>
      <dgm:t>
        <a:bodyPr/>
        <a:lstStyle/>
        <a:p>
          <a:endParaRPr lang="en-US"/>
        </a:p>
      </dgm:t>
    </dgm:pt>
    <dgm:pt modelId="{1723BAE8-3B43-4B26-B9F5-66F894F2CAF7}">
      <dgm:prSet phldrT="[Text]"/>
      <dgm:spPr/>
      <dgm:t>
        <a:bodyPr/>
        <a:lstStyle/>
        <a:p>
          <a:r>
            <a:rPr lang="en-US" dirty="0" smtClean="0"/>
            <a:t>Data to Geoid Modelers as available </a:t>
          </a:r>
          <a:endParaRPr lang="en-US" dirty="0"/>
        </a:p>
      </dgm:t>
    </dgm:pt>
    <dgm:pt modelId="{9A14A5A3-3943-40F7-8230-ED92BE3D357B}" type="parTrans" cxnId="{FE7EE253-E52D-4ED2-820E-539198071877}">
      <dgm:prSet/>
      <dgm:spPr/>
      <dgm:t>
        <a:bodyPr/>
        <a:lstStyle/>
        <a:p>
          <a:endParaRPr lang="en-US"/>
        </a:p>
      </dgm:t>
    </dgm:pt>
    <dgm:pt modelId="{41E34EF9-9D6A-4F6F-8812-B9521C29AC66}" type="sibTrans" cxnId="{FE7EE253-E52D-4ED2-820E-539198071877}">
      <dgm:prSet/>
      <dgm:spPr/>
      <dgm:t>
        <a:bodyPr/>
        <a:lstStyle/>
        <a:p>
          <a:endParaRPr lang="en-US"/>
        </a:p>
      </dgm:t>
    </dgm:pt>
    <dgm:pt modelId="{A92542AD-E62C-4C3A-957C-18C9660EB260}">
      <dgm:prSet/>
      <dgm:spPr/>
      <dgm:t>
        <a:bodyPr/>
        <a:lstStyle/>
        <a:p>
          <a:r>
            <a:rPr lang="en-US" dirty="0" smtClean="0"/>
            <a:t>Process new blocks in ITRF20</a:t>
          </a:r>
          <a:endParaRPr lang="en-US" dirty="0"/>
        </a:p>
      </dgm:t>
    </dgm:pt>
    <dgm:pt modelId="{84DC0DAE-A9AA-43BF-9D1A-730F2CEEAB57}" type="parTrans" cxnId="{3245D569-AC25-4E98-A3A3-1E30FB24D3EF}">
      <dgm:prSet/>
      <dgm:spPr/>
      <dgm:t>
        <a:bodyPr/>
        <a:lstStyle/>
        <a:p>
          <a:endParaRPr lang="en-US"/>
        </a:p>
      </dgm:t>
    </dgm:pt>
    <dgm:pt modelId="{1C65FD86-A759-496B-9826-D9FFC6A85245}" type="sibTrans" cxnId="{3245D569-AC25-4E98-A3A3-1E30FB24D3EF}">
      <dgm:prSet/>
      <dgm:spPr/>
      <dgm:t>
        <a:bodyPr/>
        <a:lstStyle/>
        <a:p>
          <a:endParaRPr lang="en-US"/>
        </a:p>
      </dgm:t>
    </dgm:pt>
    <dgm:pt modelId="{4A23D0C2-5EAB-4407-BA4C-983BEC881861}" type="pres">
      <dgm:prSet presAssocID="{4364DB8A-EB39-4BAF-80E5-6C41DE66D0C4}" presName="linearFlow" presStyleCnt="0">
        <dgm:presLayoutVars>
          <dgm:dir/>
          <dgm:resizeHandles val="exact"/>
        </dgm:presLayoutVars>
      </dgm:prSet>
      <dgm:spPr/>
    </dgm:pt>
    <dgm:pt modelId="{A52A127B-676F-47AF-8343-8E124F1C825F}" type="pres">
      <dgm:prSet presAssocID="{62200F78-6834-435C-9CC2-732865003611}" presName="node" presStyleLbl="node1" presStyleIdx="0" presStyleCnt="4">
        <dgm:presLayoutVars>
          <dgm:bulletEnabled val="1"/>
        </dgm:presLayoutVars>
      </dgm:prSet>
      <dgm:spPr/>
      <dgm:t>
        <a:bodyPr/>
        <a:lstStyle/>
        <a:p>
          <a:endParaRPr lang="en-US"/>
        </a:p>
      </dgm:t>
    </dgm:pt>
    <dgm:pt modelId="{CCED1E89-EAEB-45EF-A3FE-08FD8CB61DA5}" type="pres">
      <dgm:prSet presAssocID="{2A592313-AED6-43CC-8582-6C742028A016}" presName="spacerL" presStyleCnt="0"/>
      <dgm:spPr/>
    </dgm:pt>
    <dgm:pt modelId="{06281EF8-BC19-4DB2-B85B-EBFC4CAC2431}" type="pres">
      <dgm:prSet presAssocID="{2A592313-AED6-43CC-8582-6C742028A016}" presName="sibTrans" presStyleLbl="sibTrans2D1" presStyleIdx="0" presStyleCnt="3"/>
      <dgm:spPr/>
      <dgm:t>
        <a:bodyPr/>
        <a:lstStyle/>
        <a:p>
          <a:endParaRPr lang="en-US"/>
        </a:p>
      </dgm:t>
    </dgm:pt>
    <dgm:pt modelId="{37E787D0-AA3D-444C-92BF-64B3859B9FD9}" type="pres">
      <dgm:prSet presAssocID="{2A592313-AED6-43CC-8582-6C742028A016}" presName="spacerR" presStyleCnt="0"/>
      <dgm:spPr/>
    </dgm:pt>
    <dgm:pt modelId="{1B2E4B67-C01B-4E84-98F5-E5EB75865E2C}" type="pres">
      <dgm:prSet presAssocID="{52EF8887-03AE-4B46-9F19-FEF3B5DE0908}" presName="node" presStyleLbl="node1" presStyleIdx="1" presStyleCnt="4">
        <dgm:presLayoutVars>
          <dgm:bulletEnabled val="1"/>
        </dgm:presLayoutVars>
      </dgm:prSet>
      <dgm:spPr/>
      <dgm:t>
        <a:bodyPr/>
        <a:lstStyle/>
        <a:p>
          <a:endParaRPr lang="en-US"/>
        </a:p>
      </dgm:t>
    </dgm:pt>
    <dgm:pt modelId="{68ECE958-C85E-4C3E-B7FD-A2145670A028}" type="pres">
      <dgm:prSet presAssocID="{0AE4E9EA-4B63-4730-AE3C-D0F0E0C2B991}" presName="spacerL" presStyleCnt="0"/>
      <dgm:spPr/>
    </dgm:pt>
    <dgm:pt modelId="{76788317-BA98-4170-8E92-96F34D839E88}" type="pres">
      <dgm:prSet presAssocID="{0AE4E9EA-4B63-4730-AE3C-D0F0E0C2B991}" presName="sibTrans" presStyleLbl="sibTrans2D1" presStyleIdx="1" presStyleCnt="3"/>
      <dgm:spPr/>
      <dgm:t>
        <a:bodyPr/>
        <a:lstStyle/>
        <a:p>
          <a:endParaRPr lang="en-US"/>
        </a:p>
      </dgm:t>
    </dgm:pt>
    <dgm:pt modelId="{7743FEDC-4102-44E1-A1E1-E601374714A0}" type="pres">
      <dgm:prSet presAssocID="{0AE4E9EA-4B63-4730-AE3C-D0F0E0C2B991}" presName="spacerR" presStyleCnt="0"/>
      <dgm:spPr/>
    </dgm:pt>
    <dgm:pt modelId="{EEBF8953-98B7-420F-A2E5-AC9D921A0222}" type="pres">
      <dgm:prSet presAssocID="{A92542AD-E62C-4C3A-957C-18C9660EB260}" presName="node" presStyleLbl="node1" presStyleIdx="2" presStyleCnt="4">
        <dgm:presLayoutVars>
          <dgm:bulletEnabled val="1"/>
        </dgm:presLayoutVars>
      </dgm:prSet>
      <dgm:spPr/>
      <dgm:t>
        <a:bodyPr/>
        <a:lstStyle/>
        <a:p>
          <a:endParaRPr lang="en-US"/>
        </a:p>
      </dgm:t>
    </dgm:pt>
    <dgm:pt modelId="{B6234882-F148-4A1F-8732-3D77F50E947E}" type="pres">
      <dgm:prSet presAssocID="{1C65FD86-A759-496B-9826-D9FFC6A85245}" presName="spacerL" presStyleCnt="0"/>
      <dgm:spPr/>
    </dgm:pt>
    <dgm:pt modelId="{E0131DB5-D5C9-4F54-87A6-66E15332FEFE}" type="pres">
      <dgm:prSet presAssocID="{1C65FD86-A759-496B-9826-D9FFC6A85245}" presName="sibTrans" presStyleLbl="sibTrans2D1" presStyleIdx="2" presStyleCnt="3"/>
      <dgm:spPr/>
      <dgm:t>
        <a:bodyPr/>
        <a:lstStyle/>
        <a:p>
          <a:endParaRPr lang="en-US"/>
        </a:p>
      </dgm:t>
    </dgm:pt>
    <dgm:pt modelId="{7EEF2EF9-83C7-46B1-A5CD-08663C14BFE2}" type="pres">
      <dgm:prSet presAssocID="{1C65FD86-A759-496B-9826-D9FFC6A85245}" presName="spacerR" presStyleCnt="0"/>
      <dgm:spPr/>
    </dgm:pt>
    <dgm:pt modelId="{347762A9-0BCF-4EF1-BB14-77B1017BAEA5}" type="pres">
      <dgm:prSet presAssocID="{1723BAE8-3B43-4B26-B9F5-66F894F2CAF7}" presName="node" presStyleLbl="node1" presStyleIdx="3" presStyleCnt="4">
        <dgm:presLayoutVars>
          <dgm:bulletEnabled val="1"/>
        </dgm:presLayoutVars>
      </dgm:prSet>
      <dgm:spPr/>
      <dgm:t>
        <a:bodyPr/>
        <a:lstStyle/>
        <a:p>
          <a:endParaRPr lang="en-US"/>
        </a:p>
      </dgm:t>
    </dgm:pt>
  </dgm:ptLst>
  <dgm:cxnLst>
    <dgm:cxn modelId="{4AC9D47F-B427-42BD-BDE0-6B0B996C6EDD}" srcId="{4364DB8A-EB39-4BAF-80E5-6C41DE66D0C4}" destId="{52EF8887-03AE-4B46-9F19-FEF3B5DE0908}" srcOrd="1" destOrd="0" parTransId="{A20AF6A1-4EEA-4F84-B4B3-4C1890836104}" sibTransId="{0AE4E9EA-4B63-4730-AE3C-D0F0E0C2B991}"/>
    <dgm:cxn modelId="{8B9590CC-EF82-4D37-B40B-AF67034C7F96}" type="presOf" srcId="{2A592313-AED6-43CC-8582-6C742028A016}" destId="{06281EF8-BC19-4DB2-B85B-EBFC4CAC2431}" srcOrd="0" destOrd="0" presId="urn:microsoft.com/office/officeart/2005/8/layout/equation1"/>
    <dgm:cxn modelId="{D45EF28B-CE9D-4A2C-8A49-C714B52C4093}" type="presOf" srcId="{A92542AD-E62C-4C3A-957C-18C9660EB260}" destId="{EEBF8953-98B7-420F-A2E5-AC9D921A0222}" srcOrd="0" destOrd="0" presId="urn:microsoft.com/office/officeart/2005/8/layout/equation1"/>
    <dgm:cxn modelId="{439C7E0A-A8E1-4247-B6D4-84386D7699C5}" type="presOf" srcId="{1C65FD86-A759-496B-9826-D9FFC6A85245}" destId="{E0131DB5-D5C9-4F54-87A6-66E15332FEFE}" srcOrd="0" destOrd="0" presId="urn:microsoft.com/office/officeart/2005/8/layout/equation1"/>
    <dgm:cxn modelId="{6AB4212A-1268-49CE-9A0D-A4AA72F1B9DD}" type="presOf" srcId="{62200F78-6834-435C-9CC2-732865003611}" destId="{A52A127B-676F-47AF-8343-8E124F1C825F}" srcOrd="0" destOrd="0" presId="urn:microsoft.com/office/officeart/2005/8/layout/equation1"/>
    <dgm:cxn modelId="{ECDEF8E4-7884-44E2-91EF-82FC610C14C3}" type="presOf" srcId="{1723BAE8-3B43-4B26-B9F5-66F894F2CAF7}" destId="{347762A9-0BCF-4EF1-BB14-77B1017BAEA5}" srcOrd="0" destOrd="0" presId="urn:microsoft.com/office/officeart/2005/8/layout/equation1"/>
    <dgm:cxn modelId="{9FA8C4C7-B9D5-49B3-869D-1279F0565BF4}" type="presOf" srcId="{52EF8887-03AE-4B46-9F19-FEF3B5DE0908}" destId="{1B2E4B67-C01B-4E84-98F5-E5EB75865E2C}" srcOrd="0" destOrd="0" presId="urn:microsoft.com/office/officeart/2005/8/layout/equation1"/>
    <dgm:cxn modelId="{3245D569-AC25-4E98-A3A3-1E30FB24D3EF}" srcId="{4364DB8A-EB39-4BAF-80E5-6C41DE66D0C4}" destId="{A92542AD-E62C-4C3A-957C-18C9660EB260}" srcOrd="2" destOrd="0" parTransId="{84DC0DAE-A9AA-43BF-9D1A-730F2CEEAB57}" sibTransId="{1C65FD86-A759-496B-9826-D9FFC6A85245}"/>
    <dgm:cxn modelId="{5961744B-C46C-48F3-8BB1-F2F3D981B0AA}" type="presOf" srcId="{0AE4E9EA-4B63-4730-AE3C-D0F0E0C2B991}" destId="{76788317-BA98-4170-8E92-96F34D839E88}" srcOrd="0" destOrd="0" presId="urn:microsoft.com/office/officeart/2005/8/layout/equation1"/>
    <dgm:cxn modelId="{FE7EE253-E52D-4ED2-820E-539198071877}" srcId="{4364DB8A-EB39-4BAF-80E5-6C41DE66D0C4}" destId="{1723BAE8-3B43-4B26-B9F5-66F894F2CAF7}" srcOrd="3" destOrd="0" parTransId="{9A14A5A3-3943-40F7-8230-ED92BE3D357B}" sibTransId="{41E34EF9-9D6A-4F6F-8812-B9521C29AC66}"/>
    <dgm:cxn modelId="{0A6DB889-CDBB-4C14-BAF9-CE7DF78AFFE9}" type="presOf" srcId="{4364DB8A-EB39-4BAF-80E5-6C41DE66D0C4}" destId="{4A23D0C2-5EAB-4407-BA4C-983BEC881861}" srcOrd="0" destOrd="0" presId="urn:microsoft.com/office/officeart/2005/8/layout/equation1"/>
    <dgm:cxn modelId="{24616DCA-3FC6-4D4A-809E-172EAA93DFF7}" srcId="{4364DB8A-EB39-4BAF-80E5-6C41DE66D0C4}" destId="{62200F78-6834-435C-9CC2-732865003611}" srcOrd="0" destOrd="0" parTransId="{D4C16809-D028-4620-9446-1BCEF8C2E9E8}" sibTransId="{2A592313-AED6-43CC-8582-6C742028A016}"/>
    <dgm:cxn modelId="{9F4A4DA6-ADF1-4A18-A417-2604738760CE}" type="presParOf" srcId="{4A23D0C2-5EAB-4407-BA4C-983BEC881861}" destId="{A52A127B-676F-47AF-8343-8E124F1C825F}" srcOrd="0" destOrd="0" presId="urn:microsoft.com/office/officeart/2005/8/layout/equation1"/>
    <dgm:cxn modelId="{950D627C-EF32-4702-8F99-C00090254ED0}" type="presParOf" srcId="{4A23D0C2-5EAB-4407-BA4C-983BEC881861}" destId="{CCED1E89-EAEB-45EF-A3FE-08FD8CB61DA5}" srcOrd="1" destOrd="0" presId="urn:microsoft.com/office/officeart/2005/8/layout/equation1"/>
    <dgm:cxn modelId="{F15A617A-9B71-45EB-918E-50DEC2F4970F}" type="presParOf" srcId="{4A23D0C2-5EAB-4407-BA4C-983BEC881861}" destId="{06281EF8-BC19-4DB2-B85B-EBFC4CAC2431}" srcOrd="2" destOrd="0" presId="urn:microsoft.com/office/officeart/2005/8/layout/equation1"/>
    <dgm:cxn modelId="{3861CA65-193D-44B4-B55A-8865154BEB56}" type="presParOf" srcId="{4A23D0C2-5EAB-4407-BA4C-983BEC881861}" destId="{37E787D0-AA3D-444C-92BF-64B3859B9FD9}" srcOrd="3" destOrd="0" presId="urn:microsoft.com/office/officeart/2005/8/layout/equation1"/>
    <dgm:cxn modelId="{8803BA7E-A087-45FA-AC31-33E0AB766608}" type="presParOf" srcId="{4A23D0C2-5EAB-4407-BA4C-983BEC881861}" destId="{1B2E4B67-C01B-4E84-98F5-E5EB75865E2C}" srcOrd="4" destOrd="0" presId="urn:microsoft.com/office/officeart/2005/8/layout/equation1"/>
    <dgm:cxn modelId="{C8C2B86C-3D2E-4549-84AF-D3FBA38B70C2}" type="presParOf" srcId="{4A23D0C2-5EAB-4407-BA4C-983BEC881861}" destId="{68ECE958-C85E-4C3E-B7FD-A2145670A028}" srcOrd="5" destOrd="0" presId="urn:microsoft.com/office/officeart/2005/8/layout/equation1"/>
    <dgm:cxn modelId="{19169B43-7E32-4F2A-80E2-BBCE85692423}" type="presParOf" srcId="{4A23D0C2-5EAB-4407-BA4C-983BEC881861}" destId="{76788317-BA98-4170-8E92-96F34D839E88}" srcOrd="6" destOrd="0" presId="urn:microsoft.com/office/officeart/2005/8/layout/equation1"/>
    <dgm:cxn modelId="{85128EE4-A2AF-41E7-B653-DBAE0E3239CD}" type="presParOf" srcId="{4A23D0C2-5EAB-4407-BA4C-983BEC881861}" destId="{7743FEDC-4102-44E1-A1E1-E601374714A0}" srcOrd="7" destOrd="0" presId="urn:microsoft.com/office/officeart/2005/8/layout/equation1"/>
    <dgm:cxn modelId="{2B1BA282-FBFB-4B8B-9504-5600DC5B63D2}" type="presParOf" srcId="{4A23D0C2-5EAB-4407-BA4C-983BEC881861}" destId="{EEBF8953-98B7-420F-A2E5-AC9D921A0222}" srcOrd="8" destOrd="0" presId="urn:microsoft.com/office/officeart/2005/8/layout/equation1"/>
    <dgm:cxn modelId="{9E8C74D3-66C9-4A85-89A5-62CDDF73A23F}" type="presParOf" srcId="{4A23D0C2-5EAB-4407-BA4C-983BEC881861}" destId="{B6234882-F148-4A1F-8732-3D77F50E947E}" srcOrd="9" destOrd="0" presId="urn:microsoft.com/office/officeart/2005/8/layout/equation1"/>
    <dgm:cxn modelId="{7DBDB2CA-9152-40A0-A600-8010CC75C41F}" type="presParOf" srcId="{4A23D0C2-5EAB-4407-BA4C-983BEC881861}" destId="{E0131DB5-D5C9-4F54-87A6-66E15332FEFE}" srcOrd="10" destOrd="0" presId="urn:microsoft.com/office/officeart/2005/8/layout/equation1"/>
    <dgm:cxn modelId="{C26653F6-B0EA-46E8-A8EE-7E3DF6CD102E}" type="presParOf" srcId="{4A23D0C2-5EAB-4407-BA4C-983BEC881861}" destId="{7EEF2EF9-83C7-46B1-A5CD-08663C14BFE2}" srcOrd="11" destOrd="0" presId="urn:microsoft.com/office/officeart/2005/8/layout/equation1"/>
    <dgm:cxn modelId="{E2A0AE7F-5BC6-42F6-B44A-378D217F900E}" type="presParOf" srcId="{4A23D0C2-5EAB-4407-BA4C-983BEC881861}" destId="{347762A9-0BCF-4EF1-BB14-77B1017BAEA5}"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4885D7-A341-425F-ABEB-797F4C38EAD6}"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8502905D-CDB1-4A7D-BEED-FD1BBB596C8A}">
      <dgm:prSet phldrT="[Text]"/>
      <dgm:spPr/>
      <dgm:t>
        <a:bodyPr/>
        <a:lstStyle/>
        <a:p>
          <a:r>
            <a:rPr lang="en-US" dirty="0" smtClean="0"/>
            <a:t>Newton v2.0 Complete</a:t>
          </a:r>
          <a:endParaRPr lang="en-US" dirty="0"/>
        </a:p>
      </dgm:t>
    </dgm:pt>
    <dgm:pt modelId="{76CC686A-11EA-4155-BFDE-9055DEED81CF}" type="parTrans" cxnId="{7562139C-53C6-4DAE-AFCE-EAA618BDD0CB}">
      <dgm:prSet/>
      <dgm:spPr/>
      <dgm:t>
        <a:bodyPr/>
        <a:lstStyle/>
        <a:p>
          <a:endParaRPr lang="en-US"/>
        </a:p>
      </dgm:t>
    </dgm:pt>
    <dgm:pt modelId="{4028CC24-49F3-44E6-A6A5-77ABCCEB17DC}" type="sibTrans" cxnId="{7562139C-53C6-4DAE-AFCE-EAA618BDD0CB}">
      <dgm:prSet/>
      <dgm:spPr/>
      <dgm:t>
        <a:bodyPr/>
        <a:lstStyle/>
        <a:p>
          <a:endParaRPr lang="en-US"/>
        </a:p>
      </dgm:t>
    </dgm:pt>
    <dgm:pt modelId="{0A460BC1-77FC-4DEF-96C1-BC21E216BF62}">
      <dgm:prSet phldrT="[Text]"/>
      <dgm:spPr/>
      <dgm:t>
        <a:bodyPr/>
        <a:lstStyle/>
        <a:p>
          <a:r>
            <a:rPr lang="en-US" dirty="0" smtClean="0"/>
            <a:t>Improvements</a:t>
          </a:r>
          <a:endParaRPr lang="en-US" dirty="0"/>
        </a:p>
      </dgm:t>
    </dgm:pt>
    <dgm:pt modelId="{6FBE2032-0625-4C84-A001-C377129A8061}" type="parTrans" cxnId="{354D10FD-6E85-41E2-B048-153594900CA0}">
      <dgm:prSet/>
      <dgm:spPr/>
      <dgm:t>
        <a:bodyPr/>
        <a:lstStyle/>
        <a:p>
          <a:endParaRPr lang="en-US"/>
        </a:p>
      </dgm:t>
    </dgm:pt>
    <dgm:pt modelId="{D79AB91A-CC5D-4E68-AA43-9060AFF30191}" type="sibTrans" cxnId="{354D10FD-6E85-41E2-B048-153594900CA0}">
      <dgm:prSet/>
      <dgm:spPr/>
      <dgm:t>
        <a:bodyPr/>
        <a:lstStyle/>
        <a:p>
          <a:endParaRPr lang="en-US"/>
        </a:p>
      </dgm:t>
    </dgm:pt>
    <dgm:pt modelId="{74FD0044-A9CB-40C4-A4E0-9BBCC06BDB3A}">
      <dgm:prSet phldrT="[Text]"/>
      <dgm:spPr/>
      <dgm:t>
        <a:bodyPr/>
        <a:lstStyle/>
        <a:p>
          <a:r>
            <a:rPr lang="en-US" dirty="0" smtClean="0"/>
            <a:t>Testing/Validation</a:t>
          </a:r>
          <a:endParaRPr lang="en-US" dirty="0"/>
        </a:p>
      </dgm:t>
    </dgm:pt>
    <dgm:pt modelId="{7D619363-2F0F-46D9-81F6-5029B0624685}" type="parTrans" cxnId="{FB41A556-3AAD-4516-8C53-E12C4BCB5B8B}">
      <dgm:prSet/>
      <dgm:spPr/>
      <dgm:t>
        <a:bodyPr/>
        <a:lstStyle/>
        <a:p>
          <a:endParaRPr lang="en-US"/>
        </a:p>
      </dgm:t>
    </dgm:pt>
    <dgm:pt modelId="{3D7D8F48-2762-4F9A-97AF-3135C8425AA6}" type="sibTrans" cxnId="{FB41A556-3AAD-4516-8C53-E12C4BCB5B8B}">
      <dgm:prSet/>
      <dgm:spPr/>
      <dgm:t>
        <a:bodyPr/>
        <a:lstStyle/>
        <a:p>
          <a:endParaRPr lang="en-US"/>
        </a:p>
      </dgm:t>
    </dgm:pt>
    <dgm:pt modelId="{607A800D-B6DA-4B5F-A704-A05DA7ADFD0F}">
      <dgm:prSet phldrT="[Text]"/>
      <dgm:spPr/>
      <dgm:t>
        <a:bodyPr/>
        <a:lstStyle/>
        <a:p>
          <a:r>
            <a:rPr lang="en-US" dirty="0" smtClean="0"/>
            <a:t>Repro Existing Data</a:t>
          </a:r>
          <a:endParaRPr lang="en-US" dirty="0"/>
        </a:p>
      </dgm:t>
    </dgm:pt>
    <dgm:pt modelId="{DD555A9D-8BF7-45BE-879A-1563E64D4081}" type="parTrans" cxnId="{01A43216-8B6C-4E66-A7AF-9043FC0344B2}">
      <dgm:prSet/>
      <dgm:spPr/>
      <dgm:t>
        <a:bodyPr/>
        <a:lstStyle/>
        <a:p>
          <a:endParaRPr lang="en-US"/>
        </a:p>
      </dgm:t>
    </dgm:pt>
    <dgm:pt modelId="{08A623B2-0737-407C-B085-57973E33C99F}" type="sibTrans" cxnId="{01A43216-8B6C-4E66-A7AF-9043FC0344B2}">
      <dgm:prSet/>
      <dgm:spPr/>
      <dgm:t>
        <a:bodyPr/>
        <a:lstStyle/>
        <a:p>
          <a:endParaRPr lang="en-US"/>
        </a:p>
      </dgm:t>
    </dgm:pt>
    <dgm:pt modelId="{4D81BFD6-46BF-466C-8D90-387BC1BE0555}">
      <dgm:prSet phldrT="[Text]"/>
      <dgm:spPr/>
      <dgm:t>
        <a:bodyPr/>
        <a:lstStyle/>
        <a:p>
          <a:r>
            <a:rPr lang="en-US" dirty="0" smtClean="0"/>
            <a:t>64 Blocks need to be reprocessed</a:t>
          </a:r>
          <a:endParaRPr lang="en-US" dirty="0"/>
        </a:p>
      </dgm:t>
    </dgm:pt>
    <dgm:pt modelId="{2C64D25B-CC51-4E8A-81CC-E5D530E65BC3}" type="parTrans" cxnId="{55FD819C-A025-40E9-B478-FABB1D7E4C89}">
      <dgm:prSet/>
      <dgm:spPr/>
      <dgm:t>
        <a:bodyPr/>
        <a:lstStyle/>
        <a:p>
          <a:endParaRPr lang="en-US"/>
        </a:p>
      </dgm:t>
    </dgm:pt>
    <dgm:pt modelId="{8551D1AA-70FA-4D4C-828F-380C6650D645}" type="sibTrans" cxnId="{55FD819C-A025-40E9-B478-FABB1D7E4C89}">
      <dgm:prSet/>
      <dgm:spPr/>
      <dgm:t>
        <a:bodyPr/>
        <a:lstStyle/>
        <a:p>
          <a:endParaRPr lang="en-US"/>
        </a:p>
      </dgm:t>
    </dgm:pt>
    <dgm:pt modelId="{2C9DD529-46CE-4513-ABC3-37EE4CFA257C}">
      <dgm:prSet phldrT="[Text]"/>
      <dgm:spPr/>
      <dgm:t>
        <a:bodyPr/>
        <a:lstStyle/>
        <a:p>
          <a:r>
            <a:rPr lang="en-US" dirty="0" smtClean="0"/>
            <a:t>Team of 2-4 people</a:t>
          </a:r>
          <a:endParaRPr lang="en-US" dirty="0"/>
        </a:p>
      </dgm:t>
    </dgm:pt>
    <dgm:pt modelId="{B7A46ADD-1942-4A64-A741-ECC2C5CD98BB}" type="parTrans" cxnId="{9FECFE49-AF11-426A-9BEC-0B648A2C6FCF}">
      <dgm:prSet/>
      <dgm:spPr/>
      <dgm:t>
        <a:bodyPr/>
        <a:lstStyle/>
        <a:p>
          <a:endParaRPr lang="en-US"/>
        </a:p>
      </dgm:t>
    </dgm:pt>
    <dgm:pt modelId="{F29FC66D-948F-4F05-B9B5-A3319188FA33}" type="sibTrans" cxnId="{9FECFE49-AF11-426A-9BEC-0B648A2C6FCF}">
      <dgm:prSet/>
      <dgm:spPr/>
      <dgm:t>
        <a:bodyPr/>
        <a:lstStyle/>
        <a:p>
          <a:endParaRPr lang="en-US"/>
        </a:p>
      </dgm:t>
    </dgm:pt>
    <dgm:pt modelId="{695913D1-EF95-4C35-A633-33B16574FD11}">
      <dgm:prSet phldrT="[Text]"/>
      <dgm:spPr/>
      <dgm:t>
        <a:bodyPr/>
        <a:lstStyle/>
        <a:p>
          <a:r>
            <a:rPr lang="en-US" dirty="0" smtClean="0"/>
            <a:t>Process New Blocks with updated Newton v2.0 as they are completed</a:t>
          </a:r>
          <a:endParaRPr lang="en-US" dirty="0"/>
        </a:p>
      </dgm:t>
    </dgm:pt>
    <dgm:pt modelId="{49E593CC-3C62-40B7-9A2A-085C7B523ABB}" type="parTrans" cxnId="{E80BE1B8-CC65-44FF-AB6E-A7F14FEBED88}">
      <dgm:prSet/>
      <dgm:spPr/>
      <dgm:t>
        <a:bodyPr/>
        <a:lstStyle/>
        <a:p>
          <a:endParaRPr lang="en-US"/>
        </a:p>
      </dgm:t>
    </dgm:pt>
    <dgm:pt modelId="{3B68AAE7-59CB-4C64-B208-AEE1139543A9}" type="sibTrans" cxnId="{E80BE1B8-CC65-44FF-AB6E-A7F14FEBED88}">
      <dgm:prSet/>
      <dgm:spPr/>
      <dgm:t>
        <a:bodyPr/>
        <a:lstStyle/>
        <a:p>
          <a:endParaRPr lang="en-US"/>
        </a:p>
      </dgm:t>
    </dgm:pt>
    <dgm:pt modelId="{31F68557-8928-4932-B59D-3EC9DE923E5C}">
      <dgm:prSet phldrT="[Text]"/>
      <dgm:spPr/>
      <dgm:t>
        <a:bodyPr/>
        <a:lstStyle/>
        <a:p>
          <a:r>
            <a:rPr lang="en-US" dirty="0" smtClean="0"/>
            <a:t>New blocks released with Newton v2.0</a:t>
          </a:r>
          <a:endParaRPr lang="en-US" dirty="0"/>
        </a:p>
      </dgm:t>
    </dgm:pt>
    <dgm:pt modelId="{665036F0-7B98-4342-AF92-5F2E3CB585CA}" type="parTrans" cxnId="{6503E7DD-5616-4354-A3B6-B49C168C44B0}">
      <dgm:prSet/>
      <dgm:spPr/>
      <dgm:t>
        <a:bodyPr/>
        <a:lstStyle/>
        <a:p>
          <a:endParaRPr lang="en-US"/>
        </a:p>
      </dgm:t>
    </dgm:pt>
    <dgm:pt modelId="{7D0F59C7-869C-4F63-A7AC-1EB53F253794}" type="sibTrans" cxnId="{6503E7DD-5616-4354-A3B6-B49C168C44B0}">
      <dgm:prSet/>
      <dgm:spPr/>
      <dgm:t>
        <a:bodyPr/>
        <a:lstStyle/>
        <a:p>
          <a:endParaRPr lang="en-US"/>
        </a:p>
      </dgm:t>
    </dgm:pt>
    <dgm:pt modelId="{B4E00893-0EAA-4221-9099-07A850E2883B}">
      <dgm:prSet phldrT="[Text]"/>
      <dgm:spPr/>
      <dgm:t>
        <a:bodyPr/>
        <a:lstStyle/>
        <a:p>
          <a:r>
            <a:rPr lang="en-US" dirty="0" smtClean="0"/>
            <a:t>Goal: All blocks processed shortly after GRAV-D Complete</a:t>
          </a:r>
          <a:endParaRPr lang="en-US" dirty="0"/>
        </a:p>
      </dgm:t>
    </dgm:pt>
    <dgm:pt modelId="{74A6E62A-FAC8-46A3-81AE-039159766BA9}" type="parTrans" cxnId="{85E3C793-2B2C-42A9-8DB7-1A0E72E3A1E9}">
      <dgm:prSet/>
      <dgm:spPr/>
      <dgm:t>
        <a:bodyPr/>
        <a:lstStyle/>
        <a:p>
          <a:endParaRPr lang="en-US"/>
        </a:p>
      </dgm:t>
    </dgm:pt>
    <dgm:pt modelId="{6E4C6016-AD8E-4800-BBC9-E9284D4F2037}" type="sibTrans" cxnId="{85E3C793-2B2C-42A9-8DB7-1A0E72E3A1E9}">
      <dgm:prSet/>
      <dgm:spPr/>
      <dgm:t>
        <a:bodyPr/>
        <a:lstStyle/>
        <a:p>
          <a:endParaRPr lang="en-US"/>
        </a:p>
      </dgm:t>
    </dgm:pt>
    <dgm:pt modelId="{9219C029-945F-46F0-B046-7DE70250ECEC}">
      <dgm:prSet phldrT="[Text]"/>
      <dgm:spPr/>
      <dgm:t>
        <a:bodyPr/>
        <a:lstStyle/>
        <a:p>
          <a:r>
            <a:rPr lang="en-US" dirty="0" smtClean="0"/>
            <a:t>Goal: End of August 2021</a:t>
          </a:r>
          <a:endParaRPr lang="en-US" dirty="0"/>
        </a:p>
      </dgm:t>
    </dgm:pt>
    <dgm:pt modelId="{6CB05E1E-8B91-4053-ADFA-AD9F71D88FBF}" type="parTrans" cxnId="{6DC1DECE-B603-44DA-B823-55F2E247AF1A}">
      <dgm:prSet/>
      <dgm:spPr/>
      <dgm:t>
        <a:bodyPr/>
        <a:lstStyle/>
        <a:p>
          <a:endParaRPr lang="en-US"/>
        </a:p>
      </dgm:t>
    </dgm:pt>
    <dgm:pt modelId="{E64F99C7-1D5F-4525-9E35-F7D86F65F18B}" type="sibTrans" cxnId="{6DC1DECE-B603-44DA-B823-55F2E247AF1A}">
      <dgm:prSet/>
      <dgm:spPr/>
      <dgm:t>
        <a:bodyPr/>
        <a:lstStyle/>
        <a:p>
          <a:endParaRPr lang="en-US"/>
        </a:p>
      </dgm:t>
    </dgm:pt>
    <dgm:pt modelId="{B80152DE-BDCF-473C-9E5D-9435C498C899}">
      <dgm:prSet phldrT="[Text]"/>
      <dgm:spPr/>
      <dgm:t>
        <a:bodyPr/>
        <a:lstStyle/>
        <a:p>
          <a:r>
            <a:rPr lang="en-US" dirty="0" smtClean="0"/>
            <a:t>4 to 6 months.</a:t>
          </a:r>
          <a:endParaRPr lang="en-US" dirty="0"/>
        </a:p>
      </dgm:t>
    </dgm:pt>
    <dgm:pt modelId="{8A69C958-E550-4070-8DA7-0CCC9AB7460D}" type="parTrans" cxnId="{FAEF3C8B-0983-4CE7-A01E-C51CFC620BBD}">
      <dgm:prSet/>
      <dgm:spPr/>
      <dgm:t>
        <a:bodyPr/>
        <a:lstStyle/>
        <a:p>
          <a:endParaRPr lang="en-US"/>
        </a:p>
      </dgm:t>
    </dgm:pt>
    <dgm:pt modelId="{2E22554B-BBDB-4384-9A48-B4BB497344C1}" type="sibTrans" cxnId="{FAEF3C8B-0983-4CE7-A01E-C51CFC620BBD}">
      <dgm:prSet/>
      <dgm:spPr/>
      <dgm:t>
        <a:bodyPr/>
        <a:lstStyle/>
        <a:p>
          <a:endParaRPr lang="en-US"/>
        </a:p>
      </dgm:t>
    </dgm:pt>
    <dgm:pt modelId="{A33FD1B2-1D65-4141-A0E2-92DFA82504DE}" type="pres">
      <dgm:prSet presAssocID="{B14885D7-A341-425F-ABEB-797F4C38EAD6}" presName="Name0" presStyleCnt="0">
        <dgm:presLayoutVars>
          <dgm:dir/>
          <dgm:animLvl val="lvl"/>
          <dgm:resizeHandles val="exact"/>
        </dgm:presLayoutVars>
      </dgm:prSet>
      <dgm:spPr/>
      <dgm:t>
        <a:bodyPr/>
        <a:lstStyle/>
        <a:p>
          <a:endParaRPr lang="en-US"/>
        </a:p>
      </dgm:t>
    </dgm:pt>
    <dgm:pt modelId="{0395B8D9-C29F-47F4-8585-77F46AF973F0}" type="pres">
      <dgm:prSet presAssocID="{695913D1-EF95-4C35-A633-33B16574FD11}" presName="boxAndChildren" presStyleCnt="0"/>
      <dgm:spPr/>
    </dgm:pt>
    <dgm:pt modelId="{367BAFB4-0A65-428C-A5AF-C1BF45CE8CAB}" type="pres">
      <dgm:prSet presAssocID="{695913D1-EF95-4C35-A633-33B16574FD11}" presName="parentTextBox" presStyleLbl="node1" presStyleIdx="0" presStyleCnt="3"/>
      <dgm:spPr/>
      <dgm:t>
        <a:bodyPr/>
        <a:lstStyle/>
        <a:p>
          <a:endParaRPr lang="en-US"/>
        </a:p>
      </dgm:t>
    </dgm:pt>
    <dgm:pt modelId="{C0364FA5-163A-46BC-81DB-B7985FF25B33}" type="pres">
      <dgm:prSet presAssocID="{695913D1-EF95-4C35-A633-33B16574FD11}" presName="entireBox" presStyleLbl="node1" presStyleIdx="0" presStyleCnt="3"/>
      <dgm:spPr/>
      <dgm:t>
        <a:bodyPr/>
        <a:lstStyle/>
        <a:p>
          <a:endParaRPr lang="en-US"/>
        </a:p>
      </dgm:t>
    </dgm:pt>
    <dgm:pt modelId="{FD394026-926A-4412-8F08-69C5B02A783B}" type="pres">
      <dgm:prSet presAssocID="{695913D1-EF95-4C35-A633-33B16574FD11}" presName="descendantBox" presStyleCnt="0"/>
      <dgm:spPr/>
    </dgm:pt>
    <dgm:pt modelId="{54B35C55-3134-40AA-842C-7ADEF8BA9390}" type="pres">
      <dgm:prSet presAssocID="{31F68557-8928-4932-B59D-3EC9DE923E5C}" presName="childTextBox" presStyleLbl="fgAccFollowNode1" presStyleIdx="0" presStyleCnt="8">
        <dgm:presLayoutVars>
          <dgm:bulletEnabled val="1"/>
        </dgm:presLayoutVars>
      </dgm:prSet>
      <dgm:spPr/>
      <dgm:t>
        <a:bodyPr/>
        <a:lstStyle/>
        <a:p>
          <a:endParaRPr lang="en-US"/>
        </a:p>
      </dgm:t>
    </dgm:pt>
    <dgm:pt modelId="{48D4DEDF-ED73-4B7B-8362-7764E5B2C333}" type="pres">
      <dgm:prSet presAssocID="{B4E00893-0EAA-4221-9099-07A850E2883B}" presName="childTextBox" presStyleLbl="fgAccFollowNode1" presStyleIdx="1" presStyleCnt="8">
        <dgm:presLayoutVars>
          <dgm:bulletEnabled val="1"/>
        </dgm:presLayoutVars>
      </dgm:prSet>
      <dgm:spPr/>
      <dgm:t>
        <a:bodyPr/>
        <a:lstStyle/>
        <a:p>
          <a:endParaRPr lang="en-US"/>
        </a:p>
      </dgm:t>
    </dgm:pt>
    <dgm:pt modelId="{6879C8F3-1E5E-488B-8257-0CA5576BD47C}" type="pres">
      <dgm:prSet presAssocID="{08A623B2-0737-407C-B085-57973E33C99F}" presName="sp" presStyleCnt="0"/>
      <dgm:spPr/>
    </dgm:pt>
    <dgm:pt modelId="{7EF59590-1C6D-414C-BA04-E219F1A01A39}" type="pres">
      <dgm:prSet presAssocID="{607A800D-B6DA-4B5F-A704-A05DA7ADFD0F}" presName="arrowAndChildren" presStyleCnt="0"/>
      <dgm:spPr/>
    </dgm:pt>
    <dgm:pt modelId="{49AAD9B8-DC2C-416F-8F35-C8C4A03C18CB}" type="pres">
      <dgm:prSet presAssocID="{607A800D-B6DA-4B5F-A704-A05DA7ADFD0F}" presName="parentTextArrow" presStyleLbl="node1" presStyleIdx="0" presStyleCnt="3"/>
      <dgm:spPr/>
      <dgm:t>
        <a:bodyPr/>
        <a:lstStyle/>
        <a:p>
          <a:endParaRPr lang="en-US"/>
        </a:p>
      </dgm:t>
    </dgm:pt>
    <dgm:pt modelId="{8CC1E183-81C1-4763-AA10-EEE86131AE85}" type="pres">
      <dgm:prSet presAssocID="{607A800D-B6DA-4B5F-A704-A05DA7ADFD0F}" presName="arrow" presStyleLbl="node1" presStyleIdx="1" presStyleCnt="3"/>
      <dgm:spPr/>
      <dgm:t>
        <a:bodyPr/>
        <a:lstStyle/>
        <a:p>
          <a:endParaRPr lang="en-US"/>
        </a:p>
      </dgm:t>
    </dgm:pt>
    <dgm:pt modelId="{4E4D4667-19B1-4D66-8800-491D2DE8C19D}" type="pres">
      <dgm:prSet presAssocID="{607A800D-B6DA-4B5F-A704-A05DA7ADFD0F}" presName="descendantArrow" presStyleCnt="0"/>
      <dgm:spPr/>
    </dgm:pt>
    <dgm:pt modelId="{CEE88B77-9557-4E43-AA66-7FB8E39157AE}" type="pres">
      <dgm:prSet presAssocID="{4D81BFD6-46BF-466C-8D90-387BC1BE0555}" presName="childTextArrow" presStyleLbl="fgAccFollowNode1" presStyleIdx="2" presStyleCnt="8">
        <dgm:presLayoutVars>
          <dgm:bulletEnabled val="1"/>
        </dgm:presLayoutVars>
      </dgm:prSet>
      <dgm:spPr/>
      <dgm:t>
        <a:bodyPr/>
        <a:lstStyle/>
        <a:p>
          <a:endParaRPr lang="en-US"/>
        </a:p>
      </dgm:t>
    </dgm:pt>
    <dgm:pt modelId="{467CFDD4-3D5D-4422-9BE4-DC85195C7D54}" type="pres">
      <dgm:prSet presAssocID="{2C9DD529-46CE-4513-ABC3-37EE4CFA257C}" presName="childTextArrow" presStyleLbl="fgAccFollowNode1" presStyleIdx="3" presStyleCnt="8">
        <dgm:presLayoutVars>
          <dgm:bulletEnabled val="1"/>
        </dgm:presLayoutVars>
      </dgm:prSet>
      <dgm:spPr/>
      <dgm:t>
        <a:bodyPr/>
        <a:lstStyle/>
        <a:p>
          <a:endParaRPr lang="en-US"/>
        </a:p>
      </dgm:t>
    </dgm:pt>
    <dgm:pt modelId="{842CD3A4-4ED0-4BFB-8F67-40297DE0FF84}" type="pres">
      <dgm:prSet presAssocID="{B80152DE-BDCF-473C-9E5D-9435C498C899}" presName="childTextArrow" presStyleLbl="fgAccFollowNode1" presStyleIdx="4" presStyleCnt="8">
        <dgm:presLayoutVars>
          <dgm:bulletEnabled val="1"/>
        </dgm:presLayoutVars>
      </dgm:prSet>
      <dgm:spPr/>
      <dgm:t>
        <a:bodyPr/>
        <a:lstStyle/>
        <a:p>
          <a:endParaRPr lang="en-US"/>
        </a:p>
      </dgm:t>
    </dgm:pt>
    <dgm:pt modelId="{292E6042-3872-427F-91F8-F0F548A44F48}" type="pres">
      <dgm:prSet presAssocID="{4028CC24-49F3-44E6-A6A5-77ABCCEB17DC}" presName="sp" presStyleCnt="0"/>
      <dgm:spPr/>
    </dgm:pt>
    <dgm:pt modelId="{DBCDDCE9-3A93-4C98-8AB2-968A879CB223}" type="pres">
      <dgm:prSet presAssocID="{8502905D-CDB1-4A7D-BEED-FD1BBB596C8A}" presName="arrowAndChildren" presStyleCnt="0"/>
      <dgm:spPr/>
    </dgm:pt>
    <dgm:pt modelId="{BE4D9FFA-0F39-4C3A-9A5F-FA71AC355B18}" type="pres">
      <dgm:prSet presAssocID="{8502905D-CDB1-4A7D-BEED-FD1BBB596C8A}" presName="parentTextArrow" presStyleLbl="node1" presStyleIdx="1" presStyleCnt="3"/>
      <dgm:spPr/>
      <dgm:t>
        <a:bodyPr/>
        <a:lstStyle/>
        <a:p>
          <a:endParaRPr lang="en-US"/>
        </a:p>
      </dgm:t>
    </dgm:pt>
    <dgm:pt modelId="{59A1B178-4FCA-4474-AEB0-5CEC9C815F05}" type="pres">
      <dgm:prSet presAssocID="{8502905D-CDB1-4A7D-BEED-FD1BBB596C8A}" presName="arrow" presStyleLbl="node1" presStyleIdx="2" presStyleCnt="3"/>
      <dgm:spPr/>
      <dgm:t>
        <a:bodyPr/>
        <a:lstStyle/>
        <a:p>
          <a:endParaRPr lang="en-US"/>
        </a:p>
      </dgm:t>
    </dgm:pt>
    <dgm:pt modelId="{DD017F4E-6579-458D-8264-AF7B5B6F5318}" type="pres">
      <dgm:prSet presAssocID="{8502905D-CDB1-4A7D-BEED-FD1BBB596C8A}" presName="descendantArrow" presStyleCnt="0"/>
      <dgm:spPr/>
    </dgm:pt>
    <dgm:pt modelId="{5EEE770A-DBA0-45B6-9CF5-7316A1985C6A}" type="pres">
      <dgm:prSet presAssocID="{0A460BC1-77FC-4DEF-96C1-BC21E216BF62}" presName="childTextArrow" presStyleLbl="fgAccFollowNode1" presStyleIdx="5" presStyleCnt="8">
        <dgm:presLayoutVars>
          <dgm:bulletEnabled val="1"/>
        </dgm:presLayoutVars>
      </dgm:prSet>
      <dgm:spPr/>
      <dgm:t>
        <a:bodyPr/>
        <a:lstStyle/>
        <a:p>
          <a:endParaRPr lang="en-US"/>
        </a:p>
      </dgm:t>
    </dgm:pt>
    <dgm:pt modelId="{29C08554-6E72-4685-AA2A-EA529FBB730D}" type="pres">
      <dgm:prSet presAssocID="{74FD0044-A9CB-40C4-A4E0-9BBCC06BDB3A}" presName="childTextArrow" presStyleLbl="fgAccFollowNode1" presStyleIdx="6" presStyleCnt="8">
        <dgm:presLayoutVars>
          <dgm:bulletEnabled val="1"/>
        </dgm:presLayoutVars>
      </dgm:prSet>
      <dgm:spPr/>
      <dgm:t>
        <a:bodyPr/>
        <a:lstStyle/>
        <a:p>
          <a:endParaRPr lang="en-US"/>
        </a:p>
      </dgm:t>
    </dgm:pt>
    <dgm:pt modelId="{C843F6B4-5D9F-4CF1-8548-41B7EFAE0BAF}" type="pres">
      <dgm:prSet presAssocID="{9219C029-945F-46F0-B046-7DE70250ECEC}" presName="childTextArrow" presStyleLbl="fgAccFollowNode1" presStyleIdx="7" presStyleCnt="8">
        <dgm:presLayoutVars>
          <dgm:bulletEnabled val="1"/>
        </dgm:presLayoutVars>
      </dgm:prSet>
      <dgm:spPr/>
      <dgm:t>
        <a:bodyPr/>
        <a:lstStyle/>
        <a:p>
          <a:endParaRPr lang="en-US"/>
        </a:p>
      </dgm:t>
    </dgm:pt>
  </dgm:ptLst>
  <dgm:cxnLst>
    <dgm:cxn modelId="{4EEEEABC-D545-4BB7-AF8B-CFC45E37F7A8}" type="presOf" srcId="{607A800D-B6DA-4B5F-A704-A05DA7ADFD0F}" destId="{49AAD9B8-DC2C-416F-8F35-C8C4A03C18CB}" srcOrd="0" destOrd="0" presId="urn:microsoft.com/office/officeart/2005/8/layout/process4"/>
    <dgm:cxn modelId="{5C70E644-B4FA-49AD-A11C-5AAA1442A7F6}" type="presOf" srcId="{B4E00893-0EAA-4221-9099-07A850E2883B}" destId="{48D4DEDF-ED73-4B7B-8362-7764E5B2C333}" srcOrd="0" destOrd="0" presId="urn:microsoft.com/office/officeart/2005/8/layout/process4"/>
    <dgm:cxn modelId="{14A23613-984E-48F8-A1F4-3A9C7705AE95}" type="presOf" srcId="{74FD0044-A9CB-40C4-A4E0-9BBCC06BDB3A}" destId="{29C08554-6E72-4685-AA2A-EA529FBB730D}" srcOrd="0" destOrd="0" presId="urn:microsoft.com/office/officeart/2005/8/layout/process4"/>
    <dgm:cxn modelId="{30CDA062-262A-4A4C-960F-9F0873E25E8F}" type="presOf" srcId="{B14885D7-A341-425F-ABEB-797F4C38EAD6}" destId="{A33FD1B2-1D65-4141-A0E2-92DFA82504DE}" srcOrd="0" destOrd="0" presId="urn:microsoft.com/office/officeart/2005/8/layout/process4"/>
    <dgm:cxn modelId="{E8B7506E-E8ED-41A1-8D1A-0A6FE81AD38E}" type="presOf" srcId="{B80152DE-BDCF-473C-9E5D-9435C498C899}" destId="{842CD3A4-4ED0-4BFB-8F67-40297DE0FF84}" srcOrd="0" destOrd="0" presId="urn:microsoft.com/office/officeart/2005/8/layout/process4"/>
    <dgm:cxn modelId="{D61A96FB-BF0C-4018-911E-378EA1B9806A}" type="presOf" srcId="{31F68557-8928-4932-B59D-3EC9DE923E5C}" destId="{54B35C55-3134-40AA-842C-7ADEF8BA9390}" srcOrd="0" destOrd="0" presId="urn:microsoft.com/office/officeart/2005/8/layout/process4"/>
    <dgm:cxn modelId="{01A43216-8B6C-4E66-A7AF-9043FC0344B2}" srcId="{B14885D7-A341-425F-ABEB-797F4C38EAD6}" destId="{607A800D-B6DA-4B5F-A704-A05DA7ADFD0F}" srcOrd="1" destOrd="0" parTransId="{DD555A9D-8BF7-45BE-879A-1563E64D4081}" sibTransId="{08A623B2-0737-407C-B085-57973E33C99F}"/>
    <dgm:cxn modelId="{9C6A95E5-3F53-4DDC-B455-89B04BA1ADFE}" type="presOf" srcId="{8502905D-CDB1-4A7D-BEED-FD1BBB596C8A}" destId="{59A1B178-4FCA-4474-AEB0-5CEC9C815F05}" srcOrd="1" destOrd="0" presId="urn:microsoft.com/office/officeart/2005/8/layout/process4"/>
    <dgm:cxn modelId="{7562139C-53C6-4DAE-AFCE-EAA618BDD0CB}" srcId="{B14885D7-A341-425F-ABEB-797F4C38EAD6}" destId="{8502905D-CDB1-4A7D-BEED-FD1BBB596C8A}" srcOrd="0" destOrd="0" parTransId="{76CC686A-11EA-4155-BFDE-9055DEED81CF}" sibTransId="{4028CC24-49F3-44E6-A6A5-77ABCCEB17DC}"/>
    <dgm:cxn modelId="{55FD819C-A025-40E9-B478-FABB1D7E4C89}" srcId="{607A800D-B6DA-4B5F-A704-A05DA7ADFD0F}" destId="{4D81BFD6-46BF-466C-8D90-387BC1BE0555}" srcOrd="0" destOrd="0" parTransId="{2C64D25B-CC51-4E8A-81CC-E5D530E65BC3}" sibTransId="{8551D1AA-70FA-4D4C-828F-380C6650D645}"/>
    <dgm:cxn modelId="{D9C4C954-CC25-4EA5-AACB-2E9D64AB510A}" type="presOf" srcId="{0A460BC1-77FC-4DEF-96C1-BC21E216BF62}" destId="{5EEE770A-DBA0-45B6-9CF5-7316A1985C6A}" srcOrd="0" destOrd="0" presId="urn:microsoft.com/office/officeart/2005/8/layout/process4"/>
    <dgm:cxn modelId="{6DC1DECE-B603-44DA-B823-55F2E247AF1A}" srcId="{8502905D-CDB1-4A7D-BEED-FD1BBB596C8A}" destId="{9219C029-945F-46F0-B046-7DE70250ECEC}" srcOrd="2" destOrd="0" parTransId="{6CB05E1E-8B91-4053-ADFA-AD9F71D88FBF}" sibTransId="{E64F99C7-1D5F-4525-9E35-F7D86F65F18B}"/>
    <dgm:cxn modelId="{E374078E-866E-4559-ABD6-18179740DD84}" type="presOf" srcId="{607A800D-B6DA-4B5F-A704-A05DA7ADFD0F}" destId="{8CC1E183-81C1-4763-AA10-EEE86131AE85}" srcOrd="1" destOrd="0" presId="urn:microsoft.com/office/officeart/2005/8/layout/process4"/>
    <dgm:cxn modelId="{FAA8EDC1-5646-4AF5-B23C-7062E9D5AB38}" type="presOf" srcId="{4D81BFD6-46BF-466C-8D90-387BC1BE0555}" destId="{CEE88B77-9557-4E43-AA66-7FB8E39157AE}" srcOrd="0" destOrd="0" presId="urn:microsoft.com/office/officeart/2005/8/layout/process4"/>
    <dgm:cxn modelId="{FAEF3C8B-0983-4CE7-A01E-C51CFC620BBD}" srcId="{607A800D-B6DA-4B5F-A704-A05DA7ADFD0F}" destId="{B80152DE-BDCF-473C-9E5D-9435C498C899}" srcOrd="2" destOrd="0" parTransId="{8A69C958-E550-4070-8DA7-0CCC9AB7460D}" sibTransId="{2E22554B-BBDB-4384-9A48-B4BB497344C1}"/>
    <dgm:cxn modelId="{3C9A7013-AC74-49A0-BD8C-DA4D728BFB1F}" type="presOf" srcId="{695913D1-EF95-4C35-A633-33B16574FD11}" destId="{367BAFB4-0A65-428C-A5AF-C1BF45CE8CAB}" srcOrd="0" destOrd="0" presId="urn:microsoft.com/office/officeart/2005/8/layout/process4"/>
    <dgm:cxn modelId="{6503E7DD-5616-4354-A3B6-B49C168C44B0}" srcId="{695913D1-EF95-4C35-A633-33B16574FD11}" destId="{31F68557-8928-4932-B59D-3EC9DE923E5C}" srcOrd="0" destOrd="0" parTransId="{665036F0-7B98-4342-AF92-5F2E3CB585CA}" sibTransId="{7D0F59C7-869C-4F63-A7AC-1EB53F253794}"/>
    <dgm:cxn modelId="{CF9CAFD5-DCA4-4FFD-AB0C-26E92784788C}" type="presOf" srcId="{8502905D-CDB1-4A7D-BEED-FD1BBB596C8A}" destId="{BE4D9FFA-0F39-4C3A-9A5F-FA71AC355B18}" srcOrd="0" destOrd="0" presId="urn:microsoft.com/office/officeart/2005/8/layout/process4"/>
    <dgm:cxn modelId="{9FECFE49-AF11-426A-9BEC-0B648A2C6FCF}" srcId="{607A800D-B6DA-4B5F-A704-A05DA7ADFD0F}" destId="{2C9DD529-46CE-4513-ABC3-37EE4CFA257C}" srcOrd="1" destOrd="0" parTransId="{B7A46ADD-1942-4A64-A741-ECC2C5CD98BB}" sibTransId="{F29FC66D-948F-4F05-B9B5-A3319188FA33}"/>
    <dgm:cxn modelId="{C6E49D13-90D4-4A51-9008-4D5734DF74ED}" type="presOf" srcId="{695913D1-EF95-4C35-A633-33B16574FD11}" destId="{C0364FA5-163A-46BC-81DB-B7985FF25B33}" srcOrd="1" destOrd="0" presId="urn:microsoft.com/office/officeart/2005/8/layout/process4"/>
    <dgm:cxn modelId="{354D10FD-6E85-41E2-B048-153594900CA0}" srcId="{8502905D-CDB1-4A7D-BEED-FD1BBB596C8A}" destId="{0A460BC1-77FC-4DEF-96C1-BC21E216BF62}" srcOrd="0" destOrd="0" parTransId="{6FBE2032-0625-4C84-A001-C377129A8061}" sibTransId="{D79AB91A-CC5D-4E68-AA43-9060AFF30191}"/>
    <dgm:cxn modelId="{85E3C793-2B2C-42A9-8DB7-1A0E72E3A1E9}" srcId="{695913D1-EF95-4C35-A633-33B16574FD11}" destId="{B4E00893-0EAA-4221-9099-07A850E2883B}" srcOrd="1" destOrd="0" parTransId="{74A6E62A-FAC8-46A3-81AE-039159766BA9}" sibTransId="{6E4C6016-AD8E-4800-BBC9-E9284D4F2037}"/>
    <dgm:cxn modelId="{E80BE1B8-CC65-44FF-AB6E-A7F14FEBED88}" srcId="{B14885D7-A341-425F-ABEB-797F4C38EAD6}" destId="{695913D1-EF95-4C35-A633-33B16574FD11}" srcOrd="2" destOrd="0" parTransId="{49E593CC-3C62-40B7-9A2A-085C7B523ABB}" sibTransId="{3B68AAE7-59CB-4C64-B208-AEE1139543A9}"/>
    <dgm:cxn modelId="{FB41A556-3AAD-4516-8C53-E12C4BCB5B8B}" srcId="{8502905D-CDB1-4A7D-BEED-FD1BBB596C8A}" destId="{74FD0044-A9CB-40C4-A4E0-9BBCC06BDB3A}" srcOrd="1" destOrd="0" parTransId="{7D619363-2F0F-46D9-81F6-5029B0624685}" sibTransId="{3D7D8F48-2762-4F9A-97AF-3135C8425AA6}"/>
    <dgm:cxn modelId="{71F81213-7C8F-4EBB-A377-FA13ED280638}" type="presOf" srcId="{2C9DD529-46CE-4513-ABC3-37EE4CFA257C}" destId="{467CFDD4-3D5D-4422-9BE4-DC85195C7D54}" srcOrd="0" destOrd="0" presId="urn:microsoft.com/office/officeart/2005/8/layout/process4"/>
    <dgm:cxn modelId="{D31FCBA8-AB1F-47B7-8CC5-7E9B7E8A341B}" type="presOf" srcId="{9219C029-945F-46F0-B046-7DE70250ECEC}" destId="{C843F6B4-5D9F-4CF1-8548-41B7EFAE0BAF}" srcOrd="0" destOrd="0" presId="urn:microsoft.com/office/officeart/2005/8/layout/process4"/>
    <dgm:cxn modelId="{7342B02D-10FE-451A-9FA1-029F28674D97}" type="presParOf" srcId="{A33FD1B2-1D65-4141-A0E2-92DFA82504DE}" destId="{0395B8D9-C29F-47F4-8585-77F46AF973F0}" srcOrd="0" destOrd="0" presId="urn:microsoft.com/office/officeart/2005/8/layout/process4"/>
    <dgm:cxn modelId="{8AEF0058-2A27-4FF9-9BE2-72808761CB50}" type="presParOf" srcId="{0395B8D9-C29F-47F4-8585-77F46AF973F0}" destId="{367BAFB4-0A65-428C-A5AF-C1BF45CE8CAB}" srcOrd="0" destOrd="0" presId="urn:microsoft.com/office/officeart/2005/8/layout/process4"/>
    <dgm:cxn modelId="{C7B7A245-B118-4E4A-A3EF-7D9F2286C152}" type="presParOf" srcId="{0395B8D9-C29F-47F4-8585-77F46AF973F0}" destId="{C0364FA5-163A-46BC-81DB-B7985FF25B33}" srcOrd="1" destOrd="0" presId="urn:microsoft.com/office/officeart/2005/8/layout/process4"/>
    <dgm:cxn modelId="{80F28DC1-99F0-4A2E-9A84-191AC0E5C2FD}" type="presParOf" srcId="{0395B8D9-C29F-47F4-8585-77F46AF973F0}" destId="{FD394026-926A-4412-8F08-69C5B02A783B}" srcOrd="2" destOrd="0" presId="urn:microsoft.com/office/officeart/2005/8/layout/process4"/>
    <dgm:cxn modelId="{50D08F4B-9EC9-4680-8ED7-3F5724050FFF}" type="presParOf" srcId="{FD394026-926A-4412-8F08-69C5B02A783B}" destId="{54B35C55-3134-40AA-842C-7ADEF8BA9390}" srcOrd="0" destOrd="0" presId="urn:microsoft.com/office/officeart/2005/8/layout/process4"/>
    <dgm:cxn modelId="{88ECAC22-799F-495A-9AE7-D1ABB30ADE57}" type="presParOf" srcId="{FD394026-926A-4412-8F08-69C5B02A783B}" destId="{48D4DEDF-ED73-4B7B-8362-7764E5B2C333}" srcOrd="1" destOrd="0" presId="urn:microsoft.com/office/officeart/2005/8/layout/process4"/>
    <dgm:cxn modelId="{70D16C38-70CB-4CF3-9C61-4EF126990E29}" type="presParOf" srcId="{A33FD1B2-1D65-4141-A0E2-92DFA82504DE}" destId="{6879C8F3-1E5E-488B-8257-0CA5576BD47C}" srcOrd="1" destOrd="0" presId="urn:microsoft.com/office/officeart/2005/8/layout/process4"/>
    <dgm:cxn modelId="{9FC355BF-7279-4D58-AD99-D6C0F450C21D}" type="presParOf" srcId="{A33FD1B2-1D65-4141-A0E2-92DFA82504DE}" destId="{7EF59590-1C6D-414C-BA04-E219F1A01A39}" srcOrd="2" destOrd="0" presId="urn:microsoft.com/office/officeart/2005/8/layout/process4"/>
    <dgm:cxn modelId="{2C434E0A-3050-487F-9B8D-EDDA6C7E6CB0}" type="presParOf" srcId="{7EF59590-1C6D-414C-BA04-E219F1A01A39}" destId="{49AAD9B8-DC2C-416F-8F35-C8C4A03C18CB}" srcOrd="0" destOrd="0" presId="urn:microsoft.com/office/officeart/2005/8/layout/process4"/>
    <dgm:cxn modelId="{E77B8B8B-1A05-4E52-B2F1-F3D4594DF0F5}" type="presParOf" srcId="{7EF59590-1C6D-414C-BA04-E219F1A01A39}" destId="{8CC1E183-81C1-4763-AA10-EEE86131AE85}" srcOrd="1" destOrd="0" presId="urn:microsoft.com/office/officeart/2005/8/layout/process4"/>
    <dgm:cxn modelId="{8DDBC647-951C-47A4-951C-864BDA9C318A}" type="presParOf" srcId="{7EF59590-1C6D-414C-BA04-E219F1A01A39}" destId="{4E4D4667-19B1-4D66-8800-491D2DE8C19D}" srcOrd="2" destOrd="0" presId="urn:microsoft.com/office/officeart/2005/8/layout/process4"/>
    <dgm:cxn modelId="{88848BAE-A4A8-4229-9219-3E2B43F1E49B}" type="presParOf" srcId="{4E4D4667-19B1-4D66-8800-491D2DE8C19D}" destId="{CEE88B77-9557-4E43-AA66-7FB8E39157AE}" srcOrd="0" destOrd="0" presId="urn:microsoft.com/office/officeart/2005/8/layout/process4"/>
    <dgm:cxn modelId="{91054F3C-19D6-420F-9349-6E9CD21D7406}" type="presParOf" srcId="{4E4D4667-19B1-4D66-8800-491D2DE8C19D}" destId="{467CFDD4-3D5D-4422-9BE4-DC85195C7D54}" srcOrd="1" destOrd="0" presId="urn:microsoft.com/office/officeart/2005/8/layout/process4"/>
    <dgm:cxn modelId="{D3787104-371D-47A7-8F7A-D0B7988C202D}" type="presParOf" srcId="{4E4D4667-19B1-4D66-8800-491D2DE8C19D}" destId="{842CD3A4-4ED0-4BFB-8F67-40297DE0FF84}" srcOrd="2" destOrd="0" presId="urn:microsoft.com/office/officeart/2005/8/layout/process4"/>
    <dgm:cxn modelId="{34B71076-3E0E-42CC-AF8F-C2657DAD54BC}" type="presParOf" srcId="{A33FD1B2-1D65-4141-A0E2-92DFA82504DE}" destId="{292E6042-3872-427F-91F8-F0F548A44F48}" srcOrd="3" destOrd="0" presId="urn:microsoft.com/office/officeart/2005/8/layout/process4"/>
    <dgm:cxn modelId="{4D460AA7-0D82-40E5-8568-C4CF19C5B30C}" type="presParOf" srcId="{A33FD1B2-1D65-4141-A0E2-92DFA82504DE}" destId="{DBCDDCE9-3A93-4C98-8AB2-968A879CB223}" srcOrd="4" destOrd="0" presId="urn:microsoft.com/office/officeart/2005/8/layout/process4"/>
    <dgm:cxn modelId="{A5C6E70F-C816-4225-81F3-54C5942FB477}" type="presParOf" srcId="{DBCDDCE9-3A93-4C98-8AB2-968A879CB223}" destId="{BE4D9FFA-0F39-4C3A-9A5F-FA71AC355B18}" srcOrd="0" destOrd="0" presId="urn:microsoft.com/office/officeart/2005/8/layout/process4"/>
    <dgm:cxn modelId="{198924EF-824C-44DA-A9E3-2648FDC9ACD8}" type="presParOf" srcId="{DBCDDCE9-3A93-4C98-8AB2-968A879CB223}" destId="{59A1B178-4FCA-4474-AEB0-5CEC9C815F05}" srcOrd="1" destOrd="0" presId="urn:microsoft.com/office/officeart/2005/8/layout/process4"/>
    <dgm:cxn modelId="{437195A2-8876-484E-BEB1-A4D1D92E3F7C}" type="presParOf" srcId="{DBCDDCE9-3A93-4C98-8AB2-968A879CB223}" destId="{DD017F4E-6579-458D-8264-AF7B5B6F5318}" srcOrd="2" destOrd="0" presId="urn:microsoft.com/office/officeart/2005/8/layout/process4"/>
    <dgm:cxn modelId="{DB72BF5D-C88F-4D9A-A238-7380728EA836}" type="presParOf" srcId="{DD017F4E-6579-458D-8264-AF7B5B6F5318}" destId="{5EEE770A-DBA0-45B6-9CF5-7316A1985C6A}" srcOrd="0" destOrd="0" presId="urn:microsoft.com/office/officeart/2005/8/layout/process4"/>
    <dgm:cxn modelId="{3D8979F4-8AE3-44E5-9CCF-9AD5E65F33CE}" type="presParOf" srcId="{DD017F4E-6579-458D-8264-AF7B5B6F5318}" destId="{29C08554-6E72-4685-AA2A-EA529FBB730D}" srcOrd="1" destOrd="0" presId="urn:microsoft.com/office/officeart/2005/8/layout/process4"/>
    <dgm:cxn modelId="{F688E455-DB1E-430C-AF99-EFDA70ADF430}" type="presParOf" srcId="{DD017F4E-6579-458D-8264-AF7B5B6F5318}" destId="{C843F6B4-5D9F-4CF1-8548-41B7EFAE0BAF}" srcOrd="2"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A127B-676F-47AF-8343-8E124F1C825F}">
      <dsp:nvSpPr>
        <dsp:cNvPr id="0" name=""/>
        <dsp:cNvSpPr/>
      </dsp:nvSpPr>
      <dsp:spPr>
        <a:xfrm>
          <a:off x="3914" y="656413"/>
          <a:ext cx="1087473" cy="108747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ITRF20 Transformation Parameters become available</a:t>
          </a:r>
          <a:endParaRPr lang="en-US" sz="900" kern="1200" dirty="0"/>
        </a:p>
      </dsp:txBody>
      <dsp:txXfrm>
        <a:off x="163171" y="815670"/>
        <a:ext cx="768959" cy="768959"/>
      </dsp:txXfrm>
    </dsp:sp>
    <dsp:sp modelId="{06281EF8-BC19-4DB2-B85B-EBFC4CAC2431}">
      <dsp:nvSpPr>
        <dsp:cNvPr id="0" name=""/>
        <dsp:cNvSpPr/>
      </dsp:nvSpPr>
      <dsp:spPr>
        <a:xfrm>
          <a:off x="1179690" y="884783"/>
          <a:ext cx="630734" cy="63073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1263294" y="1125976"/>
        <a:ext cx="463526" cy="148348"/>
      </dsp:txXfrm>
    </dsp:sp>
    <dsp:sp modelId="{1B2E4B67-C01B-4E84-98F5-E5EB75865E2C}">
      <dsp:nvSpPr>
        <dsp:cNvPr id="0" name=""/>
        <dsp:cNvSpPr/>
      </dsp:nvSpPr>
      <dsp:spPr>
        <a:xfrm>
          <a:off x="1898727" y="656413"/>
          <a:ext cx="1087473" cy="108747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Transformation of existing blocks to </a:t>
          </a:r>
          <a:r>
            <a:rPr lang="en-US" sz="900" kern="1200" dirty="0" smtClean="0"/>
            <a:t>ITRF20 (2-3 months)</a:t>
          </a:r>
          <a:endParaRPr lang="en-US" sz="900" kern="1200" dirty="0"/>
        </a:p>
      </dsp:txBody>
      <dsp:txXfrm>
        <a:off x="2057984" y="815670"/>
        <a:ext cx="768959" cy="768959"/>
      </dsp:txXfrm>
    </dsp:sp>
    <dsp:sp modelId="{76788317-BA98-4170-8E92-96F34D839E88}">
      <dsp:nvSpPr>
        <dsp:cNvPr id="0" name=""/>
        <dsp:cNvSpPr/>
      </dsp:nvSpPr>
      <dsp:spPr>
        <a:xfrm>
          <a:off x="3074503" y="884783"/>
          <a:ext cx="630734" cy="63073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3158107" y="1125976"/>
        <a:ext cx="463526" cy="148348"/>
      </dsp:txXfrm>
    </dsp:sp>
    <dsp:sp modelId="{EEBF8953-98B7-420F-A2E5-AC9D921A0222}">
      <dsp:nvSpPr>
        <dsp:cNvPr id="0" name=""/>
        <dsp:cNvSpPr/>
      </dsp:nvSpPr>
      <dsp:spPr>
        <a:xfrm>
          <a:off x="3793541" y="656413"/>
          <a:ext cx="1087473" cy="108747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Process new blocks in ITRF20</a:t>
          </a:r>
          <a:endParaRPr lang="en-US" sz="900" kern="1200" dirty="0"/>
        </a:p>
      </dsp:txBody>
      <dsp:txXfrm>
        <a:off x="3952798" y="815670"/>
        <a:ext cx="768959" cy="768959"/>
      </dsp:txXfrm>
    </dsp:sp>
    <dsp:sp modelId="{E0131DB5-D5C9-4F54-87A6-66E15332FEFE}">
      <dsp:nvSpPr>
        <dsp:cNvPr id="0" name=""/>
        <dsp:cNvSpPr/>
      </dsp:nvSpPr>
      <dsp:spPr>
        <a:xfrm>
          <a:off x="4969317" y="884783"/>
          <a:ext cx="630734" cy="630734"/>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5052921" y="1014714"/>
        <a:ext cx="463526" cy="370872"/>
      </dsp:txXfrm>
    </dsp:sp>
    <dsp:sp modelId="{347762A9-0BCF-4EF1-BB14-77B1017BAEA5}">
      <dsp:nvSpPr>
        <dsp:cNvPr id="0" name=""/>
        <dsp:cNvSpPr/>
      </dsp:nvSpPr>
      <dsp:spPr>
        <a:xfrm>
          <a:off x="5688354" y="656413"/>
          <a:ext cx="1087473" cy="108747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Data to Geoid Modelers as available </a:t>
          </a:r>
          <a:endParaRPr lang="en-US" sz="900" kern="1200" dirty="0"/>
        </a:p>
      </dsp:txBody>
      <dsp:txXfrm>
        <a:off x="5847611" y="815670"/>
        <a:ext cx="768959" cy="768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64FA5-163A-46BC-81DB-B7985FF25B33}">
      <dsp:nvSpPr>
        <dsp:cNvPr id="0" name=""/>
        <dsp:cNvSpPr/>
      </dsp:nvSpPr>
      <dsp:spPr>
        <a:xfrm>
          <a:off x="0" y="1779746"/>
          <a:ext cx="8229600" cy="5841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smtClean="0"/>
            <a:t>Process New Blocks with updated Newton v2.0 as they are completed</a:t>
          </a:r>
          <a:endParaRPr lang="en-US" sz="1100" kern="1200" dirty="0"/>
        </a:p>
      </dsp:txBody>
      <dsp:txXfrm>
        <a:off x="0" y="1779746"/>
        <a:ext cx="8229600" cy="315442"/>
      </dsp:txXfrm>
    </dsp:sp>
    <dsp:sp modelId="{54B35C55-3134-40AA-842C-7ADEF8BA9390}">
      <dsp:nvSpPr>
        <dsp:cNvPr id="0" name=""/>
        <dsp:cNvSpPr/>
      </dsp:nvSpPr>
      <dsp:spPr>
        <a:xfrm>
          <a:off x="0" y="2083505"/>
          <a:ext cx="4114799" cy="2687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t>New blocks released with Newton v2.0</a:t>
          </a:r>
          <a:endParaRPr lang="en-US" sz="1300" kern="1200" dirty="0"/>
        </a:p>
      </dsp:txBody>
      <dsp:txXfrm>
        <a:off x="0" y="2083505"/>
        <a:ext cx="4114799" cy="268710"/>
      </dsp:txXfrm>
    </dsp:sp>
    <dsp:sp modelId="{48D4DEDF-ED73-4B7B-8362-7764E5B2C333}">
      <dsp:nvSpPr>
        <dsp:cNvPr id="0" name=""/>
        <dsp:cNvSpPr/>
      </dsp:nvSpPr>
      <dsp:spPr>
        <a:xfrm>
          <a:off x="4114800" y="2083505"/>
          <a:ext cx="4114799" cy="26871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t>Goal: All blocks processed shortly after GRAV-D Complete</a:t>
          </a:r>
          <a:endParaRPr lang="en-US" sz="1300" kern="1200" dirty="0"/>
        </a:p>
      </dsp:txBody>
      <dsp:txXfrm>
        <a:off x="4114800" y="2083505"/>
        <a:ext cx="4114799" cy="268710"/>
      </dsp:txXfrm>
    </dsp:sp>
    <dsp:sp modelId="{8CC1E183-81C1-4763-AA10-EEE86131AE85}">
      <dsp:nvSpPr>
        <dsp:cNvPr id="0" name=""/>
        <dsp:cNvSpPr/>
      </dsp:nvSpPr>
      <dsp:spPr>
        <a:xfrm rot="10800000">
          <a:off x="0" y="890082"/>
          <a:ext cx="8229600" cy="898426"/>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smtClean="0"/>
            <a:t>Repro Existing Data</a:t>
          </a:r>
          <a:endParaRPr lang="en-US" sz="1100" kern="1200" dirty="0"/>
        </a:p>
      </dsp:txBody>
      <dsp:txXfrm rot="-10800000">
        <a:off x="0" y="890082"/>
        <a:ext cx="8229600" cy="315347"/>
      </dsp:txXfrm>
    </dsp:sp>
    <dsp:sp modelId="{CEE88B77-9557-4E43-AA66-7FB8E39157AE}">
      <dsp:nvSpPr>
        <dsp:cNvPr id="0" name=""/>
        <dsp:cNvSpPr/>
      </dsp:nvSpPr>
      <dsp:spPr>
        <a:xfrm>
          <a:off x="4018" y="1205429"/>
          <a:ext cx="2740521" cy="268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t>64 Blocks need to be reprocessed</a:t>
          </a:r>
          <a:endParaRPr lang="en-US" sz="1300" kern="1200" dirty="0"/>
        </a:p>
      </dsp:txBody>
      <dsp:txXfrm>
        <a:off x="4018" y="1205429"/>
        <a:ext cx="2740521" cy="268629"/>
      </dsp:txXfrm>
    </dsp:sp>
    <dsp:sp modelId="{467CFDD4-3D5D-4422-9BE4-DC85195C7D54}">
      <dsp:nvSpPr>
        <dsp:cNvPr id="0" name=""/>
        <dsp:cNvSpPr/>
      </dsp:nvSpPr>
      <dsp:spPr>
        <a:xfrm>
          <a:off x="2744539" y="1205429"/>
          <a:ext cx="2740521" cy="268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t>Team of 2-4 people</a:t>
          </a:r>
          <a:endParaRPr lang="en-US" sz="1300" kern="1200" dirty="0"/>
        </a:p>
      </dsp:txBody>
      <dsp:txXfrm>
        <a:off x="2744539" y="1205429"/>
        <a:ext cx="2740521" cy="268629"/>
      </dsp:txXfrm>
    </dsp:sp>
    <dsp:sp modelId="{842CD3A4-4ED0-4BFB-8F67-40297DE0FF84}">
      <dsp:nvSpPr>
        <dsp:cNvPr id="0" name=""/>
        <dsp:cNvSpPr/>
      </dsp:nvSpPr>
      <dsp:spPr>
        <a:xfrm>
          <a:off x="5485060" y="1205429"/>
          <a:ext cx="2740521" cy="268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t>4 to 6 months.</a:t>
          </a:r>
          <a:endParaRPr lang="en-US" sz="1300" kern="1200" dirty="0"/>
        </a:p>
      </dsp:txBody>
      <dsp:txXfrm>
        <a:off x="5485060" y="1205429"/>
        <a:ext cx="2740521" cy="268629"/>
      </dsp:txXfrm>
    </dsp:sp>
    <dsp:sp modelId="{59A1B178-4FCA-4474-AEB0-5CEC9C815F05}">
      <dsp:nvSpPr>
        <dsp:cNvPr id="0" name=""/>
        <dsp:cNvSpPr/>
      </dsp:nvSpPr>
      <dsp:spPr>
        <a:xfrm rot="10800000">
          <a:off x="0" y="417"/>
          <a:ext cx="8229600" cy="898426"/>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US" sz="1100" kern="1200" dirty="0" smtClean="0"/>
            <a:t>Newton v2.0 Complete</a:t>
          </a:r>
          <a:endParaRPr lang="en-US" sz="1100" kern="1200" dirty="0"/>
        </a:p>
      </dsp:txBody>
      <dsp:txXfrm rot="-10800000">
        <a:off x="0" y="417"/>
        <a:ext cx="8229600" cy="315347"/>
      </dsp:txXfrm>
    </dsp:sp>
    <dsp:sp modelId="{5EEE770A-DBA0-45B6-9CF5-7316A1985C6A}">
      <dsp:nvSpPr>
        <dsp:cNvPr id="0" name=""/>
        <dsp:cNvSpPr/>
      </dsp:nvSpPr>
      <dsp:spPr>
        <a:xfrm>
          <a:off x="4018" y="315765"/>
          <a:ext cx="2740521" cy="268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t>Improvements</a:t>
          </a:r>
          <a:endParaRPr lang="en-US" sz="1300" kern="1200" dirty="0"/>
        </a:p>
      </dsp:txBody>
      <dsp:txXfrm>
        <a:off x="4018" y="315765"/>
        <a:ext cx="2740521" cy="268629"/>
      </dsp:txXfrm>
    </dsp:sp>
    <dsp:sp modelId="{29C08554-6E72-4685-AA2A-EA529FBB730D}">
      <dsp:nvSpPr>
        <dsp:cNvPr id="0" name=""/>
        <dsp:cNvSpPr/>
      </dsp:nvSpPr>
      <dsp:spPr>
        <a:xfrm>
          <a:off x="2744539" y="315765"/>
          <a:ext cx="2740521" cy="268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t>Testing/Validation</a:t>
          </a:r>
          <a:endParaRPr lang="en-US" sz="1300" kern="1200" dirty="0"/>
        </a:p>
      </dsp:txBody>
      <dsp:txXfrm>
        <a:off x="2744539" y="315765"/>
        <a:ext cx="2740521" cy="268629"/>
      </dsp:txXfrm>
    </dsp:sp>
    <dsp:sp modelId="{C843F6B4-5D9F-4CF1-8548-41B7EFAE0BAF}">
      <dsp:nvSpPr>
        <dsp:cNvPr id="0" name=""/>
        <dsp:cNvSpPr/>
      </dsp:nvSpPr>
      <dsp:spPr>
        <a:xfrm>
          <a:off x="5485060" y="315765"/>
          <a:ext cx="2740521" cy="26862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lvl="0" algn="ctr" defTabSz="577850">
            <a:lnSpc>
              <a:spcPct val="90000"/>
            </a:lnSpc>
            <a:spcBef>
              <a:spcPct val="0"/>
            </a:spcBef>
            <a:spcAft>
              <a:spcPct val="35000"/>
            </a:spcAft>
          </a:pPr>
          <a:r>
            <a:rPr lang="en-US" sz="1300" kern="1200" dirty="0" smtClean="0"/>
            <a:t>Goal: End of August 2021</a:t>
          </a:r>
          <a:endParaRPr lang="en-US" sz="1300" kern="1200" dirty="0"/>
        </a:p>
      </dsp:txBody>
      <dsp:txXfrm>
        <a:off x="5485060" y="315765"/>
        <a:ext cx="2740521" cy="268629"/>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15AB47-ED0C-4FAD-B456-F15C7C49EB1C}" type="datetimeFigureOut">
              <a:rPr lang="en-US" smtClean="0"/>
              <a:t>4/29/2021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FB43C-F078-4A11-ADB5-ADBCC264F6F7}" type="slidenum">
              <a:rPr lang="en-US" smtClean="0"/>
              <a:t>‹#›</a:t>
            </a:fld>
            <a:endParaRPr lang="en-US"/>
          </a:p>
        </p:txBody>
      </p:sp>
    </p:spTree>
    <p:extLst>
      <p:ext uri="{BB962C8B-B14F-4D97-AF65-F5344CB8AC3E}">
        <p14:creationId xmlns:p14="http://schemas.microsoft.com/office/powerpoint/2010/main" val="3763064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1</a:t>
            </a:fld>
            <a:endParaRPr lang="en-US"/>
          </a:p>
        </p:txBody>
      </p:sp>
    </p:spTree>
    <p:extLst>
      <p:ext uri="{BB962C8B-B14F-4D97-AF65-F5344CB8AC3E}">
        <p14:creationId xmlns:p14="http://schemas.microsoft.com/office/powerpoint/2010/main" val="391793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12</a:t>
            </a:fld>
            <a:endParaRPr lang="en-US"/>
          </a:p>
        </p:txBody>
      </p:sp>
    </p:spTree>
    <p:extLst>
      <p:ext uri="{BB962C8B-B14F-4D97-AF65-F5344CB8AC3E}">
        <p14:creationId xmlns:p14="http://schemas.microsoft.com/office/powerpoint/2010/main" val="3696650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t>Target is to be able to achieve 2 cm accuracy </a:t>
            </a:r>
            <a:r>
              <a:rPr lang="en-US" altLang="en-US" dirty="0" err="1" smtClean="0"/>
              <a:t>orthometric</a:t>
            </a:r>
            <a:r>
              <a:rPr lang="en-US" altLang="en-US" dirty="0" smtClean="0"/>
              <a:t> heights (where possible) using a GNSS receiver and a geoid model</a:t>
            </a:r>
          </a:p>
          <a:p>
            <a:pPr marL="171450" indent="-171450">
              <a:buFontTx/>
              <a:buChar char="-"/>
              <a:defRPr/>
            </a:pPr>
            <a:r>
              <a:rPr lang="en-US" altLang="en-US" dirty="0" smtClean="0"/>
              <a:t>Roughly 1 cm uncertainty from GNSS and 1 cm from the geoid model</a:t>
            </a:r>
          </a:p>
          <a:p>
            <a:pPr marL="171450" indent="-171450">
              <a:buFontTx/>
              <a:buChar char="-"/>
              <a:defRPr/>
            </a:pPr>
            <a:endParaRPr lang="en-US" altLang="en-US" dirty="0" smtClean="0"/>
          </a:p>
          <a:p>
            <a:pPr>
              <a:defRPr/>
            </a:pPr>
            <a:r>
              <a:rPr lang="en-US" altLang="en-US" dirty="0" smtClean="0"/>
              <a:t>GRAV-D</a:t>
            </a:r>
          </a:p>
          <a:p>
            <a:pPr marL="171450" indent="-171450">
              <a:buFontTx/>
              <a:buChar char="-"/>
              <a:defRPr/>
            </a:pPr>
            <a:r>
              <a:rPr lang="en-US" altLang="en-US" dirty="0" smtClean="0"/>
              <a:t>Phase 1: snapshot of the entire country to provide a consistent data set</a:t>
            </a:r>
          </a:p>
          <a:p>
            <a:pPr marL="171450" indent="-171450">
              <a:buFontTx/>
              <a:buChar char="-"/>
              <a:defRPr/>
            </a:pPr>
            <a:r>
              <a:rPr lang="en-US" altLang="en-US" dirty="0" smtClean="0"/>
              <a:t>Phase 2: long term monitoring of geoid change – Geoid Monitoring</a:t>
            </a:r>
            <a:r>
              <a:rPr lang="en-US" altLang="en-US" baseline="0" dirty="0" smtClean="0"/>
              <a:t> Service (Kevin </a:t>
            </a:r>
            <a:r>
              <a:rPr lang="en-US" altLang="en-US" baseline="0" dirty="0" err="1" smtClean="0"/>
              <a:t>Ahlgren</a:t>
            </a:r>
            <a:r>
              <a:rPr lang="en-US" altLang="en-US" baseline="0" dirty="0" smtClean="0"/>
              <a:t>) will present during this session</a:t>
            </a:r>
            <a:endParaRPr lang="en-US" altLang="en-US" dirty="0" smtClean="0"/>
          </a:p>
          <a:p>
            <a:pPr marL="171450" indent="-171450">
              <a:buFontTx/>
              <a:buChar char="-"/>
              <a:defRPr/>
            </a:pPr>
            <a:r>
              <a:rPr lang="en-US" altLang="en-US" dirty="0" smtClean="0"/>
              <a:t>Work with partners to incorporate additional gravity data, particularly surface gravity data, validate existing data, and monitor change</a:t>
            </a:r>
          </a:p>
          <a:p>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3</a:t>
            </a:fld>
            <a:endParaRPr lang="en-US"/>
          </a:p>
        </p:txBody>
      </p:sp>
    </p:spTree>
    <p:extLst>
      <p:ext uri="{BB962C8B-B14F-4D97-AF65-F5344CB8AC3E}">
        <p14:creationId xmlns:p14="http://schemas.microsoft.com/office/powerpoint/2010/main" val="3418186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 our processed</a:t>
            </a:r>
            <a:r>
              <a:rPr lang="en-US" baseline="0" dirty="0" smtClean="0"/>
              <a:t> block </a:t>
            </a:r>
            <a:r>
              <a:rPr lang="en-US" dirty="0" smtClean="0"/>
              <a:t>data products can be found on our website.</a:t>
            </a:r>
          </a:p>
          <a:p>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4</a:t>
            </a:fld>
            <a:endParaRPr lang="en-US"/>
          </a:p>
        </p:txBody>
      </p:sp>
    </p:spTree>
    <p:extLst>
      <p:ext uri="{BB962C8B-B14F-4D97-AF65-F5344CB8AC3E}">
        <p14:creationId xmlns:p14="http://schemas.microsoft.com/office/powerpoint/2010/main" val="5905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GRAV-D Coverage</a:t>
            </a:r>
          </a:p>
          <a:p>
            <a:pPr marL="171450" indent="-171450">
              <a:buFont typeface="Arial" panose="020B0604020202020204" pitchFamily="34" charset="0"/>
              <a:buChar char="•"/>
            </a:pPr>
            <a:r>
              <a:rPr lang="en-US" dirty="0" smtClean="0"/>
              <a:t>Entire</a:t>
            </a:r>
            <a:r>
              <a:rPr lang="en-US" baseline="0" dirty="0" smtClean="0"/>
              <a:t> Unites States and Territories</a:t>
            </a:r>
          </a:p>
          <a:p>
            <a:pPr marL="171450" indent="-171450">
              <a:buFont typeface="Arial" panose="020B0604020202020204" pitchFamily="34" charset="0"/>
              <a:buChar char="•"/>
            </a:pPr>
            <a:r>
              <a:rPr lang="en-US" baseline="0" dirty="0" smtClean="0"/>
              <a:t>Covering ~150-200 km into neighboring countries and bodies of water</a:t>
            </a:r>
          </a:p>
          <a:p>
            <a:pPr marL="171450" indent="-171450">
              <a:buFont typeface="Arial" panose="020B0604020202020204" pitchFamily="34" charset="0"/>
              <a:buChar char="•"/>
            </a:pPr>
            <a:r>
              <a:rPr lang="en-US" baseline="0" dirty="0" smtClean="0"/>
              <a:t>Take into account bathymetric features such as shelf breaks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Status Map</a:t>
            </a:r>
          </a:p>
          <a:p>
            <a:pPr marL="171450" indent="-171450">
              <a:buFont typeface="Arial" panose="020B0604020202020204" pitchFamily="34" charset="0"/>
              <a:buChar char="•"/>
            </a:pPr>
            <a:r>
              <a:rPr lang="en-US" baseline="0" dirty="0" smtClean="0"/>
              <a:t>Explain Colors</a:t>
            </a:r>
          </a:p>
          <a:p>
            <a:pPr marL="628650" lvl="1" indent="-171450">
              <a:buFont typeface="Arial" panose="020B0604020202020204" pitchFamily="34" charset="0"/>
              <a:buChar char="•"/>
            </a:pPr>
            <a:r>
              <a:rPr lang="en-US" baseline="0" dirty="0" smtClean="0"/>
              <a:t>White: Planned</a:t>
            </a:r>
          </a:p>
          <a:p>
            <a:pPr marL="628650" lvl="1" indent="-171450">
              <a:buFont typeface="Arial" panose="020B0604020202020204" pitchFamily="34" charset="0"/>
              <a:buChar char="•"/>
            </a:pPr>
            <a:r>
              <a:rPr lang="en-US" baseline="0" dirty="0" smtClean="0"/>
              <a:t>Orange: Collection Started</a:t>
            </a:r>
          </a:p>
          <a:p>
            <a:pPr marL="628650" lvl="1" indent="-171450">
              <a:buFont typeface="Arial" panose="020B0604020202020204" pitchFamily="34" charset="0"/>
              <a:buChar char="•"/>
            </a:pPr>
            <a:r>
              <a:rPr lang="en-US" baseline="0" dirty="0" smtClean="0"/>
              <a:t>Blue: Collection Complete, Processing Started</a:t>
            </a:r>
          </a:p>
          <a:p>
            <a:pPr marL="628650" lvl="1" indent="-171450">
              <a:buFont typeface="Arial" panose="020B0604020202020204" pitchFamily="34" charset="0"/>
              <a:buChar char="•"/>
            </a:pPr>
            <a:r>
              <a:rPr lang="en-US" baseline="0" dirty="0" smtClean="0"/>
              <a:t>Green: Collection and Processing Complete, Released to the Public on web-page.</a:t>
            </a:r>
          </a:p>
          <a:p>
            <a:pPr marL="0" lvl="0" indent="0">
              <a:buFont typeface="Arial" panose="020B0604020202020204" pitchFamily="34" charset="0"/>
              <a:buNone/>
            </a:pPr>
            <a:endParaRPr lang="en-US" baseline="0" dirty="0" smtClean="0"/>
          </a:p>
          <a:p>
            <a:pPr marL="0" lvl="0" indent="0">
              <a:buFont typeface="Arial" panose="020B0604020202020204" pitchFamily="34" charset="0"/>
              <a:buNone/>
            </a:pPr>
            <a:r>
              <a:rPr lang="en-US" baseline="0" dirty="0" smtClean="0"/>
              <a:t>Milestones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GRAV-D data collection is now 85.3% complete.</a:t>
            </a:r>
          </a:p>
          <a:p>
            <a:pPr marL="171450" lvl="0" indent="-171450">
              <a:buFont typeface="Arial" panose="020B0604020202020204" pitchFamily="34" charset="0"/>
              <a:buChar char="•"/>
            </a:pPr>
            <a:r>
              <a:rPr lang="en-US" baseline="0" dirty="0" smtClean="0"/>
              <a:t>Finished mainland Alaska</a:t>
            </a:r>
          </a:p>
          <a:p>
            <a:pPr marL="171450" indent="-171450">
              <a:buFont typeface="Arial" panose="020B0604020202020204" pitchFamily="34" charset="0"/>
              <a:buChar char="•"/>
            </a:pPr>
            <a:r>
              <a:rPr lang="en-US" dirty="0" smtClean="0"/>
              <a:t>Started collection in the Pacific Islands (Hawaii and American Samoa)</a:t>
            </a:r>
          </a:p>
          <a:p>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5</a:t>
            </a:fld>
            <a:endParaRPr lang="en-US"/>
          </a:p>
        </p:txBody>
      </p:sp>
    </p:spTree>
    <p:extLst>
      <p:ext uri="{BB962C8B-B14F-4D97-AF65-F5344CB8AC3E}">
        <p14:creationId xmlns:p14="http://schemas.microsoft.com/office/powerpoint/2010/main" val="2071848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the completion polygon in blue and all the data we have collected</a:t>
            </a:r>
            <a:r>
              <a:rPr lang="en-US" baseline="0" dirty="0" smtClean="0"/>
              <a:t> since last August when we returned to operations during the pandemic in purple.</a:t>
            </a:r>
          </a:p>
          <a:p>
            <a:pPr marL="171450" indent="-171450">
              <a:buFont typeface="Arial" panose="020B0604020202020204" pitchFamily="34" charset="0"/>
              <a:buChar char="•"/>
            </a:pPr>
            <a:r>
              <a:rPr lang="en-US" baseline="0" dirty="0" smtClean="0"/>
              <a:t>We completed quite a bit of work in the southeast with the G-IV last fall.</a:t>
            </a:r>
          </a:p>
          <a:p>
            <a:pPr marL="171450" indent="-171450">
              <a:buFont typeface="Arial" panose="020B0604020202020204" pitchFamily="34" charset="0"/>
              <a:buChar char="•"/>
            </a:pPr>
            <a:r>
              <a:rPr lang="en-US" baseline="0" dirty="0" smtClean="0"/>
              <a:t>Work in Western CONUS by the NOAA Turbo Commander and the DOI Pilatus</a:t>
            </a:r>
          </a:p>
          <a:p>
            <a:pPr marL="171450" indent="-171450">
              <a:buFont typeface="Arial" panose="020B0604020202020204" pitchFamily="34" charset="0"/>
              <a:buChar char="•"/>
            </a:pPr>
            <a:r>
              <a:rPr lang="en-US" baseline="0" dirty="0" smtClean="0"/>
              <a:t>And almost completed Hawaii by piggybacking off of the SCRIPPS Atmospheric Rivers group who had the NOAA G-IV in Hawaii this winter.</a:t>
            </a:r>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6</a:t>
            </a:fld>
            <a:endParaRPr lang="en-US"/>
          </a:p>
        </p:txBody>
      </p:sp>
    </p:spTree>
    <p:extLst>
      <p:ext uri="{BB962C8B-B14F-4D97-AF65-F5344CB8AC3E}">
        <p14:creationId xmlns:p14="http://schemas.microsoft.com/office/powerpoint/2010/main" val="2057238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rPr>
              <a:t>GRAV-D Performance Metric</a:t>
            </a:r>
          </a:p>
          <a:p>
            <a:pPr marL="171450" indent="-171450">
              <a:buFont typeface="Arial" panose="020B0604020202020204" pitchFamily="34" charset="0"/>
              <a:buChar char="•"/>
            </a:pPr>
            <a:r>
              <a:rPr lang="en-US" dirty="0" smtClean="0">
                <a:latin typeface="Arial" pitchFamily="34" charset="0"/>
              </a:rPr>
              <a:t>Total area calculated using GIS: ~15.5M sq.</a:t>
            </a:r>
            <a:r>
              <a:rPr lang="en-US" baseline="0" dirty="0" smtClean="0">
                <a:latin typeface="Arial" pitchFamily="34" charset="0"/>
              </a:rPr>
              <a:t> km.</a:t>
            </a:r>
          </a:p>
          <a:p>
            <a:pPr marL="171450" indent="-171450">
              <a:buFont typeface="Arial" panose="020B0604020202020204" pitchFamily="34" charset="0"/>
              <a:buChar char="•"/>
            </a:pPr>
            <a:r>
              <a:rPr lang="en-US" baseline="0" dirty="0" smtClean="0">
                <a:latin typeface="Arial" pitchFamily="34" charset="0"/>
              </a:rPr>
              <a:t>We have collected ~13.4M sq. km.</a:t>
            </a:r>
          </a:p>
          <a:p>
            <a:pPr marL="171450" indent="-171450">
              <a:buFont typeface="Arial" panose="020B0604020202020204" pitchFamily="34" charset="0"/>
              <a:buChar char="•"/>
            </a:pPr>
            <a:r>
              <a:rPr lang="en-US" baseline="0" dirty="0" smtClean="0">
                <a:latin typeface="Arial" pitchFamily="34" charset="0"/>
              </a:rPr>
              <a:t>That is 85.3% of the target area.</a:t>
            </a:r>
          </a:p>
          <a:p>
            <a:pPr marL="171450" indent="-171450">
              <a:buFont typeface="Arial" panose="020B0604020202020204" pitchFamily="34" charset="0"/>
              <a:buChar char="•"/>
            </a:pPr>
            <a:endParaRPr lang="en-US" baseline="0" dirty="0" smtClean="0">
              <a:latin typeface="Arial" pitchFamily="34" charset="0"/>
            </a:endParaRPr>
          </a:p>
          <a:p>
            <a:pPr marL="0" indent="0">
              <a:buFont typeface="Arial" panose="020B0604020202020204" pitchFamily="34" charset="0"/>
              <a:buNone/>
            </a:pPr>
            <a:r>
              <a:rPr lang="en-US" baseline="0" dirty="0" smtClean="0">
                <a:latin typeface="Arial" pitchFamily="34" charset="0"/>
              </a:rPr>
              <a:t>Explain Slide</a:t>
            </a:r>
          </a:p>
          <a:p>
            <a:pPr marL="228600" indent="-228600">
              <a:buFont typeface="Arial" panose="020B0604020202020204" pitchFamily="34" charset="0"/>
              <a:buChar char="•"/>
            </a:pPr>
            <a:r>
              <a:rPr lang="en-US" baseline="0" dirty="0" smtClean="0">
                <a:latin typeface="Arial" pitchFamily="34" charset="0"/>
              </a:rPr>
              <a:t>A set of yearly goals was created to keep us on track to have 100% collection done in time for the release of the new geopotential datum in 2022 (NAPGD2022). </a:t>
            </a:r>
          </a:p>
          <a:p>
            <a:pPr marL="228600" indent="-228600">
              <a:buFont typeface="Arial" panose="020B0604020202020204" pitchFamily="34" charset="0"/>
              <a:buChar char="•"/>
            </a:pPr>
            <a:r>
              <a:rPr lang="en-US" baseline="0" dirty="0" smtClean="0">
                <a:latin typeface="Arial" pitchFamily="34" charset="0"/>
              </a:rPr>
              <a:t>Historically, GRAV-D has stayed on track each year.</a:t>
            </a:r>
          </a:p>
          <a:p>
            <a:pPr marL="228600" indent="-228600">
              <a:buFont typeface="Arial" panose="020B0604020202020204" pitchFamily="34" charset="0"/>
              <a:buChar char="•"/>
            </a:pPr>
            <a:r>
              <a:rPr lang="en-US" baseline="0" dirty="0" smtClean="0">
                <a:latin typeface="Arial" pitchFamily="34" charset="0"/>
              </a:rPr>
              <a:t>We’ve had some delays since the Government shutdown in 2019 (click) and a 4.5 month cessation of field work due to COVID-19 (Click)</a:t>
            </a:r>
          </a:p>
          <a:p>
            <a:pPr marL="228600" indent="-228600">
              <a:buFont typeface="Arial" panose="020B0604020202020204" pitchFamily="34" charset="0"/>
              <a:buChar char="•"/>
            </a:pPr>
            <a:r>
              <a:rPr lang="en-US" baseline="0" dirty="0" smtClean="0">
                <a:latin typeface="Arial" pitchFamily="34" charset="0"/>
              </a:rPr>
              <a:t>We have re-made the yearly goals to have us done by June of 2024 (Click). </a:t>
            </a:r>
          </a:p>
          <a:p>
            <a:pPr marL="228600" indent="-228600">
              <a:buFont typeface="Arial" panose="020B0604020202020204" pitchFamily="34" charset="0"/>
              <a:buChar char="•"/>
            </a:pPr>
            <a:r>
              <a:rPr lang="en-US" baseline="0" dirty="0" smtClean="0">
                <a:latin typeface="Arial" pitchFamily="34" charset="0"/>
              </a:rPr>
              <a:t>FY20 and FY21 goals are more conservative to get us past the pandemic, but then we plan to pick up the pace a bit more for the remainder of the time.</a:t>
            </a:r>
          </a:p>
          <a:p>
            <a:pPr marL="228600" indent="-228600">
              <a:buFont typeface="Arial" panose="020B0604020202020204" pitchFamily="34" charset="0"/>
              <a:buChar char="•"/>
            </a:pPr>
            <a:r>
              <a:rPr lang="en-US" baseline="0" dirty="0" smtClean="0">
                <a:latin typeface="Arial" pitchFamily="34" charset="0"/>
              </a:rPr>
              <a:t>As we come to the end, we will lose flexibility of choosing locations based on best conditions and may experience some low productivity that will delay our completion.</a:t>
            </a:r>
          </a:p>
          <a:p>
            <a:pPr marL="228600" indent="-228600">
              <a:buFont typeface="Arial" panose="020B0604020202020204" pitchFamily="34" charset="0"/>
              <a:buChar char="•"/>
            </a:pPr>
            <a:r>
              <a:rPr lang="en-US" baseline="0" dirty="0" smtClean="0">
                <a:latin typeface="Arial" pitchFamily="34" charset="0"/>
              </a:rPr>
              <a:t>We have several high risk locations to survey including Guam, American Samoa, Hawaii, and the Aleutian Island Chain. Inability to complete these regions could delay completion before 2024.</a:t>
            </a:r>
            <a:endParaRPr lang="en-US"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7</a:t>
            </a:fld>
            <a:endParaRPr lang="en-US"/>
          </a:p>
        </p:txBody>
      </p:sp>
    </p:spTree>
    <p:extLst>
      <p:ext uri="{BB962C8B-B14F-4D97-AF65-F5344CB8AC3E}">
        <p14:creationId xmlns:p14="http://schemas.microsoft.com/office/powerpoint/2010/main" val="1268032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8</a:t>
            </a:fld>
            <a:endParaRPr lang="en-US"/>
          </a:p>
        </p:txBody>
      </p:sp>
    </p:spTree>
    <p:extLst>
      <p:ext uri="{BB962C8B-B14F-4D97-AF65-F5344CB8AC3E}">
        <p14:creationId xmlns:p14="http://schemas.microsoft.com/office/powerpoint/2010/main" val="231120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Newton v2.0 Complete</a:t>
            </a:r>
          </a:p>
          <a:p>
            <a:pPr marL="628650" lvl="1" indent="-171450">
              <a:buFont typeface="Arial" panose="020B0604020202020204" pitchFamily="34" charset="0"/>
              <a:buChar char="•"/>
            </a:pPr>
            <a:r>
              <a:rPr lang="en-US" dirty="0" smtClean="0"/>
              <a:t>Newton is NGS’s airborne gravity processing software</a:t>
            </a:r>
          </a:p>
          <a:p>
            <a:pPr marL="628650" lvl="1" indent="-171450">
              <a:buFont typeface="Arial" panose="020B0604020202020204" pitchFamily="34" charset="0"/>
              <a:buChar char="•"/>
            </a:pPr>
            <a:r>
              <a:rPr lang="en-US" dirty="0" smtClean="0"/>
              <a:t>Currently implementing updates</a:t>
            </a:r>
            <a:r>
              <a:rPr lang="en-US" baseline="0" dirty="0" smtClean="0"/>
              <a:t> and turning Newton into a GUI.</a:t>
            </a:r>
          </a:p>
          <a:p>
            <a:pPr marL="628650" lvl="1" indent="-171450">
              <a:buFont typeface="Arial" panose="020B0604020202020204" pitchFamily="34" charset="0"/>
              <a:buChar char="•"/>
            </a:pPr>
            <a:r>
              <a:rPr lang="en-US" baseline="0" dirty="0" smtClean="0"/>
              <a:t>Need to test the software.</a:t>
            </a:r>
          </a:p>
          <a:p>
            <a:pPr marL="628650" lvl="1" indent="-171450">
              <a:buFont typeface="Arial" panose="020B0604020202020204" pitchFamily="34" charset="0"/>
              <a:buChar char="•"/>
            </a:pPr>
            <a:r>
              <a:rPr lang="en-US" baseline="0" dirty="0" smtClean="0"/>
              <a:t>We hope to have it done by end of </a:t>
            </a:r>
            <a:r>
              <a:rPr lang="en-US" baseline="0" dirty="0" smtClean="0"/>
              <a:t>August </a:t>
            </a:r>
            <a:r>
              <a:rPr lang="en-US" baseline="0" dirty="0" smtClean="0"/>
              <a:t>2021, but our staff wears lots of hats so that could be a challenge.</a:t>
            </a:r>
          </a:p>
          <a:p>
            <a:pPr marL="171450" lvl="0" indent="-171450">
              <a:buFont typeface="Arial" panose="020B0604020202020204" pitchFamily="34" charset="0"/>
              <a:buChar char="•"/>
            </a:pPr>
            <a:r>
              <a:rPr lang="en-US" baseline="0" dirty="0" smtClean="0"/>
              <a:t>Repro Existing Data</a:t>
            </a:r>
          </a:p>
          <a:p>
            <a:pPr marL="628650" lvl="1" indent="-171450">
              <a:buFont typeface="Arial" panose="020B0604020202020204" pitchFamily="34" charset="0"/>
              <a:buChar char="•"/>
            </a:pPr>
            <a:r>
              <a:rPr lang="en-US" baseline="0" dirty="0" smtClean="0"/>
              <a:t>Once Newton v2.0 is complete we have 64 blocks to reprocess. This will be a gravity only reprocessing and not a positioning reprocessing. Any changes from ITRF updates are well within the noise of the larger kinematic positioning error bars. We plan to use transformation tools to align the coordinates to future versions of the ITRF.</a:t>
            </a:r>
          </a:p>
          <a:p>
            <a:pPr marL="628650" lvl="1" indent="-171450">
              <a:buFont typeface="Arial" panose="020B0604020202020204" pitchFamily="34" charset="0"/>
              <a:buChar char="•"/>
            </a:pPr>
            <a:r>
              <a:rPr lang="en-US" baseline="0" dirty="0" smtClean="0"/>
              <a:t>We hope to have a team of 2-4 people to reprocess all the data relatively quickly.</a:t>
            </a:r>
          </a:p>
          <a:p>
            <a:pPr marL="628650" lvl="1" indent="-171450">
              <a:buFont typeface="Arial" panose="020B0604020202020204" pitchFamily="34" charset="0"/>
              <a:buChar char="•"/>
            </a:pPr>
            <a:r>
              <a:rPr lang="en-US" baseline="0" dirty="0" smtClean="0"/>
              <a:t>Hopefully we can complete this reprocessing within 4-6 months.</a:t>
            </a:r>
          </a:p>
          <a:p>
            <a:pPr marL="171450" lvl="0" indent="-171450">
              <a:buFont typeface="Arial" panose="020B0604020202020204" pitchFamily="34" charset="0"/>
              <a:buChar char="•"/>
            </a:pPr>
            <a:r>
              <a:rPr lang="en-US" dirty="0" smtClean="0"/>
              <a:t>Moving forward we just process new blocks with updated Newton and stay on</a:t>
            </a:r>
            <a:r>
              <a:rPr lang="en-US" baseline="0" dirty="0" smtClean="0"/>
              <a:t> track. Goal for data collection completion is June 2024.</a:t>
            </a:r>
          </a:p>
          <a:p>
            <a:pPr marL="171450" lvl="0" indent="-171450">
              <a:buFont typeface="Arial" panose="020B0604020202020204" pitchFamily="34" charset="0"/>
              <a:buChar char="•"/>
            </a:pPr>
            <a:r>
              <a:rPr lang="en-US" baseline="0" dirty="0" smtClean="0"/>
              <a:t>When ITRF20 transformation parameters are available, </a:t>
            </a:r>
            <a:r>
              <a:rPr lang="en-US" baseline="0" dirty="0" smtClean="0"/>
              <a:t>we will need to do a transformation on the coordinates for the entire data </a:t>
            </a:r>
            <a:r>
              <a:rPr lang="en-US" baseline="0" dirty="0" smtClean="0"/>
              <a:t>existing data set</a:t>
            </a:r>
            <a:r>
              <a:rPr lang="en-US" baseline="0" dirty="0" smtClean="0"/>
              <a:t>. This will probably take 2-3 months. </a:t>
            </a:r>
            <a:r>
              <a:rPr lang="en-US" baseline="0" dirty="0" smtClean="0"/>
              <a:t>Then new blocks can be released aligned to ITRF20. We can provide blocks to Geoid modelers on an ongoing basis and they could have all blocks shortly after GRAV-D data collection is complete.</a:t>
            </a:r>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9</a:t>
            </a:fld>
            <a:endParaRPr lang="en-US"/>
          </a:p>
        </p:txBody>
      </p:sp>
    </p:spTree>
    <p:extLst>
      <p:ext uri="{BB962C8B-B14F-4D97-AF65-F5344CB8AC3E}">
        <p14:creationId xmlns:p14="http://schemas.microsoft.com/office/powerpoint/2010/main" val="176383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10</a:t>
            </a:fld>
            <a:endParaRPr lang="en-US"/>
          </a:p>
        </p:txBody>
      </p:sp>
    </p:spTree>
    <p:extLst>
      <p:ext uri="{BB962C8B-B14F-4D97-AF65-F5344CB8AC3E}">
        <p14:creationId xmlns:p14="http://schemas.microsoft.com/office/powerpoint/2010/main" val="1494908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4/29/2021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4/29/2021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4/29/2021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4/29/2021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4/29/2021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016A468-B10C-E94D-B4AE-FD48B5E66BC0}" type="datetimeFigureOut">
              <a:rPr lang="en-US" smtClean="0"/>
              <a:t>4/29/2021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NGS.GRAVD@noaa.gov"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465830" y="863230"/>
            <a:ext cx="8229600" cy="159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altLang="en-US" sz="3200" b="1" dirty="0">
                <a:latin typeface="Helvetica" panose="020B0604020202020204" pitchFamily="34" charset="0"/>
                <a:cs typeface="Helvetica" panose="020B0604020202020204" pitchFamily="34" charset="0"/>
              </a:rPr>
              <a:t>Gravity for the </a:t>
            </a:r>
            <a:r>
              <a:rPr lang="en-US" altLang="en-US" sz="3200" b="1" dirty="0" smtClean="0">
                <a:latin typeface="Helvetica" panose="020B0604020202020204" pitchFamily="34" charset="0"/>
                <a:cs typeface="Helvetica" panose="020B0604020202020204" pitchFamily="34" charset="0"/>
              </a:rPr>
              <a:t>Redefinition</a:t>
            </a:r>
          </a:p>
          <a:p>
            <a:pPr algn="ctr" eaLnBrk="1" hangingPunct="1">
              <a:defRPr/>
            </a:pPr>
            <a:r>
              <a:rPr lang="en-US" altLang="en-US" sz="3200" b="1" dirty="0" smtClean="0">
                <a:latin typeface="Helvetica" panose="020B0604020202020204" pitchFamily="34" charset="0"/>
                <a:cs typeface="Helvetica" panose="020B0604020202020204" pitchFamily="34" charset="0"/>
              </a:rPr>
              <a:t>of </a:t>
            </a:r>
            <a:r>
              <a:rPr lang="en-US" altLang="en-US" sz="3200" b="1" dirty="0">
                <a:latin typeface="Helvetica" panose="020B0604020202020204" pitchFamily="34" charset="0"/>
                <a:cs typeface="Helvetica" panose="020B0604020202020204" pitchFamily="34" charset="0"/>
              </a:rPr>
              <a:t>the American Vertical Datum </a:t>
            </a:r>
            <a:br>
              <a:rPr lang="en-US" altLang="en-US" sz="3200" b="1" dirty="0">
                <a:latin typeface="Helvetica" panose="020B0604020202020204" pitchFamily="34" charset="0"/>
                <a:cs typeface="Helvetica" panose="020B0604020202020204" pitchFamily="34" charset="0"/>
              </a:rPr>
            </a:br>
            <a:r>
              <a:rPr lang="en-US" altLang="en-US" sz="3200" b="1" dirty="0">
                <a:latin typeface="Helvetica" panose="020B0604020202020204" pitchFamily="34" charset="0"/>
                <a:cs typeface="Helvetica" panose="020B0604020202020204" pitchFamily="34" charset="0"/>
              </a:rPr>
              <a:t>(GRAV-D) </a:t>
            </a:r>
            <a:r>
              <a:rPr lang="en-US" altLang="en-US" sz="3200" b="1" dirty="0" smtClean="0">
                <a:latin typeface="Helvetica" panose="020B0604020202020204" pitchFamily="34" charset="0"/>
                <a:cs typeface="Helvetica" panose="020B0604020202020204" pitchFamily="34" charset="0"/>
              </a:rPr>
              <a:t>Update</a:t>
            </a:r>
            <a:endParaRPr lang="en-US" sz="3200" dirty="0">
              <a:latin typeface="Helvetica" panose="020B0604020202020204" pitchFamily="34" charset="0"/>
              <a:cs typeface="Helvetica" panose="020B0604020202020204" pitchFamily="34" charset="0"/>
            </a:endParaRPr>
          </a:p>
        </p:txBody>
      </p:sp>
      <p:sp>
        <p:nvSpPr>
          <p:cNvPr id="7" name="Content Placeholder 2"/>
          <p:cNvSpPr txBox="1">
            <a:spLocks/>
          </p:cNvSpPr>
          <p:nvPr/>
        </p:nvSpPr>
        <p:spPr bwMode="auto">
          <a:xfrm>
            <a:off x="409074" y="2526655"/>
            <a:ext cx="8229600" cy="17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defRPr/>
            </a:pPr>
            <a:r>
              <a:rPr lang="en-US" sz="1600" dirty="0" smtClean="0">
                <a:latin typeface="Helvetica" panose="020B0604020202020204" pitchFamily="34" charset="0"/>
                <a:cs typeface="Helvetica" panose="020B0604020202020204" pitchFamily="34" charset="0"/>
              </a:rPr>
              <a:t>Jeff Johnson, Gravity Section Chief/GRAV-D Project Manager</a:t>
            </a:r>
          </a:p>
          <a:p>
            <a:pPr algn="ctr" eaLnBrk="1" hangingPunct="1">
              <a:spcBef>
                <a:spcPct val="20000"/>
              </a:spcBef>
              <a:buFont typeface="Arial" charset="0"/>
              <a:buNone/>
              <a:defRPr/>
            </a:pPr>
            <a:endParaRPr lang="en-US" sz="1600" dirty="0" smtClean="0">
              <a:latin typeface="Helvetica" panose="020B0604020202020204" pitchFamily="34" charset="0"/>
              <a:cs typeface="Helvetica" panose="020B0604020202020204" pitchFamily="34" charset="0"/>
            </a:endParaRPr>
          </a:p>
          <a:p>
            <a:pPr algn="ctr" eaLnBrk="1" hangingPunct="1">
              <a:spcBef>
                <a:spcPct val="20000"/>
              </a:spcBef>
              <a:buFont typeface="Arial" charset="0"/>
              <a:buNone/>
              <a:defRPr/>
            </a:pPr>
            <a:r>
              <a:rPr lang="en-US" sz="1600" dirty="0" smtClean="0">
                <a:latin typeface="Helvetica" panose="020B0604020202020204" pitchFamily="34" charset="0"/>
                <a:cs typeface="Helvetica" panose="020B0604020202020204" pitchFamily="34" charset="0"/>
              </a:rPr>
              <a:t>Additional NGS Gravity Science Team Members</a:t>
            </a:r>
          </a:p>
          <a:p>
            <a:pPr algn="ctr" eaLnBrk="1" hangingPunct="1">
              <a:spcBef>
                <a:spcPct val="20000"/>
              </a:spcBef>
              <a:buFont typeface="Arial" charset="0"/>
              <a:buNone/>
              <a:defRPr/>
            </a:pPr>
            <a:r>
              <a:rPr lang="en-US" sz="1600" dirty="0" smtClean="0">
                <a:latin typeface="Helvetica" panose="020B0604020202020204" pitchFamily="34" charset="0"/>
                <a:cs typeface="Helvetica" panose="020B0604020202020204" pitchFamily="34" charset="0"/>
              </a:rPr>
              <a:t>Derek van </a:t>
            </a:r>
            <a:r>
              <a:rPr lang="en-US" sz="1600" dirty="0" err="1" smtClean="0">
                <a:latin typeface="Helvetica" panose="020B0604020202020204" pitchFamily="34" charset="0"/>
                <a:cs typeface="Helvetica" panose="020B0604020202020204" pitchFamily="34" charset="0"/>
              </a:rPr>
              <a:t>Westrum</a:t>
            </a:r>
            <a:r>
              <a:rPr lang="en-US" sz="1600" dirty="0" smtClean="0">
                <a:latin typeface="Helvetica" panose="020B0604020202020204" pitchFamily="34" charset="0"/>
                <a:cs typeface="Helvetica" panose="020B0604020202020204" pitchFamily="34" charset="0"/>
              </a:rPr>
              <a:t>, Gravity Program Manager</a:t>
            </a:r>
          </a:p>
          <a:p>
            <a:pPr algn="ctr" eaLnBrk="1" hangingPunct="1">
              <a:spcBef>
                <a:spcPct val="20000"/>
              </a:spcBef>
              <a:buFont typeface="Arial" charset="0"/>
              <a:buNone/>
              <a:defRPr/>
            </a:pPr>
            <a:r>
              <a:rPr lang="en-US" sz="1600" dirty="0" smtClean="0">
                <a:latin typeface="Helvetica" panose="020B0604020202020204" pitchFamily="34" charset="0"/>
                <a:cs typeface="Helvetica" panose="020B0604020202020204" pitchFamily="34" charset="0"/>
              </a:rPr>
              <a:t>Kevin </a:t>
            </a:r>
            <a:r>
              <a:rPr lang="en-US" sz="1600" dirty="0" err="1" smtClean="0">
                <a:latin typeface="Helvetica" panose="020B0604020202020204" pitchFamily="34" charset="0"/>
                <a:cs typeface="Helvetica" panose="020B0604020202020204" pitchFamily="34" charset="0"/>
              </a:rPr>
              <a:t>Ahlgren</a:t>
            </a:r>
            <a:r>
              <a:rPr lang="en-US" sz="1600" dirty="0" smtClean="0">
                <a:latin typeface="Helvetica" panose="020B0604020202020204" pitchFamily="34" charset="0"/>
                <a:cs typeface="Helvetica" panose="020B0604020202020204" pitchFamily="34" charset="0"/>
              </a:rPr>
              <a:t>, Geoid Modeler and </a:t>
            </a:r>
            <a:r>
              <a:rPr lang="en-US" sz="1600" dirty="0" err="1" smtClean="0">
                <a:latin typeface="Helvetica" panose="020B0604020202020204" pitchFamily="34" charset="0"/>
                <a:cs typeface="Helvetica" panose="020B0604020202020204" pitchFamily="34" charset="0"/>
              </a:rPr>
              <a:t>GeMS</a:t>
            </a:r>
            <a:r>
              <a:rPr lang="en-US" sz="1600" dirty="0" smtClean="0">
                <a:latin typeface="Helvetica" panose="020B0604020202020204" pitchFamily="34" charset="0"/>
                <a:cs typeface="Helvetica" panose="020B0604020202020204" pitchFamily="34" charset="0"/>
              </a:rPr>
              <a:t> Project Manager</a:t>
            </a:r>
          </a:p>
          <a:p>
            <a:pPr algn="ctr" eaLnBrk="1" hangingPunct="1">
              <a:spcBef>
                <a:spcPct val="20000"/>
              </a:spcBef>
              <a:buFont typeface="Arial" charset="0"/>
              <a:buNone/>
              <a:defRPr/>
            </a:pPr>
            <a:r>
              <a:rPr lang="en-US" sz="1600" dirty="0" smtClean="0">
                <a:latin typeface="Helvetica" panose="020B0604020202020204" pitchFamily="34" charset="0"/>
                <a:cs typeface="Helvetica" panose="020B0604020202020204" pitchFamily="34" charset="0"/>
              </a:rPr>
              <a:t>Jeff </a:t>
            </a:r>
            <a:r>
              <a:rPr lang="en-US" sz="1600" dirty="0" err="1" smtClean="0">
                <a:latin typeface="Helvetica" panose="020B0604020202020204" pitchFamily="34" charset="0"/>
                <a:cs typeface="Helvetica" panose="020B0604020202020204" pitchFamily="34" charset="0"/>
              </a:rPr>
              <a:t>Kanney</a:t>
            </a:r>
            <a:r>
              <a:rPr lang="en-US" sz="1600" dirty="0" smtClean="0">
                <a:latin typeface="Helvetica" panose="020B0604020202020204" pitchFamily="34" charset="0"/>
                <a:cs typeface="Helvetica" panose="020B0604020202020204" pitchFamily="34" charset="0"/>
              </a:rPr>
              <a:t>, Gravity Scientist</a:t>
            </a:r>
          </a:p>
        </p:txBody>
      </p:sp>
      <p:sp>
        <p:nvSpPr>
          <p:cNvPr id="8" name="TextBox 7"/>
          <p:cNvSpPr txBox="1"/>
          <p:nvPr/>
        </p:nvSpPr>
        <p:spPr>
          <a:xfrm>
            <a:off x="2422808" y="4414246"/>
            <a:ext cx="4202132" cy="646331"/>
          </a:xfrm>
          <a:prstGeom prst="rect">
            <a:avLst/>
          </a:prstGeom>
          <a:noFill/>
        </p:spPr>
        <p:txBody>
          <a:bodyPr wrap="square" rtlCol="0">
            <a:spAutoFit/>
          </a:bodyPr>
          <a:lstStyle/>
          <a:p>
            <a:pPr algn="ctr"/>
            <a:r>
              <a:rPr lang="en-US" dirty="0" smtClean="0">
                <a:latin typeface="Helvetica" panose="020B0604020202020204" pitchFamily="34" charset="0"/>
                <a:cs typeface="Helvetica" panose="020B0604020202020204" pitchFamily="34" charset="0"/>
              </a:rPr>
              <a:t>NGS Geospatial Summit</a:t>
            </a:r>
            <a:endParaRPr lang="en-US" dirty="0">
              <a:latin typeface="Helvetica" panose="020B0604020202020204" pitchFamily="34" charset="0"/>
              <a:cs typeface="Helvetica" panose="020B0604020202020204" pitchFamily="34" charset="0"/>
            </a:endParaRPr>
          </a:p>
          <a:p>
            <a:pPr algn="ctr"/>
            <a:r>
              <a:rPr lang="en-US" dirty="0" smtClean="0">
                <a:latin typeface="Helvetica" panose="020B0604020202020204" pitchFamily="34" charset="0"/>
                <a:cs typeface="Helvetica" panose="020B0604020202020204" pitchFamily="34" charset="0"/>
              </a:rPr>
              <a:t>May 4, 2021</a:t>
            </a: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13184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356491"/>
            <a:ext cx="8229600" cy="566376"/>
          </a:xfrm>
        </p:spPr>
        <p:txBody>
          <a:bodyPr>
            <a:normAutofit fontScale="90000"/>
          </a:bodyPr>
          <a:lstStyle/>
          <a:p>
            <a:r>
              <a:rPr lang="en-US" sz="3600" dirty="0" smtClean="0">
                <a:latin typeface="Helvetica" panose="020B0604020202020204" pitchFamily="34" charset="0"/>
                <a:cs typeface="Helvetica" panose="020B0604020202020204" pitchFamily="34" charset="0"/>
              </a:rPr>
              <a:t>Pacific Islands Update</a:t>
            </a:r>
            <a:endParaRPr lang="en-US" sz="3600" dirty="0">
              <a:latin typeface="Helvetica" panose="020B0604020202020204" pitchFamily="34" charset="0"/>
              <a:cs typeface="Helvetica" panose="020B0604020202020204" pitchFamily="34" charset="0"/>
            </a:endParaRPr>
          </a:p>
        </p:txBody>
      </p:sp>
      <p:sp>
        <p:nvSpPr>
          <p:cNvPr id="9" name="TextBox 8"/>
          <p:cNvSpPr txBox="1"/>
          <p:nvPr/>
        </p:nvSpPr>
        <p:spPr>
          <a:xfrm>
            <a:off x="160866" y="3613523"/>
            <a:ext cx="8822267"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Helvetica" panose="020B0604020202020204" pitchFamily="34" charset="0"/>
                <a:cs typeface="Helvetica" panose="020B0604020202020204" pitchFamily="34" charset="0"/>
              </a:rPr>
              <a:t>Jan-Mar 2021 NGS partnered with SCRIPPS Atmospheric Research Group</a:t>
            </a:r>
          </a:p>
          <a:p>
            <a:pPr marL="285750" indent="-285750">
              <a:buFont typeface="Arial" panose="020B0604020202020204" pitchFamily="34" charset="0"/>
              <a:buChar char="•"/>
            </a:pPr>
            <a:r>
              <a:rPr lang="en-US" dirty="0" smtClean="0">
                <a:latin typeface="Helvetica" panose="020B0604020202020204" pitchFamily="34" charset="0"/>
                <a:cs typeface="Helvetica" panose="020B0604020202020204" pitchFamily="34" charset="0"/>
              </a:rPr>
              <a:t>Hawaiian collection is ~97% Complete</a:t>
            </a:r>
          </a:p>
          <a:p>
            <a:pPr marL="285750" indent="-285750">
              <a:buFont typeface="Arial" panose="020B0604020202020204" pitchFamily="34" charset="0"/>
              <a:buChar char="•"/>
            </a:pPr>
            <a:r>
              <a:rPr lang="en-US" dirty="0" smtClean="0">
                <a:latin typeface="Helvetica" panose="020B0604020202020204" pitchFamily="34" charset="0"/>
                <a:cs typeface="Helvetica" panose="020B0604020202020204" pitchFamily="34" charset="0"/>
              </a:rPr>
              <a:t>Goal: Complete American Samoa (40% Complete) and Guam (0% Complete) in 2022 or 2023.</a:t>
            </a:r>
          </a:p>
          <a:p>
            <a:pPr marL="285750" indent="-285750">
              <a:buFont typeface="Arial" panose="020B0604020202020204" pitchFamily="34" charset="0"/>
              <a:buChar char="•"/>
            </a:pPr>
            <a:r>
              <a:rPr lang="en-US" dirty="0" smtClean="0">
                <a:latin typeface="Helvetica" panose="020B0604020202020204" pitchFamily="34" charset="0"/>
                <a:cs typeface="Helvetica" panose="020B0604020202020204" pitchFamily="34" charset="0"/>
              </a:rPr>
              <a:t>Still working out a plan for which aircraft to take to the Pacific Islands.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20" y="1005994"/>
            <a:ext cx="3266873" cy="252440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060" y="1005994"/>
            <a:ext cx="1950674" cy="252440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301" y="1005994"/>
            <a:ext cx="1950674" cy="2524402"/>
          </a:xfrm>
          <a:prstGeom prst="rect">
            <a:avLst/>
          </a:prstGeom>
        </p:spPr>
      </p:pic>
    </p:spTree>
    <p:extLst>
      <p:ext uri="{BB962C8B-B14F-4D97-AF65-F5344CB8AC3E}">
        <p14:creationId xmlns:p14="http://schemas.microsoft.com/office/powerpoint/2010/main" val="1365737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Aleutian Island Survey 2021</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535" y="1063229"/>
            <a:ext cx="4924252" cy="3805104"/>
          </a:xfrm>
        </p:spPr>
      </p:pic>
      <p:sp>
        <p:nvSpPr>
          <p:cNvPr id="8" name="AutoShape 4" descr="NOAA Lockheed WP-3D Orion N43RF at the NOAA Aircraft Operations Center on  26 September 2019 | Office of Marine and Aviation Operati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NOAA Lockheed WP-3D Orion N43RF on the ramp outside the NOAA Aircraft Operations Center in Lakeland, F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827" y="1063229"/>
            <a:ext cx="2683933" cy="17892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080000" y="2852518"/>
            <a:ext cx="39370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Schedule: May 7-June 15 based out of Anchorage, Alaska</a:t>
            </a:r>
          </a:p>
          <a:p>
            <a:pPr marL="285750" indent="-285750">
              <a:buFont typeface="Arial" panose="020B0604020202020204" pitchFamily="34" charset="0"/>
              <a:buChar char="•"/>
            </a:pPr>
            <a:r>
              <a:rPr lang="en-US" dirty="0" smtClean="0"/>
              <a:t>Aircraft: NOAA WP-3D Orion</a:t>
            </a:r>
          </a:p>
          <a:p>
            <a:pPr marL="285750" indent="-285750">
              <a:buFont typeface="Arial" panose="020B0604020202020204" pitchFamily="34" charset="0"/>
              <a:buChar char="•"/>
            </a:pPr>
            <a:r>
              <a:rPr lang="en-US" dirty="0" smtClean="0"/>
              <a:t>Goal: Complete as much of the high priority (red) lines as possible.</a:t>
            </a:r>
          </a:p>
          <a:p>
            <a:pPr marL="285750" indent="-285750">
              <a:buFont typeface="Arial" panose="020B0604020202020204" pitchFamily="34" charset="0"/>
              <a:buChar char="•"/>
            </a:pPr>
            <a:r>
              <a:rPr lang="en-US" dirty="0" smtClean="0"/>
              <a:t>Red lines can be completed in 17 flights</a:t>
            </a:r>
            <a:endParaRPr lang="en-US" dirty="0"/>
          </a:p>
        </p:txBody>
      </p:sp>
    </p:spTree>
    <p:extLst>
      <p:ext uri="{BB962C8B-B14F-4D97-AF65-F5344CB8AC3E}">
        <p14:creationId xmlns:p14="http://schemas.microsoft.com/office/powerpoint/2010/main" val="678523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Helvetica" panose="020B0604020202020204" pitchFamily="34" charset="0"/>
                <a:cs typeface="Helvetica" panose="020B0604020202020204" pitchFamily="34" charset="0"/>
              </a:rPr>
              <a:t>Summary</a:t>
            </a:r>
            <a:endParaRPr lang="en-US" sz="3600" dirty="0">
              <a:latin typeface="Helvetica" panose="020B0604020202020204" pitchFamily="34" charset="0"/>
              <a:cs typeface="Helvetica" panose="020B0604020202020204" pitchFamily="34" charset="0"/>
            </a:endParaRPr>
          </a:p>
        </p:txBody>
      </p:sp>
      <p:sp>
        <p:nvSpPr>
          <p:cNvPr id="4" name="Content Placeholder 2"/>
          <p:cNvSpPr txBox="1">
            <a:spLocks/>
          </p:cNvSpPr>
          <p:nvPr/>
        </p:nvSpPr>
        <p:spPr>
          <a:xfrm>
            <a:off x="576649" y="1295400"/>
            <a:ext cx="8110151" cy="36802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800" dirty="0" smtClean="0">
                <a:solidFill>
                  <a:schemeClr val="tx1"/>
                </a:solidFill>
                <a:latin typeface="Helvetica" panose="020B0604020202020204" pitchFamily="34" charset="0"/>
                <a:cs typeface="Helvetica" panose="020B0604020202020204" pitchFamily="34" charset="0"/>
              </a:rPr>
              <a:t>GRAV-D has </a:t>
            </a:r>
            <a:r>
              <a:rPr lang="en-US" sz="2800" dirty="0" smtClean="0">
                <a:solidFill>
                  <a:schemeClr val="tx1"/>
                </a:solidFill>
                <a:latin typeface="Helvetica" panose="020B0604020202020204" pitchFamily="34" charset="0"/>
                <a:cs typeface="Helvetica" panose="020B0604020202020204" pitchFamily="34" charset="0"/>
              </a:rPr>
              <a:t>collected </a:t>
            </a:r>
            <a:r>
              <a:rPr lang="en-US" sz="2800" dirty="0" smtClean="0">
                <a:solidFill>
                  <a:schemeClr val="tx1"/>
                </a:solidFill>
                <a:latin typeface="Helvetica" panose="020B0604020202020204" pitchFamily="34" charset="0"/>
                <a:cs typeface="Helvetica" panose="020B0604020202020204" pitchFamily="34" charset="0"/>
              </a:rPr>
              <a:t>85.3% of the target area</a:t>
            </a:r>
            <a:r>
              <a:rPr lang="en-US" sz="2800" dirty="0" smtClean="0">
                <a:solidFill>
                  <a:schemeClr val="tx1"/>
                </a:solidFill>
                <a:latin typeface="Helvetica" panose="020B0604020202020204" pitchFamily="34" charset="0"/>
                <a:cs typeface="Helvetica" panose="020B0604020202020204" pitchFamily="34" charset="0"/>
              </a:rPr>
              <a:t>.</a:t>
            </a:r>
          </a:p>
          <a:p>
            <a:pPr algn="l"/>
            <a:r>
              <a:rPr lang="en-US" sz="2800" dirty="0" smtClean="0">
                <a:solidFill>
                  <a:schemeClr val="tx1"/>
                </a:solidFill>
                <a:latin typeface="Helvetica" panose="020B0604020202020204" pitchFamily="34" charset="0"/>
                <a:cs typeface="Helvetica" panose="020B0604020202020204" pitchFamily="34" charset="0"/>
              </a:rPr>
              <a:t>Near-term Goals</a:t>
            </a:r>
          </a:p>
          <a:p>
            <a:pPr marL="457200" indent="-457200" algn="l">
              <a:buFont typeface="Arial" panose="020B0604020202020204" pitchFamily="34" charset="0"/>
              <a:buChar char="•"/>
            </a:pPr>
            <a:r>
              <a:rPr lang="en-US" sz="1800" dirty="0" smtClean="0">
                <a:solidFill>
                  <a:schemeClr val="tx1"/>
                </a:solidFill>
                <a:latin typeface="Helvetica" panose="020B0604020202020204" pitchFamily="34" charset="0"/>
                <a:cs typeface="Helvetica" panose="020B0604020202020204" pitchFamily="34" charset="0"/>
              </a:rPr>
              <a:t>Secure long range aircraft to continue surveying in remote locations</a:t>
            </a:r>
          </a:p>
          <a:p>
            <a:pPr marL="457200" indent="-457200" algn="l">
              <a:buFont typeface="Arial" panose="020B0604020202020204" pitchFamily="34" charset="0"/>
              <a:buChar char="•"/>
            </a:pPr>
            <a:r>
              <a:rPr lang="en-US" sz="1800" dirty="0" smtClean="0">
                <a:solidFill>
                  <a:schemeClr val="tx1"/>
                </a:solidFill>
                <a:latin typeface="Helvetica" panose="020B0604020202020204" pitchFamily="34" charset="0"/>
                <a:cs typeface="Helvetica" panose="020B0604020202020204" pitchFamily="34" charset="0"/>
              </a:rPr>
              <a:t>Continue CONUS data collection priorities</a:t>
            </a:r>
          </a:p>
          <a:p>
            <a:pPr marL="457200" indent="-457200" algn="l">
              <a:buFont typeface="Arial" panose="020B0604020202020204" pitchFamily="34" charset="0"/>
              <a:buChar char="•"/>
            </a:pPr>
            <a:r>
              <a:rPr lang="en-US" sz="1800" dirty="0" smtClean="0">
                <a:solidFill>
                  <a:schemeClr val="tx1"/>
                </a:solidFill>
                <a:latin typeface="Helvetica" panose="020B0604020202020204" pitchFamily="34" charset="0"/>
                <a:cs typeface="Helvetica" panose="020B0604020202020204" pitchFamily="34" charset="0"/>
              </a:rPr>
              <a:t>Complete Newton v2.0 and test/validate it.</a:t>
            </a:r>
          </a:p>
          <a:p>
            <a:pPr marL="457200" indent="-457200" algn="l">
              <a:buFont typeface="Arial" panose="020B0604020202020204" pitchFamily="34" charset="0"/>
              <a:buChar char="•"/>
            </a:pPr>
            <a:r>
              <a:rPr lang="en-US" sz="1800" dirty="0" smtClean="0">
                <a:solidFill>
                  <a:schemeClr val="tx1"/>
                </a:solidFill>
                <a:latin typeface="Helvetica" panose="020B0604020202020204" pitchFamily="34" charset="0"/>
                <a:cs typeface="Helvetica" panose="020B0604020202020204" pitchFamily="34" charset="0"/>
              </a:rPr>
              <a:t>Reprocess existing GRAV-D data sets</a:t>
            </a:r>
            <a:endParaRPr lang="en-US" sz="1800" dirty="0" smtClean="0">
              <a:solidFill>
                <a:schemeClr val="tx1"/>
              </a:solidFill>
              <a:latin typeface="Helvetica" panose="020B0604020202020204" pitchFamily="34" charset="0"/>
              <a:cs typeface="Helvetica" panose="020B0604020202020204" pitchFamily="34" charset="0"/>
            </a:endParaRPr>
          </a:p>
          <a:p>
            <a:r>
              <a:rPr lang="en-US" sz="2800" dirty="0" smtClean="0">
                <a:solidFill>
                  <a:schemeClr val="tx1"/>
                </a:solidFill>
                <a:latin typeface="Helvetica" panose="020B0604020202020204" pitchFamily="34" charset="0"/>
                <a:cs typeface="Helvetica" panose="020B0604020202020204" pitchFamily="34" charset="0"/>
              </a:rPr>
              <a:t>Thank </a:t>
            </a:r>
            <a:r>
              <a:rPr lang="en-US" sz="2800" dirty="0" smtClean="0">
                <a:solidFill>
                  <a:schemeClr val="tx1"/>
                </a:solidFill>
                <a:latin typeface="Helvetica" panose="020B0604020202020204" pitchFamily="34" charset="0"/>
                <a:cs typeface="Helvetica" panose="020B0604020202020204" pitchFamily="34" charset="0"/>
              </a:rPr>
              <a:t>you!</a:t>
            </a:r>
          </a:p>
          <a:p>
            <a:r>
              <a:rPr lang="en-US" dirty="0" smtClean="0">
                <a:latin typeface="Helvetica" panose="020B0604020202020204" pitchFamily="34" charset="0"/>
                <a:cs typeface="Helvetica" panose="020B0604020202020204" pitchFamily="34" charset="0"/>
              </a:rPr>
              <a:t> </a:t>
            </a:r>
            <a:r>
              <a:rPr lang="en-US" sz="2800" dirty="0" smtClean="0">
                <a:latin typeface="Helvetica" panose="020B0604020202020204" pitchFamily="34" charset="0"/>
                <a:cs typeface="Helvetica" panose="020B0604020202020204" pitchFamily="34" charset="0"/>
                <a:hlinkClick r:id="rId3"/>
              </a:rPr>
              <a:t>NGS.GRAVD@noaa.gov</a:t>
            </a:r>
            <a:endParaRPr lang="en-US" sz="2800"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61756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46128" y="550242"/>
            <a:ext cx="1878072" cy="481633"/>
          </a:xfrm>
        </p:spPr>
        <p:txBody>
          <a:bodyPr>
            <a:noAutofit/>
          </a:bodyPr>
          <a:lstStyle/>
          <a:p>
            <a:pPr eaLnBrk="1" hangingPunct="1"/>
            <a:r>
              <a:rPr lang="en-US" altLang="en-US" sz="3600" dirty="0" smtClean="0">
                <a:latin typeface="Helvetica" panose="020B0604020202020204" pitchFamily="34" charset="0"/>
                <a:cs typeface="Helvetica" panose="020B0604020202020204" pitchFamily="34" charset="0"/>
              </a:rPr>
              <a:t>Agenda</a:t>
            </a:r>
          </a:p>
        </p:txBody>
      </p:sp>
      <p:sp>
        <p:nvSpPr>
          <p:cNvPr id="7" name="Content Placeholder 6"/>
          <p:cNvSpPr>
            <a:spLocks noGrp="1"/>
          </p:cNvSpPr>
          <p:nvPr>
            <p:ph idx="1"/>
          </p:nvPr>
        </p:nvSpPr>
        <p:spPr>
          <a:xfrm>
            <a:off x="1100667" y="1163781"/>
            <a:ext cx="7170497" cy="3813463"/>
          </a:xfrm>
        </p:spPr>
        <p:txBody>
          <a:bodyPr>
            <a:normAutofit/>
          </a:bodyPr>
          <a:lstStyle/>
          <a:p>
            <a:pPr marL="571500" indent="-395288"/>
            <a:r>
              <a:rPr lang="en-US" altLang="en-US" sz="2800" dirty="0" smtClean="0"/>
              <a:t>GRAV-D </a:t>
            </a:r>
            <a:r>
              <a:rPr lang="en-US" altLang="en-US" sz="2800" dirty="0"/>
              <a:t>Project </a:t>
            </a:r>
            <a:r>
              <a:rPr lang="en-US" altLang="en-US" sz="2800" dirty="0" smtClean="0"/>
              <a:t>Overview and Data Access</a:t>
            </a:r>
          </a:p>
          <a:p>
            <a:pPr marL="571500" indent="-395288"/>
            <a:r>
              <a:rPr lang="en-US" altLang="en-US" sz="2800" dirty="0" smtClean="0"/>
              <a:t>Data Collection Status/Completion Polygon</a:t>
            </a:r>
          </a:p>
          <a:p>
            <a:pPr marL="571500" indent="-395288"/>
            <a:r>
              <a:rPr lang="en-US" altLang="en-US" sz="2800" dirty="0" smtClean="0"/>
              <a:t>Data Collection Timeline</a:t>
            </a:r>
          </a:p>
          <a:p>
            <a:pPr marL="571500" indent="-395288"/>
            <a:r>
              <a:rPr lang="en-US" altLang="en-US" sz="2800" dirty="0"/>
              <a:t>Newton Updates</a:t>
            </a:r>
          </a:p>
          <a:p>
            <a:pPr marL="571500" indent="-395288"/>
            <a:r>
              <a:rPr lang="en-US" altLang="en-US" sz="2800" dirty="0" smtClean="0"/>
              <a:t>Reprocessing Plans</a:t>
            </a:r>
          </a:p>
          <a:p>
            <a:pPr marL="571500" indent="-395288"/>
            <a:r>
              <a:rPr lang="en-US" altLang="en-US" sz="2800" dirty="0" smtClean="0"/>
              <a:t>Updates from the field</a:t>
            </a:r>
          </a:p>
        </p:txBody>
      </p:sp>
    </p:spTree>
    <p:extLst>
      <p:ext uri="{BB962C8B-B14F-4D97-AF65-F5344CB8AC3E}">
        <p14:creationId xmlns:p14="http://schemas.microsoft.com/office/powerpoint/2010/main" val="1550966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8947" y="428553"/>
            <a:ext cx="5599841" cy="734499"/>
          </a:xfrm>
        </p:spPr>
        <p:txBody>
          <a:bodyPr>
            <a:normAutofit/>
          </a:bodyPr>
          <a:lstStyle/>
          <a:p>
            <a:r>
              <a:rPr lang="en-US" altLang="en-US" sz="3600" dirty="0" smtClean="0">
                <a:latin typeface="Helvetica" panose="020B0604020202020204" pitchFamily="34" charset="0"/>
                <a:cs typeface="Helvetica" panose="020B0604020202020204" pitchFamily="34" charset="0"/>
              </a:rPr>
              <a:t>GRAV-D Project Overview</a:t>
            </a:r>
          </a:p>
        </p:txBody>
      </p:sp>
      <p:sp>
        <p:nvSpPr>
          <p:cNvPr id="7" name="Content Placeholder 2"/>
          <p:cNvSpPr>
            <a:spLocks noGrp="1"/>
          </p:cNvSpPr>
          <p:nvPr>
            <p:ph idx="1"/>
          </p:nvPr>
        </p:nvSpPr>
        <p:spPr>
          <a:xfrm>
            <a:off x="2878667" y="1557803"/>
            <a:ext cx="6010951" cy="3419833"/>
          </a:xfrm>
        </p:spPr>
        <p:txBody>
          <a:bodyPr>
            <a:normAutofit/>
          </a:bodyPr>
          <a:lstStyle/>
          <a:p>
            <a:pPr>
              <a:defRPr/>
            </a:pPr>
            <a:r>
              <a:rPr lang="en-US" sz="1800" b="1" dirty="0" smtClean="0">
                <a:latin typeface="Helvetica" panose="020B0604020202020204" pitchFamily="34" charset="0"/>
                <a:cs typeface="Helvetica" panose="020B0604020202020204" pitchFamily="34" charset="0"/>
              </a:rPr>
              <a:t>Overall Target</a:t>
            </a:r>
            <a:r>
              <a:rPr lang="en-US" sz="1800" dirty="0" smtClean="0">
                <a:latin typeface="Helvetica" panose="020B0604020202020204" pitchFamily="34" charset="0"/>
                <a:cs typeface="Helvetica" panose="020B0604020202020204" pitchFamily="34" charset="0"/>
              </a:rPr>
              <a:t>: 2 cm accurate </a:t>
            </a:r>
            <a:r>
              <a:rPr lang="en-US" sz="1800" dirty="0" err="1" smtClean="0">
                <a:latin typeface="Helvetica" panose="020B0604020202020204" pitchFamily="34" charset="0"/>
                <a:cs typeface="Helvetica" panose="020B0604020202020204" pitchFamily="34" charset="0"/>
              </a:rPr>
              <a:t>orthometric</a:t>
            </a:r>
            <a:r>
              <a:rPr lang="en-US" sz="1800" dirty="0" smtClean="0">
                <a:latin typeface="Helvetica" panose="020B0604020202020204" pitchFamily="34" charset="0"/>
                <a:cs typeface="Helvetica" panose="020B0604020202020204" pitchFamily="34" charset="0"/>
              </a:rPr>
              <a:t> heights from GNSS and a geoid model</a:t>
            </a:r>
          </a:p>
          <a:p>
            <a:pPr>
              <a:defRPr/>
            </a:pPr>
            <a:r>
              <a:rPr lang="en-US" sz="1800" b="1" dirty="0" smtClean="0">
                <a:latin typeface="Helvetica" panose="020B0604020202020204" pitchFamily="34" charset="0"/>
                <a:cs typeface="Helvetica" panose="020B0604020202020204" pitchFamily="34" charset="0"/>
              </a:rPr>
              <a:t>GRAV-D Goal</a:t>
            </a:r>
            <a:r>
              <a:rPr lang="en-US" sz="1800" dirty="0" smtClean="0">
                <a:latin typeface="Helvetica" panose="020B0604020202020204" pitchFamily="34" charset="0"/>
                <a:cs typeface="Helvetica" panose="020B0604020202020204" pitchFamily="34" charset="0"/>
              </a:rPr>
              <a:t>: Create gravimetric geoid accurate to 1 cm where possible using airborne gravity data</a:t>
            </a:r>
          </a:p>
          <a:p>
            <a:pPr>
              <a:defRPr/>
            </a:pPr>
            <a:r>
              <a:rPr lang="en-US" sz="1800" b="1" dirty="0" smtClean="0">
                <a:latin typeface="Helvetica" panose="020B0604020202020204" pitchFamily="34" charset="0"/>
                <a:cs typeface="Helvetica" panose="020B0604020202020204" pitchFamily="34" charset="0"/>
              </a:rPr>
              <a:t>GRAV-D</a:t>
            </a:r>
            <a:r>
              <a:rPr lang="en-US" sz="1800" dirty="0" smtClean="0">
                <a:latin typeface="Helvetica" panose="020B0604020202020204" pitchFamily="34" charset="0"/>
                <a:cs typeface="Helvetica" panose="020B0604020202020204" pitchFamily="34" charset="0"/>
              </a:rPr>
              <a:t>: Two main goals of the project</a:t>
            </a:r>
          </a:p>
          <a:p>
            <a:pPr lvl="1">
              <a:defRPr/>
            </a:pPr>
            <a:r>
              <a:rPr lang="en-US" sz="1800" dirty="0" smtClean="0">
                <a:latin typeface="Helvetica" panose="020B0604020202020204" pitchFamily="34" charset="0"/>
                <a:cs typeface="Helvetica" panose="020B0604020202020204" pitchFamily="34" charset="0"/>
              </a:rPr>
              <a:t>Airborne gravity survey of entire country and its holdings</a:t>
            </a:r>
          </a:p>
          <a:p>
            <a:pPr lvl="1">
              <a:defRPr/>
            </a:pPr>
            <a:r>
              <a:rPr lang="en-US" sz="1800" dirty="0" smtClean="0">
                <a:latin typeface="Helvetica" panose="020B0604020202020204" pitchFamily="34" charset="0"/>
                <a:cs typeface="Helvetica" panose="020B0604020202020204" pitchFamily="34" charset="0"/>
              </a:rPr>
              <a:t>Long-term monitoring of geoid change (</a:t>
            </a:r>
            <a:r>
              <a:rPr lang="en-US" sz="1800" dirty="0" err="1" smtClean="0">
                <a:latin typeface="Helvetica" panose="020B0604020202020204" pitchFamily="34" charset="0"/>
                <a:cs typeface="Helvetica" panose="020B0604020202020204" pitchFamily="34" charset="0"/>
              </a:rPr>
              <a:t>GeMS</a:t>
            </a:r>
            <a:r>
              <a:rPr lang="en-US" sz="1800" dirty="0" smtClean="0">
                <a:latin typeface="Helvetica" panose="020B0604020202020204" pitchFamily="34" charset="0"/>
                <a:cs typeface="Helvetica" panose="020B0604020202020204" pitchFamily="34" charset="0"/>
              </a:rPr>
              <a:t>)</a:t>
            </a:r>
          </a:p>
          <a:p>
            <a:pPr>
              <a:defRPr/>
            </a:pPr>
            <a:r>
              <a:rPr lang="en-US" sz="1800" dirty="0" smtClean="0">
                <a:latin typeface="Helvetica" panose="020B0604020202020204" pitchFamily="34" charset="0"/>
                <a:cs typeface="Helvetica" panose="020B0604020202020204" pitchFamily="34" charset="0"/>
              </a:rPr>
              <a:t>Leveraging partnerships to improve and validate gravity data</a:t>
            </a:r>
            <a:endParaRPr lang="en-US" sz="1800" dirty="0">
              <a:latin typeface="Helvetica" panose="020B0604020202020204" pitchFamily="34" charset="0"/>
              <a:cs typeface="Helvetica" panose="020B0604020202020204" pitchFamily="34"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48" y="1557803"/>
            <a:ext cx="2276260" cy="298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114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64181" y="479068"/>
            <a:ext cx="4008783" cy="648151"/>
          </a:xfrm>
        </p:spPr>
        <p:txBody>
          <a:bodyPr>
            <a:normAutofit/>
          </a:bodyPr>
          <a:lstStyle/>
          <a:p>
            <a:r>
              <a:rPr lang="en-US" sz="3200" dirty="0" smtClean="0">
                <a:latin typeface="Helvetica" panose="020B0604020202020204" pitchFamily="34" charset="0"/>
                <a:cs typeface="Helvetica" panose="020B0604020202020204" pitchFamily="34" charset="0"/>
              </a:rPr>
              <a:t>GRAV-D Website</a:t>
            </a:r>
            <a:endParaRPr lang="en-US" sz="3200" dirty="0">
              <a:latin typeface="Helvetica" panose="020B0604020202020204" pitchFamily="34" charset="0"/>
              <a:cs typeface="Helvetica" panose="020B0604020202020204" pitchFamily="34" charset="0"/>
            </a:endParaRPr>
          </a:p>
        </p:txBody>
      </p:sp>
      <p:sp>
        <p:nvSpPr>
          <p:cNvPr id="9" name="TextBox 8"/>
          <p:cNvSpPr txBox="1"/>
          <p:nvPr/>
        </p:nvSpPr>
        <p:spPr>
          <a:xfrm>
            <a:off x="4234649" y="1416179"/>
            <a:ext cx="4305669"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Access GRAV-D Information and Data Products.</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www.ngs.noaa.gov/GRAV-D</a:t>
            </a:r>
            <a:endParaRPr lang="en-US" sz="2400" dirty="0">
              <a:latin typeface="Helvetica" panose="020B0604020202020204" pitchFamily="34" charset="0"/>
              <a:cs typeface="Helvetica" panose="020B0604020202020204" pitchFamily="34" charset="0"/>
            </a:endParaRPr>
          </a:p>
        </p:txBody>
      </p:sp>
      <p:pic>
        <p:nvPicPr>
          <p:cNvPr id="10" name="Picture 9"/>
          <p:cNvPicPr>
            <a:picLocks noChangeAspect="1"/>
          </p:cNvPicPr>
          <p:nvPr/>
        </p:nvPicPr>
        <p:blipFill>
          <a:blip r:embed="rId3"/>
          <a:stretch>
            <a:fillRect/>
          </a:stretch>
        </p:blipFill>
        <p:spPr>
          <a:xfrm>
            <a:off x="1303491" y="1252987"/>
            <a:ext cx="2496152" cy="3596293"/>
          </a:xfrm>
          <a:prstGeom prst="rect">
            <a:avLst/>
          </a:prstGeom>
        </p:spPr>
      </p:pic>
    </p:spTree>
    <p:extLst>
      <p:ext uri="{BB962C8B-B14F-4D97-AF65-F5344CB8AC3E}">
        <p14:creationId xmlns:p14="http://schemas.microsoft.com/office/powerpoint/2010/main" val="777545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867" y="889000"/>
            <a:ext cx="5938761" cy="415713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533" y="0"/>
            <a:ext cx="7347857" cy="5143500"/>
          </a:xfrm>
          <a:prstGeom prst="rect">
            <a:avLst/>
          </a:prstGeom>
        </p:spPr>
      </p:pic>
    </p:spTree>
    <p:extLst>
      <p:ext uri="{BB962C8B-B14F-4D97-AF65-F5344CB8AC3E}">
        <p14:creationId xmlns:p14="http://schemas.microsoft.com/office/powerpoint/2010/main" val="3319242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9474"/>
            <a:ext cx="8229600" cy="857250"/>
          </a:xfrm>
        </p:spPr>
        <p:txBody>
          <a:bodyPr>
            <a:normAutofit/>
          </a:bodyPr>
          <a:lstStyle/>
          <a:p>
            <a:pPr marL="571500" indent="-395288"/>
            <a:r>
              <a:rPr lang="en-US" altLang="en-US" sz="3600" dirty="0" smtClean="0"/>
              <a:t>GRAV-D Completion Polygon</a:t>
            </a:r>
            <a:endParaRPr lang="en-US" altLang="en-US" sz="36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5367" y="912342"/>
            <a:ext cx="5393265" cy="4167523"/>
          </a:xfrm>
        </p:spPr>
      </p:pic>
      <p:sp>
        <p:nvSpPr>
          <p:cNvPr id="8" name="TextBox 7"/>
          <p:cNvSpPr txBox="1"/>
          <p:nvPr/>
        </p:nvSpPr>
        <p:spPr>
          <a:xfrm>
            <a:off x="7349066" y="2279009"/>
            <a:ext cx="1566334" cy="1569660"/>
          </a:xfrm>
          <a:prstGeom prst="rect">
            <a:avLst/>
          </a:prstGeom>
          <a:noFill/>
        </p:spPr>
        <p:txBody>
          <a:bodyPr wrap="square" rtlCol="0">
            <a:spAutoFit/>
          </a:bodyPr>
          <a:lstStyle/>
          <a:p>
            <a:r>
              <a:rPr lang="en-US" sz="1600" dirty="0" smtClean="0"/>
              <a:t>Production flights completed during the pandemic in purple.</a:t>
            </a:r>
            <a:endParaRPr lang="en-US" sz="1600" dirty="0"/>
          </a:p>
        </p:txBody>
      </p:sp>
    </p:spTree>
    <p:extLst>
      <p:ext uri="{BB962C8B-B14F-4D97-AF65-F5344CB8AC3E}">
        <p14:creationId xmlns:p14="http://schemas.microsoft.com/office/powerpoint/2010/main" val="1594262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05979"/>
            <a:ext cx="8229600" cy="857250"/>
          </a:xfrm>
        </p:spPr>
        <p:txBody>
          <a:bodyPr>
            <a:normAutofit/>
          </a:bodyPr>
          <a:lstStyle/>
          <a:p>
            <a:r>
              <a:rPr lang="en-US" altLang="en-US" dirty="0"/>
              <a:t>Revised Timeline to </a:t>
            </a:r>
            <a:r>
              <a:rPr lang="en-US" altLang="en-US" dirty="0" smtClean="0"/>
              <a:t>Completion</a:t>
            </a:r>
            <a:r>
              <a:rPr lang="en-US" dirty="0" smtClean="0"/>
              <a:t>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79516725"/>
              </p:ext>
            </p:extLst>
          </p:nvPr>
        </p:nvGraphicFramePr>
        <p:xfrm>
          <a:off x="457200" y="931334"/>
          <a:ext cx="8229600" cy="399626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5071534" y="2929467"/>
            <a:ext cx="2125133" cy="369332"/>
          </a:xfrm>
          <a:prstGeom prst="rect">
            <a:avLst/>
          </a:prstGeom>
          <a:noFill/>
        </p:spPr>
        <p:txBody>
          <a:bodyPr wrap="square" rtlCol="0">
            <a:spAutoFit/>
            <a:scene3d>
              <a:camera prst="orthographicFront">
                <a:rot lat="0" lon="0" rev="16200000"/>
              </a:camera>
              <a:lightRig rig="threePt" dir="t"/>
            </a:scene3d>
          </a:bodyPr>
          <a:lstStyle/>
          <a:p>
            <a:r>
              <a:rPr lang="en-US" dirty="0" err="1" smtClean="0">
                <a:solidFill>
                  <a:schemeClr val="bg1"/>
                </a:solidFill>
              </a:rPr>
              <a:t>Gov</a:t>
            </a:r>
            <a:r>
              <a:rPr lang="en-US" dirty="0" smtClean="0">
                <a:solidFill>
                  <a:schemeClr val="bg1"/>
                </a:solidFill>
              </a:rPr>
              <a:t> Shutdown</a:t>
            </a:r>
            <a:endParaRPr lang="en-US" dirty="0">
              <a:solidFill>
                <a:schemeClr val="bg1"/>
              </a:solidFill>
            </a:endParaRPr>
          </a:p>
        </p:txBody>
      </p:sp>
      <p:sp>
        <p:nvSpPr>
          <p:cNvPr id="11" name="TextBox 10"/>
          <p:cNvSpPr txBox="1"/>
          <p:nvPr/>
        </p:nvSpPr>
        <p:spPr>
          <a:xfrm>
            <a:off x="5799666" y="2995414"/>
            <a:ext cx="2125133" cy="369332"/>
          </a:xfrm>
          <a:prstGeom prst="rect">
            <a:avLst/>
          </a:prstGeom>
          <a:noFill/>
        </p:spPr>
        <p:txBody>
          <a:bodyPr wrap="square" rtlCol="0">
            <a:spAutoFit/>
            <a:scene3d>
              <a:camera prst="orthographicFront">
                <a:rot lat="0" lon="0" rev="16200000"/>
              </a:camera>
              <a:lightRig rig="threePt" dir="t"/>
            </a:scene3d>
          </a:bodyPr>
          <a:lstStyle/>
          <a:p>
            <a:r>
              <a:rPr lang="en-US" dirty="0" smtClean="0">
                <a:solidFill>
                  <a:schemeClr val="bg1"/>
                </a:solidFill>
              </a:rPr>
              <a:t>COVID-19</a:t>
            </a:r>
          </a:p>
        </p:txBody>
      </p:sp>
      <p:sp>
        <p:nvSpPr>
          <p:cNvPr id="12" name="TextBox 11"/>
          <p:cNvSpPr txBox="1"/>
          <p:nvPr/>
        </p:nvSpPr>
        <p:spPr>
          <a:xfrm>
            <a:off x="7200897" y="2849881"/>
            <a:ext cx="2230969" cy="369332"/>
          </a:xfrm>
          <a:prstGeom prst="rect">
            <a:avLst/>
          </a:prstGeom>
          <a:noFill/>
        </p:spPr>
        <p:txBody>
          <a:bodyPr wrap="square" rtlCol="0">
            <a:spAutoFit/>
            <a:scene3d>
              <a:camera prst="orthographicFront">
                <a:rot lat="0" lon="0" rev="16200000"/>
              </a:camera>
              <a:lightRig rig="threePt" dir="t"/>
            </a:scene3d>
          </a:bodyPr>
          <a:lstStyle/>
          <a:p>
            <a:r>
              <a:rPr lang="en-US" dirty="0" smtClean="0"/>
              <a:t>Goal 3</a:t>
            </a:r>
            <a:r>
              <a:rPr lang="en-US" baseline="30000" dirty="0" smtClean="0"/>
              <a:t>rd</a:t>
            </a:r>
            <a:r>
              <a:rPr lang="en-US" dirty="0" smtClean="0"/>
              <a:t> Quarter FY24</a:t>
            </a:r>
          </a:p>
        </p:txBody>
      </p:sp>
      <p:sp>
        <p:nvSpPr>
          <p:cNvPr id="7" name="TextBox 6"/>
          <p:cNvSpPr txBox="1"/>
          <p:nvPr/>
        </p:nvSpPr>
        <p:spPr>
          <a:xfrm>
            <a:off x="6000193" y="2915828"/>
            <a:ext cx="2125133" cy="369332"/>
          </a:xfrm>
          <a:prstGeom prst="rect">
            <a:avLst/>
          </a:prstGeom>
          <a:noFill/>
        </p:spPr>
        <p:txBody>
          <a:bodyPr wrap="square" rtlCol="0">
            <a:spAutoFit/>
            <a:scene3d>
              <a:camera prst="orthographicFront">
                <a:rot lat="0" lon="0" rev="16200000"/>
              </a:camera>
              <a:lightRig rig="threePt" dir="t"/>
            </a:scene3d>
          </a:bodyPr>
          <a:lstStyle/>
          <a:p>
            <a:r>
              <a:rPr lang="en-US" dirty="0" smtClean="0">
                <a:solidFill>
                  <a:schemeClr val="bg1"/>
                </a:solidFill>
              </a:rPr>
              <a:t>As of April 2021</a:t>
            </a:r>
          </a:p>
        </p:txBody>
      </p:sp>
      <p:sp>
        <p:nvSpPr>
          <p:cNvPr id="2" name="Explosion 2 1"/>
          <p:cNvSpPr/>
          <p:nvPr/>
        </p:nvSpPr>
        <p:spPr>
          <a:xfrm>
            <a:off x="5593606" y="1456734"/>
            <a:ext cx="3460379" cy="3090041"/>
          </a:xfrm>
          <a:prstGeom prst="irregularSeal2">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Disclaimer: This Forecast is only accurate until it is not.</a:t>
            </a:r>
            <a:endParaRPr lang="en-US" dirty="0"/>
          </a:p>
        </p:txBody>
      </p:sp>
      <p:sp>
        <p:nvSpPr>
          <p:cNvPr id="10" name="Explosion 2 9"/>
          <p:cNvSpPr/>
          <p:nvPr/>
        </p:nvSpPr>
        <p:spPr>
          <a:xfrm>
            <a:off x="5590487" y="1456734"/>
            <a:ext cx="3460379" cy="3090041"/>
          </a:xfrm>
          <a:prstGeom prst="irregularSeal2">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Budget Cuts</a:t>
            </a:r>
          </a:p>
          <a:p>
            <a:pPr algn="ctr"/>
            <a:r>
              <a:rPr lang="en-US" sz="1600" dirty="0" smtClean="0"/>
              <a:t>Weather</a:t>
            </a:r>
          </a:p>
          <a:p>
            <a:pPr algn="ctr"/>
            <a:r>
              <a:rPr lang="en-US" sz="1600" dirty="0" smtClean="0"/>
              <a:t>Aircraft Access Maintenance</a:t>
            </a:r>
          </a:p>
          <a:p>
            <a:pPr algn="ctr"/>
            <a:r>
              <a:rPr lang="en-US" sz="1600" dirty="0" smtClean="0"/>
              <a:t>Airspace</a:t>
            </a:r>
          </a:p>
          <a:p>
            <a:pPr algn="ctr"/>
            <a:r>
              <a:rPr lang="en-US" sz="1600" dirty="0" smtClean="0"/>
              <a:t>Etc.</a:t>
            </a:r>
            <a:endParaRPr lang="en-US" sz="1600" dirty="0"/>
          </a:p>
        </p:txBody>
      </p:sp>
    </p:spTree>
    <p:extLst>
      <p:ext uri="{BB962C8B-B14F-4D97-AF65-F5344CB8AC3E}">
        <p14:creationId xmlns:p14="http://schemas.microsoft.com/office/powerpoint/2010/main" val="240394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7" grpId="0"/>
      <p:bldP spid="2"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979"/>
            <a:ext cx="8229600" cy="666586"/>
          </a:xfrm>
        </p:spPr>
        <p:txBody>
          <a:bodyPr>
            <a:normAutofit/>
          </a:bodyPr>
          <a:lstStyle/>
          <a:p>
            <a:r>
              <a:rPr lang="en-US" sz="3600" dirty="0" smtClean="0"/>
              <a:t>Newton Updates</a:t>
            </a:r>
            <a:endParaRPr lang="en-US" sz="3600" dirty="0"/>
          </a:p>
        </p:txBody>
      </p:sp>
      <p:pic>
        <p:nvPicPr>
          <p:cNvPr id="1029" name="Picture 5" descr="https://lh6.googleusercontent.com/3Ev4g0dSsqhfMI_eSJ-Hnn_OfbYy3kwFj2Riv3_ClgkRp5U0p6x36Eph7ETNH5Ekw_8IBd51Z9a8x4MWiLSH7IQeidVSWzTweiETkH-7NlpYP1aN5uAi6lpApi8CPoa4iET8kX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34" y="2263899"/>
            <a:ext cx="1418896" cy="14334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lh4.googleusercontent.com/E7YtQKoL1Htg1L1FkZs4RTfXXz9ywf8_pZPeGXKf0C-PvTDCCGJvm8DsyT-ozrZ2YmNaGrejAfte3YlRAShFVhYhcIPwQVm0dvumCFDjyX_LHMjYFHKkokiP_ZaduRDto1FeO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8937"/>
            <a:ext cx="2585545" cy="14029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53045" y="3919595"/>
            <a:ext cx="6558455" cy="1169551"/>
          </a:xfrm>
          <a:prstGeom prst="rect">
            <a:avLst/>
          </a:prstGeom>
        </p:spPr>
        <p:txBody>
          <a:bodyPr wrap="square">
            <a:spAutoFit/>
          </a:bodyPr>
          <a:lstStyle/>
          <a:p>
            <a:r>
              <a:rPr lang="en-US" sz="1000" dirty="0"/>
              <a:t>References:</a:t>
            </a:r>
          </a:p>
          <a:p>
            <a:pPr marL="228600" indent="-228600" fontAlgn="base">
              <a:buFont typeface="+mj-lt"/>
              <a:buAutoNum type="arabicPeriod"/>
            </a:pPr>
            <a:r>
              <a:rPr lang="en-US" sz="1000" dirty="0"/>
              <a:t>Peters, M. F., and </a:t>
            </a:r>
            <a:r>
              <a:rPr lang="en-US" sz="1000" dirty="0" err="1"/>
              <a:t>Brozena</a:t>
            </a:r>
            <a:r>
              <a:rPr lang="en-US" sz="1000" dirty="0"/>
              <a:t>, J. M.(1995), </a:t>
            </a:r>
            <a:r>
              <a:rPr lang="en-US" sz="1000" b="1" dirty="0"/>
              <a:t>Methods to improve existing shipboard gravimeters for airborne </a:t>
            </a:r>
            <a:r>
              <a:rPr lang="en-US" sz="1000" b="1" dirty="0" err="1"/>
              <a:t>gravimetry</a:t>
            </a:r>
            <a:r>
              <a:rPr lang="en-US" sz="1000" dirty="0"/>
              <a:t>: </a:t>
            </a:r>
            <a:r>
              <a:rPr lang="en-US" sz="1000" dirty="0" err="1"/>
              <a:t>Internat.</a:t>
            </a:r>
            <a:r>
              <a:rPr lang="en-US" sz="1000" dirty="0"/>
              <a:t> </a:t>
            </a:r>
            <a:r>
              <a:rPr lang="en-US" sz="1000" dirty="0" err="1"/>
              <a:t>Symp</a:t>
            </a:r>
            <a:r>
              <a:rPr lang="en-US" sz="1000" dirty="0"/>
              <a:t>. on Kinematic Systems in Geodesy, Geomatics, and Navigation, 39-46.</a:t>
            </a:r>
          </a:p>
          <a:p>
            <a:pPr marL="228600" indent="-228600">
              <a:buFont typeface="+mj-lt"/>
              <a:buAutoNum type="arabicPeriod"/>
            </a:pPr>
            <a:r>
              <a:rPr lang="en-US" sz="1000" dirty="0" err="1"/>
              <a:t>Olesen</a:t>
            </a:r>
            <a:r>
              <a:rPr lang="en-US" sz="1000" dirty="0"/>
              <a:t>, A. V., Ph.D. Thesis (2002) </a:t>
            </a:r>
            <a:r>
              <a:rPr lang="en-US" sz="1000" b="1" dirty="0"/>
              <a:t>Improved airborne scalar </a:t>
            </a:r>
            <a:r>
              <a:rPr lang="en-US" sz="1000" b="1" dirty="0" err="1"/>
              <a:t>gravimetry</a:t>
            </a:r>
            <a:r>
              <a:rPr lang="en-US" sz="1000" b="1" dirty="0"/>
              <a:t> for regional gravity field mapping and geoid </a:t>
            </a:r>
            <a:r>
              <a:rPr lang="en-US" sz="1000" b="1" dirty="0" smtClean="0"/>
              <a:t>determination</a:t>
            </a:r>
          </a:p>
          <a:p>
            <a:pPr marL="228600" indent="-228600">
              <a:buFont typeface="+mj-lt"/>
              <a:buAutoNum type="arabicPeriod"/>
            </a:pPr>
            <a:r>
              <a:rPr lang="en-US" sz="1000" dirty="0" err="1"/>
              <a:t>Willberg</a:t>
            </a:r>
            <a:r>
              <a:rPr lang="en-US" sz="1000" dirty="0"/>
              <a:t>, M., </a:t>
            </a:r>
            <a:r>
              <a:rPr lang="en-US" sz="1000" dirty="0" err="1"/>
              <a:t>Ahlgren</a:t>
            </a:r>
            <a:r>
              <a:rPr lang="en-US" sz="1000" dirty="0"/>
              <a:t>, K., </a:t>
            </a:r>
            <a:r>
              <a:rPr lang="en-US" sz="1000" dirty="0" err="1"/>
              <a:t>Zingerle</a:t>
            </a:r>
            <a:r>
              <a:rPr lang="en-US" sz="1000" dirty="0"/>
              <a:t>, P., Pail R., Z (2021) </a:t>
            </a:r>
            <a:r>
              <a:rPr lang="en-US" sz="1000" b="1" dirty="0"/>
              <a:t>Improvement of the GRAV-D Processing. </a:t>
            </a:r>
            <a:r>
              <a:rPr lang="en-US" sz="1000" b="1" dirty="0"/>
              <a:t>NOAA Technical Report NOS NGS 75</a:t>
            </a:r>
            <a:r>
              <a:rPr lang="en-US" sz="1000" dirty="0" smtClean="0"/>
              <a:t>. (NOAA approved, but not available to the public yet)</a:t>
            </a:r>
            <a:endParaRPr lang="en-US" sz="1000" dirty="0"/>
          </a:p>
        </p:txBody>
      </p:sp>
      <p:sp>
        <p:nvSpPr>
          <p:cNvPr id="7" name="Rectangle 6"/>
          <p:cNvSpPr/>
          <p:nvPr/>
        </p:nvSpPr>
        <p:spPr>
          <a:xfrm>
            <a:off x="183383" y="553639"/>
            <a:ext cx="2731814" cy="2308324"/>
          </a:xfrm>
          <a:prstGeom prst="rect">
            <a:avLst/>
          </a:prstGeom>
        </p:spPr>
        <p:txBody>
          <a:bodyPr wrap="square">
            <a:spAutoFit/>
          </a:bodyPr>
          <a:lstStyle/>
          <a:p>
            <a:pPr marL="285750" indent="-285750">
              <a:buFont typeface="Arial" panose="020B0604020202020204" pitchFamily="34" charset="0"/>
              <a:buChar char="•"/>
            </a:pPr>
            <a:r>
              <a:rPr lang="en-US" dirty="0" err="1" smtClean="0">
                <a:solidFill>
                  <a:srgbClr val="000000"/>
                </a:solidFill>
                <a:latin typeface="Calibri" panose="020F0502020204030204" pitchFamily="34" charset="0"/>
              </a:rPr>
              <a:t>Oleson</a:t>
            </a:r>
            <a:r>
              <a:rPr lang="en-US" dirty="0" smtClean="0">
                <a:solidFill>
                  <a:srgbClr val="000000"/>
                </a:solidFill>
                <a:latin typeface="Calibri" panose="020F0502020204030204" pitchFamily="34" charset="0"/>
              </a:rPr>
              <a:t> vs Peter’s and </a:t>
            </a:r>
            <a:r>
              <a:rPr lang="en-US" dirty="0" err="1" smtClean="0">
                <a:solidFill>
                  <a:srgbClr val="000000"/>
                </a:solidFill>
                <a:latin typeface="Calibri" panose="020F0502020204030204" pitchFamily="34" charset="0"/>
              </a:rPr>
              <a:t>Brozena</a:t>
            </a:r>
            <a:r>
              <a:rPr lang="en-US" dirty="0" smtClean="0">
                <a:solidFill>
                  <a:srgbClr val="000000"/>
                </a:solidFill>
                <a:latin typeface="Calibri" panose="020F0502020204030204" pitchFamily="34" charset="0"/>
              </a:rPr>
              <a:t> </a:t>
            </a:r>
            <a:r>
              <a:rPr lang="en-US" dirty="0" err="1" smtClean="0">
                <a:solidFill>
                  <a:srgbClr val="000000"/>
                </a:solidFill>
                <a:latin typeface="Calibri" panose="020F0502020204030204" pitchFamily="34" charset="0"/>
              </a:rPr>
              <a:t>Offlevel</a:t>
            </a:r>
            <a:r>
              <a:rPr lang="en-US" dirty="0" smtClean="0">
                <a:solidFill>
                  <a:srgbClr val="000000"/>
                </a:solidFill>
                <a:latin typeface="Calibri" panose="020F0502020204030204" pitchFamily="34" charset="0"/>
              </a:rPr>
              <a:t> Correction.  </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rPr>
              <a:t>Filtering on the disturbance rather than full field gravity</a:t>
            </a:r>
            <a:endParaRPr lang="en-US" dirty="0" smtClean="0"/>
          </a:p>
          <a:p>
            <a:r>
              <a:rPr lang="en-US" dirty="0" smtClean="0"/>
              <a:t/>
            </a:r>
            <a:br>
              <a:rPr lang="en-US" dirty="0" smtClean="0"/>
            </a:b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986282349"/>
              </p:ext>
            </p:extLst>
          </p:nvPr>
        </p:nvGraphicFramePr>
        <p:xfrm>
          <a:off x="2915197" y="1236560"/>
          <a:ext cx="2974799" cy="1219200"/>
        </p:xfrm>
        <a:graphic>
          <a:graphicData uri="http://schemas.openxmlformats.org/drawingml/2006/table">
            <a:tbl>
              <a:tblPr firstRow="1" bandRow="1">
                <a:tableStyleId>{5C22544A-7EE6-4342-B048-85BDC9FD1C3A}</a:tableStyleId>
              </a:tblPr>
              <a:tblGrid>
                <a:gridCol w="761322">
                  <a:extLst>
                    <a:ext uri="{9D8B030D-6E8A-4147-A177-3AD203B41FA5}">
                      <a16:colId xmlns:a16="http://schemas.microsoft.com/office/drawing/2014/main" val="1191778150"/>
                    </a:ext>
                  </a:extLst>
                </a:gridCol>
                <a:gridCol w="510802">
                  <a:extLst>
                    <a:ext uri="{9D8B030D-6E8A-4147-A177-3AD203B41FA5}">
                      <a16:colId xmlns:a16="http://schemas.microsoft.com/office/drawing/2014/main" val="2604522994"/>
                    </a:ext>
                  </a:extLst>
                </a:gridCol>
                <a:gridCol w="460353">
                  <a:extLst>
                    <a:ext uri="{9D8B030D-6E8A-4147-A177-3AD203B41FA5}">
                      <a16:colId xmlns:a16="http://schemas.microsoft.com/office/drawing/2014/main" val="2228989111"/>
                    </a:ext>
                  </a:extLst>
                </a:gridCol>
                <a:gridCol w="1242322">
                  <a:extLst>
                    <a:ext uri="{9D8B030D-6E8A-4147-A177-3AD203B41FA5}">
                      <a16:colId xmlns:a16="http://schemas.microsoft.com/office/drawing/2014/main" val="265273670"/>
                    </a:ext>
                  </a:extLst>
                </a:gridCol>
              </a:tblGrid>
              <a:tr h="286684">
                <a:tc>
                  <a:txBody>
                    <a:bodyPr/>
                    <a:lstStyle/>
                    <a:p>
                      <a:r>
                        <a:rPr lang="en-US" sz="1400" dirty="0" smtClean="0"/>
                        <a:t>AS08</a:t>
                      </a:r>
                      <a:endParaRPr lang="en-US" sz="1400" dirty="0"/>
                    </a:p>
                  </a:txBody>
                  <a:tcPr/>
                </a:tc>
                <a:tc>
                  <a:txBody>
                    <a:bodyPr/>
                    <a:lstStyle/>
                    <a:p>
                      <a:r>
                        <a:rPr lang="en-US" sz="1400" dirty="0" smtClean="0"/>
                        <a:t>P&amp;B</a:t>
                      </a:r>
                      <a:endParaRPr lang="en-US" sz="1400" dirty="0"/>
                    </a:p>
                  </a:txBody>
                  <a:tcPr/>
                </a:tc>
                <a:tc>
                  <a:txBody>
                    <a:bodyPr/>
                    <a:lstStyle/>
                    <a:p>
                      <a:r>
                        <a:rPr lang="en-US" sz="1400" dirty="0" err="1" smtClean="0"/>
                        <a:t>Ol</a:t>
                      </a:r>
                      <a:endParaRPr lang="en-US" sz="1400" dirty="0"/>
                    </a:p>
                  </a:txBody>
                  <a:tcPr/>
                </a:tc>
                <a:tc>
                  <a:txBody>
                    <a:bodyPr/>
                    <a:lstStyle/>
                    <a:p>
                      <a:r>
                        <a:rPr lang="en-US" sz="1400" dirty="0" err="1" smtClean="0"/>
                        <a:t>Ol+dist</a:t>
                      </a:r>
                      <a:r>
                        <a:rPr lang="en-US" sz="1400" dirty="0" smtClean="0"/>
                        <a:t> filter</a:t>
                      </a:r>
                      <a:endParaRPr lang="en-US" sz="1400" dirty="0"/>
                    </a:p>
                  </a:txBody>
                  <a:tcPr/>
                </a:tc>
                <a:extLst>
                  <a:ext uri="{0D108BD9-81ED-4DB2-BD59-A6C34878D82A}">
                    <a16:rowId xmlns:a16="http://schemas.microsoft.com/office/drawing/2014/main" val="3910249415"/>
                  </a:ext>
                </a:extLst>
              </a:tr>
              <a:tr h="286684">
                <a:tc>
                  <a:txBody>
                    <a:bodyPr/>
                    <a:lstStyle/>
                    <a:p>
                      <a:r>
                        <a:rPr lang="en-US" sz="1400" dirty="0" smtClean="0"/>
                        <a:t>Mean</a:t>
                      </a:r>
                      <a:endParaRPr lang="en-US" sz="1400" dirty="0"/>
                    </a:p>
                  </a:txBody>
                  <a:tcPr/>
                </a:tc>
                <a:tc>
                  <a:txBody>
                    <a:bodyPr/>
                    <a:lstStyle/>
                    <a:p>
                      <a:r>
                        <a:rPr lang="en-US" sz="1400" dirty="0" smtClean="0"/>
                        <a:t>2.5</a:t>
                      </a:r>
                      <a:endParaRPr lang="en-US" sz="1400" dirty="0"/>
                    </a:p>
                  </a:txBody>
                  <a:tcPr/>
                </a:tc>
                <a:tc>
                  <a:txBody>
                    <a:bodyPr/>
                    <a:lstStyle/>
                    <a:p>
                      <a:r>
                        <a:rPr lang="en-US" sz="1400" dirty="0" smtClean="0"/>
                        <a:t>1.7</a:t>
                      </a:r>
                      <a:endParaRPr lang="en-US" sz="1400" dirty="0"/>
                    </a:p>
                  </a:txBody>
                  <a:tcPr/>
                </a:tc>
                <a:tc>
                  <a:txBody>
                    <a:bodyPr/>
                    <a:lstStyle/>
                    <a:p>
                      <a:r>
                        <a:rPr lang="en-US" sz="1400" dirty="0" smtClean="0"/>
                        <a:t>1.5</a:t>
                      </a:r>
                      <a:endParaRPr lang="en-US" sz="1400" dirty="0"/>
                    </a:p>
                  </a:txBody>
                  <a:tcPr/>
                </a:tc>
                <a:extLst>
                  <a:ext uri="{0D108BD9-81ED-4DB2-BD59-A6C34878D82A}">
                    <a16:rowId xmlns:a16="http://schemas.microsoft.com/office/drawing/2014/main" val="3653780055"/>
                  </a:ext>
                </a:extLst>
              </a:tr>
              <a:tr h="286684">
                <a:tc>
                  <a:txBody>
                    <a:bodyPr/>
                    <a:lstStyle/>
                    <a:p>
                      <a:r>
                        <a:rPr lang="en-US" sz="1400" dirty="0" smtClean="0"/>
                        <a:t>Median</a:t>
                      </a:r>
                      <a:endParaRPr lang="en-US" sz="1400" dirty="0"/>
                    </a:p>
                  </a:txBody>
                  <a:tcPr/>
                </a:tc>
                <a:tc>
                  <a:txBody>
                    <a:bodyPr/>
                    <a:lstStyle/>
                    <a:p>
                      <a:r>
                        <a:rPr lang="en-US" sz="1400" dirty="0" smtClean="0"/>
                        <a:t>2.0</a:t>
                      </a:r>
                      <a:endParaRPr lang="en-US" sz="1400" dirty="0"/>
                    </a:p>
                  </a:txBody>
                  <a:tcPr/>
                </a:tc>
                <a:tc>
                  <a:txBody>
                    <a:bodyPr/>
                    <a:lstStyle/>
                    <a:p>
                      <a:r>
                        <a:rPr lang="en-US" sz="1400" dirty="0" smtClean="0"/>
                        <a:t>1.4</a:t>
                      </a:r>
                      <a:endParaRPr lang="en-US" sz="1400" dirty="0"/>
                    </a:p>
                  </a:txBody>
                  <a:tcPr/>
                </a:tc>
                <a:tc>
                  <a:txBody>
                    <a:bodyPr/>
                    <a:lstStyle/>
                    <a:p>
                      <a:r>
                        <a:rPr lang="en-US" sz="1400" dirty="0" smtClean="0"/>
                        <a:t>1.2</a:t>
                      </a:r>
                      <a:endParaRPr lang="en-US" sz="1400" dirty="0"/>
                    </a:p>
                  </a:txBody>
                  <a:tcPr/>
                </a:tc>
                <a:extLst>
                  <a:ext uri="{0D108BD9-81ED-4DB2-BD59-A6C34878D82A}">
                    <a16:rowId xmlns:a16="http://schemas.microsoft.com/office/drawing/2014/main" val="1856313000"/>
                  </a:ext>
                </a:extLst>
              </a:tr>
              <a:tr h="286684">
                <a:tc>
                  <a:txBody>
                    <a:bodyPr/>
                    <a:lstStyle/>
                    <a:p>
                      <a:r>
                        <a:rPr lang="en-US" sz="1400" dirty="0" smtClean="0"/>
                        <a:t>Max</a:t>
                      </a:r>
                      <a:endParaRPr lang="en-US" sz="1400" dirty="0"/>
                    </a:p>
                  </a:txBody>
                  <a:tcPr/>
                </a:tc>
                <a:tc>
                  <a:txBody>
                    <a:bodyPr/>
                    <a:lstStyle/>
                    <a:p>
                      <a:r>
                        <a:rPr lang="en-US" sz="1400" dirty="0" smtClean="0"/>
                        <a:t>9.2</a:t>
                      </a:r>
                      <a:endParaRPr lang="en-US" sz="1400" dirty="0"/>
                    </a:p>
                  </a:txBody>
                  <a:tcPr/>
                </a:tc>
                <a:tc>
                  <a:txBody>
                    <a:bodyPr/>
                    <a:lstStyle/>
                    <a:p>
                      <a:r>
                        <a:rPr lang="en-US" sz="1400" dirty="0" smtClean="0"/>
                        <a:t>8.1</a:t>
                      </a:r>
                      <a:endParaRPr lang="en-US" sz="1400" dirty="0"/>
                    </a:p>
                  </a:txBody>
                  <a:tcPr/>
                </a:tc>
                <a:tc>
                  <a:txBody>
                    <a:bodyPr/>
                    <a:lstStyle/>
                    <a:p>
                      <a:r>
                        <a:rPr lang="en-US" sz="1400" dirty="0" smtClean="0"/>
                        <a:t>6.7</a:t>
                      </a:r>
                      <a:endParaRPr lang="en-US" sz="1400" dirty="0"/>
                    </a:p>
                  </a:txBody>
                  <a:tcPr/>
                </a:tc>
                <a:extLst>
                  <a:ext uri="{0D108BD9-81ED-4DB2-BD59-A6C34878D82A}">
                    <a16:rowId xmlns:a16="http://schemas.microsoft.com/office/drawing/2014/main" val="3336572356"/>
                  </a:ext>
                </a:extLst>
              </a:tr>
            </a:tbl>
          </a:graphicData>
        </a:graphic>
      </p:graphicFrame>
      <p:sp>
        <p:nvSpPr>
          <p:cNvPr id="10" name="TextBox 9"/>
          <p:cNvSpPr txBox="1"/>
          <p:nvPr/>
        </p:nvSpPr>
        <p:spPr>
          <a:xfrm>
            <a:off x="3244849" y="872565"/>
            <a:ext cx="2565399" cy="369332"/>
          </a:xfrm>
          <a:prstGeom prst="rect">
            <a:avLst/>
          </a:prstGeom>
          <a:noFill/>
        </p:spPr>
        <p:txBody>
          <a:bodyPr wrap="square" rtlCol="0">
            <a:spAutoFit/>
          </a:bodyPr>
          <a:lstStyle/>
          <a:p>
            <a:pPr algn="ctr"/>
            <a:r>
              <a:rPr lang="en-US" dirty="0" smtClean="0"/>
              <a:t>Crossover Stats</a:t>
            </a: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65671" y="944653"/>
            <a:ext cx="3145829" cy="1577830"/>
          </a:xfrm>
          <a:prstGeom prst="rect">
            <a:avLst/>
          </a:prstGeom>
          <a:ln w="15875">
            <a:solidFill>
              <a:schemeClr val="accent1"/>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63592" y="1816058"/>
            <a:ext cx="3147908" cy="1623424"/>
          </a:xfrm>
          <a:prstGeom prst="rect">
            <a:avLst/>
          </a:prstGeom>
          <a:ln w="15875">
            <a:solidFill>
              <a:schemeClr val="accent1"/>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61512" y="2726021"/>
            <a:ext cx="3165585" cy="1574812"/>
          </a:xfrm>
          <a:prstGeom prst="rect">
            <a:avLst/>
          </a:prstGeom>
          <a:ln w="19050">
            <a:solidFill>
              <a:schemeClr val="accent1"/>
            </a:solidFill>
          </a:ln>
        </p:spPr>
      </p:pic>
      <p:graphicFrame>
        <p:nvGraphicFramePr>
          <p:cNvPr id="15" name="Table 14"/>
          <p:cNvGraphicFramePr>
            <a:graphicFrameLocks noGrp="1"/>
          </p:cNvGraphicFramePr>
          <p:nvPr>
            <p:extLst>
              <p:ext uri="{D42A27DB-BD31-4B8C-83A1-F6EECF244321}">
                <p14:modId xmlns:p14="http://schemas.microsoft.com/office/powerpoint/2010/main" val="3556136408"/>
              </p:ext>
            </p:extLst>
          </p:nvPr>
        </p:nvGraphicFramePr>
        <p:xfrm>
          <a:off x="2913118" y="2595586"/>
          <a:ext cx="2974799" cy="1219200"/>
        </p:xfrm>
        <a:graphic>
          <a:graphicData uri="http://schemas.openxmlformats.org/drawingml/2006/table">
            <a:tbl>
              <a:tblPr firstRow="1" bandRow="1">
                <a:tableStyleId>{5C22544A-7EE6-4342-B048-85BDC9FD1C3A}</a:tableStyleId>
              </a:tblPr>
              <a:tblGrid>
                <a:gridCol w="761322">
                  <a:extLst>
                    <a:ext uri="{9D8B030D-6E8A-4147-A177-3AD203B41FA5}">
                      <a16:colId xmlns:a16="http://schemas.microsoft.com/office/drawing/2014/main" val="1191778150"/>
                    </a:ext>
                  </a:extLst>
                </a:gridCol>
                <a:gridCol w="510802">
                  <a:extLst>
                    <a:ext uri="{9D8B030D-6E8A-4147-A177-3AD203B41FA5}">
                      <a16:colId xmlns:a16="http://schemas.microsoft.com/office/drawing/2014/main" val="2604522994"/>
                    </a:ext>
                  </a:extLst>
                </a:gridCol>
                <a:gridCol w="506576">
                  <a:extLst>
                    <a:ext uri="{9D8B030D-6E8A-4147-A177-3AD203B41FA5}">
                      <a16:colId xmlns:a16="http://schemas.microsoft.com/office/drawing/2014/main" val="2228989111"/>
                    </a:ext>
                  </a:extLst>
                </a:gridCol>
                <a:gridCol w="1196099">
                  <a:extLst>
                    <a:ext uri="{9D8B030D-6E8A-4147-A177-3AD203B41FA5}">
                      <a16:colId xmlns:a16="http://schemas.microsoft.com/office/drawing/2014/main" val="265273670"/>
                    </a:ext>
                  </a:extLst>
                </a:gridCol>
              </a:tblGrid>
              <a:tr h="286684">
                <a:tc>
                  <a:txBody>
                    <a:bodyPr/>
                    <a:lstStyle/>
                    <a:p>
                      <a:r>
                        <a:rPr lang="en-US" sz="1400" dirty="0" smtClean="0"/>
                        <a:t>AS09</a:t>
                      </a:r>
                      <a:endParaRPr lang="en-US" sz="1400" dirty="0"/>
                    </a:p>
                  </a:txBody>
                  <a:tcPr/>
                </a:tc>
                <a:tc>
                  <a:txBody>
                    <a:bodyPr/>
                    <a:lstStyle/>
                    <a:p>
                      <a:r>
                        <a:rPr lang="en-US" sz="1400" dirty="0" smtClean="0"/>
                        <a:t>P&amp;B</a:t>
                      </a:r>
                      <a:endParaRPr lang="en-US" sz="1400" dirty="0"/>
                    </a:p>
                  </a:txBody>
                  <a:tcPr/>
                </a:tc>
                <a:tc>
                  <a:txBody>
                    <a:bodyPr/>
                    <a:lstStyle/>
                    <a:p>
                      <a:r>
                        <a:rPr lang="en-US" sz="1400" dirty="0" err="1" smtClean="0"/>
                        <a:t>Ol</a:t>
                      </a:r>
                      <a:endParaRPr lang="en-US" sz="1400" dirty="0"/>
                    </a:p>
                  </a:txBody>
                  <a:tcPr/>
                </a:tc>
                <a:tc>
                  <a:txBody>
                    <a:bodyPr/>
                    <a:lstStyle/>
                    <a:p>
                      <a:r>
                        <a:rPr lang="en-US" sz="1400" dirty="0" err="1" smtClean="0"/>
                        <a:t>Ol+dist</a:t>
                      </a:r>
                      <a:r>
                        <a:rPr lang="en-US" sz="1400" dirty="0" smtClean="0"/>
                        <a:t> filter</a:t>
                      </a:r>
                      <a:endParaRPr lang="en-US" sz="1400" dirty="0"/>
                    </a:p>
                  </a:txBody>
                  <a:tcPr/>
                </a:tc>
                <a:extLst>
                  <a:ext uri="{0D108BD9-81ED-4DB2-BD59-A6C34878D82A}">
                    <a16:rowId xmlns:a16="http://schemas.microsoft.com/office/drawing/2014/main" val="3910249415"/>
                  </a:ext>
                </a:extLst>
              </a:tr>
              <a:tr h="286684">
                <a:tc>
                  <a:txBody>
                    <a:bodyPr/>
                    <a:lstStyle/>
                    <a:p>
                      <a:r>
                        <a:rPr lang="en-US" sz="1400" dirty="0" smtClean="0"/>
                        <a:t>Mean</a:t>
                      </a:r>
                      <a:endParaRPr lang="en-US" sz="1400" dirty="0"/>
                    </a:p>
                  </a:txBody>
                  <a:tcPr/>
                </a:tc>
                <a:tc>
                  <a:txBody>
                    <a:bodyPr/>
                    <a:lstStyle/>
                    <a:p>
                      <a:r>
                        <a:rPr lang="en-US" sz="1400" dirty="0" smtClean="0"/>
                        <a:t>3.6</a:t>
                      </a:r>
                      <a:endParaRPr lang="en-US" sz="1400" dirty="0"/>
                    </a:p>
                  </a:txBody>
                  <a:tcPr/>
                </a:tc>
                <a:tc>
                  <a:txBody>
                    <a:bodyPr/>
                    <a:lstStyle/>
                    <a:p>
                      <a:r>
                        <a:rPr lang="en-US" sz="1400" dirty="0" smtClean="0"/>
                        <a:t>1.9</a:t>
                      </a:r>
                      <a:endParaRPr lang="en-US" sz="1400" dirty="0"/>
                    </a:p>
                  </a:txBody>
                  <a:tcPr/>
                </a:tc>
                <a:tc>
                  <a:txBody>
                    <a:bodyPr/>
                    <a:lstStyle/>
                    <a:p>
                      <a:r>
                        <a:rPr lang="en-US" sz="1400" dirty="0" smtClean="0"/>
                        <a:t>1.9</a:t>
                      </a:r>
                      <a:endParaRPr lang="en-US" sz="1400" dirty="0"/>
                    </a:p>
                  </a:txBody>
                  <a:tcPr/>
                </a:tc>
                <a:extLst>
                  <a:ext uri="{0D108BD9-81ED-4DB2-BD59-A6C34878D82A}">
                    <a16:rowId xmlns:a16="http://schemas.microsoft.com/office/drawing/2014/main" val="3653780055"/>
                  </a:ext>
                </a:extLst>
              </a:tr>
              <a:tr h="286684">
                <a:tc>
                  <a:txBody>
                    <a:bodyPr/>
                    <a:lstStyle/>
                    <a:p>
                      <a:r>
                        <a:rPr lang="en-US" sz="1400" dirty="0" smtClean="0"/>
                        <a:t>Median</a:t>
                      </a:r>
                      <a:endParaRPr lang="en-US" sz="1400" dirty="0"/>
                    </a:p>
                  </a:txBody>
                  <a:tcPr/>
                </a:tc>
                <a:tc>
                  <a:txBody>
                    <a:bodyPr/>
                    <a:lstStyle/>
                    <a:p>
                      <a:r>
                        <a:rPr lang="en-US" sz="1400" dirty="0" smtClean="0"/>
                        <a:t>2.9</a:t>
                      </a:r>
                      <a:endParaRPr lang="en-US" sz="1400" dirty="0"/>
                    </a:p>
                  </a:txBody>
                  <a:tcPr/>
                </a:tc>
                <a:tc>
                  <a:txBody>
                    <a:bodyPr/>
                    <a:lstStyle/>
                    <a:p>
                      <a:r>
                        <a:rPr lang="en-US" sz="1400" dirty="0" smtClean="0"/>
                        <a:t>1.3</a:t>
                      </a:r>
                      <a:endParaRPr lang="en-US" sz="1400" dirty="0"/>
                    </a:p>
                  </a:txBody>
                  <a:tcPr/>
                </a:tc>
                <a:tc>
                  <a:txBody>
                    <a:bodyPr/>
                    <a:lstStyle/>
                    <a:p>
                      <a:r>
                        <a:rPr lang="en-US" sz="1400" dirty="0" smtClean="0"/>
                        <a:t>1.2</a:t>
                      </a:r>
                      <a:endParaRPr lang="en-US" sz="1400" dirty="0"/>
                    </a:p>
                  </a:txBody>
                  <a:tcPr/>
                </a:tc>
                <a:extLst>
                  <a:ext uri="{0D108BD9-81ED-4DB2-BD59-A6C34878D82A}">
                    <a16:rowId xmlns:a16="http://schemas.microsoft.com/office/drawing/2014/main" val="1856313000"/>
                  </a:ext>
                </a:extLst>
              </a:tr>
              <a:tr h="286684">
                <a:tc>
                  <a:txBody>
                    <a:bodyPr/>
                    <a:lstStyle/>
                    <a:p>
                      <a:r>
                        <a:rPr lang="en-US" sz="1400" dirty="0" smtClean="0"/>
                        <a:t>Max</a:t>
                      </a:r>
                      <a:endParaRPr lang="en-US" sz="1400" dirty="0"/>
                    </a:p>
                  </a:txBody>
                  <a:tcPr/>
                </a:tc>
                <a:tc>
                  <a:txBody>
                    <a:bodyPr/>
                    <a:lstStyle/>
                    <a:p>
                      <a:r>
                        <a:rPr lang="en-US" sz="1400" dirty="0" smtClean="0"/>
                        <a:t>14.5</a:t>
                      </a:r>
                      <a:endParaRPr lang="en-US" sz="1400" dirty="0"/>
                    </a:p>
                  </a:txBody>
                  <a:tcPr/>
                </a:tc>
                <a:tc>
                  <a:txBody>
                    <a:bodyPr/>
                    <a:lstStyle/>
                    <a:p>
                      <a:r>
                        <a:rPr lang="en-US" sz="1400" dirty="0" smtClean="0"/>
                        <a:t>11.9</a:t>
                      </a:r>
                      <a:endParaRPr lang="en-US" sz="1400" dirty="0"/>
                    </a:p>
                  </a:txBody>
                  <a:tcPr/>
                </a:tc>
                <a:tc>
                  <a:txBody>
                    <a:bodyPr/>
                    <a:lstStyle/>
                    <a:p>
                      <a:r>
                        <a:rPr lang="en-US" sz="1400" dirty="0" smtClean="0"/>
                        <a:t>12.5</a:t>
                      </a:r>
                      <a:endParaRPr lang="en-US" sz="1400" dirty="0"/>
                    </a:p>
                  </a:txBody>
                  <a:tcPr/>
                </a:tc>
                <a:extLst>
                  <a:ext uri="{0D108BD9-81ED-4DB2-BD59-A6C34878D82A}">
                    <a16:rowId xmlns:a16="http://schemas.microsoft.com/office/drawing/2014/main" val="3336572356"/>
                  </a:ext>
                </a:extLst>
              </a:tr>
            </a:tbl>
          </a:graphicData>
        </a:graphic>
      </p:graphicFrame>
    </p:spTree>
    <p:extLst>
      <p:ext uri="{BB962C8B-B14F-4D97-AF65-F5344CB8AC3E}">
        <p14:creationId xmlns:p14="http://schemas.microsoft.com/office/powerpoint/2010/main" val="2927436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extLst>
              <p:ext uri="{D42A27DB-BD31-4B8C-83A1-F6EECF244321}">
                <p14:modId xmlns:p14="http://schemas.microsoft.com/office/powerpoint/2010/main" val="3909576462"/>
              </p:ext>
            </p:extLst>
          </p:nvPr>
        </p:nvGraphicFramePr>
        <p:xfrm>
          <a:off x="1178010" y="3080952"/>
          <a:ext cx="6779742" cy="2400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normAutofit/>
          </a:bodyPr>
          <a:lstStyle/>
          <a:p>
            <a:r>
              <a:rPr lang="en-US" sz="3200" dirty="0" smtClean="0"/>
              <a:t>GRAV-D Reprocessing Plans</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37442441"/>
              </p:ext>
            </p:extLst>
          </p:nvPr>
        </p:nvGraphicFramePr>
        <p:xfrm>
          <a:off x="457200" y="1076422"/>
          <a:ext cx="8229600" cy="23643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75041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15065</TotalTime>
  <Words>1337</Words>
  <Application>Microsoft Office PowerPoint</Application>
  <PresentationFormat>On-screen Show (16:9)</PresentationFormat>
  <Paragraphs>179</Paragraphs>
  <Slides>12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ＭＳ Ｐゴシック</vt:lpstr>
      <vt:lpstr>Arial</vt:lpstr>
      <vt:lpstr>Calibri</vt:lpstr>
      <vt:lpstr>Helvetica</vt:lpstr>
      <vt:lpstr>Office Theme</vt:lpstr>
      <vt:lpstr>PowerPoint Presentation</vt:lpstr>
      <vt:lpstr>Agenda</vt:lpstr>
      <vt:lpstr>GRAV-D Project Overview</vt:lpstr>
      <vt:lpstr>GRAV-D Website</vt:lpstr>
      <vt:lpstr>PowerPoint Presentation</vt:lpstr>
      <vt:lpstr>GRAV-D Completion Polygon</vt:lpstr>
      <vt:lpstr>Revised Timeline to Completion </vt:lpstr>
      <vt:lpstr>Newton Updates</vt:lpstr>
      <vt:lpstr>GRAV-D Reprocessing Plans</vt:lpstr>
      <vt:lpstr>Pacific Islands Update</vt:lpstr>
      <vt:lpstr>Aleutian Island Survey 2021</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Simmons</dc:creator>
  <cp:lastModifiedBy>Jeffery Johnson</cp:lastModifiedBy>
  <cp:revision>73</cp:revision>
  <dcterms:created xsi:type="dcterms:W3CDTF">2017-02-03T22:38:58Z</dcterms:created>
  <dcterms:modified xsi:type="dcterms:W3CDTF">2021-04-29T20:10:27Z</dcterms:modified>
</cp:coreProperties>
</file>