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2"/>
  </p:notesMasterIdLst>
  <p:sldIdLst>
    <p:sldId id="261" r:id="rId3"/>
    <p:sldId id="513" r:id="rId4"/>
    <p:sldId id="514" r:id="rId5"/>
    <p:sldId id="511" r:id="rId6"/>
    <p:sldId id="717" r:id="rId7"/>
    <p:sldId id="462" r:id="rId8"/>
    <p:sldId id="466" r:id="rId9"/>
    <p:sldId id="467" r:id="rId10"/>
    <p:sldId id="468" r:id="rId11"/>
    <p:sldId id="469" r:id="rId12"/>
    <p:sldId id="470" r:id="rId13"/>
    <p:sldId id="471" r:id="rId14"/>
    <p:sldId id="472" r:id="rId15"/>
    <p:sldId id="473" r:id="rId16"/>
    <p:sldId id="474" r:id="rId17"/>
    <p:sldId id="475" r:id="rId18"/>
    <p:sldId id="510" r:id="rId19"/>
    <p:sldId id="476" r:id="rId20"/>
    <p:sldId id="477" r:id="rId21"/>
    <p:sldId id="478" r:id="rId22"/>
    <p:sldId id="479" r:id="rId23"/>
    <p:sldId id="480" r:id="rId24"/>
    <p:sldId id="487" r:id="rId25"/>
    <p:sldId id="495" r:id="rId26"/>
    <p:sldId id="496" r:id="rId27"/>
    <p:sldId id="506" r:id="rId28"/>
    <p:sldId id="497" r:id="rId29"/>
    <p:sldId id="518" r:id="rId30"/>
    <p:sldId id="515" r:id="rId31"/>
    <p:sldId id="516" r:id="rId32"/>
    <p:sldId id="517" r:id="rId33"/>
    <p:sldId id="709" r:id="rId34"/>
    <p:sldId id="719" r:id="rId35"/>
    <p:sldId id="711" r:id="rId36"/>
    <p:sldId id="712" r:id="rId37"/>
    <p:sldId id="716" r:id="rId38"/>
    <p:sldId id="720" r:id="rId39"/>
    <p:sldId id="718" r:id="rId40"/>
    <p:sldId id="461" r:id="rId4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Dennis" initials="MD" lastIdx="2" clrIdx="0">
    <p:extLst>
      <p:ext uri="{19B8F6BF-5375-455C-9EA6-DF929625EA0E}">
        <p15:presenceInfo xmlns:p15="http://schemas.microsoft.com/office/powerpoint/2012/main" userId="043abf545f85821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93" autoAdjust="0"/>
    <p:restoredTop sz="95307" autoAdjust="0"/>
  </p:normalViewPr>
  <p:slideViewPr>
    <p:cSldViewPr snapToGrid="0" snapToObjects="1">
      <p:cViewPr varScale="1">
        <p:scale>
          <a:sx n="52" d="100"/>
          <a:sy n="52" d="100"/>
        </p:scale>
        <p:origin x="1344" y="4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9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B0DAC-DFC6-4C3A-A9AA-3D0F3AD6A07A}" type="datetimeFigureOut">
              <a:rPr lang="en-US" smtClean="0"/>
              <a:t>3/6/2020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3F9A3-1875-461D-BED2-1C4D2A8FC3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050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3F9A3-1875-461D-BED2-1C4D2A8FC31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097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OPUS Projects Manager Training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2013-08-07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E8EAAE-3795-432A-A50E-7D2AD1F20DB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95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553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67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77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08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 bwMode="black">
      <p:bgPr>
        <a:gradFill flip="none" rotWithShape="1">
          <a:gsLst>
            <a:gs pos="0">
              <a:srgbClr val="00B9F2"/>
            </a:gs>
            <a:gs pos="90000">
              <a:srgbClr val="053264"/>
            </a:gs>
            <a:gs pos="30000">
              <a:srgbClr val="007AC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374835" y="2428193"/>
            <a:ext cx="6394330" cy="914400"/>
          </a:xfrm>
        </p:spPr>
        <p:txBody>
          <a:bodyPr rIns="0" anchor="b">
            <a:noAutofit/>
          </a:bodyPr>
          <a:lstStyle>
            <a:lvl1pPr algn="ctr">
              <a:defRPr sz="34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371600" y="3465218"/>
            <a:ext cx="6400800" cy="914400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7" name="Picture 6" descr="esri-10GlobeLogo_No-r_sRGBRev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284" y="365138"/>
            <a:ext cx="2168737" cy="9676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-899557" y="5567249"/>
            <a:ext cx="10043557" cy="1290751"/>
          </a:xfrm>
          <a:custGeom>
            <a:avLst/>
            <a:gdLst/>
            <a:ahLst/>
            <a:cxnLst/>
            <a:rect l="l" t="t" r="r" b="b"/>
            <a:pathLst>
              <a:path w="10043557" h="1290751">
                <a:moveTo>
                  <a:pt x="8132411" y="0"/>
                </a:moveTo>
                <a:cubicBezTo>
                  <a:pt x="8583764" y="0"/>
                  <a:pt x="9032446" y="11434"/>
                  <a:pt x="9478183" y="34029"/>
                </a:cubicBezTo>
                <a:lnTo>
                  <a:pt x="10043557" y="69857"/>
                </a:lnTo>
                <a:lnTo>
                  <a:pt x="10043557" y="1290751"/>
                </a:lnTo>
                <a:lnTo>
                  <a:pt x="0" y="1290751"/>
                </a:lnTo>
                <a:lnTo>
                  <a:pt x="125788" y="1248403"/>
                </a:lnTo>
                <a:cubicBezTo>
                  <a:pt x="2649168" y="437759"/>
                  <a:pt x="5339667" y="0"/>
                  <a:pt x="8132411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  <a:alpha val="2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9" name="Rectangle 3"/>
          <p:cNvSpPr/>
          <p:nvPr/>
        </p:nvSpPr>
        <p:spPr bwMode="invGray">
          <a:xfrm flipH="1">
            <a:off x="3488221" y="4204197"/>
            <a:ext cx="5655779" cy="2653803"/>
          </a:xfrm>
          <a:custGeom>
            <a:avLst/>
            <a:gdLst/>
            <a:ahLst/>
            <a:cxnLst/>
            <a:rect l="l" t="t" r="r" b="b"/>
            <a:pathLst>
              <a:path w="5655779" h="2653803">
                <a:moveTo>
                  <a:pt x="0" y="0"/>
                </a:moveTo>
                <a:lnTo>
                  <a:pt x="0" y="2653803"/>
                </a:lnTo>
                <a:lnTo>
                  <a:pt x="5655779" y="2653803"/>
                </a:lnTo>
                <a:lnTo>
                  <a:pt x="5368634" y="2452474"/>
                </a:lnTo>
                <a:cubicBezTo>
                  <a:pt x="3880066" y="1444637"/>
                  <a:pt x="2250051" y="660920"/>
                  <a:pt x="518426" y="144676"/>
                </a:cubicBezTo>
                <a:close/>
              </a:path>
            </a:pathLst>
          </a:custGeom>
          <a:solidFill>
            <a:srgbClr val="053264">
              <a:alpha val="1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92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914402" y="1828800"/>
            <a:ext cx="73152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6192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1097280"/>
            <a:ext cx="7772400" cy="246221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</a:lstStyle>
          <a:p>
            <a:pPr lvl="0"/>
            <a:r>
              <a:rPr lang="en-US" dirty="0"/>
              <a:t>Click to Edit Subtitle (optional)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914400" y="1828800"/>
            <a:ext cx="7315200" cy="3427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1214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2625"/>
            <a:ext cx="7772400" cy="369332"/>
          </a:xfrm>
          <a:noFill/>
        </p:spPr>
        <p:txBody>
          <a:bodyPr vert="horz" lIns="0" tIns="0" rIns="0" bIns="0" rtlCol="0" anchor="t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28800"/>
            <a:ext cx="7315200" cy="3429000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defRPr sz="1400"/>
            </a:lvl4pPr>
            <a:lvl5pPr>
              <a:lnSpc>
                <a:spcPts val="1800"/>
              </a:lnSpc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6177085"/>
            <a:ext cx="7772400" cy="215444"/>
          </a:xfrm>
        </p:spPr>
        <p:txBody>
          <a:bodyPr anchor="b">
            <a:sp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ts val="1100"/>
              <a:buFont typeface="Arial"/>
              <a:buNone/>
              <a:tabLst/>
              <a:defRPr lang="en-US" sz="1400" b="0" i="1" kern="1200" baseline="0" dirty="0" smtClean="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324529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682625"/>
            <a:ext cx="777240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1"/>
          <p:cNvSpPr>
            <a:spLocks noGrp="1"/>
          </p:cNvSpPr>
          <p:nvPr>
            <p:ph sz="quarter" idx="18"/>
          </p:nvPr>
        </p:nvSpPr>
        <p:spPr>
          <a:xfrm>
            <a:off x="914400" y="1828800"/>
            <a:ext cx="73152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832306" y="151461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457200" eaLnBrk="0" fontAlgn="auto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685800" y="1097280"/>
            <a:ext cx="7772400" cy="246221"/>
          </a:xfrm>
        </p:spPr>
        <p:txBody>
          <a:bodyPr vert="horz" lIns="0" tIns="0" rIns="0" bIns="0" rtlCol="0" anchor="t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1600" b="1" kern="1200" dirty="0" smtClean="0">
                <a:solidFill>
                  <a:srgbClr val="94E6FF"/>
                </a:solidFill>
                <a:latin typeface="+mj-lt"/>
                <a:ea typeface="+mj-ea"/>
                <a:cs typeface="Arial"/>
              </a:defRPr>
            </a:lvl1pPr>
            <a:lvl2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2pPr>
            <a:lvl3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3pPr>
            <a:lvl4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4pPr>
            <a:lvl5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5pPr>
          </a:lstStyle>
          <a:p>
            <a:pPr lvl="0"/>
            <a:r>
              <a:rPr lang="en-US" dirty="0"/>
              <a:t>Click to Edit Subtitle (optional)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955474" y="634973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457200" eaLnBrk="0" fontAlgn="auto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6185356"/>
            <a:ext cx="7772400" cy="215444"/>
          </a:xfrm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400" b="0" i="1" baseline="0">
                <a:solidFill>
                  <a:schemeClr val="tx2"/>
                </a:solidFill>
              </a:defRPr>
            </a:lvl1pPr>
            <a:lvl2pPr marL="0" indent="0" algn="r">
              <a:buNone/>
              <a:defRPr sz="1600"/>
            </a:lvl2pPr>
            <a:lvl3pPr marL="0" indent="0" algn="r">
              <a:buNone/>
              <a:defRPr sz="1600"/>
            </a:lvl3pPr>
            <a:lvl4pPr marL="0" indent="0" algn="r">
              <a:buNone/>
              <a:defRPr sz="1600"/>
            </a:lvl4pPr>
            <a:lvl5pPr marL="0" indent="0" algn="r">
              <a:buNone/>
              <a:defRPr sz="1600"/>
            </a:lvl5pPr>
          </a:lstStyle>
          <a:p>
            <a:pPr lvl="0"/>
            <a:r>
              <a:rPr lang="en-US" dirty="0"/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129230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792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Graphic (center justifi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803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39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65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0"/>
            <a:ext cx="5486399" cy="6858000"/>
          </a:xfrm>
          <a:prstGeom prst="rect">
            <a:avLst/>
          </a:prstGeom>
          <a:gradFill flip="none" rotWithShape="1">
            <a:gsLst>
              <a:gs pos="0">
                <a:srgbClr val="053264"/>
              </a:gs>
              <a:gs pos="50000">
                <a:srgbClr val="053264">
                  <a:alpha val="0"/>
                </a:srgb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1" y="3060742"/>
            <a:ext cx="4114800" cy="338554"/>
          </a:xfrm>
          <a:noFill/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750883"/>
            <a:ext cx="4114800" cy="1169551"/>
          </a:xfrm>
        </p:spPr>
        <p:txBody>
          <a:bodyPr anchor="b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8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5486400" y="0"/>
            <a:ext cx="3657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insert Picture</a:t>
            </a:r>
          </a:p>
        </p:txBody>
      </p:sp>
      <p:sp>
        <p:nvSpPr>
          <p:cNvPr id="9" name="Rectangle 7"/>
          <p:cNvSpPr/>
          <p:nvPr/>
        </p:nvSpPr>
        <p:spPr bwMode="ltGray">
          <a:xfrm>
            <a:off x="0" y="5567249"/>
            <a:ext cx="5486399" cy="1290751"/>
          </a:xfrm>
          <a:custGeom>
            <a:avLst/>
            <a:gdLst/>
            <a:ahLst/>
            <a:cxnLst/>
            <a:rect l="l" t="t" r="r" b="b"/>
            <a:pathLst>
              <a:path w="5486399" h="1290751">
                <a:moveTo>
                  <a:pt x="3575254" y="0"/>
                </a:moveTo>
                <a:cubicBezTo>
                  <a:pt x="4026607" y="0"/>
                  <a:pt x="4475289" y="11434"/>
                  <a:pt x="4921026" y="34029"/>
                </a:cubicBezTo>
                <a:lnTo>
                  <a:pt x="5486399" y="69857"/>
                </a:lnTo>
                <a:lnTo>
                  <a:pt x="5486399" y="1290751"/>
                </a:lnTo>
                <a:lnTo>
                  <a:pt x="0" y="1290751"/>
                </a:lnTo>
                <a:lnTo>
                  <a:pt x="0" y="242604"/>
                </a:lnTo>
                <a:lnTo>
                  <a:pt x="479973" y="181259"/>
                </a:lnTo>
                <a:cubicBezTo>
                  <a:pt x="1495074" y="61560"/>
                  <a:pt x="2527975" y="0"/>
                  <a:pt x="3575254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  <a:alpha val="3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1" name="Rectangle 12"/>
          <p:cNvSpPr/>
          <p:nvPr/>
        </p:nvSpPr>
        <p:spPr bwMode="ltGray">
          <a:xfrm>
            <a:off x="0" y="4204198"/>
            <a:ext cx="5486399" cy="2653802"/>
          </a:xfrm>
          <a:custGeom>
            <a:avLst/>
            <a:gdLst/>
            <a:ahLst/>
            <a:cxnLst/>
            <a:rect l="l" t="t" r="r" b="b"/>
            <a:pathLst>
              <a:path w="5486399" h="2653802">
                <a:moveTo>
                  <a:pt x="5486399" y="0"/>
                </a:moveTo>
                <a:lnTo>
                  <a:pt x="5486399" y="2653802"/>
                </a:lnTo>
                <a:lnTo>
                  <a:pt x="0" y="2653802"/>
                </a:lnTo>
                <a:lnTo>
                  <a:pt x="0" y="2535044"/>
                </a:lnTo>
                <a:lnTo>
                  <a:pt x="117766" y="2452473"/>
                </a:lnTo>
                <a:cubicBezTo>
                  <a:pt x="1606334" y="1444636"/>
                  <a:pt x="3236349" y="660919"/>
                  <a:pt x="4967974" y="144675"/>
                </a:cubicBezTo>
                <a:close/>
              </a:path>
            </a:pathLst>
          </a:custGeom>
          <a:solidFill>
            <a:srgbClr val="053264">
              <a:alpha val="3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31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hidden">
          <a:xfrm>
            <a:off x="0" y="0"/>
            <a:ext cx="5486399" cy="6858000"/>
          </a:xfrm>
          <a:prstGeom prst="rect">
            <a:avLst/>
          </a:prstGeom>
          <a:gradFill flip="none" rotWithShape="1">
            <a:gsLst>
              <a:gs pos="0">
                <a:srgbClr val="053264"/>
              </a:gs>
              <a:gs pos="50000">
                <a:srgbClr val="053264">
                  <a:alpha val="0"/>
                </a:srgb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1" y="3060742"/>
            <a:ext cx="4114800" cy="338554"/>
          </a:xfrm>
          <a:noFill/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750883"/>
            <a:ext cx="4114800" cy="1169551"/>
          </a:xfrm>
        </p:spPr>
        <p:txBody>
          <a:bodyPr anchor="b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8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Demo Title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5486400" y="0"/>
            <a:ext cx="3657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insert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52" y="457200"/>
            <a:ext cx="1618488" cy="455883"/>
          </a:xfrm>
          <a:solidFill>
            <a:schemeClr val="bg2"/>
          </a:solidFill>
          <a:ln w="12700">
            <a:solidFill>
              <a:srgbClr val="B9E0F7">
                <a:alpha val="50000"/>
              </a:srgbClr>
            </a:solidFill>
            <a:round/>
            <a:headEnd/>
            <a:tailEnd/>
          </a:ln>
        </p:spPr>
        <p:txBody>
          <a:bodyPr wrap="square" lIns="0" tIns="45720" rIns="182880" bIns="4572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lang="en-US" sz="2000" b="0" smtClean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defRPr>
            </a:lvl1pPr>
            <a:lvl2pPr marL="0" indent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2000" b="0" smtClean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2pPr>
            <a:lvl3pPr marL="3175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2000" b="0" smtClean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3pPr>
            <a:lvl4pPr marL="0" indent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2000" b="0" smtClean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4pPr>
            <a:lvl5pPr marL="0" indent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2000" b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5pPr>
          </a:lstStyle>
          <a:p>
            <a:pPr marL="0" lvl="0" indent="0" eaLnBrk="0" hangingPunct="0"/>
            <a:r>
              <a:rPr lang="en-US" dirty="0"/>
              <a:t>Text</a:t>
            </a:r>
          </a:p>
        </p:txBody>
      </p:sp>
      <p:sp>
        <p:nvSpPr>
          <p:cNvPr id="8" name="Rectangle 7"/>
          <p:cNvSpPr/>
          <p:nvPr/>
        </p:nvSpPr>
        <p:spPr bwMode="gray">
          <a:xfrm>
            <a:off x="0" y="5567249"/>
            <a:ext cx="5486399" cy="1290751"/>
          </a:xfrm>
          <a:custGeom>
            <a:avLst/>
            <a:gdLst/>
            <a:ahLst/>
            <a:cxnLst/>
            <a:rect l="l" t="t" r="r" b="b"/>
            <a:pathLst>
              <a:path w="5486399" h="1290751">
                <a:moveTo>
                  <a:pt x="3575254" y="0"/>
                </a:moveTo>
                <a:cubicBezTo>
                  <a:pt x="4026607" y="0"/>
                  <a:pt x="4475289" y="11434"/>
                  <a:pt x="4921026" y="34029"/>
                </a:cubicBezTo>
                <a:lnTo>
                  <a:pt x="5486399" y="69857"/>
                </a:lnTo>
                <a:lnTo>
                  <a:pt x="5486399" y="1290751"/>
                </a:lnTo>
                <a:lnTo>
                  <a:pt x="0" y="1290751"/>
                </a:lnTo>
                <a:lnTo>
                  <a:pt x="0" y="242604"/>
                </a:lnTo>
                <a:lnTo>
                  <a:pt x="479973" y="181259"/>
                </a:lnTo>
                <a:cubicBezTo>
                  <a:pt x="1495074" y="61560"/>
                  <a:pt x="2527975" y="0"/>
                  <a:pt x="3575254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  <a:alpha val="3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gray">
          <a:xfrm>
            <a:off x="0" y="4204198"/>
            <a:ext cx="5486399" cy="2653802"/>
          </a:xfrm>
          <a:custGeom>
            <a:avLst/>
            <a:gdLst/>
            <a:ahLst/>
            <a:cxnLst/>
            <a:rect l="l" t="t" r="r" b="b"/>
            <a:pathLst>
              <a:path w="5486399" h="2653802">
                <a:moveTo>
                  <a:pt x="5486399" y="0"/>
                </a:moveTo>
                <a:lnTo>
                  <a:pt x="5486399" y="2653802"/>
                </a:lnTo>
                <a:lnTo>
                  <a:pt x="0" y="2653802"/>
                </a:lnTo>
                <a:lnTo>
                  <a:pt x="0" y="2535044"/>
                </a:lnTo>
                <a:lnTo>
                  <a:pt x="117766" y="2452473"/>
                </a:lnTo>
                <a:cubicBezTo>
                  <a:pt x="1606334" y="1444636"/>
                  <a:pt x="3236349" y="660919"/>
                  <a:pt x="4967974" y="144675"/>
                </a:cubicBezTo>
                <a:close/>
              </a:path>
            </a:pathLst>
          </a:custGeom>
          <a:solidFill>
            <a:srgbClr val="053264">
              <a:alpha val="3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4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_User Screens">
    <p:bg>
      <p:bgPr>
        <a:gradFill flip="none" rotWithShape="1">
          <a:gsLst>
            <a:gs pos="0">
              <a:srgbClr val="19461E"/>
            </a:gs>
            <a:gs pos="100000">
              <a:srgbClr val="19461E"/>
            </a:gs>
            <a:gs pos="40000">
              <a:srgbClr val="288135"/>
            </a:gs>
            <a:gs pos="60000">
              <a:srgbClr val="288135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User Screens Title</a:t>
            </a:r>
          </a:p>
        </p:txBody>
      </p:sp>
    </p:spTree>
    <p:extLst>
      <p:ext uri="{BB962C8B-B14F-4D97-AF65-F5344CB8AC3E}">
        <p14:creationId xmlns:p14="http://schemas.microsoft.com/office/powerpoint/2010/main" val="2317923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213" y="1990427"/>
            <a:ext cx="7775575" cy="1477328"/>
          </a:xfrm>
        </p:spPr>
        <p:txBody>
          <a:bodyPr anchor="b"/>
          <a:lstStyle>
            <a:lvl1pPr>
              <a:spcAft>
                <a:spcPts val="0"/>
              </a:spcAft>
              <a:defRPr sz="9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BIG Word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3467754"/>
            <a:ext cx="7775575" cy="615553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>
              <a:spcAft>
                <a:spcPts val="0"/>
              </a:spcAft>
              <a:buFontTx/>
              <a:buNone/>
              <a:defRPr lang="en-US" sz="4000" b="1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 dirty="0"/>
              <a:t>Smaller word</a:t>
            </a:r>
          </a:p>
        </p:txBody>
      </p:sp>
    </p:spTree>
    <p:extLst>
      <p:ext uri="{BB962C8B-B14F-4D97-AF65-F5344CB8AC3E}">
        <p14:creationId xmlns:p14="http://schemas.microsoft.com/office/powerpoint/2010/main" val="7114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213" y="1719386"/>
            <a:ext cx="5486400" cy="1367692"/>
          </a:xfrm>
        </p:spPr>
        <p:txBody>
          <a:bodyPr anchor="b"/>
          <a:lstStyle>
            <a:lvl1pPr>
              <a:spcAft>
                <a:spcPts val="0"/>
              </a:spcAft>
              <a:defRPr sz="30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“Quote”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3683197"/>
            <a:ext cx="5486400" cy="400110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 algn="r">
              <a:spcAft>
                <a:spcPts val="0"/>
              </a:spcAft>
              <a:buFontTx/>
              <a:buNone/>
              <a:defRPr lang="en-US" sz="2600" b="0" baseline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59425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—wh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0" y="5716588"/>
            <a:ext cx="9144000" cy="11414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5800" y="6041067"/>
            <a:ext cx="4568371" cy="4572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r">
              <a:defRPr sz="2600" b="1" baseline="0"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Section Heading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710193" y="5934015"/>
            <a:ext cx="2971800" cy="67130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/>
              <a:t>Sub Heading/Description Goes Here (2 lines max)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5486399" y="6058694"/>
            <a:ext cx="0" cy="457200"/>
          </a:xfrm>
          <a:prstGeom prst="line">
            <a:avLst/>
          </a:prstGeom>
          <a:noFill/>
          <a:ln w="3175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946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subject—wh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0" y="5943600"/>
            <a:ext cx="9144000" cy="9144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5800" y="6186944"/>
            <a:ext cx="7772400" cy="21544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 anchorCtr="0">
            <a:spAutoFit/>
          </a:bodyPr>
          <a:lstStyle>
            <a:lvl1pPr>
              <a:defRPr sz="1400" b="0" baseline="0"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Subject | Description (this line of text is the least important item on this slide)</a:t>
            </a:r>
          </a:p>
        </p:txBody>
      </p:sp>
    </p:spTree>
    <p:extLst>
      <p:ext uri="{BB962C8B-B14F-4D97-AF65-F5344CB8AC3E}">
        <p14:creationId xmlns:p14="http://schemas.microsoft.com/office/powerpoint/2010/main" val="87936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su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5800" y="6186944"/>
            <a:ext cx="7772400" cy="21544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 anchorCtr="0">
            <a:spAutoFit/>
          </a:bodyPr>
          <a:lstStyle>
            <a:lvl1pPr>
              <a:defRPr sz="14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Subject | Description (this line of text is the least important item on this slide)</a:t>
            </a:r>
          </a:p>
        </p:txBody>
      </p:sp>
    </p:spTree>
    <p:extLst>
      <p:ext uri="{BB962C8B-B14F-4D97-AF65-F5344CB8AC3E}">
        <p14:creationId xmlns:p14="http://schemas.microsoft.com/office/powerpoint/2010/main" val="175153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sri">
    <p:bg bwMode="black">
      <p:bgPr>
        <a:gradFill flip="none" rotWithShape="1">
          <a:gsLst>
            <a:gs pos="0">
              <a:srgbClr val="00B9F2"/>
            </a:gs>
            <a:gs pos="90000">
              <a:srgbClr val="053264"/>
            </a:gs>
            <a:gs pos="30000">
              <a:srgbClr val="007AC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ri-10GlobeLogo_TagLockup4Lg_sRGBRev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68810" y="2205645"/>
            <a:ext cx="4206380" cy="244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5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85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78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7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22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85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04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B9F2"/>
            </a:gs>
            <a:gs pos="90000">
              <a:srgbClr val="053264"/>
            </a:gs>
            <a:gs pos="30000">
              <a:srgbClr val="007AC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82625"/>
            <a:ext cx="7772400" cy="369332"/>
          </a:xfrm>
          <a:prstGeom prst="rect">
            <a:avLst/>
          </a:prstGeom>
          <a:noFill/>
        </p:spPr>
        <p:txBody>
          <a:bodyPr vert="horz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828800"/>
            <a:ext cx="7315200" cy="3429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53440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176213" indent="-176213" algn="l" defTabSz="4572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Arial"/>
        <a:buChar char="•"/>
        <a:defRPr sz="20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457200" indent="-173736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800" b="1" kern="1200">
          <a:solidFill>
            <a:schemeClr val="tx1"/>
          </a:solidFill>
          <a:latin typeface="+mn-lt"/>
          <a:ea typeface="+mn-ea"/>
          <a:cs typeface="Arial"/>
        </a:defRPr>
      </a:lvl2pPr>
      <a:lvl3pPr marL="795528" indent="-173736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Arial"/>
        </a:defRPr>
      </a:lvl3pPr>
      <a:lvl4pPr marL="1216152" indent="-173736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400" b="1" kern="1200">
          <a:solidFill>
            <a:schemeClr val="tx1"/>
          </a:solidFill>
          <a:latin typeface="+mn-lt"/>
          <a:ea typeface="+mn-ea"/>
          <a:cs typeface="Arial"/>
        </a:defRPr>
      </a:lvl4pPr>
      <a:lvl5pPr marL="154622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lang="en-US" sz="1400" b="1" kern="1200" dirty="0">
          <a:solidFill>
            <a:schemeClr val="tx1"/>
          </a:solidFill>
          <a:latin typeface="+mn-lt"/>
          <a:ea typeface="+mn-ea"/>
          <a:cs typeface="Arial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ngs.noaa.gov/web/science_edu/webinar_series/2019-webinars.s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dave.Zenk@noaa.gov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zenkx002@umn.edu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 txBox="1">
            <a:spLocks/>
          </p:cNvSpPr>
          <p:nvPr/>
        </p:nvSpPr>
        <p:spPr bwMode="auto">
          <a:xfrm>
            <a:off x="0" y="1766166"/>
            <a:ext cx="9144000" cy="139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 dirty="0">
                <a:latin typeface="+mn-lt"/>
                <a:cs typeface="Times New Roman" charset="0"/>
              </a:rPr>
              <a:t>GPS on BM for Vertical Transformation and GEOID18 Progress</a:t>
            </a:r>
            <a:endParaRPr lang="en-US" sz="4000" b="1" i="1" dirty="0"/>
          </a:p>
        </p:txBody>
      </p:sp>
      <p:sp>
        <p:nvSpPr>
          <p:cNvPr id="13315" name="Content Placeholder 2"/>
          <p:cNvSpPr txBox="1">
            <a:spLocks/>
          </p:cNvSpPr>
          <p:nvPr/>
        </p:nvSpPr>
        <p:spPr bwMode="auto">
          <a:xfrm>
            <a:off x="2145143" y="6067822"/>
            <a:ext cx="4853709" cy="53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endParaRPr lang="en-US" dirty="0">
              <a:latin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D0C80A-A71A-4F19-A762-9ED2B823C0BA}"/>
              </a:ext>
            </a:extLst>
          </p:cNvPr>
          <p:cNvSpPr txBox="1">
            <a:spLocks/>
          </p:cNvSpPr>
          <p:nvPr/>
        </p:nvSpPr>
        <p:spPr bwMode="auto">
          <a:xfrm>
            <a:off x="628650" y="3162300"/>
            <a:ext cx="7724775" cy="344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i="1" dirty="0">
                <a:latin typeface="+mn-lt"/>
                <a:cs typeface="Times New Roman" charset="0"/>
              </a:rPr>
              <a:t> </a:t>
            </a:r>
          </a:p>
          <a:p>
            <a:pPr lvl="0" algn="ctr">
              <a:defRPr/>
            </a:pPr>
            <a:r>
              <a:rPr lang="en-US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Society of Land Surveyors of Iowa</a:t>
            </a:r>
          </a:p>
          <a:p>
            <a:pPr lvl="0" algn="ctr">
              <a:defRPr/>
            </a:pPr>
            <a:r>
              <a:rPr lang="en-US" altLang="en-US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83rd Annual Meeting</a:t>
            </a:r>
          </a:p>
          <a:p>
            <a:pPr lvl="0" algn="ctr">
              <a:defRPr/>
            </a:pPr>
            <a:r>
              <a:rPr lang="en-US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Dave Zenk PE LS</a:t>
            </a:r>
          </a:p>
          <a:p>
            <a:pPr lvl="0" algn="ctr" fontAlgn="auto">
              <a:lnSpc>
                <a:spcPct val="80000"/>
              </a:lnSpc>
              <a:spcAft>
                <a:spcPts val="0"/>
              </a:spcAft>
            </a:pPr>
            <a:r>
              <a:rPr lang="en-US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charset="0"/>
              </a:rPr>
              <a:t>NGS Northern Plains Regional Advisor </a:t>
            </a:r>
          </a:p>
          <a:p>
            <a:pPr lvl="0" algn="ctr" fontAlgn="auto">
              <a:lnSpc>
                <a:spcPct val="80000"/>
              </a:lnSpc>
              <a:spcAft>
                <a:spcPts val="0"/>
              </a:spcAft>
            </a:pPr>
            <a:r>
              <a:rPr lang="en-US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charset="0"/>
              </a:rPr>
              <a:t>March 5-6, 2020</a:t>
            </a:r>
          </a:p>
          <a:p>
            <a:pPr lvl="0" algn="ctr" fontAlgn="auto">
              <a:lnSpc>
                <a:spcPct val="80000"/>
              </a:lnSpc>
              <a:spcAft>
                <a:spcPts val="0"/>
              </a:spcAft>
            </a:pPr>
            <a:r>
              <a:rPr lang="en-US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charset="0"/>
              </a:rPr>
              <a:t>Ames IA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en-US" dirty="0">
              <a:latin typeface="+mn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C19AD0-EB98-442F-92D8-92F2D443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A6E5E-2587-4B37-BB95-4E26925E9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CB24A-0F2A-40AD-9988-E81F0D72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EC6B1-C4EA-484D-8973-C7911A6BF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A8C24-1721-450C-8C22-8098C206A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Modern hybrid geoid modeling starts with the space-based geoid, then adds in airborne data where it has become available.</a:t>
            </a:r>
          </a:p>
          <a:p>
            <a:pPr lvl="1"/>
            <a:r>
              <a:rPr lang="en-US" dirty="0"/>
              <a:t>This creates a reference surface</a:t>
            </a:r>
          </a:p>
          <a:p>
            <a:r>
              <a:rPr lang="en-US" dirty="0"/>
              <a:t>Then, NGS extracts from the IDB all marks which have BOTH ellipsoid height (from GPS) and orthometric height (from leveling). </a:t>
            </a:r>
          </a:p>
          <a:p>
            <a:pPr lvl="1"/>
            <a:r>
              <a:rPr lang="en-US" dirty="0"/>
              <a:t>The difference creates a second reference surface.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BD129-6F07-4FDF-94A1-EADACAD9C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B315-CD17-4C57-9535-B404C1C1D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924C3-159E-4334-AC95-16B3A6B18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83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EC6B1-C4EA-484D-8973-C7911A6BF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A8C24-1721-450C-8C22-8098C206A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By subtracting the two reference surfaces one obtains a “residual”. </a:t>
            </a:r>
          </a:p>
          <a:p>
            <a:r>
              <a:rPr lang="en-US" dirty="0"/>
              <a:t>By applying a “warping” function, one can gently nudge the model towards “best-fit”.</a:t>
            </a:r>
          </a:p>
          <a:p>
            <a:pPr lvl="1"/>
            <a:r>
              <a:rPr lang="en-US" dirty="0"/>
              <a:t>Too much nudging, includes all the underlying errors.</a:t>
            </a:r>
          </a:p>
          <a:p>
            <a:pPr lvl="1"/>
            <a:r>
              <a:rPr lang="en-US" dirty="0"/>
              <a:t>Too little nudging, the model does not fit the historical datums.</a:t>
            </a:r>
          </a:p>
          <a:p>
            <a:r>
              <a:rPr lang="en-US" dirty="0"/>
              <a:t>How to find the balance?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70335-9162-4A0A-8605-5161C88CD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66E42-C975-4554-B5D4-F113BF733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CB971-9853-4C1A-85B2-189FFDB0E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7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BE7D1-3CFB-4034-96C7-DC5EB765D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of Sample Points</a:t>
            </a: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3789BE7B-7F29-4E6C-896F-F94FFC4AF68A}"/>
              </a:ext>
            </a:extLst>
          </p:cNvPr>
          <p:cNvGrpSpPr/>
          <p:nvPr/>
        </p:nvGrpSpPr>
        <p:grpSpPr>
          <a:xfrm>
            <a:off x="2168164" y="1463196"/>
            <a:ext cx="6004033" cy="5210408"/>
            <a:chOff x="2168164" y="1463196"/>
            <a:chExt cx="6004033" cy="5210408"/>
          </a:xfrm>
          <a:noFill/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A02BF752-1203-459E-A129-97963D297666}"/>
                </a:ext>
              </a:extLst>
            </p:cNvPr>
            <p:cNvGrpSpPr/>
            <p:nvPr/>
          </p:nvGrpSpPr>
          <p:grpSpPr>
            <a:xfrm>
              <a:off x="2168164" y="1463196"/>
              <a:ext cx="6004033" cy="5210408"/>
              <a:chOff x="659035" y="499620"/>
              <a:chExt cx="7079530" cy="6096231"/>
            </a:xfrm>
            <a:grpFill/>
          </p:grpSpPr>
          <p:pic>
            <p:nvPicPr>
              <p:cNvPr id="151" name="Picture 150">
                <a:extLst>
                  <a:ext uri="{FF2B5EF4-FFF2-40B4-BE49-F238E27FC236}">
                    <a16:creationId xmlns:a16="http://schemas.microsoft.com/office/drawing/2014/main" id="{F2F0E72E-8F37-4B5D-A435-1185040139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2578" t="20534" r="1555" b="4122"/>
              <a:stretch/>
            </p:blipFill>
            <p:spPr>
              <a:xfrm>
                <a:off x="801279" y="499620"/>
                <a:ext cx="6937286" cy="3681855"/>
              </a:xfrm>
              <a:prstGeom prst="rect">
                <a:avLst/>
              </a:prstGeom>
              <a:grpFill/>
              <a:ln w="3175">
                <a:noFill/>
              </a:ln>
            </p:spPr>
          </p:pic>
          <p:pic>
            <p:nvPicPr>
              <p:cNvPr id="152" name="Picture 151">
                <a:extLst>
                  <a:ext uri="{FF2B5EF4-FFF2-40B4-BE49-F238E27FC236}">
                    <a16:creationId xmlns:a16="http://schemas.microsoft.com/office/drawing/2014/main" id="{40A35A06-8554-4190-A94F-31CD7B81A1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2578" t="41689" b="8905"/>
              <a:stretch/>
            </p:blipFill>
            <p:spPr>
              <a:xfrm>
                <a:off x="659035" y="4181475"/>
                <a:ext cx="7079530" cy="2414376"/>
              </a:xfrm>
              <a:prstGeom prst="rect">
                <a:avLst/>
              </a:prstGeom>
              <a:grpFill/>
              <a:ln w="3175">
                <a:noFill/>
              </a:ln>
            </p:spPr>
          </p:pic>
        </p:grp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045BD49-14B3-425A-B7FC-53D7D3DDE0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91642" y="5880096"/>
              <a:ext cx="737234" cy="0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7279E11A-F854-479E-B1C6-041CF576E844}"/>
                </a:ext>
              </a:extLst>
            </p:cNvPr>
            <p:cNvCxnSpPr>
              <a:cxnSpLocks/>
            </p:cNvCxnSpPr>
            <p:nvPr/>
          </p:nvCxnSpPr>
          <p:spPr>
            <a:xfrm>
              <a:off x="2504976" y="4860921"/>
              <a:ext cx="2028825" cy="1111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36521922-E21D-4AF3-B373-95F743D4540F}"/>
                </a:ext>
              </a:extLst>
            </p:cNvPr>
            <p:cNvCxnSpPr>
              <a:cxnSpLocks/>
            </p:cNvCxnSpPr>
            <p:nvPr/>
          </p:nvCxnSpPr>
          <p:spPr>
            <a:xfrm>
              <a:off x="2491641" y="3297947"/>
              <a:ext cx="3810" cy="2582149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67B619A-9234-4A36-91CA-A73868705FC6}"/>
                </a:ext>
              </a:extLst>
            </p:cNvPr>
            <p:cNvCxnSpPr>
              <a:cxnSpLocks/>
            </p:cNvCxnSpPr>
            <p:nvPr/>
          </p:nvCxnSpPr>
          <p:spPr>
            <a:xfrm>
              <a:off x="2523074" y="1608133"/>
              <a:ext cx="2506027" cy="0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42229DFB-A612-4E2A-9182-4A9F4FB5C1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4976" y="3317871"/>
              <a:ext cx="2662238" cy="476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3496B8E2-F372-4815-AC3A-FA8F3D7F5E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04976" y="1608133"/>
              <a:ext cx="18098" cy="1714500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52564284-3A1F-442F-87D5-321DB73B5A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8876" y="6361108"/>
              <a:ext cx="2495550" cy="0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E5B74D4D-4942-44B0-9940-A73363F9A7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48189" y="4610053"/>
              <a:ext cx="1912937" cy="4608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5C0FA656-793E-48B2-9A03-B1CB7C4A47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0442" y="6095996"/>
              <a:ext cx="1670684" cy="0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DC65201A-96EC-4422-A586-C8D18EC4EE85}"/>
                </a:ext>
              </a:extLst>
            </p:cNvPr>
            <p:cNvCxnSpPr>
              <a:cxnSpLocks/>
            </p:cNvCxnSpPr>
            <p:nvPr/>
          </p:nvCxnSpPr>
          <p:spPr>
            <a:xfrm>
              <a:off x="3228876" y="5880096"/>
              <a:ext cx="0" cy="48101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F46851-10BC-4C9A-A720-54300211986B}"/>
                </a:ext>
              </a:extLst>
            </p:cNvPr>
            <p:cNvCxnSpPr>
              <a:cxnSpLocks/>
            </p:cNvCxnSpPr>
            <p:nvPr/>
          </p:nvCxnSpPr>
          <p:spPr>
            <a:xfrm>
              <a:off x="4533801" y="4860921"/>
              <a:ext cx="204788" cy="133350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F1AE28A1-439B-453D-A2E6-7A3D9A3470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8589" y="4927596"/>
              <a:ext cx="204788" cy="66675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0070231D-A4A3-4D1B-A48D-61B550A53DAF}"/>
                </a:ext>
              </a:extLst>
            </p:cNvPr>
            <p:cNvCxnSpPr>
              <a:cxnSpLocks/>
            </p:cNvCxnSpPr>
            <p:nvPr/>
          </p:nvCxnSpPr>
          <p:spPr>
            <a:xfrm>
              <a:off x="4943377" y="4938709"/>
              <a:ext cx="338137" cy="212724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0966B4FA-E9FD-4B5F-9E3B-DD9BED5F4CB0}"/>
                </a:ext>
              </a:extLst>
            </p:cNvPr>
            <p:cNvCxnSpPr>
              <a:cxnSpLocks/>
            </p:cNvCxnSpPr>
            <p:nvPr/>
          </p:nvCxnSpPr>
          <p:spPr>
            <a:xfrm>
              <a:off x="5281514" y="5146471"/>
              <a:ext cx="157162" cy="37336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FF4661C9-4B25-4E52-B8F0-6AE816FD77AA}"/>
                </a:ext>
              </a:extLst>
            </p:cNvPr>
            <p:cNvCxnSpPr>
              <a:cxnSpLocks/>
            </p:cNvCxnSpPr>
            <p:nvPr/>
          </p:nvCxnSpPr>
          <p:spPr>
            <a:xfrm>
              <a:off x="5438676" y="5518374"/>
              <a:ext cx="151765" cy="57762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F738451E-593A-4A42-9B6A-DE5F2AAEDA66}"/>
                </a:ext>
              </a:extLst>
            </p:cNvPr>
            <p:cNvCxnSpPr>
              <a:cxnSpLocks/>
            </p:cNvCxnSpPr>
            <p:nvPr/>
          </p:nvCxnSpPr>
          <p:spPr>
            <a:xfrm>
              <a:off x="5610606" y="6095997"/>
              <a:ext cx="113820" cy="265111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ABF5BE2-226C-4719-A144-03A449836BDB}"/>
                </a:ext>
              </a:extLst>
            </p:cNvPr>
            <p:cNvCxnSpPr>
              <a:cxnSpLocks/>
            </p:cNvCxnSpPr>
            <p:nvPr/>
          </p:nvCxnSpPr>
          <p:spPr>
            <a:xfrm>
              <a:off x="5010052" y="1604830"/>
              <a:ext cx="139684" cy="1725343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83E45762-C8E9-4F6C-8502-AD1CFE953741}"/>
                </a:ext>
              </a:extLst>
            </p:cNvPr>
            <p:cNvCxnSpPr>
              <a:cxnSpLocks/>
            </p:cNvCxnSpPr>
            <p:nvPr/>
          </p:nvCxnSpPr>
          <p:spPr>
            <a:xfrm>
              <a:off x="5163956" y="3317871"/>
              <a:ext cx="184233" cy="129218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F3E07F6C-19E2-46D6-928E-8D423B45A5F8}"/>
                </a:ext>
              </a:extLst>
            </p:cNvPr>
            <p:cNvCxnSpPr>
              <a:cxnSpLocks/>
            </p:cNvCxnSpPr>
            <p:nvPr/>
          </p:nvCxnSpPr>
          <p:spPr>
            <a:xfrm>
              <a:off x="7281290" y="4651647"/>
              <a:ext cx="33811" cy="395011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C9636C90-988B-4025-9F82-07B3607409ED}"/>
                </a:ext>
              </a:extLst>
            </p:cNvPr>
            <p:cNvCxnSpPr>
              <a:cxnSpLocks/>
            </p:cNvCxnSpPr>
            <p:nvPr/>
          </p:nvCxnSpPr>
          <p:spPr>
            <a:xfrm>
              <a:off x="7318359" y="5025780"/>
              <a:ext cx="244392" cy="197091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A9B23F28-FE46-4109-AAEC-BFD6AD2DE04E}"/>
                </a:ext>
              </a:extLst>
            </p:cNvPr>
            <p:cNvCxnSpPr>
              <a:cxnSpLocks/>
            </p:cNvCxnSpPr>
            <p:nvPr/>
          </p:nvCxnSpPr>
          <p:spPr>
            <a:xfrm>
              <a:off x="7562751" y="5225742"/>
              <a:ext cx="95250" cy="197091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82E3951F-2EDB-4F53-B04C-E984511E48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2751" y="5407751"/>
              <a:ext cx="84455" cy="197091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8484C1EE-FDBE-4A66-8C86-27F537F16C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18359" y="5560151"/>
              <a:ext cx="244393" cy="11515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83A11696-A6D8-47B6-8EB5-1067019EAE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61126" y="5661820"/>
              <a:ext cx="75648" cy="388096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BA28406D-CB0C-457D-8E48-E0F1AF5B286D}"/>
                </a:ext>
              </a:extLst>
            </p:cNvPr>
            <p:cNvSpPr txBox="1"/>
            <p:nvPr/>
          </p:nvSpPr>
          <p:spPr>
            <a:xfrm>
              <a:off x="3519388" y="2288598"/>
              <a:ext cx="492533" cy="369332"/>
            </a:xfrm>
            <a:prstGeom prst="rect">
              <a:avLst/>
            </a:prstGeom>
            <a:grp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ND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D8DE4AED-8DB0-4EEE-9FC8-B051FB44AB01}"/>
                </a:ext>
              </a:extLst>
            </p:cNvPr>
            <p:cNvSpPr txBox="1"/>
            <p:nvPr/>
          </p:nvSpPr>
          <p:spPr>
            <a:xfrm>
              <a:off x="3589828" y="3852858"/>
              <a:ext cx="492533" cy="369332"/>
            </a:xfrm>
            <a:prstGeom prst="rect">
              <a:avLst/>
            </a:prstGeom>
            <a:grp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SD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FC9C88A8-3139-4CFF-BACB-6B3BC9C312CA}"/>
                </a:ext>
              </a:extLst>
            </p:cNvPr>
            <p:cNvSpPr txBox="1"/>
            <p:nvPr/>
          </p:nvSpPr>
          <p:spPr>
            <a:xfrm>
              <a:off x="3949661" y="5404361"/>
              <a:ext cx="492533" cy="369332"/>
            </a:xfrm>
            <a:prstGeom prst="rect">
              <a:avLst/>
            </a:prstGeom>
            <a:grp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NE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203C12E3-CC1F-4639-82B7-730FEDBB11C9}"/>
                </a:ext>
              </a:extLst>
            </p:cNvPr>
            <p:cNvSpPr txBox="1"/>
            <p:nvPr/>
          </p:nvSpPr>
          <p:spPr>
            <a:xfrm>
              <a:off x="6188891" y="5184268"/>
              <a:ext cx="492533" cy="369332"/>
            </a:xfrm>
            <a:prstGeom prst="rect">
              <a:avLst/>
            </a:prstGeom>
            <a:grp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IA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22F4043E-D09B-4D97-9183-DE2117D1226A}"/>
                </a:ext>
              </a:extLst>
            </p:cNvPr>
            <p:cNvSpPr txBox="1"/>
            <p:nvPr/>
          </p:nvSpPr>
          <p:spPr>
            <a:xfrm>
              <a:off x="5746381" y="3035725"/>
              <a:ext cx="611097" cy="369332"/>
            </a:xfrm>
            <a:prstGeom prst="rect">
              <a:avLst/>
            </a:prstGeom>
            <a:grp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MN</a:t>
              </a:r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4E38DC5-9184-45EE-913D-FA248FFCBC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81514" y="4605192"/>
              <a:ext cx="45243" cy="541278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FBEE44B-5C41-46FF-AB21-07980F8999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28150" y="1619247"/>
              <a:ext cx="766126" cy="1933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C7455C8F-B103-4208-8C27-6927C561E9DF}"/>
                </a:ext>
              </a:extLst>
            </p:cNvPr>
            <p:cNvCxnSpPr>
              <a:cxnSpLocks/>
            </p:cNvCxnSpPr>
            <p:nvPr/>
          </p:nvCxnSpPr>
          <p:spPr>
            <a:xfrm>
              <a:off x="5946676" y="1658933"/>
              <a:ext cx="1889043" cy="515651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BA46A50A-9E35-42A6-8DA5-CCD61A5F5D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49976" y="2186991"/>
              <a:ext cx="885744" cy="67844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A6120326-75D8-400B-BBCB-4D1B0D562D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8424" y="2899466"/>
              <a:ext cx="11710" cy="353830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CA428858-11D9-4310-8E60-0DBC264662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1424" y="3242804"/>
              <a:ext cx="187998" cy="136776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88E55DDD-C17E-4FEE-8A72-4028FA7B0710}"/>
                </a:ext>
              </a:extLst>
            </p:cNvPr>
            <p:cNvCxnSpPr>
              <a:cxnSpLocks/>
            </p:cNvCxnSpPr>
            <p:nvPr/>
          </p:nvCxnSpPr>
          <p:spPr>
            <a:xfrm>
              <a:off x="6684599" y="3368238"/>
              <a:ext cx="0" cy="595724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31892F87-B812-430F-AD25-785D3EDBFC71}"/>
                </a:ext>
              </a:extLst>
            </p:cNvPr>
            <p:cNvCxnSpPr>
              <a:cxnSpLocks/>
            </p:cNvCxnSpPr>
            <p:nvPr/>
          </p:nvCxnSpPr>
          <p:spPr>
            <a:xfrm>
              <a:off x="6695447" y="3924328"/>
              <a:ext cx="279929" cy="233330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3C76F58D-C760-4D9B-8B05-A61F88980E17}"/>
                </a:ext>
              </a:extLst>
            </p:cNvPr>
            <p:cNvCxnSpPr>
              <a:cxnSpLocks/>
            </p:cNvCxnSpPr>
            <p:nvPr/>
          </p:nvCxnSpPr>
          <p:spPr>
            <a:xfrm>
              <a:off x="6975376" y="4150525"/>
              <a:ext cx="279929" cy="233330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A0E2663A-DC66-4E61-92E7-C8B88291E1FD}"/>
                </a:ext>
              </a:extLst>
            </p:cNvPr>
            <p:cNvCxnSpPr>
              <a:cxnSpLocks/>
            </p:cNvCxnSpPr>
            <p:nvPr/>
          </p:nvCxnSpPr>
          <p:spPr>
            <a:xfrm>
              <a:off x="7235975" y="4368575"/>
              <a:ext cx="45315" cy="28307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8DC1EC61-8604-45A2-907F-6251CAF8FB88}"/>
                </a:ext>
              </a:extLst>
            </p:cNvPr>
            <p:cNvCxnSpPr>
              <a:cxnSpLocks/>
            </p:cNvCxnSpPr>
            <p:nvPr/>
          </p:nvCxnSpPr>
          <p:spPr>
            <a:xfrm>
              <a:off x="5794276" y="1493833"/>
              <a:ext cx="0" cy="127348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19796478-3433-4B34-A3C2-BF488EC39EE0}"/>
                </a:ext>
              </a:extLst>
            </p:cNvPr>
            <p:cNvCxnSpPr>
              <a:cxnSpLocks/>
            </p:cNvCxnSpPr>
            <p:nvPr/>
          </p:nvCxnSpPr>
          <p:spPr>
            <a:xfrm>
              <a:off x="5946676" y="1477482"/>
              <a:ext cx="28575" cy="181451"/>
            </a:xfrm>
            <a:prstGeom prst="line">
              <a:avLst/>
            </a:prstGeom>
            <a:grpFill/>
            <a:ln w="317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FF75E79-1F45-4A5B-AB5C-FAD3FA647D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" t="25420" r="92128" b="61270"/>
          <a:stretch/>
        </p:blipFill>
        <p:spPr>
          <a:xfrm>
            <a:off x="381920" y="2465383"/>
            <a:ext cx="1441516" cy="1352449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FD177-C512-46E9-8563-604B67F42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4A333-AF31-4162-8EB3-DAA03270A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018C2-95C6-49D8-8D02-A23FF6751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24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BE7D1-3CFB-4034-96C7-DC5EB765D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 of Global Geoid vs GPS on BM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FF8B0-6F1F-4981-8BBA-1F2F46CA8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A80A80-5D13-4E6B-95C3-80480C6369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18"/>
          <a:stretch/>
        </p:blipFill>
        <p:spPr>
          <a:xfrm>
            <a:off x="0" y="1119892"/>
            <a:ext cx="9144000" cy="57381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48DF1E-D05C-4F2B-B07D-055CCD88139C}"/>
              </a:ext>
            </a:extLst>
          </p:cNvPr>
          <p:cNvSpPr txBox="1"/>
          <p:nvPr/>
        </p:nvSpPr>
        <p:spPr>
          <a:xfrm rot="20497600">
            <a:off x="31944" y="472911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Green is about +2 to -2 cm</a:t>
            </a:r>
          </a:p>
          <a:p>
            <a:r>
              <a:rPr lang="en-US" dirty="0">
                <a:solidFill>
                  <a:srgbClr val="FF0000"/>
                </a:solidFill>
              </a:rPr>
              <a:t>Range about +8 to -8 cm across MN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FA4A5F8-6D0D-4F3F-ACA4-B59D6CC28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2774C5-8FBC-4B09-A00D-0C895B193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CC9CCB1-72D6-43A1-8431-B23453832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53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BE7D1-3CFB-4034-96C7-DC5EB765D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 of Geoid18 vs GPS on BM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FF8B0-6F1F-4981-8BBA-1F2F46CA8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0A2BBA-3ED5-4A03-80AB-EBB21CA9C3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79" b="-1"/>
          <a:stretch/>
        </p:blipFill>
        <p:spPr>
          <a:xfrm>
            <a:off x="-22727" y="1095374"/>
            <a:ext cx="9166727" cy="5762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B414E1-2B78-4996-B80A-415661730658}"/>
              </a:ext>
            </a:extLst>
          </p:cNvPr>
          <p:cNvSpPr txBox="1"/>
          <p:nvPr/>
        </p:nvSpPr>
        <p:spPr>
          <a:xfrm rot="20497600">
            <a:off x="-54066" y="474113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Green is about +2 to -2 cm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426F5F-AE04-412B-AB23-C1C7645C8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28B82C-A981-4FE0-B965-29C4BCA2F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5BB772-FE3B-4EC4-A1F8-CE1D11607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37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BE7D1-3CFB-4034-96C7-DC5EB765D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Geoid 18 Difference from Geoid 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FF8B0-6F1F-4981-8BBA-1F2F46CA8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F0E9A7-632B-45AC-9580-C2F463AF4D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67"/>
          <a:stretch/>
        </p:blipFill>
        <p:spPr>
          <a:xfrm>
            <a:off x="0" y="1116113"/>
            <a:ext cx="9144000" cy="57418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4B909E-F469-4767-9AB2-8723CD675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1" y="1828937"/>
            <a:ext cx="1993728" cy="4540404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DC988E0-CFA9-4DF2-AC95-495797F3C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93A8917-8AFF-454D-BD97-6357A0CC1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712F409-607B-4B6F-ACE6-A2B447F12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64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BE7D1-3CFB-4034-96C7-DC5EB765D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Geoid 18 Difference from Geoid 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FF8B0-6F1F-4981-8BBA-1F2F46CA8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22837D-9EE1-469E-92A9-9115E8B5F6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67"/>
          <a:stretch/>
        </p:blipFill>
        <p:spPr>
          <a:xfrm>
            <a:off x="0" y="1116113"/>
            <a:ext cx="9144000" cy="57418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FB2A54-BD5D-4F2D-A986-59716F57E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1" y="1828937"/>
            <a:ext cx="1993728" cy="4540404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98F6638-83A8-441B-BE1F-784B585E2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A535549-65A2-4343-8FBC-016211458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2A2045-59B1-4FBB-A14E-2AE734861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49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1A3A5-EC65-4E6B-B858-DA2B5FFEC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“Error” Estimate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9CD986-7B6C-4DF2-80C9-1F5EE00DD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861"/>
          <a:stretch/>
        </p:blipFill>
        <p:spPr>
          <a:xfrm>
            <a:off x="0" y="1313982"/>
            <a:ext cx="9144000" cy="55440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92C3F7-0219-42D5-A439-02C87DCEA03B}"/>
              </a:ext>
            </a:extLst>
          </p:cNvPr>
          <p:cNvSpPr txBox="1"/>
          <p:nvPr/>
        </p:nvSpPr>
        <p:spPr>
          <a:xfrm rot="21149655">
            <a:off x="739775" y="3953152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to 1 meter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86475B-1DD1-43C6-ADCC-60C9ECDAAFAF}"/>
              </a:ext>
            </a:extLst>
          </p:cNvPr>
          <p:cNvSpPr txBox="1"/>
          <p:nvPr/>
        </p:nvSpPr>
        <p:spPr>
          <a:xfrm rot="21149655">
            <a:off x="78207" y="4386096"/>
            <a:ext cx="22047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“Error” means larger residuals in model. The underlying sample data was not rejected, so it may influence the model, but is a poor fit and leaves a high residual in the area.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9B5F61-85F4-4A79-92CD-62B438C4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903631-AB8D-4818-BEB2-48FA92E83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C4DF17D-C8FA-49A1-8808-4EB007FDC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72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BE7D1-3CFB-4034-96C7-DC5EB765D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Geoid 18 Difference from Geoid 12 - 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4E2064-301E-476B-A0EF-E7F58D96C0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92" t="18839"/>
          <a:stretch/>
        </p:blipFill>
        <p:spPr>
          <a:xfrm>
            <a:off x="0" y="1932130"/>
            <a:ext cx="9144000" cy="49258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9311BE-4BEA-4194-B274-DD6A9E971280}"/>
              </a:ext>
            </a:extLst>
          </p:cNvPr>
          <p:cNvSpPr txBox="1"/>
          <p:nvPr/>
        </p:nvSpPr>
        <p:spPr>
          <a:xfrm>
            <a:off x="4868552" y="3076165"/>
            <a:ext cx="135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Devils Lake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DD291A-AA91-499E-8A4B-FBA1686E24A3}"/>
              </a:ext>
            </a:extLst>
          </p:cNvPr>
          <p:cNvSpPr txBox="1"/>
          <p:nvPr/>
        </p:nvSpPr>
        <p:spPr>
          <a:xfrm>
            <a:off x="6986587" y="5070853"/>
            <a:ext cx="113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Fargo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3C276B-C196-4230-B8F5-07A145785A4E}"/>
              </a:ext>
            </a:extLst>
          </p:cNvPr>
          <p:cNvSpPr txBox="1"/>
          <p:nvPr/>
        </p:nvSpPr>
        <p:spPr>
          <a:xfrm>
            <a:off x="3120272" y="5103258"/>
            <a:ext cx="113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Bismarck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CF88D5-A6B1-4B17-8BE3-D903F5B3EF5F}"/>
              </a:ext>
            </a:extLst>
          </p:cNvPr>
          <p:cNvSpPr txBox="1"/>
          <p:nvPr/>
        </p:nvSpPr>
        <p:spPr>
          <a:xfrm>
            <a:off x="1379897" y="5074954"/>
            <a:ext cx="113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Dickinson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89606-3BA2-4FC2-9F92-B527BEB3F14E}"/>
              </a:ext>
            </a:extLst>
          </p:cNvPr>
          <p:cNvSpPr txBox="1"/>
          <p:nvPr/>
        </p:nvSpPr>
        <p:spPr>
          <a:xfrm>
            <a:off x="80632" y="6214030"/>
            <a:ext cx="113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Bowman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932993-9BB9-4EE7-810E-407EBBA140C0}"/>
              </a:ext>
            </a:extLst>
          </p:cNvPr>
          <p:cNvSpPr txBox="1"/>
          <p:nvPr/>
        </p:nvSpPr>
        <p:spPr>
          <a:xfrm>
            <a:off x="2645347" y="3216269"/>
            <a:ext cx="113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Minot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5A8B80-A62A-40E4-A6E0-66E38AFE74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878" b="63472"/>
          <a:stretch/>
        </p:blipFill>
        <p:spPr>
          <a:xfrm>
            <a:off x="7785840" y="1102866"/>
            <a:ext cx="1358160" cy="1658527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85F882-16E2-4381-9254-6638677F6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361EDA6-D8F5-47FC-B6C7-85728C841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FAAC7FD-9804-415B-8261-8F6CFFDDE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2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BE7D1-3CFB-4034-96C7-DC5EB765D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Geoid 18 Difference from Geoid 12 - SD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E7EF33-82C4-4F7D-AE1A-189ED3869E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38" t="19039"/>
          <a:stretch/>
        </p:blipFill>
        <p:spPr>
          <a:xfrm>
            <a:off x="0" y="1941494"/>
            <a:ext cx="9143999" cy="49165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E04248-BFF5-4F70-9EC4-3169D82695DE}"/>
              </a:ext>
            </a:extLst>
          </p:cNvPr>
          <p:cNvSpPr txBox="1"/>
          <p:nvPr/>
        </p:nvSpPr>
        <p:spPr>
          <a:xfrm>
            <a:off x="6518243" y="5065221"/>
            <a:ext cx="135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Mitchell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B37CB2-EA0F-4FFC-9B43-FE6051935740}"/>
              </a:ext>
            </a:extLst>
          </p:cNvPr>
          <p:cNvSpPr txBox="1"/>
          <p:nvPr/>
        </p:nvSpPr>
        <p:spPr>
          <a:xfrm>
            <a:off x="967425" y="4529464"/>
            <a:ext cx="135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Rapid City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487946-2FE1-4773-866E-1CB251BC88C9}"/>
              </a:ext>
            </a:extLst>
          </p:cNvPr>
          <p:cNvSpPr txBox="1"/>
          <p:nvPr/>
        </p:nvSpPr>
        <p:spPr>
          <a:xfrm>
            <a:off x="3738907" y="3887483"/>
            <a:ext cx="833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Pierre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D94978-21E1-4AF5-BD65-07F413580FB6}"/>
              </a:ext>
            </a:extLst>
          </p:cNvPr>
          <p:cNvSpPr txBox="1"/>
          <p:nvPr/>
        </p:nvSpPr>
        <p:spPr>
          <a:xfrm>
            <a:off x="5619511" y="2516953"/>
            <a:ext cx="148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Aberdeen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99AF10-D5C3-4727-B565-720F88B9BDAC}"/>
              </a:ext>
            </a:extLst>
          </p:cNvPr>
          <p:cNvSpPr txBox="1"/>
          <p:nvPr/>
        </p:nvSpPr>
        <p:spPr>
          <a:xfrm>
            <a:off x="3521656" y="2197111"/>
            <a:ext cx="135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McLaughlin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16CB8C-99F0-4687-8A99-FC9A73810ADE}"/>
              </a:ext>
            </a:extLst>
          </p:cNvPr>
          <p:cNvSpPr txBox="1"/>
          <p:nvPr/>
        </p:nvSpPr>
        <p:spPr>
          <a:xfrm>
            <a:off x="2126290" y="4821812"/>
            <a:ext cx="833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Wall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C3AFDE-EF91-4F8E-9C23-48E7147B9701}"/>
              </a:ext>
            </a:extLst>
          </p:cNvPr>
          <p:cNvSpPr txBox="1"/>
          <p:nvPr/>
        </p:nvSpPr>
        <p:spPr>
          <a:xfrm>
            <a:off x="2335251" y="5334000"/>
            <a:ext cx="926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Interior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B99579-9376-496F-9E91-74D0BE948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878" b="63472"/>
          <a:stretch/>
        </p:blipFill>
        <p:spPr>
          <a:xfrm>
            <a:off x="7785840" y="1102866"/>
            <a:ext cx="1358160" cy="1658527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9AF2BB-4C7D-469B-AE9A-02A7407A9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48C8628-F9C6-48B5-A5BE-0A3B6242E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10518C1-54A2-4CB4-827D-3FAD3CDC2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85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BE177C-4975-48F3-8D46-2F3610717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for Future of Vertical Datums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CB4487-85BF-4AD9-93E5-084A832BE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096000" cy="4525963"/>
          </a:xfrm>
        </p:spPr>
        <p:txBody>
          <a:bodyPr/>
          <a:lstStyle/>
          <a:p>
            <a:r>
              <a:rPr lang="en-US" dirty="0"/>
              <a:t>Goal 1 </a:t>
            </a:r>
          </a:p>
          <a:p>
            <a:pPr lvl="1"/>
            <a:r>
              <a:rPr lang="en-US" dirty="0"/>
              <a:t>Improve Hybrid GEOID Model for better GPS-based access to NAVD88.</a:t>
            </a:r>
          </a:p>
          <a:p>
            <a:r>
              <a:rPr lang="en-US" dirty="0"/>
              <a:t>Goal 2</a:t>
            </a:r>
          </a:p>
          <a:p>
            <a:pPr lvl="1"/>
            <a:r>
              <a:rPr lang="en-US" dirty="0"/>
              <a:t>Improve the NCAT Vertical Transformation Model from NAVD88 to NAPGD2022.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65F01E-218A-4787-96CE-AD6D64F04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CD459E-E1EE-42CF-9C91-E6AE1873E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D96E8-509B-4C03-93B1-D6458D7D3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45618E-1468-4A71-8BF1-9FE0FF4FF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401811"/>
            <a:ext cx="4476750" cy="26048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9E8C23-F8FF-4009-B566-3DEE90DABB19}"/>
              </a:ext>
            </a:extLst>
          </p:cNvPr>
          <p:cNvSpPr txBox="1"/>
          <p:nvPr/>
        </p:nvSpPr>
        <p:spPr>
          <a:xfrm rot="20616092">
            <a:off x="2092951" y="1463158"/>
            <a:ext cx="1870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GEOID 18 is FINAL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739359-4592-48BF-B4E4-1A437A535762}"/>
              </a:ext>
            </a:extLst>
          </p:cNvPr>
          <p:cNvSpPr txBox="1"/>
          <p:nvPr/>
        </p:nvSpPr>
        <p:spPr>
          <a:xfrm rot="20616092">
            <a:off x="2101100" y="3499653"/>
            <a:ext cx="1470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Current Effort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EA4563-2DCA-4A48-AEFF-5ED4BB4A89CF}"/>
              </a:ext>
            </a:extLst>
          </p:cNvPr>
          <p:cNvSpPr txBox="1"/>
          <p:nvPr/>
        </p:nvSpPr>
        <p:spPr>
          <a:xfrm rot="20616092">
            <a:off x="4113287" y="3422710"/>
            <a:ext cx="1516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 = h + N</a:t>
            </a:r>
          </a:p>
        </p:txBody>
      </p:sp>
    </p:spTree>
    <p:extLst>
      <p:ext uri="{BB962C8B-B14F-4D97-AF65-F5344CB8AC3E}">
        <p14:creationId xmlns:p14="http://schemas.microsoft.com/office/powerpoint/2010/main" val="7262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BE7D1-3CFB-4034-96C7-DC5EB765D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Geoid 18 Difference from Geoid 12 - 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88EC34-7C72-4F20-8FA1-A3712D05DA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29" t="19423"/>
          <a:stretch/>
        </p:blipFill>
        <p:spPr>
          <a:xfrm>
            <a:off x="7274" y="1981201"/>
            <a:ext cx="9136726" cy="4876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743443-CE53-4776-918A-28052E225EDA}"/>
              </a:ext>
            </a:extLst>
          </p:cNvPr>
          <p:cNvSpPr txBox="1"/>
          <p:nvPr/>
        </p:nvSpPr>
        <p:spPr>
          <a:xfrm>
            <a:off x="5619511" y="4741681"/>
            <a:ext cx="148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Grand Island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BA5CC5-9722-48C5-BD28-9FE44F102180}"/>
              </a:ext>
            </a:extLst>
          </p:cNvPr>
          <p:cNvSpPr txBox="1"/>
          <p:nvPr/>
        </p:nvSpPr>
        <p:spPr>
          <a:xfrm>
            <a:off x="4526591" y="4963471"/>
            <a:ext cx="148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Kearney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0CE6B5-26FD-433F-9750-976FD35AA31A}"/>
              </a:ext>
            </a:extLst>
          </p:cNvPr>
          <p:cNvSpPr txBox="1"/>
          <p:nvPr/>
        </p:nvSpPr>
        <p:spPr>
          <a:xfrm>
            <a:off x="7882282" y="5693407"/>
            <a:ext cx="620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Rulo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B5FCB3-6132-4DBA-979A-BE3C76672E60}"/>
              </a:ext>
            </a:extLst>
          </p:cNvPr>
          <p:cNvSpPr txBox="1"/>
          <p:nvPr/>
        </p:nvSpPr>
        <p:spPr>
          <a:xfrm>
            <a:off x="1104661" y="3079013"/>
            <a:ext cx="952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Alliance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92951C-0040-4C7A-A9A7-1FF8CB246AC3}"/>
              </a:ext>
            </a:extLst>
          </p:cNvPr>
          <p:cNvSpPr txBox="1"/>
          <p:nvPr/>
        </p:nvSpPr>
        <p:spPr>
          <a:xfrm>
            <a:off x="3088066" y="4667192"/>
            <a:ext cx="148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North Platte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38B5E8-44C9-49BD-9521-2A7E8536648F}"/>
              </a:ext>
            </a:extLst>
          </p:cNvPr>
          <p:cNvSpPr txBox="1"/>
          <p:nvPr/>
        </p:nvSpPr>
        <p:spPr>
          <a:xfrm>
            <a:off x="8068678" y="4297860"/>
            <a:ext cx="1002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Omaha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571FB4-7E8A-40F9-9816-F6780916AB8A}"/>
              </a:ext>
            </a:extLst>
          </p:cNvPr>
          <p:cNvSpPr txBox="1"/>
          <p:nvPr/>
        </p:nvSpPr>
        <p:spPr>
          <a:xfrm>
            <a:off x="3723065" y="2017338"/>
            <a:ext cx="109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Valentine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87DB1B-A098-4609-AD73-C713DD312C4E}"/>
              </a:ext>
            </a:extLst>
          </p:cNvPr>
          <p:cNvSpPr txBox="1"/>
          <p:nvPr/>
        </p:nvSpPr>
        <p:spPr>
          <a:xfrm>
            <a:off x="4996866" y="3518756"/>
            <a:ext cx="1002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Spalding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F40C5D-874E-454E-9239-9DF7BFE05D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878" b="63472"/>
          <a:stretch/>
        </p:blipFill>
        <p:spPr>
          <a:xfrm>
            <a:off x="7785840" y="1102866"/>
            <a:ext cx="1358160" cy="1658527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8671E6-2453-4B7D-9399-E44B4C586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0B0B58E-C8B0-4BC7-92D1-93D542BD8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1D96015-5D12-4923-956E-60EE5962D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31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BE7D1-3CFB-4034-96C7-DC5EB765D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Geoid 18 Difference from Geoid 12 - 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C2AB20-F057-4AA2-8179-03B0F6ED6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25" t="18846"/>
          <a:stretch/>
        </p:blipFill>
        <p:spPr>
          <a:xfrm>
            <a:off x="25189" y="1962150"/>
            <a:ext cx="9118811" cy="4895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3DA06E-CEF1-464B-A08B-1ABEB381CE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878" b="63472"/>
          <a:stretch/>
        </p:blipFill>
        <p:spPr>
          <a:xfrm>
            <a:off x="7785840" y="1102866"/>
            <a:ext cx="1358160" cy="1658527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341568-1E46-4F37-9218-B51C042FC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8E16BC-61DD-4AF9-A72B-52C40F9B4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E0A3E-2DF9-4EA4-B982-37823014F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60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BE7D1-3CFB-4034-96C7-DC5EB765D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Geoid 18 Difference from Geoid 12 - MN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54650E-AC29-450C-AA16-E9945E22C2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30" t="19039" b="-32"/>
          <a:stretch/>
        </p:blipFill>
        <p:spPr>
          <a:xfrm>
            <a:off x="1017" y="1952625"/>
            <a:ext cx="9142983" cy="4905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4FCF21-ECB3-4008-88B1-28A204A4FB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878" b="63472"/>
          <a:stretch/>
        </p:blipFill>
        <p:spPr>
          <a:xfrm>
            <a:off x="7785840" y="1102866"/>
            <a:ext cx="1358160" cy="1658527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007F39-C58C-43E5-A064-9C4431FBC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94BC3-EED0-4111-A600-8507FFA21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6F857-01ED-4544-93DE-30DC8150C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45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8ED87-AE4C-4011-BB18-7B96A4D5B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State-by-State Details - 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ACA1A5-CA97-49C5-95B9-FF8F53CE43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65" t="20385"/>
          <a:stretch/>
        </p:blipFill>
        <p:spPr>
          <a:xfrm>
            <a:off x="5803" y="1725105"/>
            <a:ext cx="9138198" cy="51328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0D1B8C-7561-439A-A298-3A4AC06D7768}"/>
              </a:ext>
            </a:extLst>
          </p:cNvPr>
          <p:cNvSpPr txBox="1"/>
          <p:nvPr/>
        </p:nvSpPr>
        <p:spPr>
          <a:xfrm>
            <a:off x="2134603" y="4285718"/>
            <a:ext cx="132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Portsmouth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BDCB4C-DD3D-45C2-9D37-4C03506691C8}"/>
              </a:ext>
            </a:extLst>
          </p:cNvPr>
          <p:cNvSpPr txBox="1"/>
          <p:nvPr/>
        </p:nvSpPr>
        <p:spPr>
          <a:xfrm>
            <a:off x="4674520" y="2229504"/>
            <a:ext cx="132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Mason City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83333-DEF5-4ED5-A6F0-1757A62BB2E6}"/>
              </a:ext>
            </a:extLst>
          </p:cNvPr>
          <p:cNvSpPr txBox="1"/>
          <p:nvPr/>
        </p:nvSpPr>
        <p:spPr>
          <a:xfrm>
            <a:off x="2005514" y="2566389"/>
            <a:ext cx="132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Pocahontas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FCF556-8E2E-4035-B462-296A5E20E212}"/>
              </a:ext>
            </a:extLst>
          </p:cNvPr>
          <p:cNvSpPr txBox="1"/>
          <p:nvPr/>
        </p:nvSpPr>
        <p:spPr>
          <a:xfrm>
            <a:off x="1029703" y="3385720"/>
            <a:ext cx="132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Sioux City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0546B8-D6F0-4CBA-B57A-262A9AB7A90A}"/>
              </a:ext>
            </a:extLst>
          </p:cNvPr>
          <p:cNvSpPr txBox="1"/>
          <p:nvPr/>
        </p:nvSpPr>
        <p:spPr>
          <a:xfrm>
            <a:off x="3825792" y="4515286"/>
            <a:ext cx="132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Des Moines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85C89D-DAEA-4FB8-A060-CD0E3FC37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6C12FC9-3450-4674-97BE-21213EF13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6EA4AE-75F4-41CD-B154-8106915CB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41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8ED87-AE4C-4011-BB18-7B96A4D5B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State-by-State Details - 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DB6979-3025-4240-B8F5-FD6240F70C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12" t="21546"/>
          <a:stretch/>
        </p:blipFill>
        <p:spPr>
          <a:xfrm>
            <a:off x="0" y="1754325"/>
            <a:ext cx="9143999" cy="5103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78A5B8-F561-48DE-8EF9-39F51DD3B0A4}"/>
              </a:ext>
            </a:extLst>
          </p:cNvPr>
          <p:cNvSpPr txBox="1"/>
          <p:nvPr/>
        </p:nvSpPr>
        <p:spPr>
          <a:xfrm>
            <a:off x="3868152" y="4377078"/>
            <a:ext cx="132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Pocahontas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663ACC-AFA0-44E0-85C8-30ABB3104692}"/>
              </a:ext>
            </a:extLst>
          </p:cNvPr>
          <p:cNvSpPr txBox="1"/>
          <p:nvPr/>
        </p:nvSpPr>
        <p:spPr>
          <a:xfrm>
            <a:off x="2882314" y="4121496"/>
            <a:ext cx="132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Albert City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B1C937-8A98-4E09-8D11-F6985D19BB29}"/>
              </a:ext>
            </a:extLst>
          </p:cNvPr>
          <p:cNvSpPr txBox="1"/>
          <p:nvPr/>
        </p:nvSpPr>
        <p:spPr>
          <a:xfrm>
            <a:off x="457200" y="1111423"/>
            <a:ext cx="645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-65.53 cm disagrees with all surrounding residuals, near -1 to +1.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1CA9DB2-558F-48C8-9A02-E968AB58979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3684399" y="1480755"/>
            <a:ext cx="563751" cy="28150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AC10FB1-4F04-4364-B31B-3690EF26F78B}"/>
              </a:ext>
            </a:extLst>
          </p:cNvPr>
          <p:cNvSpPr txBox="1"/>
          <p:nvPr/>
        </p:nvSpPr>
        <p:spPr>
          <a:xfrm>
            <a:off x="2460342" y="6070862"/>
            <a:ext cx="3011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Rejected all the GSVS14 marks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9BDECB-E132-4585-9089-FB2A9FA3B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2409A65-1AD5-494B-BB2F-A7E90FB3B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A707600-2677-497D-BCA0-4503A88BE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23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8ED87-AE4C-4011-BB18-7B96A4D5B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State-by-State Details - 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2DE2FF-0571-49EB-806A-46D4977054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13" t="20047" r="207" b="-90"/>
          <a:stretch/>
        </p:blipFill>
        <p:spPr>
          <a:xfrm>
            <a:off x="0" y="2704404"/>
            <a:ext cx="9144000" cy="41535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7531AB-2F71-4D32-8A67-BDE2DB85665E}"/>
              </a:ext>
            </a:extLst>
          </p:cNvPr>
          <p:cNvSpPr txBox="1"/>
          <p:nvPr/>
        </p:nvSpPr>
        <p:spPr>
          <a:xfrm>
            <a:off x="5287378" y="4207812"/>
            <a:ext cx="1646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Portsmouth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074C8E-D9FC-4E4A-A57F-0C283BB01EA7}"/>
              </a:ext>
            </a:extLst>
          </p:cNvPr>
          <p:cNvSpPr txBox="1"/>
          <p:nvPr/>
        </p:nvSpPr>
        <p:spPr>
          <a:xfrm>
            <a:off x="2544178" y="6238224"/>
            <a:ext cx="1002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Omaha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B494D5-62DA-46C0-A1C2-59F52816E359}"/>
              </a:ext>
            </a:extLst>
          </p:cNvPr>
          <p:cNvSpPr txBox="1"/>
          <p:nvPr/>
        </p:nvSpPr>
        <p:spPr>
          <a:xfrm>
            <a:off x="365502" y="1384554"/>
            <a:ext cx="4206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39.71, 21.40, 6.17, 12.34, and 14.57 cm all disagree with nearby 0.09 cm, note surrounding residuals near -1 to +1.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67B2C76-E171-4862-8CD1-11A4F11843C4}"/>
              </a:ext>
            </a:extLst>
          </p:cNvPr>
          <p:cNvSpPr/>
          <p:nvPr/>
        </p:nvSpPr>
        <p:spPr>
          <a:xfrm>
            <a:off x="4034840" y="4158044"/>
            <a:ext cx="1074319" cy="8381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A279945-13C8-4DAA-A90B-09B2B2D8BE9E}"/>
              </a:ext>
            </a:extLst>
          </p:cNvPr>
          <p:cNvCxnSpPr>
            <a:cxnSpLocks/>
            <a:stCxn id="7" idx="2"/>
            <a:endCxn id="8" idx="1"/>
          </p:cNvCxnSpPr>
          <p:nvPr/>
        </p:nvCxnSpPr>
        <p:spPr>
          <a:xfrm>
            <a:off x="2468751" y="2307884"/>
            <a:ext cx="1723419" cy="19729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791ABA5-7C2A-4146-AB6E-A4F1303CF6E1}"/>
              </a:ext>
            </a:extLst>
          </p:cNvPr>
          <p:cNvSpPr txBox="1"/>
          <p:nvPr/>
        </p:nvSpPr>
        <p:spPr>
          <a:xfrm>
            <a:off x="6138089" y="2068482"/>
            <a:ext cx="92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0.09 cm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ECB5973-775A-4361-9917-2B84AB65033B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5010150" y="2437814"/>
            <a:ext cx="1589902" cy="20722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8E5AF9F-44E7-4C15-85DD-8A6F4CDA4F19}"/>
              </a:ext>
            </a:extLst>
          </p:cNvPr>
          <p:cNvSpPr txBox="1"/>
          <p:nvPr/>
        </p:nvSpPr>
        <p:spPr>
          <a:xfrm>
            <a:off x="4763710" y="1335023"/>
            <a:ext cx="4014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OPUS SHARED solutions nearby helped confirm rejection.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53CD27-E6AF-4453-94A0-F86AA1412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E10445E-9249-4468-B8AF-1D6FF96D4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4D13C2B-62E0-403B-AC38-F70A4633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0700DF7-CFCD-4227-A417-32CA3D087678}"/>
              </a:ext>
            </a:extLst>
          </p:cNvPr>
          <p:cNvCxnSpPr>
            <a:cxnSpLocks/>
          </p:cNvCxnSpPr>
          <p:nvPr/>
        </p:nvCxnSpPr>
        <p:spPr>
          <a:xfrm flipH="1">
            <a:off x="2180619" y="2307884"/>
            <a:ext cx="109913" cy="21075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17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B097E-7BD0-4DFD-8671-F9C784322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State-by-State Details - 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A7D24B-3944-45DA-AF74-022EA54104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71" t="21136"/>
          <a:stretch/>
        </p:blipFill>
        <p:spPr>
          <a:xfrm>
            <a:off x="0" y="1756779"/>
            <a:ext cx="9144000" cy="51012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105E61-1AD5-4CA0-ACC6-F972C319CD2B}"/>
              </a:ext>
            </a:extLst>
          </p:cNvPr>
          <p:cNvSpPr txBox="1"/>
          <p:nvPr/>
        </p:nvSpPr>
        <p:spPr>
          <a:xfrm>
            <a:off x="365502" y="1110448"/>
            <a:ext cx="4885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-6.14, +7.30, +15.79, +22.18 cm disagrees with nearby surrounding residuals near -1 to +1.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22D637-82EF-416C-9F43-3C633518F207}"/>
              </a:ext>
            </a:extLst>
          </p:cNvPr>
          <p:cNvSpPr txBox="1"/>
          <p:nvPr/>
        </p:nvSpPr>
        <p:spPr>
          <a:xfrm>
            <a:off x="4330229" y="3475699"/>
            <a:ext cx="1066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Diagonal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A8CDAB-2E59-4667-963B-F563750707D2}"/>
              </a:ext>
            </a:extLst>
          </p:cNvPr>
          <p:cNvSpPr txBox="1"/>
          <p:nvPr/>
        </p:nvSpPr>
        <p:spPr>
          <a:xfrm>
            <a:off x="4572000" y="5565785"/>
            <a:ext cx="1227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Albany MO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00741DB-8E4D-49B8-8793-733D4BFDDA9D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2808116" y="1756779"/>
            <a:ext cx="1946764" cy="17255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2F4CE3C-51D7-41DD-931D-1C7413EBA0C4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2808116" y="1756779"/>
            <a:ext cx="1997247" cy="37177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03C06EB-FA6D-40D1-8EA9-F40E002C47B5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2808116" y="1756779"/>
            <a:ext cx="3303124" cy="22437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69BA69E-240A-4A7A-97A6-02BD4E99DE54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2808116" y="1756779"/>
            <a:ext cx="3978447" cy="13721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67B775-9580-451D-9D0D-312BC0FCA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5CDB6-11C5-4A7D-ACB0-353D11FB2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ECF9C8C-4423-4853-A185-0BC2A26ED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27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8ED87-AE4C-4011-BB18-7B96A4D5B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State-by-State Details - 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96A552-D376-4136-B2A5-FCC499BEA575}"/>
              </a:ext>
            </a:extLst>
          </p:cNvPr>
          <p:cNvSpPr txBox="1"/>
          <p:nvPr/>
        </p:nvSpPr>
        <p:spPr>
          <a:xfrm>
            <a:off x="1946635" y="1338733"/>
            <a:ext cx="5250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Overall “ERROR ESTIMATE” for 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8E87C5-C88B-477B-BF69-45C221AC52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12" t="21695"/>
          <a:stretch/>
        </p:blipFill>
        <p:spPr>
          <a:xfrm>
            <a:off x="0" y="1763974"/>
            <a:ext cx="9143999" cy="50940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009BB9-7853-4BAE-B121-732BF3843C4D}"/>
              </a:ext>
            </a:extLst>
          </p:cNvPr>
          <p:cNvSpPr txBox="1"/>
          <p:nvPr/>
        </p:nvSpPr>
        <p:spPr>
          <a:xfrm>
            <a:off x="2134603" y="4285718"/>
            <a:ext cx="132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Portsmouth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03AD07-D7DC-4598-85C9-1EA45820316C}"/>
              </a:ext>
            </a:extLst>
          </p:cNvPr>
          <p:cNvSpPr txBox="1"/>
          <p:nvPr/>
        </p:nvSpPr>
        <p:spPr>
          <a:xfrm>
            <a:off x="4674520" y="2229504"/>
            <a:ext cx="132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Mason City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B12990-91E2-4C43-B8AA-44A811B5698D}"/>
              </a:ext>
            </a:extLst>
          </p:cNvPr>
          <p:cNvSpPr txBox="1"/>
          <p:nvPr/>
        </p:nvSpPr>
        <p:spPr>
          <a:xfrm>
            <a:off x="2005514" y="2566389"/>
            <a:ext cx="132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Pocahontas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E9971F-CC4F-459F-A5B1-EDA8A204F1A7}"/>
              </a:ext>
            </a:extLst>
          </p:cNvPr>
          <p:cNvSpPr txBox="1"/>
          <p:nvPr/>
        </p:nvSpPr>
        <p:spPr>
          <a:xfrm>
            <a:off x="1029703" y="3385720"/>
            <a:ext cx="132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Sioux City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40F392-CFBF-4FD9-8CBE-7BF783661116}"/>
              </a:ext>
            </a:extLst>
          </p:cNvPr>
          <p:cNvSpPr txBox="1"/>
          <p:nvPr/>
        </p:nvSpPr>
        <p:spPr>
          <a:xfrm>
            <a:off x="3825792" y="4515286"/>
            <a:ext cx="132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Des Moines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C2B157-406D-4A85-837F-68CB8F04A7B8}"/>
              </a:ext>
            </a:extLst>
          </p:cNvPr>
          <p:cNvSpPr txBox="1"/>
          <p:nvPr/>
        </p:nvSpPr>
        <p:spPr>
          <a:xfrm>
            <a:off x="6569856" y="4470384"/>
            <a:ext cx="142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West Liberty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21B6A0-A4FF-43D8-B905-D1C3D87CA988}"/>
              </a:ext>
            </a:extLst>
          </p:cNvPr>
          <p:cNvSpPr txBox="1"/>
          <p:nvPr/>
        </p:nvSpPr>
        <p:spPr>
          <a:xfrm>
            <a:off x="5817381" y="5794359"/>
            <a:ext cx="142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Mt Pleasant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3CF94C-D8AB-4601-8AFC-DDDA2C01F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FE646F9-E83B-4945-9CEA-7B5BE4BCE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38FA14A-05AF-4396-ADB1-CC48A0344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53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4E46B-8998-47F8-A9C2-14F3C72E89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Using GPS on BM for Datum Transformation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A80A8-1524-4627-AF9A-3074FFAD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9BE63-45FC-4A0C-B7DB-7CFD335C4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44CF1-3394-47B5-9DC6-B2195392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40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32D6C-4C52-4851-BCA8-65AC3D68A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 Transformation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28A3F-F591-447D-A4D7-F782B130E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NAVD88 is defined by terrestrial spirit leveling across the United States.</a:t>
            </a:r>
          </a:p>
          <a:p>
            <a:r>
              <a:rPr lang="en-US" dirty="0"/>
              <a:t>NAPGD2022 is defined by GPS and gravity-based (not hybrid) GEOID2022.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E40D2-6FCF-45CC-AC9F-190356FA2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E65D3-3801-4F80-B276-7B88C1D54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44852-B51F-4844-B0E6-AE943EAB7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2A8CDF9-87EE-4BD5-A6E6-201BB9756075}"/>
              </a:ext>
            </a:extLst>
          </p:cNvPr>
          <p:cNvSpPr/>
          <p:nvPr/>
        </p:nvSpPr>
        <p:spPr>
          <a:xfrm>
            <a:off x="2654674" y="4703950"/>
            <a:ext cx="5853645" cy="809637"/>
          </a:xfrm>
          <a:custGeom>
            <a:avLst/>
            <a:gdLst>
              <a:gd name="connsiteX0" fmla="*/ 0 w 6234645"/>
              <a:gd name="connsiteY0" fmla="*/ 657225 h 809637"/>
              <a:gd name="connsiteX1" fmla="*/ 76200 w 6234645"/>
              <a:gd name="connsiteY1" fmla="*/ 695325 h 809637"/>
              <a:gd name="connsiteX2" fmla="*/ 104775 w 6234645"/>
              <a:gd name="connsiteY2" fmla="*/ 685800 h 809637"/>
              <a:gd name="connsiteX3" fmla="*/ 180975 w 6234645"/>
              <a:gd name="connsiteY3" fmla="*/ 638175 h 809637"/>
              <a:gd name="connsiteX4" fmla="*/ 219075 w 6234645"/>
              <a:gd name="connsiteY4" fmla="*/ 609600 h 809637"/>
              <a:gd name="connsiteX5" fmla="*/ 247650 w 6234645"/>
              <a:gd name="connsiteY5" fmla="*/ 600075 h 809637"/>
              <a:gd name="connsiteX6" fmla="*/ 295275 w 6234645"/>
              <a:gd name="connsiteY6" fmla="*/ 581025 h 809637"/>
              <a:gd name="connsiteX7" fmla="*/ 352425 w 6234645"/>
              <a:gd name="connsiteY7" fmla="*/ 561975 h 809637"/>
              <a:gd name="connsiteX8" fmla="*/ 409575 w 6234645"/>
              <a:gd name="connsiteY8" fmla="*/ 533400 h 809637"/>
              <a:gd name="connsiteX9" fmla="*/ 457200 w 6234645"/>
              <a:gd name="connsiteY9" fmla="*/ 514350 h 809637"/>
              <a:gd name="connsiteX10" fmla="*/ 485775 w 6234645"/>
              <a:gd name="connsiteY10" fmla="*/ 504825 h 809637"/>
              <a:gd name="connsiteX11" fmla="*/ 590550 w 6234645"/>
              <a:gd name="connsiteY11" fmla="*/ 428625 h 809637"/>
              <a:gd name="connsiteX12" fmla="*/ 676275 w 6234645"/>
              <a:gd name="connsiteY12" fmla="*/ 361950 h 809637"/>
              <a:gd name="connsiteX13" fmla="*/ 771525 w 6234645"/>
              <a:gd name="connsiteY13" fmla="*/ 342900 h 809637"/>
              <a:gd name="connsiteX14" fmla="*/ 962025 w 6234645"/>
              <a:gd name="connsiteY14" fmla="*/ 314325 h 809637"/>
              <a:gd name="connsiteX15" fmla="*/ 1076325 w 6234645"/>
              <a:gd name="connsiteY15" fmla="*/ 285750 h 809637"/>
              <a:gd name="connsiteX16" fmla="*/ 1171575 w 6234645"/>
              <a:gd name="connsiteY16" fmla="*/ 266700 h 809637"/>
              <a:gd name="connsiteX17" fmla="*/ 1247775 w 6234645"/>
              <a:gd name="connsiteY17" fmla="*/ 228600 h 809637"/>
              <a:gd name="connsiteX18" fmla="*/ 1362075 w 6234645"/>
              <a:gd name="connsiteY18" fmla="*/ 152400 h 809637"/>
              <a:gd name="connsiteX19" fmla="*/ 1504950 w 6234645"/>
              <a:gd name="connsiteY19" fmla="*/ 76200 h 809637"/>
              <a:gd name="connsiteX20" fmla="*/ 1609725 w 6234645"/>
              <a:gd name="connsiteY20" fmla="*/ 9525 h 809637"/>
              <a:gd name="connsiteX21" fmla="*/ 1714500 w 6234645"/>
              <a:gd name="connsiteY21" fmla="*/ 0 h 809637"/>
              <a:gd name="connsiteX22" fmla="*/ 1914525 w 6234645"/>
              <a:gd name="connsiteY22" fmla="*/ 19050 h 809637"/>
              <a:gd name="connsiteX23" fmla="*/ 2000250 w 6234645"/>
              <a:gd name="connsiteY23" fmla="*/ 47625 h 809637"/>
              <a:gd name="connsiteX24" fmla="*/ 2076450 w 6234645"/>
              <a:gd name="connsiteY24" fmla="*/ 66675 h 809637"/>
              <a:gd name="connsiteX25" fmla="*/ 2247900 w 6234645"/>
              <a:gd name="connsiteY25" fmla="*/ 114300 h 809637"/>
              <a:gd name="connsiteX26" fmla="*/ 2733675 w 6234645"/>
              <a:gd name="connsiteY26" fmla="*/ 104775 h 809637"/>
              <a:gd name="connsiteX27" fmla="*/ 2771775 w 6234645"/>
              <a:gd name="connsiteY27" fmla="*/ 95250 h 809637"/>
              <a:gd name="connsiteX28" fmla="*/ 2895600 w 6234645"/>
              <a:gd name="connsiteY28" fmla="*/ 85725 h 809637"/>
              <a:gd name="connsiteX29" fmla="*/ 3086100 w 6234645"/>
              <a:gd name="connsiteY29" fmla="*/ 66675 h 809637"/>
              <a:gd name="connsiteX30" fmla="*/ 3248025 w 6234645"/>
              <a:gd name="connsiteY30" fmla="*/ 38100 h 809637"/>
              <a:gd name="connsiteX31" fmla="*/ 3276600 w 6234645"/>
              <a:gd name="connsiteY31" fmla="*/ 28575 h 809637"/>
              <a:gd name="connsiteX32" fmla="*/ 3429000 w 6234645"/>
              <a:gd name="connsiteY32" fmla="*/ 0 h 809637"/>
              <a:gd name="connsiteX33" fmla="*/ 3714750 w 6234645"/>
              <a:gd name="connsiteY33" fmla="*/ 38100 h 809637"/>
              <a:gd name="connsiteX34" fmla="*/ 3867150 w 6234645"/>
              <a:gd name="connsiteY34" fmla="*/ 104775 h 809637"/>
              <a:gd name="connsiteX35" fmla="*/ 4010025 w 6234645"/>
              <a:gd name="connsiteY35" fmla="*/ 142875 h 809637"/>
              <a:gd name="connsiteX36" fmla="*/ 4076700 w 6234645"/>
              <a:gd name="connsiteY36" fmla="*/ 180975 h 809637"/>
              <a:gd name="connsiteX37" fmla="*/ 4114800 w 6234645"/>
              <a:gd name="connsiteY37" fmla="*/ 200025 h 809637"/>
              <a:gd name="connsiteX38" fmla="*/ 4267200 w 6234645"/>
              <a:gd name="connsiteY38" fmla="*/ 219075 h 809637"/>
              <a:gd name="connsiteX39" fmla="*/ 4324350 w 6234645"/>
              <a:gd name="connsiteY39" fmla="*/ 228600 h 809637"/>
              <a:gd name="connsiteX40" fmla="*/ 4429125 w 6234645"/>
              <a:gd name="connsiteY40" fmla="*/ 257175 h 809637"/>
              <a:gd name="connsiteX41" fmla="*/ 4533900 w 6234645"/>
              <a:gd name="connsiteY41" fmla="*/ 276225 h 809637"/>
              <a:gd name="connsiteX42" fmla="*/ 4714875 w 6234645"/>
              <a:gd name="connsiteY42" fmla="*/ 333375 h 809637"/>
              <a:gd name="connsiteX43" fmla="*/ 4752975 w 6234645"/>
              <a:gd name="connsiteY43" fmla="*/ 361950 h 809637"/>
              <a:gd name="connsiteX44" fmla="*/ 4848225 w 6234645"/>
              <a:gd name="connsiteY44" fmla="*/ 457200 h 809637"/>
              <a:gd name="connsiteX45" fmla="*/ 4933950 w 6234645"/>
              <a:gd name="connsiteY45" fmla="*/ 476250 h 809637"/>
              <a:gd name="connsiteX46" fmla="*/ 5105400 w 6234645"/>
              <a:gd name="connsiteY46" fmla="*/ 495300 h 809637"/>
              <a:gd name="connsiteX47" fmla="*/ 5295900 w 6234645"/>
              <a:gd name="connsiteY47" fmla="*/ 533400 h 809637"/>
              <a:gd name="connsiteX48" fmla="*/ 5400675 w 6234645"/>
              <a:gd name="connsiteY48" fmla="*/ 552450 h 809637"/>
              <a:gd name="connsiteX49" fmla="*/ 5781675 w 6234645"/>
              <a:gd name="connsiteY49" fmla="*/ 714375 h 809637"/>
              <a:gd name="connsiteX50" fmla="*/ 5867400 w 6234645"/>
              <a:gd name="connsiteY50" fmla="*/ 771525 h 809637"/>
              <a:gd name="connsiteX51" fmla="*/ 6143625 w 6234645"/>
              <a:gd name="connsiteY51" fmla="*/ 781050 h 809637"/>
              <a:gd name="connsiteX52" fmla="*/ 6181725 w 6234645"/>
              <a:gd name="connsiteY52" fmla="*/ 790575 h 809637"/>
              <a:gd name="connsiteX53" fmla="*/ 6219825 w 6234645"/>
              <a:gd name="connsiteY53" fmla="*/ 809625 h 80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234645" h="809637">
                <a:moveTo>
                  <a:pt x="0" y="657225"/>
                </a:moveTo>
                <a:cubicBezTo>
                  <a:pt x="8971" y="662607"/>
                  <a:pt x="55694" y="695325"/>
                  <a:pt x="76200" y="695325"/>
                </a:cubicBezTo>
                <a:cubicBezTo>
                  <a:pt x="86240" y="695325"/>
                  <a:pt x="95961" y="690608"/>
                  <a:pt x="104775" y="685800"/>
                </a:cubicBezTo>
                <a:cubicBezTo>
                  <a:pt x="131071" y="671457"/>
                  <a:pt x="157013" y="656147"/>
                  <a:pt x="180975" y="638175"/>
                </a:cubicBezTo>
                <a:cubicBezTo>
                  <a:pt x="193675" y="628650"/>
                  <a:pt x="205292" y="617476"/>
                  <a:pt x="219075" y="609600"/>
                </a:cubicBezTo>
                <a:cubicBezTo>
                  <a:pt x="227792" y="604619"/>
                  <a:pt x="238249" y="603600"/>
                  <a:pt x="247650" y="600075"/>
                </a:cubicBezTo>
                <a:cubicBezTo>
                  <a:pt x="263659" y="594072"/>
                  <a:pt x="279207" y="586868"/>
                  <a:pt x="295275" y="581025"/>
                </a:cubicBezTo>
                <a:cubicBezTo>
                  <a:pt x="314146" y="574163"/>
                  <a:pt x="333889" y="569698"/>
                  <a:pt x="352425" y="561975"/>
                </a:cubicBezTo>
                <a:cubicBezTo>
                  <a:pt x="372085" y="553783"/>
                  <a:pt x="390186" y="542213"/>
                  <a:pt x="409575" y="533400"/>
                </a:cubicBezTo>
                <a:cubicBezTo>
                  <a:pt x="425140" y="526325"/>
                  <a:pt x="441191" y="520353"/>
                  <a:pt x="457200" y="514350"/>
                </a:cubicBezTo>
                <a:cubicBezTo>
                  <a:pt x="466601" y="510825"/>
                  <a:pt x="476795" y="509315"/>
                  <a:pt x="485775" y="504825"/>
                </a:cubicBezTo>
                <a:cubicBezTo>
                  <a:pt x="527957" y="483734"/>
                  <a:pt x="554950" y="460988"/>
                  <a:pt x="590550" y="428625"/>
                </a:cubicBezTo>
                <a:cubicBezTo>
                  <a:pt x="636501" y="386852"/>
                  <a:pt x="625503" y="380989"/>
                  <a:pt x="676275" y="361950"/>
                </a:cubicBezTo>
                <a:cubicBezTo>
                  <a:pt x="701560" y="352468"/>
                  <a:pt x="748010" y="347603"/>
                  <a:pt x="771525" y="342900"/>
                </a:cubicBezTo>
                <a:cubicBezTo>
                  <a:pt x="960149" y="305175"/>
                  <a:pt x="745835" y="339759"/>
                  <a:pt x="962025" y="314325"/>
                </a:cubicBezTo>
                <a:cubicBezTo>
                  <a:pt x="1056182" y="303248"/>
                  <a:pt x="982970" y="309089"/>
                  <a:pt x="1076325" y="285750"/>
                </a:cubicBezTo>
                <a:cubicBezTo>
                  <a:pt x="1107737" y="277897"/>
                  <a:pt x="1139825" y="273050"/>
                  <a:pt x="1171575" y="266700"/>
                </a:cubicBezTo>
                <a:cubicBezTo>
                  <a:pt x="1196975" y="254000"/>
                  <a:pt x="1223424" y="243211"/>
                  <a:pt x="1247775" y="228600"/>
                </a:cubicBezTo>
                <a:cubicBezTo>
                  <a:pt x="1287040" y="205041"/>
                  <a:pt x="1321119" y="172878"/>
                  <a:pt x="1362075" y="152400"/>
                </a:cubicBezTo>
                <a:cubicBezTo>
                  <a:pt x="1424983" y="120946"/>
                  <a:pt x="1446237" y="112080"/>
                  <a:pt x="1504950" y="76200"/>
                </a:cubicBezTo>
                <a:cubicBezTo>
                  <a:pt x="1540273" y="54614"/>
                  <a:pt x="1568498" y="13273"/>
                  <a:pt x="1609725" y="9525"/>
                </a:cubicBezTo>
                <a:lnTo>
                  <a:pt x="1714500" y="0"/>
                </a:lnTo>
                <a:cubicBezTo>
                  <a:pt x="1781175" y="6350"/>
                  <a:pt x="1848460" y="8039"/>
                  <a:pt x="1914525" y="19050"/>
                </a:cubicBezTo>
                <a:cubicBezTo>
                  <a:pt x="1944236" y="24002"/>
                  <a:pt x="1971353" y="39126"/>
                  <a:pt x="2000250" y="47625"/>
                </a:cubicBezTo>
                <a:cubicBezTo>
                  <a:pt x="2025368" y="55013"/>
                  <a:pt x="2051332" y="59287"/>
                  <a:pt x="2076450" y="66675"/>
                </a:cubicBezTo>
                <a:cubicBezTo>
                  <a:pt x="2251851" y="118264"/>
                  <a:pt x="2072609" y="75347"/>
                  <a:pt x="2247900" y="114300"/>
                </a:cubicBezTo>
                <a:lnTo>
                  <a:pt x="2733675" y="104775"/>
                </a:lnTo>
                <a:cubicBezTo>
                  <a:pt x="2746757" y="104299"/>
                  <a:pt x="2758774" y="96780"/>
                  <a:pt x="2771775" y="95250"/>
                </a:cubicBezTo>
                <a:cubicBezTo>
                  <a:pt x="2812888" y="90413"/>
                  <a:pt x="2854373" y="89473"/>
                  <a:pt x="2895600" y="85725"/>
                </a:cubicBezTo>
                <a:cubicBezTo>
                  <a:pt x="2959155" y="79947"/>
                  <a:pt x="3022858" y="75221"/>
                  <a:pt x="3086100" y="66675"/>
                </a:cubicBezTo>
                <a:cubicBezTo>
                  <a:pt x="3140415" y="59335"/>
                  <a:pt x="3194280" y="48849"/>
                  <a:pt x="3248025" y="38100"/>
                </a:cubicBezTo>
                <a:cubicBezTo>
                  <a:pt x="3257870" y="36131"/>
                  <a:pt x="3266755" y="30544"/>
                  <a:pt x="3276600" y="28575"/>
                </a:cubicBezTo>
                <a:cubicBezTo>
                  <a:pt x="3488621" y="-13829"/>
                  <a:pt x="3324685" y="26079"/>
                  <a:pt x="3429000" y="0"/>
                </a:cubicBezTo>
                <a:cubicBezTo>
                  <a:pt x="3524250" y="12700"/>
                  <a:pt x="3620790" y="17966"/>
                  <a:pt x="3714750" y="38100"/>
                </a:cubicBezTo>
                <a:cubicBezTo>
                  <a:pt x="3983882" y="95771"/>
                  <a:pt x="3743378" y="65689"/>
                  <a:pt x="3867150" y="104775"/>
                </a:cubicBezTo>
                <a:cubicBezTo>
                  <a:pt x="3914151" y="119618"/>
                  <a:pt x="3962400" y="130175"/>
                  <a:pt x="4010025" y="142875"/>
                </a:cubicBezTo>
                <a:cubicBezTo>
                  <a:pt x="4032250" y="155575"/>
                  <a:pt x="4054228" y="168718"/>
                  <a:pt x="4076700" y="180975"/>
                </a:cubicBezTo>
                <a:cubicBezTo>
                  <a:pt x="4089165" y="187774"/>
                  <a:pt x="4100877" y="197240"/>
                  <a:pt x="4114800" y="200025"/>
                </a:cubicBezTo>
                <a:cubicBezTo>
                  <a:pt x="4165001" y="210065"/>
                  <a:pt x="4216701" y="210659"/>
                  <a:pt x="4267200" y="219075"/>
                </a:cubicBezTo>
                <a:cubicBezTo>
                  <a:pt x="4286250" y="222250"/>
                  <a:pt x="4305412" y="224812"/>
                  <a:pt x="4324350" y="228600"/>
                </a:cubicBezTo>
                <a:cubicBezTo>
                  <a:pt x="4376953" y="239121"/>
                  <a:pt x="4363850" y="242669"/>
                  <a:pt x="4429125" y="257175"/>
                </a:cubicBezTo>
                <a:cubicBezTo>
                  <a:pt x="4463777" y="264876"/>
                  <a:pt x="4499601" y="267079"/>
                  <a:pt x="4533900" y="276225"/>
                </a:cubicBezTo>
                <a:cubicBezTo>
                  <a:pt x="4595025" y="292525"/>
                  <a:pt x="4714875" y="333375"/>
                  <a:pt x="4714875" y="333375"/>
                </a:cubicBezTo>
                <a:cubicBezTo>
                  <a:pt x="4727575" y="342900"/>
                  <a:pt x="4741750" y="350725"/>
                  <a:pt x="4752975" y="361950"/>
                </a:cubicBezTo>
                <a:cubicBezTo>
                  <a:pt x="4781728" y="390703"/>
                  <a:pt x="4807379" y="439694"/>
                  <a:pt x="4848225" y="457200"/>
                </a:cubicBezTo>
                <a:cubicBezTo>
                  <a:pt x="4875130" y="468731"/>
                  <a:pt x="4904994" y="471960"/>
                  <a:pt x="4933950" y="476250"/>
                </a:cubicBezTo>
                <a:cubicBezTo>
                  <a:pt x="4990831" y="484677"/>
                  <a:pt x="5105400" y="495300"/>
                  <a:pt x="5105400" y="495300"/>
                </a:cubicBezTo>
                <a:cubicBezTo>
                  <a:pt x="5228118" y="525980"/>
                  <a:pt x="5142429" y="506709"/>
                  <a:pt x="5295900" y="533400"/>
                </a:cubicBezTo>
                <a:lnTo>
                  <a:pt x="5400675" y="552450"/>
                </a:lnTo>
                <a:cubicBezTo>
                  <a:pt x="5465423" y="577630"/>
                  <a:pt x="5739294" y="680470"/>
                  <a:pt x="5781675" y="714375"/>
                </a:cubicBezTo>
                <a:cubicBezTo>
                  <a:pt x="5793896" y="724152"/>
                  <a:pt x="5843588" y="769360"/>
                  <a:pt x="5867400" y="771525"/>
                </a:cubicBezTo>
                <a:cubicBezTo>
                  <a:pt x="5959151" y="779866"/>
                  <a:pt x="6051550" y="777875"/>
                  <a:pt x="6143625" y="781050"/>
                </a:cubicBezTo>
                <a:cubicBezTo>
                  <a:pt x="6156325" y="784225"/>
                  <a:pt x="6169306" y="786435"/>
                  <a:pt x="6181725" y="790575"/>
                </a:cubicBezTo>
                <a:cubicBezTo>
                  <a:pt x="6242412" y="810804"/>
                  <a:pt x="6244570" y="809625"/>
                  <a:pt x="6219825" y="809625"/>
                </a:cubicBezTo>
              </a:path>
            </a:pathLst>
          </a:cu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24D92B9-3E62-437E-9D0C-CD955DBBB121}"/>
              </a:ext>
            </a:extLst>
          </p:cNvPr>
          <p:cNvSpPr/>
          <p:nvPr/>
        </p:nvSpPr>
        <p:spPr>
          <a:xfrm>
            <a:off x="2643452" y="5862123"/>
            <a:ext cx="5857875" cy="371475"/>
          </a:xfrm>
          <a:custGeom>
            <a:avLst/>
            <a:gdLst>
              <a:gd name="connsiteX0" fmla="*/ 0 w 5857875"/>
              <a:gd name="connsiteY0" fmla="*/ 368125 h 634825"/>
              <a:gd name="connsiteX1" fmla="*/ 1724025 w 5857875"/>
              <a:gd name="connsiteY1" fmla="*/ 6175 h 634825"/>
              <a:gd name="connsiteX2" fmla="*/ 5857875 w 5857875"/>
              <a:gd name="connsiteY2" fmla="*/ 634825 h 6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57875" h="634825">
                <a:moveTo>
                  <a:pt x="0" y="368125"/>
                </a:moveTo>
                <a:cubicBezTo>
                  <a:pt x="373856" y="164925"/>
                  <a:pt x="747713" y="-38275"/>
                  <a:pt x="1724025" y="6175"/>
                </a:cubicBezTo>
                <a:cubicBezTo>
                  <a:pt x="2700337" y="50625"/>
                  <a:pt x="5094288" y="576088"/>
                  <a:pt x="5857875" y="634825"/>
                </a:cubicBezTo>
              </a:path>
            </a:pathLst>
          </a:cu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D4DE0A8-A6DA-4B47-9523-809FD31CC81C}"/>
              </a:ext>
            </a:extLst>
          </p:cNvPr>
          <p:cNvSpPr/>
          <p:nvPr/>
        </p:nvSpPr>
        <p:spPr>
          <a:xfrm>
            <a:off x="5783636" y="4646800"/>
            <a:ext cx="219075" cy="10318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2CA04D5-2B67-4A49-A94D-14160AB01F2B}"/>
              </a:ext>
            </a:extLst>
          </p:cNvPr>
          <p:cNvSpPr/>
          <p:nvPr/>
        </p:nvSpPr>
        <p:spPr>
          <a:xfrm>
            <a:off x="2623455" y="6069008"/>
            <a:ext cx="5853645" cy="371475"/>
          </a:xfrm>
          <a:custGeom>
            <a:avLst/>
            <a:gdLst>
              <a:gd name="connsiteX0" fmla="*/ 0 w 5429250"/>
              <a:gd name="connsiteY0" fmla="*/ 412361 h 593336"/>
              <a:gd name="connsiteX1" fmla="*/ 2781300 w 5429250"/>
              <a:gd name="connsiteY1" fmla="*/ 2786 h 593336"/>
              <a:gd name="connsiteX2" fmla="*/ 5429250 w 5429250"/>
              <a:gd name="connsiteY2" fmla="*/ 593336 h 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29250" h="593336">
                <a:moveTo>
                  <a:pt x="0" y="412361"/>
                </a:moveTo>
                <a:cubicBezTo>
                  <a:pt x="938212" y="192492"/>
                  <a:pt x="1876425" y="-27377"/>
                  <a:pt x="2781300" y="2786"/>
                </a:cubicBezTo>
                <a:cubicBezTo>
                  <a:pt x="3686175" y="32948"/>
                  <a:pt x="5429250" y="593336"/>
                  <a:pt x="5429250" y="593336"/>
                </a:cubicBezTo>
              </a:path>
            </a:pathLst>
          </a:custGeom>
          <a:noFill/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CBC5D9-EE89-40CD-9CD1-F868DF0A44F9}"/>
              </a:ext>
            </a:extLst>
          </p:cNvPr>
          <p:cNvSpPr txBox="1"/>
          <p:nvPr/>
        </p:nvSpPr>
        <p:spPr>
          <a:xfrm>
            <a:off x="1991997" y="5175020"/>
            <a:ext cx="662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Topo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483757-0601-48E8-BFF2-34695B1795CC}"/>
              </a:ext>
            </a:extLst>
          </p:cNvPr>
          <p:cNvSpPr txBox="1"/>
          <p:nvPr/>
        </p:nvSpPr>
        <p:spPr>
          <a:xfrm>
            <a:off x="286566" y="5870053"/>
            <a:ext cx="240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NAVD88 Datum Surface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5D95DE-6FE6-4383-8872-9DD7310E794F}"/>
              </a:ext>
            </a:extLst>
          </p:cNvPr>
          <p:cNvSpPr txBox="1"/>
          <p:nvPr/>
        </p:nvSpPr>
        <p:spPr>
          <a:xfrm>
            <a:off x="68790" y="6149976"/>
            <a:ext cx="2605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Gravity-based Geoid 2022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CE56A34-25E4-4FE2-B908-478CD3918EC4}"/>
              </a:ext>
            </a:extLst>
          </p:cNvPr>
          <p:cNvSpPr/>
          <p:nvPr/>
        </p:nvSpPr>
        <p:spPr>
          <a:xfrm>
            <a:off x="2645568" y="5553876"/>
            <a:ext cx="5853645" cy="257988"/>
          </a:xfrm>
          <a:custGeom>
            <a:avLst/>
            <a:gdLst>
              <a:gd name="connsiteX0" fmla="*/ 0 w 5429250"/>
              <a:gd name="connsiteY0" fmla="*/ 412361 h 593336"/>
              <a:gd name="connsiteX1" fmla="*/ 2781300 w 5429250"/>
              <a:gd name="connsiteY1" fmla="*/ 2786 h 593336"/>
              <a:gd name="connsiteX2" fmla="*/ 5429250 w 5429250"/>
              <a:gd name="connsiteY2" fmla="*/ 593336 h 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29250" h="593336">
                <a:moveTo>
                  <a:pt x="0" y="412361"/>
                </a:moveTo>
                <a:cubicBezTo>
                  <a:pt x="938212" y="192492"/>
                  <a:pt x="1876425" y="-27377"/>
                  <a:pt x="2781300" y="2786"/>
                </a:cubicBezTo>
                <a:cubicBezTo>
                  <a:pt x="3686175" y="32948"/>
                  <a:pt x="5429250" y="593336"/>
                  <a:pt x="5429250" y="593336"/>
                </a:cubicBezTo>
              </a:path>
            </a:pathLst>
          </a:custGeom>
          <a:noFill/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AB9937-BFD9-42F3-AFC8-B032B9BDA095}"/>
              </a:ext>
            </a:extLst>
          </p:cNvPr>
          <p:cNvSpPr txBox="1"/>
          <p:nvPr/>
        </p:nvSpPr>
        <p:spPr>
          <a:xfrm>
            <a:off x="1227760" y="5534060"/>
            <a:ext cx="1498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Ellipsoid 2022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60DDFB7-0D47-49B7-89B2-9F4A491D09FE}"/>
              </a:ext>
            </a:extLst>
          </p:cNvPr>
          <p:cNvCxnSpPr>
            <a:cxnSpLocks/>
          </p:cNvCxnSpPr>
          <p:nvPr/>
        </p:nvCxnSpPr>
        <p:spPr>
          <a:xfrm>
            <a:off x="5893173" y="4250755"/>
            <a:ext cx="0" cy="2155825"/>
          </a:xfrm>
          <a:prstGeom prst="line">
            <a:avLst/>
          </a:prstGeom>
          <a:ln w="1905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16D36CE-CA30-47AF-897E-EE4169DA2AB7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6002711" y="4698394"/>
            <a:ext cx="1419225" cy="150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57E444B-22D2-455D-BB46-4C4B2EAA1F06}"/>
              </a:ext>
            </a:extLst>
          </p:cNvPr>
          <p:cNvCxnSpPr>
            <a:cxnSpLocks/>
          </p:cNvCxnSpPr>
          <p:nvPr/>
        </p:nvCxnSpPr>
        <p:spPr>
          <a:xfrm>
            <a:off x="5893173" y="5562680"/>
            <a:ext cx="152876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1BAD35A-F960-4437-B850-79A226D83A8A}"/>
              </a:ext>
            </a:extLst>
          </p:cNvPr>
          <p:cNvCxnSpPr>
            <a:cxnSpLocks/>
          </p:cNvCxnSpPr>
          <p:nvPr/>
        </p:nvCxnSpPr>
        <p:spPr>
          <a:xfrm flipV="1">
            <a:off x="5893173" y="5968484"/>
            <a:ext cx="1528763" cy="4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4DB8529-6E40-4640-8CBE-D5E313F3BC20}"/>
              </a:ext>
            </a:extLst>
          </p:cNvPr>
          <p:cNvCxnSpPr>
            <a:cxnSpLocks/>
          </p:cNvCxnSpPr>
          <p:nvPr/>
        </p:nvCxnSpPr>
        <p:spPr>
          <a:xfrm flipV="1">
            <a:off x="5893173" y="6057003"/>
            <a:ext cx="1528763" cy="120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7EAFB19-4757-4830-8BC0-F425727291C1}"/>
              </a:ext>
            </a:extLst>
          </p:cNvPr>
          <p:cNvCxnSpPr>
            <a:cxnSpLocks/>
          </p:cNvCxnSpPr>
          <p:nvPr/>
        </p:nvCxnSpPr>
        <p:spPr>
          <a:xfrm flipV="1">
            <a:off x="6067661" y="6069008"/>
            <a:ext cx="0" cy="607242"/>
          </a:xfrm>
          <a:prstGeom prst="line">
            <a:avLst/>
          </a:prstGeom>
          <a:ln w="31750">
            <a:solidFill>
              <a:srgbClr val="00B05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D689784-55A8-48AA-B77A-A16D77376041}"/>
              </a:ext>
            </a:extLst>
          </p:cNvPr>
          <p:cNvCxnSpPr>
            <a:cxnSpLocks/>
          </p:cNvCxnSpPr>
          <p:nvPr/>
        </p:nvCxnSpPr>
        <p:spPr>
          <a:xfrm flipH="1">
            <a:off x="6582693" y="4710292"/>
            <a:ext cx="7746" cy="1241790"/>
          </a:xfrm>
          <a:prstGeom prst="straightConnector1">
            <a:avLst/>
          </a:prstGeom>
          <a:ln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43E0D75-6670-4A29-88A2-09AB9298D172}"/>
              </a:ext>
            </a:extLst>
          </p:cNvPr>
          <p:cNvCxnSpPr>
            <a:cxnSpLocks/>
          </p:cNvCxnSpPr>
          <p:nvPr/>
        </p:nvCxnSpPr>
        <p:spPr>
          <a:xfrm>
            <a:off x="7209211" y="4717444"/>
            <a:ext cx="5444" cy="859483"/>
          </a:xfrm>
          <a:prstGeom prst="straightConnector1">
            <a:avLst/>
          </a:prstGeom>
          <a:ln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EDF4874-DF5A-459D-B74A-B1552B5324CF}"/>
              </a:ext>
            </a:extLst>
          </p:cNvPr>
          <p:cNvCxnSpPr>
            <a:cxnSpLocks/>
          </p:cNvCxnSpPr>
          <p:nvPr/>
        </p:nvCxnSpPr>
        <p:spPr>
          <a:xfrm>
            <a:off x="6993606" y="5576927"/>
            <a:ext cx="7269" cy="474623"/>
          </a:xfrm>
          <a:prstGeom prst="straightConnector1">
            <a:avLst/>
          </a:prstGeom>
          <a:ln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2600F4D-E4D3-495D-A108-D6BE3A248D65}"/>
              </a:ext>
            </a:extLst>
          </p:cNvPr>
          <p:cNvCxnSpPr>
            <a:cxnSpLocks/>
          </p:cNvCxnSpPr>
          <p:nvPr/>
        </p:nvCxnSpPr>
        <p:spPr>
          <a:xfrm flipH="1">
            <a:off x="6767164" y="4721402"/>
            <a:ext cx="5894" cy="1338082"/>
          </a:xfrm>
          <a:prstGeom prst="straightConnector1">
            <a:avLst/>
          </a:prstGeom>
          <a:ln>
            <a:solidFill>
              <a:srgbClr val="FFC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5293098-D7F5-4DD0-A016-770EF219397D}"/>
              </a:ext>
            </a:extLst>
          </p:cNvPr>
          <p:cNvSpPr txBox="1"/>
          <p:nvPr/>
        </p:nvSpPr>
        <p:spPr>
          <a:xfrm rot="16200000">
            <a:off x="6004001" y="4042075"/>
            <a:ext cx="1164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NAVD88 height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465899-588D-400D-89C7-7ED6F66DB58C}"/>
              </a:ext>
            </a:extLst>
          </p:cNvPr>
          <p:cNvSpPr txBox="1"/>
          <p:nvPr/>
        </p:nvSpPr>
        <p:spPr>
          <a:xfrm rot="16200000">
            <a:off x="6033187" y="3864662"/>
            <a:ext cx="1522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NAPGD2022 height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E674F39-7498-43C9-8A9D-5D2977E8A6F8}"/>
              </a:ext>
            </a:extLst>
          </p:cNvPr>
          <p:cNvSpPr txBox="1"/>
          <p:nvPr/>
        </p:nvSpPr>
        <p:spPr>
          <a:xfrm rot="16200000">
            <a:off x="6461292" y="3859898"/>
            <a:ext cx="1522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Ellipsoid height (GPS)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2A51FA-F712-4D77-936B-5126D12C6780}"/>
              </a:ext>
            </a:extLst>
          </p:cNvPr>
          <p:cNvSpPr txBox="1"/>
          <p:nvPr/>
        </p:nvSpPr>
        <p:spPr>
          <a:xfrm>
            <a:off x="199949" y="3906530"/>
            <a:ext cx="4142468" cy="646331"/>
          </a:xfrm>
          <a:prstGeom prst="rect">
            <a:avLst/>
          </a:prstGeom>
          <a:solidFill>
            <a:srgbClr val="FFFF00">
              <a:alpha val="8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</a:rPr>
              <a:t>This is the “difference” between NAVD88 and NAPGD2022 (~ 0.75m and varies)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3C47232-E61F-42F6-B464-05EEF7446C85}"/>
              </a:ext>
            </a:extLst>
          </p:cNvPr>
          <p:cNvCxnSpPr>
            <a:cxnSpLocks/>
          </p:cNvCxnSpPr>
          <p:nvPr/>
        </p:nvCxnSpPr>
        <p:spPr>
          <a:xfrm>
            <a:off x="6067661" y="5436134"/>
            <a:ext cx="0" cy="532350"/>
          </a:xfrm>
          <a:prstGeom prst="line">
            <a:avLst/>
          </a:prstGeom>
          <a:ln w="31750">
            <a:solidFill>
              <a:srgbClr val="00B05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2DBECFF-D73E-4A2E-A0A1-251E5951A166}"/>
              </a:ext>
            </a:extLst>
          </p:cNvPr>
          <p:cNvCxnSpPr>
            <a:cxnSpLocks/>
            <a:stCxn id="40" idx="3"/>
          </p:cNvCxnSpPr>
          <p:nvPr/>
        </p:nvCxnSpPr>
        <p:spPr>
          <a:xfrm>
            <a:off x="4342417" y="4229696"/>
            <a:ext cx="1732119" cy="122490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043C4B0-5270-4CAA-9EE3-4E37F7325DBA}"/>
              </a:ext>
            </a:extLst>
          </p:cNvPr>
          <p:cNvSpPr txBox="1"/>
          <p:nvPr/>
        </p:nvSpPr>
        <p:spPr>
          <a:xfrm rot="16200000">
            <a:off x="6429451" y="4042075"/>
            <a:ext cx="1164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GEOID 2022</a:t>
            </a:r>
          </a:p>
        </p:txBody>
      </p:sp>
    </p:spTree>
    <p:extLst>
      <p:ext uri="{BB962C8B-B14F-4D97-AF65-F5344CB8AC3E}">
        <p14:creationId xmlns:p14="http://schemas.microsoft.com/office/powerpoint/2010/main" val="20637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 animBg="1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B5DF4-A9A1-4B29-ABD9-59536284BD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First, let’s talk Hybrid Geoid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7474D-5DF5-405F-B4BA-A1F1B68E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68CA4-1511-46EB-8CAB-EE7484CF6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46BD3-2007-421C-B6BD-4C0C648DF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24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F4F17-9231-4287-9024-E459B4B5B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 Transformation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4EC4-F1DE-451B-9485-DD24AFF44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Hybrid Geoid models do not benefit from samples closer than about 10 km to 30 km</a:t>
            </a:r>
          </a:p>
          <a:p>
            <a:r>
              <a:rPr lang="en-US" dirty="0"/>
              <a:t>But, Datum Transformation can be modeled as close as 2 km if data is available.</a:t>
            </a:r>
          </a:p>
          <a:p>
            <a:pPr lvl="1"/>
            <a:r>
              <a:rPr lang="en-US" dirty="0"/>
              <a:t>So, NGS wants a “GPS on BM” sample on as many NAVD88 benchmarks as possible.</a:t>
            </a:r>
          </a:p>
          <a:p>
            <a:pPr marL="457200" lvl="1" indent="0">
              <a:buNone/>
            </a:pPr>
            <a:r>
              <a:rPr lang="en-US" dirty="0"/>
              <a:t>(</a:t>
            </a:r>
            <a:r>
              <a:rPr lang="en-US" dirty="0" err="1"/>
              <a:t>EllHt</a:t>
            </a:r>
            <a:r>
              <a:rPr lang="en-US" dirty="0"/>
              <a:t> + GEOID2022) - (NAVD88) = Transformation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DB64C1-452B-4340-9E2C-995B3C0F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78CCC-4E59-4EE9-99A5-F4BAB3ECF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5DF6D-83CC-4E7D-BAD0-05E6CD4FB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812D35-3433-4B3F-9C62-E377BAE17B4C}"/>
              </a:ext>
            </a:extLst>
          </p:cNvPr>
          <p:cNvSpPr txBox="1"/>
          <p:nvPr/>
        </p:nvSpPr>
        <p:spPr>
          <a:xfrm>
            <a:off x="4179373" y="5073134"/>
            <a:ext cx="14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Existing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B85F25-0CFB-44BA-B631-83C8DAB70A9E}"/>
              </a:ext>
            </a:extLst>
          </p:cNvPr>
          <p:cNvSpPr txBox="1"/>
          <p:nvPr/>
        </p:nvSpPr>
        <p:spPr>
          <a:xfrm>
            <a:off x="688930" y="5073134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User-measured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B78EE6-5712-4614-A4EF-68C7D4CFB2C3}"/>
              </a:ext>
            </a:extLst>
          </p:cNvPr>
          <p:cNvSpPr txBox="1"/>
          <p:nvPr/>
        </p:nvSpPr>
        <p:spPr>
          <a:xfrm>
            <a:off x="2384761" y="5073134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NGS Modeled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643AD9-8F57-45B2-AC83-667570BFC428}"/>
              </a:ext>
            </a:extLst>
          </p:cNvPr>
          <p:cNvSpPr txBox="1"/>
          <p:nvPr/>
        </p:nvSpPr>
        <p:spPr>
          <a:xfrm>
            <a:off x="6126397" y="5073134"/>
            <a:ext cx="1702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Needed Amount</a:t>
            </a:r>
          </a:p>
        </p:txBody>
      </p:sp>
    </p:spTree>
    <p:extLst>
      <p:ext uri="{BB962C8B-B14F-4D97-AF65-F5344CB8AC3E}">
        <p14:creationId xmlns:p14="http://schemas.microsoft.com/office/powerpoint/2010/main" val="361251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A55FE-AAB7-4CAA-9861-CC5137C12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F817B-00FF-403B-835A-98CD81998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NGS can compute the NAVD88 to NAPGD2022 using the existing data that it has.</a:t>
            </a:r>
          </a:p>
          <a:p>
            <a:r>
              <a:rPr lang="en-US" dirty="0"/>
              <a:t>But, users can improve local areas by contributing GPS observations on existing BM’s.</a:t>
            </a:r>
          </a:p>
          <a:p>
            <a:pPr lvl="1"/>
            <a:r>
              <a:rPr lang="en-US" dirty="0"/>
              <a:t>First, at 10 KM spacing for general areas</a:t>
            </a:r>
          </a:p>
          <a:p>
            <a:pPr lvl="1"/>
            <a:r>
              <a:rPr lang="en-US" dirty="0"/>
              <a:t>Second, at 2 km spacing for critical areas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999AB-0453-4481-AEC0-5D587AC54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8736B-F6AB-4F7E-9E72-EAFC86A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99127-7DB8-4144-B8FD-0BDB28361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2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3AA35-FEDD-4B3E-86C5-BF8FEC1D6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How </a:t>
            </a:r>
            <a:r>
              <a:rPr lang="en-US" sz="3200" dirty="0">
                <a:solidFill>
                  <a:srgbClr val="FF0000"/>
                </a:solidFill>
              </a:rPr>
              <a:t>YOU</a:t>
            </a:r>
            <a:r>
              <a:rPr lang="en-US" sz="3200" dirty="0"/>
              <a:t> can improve </a:t>
            </a:r>
            <a:br>
              <a:rPr lang="en-US" sz="3200" dirty="0"/>
            </a:br>
            <a:r>
              <a:rPr lang="en-US" sz="3200" dirty="0"/>
              <a:t>NAVD88 to NAPGD2022 Conversions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AF98F-FD82-425A-9A94-EDC549B05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524875" cy="4525963"/>
          </a:xfrm>
        </p:spPr>
        <p:txBody>
          <a:bodyPr/>
          <a:lstStyle/>
          <a:p>
            <a:r>
              <a:rPr lang="en-US" sz="2400" dirty="0"/>
              <a:t>You can contribute to a better conversion in NCAT by observing and sharing GPS observations of selected Benchmarks</a:t>
            </a:r>
          </a:p>
          <a:p>
            <a:r>
              <a:rPr lang="en-US" sz="2400" dirty="0"/>
              <a:t>See </a:t>
            </a:r>
            <a:r>
              <a:rPr lang="en-US" sz="2400" b="1" i="1" dirty="0">
                <a:solidFill>
                  <a:srgbClr val="FF0000"/>
                </a:solidFill>
              </a:rPr>
              <a:t>“GPS on Bench Marks” </a:t>
            </a:r>
            <a:r>
              <a:rPr lang="en-US" sz="2400" dirty="0"/>
              <a:t>page at NGS</a:t>
            </a:r>
          </a:p>
          <a:p>
            <a:r>
              <a:rPr lang="en-US" sz="2400" dirty="0"/>
              <a:t>Map shows location and priority of selected bench marks.</a:t>
            </a:r>
          </a:p>
          <a:p>
            <a:r>
              <a:rPr lang="en-US" sz="2400" dirty="0"/>
              <a:t>Webinar on use of map – </a:t>
            </a:r>
          </a:p>
          <a:p>
            <a:pPr lvl="1"/>
            <a:r>
              <a:rPr lang="en-US" sz="1200" dirty="0">
                <a:hlinkClick r:id="rId2"/>
              </a:rPr>
              <a:t>https://www.ngs.noaa.gov/web/science_edu/webinar_series/2019-webinars.shtml</a:t>
            </a:r>
            <a:endParaRPr lang="en-US" sz="1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06E64-98ED-4195-A34E-92270730B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AB348-910E-4B1F-A31D-C54448EFD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381A0-6967-46F7-A1A2-7D78D2C09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20C3D0-729A-4A15-8E23-72CBC95666E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56F65C-9132-4B6D-9F13-5061D128C0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96" t="55797" r="23953" b="24771"/>
          <a:stretch/>
        </p:blipFill>
        <p:spPr>
          <a:xfrm>
            <a:off x="42831" y="4360420"/>
            <a:ext cx="4349262" cy="15177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DE495F-9CA1-4411-9D09-4484EB195D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28" t="48720" r="9718" b="22407"/>
          <a:stretch/>
        </p:blipFill>
        <p:spPr>
          <a:xfrm>
            <a:off x="4348133" y="4360420"/>
            <a:ext cx="4787607" cy="151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6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38CF1-B17F-4364-8CE4-FA83BBB4C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GPS on BM – Iowa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73696-E11A-4820-B52E-71D868CE5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B7713-04EC-437A-88DD-DC005CE15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E4725-6C6F-4AD4-A5BB-2665DF0D7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F70DC-06FF-4228-A042-E673C60D00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58"/>
          <a:stretch/>
        </p:blipFill>
        <p:spPr>
          <a:xfrm>
            <a:off x="0" y="1417638"/>
            <a:ext cx="9144000" cy="463426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963C54A-A8C5-434E-9826-F9D245A8AB85}"/>
              </a:ext>
            </a:extLst>
          </p:cNvPr>
          <p:cNvSpPr/>
          <p:nvPr/>
        </p:nvSpPr>
        <p:spPr>
          <a:xfrm>
            <a:off x="4432300" y="3197225"/>
            <a:ext cx="1225550" cy="7588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5B9A11-C282-4415-A517-A28004E3C93C}"/>
              </a:ext>
            </a:extLst>
          </p:cNvPr>
          <p:cNvSpPr txBox="1"/>
          <p:nvPr/>
        </p:nvSpPr>
        <p:spPr>
          <a:xfrm>
            <a:off x="4876322" y="2913095"/>
            <a:ext cx="722045" cy="369332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Ames</a:t>
            </a:r>
          </a:p>
        </p:txBody>
      </p:sp>
    </p:spTree>
    <p:extLst>
      <p:ext uri="{BB962C8B-B14F-4D97-AF65-F5344CB8AC3E}">
        <p14:creationId xmlns:p14="http://schemas.microsoft.com/office/powerpoint/2010/main" val="155613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2793F0-39AA-40A9-9779-87DC95B471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58"/>
          <a:stretch/>
        </p:blipFill>
        <p:spPr>
          <a:xfrm>
            <a:off x="0" y="1417638"/>
            <a:ext cx="9144000" cy="46342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A17AC5-12F0-4031-AA55-421A5997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GPS on BM – Iowa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5B79D-2503-4956-9324-D0913D2EA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9D906-F8DC-40AE-A4C4-9E33366F7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ED384-4BC2-4FAB-A349-85A6216DF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20C3D0-729A-4A15-8E23-72CBC95666E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071DF8-271E-4519-807B-D20BF0B90CD1}"/>
              </a:ext>
            </a:extLst>
          </p:cNvPr>
          <p:cNvSpPr txBox="1"/>
          <p:nvPr/>
        </p:nvSpPr>
        <p:spPr>
          <a:xfrm>
            <a:off x="6400800" y="1956027"/>
            <a:ext cx="1917290" cy="646331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This view shows 10 km hexagons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28B39E-EF29-4D5B-A378-C69C225CABBC}"/>
              </a:ext>
            </a:extLst>
          </p:cNvPr>
          <p:cNvSpPr txBox="1"/>
          <p:nvPr/>
        </p:nvSpPr>
        <p:spPr>
          <a:xfrm>
            <a:off x="4876322" y="2913095"/>
            <a:ext cx="722045" cy="369332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40785D-F258-403A-B50D-E376B7356FE3}"/>
              </a:ext>
            </a:extLst>
          </p:cNvPr>
          <p:cNvSpPr txBox="1"/>
          <p:nvPr/>
        </p:nvSpPr>
        <p:spPr>
          <a:xfrm>
            <a:off x="2014537" y="6088062"/>
            <a:ext cx="511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Showing 10 km hexagons color coded by priority</a:t>
            </a:r>
          </a:p>
        </p:txBody>
      </p:sp>
    </p:spTree>
    <p:extLst>
      <p:ext uri="{BB962C8B-B14F-4D97-AF65-F5344CB8AC3E}">
        <p14:creationId xmlns:p14="http://schemas.microsoft.com/office/powerpoint/2010/main" val="279582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F6346F-CCAF-4A19-A1A2-96EA668B93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58"/>
          <a:stretch/>
        </p:blipFill>
        <p:spPr>
          <a:xfrm>
            <a:off x="0" y="1417638"/>
            <a:ext cx="9144000" cy="46342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8D3EB4-15BE-4910-93B6-315C6CA5E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GPS on BM – Iowa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4D3FB-5C1C-4FCB-83CC-CCBD01B72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A8367-F347-45EA-99F3-B4596B1A8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6A607-06D5-418A-858F-F71DA0DB3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20C3D0-729A-4A15-8E23-72CBC95666E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77C363-6CFB-4FDC-B7D0-B5F8ED54E34A}"/>
              </a:ext>
            </a:extLst>
          </p:cNvPr>
          <p:cNvSpPr txBox="1"/>
          <p:nvPr/>
        </p:nvSpPr>
        <p:spPr>
          <a:xfrm>
            <a:off x="1740693" y="6102349"/>
            <a:ext cx="5662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Showing 10 km and 2 km hexagons color coded by priority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137219-545A-40FC-AA8E-61A7ABE2AF28}"/>
              </a:ext>
            </a:extLst>
          </p:cNvPr>
          <p:cNvSpPr txBox="1"/>
          <p:nvPr/>
        </p:nvSpPr>
        <p:spPr>
          <a:xfrm>
            <a:off x="6400800" y="1956027"/>
            <a:ext cx="1828801" cy="923330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This view shows 10 km and 2 km hexagons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5ABCED-A257-4B25-BACC-C4FED1E807CC}"/>
              </a:ext>
            </a:extLst>
          </p:cNvPr>
          <p:cNvSpPr txBox="1"/>
          <p:nvPr/>
        </p:nvSpPr>
        <p:spPr>
          <a:xfrm>
            <a:off x="4876322" y="2913095"/>
            <a:ext cx="722045" cy="369332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Ames</a:t>
            </a:r>
          </a:p>
        </p:txBody>
      </p:sp>
    </p:spTree>
    <p:extLst>
      <p:ext uri="{BB962C8B-B14F-4D97-AF65-F5344CB8AC3E}">
        <p14:creationId xmlns:p14="http://schemas.microsoft.com/office/powerpoint/2010/main" val="19858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553189-C21A-4E02-8FE9-AEC9D1FFA6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58"/>
          <a:stretch/>
        </p:blipFill>
        <p:spPr>
          <a:xfrm>
            <a:off x="0" y="1417638"/>
            <a:ext cx="9144000" cy="46342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4418F1-28F0-4E97-B8FC-24E06EACA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GPS on BM – Iowa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CC17A-87EB-43F3-8895-9798CACB7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F9E49-F79B-4F3A-9659-67615FC17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65385-2824-4301-9C22-5289541AA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D93957-620B-4F33-8C80-19815658D783}"/>
              </a:ext>
            </a:extLst>
          </p:cNvPr>
          <p:cNvSpPr txBox="1"/>
          <p:nvPr/>
        </p:nvSpPr>
        <p:spPr>
          <a:xfrm>
            <a:off x="1740693" y="6102349"/>
            <a:ext cx="5662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Showing 2 km hexagons color coded by priority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360C17-F036-4613-817D-250B3A023138}"/>
              </a:ext>
            </a:extLst>
          </p:cNvPr>
          <p:cNvSpPr txBox="1"/>
          <p:nvPr/>
        </p:nvSpPr>
        <p:spPr>
          <a:xfrm>
            <a:off x="6400800" y="1956027"/>
            <a:ext cx="1828801" cy="646331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This view shows 2 km hexagons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BAECD6-AD8E-4EE9-A181-95A1BAC2D6E6}"/>
              </a:ext>
            </a:extLst>
          </p:cNvPr>
          <p:cNvSpPr txBox="1"/>
          <p:nvPr/>
        </p:nvSpPr>
        <p:spPr>
          <a:xfrm>
            <a:off x="4876322" y="2913095"/>
            <a:ext cx="722045" cy="369332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Ames</a:t>
            </a:r>
          </a:p>
        </p:txBody>
      </p:sp>
    </p:spTree>
    <p:extLst>
      <p:ext uri="{BB962C8B-B14F-4D97-AF65-F5344CB8AC3E}">
        <p14:creationId xmlns:p14="http://schemas.microsoft.com/office/powerpoint/2010/main" val="208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2F7AF-A415-4186-A143-BA2331197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GPS on BM – Iowa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CA143-3BFE-4013-859E-716140AA4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 observe some 10 km or 2 km hexagons near you, and submit them to NGS via OPUS Share, the map will update within a week or so.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7FF59-E1CF-44A8-A5B3-B19AE6132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2F3B6-1883-4964-AC0C-827DA7A57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DC968-2A22-44D5-AAA2-68BE46B37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18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C6CA6-F912-4358-9E90-B5A4DF799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“GPS on BM” 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8F3CE-0D84-42C9-8C7D-54AA3785A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The map has active controls to turn on Layers and pop-up boxes to show the details of the plotted bench marks.</a:t>
            </a:r>
          </a:p>
          <a:p>
            <a:r>
              <a:rPr lang="en-US" sz="2400" dirty="0"/>
              <a:t>Also, you can obtain lists of prioritized marks at the NGS GPS on BM pages.</a:t>
            </a:r>
          </a:p>
          <a:p>
            <a:r>
              <a:rPr lang="en-US" sz="2400" dirty="0"/>
              <a:t>Do 10 km spacing, then add 2 km spacing as needed in special areas, like towns or flood zones etc.</a:t>
            </a:r>
          </a:p>
          <a:p>
            <a:r>
              <a:rPr lang="en-US" sz="2400" dirty="0"/>
              <a:t>Benefit to </a:t>
            </a:r>
            <a:r>
              <a:rPr lang="en-US" sz="2400" dirty="0">
                <a:solidFill>
                  <a:srgbClr val="FF0000"/>
                </a:solidFill>
              </a:rPr>
              <a:t>USER</a:t>
            </a:r>
            <a:r>
              <a:rPr lang="en-US" sz="2400" dirty="0"/>
              <a:t>:</a:t>
            </a:r>
          </a:p>
          <a:p>
            <a:pPr lvl="1"/>
            <a:r>
              <a:rPr lang="en-US" sz="2000" dirty="0"/>
              <a:t>NGS will have a denser sample of data with which to build a </a:t>
            </a:r>
            <a:r>
              <a:rPr lang="en-US" sz="2000" dirty="0">
                <a:solidFill>
                  <a:srgbClr val="FF0000"/>
                </a:solidFill>
              </a:rPr>
              <a:t>more detailed transformation </a:t>
            </a:r>
            <a:r>
              <a:rPr lang="en-US" sz="2000" dirty="0"/>
              <a:t>from NAVD88 to NAPGD2022 </a:t>
            </a:r>
            <a:r>
              <a:rPr lang="en-US" sz="2000" dirty="0">
                <a:solidFill>
                  <a:srgbClr val="FF0000"/>
                </a:solidFill>
              </a:rPr>
              <a:t>in user’s area of interest.</a:t>
            </a:r>
          </a:p>
          <a:p>
            <a:pPr lvl="1"/>
            <a:r>
              <a:rPr lang="en-US" sz="2000" dirty="0"/>
              <a:t>Also, NGS will produce a NATRF2022 position and a NAPGD2022 height for the submitted marks. Thus pre-populating survey control in your area.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C30D9-021E-44BF-BAE5-23EB6D1E6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69F49-644D-474A-917B-E36354CBA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1BE6A-4A5A-4EF2-A657-5BC9083D4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20C3D0-729A-4A15-8E23-72CBC95666E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3B88D0-BC85-41CF-89D7-2CDD91B7AA12}"/>
              </a:ext>
            </a:extLst>
          </p:cNvPr>
          <p:cNvSpPr txBox="1"/>
          <p:nvPr/>
        </p:nvSpPr>
        <p:spPr>
          <a:xfrm rot="21075447">
            <a:off x="4747005" y="3823239"/>
            <a:ext cx="4213122" cy="369332"/>
          </a:xfrm>
          <a:prstGeom prst="rect">
            <a:avLst/>
          </a:prstGeom>
          <a:solidFill>
            <a:srgbClr val="FFFF00">
              <a:alpha val="1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Map updated frequently to show progress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6FFD99-F403-4C0A-BD22-E7424759B1E5}"/>
              </a:ext>
            </a:extLst>
          </p:cNvPr>
          <p:cNvSpPr/>
          <p:nvPr/>
        </p:nvSpPr>
        <p:spPr>
          <a:xfrm>
            <a:off x="800100" y="4510612"/>
            <a:ext cx="7715250" cy="1966388"/>
          </a:xfrm>
          <a:prstGeom prst="rect">
            <a:avLst/>
          </a:prstGeom>
          <a:noFill/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2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677982-F074-4922-BC50-603197419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912D94-CD5A-4A7D-BCB4-3B9981D5E833}"/>
              </a:ext>
            </a:extLst>
          </p:cNvPr>
          <p:cNvSpPr txBox="1"/>
          <p:nvPr/>
        </p:nvSpPr>
        <p:spPr>
          <a:xfrm>
            <a:off x="1573161" y="1447135"/>
            <a:ext cx="60714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David Zenk PE LS</a:t>
            </a:r>
            <a:br>
              <a:rPr lang="en-US" b="1" dirty="0"/>
            </a:br>
            <a:r>
              <a:rPr lang="en-US" b="1" dirty="0"/>
              <a:t>Geodesist, National Geodetic Survey</a:t>
            </a:r>
          </a:p>
          <a:p>
            <a:r>
              <a:rPr lang="en-US" b="1" dirty="0"/>
              <a:t>Northern Plains Regional Advisor</a:t>
            </a:r>
          </a:p>
          <a:p>
            <a:r>
              <a:rPr lang="en-US" b="1" dirty="0"/>
              <a:t>MN, ND, SD, NE, IA</a:t>
            </a:r>
          </a:p>
          <a:p>
            <a:endParaRPr lang="en-US" b="1" dirty="0"/>
          </a:p>
          <a:p>
            <a:r>
              <a:rPr lang="en-US" b="1" dirty="0"/>
              <a:t>University of Minnesota, Geography Department</a:t>
            </a:r>
          </a:p>
          <a:p>
            <a:r>
              <a:rPr lang="en-US" b="1" dirty="0"/>
              <a:t>414A Social Sciences Building</a:t>
            </a:r>
          </a:p>
          <a:p>
            <a:r>
              <a:rPr lang="en-US" b="1" dirty="0"/>
              <a:t>267 19th Ave S </a:t>
            </a:r>
          </a:p>
          <a:p>
            <a:r>
              <a:rPr lang="en-US" b="1" dirty="0"/>
              <a:t>Minneapolis, MN 55455</a:t>
            </a:r>
            <a:br>
              <a:rPr lang="en-US" b="1" dirty="0"/>
            </a:br>
            <a:endParaRPr lang="en-US" b="1" dirty="0"/>
          </a:p>
          <a:p>
            <a:r>
              <a:rPr lang="en-US" b="1" dirty="0"/>
              <a:t>763-600-6912 home office</a:t>
            </a:r>
          </a:p>
          <a:p>
            <a:r>
              <a:rPr lang="en-US" b="1" dirty="0"/>
              <a:t>612-414-9522 mobile</a:t>
            </a:r>
          </a:p>
          <a:p>
            <a:r>
              <a:rPr lang="en-US" b="1" dirty="0"/>
              <a:t>612-626-6175 U of M office (</a:t>
            </a:r>
            <a:r>
              <a:rPr lang="en-US" b="1" dirty="0" err="1"/>
              <a:t>Blegen</a:t>
            </a:r>
            <a:r>
              <a:rPr lang="en-US" b="1" dirty="0"/>
              <a:t> 410C)</a:t>
            </a:r>
          </a:p>
          <a:p>
            <a:r>
              <a:rPr lang="en-US" b="1" dirty="0">
                <a:hlinkClick r:id="rId3"/>
              </a:rPr>
              <a:t>dave.zenk@noaa.gov</a:t>
            </a:r>
            <a:r>
              <a:rPr lang="en-US" b="1" dirty="0"/>
              <a:t> (federal business)</a:t>
            </a:r>
            <a:br>
              <a:rPr lang="en-US" b="1" dirty="0"/>
            </a:br>
            <a:r>
              <a:rPr lang="en-US" b="1" dirty="0">
                <a:hlinkClick r:id="rId4"/>
              </a:rPr>
              <a:t>zenkx002@umn.edu</a:t>
            </a:r>
            <a:r>
              <a:rPr lang="en-US" b="1" dirty="0"/>
              <a:t> (personal business)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4FECE3-2D80-420A-B016-57B476D79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87941A-BFC9-4622-9937-BF108CF5F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17AD1-79BF-4BEF-991E-F4BFCEF63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39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CA08B4F-AD1C-40E7-91BC-C64AF07D6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0"/>
            <a:ext cx="8875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A598482-D3B8-4EC7-A477-26ACFEEC21B2}"/>
              </a:ext>
            </a:extLst>
          </p:cNvPr>
          <p:cNvSpPr/>
          <p:nvPr/>
        </p:nvSpPr>
        <p:spPr>
          <a:xfrm>
            <a:off x="7099739" y="4862147"/>
            <a:ext cx="1320987" cy="67187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D07EF71-EF09-4323-8911-F4BA39763392}"/>
              </a:ext>
            </a:extLst>
          </p:cNvPr>
          <p:cNvSpPr/>
          <p:nvPr/>
        </p:nvSpPr>
        <p:spPr>
          <a:xfrm rot="217561">
            <a:off x="4367309" y="2084212"/>
            <a:ext cx="958233" cy="76272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6E5C37-0704-48AD-82CD-4B6C31692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7DB85F-F5C2-49F7-BE19-2AE5EC3F8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1DBB80-53E8-4FFD-8FB6-82FA23382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AD978-2583-3440-BBC6-16DB090D697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3BBD5F2-CDBA-4CF3-B632-74A8843E8792}"/>
              </a:ext>
            </a:extLst>
          </p:cNvPr>
          <p:cNvCxnSpPr>
            <a:cxnSpLocks/>
            <a:stCxn id="8" idx="3"/>
            <a:endCxn id="7" idx="1"/>
          </p:cNvCxnSpPr>
          <p:nvPr/>
        </p:nvCxnSpPr>
        <p:spPr>
          <a:xfrm>
            <a:off x="5324583" y="2495873"/>
            <a:ext cx="1775156" cy="2702213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3FCB37A-EC49-4A5D-8D09-27D9BE8770AE}"/>
              </a:ext>
            </a:extLst>
          </p:cNvPr>
          <p:cNvSpPr txBox="1"/>
          <p:nvPr/>
        </p:nvSpPr>
        <p:spPr>
          <a:xfrm rot="20291388">
            <a:off x="4729220" y="4912408"/>
            <a:ext cx="194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October 15, 2019</a:t>
            </a:r>
          </a:p>
        </p:txBody>
      </p:sp>
    </p:spTree>
    <p:extLst>
      <p:ext uri="{BB962C8B-B14F-4D97-AF65-F5344CB8AC3E}">
        <p14:creationId xmlns:p14="http://schemas.microsoft.com/office/powerpoint/2010/main" val="369606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7A7D6-18C3-4C43-B801-6BD6EA945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BF6F77-EDEF-4E5A-9614-7445456B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620922-CD31-495D-9F3A-3472F3AB3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864903-9E37-473B-9832-AE9C17652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AD978-2583-3440-BBC6-16DB090D697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EA3598-16F2-447E-BCEF-5EC5FB95C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6192B5-41DD-4449-85CB-BF2EFA8EC127}"/>
              </a:ext>
            </a:extLst>
          </p:cNvPr>
          <p:cNvSpPr txBox="1"/>
          <p:nvPr/>
        </p:nvSpPr>
        <p:spPr>
          <a:xfrm rot="20291388">
            <a:off x="4729220" y="4912408"/>
            <a:ext cx="194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October 15, 2019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8FB022-8111-45A0-A2E3-E52B6B54B733}"/>
              </a:ext>
            </a:extLst>
          </p:cNvPr>
          <p:cNvSpPr/>
          <p:nvPr/>
        </p:nvSpPr>
        <p:spPr>
          <a:xfrm>
            <a:off x="933844" y="5039162"/>
            <a:ext cx="1320987" cy="78061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AE0AE63-74FD-4C88-8318-E64A710D5E66}"/>
              </a:ext>
            </a:extLst>
          </p:cNvPr>
          <p:cNvSpPr/>
          <p:nvPr/>
        </p:nvSpPr>
        <p:spPr>
          <a:xfrm rot="217561">
            <a:off x="4436711" y="2015939"/>
            <a:ext cx="842373" cy="85233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FC23508-AD3C-4DA6-89C5-B34DCED3FDA0}"/>
              </a:ext>
            </a:extLst>
          </p:cNvPr>
          <p:cNvCxnSpPr>
            <a:cxnSpLocks/>
            <a:stCxn id="9" idx="2"/>
            <a:endCxn id="8" idx="3"/>
          </p:cNvCxnSpPr>
          <p:nvPr/>
        </p:nvCxnSpPr>
        <p:spPr>
          <a:xfrm flipH="1">
            <a:off x="2254831" y="2867418"/>
            <a:ext cx="2576115" cy="2562051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97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D6A0B-E246-4282-BB94-C50A07D5D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GEOID Model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2D75C-10A2-4467-91DC-6FBB7595B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i="1" dirty="0"/>
              <a:t>hybrid</a:t>
            </a:r>
            <a:r>
              <a:rPr lang="en-US" dirty="0"/>
              <a:t> geoid model includes many kinds of data.</a:t>
            </a:r>
          </a:p>
          <a:p>
            <a:pPr lvl="1"/>
            <a:r>
              <a:rPr lang="en-US" dirty="0"/>
              <a:t>Space-based gravity data</a:t>
            </a:r>
          </a:p>
          <a:p>
            <a:pPr lvl="1"/>
            <a:r>
              <a:rPr lang="en-US" dirty="0"/>
              <a:t>Airborne gravity data</a:t>
            </a:r>
          </a:p>
          <a:p>
            <a:pPr lvl="1"/>
            <a:r>
              <a:rPr lang="en-US" dirty="0"/>
              <a:t>Terrestrial gravity data</a:t>
            </a:r>
          </a:p>
          <a:p>
            <a:pPr lvl="1"/>
            <a:r>
              <a:rPr lang="en-US" dirty="0"/>
              <a:t>Analysis of “fit” between GPS, Leveling, and geoid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6F2E6D-3A2A-48A0-A91F-D0ADD1E70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9593D-F1D7-454E-91D4-1823936C8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CDFF4-B531-42E2-9370-F1901BE8D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77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EC6B1-C4EA-484D-8973-C7911A6BF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Analysis of “fit” between GPS, Leveling, and geoid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A8C24-1721-450C-8C22-8098C206A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success of GRAVD will provide the Future NAPGD2022 vertical datum.</a:t>
            </a:r>
          </a:p>
          <a:p>
            <a:r>
              <a:rPr lang="en-US" dirty="0"/>
              <a:t>But, surveyors will still need a useful tool to provide the ability to measure GPS-derived orthometric heights.</a:t>
            </a:r>
          </a:p>
          <a:p>
            <a:r>
              <a:rPr lang="en-US" dirty="0"/>
              <a:t>This need will continue even after NAPDG2022 is released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771B3-36BB-43C2-9D6F-E1DE31B65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046E6-2612-422C-B2E7-E3D9AB77D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BCEB3-960F-4DE2-BF2E-0678EDB58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19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EC6B1-C4EA-484D-8973-C7911A6BF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Analysis of “fit” between GPS, Leveling, and geoid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A8C24-1721-450C-8C22-8098C206A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NGS creates the tool (called a hybrid geoid model) by analyzing the “fit” between</a:t>
            </a:r>
          </a:p>
          <a:p>
            <a:pPr lvl="1"/>
            <a:r>
              <a:rPr lang="en-US" dirty="0"/>
              <a:t>(1) GPS-derived ellipsoid heights, h</a:t>
            </a:r>
          </a:p>
          <a:p>
            <a:pPr lvl="1"/>
            <a:r>
              <a:rPr lang="en-US" dirty="0"/>
              <a:t>(2) Leveling-derived orthometric heights, H</a:t>
            </a:r>
          </a:p>
          <a:p>
            <a:r>
              <a:rPr lang="en-US" dirty="0"/>
              <a:t>The difference is the “geoid height, N” and satisfies the need for a simple equation to compute “orthometric heights” from “ellipsoid heights”</a:t>
            </a:r>
          </a:p>
          <a:p>
            <a:r>
              <a:rPr lang="en-US" dirty="0"/>
              <a:t>H = h + N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6BDE2-5A9F-4454-BA9F-923C6BF4D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C4475-FC73-4F90-B93B-A76883C84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DD90B-52D6-472A-95B1-E91BE90F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56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EC6B1-C4EA-484D-8973-C7911A6BF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Errors Abound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A8C24-1721-450C-8C22-8098C206A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leveling-derived orthometric heights were all part of a continental leveling network developed over 150 years.</a:t>
            </a:r>
          </a:p>
          <a:p>
            <a:r>
              <a:rPr lang="en-US" dirty="0"/>
              <a:t>Variable methods, tools, skills, terrain, and human errors are present in the data.</a:t>
            </a:r>
          </a:p>
          <a:p>
            <a:r>
              <a:rPr lang="en-US" dirty="0"/>
              <a:t>So, the geoid model must be developed by methods </a:t>
            </a:r>
          </a:p>
          <a:p>
            <a:pPr lvl="1"/>
            <a:r>
              <a:rPr lang="en-US" dirty="0"/>
              <a:t>Which “filter” outliers</a:t>
            </a:r>
          </a:p>
          <a:p>
            <a:pPr lvl="1"/>
            <a:r>
              <a:rPr lang="en-US" dirty="0"/>
              <a:t>Utilize local knowledge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1C858-6EE9-4DF7-A4B4-F9667E678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5-6,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64E5E-4C64-4611-8E5F-3485A0DCC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of Land Surveyors of Iowa 83rd Annual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72293-0762-46D1-BF49-4D6849CA4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96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sri_Corporate_Template_4x3">
  <a:themeElements>
    <a:clrScheme name="Esri Branding Colors 2013_Blue Background">
      <a:dk1>
        <a:sysClr val="windowText" lastClr="000000"/>
      </a:dk1>
      <a:lt1>
        <a:sysClr val="window" lastClr="FFFFFF"/>
      </a:lt1>
      <a:dk2>
        <a:srgbClr val="007AC2"/>
      </a:dk2>
      <a:lt2>
        <a:srgbClr val="FFFF96"/>
      </a:lt2>
      <a:accent1>
        <a:srgbClr val="35AC46"/>
      </a:accent1>
      <a:accent2>
        <a:srgbClr val="AAD04B"/>
      </a:accent2>
      <a:accent3>
        <a:srgbClr val="F89927"/>
      </a:accent3>
      <a:accent4>
        <a:srgbClr val="00B9F2"/>
      </a:accent4>
      <a:accent5>
        <a:srgbClr val="8E499B"/>
      </a:accent5>
      <a:accent6>
        <a:srgbClr val="BE9969"/>
      </a:accent6>
      <a:hlink>
        <a:srgbClr val="C9F2FF"/>
      </a:hlink>
      <a:folHlink>
        <a:srgbClr val="94E6FF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defRPr dirty="0" err="1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NGSPowerPointTemplate</Template>
  <TotalTime>33905</TotalTime>
  <Words>1865</Words>
  <Application>Microsoft Office PowerPoint</Application>
  <PresentationFormat>On-screen Show (4:3)</PresentationFormat>
  <Paragraphs>317</Paragraphs>
  <Slides>39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ＭＳ Ｐゴシック</vt:lpstr>
      <vt:lpstr>Arial</vt:lpstr>
      <vt:lpstr>Calibri</vt:lpstr>
      <vt:lpstr>Lucida Grande</vt:lpstr>
      <vt:lpstr>Times New Roman</vt:lpstr>
      <vt:lpstr>Office Theme</vt:lpstr>
      <vt:lpstr>Esri_Corporate_Template_4x3</vt:lpstr>
      <vt:lpstr>PowerPoint Presentation</vt:lpstr>
      <vt:lpstr>Goals for Future of Vertical Datums</vt:lpstr>
      <vt:lpstr>First, let’s talk Hybrid Geoid</vt:lpstr>
      <vt:lpstr>PowerPoint Presentation</vt:lpstr>
      <vt:lpstr>PowerPoint Presentation</vt:lpstr>
      <vt:lpstr>Hybrid GEOID Model </vt:lpstr>
      <vt:lpstr>Analysis of “fit” between GPS, Leveling, and geoid model</vt:lpstr>
      <vt:lpstr>Analysis of “fit” between GPS, Leveling, and geoid model</vt:lpstr>
      <vt:lpstr>Errors Abound</vt:lpstr>
      <vt:lpstr>Iterative Process</vt:lpstr>
      <vt:lpstr>Iterative Process</vt:lpstr>
      <vt:lpstr>Distribution of Sample Points</vt:lpstr>
      <vt:lpstr>Fit of Global Geoid vs GPS on BM</vt:lpstr>
      <vt:lpstr>Fit of Geoid18 vs GPS on BM</vt:lpstr>
      <vt:lpstr>Geoid 18 Difference from Geoid 12</vt:lpstr>
      <vt:lpstr>Geoid 18 Difference from Geoid 12</vt:lpstr>
      <vt:lpstr>Overall “Error” Estimate</vt:lpstr>
      <vt:lpstr>Geoid 18 Difference from Geoid 12 - ND</vt:lpstr>
      <vt:lpstr>Geoid 18 Difference from Geoid 12 - SD</vt:lpstr>
      <vt:lpstr>Geoid 18 Difference from Geoid 12 - NE</vt:lpstr>
      <vt:lpstr>Geoid 18 Difference from Geoid 12 - IA</vt:lpstr>
      <vt:lpstr>Geoid 18 Difference from Geoid 12 - MN</vt:lpstr>
      <vt:lpstr>State-by-State Details - IA</vt:lpstr>
      <vt:lpstr>State-by-State Details - IA</vt:lpstr>
      <vt:lpstr>State-by-State Details - IA</vt:lpstr>
      <vt:lpstr>State-by-State Details - IA</vt:lpstr>
      <vt:lpstr>State-by-State Details - IA</vt:lpstr>
      <vt:lpstr>Using GPS on BM for Datum Transformation</vt:lpstr>
      <vt:lpstr>Let’s Talk Transformation</vt:lpstr>
      <vt:lpstr>Let’s Talk Transformation</vt:lpstr>
      <vt:lpstr>Priority</vt:lpstr>
      <vt:lpstr>How YOU can improve  NAVD88 to NAPGD2022 Conversions</vt:lpstr>
      <vt:lpstr>GPS on BM – Iowa</vt:lpstr>
      <vt:lpstr>GPS on BM – Iowa</vt:lpstr>
      <vt:lpstr>GPS on BM – Iowa</vt:lpstr>
      <vt:lpstr>GPS on BM – Iowa</vt:lpstr>
      <vt:lpstr>GPS on BM – Iowa</vt:lpstr>
      <vt:lpstr>Dynamic “GPS on BM” Map</vt:lpstr>
      <vt:lpstr>End</vt:lpstr>
    </vt:vector>
  </TitlesOfParts>
  <Company>Simmons + Associates Graphic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Dennis</dc:creator>
  <cp:lastModifiedBy>Dave Zenk</cp:lastModifiedBy>
  <cp:revision>883</cp:revision>
  <dcterms:created xsi:type="dcterms:W3CDTF">2017-09-13T12:33:59Z</dcterms:created>
  <dcterms:modified xsi:type="dcterms:W3CDTF">2020-03-06T18:25:54Z</dcterms:modified>
</cp:coreProperties>
</file>