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2"/>
  </p:notesMasterIdLst>
  <p:sldIdLst>
    <p:sldId id="256" r:id="rId2"/>
    <p:sldId id="257" r:id="rId3"/>
    <p:sldId id="259" r:id="rId4"/>
    <p:sldId id="266" r:id="rId5"/>
    <p:sldId id="265" r:id="rId6"/>
    <p:sldId id="260" r:id="rId7"/>
    <p:sldId id="262" r:id="rId8"/>
    <p:sldId id="267" r:id="rId9"/>
    <p:sldId id="263" r:id="rId10"/>
    <p:sldId id="264" r:id="rId11"/>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7" roundtripDataSignature="AMtx7mhssqawOesDcvYtFP659yWPbryIY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4" d="100"/>
          <a:sy n="84" d="100"/>
        </p:scale>
        <p:origin x="780" y="6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notesMaster" Target="notesMasters/notesMaster1.xml"/><Relationship Id="rId17" Type="http://customschemas.google.com/relationships/presentationmetadata" Target="metadata"/><Relationship Id="rId2" Type="http://schemas.openxmlformats.org/officeDocument/2006/relationships/slide" Target="slides/slide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6" name="Google Shape;8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5" name="Google Shape;135;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dirty="0"/>
              <a:t>* Using AWS S3 lowers cost to NGS as the CSPs bear the cost of storage and egress.</a:t>
            </a:r>
            <a:endParaRPr dirty="0"/>
          </a:p>
        </p:txBody>
      </p:sp>
      <p:sp>
        <p:nvSpPr>
          <p:cNvPr id="136" name="Google Shape;136;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10</a:t>
            </a:fld>
            <a:endParaRPr/>
          </a:p>
        </p:txBody>
      </p:sp>
    </p:spTree>
    <p:extLst>
      <p:ext uri="{BB962C8B-B14F-4D97-AF65-F5344CB8AC3E}">
        <p14:creationId xmlns:p14="http://schemas.microsoft.com/office/powerpoint/2010/main" val="5696520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2" name="Google Shape;92;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6" name="Google Shape;106;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13" name="Google Shape;113;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884924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6" name="Google Shape;106;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29111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13" name="Google Shape;113;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p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8" name="Google Shape;128;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p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8" name="Google Shape;128;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575500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5" name="Google Shape;135;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 Using AWS S3 lowers cost to NGS as the CSPs bear the cost of storage and egress.</a:t>
            </a:r>
            <a:endParaRPr/>
          </a:p>
        </p:txBody>
      </p:sp>
      <p:sp>
        <p:nvSpPr>
          <p:cNvPr id="136" name="Google Shape;136;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5"/>
        <p:cNvGrpSpPr/>
        <p:nvPr/>
      </p:nvGrpSpPr>
      <p:grpSpPr>
        <a:xfrm>
          <a:off x="0" y="0"/>
          <a:ext cx="0" cy="0"/>
          <a:chOff x="0" y="0"/>
          <a:chExt cx="0" cy="0"/>
        </a:xfrm>
      </p:grpSpPr>
      <p:sp>
        <p:nvSpPr>
          <p:cNvPr id="16" name="Google Shape;16;p10"/>
          <p:cNvSpPr txBox="1">
            <a:spLocks noGrp="1"/>
          </p:cNvSpPr>
          <p:nvPr>
            <p:ph type="title"/>
          </p:nvPr>
        </p:nvSpPr>
        <p:spPr>
          <a:xfrm>
            <a:off x="457200" y="205979"/>
            <a:ext cx="8229600" cy="85725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10"/>
          <p:cNvSpPr txBox="1">
            <a:spLocks noGrp="1"/>
          </p:cNvSpPr>
          <p:nvPr>
            <p:ph type="body" idx="1"/>
          </p:nvPr>
        </p:nvSpPr>
        <p:spPr>
          <a:xfrm>
            <a:off x="457200" y="1200151"/>
            <a:ext cx="8229600" cy="3394472"/>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18" name="Google Shape;18;p10"/>
          <p:cNvSpPr txBox="1">
            <a:spLocks noGrp="1"/>
          </p:cNvSpPr>
          <p:nvPr>
            <p:ph type="dt" idx="10"/>
          </p:nvPr>
        </p:nvSpPr>
        <p:spPr>
          <a:xfrm>
            <a:off x="457200" y="4767263"/>
            <a:ext cx="21336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10"/>
          <p:cNvSpPr txBox="1">
            <a:spLocks noGrp="1"/>
          </p:cNvSpPr>
          <p:nvPr>
            <p:ph type="ftr" idx="11"/>
          </p:nvPr>
        </p:nvSpPr>
        <p:spPr>
          <a:xfrm>
            <a:off x="3124200" y="4767263"/>
            <a:ext cx="28956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10"/>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13"/>
          <p:cNvSpPr txBox="1">
            <a:spLocks noGrp="1"/>
          </p:cNvSpPr>
          <p:nvPr>
            <p:ph type="title"/>
          </p:nvPr>
        </p:nvSpPr>
        <p:spPr>
          <a:xfrm>
            <a:off x="457200" y="205979"/>
            <a:ext cx="8229600" cy="85725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13"/>
          <p:cNvSpPr txBox="1">
            <a:spLocks noGrp="1"/>
          </p:cNvSpPr>
          <p:nvPr>
            <p:ph type="body" idx="1"/>
          </p:nvPr>
        </p:nvSpPr>
        <p:spPr>
          <a:xfrm>
            <a:off x="457200" y="1200151"/>
            <a:ext cx="4038600" cy="3394472"/>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6" name="Google Shape;36;p13"/>
          <p:cNvSpPr txBox="1">
            <a:spLocks noGrp="1"/>
          </p:cNvSpPr>
          <p:nvPr>
            <p:ph type="body" idx="2"/>
          </p:nvPr>
        </p:nvSpPr>
        <p:spPr>
          <a:xfrm>
            <a:off x="4648200" y="1200151"/>
            <a:ext cx="4038600" cy="3394472"/>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7" name="Google Shape;37;p13"/>
          <p:cNvSpPr txBox="1">
            <a:spLocks noGrp="1"/>
          </p:cNvSpPr>
          <p:nvPr>
            <p:ph type="dt" idx="10"/>
          </p:nvPr>
        </p:nvSpPr>
        <p:spPr>
          <a:xfrm>
            <a:off x="457200" y="4767263"/>
            <a:ext cx="21336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13"/>
          <p:cNvSpPr txBox="1">
            <a:spLocks noGrp="1"/>
          </p:cNvSpPr>
          <p:nvPr>
            <p:ph type="ftr" idx="11"/>
          </p:nvPr>
        </p:nvSpPr>
        <p:spPr>
          <a:xfrm>
            <a:off x="3124200" y="4767263"/>
            <a:ext cx="28956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13"/>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14"/>
          <p:cNvSpPr txBox="1">
            <a:spLocks noGrp="1"/>
          </p:cNvSpPr>
          <p:nvPr>
            <p:ph type="title"/>
          </p:nvPr>
        </p:nvSpPr>
        <p:spPr>
          <a:xfrm>
            <a:off x="457200" y="205979"/>
            <a:ext cx="8229600" cy="85725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14"/>
          <p:cNvSpPr txBox="1">
            <a:spLocks noGrp="1"/>
          </p:cNvSpPr>
          <p:nvPr>
            <p:ph type="body" idx="1"/>
          </p:nvPr>
        </p:nvSpPr>
        <p:spPr>
          <a:xfrm>
            <a:off x="457200" y="1151335"/>
            <a:ext cx="4040188" cy="47982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3" name="Google Shape;43;p14"/>
          <p:cNvSpPr txBox="1">
            <a:spLocks noGrp="1"/>
          </p:cNvSpPr>
          <p:nvPr>
            <p:ph type="body" idx="2"/>
          </p:nvPr>
        </p:nvSpPr>
        <p:spPr>
          <a:xfrm>
            <a:off x="457200" y="1631156"/>
            <a:ext cx="4040188" cy="2963466"/>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4" name="Google Shape;44;p14"/>
          <p:cNvSpPr txBox="1">
            <a:spLocks noGrp="1"/>
          </p:cNvSpPr>
          <p:nvPr>
            <p:ph type="body" idx="3"/>
          </p:nvPr>
        </p:nvSpPr>
        <p:spPr>
          <a:xfrm>
            <a:off x="4645026" y="1151335"/>
            <a:ext cx="4041775" cy="47982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5" name="Google Shape;45;p14"/>
          <p:cNvSpPr txBox="1">
            <a:spLocks noGrp="1"/>
          </p:cNvSpPr>
          <p:nvPr>
            <p:ph type="body" idx="4"/>
          </p:nvPr>
        </p:nvSpPr>
        <p:spPr>
          <a:xfrm>
            <a:off x="4645026" y="1631156"/>
            <a:ext cx="4041775" cy="2963466"/>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6" name="Google Shape;46;p14"/>
          <p:cNvSpPr txBox="1">
            <a:spLocks noGrp="1"/>
          </p:cNvSpPr>
          <p:nvPr>
            <p:ph type="dt" idx="10"/>
          </p:nvPr>
        </p:nvSpPr>
        <p:spPr>
          <a:xfrm>
            <a:off x="457200" y="4767263"/>
            <a:ext cx="21336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4"/>
          <p:cNvSpPr txBox="1">
            <a:spLocks noGrp="1"/>
          </p:cNvSpPr>
          <p:nvPr>
            <p:ph type="ftr" idx="11"/>
          </p:nvPr>
        </p:nvSpPr>
        <p:spPr>
          <a:xfrm>
            <a:off x="3124200" y="4767263"/>
            <a:ext cx="28956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4"/>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15"/>
          <p:cNvSpPr txBox="1">
            <a:spLocks noGrp="1"/>
          </p:cNvSpPr>
          <p:nvPr>
            <p:ph type="title"/>
          </p:nvPr>
        </p:nvSpPr>
        <p:spPr>
          <a:xfrm>
            <a:off x="457200" y="205979"/>
            <a:ext cx="8229600" cy="85725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5"/>
          <p:cNvSpPr txBox="1">
            <a:spLocks noGrp="1"/>
          </p:cNvSpPr>
          <p:nvPr>
            <p:ph type="dt" idx="10"/>
          </p:nvPr>
        </p:nvSpPr>
        <p:spPr>
          <a:xfrm>
            <a:off x="457200" y="4767263"/>
            <a:ext cx="21336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5"/>
          <p:cNvSpPr txBox="1">
            <a:spLocks noGrp="1"/>
          </p:cNvSpPr>
          <p:nvPr>
            <p:ph type="ftr" idx="11"/>
          </p:nvPr>
        </p:nvSpPr>
        <p:spPr>
          <a:xfrm>
            <a:off x="3124200" y="4767263"/>
            <a:ext cx="28956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5"/>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16"/>
          <p:cNvSpPr txBox="1">
            <a:spLocks noGrp="1"/>
          </p:cNvSpPr>
          <p:nvPr>
            <p:ph type="dt" idx="10"/>
          </p:nvPr>
        </p:nvSpPr>
        <p:spPr>
          <a:xfrm>
            <a:off x="457200" y="4767263"/>
            <a:ext cx="21336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6"/>
          <p:cNvSpPr txBox="1">
            <a:spLocks noGrp="1"/>
          </p:cNvSpPr>
          <p:nvPr>
            <p:ph type="ftr" idx="11"/>
          </p:nvPr>
        </p:nvSpPr>
        <p:spPr>
          <a:xfrm>
            <a:off x="3124200" y="4767263"/>
            <a:ext cx="28956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6"/>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17"/>
          <p:cNvSpPr txBox="1">
            <a:spLocks noGrp="1"/>
          </p:cNvSpPr>
          <p:nvPr>
            <p:ph type="title"/>
          </p:nvPr>
        </p:nvSpPr>
        <p:spPr>
          <a:xfrm>
            <a:off x="457201" y="204787"/>
            <a:ext cx="3008313" cy="871538"/>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7"/>
          <p:cNvSpPr txBox="1">
            <a:spLocks noGrp="1"/>
          </p:cNvSpPr>
          <p:nvPr>
            <p:ph type="body" idx="1"/>
          </p:nvPr>
        </p:nvSpPr>
        <p:spPr>
          <a:xfrm>
            <a:off x="3575050" y="204788"/>
            <a:ext cx="5111750" cy="4389835"/>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61" name="Google Shape;61;p17"/>
          <p:cNvSpPr txBox="1">
            <a:spLocks noGrp="1"/>
          </p:cNvSpPr>
          <p:nvPr>
            <p:ph type="body" idx="2"/>
          </p:nvPr>
        </p:nvSpPr>
        <p:spPr>
          <a:xfrm>
            <a:off x="457201" y="1076326"/>
            <a:ext cx="3008313" cy="3518297"/>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2" name="Google Shape;62;p17"/>
          <p:cNvSpPr txBox="1">
            <a:spLocks noGrp="1"/>
          </p:cNvSpPr>
          <p:nvPr>
            <p:ph type="dt" idx="10"/>
          </p:nvPr>
        </p:nvSpPr>
        <p:spPr>
          <a:xfrm>
            <a:off x="457200" y="4767263"/>
            <a:ext cx="21336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17"/>
          <p:cNvSpPr txBox="1">
            <a:spLocks noGrp="1"/>
          </p:cNvSpPr>
          <p:nvPr>
            <p:ph type="ftr" idx="11"/>
          </p:nvPr>
        </p:nvSpPr>
        <p:spPr>
          <a:xfrm>
            <a:off x="3124200" y="4767263"/>
            <a:ext cx="28956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7"/>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18"/>
          <p:cNvSpPr txBox="1">
            <a:spLocks noGrp="1"/>
          </p:cNvSpPr>
          <p:nvPr>
            <p:ph type="title"/>
          </p:nvPr>
        </p:nvSpPr>
        <p:spPr>
          <a:xfrm>
            <a:off x="1792288" y="3600450"/>
            <a:ext cx="5486400" cy="425054"/>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8"/>
          <p:cNvSpPr>
            <a:spLocks noGrp="1"/>
          </p:cNvSpPr>
          <p:nvPr>
            <p:ph type="pic" idx="2"/>
          </p:nvPr>
        </p:nvSpPr>
        <p:spPr>
          <a:xfrm>
            <a:off x="1792288" y="459581"/>
            <a:ext cx="5486400" cy="3086100"/>
          </a:xfrm>
          <a:prstGeom prst="rect">
            <a:avLst/>
          </a:prstGeom>
          <a:noFill/>
          <a:ln>
            <a:noFill/>
          </a:ln>
        </p:spPr>
        <p:txBody>
          <a:bodyPr spcFirstLastPara="1" wrap="square" lIns="91425" tIns="45700" rIns="91425" bIns="45700" anchor="t" anchorCtr="0">
            <a:normAutofit/>
          </a:bodyPr>
          <a:lstStyle>
            <a:lvl1pPr marR="0" lvl="0" algn="l" rtl="0">
              <a:spcBef>
                <a:spcPts val="64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spcBef>
                <a:spcPts val="56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spcBef>
                <a:spcPts val="48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8" name="Google Shape;68;p18"/>
          <p:cNvSpPr txBox="1">
            <a:spLocks noGrp="1"/>
          </p:cNvSpPr>
          <p:nvPr>
            <p:ph type="body" idx="1"/>
          </p:nvPr>
        </p:nvSpPr>
        <p:spPr>
          <a:xfrm>
            <a:off x="1792288" y="4025503"/>
            <a:ext cx="5486400" cy="603647"/>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9" name="Google Shape;69;p18"/>
          <p:cNvSpPr txBox="1">
            <a:spLocks noGrp="1"/>
          </p:cNvSpPr>
          <p:nvPr>
            <p:ph type="dt" idx="10"/>
          </p:nvPr>
        </p:nvSpPr>
        <p:spPr>
          <a:xfrm>
            <a:off x="457200" y="4767263"/>
            <a:ext cx="21336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8"/>
          <p:cNvSpPr txBox="1">
            <a:spLocks noGrp="1"/>
          </p:cNvSpPr>
          <p:nvPr>
            <p:ph type="ftr" idx="11"/>
          </p:nvPr>
        </p:nvSpPr>
        <p:spPr>
          <a:xfrm>
            <a:off x="3124200" y="4767263"/>
            <a:ext cx="28956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8"/>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19"/>
          <p:cNvSpPr txBox="1">
            <a:spLocks noGrp="1"/>
          </p:cNvSpPr>
          <p:nvPr>
            <p:ph type="title"/>
          </p:nvPr>
        </p:nvSpPr>
        <p:spPr>
          <a:xfrm>
            <a:off x="457200" y="205979"/>
            <a:ext cx="8229600" cy="85725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9"/>
          <p:cNvSpPr txBox="1">
            <a:spLocks noGrp="1"/>
          </p:cNvSpPr>
          <p:nvPr>
            <p:ph type="body" idx="1"/>
          </p:nvPr>
        </p:nvSpPr>
        <p:spPr>
          <a:xfrm rot="5400000">
            <a:off x="2874764" y="-1217413"/>
            <a:ext cx="3394472" cy="82296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5" name="Google Shape;75;p19"/>
          <p:cNvSpPr txBox="1">
            <a:spLocks noGrp="1"/>
          </p:cNvSpPr>
          <p:nvPr>
            <p:ph type="dt" idx="10"/>
          </p:nvPr>
        </p:nvSpPr>
        <p:spPr>
          <a:xfrm>
            <a:off x="457200" y="4767263"/>
            <a:ext cx="21336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9"/>
          <p:cNvSpPr txBox="1">
            <a:spLocks noGrp="1"/>
          </p:cNvSpPr>
          <p:nvPr>
            <p:ph type="ftr" idx="11"/>
          </p:nvPr>
        </p:nvSpPr>
        <p:spPr>
          <a:xfrm>
            <a:off x="3124200" y="4767263"/>
            <a:ext cx="28956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9"/>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20"/>
          <p:cNvSpPr txBox="1">
            <a:spLocks noGrp="1"/>
          </p:cNvSpPr>
          <p:nvPr>
            <p:ph type="title"/>
          </p:nvPr>
        </p:nvSpPr>
        <p:spPr>
          <a:xfrm rot="5400000">
            <a:off x="5463778" y="1371601"/>
            <a:ext cx="4388644" cy="20574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20"/>
          <p:cNvSpPr txBox="1">
            <a:spLocks noGrp="1"/>
          </p:cNvSpPr>
          <p:nvPr>
            <p:ph type="body" idx="1"/>
          </p:nvPr>
        </p:nvSpPr>
        <p:spPr>
          <a:xfrm rot="5400000">
            <a:off x="1272778" y="-609599"/>
            <a:ext cx="4388644" cy="60198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81" name="Google Shape;81;p20"/>
          <p:cNvSpPr txBox="1">
            <a:spLocks noGrp="1"/>
          </p:cNvSpPr>
          <p:nvPr>
            <p:ph type="dt" idx="10"/>
          </p:nvPr>
        </p:nvSpPr>
        <p:spPr>
          <a:xfrm>
            <a:off x="457200" y="4767263"/>
            <a:ext cx="21336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20"/>
          <p:cNvSpPr txBox="1">
            <a:spLocks noGrp="1"/>
          </p:cNvSpPr>
          <p:nvPr>
            <p:ph type="ftr" idx="11"/>
          </p:nvPr>
        </p:nvSpPr>
        <p:spPr>
          <a:xfrm>
            <a:off x="3124200" y="4767263"/>
            <a:ext cx="28956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20"/>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9"/>
          <p:cNvSpPr txBox="1">
            <a:spLocks noGrp="1"/>
          </p:cNvSpPr>
          <p:nvPr>
            <p:ph type="title"/>
          </p:nvPr>
        </p:nvSpPr>
        <p:spPr>
          <a:xfrm>
            <a:off x="457200" y="205979"/>
            <a:ext cx="8229600" cy="857250"/>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9"/>
          <p:cNvSpPr txBox="1">
            <a:spLocks noGrp="1"/>
          </p:cNvSpPr>
          <p:nvPr>
            <p:ph type="body" idx="1"/>
          </p:nvPr>
        </p:nvSpPr>
        <p:spPr>
          <a:xfrm>
            <a:off x="457200" y="1200151"/>
            <a:ext cx="8229600" cy="3394472"/>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9"/>
          <p:cNvSpPr txBox="1">
            <a:spLocks noGrp="1"/>
          </p:cNvSpPr>
          <p:nvPr>
            <p:ph type="dt" idx="10"/>
          </p:nvPr>
        </p:nvSpPr>
        <p:spPr>
          <a:xfrm>
            <a:off x="457200" y="4767263"/>
            <a:ext cx="2133600" cy="273844"/>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9"/>
          <p:cNvSpPr txBox="1">
            <a:spLocks noGrp="1"/>
          </p:cNvSpPr>
          <p:nvPr>
            <p:ph type="ftr" idx="11"/>
          </p:nvPr>
        </p:nvSpPr>
        <p:spPr>
          <a:xfrm>
            <a:off x="3124200" y="4767263"/>
            <a:ext cx="2895600" cy="273844"/>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9"/>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hyperlink" Target="https://noaa-cors-pds.s3.amazonaws.com/index.html"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hyperlink" Target="https://github.com/noaa-ngs/"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hyperlink" Target="https://noaa-cors-pds.s3.amazonaws.com/index.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87"/>
        <p:cNvGrpSpPr/>
        <p:nvPr/>
      </p:nvGrpSpPr>
      <p:grpSpPr>
        <a:xfrm>
          <a:off x="0" y="0"/>
          <a:ext cx="0" cy="0"/>
          <a:chOff x="0" y="0"/>
          <a:chExt cx="0" cy="0"/>
        </a:xfrm>
      </p:grpSpPr>
      <p:sp>
        <p:nvSpPr>
          <p:cNvPr id="88" name="Google Shape;88;p1"/>
          <p:cNvSpPr txBox="1">
            <a:spLocks noGrp="1"/>
          </p:cNvSpPr>
          <p:nvPr>
            <p:ph type="title"/>
          </p:nvPr>
        </p:nvSpPr>
        <p:spPr>
          <a:xfrm>
            <a:off x="457200" y="1345665"/>
            <a:ext cx="8229600" cy="85725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chemeClr val="dk1"/>
              </a:buClr>
              <a:buSzPts val="4400"/>
              <a:buFont typeface="Calibri"/>
              <a:buNone/>
            </a:pPr>
            <a:r>
              <a:rPr lang="en-US" sz="3600" b="1" dirty="0">
                <a:latin typeface="Times New Roman"/>
                <a:ea typeface="Times New Roman"/>
                <a:cs typeface="Times New Roman"/>
                <a:sym typeface="Times New Roman"/>
              </a:rPr>
              <a:t>NGS Software on GitHub</a:t>
            </a:r>
            <a:endParaRPr sz="3600" b="1" dirty="0">
              <a:latin typeface="Times New Roman"/>
              <a:ea typeface="Times New Roman"/>
              <a:cs typeface="Times New Roman"/>
              <a:sym typeface="Times New Roman"/>
            </a:endParaRPr>
          </a:p>
        </p:txBody>
      </p:sp>
      <p:sp>
        <p:nvSpPr>
          <p:cNvPr id="89" name="Google Shape;89;p1"/>
          <p:cNvSpPr txBox="1">
            <a:spLocks noGrp="1"/>
          </p:cNvSpPr>
          <p:nvPr>
            <p:ph type="body" idx="1"/>
          </p:nvPr>
        </p:nvSpPr>
        <p:spPr>
          <a:xfrm>
            <a:off x="685902" y="2604513"/>
            <a:ext cx="7772197" cy="2253373"/>
          </a:xfrm>
          <a:prstGeom prst="rect">
            <a:avLst/>
          </a:prstGeom>
          <a:noFill/>
          <a:ln>
            <a:noFill/>
          </a:ln>
        </p:spPr>
        <p:txBody>
          <a:bodyPr spcFirstLastPara="1" wrap="square" lIns="91425" tIns="45700" rIns="91425" bIns="45700" anchor="t" anchorCtr="0">
            <a:normAutofit/>
          </a:bodyPr>
          <a:lstStyle/>
          <a:p>
            <a:pPr marL="342900" lvl="0" indent="-342900" algn="ctr" rtl="0">
              <a:spcBef>
                <a:spcPts val="0"/>
              </a:spcBef>
              <a:spcAft>
                <a:spcPts val="0"/>
              </a:spcAft>
              <a:buClr>
                <a:schemeClr val="dk1"/>
              </a:buClr>
              <a:buSzPts val="2600"/>
              <a:buNone/>
            </a:pPr>
            <a:r>
              <a:rPr lang="en-US" sz="2600" dirty="0">
                <a:latin typeface="Times New Roman"/>
                <a:ea typeface="Times New Roman"/>
                <a:cs typeface="Times New Roman"/>
                <a:sym typeface="Times New Roman"/>
              </a:rPr>
              <a:t>Sri Reddy</a:t>
            </a:r>
            <a:endParaRPr sz="2600" dirty="0">
              <a:latin typeface="Times New Roman"/>
              <a:ea typeface="Times New Roman"/>
              <a:cs typeface="Times New Roman"/>
              <a:sym typeface="Times New Roman"/>
            </a:endParaRPr>
          </a:p>
          <a:p>
            <a:pPr marL="342900" lvl="0" indent="-342900" algn="ctr" rtl="0">
              <a:spcBef>
                <a:spcPts val="360"/>
              </a:spcBef>
              <a:spcAft>
                <a:spcPts val="0"/>
              </a:spcAft>
              <a:buClr>
                <a:schemeClr val="dk1"/>
              </a:buClr>
              <a:buSzPts val="1800"/>
              <a:buNone/>
            </a:pPr>
            <a:r>
              <a:rPr lang="en-US" sz="1800" dirty="0">
                <a:latin typeface="Times New Roman"/>
                <a:ea typeface="Times New Roman"/>
                <a:cs typeface="Times New Roman"/>
                <a:sym typeface="Times New Roman"/>
              </a:rPr>
              <a:t>Systems Development Division Chief </a:t>
            </a:r>
            <a:endParaRPr dirty="0"/>
          </a:p>
          <a:p>
            <a:pPr marL="342900" lvl="0" indent="-342900" algn="ctr" rtl="0">
              <a:spcBef>
                <a:spcPts val="360"/>
              </a:spcBef>
              <a:spcAft>
                <a:spcPts val="0"/>
              </a:spcAft>
              <a:buClr>
                <a:schemeClr val="dk1"/>
              </a:buClr>
              <a:buSzPts val="1800"/>
              <a:buNone/>
            </a:pPr>
            <a:endParaRPr sz="1800" dirty="0">
              <a:latin typeface="Times New Roman"/>
              <a:ea typeface="Times New Roman"/>
              <a:cs typeface="Times New Roman"/>
              <a:sym typeface="Times New Roman"/>
            </a:endParaRPr>
          </a:p>
          <a:p>
            <a:pPr marL="342900" lvl="0" indent="-342900" algn="ctr" rtl="0">
              <a:spcBef>
                <a:spcPts val="360"/>
              </a:spcBef>
              <a:spcAft>
                <a:spcPts val="0"/>
              </a:spcAft>
              <a:buClr>
                <a:schemeClr val="dk1"/>
              </a:buClr>
              <a:buSzPts val="1800"/>
              <a:buNone/>
            </a:pPr>
            <a:r>
              <a:rPr lang="en-US" sz="1800" dirty="0">
                <a:latin typeface="Times New Roman"/>
                <a:ea typeface="Times New Roman"/>
                <a:cs typeface="Times New Roman"/>
                <a:sym typeface="Times New Roman"/>
              </a:rPr>
              <a:t>September 09, 2021</a:t>
            </a:r>
            <a:endParaRPr dirty="0"/>
          </a:p>
          <a:p>
            <a:pPr marL="342900" lvl="0" indent="-342900" algn="ctr" rtl="0">
              <a:spcBef>
                <a:spcPts val="480"/>
              </a:spcBef>
              <a:spcAft>
                <a:spcPts val="0"/>
              </a:spcAft>
              <a:buClr>
                <a:schemeClr val="dk1"/>
              </a:buClr>
              <a:buSzPts val="2400"/>
              <a:buNone/>
            </a:pPr>
            <a:endParaRPr sz="2400" dirty="0">
              <a:latin typeface="Times New Roman"/>
              <a:ea typeface="Times New Roman"/>
              <a:cs typeface="Times New Roman"/>
              <a:sym typeface="Times New Roman"/>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37"/>
        <p:cNvGrpSpPr/>
        <p:nvPr/>
      </p:nvGrpSpPr>
      <p:grpSpPr>
        <a:xfrm>
          <a:off x="0" y="0"/>
          <a:ext cx="0" cy="0"/>
          <a:chOff x="0" y="0"/>
          <a:chExt cx="0" cy="0"/>
        </a:xfrm>
      </p:grpSpPr>
      <p:sp>
        <p:nvSpPr>
          <p:cNvPr id="138" name="Google Shape;138;p8"/>
          <p:cNvSpPr txBox="1">
            <a:spLocks noGrp="1"/>
          </p:cNvSpPr>
          <p:nvPr>
            <p:ph type="title"/>
          </p:nvPr>
        </p:nvSpPr>
        <p:spPr>
          <a:xfrm>
            <a:off x="457200" y="205979"/>
            <a:ext cx="8229600" cy="85725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0000"/>
              </a:buClr>
              <a:buSzPts val="3600"/>
              <a:buFont typeface="Times New Roman"/>
              <a:buNone/>
            </a:pPr>
            <a:r>
              <a:rPr lang="en-US" sz="3600" dirty="0">
                <a:solidFill>
                  <a:srgbClr val="000000"/>
                </a:solidFill>
                <a:latin typeface="Times New Roman"/>
                <a:cs typeface="Times New Roman"/>
                <a:sym typeface="Times New Roman"/>
              </a:rPr>
              <a:t>Accessing the data in AWS </a:t>
            </a:r>
            <a:endParaRPr dirty="0"/>
          </a:p>
        </p:txBody>
      </p:sp>
      <p:sp>
        <p:nvSpPr>
          <p:cNvPr id="139" name="Google Shape;139;p8"/>
          <p:cNvSpPr txBox="1">
            <a:spLocks noGrp="1"/>
          </p:cNvSpPr>
          <p:nvPr>
            <p:ph type="body" idx="1"/>
          </p:nvPr>
        </p:nvSpPr>
        <p:spPr>
          <a:xfrm>
            <a:off x="269822" y="966378"/>
            <a:ext cx="8043598" cy="3931085"/>
          </a:xfrm>
          <a:prstGeom prst="rect">
            <a:avLst/>
          </a:prstGeom>
          <a:noFill/>
          <a:ln>
            <a:noFill/>
          </a:ln>
        </p:spPr>
        <p:txBody>
          <a:bodyPr spcFirstLastPara="1" wrap="square" lIns="91425" tIns="45700" rIns="91425" bIns="45700" anchor="t" anchorCtr="0">
            <a:noAutofit/>
          </a:bodyPr>
          <a:lstStyle/>
          <a:p>
            <a:pPr marL="342900" lvl="0" indent="-330200" algn="l" rtl="0">
              <a:spcBef>
                <a:spcPts val="0"/>
              </a:spcBef>
              <a:spcAft>
                <a:spcPts val="0"/>
              </a:spcAft>
              <a:buClr>
                <a:schemeClr val="dk1"/>
              </a:buClr>
              <a:buSzPts val="1600"/>
              <a:buChar char="•"/>
            </a:pPr>
            <a:r>
              <a:rPr lang="en-US" sz="1600" dirty="0">
                <a:latin typeface="Times New Roman"/>
                <a:cs typeface="Times New Roman"/>
                <a:sym typeface="Times New Roman"/>
              </a:rPr>
              <a:t>Any browser</a:t>
            </a:r>
            <a:endParaRPr sz="1600" dirty="0"/>
          </a:p>
          <a:p>
            <a:pPr marL="400050" lvl="1" indent="0" algn="l" rtl="0">
              <a:spcBef>
                <a:spcPts val="1000"/>
              </a:spcBef>
              <a:spcAft>
                <a:spcPts val="0"/>
              </a:spcAft>
              <a:buClr>
                <a:schemeClr val="dk1"/>
              </a:buClr>
              <a:buSzPts val="1400"/>
              <a:buNone/>
            </a:pPr>
            <a:r>
              <a:rPr lang="en-US" sz="1600" u="sng" dirty="0">
                <a:solidFill>
                  <a:schemeClr val="hlink"/>
                </a:solidFill>
                <a:latin typeface="Times New Roman"/>
                <a:ea typeface="Times New Roman"/>
                <a:cs typeface="Times New Roman"/>
                <a:sym typeface="Times New Roman"/>
                <a:hlinkClick r:id="rId4"/>
              </a:rPr>
              <a:t>https://noaa-cors-pds.s3.amazonaws.com/index.html</a:t>
            </a:r>
            <a:endParaRPr sz="1600" dirty="0">
              <a:latin typeface="Times New Roman"/>
              <a:ea typeface="Times New Roman"/>
              <a:cs typeface="Times New Roman"/>
              <a:sym typeface="Times New Roman"/>
            </a:endParaRPr>
          </a:p>
          <a:p>
            <a:pPr marL="342900" lvl="0" indent="-330200" algn="l" rtl="0">
              <a:spcBef>
                <a:spcPts val="1000"/>
              </a:spcBef>
              <a:spcAft>
                <a:spcPts val="0"/>
              </a:spcAft>
              <a:buClr>
                <a:schemeClr val="dk1"/>
              </a:buClr>
              <a:buSzPts val="1600"/>
              <a:buChar char="•"/>
            </a:pPr>
            <a:endParaRPr lang="en-US" sz="1600" dirty="0">
              <a:latin typeface="Times New Roman"/>
              <a:ea typeface="Times New Roman"/>
              <a:cs typeface="Times New Roman"/>
              <a:sym typeface="Times New Roman"/>
            </a:endParaRPr>
          </a:p>
          <a:p>
            <a:pPr marL="342900" lvl="0" indent="-330200" algn="l" rtl="0">
              <a:spcBef>
                <a:spcPts val="1000"/>
              </a:spcBef>
              <a:spcAft>
                <a:spcPts val="0"/>
              </a:spcAft>
              <a:buClr>
                <a:schemeClr val="dk1"/>
              </a:buClr>
              <a:buSzPts val="1600"/>
              <a:buChar char="•"/>
            </a:pPr>
            <a:r>
              <a:rPr lang="en-US" sz="1600" dirty="0">
                <a:latin typeface="Times New Roman"/>
                <a:ea typeface="Times New Roman"/>
                <a:cs typeface="Times New Roman"/>
                <a:sym typeface="Times New Roman"/>
              </a:rPr>
              <a:t>AWS command line interface (CLI). </a:t>
            </a:r>
          </a:p>
          <a:p>
            <a:pPr marL="12700" lvl="0" indent="0">
              <a:spcBef>
                <a:spcPts val="1000"/>
              </a:spcBef>
              <a:buSzPts val="1600"/>
              <a:buNone/>
            </a:pPr>
            <a:r>
              <a:rPr lang="en-US" sz="1600" dirty="0"/>
              <a:t>       </a:t>
            </a:r>
            <a:r>
              <a:rPr lang="en-US" sz="1600" dirty="0" err="1"/>
              <a:t>aws</a:t>
            </a:r>
            <a:r>
              <a:rPr lang="en-US" sz="1600" dirty="0"/>
              <a:t> s3 ls s3://noaa-cors-pds/rinex/2021/250/1lsu/ --no-sign-request</a:t>
            </a:r>
          </a:p>
          <a:p>
            <a:pPr marL="12700" lvl="0" indent="0">
              <a:spcBef>
                <a:spcPts val="1000"/>
              </a:spcBef>
              <a:buSzPts val="1600"/>
              <a:buNone/>
            </a:pPr>
            <a:r>
              <a:rPr lang="en-US" sz="1600" dirty="0"/>
              <a:t>       </a:t>
            </a:r>
            <a:r>
              <a:rPr lang="en-US" sz="1600" dirty="0" err="1"/>
              <a:t>aws</a:t>
            </a:r>
            <a:r>
              <a:rPr lang="en-US" sz="1600" dirty="0"/>
              <a:t> s3 cp s3://noaa-cors-pds/rinex/2021/250/1lsu/ . --recursive --exclude "*" --include "1lsu250*.</a:t>
            </a:r>
            <a:r>
              <a:rPr lang="en-US" sz="1600" dirty="0" err="1"/>
              <a:t>gz</a:t>
            </a:r>
            <a:r>
              <a:rPr lang="en-US" sz="1600" dirty="0"/>
              <a:t>"   --no-sign-request</a:t>
            </a:r>
          </a:p>
          <a:p>
            <a:pPr marL="298450" indent="-285750">
              <a:spcBef>
                <a:spcPts val="1000"/>
              </a:spcBef>
              <a:buSzPts val="1600"/>
            </a:pPr>
            <a:endParaRPr lang="en-US" sz="1600" dirty="0">
              <a:latin typeface="Times New Roman" panose="02020603050405020304" pitchFamily="18" charset="0"/>
              <a:cs typeface="Times New Roman" panose="02020603050405020304" pitchFamily="18" charset="0"/>
            </a:endParaRPr>
          </a:p>
          <a:p>
            <a:pPr marL="298450" indent="-285750">
              <a:spcBef>
                <a:spcPts val="1000"/>
              </a:spcBef>
              <a:buSzPts val="1600"/>
            </a:pPr>
            <a:r>
              <a:rPr lang="en-US" sz="1600" dirty="0" err="1">
                <a:latin typeface="Times New Roman" panose="02020603050405020304" pitchFamily="18" charset="0"/>
                <a:cs typeface="Times New Roman" panose="02020603050405020304" pitchFamily="18" charset="0"/>
              </a:rPr>
              <a:t>Cyberduck</a:t>
            </a:r>
            <a:r>
              <a:rPr lang="en-US" sz="1600" dirty="0">
                <a:latin typeface="Times New Roman" panose="02020603050405020304" pitchFamily="18" charset="0"/>
                <a:cs typeface="Times New Roman" panose="02020603050405020304" pitchFamily="18" charset="0"/>
              </a:rPr>
              <a:t> - Open-source client </a:t>
            </a:r>
            <a:endParaRPr lang="en-US" sz="1600" dirty="0"/>
          </a:p>
          <a:p>
            <a:pPr marL="298450" indent="-285750">
              <a:spcBef>
                <a:spcPts val="1000"/>
              </a:spcBef>
              <a:buSzPts val="1600"/>
            </a:pPr>
            <a:endParaRPr sz="1600" dirty="0"/>
          </a:p>
        </p:txBody>
      </p:sp>
    </p:spTree>
    <p:extLst>
      <p:ext uri="{BB962C8B-B14F-4D97-AF65-F5344CB8AC3E}">
        <p14:creationId xmlns:p14="http://schemas.microsoft.com/office/powerpoint/2010/main" val="1132691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93"/>
        <p:cNvGrpSpPr/>
        <p:nvPr/>
      </p:nvGrpSpPr>
      <p:grpSpPr>
        <a:xfrm>
          <a:off x="0" y="0"/>
          <a:ext cx="0" cy="0"/>
          <a:chOff x="0" y="0"/>
          <a:chExt cx="0" cy="0"/>
        </a:xfrm>
      </p:grpSpPr>
      <p:sp>
        <p:nvSpPr>
          <p:cNvPr id="94" name="Google Shape;94;p2"/>
          <p:cNvSpPr txBox="1">
            <a:spLocks noGrp="1"/>
          </p:cNvSpPr>
          <p:nvPr>
            <p:ph type="title"/>
          </p:nvPr>
        </p:nvSpPr>
        <p:spPr>
          <a:xfrm>
            <a:off x="457200" y="205979"/>
            <a:ext cx="8229600" cy="85725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0000"/>
              </a:buClr>
              <a:buSzPts val="3600"/>
              <a:buFont typeface="Times New Roman"/>
              <a:buNone/>
            </a:pPr>
            <a:r>
              <a:rPr lang="en-US" sz="3600" dirty="0">
                <a:solidFill>
                  <a:srgbClr val="000000"/>
                </a:solidFill>
                <a:latin typeface="Times New Roman"/>
                <a:ea typeface="Times New Roman"/>
                <a:cs typeface="Times New Roman"/>
                <a:sym typeface="Times New Roman"/>
              </a:rPr>
              <a:t>Software downloads on Geodesy.noaa.gov</a:t>
            </a:r>
            <a:endParaRPr dirty="0"/>
          </a:p>
        </p:txBody>
      </p:sp>
      <p:sp>
        <p:nvSpPr>
          <p:cNvPr id="95" name="Google Shape;95;p2"/>
          <p:cNvSpPr txBox="1">
            <a:spLocks noGrp="1"/>
          </p:cNvSpPr>
          <p:nvPr>
            <p:ph type="body" idx="1"/>
          </p:nvPr>
        </p:nvSpPr>
        <p:spPr>
          <a:xfrm>
            <a:off x="457200" y="944137"/>
            <a:ext cx="4177989" cy="3650486"/>
          </a:xfrm>
          <a:prstGeom prst="rect">
            <a:avLst/>
          </a:prstGeom>
          <a:noFill/>
          <a:ln>
            <a:noFill/>
          </a:ln>
        </p:spPr>
        <p:txBody>
          <a:bodyPr spcFirstLastPara="1" wrap="square" lIns="91425" tIns="45700" rIns="91425" bIns="45700" anchor="t" anchorCtr="0">
            <a:normAutofit/>
          </a:bodyPr>
          <a:lstStyle/>
          <a:p>
            <a:pPr marL="342900" lvl="0" indent="-349250" algn="l" rtl="0">
              <a:spcBef>
                <a:spcPts val="0"/>
              </a:spcBef>
              <a:spcAft>
                <a:spcPts val="0"/>
              </a:spcAft>
              <a:buClr>
                <a:schemeClr val="dk1"/>
              </a:buClr>
              <a:buSzPts val="1900"/>
              <a:buChar char="•"/>
            </a:pPr>
            <a:r>
              <a:rPr lang="en-US" sz="1900" dirty="0">
                <a:latin typeface="Times New Roman"/>
                <a:ea typeface="Times New Roman"/>
                <a:cs typeface="Times New Roman"/>
                <a:sym typeface="Times New Roman"/>
              </a:rPr>
              <a:t>NGS has been providing source code for download on the geodesy.noaa.gov site for Geodetic software and toolkits.</a:t>
            </a:r>
            <a:endParaRPr sz="1900" dirty="0"/>
          </a:p>
          <a:p>
            <a:pPr marL="742950" lvl="1" indent="-317500" algn="l" rtl="0">
              <a:spcBef>
                <a:spcPts val="280"/>
              </a:spcBef>
              <a:spcAft>
                <a:spcPts val="0"/>
              </a:spcAft>
              <a:buClr>
                <a:schemeClr val="dk1"/>
              </a:buClr>
              <a:buSzPts val="1900"/>
              <a:buChar char="–"/>
            </a:pPr>
            <a:r>
              <a:rPr lang="en-US" sz="1900" dirty="0">
                <a:latin typeface="Times New Roman"/>
                <a:ea typeface="Times New Roman"/>
                <a:cs typeface="Times New Roman"/>
                <a:sym typeface="Times New Roman"/>
              </a:rPr>
              <a:t>HTDP </a:t>
            </a:r>
            <a:endParaRPr sz="1900" dirty="0"/>
          </a:p>
          <a:p>
            <a:pPr marL="742950" lvl="1" indent="-317500" algn="l" rtl="0">
              <a:spcBef>
                <a:spcPts val="280"/>
              </a:spcBef>
              <a:spcAft>
                <a:spcPts val="0"/>
              </a:spcAft>
              <a:buClr>
                <a:schemeClr val="dk1"/>
              </a:buClr>
              <a:buSzPts val="1900"/>
              <a:buChar char="–"/>
            </a:pPr>
            <a:r>
              <a:rPr lang="en-US" sz="1900" dirty="0">
                <a:latin typeface="Times New Roman"/>
                <a:ea typeface="Times New Roman"/>
                <a:cs typeface="Times New Roman"/>
                <a:sym typeface="Times New Roman"/>
              </a:rPr>
              <a:t>NCAT</a:t>
            </a:r>
            <a:endParaRPr sz="1900" dirty="0"/>
          </a:p>
          <a:p>
            <a:pPr marL="742950" lvl="1" indent="-317500" algn="l" rtl="0">
              <a:spcBef>
                <a:spcPts val="280"/>
              </a:spcBef>
              <a:spcAft>
                <a:spcPts val="0"/>
              </a:spcAft>
              <a:buClr>
                <a:schemeClr val="dk1"/>
              </a:buClr>
              <a:buSzPts val="1900"/>
              <a:buChar char="–"/>
            </a:pPr>
            <a:r>
              <a:rPr lang="en-US" sz="1900" dirty="0">
                <a:latin typeface="Times New Roman"/>
                <a:ea typeface="Times New Roman"/>
                <a:cs typeface="Times New Roman"/>
                <a:sym typeface="Times New Roman"/>
              </a:rPr>
              <a:t>Geoid interpolation (</a:t>
            </a:r>
            <a:r>
              <a:rPr lang="en-US" sz="1900" dirty="0" err="1">
                <a:latin typeface="Times New Roman"/>
                <a:ea typeface="Times New Roman"/>
                <a:cs typeface="Times New Roman"/>
                <a:sym typeface="Times New Roman"/>
              </a:rPr>
              <a:t>intg</a:t>
            </a:r>
            <a:r>
              <a:rPr lang="en-US" sz="1900" dirty="0">
                <a:latin typeface="Times New Roman"/>
                <a:ea typeface="Times New Roman"/>
                <a:cs typeface="Times New Roman"/>
                <a:sym typeface="Times New Roman"/>
              </a:rPr>
              <a:t>)</a:t>
            </a:r>
            <a:endParaRPr sz="1900" dirty="0"/>
          </a:p>
          <a:p>
            <a:pPr marL="742950" lvl="1" indent="-317500" algn="l" rtl="0">
              <a:spcBef>
                <a:spcPts val="280"/>
              </a:spcBef>
              <a:spcAft>
                <a:spcPts val="0"/>
              </a:spcAft>
              <a:buClr>
                <a:schemeClr val="dk1"/>
              </a:buClr>
              <a:buSzPts val="1900"/>
              <a:buChar char="–"/>
            </a:pPr>
            <a:r>
              <a:rPr lang="en-US" sz="1900" dirty="0">
                <a:latin typeface="Times New Roman"/>
                <a:ea typeface="Times New Roman"/>
                <a:cs typeface="Times New Roman"/>
                <a:sym typeface="Times New Roman"/>
              </a:rPr>
              <a:t>Adjust</a:t>
            </a:r>
            <a:endParaRPr sz="1900" dirty="0">
              <a:latin typeface="Times New Roman"/>
              <a:ea typeface="Times New Roman"/>
              <a:cs typeface="Times New Roman"/>
              <a:sym typeface="Times New Roman"/>
            </a:endParaRPr>
          </a:p>
          <a:p>
            <a:pPr marL="342900" lvl="0" indent="-139700" algn="l" rtl="0">
              <a:spcBef>
                <a:spcPts val="640"/>
              </a:spcBef>
              <a:spcAft>
                <a:spcPts val="0"/>
              </a:spcAft>
              <a:buClr>
                <a:schemeClr val="dk1"/>
              </a:buClr>
              <a:buSzPts val="3200"/>
              <a:buNone/>
            </a:pPr>
            <a:endParaRPr dirty="0"/>
          </a:p>
          <a:p>
            <a:pPr marL="742950" lvl="1" indent="-107950" algn="l" rtl="0">
              <a:spcBef>
                <a:spcPts val="560"/>
              </a:spcBef>
              <a:spcAft>
                <a:spcPts val="0"/>
              </a:spcAft>
              <a:buClr>
                <a:schemeClr val="dk1"/>
              </a:buClr>
              <a:buSzPts val="2800"/>
              <a:buNone/>
            </a:pPr>
            <a:endParaRPr dirty="0"/>
          </a:p>
        </p:txBody>
      </p:sp>
      <p:pic>
        <p:nvPicPr>
          <p:cNvPr id="96" name="Google Shape;96;p2"/>
          <p:cNvPicPr preferRelativeResize="0"/>
          <p:nvPr/>
        </p:nvPicPr>
        <p:blipFill rotWithShape="1">
          <a:blip r:embed="rId4">
            <a:alphaModFix/>
          </a:blip>
          <a:srcRect/>
          <a:stretch/>
        </p:blipFill>
        <p:spPr>
          <a:xfrm>
            <a:off x="4635190" y="1063229"/>
            <a:ext cx="4508810" cy="3597212"/>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07"/>
        <p:cNvGrpSpPr/>
        <p:nvPr/>
      </p:nvGrpSpPr>
      <p:grpSpPr>
        <a:xfrm>
          <a:off x="0" y="0"/>
          <a:ext cx="0" cy="0"/>
          <a:chOff x="0" y="0"/>
          <a:chExt cx="0" cy="0"/>
        </a:xfrm>
      </p:grpSpPr>
      <p:sp>
        <p:nvSpPr>
          <p:cNvPr id="108" name="Google Shape;108;p4"/>
          <p:cNvSpPr txBox="1">
            <a:spLocks noGrp="1"/>
          </p:cNvSpPr>
          <p:nvPr>
            <p:ph type="title"/>
          </p:nvPr>
        </p:nvSpPr>
        <p:spPr>
          <a:xfrm>
            <a:off x="457200" y="205979"/>
            <a:ext cx="8229600" cy="85725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0000"/>
              </a:buClr>
              <a:buSzPts val="3600"/>
              <a:buFont typeface="Times New Roman"/>
              <a:buNone/>
            </a:pPr>
            <a:r>
              <a:rPr lang="en-US" sz="3600" dirty="0">
                <a:solidFill>
                  <a:srgbClr val="000000"/>
                </a:solidFill>
                <a:latin typeface="Times New Roman"/>
                <a:ea typeface="Times New Roman"/>
                <a:cs typeface="Times New Roman"/>
                <a:sym typeface="Times New Roman"/>
              </a:rPr>
              <a:t>Source Code on GitHub</a:t>
            </a:r>
            <a:endParaRPr dirty="0"/>
          </a:p>
        </p:txBody>
      </p:sp>
      <p:sp>
        <p:nvSpPr>
          <p:cNvPr id="109" name="Google Shape;109;p4"/>
          <p:cNvSpPr txBox="1">
            <a:spLocks noGrp="1"/>
          </p:cNvSpPr>
          <p:nvPr>
            <p:ph type="body" idx="1"/>
          </p:nvPr>
        </p:nvSpPr>
        <p:spPr>
          <a:xfrm>
            <a:off x="457200" y="944124"/>
            <a:ext cx="4178100" cy="3908400"/>
          </a:xfrm>
          <a:prstGeom prst="rect">
            <a:avLst/>
          </a:prstGeom>
          <a:noFill/>
          <a:ln>
            <a:noFill/>
          </a:ln>
        </p:spPr>
        <p:txBody>
          <a:bodyPr spcFirstLastPara="1" wrap="square" lIns="91425" tIns="45700" rIns="91425" bIns="45700" anchor="t" anchorCtr="0">
            <a:noAutofit/>
          </a:bodyPr>
          <a:lstStyle/>
          <a:p>
            <a:pPr marL="342900" lvl="0" indent="-349250" algn="l" rtl="0">
              <a:spcBef>
                <a:spcPts val="0"/>
              </a:spcBef>
              <a:spcAft>
                <a:spcPts val="0"/>
              </a:spcAft>
              <a:buClr>
                <a:schemeClr val="dk1"/>
              </a:buClr>
              <a:buSzPts val="1900"/>
              <a:buChar char="•"/>
            </a:pPr>
            <a:r>
              <a:rPr lang="en-US" sz="1900" dirty="0">
                <a:latin typeface="Times New Roman"/>
                <a:ea typeface="Times New Roman"/>
                <a:cs typeface="Times New Roman"/>
                <a:sym typeface="Times New Roman"/>
              </a:rPr>
              <a:t>NGS has approval from DOC to use GitHub (Cloud Software as a Service) for collaborating with partners on software development. </a:t>
            </a:r>
            <a:endParaRPr sz="1900" dirty="0"/>
          </a:p>
          <a:p>
            <a:pPr marL="342900" lvl="0" indent="-349250" algn="l" rtl="0">
              <a:spcBef>
                <a:spcPts val="1000"/>
              </a:spcBef>
              <a:spcAft>
                <a:spcPts val="0"/>
              </a:spcAft>
              <a:buClr>
                <a:schemeClr val="dk1"/>
              </a:buClr>
              <a:buSzPts val="1900"/>
              <a:buChar char="•"/>
            </a:pPr>
            <a:r>
              <a:rPr lang="en-US" sz="1900" dirty="0">
                <a:latin typeface="Times New Roman"/>
                <a:ea typeface="Times New Roman"/>
                <a:cs typeface="Times New Roman"/>
                <a:sym typeface="Times New Roman"/>
              </a:rPr>
              <a:t>NGS software code can be found under the Organization </a:t>
            </a:r>
            <a:r>
              <a:rPr lang="en-US" sz="1900" b="1" dirty="0" err="1">
                <a:latin typeface="Times New Roman"/>
                <a:ea typeface="Times New Roman"/>
                <a:cs typeface="Times New Roman"/>
                <a:sym typeface="Times New Roman"/>
              </a:rPr>
              <a:t>noaa-ngs</a:t>
            </a:r>
            <a:r>
              <a:rPr lang="en-US" sz="1900" dirty="0">
                <a:latin typeface="Times New Roman"/>
                <a:ea typeface="Times New Roman"/>
                <a:cs typeface="Times New Roman"/>
                <a:sym typeface="Times New Roman"/>
              </a:rPr>
              <a:t> on GitHub.</a:t>
            </a:r>
            <a:endParaRPr sz="1900" dirty="0"/>
          </a:p>
          <a:p>
            <a:pPr marL="0" lvl="0" indent="0" algn="l" rtl="0">
              <a:spcBef>
                <a:spcPts val="1000"/>
              </a:spcBef>
              <a:spcAft>
                <a:spcPts val="0"/>
              </a:spcAft>
              <a:buClr>
                <a:schemeClr val="dk1"/>
              </a:buClr>
              <a:buSzPts val="1800"/>
              <a:buNone/>
            </a:pPr>
            <a:r>
              <a:rPr lang="en-US" sz="1900" dirty="0">
                <a:latin typeface="Times New Roman"/>
                <a:ea typeface="Times New Roman"/>
                <a:cs typeface="Times New Roman"/>
                <a:sym typeface="Times New Roman"/>
              </a:rPr>
              <a:t>       </a:t>
            </a:r>
            <a:r>
              <a:rPr lang="en-US" sz="1900" u="sng" dirty="0">
                <a:solidFill>
                  <a:schemeClr val="hlink"/>
                </a:solidFill>
                <a:latin typeface="Times New Roman"/>
                <a:ea typeface="Times New Roman"/>
                <a:cs typeface="Times New Roman"/>
                <a:sym typeface="Times New Roman"/>
                <a:hlinkClick r:id="rId4"/>
              </a:rPr>
              <a:t>https://github.com/</a:t>
            </a:r>
            <a:r>
              <a:rPr lang="en-US" sz="1900" u="sng" dirty="0">
                <a:solidFill>
                  <a:schemeClr val="hlink"/>
                </a:solidFill>
                <a:highlight>
                  <a:srgbClr val="FFFF00"/>
                </a:highlight>
                <a:latin typeface="Times New Roman"/>
                <a:ea typeface="Times New Roman"/>
                <a:cs typeface="Times New Roman"/>
                <a:sym typeface="Times New Roman"/>
                <a:hlinkClick r:id="rId4"/>
              </a:rPr>
              <a:t>noaa-ngs</a:t>
            </a:r>
            <a:r>
              <a:rPr lang="en-US" sz="1900" u="sng" dirty="0">
                <a:solidFill>
                  <a:schemeClr val="hlink"/>
                </a:solidFill>
                <a:latin typeface="Times New Roman"/>
                <a:ea typeface="Times New Roman"/>
                <a:cs typeface="Times New Roman"/>
                <a:sym typeface="Times New Roman"/>
                <a:hlinkClick r:id="rId4"/>
              </a:rPr>
              <a:t>/ </a:t>
            </a:r>
            <a:endParaRPr sz="1900" dirty="0">
              <a:latin typeface="Times New Roman"/>
              <a:ea typeface="Times New Roman"/>
              <a:cs typeface="Times New Roman"/>
              <a:sym typeface="Times New Roman"/>
            </a:endParaRPr>
          </a:p>
          <a:p>
            <a:pPr marL="0" lvl="0" indent="0" algn="l" rtl="0">
              <a:spcBef>
                <a:spcPts val="1000"/>
              </a:spcBef>
              <a:spcAft>
                <a:spcPts val="1000"/>
              </a:spcAft>
              <a:buClr>
                <a:schemeClr val="dk1"/>
              </a:buClr>
              <a:buSzPts val="1900"/>
              <a:buNone/>
            </a:pPr>
            <a:endParaRPr sz="1900" dirty="0"/>
          </a:p>
        </p:txBody>
      </p:sp>
      <p:pic>
        <p:nvPicPr>
          <p:cNvPr id="110" name="Google Shape;110;p4"/>
          <p:cNvPicPr preferRelativeResize="0"/>
          <p:nvPr/>
        </p:nvPicPr>
        <p:blipFill rotWithShape="1">
          <a:blip r:embed="rId5">
            <a:alphaModFix/>
          </a:blip>
          <a:srcRect/>
          <a:stretch/>
        </p:blipFill>
        <p:spPr>
          <a:xfrm>
            <a:off x="4635189" y="893319"/>
            <a:ext cx="4408449" cy="403552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14"/>
        <p:cNvGrpSpPr/>
        <p:nvPr/>
      </p:nvGrpSpPr>
      <p:grpSpPr>
        <a:xfrm>
          <a:off x="0" y="0"/>
          <a:ext cx="0" cy="0"/>
          <a:chOff x="0" y="0"/>
          <a:chExt cx="0" cy="0"/>
        </a:xfrm>
      </p:grpSpPr>
      <p:sp>
        <p:nvSpPr>
          <p:cNvPr id="115" name="Google Shape;115;p5"/>
          <p:cNvSpPr txBox="1">
            <a:spLocks noGrp="1"/>
          </p:cNvSpPr>
          <p:nvPr>
            <p:ph type="title"/>
          </p:nvPr>
        </p:nvSpPr>
        <p:spPr>
          <a:xfrm>
            <a:off x="457200" y="350519"/>
            <a:ext cx="8229600" cy="553131"/>
          </a:xfrm>
          <a:prstGeom prst="rect">
            <a:avLst/>
          </a:prstGeom>
          <a:noFill/>
          <a:ln>
            <a:noFill/>
          </a:ln>
        </p:spPr>
        <p:txBody>
          <a:bodyPr spcFirstLastPara="1" wrap="square" lIns="91425" tIns="45700" rIns="91425" bIns="45700" anchor="ctr" anchorCtr="0">
            <a:normAutofit fontScale="90000"/>
          </a:bodyPr>
          <a:lstStyle/>
          <a:p>
            <a:pPr marL="0" lvl="0" indent="0" algn="ctr" rtl="0">
              <a:spcBef>
                <a:spcPts val="0"/>
              </a:spcBef>
              <a:spcAft>
                <a:spcPts val="0"/>
              </a:spcAft>
              <a:buClr>
                <a:srgbClr val="000000"/>
              </a:buClr>
              <a:buSzPts val="3600"/>
              <a:buFont typeface="Times New Roman"/>
              <a:buNone/>
            </a:pPr>
            <a:r>
              <a:rPr lang="en-US" sz="3600" dirty="0">
                <a:solidFill>
                  <a:srgbClr val="000000"/>
                </a:solidFill>
                <a:latin typeface="Times New Roman"/>
                <a:ea typeface="Times New Roman"/>
                <a:cs typeface="Times New Roman"/>
                <a:sym typeface="Times New Roman"/>
              </a:rPr>
              <a:t>Benefits of using GitHub</a:t>
            </a:r>
            <a:endParaRPr dirty="0"/>
          </a:p>
        </p:txBody>
      </p:sp>
      <p:sp>
        <p:nvSpPr>
          <p:cNvPr id="116" name="Google Shape;116;p5"/>
          <p:cNvSpPr txBox="1">
            <a:spLocks noGrp="1"/>
          </p:cNvSpPr>
          <p:nvPr>
            <p:ph type="body" idx="1"/>
          </p:nvPr>
        </p:nvSpPr>
        <p:spPr>
          <a:xfrm>
            <a:off x="269824" y="966375"/>
            <a:ext cx="8363635" cy="3727545"/>
          </a:xfrm>
          <a:prstGeom prst="rect">
            <a:avLst/>
          </a:prstGeom>
          <a:noFill/>
          <a:ln>
            <a:noFill/>
          </a:ln>
        </p:spPr>
        <p:txBody>
          <a:bodyPr spcFirstLastPara="1" wrap="square" lIns="91425" tIns="45700" rIns="91425" bIns="45700" anchor="t" anchorCtr="0">
            <a:noAutofit/>
          </a:bodyPr>
          <a:lstStyle/>
          <a:p>
            <a:pPr marL="342900" lvl="0" indent="-338296" algn="l" rtl="0">
              <a:lnSpc>
                <a:spcPct val="80000"/>
              </a:lnSpc>
              <a:spcBef>
                <a:spcPts val="1000"/>
              </a:spcBef>
              <a:spcAft>
                <a:spcPts val="0"/>
              </a:spcAft>
              <a:buClr>
                <a:schemeClr val="dk1"/>
              </a:buClr>
              <a:buSzPts val="1728"/>
              <a:buChar char="•"/>
            </a:pPr>
            <a:r>
              <a:rPr lang="en-US" sz="1700" dirty="0">
                <a:latin typeface="Times New Roman"/>
                <a:ea typeface="Times New Roman"/>
                <a:cs typeface="Times New Roman"/>
                <a:sym typeface="Times New Roman"/>
              </a:rPr>
              <a:t>You can easily clone the code and integrate it into your software development process.</a:t>
            </a:r>
            <a:endParaRPr sz="1700" dirty="0"/>
          </a:p>
          <a:p>
            <a:pPr marL="342900" lvl="0" indent="-338296">
              <a:lnSpc>
                <a:spcPct val="80000"/>
              </a:lnSpc>
              <a:spcBef>
                <a:spcPts val="1000"/>
              </a:spcBef>
              <a:buSzPts val="1728"/>
            </a:pPr>
            <a:r>
              <a:rPr lang="en-US" sz="1700" dirty="0">
                <a:latin typeface="Times New Roman"/>
                <a:ea typeface="Times New Roman"/>
                <a:cs typeface="Times New Roman"/>
                <a:sym typeface="Times New Roman"/>
              </a:rPr>
              <a:t>You can see all the revisions and previous releases on GitHub. NGS </a:t>
            </a:r>
            <a:r>
              <a:rPr lang="en-US" sz="1800" dirty="0">
                <a:latin typeface="Times New Roman"/>
                <a:ea typeface="Times New Roman"/>
                <a:cs typeface="Times New Roman"/>
                <a:sym typeface="Times New Roman"/>
              </a:rPr>
              <a:t>will maintain releases of the software on GitHub.</a:t>
            </a:r>
            <a:endParaRPr sz="1700" dirty="0">
              <a:latin typeface="Times New Roman"/>
              <a:ea typeface="Times New Roman"/>
              <a:cs typeface="Times New Roman"/>
              <a:sym typeface="Times New Roman"/>
            </a:endParaRPr>
          </a:p>
          <a:p>
            <a:pPr marL="342900" lvl="0" indent="-338296" algn="l" rtl="0">
              <a:lnSpc>
                <a:spcPct val="80000"/>
              </a:lnSpc>
              <a:spcBef>
                <a:spcPts val="1000"/>
              </a:spcBef>
              <a:spcAft>
                <a:spcPts val="1000"/>
              </a:spcAft>
              <a:buClr>
                <a:schemeClr val="dk1"/>
              </a:buClr>
              <a:buSzPts val="1728"/>
              <a:buChar char="•"/>
            </a:pPr>
            <a:r>
              <a:rPr lang="en-US" sz="1700" dirty="0">
                <a:latin typeface="Times New Roman"/>
                <a:ea typeface="Times New Roman"/>
                <a:cs typeface="Times New Roman"/>
                <a:sym typeface="Times New Roman"/>
              </a:rPr>
              <a:t>You can fork the code, modify it to extend the functionality and submit it back to NGS via pull requests. NGS will review and if approved will merge the pull requests into the master branch.</a:t>
            </a:r>
          </a:p>
          <a:p>
            <a:pPr marL="342900" lvl="0" indent="-349250">
              <a:spcBef>
                <a:spcPts val="1000"/>
              </a:spcBef>
              <a:buSzPts val="1900"/>
            </a:pPr>
            <a:r>
              <a:rPr lang="en-US" sz="1700" dirty="0">
                <a:latin typeface="Times New Roman"/>
                <a:ea typeface="Times New Roman"/>
                <a:cs typeface="Times New Roman"/>
                <a:sym typeface="Times New Roman"/>
              </a:rPr>
              <a:t>You can check GitHub for the latest release either manually or by a simple script. </a:t>
            </a:r>
          </a:p>
          <a:p>
            <a:pPr marL="342900" lvl="0" indent="0">
              <a:spcBef>
                <a:spcPts val="1000"/>
              </a:spcBef>
              <a:buNone/>
            </a:pPr>
            <a:r>
              <a:rPr lang="en-US" sz="1700" dirty="0">
                <a:latin typeface="Times New Roman"/>
                <a:ea typeface="Times New Roman"/>
                <a:cs typeface="Times New Roman"/>
                <a:sym typeface="Times New Roman"/>
              </a:rPr>
              <a:t>You can also be a watcher on a repository which should alert you by email when there are updates.</a:t>
            </a:r>
          </a:p>
          <a:p>
            <a:pPr marL="342900" lvl="0" indent="-349250">
              <a:spcBef>
                <a:spcPts val="1000"/>
              </a:spcBef>
              <a:buSzPts val="1900"/>
              <a:buFont typeface="Times New Roman"/>
              <a:buChar char="•"/>
            </a:pPr>
            <a:r>
              <a:rPr lang="en-US" sz="1700" dirty="0">
                <a:latin typeface="Times New Roman"/>
                <a:ea typeface="Times New Roman"/>
                <a:cs typeface="Times New Roman"/>
                <a:sym typeface="Times New Roman"/>
              </a:rPr>
              <a:t>You can report bugs/issues you find using GitHub. </a:t>
            </a:r>
          </a:p>
          <a:p>
            <a:pPr marL="4604" lvl="0" indent="0" algn="l" rtl="0">
              <a:lnSpc>
                <a:spcPct val="80000"/>
              </a:lnSpc>
              <a:spcBef>
                <a:spcPts val="1000"/>
              </a:spcBef>
              <a:spcAft>
                <a:spcPts val="1000"/>
              </a:spcAft>
              <a:buClr>
                <a:schemeClr val="dk1"/>
              </a:buClr>
              <a:buSzPts val="1728"/>
              <a:buNone/>
            </a:pPr>
            <a:endParaRPr sz="2580" dirty="0"/>
          </a:p>
        </p:txBody>
      </p:sp>
    </p:spTree>
    <p:extLst>
      <p:ext uri="{BB962C8B-B14F-4D97-AF65-F5344CB8AC3E}">
        <p14:creationId xmlns:p14="http://schemas.microsoft.com/office/powerpoint/2010/main" val="33964805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07"/>
        <p:cNvGrpSpPr/>
        <p:nvPr/>
      </p:nvGrpSpPr>
      <p:grpSpPr>
        <a:xfrm>
          <a:off x="0" y="0"/>
          <a:ext cx="0" cy="0"/>
          <a:chOff x="0" y="0"/>
          <a:chExt cx="0" cy="0"/>
        </a:xfrm>
      </p:grpSpPr>
      <p:sp>
        <p:nvSpPr>
          <p:cNvPr id="108" name="Google Shape;108;p4"/>
          <p:cNvSpPr txBox="1">
            <a:spLocks noGrp="1"/>
          </p:cNvSpPr>
          <p:nvPr>
            <p:ph type="title"/>
          </p:nvPr>
        </p:nvSpPr>
        <p:spPr>
          <a:xfrm>
            <a:off x="457200" y="205979"/>
            <a:ext cx="8229600" cy="85725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0000"/>
              </a:buClr>
              <a:buSzPts val="3600"/>
              <a:buFont typeface="Times New Roman"/>
              <a:buNone/>
            </a:pPr>
            <a:r>
              <a:rPr lang="en-US" sz="3600" dirty="0">
                <a:solidFill>
                  <a:srgbClr val="000000"/>
                </a:solidFill>
                <a:latin typeface="Times New Roman"/>
                <a:ea typeface="Times New Roman"/>
                <a:cs typeface="Times New Roman"/>
                <a:sym typeface="Times New Roman"/>
              </a:rPr>
              <a:t>Repositories currently on GitHub</a:t>
            </a:r>
            <a:endParaRPr dirty="0"/>
          </a:p>
        </p:txBody>
      </p:sp>
      <p:sp>
        <p:nvSpPr>
          <p:cNvPr id="109" name="Google Shape;109;p4"/>
          <p:cNvSpPr txBox="1">
            <a:spLocks noGrp="1"/>
          </p:cNvSpPr>
          <p:nvPr>
            <p:ph type="body" idx="1"/>
          </p:nvPr>
        </p:nvSpPr>
        <p:spPr>
          <a:xfrm>
            <a:off x="457200" y="944124"/>
            <a:ext cx="7574280" cy="3908400"/>
          </a:xfrm>
          <a:prstGeom prst="rect">
            <a:avLst/>
          </a:prstGeom>
          <a:noFill/>
          <a:ln>
            <a:noFill/>
          </a:ln>
        </p:spPr>
        <p:txBody>
          <a:bodyPr spcFirstLastPara="1" wrap="square" lIns="91425" tIns="45700" rIns="91425" bIns="45700" anchor="t" anchorCtr="0">
            <a:noAutofit/>
          </a:bodyPr>
          <a:lstStyle/>
          <a:p>
            <a:pPr marL="342900">
              <a:spcBef>
                <a:spcPts val="1000"/>
              </a:spcBef>
              <a:spcAft>
                <a:spcPts val="1000"/>
              </a:spcAft>
              <a:buSzPts val="1900"/>
            </a:pPr>
            <a:r>
              <a:rPr lang="en-US" sz="1900" dirty="0"/>
              <a:t>The following repositories are currently available on GitHub</a:t>
            </a:r>
          </a:p>
          <a:p>
            <a:pPr marL="800100" lvl="1">
              <a:spcBef>
                <a:spcPts val="600"/>
              </a:spcBef>
              <a:spcAft>
                <a:spcPts val="600"/>
              </a:spcAft>
              <a:buSzPts val="1900"/>
            </a:pPr>
            <a:r>
              <a:rPr lang="en-US" sz="1900" dirty="0" err="1"/>
              <a:t>Intg</a:t>
            </a:r>
            <a:r>
              <a:rPr lang="en-US" sz="1900" dirty="0"/>
              <a:t> (</a:t>
            </a:r>
            <a:r>
              <a:rPr lang="en-US" sz="1900" dirty="0" err="1"/>
              <a:t>INTerpolate</a:t>
            </a:r>
            <a:r>
              <a:rPr lang="en-US" sz="1900" dirty="0"/>
              <a:t> Geoid)</a:t>
            </a:r>
          </a:p>
          <a:p>
            <a:pPr marL="800100" lvl="1">
              <a:spcBef>
                <a:spcPts val="600"/>
              </a:spcBef>
              <a:spcAft>
                <a:spcPts val="600"/>
              </a:spcAft>
              <a:buSzPts val="1900"/>
            </a:pPr>
            <a:r>
              <a:rPr lang="en-US" sz="1900" dirty="0" err="1"/>
              <a:t>xintg</a:t>
            </a:r>
            <a:r>
              <a:rPr lang="en-US" sz="1900" dirty="0"/>
              <a:t> (</a:t>
            </a:r>
            <a:r>
              <a:rPr lang="en-US" sz="1900" dirty="0" err="1"/>
              <a:t>INTerpolate</a:t>
            </a:r>
            <a:r>
              <a:rPr lang="en-US" sz="1900" dirty="0"/>
              <a:t> Experimental Geoid)</a:t>
            </a:r>
          </a:p>
          <a:p>
            <a:pPr marL="800100" lvl="1">
              <a:spcBef>
                <a:spcPts val="600"/>
              </a:spcBef>
              <a:spcAft>
                <a:spcPts val="600"/>
              </a:spcAft>
              <a:buSzPts val="1900"/>
            </a:pPr>
            <a:r>
              <a:rPr lang="en-US" sz="1900" dirty="0" err="1"/>
              <a:t>Intd</a:t>
            </a:r>
            <a:r>
              <a:rPr lang="en-US" sz="1900" dirty="0"/>
              <a:t> (</a:t>
            </a:r>
            <a:r>
              <a:rPr lang="en-US" sz="1900" dirty="0" err="1"/>
              <a:t>INTerpolate</a:t>
            </a:r>
            <a:r>
              <a:rPr lang="en-US" sz="1900" dirty="0"/>
              <a:t> from Deflection files)</a:t>
            </a:r>
          </a:p>
          <a:p>
            <a:pPr marL="800100" lvl="1">
              <a:spcBef>
                <a:spcPts val="600"/>
              </a:spcBef>
              <a:spcAft>
                <a:spcPts val="600"/>
              </a:spcAft>
              <a:buSzPts val="1900"/>
            </a:pPr>
            <a:r>
              <a:rPr lang="en-US" sz="1900" dirty="0"/>
              <a:t>Adjust (Least Squares Adjustment software)</a:t>
            </a:r>
          </a:p>
          <a:p>
            <a:pPr marL="800100" lvl="1">
              <a:spcBef>
                <a:spcPts val="600"/>
              </a:spcBef>
              <a:spcAft>
                <a:spcPts val="600"/>
              </a:spcAft>
              <a:buSzPts val="1900"/>
            </a:pPr>
            <a:r>
              <a:rPr lang="en-US" sz="1900" dirty="0" err="1"/>
              <a:t>ncat</a:t>
            </a:r>
            <a:r>
              <a:rPr lang="en-US" sz="1900" dirty="0"/>
              <a:t>-lib</a:t>
            </a:r>
            <a:r>
              <a:rPr lang="en-US" sz="1900" b="1" dirty="0"/>
              <a:t> (</a:t>
            </a:r>
            <a:r>
              <a:rPr lang="en-US" sz="1900" dirty="0"/>
              <a:t>transformation algorithms/modules used by the NCAT web tool)</a:t>
            </a:r>
          </a:p>
          <a:p>
            <a:pPr marL="800100" lvl="1">
              <a:spcBef>
                <a:spcPts val="600"/>
              </a:spcBef>
              <a:spcAft>
                <a:spcPts val="600"/>
              </a:spcAft>
              <a:buSzPts val="1900"/>
            </a:pPr>
            <a:r>
              <a:rPr lang="en-US" sz="1800" dirty="0"/>
              <a:t>HTDP (Horizontal Time-Dependent Positioning )</a:t>
            </a:r>
          </a:p>
          <a:p>
            <a:pPr marL="800100" lvl="1">
              <a:spcBef>
                <a:spcPts val="1000"/>
              </a:spcBef>
              <a:spcAft>
                <a:spcPts val="1000"/>
              </a:spcAft>
              <a:buSzPts val="1900"/>
            </a:pPr>
            <a:endParaRPr lang="en-US" b="1" dirty="0"/>
          </a:p>
          <a:p>
            <a:pPr marL="800100" lvl="1">
              <a:spcBef>
                <a:spcPts val="1000"/>
              </a:spcBef>
              <a:spcAft>
                <a:spcPts val="1000"/>
              </a:spcAft>
              <a:buSzPts val="1900"/>
            </a:pPr>
            <a:endParaRPr sz="1500" dirty="0"/>
          </a:p>
        </p:txBody>
      </p:sp>
    </p:spTree>
    <p:extLst>
      <p:ext uri="{BB962C8B-B14F-4D97-AF65-F5344CB8AC3E}">
        <p14:creationId xmlns:p14="http://schemas.microsoft.com/office/powerpoint/2010/main" val="17839137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14"/>
        <p:cNvGrpSpPr/>
        <p:nvPr/>
      </p:nvGrpSpPr>
      <p:grpSpPr>
        <a:xfrm>
          <a:off x="0" y="0"/>
          <a:ext cx="0" cy="0"/>
          <a:chOff x="0" y="0"/>
          <a:chExt cx="0" cy="0"/>
        </a:xfrm>
      </p:grpSpPr>
      <p:sp>
        <p:nvSpPr>
          <p:cNvPr id="115" name="Google Shape;115;p5"/>
          <p:cNvSpPr txBox="1">
            <a:spLocks noGrp="1"/>
          </p:cNvSpPr>
          <p:nvPr>
            <p:ph type="title"/>
          </p:nvPr>
        </p:nvSpPr>
        <p:spPr>
          <a:xfrm>
            <a:off x="457200" y="350519"/>
            <a:ext cx="8229600" cy="553131"/>
          </a:xfrm>
          <a:prstGeom prst="rect">
            <a:avLst/>
          </a:prstGeom>
          <a:noFill/>
          <a:ln>
            <a:noFill/>
          </a:ln>
        </p:spPr>
        <p:txBody>
          <a:bodyPr spcFirstLastPara="1" wrap="square" lIns="91425" tIns="45700" rIns="91425" bIns="45700" anchor="ctr" anchorCtr="0">
            <a:normAutofit fontScale="90000"/>
          </a:bodyPr>
          <a:lstStyle/>
          <a:p>
            <a:pPr marL="0" lvl="0" indent="0" algn="ctr" rtl="0">
              <a:spcBef>
                <a:spcPts val="0"/>
              </a:spcBef>
              <a:spcAft>
                <a:spcPts val="0"/>
              </a:spcAft>
              <a:buClr>
                <a:srgbClr val="000000"/>
              </a:buClr>
              <a:buSzPts val="3600"/>
              <a:buFont typeface="Times New Roman"/>
              <a:buNone/>
            </a:pPr>
            <a:r>
              <a:rPr lang="en-US" sz="3600" dirty="0">
                <a:solidFill>
                  <a:srgbClr val="000000"/>
                </a:solidFill>
                <a:latin typeface="Times New Roman"/>
                <a:ea typeface="Times New Roman"/>
                <a:cs typeface="Times New Roman"/>
                <a:sym typeface="Times New Roman"/>
              </a:rPr>
              <a:t>What to expect next?</a:t>
            </a:r>
            <a:endParaRPr dirty="0"/>
          </a:p>
        </p:txBody>
      </p:sp>
      <p:sp>
        <p:nvSpPr>
          <p:cNvPr id="116" name="Google Shape;116;p5"/>
          <p:cNvSpPr txBox="1">
            <a:spLocks noGrp="1"/>
          </p:cNvSpPr>
          <p:nvPr>
            <p:ph type="body" idx="1"/>
          </p:nvPr>
        </p:nvSpPr>
        <p:spPr>
          <a:xfrm>
            <a:off x="269824" y="966375"/>
            <a:ext cx="7159675" cy="4048200"/>
          </a:xfrm>
          <a:prstGeom prst="rect">
            <a:avLst/>
          </a:prstGeom>
          <a:noFill/>
          <a:ln>
            <a:noFill/>
          </a:ln>
        </p:spPr>
        <p:txBody>
          <a:bodyPr spcFirstLastPara="1" wrap="square" lIns="91425" tIns="45700" rIns="91425" bIns="45700" anchor="t" anchorCtr="0">
            <a:noAutofit/>
          </a:bodyPr>
          <a:lstStyle/>
          <a:p>
            <a:pPr marL="342900" lvl="0" indent="-338296" algn="l" rtl="0">
              <a:lnSpc>
                <a:spcPct val="80000"/>
              </a:lnSpc>
              <a:spcBef>
                <a:spcPts val="0"/>
              </a:spcBef>
              <a:spcAft>
                <a:spcPts val="0"/>
              </a:spcAft>
              <a:buClr>
                <a:schemeClr val="dk1"/>
              </a:buClr>
              <a:buSzPts val="1728"/>
              <a:buChar char="•"/>
            </a:pPr>
            <a:r>
              <a:rPr lang="en-US" sz="1727" dirty="0">
                <a:latin typeface="Times New Roman"/>
                <a:ea typeface="Times New Roman"/>
                <a:cs typeface="Times New Roman"/>
                <a:sym typeface="Times New Roman"/>
              </a:rPr>
              <a:t>NGS will be adding more code repositories to GitHub as we modernize and develop new tools.</a:t>
            </a:r>
            <a:endParaRPr sz="1727" dirty="0">
              <a:latin typeface="Times New Roman"/>
              <a:ea typeface="Times New Roman"/>
              <a:cs typeface="Times New Roman"/>
              <a:sym typeface="Times New Roman"/>
            </a:endParaRPr>
          </a:p>
          <a:p>
            <a:pPr marL="342900" lvl="0" indent="-338296" algn="l" rtl="0">
              <a:lnSpc>
                <a:spcPct val="80000"/>
              </a:lnSpc>
              <a:spcBef>
                <a:spcPts val="1000"/>
              </a:spcBef>
              <a:spcAft>
                <a:spcPts val="0"/>
              </a:spcAft>
              <a:buSzPts val="1728"/>
              <a:buFont typeface="Times New Roman"/>
              <a:buChar char="•"/>
            </a:pPr>
            <a:r>
              <a:rPr lang="en-US" sz="1727" dirty="0">
                <a:latin typeface="Times New Roman"/>
                <a:ea typeface="Times New Roman"/>
                <a:cs typeface="Times New Roman"/>
                <a:sym typeface="Times New Roman"/>
              </a:rPr>
              <a:t>NGS will provide inputs and outputs for specific use cases that you can use to test and verify the results.</a:t>
            </a:r>
            <a:endParaRPr sz="1727" dirty="0">
              <a:latin typeface="Times New Roman"/>
              <a:ea typeface="Times New Roman"/>
              <a:cs typeface="Times New Roman"/>
              <a:sym typeface="Times New Roman"/>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29"/>
        <p:cNvGrpSpPr/>
        <p:nvPr/>
      </p:nvGrpSpPr>
      <p:grpSpPr>
        <a:xfrm>
          <a:off x="0" y="0"/>
          <a:ext cx="0" cy="0"/>
          <a:chOff x="0" y="0"/>
          <a:chExt cx="0" cy="0"/>
        </a:xfrm>
      </p:grpSpPr>
      <p:sp>
        <p:nvSpPr>
          <p:cNvPr id="130" name="Google Shape;130;p7"/>
          <p:cNvSpPr txBox="1">
            <a:spLocks noGrp="1"/>
          </p:cNvSpPr>
          <p:nvPr>
            <p:ph type="title"/>
          </p:nvPr>
        </p:nvSpPr>
        <p:spPr>
          <a:xfrm>
            <a:off x="457200" y="205979"/>
            <a:ext cx="8229600" cy="85725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0000"/>
              </a:buClr>
              <a:buSzPts val="3600"/>
              <a:buFont typeface="Times New Roman"/>
              <a:buNone/>
            </a:pPr>
            <a:r>
              <a:rPr lang="en-US" sz="3600">
                <a:solidFill>
                  <a:srgbClr val="000000"/>
                </a:solidFill>
                <a:latin typeface="Times New Roman"/>
                <a:ea typeface="Times New Roman"/>
                <a:cs typeface="Times New Roman"/>
                <a:sym typeface="Times New Roman"/>
              </a:rPr>
              <a:t>Disclaimer </a:t>
            </a:r>
            <a:endParaRPr/>
          </a:p>
        </p:txBody>
      </p:sp>
      <p:sp>
        <p:nvSpPr>
          <p:cNvPr id="131" name="Google Shape;131;p7"/>
          <p:cNvSpPr txBox="1">
            <a:spLocks noGrp="1"/>
          </p:cNvSpPr>
          <p:nvPr>
            <p:ph type="body" idx="1"/>
          </p:nvPr>
        </p:nvSpPr>
        <p:spPr>
          <a:xfrm>
            <a:off x="269822" y="966378"/>
            <a:ext cx="8364511" cy="3931085"/>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chemeClr val="dk1"/>
              </a:buClr>
              <a:buSzPts val="1800"/>
              <a:buNone/>
            </a:pPr>
            <a:endParaRPr sz="1400" dirty="0">
              <a:latin typeface="Times New Roman"/>
              <a:ea typeface="Times New Roman"/>
              <a:cs typeface="Times New Roman"/>
              <a:sym typeface="Times New Roman"/>
            </a:endParaRPr>
          </a:p>
          <a:p>
            <a:pPr marL="342900" lvl="0" indent="-139700" algn="l" rtl="0">
              <a:spcBef>
                <a:spcPts val="640"/>
              </a:spcBef>
              <a:spcAft>
                <a:spcPts val="0"/>
              </a:spcAft>
              <a:buClr>
                <a:schemeClr val="dk1"/>
              </a:buClr>
              <a:buSzPts val="3200"/>
              <a:buNone/>
            </a:pPr>
            <a:endParaRPr dirty="0"/>
          </a:p>
          <a:p>
            <a:pPr marL="742950" lvl="1" indent="-107950" algn="l" rtl="0">
              <a:spcBef>
                <a:spcPts val="560"/>
              </a:spcBef>
              <a:spcAft>
                <a:spcPts val="0"/>
              </a:spcAft>
              <a:buClr>
                <a:schemeClr val="dk1"/>
              </a:buClr>
              <a:buSzPts val="2800"/>
              <a:buNone/>
            </a:pPr>
            <a:endParaRPr dirty="0"/>
          </a:p>
        </p:txBody>
      </p:sp>
      <p:pic>
        <p:nvPicPr>
          <p:cNvPr id="132" name="Google Shape;132;p7"/>
          <p:cNvPicPr preferRelativeResize="0"/>
          <p:nvPr/>
        </p:nvPicPr>
        <p:blipFill rotWithShape="1">
          <a:blip r:embed="rId4">
            <a:alphaModFix/>
          </a:blip>
          <a:srcRect/>
          <a:stretch/>
        </p:blipFill>
        <p:spPr>
          <a:xfrm>
            <a:off x="674179" y="865640"/>
            <a:ext cx="7700201" cy="393108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29"/>
        <p:cNvGrpSpPr/>
        <p:nvPr/>
      </p:nvGrpSpPr>
      <p:grpSpPr>
        <a:xfrm>
          <a:off x="0" y="0"/>
          <a:ext cx="0" cy="0"/>
          <a:chOff x="0" y="0"/>
          <a:chExt cx="0" cy="0"/>
        </a:xfrm>
      </p:grpSpPr>
      <p:sp>
        <p:nvSpPr>
          <p:cNvPr id="130" name="Google Shape;130;p7"/>
          <p:cNvSpPr txBox="1">
            <a:spLocks noGrp="1"/>
          </p:cNvSpPr>
          <p:nvPr>
            <p:ph type="title"/>
          </p:nvPr>
        </p:nvSpPr>
        <p:spPr>
          <a:xfrm>
            <a:off x="337277" y="1600439"/>
            <a:ext cx="8229600" cy="85725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0000"/>
              </a:buClr>
              <a:buSzPts val="3600"/>
              <a:buFont typeface="Times New Roman"/>
              <a:buNone/>
            </a:pPr>
            <a:r>
              <a:rPr lang="en-US" sz="3600" dirty="0">
                <a:solidFill>
                  <a:srgbClr val="000000"/>
                </a:solidFill>
                <a:latin typeface="Times New Roman"/>
                <a:ea typeface="Times New Roman"/>
                <a:cs typeface="Times New Roman"/>
                <a:sym typeface="Times New Roman"/>
              </a:rPr>
              <a:t>Demo </a:t>
            </a:r>
            <a:endParaRPr dirty="0"/>
          </a:p>
        </p:txBody>
      </p:sp>
      <p:sp>
        <p:nvSpPr>
          <p:cNvPr id="131" name="Google Shape;131;p7"/>
          <p:cNvSpPr txBox="1">
            <a:spLocks noGrp="1"/>
          </p:cNvSpPr>
          <p:nvPr>
            <p:ph type="body" idx="1"/>
          </p:nvPr>
        </p:nvSpPr>
        <p:spPr>
          <a:xfrm>
            <a:off x="269822" y="966378"/>
            <a:ext cx="8364511" cy="3931085"/>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chemeClr val="dk1"/>
              </a:buClr>
              <a:buSzPts val="1800"/>
              <a:buNone/>
            </a:pPr>
            <a:endParaRPr sz="1400" dirty="0">
              <a:latin typeface="Times New Roman"/>
              <a:ea typeface="Times New Roman"/>
              <a:cs typeface="Times New Roman"/>
              <a:sym typeface="Times New Roman"/>
            </a:endParaRPr>
          </a:p>
          <a:p>
            <a:pPr marL="342900" lvl="0" indent="-139700" algn="l" rtl="0">
              <a:spcBef>
                <a:spcPts val="640"/>
              </a:spcBef>
              <a:spcAft>
                <a:spcPts val="0"/>
              </a:spcAft>
              <a:buClr>
                <a:schemeClr val="dk1"/>
              </a:buClr>
              <a:buSzPts val="3200"/>
              <a:buNone/>
            </a:pPr>
            <a:endParaRPr dirty="0"/>
          </a:p>
          <a:p>
            <a:pPr marL="742950" lvl="1" indent="-107950" algn="l" rtl="0">
              <a:spcBef>
                <a:spcPts val="560"/>
              </a:spcBef>
              <a:spcAft>
                <a:spcPts val="0"/>
              </a:spcAft>
              <a:buClr>
                <a:schemeClr val="dk1"/>
              </a:buClr>
              <a:buSzPts val="2800"/>
              <a:buNone/>
            </a:pPr>
            <a:endParaRPr dirty="0"/>
          </a:p>
        </p:txBody>
      </p:sp>
    </p:spTree>
    <p:extLst>
      <p:ext uri="{BB962C8B-B14F-4D97-AF65-F5344CB8AC3E}">
        <p14:creationId xmlns:p14="http://schemas.microsoft.com/office/powerpoint/2010/main" val="34168113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37"/>
        <p:cNvGrpSpPr/>
        <p:nvPr/>
      </p:nvGrpSpPr>
      <p:grpSpPr>
        <a:xfrm>
          <a:off x="0" y="0"/>
          <a:ext cx="0" cy="0"/>
          <a:chOff x="0" y="0"/>
          <a:chExt cx="0" cy="0"/>
        </a:xfrm>
      </p:grpSpPr>
      <p:sp>
        <p:nvSpPr>
          <p:cNvPr id="138" name="Google Shape;138;p8"/>
          <p:cNvSpPr txBox="1">
            <a:spLocks noGrp="1"/>
          </p:cNvSpPr>
          <p:nvPr>
            <p:ph type="title"/>
          </p:nvPr>
        </p:nvSpPr>
        <p:spPr>
          <a:xfrm>
            <a:off x="457200" y="205979"/>
            <a:ext cx="8229600" cy="85725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0000"/>
              </a:buClr>
              <a:buSzPts val="3600"/>
              <a:buFont typeface="Times New Roman"/>
              <a:buNone/>
            </a:pPr>
            <a:r>
              <a:rPr lang="en-US" sz="3600">
                <a:solidFill>
                  <a:srgbClr val="000000"/>
                </a:solidFill>
                <a:latin typeface="Times New Roman"/>
                <a:ea typeface="Times New Roman"/>
                <a:cs typeface="Times New Roman"/>
                <a:sym typeface="Times New Roman"/>
              </a:rPr>
              <a:t>NOAA Big Data Project </a:t>
            </a:r>
            <a:endParaRPr/>
          </a:p>
        </p:txBody>
      </p:sp>
      <p:sp>
        <p:nvSpPr>
          <p:cNvPr id="139" name="Google Shape;139;p8"/>
          <p:cNvSpPr txBox="1">
            <a:spLocks noGrp="1"/>
          </p:cNvSpPr>
          <p:nvPr>
            <p:ph type="body" idx="1"/>
          </p:nvPr>
        </p:nvSpPr>
        <p:spPr>
          <a:xfrm>
            <a:off x="269822" y="966378"/>
            <a:ext cx="4519535" cy="3931085"/>
          </a:xfrm>
          <a:prstGeom prst="rect">
            <a:avLst/>
          </a:prstGeom>
          <a:noFill/>
          <a:ln>
            <a:noFill/>
          </a:ln>
        </p:spPr>
        <p:txBody>
          <a:bodyPr spcFirstLastPara="1" wrap="square" lIns="91425" tIns="45700" rIns="91425" bIns="45700" anchor="t" anchorCtr="0">
            <a:noAutofit/>
          </a:bodyPr>
          <a:lstStyle/>
          <a:p>
            <a:pPr marL="342900" lvl="0" indent="-330200" algn="l" rtl="0">
              <a:spcBef>
                <a:spcPts val="0"/>
              </a:spcBef>
              <a:spcAft>
                <a:spcPts val="0"/>
              </a:spcAft>
              <a:buClr>
                <a:schemeClr val="dk1"/>
              </a:buClr>
              <a:buSzPts val="1600"/>
              <a:buChar char="•"/>
            </a:pPr>
            <a:r>
              <a:rPr lang="en-US" sz="1600" dirty="0">
                <a:latin typeface="Times New Roman"/>
                <a:ea typeface="Times New Roman"/>
                <a:cs typeface="Times New Roman"/>
                <a:sym typeface="Times New Roman"/>
              </a:rPr>
              <a:t>NOAA has partnered with the big Cloud Service Providers (CSPs) (Amazon, Google, Microsoft and others) to provide access to large data sets to the public.</a:t>
            </a:r>
            <a:endParaRPr sz="1600" dirty="0"/>
          </a:p>
          <a:p>
            <a:pPr marL="342900" lvl="0" indent="-330200" algn="l" rtl="0">
              <a:spcBef>
                <a:spcPts val="1000"/>
              </a:spcBef>
              <a:spcAft>
                <a:spcPts val="0"/>
              </a:spcAft>
              <a:buClr>
                <a:schemeClr val="dk1"/>
              </a:buClr>
              <a:buSzPts val="1600"/>
              <a:buChar char="•"/>
            </a:pPr>
            <a:r>
              <a:rPr lang="en-US" sz="1600" dirty="0">
                <a:latin typeface="Times New Roman"/>
                <a:ea typeface="Times New Roman"/>
                <a:cs typeface="Times New Roman"/>
                <a:sym typeface="Times New Roman"/>
              </a:rPr>
              <a:t>NGS is making available CORS data in a S3 bucket in Amazon Cloud. Data is refreshed hourly.</a:t>
            </a:r>
            <a:endParaRPr sz="1600" dirty="0"/>
          </a:p>
          <a:p>
            <a:pPr marL="400050" lvl="1" indent="0" algn="l" rtl="0">
              <a:spcBef>
                <a:spcPts val="1000"/>
              </a:spcBef>
              <a:spcAft>
                <a:spcPts val="0"/>
              </a:spcAft>
              <a:buClr>
                <a:schemeClr val="dk1"/>
              </a:buClr>
              <a:buSzPts val="1400"/>
              <a:buNone/>
            </a:pPr>
            <a:r>
              <a:rPr lang="en-US" sz="1600" u="sng" dirty="0">
                <a:solidFill>
                  <a:schemeClr val="hlink"/>
                </a:solidFill>
                <a:latin typeface="Times New Roman"/>
                <a:ea typeface="Times New Roman"/>
                <a:cs typeface="Times New Roman"/>
                <a:sym typeface="Times New Roman"/>
                <a:hlinkClick r:id="rId4"/>
              </a:rPr>
              <a:t>https://noaa-cors-pds.s3.amazonaws.com/index.html</a:t>
            </a:r>
            <a:endParaRPr sz="1600" dirty="0">
              <a:latin typeface="Times New Roman"/>
              <a:ea typeface="Times New Roman"/>
              <a:cs typeface="Times New Roman"/>
              <a:sym typeface="Times New Roman"/>
            </a:endParaRPr>
          </a:p>
          <a:p>
            <a:pPr marL="342900" lvl="0" indent="-330200" algn="l" rtl="0">
              <a:spcBef>
                <a:spcPts val="1000"/>
              </a:spcBef>
              <a:spcAft>
                <a:spcPts val="0"/>
              </a:spcAft>
              <a:buClr>
                <a:schemeClr val="dk1"/>
              </a:buClr>
              <a:buSzPts val="1600"/>
              <a:buChar char="•"/>
            </a:pPr>
            <a:r>
              <a:rPr lang="en-US" sz="1600" dirty="0">
                <a:latin typeface="Times New Roman"/>
                <a:ea typeface="Times New Roman"/>
                <a:cs typeface="Times New Roman"/>
                <a:sym typeface="Times New Roman"/>
              </a:rPr>
              <a:t>Data in S3 has 99.9% availability. </a:t>
            </a:r>
            <a:endParaRPr sz="1600" dirty="0"/>
          </a:p>
        </p:txBody>
      </p:sp>
      <p:pic>
        <p:nvPicPr>
          <p:cNvPr id="140" name="Google Shape;140;p8"/>
          <p:cNvPicPr preferRelativeResize="0"/>
          <p:nvPr/>
        </p:nvPicPr>
        <p:blipFill rotWithShape="1">
          <a:blip r:embed="rId5">
            <a:alphaModFix/>
          </a:blip>
          <a:srcRect/>
          <a:stretch/>
        </p:blipFill>
        <p:spPr>
          <a:xfrm>
            <a:off x="4789358" y="966377"/>
            <a:ext cx="4272196" cy="3931085"/>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210</TotalTime>
  <Words>517</Words>
  <Application>Microsoft Office PowerPoint</Application>
  <PresentationFormat>On-screen Show (16:9)</PresentationFormat>
  <Paragraphs>55</Paragraphs>
  <Slides>10</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Times New Roman</vt:lpstr>
      <vt:lpstr>Office Theme</vt:lpstr>
      <vt:lpstr>NGS Software on GitHub</vt:lpstr>
      <vt:lpstr>Software downloads on Geodesy.noaa.gov</vt:lpstr>
      <vt:lpstr>Source Code on GitHub</vt:lpstr>
      <vt:lpstr>Benefits of using GitHub</vt:lpstr>
      <vt:lpstr>Repositories currently on GitHub</vt:lpstr>
      <vt:lpstr>What to expect next?</vt:lpstr>
      <vt:lpstr>Disclaimer </vt:lpstr>
      <vt:lpstr>Demo </vt:lpstr>
      <vt:lpstr>NOAA Big Data Project </vt:lpstr>
      <vt:lpstr>Accessing the data in AWS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NGS Software on GitHub</dc:title>
  <dc:creator>Barbara Simmons</dc:creator>
  <cp:lastModifiedBy>Srinivas Reddy</cp:lastModifiedBy>
  <cp:revision>16</cp:revision>
  <dcterms:created xsi:type="dcterms:W3CDTF">2017-02-03T22:38:58Z</dcterms:created>
  <dcterms:modified xsi:type="dcterms:W3CDTF">2021-09-09T15:53:25Z</dcterms:modified>
</cp:coreProperties>
</file>