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6"/>
  </p:notesMasterIdLst>
  <p:sldIdLst>
    <p:sldId id="276" r:id="rId3"/>
    <p:sldId id="258" r:id="rId4"/>
    <p:sldId id="261" r:id="rId5"/>
    <p:sldId id="262" r:id="rId6"/>
    <p:sldId id="263" r:id="rId7"/>
    <p:sldId id="265" r:id="rId8"/>
    <p:sldId id="275" r:id="rId9"/>
    <p:sldId id="267" r:id="rId10"/>
    <p:sldId id="268" r:id="rId11"/>
    <p:sldId id="269" r:id="rId12"/>
    <p:sldId id="270" r:id="rId13"/>
    <p:sldId id="274" r:id="rId14"/>
    <p:sldId id="277"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napToObjects="1">
      <p:cViewPr varScale="1">
        <p:scale>
          <a:sx n="139" d="100"/>
          <a:sy n="139" d="100"/>
        </p:scale>
        <p:origin x="114" y="33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D7892-A140-4E22-9D90-BC5950FE5F6F}" type="datetimeFigureOut">
              <a:rPr lang="en-US" smtClean="0"/>
              <a:t>5/3/2019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F694A7-AC10-455C-9C66-1CBC624ABA3B}" type="slidenum">
              <a:rPr lang="en-US" smtClean="0"/>
              <a:t>‹#›</a:t>
            </a:fld>
            <a:endParaRPr lang="en-US"/>
          </a:p>
        </p:txBody>
      </p:sp>
    </p:spTree>
    <p:extLst>
      <p:ext uri="{BB962C8B-B14F-4D97-AF65-F5344CB8AC3E}">
        <p14:creationId xmlns:p14="http://schemas.microsoft.com/office/powerpoint/2010/main" val="155318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33084B-E2B9-425C-B73C-0E75CB4F1688}" type="slidenum">
              <a:rPr lang="en-US" altLang="en-US" smtClean="0">
                <a:latin typeface="Calibri" panose="020F0502020204030204" pitchFamily="34" charset="0"/>
                <a:ea typeface="MS PGothic" panose="020B0600070205080204" pitchFamily="34" charset="-128"/>
              </a:rPr>
              <a:pPr/>
              <a:t>5</a:t>
            </a:fld>
            <a:endParaRPr lang="en-US" altLang="en-US" smtClean="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38389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6</a:t>
            </a:fld>
            <a:endParaRPr lang="en-US" altLang="en-US" smtClean="0">
              <a:latin typeface="Gill Sans MT" panose="020B0502020104020203" pitchFamily="34" charset="0"/>
            </a:endParaRPr>
          </a:p>
        </p:txBody>
      </p:sp>
    </p:spTree>
    <p:extLst>
      <p:ext uri="{BB962C8B-B14F-4D97-AF65-F5344CB8AC3E}">
        <p14:creationId xmlns:p14="http://schemas.microsoft.com/office/powerpoint/2010/main" val="358717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Download RTN data from a data collector to software. Then, identify which base stations were chosen by the RTN as references during the survey.  Go to an FTP or website to download the static data logged at the base stations on the day(s) of the RTN survey.  Upload this static data (preferably as 24-h files) to OPUS-Projects.</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A03C62-8987-45B5-B807-FC452CCA85F6}" type="slidenum">
              <a:rPr lang="en-US" altLang="en-US" smtClean="0">
                <a:latin typeface="Gill Sans MT" panose="020B0502020104020203" pitchFamily="34" charset="0"/>
              </a:rPr>
              <a:pPr/>
              <a:t>8</a:t>
            </a:fld>
            <a:endParaRPr lang="en-US" altLang="en-US" smtClean="0">
              <a:latin typeface="Gill Sans MT" panose="020B0502020104020203" pitchFamily="34" charset="0"/>
            </a:endParaRPr>
          </a:p>
        </p:txBody>
      </p:sp>
    </p:spTree>
    <p:extLst>
      <p:ext uri="{BB962C8B-B14F-4D97-AF65-F5344CB8AC3E}">
        <p14:creationId xmlns:p14="http://schemas.microsoft.com/office/powerpoint/2010/main" val="38802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17860" y="4992291"/>
            <a:ext cx="1828800" cy="136922"/>
          </a:xfrm>
        </p:spPr>
        <p:txBody>
          <a:bodyPr/>
          <a:lstStyle>
            <a:lvl1pPr>
              <a:defRPr/>
            </a:lvl1pPr>
          </a:lstStyle>
          <a:p>
            <a:pPr>
              <a:defRPr/>
            </a:pPr>
            <a:fld id="{EECFE7DD-BFE8-4466-B837-BC66D83EA7C5}" type="datetime4">
              <a:rPr lang="en-US" altLang="en-US"/>
              <a:pPr>
                <a:defRPr/>
              </a:pPr>
              <a:t>May 3, 2019</a:t>
            </a:fld>
            <a:endParaRPr lang="en-US" altLang="en-US" dirty="0"/>
          </a:p>
        </p:txBody>
      </p:sp>
      <p:sp>
        <p:nvSpPr>
          <p:cNvPr id="6" name="Slide Number Placeholder 7"/>
          <p:cNvSpPr>
            <a:spLocks noGrp="1"/>
          </p:cNvSpPr>
          <p:nvPr>
            <p:ph type="sldNum" sz="quarter" idx="11"/>
          </p:nvPr>
        </p:nvSpPr>
        <p:spPr>
          <a:xfrm>
            <a:off x="17860" y="4856560"/>
            <a:ext cx="364331" cy="136922"/>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66507231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800364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07382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803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53701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33909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289156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93127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50570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550017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4527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1571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5/3/2019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5/3/2019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24685979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mailto:Daniel.Gillins@noaa.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hyperlink" Target="http://dev.nosngs.noaa/OP4RTK/web/gvxml-v3.4.xsd" TargetMode="External"/><Relationship Id="rId4" Type="http://schemas.openxmlformats.org/officeDocument/2006/relationships/hyperlink" Target="http://dev.nosngs.noaa/OP4RTK/web/gvxml-v3.4.xm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hyperlink" Target="http://dev.nosngs.noaa/OP4RTK/web/rtk2gv.html" TargetMode="External"/><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016" y="2033041"/>
            <a:ext cx="8229600" cy="857250"/>
          </a:xfrm>
        </p:spPr>
        <p:txBody>
          <a:bodyPr>
            <a:noAutofit/>
          </a:bodyPr>
          <a:lstStyle/>
          <a:p>
            <a:r>
              <a:rPr lang="en-US" sz="3600" b="1" dirty="0" smtClean="0">
                <a:latin typeface="Times New Roman" charset="0"/>
                <a:cs typeface="Times New Roman" charset="0"/>
              </a:rPr>
              <a:t>OPUS-Projects for Uploading Real-time Kinematic (RTK) GNSS Vectors</a:t>
            </a:r>
            <a:endParaRPr lang="en-US" sz="3600" b="1" dirty="0">
              <a:latin typeface="Times New Roman" charset="0"/>
              <a:cs typeface="Times New Roman" charset="0"/>
            </a:endParaRPr>
          </a:p>
        </p:txBody>
      </p:sp>
      <p:sp>
        <p:nvSpPr>
          <p:cNvPr id="5" name="Content Placeholder 2"/>
          <p:cNvSpPr>
            <a:spLocks noGrp="1"/>
          </p:cNvSpPr>
          <p:nvPr>
            <p:ph idx="1"/>
          </p:nvPr>
        </p:nvSpPr>
        <p:spPr>
          <a:xfrm>
            <a:off x="596821" y="3235085"/>
            <a:ext cx="7772197" cy="1622802"/>
          </a:xfrm>
        </p:spPr>
        <p:txBody>
          <a:bodyPr>
            <a:normAutofit fontScale="92500" lnSpcReduction="10000"/>
          </a:bodyPr>
          <a:lstStyle/>
          <a:p>
            <a:pPr algn="ctr">
              <a:buNone/>
            </a:pPr>
            <a:r>
              <a:rPr lang="en-US" b="1" dirty="0" smtClean="0">
                <a:latin typeface="Times New Roman" charset="0"/>
                <a:cs typeface="Times New Roman" charset="0"/>
              </a:rPr>
              <a:t>	</a:t>
            </a:r>
            <a:r>
              <a:rPr lang="en-US" sz="2400" dirty="0" smtClean="0">
                <a:latin typeface="Times New Roman" charset="0"/>
                <a:cs typeface="Times New Roman" charset="0"/>
              </a:rPr>
              <a:t>Dan Gillins, Ph.D.</a:t>
            </a:r>
            <a:r>
              <a:rPr lang="en-US" sz="2400" dirty="0" smtClean="0">
                <a:latin typeface="Times New Roman"/>
              </a:rPr>
              <a:t>, P.L.S.</a:t>
            </a:r>
          </a:p>
          <a:p>
            <a:pPr algn="ctr">
              <a:buNone/>
            </a:pPr>
            <a:r>
              <a:rPr lang="en-US" sz="2400" dirty="0" smtClean="0">
                <a:latin typeface="Times New Roman"/>
              </a:rPr>
              <a:t>Geodesist, National Geodetic Survey</a:t>
            </a:r>
          </a:p>
          <a:p>
            <a:pPr algn="ctr">
              <a:buNone/>
            </a:pPr>
            <a:r>
              <a:rPr lang="en-US" sz="2400" dirty="0" smtClean="0">
                <a:latin typeface="Times New Roman"/>
                <a:cs typeface="Times New Roman" charset="0"/>
              </a:rPr>
              <a:t>May 7, 2019</a:t>
            </a:r>
          </a:p>
          <a:p>
            <a:pPr algn="ctr">
              <a:buNone/>
            </a:pPr>
            <a:r>
              <a:rPr lang="en-US" sz="2400" dirty="0" smtClean="0">
                <a:latin typeface="Times New Roman"/>
                <a:cs typeface="Times New Roman" charset="0"/>
              </a:rPr>
              <a:t>2019 Geospatial Summit</a:t>
            </a:r>
            <a:endParaRPr lang="en-US" sz="2400" dirty="0" smtClean="0">
              <a:latin typeface="Times New Roman" charset="0"/>
              <a:cs typeface="Times New Roman" charset="0"/>
            </a:endParaRPr>
          </a:p>
        </p:txBody>
      </p:sp>
    </p:spTree>
    <p:extLst>
      <p:ext uri="{BB962C8B-B14F-4D97-AF65-F5344CB8AC3E}">
        <p14:creationId xmlns:p14="http://schemas.microsoft.com/office/powerpoint/2010/main" val="189715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15940" y="238125"/>
            <a:ext cx="9387787" cy="857250"/>
          </a:xfrm>
        </p:spPr>
        <p:txBody>
          <a:bodyPr>
            <a:noAutofit/>
          </a:bodyPr>
          <a:lstStyle/>
          <a:p>
            <a:r>
              <a:rPr lang="en-US" altLang="en-US" sz="3600" dirty="0" smtClean="0">
                <a:latin typeface="Times New Roman" panose="02020603050405020304" pitchFamily="18" charset="0"/>
                <a:cs typeface="Times New Roman" panose="02020603050405020304" pitchFamily="18" charset="0"/>
              </a:rPr>
              <a:t>Example: Upload RTN Vectors to OPUS-Projects</a:t>
            </a:r>
          </a:p>
        </p:txBody>
      </p:sp>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119" y="1200150"/>
            <a:ext cx="5132785" cy="375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4366022" y="1651397"/>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4054079" y="1706166"/>
            <a:ext cx="13454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4767263" y="2058591"/>
            <a:ext cx="134541"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5281613" y="2002631"/>
            <a:ext cx="134541"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6155531" y="2702719"/>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5906692" y="2688431"/>
            <a:ext cx="13454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5691188" y="305038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5042297" y="348734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3920729" y="4131469"/>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4010025" y="3373041"/>
            <a:ext cx="134541"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3181350" y="2631281"/>
            <a:ext cx="134541"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2387204" y="2395538"/>
            <a:ext cx="13454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3920729" y="2451497"/>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3943350" y="268724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4975622" y="2522935"/>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2"/>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7250906" y="2893219"/>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flipV="1">
            <a:off x="7171135" y="3324225"/>
            <a:ext cx="292894"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180660" y="3893344"/>
            <a:ext cx="292894"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487216" y="1777604"/>
            <a:ext cx="694134" cy="62865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7" idx="0"/>
          </p:cNvCxnSpPr>
          <p:nvPr/>
        </p:nvCxnSpPr>
        <p:spPr>
          <a:xfrm flipH="1" flipV="1">
            <a:off x="3227785" y="1777603"/>
            <a:ext cx="0" cy="48934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36119" y="1813322"/>
            <a:ext cx="11906" cy="83700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3159919" y="2266950"/>
            <a:ext cx="134541"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p:nvCxnSpPr>
        <p:spPr>
          <a:xfrm flipV="1">
            <a:off x="3299222" y="2201466"/>
            <a:ext cx="1743075" cy="13692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6" idx="1"/>
          </p:cNvCxnSpPr>
          <p:nvPr/>
        </p:nvCxnSpPr>
        <p:spPr>
          <a:xfrm>
            <a:off x="3294460" y="1706166"/>
            <a:ext cx="759619" cy="7143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75560" y="1744266"/>
            <a:ext cx="566738" cy="3857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880372" y="2145507"/>
            <a:ext cx="161925" cy="3214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154216" y="2089547"/>
            <a:ext cx="127397" cy="762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154216" y="2226469"/>
            <a:ext cx="752475" cy="47625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9" idx="0"/>
          </p:cNvCxnSpPr>
          <p:nvPr/>
        </p:nvCxnSpPr>
        <p:spPr>
          <a:xfrm>
            <a:off x="5154217" y="2181225"/>
            <a:ext cx="1067990" cy="52149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22" idx="0"/>
          </p:cNvCxnSpPr>
          <p:nvPr/>
        </p:nvCxnSpPr>
        <p:spPr>
          <a:xfrm flipH="1">
            <a:off x="5042298" y="2238375"/>
            <a:ext cx="50006" cy="28456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131594" y="2251473"/>
            <a:ext cx="585788" cy="82034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5092304" y="3632597"/>
            <a:ext cx="9525" cy="64174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23135" y="3477816"/>
            <a:ext cx="909638" cy="79652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049317" y="4207669"/>
            <a:ext cx="992981" cy="6667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295775" y="2226469"/>
            <a:ext cx="771525" cy="49411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232672" y="2216944"/>
            <a:ext cx="817959" cy="34171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4188619" y="268724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p:cNvCxnSpPr/>
          <p:nvPr/>
        </p:nvCxnSpPr>
        <p:spPr>
          <a:xfrm flipV="1">
            <a:off x="4075510" y="2230042"/>
            <a:ext cx="991790" cy="52506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l="11240" t="-2" r="8301" b="7845"/>
          <a:stretch>
            <a:fillRect/>
          </a:stretch>
        </p:blipFill>
        <p:spPr bwMode="auto">
          <a:xfrm>
            <a:off x="4120754" y="2538413"/>
            <a:ext cx="13454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77"/>
          <p:cNvCxnSpPr/>
          <p:nvPr/>
        </p:nvCxnSpPr>
        <p:spPr>
          <a:xfrm flipV="1">
            <a:off x="4035028" y="2213372"/>
            <a:ext cx="1014413" cy="24645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4620" name="TextBox 79"/>
          <p:cNvSpPr txBox="1">
            <a:spLocks noChangeArrowheads="1"/>
          </p:cNvSpPr>
          <p:nvPr/>
        </p:nvSpPr>
        <p:spPr bwMode="auto">
          <a:xfrm>
            <a:off x="7464029" y="2818210"/>
            <a:ext cx="12692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500">
                <a:latin typeface="Arial" panose="020B0604020202020204" pitchFamily="34" charset="0"/>
              </a:rPr>
              <a:t>User Mark</a:t>
            </a:r>
          </a:p>
        </p:txBody>
      </p:sp>
      <p:sp>
        <p:nvSpPr>
          <p:cNvPr id="24621" name="TextBox 80"/>
          <p:cNvSpPr txBox="1">
            <a:spLocks noChangeArrowheads="1"/>
          </p:cNvSpPr>
          <p:nvPr/>
        </p:nvSpPr>
        <p:spPr bwMode="auto">
          <a:xfrm>
            <a:off x="7464029" y="3155156"/>
            <a:ext cx="17549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500">
                <a:latin typeface="Arial" panose="020B0604020202020204" pitchFamily="34" charset="0"/>
              </a:rPr>
              <a:t>Processed Vector (OPUS-Projects)</a:t>
            </a:r>
          </a:p>
        </p:txBody>
      </p:sp>
      <p:sp>
        <p:nvSpPr>
          <p:cNvPr id="24622" name="TextBox 81"/>
          <p:cNvSpPr txBox="1">
            <a:spLocks noChangeArrowheads="1"/>
          </p:cNvSpPr>
          <p:nvPr/>
        </p:nvSpPr>
        <p:spPr bwMode="auto">
          <a:xfrm>
            <a:off x="7464029" y="3723085"/>
            <a:ext cx="17549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500">
                <a:latin typeface="Arial" panose="020B0604020202020204" pitchFamily="34" charset="0"/>
              </a:rPr>
              <a:t>Uploaded Vector</a:t>
            </a:r>
          </a:p>
        </p:txBody>
      </p:sp>
      <p:pic>
        <p:nvPicPr>
          <p:cNvPr id="24623" name="Picture 82"/>
          <p:cNvPicPr>
            <a:picLocks noChangeAspect="1"/>
          </p:cNvPicPr>
          <p:nvPr/>
        </p:nvPicPr>
        <p:blipFill>
          <a:blip r:embed="rId4">
            <a:extLst>
              <a:ext uri="{28A0092B-C50C-407E-A947-70E740481C1C}">
                <a14:useLocalDpi xmlns:a14="http://schemas.microsoft.com/office/drawing/2010/main" val="0"/>
              </a:ext>
            </a:extLst>
          </a:blip>
          <a:srcRect r="3030"/>
          <a:stretch>
            <a:fillRect/>
          </a:stretch>
        </p:blipFill>
        <p:spPr bwMode="auto">
          <a:xfrm>
            <a:off x="7250906" y="2641997"/>
            <a:ext cx="133350"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4" name="TextBox 83"/>
          <p:cNvSpPr txBox="1">
            <a:spLocks noChangeArrowheads="1"/>
          </p:cNvSpPr>
          <p:nvPr/>
        </p:nvSpPr>
        <p:spPr bwMode="auto">
          <a:xfrm>
            <a:off x="7464029" y="2540794"/>
            <a:ext cx="12692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500">
                <a:latin typeface="Arial" panose="020B0604020202020204" pitchFamily="34" charset="0"/>
              </a:rPr>
              <a:t>CORS</a:t>
            </a:r>
          </a:p>
        </p:txBody>
      </p:sp>
      <p:sp>
        <p:nvSpPr>
          <p:cNvPr id="24625" name="TextBox 84"/>
          <p:cNvSpPr txBox="1">
            <a:spLocks noChangeArrowheads="1"/>
          </p:cNvSpPr>
          <p:nvPr/>
        </p:nvSpPr>
        <p:spPr bwMode="auto">
          <a:xfrm>
            <a:off x="7384256" y="2237185"/>
            <a:ext cx="1348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800" u="sng">
                <a:latin typeface="Arial" panose="020B0604020202020204" pitchFamily="34" charset="0"/>
              </a:rPr>
              <a:t>LEGEND</a:t>
            </a:r>
          </a:p>
        </p:txBody>
      </p:sp>
      <p:sp>
        <p:nvSpPr>
          <p:cNvPr id="86" name="Rectangle 85"/>
          <p:cNvSpPr/>
          <p:nvPr/>
        </p:nvSpPr>
        <p:spPr>
          <a:xfrm>
            <a:off x="7030642" y="2201466"/>
            <a:ext cx="2031206" cy="1930003"/>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1350"/>
          </a:p>
        </p:txBody>
      </p:sp>
      <p:pic>
        <p:nvPicPr>
          <p:cNvPr id="24627" name="Picture 86"/>
          <p:cNvPicPr>
            <a:picLocks noChangeAspect="1"/>
          </p:cNvPicPr>
          <p:nvPr/>
        </p:nvPicPr>
        <p:blipFill>
          <a:blip r:embed="rId5">
            <a:extLst>
              <a:ext uri="{28A0092B-C50C-407E-A947-70E740481C1C}">
                <a14:useLocalDpi xmlns:a14="http://schemas.microsoft.com/office/drawing/2010/main" val="0"/>
              </a:ext>
            </a:extLst>
          </a:blip>
          <a:srcRect r="87337" b="11673"/>
          <a:stretch>
            <a:fillRect/>
          </a:stretch>
        </p:blipFill>
        <p:spPr bwMode="auto">
          <a:xfrm>
            <a:off x="779860" y="1156098"/>
            <a:ext cx="926306" cy="393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8" name="TextBox 87"/>
          <p:cNvSpPr txBox="1">
            <a:spLocks noChangeArrowheads="1"/>
          </p:cNvSpPr>
          <p:nvPr/>
        </p:nvSpPr>
        <p:spPr bwMode="auto">
          <a:xfrm>
            <a:off x="885825" y="4780360"/>
            <a:ext cx="781050" cy="300082"/>
          </a:xfrm>
          <a:prstGeom prst="rect">
            <a:avLst/>
          </a:prstGeom>
          <a:solidFill>
            <a:srgbClr val="3951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675" b="1">
                <a:solidFill>
                  <a:schemeClr val="bg1"/>
                </a:solidFill>
                <a:latin typeface="Arial" panose="020B0604020202020204" pitchFamily="34" charset="0"/>
              </a:rPr>
              <a:t>Upload Vectors</a:t>
            </a:r>
            <a:endParaRPr lang="en-US" altLang="en-US" sz="1500" b="1">
              <a:solidFill>
                <a:schemeClr val="bg1"/>
              </a:solidFill>
              <a:latin typeface="Arial" panose="020B0604020202020204" pitchFamily="34" charset="0"/>
            </a:endParaRPr>
          </a:p>
        </p:txBody>
      </p:sp>
      <p:sp>
        <p:nvSpPr>
          <p:cNvPr id="89" name="Oval 88"/>
          <p:cNvSpPr/>
          <p:nvPr/>
        </p:nvSpPr>
        <p:spPr>
          <a:xfrm>
            <a:off x="851297" y="3630216"/>
            <a:ext cx="904875" cy="3869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0" name="Oval 89"/>
          <p:cNvSpPr/>
          <p:nvPr/>
        </p:nvSpPr>
        <p:spPr>
          <a:xfrm>
            <a:off x="823913" y="4202906"/>
            <a:ext cx="904875" cy="3857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1523607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altLang="en-US" sz="3600" dirty="0" smtClean="0">
                <a:latin typeface="Times New Roman" panose="02020603050405020304" pitchFamily="18" charset="0"/>
                <a:cs typeface="Times New Roman" panose="02020603050405020304" pitchFamily="18" charset="0"/>
              </a:rPr>
              <a:t>Example: Adjust Static + RTN Network</a:t>
            </a:r>
          </a:p>
        </p:txBody>
      </p:sp>
      <p:sp>
        <p:nvSpPr>
          <p:cNvPr id="25603" name="Content Placeholder 2"/>
          <p:cNvSpPr>
            <a:spLocks noGrp="1"/>
          </p:cNvSpPr>
          <p:nvPr>
            <p:ph idx="1"/>
          </p:nvPr>
        </p:nvSpPr>
        <p:spPr>
          <a:xfrm>
            <a:off x="457200" y="1371601"/>
            <a:ext cx="8229600" cy="3223022"/>
          </a:xfrm>
        </p:spPr>
        <p:txBody>
          <a:bodyPr>
            <a:normAutofit fontScale="85000" lnSpcReduction="10000"/>
          </a:bodyPr>
          <a:lstStyle/>
          <a:p>
            <a:r>
              <a:rPr lang="en-US" altLang="en-US" dirty="0" smtClean="0">
                <a:latin typeface="Times New Roman" panose="02020603050405020304" pitchFamily="18" charset="0"/>
                <a:cs typeface="Times New Roman" panose="02020603050405020304" pitchFamily="18" charset="0"/>
              </a:rPr>
              <a:t>Run least squares adjustment(s) of the combined static data and RTN vectors in the survey network</a:t>
            </a:r>
          </a:p>
          <a:p>
            <a:r>
              <a:rPr lang="en-US" altLang="en-US" dirty="0" smtClean="0">
                <a:latin typeface="Times New Roman" panose="02020603050405020304" pitchFamily="18" charset="0"/>
                <a:cs typeface="Times New Roman" panose="02020603050405020304" pitchFamily="18" charset="0"/>
              </a:rPr>
              <a:t>Hold CORS (and possibly other published coordinates on passive marks) as control in network adjustments</a:t>
            </a:r>
          </a:p>
          <a:p>
            <a:r>
              <a:rPr lang="en-US" altLang="en-US" dirty="0" smtClean="0">
                <a:latin typeface="Times New Roman" panose="02020603050405020304" pitchFamily="18" charset="0"/>
                <a:cs typeface="Times New Roman" panose="02020603050405020304" pitchFamily="18" charset="0"/>
              </a:rPr>
              <a:t>Check quality of results</a:t>
            </a:r>
          </a:p>
          <a:p>
            <a:r>
              <a:rPr lang="en-US" altLang="en-US" dirty="0" smtClean="0">
                <a:latin typeface="Times New Roman" panose="02020603050405020304" pitchFamily="18" charset="0"/>
                <a:cs typeface="Times New Roman" panose="02020603050405020304" pitchFamily="18" charset="0"/>
              </a:rPr>
              <a:t>Submit survey project to NGS for review and publication in national database</a:t>
            </a:r>
          </a:p>
        </p:txBody>
      </p:sp>
    </p:spTree>
    <p:extLst>
      <p:ext uri="{BB962C8B-B14F-4D97-AF65-F5344CB8AC3E}">
        <p14:creationId xmlns:p14="http://schemas.microsoft.com/office/powerpoint/2010/main" val="25802179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n-US" altLang="en-US" sz="3600" dirty="0" smtClean="0">
                <a:latin typeface="Times New Roman" panose="02020603050405020304" pitchFamily="18" charset="0"/>
                <a:cs typeface="Times New Roman" panose="02020603050405020304" pitchFamily="18" charset="0"/>
              </a:rPr>
              <a:t>Summary</a:t>
            </a:r>
          </a:p>
        </p:txBody>
      </p:sp>
      <p:sp>
        <p:nvSpPr>
          <p:cNvPr id="3" name="Content Placeholder 2"/>
          <p:cNvSpPr>
            <a:spLocks noGrp="1"/>
          </p:cNvSpPr>
          <p:nvPr>
            <p:ph idx="1"/>
          </p:nvPr>
        </p:nvSpPr>
        <p:spPr>
          <a:xfrm>
            <a:off x="457200" y="1116807"/>
            <a:ext cx="8229600" cy="3223022"/>
          </a:xfrm>
        </p:spPr>
        <p:txBody>
          <a:bodyPr>
            <a:noAutofit/>
          </a:bodyPr>
          <a:lstStyle/>
          <a:p>
            <a:r>
              <a:rPr lang="en-US" altLang="en-US" sz="2400" dirty="0" smtClean="0">
                <a:latin typeface="Times New Roman" panose="02020603050405020304" pitchFamily="18" charset="0"/>
                <a:cs typeface="Times New Roman" panose="02020603050405020304" pitchFamily="18" charset="0"/>
              </a:rPr>
              <a:t>Real-time kinematic GNSS data are sufficiently accurate for many geodetic surveying applications</a:t>
            </a:r>
          </a:p>
          <a:p>
            <a:pPr lvl="1"/>
            <a:r>
              <a:rPr lang="en-US" altLang="en-US" sz="2400" dirty="0" smtClean="0">
                <a:latin typeface="Times New Roman" panose="02020603050405020304" pitchFamily="18" charset="0"/>
                <a:cs typeface="Times New Roman" panose="02020603050405020304" pitchFamily="18" charset="0"/>
              </a:rPr>
              <a:t>Must balance accuracy versus efficiency</a:t>
            </a:r>
          </a:p>
          <a:p>
            <a:r>
              <a:rPr lang="en-US" altLang="en-US" sz="2400" dirty="0" smtClean="0">
                <a:latin typeface="Times New Roman" panose="02020603050405020304" pitchFamily="18" charset="0"/>
                <a:cs typeface="Times New Roman" panose="02020603050405020304" pitchFamily="18" charset="0"/>
              </a:rPr>
              <a:t>Developing tools in OPUS-Projects so surveyors can upload, include, and adjust vectors from real-time GNSS surveys</a:t>
            </a:r>
          </a:p>
          <a:p>
            <a:pPr lvl="1"/>
            <a:r>
              <a:rPr lang="en-US" altLang="en-US" sz="2400" dirty="0" smtClean="0">
                <a:latin typeface="Times New Roman" panose="02020603050405020304" pitchFamily="18" charset="0"/>
                <a:cs typeface="Times New Roman" panose="02020603050405020304" pitchFamily="18" charset="0"/>
              </a:rPr>
              <a:t>Need a standardized GNSS vector exchange format for industry; proposing the “GVX” file format</a:t>
            </a:r>
          </a:p>
          <a:p>
            <a:r>
              <a:rPr lang="en-US" altLang="en-US" sz="2400" dirty="0" smtClean="0">
                <a:latin typeface="Times New Roman" panose="02020603050405020304" pitchFamily="18" charset="0"/>
                <a:cs typeface="Times New Roman" panose="02020603050405020304" pitchFamily="18" charset="0"/>
              </a:rPr>
              <a:t>Developing new surveying guidelines and/or specifications for including real-time data in a GNSS geodetic control survey</a:t>
            </a:r>
          </a:p>
        </p:txBody>
      </p:sp>
    </p:spTree>
    <p:extLst>
      <p:ext uri="{BB962C8B-B14F-4D97-AF65-F5344CB8AC3E}">
        <p14:creationId xmlns:p14="http://schemas.microsoft.com/office/powerpoint/2010/main" val="4049876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buNone/>
            </a:pPr>
            <a:r>
              <a:rPr lang="en-US" dirty="0" smtClean="0">
                <a:hlinkClick r:id="rId2"/>
              </a:rPr>
              <a:t>Daniel.Gillins@noaa.gov</a:t>
            </a:r>
            <a:endParaRPr lang="en-US" dirty="0" smtClean="0"/>
          </a:p>
          <a:p>
            <a:pPr marL="0" indent="0">
              <a:buNone/>
            </a:pPr>
            <a:endParaRPr lang="en-US" dirty="0"/>
          </a:p>
        </p:txBody>
      </p:sp>
    </p:spTree>
    <p:extLst>
      <p:ext uri="{BB962C8B-B14F-4D97-AF65-F5344CB8AC3E}">
        <p14:creationId xmlns:p14="http://schemas.microsoft.com/office/powerpoint/2010/main" val="4269748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485900" y="185738"/>
            <a:ext cx="6172200" cy="857250"/>
          </a:xfrm>
        </p:spPr>
        <p:txBody>
          <a:bodyPr>
            <a:normAutofit/>
          </a:bodyPr>
          <a:lstStyle/>
          <a:p>
            <a:r>
              <a:rPr lang="en-US" altLang="en-US" sz="3600" dirty="0" smtClean="0">
                <a:latin typeface="Times New Roman" panose="02020603050405020304" pitchFamily="18" charset="0"/>
                <a:cs typeface="Times New Roman" panose="02020603050405020304" pitchFamily="18" charset="0"/>
              </a:rPr>
              <a:t>Accuracy vs. Cost</a:t>
            </a:r>
          </a:p>
        </p:txBody>
      </p:sp>
      <p:sp>
        <p:nvSpPr>
          <p:cNvPr id="10243" name="Content Placeholder 4"/>
          <p:cNvSpPr>
            <a:spLocks noGrp="1"/>
          </p:cNvSpPr>
          <p:nvPr>
            <p:ph idx="1"/>
          </p:nvPr>
        </p:nvSpPr>
        <p:spPr>
          <a:xfrm>
            <a:off x="400050" y="1114425"/>
            <a:ext cx="4477941" cy="4029075"/>
          </a:xfrm>
        </p:spPr>
        <p:txBody>
          <a:bodyPr/>
          <a:lstStyle/>
          <a:p>
            <a:r>
              <a:rPr lang="en-US" altLang="en-US" sz="1800">
                <a:latin typeface="Times New Roman" panose="02020603050405020304" pitchFamily="18" charset="0"/>
                <a:cs typeface="Times New Roman" panose="02020603050405020304" pitchFamily="18" charset="0"/>
              </a:rPr>
              <a:t>Set a continuous GNSS reference station (i.e., </a:t>
            </a:r>
            <a:r>
              <a:rPr lang="en-US" altLang="en-US" sz="1800" b="1">
                <a:solidFill>
                  <a:srgbClr val="FF0000"/>
                </a:solidFill>
                <a:latin typeface="Times New Roman" panose="02020603050405020304" pitchFamily="18" charset="0"/>
                <a:cs typeface="Times New Roman" panose="02020603050405020304" pitchFamily="18" charset="0"/>
              </a:rPr>
              <a:t>CORS</a:t>
            </a:r>
            <a:r>
              <a:rPr lang="en-US" altLang="en-US" sz="1800">
                <a:latin typeface="Times New Roman" panose="02020603050405020304" pitchFamily="18" charset="0"/>
                <a:cs typeface="Times New Roman" panose="02020603050405020304" pitchFamily="18" charset="0"/>
              </a:rPr>
              <a:t>)</a:t>
            </a:r>
          </a:p>
          <a:p>
            <a:pPr lvl="1"/>
            <a:r>
              <a:rPr lang="en-US" altLang="en-US" sz="1500">
                <a:latin typeface="Times New Roman" panose="02020603050405020304" pitchFamily="18" charset="0"/>
                <a:cs typeface="Times New Roman" panose="02020603050405020304" pitchFamily="18" charset="0"/>
              </a:rPr>
              <a:t>Permanent or semi-permanent base station</a:t>
            </a:r>
          </a:p>
          <a:p>
            <a:r>
              <a:rPr lang="en-US" altLang="en-US" sz="1800">
                <a:latin typeface="Times New Roman" panose="02020603050405020304" pitchFamily="18" charset="0"/>
                <a:cs typeface="Times New Roman" panose="02020603050405020304" pitchFamily="18" charset="0"/>
              </a:rPr>
              <a:t>Campaign-style static GNSS survey with multiple receivers</a:t>
            </a:r>
          </a:p>
          <a:p>
            <a:pPr lvl="1"/>
            <a:r>
              <a:rPr lang="en-US" altLang="en-US" sz="1500">
                <a:latin typeface="Times New Roman" panose="02020603050405020304" pitchFamily="18" charset="0"/>
                <a:cs typeface="Times New Roman" panose="02020603050405020304" pitchFamily="18" charset="0"/>
              </a:rPr>
              <a:t>Develop survey network for adjustment</a:t>
            </a:r>
          </a:p>
          <a:p>
            <a:pPr lvl="1"/>
            <a:r>
              <a:rPr lang="en-US" altLang="en-US" sz="1500" b="1">
                <a:solidFill>
                  <a:srgbClr val="FF0000"/>
                </a:solidFill>
                <a:latin typeface="Times New Roman" panose="02020603050405020304" pitchFamily="18" charset="0"/>
                <a:cs typeface="Times New Roman" panose="02020603050405020304" pitchFamily="18" charset="0"/>
              </a:rPr>
              <a:t>OPUS-Projects</a:t>
            </a:r>
          </a:p>
          <a:p>
            <a:r>
              <a:rPr lang="en-US" altLang="en-US" sz="1800">
                <a:latin typeface="Times New Roman" panose="02020603050405020304" pitchFamily="18" charset="0"/>
                <a:cs typeface="Times New Roman" panose="02020603050405020304" pitchFamily="18" charset="0"/>
              </a:rPr>
              <a:t>Static GNSS survey session with one receiver (i.e., </a:t>
            </a:r>
            <a:r>
              <a:rPr lang="en-US" altLang="en-US" sz="1800" b="1">
                <a:solidFill>
                  <a:srgbClr val="FF0000"/>
                </a:solidFill>
                <a:latin typeface="Times New Roman" panose="02020603050405020304" pitchFamily="18" charset="0"/>
                <a:cs typeface="Times New Roman" panose="02020603050405020304" pitchFamily="18" charset="0"/>
              </a:rPr>
              <a:t>OPUS-S</a:t>
            </a:r>
            <a:r>
              <a:rPr lang="en-US" altLang="en-US" sz="1800">
                <a:latin typeface="Times New Roman" panose="02020603050405020304" pitchFamily="18" charset="0"/>
                <a:cs typeface="Times New Roman" panose="02020603050405020304" pitchFamily="18" charset="0"/>
              </a:rPr>
              <a:t>)</a:t>
            </a:r>
          </a:p>
          <a:p>
            <a:r>
              <a:rPr lang="en-US" altLang="en-US" sz="1800">
                <a:latin typeface="Times New Roman" panose="02020603050405020304" pitchFamily="18" charset="0"/>
                <a:cs typeface="Times New Roman" panose="02020603050405020304" pitchFamily="18" charset="0"/>
              </a:rPr>
              <a:t>Rapid-static GNSS survey session with one receiver (i.e., </a:t>
            </a:r>
            <a:r>
              <a:rPr lang="en-US" altLang="en-US" sz="1800" b="1">
                <a:solidFill>
                  <a:srgbClr val="FF0000"/>
                </a:solidFill>
                <a:latin typeface="Times New Roman" panose="02020603050405020304" pitchFamily="18" charset="0"/>
                <a:cs typeface="Times New Roman" panose="02020603050405020304" pitchFamily="18" charset="0"/>
              </a:rPr>
              <a:t>OPUS-RS</a:t>
            </a:r>
            <a:r>
              <a:rPr lang="en-US" altLang="en-US" sz="1800">
                <a:latin typeface="Times New Roman" panose="02020603050405020304" pitchFamily="18" charset="0"/>
                <a:cs typeface="Times New Roman" panose="02020603050405020304" pitchFamily="18" charset="0"/>
              </a:rPr>
              <a:t>)</a:t>
            </a:r>
          </a:p>
          <a:p>
            <a:r>
              <a:rPr lang="en-US" altLang="en-US" sz="1800">
                <a:latin typeface="Times New Roman" panose="02020603050405020304" pitchFamily="18" charset="0"/>
                <a:cs typeface="Times New Roman" panose="02020603050405020304" pitchFamily="18" charset="0"/>
              </a:rPr>
              <a:t>Real-time kinematic (RTK) observation</a:t>
            </a:r>
          </a:p>
        </p:txBody>
      </p:sp>
      <p:sp>
        <p:nvSpPr>
          <p:cNvPr id="9220" name="TextBox 6"/>
          <p:cNvSpPr txBox="1">
            <a:spLocks noChangeArrowheads="1"/>
          </p:cNvSpPr>
          <p:nvPr/>
        </p:nvSpPr>
        <p:spPr bwMode="auto">
          <a:xfrm>
            <a:off x="5329238" y="856060"/>
            <a:ext cx="14692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2100">
                <a:solidFill>
                  <a:srgbClr val="008000"/>
                </a:solidFill>
                <a:latin typeface="Times New Roman" panose="02020603050405020304" pitchFamily="18" charset="0"/>
                <a:cs typeface="Times New Roman" panose="02020603050405020304" pitchFamily="18" charset="0"/>
              </a:rPr>
              <a:t>Accuracy</a:t>
            </a:r>
          </a:p>
        </p:txBody>
      </p:sp>
      <p:pic>
        <p:nvPicPr>
          <p:cNvPr id="9221" name="Picture 2" descr="Image result for up and down arrow clip art"/>
          <p:cNvPicPr>
            <a:picLocks noChangeAspect="1" noChangeArrowheads="1"/>
          </p:cNvPicPr>
          <p:nvPr/>
        </p:nvPicPr>
        <p:blipFill>
          <a:blip r:embed="rId2">
            <a:extLst>
              <a:ext uri="{28A0092B-C50C-407E-A947-70E740481C1C}">
                <a14:useLocalDpi xmlns:a14="http://schemas.microsoft.com/office/drawing/2010/main" val="0"/>
              </a:ext>
            </a:extLst>
          </a:blip>
          <a:srcRect r="48083"/>
          <a:stretch>
            <a:fillRect/>
          </a:stretch>
        </p:blipFill>
        <p:spPr bwMode="auto">
          <a:xfrm>
            <a:off x="5124450" y="1256110"/>
            <a:ext cx="14192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8"/>
          <p:cNvSpPr txBox="1">
            <a:spLocks noChangeArrowheads="1"/>
          </p:cNvSpPr>
          <p:nvPr/>
        </p:nvSpPr>
        <p:spPr bwMode="auto">
          <a:xfrm>
            <a:off x="6942535" y="865585"/>
            <a:ext cx="7667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2100">
                <a:solidFill>
                  <a:srgbClr val="008000"/>
                </a:solidFill>
                <a:latin typeface="Times New Roman" panose="02020603050405020304" pitchFamily="18" charset="0"/>
                <a:cs typeface="Times New Roman" panose="02020603050405020304" pitchFamily="18" charset="0"/>
              </a:rPr>
              <a:t>Cost</a:t>
            </a:r>
          </a:p>
        </p:txBody>
      </p:sp>
      <p:pic>
        <p:nvPicPr>
          <p:cNvPr id="9223" name="Picture 4" descr="Image result for dollar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2" y="1256110"/>
            <a:ext cx="94773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4" descr="Image result for dollar sign clip art"/>
          <p:cNvPicPr>
            <a:picLocks noChangeAspect="1" noChangeArrowheads="1"/>
          </p:cNvPicPr>
          <p:nvPr/>
        </p:nvPicPr>
        <p:blipFill>
          <a:blip r:embed="rId3">
            <a:extLst>
              <a:ext uri="{28A0092B-C50C-407E-A947-70E740481C1C}">
                <a14:useLocalDpi xmlns:a14="http://schemas.microsoft.com/office/drawing/2010/main" val="0"/>
              </a:ext>
            </a:extLst>
          </a:blip>
          <a:srcRect l="8652" r="9862"/>
          <a:stretch>
            <a:fillRect/>
          </a:stretch>
        </p:blipFill>
        <p:spPr bwMode="auto">
          <a:xfrm>
            <a:off x="7358063" y="1256110"/>
            <a:ext cx="77152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5" name="Group 7"/>
          <p:cNvGrpSpPr>
            <a:grpSpLocks/>
          </p:cNvGrpSpPr>
          <p:nvPr/>
        </p:nvGrpSpPr>
        <p:grpSpPr bwMode="auto">
          <a:xfrm>
            <a:off x="6794898" y="2221706"/>
            <a:ext cx="1048940" cy="947738"/>
            <a:chOff x="7535535" y="2962930"/>
            <a:chExt cx="1398916" cy="1262390"/>
          </a:xfrm>
        </p:grpSpPr>
        <p:pic>
          <p:nvPicPr>
            <p:cNvPr id="9233" name="Picture 4" descr="Image result for dollar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535" y="2962930"/>
              <a:ext cx="1262390" cy="126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4" descr="Image result for dollar sign clip art"/>
            <p:cNvPicPr>
              <a:picLocks noChangeAspect="1" noChangeArrowheads="1"/>
            </p:cNvPicPr>
            <p:nvPr/>
          </p:nvPicPr>
          <p:blipFill>
            <a:blip r:embed="rId3">
              <a:extLst>
                <a:ext uri="{28A0092B-C50C-407E-A947-70E740481C1C}">
                  <a14:useLocalDpi xmlns:a14="http://schemas.microsoft.com/office/drawing/2010/main" val="0"/>
                </a:ext>
              </a:extLst>
            </a:blip>
            <a:srcRect l="8652" r="67204"/>
            <a:stretch>
              <a:fillRect/>
            </a:stretch>
          </p:blipFill>
          <p:spPr bwMode="auto">
            <a:xfrm>
              <a:off x="8629651" y="2962930"/>
              <a:ext cx="304800" cy="126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6" name="Picture 4" descr="Image result for dollar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291" y="3188494"/>
            <a:ext cx="946547"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4" descr="Image result for dollar sign clip art"/>
          <p:cNvPicPr>
            <a:picLocks noChangeAspect="1" noChangeArrowheads="1"/>
          </p:cNvPicPr>
          <p:nvPr/>
        </p:nvPicPr>
        <p:blipFill>
          <a:blip r:embed="rId3">
            <a:extLst>
              <a:ext uri="{28A0092B-C50C-407E-A947-70E740481C1C}">
                <a14:useLocalDpi xmlns:a14="http://schemas.microsoft.com/office/drawing/2010/main" val="0"/>
              </a:ext>
            </a:extLst>
          </a:blip>
          <a:srcRect l="8652" r="67204"/>
          <a:stretch>
            <a:fillRect/>
          </a:stretch>
        </p:blipFill>
        <p:spPr bwMode="auto">
          <a:xfrm>
            <a:off x="7255669" y="4081463"/>
            <a:ext cx="228600"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Date Placeholder 3"/>
          <p:cNvSpPr>
            <a:spLocks noGrp="1"/>
          </p:cNvSpPr>
          <p:nvPr>
            <p:ph type="dt" sz="quarter" idx="10"/>
          </p:nvPr>
        </p:nvSpPr>
        <p:spPr bwMode="auto">
          <a:xfrm>
            <a:off x="46435" y="4943476"/>
            <a:ext cx="1828800" cy="1369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EEE352B2-1F14-45C0-A04D-24B9A58C59AF}" type="datetime4">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pPr fontAlgn="base">
                <a:spcBef>
                  <a:spcPct val="0"/>
                </a:spcBef>
                <a:spcAft>
                  <a:spcPct val="0"/>
                </a:spcAft>
                <a:buFontTx/>
                <a:buNone/>
              </a:pPr>
              <a:t>May 3, 2019</a:t>
            </a:fld>
            <a:endPar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5" name="Slide Number Placeholder 4"/>
          <p:cNvSpPr>
            <a:spLocks noGrp="1"/>
          </p:cNvSpPr>
          <p:nvPr>
            <p:ph type="sldNum" sz="quarter" idx="12"/>
          </p:nvPr>
        </p:nvSpPr>
        <p:spPr bwMode="auto">
          <a:xfrm>
            <a:off x="46435" y="4807744"/>
            <a:ext cx="364331" cy="13692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lgn="ctr">
              <a:spcBef>
                <a:spcPct val="0"/>
              </a:spcBef>
              <a:buNone/>
              <a:defRPr/>
            </a:pPr>
            <a:r>
              <a:rPr lang="en-US" altLang="en-US" sz="675" dirty="0">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t>3</a:t>
            </a:r>
          </a:p>
        </p:txBody>
      </p:sp>
      <p:sp>
        <p:nvSpPr>
          <p:cNvPr id="2" name="Rectangle 1"/>
          <p:cNvSpPr/>
          <p:nvPr/>
        </p:nvSpPr>
        <p:spPr>
          <a:xfrm>
            <a:off x="410766" y="4335067"/>
            <a:ext cx="4186833" cy="372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latin typeface="Times New Roman" panose="02020603050405020304" pitchFamily="18" charset="0"/>
              <a:cs typeface="Times New Roman" panose="02020603050405020304" pitchFamily="18" charset="0"/>
            </a:endParaRPr>
          </a:p>
        </p:txBody>
      </p:sp>
      <p:cxnSp>
        <p:nvCxnSpPr>
          <p:cNvPr id="5" name="Elbow Connector 4"/>
          <p:cNvCxnSpPr/>
          <p:nvPr/>
        </p:nvCxnSpPr>
        <p:spPr>
          <a:xfrm rot="16200000" flipV="1">
            <a:off x="-219075" y="3705225"/>
            <a:ext cx="1146572" cy="113110"/>
          </a:xfrm>
          <a:prstGeom prst="bentConnector3">
            <a:avLst>
              <a:gd name="adj1" fmla="val 5116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06586" y="2050256"/>
            <a:ext cx="4291013" cy="1138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613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r>
              <a:rPr lang="en-US" altLang="en-US" sz="3600" dirty="0" smtClean="0">
                <a:latin typeface="Times New Roman" panose="02020603050405020304" pitchFamily="18" charset="0"/>
                <a:cs typeface="Times New Roman" panose="02020603050405020304" pitchFamily="18" charset="0"/>
              </a:rPr>
              <a:t>Real-time Networks (RTNs)</a:t>
            </a:r>
          </a:p>
        </p:txBody>
      </p:sp>
      <p:sp>
        <p:nvSpPr>
          <p:cNvPr id="3" name="Content Placeholder 2"/>
          <p:cNvSpPr>
            <a:spLocks noGrp="1"/>
          </p:cNvSpPr>
          <p:nvPr>
            <p:ph idx="1"/>
          </p:nvPr>
        </p:nvSpPr>
        <p:spPr>
          <a:xfrm>
            <a:off x="457200" y="1371601"/>
            <a:ext cx="5491163" cy="3223022"/>
          </a:xfrm>
        </p:spPr>
        <p:txBody>
          <a:bodyPr>
            <a:noAutofit/>
          </a:bodyPr>
          <a:lstStyle/>
          <a:p>
            <a:r>
              <a:rPr lang="en-US" altLang="en-US" sz="2400" dirty="0" smtClean="0">
                <a:latin typeface="Times New Roman" panose="02020603050405020304" pitchFamily="18" charset="0"/>
                <a:cs typeface="Times New Roman" panose="02020603050405020304" pitchFamily="18" charset="0"/>
              </a:rPr>
              <a:t>Network of continuously operating GNSS stations</a:t>
            </a:r>
          </a:p>
          <a:p>
            <a:pPr lvl="1"/>
            <a:r>
              <a:rPr lang="en-US" altLang="en-US" sz="2400" dirty="0" smtClean="0">
                <a:latin typeface="Times New Roman" panose="02020603050405020304" pitchFamily="18" charset="0"/>
                <a:cs typeface="Times New Roman" panose="02020603050405020304" pitchFamily="18" charset="0"/>
              </a:rPr>
              <a:t>~ 70 km interstation spacing</a:t>
            </a:r>
          </a:p>
          <a:p>
            <a:r>
              <a:rPr lang="en-US" altLang="en-US" sz="2400" dirty="0" smtClean="0">
                <a:latin typeface="Times New Roman" panose="02020603050405020304" pitchFamily="18" charset="0"/>
                <a:cs typeface="Times New Roman" panose="02020603050405020304" pitchFamily="18" charset="0"/>
              </a:rPr>
              <a:t>Atmospheric and orbital corrections are transmitted to rover via mobile data link</a:t>
            </a:r>
          </a:p>
          <a:p>
            <a:r>
              <a:rPr lang="en-US" altLang="en-US" sz="2400" dirty="0" smtClean="0">
                <a:latin typeface="Times New Roman" panose="02020603050405020304" pitchFamily="18" charset="0"/>
                <a:cs typeface="Times New Roman" panose="02020603050405020304" pitchFamily="18" charset="0"/>
              </a:rPr>
              <a:t>Baselines processed in real-time</a:t>
            </a:r>
          </a:p>
          <a:p>
            <a:r>
              <a:rPr lang="en-US" altLang="en-US" sz="2400" dirty="0" smtClean="0">
                <a:latin typeface="Times New Roman" panose="02020603050405020304" pitchFamily="18" charset="0"/>
                <a:cs typeface="Times New Roman" panose="02020603050405020304" pitchFamily="18" charset="0"/>
              </a:rPr>
              <a:t>Coordinates to cm-level accuracies derived in seconds to minutes</a:t>
            </a:r>
          </a:p>
        </p:txBody>
      </p:sp>
      <p:pic>
        <p:nvPicPr>
          <p:cNvPr id="1229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8363" y="1106091"/>
            <a:ext cx="2927747" cy="390286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231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33375" y="452438"/>
            <a:ext cx="8810625" cy="514350"/>
          </a:xfrm>
        </p:spPr>
        <p:txBody>
          <a:bodyPr>
            <a:noAutofit/>
          </a:bodyPr>
          <a:lstStyle/>
          <a:p>
            <a:r>
              <a:rPr lang="en-US" altLang="en-US" sz="3600" dirty="0" smtClean="0">
                <a:latin typeface="Times New Roman" panose="02020603050405020304" pitchFamily="18" charset="0"/>
                <a:cs typeface="Times New Roman" panose="02020603050405020304" pitchFamily="18" charset="0"/>
              </a:rPr>
              <a:t>Empirical Evaluation of the Accuracy of RTNs</a:t>
            </a:r>
          </a:p>
        </p:txBody>
      </p:sp>
      <p:pic>
        <p:nvPicPr>
          <p:cNvPr id="13315" name="Picture 3"/>
          <p:cNvPicPr>
            <a:picLocks noChangeAspect="1"/>
          </p:cNvPicPr>
          <p:nvPr/>
        </p:nvPicPr>
        <p:blipFill>
          <a:blip r:embed="rId2">
            <a:extLst>
              <a:ext uri="{28A0092B-C50C-407E-A947-70E740481C1C}">
                <a14:useLocalDpi xmlns:a14="http://schemas.microsoft.com/office/drawing/2010/main" val="0"/>
              </a:ext>
            </a:extLst>
          </a:blip>
          <a:srcRect l="49782" b="54625"/>
          <a:stretch>
            <a:fillRect/>
          </a:stretch>
        </p:blipFill>
        <p:spPr bwMode="auto">
          <a:xfrm>
            <a:off x="1453422" y="1195432"/>
            <a:ext cx="613767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7329487" y="4848225"/>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a:latin typeface="Times New Roman" panose="02020603050405020304" pitchFamily="18" charset="0"/>
                <a:cs typeface="Times New Roman" panose="02020603050405020304" pitchFamily="18" charset="0"/>
              </a:rPr>
              <a:t>[Allahyari et al. 2018]</a:t>
            </a:r>
          </a:p>
        </p:txBody>
      </p:sp>
      <p:sp>
        <p:nvSpPr>
          <p:cNvPr id="1331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4D02628E-2833-475E-94BE-B857FED75C29}" type="datetime4">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pPr fontAlgn="base">
                <a:spcBef>
                  <a:spcPct val="0"/>
                </a:spcBef>
                <a:spcAft>
                  <a:spcPct val="0"/>
                </a:spcAft>
                <a:buFontTx/>
                <a:buNone/>
              </a:pPr>
              <a:t>May 3, 2019</a:t>
            </a:fld>
            <a:endPar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331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r>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t>5</a:t>
            </a:r>
          </a:p>
        </p:txBody>
      </p:sp>
    </p:spTree>
    <p:extLst>
      <p:ext uri="{BB962C8B-B14F-4D97-AF65-F5344CB8AC3E}">
        <p14:creationId xmlns:p14="http://schemas.microsoft.com/office/powerpoint/2010/main" val="233753721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9057" y="470297"/>
            <a:ext cx="9074944" cy="514350"/>
          </a:xfrm>
        </p:spPr>
        <p:txBody>
          <a:bodyPr>
            <a:normAutofit fontScale="90000"/>
          </a:bodyPr>
          <a:lstStyle/>
          <a:p>
            <a:r>
              <a:rPr lang="en-US" altLang="en-US" dirty="0" smtClean="0">
                <a:latin typeface="Times New Roman" panose="02020603050405020304" pitchFamily="18" charset="0"/>
                <a:ea typeface="Cambria" panose="02040503050406030204" pitchFamily="18" charset="0"/>
                <a:cs typeface="Times New Roman" panose="02020603050405020304" pitchFamily="18" charset="0"/>
              </a:rPr>
              <a:t>RTN Surveys Compared to Static Surveys</a:t>
            </a:r>
          </a:p>
        </p:txBody>
      </p:sp>
      <p:sp>
        <p:nvSpPr>
          <p:cNvPr id="39939" name="Date Placeholder 3"/>
          <p:cNvSpPr>
            <a:spLocks noGrp="1"/>
          </p:cNvSpPr>
          <p:nvPr>
            <p:ph type="dt" sz="quarter" idx="10"/>
          </p:nvPr>
        </p:nvSpPr>
        <p:spPr bwMode="auto">
          <a:xfrm>
            <a:off x="0" y="4953001"/>
            <a:ext cx="1371600" cy="13692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charset="0"/>
                <a:ea typeface="MS PGothic" panose="020B0600070205080204" pitchFamily="34" charset="-128"/>
              </a:defRPr>
            </a:lvl1pPr>
            <a:lvl2pPr marL="557213" indent="-214313">
              <a:defRPr>
                <a:solidFill>
                  <a:schemeClr val="tx1"/>
                </a:solidFill>
                <a:latin typeface="Palatino" charset="0"/>
                <a:ea typeface="MS PGothic" panose="020B0600070205080204" pitchFamily="34" charset="-128"/>
              </a:defRPr>
            </a:lvl2pPr>
            <a:lvl3pPr marL="857250" indent="-171450">
              <a:defRPr>
                <a:solidFill>
                  <a:schemeClr val="tx1"/>
                </a:solidFill>
                <a:latin typeface="Palatino" charset="0"/>
                <a:ea typeface="MS PGothic" panose="020B0600070205080204" pitchFamily="34" charset="-128"/>
              </a:defRPr>
            </a:lvl3pPr>
            <a:lvl4pPr marL="1200150" indent="-171450">
              <a:defRPr>
                <a:solidFill>
                  <a:schemeClr val="tx1"/>
                </a:solidFill>
                <a:latin typeface="Palatino" charset="0"/>
                <a:ea typeface="MS PGothic" panose="020B0600070205080204" pitchFamily="34" charset="-128"/>
              </a:defRPr>
            </a:lvl4pPr>
            <a:lvl5pPr marL="1543050" indent="-171450">
              <a:defRPr>
                <a:solidFill>
                  <a:schemeClr val="tx1"/>
                </a:solidFill>
                <a:latin typeface="Palatino" charset="0"/>
                <a:ea typeface="MS PGothic" panose="020B0600070205080204" pitchFamily="34" charset="-128"/>
              </a:defRPr>
            </a:lvl5pPr>
            <a:lvl6pPr marL="1885950" indent="-171450" defTabSz="342900" eaLnBrk="0" fontAlgn="base" hangingPunct="0">
              <a:spcBef>
                <a:spcPct val="0"/>
              </a:spcBef>
              <a:spcAft>
                <a:spcPct val="0"/>
              </a:spcAft>
              <a:defRPr>
                <a:solidFill>
                  <a:schemeClr val="tx1"/>
                </a:solidFill>
                <a:latin typeface="Palatino" charset="0"/>
                <a:ea typeface="MS PGothic" panose="020B0600070205080204" pitchFamily="34" charset="-128"/>
              </a:defRPr>
            </a:lvl6pPr>
            <a:lvl7pPr marL="2228850" indent="-171450" defTabSz="342900" eaLnBrk="0" fontAlgn="base" hangingPunct="0">
              <a:spcBef>
                <a:spcPct val="0"/>
              </a:spcBef>
              <a:spcAft>
                <a:spcPct val="0"/>
              </a:spcAft>
              <a:defRPr>
                <a:solidFill>
                  <a:schemeClr val="tx1"/>
                </a:solidFill>
                <a:latin typeface="Palatino" charset="0"/>
                <a:ea typeface="MS PGothic" panose="020B0600070205080204" pitchFamily="34" charset="-128"/>
              </a:defRPr>
            </a:lvl7pPr>
            <a:lvl8pPr marL="2571750" indent="-171450" defTabSz="342900" eaLnBrk="0" fontAlgn="base" hangingPunct="0">
              <a:spcBef>
                <a:spcPct val="0"/>
              </a:spcBef>
              <a:spcAft>
                <a:spcPct val="0"/>
              </a:spcAft>
              <a:defRPr>
                <a:solidFill>
                  <a:schemeClr val="tx1"/>
                </a:solidFill>
                <a:latin typeface="Palatino" charset="0"/>
                <a:ea typeface="MS PGothic" panose="020B0600070205080204" pitchFamily="34" charset="-128"/>
              </a:defRPr>
            </a:lvl8pPr>
            <a:lvl9pPr marL="2914650" indent="-171450" defTabSz="342900" eaLnBrk="0" fontAlgn="base" hangingPunct="0">
              <a:spcBef>
                <a:spcPct val="0"/>
              </a:spcBef>
              <a:spcAft>
                <a:spcPct val="0"/>
              </a:spcAft>
              <a:defRPr>
                <a:solidFill>
                  <a:schemeClr val="tx1"/>
                </a:solidFill>
                <a:latin typeface="Palatino" charset="0"/>
                <a:ea typeface="MS PGothic" panose="020B0600070205080204" pitchFamily="34" charset="-128"/>
              </a:defRPr>
            </a:lvl9pPr>
          </a:lstStyle>
          <a:p>
            <a:pPr>
              <a:defRPr/>
            </a:pPr>
            <a:fld id="{45F7886B-B2DC-4AFE-A64F-31340C98463C}" type="datetime4">
              <a:rPr lang="en-US" altLang="en-US" smtClean="0">
                <a:solidFill>
                  <a:srgbClr val="717171"/>
                </a:solidFill>
                <a:latin typeface="Verdana" panose="020B0604030504040204" pitchFamily="34" charset="0"/>
              </a:rPr>
              <a:pPr>
                <a:defRPr/>
              </a:pPr>
              <a:t>May 3, 2019</a:t>
            </a:fld>
            <a:endParaRPr lang="en-US" altLang="en-US" dirty="0" smtClean="0">
              <a:solidFill>
                <a:srgbClr val="717171"/>
              </a:solidFill>
              <a:latin typeface="Verdana" panose="020B0604030504040204" pitchFamily="34" charset="0"/>
            </a:endParaRPr>
          </a:p>
        </p:txBody>
      </p:sp>
      <p:sp>
        <p:nvSpPr>
          <p:cNvPr id="14340" name="Slide Number Placeholder 4"/>
          <p:cNvSpPr>
            <a:spLocks noGrp="1"/>
          </p:cNvSpPr>
          <p:nvPr>
            <p:ph type="sldNum" sz="quarter" idx="11"/>
          </p:nvPr>
        </p:nvSpPr>
        <p:spPr bwMode="auto">
          <a:xfrm>
            <a:off x="69057" y="4816078"/>
            <a:ext cx="273844" cy="1369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fld id="{30B35713-276A-4DB9-BEF9-390D164CCF97}" type="slidenum">
              <a:rPr lang="en-US" altLang="en-US" sz="900">
                <a:solidFill>
                  <a:srgbClr val="717171"/>
                </a:solidFill>
                <a:latin typeface="Verdana" panose="020B0604030504040204" pitchFamily="34" charset="0"/>
                <a:ea typeface="MS PGothic" panose="020B0600070205080204" pitchFamily="34" charset="-128"/>
              </a:rPr>
              <a:pPr>
                <a:spcBef>
                  <a:spcPct val="0"/>
                </a:spcBef>
                <a:buFontTx/>
                <a:buNone/>
              </a:pPr>
              <a:t>5</a:t>
            </a:fld>
            <a:endParaRPr lang="en-US" altLang="en-US" sz="900">
              <a:solidFill>
                <a:srgbClr val="717171"/>
              </a:solidFill>
              <a:latin typeface="Verdana" panose="020B0604030504040204" pitchFamily="34" charset="0"/>
              <a:ea typeface="MS PGothic" panose="020B0600070205080204" pitchFamily="34" charset="-128"/>
            </a:endParaRPr>
          </a:p>
        </p:txBody>
      </p:sp>
      <p:graphicFrame>
        <p:nvGraphicFramePr>
          <p:cNvPr id="2" name="Table 1"/>
          <p:cNvGraphicFramePr>
            <a:graphicFrameLocks noGrp="1"/>
          </p:cNvGraphicFramePr>
          <p:nvPr>
            <p:extLst>
              <p:ext uri="{D42A27DB-BD31-4B8C-83A1-F6EECF244321}">
                <p14:modId xmlns:p14="http://schemas.microsoft.com/office/powerpoint/2010/main" val="3241736247"/>
              </p:ext>
            </p:extLst>
          </p:nvPr>
        </p:nvGraphicFramePr>
        <p:xfrm>
          <a:off x="1381126" y="1143000"/>
          <a:ext cx="6450808" cy="3884080"/>
        </p:xfrm>
        <a:graphic>
          <a:graphicData uri="http://schemas.openxmlformats.org/drawingml/2006/table">
            <a:tbl>
              <a:tblPr firstRow="1" bandRow="1">
                <a:tableStyleId>{5C22544A-7EE6-4342-B048-85BDC9FD1C3A}</a:tableStyleId>
              </a:tblPr>
              <a:tblGrid>
                <a:gridCol w="3225404">
                  <a:extLst>
                    <a:ext uri="{9D8B030D-6E8A-4147-A177-3AD203B41FA5}">
                      <a16:colId xmlns:a16="http://schemas.microsoft.com/office/drawing/2014/main" val="20000"/>
                    </a:ext>
                  </a:extLst>
                </a:gridCol>
                <a:gridCol w="3225404">
                  <a:extLst>
                    <a:ext uri="{9D8B030D-6E8A-4147-A177-3AD203B41FA5}">
                      <a16:colId xmlns:a16="http://schemas.microsoft.com/office/drawing/2014/main" val="20001"/>
                    </a:ext>
                  </a:extLst>
                </a:gridCol>
              </a:tblGrid>
              <a:tr h="409484">
                <a:tc>
                  <a:txBody>
                    <a:bodyPr/>
                    <a:lstStyle/>
                    <a:p>
                      <a:r>
                        <a:rPr lang="en-US" sz="2100" dirty="0" smtClean="0">
                          <a:latin typeface="Times New Roman" panose="02020603050405020304" pitchFamily="18" charset="0"/>
                          <a:cs typeface="Times New Roman" panose="02020603050405020304" pitchFamily="18" charset="0"/>
                        </a:rPr>
                        <a:t>Benefits</a:t>
                      </a:r>
                      <a:endParaRPr lang="en-US" sz="2100" dirty="0">
                        <a:latin typeface="Times New Roman" panose="02020603050405020304" pitchFamily="18" charset="0"/>
                        <a:cs typeface="Times New Roman" panose="02020603050405020304" pitchFamily="18" charset="0"/>
                      </a:endParaRPr>
                    </a:p>
                  </a:txBody>
                  <a:tcPr marL="68582" marR="68582" marT="34274" marB="34274"/>
                </a:tc>
                <a:tc>
                  <a:txBody>
                    <a:bodyPr/>
                    <a:lstStyle/>
                    <a:p>
                      <a:r>
                        <a:rPr lang="en-US" sz="2100" dirty="0" smtClean="0">
                          <a:latin typeface="Times New Roman" panose="02020603050405020304" pitchFamily="18" charset="0"/>
                          <a:cs typeface="Times New Roman" panose="02020603050405020304" pitchFamily="18" charset="0"/>
                        </a:rPr>
                        <a:t>Concerns</a:t>
                      </a:r>
                      <a:endParaRPr lang="en-US" sz="2100" dirty="0">
                        <a:latin typeface="Times New Roman" panose="02020603050405020304" pitchFamily="18" charset="0"/>
                        <a:cs typeface="Times New Roman" panose="02020603050405020304" pitchFamily="18" charset="0"/>
                      </a:endParaRPr>
                    </a:p>
                  </a:txBody>
                  <a:tcPr marL="68582" marR="68582" marT="34274" marB="34274"/>
                </a:tc>
                <a:extLst>
                  <a:ext uri="{0D108BD9-81ED-4DB2-BD59-A6C34878D82A}">
                    <a16:rowId xmlns:a16="http://schemas.microsoft.com/office/drawing/2014/main" val="10000"/>
                  </a:ext>
                </a:extLst>
              </a:tr>
              <a:tr h="1028669">
                <a:tc>
                  <a:txBody>
                    <a:bodyPr/>
                    <a:lstStyle/>
                    <a:p>
                      <a:r>
                        <a:rPr lang="en-US" sz="2100" b="1" dirty="0" smtClean="0">
                          <a:solidFill>
                            <a:srgbClr val="000000"/>
                          </a:solidFill>
                          <a:latin typeface="Times New Roman" panose="02020603050405020304" pitchFamily="18" charset="0"/>
                          <a:cs typeface="Times New Roman" panose="02020603050405020304" pitchFamily="18" charset="0"/>
                        </a:rPr>
                        <a:t>FAST</a:t>
                      </a:r>
                      <a:r>
                        <a:rPr lang="en-US" sz="2100" dirty="0" smtClean="0">
                          <a:solidFill>
                            <a:srgbClr val="000000"/>
                          </a:solidFill>
                          <a:latin typeface="Times New Roman" panose="02020603050405020304" pitchFamily="18" charset="0"/>
                          <a:cs typeface="Times New Roman" panose="02020603050405020304" pitchFamily="18" charset="0"/>
                        </a:rPr>
                        <a:t>.  Could reduce field observations</a:t>
                      </a:r>
                      <a:r>
                        <a:rPr lang="en-US" sz="2100" baseline="0" dirty="0" smtClean="0">
                          <a:solidFill>
                            <a:srgbClr val="000000"/>
                          </a:solidFill>
                          <a:latin typeface="Times New Roman" panose="02020603050405020304" pitchFamily="18" charset="0"/>
                          <a:cs typeface="Times New Roman" panose="02020603050405020304" pitchFamily="18" charset="0"/>
                        </a:rPr>
                        <a:t> </a:t>
                      </a:r>
                      <a:r>
                        <a:rPr lang="en-US" sz="2100" dirty="0" smtClean="0">
                          <a:solidFill>
                            <a:srgbClr val="000000"/>
                          </a:solidFill>
                          <a:latin typeface="Times New Roman" panose="02020603050405020304" pitchFamily="18" charset="0"/>
                          <a:cs typeface="Times New Roman" panose="02020603050405020304" pitchFamily="18" charset="0"/>
                        </a:rPr>
                        <a:t>from several hours to just a few minutes</a:t>
                      </a:r>
                      <a:endParaRPr lang="en-US" sz="2100" dirty="0">
                        <a:solidFill>
                          <a:srgbClr val="000000"/>
                        </a:solidFill>
                        <a:latin typeface="Times New Roman" panose="02020603050405020304" pitchFamily="18" charset="0"/>
                        <a:cs typeface="Times New Roman" panose="02020603050405020304" pitchFamily="18" charset="0"/>
                      </a:endParaRPr>
                    </a:p>
                  </a:txBody>
                  <a:tcPr marL="68582" marR="68582" marT="34274" marB="34274"/>
                </a:tc>
                <a:tc>
                  <a:txBody>
                    <a:bodyPr/>
                    <a:lstStyle/>
                    <a:p>
                      <a:r>
                        <a:rPr lang="en-US" sz="2100" dirty="0" smtClean="0">
                          <a:solidFill>
                            <a:srgbClr val="000000"/>
                          </a:solidFill>
                          <a:latin typeface="Times New Roman" panose="02020603050405020304" pitchFamily="18" charset="0"/>
                          <a:cs typeface="Times New Roman" panose="02020603050405020304" pitchFamily="18" charset="0"/>
                        </a:rPr>
                        <a:t>RTN may not be aligned with the National</a:t>
                      </a:r>
                      <a:r>
                        <a:rPr lang="en-US" sz="2100" baseline="0" dirty="0" smtClean="0">
                          <a:solidFill>
                            <a:srgbClr val="000000"/>
                          </a:solidFill>
                          <a:latin typeface="Times New Roman" panose="02020603050405020304" pitchFamily="18" charset="0"/>
                          <a:cs typeface="Times New Roman" panose="02020603050405020304" pitchFamily="18" charset="0"/>
                        </a:rPr>
                        <a:t> Spatial Reference System</a:t>
                      </a:r>
                      <a:endParaRPr lang="en-US" sz="2100" dirty="0">
                        <a:solidFill>
                          <a:srgbClr val="000000"/>
                        </a:solidFill>
                        <a:latin typeface="Times New Roman" panose="02020603050405020304" pitchFamily="18" charset="0"/>
                        <a:cs typeface="Times New Roman" panose="02020603050405020304" pitchFamily="18" charset="0"/>
                      </a:endParaRPr>
                    </a:p>
                  </a:txBody>
                  <a:tcPr marL="68582" marR="68582" marT="34274" marB="34274"/>
                </a:tc>
                <a:extLst>
                  <a:ext uri="{0D108BD9-81ED-4DB2-BD59-A6C34878D82A}">
                    <a16:rowId xmlns:a16="http://schemas.microsoft.com/office/drawing/2014/main" val="10001"/>
                  </a:ext>
                </a:extLst>
              </a:tr>
              <a:tr h="708629">
                <a:tc>
                  <a:txBody>
                    <a:bodyPr/>
                    <a:lstStyle/>
                    <a:p>
                      <a:r>
                        <a:rPr lang="en-US" sz="2100" dirty="0" smtClean="0">
                          <a:solidFill>
                            <a:srgbClr val="000000"/>
                          </a:solidFill>
                          <a:latin typeface="Times New Roman" panose="02020603050405020304" pitchFamily="18" charset="0"/>
                          <a:cs typeface="Times New Roman" panose="02020603050405020304" pitchFamily="18" charset="0"/>
                        </a:rPr>
                        <a:t>Can</a:t>
                      </a:r>
                      <a:r>
                        <a:rPr lang="en-US" sz="2100" baseline="0" dirty="0" smtClean="0">
                          <a:solidFill>
                            <a:srgbClr val="000000"/>
                          </a:solidFill>
                          <a:latin typeface="Times New Roman" panose="02020603050405020304" pitchFamily="18" charset="0"/>
                          <a:cs typeface="Times New Roman" panose="02020603050405020304" pitchFamily="18" charset="0"/>
                        </a:rPr>
                        <a:t> evaluate data quality in real time</a:t>
                      </a:r>
                      <a:endParaRPr lang="en-US" sz="2100" dirty="0">
                        <a:solidFill>
                          <a:srgbClr val="000000"/>
                        </a:solidFill>
                        <a:latin typeface="Times New Roman" panose="02020603050405020304" pitchFamily="18" charset="0"/>
                        <a:cs typeface="Times New Roman" panose="02020603050405020304" pitchFamily="18" charset="0"/>
                      </a:endParaRPr>
                    </a:p>
                  </a:txBody>
                  <a:tcPr marL="68582" marR="68582" marT="34274" marB="3427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smtClean="0">
                          <a:solidFill>
                            <a:srgbClr val="000000"/>
                          </a:solidFill>
                          <a:latin typeface="Times New Roman" panose="02020603050405020304" pitchFamily="18" charset="0"/>
                          <a:cs typeface="Times New Roman" panose="02020603050405020304" pitchFamily="18" charset="0"/>
                        </a:rPr>
                        <a:t>Ideally, survey should</a:t>
                      </a:r>
                      <a:r>
                        <a:rPr lang="en-US" sz="2100" baseline="0" dirty="0" smtClean="0">
                          <a:solidFill>
                            <a:srgbClr val="000000"/>
                          </a:solidFill>
                          <a:latin typeface="Times New Roman" panose="02020603050405020304" pitchFamily="18" charset="0"/>
                          <a:cs typeface="Times New Roman" panose="02020603050405020304" pitchFamily="18" charset="0"/>
                        </a:rPr>
                        <a:t> be tied to CORS Network</a:t>
                      </a:r>
                      <a:endParaRPr lang="en-US" sz="2100" dirty="0" smtClean="0">
                        <a:solidFill>
                          <a:srgbClr val="000000"/>
                        </a:solidFill>
                        <a:latin typeface="Times New Roman" panose="02020603050405020304" pitchFamily="18" charset="0"/>
                        <a:cs typeface="Times New Roman" panose="02020603050405020304" pitchFamily="18" charset="0"/>
                      </a:endParaRPr>
                    </a:p>
                  </a:txBody>
                  <a:tcPr marL="68582" marR="68582" marT="34274" marB="34274"/>
                </a:tc>
                <a:extLst>
                  <a:ext uri="{0D108BD9-81ED-4DB2-BD59-A6C34878D82A}">
                    <a16:rowId xmlns:a16="http://schemas.microsoft.com/office/drawing/2014/main" val="10002"/>
                  </a:ext>
                </a:extLst>
              </a:tr>
              <a:tr h="708629">
                <a:tc>
                  <a:txBody>
                    <a:bodyPr/>
                    <a:lstStyle/>
                    <a:p>
                      <a:r>
                        <a:rPr lang="en-US" sz="2100" dirty="0" smtClean="0">
                          <a:solidFill>
                            <a:srgbClr val="000000"/>
                          </a:solidFill>
                          <a:latin typeface="Times New Roman" panose="02020603050405020304" pitchFamily="18" charset="0"/>
                          <a:cs typeface="Times New Roman" panose="02020603050405020304" pitchFamily="18" charset="0"/>
                        </a:rPr>
                        <a:t>Easy to obtain additional observations</a:t>
                      </a:r>
                      <a:endParaRPr lang="en-US" sz="2100" dirty="0">
                        <a:solidFill>
                          <a:srgbClr val="000000"/>
                        </a:solidFill>
                        <a:latin typeface="Times New Roman" panose="02020603050405020304" pitchFamily="18" charset="0"/>
                        <a:cs typeface="Times New Roman" panose="02020603050405020304" pitchFamily="18" charset="0"/>
                      </a:endParaRPr>
                    </a:p>
                  </a:txBody>
                  <a:tcPr marL="68582" marR="68582" marT="34274" marB="3427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smtClean="0">
                          <a:solidFill>
                            <a:srgbClr val="000000"/>
                          </a:solidFill>
                          <a:latin typeface="Times New Roman" panose="02020603050405020304" pitchFamily="18" charset="0"/>
                          <a:cs typeface="Times New Roman" panose="02020603050405020304" pitchFamily="18" charset="0"/>
                        </a:rPr>
                        <a:t>More</a:t>
                      </a:r>
                      <a:r>
                        <a:rPr lang="en-US" sz="2100" baseline="0" dirty="0" smtClean="0">
                          <a:solidFill>
                            <a:srgbClr val="000000"/>
                          </a:solidFill>
                          <a:latin typeface="Times New Roman" panose="02020603050405020304" pitchFamily="18" charset="0"/>
                          <a:cs typeface="Times New Roman" panose="02020603050405020304" pitchFamily="18" charset="0"/>
                        </a:rPr>
                        <a:t> prone to multipathing errors</a:t>
                      </a:r>
                      <a:endParaRPr lang="en-US" sz="2100" dirty="0">
                        <a:solidFill>
                          <a:srgbClr val="000000"/>
                        </a:solidFill>
                        <a:latin typeface="Times New Roman" panose="02020603050405020304" pitchFamily="18" charset="0"/>
                        <a:cs typeface="Times New Roman" panose="02020603050405020304" pitchFamily="18" charset="0"/>
                      </a:endParaRPr>
                    </a:p>
                  </a:txBody>
                  <a:tcPr marL="68582" marR="68582" marT="34274" marB="34274"/>
                </a:tc>
                <a:extLst>
                  <a:ext uri="{0D108BD9-81ED-4DB2-BD59-A6C34878D82A}">
                    <a16:rowId xmlns:a16="http://schemas.microsoft.com/office/drawing/2014/main" val="10003"/>
                  </a:ext>
                </a:extLst>
              </a:tr>
              <a:tr h="1028669">
                <a:tc>
                  <a:txBody>
                    <a:bodyPr/>
                    <a:lstStyle/>
                    <a:p>
                      <a:r>
                        <a:rPr lang="en-US" sz="2100" dirty="0" smtClean="0">
                          <a:solidFill>
                            <a:srgbClr val="000000"/>
                          </a:solidFill>
                          <a:latin typeface="Times New Roman" panose="02020603050405020304" pitchFamily="18" charset="0"/>
                          <a:cs typeface="Times New Roman" panose="02020603050405020304" pitchFamily="18" charset="0"/>
                        </a:rPr>
                        <a:t>Only a single</a:t>
                      </a:r>
                      <a:r>
                        <a:rPr lang="en-US" sz="2100" baseline="0" dirty="0" smtClean="0">
                          <a:solidFill>
                            <a:srgbClr val="000000"/>
                          </a:solidFill>
                          <a:latin typeface="Times New Roman" panose="02020603050405020304" pitchFamily="18" charset="0"/>
                          <a:cs typeface="Times New Roman" panose="02020603050405020304" pitchFamily="18" charset="0"/>
                        </a:rPr>
                        <a:t> receiver (i.e., rover) is needed during a session</a:t>
                      </a:r>
                      <a:endParaRPr lang="en-US" sz="2100" dirty="0">
                        <a:solidFill>
                          <a:srgbClr val="000000"/>
                        </a:solidFill>
                        <a:latin typeface="Times New Roman" panose="02020603050405020304" pitchFamily="18" charset="0"/>
                        <a:cs typeface="Times New Roman" panose="02020603050405020304" pitchFamily="18" charset="0"/>
                      </a:endParaRPr>
                    </a:p>
                  </a:txBody>
                  <a:tcPr marL="68582" marR="68582" marT="34274" marB="34274"/>
                </a:tc>
                <a:tc>
                  <a:txBody>
                    <a:bodyPr/>
                    <a:lstStyle/>
                    <a:p>
                      <a:r>
                        <a:rPr lang="en-US" sz="2100" dirty="0" smtClean="0">
                          <a:solidFill>
                            <a:srgbClr val="000000"/>
                          </a:solidFill>
                          <a:latin typeface="Times New Roman" panose="02020603050405020304" pitchFamily="18" charset="0"/>
                          <a:cs typeface="Times New Roman" panose="02020603050405020304" pitchFamily="18" charset="0"/>
                        </a:rPr>
                        <a:t>Baselines</a:t>
                      </a:r>
                      <a:r>
                        <a:rPr lang="en-US" sz="2100" baseline="0" dirty="0" smtClean="0">
                          <a:solidFill>
                            <a:srgbClr val="000000"/>
                          </a:solidFill>
                          <a:latin typeface="Times New Roman" panose="02020603050405020304" pitchFamily="18" charset="0"/>
                          <a:cs typeface="Times New Roman" panose="02020603050405020304" pitchFamily="18" charset="0"/>
                        </a:rPr>
                        <a:t> must be kept short (i.e., &lt; 40 km)</a:t>
                      </a:r>
                      <a:endParaRPr lang="en-US" sz="2100" dirty="0">
                        <a:solidFill>
                          <a:srgbClr val="000000"/>
                        </a:solidFill>
                        <a:latin typeface="Times New Roman" panose="02020603050405020304" pitchFamily="18" charset="0"/>
                        <a:cs typeface="Times New Roman" panose="02020603050405020304" pitchFamily="18" charset="0"/>
                      </a:endParaRPr>
                    </a:p>
                  </a:txBody>
                  <a:tcPr marL="68582" marR="68582" marT="34274" marB="3427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8575254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smtClean="0">
                <a:latin typeface="Times New Roman" panose="02020603050405020304" pitchFamily="18" charset="0"/>
                <a:cs typeface="Times New Roman" panose="02020603050405020304" pitchFamily="18" charset="0"/>
              </a:rPr>
              <a:t>Hybrid Static + RTN Survey Networks</a:t>
            </a:r>
          </a:p>
        </p:txBody>
      </p:sp>
      <p:pic>
        <p:nvPicPr>
          <p:cNvPr id="184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88" y="857250"/>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7329487" y="4848225"/>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a:latin typeface="Arial" panose="020B0604020202020204" pitchFamily="34" charset="0"/>
              </a:rPr>
              <a:t>[Weaver et al. 2018]</a:t>
            </a:r>
          </a:p>
        </p:txBody>
      </p:sp>
      <p:sp>
        <p:nvSpPr>
          <p:cNvPr id="1843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E8509B5E-6B8C-49C1-ADF2-70D4CE35B5AD}" type="datetime4">
              <a:rPr lang="en-US" altLang="en-US" sz="675">
                <a:solidFill>
                  <a:srgbClr val="717171"/>
                </a:solidFill>
                <a:latin typeface="Verdana" panose="020B0604030504040204" pitchFamily="34" charset="0"/>
                <a:ea typeface="MS PGothic" panose="020B0600070205080204" pitchFamily="34" charset="-128"/>
                <a:cs typeface="Arial" panose="020B0604020202020204" pitchFamily="34" charset="0"/>
              </a:rPr>
              <a:pPr fontAlgn="base">
                <a:spcBef>
                  <a:spcPct val="0"/>
                </a:spcBef>
                <a:spcAft>
                  <a:spcPct val="0"/>
                </a:spcAft>
                <a:buFontTx/>
                <a:buNone/>
              </a:pPr>
              <a:t>May 3, 2019</a:t>
            </a:fld>
            <a:endParaRPr lang="en-US" altLang="en-US" sz="675">
              <a:solidFill>
                <a:srgbClr val="717171"/>
              </a:solidFill>
              <a:latin typeface="Verdana" panose="020B0604030504040204" pitchFamily="34" charset="0"/>
              <a:ea typeface="MS PGothic" panose="020B0600070205080204" pitchFamily="34" charset="-128"/>
              <a:cs typeface="Arial" panose="020B0604020202020204" pitchFamily="34" charset="0"/>
            </a:endParaRPr>
          </a:p>
        </p:txBody>
      </p:sp>
      <p:sp>
        <p:nvSpPr>
          <p:cNvPr id="1843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r>
              <a:rPr lang="en-US" altLang="en-US" sz="675">
                <a:solidFill>
                  <a:srgbClr val="717171"/>
                </a:solidFill>
                <a:latin typeface="Verdana" panose="020B0604030504040204" pitchFamily="34" charset="0"/>
                <a:ea typeface="MS PGothic" panose="020B0600070205080204" pitchFamily="34" charset="-128"/>
              </a:rPr>
              <a:t>24</a:t>
            </a:r>
          </a:p>
        </p:txBody>
      </p:sp>
    </p:spTree>
    <p:extLst>
      <p:ext uri="{BB962C8B-B14F-4D97-AF65-F5344CB8AC3E}">
        <p14:creationId xmlns:p14="http://schemas.microsoft.com/office/powerpoint/2010/main" val="52243368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490650"/>
            <a:ext cx="9144000" cy="857250"/>
          </a:xfrm>
        </p:spPr>
        <p:txBody>
          <a:bodyPr>
            <a:noAutofit/>
          </a:bodyPr>
          <a:lstStyle/>
          <a:p>
            <a:r>
              <a:rPr lang="en-US" altLang="en-US" sz="3600" dirty="0" smtClean="0">
                <a:latin typeface="Times New Roman" panose="02020603050405020304" pitchFamily="18" charset="0"/>
                <a:cs typeface="Times New Roman" panose="02020603050405020304" pitchFamily="18" charset="0"/>
              </a:rPr>
              <a:t>Standardized </a:t>
            </a:r>
            <a:r>
              <a:rPr lang="en-US" altLang="en-US" sz="3600" b="1" u="sng" dirty="0" smtClean="0">
                <a:latin typeface="Times New Roman" panose="02020603050405020304" pitchFamily="18" charset="0"/>
                <a:cs typeface="Times New Roman" panose="02020603050405020304" pitchFamily="18" charset="0"/>
              </a:rPr>
              <a:t>G</a:t>
            </a:r>
            <a:r>
              <a:rPr lang="en-US" altLang="en-US" sz="3600" dirty="0" smtClean="0">
                <a:latin typeface="Times New Roman" panose="02020603050405020304" pitchFamily="18" charset="0"/>
                <a:cs typeface="Times New Roman" panose="02020603050405020304" pitchFamily="18" charset="0"/>
              </a:rPr>
              <a:t>NSS </a:t>
            </a:r>
            <a:r>
              <a:rPr lang="en-US" altLang="en-US" sz="3600" b="1" u="sng" dirty="0" smtClean="0">
                <a:latin typeface="Times New Roman" panose="02020603050405020304" pitchFamily="18" charset="0"/>
                <a:cs typeface="Times New Roman" panose="02020603050405020304" pitchFamily="18" charset="0"/>
              </a:rPr>
              <a:t>V</a:t>
            </a:r>
            <a:r>
              <a:rPr lang="en-US" altLang="en-US" sz="3600" dirty="0" smtClean="0">
                <a:latin typeface="Times New Roman" panose="02020603050405020304" pitchFamily="18" charset="0"/>
                <a:cs typeface="Times New Roman" panose="02020603050405020304" pitchFamily="18" charset="0"/>
              </a:rPr>
              <a:t>ector </a:t>
            </a:r>
            <a:r>
              <a:rPr lang="en-US" altLang="en-US" sz="3600" dirty="0" err="1" smtClean="0">
                <a:latin typeface="Times New Roman" panose="02020603050405020304" pitchFamily="18" charset="0"/>
                <a:cs typeface="Times New Roman" panose="02020603050405020304" pitchFamily="18" charset="0"/>
              </a:rPr>
              <a:t>E</a:t>
            </a:r>
            <a:r>
              <a:rPr lang="en-US" altLang="en-US" sz="3600" b="1" u="sng" dirty="0" err="1" smtClean="0">
                <a:latin typeface="Times New Roman" panose="02020603050405020304" pitchFamily="18" charset="0"/>
                <a:cs typeface="Times New Roman" panose="02020603050405020304" pitchFamily="18" charset="0"/>
              </a:rPr>
              <a:t>X</a:t>
            </a:r>
            <a:r>
              <a:rPr lang="en-US" altLang="en-US" sz="3600" dirty="0" err="1" smtClean="0">
                <a:latin typeface="Times New Roman" panose="02020603050405020304" pitchFamily="18" charset="0"/>
                <a:cs typeface="Times New Roman" panose="02020603050405020304" pitchFamily="18" charset="0"/>
              </a:rPr>
              <a:t>change</a:t>
            </a:r>
            <a:r>
              <a:rPr lang="en-US" altLang="en-US" sz="3600" dirty="0" smtClean="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1545208"/>
            <a:ext cx="8229600" cy="3394472"/>
          </a:xfrm>
        </p:spPr>
        <p:txBody>
          <a:bodyPr>
            <a:normAutofit fontScale="70000" lnSpcReduction="20000"/>
          </a:bodyPr>
          <a:lstStyle/>
          <a:p>
            <a:pPr marL="0" indent="0">
              <a:buNone/>
              <a:defRPr/>
            </a:pPr>
            <a:r>
              <a:rPr lang="en-US" b="1" u="sng" dirty="0" smtClean="0">
                <a:latin typeface="Times New Roman" panose="02020603050405020304" pitchFamily="18" charset="0"/>
                <a:cs typeface="Times New Roman" panose="02020603050405020304" pitchFamily="18" charset="0"/>
              </a:rPr>
              <a:t>Draft XML:</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hlinkClick r:id="rId4"/>
              </a:rPr>
              <a:t>http://dev.nosngs.noaa/OP4RTK/web/gvxml-v3.4.xml</a:t>
            </a:r>
            <a:endParaRPr lang="en-US" dirty="0" smtClean="0">
              <a:latin typeface="Times New Roman" panose="02020603050405020304" pitchFamily="18" charset="0"/>
              <a:cs typeface="Times New Roman" panose="02020603050405020304" pitchFamily="18" charset="0"/>
            </a:endParaRPr>
          </a:p>
          <a:p>
            <a:pPr marL="0" indent="0">
              <a:buNone/>
              <a:defRPr/>
            </a:pPr>
            <a:r>
              <a:rPr lang="en-US" b="1" u="sng" dirty="0" smtClean="0">
                <a:latin typeface="Times New Roman" panose="02020603050405020304" pitchFamily="18" charset="0"/>
                <a:cs typeface="Times New Roman" panose="02020603050405020304" pitchFamily="18" charset="0"/>
              </a:rPr>
              <a:t>Draft Schema:</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hlinkClick r:id="rId5"/>
              </a:rPr>
              <a:t>http://dev.nosngs.noaa/OP4RTK/web/gvxml-v3.4.xsd</a:t>
            </a:r>
            <a:endParaRPr lang="en-US" dirty="0" smtClean="0">
              <a:latin typeface="Times New Roman" panose="02020603050405020304" pitchFamily="18" charset="0"/>
              <a:cs typeface="Times New Roman" panose="02020603050405020304" pitchFamily="18" charset="0"/>
            </a:endParaRPr>
          </a:p>
          <a:p>
            <a:pPr marL="0" indent="0">
              <a:buNone/>
              <a:defRPr/>
            </a:pPr>
            <a:endParaRPr lang="en-US" b="1" u="sng" dirty="0" smtClean="0">
              <a:latin typeface="Times New Roman" panose="02020603050405020304" pitchFamily="18" charset="0"/>
              <a:cs typeface="Times New Roman" panose="02020603050405020304" pitchFamily="18" charset="0"/>
            </a:endParaRPr>
          </a:p>
          <a:p>
            <a:pPr marL="0" indent="0">
              <a:buNone/>
              <a:defRPr/>
            </a:pPr>
            <a:r>
              <a:rPr lang="en-US" b="1" u="sng" dirty="0" smtClean="0">
                <a:latin typeface="Times New Roman" panose="02020603050405020304" pitchFamily="18" charset="0"/>
                <a:cs typeface="Times New Roman" panose="02020603050405020304" pitchFamily="18" charset="0"/>
              </a:rPr>
              <a:t>Contains:</a:t>
            </a:r>
          </a:p>
          <a:p>
            <a:pPr>
              <a:defRPr/>
            </a:pPr>
            <a:r>
              <a:rPr lang="en-US" dirty="0" smtClean="0">
                <a:latin typeface="Times New Roman" panose="02020603050405020304" pitchFamily="18" charset="0"/>
                <a:cs typeface="Times New Roman" panose="02020603050405020304" pitchFamily="18" charset="0"/>
              </a:rPr>
              <a:t>Mark-to-mark ECEF vector components (</a:t>
            </a:r>
            <a:r>
              <a:rPr lang="en-US" dirty="0" err="1" smtClean="0">
                <a:latin typeface="Times New Roman" panose="02020603050405020304" pitchFamily="18" charset="0"/>
                <a:cs typeface="Times New Roman" panose="02020603050405020304" pitchFamily="18" charset="0"/>
              </a:rPr>
              <a:t>dX</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dZ</a:t>
            </a:r>
            <a:r>
              <a:rPr lang="en-US" dirty="0" smtClean="0">
                <a:latin typeface="Times New Roman" panose="02020603050405020304" pitchFamily="18" charset="0"/>
                <a:cs typeface="Times New Roman" panose="02020603050405020304" pitchFamily="18" charset="0"/>
              </a:rPr>
              <a:t>)</a:t>
            </a:r>
          </a:p>
          <a:p>
            <a:pPr>
              <a:defRPr/>
            </a:pPr>
            <a:r>
              <a:rPr lang="en-US" dirty="0" smtClean="0">
                <a:latin typeface="Times New Roman" panose="02020603050405020304" pitchFamily="18" charset="0"/>
                <a:cs typeface="Times New Roman" panose="02020603050405020304" pitchFamily="18" charset="0"/>
              </a:rPr>
              <a:t>Standard deviations of vector components</a:t>
            </a:r>
          </a:p>
          <a:p>
            <a:pPr>
              <a:defRPr/>
            </a:pPr>
            <a:r>
              <a:rPr lang="en-US" dirty="0" err="1" smtClean="0">
                <a:latin typeface="Times New Roman" panose="02020603050405020304" pitchFamily="18" charset="0"/>
                <a:cs typeface="Times New Roman" panose="02020603050405020304" pitchFamily="18" charset="0"/>
              </a:rPr>
              <a:t>Covariances</a:t>
            </a:r>
            <a:r>
              <a:rPr lang="en-US" dirty="0" smtClean="0">
                <a:latin typeface="Times New Roman" panose="02020603050405020304" pitchFamily="18" charset="0"/>
                <a:cs typeface="Times New Roman" panose="02020603050405020304" pitchFamily="18" charset="0"/>
              </a:rPr>
              <a:t> of vector components</a:t>
            </a:r>
          </a:p>
          <a:p>
            <a:pPr>
              <a:defRPr/>
            </a:pPr>
            <a:r>
              <a:rPr lang="en-US" dirty="0" smtClean="0">
                <a:latin typeface="Times New Roman" panose="02020603050405020304" pitchFamily="18" charset="0"/>
                <a:cs typeface="Times New Roman" panose="02020603050405020304" pitchFamily="18" charset="0"/>
              </a:rPr>
              <a:t>Reference frame</a:t>
            </a:r>
          </a:p>
          <a:p>
            <a:pPr>
              <a:defRPr/>
            </a:pPr>
            <a:r>
              <a:rPr lang="en-US" dirty="0" smtClean="0">
                <a:latin typeface="Times New Roman" panose="02020603050405020304" pitchFamily="18" charset="0"/>
                <a:cs typeface="Times New Roman" panose="02020603050405020304" pitchFamily="18" charset="0"/>
              </a:rPr>
              <a:t>Start and stop time of observation</a:t>
            </a:r>
          </a:p>
          <a:p>
            <a:pPr>
              <a:defRPr/>
            </a:pPr>
            <a:r>
              <a:rPr lang="en-US" dirty="0" smtClean="0">
                <a:latin typeface="Times New Roman" panose="02020603050405020304" pitchFamily="18" charset="0"/>
                <a:cs typeface="Times New Roman" panose="02020603050405020304" pitchFamily="18" charset="0"/>
              </a:rPr>
              <a:t>A-priori coordinates</a:t>
            </a:r>
          </a:p>
          <a:p>
            <a:pPr>
              <a:defRPr/>
            </a:pPr>
            <a:endParaRPr lang="en-US" dirty="0">
              <a:latin typeface="Times New Roman" panose="02020603050405020304" pitchFamily="18" charset="0"/>
              <a:cs typeface="Times New Roman" panose="02020603050405020304" pitchFamily="18" charset="0"/>
            </a:endParaRPr>
          </a:p>
        </p:txBody>
      </p:sp>
      <p:pic>
        <p:nvPicPr>
          <p:cNvPr id="4" name="B9449E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3859642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altLang="en-US" sz="3600" dirty="0" err="1" smtClean="0">
                <a:latin typeface="Times New Roman" panose="02020603050405020304" pitchFamily="18" charset="0"/>
                <a:cs typeface="Times New Roman" panose="02020603050405020304" pitchFamily="18" charset="0"/>
              </a:rPr>
              <a:t>Webtool</a:t>
            </a:r>
            <a:r>
              <a:rPr lang="en-US" altLang="en-US" sz="3600" dirty="0" smtClean="0">
                <a:latin typeface="Times New Roman" panose="02020603050405020304" pitchFamily="18" charset="0"/>
                <a:cs typeface="Times New Roman" panose="02020603050405020304" pitchFamily="18" charset="0"/>
              </a:rPr>
              <a:t>: Convert JXL to GVX</a:t>
            </a:r>
          </a:p>
        </p:txBody>
      </p:sp>
      <p:sp>
        <p:nvSpPr>
          <p:cNvPr id="2" name="TextBox 1"/>
          <p:cNvSpPr txBox="1"/>
          <p:nvPr/>
        </p:nvSpPr>
        <p:spPr>
          <a:xfrm>
            <a:off x="698740" y="1475117"/>
            <a:ext cx="7228935" cy="369332"/>
          </a:xfrm>
          <a:prstGeom prst="rect">
            <a:avLst/>
          </a:prstGeom>
          <a:noFill/>
        </p:spPr>
        <p:txBody>
          <a:bodyPr wrap="square" rtlCol="0">
            <a:spAutoFit/>
          </a:bodyPr>
          <a:lstStyle/>
          <a:p>
            <a:r>
              <a:rPr lang="en-US" dirty="0">
                <a:hlinkClick r:id="rId5"/>
              </a:rPr>
              <a:t>http://dev.nosngs.noaa/OP4RTK/web/rtk2gv.html</a:t>
            </a:r>
            <a:endParaRPr lang="en-US" dirty="0"/>
          </a:p>
        </p:txBody>
      </p:sp>
      <p:pic>
        <p:nvPicPr>
          <p:cNvPr id="5" name="FBC4F9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14300"/>
            <a:ext cx="9144000" cy="4913313"/>
          </a:xfrm>
          <a:prstGeom prst="rect">
            <a:avLst/>
          </a:prstGeom>
        </p:spPr>
      </p:pic>
    </p:spTree>
    <p:extLst>
      <p:ext uri="{BB962C8B-B14F-4D97-AF65-F5344CB8AC3E}">
        <p14:creationId xmlns:p14="http://schemas.microsoft.com/office/powerpoint/2010/main" val="1004718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16681" y="57745"/>
            <a:ext cx="8997351" cy="857250"/>
          </a:xfrm>
        </p:spPr>
        <p:txBody>
          <a:bodyPr>
            <a:noAutofit/>
          </a:bodyPr>
          <a:lstStyle/>
          <a:p>
            <a:r>
              <a:rPr lang="en-US" altLang="en-US" sz="3600" dirty="0" smtClean="0">
                <a:latin typeface="Times New Roman" panose="02020603050405020304" pitchFamily="18" charset="0"/>
                <a:cs typeface="Times New Roman" panose="02020603050405020304" pitchFamily="18" charset="0"/>
              </a:rPr>
              <a:t>Example: Process Static Data in OPUS-Projects</a:t>
            </a:r>
          </a:p>
        </p:txBody>
      </p:sp>
      <p:sp>
        <p:nvSpPr>
          <p:cNvPr id="23555" name="Content Placeholder 2"/>
          <p:cNvSpPr>
            <a:spLocks noGrp="1"/>
          </p:cNvSpPr>
          <p:nvPr>
            <p:ph idx="1"/>
          </p:nvPr>
        </p:nvSpPr>
        <p:spPr>
          <a:xfrm>
            <a:off x="457200" y="1371601"/>
            <a:ext cx="8229600" cy="3223022"/>
          </a:xfrm>
        </p:spPr>
        <p:txBody>
          <a:bodyPr/>
          <a:lstStyle/>
          <a:p>
            <a:endParaRPr lang="en-US" altLang="en-US" smtClean="0"/>
          </a:p>
        </p:txBody>
      </p:sp>
      <p:pic>
        <p:nvPicPr>
          <p:cNvPr id="235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92944"/>
            <a:ext cx="7308056" cy="445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6532960" y="702469"/>
            <a:ext cx="2421731" cy="1807369"/>
            <a:chOff x="8658225" y="936729"/>
            <a:chExt cx="3228975" cy="2409825"/>
          </a:xfrm>
        </p:grpSpPr>
        <p:pic>
          <p:nvPicPr>
            <p:cNvPr id="235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8225" y="936729"/>
              <a:ext cx="32289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28669" y="2643476"/>
              <a:ext cx="2952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1738312" y="2751535"/>
            <a:ext cx="358379" cy="319088"/>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en-US" sz="1350"/>
          </a:p>
        </p:txBody>
      </p:sp>
      <p:grpSp>
        <p:nvGrpSpPr>
          <p:cNvPr id="14" name="Group 13"/>
          <p:cNvGrpSpPr>
            <a:grpSpLocks/>
          </p:cNvGrpSpPr>
          <p:nvPr/>
        </p:nvGrpSpPr>
        <p:grpSpPr bwMode="auto">
          <a:xfrm>
            <a:off x="2096691" y="2672953"/>
            <a:ext cx="7047309" cy="2470547"/>
            <a:chOff x="2796363" y="3564078"/>
            <a:chExt cx="9395637" cy="3293922"/>
          </a:xfrm>
        </p:grpSpPr>
        <p:pic>
          <p:nvPicPr>
            <p:cNvPr id="2356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49289" y="3564078"/>
              <a:ext cx="4142711" cy="329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048967" y="3564078"/>
              <a:ext cx="4143033" cy="3293922"/>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en-US" sz="1350"/>
            </a:p>
          </p:txBody>
        </p:sp>
        <p:cxnSp>
          <p:nvCxnSpPr>
            <p:cNvPr id="12" name="Straight Arrow Connector 11"/>
            <p:cNvCxnSpPr>
              <a:stCxn id="9" idx="1"/>
            </p:cNvCxnSpPr>
            <p:nvPr/>
          </p:nvCxnSpPr>
          <p:spPr>
            <a:xfrm flipH="1" flipV="1">
              <a:off x="2796363" y="4019671"/>
              <a:ext cx="5252604" cy="119216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23560" name="TextBox 15"/>
          <p:cNvSpPr txBox="1">
            <a:spLocks noChangeArrowheads="1"/>
          </p:cNvSpPr>
          <p:nvPr/>
        </p:nvSpPr>
        <p:spPr bwMode="auto">
          <a:xfrm>
            <a:off x="116681" y="4295775"/>
            <a:ext cx="781050" cy="300082"/>
          </a:xfrm>
          <a:prstGeom prst="rect">
            <a:avLst/>
          </a:prstGeom>
          <a:solidFill>
            <a:srgbClr val="3951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675" b="1">
                <a:solidFill>
                  <a:schemeClr val="bg1"/>
                </a:solidFill>
                <a:latin typeface="Arial" panose="020B0604020202020204" pitchFamily="34" charset="0"/>
              </a:rPr>
              <a:t>Upload Vectors</a:t>
            </a:r>
            <a:endParaRPr lang="en-US" altLang="en-US" sz="1500" b="1">
              <a:solidFill>
                <a:schemeClr val="bg1"/>
              </a:solidFill>
              <a:latin typeface="Arial" panose="020B0604020202020204" pitchFamily="34" charset="0"/>
            </a:endParaRPr>
          </a:p>
        </p:txBody>
      </p:sp>
      <p:sp>
        <p:nvSpPr>
          <p:cNvPr id="17" name="Oval 16"/>
          <p:cNvSpPr/>
          <p:nvPr/>
        </p:nvSpPr>
        <p:spPr>
          <a:xfrm>
            <a:off x="59531" y="4208860"/>
            <a:ext cx="906066" cy="3857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729754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529</TotalTime>
  <Words>523</Words>
  <Application>Microsoft Office PowerPoint</Application>
  <PresentationFormat>On-screen Show (16:9)</PresentationFormat>
  <Paragraphs>84</Paragraphs>
  <Slides>13</Slides>
  <Notes>3</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MS PGothic</vt:lpstr>
      <vt:lpstr>Arial</vt:lpstr>
      <vt:lpstr>Calibri</vt:lpstr>
      <vt:lpstr>Cambria</vt:lpstr>
      <vt:lpstr>Gill Sans MT</vt:lpstr>
      <vt:lpstr>Times New Roman</vt:lpstr>
      <vt:lpstr>Verdana</vt:lpstr>
      <vt:lpstr>Office Theme</vt:lpstr>
      <vt:lpstr>1_Office Theme</vt:lpstr>
      <vt:lpstr>OPUS-Projects for Uploading Real-time Kinematic (RTK) GNSS Vectors</vt:lpstr>
      <vt:lpstr>Accuracy vs. Cost</vt:lpstr>
      <vt:lpstr>Real-time Networks (RTNs)</vt:lpstr>
      <vt:lpstr>Empirical Evaluation of the Accuracy of RTNs</vt:lpstr>
      <vt:lpstr>RTN Surveys Compared to Static Surveys</vt:lpstr>
      <vt:lpstr>Hybrid Static + RTN Survey Networks</vt:lpstr>
      <vt:lpstr>Standardized GNSS Vector EXchange Format (GVX)</vt:lpstr>
      <vt:lpstr>Webtool: Convert JXL to GVX</vt:lpstr>
      <vt:lpstr>Example: Process Static Data in OPUS-Projects</vt:lpstr>
      <vt:lpstr>Example: Upload RTN Vectors to OPUS-Projects</vt:lpstr>
      <vt:lpstr>Example: Adjust Static + RTN Network</vt:lpstr>
      <vt:lpstr>Summary</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Daniel Gillins</cp:lastModifiedBy>
  <cp:revision>25</cp:revision>
  <dcterms:created xsi:type="dcterms:W3CDTF">2017-02-03T22:38:58Z</dcterms:created>
  <dcterms:modified xsi:type="dcterms:W3CDTF">2019-05-03T17:14:25Z</dcterms:modified>
</cp:coreProperties>
</file>