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4208" r:id="rId1"/>
    <p:sldMasterId id="2147484214" r:id="rId2"/>
  </p:sldMasterIdLst>
  <p:notesMasterIdLst>
    <p:notesMasterId r:id="rId23"/>
  </p:notesMasterIdLst>
  <p:handoutMasterIdLst>
    <p:handoutMasterId r:id="rId24"/>
  </p:handoutMasterIdLst>
  <p:sldIdLst>
    <p:sldId id="1865" r:id="rId3"/>
    <p:sldId id="1651" r:id="rId4"/>
    <p:sldId id="1834" r:id="rId5"/>
    <p:sldId id="1680" r:id="rId6"/>
    <p:sldId id="1653" r:id="rId7"/>
    <p:sldId id="1500" r:id="rId8"/>
    <p:sldId id="1681" r:id="rId9"/>
    <p:sldId id="1682" r:id="rId10"/>
    <p:sldId id="1871" r:id="rId11"/>
    <p:sldId id="1872" r:id="rId12"/>
    <p:sldId id="1867" r:id="rId13"/>
    <p:sldId id="1510" r:id="rId14"/>
    <p:sldId id="1511" r:id="rId15"/>
    <p:sldId id="1679" r:id="rId16"/>
    <p:sldId id="1521" r:id="rId17"/>
    <p:sldId id="1517" r:id="rId18"/>
    <p:sldId id="1369" r:id="rId19"/>
    <p:sldId id="1363" r:id="rId20"/>
    <p:sldId id="1760" r:id="rId21"/>
    <p:sldId id="152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Dennis" initials="MD" lastIdx="1" clrIdx="0">
    <p:extLst>
      <p:ext uri="{19B8F6BF-5375-455C-9EA6-DF929625EA0E}">
        <p15:presenceInfo xmlns:p15="http://schemas.microsoft.com/office/powerpoint/2012/main" userId="043abf545f85821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a:srgbClr val="2AA527"/>
    <a:srgbClr val="898989"/>
    <a:srgbClr val="CC6600"/>
    <a:srgbClr val="C9D5EB"/>
    <a:srgbClr val="B5CBE3"/>
    <a:srgbClr val="C1D3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80" autoAdjust="0"/>
    <p:restoredTop sz="96374" autoAdjust="0"/>
  </p:normalViewPr>
  <p:slideViewPr>
    <p:cSldViewPr snapToGrid="0">
      <p:cViewPr varScale="1">
        <p:scale>
          <a:sx n="111" d="100"/>
          <a:sy n="111" d="100"/>
        </p:scale>
        <p:origin x="774" y="102"/>
      </p:cViewPr>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EA6BC71-4142-4FAA-9D5D-79E87E9A39B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30D6CC7-42B9-4971-9126-631581AB131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2F029C-A4E4-4CC3-A333-91A3C1A3163D}" type="datetime1">
              <a:rPr lang="en-US" smtClean="0"/>
              <a:t>5/5/2021</a:t>
            </a:fld>
            <a:endParaRPr lang="en-US"/>
          </a:p>
        </p:txBody>
      </p:sp>
      <p:sp>
        <p:nvSpPr>
          <p:cNvPr id="4" name="Footer Placeholder 3">
            <a:extLst>
              <a:ext uri="{FF2B5EF4-FFF2-40B4-BE49-F238E27FC236}">
                <a16:creationId xmlns:a16="http://schemas.microsoft.com/office/drawing/2014/main" id="{0F9EC7E3-866D-4F38-A66E-0831FCF40F1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A2874D1-7572-48A9-AA54-F41A22E7D1C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BB6289-181C-4FFA-9C16-B10DF794948C}" type="slidenum">
              <a:rPr lang="en-US" smtClean="0"/>
              <a:t>‹#›</a:t>
            </a:fld>
            <a:endParaRPr lang="en-US"/>
          </a:p>
        </p:txBody>
      </p:sp>
    </p:spTree>
    <p:extLst>
      <p:ext uri="{BB962C8B-B14F-4D97-AF65-F5344CB8AC3E}">
        <p14:creationId xmlns:p14="http://schemas.microsoft.com/office/powerpoint/2010/main" val="23463821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D01A5F-4E27-41B1-BA3E-6CFCD9559757}" type="datetime1">
              <a:rPr lang="en-US" smtClean="0"/>
              <a:t>5/5/2021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46DE8B-F250-4584-83EE-1EA3792DC8CC}" type="slidenum">
              <a:rPr lang="en-US" smtClean="0"/>
              <a:t>‹#›</a:t>
            </a:fld>
            <a:endParaRPr lang="en-US"/>
          </a:p>
        </p:txBody>
      </p:sp>
    </p:spTree>
    <p:extLst>
      <p:ext uri="{BB962C8B-B14F-4D97-AF65-F5344CB8AC3E}">
        <p14:creationId xmlns:p14="http://schemas.microsoft.com/office/powerpoint/2010/main" val="108587121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It’s likely everyone watching this webinar knows about the problem:  there are two nearly identical versions of the foot in current use in the U.S.; </a:t>
            </a:r>
          </a:p>
          <a:p>
            <a:pPr marL="628650" lvl="1" indent="-171450">
              <a:buFont typeface="Arial" panose="020B0604020202020204" pitchFamily="34" charset="0"/>
              <a:buChar char="•"/>
            </a:pPr>
            <a:r>
              <a:rPr lang="en-US" dirty="0"/>
              <a:t>They differ by 2 parts per million (ppm), or only 0.01 ft per mile, or slightly more than a tenth of an inch in a mile.</a:t>
            </a:r>
          </a:p>
          <a:p>
            <a:pPr marL="628650" lvl="1" indent="-171450">
              <a:buFont typeface="Arial" panose="020B0604020202020204" pitchFamily="34" charset="0"/>
              <a:buChar char="•"/>
            </a:pPr>
            <a:r>
              <a:rPr lang="en-US" dirty="0"/>
              <a:t>Despite (or actually because of) the very small difference, it has become a REAL problem with REAL costs.</a:t>
            </a:r>
          </a:p>
        </p:txBody>
      </p:sp>
      <p:sp>
        <p:nvSpPr>
          <p:cNvPr id="9" name="Slide Number Placeholder 8">
            <a:extLst>
              <a:ext uri="{FF2B5EF4-FFF2-40B4-BE49-F238E27FC236}">
                <a16:creationId xmlns:a16="http://schemas.microsoft.com/office/drawing/2014/main" id="{44460F10-E595-4250-AD4F-FAAC5CC22E2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6DE8B-F250-4584-83EE-1EA3792DC8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8241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Mendenhall Order (1893):  When the U.S. officially became metric.</a:t>
            </a:r>
          </a:p>
          <a:p>
            <a:pPr marL="628650" lvl="1" indent="-171450">
              <a:buFont typeface="Arial" panose="020B0604020202020204" pitchFamily="34" charset="0"/>
              <a:buChar char="•"/>
            </a:pPr>
            <a:r>
              <a:rPr lang="en-US" dirty="0"/>
              <a:t>Officially adopted meter as basis of length, where 1 foot = 1200/3937 meter (per 1866 act of Congress), and with meter represented by Meter Bars No. 21 and 27.</a:t>
            </a:r>
          </a:p>
          <a:p>
            <a:pPr marL="628650" lvl="1" indent="-171450">
              <a:buFont typeface="Arial" panose="020B0604020202020204" pitchFamily="34" charset="0"/>
              <a:buChar char="•"/>
            </a:pPr>
            <a:r>
              <a:rPr lang="en-US" dirty="0"/>
              <a:t>Completely abandoned British Imperial Yard as basis for length (as represented by Bronze Bar No. 11).</a:t>
            </a:r>
          </a:p>
          <a:p>
            <a:pPr marL="171450" lvl="0" indent="-171450">
              <a:buFont typeface="Arial" panose="020B0604020202020204" pitchFamily="34" charset="0"/>
              <a:buChar char="•"/>
            </a:pPr>
            <a:r>
              <a:rPr lang="en-US" dirty="0"/>
              <a:t>Declared in Appendix 6 of C&amp;GS Bulletin No. 26, including conversion tables.</a:t>
            </a:r>
          </a:p>
          <a:p>
            <a:pPr marL="171450" lvl="0" indent="-171450">
              <a:buFont typeface="Arial" panose="020B0604020202020204" pitchFamily="34" charset="0"/>
              <a:buChar char="•"/>
            </a:pPr>
            <a:r>
              <a:rPr lang="en-US" dirty="0"/>
              <a:t>Interesting to note that conversion showed 1 Gunter’s chain = 20.1168 m</a:t>
            </a:r>
          </a:p>
          <a:p>
            <a:pPr marL="628650" lvl="1" indent="-171450">
              <a:buFont typeface="Arial" panose="020B0604020202020204" pitchFamily="34" charset="0"/>
              <a:buChar char="•"/>
            </a:pPr>
            <a:r>
              <a:rPr lang="en-US" dirty="0"/>
              <a:t>That is EXACTLY 66 ift (vs. 65.999868 sft)</a:t>
            </a:r>
          </a:p>
          <a:p>
            <a:pPr marL="628650" lvl="1" indent="-171450">
              <a:buFont typeface="Arial" panose="020B0604020202020204" pitchFamily="34" charset="0"/>
              <a:buChar char="•"/>
            </a:pPr>
            <a:r>
              <a:rPr lang="en-US" dirty="0"/>
              <a:t>This is just a coincidence due to rounding, but it shows that for the precision of the chain, the distinction between the ift and sft is immaterial…</a:t>
            </a:r>
          </a:p>
        </p:txBody>
      </p:sp>
      <p:sp>
        <p:nvSpPr>
          <p:cNvPr id="9" name="Slide Number Placeholder 8">
            <a:extLst>
              <a:ext uri="{FF2B5EF4-FFF2-40B4-BE49-F238E27FC236}">
                <a16:creationId xmlns:a16="http://schemas.microsoft.com/office/drawing/2014/main" id="{4C355648-BF4F-4C8A-BD70-444C5D61A9C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6DE8B-F250-4584-83EE-1EA3792DC8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8328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With increasing measurement precision and global trade, it became necessary to adopt a more precise definition of the foot, and one that agreed with international usage.</a:t>
            </a:r>
          </a:p>
          <a:p>
            <a:pPr marL="628650" lvl="1" indent="-171450">
              <a:buFont typeface="Arial" panose="020B0604020202020204" pitchFamily="34" charset="0"/>
              <a:buChar char="•"/>
            </a:pPr>
            <a:r>
              <a:rPr lang="en-US" dirty="0"/>
              <a:t>A motivation for a new definition of the foot was in gage-block standardization for precise machine shop work used by industry.  It was a practical solution to a practical problem.  Note this has nothing whatsoever to do with surveying.</a:t>
            </a:r>
          </a:p>
          <a:p>
            <a:pPr marL="171450" lvl="0" indent="-171450">
              <a:buFont typeface="Arial" panose="020B0604020202020204" pitchFamily="34" charset="0"/>
              <a:buChar char="•"/>
            </a:pPr>
            <a:r>
              <a:rPr lang="en-US" dirty="0"/>
              <a:t>The new (international) foot definition was 1 ft = 0.3048 m (exact), and is the same to this day (it will not change).  The adoption of the ift was a gradual process (as such things often are):</a:t>
            </a:r>
          </a:p>
          <a:p>
            <a:pPr marL="628650" lvl="1" indent="-171450">
              <a:buFont typeface="Arial" panose="020B0604020202020204" pitchFamily="34" charset="0"/>
              <a:buChar char="•"/>
            </a:pPr>
            <a:r>
              <a:rPr lang="en-US" dirty="0"/>
              <a:t>1933.  Adopted by </a:t>
            </a:r>
            <a:r>
              <a:rPr lang="en-US" sz="1200" kern="1200" dirty="0">
                <a:solidFill>
                  <a:schemeClr val="tx1"/>
                </a:solidFill>
                <a:effectLst/>
                <a:latin typeface="+mn-lt"/>
                <a:ea typeface="+mn-ea"/>
                <a:cs typeface="+mn-cs"/>
              </a:rPr>
              <a:t>American Standards Association, now American National Standards Institute (ANSI).</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1952.  </a:t>
            </a:r>
            <a:r>
              <a:rPr lang="en-US" dirty="0"/>
              <a:t>Adopted by </a:t>
            </a:r>
            <a:r>
              <a:rPr lang="en-US" sz="1200" kern="1200" dirty="0">
                <a:solidFill>
                  <a:schemeClr val="tx1"/>
                </a:solidFill>
                <a:effectLst/>
                <a:latin typeface="+mn-lt"/>
                <a:ea typeface="+mn-ea"/>
                <a:cs typeface="+mn-cs"/>
              </a:rPr>
              <a:t>National Advisory Committee for Aeronautics, now National Aeronautics and Space Administration (NASA).</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1954.  Adopted International Nautical Mile as exactly 1852 m.  This is not related specifically to ift, but shows overall move toward adopting “exact” (non-ratio) relationships to the meter.</a:t>
            </a:r>
          </a:p>
          <a:p>
            <a:pPr marL="171450" lvl="0" indent="-171450">
              <a:buFont typeface="Arial" panose="020B0604020202020204" pitchFamily="34" charset="0"/>
              <a:buChar char="•"/>
            </a:pPr>
            <a:r>
              <a:rPr lang="en-US" kern="1200" dirty="0">
                <a:solidFill>
                  <a:schemeClr val="tx1"/>
                </a:solidFill>
                <a:effectLst/>
                <a:latin typeface="+mn-lt"/>
                <a:ea typeface="+mn-ea"/>
                <a:cs typeface="+mn-cs"/>
              </a:rPr>
              <a:t>1959.  NSB officially adopts ift for the entire U.S., with one little notable exception…</a:t>
            </a:r>
          </a:p>
        </p:txBody>
      </p:sp>
      <p:sp>
        <p:nvSpPr>
          <p:cNvPr id="9" name="Slide Number Placeholder 8">
            <a:extLst>
              <a:ext uri="{FF2B5EF4-FFF2-40B4-BE49-F238E27FC236}">
                <a16:creationId xmlns:a16="http://schemas.microsoft.com/office/drawing/2014/main" id="{67C80060-65E2-46D6-BA8A-8957E49E39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6DE8B-F250-4584-83EE-1EA3792DC8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9921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Federal Register Notice (1959) establishing ift and (temporary) sft</a:t>
            </a:r>
          </a:p>
          <a:p>
            <a:pPr marL="628650" lvl="1" indent="-171450">
              <a:buFont typeface="Arial" panose="020B0604020202020204" pitchFamily="34" charset="0"/>
              <a:buChar char="•"/>
            </a:pPr>
            <a:r>
              <a:rPr lang="en-US" dirty="0"/>
              <a:t>Official adoption of ift (1  ft = 0.3048 m) nationwide.</a:t>
            </a:r>
          </a:p>
          <a:p>
            <a:pPr marL="628650" lvl="1" indent="-171450">
              <a:buFont typeface="Arial" panose="020B0604020202020204" pitchFamily="34" charset="0"/>
              <a:buChar char="•"/>
            </a:pPr>
            <a:r>
              <a:rPr lang="en-US" b="1" i="1" dirty="0"/>
              <a:t>Temporary</a:t>
            </a:r>
            <a:r>
              <a:rPr lang="en-US" dirty="0"/>
              <a:t> exception granted for geodetic surveys (including State Plane coordinates), to accommodate C&amp;GS.</a:t>
            </a:r>
          </a:p>
          <a:p>
            <a:pPr marL="628650" lvl="1" indent="-171450">
              <a:buFont typeface="Arial" panose="020B0604020202020204" pitchFamily="34" charset="0"/>
              <a:buChar char="•"/>
            </a:pPr>
            <a:r>
              <a:rPr lang="en-US" b="1" i="1" dirty="0"/>
              <a:t>Mandates</a:t>
            </a:r>
            <a:r>
              <a:rPr lang="en-US" dirty="0"/>
              <a:t> that ift shall be adopted after readjustment of U.S. geodetic network. This is not a “recommendation” or a “suggestion.”  At the time this was published, “shall” was used in legal documents as mandatory (nowadays the usage of “shall” as mandatory is discouraged in legal documents).  </a:t>
            </a:r>
          </a:p>
          <a:p>
            <a:pPr marL="628650" lvl="1" indent="-171450">
              <a:buFont typeface="Arial" panose="020B0604020202020204" pitchFamily="34" charset="0"/>
              <a:buChar char="•"/>
            </a:pPr>
            <a:r>
              <a:rPr lang="en-US" dirty="0"/>
              <a:t>Co-issued and signed by NBS and C&amp;GS directors.</a:t>
            </a:r>
          </a:p>
          <a:p>
            <a:pPr marL="628650" lvl="1" indent="-171450">
              <a:buFont typeface="Arial" panose="020B0604020202020204" pitchFamily="34" charset="0"/>
              <a:buChar char="•"/>
            </a:pPr>
            <a:r>
              <a:rPr lang="en-US" dirty="0"/>
              <a:t>This FRN delayed full adoption of the ift, and promoted continued use of the sft for all surveying (not just geodetic surveys), and it is how we got into the situation we are in today.</a:t>
            </a:r>
          </a:p>
        </p:txBody>
      </p:sp>
      <p:sp>
        <p:nvSpPr>
          <p:cNvPr id="9" name="Slide Number Placeholder 8">
            <a:extLst>
              <a:ext uri="{FF2B5EF4-FFF2-40B4-BE49-F238E27FC236}">
                <a16:creationId xmlns:a16="http://schemas.microsoft.com/office/drawing/2014/main" id="{FB803307-769C-4872-9908-A1F6F5E1CA0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6DE8B-F250-4584-83EE-1EA3792DC8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4652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Let’s step away from surveying and consider the Big Picture.</a:t>
            </a:r>
          </a:p>
          <a:p>
            <a:pPr marL="171450" indent="-171450">
              <a:buFont typeface="Arial" panose="020B0604020202020204" pitchFamily="34" charset="0"/>
              <a:buChar char="•"/>
            </a:pPr>
            <a:r>
              <a:rPr lang="en-US" dirty="0"/>
              <a:t>This is about much more than surveying.  When reading about the U.S. history of weights and measures, the words “science” and “industry” are often used together.  And together they mean commerce.  Business.  Trade.  Efficiency.  Money.  That’s really what this is about.  All of those things are facilitated by uniform standards (and compromised without standards).</a:t>
            </a:r>
          </a:p>
          <a:p>
            <a:pPr marL="171450" indent="-171450">
              <a:buFont typeface="Arial" panose="020B0604020202020204" pitchFamily="34" charset="0"/>
              <a:buChar char="•"/>
            </a:pPr>
            <a:r>
              <a:rPr lang="en-US" dirty="0"/>
              <a:t>As stated earlier, change is an integral part of progress.  We cannot stand still.</a:t>
            </a:r>
          </a:p>
          <a:p>
            <a:pPr marL="171450" indent="-171450">
              <a:buFont typeface="Arial" panose="020B0604020202020204" pitchFamily="34" charset="0"/>
              <a:buChar char="•"/>
            </a:pPr>
            <a:r>
              <a:rPr lang="en-US" dirty="0"/>
              <a:t>This is also about the law, because there is a powerful legal basis for weights and measures.  We did not get here by accident.</a:t>
            </a:r>
          </a:p>
        </p:txBody>
      </p:sp>
      <p:sp>
        <p:nvSpPr>
          <p:cNvPr id="9" name="Slide Number Placeholder 8">
            <a:extLst>
              <a:ext uri="{FF2B5EF4-FFF2-40B4-BE49-F238E27FC236}">
                <a16:creationId xmlns:a16="http://schemas.microsoft.com/office/drawing/2014/main" id="{1645E6F7-AD16-4A7B-8950-1514731FF7A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6DE8B-F250-4584-83EE-1EA3792DC8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457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Continuing with why we should make the change:</a:t>
            </a:r>
          </a:p>
          <a:p>
            <a:pPr marL="628650" lvl="1" indent="-171450">
              <a:buFont typeface="Arial" panose="020B0604020202020204" pitchFamily="34" charset="0"/>
              <a:buChar char="•"/>
            </a:pPr>
            <a:r>
              <a:rPr lang="en-US" dirty="0"/>
              <a:t>The sft is not recognized in the entire U.S.  Only in parts of the U.S.  And even for states where the ift or sft is specified, there are internal exceptions (a few of which I have already mentioned).</a:t>
            </a:r>
          </a:p>
          <a:p>
            <a:pPr marL="628650" lvl="1" indent="-171450">
              <a:buFont typeface="Arial" panose="020B0604020202020204" pitchFamily="34" charset="0"/>
              <a:buChar char="•"/>
            </a:pPr>
            <a:r>
              <a:rPr lang="en-US" dirty="0"/>
              <a:t>NGS can make the transition easier by automatically supporting backward-compatibility in our software.  That way you would get sft for all SPCS 27 zones, and also for SPCS 83 in the 40 states that have specified the sft for SPCS 83.</a:t>
            </a:r>
          </a:p>
          <a:p>
            <a:pPr marL="628650" lvl="1" indent="-171450">
              <a:buFont typeface="Arial" panose="020B0604020202020204" pitchFamily="34" charset="0"/>
              <a:buChar char="•"/>
            </a:pPr>
            <a:r>
              <a:rPr lang="en-US" dirty="0"/>
              <a:t>To repeat:  Now is the time.  Otherwise this problem will never go away (unless the U.S. goes completely metric).</a:t>
            </a:r>
          </a:p>
          <a:p>
            <a:pPr marL="628650" lvl="1" indent="-171450">
              <a:buFont typeface="Arial" panose="020B0604020202020204" pitchFamily="34" charset="0"/>
              <a:buChar char="•"/>
            </a:pPr>
            <a:endParaRPr lang="en-US" dirty="0"/>
          </a:p>
        </p:txBody>
      </p:sp>
      <p:sp>
        <p:nvSpPr>
          <p:cNvPr id="9" name="Slide Number Placeholder 8">
            <a:extLst>
              <a:ext uri="{FF2B5EF4-FFF2-40B4-BE49-F238E27FC236}">
                <a16:creationId xmlns:a16="http://schemas.microsoft.com/office/drawing/2014/main" id="{906C24C8-D8E0-4FEB-BCAE-3D726E4D5A9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6DE8B-F250-4584-83EE-1EA3792DC8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8839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are five options for moving forward:</a:t>
            </a:r>
          </a:p>
          <a:p>
            <a:pPr marL="628650" lvl="1" indent="-171450">
              <a:buFont typeface="Arial" panose="020B0604020202020204" pitchFamily="34" charset="0"/>
              <a:buChar char="•"/>
            </a:pPr>
            <a:r>
              <a:rPr lang="en-US" b="1" i="1" u="none" dirty="0"/>
              <a:t>Do nothing</a:t>
            </a:r>
            <a:r>
              <a:rPr lang="en-US" dirty="0"/>
              <a:t>.  This one is interesting, because a number of people have recently proposed a solution where NGS just goes metric, and every state uses whatever foot they want.  What they don’t seem to realize is that is exactly what we are doing now!  NGS went metric in 1977.  But customers wanted to get coordinates in feet, so we provided them.  Which meant we had to make sure and give them the type of foot they wanted (even though some locations within sates use a different foot than other parts of states, as mentioned previously).  The same thing would most definitely happen again for SPCS2022 if we tried to only give metric coordinates.  So the situation would be exactly the same as now.</a:t>
            </a:r>
          </a:p>
          <a:p>
            <a:pPr marL="628650" lvl="1" indent="-171450">
              <a:buFont typeface="Arial" panose="020B0604020202020204" pitchFamily="34" charset="0"/>
              <a:buChar char="•"/>
            </a:pPr>
            <a:r>
              <a:rPr lang="en-US" b="1" i="1" dirty="0"/>
              <a:t>Officially adopt U.S. survey foot for specific things</a:t>
            </a:r>
            <a:r>
              <a:rPr lang="en-US" dirty="0"/>
              <a:t>.  This was what was proposed in the 1988 FRN.  It would formally perpetuate a dual foot system in the U.S., making it even more entrenched.  We would be stuck with a dual foot anti-standard.</a:t>
            </a:r>
          </a:p>
          <a:p>
            <a:pPr marL="628650" lvl="1" indent="-171450">
              <a:buFont typeface="Arial" panose="020B0604020202020204" pitchFamily="34" charset="0"/>
              <a:buChar char="•"/>
            </a:pPr>
            <a:r>
              <a:rPr lang="en-US" b="1" i="1" dirty="0"/>
              <a:t>Use international foot for everything</a:t>
            </a:r>
            <a:r>
              <a:rPr lang="en-US" dirty="0"/>
              <a:t>.  This is what NGS proposes.  Only one foot after 2022, with same definition as ift.  It is the only viable means of using a single foot definition for future work.  Legacy work will always use appropriate units (of which there are many types).</a:t>
            </a:r>
          </a:p>
          <a:p>
            <a:pPr marL="628650" lvl="1" indent="-171450">
              <a:buFont typeface="Arial" panose="020B0604020202020204" pitchFamily="34" charset="0"/>
              <a:buChar char="•"/>
            </a:pPr>
            <a:r>
              <a:rPr lang="en-US" b="1" i="1" dirty="0"/>
              <a:t>Use U.S. survey foot for everything</a:t>
            </a:r>
            <a:r>
              <a:rPr lang="en-US" dirty="0"/>
              <a:t>.  As discussed previously, this is extremely unlikely, so much so that it’s safe to say it is impossible.  The ift is simply too well established in a vast majority of the economy.  Surveying is a tiny minority, so it is not reasonable to expect the sft to prevail, even if the sft is used for surveying in most states.</a:t>
            </a:r>
          </a:p>
          <a:p>
            <a:pPr marL="628650" lvl="1" indent="-171450">
              <a:buFont typeface="Arial" panose="020B0604020202020204" pitchFamily="34" charset="0"/>
              <a:buChar char="•"/>
            </a:pPr>
            <a:r>
              <a:rPr lang="en-US" b="1" i="1" dirty="0"/>
              <a:t>Go entirely metric</a:t>
            </a:r>
            <a:r>
              <a:rPr lang="en-US" dirty="0"/>
              <a:t>.  This is my personal very strong preference!  This is also the preference of most (all?) people at NGS and NIST.  But alas it appears much too big a lift for NGS, and even for NIST at this time.  Maybe some day in the not-too-distance future (but remember what happened when we tried to go metric in the late 70s).  At least SPCS2022 parameters will all be defined in meters!  On a positive note, of the people who have provided feedback so far on this topic, more are in favor of going metric than are of keeping the sft (although a large majority opted for the ift).</a:t>
            </a:r>
          </a:p>
          <a:p>
            <a:pPr marL="628650" lvl="1" indent="-171450">
              <a:buFont typeface="Arial" panose="020B0604020202020204" pitchFamily="34" charset="0"/>
              <a:buChar char="•"/>
            </a:pPr>
            <a:endParaRPr lang="en-US" dirty="0"/>
          </a:p>
        </p:txBody>
      </p:sp>
      <p:sp>
        <p:nvSpPr>
          <p:cNvPr id="9" name="Slide Number Placeholder 8">
            <a:extLst>
              <a:ext uri="{FF2B5EF4-FFF2-40B4-BE49-F238E27FC236}">
                <a16:creationId xmlns:a16="http://schemas.microsoft.com/office/drawing/2014/main" id="{BFA84565-510B-4943-9C2C-4CA283CF6E6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6DE8B-F250-4584-83EE-1EA3792DC8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6111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9" name="Slide Number Placeholder 8">
            <a:extLst>
              <a:ext uri="{FF2B5EF4-FFF2-40B4-BE49-F238E27FC236}">
                <a16:creationId xmlns:a16="http://schemas.microsoft.com/office/drawing/2014/main" id="{FBE4FBBC-CFBD-4961-92AF-E09CE58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6DE8B-F250-4584-83EE-1EA3792DC8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5958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NGS wants you to join us in taking a stand for standards, for the reasons listed here that summarize what was discussed in this presentation.</a:t>
            </a:r>
          </a:p>
          <a:p>
            <a:pPr marL="171450" indent="-171450">
              <a:buFont typeface="Arial" panose="020B0604020202020204" pitchFamily="34" charset="0"/>
              <a:buChar char="•"/>
            </a:pPr>
            <a:r>
              <a:rPr lang="en-US" dirty="0"/>
              <a:t>An important point is that although it appears the federal government has the authority to mandate a single foot definition, we believe it is far better to persuade than coerce.  Our hope is that you have found this presentation persuasive, and that you are at least considering the merits of a switch from the sft to the ift.</a:t>
            </a:r>
          </a:p>
        </p:txBody>
      </p:sp>
      <p:sp>
        <p:nvSpPr>
          <p:cNvPr id="9" name="Slide Number Placeholder 8">
            <a:extLst>
              <a:ext uri="{FF2B5EF4-FFF2-40B4-BE49-F238E27FC236}">
                <a16:creationId xmlns:a16="http://schemas.microsoft.com/office/drawing/2014/main" id="{392405CB-3756-445A-B489-BBCB1CCA78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6DE8B-F250-4584-83EE-1EA3792DC8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2385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closing, I want to reiterate that NGS essentially created this problem, and now we want to help fix it.  Yes, we are coming at this some 30+ years late, but there is no better time to do this than when we are updating the entire NSRS.  A change in the foot definition will be a minor part of the overall changes that will occur when we make the transition to a modernized NSRS in 2022.  NGS will do everything we can to make a foot change – and all the other 2022 changes – as simple and painless as possible.  Remember, the idea here is not change for its own sake, but change to make things better.  And these changes will make things better.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 encourage you to provide questions and comments to NGS.Feedback@noaa.gov.  If this change for the foot goes forward, there will also be opportunities for comments as part of issuing an FRN.</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I remind you, again, that this is about the future, not the past.  The past will always exist and will not change.  But the future is something we can change, and make better.  Please remember our heroes, and the incredible work they put into establishing standards for weights and measures.  Their eyes were also on the future, and we are the beneficiaries of their vision.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For those of you who are surveyors (as I am), this is more than about how you practice surveying today, wherever you may work, and whatever type of surveying you do. For those who want to retain the U.S. survey foot, I implore you to please consider the larger picture, and the future.  That future will be inherited by the young surveyors, GIS professionals, and all other U.S. citizens.  We should strive to do well by them, and for them.</a:t>
            </a:r>
          </a:p>
          <a:p>
            <a:endParaRPr lang="en-US" dirty="0"/>
          </a:p>
        </p:txBody>
      </p:sp>
      <p:sp>
        <p:nvSpPr>
          <p:cNvPr id="9" name="Slide Number Placeholder 8">
            <a:extLst>
              <a:ext uri="{FF2B5EF4-FFF2-40B4-BE49-F238E27FC236}">
                <a16:creationId xmlns:a16="http://schemas.microsoft.com/office/drawing/2014/main" id="{2AA4CAFC-AC55-416C-9B36-2E8EA85F9A6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6DE8B-F250-4584-83EE-1EA3792DC8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2165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 an example of some of the problems, consider the state where I am registered, beautiful Arizona.  It is an ift state, yet mix-ups with sft occur all the time:</a:t>
            </a:r>
          </a:p>
          <a:p>
            <a:pPr marL="628650" lvl="1" indent="-171450">
              <a:buFont typeface="Arial" panose="020B0604020202020204" pitchFamily="34" charset="0"/>
              <a:buChar char="•"/>
            </a:pPr>
            <a:r>
              <a:rPr lang="en-US" dirty="0"/>
              <a:t>The map on the left shows the horizontal difference in feet when ift and sft are interchanged for SPCS 83 AZ Central Zone.</a:t>
            </a:r>
          </a:p>
          <a:p>
            <a:pPr marL="628650" lvl="1" indent="-171450">
              <a:buFont typeface="Arial" panose="020B0604020202020204" pitchFamily="34" charset="0"/>
              <a:buChar char="•"/>
            </a:pPr>
            <a:r>
              <a:rPr lang="en-US" dirty="0"/>
              <a:t>I worked a lot in Flagstaff.  This confusion occurred so often that whenever I saw a 3.5 ft horizontal discrepancy, I suspected it was this issue.  And it usually was.</a:t>
            </a:r>
          </a:p>
          <a:p>
            <a:pPr marL="628650" lvl="1" indent="-171450">
              <a:buFont typeface="Arial" panose="020B0604020202020204" pitchFamily="34" charset="0"/>
              <a:buChar char="•"/>
            </a:pPr>
            <a:r>
              <a:rPr lang="en-US" dirty="0"/>
              <a:t>When the City of Flagstaff installed their GIS software, it defaulted to State Plane in sft (even though it’s supposed to be ift).  When the City discovered this, they decided to just leave it in sft, which is part of the reason why the 3.5 ft error showed up so often in Flagstaff.  But they also occur elsewhere.</a:t>
            </a:r>
          </a:p>
          <a:p>
            <a:pPr marL="628650" lvl="1" indent="-171450">
              <a:buFont typeface="Arial" panose="020B0604020202020204" pitchFamily="34" charset="0"/>
              <a:buChar char="•"/>
            </a:pPr>
            <a:r>
              <a:rPr lang="en-US" dirty="0"/>
              <a:t>I probably shouldn’t complain about ift/sft problems, because I’ve made money off of it.  In one weekend I made a couple thousand dollars helping someone with a big survey near Prescott.  One of the problems was a 3-ft horizontal discrepancy.  Turned out it was due to an ift/sft mix-up, mainly because more than one company worked on the project.</a:t>
            </a:r>
          </a:p>
          <a:p>
            <a:pPr marL="628650" lvl="1" indent="-171450">
              <a:buFont typeface="Arial" panose="020B0604020202020204" pitchFamily="34" charset="0"/>
              <a:buChar char="•"/>
            </a:pPr>
            <a:r>
              <a:rPr lang="en-US" dirty="0"/>
              <a:t>It’s not just State Plane.  I don’t know if they still do it, but a statewide electric utility (Arizona Public Service) uses UTM coordinates, in sft.  This causes positional errors of 23 to more than 27 feet if ift are used, depending on location.</a:t>
            </a:r>
          </a:p>
          <a:p>
            <a:pPr marL="171450" lvl="0" indent="-171450">
              <a:buFont typeface="Arial" panose="020B0604020202020204" pitchFamily="34" charset="0"/>
              <a:buChar char="•"/>
            </a:pPr>
            <a:r>
              <a:rPr lang="en-US" dirty="0"/>
              <a:t>These problems are real.  And they don’t just occur in ift states.  They can (and do) occur in any state.  I’ve heard more stories about such problems than I can keep track of.  This is especially a problem for surveyors licensed in multiple states with different foot types.  Or for projects with multiple companies (especially if from different states or countries).  Or for anyone who uses software.  In short, it has negatively impacted many people, but it can potentially impact anyone.  Maybe it has never been a problem for you.  But you won’t have to look very far to find someone who has war stories on this topic.</a:t>
            </a:r>
          </a:p>
        </p:txBody>
      </p:sp>
      <p:sp>
        <p:nvSpPr>
          <p:cNvPr id="9" name="Slide Number Placeholder 8">
            <a:extLst>
              <a:ext uri="{FF2B5EF4-FFF2-40B4-BE49-F238E27FC236}">
                <a16:creationId xmlns:a16="http://schemas.microsoft.com/office/drawing/2014/main" id="{CEB814FF-E919-49D4-ADAE-FB9D79A45F9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6DE8B-F250-4584-83EE-1EA3792DC8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5551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6DE8B-F250-4584-83EE-1EA3792DC8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2888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9" name="Slide Number Placeholder 8">
            <a:extLst>
              <a:ext uri="{FF2B5EF4-FFF2-40B4-BE49-F238E27FC236}">
                <a16:creationId xmlns:a16="http://schemas.microsoft.com/office/drawing/2014/main" id="{7A6A05E4-EDE0-4D0D-AB18-B4E272A6D9F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6DE8B-F250-4584-83EE-1EA3792DC8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2545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Today, the National Institute of Standards and Technology (NIST) is responsible for defining and establishing standards.  It is within their authority.</a:t>
            </a:r>
          </a:p>
          <a:p>
            <a:pPr marL="171450" indent="-171450">
              <a:buFont typeface="Arial" panose="020B0604020202020204" pitchFamily="34" charset="0"/>
              <a:buChar char="•"/>
            </a:pPr>
            <a:r>
              <a:rPr lang="en-US" dirty="0"/>
              <a:t>NIST is a bureau of the Department of Commerce (DOC)</a:t>
            </a:r>
          </a:p>
          <a:p>
            <a:pPr marL="171450" indent="-171450">
              <a:buFont typeface="Arial" panose="020B0604020202020204" pitchFamily="34" charset="0"/>
              <a:buChar char="•"/>
            </a:pPr>
            <a:r>
              <a:rPr lang="en-US" dirty="0"/>
              <a:t>The National Oceanic and Atmospheric Administration (NOAA) is also a bureau of DOC.</a:t>
            </a:r>
          </a:p>
          <a:p>
            <a:pPr marL="171450" indent="-171450">
              <a:buFont typeface="Arial" panose="020B0604020202020204" pitchFamily="34" charset="0"/>
              <a:buChar char="•"/>
            </a:pPr>
            <a:r>
              <a:rPr lang="en-US" dirty="0"/>
              <a:t>The National Geodetic Survey (NGS) is a program office in NOAA.  It’s actually within the National Ocean Service (NOS) in NOAA.</a:t>
            </a:r>
          </a:p>
          <a:p>
            <a:pPr marL="628650" lvl="1" indent="-171450">
              <a:buFont typeface="Arial" panose="020B0604020202020204" pitchFamily="34" charset="0"/>
              <a:buChar char="•"/>
            </a:pPr>
            <a:r>
              <a:rPr lang="en-US" dirty="0"/>
              <a:t>It may seem odd to show NGS here along with NIST, but there is a reason for it, as you will soon see.</a:t>
            </a:r>
          </a:p>
        </p:txBody>
      </p:sp>
      <p:sp>
        <p:nvSpPr>
          <p:cNvPr id="9" name="Slide Number Placeholder 8">
            <a:extLst>
              <a:ext uri="{FF2B5EF4-FFF2-40B4-BE49-F238E27FC236}">
                <a16:creationId xmlns:a16="http://schemas.microsoft.com/office/drawing/2014/main" id="{9DA53949-6217-4EAC-A500-EC495426C25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6DE8B-F250-4584-83EE-1EA3792DC8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1877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Responsibility for standards was different before 1901.</a:t>
            </a:r>
          </a:p>
          <a:p>
            <a:pPr marL="628650" lvl="1" indent="-171450">
              <a:buFont typeface="Arial" panose="020B0604020202020204" pitchFamily="34" charset="0"/>
              <a:buChar char="•"/>
            </a:pPr>
            <a:r>
              <a:rPr lang="en-US" dirty="0"/>
              <a:t>In 1901, the National Bureau of Standards (NBS) was created, which later became in NIST (in 1988)</a:t>
            </a:r>
          </a:p>
          <a:p>
            <a:pPr marL="628650" lvl="1" indent="-171450">
              <a:buFont typeface="Arial" panose="020B0604020202020204" pitchFamily="34" charset="0"/>
              <a:buChar char="•"/>
            </a:pPr>
            <a:r>
              <a:rPr lang="en-US" dirty="0"/>
              <a:t>Department of Commerce was created in 1903, when NBS became part of it (initially in Department of the Treasury).</a:t>
            </a:r>
          </a:p>
          <a:p>
            <a:pPr marL="171450" lvl="0" indent="-171450">
              <a:buFont typeface="Arial" panose="020B0604020202020204" pitchFamily="34" charset="0"/>
              <a:buChar char="•"/>
            </a:pPr>
            <a:r>
              <a:rPr lang="en-US" dirty="0"/>
              <a:t>Before 1901, standards of weights and measures was handled by the U.S. Coast &amp; Geodetic Survey (C&amp;GS), the predecessor of NGS.</a:t>
            </a:r>
          </a:p>
          <a:p>
            <a:pPr marL="628650" lvl="1" indent="-171450">
              <a:buFont typeface="Arial" panose="020B0604020202020204" pitchFamily="34" charset="0"/>
              <a:buChar char="•"/>
            </a:pPr>
            <a:r>
              <a:rPr lang="en-US" dirty="0"/>
              <a:t>Operated under the authority of the Department of the Treasury, in the Office of Standard Weights and Measures.</a:t>
            </a:r>
          </a:p>
          <a:p>
            <a:pPr marL="628650" lvl="1" indent="-171450">
              <a:buFont typeface="Arial" panose="020B0604020202020204" pitchFamily="34" charset="0"/>
              <a:buChar char="•"/>
            </a:pPr>
            <a:r>
              <a:rPr lang="en-US" dirty="0"/>
              <a:t>Superintendent (same as “Director” today) of C&amp;GS was also Superintendent of Weights and Measures – so that is the connection to NGS!  But there is a later connection as well, which is also the reason we currently have two foot definitions.</a:t>
            </a:r>
          </a:p>
          <a:p>
            <a:pPr marL="171450" lvl="0" indent="-171450">
              <a:buFont typeface="Arial" panose="020B0604020202020204" pitchFamily="34" charset="0"/>
              <a:buChar char="•"/>
            </a:pPr>
            <a:endParaRPr lang="en-US" dirty="0"/>
          </a:p>
        </p:txBody>
      </p:sp>
      <p:sp>
        <p:nvSpPr>
          <p:cNvPr id="9" name="Slide Number Placeholder 8">
            <a:extLst>
              <a:ext uri="{FF2B5EF4-FFF2-40B4-BE49-F238E27FC236}">
                <a16:creationId xmlns:a16="http://schemas.microsoft.com/office/drawing/2014/main" id="{BEABE94D-0BEB-40AE-9F43-0252B6CF67E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6DE8B-F250-4584-83EE-1EA3792DC8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76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ultimate authority on standards of weights and measures is the U.S. Congress.</a:t>
            </a:r>
          </a:p>
        </p:txBody>
      </p:sp>
      <p:sp>
        <p:nvSpPr>
          <p:cNvPr id="9" name="Slide Number Placeholder 8">
            <a:extLst>
              <a:ext uri="{FF2B5EF4-FFF2-40B4-BE49-F238E27FC236}">
                <a16:creationId xmlns:a16="http://schemas.microsoft.com/office/drawing/2014/main" id="{7534B442-CB21-43A7-B08B-C79DF281F5C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6DE8B-F250-4584-83EE-1EA3792DC8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5389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authority of Congress is given in the U.S. Constitution, Article I, Section 8, Clause 5.</a:t>
            </a:r>
          </a:p>
          <a:p>
            <a:pPr marL="628650" lvl="1" indent="-171450">
              <a:buFont typeface="Arial" panose="020B0604020202020204" pitchFamily="34" charset="0"/>
              <a:buChar char="•"/>
            </a:pPr>
            <a:r>
              <a:rPr lang="en-US" dirty="0"/>
              <a:t>Congress delegated its power to the Office of Weights and Measures in the Department of the Treasury.</a:t>
            </a:r>
          </a:p>
          <a:p>
            <a:pPr marL="628650" lvl="1" indent="-171450">
              <a:buFont typeface="Arial" panose="020B0604020202020204" pitchFamily="34" charset="0"/>
              <a:buChar char="•"/>
            </a:pPr>
            <a:r>
              <a:rPr lang="en-US" dirty="0"/>
              <a:t>NBS then got this authority as the successor to the Weights and Measures, and NBS became part of DOC.</a:t>
            </a:r>
          </a:p>
          <a:p>
            <a:pPr marL="171450" indent="-171450">
              <a:buFont typeface="Arial" panose="020B0604020202020204" pitchFamily="34" charset="0"/>
              <a:buChar char="•"/>
            </a:pPr>
            <a:r>
              <a:rPr lang="en-US" dirty="0"/>
              <a:t>Why was something like standards of weights and measures so important that it was specifically listed as a congressional power in the Constitution?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Because standards for weights and measures are tightly connected to commerce, including coining of money. We’re going to come back to this near the end of the presentation.</a:t>
            </a:r>
          </a:p>
          <a:p>
            <a:pPr marL="628650" lvl="1" indent="-171450">
              <a:buFont typeface="Arial" panose="020B0604020202020204" pitchFamily="34" charset="0"/>
              <a:buChar char="•"/>
            </a:pPr>
            <a:r>
              <a:rPr lang="en-US" dirty="0"/>
              <a:t>In short, it was to avoid the “toothbrush problem”…</a:t>
            </a:r>
          </a:p>
        </p:txBody>
      </p:sp>
      <p:sp>
        <p:nvSpPr>
          <p:cNvPr id="9" name="Slide Number Placeholder 8">
            <a:extLst>
              <a:ext uri="{FF2B5EF4-FFF2-40B4-BE49-F238E27FC236}">
                <a16:creationId xmlns:a16="http://schemas.microsoft.com/office/drawing/2014/main" id="{37F5AC7D-A126-420F-A784-CF376BA01E2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6DE8B-F250-4584-83EE-1EA3792DC8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4867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start of the metric era:</a:t>
            </a:r>
          </a:p>
          <a:p>
            <a:pPr marL="628650" lvl="1" indent="-171450">
              <a:buFont typeface="Arial" panose="020B0604020202020204" pitchFamily="34" charset="0"/>
              <a:buChar char="•"/>
            </a:pPr>
            <a:r>
              <a:rPr lang="en-US" dirty="0"/>
              <a:t>1866.  Congress legalized use of the metric system for commerce in the U.S.  Included 4 conversion tables of metric to existing (nominally British Imperial).</a:t>
            </a:r>
          </a:p>
          <a:p>
            <a:pPr marL="628650" lvl="1" indent="-171450">
              <a:buFont typeface="Arial" panose="020B0604020202020204" pitchFamily="34" charset="0"/>
              <a:buChar char="•"/>
            </a:pPr>
            <a:r>
              <a:rPr lang="en-US" dirty="0"/>
              <a:t>1875.  U.S. signs “Treaty of the Meter” or “Metric Convention”, along with 16 other nations, to establish an international bureau of weights and measures (ratified in 1878).</a:t>
            </a:r>
          </a:p>
          <a:p>
            <a:pPr marL="628650" lvl="1" indent="-171450">
              <a:buFont typeface="Arial" panose="020B0604020202020204" pitchFamily="34" charset="0"/>
              <a:buChar char="•"/>
            </a:pPr>
            <a:r>
              <a:rPr lang="en-US" dirty="0"/>
              <a:t>1876 and 1888.  Bronze Yard No. 11 transported to England, and in both cases did not agree in length, and by different amounts.  Could not be determined with the U.S. or British yards had changed in length.  All were considered unstable.</a:t>
            </a:r>
          </a:p>
          <a:p>
            <a:pPr marL="628650" lvl="1" indent="-171450">
              <a:buFont typeface="Arial" panose="020B0604020202020204" pitchFamily="34" charset="0"/>
              <a:buChar char="•"/>
            </a:pPr>
            <a:r>
              <a:rPr lang="en-US" dirty="0"/>
              <a:t>1890.  Copies of the international meter were made, with none being the “official” version.  Bars no. 21 and 27 were randomly selected and shipped  to the U.S.</a:t>
            </a:r>
          </a:p>
          <a:p>
            <a:pPr marL="171450" lvl="0" indent="-171450">
              <a:buFont typeface="Arial" panose="020B0604020202020204" pitchFamily="34" charset="0"/>
              <a:buChar char="•"/>
            </a:pPr>
            <a:r>
              <a:rPr lang="en-US" dirty="0"/>
              <a:t>Chaos:  Two separate standards of length existed, one based on the British Imperial yard (as represented by Bronze Bar No. 11), the other as represented by Standard Meters Nos. 21 and 27, 90% platinum, 10% iridium, far superior in construction to the bronze bar (accurate to about 0.0001-0.0002 mm).  They disagree at levels that are measurable.  What can be done to remedy this problem?</a:t>
            </a:r>
          </a:p>
          <a:p>
            <a:pPr marL="628650" lvl="1" indent="-171450">
              <a:buFont typeface="Arial" panose="020B0604020202020204" pitchFamily="34" charset="0"/>
              <a:buChar char="•"/>
            </a:pPr>
            <a:r>
              <a:rPr lang="en-US" dirty="0"/>
              <a:t>As a related aside, the basis for defining the meter was later refined a few times.  The last was in 1983, when it was defined as the distance light travels in a vacuum in 1/299,792,458 of a second.  This basis is considered measurable to ab accuracy of 0.1 nm (0.000 0001 mm).  That’s 1000-2000 times more accurate than Standard Meters Nos. 21 and 27, and this basis is unlikely to change again anytime soon.</a:t>
            </a:r>
          </a:p>
        </p:txBody>
      </p:sp>
      <p:sp>
        <p:nvSpPr>
          <p:cNvPr id="9" name="Slide Number Placeholder 8">
            <a:extLst>
              <a:ext uri="{FF2B5EF4-FFF2-40B4-BE49-F238E27FC236}">
                <a16:creationId xmlns:a16="http://schemas.microsoft.com/office/drawing/2014/main" id="{A98CA81F-FB01-48EF-9888-3E0C576C25A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6DE8B-F250-4584-83EE-1EA3792DC8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06419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74341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E71A7F4B-D849-9949-B056-9EF081A52F4A}" type="slidenum">
              <a:rPr lang="en-US"/>
              <a:pPr>
                <a:defRPr/>
              </a:pPr>
              <a:t>‹#›</a:t>
            </a:fld>
            <a:endParaRPr lang="en-US" dirty="0"/>
          </a:p>
        </p:txBody>
      </p:sp>
    </p:spTree>
    <p:extLst>
      <p:ext uri="{BB962C8B-B14F-4D97-AF65-F5344CB8AC3E}">
        <p14:creationId xmlns:p14="http://schemas.microsoft.com/office/powerpoint/2010/main" val="61518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BBAD978-2583-3440-BBC6-16DB090D697E}" type="slidenum">
              <a:rPr lang="en-US"/>
              <a:pPr>
                <a:defRPr/>
              </a:pPr>
              <a:t>‹#›</a:t>
            </a:fld>
            <a:endParaRPr lang="en-US" dirty="0"/>
          </a:p>
        </p:txBody>
      </p:sp>
    </p:spTree>
    <p:extLst>
      <p:ext uri="{BB962C8B-B14F-4D97-AF65-F5344CB8AC3E}">
        <p14:creationId xmlns:p14="http://schemas.microsoft.com/office/powerpoint/2010/main" val="390755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BA20699-3253-714E-A86F-ABA98CEE1FD0}" type="slidenum">
              <a:rPr lang="en-US"/>
              <a:pPr>
                <a:defRPr/>
              </a:pPr>
              <a:t>‹#›</a:t>
            </a:fld>
            <a:endParaRPr lang="en-US" dirty="0"/>
          </a:p>
        </p:txBody>
      </p:sp>
    </p:spTree>
    <p:extLst>
      <p:ext uri="{BB962C8B-B14F-4D97-AF65-F5344CB8AC3E}">
        <p14:creationId xmlns:p14="http://schemas.microsoft.com/office/powerpoint/2010/main" val="1770347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65BD730-DC58-6343-A41C-6B3B622DCAE2}" type="slidenum">
              <a:rPr lang="en-US"/>
              <a:pPr>
                <a:defRPr/>
              </a:pPr>
              <a:t>‹#›</a:t>
            </a:fld>
            <a:endParaRPr lang="en-US" dirty="0"/>
          </a:p>
        </p:txBody>
      </p:sp>
    </p:spTree>
    <p:extLst>
      <p:ext uri="{BB962C8B-B14F-4D97-AF65-F5344CB8AC3E}">
        <p14:creationId xmlns:p14="http://schemas.microsoft.com/office/powerpoint/2010/main" val="213816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D926D73-134C-C842-8671-F7254A6F5140}" type="slidenum">
              <a:rPr lang="en-US"/>
              <a:pPr>
                <a:defRPr/>
              </a:pPr>
              <a:t>‹#›</a:t>
            </a:fld>
            <a:endParaRPr lang="en-US" dirty="0"/>
          </a:p>
        </p:txBody>
      </p:sp>
    </p:spTree>
    <p:extLst>
      <p:ext uri="{BB962C8B-B14F-4D97-AF65-F5344CB8AC3E}">
        <p14:creationId xmlns:p14="http://schemas.microsoft.com/office/powerpoint/2010/main" val="3711739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FBAD95F-C4AC-F74C-8843-F1114F98EDBF}" type="slidenum">
              <a:rPr lang="en-US"/>
              <a:pPr>
                <a:defRPr/>
              </a:pPr>
              <a:t>‹#›</a:t>
            </a:fld>
            <a:endParaRPr lang="en-US" dirty="0"/>
          </a:p>
        </p:txBody>
      </p:sp>
    </p:spTree>
    <p:extLst>
      <p:ext uri="{BB962C8B-B14F-4D97-AF65-F5344CB8AC3E}">
        <p14:creationId xmlns:p14="http://schemas.microsoft.com/office/powerpoint/2010/main" val="2213125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A4E9C37-50CC-2640-A8BB-4A084D551221}" type="slidenum">
              <a:rPr lang="en-US"/>
              <a:pPr>
                <a:defRPr/>
              </a:pPr>
              <a:t>‹#›</a:t>
            </a:fld>
            <a:endParaRPr lang="en-US" dirty="0"/>
          </a:p>
        </p:txBody>
      </p:sp>
    </p:spTree>
    <p:extLst>
      <p:ext uri="{BB962C8B-B14F-4D97-AF65-F5344CB8AC3E}">
        <p14:creationId xmlns:p14="http://schemas.microsoft.com/office/powerpoint/2010/main" val="179403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63040"/>
            <a:ext cx="8229600" cy="4754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400800"/>
            <a:ext cx="914400" cy="274320"/>
          </a:xfr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1554480" y="6400800"/>
            <a:ext cx="6035040" cy="27432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772400" y="6400800"/>
            <a:ext cx="914400" cy="274320"/>
          </a:xfrm>
        </p:spPr>
        <p:txBody>
          <a:bodyPr/>
          <a:lstStyle>
            <a:lvl1pPr>
              <a:defRPr/>
            </a:lvl1pPr>
          </a:lstStyle>
          <a:p>
            <a:pPr>
              <a:defRPr/>
            </a:pPr>
            <a:fld id="{BF6EBFE9-79BB-431F-AEDF-EF334E7ED36B}" type="slidenum">
              <a:rPr lang="en-US" smtClean="0"/>
              <a:pPr>
                <a:defRPr/>
              </a:pPr>
              <a:t>‹#›</a:t>
            </a:fld>
            <a:endParaRPr lang="en-US" dirty="0"/>
          </a:p>
        </p:txBody>
      </p:sp>
    </p:spTree>
    <p:extLst>
      <p:ext uri="{BB962C8B-B14F-4D97-AF65-F5344CB8AC3E}">
        <p14:creationId xmlns:p14="http://schemas.microsoft.com/office/powerpoint/2010/main" val="1815365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63040"/>
            <a:ext cx="402336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440" y="1463040"/>
            <a:ext cx="402336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9B33EEF-DFCF-4914-8D02-439C78478151}" type="slidenum">
              <a:rPr lang="en-US" smtClean="0"/>
              <a:pPr>
                <a:defRPr/>
              </a:pPr>
              <a:t>‹#›</a:t>
            </a:fld>
            <a:endParaRPr lang="en-US"/>
          </a:p>
        </p:txBody>
      </p:sp>
    </p:spTree>
    <p:extLst>
      <p:ext uri="{BB962C8B-B14F-4D97-AF65-F5344CB8AC3E}">
        <p14:creationId xmlns:p14="http://schemas.microsoft.com/office/powerpoint/2010/main" val="2289799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521C175-7EF2-4F00-94D5-418B427E826E}" type="slidenum">
              <a:rPr lang="en-US" smtClean="0"/>
              <a:pPr>
                <a:defRPr/>
              </a:pPr>
              <a:t>‹#›</a:t>
            </a:fld>
            <a:endParaRPr lang="en-US"/>
          </a:p>
        </p:txBody>
      </p:sp>
    </p:spTree>
    <p:extLst>
      <p:ext uri="{BB962C8B-B14F-4D97-AF65-F5344CB8AC3E}">
        <p14:creationId xmlns:p14="http://schemas.microsoft.com/office/powerpoint/2010/main" val="13430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8F78EF0-46D9-49D1-A73D-CC3C5E0924CA}" type="slidenum">
              <a:rPr lang="en-US" smtClean="0"/>
              <a:pPr>
                <a:defRPr/>
              </a:pPr>
              <a:t>‹#›</a:t>
            </a:fld>
            <a:endParaRPr lang="en-US"/>
          </a:p>
        </p:txBody>
      </p:sp>
    </p:spTree>
    <p:extLst>
      <p:ext uri="{BB962C8B-B14F-4D97-AF65-F5344CB8AC3E}">
        <p14:creationId xmlns:p14="http://schemas.microsoft.com/office/powerpoint/2010/main" val="196081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D4E4B20-A796-8D4A-9790-389DA483B997}" type="slidenum">
              <a:rPr lang="en-US"/>
              <a:pPr>
                <a:defRPr/>
              </a:pPr>
              <a:t>‹#›</a:t>
            </a:fld>
            <a:endParaRPr lang="en-US" dirty="0"/>
          </a:p>
        </p:txBody>
      </p:sp>
    </p:spTree>
    <p:extLst>
      <p:ext uri="{BB962C8B-B14F-4D97-AF65-F5344CB8AC3E}">
        <p14:creationId xmlns:p14="http://schemas.microsoft.com/office/powerpoint/2010/main" val="4161207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2D6AEA-48A7-924D-9406-EC6E0EBC20ED}" type="slidenum">
              <a:rPr lang="en-US"/>
              <a:pPr>
                <a:defRPr/>
              </a:pPr>
              <a:t>‹#›</a:t>
            </a:fld>
            <a:endParaRPr lang="en-US" dirty="0"/>
          </a:p>
        </p:txBody>
      </p:sp>
    </p:spTree>
    <p:extLst>
      <p:ext uri="{BB962C8B-B14F-4D97-AF65-F5344CB8AC3E}">
        <p14:creationId xmlns:p14="http://schemas.microsoft.com/office/powerpoint/2010/main" val="901545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7719BE7-E39C-5E46-9893-C897A9205CC3}" type="slidenum">
              <a:rPr lang="en-US"/>
              <a:pPr>
                <a:defRPr/>
              </a:pPr>
              <a:t>‹#›</a:t>
            </a:fld>
            <a:endParaRPr lang="en-US" dirty="0"/>
          </a:p>
        </p:txBody>
      </p:sp>
    </p:spTree>
    <p:extLst>
      <p:ext uri="{BB962C8B-B14F-4D97-AF65-F5344CB8AC3E}">
        <p14:creationId xmlns:p14="http://schemas.microsoft.com/office/powerpoint/2010/main" val="2777281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BCE2FD8-6EFB-924A-BBC7-3D9FD8781D78}" type="slidenum">
              <a:rPr lang="en-US"/>
              <a:pPr>
                <a:defRPr/>
              </a:pPr>
              <a:t>‹#›</a:t>
            </a:fld>
            <a:endParaRPr lang="en-US" dirty="0"/>
          </a:p>
        </p:txBody>
      </p:sp>
    </p:spTree>
    <p:extLst>
      <p:ext uri="{BB962C8B-B14F-4D97-AF65-F5344CB8AC3E}">
        <p14:creationId xmlns:p14="http://schemas.microsoft.com/office/powerpoint/2010/main" val="108333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3.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6" descr="Continuation Slide.JPG"/>
          <p:cNvPicPr>
            <a:picLocks noChangeAspect="1"/>
          </p:cNvPicPr>
          <p:nvPr/>
        </p:nvPicPr>
        <p:blipFill>
          <a:blip r:embed="rId7" cstate="print"/>
          <a:srcRect/>
          <a:stretch>
            <a:fillRect/>
          </a:stretch>
        </p:blipFill>
        <p:spPr bwMode="auto">
          <a:xfrm>
            <a:off x="0" y="0"/>
            <a:ext cx="9144000" cy="6858000"/>
          </a:xfrm>
          <a:prstGeom prst="rect">
            <a:avLst/>
          </a:prstGeom>
          <a:noFill/>
          <a:ln w="9525">
            <a:noFill/>
            <a:miter lim="800000"/>
            <a:headEnd/>
            <a:tailEnd/>
          </a:ln>
        </p:spPr>
      </p:pic>
      <p:sp>
        <p:nvSpPr>
          <p:cNvPr id="2051" name="Title Placeholder 1"/>
          <p:cNvSpPr>
            <a:spLocks noGrp="1"/>
          </p:cNvSpPr>
          <p:nvPr>
            <p:ph type="title"/>
          </p:nvPr>
        </p:nvSpPr>
        <p:spPr bwMode="auto">
          <a:xfrm>
            <a:off x="457200" y="365760"/>
            <a:ext cx="8229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2" name="Text Placeholder 2"/>
          <p:cNvSpPr>
            <a:spLocks noGrp="1"/>
          </p:cNvSpPr>
          <p:nvPr>
            <p:ph type="body" idx="1"/>
          </p:nvPr>
        </p:nvSpPr>
        <p:spPr bwMode="auto">
          <a:xfrm>
            <a:off x="457200" y="1463040"/>
            <a:ext cx="8229600" cy="47548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00800"/>
            <a:ext cx="914400" cy="274320"/>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1554480" y="6400800"/>
            <a:ext cx="6035040" cy="27432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7772400" y="6400800"/>
            <a:ext cx="914400" cy="274320"/>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D0F6734-3762-42A7-936F-6CB6153703F4}" type="slidenum">
              <a:rPr lang="en-US" smtClean="0"/>
              <a:pPr>
                <a:defRPr/>
              </a:pPr>
              <a:t>‹#›</a:t>
            </a:fld>
            <a:endParaRPr lang="en-US"/>
          </a:p>
        </p:txBody>
      </p:sp>
    </p:spTree>
    <p:extLst>
      <p:ext uri="{BB962C8B-B14F-4D97-AF65-F5344CB8AC3E}">
        <p14:creationId xmlns:p14="http://schemas.microsoft.com/office/powerpoint/2010/main" val="2994373130"/>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9A489CAA-BEB4-0749-9B3B-E5A1D0F9B1D8}" type="slidenum">
              <a:rPr lang="en-US"/>
              <a:pPr>
                <a:defRPr/>
              </a:pPr>
              <a:t>‹#›</a:t>
            </a:fld>
            <a:endParaRPr lang="en-US" dirty="0"/>
          </a:p>
        </p:txBody>
      </p:sp>
    </p:spTree>
    <p:extLst>
      <p:ext uri="{BB962C8B-B14F-4D97-AF65-F5344CB8AC3E}">
        <p14:creationId xmlns:p14="http://schemas.microsoft.com/office/powerpoint/2010/main" val="3575268643"/>
      </p:ext>
    </p:extLst>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ichael.dennis@noaa.gov" TargetMode="Externa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geodesy.noaa.gov/PUBS_LIB/FedRegister/FRdoc59-5442.pdf"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federalregister.gov/documents/2020/10/05/2020-21902/deprecation-of-the-united-states-us-survey-foot"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Title 1"/>
          <p:cNvSpPr txBox="1">
            <a:spLocks/>
          </p:cNvSpPr>
          <p:nvPr/>
        </p:nvSpPr>
        <p:spPr bwMode="auto">
          <a:xfrm>
            <a:off x="0" y="2194560"/>
            <a:ext cx="9144000" cy="29068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dirty="0">
                <a:ln>
                  <a:noFill/>
                </a:ln>
                <a:solidFill>
                  <a:srgbClr val="1F497D"/>
                </a:solidFill>
                <a:effectLst/>
                <a:uLnTx/>
                <a:uFillTx/>
                <a:latin typeface="Calibri" charset="0"/>
                <a:ea typeface="ＭＳ Ｐゴシック" charset="0"/>
                <a:cs typeface="Times New Roman" charset="0"/>
              </a:rPr>
              <a:t>Retirement of the </a:t>
            </a:r>
            <a:br>
              <a:rPr kumimoji="0" lang="en-US" sz="6000" b="1" i="0" u="none" strike="noStrike" kern="1200" cap="none" spc="0" normalizeH="0" baseline="0" noProof="0" dirty="0">
                <a:ln>
                  <a:noFill/>
                </a:ln>
                <a:solidFill>
                  <a:srgbClr val="1F497D"/>
                </a:solidFill>
                <a:effectLst/>
                <a:uLnTx/>
                <a:uFillTx/>
                <a:latin typeface="Calibri" charset="0"/>
                <a:ea typeface="ＭＳ Ｐゴシック" charset="0"/>
                <a:cs typeface="Times New Roman" charset="0"/>
              </a:rPr>
            </a:br>
            <a:r>
              <a:rPr kumimoji="0" lang="en-US" sz="6000" b="1" i="0" u="none" strike="noStrike" kern="1200" cap="none" spc="0" normalizeH="0" baseline="0" noProof="0" dirty="0">
                <a:ln>
                  <a:noFill/>
                </a:ln>
                <a:solidFill>
                  <a:srgbClr val="1F497D"/>
                </a:solidFill>
                <a:effectLst/>
                <a:uLnTx/>
                <a:uFillTx/>
                <a:latin typeface="Calibri" charset="0"/>
                <a:ea typeface="ＭＳ Ｐゴシック" charset="0"/>
                <a:cs typeface="Times New Roman" charset="0"/>
              </a:rPr>
              <a:t>U.S. Survey Foot</a:t>
            </a:r>
          </a:p>
        </p:txBody>
      </p:sp>
      <p:sp>
        <p:nvSpPr>
          <p:cNvPr id="6" name="Rectangle 5">
            <a:extLst>
              <a:ext uri="{FF2B5EF4-FFF2-40B4-BE49-F238E27FC236}">
                <a16:creationId xmlns:a16="http://schemas.microsoft.com/office/drawing/2014/main" id="{F5310222-0796-4FA4-869F-FE7B05FF564B}"/>
              </a:ext>
            </a:extLst>
          </p:cNvPr>
          <p:cNvSpPr/>
          <p:nvPr/>
        </p:nvSpPr>
        <p:spPr>
          <a:xfrm>
            <a:off x="4831882" y="5626685"/>
            <a:ext cx="4037798" cy="92333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Michael Dennis, PhD, PE, RLS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SPCS2022 Project Manager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michael.dennis@noaa.gov</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7" name="Rectangle 6">
            <a:extLst>
              <a:ext uri="{FF2B5EF4-FFF2-40B4-BE49-F238E27FC236}">
                <a16:creationId xmlns:a16="http://schemas.microsoft.com/office/drawing/2014/main" id="{93DC5CD2-6902-4110-9E3F-10A8802E064E}"/>
              </a:ext>
            </a:extLst>
          </p:cNvPr>
          <p:cNvSpPr/>
          <p:nvPr/>
        </p:nvSpPr>
        <p:spPr>
          <a:xfrm>
            <a:off x="274320" y="5626685"/>
            <a:ext cx="3193499"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2021 NSRS Modernization Geospatial Summit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May 5, 2021</a:t>
            </a:r>
          </a:p>
        </p:txBody>
      </p:sp>
    </p:spTree>
    <p:extLst>
      <p:ext uri="{BB962C8B-B14F-4D97-AF65-F5344CB8AC3E}">
        <p14:creationId xmlns:p14="http://schemas.microsoft.com/office/powerpoint/2010/main" val="935518446"/>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FD2F9E72-196F-4846-A24F-373BABE56CC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85730">
            <a:off x="7242548" y="4006722"/>
            <a:ext cx="2011680" cy="1724298"/>
          </a:xfrm>
          <a:prstGeom prst="rect">
            <a:avLst/>
          </a:prstGeom>
        </p:spPr>
      </p:pic>
      <p:sp>
        <p:nvSpPr>
          <p:cNvPr id="6" name="Rounded Rectangle 5">
            <a:extLst>
              <a:ext uri="{FF2B5EF4-FFF2-40B4-BE49-F238E27FC236}">
                <a16:creationId xmlns:a16="http://schemas.microsoft.com/office/drawing/2014/main" id="{283AC72B-D0CC-3446-8433-8144716C1D79}"/>
              </a:ext>
            </a:extLst>
          </p:cNvPr>
          <p:cNvSpPr/>
          <p:nvPr/>
        </p:nvSpPr>
        <p:spPr>
          <a:xfrm>
            <a:off x="90766" y="3250804"/>
            <a:ext cx="8985103" cy="89154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extBox 12"/>
          <p:cNvSpPr txBox="1"/>
          <p:nvPr/>
        </p:nvSpPr>
        <p:spPr>
          <a:xfrm>
            <a:off x="3981271" y="1859271"/>
            <a:ext cx="2471202" cy="983145"/>
          </a:xfrm>
          <a:prstGeom prst="rect">
            <a:avLst/>
          </a:prstGeom>
          <a:noFill/>
        </p:spPr>
        <p:txBody>
          <a:bodyPr wrap="square" rtlCol="0">
            <a:noAutofit/>
          </a:bodyPr>
          <a:lstStyle/>
          <a:p>
            <a:pPr marL="0" marR="0" lvl="0" indent="0" algn="ctr" defTabSz="457200" rtl="0" eaLnBrk="1" fontAlgn="auto" latinLnBrk="0" hangingPunct="1">
              <a:lnSpc>
                <a:spcPts val="24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497D"/>
                </a:solidFill>
                <a:effectLst/>
                <a:uLnTx/>
                <a:uFillTx/>
                <a:latin typeface="Calibri"/>
                <a:ea typeface="+mn-ea"/>
                <a:cs typeface="+mn-cs"/>
              </a:rPr>
              <a:t>Congress legalizes use of metric system</a:t>
            </a:r>
          </a:p>
        </p:txBody>
      </p:sp>
      <p:sp>
        <p:nvSpPr>
          <p:cNvPr id="4" name="Oval 3"/>
          <p:cNvSpPr/>
          <p:nvPr/>
        </p:nvSpPr>
        <p:spPr>
          <a:xfrm>
            <a:off x="4762476" y="3250804"/>
            <a:ext cx="891540" cy="891540"/>
          </a:xfrm>
          <a:prstGeom prst="ellipse">
            <a:avLst/>
          </a:prstGeom>
          <a:solidFill>
            <a:schemeClr val="tx2"/>
          </a:solidFill>
          <a:ln w="381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100" b="1"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Calibri"/>
              <a:ea typeface="+mn-ea"/>
              <a:cs typeface="+mn-cs"/>
            </a:endParaRPr>
          </a:p>
        </p:txBody>
      </p:sp>
      <p:sp>
        <p:nvSpPr>
          <p:cNvPr id="19" name="TextBox 18"/>
          <p:cNvSpPr txBox="1"/>
          <p:nvPr/>
        </p:nvSpPr>
        <p:spPr>
          <a:xfrm flipH="1">
            <a:off x="4728410" y="3431117"/>
            <a:ext cx="95967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EFEFE"/>
                </a:solidFill>
                <a:effectLst/>
                <a:uLnTx/>
                <a:uFillTx/>
                <a:latin typeface="Calibri"/>
                <a:ea typeface="+mn-ea"/>
                <a:cs typeface="+mn-cs"/>
              </a:rPr>
              <a:t>1866</a:t>
            </a:r>
          </a:p>
        </p:txBody>
      </p:sp>
      <p:sp>
        <p:nvSpPr>
          <p:cNvPr id="22" name="Oval 21"/>
          <p:cNvSpPr/>
          <p:nvPr/>
        </p:nvSpPr>
        <p:spPr>
          <a:xfrm>
            <a:off x="7806062" y="3250804"/>
            <a:ext cx="891540" cy="891540"/>
          </a:xfrm>
          <a:prstGeom prst="ellipse">
            <a:avLst/>
          </a:prstGeom>
          <a:solidFill>
            <a:schemeClr val="tx2"/>
          </a:solidFill>
          <a:ln w="381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100" b="1"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Calibri"/>
              <a:ea typeface="+mn-ea"/>
              <a:cs typeface="+mn-cs"/>
            </a:endParaRPr>
          </a:p>
        </p:txBody>
      </p:sp>
      <p:sp>
        <p:nvSpPr>
          <p:cNvPr id="23" name="TextBox 22"/>
          <p:cNvSpPr txBox="1"/>
          <p:nvPr/>
        </p:nvSpPr>
        <p:spPr>
          <a:xfrm flipH="1">
            <a:off x="7771996" y="3431117"/>
            <a:ext cx="95967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EFEFE"/>
                </a:solidFill>
                <a:effectLst/>
                <a:uLnTx/>
                <a:uFillTx/>
                <a:latin typeface="Calibri"/>
                <a:ea typeface="+mn-ea"/>
                <a:cs typeface="+mn-cs"/>
              </a:rPr>
              <a:t>1890</a:t>
            </a:r>
          </a:p>
        </p:txBody>
      </p:sp>
      <p:sp>
        <p:nvSpPr>
          <p:cNvPr id="2" name="Title 1">
            <a:extLst>
              <a:ext uri="{FF2B5EF4-FFF2-40B4-BE49-F238E27FC236}">
                <a16:creationId xmlns:a16="http://schemas.microsoft.com/office/drawing/2014/main" id="{32B144F6-D379-A44A-96CC-E3AD5E3CFE69}"/>
              </a:ext>
            </a:extLst>
          </p:cNvPr>
          <p:cNvSpPr>
            <a:spLocks noGrp="1"/>
          </p:cNvSpPr>
          <p:nvPr>
            <p:ph type="title" idx="4294967295"/>
          </p:nvPr>
        </p:nvSpPr>
        <p:spPr>
          <a:xfrm>
            <a:off x="0" y="477838"/>
            <a:ext cx="9144000" cy="801687"/>
          </a:xfrm>
          <a:solidFill>
            <a:schemeClr val="accent1"/>
          </a:solidFill>
        </p:spPr>
        <p:txBody>
          <a:bodyPr/>
          <a:lstStyle/>
          <a:p>
            <a:r>
              <a:rPr lang="en-US" sz="4000" b="1" dirty="0">
                <a:solidFill>
                  <a:schemeClr val="bg1"/>
                </a:solidFill>
              </a:rPr>
              <a:t>A short history of length</a:t>
            </a:r>
          </a:p>
        </p:txBody>
      </p:sp>
      <p:sp>
        <p:nvSpPr>
          <p:cNvPr id="37" name="Isosceles Triangle 36"/>
          <p:cNvSpPr/>
          <p:nvPr/>
        </p:nvSpPr>
        <p:spPr>
          <a:xfrm flipV="1">
            <a:off x="4989152" y="2918928"/>
            <a:ext cx="455441" cy="176976"/>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1F497D"/>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F1070CB3-E0FA-9946-9E3E-7615A2159DF3}"/>
              </a:ext>
            </a:extLst>
          </p:cNvPr>
          <p:cNvSpPr/>
          <p:nvPr/>
        </p:nvSpPr>
        <p:spPr>
          <a:xfrm>
            <a:off x="4393912" y="2856220"/>
            <a:ext cx="1645920" cy="62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4" name="TextBox 33">
            <a:extLst>
              <a:ext uri="{FF2B5EF4-FFF2-40B4-BE49-F238E27FC236}">
                <a16:creationId xmlns:a16="http://schemas.microsoft.com/office/drawing/2014/main" id="{303ECF53-166A-9B47-9245-A5B6F7ABEC78}"/>
              </a:ext>
            </a:extLst>
          </p:cNvPr>
          <p:cNvSpPr txBox="1"/>
          <p:nvPr/>
        </p:nvSpPr>
        <p:spPr>
          <a:xfrm>
            <a:off x="6671184" y="1856457"/>
            <a:ext cx="2471202" cy="991383"/>
          </a:xfrm>
          <a:prstGeom prst="rect">
            <a:avLst/>
          </a:prstGeom>
          <a:noFill/>
        </p:spPr>
        <p:txBody>
          <a:bodyPr wrap="square" rtlCol="0">
            <a:noAutofit/>
          </a:bodyPr>
          <a:lstStyle/>
          <a:p>
            <a:pPr marL="0" marR="0" lvl="0" indent="0" algn="ctr" defTabSz="457200" rtl="0" eaLnBrk="1" fontAlgn="auto" latinLnBrk="0" hangingPunct="1">
              <a:lnSpc>
                <a:spcPts val="24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497D"/>
                </a:solidFill>
                <a:effectLst/>
                <a:uLnTx/>
                <a:uFillTx/>
                <a:latin typeface="Calibri"/>
                <a:ea typeface="+mn-ea"/>
                <a:cs typeface="+mn-cs"/>
              </a:rPr>
              <a:t>Standard Meters Nos. 21 and 27 sent from France</a:t>
            </a:r>
          </a:p>
        </p:txBody>
      </p:sp>
      <p:sp>
        <p:nvSpPr>
          <p:cNvPr id="38" name="Isosceles Triangle 36">
            <a:extLst>
              <a:ext uri="{FF2B5EF4-FFF2-40B4-BE49-F238E27FC236}">
                <a16:creationId xmlns:a16="http://schemas.microsoft.com/office/drawing/2014/main" id="{92948424-8096-184B-8133-B832CC40DD4A}"/>
              </a:ext>
            </a:extLst>
          </p:cNvPr>
          <p:cNvSpPr/>
          <p:nvPr/>
        </p:nvSpPr>
        <p:spPr>
          <a:xfrm flipV="1">
            <a:off x="8024111" y="2911702"/>
            <a:ext cx="455441" cy="176976"/>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1F497D"/>
              </a:solidFill>
              <a:effectLst/>
              <a:uLnTx/>
              <a:uFillTx/>
              <a:latin typeface="Calibri"/>
              <a:ea typeface="+mn-ea"/>
              <a:cs typeface="+mn-cs"/>
            </a:endParaRPr>
          </a:p>
        </p:txBody>
      </p:sp>
      <p:sp>
        <p:nvSpPr>
          <p:cNvPr id="39" name="Rectangle 38">
            <a:extLst>
              <a:ext uri="{FF2B5EF4-FFF2-40B4-BE49-F238E27FC236}">
                <a16:creationId xmlns:a16="http://schemas.microsoft.com/office/drawing/2014/main" id="{A6C8B434-0733-CF4F-9FE9-20F0EF87865F}"/>
              </a:ext>
            </a:extLst>
          </p:cNvPr>
          <p:cNvSpPr/>
          <p:nvPr/>
        </p:nvSpPr>
        <p:spPr>
          <a:xfrm>
            <a:off x="7144206" y="2848994"/>
            <a:ext cx="1645920" cy="62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5CE0AB74-4660-4C38-88BD-95C3C6FFF2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20699-3253-714E-A86F-ABA98CEE1F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1" name="TextBox 40">
            <a:extLst>
              <a:ext uri="{FF2B5EF4-FFF2-40B4-BE49-F238E27FC236}">
                <a16:creationId xmlns:a16="http://schemas.microsoft.com/office/drawing/2014/main" id="{89967A84-4A4F-4FEA-9558-D6A29B1863C0}"/>
              </a:ext>
            </a:extLst>
          </p:cNvPr>
          <p:cNvSpPr txBox="1"/>
          <p:nvPr/>
        </p:nvSpPr>
        <p:spPr>
          <a:xfrm>
            <a:off x="132345" y="4865765"/>
            <a:ext cx="2090793" cy="147732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w="0"/>
                <a:solidFill>
                  <a:srgbClr val="1F497D"/>
                </a:solidFill>
                <a:effectLst>
                  <a:outerShdw blurRad="38100" dist="19050" dir="2700000" algn="tl" rotWithShape="0">
                    <a:prstClr val="black">
                      <a:alpha val="40000"/>
                    </a:prstClr>
                  </a:outerShdw>
                </a:effectLst>
                <a:uLnTx/>
                <a:uFillTx/>
                <a:latin typeface="Calibri"/>
                <a:ea typeface="+mn-ea"/>
                <a:cs typeface="+mn-cs"/>
              </a:rPr>
              <a:t>Article I, Section 8, Clause 5</a:t>
            </a:r>
            <a:br>
              <a:rPr kumimoji="0" lang="en-US" sz="1800" b="0" i="1" u="none" strike="noStrike" kern="1200" cap="none" spc="0" normalizeH="0" baseline="0" noProof="0" dirty="0">
                <a:ln w="0"/>
                <a:solidFill>
                  <a:srgbClr val="1F497D"/>
                </a:solidFill>
                <a:effectLst>
                  <a:outerShdw blurRad="38100" dist="19050" dir="2700000" algn="tl" rotWithShape="0">
                    <a:prstClr val="black">
                      <a:alpha val="40000"/>
                    </a:prstClr>
                  </a:outerShdw>
                </a:effectLst>
                <a:uLnTx/>
                <a:uFillTx/>
                <a:latin typeface="Calibri"/>
                <a:ea typeface="+mn-ea"/>
                <a:cs typeface="+mn-cs"/>
              </a:rPr>
            </a:br>
            <a:r>
              <a:rPr kumimoji="0" lang="en-US" sz="1800" b="0" i="1" u="none" strike="noStrike" kern="1200" cap="none" spc="0" normalizeH="0" baseline="0" noProof="0" dirty="0">
                <a:ln w="0"/>
                <a:solidFill>
                  <a:srgbClr val="1F497D"/>
                </a:solidFill>
                <a:effectLst>
                  <a:outerShdw blurRad="38100" dist="19050" dir="2700000" algn="tl" rotWithShape="0">
                    <a:prstClr val="black">
                      <a:alpha val="40000"/>
                    </a:prstClr>
                  </a:outerShdw>
                </a:effectLst>
                <a:uLnTx/>
                <a:uFillTx/>
                <a:latin typeface="Calibri"/>
                <a:ea typeface="+mn-ea"/>
                <a:cs typeface="+mn-cs"/>
              </a:rPr>
              <a:t>Congress to “…fix Standard of Weights and Measures”</a:t>
            </a:r>
          </a:p>
        </p:txBody>
      </p:sp>
      <p:sp>
        <p:nvSpPr>
          <p:cNvPr id="43" name="Oval 42">
            <a:extLst>
              <a:ext uri="{FF2B5EF4-FFF2-40B4-BE49-F238E27FC236}">
                <a16:creationId xmlns:a16="http://schemas.microsoft.com/office/drawing/2014/main" id="{7D4F3D49-7016-46DB-9D4E-7BFE066C5B4C}"/>
              </a:ext>
            </a:extLst>
          </p:cNvPr>
          <p:cNvSpPr/>
          <p:nvPr/>
        </p:nvSpPr>
        <p:spPr>
          <a:xfrm>
            <a:off x="324033" y="3249931"/>
            <a:ext cx="891540" cy="891540"/>
          </a:xfrm>
          <a:prstGeom prst="ellipse">
            <a:avLst/>
          </a:prstGeom>
          <a:solidFill>
            <a:schemeClr val="tx2"/>
          </a:solidFill>
          <a:ln w="381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100" b="1"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Calibri"/>
              <a:ea typeface="+mn-ea"/>
              <a:cs typeface="+mn-cs"/>
            </a:endParaRPr>
          </a:p>
        </p:txBody>
      </p:sp>
      <p:sp>
        <p:nvSpPr>
          <p:cNvPr id="50" name="TextBox 49">
            <a:extLst>
              <a:ext uri="{FF2B5EF4-FFF2-40B4-BE49-F238E27FC236}">
                <a16:creationId xmlns:a16="http://schemas.microsoft.com/office/drawing/2014/main" id="{4435FC54-5E2B-4755-B6D2-AA119F96087D}"/>
              </a:ext>
            </a:extLst>
          </p:cNvPr>
          <p:cNvSpPr txBox="1"/>
          <p:nvPr/>
        </p:nvSpPr>
        <p:spPr>
          <a:xfrm flipH="1">
            <a:off x="289967" y="3430244"/>
            <a:ext cx="95967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EFEFE"/>
                </a:solidFill>
                <a:effectLst/>
                <a:uLnTx/>
                <a:uFillTx/>
                <a:latin typeface="Calibri"/>
                <a:ea typeface="+mn-ea"/>
                <a:cs typeface="+mn-cs"/>
              </a:rPr>
              <a:t>1789</a:t>
            </a:r>
          </a:p>
        </p:txBody>
      </p:sp>
      <p:sp>
        <p:nvSpPr>
          <p:cNvPr id="51" name="Isosceles Triangle 36">
            <a:extLst>
              <a:ext uri="{FF2B5EF4-FFF2-40B4-BE49-F238E27FC236}">
                <a16:creationId xmlns:a16="http://schemas.microsoft.com/office/drawing/2014/main" id="{5588A81F-7577-435D-820C-F23B38613B04}"/>
              </a:ext>
            </a:extLst>
          </p:cNvPr>
          <p:cNvSpPr/>
          <p:nvPr/>
        </p:nvSpPr>
        <p:spPr>
          <a:xfrm>
            <a:off x="553424" y="4295835"/>
            <a:ext cx="455441" cy="176976"/>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1F497D"/>
              </a:solidFill>
              <a:effectLst/>
              <a:uLnTx/>
              <a:uFillTx/>
              <a:latin typeface="Calibri"/>
              <a:ea typeface="+mn-ea"/>
              <a:cs typeface="+mn-cs"/>
            </a:endParaRPr>
          </a:p>
        </p:txBody>
      </p:sp>
      <p:sp>
        <p:nvSpPr>
          <p:cNvPr id="54" name="Rectangle 53">
            <a:extLst>
              <a:ext uri="{FF2B5EF4-FFF2-40B4-BE49-F238E27FC236}">
                <a16:creationId xmlns:a16="http://schemas.microsoft.com/office/drawing/2014/main" id="{1CCD1705-EDC5-4938-AEA2-5F5B56A31003}"/>
              </a:ext>
            </a:extLst>
          </p:cNvPr>
          <p:cNvSpPr>
            <a:spLocks/>
          </p:cNvSpPr>
          <p:nvPr/>
        </p:nvSpPr>
        <p:spPr>
          <a:xfrm flipV="1">
            <a:off x="277354" y="4472807"/>
            <a:ext cx="1645920" cy="62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5" name="TextBox 54">
            <a:extLst>
              <a:ext uri="{FF2B5EF4-FFF2-40B4-BE49-F238E27FC236}">
                <a16:creationId xmlns:a16="http://schemas.microsoft.com/office/drawing/2014/main" id="{62B45CAE-C2BA-4F8F-B9B8-D28577E070B6}"/>
              </a:ext>
            </a:extLst>
          </p:cNvPr>
          <p:cNvSpPr txBox="1"/>
          <p:nvPr/>
        </p:nvSpPr>
        <p:spPr>
          <a:xfrm>
            <a:off x="-23149" y="4542689"/>
            <a:ext cx="2401783" cy="449130"/>
          </a:xfrm>
          <a:prstGeom prst="rect">
            <a:avLst/>
          </a:prstGeom>
          <a:noFill/>
        </p:spPr>
        <p:txBody>
          <a:bodyPr wrap="square" rtlCol="0">
            <a:noAutofit/>
          </a:bodyPr>
          <a:lstStyle/>
          <a:p>
            <a:pPr marL="0" marR="0" lvl="0" indent="0" algn="ctr" defTabSz="457200" rtl="0" eaLnBrk="1" fontAlgn="auto" latinLnBrk="0" hangingPunct="1">
              <a:lnSpc>
                <a:spcPts val="24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497D"/>
                </a:solidFill>
                <a:effectLst/>
                <a:uLnTx/>
                <a:uFillTx/>
                <a:latin typeface="Calibri"/>
                <a:ea typeface="+mn-ea"/>
                <a:cs typeface="+mn-cs"/>
              </a:rPr>
              <a:t>U.S. Constitution</a:t>
            </a:r>
          </a:p>
        </p:txBody>
      </p:sp>
      <p:sp>
        <p:nvSpPr>
          <p:cNvPr id="56" name="Oval 55">
            <a:extLst>
              <a:ext uri="{FF2B5EF4-FFF2-40B4-BE49-F238E27FC236}">
                <a16:creationId xmlns:a16="http://schemas.microsoft.com/office/drawing/2014/main" id="{653C4470-4ABB-4658-9998-842148602AA7}"/>
              </a:ext>
            </a:extLst>
          </p:cNvPr>
          <p:cNvSpPr/>
          <p:nvPr/>
        </p:nvSpPr>
        <p:spPr>
          <a:xfrm>
            <a:off x="3558160" y="3258030"/>
            <a:ext cx="891540" cy="891540"/>
          </a:xfrm>
          <a:prstGeom prst="ellipse">
            <a:avLst/>
          </a:prstGeom>
          <a:solidFill>
            <a:schemeClr val="tx2"/>
          </a:solidFill>
          <a:ln w="381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100" b="1"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Calibri"/>
              <a:ea typeface="+mn-ea"/>
              <a:cs typeface="+mn-cs"/>
            </a:endParaRPr>
          </a:p>
        </p:txBody>
      </p:sp>
      <p:sp>
        <p:nvSpPr>
          <p:cNvPr id="57" name="TextBox 56">
            <a:extLst>
              <a:ext uri="{FF2B5EF4-FFF2-40B4-BE49-F238E27FC236}">
                <a16:creationId xmlns:a16="http://schemas.microsoft.com/office/drawing/2014/main" id="{3851D23A-DBE2-430F-9A48-782EC6906901}"/>
              </a:ext>
            </a:extLst>
          </p:cNvPr>
          <p:cNvSpPr txBox="1"/>
          <p:nvPr/>
        </p:nvSpPr>
        <p:spPr>
          <a:xfrm flipH="1">
            <a:off x="3524094" y="3438343"/>
            <a:ext cx="95967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EFEFE"/>
                </a:solidFill>
                <a:effectLst/>
                <a:uLnTx/>
                <a:uFillTx/>
                <a:latin typeface="Calibri"/>
                <a:ea typeface="+mn-ea"/>
                <a:cs typeface="+mn-cs"/>
              </a:rPr>
              <a:t>1855</a:t>
            </a:r>
          </a:p>
        </p:txBody>
      </p:sp>
      <p:sp>
        <p:nvSpPr>
          <p:cNvPr id="58" name="Isosceles Triangle 36">
            <a:extLst>
              <a:ext uri="{FF2B5EF4-FFF2-40B4-BE49-F238E27FC236}">
                <a16:creationId xmlns:a16="http://schemas.microsoft.com/office/drawing/2014/main" id="{F8E32E75-FC08-4760-BC56-0F4F82B2E7C2}"/>
              </a:ext>
            </a:extLst>
          </p:cNvPr>
          <p:cNvSpPr/>
          <p:nvPr/>
        </p:nvSpPr>
        <p:spPr>
          <a:xfrm>
            <a:off x="3776210" y="4284356"/>
            <a:ext cx="455441" cy="176976"/>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79646">
                  <a:lumMod val="75000"/>
                </a:srgbClr>
              </a:solidFill>
              <a:effectLst/>
              <a:uLnTx/>
              <a:uFillTx/>
              <a:latin typeface="Calibri"/>
              <a:ea typeface="+mn-ea"/>
              <a:cs typeface="+mn-cs"/>
            </a:endParaRPr>
          </a:p>
        </p:txBody>
      </p:sp>
      <p:sp>
        <p:nvSpPr>
          <p:cNvPr id="59" name="Rectangle 58">
            <a:extLst>
              <a:ext uri="{FF2B5EF4-FFF2-40B4-BE49-F238E27FC236}">
                <a16:creationId xmlns:a16="http://schemas.microsoft.com/office/drawing/2014/main" id="{3C88DB81-4C85-43E1-8C39-59178CB57580}"/>
              </a:ext>
            </a:extLst>
          </p:cNvPr>
          <p:cNvSpPr/>
          <p:nvPr/>
        </p:nvSpPr>
        <p:spPr>
          <a:xfrm flipV="1">
            <a:off x="3180970" y="4461328"/>
            <a:ext cx="1645920" cy="62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79646">
                  <a:lumMod val="75000"/>
                </a:srgbClr>
              </a:solidFill>
              <a:effectLst/>
              <a:uLnTx/>
              <a:uFillTx/>
              <a:latin typeface="Calibri"/>
              <a:ea typeface="+mn-ea"/>
              <a:cs typeface="+mn-cs"/>
            </a:endParaRPr>
          </a:p>
        </p:txBody>
      </p:sp>
      <p:sp>
        <p:nvSpPr>
          <p:cNvPr id="60" name="TextBox 59">
            <a:extLst>
              <a:ext uri="{FF2B5EF4-FFF2-40B4-BE49-F238E27FC236}">
                <a16:creationId xmlns:a16="http://schemas.microsoft.com/office/drawing/2014/main" id="{D95D7FB4-F18D-4916-B649-58E8F25E8550}"/>
              </a:ext>
            </a:extLst>
          </p:cNvPr>
          <p:cNvSpPr txBox="1"/>
          <p:nvPr/>
        </p:nvSpPr>
        <p:spPr>
          <a:xfrm>
            <a:off x="2930989" y="4540126"/>
            <a:ext cx="2145883" cy="1740660"/>
          </a:xfrm>
          <a:prstGeom prst="rect">
            <a:avLst/>
          </a:prstGeom>
          <a:noFill/>
        </p:spPr>
        <p:txBody>
          <a:bodyPr wrap="square" rtlCol="0">
            <a:noAutofit/>
          </a:bodyPr>
          <a:lstStyle/>
          <a:p>
            <a:pPr marL="0" marR="0" lvl="0" indent="0" algn="ctr" defTabSz="457200" rtl="0" eaLnBrk="1" fontAlgn="auto" latinLnBrk="0" hangingPunct="1">
              <a:lnSpc>
                <a:spcPts val="24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497D"/>
                </a:solidFill>
                <a:effectLst/>
                <a:uLnTx/>
                <a:uFillTx/>
                <a:latin typeface="Calibri"/>
                <a:ea typeface="+mn-ea"/>
                <a:cs typeface="+mn-cs"/>
              </a:rPr>
              <a:t>New Imperial Yard sent from England</a:t>
            </a:r>
          </a:p>
        </p:txBody>
      </p:sp>
      <p:sp>
        <p:nvSpPr>
          <p:cNvPr id="61" name="TextBox 60">
            <a:extLst>
              <a:ext uri="{FF2B5EF4-FFF2-40B4-BE49-F238E27FC236}">
                <a16:creationId xmlns:a16="http://schemas.microsoft.com/office/drawing/2014/main" id="{56F0F22B-4536-462A-9647-BF1CB1A141DF}"/>
              </a:ext>
            </a:extLst>
          </p:cNvPr>
          <p:cNvSpPr txBox="1"/>
          <p:nvPr/>
        </p:nvSpPr>
        <p:spPr>
          <a:xfrm>
            <a:off x="2930988" y="5456832"/>
            <a:ext cx="214588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w="0"/>
                <a:solidFill>
                  <a:srgbClr val="1F497D"/>
                </a:solidFill>
                <a:effectLst>
                  <a:outerShdw blurRad="38100" dist="19050" dir="2700000" algn="tl" rotWithShape="0">
                    <a:prstClr val="black">
                      <a:alpha val="40000"/>
                    </a:prstClr>
                  </a:outerShdw>
                </a:effectLst>
                <a:uLnTx/>
                <a:uFillTx/>
                <a:latin typeface="Calibri"/>
                <a:ea typeface="+mn-ea"/>
                <a:cs typeface="+mn-cs"/>
              </a:rPr>
              <a:t>Bronze Yard No. 11 new U.S. standard</a:t>
            </a:r>
          </a:p>
        </p:txBody>
      </p:sp>
      <p:sp>
        <p:nvSpPr>
          <p:cNvPr id="62" name="TextBox 61">
            <a:extLst>
              <a:ext uri="{FF2B5EF4-FFF2-40B4-BE49-F238E27FC236}">
                <a16:creationId xmlns:a16="http://schemas.microsoft.com/office/drawing/2014/main" id="{587C6017-90E6-49BF-B413-86A920920A4C}"/>
              </a:ext>
            </a:extLst>
          </p:cNvPr>
          <p:cNvSpPr txBox="1"/>
          <p:nvPr/>
        </p:nvSpPr>
        <p:spPr>
          <a:xfrm>
            <a:off x="1102287" y="1572780"/>
            <a:ext cx="2266269" cy="1276214"/>
          </a:xfrm>
          <a:prstGeom prst="rect">
            <a:avLst/>
          </a:prstGeom>
          <a:noFill/>
        </p:spPr>
        <p:txBody>
          <a:bodyPr wrap="square" rtlCol="0">
            <a:noAutofit/>
          </a:bodyPr>
          <a:lstStyle/>
          <a:p>
            <a:pPr marL="0" marR="0" lvl="0" indent="0" algn="ctr" defTabSz="457200" rtl="0" eaLnBrk="1" fontAlgn="auto" latinLnBrk="0" hangingPunct="1">
              <a:lnSpc>
                <a:spcPts val="24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497D"/>
                </a:solidFill>
                <a:effectLst/>
                <a:uLnTx/>
                <a:uFillTx/>
                <a:latin typeface="Calibri"/>
                <a:ea typeface="+mn-ea"/>
                <a:cs typeface="+mn-cs"/>
              </a:rPr>
              <a:t>Troughton S</a:t>
            </a:r>
            <a:r>
              <a:rPr kumimoji="0" lang="en-US" sz="2400" b="1" i="0" u="none" strike="noStrike" kern="1200" cap="none" spc="0" normalizeH="0" baseline="0" noProof="0" dirty="0" err="1">
                <a:ln>
                  <a:noFill/>
                </a:ln>
                <a:solidFill>
                  <a:srgbClr val="1F497D"/>
                </a:solidFill>
                <a:effectLst/>
                <a:uLnTx/>
                <a:uFillTx/>
                <a:latin typeface="Calibri"/>
                <a:ea typeface="+mn-ea"/>
                <a:cs typeface="+mn-cs"/>
              </a:rPr>
              <a:t>cale</a:t>
            </a:r>
            <a:r>
              <a:rPr kumimoji="0" lang="en-US" sz="2400" b="1" i="0" u="none" strike="noStrike" kern="1200" cap="none" spc="0" normalizeH="0" baseline="0" noProof="0" dirty="0">
                <a:ln>
                  <a:noFill/>
                </a:ln>
                <a:solidFill>
                  <a:srgbClr val="1F497D"/>
                </a:solidFill>
                <a:effectLst/>
                <a:uLnTx/>
                <a:uFillTx/>
                <a:latin typeface="Calibri"/>
                <a:ea typeface="+mn-ea"/>
                <a:cs typeface="+mn-cs"/>
              </a:rPr>
              <a:t> from England becomes U.S. standard</a:t>
            </a:r>
          </a:p>
        </p:txBody>
      </p:sp>
      <p:sp>
        <p:nvSpPr>
          <p:cNvPr id="63" name="Oval 62">
            <a:extLst>
              <a:ext uri="{FF2B5EF4-FFF2-40B4-BE49-F238E27FC236}">
                <a16:creationId xmlns:a16="http://schemas.microsoft.com/office/drawing/2014/main" id="{19AF9AD7-9701-4DE9-B899-85DF54289914}"/>
              </a:ext>
            </a:extLst>
          </p:cNvPr>
          <p:cNvSpPr/>
          <p:nvPr/>
        </p:nvSpPr>
        <p:spPr>
          <a:xfrm>
            <a:off x="1808902" y="3243578"/>
            <a:ext cx="891540" cy="891540"/>
          </a:xfrm>
          <a:prstGeom prst="ellipse">
            <a:avLst/>
          </a:prstGeom>
          <a:solidFill>
            <a:schemeClr val="tx2"/>
          </a:solidFill>
          <a:ln w="381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100" b="1"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Calibri"/>
              <a:ea typeface="+mn-ea"/>
              <a:cs typeface="+mn-cs"/>
            </a:endParaRPr>
          </a:p>
        </p:txBody>
      </p:sp>
      <p:sp>
        <p:nvSpPr>
          <p:cNvPr id="64" name="TextBox 63">
            <a:extLst>
              <a:ext uri="{FF2B5EF4-FFF2-40B4-BE49-F238E27FC236}">
                <a16:creationId xmlns:a16="http://schemas.microsoft.com/office/drawing/2014/main" id="{24D41430-C001-4EED-9637-E017A3FC0654}"/>
              </a:ext>
            </a:extLst>
          </p:cNvPr>
          <p:cNvSpPr txBox="1"/>
          <p:nvPr/>
        </p:nvSpPr>
        <p:spPr>
          <a:xfrm flipH="1">
            <a:off x="1774836" y="3423891"/>
            <a:ext cx="95967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EFEFE"/>
                </a:solidFill>
                <a:effectLst/>
                <a:uLnTx/>
                <a:uFillTx/>
                <a:latin typeface="Calibri"/>
                <a:ea typeface="+mn-ea"/>
                <a:cs typeface="+mn-cs"/>
              </a:rPr>
              <a:t>1815</a:t>
            </a:r>
          </a:p>
        </p:txBody>
      </p:sp>
      <p:sp>
        <p:nvSpPr>
          <p:cNvPr id="65" name="Isosceles Triangle 64">
            <a:extLst>
              <a:ext uri="{FF2B5EF4-FFF2-40B4-BE49-F238E27FC236}">
                <a16:creationId xmlns:a16="http://schemas.microsoft.com/office/drawing/2014/main" id="{1EFA0B42-F149-4272-89C8-1514851A5015}"/>
              </a:ext>
            </a:extLst>
          </p:cNvPr>
          <p:cNvSpPr/>
          <p:nvPr/>
        </p:nvSpPr>
        <p:spPr>
          <a:xfrm flipV="1">
            <a:off x="2007702" y="2911702"/>
            <a:ext cx="455441" cy="176976"/>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1F497D"/>
              </a:solidFill>
              <a:effectLst/>
              <a:uLnTx/>
              <a:uFillTx/>
              <a:latin typeface="Calibri"/>
              <a:ea typeface="+mn-ea"/>
              <a:cs typeface="+mn-cs"/>
            </a:endParaRPr>
          </a:p>
        </p:txBody>
      </p:sp>
      <p:sp>
        <p:nvSpPr>
          <p:cNvPr id="66" name="Rectangle 65">
            <a:extLst>
              <a:ext uri="{FF2B5EF4-FFF2-40B4-BE49-F238E27FC236}">
                <a16:creationId xmlns:a16="http://schemas.microsoft.com/office/drawing/2014/main" id="{4AB27CEE-061A-49FC-901B-37A04B8AA5B1}"/>
              </a:ext>
            </a:extLst>
          </p:cNvPr>
          <p:cNvSpPr/>
          <p:nvPr/>
        </p:nvSpPr>
        <p:spPr>
          <a:xfrm>
            <a:off x="1412462" y="2848994"/>
            <a:ext cx="1645920" cy="62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7" name="TextBox 66">
            <a:extLst>
              <a:ext uri="{FF2B5EF4-FFF2-40B4-BE49-F238E27FC236}">
                <a16:creationId xmlns:a16="http://schemas.microsoft.com/office/drawing/2014/main" id="{6FA4C1D3-ABC4-4A09-A8BE-375853627568}"/>
              </a:ext>
            </a:extLst>
          </p:cNvPr>
          <p:cNvSpPr txBox="1"/>
          <p:nvPr/>
        </p:nvSpPr>
        <p:spPr>
          <a:xfrm>
            <a:off x="-65937" y="1551514"/>
            <a:ext cx="1238722" cy="1477328"/>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w="0"/>
                <a:solidFill>
                  <a:srgbClr val="F79646">
                    <a:lumMod val="75000"/>
                  </a:srgbClr>
                </a:solidFill>
                <a:effectLst>
                  <a:outerShdw blurRad="38100" dist="19050" dir="2700000" algn="tl" rotWithShape="0">
                    <a:prstClr val="black">
                      <a:alpha val="40000"/>
                    </a:prstClr>
                  </a:outerShdw>
                </a:effectLst>
                <a:uLnTx/>
                <a:uFillTx/>
                <a:latin typeface="Calibri"/>
                <a:ea typeface="+mn-ea"/>
                <a:cs typeface="+mn-cs"/>
              </a:rPr>
              <a:t>“Exact” copy of British Imperial Yard</a:t>
            </a:r>
          </a:p>
        </p:txBody>
      </p:sp>
      <p:sp>
        <p:nvSpPr>
          <p:cNvPr id="68" name="Oval 67">
            <a:extLst>
              <a:ext uri="{FF2B5EF4-FFF2-40B4-BE49-F238E27FC236}">
                <a16:creationId xmlns:a16="http://schemas.microsoft.com/office/drawing/2014/main" id="{AEDD41A4-3D85-420B-B4FA-88EE68634B9C}"/>
              </a:ext>
            </a:extLst>
          </p:cNvPr>
          <p:cNvSpPr/>
          <p:nvPr/>
        </p:nvSpPr>
        <p:spPr>
          <a:xfrm>
            <a:off x="5852447" y="3243578"/>
            <a:ext cx="891540" cy="891540"/>
          </a:xfrm>
          <a:prstGeom prst="ellipse">
            <a:avLst/>
          </a:prstGeom>
          <a:solidFill>
            <a:schemeClr val="tx2"/>
          </a:solidFill>
          <a:ln w="381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100" b="1"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Calibri"/>
              <a:ea typeface="+mn-ea"/>
              <a:cs typeface="+mn-cs"/>
            </a:endParaRPr>
          </a:p>
        </p:txBody>
      </p:sp>
      <p:sp>
        <p:nvSpPr>
          <p:cNvPr id="69" name="TextBox 68">
            <a:extLst>
              <a:ext uri="{FF2B5EF4-FFF2-40B4-BE49-F238E27FC236}">
                <a16:creationId xmlns:a16="http://schemas.microsoft.com/office/drawing/2014/main" id="{BBEC5DC2-19DA-4FB4-BCCA-16F9C5258121}"/>
              </a:ext>
            </a:extLst>
          </p:cNvPr>
          <p:cNvSpPr txBox="1"/>
          <p:nvPr/>
        </p:nvSpPr>
        <p:spPr>
          <a:xfrm flipH="1">
            <a:off x="5835348" y="3423891"/>
            <a:ext cx="95967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EFEFE"/>
                </a:solidFill>
                <a:effectLst/>
                <a:uLnTx/>
                <a:uFillTx/>
                <a:latin typeface="Calibri"/>
                <a:ea typeface="+mn-ea"/>
                <a:cs typeface="+mn-cs"/>
              </a:rPr>
              <a:t>1876</a:t>
            </a:r>
          </a:p>
        </p:txBody>
      </p:sp>
      <p:sp>
        <p:nvSpPr>
          <p:cNvPr id="70" name="Oval 69">
            <a:extLst>
              <a:ext uri="{FF2B5EF4-FFF2-40B4-BE49-F238E27FC236}">
                <a16:creationId xmlns:a16="http://schemas.microsoft.com/office/drawing/2014/main" id="{BDD27372-44BD-4ED6-A7AB-82126119E17A}"/>
              </a:ext>
            </a:extLst>
          </p:cNvPr>
          <p:cNvSpPr/>
          <p:nvPr/>
        </p:nvSpPr>
        <p:spPr>
          <a:xfrm>
            <a:off x="6877279" y="3249931"/>
            <a:ext cx="891540" cy="891540"/>
          </a:xfrm>
          <a:prstGeom prst="ellipse">
            <a:avLst/>
          </a:prstGeom>
          <a:solidFill>
            <a:schemeClr val="tx2"/>
          </a:solidFill>
          <a:ln w="381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100" b="1"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Calibri"/>
              <a:ea typeface="+mn-ea"/>
              <a:cs typeface="+mn-cs"/>
            </a:endParaRPr>
          </a:p>
        </p:txBody>
      </p:sp>
      <p:sp>
        <p:nvSpPr>
          <p:cNvPr id="71" name="TextBox 70">
            <a:extLst>
              <a:ext uri="{FF2B5EF4-FFF2-40B4-BE49-F238E27FC236}">
                <a16:creationId xmlns:a16="http://schemas.microsoft.com/office/drawing/2014/main" id="{800B4601-42F1-4244-A793-7B0797B07846}"/>
              </a:ext>
            </a:extLst>
          </p:cNvPr>
          <p:cNvSpPr txBox="1"/>
          <p:nvPr/>
        </p:nvSpPr>
        <p:spPr>
          <a:xfrm flipH="1">
            <a:off x="6843213" y="3430244"/>
            <a:ext cx="95967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EFEFE"/>
                </a:solidFill>
                <a:effectLst/>
                <a:uLnTx/>
                <a:uFillTx/>
                <a:latin typeface="Calibri"/>
                <a:ea typeface="+mn-ea"/>
                <a:cs typeface="+mn-cs"/>
              </a:rPr>
              <a:t>1888</a:t>
            </a:r>
          </a:p>
        </p:txBody>
      </p:sp>
      <p:sp>
        <p:nvSpPr>
          <p:cNvPr id="72" name="Isosceles Triangle 36">
            <a:extLst>
              <a:ext uri="{FF2B5EF4-FFF2-40B4-BE49-F238E27FC236}">
                <a16:creationId xmlns:a16="http://schemas.microsoft.com/office/drawing/2014/main" id="{04D6FC80-7530-45BF-8884-658DEE77C984}"/>
              </a:ext>
            </a:extLst>
          </p:cNvPr>
          <p:cNvSpPr/>
          <p:nvPr/>
        </p:nvSpPr>
        <p:spPr>
          <a:xfrm>
            <a:off x="6085087" y="4282788"/>
            <a:ext cx="455441" cy="176976"/>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1F497D"/>
              </a:solidFill>
              <a:effectLst/>
              <a:uLnTx/>
              <a:uFillTx/>
              <a:latin typeface="Calibri"/>
              <a:ea typeface="+mn-ea"/>
              <a:cs typeface="+mn-cs"/>
            </a:endParaRPr>
          </a:p>
        </p:txBody>
      </p:sp>
      <p:sp>
        <p:nvSpPr>
          <p:cNvPr id="73" name="Rectangle 72">
            <a:extLst>
              <a:ext uri="{FF2B5EF4-FFF2-40B4-BE49-F238E27FC236}">
                <a16:creationId xmlns:a16="http://schemas.microsoft.com/office/drawing/2014/main" id="{DEFFC84A-9C18-4674-99D5-C36D532ACEE0}"/>
              </a:ext>
            </a:extLst>
          </p:cNvPr>
          <p:cNvSpPr/>
          <p:nvPr/>
        </p:nvSpPr>
        <p:spPr>
          <a:xfrm flipV="1">
            <a:off x="5964287" y="4459760"/>
            <a:ext cx="1645920" cy="62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4" name="TextBox 73">
            <a:extLst>
              <a:ext uri="{FF2B5EF4-FFF2-40B4-BE49-F238E27FC236}">
                <a16:creationId xmlns:a16="http://schemas.microsoft.com/office/drawing/2014/main" id="{50F6D0F9-82CA-4DF2-A428-F77640AD0A7C}"/>
              </a:ext>
            </a:extLst>
          </p:cNvPr>
          <p:cNvSpPr txBox="1"/>
          <p:nvPr/>
        </p:nvSpPr>
        <p:spPr>
          <a:xfrm>
            <a:off x="5715973" y="4538558"/>
            <a:ext cx="2090793" cy="1255208"/>
          </a:xfrm>
          <a:prstGeom prst="rect">
            <a:avLst/>
          </a:prstGeom>
          <a:noFill/>
        </p:spPr>
        <p:txBody>
          <a:bodyPr wrap="square" rtlCol="0">
            <a:noAutofit/>
          </a:bodyPr>
          <a:lstStyle/>
          <a:p>
            <a:pPr marL="0" marR="0" lvl="0" indent="0" algn="ctr" defTabSz="457200" rtl="0" eaLnBrk="1" fontAlgn="auto" latinLnBrk="0" hangingPunct="1">
              <a:lnSpc>
                <a:spcPts val="24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497D"/>
                </a:solidFill>
                <a:effectLst/>
                <a:uLnTx/>
                <a:uFillTx/>
                <a:latin typeface="Calibri"/>
                <a:ea typeface="+mn-ea"/>
                <a:cs typeface="+mn-cs"/>
              </a:rPr>
              <a:t>Bronze Yard No. 11 travels back to England, </a:t>
            </a:r>
            <a:r>
              <a:rPr kumimoji="0" lang="en-US" sz="2400" b="1" i="1" u="none" strike="noStrike" kern="1200" cap="none" spc="0" normalizeH="0" baseline="0" noProof="0" dirty="0">
                <a:ln>
                  <a:noFill/>
                </a:ln>
                <a:solidFill>
                  <a:srgbClr val="1F497D"/>
                </a:solidFill>
                <a:effectLst/>
                <a:uLnTx/>
                <a:uFillTx/>
                <a:latin typeface="Calibri"/>
                <a:ea typeface="+mn-ea"/>
                <a:cs typeface="+mn-cs"/>
              </a:rPr>
              <a:t>twice</a:t>
            </a:r>
          </a:p>
        </p:txBody>
      </p:sp>
      <p:sp>
        <p:nvSpPr>
          <p:cNvPr id="75" name="TextBox 74">
            <a:extLst>
              <a:ext uri="{FF2B5EF4-FFF2-40B4-BE49-F238E27FC236}">
                <a16:creationId xmlns:a16="http://schemas.microsoft.com/office/drawing/2014/main" id="{89347F6F-372B-4F54-A5E5-6394E03CEF28}"/>
              </a:ext>
            </a:extLst>
          </p:cNvPr>
          <p:cNvSpPr txBox="1"/>
          <p:nvPr/>
        </p:nvSpPr>
        <p:spPr>
          <a:xfrm>
            <a:off x="5734808" y="5789584"/>
            <a:ext cx="214588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w="0"/>
                <a:solidFill>
                  <a:srgbClr val="E46C0A"/>
                </a:solidFill>
                <a:effectLst>
                  <a:outerShdw blurRad="38100" dist="19050" dir="2700000" algn="tl" rotWithShape="0">
                    <a:prstClr val="black">
                      <a:alpha val="40000"/>
                    </a:prstClr>
                  </a:outerShdw>
                </a:effectLst>
                <a:uLnTx/>
                <a:uFillTx/>
                <a:latin typeface="Calibri"/>
                <a:ea typeface="+mn-ea"/>
                <a:cs typeface="+mn-cs"/>
              </a:rPr>
              <a:t>Different length </a:t>
            </a:r>
            <a:r>
              <a:rPr kumimoji="0" lang="en-US" sz="1800" b="0" i="1" u="none" strike="noStrike" kern="1200" cap="none" spc="0" normalizeH="0" baseline="0" noProof="0" dirty="0">
                <a:ln w="0"/>
                <a:solidFill>
                  <a:srgbClr val="F79646">
                    <a:lumMod val="75000"/>
                  </a:srgbClr>
                </a:solidFill>
                <a:effectLst>
                  <a:outerShdw blurRad="38100" dist="19050" dir="2700000" algn="tl" rotWithShape="0">
                    <a:prstClr val="black">
                      <a:alpha val="40000"/>
                    </a:prstClr>
                  </a:outerShdw>
                </a:effectLst>
                <a:uLnTx/>
                <a:uFillTx/>
                <a:latin typeface="Calibri"/>
                <a:ea typeface="+mn-ea"/>
                <a:cs typeface="+mn-cs"/>
              </a:rPr>
              <a:t>– both times!</a:t>
            </a:r>
          </a:p>
        </p:txBody>
      </p:sp>
      <p:sp>
        <p:nvSpPr>
          <p:cNvPr id="76" name="Isosceles Triangle 36">
            <a:extLst>
              <a:ext uri="{FF2B5EF4-FFF2-40B4-BE49-F238E27FC236}">
                <a16:creationId xmlns:a16="http://schemas.microsoft.com/office/drawing/2014/main" id="{4496E538-FF71-42D5-B6B3-7624891BED9F}"/>
              </a:ext>
            </a:extLst>
          </p:cNvPr>
          <p:cNvSpPr/>
          <p:nvPr/>
        </p:nvSpPr>
        <p:spPr>
          <a:xfrm>
            <a:off x="7077169" y="4282788"/>
            <a:ext cx="455441" cy="176976"/>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1F497D"/>
              </a:solidFill>
              <a:effectLst/>
              <a:uLnTx/>
              <a:uFillTx/>
              <a:latin typeface="Calibri"/>
              <a:ea typeface="+mn-ea"/>
              <a:cs typeface="+mn-cs"/>
            </a:endParaRPr>
          </a:p>
        </p:txBody>
      </p:sp>
      <p:pic>
        <p:nvPicPr>
          <p:cNvPr id="77" name="Picture 76">
            <a:extLst>
              <a:ext uri="{FF2B5EF4-FFF2-40B4-BE49-F238E27FC236}">
                <a16:creationId xmlns:a16="http://schemas.microsoft.com/office/drawing/2014/main" id="{8BC531A6-8412-4315-B15D-A32097A43335}"/>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3575" r="25281" b="24558"/>
          <a:stretch/>
        </p:blipFill>
        <p:spPr>
          <a:xfrm rot="5400000">
            <a:off x="4499305" y="5548802"/>
            <a:ext cx="1828800" cy="789596"/>
          </a:xfrm>
          <a:prstGeom prst="rect">
            <a:avLst/>
          </a:prstGeom>
        </p:spPr>
      </p:pic>
      <p:sp>
        <p:nvSpPr>
          <p:cNvPr id="81" name="TextBox 80">
            <a:extLst>
              <a:ext uri="{FF2B5EF4-FFF2-40B4-BE49-F238E27FC236}">
                <a16:creationId xmlns:a16="http://schemas.microsoft.com/office/drawing/2014/main" id="{8C96C14C-F719-4840-9F40-DF7CB20B7DA0}"/>
              </a:ext>
            </a:extLst>
          </p:cNvPr>
          <p:cNvSpPr txBox="1"/>
          <p:nvPr/>
        </p:nvSpPr>
        <p:spPr>
          <a:xfrm>
            <a:off x="2508961" y="6150650"/>
            <a:ext cx="2563035" cy="64633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w="0"/>
                <a:solidFill>
                  <a:srgbClr val="E46C0A"/>
                </a:solidFill>
                <a:effectLst>
                  <a:outerShdw blurRad="38100" dist="19050" dir="2700000" algn="tl" rotWithShape="0">
                    <a:prstClr val="black">
                      <a:alpha val="40000"/>
                    </a:prstClr>
                  </a:outerShdw>
                </a:effectLst>
                <a:uLnTx/>
                <a:uFillTx/>
                <a:latin typeface="Calibri"/>
                <a:ea typeface="+mn-ea"/>
                <a:cs typeface="+mn-cs"/>
              </a:rPr>
              <a:t>0.022 mm shorter than Troughton Scale</a:t>
            </a:r>
            <a:endParaRPr kumimoji="0" lang="en-US" sz="1800" b="0" i="1" u="none" strike="noStrike" kern="1200" cap="none" spc="0" normalizeH="0" baseline="0" noProof="0" dirty="0">
              <a:ln w="0"/>
              <a:solidFill>
                <a:srgbClr val="F79646">
                  <a:lumMod val="75000"/>
                </a:srgbClr>
              </a:solidFill>
              <a:effectLst>
                <a:outerShdw blurRad="38100" dist="19050" dir="2700000" algn="tl" rotWithShape="0">
                  <a:prstClr val="black">
                    <a:alpha val="40000"/>
                  </a:prstClr>
                </a:outerShdw>
              </a:effectLst>
              <a:uLnTx/>
              <a:uFillTx/>
              <a:latin typeface="Calibri"/>
              <a:ea typeface="+mn-ea"/>
              <a:cs typeface="+mn-cs"/>
            </a:endParaRPr>
          </a:p>
        </p:txBody>
      </p:sp>
      <p:pic>
        <p:nvPicPr>
          <p:cNvPr id="82" name="Picture 81">
            <a:extLst>
              <a:ext uri="{FF2B5EF4-FFF2-40B4-BE49-F238E27FC236}">
                <a16:creationId xmlns:a16="http://schemas.microsoft.com/office/drawing/2014/main" id="{F7EBFA44-7219-4E79-8DFD-C6A58E2DA6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166543">
            <a:off x="698269" y="2395311"/>
            <a:ext cx="7545179" cy="206737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5460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500"/>
                                        <p:tgtEl>
                                          <p:spTgt spid="5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500"/>
                                        <p:tgtEl>
                                          <p:spTgt spid="6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500"/>
                                        <p:tgtEl>
                                          <p:spTgt spid="6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fade">
                                      <p:cBhvr>
                                        <p:cTn id="33" dur="500"/>
                                        <p:tgtEl>
                                          <p:spTgt spid="6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fade">
                                      <p:cBhvr>
                                        <p:cTn id="36" dur="500"/>
                                        <p:tgtEl>
                                          <p:spTgt spid="6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fade">
                                      <p:cBhvr>
                                        <p:cTn id="39" dur="500"/>
                                        <p:tgtEl>
                                          <p:spTgt spid="66"/>
                                        </p:tgtEl>
                                      </p:cBhvr>
                                    </p:animEffect>
                                  </p:childTnLst>
                                </p:cTn>
                              </p:par>
                            </p:childTnLst>
                          </p:cTn>
                        </p:par>
                        <p:par>
                          <p:cTn id="40" fill="hold">
                            <p:stCondLst>
                              <p:cond delay="500"/>
                            </p:stCondLst>
                            <p:childTnLst>
                              <p:par>
                                <p:cTn id="41" presetID="10" presetClass="entr" presetSubtype="0" fill="hold" grpId="0" nodeType="afterEffect">
                                  <p:stCondLst>
                                    <p:cond delay="500"/>
                                  </p:stCondLst>
                                  <p:childTnLst>
                                    <p:set>
                                      <p:cBhvr>
                                        <p:cTn id="42" dur="1" fill="hold">
                                          <p:stCondLst>
                                            <p:cond delay="0"/>
                                          </p:stCondLst>
                                        </p:cTn>
                                        <p:tgtEl>
                                          <p:spTgt spid="67"/>
                                        </p:tgtEl>
                                        <p:attrNameLst>
                                          <p:attrName>style.visibility</p:attrName>
                                        </p:attrNameLst>
                                      </p:cBhvr>
                                      <p:to>
                                        <p:strVal val="visible"/>
                                      </p:to>
                                    </p:set>
                                    <p:animEffect transition="in" filter="fade">
                                      <p:cBhvr>
                                        <p:cTn id="43" dur="500"/>
                                        <p:tgtEl>
                                          <p:spTgt spid="6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500"/>
                                        <p:tgtEl>
                                          <p:spTgt spid="5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fade">
                                      <p:cBhvr>
                                        <p:cTn id="51" dur="500"/>
                                        <p:tgtEl>
                                          <p:spTgt spid="5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fade">
                                      <p:cBhvr>
                                        <p:cTn id="54" dur="500"/>
                                        <p:tgtEl>
                                          <p:spTgt spid="5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fade">
                                      <p:cBhvr>
                                        <p:cTn id="57" dur="500"/>
                                        <p:tgtEl>
                                          <p:spTgt spid="5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0"/>
                                        </p:tgtEl>
                                        <p:attrNameLst>
                                          <p:attrName>style.visibility</p:attrName>
                                        </p:attrNameLst>
                                      </p:cBhvr>
                                      <p:to>
                                        <p:strVal val="visible"/>
                                      </p:to>
                                    </p:set>
                                    <p:animEffect transition="in" filter="fade">
                                      <p:cBhvr>
                                        <p:cTn id="60" dur="500"/>
                                        <p:tgtEl>
                                          <p:spTgt spid="60"/>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fade">
                                      <p:cBhvr>
                                        <p:cTn id="64" dur="500"/>
                                        <p:tgtEl>
                                          <p:spTgt spid="61"/>
                                        </p:tgtEl>
                                      </p:cBhvr>
                                    </p:animEffect>
                                  </p:childTnLst>
                                </p:cTn>
                              </p:par>
                            </p:childTnLst>
                          </p:cTn>
                        </p:par>
                        <p:par>
                          <p:cTn id="65" fill="hold">
                            <p:stCondLst>
                              <p:cond delay="1000"/>
                            </p:stCondLst>
                            <p:childTnLst>
                              <p:par>
                                <p:cTn id="66" presetID="2" presetClass="entr" presetSubtype="4"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additive="base">
                                        <p:cTn id="68" dur="1000" fill="hold"/>
                                        <p:tgtEl>
                                          <p:spTgt spid="77"/>
                                        </p:tgtEl>
                                        <p:attrNameLst>
                                          <p:attrName>ppt_x</p:attrName>
                                        </p:attrNameLst>
                                      </p:cBhvr>
                                      <p:tavLst>
                                        <p:tav tm="0">
                                          <p:val>
                                            <p:strVal val="#ppt_x"/>
                                          </p:val>
                                        </p:tav>
                                        <p:tav tm="100000">
                                          <p:val>
                                            <p:strVal val="#ppt_x"/>
                                          </p:val>
                                        </p:tav>
                                      </p:tavLst>
                                    </p:anim>
                                    <p:anim calcmode="lin" valueType="num">
                                      <p:cBhvr additive="base">
                                        <p:cTn id="69" dur="1000" fill="hold"/>
                                        <p:tgtEl>
                                          <p:spTgt spid="77"/>
                                        </p:tgtEl>
                                        <p:attrNameLst>
                                          <p:attrName>ppt_y</p:attrName>
                                        </p:attrNameLst>
                                      </p:cBhvr>
                                      <p:tavLst>
                                        <p:tav tm="0">
                                          <p:val>
                                            <p:strVal val="1+#ppt_h/2"/>
                                          </p:val>
                                        </p:tav>
                                        <p:tav tm="100000">
                                          <p:val>
                                            <p:strVal val="#ppt_y"/>
                                          </p:val>
                                        </p:tav>
                                      </p:tavLst>
                                    </p:anim>
                                  </p:childTnLst>
                                </p:cTn>
                              </p:par>
                            </p:childTnLst>
                          </p:cTn>
                        </p:par>
                        <p:par>
                          <p:cTn id="70" fill="hold">
                            <p:stCondLst>
                              <p:cond delay="2000"/>
                            </p:stCondLst>
                            <p:childTnLst>
                              <p:par>
                                <p:cTn id="71" presetID="10" presetClass="entr" presetSubtype="0"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Effect transition="in" filter="fade">
                                      <p:cBhvr>
                                        <p:cTn id="73" dur="500"/>
                                        <p:tgtEl>
                                          <p:spTgt spid="81"/>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fade">
                                      <p:cBhvr>
                                        <p:cTn id="78" dur="500"/>
                                        <p:tgtEl>
                                          <p:spTgt spid="1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
                                        </p:tgtEl>
                                        <p:attrNameLst>
                                          <p:attrName>style.visibility</p:attrName>
                                        </p:attrNameLst>
                                      </p:cBhvr>
                                      <p:to>
                                        <p:strVal val="visible"/>
                                      </p:to>
                                    </p:set>
                                    <p:animEffect transition="in" filter="fade">
                                      <p:cBhvr>
                                        <p:cTn id="81" dur="500"/>
                                        <p:tgtEl>
                                          <p:spTgt spid="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500"/>
                                        <p:tgtEl>
                                          <p:spTgt spid="1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fade">
                                      <p:cBhvr>
                                        <p:cTn id="87" dur="500"/>
                                        <p:tgtEl>
                                          <p:spTgt spid="37"/>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8"/>
                                        </p:tgtEl>
                                        <p:attrNameLst>
                                          <p:attrName>style.visibility</p:attrName>
                                        </p:attrNameLst>
                                      </p:cBhvr>
                                      <p:to>
                                        <p:strVal val="visible"/>
                                      </p:to>
                                    </p:set>
                                    <p:animEffect transition="in" filter="fade">
                                      <p:cBhvr>
                                        <p:cTn id="90" dur="500"/>
                                        <p:tgtEl>
                                          <p:spTgt spid="8"/>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fade">
                                      <p:cBhvr>
                                        <p:cTn id="95" dur="500"/>
                                        <p:tgtEl>
                                          <p:spTgt spid="68"/>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Effect transition="in" filter="fade">
                                      <p:cBhvr>
                                        <p:cTn id="98" dur="500"/>
                                        <p:tgtEl>
                                          <p:spTgt spid="69"/>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72"/>
                                        </p:tgtEl>
                                        <p:attrNameLst>
                                          <p:attrName>style.visibility</p:attrName>
                                        </p:attrNameLst>
                                      </p:cBhvr>
                                      <p:to>
                                        <p:strVal val="visible"/>
                                      </p:to>
                                    </p:set>
                                    <p:animEffect transition="in" filter="fade">
                                      <p:cBhvr>
                                        <p:cTn id="101" dur="500"/>
                                        <p:tgtEl>
                                          <p:spTgt spid="72"/>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Effect transition="in" filter="fade">
                                      <p:cBhvr>
                                        <p:cTn id="104" dur="500"/>
                                        <p:tgtEl>
                                          <p:spTgt spid="73"/>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74"/>
                                        </p:tgtEl>
                                        <p:attrNameLst>
                                          <p:attrName>style.visibility</p:attrName>
                                        </p:attrNameLst>
                                      </p:cBhvr>
                                      <p:to>
                                        <p:strVal val="visible"/>
                                      </p:to>
                                    </p:set>
                                    <p:animEffect transition="in" filter="fade">
                                      <p:cBhvr>
                                        <p:cTn id="107" dur="500"/>
                                        <p:tgtEl>
                                          <p:spTgt spid="74"/>
                                        </p:tgtEl>
                                      </p:cBhvr>
                                    </p:animEffect>
                                  </p:childTnLst>
                                </p:cTn>
                              </p:par>
                            </p:childTnLst>
                          </p:cTn>
                        </p:par>
                        <p:par>
                          <p:cTn id="108" fill="hold">
                            <p:stCondLst>
                              <p:cond delay="500"/>
                            </p:stCondLst>
                            <p:childTnLst>
                              <p:par>
                                <p:cTn id="109" presetID="10" presetClass="entr" presetSubtype="0" fill="hold" grpId="0" nodeType="afterEffect">
                                  <p:stCondLst>
                                    <p:cond delay="1000"/>
                                  </p:stCondLst>
                                  <p:childTnLst>
                                    <p:set>
                                      <p:cBhvr>
                                        <p:cTn id="110" dur="1" fill="hold">
                                          <p:stCondLst>
                                            <p:cond delay="0"/>
                                          </p:stCondLst>
                                        </p:cTn>
                                        <p:tgtEl>
                                          <p:spTgt spid="70"/>
                                        </p:tgtEl>
                                        <p:attrNameLst>
                                          <p:attrName>style.visibility</p:attrName>
                                        </p:attrNameLst>
                                      </p:cBhvr>
                                      <p:to>
                                        <p:strVal val="visible"/>
                                      </p:to>
                                    </p:set>
                                    <p:animEffect transition="in" filter="fade">
                                      <p:cBhvr>
                                        <p:cTn id="111" dur="500"/>
                                        <p:tgtEl>
                                          <p:spTgt spid="70"/>
                                        </p:tgtEl>
                                      </p:cBhvr>
                                    </p:animEffect>
                                  </p:childTnLst>
                                </p:cTn>
                              </p:par>
                              <p:par>
                                <p:cTn id="112" presetID="10" presetClass="entr" presetSubtype="0" fill="hold" grpId="0" nodeType="withEffect">
                                  <p:stCondLst>
                                    <p:cond delay="1000"/>
                                  </p:stCondLst>
                                  <p:childTnLst>
                                    <p:set>
                                      <p:cBhvr>
                                        <p:cTn id="113" dur="1" fill="hold">
                                          <p:stCondLst>
                                            <p:cond delay="0"/>
                                          </p:stCondLst>
                                        </p:cTn>
                                        <p:tgtEl>
                                          <p:spTgt spid="71"/>
                                        </p:tgtEl>
                                        <p:attrNameLst>
                                          <p:attrName>style.visibility</p:attrName>
                                        </p:attrNameLst>
                                      </p:cBhvr>
                                      <p:to>
                                        <p:strVal val="visible"/>
                                      </p:to>
                                    </p:set>
                                    <p:animEffect transition="in" filter="fade">
                                      <p:cBhvr>
                                        <p:cTn id="114" dur="500"/>
                                        <p:tgtEl>
                                          <p:spTgt spid="71"/>
                                        </p:tgtEl>
                                      </p:cBhvr>
                                    </p:animEffect>
                                  </p:childTnLst>
                                </p:cTn>
                              </p:par>
                              <p:par>
                                <p:cTn id="115" presetID="10" presetClass="entr" presetSubtype="0" fill="hold" grpId="0" nodeType="withEffect">
                                  <p:stCondLst>
                                    <p:cond delay="1000"/>
                                  </p:stCondLst>
                                  <p:childTnLst>
                                    <p:set>
                                      <p:cBhvr>
                                        <p:cTn id="116" dur="1" fill="hold">
                                          <p:stCondLst>
                                            <p:cond delay="0"/>
                                          </p:stCondLst>
                                        </p:cTn>
                                        <p:tgtEl>
                                          <p:spTgt spid="76"/>
                                        </p:tgtEl>
                                        <p:attrNameLst>
                                          <p:attrName>style.visibility</p:attrName>
                                        </p:attrNameLst>
                                      </p:cBhvr>
                                      <p:to>
                                        <p:strVal val="visible"/>
                                      </p:to>
                                    </p:set>
                                    <p:animEffect transition="in" filter="fade">
                                      <p:cBhvr>
                                        <p:cTn id="117" dur="500"/>
                                        <p:tgtEl>
                                          <p:spTgt spid="76"/>
                                        </p:tgtEl>
                                      </p:cBhvr>
                                    </p:animEffect>
                                  </p:childTnLst>
                                </p:cTn>
                              </p:par>
                            </p:childTnLst>
                          </p:cTn>
                        </p:par>
                        <p:par>
                          <p:cTn id="118" fill="hold">
                            <p:stCondLst>
                              <p:cond delay="2000"/>
                            </p:stCondLst>
                            <p:childTnLst>
                              <p:par>
                                <p:cTn id="119" presetID="10" presetClass="entr" presetSubtype="0" fill="hold" grpId="0" nodeType="afterEffect">
                                  <p:stCondLst>
                                    <p:cond delay="0"/>
                                  </p:stCondLst>
                                  <p:childTnLst>
                                    <p:set>
                                      <p:cBhvr>
                                        <p:cTn id="120" dur="1" fill="hold">
                                          <p:stCondLst>
                                            <p:cond delay="0"/>
                                          </p:stCondLst>
                                        </p:cTn>
                                        <p:tgtEl>
                                          <p:spTgt spid="75"/>
                                        </p:tgtEl>
                                        <p:attrNameLst>
                                          <p:attrName>style.visibility</p:attrName>
                                        </p:attrNameLst>
                                      </p:cBhvr>
                                      <p:to>
                                        <p:strVal val="visible"/>
                                      </p:to>
                                    </p:set>
                                    <p:animEffect transition="in" filter="fade">
                                      <p:cBhvr>
                                        <p:cTn id="121" dur="500"/>
                                        <p:tgtEl>
                                          <p:spTgt spid="75"/>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22"/>
                                        </p:tgtEl>
                                        <p:attrNameLst>
                                          <p:attrName>style.visibility</p:attrName>
                                        </p:attrNameLst>
                                      </p:cBhvr>
                                      <p:to>
                                        <p:strVal val="visible"/>
                                      </p:to>
                                    </p:set>
                                    <p:animEffect transition="in" filter="fade">
                                      <p:cBhvr>
                                        <p:cTn id="126" dur="500"/>
                                        <p:tgtEl>
                                          <p:spTgt spid="22"/>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23"/>
                                        </p:tgtEl>
                                        <p:attrNameLst>
                                          <p:attrName>style.visibility</p:attrName>
                                        </p:attrNameLst>
                                      </p:cBhvr>
                                      <p:to>
                                        <p:strVal val="visible"/>
                                      </p:to>
                                    </p:set>
                                    <p:animEffect transition="in" filter="fade">
                                      <p:cBhvr>
                                        <p:cTn id="129" dur="500"/>
                                        <p:tgtEl>
                                          <p:spTgt spid="23"/>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34"/>
                                        </p:tgtEl>
                                        <p:attrNameLst>
                                          <p:attrName>style.visibility</p:attrName>
                                        </p:attrNameLst>
                                      </p:cBhvr>
                                      <p:to>
                                        <p:strVal val="visible"/>
                                      </p:to>
                                    </p:set>
                                    <p:animEffect transition="in" filter="fade">
                                      <p:cBhvr>
                                        <p:cTn id="132" dur="500"/>
                                        <p:tgtEl>
                                          <p:spTgt spid="34"/>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38"/>
                                        </p:tgtEl>
                                        <p:attrNameLst>
                                          <p:attrName>style.visibility</p:attrName>
                                        </p:attrNameLst>
                                      </p:cBhvr>
                                      <p:to>
                                        <p:strVal val="visible"/>
                                      </p:to>
                                    </p:set>
                                    <p:animEffect transition="in" filter="fade">
                                      <p:cBhvr>
                                        <p:cTn id="135" dur="500"/>
                                        <p:tgtEl>
                                          <p:spTgt spid="38"/>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39"/>
                                        </p:tgtEl>
                                        <p:attrNameLst>
                                          <p:attrName>style.visibility</p:attrName>
                                        </p:attrNameLst>
                                      </p:cBhvr>
                                      <p:to>
                                        <p:strVal val="visible"/>
                                      </p:to>
                                    </p:set>
                                    <p:animEffect transition="in" filter="fade">
                                      <p:cBhvr>
                                        <p:cTn id="138" dur="500"/>
                                        <p:tgtEl>
                                          <p:spTgt spid="39"/>
                                        </p:tgtEl>
                                      </p:cBhvr>
                                    </p:animEffect>
                                  </p:childTnLst>
                                </p:cTn>
                              </p:par>
                            </p:childTnLst>
                          </p:cTn>
                        </p:par>
                        <p:par>
                          <p:cTn id="139" fill="hold">
                            <p:stCondLst>
                              <p:cond delay="500"/>
                            </p:stCondLst>
                            <p:childTnLst>
                              <p:par>
                                <p:cTn id="140" presetID="47" presetClass="entr" presetSubtype="0" fill="hold" nodeType="afterEffect">
                                  <p:stCondLst>
                                    <p:cond delay="0"/>
                                  </p:stCondLst>
                                  <p:childTnLst>
                                    <p:set>
                                      <p:cBhvr>
                                        <p:cTn id="141" dur="1" fill="hold">
                                          <p:stCondLst>
                                            <p:cond delay="0"/>
                                          </p:stCondLst>
                                        </p:cTn>
                                        <p:tgtEl>
                                          <p:spTgt spid="42"/>
                                        </p:tgtEl>
                                        <p:attrNameLst>
                                          <p:attrName>style.visibility</p:attrName>
                                        </p:attrNameLst>
                                      </p:cBhvr>
                                      <p:to>
                                        <p:strVal val="visible"/>
                                      </p:to>
                                    </p:set>
                                    <p:animEffect transition="in" filter="fade">
                                      <p:cBhvr>
                                        <p:cTn id="142" dur="1000"/>
                                        <p:tgtEl>
                                          <p:spTgt spid="42"/>
                                        </p:tgtEl>
                                      </p:cBhvr>
                                    </p:animEffect>
                                    <p:anim calcmode="lin" valueType="num">
                                      <p:cBhvr>
                                        <p:cTn id="143" dur="1000" fill="hold"/>
                                        <p:tgtEl>
                                          <p:spTgt spid="42"/>
                                        </p:tgtEl>
                                        <p:attrNameLst>
                                          <p:attrName>ppt_x</p:attrName>
                                        </p:attrNameLst>
                                      </p:cBhvr>
                                      <p:tavLst>
                                        <p:tav tm="0">
                                          <p:val>
                                            <p:strVal val="#ppt_x"/>
                                          </p:val>
                                        </p:tav>
                                        <p:tav tm="100000">
                                          <p:val>
                                            <p:strVal val="#ppt_x"/>
                                          </p:val>
                                        </p:tav>
                                      </p:tavLst>
                                    </p:anim>
                                    <p:anim calcmode="lin" valueType="num">
                                      <p:cBhvr>
                                        <p:cTn id="14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53" presetClass="entr" presetSubtype="16" fill="hold" nodeType="clickEffect">
                                  <p:stCondLst>
                                    <p:cond delay="0"/>
                                  </p:stCondLst>
                                  <p:childTnLst>
                                    <p:set>
                                      <p:cBhvr>
                                        <p:cTn id="148" dur="1" fill="hold">
                                          <p:stCondLst>
                                            <p:cond delay="0"/>
                                          </p:stCondLst>
                                        </p:cTn>
                                        <p:tgtEl>
                                          <p:spTgt spid="82"/>
                                        </p:tgtEl>
                                        <p:attrNameLst>
                                          <p:attrName>style.visibility</p:attrName>
                                        </p:attrNameLst>
                                      </p:cBhvr>
                                      <p:to>
                                        <p:strVal val="visible"/>
                                      </p:to>
                                    </p:set>
                                    <p:anim calcmode="lin" valueType="num">
                                      <p:cBhvr>
                                        <p:cTn id="149" dur="1000" fill="hold"/>
                                        <p:tgtEl>
                                          <p:spTgt spid="82"/>
                                        </p:tgtEl>
                                        <p:attrNameLst>
                                          <p:attrName>ppt_w</p:attrName>
                                        </p:attrNameLst>
                                      </p:cBhvr>
                                      <p:tavLst>
                                        <p:tav tm="0">
                                          <p:val>
                                            <p:fltVal val="0"/>
                                          </p:val>
                                        </p:tav>
                                        <p:tav tm="100000">
                                          <p:val>
                                            <p:strVal val="#ppt_w"/>
                                          </p:val>
                                        </p:tav>
                                      </p:tavLst>
                                    </p:anim>
                                    <p:anim calcmode="lin" valueType="num">
                                      <p:cBhvr>
                                        <p:cTn id="150" dur="1000" fill="hold"/>
                                        <p:tgtEl>
                                          <p:spTgt spid="82"/>
                                        </p:tgtEl>
                                        <p:attrNameLst>
                                          <p:attrName>ppt_h</p:attrName>
                                        </p:attrNameLst>
                                      </p:cBhvr>
                                      <p:tavLst>
                                        <p:tav tm="0">
                                          <p:val>
                                            <p:fltVal val="0"/>
                                          </p:val>
                                        </p:tav>
                                        <p:tav tm="100000">
                                          <p:val>
                                            <p:strVal val="#ppt_h"/>
                                          </p:val>
                                        </p:tav>
                                      </p:tavLst>
                                    </p:anim>
                                    <p:animEffect transition="in" filter="fade">
                                      <p:cBhvr>
                                        <p:cTn id="151" dur="1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animBg="1"/>
      <p:bldP spid="19" grpId="0"/>
      <p:bldP spid="22" grpId="0" animBg="1"/>
      <p:bldP spid="23" grpId="0"/>
      <p:bldP spid="37" grpId="0" animBg="1"/>
      <p:bldP spid="8" grpId="0" animBg="1"/>
      <p:bldP spid="34" grpId="0"/>
      <p:bldP spid="38" grpId="0" animBg="1"/>
      <p:bldP spid="39" grpId="0" animBg="1"/>
      <p:bldP spid="41" grpId="0"/>
      <p:bldP spid="43" grpId="0" animBg="1"/>
      <p:bldP spid="50" grpId="0"/>
      <p:bldP spid="51" grpId="0" animBg="1"/>
      <p:bldP spid="54" grpId="0" animBg="1"/>
      <p:bldP spid="55" grpId="0"/>
      <p:bldP spid="56" grpId="0" animBg="1"/>
      <p:bldP spid="57" grpId="0"/>
      <p:bldP spid="58" grpId="0" animBg="1"/>
      <p:bldP spid="59" grpId="0" animBg="1"/>
      <p:bldP spid="60" grpId="0"/>
      <p:bldP spid="61" grpId="0"/>
      <p:bldP spid="62" grpId="0"/>
      <p:bldP spid="63" grpId="0" animBg="1"/>
      <p:bldP spid="64" grpId="0"/>
      <p:bldP spid="65" grpId="0" animBg="1"/>
      <p:bldP spid="66" grpId="0" animBg="1"/>
      <p:bldP spid="67" grpId="0"/>
      <p:bldP spid="68" grpId="0" animBg="1"/>
      <p:bldP spid="69" grpId="0"/>
      <p:bldP spid="70" grpId="0" animBg="1"/>
      <p:bldP spid="71" grpId="0"/>
      <p:bldP spid="72" grpId="0" animBg="1"/>
      <p:bldP spid="73" grpId="0" animBg="1"/>
      <p:bldP spid="74" grpId="0"/>
      <p:bldP spid="75" grpId="0"/>
      <p:bldP spid="76" grpId="0" animBg="1"/>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638CA60-20FC-479F-8BB4-7E2D8A1619E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69919" y="986934"/>
            <a:ext cx="2286000" cy="2000250"/>
          </a:xfrm>
          <a:prstGeom prst="rect">
            <a:avLst/>
          </a:prstGeom>
        </p:spPr>
      </p:pic>
      <p:pic>
        <p:nvPicPr>
          <p:cNvPr id="13" name="Picture 12">
            <a:extLst>
              <a:ext uri="{FF2B5EF4-FFF2-40B4-BE49-F238E27FC236}">
                <a16:creationId xmlns:a16="http://schemas.microsoft.com/office/drawing/2014/main" id="{EDC07F55-8A46-4A55-99BB-1B5E8317CA2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37" y="1266407"/>
            <a:ext cx="2194560" cy="1881052"/>
          </a:xfrm>
          <a:prstGeom prst="rect">
            <a:avLst/>
          </a:prstGeom>
        </p:spPr>
      </p:pic>
      <p:sp>
        <p:nvSpPr>
          <p:cNvPr id="2" name="Title 1">
            <a:extLst>
              <a:ext uri="{FF2B5EF4-FFF2-40B4-BE49-F238E27FC236}">
                <a16:creationId xmlns:a16="http://schemas.microsoft.com/office/drawing/2014/main" id="{32B144F6-D379-A44A-96CC-E3AD5E3CFE69}"/>
              </a:ext>
            </a:extLst>
          </p:cNvPr>
          <p:cNvSpPr>
            <a:spLocks noGrp="1"/>
          </p:cNvSpPr>
          <p:nvPr>
            <p:ph type="title" idx="4294967295"/>
          </p:nvPr>
        </p:nvSpPr>
        <p:spPr>
          <a:xfrm>
            <a:off x="0" y="477838"/>
            <a:ext cx="9144000" cy="801687"/>
          </a:xfrm>
          <a:solidFill>
            <a:schemeClr val="accent1"/>
          </a:solidFill>
        </p:spPr>
        <p:txBody>
          <a:bodyPr/>
          <a:lstStyle/>
          <a:p>
            <a:r>
              <a:rPr lang="en-US" sz="4000" b="1" dirty="0">
                <a:solidFill>
                  <a:schemeClr val="bg1"/>
                </a:solidFill>
              </a:rPr>
              <a:t>Out of chaos, </a:t>
            </a:r>
            <a:r>
              <a:rPr lang="en-US" sz="4000" b="1" i="1" dirty="0">
                <a:solidFill>
                  <a:schemeClr val="bg1"/>
                </a:solidFill>
              </a:rPr>
              <a:t>order</a:t>
            </a:r>
          </a:p>
        </p:txBody>
      </p:sp>
      <p:sp>
        <p:nvSpPr>
          <p:cNvPr id="44" name="Oval 43">
            <a:extLst>
              <a:ext uri="{FF2B5EF4-FFF2-40B4-BE49-F238E27FC236}">
                <a16:creationId xmlns:a16="http://schemas.microsoft.com/office/drawing/2014/main" id="{6DF69DE8-1729-4F4B-A3A6-9ED56E738A93}"/>
              </a:ext>
            </a:extLst>
          </p:cNvPr>
          <p:cNvSpPr/>
          <p:nvPr/>
        </p:nvSpPr>
        <p:spPr>
          <a:xfrm>
            <a:off x="7343021" y="430893"/>
            <a:ext cx="891540" cy="891540"/>
          </a:xfrm>
          <a:prstGeom prst="ellipse">
            <a:avLst/>
          </a:prstGeom>
          <a:solidFill>
            <a:schemeClr val="tx2"/>
          </a:solidFill>
          <a:ln w="381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100" b="1"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Calibri"/>
              <a:ea typeface="+mn-ea"/>
              <a:cs typeface="+mn-cs"/>
            </a:endParaRPr>
          </a:p>
        </p:txBody>
      </p:sp>
      <p:sp>
        <p:nvSpPr>
          <p:cNvPr id="45" name="TextBox 44">
            <a:extLst>
              <a:ext uri="{FF2B5EF4-FFF2-40B4-BE49-F238E27FC236}">
                <a16:creationId xmlns:a16="http://schemas.microsoft.com/office/drawing/2014/main" id="{DDE08528-E7E2-8048-8C44-2A480824B17F}"/>
              </a:ext>
            </a:extLst>
          </p:cNvPr>
          <p:cNvSpPr txBox="1"/>
          <p:nvPr/>
        </p:nvSpPr>
        <p:spPr>
          <a:xfrm flipH="1">
            <a:off x="7308955" y="615053"/>
            <a:ext cx="95967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EFEFE"/>
                </a:solidFill>
                <a:effectLst/>
                <a:uLnTx/>
                <a:uFillTx/>
                <a:latin typeface="Calibri"/>
                <a:ea typeface="+mn-ea"/>
                <a:cs typeface="+mn-cs"/>
              </a:rPr>
              <a:t>1893</a:t>
            </a:r>
          </a:p>
        </p:txBody>
      </p:sp>
      <p:pic>
        <p:nvPicPr>
          <p:cNvPr id="50" name="Picture 49">
            <a:extLst>
              <a:ext uri="{FF2B5EF4-FFF2-40B4-BE49-F238E27FC236}">
                <a16:creationId xmlns:a16="http://schemas.microsoft.com/office/drawing/2014/main" id="{0EC5F42C-69DA-F747-8966-9DC6C604E2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0094" y="88676"/>
            <a:ext cx="1272876" cy="1442055"/>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51" name="TextBox 50">
            <a:extLst>
              <a:ext uri="{FF2B5EF4-FFF2-40B4-BE49-F238E27FC236}">
                <a16:creationId xmlns:a16="http://schemas.microsoft.com/office/drawing/2014/main" id="{4ACC55FB-8FE1-4743-B32F-07907B3446E6}"/>
              </a:ext>
            </a:extLst>
          </p:cNvPr>
          <p:cNvSpPr txBox="1"/>
          <p:nvPr/>
        </p:nvSpPr>
        <p:spPr>
          <a:xfrm>
            <a:off x="2284698" y="1712071"/>
            <a:ext cx="4574604" cy="681371"/>
          </a:xfrm>
          <a:prstGeom prst="rect">
            <a:avLst/>
          </a:prstGeom>
          <a:noFill/>
        </p:spPr>
        <p:txBody>
          <a:bodyPr wrap="square" rtlCol="0">
            <a:noAutofit/>
          </a:bodyPr>
          <a:lstStyle/>
          <a:p>
            <a:pPr marL="0" marR="0" lvl="0" indent="0" algn="ctr" defTabSz="457200" rtl="0" eaLnBrk="1" fontAlgn="auto" latinLnBrk="0" hangingPunct="1">
              <a:lnSpc>
                <a:spcPts val="24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1F497D"/>
                </a:solidFill>
                <a:effectLst/>
                <a:uLnTx/>
                <a:uFillTx/>
                <a:latin typeface="Calibri"/>
                <a:ea typeface="+mn-ea"/>
                <a:cs typeface="+mn-cs"/>
              </a:rPr>
              <a:t>The Mendenhall Order</a:t>
            </a:r>
          </a:p>
        </p:txBody>
      </p:sp>
      <p:sp>
        <p:nvSpPr>
          <p:cNvPr id="39" name="TextBox 38">
            <a:extLst>
              <a:ext uri="{FF2B5EF4-FFF2-40B4-BE49-F238E27FC236}">
                <a16:creationId xmlns:a16="http://schemas.microsoft.com/office/drawing/2014/main" id="{55866171-A0A2-2349-9165-41ADFCA49F38}"/>
              </a:ext>
            </a:extLst>
          </p:cNvPr>
          <p:cNvSpPr txBox="1"/>
          <p:nvPr/>
        </p:nvSpPr>
        <p:spPr>
          <a:xfrm>
            <a:off x="2201342" y="2108768"/>
            <a:ext cx="4741316" cy="1319463"/>
          </a:xfrm>
          <a:prstGeom prst="rect">
            <a:avLst/>
          </a:prstGeom>
          <a:noFill/>
        </p:spPr>
        <p:txBody>
          <a:bodyPr wrap="square" rtlCol="0">
            <a:noAutofit/>
          </a:bodyPr>
          <a:lstStyle/>
          <a:p>
            <a:pPr marL="0" marR="0" lvl="0" indent="0" algn="ctr" defTabSz="457200" rtl="0" eaLnBrk="1" fontAlgn="auto" latinLnBrk="0" hangingPunct="1">
              <a:lnSpc>
                <a:spcPts val="24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497D"/>
                </a:solidFill>
                <a:effectLst/>
                <a:uLnTx/>
                <a:uFillTx/>
                <a:latin typeface="Calibri"/>
                <a:ea typeface="+mn-ea"/>
                <a:cs typeface="+mn-cs"/>
              </a:rPr>
              <a:t>Thomas Mendenhall</a:t>
            </a:r>
          </a:p>
          <a:p>
            <a:pPr marL="0" marR="0" lvl="0" indent="0" algn="ctr" defTabSz="457200" rtl="0" eaLnBrk="1" fontAlgn="auto" latinLnBrk="0" hangingPunct="1">
              <a:lnSpc>
                <a:spcPts val="24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1F497D"/>
                </a:solidFill>
                <a:effectLst/>
                <a:uLnTx/>
                <a:uFillTx/>
                <a:latin typeface="Calibri"/>
                <a:ea typeface="+mn-ea"/>
                <a:cs typeface="+mn-cs"/>
              </a:rPr>
              <a:t>Superintendent C&amp;GS and Office of Weights &amp; Measures (1889-1894)</a:t>
            </a:r>
          </a:p>
        </p:txBody>
      </p:sp>
      <p:sp>
        <p:nvSpPr>
          <p:cNvPr id="5" name="Rectangle 4">
            <a:extLst>
              <a:ext uri="{FF2B5EF4-FFF2-40B4-BE49-F238E27FC236}">
                <a16:creationId xmlns:a16="http://schemas.microsoft.com/office/drawing/2014/main" id="{0147E86D-E46A-2540-A040-7F79459D0281}"/>
              </a:ext>
            </a:extLst>
          </p:cNvPr>
          <p:cNvSpPr/>
          <p:nvPr/>
        </p:nvSpPr>
        <p:spPr>
          <a:xfrm>
            <a:off x="1168353" y="3812559"/>
            <a:ext cx="6807293" cy="2000548"/>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1200"/>
              </a:spcAft>
              <a:buClrTx/>
              <a:buSzTx/>
              <a:buFont typeface="Wingdings" pitchFamily="2" charset="2"/>
              <a:buChar char="ü"/>
              <a:tabLst/>
              <a:defRPr/>
            </a:pPr>
            <a:r>
              <a:rPr kumimoji="0" lang="en-US" sz="2400" b="1" i="0" u="none" strike="noStrike" kern="1200" cap="none" spc="0" normalizeH="0" baseline="0" noProof="0" dirty="0">
                <a:ln>
                  <a:noFill/>
                </a:ln>
                <a:solidFill>
                  <a:srgbClr val="1F497D"/>
                </a:solidFill>
                <a:effectLst/>
                <a:uLnTx/>
                <a:uFillTx/>
                <a:latin typeface="Calibri"/>
                <a:ea typeface="+mn-ea"/>
                <a:cs typeface="+mn-cs"/>
              </a:rPr>
              <a:t>Embraced meter </a:t>
            </a:r>
          </a:p>
          <a:p>
            <a:pPr marL="285750" marR="0" lvl="0" indent="-285750" algn="l" defTabSz="457200" rtl="0" eaLnBrk="1" fontAlgn="auto" latinLnBrk="0" hangingPunct="1">
              <a:lnSpc>
                <a:spcPct val="100000"/>
              </a:lnSpc>
              <a:spcBef>
                <a:spcPts val="0"/>
              </a:spcBef>
              <a:spcAft>
                <a:spcPts val="1200"/>
              </a:spcAft>
              <a:buClrTx/>
              <a:buSzTx/>
              <a:buFont typeface="Wingdings" pitchFamily="2" charset="2"/>
              <a:buChar char="ü"/>
              <a:tabLst/>
              <a:defRPr/>
            </a:pPr>
            <a:r>
              <a:rPr kumimoji="0" lang="en-US" sz="2400" b="1" i="0" u="none" strike="noStrike" kern="1200" cap="none" spc="0" normalizeH="0" baseline="0" noProof="0" dirty="0">
                <a:ln>
                  <a:noFill/>
                </a:ln>
                <a:solidFill>
                  <a:srgbClr val="1F497D"/>
                </a:solidFill>
                <a:effectLst/>
                <a:uLnTx/>
                <a:uFillTx/>
                <a:latin typeface="Calibri"/>
                <a:ea typeface="+mn-ea"/>
                <a:cs typeface="+mn-cs"/>
              </a:rPr>
              <a:t>Abandoned British Imperial Yard </a:t>
            </a:r>
          </a:p>
          <a:p>
            <a:pPr marL="285750" marR="0" lvl="0" indent="-285750" algn="l" defTabSz="457200" rtl="0" eaLnBrk="1" fontAlgn="auto" latinLnBrk="0" hangingPunct="1">
              <a:lnSpc>
                <a:spcPct val="100000"/>
              </a:lnSpc>
              <a:spcBef>
                <a:spcPts val="0"/>
              </a:spcBef>
              <a:spcAft>
                <a:spcPts val="1200"/>
              </a:spcAft>
              <a:buClrTx/>
              <a:buSzTx/>
              <a:buFont typeface="Wingdings" pitchFamily="2" charset="2"/>
              <a:buChar char="ü"/>
              <a:tabLst/>
              <a:defRPr/>
            </a:pPr>
            <a:r>
              <a:rPr kumimoji="0" lang="en-US" sz="2400" b="1" i="0" u="none" strike="noStrike" kern="1200" cap="none" spc="0" normalizeH="0" baseline="0" noProof="0" dirty="0">
                <a:ln>
                  <a:noFill/>
                </a:ln>
                <a:solidFill>
                  <a:srgbClr val="1F497D"/>
                </a:solidFill>
                <a:effectLst/>
                <a:uLnTx/>
                <a:uFillTx/>
                <a:latin typeface="Calibri"/>
                <a:ea typeface="+mn-ea"/>
                <a:cs typeface="+mn-cs"/>
              </a:rPr>
              <a:t>Declared foot defined by meter: </a:t>
            </a:r>
            <a:br>
              <a:rPr kumimoji="0" lang="en-US" sz="2400" b="1" i="0" u="none" strike="noStrike" kern="1200" cap="none" spc="0" normalizeH="0" baseline="0" noProof="0" dirty="0">
                <a:ln>
                  <a:noFill/>
                </a:ln>
                <a:solidFill>
                  <a:srgbClr val="1F497D"/>
                </a:solidFill>
                <a:effectLst/>
                <a:uLnTx/>
                <a:uFillTx/>
                <a:latin typeface="Calibri"/>
                <a:ea typeface="+mn-ea"/>
                <a:cs typeface="+mn-cs"/>
              </a:rPr>
            </a:br>
            <a:r>
              <a:rPr kumimoji="0" lang="en-US" sz="2400" b="1" i="0" u="none" strike="noStrike" kern="1200" cap="none" spc="0" normalizeH="0" baseline="0" noProof="0" dirty="0">
                <a:ln>
                  <a:noFill/>
                </a:ln>
                <a:solidFill>
                  <a:srgbClr val="1F497D"/>
                </a:solidFill>
                <a:effectLst/>
                <a:uLnTx/>
                <a:uFillTx/>
                <a:latin typeface="Calibri"/>
                <a:ea typeface="+mn-ea"/>
                <a:cs typeface="+mn-cs"/>
              </a:rPr>
              <a:t>		</a:t>
            </a:r>
            <a:r>
              <a:rPr kumimoji="0" lang="en-US" sz="3200" b="1" i="0" u="none" strike="noStrike" kern="1200" cap="none" spc="0" normalizeH="0" baseline="0" noProof="0" dirty="0">
                <a:ln>
                  <a:noFill/>
                </a:ln>
                <a:solidFill>
                  <a:srgbClr val="1F497D"/>
                </a:solidFill>
                <a:effectLst/>
                <a:uLnTx/>
                <a:uFillTx/>
                <a:latin typeface="Calibri"/>
                <a:ea typeface="+mn-ea"/>
                <a:cs typeface="+mn-cs"/>
              </a:rPr>
              <a:t>1 foot = 1200/3937 meter</a:t>
            </a:r>
          </a:p>
        </p:txBody>
      </p:sp>
      <p:sp>
        <p:nvSpPr>
          <p:cNvPr id="7" name="Rectangle 6">
            <a:extLst>
              <a:ext uri="{FF2B5EF4-FFF2-40B4-BE49-F238E27FC236}">
                <a16:creationId xmlns:a16="http://schemas.microsoft.com/office/drawing/2014/main" id="{C2CDE07A-07B8-2848-89BA-45971F0E6A89}"/>
              </a:ext>
            </a:extLst>
          </p:cNvPr>
          <p:cNvSpPr/>
          <p:nvPr/>
        </p:nvSpPr>
        <p:spPr>
          <a:xfrm>
            <a:off x="1610096" y="3149881"/>
            <a:ext cx="5923805" cy="58477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F79646">
                    <a:lumMod val="75000"/>
                  </a:srgbClr>
                </a:solidFill>
                <a:effectLst/>
                <a:uLnTx/>
                <a:uFillTx/>
                <a:latin typeface="Calibri"/>
                <a:ea typeface="+mn-ea"/>
                <a:cs typeface="+mn-cs"/>
              </a:rPr>
              <a:t>The U.S. officially became metric</a:t>
            </a:r>
            <a:endParaRPr kumimoji="0" lang="en-US" sz="3200" b="0" i="0" u="none" strike="noStrike" kern="1200" cap="none" spc="0" normalizeH="0" baseline="0" noProof="0" dirty="0">
              <a:ln>
                <a:noFill/>
              </a:ln>
              <a:solidFill>
                <a:srgbClr val="F79646">
                  <a:lumMod val="75000"/>
                </a:srgbClr>
              </a:solidFill>
              <a:effectLst/>
              <a:uLnTx/>
              <a:uFillTx/>
              <a:latin typeface="Calibri"/>
              <a:ea typeface="+mn-ea"/>
              <a:cs typeface="+mn-cs"/>
            </a:endParaRPr>
          </a:p>
        </p:txBody>
      </p:sp>
      <p:pic>
        <p:nvPicPr>
          <p:cNvPr id="2050" name="Picture 2" descr="Image result for like">
            <a:extLst>
              <a:ext uri="{FF2B5EF4-FFF2-40B4-BE49-F238E27FC236}">
                <a16:creationId xmlns:a16="http://schemas.microsoft.com/office/drawing/2014/main" id="{67EE86E9-6291-4D0A-9E5C-9CB1F0A0F957}"/>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148" y="2285652"/>
            <a:ext cx="1280160" cy="109577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mage result for like">
            <a:extLst>
              <a:ext uri="{FF2B5EF4-FFF2-40B4-BE49-F238E27FC236}">
                <a16:creationId xmlns:a16="http://schemas.microsoft.com/office/drawing/2014/main" id="{BD13D8F0-6CC1-4B0D-9B53-7C753310F4EE}"/>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a:off x="7779691" y="2286000"/>
            <a:ext cx="1280160" cy="109577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7E823CC6-C568-4E41-B838-6277919842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20699-3253-714E-A86F-ABA98CEE1F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73429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fade">
                                      <p:cBhvr>
                                        <p:cTn id="16" dur="1000"/>
                                        <p:tgtEl>
                                          <p:spTgt spid="2050"/>
                                        </p:tgtEl>
                                      </p:cBhvr>
                                    </p:animEffect>
                                    <p:anim calcmode="lin" valueType="num">
                                      <p:cBhvr>
                                        <p:cTn id="17" dur="1000" fill="hold"/>
                                        <p:tgtEl>
                                          <p:spTgt spid="2050"/>
                                        </p:tgtEl>
                                        <p:attrNameLst>
                                          <p:attrName>ppt_x</p:attrName>
                                        </p:attrNameLst>
                                      </p:cBhvr>
                                      <p:tavLst>
                                        <p:tav tm="0">
                                          <p:val>
                                            <p:strVal val="#ppt_x"/>
                                          </p:val>
                                        </p:tav>
                                        <p:tav tm="100000">
                                          <p:val>
                                            <p:strVal val="#ppt_x"/>
                                          </p:val>
                                        </p:tav>
                                      </p:tavLst>
                                    </p:anim>
                                    <p:anim calcmode="lin" valueType="num">
                                      <p:cBhvr>
                                        <p:cTn id="18"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500"/>
                                        <p:tgtEl>
                                          <p:spTgt spid="5">
                                            <p:txEl>
                                              <p:pRg st="1" end="1"/>
                                            </p:txEl>
                                          </p:spTgt>
                                        </p:tgtEl>
                                      </p:cBhvr>
                                    </p:animEffect>
                                  </p:childTnLst>
                                </p:cTn>
                              </p:par>
                            </p:childTnLst>
                          </p:cTn>
                        </p:par>
                        <p:par>
                          <p:cTn id="24" fill="hold">
                            <p:stCondLst>
                              <p:cond delay="500"/>
                            </p:stCondLst>
                            <p:childTnLst>
                              <p:par>
                                <p:cTn id="25" presetID="47"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fade">
                                      <p:cBhvr>
                                        <p:cTn id="34"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283AC72B-D0CC-3446-8433-8144716C1D79}"/>
              </a:ext>
            </a:extLst>
          </p:cNvPr>
          <p:cNvSpPr/>
          <p:nvPr/>
        </p:nvSpPr>
        <p:spPr>
          <a:xfrm>
            <a:off x="90766" y="3765597"/>
            <a:ext cx="8985103" cy="89154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extBox 12"/>
          <p:cNvSpPr txBox="1"/>
          <p:nvPr/>
        </p:nvSpPr>
        <p:spPr>
          <a:xfrm>
            <a:off x="-72519" y="2374064"/>
            <a:ext cx="2471202" cy="983145"/>
          </a:xfrm>
          <a:prstGeom prst="rect">
            <a:avLst/>
          </a:prstGeom>
          <a:noFill/>
        </p:spPr>
        <p:txBody>
          <a:bodyPr wrap="square" rtlCol="0">
            <a:noAutofit/>
          </a:bodyPr>
          <a:lstStyle/>
          <a:p>
            <a:pPr marL="0" marR="0" lvl="0" indent="0" algn="ctr" defTabSz="457200" rtl="0" eaLnBrk="1" fontAlgn="auto" latinLnBrk="0" hangingPunct="1">
              <a:lnSpc>
                <a:spcPts val="24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497D"/>
                </a:solidFill>
                <a:effectLst/>
                <a:uLnTx/>
                <a:uFillTx/>
                <a:latin typeface="Calibri"/>
                <a:ea typeface="+mn-ea"/>
                <a:cs typeface="+mn-cs"/>
              </a:rPr>
              <a:t>National Bureau of Standards created</a:t>
            </a:r>
          </a:p>
        </p:txBody>
      </p:sp>
      <p:sp>
        <p:nvSpPr>
          <p:cNvPr id="4" name="Oval 3"/>
          <p:cNvSpPr/>
          <p:nvPr/>
        </p:nvSpPr>
        <p:spPr>
          <a:xfrm>
            <a:off x="717312" y="3765597"/>
            <a:ext cx="891540" cy="891540"/>
          </a:xfrm>
          <a:prstGeom prst="ellipse">
            <a:avLst/>
          </a:prstGeom>
          <a:solidFill>
            <a:schemeClr val="tx2"/>
          </a:solidFill>
          <a:ln w="381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100" b="1"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Calibri"/>
              <a:ea typeface="+mn-ea"/>
              <a:cs typeface="+mn-cs"/>
            </a:endParaRPr>
          </a:p>
        </p:txBody>
      </p:sp>
      <p:sp>
        <p:nvSpPr>
          <p:cNvPr id="19" name="TextBox 18"/>
          <p:cNvSpPr txBox="1"/>
          <p:nvPr/>
        </p:nvSpPr>
        <p:spPr>
          <a:xfrm flipH="1">
            <a:off x="683246" y="3945910"/>
            <a:ext cx="95967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EFEFE"/>
                </a:solidFill>
                <a:effectLst/>
                <a:uLnTx/>
                <a:uFillTx/>
                <a:latin typeface="Calibri"/>
                <a:ea typeface="+mn-ea"/>
                <a:cs typeface="+mn-cs"/>
              </a:rPr>
              <a:t>1901</a:t>
            </a:r>
          </a:p>
        </p:txBody>
      </p:sp>
      <p:sp>
        <p:nvSpPr>
          <p:cNvPr id="22" name="Oval 21"/>
          <p:cNvSpPr/>
          <p:nvPr/>
        </p:nvSpPr>
        <p:spPr>
          <a:xfrm>
            <a:off x="7724903" y="3765597"/>
            <a:ext cx="891540" cy="891540"/>
          </a:xfrm>
          <a:prstGeom prst="ellipse">
            <a:avLst/>
          </a:prstGeom>
          <a:solidFill>
            <a:schemeClr val="tx2"/>
          </a:solidFill>
          <a:ln w="381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100" b="1"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Calibri"/>
              <a:ea typeface="+mn-ea"/>
              <a:cs typeface="+mn-cs"/>
            </a:endParaRPr>
          </a:p>
        </p:txBody>
      </p:sp>
      <p:sp>
        <p:nvSpPr>
          <p:cNvPr id="23" name="TextBox 22"/>
          <p:cNvSpPr txBox="1"/>
          <p:nvPr/>
        </p:nvSpPr>
        <p:spPr>
          <a:xfrm flipH="1">
            <a:off x="7690837" y="3945910"/>
            <a:ext cx="95967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EFEFE"/>
                </a:solidFill>
                <a:effectLst/>
                <a:uLnTx/>
                <a:uFillTx/>
                <a:latin typeface="Calibri"/>
                <a:ea typeface="+mn-ea"/>
                <a:cs typeface="+mn-cs"/>
              </a:rPr>
              <a:t>1959</a:t>
            </a:r>
          </a:p>
        </p:txBody>
      </p:sp>
      <p:sp>
        <p:nvSpPr>
          <p:cNvPr id="25" name="Oval 24"/>
          <p:cNvSpPr/>
          <p:nvPr/>
        </p:nvSpPr>
        <p:spPr>
          <a:xfrm>
            <a:off x="3408290" y="3765597"/>
            <a:ext cx="891540" cy="891540"/>
          </a:xfrm>
          <a:prstGeom prst="ellipse">
            <a:avLst/>
          </a:prstGeom>
          <a:solidFill>
            <a:schemeClr val="tx2"/>
          </a:solidFill>
          <a:ln w="381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100" b="1"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Calibri"/>
              <a:ea typeface="+mn-ea"/>
              <a:cs typeface="+mn-cs"/>
            </a:endParaRPr>
          </a:p>
        </p:txBody>
      </p:sp>
      <p:sp>
        <p:nvSpPr>
          <p:cNvPr id="26" name="TextBox 25"/>
          <p:cNvSpPr txBox="1"/>
          <p:nvPr/>
        </p:nvSpPr>
        <p:spPr>
          <a:xfrm flipH="1">
            <a:off x="3374224" y="3945910"/>
            <a:ext cx="95967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EFEFE"/>
                </a:solidFill>
                <a:effectLst/>
                <a:uLnTx/>
                <a:uFillTx/>
                <a:latin typeface="Calibri"/>
                <a:ea typeface="+mn-ea"/>
                <a:cs typeface="+mn-cs"/>
              </a:rPr>
              <a:t>1933</a:t>
            </a:r>
          </a:p>
        </p:txBody>
      </p:sp>
      <p:sp>
        <p:nvSpPr>
          <p:cNvPr id="28" name="Oval 27"/>
          <p:cNvSpPr/>
          <p:nvPr/>
        </p:nvSpPr>
        <p:spPr>
          <a:xfrm>
            <a:off x="5588251" y="3765597"/>
            <a:ext cx="891540" cy="891540"/>
          </a:xfrm>
          <a:prstGeom prst="ellipse">
            <a:avLst/>
          </a:prstGeom>
          <a:solidFill>
            <a:schemeClr val="tx2"/>
          </a:solidFill>
          <a:ln w="381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100" b="1"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Calibri"/>
              <a:ea typeface="+mn-ea"/>
              <a:cs typeface="+mn-cs"/>
            </a:endParaRPr>
          </a:p>
        </p:txBody>
      </p:sp>
      <p:sp>
        <p:nvSpPr>
          <p:cNvPr id="29" name="TextBox 28"/>
          <p:cNvSpPr txBox="1"/>
          <p:nvPr/>
        </p:nvSpPr>
        <p:spPr>
          <a:xfrm flipH="1">
            <a:off x="5571152" y="3945910"/>
            <a:ext cx="95967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EFEFE"/>
                </a:solidFill>
                <a:effectLst/>
                <a:uLnTx/>
                <a:uFillTx/>
                <a:latin typeface="Calibri"/>
                <a:ea typeface="+mn-ea"/>
                <a:cs typeface="+mn-cs"/>
              </a:rPr>
              <a:t>1952</a:t>
            </a:r>
          </a:p>
        </p:txBody>
      </p:sp>
      <p:sp>
        <p:nvSpPr>
          <p:cNvPr id="2" name="Title 1">
            <a:extLst>
              <a:ext uri="{FF2B5EF4-FFF2-40B4-BE49-F238E27FC236}">
                <a16:creationId xmlns:a16="http://schemas.microsoft.com/office/drawing/2014/main" id="{32B144F6-D379-A44A-96CC-E3AD5E3CFE69}"/>
              </a:ext>
            </a:extLst>
          </p:cNvPr>
          <p:cNvSpPr>
            <a:spLocks noGrp="1"/>
          </p:cNvSpPr>
          <p:nvPr>
            <p:ph type="title" idx="4294967295"/>
          </p:nvPr>
        </p:nvSpPr>
        <p:spPr>
          <a:xfrm>
            <a:off x="0" y="477838"/>
            <a:ext cx="9144000" cy="801687"/>
          </a:xfrm>
          <a:solidFill>
            <a:schemeClr val="accent1"/>
          </a:solidFill>
        </p:spPr>
        <p:txBody>
          <a:bodyPr/>
          <a:lstStyle/>
          <a:p>
            <a:r>
              <a:rPr lang="en-US" sz="4000" b="1" dirty="0">
                <a:solidFill>
                  <a:schemeClr val="bg1"/>
                </a:solidFill>
              </a:rPr>
              <a:t>A new foot for a new century</a:t>
            </a:r>
          </a:p>
        </p:txBody>
      </p:sp>
      <p:sp>
        <p:nvSpPr>
          <p:cNvPr id="37" name="Isosceles Triangle 36"/>
          <p:cNvSpPr/>
          <p:nvPr/>
        </p:nvSpPr>
        <p:spPr>
          <a:xfrm flipV="1">
            <a:off x="935362" y="3433721"/>
            <a:ext cx="455441" cy="176976"/>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1F497D"/>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F1070CB3-E0FA-9946-9E3E-7615A2159DF3}"/>
              </a:ext>
            </a:extLst>
          </p:cNvPr>
          <p:cNvSpPr/>
          <p:nvPr/>
        </p:nvSpPr>
        <p:spPr>
          <a:xfrm>
            <a:off x="340122" y="3371013"/>
            <a:ext cx="1645920" cy="62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Isosceles Triangle 36">
            <a:extLst>
              <a:ext uri="{FF2B5EF4-FFF2-40B4-BE49-F238E27FC236}">
                <a16:creationId xmlns:a16="http://schemas.microsoft.com/office/drawing/2014/main" id="{BB2060F4-41D2-714B-B70F-00898365E010}"/>
              </a:ext>
            </a:extLst>
          </p:cNvPr>
          <p:cNvSpPr/>
          <p:nvPr/>
        </p:nvSpPr>
        <p:spPr>
          <a:xfrm>
            <a:off x="3626340" y="4811501"/>
            <a:ext cx="455441" cy="176976"/>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1F497D"/>
              </a:solidFill>
              <a:effectLst/>
              <a:uLnTx/>
              <a:uFillTx/>
              <a:latin typeface="Calibri"/>
              <a:ea typeface="+mn-ea"/>
              <a:cs typeface="+mn-cs"/>
            </a:endParaRPr>
          </a:p>
        </p:txBody>
      </p:sp>
      <p:sp>
        <p:nvSpPr>
          <p:cNvPr id="31" name="Rectangle 30">
            <a:extLst>
              <a:ext uri="{FF2B5EF4-FFF2-40B4-BE49-F238E27FC236}">
                <a16:creationId xmlns:a16="http://schemas.microsoft.com/office/drawing/2014/main" id="{4B1C46E1-5865-E147-8218-54993BCC0E44}"/>
              </a:ext>
            </a:extLst>
          </p:cNvPr>
          <p:cNvSpPr>
            <a:spLocks/>
          </p:cNvSpPr>
          <p:nvPr/>
        </p:nvSpPr>
        <p:spPr>
          <a:xfrm flipV="1">
            <a:off x="3031100" y="4988473"/>
            <a:ext cx="1645920" cy="62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2" name="TextBox 31">
            <a:extLst>
              <a:ext uri="{FF2B5EF4-FFF2-40B4-BE49-F238E27FC236}">
                <a16:creationId xmlns:a16="http://schemas.microsoft.com/office/drawing/2014/main" id="{080A505C-EBE6-2E40-A297-C8C37FF9CC08}"/>
              </a:ext>
            </a:extLst>
          </p:cNvPr>
          <p:cNvSpPr txBox="1"/>
          <p:nvPr/>
        </p:nvSpPr>
        <p:spPr>
          <a:xfrm>
            <a:off x="2618459" y="5058355"/>
            <a:ext cx="2471202" cy="1393701"/>
          </a:xfrm>
          <a:prstGeom prst="rect">
            <a:avLst/>
          </a:prstGeom>
          <a:noFill/>
        </p:spPr>
        <p:txBody>
          <a:bodyPr wrap="square" rtlCol="0">
            <a:noAutofit/>
          </a:bodyPr>
          <a:lstStyle/>
          <a:p>
            <a:pPr marL="0" marR="0" lvl="0" indent="0" algn="ctr" defTabSz="457200" rtl="0" eaLnBrk="1" fontAlgn="auto" latinLnBrk="0" hangingPunct="1">
              <a:lnSpc>
                <a:spcPts val="24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497D"/>
                </a:solidFill>
                <a:effectLst/>
                <a:uLnTx/>
                <a:uFillTx/>
                <a:latin typeface="Calibri"/>
                <a:ea typeface="+mn-ea"/>
                <a:cs typeface="+mn-cs"/>
              </a:rPr>
              <a:t>New foot definition adopted by ANSI predecessor</a:t>
            </a:r>
          </a:p>
        </p:txBody>
      </p:sp>
      <p:sp>
        <p:nvSpPr>
          <p:cNvPr id="33" name="TextBox 32">
            <a:extLst>
              <a:ext uri="{FF2B5EF4-FFF2-40B4-BE49-F238E27FC236}">
                <a16:creationId xmlns:a16="http://schemas.microsoft.com/office/drawing/2014/main" id="{0B905E83-7C36-5349-AD24-69122DA59344}"/>
              </a:ext>
            </a:extLst>
          </p:cNvPr>
          <p:cNvSpPr txBox="1"/>
          <p:nvPr/>
        </p:nvSpPr>
        <p:spPr>
          <a:xfrm>
            <a:off x="4730455" y="2084938"/>
            <a:ext cx="2471202" cy="1280509"/>
          </a:xfrm>
          <a:prstGeom prst="rect">
            <a:avLst/>
          </a:prstGeom>
          <a:noFill/>
        </p:spPr>
        <p:txBody>
          <a:bodyPr wrap="square" rtlCol="0">
            <a:noAutofit/>
          </a:bodyPr>
          <a:lstStyle/>
          <a:p>
            <a:pPr marL="0" marR="0" lvl="0" indent="0" algn="ctr" defTabSz="457200" rtl="0" eaLnBrk="1" fontAlgn="auto" latinLnBrk="0" hangingPunct="1">
              <a:lnSpc>
                <a:spcPts val="24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497D"/>
                </a:solidFill>
                <a:effectLst/>
                <a:uLnTx/>
                <a:uFillTx/>
                <a:latin typeface="Calibri"/>
                <a:ea typeface="+mn-ea"/>
                <a:cs typeface="+mn-cs"/>
              </a:rPr>
              <a:t>New foot definition adopted by NASA predecessor</a:t>
            </a:r>
          </a:p>
        </p:txBody>
      </p:sp>
      <p:sp>
        <p:nvSpPr>
          <p:cNvPr id="35" name="Isosceles Triangle 36">
            <a:extLst>
              <a:ext uri="{FF2B5EF4-FFF2-40B4-BE49-F238E27FC236}">
                <a16:creationId xmlns:a16="http://schemas.microsoft.com/office/drawing/2014/main" id="{64176DE9-E3B7-2E47-8708-A83EF61C9B57}"/>
              </a:ext>
            </a:extLst>
          </p:cNvPr>
          <p:cNvSpPr/>
          <p:nvPr/>
        </p:nvSpPr>
        <p:spPr>
          <a:xfrm flipV="1">
            <a:off x="5758176" y="3429309"/>
            <a:ext cx="455441" cy="176976"/>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1F497D"/>
              </a:solidFill>
              <a:effectLst/>
              <a:uLnTx/>
              <a:uFillTx/>
              <a:latin typeface="Calibri"/>
              <a:ea typeface="+mn-ea"/>
              <a:cs typeface="+mn-cs"/>
            </a:endParaRPr>
          </a:p>
        </p:txBody>
      </p:sp>
      <p:sp>
        <p:nvSpPr>
          <p:cNvPr id="36" name="Rectangle 35">
            <a:extLst>
              <a:ext uri="{FF2B5EF4-FFF2-40B4-BE49-F238E27FC236}">
                <a16:creationId xmlns:a16="http://schemas.microsoft.com/office/drawing/2014/main" id="{25C9FD1B-AEE6-4B44-A6FC-7FE2CDDFD6C8}"/>
              </a:ext>
            </a:extLst>
          </p:cNvPr>
          <p:cNvSpPr/>
          <p:nvPr/>
        </p:nvSpPr>
        <p:spPr>
          <a:xfrm>
            <a:off x="5162936" y="3366601"/>
            <a:ext cx="1645920" cy="62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4" name="TextBox 33">
            <a:extLst>
              <a:ext uri="{FF2B5EF4-FFF2-40B4-BE49-F238E27FC236}">
                <a16:creationId xmlns:a16="http://schemas.microsoft.com/office/drawing/2014/main" id="{303ECF53-166A-9B47-9245-A5B6F7ABEC78}"/>
              </a:ext>
            </a:extLst>
          </p:cNvPr>
          <p:cNvSpPr txBox="1"/>
          <p:nvPr/>
        </p:nvSpPr>
        <p:spPr>
          <a:xfrm>
            <a:off x="7055319" y="2066384"/>
            <a:ext cx="2059806" cy="1296249"/>
          </a:xfrm>
          <a:prstGeom prst="rect">
            <a:avLst/>
          </a:prstGeom>
          <a:noFill/>
        </p:spPr>
        <p:txBody>
          <a:bodyPr wrap="square" rtlCol="0">
            <a:noAutofit/>
          </a:bodyPr>
          <a:lstStyle/>
          <a:p>
            <a:pPr marL="0" marR="0" lvl="0" indent="0" algn="ctr" defTabSz="457200" rtl="0" eaLnBrk="1" fontAlgn="auto" latinLnBrk="0" hangingPunct="1">
              <a:lnSpc>
                <a:spcPts val="24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497D"/>
                </a:solidFill>
                <a:effectLst/>
                <a:uLnTx/>
                <a:uFillTx/>
                <a:latin typeface="Calibri"/>
                <a:ea typeface="+mn-ea"/>
                <a:cs typeface="+mn-cs"/>
              </a:rPr>
              <a:t>Adopted as “new” foot for entire U.S. (and world)</a:t>
            </a:r>
          </a:p>
        </p:txBody>
      </p:sp>
      <p:sp>
        <p:nvSpPr>
          <p:cNvPr id="38" name="Isosceles Triangle 36">
            <a:extLst>
              <a:ext uri="{FF2B5EF4-FFF2-40B4-BE49-F238E27FC236}">
                <a16:creationId xmlns:a16="http://schemas.microsoft.com/office/drawing/2014/main" id="{92948424-8096-184B-8133-B832CC40DD4A}"/>
              </a:ext>
            </a:extLst>
          </p:cNvPr>
          <p:cNvSpPr/>
          <p:nvPr/>
        </p:nvSpPr>
        <p:spPr>
          <a:xfrm flipV="1">
            <a:off x="7856327" y="3426495"/>
            <a:ext cx="455441" cy="176976"/>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1F497D"/>
              </a:solidFill>
              <a:effectLst/>
              <a:uLnTx/>
              <a:uFillTx/>
              <a:latin typeface="Calibri"/>
              <a:ea typeface="+mn-ea"/>
              <a:cs typeface="+mn-cs"/>
            </a:endParaRPr>
          </a:p>
        </p:txBody>
      </p:sp>
      <p:sp>
        <p:nvSpPr>
          <p:cNvPr id="39" name="Rectangle 38">
            <a:extLst>
              <a:ext uri="{FF2B5EF4-FFF2-40B4-BE49-F238E27FC236}">
                <a16:creationId xmlns:a16="http://schemas.microsoft.com/office/drawing/2014/main" id="{A6C8B434-0733-CF4F-9FE9-20F0EF87865F}"/>
              </a:ext>
            </a:extLst>
          </p:cNvPr>
          <p:cNvSpPr/>
          <p:nvPr/>
        </p:nvSpPr>
        <p:spPr>
          <a:xfrm>
            <a:off x="7261087" y="3363787"/>
            <a:ext cx="1645920" cy="62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0" name="TextBox 39">
            <a:extLst>
              <a:ext uri="{FF2B5EF4-FFF2-40B4-BE49-F238E27FC236}">
                <a16:creationId xmlns:a16="http://schemas.microsoft.com/office/drawing/2014/main" id="{DEBE8BBF-B374-C643-8FDB-14AFE1433D75}"/>
              </a:ext>
            </a:extLst>
          </p:cNvPr>
          <p:cNvSpPr txBox="1"/>
          <p:nvPr/>
        </p:nvSpPr>
        <p:spPr>
          <a:xfrm>
            <a:off x="7845135" y="4744289"/>
            <a:ext cx="1269850"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w="0"/>
                <a:solidFill>
                  <a:srgbClr val="F79646">
                    <a:lumMod val="75000"/>
                  </a:srgbClr>
                </a:solidFill>
                <a:effectLst>
                  <a:outerShdw blurRad="38100" dist="19050" dir="2700000" algn="tl" rotWithShape="0">
                    <a:prstClr val="black">
                      <a:alpha val="40000"/>
                    </a:prstClr>
                  </a:outerShdw>
                </a:effectLst>
                <a:uLnTx/>
                <a:uFillTx/>
                <a:latin typeface="Calibri"/>
                <a:ea typeface="+mn-ea"/>
                <a:cs typeface="+mn-cs"/>
              </a:rPr>
              <a:t>With one little exception…</a:t>
            </a:r>
          </a:p>
        </p:txBody>
      </p:sp>
      <p:sp>
        <p:nvSpPr>
          <p:cNvPr id="3" name="TextBox 2"/>
          <p:cNvSpPr txBox="1"/>
          <p:nvPr/>
        </p:nvSpPr>
        <p:spPr bwMode="auto">
          <a:xfrm>
            <a:off x="0" y="1432777"/>
            <a:ext cx="9143999" cy="584775"/>
          </a:xfrm>
          <a:prstGeom prst="rect">
            <a:avLst/>
          </a:prstGeom>
          <a:noFill/>
          <a:ln w="9525" algn="ctr">
            <a:noFill/>
            <a:miter lim="800000"/>
            <a:headEnd/>
            <a:tailEnd/>
          </a:ln>
          <a:effectLst/>
        </p:spPr>
        <p:txBody>
          <a:bodyPr wrap="square" rtlCol="0">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a:ea typeface="+mn-ea"/>
                <a:cs typeface="+mn-cs"/>
              </a:rPr>
              <a:t>1 foot = 0.3048 meter </a:t>
            </a:r>
            <a:r>
              <a:rPr kumimoji="0" lang="en-US" sz="3200" b="1" i="1" u="none" strike="noStrike" kern="1200" cap="none" spc="0" normalizeH="0" baseline="0" noProof="0" dirty="0">
                <a:ln>
                  <a:noFill/>
                </a:ln>
                <a:solidFill>
                  <a:srgbClr val="C00000"/>
                </a:solidFill>
                <a:effectLst/>
                <a:uLnTx/>
                <a:uFillTx/>
                <a:latin typeface="Calibri"/>
                <a:ea typeface="+mn-ea"/>
                <a:cs typeface="+mn-cs"/>
              </a:rPr>
              <a:t>exactly </a:t>
            </a:r>
            <a:r>
              <a:rPr kumimoji="0" lang="en-US" sz="3200" b="1" i="0" u="none" strike="noStrike" kern="1200" cap="none" spc="0" normalizeH="0" baseline="0" noProof="0" dirty="0">
                <a:ln>
                  <a:noFill/>
                </a:ln>
                <a:solidFill>
                  <a:srgbClr val="C00000"/>
                </a:solidFill>
                <a:effectLst/>
                <a:uLnTx/>
                <a:uFillTx/>
                <a:latin typeface="Calibri"/>
                <a:ea typeface="+mn-ea"/>
                <a:cs typeface="+mn-cs"/>
              </a:rPr>
              <a:t>(1 yard = 0.9144 m)</a:t>
            </a:r>
          </a:p>
        </p:txBody>
      </p:sp>
      <p:sp>
        <p:nvSpPr>
          <p:cNvPr id="5" name="Slide Number Placeholder 4">
            <a:extLst>
              <a:ext uri="{FF2B5EF4-FFF2-40B4-BE49-F238E27FC236}">
                <a16:creationId xmlns:a16="http://schemas.microsoft.com/office/drawing/2014/main" id="{B6EAE9F4-65BA-4B90-92F4-060AA2AA91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20699-3253-714E-A86F-ABA98CEE1F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5517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childTnLst>
                          </p:cTn>
                        </p:par>
                        <p:par>
                          <p:cTn id="37" fill="hold">
                            <p:stCondLst>
                              <p:cond delay="500"/>
                            </p:stCondLst>
                            <p:childTnLst>
                              <p:par>
                                <p:cTn id="38" presetID="53" presetClass="entr" presetSubtype="16" fill="hold" grpId="0" nodeType="afterEffect">
                                  <p:stCondLst>
                                    <p:cond delay="500"/>
                                  </p:stCondLst>
                                  <p:childTnLst>
                                    <p:set>
                                      <p:cBhvr>
                                        <p:cTn id="39" dur="1" fill="hold">
                                          <p:stCondLst>
                                            <p:cond delay="0"/>
                                          </p:stCondLst>
                                        </p:cTn>
                                        <p:tgtEl>
                                          <p:spTgt spid="3"/>
                                        </p:tgtEl>
                                        <p:attrNameLst>
                                          <p:attrName>style.visibility</p:attrName>
                                        </p:attrNameLst>
                                      </p:cBhvr>
                                      <p:to>
                                        <p:strVal val="visible"/>
                                      </p:to>
                                    </p:set>
                                    <p:anim calcmode="lin" valueType="num">
                                      <p:cBhvr>
                                        <p:cTn id="40" dur="1000" fill="hold"/>
                                        <p:tgtEl>
                                          <p:spTgt spid="3"/>
                                        </p:tgtEl>
                                        <p:attrNameLst>
                                          <p:attrName>ppt_w</p:attrName>
                                        </p:attrNameLst>
                                      </p:cBhvr>
                                      <p:tavLst>
                                        <p:tav tm="0">
                                          <p:val>
                                            <p:fltVal val="0"/>
                                          </p:val>
                                        </p:tav>
                                        <p:tav tm="100000">
                                          <p:val>
                                            <p:strVal val="#ppt_w"/>
                                          </p:val>
                                        </p:tav>
                                      </p:tavLst>
                                    </p:anim>
                                    <p:anim calcmode="lin" valueType="num">
                                      <p:cBhvr>
                                        <p:cTn id="41" dur="1000" fill="hold"/>
                                        <p:tgtEl>
                                          <p:spTgt spid="3"/>
                                        </p:tgtEl>
                                        <p:attrNameLst>
                                          <p:attrName>ppt_h</p:attrName>
                                        </p:attrNameLst>
                                      </p:cBhvr>
                                      <p:tavLst>
                                        <p:tav tm="0">
                                          <p:val>
                                            <p:fltVal val="0"/>
                                          </p:val>
                                        </p:tav>
                                        <p:tav tm="100000">
                                          <p:val>
                                            <p:strVal val="#ppt_h"/>
                                          </p:val>
                                        </p:tav>
                                      </p:tavLst>
                                    </p:anim>
                                    <p:animEffect transition="in" filter="fade">
                                      <p:cBhvr>
                                        <p:cTn id="42" dur="10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500"/>
                                        <p:tgtEl>
                                          <p:spTgt spid="3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500"/>
                                        <p:tgtEl>
                                          <p:spTgt spid="3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500"/>
                                        <p:tgtEl>
                                          <p:spTgt spid="3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fade">
                                      <p:cBhvr>
                                        <p:cTn id="70" dur="500"/>
                                        <p:tgtEl>
                                          <p:spTgt spid="3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fade">
                                      <p:cBhvr>
                                        <p:cTn id="73" dur="500"/>
                                        <p:tgtEl>
                                          <p:spTgt spid="3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500"/>
                                        <p:tgtEl>
                                          <p:spTgt spid="34"/>
                                        </p:tgtEl>
                                      </p:cBhvr>
                                    </p:animEffect>
                                  </p:childTnLst>
                                </p:cTn>
                              </p:par>
                            </p:childTnLst>
                          </p:cTn>
                        </p:par>
                        <p:par>
                          <p:cTn id="77" fill="hold">
                            <p:stCondLst>
                              <p:cond delay="500"/>
                            </p:stCondLst>
                            <p:childTnLst>
                              <p:par>
                                <p:cTn id="78" presetID="10" presetClass="entr" presetSubtype="0" fill="hold" grpId="0" nodeType="afterEffect">
                                  <p:stCondLst>
                                    <p:cond delay="500"/>
                                  </p:stCondLst>
                                  <p:childTnLst>
                                    <p:set>
                                      <p:cBhvr>
                                        <p:cTn id="79" dur="1" fill="hold">
                                          <p:stCondLst>
                                            <p:cond delay="0"/>
                                          </p:stCondLst>
                                        </p:cTn>
                                        <p:tgtEl>
                                          <p:spTgt spid="40"/>
                                        </p:tgtEl>
                                        <p:attrNameLst>
                                          <p:attrName>style.visibility</p:attrName>
                                        </p:attrNameLst>
                                      </p:cBhvr>
                                      <p:to>
                                        <p:strVal val="visible"/>
                                      </p:to>
                                    </p:set>
                                    <p:animEffect transition="in" filter="fade">
                                      <p:cBhvr>
                                        <p:cTn id="8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animBg="1"/>
      <p:bldP spid="19" grpId="0"/>
      <p:bldP spid="22" grpId="0" animBg="1"/>
      <p:bldP spid="23" grpId="0"/>
      <p:bldP spid="25" grpId="0" animBg="1"/>
      <p:bldP spid="26" grpId="0"/>
      <p:bldP spid="28" grpId="0" animBg="1"/>
      <p:bldP spid="29" grpId="0"/>
      <p:bldP spid="37" grpId="0" animBg="1"/>
      <p:bldP spid="8" grpId="0" animBg="1"/>
      <p:bldP spid="30" grpId="0" animBg="1"/>
      <p:bldP spid="31" grpId="0" animBg="1"/>
      <p:bldP spid="32" grpId="0"/>
      <p:bldP spid="33" grpId="0"/>
      <p:bldP spid="35" grpId="0" animBg="1"/>
      <p:bldP spid="36" grpId="0" animBg="1"/>
      <p:bldP spid="34" grpId="0"/>
      <p:bldP spid="38" grpId="0" animBg="1"/>
      <p:bldP spid="39" grpId="0" animBg="1"/>
      <p:bldP spid="40"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144F6-D379-A44A-96CC-E3AD5E3CFE69}"/>
              </a:ext>
            </a:extLst>
          </p:cNvPr>
          <p:cNvSpPr>
            <a:spLocks noGrp="1"/>
          </p:cNvSpPr>
          <p:nvPr>
            <p:ph type="title" idx="4294967295"/>
          </p:nvPr>
        </p:nvSpPr>
        <p:spPr>
          <a:xfrm>
            <a:off x="0" y="477838"/>
            <a:ext cx="9144000" cy="801687"/>
          </a:xfrm>
          <a:solidFill>
            <a:schemeClr val="accent1"/>
          </a:solidFill>
        </p:spPr>
        <p:txBody>
          <a:bodyPr/>
          <a:lstStyle/>
          <a:p>
            <a:pPr algn="l"/>
            <a:r>
              <a:rPr lang="en-US" sz="4000" b="1" dirty="0">
                <a:solidFill>
                  <a:schemeClr val="bg1"/>
                </a:solidFill>
              </a:rPr>
              <a:t>Federal Register </a:t>
            </a:r>
            <a:r>
              <a:rPr lang="en-US" sz="4000" b="1" i="1" dirty="0">
                <a:solidFill>
                  <a:srgbClr val="FFFF00"/>
                </a:solidFill>
              </a:rPr>
              <a:t>temporary</a:t>
            </a:r>
            <a:r>
              <a:rPr lang="en-US" sz="4000" b="1" dirty="0">
                <a:solidFill>
                  <a:schemeClr val="bg1"/>
                </a:solidFill>
              </a:rPr>
              <a:t> exception</a:t>
            </a:r>
          </a:p>
        </p:txBody>
      </p:sp>
      <p:sp>
        <p:nvSpPr>
          <p:cNvPr id="13" name="Content Placeholder 2">
            <a:extLst>
              <a:ext uri="{FF2B5EF4-FFF2-40B4-BE49-F238E27FC236}">
                <a16:creationId xmlns:a16="http://schemas.microsoft.com/office/drawing/2014/main" id="{77D4F32F-5CEA-0C41-BB04-26E88753A4FF}"/>
              </a:ext>
            </a:extLst>
          </p:cNvPr>
          <p:cNvSpPr>
            <a:spLocks noGrp="1"/>
          </p:cNvSpPr>
          <p:nvPr>
            <p:ph idx="4294967295"/>
          </p:nvPr>
        </p:nvSpPr>
        <p:spPr>
          <a:xfrm>
            <a:off x="182880" y="1463675"/>
            <a:ext cx="8875712" cy="5211763"/>
          </a:xfrm>
        </p:spPr>
        <p:txBody>
          <a:bodyPr>
            <a:noAutofit/>
          </a:bodyPr>
          <a:lstStyle/>
          <a:p>
            <a:pPr marL="0" indent="0">
              <a:spcBef>
                <a:spcPts val="600"/>
              </a:spcBef>
              <a:spcAft>
                <a:spcPts val="600"/>
              </a:spcAft>
              <a:buNone/>
            </a:pPr>
            <a:r>
              <a:rPr lang="en-US" sz="2400" dirty="0"/>
              <a:t>“Any data expressed in feet derived from and published as a result of </a:t>
            </a:r>
            <a:r>
              <a:rPr lang="en-US" sz="2400" b="1" i="1" dirty="0">
                <a:solidFill>
                  <a:srgbClr val="FF0000"/>
                </a:solidFill>
              </a:rPr>
              <a:t>geodetic surveys </a:t>
            </a:r>
            <a:r>
              <a:rPr lang="en-US" sz="2400" dirty="0"/>
              <a:t>within the United States will continue to bear the following relationship as defined in 1893:</a:t>
            </a:r>
          </a:p>
          <a:p>
            <a:pPr marL="0" indent="0" algn="ctr">
              <a:spcBef>
                <a:spcPts val="600"/>
              </a:spcBef>
              <a:spcAft>
                <a:spcPts val="600"/>
              </a:spcAft>
              <a:buNone/>
            </a:pPr>
            <a:r>
              <a:rPr lang="en-US" sz="2400" b="1" dirty="0"/>
              <a:t>1 foot = 1200/3937 meter</a:t>
            </a:r>
          </a:p>
          <a:p>
            <a:pPr marL="0" indent="0">
              <a:spcBef>
                <a:spcPts val="600"/>
              </a:spcBef>
              <a:spcAft>
                <a:spcPts val="600"/>
              </a:spcAft>
              <a:buNone/>
            </a:pPr>
            <a:r>
              <a:rPr lang="en-US" sz="2400" dirty="0"/>
              <a:t>The foot unit defined by this equation shall be referred to as the </a:t>
            </a:r>
            <a:r>
              <a:rPr lang="en-US" sz="2400" b="1" dirty="0"/>
              <a:t>U.S. Survey Foot </a:t>
            </a:r>
            <a:r>
              <a:rPr lang="en-US" sz="2400" dirty="0"/>
              <a:t>and it shall continue to be used, for the purpose given herein, </a:t>
            </a:r>
            <a:r>
              <a:rPr lang="en-US" sz="2400" b="1" dirty="0">
                <a:solidFill>
                  <a:srgbClr val="FF0000"/>
                </a:solidFill>
              </a:rPr>
              <a:t>until such a time as it becomes desirable and expedient to readjust the basic geodetic survey networks in the United States, after which the ratio of a yard, equal to 0.9144 meter, </a:t>
            </a:r>
            <a:r>
              <a:rPr lang="en-US" sz="2400" b="1" i="1" dirty="0">
                <a:solidFill>
                  <a:srgbClr val="FF0000"/>
                </a:solidFill>
              </a:rPr>
              <a:t>shall apply</a:t>
            </a:r>
            <a:r>
              <a:rPr lang="en-US" sz="2400" dirty="0"/>
              <a:t>.”</a:t>
            </a:r>
          </a:p>
          <a:p>
            <a:pPr marL="0" indent="0">
              <a:spcBef>
                <a:spcPts val="600"/>
              </a:spcBef>
              <a:spcAft>
                <a:spcPts val="600"/>
              </a:spcAft>
              <a:buNone/>
            </a:pPr>
            <a:r>
              <a:rPr lang="en-US" sz="2000" i="1" dirty="0"/>
              <a:t>Signed by NBS and C&amp;GS directors, approved by Commerce Secretary, June 25, 1959</a:t>
            </a:r>
          </a:p>
          <a:p>
            <a:pPr marL="0" indent="0">
              <a:spcBef>
                <a:spcPts val="600"/>
              </a:spcBef>
              <a:spcAft>
                <a:spcPts val="600"/>
              </a:spcAft>
              <a:buNone/>
            </a:pPr>
            <a:r>
              <a:rPr lang="en-US" sz="2400" dirty="0">
                <a:hlinkClick r:id="rId3"/>
              </a:rPr>
              <a:t>https://geodesy.noaa.gov/PUBS_LIB/FedRegister/FRdoc59-5442.pdf</a:t>
            </a:r>
            <a:r>
              <a:rPr lang="en-US" sz="2400" dirty="0"/>
              <a:t>  </a:t>
            </a:r>
          </a:p>
        </p:txBody>
      </p:sp>
      <p:sp>
        <p:nvSpPr>
          <p:cNvPr id="44" name="Oval 43">
            <a:extLst>
              <a:ext uri="{FF2B5EF4-FFF2-40B4-BE49-F238E27FC236}">
                <a16:creationId xmlns:a16="http://schemas.microsoft.com/office/drawing/2014/main" id="{6DF69DE8-1729-4F4B-A3A6-9ED56E738A93}"/>
              </a:ext>
            </a:extLst>
          </p:cNvPr>
          <p:cNvSpPr/>
          <p:nvPr/>
        </p:nvSpPr>
        <p:spPr>
          <a:xfrm>
            <a:off x="8137565" y="430893"/>
            <a:ext cx="891540" cy="891540"/>
          </a:xfrm>
          <a:prstGeom prst="ellipse">
            <a:avLst/>
          </a:prstGeom>
          <a:solidFill>
            <a:schemeClr val="tx2"/>
          </a:solidFill>
          <a:ln w="381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100" b="1"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Calibri"/>
              <a:ea typeface="+mn-ea"/>
              <a:cs typeface="+mn-cs"/>
            </a:endParaRPr>
          </a:p>
        </p:txBody>
      </p:sp>
      <p:sp>
        <p:nvSpPr>
          <p:cNvPr id="45" name="TextBox 44">
            <a:extLst>
              <a:ext uri="{FF2B5EF4-FFF2-40B4-BE49-F238E27FC236}">
                <a16:creationId xmlns:a16="http://schemas.microsoft.com/office/drawing/2014/main" id="{DDE08528-E7E2-8048-8C44-2A480824B17F}"/>
              </a:ext>
            </a:extLst>
          </p:cNvPr>
          <p:cNvSpPr txBox="1"/>
          <p:nvPr/>
        </p:nvSpPr>
        <p:spPr>
          <a:xfrm flipH="1">
            <a:off x="8103499" y="615053"/>
            <a:ext cx="95967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EFEFE"/>
                </a:solidFill>
                <a:effectLst/>
                <a:uLnTx/>
                <a:uFillTx/>
                <a:latin typeface="Calibri"/>
                <a:ea typeface="+mn-ea"/>
                <a:cs typeface="+mn-cs"/>
              </a:rPr>
              <a:t>1959</a:t>
            </a:r>
          </a:p>
        </p:txBody>
      </p:sp>
      <p:sp>
        <p:nvSpPr>
          <p:cNvPr id="3" name="Slide Number Placeholder 2">
            <a:extLst>
              <a:ext uri="{FF2B5EF4-FFF2-40B4-BE49-F238E27FC236}">
                <a16:creationId xmlns:a16="http://schemas.microsoft.com/office/drawing/2014/main" id="{0F0E5D78-B357-4320-9C6E-E8E941785D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20699-3253-714E-A86F-ABA98CEE1F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94B13C3C-E98F-4B42-B306-52978C4659D0}"/>
              </a:ext>
            </a:extLst>
          </p:cNvPr>
          <p:cNvSpPr/>
          <p:nvPr/>
        </p:nvSpPr>
        <p:spPr>
          <a:xfrm>
            <a:off x="182880" y="4013736"/>
            <a:ext cx="8788592" cy="11534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1457B42E-8C9E-4916-908E-1594B0BA026A}"/>
              </a:ext>
            </a:extLst>
          </p:cNvPr>
          <p:cNvSpPr/>
          <p:nvPr/>
        </p:nvSpPr>
        <p:spPr>
          <a:xfrm>
            <a:off x="1" y="1279525"/>
            <a:ext cx="9144000" cy="2123658"/>
          </a:xfrm>
          <a:prstGeom prst="rect">
            <a:avLst/>
          </a:prstGeom>
          <a:solidFill>
            <a:schemeClr val="bg1"/>
          </a:solidFill>
          <a:effectLst>
            <a:softEdge rad="127000"/>
          </a:effectLst>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1" u="none" strike="noStrike" kern="1200" cap="none" spc="0" normalizeH="0" baseline="0" noProof="0" dirty="0">
                <a:ln w="12700">
                  <a:noFill/>
                </a:ln>
                <a:solidFill>
                  <a:srgbClr val="1F497D"/>
                </a:solidFill>
                <a:effectLst/>
                <a:uLnTx/>
                <a:uFillTx/>
                <a:latin typeface="Calibri"/>
                <a:ea typeface="+mn-ea"/>
                <a:cs typeface="+mn-cs"/>
              </a:rPr>
              <a:t>This should have happened in 1989</a:t>
            </a:r>
          </a:p>
        </p:txBody>
      </p:sp>
    </p:spTree>
    <p:extLst>
      <p:ext uri="{BB962C8B-B14F-4D97-AF65-F5344CB8AC3E}">
        <p14:creationId xmlns:p14="http://schemas.microsoft.com/office/powerpoint/2010/main" val="20044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Effect transition="in" filter="fade">
                                      <p:cBhvr>
                                        <p:cTn id="7" dur="500"/>
                                        <p:tgtEl>
                                          <p:spTgt spid="13">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13">
                                            <p:txEl>
                                              <p:pRg st="3" end="3"/>
                                            </p:txEl>
                                          </p:spTgt>
                                        </p:tgtEl>
                                        <p:attrNameLst>
                                          <p:attrName>style.visibility</p:attrName>
                                        </p:attrNameLst>
                                      </p:cBhvr>
                                      <p:to>
                                        <p:strVal val="visible"/>
                                      </p:to>
                                    </p:set>
                                    <p:animEffect transition="in" filter="fade">
                                      <p:cBhvr>
                                        <p:cTn id="11" dur="500"/>
                                        <p:tgtEl>
                                          <p:spTgt spid="13">
                                            <p:txEl>
                                              <p:pRg st="3" end="3"/>
                                            </p:txEl>
                                          </p:spTgt>
                                        </p:tgtEl>
                                      </p:cBhvr>
                                    </p:animEffect>
                                  </p:childTnLst>
                                </p:cTn>
                              </p:par>
                            </p:childTnLst>
                          </p:cTn>
                        </p:par>
                        <p:par>
                          <p:cTn id="12" fill="hold">
                            <p:stCondLst>
                              <p:cond delay="1500"/>
                            </p:stCondLst>
                            <p:childTnLst>
                              <p:par>
                                <p:cTn id="13" presetID="10" presetClass="entr" presetSubtype="0" fill="hold" nodeType="afterEffect">
                                  <p:stCondLst>
                                    <p:cond delay="1000"/>
                                  </p:stCondLst>
                                  <p:childTnLst>
                                    <p:set>
                                      <p:cBhvr>
                                        <p:cTn id="14" dur="1" fill="hold">
                                          <p:stCondLst>
                                            <p:cond delay="0"/>
                                          </p:stCondLst>
                                        </p:cTn>
                                        <p:tgtEl>
                                          <p:spTgt spid="13">
                                            <p:txEl>
                                              <p:pRg st="4" end="4"/>
                                            </p:txEl>
                                          </p:spTgt>
                                        </p:tgtEl>
                                        <p:attrNameLst>
                                          <p:attrName>style.visibility</p:attrName>
                                        </p:attrNameLst>
                                      </p:cBhvr>
                                      <p:to>
                                        <p:strVal val="visible"/>
                                      </p:to>
                                    </p:set>
                                    <p:animEffect transition="in" filter="fade">
                                      <p:cBhvr>
                                        <p:cTn id="15" dur="500"/>
                                        <p:tgtEl>
                                          <p:spTgt spid="1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483653D-C119-4296-BD35-70C548136145}"/>
              </a:ext>
            </a:extLst>
          </p:cNvPr>
          <p:cNvSpPr>
            <a:spLocks noGrp="1"/>
          </p:cNvSpPr>
          <p:nvPr>
            <p:ph type="title" idx="4294967295"/>
          </p:nvPr>
        </p:nvSpPr>
        <p:spPr>
          <a:xfrm>
            <a:off x="0" y="2328863"/>
            <a:ext cx="9144000" cy="1736725"/>
          </a:xfrm>
          <a:noFill/>
        </p:spPr>
        <p:txBody>
          <a:bodyPr/>
          <a:lstStyle/>
          <a:p>
            <a:r>
              <a:rPr lang="en-US" sz="5400" b="1" dirty="0">
                <a:solidFill>
                  <a:schemeClr val="tx2"/>
                </a:solidFill>
                <a:effectLst>
                  <a:outerShdw blurRad="38100" dist="38100" dir="2700000" algn="tl">
                    <a:srgbClr val="000000">
                      <a:alpha val="43137"/>
                    </a:srgbClr>
                  </a:outerShdw>
                </a:effectLst>
              </a:rPr>
              <a:t>Why make the change and what are the choices?</a:t>
            </a:r>
            <a:endParaRPr lang="en-US" sz="5400" b="1" i="1" dirty="0">
              <a:solidFill>
                <a:schemeClr val="tx2"/>
              </a:solidFill>
              <a:effectLst>
                <a:outerShdw blurRad="38100" dist="38100" dir="2700000" algn="tl">
                  <a:srgbClr val="000000">
                    <a:alpha val="43137"/>
                  </a:srgbClr>
                </a:outerShdw>
              </a:effectLst>
            </a:endParaRPr>
          </a:p>
        </p:txBody>
      </p:sp>
      <p:sp>
        <p:nvSpPr>
          <p:cNvPr id="2" name="Slide Number Placeholder 1">
            <a:extLst>
              <a:ext uri="{FF2B5EF4-FFF2-40B4-BE49-F238E27FC236}">
                <a16:creationId xmlns:a16="http://schemas.microsoft.com/office/drawing/2014/main" id="{213504A1-5F46-4FA0-89CE-BA423AB1D0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20699-3253-714E-A86F-ABA98CEE1F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0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5D8876-2D14-4B57-8BEC-42F461226CAD}"/>
              </a:ext>
            </a:extLst>
          </p:cNvPr>
          <p:cNvSpPr>
            <a:spLocks noGrp="1"/>
          </p:cNvSpPr>
          <p:nvPr>
            <p:ph idx="4294967295"/>
          </p:nvPr>
        </p:nvSpPr>
        <p:spPr>
          <a:xfrm>
            <a:off x="457200" y="1463675"/>
            <a:ext cx="8596312" cy="5040313"/>
          </a:xfrm>
        </p:spPr>
        <p:txBody>
          <a:bodyPr>
            <a:normAutofit fontScale="92500" lnSpcReduction="20000"/>
          </a:bodyPr>
          <a:lstStyle/>
          <a:p>
            <a:r>
              <a:rPr lang="en-US" b="1" dirty="0">
                <a:solidFill>
                  <a:schemeClr val="tx2">
                    <a:lumMod val="75000"/>
                  </a:schemeClr>
                </a:solidFill>
              </a:rPr>
              <a:t>That was original intent (</a:t>
            </a:r>
            <a:r>
              <a:rPr lang="en-US" b="1" i="1" dirty="0">
                <a:solidFill>
                  <a:schemeClr val="tx2">
                    <a:lumMod val="75000"/>
                  </a:schemeClr>
                </a:solidFill>
              </a:rPr>
              <a:t>over 60 years ago!</a:t>
            </a:r>
            <a:r>
              <a:rPr lang="en-US" b="1" dirty="0">
                <a:solidFill>
                  <a:schemeClr val="tx2">
                    <a:lumMod val="75000"/>
                  </a:schemeClr>
                </a:solidFill>
              </a:rPr>
              <a:t>)</a:t>
            </a:r>
          </a:p>
          <a:p>
            <a:r>
              <a:rPr lang="en-US" b="1" dirty="0">
                <a:solidFill>
                  <a:schemeClr val="tx2">
                    <a:lumMod val="75000"/>
                  </a:schemeClr>
                </a:solidFill>
              </a:rPr>
              <a:t>Two “feet” is inefficient and causes confusion</a:t>
            </a:r>
          </a:p>
          <a:p>
            <a:pPr lvl="1"/>
            <a:r>
              <a:rPr lang="en-US" dirty="0">
                <a:solidFill>
                  <a:schemeClr val="tx2">
                    <a:lumMod val="75000"/>
                  </a:schemeClr>
                </a:solidFill>
              </a:rPr>
              <a:t>Leads to errors that cost money</a:t>
            </a:r>
          </a:p>
          <a:p>
            <a:pPr lvl="1"/>
            <a:r>
              <a:rPr lang="en-US" dirty="0">
                <a:solidFill>
                  <a:schemeClr val="tx2">
                    <a:lumMod val="75000"/>
                  </a:schemeClr>
                </a:solidFill>
              </a:rPr>
              <a:t>Absurd to have “same” unit that differs by 2 ppm</a:t>
            </a:r>
          </a:p>
          <a:p>
            <a:pPr lvl="1"/>
            <a:r>
              <a:rPr lang="en-US" dirty="0">
                <a:solidFill>
                  <a:schemeClr val="tx2">
                    <a:lumMod val="75000"/>
                  </a:schemeClr>
                </a:solidFill>
              </a:rPr>
              <a:t>Defeats purpose of having a length standard</a:t>
            </a:r>
          </a:p>
          <a:p>
            <a:r>
              <a:rPr lang="en-US" b="1" dirty="0">
                <a:solidFill>
                  <a:schemeClr val="tx2">
                    <a:lumMod val="75000"/>
                  </a:schemeClr>
                </a:solidFill>
              </a:rPr>
              <a:t>Only recognized in </a:t>
            </a:r>
            <a:r>
              <a:rPr lang="en-US" b="1" i="1" dirty="0">
                <a:solidFill>
                  <a:schemeClr val="tx2">
                    <a:lumMod val="75000"/>
                  </a:schemeClr>
                </a:solidFill>
              </a:rPr>
              <a:t>part</a:t>
            </a:r>
            <a:r>
              <a:rPr lang="en-US" b="1" dirty="0">
                <a:solidFill>
                  <a:schemeClr val="tx2">
                    <a:lumMod val="75000"/>
                  </a:schemeClr>
                </a:solidFill>
              </a:rPr>
              <a:t> of U.S. for </a:t>
            </a:r>
            <a:r>
              <a:rPr lang="en-US" b="1" i="1" dirty="0">
                <a:solidFill>
                  <a:schemeClr val="tx2">
                    <a:lumMod val="75000"/>
                  </a:schemeClr>
                </a:solidFill>
              </a:rPr>
              <a:t>some</a:t>
            </a:r>
            <a:r>
              <a:rPr lang="en-US" b="1" dirty="0">
                <a:solidFill>
                  <a:schemeClr val="tx2">
                    <a:lumMod val="75000"/>
                  </a:schemeClr>
                </a:solidFill>
              </a:rPr>
              <a:t> things</a:t>
            </a:r>
          </a:p>
          <a:p>
            <a:r>
              <a:rPr lang="en-US" b="1" dirty="0">
                <a:solidFill>
                  <a:schemeClr val="tx2">
                    <a:lumMod val="75000"/>
                  </a:schemeClr>
                </a:solidFill>
              </a:rPr>
              <a:t>NGS software will support backward-compatibility</a:t>
            </a:r>
          </a:p>
          <a:p>
            <a:r>
              <a:rPr lang="en-US" b="1" i="1" dirty="0">
                <a:solidFill>
                  <a:schemeClr val="tx2">
                    <a:lumMod val="75000"/>
                  </a:schemeClr>
                </a:solidFill>
              </a:rPr>
              <a:t>Now is the time</a:t>
            </a:r>
          </a:p>
          <a:p>
            <a:pPr lvl="1"/>
            <a:r>
              <a:rPr lang="en-US" dirty="0">
                <a:solidFill>
                  <a:schemeClr val="tx2">
                    <a:lumMod val="75000"/>
                  </a:schemeClr>
                </a:solidFill>
              </a:rPr>
              <a:t>Many other changes will be made for modernized NSRS</a:t>
            </a:r>
          </a:p>
          <a:p>
            <a:pPr lvl="1"/>
            <a:r>
              <a:rPr lang="en-US" dirty="0">
                <a:solidFill>
                  <a:schemeClr val="tx2">
                    <a:lumMod val="75000"/>
                  </a:schemeClr>
                </a:solidFill>
              </a:rPr>
              <a:t>Change in foot trivial compared to other changes</a:t>
            </a:r>
          </a:p>
          <a:p>
            <a:pPr lvl="1"/>
            <a:r>
              <a:rPr lang="en-US" dirty="0">
                <a:solidFill>
                  <a:schemeClr val="tx2">
                    <a:lumMod val="75000"/>
                  </a:schemeClr>
                </a:solidFill>
              </a:rPr>
              <a:t>Otherwise U.S. survey foot problems will never go away</a:t>
            </a:r>
          </a:p>
          <a:p>
            <a:pPr lvl="1"/>
            <a:endParaRPr lang="en-US" dirty="0">
              <a:solidFill>
                <a:schemeClr val="tx2">
                  <a:lumMod val="75000"/>
                </a:schemeClr>
              </a:solidFill>
            </a:endParaRPr>
          </a:p>
        </p:txBody>
      </p:sp>
      <p:sp>
        <p:nvSpPr>
          <p:cNvPr id="7" name="Title 1">
            <a:extLst>
              <a:ext uri="{FF2B5EF4-FFF2-40B4-BE49-F238E27FC236}">
                <a16:creationId xmlns:a16="http://schemas.microsoft.com/office/drawing/2014/main" id="{F4C22D30-C536-7544-A107-BF89CAEEF65E}"/>
              </a:ext>
            </a:extLst>
          </p:cNvPr>
          <p:cNvSpPr>
            <a:spLocks noGrp="1"/>
          </p:cNvSpPr>
          <p:nvPr>
            <p:ph type="title" idx="4294967295"/>
          </p:nvPr>
        </p:nvSpPr>
        <p:spPr>
          <a:xfrm>
            <a:off x="0" y="477838"/>
            <a:ext cx="9144000" cy="801687"/>
          </a:xfrm>
          <a:solidFill>
            <a:schemeClr val="accent1"/>
          </a:solidFill>
        </p:spPr>
        <p:txBody>
          <a:bodyPr/>
          <a:lstStyle/>
          <a:p>
            <a:r>
              <a:rPr lang="en-US" sz="4000" b="1" dirty="0">
                <a:solidFill>
                  <a:schemeClr val="bg1"/>
                </a:solidFill>
              </a:rPr>
              <a:t>Why make the change?</a:t>
            </a:r>
          </a:p>
        </p:txBody>
      </p:sp>
      <p:sp>
        <p:nvSpPr>
          <p:cNvPr id="2" name="Slide Number Placeholder 1">
            <a:extLst>
              <a:ext uri="{FF2B5EF4-FFF2-40B4-BE49-F238E27FC236}">
                <a16:creationId xmlns:a16="http://schemas.microsoft.com/office/drawing/2014/main" id="{26AC412B-C2EB-412E-8DD4-363540E923A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20699-3253-714E-A86F-ABA98CEE1F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8212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0CBEEF-76FB-4BFE-A941-429AA1DF47E5}"/>
              </a:ext>
            </a:extLst>
          </p:cNvPr>
          <p:cNvSpPr>
            <a:spLocks noGrp="1"/>
          </p:cNvSpPr>
          <p:nvPr>
            <p:ph idx="4294967295"/>
          </p:nvPr>
        </p:nvSpPr>
        <p:spPr>
          <a:xfrm>
            <a:off x="457200" y="1463675"/>
            <a:ext cx="8686800" cy="4754563"/>
          </a:xfrm>
        </p:spPr>
        <p:txBody>
          <a:bodyPr>
            <a:normAutofit fontScale="92500" lnSpcReduction="10000"/>
          </a:bodyPr>
          <a:lstStyle/>
          <a:p>
            <a:r>
              <a:rPr lang="en-US" b="1" dirty="0">
                <a:solidFill>
                  <a:schemeClr val="tx2">
                    <a:lumMod val="75000"/>
                  </a:schemeClr>
                </a:solidFill>
              </a:rPr>
              <a:t>Do nothing </a:t>
            </a:r>
            <a:r>
              <a:rPr lang="en-US" dirty="0">
                <a:solidFill>
                  <a:schemeClr val="tx2">
                    <a:lumMod val="75000"/>
                  </a:schemeClr>
                </a:solidFill>
              </a:rPr>
              <a:t>(i.e., NGS stays “metric” only)</a:t>
            </a:r>
          </a:p>
          <a:p>
            <a:pPr lvl="1"/>
            <a:r>
              <a:rPr lang="en-US" dirty="0">
                <a:solidFill>
                  <a:schemeClr val="tx2">
                    <a:lumMod val="75000"/>
                  </a:schemeClr>
                </a:solidFill>
              </a:rPr>
              <a:t>States choose whatever foot they want</a:t>
            </a:r>
          </a:p>
          <a:p>
            <a:pPr lvl="1"/>
            <a:r>
              <a:rPr lang="en-US" dirty="0">
                <a:solidFill>
                  <a:schemeClr val="tx2">
                    <a:lumMod val="75000"/>
                  </a:schemeClr>
                </a:solidFill>
              </a:rPr>
              <a:t>But feet will creep back into NGS products &amp; services</a:t>
            </a:r>
          </a:p>
          <a:p>
            <a:r>
              <a:rPr lang="en-US" b="1" dirty="0">
                <a:solidFill>
                  <a:schemeClr val="tx2">
                    <a:lumMod val="75000"/>
                  </a:schemeClr>
                </a:solidFill>
              </a:rPr>
              <a:t>Officially adopt U.S. survey foot for specific things</a:t>
            </a:r>
          </a:p>
          <a:p>
            <a:pPr lvl="1"/>
            <a:r>
              <a:rPr lang="en-US" dirty="0">
                <a:solidFill>
                  <a:schemeClr val="tx2">
                    <a:lumMod val="75000"/>
                  </a:schemeClr>
                </a:solidFill>
              </a:rPr>
              <a:t>U.S. survey foot for surveying and mapping</a:t>
            </a:r>
          </a:p>
          <a:p>
            <a:pPr lvl="1"/>
            <a:r>
              <a:rPr lang="en-US" dirty="0">
                <a:solidFill>
                  <a:schemeClr val="tx2">
                    <a:lumMod val="75000"/>
                  </a:schemeClr>
                </a:solidFill>
              </a:rPr>
              <a:t>International foot for engineering (and everything else)</a:t>
            </a:r>
          </a:p>
          <a:p>
            <a:r>
              <a:rPr lang="en-US" b="1" dirty="0">
                <a:solidFill>
                  <a:schemeClr val="tx2">
                    <a:lumMod val="75000"/>
                  </a:schemeClr>
                </a:solidFill>
              </a:rPr>
              <a:t>Use international foot for everything</a:t>
            </a:r>
          </a:p>
          <a:p>
            <a:pPr lvl="1"/>
            <a:r>
              <a:rPr lang="en-US" dirty="0">
                <a:solidFill>
                  <a:schemeClr val="tx2">
                    <a:lumMod val="75000"/>
                  </a:schemeClr>
                </a:solidFill>
              </a:rPr>
              <a:t>Only support 1 foot = 0.3048 meter, period</a:t>
            </a:r>
          </a:p>
          <a:p>
            <a:r>
              <a:rPr lang="en-US" b="1" dirty="0">
                <a:solidFill>
                  <a:schemeClr val="tx2">
                    <a:lumMod val="75000"/>
                  </a:schemeClr>
                </a:solidFill>
              </a:rPr>
              <a:t>Use U.S. survey foot for everything </a:t>
            </a:r>
            <a:r>
              <a:rPr lang="en-US" dirty="0">
                <a:solidFill>
                  <a:schemeClr val="tx2">
                    <a:lumMod val="75000"/>
                  </a:schemeClr>
                </a:solidFill>
              </a:rPr>
              <a:t>(highly unlikely)</a:t>
            </a:r>
          </a:p>
          <a:p>
            <a:r>
              <a:rPr lang="en-US" b="1" dirty="0">
                <a:solidFill>
                  <a:schemeClr val="tx2">
                    <a:lumMod val="75000"/>
                  </a:schemeClr>
                </a:solidFill>
              </a:rPr>
              <a:t>Go entirely metric </a:t>
            </a:r>
            <a:r>
              <a:rPr lang="en-US" dirty="0">
                <a:solidFill>
                  <a:schemeClr val="tx2">
                    <a:lumMod val="75000"/>
                  </a:schemeClr>
                </a:solidFill>
              </a:rPr>
              <a:t>(</a:t>
            </a:r>
            <a:r>
              <a:rPr lang="en-US" i="1" dirty="0">
                <a:solidFill>
                  <a:schemeClr val="tx2">
                    <a:lumMod val="75000"/>
                  </a:schemeClr>
                </a:solidFill>
              </a:rPr>
              <a:t>good luck with that!</a:t>
            </a:r>
            <a:r>
              <a:rPr lang="en-US" dirty="0">
                <a:solidFill>
                  <a:schemeClr val="tx2">
                    <a:lumMod val="75000"/>
                  </a:schemeClr>
                </a:solidFill>
              </a:rPr>
              <a:t>)</a:t>
            </a:r>
          </a:p>
          <a:p>
            <a:endParaRPr lang="en-US" dirty="0">
              <a:solidFill>
                <a:schemeClr val="tx2">
                  <a:lumMod val="75000"/>
                </a:schemeClr>
              </a:solidFill>
            </a:endParaRPr>
          </a:p>
        </p:txBody>
      </p:sp>
      <p:sp>
        <p:nvSpPr>
          <p:cNvPr id="8" name="Title 1">
            <a:extLst>
              <a:ext uri="{FF2B5EF4-FFF2-40B4-BE49-F238E27FC236}">
                <a16:creationId xmlns:a16="http://schemas.microsoft.com/office/drawing/2014/main" id="{CD2EFE50-5FC9-B34E-99AC-0814D34A6B1A}"/>
              </a:ext>
            </a:extLst>
          </p:cNvPr>
          <p:cNvSpPr>
            <a:spLocks noGrp="1"/>
          </p:cNvSpPr>
          <p:nvPr>
            <p:ph type="title" idx="4294967295"/>
          </p:nvPr>
        </p:nvSpPr>
        <p:spPr>
          <a:xfrm>
            <a:off x="0" y="477838"/>
            <a:ext cx="9144000" cy="801687"/>
          </a:xfrm>
          <a:solidFill>
            <a:schemeClr val="accent1"/>
          </a:solidFill>
        </p:spPr>
        <p:txBody>
          <a:bodyPr/>
          <a:lstStyle/>
          <a:p>
            <a:r>
              <a:rPr lang="en-US" sz="4000" b="1" dirty="0">
                <a:solidFill>
                  <a:schemeClr val="bg1"/>
                </a:solidFill>
              </a:rPr>
              <a:t>What are the choices?</a:t>
            </a:r>
          </a:p>
        </p:txBody>
      </p:sp>
      <p:sp>
        <p:nvSpPr>
          <p:cNvPr id="5" name="Rectangle 4">
            <a:extLst>
              <a:ext uri="{FF2B5EF4-FFF2-40B4-BE49-F238E27FC236}">
                <a16:creationId xmlns:a16="http://schemas.microsoft.com/office/drawing/2014/main" id="{BEF92B54-C33A-4E08-9C03-7ECDE37C5D1F}"/>
              </a:ext>
            </a:extLst>
          </p:cNvPr>
          <p:cNvSpPr/>
          <p:nvPr/>
        </p:nvSpPr>
        <p:spPr>
          <a:xfrm>
            <a:off x="379562" y="4192438"/>
            <a:ext cx="8591910" cy="9747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a:extLst>
              <a:ext uri="{FF2B5EF4-FFF2-40B4-BE49-F238E27FC236}">
                <a16:creationId xmlns:a16="http://schemas.microsoft.com/office/drawing/2014/main" id="{891096D1-8D92-42B5-BCC4-6415E53B67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20699-3253-714E-A86F-ABA98CEE1F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36318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annerussellart.com/newimages/Twoleftfeet.jpg">
            <a:extLst>
              <a:ext uri="{FF2B5EF4-FFF2-40B4-BE49-F238E27FC236}">
                <a16:creationId xmlns:a16="http://schemas.microsoft.com/office/drawing/2014/main" id="{54B92245-DD7C-4D0D-ABF5-9D3B39EB3DB7}"/>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10000" b="94000" l="3922" r="95798"/>
                    </a14:imgEffect>
                  </a14:imgLayer>
                </a14:imgProps>
              </a:ext>
              <a:ext uri="{28A0092B-C50C-407E-A947-70E740481C1C}">
                <a14:useLocalDpi xmlns:a14="http://schemas.microsoft.com/office/drawing/2010/main"/>
              </a:ext>
            </a:extLst>
          </a:blip>
          <a:srcRect l="1663" r="9354"/>
          <a:stretch/>
        </p:blipFill>
        <p:spPr bwMode="auto">
          <a:xfrm>
            <a:off x="5715000" y="914400"/>
            <a:ext cx="3429000" cy="5943600"/>
          </a:xfrm>
          <a:prstGeom prst="rect">
            <a:avLst/>
          </a:prstGeom>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198" y="1463040"/>
            <a:ext cx="7073661" cy="4572000"/>
          </a:xfrm>
        </p:spPr>
        <p:txBody>
          <a:bodyPr>
            <a:normAutofit fontScale="92500"/>
          </a:bodyPr>
          <a:lstStyle/>
          <a:p>
            <a:r>
              <a:rPr lang="en-US" b="1" dirty="0">
                <a:solidFill>
                  <a:schemeClr val="tx2">
                    <a:lumMod val="75000"/>
                  </a:schemeClr>
                </a:solidFill>
              </a:rPr>
              <a:t>U.S. survey foot will be retired</a:t>
            </a:r>
          </a:p>
          <a:p>
            <a:pPr lvl="1"/>
            <a:r>
              <a:rPr lang="en-US" dirty="0"/>
              <a:t>Not supported for SPCS2022 </a:t>
            </a:r>
            <a:br>
              <a:rPr lang="en-US" dirty="0"/>
            </a:br>
            <a:r>
              <a:rPr lang="en-US" dirty="0"/>
              <a:t>(or any part of modernized NSRS)</a:t>
            </a:r>
          </a:p>
          <a:p>
            <a:pPr lvl="1"/>
            <a:r>
              <a:rPr lang="en-US" dirty="0"/>
              <a:t>Only international foot will be supported</a:t>
            </a:r>
          </a:p>
          <a:p>
            <a:r>
              <a:rPr lang="en-US" b="1" dirty="0">
                <a:solidFill>
                  <a:schemeClr val="tx2">
                    <a:lumMod val="75000"/>
                  </a:schemeClr>
                </a:solidFill>
              </a:rPr>
              <a:t>Effective December 31, 2022</a:t>
            </a:r>
          </a:p>
          <a:p>
            <a:pPr lvl="1"/>
            <a:r>
              <a:rPr lang="en-US" dirty="0"/>
              <a:t>Independent of NSRS modernization</a:t>
            </a:r>
          </a:p>
          <a:p>
            <a:pPr lvl="1"/>
            <a:r>
              <a:rPr lang="en-US" dirty="0"/>
              <a:t>But U.S. survey foot will still be supported for legacy products (e.g., “old” State Plane)</a:t>
            </a:r>
          </a:p>
          <a:p>
            <a:r>
              <a:rPr lang="en-US" b="1" dirty="0">
                <a:solidFill>
                  <a:schemeClr val="tx2">
                    <a:lumMod val="75000"/>
                  </a:schemeClr>
                </a:solidFill>
              </a:rPr>
              <a:t>Official action has been taken…</a:t>
            </a:r>
          </a:p>
        </p:txBody>
      </p:sp>
      <p:sp>
        <p:nvSpPr>
          <p:cNvPr id="6" name="Title 1">
            <a:extLst>
              <a:ext uri="{FF2B5EF4-FFF2-40B4-BE49-F238E27FC236}">
                <a16:creationId xmlns:a16="http://schemas.microsoft.com/office/drawing/2014/main" id="{4DAEEE2B-C066-44E1-AD98-BAD8AB43FE95}"/>
              </a:ext>
            </a:extLst>
          </p:cNvPr>
          <p:cNvSpPr txBox="1">
            <a:spLocks/>
          </p:cNvSpPr>
          <p:nvPr/>
        </p:nvSpPr>
        <p:spPr bwMode="auto">
          <a:xfrm>
            <a:off x="0" y="475488"/>
            <a:ext cx="9144000" cy="802365"/>
          </a:xfrm>
          <a:prstGeom prst="rect">
            <a:avLst/>
          </a:prstGeom>
          <a:solidFill>
            <a:schemeClr val="accent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a:ea typeface="+mj-ea"/>
                <a:cs typeface="+mj-cs"/>
              </a:rPr>
              <a:t>Putting the “best” foot forward</a:t>
            </a:r>
          </a:p>
        </p:txBody>
      </p:sp>
    </p:spTree>
    <p:extLst>
      <p:ext uri="{BB962C8B-B14F-4D97-AF65-F5344CB8AC3E}">
        <p14:creationId xmlns:p14="http://schemas.microsoft.com/office/powerpoint/2010/main" val="1656820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hlinkClick r:id="rId3"/>
            <a:extLst>
              <a:ext uri="{FF2B5EF4-FFF2-40B4-BE49-F238E27FC236}">
                <a16:creationId xmlns:a16="http://schemas.microsoft.com/office/drawing/2014/main" id="{655253BF-6647-4096-B097-57A45714A758}"/>
              </a:ext>
            </a:extLst>
          </p:cNvPr>
          <p:cNvPicPr>
            <a:picLocks noChangeAspect="1"/>
          </p:cNvPicPr>
          <p:nvPr/>
        </p:nvPicPr>
        <p:blipFill rotWithShape="1">
          <a:blip r:embed="rId4"/>
          <a:srcRect b="26068"/>
          <a:stretch/>
        </p:blipFill>
        <p:spPr>
          <a:xfrm>
            <a:off x="94261" y="1279525"/>
            <a:ext cx="6400800" cy="5578475"/>
          </a:xfrm>
          <a:prstGeom prst="rect">
            <a:avLst/>
          </a:prstGeom>
          <a:effectLst>
            <a:outerShdw blurRad="63500" sx="102000" sy="102000" algn="ctr" rotWithShape="0">
              <a:prstClr val="black">
                <a:alpha val="40000"/>
              </a:prstClr>
            </a:outerShdw>
          </a:effectLst>
        </p:spPr>
      </p:pic>
      <p:sp>
        <p:nvSpPr>
          <p:cNvPr id="10" name="Title 1">
            <a:extLst>
              <a:ext uri="{FF2B5EF4-FFF2-40B4-BE49-F238E27FC236}">
                <a16:creationId xmlns:a16="http://schemas.microsoft.com/office/drawing/2014/main" id="{7A4D26A4-4237-4E1C-9103-CE2ECF207531}"/>
              </a:ext>
            </a:extLst>
          </p:cNvPr>
          <p:cNvSpPr>
            <a:spLocks noGrp="1"/>
          </p:cNvSpPr>
          <p:nvPr>
            <p:ph type="title" idx="4294967295"/>
          </p:nvPr>
        </p:nvSpPr>
        <p:spPr>
          <a:xfrm>
            <a:off x="0" y="477838"/>
            <a:ext cx="9144000" cy="801687"/>
          </a:xfrm>
          <a:solidFill>
            <a:schemeClr val="accent1"/>
          </a:solidFill>
        </p:spPr>
        <p:txBody>
          <a:bodyPr/>
          <a:lstStyle/>
          <a:p>
            <a:r>
              <a:rPr lang="en-US" sz="4000" b="1" dirty="0">
                <a:solidFill>
                  <a:schemeClr val="bg1"/>
                </a:solidFill>
              </a:rPr>
              <a:t>Federal Register Notice (Oct 5, 2020)</a:t>
            </a:r>
          </a:p>
        </p:txBody>
      </p:sp>
      <p:sp>
        <p:nvSpPr>
          <p:cNvPr id="11" name="TextBox 10">
            <a:extLst>
              <a:ext uri="{FF2B5EF4-FFF2-40B4-BE49-F238E27FC236}">
                <a16:creationId xmlns:a16="http://schemas.microsoft.com/office/drawing/2014/main" id="{89F62DF8-E344-4297-A545-EA299A362ABB}"/>
              </a:ext>
            </a:extLst>
          </p:cNvPr>
          <p:cNvSpPr txBox="1"/>
          <p:nvPr/>
        </p:nvSpPr>
        <p:spPr bwMode="auto">
          <a:xfrm>
            <a:off x="6553200" y="1279525"/>
            <a:ext cx="2590800" cy="4185761"/>
          </a:xfrm>
          <a:prstGeom prst="rect">
            <a:avLst/>
          </a:prstGeom>
          <a:noFill/>
          <a:ln w="9525" algn="ctr">
            <a:noFill/>
            <a:miter lim="800000"/>
            <a:headEnd/>
            <a:tailEnd/>
          </a:ln>
          <a:effectLst/>
        </p:spPr>
        <p:txBody>
          <a:bodyPr wrap="squar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800" b="1" i="1" u="none" strike="noStrike" kern="1200" cap="none" spc="0" normalizeH="0" baseline="0" noProof="0" dirty="0">
                <a:ln>
                  <a:noFill/>
                </a:ln>
                <a:solidFill>
                  <a:srgbClr val="FF0000"/>
                </a:solidFill>
                <a:effectLst/>
                <a:uLnTx/>
                <a:uFillTx/>
                <a:latin typeface="Calibri"/>
                <a:ea typeface="+mn-ea"/>
                <a:cs typeface="Arial" pitchFamily="34" charset="0"/>
              </a:rPr>
              <a:t>Final determination:</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a:ea typeface="+mn-ea"/>
                <a:cs typeface="Arial" pitchFamily="34" charset="0"/>
              </a:rPr>
              <a:t>Describes public comments received, along with the plan, resources, training, and other information for an orderly transition</a:t>
            </a:r>
            <a:endParaRPr kumimoji="0" lang="en-US" sz="2400" b="1" i="1" u="none" strike="noStrike" kern="1200" cap="none" spc="0" normalizeH="0" baseline="0" noProof="0" dirty="0">
              <a:ln>
                <a:noFill/>
              </a:ln>
              <a:solidFill>
                <a:srgbClr val="FF0000"/>
              </a:solidFill>
              <a:effectLst/>
              <a:uLnTx/>
              <a:uFillTx/>
              <a:latin typeface="Calibri"/>
              <a:ea typeface="+mn-ea"/>
              <a:cs typeface="Arial" pitchFamily="34" charset="0"/>
            </a:endParaRPr>
          </a:p>
        </p:txBody>
      </p:sp>
      <p:sp>
        <p:nvSpPr>
          <p:cNvPr id="2" name="Slide Number Placeholder 1">
            <a:extLst>
              <a:ext uri="{FF2B5EF4-FFF2-40B4-BE49-F238E27FC236}">
                <a16:creationId xmlns:a16="http://schemas.microsoft.com/office/drawing/2014/main" id="{EA1B1A02-DEF5-407A-966A-083E6835137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20699-3253-714E-A86F-ABA98CEE1F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extBox 5">
            <a:extLst>
              <a:ext uri="{FF2B5EF4-FFF2-40B4-BE49-F238E27FC236}">
                <a16:creationId xmlns:a16="http://schemas.microsoft.com/office/drawing/2014/main" id="{2EFA8876-388F-4273-A681-16CA18E56865}"/>
              </a:ext>
            </a:extLst>
          </p:cNvPr>
          <p:cNvSpPr txBox="1"/>
          <p:nvPr/>
        </p:nvSpPr>
        <p:spPr bwMode="auto">
          <a:xfrm>
            <a:off x="94261" y="3289295"/>
            <a:ext cx="6400800" cy="369332"/>
          </a:xfrm>
          <a:prstGeom prst="rect">
            <a:avLst/>
          </a:prstGeom>
          <a:noFill/>
          <a:ln w="9525" algn="ctr">
            <a:noFill/>
            <a:miter lim="800000"/>
            <a:headEnd/>
            <a:tailEnd/>
          </a:ln>
          <a:effectLst/>
        </p:spPr>
        <p:txBody>
          <a:bodyPr wrap="square" rtlCol="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lang="en-US" b="1" i="1" dirty="0">
                <a:solidFill>
                  <a:srgbClr val="FF0000"/>
                </a:solidFill>
                <a:latin typeface="Calibri"/>
                <a:cs typeface="Arial" pitchFamily="34" charset="0"/>
              </a:rPr>
              <a:t>(Note: this image is hyperlinked to the Federal Register page)</a:t>
            </a:r>
            <a:endParaRPr kumimoji="0" lang="en-US" b="1" i="1" u="none" strike="noStrike" kern="1200" cap="none" spc="0" normalizeH="0" baseline="0" noProof="0" dirty="0">
              <a:ln>
                <a:noFill/>
              </a:ln>
              <a:solidFill>
                <a:srgbClr val="FF0000"/>
              </a:solidFill>
              <a:effectLst/>
              <a:uLnTx/>
              <a:uFillTx/>
              <a:latin typeface="Calibri"/>
              <a:cs typeface="Arial" pitchFamily="34" charset="0"/>
            </a:endParaRPr>
          </a:p>
        </p:txBody>
      </p:sp>
    </p:spTree>
    <p:extLst>
      <p:ext uri="{BB962C8B-B14F-4D97-AF65-F5344CB8AC3E}">
        <p14:creationId xmlns:p14="http://schemas.microsoft.com/office/powerpoint/2010/main" val="384124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A8C60E-F773-4BD1-80B1-67B673EF462B}"/>
              </a:ext>
            </a:extLst>
          </p:cNvPr>
          <p:cNvSpPr>
            <a:spLocks noGrp="1"/>
          </p:cNvSpPr>
          <p:nvPr>
            <p:ph idx="4294967295"/>
          </p:nvPr>
        </p:nvSpPr>
        <p:spPr>
          <a:xfrm>
            <a:off x="457200" y="1463675"/>
            <a:ext cx="8385175" cy="5049838"/>
          </a:xfrm>
        </p:spPr>
        <p:txBody>
          <a:bodyPr>
            <a:normAutofit/>
          </a:bodyPr>
          <a:lstStyle/>
          <a:p>
            <a:r>
              <a:rPr lang="en-US" b="1" dirty="0">
                <a:solidFill>
                  <a:schemeClr val="tx2">
                    <a:lumMod val="75000"/>
                  </a:schemeClr>
                </a:solidFill>
              </a:rPr>
              <a:t>Deprecation effective Dec 31, 2022</a:t>
            </a:r>
          </a:p>
          <a:p>
            <a:pPr lvl="1"/>
            <a:r>
              <a:rPr lang="en-US" dirty="0">
                <a:solidFill>
                  <a:schemeClr val="tx2">
                    <a:lumMod val="75000"/>
                  </a:schemeClr>
                </a:solidFill>
              </a:rPr>
              <a:t>NSRS modernization will happen later</a:t>
            </a:r>
            <a:endParaRPr lang="en-US" i="1" dirty="0">
              <a:solidFill>
                <a:schemeClr val="tx2">
                  <a:lumMod val="75000"/>
                </a:schemeClr>
              </a:solidFill>
            </a:endParaRPr>
          </a:p>
          <a:p>
            <a:r>
              <a:rPr lang="en-US" b="1" dirty="0">
                <a:solidFill>
                  <a:schemeClr val="tx2">
                    <a:lumMod val="75000"/>
                  </a:schemeClr>
                </a:solidFill>
              </a:rPr>
              <a:t>For users of </a:t>
            </a:r>
            <a:r>
              <a:rPr lang="en-US" b="1" i="1" dirty="0">
                <a:solidFill>
                  <a:schemeClr val="tx2">
                    <a:lumMod val="75000"/>
                  </a:schemeClr>
                </a:solidFill>
              </a:rPr>
              <a:t>existing</a:t>
            </a:r>
            <a:r>
              <a:rPr lang="en-US" b="1" dirty="0">
                <a:solidFill>
                  <a:schemeClr val="tx2">
                    <a:lumMod val="75000"/>
                  </a:schemeClr>
                </a:solidFill>
              </a:rPr>
              <a:t> NSRS:</a:t>
            </a:r>
          </a:p>
          <a:p>
            <a:pPr lvl="1"/>
            <a:r>
              <a:rPr lang="en-US" dirty="0">
                <a:solidFill>
                  <a:schemeClr val="tx2">
                    <a:lumMod val="75000"/>
                  </a:schemeClr>
                </a:solidFill>
              </a:rPr>
              <a:t>Deprecation will have no effect</a:t>
            </a:r>
          </a:p>
          <a:p>
            <a:pPr lvl="1"/>
            <a:r>
              <a:rPr lang="en-US" dirty="0">
                <a:solidFill>
                  <a:schemeClr val="tx2">
                    <a:lumMod val="75000"/>
                  </a:schemeClr>
                </a:solidFill>
              </a:rPr>
              <a:t>U.S. survey foot will still be supported</a:t>
            </a:r>
          </a:p>
          <a:p>
            <a:pPr lvl="1"/>
            <a:r>
              <a:rPr lang="en-US" b="1" i="1" dirty="0">
                <a:solidFill>
                  <a:schemeClr val="tx2">
                    <a:lumMod val="75000"/>
                  </a:schemeClr>
                </a:solidFill>
              </a:rPr>
              <a:t>Difference in dates will NOT create a problem</a:t>
            </a:r>
            <a:endParaRPr lang="en-US" dirty="0">
              <a:solidFill>
                <a:schemeClr val="tx2">
                  <a:lumMod val="75000"/>
                </a:schemeClr>
              </a:solidFill>
            </a:endParaRPr>
          </a:p>
          <a:p>
            <a:pPr>
              <a:spcAft>
                <a:spcPts val="1200"/>
              </a:spcAft>
            </a:pPr>
            <a:r>
              <a:rPr lang="en-US" b="1" dirty="0">
                <a:solidFill>
                  <a:schemeClr val="tx2">
                    <a:lumMod val="75000"/>
                  </a:schemeClr>
                </a:solidFill>
              </a:rPr>
              <a:t>Will give more time to make the transition</a:t>
            </a:r>
          </a:p>
          <a:p>
            <a:pPr marL="0" lvl="1" indent="0" algn="ctr">
              <a:buNone/>
            </a:pPr>
            <a:r>
              <a:rPr lang="en-US" dirty="0">
                <a:solidFill>
                  <a:srgbClr val="C00000"/>
                </a:solidFill>
              </a:rPr>
              <a:t>U.S. survey foot will </a:t>
            </a:r>
            <a:r>
              <a:rPr lang="en-US" b="1" i="1" dirty="0">
                <a:solidFill>
                  <a:srgbClr val="C00000"/>
                </a:solidFill>
              </a:rPr>
              <a:t>ALWAYS</a:t>
            </a:r>
            <a:r>
              <a:rPr lang="en-US" dirty="0">
                <a:solidFill>
                  <a:srgbClr val="C00000"/>
                </a:solidFill>
              </a:rPr>
              <a:t> be supported by NGS for State Plane Coordinate Systems of 1983 and 1927</a:t>
            </a:r>
          </a:p>
          <a:p>
            <a:endParaRPr lang="en-US" dirty="0">
              <a:solidFill>
                <a:schemeClr val="tx2">
                  <a:lumMod val="75000"/>
                </a:schemeClr>
              </a:solidFill>
            </a:endParaRPr>
          </a:p>
          <a:p>
            <a:pPr lvl="1"/>
            <a:endParaRPr lang="en-US" dirty="0">
              <a:solidFill>
                <a:schemeClr val="tx2">
                  <a:lumMod val="75000"/>
                </a:schemeClr>
              </a:solidFill>
            </a:endParaRPr>
          </a:p>
        </p:txBody>
      </p:sp>
      <p:sp>
        <p:nvSpPr>
          <p:cNvPr id="7" name="Title 1">
            <a:extLst>
              <a:ext uri="{FF2B5EF4-FFF2-40B4-BE49-F238E27FC236}">
                <a16:creationId xmlns:a16="http://schemas.microsoft.com/office/drawing/2014/main" id="{79202733-C61A-D04A-8F2B-1605F78DB89B}"/>
              </a:ext>
            </a:extLst>
          </p:cNvPr>
          <p:cNvSpPr>
            <a:spLocks noGrp="1"/>
          </p:cNvSpPr>
          <p:nvPr>
            <p:ph type="title" idx="4294967295"/>
          </p:nvPr>
        </p:nvSpPr>
        <p:spPr>
          <a:xfrm>
            <a:off x="0" y="477838"/>
            <a:ext cx="9144000" cy="801687"/>
          </a:xfrm>
          <a:solidFill>
            <a:schemeClr val="accent1"/>
          </a:solidFill>
        </p:spPr>
        <p:txBody>
          <a:bodyPr/>
          <a:lstStyle/>
          <a:p>
            <a:r>
              <a:rPr lang="en-US" sz="4000" b="1" dirty="0">
                <a:solidFill>
                  <a:schemeClr val="bg1"/>
                </a:solidFill>
              </a:rPr>
              <a:t>What about NSRS Modernization?</a:t>
            </a:r>
          </a:p>
        </p:txBody>
      </p:sp>
      <p:sp>
        <p:nvSpPr>
          <p:cNvPr id="2" name="Slide Number Placeholder 1">
            <a:extLst>
              <a:ext uri="{FF2B5EF4-FFF2-40B4-BE49-F238E27FC236}">
                <a16:creationId xmlns:a16="http://schemas.microsoft.com/office/drawing/2014/main" id="{E97325DC-DB8C-4060-80B2-6B058CAA81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20699-3253-714E-A86F-ABA98CEE1F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21654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C395BD-A9FA-42D3-9500-A16CE225BC11}"/>
              </a:ext>
            </a:extLst>
          </p:cNvPr>
          <p:cNvSpPr>
            <a:spLocks noGrp="1"/>
          </p:cNvSpPr>
          <p:nvPr>
            <p:ph idx="4294967295"/>
          </p:nvPr>
        </p:nvSpPr>
        <p:spPr>
          <a:xfrm>
            <a:off x="0" y="1924251"/>
            <a:ext cx="9143999" cy="735012"/>
          </a:xfrm>
        </p:spPr>
        <p:txBody>
          <a:bodyPr>
            <a:normAutofit/>
          </a:bodyPr>
          <a:lstStyle/>
          <a:p>
            <a:pPr marL="0" indent="0" algn="ctr">
              <a:buNone/>
            </a:pPr>
            <a:r>
              <a:rPr lang="en-US" sz="3600" b="1" dirty="0">
                <a:solidFill>
                  <a:schemeClr val="tx2">
                    <a:lumMod val="75000"/>
                  </a:schemeClr>
                </a:solidFill>
              </a:rPr>
              <a:t>Two versions of “foot” in current use:</a:t>
            </a:r>
          </a:p>
        </p:txBody>
      </p:sp>
      <p:sp>
        <p:nvSpPr>
          <p:cNvPr id="7" name="Title 1">
            <a:extLst>
              <a:ext uri="{FF2B5EF4-FFF2-40B4-BE49-F238E27FC236}">
                <a16:creationId xmlns:a16="http://schemas.microsoft.com/office/drawing/2014/main" id="{4DAEEE2B-C066-44E1-AD98-BAD8AB43FE95}"/>
              </a:ext>
            </a:extLst>
          </p:cNvPr>
          <p:cNvSpPr>
            <a:spLocks noGrp="1"/>
          </p:cNvSpPr>
          <p:nvPr>
            <p:ph type="title" idx="4294967295"/>
          </p:nvPr>
        </p:nvSpPr>
        <p:spPr>
          <a:xfrm>
            <a:off x="0" y="477838"/>
            <a:ext cx="9144000" cy="801687"/>
          </a:xfrm>
          <a:solidFill>
            <a:schemeClr val="accent1"/>
          </a:solidFill>
        </p:spPr>
        <p:txBody>
          <a:bodyPr/>
          <a:lstStyle/>
          <a:p>
            <a:r>
              <a:rPr lang="en-US" sz="4000" b="1" dirty="0">
                <a:solidFill>
                  <a:schemeClr val="bg1"/>
                </a:solidFill>
              </a:rPr>
              <a:t>A tale of two feet</a:t>
            </a:r>
          </a:p>
        </p:txBody>
      </p:sp>
      <p:pic>
        <p:nvPicPr>
          <p:cNvPr id="5" name="Picture 2" descr="http://annerussellart.com/newimages/Twoleftfeet.jpg">
            <a:extLst>
              <a:ext uri="{FF2B5EF4-FFF2-40B4-BE49-F238E27FC236}">
                <a16:creationId xmlns:a16="http://schemas.microsoft.com/office/drawing/2014/main" id="{F17263F2-DAE0-4199-AA32-0D62B0635748}"/>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0000" b="94000" l="3922" r="95798"/>
                    </a14:imgEffect>
                  </a14:imgLayer>
                </a14:imgProps>
              </a:ext>
              <a:ext uri="{28A0092B-C50C-407E-A947-70E740481C1C}">
                <a14:useLocalDpi xmlns:a14="http://schemas.microsoft.com/office/drawing/2010/main"/>
              </a:ext>
            </a:extLst>
          </a:blip>
          <a:srcRect l="-4895" t="65545" r="7365"/>
          <a:stretch/>
        </p:blipFill>
        <p:spPr bwMode="auto">
          <a:xfrm>
            <a:off x="6534150" y="469857"/>
            <a:ext cx="2896377" cy="1655454"/>
          </a:xfrm>
          <a:prstGeom prst="rect">
            <a:avLst/>
          </a:prstGeom>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9AAE79E5-AC04-4423-988A-690B48BD1110}"/>
              </a:ext>
            </a:extLst>
          </p:cNvPr>
          <p:cNvSpPr txBox="1">
            <a:spLocks/>
          </p:cNvSpPr>
          <p:nvPr/>
        </p:nvSpPr>
        <p:spPr bwMode="auto">
          <a:xfrm>
            <a:off x="799323" y="2545715"/>
            <a:ext cx="3352800" cy="735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a:ln>
                  <a:noFill/>
                </a:ln>
                <a:solidFill>
                  <a:srgbClr val="1F497D">
                    <a:lumMod val="75000"/>
                  </a:srgbClr>
                </a:solidFill>
                <a:effectLst/>
                <a:uLnTx/>
                <a:uFillTx/>
                <a:latin typeface="Calibri"/>
                <a:ea typeface="+mn-ea"/>
                <a:cs typeface="+mn-cs"/>
              </a:rPr>
              <a:t>“Old” U.S. survey foot</a:t>
            </a:r>
          </a:p>
        </p:txBody>
      </p:sp>
      <p:sp>
        <p:nvSpPr>
          <p:cNvPr id="9" name="Content Placeholder 2">
            <a:extLst>
              <a:ext uri="{FF2B5EF4-FFF2-40B4-BE49-F238E27FC236}">
                <a16:creationId xmlns:a16="http://schemas.microsoft.com/office/drawing/2014/main" id="{38817118-2568-4387-AF3E-94E1DD8F0514}"/>
              </a:ext>
            </a:extLst>
          </p:cNvPr>
          <p:cNvSpPr txBox="1">
            <a:spLocks/>
          </p:cNvSpPr>
          <p:nvPr/>
        </p:nvSpPr>
        <p:spPr bwMode="auto">
          <a:xfrm>
            <a:off x="4467225" y="2545715"/>
            <a:ext cx="3790950" cy="735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a:ln>
                  <a:noFill/>
                </a:ln>
                <a:solidFill>
                  <a:srgbClr val="1F497D">
                    <a:lumMod val="75000"/>
                  </a:srgbClr>
                </a:solidFill>
                <a:effectLst/>
                <a:uLnTx/>
                <a:uFillTx/>
                <a:latin typeface="Calibri"/>
                <a:ea typeface="+mn-ea"/>
                <a:cs typeface="+mn-cs"/>
              </a:rPr>
              <a:t>“New” international foot</a:t>
            </a:r>
          </a:p>
        </p:txBody>
      </p:sp>
      <p:sp>
        <p:nvSpPr>
          <p:cNvPr id="13" name="Arrow: Right 12">
            <a:extLst>
              <a:ext uri="{FF2B5EF4-FFF2-40B4-BE49-F238E27FC236}">
                <a16:creationId xmlns:a16="http://schemas.microsoft.com/office/drawing/2014/main" id="{F5C98E94-8175-43FC-846C-BAD31A6071AE}"/>
              </a:ext>
            </a:extLst>
          </p:cNvPr>
          <p:cNvSpPr/>
          <p:nvPr/>
        </p:nvSpPr>
        <p:spPr>
          <a:xfrm>
            <a:off x="4194402" y="2661206"/>
            <a:ext cx="299844" cy="285750"/>
          </a:xfrm>
          <a:prstGeom prst="rightArrow">
            <a:avLst>
              <a:gd name="adj1" fmla="val 33333"/>
              <a:gd name="adj2" fmla="val 66667"/>
            </a:avLst>
          </a:prstGeom>
          <a:solidFill>
            <a:schemeClr val="accent1">
              <a:lumMod val="60000"/>
              <a:lumOff val="40000"/>
            </a:schemeClr>
          </a:solidFill>
          <a:ln w="12700">
            <a:solidFill>
              <a:schemeClr val="tx1"/>
            </a:solidFill>
          </a:ln>
          <a:effectLst/>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DB7021A9-82B2-44A8-A949-F31D346AA73B}"/>
              </a:ext>
            </a:extLst>
          </p:cNvPr>
          <p:cNvSpPr/>
          <p:nvPr/>
        </p:nvSpPr>
        <p:spPr>
          <a:xfrm>
            <a:off x="4856069" y="3115608"/>
            <a:ext cx="3095624"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1 ft = 0.3048 m </a:t>
            </a:r>
            <a:r>
              <a:rPr kumimoji="0" lang="en-US" sz="2400" b="1" i="1" u="none" strike="noStrike" kern="1200" cap="none" spc="0" normalizeH="0" baseline="0" noProof="0" dirty="0">
                <a:ln>
                  <a:noFill/>
                </a:ln>
                <a:solidFill>
                  <a:prstClr val="black"/>
                </a:solidFill>
                <a:effectLst/>
                <a:uLnTx/>
                <a:uFillTx/>
                <a:latin typeface="Calibri"/>
                <a:ea typeface="+mn-ea"/>
                <a:cs typeface="+mn-cs"/>
              </a:rPr>
              <a:t>exactly</a:t>
            </a:r>
          </a:p>
        </p:txBody>
      </p:sp>
      <p:sp>
        <p:nvSpPr>
          <p:cNvPr id="15" name="Rectangle 14">
            <a:extLst>
              <a:ext uri="{FF2B5EF4-FFF2-40B4-BE49-F238E27FC236}">
                <a16:creationId xmlns:a16="http://schemas.microsoft.com/office/drawing/2014/main" id="{B93D82A2-4B3D-4A22-A40E-4F564B6A4FCE}"/>
              </a:ext>
            </a:extLst>
          </p:cNvPr>
          <p:cNvSpPr/>
          <p:nvPr/>
        </p:nvSpPr>
        <p:spPr>
          <a:xfrm>
            <a:off x="706959" y="3115608"/>
            <a:ext cx="3939559"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t>
            </a:r>
            <a:r>
              <a:rPr kumimoji="0" lang="en-US" sz="2400" b="1" i="0" u="none" strike="noStrike" kern="1200" cap="none" spc="0" normalizeH="0" baseline="0" noProof="0" dirty="0">
                <a:ln>
                  <a:noFill/>
                </a:ln>
                <a:solidFill>
                  <a:prstClr val="black"/>
                </a:solidFill>
                <a:effectLst/>
                <a:uLnTx/>
                <a:uFillTx/>
                <a:latin typeface="Calibri"/>
                <a:ea typeface="+mn-ea"/>
                <a:cs typeface="+mn-cs"/>
              </a:rPr>
              <a:t>1 ft = 0.3048006096…‬ m</a:t>
            </a:r>
          </a:p>
        </p:txBody>
      </p:sp>
      <p:sp>
        <p:nvSpPr>
          <p:cNvPr id="16" name="Rectangle 15">
            <a:extLst>
              <a:ext uri="{FF2B5EF4-FFF2-40B4-BE49-F238E27FC236}">
                <a16:creationId xmlns:a16="http://schemas.microsoft.com/office/drawing/2014/main" id="{1B8E111E-FD97-4CBD-94E1-2B02A0726401}"/>
              </a:ext>
            </a:extLst>
          </p:cNvPr>
          <p:cNvSpPr/>
          <p:nvPr/>
        </p:nvSpPr>
        <p:spPr>
          <a:xfrm>
            <a:off x="3025130" y="3750399"/>
            <a:ext cx="2957804" cy="1200329"/>
          </a:xfrm>
          <a:prstGeom prst="rect">
            <a:avLst/>
          </a:prstGeom>
          <a:ln w="25400">
            <a:solidFill>
              <a:schemeClr val="accent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differ by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2 parts per million (ppm) or ~0.01 ft/mile</a:t>
            </a:r>
          </a:p>
        </p:txBody>
      </p:sp>
      <p:cxnSp>
        <p:nvCxnSpPr>
          <p:cNvPr id="22" name="Connector: Elbow 21">
            <a:extLst>
              <a:ext uri="{FF2B5EF4-FFF2-40B4-BE49-F238E27FC236}">
                <a16:creationId xmlns:a16="http://schemas.microsoft.com/office/drawing/2014/main" id="{41EFE1AD-0BBA-4430-8D16-A8F2C79F5B94}"/>
              </a:ext>
            </a:extLst>
          </p:cNvPr>
          <p:cNvCxnSpPr>
            <a:stCxn id="16" idx="1"/>
          </p:cNvCxnSpPr>
          <p:nvPr/>
        </p:nvCxnSpPr>
        <p:spPr>
          <a:xfrm rot="10800000">
            <a:off x="2567930" y="3525822"/>
            <a:ext cx="457200" cy="824742"/>
          </a:xfrm>
          <a:prstGeom prst="bentConnector2">
            <a:avLst/>
          </a:prstGeom>
          <a:ln w="254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7" name="Connector: Elbow 26">
            <a:extLst>
              <a:ext uri="{FF2B5EF4-FFF2-40B4-BE49-F238E27FC236}">
                <a16:creationId xmlns:a16="http://schemas.microsoft.com/office/drawing/2014/main" id="{13E4C9CC-D4E0-43BD-8DC1-E0D3A78E9E05}"/>
              </a:ext>
            </a:extLst>
          </p:cNvPr>
          <p:cNvCxnSpPr>
            <a:cxnSpLocks/>
          </p:cNvCxnSpPr>
          <p:nvPr/>
        </p:nvCxnSpPr>
        <p:spPr>
          <a:xfrm flipV="1">
            <a:off x="5982934" y="3525817"/>
            <a:ext cx="457200" cy="822960"/>
          </a:xfrm>
          <a:prstGeom prst="bentConnector2">
            <a:avLst/>
          </a:prstGeom>
          <a:ln w="254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8" name="Rectangle 27">
            <a:extLst>
              <a:ext uri="{FF2B5EF4-FFF2-40B4-BE49-F238E27FC236}">
                <a16:creationId xmlns:a16="http://schemas.microsoft.com/office/drawing/2014/main" id="{897CE1C4-555F-49D6-B0C5-6964478B4F05}"/>
              </a:ext>
            </a:extLst>
          </p:cNvPr>
          <p:cNvSpPr/>
          <p:nvPr/>
        </p:nvSpPr>
        <p:spPr>
          <a:xfrm>
            <a:off x="1509349" y="5255470"/>
            <a:ext cx="5669950" cy="584775"/>
          </a:xfrm>
          <a:prstGeom prst="rect">
            <a:avLst/>
          </a:prstGeom>
        </p:spPr>
        <p:txBody>
          <a:bodyPr wrap="none">
            <a:spAutoFit/>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504D">
                    <a:lumMod val="75000"/>
                  </a:srgbClr>
                </a:solidFill>
                <a:effectLst/>
                <a:uLnTx/>
                <a:uFillTx/>
                <a:latin typeface="Calibri"/>
                <a:ea typeface="+mn-ea"/>
                <a:cs typeface="+mn-cs"/>
              </a:rPr>
              <a:t>A </a:t>
            </a:r>
            <a:r>
              <a:rPr kumimoji="0" lang="en-US" sz="3200" b="1" i="1" u="none" strike="noStrike" kern="1200" cap="none" spc="0" normalizeH="0" baseline="0" noProof="0" dirty="0">
                <a:ln>
                  <a:noFill/>
                </a:ln>
                <a:solidFill>
                  <a:srgbClr val="C0504D">
                    <a:lumMod val="75000"/>
                  </a:srgbClr>
                </a:solidFill>
                <a:effectLst/>
                <a:uLnTx/>
                <a:uFillTx/>
                <a:latin typeface="Calibri"/>
                <a:ea typeface="+mn-ea"/>
                <a:cs typeface="+mn-cs"/>
              </a:rPr>
              <a:t>real</a:t>
            </a:r>
            <a:r>
              <a:rPr kumimoji="0" lang="en-US" sz="3200" b="0" i="0" u="none" strike="noStrike" kern="1200" cap="none" spc="0" normalizeH="0" baseline="0" noProof="0" dirty="0">
                <a:ln>
                  <a:noFill/>
                </a:ln>
                <a:solidFill>
                  <a:srgbClr val="C0504D">
                    <a:lumMod val="75000"/>
                  </a:srgbClr>
                </a:solidFill>
                <a:effectLst/>
                <a:uLnTx/>
                <a:uFillTx/>
                <a:latin typeface="Calibri"/>
                <a:ea typeface="+mn-ea"/>
                <a:cs typeface="+mn-cs"/>
              </a:rPr>
              <a:t> problem with </a:t>
            </a:r>
            <a:r>
              <a:rPr kumimoji="0" lang="en-US" sz="3200" b="1" i="1" u="none" strike="noStrike" kern="1200" cap="none" spc="0" normalizeH="0" baseline="0" noProof="0" dirty="0">
                <a:ln>
                  <a:noFill/>
                </a:ln>
                <a:solidFill>
                  <a:srgbClr val="C0504D">
                    <a:lumMod val="75000"/>
                  </a:srgbClr>
                </a:solidFill>
                <a:effectLst/>
                <a:uLnTx/>
                <a:uFillTx/>
                <a:latin typeface="Calibri"/>
                <a:ea typeface="+mn-ea"/>
                <a:cs typeface="+mn-cs"/>
              </a:rPr>
              <a:t>real</a:t>
            </a:r>
            <a:r>
              <a:rPr kumimoji="0" lang="en-US" sz="3200" b="0" i="0" u="none" strike="noStrike" kern="1200" cap="none" spc="0" normalizeH="0" baseline="0" noProof="0" dirty="0">
                <a:ln>
                  <a:noFill/>
                </a:ln>
                <a:solidFill>
                  <a:srgbClr val="C0504D">
                    <a:lumMod val="75000"/>
                  </a:srgbClr>
                </a:solidFill>
                <a:effectLst/>
                <a:uLnTx/>
                <a:uFillTx/>
                <a:latin typeface="Calibri"/>
                <a:ea typeface="+mn-ea"/>
                <a:cs typeface="+mn-cs"/>
              </a:rPr>
              <a:t> costs</a:t>
            </a:r>
          </a:p>
        </p:txBody>
      </p:sp>
      <p:sp>
        <p:nvSpPr>
          <p:cNvPr id="2" name="Slide Number Placeholder 1">
            <a:extLst>
              <a:ext uri="{FF2B5EF4-FFF2-40B4-BE49-F238E27FC236}">
                <a16:creationId xmlns:a16="http://schemas.microsoft.com/office/drawing/2014/main" id="{A88C8B8B-4B05-4C2A-B2BF-4C66AE355D3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20699-3253-714E-A86F-ABA98CEE1F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1562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25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75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par>
                          <p:cTn id="23" fill="hold">
                            <p:stCondLst>
                              <p:cond delay="3250"/>
                            </p:stCondLst>
                            <p:childTnLst>
                              <p:par>
                                <p:cTn id="24" presetID="10" presetClass="entr" presetSubtype="0" fill="hold" grpId="0" nodeType="afterEffect">
                                  <p:stCondLst>
                                    <p:cond delay="100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nodeType="withEffect">
                                  <p:stCondLst>
                                    <p:cond delay="100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nodeType="withEffect">
                                  <p:stCondLst>
                                    <p:cond delay="100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3" grpId="0" animBg="1"/>
      <p:bldP spid="14" grpId="0"/>
      <p:bldP spid="15" grpId="0"/>
      <p:bldP spid="16"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A8C60E-F773-4BD1-80B1-67B673EF462B}"/>
              </a:ext>
            </a:extLst>
          </p:cNvPr>
          <p:cNvSpPr>
            <a:spLocks noGrp="1"/>
          </p:cNvSpPr>
          <p:nvPr>
            <p:ph idx="4294967295"/>
          </p:nvPr>
        </p:nvSpPr>
        <p:spPr>
          <a:xfrm>
            <a:off x="457200" y="1463674"/>
            <a:ext cx="8450262" cy="4916487"/>
          </a:xfrm>
        </p:spPr>
        <p:txBody>
          <a:bodyPr>
            <a:normAutofit fontScale="92500"/>
          </a:bodyPr>
          <a:lstStyle/>
          <a:p>
            <a:r>
              <a:rPr lang="en-US" b="1" dirty="0">
                <a:solidFill>
                  <a:schemeClr val="tx2">
                    <a:lumMod val="75000"/>
                  </a:schemeClr>
                </a:solidFill>
              </a:rPr>
              <a:t>The foot problem created for convenience</a:t>
            </a:r>
          </a:p>
          <a:p>
            <a:pPr lvl="1"/>
            <a:r>
              <a:rPr lang="en-US" dirty="0">
                <a:solidFill>
                  <a:schemeClr val="tx2">
                    <a:lumMod val="75000"/>
                  </a:schemeClr>
                </a:solidFill>
              </a:rPr>
              <a:t>Intended as </a:t>
            </a:r>
            <a:r>
              <a:rPr lang="en-US" b="1" i="1" dirty="0">
                <a:solidFill>
                  <a:schemeClr val="tx2">
                    <a:lumMod val="75000"/>
                  </a:schemeClr>
                </a:solidFill>
              </a:rPr>
              <a:t>temporary</a:t>
            </a:r>
            <a:r>
              <a:rPr lang="en-US" dirty="0">
                <a:solidFill>
                  <a:schemeClr val="tx2">
                    <a:lumMod val="75000"/>
                  </a:schemeClr>
                </a:solidFill>
              </a:rPr>
              <a:t>, for geodetic work </a:t>
            </a:r>
            <a:r>
              <a:rPr lang="en-US" b="1" i="1" dirty="0">
                <a:solidFill>
                  <a:schemeClr val="tx2">
                    <a:lumMod val="75000"/>
                  </a:schemeClr>
                </a:solidFill>
              </a:rPr>
              <a:t>only</a:t>
            </a:r>
          </a:p>
          <a:p>
            <a:pPr lvl="1"/>
            <a:r>
              <a:rPr lang="en-US" dirty="0">
                <a:solidFill>
                  <a:schemeClr val="tx2">
                    <a:lumMod val="75000"/>
                  </a:schemeClr>
                </a:solidFill>
              </a:rPr>
              <a:t>Keeping U.S. survey foot is an “anti-standard”</a:t>
            </a:r>
          </a:p>
          <a:p>
            <a:pPr lvl="1"/>
            <a:r>
              <a:rPr lang="en-US" dirty="0">
                <a:solidFill>
                  <a:schemeClr val="tx2">
                    <a:lumMod val="75000"/>
                  </a:schemeClr>
                </a:solidFill>
              </a:rPr>
              <a:t>Single definition efficient, clean, and </a:t>
            </a:r>
            <a:r>
              <a:rPr lang="en-US" b="1" i="1" dirty="0">
                <a:solidFill>
                  <a:schemeClr val="tx2">
                    <a:lumMod val="75000"/>
                  </a:schemeClr>
                </a:solidFill>
              </a:rPr>
              <a:t>right thing to do</a:t>
            </a:r>
            <a:endParaRPr lang="en-US" b="1" dirty="0">
              <a:solidFill>
                <a:schemeClr val="tx2">
                  <a:lumMod val="75000"/>
                </a:schemeClr>
              </a:solidFill>
            </a:endParaRPr>
          </a:p>
          <a:p>
            <a:r>
              <a:rPr lang="en-US" b="1" dirty="0">
                <a:solidFill>
                  <a:schemeClr val="tx2">
                    <a:lumMod val="75000"/>
                  </a:schemeClr>
                </a:solidFill>
              </a:rPr>
              <a:t>NGS will help fix it</a:t>
            </a:r>
          </a:p>
          <a:p>
            <a:pPr lvl="1"/>
            <a:r>
              <a:rPr lang="en-US" dirty="0">
                <a:solidFill>
                  <a:schemeClr val="tx2">
                    <a:lumMod val="75000"/>
                  </a:schemeClr>
                </a:solidFill>
              </a:rPr>
              <a:t>Fully support backward compatibility</a:t>
            </a:r>
          </a:p>
          <a:p>
            <a:pPr lvl="1"/>
            <a:r>
              <a:rPr lang="en-US" dirty="0">
                <a:solidFill>
                  <a:schemeClr val="tx2">
                    <a:lumMod val="75000"/>
                  </a:schemeClr>
                </a:solidFill>
              </a:rPr>
              <a:t>Will make simple and painless as possible</a:t>
            </a:r>
          </a:p>
          <a:p>
            <a:pPr lvl="1"/>
            <a:r>
              <a:rPr lang="en-US" dirty="0">
                <a:solidFill>
                  <a:schemeClr val="tx2">
                    <a:lumMod val="75000"/>
                  </a:schemeClr>
                </a:solidFill>
              </a:rPr>
              <a:t>Foot change minor compared to other coming changes</a:t>
            </a:r>
          </a:p>
          <a:p>
            <a:r>
              <a:rPr lang="en-US" b="1" dirty="0">
                <a:solidFill>
                  <a:schemeClr val="tx2">
                    <a:lumMod val="75000"/>
                  </a:schemeClr>
                </a:solidFill>
              </a:rPr>
              <a:t>This is about making things better for the </a:t>
            </a:r>
            <a:r>
              <a:rPr lang="en-US" b="1" i="1" dirty="0">
                <a:solidFill>
                  <a:srgbClr val="C00000"/>
                </a:solidFill>
              </a:rPr>
              <a:t>future</a:t>
            </a:r>
          </a:p>
        </p:txBody>
      </p:sp>
      <p:sp>
        <p:nvSpPr>
          <p:cNvPr id="7" name="Title 1">
            <a:extLst>
              <a:ext uri="{FF2B5EF4-FFF2-40B4-BE49-F238E27FC236}">
                <a16:creationId xmlns:a16="http://schemas.microsoft.com/office/drawing/2014/main" id="{79202733-C61A-D04A-8F2B-1605F78DB89B}"/>
              </a:ext>
            </a:extLst>
          </p:cNvPr>
          <p:cNvSpPr>
            <a:spLocks noGrp="1"/>
          </p:cNvSpPr>
          <p:nvPr>
            <p:ph type="title" idx="4294967295"/>
          </p:nvPr>
        </p:nvSpPr>
        <p:spPr>
          <a:xfrm>
            <a:off x="0" y="477838"/>
            <a:ext cx="9144000" cy="801687"/>
          </a:xfrm>
          <a:solidFill>
            <a:schemeClr val="accent1"/>
          </a:solidFill>
        </p:spPr>
        <p:txBody>
          <a:bodyPr/>
          <a:lstStyle/>
          <a:p>
            <a:r>
              <a:rPr lang="en-US" sz="4000" b="1" dirty="0">
                <a:solidFill>
                  <a:schemeClr val="bg1"/>
                </a:solidFill>
              </a:rPr>
              <a:t>In closing…</a:t>
            </a:r>
          </a:p>
        </p:txBody>
      </p:sp>
    </p:spTree>
    <p:extLst>
      <p:ext uri="{BB962C8B-B14F-4D97-AF65-F5344CB8AC3E}">
        <p14:creationId xmlns:p14="http://schemas.microsoft.com/office/powerpoint/2010/main" val="1947497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50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 of error in mixing feet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a:extLst>
              <a:ext uri="{FF2B5EF4-FFF2-40B4-BE49-F238E27FC236}">
                <a16:creationId xmlns:a16="http://schemas.microsoft.com/office/drawing/2014/main" id="{78B645E1-A494-48C5-B36B-35AC420E0B14}"/>
              </a:ext>
            </a:extLst>
          </p:cNvPr>
          <p:cNvSpPr/>
          <p:nvPr/>
        </p:nvSpPr>
        <p:spPr>
          <a:xfrm>
            <a:off x="0" y="914400"/>
            <a:ext cx="9144000" cy="5393933"/>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1E04318A-084D-4373-8C5D-82E10CBDC92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E7B93A-05D4-4E0E-9360-14272AE9C6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7D79F2A2-FD47-4B99-A639-4FF8A3B0C49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977" r="49874" b="9036"/>
          <a:stretch/>
        </p:blipFill>
        <p:spPr>
          <a:xfrm>
            <a:off x="2011680" y="875410"/>
            <a:ext cx="5120640" cy="5975151"/>
          </a:xfrm>
          <a:prstGeom prst="rect">
            <a:avLst/>
          </a:prstGeom>
        </p:spPr>
      </p:pic>
    </p:spTree>
    <p:extLst>
      <p:ext uri="{BB962C8B-B14F-4D97-AF65-F5344CB8AC3E}">
        <p14:creationId xmlns:p14="http://schemas.microsoft.com/office/powerpoint/2010/main" val="3807946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BA268-3B46-452A-98DA-A45E97EF7C83}"/>
              </a:ext>
            </a:extLst>
          </p:cNvPr>
          <p:cNvSpPr>
            <a:spLocks noGrp="1"/>
          </p:cNvSpPr>
          <p:nvPr>
            <p:ph type="title"/>
          </p:nvPr>
        </p:nvSpPr>
        <p:spPr/>
        <p:txBody>
          <a:bodyPr/>
          <a:lstStyle/>
          <a:p>
            <a:r>
              <a:rPr lang="en-US" dirty="0"/>
              <a:t>Poll question</a:t>
            </a:r>
          </a:p>
        </p:txBody>
      </p:sp>
      <p:sp>
        <p:nvSpPr>
          <p:cNvPr id="5" name="Title 1">
            <a:extLst>
              <a:ext uri="{FF2B5EF4-FFF2-40B4-BE49-F238E27FC236}">
                <a16:creationId xmlns:a16="http://schemas.microsoft.com/office/drawing/2014/main" id="{1A92B361-1ECF-4CBC-953D-DBD0AF3ABB54}"/>
              </a:ext>
            </a:extLst>
          </p:cNvPr>
          <p:cNvSpPr txBox="1">
            <a:spLocks/>
          </p:cNvSpPr>
          <p:nvPr/>
        </p:nvSpPr>
        <p:spPr bwMode="auto">
          <a:xfrm>
            <a:off x="0" y="477794"/>
            <a:ext cx="9144000" cy="802365"/>
          </a:xfrm>
          <a:prstGeom prst="rect">
            <a:avLst/>
          </a:prstGeom>
          <a:solidFill>
            <a:schemeClr val="accent1"/>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a:ea typeface="+mj-ea"/>
                <a:cs typeface="+mj-cs"/>
              </a:rPr>
              <a:t>Poll question from NGS webinar</a:t>
            </a:r>
          </a:p>
        </p:txBody>
      </p:sp>
      <p:sp>
        <p:nvSpPr>
          <p:cNvPr id="4" name="Slide Number Placeholder 3">
            <a:extLst>
              <a:ext uri="{FF2B5EF4-FFF2-40B4-BE49-F238E27FC236}">
                <a16:creationId xmlns:a16="http://schemas.microsoft.com/office/drawing/2014/main" id="{E75A5839-8F8A-4874-A2DA-54D137A76D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E7B93A-05D4-4E0E-9360-14272AE9C6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pSp>
        <p:nvGrpSpPr>
          <p:cNvPr id="6" name="Group 5"/>
          <p:cNvGrpSpPr/>
          <p:nvPr/>
        </p:nvGrpSpPr>
        <p:grpSpPr>
          <a:xfrm>
            <a:off x="0" y="1280159"/>
            <a:ext cx="9143999" cy="5577839"/>
            <a:chOff x="0" y="1280159"/>
            <a:chExt cx="9143999" cy="5577839"/>
          </a:xfrm>
        </p:grpSpPr>
        <p:pic>
          <p:nvPicPr>
            <p:cNvPr id="9" name="Picture 8">
              <a:extLst>
                <a:ext uri="{FF2B5EF4-FFF2-40B4-BE49-F238E27FC236}">
                  <a16:creationId xmlns:a16="http://schemas.microsoft.com/office/drawing/2014/main" id="{82BBB6D5-9789-41E1-BBBD-647715E4220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1280159"/>
              <a:ext cx="9143999" cy="5577839"/>
            </a:xfrm>
            <a:prstGeom prst="rect">
              <a:avLst/>
            </a:prstGeom>
          </p:spPr>
        </p:pic>
        <p:sp>
          <p:nvSpPr>
            <p:cNvPr id="3" name="Rectangle 2"/>
            <p:cNvSpPr/>
            <p:nvPr/>
          </p:nvSpPr>
          <p:spPr>
            <a:xfrm>
              <a:off x="188259" y="2510118"/>
              <a:ext cx="8767482" cy="4165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7" name="Picture 6">
            <a:extLst>
              <a:ext uri="{FF2B5EF4-FFF2-40B4-BE49-F238E27FC236}">
                <a16:creationId xmlns:a16="http://schemas.microsoft.com/office/drawing/2014/main" id="{82BBB6D5-9789-41E1-BBBD-647715E4220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 y="1280158"/>
            <a:ext cx="9143999" cy="5577839"/>
          </a:xfrm>
          <a:prstGeom prst="rect">
            <a:avLst/>
          </a:prstGeom>
        </p:spPr>
      </p:pic>
    </p:spTree>
    <p:extLst>
      <p:ext uri="{BB962C8B-B14F-4D97-AF65-F5344CB8AC3E}">
        <p14:creationId xmlns:p14="http://schemas.microsoft.com/office/powerpoint/2010/main" val="110317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483653D-C119-4296-BD35-70C548136145}"/>
              </a:ext>
            </a:extLst>
          </p:cNvPr>
          <p:cNvSpPr>
            <a:spLocks noGrp="1"/>
          </p:cNvSpPr>
          <p:nvPr>
            <p:ph type="title" idx="4294967295"/>
          </p:nvPr>
        </p:nvSpPr>
        <p:spPr>
          <a:xfrm>
            <a:off x="0" y="2328863"/>
            <a:ext cx="9144000" cy="1736725"/>
          </a:xfrm>
          <a:noFill/>
        </p:spPr>
        <p:txBody>
          <a:bodyPr/>
          <a:lstStyle/>
          <a:p>
            <a:r>
              <a:rPr lang="en-US" sz="5400" b="1" dirty="0">
                <a:solidFill>
                  <a:schemeClr val="tx2"/>
                </a:solidFill>
                <a:effectLst>
                  <a:outerShdw blurRad="38100" dist="38100" dir="2700000" algn="tl">
                    <a:srgbClr val="000000">
                      <a:alpha val="43137"/>
                    </a:srgbClr>
                  </a:outerShdw>
                </a:effectLst>
              </a:rPr>
              <a:t>How did we get in this mess, and why is NGS involved?</a:t>
            </a:r>
          </a:p>
        </p:txBody>
      </p:sp>
      <p:sp>
        <p:nvSpPr>
          <p:cNvPr id="2" name="Slide Number Placeholder 1">
            <a:extLst>
              <a:ext uri="{FF2B5EF4-FFF2-40B4-BE49-F238E27FC236}">
                <a16:creationId xmlns:a16="http://schemas.microsoft.com/office/drawing/2014/main" id="{3F9A77C5-70F7-47F9-BE8A-222EC21281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20699-3253-714E-A86F-ABA98CEE1F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8443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A896DFA-7A80-49F5-8C92-8D5F1E94B3A2}"/>
              </a:ext>
            </a:extLst>
          </p:cNvPr>
          <p:cNvSpPr txBox="1">
            <a:spLocks/>
          </p:cNvSpPr>
          <p:nvPr/>
        </p:nvSpPr>
        <p:spPr>
          <a:xfrm>
            <a:off x="0" y="477794"/>
            <a:ext cx="9144000" cy="802365"/>
          </a:xfrm>
          <a:prstGeom prst="rect">
            <a:avLst/>
          </a:prstGeom>
          <a:solidFill>
            <a:schemeClr val="accent1"/>
          </a:solidFill>
        </p:spPr>
        <p:txBody>
          <a:bodyPr anchor="ct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a:ea typeface="+mj-ea"/>
                <a:cs typeface="+mj-cs"/>
              </a:rPr>
              <a:t>Who is responsible for standards?</a:t>
            </a:r>
          </a:p>
        </p:txBody>
      </p:sp>
      <p:cxnSp>
        <p:nvCxnSpPr>
          <p:cNvPr id="11" name="NGS Connector 10">
            <a:extLst>
              <a:ext uri="{FF2B5EF4-FFF2-40B4-BE49-F238E27FC236}">
                <a16:creationId xmlns:a16="http://schemas.microsoft.com/office/drawing/2014/main" id="{1EFF221F-9C2C-47FB-B912-CEC923E6192C}"/>
              </a:ext>
            </a:extLst>
          </p:cNvPr>
          <p:cNvCxnSpPr>
            <a:cxnSpLocks/>
          </p:cNvCxnSpPr>
          <p:nvPr/>
        </p:nvCxnSpPr>
        <p:spPr>
          <a:xfrm flipH="1">
            <a:off x="7142702" y="5179038"/>
            <a:ext cx="13" cy="182880"/>
          </a:xfrm>
          <a:prstGeom prst="line">
            <a:avLst/>
          </a:prstGeom>
          <a:ln w="38100" cap="rnd">
            <a:bevel/>
          </a:ln>
        </p:spPr>
        <p:style>
          <a:lnRef idx="1">
            <a:schemeClr val="accent1"/>
          </a:lnRef>
          <a:fillRef idx="0">
            <a:schemeClr val="accent1"/>
          </a:fillRef>
          <a:effectRef idx="0">
            <a:schemeClr val="accent1"/>
          </a:effectRef>
          <a:fontRef idx="minor">
            <a:schemeClr val="tx1"/>
          </a:fontRef>
        </p:style>
      </p:cxnSp>
      <p:pic>
        <p:nvPicPr>
          <p:cNvPr id="7" name="NGS logo" descr="Image result for national geodetic survey">
            <a:extLst>
              <a:ext uri="{FF2B5EF4-FFF2-40B4-BE49-F238E27FC236}">
                <a16:creationId xmlns:a16="http://schemas.microsoft.com/office/drawing/2014/main" id="{4229D351-5C96-4FBF-AAF9-8E61A35D4B3F}"/>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56902" y="5433199"/>
            <a:ext cx="1371600" cy="137160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NOAA connector">
            <a:extLst>
              <a:ext uri="{FF2B5EF4-FFF2-40B4-BE49-F238E27FC236}">
                <a16:creationId xmlns:a16="http://schemas.microsoft.com/office/drawing/2014/main" id="{CCBD645C-810C-43B8-9F27-6309FB71FC69}"/>
              </a:ext>
            </a:extLst>
          </p:cNvPr>
          <p:cNvGrpSpPr/>
          <p:nvPr/>
        </p:nvGrpSpPr>
        <p:grpSpPr>
          <a:xfrm>
            <a:off x="5496791" y="3302854"/>
            <a:ext cx="1645920" cy="182880"/>
            <a:chOff x="8412480" y="2468880"/>
            <a:chExt cx="182881" cy="370398"/>
          </a:xfrm>
        </p:grpSpPr>
        <p:cxnSp>
          <p:nvCxnSpPr>
            <p:cNvPr id="13" name="Straight Connector 12">
              <a:extLst>
                <a:ext uri="{FF2B5EF4-FFF2-40B4-BE49-F238E27FC236}">
                  <a16:creationId xmlns:a16="http://schemas.microsoft.com/office/drawing/2014/main" id="{26C529D3-3191-4303-81FA-4B95E2CBDD14}"/>
                </a:ext>
              </a:extLst>
            </p:cNvPr>
            <p:cNvCxnSpPr>
              <a:cxnSpLocks/>
            </p:cNvCxnSpPr>
            <p:nvPr/>
          </p:nvCxnSpPr>
          <p:spPr>
            <a:xfrm flipH="1">
              <a:off x="8595360" y="2473518"/>
              <a:ext cx="1" cy="365760"/>
            </a:xfrm>
            <a:prstGeom prst="line">
              <a:avLst/>
            </a:prstGeom>
            <a:ln w="38100" cap="rnd">
              <a:beve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A20C07E-3A9B-4B7C-ADB2-2CE88DEDA8D6}"/>
                </a:ext>
              </a:extLst>
            </p:cNvPr>
            <p:cNvCxnSpPr>
              <a:cxnSpLocks/>
            </p:cNvCxnSpPr>
            <p:nvPr/>
          </p:nvCxnSpPr>
          <p:spPr>
            <a:xfrm flipH="1">
              <a:off x="8412480" y="2468880"/>
              <a:ext cx="182880" cy="0"/>
            </a:xfrm>
            <a:prstGeom prst="line">
              <a:avLst/>
            </a:prstGeom>
            <a:ln w="38100" cap="rnd">
              <a:bevel/>
            </a:ln>
          </p:spPr>
          <p:style>
            <a:lnRef idx="1">
              <a:schemeClr val="accent1"/>
            </a:lnRef>
            <a:fillRef idx="0">
              <a:schemeClr val="accent1"/>
            </a:fillRef>
            <a:effectRef idx="0">
              <a:schemeClr val="accent1"/>
            </a:effectRef>
            <a:fontRef idx="minor">
              <a:schemeClr val="tx1"/>
            </a:fontRef>
          </p:style>
        </p:cxnSp>
      </p:grpSp>
      <p:grpSp>
        <p:nvGrpSpPr>
          <p:cNvPr id="19" name="NIST connector">
            <a:extLst>
              <a:ext uri="{FF2B5EF4-FFF2-40B4-BE49-F238E27FC236}">
                <a16:creationId xmlns:a16="http://schemas.microsoft.com/office/drawing/2014/main" id="{8AC53BF7-E7A7-4C78-BDA1-DEC3AC398934}"/>
              </a:ext>
            </a:extLst>
          </p:cNvPr>
          <p:cNvGrpSpPr/>
          <p:nvPr/>
        </p:nvGrpSpPr>
        <p:grpSpPr>
          <a:xfrm>
            <a:off x="1808019" y="3302853"/>
            <a:ext cx="1713670" cy="640080"/>
            <a:chOff x="1943100" y="2262099"/>
            <a:chExt cx="1631373" cy="501883"/>
          </a:xfrm>
        </p:grpSpPr>
        <p:cxnSp>
          <p:nvCxnSpPr>
            <p:cNvPr id="9" name="Straight Connector 8">
              <a:extLst>
                <a:ext uri="{FF2B5EF4-FFF2-40B4-BE49-F238E27FC236}">
                  <a16:creationId xmlns:a16="http://schemas.microsoft.com/office/drawing/2014/main" id="{ED2E6A44-CE15-41E3-9421-B0C9D0BD4574}"/>
                </a:ext>
              </a:extLst>
            </p:cNvPr>
            <p:cNvCxnSpPr>
              <a:cxnSpLocks/>
            </p:cNvCxnSpPr>
            <p:nvPr/>
          </p:nvCxnSpPr>
          <p:spPr>
            <a:xfrm flipH="1">
              <a:off x="1943109" y="2263567"/>
              <a:ext cx="1631364" cy="0"/>
            </a:xfrm>
            <a:prstGeom prst="line">
              <a:avLst/>
            </a:prstGeom>
            <a:ln w="38100" cap="rnd">
              <a:beve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DB61366-DA54-4041-B4E1-03D856697FC1}"/>
                </a:ext>
              </a:extLst>
            </p:cNvPr>
            <p:cNvCxnSpPr>
              <a:cxnSpLocks/>
            </p:cNvCxnSpPr>
            <p:nvPr/>
          </p:nvCxnSpPr>
          <p:spPr>
            <a:xfrm flipH="1">
              <a:off x="1943100" y="2262099"/>
              <a:ext cx="9" cy="501883"/>
            </a:xfrm>
            <a:prstGeom prst="line">
              <a:avLst/>
            </a:prstGeom>
            <a:ln w="38100" cap="rnd">
              <a:bevel/>
            </a:ln>
          </p:spPr>
          <p:style>
            <a:lnRef idx="1">
              <a:schemeClr val="accent1"/>
            </a:lnRef>
            <a:fillRef idx="0">
              <a:schemeClr val="accent1"/>
            </a:fillRef>
            <a:effectRef idx="0">
              <a:schemeClr val="accent1"/>
            </a:effectRef>
            <a:fontRef idx="minor">
              <a:schemeClr val="tx1"/>
            </a:fontRef>
          </p:style>
        </p:cxnSp>
      </p:grpSp>
      <p:pic>
        <p:nvPicPr>
          <p:cNvPr id="5" name="NIST logo" descr="Image result for nist">
            <a:extLst>
              <a:ext uri="{FF2B5EF4-FFF2-40B4-BE49-F238E27FC236}">
                <a16:creationId xmlns:a16="http://schemas.microsoft.com/office/drawing/2014/main" id="{89F08F8A-9879-4621-8810-89AD30BF77BA}"/>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22320" b="22317"/>
          <a:stretch/>
        </p:blipFill>
        <p:spPr bwMode="auto">
          <a:xfrm>
            <a:off x="573579" y="3920906"/>
            <a:ext cx="2468880" cy="822960"/>
          </a:xfrm>
          <a:prstGeom prst="rect">
            <a:avLst/>
          </a:prstGeom>
          <a:noFill/>
          <a:extLst>
            <a:ext uri="{909E8E84-426E-40DD-AFC4-6F175D3DCCD1}">
              <a14:hiddenFill xmlns:a14="http://schemas.microsoft.com/office/drawing/2010/main">
                <a:solidFill>
                  <a:srgbClr val="FFFFFF"/>
                </a:solidFill>
              </a14:hiddenFill>
            </a:ext>
          </a:extLst>
        </p:spPr>
      </p:pic>
      <p:pic>
        <p:nvPicPr>
          <p:cNvPr id="4" name="DOC logo" descr="Image result for department of commerce">
            <a:extLst>
              <a:ext uri="{FF2B5EF4-FFF2-40B4-BE49-F238E27FC236}">
                <a16:creationId xmlns:a16="http://schemas.microsoft.com/office/drawing/2014/main" id="{48F230E8-0015-40AD-A8CD-490A032E206A}"/>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94840" y="238845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noaa">
            <a:extLst>
              <a:ext uri="{FF2B5EF4-FFF2-40B4-BE49-F238E27FC236}">
                <a16:creationId xmlns:a16="http://schemas.microsoft.com/office/drawing/2014/main" id="{8D73734E-740A-4116-A8F0-A780E21170EA}"/>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65462" y="3555146"/>
            <a:ext cx="1554480" cy="1554480"/>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2">
            <a:extLst>
              <a:ext uri="{FF2B5EF4-FFF2-40B4-BE49-F238E27FC236}">
                <a16:creationId xmlns:a16="http://schemas.microsoft.com/office/drawing/2014/main" id="{FAB565DB-C914-4F0F-8888-CBE4D34D7C01}"/>
              </a:ext>
            </a:extLst>
          </p:cNvPr>
          <p:cNvSpPr txBox="1">
            <a:spLocks/>
          </p:cNvSpPr>
          <p:nvPr/>
        </p:nvSpPr>
        <p:spPr>
          <a:xfrm>
            <a:off x="457200" y="1371600"/>
            <a:ext cx="8229582" cy="1186642"/>
          </a:xfrm>
          <a:prstGeom prst="rect">
            <a:avLst/>
          </a:prstGeom>
        </p:spPr>
        <p:txBody>
          <a:bodyPr>
            <a:norm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 typeface="Arial" charset="0"/>
              <a:buNone/>
              <a:tabLst/>
              <a:defRPr/>
            </a:pPr>
            <a:r>
              <a:rPr kumimoji="0" lang="en-US" sz="3200" b="1" i="1" u="none" strike="noStrike" kern="1200" cap="none" spc="0" normalizeH="0" baseline="0" noProof="0" dirty="0">
                <a:ln>
                  <a:noFill/>
                </a:ln>
                <a:solidFill>
                  <a:srgbClr val="1F497D">
                    <a:lumMod val="75000"/>
                  </a:srgbClr>
                </a:solidFill>
                <a:effectLst/>
                <a:uLnTx/>
                <a:uFillTx/>
                <a:latin typeface="Calibri"/>
                <a:ea typeface="+mn-ea"/>
                <a:cs typeface="+mn-cs"/>
              </a:rPr>
              <a:t>Today:</a:t>
            </a:r>
          </a:p>
          <a:p>
            <a:pPr marL="0" marR="0" lvl="0" indent="0" algn="l" defTabSz="914400" rtl="0" eaLnBrk="1" fontAlgn="base" latinLnBrk="0" hangingPunct="1">
              <a:lnSpc>
                <a:spcPct val="100000"/>
              </a:lnSpc>
              <a:spcBef>
                <a:spcPts val="0"/>
              </a:spcBef>
              <a:spcAft>
                <a:spcPct val="0"/>
              </a:spcAft>
              <a:buClrTx/>
              <a:buSzTx/>
              <a:buFont typeface="Arial" charset="0"/>
              <a:buNone/>
              <a:tabLst/>
              <a:defRPr/>
            </a:pPr>
            <a:r>
              <a:rPr kumimoji="0" lang="en-US" sz="3200" b="1" i="0" u="none" strike="noStrike" kern="1200" cap="none" spc="0" normalizeH="0" baseline="0" noProof="0" dirty="0">
                <a:ln>
                  <a:noFill/>
                </a:ln>
                <a:solidFill>
                  <a:srgbClr val="1F497D">
                    <a:lumMod val="75000"/>
                  </a:srgbClr>
                </a:solidFill>
                <a:effectLst/>
                <a:uLnTx/>
                <a:uFillTx/>
                <a:latin typeface="Calibri"/>
                <a:ea typeface="+mn-ea"/>
                <a:cs typeface="+mn-cs"/>
              </a:rPr>
              <a:t>National Institute of Standards and Technology</a:t>
            </a:r>
          </a:p>
        </p:txBody>
      </p:sp>
      <p:sp>
        <p:nvSpPr>
          <p:cNvPr id="2" name="Slide Number Placeholder 1">
            <a:extLst>
              <a:ext uri="{FF2B5EF4-FFF2-40B4-BE49-F238E27FC236}">
                <a16:creationId xmlns:a16="http://schemas.microsoft.com/office/drawing/2014/main" id="{03CEE150-D0F7-4EE5-B5B4-8E56F9260F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20699-3253-714E-A86F-ABA98CEE1F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87387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fade">
                                      <p:cBhvr>
                                        <p:cTn id="22" dur="1000"/>
                                        <p:tgtEl>
                                          <p:spTgt spid="5122"/>
                                        </p:tgtEl>
                                      </p:cBhvr>
                                    </p:animEffect>
                                    <p:anim calcmode="lin" valueType="num">
                                      <p:cBhvr>
                                        <p:cTn id="23" dur="1000" fill="hold"/>
                                        <p:tgtEl>
                                          <p:spTgt spid="5122"/>
                                        </p:tgtEl>
                                        <p:attrNameLst>
                                          <p:attrName>ppt_x</p:attrName>
                                        </p:attrNameLst>
                                      </p:cBhvr>
                                      <p:tavLst>
                                        <p:tav tm="0">
                                          <p:val>
                                            <p:strVal val="#ppt_x"/>
                                          </p:val>
                                        </p:tav>
                                        <p:tav tm="100000">
                                          <p:val>
                                            <p:strVal val="#ppt_x"/>
                                          </p:val>
                                        </p:tav>
                                      </p:tavLst>
                                    </p:anim>
                                    <p:anim calcmode="lin" valueType="num">
                                      <p:cBhvr>
                                        <p:cTn id="24" dur="1000" fill="hold"/>
                                        <p:tgtEl>
                                          <p:spTgt spid="5122"/>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A896DFA-7A80-49F5-8C92-8D5F1E94B3A2}"/>
              </a:ext>
            </a:extLst>
          </p:cNvPr>
          <p:cNvSpPr txBox="1">
            <a:spLocks/>
          </p:cNvSpPr>
          <p:nvPr/>
        </p:nvSpPr>
        <p:spPr>
          <a:xfrm>
            <a:off x="0" y="477794"/>
            <a:ext cx="9144000" cy="802365"/>
          </a:xfrm>
          <a:prstGeom prst="rect">
            <a:avLst/>
          </a:prstGeom>
          <a:solidFill>
            <a:schemeClr val="accent1"/>
          </a:solidFill>
        </p:spPr>
        <p:txBody>
          <a:bodyPr anchor="ct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a:ea typeface="+mj-ea"/>
                <a:cs typeface="+mj-cs"/>
              </a:rPr>
              <a:t>Who is responsible for standards?</a:t>
            </a:r>
          </a:p>
        </p:txBody>
      </p:sp>
      <p:pic>
        <p:nvPicPr>
          <p:cNvPr id="1026" name="Picture 2" descr="https://upload.wikimedia.org/wikipedia/commons/1/1d/U.S._Coast_and_Geodetic_Survey_emblem.jpg">
            <a:extLst>
              <a:ext uri="{FF2B5EF4-FFF2-40B4-BE49-F238E27FC236}">
                <a16:creationId xmlns:a16="http://schemas.microsoft.com/office/drawing/2014/main" id="{2FBC39C1-D77E-4260-8064-5438EB7826D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08762" y="3889003"/>
            <a:ext cx="1737360" cy="17373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c/cb/Seal_of_the_United_States_Department_of_the_Treasury.svg/2000px-Seal_of_the_United_States_Department_of_the_Treasury.svg.png">
            <a:extLst>
              <a:ext uri="{FF2B5EF4-FFF2-40B4-BE49-F238E27FC236}">
                <a16:creationId xmlns:a16="http://schemas.microsoft.com/office/drawing/2014/main" id="{8CA7B7C7-BF9F-4F66-82C9-1319CBC90E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591" y="2417834"/>
            <a:ext cx="1828800" cy="1828800"/>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0FA54189-5388-4805-99F5-65921AD27A98}"/>
              </a:ext>
            </a:extLst>
          </p:cNvPr>
          <p:cNvGrpSpPr>
            <a:grpSpLocks noChangeAspect="1"/>
          </p:cNvGrpSpPr>
          <p:nvPr/>
        </p:nvGrpSpPr>
        <p:grpSpPr>
          <a:xfrm>
            <a:off x="5783577" y="3974579"/>
            <a:ext cx="1554480" cy="1554480"/>
            <a:chOff x="6120242" y="3875790"/>
            <a:chExt cx="2011680" cy="2011680"/>
          </a:xfrm>
        </p:grpSpPr>
        <p:sp>
          <p:nvSpPr>
            <p:cNvPr id="8" name="Oval 7">
              <a:extLst>
                <a:ext uri="{FF2B5EF4-FFF2-40B4-BE49-F238E27FC236}">
                  <a16:creationId xmlns:a16="http://schemas.microsoft.com/office/drawing/2014/main" id="{45A4B6A4-25F2-4B8C-9536-930E3FAEB8AA}"/>
                </a:ext>
              </a:extLst>
            </p:cNvPr>
            <p:cNvSpPr/>
            <p:nvPr/>
          </p:nvSpPr>
          <p:spPr>
            <a:xfrm rot="16200000">
              <a:off x="6120242" y="3875790"/>
              <a:ext cx="2011680" cy="20116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Circl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a:ea typeface="+mn-ea"/>
                  <a:cs typeface="+mn-cs"/>
                </a:rPr>
                <a:t>   Office of Standard Weights and Measures        </a:t>
              </a:r>
            </a:p>
          </p:txBody>
        </p:sp>
        <p:pic>
          <p:nvPicPr>
            <p:cNvPr id="17" name="Graphic 16" descr="Ruler">
              <a:extLst>
                <a:ext uri="{FF2B5EF4-FFF2-40B4-BE49-F238E27FC236}">
                  <a16:creationId xmlns:a16="http://schemas.microsoft.com/office/drawing/2014/main" id="{A7B51D0A-86EC-4AAC-8AC7-C228885523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68881" y="4424429"/>
              <a:ext cx="914400" cy="914400"/>
            </a:xfrm>
            <a:prstGeom prst="rect">
              <a:avLst/>
            </a:prstGeom>
          </p:spPr>
        </p:pic>
      </p:grpSp>
      <p:grpSp>
        <p:nvGrpSpPr>
          <p:cNvPr id="22" name="Group 21">
            <a:extLst>
              <a:ext uri="{FF2B5EF4-FFF2-40B4-BE49-F238E27FC236}">
                <a16:creationId xmlns:a16="http://schemas.microsoft.com/office/drawing/2014/main" id="{7C4B9822-38A8-4EB3-BC17-9A7BD0E3B976}"/>
              </a:ext>
            </a:extLst>
          </p:cNvPr>
          <p:cNvGrpSpPr/>
          <p:nvPr/>
        </p:nvGrpSpPr>
        <p:grpSpPr>
          <a:xfrm>
            <a:off x="2377442" y="3336976"/>
            <a:ext cx="1188720" cy="548640"/>
            <a:chOff x="1943109" y="2262099"/>
            <a:chExt cx="1631364" cy="1401549"/>
          </a:xfrm>
        </p:grpSpPr>
        <p:cxnSp>
          <p:nvCxnSpPr>
            <p:cNvPr id="20" name="Straight Connector 19">
              <a:extLst>
                <a:ext uri="{FF2B5EF4-FFF2-40B4-BE49-F238E27FC236}">
                  <a16:creationId xmlns:a16="http://schemas.microsoft.com/office/drawing/2014/main" id="{4E29E001-FD41-4998-BDD4-BCC3E001C3B4}"/>
                </a:ext>
              </a:extLst>
            </p:cNvPr>
            <p:cNvCxnSpPr>
              <a:cxnSpLocks/>
            </p:cNvCxnSpPr>
            <p:nvPr/>
          </p:nvCxnSpPr>
          <p:spPr>
            <a:xfrm flipH="1">
              <a:off x="1943109" y="2263567"/>
              <a:ext cx="1631364" cy="0"/>
            </a:xfrm>
            <a:prstGeom prst="line">
              <a:avLst/>
            </a:prstGeom>
            <a:ln w="38100" cap="rnd">
              <a:beve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701EC12-A954-481D-87B5-EF6B7854267D}"/>
                </a:ext>
              </a:extLst>
            </p:cNvPr>
            <p:cNvCxnSpPr>
              <a:cxnSpLocks/>
            </p:cNvCxnSpPr>
            <p:nvPr/>
          </p:nvCxnSpPr>
          <p:spPr>
            <a:xfrm flipH="1">
              <a:off x="1943109" y="2262099"/>
              <a:ext cx="1" cy="1401549"/>
            </a:xfrm>
            <a:prstGeom prst="line">
              <a:avLst/>
            </a:prstGeom>
            <a:ln w="38100" cap="rnd">
              <a:beve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42A0CF6A-D619-49AF-AC4D-9C6847297C57}"/>
              </a:ext>
            </a:extLst>
          </p:cNvPr>
          <p:cNvGrpSpPr/>
          <p:nvPr/>
        </p:nvGrpSpPr>
        <p:grpSpPr>
          <a:xfrm flipH="1">
            <a:off x="5554978" y="3336976"/>
            <a:ext cx="1005840" cy="548640"/>
            <a:chOff x="1943109" y="2262099"/>
            <a:chExt cx="1631364" cy="1401549"/>
          </a:xfrm>
        </p:grpSpPr>
        <p:cxnSp>
          <p:nvCxnSpPr>
            <p:cNvPr id="26" name="Straight Connector 25">
              <a:extLst>
                <a:ext uri="{FF2B5EF4-FFF2-40B4-BE49-F238E27FC236}">
                  <a16:creationId xmlns:a16="http://schemas.microsoft.com/office/drawing/2014/main" id="{39740249-430C-42C4-8D55-9EED29FB1FC5}"/>
                </a:ext>
              </a:extLst>
            </p:cNvPr>
            <p:cNvCxnSpPr>
              <a:cxnSpLocks/>
            </p:cNvCxnSpPr>
            <p:nvPr/>
          </p:nvCxnSpPr>
          <p:spPr>
            <a:xfrm flipH="1">
              <a:off x="1943109" y="2263567"/>
              <a:ext cx="1631364" cy="0"/>
            </a:xfrm>
            <a:prstGeom prst="line">
              <a:avLst/>
            </a:prstGeom>
            <a:ln w="38100" cap="rnd">
              <a:solidFill>
                <a:srgbClr val="4A7EBB"/>
              </a:solidFill>
              <a:beve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1FC9579-E46E-4422-AED7-804A3271E6A7}"/>
                </a:ext>
              </a:extLst>
            </p:cNvPr>
            <p:cNvCxnSpPr>
              <a:cxnSpLocks/>
            </p:cNvCxnSpPr>
            <p:nvPr/>
          </p:nvCxnSpPr>
          <p:spPr>
            <a:xfrm flipH="1">
              <a:off x="1943109" y="2262099"/>
              <a:ext cx="1" cy="1401549"/>
            </a:xfrm>
            <a:prstGeom prst="line">
              <a:avLst/>
            </a:prstGeom>
            <a:ln w="38100" cap="rnd">
              <a:solidFill>
                <a:srgbClr val="4A7EBB"/>
              </a:solidFill>
              <a:bevel/>
            </a:ln>
          </p:spPr>
          <p:style>
            <a:lnRef idx="1">
              <a:schemeClr val="accent1"/>
            </a:lnRef>
            <a:fillRef idx="0">
              <a:schemeClr val="accent1"/>
            </a:fillRef>
            <a:effectRef idx="0">
              <a:schemeClr val="accent1"/>
            </a:effectRef>
            <a:fontRef idx="minor">
              <a:schemeClr val="tx1"/>
            </a:fontRef>
          </p:style>
        </p:cxnSp>
      </p:grpSp>
      <p:sp>
        <p:nvSpPr>
          <p:cNvPr id="15" name="Content Placeholder 2">
            <a:extLst>
              <a:ext uri="{FF2B5EF4-FFF2-40B4-BE49-F238E27FC236}">
                <a16:creationId xmlns:a16="http://schemas.microsoft.com/office/drawing/2014/main" id="{AE8D9764-7E7D-4BFE-8596-ADA8FE421732}"/>
              </a:ext>
            </a:extLst>
          </p:cNvPr>
          <p:cNvSpPr txBox="1">
            <a:spLocks/>
          </p:cNvSpPr>
          <p:nvPr/>
        </p:nvSpPr>
        <p:spPr>
          <a:xfrm>
            <a:off x="457200" y="1371600"/>
            <a:ext cx="8229582" cy="1186642"/>
          </a:xfrm>
          <a:prstGeom prst="rect">
            <a:avLst/>
          </a:prstGeom>
        </p:spPr>
        <p:txBody>
          <a:bodyPr>
            <a:norm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 typeface="Arial" charset="0"/>
              <a:buNone/>
              <a:tabLst/>
              <a:defRPr/>
            </a:pPr>
            <a:r>
              <a:rPr kumimoji="0" lang="en-US" sz="3200" b="1" i="1" u="none" strike="noStrike" kern="1200" cap="none" spc="0" normalizeH="0" baseline="0" noProof="0" dirty="0">
                <a:ln>
                  <a:noFill/>
                </a:ln>
                <a:solidFill>
                  <a:srgbClr val="1F497D">
                    <a:lumMod val="75000"/>
                  </a:srgbClr>
                </a:solidFill>
                <a:effectLst/>
                <a:uLnTx/>
                <a:uFillTx/>
                <a:latin typeface="Calibri"/>
                <a:ea typeface="+mn-ea"/>
                <a:cs typeface="+mn-cs"/>
              </a:rPr>
              <a:t>Before 1901:</a:t>
            </a:r>
          </a:p>
          <a:p>
            <a:pPr marL="0" marR="0" lvl="0" indent="0" algn="l" defTabSz="914400" rtl="0" eaLnBrk="1" fontAlgn="base" latinLnBrk="0" hangingPunct="1">
              <a:lnSpc>
                <a:spcPct val="100000"/>
              </a:lnSpc>
              <a:spcBef>
                <a:spcPts val="0"/>
              </a:spcBef>
              <a:spcAft>
                <a:spcPct val="0"/>
              </a:spcAft>
              <a:buClrTx/>
              <a:buSzTx/>
              <a:buFont typeface="Arial" charset="0"/>
              <a:buNone/>
              <a:tabLst/>
              <a:defRPr/>
            </a:pPr>
            <a:r>
              <a:rPr kumimoji="0" lang="en-US" sz="3200" b="1" i="0" u="none" strike="noStrike" kern="1200" cap="none" spc="0" normalizeH="0" baseline="0" noProof="0" dirty="0">
                <a:ln>
                  <a:noFill/>
                </a:ln>
                <a:solidFill>
                  <a:srgbClr val="1F497D">
                    <a:lumMod val="75000"/>
                  </a:srgbClr>
                </a:solidFill>
                <a:effectLst/>
                <a:uLnTx/>
                <a:uFillTx/>
                <a:latin typeface="Calibri"/>
                <a:ea typeface="+mn-ea"/>
                <a:cs typeface="+mn-cs"/>
              </a:rPr>
              <a:t>U.S. Coast and Geodetic Survey</a:t>
            </a:r>
          </a:p>
        </p:txBody>
      </p:sp>
      <p:sp>
        <p:nvSpPr>
          <p:cNvPr id="4" name="TextBox 3">
            <a:extLst>
              <a:ext uri="{FF2B5EF4-FFF2-40B4-BE49-F238E27FC236}">
                <a16:creationId xmlns:a16="http://schemas.microsoft.com/office/drawing/2014/main" id="{085D7FEB-3675-45D0-8DB3-A38372104A16}"/>
              </a:ext>
            </a:extLst>
          </p:cNvPr>
          <p:cNvSpPr txBox="1"/>
          <p:nvPr/>
        </p:nvSpPr>
        <p:spPr bwMode="auto">
          <a:xfrm>
            <a:off x="457200" y="5533614"/>
            <a:ext cx="7897091" cy="1077218"/>
          </a:xfrm>
          <a:prstGeom prst="rect">
            <a:avLst/>
          </a:prstGeom>
          <a:noFill/>
          <a:ln w="9525" algn="ctr">
            <a:noFill/>
            <a:miter lim="800000"/>
            <a:headEnd/>
            <a:tailEnd/>
          </a:ln>
          <a:effectLst/>
        </p:spPr>
        <p:txBody>
          <a:bodyPr wrap="square" rtlCol="0">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3200" b="0" i="0" u="none" strike="noStrike" kern="1200" cap="none" spc="0" normalizeH="0" baseline="0" noProof="0" dirty="0">
                <a:ln>
                  <a:noFill/>
                </a:ln>
                <a:solidFill>
                  <a:srgbClr val="1F497D">
                    <a:lumMod val="75000"/>
                  </a:srgbClr>
                </a:solidFill>
                <a:effectLst/>
                <a:uLnTx/>
                <a:uFillTx/>
                <a:latin typeface="Calibri"/>
                <a:ea typeface="+mn-ea"/>
                <a:cs typeface="+mn-cs"/>
              </a:rPr>
              <a:t>Superintendent of C&amp;GS also Superintendent </a:t>
            </a:r>
            <a:br>
              <a:rPr kumimoji="0" lang="en-US" sz="3200" b="0" i="0" u="none" strike="noStrike" kern="1200" cap="none" spc="0" normalizeH="0" baseline="0" noProof="0" dirty="0">
                <a:ln>
                  <a:noFill/>
                </a:ln>
                <a:solidFill>
                  <a:srgbClr val="1F497D">
                    <a:lumMod val="75000"/>
                  </a:srgbClr>
                </a:solidFill>
                <a:effectLst/>
                <a:uLnTx/>
                <a:uFillTx/>
                <a:latin typeface="Calibri"/>
                <a:ea typeface="+mn-ea"/>
                <a:cs typeface="+mn-cs"/>
              </a:rPr>
            </a:br>
            <a:r>
              <a:rPr kumimoji="0" lang="en-US" sz="3200" b="0" i="0" u="none" strike="noStrike" kern="1200" cap="none" spc="0" normalizeH="0" baseline="0" noProof="0" dirty="0">
                <a:ln>
                  <a:noFill/>
                </a:ln>
                <a:solidFill>
                  <a:srgbClr val="1F497D">
                    <a:lumMod val="75000"/>
                  </a:srgbClr>
                </a:solidFill>
                <a:effectLst/>
                <a:uLnTx/>
                <a:uFillTx/>
                <a:latin typeface="Calibri"/>
                <a:ea typeface="+mn-ea"/>
                <a:cs typeface="+mn-cs"/>
              </a:rPr>
              <a:t>of Office of Standard Weights &amp; Measures</a:t>
            </a:r>
          </a:p>
        </p:txBody>
      </p:sp>
      <p:sp>
        <p:nvSpPr>
          <p:cNvPr id="2" name="Slide Number Placeholder 1">
            <a:extLst>
              <a:ext uri="{FF2B5EF4-FFF2-40B4-BE49-F238E27FC236}">
                <a16:creationId xmlns:a16="http://schemas.microsoft.com/office/drawing/2014/main" id="{6469D3A2-8946-4128-A6C9-FAFD0A5AE6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20699-3253-714E-A86F-ABA98CEE1F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cxnSp>
        <p:nvCxnSpPr>
          <p:cNvPr id="6" name="Straight Connector 5">
            <a:extLst>
              <a:ext uri="{FF2B5EF4-FFF2-40B4-BE49-F238E27FC236}">
                <a16:creationId xmlns:a16="http://schemas.microsoft.com/office/drawing/2014/main" id="{2B4B1D91-8CB1-4AEB-8338-02DCBF09B94C}"/>
              </a:ext>
            </a:extLst>
          </p:cNvPr>
          <p:cNvCxnSpPr>
            <a:stCxn id="1026" idx="3"/>
          </p:cNvCxnSpPr>
          <p:nvPr/>
        </p:nvCxnSpPr>
        <p:spPr>
          <a:xfrm>
            <a:off x="3246122" y="4757683"/>
            <a:ext cx="2461659" cy="6822"/>
          </a:xfrm>
          <a:prstGeom prst="line">
            <a:avLst/>
          </a:prstGeom>
          <a:ln w="38100">
            <a:solidFill>
              <a:srgbClr val="4A7EB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2407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6D38F35-92A5-4E07-98BD-419162AC4596}"/>
              </a:ext>
            </a:extLst>
          </p:cNvPr>
          <p:cNvSpPr txBox="1">
            <a:spLocks/>
          </p:cNvSpPr>
          <p:nvPr/>
        </p:nvSpPr>
        <p:spPr>
          <a:xfrm>
            <a:off x="0" y="477794"/>
            <a:ext cx="9144000" cy="802365"/>
          </a:xfrm>
          <a:prstGeom prst="rect">
            <a:avLst/>
          </a:prstGeom>
          <a:solidFill>
            <a:schemeClr val="accent1"/>
          </a:solidFill>
        </p:spPr>
        <p:txBody>
          <a:bodyPr anchor="ct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a:ea typeface="+mj-ea"/>
                <a:cs typeface="+mj-cs"/>
              </a:rPr>
              <a:t>Congress is the Authority</a:t>
            </a:r>
          </a:p>
        </p:txBody>
      </p:sp>
      <p:pic>
        <p:nvPicPr>
          <p:cNvPr id="2050" name="Picture 2" descr="https://libertarianinstitute.org/wp-content/uploads/2018/11/congress006-1.jpg">
            <a:extLst>
              <a:ext uri="{FF2B5EF4-FFF2-40B4-BE49-F238E27FC236}">
                <a16:creationId xmlns:a16="http://schemas.microsoft.com/office/drawing/2014/main" id="{1044EEE3-E7D9-4659-9373-B3F6214AEC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80159"/>
            <a:ext cx="9144000" cy="50863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E66EE62B-164E-4B74-9779-A1E8057924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20699-3253-714E-A86F-ABA98CEE1F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38928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6D38F35-92A5-4E07-98BD-419162AC4596}"/>
              </a:ext>
            </a:extLst>
          </p:cNvPr>
          <p:cNvSpPr txBox="1">
            <a:spLocks/>
          </p:cNvSpPr>
          <p:nvPr/>
        </p:nvSpPr>
        <p:spPr>
          <a:xfrm>
            <a:off x="0" y="477794"/>
            <a:ext cx="9144000" cy="802365"/>
          </a:xfrm>
          <a:prstGeom prst="rect">
            <a:avLst/>
          </a:prstGeom>
          <a:solidFill>
            <a:schemeClr val="accent1"/>
          </a:solidFill>
        </p:spPr>
        <p:txBody>
          <a:bodyPr anchor="ct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a:ea typeface="+mj-ea"/>
                <a:cs typeface="+mj-cs"/>
              </a:rPr>
              <a:t>Congress is the Authority</a:t>
            </a:r>
          </a:p>
        </p:txBody>
      </p:sp>
      <p:pic>
        <p:nvPicPr>
          <p:cNvPr id="2050" name="Picture 2" descr="https://libertarianinstitute.org/wp-content/uploads/2018/11/congress006-1.jpg">
            <a:extLst>
              <a:ext uri="{FF2B5EF4-FFF2-40B4-BE49-F238E27FC236}">
                <a16:creationId xmlns:a16="http://schemas.microsoft.com/office/drawing/2014/main" id="{1044EEE3-E7D9-4659-9373-B3F6214AEC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80159"/>
            <a:ext cx="9144000" cy="5086350"/>
          </a:xfrm>
          <a:prstGeom prst="rect">
            <a:avLst/>
          </a:prstGeom>
          <a:solidFill>
            <a:schemeClr val="bg1"/>
          </a:solidFill>
          <a:ln>
            <a:noFill/>
          </a:ln>
        </p:spPr>
      </p:pic>
      <p:sp>
        <p:nvSpPr>
          <p:cNvPr id="4" name="Rectangle 3">
            <a:extLst>
              <a:ext uri="{FF2B5EF4-FFF2-40B4-BE49-F238E27FC236}">
                <a16:creationId xmlns:a16="http://schemas.microsoft.com/office/drawing/2014/main" id="{7F949963-8BBF-45CA-94E5-B74C96DC6AB9}"/>
              </a:ext>
            </a:extLst>
          </p:cNvPr>
          <p:cNvSpPr/>
          <p:nvPr/>
        </p:nvSpPr>
        <p:spPr>
          <a:xfrm>
            <a:off x="0" y="1280159"/>
            <a:ext cx="9144000" cy="5100047"/>
          </a:xfrm>
          <a:prstGeom prst="rect">
            <a:avLst/>
          </a:prstGeom>
          <a:solidFill>
            <a:schemeClr val="tx1">
              <a:lumMod val="50000"/>
              <a:lumOff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3D155260-DF62-4AD8-93FB-129EBD4BB1B7}"/>
              </a:ext>
            </a:extLst>
          </p:cNvPr>
          <p:cNvSpPr txBox="1"/>
          <p:nvPr/>
        </p:nvSpPr>
        <p:spPr bwMode="auto">
          <a:xfrm>
            <a:off x="415636" y="1555668"/>
            <a:ext cx="8443356" cy="3693319"/>
          </a:xfrm>
          <a:prstGeom prst="rect">
            <a:avLst/>
          </a:prstGeom>
          <a:noFill/>
          <a:ln w="9525" algn="ctr">
            <a:noFill/>
            <a:miter lim="800000"/>
            <a:headEnd/>
            <a:tailEnd/>
          </a:ln>
          <a:effectLst/>
        </p:spPr>
        <p:txBody>
          <a:bodyPr wrap="square" rtlCol="0">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a:ea typeface="+mn-ea"/>
                <a:cs typeface="Arial" pitchFamily="34" charset="0"/>
              </a:rPr>
              <a:t>Per the U.S. Constitution</a:t>
            </a:r>
            <a:br>
              <a:rPr kumimoji="0" lang="en-US" sz="32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a:ea typeface="+mn-ea"/>
                <a:cs typeface="Arial" pitchFamily="34" charset="0"/>
              </a:rPr>
            </a:br>
            <a:r>
              <a:rPr kumimoji="0" lang="en-US" sz="32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a:ea typeface="+mn-ea"/>
                <a:cs typeface="Arial" pitchFamily="34" charset="0"/>
              </a:rPr>
              <a:t>(Article I, Section 8, Clause 5)</a:t>
            </a:r>
          </a:p>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3600" b="1" i="1"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a:ea typeface="+mn-ea"/>
                <a:cs typeface="Arial" pitchFamily="34" charset="0"/>
              </a:rPr>
              <a:t>“The Congress shall have </a:t>
            </a:r>
            <a:br>
              <a:rPr kumimoji="0" lang="en-US" sz="3600" b="1" i="1"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a:ea typeface="+mn-ea"/>
                <a:cs typeface="Arial" pitchFamily="34" charset="0"/>
              </a:rPr>
            </a:br>
            <a:r>
              <a:rPr kumimoji="0" lang="en-US" sz="3600" b="1" i="1"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a:ea typeface="+mn-ea"/>
                <a:cs typeface="Arial" pitchFamily="34" charset="0"/>
              </a:rPr>
              <a:t>Power … To coin Money … </a:t>
            </a:r>
            <a:br>
              <a:rPr kumimoji="0" lang="en-US" sz="3600" b="1" i="1"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a:ea typeface="+mn-ea"/>
                <a:cs typeface="Arial" pitchFamily="34" charset="0"/>
              </a:rPr>
            </a:br>
            <a:r>
              <a:rPr kumimoji="0" lang="en-US" sz="3600" b="1" i="1"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a:ea typeface="+mn-ea"/>
                <a:cs typeface="Arial" pitchFamily="34" charset="0"/>
              </a:rPr>
              <a:t>and fix the Standard </a:t>
            </a:r>
            <a:br>
              <a:rPr kumimoji="0" lang="en-US" sz="3600" b="1" i="1"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a:ea typeface="+mn-ea"/>
                <a:cs typeface="Arial" pitchFamily="34" charset="0"/>
              </a:rPr>
            </a:br>
            <a:r>
              <a:rPr kumimoji="0" lang="en-US" sz="3600" b="1" i="1"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a:ea typeface="+mn-ea"/>
                <a:cs typeface="Arial" pitchFamily="34" charset="0"/>
              </a:rPr>
              <a:t>of Weights and Measures” </a:t>
            </a:r>
          </a:p>
        </p:txBody>
      </p:sp>
      <p:sp>
        <p:nvSpPr>
          <p:cNvPr id="2" name="Slide Number Placeholder 1">
            <a:extLst>
              <a:ext uri="{FF2B5EF4-FFF2-40B4-BE49-F238E27FC236}">
                <a16:creationId xmlns:a16="http://schemas.microsoft.com/office/drawing/2014/main" id="{82B19791-DB75-48D8-8A55-24CEAD5BDA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A20699-3253-714E-A86F-ABA98CEE1F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1F7BA999-8A20-43CB-A90E-7AA8D44F6128}"/>
              </a:ext>
            </a:extLst>
          </p:cNvPr>
          <p:cNvSpPr txBox="1"/>
          <p:nvPr/>
        </p:nvSpPr>
        <p:spPr bwMode="auto">
          <a:xfrm>
            <a:off x="-1" y="5370392"/>
            <a:ext cx="9143999" cy="646331"/>
          </a:xfrm>
          <a:prstGeom prst="rect">
            <a:avLst/>
          </a:prstGeom>
          <a:noFill/>
          <a:ln w="9525" algn="ctr">
            <a:noFill/>
            <a:miter lim="800000"/>
            <a:headEnd/>
            <a:tailEnd/>
          </a:ln>
          <a:effectLst/>
        </p:spPr>
        <p:txBody>
          <a:bodyPr wrap="square" rtlCol="0">
            <a:spAutoFit/>
          </a:bodyPr>
          <a:lstStyle/>
          <a:p>
            <a:pPr marL="0" marR="0" lvl="0" indent="0" algn="ctr" defTabSz="4572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Calibri"/>
                <a:ea typeface="+mn-ea"/>
                <a:cs typeface="Arial" pitchFamily="34" charset="0"/>
              </a:rPr>
              <a:t>Without uniformity, standards are useless</a:t>
            </a:r>
          </a:p>
        </p:txBody>
      </p:sp>
    </p:spTree>
    <p:extLst>
      <p:ext uri="{BB962C8B-B14F-4D97-AF65-F5344CB8AC3E}">
        <p14:creationId xmlns:p14="http://schemas.microsoft.com/office/powerpoint/2010/main" val="117997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2_NGS Template 1.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lgn="ctr">
          <a:noFill/>
          <a:miter lim="800000"/>
          <a:headEnd/>
          <a:tailEnd/>
        </a:ln>
        <a:effectLst/>
      </a:spPr>
      <a:bodyPr>
        <a:spAutoFit/>
      </a:bodyPr>
      <a:lstStyle>
        <a:defPPr algn="l">
          <a:spcBef>
            <a:spcPct val="50000"/>
          </a:spcBef>
          <a:defRPr sz="3200" i="1" dirty="0">
            <a:solidFill>
              <a:schemeClr val="accent1"/>
            </a:solidFill>
            <a:effectLst>
              <a:outerShdw blurRad="38100" dist="38100" dir="2700000" algn="tl">
                <a:srgbClr val="000000"/>
              </a:outerShdw>
            </a:effectLst>
            <a:cs typeface="Arial" pitchFamily="34" charset="0"/>
          </a:defRPr>
        </a:defPPr>
      </a:lstStyle>
    </a:tx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35396</TotalTime>
  <Words>3988</Words>
  <Application>Microsoft Office PowerPoint</Application>
  <PresentationFormat>On-screen Show (4:3)</PresentationFormat>
  <Paragraphs>248</Paragraphs>
  <Slides>20</Slides>
  <Notes>18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Wingdings</vt:lpstr>
      <vt:lpstr>2_NGS Template 1.2019</vt:lpstr>
      <vt:lpstr>2_Office Theme</vt:lpstr>
      <vt:lpstr>PowerPoint Presentation</vt:lpstr>
      <vt:lpstr>A tale of two feet</vt:lpstr>
      <vt:lpstr>Map of error in mixing feet</vt:lpstr>
      <vt:lpstr>Poll question</vt:lpstr>
      <vt:lpstr>How did we get in this mess, and why is NGS involved?</vt:lpstr>
      <vt:lpstr>PowerPoint Presentation</vt:lpstr>
      <vt:lpstr>PowerPoint Presentation</vt:lpstr>
      <vt:lpstr>PowerPoint Presentation</vt:lpstr>
      <vt:lpstr>PowerPoint Presentation</vt:lpstr>
      <vt:lpstr>A short history of length</vt:lpstr>
      <vt:lpstr>Out of chaos, order</vt:lpstr>
      <vt:lpstr>A new foot for a new century</vt:lpstr>
      <vt:lpstr>Federal Register temporary exception</vt:lpstr>
      <vt:lpstr>Why make the change and what are the choices?</vt:lpstr>
      <vt:lpstr>Why make the change?</vt:lpstr>
      <vt:lpstr>What are the choices?</vt:lpstr>
      <vt:lpstr>PowerPoint Presentation</vt:lpstr>
      <vt:lpstr>Federal Register Notice (Oct 5, 2020)</vt:lpstr>
      <vt:lpstr>What about NSRS Modernization?</vt:lpstr>
      <vt:lpstr>In closing…</vt:lpstr>
    </vt:vector>
  </TitlesOfParts>
  <Company>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Evjen</dc:creator>
  <cp:lastModifiedBy>Michael Dennis</cp:lastModifiedBy>
  <cp:revision>1309</cp:revision>
  <cp:lastPrinted>2020-10-05T05:29:29Z</cp:lastPrinted>
  <dcterms:created xsi:type="dcterms:W3CDTF">2017-04-17T06:30:29Z</dcterms:created>
  <dcterms:modified xsi:type="dcterms:W3CDTF">2021-05-05T19:39:58Z</dcterms:modified>
</cp:coreProperties>
</file>