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40" r:id="rId1"/>
    <p:sldMasterId id="2147483900" r:id="rId2"/>
    <p:sldMasterId id="2147484196" r:id="rId3"/>
  </p:sldMasterIdLst>
  <p:notesMasterIdLst>
    <p:notesMasterId r:id="rId22"/>
  </p:notesMasterIdLst>
  <p:handoutMasterIdLst>
    <p:handoutMasterId r:id="rId23"/>
  </p:handoutMasterIdLst>
  <p:sldIdLst>
    <p:sldId id="1863" r:id="rId4"/>
    <p:sldId id="1869" r:id="rId5"/>
    <p:sldId id="1715" r:id="rId6"/>
    <p:sldId id="1450" r:id="rId7"/>
    <p:sldId id="1579" r:id="rId8"/>
    <p:sldId id="1868" r:id="rId9"/>
    <p:sldId id="1353" r:id="rId10"/>
    <p:sldId id="1435" r:id="rId11"/>
    <p:sldId id="1393" r:id="rId12"/>
    <p:sldId id="1407" r:id="rId13"/>
    <p:sldId id="1397" r:id="rId14"/>
    <p:sldId id="1430" r:id="rId15"/>
    <p:sldId id="1399" r:id="rId16"/>
    <p:sldId id="1401" r:id="rId17"/>
    <p:sldId id="1402" r:id="rId18"/>
    <p:sldId id="1864" r:id="rId19"/>
    <p:sldId id="1866" r:id="rId20"/>
    <p:sldId id="5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Dennis" initials="MD" lastIdx="1" clrIdx="0">
    <p:extLst>
      <p:ext uri="{19B8F6BF-5375-455C-9EA6-DF929625EA0E}">
        <p15:presenceInfo xmlns:p15="http://schemas.microsoft.com/office/powerpoint/2012/main" userId="043abf545f8582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2AA527"/>
    <a:srgbClr val="898989"/>
    <a:srgbClr val="CC6600"/>
    <a:srgbClr val="C9D5EB"/>
    <a:srgbClr val="B5CBE3"/>
    <a:srgbClr val="C1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0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A6BC71-4142-4FAA-9D5D-79E87E9A39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D6CC7-42B9-4971-9126-631581AB1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F029C-A4E4-4CC3-A333-91A3C1A3163D}" type="datetime1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C7E3-866D-4F38-A66E-0831FCF40F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874D1-7572-48A9-AA54-F41A22E7D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6289-181C-4FFA-9C16-B10DF7949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2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1A5F-4E27-41B1-BA3E-6CFCD9559757}" type="datetime1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6DE8B-F250-4584-83EE-1EA3792D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go over main general characteristics of SPCS2022 (not enough time to go into detail)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based on final SPCS2022 Policy &amp; Procedures (not yet published but most decisions have been made on content)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Final policy &amp; procedures created based in part on public response to the FRN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 key element of SPCS2022 is linear distortion (“scale error”) design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Linear distortion is the difference between a “grid” distance (between the projected coordinates of a pair of points) and the true horizontal “ground” distance (at the topographic surface of the Earth)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SPC2022 zones are designed to minimize linear distortion at the topographic surface, NOT at the ellipsoid surface (as was done for SPCS 83 and 27)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Other relevant characteristics are listed; each will be discussed in this presentation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0CA3D-5650-4AAF-BA0F-C77D5CF15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6DE8B-F250-4584-83EE-1EA3792DC8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7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D6A9D-7366-4D0D-9A71-D1DA53E9B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6DE8B-F250-4584-83EE-1EA3792DC8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4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6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91440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80" y="6400800"/>
            <a:ext cx="603504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400800"/>
            <a:ext cx="91440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BFE9-79BB-431F-AEDF-EF334E7ED3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463040"/>
            <a:ext cx="4023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3EEF-DFCF-4914-8D02-439C78478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C175-7EF2-4F00-94D5-418B427E8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EF0-46D9-49D1-A73D-CC3C5E092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726B4B-11E2-4B4D-822E-155936961C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C3E33-EEDC-41E5-A023-3E855728F7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00462-26BA-4C05-87AA-CD844216AF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29480-FF3E-4DE2-BEDF-D4E23290FF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F9CA5-F1FB-4478-9541-6978564C05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BA90-2D2A-4AF6-BE27-44CC425F2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AE748-1630-45D0-84BC-E7F60F3BBB9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0B216-3958-4271-BF98-D15D17E265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94A3C-16DC-4B58-9DC7-9BE99AF181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5C7FDF-2754-402A-8118-303349C7D8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89CAA-BEB4-0749-9B3B-E5A1D0F9B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576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304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5,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0" y="6400800"/>
            <a:ext cx="603504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0F6734-3762-42A7-936F-6CB6153703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85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May 5, 2021</a:t>
            </a:r>
            <a:endParaRPr lang="en-US" dirty="0"/>
          </a:p>
        </p:txBody>
      </p:sp>
      <p:sp>
        <p:nvSpPr>
          <p:cNvPr id="1085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85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fld id="{2EA58377-3A98-4B75-8299-378BE47483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8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8573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dennis@noaa.go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0" y="2194560"/>
            <a:ext cx="9144000" cy="290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Times New Roman" charset="0"/>
              </a:rPr>
              <a:t>State Plane </a:t>
            </a:r>
            <a:b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Times New Roman" charset="0"/>
              </a:rPr>
            </a:b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Times New Roman" charset="0"/>
              </a:rPr>
              <a:t>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10222-0796-4FA4-869F-FE7B05FF564B}"/>
              </a:ext>
            </a:extLst>
          </p:cNvPr>
          <p:cNvSpPr/>
          <p:nvPr/>
        </p:nvSpPr>
        <p:spPr>
          <a:xfrm>
            <a:off x="4831882" y="5626685"/>
            <a:ext cx="4037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Michael Dennis, PhD, PE, RLS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SPCS2022 Project Manager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ichael.dennis@noaa.gov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C5CD2-6902-4110-9E3F-10A8802E064E}"/>
              </a:ext>
            </a:extLst>
          </p:cNvPr>
          <p:cNvSpPr/>
          <p:nvPr/>
        </p:nvSpPr>
        <p:spPr>
          <a:xfrm>
            <a:off x="274320" y="5626685"/>
            <a:ext cx="3193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NSRS Modernization Geospatial Summit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5, 2021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480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461-940C-4553-A537-3C8E7541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of all SPCS2022 layers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E3B65-9176-4065-A56F-BD2260C9A187}"/>
              </a:ext>
            </a:extLst>
          </p:cNvPr>
          <p:cNvSpPr txBox="1"/>
          <p:nvPr/>
        </p:nvSpPr>
        <p:spPr>
          <a:xfrm>
            <a:off x="0" y="-1"/>
            <a:ext cx="9144000" cy="4572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State Plane Coordinate System of 2022 (940 zones in 56 states and territories)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733E2-8B8F-4999-B246-9192BCE6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1C175-7EF2-4F00-94D5-418B427E8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D97FB-E76E-4EA9-A72F-FCCC0BEE0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9"/>
            <a:ext cx="9144000" cy="64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461-940C-4553-A537-3C8E7541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of number of layers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47928-CA4C-48FC-9F0B-9C049E88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1C175-7EF2-4F00-94D5-418B427E8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7D19D-BDC6-4AC7-8327-4670BDFE8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5352-5FB1-4763-9959-205A423A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Status of zone layout and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5600-77B1-47E3-A7F4-612D2E6F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121275"/>
          </a:xfrm>
        </p:spPr>
        <p:txBody>
          <a:bodyPr>
            <a:normAutofit/>
          </a:bodyPr>
          <a:lstStyle/>
          <a:p>
            <a:r>
              <a:rPr lang="en-US" b="1" dirty="0"/>
              <a:t>Designs by NGS</a:t>
            </a:r>
          </a:p>
          <a:p>
            <a:pPr lvl="1"/>
            <a:r>
              <a:rPr lang="en-US" dirty="0"/>
              <a:t>159 zones (including 54 statewide)</a:t>
            </a:r>
          </a:p>
          <a:p>
            <a:pPr lvl="1"/>
            <a:r>
              <a:rPr lang="en-US" dirty="0"/>
              <a:t>Range from 1 to 22 zones per state (max in Alaska)</a:t>
            </a:r>
          </a:p>
          <a:p>
            <a:r>
              <a:rPr lang="en-US" b="1" dirty="0"/>
              <a:t>Designs by state stakeholders</a:t>
            </a:r>
          </a:p>
          <a:p>
            <a:pPr lvl="1"/>
            <a:r>
              <a:rPr lang="en-US" dirty="0"/>
              <a:t>810 zones in 28 states</a:t>
            </a:r>
          </a:p>
          <a:p>
            <a:pPr lvl="1"/>
            <a:r>
              <a:rPr lang="en-US" dirty="0"/>
              <a:t>Range from 1 to 88 zones per layer (max in Ohio)</a:t>
            </a:r>
          </a:p>
          <a:p>
            <a:pPr lvl="1"/>
            <a:r>
              <a:rPr lang="en-US" dirty="0"/>
              <a:t>Essentially all are “low distortion projections”</a:t>
            </a:r>
          </a:p>
          <a:p>
            <a:r>
              <a:rPr lang="en-US" b="1" dirty="0"/>
              <a:t>Total = 969 zones </a:t>
            </a:r>
            <a:r>
              <a:rPr lang="en-US" dirty="0"/>
              <a:t>for 56 states and territories</a:t>
            </a:r>
          </a:p>
          <a:p>
            <a:pPr lvl="1"/>
            <a:r>
              <a:rPr lang="en-US" dirty="0"/>
              <a:t>Number may decrease, but will not increase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F2871-7ACB-4E96-8660-AD19BE0E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461-940C-4553-A537-3C8E7541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number of zones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E5E6-BC54-438E-855A-A8D16520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1C175-7EF2-4F00-94D5-418B427E8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2F47F-8E97-4BB4-AC23-B7E9A016D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411F-37DC-4880-9D49-6792CC1C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SPCS2022 zone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3E96-DD7D-47A1-B306-76614C3A6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 designs so far are </a:t>
            </a:r>
            <a:r>
              <a:rPr lang="en-US" b="1" i="1" dirty="0"/>
              <a:t>PRELIMARY</a:t>
            </a:r>
          </a:p>
          <a:p>
            <a:r>
              <a:rPr lang="en-US" b="1" dirty="0"/>
              <a:t>Begin finalizing designs </a:t>
            </a:r>
            <a:r>
              <a:rPr lang="en-US" b="1" i="1" dirty="0"/>
              <a:t>NOW</a:t>
            </a:r>
          </a:p>
          <a:p>
            <a:pPr lvl="1"/>
            <a:r>
              <a:rPr lang="en-US" dirty="0"/>
              <a:t>Compile and compare all designs</a:t>
            </a:r>
          </a:p>
          <a:p>
            <a:pPr lvl="1"/>
            <a:r>
              <a:rPr lang="en-US" dirty="0"/>
              <a:t>Ensure consistent and correct</a:t>
            </a:r>
          </a:p>
          <a:p>
            <a:r>
              <a:rPr lang="en-US" b="1" dirty="0"/>
              <a:t>Get stakeholder input before finalizing</a:t>
            </a:r>
          </a:p>
          <a:p>
            <a:pPr lvl="1"/>
            <a:r>
              <a:rPr lang="en-US" dirty="0"/>
              <a:t>Provide preliminary complete parameters</a:t>
            </a:r>
          </a:p>
          <a:p>
            <a:pPr lvl="1"/>
            <a:r>
              <a:rPr lang="en-US" dirty="0"/>
              <a:t>Solicit input from stakeholders 2021/2022</a:t>
            </a:r>
          </a:p>
          <a:p>
            <a:pPr lvl="1"/>
            <a:r>
              <a:rPr lang="en-US" dirty="0"/>
              <a:t>Finalize after stakeholder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9C028-E3FA-47F8-BFFE-9EFD94F8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9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2D32-5F7D-4F87-B057-3BDF81F7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About the timing of it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523A-6ED6-430C-9AC8-11BAF88B5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Finalize all designs in 2022 </a:t>
            </a:r>
            <a:r>
              <a:rPr lang="en-US" dirty="0"/>
              <a:t>(maybe later…)</a:t>
            </a:r>
          </a:p>
          <a:p>
            <a:r>
              <a:rPr lang="en-US" b="1" dirty="0"/>
              <a:t>Other things in 2022 </a:t>
            </a:r>
            <a:r>
              <a:rPr lang="en-US" dirty="0"/>
              <a:t>(maybe later…)</a:t>
            </a:r>
          </a:p>
          <a:p>
            <a:pPr lvl="1"/>
            <a:r>
              <a:rPr lang="en-US" dirty="0"/>
              <a:t>Provide machine-readable definitions</a:t>
            </a:r>
          </a:p>
          <a:p>
            <a:pPr lvl="1"/>
            <a:r>
              <a:rPr lang="en-US" dirty="0"/>
              <a:t>SPCS2022 report</a:t>
            </a:r>
          </a:p>
          <a:p>
            <a:pPr lvl="1"/>
            <a:r>
              <a:rPr lang="en-US" dirty="0"/>
              <a:t>Modify NGS algorithms (e.g., 1-parallel Lambert)</a:t>
            </a:r>
          </a:p>
          <a:p>
            <a:r>
              <a:rPr lang="en-US" b="1" dirty="0"/>
              <a:t>Official release with rollout of modernized NSRS</a:t>
            </a:r>
          </a:p>
          <a:p>
            <a:pPr lvl="1"/>
            <a:r>
              <a:rPr lang="en-US" dirty="0"/>
              <a:t>Final definitions available in 2022 (maybe later…)</a:t>
            </a:r>
          </a:p>
          <a:p>
            <a:pPr lvl="1"/>
            <a:r>
              <a:rPr lang="en-US" dirty="0"/>
              <a:t>But will not release before modernized NSRS</a:t>
            </a:r>
          </a:p>
          <a:p>
            <a:pPr lvl="1"/>
            <a:r>
              <a:rPr lang="en-US" dirty="0"/>
              <a:t>Likely after 2025…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AB0E-1664-4997-9671-A7493B49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64FD-2066-491D-BC9A-CF4F6222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But I want to use SPCS2022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B2B4-C179-452F-BB60-CB84B6A6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2A2C532-C37F-4548-9CFC-A7A0E366F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621571"/>
            <a:ext cx="7680960" cy="4164378"/>
          </a:xfrm>
        </p:spPr>
      </p:pic>
    </p:spTree>
    <p:extLst>
      <p:ext uri="{BB962C8B-B14F-4D97-AF65-F5344CB8AC3E}">
        <p14:creationId xmlns:p14="http://schemas.microsoft.com/office/powerpoint/2010/main" val="6403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64FD-2066-491D-BC9A-CF4F6222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But I want to use SPCS2022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B2B4-C179-452F-BB60-CB84B6A6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10A710-6782-4EF1-9D95-2C4BC3BE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Some want to use designs with NAD 83</a:t>
            </a:r>
          </a:p>
          <a:p>
            <a:pPr lvl="1"/>
            <a:r>
              <a:rPr lang="en-US" dirty="0"/>
              <a:t>Same reference ellipsoid</a:t>
            </a:r>
          </a:p>
          <a:p>
            <a:pPr lvl="1"/>
            <a:r>
              <a:rPr lang="en-US" dirty="0"/>
              <a:t>Near identical performance</a:t>
            </a:r>
          </a:p>
          <a:p>
            <a:r>
              <a:rPr lang="en-US" b="1" dirty="0"/>
              <a:t>Can reference to NAD 83, </a:t>
            </a:r>
            <a:r>
              <a:rPr lang="en-US" b="1" i="1" dirty="0">
                <a:solidFill>
                  <a:srgbClr val="C00000"/>
                </a:solidFill>
              </a:rPr>
              <a:t>however:</a:t>
            </a:r>
          </a:p>
          <a:p>
            <a:pPr lvl="1"/>
            <a:r>
              <a:rPr lang="en-US" dirty="0"/>
              <a:t>Will not become part of SPCS 83</a:t>
            </a:r>
          </a:p>
          <a:p>
            <a:pPr lvl="1"/>
            <a:r>
              <a:rPr lang="en-US" dirty="0"/>
              <a:t>Will not be supported in NGS products &amp; services</a:t>
            </a:r>
          </a:p>
          <a:p>
            <a:r>
              <a:rPr lang="en-US" b="1" dirty="0"/>
              <a:t>If you use designs with NAD 83: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Change grid origins by large amount</a:t>
            </a:r>
          </a:p>
          <a:p>
            <a:pPr lvl="1"/>
            <a:r>
              <a:rPr lang="en-US" dirty="0"/>
              <a:t>Will help avoid confusion with SPCS2022 version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8AEE-1CDA-4CC7-8732-83538B25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SPCS2022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027F-262F-418B-A43F-C863253D4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Minimize distortion at </a:t>
            </a:r>
            <a:r>
              <a:rPr lang="en-US" b="1" i="1" dirty="0"/>
              <a:t>topo surface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ellipsoid</a:t>
            </a:r>
          </a:p>
          <a:p>
            <a:r>
              <a:rPr lang="en-US" dirty="0"/>
              <a:t>Up to </a:t>
            </a:r>
            <a:r>
              <a:rPr lang="en-US" b="1" i="1" dirty="0"/>
              <a:t>3 zone “layers” </a:t>
            </a:r>
            <a:r>
              <a:rPr lang="en-US" dirty="0"/>
              <a:t>allowed</a:t>
            </a:r>
          </a:p>
          <a:p>
            <a:pPr lvl="1"/>
            <a:r>
              <a:rPr lang="en-US" dirty="0"/>
              <a:t>Some layers very similar to existing SPCS 83</a:t>
            </a:r>
          </a:p>
          <a:p>
            <a:pPr lvl="1"/>
            <a:r>
              <a:rPr lang="en-US" dirty="0"/>
              <a:t>Some layers very different</a:t>
            </a:r>
          </a:p>
          <a:p>
            <a:r>
              <a:rPr lang="en-US" dirty="0"/>
              <a:t>Total 969 zone for initial rollout of SPCS2022</a:t>
            </a:r>
          </a:p>
          <a:p>
            <a:pPr lvl="1"/>
            <a:r>
              <a:rPr lang="en-US" b="1" dirty="0"/>
              <a:t>NGS:</a:t>
            </a:r>
            <a:r>
              <a:rPr lang="en-US" dirty="0"/>
              <a:t>  159 zones (includes 54 statewide)</a:t>
            </a:r>
          </a:p>
          <a:p>
            <a:pPr lvl="1"/>
            <a:r>
              <a:rPr lang="en-US" b="1" dirty="0"/>
              <a:t>Stakeholders:</a:t>
            </a:r>
            <a:r>
              <a:rPr lang="en-US" dirty="0"/>
              <a:t>  810 zones in 28 states</a:t>
            </a:r>
          </a:p>
          <a:p>
            <a:pPr lvl="1"/>
            <a:r>
              <a:rPr lang="en-US" i="1" dirty="0"/>
              <a:t>Number of zones may decrease, will not increase</a:t>
            </a:r>
          </a:p>
          <a:p>
            <a:r>
              <a:rPr lang="en-US" dirty="0"/>
              <a:t>Will be implemented along with Modernized NSRS</a:t>
            </a:r>
          </a:p>
          <a:p>
            <a:pPr lvl="1"/>
            <a:r>
              <a:rPr lang="en-US" dirty="0"/>
              <a:t>Earlier usage with NAD 83 will not be supported by NGS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Can change/add/remove zones after modernized NSRS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0BCC9-35D1-4469-87E6-DC0012E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048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4E67-CD93-407C-9AD0-0CE7ED3A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Alternative Earth models exist…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070D-5D5A-4FAC-A84E-5E50B5F4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7462B-A28D-43A7-A215-071288C4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80286"/>
            <a:ext cx="7315200" cy="48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 “flat earth”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51081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State Plane Coordinate System of 2022 (SPCS2022)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Referenced to 2022 Terrestrial Reference Frames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Based on same reference ellipsoid as SPCS 83 (GRS 80)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Same 3 </a:t>
            </a:r>
            <a:r>
              <a:rPr lang="en-US" b="1" i="1" dirty="0"/>
              <a:t>conformal</a:t>
            </a:r>
            <a:r>
              <a:rPr lang="en-US" dirty="0"/>
              <a:t> projection types as SPCS 83 and 27: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7F0BB5-B7D1-4341-90A5-895E77CA660B}"/>
              </a:ext>
            </a:extLst>
          </p:cNvPr>
          <p:cNvGrpSpPr>
            <a:grpSpLocks noChangeAspect="1"/>
          </p:cNvGrpSpPr>
          <p:nvPr/>
        </p:nvGrpSpPr>
        <p:grpSpPr>
          <a:xfrm>
            <a:off x="1010193" y="4058872"/>
            <a:ext cx="1536685" cy="1737360"/>
            <a:chOff x="7325342" y="2752292"/>
            <a:chExt cx="2970729" cy="33586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0EFFBC-08AC-4697-9F9C-270FFB93A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46407" y="3824968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w="6350" cap="flat" cmpd="sng" algn="ctr">
              <a:solidFill>
                <a:srgbClr val="007AC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51435" tIns="25718" rIns="51435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57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7" name="Picture 2" descr="D:\GIS\General\Generic grids\Export\Globe_orthographic_oblique.png">
              <a:extLst>
                <a:ext uri="{FF2B5EF4-FFF2-40B4-BE49-F238E27FC236}">
                  <a16:creationId xmlns:a16="http://schemas.microsoft.com/office/drawing/2014/main" id="{B7B80479-9BE2-4E01-8690-04BF024A6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4400" t="4400" r="4400" b="4400"/>
            <a:stretch>
              <a:fillRect/>
            </a:stretch>
          </p:blipFill>
          <p:spPr bwMode="auto">
            <a:xfrm>
              <a:off x="7646447" y="3824968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99B47919-4517-453F-AC5D-DC95D1744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342" y="2752292"/>
              <a:ext cx="2970729" cy="3096344"/>
            </a:xfrm>
            <a:custGeom>
              <a:avLst/>
              <a:gdLst>
                <a:gd name="connsiteX0" fmla="*/ 0 w 3204356"/>
                <a:gd name="connsiteY0" fmla="*/ 2557460 h 2557460"/>
                <a:gd name="connsiteX1" fmla="*/ 1602178 w 3204356"/>
                <a:gd name="connsiteY1" fmla="*/ 0 h 2557460"/>
                <a:gd name="connsiteX2" fmla="*/ 3204356 w 3204356"/>
                <a:gd name="connsiteY2" fmla="*/ 2557460 h 2557460"/>
                <a:gd name="connsiteX3" fmla="*/ 0 w 3204356"/>
                <a:gd name="connsiteY3" fmla="*/ 2557460 h 2557460"/>
                <a:gd name="connsiteX0" fmla="*/ 0 w 3204356"/>
                <a:gd name="connsiteY0" fmla="*/ 2557460 h 2557460"/>
                <a:gd name="connsiteX1" fmla="*/ 1602178 w 3204356"/>
                <a:gd name="connsiteY1" fmla="*/ 0 h 2557460"/>
                <a:gd name="connsiteX2" fmla="*/ 3204356 w 3204356"/>
                <a:gd name="connsiteY2" fmla="*/ 2557460 h 2557460"/>
                <a:gd name="connsiteX3" fmla="*/ 0 w 3204356"/>
                <a:gd name="connsiteY3" fmla="*/ 2557460 h 2557460"/>
                <a:gd name="connsiteX0" fmla="*/ 0 w 3204356"/>
                <a:gd name="connsiteY0" fmla="*/ 2557460 h 2842618"/>
                <a:gd name="connsiteX1" fmla="*/ 1602178 w 3204356"/>
                <a:gd name="connsiteY1" fmla="*/ 0 h 2842618"/>
                <a:gd name="connsiteX2" fmla="*/ 3204356 w 3204356"/>
                <a:gd name="connsiteY2" fmla="*/ 2557460 h 2842618"/>
                <a:gd name="connsiteX3" fmla="*/ 0 w 3204356"/>
                <a:gd name="connsiteY3" fmla="*/ 2557460 h 2842618"/>
                <a:gd name="connsiteX0" fmla="*/ 0 w 3303164"/>
                <a:gd name="connsiteY0" fmla="*/ 2557460 h 3133524"/>
                <a:gd name="connsiteX1" fmla="*/ 1602178 w 3303164"/>
                <a:gd name="connsiteY1" fmla="*/ 0 h 3133524"/>
                <a:gd name="connsiteX2" fmla="*/ 3204356 w 3303164"/>
                <a:gd name="connsiteY2" fmla="*/ 2557460 h 3133524"/>
                <a:gd name="connsiteX3" fmla="*/ 1692188 w 3303164"/>
                <a:gd name="connsiteY3" fmla="*/ 3133524 h 3133524"/>
                <a:gd name="connsiteX4" fmla="*/ 0 w 3303164"/>
                <a:gd name="connsiteY4" fmla="*/ 2557460 h 3133524"/>
                <a:gd name="connsiteX0" fmla="*/ 0 w 3303164"/>
                <a:gd name="connsiteY0" fmla="*/ 2557460 h 3133524"/>
                <a:gd name="connsiteX1" fmla="*/ 1602178 w 3303164"/>
                <a:gd name="connsiteY1" fmla="*/ 0 h 3133524"/>
                <a:gd name="connsiteX2" fmla="*/ 3204356 w 3303164"/>
                <a:gd name="connsiteY2" fmla="*/ 2557460 h 3133524"/>
                <a:gd name="connsiteX3" fmla="*/ 1836204 w 3303164"/>
                <a:gd name="connsiteY3" fmla="*/ 3133524 h 3133524"/>
                <a:gd name="connsiteX4" fmla="*/ 0 w 3303164"/>
                <a:gd name="connsiteY4" fmla="*/ 2557460 h 3133524"/>
                <a:gd name="connsiteX0" fmla="*/ 0 w 3303164"/>
                <a:gd name="connsiteY0" fmla="*/ 2557460 h 2993130"/>
                <a:gd name="connsiteX1" fmla="*/ 1602178 w 3303164"/>
                <a:gd name="connsiteY1" fmla="*/ 0 h 2993130"/>
                <a:gd name="connsiteX2" fmla="*/ 3204356 w 3303164"/>
                <a:gd name="connsiteY2" fmla="*/ 2557460 h 2993130"/>
                <a:gd name="connsiteX3" fmla="*/ 1764196 w 3303164"/>
                <a:gd name="connsiteY3" fmla="*/ 2773484 h 2993130"/>
                <a:gd name="connsiteX4" fmla="*/ 0 w 3303164"/>
                <a:gd name="connsiteY4" fmla="*/ 2557460 h 2993130"/>
                <a:gd name="connsiteX0" fmla="*/ 0 w 3303164"/>
                <a:gd name="connsiteY0" fmla="*/ 2557460 h 3169528"/>
                <a:gd name="connsiteX1" fmla="*/ 1602178 w 3303164"/>
                <a:gd name="connsiteY1" fmla="*/ 0 h 3169528"/>
                <a:gd name="connsiteX2" fmla="*/ 3204356 w 3303164"/>
                <a:gd name="connsiteY2" fmla="*/ 2557460 h 3169528"/>
                <a:gd name="connsiteX3" fmla="*/ 1584176 w 3303164"/>
                <a:gd name="connsiteY3" fmla="*/ 3169528 h 3169528"/>
                <a:gd name="connsiteX4" fmla="*/ 0 w 3303164"/>
                <a:gd name="connsiteY4" fmla="*/ 2557460 h 3169528"/>
                <a:gd name="connsiteX0" fmla="*/ 0 w 3159148"/>
                <a:gd name="connsiteY0" fmla="*/ 2557460 h 3199531"/>
                <a:gd name="connsiteX1" fmla="*/ 1602178 w 3159148"/>
                <a:gd name="connsiteY1" fmla="*/ 0 h 3199531"/>
                <a:gd name="connsiteX2" fmla="*/ 3060340 w 3159148"/>
                <a:gd name="connsiteY2" fmla="*/ 2377440 h 3199531"/>
                <a:gd name="connsiteX3" fmla="*/ 1584176 w 3159148"/>
                <a:gd name="connsiteY3" fmla="*/ 3169528 h 3199531"/>
                <a:gd name="connsiteX4" fmla="*/ 0 w 3159148"/>
                <a:gd name="connsiteY4" fmla="*/ 2557460 h 3199531"/>
                <a:gd name="connsiteX0" fmla="*/ 0 w 3015132"/>
                <a:gd name="connsiteY0" fmla="*/ 2449448 h 3181529"/>
                <a:gd name="connsiteX1" fmla="*/ 1458162 w 3015132"/>
                <a:gd name="connsiteY1" fmla="*/ 0 h 3181529"/>
                <a:gd name="connsiteX2" fmla="*/ 2916324 w 3015132"/>
                <a:gd name="connsiteY2" fmla="*/ 2377440 h 3181529"/>
                <a:gd name="connsiteX3" fmla="*/ 1440160 w 3015132"/>
                <a:gd name="connsiteY3" fmla="*/ 3169528 h 3181529"/>
                <a:gd name="connsiteX4" fmla="*/ 0 w 3015132"/>
                <a:gd name="connsiteY4" fmla="*/ 2449448 h 3181529"/>
                <a:gd name="connsiteX0" fmla="*/ 0 w 3015132"/>
                <a:gd name="connsiteY0" fmla="*/ 2449448 h 3037513"/>
                <a:gd name="connsiteX1" fmla="*/ 1458162 w 3015132"/>
                <a:gd name="connsiteY1" fmla="*/ 0 h 3037513"/>
                <a:gd name="connsiteX2" fmla="*/ 2916324 w 3015132"/>
                <a:gd name="connsiteY2" fmla="*/ 2377440 h 3037513"/>
                <a:gd name="connsiteX3" fmla="*/ 1548172 w 3015132"/>
                <a:gd name="connsiteY3" fmla="*/ 3025512 h 3037513"/>
                <a:gd name="connsiteX4" fmla="*/ 0 w 3015132"/>
                <a:gd name="connsiteY4" fmla="*/ 2449448 h 3037513"/>
                <a:gd name="connsiteX0" fmla="*/ 0 w 3015132"/>
                <a:gd name="connsiteY0" fmla="*/ 2449448 h 3163374"/>
                <a:gd name="connsiteX1" fmla="*/ 1458162 w 3015132"/>
                <a:gd name="connsiteY1" fmla="*/ 0 h 3163374"/>
                <a:gd name="connsiteX2" fmla="*/ 2916324 w 3015132"/>
                <a:gd name="connsiteY2" fmla="*/ 2377440 h 3163374"/>
                <a:gd name="connsiteX3" fmla="*/ 1489403 w 3015132"/>
                <a:gd name="connsiteY3" fmla="*/ 3151373 h 3163374"/>
                <a:gd name="connsiteX4" fmla="*/ 0 w 3015132"/>
                <a:gd name="connsiteY4" fmla="*/ 2449448 h 3163374"/>
                <a:gd name="connsiteX0" fmla="*/ 0 w 3015132"/>
                <a:gd name="connsiteY0" fmla="*/ 2449448 h 3163374"/>
                <a:gd name="connsiteX1" fmla="*/ 1458162 w 3015132"/>
                <a:gd name="connsiteY1" fmla="*/ 0 h 3163374"/>
                <a:gd name="connsiteX2" fmla="*/ 2916324 w 3015132"/>
                <a:gd name="connsiteY2" fmla="*/ 2377440 h 3163374"/>
                <a:gd name="connsiteX3" fmla="*/ 1489403 w 3015132"/>
                <a:gd name="connsiteY3" fmla="*/ 3151373 h 3163374"/>
                <a:gd name="connsiteX4" fmla="*/ 0 w 3015132"/>
                <a:gd name="connsiteY4" fmla="*/ 2449448 h 3163374"/>
                <a:gd name="connsiteX0" fmla="*/ 0 w 3015132"/>
                <a:gd name="connsiteY0" fmla="*/ 2449448 h 3168657"/>
                <a:gd name="connsiteX1" fmla="*/ 1458162 w 3015132"/>
                <a:gd name="connsiteY1" fmla="*/ 0 h 3168657"/>
                <a:gd name="connsiteX2" fmla="*/ 2916324 w 3015132"/>
                <a:gd name="connsiteY2" fmla="*/ 2377440 h 3168657"/>
                <a:gd name="connsiteX3" fmla="*/ 1489403 w 3015132"/>
                <a:gd name="connsiteY3" fmla="*/ 3151373 h 3168657"/>
                <a:gd name="connsiteX4" fmla="*/ 0 w 3015132"/>
                <a:gd name="connsiteY4" fmla="*/ 2449448 h 3168657"/>
                <a:gd name="connsiteX0" fmla="*/ 0 w 2942478"/>
                <a:gd name="connsiteY0" fmla="*/ 2430258 h 3168657"/>
                <a:gd name="connsiteX1" fmla="*/ 1385508 w 2942478"/>
                <a:gd name="connsiteY1" fmla="*/ 0 h 3168657"/>
                <a:gd name="connsiteX2" fmla="*/ 2843670 w 2942478"/>
                <a:gd name="connsiteY2" fmla="*/ 2377440 h 3168657"/>
                <a:gd name="connsiteX3" fmla="*/ 1416749 w 2942478"/>
                <a:gd name="connsiteY3" fmla="*/ 3151373 h 3168657"/>
                <a:gd name="connsiteX4" fmla="*/ 0 w 2942478"/>
                <a:gd name="connsiteY4" fmla="*/ 2430258 h 3168657"/>
                <a:gd name="connsiteX0" fmla="*/ 0 w 2859652"/>
                <a:gd name="connsiteY0" fmla="*/ 2430258 h 3168657"/>
                <a:gd name="connsiteX1" fmla="*/ 1385508 w 2859652"/>
                <a:gd name="connsiteY1" fmla="*/ 0 h 3168657"/>
                <a:gd name="connsiteX2" fmla="*/ 2760844 w 2859652"/>
                <a:gd name="connsiteY2" fmla="*/ 2354352 h 3168657"/>
                <a:gd name="connsiteX3" fmla="*/ 1416749 w 2859652"/>
                <a:gd name="connsiteY3" fmla="*/ 3151373 h 3168657"/>
                <a:gd name="connsiteX4" fmla="*/ 0 w 2859652"/>
                <a:gd name="connsiteY4" fmla="*/ 2430258 h 3168657"/>
                <a:gd name="connsiteX0" fmla="*/ 0 w 2859652"/>
                <a:gd name="connsiteY0" fmla="*/ 2430258 h 3130705"/>
                <a:gd name="connsiteX1" fmla="*/ 1385508 w 2859652"/>
                <a:gd name="connsiteY1" fmla="*/ 0 h 3130705"/>
                <a:gd name="connsiteX2" fmla="*/ 2760844 w 2859652"/>
                <a:gd name="connsiteY2" fmla="*/ 2354352 h 3130705"/>
                <a:gd name="connsiteX3" fmla="*/ 1453076 w 2859652"/>
                <a:gd name="connsiteY3" fmla="*/ 3113421 h 3130705"/>
                <a:gd name="connsiteX4" fmla="*/ 0 w 2859652"/>
                <a:gd name="connsiteY4" fmla="*/ 2430258 h 3130705"/>
                <a:gd name="connsiteX0" fmla="*/ 0 w 2859652"/>
                <a:gd name="connsiteY0" fmla="*/ 2430258 h 3130705"/>
                <a:gd name="connsiteX1" fmla="*/ 1385508 w 2859652"/>
                <a:gd name="connsiteY1" fmla="*/ 0 h 3130705"/>
                <a:gd name="connsiteX2" fmla="*/ 2760844 w 2859652"/>
                <a:gd name="connsiteY2" fmla="*/ 2354352 h 3130705"/>
                <a:gd name="connsiteX3" fmla="*/ 1453076 w 2859652"/>
                <a:gd name="connsiteY3" fmla="*/ 3113421 h 3130705"/>
                <a:gd name="connsiteX4" fmla="*/ 0 w 2859652"/>
                <a:gd name="connsiteY4" fmla="*/ 2430258 h 3130705"/>
                <a:gd name="connsiteX0" fmla="*/ 0 w 2813425"/>
                <a:gd name="connsiteY0" fmla="*/ 2430258 h 3130705"/>
                <a:gd name="connsiteX1" fmla="*/ 1385508 w 2813425"/>
                <a:gd name="connsiteY1" fmla="*/ 0 h 3130705"/>
                <a:gd name="connsiteX2" fmla="*/ 2714617 w 2813425"/>
                <a:gd name="connsiteY2" fmla="*/ 2354353 h 3130705"/>
                <a:gd name="connsiteX3" fmla="*/ 1453076 w 2813425"/>
                <a:gd name="connsiteY3" fmla="*/ 3113421 h 3130705"/>
                <a:gd name="connsiteX4" fmla="*/ 0 w 2813425"/>
                <a:gd name="connsiteY4" fmla="*/ 2430258 h 3130705"/>
                <a:gd name="connsiteX0" fmla="*/ 0 w 2740771"/>
                <a:gd name="connsiteY0" fmla="*/ 2468213 h 3130705"/>
                <a:gd name="connsiteX1" fmla="*/ 1312854 w 2740771"/>
                <a:gd name="connsiteY1" fmla="*/ 0 h 3130705"/>
                <a:gd name="connsiteX2" fmla="*/ 2641963 w 2740771"/>
                <a:gd name="connsiteY2" fmla="*/ 2354353 h 3130705"/>
                <a:gd name="connsiteX3" fmla="*/ 1380422 w 2740771"/>
                <a:gd name="connsiteY3" fmla="*/ 3113421 h 3130705"/>
                <a:gd name="connsiteX4" fmla="*/ 0 w 2740771"/>
                <a:gd name="connsiteY4" fmla="*/ 2468213 h 3130705"/>
                <a:gd name="connsiteX0" fmla="*/ 0 w 2740771"/>
                <a:gd name="connsiteY0" fmla="*/ 2430260 h 3130705"/>
                <a:gd name="connsiteX1" fmla="*/ 1312854 w 2740771"/>
                <a:gd name="connsiteY1" fmla="*/ 0 h 3130705"/>
                <a:gd name="connsiteX2" fmla="*/ 2641963 w 2740771"/>
                <a:gd name="connsiteY2" fmla="*/ 2354353 h 3130705"/>
                <a:gd name="connsiteX3" fmla="*/ 1380422 w 2740771"/>
                <a:gd name="connsiteY3" fmla="*/ 3113421 h 3130705"/>
                <a:gd name="connsiteX4" fmla="*/ 0 w 2740771"/>
                <a:gd name="connsiteY4" fmla="*/ 2430260 h 3130705"/>
                <a:gd name="connsiteX0" fmla="*/ 0 w 2740771"/>
                <a:gd name="connsiteY0" fmla="*/ 2430260 h 3130705"/>
                <a:gd name="connsiteX1" fmla="*/ 1312854 w 2740771"/>
                <a:gd name="connsiteY1" fmla="*/ 0 h 3130705"/>
                <a:gd name="connsiteX2" fmla="*/ 2641963 w 2740771"/>
                <a:gd name="connsiteY2" fmla="*/ 2354353 h 3130705"/>
                <a:gd name="connsiteX3" fmla="*/ 1380422 w 2740771"/>
                <a:gd name="connsiteY3" fmla="*/ 3113421 h 3130705"/>
                <a:gd name="connsiteX4" fmla="*/ 0 w 2740771"/>
                <a:gd name="connsiteY4" fmla="*/ 2430260 h 3130705"/>
                <a:gd name="connsiteX0" fmla="*/ 0 w 2714345"/>
                <a:gd name="connsiteY0" fmla="*/ 2430260 h 3130705"/>
                <a:gd name="connsiteX1" fmla="*/ 1286428 w 2714345"/>
                <a:gd name="connsiteY1" fmla="*/ 0 h 3130705"/>
                <a:gd name="connsiteX2" fmla="*/ 2615537 w 2714345"/>
                <a:gd name="connsiteY2" fmla="*/ 2354353 h 3130705"/>
                <a:gd name="connsiteX3" fmla="*/ 1353996 w 2714345"/>
                <a:gd name="connsiteY3" fmla="*/ 3113421 h 3130705"/>
                <a:gd name="connsiteX4" fmla="*/ 0 w 2714345"/>
                <a:gd name="connsiteY4" fmla="*/ 2430260 h 3130705"/>
                <a:gd name="connsiteX0" fmla="*/ 0 w 2714345"/>
                <a:gd name="connsiteY0" fmla="*/ 2430260 h 3130705"/>
                <a:gd name="connsiteX1" fmla="*/ 1286428 w 2714345"/>
                <a:gd name="connsiteY1" fmla="*/ 0 h 3130705"/>
                <a:gd name="connsiteX2" fmla="*/ 2615537 w 2714345"/>
                <a:gd name="connsiteY2" fmla="*/ 2430260 h 3130705"/>
                <a:gd name="connsiteX3" fmla="*/ 1353996 w 2714345"/>
                <a:gd name="connsiteY3" fmla="*/ 3113421 h 3130705"/>
                <a:gd name="connsiteX4" fmla="*/ 0 w 2714345"/>
                <a:gd name="connsiteY4" fmla="*/ 2430260 h 3130705"/>
                <a:gd name="connsiteX0" fmla="*/ 0 w 2656208"/>
                <a:gd name="connsiteY0" fmla="*/ 2430260 h 3130705"/>
                <a:gd name="connsiteX1" fmla="*/ 1286428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8"/>
                <a:gd name="connsiteY0" fmla="*/ 2430260 h 3130705"/>
                <a:gd name="connsiteX1" fmla="*/ 1286428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8"/>
                <a:gd name="connsiteY0" fmla="*/ 2430260 h 3130705"/>
                <a:gd name="connsiteX1" fmla="*/ 1286428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8"/>
                <a:gd name="connsiteY0" fmla="*/ 2430260 h 3130705"/>
                <a:gd name="connsiteX1" fmla="*/ 1328104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7"/>
                <a:gd name="connsiteY0" fmla="*/ 2430260 h 3130705"/>
                <a:gd name="connsiteX1" fmla="*/ 1328104 w 2656207"/>
                <a:gd name="connsiteY1" fmla="*/ 0 h 3130705"/>
                <a:gd name="connsiteX2" fmla="*/ 2615536 w 2656207"/>
                <a:gd name="connsiteY2" fmla="*/ 2430261 h 3130705"/>
                <a:gd name="connsiteX3" fmla="*/ 1353996 w 2656207"/>
                <a:gd name="connsiteY3" fmla="*/ 3113421 h 3130705"/>
                <a:gd name="connsiteX4" fmla="*/ 0 w 2656207"/>
                <a:gd name="connsiteY4" fmla="*/ 2430260 h 3130705"/>
                <a:gd name="connsiteX0" fmla="*/ 0 w 2656208"/>
                <a:gd name="connsiteY0" fmla="*/ 2430260 h 3130705"/>
                <a:gd name="connsiteX1" fmla="*/ 1328104 w 2656208"/>
                <a:gd name="connsiteY1" fmla="*/ 0 h 3130705"/>
                <a:gd name="connsiteX2" fmla="*/ 2615537 w 2656208"/>
                <a:gd name="connsiteY2" fmla="*/ 2430261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32093"/>
                <a:gd name="connsiteY0" fmla="*/ 2430260 h 3130705"/>
                <a:gd name="connsiteX1" fmla="*/ 1328104 w 2632093"/>
                <a:gd name="connsiteY1" fmla="*/ 0 h 3130705"/>
                <a:gd name="connsiteX2" fmla="*/ 2591422 w 2632093"/>
                <a:gd name="connsiteY2" fmla="*/ 2430261 h 3130705"/>
                <a:gd name="connsiteX3" fmla="*/ 1353996 w 2632093"/>
                <a:gd name="connsiteY3" fmla="*/ 3113421 h 3130705"/>
                <a:gd name="connsiteX4" fmla="*/ 0 w 2632093"/>
                <a:gd name="connsiteY4" fmla="*/ 2430260 h 3130705"/>
                <a:gd name="connsiteX0" fmla="*/ 0 w 2632093"/>
                <a:gd name="connsiteY0" fmla="*/ 2430260 h 3130705"/>
                <a:gd name="connsiteX1" fmla="*/ 1328104 w 2632093"/>
                <a:gd name="connsiteY1" fmla="*/ 0 h 3130705"/>
                <a:gd name="connsiteX2" fmla="*/ 2591422 w 2632093"/>
                <a:gd name="connsiteY2" fmla="*/ 2430261 h 3130705"/>
                <a:gd name="connsiteX3" fmla="*/ 1328104 w 2632093"/>
                <a:gd name="connsiteY3" fmla="*/ 3113421 h 3130705"/>
                <a:gd name="connsiteX4" fmla="*/ 0 w 2632093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90746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293568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17132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17132 w 2672764"/>
                <a:gd name="connsiteY1" fmla="*/ 0 h 3130705"/>
                <a:gd name="connsiteX2" fmla="*/ 2632093 w 2672764"/>
                <a:gd name="connsiteY2" fmla="*/ 2430261 h 3130705"/>
                <a:gd name="connsiteX3" fmla="*/ 1317132 w 2672764"/>
                <a:gd name="connsiteY3" fmla="*/ 3113421 h 3130705"/>
                <a:gd name="connsiteX4" fmla="*/ 0 w 2672764"/>
                <a:gd name="connsiteY4" fmla="*/ 2430260 h 3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764" h="3130705">
                  <a:moveTo>
                    <a:pt x="0" y="2430260"/>
                  </a:moveTo>
                  <a:lnTo>
                    <a:pt x="1317132" y="0"/>
                  </a:lnTo>
                  <a:lnTo>
                    <a:pt x="2632093" y="2430261"/>
                  </a:lnTo>
                  <a:cubicBezTo>
                    <a:pt x="2672764" y="2797764"/>
                    <a:pt x="1915546" y="3116757"/>
                    <a:pt x="1317132" y="3113421"/>
                  </a:cubicBezTo>
                  <a:cubicBezTo>
                    <a:pt x="731796" y="3130705"/>
                    <a:pt x="69252" y="2906827"/>
                    <a:pt x="0" y="2430260"/>
                  </a:cubicBezTo>
                  <a:close/>
                </a:path>
              </a:pathLst>
            </a:custGeom>
            <a:gradFill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20000"/>
                  </a:srgbClr>
                </a:gs>
              </a:gsLst>
              <a:lin ang="0" scaled="0"/>
            </a:gradFill>
            <a:ln w="9525" cap="flat" cmpd="sng" algn="ctr">
              <a:solidFill>
                <a:srgbClr val="35AC46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51435" tIns="25718" rIns="51435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57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928B48B9-7880-4E86-8776-7F16F75B75A6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7792074" y="4042433"/>
              <a:ext cx="1993392" cy="731520"/>
            </a:xfrm>
            <a:prstGeom prst="arc">
              <a:avLst>
                <a:gd name="adj1" fmla="val 10795725"/>
                <a:gd name="adj2" fmla="val 883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4C0544-FB89-4E21-B9BA-4E8A85C8C45F}"/>
              </a:ext>
            </a:extLst>
          </p:cNvPr>
          <p:cNvGrpSpPr>
            <a:grpSpLocks noChangeAspect="1"/>
          </p:cNvGrpSpPr>
          <p:nvPr/>
        </p:nvGrpSpPr>
        <p:grpSpPr>
          <a:xfrm>
            <a:off x="4077972" y="4201960"/>
            <a:ext cx="1494171" cy="1737360"/>
            <a:chOff x="3146775" y="2376862"/>
            <a:chExt cx="2566588" cy="298432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300EB6-03B2-4EE1-8010-F2711FB8AF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7030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w="6350" cap="flat" cmpd="sng" algn="ctr">
              <a:solidFill>
                <a:srgbClr val="007AC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51435" tIns="25718" rIns="51435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57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2" name="Picture 2" descr="D:\GIS\General\Generic grids\Export\Globe_orthographic_oblique.png">
              <a:extLst>
                <a:ext uri="{FF2B5EF4-FFF2-40B4-BE49-F238E27FC236}">
                  <a16:creationId xmlns:a16="http://schemas.microsoft.com/office/drawing/2014/main" id="{4F87017C-F027-4AF2-9E85-42FB0D59C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4400" t="4400" r="4400" b="4400"/>
            <a:stretch>
              <a:fillRect/>
            </a:stretch>
          </p:blipFill>
          <p:spPr bwMode="auto">
            <a:xfrm>
              <a:off x="3287070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3" name="Can 193">
              <a:extLst>
                <a:ext uri="{FF2B5EF4-FFF2-40B4-BE49-F238E27FC236}">
                  <a16:creationId xmlns:a16="http://schemas.microsoft.com/office/drawing/2014/main" id="{B6AD9960-E8FC-4303-AF4C-6E6465312C53}"/>
                </a:ext>
              </a:extLst>
            </p:cNvPr>
            <p:cNvSpPr/>
            <p:nvPr/>
          </p:nvSpPr>
          <p:spPr bwMode="auto">
            <a:xfrm rot="5400000">
              <a:off x="3287070" y="2236567"/>
              <a:ext cx="2285998" cy="2566588"/>
            </a:xfrm>
            <a:prstGeom prst="can">
              <a:avLst>
                <a:gd name="adj" fmla="val 32842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1400000" scaled="0"/>
              <a:tileRect/>
            </a:gradFill>
            <a:ln w="9525" cap="flat" cmpd="sng" algn="ctr">
              <a:solidFill>
                <a:srgbClr val="35AC46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none" lIns="51435" tIns="25718" rIns="51435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14" name="Group 197">
              <a:extLst>
                <a:ext uri="{FF2B5EF4-FFF2-40B4-BE49-F238E27FC236}">
                  <a16:creationId xmlns:a16="http://schemas.microsoft.com/office/drawing/2014/main" id="{0BB1503F-AECA-4B1B-96B1-2E068EF8617C}"/>
                </a:ext>
              </a:extLst>
            </p:cNvPr>
            <p:cNvGrpSpPr/>
            <p:nvPr/>
          </p:nvGrpSpPr>
          <p:grpSpPr>
            <a:xfrm>
              <a:off x="4043701" y="2376866"/>
              <a:ext cx="1117848" cy="2984321"/>
              <a:chOff x="4139951" y="2376866"/>
              <a:chExt cx="1117848" cy="2984321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A825FAAD-DF3D-4A8B-97FE-BCB48883C729}"/>
                  </a:ext>
                </a:extLst>
              </p:cNvPr>
              <p:cNvSpPr/>
              <p:nvPr/>
            </p:nvSpPr>
            <p:spPr bwMode="auto">
              <a:xfrm rot="16200000">
                <a:off x="3613032" y="3631884"/>
                <a:ext cx="1557896" cy="504056"/>
              </a:xfrm>
              <a:prstGeom prst="arc">
                <a:avLst>
                  <a:gd name="adj1" fmla="val 10795725"/>
                  <a:gd name="adj2" fmla="val 16355539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DD541338-A2BA-464C-907B-7771E472B756}"/>
                  </a:ext>
                </a:extLst>
              </p:cNvPr>
              <p:cNvSpPr/>
              <p:nvPr/>
            </p:nvSpPr>
            <p:spPr bwMode="auto">
              <a:xfrm rot="5400000">
                <a:off x="3206714" y="3310103"/>
                <a:ext cx="2984321" cy="1117848"/>
              </a:xfrm>
              <a:prstGeom prst="arc">
                <a:avLst>
                  <a:gd name="adj1" fmla="val 5386055"/>
                  <a:gd name="adj2" fmla="val 10701229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1CF75B-E240-4921-A41E-0C043DADCF8D}"/>
              </a:ext>
            </a:extLst>
          </p:cNvPr>
          <p:cNvGrpSpPr>
            <a:grpSpLocks noChangeAspect="1"/>
          </p:cNvGrpSpPr>
          <p:nvPr/>
        </p:nvGrpSpPr>
        <p:grpSpPr>
          <a:xfrm>
            <a:off x="7301932" y="4274967"/>
            <a:ext cx="1315196" cy="1463040"/>
            <a:chOff x="6278958" y="2234374"/>
            <a:chExt cx="2307227" cy="25665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41003F-539E-46E2-86DC-BC436D87C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0147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w="6350" cap="flat" cmpd="sng" algn="ctr">
              <a:solidFill>
                <a:srgbClr val="007AC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51435" tIns="25718" rIns="51435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57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9" name="Picture 2" descr="D:\GIS\General\Generic grids\Export\Globe_orthographic_oblique.png">
              <a:extLst>
                <a:ext uri="{FF2B5EF4-FFF2-40B4-BE49-F238E27FC236}">
                  <a16:creationId xmlns:a16="http://schemas.microsoft.com/office/drawing/2014/main" id="{BFF4D75E-6171-4DB8-952A-2B5BCF1C3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4400" t="4400" r="4400" b="4400"/>
            <a:stretch>
              <a:fillRect/>
            </a:stretch>
          </p:blipFill>
          <p:spPr bwMode="auto">
            <a:xfrm>
              <a:off x="6300187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20" name="Can 195">
              <a:extLst>
                <a:ext uri="{FF2B5EF4-FFF2-40B4-BE49-F238E27FC236}">
                  <a16:creationId xmlns:a16="http://schemas.microsoft.com/office/drawing/2014/main" id="{3EC19A82-9566-43BB-8253-CFBFEDD1294F}"/>
                </a:ext>
              </a:extLst>
            </p:cNvPr>
            <p:cNvSpPr/>
            <p:nvPr/>
          </p:nvSpPr>
          <p:spPr bwMode="auto">
            <a:xfrm rot="2400000">
              <a:off x="6295308" y="2234374"/>
              <a:ext cx="2285998" cy="2566588"/>
            </a:xfrm>
            <a:prstGeom prst="can">
              <a:avLst>
                <a:gd name="adj" fmla="val 32842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9800000" scaled="0"/>
              <a:tileRect/>
            </a:gradFill>
            <a:ln w="9525" cap="flat" cmpd="sng" algn="ctr">
              <a:solidFill>
                <a:srgbClr val="35AC46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none" lIns="51435" tIns="25718" rIns="51435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DF1AC0C-A241-49DD-815D-1BE0FC53F7E0}"/>
                </a:ext>
              </a:extLst>
            </p:cNvPr>
            <p:cNvSpPr/>
            <p:nvPr/>
          </p:nvSpPr>
          <p:spPr bwMode="auto">
            <a:xfrm rot="13200000">
              <a:off x="6278958" y="3178467"/>
              <a:ext cx="2277886" cy="739825"/>
            </a:xfrm>
            <a:prstGeom prst="arc">
              <a:avLst>
                <a:gd name="adj1" fmla="val 10795725"/>
                <a:gd name="adj2" fmla="val 21534505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7AC1D6-2966-45F5-8424-15169C15DC0C}"/>
              </a:ext>
            </a:extLst>
          </p:cNvPr>
          <p:cNvSpPr txBox="1"/>
          <p:nvPr/>
        </p:nvSpPr>
        <p:spPr>
          <a:xfrm>
            <a:off x="2820757" y="4114982"/>
            <a:ext cx="1128132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257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Transverse Mercator (TM)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077A9-1B53-40B1-A16E-BAF57D251AE6}"/>
              </a:ext>
            </a:extLst>
          </p:cNvPr>
          <p:cNvSpPr txBox="1"/>
          <p:nvPr/>
        </p:nvSpPr>
        <p:spPr>
          <a:xfrm>
            <a:off x="6548130" y="4116290"/>
            <a:ext cx="948871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57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Oblique Mercator (OM)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96D85D-0587-45C8-BDF2-4969C434C507}"/>
              </a:ext>
            </a:extLst>
          </p:cNvPr>
          <p:cNvSpPr txBox="1"/>
          <p:nvPr/>
        </p:nvSpPr>
        <p:spPr>
          <a:xfrm>
            <a:off x="302439" y="4116646"/>
            <a:ext cx="1136364" cy="98488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5717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Lambert Conformal Conic (LCC)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2001F06-954B-4760-8023-FA421CA1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15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SPCS 83 and 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FCA05-DF1C-4A33-A587-35AB59C8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99"/>
            <a:ext cx="9144000" cy="6491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F4F9F-EA81-40C5-8484-77153D612D6E}"/>
              </a:ext>
            </a:extLst>
          </p:cNvPr>
          <p:cNvSpPr txBox="1"/>
          <p:nvPr/>
        </p:nvSpPr>
        <p:spPr>
          <a:xfrm>
            <a:off x="0" y="-1"/>
            <a:ext cx="9144000" cy="4572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State Plane Coordinate Systems of 1927 (134 zones) and 1983 (125 zones)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12BA-A31B-4E7A-BD23-D042955BFB8D}"/>
              </a:ext>
            </a:extLst>
          </p:cNvPr>
          <p:cNvSpPr/>
          <p:nvPr/>
        </p:nvSpPr>
        <p:spPr>
          <a:xfrm>
            <a:off x="4479633" y="2454861"/>
            <a:ext cx="184730" cy="4708981"/>
          </a:xfrm>
          <a:prstGeom prst="rect">
            <a:avLst/>
          </a:prstGeom>
          <a:noFill/>
          <a:effectLst>
            <a:outerShdw blurRad="50800" dist="38100" dir="10800000" algn="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1F497D">
                  <a:lumMod val="75000"/>
                </a:srgbClr>
              </a:solidFill>
              <a:effectLst>
                <a:outerShdw blurRad="63500" sx="102000" sy="102000" algn="ctr" rotWithShape="0">
                  <a:prstClr val="white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84FDF-BE46-4068-9A25-12871CEC9080}"/>
              </a:ext>
            </a:extLst>
          </p:cNvPr>
          <p:cNvSpPr/>
          <p:nvPr/>
        </p:nvSpPr>
        <p:spPr>
          <a:xfrm>
            <a:off x="457199" y="1280160"/>
            <a:ext cx="8229600" cy="2123658"/>
          </a:xfrm>
          <a:prstGeom prst="rect">
            <a:avLst/>
          </a:prstGeom>
          <a:noFill/>
          <a:effectLst>
            <a:outerShdw blurRad="50800" dist="38100" dir="10800000" algn="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1F497D"/>
                </a:solidFill>
                <a:effectLst>
                  <a:outerShdw blurRad="38100" dist="38100" dir="2700000" algn="tl">
                    <a:prstClr val="white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shape of things to come for SPCS2022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08CBD-0F9C-40BA-BF68-5896E769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1C175-7EF2-4F00-94D5-418B427E82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9143-C990-4523-B1D6-DCA28082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Getting acquainted with SPCS2022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7FF94-EB8A-4847-95E8-1B09AA81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b="1" dirty="0"/>
              <a:t>Distortion design philosophy</a:t>
            </a:r>
          </a:p>
          <a:p>
            <a:pPr lvl="1"/>
            <a:r>
              <a:rPr lang="en-US" b="1" i="1" dirty="0"/>
              <a:t>Linear distortion </a:t>
            </a:r>
            <a:r>
              <a:rPr lang="en-US" dirty="0"/>
              <a:t>minimized at topographic surface (</a:t>
            </a:r>
            <a:r>
              <a:rPr lang="en-US" b="1" i="1" dirty="0"/>
              <a:t>not</a:t>
            </a:r>
            <a:r>
              <a:rPr lang="en-US" dirty="0"/>
              <a:t> at ellipsoid surface)</a:t>
            </a:r>
          </a:p>
          <a:p>
            <a:pPr lvl="1"/>
            <a:r>
              <a:rPr lang="en-US" b="1" i="1" dirty="0"/>
              <a:t>Purpose:  </a:t>
            </a:r>
            <a:r>
              <a:rPr lang="en-US" dirty="0"/>
              <a:t>to reduce difference between and projected “grid” and actual “ground” distances</a:t>
            </a:r>
          </a:p>
          <a:p>
            <a:r>
              <a:rPr lang="en-US" b="1" dirty="0"/>
              <a:t>Other things:</a:t>
            </a:r>
          </a:p>
          <a:p>
            <a:pPr lvl="1"/>
            <a:r>
              <a:rPr lang="en-US" dirty="0"/>
              <a:t>Zone “layers”</a:t>
            </a:r>
          </a:p>
          <a:p>
            <a:pPr lvl="1"/>
            <a:r>
              <a:rPr lang="en-US" dirty="0"/>
              <a:t>Status of zone designs</a:t>
            </a:r>
          </a:p>
          <a:p>
            <a:pPr lvl="1"/>
            <a:r>
              <a:rPr lang="en-US" dirty="0"/>
              <a:t>The timing of it all…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2AF2B-F86A-4FC0-866D-865FFFCD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84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53">
            <a:extLst>
              <a:ext uri="{FF2B5EF4-FFF2-40B4-BE49-F238E27FC236}">
                <a16:creationId xmlns:a16="http://schemas.microsoft.com/office/drawing/2014/main" id="{183A3D10-32F0-4E11-BC6B-B0F4FF288611}"/>
              </a:ext>
            </a:extLst>
          </p:cNvPr>
          <p:cNvSpPr/>
          <p:nvPr/>
        </p:nvSpPr>
        <p:spPr>
          <a:xfrm>
            <a:off x="1280522" y="2183784"/>
            <a:ext cx="6651365" cy="1778596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1828800" y="644989"/>
            <a:ext cx="5486400" cy="109728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1827214" y="649625"/>
            <a:ext cx="5486400" cy="10969626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-914399" y="8877638"/>
            <a:ext cx="1097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1526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charset="0"/>
              </a:rPr>
              <a:t>Map projection linear distortion</a:t>
            </a:r>
          </a:p>
        </p:txBody>
      </p:sp>
      <p:sp>
        <p:nvSpPr>
          <p:cNvPr id="106" name="Text Box 12">
            <a:extLst>
              <a:ext uri="{FF2B5EF4-FFF2-40B4-BE49-F238E27FC236}">
                <a16:creationId xmlns:a16="http://schemas.microsoft.com/office/drawing/2014/main" id="{F77E6031-FCFE-48B8-98F8-938FD327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92" y="4889785"/>
            <a:ext cx="21244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(~“sea level”)</a:t>
            </a:r>
          </a:p>
        </p:txBody>
      </p:sp>
      <p:sp>
        <p:nvSpPr>
          <p:cNvPr id="107" name="Line 17">
            <a:extLst>
              <a:ext uri="{FF2B5EF4-FFF2-40B4-BE49-F238E27FC236}">
                <a16:creationId xmlns:a16="http://schemas.microsoft.com/office/drawing/2014/main" id="{7853DC7C-E9BE-4AFA-A6A1-9DDFDB1276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9042" y="4431114"/>
            <a:ext cx="315463" cy="45457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DE38CFA6-3C86-446F-94AA-C61327E53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3961" y="1741435"/>
            <a:ext cx="311984" cy="633646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3" name="Text Box 12">
            <a:extLst>
              <a:ext uri="{FF2B5EF4-FFF2-40B4-BE49-F238E27FC236}">
                <a16:creationId xmlns:a16="http://schemas.microsoft.com/office/drawing/2014/main" id="{DDDB9465-3FE0-4A78-8BB7-EB21BEE5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307" y="1171384"/>
            <a:ext cx="15906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D8AC66-A3FA-4990-87B0-5E0AD1FFE26E}"/>
              </a:ext>
            </a:extLst>
          </p:cNvPr>
          <p:cNvCxnSpPr>
            <a:cxnSpLocks/>
          </p:cNvCxnSpPr>
          <p:nvPr/>
        </p:nvCxnSpPr>
        <p:spPr>
          <a:xfrm flipH="1">
            <a:off x="5399592" y="2761913"/>
            <a:ext cx="1266550" cy="3338163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EB9427-4FA7-4C2E-85CC-2BE5ADE8E30A}"/>
              </a:ext>
            </a:extLst>
          </p:cNvPr>
          <p:cNvCxnSpPr/>
          <p:nvPr/>
        </p:nvCxnSpPr>
        <p:spPr>
          <a:xfrm flipH="1">
            <a:off x="5040052" y="2505991"/>
            <a:ext cx="612068" cy="3594085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2">
            <a:extLst>
              <a:ext uri="{FF2B5EF4-FFF2-40B4-BE49-F238E27FC236}">
                <a16:creationId xmlns:a16="http://schemas.microsoft.com/office/drawing/2014/main" id="{9652564F-E863-44C4-91A0-BBDF8526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995" y="4026370"/>
            <a:ext cx="23691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Grid (“map”) distance</a:t>
            </a:r>
          </a:p>
        </p:txBody>
      </p:sp>
      <p:sp>
        <p:nvSpPr>
          <p:cNvPr id="53" name="Line 6">
            <a:extLst>
              <a:ext uri="{FF2B5EF4-FFF2-40B4-BE49-F238E27FC236}">
                <a16:creationId xmlns:a16="http://schemas.microsoft.com/office/drawing/2014/main" id="{03EA5383-0E20-40CD-BBFA-402AA1AB4A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" y="3966476"/>
            <a:ext cx="877824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AE7745-7AE0-4347-92BF-38C697992FC5}"/>
              </a:ext>
            </a:extLst>
          </p:cNvPr>
          <p:cNvCxnSpPr>
            <a:cxnSpLocks/>
          </p:cNvCxnSpPr>
          <p:nvPr/>
        </p:nvCxnSpPr>
        <p:spPr>
          <a:xfrm>
            <a:off x="5383936" y="3966478"/>
            <a:ext cx="841248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2">
            <a:extLst>
              <a:ext uri="{FF2B5EF4-FFF2-40B4-BE49-F238E27FC236}">
                <a16:creationId xmlns:a16="http://schemas.microsoft.com/office/drawing/2014/main" id="{F100C852-6E01-4803-9EC0-8A3295FF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36" y="3624856"/>
            <a:ext cx="23691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Projection surface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9F4500F9-B2A7-473C-9257-D9ADECB39639}"/>
              </a:ext>
            </a:extLst>
          </p:cNvPr>
          <p:cNvSpPr/>
          <p:nvPr/>
        </p:nvSpPr>
        <p:spPr>
          <a:xfrm rot="540000">
            <a:off x="-689597" y="2426738"/>
            <a:ext cx="10972800" cy="10972800"/>
          </a:xfrm>
          <a:prstGeom prst="arc">
            <a:avLst>
              <a:gd name="adj1" fmla="val 16200000"/>
              <a:gd name="adj2" fmla="val 16867861"/>
            </a:avLst>
          </a:prstGeom>
          <a:ln w="88900">
            <a:solidFill>
              <a:schemeClr val="accent4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9FE3B7CF-3742-4482-8745-F48383DF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638" y="2208894"/>
            <a:ext cx="190624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Horizontal ground distance 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10FFAC1C-8F8F-4ED9-AD6D-665F149E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5303520"/>
            <a:ext cx="39737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This design approach 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used for SPCS 27 and 83 (minimizes distortion with respect to ellipsoid)</a:t>
            </a:r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3848DDB0-80F6-4BB6-9159-C186AB55A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94" y="4389120"/>
            <a:ext cx="25387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Grid distance &lt; ground distance</a:t>
            </a:r>
          </a:p>
        </p:txBody>
      </p:sp>
      <p:sp>
        <p:nvSpPr>
          <p:cNvPr id="69" name="Text Box 14">
            <a:extLst>
              <a:ext uri="{FF2B5EF4-FFF2-40B4-BE49-F238E27FC236}">
                <a16:creationId xmlns:a16="http://schemas.microsoft.com/office/drawing/2014/main" id="{A15418B0-1E47-40B2-AA4D-C5FC2142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" y="1188720"/>
            <a:ext cx="2834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Map projection designed to minimize linear distortion on ellipsoid (at “sea level”)</a:t>
            </a:r>
          </a:p>
        </p:txBody>
      </p:sp>
    </p:spTree>
    <p:extLst>
      <p:ext uri="{BB962C8B-B14F-4D97-AF65-F5344CB8AC3E}">
        <p14:creationId xmlns:p14="http://schemas.microsoft.com/office/powerpoint/2010/main" val="6445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6" grpId="0"/>
      <p:bldP spid="107" grpId="0" animBg="1"/>
      <p:bldP spid="59" grpId="0" animBg="1"/>
      <p:bldP spid="63" grpId="0"/>
      <p:bldP spid="51" grpId="0"/>
      <p:bldP spid="53" grpId="0" animBg="1"/>
      <p:bldP spid="56" grpId="0"/>
      <p:bldP spid="62" grpId="0" animBg="1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53">
            <a:extLst>
              <a:ext uri="{FF2B5EF4-FFF2-40B4-BE49-F238E27FC236}">
                <a16:creationId xmlns:a16="http://schemas.microsoft.com/office/drawing/2014/main" id="{183A3D10-32F0-4E11-BC6B-B0F4FF288611}"/>
              </a:ext>
            </a:extLst>
          </p:cNvPr>
          <p:cNvSpPr/>
          <p:nvPr/>
        </p:nvSpPr>
        <p:spPr>
          <a:xfrm>
            <a:off x="1280522" y="2183784"/>
            <a:ext cx="6651365" cy="1778596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1828800" y="644989"/>
            <a:ext cx="5486400" cy="109728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1827214" y="649625"/>
            <a:ext cx="5486400" cy="10969626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-914399" y="8877638"/>
            <a:ext cx="1097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1526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charset="0"/>
              </a:rPr>
              <a:t>Map projection linear distortion 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DB9B3741-DF33-48D9-B3A5-DD0F13C76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513" y="1627997"/>
            <a:ext cx="7195977" cy="188746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63E3B856-8109-414A-BC30-9F419DD98015}"/>
              </a:ext>
            </a:extLst>
          </p:cNvPr>
          <p:cNvSpPr txBox="1">
            <a:spLocks noChangeArrowheads="1"/>
          </p:cNvSpPr>
          <p:nvPr/>
        </p:nvSpPr>
        <p:spPr bwMode="auto">
          <a:xfrm rot="20719392">
            <a:off x="86125" y="2872285"/>
            <a:ext cx="2301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Projection surface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ECFEA59-2A30-4A38-8A59-95C9CA349EA9}"/>
              </a:ext>
            </a:extLst>
          </p:cNvPr>
          <p:cNvSpPr>
            <a:spLocks noChangeAspect="1"/>
          </p:cNvSpPr>
          <p:nvPr/>
        </p:nvSpPr>
        <p:spPr>
          <a:xfrm>
            <a:off x="5189128" y="2115204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A6513C-2BA3-4312-B246-73653F71A496}"/>
              </a:ext>
            </a:extLst>
          </p:cNvPr>
          <p:cNvSpPr>
            <a:spLocks noChangeAspect="1"/>
          </p:cNvSpPr>
          <p:nvPr/>
        </p:nvSpPr>
        <p:spPr>
          <a:xfrm>
            <a:off x="4582723" y="2277652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693D70-DDFA-4481-A5E3-53FAA0A247EE}"/>
              </a:ext>
            </a:extLst>
          </p:cNvPr>
          <p:cNvSpPr>
            <a:spLocks noChangeAspect="1"/>
          </p:cNvSpPr>
          <p:nvPr/>
        </p:nvSpPr>
        <p:spPr>
          <a:xfrm>
            <a:off x="4189921" y="2375286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2D9EE1-EA78-403D-8431-0037ED43972E}"/>
              </a:ext>
            </a:extLst>
          </p:cNvPr>
          <p:cNvSpPr>
            <a:spLocks noChangeAspect="1"/>
          </p:cNvSpPr>
          <p:nvPr/>
        </p:nvSpPr>
        <p:spPr>
          <a:xfrm>
            <a:off x="3662333" y="2512470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538F02-1642-4367-8EFF-CF76FCAE92F7}"/>
              </a:ext>
            </a:extLst>
          </p:cNvPr>
          <p:cNvSpPr>
            <a:spLocks noChangeAspect="1"/>
          </p:cNvSpPr>
          <p:nvPr/>
        </p:nvSpPr>
        <p:spPr>
          <a:xfrm>
            <a:off x="3074661" y="2673050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78E772-CC26-4349-A45C-7523FC9800F9}"/>
              </a:ext>
            </a:extLst>
          </p:cNvPr>
          <p:cNvSpPr>
            <a:spLocks noChangeAspect="1"/>
          </p:cNvSpPr>
          <p:nvPr/>
        </p:nvSpPr>
        <p:spPr>
          <a:xfrm>
            <a:off x="2326768" y="2863599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DE38CFA6-3C86-446F-94AA-C61327E53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3961" y="1741435"/>
            <a:ext cx="311984" cy="633646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3A299BA2-74FD-4C18-A1DE-F28481C6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79" y="1188720"/>
            <a:ext cx="2834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Map projection designed to minimize linear distortion at </a:t>
            </a:r>
            <a:b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ground surface</a:t>
            </a:r>
          </a:p>
        </p:txBody>
      </p:sp>
      <p:sp>
        <p:nvSpPr>
          <p:cNvPr id="63" name="Text Box 12">
            <a:extLst>
              <a:ext uri="{FF2B5EF4-FFF2-40B4-BE49-F238E27FC236}">
                <a16:creationId xmlns:a16="http://schemas.microsoft.com/office/drawing/2014/main" id="{DDDB9465-3FE0-4A78-8BB7-EB21BEE5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307" y="1171384"/>
            <a:ext cx="15906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5681319E-F17C-4932-B091-69C4AB73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5303520"/>
            <a:ext cx="39737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This design approach is being used for SPCS2022 (minimizes distortion with respect to topography)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1536109-709E-4DB3-815D-32C5F78C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92" y="4889785"/>
            <a:ext cx="21244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pitchFamily="34" charset="0"/>
              </a:rPr>
              <a:t>(~“sea level”)</a:t>
            </a:r>
          </a:p>
        </p:txBody>
      </p:sp>
      <p:sp>
        <p:nvSpPr>
          <p:cNvPr id="31" name="Line 17">
            <a:extLst>
              <a:ext uri="{FF2B5EF4-FFF2-40B4-BE49-F238E27FC236}">
                <a16:creationId xmlns:a16="http://schemas.microsoft.com/office/drawing/2014/main" id="{F7C56C49-6D32-494B-A11D-312C518A70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9042" y="4431114"/>
            <a:ext cx="315463" cy="45457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D32E6A4C-5A4D-459C-B317-A64417ED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94" y="4389120"/>
            <a:ext cx="25387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Grid distance ≈ ground distance</a:t>
            </a:r>
          </a:p>
        </p:txBody>
      </p:sp>
    </p:spTree>
    <p:extLst>
      <p:ext uri="{BB962C8B-B14F-4D97-AF65-F5344CB8AC3E}">
        <p14:creationId xmlns:p14="http://schemas.microsoft.com/office/powerpoint/2010/main" val="7928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46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60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SPCS2022 “layers” and designs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BE67-F904-4D6A-ADFF-BDBC89C7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07667" cy="4848726"/>
          </a:xfrm>
        </p:spPr>
        <p:txBody>
          <a:bodyPr>
            <a:normAutofit lnSpcReduction="10000"/>
          </a:bodyPr>
          <a:lstStyle/>
          <a:p>
            <a:r>
              <a:rPr lang="en-US" sz="3300" dirty="0"/>
              <a:t>Max of up to </a:t>
            </a:r>
            <a:r>
              <a:rPr lang="en-US" sz="3300" b="1" i="1" dirty="0"/>
              <a:t>3 zone “layers” </a:t>
            </a:r>
            <a:r>
              <a:rPr lang="en-US" sz="3300" dirty="0"/>
              <a:t>allowed</a:t>
            </a:r>
          </a:p>
          <a:p>
            <a:pPr lvl="1"/>
            <a:r>
              <a:rPr lang="en-US" dirty="0"/>
              <a:t>One must be statewide zone</a:t>
            </a:r>
          </a:p>
          <a:p>
            <a:pPr lvl="1"/>
            <a:r>
              <a:rPr lang="en-US" dirty="0"/>
              <a:t>Most states will have total of 2 layers</a:t>
            </a:r>
          </a:p>
          <a:p>
            <a:r>
              <a:rPr lang="en-US" sz="3300" dirty="0"/>
              <a:t>NGS designs:</a:t>
            </a:r>
          </a:p>
          <a:p>
            <a:pPr lvl="1"/>
            <a:r>
              <a:rPr lang="en-US" b="1" i="1" dirty="0"/>
              <a:t>Statewide</a:t>
            </a:r>
            <a:r>
              <a:rPr lang="en-US" dirty="0"/>
              <a:t> zone for every state</a:t>
            </a:r>
          </a:p>
          <a:p>
            <a:pPr lvl="1"/>
            <a:r>
              <a:rPr lang="en-US" b="1" i="1" dirty="0"/>
              <a:t>Multiple</a:t>
            </a:r>
            <a:r>
              <a:rPr lang="en-US" dirty="0"/>
              <a:t> zones not designed by stakeholders</a:t>
            </a:r>
          </a:p>
          <a:p>
            <a:r>
              <a:rPr lang="en-US" sz="3300" dirty="0"/>
              <a:t>Many states made </a:t>
            </a:r>
            <a:r>
              <a:rPr lang="en-US" sz="3300" b="1" i="1" dirty="0"/>
              <a:t>requests</a:t>
            </a:r>
            <a:r>
              <a:rPr lang="en-US" sz="3300" dirty="0"/>
              <a:t> and </a:t>
            </a:r>
            <a:r>
              <a:rPr lang="en-US" sz="3300" b="1" i="1" dirty="0"/>
              <a:t>proposals</a:t>
            </a:r>
          </a:p>
          <a:p>
            <a:pPr lvl="1"/>
            <a:r>
              <a:rPr lang="en-US" b="1" i="1" dirty="0"/>
              <a:t>Requests </a:t>
            </a:r>
            <a:r>
              <a:rPr lang="en-US" dirty="0"/>
              <a:t>for zones designed by NGS</a:t>
            </a:r>
          </a:p>
          <a:p>
            <a:pPr lvl="1"/>
            <a:r>
              <a:rPr lang="en-US" b="1" i="1" dirty="0"/>
              <a:t>Proposals</a:t>
            </a:r>
            <a:r>
              <a:rPr lang="en-US" dirty="0"/>
              <a:t> for zones designed by stakeholders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62EF1-3CF2-4BC1-A6A9-EE003114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5352-5FB1-4763-9959-205A423A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Status of zone layout and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5600-77B1-47E3-A7F4-612D2E6F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b="1" dirty="0"/>
              <a:t>One layer (statewide):  </a:t>
            </a:r>
            <a:r>
              <a:rPr lang="en-US" dirty="0"/>
              <a:t>18 states and territories</a:t>
            </a:r>
          </a:p>
          <a:p>
            <a:pPr lvl="1"/>
            <a:r>
              <a:rPr lang="en-US" dirty="0"/>
              <a:t>Includes combined territories sharing 1 zone</a:t>
            </a:r>
          </a:p>
          <a:p>
            <a:pPr lvl="2"/>
            <a:r>
              <a:rPr lang="en-US" dirty="0"/>
              <a:t>Puerto Rico and U.S. Virgin Islands</a:t>
            </a:r>
          </a:p>
          <a:p>
            <a:pPr lvl="2"/>
            <a:r>
              <a:rPr lang="en-US" dirty="0"/>
              <a:t>Guam and Commonwealth Northern Mariana Islands</a:t>
            </a:r>
          </a:p>
          <a:p>
            <a:r>
              <a:rPr lang="en-US" b="1" dirty="0"/>
              <a:t>Two zone layers:  </a:t>
            </a:r>
            <a:r>
              <a:rPr lang="en-US" dirty="0"/>
              <a:t>28 states</a:t>
            </a:r>
          </a:p>
          <a:p>
            <a:r>
              <a:rPr lang="en-US" b="1" dirty="0"/>
              <a:t>Three zone layers:  </a:t>
            </a:r>
            <a:r>
              <a:rPr lang="en-US" dirty="0"/>
              <a:t>10 states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NOTE:  </a:t>
            </a:r>
            <a:r>
              <a:rPr lang="en-US" i="1" dirty="0"/>
              <a:t>Zones within a layer cannot overlap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4D685-B7F7-4143-894A-B5F5CF23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6AEA-48A7-924D-9406-EC6E0EBC2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3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GS Template 1.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algn="ctr">
          <a:noFill/>
          <a:miter lim="800000"/>
          <a:headEnd/>
          <a:tailEnd/>
        </a:ln>
        <a:effectLst/>
      </a:spPr>
      <a:bodyPr>
        <a:spAutoFit/>
      </a:bodyPr>
      <a:lstStyle>
        <a:defPPr algn="l">
          <a:spcBef>
            <a:spcPct val="50000"/>
          </a:spcBef>
          <a:defRPr sz="3200" i="1" dirty="0">
            <a:solidFill>
              <a:schemeClr val="accent1"/>
            </a:solidFill>
            <a:effectLst>
              <a:outerShdw blurRad="38100" dist="38100" dir="2700000" algn="tl">
                <a:srgbClr val="000000"/>
              </a:outerShdw>
            </a:effectLst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35395</TotalTime>
  <Words>947</Words>
  <Application>Microsoft Office PowerPoint</Application>
  <PresentationFormat>On-screen Show (4:3)</PresentationFormat>
  <Paragraphs>142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1_Office Theme</vt:lpstr>
      <vt:lpstr>1_NGS Template 1.2019</vt:lpstr>
      <vt:lpstr>7_Globe</vt:lpstr>
      <vt:lpstr>PowerPoint Presentation</vt:lpstr>
      <vt:lpstr>Alternative Earth models exist…</vt:lpstr>
      <vt:lpstr>A “flat earth” for the future</vt:lpstr>
      <vt:lpstr>SPCS 83 and 27</vt:lpstr>
      <vt:lpstr>Getting acquainted with SPCS2022</vt:lpstr>
      <vt:lpstr>PowerPoint Presentation</vt:lpstr>
      <vt:lpstr>PowerPoint Presentation</vt:lpstr>
      <vt:lpstr>SPCS2022 “layers” and designs</vt:lpstr>
      <vt:lpstr>Status of zone layout and designs</vt:lpstr>
      <vt:lpstr>Maps of all SPCS2022 layers</vt:lpstr>
      <vt:lpstr>Maps of number of layers</vt:lpstr>
      <vt:lpstr>Status of zone layout and designs</vt:lpstr>
      <vt:lpstr>Map number of zones</vt:lpstr>
      <vt:lpstr>SPCS2022 zone designs</vt:lpstr>
      <vt:lpstr>About the timing of it all…</vt:lpstr>
      <vt:lpstr>But I want to use SPCS2022 now!</vt:lpstr>
      <vt:lpstr>But I want to use SPCS2022 now!</vt:lpstr>
      <vt:lpstr>SPCS2022 summary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Evjen</dc:creator>
  <cp:lastModifiedBy>Michael Dennis</cp:lastModifiedBy>
  <cp:revision>1309</cp:revision>
  <cp:lastPrinted>2020-10-05T05:29:29Z</cp:lastPrinted>
  <dcterms:created xsi:type="dcterms:W3CDTF">2017-04-17T06:30:29Z</dcterms:created>
  <dcterms:modified xsi:type="dcterms:W3CDTF">2021-05-05T19:40:55Z</dcterms:modified>
</cp:coreProperties>
</file>