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1" r:id="rId4"/>
  </p:sldMasterIdLst>
  <p:notesMasterIdLst>
    <p:notesMasterId r:id="rId24"/>
  </p:notesMasterIdLst>
  <p:sldIdLst>
    <p:sldId id="321" r:id="rId5"/>
    <p:sldId id="344" r:id="rId6"/>
    <p:sldId id="280" r:id="rId7"/>
    <p:sldId id="339" r:id="rId8"/>
    <p:sldId id="326" r:id="rId9"/>
    <p:sldId id="327" r:id="rId10"/>
    <p:sldId id="317" r:id="rId11"/>
    <p:sldId id="259" r:id="rId12"/>
    <p:sldId id="292" r:id="rId13"/>
    <p:sldId id="295" r:id="rId14"/>
    <p:sldId id="345" r:id="rId15"/>
    <p:sldId id="313" r:id="rId16"/>
    <p:sldId id="329" r:id="rId17"/>
    <p:sldId id="283" r:id="rId18"/>
    <p:sldId id="294" r:id="rId19"/>
    <p:sldId id="314" r:id="rId20"/>
    <p:sldId id="276" r:id="rId21"/>
    <p:sldId id="303" r:id="rId22"/>
    <p:sldId id="30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78256" autoAdjust="0"/>
  </p:normalViewPr>
  <p:slideViewPr>
    <p:cSldViewPr snapToGrid="0">
      <p:cViewPr varScale="1">
        <p:scale>
          <a:sx n="57" d="100"/>
          <a:sy n="57" d="100"/>
        </p:scale>
        <p:origin x="1182" y="42"/>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ngs-s-brunswick\NGS\shared\OPUS\dashboard%20and%20integrity\opus_solutions-value-ad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Shared OPUS solutions, by Month &amp; Year</a:t>
            </a:r>
          </a:p>
        </c:rich>
      </c:tx>
      <c:layout>
        <c:manualLayout>
          <c:xMode val="edge"/>
          <c:yMode val="edge"/>
          <c:x val="0.29945583280051608"/>
          <c:y val="2.2550943825066231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GalenPlotter!$J$3</c:f>
              <c:strCache>
                <c:ptCount val="1"/>
                <c:pt idx="0">
                  <c:v>2007</c:v>
                </c:pt>
              </c:strCache>
            </c:strRef>
          </c:tx>
          <c:spPr>
            <a:ln w="34925" cap="rnd">
              <a:solidFill>
                <a:schemeClr val="accent6"/>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GalenPlotter!$J$4:$J$15</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4</c:v>
                </c:pt>
              </c:numCache>
            </c:numRef>
          </c:val>
          <c:smooth val="0"/>
          <c:extLst>
            <c:ext xmlns:c16="http://schemas.microsoft.com/office/drawing/2014/chart" uri="{C3380CC4-5D6E-409C-BE32-E72D297353CC}">
              <c16:uniqueId val="{00000000-61D9-4826-8913-E8E429D18E13}"/>
            </c:ext>
          </c:extLst>
        </c:ser>
        <c:ser>
          <c:idx val="1"/>
          <c:order val="1"/>
          <c:tx>
            <c:strRef>
              <c:f>GalenPlotter!$K$3</c:f>
              <c:strCache>
                <c:ptCount val="1"/>
                <c:pt idx="0">
                  <c:v>2008</c:v>
                </c:pt>
              </c:strCache>
            </c:strRef>
          </c:tx>
          <c:spPr>
            <a:ln w="34925" cap="rnd">
              <a:solidFill>
                <a:schemeClr val="accent5"/>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GalenPlotter!$K$4:$K$15</c:f>
              <c:numCache>
                <c:formatCode>General</c:formatCode>
                <c:ptCount val="12"/>
                <c:pt idx="0">
                  <c:v>19</c:v>
                </c:pt>
                <c:pt idx="1">
                  <c:v>18</c:v>
                </c:pt>
                <c:pt idx="2">
                  <c:v>23</c:v>
                </c:pt>
                <c:pt idx="3">
                  <c:v>13</c:v>
                </c:pt>
                <c:pt idx="4">
                  <c:v>38</c:v>
                </c:pt>
                <c:pt idx="5">
                  <c:v>22</c:v>
                </c:pt>
                <c:pt idx="6">
                  <c:v>42</c:v>
                </c:pt>
                <c:pt idx="7">
                  <c:v>49</c:v>
                </c:pt>
                <c:pt idx="8">
                  <c:v>99</c:v>
                </c:pt>
                <c:pt idx="9">
                  <c:v>90</c:v>
                </c:pt>
                <c:pt idx="10">
                  <c:v>62</c:v>
                </c:pt>
                <c:pt idx="11">
                  <c:v>39</c:v>
                </c:pt>
              </c:numCache>
            </c:numRef>
          </c:val>
          <c:smooth val="0"/>
          <c:extLst>
            <c:ext xmlns:c16="http://schemas.microsoft.com/office/drawing/2014/chart" uri="{C3380CC4-5D6E-409C-BE32-E72D297353CC}">
              <c16:uniqueId val="{00000001-61D9-4826-8913-E8E429D18E13}"/>
            </c:ext>
          </c:extLst>
        </c:ser>
        <c:ser>
          <c:idx val="2"/>
          <c:order val="2"/>
          <c:tx>
            <c:strRef>
              <c:f>GalenPlotter!$L$3</c:f>
              <c:strCache>
                <c:ptCount val="1"/>
                <c:pt idx="0">
                  <c:v>2009</c:v>
                </c:pt>
              </c:strCache>
            </c:strRef>
          </c:tx>
          <c:spPr>
            <a:ln w="34925" cap="rnd">
              <a:solidFill>
                <a:schemeClr val="accent4"/>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GalenPlotter!$L$4:$L$15</c:f>
              <c:numCache>
                <c:formatCode>General</c:formatCode>
                <c:ptCount val="12"/>
                <c:pt idx="0">
                  <c:v>66</c:v>
                </c:pt>
                <c:pt idx="1">
                  <c:v>28</c:v>
                </c:pt>
                <c:pt idx="2">
                  <c:v>72</c:v>
                </c:pt>
                <c:pt idx="3">
                  <c:v>141</c:v>
                </c:pt>
                <c:pt idx="4">
                  <c:v>96</c:v>
                </c:pt>
                <c:pt idx="5">
                  <c:v>63</c:v>
                </c:pt>
                <c:pt idx="6">
                  <c:v>86</c:v>
                </c:pt>
                <c:pt idx="7">
                  <c:v>62</c:v>
                </c:pt>
                <c:pt idx="8">
                  <c:v>170</c:v>
                </c:pt>
                <c:pt idx="9">
                  <c:v>130</c:v>
                </c:pt>
                <c:pt idx="10">
                  <c:v>109</c:v>
                </c:pt>
                <c:pt idx="11">
                  <c:v>72</c:v>
                </c:pt>
              </c:numCache>
            </c:numRef>
          </c:val>
          <c:smooth val="0"/>
          <c:extLst>
            <c:ext xmlns:c16="http://schemas.microsoft.com/office/drawing/2014/chart" uri="{C3380CC4-5D6E-409C-BE32-E72D297353CC}">
              <c16:uniqueId val="{00000002-61D9-4826-8913-E8E429D18E13}"/>
            </c:ext>
          </c:extLst>
        </c:ser>
        <c:ser>
          <c:idx val="3"/>
          <c:order val="3"/>
          <c:tx>
            <c:strRef>
              <c:f>GalenPlotter!$M$3</c:f>
              <c:strCache>
                <c:ptCount val="1"/>
                <c:pt idx="0">
                  <c:v>2010</c:v>
                </c:pt>
              </c:strCache>
            </c:strRef>
          </c:tx>
          <c:spPr>
            <a:ln w="34925" cap="rnd">
              <a:solidFill>
                <a:schemeClr val="accent6">
                  <a:lumMod val="6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GalenPlotter!$M$4:$M$15</c:f>
              <c:numCache>
                <c:formatCode>#,##0</c:formatCode>
                <c:ptCount val="12"/>
                <c:pt idx="0" formatCode="General">
                  <c:v>109</c:v>
                </c:pt>
                <c:pt idx="1">
                  <c:v>139</c:v>
                </c:pt>
                <c:pt idx="2">
                  <c:v>107</c:v>
                </c:pt>
                <c:pt idx="3">
                  <c:v>175</c:v>
                </c:pt>
                <c:pt idx="4">
                  <c:v>149</c:v>
                </c:pt>
                <c:pt idx="5">
                  <c:v>162</c:v>
                </c:pt>
                <c:pt idx="6">
                  <c:v>207</c:v>
                </c:pt>
                <c:pt idx="7">
                  <c:v>192</c:v>
                </c:pt>
                <c:pt idx="8">
                  <c:v>55</c:v>
                </c:pt>
                <c:pt idx="9">
                  <c:v>110</c:v>
                </c:pt>
                <c:pt idx="10">
                  <c:v>133</c:v>
                </c:pt>
                <c:pt idx="11">
                  <c:v>81</c:v>
                </c:pt>
              </c:numCache>
            </c:numRef>
          </c:val>
          <c:smooth val="0"/>
          <c:extLst>
            <c:ext xmlns:c16="http://schemas.microsoft.com/office/drawing/2014/chart" uri="{C3380CC4-5D6E-409C-BE32-E72D297353CC}">
              <c16:uniqueId val="{00000003-61D9-4826-8913-E8E429D18E13}"/>
            </c:ext>
          </c:extLst>
        </c:ser>
        <c:ser>
          <c:idx val="4"/>
          <c:order val="4"/>
          <c:tx>
            <c:strRef>
              <c:f>GalenPlotter!$N$3</c:f>
              <c:strCache>
                <c:ptCount val="1"/>
                <c:pt idx="0">
                  <c:v>2011</c:v>
                </c:pt>
              </c:strCache>
            </c:strRef>
          </c:tx>
          <c:spPr>
            <a:ln w="34925" cap="rnd">
              <a:solidFill>
                <a:schemeClr val="accent5">
                  <a:lumMod val="6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GalenPlotter!$N$4:$N$15</c:f>
              <c:numCache>
                <c:formatCode>#,##0</c:formatCode>
                <c:ptCount val="12"/>
                <c:pt idx="0">
                  <c:v>98</c:v>
                </c:pt>
                <c:pt idx="1">
                  <c:v>110</c:v>
                </c:pt>
                <c:pt idx="2">
                  <c:v>131</c:v>
                </c:pt>
                <c:pt idx="3">
                  <c:v>152</c:v>
                </c:pt>
                <c:pt idx="4">
                  <c:v>114</c:v>
                </c:pt>
                <c:pt idx="5">
                  <c:v>133</c:v>
                </c:pt>
                <c:pt idx="6">
                  <c:v>102</c:v>
                </c:pt>
                <c:pt idx="7">
                  <c:v>124</c:v>
                </c:pt>
                <c:pt idx="8" formatCode="General">
                  <c:v>89</c:v>
                </c:pt>
                <c:pt idx="9">
                  <c:v>113</c:v>
                </c:pt>
                <c:pt idx="10" formatCode="General">
                  <c:v>89</c:v>
                </c:pt>
                <c:pt idx="11" formatCode="General">
                  <c:v>95</c:v>
                </c:pt>
              </c:numCache>
            </c:numRef>
          </c:val>
          <c:smooth val="0"/>
          <c:extLst>
            <c:ext xmlns:c16="http://schemas.microsoft.com/office/drawing/2014/chart" uri="{C3380CC4-5D6E-409C-BE32-E72D297353CC}">
              <c16:uniqueId val="{00000004-61D9-4826-8913-E8E429D18E13}"/>
            </c:ext>
          </c:extLst>
        </c:ser>
        <c:ser>
          <c:idx val="5"/>
          <c:order val="5"/>
          <c:tx>
            <c:strRef>
              <c:f>GalenPlotter!$O$3</c:f>
              <c:strCache>
                <c:ptCount val="1"/>
                <c:pt idx="0">
                  <c:v>2012</c:v>
                </c:pt>
              </c:strCache>
            </c:strRef>
          </c:tx>
          <c:spPr>
            <a:ln w="34925" cap="rnd">
              <a:solidFill>
                <a:schemeClr val="accent4">
                  <a:lumMod val="6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GalenPlotter!$O$4:$O$15</c:f>
              <c:numCache>
                <c:formatCode>General</c:formatCode>
                <c:ptCount val="12"/>
                <c:pt idx="0">
                  <c:v>114</c:v>
                </c:pt>
                <c:pt idx="1">
                  <c:v>113</c:v>
                </c:pt>
                <c:pt idx="2">
                  <c:v>92</c:v>
                </c:pt>
                <c:pt idx="3">
                  <c:v>142</c:v>
                </c:pt>
                <c:pt idx="4">
                  <c:v>91</c:v>
                </c:pt>
                <c:pt idx="5">
                  <c:v>66</c:v>
                </c:pt>
                <c:pt idx="6">
                  <c:v>77</c:v>
                </c:pt>
                <c:pt idx="7">
                  <c:v>39</c:v>
                </c:pt>
                <c:pt idx="8">
                  <c:v>84</c:v>
                </c:pt>
                <c:pt idx="9">
                  <c:v>98</c:v>
                </c:pt>
                <c:pt idx="10">
                  <c:v>48</c:v>
                </c:pt>
                <c:pt idx="11">
                  <c:v>191</c:v>
                </c:pt>
              </c:numCache>
            </c:numRef>
          </c:val>
          <c:smooth val="0"/>
          <c:extLst>
            <c:ext xmlns:c16="http://schemas.microsoft.com/office/drawing/2014/chart" uri="{C3380CC4-5D6E-409C-BE32-E72D297353CC}">
              <c16:uniqueId val="{00000005-61D9-4826-8913-E8E429D18E13}"/>
            </c:ext>
          </c:extLst>
        </c:ser>
        <c:ser>
          <c:idx val="6"/>
          <c:order val="6"/>
          <c:tx>
            <c:strRef>
              <c:f>GalenPlotter!$P$3</c:f>
              <c:strCache>
                <c:ptCount val="1"/>
                <c:pt idx="0">
                  <c:v>2013</c:v>
                </c:pt>
              </c:strCache>
            </c:strRef>
          </c:tx>
          <c:spPr>
            <a:ln w="34925" cap="rnd">
              <a:solidFill>
                <a:schemeClr val="accent6">
                  <a:lumMod val="80000"/>
                  <a:lumOff val="2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GalenPlotter!$P$4:$P$15</c:f>
              <c:numCache>
                <c:formatCode>General</c:formatCode>
                <c:ptCount val="12"/>
                <c:pt idx="0">
                  <c:v>79</c:v>
                </c:pt>
                <c:pt idx="1">
                  <c:v>35</c:v>
                </c:pt>
                <c:pt idx="2">
                  <c:v>64</c:v>
                </c:pt>
                <c:pt idx="3">
                  <c:v>79</c:v>
                </c:pt>
                <c:pt idx="4">
                  <c:v>128</c:v>
                </c:pt>
                <c:pt idx="5">
                  <c:v>111</c:v>
                </c:pt>
                <c:pt idx="6">
                  <c:v>145</c:v>
                </c:pt>
                <c:pt idx="7">
                  <c:v>294</c:v>
                </c:pt>
                <c:pt idx="8">
                  <c:v>180</c:v>
                </c:pt>
                <c:pt idx="9" formatCode="#,##0">
                  <c:v>122</c:v>
                </c:pt>
                <c:pt idx="10" formatCode="#,##0">
                  <c:v>122</c:v>
                </c:pt>
                <c:pt idx="11" formatCode="#,##0">
                  <c:v>140</c:v>
                </c:pt>
              </c:numCache>
            </c:numRef>
          </c:val>
          <c:smooth val="0"/>
          <c:extLst>
            <c:ext xmlns:c16="http://schemas.microsoft.com/office/drawing/2014/chart" uri="{C3380CC4-5D6E-409C-BE32-E72D297353CC}">
              <c16:uniqueId val="{00000006-61D9-4826-8913-E8E429D18E13}"/>
            </c:ext>
          </c:extLst>
        </c:ser>
        <c:ser>
          <c:idx val="7"/>
          <c:order val="7"/>
          <c:tx>
            <c:strRef>
              <c:f>GalenPlotter!$Q$3</c:f>
              <c:strCache>
                <c:ptCount val="1"/>
                <c:pt idx="0">
                  <c:v>2014</c:v>
                </c:pt>
              </c:strCache>
            </c:strRef>
          </c:tx>
          <c:spPr>
            <a:ln w="34925" cap="rnd">
              <a:solidFill>
                <a:schemeClr val="accent5">
                  <a:lumMod val="80000"/>
                  <a:lumOff val="2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GalenPlotter!$Q$4:$Q$15</c:f>
              <c:numCache>
                <c:formatCode>General</c:formatCode>
                <c:ptCount val="12"/>
                <c:pt idx="0">
                  <c:v>120</c:v>
                </c:pt>
                <c:pt idx="1">
                  <c:v>86</c:v>
                </c:pt>
                <c:pt idx="2">
                  <c:v>346</c:v>
                </c:pt>
                <c:pt idx="3">
                  <c:v>259</c:v>
                </c:pt>
                <c:pt idx="4">
                  <c:v>269</c:v>
                </c:pt>
                <c:pt idx="5">
                  <c:v>185</c:v>
                </c:pt>
                <c:pt idx="6">
                  <c:v>117</c:v>
                </c:pt>
                <c:pt idx="7">
                  <c:v>165</c:v>
                </c:pt>
                <c:pt idx="8">
                  <c:v>165</c:v>
                </c:pt>
                <c:pt idx="9">
                  <c:v>214</c:v>
                </c:pt>
                <c:pt idx="10">
                  <c:v>151</c:v>
                </c:pt>
                <c:pt idx="11">
                  <c:v>124</c:v>
                </c:pt>
              </c:numCache>
            </c:numRef>
          </c:val>
          <c:smooth val="0"/>
          <c:extLst>
            <c:ext xmlns:c16="http://schemas.microsoft.com/office/drawing/2014/chart" uri="{C3380CC4-5D6E-409C-BE32-E72D297353CC}">
              <c16:uniqueId val="{00000007-61D9-4826-8913-E8E429D18E13}"/>
            </c:ext>
          </c:extLst>
        </c:ser>
        <c:ser>
          <c:idx val="8"/>
          <c:order val="8"/>
          <c:tx>
            <c:strRef>
              <c:f>GalenPlotter!$R$3</c:f>
              <c:strCache>
                <c:ptCount val="1"/>
                <c:pt idx="0">
                  <c:v>2015</c:v>
                </c:pt>
              </c:strCache>
            </c:strRef>
          </c:tx>
          <c:spPr>
            <a:ln w="34925" cap="rnd">
              <a:solidFill>
                <a:schemeClr val="accent4">
                  <a:lumMod val="80000"/>
                  <a:lumOff val="2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GalenPlotter!$R$4:$R$15</c:f>
              <c:numCache>
                <c:formatCode>General</c:formatCode>
                <c:ptCount val="12"/>
                <c:pt idx="0">
                  <c:v>108</c:v>
                </c:pt>
                <c:pt idx="1">
                  <c:v>146</c:v>
                </c:pt>
                <c:pt idx="2">
                  <c:v>264</c:v>
                </c:pt>
                <c:pt idx="3">
                  <c:v>213</c:v>
                </c:pt>
                <c:pt idx="4">
                  <c:v>109</c:v>
                </c:pt>
                <c:pt idx="5">
                  <c:v>148</c:v>
                </c:pt>
                <c:pt idx="6">
                  <c:v>86</c:v>
                </c:pt>
                <c:pt idx="7">
                  <c:v>109</c:v>
                </c:pt>
                <c:pt idx="8">
                  <c:v>169</c:v>
                </c:pt>
                <c:pt idx="9" formatCode="#,##0">
                  <c:v>90</c:v>
                </c:pt>
                <c:pt idx="10" formatCode="#,##0">
                  <c:v>109</c:v>
                </c:pt>
                <c:pt idx="11" formatCode="#,##0">
                  <c:v>133</c:v>
                </c:pt>
              </c:numCache>
            </c:numRef>
          </c:val>
          <c:smooth val="0"/>
          <c:extLst>
            <c:ext xmlns:c16="http://schemas.microsoft.com/office/drawing/2014/chart" uri="{C3380CC4-5D6E-409C-BE32-E72D297353CC}">
              <c16:uniqueId val="{00000008-61D9-4826-8913-E8E429D18E13}"/>
            </c:ext>
          </c:extLst>
        </c:ser>
        <c:ser>
          <c:idx val="9"/>
          <c:order val="9"/>
          <c:tx>
            <c:strRef>
              <c:f>GalenPlotter!$S$3</c:f>
              <c:strCache>
                <c:ptCount val="1"/>
                <c:pt idx="0">
                  <c:v>2016</c:v>
                </c:pt>
              </c:strCache>
            </c:strRef>
          </c:tx>
          <c:spPr>
            <a:ln w="34925" cap="rnd">
              <a:solidFill>
                <a:schemeClr val="accent6">
                  <a:lumMod val="8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GalenPlotter!$S$4:$S$15</c:f>
              <c:numCache>
                <c:formatCode>General</c:formatCode>
                <c:ptCount val="12"/>
                <c:pt idx="0">
                  <c:v>236</c:v>
                </c:pt>
                <c:pt idx="1">
                  <c:v>244</c:v>
                </c:pt>
                <c:pt idx="2">
                  <c:v>290</c:v>
                </c:pt>
                <c:pt idx="3">
                  <c:v>256</c:v>
                </c:pt>
                <c:pt idx="4">
                  <c:v>248</c:v>
                </c:pt>
                <c:pt idx="5">
                  <c:v>250</c:v>
                </c:pt>
                <c:pt idx="6">
                  <c:v>143</c:v>
                </c:pt>
                <c:pt idx="7">
                  <c:v>205</c:v>
                </c:pt>
                <c:pt idx="8">
                  <c:v>179</c:v>
                </c:pt>
                <c:pt idx="9">
                  <c:v>131</c:v>
                </c:pt>
                <c:pt idx="10">
                  <c:v>126</c:v>
                </c:pt>
                <c:pt idx="11">
                  <c:v>165</c:v>
                </c:pt>
              </c:numCache>
            </c:numRef>
          </c:val>
          <c:smooth val="0"/>
          <c:extLst>
            <c:ext xmlns:c16="http://schemas.microsoft.com/office/drawing/2014/chart" uri="{C3380CC4-5D6E-409C-BE32-E72D297353CC}">
              <c16:uniqueId val="{00000009-61D9-4826-8913-E8E429D18E13}"/>
            </c:ext>
          </c:extLst>
        </c:ser>
        <c:ser>
          <c:idx val="10"/>
          <c:order val="10"/>
          <c:tx>
            <c:strRef>
              <c:f>GalenPlotter!$T$3</c:f>
              <c:strCache>
                <c:ptCount val="1"/>
                <c:pt idx="0">
                  <c:v>2017</c:v>
                </c:pt>
              </c:strCache>
            </c:strRef>
          </c:tx>
          <c:spPr>
            <a:ln w="34925" cap="rnd">
              <a:solidFill>
                <a:schemeClr val="accent5">
                  <a:lumMod val="8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GalenPlotter!$T$4:$T$15</c:f>
              <c:numCache>
                <c:formatCode>General</c:formatCode>
                <c:ptCount val="12"/>
                <c:pt idx="0">
                  <c:v>194</c:v>
                </c:pt>
                <c:pt idx="1">
                  <c:v>168</c:v>
                </c:pt>
                <c:pt idx="2">
                  <c:v>387</c:v>
                </c:pt>
                <c:pt idx="3">
                  <c:v>298</c:v>
                </c:pt>
                <c:pt idx="4">
                  <c:v>229</c:v>
                </c:pt>
                <c:pt idx="5">
                  <c:v>200</c:v>
                </c:pt>
                <c:pt idx="6">
                  <c:v>254</c:v>
                </c:pt>
                <c:pt idx="7">
                  <c:v>187</c:v>
                </c:pt>
                <c:pt idx="8">
                  <c:v>186</c:v>
                </c:pt>
                <c:pt idx="9" formatCode="#,##0">
                  <c:v>186</c:v>
                </c:pt>
                <c:pt idx="10" formatCode="#,##0">
                  <c:v>92</c:v>
                </c:pt>
                <c:pt idx="11" formatCode="#,##0">
                  <c:v>169</c:v>
                </c:pt>
              </c:numCache>
            </c:numRef>
          </c:val>
          <c:smooth val="0"/>
          <c:extLst>
            <c:ext xmlns:c16="http://schemas.microsoft.com/office/drawing/2014/chart" uri="{C3380CC4-5D6E-409C-BE32-E72D297353CC}">
              <c16:uniqueId val="{0000000A-61D9-4826-8913-E8E429D18E13}"/>
            </c:ext>
          </c:extLst>
        </c:ser>
        <c:ser>
          <c:idx val="11"/>
          <c:order val="11"/>
          <c:tx>
            <c:strRef>
              <c:f>GalenPlotter!$U$3</c:f>
              <c:strCache>
                <c:ptCount val="1"/>
                <c:pt idx="0">
                  <c:v>2018</c:v>
                </c:pt>
              </c:strCache>
            </c:strRef>
          </c:tx>
          <c:spPr>
            <a:ln w="34925" cap="rnd">
              <a:solidFill>
                <a:schemeClr val="accent4">
                  <a:lumMod val="8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GalenPlotter!$U$4:$U$15</c:f>
              <c:numCache>
                <c:formatCode>General</c:formatCode>
                <c:ptCount val="12"/>
                <c:pt idx="0">
                  <c:v>178</c:v>
                </c:pt>
                <c:pt idx="1">
                  <c:v>359</c:v>
                </c:pt>
                <c:pt idx="2">
                  <c:v>711</c:v>
                </c:pt>
                <c:pt idx="3">
                  <c:v>988</c:v>
                </c:pt>
                <c:pt idx="4">
                  <c:v>740</c:v>
                </c:pt>
                <c:pt idx="5">
                  <c:v>592</c:v>
                </c:pt>
                <c:pt idx="6">
                  <c:v>770</c:v>
                </c:pt>
                <c:pt idx="7">
                  <c:v>1488</c:v>
                </c:pt>
                <c:pt idx="8">
                  <c:v>964</c:v>
                </c:pt>
                <c:pt idx="9">
                  <c:v>233</c:v>
                </c:pt>
                <c:pt idx="10">
                  <c:v>300</c:v>
                </c:pt>
                <c:pt idx="11">
                  <c:v>241</c:v>
                </c:pt>
              </c:numCache>
            </c:numRef>
          </c:val>
          <c:smooth val="0"/>
          <c:extLst>
            <c:ext xmlns:c16="http://schemas.microsoft.com/office/drawing/2014/chart" uri="{C3380CC4-5D6E-409C-BE32-E72D297353CC}">
              <c16:uniqueId val="{0000000B-61D9-4826-8913-E8E429D18E13}"/>
            </c:ext>
          </c:extLst>
        </c:ser>
        <c:ser>
          <c:idx val="12"/>
          <c:order val="12"/>
          <c:tx>
            <c:strRef>
              <c:f>GalenPlotter!$V$3</c:f>
              <c:strCache>
                <c:ptCount val="1"/>
                <c:pt idx="0">
                  <c:v>2019</c:v>
                </c:pt>
              </c:strCache>
            </c:strRef>
          </c:tx>
          <c:spPr>
            <a:ln w="34925" cap="rnd">
              <a:solidFill>
                <a:schemeClr val="accent6">
                  <a:lumMod val="60000"/>
                  <a:lumOff val="4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GalenPlotter!$V$4:$V$15</c:f>
              <c:numCache>
                <c:formatCode>General</c:formatCode>
                <c:ptCount val="12"/>
                <c:pt idx="0">
                  <c:v>71</c:v>
                </c:pt>
                <c:pt idx="1">
                  <c:v>176</c:v>
                </c:pt>
                <c:pt idx="2">
                  <c:v>340</c:v>
                </c:pt>
                <c:pt idx="3">
                  <c:v>200</c:v>
                </c:pt>
                <c:pt idx="4">
                  <c:v>210</c:v>
                </c:pt>
                <c:pt idx="5">
                  <c:v>244</c:v>
                </c:pt>
                <c:pt idx="6">
                  <c:v>362</c:v>
                </c:pt>
                <c:pt idx="7">
                  <c:v>440</c:v>
                </c:pt>
                <c:pt idx="8">
                  <c:v>565</c:v>
                </c:pt>
                <c:pt idx="9" formatCode="#,##0">
                  <c:v>446</c:v>
                </c:pt>
                <c:pt idx="10" formatCode="#,##0">
                  <c:v>559</c:v>
                </c:pt>
                <c:pt idx="11" formatCode="#,##0">
                  <c:v>636</c:v>
                </c:pt>
              </c:numCache>
            </c:numRef>
          </c:val>
          <c:smooth val="0"/>
          <c:extLst>
            <c:ext xmlns:c16="http://schemas.microsoft.com/office/drawing/2014/chart" uri="{C3380CC4-5D6E-409C-BE32-E72D297353CC}">
              <c16:uniqueId val="{0000000C-61D9-4826-8913-E8E429D18E13}"/>
            </c:ext>
          </c:extLst>
        </c:ser>
        <c:ser>
          <c:idx val="13"/>
          <c:order val="13"/>
          <c:tx>
            <c:strRef>
              <c:f>GalenPlotter!$W$3</c:f>
              <c:strCache>
                <c:ptCount val="1"/>
                <c:pt idx="0">
                  <c:v>2020</c:v>
                </c:pt>
              </c:strCache>
            </c:strRef>
          </c:tx>
          <c:spPr>
            <a:ln w="34925" cap="rnd">
              <a:solidFill>
                <a:schemeClr val="accent5">
                  <a:lumMod val="60000"/>
                  <a:lumOff val="4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GalenPlotter!$W$4:$W$15</c:f>
              <c:numCache>
                <c:formatCode>General</c:formatCode>
                <c:ptCount val="12"/>
                <c:pt idx="0">
                  <c:v>555</c:v>
                </c:pt>
                <c:pt idx="1">
                  <c:v>852</c:v>
                </c:pt>
                <c:pt idx="2">
                  <c:v>492</c:v>
                </c:pt>
                <c:pt idx="3">
                  <c:v>641</c:v>
                </c:pt>
                <c:pt idx="4">
                  <c:v>708</c:v>
                </c:pt>
                <c:pt idx="5">
                  <c:v>903</c:v>
                </c:pt>
                <c:pt idx="6">
                  <c:v>1019</c:v>
                </c:pt>
                <c:pt idx="7">
                  <c:v>813</c:v>
                </c:pt>
                <c:pt idx="8">
                  <c:v>854</c:v>
                </c:pt>
                <c:pt idx="9">
                  <c:v>954</c:v>
                </c:pt>
                <c:pt idx="10">
                  <c:v>547</c:v>
                </c:pt>
                <c:pt idx="11">
                  <c:v>925</c:v>
                </c:pt>
              </c:numCache>
            </c:numRef>
          </c:val>
          <c:smooth val="0"/>
          <c:extLst>
            <c:ext xmlns:c16="http://schemas.microsoft.com/office/drawing/2014/chart" uri="{C3380CC4-5D6E-409C-BE32-E72D297353CC}">
              <c16:uniqueId val="{0000000D-61D9-4826-8913-E8E429D18E13}"/>
            </c:ext>
          </c:extLst>
        </c:ser>
        <c:ser>
          <c:idx val="14"/>
          <c:order val="14"/>
          <c:tx>
            <c:strRef>
              <c:f>GalenPlotter!$X$3</c:f>
              <c:strCache>
                <c:ptCount val="1"/>
                <c:pt idx="0">
                  <c:v>2021</c:v>
                </c:pt>
              </c:strCache>
            </c:strRef>
          </c:tx>
          <c:spPr>
            <a:ln w="34925" cap="rnd">
              <a:solidFill>
                <a:schemeClr val="accent4">
                  <a:lumMod val="60000"/>
                  <a:lumOff val="40000"/>
                </a:schemeClr>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GalenPlotter!$X$4:$X$15</c:f>
              <c:numCache>
                <c:formatCode>General</c:formatCode>
                <c:ptCount val="12"/>
                <c:pt idx="0">
                  <c:v>933</c:v>
                </c:pt>
                <c:pt idx="1">
                  <c:v>969</c:v>
                </c:pt>
                <c:pt idx="2">
                  <c:v>1649</c:v>
                </c:pt>
                <c:pt idx="3">
                  <c:v>1358</c:v>
                </c:pt>
              </c:numCache>
            </c:numRef>
          </c:val>
          <c:smooth val="0"/>
          <c:extLst>
            <c:ext xmlns:c16="http://schemas.microsoft.com/office/drawing/2014/chart" uri="{C3380CC4-5D6E-409C-BE32-E72D297353CC}">
              <c16:uniqueId val="{0000000E-61D9-4826-8913-E8E429D18E13}"/>
            </c:ext>
          </c:extLst>
        </c:ser>
        <c:dLbls>
          <c:dLblPos val="ctr"/>
          <c:showLegendKey val="0"/>
          <c:showVal val="1"/>
          <c:showCatName val="0"/>
          <c:showSerName val="0"/>
          <c:showPercent val="0"/>
          <c:showBubbleSize val="0"/>
        </c:dLbls>
        <c:smooth val="0"/>
        <c:axId val="573001736"/>
        <c:axId val="572999768"/>
      </c:lineChart>
      <c:catAx>
        <c:axId val="5730017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2999768"/>
        <c:crosses val="autoZero"/>
        <c:auto val="1"/>
        <c:lblAlgn val="ctr"/>
        <c:lblOffset val="100"/>
        <c:noMultiLvlLbl val="0"/>
      </c:catAx>
      <c:valAx>
        <c:axId val="572999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 of Shared OPUS Solutions</a:t>
                </a:r>
              </a:p>
            </c:rich>
          </c:tx>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30017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346218-2C91-4776-B4B9-ADB63F07C9C3}" type="datetimeFigureOut">
              <a:rPr lang="en-US" smtClean="0"/>
              <a:t>5/5/2021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DDF138-68D5-4A60-B6B0-4F5841EB5859}" type="slidenum">
              <a:rPr lang="en-US" smtClean="0"/>
              <a:t>‹#›</a:t>
            </a:fld>
            <a:endParaRPr lang="en-US"/>
          </a:p>
        </p:txBody>
      </p:sp>
    </p:spTree>
    <p:extLst>
      <p:ext uri="{BB962C8B-B14F-4D97-AF65-F5344CB8AC3E}">
        <p14:creationId xmlns:p14="http://schemas.microsoft.com/office/powerpoint/2010/main" val="2252352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1</a:t>
            </a:fld>
            <a:endParaRPr lang="en-US"/>
          </a:p>
        </p:txBody>
      </p:sp>
    </p:spTree>
    <p:extLst>
      <p:ext uri="{BB962C8B-B14F-4D97-AF65-F5344CB8AC3E}">
        <p14:creationId xmlns:p14="http://schemas.microsoft.com/office/powerpoint/2010/main" val="1270516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5E47A-0680-4AA2-9068-4BB6DB6165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119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Single Shared OPUS solutions currently provide coordinates tied to the NSRS,  including a “No-Check” NAVD 88 height using GEOID18.</a:t>
            </a:r>
          </a:p>
          <a:p>
            <a:endParaRPr lang="en-US" dirty="0" smtClean="0"/>
          </a:p>
          <a:p>
            <a:r>
              <a:rPr lang="en-US" dirty="0" smtClean="0"/>
              <a:t>For the initial release of the Modernized NSRS, individual Shared solutions will be will be processed together with other observations submitted by December 31</a:t>
            </a:r>
            <a:r>
              <a:rPr lang="en-US" baseline="30000" dirty="0" smtClean="0"/>
              <a:t>st</a:t>
            </a:r>
            <a:r>
              <a:rPr lang="en-US" dirty="0" smtClean="0"/>
              <a:t>, 2021 to compute the 2020.0 Reference Epoch Coordinates</a:t>
            </a:r>
          </a:p>
          <a:p>
            <a:endParaRPr lang="en-US" dirty="0" smtClean="0"/>
          </a:p>
          <a:p>
            <a:r>
              <a:rPr lang="en-US" dirty="0" smtClean="0"/>
              <a:t>Eventually, a series of Survey Epoch Coordinates (SEC’s) will also be computed from observations within a series of “adjustment windows” (TBD, but ~ 4 weeks) which is how the Modernized NSRS will provide the time-varying component of coordinates</a:t>
            </a:r>
          </a:p>
          <a:p>
            <a:endParaRPr lang="en-US" dirty="0" smtClean="0"/>
          </a:p>
          <a:p>
            <a:r>
              <a:rPr lang="en-US" dirty="0" smtClean="0"/>
              <a:t>Areas where the NAVD 88 is old and out of date or has been suppressed should go through Bluebook process to update the heights so they can be used  </a:t>
            </a:r>
          </a:p>
          <a:p>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16</a:t>
            </a:fld>
            <a:endParaRPr lang="en-US"/>
          </a:p>
        </p:txBody>
      </p:sp>
    </p:spTree>
    <p:extLst>
      <p:ext uri="{BB962C8B-B14F-4D97-AF65-F5344CB8AC3E}">
        <p14:creationId xmlns:p14="http://schemas.microsoft.com/office/powerpoint/2010/main" val="735477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Using</a:t>
            </a:r>
            <a:r>
              <a:rPr lang="en-US" baseline="0" dirty="0" smtClean="0"/>
              <a:t> our online Mark Recovery Form, a</a:t>
            </a:r>
            <a:r>
              <a:rPr lang="en-US" dirty="0" smtClean="0"/>
              <a:t>nyone can search</a:t>
            </a:r>
            <a:r>
              <a:rPr lang="en-US" baseline="0" dirty="0" smtClean="0"/>
              <a:t> for, find, and file a recovery report for our benchmarks. We update our priority list and maps when people report that the marks on our list have been damaged, destroyed, or are not suitable for GPS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5E47A-0680-4AA2-9068-4BB6DB6165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45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97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GPSonBM</a:t>
            </a:r>
            <a:r>
              <a:rPr lang="en-US" baseline="0" dirty="0" smtClean="0"/>
              <a:t> History overview:</a:t>
            </a:r>
          </a:p>
          <a:p>
            <a:r>
              <a:rPr lang="en-US" baseline="0" dirty="0" smtClean="0"/>
              <a:t>2007- Launched OPUS Database / Sharing</a:t>
            </a:r>
            <a:endParaRPr lang="en-US" dirty="0" smtClean="0"/>
          </a:p>
          <a:p>
            <a:r>
              <a:rPr lang="en-US" dirty="0" smtClean="0"/>
              <a:t>2014 -2017 – Outreach event for National Surveyor’s Week – People asked for specific target marks</a:t>
            </a:r>
            <a:r>
              <a:rPr lang="en-US" baseline="0" dirty="0" smtClean="0"/>
              <a:t> – started with static lists</a:t>
            </a:r>
            <a:endParaRPr lang="en-US" dirty="0" smtClean="0"/>
          </a:p>
          <a:p>
            <a:r>
              <a:rPr lang="en-US" dirty="0" smtClean="0"/>
              <a:t>2018 – GEOID 18 Campaign – </a:t>
            </a:r>
            <a:r>
              <a:rPr lang="en-US" sz="1100" dirty="0" smtClean="0"/>
              <a:t>Priority marks &amp; 30km spacing goal</a:t>
            </a:r>
          </a:p>
          <a:p>
            <a:r>
              <a:rPr lang="en-US" dirty="0" smtClean="0"/>
              <a:t>2019 – 2021 – Transformation Tool Campaign – 10km goal</a:t>
            </a:r>
          </a:p>
          <a:p>
            <a:r>
              <a:rPr lang="en-US" dirty="0" smtClean="0"/>
              <a:t>2021 and on – NSRS Modernization Preparation –</a:t>
            </a:r>
            <a:r>
              <a:rPr lang="en-US" sz="1050" dirty="0" smtClean="0"/>
              <a:t>REC’s &amp; SEC’s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998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smtClean="0">
                <a:ea typeface="ＭＳ Ｐゴシック" panose="020B0600070205080204" pitchFamily="34" charset="-128"/>
              </a:rPr>
              <a:t>(Pictured are Thomas Jefferson and Ferdinand Hassler, the first Superintendent of the Coast Survey).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sz="1200" dirty="0" smtClean="0">
              <a:solidFill>
                <a:schemeClr val="bg1"/>
              </a:solidFill>
              <a:latin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dirty="0" smtClean="0">
                <a:solidFill>
                  <a:schemeClr val="bg1"/>
                </a:solidFill>
                <a:latin typeface="Arial" panose="020B0604020202020204" pitchFamily="34" charset="0"/>
              </a:rPr>
              <a:t>The National Geodetic Survey, part of our Nation's first civilian scientific agency, the Survey of the Coast, which</a:t>
            </a:r>
            <a:r>
              <a:rPr lang="en-US" altLang="en-US" sz="1200" baseline="0" dirty="0" smtClean="0">
                <a:solidFill>
                  <a:schemeClr val="bg1"/>
                </a:solidFill>
                <a:latin typeface="Arial" panose="020B0604020202020204" pitchFamily="34" charset="0"/>
              </a:rPr>
              <a:t> </a:t>
            </a:r>
            <a:r>
              <a:rPr lang="en-US" altLang="en-US" sz="1200" dirty="0" smtClean="0">
                <a:solidFill>
                  <a:schemeClr val="bg1"/>
                </a:solidFill>
                <a:latin typeface="Arial" panose="020B0604020202020204" pitchFamily="34" charset="0"/>
              </a:rPr>
              <a:t>was established by President Thomas Jefferson in 1807 after</a:t>
            </a:r>
            <a:r>
              <a:rPr lang="en-US" altLang="en-US" sz="1200" baseline="0" dirty="0" smtClean="0">
                <a:solidFill>
                  <a:schemeClr val="bg1"/>
                </a:solidFill>
                <a:latin typeface="Arial" panose="020B0604020202020204" pitchFamily="34" charset="0"/>
              </a:rPr>
              <a:t> Lewis and Clarke came back and they discussed the importance of accurate maps to support commerce.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sz="1200" baseline="0" dirty="0" smtClean="0">
              <a:solidFill>
                <a:schemeClr val="bg1"/>
              </a:solidFill>
              <a:latin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dirty="0" smtClean="0">
                <a:solidFill>
                  <a:schemeClr val="bg1"/>
                </a:solidFill>
                <a:latin typeface="Arial" panose="020B0604020202020204" pitchFamily="34" charset="0"/>
              </a:rPr>
              <a:t>What started as a</a:t>
            </a:r>
            <a:r>
              <a:rPr lang="en-US" altLang="en-US" sz="1200" baseline="0" dirty="0" smtClean="0">
                <a:solidFill>
                  <a:schemeClr val="bg1"/>
                </a:solidFill>
                <a:latin typeface="Arial" panose="020B0604020202020204" pitchFamily="34" charset="0"/>
              </a:rPr>
              <a:t> M</a:t>
            </a:r>
            <a:r>
              <a:rPr lang="en-US" altLang="en-US" sz="1200" dirty="0" smtClean="0">
                <a:solidFill>
                  <a:schemeClr val="bg1"/>
                </a:solidFill>
                <a:latin typeface="Arial" panose="020B0604020202020204" pitchFamily="34" charset="0"/>
              </a:rPr>
              <a:t>ission to survey the U.S. coastline and create nautical charts of the coast to help increase maritime safety expanded as the Nation</a:t>
            </a:r>
            <a:r>
              <a:rPr lang="en-US" altLang="en-US" sz="1200" baseline="0" dirty="0" smtClean="0">
                <a:solidFill>
                  <a:schemeClr val="bg1"/>
                </a:solidFill>
                <a:latin typeface="Arial" panose="020B0604020202020204" pitchFamily="34" charset="0"/>
              </a:rPr>
              <a:t> grew </a:t>
            </a:r>
            <a:r>
              <a:rPr lang="en-US" altLang="en-US" sz="1200" dirty="0" smtClean="0">
                <a:solidFill>
                  <a:schemeClr val="bg1"/>
                </a:solidFill>
                <a:latin typeface="Arial" panose="020B0604020202020204" pitchFamily="34" charset="0"/>
              </a:rPr>
              <a:t>westward and surveys of the U.S. interior began.  In 1878 the agency was given a new name, the U.S. Coast and Geodetic Survey (USC&amp;GS), which it maintained until 1970.  At that point, the National Geodetic Survey became part of the National Oceanic and Atmospheric Administration, NOAA. For much of our history,</a:t>
            </a:r>
            <a:r>
              <a:rPr lang="en-US" altLang="en-US" sz="1200" baseline="0" dirty="0" smtClean="0">
                <a:solidFill>
                  <a:schemeClr val="bg1"/>
                </a:solidFill>
                <a:latin typeface="Arial" panose="020B0604020202020204" pitchFamily="34" charset="0"/>
              </a:rPr>
              <a:t> </a:t>
            </a:r>
            <a:r>
              <a:rPr lang="en-US" altLang="en-US" dirty="0" smtClean="0">
                <a:ea typeface="ＭＳ Ｐゴシック" panose="020B0600070205080204" pitchFamily="34" charset="-128"/>
              </a:rPr>
              <a:t>NGS and its predecessor agencies have collaborated with public and private organizations to establish reference stations at precisely determined locations.  </a:t>
            </a:r>
          </a:p>
          <a:p>
            <a:pPr eaLnBrk="1" hangingPunct="1">
              <a:spcBef>
                <a:spcPct val="0"/>
              </a:spcBef>
              <a:defRPr/>
            </a:pPr>
            <a:endParaRPr lang="en-US" altLang="en-US" dirty="0" smtClean="0">
              <a:ea typeface="ＭＳ Ｐゴシック" panose="020B0600070205080204" pitchFamily="34" charset="-128"/>
            </a:endParaRPr>
          </a:p>
          <a:p>
            <a:pPr eaLnBrk="1" hangingPunct="1">
              <a:spcBef>
                <a:spcPct val="0"/>
              </a:spcBef>
              <a:defRPr/>
            </a:pPr>
            <a:r>
              <a:rPr lang="en-US" altLang="en-US" dirty="0" smtClean="0">
                <a:ea typeface="ＭＳ Ｐゴシック" panose="020B0600070205080204" pitchFamily="34" charset="-128"/>
              </a:rPr>
              <a:t>Traditionally, precise positioning locations have been identified by setting a </a:t>
            </a:r>
            <a:r>
              <a:rPr lang="en-US" altLang="en-US" b="1" dirty="0" smtClean="0">
                <a:ea typeface="ＭＳ Ｐゴシック" panose="020B0600070205080204" pitchFamily="34" charset="-128"/>
              </a:rPr>
              <a:t>survey mark</a:t>
            </a:r>
            <a:r>
              <a:rPr lang="en-US" altLang="en-US" dirty="0" smtClean="0">
                <a:ea typeface="ＭＳ Ｐゴシック" panose="020B0600070205080204" pitchFamily="34" charset="-128"/>
              </a:rPr>
              <a:t>—usually a brass, bronze, or aluminum disk. Locations might also be identified by a deeply driven rod, or a prominent object, such as a water tower or church spire. Over the years, NGS has collected and stored survey data on over</a:t>
            </a:r>
            <a:r>
              <a:rPr lang="en-US" altLang="en-US" baseline="0" dirty="0" smtClean="0">
                <a:ea typeface="ＭＳ Ｐゴシック" panose="020B0600070205080204" pitchFamily="34" charset="-128"/>
              </a:rPr>
              <a:t> a million of these survey marks around the US. </a:t>
            </a:r>
          </a:p>
          <a:p>
            <a:pPr eaLnBrk="1" hangingPunct="1">
              <a:spcBef>
                <a:spcPct val="0"/>
              </a:spcBef>
              <a:defRPr/>
            </a:pPr>
            <a:endParaRPr lang="en-US" altLang="en-US" baseline="0" dirty="0" smtClean="0">
              <a:ea typeface="ＭＳ Ｐゴシック" panose="020B0600070205080204" pitchFamily="34" charset="-128"/>
            </a:endParaRPr>
          </a:p>
          <a:p>
            <a:pPr eaLnBrk="1" hangingPunct="1">
              <a:spcBef>
                <a:spcPct val="0"/>
              </a:spcBef>
              <a:defRPr/>
            </a:pPr>
            <a:r>
              <a:rPr lang="en-US" altLang="en-US" baseline="0" dirty="0" smtClean="0">
                <a:ea typeface="ＭＳ Ｐゴシック" panose="020B0600070205080204" pitchFamily="34" charset="-128"/>
              </a:rPr>
              <a:t>In</a:t>
            </a:r>
            <a:r>
              <a:rPr lang="en-US" altLang="en-US" dirty="0" smtClean="0">
                <a:ea typeface="ＭＳ Ｐゴシック" panose="020B0600070205080204" pitchFamily="34" charset="-128"/>
              </a:rPr>
              <a:t> the 1980’s NGS helped usher</a:t>
            </a:r>
            <a:r>
              <a:rPr lang="en-US" altLang="en-US" baseline="0" dirty="0" smtClean="0">
                <a:ea typeface="ＭＳ Ｐゴシック" panose="020B0600070205080204" pitchFamily="34" charset="-128"/>
              </a:rPr>
              <a:t> in the modern era of positioning by finding new civilian uses for the GPS system which DoD designed to allow them to put a missile through a window anywhere in the world. First by using multiple GPS receivers and putting them on the known locations of our existing survey control marks, NGS helped to unlock GPS as a surveying tool for the civilian market.</a:t>
            </a:r>
            <a:endParaRPr lang="en-US" altLang="en-US" dirty="0" smtClean="0">
              <a:ea typeface="ＭＳ Ｐゴシック" panose="020B0600070205080204" pitchFamily="34" charset="-128"/>
            </a:endParaRPr>
          </a:p>
          <a:p>
            <a:pPr eaLnBrk="1" hangingPunct="1">
              <a:spcBef>
                <a:spcPct val="0"/>
              </a:spcBef>
              <a:defRPr/>
            </a:pPr>
            <a:endParaRPr lang="en-US" altLang="en-US" dirty="0" smtClean="0">
              <a:ea typeface="ＭＳ Ｐゴシック" panose="020B0600070205080204" pitchFamily="34" charset="-128"/>
            </a:endParaRPr>
          </a:p>
          <a:p>
            <a:pPr eaLnBrk="1" hangingPunct="1">
              <a:spcBef>
                <a:spcPct val="0"/>
              </a:spcBef>
              <a:defRPr/>
            </a:pPr>
            <a:r>
              <a:rPr lang="en-US" altLang="en-US" dirty="0" smtClean="0">
                <a:ea typeface="ＭＳ Ｐゴシック" panose="020B0600070205080204" pitchFamily="34" charset="-128"/>
              </a:rPr>
              <a:t>Since then, NGS has fostered a network of continuously operating reference stations (CORS), where each CORS includes a highly accurate receiver that continuously collects radio signals broadcast by GPS. In addition</a:t>
            </a:r>
            <a:r>
              <a:rPr lang="en-US" altLang="en-US" baseline="0" dirty="0" smtClean="0">
                <a:ea typeface="ＭＳ Ｐゴシック" panose="020B0600070205080204" pitchFamily="34" charset="-128"/>
              </a:rPr>
              <a:t>, over the past decade, many other countries have launched their own satellite systems and they are collectively known as </a:t>
            </a:r>
            <a:r>
              <a:rPr lang="en-US" altLang="en-US" dirty="0" smtClean="0">
                <a:ea typeface="ＭＳ Ｐゴシック" panose="020B0600070205080204" pitchFamily="34" charset="-128"/>
              </a:rPr>
              <a:t>Global Navigation Satellite System (GNSS) satellites. These systems include:</a:t>
            </a:r>
          </a:p>
          <a:p>
            <a:pPr eaLnBrk="1" hangingPunct="1">
              <a:spcBef>
                <a:spcPct val="0"/>
              </a:spcBef>
              <a:defRPr/>
            </a:pPr>
            <a:endParaRPr lang="en-US" altLang="en-US" dirty="0" smtClean="0">
              <a:ea typeface="ＭＳ Ｐゴシック" panose="020B0600070205080204" pitchFamily="34" charset="-128"/>
            </a:endParaRPr>
          </a:p>
          <a:p>
            <a:pPr eaLnBrk="1" hangingPunct="1">
              <a:spcBef>
                <a:spcPct val="0"/>
              </a:spcBef>
              <a:defRPr/>
            </a:pPr>
            <a:r>
              <a:rPr lang="en-US" altLang="en-US" dirty="0" smtClean="0">
                <a:solidFill>
                  <a:srgbClr val="0070C0"/>
                </a:solidFill>
                <a:latin typeface="Calibri" panose="020F0502020204030204" pitchFamily="34" charset="0"/>
                <a:ea typeface="ＭＳ Ｐゴシック" panose="020B0600070205080204" pitchFamily="34" charset="-128"/>
              </a:rPr>
              <a:t>GPS (United States)</a:t>
            </a:r>
            <a:br>
              <a:rPr lang="en-US" altLang="en-US" dirty="0" smtClean="0">
                <a:solidFill>
                  <a:srgbClr val="0070C0"/>
                </a:solidFill>
                <a:latin typeface="Calibri" panose="020F0502020204030204" pitchFamily="34" charset="0"/>
                <a:ea typeface="ＭＳ Ｐゴシック" panose="020B0600070205080204" pitchFamily="34" charset="-128"/>
              </a:rPr>
            </a:br>
            <a:r>
              <a:rPr lang="en-US" altLang="en-US" dirty="0" smtClean="0">
                <a:solidFill>
                  <a:srgbClr val="0070C0"/>
                </a:solidFill>
                <a:latin typeface="Calibri" panose="020F0502020204030204" pitchFamily="34" charset="0"/>
                <a:ea typeface="ＭＳ Ｐゴシック" panose="020B0600070205080204" pitchFamily="34" charset="-128"/>
              </a:rPr>
              <a:t>Compass (China)</a:t>
            </a:r>
            <a:br>
              <a:rPr lang="en-US" altLang="en-US" dirty="0" smtClean="0">
                <a:solidFill>
                  <a:srgbClr val="0070C0"/>
                </a:solidFill>
                <a:latin typeface="Calibri" panose="020F0502020204030204" pitchFamily="34" charset="0"/>
                <a:ea typeface="ＭＳ Ｐゴシック" panose="020B0600070205080204" pitchFamily="34" charset="-128"/>
              </a:rPr>
            </a:br>
            <a:r>
              <a:rPr lang="en-US" altLang="en-US" dirty="0" smtClean="0">
                <a:solidFill>
                  <a:srgbClr val="0070C0"/>
                </a:solidFill>
                <a:latin typeface="Calibri" panose="020F0502020204030204" pitchFamily="34" charset="0"/>
                <a:ea typeface="ＭＳ Ｐゴシック" panose="020B0600070205080204" pitchFamily="34" charset="-128"/>
              </a:rPr>
              <a:t>GLONASS (Russia)</a:t>
            </a:r>
            <a:br>
              <a:rPr lang="en-US" altLang="en-US" dirty="0" smtClean="0">
                <a:solidFill>
                  <a:srgbClr val="0070C0"/>
                </a:solidFill>
                <a:latin typeface="Calibri" panose="020F0502020204030204" pitchFamily="34" charset="0"/>
                <a:ea typeface="ＭＳ Ｐゴシック" panose="020B0600070205080204" pitchFamily="34" charset="-128"/>
              </a:rPr>
            </a:br>
            <a:r>
              <a:rPr lang="en-US" altLang="en-US" dirty="0" smtClean="0">
                <a:solidFill>
                  <a:srgbClr val="0070C0"/>
                </a:solidFill>
                <a:latin typeface="Calibri" panose="020F0502020204030204" pitchFamily="34" charset="0"/>
                <a:ea typeface="ＭＳ Ｐゴシック" panose="020B0600070205080204" pitchFamily="34" charset="-128"/>
              </a:rPr>
              <a:t>Galileo (European Union)</a:t>
            </a:r>
            <a:r>
              <a:rPr lang="en-US" altLang="en-US" sz="2000" dirty="0" smtClean="0">
                <a:solidFill>
                  <a:srgbClr val="002060"/>
                </a:solidFill>
                <a:latin typeface="Calibri" panose="020F0502020204030204" pitchFamily="34" charset="0"/>
                <a:ea typeface="ＭＳ Ｐゴシック" panose="020B0600070205080204" pitchFamily="34" charset="-128"/>
              </a:rPr>
              <a:t/>
            </a:r>
            <a:br>
              <a:rPr lang="en-US" altLang="en-US" sz="2000" dirty="0" smtClean="0">
                <a:solidFill>
                  <a:srgbClr val="002060"/>
                </a:solidFill>
                <a:latin typeface="Calibri" panose="020F0502020204030204" pitchFamily="34" charset="0"/>
                <a:ea typeface="ＭＳ Ｐゴシック" panose="020B0600070205080204" pitchFamily="34" charset="-128"/>
              </a:rPr>
            </a:br>
            <a:endParaRPr lang="en-US" altLang="en-US" sz="2000" dirty="0" smtClean="0">
              <a:solidFill>
                <a:srgbClr val="002060"/>
              </a:solidFill>
              <a:latin typeface="Calibri" panose="020F0502020204030204" pitchFamily="34" charset="0"/>
              <a:ea typeface="ＭＳ Ｐゴシック" panose="020B0600070205080204" pitchFamily="34" charset="-128"/>
            </a:endParaRPr>
          </a:p>
          <a:p>
            <a:pPr eaLnBrk="1" hangingPunct="1">
              <a:spcBef>
                <a:spcPct val="0"/>
              </a:spcBef>
              <a:defRPr/>
            </a:pPr>
            <a:r>
              <a:rPr lang="en-US" altLang="en-US" sz="2000" dirty="0" smtClean="0">
                <a:solidFill>
                  <a:srgbClr val="002060"/>
                </a:solidFill>
                <a:latin typeface="Calibri" panose="020F0502020204030204" pitchFamily="34" charset="0"/>
                <a:ea typeface="ＭＳ Ｐゴシック" panose="020B0600070205080204" pitchFamily="34" charset="-128"/>
              </a:rPr>
              <a:t>GPS and</a:t>
            </a:r>
            <a:r>
              <a:rPr lang="en-US" altLang="en-US" sz="2000" baseline="0" dirty="0" smtClean="0">
                <a:solidFill>
                  <a:srgbClr val="002060"/>
                </a:solidFill>
                <a:latin typeface="Calibri" panose="020F0502020204030204" pitchFamily="34" charset="0"/>
                <a:ea typeface="ＭＳ Ｐゴシック" panose="020B0600070205080204" pitchFamily="34" charset="-128"/>
              </a:rPr>
              <a:t> the other GNSS systems provide what are called “ellipsoid heights” or heights relative to a specific mathematical model of the earth which is smooth, and of course ellipsoidal. Strange as it sounds, by themselves, ellipsoid heights won’t always tell you which way water will flow, which is a very important questions for many applications (think sewer pipes and flood maps). For that, you also need to account for gravity. So, b</a:t>
            </a:r>
            <a:r>
              <a:rPr lang="en-US" altLang="en-US" baseline="0" dirty="0" smtClean="0">
                <a:ea typeface="ＭＳ Ｐゴシック" panose="020B0600070205080204" pitchFamily="34" charset="-128"/>
              </a:rPr>
              <a:t>y the 1990’s NGS started developing geoid models, or models of gravity, for surveyors to use with the ellipsoid heights from GPS. As we began to add GPS into the Surveyor's toolbox and use it with the existing datums of NAD 83 and NAVD 88, NGS used GPS data on existing survey control marks to create what are called hybrid geoid models. Starting with GEOID96 NGS has produced a series of 9 hybrid geoid models over 23 years, each one incorporating the newest data and latest advances in modeling. GEOID18 is currently the official hybrid geoid model for determining GPS derived NAVD88 orthometric heights. </a:t>
            </a:r>
          </a:p>
          <a:p>
            <a:pPr eaLnBrk="1" hangingPunct="1">
              <a:spcBef>
                <a:spcPct val="0"/>
              </a:spcBef>
              <a:defRPr/>
            </a:pPr>
            <a:endParaRPr lang="en-US" altLang="en-US" baseline="0" dirty="0" smtClean="0">
              <a:ea typeface="ＭＳ Ｐゴシック" panose="020B0600070205080204" pitchFamily="34" charset="-128"/>
            </a:endParaRPr>
          </a:p>
          <a:p>
            <a:pPr eaLnBrk="1" hangingPunct="1">
              <a:spcBef>
                <a:spcPct val="0"/>
              </a:spcBef>
              <a:defRPr/>
            </a:pPr>
            <a:r>
              <a:rPr lang="en-US" altLang="en-US" baseline="0" dirty="0" smtClean="0">
                <a:ea typeface="ＭＳ Ｐゴシック" panose="020B0600070205080204" pitchFamily="34" charset="-128"/>
              </a:rPr>
              <a:t>Looking to the Future in the Modernized NSRS, NGS will provide a purely gravimetric geoid model, unencumbered by the warping to the existing network of survey marks and the datums from the last century. GEOID2022, or geoid unchained!, will provide the foundation for the promised 2cm GNSS heights in the Modernized System.</a:t>
            </a:r>
          </a:p>
          <a:p>
            <a:pPr eaLnBrk="1" hangingPunct="1">
              <a:spcBef>
                <a:spcPct val="0"/>
              </a:spcBef>
              <a:defRPr/>
            </a:pPr>
            <a:endParaRPr lang="en-US" altLang="en-US" dirty="0" smtClean="0">
              <a:ea typeface="ＭＳ Ｐゴシック" panose="020B0600070205080204" pitchFamily="34" charset="-128"/>
            </a:endParaRPr>
          </a:p>
          <a:p>
            <a:pPr eaLnBrk="1" hangingPunct="1">
              <a:spcBef>
                <a:spcPct val="0"/>
              </a:spcBef>
              <a:defRPr/>
            </a:pPr>
            <a:endParaRPr lang="en-US" altLang="en-US" sz="2000" baseline="0" dirty="0" smtClean="0">
              <a:solidFill>
                <a:srgbClr val="002060"/>
              </a:solidFill>
              <a:latin typeface="Calibri" panose="020F0502020204030204" pitchFamily="34" charset="0"/>
              <a:ea typeface="ＭＳ Ｐゴシック" panose="020B0600070205080204" pitchFamily="34" charset="-128"/>
            </a:endParaRPr>
          </a:p>
          <a:p>
            <a:pPr eaLnBrk="1" hangingPunct="1">
              <a:spcBef>
                <a:spcPct val="0"/>
              </a:spcBef>
              <a:defRPr/>
            </a:pPr>
            <a:endParaRPr lang="en-US" altLang="en-US" dirty="0" smtClean="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a:spcBef>
                <a:spcPct val="0"/>
              </a:spcBef>
            </a:pPr>
            <a:fld id="{4CD8F92E-B6F9-4943-8BC6-56869B8F766F}" type="slidenum">
              <a:rPr lang="en-US" altLang="en-US" smtClean="0">
                <a:latin typeface="Calibri" panose="020F0502020204030204" pitchFamily="34" charset="0"/>
              </a:rPr>
              <a:pPr>
                <a:spcBef>
                  <a:spcPct val="0"/>
                </a:spcBef>
              </a:pPr>
              <a:t>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821930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NAVD 88 consists of about 800,000 bench marks</a:t>
            </a:r>
            <a:r>
              <a:rPr lang="en-US" baseline="0" dirty="0" smtClean="0"/>
              <a:t> and ~2.2M km of leveling. Data was collecting over many decades by roving bands of surveyors who walked across the country multiple times over the years, east to west, north to south and back again. It is currently the official vertical datum of the US and is required for federal mapping projects.</a:t>
            </a:r>
          </a:p>
          <a:p>
            <a:r>
              <a:rPr lang="en-US" baseline="0" dirty="0" smtClean="0"/>
              <a:t>GPS data on those leveled marks </a:t>
            </a:r>
            <a:r>
              <a:rPr lang="en-US" dirty="0" smtClean="0"/>
              <a:t>will be used to create GEOID18</a:t>
            </a:r>
            <a:r>
              <a:rPr lang="en-US" baseline="0" dirty="0" smtClean="0"/>
              <a:t> – the model used to derive NAVD88 heights from GPS ellipsoid heights, as well as the transformation tools that will be released with NAPGD2022.</a:t>
            </a:r>
          </a:p>
          <a:p>
            <a:r>
              <a:rPr lang="en-US" baseline="0" dirty="0" smtClean="0"/>
              <a:t>GPS data on those leveled marks </a:t>
            </a:r>
            <a:r>
              <a:rPr lang="en-US" dirty="0" smtClean="0"/>
              <a:t>will be used to create </a:t>
            </a:r>
            <a:r>
              <a:rPr lang="en-US" baseline="0" dirty="0" smtClean="0"/>
              <a:t>the transformation tools that will be released with NAPGD2022.</a:t>
            </a:r>
          </a:p>
          <a:p>
            <a:endParaRPr lang="en-US" baseline="0" dirty="0" smtClean="0"/>
          </a:p>
          <a:p>
            <a:r>
              <a:rPr lang="en-US" baseline="0" dirty="0" smtClean="0"/>
              <a:t>Incredible effort – best tech at the time</a:t>
            </a:r>
          </a:p>
          <a:p>
            <a:r>
              <a:rPr lang="en-US" baseline="0" dirty="0" smtClean="0"/>
              <a:t>BUT:</a:t>
            </a:r>
          </a:p>
          <a:p>
            <a:pPr marL="285750" indent="-285750">
              <a:buFont typeface="Arial" panose="020B0604020202020204" pitchFamily="34" charset="0"/>
              <a:buChar char="•"/>
            </a:pPr>
            <a:r>
              <a:rPr lang="en-US" sz="2400" b="1" dirty="0" smtClean="0"/>
              <a:t>ACCESS!</a:t>
            </a:r>
          </a:p>
          <a:p>
            <a:pPr marL="742950" lvl="8" indent="-285750">
              <a:buFont typeface="Arial" panose="020B0604020202020204" pitchFamily="34" charset="0"/>
              <a:buChar char="•"/>
            </a:pPr>
            <a:r>
              <a:rPr lang="en-US" sz="2400" dirty="0" smtClean="0"/>
              <a:t>Leveling is time intensive and expensive </a:t>
            </a:r>
          </a:p>
          <a:p>
            <a:pPr marL="742950" lvl="7" indent="-285750">
              <a:buFont typeface="Arial" panose="020B0604020202020204" pitchFamily="34" charset="0"/>
              <a:buChar char="•"/>
            </a:pPr>
            <a:r>
              <a:rPr lang="en-US" sz="2400" dirty="0" smtClean="0"/>
              <a:t>Access has</a:t>
            </a:r>
            <a:r>
              <a:rPr lang="en-US" sz="2400" baseline="0" dirty="0" smtClean="0"/>
              <a:t> historically been through passive control, bench marks that you must find </a:t>
            </a:r>
            <a:endParaRPr lang="en-US" sz="2400" dirty="0" smtClean="0"/>
          </a:p>
          <a:p>
            <a:pPr marL="285750" lvl="6" indent="-285750">
              <a:buFont typeface="Arial" panose="020B0604020202020204" pitchFamily="34" charset="0"/>
              <a:buChar char="•"/>
            </a:pPr>
            <a:r>
              <a:rPr lang="en-US" sz="2400" b="1" dirty="0" smtClean="0"/>
              <a:t>Accuracy!</a:t>
            </a:r>
          </a:p>
          <a:p>
            <a:pPr marL="742950" lvl="7" indent="-285750">
              <a:buFont typeface="Arial" panose="020B0604020202020204" pitchFamily="34" charset="0"/>
              <a:buChar char="•"/>
            </a:pPr>
            <a:r>
              <a:rPr lang="en-US" sz="2400" dirty="0" smtClean="0"/>
              <a:t>Distance dependent errors</a:t>
            </a:r>
            <a:r>
              <a:rPr lang="en-US" sz="2400" baseline="0" dirty="0" smtClean="0"/>
              <a:t> can build up, making the overall network less reliable</a:t>
            </a:r>
            <a:endParaRPr lang="en-US" sz="2400" dirty="0" smtClean="0"/>
          </a:p>
          <a:p>
            <a:pPr marL="742950" lvl="7" indent="-285750">
              <a:buFont typeface="Arial" panose="020B0604020202020204" pitchFamily="34" charset="0"/>
              <a:buChar char="•"/>
            </a:pPr>
            <a:r>
              <a:rPr lang="en-US" sz="2400" dirty="0" smtClean="0"/>
              <a:t>Bench mark  can move over time ,</a:t>
            </a:r>
            <a:r>
              <a:rPr lang="en-US" sz="2400" baseline="0" dirty="0" smtClean="0"/>
              <a:t> Only as reliable as the last observation </a:t>
            </a:r>
          </a:p>
          <a:p>
            <a:pPr marL="342900" lvl="6" indent="-342900">
              <a:buFont typeface="Arial" panose="020B0604020202020204" pitchFamily="34" charset="0"/>
              <a:buChar char="•"/>
            </a:pPr>
            <a:r>
              <a:rPr lang="en-US" sz="2400" b="1" dirty="0" smtClean="0"/>
              <a:t>Consistency!</a:t>
            </a:r>
          </a:p>
          <a:p>
            <a:pPr marL="742950" lvl="7" indent="-285750">
              <a:buFont typeface="Arial" panose="020B0604020202020204" pitchFamily="34" charset="0"/>
              <a:buChar char="•"/>
            </a:pPr>
            <a:r>
              <a:rPr lang="en-US" sz="2400" dirty="0" smtClean="0"/>
              <a:t>Modernized NSRS will eliminate systematic errors in current datums</a:t>
            </a:r>
          </a:p>
          <a:p>
            <a:pPr marL="742950" lvl="7" indent="-285750">
              <a:buFont typeface="Arial" panose="020B0604020202020204" pitchFamily="34" charset="0"/>
              <a:buChar char="•"/>
            </a:pPr>
            <a:r>
              <a:rPr lang="en-US" sz="2400" dirty="0" smtClean="0"/>
              <a:t>Aligned with global reference frames</a:t>
            </a:r>
          </a:p>
          <a:p>
            <a:pPr marL="742950" lvl="7" indent="-285750">
              <a:buFont typeface="Arial" panose="020B0604020202020204" pitchFamily="34" charset="0"/>
              <a:buChar char="•"/>
            </a:pPr>
            <a:r>
              <a:rPr lang="en-US" sz="2400" dirty="0" smtClean="0"/>
              <a:t>Integrated system for both positions and heights (“elevations”)</a:t>
            </a:r>
            <a:endParaRPr lang="en-US" baseline="0" dirty="0" smtClean="0"/>
          </a:p>
          <a:p>
            <a:endParaRPr lang="en-US" baseline="0" dirty="0" smtClean="0"/>
          </a:p>
          <a:p>
            <a:r>
              <a:rPr lang="en-US" baseline="0" dirty="0" smtClean="0"/>
              <a:t>But, long time period during which things were moving that we could not adequately account for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t>New reference frames will give coordinates at specific reference epochs and the IFVM will move coordinates through time from the survey epoch to the reference epoch.</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082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smtClean="0"/>
              <a:t>Historically used to create the hybrid geoid models used to provide GPS derived NAVD 88 orthometric heights (GEOID99 – GEOID18)</a:t>
            </a:r>
          </a:p>
          <a:p>
            <a:r>
              <a:rPr lang="en-US" sz="1200" dirty="0" smtClean="0"/>
              <a:t>Evaluate the experimental gravimetric geoid models (</a:t>
            </a:r>
            <a:r>
              <a:rPr lang="en-US" sz="1200" dirty="0" err="1" smtClean="0"/>
              <a:t>xGEOIDs</a:t>
            </a:r>
            <a:r>
              <a:rPr lang="en-US" sz="1200" dirty="0" smtClean="0"/>
              <a:t>) as team iterates toward GEOID2022, the foundation for NAPGD2022 </a:t>
            </a:r>
          </a:p>
          <a:p>
            <a:r>
              <a:rPr lang="en-US" sz="1200" dirty="0" smtClean="0"/>
              <a:t>Create transformation tools between NAVD88 and NAPGD2022</a:t>
            </a:r>
          </a:p>
          <a:p>
            <a:r>
              <a:rPr lang="en-US" sz="1200" dirty="0" smtClean="0"/>
              <a:t>Gathering data to generate 2020.0 Reference Epoch Coordinates and (eventually) a series of Survey Epoch Coordinates </a:t>
            </a:r>
          </a:p>
          <a:p>
            <a:endParaRPr lang="en-US" dirty="0"/>
          </a:p>
        </p:txBody>
      </p:sp>
    </p:spTree>
    <p:extLst>
      <p:ext uri="{BB962C8B-B14F-4D97-AF65-F5344CB8AC3E}">
        <p14:creationId xmlns:p14="http://schemas.microsoft.com/office/powerpoint/2010/main" val="4059862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latin typeface="Helvetica" panose="020B0604020202020204" pitchFamily="34" charset="0"/>
                <a:cs typeface="Helvetica" panose="020B0604020202020204" pitchFamily="34" charset="0"/>
              </a:rPr>
              <a:t>GPS/leveling (GPS on benchmarks)</a:t>
            </a:r>
          </a:p>
          <a:p>
            <a:pPr lvl="1"/>
            <a:r>
              <a:rPr lang="en-US" sz="1600" dirty="0" smtClean="0">
                <a:latin typeface="Helvetica" panose="020B0604020202020204" pitchFamily="34" charset="0"/>
                <a:cs typeface="Helvetica" panose="020B0604020202020204" pitchFamily="34" charset="0"/>
              </a:rPr>
              <a:t>Applications: geoid model validation</a:t>
            </a:r>
          </a:p>
          <a:p>
            <a:pPr lvl="1"/>
            <a:r>
              <a:rPr lang="en-US" sz="1600" dirty="0" smtClean="0">
                <a:latin typeface="Helvetica" panose="020B0604020202020204" pitchFamily="34" charset="0"/>
                <a:cs typeface="Helvetica" panose="020B0604020202020204" pitchFamily="34" charset="0"/>
              </a:rPr>
              <a:t>Imperfect dataset: GNSS, leveling</a:t>
            </a:r>
          </a:p>
          <a:p>
            <a:pPr lvl="1"/>
            <a:r>
              <a:rPr lang="en-US" sz="1600" dirty="0" smtClean="0">
                <a:latin typeface="Helvetica" panose="020B0604020202020204" pitchFamily="34" charset="0"/>
                <a:cs typeface="Helvetica" panose="020B0604020202020204" pitchFamily="34" charset="0"/>
              </a:rPr>
              <a:t>Lots of observations/classes</a:t>
            </a:r>
          </a:p>
          <a:p>
            <a:pPr lvl="1"/>
            <a:r>
              <a:rPr lang="en-US" sz="1600" dirty="0" smtClean="0">
                <a:latin typeface="Helvetica" panose="020B0604020202020204" pitchFamily="34" charset="0"/>
                <a:cs typeface="Helvetica" panose="020B0604020202020204" pitchFamily="34" charset="0"/>
              </a:rPr>
              <a:t>Cleaning: Hybrid Geoid Models (GEOID18)</a:t>
            </a:r>
          </a:p>
          <a:p>
            <a:r>
              <a:rPr lang="en-US" sz="2000" dirty="0" smtClean="0">
                <a:latin typeface="Helvetica" panose="020B0604020202020204" pitchFamily="34" charset="0"/>
                <a:cs typeface="Helvetica" panose="020B0604020202020204" pitchFamily="34" charset="0"/>
              </a:rPr>
              <a:t>Machine Learning</a:t>
            </a:r>
          </a:p>
          <a:p>
            <a:pPr lvl="1"/>
            <a:r>
              <a:rPr lang="en-US" sz="1600" dirty="0" smtClean="0">
                <a:latin typeface="Helvetica" panose="020B0604020202020204" pitchFamily="34" charset="0"/>
                <a:cs typeface="Helvetica" panose="020B0604020202020204" pitchFamily="34" charset="0"/>
              </a:rPr>
              <a:t>Use results from GEOID18 to ‘train’ a model</a:t>
            </a:r>
          </a:p>
          <a:p>
            <a:pPr lvl="2"/>
            <a:r>
              <a:rPr lang="en-US" sz="1400" dirty="0" smtClean="0">
                <a:latin typeface="Helvetica" panose="020B0604020202020204" pitchFamily="34" charset="0"/>
                <a:cs typeface="Helvetica" panose="020B0604020202020204" pitchFamily="34" charset="0"/>
              </a:rPr>
              <a:t>“Supervised Classification” with MATLAB R2020a</a:t>
            </a:r>
          </a:p>
          <a:p>
            <a:pPr lvl="2"/>
            <a:r>
              <a:rPr lang="en-US" sz="1400" dirty="0" smtClean="0">
                <a:latin typeface="Helvetica" panose="020B0604020202020204" pitchFamily="34" charset="0"/>
                <a:cs typeface="Helvetica" panose="020B0604020202020204" pitchFamily="34" charset="0"/>
              </a:rPr>
              <a:t>Binary Class: ‘Use/Yes’ or ‘Not Use/No’ </a:t>
            </a:r>
          </a:p>
          <a:p>
            <a:pPr lvl="1"/>
            <a:r>
              <a:rPr lang="en-US" sz="1600" dirty="0" smtClean="0">
                <a:latin typeface="Helvetica" panose="020B0604020202020204" pitchFamily="34" charset="0"/>
                <a:cs typeface="Helvetica" panose="020B0604020202020204" pitchFamily="34" charset="0"/>
              </a:rPr>
              <a:t>Use model on new data going forward</a:t>
            </a:r>
          </a:p>
          <a:p>
            <a:pPr lvl="2"/>
            <a:r>
              <a:rPr lang="en-US" sz="1400" dirty="0" smtClean="0">
                <a:latin typeface="Helvetica" panose="020B0604020202020204" pitchFamily="34" charset="0"/>
                <a:cs typeface="Helvetica" panose="020B0604020202020204" pitchFamily="34" charset="0"/>
              </a:rPr>
              <a:t>Have ~250 new submissions on bench marks each month</a:t>
            </a:r>
          </a:p>
          <a:p>
            <a:pPr lvl="2"/>
            <a:r>
              <a:rPr lang="en-US" sz="1400" dirty="0" smtClean="0">
                <a:latin typeface="Helvetica" panose="020B0604020202020204" pitchFamily="34" charset="0"/>
                <a:cs typeface="Helvetica" panose="020B0604020202020204" pitchFamily="34" charset="0"/>
              </a:rPr>
              <a:t>Avoid going back through manual editing/cleaning process</a:t>
            </a:r>
          </a:p>
          <a:p>
            <a:endParaRPr lang="en-US" baseline="0" dirty="0" smtClean="0"/>
          </a:p>
          <a:p>
            <a:r>
              <a:rPr lang="en-US" baseline="0" dirty="0" smtClean="0"/>
              <a:t>Our goal in this application though is to separate the good and the bad observational benchmarks using machine learning.  In this machine learning model, we rely on a set of pre-determined classifications to train the model.  So, what we have in this case is a set of 35,000 GPS on benchmarks that were evaluated for use in NGS’s latest hybrid geoid model, GEOID18, which have already been given Yes/No designations.  We are using MATLAB software to perform the machine learning with a SUPERVISED CLASSIFICATION framework.</a:t>
            </a:r>
          </a:p>
          <a:p>
            <a:r>
              <a:rPr lang="en-US" baseline="0" dirty="0" smtClean="0"/>
              <a:t/>
            </a:r>
            <a:br>
              <a:rPr lang="en-US" baseline="0" dirty="0" smtClean="0"/>
            </a:br>
            <a:r>
              <a:rPr lang="en-US" baseline="0" dirty="0" smtClean="0"/>
              <a:t>Ultimately, the goal is to then take an appropriately trained and accurate machine learning model – and apply it to new dataset that it hasn’t seen before.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87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473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States that have</a:t>
            </a:r>
            <a:r>
              <a:rPr lang="en-US" baseline="0" dirty="0" smtClean="0"/>
              <a:t> submitted very little GPSonBM data so far:</a:t>
            </a:r>
            <a:endParaRPr lang="en-US" dirty="0" smtClean="0"/>
          </a:p>
          <a:p>
            <a:r>
              <a:rPr lang="en-US" dirty="0" smtClean="0"/>
              <a:t>AL</a:t>
            </a:r>
          </a:p>
          <a:p>
            <a:r>
              <a:rPr lang="en-US" dirty="0" smtClean="0"/>
              <a:t>NM</a:t>
            </a:r>
          </a:p>
          <a:p>
            <a:r>
              <a:rPr lang="en-US" dirty="0" smtClean="0"/>
              <a:t>NV</a:t>
            </a:r>
          </a:p>
          <a:p>
            <a:r>
              <a:rPr lang="en-US" dirty="0" smtClean="0"/>
              <a:t>WV</a:t>
            </a:r>
          </a:p>
          <a:p>
            <a:r>
              <a:rPr lang="en-US" dirty="0" smtClean="0"/>
              <a:t>PR</a:t>
            </a:r>
          </a:p>
          <a:p>
            <a:r>
              <a:rPr lang="en-US" dirty="0" smtClean="0"/>
              <a:t>KY</a:t>
            </a:r>
          </a:p>
          <a:p>
            <a:r>
              <a:rPr lang="en-US" dirty="0" smtClean="0"/>
              <a:t>ID</a:t>
            </a:r>
          </a:p>
          <a:p>
            <a:r>
              <a:rPr lang="en-US" dirty="0" smtClean="0"/>
              <a:t>NH</a:t>
            </a:r>
          </a:p>
          <a:p>
            <a:r>
              <a:rPr lang="en-US" dirty="0" smtClean="0"/>
              <a:t>ME</a:t>
            </a:r>
          </a:p>
          <a:p>
            <a:r>
              <a:rPr lang="en-US" dirty="0" smtClean="0"/>
              <a:t>GA</a:t>
            </a:r>
          </a:p>
          <a:p>
            <a:r>
              <a:rPr lang="en-US" dirty="0" smtClean="0"/>
              <a:t>HI </a:t>
            </a:r>
          </a:p>
          <a:p>
            <a:r>
              <a:rPr lang="en-US" dirty="0" smtClean="0"/>
              <a:t>RI</a:t>
            </a:r>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10</a:t>
            </a:fld>
            <a:endParaRPr lang="en-US"/>
          </a:p>
        </p:txBody>
      </p:sp>
    </p:spTree>
    <p:extLst>
      <p:ext uri="{BB962C8B-B14F-4D97-AF65-F5344CB8AC3E}">
        <p14:creationId xmlns:p14="http://schemas.microsoft.com/office/powerpoint/2010/main" val="2074000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Listed in decreasing order of accuracy, but also in decreasing order of cost</a:t>
            </a:r>
            <a:r>
              <a:rPr lang="en-US" baseline="0" dirty="0" smtClean="0"/>
              <a:t> and increasing order of simplicity</a:t>
            </a:r>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12</a:t>
            </a:fld>
            <a:endParaRPr lang="en-US"/>
          </a:p>
        </p:txBody>
      </p:sp>
    </p:spTree>
    <p:extLst>
      <p:ext uri="{BB962C8B-B14F-4D97-AF65-F5344CB8AC3E}">
        <p14:creationId xmlns:p14="http://schemas.microsoft.com/office/powerpoint/2010/main" val="3203424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211975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2382674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1142651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97469" y="568325"/>
            <a:ext cx="10409767" cy="11445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97467" y="1906588"/>
            <a:ext cx="5103284" cy="43195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203952" y="1906588"/>
            <a:ext cx="5103283" cy="2082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03952" y="4141791"/>
            <a:ext cx="5103283" cy="20843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6252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7157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04003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68272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12956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5"/>
            <a:ext cx="5389033"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5/5/2021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441041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5/5/2021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84738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5/5/2021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82423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3566434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07253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363712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5547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15508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685800"/>
          </a:xfrm>
        </p:spPr>
        <p:txBody>
          <a:bodyPr/>
          <a:lstStyle/>
          <a:p>
            <a:r>
              <a:rPr lang="en-US" smtClean="0"/>
              <a:t>Click to edit Master title style</a:t>
            </a:r>
            <a:endParaRPr lang="en-US" dirty="0"/>
          </a:p>
        </p:txBody>
      </p:sp>
      <p:sp>
        <p:nvSpPr>
          <p:cNvPr id="5" name="Content Placeholder 2"/>
          <p:cNvSpPr>
            <a:spLocks noGrp="1"/>
          </p:cNvSpPr>
          <p:nvPr>
            <p:ph idx="1"/>
          </p:nvPr>
        </p:nvSpPr>
        <p:spPr>
          <a:xfrm>
            <a:off x="609600" y="1371600"/>
            <a:ext cx="10972800" cy="4343400"/>
          </a:xfrm>
        </p:spPr>
        <p:txBody>
          <a:bodyPr/>
          <a:lstStyle>
            <a:lvl1pPr marL="171446" indent="-171446">
              <a:buFont typeface="Arial"/>
              <a:buChar char="•"/>
              <a:defRPr sz="1500"/>
            </a:lvl1pPr>
            <a:lvl2pPr marL="342892" indent="-171446">
              <a:buFont typeface="Arial"/>
              <a:buChar char="•"/>
              <a:defRPr sz="1200"/>
            </a:lvl2pPr>
            <a:lvl3pPr marL="514337" indent="-171446">
              <a:buFont typeface="Arial"/>
              <a:buChar char="•"/>
              <a:defRPr/>
            </a:lvl3pPr>
            <a:lvl4pPr marL="685783" indent="-171446">
              <a:defRPr/>
            </a:lvl4pPr>
            <a:lvl5pPr marL="857228" indent="-171446">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a:xfrm>
            <a:off x="23813" y="6656390"/>
            <a:ext cx="2438400" cy="182563"/>
          </a:xfrm>
        </p:spPr>
        <p:txBody>
          <a:bodyPr/>
          <a:lstStyle>
            <a:lvl1pPr>
              <a:defRPr/>
            </a:lvl1pPr>
          </a:lstStyle>
          <a:p>
            <a:pPr>
              <a:defRPr/>
            </a:pPr>
            <a:fld id="{EECFE7DD-BFE8-4466-B837-BC66D83EA7C5}" type="datetime4">
              <a:rPr lang="en-US" altLang="en-US"/>
              <a:pPr>
                <a:defRPr/>
              </a:pPr>
              <a:t>May 5, 2021</a:t>
            </a:fld>
            <a:endParaRPr lang="en-US" altLang="en-US" dirty="0"/>
          </a:p>
        </p:txBody>
      </p:sp>
      <p:sp>
        <p:nvSpPr>
          <p:cNvPr id="6" name="Slide Number Placeholder 7"/>
          <p:cNvSpPr>
            <a:spLocks noGrp="1"/>
          </p:cNvSpPr>
          <p:nvPr>
            <p:ph type="sldNum" sz="quarter" idx="11"/>
          </p:nvPr>
        </p:nvSpPr>
        <p:spPr>
          <a:xfrm>
            <a:off x="23815" y="6475415"/>
            <a:ext cx="485775"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131087900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425343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266889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27823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110216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5/5/2021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672204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1652584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5/5/2021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428672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5/5/2021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68481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910969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304460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22595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94603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685800"/>
          </a:xfrm>
        </p:spPr>
        <p:txBody>
          <a:bodyPr/>
          <a:lstStyle/>
          <a:p>
            <a:r>
              <a:rPr lang="en-US" smtClean="0"/>
              <a:t>Click to edit Master title style</a:t>
            </a:r>
            <a:endParaRPr lang="en-US" dirty="0"/>
          </a:p>
        </p:txBody>
      </p:sp>
      <p:sp>
        <p:nvSpPr>
          <p:cNvPr id="5" name="Content Placeholder 2"/>
          <p:cNvSpPr>
            <a:spLocks noGrp="1"/>
          </p:cNvSpPr>
          <p:nvPr>
            <p:ph idx="1"/>
          </p:nvPr>
        </p:nvSpPr>
        <p:spPr>
          <a:xfrm>
            <a:off x="609600" y="1371600"/>
            <a:ext cx="10972800" cy="4343400"/>
          </a:xfrm>
        </p:spPr>
        <p:txBody>
          <a:bodyPr/>
          <a:lstStyle>
            <a:lvl1pPr marL="228594" indent="-228594">
              <a:buFont typeface="Arial"/>
              <a:buChar char="•"/>
              <a:defRPr sz="2000"/>
            </a:lvl1pPr>
            <a:lvl2pPr marL="457189" indent="-228594">
              <a:buFont typeface="Arial"/>
              <a:buChar char="•"/>
              <a:defRPr sz="1600"/>
            </a:lvl2pPr>
            <a:lvl3pPr marL="685783" indent="-228594">
              <a:buFont typeface="Arial"/>
              <a:buChar char="•"/>
              <a:defRPr/>
            </a:lvl3pPr>
            <a:lvl4pPr marL="914377" indent="-228594">
              <a:defRPr/>
            </a:lvl4pPr>
            <a:lvl5pPr marL="1142971" indent="-228594">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a:xfrm>
            <a:off x="23813" y="6656388"/>
            <a:ext cx="2438400" cy="182563"/>
          </a:xfrm>
        </p:spPr>
        <p:txBody>
          <a:bodyPr/>
          <a:lstStyle>
            <a:lvl1pPr>
              <a:defRPr/>
            </a:lvl1pPr>
          </a:lstStyle>
          <a:p>
            <a:pPr>
              <a:defRPr/>
            </a:pPr>
            <a:fld id="{EECFE7DD-BFE8-4466-B837-BC66D83EA7C5}" type="datetime4">
              <a:rPr lang="en-US" altLang="en-US"/>
              <a:pPr>
                <a:defRPr/>
              </a:pPr>
              <a:t>May 5, 2021</a:t>
            </a:fld>
            <a:endParaRPr lang="en-US" altLang="en-US" dirty="0"/>
          </a:p>
        </p:txBody>
      </p:sp>
      <p:sp>
        <p:nvSpPr>
          <p:cNvPr id="6" name="Slide Number Placeholder 7"/>
          <p:cNvSpPr>
            <a:spLocks noGrp="1"/>
          </p:cNvSpPr>
          <p:nvPr>
            <p:ph type="sldNum" sz="quarter" idx="11"/>
          </p:nvPr>
        </p:nvSpPr>
        <p:spPr>
          <a:xfrm>
            <a:off x="23814" y="6475413"/>
            <a:ext cx="485775"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71199006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457200"/>
            <a:ext cx="11277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6859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14400" y="2130425"/>
            <a:ext cx="10363200" cy="1470027"/>
          </a:xfrm>
          <a:prstGeom prst="rect">
            <a:avLst/>
          </a:prstGeom>
        </p:spPr>
        <p:txBody>
          <a:bodyPr/>
          <a:lstStyle/>
          <a:p>
            <a:r>
              <a:t>Title Text</a:t>
            </a:r>
          </a:p>
        </p:txBody>
      </p:sp>
      <p:sp>
        <p:nvSpPr>
          <p:cNvPr id="12"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9585" algn="ctr">
              <a:buSzTx/>
              <a:buFontTx/>
              <a:buNone/>
              <a:defRPr>
                <a:solidFill>
                  <a:srgbClr val="888888"/>
                </a:solidFill>
              </a:defRPr>
            </a:lvl2pPr>
            <a:lvl3pPr marL="0" indent="1219170" algn="ctr">
              <a:buSzTx/>
              <a:buFontTx/>
              <a:buNone/>
              <a:defRPr>
                <a:solidFill>
                  <a:srgbClr val="888888"/>
                </a:solidFill>
              </a:defRPr>
            </a:lvl3pPr>
            <a:lvl4pPr marL="0" indent="1828754" algn="ctr">
              <a:buSzTx/>
              <a:buFontTx/>
              <a:buNone/>
              <a:defRPr>
                <a:solidFill>
                  <a:srgbClr val="888888"/>
                </a:solidFill>
              </a:defRPr>
            </a:lvl4pPr>
            <a:lvl5pPr marL="0" indent="243833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979060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598288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26301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63084" y="4406902"/>
            <a:ext cx="10363201" cy="1362076"/>
          </a:xfrm>
          <a:prstGeom prst="rect">
            <a:avLst/>
          </a:prstGeom>
        </p:spPr>
        <p:txBody>
          <a:bodyPr anchor="t"/>
          <a:lstStyle>
            <a:lvl1pPr algn="l">
              <a:defRPr sz="5333" b="1" cap="all"/>
            </a:lvl1pPr>
          </a:lstStyle>
          <a:p>
            <a:r>
              <a:t>Title Text</a:t>
            </a:r>
          </a:p>
        </p:txBody>
      </p:sp>
      <p:sp>
        <p:nvSpPr>
          <p:cNvPr id="30" name="Body Level One…"/>
          <p:cNvSpPr txBox="1">
            <a:spLocks noGrp="1"/>
          </p:cNvSpPr>
          <p:nvPr>
            <p:ph type="body" sz="quarter" idx="1"/>
          </p:nvPr>
        </p:nvSpPr>
        <p:spPr>
          <a:xfrm>
            <a:off x="963084" y="2906713"/>
            <a:ext cx="10363201" cy="1500188"/>
          </a:xfrm>
          <a:prstGeom prst="rect">
            <a:avLst/>
          </a:prstGeom>
        </p:spPr>
        <p:txBody>
          <a:bodyPr anchor="b"/>
          <a:lstStyle>
            <a:lvl1pPr marL="0" indent="0">
              <a:spcBef>
                <a:spcPts val="533"/>
              </a:spcBef>
              <a:buSzTx/>
              <a:buFontTx/>
              <a:buNone/>
              <a:defRPr sz="2667">
                <a:solidFill>
                  <a:srgbClr val="888888"/>
                </a:solidFill>
              </a:defRPr>
            </a:lvl1pPr>
            <a:lvl2pPr marL="0" indent="609585">
              <a:spcBef>
                <a:spcPts val="533"/>
              </a:spcBef>
              <a:buSzTx/>
              <a:buFontTx/>
              <a:buNone/>
              <a:defRPr sz="2667">
                <a:solidFill>
                  <a:srgbClr val="888888"/>
                </a:solidFill>
              </a:defRPr>
            </a:lvl2pPr>
            <a:lvl3pPr marL="0" indent="1219170">
              <a:spcBef>
                <a:spcPts val="533"/>
              </a:spcBef>
              <a:buSzTx/>
              <a:buFontTx/>
              <a:buNone/>
              <a:defRPr sz="2667">
                <a:solidFill>
                  <a:srgbClr val="888888"/>
                </a:solidFill>
              </a:defRPr>
            </a:lvl3pPr>
            <a:lvl4pPr marL="0" indent="1828754">
              <a:spcBef>
                <a:spcPts val="533"/>
              </a:spcBef>
              <a:buSzTx/>
              <a:buFontTx/>
              <a:buNone/>
              <a:defRPr sz="2667">
                <a:solidFill>
                  <a:srgbClr val="888888"/>
                </a:solidFill>
              </a:defRPr>
            </a:lvl4pPr>
            <a:lvl5pPr marL="0" indent="2438339">
              <a:spcBef>
                <a:spcPts val="533"/>
              </a:spcBef>
              <a:buSzTx/>
              <a:buFontTx/>
              <a:buNone/>
              <a:defRPr sz="2667">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757458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09600" y="1600201"/>
            <a:ext cx="5384800" cy="4525964"/>
          </a:xfrm>
          <a:prstGeom prst="rect">
            <a:avLst/>
          </a:prstGeom>
        </p:spPr>
        <p:txBody>
          <a:bodyPr/>
          <a:lstStyle>
            <a:lvl1pPr>
              <a:spcBef>
                <a:spcPts val="800"/>
              </a:spcBef>
              <a:defRPr sz="3733"/>
            </a:lvl1pPr>
            <a:lvl2pPr marL="1054074" indent="-444489">
              <a:spcBef>
                <a:spcPts val="800"/>
              </a:spcBef>
              <a:defRPr sz="3733"/>
            </a:lvl2pPr>
            <a:lvl3pPr marL="1645878" indent="-426708">
              <a:spcBef>
                <a:spcPts val="800"/>
              </a:spcBef>
              <a:defRPr sz="3733"/>
            </a:lvl3pPr>
            <a:lvl4pPr marL="2302876" indent="-474121">
              <a:spcBef>
                <a:spcPts val="800"/>
              </a:spcBef>
              <a:defRPr sz="3733"/>
            </a:lvl4pPr>
            <a:lvl5pPr marL="2912461" indent="-474121">
              <a:spcBef>
                <a:spcPts val="800"/>
              </a:spcBef>
              <a:defRPr sz="3733"/>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076579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600" y="1535113"/>
            <a:ext cx="5386917" cy="639764"/>
          </a:xfrm>
          <a:prstGeom prst="rect">
            <a:avLst/>
          </a:prstGeom>
        </p:spPr>
        <p:txBody>
          <a:bodyPr anchor="b"/>
          <a:lstStyle>
            <a:lvl1pPr marL="0" indent="0">
              <a:spcBef>
                <a:spcPts val="667"/>
              </a:spcBef>
              <a:buSzTx/>
              <a:buFontTx/>
              <a:buNone/>
              <a:defRPr sz="3200" b="1"/>
            </a:lvl1pPr>
            <a:lvl2pPr marL="0" indent="609585">
              <a:spcBef>
                <a:spcPts val="667"/>
              </a:spcBef>
              <a:buSzTx/>
              <a:buFontTx/>
              <a:buNone/>
              <a:defRPr sz="3200" b="1"/>
            </a:lvl2pPr>
            <a:lvl3pPr marL="0" indent="1219170">
              <a:spcBef>
                <a:spcPts val="667"/>
              </a:spcBef>
              <a:buSzTx/>
              <a:buFontTx/>
              <a:buNone/>
              <a:defRPr sz="3200" b="1"/>
            </a:lvl3pPr>
            <a:lvl4pPr marL="0" indent="1828754">
              <a:spcBef>
                <a:spcPts val="667"/>
              </a:spcBef>
              <a:buSzTx/>
              <a:buFontTx/>
              <a:buNone/>
              <a:defRPr sz="3200" b="1"/>
            </a:lvl4pPr>
            <a:lvl5pPr marL="0" indent="2438339">
              <a:spcBef>
                <a:spcPts val="667"/>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93368" y="1535113"/>
            <a:ext cx="5389035" cy="639764"/>
          </a:xfrm>
          <a:prstGeom prst="rect">
            <a:avLst/>
          </a:prstGeom>
        </p:spPr>
        <p:txBody>
          <a:bodyPr anchor="b"/>
          <a:lstStyle>
            <a:lvl1pPr marL="0" indent="0">
              <a:spcBef>
                <a:spcPts val="667"/>
              </a:spcBef>
              <a:buSzTx/>
              <a:buFontTx/>
              <a:buNone/>
              <a:defRPr sz="2400" b="1"/>
            </a:lvl1pPr>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593152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107609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912868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09602" y="273049"/>
            <a:ext cx="4011085" cy="1162052"/>
          </a:xfrm>
          <a:prstGeom prst="rect">
            <a:avLst/>
          </a:prstGeom>
        </p:spPr>
        <p:txBody>
          <a:bodyPr anchor="b"/>
          <a:lstStyle>
            <a:lvl1pPr algn="l">
              <a:defRPr sz="2667" b="1"/>
            </a:lvl1pPr>
          </a:lstStyle>
          <a:p>
            <a:r>
              <a:t>Title Text</a:t>
            </a:r>
          </a:p>
        </p:txBody>
      </p:sp>
      <p:sp>
        <p:nvSpPr>
          <p:cNvPr id="73" name="Body Level One…"/>
          <p:cNvSpPr txBox="1">
            <a:spLocks noGrp="1"/>
          </p:cNvSpPr>
          <p:nvPr>
            <p:ph type="body" idx="1"/>
          </p:nvPr>
        </p:nvSpPr>
        <p:spPr>
          <a:xfrm>
            <a:off x="4766733" y="273051"/>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609601" y="1435102"/>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422179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389718" y="4800600"/>
            <a:ext cx="7315201" cy="566739"/>
          </a:xfrm>
          <a:prstGeom prst="rect">
            <a:avLst/>
          </a:prstGeom>
        </p:spPr>
        <p:txBody>
          <a:bodyPr anchor="b"/>
          <a:lstStyle>
            <a:lvl1pPr algn="l">
              <a:defRPr sz="2667" b="1"/>
            </a:lvl1pPr>
          </a:lstStyle>
          <a:p>
            <a:r>
              <a:t>Title Text</a:t>
            </a:r>
          </a:p>
        </p:txBody>
      </p:sp>
      <p:sp>
        <p:nvSpPr>
          <p:cNvPr id="83" name="Picture Placeholder 2"/>
          <p:cNvSpPr>
            <a:spLocks noGrp="1"/>
          </p:cNvSpPr>
          <p:nvPr>
            <p:ph type="pic" sz="half" idx="13"/>
          </p:nvPr>
        </p:nvSpPr>
        <p:spPr>
          <a:xfrm>
            <a:off x="2389718" y="612776"/>
            <a:ext cx="7315201" cy="41148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2389718" y="5367337"/>
            <a:ext cx="7315201" cy="804864"/>
          </a:xfrm>
          <a:prstGeom prst="rect">
            <a:avLst/>
          </a:prstGeom>
        </p:spPr>
        <p:txBody>
          <a:bodyPr/>
          <a:lstStyle>
            <a:lvl1pPr marL="0" indent="0">
              <a:spcBef>
                <a:spcPts val="400"/>
              </a:spcBef>
              <a:buSzTx/>
              <a:buFontTx/>
              <a:buNone/>
              <a:defRPr sz="1867"/>
            </a:lvl1pPr>
            <a:lvl2pPr marL="0" indent="609585">
              <a:spcBef>
                <a:spcPts val="400"/>
              </a:spcBef>
              <a:buSzTx/>
              <a:buFontTx/>
              <a:buNone/>
              <a:defRPr sz="1867"/>
            </a:lvl2pPr>
            <a:lvl3pPr marL="0" indent="1219170">
              <a:spcBef>
                <a:spcPts val="400"/>
              </a:spcBef>
              <a:buSzTx/>
              <a:buFontTx/>
              <a:buNone/>
              <a:defRPr sz="1867"/>
            </a:lvl3pPr>
            <a:lvl4pPr marL="0" indent="1828754">
              <a:spcBef>
                <a:spcPts val="400"/>
              </a:spcBef>
              <a:buSzTx/>
              <a:buFontTx/>
              <a:buNone/>
              <a:defRPr sz="1867"/>
            </a:lvl4pPr>
            <a:lvl5pPr marL="0" indent="2438339">
              <a:spcBef>
                <a:spcPts val="400"/>
              </a:spcBef>
              <a:buSzTx/>
              <a:buFontTx/>
              <a:buNone/>
              <a:defRPr sz="1867"/>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403699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429462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839200" y="274637"/>
            <a:ext cx="2743200" cy="5851528"/>
          </a:xfrm>
          <a:prstGeom prst="rect">
            <a:avLst/>
          </a:prstGeom>
        </p:spPr>
        <p:txBody>
          <a:bodyPr/>
          <a:lstStyle/>
          <a:p>
            <a:r>
              <a:t>Title Text</a:t>
            </a:r>
          </a:p>
        </p:txBody>
      </p:sp>
      <p:sp>
        <p:nvSpPr>
          <p:cNvPr id="102" name="Body Level One…"/>
          <p:cNvSpPr txBox="1">
            <a:spLocks noGrp="1"/>
          </p:cNvSpPr>
          <p:nvPr>
            <p:ph type="body" idx="1"/>
          </p:nvPr>
        </p:nvSpPr>
        <p:spPr>
          <a:xfrm>
            <a:off x="609600" y="274637"/>
            <a:ext cx="8026400" cy="58515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255062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8"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127678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4"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274283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3"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4" name="Slide Number Placeholder 5"/>
          <p:cNvSpPr>
            <a:spLocks noGrp="1"/>
          </p:cNvSpPr>
          <p:nvPr>
            <p:ph type="sldNum" sz="quarter" idx="12"/>
          </p:nvPr>
        </p:nvSpPr>
        <p:spPr/>
        <p:txBody>
          <a:bodyPr/>
          <a:lstStyle>
            <a:lvl1pPr defTabSz="9144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3790880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3862294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3141842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jp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1"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r>
              <a:rPr lang="en-US" smtClean="0"/>
              <a:t>Date of this slide: Sept 3, 2020</a:t>
            </a:r>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r>
              <a:rPr lang="en-US" dirty="0" smtClean="0"/>
              <a:t>Modernized NSRS: 4 hour version</a:t>
            </a:r>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fld id="{9FD14B67-5B11-4339-9EE3-C1E8D2A75965}" type="slidenum">
              <a:rPr lang="en-US" smtClean="0"/>
              <a:pPr>
                <a:defRPr/>
              </a:pPr>
              <a:t>‹#›</a:t>
            </a:fld>
            <a:endParaRPr lang="en-US" dirty="0"/>
          </a:p>
        </p:txBody>
      </p:sp>
    </p:spTree>
    <p:extLst>
      <p:ext uri="{BB962C8B-B14F-4D97-AF65-F5344CB8AC3E}">
        <p14:creationId xmlns:p14="http://schemas.microsoft.com/office/powerpoint/2010/main" val="371344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ctr" defTabSz="457200" rtl="0" eaLnBrk="0" fontAlgn="base" hangingPunct="0">
        <a:spcBef>
          <a:spcPct val="0"/>
        </a:spcBef>
        <a:spcAft>
          <a:spcPct val="0"/>
        </a:spcAft>
        <a:defRPr sz="4400" kern="1200">
          <a:solidFill>
            <a:schemeClr val="tx1"/>
          </a:solidFill>
          <a:latin typeface="Times New Roman" panose="02020603050405020304" pitchFamily="18" charset="0"/>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panose="02020603050405020304" pitchFamily="18" charset="0"/>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panose="02020603050405020304" pitchFamily="18" charset="0"/>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16A468-B10C-E94D-B4AE-FD48B5E66BC0}" type="datetimeFigureOut">
              <a:rPr lang="en-US" smtClean="0"/>
              <a:t>5/5/2021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35285390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5/5/2021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5455261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1"/>
            <a:ext cx="10972800" cy="4525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238400" y="6369636"/>
            <a:ext cx="344002" cy="338554"/>
          </a:xfrm>
          <a:prstGeom prst="rect">
            <a:avLst/>
          </a:prstGeom>
          <a:ln w="12700">
            <a:miter lim="400000"/>
          </a:ln>
        </p:spPr>
        <p:txBody>
          <a:bodyPr wrap="none" lIns="45719" rIns="45719" anchor="ctr">
            <a:spAutoFit/>
          </a:bodyPr>
          <a:lstStyle>
            <a:lvl1pPr algn="r">
              <a:defRPr sz="16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54883253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med"/>
  <p:txStyles>
    <p:titleStyle>
      <a:lvl1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1pPr>
      <a:lvl2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2pPr>
      <a:lvl3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3pPr>
      <a:lvl4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4pPr>
      <a:lvl5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5pPr>
      <a:lvl6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6pPr>
      <a:lvl7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7pPr>
      <a:lvl8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8pPr>
      <a:lvl9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9pPr>
    </p:titleStyle>
    <p:bodyStyle>
      <a:lvl1pPr marL="457189" marR="0" indent="-457189"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1pPr>
      <a:lvl2pPr marL="1045002" marR="0" indent="-435417"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2pPr>
      <a:lvl3pPr marL="1625559" marR="0" indent="-406390"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3pPr>
      <a:lvl4pPr marL="2316422"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4pPr>
      <a:lvl5pPr marL="2926007"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5pPr>
      <a:lvl6pPr marL="3535592"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6pPr>
      <a:lvl7pPr marL="4145176"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7pPr>
      <a:lvl8pPr marL="4754760" marR="0" indent="-487666"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8pPr>
      <a:lvl9pPr marL="5364345" marR="0" indent="-487666"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9pPr>
    </p:bodyStyle>
    <p:otherStyle>
      <a:lvl1pPr marL="0" marR="0" indent="0"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9585"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9170"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8754"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8339"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7924"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7509"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7093"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6678"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hyperlink" Target="geodesy.noaa.gov/surveys/mark-recovery/" TargetMode="External"/><Relationship Id="rId2" Type="http://schemas.openxmlformats.org/officeDocument/2006/relationships/hyperlink" Target="geodesy.noaa.gov/GPSonBM/" TargetMode="External"/><Relationship Id="rId1" Type="http://schemas.openxmlformats.org/officeDocument/2006/relationships/slideLayout" Target="../slideLayouts/slideLayout13.xml"/><Relationship Id="rId5" Type="http://schemas.openxmlformats.org/officeDocument/2006/relationships/hyperlink" Target="https://geodesy.noaa.gov/GEOID/GEOID18/" TargetMode="External"/><Relationship Id="rId4" Type="http://schemas.openxmlformats.org/officeDocument/2006/relationships/hyperlink" Target="geodesy.noaa.gov/OPU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1837508" y="3329899"/>
            <a:ext cx="8185202" cy="1878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189" eaLnBrk="1" hangingPunct="1">
              <a:spcBef>
                <a:spcPct val="20000"/>
              </a:spcBef>
            </a:pPr>
            <a:r>
              <a:rPr lang="en-US" dirty="0" smtClean="0">
                <a:solidFill>
                  <a:prstClr val="black"/>
                </a:solidFill>
                <a:latin typeface="Arial" panose="020B0604020202020204" pitchFamily="34" charset="0"/>
                <a:cs typeface="Arial" panose="020B0604020202020204" pitchFamily="34" charset="0"/>
              </a:rPr>
              <a:t>2021 NGS Geospatial Summit </a:t>
            </a:r>
          </a:p>
          <a:p>
            <a:pPr algn="ctr" defTabSz="457189" eaLnBrk="1" hangingPunct="1">
              <a:spcBef>
                <a:spcPct val="20000"/>
              </a:spcBef>
            </a:pPr>
            <a:r>
              <a:rPr lang="en-US" dirty="0" smtClean="0">
                <a:solidFill>
                  <a:prstClr val="black"/>
                </a:solidFill>
                <a:latin typeface="Arial" panose="020B0604020202020204" pitchFamily="34" charset="0"/>
                <a:cs typeface="Arial" panose="020B0604020202020204" pitchFamily="34" charset="0"/>
              </a:rPr>
              <a:t>May 5</a:t>
            </a:r>
            <a:r>
              <a:rPr lang="en-US" baseline="30000" dirty="0" smtClean="0">
                <a:solidFill>
                  <a:prstClr val="black"/>
                </a:solidFill>
                <a:latin typeface="Arial" panose="020B0604020202020204" pitchFamily="34" charset="0"/>
                <a:cs typeface="Arial" panose="020B0604020202020204" pitchFamily="34" charset="0"/>
              </a:rPr>
              <a:t>th</a:t>
            </a:r>
            <a:r>
              <a:rPr lang="en-US" dirty="0" smtClean="0">
                <a:solidFill>
                  <a:prstClr val="black"/>
                </a:solidFill>
                <a:latin typeface="Arial" panose="020B0604020202020204" pitchFamily="34" charset="0"/>
                <a:cs typeface="Arial" panose="020B0604020202020204" pitchFamily="34" charset="0"/>
              </a:rPr>
              <a:t>, 2021</a:t>
            </a:r>
            <a:endParaRPr lang="en-US" dirty="0">
              <a:solidFill>
                <a:prstClr val="black"/>
              </a:solidFill>
              <a:latin typeface="Arial" panose="020B0604020202020204" pitchFamily="34" charset="0"/>
              <a:cs typeface="Arial" panose="020B0604020202020204" pitchFamily="34" charset="0"/>
            </a:endParaRPr>
          </a:p>
          <a:p>
            <a:pPr algn="ctr" defTabSz="457189" eaLnBrk="1" hangingPunct="1">
              <a:spcBef>
                <a:spcPct val="20000"/>
              </a:spcBef>
            </a:pPr>
            <a:endParaRPr lang="en-US" dirty="0">
              <a:solidFill>
                <a:prstClr val="black"/>
              </a:solidFill>
              <a:latin typeface="Arial" panose="020B0604020202020204" pitchFamily="34" charset="0"/>
              <a:cs typeface="Arial" panose="020B0604020202020204" pitchFamily="34" charset="0"/>
            </a:endParaRPr>
          </a:p>
          <a:p>
            <a:pPr algn="ctr" defTabSz="457189" eaLnBrk="1" hangingPunct="1">
              <a:spcBef>
                <a:spcPct val="20000"/>
              </a:spcBef>
            </a:pPr>
            <a:r>
              <a:rPr lang="en-US" sz="2000" dirty="0" smtClean="0">
                <a:solidFill>
                  <a:prstClr val="black"/>
                </a:solidFill>
                <a:latin typeface="Arial" panose="020B0604020202020204" pitchFamily="34" charset="0"/>
                <a:cs typeface="Arial" panose="020B0604020202020204" pitchFamily="34" charset="0"/>
              </a:rPr>
              <a:t>NOAA’s National Geodetic Survey</a:t>
            </a:r>
          </a:p>
          <a:p>
            <a:pPr algn="ctr" defTabSz="457189" eaLnBrk="1" hangingPunct="1">
              <a:spcBef>
                <a:spcPct val="20000"/>
              </a:spcBef>
            </a:pPr>
            <a:r>
              <a:rPr lang="en-US" sz="2000" dirty="0" smtClean="0">
                <a:solidFill>
                  <a:prstClr val="black"/>
                </a:solidFill>
                <a:latin typeface="Arial" panose="020B0604020202020204" pitchFamily="34" charset="0"/>
                <a:cs typeface="Arial" panose="020B0604020202020204" pitchFamily="34" charset="0"/>
              </a:rPr>
              <a:t>GPSonBM </a:t>
            </a:r>
            <a:r>
              <a:rPr lang="en-US" sz="2000" dirty="0">
                <a:solidFill>
                  <a:prstClr val="black"/>
                </a:solidFill>
                <a:latin typeface="Arial" panose="020B0604020202020204" pitchFamily="34" charset="0"/>
                <a:cs typeface="Arial" panose="020B0604020202020204" pitchFamily="34" charset="0"/>
              </a:rPr>
              <a:t>Team: </a:t>
            </a:r>
          </a:p>
          <a:p>
            <a:pPr algn="ctr" defTabSz="457189" eaLnBrk="1" hangingPunct="1">
              <a:spcBef>
                <a:spcPct val="20000"/>
              </a:spcBef>
            </a:pPr>
            <a:r>
              <a:rPr lang="en-US" sz="2000" b="1" dirty="0">
                <a:solidFill>
                  <a:prstClr val="black"/>
                </a:solidFill>
                <a:latin typeface="Arial" panose="020B0604020202020204" pitchFamily="34" charset="0"/>
                <a:cs typeface="Arial" panose="020B0604020202020204" pitchFamily="34" charset="0"/>
              </a:rPr>
              <a:t>Galen Scott, </a:t>
            </a:r>
            <a:r>
              <a:rPr lang="en-US" sz="2000" b="1" dirty="0" smtClean="0">
                <a:solidFill>
                  <a:prstClr val="black"/>
                </a:solidFill>
                <a:latin typeface="Arial" panose="020B0604020202020204" pitchFamily="34" charset="0"/>
                <a:cs typeface="Arial" panose="020B0604020202020204" pitchFamily="34" charset="0"/>
              </a:rPr>
              <a:t>NGS Constituent Resources Manager</a:t>
            </a:r>
          </a:p>
          <a:p>
            <a:pPr algn="ctr" defTabSz="457189" eaLnBrk="1" hangingPunct="1">
              <a:spcBef>
                <a:spcPct val="20000"/>
              </a:spcBef>
            </a:pPr>
            <a:r>
              <a:rPr lang="en-US" sz="2000" dirty="0" smtClean="0">
                <a:solidFill>
                  <a:prstClr val="black"/>
                </a:solidFill>
                <a:latin typeface="Arial" panose="020B0604020202020204" pitchFamily="34" charset="0"/>
                <a:cs typeface="Arial" panose="020B0604020202020204" pitchFamily="34" charset="0"/>
              </a:rPr>
              <a:t>Dr. Kevin Ahlgren, Geodesist &amp; Geoid Modeler</a:t>
            </a:r>
          </a:p>
          <a:p>
            <a:pPr algn="ctr" defTabSz="457189" eaLnBrk="1" hangingPunct="1">
              <a:spcBef>
                <a:spcPct val="20000"/>
              </a:spcBef>
            </a:pPr>
            <a:r>
              <a:rPr lang="en-US" sz="2000" dirty="0" smtClean="0">
                <a:solidFill>
                  <a:prstClr val="black"/>
                </a:solidFill>
                <a:latin typeface="Arial" panose="020B0604020202020204" pitchFamily="34" charset="0"/>
                <a:cs typeface="Arial" panose="020B0604020202020204" pitchFamily="34" charset="0"/>
              </a:rPr>
              <a:t>Brian Shaw, Rocky Mountain Regional Geodetic Advisor   </a:t>
            </a:r>
            <a:endParaRPr lang="en-US" sz="2000" dirty="0">
              <a:solidFill>
                <a:prstClr val="black"/>
              </a:solidFill>
              <a:latin typeface="Arial" panose="020B0604020202020204" pitchFamily="34" charset="0"/>
              <a:cs typeface="Arial" panose="020B0604020202020204" pitchFamily="34" charset="0"/>
            </a:endParaRPr>
          </a:p>
          <a:p>
            <a:pPr algn="ctr" defTabSz="457189" eaLnBrk="1" hangingPunct="1">
              <a:spcBef>
                <a:spcPct val="20000"/>
              </a:spcBef>
            </a:pPr>
            <a:r>
              <a:rPr lang="en-US" sz="2000" dirty="0" smtClean="0">
                <a:solidFill>
                  <a:prstClr val="black"/>
                </a:solidFill>
                <a:latin typeface="Arial" panose="020B0604020202020204" pitchFamily="34" charset="0"/>
                <a:cs typeface="Arial" panose="020B0604020202020204" pitchFamily="34" charset="0"/>
              </a:rPr>
              <a:t> </a:t>
            </a:r>
          </a:p>
        </p:txBody>
      </p:sp>
      <p:sp>
        <p:nvSpPr>
          <p:cNvPr id="4" name="Title 1"/>
          <p:cNvSpPr txBox="1">
            <a:spLocks/>
          </p:cNvSpPr>
          <p:nvPr/>
        </p:nvSpPr>
        <p:spPr bwMode="auto">
          <a:xfrm>
            <a:off x="186206" y="1612199"/>
            <a:ext cx="11487806" cy="939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189" eaLnBrk="1" hangingPunct="1"/>
            <a:r>
              <a:rPr lang="en-US" sz="3600" b="1" dirty="0">
                <a:solidFill>
                  <a:prstClr val="black"/>
                </a:solidFill>
                <a:latin typeface="Arial" panose="020B0604020202020204" pitchFamily="34" charset="0"/>
                <a:cs typeface="Arial" panose="020B0604020202020204" pitchFamily="34" charset="0"/>
              </a:rPr>
              <a:t>GPS on </a:t>
            </a:r>
            <a:r>
              <a:rPr lang="en-US" sz="3600" b="1" dirty="0" smtClean="0">
                <a:solidFill>
                  <a:prstClr val="black"/>
                </a:solidFill>
                <a:latin typeface="Arial" panose="020B0604020202020204" pitchFamily="34" charset="0"/>
                <a:cs typeface="Arial" panose="020B0604020202020204" pitchFamily="34" charset="0"/>
              </a:rPr>
              <a:t>BenchMarks: </a:t>
            </a:r>
          </a:p>
          <a:p>
            <a:pPr algn="ctr" defTabSz="457189" eaLnBrk="1" hangingPunct="1"/>
            <a:r>
              <a:rPr lang="en-US" sz="3600" b="1" dirty="0" smtClean="0">
                <a:solidFill>
                  <a:prstClr val="black"/>
                </a:solidFill>
                <a:latin typeface="Arial" panose="020B0604020202020204" pitchFamily="34" charset="0"/>
                <a:cs typeface="Arial" panose="020B0604020202020204" pitchFamily="34" charset="0"/>
              </a:rPr>
              <a:t> Building on the Past to Prepare for the Future</a:t>
            </a:r>
            <a:endParaRPr lang="en-US" sz="36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9872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7229"/>
            <a:ext cx="12192000" cy="5558585"/>
          </a:xfrm>
          <a:prstGeom prst="rect">
            <a:avLst/>
          </a:prstGeom>
        </p:spPr>
      </p:pic>
      <p:sp>
        <p:nvSpPr>
          <p:cNvPr id="2" name="Title 1"/>
          <p:cNvSpPr>
            <a:spLocks noGrp="1"/>
          </p:cNvSpPr>
          <p:nvPr>
            <p:ph type="title"/>
          </p:nvPr>
        </p:nvSpPr>
        <p:spPr>
          <a:xfrm>
            <a:off x="111951" y="522246"/>
            <a:ext cx="11966315" cy="644381"/>
          </a:xfrm>
        </p:spPr>
        <p:txBody>
          <a:bodyPr>
            <a:noAutofit/>
          </a:bodyPr>
          <a:lstStyle/>
          <a:p>
            <a:r>
              <a:rPr lang="en-US" sz="3600" dirty="0"/>
              <a:t>GPSonBM Transformation Tool Campaign: Progress Dashboard</a:t>
            </a:r>
          </a:p>
        </p:txBody>
      </p:sp>
      <p:graphicFrame>
        <p:nvGraphicFramePr>
          <p:cNvPr id="9" name="Table 8"/>
          <p:cNvGraphicFramePr>
            <a:graphicFrameLocks noGrp="1"/>
          </p:cNvGraphicFramePr>
          <p:nvPr>
            <p:extLst>
              <p:ext uri="{D42A27DB-BD31-4B8C-83A1-F6EECF244321}">
                <p14:modId xmlns:p14="http://schemas.microsoft.com/office/powerpoint/2010/main" val="506282998"/>
              </p:ext>
            </p:extLst>
          </p:nvPr>
        </p:nvGraphicFramePr>
        <p:xfrm>
          <a:off x="1495356" y="2008521"/>
          <a:ext cx="2107678" cy="4649590"/>
        </p:xfrm>
        <a:graphic>
          <a:graphicData uri="http://schemas.openxmlformats.org/drawingml/2006/table">
            <a:tbl>
              <a:tblPr firstRow="1" bandRow="1">
                <a:tableStyleId>{5C22544A-7EE6-4342-B048-85BDC9FD1C3A}</a:tableStyleId>
              </a:tblPr>
              <a:tblGrid>
                <a:gridCol w="917053">
                  <a:extLst>
                    <a:ext uri="{9D8B030D-6E8A-4147-A177-3AD203B41FA5}">
                      <a16:colId xmlns:a16="http://schemas.microsoft.com/office/drawing/2014/main" val="1485320454"/>
                    </a:ext>
                  </a:extLst>
                </a:gridCol>
                <a:gridCol w="1190625">
                  <a:extLst>
                    <a:ext uri="{9D8B030D-6E8A-4147-A177-3AD203B41FA5}">
                      <a16:colId xmlns:a16="http://schemas.microsoft.com/office/drawing/2014/main" val="1635650997"/>
                    </a:ext>
                  </a:extLst>
                </a:gridCol>
              </a:tblGrid>
              <a:tr h="422690">
                <a:tc>
                  <a:txBody>
                    <a:bodyPr/>
                    <a:lstStyle/>
                    <a:p>
                      <a:r>
                        <a:rPr lang="en-US" sz="2000" dirty="0" smtClean="0"/>
                        <a:t>Rank</a:t>
                      </a:r>
                      <a:endParaRPr lang="en-US" sz="2000" dirty="0"/>
                    </a:p>
                  </a:txBody>
                  <a:tcPr/>
                </a:tc>
                <a:tc>
                  <a:txBody>
                    <a:bodyPr/>
                    <a:lstStyle/>
                    <a:p>
                      <a:r>
                        <a:rPr lang="en-US" sz="2000" dirty="0" smtClean="0"/>
                        <a:t>State</a:t>
                      </a:r>
                      <a:endParaRPr lang="en-US" sz="2000" dirty="0"/>
                    </a:p>
                  </a:txBody>
                  <a:tcPr/>
                </a:tc>
                <a:extLst>
                  <a:ext uri="{0D108BD9-81ED-4DB2-BD59-A6C34878D82A}">
                    <a16:rowId xmlns:a16="http://schemas.microsoft.com/office/drawing/2014/main" val="1685051949"/>
                  </a:ext>
                </a:extLst>
              </a:tr>
              <a:tr h="422690">
                <a:tc>
                  <a:txBody>
                    <a:bodyPr/>
                    <a:lstStyle/>
                    <a:p>
                      <a:r>
                        <a:rPr lang="en-US" sz="2000" dirty="0" smtClean="0"/>
                        <a:t>1</a:t>
                      </a:r>
                    </a:p>
                  </a:txBody>
                  <a:tcPr/>
                </a:tc>
                <a:tc>
                  <a:txBody>
                    <a:bodyPr/>
                    <a:lstStyle/>
                    <a:p>
                      <a:r>
                        <a:rPr lang="en-US" sz="2000" dirty="0" smtClean="0"/>
                        <a:t>WI</a:t>
                      </a:r>
                      <a:endParaRPr lang="en-US" sz="2000" dirty="0"/>
                    </a:p>
                  </a:txBody>
                  <a:tcPr/>
                </a:tc>
                <a:extLst>
                  <a:ext uri="{0D108BD9-81ED-4DB2-BD59-A6C34878D82A}">
                    <a16:rowId xmlns:a16="http://schemas.microsoft.com/office/drawing/2014/main" val="2135721889"/>
                  </a:ext>
                </a:extLst>
              </a:tr>
              <a:tr h="422690">
                <a:tc>
                  <a:txBody>
                    <a:bodyPr/>
                    <a:lstStyle/>
                    <a:p>
                      <a:r>
                        <a:rPr lang="en-US" sz="2000" dirty="0" smtClean="0"/>
                        <a:t>2</a:t>
                      </a:r>
                      <a:endParaRPr lang="en-US" sz="2000" dirty="0"/>
                    </a:p>
                  </a:txBody>
                  <a:tcPr/>
                </a:tc>
                <a:tc>
                  <a:txBody>
                    <a:bodyPr/>
                    <a:lstStyle/>
                    <a:p>
                      <a:r>
                        <a:rPr lang="en-US" sz="2000" dirty="0" smtClean="0"/>
                        <a:t>MN</a:t>
                      </a:r>
                      <a:endParaRPr lang="en-US" sz="2000" dirty="0"/>
                    </a:p>
                  </a:txBody>
                  <a:tcPr/>
                </a:tc>
                <a:extLst>
                  <a:ext uri="{0D108BD9-81ED-4DB2-BD59-A6C34878D82A}">
                    <a16:rowId xmlns:a16="http://schemas.microsoft.com/office/drawing/2014/main" val="1801969889"/>
                  </a:ext>
                </a:extLst>
              </a:tr>
              <a:tr h="422690">
                <a:tc>
                  <a:txBody>
                    <a:bodyPr/>
                    <a:lstStyle/>
                    <a:p>
                      <a:r>
                        <a:rPr lang="en-US" sz="2000" dirty="0" smtClean="0"/>
                        <a:t>3</a:t>
                      </a:r>
                      <a:endParaRPr lang="en-US" sz="2000" dirty="0"/>
                    </a:p>
                  </a:txBody>
                  <a:tcPr/>
                </a:tc>
                <a:tc>
                  <a:txBody>
                    <a:bodyPr/>
                    <a:lstStyle/>
                    <a:p>
                      <a:r>
                        <a:rPr lang="en-US" sz="2000" dirty="0" smtClean="0"/>
                        <a:t>IL</a:t>
                      </a:r>
                      <a:endParaRPr lang="en-US" sz="2000" dirty="0"/>
                    </a:p>
                  </a:txBody>
                  <a:tcPr/>
                </a:tc>
                <a:extLst>
                  <a:ext uri="{0D108BD9-81ED-4DB2-BD59-A6C34878D82A}">
                    <a16:rowId xmlns:a16="http://schemas.microsoft.com/office/drawing/2014/main" val="3500038507"/>
                  </a:ext>
                </a:extLst>
              </a:tr>
              <a:tr h="422690">
                <a:tc>
                  <a:txBody>
                    <a:bodyPr/>
                    <a:lstStyle/>
                    <a:p>
                      <a:r>
                        <a:rPr lang="en-US" sz="2000" dirty="0" smtClean="0"/>
                        <a:t>4</a:t>
                      </a:r>
                      <a:endParaRPr lang="en-US" sz="2000" dirty="0"/>
                    </a:p>
                  </a:txBody>
                  <a:tcPr/>
                </a:tc>
                <a:tc>
                  <a:txBody>
                    <a:bodyPr/>
                    <a:lstStyle/>
                    <a:p>
                      <a:r>
                        <a:rPr lang="en-US" sz="2000" dirty="0" smtClean="0"/>
                        <a:t>AZ</a:t>
                      </a:r>
                      <a:endParaRPr lang="en-US" sz="2000" dirty="0"/>
                    </a:p>
                  </a:txBody>
                  <a:tcPr/>
                </a:tc>
                <a:extLst>
                  <a:ext uri="{0D108BD9-81ED-4DB2-BD59-A6C34878D82A}">
                    <a16:rowId xmlns:a16="http://schemas.microsoft.com/office/drawing/2014/main" val="768636078"/>
                  </a:ext>
                </a:extLst>
              </a:tr>
              <a:tr h="422690">
                <a:tc>
                  <a:txBody>
                    <a:bodyPr/>
                    <a:lstStyle/>
                    <a:p>
                      <a:r>
                        <a:rPr lang="en-US" sz="2000" dirty="0" smtClean="0"/>
                        <a:t>5</a:t>
                      </a:r>
                      <a:endParaRPr lang="en-US" sz="2000" dirty="0"/>
                    </a:p>
                  </a:txBody>
                  <a:tcPr/>
                </a:tc>
                <a:tc>
                  <a:txBody>
                    <a:bodyPr/>
                    <a:lstStyle/>
                    <a:p>
                      <a:r>
                        <a:rPr lang="en-US" sz="2000" dirty="0" smtClean="0"/>
                        <a:t>PA</a:t>
                      </a:r>
                      <a:endParaRPr lang="en-US" sz="2000" dirty="0"/>
                    </a:p>
                  </a:txBody>
                  <a:tcPr/>
                </a:tc>
                <a:extLst>
                  <a:ext uri="{0D108BD9-81ED-4DB2-BD59-A6C34878D82A}">
                    <a16:rowId xmlns:a16="http://schemas.microsoft.com/office/drawing/2014/main" val="1711870283"/>
                  </a:ext>
                </a:extLst>
              </a:tr>
              <a:tr h="422690">
                <a:tc>
                  <a:txBody>
                    <a:bodyPr/>
                    <a:lstStyle/>
                    <a:p>
                      <a:r>
                        <a:rPr lang="en-US" sz="2000" dirty="0" smtClean="0"/>
                        <a:t>6</a:t>
                      </a:r>
                      <a:endParaRPr lang="en-US" sz="2000" dirty="0"/>
                    </a:p>
                  </a:txBody>
                  <a:tcPr/>
                </a:tc>
                <a:tc>
                  <a:txBody>
                    <a:bodyPr/>
                    <a:lstStyle/>
                    <a:p>
                      <a:r>
                        <a:rPr lang="en-US" sz="2000" dirty="0" smtClean="0"/>
                        <a:t>FL</a:t>
                      </a:r>
                      <a:endParaRPr lang="en-US" sz="2000" dirty="0"/>
                    </a:p>
                  </a:txBody>
                  <a:tcPr/>
                </a:tc>
                <a:extLst>
                  <a:ext uri="{0D108BD9-81ED-4DB2-BD59-A6C34878D82A}">
                    <a16:rowId xmlns:a16="http://schemas.microsoft.com/office/drawing/2014/main" val="805573251"/>
                  </a:ext>
                </a:extLst>
              </a:tr>
              <a:tr h="422690">
                <a:tc>
                  <a:txBody>
                    <a:bodyPr/>
                    <a:lstStyle/>
                    <a:p>
                      <a:r>
                        <a:rPr lang="en-US" sz="2000" dirty="0" smtClean="0"/>
                        <a:t>7</a:t>
                      </a:r>
                      <a:endParaRPr lang="en-US" sz="2000" dirty="0"/>
                    </a:p>
                  </a:txBody>
                  <a:tcPr/>
                </a:tc>
                <a:tc>
                  <a:txBody>
                    <a:bodyPr/>
                    <a:lstStyle/>
                    <a:p>
                      <a:r>
                        <a:rPr lang="en-US" sz="2000" dirty="0" smtClean="0"/>
                        <a:t>AL</a:t>
                      </a:r>
                      <a:endParaRPr lang="en-US" sz="2000" dirty="0"/>
                    </a:p>
                  </a:txBody>
                  <a:tcPr/>
                </a:tc>
                <a:extLst>
                  <a:ext uri="{0D108BD9-81ED-4DB2-BD59-A6C34878D82A}">
                    <a16:rowId xmlns:a16="http://schemas.microsoft.com/office/drawing/2014/main" val="2573495711"/>
                  </a:ext>
                </a:extLst>
              </a:tr>
              <a:tr h="422690">
                <a:tc>
                  <a:txBody>
                    <a:bodyPr/>
                    <a:lstStyle/>
                    <a:p>
                      <a:r>
                        <a:rPr lang="en-US" sz="2000" dirty="0" smtClean="0"/>
                        <a:t>8</a:t>
                      </a:r>
                      <a:endParaRPr lang="en-US" sz="2000" dirty="0"/>
                    </a:p>
                  </a:txBody>
                  <a:tcPr/>
                </a:tc>
                <a:tc>
                  <a:txBody>
                    <a:bodyPr/>
                    <a:lstStyle/>
                    <a:p>
                      <a:r>
                        <a:rPr lang="en-US" sz="2000" dirty="0" smtClean="0"/>
                        <a:t>MO</a:t>
                      </a:r>
                      <a:endParaRPr lang="en-US" sz="2000" dirty="0"/>
                    </a:p>
                  </a:txBody>
                  <a:tcPr/>
                </a:tc>
                <a:extLst>
                  <a:ext uri="{0D108BD9-81ED-4DB2-BD59-A6C34878D82A}">
                    <a16:rowId xmlns:a16="http://schemas.microsoft.com/office/drawing/2014/main" val="3420669481"/>
                  </a:ext>
                </a:extLst>
              </a:tr>
              <a:tr h="422690">
                <a:tc>
                  <a:txBody>
                    <a:bodyPr/>
                    <a:lstStyle/>
                    <a:p>
                      <a:r>
                        <a:rPr lang="en-US" sz="2000" dirty="0" smtClean="0"/>
                        <a:t>9</a:t>
                      </a:r>
                      <a:endParaRPr lang="en-US" sz="2000" dirty="0"/>
                    </a:p>
                  </a:txBody>
                  <a:tcPr/>
                </a:tc>
                <a:tc>
                  <a:txBody>
                    <a:bodyPr/>
                    <a:lstStyle/>
                    <a:p>
                      <a:r>
                        <a:rPr lang="en-US" sz="2000" dirty="0" smtClean="0"/>
                        <a:t>NE</a:t>
                      </a:r>
                      <a:endParaRPr lang="en-US" sz="2000" dirty="0"/>
                    </a:p>
                  </a:txBody>
                  <a:tcPr/>
                </a:tc>
                <a:extLst>
                  <a:ext uri="{0D108BD9-81ED-4DB2-BD59-A6C34878D82A}">
                    <a16:rowId xmlns:a16="http://schemas.microsoft.com/office/drawing/2014/main" val="47787112"/>
                  </a:ext>
                </a:extLst>
              </a:tr>
              <a:tr h="422690">
                <a:tc>
                  <a:txBody>
                    <a:bodyPr/>
                    <a:lstStyle/>
                    <a:p>
                      <a:r>
                        <a:rPr lang="en-US" sz="2000" dirty="0" smtClean="0"/>
                        <a:t>10</a:t>
                      </a:r>
                      <a:endParaRPr lang="en-US" sz="2000" dirty="0"/>
                    </a:p>
                  </a:txBody>
                  <a:tcPr/>
                </a:tc>
                <a:tc>
                  <a:txBody>
                    <a:bodyPr/>
                    <a:lstStyle/>
                    <a:p>
                      <a:r>
                        <a:rPr lang="en-US" sz="2000" dirty="0" smtClean="0"/>
                        <a:t>OH</a:t>
                      </a:r>
                      <a:endParaRPr lang="en-US" sz="2000" dirty="0"/>
                    </a:p>
                  </a:txBody>
                  <a:tcPr/>
                </a:tc>
                <a:extLst>
                  <a:ext uri="{0D108BD9-81ED-4DB2-BD59-A6C34878D82A}">
                    <a16:rowId xmlns:a16="http://schemas.microsoft.com/office/drawing/2014/main" val="1107953068"/>
                  </a:ext>
                </a:extLst>
              </a:tr>
            </a:tbl>
          </a:graphicData>
        </a:graphic>
      </p:graphicFrame>
      <p:sp>
        <p:nvSpPr>
          <p:cNvPr id="10" name="TextBox 9"/>
          <p:cNvSpPr txBox="1"/>
          <p:nvPr/>
        </p:nvSpPr>
        <p:spPr>
          <a:xfrm>
            <a:off x="570376" y="1269852"/>
            <a:ext cx="3957638" cy="738664"/>
          </a:xfrm>
          <a:prstGeom prst="rect">
            <a:avLst/>
          </a:prstGeom>
          <a:solidFill>
            <a:schemeClr val="bg1"/>
          </a:solidFill>
          <a:ln>
            <a:solidFill>
              <a:schemeClr val="bg1"/>
            </a:solidFill>
          </a:ln>
        </p:spPr>
        <p:txBody>
          <a:bodyPr wrap="square" rtlCol="0">
            <a:spAutoFit/>
          </a:bodyPr>
          <a:lstStyle/>
          <a:p>
            <a:pPr algn="ctr"/>
            <a:r>
              <a:rPr lang="en-US" sz="2400" b="1" dirty="0" smtClean="0"/>
              <a:t>2021 Top 10 List</a:t>
            </a:r>
          </a:p>
          <a:p>
            <a:pPr algn="ctr"/>
            <a:r>
              <a:rPr lang="en-US" b="1" dirty="0" smtClean="0"/>
              <a:t>10 km Hexagons Closed in 2021</a:t>
            </a:r>
            <a:endParaRPr lang="en-US" b="1" dirty="0"/>
          </a:p>
        </p:txBody>
      </p:sp>
      <p:pic>
        <p:nvPicPr>
          <p:cNvPr id="4" name="Picture 3"/>
          <p:cNvPicPr>
            <a:picLocks noChangeAspect="1"/>
          </p:cNvPicPr>
          <p:nvPr/>
        </p:nvPicPr>
        <p:blipFill>
          <a:blip r:embed="rId4"/>
          <a:stretch>
            <a:fillRect/>
          </a:stretch>
        </p:blipFill>
        <p:spPr>
          <a:xfrm>
            <a:off x="4934219" y="1359658"/>
            <a:ext cx="3881168" cy="5298453"/>
          </a:xfrm>
          <a:prstGeom prst="rect">
            <a:avLst/>
          </a:prstGeom>
        </p:spPr>
      </p:pic>
    </p:spTree>
    <p:extLst>
      <p:ext uri="{BB962C8B-B14F-4D97-AF65-F5344CB8AC3E}">
        <p14:creationId xmlns:p14="http://schemas.microsoft.com/office/powerpoint/2010/main" val="278103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73489" y="6610588"/>
            <a:ext cx="976995" cy="261758"/>
          </a:xfrm>
          <a:prstGeom prst="rect">
            <a:avLst/>
          </a:prstGeom>
        </p:spPr>
      </p:pic>
      <p:pic>
        <p:nvPicPr>
          <p:cNvPr id="8" name="Picture 7"/>
          <p:cNvPicPr>
            <a:picLocks noChangeAspect="1"/>
          </p:cNvPicPr>
          <p:nvPr/>
        </p:nvPicPr>
        <p:blipFill>
          <a:blip r:embed="rId3"/>
          <a:stretch>
            <a:fillRect/>
          </a:stretch>
        </p:blipFill>
        <p:spPr>
          <a:xfrm>
            <a:off x="4174566" y="6318249"/>
            <a:ext cx="960141" cy="292351"/>
          </a:xfrm>
          <a:prstGeom prst="rect">
            <a:avLst/>
          </a:prstGeom>
        </p:spPr>
      </p:pic>
      <p:pic>
        <p:nvPicPr>
          <p:cNvPr id="7" name="Picture 6"/>
          <p:cNvPicPr>
            <a:picLocks noChangeAspect="1"/>
          </p:cNvPicPr>
          <p:nvPr/>
        </p:nvPicPr>
        <p:blipFill>
          <a:blip r:embed="rId4"/>
          <a:stretch>
            <a:fillRect/>
          </a:stretch>
        </p:blipFill>
        <p:spPr>
          <a:xfrm>
            <a:off x="177799" y="6314571"/>
            <a:ext cx="484187" cy="296017"/>
          </a:xfrm>
          <a:prstGeom prst="rect">
            <a:avLst/>
          </a:prstGeom>
        </p:spPr>
      </p:pic>
      <p:sp>
        <p:nvSpPr>
          <p:cNvPr id="2" name="Title 1"/>
          <p:cNvSpPr>
            <a:spLocks noGrp="1"/>
          </p:cNvSpPr>
          <p:nvPr>
            <p:ph type="title"/>
          </p:nvPr>
        </p:nvSpPr>
        <p:spPr/>
        <p:txBody>
          <a:bodyPr/>
          <a:lstStyle/>
          <a:p>
            <a:r>
              <a:rPr lang="en-US" dirty="0" smtClean="0"/>
              <a:t>Tracking Progress in Populated Areas</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726415" y="1285903"/>
            <a:ext cx="4175130" cy="5006788"/>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285902"/>
            <a:ext cx="7737763" cy="5006788"/>
          </a:xfrm>
          <a:prstGeom prst="rect">
            <a:avLst/>
          </a:prstGeom>
        </p:spPr>
      </p:pic>
      <p:sp>
        <p:nvSpPr>
          <p:cNvPr id="6" name="Rectangle 5"/>
          <p:cNvSpPr/>
          <p:nvPr/>
        </p:nvSpPr>
        <p:spPr>
          <a:xfrm>
            <a:off x="133220" y="6302465"/>
            <a:ext cx="11030079" cy="646331"/>
          </a:xfrm>
          <a:prstGeom prst="rect">
            <a:avLst/>
          </a:prstGeom>
        </p:spPr>
        <p:txBody>
          <a:bodyPr wrap="square">
            <a:spAutoFit/>
          </a:bodyPr>
          <a:lstStyle/>
          <a:p>
            <a:r>
              <a:rPr lang="en-US" dirty="0" smtClean="0"/>
              <a:t>Blue represents populated areas (&gt;2,500).  Dark Pink </a:t>
            </a:r>
            <a:r>
              <a:rPr lang="en-US" dirty="0"/>
              <a:t>are the 10 km hexagons within 20 km of the populated areas.  </a:t>
            </a:r>
            <a:r>
              <a:rPr lang="en-US" dirty="0" smtClean="0"/>
              <a:t>Light Pink </a:t>
            </a:r>
            <a:r>
              <a:rPr lang="en-US" dirty="0"/>
              <a:t>are those outside the 20 km </a:t>
            </a:r>
            <a:r>
              <a:rPr lang="en-US" dirty="0" smtClean="0"/>
              <a:t>areas, </a:t>
            </a:r>
            <a:r>
              <a:rPr lang="en-US" dirty="0"/>
              <a:t>away from populated areas.</a:t>
            </a:r>
          </a:p>
        </p:txBody>
      </p:sp>
    </p:spTree>
    <p:extLst>
      <p:ext uri="{BB962C8B-B14F-4D97-AF65-F5344CB8AC3E}">
        <p14:creationId xmlns:p14="http://schemas.microsoft.com/office/powerpoint/2010/main" val="8015547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159" y="429442"/>
            <a:ext cx="10972800" cy="994558"/>
          </a:xfrm>
        </p:spPr>
        <p:txBody>
          <a:bodyPr>
            <a:normAutofit/>
          </a:bodyPr>
          <a:lstStyle/>
          <a:p>
            <a:r>
              <a:rPr lang="en-US" sz="3600" dirty="0" smtClean="0"/>
              <a:t>GPSonBM Helps You Prepare for the Modernized NSRS  </a:t>
            </a:r>
            <a:endParaRPr lang="en-US" sz="3600" dirty="0"/>
          </a:p>
        </p:txBody>
      </p:sp>
      <p:sp>
        <p:nvSpPr>
          <p:cNvPr id="3" name="Content Placeholder 2"/>
          <p:cNvSpPr>
            <a:spLocks noGrp="1"/>
          </p:cNvSpPr>
          <p:nvPr>
            <p:ph idx="1"/>
          </p:nvPr>
        </p:nvSpPr>
        <p:spPr>
          <a:xfrm>
            <a:off x="3142594" y="1600203"/>
            <a:ext cx="9049406" cy="4525963"/>
          </a:xfrm>
        </p:spPr>
        <p:txBody>
          <a:bodyPr>
            <a:normAutofit lnSpcReduction="10000"/>
          </a:bodyPr>
          <a:lstStyle/>
          <a:p>
            <a:pPr marL="514350" indent="-514350">
              <a:buFont typeface="+mj-lt"/>
              <a:buAutoNum type="arabicPeriod"/>
            </a:pPr>
            <a:r>
              <a:rPr lang="en-US" dirty="0" smtClean="0"/>
              <a:t> </a:t>
            </a:r>
            <a:r>
              <a:rPr lang="en-US" b="1" u="sng" dirty="0" smtClean="0"/>
              <a:t>Resurvey</a:t>
            </a:r>
            <a:r>
              <a:rPr lang="en-US" dirty="0" smtClean="0"/>
              <a:t>: Return to the field and collect new observations to compute REC’s</a:t>
            </a:r>
          </a:p>
          <a:p>
            <a:pPr marL="514350" indent="-514350">
              <a:buFont typeface="+mj-lt"/>
              <a:buAutoNum type="arabicPeriod"/>
            </a:pPr>
            <a:r>
              <a:rPr lang="en-US" dirty="0" smtClean="0"/>
              <a:t> </a:t>
            </a:r>
            <a:r>
              <a:rPr lang="en-US" b="1" u="sng" dirty="0" smtClean="0"/>
              <a:t>Readjust</a:t>
            </a:r>
            <a:r>
              <a:rPr lang="en-US" dirty="0" smtClean="0"/>
              <a:t>: Using existing observations, re-compute new coordinates based upon geodetic control with published REC’s</a:t>
            </a:r>
          </a:p>
          <a:p>
            <a:pPr marL="514350" indent="-514350">
              <a:buFont typeface="+mj-lt"/>
              <a:buAutoNum type="arabicPeriod"/>
            </a:pPr>
            <a:r>
              <a:rPr lang="en-US" dirty="0" smtClean="0"/>
              <a:t> </a:t>
            </a:r>
            <a:r>
              <a:rPr lang="en-US" b="1" u="sng" dirty="0" smtClean="0"/>
              <a:t>Transform</a:t>
            </a:r>
            <a:r>
              <a:rPr lang="en-US" dirty="0" smtClean="0"/>
              <a:t>: Take finished products which have coordinates in the old datum and use transformation software to estimate coordinates in the new datum</a:t>
            </a:r>
            <a:endParaRPr lang="en-US" dirty="0"/>
          </a:p>
        </p:txBody>
      </p:sp>
      <p:sp>
        <p:nvSpPr>
          <p:cNvPr id="8" name="Right Arrow 7"/>
          <p:cNvSpPr/>
          <p:nvPr/>
        </p:nvSpPr>
        <p:spPr>
          <a:xfrm>
            <a:off x="1764170" y="4770442"/>
            <a:ext cx="1378424" cy="7369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120849" y="1182344"/>
            <a:ext cx="2311703" cy="3862470"/>
            <a:chOff x="120849" y="1182344"/>
            <a:chExt cx="2311703" cy="3862470"/>
          </a:xfrm>
        </p:grpSpPr>
        <p:sp>
          <p:nvSpPr>
            <p:cNvPr id="5" name="TextBox 4"/>
            <p:cNvSpPr txBox="1"/>
            <p:nvPr/>
          </p:nvSpPr>
          <p:spPr>
            <a:xfrm>
              <a:off x="120849" y="3567486"/>
              <a:ext cx="2311703" cy="1477328"/>
            </a:xfrm>
            <a:prstGeom prst="rect">
              <a:avLst/>
            </a:prstGeom>
            <a:noFill/>
          </p:spPr>
          <p:txBody>
            <a:bodyPr wrap="square" rtlCol="0">
              <a:spAutoFit/>
            </a:bodyPr>
            <a:lstStyle/>
            <a:p>
              <a:pPr algn="ctr"/>
              <a:r>
                <a:rPr lang="en-US" b="1" dirty="0" smtClean="0"/>
                <a:t>Working in the modernized NSRS:</a:t>
              </a:r>
            </a:p>
            <a:p>
              <a:pPr algn="ctr"/>
              <a:r>
                <a:rPr lang="en-US" dirty="0" smtClean="0"/>
                <a:t>April 2019</a:t>
              </a:r>
            </a:p>
            <a:p>
              <a:pPr algn="ctr"/>
              <a:r>
                <a:rPr lang="en-US" dirty="0" smtClean="0"/>
                <a:t>Revised February 2021</a:t>
              </a:r>
            </a:p>
            <a:p>
              <a:pPr algn="ctr"/>
              <a:r>
                <a:rPr lang="en-US" b="1" i="1" dirty="0"/>
                <a:t>NOAA TR NOS NGS </a:t>
              </a:r>
              <a:r>
                <a:rPr lang="en-US" b="1" i="1" dirty="0" smtClean="0">
                  <a:solidFill>
                    <a:srgbClr val="FF0000"/>
                  </a:solidFill>
                </a:rPr>
                <a:t>67</a:t>
              </a:r>
            </a:p>
          </p:txBody>
        </p:sp>
        <p:pic>
          <p:nvPicPr>
            <p:cNvPr id="6" name="Picture 5"/>
            <p:cNvPicPr>
              <a:picLocks noChangeAspect="1"/>
            </p:cNvPicPr>
            <p:nvPr/>
          </p:nvPicPr>
          <p:blipFill>
            <a:blip r:embed="rId3"/>
            <a:stretch>
              <a:fillRect/>
            </a:stretch>
          </p:blipFill>
          <p:spPr>
            <a:xfrm>
              <a:off x="120850" y="1182344"/>
              <a:ext cx="1784618" cy="2305404"/>
            </a:xfrm>
            <a:prstGeom prst="rect">
              <a:avLst/>
            </a:prstGeom>
          </p:spPr>
        </p:pic>
      </p:grpSp>
      <p:grpSp>
        <p:nvGrpSpPr>
          <p:cNvPr id="9" name="Group 8"/>
          <p:cNvGrpSpPr/>
          <p:nvPr/>
        </p:nvGrpSpPr>
        <p:grpSpPr>
          <a:xfrm>
            <a:off x="120849" y="3328524"/>
            <a:ext cx="2218323" cy="3620814"/>
            <a:chOff x="7705838" y="3043911"/>
            <a:chExt cx="2124944" cy="3505325"/>
          </a:xfrm>
        </p:grpSpPr>
        <p:pic>
          <p:nvPicPr>
            <p:cNvPr id="10" name="Picture 9"/>
            <p:cNvPicPr>
              <a:picLocks noChangeAspect="1"/>
            </p:cNvPicPr>
            <p:nvPr/>
          </p:nvPicPr>
          <p:blipFill rotWithShape="1">
            <a:blip r:embed="rId4"/>
            <a:srcRect r="6141"/>
            <a:stretch/>
          </p:blipFill>
          <p:spPr>
            <a:xfrm>
              <a:off x="7705838" y="3043911"/>
              <a:ext cx="2124944" cy="3505325"/>
            </a:xfrm>
            <a:prstGeom prst="rect">
              <a:avLst/>
            </a:prstGeom>
          </p:spPr>
        </p:pic>
        <p:pic>
          <p:nvPicPr>
            <p:cNvPr id="11" name="Picture 10"/>
            <p:cNvPicPr>
              <a:picLocks noChangeAspect="1"/>
            </p:cNvPicPr>
            <p:nvPr/>
          </p:nvPicPr>
          <p:blipFill rotWithShape="1">
            <a:blip r:embed="rId5"/>
            <a:srcRect l="19866" t="12780" r="17362" b="58947"/>
            <a:stretch/>
          </p:blipFill>
          <p:spPr>
            <a:xfrm>
              <a:off x="7705838" y="3225129"/>
              <a:ext cx="2122413" cy="662017"/>
            </a:xfrm>
            <a:prstGeom prst="rect">
              <a:avLst/>
            </a:prstGeom>
          </p:spPr>
        </p:pic>
      </p:grpSp>
    </p:spTree>
    <p:extLst>
      <p:ext uri="{BB962C8B-B14F-4D97-AF65-F5344CB8AC3E}">
        <p14:creationId xmlns:p14="http://schemas.microsoft.com/office/powerpoint/2010/main" val="293862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4.44444E-6 L 0.00169 -0.47176 " pathEditMode="relative" rAng="0" ptsTypes="AA">
                                      <p:cBhvr>
                                        <p:cTn id="10" dur="2000" fill="hold"/>
                                        <p:tgtEl>
                                          <p:spTgt spid="8"/>
                                        </p:tgtEl>
                                        <p:attrNameLst>
                                          <p:attrName>ppt_x</p:attrName>
                                          <p:attrName>ppt_y</p:attrName>
                                        </p:attrNameLst>
                                      </p:cBhvr>
                                      <p:rCtr x="78" y="-23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3" y="392115"/>
            <a:ext cx="10972800" cy="1143000"/>
          </a:xfrm>
        </p:spPr>
        <p:txBody>
          <a:bodyPr/>
          <a:lstStyle/>
          <a:p>
            <a:r>
              <a:rPr lang="en-US" dirty="0" smtClean="0"/>
              <a:t>Data Submission Route Comparison</a:t>
            </a:r>
            <a:endParaRPr lang="en-US" dirty="0"/>
          </a:p>
        </p:txBody>
      </p:sp>
      <p:sp>
        <p:nvSpPr>
          <p:cNvPr id="8" name="Text Placeholder 7"/>
          <p:cNvSpPr>
            <a:spLocks noGrp="1"/>
          </p:cNvSpPr>
          <p:nvPr>
            <p:ph type="body" idx="1"/>
          </p:nvPr>
        </p:nvSpPr>
        <p:spPr/>
        <p:txBody>
          <a:bodyPr>
            <a:normAutofit/>
          </a:bodyPr>
          <a:lstStyle/>
          <a:p>
            <a:r>
              <a:rPr lang="en-US" sz="2800" dirty="0" smtClean="0"/>
              <a:t>Shared OPUS Solution</a:t>
            </a:r>
            <a:endParaRPr lang="en-US" sz="2800" dirty="0"/>
          </a:p>
        </p:txBody>
      </p:sp>
      <p:sp>
        <p:nvSpPr>
          <p:cNvPr id="9" name="Content Placeholder 8"/>
          <p:cNvSpPr>
            <a:spLocks noGrp="1"/>
          </p:cNvSpPr>
          <p:nvPr>
            <p:ph sz="half" idx="2"/>
          </p:nvPr>
        </p:nvSpPr>
        <p:spPr/>
        <p:txBody>
          <a:bodyPr>
            <a:normAutofit/>
          </a:bodyPr>
          <a:lstStyle/>
          <a:p>
            <a:r>
              <a:rPr lang="en-US" dirty="0" smtClean="0"/>
              <a:t>Individual Observation – not for use as geodetic control</a:t>
            </a:r>
          </a:p>
          <a:p>
            <a:r>
              <a:rPr lang="en-US" dirty="0" smtClean="0"/>
              <a:t>Will NOT update NGS Datasheet</a:t>
            </a:r>
          </a:p>
          <a:p>
            <a:r>
              <a:rPr lang="en-US" dirty="0" smtClean="0"/>
              <a:t>Will be harvested for inclusion in adjustment and receive 2020.0 REC to be released with modernized NSRS</a:t>
            </a:r>
          </a:p>
          <a:p>
            <a:r>
              <a:rPr lang="en-US" dirty="0" smtClean="0"/>
              <a:t>Will </a:t>
            </a:r>
            <a:r>
              <a:rPr lang="en-US" dirty="0"/>
              <a:t>be used to create transformation </a:t>
            </a:r>
            <a:r>
              <a:rPr lang="en-US" dirty="0" smtClean="0"/>
              <a:t>tool,  only if mark has published NAVD 88 height (not suppressed heights)</a:t>
            </a:r>
            <a:endParaRPr lang="en-US" dirty="0"/>
          </a:p>
        </p:txBody>
      </p:sp>
      <p:sp>
        <p:nvSpPr>
          <p:cNvPr id="10" name="Text Placeholder 9"/>
          <p:cNvSpPr>
            <a:spLocks noGrp="1"/>
          </p:cNvSpPr>
          <p:nvPr>
            <p:ph type="body" sz="quarter" idx="3"/>
          </p:nvPr>
        </p:nvSpPr>
        <p:spPr/>
        <p:txBody>
          <a:bodyPr>
            <a:normAutofit fontScale="92500"/>
          </a:bodyPr>
          <a:lstStyle/>
          <a:p>
            <a:r>
              <a:rPr lang="en-US" sz="2800" dirty="0" err="1" smtClean="0"/>
              <a:t>Bluebooking</a:t>
            </a:r>
            <a:r>
              <a:rPr lang="en-US" sz="2800" dirty="0" smtClean="0"/>
              <a:t> through OPUS 4.0 &amp; 5.0</a:t>
            </a:r>
            <a:endParaRPr lang="en-US" sz="2800" dirty="0"/>
          </a:p>
        </p:txBody>
      </p:sp>
      <p:sp>
        <p:nvSpPr>
          <p:cNvPr id="11" name="Content Placeholder 10"/>
          <p:cNvSpPr>
            <a:spLocks noGrp="1"/>
          </p:cNvSpPr>
          <p:nvPr>
            <p:ph sz="quarter" idx="4"/>
          </p:nvPr>
        </p:nvSpPr>
        <p:spPr>
          <a:xfrm>
            <a:off x="6193370" y="2174875"/>
            <a:ext cx="5389033" cy="4353516"/>
          </a:xfrm>
        </p:spPr>
        <p:txBody>
          <a:bodyPr>
            <a:normAutofit/>
          </a:bodyPr>
          <a:lstStyle/>
          <a:p>
            <a:r>
              <a:rPr lang="en-US" dirty="0" smtClean="0"/>
              <a:t>Redundant observations and network adjustment of coordinates</a:t>
            </a:r>
          </a:p>
          <a:p>
            <a:r>
              <a:rPr lang="en-US" dirty="0" smtClean="0"/>
              <a:t>Will provide new NAVD 88 heights published on NGS Datasheets</a:t>
            </a:r>
          </a:p>
          <a:p>
            <a:r>
              <a:rPr lang="en-US" dirty="0"/>
              <a:t>Will be harvested for inclusion in adjustment and receive 2020.0 </a:t>
            </a:r>
            <a:r>
              <a:rPr lang="en-US" dirty="0" smtClean="0"/>
              <a:t>REC’s </a:t>
            </a:r>
            <a:r>
              <a:rPr lang="en-US" dirty="0"/>
              <a:t>to be released with modernized NSRS</a:t>
            </a:r>
          </a:p>
          <a:p>
            <a:r>
              <a:rPr lang="en-US" dirty="0"/>
              <a:t>Will be used to create transformation </a:t>
            </a:r>
            <a:r>
              <a:rPr lang="en-US" dirty="0" smtClean="0"/>
              <a:t>tool</a:t>
            </a:r>
          </a:p>
          <a:p>
            <a:r>
              <a:rPr lang="en-US" dirty="0" smtClean="0"/>
              <a:t>5.0  - Will allow import of RTK vectors</a:t>
            </a:r>
            <a:endParaRPr lang="en-US" dirty="0"/>
          </a:p>
        </p:txBody>
      </p:sp>
    </p:spTree>
    <p:extLst>
      <p:ext uri="{BB962C8B-B14F-4D97-AF65-F5344CB8AC3E}">
        <p14:creationId xmlns:p14="http://schemas.microsoft.com/office/powerpoint/2010/main" val="28508640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1612" y="600503"/>
            <a:ext cx="5508811" cy="1200329"/>
          </a:xfrm>
          <a:prstGeom prst="rect">
            <a:avLst/>
          </a:prstGeom>
          <a:noFill/>
        </p:spPr>
        <p:txBody>
          <a:bodyPr wrap="square" rtlCol="0">
            <a:spAutoFit/>
          </a:bodyPr>
          <a:lstStyle/>
          <a:p>
            <a:pPr algn="ctr" defTabSz="457189">
              <a:defRPr/>
            </a:pPr>
            <a:r>
              <a:rPr lang="en-US" sz="3600" dirty="0">
                <a:solidFill>
                  <a:prstClr val="black"/>
                </a:solidFill>
                <a:latin typeface="Calibri"/>
              </a:rPr>
              <a:t>Share GPS </a:t>
            </a:r>
            <a:r>
              <a:rPr lang="en-US" sz="3600" dirty="0" smtClean="0">
                <a:solidFill>
                  <a:prstClr val="black"/>
                </a:solidFill>
                <a:latin typeface="Calibri"/>
              </a:rPr>
              <a:t>Observations </a:t>
            </a:r>
            <a:r>
              <a:rPr lang="en-US" sz="3600" dirty="0">
                <a:solidFill>
                  <a:prstClr val="black"/>
                </a:solidFill>
                <a:latin typeface="Calibri"/>
              </a:rPr>
              <a:t>through OPUS </a:t>
            </a: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075" y="761713"/>
            <a:ext cx="4727621" cy="570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 name="Oval 7"/>
          <p:cNvSpPr>
            <a:spLocks noChangeArrowheads="1"/>
          </p:cNvSpPr>
          <p:nvPr/>
        </p:nvSpPr>
        <p:spPr bwMode="auto">
          <a:xfrm>
            <a:off x="8029425" y="5142152"/>
            <a:ext cx="1900551" cy="242134"/>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 typeface="Arial" panose="020B0604020202020204" pitchFamily="34" charset="0"/>
              <a:buNone/>
            </a:pPr>
            <a:endParaRPr lang="en-US" altLang="en-US" sz="1050">
              <a:solidFill>
                <a:prstClr val="black"/>
              </a:solidFill>
              <a:latin typeface="Verdana" panose="020B0604030504040204" pitchFamily="34" charset="0"/>
              <a:ea typeface="ＭＳ Ｐゴシック" panose="020B0600070205080204" pitchFamily="34" charset="-128"/>
            </a:endParaRPr>
          </a:p>
        </p:txBody>
      </p:sp>
      <p:sp>
        <p:nvSpPr>
          <p:cNvPr id="11" name="Rectangle 10"/>
          <p:cNvSpPr/>
          <p:nvPr/>
        </p:nvSpPr>
        <p:spPr>
          <a:xfrm>
            <a:off x="311106" y="1867446"/>
            <a:ext cx="7094629" cy="4918269"/>
          </a:xfrm>
          <a:prstGeom prst="rect">
            <a:avLst/>
          </a:prstGeom>
        </p:spPr>
        <p:txBody>
          <a:bodyPr wrap="square">
            <a:spAutoFit/>
          </a:bodyPr>
          <a:lstStyle/>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Upload </a:t>
            </a:r>
            <a:r>
              <a:rPr lang="en-US" altLang="en-US" sz="2800" b="1" dirty="0">
                <a:solidFill>
                  <a:prstClr val="black"/>
                </a:solidFill>
                <a:ea typeface="ＭＳ Ｐゴシック" panose="020B0600070205080204" pitchFamily="34" charset="-128"/>
              </a:rPr>
              <a:t>4+hour</a:t>
            </a:r>
            <a:r>
              <a:rPr lang="en-US" altLang="en-US" sz="2800" dirty="0">
                <a:solidFill>
                  <a:prstClr val="black"/>
                </a:solidFill>
                <a:ea typeface="ＭＳ Ｐゴシック" panose="020B0600070205080204" pitchFamily="34" charset="-128"/>
              </a:rPr>
              <a:t> GPS observation file</a:t>
            </a:r>
          </a:p>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Provide </a:t>
            </a:r>
            <a:r>
              <a:rPr lang="en-US" altLang="en-US" sz="2800" u="sng" dirty="0">
                <a:solidFill>
                  <a:prstClr val="black"/>
                </a:solidFill>
                <a:ea typeface="ＭＳ Ｐゴシック" panose="020B0600070205080204" pitchFamily="34" charset="-128"/>
              </a:rPr>
              <a:t>antenna type</a:t>
            </a:r>
            <a:r>
              <a:rPr lang="en-US" altLang="en-US" sz="2800" dirty="0">
                <a:solidFill>
                  <a:prstClr val="black"/>
                </a:solidFill>
                <a:ea typeface="ＭＳ Ｐゴシック" panose="020B0600070205080204" pitchFamily="34" charset="-128"/>
              </a:rPr>
              <a:t>, </a:t>
            </a:r>
            <a:r>
              <a:rPr lang="en-US" altLang="en-US" sz="2800" u="sng" dirty="0">
                <a:solidFill>
                  <a:prstClr val="black"/>
                </a:solidFill>
                <a:ea typeface="ＭＳ Ｐゴシック" panose="020B0600070205080204" pitchFamily="34" charset="-128"/>
              </a:rPr>
              <a:t>antenna height</a:t>
            </a:r>
            <a:r>
              <a:rPr lang="en-US" altLang="en-US" sz="2800" dirty="0">
                <a:solidFill>
                  <a:prstClr val="black"/>
                </a:solidFill>
                <a:ea typeface="ＭＳ Ｐゴシック" panose="020B0600070205080204" pitchFamily="34" charset="-128"/>
              </a:rPr>
              <a:t>, and </a:t>
            </a:r>
            <a:r>
              <a:rPr lang="en-US" altLang="en-US" sz="2800" u="sng" dirty="0">
                <a:solidFill>
                  <a:prstClr val="black"/>
                </a:solidFill>
                <a:ea typeface="ＭＳ Ｐゴシック" panose="020B0600070205080204" pitchFamily="34" charset="-128"/>
              </a:rPr>
              <a:t>email address</a:t>
            </a:r>
          </a:p>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Click “Options” &amp; Select “Yes, Share” </a:t>
            </a:r>
          </a:p>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Identify the Mark by PID</a:t>
            </a:r>
          </a:p>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Write a “To Reach” description </a:t>
            </a:r>
          </a:p>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Attach 2 photos: </a:t>
            </a:r>
            <a:endParaRPr lang="en-US" altLang="en-US" sz="2800" dirty="0" smtClean="0">
              <a:solidFill>
                <a:prstClr val="black"/>
              </a:solidFill>
              <a:ea typeface="ＭＳ Ｐゴシック" panose="020B0600070205080204" pitchFamily="34" charset="-128"/>
            </a:endParaRPr>
          </a:p>
          <a:p>
            <a:pPr marL="742931" lvl="1" indent="-285743" defTabSz="457189" fontAlgn="base">
              <a:buFont typeface="Arial" panose="020B0604020202020204" pitchFamily="34" charset="0"/>
              <a:buChar char="•"/>
            </a:pPr>
            <a:r>
              <a:rPr lang="en-US" sz="2800" dirty="0">
                <a:solidFill>
                  <a:prstClr val="black"/>
                </a:solidFill>
                <a:ea typeface="ＭＳ Ｐゴシック" panose="020B0600070205080204" pitchFamily="34" charset="-128"/>
              </a:rPr>
              <a:t>close-up </a:t>
            </a:r>
            <a:r>
              <a:rPr lang="en-US" sz="2800" dirty="0" smtClean="0">
                <a:solidFill>
                  <a:prstClr val="black"/>
                </a:solidFill>
                <a:ea typeface="ＭＳ Ｐゴシック" panose="020B0600070205080204" pitchFamily="34" charset="-128"/>
              </a:rPr>
              <a:t>(</a:t>
            </a:r>
            <a:r>
              <a:rPr lang="en-US" sz="2800" dirty="0">
                <a:solidFill>
                  <a:prstClr val="black"/>
                </a:solidFill>
                <a:ea typeface="ＭＳ Ｐゴシック" panose="020B0600070205080204" pitchFamily="34" charset="-128"/>
              </a:rPr>
              <a:t>avoid dark/blurry/dirt-covered) </a:t>
            </a:r>
          </a:p>
          <a:p>
            <a:pPr marL="742931" lvl="1" indent="-285743" defTabSz="457189" fontAlgn="base">
              <a:buFont typeface="Arial" panose="020B0604020202020204" pitchFamily="34" charset="0"/>
              <a:buChar char="•"/>
            </a:pPr>
            <a:r>
              <a:rPr lang="en-US" sz="2800" dirty="0">
                <a:solidFill>
                  <a:prstClr val="black"/>
                </a:solidFill>
                <a:ea typeface="ＭＳ Ｐゴシック" panose="020B0600070205080204" pitchFamily="34" charset="-128"/>
              </a:rPr>
              <a:t>horizon </a:t>
            </a:r>
            <a:r>
              <a:rPr lang="en-US" sz="2800" dirty="0" smtClean="0">
                <a:solidFill>
                  <a:prstClr val="black"/>
                </a:solidFill>
                <a:ea typeface="ＭＳ Ｐゴシック" panose="020B0600070205080204" pitchFamily="34" charset="-128"/>
              </a:rPr>
              <a:t>(</a:t>
            </a:r>
            <a:r>
              <a:rPr lang="en-US" sz="2800" dirty="0">
                <a:solidFill>
                  <a:prstClr val="black"/>
                </a:solidFill>
                <a:ea typeface="ＭＳ Ｐゴシック" panose="020B0600070205080204" pitchFamily="34" charset="-128"/>
              </a:rPr>
              <a:t>show equipment in use)</a:t>
            </a:r>
          </a:p>
          <a:p>
            <a:pPr marL="257175" indent="-257175" fontAlgn="base">
              <a:spcBef>
                <a:spcPct val="20000"/>
              </a:spcBef>
              <a:spcAft>
                <a:spcPct val="0"/>
              </a:spcAft>
              <a:buFont typeface="Arial" panose="020B0604020202020204" pitchFamily="34" charset="0"/>
              <a:buChar char="•"/>
            </a:pPr>
            <a:r>
              <a:rPr lang="en-US" altLang="en-US" sz="2800" dirty="0" smtClean="0">
                <a:solidFill>
                  <a:prstClr val="black"/>
                </a:solidFill>
                <a:ea typeface="ＭＳ Ｐゴシック" panose="020B0600070205080204" pitchFamily="34" charset="-128"/>
              </a:rPr>
              <a:t>Respond </a:t>
            </a:r>
            <a:r>
              <a:rPr lang="en-US" altLang="en-US" sz="2800" dirty="0">
                <a:solidFill>
                  <a:prstClr val="black"/>
                </a:solidFill>
                <a:ea typeface="ＭＳ Ｐゴシック" panose="020B0600070205080204" pitchFamily="34" charset="-128"/>
              </a:rPr>
              <a:t>to confirmation email</a:t>
            </a:r>
          </a:p>
        </p:txBody>
      </p:sp>
      <p:sp>
        <p:nvSpPr>
          <p:cNvPr id="9" name="Oval 7"/>
          <p:cNvSpPr>
            <a:spLocks noChangeArrowheads="1"/>
          </p:cNvSpPr>
          <p:nvPr/>
        </p:nvSpPr>
        <p:spPr bwMode="auto">
          <a:xfrm>
            <a:off x="8029425" y="3491472"/>
            <a:ext cx="1900551" cy="242134"/>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 typeface="Arial" panose="020B0604020202020204" pitchFamily="34" charset="0"/>
              <a:buNone/>
            </a:pPr>
            <a:endParaRPr lang="en-US" altLang="en-US" sz="1050">
              <a:solidFill>
                <a:prstClr val="black"/>
              </a:solidFill>
              <a:latin typeface="Verdana" panose="020B0604030504040204" pitchFamily="34" charset="0"/>
              <a:ea typeface="ＭＳ Ｐゴシック" panose="020B0600070205080204" pitchFamily="34" charset="-128"/>
            </a:endParaRPr>
          </a:p>
        </p:txBody>
      </p:sp>
      <p:pic>
        <p:nvPicPr>
          <p:cNvPr id="12" name="Picture 11"/>
          <p:cNvPicPr>
            <a:picLocks noChangeAspect="1"/>
          </p:cNvPicPr>
          <p:nvPr/>
        </p:nvPicPr>
        <p:blipFill>
          <a:blip r:embed="rId4"/>
          <a:stretch>
            <a:fillRect/>
          </a:stretch>
        </p:blipFill>
        <p:spPr>
          <a:xfrm>
            <a:off x="7138515" y="1708499"/>
            <a:ext cx="4780739" cy="3006543"/>
          </a:xfrm>
          <a:prstGeom prst="rect">
            <a:avLst/>
          </a:prstGeom>
        </p:spPr>
      </p:pic>
      <p:sp>
        <p:nvSpPr>
          <p:cNvPr id="13" name="TextBox 12"/>
          <p:cNvSpPr txBox="1"/>
          <p:nvPr/>
        </p:nvSpPr>
        <p:spPr>
          <a:xfrm>
            <a:off x="7177670" y="4687869"/>
            <a:ext cx="4780739"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000" dirty="0">
                <a:solidFill>
                  <a:schemeClr val="tx1"/>
                </a:solidFill>
              </a:rPr>
              <a:t>geodesy.noaa.gov/</a:t>
            </a:r>
            <a:r>
              <a:rPr lang="en-US" sz="2000" dirty="0" err="1">
                <a:solidFill>
                  <a:schemeClr val="tx1"/>
                </a:solidFill>
              </a:rPr>
              <a:t>corbin</a:t>
            </a:r>
            <a:r>
              <a:rPr lang="en-US" sz="2000" dirty="0">
                <a:solidFill>
                  <a:schemeClr val="tx1"/>
                </a:solidFill>
              </a:rPr>
              <a:t>/</a:t>
            </a:r>
            <a:r>
              <a:rPr lang="en-US" sz="2000" dirty="0" err="1">
                <a:solidFill>
                  <a:schemeClr val="tx1"/>
                </a:solidFill>
              </a:rPr>
              <a:t>class_description</a:t>
            </a:r>
            <a:r>
              <a:rPr lang="en-US" sz="2000" dirty="0">
                <a:solidFill>
                  <a:schemeClr val="tx1"/>
                </a:solidFill>
              </a:rPr>
              <a:t>/opus-share-tutorial/</a:t>
            </a:r>
          </a:p>
        </p:txBody>
      </p:sp>
    </p:spTree>
    <p:extLst>
      <p:ext uri="{BB962C8B-B14F-4D97-AF65-F5344CB8AC3E}">
        <p14:creationId xmlns:p14="http://schemas.microsoft.com/office/powerpoint/2010/main" val="388506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301" y="2632364"/>
            <a:ext cx="9163330" cy="4149432"/>
          </a:xfrm>
          <a:prstGeom prst="rect">
            <a:avLst/>
          </a:prstGeom>
        </p:spPr>
      </p:pic>
      <p:sp>
        <p:nvSpPr>
          <p:cNvPr id="2" name="Title 1"/>
          <p:cNvSpPr>
            <a:spLocks noGrp="1"/>
          </p:cNvSpPr>
          <p:nvPr>
            <p:ph type="title"/>
          </p:nvPr>
        </p:nvSpPr>
        <p:spPr/>
        <p:txBody>
          <a:bodyPr/>
          <a:lstStyle/>
          <a:p>
            <a:r>
              <a:rPr lang="en-US" dirty="0" smtClean="0"/>
              <a:t>OPUS Shared Solutions Dashboard</a:t>
            </a:r>
            <a:endParaRPr lang="en-US" dirty="0"/>
          </a:p>
        </p:txBody>
      </p:sp>
      <p:pic>
        <p:nvPicPr>
          <p:cNvPr id="7" name="Picture 6"/>
          <p:cNvPicPr>
            <a:picLocks noChangeAspect="1"/>
          </p:cNvPicPr>
          <p:nvPr/>
        </p:nvPicPr>
        <p:blipFill>
          <a:blip r:embed="rId3"/>
          <a:stretch>
            <a:fillRect/>
          </a:stretch>
        </p:blipFill>
        <p:spPr>
          <a:xfrm>
            <a:off x="2863748" y="10091158"/>
            <a:ext cx="8153168" cy="4381535"/>
          </a:xfrm>
          <a:prstGeom prst="rect">
            <a:avLst/>
          </a:prstGeom>
        </p:spPr>
      </p:pic>
      <p:sp>
        <p:nvSpPr>
          <p:cNvPr id="13" name="TextBox 12"/>
          <p:cNvSpPr txBox="1"/>
          <p:nvPr/>
        </p:nvSpPr>
        <p:spPr>
          <a:xfrm>
            <a:off x="609600" y="1202012"/>
            <a:ext cx="11140966" cy="1077218"/>
          </a:xfrm>
          <a:prstGeom prst="rect">
            <a:avLst/>
          </a:prstGeom>
          <a:noFill/>
        </p:spPr>
        <p:txBody>
          <a:bodyPr wrap="square" rtlCol="0">
            <a:spAutoFit/>
          </a:bodyPr>
          <a:lstStyle/>
          <a:p>
            <a:pPr algn="ctr"/>
            <a:r>
              <a:rPr lang="en-US" sz="3200" dirty="0" smtClean="0"/>
              <a:t>Dashboard enables sorting and visualization of Shared Solutions by Month &amp; Year, State, Agency Type, and Submitting Agency </a:t>
            </a:r>
            <a:endParaRPr lang="en-US" sz="3200" dirty="0"/>
          </a:p>
        </p:txBody>
      </p:sp>
      <p:sp>
        <p:nvSpPr>
          <p:cNvPr id="15" name="Rectangular Callout 14"/>
          <p:cNvSpPr/>
          <p:nvPr/>
        </p:nvSpPr>
        <p:spPr>
          <a:xfrm>
            <a:off x="2862262" y="5321301"/>
            <a:ext cx="1452563" cy="984250"/>
          </a:xfrm>
          <a:prstGeom prst="wedgeRectCallout">
            <a:avLst>
              <a:gd name="adj1" fmla="val -60924"/>
              <a:gd name="adj2" fmla="val -2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Note the impact of GPSonBM Campaigns </a:t>
            </a:r>
            <a:endParaRPr lang="en-US" sz="1600"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948679314"/>
              </p:ext>
            </p:extLst>
          </p:nvPr>
        </p:nvGraphicFramePr>
        <p:xfrm>
          <a:off x="9201630" y="2632364"/>
          <a:ext cx="2990370" cy="3819982"/>
        </p:xfrm>
        <a:graphic>
          <a:graphicData uri="http://schemas.openxmlformats.org/drawingml/2006/table">
            <a:tbl>
              <a:tblPr firstRow="1" bandRow="1">
                <a:tableStyleId>{5C22544A-7EE6-4342-B048-85BDC9FD1C3A}</a:tableStyleId>
              </a:tblPr>
              <a:tblGrid>
                <a:gridCol w="1614672">
                  <a:extLst>
                    <a:ext uri="{9D8B030D-6E8A-4147-A177-3AD203B41FA5}">
                      <a16:colId xmlns:a16="http://schemas.microsoft.com/office/drawing/2014/main" val="2088509437"/>
                    </a:ext>
                  </a:extLst>
                </a:gridCol>
                <a:gridCol w="1375698">
                  <a:extLst>
                    <a:ext uri="{9D8B030D-6E8A-4147-A177-3AD203B41FA5}">
                      <a16:colId xmlns:a16="http://schemas.microsoft.com/office/drawing/2014/main" val="2103495573"/>
                    </a:ext>
                  </a:extLst>
                </a:gridCol>
              </a:tblGrid>
              <a:tr h="1351057">
                <a:tc>
                  <a:txBody>
                    <a:bodyPr/>
                    <a:lstStyle/>
                    <a:p>
                      <a:pPr algn="ctr"/>
                      <a:endParaRPr lang="en-US" sz="2000" dirty="0" smtClean="0"/>
                    </a:p>
                    <a:p>
                      <a:pPr algn="ctr"/>
                      <a:r>
                        <a:rPr lang="en-US" sz="2000" dirty="0" smtClean="0"/>
                        <a:t>Agency type</a:t>
                      </a:r>
                      <a:endParaRPr lang="en-US" sz="2000" dirty="0"/>
                    </a:p>
                  </a:txBody>
                  <a:tcPr marL="68580" marR="68580" marT="34290" marB="34290"/>
                </a:tc>
                <a:tc>
                  <a:txBody>
                    <a:bodyPr/>
                    <a:lstStyle/>
                    <a:p>
                      <a:pPr algn="ctr"/>
                      <a:r>
                        <a:rPr lang="en-US" sz="2000" dirty="0" smtClean="0"/>
                        <a:t># Shared Solutions on NGS marks</a:t>
                      </a:r>
                      <a:endParaRPr lang="en-US" sz="2000" dirty="0"/>
                    </a:p>
                  </a:txBody>
                  <a:tcPr marL="68580" marR="68580" marT="34290" marB="34290"/>
                </a:tc>
                <a:extLst>
                  <a:ext uri="{0D108BD9-81ED-4DB2-BD59-A6C34878D82A}">
                    <a16:rowId xmlns:a16="http://schemas.microsoft.com/office/drawing/2014/main" val="1354004600"/>
                  </a:ext>
                </a:extLst>
              </a:tr>
              <a:tr h="602308">
                <a:tc>
                  <a:txBody>
                    <a:bodyPr/>
                    <a:lstStyle/>
                    <a:p>
                      <a:pPr algn="ctr"/>
                      <a:r>
                        <a:rPr lang="en-US" sz="2000" dirty="0" smtClean="0"/>
                        <a:t>State</a:t>
                      </a:r>
                      <a:endParaRPr lang="en-US" sz="2000" dirty="0"/>
                    </a:p>
                  </a:txBody>
                  <a:tcPr marL="68580" marR="68580" marT="34290" marB="34290"/>
                </a:tc>
                <a:tc>
                  <a:txBody>
                    <a:bodyPr/>
                    <a:lstStyle/>
                    <a:p>
                      <a:pPr algn="ctr"/>
                      <a:r>
                        <a:rPr lang="en-US" sz="2000" dirty="0" smtClean="0"/>
                        <a:t>~20,400</a:t>
                      </a:r>
                      <a:endParaRPr lang="en-US" sz="2000" dirty="0"/>
                    </a:p>
                  </a:txBody>
                  <a:tcPr marL="68580" marR="68580" marT="34290" marB="34290"/>
                </a:tc>
                <a:extLst>
                  <a:ext uri="{0D108BD9-81ED-4DB2-BD59-A6C34878D82A}">
                    <a16:rowId xmlns:a16="http://schemas.microsoft.com/office/drawing/2014/main" val="3500577698"/>
                  </a:ext>
                </a:extLst>
              </a:tr>
              <a:tr h="662226">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2000" dirty="0" smtClean="0"/>
                        <a:t>Private Sector</a:t>
                      </a:r>
                    </a:p>
                  </a:txBody>
                  <a:tcPr marL="68580" marR="68580" marT="34290" marB="34290"/>
                </a:tc>
                <a:tc>
                  <a:txBody>
                    <a:bodyPr/>
                    <a:lstStyle/>
                    <a:p>
                      <a:pPr algn="ctr"/>
                      <a:r>
                        <a:rPr lang="en-US" sz="2000" dirty="0" smtClean="0"/>
                        <a:t>~4,400</a:t>
                      </a:r>
                      <a:endParaRPr lang="en-US" sz="2000" dirty="0"/>
                    </a:p>
                  </a:txBody>
                  <a:tcPr marL="68580" marR="68580" marT="34290" marB="34290"/>
                </a:tc>
                <a:extLst>
                  <a:ext uri="{0D108BD9-81ED-4DB2-BD59-A6C34878D82A}">
                    <a16:rowId xmlns:a16="http://schemas.microsoft.com/office/drawing/2014/main" val="2501708678"/>
                  </a:ext>
                </a:extLst>
              </a:tr>
              <a:tr h="637779">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2000" dirty="0" smtClean="0"/>
                        <a:t>Federal</a:t>
                      </a:r>
                    </a:p>
                  </a:txBody>
                  <a:tcPr marL="68580" marR="68580" marT="34290" marB="34290"/>
                </a:tc>
                <a:tc>
                  <a:txBody>
                    <a:bodyPr/>
                    <a:lstStyle/>
                    <a:p>
                      <a:pPr algn="ctr"/>
                      <a:r>
                        <a:rPr lang="en-US" sz="2000" dirty="0" smtClean="0"/>
                        <a:t>~3,100</a:t>
                      </a:r>
                      <a:endParaRPr lang="en-US" sz="2000" dirty="0"/>
                    </a:p>
                  </a:txBody>
                  <a:tcPr marL="68580" marR="68580" marT="34290" marB="34290"/>
                </a:tc>
                <a:extLst>
                  <a:ext uri="{0D108BD9-81ED-4DB2-BD59-A6C34878D82A}">
                    <a16:rowId xmlns:a16="http://schemas.microsoft.com/office/drawing/2014/main" val="2464612380"/>
                  </a:ext>
                </a:extLst>
              </a:tr>
              <a:tr h="566612">
                <a:tc>
                  <a:txBody>
                    <a:bodyPr/>
                    <a:lstStyle/>
                    <a:p>
                      <a:pPr algn="ctr"/>
                      <a:r>
                        <a:rPr lang="en-US" sz="2000" dirty="0" smtClean="0"/>
                        <a:t>Academic</a:t>
                      </a:r>
                      <a:endParaRPr lang="en-US" sz="2000" dirty="0"/>
                    </a:p>
                  </a:txBody>
                  <a:tcPr marL="68580" marR="68580" marT="34290" marB="34290"/>
                </a:tc>
                <a:tc>
                  <a:txBody>
                    <a:bodyPr/>
                    <a:lstStyle/>
                    <a:p>
                      <a:pPr algn="ctr"/>
                      <a:r>
                        <a:rPr lang="en-US" sz="2000" dirty="0" smtClean="0"/>
                        <a:t>~800</a:t>
                      </a:r>
                      <a:endParaRPr lang="en-US" sz="2000" dirty="0"/>
                    </a:p>
                  </a:txBody>
                  <a:tcPr marL="68580" marR="68580" marT="34290" marB="34290"/>
                </a:tc>
                <a:extLst>
                  <a:ext uri="{0D108BD9-81ED-4DB2-BD59-A6C34878D82A}">
                    <a16:rowId xmlns:a16="http://schemas.microsoft.com/office/drawing/2014/main" val="2662671429"/>
                  </a:ext>
                </a:extLst>
              </a:tr>
            </a:tbl>
          </a:graphicData>
        </a:graphic>
      </p:graphicFrame>
    </p:spTree>
    <p:extLst>
      <p:ext uri="{BB962C8B-B14F-4D97-AF65-F5344CB8AC3E}">
        <p14:creationId xmlns:p14="http://schemas.microsoft.com/office/powerpoint/2010/main" val="3352141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dirty="0" smtClean="0"/>
              <a:t>Campaign-Style Bluebooked Surveys</a:t>
            </a:r>
            <a:br>
              <a:rPr lang="en-US" dirty="0" smtClean="0"/>
            </a:br>
            <a:r>
              <a:rPr lang="en-US" dirty="0" smtClean="0"/>
              <a:t> </a:t>
            </a:r>
            <a:r>
              <a:rPr lang="en-US" sz="3600" dirty="0" smtClean="0"/>
              <a:t>For Areas of Motion &amp; Getting your Local Network into the NSRS</a:t>
            </a:r>
            <a:endParaRPr lang="en-US" sz="3600"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6675" y="1600203"/>
            <a:ext cx="5048250" cy="36873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1894" t="65357" r="36620" b="-461"/>
          <a:stretch/>
        </p:blipFill>
        <p:spPr>
          <a:xfrm>
            <a:off x="336353" y="5002216"/>
            <a:ext cx="1954751" cy="1800225"/>
          </a:xfrm>
          <a:prstGeom prst="rect">
            <a:avLst/>
          </a:prstGeom>
        </p:spPr>
      </p:pic>
      <p:grpSp>
        <p:nvGrpSpPr>
          <p:cNvPr id="8" name="Group 7"/>
          <p:cNvGrpSpPr/>
          <p:nvPr/>
        </p:nvGrpSpPr>
        <p:grpSpPr>
          <a:xfrm>
            <a:off x="2346887" y="4783141"/>
            <a:ext cx="639649" cy="2019300"/>
            <a:chOff x="11221659" y="4510588"/>
            <a:chExt cx="901932" cy="3073219"/>
          </a:xfrm>
        </p:grpSpPr>
        <p:pic>
          <p:nvPicPr>
            <p:cNvPr id="6" name="Picture 5"/>
            <p:cNvPicPr>
              <a:picLocks noChangeAspect="1"/>
            </p:cNvPicPr>
            <p:nvPr/>
          </p:nvPicPr>
          <p:blipFill rotWithShape="1">
            <a:blip r:embed="rId5"/>
            <a:srcRect l="21225" t="48725"/>
            <a:stretch/>
          </p:blipFill>
          <p:spPr>
            <a:xfrm>
              <a:off x="11388801" y="4701657"/>
              <a:ext cx="734790" cy="2882150"/>
            </a:xfrm>
            <a:prstGeom prst="rect">
              <a:avLst/>
            </a:prstGeom>
          </p:spPr>
        </p:pic>
        <p:pic>
          <p:nvPicPr>
            <p:cNvPr id="7" name="Picture 6"/>
            <p:cNvPicPr>
              <a:picLocks noChangeAspect="1"/>
            </p:cNvPicPr>
            <p:nvPr/>
          </p:nvPicPr>
          <p:blipFill rotWithShape="1">
            <a:blip r:embed="rId5"/>
            <a:srcRect l="3306" t="-488" b="97089"/>
            <a:stretch/>
          </p:blipFill>
          <p:spPr>
            <a:xfrm>
              <a:off x="11221659" y="4510588"/>
              <a:ext cx="901932" cy="191069"/>
            </a:xfrm>
            <a:prstGeom prst="rect">
              <a:avLst/>
            </a:prstGeom>
          </p:spPr>
        </p:pic>
      </p:grpSp>
      <p:pic>
        <p:nvPicPr>
          <p:cNvPr id="9" name="Picture 8"/>
          <p:cNvPicPr>
            <a:picLocks noChangeAspect="1"/>
          </p:cNvPicPr>
          <p:nvPr/>
        </p:nvPicPr>
        <p:blipFill>
          <a:blip r:embed="rId6"/>
          <a:stretch>
            <a:fillRect/>
          </a:stretch>
        </p:blipFill>
        <p:spPr>
          <a:xfrm>
            <a:off x="8086725" y="1581156"/>
            <a:ext cx="4313375" cy="4158712"/>
          </a:xfrm>
          <a:prstGeom prst="rect">
            <a:avLst/>
          </a:prstGeom>
        </p:spPr>
      </p:pic>
      <p:grpSp>
        <p:nvGrpSpPr>
          <p:cNvPr id="10" name="Group 9"/>
          <p:cNvGrpSpPr/>
          <p:nvPr/>
        </p:nvGrpSpPr>
        <p:grpSpPr>
          <a:xfrm>
            <a:off x="8105669" y="3562031"/>
            <a:ext cx="4294431" cy="3644388"/>
            <a:chOff x="2865911" y="685800"/>
            <a:chExt cx="4929002" cy="4182904"/>
          </a:xfrm>
        </p:grpSpPr>
        <p:pic>
          <p:nvPicPr>
            <p:cNvPr id="11" name="Picture 10"/>
            <p:cNvPicPr>
              <a:picLocks noChangeAspect="1"/>
            </p:cNvPicPr>
            <p:nvPr/>
          </p:nvPicPr>
          <p:blipFill rotWithShape="1">
            <a:blip r:embed="rId7"/>
            <a:srcRect b="30315"/>
            <a:stretch/>
          </p:blipFill>
          <p:spPr>
            <a:xfrm>
              <a:off x="2865911" y="685800"/>
              <a:ext cx="4929002" cy="4105275"/>
            </a:xfrm>
            <a:prstGeom prst="rect">
              <a:avLst/>
            </a:prstGeom>
          </p:spPr>
        </p:pic>
        <p:pic>
          <p:nvPicPr>
            <p:cNvPr id="12" name="Picture 11"/>
            <p:cNvPicPr>
              <a:picLocks noChangeAspect="1"/>
            </p:cNvPicPr>
            <p:nvPr/>
          </p:nvPicPr>
          <p:blipFill rotWithShape="1">
            <a:blip r:embed="rId7"/>
            <a:srcRect l="22894" t="69555" r="17297"/>
            <a:stretch/>
          </p:blipFill>
          <p:spPr>
            <a:xfrm>
              <a:off x="4100472" y="3078004"/>
              <a:ext cx="2943225" cy="1790700"/>
            </a:xfrm>
            <a:prstGeom prst="rect">
              <a:avLst/>
            </a:prstGeom>
          </p:spPr>
        </p:pic>
      </p:grpSp>
      <p:sp>
        <p:nvSpPr>
          <p:cNvPr id="13" name="TextBox 12"/>
          <p:cNvSpPr txBox="1"/>
          <p:nvPr/>
        </p:nvSpPr>
        <p:spPr>
          <a:xfrm>
            <a:off x="5114925" y="1600203"/>
            <a:ext cx="2971800" cy="526297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smtClean="0"/>
              <a:t>Update NAVD 88 heights on NGS datasheets in areas where the heights have been suppressed or the data is out of date. </a:t>
            </a:r>
          </a:p>
          <a:p>
            <a:pPr algn="ctr"/>
            <a:endParaRPr lang="en-US" sz="2400" dirty="0" smtClean="0"/>
          </a:p>
          <a:p>
            <a:pPr algn="ctr"/>
            <a:r>
              <a:rPr lang="en-US" sz="2400" dirty="0" smtClean="0"/>
              <a:t>Get new current NAVD 88 heights, 2020.0 REC’s, accurate transformation grid and baseline for time series </a:t>
            </a:r>
            <a:endParaRPr lang="en-US" sz="2400" dirty="0"/>
          </a:p>
        </p:txBody>
      </p:sp>
    </p:spTree>
    <p:extLst>
      <p:ext uri="{BB962C8B-B14F-4D97-AF65-F5344CB8AC3E}">
        <p14:creationId xmlns:p14="http://schemas.microsoft.com/office/powerpoint/2010/main" val="1982273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712" y="441156"/>
            <a:ext cx="11165452" cy="707886"/>
          </a:xfrm>
          <a:prstGeom prst="rect">
            <a:avLst/>
          </a:prstGeom>
          <a:noFill/>
        </p:spPr>
        <p:txBody>
          <a:bodyPr wrap="square" rtlCol="0">
            <a:spAutoFit/>
          </a:bodyPr>
          <a:lstStyle/>
          <a:p>
            <a:pPr algn="ctr" defTabSz="457189">
              <a:defRPr/>
            </a:pPr>
            <a:r>
              <a:rPr lang="en-US" sz="4000" dirty="0" smtClean="0">
                <a:solidFill>
                  <a:prstClr val="black"/>
                </a:solidFill>
                <a:latin typeface="Calibri"/>
              </a:rPr>
              <a:t>NGS Mark </a:t>
            </a:r>
            <a:r>
              <a:rPr lang="en-US" sz="4000" dirty="0">
                <a:solidFill>
                  <a:prstClr val="black"/>
                </a:solidFill>
                <a:latin typeface="Calibri"/>
              </a:rPr>
              <a:t>Recovery </a:t>
            </a:r>
            <a:r>
              <a:rPr lang="en-US" sz="4000" dirty="0" smtClean="0">
                <a:solidFill>
                  <a:prstClr val="black"/>
                </a:solidFill>
                <a:latin typeface="Calibri"/>
              </a:rPr>
              <a:t>Webpage and Dashboard</a:t>
            </a:r>
            <a:endParaRPr lang="en-US" sz="4000" dirty="0">
              <a:solidFill>
                <a:prstClr val="black"/>
              </a:solidFill>
              <a:latin typeface="Calibri"/>
            </a:endParaRPr>
          </a:p>
        </p:txBody>
      </p:sp>
      <p:sp>
        <p:nvSpPr>
          <p:cNvPr id="6" name="TextBox 5"/>
          <p:cNvSpPr txBox="1"/>
          <p:nvPr/>
        </p:nvSpPr>
        <p:spPr>
          <a:xfrm>
            <a:off x="203761" y="1149042"/>
            <a:ext cx="11259403" cy="954107"/>
          </a:xfrm>
          <a:prstGeom prst="rect">
            <a:avLst/>
          </a:prstGeom>
          <a:noFill/>
        </p:spPr>
        <p:txBody>
          <a:bodyPr wrap="square" rtlCol="0">
            <a:spAutoFit/>
          </a:bodyPr>
          <a:lstStyle/>
          <a:p>
            <a:pPr algn="ctr" defTabSz="457189">
              <a:defRPr/>
            </a:pPr>
            <a:r>
              <a:rPr lang="en-US" sz="2800" dirty="0">
                <a:solidFill>
                  <a:prstClr val="black"/>
                </a:solidFill>
                <a:latin typeface="Calibri"/>
              </a:rPr>
              <a:t>Crowd sourced mark recoveries help update the GPSonBM map, let NGS and others know if the mark is still usable, and pictures make it easier to find.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810" y="3034199"/>
            <a:ext cx="5382736" cy="3823801"/>
          </a:xfrm>
          <a:prstGeom prst="rect">
            <a:avLst/>
          </a:prstGeom>
        </p:spPr>
      </p:pic>
      <p:sp>
        <p:nvSpPr>
          <p:cNvPr id="9" name="Rectangle 8"/>
          <p:cNvSpPr/>
          <p:nvPr/>
        </p:nvSpPr>
        <p:spPr>
          <a:xfrm>
            <a:off x="2977242" y="2133097"/>
            <a:ext cx="6429132"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685800">
              <a:defRPr/>
            </a:pPr>
            <a:r>
              <a:rPr lang="en-US" sz="2800" dirty="0">
                <a:solidFill>
                  <a:srgbClr val="1F497D"/>
                </a:solidFill>
                <a:latin typeface="Calibri"/>
              </a:rPr>
              <a:t>www.ngs.noaa.gov/surveys/mark-recovery</a:t>
            </a:r>
          </a:p>
        </p:txBody>
      </p:sp>
      <p:grpSp>
        <p:nvGrpSpPr>
          <p:cNvPr id="11" name="Group 10"/>
          <p:cNvGrpSpPr/>
          <p:nvPr/>
        </p:nvGrpSpPr>
        <p:grpSpPr>
          <a:xfrm>
            <a:off x="28098" y="2801654"/>
            <a:ext cx="12068367" cy="4373239"/>
            <a:chOff x="28098" y="2801654"/>
            <a:chExt cx="12068367" cy="4373239"/>
          </a:xfrm>
        </p:grpSpPr>
        <p:pic>
          <p:nvPicPr>
            <p:cNvPr id="4" name="Picture 3"/>
            <p:cNvPicPr>
              <a:picLocks noChangeAspect="1"/>
            </p:cNvPicPr>
            <p:nvPr/>
          </p:nvPicPr>
          <p:blipFill>
            <a:blip r:embed="rId4"/>
            <a:stretch>
              <a:fillRect/>
            </a:stretch>
          </p:blipFill>
          <p:spPr>
            <a:xfrm>
              <a:off x="9506471" y="3388295"/>
              <a:ext cx="2381977" cy="3265804"/>
            </a:xfrm>
            <a:prstGeom prst="rect">
              <a:avLst/>
            </a:prstGeom>
          </p:spPr>
        </p:pic>
        <p:pic>
          <p:nvPicPr>
            <p:cNvPr id="10" name="Picture 9"/>
            <p:cNvPicPr>
              <a:picLocks noChangeAspect="1"/>
            </p:cNvPicPr>
            <p:nvPr/>
          </p:nvPicPr>
          <p:blipFill>
            <a:blip r:embed="rId5"/>
            <a:stretch>
              <a:fillRect/>
            </a:stretch>
          </p:blipFill>
          <p:spPr>
            <a:xfrm>
              <a:off x="28098" y="2801654"/>
              <a:ext cx="5406116" cy="4373239"/>
            </a:xfrm>
            <a:prstGeom prst="rect">
              <a:avLst/>
            </a:prstGeom>
          </p:spPr>
        </p:pic>
        <p:sp>
          <p:nvSpPr>
            <p:cNvPr id="2" name="Rectangle 1"/>
            <p:cNvSpPr/>
            <p:nvPr/>
          </p:nvSpPr>
          <p:spPr>
            <a:xfrm>
              <a:off x="9298455" y="3049741"/>
              <a:ext cx="2798010"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457189">
                <a:defRPr/>
              </a:pPr>
              <a:r>
                <a:rPr lang="en-US" sz="1600" dirty="0">
                  <a:solidFill>
                    <a:prstClr val="black"/>
                  </a:solidFill>
                </a:rPr>
                <a:t>Now with Find Marks Near Me!</a:t>
              </a:r>
            </a:p>
          </p:txBody>
        </p:sp>
      </p:grpSp>
      <p:sp>
        <p:nvSpPr>
          <p:cNvPr id="5" name="TextBox 4"/>
          <p:cNvSpPr txBox="1"/>
          <p:nvPr/>
        </p:nvSpPr>
        <p:spPr>
          <a:xfrm>
            <a:off x="3158501" y="4192131"/>
            <a:ext cx="5349922"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smtClean="0"/>
              <a:t>Maintain you local control network: Submit a Recovery Note for each mark you find </a:t>
            </a:r>
            <a:r>
              <a:rPr lang="en-US" dirty="0" smtClean="0"/>
              <a:t>(up to once per year)</a:t>
            </a:r>
          </a:p>
          <a:p>
            <a:pPr algn="ctr"/>
            <a:r>
              <a:rPr lang="en-US" sz="2400" dirty="0" smtClean="0"/>
              <a:t>Did you find it?</a:t>
            </a:r>
          </a:p>
          <a:p>
            <a:pPr algn="ctr"/>
            <a:r>
              <a:rPr lang="en-US" sz="2400" dirty="0" smtClean="0"/>
              <a:t>Is it </a:t>
            </a:r>
            <a:r>
              <a:rPr lang="en-US" sz="2400" dirty="0" err="1" smtClean="0"/>
              <a:t>GPSable</a:t>
            </a:r>
            <a:r>
              <a:rPr lang="en-US" sz="2400" dirty="0" smtClean="0"/>
              <a:t>?</a:t>
            </a:r>
          </a:p>
          <a:p>
            <a:pPr algn="ctr"/>
            <a:r>
              <a:rPr lang="en-US" sz="2400" dirty="0" smtClean="0"/>
              <a:t>Got new photos?</a:t>
            </a:r>
          </a:p>
        </p:txBody>
      </p:sp>
      <p:pic>
        <p:nvPicPr>
          <p:cNvPr id="7" name="Picture 6"/>
          <p:cNvPicPr>
            <a:picLocks noChangeAspect="1"/>
          </p:cNvPicPr>
          <p:nvPr/>
        </p:nvPicPr>
        <p:blipFill>
          <a:blip r:embed="rId6"/>
          <a:stretch>
            <a:fillRect/>
          </a:stretch>
        </p:blipFill>
        <p:spPr>
          <a:xfrm>
            <a:off x="1554318" y="2801654"/>
            <a:ext cx="8838228" cy="4031635"/>
          </a:xfrm>
          <a:prstGeom prst="rect">
            <a:avLst/>
          </a:prstGeom>
        </p:spPr>
      </p:pic>
    </p:spTree>
    <p:extLst>
      <p:ext uri="{BB962C8B-B14F-4D97-AF65-F5344CB8AC3E}">
        <p14:creationId xmlns:p14="http://schemas.microsoft.com/office/powerpoint/2010/main" val="18974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161" y="581442"/>
            <a:ext cx="9032981" cy="622517"/>
          </a:xfrm>
        </p:spPr>
        <p:txBody>
          <a:bodyPr>
            <a:normAutofit fontScale="90000"/>
          </a:bodyPr>
          <a:lstStyle/>
          <a:p>
            <a:r>
              <a:rPr lang="en-US" sz="3300" dirty="0">
                <a:latin typeface="Helvetica" panose="020B0604020202020204" pitchFamily="34" charset="0"/>
                <a:cs typeface="Helvetica" panose="020B0604020202020204" pitchFamily="34" charset="0"/>
              </a:rPr>
              <a:t>Traversing the Path Toward NSRS Modernization</a:t>
            </a:r>
          </a:p>
        </p:txBody>
      </p:sp>
      <p:sp>
        <p:nvSpPr>
          <p:cNvPr id="3" name="Content Placeholder 2"/>
          <p:cNvSpPr>
            <a:spLocks noGrp="1"/>
          </p:cNvSpPr>
          <p:nvPr>
            <p:ph idx="1"/>
          </p:nvPr>
        </p:nvSpPr>
        <p:spPr>
          <a:xfrm>
            <a:off x="729163" y="1252390"/>
            <a:ext cx="10848975" cy="2674189"/>
          </a:xfrm>
        </p:spPr>
        <p:txBody>
          <a:bodyPr>
            <a:noAutofit/>
          </a:bodyPr>
          <a:lstStyle/>
          <a:p>
            <a:pPr marL="385763" indent="-385763">
              <a:buFont typeface="+mj-lt"/>
              <a:buAutoNum type="arabicPeriod"/>
            </a:pPr>
            <a:r>
              <a:rPr lang="en-US" sz="2100" dirty="0">
                <a:latin typeface="Helvetica" panose="020B0604020202020204" pitchFamily="34" charset="0"/>
                <a:cs typeface="Helvetica" panose="020B0604020202020204" pitchFamily="34" charset="0"/>
              </a:rPr>
              <a:t>Collect and Submit </a:t>
            </a:r>
            <a:r>
              <a:rPr lang="en-US" sz="2100" dirty="0" smtClean="0">
                <a:latin typeface="Helvetica" panose="020B0604020202020204" pitchFamily="34" charset="0"/>
                <a:cs typeface="Helvetica" panose="020B0604020202020204" pitchFamily="34" charset="0"/>
              </a:rPr>
              <a:t>GPSonBM </a:t>
            </a:r>
            <a:r>
              <a:rPr lang="en-US" sz="2100" dirty="0">
                <a:latin typeface="Helvetica" panose="020B0604020202020204" pitchFamily="34" charset="0"/>
                <a:cs typeface="Helvetica" panose="020B0604020202020204" pitchFamily="34" charset="0"/>
              </a:rPr>
              <a:t>data </a:t>
            </a:r>
            <a:r>
              <a:rPr lang="en-US" sz="2400" b="1" dirty="0" smtClean="0"/>
              <a:t>before December 31</a:t>
            </a:r>
            <a:r>
              <a:rPr lang="en-US" sz="2400" b="1" baseline="30000" dirty="0" smtClean="0"/>
              <a:t>st</a:t>
            </a:r>
            <a:r>
              <a:rPr lang="en-US" sz="2400" b="1" dirty="0" smtClean="0"/>
              <a:t>, 2021</a:t>
            </a:r>
            <a:endParaRPr lang="en-US" sz="2400" b="1" dirty="0"/>
          </a:p>
          <a:p>
            <a:pPr marL="385763" indent="-385763">
              <a:buFont typeface="+mj-lt"/>
              <a:buAutoNum type="arabicPeriod"/>
            </a:pPr>
            <a:r>
              <a:rPr lang="en-US" sz="2100" dirty="0" smtClean="0">
                <a:latin typeface="Helvetica" panose="020B0604020202020204" pitchFamily="34" charset="0"/>
                <a:cs typeface="Helvetica" panose="020B0604020202020204" pitchFamily="34" charset="0"/>
              </a:rPr>
              <a:t>Find Marks near you and send in Mark </a:t>
            </a:r>
            <a:r>
              <a:rPr lang="en-US" sz="2100" dirty="0">
                <a:latin typeface="Helvetica" panose="020B0604020202020204" pitchFamily="34" charset="0"/>
                <a:cs typeface="Helvetica" panose="020B0604020202020204" pitchFamily="34" charset="0"/>
              </a:rPr>
              <a:t>R</a:t>
            </a:r>
            <a:r>
              <a:rPr lang="en-US" sz="2100" dirty="0" smtClean="0">
                <a:latin typeface="Helvetica" panose="020B0604020202020204" pitchFamily="34" charset="0"/>
                <a:cs typeface="Helvetica" panose="020B0604020202020204" pitchFamily="34" charset="0"/>
              </a:rPr>
              <a:t>ecoveries</a:t>
            </a:r>
          </a:p>
          <a:p>
            <a:pPr marL="385763" indent="-385763">
              <a:buFont typeface="+mj-lt"/>
              <a:buAutoNum type="arabicPeriod"/>
            </a:pPr>
            <a:r>
              <a:rPr lang="en-US" sz="2100" dirty="0" smtClean="0">
                <a:latin typeface="Helvetica" panose="020B0604020202020204" pitchFamily="34" charset="0"/>
                <a:cs typeface="Helvetica" panose="020B0604020202020204" pitchFamily="34" charset="0"/>
              </a:rPr>
              <a:t>Stay </a:t>
            </a:r>
            <a:r>
              <a:rPr lang="en-US" sz="2100" dirty="0">
                <a:latin typeface="Helvetica" panose="020B0604020202020204" pitchFamily="34" charset="0"/>
                <a:cs typeface="Helvetica" panose="020B0604020202020204" pitchFamily="34" charset="0"/>
              </a:rPr>
              <a:t>in the Loop – Subscribe to NGS News &amp; </a:t>
            </a:r>
            <a:r>
              <a:rPr lang="en-US" sz="2100" dirty="0" smtClean="0">
                <a:latin typeface="Helvetica" panose="020B0604020202020204" pitchFamily="34" charset="0"/>
                <a:cs typeface="Helvetica" panose="020B0604020202020204" pitchFamily="34" charset="0"/>
              </a:rPr>
              <a:t>GPSonBM Updates</a:t>
            </a:r>
            <a:endParaRPr lang="en-US" sz="2100" dirty="0">
              <a:latin typeface="Helvetica" panose="020B0604020202020204" pitchFamily="34" charset="0"/>
              <a:cs typeface="Helvetica" panose="020B0604020202020204" pitchFamily="34" charset="0"/>
            </a:endParaRPr>
          </a:p>
          <a:p>
            <a:pPr marL="385763" indent="-385763">
              <a:buFont typeface="+mj-lt"/>
              <a:buAutoNum type="arabicPeriod"/>
            </a:pPr>
            <a:r>
              <a:rPr lang="en-US" sz="2100" dirty="0">
                <a:latin typeface="Helvetica" panose="020B0604020202020204" pitchFamily="34" charset="0"/>
                <a:cs typeface="Helvetica" panose="020B0604020202020204" pitchFamily="34" charset="0"/>
              </a:rPr>
              <a:t>Get ahead of the curve with online lessons, videos, &amp; tutorials</a:t>
            </a:r>
          </a:p>
        </p:txBody>
      </p:sp>
      <p:pic>
        <p:nvPicPr>
          <p:cNvPr id="8" name="Picture 7"/>
          <p:cNvPicPr>
            <a:picLocks noChangeAspect="1"/>
          </p:cNvPicPr>
          <p:nvPr/>
        </p:nvPicPr>
        <p:blipFill rotWithShape="1">
          <a:blip r:embed="rId3"/>
          <a:srcRect l="33684"/>
          <a:stretch/>
        </p:blipFill>
        <p:spPr>
          <a:xfrm>
            <a:off x="8415485" y="2846111"/>
            <a:ext cx="3634534" cy="1820693"/>
          </a:xfrm>
          <a:prstGeom prst="rect">
            <a:avLst/>
          </a:prstGeom>
        </p:spPr>
      </p:pic>
      <p:pic>
        <p:nvPicPr>
          <p:cNvPr id="10" name="Picture 9"/>
          <p:cNvPicPr>
            <a:picLocks noChangeAspect="1"/>
          </p:cNvPicPr>
          <p:nvPr/>
        </p:nvPicPr>
        <p:blipFill>
          <a:blip r:embed="rId4"/>
          <a:stretch>
            <a:fillRect/>
          </a:stretch>
        </p:blipFill>
        <p:spPr>
          <a:xfrm>
            <a:off x="7256257" y="4798926"/>
            <a:ext cx="1940950" cy="1687493"/>
          </a:xfrm>
          <a:prstGeom prst="rect">
            <a:avLst/>
          </a:prstGeom>
        </p:spPr>
      </p:pic>
      <p:pic>
        <p:nvPicPr>
          <p:cNvPr id="7" name="Picture 6"/>
          <p:cNvPicPr>
            <a:picLocks noChangeAspect="1"/>
          </p:cNvPicPr>
          <p:nvPr/>
        </p:nvPicPr>
        <p:blipFill>
          <a:blip r:embed="rId5"/>
          <a:stretch>
            <a:fillRect/>
          </a:stretch>
        </p:blipFill>
        <p:spPr>
          <a:xfrm>
            <a:off x="9229327" y="4798926"/>
            <a:ext cx="2881630" cy="1809737"/>
          </a:xfrm>
          <a:prstGeom prst="rect">
            <a:avLst/>
          </a:prstGeom>
        </p:spPr>
      </p:pic>
      <p:pic>
        <p:nvPicPr>
          <p:cNvPr id="11" name="Picture 10"/>
          <p:cNvPicPr>
            <a:picLocks noChangeAspect="1"/>
          </p:cNvPicPr>
          <p:nvPr/>
        </p:nvPicPr>
        <p:blipFill rotWithShape="1">
          <a:blip r:embed="rId6"/>
          <a:srcRect l="1530" t="10679" r="2653"/>
          <a:stretch/>
        </p:blipFill>
        <p:spPr>
          <a:xfrm>
            <a:off x="350332" y="2941775"/>
            <a:ext cx="3327991" cy="717906"/>
          </a:xfrm>
          <a:prstGeom prst="rect">
            <a:avLst/>
          </a:prstGeom>
        </p:spPr>
      </p:pic>
      <p:pic>
        <p:nvPicPr>
          <p:cNvPr id="12" name="Picture 11"/>
          <p:cNvPicPr>
            <a:picLocks noChangeAspect="1"/>
          </p:cNvPicPr>
          <p:nvPr/>
        </p:nvPicPr>
        <p:blipFill>
          <a:blip r:embed="rId7"/>
          <a:stretch>
            <a:fillRect/>
          </a:stretch>
        </p:blipFill>
        <p:spPr>
          <a:xfrm>
            <a:off x="94220" y="3643948"/>
            <a:ext cx="4074358" cy="3162300"/>
          </a:xfrm>
          <a:prstGeom prst="rect">
            <a:avLst/>
          </a:prstGeom>
        </p:spPr>
      </p:pic>
      <p:pic>
        <p:nvPicPr>
          <p:cNvPr id="16" name="Picture 15"/>
          <p:cNvPicPr>
            <a:picLocks noChangeAspect="1"/>
          </p:cNvPicPr>
          <p:nvPr/>
        </p:nvPicPr>
        <p:blipFill>
          <a:blip r:embed="rId8"/>
          <a:stretch>
            <a:fillRect/>
          </a:stretch>
        </p:blipFill>
        <p:spPr>
          <a:xfrm>
            <a:off x="4617864" y="3540444"/>
            <a:ext cx="2381977" cy="3265804"/>
          </a:xfrm>
          <a:prstGeom prst="rect">
            <a:avLst/>
          </a:prstGeom>
        </p:spPr>
      </p:pic>
    </p:spTree>
    <p:extLst>
      <p:ext uri="{BB962C8B-B14F-4D97-AF65-F5344CB8AC3E}">
        <p14:creationId xmlns:p14="http://schemas.microsoft.com/office/powerpoint/2010/main" val="18964614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0388" y="1106783"/>
            <a:ext cx="8151223" cy="3108543"/>
          </a:xfrm>
          <a:prstGeom prst="rect">
            <a:avLst/>
          </a:prstGeom>
        </p:spPr>
        <p:txBody>
          <a:bodyPr wrap="square">
            <a:spAutoFit/>
          </a:bodyPr>
          <a:lstStyle/>
          <a:p>
            <a:pPr algn="ctr" defTabSz="457189" fontAlgn="base"/>
            <a:r>
              <a:rPr lang="en-US" sz="4050" b="1" dirty="0"/>
              <a:t>The future is already here — </a:t>
            </a:r>
          </a:p>
          <a:p>
            <a:pPr algn="ctr" defTabSz="457189" fontAlgn="base"/>
            <a:r>
              <a:rPr lang="en-US" sz="4050" b="1" dirty="0"/>
              <a:t>it's just not very evenly distributed.</a:t>
            </a:r>
          </a:p>
          <a:p>
            <a:pPr algn="r" defTabSz="457189" fontAlgn="base"/>
            <a:r>
              <a:rPr lang="en-US" sz="2700" b="1" dirty="0"/>
              <a:t>- William Gibson</a:t>
            </a:r>
          </a:p>
          <a:p>
            <a:pPr algn="ctr" defTabSz="457189" fontAlgn="base"/>
            <a:r>
              <a:rPr lang="en-US" sz="4800" dirty="0">
                <a:solidFill>
                  <a:srgbClr val="000000"/>
                </a:solidFill>
                <a:latin typeface="Times New Roman" panose="02020603050405020304" pitchFamily="18" charset="0"/>
              </a:rPr>
              <a:t/>
            </a:r>
            <a:br>
              <a:rPr lang="en-US" sz="4800" dirty="0">
                <a:solidFill>
                  <a:srgbClr val="000000"/>
                </a:solidFill>
                <a:latin typeface="Times New Roman" panose="02020603050405020304" pitchFamily="18" charset="0"/>
              </a:rPr>
            </a:br>
            <a:endParaRPr lang="en-US" sz="4000" dirty="0">
              <a:solidFill>
                <a:srgbClr val="000000"/>
              </a:solidFill>
              <a:latin typeface="Times New Roman" panose="02020603050405020304" pitchFamily="18" charset="0"/>
            </a:endParaRPr>
          </a:p>
        </p:txBody>
      </p:sp>
      <p:sp>
        <p:nvSpPr>
          <p:cNvPr id="3" name="Rectangle 2"/>
          <p:cNvSpPr/>
          <p:nvPr/>
        </p:nvSpPr>
        <p:spPr>
          <a:xfrm>
            <a:off x="1523999" y="3048677"/>
            <a:ext cx="4572000" cy="923330"/>
          </a:xfrm>
          <a:prstGeom prst="rect">
            <a:avLst/>
          </a:prstGeom>
        </p:spPr>
        <p:txBody>
          <a:bodyPr>
            <a:spAutoFit/>
          </a:bodyPr>
          <a:lstStyle/>
          <a:p>
            <a:pPr algn="ctr" defTabSz="457189" fontAlgn="base"/>
            <a:r>
              <a:rPr lang="en-US" sz="2700" dirty="0">
                <a:solidFill>
                  <a:srgbClr val="000000"/>
                </a:solidFill>
                <a:latin typeface="Times New Roman" panose="02020603050405020304" pitchFamily="18" charset="0"/>
              </a:rPr>
              <a:t>Contact the GPSonBM team:</a:t>
            </a:r>
          </a:p>
          <a:p>
            <a:pPr algn="ctr" defTabSz="457189" fontAlgn="base"/>
            <a:r>
              <a:rPr lang="en-US" sz="2700" dirty="0">
                <a:solidFill>
                  <a:srgbClr val="000000"/>
                </a:solidFill>
                <a:latin typeface="Times New Roman" panose="02020603050405020304" pitchFamily="18" charset="0"/>
              </a:rPr>
              <a:t>ngs.gpsonbm@noaa.gov</a:t>
            </a:r>
            <a:endParaRPr lang="en-US" sz="3600" dirty="0">
              <a:solidFill>
                <a:srgbClr val="000000"/>
              </a:solidFill>
              <a:latin typeface="Times New Roman" panose="02020603050405020304" pitchFamily="18" charset="0"/>
            </a:endParaRPr>
          </a:p>
        </p:txBody>
      </p:sp>
      <p:sp>
        <p:nvSpPr>
          <p:cNvPr id="4" name="Rectangle 3"/>
          <p:cNvSpPr/>
          <p:nvPr/>
        </p:nvSpPr>
        <p:spPr>
          <a:xfrm>
            <a:off x="5996901" y="3048677"/>
            <a:ext cx="4572000" cy="923330"/>
          </a:xfrm>
          <a:prstGeom prst="rect">
            <a:avLst/>
          </a:prstGeom>
        </p:spPr>
        <p:txBody>
          <a:bodyPr>
            <a:spAutoFit/>
          </a:bodyPr>
          <a:lstStyle/>
          <a:p>
            <a:pPr algn="ctr" defTabSz="457189" fontAlgn="base"/>
            <a:r>
              <a:rPr lang="en-US" sz="2700" dirty="0">
                <a:solidFill>
                  <a:srgbClr val="000000"/>
                </a:solidFill>
                <a:latin typeface="Times New Roman" panose="02020603050405020304" pitchFamily="18" charset="0"/>
              </a:rPr>
              <a:t>Provide Feedback:</a:t>
            </a:r>
          </a:p>
          <a:p>
            <a:pPr algn="ctr" defTabSz="457189" fontAlgn="base"/>
            <a:r>
              <a:rPr lang="en-US" sz="2700" dirty="0">
                <a:solidFill>
                  <a:srgbClr val="000000"/>
                </a:solidFill>
                <a:latin typeface="Times New Roman" panose="02020603050405020304" pitchFamily="18" charset="0"/>
              </a:rPr>
              <a:t>ngs.feedback@noaa.gov</a:t>
            </a:r>
            <a:endParaRPr lang="en-US" sz="3600" dirty="0">
              <a:solidFill>
                <a:srgbClr val="000000"/>
              </a:solidFill>
              <a:latin typeface="Times New Roman" panose="02020603050405020304" pitchFamily="18" charset="0"/>
            </a:endParaRPr>
          </a:p>
        </p:txBody>
      </p:sp>
      <p:sp>
        <p:nvSpPr>
          <p:cNvPr id="5" name="Rectangle 4"/>
          <p:cNvSpPr/>
          <p:nvPr/>
        </p:nvSpPr>
        <p:spPr>
          <a:xfrm>
            <a:off x="203338" y="4594174"/>
            <a:ext cx="7213321" cy="461665"/>
          </a:xfrm>
          <a:prstGeom prst="rect">
            <a:avLst/>
          </a:prstGeom>
        </p:spPr>
        <p:txBody>
          <a:bodyPr wrap="none">
            <a:spAutoFit/>
          </a:bodyPr>
          <a:lstStyle/>
          <a:p>
            <a:r>
              <a:rPr lang="en-US" sz="2400" dirty="0" smtClean="0"/>
              <a:t>GPS on BenchMarks Page: </a:t>
            </a:r>
            <a:r>
              <a:rPr lang="en-US" sz="2400" dirty="0" smtClean="0">
                <a:hlinkClick r:id="rId2" action="ppaction://hlinkfile"/>
              </a:rPr>
              <a:t>geodesy.noaa.gov/GPSonBM</a:t>
            </a:r>
            <a:r>
              <a:rPr lang="en-US" sz="2400" dirty="0">
                <a:hlinkClick r:id="rId2" action="ppaction://hlinkfile"/>
              </a:rPr>
              <a:t>/</a:t>
            </a:r>
            <a:endParaRPr lang="en-US" sz="2400" dirty="0"/>
          </a:p>
        </p:txBody>
      </p:sp>
      <p:sp>
        <p:nvSpPr>
          <p:cNvPr id="6" name="Rectangle 5"/>
          <p:cNvSpPr/>
          <p:nvPr/>
        </p:nvSpPr>
        <p:spPr>
          <a:xfrm>
            <a:off x="203338" y="5105305"/>
            <a:ext cx="7534114" cy="461665"/>
          </a:xfrm>
          <a:prstGeom prst="rect">
            <a:avLst/>
          </a:prstGeom>
        </p:spPr>
        <p:txBody>
          <a:bodyPr wrap="none">
            <a:spAutoFit/>
          </a:bodyPr>
          <a:lstStyle/>
          <a:p>
            <a:r>
              <a:rPr lang="en-US" sz="2400" dirty="0" smtClean="0"/>
              <a:t>Mark Recovery: </a:t>
            </a:r>
            <a:r>
              <a:rPr lang="en-US" sz="2400" dirty="0" smtClean="0">
                <a:hlinkClick r:id="rId3" action="ppaction://hlinkfile"/>
              </a:rPr>
              <a:t>geodesy.noaa.gov/surveys/mark-recovery</a:t>
            </a:r>
            <a:r>
              <a:rPr lang="en-US" sz="2400" dirty="0">
                <a:hlinkClick r:id="rId3" action="ppaction://hlinkfile"/>
              </a:rPr>
              <a:t>/</a:t>
            </a:r>
            <a:endParaRPr lang="en-US" sz="2400" dirty="0"/>
          </a:p>
        </p:txBody>
      </p:sp>
      <p:sp>
        <p:nvSpPr>
          <p:cNvPr id="7" name="Rectangle 6"/>
          <p:cNvSpPr/>
          <p:nvPr/>
        </p:nvSpPr>
        <p:spPr>
          <a:xfrm>
            <a:off x="203338" y="6127567"/>
            <a:ext cx="4198906" cy="461665"/>
          </a:xfrm>
          <a:prstGeom prst="rect">
            <a:avLst/>
          </a:prstGeom>
        </p:spPr>
        <p:txBody>
          <a:bodyPr wrap="none">
            <a:spAutoFit/>
          </a:bodyPr>
          <a:lstStyle/>
          <a:p>
            <a:r>
              <a:rPr lang="en-US" sz="2400" dirty="0" smtClean="0"/>
              <a:t>OPUS: </a:t>
            </a:r>
            <a:r>
              <a:rPr lang="en-US" sz="2400" dirty="0" smtClean="0">
                <a:hlinkClick r:id="rId4" action="ppaction://hlinkfile"/>
              </a:rPr>
              <a:t>geodesy.noaa.gov/OPUS</a:t>
            </a:r>
            <a:r>
              <a:rPr lang="en-US" sz="2400" dirty="0">
                <a:hlinkClick r:id="rId4" action="ppaction://hlinkfile"/>
              </a:rPr>
              <a:t>/</a:t>
            </a:r>
            <a:endParaRPr lang="en-US" sz="2400" dirty="0"/>
          </a:p>
        </p:txBody>
      </p:sp>
      <p:sp>
        <p:nvSpPr>
          <p:cNvPr id="9" name="Rectangle 8"/>
          <p:cNvSpPr/>
          <p:nvPr/>
        </p:nvSpPr>
        <p:spPr>
          <a:xfrm>
            <a:off x="203338" y="5616436"/>
            <a:ext cx="5967018" cy="461665"/>
          </a:xfrm>
          <a:prstGeom prst="rect">
            <a:avLst/>
          </a:prstGeom>
        </p:spPr>
        <p:txBody>
          <a:bodyPr wrap="none">
            <a:spAutoFit/>
          </a:bodyPr>
          <a:lstStyle/>
          <a:p>
            <a:r>
              <a:rPr lang="en-US" sz="2400" dirty="0" smtClean="0"/>
              <a:t>GEOID18</a:t>
            </a:r>
            <a:r>
              <a:rPr lang="en-US" sz="2400" dirty="0"/>
              <a:t>: </a:t>
            </a:r>
            <a:r>
              <a:rPr lang="en-US" sz="2400" dirty="0" smtClean="0">
                <a:hlinkClick r:id="rId5"/>
              </a:rPr>
              <a:t>geodesy.noaa.gov/GEOID/GEOID18</a:t>
            </a:r>
            <a:r>
              <a:rPr lang="en-US" sz="2400" dirty="0">
                <a:hlinkClick r:id="rId5"/>
              </a:rPr>
              <a:t>/</a:t>
            </a:r>
            <a:endParaRPr lang="en-US" sz="2400" dirty="0"/>
          </a:p>
        </p:txBody>
      </p:sp>
    </p:spTree>
    <p:extLst>
      <p:ext uri="{BB962C8B-B14F-4D97-AF65-F5344CB8AC3E}">
        <p14:creationId xmlns:p14="http://schemas.microsoft.com/office/powerpoint/2010/main" val="1747096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a:t>
            </a:r>
            <a:endParaRPr lang="en-US" dirty="0"/>
          </a:p>
        </p:txBody>
      </p:sp>
      <p:sp>
        <p:nvSpPr>
          <p:cNvPr id="3" name="Content Placeholder 2"/>
          <p:cNvSpPr>
            <a:spLocks noGrp="1"/>
          </p:cNvSpPr>
          <p:nvPr>
            <p:ph idx="1"/>
          </p:nvPr>
        </p:nvSpPr>
        <p:spPr/>
        <p:txBody>
          <a:bodyPr/>
          <a:lstStyle/>
          <a:p>
            <a:r>
              <a:rPr lang="en-US" dirty="0" smtClean="0"/>
              <a:t>Have you participated in GPSonBM program</a:t>
            </a:r>
            <a:endParaRPr lang="en-US" dirty="0"/>
          </a:p>
        </p:txBody>
      </p:sp>
      <p:sp>
        <p:nvSpPr>
          <p:cNvPr id="4" name="Date Placeholder 3"/>
          <p:cNvSpPr>
            <a:spLocks noGrp="1"/>
          </p:cNvSpPr>
          <p:nvPr>
            <p:ph type="dt" sz="half" idx="10"/>
          </p:nvPr>
        </p:nvSpPr>
        <p:spPr/>
        <p:txBody>
          <a:body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2</a:t>
            </a:fld>
            <a:endParaRPr lang="en-US"/>
          </a:p>
        </p:txBody>
      </p:sp>
    </p:spTree>
    <p:extLst>
      <p:ext uri="{BB962C8B-B14F-4D97-AF65-F5344CB8AC3E}">
        <p14:creationId xmlns:p14="http://schemas.microsoft.com/office/powerpoint/2010/main" val="2579986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noGrp="1"/>
          </p:cNvGraphicFramePr>
          <p:nvPr>
            <p:extLst>
              <p:ext uri="{D42A27DB-BD31-4B8C-83A1-F6EECF244321}">
                <p14:modId xmlns:p14="http://schemas.microsoft.com/office/powerpoint/2010/main" val="1038191081"/>
              </p:ext>
            </p:extLst>
          </p:nvPr>
        </p:nvGraphicFramePr>
        <p:xfrm>
          <a:off x="298763" y="1502875"/>
          <a:ext cx="11606543" cy="506852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39713" y="369809"/>
            <a:ext cx="11524642" cy="1323439"/>
          </a:xfrm>
          <a:prstGeom prst="rect">
            <a:avLst/>
          </a:prstGeom>
          <a:noFill/>
        </p:spPr>
        <p:txBody>
          <a:bodyPr wrap="square" rtlCol="0">
            <a:spAutoFit/>
          </a:bodyPr>
          <a:lstStyle/>
          <a:p>
            <a:pPr algn="ctr" defTabSz="457189">
              <a:defRPr/>
            </a:pPr>
            <a:r>
              <a:rPr lang="en-US" sz="4000" dirty="0">
                <a:solidFill>
                  <a:prstClr val="black"/>
                </a:solidFill>
                <a:latin typeface="Calibri"/>
              </a:rPr>
              <a:t>GPSonBM is Driving </a:t>
            </a:r>
            <a:r>
              <a:rPr lang="en-US" sz="4000" dirty="0" smtClean="0">
                <a:solidFill>
                  <a:prstClr val="black"/>
                </a:solidFill>
                <a:latin typeface="Calibri"/>
              </a:rPr>
              <a:t>a Surge </a:t>
            </a:r>
            <a:r>
              <a:rPr lang="en-US" sz="4000" dirty="0">
                <a:solidFill>
                  <a:prstClr val="black"/>
                </a:solidFill>
                <a:latin typeface="Calibri"/>
              </a:rPr>
              <a:t>in Shared OPUS </a:t>
            </a:r>
            <a:r>
              <a:rPr lang="en-US" sz="4000" dirty="0" smtClean="0">
                <a:solidFill>
                  <a:prstClr val="black"/>
                </a:solidFill>
                <a:latin typeface="Calibri"/>
              </a:rPr>
              <a:t>Solutions</a:t>
            </a:r>
          </a:p>
          <a:p>
            <a:pPr algn="ctr" defTabSz="457189">
              <a:defRPr/>
            </a:pPr>
            <a:endParaRPr lang="en-US" sz="4000" dirty="0" smtClean="0">
              <a:solidFill>
                <a:prstClr val="black"/>
              </a:solidFill>
              <a:latin typeface="Calibri"/>
            </a:endParaRPr>
          </a:p>
        </p:txBody>
      </p:sp>
      <p:sp>
        <p:nvSpPr>
          <p:cNvPr id="7" name="Rounded Rectangular Callout 6"/>
          <p:cNvSpPr/>
          <p:nvPr/>
        </p:nvSpPr>
        <p:spPr>
          <a:xfrm>
            <a:off x="8840215" y="1900316"/>
            <a:ext cx="1621854" cy="747886"/>
          </a:xfrm>
          <a:prstGeom prst="wedgeRoundRectCallout">
            <a:avLst>
              <a:gd name="adj1" fmla="val -114651"/>
              <a:gd name="adj2" fmla="val 64941"/>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r>
              <a:rPr lang="en-US" sz="1800" b="1" dirty="0">
                <a:solidFill>
                  <a:sysClr val="windowText" lastClr="000000"/>
                </a:solidFill>
                <a:latin typeface="Calibri"/>
              </a:rPr>
              <a:t>2018</a:t>
            </a:r>
            <a:r>
              <a:rPr lang="en-US" sz="1800" dirty="0">
                <a:solidFill>
                  <a:sysClr val="windowText" lastClr="000000"/>
                </a:solidFill>
                <a:latin typeface="Calibri"/>
              </a:rPr>
              <a:t> </a:t>
            </a:r>
            <a:r>
              <a:rPr lang="en-US" sz="1800" dirty="0" smtClean="0">
                <a:solidFill>
                  <a:sysClr val="windowText" lastClr="000000"/>
                </a:solidFill>
                <a:latin typeface="Calibri"/>
              </a:rPr>
              <a:t>GEOID18 Campaign</a:t>
            </a:r>
            <a:endParaRPr lang="en-US" sz="1800" dirty="0">
              <a:solidFill>
                <a:sysClr val="windowText" lastClr="000000"/>
              </a:solidFill>
              <a:latin typeface="Calibri"/>
            </a:endParaRPr>
          </a:p>
        </p:txBody>
      </p:sp>
      <p:sp>
        <p:nvSpPr>
          <p:cNvPr id="6" name="Rounded Rectangular Callout 5"/>
          <p:cNvSpPr/>
          <p:nvPr/>
        </p:nvSpPr>
        <p:spPr>
          <a:xfrm>
            <a:off x="3431726" y="4935997"/>
            <a:ext cx="2370924" cy="683931"/>
          </a:xfrm>
          <a:prstGeom prst="wedgeRoundRectCallout">
            <a:avLst>
              <a:gd name="adj1" fmla="val 90394"/>
              <a:gd name="adj2" fmla="val -22498"/>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85800">
              <a:defRPr/>
            </a:pPr>
            <a:r>
              <a:rPr lang="en-US" sz="1800" b="1" dirty="0">
                <a:solidFill>
                  <a:sysClr val="windowText" lastClr="000000"/>
                </a:solidFill>
                <a:latin typeface="Calibri"/>
              </a:rPr>
              <a:t>2019</a:t>
            </a:r>
            <a:r>
              <a:rPr lang="en-US" sz="1800" dirty="0">
                <a:solidFill>
                  <a:sysClr val="windowText" lastClr="000000"/>
                </a:solidFill>
                <a:latin typeface="Calibri"/>
              </a:rPr>
              <a:t> </a:t>
            </a:r>
            <a:r>
              <a:rPr lang="en-US" sz="1800" dirty="0" smtClean="0">
                <a:solidFill>
                  <a:sysClr val="windowText" lastClr="000000"/>
                </a:solidFill>
                <a:latin typeface="Calibri"/>
              </a:rPr>
              <a:t>Transformation </a:t>
            </a:r>
            <a:r>
              <a:rPr lang="en-US" sz="1800" dirty="0">
                <a:solidFill>
                  <a:sysClr val="windowText" lastClr="000000"/>
                </a:solidFill>
                <a:latin typeface="Calibri"/>
              </a:rPr>
              <a:t>Tool Campaign Launch </a:t>
            </a:r>
          </a:p>
        </p:txBody>
      </p:sp>
      <p:sp>
        <p:nvSpPr>
          <p:cNvPr id="13" name="Rounded Rectangular Callout 12"/>
          <p:cNvSpPr/>
          <p:nvPr/>
        </p:nvSpPr>
        <p:spPr>
          <a:xfrm>
            <a:off x="4444410" y="2686790"/>
            <a:ext cx="2199885" cy="730422"/>
          </a:xfrm>
          <a:prstGeom prst="wedgeRoundRectCallout">
            <a:avLst>
              <a:gd name="adj1" fmla="val 45202"/>
              <a:gd name="adj2" fmla="val 111708"/>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85800">
              <a:defRPr/>
            </a:pPr>
            <a:r>
              <a:rPr lang="en-US" sz="1800" b="1" dirty="0" smtClean="0">
                <a:solidFill>
                  <a:sysClr val="windowText" lastClr="000000"/>
                </a:solidFill>
                <a:latin typeface="Calibri"/>
              </a:rPr>
              <a:t>2020</a:t>
            </a:r>
            <a:r>
              <a:rPr lang="en-US" sz="1800" dirty="0" smtClean="0">
                <a:solidFill>
                  <a:sysClr val="windowText" lastClr="000000"/>
                </a:solidFill>
                <a:latin typeface="Calibri"/>
              </a:rPr>
              <a:t> Transformation </a:t>
            </a:r>
            <a:r>
              <a:rPr lang="en-US" sz="1800" dirty="0">
                <a:solidFill>
                  <a:sysClr val="windowText" lastClr="000000"/>
                </a:solidFill>
                <a:latin typeface="Calibri"/>
              </a:rPr>
              <a:t>Tool </a:t>
            </a:r>
            <a:r>
              <a:rPr lang="en-US" sz="1800" dirty="0" smtClean="0">
                <a:solidFill>
                  <a:sysClr val="windowText" lastClr="000000"/>
                </a:solidFill>
                <a:latin typeface="Calibri"/>
              </a:rPr>
              <a:t>Campaign</a:t>
            </a:r>
            <a:endParaRPr lang="en-US" sz="1800" dirty="0">
              <a:solidFill>
                <a:sysClr val="windowText" lastClr="000000"/>
              </a:solidFill>
              <a:latin typeface="Calibri"/>
            </a:endParaRPr>
          </a:p>
        </p:txBody>
      </p:sp>
      <p:sp>
        <p:nvSpPr>
          <p:cNvPr id="11" name="Rounded Rectangular Callout 10"/>
          <p:cNvSpPr/>
          <p:nvPr/>
        </p:nvSpPr>
        <p:spPr>
          <a:xfrm>
            <a:off x="1081112" y="1996577"/>
            <a:ext cx="1783838" cy="797442"/>
          </a:xfrm>
          <a:prstGeom prst="wedgeRoundRectCallout">
            <a:avLst>
              <a:gd name="adj1" fmla="val 43573"/>
              <a:gd name="adj2" fmla="val 123411"/>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r>
              <a:rPr lang="en-US" sz="1800" b="1" dirty="0" smtClean="0">
                <a:solidFill>
                  <a:sysClr val="windowText" lastClr="000000"/>
                </a:solidFill>
                <a:latin typeface="Calibri"/>
              </a:rPr>
              <a:t>2021 </a:t>
            </a:r>
            <a:r>
              <a:rPr lang="en-US" sz="1800" dirty="0" smtClean="0">
                <a:solidFill>
                  <a:sysClr val="windowText" lastClr="000000"/>
                </a:solidFill>
                <a:latin typeface="Calibri"/>
              </a:rPr>
              <a:t>NSRS Mod Campaign</a:t>
            </a:r>
            <a:endParaRPr lang="en-US" sz="1800" dirty="0">
              <a:solidFill>
                <a:sysClr val="windowText" lastClr="000000"/>
              </a:solidFill>
              <a:latin typeface="Calibri"/>
            </a:endParaRPr>
          </a:p>
        </p:txBody>
      </p:sp>
      <p:sp>
        <p:nvSpPr>
          <p:cNvPr id="2" name="Rectangle 1"/>
          <p:cNvSpPr/>
          <p:nvPr/>
        </p:nvSpPr>
        <p:spPr>
          <a:xfrm>
            <a:off x="880380" y="994068"/>
            <a:ext cx="10443308" cy="584775"/>
          </a:xfrm>
          <a:prstGeom prst="rect">
            <a:avLst/>
          </a:prstGeom>
        </p:spPr>
        <p:txBody>
          <a:bodyPr wrap="none">
            <a:spAutoFit/>
          </a:bodyPr>
          <a:lstStyle/>
          <a:p>
            <a:pPr algn="ctr" defTabSz="457189">
              <a:defRPr/>
            </a:pPr>
            <a:r>
              <a:rPr lang="en-US" sz="3200" dirty="0">
                <a:solidFill>
                  <a:prstClr val="black"/>
                </a:solidFill>
              </a:rPr>
              <a:t>Modernized NSRS will be Realized through Shared GNSS Data </a:t>
            </a:r>
          </a:p>
        </p:txBody>
      </p:sp>
      <p:pic>
        <p:nvPicPr>
          <p:cNvPr id="12" name="Picture 6" descr="https://www.ngs.noaa.gov/GEOID/GEOID18/maps/geoid18_conus_we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5097" y="2707360"/>
            <a:ext cx="3256903" cy="192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62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6" grpId="1" animBg="1"/>
      <p:bldP spid="13" grpId="0" animBg="1"/>
      <p:bldP spid="13" grpId="1" animBg="1"/>
      <p:bldP spid="11" grpId="0" animBg="1"/>
      <p:bldP spid="11" grpId="1"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Survey\Control\Photographs\Monuments\FLAGSTAFF NCMN.JPG"/>
          <p:cNvPicPr>
            <a:picLocks noChangeAspect="1" noChangeArrowheads="1"/>
          </p:cNvPicPr>
          <p:nvPr/>
        </p:nvPicPr>
        <p:blipFill>
          <a:blip r:embed="rId3"/>
          <a:srcRect/>
          <a:stretch>
            <a:fillRect/>
          </a:stretch>
        </p:blipFill>
        <p:spPr bwMode="auto">
          <a:xfrm>
            <a:off x="496479" y="4856093"/>
            <a:ext cx="1765709" cy="1755845"/>
          </a:xfrm>
          <a:prstGeom prst="rect">
            <a:avLst/>
          </a:prstGeom>
          <a:noFill/>
          <a:ln w="9525">
            <a:solidFill>
              <a:schemeClr val="tx1"/>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pic>
        <p:nvPicPr>
          <p:cNvPr id="18435" name="Picture 11" descr="GPS-Constell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782" y="4057735"/>
            <a:ext cx="2266949" cy="226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1"/>
          <p:cNvSpPr txBox="1">
            <a:spLocks noChangeArrowheads="1"/>
          </p:cNvSpPr>
          <p:nvPr/>
        </p:nvSpPr>
        <p:spPr bwMode="auto">
          <a:xfrm>
            <a:off x="2454276" y="5005426"/>
            <a:ext cx="1598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FontTx/>
              <a:buNone/>
            </a:pPr>
            <a:r>
              <a:rPr lang="en-US" altLang="en-US" sz="1600" b="1" dirty="0">
                <a:solidFill>
                  <a:srgbClr val="C00000"/>
                </a:solidFill>
                <a:latin typeface="Arial" panose="020B0604020202020204" pitchFamily="34" charset="0"/>
              </a:rPr>
              <a:t>Passive </a:t>
            </a:r>
          </a:p>
          <a:p>
            <a:pPr eaLnBrk="1" hangingPunct="1">
              <a:spcBef>
                <a:spcPct val="0"/>
              </a:spcBef>
              <a:buFontTx/>
              <a:buNone/>
            </a:pPr>
            <a:r>
              <a:rPr lang="en-US" altLang="en-US" sz="1600" b="1" dirty="0">
                <a:solidFill>
                  <a:srgbClr val="C00000"/>
                </a:solidFill>
                <a:latin typeface="Arial" panose="020B0604020202020204" pitchFamily="34" charset="0"/>
              </a:rPr>
              <a:t>Control</a:t>
            </a:r>
          </a:p>
          <a:p>
            <a:pPr eaLnBrk="1" hangingPunct="1">
              <a:spcBef>
                <a:spcPct val="0"/>
              </a:spcBef>
              <a:buFontTx/>
              <a:buNone/>
            </a:pPr>
            <a:r>
              <a:rPr lang="en-US" altLang="en-US" sz="1600" b="1" dirty="0">
                <a:solidFill>
                  <a:schemeClr val="tx2"/>
                </a:solidFill>
                <a:latin typeface="Arial" panose="020B0604020202020204" pitchFamily="34" charset="0"/>
              </a:rPr>
              <a:t>(Monuments)</a:t>
            </a:r>
          </a:p>
        </p:txBody>
      </p:sp>
      <p:sp>
        <p:nvSpPr>
          <p:cNvPr id="3" name="Right Arrow 2"/>
          <p:cNvSpPr>
            <a:spLocks noChangeArrowheads="1"/>
          </p:cNvSpPr>
          <p:nvPr/>
        </p:nvSpPr>
        <p:spPr bwMode="auto">
          <a:xfrm>
            <a:off x="4048126" y="5270328"/>
            <a:ext cx="492125" cy="317500"/>
          </a:xfrm>
          <a:prstGeom prst="rightArrow">
            <a:avLst>
              <a:gd name="adj1" fmla="val 50000"/>
              <a:gd name="adj2" fmla="val 50002"/>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endParaRPr>
          </a:p>
        </p:txBody>
      </p:sp>
      <p:sp>
        <p:nvSpPr>
          <p:cNvPr id="18438" name="Content Placeholder 2"/>
          <p:cNvSpPr txBox="1">
            <a:spLocks/>
          </p:cNvSpPr>
          <p:nvPr/>
        </p:nvSpPr>
        <p:spPr bwMode="auto">
          <a:xfrm>
            <a:off x="4272852" y="1265745"/>
            <a:ext cx="7919148"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nSpc>
                <a:spcPct val="105000"/>
              </a:lnSpc>
              <a:spcBef>
                <a:spcPct val="0"/>
              </a:spcBef>
              <a:buFontTx/>
              <a:buNone/>
            </a:pPr>
            <a:r>
              <a:rPr lang="en-US" altLang="en-US" sz="2800" dirty="0" smtClean="0">
                <a:latin typeface="Arial" panose="020B0604020202020204" pitchFamily="34" charset="0"/>
              </a:rPr>
              <a:t>Part of our </a:t>
            </a:r>
            <a:r>
              <a:rPr lang="en-US" altLang="en-US" sz="2800" dirty="0">
                <a:latin typeface="Arial" panose="020B0604020202020204" pitchFamily="34" charset="0"/>
              </a:rPr>
              <a:t>Nation’s </a:t>
            </a:r>
            <a:r>
              <a:rPr lang="en-US" altLang="en-US" sz="2800" dirty="0" smtClean="0">
                <a:latin typeface="Arial" panose="020B0604020202020204" pitchFamily="34" charset="0"/>
              </a:rPr>
              <a:t>first </a:t>
            </a:r>
            <a:r>
              <a:rPr lang="en-US" altLang="en-US" sz="2800" dirty="0">
                <a:latin typeface="Arial" panose="020B0604020202020204" pitchFamily="34" charset="0"/>
              </a:rPr>
              <a:t>civilian science agency.</a:t>
            </a:r>
          </a:p>
        </p:txBody>
      </p:sp>
      <p:pic>
        <p:nvPicPr>
          <p:cNvPr id="4105" name="Picture 10" descr="C:\BShaw\Presentations\Juliana_NSGIC_2012\images\corb_ant_000_edit.jpg"/>
          <p:cNvPicPr>
            <a:picLocks noChangeAspect="1" noChangeArrowheads="1"/>
          </p:cNvPicPr>
          <p:nvPr/>
        </p:nvPicPr>
        <p:blipFill>
          <a:blip r:embed="rId5"/>
          <a:srcRect/>
          <a:stretch>
            <a:fillRect/>
          </a:stretch>
        </p:blipFill>
        <p:spPr bwMode="auto">
          <a:xfrm>
            <a:off x="4651376" y="5654616"/>
            <a:ext cx="1189037" cy="1057275"/>
          </a:xfrm>
          <a:prstGeom prst="rect">
            <a:avLst/>
          </a:prstGeom>
          <a:noFill/>
          <a:ln w="9525">
            <a:solidFill>
              <a:schemeClr val="tx1"/>
            </a:solidFill>
            <a:miter lim="800000"/>
            <a:headEnd/>
            <a:tailEnd/>
          </a:ln>
          <a:effectLst>
            <a:outerShdw blurRad="50800" dist="38100" dir="2700000" algn="ctr" rotWithShape="0">
              <a:srgbClr val="808080">
                <a:alpha val="39998"/>
              </a:srgbClr>
            </a:outerShdw>
          </a:effectLst>
          <a:extLst>
            <a:ext uri="{909E8E84-426E-40DD-AFC4-6F175D3DCCD1}">
              <a14:hiddenFill xmlns:a14="http://schemas.microsoft.com/office/drawing/2010/main">
                <a:solidFill>
                  <a:srgbClr val="FFFFFF"/>
                </a:solidFill>
              </a14:hiddenFill>
            </a:ext>
          </a:extLst>
        </p:spPr>
      </p:pic>
      <p:sp>
        <p:nvSpPr>
          <p:cNvPr id="18440" name="Rectangle 2"/>
          <p:cNvSpPr txBox="1">
            <a:spLocks noChangeArrowheads="1"/>
          </p:cNvSpPr>
          <p:nvPr/>
        </p:nvSpPr>
        <p:spPr bwMode="auto">
          <a:xfrm>
            <a:off x="670561" y="577850"/>
            <a:ext cx="11425684"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FontTx/>
              <a:buNone/>
            </a:pPr>
            <a:r>
              <a:rPr lang="en-US" altLang="en-US" sz="4000" b="1" dirty="0" smtClean="0">
                <a:latin typeface="+mj-lt"/>
              </a:rPr>
              <a:t>National </a:t>
            </a:r>
            <a:r>
              <a:rPr lang="en-US" altLang="en-US" sz="4000" b="1" dirty="0">
                <a:latin typeface="+mj-lt"/>
              </a:rPr>
              <a:t>G</a:t>
            </a:r>
            <a:r>
              <a:rPr lang="en-US" altLang="en-US" sz="4000" b="1" dirty="0" smtClean="0">
                <a:latin typeface="+mj-lt"/>
              </a:rPr>
              <a:t>eodetic Survey and </a:t>
            </a:r>
            <a:r>
              <a:rPr lang="en-US" altLang="en-US" sz="4000" b="1" dirty="0">
                <a:latin typeface="+mj-lt"/>
              </a:rPr>
              <a:t>the </a:t>
            </a:r>
            <a:r>
              <a:rPr lang="en-US" altLang="en-US" sz="4000" b="1" dirty="0" smtClean="0">
                <a:latin typeface="+mj-lt"/>
              </a:rPr>
              <a:t>NSRS</a:t>
            </a:r>
            <a:endParaRPr lang="en-US" altLang="en-US" sz="4000" b="1" dirty="0">
              <a:latin typeface="+mj-lt"/>
            </a:endParaRPr>
          </a:p>
        </p:txBody>
      </p:sp>
      <p:pic>
        <p:nvPicPr>
          <p:cNvPr id="18442" name="Picture 5" descr="C:\BShaw\AerialGravity\PRVI\For_Photoshop\digitalimages\US_Coast_G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721" y="1908950"/>
            <a:ext cx="1798636" cy="184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Content Placeholder 2"/>
          <p:cNvSpPr txBox="1">
            <a:spLocks/>
          </p:cNvSpPr>
          <p:nvPr/>
        </p:nvSpPr>
        <p:spPr bwMode="auto">
          <a:xfrm>
            <a:off x="447261" y="4258185"/>
            <a:ext cx="554237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nSpc>
                <a:spcPct val="105000"/>
              </a:lnSpc>
              <a:spcBef>
                <a:spcPct val="0"/>
              </a:spcBef>
              <a:buFontTx/>
              <a:buNone/>
            </a:pPr>
            <a:r>
              <a:rPr lang="en-US" altLang="en-US" sz="1600" b="1" dirty="0">
                <a:solidFill>
                  <a:srgbClr val="C00000"/>
                </a:solidFill>
                <a:latin typeface="Arial Black" panose="020B0A04020102020204" pitchFamily="34" charset="0"/>
              </a:rPr>
              <a:t>The National Spatial Reference System continues to evolve with us.</a:t>
            </a:r>
            <a:endParaRPr lang="en-US" altLang="en-US" sz="1600" dirty="0">
              <a:solidFill>
                <a:schemeClr val="tx2"/>
              </a:solidFill>
              <a:latin typeface="Arial Black" panose="020B0A04020102020204" pitchFamily="34" charset="0"/>
            </a:endParaRPr>
          </a:p>
        </p:txBody>
      </p:sp>
      <p:grpSp>
        <p:nvGrpSpPr>
          <p:cNvPr id="8" name="Group 7"/>
          <p:cNvGrpSpPr/>
          <p:nvPr/>
        </p:nvGrpSpPr>
        <p:grpSpPr>
          <a:xfrm>
            <a:off x="2262188" y="1608782"/>
            <a:ext cx="2385254" cy="2436164"/>
            <a:chOff x="4327526" y="1705758"/>
            <a:chExt cx="2385254" cy="2436164"/>
          </a:xfrm>
        </p:grpSpPr>
        <p:pic>
          <p:nvPicPr>
            <p:cNvPr id="18441" name="Picture 6" descr="hassler_small"/>
            <p:cNvPicPr>
              <a:picLocks noChangeAspect="1" noChangeArrowheads="1"/>
            </p:cNvPicPr>
            <p:nvPr/>
          </p:nvPicPr>
          <p:blipFill>
            <a:blip r:embed="rId7" cstate="print">
              <a:extLst>
                <a:ext uri="{28A0092B-C50C-407E-A947-70E740481C1C}">
                  <a14:useLocalDpi xmlns:a14="http://schemas.microsoft.com/office/drawing/2010/main" val="0"/>
                </a:ext>
              </a:extLst>
            </a:blip>
            <a:srcRect l="571" r="-571" b="12363"/>
            <a:stretch>
              <a:fillRect/>
            </a:stretch>
          </p:blipFill>
          <p:spPr bwMode="auto">
            <a:xfrm>
              <a:off x="4883150" y="1705758"/>
              <a:ext cx="1247776" cy="147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Rectangle 8"/>
            <p:cNvSpPr>
              <a:spLocks noChangeArrowheads="1"/>
            </p:cNvSpPr>
            <p:nvPr/>
          </p:nvSpPr>
          <p:spPr bwMode="auto">
            <a:xfrm>
              <a:off x="4327526" y="3241676"/>
              <a:ext cx="2385254"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lvl="1" eaLnBrk="1" hangingPunct="1">
                <a:lnSpc>
                  <a:spcPct val="105000"/>
                </a:lnSpc>
                <a:spcBef>
                  <a:spcPct val="0"/>
                </a:spcBef>
                <a:buFontTx/>
                <a:buNone/>
              </a:pPr>
              <a:r>
                <a:rPr lang="en-US" altLang="en-US" sz="1400" b="1" dirty="0">
                  <a:solidFill>
                    <a:srgbClr val="C00000"/>
                  </a:solidFill>
                  <a:latin typeface="Arial Black" panose="020B0A04020102020204" pitchFamily="34" charset="0"/>
                </a:rPr>
                <a:t>1878</a:t>
              </a:r>
            </a:p>
            <a:p>
              <a:pPr lvl="1" eaLnBrk="1" hangingPunct="1">
                <a:lnSpc>
                  <a:spcPct val="105000"/>
                </a:lnSpc>
                <a:spcBef>
                  <a:spcPct val="0"/>
                </a:spcBef>
                <a:buFontTx/>
                <a:buNone/>
              </a:pPr>
              <a:r>
                <a:rPr lang="en-US" altLang="en-US" sz="1200" b="1" dirty="0">
                  <a:latin typeface="Arial" panose="020B0604020202020204" pitchFamily="34" charset="0"/>
                </a:rPr>
                <a:t>Ferdinand Hassler</a:t>
              </a:r>
              <a:br>
                <a:rPr lang="en-US" altLang="en-US" sz="1200" b="1" dirty="0">
                  <a:latin typeface="Arial" panose="020B0604020202020204" pitchFamily="34" charset="0"/>
                </a:rPr>
              </a:br>
              <a:r>
                <a:rPr lang="en-US" altLang="en-US" sz="1200" b="1" dirty="0">
                  <a:solidFill>
                    <a:schemeClr val="tx2"/>
                  </a:solidFill>
                  <a:latin typeface="Arial" panose="020B0604020202020204" pitchFamily="34" charset="0"/>
                </a:rPr>
                <a:t>U.S. Coast and Geodetic </a:t>
              </a:r>
              <a:r>
                <a:rPr lang="en-US" altLang="en-US" sz="1200" b="1" dirty="0" smtClean="0">
                  <a:solidFill>
                    <a:schemeClr val="tx2"/>
                  </a:solidFill>
                  <a:latin typeface="Arial" panose="020B0604020202020204" pitchFamily="34" charset="0"/>
                </a:rPr>
                <a:t>Survey</a:t>
              </a:r>
              <a:endParaRPr lang="en-US" altLang="en-US" sz="1200" b="1" dirty="0">
                <a:solidFill>
                  <a:schemeClr val="tx2"/>
                </a:solidFill>
                <a:latin typeface="Arial" panose="020B0604020202020204" pitchFamily="34" charset="0"/>
              </a:endParaRPr>
            </a:p>
          </p:txBody>
        </p:sp>
      </p:grpSp>
      <p:sp>
        <p:nvSpPr>
          <p:cNvPr id="18448" name="Rectangle 28"/>
          <p:cNvSpPr>
            <a:spLocks noChangeArrowheads="1"/>
          </p:cNvSpPr>
          <p:nvPr/>
        </p:nvSpPr>
        <p:spPr bwMode="auto">
          <a:xfrm>
            <a:off x="6526215" y="6392804"/>
            <a:ext cx="118110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lvl="1" eaLnBrk="1" hangingPunct="1">
              <a:lnSpc>
                <a:spcPct val="105000"/>
              </a:lnSpc>
              <a:spcBef>
                <a:spcPct val="0"/>
              </a:spcBef>
              <a:buFontTx/>
              <a:buNone/>
            </a:pPr>
            <a:r>
              <a:rPr lang="en-US" altLang="en-US" sz="1400" b="1" dirty="0">
                <a:latin typeface="Arial" panose="020B0604020202020204" pitchFamily="34" charset="0"/>
              </a:rPr>
              <a:t>GPS</a:t>
            </a:r>
            <a:endParaRPr lang="en-US" altLang="en-US" sz="1400" dirty="0">
              <a:latin typeface="Arial" panose="020B0604020202020204" pitchFamily="34" charset="0"/>
            </a:endParaRPr>
          </a:p>
        </p:txBody>
      </p:sp>
      <p:sp>
        <p:nvSpPr>
          <p:cNvPr id="18449" name="Rectangle 29"/>
          <p:cNvSpPr>
            <a:spLocks noChangeArrowheads="1"/>
          </p:cNvSpPr>
          <p:nvPr/>
        </p:nvSpPr>
        <p:spPr bwMode="auto">
          <a:xfrm>
            <a:off x="7719221" y="5791443"/>
            <a:ext cx="1881187"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lvl="1" algn="ctr" eaLnBrk="1" hangingPunct="1">
              <a:lnSpc>
                <a:spcPct val="105000"/>
              </a:lnSpc>
              <a:spcBef>
                <a:spcPct val="0"/>
              </a:spcBef>
              <a:buFontTx/>
              <a:buNone/>
            </a:pPr>
            <a:r>
              <a:rPr lang="en-US" altLang="en-US" sz="1400" b="1" dirty="0">
                <a:latin typeface="Arial" panose="020B0604020202020204" pitchFamily="34" charset="0"/>
              </a:rPr>
              <a:t>GNSS</a:t>
            </a:r>
            <a:endParaRPr lang="en-US" altLang="en-US" sz="1400" dirty="0">
              <a:latin typeface="Arial" panose="020B0604020202020204" pitchFamily="34" charset="0"/>
            </a:endParaRPr>
          </a:p>
        </p:txBody>
      </p:sp>
      <p:grpSp>
        <p:nvGrpSpPr>
          <p:cNvPr id="6" name="Group 5"/>
          <p:cNvGrpSpPr/>
          <p:nvPr/>
        </p:nvGrpSpPr>
        <p:grpSpPr>
          <a:xfrm>
            <a:off x="96820" y="1447286"/>
            <a:ext cx="2511425" cy="2490714"/>
            <a:chOff x="2335214" y="1435174"/>
            <a:chExt cx="2511425" cy="2490714"/>
          </a:xfrm>
        </p:grpSpPr>
        <p:sp>
          <p:nvSpPr>
            <p:cNvPr id="18445" name="Rectangle 25"/>
            <p:cNvSpPr>
              <a:spLocks noChangeArrowheads="1"/>
            </p:cNvSpPr>
            <p:nvPr/>
          </p:nvSpPr>
          <p:spPr bwMode="auto">
            <a:xfrm>
              <a:off x="2335214" y="3219450"/>
              <a:ext cx="25114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lvl="1" eaLnBrk="1" hangingPunct="1">
                <a:lnSpc>
                  <a:spcPct val="105000"/>
                </a:lnSpc>
                <a:spcBef>
                  <a:spcPct val="0"/>
                </a:spcBef>
                <a:buFontTx/>
                <a:buNone/>
              </a:pPr>
              <a:r>
                <a:rPr lang="en-US" altLang="en-US" sz="1400" b="1" dirty="0">
                  <a:solidFill>
                    <a:srgbClr val="C00000"/>
                  </a:solidFill>
                  <a:latin typeface="Arial Black" panose="020B0A04020102020204" pitchFamily="34" charset="0"/>
                </a:rPr>
                <a:t>1807</a:t>
              </a:r>
            </a:p>
            <a:p>
              <a:pPr lvl="1" eaLnBrk="1" hangingPunct="1">
                <a:lnSpc>
                  <a:spcPct val="105000"/>
                </a:lnSpc>
                <a:spcBef>
                  <a:spcPct val="0"/>
                </a:spcBef>
                <a:buFontTx/>
                <a:buNone/>
              </a:pPr>
              <a:r>
                <a:rPr lang="en-US" altLang="en-US" sz="1200" b="1" dirty="0">
                  <a:latin typeface="Arial" panose="020B0604020202020204" pitchFamily="34" charset="0"/>
                </a:rPr>
                <a:t>Thomas Jefferson</a:t>
              </a:r>
            </a:p>
            <a:p>
              <a:pPr lvl="1" eaLnBrk="1" hangingPunct="1">
                <a:lnSpc>
                  <a:spcPct val="105000"/>
                </a:lnSpc>
                <a:spcBef>
                  <a:spcPct val="0"/>
                </a:spcBef>
                <a:buFontTx/>
                <a:buNone/>
              </a:pPr>
              <a:r>
                <a:rPr lang="en-US" altLang="en-US" sz="1200" b="1" dirty="0">
                  <a:solidFill>
                    <a:schemeClr val="tx2"/>
                  </a:solidFill>
                  <a:latin typeface="Arial" panose="020B0604020202020204" pitchFamily="34" charset="0"/>
                </a:rPr>
                <a:t>Survey of the Coast</a:t>
              </a:r>
              <a:endParaRPr lang="en-US" altLang="en-US" sz="1200" dirty="0">
                <a:solidFill>
                  <a:schemeClr val="tx2"/>
                </a:solidFill>
                <a:latin typeface="Arial" panose="020B0604020202020204" pitchFamily="34" charset="0"/>
              </a:endParaRPr>
            </a:p>
          </p:txBody>
        </p:sp>
        <p:pic>
          <p:nvPicPr>
            <p:cNvPr id="18450"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03564" y="1435174"/>
              <a:ext cx="1189445" cy="179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51"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546600" y="1915768"/>
            <a:ext cx="1668457" cy="166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2" name="Rectangle 8"/>
          <p:cNvSpPr>
            <a:spLocks noChangeArrowheads="1"/>
          </p:cNvSpPr>
          <p:nvPr/>
        </p:nvSpPr>
        <p:spPr bwMode="auto">
          <a:xfrm>
            <a:off x="6336357" y="3584226"/>
            <a:ext cx="4933326" cy="51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lvl="1" eaLnBrk="1" hangingPunct="1">
              <a:lnSpc>
                <a:spcPct val="105000"/>
              </a:lnSpc>
              <a:spcBef>
                <a:spcPct val="0"/>
              </a:spcBef>
              <a:buFontTx/>
              <a:buNone/>
            </a:pPr>
            <a:r>
              <a:rPr lang="en-US" altLang="en-US" sz="1400" b="1" dirty="0">
                <a:solidFill>
                  <a:srgbClr val="C00000"/>
                </a:solidFill>
                <a:latin typeface="Arial Black" panose="020B0A04020102020204" pitchFamily="34" charset="0"/>
              </a:rPr>
              <a:t>1970</a:t>
            </a:r>
          </a:p>
          <a:p>
            <a:pPr lvl="1" eaLnBrk="1" hangingPunct="1">
              <a:lnSpc>
                <a:spcPct val="105000"/>
              </a:lnSpc>
              <a:spcBef>
                <a:spcPct val="0"/>
              </a:spcBef>
              <a:buFontTx/>
              <a:buNone/>
            </a:pPr>
            <a:r>
              <a:rPr lang="en-US" altLang="en-US" sz="1200" b="1" dirty="0">
                <a:solidFill>
                  <a:schemeClr val="tx2"/>
                </a:solidFill>
                <a:latin typeface="Arial" panose="020B0604020202020204" pitchFamily="34" charset="0"/>
              </a:rPr>
              <a:t>NOAA </a:t>
            </a:r>
            <a:r>
              <a:rPr lang="en-US" altLang="en-US" sz="1200" b="1" dirty="0" smtClean="0">
                <a:solidFill>
                  <a:schemeClr val="tx2"/>
                </a:solidFill>
                <a:latin typeface="Arial" panose="020B0604020202020204" pitchFamily="34" charset="0"/>
              </a:rPr>
              <a:t>is established in US Department of Commerce</a:t>
            </a:r>
            <a:endParaRPr lang="en-US" altLang="en-US" sz="1200" b="1" dirty="0">
              <a:solidFill>
                <a:schemeClr val="tx2"/>
              </a:solidFill>
              <a:latin typeface="Arial" panose="020B0604020202020204" pitchFamily="34" charset="0"/>
            </a:endParaRPr>
          </a:p>
        </p:txBody>
      </p:sp>
      <p:sp>
        <p:nvSpPr>
          <p:cNvPr id="18453" name="TextBox 1"/>
          <p:cNvSpPr txBox="1">
            <a:spLocks noChangeArrowheads="1"/>
          </p:cNvSpPr>
          <p:nvPr/>
        </p:nvSpPr>
        <p:spPr bwMode="auto">
          <a:xfrm>
            <a:off x="4950620" y="4811749"/>
            <a:ext cx="733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FontTx/>
              <a:buNone/>
            </a:pPr>
            <a:r>
              <a:rPr lang="en-US" altLang="en-US" sz="1200" b="1" dirty="0">
                <a:solidFill>
                  <a:srgbClr val="C00000"/>
                </a:solidFill>
                <a:latin typeface="Arial" panose="020B0604020202020204" pitchFamily="34" charset="0"/>
              </a:rPr>
              <a:t>Active</a:t>
            </a:r>
          </a:p>
          <a:p>
            <a:pPr eaLnBrk="1" hangingPunct="1">
              <a:spcBef>
                <a:spcPct val="0"/>
              </a:spcBef>
              <a:buFontTx/>
              <a:buNone/>
            </a:pPr>
            <a:r>
              <a:rPr lang="en-US" altLang="en-US" sz="1200" b="1" dirty="0">
                <a:solidFill>
                  <a:srgbClr val="C00000"/>
                </a:solidFill>
                <a:latin typeface="Arial" panose="020B0604020202020204" pitchFamily="34" charset="0"/>
              </a:rPr>
              <a:t>Control</a:t>
            </a:r>
          </a:p>
          <a:p>
            <a:pPr eaLnBrk="1" hangingPunct="1">
              <a:spcBef>
                <a:spcPct val="0"/>
              </a:spcBef>
              <a:buFontTx/>
              <a:buNone/>
            </a:pPr>
            <a:r>
              <a:rPr lang="en-US" altLang="en-US" sz="1200" b="1" dirty="0">
                <a:solidFill>
                  <a:schemeClr val="tx2"/>
                </a:solidFill>
                <a:latin typeface="Arial" panose="020B0604020202020204" pitchFamily="34" charset="0"/>
              </a:rPr>
              <a:t>(CORS)</a:t>
            </a:r>
          </a:p>
        </p:txBody>
      </p:sp>
      <p:cxnSp>
        <p:nvCxnSpPr>
          <p:cNvPr id="7" name="Straight Connector 6"/>
          <p:cNvCxnSpPr>
            <a:cxnSpLocks noChangeShapeType="1"/>
          </p:cNvCxnSpPr>
          <p:nvPr/>
        </p:nvCxnSpPr>
        <p:spPr bwMode="auto">
          <a:xfrm>
            <a:off x="447261" y="4141789"/>
            <a:ext cx="11420061"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7" name="Picture 2"/>
          <p:cNvPicPr>
            <a:picLocks noChangeAspect="1" noChangeArrowheads="1"/>
          </p:cNvPicPr>
          <p:nvPr/>
        </p:nvPicPr>
        <p:blipFill>
          <a:blip r:embed="rId10"/>
          <a:srcRect/>
          <a:stretch>
            <a:fillRect/>
          </a:stretch>
        </p:blipFill>
        <p:spPr bwMode="auto">
          <a:xfrm>
            <a:off x="10595172" y="5061162"/>
            <a:ext cx="1551426" cy="1550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446" name="Picture 12" descr="GNSS_revise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78827" y="4218617"/>
            <a:ext cx="2124249" cy="159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9"/>
          <p:cNvSpPr>
            <a:spLocks noChangeArrowheads="1"/>
          </p:cNvSpPr>
          <p:nvPr/>
        </p:nvSpPr>
        <p:spPr bwMode="auto">
          <a:xfrm>
            <a:off x="10215057" y="6552347"/>
            <a:ext cx="1881187" cy="30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lvl="1" algn="ctr" eaLnBrk="1" hangingPunct="1">
              <a:lnSpc>
                <a:spcPct val="105000"/>
              </a:lnSpc>
              <a:spcBef>
                <a:spcPct val="0"/>
              </a:spcBef>
              <a:buFontTx/>
              <a:buNone/>
            </a:pPr>
            <a:r>
              <a:rPr lang="en-US" altLang="en-US" sz="1400" b="1" dirty="0" smtClean="0">
                <a:latin typeface="Arial" panose="020B0604020202020204" pitchFamily="34" charset="0"/>
              </a:rPr>
              <a:t>GEOID</a:t>
            </a:r>
            <a:endParaRPr lang="en-US" altLang="en-US" sz="1400" dirty="0">
              <a:latin typeface="Arial" panose="020B0604020202020204" pitchFamily="34" charset="0"/>
            </a:endParaRPr>
          </a:p>
        </p:txBody>
      </p:sp>
      <p:pic>
        <p:nvPicPr>
          <p:cNvPr id="6146" name="Picture 2" descr="U.S. Department of Commerc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52932" y="1908950"/>
            <a:ext cx="1757631" cy="1768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3"/>
          <a:stretch>
            <a:fillRect/>
          </a:stretch>
        </p:blipFill>
        <p:spPr>
          <a:xfrm>
            <a:off x="10394700" y="1933902"/>
            <a:ext cx="1521900" cy="1521900"/>
          </a:xfrm>
          <a:prstGeom prst="rect">
            <a:avLst/>
          </a:prstGeom>
        </p:spPr>
      </p:pic>
    </p:spTree>
    <p:extLst>
      <p:ext uri="{BB962C8B-B14F-4D97-AF65-F5344CB8AC3E}">
        <p14:creationId xmlns:p14="http://schemas.microsoft.com/office/powerpoint/2010/main" val="3846269324"/>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1" descr="C:\BShaw\My_Maps\Leveling\images\LevelingByOrder_f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3361" y="309354"/>
            <a:ext cx="8183166" cy="613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0"/>
            <a:ext cx="12192000" cy="1325974"/>
          </a:xfrm>
          <a:prstGeom prst="rect">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a:ea typeface="+mj-ea"/>
                <a:cs typeface="Helvetica" panose="020B0604020202020204" pitchFamily="34" charset="0"/>
              </a:rPr>
              <a:t>NAVD 88 is Based on </a:t>
            </a: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a:ea typeface="+mj-ea"/>
                <a:cs typeface="Helvetica" panose="020B0604020202020204" pitchFamily="34" charset="0"/>
              </a:rPr>
              <a:t>Continental Scale Geodetic Leveling</a:t>
            </a:r>
            <a:endParaRPr kumimoji="0" lang="en-US" sz="4400" b="0" i="0" u="none" strike="noStrike" kern="1200" cap="none" spc="0" normalizeH="0" baseline="0" noProof="0" dirty="0">
              <a:ln>
                <a:noFill/>
              </a:ln>
              <a:solidFill>
                <a:prstClr val="black"/>
              </a:solidFill>
              <a:effectLst/>
              <a:uLnTx/>
              <a:uFillTx/>
              <a:latin typeface="Calibri"/>
              <a:ea typeface="+mj-ea"/>
              <a:cs typeface="Helvetica" panose="020B0604020202020204" pitchFamily="34" charset="0"/>
            </a:endParaRPr>
          </a:p>
        </p:txBody>
      </p:sp>
      <p:sp>
        <p:nvSpPr>
          <p:cNvPr id="4" name="Rounded Rectangle 3"/>
          <p:cNvSpPr/>
          <p:nvPr/>
        </p:nvSpPr>
        <p:spPr>
          <a:xfrm>
            <a:off x="9410006" y="3241964"/>
            <a:ext cx="2781993" cy="1425487"/>
          </a:xfrm>
          <a:prstGeom prst="roundRect">
            <a:avLst/>
          </a:prstGeom>
          <a:blipFill rotWithShape="1">
            <a:blip r:embed="rId5" cstate="print">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 name="Picture 1"/>
          <p:cNvPicPr>
            <a:picLocks noChangeAspect="1"/>
          </p:cNvPicPr>
          <p:nvPr/>
        </p:nvPicPr>
        <p:blipFill rotWithShape="1">
          <a:blip r:embed="rId6"/>
          <a:srcRect t="17257"/>
          <a:stretch/>
        </p:blipFill>
        <p:spPr>
          <a:xfrm>
            <a:off x="0" y="4934802"/>
            <a:ext cx="3594446" cy="1923198"/>
          </a:xfrm>
          <a:prstGeom prst="rect">
            <a:avLst/>
          </a:prstGeom>
        </p:spPr>
      </p:pic>
      <p:sp>
        <p:nvSpPr>
          <p:cNvPr id="5" name="Rectangle 4"/>
          <p:cNvSpPr/>
          <p:nvPr/>
        </p:nvSpPr>
        <p:spPr>
          <a:xfrm>
            <a:off x="0" y="1422228"/>
            <a:ext cx="2743200"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Current Vertical Datums: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NAVD88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CONUS &amp; 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PRVD02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Puerto Rico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VIVD09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US Virgin Islands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GUVD04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Guam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NMVD03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Commonwealth of the Northern Marianas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3594446" y="5821368"/>
            <a:ext cx="8527974" cy="89255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600" dirty="0"/>
              <a:t>NAVD 88 consists of about 800,000 bench marks </a:t>
            </a:r>
            <a:r>
              <a:rPr lang="en-US" sz="2600" dirty="0" smtClean="0"/>
              <a:t>connected by about 2.2M </a:t>
            </a:r>
            <a:r>
              <a:rPr lang="en-US" sz="2600" dirty="0"/>
              <a:t>km of </a:t>
            </a:r>
            <a:r>
              <a:rPr lang="en-US" sz="2600" dirty="0" smtClean="0"/>
              <a:t>leveling conducted over 80+ years</a:t>
            </a:r>
            <a:endParaRPr lang="en-US" sz="2600" dirty="0"/>
          </a:p>
        </p:txBody>
      </p:sp>
    </p:spTree>
    <p:extLst>
      <p:ext uri="{BB962C8B-B14F-4D97-AF65-F5344CB8AC3E}">
        <p14:creationId xmlns:p14="http://schemas.microsoft.com/office/powerpoint/2010/main" val="25800811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36223" y="801993"/>
            <a:ext cx="1215577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rIns="60959" anchor="ctr">
            <a:spAutoFit/>
          </a:bodyPr>
          <a:lstStyle>
            <a:lvl1pPr>
              <a:defRPr sz="4400">
                <a:solidFill>
                  <a:srgbClr val="17375E"/>
                </a:solidFill>
                <a:latin typeface="Times New Roman"/>
                <a:ea typeface="Times New Roman"/>
                <a:cs typeface="Times New Roman"/>
                <a:sym typeface="Times New Roman"/>
              </a:defRPr>
            </a:lvl1pP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srgbClr val="000000"/>
              </a:solidFill>
              <a:effectLst/>
              <a:uLnTx/>
              <a:uFillTx/>
              <a:latin typeface="Calibri"/>
              <a:ea typeface="+mj-ea"/>
              <a:cs typeface="Calibri"/>
              <a:sym typeface="Times New Roman"/>
            </a:endParaRPr>
          </a:p>
        </p:txBody>
      </p:sp>
      <p:pic>
        <p:nvPicPr>
          <p:cNvPr id="12" name="Picture 1" descr="C:\BShaw\My_Maps\Leveling\images\LevelingByOrder_f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87" y="3319808"/>
            <a:ext cx="4111053" cy="308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0869" y="3389811"/>
            <a:ext cx="2962977" cy="2222233"/>
          </a:xfrm>
          <a:prstGeom prst="rect">
            <a:avLst/>
          </a:prstGeom>
        </p:spPr>
      </p:pic>
      <p:sp>
        <p:nvSpPr>
          <p:cNvPr id="7" name="Title 1"/>
          <p:cNvSpPr>
            <a:spLocks noGrp="1"/>
          </p:cNvSpPr>
          <p:nvPr>
            <p:ph type="title"/>
          </p:nvPr>
        </p:nvSpPr>
        <p:spPr>
          <a:xfrm>
            <a:off x="609600" y="274638"/>
            <a:ext cx="10972800" cy="1143000"/>
          </a:xfrm>
        </p:spPr>
        <p:txBody>
          <a:bodyPr>
            <a:noAutofit/>
          </a:bodyPr>
          <a:lstStyle/>
          <a:p>
            <a:r>
              <a:rPr lang="en-US" sz="4400" dirty="0" smtClean="0"/>
              <a:t>Building on the Past to Prepare for the Future</a:t>
            </a:r>
            <a:endParaRPr lang="en-US" sz="4400" dirty="0"/>
          </a:p>
        </p:txBody>
      </p:sp>
      <p:sp>
        <p:nvSpPr>
          <p:cNvPr id="2" name="Rectangle 1"/>
          <p:cNvSpPr/>
          <p:nvPr/>
        </p:nvSpPr>
        <p:spPr>
          <a:xfrm>
            <a:off x="313173" y="6403098"/>
            <a:ext cx="11565653" cy="369332"/>
          </a:xfrm>
          <a:prstGeom prst="rect">
            <a:avLst/>
          </a:prstGeom>
        </p:spPr>
        <p:txBody>
          <a:bodyPr wrap="square">
            <a:spAutoFit/>
          </a:bodyPr>
          <a:lstStyle/>
          <a:p>
            <a:r>
              <a:rPr lang="en-US" dirty="0" smtClean="0"/>
              <a:t>What is GPSonBM? New </a:t>
            </a:r>
            <a:r>
              <a:rPr lang="en-US" dirty="0"/>
              <a:t>GPS / GNSS data </a:t>
            </a:r>
            <a:r>
              <a:rPr lang="en-US" dirty="0" smtClean="0"/>
              <a:t>on existing </a:t>
            </a:r>
            <a:r>
              <a:rPr lang="en-US" dirty="0"/>
              <a:t>NGS marks with published NAVD 88 orthometric heights</a:t>
            </a:r>
          </a:p>
        </p:txBody>
      </p:sp>
      <p:sp>
        <p:nvSpPr>
          <p:cNvPr id="3" name="Rectangle 2"/>
          <p:cNvSpPr/>
          <p:nvPr/>
        </p:nvSpPr>
        <p:spPr>
          <a:xfrm>
            <a:off x="142754" y="1201805"/>
            <a:ext cx="11885123" cy="707886"/>
          </a:xfrm>
          <a:prstGeom prst="rect">
            <a:avLst/>
          </a:prstGeom>
        </p:spPr>
        <p:txBody>
          <a:bodyPr wrap="square">
            <a:spAutoFit/>
          </a:bodyPr>
          <a:lstStyle/>
          <a:p>
            <a:pPr algn="ctr"/>
            <a:r>
              <a:rPr lang="en-US" sz="2000" dirty="0">
                <a:latin typeface="+mj-lt"/>
                <a:cs typeface="Times New Roman" panose="02020603050405020304" pitchFamily="18" charset="0"/>
              </a:rPr>
              <a:t>GPS on Bench Marks is </a:t>
            </a:r>
            <a:r>
              <a:rPr lang="en-US" sz="2000" dirty="0" smtClean="0">
                <a:latin typeface="+mj-lt"/>
                <a:cs typeface="Times New Roman" panose="02020603050405020304" pitchFamily="18" charset="0"/>
              </a:rPr>
              <a:t>about </a:t>
            </a:r>
            <a:r>
              <a:rPr lang="en-US" sz="2000" dirty="0">
                <a:latin typeface="+mj-lt"/>
                <a:cs typeface="Times New Roman" panose="02020603050405020304" pitchFamily="18" charset="0"/>
              </a:rPr>
              <a:t>building the Transformation Tool to connect the past and future </a:t>
            </a:r>
            <a:r>
              <a:rPr lang="en-US" sz="2000" dirty="0" smtClean="0">
                <a:latin typeface="+mj-lt"/>
                <a:cs typeface="Times New Roman" panose="02020603050405020304" pitchFamily="18" charset="0"/>
              </a:rPr>
              <a:t>Datums and preparing </a:t>
            </a:r>
            <a:r>
              <a:rPr lang="en-US" sz="2000" dirty="0">
                <a:latin typeface="+mj-lt"/>
                <a:cs typeface="Times New Roman" panose="02020603050405020304" pitchFamily="18" charset="0"/>
              </a:rPr>
              <a:t>the country and our communities to take full advantage of the benefits of the Modernized NSRS</a:t>
            </a:r>
          </a:p>
        </p:txBody>
      </p:sp>
      <p:sp>
        <p:nvSpPr>
          <p:cNvPr id="5" name="Rectangle 4"/>
          <p:cNvSpPr/>
          <p:nvPr/>
        </p:nvSpPr>
        <p:spPr>
          <a:xfrm>
            <a:off x="1709862" y="1902946"/>
            <a:ext cx="9888279" cy="1323439"/>
          </a:xfrm>
          <a:prstGeom prst="rect">
            <a:avLst/>
          </a:prstGeom>
        </p:spPr>
        <p:txBody>
          <a:bodyPr wrap="square">
            <a:spAutoFit/>
          </a:bodyPr>
          <a:lstStyle/>
          <a:p>
            <a:pPr algn="ctr"/>
            <a:r>
              <a:rPr lang="en-US" sz="2000" b="1" dirty="0" smtClean="0">
                <a:latin typeface="+mj-lt"/>
              </a:rPr>
              <a:t>Benefits of Participating in GPSonBM: </a:t>
            </a:r>
          </a:p>
          <a:p>
            <a:pPr marL="285750" indent="-285750">
              <a:buFont typeface="Arial" panose="020B0604020202020204" pitchFamily="34" charset="0"/>
              <a:buChar char="•"/>
            </a:pPr>
            <a:r>
              <a:rPr lang="en-US" sz="2000" dirty="0" smtClean="0">
                <a:latin typeface="+mj-lt"/>
              </a:rPr>
              <a:t>Improve local results of NAVD </a:t>
            </a:r>
            <a:r>
              <a:rPr lang="en-US" sz="2000" dirty="0">
                <a:latin typeface="+mj-lt"/>
              </a:rPr>
              <a:t>88 – NAPGD2022 Transformation Tools</a:t>
            </a:r>
          </a:p>
          <a:p>
            <a:pPr marL="285750" indent="-285750">
              <a:buFont typeface="Arial" panose="020B0604020202020204" pitchFamily="34" charset="0"/>
              <a:buChar char="•"/>
            </a:pPr>
            <a:r>
              <a:rPr lang="en-US" sz="2000" dirty="0" smtClean="0">
                <a:latin typeface="+mj-lt"/>
              </a:rPr>
              <a:t>2020.0 </a:t>
            </a:r>
            <a:r>
              <a:rPr lang="en-US" sz="2000" dirty="0">
                <a:latin typeface="+mj-lt"/>
              </a:rPr>
              <a:t>Reference Epoch Coordinates (REC’s</a:t>
            </a:r>
            <a:r>
              <a:rPr lang="en-US" sz="2000" dirty="0" smtClean="0">
                <a:latin typeface="+mj-lt"/>
              </a:rPr>
              <a:t>) with initial release of Modernized system</a:t>
            </a:r>
            <a:endParaRPr lang="en-US" sz="2000" dirty="0">
              <a:latin typeface="+mj-lt"/>
            </a:endParaRPr>
          </a:p>
          <a:p>
            <a:pPr marL="285750" indent="-285750">
              <a:buFont typeface="Arial" panose="020B0604020202020204" pitchFamily="34" charset="0"/>
              <a:buChar char="•"/>
            </a:pPr>
            <a:r>
              <a:rPr lang="en-US" sz="2000" dirty="0" smtClean="0">
                <a:latin typeface="+mj-lt"/>
              </a:rPr>
              <a:t>Go 4D - Track changes over time with Survey Epoch Coordinates (SEC’s)</a:t>
            </a:r>
            <a:endParaRPr lang="en-US" sz="2000" dirty="0">
              <a:latin typeface="+mj-lt"/>
            </a:endParaRPr>
          </a:p>
        </p:txBody>
      </p:sp>
      <p:sp>
        <p:nvSpPr>
          <p:cNvPr id="6" name="Rectangle 5"/>
          <p:cNvSpPr/>
          <p:nvPr/>
        </p:nvSpPr>
        <p:spPr>
          <a:xfrm>
            <a:off x="4067911" y="5612044"/>
            <a:ext cx="3674347" cy="646331"/>
          </a:xfrm>
          <a:prstGeom prst="rect">
            <a:avLst/>
          </a:prstGeom>
        </p:spPr>
        <p:txBody>
          <a:bodyPr wrap="square">
            <a:spAutoFit/>
          </a:bodyPr>
          <a:lstStyle/>
          <a:p>
            <a:pPr marL="285750" indent="-285750" fontAlgn="base">
              <a:buFont typeface="Arial" panose="020B0604020202020204" pitchFamily="34" charset="0"/>
              <a:buChar char="•"/>
            </a:pPr>
            <a:r>
              <a:rPr lang="en-US" dirty="0" smtClean="0"/>
              <a:t>Update </a:t>
            </a:r>
            <a:r>
              <a:rPr lang="en-US" dirty="0"/>
              <a:t>Passive Control Status</a:t>
            </a:r>
          </a:p>
          <a:p>
            <a:pPr marL="285750" indent="-285750">
              <a:buFont typeface="Arial" panose="020B0604020202020204" pitchFamily="34" charset="0"/>
              <a:buChar char="•"/>
            </a:pPr>
            <a:r>
              <a:rPr lang="en-US" dirty="0"/>
              <a:t>Check your RTN results</a:t>
            </a:r>
          </a:p>
        </p:txBody>
      </p:sp>
      <p:pic>
        <p:nvPicPr>
          <p:cNvPr id="1028" name="Picture 4" descr="xGEOID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0987" y="3322422"/>
            <a:ext cx="3987839" cy="30815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3563" y="3012251"/>
            <a:ext cx="4054348" cy="3484270"/>
            <a:chOff x="13563" y="3012251"/>
            <a:chExt cx="4054348" cy="3484270"/>
          </a:xfrm>
        </p:grpSpPr>
        <p:pic>
          <p:nvPicPr>
            <p:cNvPr id="1030" name="Picture 6" descr="https://www.ngs.noaa.gov/GEOID/GEOID18/maps/geoid18_conus_we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563" y="3363616"/>
              <a:ext cx="4054348" cy="313290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rot="20444378">
              <a:off x="141292" y="3012251"/>
              <a:ext cx="1518365" cy="523220"/>
            </a:xfrm>
            <a:prstGeom prst="rect">
              <a:avLst/>
            </a:prstGeom>
            <a:solidFill>
              <a:sysClr val="window" lastClr="FFFFFF"/>
            </a:solidFill>
            <a:ln w="25400" cap="flat" cmpd="sng" algn="ctr">
              <a:solidFill>
                <a:srgbClr val="4F81BD"/>
              </a:solidFill>
              <a:prstDash val="solid"/>
            </a:ln>
            <a:effectLst/>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rPr>
                <a:t>GEOID18</a:t>
              </a:r>
            </a:p>
          </p:txBody>
        </p:sp>
      </p:grpSp>
    </p:spTree>
    <p:extLst>
      <p:ext uri="{BB962C8B-B14F-4D97-AF65-F5344CB8AC3E}">
        <p14:creationId xmlns:p14="http://schemas.microsoft.com/office/powerpoint/2010/main" val="42083887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49" y="548124"/>
            <a:ext cx="11508171" cy="1143000"/>
          </a:xfrm>
        </p:spPr>
        <p:txBody>
          <a:bodyPr anchor="t">
            <a:normAutofit fontScale="90000"/>
          </a:bodyPr>
          <a:lstStyle/>
          <a:p>
            <a:pPr lvl="0"/>
            <a:r>
              <a:rPr lang="en-US" dirty="0" smtClean="0">
                <a:solidFill>
                  <a:prstClr val="black"/>
                </a:solidFill>
              </a:rPr>
              <a:t>Automatic Evaluation of New GPS </a:t>
            </a:r>
            <a:r>
              <a:rPr lang="en-US" dirty="0">
                <a:solidFill>
                  <a:prstClr val="black"/>
                </a:solidFill>
              </a:rPr>
              <a:t>on </a:t>
            </a:r>
            <a:r>
              <a:rPr lang="en-US" dirty="0" err="1" smtClean="0">
                <a:solidFill>
                  <a:prstClr val="black"/>
                </a:solidFill>
              </a:rPr>
              <a:t>BenchMark</a:t>
            </a:r>
            <a:r>
              <a:rPr lang="en-US" dirty="0" smtClean="0">
                <a:solidFill>
                  <a:prstClr val="black"/>
                </a:solidFill>
              </a:rPr>
              <a:t> data with </a:t>
            </a:r>
            <a:r>
              <a:rPr lang="en-US" dirty="0">
                <a:solidFill>
                  <a:prstClr val="black"/>
                </a:solidFill>
              </a:rPr>
              <a:t>Machine Learning  </a:t>
            </a:r>
          </a:p>
        </p:txBody>
      </p:sp>
      <p:sp>
        <p:nvSpPr>
          <p:cNvPr id="3" name="Content Placeholder 2"/>
          <p:cNvSpPr>
            <a:spLocks noGrp="1"/>
          </p:cNvSpPr>
          <p:nvPr>
            <p:ph idx="1"/>
          </p:nvPr>
        </p:nvSpPr>
        <p:spPr>
          <a:xfrm>
            <a:off x="5849334" y="1822747"/>
            <a:ext cx="6473590" cy="2872212"/>
          </a:xfrm>
        </p:spPr>
        <p:txBody>
          <a:bodyPr>
            <a:noAutofit/>
          </a:bodyPr>
          <a:lstStyle/>
          <a:p>
            <a:pPr marL="57149" indent="0">
              <a:buNone/>
            </a:pPr>
            <a:r>
              <a:rPr lang="en-US" sz="2400" dirty="0" smtClean="0">
                <a:latin typeface="Helvetica" panose="020B0604020202020204" pitchFamily="34" charset="0"/>
                <a:cs typeface="Helvetica" panose="020B0604020202020204" pitchFamily="34" charset="0"/>
              </a:rPr>
              <a:t>Use </a:t>
            </a:r>
            <a:r>
              <a:rPr lang="en-US" sz="2400" dirty="0">
                <a:latin typeface="Helvetica" panose="020B0604020202020204" pitchFamily="34" charset="0"/>
                <a:cs typeface="Helvetica" panose="020B0604020202020204" pitchFamily="34" charset="0"/>
              </a:rPr>
              <a:t>results from GEOID18 to ‘train’ a model</a:t>
            </a:r>
          </a:p>
          <a:p>
            <a:pPr lvl="1"/>
            <a:r>
              <a:rPr lang="en-US" sz="2000" dirty="0">
                <a:latin typeface="Helvetica" panose="020B0604020202020204" pitchFamily="34" charset="0"/>
                <a:cs typeface="Helvetica" panose="020B0604020202020204" pitchFamily="34" charset="0"/>
              </a:rPr>
              <a:t>“Supervised </a:t>
            </a:r>
            <a:r>
              <a:rPr lang="en-US" sz="2000" dirty="0" smtClean="0">
                <a:latin typeface="Helvetica" panose="020B0604020202020204" pitchFamily="34" charset="0"/>
                <a:cs typeface="Helvetica" panose="020B0604020202020204" pitchFamily="34" charset="0"/>
              </a:rPr>
              <a:t>Classification” - based on </a:t>
            </a:r>
            <a:r>
              <a:rPr lang="en-US" sz="2000" dirty="0">
                <a:latin typeface="Helvetica" panose="020B0604020202020204" pitchFamily="34" charset="0"/>
                <a:cs typeface="Helvetica" panose="020B0604020202020204" pitchFamily="34" charset="0"/>
              </a:rPr>
              <a:t>previous manual editing/cleaning process</a:t>
            </a:r>
          </a:p>
          <a:p>
            <a:pPr lvl="1"/>
            <a:r>
              <a:rPr lang="en-US" sz="2000" dirty="0" smtClean="0">
                <a:latin typeface="Helvetica" panose="020B0604020202020204" pitchFamily="34" charset="0"/>
                <a:cs typeface="Helvetica" panose="020B0604020202020204" pitchFamily="34" charset="0"/>
              </a:rPr>
              <a:t>Binary </a:t>
            </a:r>
            <a:r>
              <a:rPr lang="en-US" sz="2000" dirty="0">
                <a:latin typeface="Helvetica" panose="020B0604020202020204" pitchFamily="34" charset="0"/>
                <a:cs typeface="Helvetica" panose="020B0604020202020204" pitchFamily="34" charset="0"/>
              </a:rPr>
              <a:t>Class: ‘Use/Yes’ or ‘Not Use/No’ </a:t>
            </a:r>
          </a:p>
          <a:p>
            <a:pPr marL="57149" indent="0">
              <a:buNone/>
            </a:pPr>
            <a:r>
              <a:rPr lang="en-US" sz="2400" dirty="0">
                <a:latin typeface="Helvetica" panose="020B0604020202020204" pitchFamily="34" charset="0"/>
                <a:cs typeface="Helvetica" panose="020B0604020202020204" pitchFamily="34" charset="0"/>
              </a:rPr>
              <a:t>Use model on new data going forward</a:t>
            </a:r>
          </a:p>
          <a:p>
            <a:pPr lvl="1"/>
            <a:r>
              <a:rPr lang="en-US" sz="2000" dirty="0" smtClean="0">
                <a:latin typeface="Helvetica" panose="020B0604020202020204" pitchFamily="34" charset="0"/>
                <a:cs typeface="Helvetica" panose="020B0604020202020204" pitchFamily="34" charset="0"/>
              </a:rPr>
              <a:t>Automate evaluation of  </a:t>
            </a:r>
            <a:r>
              <a:rPr lang="en-US" sz="2000" dirty="0">
                <a:latin typeface="Helvetica" panose="020B0604020202020204" pitchFamily="34" charset="0"/>
                <a:cs typeface="Helvetica" panose="020B0604020202020204" pitchFamily="34" charset="0"/>
              </a:rPr>
              <a:t>~250 new submissions on </a:t>
            </a:r>
            <a:r>
              <a:rPr lang="en-US" sz="2000" dirty="0" smtClean="0">
                <a:latin typeface="Helvetica" panose="020B0604020202020204" pitchFamily="34" charset="0"/>
                <a:cs typeface="Helvetica" panose="020B0604020202020204" pitchFamily="34" charset="0"/>
              </a:rPr>
              <a:t>benchmarks </a:t>
            </a:r>
            <a:r>
              <a:rPr lang="en-US" sz="2000" dirty="0">
                <a:latin typeface="Helvetica" panose="020B0604020202020204" pitchFamily="34" charset="0"/>
                <a:cs typeface="Helvetica" panose="020B0604020202020204" pitchFamily="34" charset="0"/>
              </a:rPr>
              <a:t>each month</a:t>
            </a:r>
          </a:p>
          <a:p>
            <a:pPr lvl="1"/>
            <a:r>
              <a:rPr lang="en-US" sz="2000" dirty="0" smtClean="0">
                <a:latin typeface="Helvetica" panose="020B0604020202020204" pitchFamily="34" charset="0"/>
                <a:cs typeface="Helvetica" panose="020B0604020202020204" pitchFamily="34" charset="0"/>
              </a:rPr>
              <a:t>Reduce need for human review</a:t>
            </a:r>
            <a:endParaRPr lang="en-US" sz="2000" dirty="0">
              <a:latin typeface="Helvetica" panose="020B0604020202020204" pitchFamily="34" charset="0"/>
              <a:cs typeface="Helvetica" panose="020B0604020202020204" pitchFamily="34" charset="0"/>
            </a:endParaRPr>
          </a:p>
          <a:p>
            <a:pPr lvl="1"/>
            <a:endParaRPr lang="en-US" sz="1800" dirty="0" smtClean="0">
              <a:latin typeface="Helvetica" panose="020B0604020202020204" pitchFamily="34" charset="0"/>
              <a:cs typeface="Helvetica" panose="020B0604020202020204" pitchFamily="34" charset="0"/>
            </a:endParaRPr>
          </a:p>
          <a:p>
            <a:pPr lvl="1"/>
            <a:endParaRPr lang="en-US" sz="1800" dirty="0" smtClean="0">
              <a:latin typeface="Helvetica" panose="020B0604020202020204" pitchFamily="34" charset="0"/>
              <a:cs typeface="Helvetica" panose="020B0604020202020204" pitchFamily="34" charset="0"/>
            </a:endParaRPr>
          </a:p>
          <a:p>
            <a:endParaRPr lang="en-US" sz="2400" dirty="0" smtClean="0">
              <a:latin typeface="Helvetica" panose="020B0604020202020204" pitchFamily="34" charset="0"/>
              <a:cs typeface="Helvetica" panose="020B0604020202020204" pitchFamily="34" charset="0"/>
            </a:endParaRPr>
          </a:p>
        </p:txBody>
      </p:sp>
      <p:grpSp>
        <p:nvGrpSpPr>
          <p:cNvPr id="17" name="Group 16"/>
          <p:cNvGrpSpPr/>
          <p:nvPr/>
        </p:nvGrpSpPr>
        <p:grpSpPr>
          <a:xfrm>
            <a:off x="0" y="5179281"/>
            <a:ext cx="5464885" cy="1671391"/>
            <a:chOff x="1501477" y="1579194"/>
            <a:chExt cx="9503804" cy="5162895"/>
          </a:xfrm>
        </p:grpSpPr>
        <p:pic>
          <p:nvPicPr>
            <p:cNvPr id="10"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1477" y="1579194"/>
              <a:ext cx="9292015" cy="5162895"/>
            </a:xfrm>
            <a:prstGeom prst="rect">
              <a:avLst/>
            </a:prstGeom>
            <a:ln>
              <a:solidFill>
                <a:schemeClr val="tx1"/>
              </a:solidFill>
            </a:ln>
          </p:spPr>
        </p:pic>
        <p:sp>
          <p:nvSpPr>
            <p:cNvPr id="11" name="Oval 10"/>
            <p:cNvSpPr/>
            <p:nvPr/>
          </p:nvSpPr>
          <p:spPr>
            <a:xfrm>
              <a:off x="4175712" y="5600163"/>
              <a:ext cx="412124" cy="41212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143256" y="5458496"/>
              <a:ext cx="412124" cy="41212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406731" y="5394101"/>
              <a:ext cx="412124" cy="41212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563432" y="5394101"/>
              <a:ext cx="412124" cy="41212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714444" y="1648341"/>
              <a:ext cx="888642" cy="329989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rot="20054197">
              <a:off x="9001616" y="4938654"/>
              <a:ext cx="2003665" cy="91089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37817"/>
            <a:ext cx="5346551" cy="2541464"/>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5755014" y="4849972"/>
            <a:ext cx="1540025" cy="2008028"/>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b="9264"/>
          <a:stretch/>
        </p:blipFill>
        <p:spPr>
          <a:xfrm>
            <a:off x="8002900" y="4847877"/>
            <a:ext cx="3081644" cy="1976760"/>
          </a:xfrm>
          <a:prstGeom prst="rect">
            <a:avLst/>
          </a:prstGeom>
        </p:spPr>
      </p:pic>
      <p:grpSp>
        <p:nvGrpSpPr>
          <p:cNvPr id="6" name="Group 5"/>
          <p:cNvGrpSpPr/>
          <p:nvPr/>
        </p:nvGrpSpPr>
        <p:grpSpPr>
          <a:xfrm>
            <a:off x="81479" y="1194724"/>
            <a:ext cx="2645955" cy="1511438"/>
            <a:chOff x="410241" y="2147685"/>
            <a:chExt cx="3528486" cy="2401243"/>
          </a:xfrm>
        </p:grpSpPr>
        <p:sp>
          <p:nvSpPr>
            <p:cNvPr id="18" name="Hexagon 17"/>
            <p:cNvSpPr>
              <a:spLocks noChangeAspect="1"/>
            </p:cNvSpPr>
            <p:nvPr/>
          </p:nvSpPr>
          <p:spPr>
            <a:xfrm>
              <a:off x="410241" y="2147685"/>
              <a:ext cx="1796925" cy="1549262"/>
            </a:xfrm>
            <a:prstGeom prst="hexagon">
              <a:avLst>
                <a:gd name="adj" fmla="val 25000"/>
                <a:gd name="vf" fmla="val 115470"/>
              </a:avLst>
            </a:prstGeom>
            <a:blipFill>
              <a:blip r:embed="rId7" cstate="print">
                <a:extLst>
                  <a:ext uri="{28A0092B-C50C-407E-A947-70E740481C1C}">
                    <a14:useLocalDpi xmlns:a14="http://schemas.microsoft.com/office/drawing/2010/main" val="0"/>
                  </a:ext>
                </a:extLst>
              </a:blip>
              <a:srcRect/>
              <a:stretch>
                <a:fillRect l="-7000" r="-7000"/>
              </a:stretch>
            </a:blip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Hexagon 18"/>
            <p:cNvSpPr>
              <a:spLocks noChangeAspect="1"/>
            </p:cNvSpPr>
            <p:nvPr/>
          </p:nvSpPr>
          <p:spPr>
            <a:xfrm>
              <a:off x="2146479" y="3003698"/>
              <a:ext cx="1792248" cy="1545230"/>
            </a:xfrm>
            <a:prstGeom prst="hexagon">
              <a:avLst>
                <a:gd name="adj" fmla="val 25000"/>
                <a:gd name="vf" fmla="val 115470"/>
              </a:avLst>
            </a:prstGeom>
            <a:blipFill>
              <a:blip r:embed="rId8" cstate="print">
                <a:extLst>
                  <a:ext uri="{28A0092B-C50C-407E-A947-70E740481C1C}">
                    <a14:useLocalDpi xmlns:a14="http://schemas.microsoft.com/office/drawing/2010/main" val="0"/>
                  </a:ext>
                </a:extLst>
              </a:blip>
              <a:srcRect/>
              <a:stretch>
                <a:fillRect l="-31000" r="-31000"/>
              </a:stretch>
            </a:blipFill>
          </p:spPr>
          <p:style>
            <a:lnRef idx="2">
              <a:schemeClr val="accent4">
                <a:hueOff val="-2232385"/>
                <a:satOff val="13449"/>
                <a:lumOff val="1078"/>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5110835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5" y="516190"/>
            <a:ext cx="11865685" cy="758428"/>
          </a:xfrm>
        </p:spPr>
        <p:txBody>
          <a:bodyPr/>
          <a:lstStyle/>
          <a:p>
            <a:pPr lvl="0" defTabSz="609585" eaLnBrk="1" fontAlgn="auto">
              <a:spcBef>
                <a:spcPts val="0"/>
              </a:spcBef>
              <a:spcAft>
                <a:spcPts val="0"/>
              </a:spcAft>
              <a:defRPr/>
            </a:pPr>
            <a:r>
              <a:rPr lang="en-US" sz="4000" dirty="0">
                <a:solidFill>
                  <a:srgbClr val="000000"/>
                </a:solidFill>
                <a:latin typeface="Calibri"/>
                <a:cs typeface="Calibri"/>
                <a:sym typeface="Times New Roman"/>
              </a:rPr>
              <a:t>GPSonBM </a:t>
            </a:r>
            <a:r>
              <a:rPr lang="en-US" sz="4000" dirty="0" smtClean="0">
                <a:solidFill>
                  <a:srgbClr val="000000"/>
                </a:solidFill>
                <a:latin typeface="Calibri"/>
                <a:cs typeface="Calibri"/>
                <a:sym typeface="Times New Roman"/>
              </a:rPr>
              <a:t>Measurements Connect </a:t>
            </a:r>
            <a:br>
              <a:rPr lang="en-US" sz="4000" dirty="0" smtClean="0">
                <a:solidFill>
                  <a:srgbClr val="000000"/>
                </a:solidFill>
                <a:latin typeface="Calibri"/>
                <a:cs typeface="Calibri"/>
                <a:sym typeface="Times New Roman"/>
              </a:rPr>
            </a:br>
            <a:r>
              <a:rPr lang="en-US" sz="4000" dirty="0" smtClean="0">
                <a:solidFill>
                  <a:srgbClr val="000000"/>
                </a:solidFill>
                <a:latin typeface="Calibri"/>
                <a:cs typeface="Calibri"/>
                <a:sym typeface="Times New Roman"/>
              </a:rPr>
              <a:t>Current and Future Datums</a:t>
            </a:r>
            <a:endParaRPr lang="en-US" sz="4000" dirty="0">
              <a:solidFill>
                <a:srgbClr val="000000"/>
              </a:solidFill>
              <a:latin typeface="Calibri"/>
              <a:cs typeface="Calibri"/>
              <a:sym typeface="Times New Roman"/>
            </a:endParaRPr>
          </a:p>
        </p:txBody>
      </p:sp>
      <p:sp>
        <p:nvSpPr>
          <p:cNvPr id="3" name="Content Placeholder 2"/>
          <p:cNvSpPr>
            <a:spLocks noGrp="1"/>
          </p:cNvSpPr>
          <p:nvPr>
            <p:ph idx="1"/>
          </p:nvPr>
        </p:nvSpPr>
        <p:spPr>
          <a:xfrm>
            <a:off x="217686" y="1482237"/>
            <a:ext cx="11645462" cy="1141664"/>
          </a:xfrm>
        </p:spPr>
        <p:txBody>
          <a:bodyPr/>
          <a:lstStyle/>
          <a:p>
            <a:pPr marL="0" lvl="0" indent="0" defTabSz="914400" eaLnBrk="1" fontAlgn="auto" hangingPunct="1">
              <a:spcBef>
                <a:spcPts val="0"/>
              </a:spcBef>
              <a:spcAft>
                <a:spcPts val="0"/>
              </a:spcAft>
              <a:buNone/>
              <a:defRPr/>
            </a:pPr>
            <a:r>
              <a:rPr lang="en-US" sz="2400" dirty="0">
                <a:solidFill>
                  <a:srgbClr val="000000"/>
                </a:solidFill>
                <a:cs typeface="Helvetica"/>
              </a:rPr>
              <a:t>Because the relationships between the old and new datums vary by location, the accuracy of the transformations in any particular place is directly related to the density of GPSonBM data available in that area.</a:t>
            </a:r>
            <a:endParaRPr lang="en-US" sz="2400" dirty="0">
              <a:solidFill>
                <a:srgbClr val="000000"/>
              </a:solidFill>
              <a:latin typeface="Helvetica"/>
              <a:cs typeface="Helvetica"/>
            </a:endParaRPr>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8</a:t>
            </a:fld>
            <a:endParaRPr lang="en-US"/>
          </a:p>
        </p:txBody>
      </p:sp>
      <p:sp>
        <p:nvSpPr>
          <p:cNvPr id="9" name="TextBox 8"/>
          <p:cNvSpPr txBox="1"/>
          <p:nvPr/>
        </p:nvSpPr>
        <p:spPr>
          <a:xfrm>
            <a:off x="8893915" y="4368062"/>
            <a:ext cx="1422184" cy="369332"/>
          </a:xfrm>
          <a:prstGeom prst="rect">
            <a:avLst/>
          </a:prstGeom>
          <a:noFill/>
        </p:spPr>
        <p:txBody>
          <a:bodyPr wrap="none" rtlCol="0">
            <a:spAutoFit/>
          </a:bodyPr>
          <a:lstStyle/>
          <a:p>
            <a:pPr fontAlgn="base">
              <a:spcBef>
                <a:spcPct val="0"/>
              </a:spcBef>
              <a:spcAft>
                <a:spcPct val="0"/>
              </a:spcAft>
            </a:pPr>
            <a:r>
              <a:rPr lang="en-US" dirty="0">
                <a:solidFill>
                  <a:prstClr val="white"/>
                </a:solidFill>
                <a:latin typeface="Times New Roman" panose="02020603050405020304" pitchFamily="18" charset="0"/>
                <a:ea typeface="MS PGothic" pitchFamily="34" charset="-128"/>
              </a:rPr>
              <a:t>PID: EZ0840</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111" y="2290164"/>
            <a:ext cx="6997889" cy="4662343"/>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367" y="4603925"/>
            <a:ext cx="2995448" cy="2254075"/>
          </a:xfrm>
          <a:prstGeom prst="rect">
            <a:avLst/>
          </a:prstGeom>
        </p:spPr>
      </p:pic>
      <p:sp>
        <p:nvSpPr>
          <p:cNvPr id="8" name="Rectangle 7"/>
          <p:cNvSpPr/>
          <p:nvPr/>
        </p:nvSpPr>
        <p:spPr>
          <a:xfrm>
            <a:off x="-363288" y="2885394"/>
            <a:ext cx="5828667" cy="1815882"/>
          </a:xfrm>
          <a:prstGeom prst="rect">
            <a:avLst/>
          </a:prstGeom>
        </p:spPr>
        <p:txBody>
          <a:bodyPr wrap="square">
            <a:spAutoFit/>
          </a:bodyPr>
          <a:lstStyle/>
          <a:p>
            <a:pPr lvl="1"/>
            <a:r>
              <a:rPr lang="en-US" sz="2400" b="1" dirty="0" smtClean="0"/>
              <a:t>In moving from NAVD 88 to NAPGD2022, there will be a Shift</a:t>
            </a:r>
            <a:r>
              <a:rPr lang="en-US" sz="2400" dirty="0"/>
              <a:t>: A one-time jump </a:t>
            </a:r>
            <a:r>
              <a:rPr lang="en-US" sz="2400" dirty="0" smtClean="0"/>
              <a:t>in </a:t>
            </a:r>
            <a:r>
              <a:rPr lang="en-US" sz="2400" dirty="0"/>
              <a:t>the 0 to 2 meter range </a:t>
            </a:r>
            <a:r>
              <a:rPr lang="en-US" sz="2000" dirty="0"/>
              <a:t>(orthometric height)</a:t>
            </a:r>
            <a:endParaRPr lang="en-US" sz="2400" dirty="0"/>
          </a:p>
          <a:p>
            <a:pPr lvl="2"/>
            <a:endParaRPr lang="en-US" sz="2000" dirty="0" smtClean="0"/>
          </a:p>
          <a:p>
            <a:pPr lvl="2"/>
            <a:r>
              <a:rPr lang="en-US" sz="2000" dirty="0" smtClean="0"/>
              <a:t>From </a:t>
            </a:r>
            <a:r>
              <a:rPr lang="en-US" sz="2000" dirty="0"/>
              <a:t>fixing biases and/or tilts in NAVD </a:t>
            </a:r>
            <a:r>
              <a:rPr lang="en-US" sz="2000" dirty="0" smtClean="0"/>
              <a:t>88</a:t>
            </a:r>
            <a:endParaRPr lang="en-US" sz="2000" dirty="0"/>
          </a:p>
        </p:txBody>
      </p:sp>
      <p:sp>
        <p:nvSpPr>
          <p:cNvPr id="11" name="Right Arrow Callout 10"/>
          <p:cNvSpPr/>
          <p:nvPr/>
        </p:nvSpPr>
        <p:spPr>
          <a:xfrm>
            <a:off x="3941992" y="5227828"/>
            <a:ext cx="3575995" cy="1307054"/>
          </a:xfrm>
          <a:prstGeom prst="rightArrowCallout">
            <a:avLst>
              <a:gd name="adj1" fmla="val 18660"/>
              <a:gd name="adj2" fmla="val 21002"/>
              <a:gd name="adj3" fmla="val 30693"/>
              <a:gd name="adj4" fmla="val 64977"/>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GPSonBM data is used to measure  the Shift</a:t>
            </a:r>
            <a:endParaRPr lang="en-US" sz="2400" dirty="0">
              <a:solidFill>
                <a:schemeClr val="tx1"/>
              </a:solidFill>
            </a:endParaRPr>
          </a:p>
        </p:txBody>
      </p:sp>
    </p:spTree>
    <p:extLst>
      <p:ext uri="{BB962C8B-B14F-4D97-AF65-F5344CB8AC3E}">
        <p14:creationId xmlns:p14="http://schemas.microsoft.com/office/powerpoint/2010/main" val="2219013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73572" y="817859"/>
            <a:ext cx="11866179" cy="490515"/>
          </a:xfrm>
        </p:spPr>
        <p:txBody>
          <a:bodyPr>
            <a:noAutofit/>
          </a:bodyPr>
          <a:lstStyle/>
          <a:p>
            <a:r>
              <a:rPr lang="en-US" sz="3600" dirty="0" smtClean="0">
                <a:solidFill>
                  <a:prstClr val="black"/>
                </a:solidFill>
              </a:rPr>
              <a:t>Transformation Tool Campaign Priority List and Web </a:t>
            </a:r>
            <a:r>
              <a:rPr lang="en-US" sz="3600" dirty="0">
                <a:solidFill>
                  <a:prstClr val="black"/>
                </a:solidFill>
              </a:rPr>
              <a:t>Map</a:t>
            </a:r>
            <a:br>
              <a:rPr lang="en-US" sz="3600" dirty="0">
                <a:solidFill>
                  <a:prstClr val="black"/>
                </a:solidFill>
              </a:rPr>
            </a:br>
            <a:endParaRPr lang="en-US" sz="3600" dirty="0"/>
          </a:p>
        </p:txBody>
      </p:sp>
      <p:grpSp>
        <p:nvGrpSpPr>
          <p:cNvPr id="20" name="Group 19"/>
          <p:cNvGrpSpPr/>
          <p:nvPr/>
        </p:nvGrpSpPr>
        <p:grpSpPr>
          <a:xfrm>
            <a:off x="4632987" y="1358462"/>
            <a:ext cx="7381592" cy="5384166"/>
            <a:chOff x="4632987" y="1358462"/>
            <a:chExt cx="7381592" cy="5384166"/>
          </a:xfrm>
        </p:grpSpPr>
        <p:pic>
          <p:nvPicPr>
            <p:cNvPr id="9" name="Picture 8"/>
            <p:cNvPicPr>
              <a:picLocks noChangeAspect="1"/>
            </p:cNvPicPr>
            <p:nvPr/>
          </p:nvPicPr>
          <p:blipFill>
            <a:blip r:embed="rId3"/>
            <a:stretch>
              <a:fillRect/>
            </a:stretch>
          </p:blipFill>
          <p:spPr>
            <a:xfrm>
              <a:off x="4778317" y="1358462"/>
              <a:ext cx="6794983" cy="4127938"/>
            </a:xfrm>
            <a:prstGeom prst="rect">
              <a:avLst/>
            </a:prstGeom>
          </p:spPr>
        </p:pic>
        <p:sp>
          <p:nvSpPr>
            <p:cNvPr id="2" name="Rectangle 1"/>
            <p:cNvSpPr/>
            <p:nvPr/>
          </p:nvSpPr>
          <p:spPr>
            <a:xfrm>
              <a:off x="9294125" y="5536488"/>
              <a:ext cx="2720454" cy="120614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defTabSz="457189" fontAlgn="base">
                <a:spcBef>
                  <a:spcPct val="20000"/>
                </a:spcBef>
                <a:defRPr/>
              </a:pPr>
              <a:r>
                <a:rPr lang="en-US" dirty="0">
                  <a:solidFill>
                    <a:prstClr val="black"/>
                  </a:solidFill>
                  <a:latin typeface="Calibri"/>
                </a:rPr>
                <a:t>The web map has several functions that allow users to search, explore, filter, and export the data</a:t>
              </a:r>
            </a:p>
          </p:txBody>
        </p:sp>
        <p:sp>
          <p:nvSpPr>
            <p:cNvPr id="12" name="Rectangle 11"/>
            <p:cNvSpPr/>
            <p:nvPr/>
          </p:nvSpPr>
          <p:spPr>
            <a:xfrm>
              <a:off x="4632987" y="5775493"/>
              <a:ext cx="4520341" cy="830997"/>
            </a:xfrm>
            <a:prstGeom prst="rect">
              <a:avLst/>
            </a:prstGeom>
          </p:spPr>
          <p:txBody>
            <a:bodyPr wrap="none">
              <a:spAutoFit/>
            </a:bodyPr>
            <a:lstStyle/>
            <a:p>
              <a:pPr algn="ctr"/>
              <a:r>
                <a:rPr lang="en-US" sz="2400" dirty="0"/>
                <a:t>Check out </a:t>
              </a:r>
              <a:r>
                <a:rPr lang="en-US" sz="2400" dirty="0" smtClean="0"/>
                <a:t>the GPSonBM webpage:</a:t>
              </a:r>
              <a:endParaRPr lang="en-US" sz="2400" dirty="0"/>
            </a:p>
            <a:p>
              <a:pPr algn="ctr"/>
              <a:r>
                <a:rPr lang="en-US" sz="2400" dirty="0"/>
                <a:t>www.ngs.noaa.gov/GPSonBM/</a:t>
              </a:r>
            </a:p>
          </p:txBody>
        </p:sp>
      </p:grpSp>
      <p:grpSp>
        <p:nvGrpSpPr>
          <p:cNvPr id="21" name="Group 20"/>
          <p:cNvGrpSpPr/>
          <p:nvPr/>
        </p:nvGrpSpPr>
        <p:grpSpPr>
          <a:xfrm>
            <a:off x="0" y="1308374"/>
            <a:ext cx="4572161" cy="5549626"/>
            <a:chOff x="0" y="1308374"/>
            <a:chExt cx="4572161" cy="5549626"/>
          </a:xfrm>
        </p:grpSpPr>
        <p:pic>
          <p:nvPicPr>
            <p:cNvPr id="3" name="Picture 2"/>
            <p:cNvPicPr>
              <a:picLocks noChangeAspect="1"/>
            </p:cNvPicPr>
            <p:nvPr/>
          </p:nvPicPr>
          <p:blipFill>
            <a:blip r:embed="rId4"/>
            <a:stretch>
              <a:fillRect/>
            </a:stretch>
          </p:blipFill>
          <p:spPr>
            <a:xfrm>
              <a:off x="0" y="1308374"/>
              <a:ext cx="4572161" cy="5549626"/>
            </a:xfrm>
            <a:prstGeom prst="rect">
              <a:avLst/>
            </a:prstGeom>
          </p:spPr>
        </p:pic>
        <p:sp>
          <p:nvSpPr>
            <p:cNvPr id="7" name="Right Arrow 6"/>
            <p:cNvSpPr/>
            <p:nvPr/>
          </p:nvSpPr>
          <p:spPr>
            <a:xfrm rot="11634441">
              <a:off x="825544" y="3031152"/>
              <a:ext cx="1307805" cy="31100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19" name="Group 18"/>
          <p:cNvGrpSpPr/>
          <p:nvPr/>
        </p:nvGrpSpPr>
        <p:grpSpPr>
          <a:xfrm>
            <a:off x="7128667" y="4169835"/>
            <a:ext cx="1119116" cy="1004582"/>
            <a:chOff x="7128667" y="4169835"/>
            <a:chExt cx="1119116" cy="1004582"/>
          </a:xfrm>
        </p:grpSpPr>
        <p:sp>
          <p:nvSpPr>
            <p:cNvPr id="17" name="Right Arrow 16"/>
            <p:cNvSpPr/>
            <p:nvPr/>
          </p:nvSpPr>
          <p:spPr>
            <a:xfrm rot="5400000">
              <a:off x="7370600" y="4656611"/>
              <a:ext cx="635250" cy="4003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TextBox 17"/>
            <p:cNvSpPr txBox="1"/>
            <p:nvPr/>
          </p:nvSpPr>
          <p:spPr>
            <a:xfrm>
              <a:off x="7128667" y="4169835"/>
              <a:ext cx="1119116" cy="369332"/>
            </a:xfrm>
            <a:prstGeom prst="rect">
              <a:avLst/>
            </a:prstGeom>
            <a:solidFill>
              <a:schemeClr val="bg1"/>
            </a:solidFill>
          </p:spPr>
          <p:txBody>
            <a:bodyPr wrap="square" rtlCol="0">
              <a:spAutoFit/>
            </a:bodyPr>
            <a:lstStyle/>
            <a:p>
              <a:r>
                <a:rPr lang="en-US" dirty="0" smtClean="0"/>
                <a:t>Layer List</a:t>
              </a:r>
              <a:endParaRPr lang="en-US" dirty="0"/>
            </a:p>
          </p:txBody>
        </p:sp>
      </p:grpSp>
      <p:grpSp>
        <p:nvGrpSpPr>
          <p:cNvPr id="23" name="Group 22"/>
          <p:cNvGrpSpPr/>
          <p:nvPr/>
        </p:nvGrpSpPr>
        <p:grpSpPr>
          <a:xfrm>
            <a:off x="0" y="1119116"/>
            <a:ext cx="12192000" cy="5738884"/>
            <a:chOff x="135261" y="1308374"/>
            <a:chExt cx="12056739" cy="5480919"/>
          </a:xfrm>
        </p:grpSpPr>
        <p:pic>
          <p:nvPicPr>
            <p:cNvPr id="13" name="Picture 12"/>
            <p:cNvPicPr>
              <a:picLocks noChangeAspect="1"/>
            </p:cNvPicPr>
            <p:nvPr/>
          </p:nvPicPr>
          <p:blipFill>
            <a:blip r:embed="rId5"/>
            <a:stretch>
              <a:fillRect/>
            </a:stretch>
          </p:blipFill>
          <p:spPr>
            <a:xfrm>
              <a:off x="1055427" y="1308374"/>
              <a:ext cx="11136573" cy="5480919"/>
            </a:xfrm>
            <a:prstGeom prst="rect">
              <a:avLst/>
            </a:prstGeom>
          </p:spPr>
        </p:pic>
        <p:sp>
          <p:nvSpPr>
            <p:cNvPr id="22" name="Right Arrow 21"/>
            <p:cNvSpPr/>
            <p:nvPr/>
          </p:nvSpPr>
          <p:spPr>
            <a:xfrm rot="20622938">
              <a:off x="135261" y="3368066"/>
              <a:ext cx="1426353" cy="3221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6"/>
          <a:stretch>
            <a:fillRect/>
          </a:stretch>
        </p:blipFill>
        <p:spPr>
          <a:xfrm>
            <a:off x="5821" y="1119116"/>
            <a:ext cx="12201948" cy="5738884"/>
          </a:xfrm>
          <a:prstGeom prst="rect">
            <a:avLst/>
          </a:prstGeom>
        </p:spPr>
      </p:pic>
      <p:grpSp>
        <p:nvGrpSpPr>
          <p:cNvPr id="25" name="Group 24"/>
          <p:cNvGrpSpPr/>
          <p:nvPr/>
        </p:nvGrpSpPr>
        <p:grpSpPr>
          <a:xfrm>
            <a:off x="5493757" y="1798889"/>
            <a:ext cx="6714012" cy="4028009"/>
            <a:chOff x="5493757" y="1798889"/>
            <a:chExt cx="6714012" cy="4028009"/>
          </a:xfrm>
        </p:grpSpPr>
        <p:pic>
          <p:nvPicPr>
            <p:cNvPr id="16" name="Picture 15"/>
            <p:cNvPicPr>
              <a:picLocks noChangeAspect="1"/>
            </p:cNvPicPr>
            <p:nvPr/>
          </p:nvPicPr>
          <p:blipFill>
            <a:blip r:embed="rId7"/>
            <a:stretch>
              <a:fillRect/>
            </a:stretch>
          </p:blipFill>
          <p:spPr>
            <a:xfrm>
              <a:off x="7250220" y="1798889"/>
              <a:ext cx="4957549" cy="4028009"/>
            </a:xfrm>
            <a:prstGeom prst="rect">
              <a:avLst/>
            </a:prstGeom>
          </p:spPr>
        </p:pic>
        <p:sp>
          <p:nvSpPr>
            <p:cNvPr id="24" name="Right Arrow 23"/>
            <p:cNvSpPr/>
            <p:nvPr/>
          </p:nvSpPr>
          <p:spPr>
            <a:xfrm rot="20383933">
              <a:off x="5493757" y="4001570"/>
              <a:ext cx="1986310" cy="6554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444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11277</TotalTime>
  <Words>2673</Words>
  <Application>Microsoft Office PowerPoint</Application>
  <PresentationFormat>Widescreen</PresentationFormat>
  <Paragraphs>285</Paragraphs>
  <Slides>19</Slides>
  <Notes>13</Notes>
  <HiddenSlides>1</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19</vt:i4>
      </vt:variant>
    </vt:vector>
  </HeadingPairs>
  <TitlesOfParts>
    <vt:vector size="31" baseType="lpstr">
      <vt:lpstr>MS PGothic</vt:lpstr>
      <vt:lpstr>MS PGothic</vt:lpstr>
      <vt:lpstr>Arial</vt:lpstr>
      <vt:lpstr>Arial Black</vt:lpstr>
      <vt:lpstr>Calibri</vt:lpstr>
      <vt:lpstr>Helvetica</vt:lpstr>
      <vt:lpstr>Times New Roman</vt:lpstr>
      <vt:lpstr>Verdana</vt:lpstr>
      <vt:lpstr>1_Office Theme</vt:lpstr>
      <vt:lpstr>5_Office Theme</vt:lpstr>
      <vt:lpstr>6_Office Theme</vt:lpstr>
      <vt:lpstr>Office Theme</vt:lpstr>
      <vt:lpstr>PowerPoint Presentation</vt:lpstr>
      <vt:lpstr>Poll Question</vt:lpstr>
      <vt:lpstr>PowerPoint Presentation</vt:lpstr>
      <vt:lpstr>PowerPoint Presentation</vt:lpstr>
      <vt:lpstr>PowerPoint Presentation</vt:lpstr>
      <vt:lpstr>Building on the Past to Prepare for the Future</vt:lpstr>
      <vt:lpstr>Automatic Evaluation of New GPS on BenchMark data with Machine Learning  </vt:lpstr>
      <vt:lpstr>GPSonBM Measurements Connect  Current and Future Datums</vt:lpstr>
      <vt:lpstr>Transformation Tool Campaign Priority List and Web Map </vt:lpstr>
      <vt:lpstr>GPSonBM Transformation Tool Campaign: Progress Dashboard</vt:lpstr>
      <vt:lpstr>Tracking Progress in Populated Areas</vt:lpstr>
      <vt:lpstr>GPSonBM Helps You Prepare for the Modernized NSRS  </vt:lpstr>
      <vt:lpstr>Data Submission Route Comparison</vt:lpstr>
      <vt:lpstr>PowerPoint Presentation</vt:lpstr>
      <vt:lpstr>OPUS Shared Solutions Dashboard</vt:lpstr>
      <vt:lpstr>Campaign-Style Bluebooked Surveys  For Areas of Motion &amp; Getting your Local Network into the NSRS</vt:lpstr>
      <vt:lpstr>PowerPoint Presentation</vt:lpstr>
      <vt:lpstr>Traversing the Path Toward NSRS Modernization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Scott</dc:creator>
  <cp:lastModifiedBy>Galen Scott</cp:lastModifiedBy>
  <cp:revision>275</cp:revision>
  <dcterms:created xsi:type="dcterms:W3CDTF">2020-12-04T19:22:26Z</dcterms:created>
  <dcterms:modified xsi:type="dcterms:W3CDTF">2021-05-05T13:58:35Z</dcterms:modified>
</cp:coreProperties>
</file>