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261" r:id="rId3"/>
    <p:sldId id="284" r:id="rId4"/>
    <p:sldId id="281" r:id="rId5"/>
    <p:sldId id="260" r:id="rId6"/>
    <p:sldId id="277" r:id="rId7"/>
    <p:sldId id="269" r:id="rId8"/>
    <p:sldId id="268" r:id="rId9"/>
    <p:sldId id="258" r:id="rId10"/>
    <p:sldId id="276" r:id="rId11"/>
    <p:sldId id="278" r:id="rId12"/>
    <p:sldId id="275" r:id="rId13"/>
    <p:sldId id="282" r:id="rId14"/>
    <p:sldId id="270" r:id="rId15"/>
    <p:sldId id="272" r:id="rId16"/>
    <p:sldId id="271" r:id="rId17"/>
    <p:sldId id="264" r:id="rId18"/>
    <p:sldId id="273" r:id="rId19"/>
    <p:sldId id="274" r:id="rId20"/>
    <p:sldId id="280" r:id="rId21"/>
    <p:sldId id="283" r:id="rId22"/>
    <p:sldId id="263" r:id="rId23"/>
    <p:sldId id="267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0" autoAdjust="0"/>
    <p:restoredTop sz="94660"/>
  </p:normalViewPr>
  <p:slideViewPr>
    <p:cSldViewPr>
      <p:cViewPr>
        <p:scale>
          <a:sx n="80" d="100"/>
          <a:sy n="80" d="100"/>
        </p:scale>
        <p:origin x="-16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32678-8F51-44E4-BEBE-46AAA8D0D12D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952EB-3D0D-496E-9932-03599A0E99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F749E-F8FE-46AC-920B-741F4DE9CD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1738" y="730250"/>
            <a:ext cx="4454525" cy="3340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</p:spPr>
        <p:txBody>
          <a:bodyPr wrap="square" lIns="89899" tIns="44949" rIns="89899" bIns="44949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400" smtClean="0"/>
              <a:t>Salt Lake City North   </a:t>
            </a:r>
            <a:r>
              <a:rPr lang="en-US" sz="1400" smtClean="0"/>
              <a:t>ZLC A   AA3680   40 47 06.80308 (N) 111 57 09.07339 (W)</a:t>
            </a:r>
          </a:p>
          <a:p>
            <a:pPr>
              <a:spcBef>
                <a:spcPct val="0"/>
              </a:spcBef>
            </a:pPr>
            <a:endParaRPr lang="en-US" sz="1400" smtClean="0"/>
          </a:p>
          <a:p>
            <a:pPr>
              <a:spcBef>
                <a:spcPct val="0"/>
              </a:spcBef>
            </a:pPr>
            <a:r>
              <a:rPr lang="en-US" sz="1400" smtClean="0"/>
              <a:t>GEOID09:  -16.943 +  -0.717 - -16.923 = -0.737</a:t>
            </a:r>
          </a:p>
          <a:p>
            <a:pPr>
              <a:spcBef>
                <a:spcPct val="0"/>
              </a:spcBef>
            </a:pPr>
            <a:r>
              <a:rPr lang="en-US" sz="1400" smtClean="0"/>
              <a:t>GEOID03: -16.958 +  -0.717 - -17.266 = -0.409</a:t>
            </a:r>
            <a:endParaRPr lang="en-GB" sz="1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-USGG2009-USGG2003</a:t>
            </a:r>
            <a:r>
              <a:rPr lang="en-US" baseline="0" dirty="0" smtClean="0"/>
              <a:t> changes were about an order of magnitude greater – reflecting incorporation of GRACE</a:t>
            </a:r>
          </a:p>
          <a:p>
            <a:r>
              <a:rPr lang="en-US" baseline="0" dirty="0" smtClean="0"/>
              <a:t>-Now changes derive from GOCE – more at the dm-level and below</a:t>
            </a:r>
          </a:p>
          <a:p>
            <a:r>
              <a:rPr lang="en-US" baseline="0" dirty="0" smtClean="0"/>
              <a:t>-future changes will likewise be smaller still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52EB-3D0D-496E-9932-03599A0E998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EDCA-0CF0-46AC-8B60-C86E28387911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705-8DF2-43AE-AED5-179227D0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EDCA-0CF0-46AC-8B60-C86E28387911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1705-8DF2-43AE-AED5-179227D0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05000"/>
            <a:ext cx="3505200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05000"/>
            <a:ext cx="3505200" cy="304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C4F185-32EF-4C6B-B597-D6C1AC0021F6}" type="datetimeFigureOut">
              <a:rPr lang="en-US"/>
              <a:pPr>
                <a:defRPr/>
              </a:pPr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494A4F-8698-4DD0-8527-9C754DDD2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gs.noaa.gov/GRAV-D/" TargetMode="External"/><Relationship Id="rId2" Type="http://schemas.openxmlformats.org/officeDocument/2006/relationships/hyperlink" Target="http://www.ngs.noaa.gov/GEOI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GEOID12 Technical Details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2133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Daniel Roman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Xiaopeng</a:t>
            </a:r>
            <a:r>
              <a:rPr lang="en-US" dirty="0" smtClean="0">
                <a:solidFill>
                  <a:schemeClr val="tx1"/>
                </a:solidFill>
              </a:rPr>
              <a:t> Li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, and Simon Holmes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</a:p>
          <a:p>
            <a:pPr algn="l"/>
            <a:r>
              <a:rPr lang="en-US" sz="2400" baseline="30000" dirty="0" smtClean="0">
                <a:solidFill>
                  <a:schemeClr val="tx1"/>
                </a:solidFill>
              </a:rPr>
              <a:t>	1  Geosciences Research Division, NGS, NOAA, Silver Spring MD</a:t>
            </a:r>
          </a:p>
          <a:p>
            <a:pPr algn="l"/>
            <a:r>
              <a:rPr lang="en-US" sz="2400" baseline="30000" dirty="0" smtClean="0">
                <a:solidFill>
                  <a:schemeClr val="tx1"/>
                </a:solidFill>
              </a:rPr>
              <a:t>	2  Earth Resources Technology (ERT), Inc., Silver Spring MD</a:t>
            </a:r>
          </a:p>
          <a:p>
            <a:pPr algn="l"/>
            <a:r>
              <a:rPr lang="en-US" sz="2400" baseline="30000" dirty="0" smtClean="0">
                <a:solidFill>
                  <a:schemeClr val="tx1"/>
                </a:solidFill>
              </a:rPr>
              <a:t>	3  Stinger </a:t>
            </a:r>
            <a:r>
              <a:rPr lang="en-US" sz="2400" baseline="30000" dirty="0" err="1" smtClean="0">
                <a:solidFill>
                  <a:schemeClr val="tx1"/>
                </a:solidFill>
              </a:rPr>
              <a:t>Ghaffarian</a:t>
            </a:r>
            <a:r>
              <a:rPr lang="en-US" sz="2400" baseline="30000" dirty="0" smtClean="0">
                <a:solidFill>
                  <a:schemeClr val="tx1"/>
                </a:solidFill>
              </a:rPr>
              <a:t> Technology (SGT) Inc., Greenbelt MD</a:t>
            </a:r>
          </a:p>
          <a:p>
            <a:endParaRPr lang="en-US" baseline="30000" dirty="0" smtClean="0">
              <a:solidFill>
                <a:schemeClr val="tx1"/>
              </a:solidFill>
            </a:endParaRPr>
          </a:p>
          <a:p>
            <a:r>
              <a:rPr lang="en-US" sz="4800" b="1" baseline="30000" dirty="0" smtClean="0">
                <a:solidFill>
                  <a:schemeClr val="tx1"/>
                </a:solidFill>
              </a:rPr>
              <a:t>The Survey Summit</a:t>
            </a:r>
          </a:p>
          <a:p>
            <a:r>
              <a:rPr lang="en-US" baseline="30000" dirty="0" smtClean="0">
                <a:solidFill>
                  <a:schemeClr val="tx1"/>
                </a:solidFill>
              </a:rPr>
              <a:t>Sunday, 22 July 2012 (Manchester Grand Hyatt), Geodesy Session, 1030-1200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endParaRPr lang="en-US" baseline="30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8229600" cy="1143000"/>
          </a:xfrm>
        </p:spPr>
        <p:txBody>
          <a:bodyPr/>
          <a:lstStyle/>
          <a:p>
            <a:r>
              <a:rPr lang="en-US" dirty="0" smtClean="0"/>
              <a:t>Orthometric Height Changes (mm)</a:t>
            </a:r>
            <a:endParaRPr lang="en-US" dirty="0"/>
          </a:p>
        </p:txBody>
      </p:sp>
      <p:pic>
        <p:nvPicPr>
          <p:cNvPr id="4098" name="Picture 2" descr="J:\Project\Geoid2012\PSCmeeting\tt.OrthChangesInnewList.jpg"/>
          <p:cNvPicPr preferRelativeResize="0">
            <a:picLocks noChangeArrowheads="1"/>
          </p:cNvPicPr>
          <p:nvPr/>
        </p:nvPicPr>
        <p:blipFill>
          <a:blip r:embed="rId2" cstate="print"/>
          <a:srcRect b="5291"/>
          <a:stretch>
            <a:fillRect/>
          </a:stretch>
        </p:blipFill>
        <p:spPr bwMode="auto">
          <a:xfrm>
            <a:off x="457200" y="1878377"/>
            <a:ext cx="8385048" cy="4979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Large error points (‘H’ Reject)</a:t>
            </a:r>
            <a:endParaRPr lang="en-US" dirty="0"/>
          </a:p>
        </p:txBody>
      </p:sp>
      <p:pic>
        <p:nvPicPr>
          <p:cNvPr id="9218" name="Picture 2" descr="J:\Project\Geoid2012\PSCmeeting\LargeGeoid12.err.plot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385048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Distribution of OPUSDBBM12</a:t>
            </a:r>
            <a:endParaRPr lang="en-US" dirty="0"/>
          </a:p>
        </p:txBody>
      </p:sp>
      <p:pic>
        <p:nvPicPr>
          <p:cNvPr id="7170" name="Picture 2" descr="J:\Project\Geoid2012\PSCmeeting\OPUS.distribution.p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74837"/>
            <a:ext cx="8631237" cy="4449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Distribution of OPUSDBBM12</a:t>
            </a:r>
            <a:endParaRPr lang="en-US" dirty="0"/>
          </a:p>
        </p:txBody>
      </p:sp>
      <p:pic>
        <p:nvPicPr>
          <p:cNvPr id="2051" name="Picture 3" descr="J:\Project\Geoid2012\PSCmeeting\geoid12.list.plot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71472"/>
            <a:ext cx="8595360" cy="4453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MMLSC for CONUS with and</a:t>
            </a:r>
            <a:br>
              <a:rPr lang="en-US" dirty="0" smtClean="0"/>
            </a:br>
            <a:r>
              <a:rPr lang="en-US" dirty="0" smtClean="0"/>
              <a:t>without (w/o) OPUSDBBM12</a:t>
            </a:r>
            <a:endParaRPr lang="en-US" dirty="0"/>
          </a:p>
        </p:txBody>
      </p:sp>
      <p:pic>
        <p:nvPicPr>
          <p:cNvPr id="6146" name="Picture 2" descr="J:\Project\Geoid2012\PSCmeeting\NewList0624.all.cov.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89760"/>
            <a:ext cx="8153400" cy="4892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GEOID12 with OPUS</a:t>
            </a:r>
            <a:endParaRPr lang="en-US" dirty="0"/>
          </a:p>
        </p:txBody>
      </p:sp>
      <p:pic>
        <p:nvPicPr>
          <p:cNvPr id="1026" name="Picture 2" descr="J:\Project\Geoid2012\PSCmeeting\Geoid2012Final0628.jpg"/>
          <p:cNvPicPr>
            <a:picLocks noChangeAspect="1" noChangeArrowheads="1"/>
          </p:cNvPicPr>
          <p:nvPr/>
        </p:nvPicPr>
        <p:blipFill>
          <a:blip r:embed="rId2" cstate="print"/>
          <a:srcRect b="3975"/>
          <a:stretch>
            <a:fillRect/>
          </a:stretch>
        </p:blipFill>
        <p:spPr bwMode="auto">
          <a:xfrm>
            <a:off x="455379" y="1828800"/>
            <a:ext cx="8231421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GEOID12 without OPUS</a:t>
            </a:r>
            <a:endParaRPr lang="en-US" dirty="0"/>
          </a:p>
        </p:txBody>
      </p:sp>
      <p:pic>
        <p:nvPicPr>
          <p:cNvPr id="5124" name="Picture 4" descr="J:\Project\Geoid2012\PSCmeeting\Geoid2012without.OPUS_0625.jpg"/>
          <p:cNvPicPr preferRelativeResize="0">
            <a:picLocks noChangeArrowheads="1"/>
          </p:cNvPicPr>
          <p:nvPr/>
        </p:nvPicPr>
        <p:blipFill>
          <a:blip r:embed="rId2" cstate="print"/>
          <a:srcRect b="3975"/>
          <a:stretch>
            <a:fillRect/>
          </a:stretch>
        </p:blipFill>
        <p:spPr bwMode="auto">
          <a:xfrm>
            <a:off x="457200" y="1828799"/>
            <a:ext cx="8202168" cy="495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The Impact of OPUS</a:t>
            </a:r>
            <a:endParaRPr lang="en-US" dirty="0"/>
          </a:p>
        </p:txBody>
      </p:sp>
      <p:pic>
        <p:nvPicPr>
          <p:cNvPr id="11266" name="Picture 2" descr="J:\Project\Geoid2012\PSCmeeting\WithMINUSwithout_betajun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9073" y="387927"/>
            <a:ext cx="5652654" cy="7315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229600" cy="1143000"/>
          </a:xfrm>
        </p:spPr>
        <p:txBody>
          <a:bodyPr/>
          <a:lstStyle/>
          <a:p>
            <a:r>
              <a:rPr lang="en-US" dirty="0" smtClean="0"/>
              <a:t>GEOID12 Error Map </a:t>
            </a:r>
            <a:r>
              <a:rPr lang="en-US" dirty="0" smtClean="0"/>
              <a:t>for Southwest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905000"/>
            <a:ext cx="167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Triangles show</a:t>
            </a:r>
            <a:r>
              <a:rPr lang="en-US" dirty="0" smtClean="0"/>
              <a:t> </a:t>
            </a:r>
            <a:r>
              <a:rPr lang="en-US" dirty="0" smtClean="0"/>
              <a:t>locations of GPSBM2012 &amp; OPUSDBBM12 control points.</a:t>
            </a:r>
          </a:p>
          <a:p>
            <a:endParaRPr lang="en-US" dirty="0" smtClean="0"/>
          </a:p>
          <a:p>
            <a:r>
              <a:rPr lang="en-US" dirty="0" smtClean="0"/>
              <a:t>Error increases based on the size of the gap.</a:t>
            </a:r>
          </a:p>
          <a:p>
            <a:endParaRPr lang="en-US" dirty="0" smtClean="0"/>
          </a:p>
          <a:p>
            <a:r>
              <a:rPr lang="en-US" dirty="0" smtClean="0"/>
              <a:t>Dense coverage yields &lt; 1 cm.</a:t>
            </a:r>
          </a:p>
          <a:p>
            <a:endParaRPr lang="en-US" dirty="0" smtClean="0"/>
          </a:p>
          <a:p>
            <a:r>
              <a:rPr lang="en-US" dirty="0" smtClean="0"/>
              <a:t>Errors will be provided with GEOID12 </a:t>
            </a:r>
            <a:r>
              <a:rPr lang="en-US" dirty="0" err="1" smtClean="0"/>
              <a:t>hts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Inverse Distance Plot to Control Data (Interpolation Gap Magnitude)</a:t>
            </a:r>
            <a:endParaRPr lang="en-US" dirty="0"/>
          </a:p>
        </p:txBody>
      </p:sp>
      <p:pic>
        <p:nvPicPr>
          <p:cNvPr id="1027" name="Picture 3" descr="J:\Project\Geoid2012\PSCmeeting\DistanceWithout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68" y="1828800"/>
            <a:ext cx="750829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Basic Concepts on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Start with a gravimetric geoid (USGG2012)</a:t>
            </a:r>
          </a:p>
          <a:p>
            <a:r>
              <a:rPr lang="en-US" dirty="0" smtClean="0"/>
              <a:t>Use control data to fit to local datums</a:t>
            </a:r>
          </a:p>
          <a:p>
            <a:pPr lvl="1"/>
            <a:r>
              <a:rPr lang="en-US" dirty="0" smtClean="0"/>
              <a:t>Appropriate versions of NAD 83</a:t>
            </a:r>
          </a:p>
          <a:p>
            <a:pPr lvl="1"/>
            <a:r>
              <a:rPr lang="en-US" dirty="0" smtClean="0"/>
              <a:t>Respective local Vertical Datum (if one exists)</a:t>
            </a:r>
          </a:p>
          <a:p>
            <a:r>
              <a:rPr lang="en-US" dirty="0" smtClean="0"/>
              <a:t>Use LSC to determine correlated signal</a:t>
            </a:r>
          </a:p>
          <a:p>
            <a:r>
              <a:rPr lang="en-US" dirty="0" smtClean="0"/>
              <a:t>For complex areas (e.g., CONUS), use MMLSC</a:t>
            </a:r>
          </a:p>
          <a:p>
            <a:r>
              <a:rPr lang="en-US" dirty="0" smtClean="0"/>
              <a:t>Apply grid of correlated signal to USGG2012</a:t>
            </a:r>
          </a:p>
          <a:p>
            <a:r>
              <a:rPr lang="en-US" dirty="0" smtClean="0"/>
              <a:t>Results in GEOID12 with high frequency nature from USGG2012 but fit to local control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Inverse Distance Plot to Control Data (Interpolation Gap Magnitude)</a:t>
            </a:r>
            <a:endParaRPr lang="en-US" dirty="0"/>
          </a:p>
        </p:txBody>
      </p:sp>
      <p:pic>
        <p:nvPicPr>
          <p:cNvPr id="3075" name="Picture 3" descr="J:\Project\Geoid2012\PSCmeeting\DistanceWithO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976" y="1828800"/>
            <a:ext cx="7499454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An additional 6,000 points?</a:t>
            </a:r>
            <a:endParaRPr lang="en-US" dirty="0"/>
          </a:p>
        </p:txBody>
      </p:sp>
      <p:pic>
        <p:nvPicPr>
          <p:cNvPr id="3074" name="Picture 2" descr="J:\Project\Geoid2012\PSCmeeting\geoid09and12.list.p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GEOID12 – GEOID09</a:t>
            </a:r>
            <a:endParaRPr lang="en-US" dirty="0"/>
          </a:p>
        </p:txBody>
      </p:sp>
      <p:pic>
        <p:nvPicPr>
          <p:cNvPr id="4098" name="Picture 2" descr="J:\Project\Geoid2012\PSCmeeting\FinalwithOPUSg12_geoid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1752600"/>
            <a:ext cx="916781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GEOID12 – GEOID03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03461" y="905470"/>
            <a:ext cx="864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Scale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 12-9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J:\Project\Geoid2012\PSCmeeting\Final_withOPUSg12_geoid03same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67813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GEOID12 is complete for all regions</a:t>
            </a:r>
          </a:p>
          <a:p>
            <a:r>
              <a:rPr lang="en-US" dirty="0" smtClean="0"/>
              <a:t>It converts between NAD 83 (**11) and the local vertical datum (NAVD 88 in CONUS)</a:t>
            </a:r>
          </a:p>
          <a:p>
            <a:r>
              <a:rPr lang="en-US" dirty="0" smtClean="0"/>
              <a:t>Modeling is much the same as before (MMLSC)</a:t>
            </a:r>
          </a:p>
          <a:p>
            <a:r>
              <a:rPr lang="en-US" dirty="0" smtClean="0"/>
              <a:t>Incorporation of data in Mexico and OPUSDBBm12 is new and has had an impact</a:t>
            </a:r>
          </a:p>
          <a:p>
            <a:r>
              <a:rPr lang="en-US" dirty="0" smtClean="0"/>
              <a:t>Error maps will be available to provide estimated errors along with geoid heights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Geoid Models Page:</a:t>
            </a:r>
          </a:p>
          <a:p>
            <a:pPr lvl="1"/>
            <a:r>
              <a:rPr lang="en-US" dirty="0" smtClean="0">
                <a:hlinkClick r:id="rId2"/>
              </a:rPr>
              <a:t>http://www.ngs.noaa.gov/GEOID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GRAV-D Page:</a:t>
            </a:r>
          </a:p>
          <a:p>
            <a:pPr lvl="1"/>
            <a:r>
              <a:rPr lang="en-US" dirty="0" smtClean="0">
                <a:hlinkClick r:id="rId3"/>
              </a:rPr>
              <a:t>http://www.ngs.noaa.gov/GRAV-D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Geoid Team: 301-713-3202 </a:t>
            </a:r>
          </a:p>
          <a:p>
            <a:pPr lvl="1"/>
            <a:r>
              <a:rPr lang="en-US" dirty="0" smtClean="0"/>
              <a:t>Dan Roman (x161), Yan Wang (x127), </a:t>
            </a:r>
            <a:r>
              <a:rPr lang="en-US" dirty="0" err="1" smtClean="0"/>
              <a:t>Xiaopeng</a:t>
            </a:r>
            <a:r>
              <a:rPr lang="en-US" dirty="0" smtClean="0"/>
              <a:t> Li (x210)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5029200"/>
          </a:xfrm>
          <a:prstGeom prst="rect">
            <a:avLst/>
          </a:prstGeom>
          <a:solidFill>
            <a:srgbClr val="CCECFF">
              <a:alpha val="5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marL="609600" indent="-609600" eaLnBrk="0" hangingPunct="0">
              <a:spcBef>
                <a:spcPct val="50000"/>
              </a:spcBef>
              <a:buClr>
                <a:srgbClr val="CC0000"/>
              </a:buClr>
              <a:buSzPct val="80000"/>
            </a:pPr>
            <a:endParaRPr lang="en-US" sz="6000">
              <a:solidFill>
                <a:srgbClr val="000066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 eaLnBrk="0" hangingPunct="0">
              <a:spcBef>
                <a:spcPct val="50000"/>
              </a:spcBef>
              <a:buClr>
                <a:srgbClr val="CC0000"/>
              </a:buClr>
              <a:buSzPct val="80000"/>
            </a:pPr>
            <a:endParaRPr lang="en-US" sz="6000">
              <a:solidFill>
                <a:srgbClr val="000066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 eaLnBrk="0" hangingPunct="0">
              <a:spcBef>
                <a:spcPct val="50000"/>
              </a:spcBef>
              <a:buClr>
                <a:srgbClr val="CC0000"/>
              </a:buClr>
              <a:buSzPct val="80000"/>
            </a:pPr>
            <a:endParaRPr lang="en-US" sz="6000">
              <a:solidFill>
                <a:srgbClr val="000066"/>
              </a:solidFill>
              <a:latin typeface="Verdana" pitchFamily="34" charset="0"/>
              <a:cs typeface="Times New Roman" pitchFamily="18" charset="0"/>
            </a:endParaRPr>
          </a:p>
          <a:p>
            <a:pPr marL="609600" indent="-609600" eaLnBrk="0" hangingPunct="0">
              <a:spcBef>
                <a:spcPct val="50000"/>
              </a:spcBef>
              <a:buClr>
                <a:srgbClr val="CC0000"/>
              </a:buClr>
              <a:buSzPct val="80000"/>
            </a:pPr>
            <a:endParaRPr lang="en-US" sz="6000">
              <a:solidFill>
                <a:srgbClr val="000066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49313" y="560387"/>
            <a:ext cx="7673975" cy="887413"/>
          </a:xfrm>
        </p:spPr>
        <p:txBody>
          <a:bodyPr lIns="92075" tIns="46038" rIns="92075" bIns="46038"/>
          <a:lstStyle/>
          <a:p>
            <a:r>
              <a:rPr lang="en-US" sz="1600" b="1" dirty="0" smtClean="0"/>
              <a:t>Hybrid Geoid Height Models (e.g., </a:t>
            </a:r>
            <a:r>
              <a:rPr lang="en-US" sz="1600" b="1" dirty="0" smtClean="0"/>
              <a:t>GEOID12), </a:t>
            </a:r>
            <a:r>
              <a:rPr lang="en-US" sz="1600" b="1" dirty="0" smtClean="0"/>
              <a:t>Gravimetric Geoid Height Models (e.g., </a:t>
            </a:r>
            <a:r>
              <a:rPr lang="en-US" sz="1600" b="1" dirty="0" smtClean="0"/>
              <a:t>USGG2012) </a:t>
            </a:r>
            <a:r>
              <a:rPr lang="en-US" sz="1600" b="1" dirty="0" smtClean="0"/>
              <a:t>and Conversion Surfaces using GPS on BM data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44550" y="6034088"/>
            <a:ext cx="6318250" cy="685800"/>
          </a:xfrm>
          <a:solidFill>
            <a:srgbClr val="C5E0EB">
              <a:alpha val="89999"/>
            </a:srgbClr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rgbClr val="006600"/>
                </a:solidFill>
              </a:rPr>
              <a:t>Gravimetric Geoid</a:t>
            </a:r>
            <a:r>
              <a:rPr lang="en-US" sz="1600" dirty="0">
                <a:solidFill>
                  <a:srgbClr val="EA39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dirty="0"/>
              <a:t> systematic misfit to BM’s but best fits “true” heights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Hybrid Geoid</a:t>
            </a:r>
            <a:r>
              <a:rPr lang="en-US" sz="1600" dirty="0" smtClean="0"/>
              <a:t> </a:t>
            </a:r>
            <a:r>
              <a:rPr lang="en-US" sz="1600" dirty="0"/>
              <a:t>“converted” to fit local BM’s, so best fits NAVD 88 heights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rgbClr val="FF3300"/>
                </a:solidFill>
              </a:rPr>
              <a:t>Conversion Surface</a:t>
            </a:r>
            <a:r>
              <a:rPr lang="en-US" sz="1600" dirty="0"/>
              <a:t>  model of systematic misfit derived from BM’s in IDB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098925" y="2825750"/>
            <a:ext cx="1841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934200" y="1243013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  <a:cs typeface="Times New Roman" pitchFamily="18" charset="0"/>
              </a:rPr>
              <a:t>Earth’s Surface</a:t>
            </a:r>
          </a:p>
        </p:txBody>
      </p:sp>
      <p:sp>
        <p:nvSpPr>
          <p:cNvPr id="19463" name="Arc 7"/>
          <p:cNvSpPr>
            <a:spLocks/>
          </p:cNvSpPr>
          <p:nvPr/>
        </p:nvSpPr>
        <p:spPr bwMode="auto">
          <a:xfrm>
            <a:off x="-26988" y="3581400"/>
            <a:ext cx="9170988" cy="836613"/>
          </a:xfrm>
          <a:custGeom>
            <a:avLst/>
            <a:gdLst>
              <a:gd name="T0" fmla="*/ 0 w 19375"/>
              <a:gd name="T1" fmla="*/ 82654 h 21600"/>
              <a:gd name="T2" fmla="*/ 9170988 w 19375"/>
              <a:gd name="T3" fmla="*/ 95320 h 21600"/>
              <a:gd name="T4" fmla="*/ 4431421 w 19375"/>
              <a:gd name="T5" fmla="*/ 836613 h 21600"/>
              <a:gd name="T6" fmla="*/ 0 60000 65536"/>
              <a:gd name="T7" fmla="*/ 0 60000 65536"/>
              <a:gd name="T8" fmla="*/ 0 60000 65536"/>
              <a:gd name="T9" fmla="*/ 0 w 19375"/>
              <a:gd name="T10" fmla="*/ 0 h 21600"/>
              <a:gd name="T11" fmla="*/ 19375 w 193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75" h="21600" fill="none" extrusionOk="0">
                <a:moveTo>
                  <a:pt x="0" y="2134"/>
                </a:moveTo>
                <a:cubicBezTo>
                  <a:pt x="2921" y="729"/>
                  <a:pt x="6120" y="-1"/>
                  <a:pt x="9362" y="0"/>
                </a:cubicBezTo>
                <a:cubicBezTo>
                  <a:pt x="12849" y="0"/>
                  <a:pt x="16284" y="844"/>
                  <a:pt x="19374" y="2461"/>
                </a:cubicBezTo>
              </a:path>
              <a:path w="19375" h="21600" stroke="0" extrusionOk="0">
                <a:moveTo>
                  <a:pt x="0" y="2134"/>
                </a:moveTo>
                <a:cubicBezTo>
                  <a:pt x="2921" y="729"/>
                  <a:pt x="6120" y="-1"/>
                  <a:pt x="9362" y="0"/>
                </a:cubicBezTo>
                <a:cubicBezTo>
                  <a:pt x="12849" y="0"/>
                  <a:pt x="16284" y="844"/>
                  <a:pt x="19374" y="2461"/>
                </a:cubicBezTo>
                <a:lnTo>
                  <a:pt x="9362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673975" y="4184650"/>
            <a:ext cx="1841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0" y="1362075"/>
            <a:ext cx="9144000" cy="1355725"/>
          </a:xfrm>
          <a:custGeom>
            <a:avLst/>
            <a:gdLst>
              <a:gd name="T0" fmla="*/ 0 w 5760"/>
              <a:gd name="T1" fmla="*/ 888 h 889"/>
              <a:gd name="T2" fmla="*/ 626 w 5760"/>
              <a:gd name="T3" fmla="*/ 840 h 889"/>
              <a:gd name="T4" fmla="*/ 1313 w 5760"/>
              <a:gd name="T5" fmla="*/ 708 h 889"/>
              <a:gd name="T6" fmla="*/ 2241 w 5760"/>
              <a:gd name="T7" fmla="*/ 528 h 889"/>
              <a:gd name="T8" fmla="*/ 2831 w 5760"/>
              <a:gd name="T9" fmla="*/ 252 h 889"/>
              <a:gd name="T10" fmla="*/ 3410 w 5760"/>
              <a:gd name="T11" fmla="*/ 84 h 889"/>
              <a:gd name="T12" fmla="*/ 3831 w 5760"/>
              <a:gd name="T13" fmla="*/ 0 h 889"/>
              <a:gd name="T14" fmla="*/ 4205 w 5760"/>
              <a:gd name="T15" fmla="*/ 36 h 889"/>
              <a:gd name="T16" fmla="*/ 4567 w 5760"/>
              <a:gd name="T17" fmla="*/ 192 h 889"/>
              <a:gd name="T18" fmla="*/ 4868 w 5760"/>
              <a:gd name="T19" fmla="*/ 276 h 889"/>
              <a:gd name="T20" fmla="*/ 5326 w 5760"/>
              <a:gd name="T21" fmla="*/ 372 h 889"/>
              <a:gd name="T22" fmla="*/ 5639 w 5760"/>
              <a:gd name="T23" fmla="*/ 444 h 889"/>
              <a:gd name="T24" fmla="*/ 5759 w 5760"/>
              <a:gd name="T25" fmla="*/ 444 h 8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0"/>
              <a:gd name="T40" fmla="*/ 0 h 889"/>
              <a:gd name="T41" fmla="*/ 5760 w 5760"/>
              <a:gd name="T42" fmla="*/ 889 h 88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0" h="889">
                <a:moveTo>
                  <a:pt x="0" y="888"/>
                </a:moveTo>
                <a:lnTo>
                  <a:pt x="626" y="840"/>
                </a:lnTo>
                <a:lnTo>
                  <a:pt x="1313" y="708"/>
                </a:lnTo>
                <a:lnTo>
                  <a:pt x="2241" y="528"/>
                </a:lnTo>
                <a:lnTo>
                  <a:pt x="2831" y="252"/>
                </a:lnTo>
                <a:lnTo>
                  <a:pt x="3410" y="84"/>
                </a:lnTo>
                <a:lnTo>
                  <a:pt x="3831" y="0"/>
                </a:lnTo>
                <a:lnTo>
                  <a:pt x="4205" y="36"/>
                </a:lnTo>
                <a:lnTo>
                  <a:pt x="4567" y="192"/>
                </a:lnTo>
                <a:lnTo>
                  <a:pt x="4868" y="276"/>
                </a:lnTo>
                <a:lnTo>
                  <a:pt x="5326" y="372"/>
                </a:lnTo>
                <a:lnTo>
                  <a:pt x="5639" y="444"/>
                </a:lnTo>
                <a:lnTo>
                  <a:pt x="5759" y="444"/>
                </a:lnTo>
              </a:path>
            </a:pathLst>
          </a:custGeom>
          <a:noFill/>
          <a:ln w="50800" cap="rnd">
            <a:solidFill>
              <a:srgbClr val="FF99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57213" y="2662238"/>
            <a:ext cx="392112" cy="844550"/>
            <a:chOff x="323" y="1800"/>
            <a:chExt cx="247" cy="554"/>
          </a:xfrm>
        </p:grpSpPr>
        <p:sp>
          <p:nvSpPr>
            <p:cNvPr id="19526" name="Line 11"/>
            <p:cNvSpPr>
              <a:spLocks noChangeShapeType="1"/>
            </p:cNvSpPr>
            <p:nvPr/>
          </p:nvSpPr>
          <p:spPr bwMode="auto">
            <a:xfrm>
              <a:off x="550" y="1800"/>
              <a:ext cx="20" cy="5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7" name="Rectangle 12"/>
            <p:cNvSpPr>
              <a:spLocks noChangeArrowheads="1"/>
            </p:cNvSpPr>
            <p:nvPr/>
          </p:nvSpPr>
          <p:spPr bwMode="auto">
            <a:xfrm>
              <a:off x="323" y="1966"/>
              <a:ext cx="2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921000" y="2238375"/>
            <a:ext cx="371475" cy="1219200"/>
            <a:chOff x="1812" y="1523"/>
            <a:chExt cx="234" cy="799"/>
          </a:xfrm>
        </p:grpSpPr>
        <p:sp>
          <p:nvSpPr>
            <p:cNvPr id="19524" name="Line 14"/>
            <p:cNvSpPr>
              <a:spLocks noChangeShapeType="1"/>
            </p:cNvSpPr>
            <p:nvPr/>
          </p:nvSpPr>
          <p:spPr bwMode="auto">
            <a:xfrm>
              <a:off x="2034" y="1523"/>
              <a:ext cx="12" cy="7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Rectangle 15"/>
            <p:cNvSpPr>
              <a:spLocks noChangeArrowheads="1"/>
            </p:cNvSpPr>
            <p:nvPr/>
          </p:nvSpPr>
          <p:spPr bwMode="auto">
            <a:xfrm>
              <a:off x="1812" y="1825"/>
              <a:ext cx="2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03713" y="1722438"/>
            <a:ext cx="376237" cy="1738312"/>
            <a:chOff x="2683" y="1184"/>
            <a:chExt cx="237" cy="1140"/>
          </a:xfrm>
        </p:grpSpPr>
        <p:sp>
          <p:nvSpPr>
            <p:cNvPr id="19522" name="Line 17"/>
            <p:cNvSpPr>
              <a:spLocks noChangeShapeType="1"/>
            </p:cNvSpPr>
            <p:nvPr/>
          </p:nvSpPr>
          <p:spPr bwMode="auto">
            <a:xfrm>
              <a:off x="2912" y="1184"/>
              <a:ext cx="8" cy="11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3" name="Rectangle 18"/>
            <p:cNvSpPr>
              <a:spLocks noChangeArrowheads="1"/>
            </p:cNvSpPr>
            <p:nvPr/>
          </p:nvSpPr>
          <p:spPr bwMode="auto">
            <a:xfrm>
              <a:off x="2683" y="1620"/>
              <a:ext cx="2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997575" y="1392238"/>
            <a:ext cx="384175" cy="2068512"/>
            <a:chOff x="3750" y="968"/>
            <a:chExt cx="242" cy="1356"/>
          </a:xfrm>
        </p:grpSpPr>
        <p:sp>
          <p:nvSpPr>
            <p:cNvPr id="19520" name="Line 20"/>
            <p:cNvSpPr>
              <a:spLocks noChangeShapeType="1"/>
            </p:cNvSpPr>
            <p:nvPr/>
          </p:nvSpPr>
          <p:spPr bwMode="auto">
            <a:xfrm>
              <a:off x="3984" y="968"/>
              <a:ext cx="8" cy="13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1" name="Rectangle 21"/>
            <p:cNvSpPr>
              <a:spLocks noChangeArrowheads="1"/>
            </p:cNvSpPr>
            <p:nvPr/>
          </p:nvSpPr>
          <p:spPr bwMode="auto">
            <a:xfrm>
              <a:off x="3750" y="1579"/>
              <a:ext cx="21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808913" y="1885950"/>
            <a:ext cx="363537" cy="1612900"/>
            <a:chOff x="4891" y="1292"/>
            <a:chExt cx="229" cy="1057"/>
          </a:xfrm>
        </p:grpSpPr>
        <p:sp>
          <p:nvSpPr>
            <p:cNvPr id="19518" name="Line 23"/>
            <p:cNvSpPr>
              <a:spLocks noChangeShapeType="1"/>
            </p:cNvSpPr>
            <p:nvPr/>
          </p:nvSpPr>
          <p:spPr bwMode="auto">
            <a:xfrm flipH="1">
              <a:off x="5103" y="1292"/>
              <a:ext cx="17" cy="10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Rectangle 24"/>
            <p:cNvSpPr>
              <a:spLocks noChangeArrowheads="1"/>
            </p:cNvSpPr>
            <p:nvPr/>
          </p:nvSpPr>
          <p:spPr bwMode="auto">
            <a:xfrm>
              <a:off x="4891" y="1739"/>
              <a:ext cx="224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9471" name="Rectangle 25"/>
          <p:cNvSpPr>
            <a:spLocks noChangeArrowheads="1"/>
          </p:cNvSpPr>
          <p:nvPr/>
        </p:nvSpPr>
        <p:spPr bwMode="auto">
          <a:xfrm>
            <a:off x="857250" y="2536825"/>
            <a:ext cx="109538" cy="53975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2" name="Rectangle 26"/>
          <p:cNvSpPr>
            <a:spLocks noChangeArrowheads="1"/>
          </p:cNvSpPr>
          <p:nvPr/>
        </p:nvSpPr>
        <p:spPr bwMode="auto">
          <a:xfrm>
            <a:off x="3190875" y="2109788"/>
            <a:ext cx="109538" cy="53975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3" name="Rectangle 27"/>
          <p:cNvSpPr>
            <a:spLocks noChangeArrowheads="1"/>
          </p:cNvSpPr>
          <p:nvPr/>
        </p:nvSpPr>
        <p:spPr bwMode="auto">
          <a:xfrm>
            <a:off x="4600575" y="1601788"/>
            <a:ext cx="109538" cy="52387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4" name="Rectangle 28"/>
          <p:cNvSpPr>
            <a:spLocks noChangeArrowheads="1"/>
          </p:cNvSpPr>
          <p:nvPr/>
        </p:nvSpPr>
        <p:spPr bwMode="auto">
          <a:xfrm>
            <a:off x="6292850" y="1281113"/>
            <a:ext cx="109538" cy="53975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5" name="Rectangle 29"/>
          <p:cNvSpPr>
            <a:spLocks noChangeArrowheads="1"/>
          </p:cNvSpPr>
          <p:nvPr/>
        </p:nvSpPr>
        <p:spPr bwMode="auto">
          <a:xfrm>
            <a:off x="8089900" y="1755775"/>
            <a:ext cx="109538" cy="52388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952500" y="2808288"/>
            <a:ext cx="506413" cy="2708275"/>
            <a:chOff x="600" y="1812"/>
            <a:chExt cx="319" cy="1776"/>
          </a:xfrm>
        </p:grpSpPr>
        <p:sp>
          <p:nvSpPr>
            <p:cNvPr id="19516" name="Line 31"/>
            <p:cNvSpPr>
              <a:spLocks noChangeShapeType="1"/>
            </p:cNvSpPr>
            <p:nvPr/>
          </p:nvSpPr>
          <p:spPr bwMode="auto">
            <a:xfrm>
              <a:off x="600" y="1812"/>
              <a:ext cx="162" cy="177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7" name="Rectangle 32"/>
            <p:cNvSpPr>
              <a:spLocks noChangeArrowheads="1"/>
            </p:cNvSpPr>
            <p:nvPr/>
          </p:nvSpPr>
          <p:spPr bwMode="auto">
            <a:xfrm>
              <a:off x="687" y="2677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314700" y="2359025"/>
            <a:ext cx="669925" cy="2727325"/>
            <a:chOff x="2088" y="1518"/>
            <a:chExt cx="422" cy="1788"/>
          </a:xfrm>
        </p:grpSpPr>
        <p:sp>
          <p:nvSpPr>
            <p:cNvPr id="19514" name="Line 34"/>
            <p:cNvSpPr>
              <a:spLocks noChangeShapeType="1"/>
            </p:cNvSpPr>
            <p:nvPr/>
          </p:nvSpPr>
          <p:spPr bwMode="auto">
            <a:xfrm>
              <a:off x="2088" y="1518"/>
              <a:ext cx="300" cy="178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5" name="Rectangle 35"/>
            <p:cNvSpPr>
              <a:spLocks noChangeArrowheads="1"/>
            </p:cNvSpPr>
            <p:nvPr/>
          </p:nvSpPr>
          <p:spPr bwMode="auto">
            <a:xfrm>
              <a:off x="2278" y="2467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4724400" y="1846263"/>
            <a:ext cx="528638" cy="2992437"/>
            <a:chOff x="2976" y="1182"/>
            <a:chExt cx="333" cy="1962"/>
          </a:xfrm>
        </p:grpSpPr>
        <p:sp>
          <p:nvSpPr>
            <p:cNvPr id="19512" name="Line 37"/>
            <p:cNvSpPr>
              <a:spLocks noChangeShapeType="1"/>
            </p:cNvSpPr>
            <p:nvPr/>
          </p:nvSpPr>
          <p:spPr bwMode="auto">
            <a:xfrm>
              <a:off x="2976" y="1182"/>
              <a:ext cx="180" cy="1962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3" name="Rectangle 38"/>
            <p:cNvSpPr>
              <a:spLocks noChangeArrowheads="1"/>
            </p:cNvSpPr>
            <p:nvPr/>
          </p:nvSpPr>
          <p:spPr bwMode="auto">
            <a:xfrm>
              <a:off x="3077" y="2049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6410325" y="1544638"/>
            <a:ext cx="504825" cy="3121025"/>
            <a:chOff x="4038" y="984"/>
            <a:chExt cx="318" cy="2046"/>
          </a:xfrm>
        </p:grpSpPr>
        <p:sp>
          <p:nvSpPr>
            <p:cNvPr id="19510" name="Line 40"/>
            <p:cNvSpPr>
              <a:spLocks noChangeShapeType="1"/>
            </p:cNvSpPr>
            <p:nvPr/>
          </p:nvSpPr>
          <p:spPr bwMode="auto">
            <a:xfrm>
              <a:off x="4038" y="984"/>
              <a:ext cx="150" cy="204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1" name="Rectangle 41"/>
            <p:cNvSpPr>
              <a:spLocks noChangeArrowheads="1"/>
            </p:cNvSpPr>
            <p:nvPr/>
          </p:nvSpPr>
          <p:spPr bwMode="auto">
            <a:xfrm>
              <a:off x="4124" y="1903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8172450" y="2035175"/>
            <a:ext cx="400050" cy="2647950"/>
            <a:chOff x="5148" y="1306"/>
            <a:chExt cx="252" cy="1736"/>
          </a:xfrm>
        </p:grpSpPr>
        <p:sp>
          <p:nvSpPr>
            <p:cNvPr id="19508" name="Line 43"/>
            <p:cNvSpPr>
              <a:spLocks noChangeShapeType="1"/>
            </p:cNvSpPr>
            <p:nvPr/>
          </p:nvSpPr>
          <p:spPr bwMode="auto">
            <a:xfrm flipH="1">
              <a:off x="5148" y="1306"/>
              <a:ext cx="28" cy="1736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9" name="Rectangle 44"/>
            <p:cNvSpPr>
              <a:spLocks noChangeArrowheads="1"/>
            </p:cNvSpPr>
            <p:nvPr/>
          </p:nvSpPr>
          <p:spPr bwMode="auto">
            <a:xfrm>
              <a:off x="5168" y="2100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7677150" y="3692525"/>
            <a:ext cx="457200" cy="982663"/>
            <a:chOff x="4814" y="2392"/>
            <a:chExt cx="288" cy="644"/>
          </a:xfrm>
        </p:grpSpPr>
        <p:sp>
          <p:nvSpPr>
            <p:cNvPr id="19506" name="Line 46"/>
            <p:cNvSpPr>
              <a:spLocks noChangeShapeType="1"/>
            </p:cNvSpPr>
            <p:nvPr/>
          </p:nvSpPr>
          <p:spPr bwMode="auto">
            <a:xfrm flipH="1">
              <a:off x="5100" y="2392"/>
              <a:ext cx="2" cy="6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7" name="Rectangle 47"/>
            <p:cNvSpPr>
              <a:spLocks noChangeArrowheads="1"/>
            </p:cNvSpPr>
            <p:nvPr/>
          </p:nvSpPr>
          <p:spPr bwMode="auto">
            <a:xfrm>
              <a:off x="4814" y="2603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5930900" y="3641725"/>
            <a:ext cx="447675" cy="1060450"/>
            <a:chOff x="3714" y="2358"/>
            <a:chExt cx="282" cy="696"/>
          </a:xfrm>
        </p:grpSpPr>
        <p:sp>
          <p:nvSpPr>
            <p:cNvPr id="19504" name="Line 49"/>
            <p:cNvSpPr>
              <a:spLocks noChangeShapeType="1"/>
            </p:cNvSpPr>
            <p:nvPr/>
          </p:nvSpPr>
          <p:spPr bwMode="auto">
            <a:xfrm>
              <a:off x="3988" y="2358"/>
              <a:ext cx="8" cy="69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5" name="Rectangle 50"/>
            <p:cNvSpPr>
              <a:spLocks noChangeArrowheads="1"/>
            </p:cNvSpPr>
            <p:nvPr/>
          </p:nvSpPr>
          <p:spPr bwMode="auto">
            <a:xfrm>
              <a:off x="3714" y="2613"/>
              <a:ext cx="23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4213225" y="3632200"/>
            <a:ext cx="450850" cy="1262063"/>
            <a:chOff x="2632" y="2352"/>
            <a:chExt cx="284" cy="828"/>
          </a:xfrm>
        </p:grpSpPr>
        <p:sp>
          <p:nvSpPr>
            <p:cNvPr id="19502" name="Line 52"/>
            <p:cNvSpPr>
              <a:spLocks noChangeShapeType="1"/>
            </p:cNvSpPr>
            <p:nvPr/>
          </p:nvSpPr>
          <p:spPr bwMode="auto">
            <a:xfrm>
              <a:off x="2916" y="2352"/>
              <a:ext cx="0" cy="82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3" name="Rectangle 53"/>
            <p:cNvSpPr>
              <a:spLocks noChangeArrowheads="1"/>
            </p:cNvSpPr>
            <p:nvPr/>
          </p:nvSpPr>
          <p:spPr bwMode="auto">
            <a:xfrm>
              <a:off x="2632" y="2627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2851150" y="3651250"/>
            <a:ext cx="498475" cy="1536700"/>
            <a:chOff x="1774" y="2364"/>
            <a:chExt cx="314" cy="1008"/>
          </a:xfrm>
        </p:grpSpPr>
        <p:sp>
          <p:nvSpPr>
            <p:cNvPr id="19500" name="Line 55"/>
            <p:cNvSpPr>
              <a:spLocks noChangeShapeType="1"/>
            </p:cNvSpPr>
            <p:nvPr/>
          </p:nvSpPr>
          <p:spPr bwMode="auto">
            <a:xfrm>
              <a:off x="2048" y="2364"/>
              <a:ext cx="40" cy="10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Rectangle 56"/>
            <p:cNvSpPr>
              <a:spLocks noChangeArrowheads="1"/>
            </p:cNvSpPr>
            <p:nvPr/>
          </p:nvSpPr>
          <p:spPr bwMode="auto">
            <a:xfrm>
              <a:off x="1774" y="2723"/>
              <a:ext cx="23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533400" y="3679825"/>
            <a:ext cx="492125" cy="1846263"/>
            <a:chOff x="314" y="2383"/>
            <a:chExt cx="310" cy="1211"/>
          </a:xfrm>
        </p:grpSpPr>
        <p:sp>
          <p:nvSpPr>
            <p:cNvPr id="19498" name="Line 58"/>
            <p:cNvSpPr>
              <a:spLocks noChangeShapeType="1"/>
            </p:cNvSpPr>
            <p:nvPr/>
          </p:nvSpPr>
          <p:spPr bwMode="auto">
            <a:xfrm>
              <a:off x="568" y="2383"/>
              <a:ext cx="56" cy="121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59"/>
            <p:cNvSpPr>
              <a:spLocks noChangeArrowheads="1"/>
            </p:cNvSpPr>
            <p:nvPr/>
          </p:nvSpPr>
          <p:spPr bwMode="auto">
            <a:xfrm>
              <a:off x="314" y="2877"/>
              <a:ext cx="232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  <a:latin typeface="Calibri" pitchFamily="34" charset="0"/>
                  <a:cs typeface="Times New Roman" pitchFamily="18" charset="0"/>
                </a:rPr>
                <a:t>N</a:t>
              </a:r>
            </a:p>
          </p:txBody>
        </p:sp>
      </p:grpSp>
      <p:sp>
        <p:nvSpPr>
          <p:cNvPr id="19486" name="Rectangle 60"/>
          <p:cNvSpPr>
            <a:spLocks noChangeArrowheads="1"/>
          </p:cNvSpPr>
          <p:nvPr/>
        </p:nvSpPr>
        <p:spPr bwMode="auto">
          <a:xfrm>
            <a:off x="5172075" y="3170238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  <a:cs typeface="Times New Roman" pitchFamily="18" charset="0"/>
              </a:rPr>
              <a:t>Ellipsoid</a:t>
            </a:r>
          </a:p>
        </p:txBody>
      </p:sp>
      <p:sp>
        <p:nvSpPr>
          <p:cNvPr id="19487" name="Freeform 61"/>
          <p:cNvSpPr>
            <a:spLocks/>
          </p:cNvSpPr>
          <p:nvPr/>
        </p:nvSpPr>
        <p:spPr bwMode="auto">
          <a:xfrm>
            <a:off x="19050" y="4618038"/>
            <a:ext cx="9124950" cy="1025525"/>
          </a:xfrm>
          <a:custGeom>
            <a:avLst/>
            <a:gdLst>
              <a:gd name="T0" fmla="*/ 0 w 5748"/>
              <a:gd name="T1" fmla="*/ 672 h 673"/>
              <a:gd name="T2" fmla="*/ 1344 w 5748"/>
              <a:gd name="T3" fmla="*/ 504 h 673"/>
              <a:gd name="T4" fmla="*/ 1992 w 5748"/>
              <a:gd name="T5" fmla="*/ 396 h 673"/>
              <a:gd name="T6" fmla="*/ 2964 w 5748"/>
              <a:gd name="T7" fmla="*/ 168 h 673"/>
              <a:gd name="T8" fmla="*/ 3948 w 5748"/>
              <a:gd name="T9" fmla="*/ 48 h 673"/>
              <a:gd name="T10" fmla="*/ 4572 w 5748"/>
              <a:gd name="T11" fmla="*/ 0 h 673"/>
              <a:gd name="T12" fmla="*/ 5004 w 5748"/>
              <a:gd name="T13" fmla="*/ 24 h 673"/>
              <a:gd name="T14" fmla="*/ 5747 w 5748"/>
              <a:gd name="T15" fmla="*/ 120 h 6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48"/>
              <a:gd name="T25" fmla="*/ 0 h 673"/>
              <a:gd name="T26" fmla="*/ 5748 w 5748"/>
              <a:gd name="T27" fmla="*/ 673 h 6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48" h="673">
                <a:moveTo>
                  <a:pt x="0" y="672"/>
                </a:moveTo>
                <a:lnTo>
                  <a:pt x="1344" y="504"/>
                </a:lnTo>
                <a:lnTo>
                  <a:pt x="1992" y="396"/>
                </a:lnTo>
                <a:lnTo>
                  <a:pt x="2964" y="168"/>
                </a:lnTo>
                <a:lnTo>
                  <a:pt x="3948" y="48"/>
                </a:lnTo>
                <a:lnTo>
                  <a:pt x="4572" y="0"/>
                </a:lnTo>
                <a:lnTo>
                  <a:pt x="5004" y="24"/>
                </a:lnTo>
                <a:lnTo>
                  <a:pt x="5747" y="12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88" name="Rectangle 62"/>
          <p:cNvSpPr>
            <a:spLocks noChangeArrowheads="1"/>
          </p:cNvSpPr>
          <p:nvPr/>
        </p:nvSpPr>
        <p:spPr bwMode="auto">
          <a:xfrm>
            <a:off x="5330825" y="4368800"/>
            <a:ext cx="144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Hybrid Geoid</a:t>
            </a:r>
            <a:endParaRPr lang="en-US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89" name="Freeform 63"/>
          <p:cNvSpPr>
            <a:spLocks/>
          </p:cNvSpPr>
          <p:nvPr/>
        </p:nvSpPr>
        <p:spPr bwMode="auto">
          <a:xfrm>
            <a:off x="0" y="5419725"/>
            <a:ext cx="9144000" cy="500063"/>
          </a:xfrm>
          <a:custGeom>
            <a:avLst/>
            <a:gdLst>
              <a:gd name="T0" fmla="*/ 0 w 5748"/>
              <a:gd name="T1" fmla="*/ 672 h 673"/>
              <a:gd name="T2" fmla="*/ 1344 w 5748"/>
              <a:gd name="T3" fmla="*/ 504 h 673"/>
              <a:gd name="T4" fmla="*/ 1992 w 5748"/>
              <a:gd name="T5" fmla="*/ 396 h 673"/>
              <a:gd name="T6" fmla="*/ 2964 w 5748"/>
              <a:gd name="T7" fmla="*/ 168 h 673"/>
              <a:gd name="T8" fmla="*/ 3948 w 5748"/>
              <a:gd name="T9" fmla="*/ 48 h 673"/>
              <a:gd name="T10" fmla="*/ 4572 w 5748"/>
              <a:gd name="T11" fmla="*/ 0 h 673"/>
              <a:gd name="T12" fmla="*/ 5004 w 5748"/>
              <a:gd name="T13" fmla="*/ 24 h 673"/>
              <a:gd name="T14" fmla="*/ 5747 w 5748"/>
              <a:gd name="T15" fmla="*/ 120 h 6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48"/>
              <a:gd name="T25" fmla="*/ 0 h 673"/>
              <a:gd name="T26" fmla="*/ 5748 w 5748"/>
              <a:gd name="T27" fmla="*/ 673 h 6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48" h="673">
                <a:moveTo>
                  <a:pt x="0" y="672"/>
                </a:moveTo>
                <a:lnTo>
                  <a:pt x="1344" y="504"/>
                </a:lnTo>
                <a:lnTo>
                  <a:pt x="1992" y="396"/>
                </a:lnTo>
                <a:lnTo>
                  <a:pt x="2964" y="168"/>
                </a:lnTo>
                <a:lnTo>
                  <a:pt x="3948" y="48"/>
                </a:lnTo>
                <a:lnTo>
                  <a:pt x="4572" y="0"/>
                </a:lnTo>
                <a:lnTo>
                  <a:pt x="5004" y="24"/>
                </a:lnTo>
                <a:lnTo>
                  <a:pt x="5747" y="120"/>
                </a:lnTo>
              </a:path>
            </a:pathLst>
          </a:custGeom>
          <a:noFill/>
          <a:ln w="50800" cap="rnd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410200" y="5486400"/>
            <a:ext cx="250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rgbClr val="006600"/>
                </a:solidFill>
                <a:latin typeface="Verdana" pitchFamily="34" charset="0"/>
                <a:cs typeface="Times New Roman" pitchFamily="18" charset="0"/>
              </a:rPr>
              <a:t>Gravimetric</a:t>
            </a:r>
            <a:r>
              <a:rPr lang="en-US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Geoid</a:t>
            </a:r>
          </a:p>
        </p:txBody>
      </p:sp>
      <p:sp>
        <p:nvSpPr>
          <p:cNvPr id="19491" name="Line 65"/>
          <p:cNvSpPr>
            <a:spLocks noChangeShapeType="1"/>
          </p:cNvSpPr>
          <p:nvPr/>
        </p:nvSpPr>
        <p:spPr bwMode="auto">
          <a:xfrm>
            <a:off x="8153400" y="4722813"/>
            <a:ext cx="1588" cy="639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Line 66"/>
          <p:cNvSpPr>
            <a:spLocks noChangeShapeType="1"/>
          </p:cNvSpPr>
          <p:nvPr/>
        </p:nvSpPr>
        <p:spPr bwMode="auto">
          <a:xfrm>
            <a:off x="6400800" y="4722813"/>
            <a:ext cx="12700" cy="6397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Line 67"/>
          <p:cNvSpPr>
            <a:spLocks noChangeShapeType="1"/>
          </p:cNvSpPr>
          <p:nvPr/>
        </p:nvSpPr>
        <p:spPr bwMode="auto">
          <a:xfrm>
            <a:off x="4648200" y="4948238"/>
            <a:ext cx="3175" cy="5413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68"/>
          <p:cNvSpPr>
            <a:spLocks noChangeShapeType="1"/>
          </p:cNvSpPr>
          <p:nvPr/>
        </p:nvSpPr>
        <p:spPr bwMode="auto">
          <a:xfrm>
            <a:off x="3352800" y="5245100"/>
            <a:ext cx="6350" cy="358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69"/>
          <p:cNvSpPr>
            <a:spLocks noChangeShapeType="1"/>
          </p:cNvSpPr>
          <p:nvPr/>
        </p:nvSpPr>
        <p:spPr bwMode="auto">
          <a:xfrm>
            <a:off x="990600" y="5545138"/>
            <a:ext cx="15875" cy="2381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7696200" y="5715000"/>
            <a:ext cx="1447800" cy="695325"/>
          </a:xfrm>
          <a:prstGeom prst="rect">
            <a:avLst/>
          </a:prstGeom>
          <a:solidFill>
            <a:srgbClr val="C5E0E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-0.737 M in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Salt Lake –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USGG2012 – USGG2009</a:t>
            </a:r>
            <a:endParaRPr lang="en-US" dirty="0"/>
          </a:p>
        </p:txBody>
      </p:sp>
      <p:pic>
        <p:nvPicPr>
          <p:cNvPr id="2051" name="Picture 3" descr="J:\Project\Geoid2012\PSCmeeting\USGG12minusUSGG09.jpg"/>
          <p:cNvPicPr>
            <a:picLocks noChangeAspect="1" noChangeArrowheads="1"/>
          </p:cNvPicPr>
          <p:nvPr/>
        </p:nvPicPr>
        <p:blipFill>
          <a:blip r:embed="rId3" cstate="print"/>
          <a:srcRect b="3975"/>
          <a:stretch>
            <a:fillRect/>
          </a:stretch>
        </p:blipFill>
        <p:spPr bwMode="auto">
          <a:xfrm>
            <a:off x="228600" y="1828800"/>
            <a:ext cx="8763000" cy="4965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Data for GEOID12 Modeling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75332409"/>
              </p:ext>
            </p:extLst>
          </p:nvPr>
        </p:nvGraphicFramePr>
        <p:xfrm>
          <a:off x="304800" y="1912203"/>
          <a:ext cx="8610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676400"/>
                <a:gridCol w="16002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r>
                        <a:rPr lang="en-US" baseline="0" dirty="0" smtClean="0"/>
                        <a:t>    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Datum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GPSBM</a:t>
                      </a:r>
                      <a:r>
                        <a:rPr lang="en-US" baseline="0" dirty="0" smtClean="0"/>
                        <a:t> used     (# Rejected)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#OPUSDB used</a:t>
                      </a:r>
                    </a:p>
                    <a:p>
                      <a:r>
                        <a:rPr lang="en-US" dirty="0" smtClean="0"/>
                        <a:t>(#</a:t>
                      </a:r>
                      <a:r>
                        <a:rPr lang="en-US" baseline="0" dirty="0" smtClean="0"/>
                        <a:t> Rejected)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 (2011)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NAVD 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 24,003 (868)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478 (258)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- VTDP Region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 (2011)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NAVD 88/VTDP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357 (153)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(17)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NAD 83 (2011)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NAVD 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** </a:t>
                      </a:r>
                      <a:r>
                        <a:rPr lang="en-US" dirty="0" smtClean="0"/>
                        <a:t>105</a:t>
                      </a:r>
                      <a:r>
                        <a:rPr lang="en-US" baseline="0" dirty="0" smtClean="0"/>
                        <a:t> (4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Puerto</a:t>
                      </a:r>
                      <a:r>
                        <a:rPr lang="en-US" baseline="0" dirty="0" smtClean="0"/>
                        <a:t> Rico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NAD 83 (2011)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PRVD 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U.S. Virgin Islands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NAD 83 (2011)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VIVD 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Hawaii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NAD 83 (</a:t>
                      </a:r>
                      <a:r>
                        <a:rPr lang="en-US" dirty="0" smtClean="0"/>
                        <a:t>PA11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Geoid (W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r>
                        <a:rPr lang="en-US" baseline="0" dirty="0" smtClean="0"/>
                        <a:t> Samoa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NAD 83 (</a:t>
                      </a:r>
                      <a:r>
                        <a:rPr lang="en-US" dirty="0" smtClean="0"/>
                        <a:t>PA11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ASVD 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NAD 83 (</a:t>
                      </a:r>
                      <a:r>
                        <a:rPr lang="en-US" dirty="0" smtClean="0"/>
                        <a:t>MA11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GUVD 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NAD 83 (</a:t>
                      </a:r>
                      <a:r>
                        <a:rPr lang="en-US" dirty="0" smtClean="0"/>
                        <a:t>MA11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NMVD 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5874603"/>
            <a:ext cx="6708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Supplemented by 574 (5 rejected) in Canada and 674 (70 rejected) in Mexico</a:t>
            </a:r>
          </a:p>
          <a:p>
            <a:r>
              <a:rPr lang="en-US" sz="1600" dirty="0" smtClean="0"/>
              <a:t>** Supplemented by 88 (2 rejected) in </a:t>
            </a:r>
            <a:r>
              <a:rPr lang="en-US" sz="1600" dirty="0" smtClean="0"/>
              <a:t>Canada</a:t>
            </a:r>
            <a:endParaRPr lang="en-US" sz="1600" dirty="0"/>
          </a:p>
          <a:p>
            <a:r>
              <a:rPr lang="en-US" sz="1600" b="1" u="sng" dirty="0">
                <a:solidFill>
                  <a:srgbClr val="FF0000"/>
                </a:solidFill>
              </a:rPr>
              <a:t>http://www.ngs.noaa.gov/GEOID/GEOID12/GPSonBM12.shtml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Ellipsoid Height Changes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smtClean="0"/>
              <a:t>NA2011-NA2007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194" name="Picture 2" descr="J:\Project\Geoid2012\PSCmeeting\EllipHchanges2011_2007.jpg"/>
          <p:cNvPicPr>
            <a:picLocks noChangeAspect="1" noChangeArrowheads="1"/>
          </p:cNvPicPr>
          <p:nvPr/>
        </p:nvPicPr>
        <p:blipFill>
          <a:blip r:embed="rId2" cstate="print"/>
          <a:srcRect b="5291"/>
          <a:stretch>
            <a:fillRect/>
          </a:stretch>
        </p:blipFill>
        <p:spPr bwMode="auto">
          <a:xfrm>
            <a:off x="152400" y="1905000"/>
            <a:ext cx="8915400" cy="490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460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Rejections based on adjustment error (NA2011 =&gt; ‘h’ Reject code)</a:t>
            </a:r>
            <a:endParaRPr lang="en-US" dirty="0"/>
          </a:p>
        </p:txBody>
      </p:sp>
      <p:pic>
        <p:nvPicPr>
          <p:cNvPr id="4" name="Content Placeholder 3" descr="C:\Users\Xiaopeng.Li\Documents\Geoid2012\CONUShybrid\BadGPSBSconusPoints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68416"/>
            <a:ext cx="8229600" cy="373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460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Rejections based on adjustment error (NA2011 =&gt; ‘h’ Reject code)</a:t>
            </a:r>
            <a:endParaRPr lang="en-US" dirty="0"/>
          </a:p>
        </p:txBody>
      </p:sp>
      <p:pic>
        <p:nvPicPr>
          <p:cNvPr id="4" name="Content Placeholder 3" descr="C:\Users\Xiaopeng.Li\Documents\Geoid2012\CONUShybrid\BadGPSBSconusPoints_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68416"/>
            <a:ext cx="8229600" cy="373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8229600" cy="1143000"/>
          </a:xfrm>
        </p:spPr>
        <p:txBody>
          <a:bodyPr/>
          <a:lstStyle/>
          <a:p>
            <a:r>
              <a:rPr lang="en-US" dirty="0" smtClean="0"/>
              <a:t>Orthometric Height Changes (mm)</a:t>
            </a:r>
            <a:endParaRPr lang="en-US" dirty="0"/>
          </a:p>
        </p:txBody>
      </p:sp>
      <p:pic>
        <p:nvPicPr>
          <p:cNvPr id="3074" name="Picture 2" descr="J:\Project\Geoid2012\PSCmeeting\OrthChangesInnewList.jpg"/>
          <p:cNvPicPr>
            <a:picLocks noChangeAspect="1" noChangeArrowheads="1"/>
          </p:cNvPicPr>
          <p:nvPr/>
        </p:nvPicPr>
        <p:blipFill>
          <a:blip r:embed="rId2" cstate="print"/>
          <a:srcRect b="5291"/>
          <a:stretch>
            <a:fillRect/>
          </a:stretch>
        </p:blipFill>
        <p:spPr bwMode="auto">
          <a:xfrm>
            <a:off x="457200" y="1878378"/>
            <a:ext cx="8382000" cy="4979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</TotalTime>
  <Words>694</Words>
  <Application>Microsoft Office PowerPoint</Application>
  <PresentationFormat>On-screen Show (4:3)</PresentationFormat>
  <Paragraphs>152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1_Custom Design</vt:lpstr>
      <vt:lpstr>GEOID12 Technical Details</vt:lpstr>
      <vt:lpstr>Basic Concepts on Modeling</vt:lpstr>
      <vt:lpstr>Hybrid Geoid Height Models (e.g., GEOID12), Gravimetric Geoid Height Models (e.g., USGG2012) and Conversion Surfaces using GPS on BM data</vt:lpstr>
      <vt:lpstr>USGG2012 – USGG2009</vt:lpstr>
      <vt:lpstr>Control Data for GEOID12 Modeling</vt:lpstr>
      <vt:lpstr>Ellipsoid Height Changes  (NA2011-NA2007)</vt:lpstr>
      <vt:lpstr>Rejections based on adjustment error (NA2011 =&gt; ‘h’ Reject code)</vt:lpstr>
      <vt:lpstr>Rejections based on adjustment error (NA2011 =&gt; ‘h’ Reject code)</vt:lpstr>
      <vt:lpstr>Orthometric Height Changes (mm)</vt:lpstr>
      <vt:lpstr>Orthometric Height Changes (mm)</vt:lpstr>
      <vt:lpstr>Large error points (‘H’ Reject)</vt:lpstr>
      <vt:lpstr>Distribution of OPUSDBBM12</vt:lpstr>
      <vt:lpstr>Distribution of OPUSDBBM12</vt:lpstr>
      <vt:lpstr>MMLSC for CONUS with and without (w/o) OPUSDBBM12</vt:lpstr>
      <vt:lpstr>GEOID12 with OPUS</vt:lpstr>
      <vt:lpstr>GEOID12 without OPUS</vt:lpstr>
      <vt:lpstr>The Impact of OPUS</vt:lpstr>
      <vt:lpstr>GEOID12 Error Map for Southwest </vt:lpstr>
      <vt:lpstr>Inverse Distance Plot to Control Data (Interpolation Gap Magnitude)</vt:lpstr>
      <vt:lpstr>Inverse Distance Plot to Control Data (Interpolation Gap Magnitude)</vt:lpstr>
      <vt:lpstr>An additional 6,000 points?</vt:lpstr>
      <vt:lpstr>GEOID12 – GEOID09</vt:lpstr>
      <vt:lpstr>GEOID12 – GEOID03</vt:lpstr>
      <vt:lpstr>Summary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GEOID12 Technical Details</dc:title>
  <dc:creator>Dan</dc:creator>
  <cp:lastModifiedBy>Dan</cp:lastModifiedBy>
  <cp:revision>195</cp:revision>
  <dcterms:created xsi:type="dcterms:W3CDTF">2012-06-24T18:32:45Z</dcterms:created>
  <dcterms:modified xsi:type="dcterms:W3CDTF">2012-07-20T14:54:33Z</dcterms:modified>
</cp:coreProperties>
</file>