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  <p:sldMasterId id="2147483697" r:id="rId5"/>
    <p:sldMasterId id="2147483710" r:id="rId6"/>
  </p:sldMasterIdLst>
  <p:notesMasterIdLst>
    <p:notesMasterId r:id="rId69"/>
  </p:notesMasterIdLst>
  <p:handoutMasterIdLst>
    <p:handoutMasterId r:id="rId70"/>
  </p:handoutMasterIdLst>
  <p:sldIdLst>
    <p:sldId id="256" r:id="rId7"/>
    <p:sldId id="365" r:id="rId8"/>
    <p:sldId id="367" r:id="rId9"/>
    <p:sldId id="368" r:id="rId10"/>
    <p:sldId id="366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92" r:id="rId24"/>
    <p:sldId id="393" r:id="rId25"/>
    <p:sldId id="39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271" r:id="rId34"/>
    <p:sldId id="403" r:id="rId35"/>
    <p:sldId id="308" r:id="rId36"/>
    <p:sldId id="281" r:id="rId37"/>
    <p:sldId id="291" r:id="rId38"/>
    <p:sldId id="309" r:id="rId39"/>
    <p:sldId id="310" r:id="rId40"/>
    <p:sldId id="345" r:id="rId41"/>
    <p:sldId id="311" r:id="rId42"/>
    <p:sldId id="346" r:id="rId43"/>
    <p:sldId id="312" r:id="rId44"/>
    <p:sldId id="313" r:id="rId45"/>
    <p:sldId id="347" r:id="rId46"/>
    <p:sldId id="314" r:id="rId47"/>
    <p:sldId id="292" r:id="rId48"/>
    <p:sldId id="297" r:id="rId49"/>
    <p:sldId id="293" r:id="rId50"/>
    <p:sldId id="295" r:id="rId51"/>
    <p:sldId id="395" r:id="rId52"/>
    <p:sldId id="401" r:id="rId53"/>
    <p:sldId id="402" r:id="rId54"/>
    <p:sldId id="316" r:id="rId55"/>
    <p:sldId id="317" r:id="rId56"/>
    <p:sldId id="318" r:id="rId57"/>
    <p:sldId id="319" r:id="rId58"/>
    <p:sldId id="320" r:id="rId59"/>
    <p:sldId id="400" r:id="rId60"/>
    <p:sldId id="321" r:id="rId61"/>
    <p:sldId id="323" r:id="rId62"/>
    <p:sldId id="324" r:id="rId63"/>
    <p:sldId id="335" r:id="rId64"/>
    <p:sldId id="398" r:id="rId65"/>
    <p:sldId id="333" r:id="rId66"/>
    <p:sldId id="331" r:id="rId67"/>
    <p:sldId id="399" r:id="rId6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438" autoAdjust="0"/>
  </p:normalViewPr>
  <p:slideViewPr>
    <p:cSldViewPr snapToGrid="0">
      <p:cViewPr varScale="1">
        <p:scale>
          <a:sx n="150" d="100"/>
          <a:sy n="150" d="100"/>
        </p:scale>
        <p:origin x="456" y="120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oad\philippe.hensel\GPS\OPUS_4_0\Occupation_Spacing%20Relationship%20for%20CM%20Heigh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oad\philippe.hensel\GPS\OPUS_4_0\Occupation_Spacing%20Relationship%20for%20CM%20Height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Sheet1!$B$3:$B$4</c:f>
              <c:numCache>
                <c:formatCode>General</c:formatCode>
                <c:ptCount val="2"/>
                <c:pt idx="0">
                  <c:v>30</c:v>
                </c:pt>
                <c:pt idx="1">
                  <c:v>50</c:v>
                </c:pt>
              </c:numCache>
            </c:numRef>
          </c:xVal>
          <c:yVal>
            <c:numRef>
              <c:f>Sheet1!$C$3:$C$4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9E-4ADD-BAAA-5F47B57CD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692936"/>
        <c:axId val="414692608"/>
      </c:scatterChart>
      <c:valAx>
        <c:axId val="41469293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NAVD 88 Control Spacing (km)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608"/>
        <c:crosses val="autoZero"/>
        <c:crossBetween val="midCat"/>
      </c:valAx>
      <c:valAx>
        <c:axId val="414692608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GPS Occupation Length (hrs)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Sheet1!$B$3:$B$4</c:f>
              <c:numCache>
                <c:formatCode>General</c:formatCode>
                <c:ptCount val="2"/>
                <c:pt idx="0">
                  <c:v>30</c:v>
                </c:pt>
                <c:pt idx="1">
                  <c:v>50</c:v>
                </c:pt>
              </c:numCache>
            </c:numRef>
          </c:xVal>
          <c:yVal>
            <c:numRef>
              <c:f>Sheet1!$C$3:$C$4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9E-4ADD-BAAA-5F47B57CD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692936"/>
        <c:axId val="414692608"/>
      </c:scatterChart>
      <c:valAx>
        <c:axId val="41469293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NAVD 88 Control Spacing (km)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608"/>
        <c:crosses val="autoZero"/>
        <c:crossBetween val="midCat"/>
      </c:valAx>
      <c:valAx>
        <c:axId val="414692608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GPS Occupation Length (hrs)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0.12109</cdr:x>
      <cdr:y>0</cdr:y>
    </cdr:from>
    <cdr:to>
      <cdr:x>1</cdr:x>
      <cdr:y>0.79538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561315" y="0"/>
          <a:ext cx="4018383" cy="2181885"/>
        </a:xfrm>
        <a:custGeom xmlns:a="http://schemas.openxmlformats.org/drawingml/2006/main">
          <a:avLst/>
          <a:gdLst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95873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5402 w 4010685"/>
            <a:gd name="connsiteY4" fmla="*/ 2222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3682627 w 4010685"/>
            <a:gd name="connsiteY5" fmla="*/ 6513 h 2181885"/>
            <a:gd name="connsiteX6" fmla="*/ 4010685 w 4010685"/>
            <a:gd name="connsiteY6" fmla="*/ 0 h 2181885"/>
            <a:gd name="connsiteX7" fmla="*/ 3992578 w 4010685"/>
            <a:gd name="connsiteY7" fmla="*/ 2172831 h 2181885"/>
            <a:gd name="connsiteX8" fmla="*/ 0 w 4010685"/>
            <a:gd name="connsiteY8" fmla="*/ 2181885 h 2181885"/>
            <a:gd name="connsiteX0" fmla="*/ 0 w 4018383"/>
            <a:gd name="connsiteY0" fmla="*/ 2181885 h 2181885"/>
            <a:gd name="connsiteX1" fmla="*/ 9054 w 4018383"/>
            <a:gd name="connsiteY1" fmla="*/ 1837853 h 2181885"/>
            <a:gd name="connsiteX2" fmla="*/ 1892174 w 4018383"/>
            <a:gd name="connsiteY2" fmla="*/ 1837853 h 2181885"/>
            <a:gd name="connsiteX3" fmla="*/ 3186820 w 4018383"/>
            <a:gd name="connsiteY3" fmla="*/ 1149790 h 2181885"/>
            <a:gd name="connsiteX4" fmla="*/ 3198577 w 4018383"/>
            <a:gd name="connsiteY4" fmla="*/ 15875 h 2181885"/>
            <a:gd name="connsiteX5" fmla="*/ 4018383 w 4018383"/>
            <a:gd name="connsiteY5" fmla="*/ 6513 h 2181885"/>
            <a:gd name="connsiteX6" fmla="*/ 4010685 w 4018383"/>
            <a:gd name="connsiteY6" fmla="*/ 0 h 2181885"/>
            <a:gd name="connsiteX7" fmla="*/ 3992578 w 4018383"/>
            <a:gd name="connsiteY7" fmla="*/ 2172831 h 2181885"/>
            <a:gd name="connsiteX8" fmla="*/ 0 w 4018383"/>
            <a:gd name="connsiteY8" fmla="*/ 2181885 h 218188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4018383" h="2181885">
              <a:moveTo>
                <a:pt x="0" y="2181885"/>
              </a:moveTo>
              <a:lnTo>
                <a:pt x="9054" y="1837853"/>
              </a:lnTo>
              <a:lnTo>
                <a:pt x="1892174" y="1837853"/>
              </a:lnTo>
              <a:lnTo>
                <a:pt x="3186820" y="1149790"/>
              </a:lnTo>
              <a:cubicBezTo>
                <a:pt x="3189681" y="773935"/>
                <a:pt x="3195716" y="391730"/>
                <a:pt x="3198577" y="15875"/>
              </a:cubicBezTo>
              <a:lnTo>
                <a:pt x="4018383" y="6513"/>
              </a:lnTo>
              <a:lnTo>
                <a:pt x="4010685" y="0"/>
              </a:lnTo>
              <a:lnTo>
                <a:pt x="3992578" y="2172831"/>
              </a:lnTo>
              <a:lnTo>
                <a:pt x="0" y="2181885"/>
              </a:lnTo>
              <a:close/>
            </a:path>
          </a:pathLst>
        </a:custGeom>
        <a:gradFill xmlns:a="http://schemas.openxmlformats.org/drawingml/2006/main" flip="none" rotWithShape="1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0.12047</cdr:x>
      <cdr:y>0</cdr:y>
    </cdr:from>
    <cdr:to>
      <cdr:x>0.81948</cdr:x>
      <cdr:y>0.67657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50788" y="0"/>
          <a:ext cx="3195875" cy="1855961"/>
        </a:xfrm>
        <a:custGeom xmlns:a="http://schemas.openxmlformats.org/drawingml/2006/main">
          <a:avLst/>
          <a:gdLst>
            <a:gd name="connsiteX0" fmla="*/ 0 w 3223034"/>
            <a:gd name="connsiteY0" fmla="*/ 0 h 1855961"/>
            <a:gd name="connsiteX1" fmla="*/ 18107 w 3223034"/>
            <a:gd name="connsiteY1" fmla="*/ 1855961 h 1855961"/>
            <a:gd name="connsiteX2" fmla="*/ 1919335 w 3223034"/>
            <a:gd name="connsiteY2" fmla="*/ 1837854 h 1855961"/>
            <a:gd name="connsiteX3" fmla="*/ 3213980 w 3223034"/>
            <a:gd name="connsiteY3" fmla="*/ 1149790 h 1855961"/>
            <a:gd name="connsiteX4" fmla="*/ 3223034 w 3223034"/>
            <a:gd name="connsiteY4" fmla="*/ 18107 h 1855961"/>
            <a:gd name="connsiteX5" fmla="*/ 0 w 3223034"/>
            <a:gd name="connsiteY5" fmla="*/ 0 h 185596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223034" h="1855961">
              <a:moveTo>
                <a:pt x="0" y="0"/>
              </a:moveTo>
              <a:lnTo>
                <a:pt x="18107" y="1855961"/>
              </a:lnTo>
              <a:lnTo>
                <a:pt x="1919335" y="1837854"/>
              </a:lnTo>
              <a:lnTo>
                <a:pt x="3213980" y="1149790"/>
              </a:lnTo>
              <a:lnTo>
                <a:pt x="3223034" y="18107"/>
              </a:lnTo>
              <a:lnTo>
                <a:pt x="0" y="0"/>
              </a:lnTo>
              <a:close/>
            </a:path>
          </a:pathLst>
        </a:cu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0.12109</cdr:x>
      <cdr:y>0</cdr:y>
    </cdr:from>
    <cdr:to>
      <cdr:x>1</cdr:x>
      <cdr:y>0.79538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561315" y="0"/>
          <a:ext cx="4018383" cy="2181885"/>
        </a:xfrm>
        <a:custGeom xmlns:a="http://schemas.openxmlformats.org/drawingml/2006/main">
          <a:avLst/>
          <a:gdLst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95873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5402 w 4010685"/>
            <a:gd name="connsiteY4" fmla="*/ 2222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3682627 w 4010685"/>
            <a:gd name="connsiteY5" fmla="*/ 6513 h 2181885"/>
            <a:gd name="connsiteX6" fmla="*/ 4010685 w 4010685"/>
            <a:gd name="connsiteY6" fmla="*/ 0 h 2181885"/>
            <a:gd name="connsiteX7" fmla="*/ 3992578 w 4010685"/>
            <a:gd name="connsiteY7" fmla="*/ 2172831 h 2181885"/>
            <a:gd name="connsiteX8" fmla="*/ 0 w 4010685"/>
            <a:gd name="connsiteY8" fmla="*/ 2181885 h 2181885"/>
            <a:gd name="connsiteX0" fmla="*/ 0 w 4018383"/>
            <a:gd name="connsiteY0" fmla="*/ 2181885 h 2181885"/>
            <a:gd name="connsiteX1" fmla="*/ 9054 w 4018383"/>
            <a:gd name="connsiteY1" fmla="*/ 1837853 h 2181885"/>
            <a:gd name="connsiteX2" fmla="*/ 1892174 w 4018383"/>
            <a:gd name="connsiteY2" fmla="*/ 1837853 h 2181885"/>
            <a:gd name="connsiteX3" fmla="*/ 3186820 w 4018383"/>
            <a:gd name="connsiteY3" fmla="*/ 1149790 h 2181885"/>
            <a:gd name="connsiteX4" fmla="*/ 3198577 w 4018383"/>
            <a:gd name="connsiteY4" fmla="*/ 15875 h 2181885"/>
            <a:gd name="connsiteX5" fmla="*/ 4018383 w 4018383"/>
            <a:gd name="connsiteY5" fmla="*/ 6513 h 2181885"/>
            <a:gd name="connsiteX6" fmla="*/ 4010685 w 4018383"/>
            <a:gd name="connsiteY6" fmla="*/ 0 h 2181885"/>
            <a:gd name="connsiteX7" fmla="*/ 3992578 w 4018383"/>
            <a:gd name="connsiteY7" fmla="*/ 2172831 h 2181885"/>
            <a:gd name="connsiteX8" fmla="*/ 0 w 4018383"/>
            <a:gd name="connsiteY8" fmla="*/ 2181885 h 218188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4018383" h="2181885">
              <a:moveTo>
                <a:pt x="0" y="2181885"/>
              </a:moveTo>
              <a:lnTo>
                <a:pt x="9054" y="1837853"/>
              </a:lnTo>
              <a:lnTo>
                <a:pt x="1892174" y="1837853"/>
              </a:lnTo>
              <a:lnTo>
                <a:pt x="3186820" y="1149790"/>
              </a:lnTo>
              <a:cubicBezTo>
                <a:pt x="3189681" y="773935"/>
                <a:pt x="3195716" y="391730"/>
                <a:pt x="3198577" y="15875"/>
              </a:cubicBezTo>
              <a:lnTo>
                <a:pt x="4018383" y="6513"/>
              </a:lnTo>
              <a:lnTo>
                <a:pt x="4010685" y="0"/>
              </a:lnTo>
              <a:lnTo>
                <a:pt x="3992578" y="2172831"/>
              </a:lnTo>
              <a:lnTo>
                <a:pt x="0" y="2181885"/>
              </a:lnTo>
              <a:close/>
            </a:path>
          </a:pathLst>
        </a:custGeom>
        <a:gradFill xmlns:a="http://schemas.openxmlformats.org/drawingml/2006/main" flip="none" rotWithShape="1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0.12047</cdr:x>
      <cdr:y>0</cdr:y>
    </cdr:from>
    <cdr:to>
      <cdr:x>0.81948</cdr:x>
      <cdr:y>0.67657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50788" y="0"/>
          <a:ext cx="3195875" cy="1855961"/>
        </a:xfrm>
        <a:custGeom xmlns:a="http://schemas.openxmlformats.org/drawingml/2006/main">
          <a:avLst/>
          <a:gdLst>
            <a:gd name="connsiteX0" fmla="*/ 0 w 3223034"/>
            <a:gd name="connsiteY0" fmla="*/ 0 h 1855961"/>
            <a:gd name="connsiteX1" fmla="*/ 18107 w 3223034"/>
            <a:gd name="connsiteY1" fmla="*/ 1855961 h 1855961"/>
            <a:gd name="connsiteX2" fmla="*/ 1919335 w 3223034"/>
            <a:gd name="connsiteY2" fmla="*/ 1837854 h 1855961"/>
            <a:gd name="connsiteX3" fmla="*/ 3213980 w 3223034"/>
            <a:gd name="connsiteY3" fmla="*/ 1149790 h 1855961"/>
            <a:gd name="connsiteX4" fmla="*/ 3223034 w 3223034"/>
            <a:gd name="connsiteY4" fmla="*/ 18107 h 1855961"/>
            <a:gd name="connsiteX5" fmla="*/ 0 w 3223034"/>
            <a:gd name="connsiteY5" fmla="*/ 0 h 185596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223034" h="1855961">
              <a:moveTo>
                <a:pt x="0" y="0"/>
              </a:moveTo>
              <a:lnTo>
                <a:pt x="18107" y="1855961"/>
              </a:lnTo>
              <a:lnTo>
                <a:pt x="1919335" y="1837854"/>
              </a:lnTo>
              <a:lnTo>
                <a:pt x="3213980" y="1149790"/>
              </a:lnTo>
              <a:lnTo>
                <a:pt x="3223034" y="18107"/>
              </a:lnTo>
              <a:lnTo>
                <a:pt x="0" y="0"/>
              </a:lnTo>
              <a:close/>
            </a:path>
          </a:pathLst>
        </a:cu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Modernized NSRS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612CE-F370-4AB5-B77F-2F3E117B39A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46281-2241-41A7-A5CF-C4F37D793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16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Modernized NSRS</a:t>
            </a:r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6984-8E5E-478D-8F77-5884F69C3D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52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6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53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29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02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6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5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6984-8E5E-478D-8F77-5884F69C3D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60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961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647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744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712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743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772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912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9751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323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30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512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201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903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111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849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50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6436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593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36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1631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903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9BC70-E178-4FC8-938B-6CA451FFE4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56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1489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7724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4613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168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894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262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29704-260A-4347-8F5A-42DC35CF4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89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2543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7225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93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07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8055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443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5066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5FF47-10A6-4080-909D-D8C0FDB5A8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157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129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16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4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3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6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1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5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3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42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1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28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54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0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9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6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2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9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25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66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0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3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4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19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59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7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4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21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83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1" y="426244"/>
            <a:ext cx="7807325" cy="8584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1" y="1429942"/>
            <a:ext cx="3827463" cy="32396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429941"/>
            <a:ext cx="3827462" cy="1562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3106342"/>
            <a:ext cx="3827462" cy="15632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37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4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204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89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7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1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3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6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00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8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49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1" y="426244"/>
            <a:ext cx="7807325" cy="8584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1" y="1429942"/>
            <a:ext cx="3827463" cy="32396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429941"/>
            <a:ext cx="3827462" cy="1562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3106342"/>
            <a:ext cx="3827462" cy="15632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6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37FE-CAD7-4444-86AF-4D1198F31410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3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08C1-D484-4CA8-A94F-DD855AFED80F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5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6058-8D00-4F1B-BC90-31E6C2534D9D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3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814A-113E-447A-9729-9CDD5F5C1435}" type="datetime1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5203-CB3F-42A8-AAAB-43F64A2126A7}" type="datetime1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55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5F53-F530-4942-A084-909A5D764684}" type="datetime1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7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6E0E6-204A-41F8-977B-337A00099C82}" type="datetime1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907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56B3-A6F9-48DA-834E-916F5B0085F9}" type="datetime1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91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BDBD-995C-435F-979C-A75642070288}" type="datetime1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13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988A-BC47-4632-A971-B74CD9F7183A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EF1C3-347A-4325-AB59-923C1D84ACAC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33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25755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499229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9618-2B6C-4BC2-BE94-A34C84F084D9}" type="datetime1">
              <a:rPr lang="en-US" altLang="en-US" smtClean="0"/>
              <a:t>12/8/2020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0" y="4856560"/>
            <a:ext cx="364331" cy="1369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2098E-E224-43BA-857F-54621F386C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57227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4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479AA-497D-4273-8F3D-F59FE33B969B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oris.kanazir@noa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G"/><Relationship Id="rId4" Type="http://schemas.openxmlformats.org/officeDocument/2006/relationships/hyperlink" Target="https://www.ngs.noaa.gov/datasheets/southeastTXValidHeights/index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FGCS/BlueBook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about:blan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457200" y="134566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Geodetic Control in Texas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685902" y="2604513"/>
            <a:ext cx="7772197" cy="22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lang="en-US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Boris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Kanazir, Geodesist, RPLS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boris.kanazir@noaa.gov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Virtual </a:t>
            </a:r>
            <a:r>
              <a:rPr lang="en-US" sz="12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TxDOT</a:t>
            </a: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Survey Conference</a:t>
            </a:r>
            <a:endParaRPr sz="1200" dirty="0"/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December 08, 2020</a:t>
            </a:r>
            <a:endParaRPr sz="1200" dirty="0"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77" y="1200151"/>
            <a:ext cx="1835555" cy="2437376"/>
          </a:xfrm>
          <a:prstGeom prst="rect">
            <a:avLst/>
          </a:prstGeom>
        </p:spPr>
      </p:pic>
      <p:sp>
        <p:nvSpPr>
          <p:cNvPr id="8" name="Title 9"/>
          <p:cNvSpPr txBox="1">
            <a:spLocks/>
          </p:cNvSpPr>
          <p:nvPr/>
        </p:nvSpPr>
        <p:spPr>
          <a:xfrm>
            <a:off x="1462087" y="362494"/>
            <a:ext cx="6196013" cy="881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342900">
              <a:buClrTx/>
              <a:defRPr/>
            </a:pP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Modernizing the NSRS</a:t>
            </a:r>
          </a:p>
          <a:p>
            <a:pPr defTabSz="342900">
              <a:buClrTx/>
              <a:defRPr/>
            </a:pP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The “blueprint” documents:  Your best source for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5617" y="3625650"/>
            <a:ext cx="1915974" cy="1044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Geometric: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Sep 2017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lang="en-US" sz="135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62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32 pages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5350" y="3625956"/>
            <a:ext cx="1915974" cy="1044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Geopotential: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Nov 2017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lang="en-US" sz="135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64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41 pages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7147" y="3630667"/>
            <a:ext cx="1915974" cy="1252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Working in the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Modernized NSRS: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April 2019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lang="en-US" sz="135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67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77 pages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57" y="1198182"/>
            <a:ext cx="1845994" cy="2441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280" y="1198183"/>
            <a:ext cx="1811821" cy="2439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2256" y="2373745"/>
            <a:ext cx="5128327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white"/>
                </a:solidFill>
                <a:latin typeface="Arial" charset="0"/>
                <a:ea typeface="MS PGothic" pitchFamily="34" charset="-128"/>
                <a:cs typeface="+mn-cs"/>
              </a:rPr>
              <a:t>All three documents are being updated and re-released in 2020!!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5842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Replacing the NAD 83s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749555"/>
              </p:ext>
            </p:extLst>
          </p:nvPr>
        </p:nvGraphicFramePr>
        <p:xfrm>
          <a:off x="1792966" y="1200149"/>
          <a:ext cx="5865134" cy="33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413">
                  <a:extLst>
                    <a:ext uri="{9D8B030D-6E8A-4147-A177-3AD203B41FA5}">
                      <a16:colId xmlns:a16="http://schemas.microsoft.com/office/drawing/2014/main" val="429740147"/>
                    </a:ext>
                  </a:extLst>
                </a:gridCol>
                <a:gridCol w="3198721">
                  <a:extLst>
                    <a:ext uri="{9D8B030D-6E8A-4147-A177-3AD203B41FA5}">
                      <a16:colId xmlns:a16="http://schemas.microsoft.com/office/drawing/2014/main" val="137066351"/>
                    </a:ext>
                  </a:extLst>
                </a:gridCol>
              </a:tblGrid>
              <a:tr h="676448"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Old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7680442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NATRF2022 - The North American Terrestrial Reference Frame of 2022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1885364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CATRF2022 - The Caribbean Terrestrial Reference Frame of 2022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37056577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NAD 83 (PA11)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PATRF2022 - The Pacific Terrestrial Reference Frame of 2022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7065151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(MA11)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MATRF2022 - The Mariana Terrestrial Reference Frame of 2022 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167435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9989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171576"/>
            <a:ext cx="5248275" cy="393620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946613" y="2243506"/>
            <a:ext cx="645137" cy="30333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24849" y="2349103"/>
            <a:ext cx="267433" cy="7905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031089" y="2300656"/>
            <a:ext cx="1471247" cy="492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192282" y="2064455"/>
            <a:ext cx="878132" cy="1333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389" r="63681" b="93077"/>
          <a:stretch/>
        </p:blipFill>
        <p:spPr>
          <a:xfrm>
            <a:off x="1655151" y="714376"/>
            <a:ext cx="1595438" cy="284651"/>
          </a:xfrm>
          <a:prstGeom prst="rect">
            <a:avLst/>
          </a:prstGeom>
        </p:spPr>
      </p:pic>
      <p:sp>
        <p:nvSpPr>
          <p:cNvPr id="11" name="Title 10"/>
          <p:cNvSpPr txBox="1">
            <a:spLocks/>
          </p:cNvSpPr>
          <p:nvPr/>
        </p:nvSpPr>
        <p:spPr bwMode="auto">
          <a:xfrm>
            <a:off x="1536701" y="205979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3000" b="1">
                <a:solidFill>
                  <a:sysClr val="windowText" lastClr="000000"/>
                </a:solidFill>
              </a:rPr>
              <a:t>Four Tectonic Plates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8182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81481E-6 L 0.16667 0.279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The TRFs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082843"/>
            <a:ext cx="6172200" cy="32230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are </a:t>
            </a:r>
            <a:r>
              <a:rPr lang="en-US" b="1" dirty="0" smtClean="0">
                <a:solidFill>
                  <a:srgbClr val="C00000"/>
                </a:solidFill>
              </a:rPr>
              <a:t>global</a:t>
            </a:r>
            <a:r>
              <a:rPr lang="en-US" dirty="0" smtClean="0"/>
              <a:t> frames (no “boundary”)</a:t>
            </a:r>
          </a:p>
          <a:p>
            <a:pPr lvl="1"/>
            <a:r>
              <a:rPr lang="en-US" dirty="0" smtClean="0"/>
              <a:t>This was true for the NAD 83s also, BTW</a:t>
            </a:r>
          </a:p>
          <a:p>
            <a:pPr lvl="1"/>
            <a:r>
              <a:rPr lang="en-US" dirty="0" smtClean="0"/>
              <a:t>But </a:t>
            </a:r>
            <a:r>
              <a:rPr lang="en-US" b="1" i="1" dirty="0" smtClean="0">
                <a:solidFill>
                  <a:srgbClr val="C00000"/>
                </a:solidFill>
              </a:rPr>
              <a:t>each frame will rotate with one tectonic plate</a:t>
            </a:r>
          </a:p>
          <a:p>
            <a:pPr lvl="2"/>
            <a:r>
              <a:rPr lang="en-US" dirty="0" smtClean="0"/>
              <a:t>Put another way:  “</a:t>
            </a:r>
            <a:r>
              <a:rPr lang="en-US" b="1" i="1" dirty="0" smtClean="0"/>
              <a:t>The frame rotates so your coordinates don’t have to</a:t>
            </a:r>
            <a:r>
              <a:rPr lang="en-US" dirty="0" smtClean="0"/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5526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1207030"/>
            <a:ext cx="7079661" cy="15285317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77332" y="1032933"/>
            <a:ext cx="7611533" cy="4250267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" name="Title 10"/>
          <p:cNvSpPr txBox="1">
            <a:spLocks/>
          </p:cNvSpPr>
          <p:nvPr/>
        </p:nvSpPr>
        <p:spPr bwMode="auto">
          <a:xfrm>
            <a:off x="1485900" y="522145"/>
            <a:ext cx="6172200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3000" b="1">
                <a:solidFill>
                  <a:srgbClr val="0086EA"/>
                </a:solidFill>
              </a:rPr>
              <a:t>ITRF2020</a:t>
            </a:r>
            <a:r>
              <a:rPr lang="en-US" sz="3000" b="1">
                <a:solidFill>
                  <a:sysClr val="windowText" lastClr="000000"/>
                </a:solidFill>
              </a:rPr>
              <a:t>: Constant Frame, Rotating Plate</a:t>
            </a:r>
            <a:r>
              <a:rPr lang="en-US" sz="3300">
                <a:solidFill>
                  <a:sysClr val="windowText" lastClr="000000"/>
                </a:solidFill>
              </a:rPr>
              <a:t/>
            </a:r>
            <a:br>
              <a:rPr lang="en-US" sz="3300">
                <a:solidFill>
                  <a:sysClr val="windowText" lastClr="000000"/>
                </a:solidFill>
              </a:rPr>
            </a:br>
            <a:endParaRPr lang="en-US" sz="3300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28382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5000" y="1066800"/>
            <a:ext cx="7900247" cy="16829870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868852"/>
              <a:ext cx="10058400" cy="22825567"/>
              <a:chOff x="-415691" y="868852"/>
              <a:chExt cx="10058400" cy="2282556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6" y="868852"/>
                <a:ext cx="9424555" cy="524796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3212238" y="644844"/>
            <a:ext cx="2660348" cy="566181"/>
          </a:xfrm>
          <a:prstGeom prst="rect">
            <a:avLst/>
          </a:prstGeom>
          <a:noFill/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Plate-Fixed</a:t>
            </a: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1" name="Title 10"/>
          <p:cNvSpPr txBox="1">
            <a:spLocks/>
          </p:cNvSpPr>
          <p:nvPr/>
        </p:nvSpPr>
        <p:spPr bwMode="auto">
          <a:xfrm>
            <a:off x="1143000" y="252475"/>
            <a:ext cx="6858000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3000" b="1" dirty="0">
                <a:solidFill>
                  <a:srgbClr val="C00000"/>
                </a:solidFill>
              </a:rPr>
              <a:t>NATRF2020</a:t>
            </a:r>
            <a:r>
              <a:rPr lang="en-US" sz="3000" b="1" dirty="0">
                <a:solidFill>
                  <a:sysClr val="windowText" lastClr="000000"/>
                </a:solidFill>
              </a:rPr>
              <a:t>: </a:t>
            </a:r>
            <a:r>
              <a:rPr lang="en-US" sz="2100" b="1" dirty="0">
                <a:solidFill>
                  <a:sysClr val="windowText" lastClr="000000"/>
                </a:solidFill>
              </a:rPr>
              <a:t>Constant Frame, Rotating Plate      </a:t>
            </a:r>
          </a:p>
          <a:p>
            <a:pPr defTabSz="685800">
              <a:buClrTx/>
              <a:defRPr/>
            </a:pPr>
            <a:endParaRPr lang="en-US" sz="3300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1634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642173" y="842421"/>
            <a:ext cx="7843119" cy="15980124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1719440" y="2757930"/>
            <a:ext cx="6737418" cy="6408584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u="sng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43467" y="846668"/>
            <a:ext cx="7843119" cy="4507395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3" name="Title 10"/>
          <p:cNvSpPr txBox="1">
            <a:spLocks/>
          </p:cNvSpPr>
          <p:nvPr/>
        </p:nvSpPr>
        <p:spPr bwMode="auto">
          <a:xfrm>
            <a:off x="1119583" y="637408"/>
            <a:ext cx="6538517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2400" b="1" dirty="0">
                <a:solidFill>
                  <a:srgbClr val="0086EA"/>
                </a:solidFill>
              </a:rPr>
              <a:t>ITRF2020</a:t>
            </a:r>
            <a:r>
              <a:rPr lang="en-US" sz="2400" b="1" dirty="0">
                <a:solidFill>
                  <a:sysClr val="windowText" lastClr="000000"/>
                </a:solidFill>
              </a:rPr>
              <a:t> or </a:t>
            </a:r>
            <a:r>
              <a:rPr lang="en-US" sz="2400" b="1" dirty="0">
                <a:solidFill>
                  <a:srgbClr val="C00000"/>
                </a:solidFill>
              </a:rPr>
              <a:t>NATRF2022</a:t>
            </a:r>
            <a:r>
              <a:rPr lang="en-US" sz="2400" b="1" dirty="0">
                <a:solidFill>
                  <a:sysClr val="windowText" lastClr="000000"/>
                </a:solidFill>
              </a:rPr>
              <a:t> — Your choice, just use </a:t>
            </a:r>
            <a:r>
              <a:rPr lang="en-US" sz="2400" b="1" dirty="0">
                <a:solidFill>
                  <a:srgbClr val="00CC66"/>
                </a:solidFill>
              </a:rPr>
              <a:t>EPP2022</a:t>
            </a:r>
            <a:r>
              <a:rPr lang="en-US" sz="3000" b="1" dirty="0">
                <a:solidFill>
                  <a:sysClr val="windowText" lastClr="000000"/>
                </a:solidFill>
              </a:rPr>
              <a:t/>
            </a:r>
            <a:br>
              <a:rPr lang="en-US" sz="3000" b="1" dirty="0">
                <a:solidFill>
                  <a:sysClr val="windowText" lastClr="000000"/>
                </a:solidFill>
              </a:rPr>
            </a:br>
            <a:r>
              <a:rPr lang="en-US" sz="3300" dirty="0">
                <a:solidFill>
                  <a:sysClr val="windowText" lastClr="000000"/>
                </a:solidFill>
              </a:rPr>
              <a:t/>
            </a:r>
            <a:br>
              <a:rPr lang="en-US" sz="3300" dirty="0">
                <a:solidFill>
                  <a:sysClr val="windowText" lastClr="000000"/>
                </a:solidFill>
              </a:rPr>
            </a:br>
            <a:endParaRPr lang="en-US" sz="3300" dirty="0">
              <a:solidFill>
                <a:sysClr val="windowText" lastClr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7180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Shift and Drift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266" y="1095793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transitioning off of NAD 83, your coordinates will experience shift and drift</a:t>
            </a:r>
          </a:p>
          <a:p>
            <a:pPr lvl="1"/>
            <a:r>
              <a:rPr lang="en-US" dirty="0" smtClean="0"/>
              <a:t>Shift: A one-time jump somewhere in the 0 to 4 meter range (latitude, longitude, ellipsoid height)</a:t>
            </a:r>
          </a:p>
          <a:p>
            <a:pPr lvl="2"/>
            <a:r>
              <a:rPr lang="en-US" sz="2100" dirty="0"/>
              <a:t>From fixing NAD 83’s non-</a:t>
            </a:r>
            <a:r>
              <a:rPr lang="en-US" sz="2100" dirty="0" err="1"/>
              <a:t>geocentricity</a:t>
            </a:r>
            <a:endParaRPr lang="en-US" sz="2100" dirty="0"/>
          </a:p>
          <a:p>
            <a:pPr lvl="1"/>
            <a:r>
              <a:rPr lang="en-US" dirty="0" smtClean="0"/>
              <a:t>Drift:  Coordinates are now time-dependent.  The shift will take you to 2020.00.  Working at any other epoch means you must account for the drift (velocity) of your coordinates</a:t>
            </a:r>
          </a:p>
          <a:p>
            <a:pPr lvl="2"/>
            <a:r>
              <a:rPr lang="en-US" sz="2100" dirty="0"/>
              <a:t>As well as any other motions over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2280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b="1" dirty="0"/>
              <a:t>Replacing NAVD 88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2408635" y="1105322"/>
            <a:ext cx="2783681" cy="389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Old: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NAVD 88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PRVD 02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VIVD09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ASVD02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NMVD03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GUVD04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IGLD 85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IGSN71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GEOID12B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DEFLEC12B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557213" lvl="1" indent="-214313" defTabSz="685800" fontAlgn="base">
              <a:spcAft>
                <a:spcPct val="0"/>
              </a:spcAft>
              <a:buClrTx/>
              <a:defRPr/>
            </a:pPr>
            <a:endParaRPr lang="en-US" alt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486150" y="1100908"/>
            <a:ext cx="4743450" cy="162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New: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North American-Pacific</a:t>
            </a:r>
            <a: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b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lang="en-US" altLang="en-US" sz="18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Geopotential</a:t>
            </a:r>
            <a: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Datum</a:t>
            </a:r>
            <a: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of 2022 </a:t>
            </a:r>
            <a:b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(NAPGD2022)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	- Will include GEOID2022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2100" kern="1200" dirty="0">
              <a:solidFill>
                <a:prstClr val="black"/>
              </a:solidFill>
              <a:ea typeface="MS PGothic" pitchFamily="34" charset="-128"/>
              <a:cs typeface="Times New Roman" panose="02020603050405020304" pitchFamily="18" charset="0"/>
            </a:endParaRPr>
          </a:p>
          <a:p>
            <a:pPr marL="557213" lvl="1" indent="-214313" defTabSz="685800" fontAlgn="base">
              <a:spcAft>
                <a:spcPct val="0"/>
              </a:spcAft>
              <a:buClrTx/>
              <a:defRPr/>
            </a:pPr>
            <a:endParaRPr lang="en-US" alt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316" y="1455366"/>
            <a:ext cx="75212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316" y="2391160"/>
            <a:ext cx="752129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Normal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5" name="Left Brace 4"/>
          <p:cNvSpPr/>
          <p:nvPr/>
        </p:nvSpPr>
        <p:spPr>
          <a:xfrm>
            <a:off x="2505346" y="1848271"/>
            <a:ext cx="193802" cy="15359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5199" y="3413893"/>
            <a:ext cx="59022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Dynamic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0437" y="3827153"/>
            <a:ext cx="53572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0437" y="4113458"/>
            <a:ext cx="7393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Geoid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4898" y="4436623"/>
            <a:ext cx="79861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Deflections of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the Vertical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5209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Shift and Drift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746" y="1102184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transitioning from NAVD 88 or another vertical datum, your coordinates will shift </a:t>
            </a:r>
            <a:br>
              <a:rPr lang="en-US" dirty="0" smtClean="0"/>
            </a:br>
            <a:r>
              <a:rPr lang="en-US" dirty="0" smtClean="0"/>
              <a:t>and drift:</a:t>
            </a:r>
          </a:p>
          <a:p>
            <a:pPr lvl="1"/>
            <a:r>
              <a:rPr lang="en-US" sz="1800" dirty="0"/>
              <a:t>Shift: A one-time jump somewhere in the 0 to 2 meter range (</a:t>
            </a:r>
            <a:r>
              <a:rPr lang="en-US" sz="1800" dirty="0" err="1"/>
              <a:t>orthometric</a:t>
            </a:r>
            <a:r>
              <a:rPr lang="en-US" sz="1800" dirty="0"/>
              <a:t> height)</a:t>
            </a:r>
          </a:p>
          <a:p>
            <a:pPr lvl="2"/>
            <a:r>
              <a:rPr lang="en-US" dirty="0" smtClean="0"/>
              <a:t>From fixing biases and/or tilts in NAVD 88 and others</a:t>
            </a:r>
          </a:p>
          <a:p>
            <a:pPr lvl="1"/>
            <a:r>
              <a:rPr lang="en-US" sz="1800" dirty="0"/>
              <a:t>Drift:  Coordinates are now time-dependent.  The shift will take you to 2020.00.  Working at any other epoch means you must account for the drift (velocity) of your coordinates</a:t>
            </a:r>
          </a:p>
          <a:p>
            <a:pPr lvl="2"/>
            <a:r>
              <a:rPr lang="en-US" dirty="0" smtClean="0"/>
              <a:t>As well as any other motions over 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361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Outline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Modernized NSRS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Texas Control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Heights Suppression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Tools </a:t>
            </a:r>
            <a:r>
              <a:rPr lang="en-US" smtClean="0"/>
              <a:t>to Densify Geodetic Control Network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OPUS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OPUS Projects for RTK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253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36123"/>
            <a:ext cx="6933363" cy="857250"/>
          </a:xfrm>
        </p:spPr>
        <p:txBody>
          <a:bodyPr/>
          <a:lstStyle/>
          <a:p>
            <a:r>
              <a:rPr lang="en-US" sz="3000" b="1" dirty="0"/>
              <a:t>NAVD 88 (epoch ?) to </a:t>
            </a:r>
            <a:br>
              <a:rPr lang="en-US" sz="3000" b="1" dirty="0"/>
            </a:br>
            <a:r>
              <a:rPr lang="en-US" sz="3000" b="1" dirty="0"/>
              <a:t>NAPGD2022 Epoch 2020.00 (estimate)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5" y="1171575"/>
            <a:ext cx="5486411" cy="3655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548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Estimated Uncertainty</a:t>
            </a:r>
            <a:endParaRPr/>
          </a:p>
        </p:txBody>
      </p:sp>
      <p:pic>
        <p:nvPicPr>
          <p:cNvPr id="119" name="Google Shape;119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6711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Gulf Coast Selected Marks</a:t>
            </a:r>
            <a:endParaRPr/>
          </a:p>
        </p:txBody>
      </p:sp>
      <p:pic>
        <p:nvPicPr>
          <p:cNvPr id="125" name="Google Shape;125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904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1" name="Google Shape;131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7071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7" name="Google Shape;13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9840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Houston-Galveston</a:t>
            </a:r>
            <a:endParaRPr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573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Post Modeled Residuals</a:t>
            </a:r>
            <a:endParaRPr dirty="0"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333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Houston Case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Harris County Floodplain Reference Marks and Flood Insurance Rate Maps (FIRMs) are referenced to locally defined NAVD88 2001 elevations (not published by NGS)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Elevation errors and outdated maps could have a major effect on flood zones determination and flood risk assessment</a:t>
            </a:r>
            <a:endParaRPr sz="2480"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This highlights the reasons for and the importance of NGS’ shift to time-dependent positioning in the NSRS Modernization in 2022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40475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Good published heights in the SE Texas</a:t>
            </a:r>
            <a:endParaRPr sz="3959"/>
          </a:p>
        </p:txBody>
      </p:sp>
      <p:pic>
        <p:nvPicPr>
          <p:cNvPr id="179" name="Google Shape;179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349874"/>
            <a:ext cx="4038600" cy="3094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The box </a:t>
            </a:r>
            <a:r>
              <a:rPr lang="en-US" sz="2170" dirty="0" smtClean="0"/>
              <a:t>includes approximately </a:t>
            </a:r>
            <a:r>
              <a:rPr lang="en-US" sz="2170" dirty="0"/>
              <a:t>7,500 marks in the NGS database</a:t>
            </a:r>
            <a:endParaRPr sz="2170"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More than 4,000 heights created by VERTCON (Vertical Datum Conversion) =</a:t>
            </a:r>
            <a:r>
              <a:rPr lang="en-US" sz="2170" dirty="0" smtClean="0"/>
              <a:t> </a:t>
            </a:r>
            <a:r>
              <a:rPr lang="en-US" sz="2170" dirty="0"/>
              <a:t>suspect heights!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Only </a:t>
            </a:r>
            <a:r>
              <a:rPr lang="en-US" sz="2170" dirty="0" smtClean="0"/>
              <a:t>28 </a:t>
            </a:r>
            <a:r>
              <a:rPr lang="en-US" sz="2170" dirty="0"/>
              <a:t>marks out of 7,500 in this box are considered to have good heights!</a:t>
            </a:r>
            <a:endParaRPr sz="217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Good heights in the US - 30 km buffer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6" y="1063229"/>
            <a:ext cx="7897327" cy="3681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8779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Decision to Modernize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2007 NGS </a:t>
            </a:r>
            <a:r>
              <a:rPr lang="en-US" dirty="0"/>
              <a:t>announced its decision to completely change how it approached its </a:t>
            </a:r>
            <a:r>
              <a:rPr lang="en-US" dirty="0" smtClean="0"/>
              <a:t>mission.</a:t>
            </a:r>
          </a:p>
          <a:p>
            <a:r>
              <a:rPr lang="en-US" dirty="0" smtClean="0"/>
              <a:t>In a word, they chose to </a:t>
            </a:r>
            <a:r>
              <a:rPr lang="en-US" b="1" i="1" dirty="0" smtClean="0">
                <a:solidFill>
                  <a:srgbClr val="C00000"/>
                </a:solidFill>
              </a:rPr>
              <a:t>modernize</a:t>
            </a:r>
            <a:r>
              <a:rPr lang="en-US" dirty="0" smtClean="0"/>
              <a:t> the NSRS</a:t>
            </a:r>
          </a:p>
          <a:p>
            <a:r>
              <a:rPr lang="en-US" dirty="0" smtClean="0"/>
              <a:t>Let’s look at the issues that drove that decision, and the direction they decided to 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7137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History of Leveling in the U.S.</a:t>
            </a:r>
            <a:endParaRPr sz="3959" dirty="0"/>
          </a:p>
        </p:txBody>
      </p:sp>
      <p:pic>
        <p:nvPicPr>
          <p:cNvPr id="167" name="E5C718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038" y="1200150"/>
            <a:ext cx="6256337" cy="3394075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3545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did about it</a:t>
            </a:r>
            <a:endParaRPr sz="395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67" y="889308"/>
            <a:ext cx="2970707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1227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did about it</a:t>
            </a:r>
            <a:endParaRPr sz="3959" dirty="0"/>
          </a:p>
        </p:txBody>
      </p:sp>
      <p:pic>
        <p:nvPicPr>
          <p:cNvPr id="5" name="Content Placeholder 4">
            <a:hlinkClick r:id="rId4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62" y="984175"/>
            <a:ext cx="4371075" cy="3928493"/>
          </a:xfrm>
        </p:spPr>
      </p:pic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7632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is doing about it now</a:t>
            </a:r>
            <a:endParaRPr sz="3959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Plan by end of January 2021:</a:t>
            </a:r>
          </a:p>
          <a:p>
            <a:pPr lvl="1"/>
            <a:r>
              <a:rPr lang="en-US" dirty="0" smtClean="0"/>
              <a:t>Valid NAVD 88 heights will be published </a:t>
            </a:r>
          </a:p>
          <a:p>
            <a:pPr lvl="2"/>
            <a:r>
              <a:rPr lang="en-US" dirty="0" smtClean="0"/>
              <a:t>only 28 marks (until new surveys are completed) will remain published in Current Survey Control section</a:t>
            </a:r>
          </a:p>
          <a:p>
            <a:pPr lvl="1"/>
            <a:r>
              <a:rPr lang="en-US" dirty="0" smtClean="0"/>
              <a:t>Suspect NAVD 88 heights will get suppressed</a:t>
            </a:r>
          </a:p>
          <a:p>
            <a:pPr lvl="2"/>
            <a:r>
              <a:rPr lang="en-US" dirty="0" smtClean="0"/>
              <a:t>Current Survey Control will not show NAVD 88 height</a:t>
            </a:r>
          </a:p>
          <a:p>
            <a:pPr lvl="2"/>
            <a:r>
              <a:rPr lang="en-US" dirty="0" smtClean="0"/>
              <a:t>If requested, NAVD 88 height will be shown in Superseded Survey Control section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68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Valid NAVD 88 Heights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61" y="889308"/>
            <a:ext cx="2894678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0192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(not 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73" y="889308"/>
            <a:ext cx="2565054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394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65" y="1063229"/>
            <a:ext cx="4971070" cy="36576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3722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34" y="889308"/>
            <a:ext cx="3586331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931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76" y="1063229"/>
            <a:ext cx="3065648" cy="32004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7829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55" y="1428750"/>
            <a:ext cx="4530691" cy="22860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40427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350" y="966537"/>
            <a:ext cx="4452483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NAVD 88 suffers from </a:t>
            </a:r>
            <a:r>
              <a:rPr lang="en-US" sz="1800" b="1" i="1" dirty="0">
                <a:solidFill>
                  <a:srgbClr val="C00000"/>
                </a:solidFill>
              </a:rPr>
              <a:t>use of passive control </a:t>
            </a:r>
            <a:r>
              <a:rPr lang="en-US" sz="1800" b="1" dirty="0"/>
              <a:t>that:</a:t>
            </a:r>
          </a:p>
          <a:p>
            <a:r>
              <a:rPr lang="en-US" sz="1800" dirty="0"/>
              <a:t>Is almost never re-checked for movement</a:t>
            </a:r>
          </a:p>
          <a:p>
            <a:r>
              <a:rPr lang="en-US" sz="1800" dirty="0"/>
              <a:t>Disappears by the thousands every year</a:t>
            </a:r>
          </a:p>
          <a:p>
            <a:r>
              <a:rPr lang="en-US" sz="1800" dirty="0"/>
              <a:t>Is not funded for replacement</a:t>
            </a:r>
          </a:p>
          <a:p>
            <a:r>
              <a:rPr lang="en-US" sz="1800" dirty="0"/>
              <a:t>Is not necessarily in convenient places</a:t>
            </a:r>
          </a:p>
          <a:p>
            <a:r>
              <a:rPr lang="en-US" sz="1800" dirty="0"/>
              <a:t>Doesn’t exist in most of Alaska</a:t>
            </a:r>
          </a:p>
          <a:p>
            <a:r>
              <a:rPr lang="en-US" sz="1800" dirty="0"/>
              <a:t>Wasn’t adopted in Canada</a:t>
            </a:r>
          </a:p>
          <a:p>
            <a:r>
              <a:rPr lang="en-US" sz="1800" dirty="0"/>
              <a:t>Was determined by leveling from a single point, allowing the build up of cross-country error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2" y="3157049"/>
            <a:ext cx="1177690" cy="884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58" y="2422135"/>
            <a:ext cx="1569242" cy="1176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70437" y="3276046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PID: EZ0840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11" y="1422327"/>
            <a:ext cx="933489" cy="838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1" y="1063236"/>
            <a:ext cx="1024445" cy="1556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6767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3" y="1063229"/>
            <a:ext cx="5212253" cy="36576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9405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25" y="889308"/>
            <a:ext cx="2350950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0119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can Texas do about it?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Densify geodetic control (with good heights) by conducting new Leveling &amp; GPS projects</a:t>
            </a:r>
          </a:p>
          <a:p>
            <a:pPr lvl="1"/>
            <a:r>
              <a:rPr lang="en-US" dirty="0" smtClean="0"/>
              <a:t>Submit data for inclusion into the NSRS (</a:t>
            </a:r>
            <a:r>
              <a:rPr lang="en-US" dirty="0" smtClean="0">
                <a:hlinkClick r:id="rId4"/>
              </a:rPr>
              <a:t>FCGS Bluebook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Update elevations on a </a:t>
            </a:r>
            <a:r>
              <a:rPr lang="en-US" dirty="0"/>
              <a:t>select set of </a:t>
            </a:r>
            <a:r>
              <a:rPr lang="en-US" dirty="0" smtClean="0"/>
              <a:t>marks (where good heights don’t exist)</a:t>
            </a:r>
          </a:p>
          <a:p>
            <a:pPr lvl="1"/>
            <a:r>
              <a:rPr lang="en-US" dirty="0" smtClean="0"/>
              <a:t>Improved </a:t>
            </a:r>
            <a:r>
              <a:rPr lang="en-US" dirty="0"/>
              <a:t>survey network </a:t>
            </a:r>
            <a:r>
              <a:rPr lang="en-US" dirty="0" smtClean="0"/>
              <a:t>will provide </a:t>
            </a:r>
            <a:r>
              <a:rPr lang="en-US" dirty="0"/>
              <a:t>enhancements for rebuilding and improvement of infrastructure in the area</a:t>
            </a:r>
          </a:p>
          <a:p>
            <a:pPr lvl="1"/>
            <a:r>
              <a:rPr lang="en-US" dirty="0" smtClean="0"/>
              <a:t>It will help with flood </a:t>
            </a:r>
            <a:r>
              <a:rPr lang="en-US" dirty="0"/>
              <a:t>plain management, flood hazard identification and risk assessment, elevation certificates</a:t>
            </a:r>
            <a:r>
              <a:rPr lang="en-US" dirty="0" smtClean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338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How can NGS support these efforts?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NGS can provide:</a:t>
            </a:r>
          </a:p>
          <a:p>
            <a:pPr lvl="1"/>
            <a:r>
              <a:rPr lang="en-US" dirty="0" smtClean="0"/>
              <a:t>Trainings</a:t>
            </a:r>
          </a:p>
          <a:p>
            <a:pPr lvl="1"/>
            <a:r>
              <a:rPr lang="en-US" dirty="0" smtClean="0"/>
              <a:t>Technical support</a:t>
            </a:r>
          </a:p>
          <a:p>
            <a:pPr lvl="1"/>
            <a:r>
              <a:rPr lang="en-US" dirty="0" smtClean="0"/>
              <a:t>Projects QA/QC</a:t>
            </a:r>
          </a:p>
          <a:p>
            <a:pPr lvl="1"/>
            <a:r>
              <a:rPr lang="en-US" dirty="0" smtClean="0"/>
              <a:t>Analyzing, ingesting and storing new data</a:t>
            </a:r>
          </a:p>
          <a:p>
            <a:pPr lvl="1"/>
            <a:r>
              <a:rPr lang="en-US" dirty="0" smtClean="0"/>
              <a:t>Online tools to access the NSRS</a:t>
            </a:r>
          </a:p>
          <a:p>
            <a:r>
              <a:rPr lang="en-US" dirty="0" smtClean="0"/>
              <a:t>NGS cannot conduct field work for you!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7699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r>
              <a:rPr lang="en-US" dirty="0" smtClean="0"/>
              <a:t> - New way of </a:t>
            </a:r>
            <a:r>
              <a:rPr lang="en-US" dirty="0" err="1" smtClean="0"/>
              <a:t>Bluebooking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akes </a:t>
            </a:r>
            <a:r>
              <a:rPr lang="en-US" dirty="0" err="1" smtClean="0"/>
              <a:t>bluebooking</a:t>
            </a:r>
            <a:r>
              <a:rPr lang="en-US" dirty="0" smtClean="0"/>
              <a:t> process easier </a:t>
            </a:r>
            <a:r>
              <a:rPr lang="en-US" dirty="0"/>
              <a:t>and less </a:t>
            </a:r>
            <a:r>
              <a:rPr lang="en-US" dirty="0" smtClean="0"/>
              <a:t>intimidating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an interactive visual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utomates </a:t>
            </a:r>
            <a:r>
              <a:rPr lang="en-US" dirty="0"/>
              <a:t>the processing and creation of </a:t>
            </a:r>
            <a:r>
              <a:rPr lang="en-US" dirty="0" smtClean="0"/>
              <a:t>complex files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improved QA/QC process and better display &amp; visualization of </a:t>
            </a:r>
            <a:r>
              <a:rPr lang="en-US" dirty="0" smtClean="0"/>
              <a:t>statistics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424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endParaRPr lang="en-US" dirty="0" smtClean="0"/>
          </a:p>
          <a:p>
            <a:pPr lvl="1"/>
            <a:r>
              <a:rPr lang="en-US" dirty="0" smtClean="0"/>
              <a:t>It </a:t>
            </a:r>
            <a:r>
              <a:rPr lang="en-US" dirty="0"/>
              <a:t>requires minimum of two 2-hours sessions for your </a:t>
            </a:r>
            <a:r>
              <a:rPr lang="en-US" dirty="0" smtClean="0"/>
              <a:t>stations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used for submitting static, campaign-style GNSS surveys resulting in network survey solution intended for inclusion in the NGS database</a:t>
            </a:r>
          </a:p>
          <a:p>
            <a:pPr lvl="1"/>
            <a:r>
              <a:rPr lang="en-US" dirty="0" smtClean="0"/>
              <a:t>New stations </a:t>
            </a:r>
            <a:r>
              <a:rPr lang="en-US" dirty="0"/>
              <a:t>will have published adjusted position on a datasheet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8429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Datasheet and Shared Solution</a:t>
            </a:r>
            <a:endParaRPr sz="3959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/>
              <a:t>Geodetic Control</a:t>
            </a:r>
            <a:endParaRPr lang="en-US" b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Not Geodetic Control</a:t>
            </a:r>
            <a:endParaRPr lang="en-US" b="0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6" y="1630363"/>
            <a:ext cx="2756993" cy="2963862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9" y="1630363"/>
            <a:ext cx="1916630" cy="2963862"/>
          </a:xfrm>
        </p:spPr>
      </p:pic>
    </p:spTree>
    <p:extLst>
      <p:ext uri="{BB962C8B-B14F-4D97-AF65-F5344CB8AC3E}">
        <p14:creationId xmlns:p14="http://schemas.microsoft.com/office/powerpoint/2010/main" val="34637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Objectives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your objectives?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/Eh on new “passive marks”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GNSS-derived NAVD 88 heights on passive marks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positions on active GNSS stations (not CORS; e.g. RTN stations)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62123"/>
            <a:ext cx="4038600" cy="2270129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783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Leveled heights (Adjusted and Reset, Orders One - Three)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Height Mod Heights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490" y="2104328"/>
            <a:ext cx="3291231" cy="2739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Control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651" y="1654505"/>
            <a:ext cx="3179399" cy="2777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6056555" y="4245525"/>
            <a:ext cx="1506071" cy="1439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89127" y="3989266"/>
            <a:ext cx="2921060" cy="15466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89127" y="2971823"/>
            <a:ext cx="2921060" cy="15466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308" y="3474267"/>
            <a:ext cx="136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“HT_MOD”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899010" y="3018066"/>
            <a:ext cx="669851" cy="659219"/>
          </a:xfrm>
          <a:custGeom>
            <a:avLst/>
            <a:gdLst>
              <a:gd name="connsiteX0" fmla="*/ 0 w 669851"/>
              <a:gd name="connsiteY0" fmla="*/ 659219 h 659219"/>
              <a:gd name="connsiteX1" fmla="*/ 627321 w 669851"/>
              <a:gd name="connsiteY1" fmla="*/ 499730 h 659219"/>
              <a:gd name="connsiteX2" fmla="*/ 191386 w 669851"/>
              <a:gd name="connsiteY2" fmla="*/ 255182 h 659219"/>
              <a:gd name="connsiteX3" fmla="*/ 669851 w 669851"/>
              <a:gd name="connsiteY3" fmla="*/ 0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659219">
                <a:moveTo>
                  <a:pt x="0" y="659219"/>
                </a:moveTo>
                <a:cubicBezTo>
                  <a:pt x="297711" y="613144"/>
                  <a:pt x="595423" y="567069"/>
                  <a:pt x="627321" y="499730"/>
                </a:cubicBezTo>
                <a:cubicBezTo>
                  <a:pt x="659219" y="432390"/>
                  <a:pt x="184298" y="338470"/>
                  <a:pt x="191386" y="255182"/>
                </a:cubicBezTo>
                <a:cubicBezTo>
                  <a:pt x="198474" y="171894"/>
                  <a:pt x="434162" y="85947"/>
                  <a:pt x="669851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921834"/>
            <a:ext cx="248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Height accurate to 2 decimal places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569401" y="4091955"/>
            <a:ext cx="946298" cy="342240"/>
          </a:xfrm>
          <a:custGeom>
            <a:avLst/>
            <a:gdLst>
              <a:gd name="connsiteX0" fmla="*/ 0 w 946298"/>
              <a:gd name="connsiteY0" fmla="*/ 329609 h 342240"/>
              <a:gd name="connsiteX1" fmla="*/ 776177 w 946298"/>
              <a:gd name="connsiteY1" fmla="*/ 318976 h 342240"/>
              <a:gd name="connsiteX2" fmla="*/ 563526 w 946298"/>
              <a:gd name="connsiteY2" fmla="*/ 116958 h 342240"/>
              <a:gd name="connsiteX3" fmla="*/ 946298 w 946298"/>
              <a:gd name="connsiteY3" fmla="*/ 0 h 3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6298" h="342240">
                <a:moveTo>
                  <a:pt x="0" y="329609"/>
                </a:moveTo>
                <a:cubicBezTo>
                  <a:pt x="341128" y="342013"/>
                  <a:pt x="682256" y="354418"/>
                  <a:pt x="776177" y="318976"/>
                </a:cubicBezTo>
                <a:cubicBezTo>
                  <a:pt x="870098" y="283534"/>
                  <a:pt x="535173" y="170121"/>
                  <a:pt x="563526" y="116958"/>
                </a:cubicBezTo>
                <a:cubicBezTo>
                  <a:pt x="591880" y="63795"/>
                  <a:pt x="769089" y="31897"/>
                  <a:pt x="946298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379772" y="1611472"/>
            <a:ext cx="1594648" cy="2609654"/>
          </a:xfrm>
          <a:custGeom>
            <a:avLst/>
            <a:gdLst>
              <a:gd name="connsiteX0" fmla="*/ 52926 w 1594648"/>
              <a:gd name="connsiteY0" fmla="*/ 0 h 2732568"/>
              <a:gd name="connsiteX1" fmla="*/ 1594647 w 1594648"/>
              <a:gd name="connsiteY1" fmla="*/ 1127051 h 2732568"/>
              <a:gd name="connsiteX2" fmla="*/ 63558 w 1594648"/>
              <a:gd name="connsiteY2" fmla="*/ 1818168 h 2732568"/>
              <a:gd name="connsiteX3" fmla="*/ 435698 w 1594648"/>
              <a:gd name="connsiteY3" fmla="*/ 2732568 h 273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648" h="2732568">
                <a:moveTo>
                  <a:pt x="52926" y="0"/>
                </a:moveTo>
                <a:cubicBezTo>
                  <a:pt x="822900" y="412011"/>
                  <a:pt x="1592875" y="824023"/>
                  <a:pt x="1594647" y="1127051"/>
                </a:cubicBezTo>
                <a:cubicBezTo>
                  <a:pt x="1596419" y="1430079"/>
                  <a:pt x="256716" y="1550582"/>
                  <a:pt x="63558" y="1818168"/>
                </a:cubicBezTo>
                <a:cubicBezTo>
                  <a:pt x="-129600" y="2085754"/>
                  <a:pt x="153049" y="2409161"/>
                  <a:pt x="435698" y="2732568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10669" y="3306405"/>
            <a:ext cx="439191" cy="1284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5704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Orthometric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Height Accuracy Requirements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occupations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of occupations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Spacing of valid control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3925" y="4651058"/>
            <a:ext cx="538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*Future developments of OP will permit real-time vectors from shorter occupations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74" y="2732482"/>
            <a:ext cx="38808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Minimum of 2 NAVD 88 control marks per new mark observed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OPUS is currently restricted to a minimum of 2-hour occupations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Maximum distance between new marks and NAVD 88 control is between 30-50 km, based on occupation length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338083" y="18056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59817" y="2074958"/>
            <a:ext cx="232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Recommended/Permitted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541" y="3561809"/>
            <a:ext cx="1381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Permitted*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897925" y="2933323"/>
            <a:ext cx="3223033" cy="271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99152" y="3639493"/>
            <a:ext cx="0" cy="371192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4746" y="2933323"/>
            <a:ext cx="0" cy="1073184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7169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943100" y="1954182"/>
            <a:ext cx="5043488" cy="835819"/>
            <a:chOff x="1066800" y="2447925"/>
            <a:chExt cx="6724650" cy="1114425"/>
          </a:xfrm>
        </p:grpSpPr>
        <p:sp>
          <p:nvSpPr>
            <p:cNvPr id="40983" name="Freeform 7"/>
            <p:cNvSpPr>
              <a:spLocks/>
            </p:cNvSpPr>
            <p:nvPr/>
          </p:nvSpPr>
          <p:spPr bwMode="auto">
            <a:xfrm>
              <a:off x="1066800" y="2743200"/>
              <a:ext cx="6724650" cy="819150"/>
            </a:xfrm>
            <a:custGeom>
              <a:avLst/>
              <a:gdLst>
                <a:gd name="T0" fmla="*/ 0 w 6724650"/>
                <a:gd name="T1" fmla="*/ 819150 h 819150"/>
                <a:gd name="T2" fmla="*/ 2105025 w 6724650"/>
                <a:gd name="T3" fmla="*/ 447675 h 819150"/>
                <a:gd name="T4" fmla="*/ 4200526 w 6724650"/>
                <a:gd name="T5" fmla="*/ 552450 h 819150"/>
                <a:gd name="T6" fmla="*/ 6724650 w 6724650"/>
                <a:gd name="T7" fmla="*/ 0 h 819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24650" h="819150">
                  <a:moveTo>
                    <a:pt x="0" y="819150"/>
                  </a:moveTo>
                  <a:cubicBezTo>
                    <a:pt x="702469" y="655637"/>
                    <a:pt x="1404938" y="492125"/>
                    <a:pt x="2105025" y="447675"/>
                  </a:cubicBezTo>
                  <a:cubicBezTo>
                    <a:pt x="2805112" y="403225"/>
                    <a:pt x="3430588" y="627062"/>
                    <a:pt x="4200525" y="552450"/>
                  </a:cubicBezTo>
                  <a:cubicBezTo>
                    <a:pt x="4970462" y="477838"/>
                    <a:pt x="5847556" y="238919"/>
                    <a:pt x="672465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4" name="Rectangle 8"/>
            <p:cNvSpPr>
              <a:spLocks noChangeArrowheads="1"/>
            </p:cNvSpPr>
            <p:nvPr/>
          </p:nvSpPr>
          <p:spPr bwMode="auto">
            <a:xfrm>
              <a:off x="3200399" y="2865120"/>
              <a:ext cx="285751" cy="316230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5" name="Rectangle 9"/>
            <p:cNvSpPr>
              <a:spLocks noChangeArrowheads="1"/>
            </p:cNvSpPr>
            <p:nvPr/>
          </p:nvSpPr>
          <p:spPr bwMode="auto">
            <a:xfrm>
              <a:off x="4867275" y="3219450"/>
              <a:ext cx="266700" cy="104775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6" name="Isosceles Triangle 11"/>
            <p:cNvSpPr>
              <a:spLocks noChangeArrowheads="1"/>
            </p:cNvSpPr>
            <p:nvPr/>
          </p:nvSpPr>
          <p:spPr bwMode="auto">
            <a:xfrm>
              <a:off x="3162300" y="2562225"/>
              <a:ext cx="364617" cy="3143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7" name="TextBox 13"/>
            <p:cNvSpPr txBox="1">
              <a:spLocks noChangeArrowheads="1"/>
            </p:cNvSpPr>
            <p:nvPr/>
          </p:nvSpPr>
          <p:spPr bwMode="auto">
            <a:xfrm>
              <a:off x="3409950" y="2447925"/>
              <a:ext cx="83612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House</a:t>
              </a:r>
            </a:p>
          </p:txBody>
        </p:sp>
        <p:sp>
          <p:nvSpPr>
            <p:cNvPr id="40988" name="TextBox 26"/>
            <p:cNvSpPr txBox="1">
              <a:spLocks noChangeArrowheads="1"/>
            </p:cNvSpPr>
            <p:nvPr/>
          </p:nvSpPr>
          <p:spPr bwMode="auto">
            <a:xfrm>
              <a:off x="4610100" y="2828925"/>
              <a:ext cx="60529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BM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43100" y="1954182"/>
            <a:ext cx="5043488" cy="835819"/>
            <a:chOff x="1066800" y="2447925"/>
            <a:chExt cx="6724650" cy="1114425"/>
          </a:xfrm>
        </p:grpSpPr>
        <p:sp>
          <p:nvSpPr>
            <p:cNvPr id="40966" name="Freeform 15"/>
            <p:cNvSpPr>
              <a:spLocks/>
            </p:cNvSpPr>
            <p:nvPr/>
          </p:nvSpPr>
          <p:spPr bwMode="auto">
            <a:xfrm>
              <a:off x="1066800" y="2743200"/>
              <a:ext cx="6724650" cy="819150"/>
            </a:xfrm>
            <a:custGeom>
              <a:avLst/>
              <a:gdLst>
                <a:gd name="T0" fmla="*/ 0 w 6724650"/>
                <a:gd name="T1" fmla="*/ 819150 h 819150"/>
                <a:gd name="T2" fmla="*/ 2105025 w 6724650"/>
                <a:gd name="T3" fmla="*/ 447675 h 819150"/>
                <a:gd name="T4" fmla="*/ 4200526 w 6724650"/>
                <a:gd name="T5" fmla="*/ 552450 h 819150"/>
                <a:gd name="T6" fmla="*/ 6724650 w 6724650"/>
                <a:gd name="T7" fmla="*/ 0 h 819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24650" h="819150">
                  <a:moveTo>
                    <a:pt x="0" y="819150"/>
                  </a:moveTo>
                  <a:cubicBezTo>
                    <a:pt x="702469" y="655637"/>
                    <a:pt x="1404938" y="492125"/>
                    <a:pt x="2105025" y="447675"/>
                  </a:cubicBezTo>
                  <a:cubicBezTo>
                    <a:pt x="2805112" y="403225"/>
                    <a:pt x="3430588" y="627062"/>
                    <a:pt x="4200525" y="552450"/>
                  </a:cubicBezTo>
                  <a:cubicBezTo>
                    <a:pt x="4970462" y="477838"/>
                    <a:pt x="5847556" y="238919"/>
                    <a:pt x="672465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67" name="Rectangle 16"/>
            <p:cNvSpPr>
              <a:spLocks noChangeArrowheads="1"/>
            </p:cNvSpPr>
            <p:nvPr/>
          </p:nvSpPr>
          <p:spPr bwMode="auto">
            <a:xfrm>
              <a:off x="3200400" y="2865438"/>
              <a:ext cx="285750" cy="315912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68" name="Rectangle 17"/>
            <p:cNvSpPr>
              <a:spLocks noChangeArrowheads="1"/>
            </p:cNvSpPr>
            <p:nvPr/>
          </p:nvSpPr>
          <p:spPr bwMode="auto">
            <a:xfrm>
              <a:off x="4867275" y="3219450"/>
              <a:ext cx="266700" cy="104775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69" name="Isosceles Triangle 18"/>
            <p:cNvSpPr>
              <a:spLocks noChangeArrowheads="1"/>
            </p:cNvSpPr>
            <p:nvPr/>
          </p:nvSpPr>
          <p:spPr bwMode="auto">
            <a:xfrm>
              <a:off x="3162300" y="2562225"/>
              <a:ext cx="365125" cy="3143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70" name="TextBox 19"/>
            <p:cNvSpPr txBox="1">
              <a:spLocks noChangeArrowheads="1"/>
            </p:cNvSpPr>
            <p:nvPr/>
          </p:nvSpPr>
          <p:spPr bwMode="auto">
            <a:xfrm>
              <a:off x="3409950" y="2447925"/>
              <a:ext cx="83612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House</a:t>
              </a:r>
            </a:p>
          </p:txBody>
        </p:sp>
        <p:sp>
          <p:nvSpPr>
            <p:cNvPr id="40971" name="TextBox 20"/>
            <p:cNvSpPr txBox="1">
              <a:spLocks noChangeArrowheads="1"/>
            </p:cNvSpPr>
            <p:nvPr/>
          </p:nvSpPr>
          <p:spPr bwMode="auto">
            <a:xfrm>
              <a:off x="4610100" y="2828925"/>
              <a:ext cx="60529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BM</a:t>
              </a:r>
            </a:p>
          </p:txBody>
        </p:sp>
      </p:grpSp>
      <p:sp>
        <p:nvSpPr>
          <p:cNvPr id="40972" name="TextBox 21"/>
          <p:cNvSpPr txBox="1">
            <a:spLocks noChangeArrowheads="1"/>
          </p:cNvSpPr>
          <p:nvPr/>
        </p:nvSpPr>
        <p:spPr bwMode="auto">
          <a:xfrm>
            <a:off x="4693920" y="1115170"/>
            <a:ext cx="352806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By way of example…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1954:  Leveling Performed to bench mark</a:t>
            </a:r>
          </a:p>
        </p:txBody>
      </p: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1593057" y="4283044"/>
            <a:ext cx="6065044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89233" y="2617122"/>
            <a:ext cx="26431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1991:  Original 1954 leveling data is used to compute the NAVD 88 height which is then published for this BM</a:t>
            </a:r>
          </a:p>
        </p:txBody>
      </p: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4014788" y="3397219"/>
            <a:ext cx="1743075" cy="142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02619" y="4317372"/>
            <a:ext cx="4660396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Obviously the true height relative to the NAVD 88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zero surface is not the published NAVD 88 height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 flipH="1" flipV="1">
            <a:off x="4569024" y="4001462"/>
            <a:ext cx="535781" cy="1191"/>
          </a:xfrm>
          <a:prstGeom prst="straightConnector1">
            <a:avLst/>
          </a:prstGeom>
          <a:noFill/>
          <a:ln w="57150" algn="ctr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35" name="Right Brace 34"/>
          <p:cNvSpPr>
            <a:spLocks/>
          </p:cNvSpPr>
          <p:nvPr/>
        </p:nvSpPr>
        <p:spPr bwMode="auto">
          <a:xfrm>
            <a:off x="4986338" y="2589975"/>
            <a:ext cx="278606" cy="1657350"/>
          </a:xfrm>
          <a:prstGeom prst="rightBrace">
            <a:avLst>
              <a:gd name="adj1" fmla="val 8345"/>
              <a:gd name="adj2" fmla="val 75431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00662" y="3725831"/>
            <a:ext cx="121379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H</a:t>
            </a:r>
            <a:r>
              <a:rPr lang="en-US" sz="1350" kern="1200" baseline="-250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88</a:t>
            </a: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(published)</a:t>
            </a:r>
          </a:p>
        </p:txBody>
      </p:sp>
      <p:sp>
        <p:nvSpPr>
          <p:cNvPr id="37" name="Right Brace 36"/>
          <p:cNvSpPr>
            <a:spLocks/>
          </p:cNvSpPr>
          <p:nvPr/>
        </p:nvSpPr>
        <p:spPr bwMode="auto">
          <a:xfrm flipH="1">
            <a:off x="4486276" y="3747263"/>
            <a:ext cx="307181" cy="507206"/>
          </a:xfrm>
          <a:prstGeom prst="rightBrace">
            <a:avLst>
              <a:gd name="adj1" fmla="val 8332"/>
              <a:gd name="adj2" fmla="val 48977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643313" y="3861562"/>
            <a:ext cx="80983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H</a:t>
            </a:r>
            <a:r>
              <a:rPr lang="en-US" sz="1350" kern="1200" baseline="-250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88</a:t>
            </a: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(true)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409989" y="3974255"/>
            <a:ext cx="223984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NAVD 88 zero height surface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1143000" y="212497"/>
            <a:ext cx="6858000" cy="857250"/>
          </a:xfrm>
        </p:spPr>
        <p:txBody>
          <a:bodyPr/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1409989" y="1101329"/>
            <a:ext cx="3576349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NAVD 88 suffers from 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movements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before, during and after its original adjustment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08951" y="2872957"/>
            <a:ext cx="27003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1954-1991:  Subsidence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45481" y="1964190"/>
            <a:ext cx="5043488" cy="835819"/>
            <a:chOff x="4816090" y="1823453"/>
            <a:chExt cx="6724650" cy="1114425"/>
          </a:xfrm>
        </p:grpSpPr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4816090" y="2118728"/>
              <a:ext cx="6724650" cy="819150"/>
            </a:xfrm>
            <a:custGeom>
              <a:avLst/>
              <a:gdLst>
                <a:gd name="T0" fmla="*/ 0 w 6724650"/>
                <a:gd name="T1" fmla="*/ 819150 h 819150"/>
                <a:gd name="T2" fmla="*/ 2105025 w 6724650"/>
                <a:gd name="T3" fmla="*/ 447675 h 819150"/>
                <a:gd name="T4" fmla="*/ 4200526 w 6724650"/>
                <a:gd name="T5" fmla="*/ 552450 h 819150"/>
                <a:gd name="T6" fmla="*/ 6724650 w 6724650"/>
                <a:gd name="T7" fmla="*/ 0 h 819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24650" h="819150">
                  <a:moveTo>
                    <a:pt x="0" y="819150"/>
                  </a:moveTo>
                  <a:cubicBezTo>
                    <a:pt x="702469" y="655637"/>
                    <a:pt x="1404938" y="492125"/>
                    <a:pt x="2105025" y="447675"/>
                  </a:cubicBezTo>
                  <a:cubicBezTo>
                    <a:pt x="2805112" y="403225"/>
                    <a:pt x="3430588" y="627062"/>
                    <a:pt x="4200525" y="552450"/>
                  </a:cubicBezTo>
                  <a:cubicBezTo>
                    <a:pt x="4970462" y="477838"/>
                    <a:pt x="5847556" y="238919"/>
                    <a:pt x="6724650" y="0"/>
                  </a:cubicBezTo>
                </a:path>
              </a:pathLst>
            </a:custGeom>
            <a:noFill/>
            <a:ln w="381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6949690" y="2240966"/>
              <a:ext cx="285750" cy="315912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 w="9525" algn="ctr">
              <a:solidFill>
                <a:schemeClr val="tx1">
                  <a:alpha val="2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17"/>
            <p:cNvSpPr>
              <a:spLocks noChangeArrowheads="1"/>
            </p:cNvSpPr>
            <p:nvPr/>
          </p:nvSpPr>
          <p:spPr bwMode="auto">
            <a:xfrm>
              <a:off x="8616565" y="2594978"/>
              <a:ext cx="266700" cy="104775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9525" algn="ctr">
              <a:solidFill>
                <a:schemeClr val="tx1">
                  <a:alpha val="2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>
                    <a:alpha val="20000"/>
                  </a:prst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Isosceles Triangle 18"/>
            <p:cNvSpPr>
              <a:spLocks noChangeArrowheads="1"/>
            </p:cNvSpPr>
            <p:nvPr/>
          </p:nvSpPr>
          <p:spPr bwMode="auto">
            <a:xfrm>
              <a:off x="6911590" y="1937753"/>
              <a:ext cx="365125" cy="314325"/>
            </a:xfrm>
            <a:prstGeom prst="triangle">
              <a:avLst>
                <a:gd name="adj" fmla="val 50000"/>
              </a:avLst>
            </a:prstGeom>
            <a:solidFill>
              <a:srgbClr val="92D050">
                <a:alpha val="20000"/>
              </a:srgbClr>
            </a:solidFill>
            <a:ln w="9525" algn="ctr">
              <a:solidFill>
                <a:schemeClr val="tx1">
                  <a:alpha val="2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7159240" y="1823453"/>
              <a:ext cx="83612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 dirty="0">
                  <a:solidFill>
                    <a:prstClr val="black">
                      <a:alpha val="20000"/>
                    </a:prstClr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House</a:t>
              </a:r>
            </a:p>
          </p:txBody>
        </p:sp>
        <p:sp>
          <p:nvSpPr>
            <p:cNvPr id="48" name="TextBox 20"/>
            <p:cNvSpPr txBox="1">
              <a:spLocks noChangeArrowheads="1"/>
            </p:cNvSpPr>
            <p:nvPr/>
          </p:nvSpPr>
          <p:spPr bwMode="auto">
            <a:xfrm>
              <a:off x="8359390" y="2204453"/>
              <a:ext cx="60529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 dirty="0">
                  <a:solidFill>
                    <a:prstClr val="black">
                      <a:alpha val="20000"/>
                    </a:prstClr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BM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4278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2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2" grpId="0"/>
      <p:bldP spid="26" grpId="0"/>
      <p:bldP spid="31" grpId="0"/>
      <p:bldP spid="35" grpId="0" animBg="1"/>
      <p:bldP spid="36" grpId="0"/>
      <p:bldP spid="37" grpId="0" animBg="1"/>
      <p:bldP spid="38" grpId="0"/>
      <p:bldP spid="39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5164031" y="2253048"/>
            <a:ext cx="3523818" cy="261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Orthometric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Height Accuracy Requirements: a look at control mark spacing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4548" y="1937260"/>
            <a:ext cx="4706831" cy="3223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Occupy bench marks with “valid” NAVD 88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orthometric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heights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Distributed every ~30-50 km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(2) valid control marks per new mark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Adhere to distance-occupation requirement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latest hybrid geoid model (i.e., GEOID18)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Perform constrained vertical least squares adjustments of the GNSS network holding the bench marks as control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9421601">
            <a:off x="6458119" y="2389684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576823">
            <a:off x="6440666" y="2300462"/>
            <a:ext cx="3841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4070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2324386" y="1577292"/>
            <a:ext cx="4495228" cy="33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valid NAVD 88 bench marks would you need at a 30 km spacing?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9376250">
            <a:off x="4052177" y="1737641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576823">
            <a:off x="3993604" y="1661924"/>
            <a:ext cx="384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6846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2329506" y="1584891"/>
            <a:ext cx="4484988" cy="33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valid NAVD 88 bench marks would you need at a 30 km spacing?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2136" y="2494285"/>
            <a:ext cx="2159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valid NAVD 88 control marks within 30 km would cover requirements for only three new marks!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18252" y="2839843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60782" y="3425735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67257" y="3145962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47" y="3648446"/>
            <a:ext cx="185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km spacing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require a minimum of only 2-hr occupations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19376250">
            <a:off x="4047057" y="1753969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576823">
            <a:off x="3988486" y="1677620"/>
            <a:ext cx="384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78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87900" y="1260425"/>
            <a:ext cx="3948589" cy="3455046"/>
            <a:chOff x="3816987" y="1316618"/>
            <a:chExt cx="3948589" cy="3455046"/>
          </a:xfrm>
        </p:grpSpPr>
        <p:pic>
          <p:nvPicPr>
            <p:cNvPr id="7" name="Picture 6" descr="\\depot\cce_u1\gillins\shared\NGS_2014_Study\Report\Figures\ExportFromPowerpoint\Ch2_NGS59benchmarks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26" b="35078"/>
            <a:stretch>
              <a:fillRect/>
            </a:stretch>
          </p:blipFill>
          <p:spPr bwMode="auto">
            <a:xfrm>
              <a:off x="3816987" y="1841885"/>
              <a:ext cx="3948589" cy="2929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16987" y="1316618"/>
              <a:ext cx="3943381" cy="560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823747" y="1579251"/>
              <a:ext cx="1755553" cy="1755553"/>
              <a:chOff x="1206232" y="961072"/>
              <a:chExt cx="2340864" cy="2340864"/>
            </a:xfrm>
          </p:grpSpPr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251056" y="1529340"/>
              <a:ext cx="871353" cy="2979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189084"/>
                </a:avLst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1400" b="0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 km radius</a:t>
              </a:r>
              <a:endParaRPr kumimoji="0" 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111234" y="2762756"/>
              <a:ext cx="1755553" cy="1755553"/>
              <a:chOff x="1206232" y="961072"/>
              <a:chExt cx="2340864" cy="2340864"/>
            </a:xfrm>
          </p:grpSpPr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804294" y="2920120"/>
              <a:ext cx="1755553" cy="1755553"/>
              <a:chOff x="1206232" y="961072"/>
              <a:chExt cx="2340864" cy="2340864"/>
            </a:xfrm>
          </p:grpSpPr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509992" y="2337970"/>
              <a:ext cx="1755553" cy="1755553"/>
              <a:chOff x="1206232" y="961072"/>
              <a:chExt cx="2340864" cy="2340864"/>
            </a:xfrm>
          </p:grpSpPr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30919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your spacing to 50 km would require only 4 valid NAVD 88 control marks to cover 9 new marks. 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one mark would require additional control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minimum occupation time would increase from 2 to 6 hours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043841" y="3155579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6221969" y="3448205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6480905" y="3395571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003929" y="3508805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7193956" y="3074771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7140418" y="2627104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758096" y="2597699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6446987" y="2889977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908251" y="2868233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9376250">
            <a:off x="6244850" y="1921930"/>
            <a:ext cx="190849" cy="1398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576823">
            <a:off x="6237356" y="1877467"/>
            <a:ext cx="310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0682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95" y="1200150"/>
            <a:ext cx="8626288" cy="737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 that we’ve discussed distance (X-axis), let’s talk Occupation Length (Y-axis)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3925" y="4651058"/>
            <a:ext cx="538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*Future developments of OP will permit real-time vectors from shorter occupations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338083" y="18056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59817" y="2074958"/>
            <a:ext cx="232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Recommended/Permitted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541" y="3561809"/>
            <a:ext cx="1381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Permitted*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897925" y="2933323"/>
            <a:ext cx="3223033" cy="271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99152" y="3639493"/>
            <a:ext cx="0" cy="371192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4746" y="2933323"/>
            <a:ext cx="0" cy="1073184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5903" y="2460389"/>
            <a:ext cx="3334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important considerations: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Redundancy (how many reps)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Duration (how long an observation)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69148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OPUS accuracy vs session du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1564" y="886887"/>
            <a:ext cx="3985652" cy="40257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OPUS Accuracies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728" y="974913"/>
            <a:ext cx="2756648" cy="4031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long should each occupation be?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 look at OPUS Accuracies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715111"/>
            <a:ext cx="143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 at 1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 Time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r="8688"/>
          <a:stretch>
            <a:fillRect/>
          </a:stretch>
        </p:blipFill>
        <p:spPr bwMode="auto">
          <a:xfrm>
            <a:off x="1309688" y="619124"/>
            <a:ext cx="65246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311" y="1200150"/>
            <a:ext cx="6461312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Network Accuracies, OPUS Projects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782" y="3861209"/>
            <a:ext cx="1290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time on mark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782" y="1964244"/>
            <a:ext cx="101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95% CI values shown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138518" y="4189472"/>
            <a:ext cx="2991970" cy="676234"/>
          </a:xfrm>
          <a:custGeom>
            <a:avLst/>
            <a:gdLst>
              <a:gd name="connsiteX0" fmla="*/ 0 w 2991970"/>
              <a:gd name="connsiteY0" fmla="*/ 16469 h 676234"/>
              <a:gd name="connsiteX1" fmla="*/ 1210235 w 2991970"/>
              <a:gd name="connsiteY1" fmla="*/ 76981 h 676234"/>
              <a:gd name="connsiteX2" fmla="*/ 900953 w 2991970"/>
              <a:gd name="connsiteY2" fmla="*/ 621587 h 676234"/>
              <a:gd name="connsiteX3" fmla="*/ 2991970 w 2991970"/>
              <a:gd name="connsiteY3" fmla="*/ 628310 h 67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970" h="676234">
                <a:moveTo>
                  <a:pt x="0" y="16469"/>
                </a:moveTo>
                <a:cubicBezTo>
                  <a:pt x="530038" y="-3702"/>
                  <a:pt x="1060076" y="-23872"/>
                  <a:pt x="1210235" y="76981"/>
                </a:cubicBezTo>
                <a:cubicBezTo>
                  <a:pt x="1360394" y="177834"/>
                  <a:pt x="603997" y="529699"/>
                  <a:pt x="900953" y="621587"/>
                </a:cubicBezTo>
                <a:cubicBezTo>
                  <a:pt x="1197909" y="713475"/>
                  <a:pt x="2094939" y="670892"/>
                  <a:pt x="2991970" y="62831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Recommendation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Vertical Accuracy of OPUS Projects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1905000" y="1838325"/>
          <a:ext cx="5334000" cy="1988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725">
                  <a:extLst>
                    <a:ext uri="{9D8B030D-6E8A-4147-A177-3AD203B41FA5}">
                      <a16:colId xmlns:a16="http://schemas.microsoft.com/office/drawing/2014/main" val="224015430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78897319"/>
                    </a:ext>
                  </a:extLst>
                </a:gridCol>
                <a:gridCol w="2695575">
                  <a:extLst>
                    <a:ext uri="{9D8B030D-6E8A-4147-A177-3AD203B41FA5}">
                      <a16:colId xmlns:a16="http://schemas.microsoft.com/office/drawing/2014/main" val="174497181"/>
                    </a:ext>
                  </a:extLst>
                </a:gridCol>
              </a:tblGrid>
              <a:tr h="6171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Vertical Standard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 Time on Mark (h)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Recommended Sessions and</a:t>
                      </a:r>
                      <a:r>
                        <a:rPr lang="en-US" sz="1800" baseline="0" dirty="0" smtClean="0"/>
                        <a:t> duration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2529060110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3.0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2-h 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2224824611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2.5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4-h or (3) 3-h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4138414678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2.0</a:t>
                      </a:r>
                      <a:r>
                        <a:rPr lang="en-US" sz="1800" baseline="0" dirty="0" smtClean="0"/>
                        <a:t>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10-h</a:t>
                      </a:r>
                      <a:r>
                        <a:rPr lang="en-US" sz="1800" baseline="0" dirty="0" smtClean="0"/>
                        <a:t> or </a:t>
                      </a:r>
                      <a:r>
                        <a:rPr lang="en-US" sz="1800" dirty="0" smtClean="0"/>
                        <a:t>(3) 7-h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3592211702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1.7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48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</a:t>
                      </a:r>
                      <a:r>
                        <a:rPr lang="en-US" sz="1800" baseline="0" dirty="0" smtClean="0"/>
                        <a:t> 24-h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347266729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860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OPUS Projects for RTK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Builds upon OPUS Projects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supports all types of GNSS vectors (real-time and post-processed):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Single-base RTK vectors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 RTK vectors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processed in other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58572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and Vector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892" lvl="0" indent="-342892" defTabSz="457189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 line connecting two GNSS marks</a:t>
            </a:r>
          </a:p>
          <a:p>
            <a:pPr marL="342892" lvl="0" indent="-342892" defTabSz="457189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mathematical representation of a measurement of the baseline, expressed in delta X,Y,Z components (along with error estimates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lvl="0" indent="-342892" defTabSz="457189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So, </a:t>
            </a:r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baseline measured repetitively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 will have </a:t>
            </a:r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vectors 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42864"/>
            <a:ext cx="4038600" cy="2708647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9683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98524"/>
            <a:ext cx="6172200" cy="857250"/>
          </a:xfrm>
        </p:spPr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460" y="1115624"/>
            <a:ext cx="6100010" cy="85624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NAVD 88 suffers from </a:t>
            </a:r>
            <a:r>
              <a:rPr lang="en-US" sz="1800" b="1" i="1" dirty="0">
                <a:solidFill>
                  <a:srgbClr val="C00000"/>
                </a:solidFill>
              </a:rPr>
              <a:t>a known bias </a:t>
            </a:r>
            <a:r>
              <a:rPr lang="en-US" sz="1800" b="1" dirty="0"/>
              <a:t>(50 cm) and </a:t>
            </a:r>
            <a:r>
              <a:rPr lang="en-US" sz="1800" b="1" i="1" dirty="0">
                <a:solidFill>
                  <a:srgbClr val="C00000"/>
                </a:solidFill>
              </a:rPr>
              <a:t>tilt</a:t>
            </a:r>
            <a:r>
              <a:rPr lang="en-US" sz="1800" b="1" dirty="0"/>
              <a:t> (about 1 meter across CONUS) relative to the gravimetric geoid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670437" y="3276046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PID: EZ0840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485900" y="2400300"/>
            <a:ext cx="1937784" cy="236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ClrTx/>
              <a:buNone/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Approximate level of geoid mismatch known to exist in the NAVD 88 zero surface</a:t>
            </a: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lvl="1" indent="0" defTabSz="342900">
              <a:buClrTx/>
              <a:buNone/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lvl="1" indent="0" defTabSz="342900">
              <a:buClrTx/>
              <a:buNone/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39" y="1767828"/>
            <a:ext cx="4527487" cy="3016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4404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for OPUS-Projects and GVX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8" y="857250"/>
            <a:ext cx="812482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0094" y="893564"/>
            <a:ext cx="77172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435" y="875957"/>
            <a:ext cx="21076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GVX file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(from RTK survey or baseline processing in other software)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38942" y="4646625"/>
            <a:ext cx="1049131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595" y="4591050"/>
            <a:ext cx="78916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29487" y="4584515"/>
            <a:ext cx="1237339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3456224">
            <a:off x="5102881" y="3466659"/>
            <a:ext cx="665812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3462480">
            <a:off x="7841276" y="3447204"/>
            <a:ext cx="665812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8942" y="893564"/>
            <a:ext cx="199285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6317" y="4620829"/>
            <a:ext cx="69358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158" y="857250"/>
            <a:ext cx="2107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OPUS-Projects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(from static GNSS session processing)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0310" y="4442135"/>
            <a:ext cx="103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RTK Base or “From” Mark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6571" y="4464173"/>
            <a:ext cx="130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RTK Rover or “To” Mark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5078" y="4618433"/>
            <a:ext cx="130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6970" y="4594950"/>
            <a:ext cx="152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Vector in GVX File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Slide Number Placeholder 43"/>
          <p:cNvSpPr>
            <a:spLocks noGrp="1"/>
          </p:cNvSpPr>
          <p:nvPr>
            <p:ph type="sldNum" sz="quarter" idx="4294967295"/>
          </p:nvPr>
        </p:nvSpPr>
        <p:spPr>
          <a:xfrm>
            <a:off x="8695255" y="478968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1809" y="4797858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441461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143000" y="389334"/>
            <a:ext cx="6858000" cy="642938"/>
          </a:xfrm>
        </p:spPr>
        <p:txBody>
          <a:bodyPr/>
          <a:lstStyle/>
          <a:p>
            <a:r>
              <a:rPr lang="en-US" altLang="en-US" sz="3000" b="1" dirty="0"/>
              <a:t>Example: Upload RTN Vectors to </a:t>
            </a:r>
            <a:br>
              <a:rPr lang="en-US" altLang="en-US" sz="3000" b="1" dirty="0"/>
            </a:br>
            <a:r>
              <a:rPr lang="en-US" altLang="en-US" sz="3000" b="1" dirty="0"/>
              <a:t>OPUS-Projects</a:t>
            </a:r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45" y="1203917"/>
            <a:ext cx="3849290" cy="28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492579" y="1542055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259216" y="1583728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793808" y="1848046"/>
            <a:ext cx="10120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179570" y="1805184"/>
            <a:ext cx="10120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834413" y="2331440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648676" y="2319534"/>
            <a:ext cx="10120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486751" y="2590996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999785" y="2919609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59204" y="3403003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225879" y="2833884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604372" y="2276671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009060" y="2100459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59204" y="2142130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75872" y="2319534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949779" y="2195709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6580585" y="2481851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521054" y="2804510"/>
            <a:ext cx="22026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528198" y="3231944"/>
            <a:ext cx="22026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084070" y="1637305"/>
            <a:ext cx="520303" cy="4714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7" idx="0"/>
          </p:cNvCxnSpPr>
          <p:nvPr/>
        </p:nvCxnSpPr>
        <p:spPr>
          <a:xfrm flipH="1" flipV="1">
            <a:off x="3638901" y="1637305"/>
            <a:ext cx="0" cy="36671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646045" y="1663499"/>
            <a:ext cx="8334" cy="6274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588895" y="2004018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V="1">
            <a:off x="3692479" y="1955202"/>
            <a:ext cx="1307306" cy="10239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6" idx="1"/>
          </p:cNvCxnSpPr>
          <p:nvPr/>
        </p:nvCxnSpPr>
        <p:spPr>
          <a:xfrm>
            <a:off x="3688907" y="1583727"/>
            <a:ext cx="570309" cy="5357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74733" y="1612302"/>
            <a:ext cx="425053" cy="28932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78342" y="1913530"/>
            <a:ext cx="121444" cy="2381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084320" y="1870667"/>
            <a:ext cx="95250" cy="5715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084320" y="1974252"/>
            <a:ext cx="564356" cy="3571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9" idx="0"/>
          </p:cNvCxnSpPr>
          <p:nvPr/>
        </p:nvCxnSpPr>
        <p:spPr>
          <a:xfrm>
            <a:off x="5084320" y="1939724"/>
            <a:ext cx="801290" cy="39171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2" idx="0"/>
          </p:cNvCxnSpPr>
          <p:nvPr/>
        </p:nvCxnSpPr>
        <p:spPr>
          <a:xfrm flipH="1">
            <a:off x="4999785" y="1982587"/>
            <a:ext cx="38100" cy="21312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067652" y="1992111"/>
            <a:ext cx="439340" cy="61555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5037885" y="3027955"/>
            <a:ext cx="7144" cy="48220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310414" y="2912465"/>
            <a:ext cx="682228" cy="59769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255645" y="3460153"/>
            <a:ext cx="744140" cy="5000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440192" y="1974252"/>
            <a:ext cx="578644" cy="37028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4392567" y="1967108"/>
            <a:ext cx="613172" cy="25598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360420" y="2319534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>
          <a:xfrm flipV="1">
            <a:off x="4274695" y="1976633"/>
            <a:ext cx="744140" cy="39409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309222" y="2207615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/>
          <p:cNvCxnSpPr/>
          <p:nvPr/>
        </p:nvCxnSpPr>
        <p:spPr>
          <a:xfrm flipV="1">
            <a:off x="4244929" y="1963537"/>
            <a:ext cx="760810" cy="18454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4" name="TextBox 79"/>
          <p:cNvSpPr txBox="1">
            <a:spLocks noChangeArrowheads="1"/>
          </p:cNvSpPr>
          <p:nvPr/>
        </p:nvSpPr>
        <p:spPr bwMode="auto">
          <a:xfrm>
            <a:off x="6741319" y="2424701"/>
            <a:ext cx="951310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User Mark</a:t>
            </a:r>
          </a:p>
        </p:txBody>
      </p:sp>
      <p:sp>
        <p:nvSpPr>
          <p:cNvPr id="51245" name="TextBox 80"/>
          <p:cNvSpPr txBox="1">
            <a:spLocks noChangeArrowheads="1"/>
          </p:cNvSpPr>
          <p:nvPr/>
        </p:nvSpPr>
        <p:spPr bwMode="auto">
          <a:xfrm>
            <a:off x="6741319" y="2677113"/>
            <a:ext cx="131564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Processed Vector (OPUS-Projects)</a:t>
            </a:r>
          </a:p>
        </p:txBody>
      </p:sp>
      <p:sp>
        <p:nvSpPr>
          <p:cNvPr id="51246" name="TextBox 81"/>
          <p:cNvSpPr txBox="1">
            <a:spLocks noChangeArrowheads="1"/>
          </p:cNvSpPr>
          <p:nvPr/>
        </p:nvSpPr>
        <p:spPr bwMode="auto">
          <a:xfrm>
            <a:off x="6741319" y="3103357"/>
            <a:ext cx="1315641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Uploaded Vector</a:t>
            </a:r>
          </a:p>
        </p:txBody>
      </p:sp>
      <p:pic>
        <p:nvPicPr>
          <p:cNvPr id="51247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>
            <a:fillRect/>
          </a:stretch>
        </p:blipFill>
        <p:spPr bwMode="auto">
          <a:xfrm>
            <a:off x="6580585" y="2292541"/>
            <a:ext cx="100013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8" name="TextBox 83"/>
          <p:cNvSpPr txBox="1">
            <a:spLocks noChangeArrowheads="1"/>
          </p:cNvSpPr>
          <p:nvPr/>
        </p:nvSpPr>
        <p:spPr bwMode="auto">
          <a:xfrm>
            <a:off x="6741319" y="2217532"/>
            <a:ext cx="951310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CORS</a:t>
            </a:r>
          </a:p>
        </p:txBody>
      </p:sp>
      <p:sp>
        <p:nvSpPr>
          <p:cNvPr id="51249" name="TextBox 84"/>
          <p:cNvSpPr txBox="1">
            <a:spLocks noChangeArrowheads="1"/>
          </p:cNvSpPr>
          <p:nvPr/>
        </p:nvSpPr>
        <p:spPr bwMode="auto">
          <a:xfrm>
            <a:off x="6680598" y="1988932"/>
            <a:ext cx="10120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35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LEGEND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416279" y="1962738"/>
            <a:ext cx="1522809" cy="1447800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51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37" b="11673"/>
          <a:stretch>
            <a:fillRect/>
          </a:stretch>
        </p:blipFill>
        <p:spPr bwMode="auto">
          <a:xfrm>
            <a:off x="1802957" y="1208260"/>
            <a:ext cx="69532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8" name="TextBox 87"/>
          <p:cNvSpPr txBox="1">
            <a:spLocks noChangeArrowheads="1"/>
          </p:cNvSpPr>
          <p:nvPr/>
        </p:nvSpPr>
        <p:spPr bwMode="auto">
          <a:xfrm>
            <a:off x="1882729" y="3926458"/>
            <a:ext cx="585788" cy="248017"/>
          </a:xfrm>
          <a:prstGeom prst="rect">
            <a:avLst/>
          </a:prstGeom>
          <a:solidFill>
            <a:srgbClr val="3951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506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Upload Vectors</a:t>
            </a:r>
            <a:endParaRPr lang="en-US" altLang="en-US" sz="1125" b="1" kern="1200" dirty="0">
              <a:solidFill>
                <a:prstClr val="white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1856536" y="3064444"/>
            <a:ext cx="678656" cy="290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1836295" y="3493069"/>
            <a:ext cx="678656" cy="290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1701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Times New Roman"/>
              <a:buNone/>
            </a:pPr>
            <a:r>
              <a:rPr lang="en-US" sz="32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your NGS Regional Geodetic Advisor</a:t>
            </a:r>
            <a:endParaRPr sz="3959"/>
          </a:p>
        </p:txBody>
      </p:sp>
      <p:pic>
        <p:nvPicPr>
          <p:cNvPr id="186" name="Google Shape;186;p29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03" y="1161358"/>
            <a:ext cx="4457509" cy="3335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7" name="Google Shape;187;p29"/>
          <p:cNvSpPr/>
          <p:nvPr/>
        </p:nvSpPr>
        <p:spPr>
          <a:xfrm>
            <a:off x="6796384" y="2181225"/>
            <a:ext cx="2286096" cy="2355850"/>
          </a:xfrm>
          <a:prstGeom prst="wedgeRectCallout">
            <a:avLst>
              <a:gd name="adj1" fmla="val -156086"/>
              <a:gd name="adj2" fmla="val 11355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7127" y="2259013"/>
            <a:ext cx="2104610" cy="2200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5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485900" y="291704"/>
            <a:ext cx="6172200" cy="685800"/>
          </a:xfrm>
        </p:spPr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8" name="Arc 13"/>
          <p:cNvSpPr>
            <a:spLocks/>
          </p:cNvSpPr>
          <p:nvPr/>
        </p:nvSpPr>
        <p:spPr bwMode="auto">
          <a:xfrm>
            <a:off x="1848127" y="2432841"/>
            <a:ext cx="3965457" cy="202620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1848129" y="2322837"/>
            <a:ext cx="14196" cy="216915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H="1">
            <a:off x="1857343" y="4456676"/>
            <a:ext cx="4042367" cy="2519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2" name="Arc 16"/>
          <p:cNvSpPr>
            <a:spLocks/>
          </p:cNvSpPr>
          <p:nvPr/>
        </p:nvSpPr>
        <p:spPr bwMode="auto">
          <a:xfrm>
            <a:off x="2873747" y="2103943"/>
            <a:ext cx="3927104" cy="203355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2871603" y="2019135"/>
            <a:ext cx="2144" cy="21225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 flipV="1">
            <a:off x="2875889" y="4130651"/>
            <a:ext cx="4021868" cy="1811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5" name="Line 21"/>
          <p:cNvSpPr>
            <a:spLocks noChangeAspect="1" noChangeShapeType="1"/>
          </p:cNvSpPr>
          <p:nvPr/>
        </p:nvSpPr>
        <p:spPr bwMode="auto">
          <a:xfrm flipV="1">
            <a:off x="1866612" y="4139310"/>
            <a:ext cx="1002849" cy="334277"/>
          </a:xfrm>
          <a:custGeom>
            <a:avLst/>
            <a:gdLst>
              <a:gd name="connsiteX0" fmla="*/ 0 w 1342847"/>
              <a:gd name="connsiteY0" fmla="*/ 0 h 403793"/>
              <a:gd name="connsiteX1" fmla="*/ 1342847 w 1342847"/>
              <a:gd name="connsiteY1" fmla="*/ 403793 h 403793"/>
              <a:gd name="connsiteX0" fmla="*/ 0 w 1329512"/>
              <a:gd name="connsiteY0" fmla="*/ 0 h 451418"/>
              <a:gd name="connsiteX1" fmla="*/ 1329512 w 1329512"/>
              <a:gd name="connsiteY1" fmla="*/ 451418 h 451418"/>
              <a:gd name="connsiteX0" fmla="*/ 0 w 1337132"/>
              <a:gd name="connsiteY0" fmla="*/ 0 h 445703"/>
              <a:gd name="connsiteX1" fmla="*/ 1337132 w 1337132"/>
              <a:gd name="connsiteY1" fmla="*/ 445703 h 4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7132" h="445703">
                <a:moveTo>
                  <a:pt x="0" y="0"/>
                </a:moveTo>
                <a:cubicBezTo>
                  <a:pt x="447616" y="134598"/>
                  <a:pt x="889516" y="311105"/>
                  <a:pt x="1337132" y="44570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6" name="Freeform 22"/>
          <p:cNvSpPr>
            <a:spLocks noChangeAspect="1"/>
          </p:cNvSpPr>
          <p:nvPr/>
        </p:nvSpPr>
        <p:spPr bwMode="auto">
          <a:xfrm rot="21195126">
            <a:off x="4910279" y="1984461"/>
            <a:ext cx="1204472" cy="41791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" y="36"/>
              </a:cxn>
              <a:cxn ang="0">
                <a:pos x="203" y="51"/>
              </a:cxn>
              <a:cxn ang="0">
                <a:pos x="602" y="86"/>
              </a:cxn>
              <a:cxn ang="0">
                <a:pos x="657" y="101"/>
              </a:cxn>
              <a:cxn ang="0">
                <a:pos x="814" y="192"/>
              </a:cxn>
              <a:cxn ang="0">
                <a:pos x="971" y="207"/>
              </a:cxn>
              <a:cxn ang="0">
                <a:pos x="1092" y="238"/>
              </a:cxn>
              <a:cxn ang="0">
                <a:pos x="1158" y="258"/>
              </a:cxn>
              <a:cxn ang="0">
                <a:pos x="1238" y="303"/>
              </a:cxn>
              <a:cxn ang="0">
                <a:pos x="1274" y="349"/>
              </a:cxn>
              <a:cxn ang="0">
                <a:pos x="1471" y="500"/>
              </a:cxn>
              <a:cxn ang="0">
                <a:pos x="1516" y="526"/>
              </a:cxn>
            </a:cxnLst>
            <a:rect l="0" t="0" r="r" b="b"/>
            <a:pathLst>
              <a:path w="1516" h="526">
                <a:moveTo>
                  <a:pt x="0" y="0"/>
                </a:moveTo>
                <a:cubicBezTo>
                  <a:pt x="31" y="10"/>
                  <a:pt x="59" y="28"/>
                  <a:pt x="91" y="36"/>
                </a:cubicBezTo>
                <a:cubicBezTo>
                  <a:pt x="147" y="51"/>
                  <a:pt x="131" y="46"/>
                  <a:pt x="203" y="51"/>
                </a:cubicBezTo>
                <a:cubicBezTo>
                  <a:pt x="338" y="28"/>
                  <a:pt x="470" y="70"/>
                  <a:pt x="602" y="86"/>
                </a:cubicBezTo>
                <a:cubicBezTo>
                  <a:pt x="621" y="91"/>
                  <a:pt x="638" y="96"/>
                  <a:pt x="657" y="101"/>
                </a:cubicBezTo>
                <a:cubicBezTo>
                  <a:pt x="704" y="135"/>
                  <a:pt x="758" y="178"/>
                  <a:pt x="814" y="192"/>
                </a:cubicBezTo>
                <a:cubicBezTo>
                  <a:pt x="863" y="204"/>
                  <a:pt x="921" y="203"/>
                  <a:pt x="971" y="207"/>
                </a:cubicBezTo>
                <a:cubicBezTo>
                  <a:pt x="1014" y="214"/>
                  <a:pt x="1050" y="232"/>
                  <a:pt x="1092" y="238"/>
                </a:cubicBezTo>
                <a:cubicBezTo>
                  <a:pt x="1114" y="247"/>
                  <a:pt x="1136" y="251"/>
                  <a:pt x="1158" y="258"/>
                </a:cubicBezTo>
                <a:cubicBezTo>
                  <a:pt x="1184" y="275"/>
                  <a:pt x="1212" y="286"/>
                  <a:pt x="1238" y="303"/>
                </a:cubicBezTo>
                <a:cubicBezTo>
                  <a:pt x="1261" y="318"/>
                  <a:pt x="1253" y="328"/>
                  <a:pt x="1274" y="349"/>
                </a:cubicBezTo>
                <a:cubicBezTo>
                  <a:pt x="1331" y="406"/>
                  <a:pt x="1393" y="474"/>
                  <a:pt x="1471" y="500"/>
                </a:cubicBezTo>
                <a:cubicBezTo>
                  <a:pt x="1480" y="510"/>
                  <a:pt x="1502" y="526"/>
                  <a:pt x="1516" y="526"/>
                </a:cubicBezTo>
              </a:path>
            </a:pathLst>
          </a:custGeom>
          <a:noFill/>
          <a:ln w="50800" cap="flat" cmpd="sng">
            <a:solidFill>
              <a:srgbClr val="339966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8" name="Line 25"/>
          <p:cNvSpPr>
            <a:spLocks noChangeAspect="1" noChangeShapeType="1"/>
          </p:cNvSpPr>
          <p:nvPr/>
        </p:nvSpPr>
        <p:spPr bwMode="auto">
          <a:xfrm flipH="1">
            <a:off x="4908953" y="2115380"/>
            <a:ext cx="551897" cy="1058249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" name="Text Box 26"/>
          <p:cNvSpPr txBox="1">
            <a:spLocks noChangeAspect="1" noChangeArrowheads="1"/>
          </p:cNvSpPr>
          <p:nvPr/>
        </p:nvSpPr>
        <p:spPr bwMode="auto">
          <a:xfrm rot="20464585">
            <a:off x="1881679" y="3986842"/>
            <a:ext cx="805542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~2.24 m</a:t>
            </a:r>
          </a:p>
        </p:txBody>
      </p:sp>
      <p:sp>
        <p:nvSpPr>
          <p:cNvPr id="20" name="Text Box 27"/>
          <p:cNvSpPr txBox="1">
            <a:spLocks noChangeAspect="1" noChangeArrowheads="1"/>
          </p:cNvSpPr>
          <p:nvPr/>
        </p:nvSpPr>
        <p:spPr bwMode="auto">
          <a:xfrm>
            <a:off x="2185871" y="4536700"/>
            <a:ext cx="1233030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NAD 83 origin</a:t>
            </a:r>
          </a:p>
        </p:txBody>
      </p:sp>
      <p:sp>
        <p:nvSpPr>
          <p:cNvPr id="21" name="Line 28"/>
          <p:cNvSpPr>
            <a:spLocks noChangeAspect="1" noChangeShapeType="1"/>
          </p:cNvSpPr>
          <p:nvPr/>
        </p:nvSpPr>
        <p:spPr bwMode="auto">
          <a:xfrm flipH="1" flipV="1">
            <a:off x="1848127" y="4492725"/>
            <a:ext cx="372859" cy="213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2" name="Text Box 29"/>
          <p:cNvSpPr txBox="1">
            <a:spLocks noChangeAspect="1" noChangeArrowheads="1"/>
          </p:cNvSpPr>
          <p:nvPr/>
        </p:nvSpPr>
        <p:spPr bwMode="auto">
          <a:xfrm>
            <a:off x="2993733" y="3523333"/>
            <a:ext cx="101662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ITRF origin</a:t>
            </a:r>
          </a:p>
        </p:txBody>
      </p:sp>
      <p:sp>
        <p:nvSpPr>
          <p:cNvPr id="23" name="Line 30"/>
          <p:cNvSpPr>
            <a:spLocks noChangeAspect="1" noChangeShapeType="1"/>
          </p:cNvSpPr>
          <p:nvPr/>
        </p:nvSpPr>
        <p:spPr bwMode="auto">
          <a:xfrm flipH="1">
            <a:off x="2903140" y="3728806"/>
            <a:ext cx="166120" cy="378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4" name="Line 31"/>
          <p:cNvSpPr>
            <a:spLocks noChangeAspect="1" noChangeShapeType="1"/>
          </p:cNvSpPr>
          <p:nvPr/>
        </p:nvSpPr>
        <p:spPr bwMode="auto">
          <a:xfrm>
            <a:off x="4954904" y="3106741"/>
            <a:ext cx="84942" cy="45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5" name="Line 32"/>
          <p:cNvSpPr>
            <a:spLocks noChangeAspect="1" noChangeShapeType="1"/>
          </p:cNvSpPr>
          <p:nvPr/>
        </p:nvSpPr>
        <p:spPr bwMode="auto">
          <a:xfrm flipV="1">
            <a:off x="4996645" y="3152418"/>
            <a:ext cx="40887" cy="793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6" name="Line 33"/>
          <p:cNvSpPr>
            <a:spLocks noChangeAspect="1" noChangeShapeType="1"/>
          </p:cNvSpPr>
          <p:nvPr/>
        </p:nvSpPr>
        <p:spPr bwMode="auto">
          <a:xfrm>
            <a:off x="5338494" y="2464415"/>
            <a:ext cx="87537" cy="270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" name="Line 34"/>
          <p:cNvSpPr>
            <a:spLocks noChangeAspect="1" noChangeShapeType="1"/>
          </p:cNvSpPr>
          <p:nvPr/>
        </p:nvSpPr>
        <p:spPr bwMode="auto">
          <a:xfrm flipV="1">
            <a:off x="5398874" y="2488881"/>
            <a:ext cx="28715" cy="888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baseline="-250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" name="Line 24"/>
          <p:cNvSpPr>
            <a:spLocks noChangeAspect="1" noChangeShapeType="1"/>
          </p:cNvSpPr>
          <p:nvPr/>
        </p:nvSpPr>
        <p:spPr bwMode="auto">
          <a:xfrm flipH="1">
            <a:off x="5317766" y="2078542"/>
            <a:ext cx="156725" cy="451775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35"/>
          <p:cNvSpPr txBox="1">
            <a:spLocks noChangeAspect="1" noChangeArrowheads="1"/>
          </p:cNvSpPr>
          <p:nvPr/>
        </p:nvSpPr>
        <p:spPr bwMode="auto">
          <a:xfrm>
            <a:off x="6076908" y="2019134"/>
            <a:ext cx="1247521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Earth’s Surface</a:t>
            </a:r>
          </a:p>
        </p:txBody>
      </p:sp>
      <p:sp>
        <p:nvSpPr>
          <p:cNvPr id="30" name="Text Box 36"/>
          <p:cNvSpPr txBox="1">
            <a:spLocks noChangeAspect="1" noChangeArrowheads="1"/>
          </p:cNvSpPr>
          <p:nvPr/>
        </p:nvSpPr>
        <p:spPr bwMode="auto">
          <a:xfrm>
            <a:off x="4490968" y="2574944"/>
            <a:ext cx="636713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srgbClr val="FF33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</a:t>
            </a:r>
            <a:r>
              <a:rPr lang="en-US" sz="1350" kern="1200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NAD83</a:t>
            </a:r>
          </a:p>
        </p:txBody>
      </p:sp>
      <p:sp>
        <p:nvSpPr>
          <p:cNvPr id="31" name="Text Box 37"/>
          <p:cNvSpPr txBox="1">
            <a:spLocks noChangeAspect="1" noChangeArrowheads="1"/>
          </p:cNvSpPr>
          <p:nvPr/>
        </p:nvSpPr>
        <p:spPr bwMode="auto">
          <a:xfrm>
            <a:off x="5417367" y="2161462"/>
            <a:ext cx="521297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</a:t>
            </a:r>
            <a:r>
              <a:rPr lang="en-US" sz="135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ITRF</a:t>
            </a:r>
            <a:endParaRPr lang="en-US" sz="1350" kern="1200" baseline="-250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388056" y="1096172"/>
            <a:ext cx="6100010" cy="856248"/>
          </a:xfrm>
        </p:spPr>
        <p:txBody>
          <a:bodyPr/>
          <a:lstStyle/>
          <a:p>
            <a:pPr marL="0" indent="0">
              <a:buNone/>
            </a:pPr>
            <a:r>
              <a:rPr lang="en-US" sz="2100" b="1" dirty="0"/>
              <a:t>NAD 83 suffers from </a:t>
            </a:r>
            <a:r>
              <a:rPr lang="en-US" sz="2100" b="1" i="1" dirty="0">
                <a:solidFill>
                  <a:srgbClr val="C00000"/>
                </a:solidFill>
              </a:rPr>
              <a:t>a 2+ meter non-</a:t>
            </a:r>
            <a:r>
              <a:rPr lang="en-US" sz="2100" b="1" i="1" dirty="0" err="1">
                <a:solidFill>
                  <a:srgbClr val="C00000"/>
                </a:solidFill>
              </a:rPr>
              <a:t>geocentricity</a:t>
            </a:r>
            <a:r>
              <a:rPr lang="en-US" sz="2100" b="1" i="1" dirty="0">
                <a:solidFill>
                  <a:srgbClr val="C00000"/>
                </a:solidFill>
              </a:rPr>
              <a:t> </a:t>
            </a:r>
            <a:r>
              <a:rPr lang="en-US" sz="2100" b="1" dirty="0"/>
              <a:t>(which misaligns it with ITRF and all GNSS orbits)</a:t>
            </a:r>
            <a:endParaRPr lang="en-US" sz="21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6404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828" y="1108712"/>
            <a:ext cx="2757268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100" dirty="0"/>
              <a:t>Geodetic control is usually affixed to a </a:t>
            </a:r>
            <a:r>
              <a:rPr lang="en-US" sz="2100" b="1" i="1" dirty="0">
                <a:solidFill>
                  <a:srgbClr val="C00000"/>
                </a:solidFill>
              </a:rPr>
              <a:t>crust that is moving</a:t>
            </a:r>
          </a:p>
          <a:p>
            <a:pPr lvl="1"/>
            <a:r>
              <a:rPr lang="en-US" sz="1800" dirty="0"/>
              <a:t>Even so-called “plate fixed” frames are only as stable as:</a:t>
            </a:r>
          </a:p>
          <a:p>
            <a:pPr lvl="2"/>
            <a:r>
              <a:rPr lang="en-US" sz="1500" dirty="0"/>
              <a:t>The rigidity of a plate</a:t>
            </a:r>
          </a:p>
          <a:p>
            <a:pPr lvl="2"/>
            <a:r>
              <a:rPr lang="en-US" sz="1500" dirty="0"/>
              <a:t>The complete lack of subsidence or uplift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95" y="1171575"/>
            <a:ext cx="3561225" cy="2746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4235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General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05" y="1080136"/>
            <a:ext cx="6246495" cy="35318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Future details would come, but in 2007 the general direction was:</a:t>
            </a:r>
          </a:p>
          <a:p>
            <a:pPr lvl="1"/>
            <a:r>
              <a:rPr lang="en-US" dirty="0" smtClean="0"/>
              <a:t>Replace both NAD 83 and NAVD 88, at the same time</a:t>
            </a:r>
          </a:p>
          <a:p>
            <a:pPr lvl="1"/>
            <a:r>
              <a:rPr lang="en-US" dirty="0" smtClean="0"/>
              <a:t>Transition to a geoid-based vertical datum</a:t>
            </a:r>
          </a:p>
          <a:p>
            <a:pPr lvl="1"/>
            <a:r>
              <a:rPr lang="en-US" dirty="0" smtClean="0"/>
              <a:t>Leverage the rise of GNSS and RTNs</a:t>
            </a:r>
          </a:p>
          <a:p>
            <a:pPr lvl="1"/>
            <a:r>
              <a:rPr lang="en-US" dirty="0" smtClean="0"/>
              <a:t>Completely re-invent “</a:t>
            </a:r>
            <a:r>
              <a:rPr lang="en-US" dirty="0" err="1" smtClean="0"/>
              <a:t>bluebooking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Reduce complexity</a:t>
            </a:r>
          </a:p>
          <a:p>
            <a:pPr lvl="2"/>
            <a:r>
              <a:rPr lang="en-US" dirty="0" smtClean="0"/>
              <a:t>Retain ability to standardize geodetic survey files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565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2631</Words>
  <Application>Microsoft Office PowerPoint</Application>
  <PresentationFormat>On-screen Show (16:9)</PresentationFormat>
  <Paragraphs>595</Paragraphs>
  <Slides>62</Slides>
  <Notes>55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ＭＳ Ｐゴシック</vt:lpstr>
      <vt:lpstr>ＭＳ Ｐゴシック</vt:lpstr>
      <vt:lpstr>Arial</vt:lpstr>
      <vt:lpstr>Calibri</vt:lpstr>
      <vt:lpstr>Gill Sans MT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Geodetic Control in Texas</vt:lpstr>
      <vt:lpstr>Outline</vt:lpstr>
      <vt:lpstr>Decision to Modernize</vt:lpstr>
      <vt:lpstr>Issues</vt:lpstr>
      <vt:lpstr>Issues</vt:lpstr>
      <vt:lpstr>Issues</vt:lpstr>
      <vt:lpstr>Issues</vt:lpstr>
      <vt:lpstr>Issues</vt:lpstr>
      <vt:lpstr>General Direction</vt:lpstr>
      <vt:lpstr>PowerPoint Presentation</vt:lpstr>
      <vt:lpstr>Replacing the NAD 83s</vt:lpstr>
      <vt:lpstr>PowerPoint Presentation</vt:lpstr>
      <vt:lpstr>The TRFs</vt:lpstr>
      <vt:lpstr>PowerPoint Presentation</vt:lpstr>
      <vt:lpstr>“Plate-Fixed”</vt:lpstr>
      <vt:lpstr>PowerPoint Presentation</vt:lpstr>
      <vt:lpstr>Shift and Drift</vt:lpstr>
      <vt:lpstr>Replacing NAVD 88</vt:lpstr>
      <vt:lpstr>Shift and Drift</vt:lpstr>
      <vt:lpstr>NAVD 88 (epoch ?) to  NAPGD2022 Epoch 2020.00 (estimate)</vt:lpstr>
      <vt:lpstr>GEOID18 Estimated Uncertainty</vt:lpstr>
      <vt:lpstr>GEOID18 Gulf Coast Selected Marks</vt:lpstr>
      <vt:lpstr>GPS on BM in Texas</vt:lpstr>
      <vt:lpstr>GPS on BM in Texas</vt:lpstr>
      <vt:lpstr>GPS on BM in Houston-Galveston</vt:lpstr>
      <vt:lpstr>GEOID18 Post Modeled Residuals</vt:lpstr>
      <vt:lpstr>Houston Case</vt:lpstr>
      <vt:lpstr>Good published heights in the SE Texas</vt:lpstr>
      <vt:lpstr>Good heights in the US - 30 km buffer</vt:lpstr>
      <vt:lpstr>History of Leveling in the U.S.</vt:lpstr>
      <vt:lpstr>What NGS did about it</vt:lpstr>
      <vt:lpstr>What NGS did about it</vt:lpstr>
      <vt:lpstr>What NGS is doing about it now</vt:lpstr>
      <vt:lpstr>Valid NAVD 88 Heights</vt:lpstr>
      <vt:lpstr>Suspect NAVD 88 heights (not 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What can Texas do about it?</vt:lpstr>
      <vt:lpstr>How can NGS support these efforts?</vt:lpstr>
      <vt:lpstr>What tools can Texas use?</vt:lpstr>
      <vt:lpstr>What tools can Texas use?</vt:lpstr>
      <vt:lpstr>Datasheet and Shared Solution</vt:lpstr>
      <vt:lpstr>Project Objectives</vt:lpstr>
      <vt:lpstr>Project Control</vt:lpstr>
      <vt:lpstr>Planning Your Project</vt:lpstr>
      <vt:lpstr>Planning Your Project</vt:lpstr>
      <vt:lpstr>Planning Your Project</vt:lpstr>
      <vt:lpstr>Planning Your Project</vt:lpstr>
      <vt:lpstr>Planning Your Project</vt:lpstr>
      <vt:lpstr>Planning Your Project</vt:lpstr>
      <vt:lpstr>OPUS Accuracies</vt:lpstr>
      <vt:lpstr>Occupation Time</vt:lpstr>
      <vt:lpstr>Project Recommendation</vt:lpstr>
      <vt:lpstr>OPUS Projects for RTK</vt:lpstr>
      <vt:lpstr>Baseline and Vector</vt:lpstr>
      <vt:lpstr>Design for OPUS-Projects and GVX</vt:lpstr>
      <vt:lpstr>Example: Upload RTN Vectors to  OPUS-Projects</vt:lpstr>
      <vt:lpstr>Contact your NGS Regional Geodetic Advisor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Geodetic Control &amp; New Datums in Texas</dc:title>
  <dc:creator>Boris Kanazir</dc:creator>
  <cp:lastModifiedBy>Boris Kanazir</cp:lastModifiedBy>
  <cp:revision>155</cp:revision>
  <dcterms:modified xsi:type="dcterms:W3CDTF">2020-12-09T01:16:32Z</dcterms:modified>
</cp:coreProperties>
</file>